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82" r:id="rId4"/>
    <p:sldId id="278" r:id="rId5"/>
    <p:sldId id="279" r:id="rId6"/>
    <p:sldId id="280" r:id="rId7"/>
    <p:sldId id="281" r:id="rId8"/>
    <p:sldId id="283" r:id="rId9"/>
    <p:sldId id="264" r:id="rId10"/>
    <p:sldId id="265" r:id="rId11"/>
    <p:sldId id="266" r:id="rId12"/>
    <p:sldId id="267" r:id="rId13"/>
    <p:sldId id="270" r:id="rId14"/>
    <p:sldId id="273" r:id="rId15"/>
    <p:sldId id="275" r:id="rId16"/>
    <p:sldId id="276" r:id="rId17"/>
    <p:sldId id="269" r:id="rId18"/>
    <p:sldId id="274" r:id="rId19"/>
    <p:sldId id="263" r:id="rId20"/>
    <p:sldId id="260" r:id="rId21"/>
    <p:sldId id="268" r:id="rId22"/>
    <p:sldId id="271" r:id="rId23"/>
    <p:sldId id="272" r:id="rId24"/>
  </p:sldIdLst>
  <p:sldSz cx="9144000" cy="6858000" type="screen4x3"/>
  <p:notesSz cx="6734175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00FF"/>
    <a:srgbClr val="3333CC"/>
    <a:srgbClr val="3B0EF8"/>
    <a:srgbClr val="B155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6" d="100"/>
          <a:sy n="106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1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1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5EEE49F3-FBD6-4A72-9748-04C819CDA3C5}" type="datetimeFigureOut">
              <a:rPr kumimoji="1" lang="ja-JP" altLang="en-US" smtClean="0"/>
              <a:pPr/>
              <a:t>2012/1/17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418" y="4686499"/>
            <a:ext cx="5387340" cy="4439841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143" cy="49331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474" y="9371285"/>
            <a:ext cx="2918143" cy="49331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69CCF39-F93B-4DEB-B66B-A637997E353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>
            <a:lvl1pPr>
              <a:defRPr sz="4000" b="0">
                <a:latin typeface="+mn-lt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948264" y="0"/>
            <a:ext cx="2195736" cy="4046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FF111A-7C62-4B03-9045-3D34DD687FD2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71550" cy="260648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79512" y="692696"/>
            <a:ext cx="144016" cy="144016"/>
          </a:xfrm>
          <a:prstGeom prst="ellipse">
            <a:avLst/>
          </a:prstGeom>
          <a:solidFill>
            <a:schemeClr val="tx1"/>
          </a:solidFill>
          <a:ln w="28575" cmpd="sng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820472" y="692696"/>
            <a:ext cx="144016" cy="144016"/>
          </a:xfrm>
          <a:prstGeom prst="ellipse">
            <a:avLst/>
          </a:prstGeom>
          <a:solidFill>
            <a:schemeClr val="tx1"/>
          </a:solidFill>
          <a:ln w="28575" cmpd="sng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251520" y="764704"/>
            <a:ext cx="864096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489-763E-49D7-9D57-7B3442DDCE7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758057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u="sng" dirty="0" smtClean="0"/>
              <a:t>Photo-excited carrier dynamics revealed with terahertz pump-probe spectroscopy for opposite travelling direction of excitation pulse and terahertz pulse</a:t>
            </a:r>
            <a:endParaRPr kumimoji="1" lang="ja-JP" altLang="en-US" sz="3200" u="sng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606280"/>
            <a:ext cx="6400800" cy="1270992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Ashida Lab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M1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Masahiro Yoshii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opposite arrangement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Experimental</a:t>
            </a:r>
          </a:p>
          <a:p>
            <a:r>
              <a:rPr lang="en-US" altLang="ja-JP" sz="1200" dirty="0" smtClean="0"/>
              <a:t>                  Setup</a:t>
            </a:r>
            <a:endParaRPr kumimoji="1" lang="ja-JP" altLang="en-US" sz="12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79512" y="836712"/>
            <a:ext cx="3826711" cy="5832648"/>
            <a:chOff x="4572000" y="404664"/>
            <a:chExt cx="2592288" cy="4032448"/>
          </a:xfrm>
        </p:grpSpPr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5594216" y="744116"/>
              <a:ext cx="914400" cy="629920"/>
              <a:chOff x="6195" y="6486"/>
              <a:chExt cx="2352" cy="1620"/>
            </a:xfrm>
          </p:grpSpPr>
          <p:sp>
            <p:nvSpPr>
              <p:cNvPr id="50" name="Rectangle 60"/>
              <p:cNvSpPr>
                <a:spLocks noChangeArrowheads="1"/>
              </p:cNvSpPr>
              <p:nvPr/>
            </p:nvSpPr>
            <p:spPr bwMode="auto">
              <a:xfrm>
                <a:off x="6195" y="6486"/>
                <a:ext cx="1568" cy="16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Rectangle 59"/>
              <p:cNvSpPr>
                <a:spLocks noChangeArrowheads="1"/>
              </p:cNvSpPr>
              <p:nvPr/>
            </p:nvSpPr>
            <p:spPr bwMode="auto">
              <a:xfrm>
                <a:off x="6195" y="6486"/>
                <a:ext cx="1254" cy="162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Rectangle 58"/>
              <p:cNvSpPr>
                <a:spLocks noChangeArrowheads="1"/>
              </p:cNvSpPr>
              <p:nvPr/>
            </p:nvSpPr>
            <p:spPr bwMode="auto">
              <a:xfrm>
                <a:off x="6195" y="6486"/>
                <a:ext cx="941" cy="1620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Rectangle 57"/>
              <p:cNvSpPr>
                <a:spLocks noChangeArrowheads="1"/>
              </p:cNvSpPr>
              <p:nvPr/>
            </p:nvSpPr>
            <p:spPr bwMode="auto">
              <a:xfrm>
                <a:off x="6195" y="6486"/>
                <a:ext cx="627" cy="1620"/>
              </a:xfrm>
              <a:prstGeom prst="rect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Rectangle 56"/>
              <p:cNvSpPr>
                <a:spLocks noChangeArrowheads="1"/>
              </p:cNvSpPr>
              <p:nvPr/>
            </p:nvSpPr>
            <p:spPr bwMode="auto">
              <a:xfrm>
                <a:off x="6195" y="6486"/>
                <a:ext cx="313" cy="1620"/>
              </a:xfrm>
              <a:prstGeom prst="rect">
                <a:avLst/>
              </a:prstGeom>
              <a:solidFill>
                <a:srgbClr val="4D4D4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6508" y="6702"/>
                <a:ext cx="203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>
                <a:off x="6818" y="7026"/>
                <a:ext cx="172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>
                <a:off x="7131" y="7350"/>
                <a:ext cx="141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Line 52"/>
              <p:cNvSpPr>
                <a:spLocks noChangeShapeType="1"/>
              </p:cNvSpPr>
              <p:nvPr/>
            </p:nvSpPr>
            <p:spPr bwMode="auto">
              <a:xfrm>
                <a:off x="7445" y="7674"/>
                <a:ext cx="110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>
                <a:off x="6818" y="6918"/>
                <a:ext cx="172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Line 50"/>
              <p:cNvSpPr>
                <a:spLocks noChangeShapeType="1"/>
              </p:cNvSpPr>
              <p:nvPr/>
            </p:nvSpPr>
            <p:spPr bwMode="auto">
              <a:xfrm>
                <a:off x="7131" y="7242"/>
                <a:ext cx="1416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Line 49"/>
              <p:cNvSpPr>
                <a:spLocks noChangeShapeType="1"/>
              </p:cNvSpPr>
              <p:nvPr/>
            </p:nvSpPr>
            <p:spPr bwMode="auto">
              <a:xfrm>
                <a:off x="7445" y="7566"/>
                <a:ext cx="1102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>
                <a:off x="7763" y="7890"/>
                <a:ext cx="78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Line 47"/>
              <p:cNvSpPr>
                <a:spLocks noChangeShapeType="1"/>
              </p:cNvSpPr>
              <p:nvPr/>
            </p:nvSpPr>
            <p:spPr bwMode="auto">
              <a:xfrm>
                <a:off x="7763" y="8000"/>
                <a:ext cx="7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" name="Line 46"/>
              <p:cNvSpPr>
                <a:spLocks noChangeShapeType="1"/>
              </p:cNvSpPr>
              <p:nvPr/>
            </p:nvSpPr>
            <p:spPr bwMode="auto">
              <a:xfrm>
                <a:off x="6508" y="6594"/>
                <a:ext cx="203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" name="Line 45"/>
              <p:cNvSpPr>
                <a:spLocks noChangeShapeType="1"/>
              </p:cNvSpPr>
              <p:nvPr/>
            </p:nvSpPr>
            <p:spPr bwMode="auto">
              <a:xfrm>
                <a:off x="6511" y="6486"/>
                <a:ext cx="1" cy="324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" name="Line 44"/>
              <p:cNvSpPr>
                <a:spLocks noChangeShapeType="1"/>
              </p:cNvSpPr>
              <p:nvPr/>
            </p:nvSpPr>
            <p:spPr bwMode="auto">
              <a:xfrm>
                <a:off x="6824" y="6810"/>
                <a:ext cx="1" cy="324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" name="Line 43"/>
              <p:cNvSpPr>
                <a:spLocks noChangeShapeType="1"/>
              </p:cNvSpPr>
              <p:nvPr/>
            </p:nvSpPr>
            <p:spPr bwMode="auto">
              <a:xfrm>
                <a:off x="7137" y="7134"/>
                <a:ext cx="0" cy="324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" name="Line 42"/>
              <p:cNvSpPr>
                <a:spLocks noChangeShapeType="1"/>
              </p:cNvSpPr>
              <p:nvPr/>
            </p:nvSpPr>
            <p:spPr bwMode="auto">
              <a:xfrm>
                <a:off x="7449" y="7458"/>
                <a:ext cx="1" cy="324"/>
              </a:xfrm>
              <a:prstGeom prst="line">
                <a:avLst/>
              </a:prstGeom>
              <a:noFill/>
              <a:ln w="571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>
                <a:off x="7762" y="7782"/>
                <a:ext cx="1" cy="324"/>
              </a:xfrm>
              <a:prstGeom prst="line">
                <a:avLst/>
              </a:prstGeom>
              <a:noFill/>
              <a:ln w="57150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5077326" y="786026"/>
              <a:ext cx="488315" cy="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077326" y="912391"/>
              <a:ext cx="48831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5077326" y="1037486"/>
              <a:ext cx="487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5076691" y="1163851"/>
              <a:ext cx="487680" cy="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5076056" y="1288311"/>
              <a:ext cx="487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5077326" y="827936"/>
              <a:ext cx="48831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5077326" y="953666"/>
              <a:ext cx="488315" cy="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>
              <a:off x="5077326" y="1079396"/>
              <a:ext cx="487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5076691" y="1205761"/>
              <a:ext cx="487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5076056" y="1329586"/>
              <a:ext cx="487680" cy="6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572000" y="404664"/>
              <a:ext cx="9144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(a)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5876156" y="1429916"/>
              <a:ext cx="6858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対向配置</a:t>
              </a:r>
              <a:endParaRPr kumimoji="1" 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962237" y="1400330"/>
              <a:ext cx="6858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通常の</a:t>
              </a:r>
              <a:r>
                <a:rPr kumimoji="1" lang="ja-JP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/>
              </a:r>
              <a:br>
                <a:rPr kumimoji="1" lang="ja-JP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</a:br>
              <a:r>
                <a:rPr kumimoji="1" lang="ja-JP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反射配置</a:t>
              </a:r>
              <a:r>
                <a:rPr kumimoji="1" lang="ja-JP" alt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　</a:t>
              </a:r>
              <a:endPara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V="1">
              <a:off x="5004048" y="620688"/>
              <a:ext cx="0" cy="8640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4716016" y="620688"/>
              <a:ext cx="288032" cy="23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l-GR" altLang="ja-JP" sz="1600" b="1" dirty="0" smtClean="0"/>
                <a:t>ω</a:t>
              </a:r>
              <a:endParaRPr kumimoji="1" lang="ja-JP" altLang="en-US" sz="1600" b="1" dirty="0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572000" y="1717948"/>
              <a:ext cx="9144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(b)</a:t>
              </a:r>
              <a:endPara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pic>
          <p:nvPicPr>
            <p:cNvPr id="29" name="Picture 68" descr="C:\Users\masahiro\Documents\実験結果\THz\11.10.26\pump-probe\Graph1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1916832"/>
              <a:ext cx="2448272" cy="1236901"/>
            </a:xfrm>
            <a:prstGeom prst="rect">
              <a:avLst/>
            </a:prstGeom>
            <a:noFill/>
          </p:spPr>
        </p:pic>
        <p:sp>
          <p:nvSpPr>
            <p:cNvPr id="32" name="下矢印 31"/>
            <p:cNvSpPr/>
            <p:nvPr/>
          </p:nvSpPr>
          <p:spPr>
            <a:xfrm>
              <a:off x="5652120" y="2348880"/>
              <a:ext cx="144016" cy="288032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5292080" y="2147080"/>
              <a:ext cx="864096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Pump</a:t>
              </a:r>
              <a:r>
                <a:rPr kumimoji="1" lang="ja-JP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光</a:t>
              </a:r>
              <a:endPara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4572000" y="3230116"/>
              <a:ext cx="9144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" pitchFamily="18" charset="0"/>
                  <a:ea typeface="ＭＳ 明朝" pitchFamily="17" charset="-128"/>
                  <a:cs typeface="Times New Roman" pitchFamily="18" charset="0"/>
                </a:rPr>
                <a:t>(c)</a:t>
              </a:r>
              <a:endPara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771764" y="3429000"/>
              <a:ext cx="288032" cy="23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t</a:t>
              </a:r>
              <a:endParaRPr kumimoji="1" lang="ja-JP" altLang="en-US" sz="1600" b="1" dirty="0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>
              <a:off x="5004048" y="3429000"/>
              <a:ext cx="0" cy="1008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グループ化 91"/>
            <p:cNvGrpSpPr/>
            <p:nvPr/>
          </p:nvGrpSpPr>
          <p:grpSpPr>
            <a:xfrm>
              <a:off x="5017126" y="3351571"/>
              <a:ext cx="2147162" cy="1085541"/>
              <a:chOff x="5449174" y="3423579"/>
              <a:chExt cx="2291178" cy="1085541"/>
            </a:xfrm>
          </p:grpSpPr>
          <p:sp>
            <p:nvSpPr>
              <p:cNvPr id="38" name="右矢印 37"/>
              <p:cNvSpPr/>
              <p:nvPr/>
            </p:nvSpPr>
            <p:spPr>
              <a:xfrm rot="10800000">
                <a:off x="6516216" y="3927635"/>
                <a:ext cx="720080" cy="108000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6444208" y="3517153"/>
                <a:ext cx="792088" cy="9145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右矢印 39"/>
              <p:cNvSpPr/>
              <p:nvPr/>
            </p:nvSpPr>
            <p:spPr>
              <a:xfrm>
                <a:off x="6012160" y="3639603"/>
                <a:ext cx="1224136" cy="1080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右矢印 40"/>
              <p:cNvSpPr/>
              <p:nvPr/>
            </p:nvSpPr>
            <p:spPr>
              <a:xfrm>
                <a:off x="6516216" y="4224051"/>
                <a:ext cx="1224136" cy="108000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右矢印 41"/>
              <p:cNvSpPr/>
              <p:nvPr/>
            </p:nvSpPr>
            <p:spPr>
              <a:xfrm>
                <a:off x="7236296" y="3927635"/>
                <a:ext cx="504056" cy="10800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6444208" y="3783619"/>
                <a:ext cx="72008" cy="6480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Text Box 29"/>
              <p:cNvSpPr txBox="1">
                <a:spLocks noChangeArrowheads="1"/>
              </p:cNvSpPr>
              <p:nvPr/>
            </p:nvSpPr>
            <p:spPr bwMode="auto">
              <a:xfrm>
                <a:off x="5449174" y="3610614"/>
                <a:ext cx="9144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600" b="1" dirty="0" smtClean="0">
                    <a:latin typeface="Century" pitchFamily="18" charset="0"/>
                    <a:ea typeface="ＭＳ 明朝" pitchFamily="17" charset="-128"/>
                    <a:cs typeface="Times New Roman" pitchFamily="18" charset="0"/>
                  </a:rPr>
                  <a:t>THz</a:t>
                </a:r>
                <a:r>
                  <a:rPr lang="ja-JP" altLang="en-US" sz="1600" b="1" dirty="0" smtClean="0">
                    <a:latin typeface="Century" pitchFamily="18" charset="0"/>
                    <a:ea typeface="ＭＳ 明朝" pitchFamily="17" charset="-128"/>
                    <a:cs typeface="Times New Roman" pitchFamily="18" charset="0"/>
                  </a:rPr>
                  <a:t>光</a:t>
                </a:r>
                <a:endPara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45" name="右矢印 44"/>
              <p:cNvSpPr/>
              <p:nvPr/>
            </p:nvSpPr>
            <p:spPr>
              <a:xfrm>
                <a:off x="6139011" y="3882096"/>
                <a:ext cx="288032" cy="216024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Text Box 29"/>
              <p:cNvSpPr txBox="1">
                <a:spLocks noChangeArrowheads="1"/>
              </p:cNvSpPr>
              <p:nvPr/>
            </p:nvSpPr>
            <p:spPr bwMode="auto">
              <a:xfrm>
                <a:off x="5494706" y="3911720"/>
                <a:ext cx="1088504" cy="270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rPr>
                  <a:t>Pump</a:t>
                </a:r>
                <a:r>
                  <a:rPr kumimoji="1" lang="ja-JP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rPr>
                  <a:t>光</a:t>
                </a:r>
                <a:endPara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endParaRPr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6084168" y="3423579"/>
                <a:ext cx="288847" cy="509477"/>
              </a:xfrm>
              <a:custGeom>
                <a:avLst/>
                <a:gdLst>
                  <a:gd name="connsiteX0" fmla="*/ 0 w 1104181"/>
                  <a:gd name="connsiteY0" fmla="*/ 576532 h 1167442"/>
                  <a:gd name="connsiteX1" fmla="*/ 284672 w 1104181"/>
                  <a:gd name="connsiteY1" fmla="*/ 524774 h 1167442"/>
                  <a:gd name="connsiteX2" fmla="*/ 500332 w 1104181"/>
                  <a:gd name="connsiteY2" fmla="*/ 93453 h 1167442"/>
                  <a:gd name="connsiteX3" fmla="*/ 664234 w 1104181"/>
                  <a:gd name="connsiteY3" fmla="*/ 1085491 h 1167442"/>
                  <a:gd name="connsiteX4" fmla="*/ 888521 w 1104181"/>
                  <a:gd name="connsiteY4" fmla="*/ 585159 h 1167442"/>
                  <a:gd name="connsiteX5" fmla="*/ 1104181 w 1104181"/>
                  <a:gd name="connsiteY5" fmla="*/ 550653 h 116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4181" h="1167442">
                    <a:moveTo>
                      <a:pt x="0" y="576532"/>
                    </a:moveTo>
                    <a:cubicBezTo>
                      <a:pt x="100641" y="590909"/>
                      <a:pt x="201283" y="605287"/>
                      <a:pt x="284672" y="524774"/>
                    </a:cubicBezTo>
                    <a:cubicBezTo>
                      <a:pt x="368061" y="444261"/>
                      <a:pt x="437072" y="0"/>
                      <a:pt x="500332" y="93453"/>
                    </a:cubicBezTo>
                    <a:cubicBezTo>
                      <a:pt x="563592" y="186906"/>
                      <a:pt x="599536" y="1003540"/>
                      <a:pt x="664234" y="1085491"/>
                    </a:cubicBezTo>
                    <a:cubicBezTo>
                      <a:pt x="728932" y="1167442"/>
                      <a:pt x="815196" y="674299"/>
                      <a:pt x="888521" y="585159"/>
                    </a:cubicBezTo>
                    <a:cubicBezTo>
                      <a:pt x="961846" y="496019"/>
                      <a:pt x="1033013" y="523336"/>
                      <a:pt x="1104181" y="55065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6804248" y="3711611"/>
                <a:ext cx="288847" cy="509477"/>
              </a:xfrm>
              <a:custGeom>
                <a:avLst/>
                <a:gdLst>
                  <a:gd name="connsiteX0" fmla="*/ 0 w 1104181"/>
                  <a:gd name="connsiteY0" fmla="*/ 576532 h 1167442"/>
                  <a:gd name="connsiteX1" fmla="*/ 284672 w 1104181"/>
                  <a:gd name="connsiteY1" fmla="*/ 524774 h 1167442"/>
                  <a:gd name="connsiteX2" fmla="*/ 500332 w 1104181"/>
                  <a:gd name="connsiteY2" fmla="*/ 93453 h 1167442"/>
                  <a:gd name="connsiteX3" fmla="*/ 664234 w 1104181"/>
                  <a:gd name="connsiteY3" fmla="*/ 1085491 h 1167442"/>
                  <a:gd name="connsiteX4" fmla="*/ 888521 w 1104181"/>
                  <a:gd name="connsiteY4" fmla="*/ 585159 h 1167442"/>
                  <a:gd name="connsiteX5" fmla="*/ 1104181 w 1104181"/>
                  <a:gd name="connsiteY5" fmla="*/ 550653 h 116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4181" h="1167442">
                    <a:moveTo>
                      <a:pt x="0" y="576532"/>
                    </a:moveTo>
                    <a:cubicBezTo>
                      <a:pt x="100641" y="590909"/>
                      <a:pt x="201283" y="605287"/>
                      <a:pt x="284672" y="524774"/>
                    </a:cubicBezTo>
                    <a:cubicBezTo>
                      <a:pt x="368061" y="444261"/>
                      <a:pt x="437072" y="0"/>
                      <a:pt x="500332" y="93453"/>
                    </a:cubicBezTo>
                    <a:cubicBezTo>
                      <a:pt x="563592" y="186906"/>
                      <a:pt x="599536" y="1003540"/>
                      <a:pt x="664234" y="1085491"/>
                    </a:cubicBezTo>
                    <a:cubicBezTo>
                      <a:pt x="728932" y="1167442"/>
                      <a:pt x="815196" y="674299"/>
                      <a:pt x="888521" y="585159"/>
                    </a:cubicBezTo>
                    <a:cubicBezTo>
                      <a:pt x="961846" y="496019"/>
                      <a:pt x="1033013" y="523336"/>
                      <a:pt x="1104181" y="55065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7308304" y="3999643"/>
                <a:ext cx="288847" cy="509477"/>
              </a:xfrm>
              <a:custGeom>
                <a:avLst/>
                <a:gdLst>
                  <a:gd name="connsiteX0" fmla="*/ 0 w 1104181"/>
                  <a:gd name="connsiteY0" fmla="*/ 576532 h 1167442"/>
                  <a:gd name="connsiteX1" fmla="*/ 284672 w 1104181"/>
                  <a:gd name="connsiteY1" fmla="*/ 524774 h 1167442"/>
                  <a:gd name="connsiteX2" fmla="*/ 500332 w 1104181"/>
                  <a:gd name="connsiteY2" fmla="*/ 93453 h 1167442"/>
                  <a:gd name="connsiteX3" fmla="*/ 664234 w 1104181"/>
                  <a:gd name="connsiteY3" fmla="*/ 1085491 h 1167442"/>
                  <a:gd name="connsiteX4" fmla="*/ 888521 w 1104181"/>
                  <a:gd name="connsiteY4" fmla="*/ 585159 h 1167442"/>
                  <a:gd name="connsiteX5" fmla="*/ 1104181 w 1104181"/>
                  <a:gd name="connsiteY5" fmla="*/ 550653 h 116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4181" h="1167442">
                    <a:moveTo>
                      <a:pt x="0" y="576532"/>
                    </a:moveTo>
                    <a:cubicBezTo>
                      <a:pt x="100641" y="590909"/>
                      <a:pt x="201283" y="605287"/>
                      <a:pt x="284672" y="524774"/>
                    </a:cubicBezTo>
                    <a:cubicBezTo>
                      <a:pt x="368061" y="444261"/>
                      <a:pt x="437072" y="0"/>
                      <a:pt x="500332" y="93453"/>
                    </a:cubicBezTo>
                    <a:cubicBezTo>
                      <a:pt x="563592" y="186906"/>
                      <a:pt x="599536" y="1003540"/>
                      <a:pt x="664234" y="1085491"/>
                    </a:cubicBezTo>
                    <a:cubicBezTo>
                      <a:pt x="728932" y="1167442"/>
                      <a:pt x="815196" y="674299"/>
                      <a:pt x="888521" y="585159"/>
                    </a:cubicBezTo>
                    <a:cubicBezTo>
                      <a:pt x="961846" y="496019"/>
                      <a:pt x="1033013" y="523336"/>
                      <a:pt x="1104181" y="550653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4" name="グループ化 73"/>
          <p:cNvGrpSpPr/>
          <p:nvPr/>
        </p:nvGrpSpPr>
        <p:grpSpPr>
          <a:xfrm>
            <a:off x="4355976" y="1437744"/>
            <a:ext cx="4320480" cy="4511536"/>
            <a:chOff x="4355976" y="980728"/>
            <a:chExt cx="4320480" cy="4511536"/>
          </a:xfrm>
        </p:grpSpPr>
        <p:sp>
          <p:nvSpPr>
            <p:cNvPr id="70" name="テキスト ボックス 69"/>
            <p:cNvSpPr txBox="1"/>
            <p:nvPr/>
          </p:nvSpPr>
          <p:spPr>
            <a:xfrm>
              <a:off x="4355976" y="980728"/>
              <a:ext cx="43204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u="sng" dirty="0" smtClean="0"/>
                <a:t>traditional reflection arrangement</a:t>
              </a:r>
            </a:p>
            <a:p>
              <a:r>
                <a:rPr lang="en-US" altLang="ja-JP" sz="2000" dirty="0" smtClean="0"/>
                <a:t>           complex reflectance</a:t>
              </a:r>
            </a:p>
            <a:p>
              <a:pPr lvl="3">
                <a:buFont typeface="Arial" pitchFamily="34" charset="0"/>
                <a:buChar char="•"/>
              </a:pP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spatial distribution</a:t>
              </a:r>
            </a:p>
            <a:p>
              <a:pPr lvl="3">
                <a:buFont typeface="Arial" pitchFamily="34" charset="0"/>
                <a:buChar char="•"/>
              </a:pPr>
              <a:r>
                <a:rPr lang="en-US" altLang="ja-JP" sz="2000" dirty="0" smtClean="0"/>
                <a:t> intrinsic characters</a:t>
              </a:r>
              <a:endParaRPr kumimoji="1" lang="en-US" altLang="ja-JP" sz="2000" dirty="0" smtClean="0"/>
            </a:p>
          </p:txBody>
        </p:sp>
        <p:sp>
          <p:nvSpPr>
            <p:cNvPr id="71" name="上下矢印 70"/>
            <p:cNvSpPr/>
            <p:nvPr/>
          </p:nvSpPr>
          <p:spPr>
            <a:xfrm>
              <a:off x="5724128" y="2420888"/>
              <a:ext cx="1584176" cy="1368152"/>
            </a:xfrm>
            <a:prstGeom prst="upDownArrow">
              <a:avLst>
                <a:gd name="adj1" fmla="val 50000"/>
                <a:gd name="adj2" fmla="val 3236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355976" y="3861048"/>
              <a:ext cx="43204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u="sng" dirty="0" smtClean="0"/>
                <a:t>opposite</a:t>
              </a:r>
              <a:r>
                <a:rPr kumimoji="1" lang="en-US" altLang="ja-JP" sz="2000" u="sng" dirty="0" smtClean="0"/>
                <a:t> arrangement</a:t>
              </a:r>
            </a:p>
            <a:p>
              <a:r>
                <a:rPr lang="en-US" altLang="ja-JP" sz="2000" dirty="0" smtClean="0"/>
                <a:t>           complex reflectance</a:t>
              </a:r>
            </a:p>
            <a:p>
              <a:pPr lvl="3">
                <a:buFont typeface="Arial" pitchFamily="34" charset="0"/>
                <a:buChar char="•"/>
              </a:pPr>
              <a:r>
                <a:rPr lang="en-US" altLang="ja-JP" sz="2000" dirty="0" smtClean="0"/>
                <a:t> intrinsic characters</a:t>
              </a:r>
            </a:p>
            <a:p>
              <a:r>
                <a:rPr lang="en-US" altLang="ja-JP" sz="2000" dirty="0" smtClean="0"/>
                <a:t>           phase shift</a:t>
              </a:r>
            </a:p>
            <a:p>
              <a:pPr lvl="3">
                <a:buFont typeface="Arial" pitchFamily="34" charset="0"/>
                <a:buChar char="•"/>
              </a:pPr>
              <a:r>
                <a:rPr lang="en-US" altLang="ja-JP" sz="2000" dirty="0" smtClean="0"/>
                <a:t> spatial distribution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ahiro\Desktop\Graph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5" y="837112"/>
            <a:ext cx="4533415" cy="5904256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measured waveforms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Result</a:t>
            </a:r>
            <a:endParaRPr kumimoji="1" lang="ja-JP" altLang="en-US" sz="12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572000" y="848906"/>
            <a:ext cx="4464496" cy="5892462"/>
            <a:chOff x="4499992" y="848906"/>
            <a:chExt cx="4464496" cy="5892462"/>
          </a:xfrm>
        </p:grpSpPr>
        <p:pic>
          <p:nvPicPr>
            <p:cNvPr id="9" name="Picture 2" descr="C:\Users\masahiro\Desktop\Graph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556792"/>
              <a:ext cx="3462068" cy="2088232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499992" y="848906"/>
              <a:ext cx="4464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temporal advance of the waveform</a:t>
              </a:r>
            </a:p>
            <a:p>
              <a:pPr algn="ctr"/>
              <a:r>
                <a:rPr lang="en-US" altLang="ja-JP" sz="2000" dirty="0" smtClean="0"/>
                <a:t>→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shift of the reflective interface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2000" y="3645024"/>
              <a:ext cx="4320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/>
                <a:t>decrease of the electric field amplitude</a:t>
              </a:r>
            </a:p>
            <a:p>
              <a:r>
                <a:rPr lang="en-US" altLang="ja-JP" sz="2000" dirty="0" smtClean="0"/>
                <a:t>→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 absorption by the photo-excited   </a:t>
              </a:r>
            </a:p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     carriers</a:t>
              </a:r>
            </a:p>
          </p:txBody>
        </p:sp>
        <p:pic>
          <p:nvPicPr>
            <p:cNvPr id="1027" name="Picture 3" descr="C:\Users\masahiro\Desktop\Graph8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4653368"/>
              <a:ext cx="3463200" cy="208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sahiro\Documents\実験結果\THz\11.11.19\Graph6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9312"/>
            <a:ext cx="4104000" cy="525603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</a:t>
            </a:r>
            <a:r>
              <a:rPr kumimoji="1" lang="en-US" altLang="ja-JP" dirty="0" smtClean="0"/>
              <a:t>eflectivity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Result</a:t>
            </a:r>
            <a:endParaRPr kumimoji="1" lang="ja-JP" altLang="en-US" sz="1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496" y="83671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carrier density dependence of r</a:t>
            </a:r>
            <a:r>
              <a:rPr kumimoji="1" lang="en-US" altLang="ja-JP" sz="2000" u="sng" dirty="0" smtClean="0"/>
              <a:t>eflectivity </a:t>
            </a:r>
            <a:endParaRPr kumimoji="1" lang="ja-JP" altLang="en-US" sz="2000" u="sng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572000" y="2426112"/>
            <a:ext cx="4104456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Plasma absorption shift to higher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   frequency side.</a:t>
            </a:r>
          </a:p>
          <a:p>
            <a:pPr>
              <a:buFont typeface="Arial" pitchFamily="34" charset="0"/>
              <a:buChar char="•"/>
            </a:pPr>
            <a:endParaRPr kumimoji="1" lang="en-US" altLang="ja-JP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The position of plasma absorption </a:t>
            </a:r>
          </a:p>
          <a:p>
            <a:r>
              <a:rPr lang="en-US" altLang="ja-JP" sz="2000" dirty="0" smtClean="0"/>
              <a:t>   gives close agreement with the</a:t>
            </a:r>
          </a:p>
          <a:p>
            <a:r>
              <a:rPr lang="en-US" altLang="ja-JP" sz="2000" dirty="0" smtClean="0"/>
              <a:t>   calculated data.</a:t>
            </a:r>
            <a:endParaRPr kumimoji="1" lang="ja-JP" altLang="en-US" sz="2000" dirty="0"/>
          </a:p>
        </p:txBody>
      </p:sp>
      <p:sp>
        <p:nvSpPr>
          <p:cNvPr id="43" name="正方形/長方形 42"/>
          <p:cNvSpPr/>
          <p:nvPr/>
        </p:nvSpPr>
        <p:spPr>
          <a:xfrm>
            <a:off x="962076" y="5534441"/>
            <a:ext cx="45719" cy="3047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710731" y="5534441"/>
            <a:ext cx="45719" cy="3047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3724276" y="5534441"/>
            <a:ext cx="45719" cy="3047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3568" y="134076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・・・</a:t>
            </a:r>
            <a:r>
              <a:rPr kumimoji="1" lang="en-US" altLang="ja-JP" sz="1600" dirty="0" smtClean="0"/>
              <a:t>: calculated data (</a:t>
            </a:r>
            <a:r>
              <a:rPr kumimoji="1" lang="el-GR" altLang="ja-JP" sz="1600" dirty="0" smtClean="0"/>
              <a:t>τ</a:t>
            </a:r>
            <a:r>
              <a:rPr kumimoji="1" lang="en-US" altLang="ja-JP" sz="1600" dirty="0" smtClean="0"/>
              <a:t>=100fs)</a:t>
            </a:r>
            <a:endParaRPr kumimoji="1" lang="ja-JP" altLang="en-US" sz="1600" dirty="0" smtClean="0"/>
          </a:p>
        </p:txBody>
      </p:sp>
      <p:sp>
        <p:nvSpPr>
          <p:cNvPr id="46" name="下矢印 45"/>
          <p:cNvSpPr/>
          <p:nvPr/>
        </p:nvSpPr>
        <p:spPr>
          <a:xfrm rot="-5400000">
            <a:off x="2309835" y="4271187"/>
            <a:ext cx="114262" cy="28098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phase shift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5" name="Picture 3" descr="C:\Users\masahiro\Documents\実験結果\THz\11.11.19\Graph7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76" y="1269312"/>
            <a:ext cx="4104000" cy="525603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35496" y="83671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carrier density dependence of phase shift</a:t>
            </a:r>
            <a:endParaRPr kumimoji="1" lang="ja-JP" altLang="en-US" sz="2000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2426112"/>
            <a:ext cx="4572000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Phase shift increase.</a:t>
            </a:r>
            <a:endParaRPr kumimoji="1" lang="en-US" altLang="ja-JP" sz="2000" dirty="0" smtClean="0"/>
          </a:p>
          <a:p>
            <a:pPr>
              <a:buFont typeface="Arial" pitchFamily="34" charset="0"/>
              <a:buChar char="•"/>
            </a:pPr>
            <a:endParaRPr lang="en-US" altLang="ja-JP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 The spectrums are not same with </a:t>
            </a:r>
          </a:p>
          <a:p>
            <a:r>
              <a:rPr lang="en-US" altLang="ja-JP" sz="2000" dirty="0" smtClean="0"/>
              <a:t>   </a:t>
            </a:r>
            <a:r>
              <a:rPr kumimoji="1" lang="en-US" altLang="ja-JP" sz="2000" dirty="0" smtClean="0"/>
              <a:t>the calculated date.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ja-JP" sz="2000" dirty="0" smtClean="0"/>
              <a:t> data mismatching of spatial  </a:t>
            </a:r>
          </a:p>
          <a:p>
            <a:r>
              <a:rPr lang="en-US" altLang="ja-JP" sz="2000" dirty="0" smtClean="0"/>
              <a:t>    	     distribution</a:t>
            </a:r>
          </a:p>
        </p:txBody>
      </p:sp>
      <p:sp>
        <p:nvSpPr>
          <p:cNvPr id="8" name="下矢印 7"/>
          <p:cNvSpPr/>
          <p:nvPr/>
        </p:nvSpPr>
        <p:spPr>
          <a:xfrm>
            <a:off x="1331640" y="2636912"/>
            <a:ext cx="108000" cy="172819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0" y="134076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・・・</a:t>
            </a:r>
            <a:r>
              <a:rPr kumimoji="1" lang="en-US" altLang="ja-JP" sz="1600" dirty="0" smtClean="0"/>
              <a:t>: calculated data (</a:t>
            </a:r>
            <a:r>
              <a:rPr kumimoji="1" lang="el-GR" altLang="ja-JP" sz="1600" dirty="0" smtClean="0"/>
              <a:t>τ</a:t>
            </a:r>
            <a:r>
              <a:rPr kumimoji="1" lang="en-US" altLang="ja-JP" sz="1600" dirty="0" smtClean="0"/>
              <a:t>=100fs)</a:t>
            </a:r>
            <a:endParaRPr kumimoji="1" lang="ja-JP" altLang="en-US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0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Result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difference from calculated data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0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Result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98884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When we calculated, </a:t>
            </a:r>
            <a:r>
              <a:rPr lang="en-US" altLang="ja-JP" sz="2000" dirty="0" smtClean="0"/>
              <a:t>w</a:t>
            </a:r>
            <a:r>
              <a:rPr kumimoji="1" lang="en-US" altLang="ja-JP" sz="2000" dirty="0" smtClean="0"/>
              <a:t>e assumed that the relaxation time of carriers </a:t>
            </a:r>
            <a:r>
              <a:rPr lang="en-US" altLang="ja-JP" sz="2000" dirty="0" smtClean="0"/>
              <a:t>does not depend on the carrier density.</a:t>
            </a:r>
            <a:r>
              <a:rPr kumimoji="1" lang="en-US" altLang="ja-JP" sz="2000" dirty="0" smtClean="0"/>
              <a:t> </a:t>
            </a:r>
          </a:p>
          <a:p>
            <a:pPr algn="ctr"/>
            <a:endParaRPr lang="en-US" altLang="ja-JP" sz="2000" dirty="0" smtClean="0"/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but</a:t>
            </a:r>
          </a:p>
          <a:p>
            <a:pPr algn="ctr"/>
            <a:endParaRPr lang="en-US" altLang="ja-JP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000" dirty="0" smtClean="0"/>
              <a:t>We find that the relaxation time of carriers changes when the carrier density is over  10</a:t>
            </a:r>
            <a:r>
              <a:rPr lang="en-US" altLang="ja-JP" sz="2000" baseline="30000" dirty="0" smtClean="0"/>
              <a:t>17</a:t>
            </a:r>
            <a:r>
              <a:rPr lang="en-US" altLang="ja-JP" sz="2000" dirty="0" smtClean="0"/>
              <a:t>cm</a:t>
            </a:r>
            <a:r>
              <a:rPr lang="en-US" altLang="ja-JP" sz="2000" baseline="30000" dirty="0" smtClean="0"/>
              <a:t>-3</a:t>
            </a:r>
            <a:r>
              <a:rPr lang="en-US" altLang="ja-JP" sz="2000" dirty="0" smtClean="0"/>
              <a:t>.</a:t>
            </a:r>
            <a:endParaRPr lang="en-US" altLang="ja-JP" sz="2000" baseline="30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u="sng" dirty="0" smtClean="0"/>
              <a:t>PHYSICAL REVIEW B 75, 233202 (2007)</a:t>
            </a:r>
            <a:endParaRPr kumimoji="1" lang="ja-JP" altLang="en-US" sz="1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correction of calculated model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0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Result</a:t>
            </a:r>
            <a:endParaRPr kumimoji="1" lang="ja-JP" altLang="en-US" sz="1200" dirty="0"/>
          </a:p>
        </p:txBody>
      </p:sp>
      <p:pic>
        <p:nvPicPr>
          <p:cNvPr id="1026" name="Picture 2" descr="C:\Users\masahiro\Documents\実験結果\THz\11.11.19\Graph9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3" y="1683571"/>
            <a:ext cx="4320000" cy="5040000"/>
          </a:xfrm>
          <a:prstGeom prst="rect">
            <a:avLst/>
          </a:prstGeom>
          <a:noFill/>
        </p:spPr>
      </p:pic>
      <p:pic>
        <p:nvPicPr>
          <p:cNvPr id="1027" name="Picture 3" descr="C:\Users\masahiro\Documents\実験結果\THz\11.11.19\Graph10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84144"/>
            <a:ext cx="4320000" cy="504000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79512" y="125149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ja-JP" sz="2000" dirty="0" smtClean="0"/>
              <a:t>τ</a:t>
            </a:r>
            <a:r>
              <a:rPr lang="en-US" altLang="ja-JP" sz="2000" dirty="0" smtClean="0"/>
              <a:t> : constant</a:t>
            </a:r>
            <a:endParaRPr lang="ja-JP" altLang="en-US" sz="20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84316" y="1124744"/>
          <a:ext cx="2832100" cy="558800"/>
        </p:xfrm>
        <a:graphic>
          <a:graphicData uri="http://schemas.openxmlformats.org/presentationml/2006/ole">
            <p:oleObj spid="_x0000_s1028" name="数式" r:id="rId5" imgW="2831760" imgH="558720" progId="Equation.3">
              <p:embed/>
            </p:oleObj>
          </a:graphicData>
        </a:graphic>
      </p:graphicFrame>
      <p:sp>
        <p:nvSpPr>
          <p:cNvPr id="11" name="右矢印 10"/>
          <p:cNvSpPr/>
          <p:nvPr/>
        </p:nvSpPr>
        <p:spPr>
          <a:xfrm>
            <a:off x="4283968" y="1323504"/>
            <a:ext cx="576064" cy="288032"/>
          </a:xfrm>
          <a:prstGeom prst="rightArrow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u="sng" dirty="0" smtClean="0"/>
              <a:t>PHYSICAL REVIEW B 75, 233202 (2007)</a:t>
            </a:r>
            <a:endParaRPr kumimoji="1" lang="ja-JP" altLang="en-US" sz="1600" b="1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reflectivity and phase shift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2050" name="Picture 2" descr="C:\Users\masahiro\Documents\実験結果\THz\11.11.19\Graph11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84" y="1268760"/>
            <a:ext cx="4320000" cy="5400000"/>
          </a:xfrm>
          <a:prstGeom prst="rect">
            <a:avLst/>
          </a:prstGeom>
          <a:noFill/>
        </p:spPr>
      </p:pic>
      <p:pic>
        <p:nvPicPr>
          <p:cNvPr id="2051" name="Picture 3" descr="C:\Users\masahiro\Documents\実験結果\THz\11.11.19\Graph12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96" y="1268760"/>
            <a:ext cx="4320000" cy="5400000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0" y="0"/>
            <a:ext cx="104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Result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83671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smtClean="0"/>
              <a:t>reflectivity</a:t>
            </a:r>
            <a:endParaRPr kumimoji="1" lang="ja-JP" altLang="en-US" sz="2000" u="sng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83671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smtClean="0"/>
              <a:t>phase shift</a:t>
            </a:r>
            <a:endParaRPr kumimoji="1" lang="ja-JP" altLang="en-US" sz="2000" u="sng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1967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I </a:t>
            </a:r>
            <a:r>
              <a:rPr lang="en-US" altLang="ja-JP" sz="2400" dirty="0" smtClean="0"/>
              <a:t>constructed a novel experimental setup of THz pump-probe  </a:t>
            </a:r>
          </a:p>
          <a:p>
            <a:r>
              <a:rPr lang="en-US" altLang="ja-JP" sz="2400" dirty="0" smtClean="0"/>
              <a:t>  spectroscopy.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  (the opposite arrangement of the excitation light and the probe light)</a:t>
            </a:r>
          </a:p>
          <a:p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I observed the THz wave reflected at the rear surface of the sample.</a:t>
            </a:r>
          </a:p>
          <a:p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I distinguished the information on spatial distribution and that on </a:t>
            </a:r>
          </a:p>
          <a:p>
            <a:r>
              <a:rPr lang="en-US" altLang="ja-JP" sz="2400" dirty="0" smtClean="0"/>
              <a:t>   intrinsic characters of photo-excited carriers. (&gt;2THz)</a:t>
            </a:r>
          </a:p>
          <a:p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I determined that the scattering time of carriers is about 100fs.</a:t>
            </a:r>
          </a:p>
          <a:p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But, the SN of observed spectrums are too bad to discuss about the </a:t>
            </a:r>
          </a:p>
          <a:p>
            <a:r>
              <a:rPr lang="en-US" altLang="ja-JP" sz="2400" dirty="0" smtClean="0"/>
              <a:t>   results of reflectance and phase shift.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Plan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975480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800" dirty="0" smtClean="0"/>
              <a:t> I’ll understand why the relaxation time    </a:t>
            </a:r>
          </a:p>
          <a:p>
            <a:r>
              <a:rPr lang="en-US" altLang="ja-JP" sz="2800" dirty="0" smtClean="0"/>
              <a:t>    changes by carrier density. </a:t>
            </a:r>
            <a:r>
              <a:rPr kumimoji="1" lang="en-US" altLang="ja-JP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en-US" altLang="ja-JP" sz="2800" dirty="0" smtClean="0"/>
          </a:p>
          <a:p>
            <a:pPr>
              <a:buFont typeface="Wingdings" pitchFamily="2" charset="2"/>
              <a:buChar char="ü"/>
            </a:pPr>
            <a:endParaRPr lang="en-US" altLang="ja-JP" sz="2800" dirty="0" smtClean="0"/>
          </a:p>
          <a:p>
            <a:pPr>
              <a:buFont typeface="Wingdings" pitchFamily="2" charset="2"/>
              <a:buChar char="ü"/>
            </a:pPr>
            <a:r>
              <a:rPr kumimoji="1" lang="en-US" altLang="ja-JP" sz="2800" dirty="0" smtClean="0"/>
              <a:t> I try to change the wavelength excitation light.</a:t>
            </a:r>
          </a:p>
          <a:p>
            <a:r>
              <a:rPr lang="en-US" altLang="ja-JP" sz="2800" dirty="0" smtClean="0"/>
              <a:t>	(wavelength dependence) </a:t>
            </a:r>
            <a:endParaRPr kumimoji="1"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636912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補助スライド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7489-763E-49D7-9D57-7B3442DDCE7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71600" y="1014402"/>
            <a:ext cx="64087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ja-JP" sz="2800" u="sng" dirty="0" smtClean="0"/>
              <a:t>Introduction</a:t>
            </a:r>
          </a:p>
          <a:p>
            <a:pPr lvl="1"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US" altLang="ja-JP" sz="2400" dirty="0" smtClean="0"/>
              <a:t>terahertz wave</a:t>
            </a:r>
          </a:p>
          <a:p>
            <a:pPr lvl="1"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US" altLang="ja-JP" sz="2400" dirty="0" smtClean="0"/>
              <a:t>characters of Si</a:t>
            </a:r>
          </a:p>
          <a:p>
            <a:pPr lvl="1"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US" altLang="ja-JP" sz="2400" dirty="0" smtClean="0"/>
              <a:t>observation of carrier dynamics </a:t>
            </a:r>
          </a:p>
          <a:p>
            <a:pPr lvl="1"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US" altLang="ja-JP" sz="2400" dirty="0" smtClean="0"/>
              <a:t>opposite arrangement</a:t>
            </a:r>
          </a:p>
          <a:p>
            <a:pPr>
              <a:tabLst>
                <a:tab pos="361950" algn="l"/>
              </a:tabLst>
            </a:pPr>
            <a:endParaRPr lang="en-US" altLang="ja-JP" sz="2000" dirty="0" smtClean="0"/>
          </a:p>
          <a:p>
            <a:pPr>
              <a:tabLst>
                <a:tab pos="361950" algn="l"/>
              </a:tabLst>
            </a:pPr>
            <a:r>
              <a:rPr lang="en-US" altLang="ja-JP" sz="2800" u="sng" dirty="0" smtClean="0"/>
              <a:t>Previous Work &amp; Purpose</a:t>
            </a:r>
          </a:p>
          <a:p>
            <a:pPr>
              <a:tabLst>
                <a:tab pos="361950" algn="l"/>
              </a:tabLst>
            </a:pPr>
            <a:r>
              <a:rPr lang="en-US" altLang="ja-JP" dirty="0" smtClean="0"/>
              <a:t> </a:t>
            </a:r>
          </a:p>
          <a:p>
            <a:pPr>
              <a:tabLst>
                <a:tab pos="361950" algn="l"/>
              </a:tabLst>
            </a:pPr>
            <a:r>
              <a:rPr lang="en-US" altLang="ja-JP" sz="2800" u="sng" dirty="0" smtClean="0"/>
              <a:t>Experimental Setup</a:t>
            </a:r>
          </a:p>
          <a:p>
            <a:pPr lvl="1"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US" altLang="ja-JP" sz="2400" dirty="0" smtClean="0"/>
              <a:t>THz time domain spectroscopy (THz-TDS)</a:t>
            </a:r>
          </a:p>
          <a:p>
            <a:pPr lvl="1"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US" altLang="ja-JP" sz="2400" dirty="0" smtClean="0"/>
              <a:t>THz pump optical probe spectroscopy</a:t>
            </a:r>
          </a:p>
          <a:p>
            <a:pPr>
              <a:tabLst>
                <a:tab pos="361950" algn="l"/>
              </a:tabLst>
            </a:pPr>
            <a:r>
              <a:rPr lang="en-US" altLang="ja-JP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en-US" altLang="ja-JP" sz="2800" u="sng" dirty="0" smtClean="0"/>
              <a:t>Result &amp; Discussion</a:t>
            </a:r>
          </a:p>
          <a:p>
            <a:pPr>
              <a:tabLst>
                <a:tab pos="361950" algn="l"/>
              </a:tabLst>
            </a:pPr>
            <a:r>
              <a:rPr lang="en-US" altLang="ja-JP" dirty="0" smtClean="0"/>
              <a:t> </a:t>
            </a:r>
            <a:endParaRPr lang="en-US" altLang="ja-JP" u="sng" dirty="0" smtClean="0"/>
          </a:p>
          <a:p>
            <a:pPr>
              <a:tabLst>
                <a:tab pos="361950" algn="l"/>
              </a:tabLst>
            </a:pPr>
            <a:r>
              <a:rPr lang="en-US" altLang="ja-JP" sz="2800" u="sng" dirty="0" smtClean="0"/>
              <a:t>Summary &amp; Future Plan</a:t>
            </a:r>
            <a:endParaRPr lang="ja-JP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kumimoji="1" lang="ja-JP" altLang="en-US" dirty="0" smtClean="0"/>
              <a:t>坪内さんによる先行研究</a:t>
            </a:r>
            <a:endParaRPr kumimoji="1" lang="ja-JP" altLang="en-US" dirty="0"/>
          </a:p>
        </p:txBody>
      </p:sp>
      <p:pic>
        <p:nvPicPr>
          <p:cNvPr id="16" name="Picture 6" descr="C:\Users\masahiro\Desktop\名称未設定 2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9080"/>
            <a:ext cx="4032000" cy="2880000"/>
          </a:xfrm>
          <a:prstGeom prst="rect">
            <a:avLst/>
          </a:prstGeom>
          <a:noFill/>
        </p:spPr>
      </p:pic>
      <p:grpSp>
        <p:nvGrpSpPr>
          <p:cNvPr id="17" name="グループ化 16"/>
          <p:cNvGrpSpPr/>
          <p:nvPr/>
        </p:nvGrpSpPr>
        <p:grpSpPr>
          <a:xfrm>
            <a:off x="251520" y="1268760"/>
            <a:ext cx="4032000" cy="2880000"/>
            <a:chOff x="251520" y="3717031"/>
            <a:chExt cx="4032000" cy="2880000"/>
          </a:xfrm>
        </p:grpSpPr>
        <p:pic>
          <p:nvPicPr>
            <p:cNvPr id="18" name="Picture 7" descr="C:\Users\masahiro\Desktop\名称未設定 1.pn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717031"/>
              <a:ext cx="4032000" cy="2880000"/>
            </a:xfrm>
            <a:prstGeom prst="rect">
              <a:avLst/>
            </a:prstGeom>
            <a:noFill/>
          </p:spPr>
        </p:pic>
        <p:sp>
          <p:nvSpPr>
            <p:cNvPr id="19" name="正方形/長方形 18"/>
            <p:cNvSpPr/>
            <p:nvPr/>
          </p:nvSpPr>
          <p:spPr>
            <a:xfrm>
              <a:off x="2195736" y="4149080"/>
              <a:ext cx="1368152" cy="36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π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 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shift</a:t>
              </a:r>
              <a:endParaRPr kumimoji="1" lang="en-US" altLang="ja-JP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0" y="836712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smtClean="0"/>
              <a:t>carrier density dependence of peak position </a:t>
            </a:r>
            <a:endParaRPr kumimoji="1" lang="ja-JP" altLang="en-US" sz="2000" u="sng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永井先生による理論結果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3075" name="Picture 3" descr="C:\Users\masahiro\Desktop\無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17646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大気プラズマからのテラヘルツ発生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6409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979712" y="1405225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ja-JP" altLang="en-US" sz="2000" dirty="0" smtClean="0"/>
              <a:t>破壊閾値が存在しない</a:t>
            </a:r>
            <a:endParaRPr kumimoji="1" lang="en-US" altLang="ja-JP" sz="2000" dirty="0" smtClean="0"/>
          </a:p>
          <a:p>
            <a:pPr>
              <a:buFont typeface="Wingdings" pitchFamily="2" charset="2"/>
              <a:buChar char="ü"/>
            </a:pPr>
            <a:r>
              <a:rPr kumimoji="1" lang="ja-JP" altLang="en-US" sz="2000" dirty="0" smtClean="0"/>
              <a:t>位相整合条件などによる帯域の制約がない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⇒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高強度・広帯域のテラヘルツ発生</a:t>
            </a:r>
            <a:endParaRPr kumimoji="1" lang="ja-JP" altLang="en-US" sz="2000" u="sng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5110152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大気プラズマに</a:t>
            </a:r>
            <a:r>
              <a:rPr kumimoji="1" lang="el-GR" altLang="ja-JP" sz="2000" dirty="0" smtClean="0"/>
              <a:t>ω</a:t>
            </a:r>
            <a:r>
              <a:rPr kumimoji="1" lang="ja-JP" altLang="en-US" sz="2000" dirty="0" smtClean="0"/>
              <a:t>と</a:t>
            </a:r>
            <a:r>
              <a:rPr kumimoji="1" lang="en-US" altLang="ja-JP" sz="2000" dirty="0" smtClean="0"/>
              <a:t>2</a:t>
            </a:r>
            <a:r>
              <a:rPr lang="el-GR" altLang="ja-JP" sz="2000" dirty="0" smtClean="0"/>
              <a:t> ω</a:t>
            </a:r>
            <a:r>
              <a:rPr lang="ja-JP" altLang="en-US" sz="2000" dirty="0" smtClean="0"/>
              <a:t>の光を入射する</a:t>
            </a:r>
            <a:endParaRPr lang="en-US" altLang="ja-JP" sz="2000" dirty="0" smtClean="0"/>
          </a:p>
          <a:p>
            <a:pPr algn="ctr"/>
            <a:r>
              <a:rPr kumimoji="1" lang="ja-JP" altLang="en-US" sz="2000" dirty="0" smtClean="0"/>
              <a:t>⇓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電荷分布に非対称性が生じる</a:t>
            </a:r>
            <a:endParaRPr lang="en-US" altLang="ja-JP" sz="2000" dirty="0" smtClean="0"/>
          </a:p>
          <a:p>
            <a:pPr algn="ctr"/>
            <a:r>
              <a:rPr kumimoji="1" lang="ja-JP" altLang="en-US" sz="2000" dirty="0" smtClean="0"/>
              <a:t>⇓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双極子として振る舞い、テラヘルツ発生</a:t>
            </a:r>
            <a:endParaRPr kumimoji="1"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u="sng" dirty="0" smtClean="0"/>
              <a:t>Laser &amp; Photon. Rev. 1, No. 4, 349–368 (2007) / DOI 10.1002/lpor.200710025</a:t>
            </a:r>
            <a:endParaRPr kumimoji="1" lang="ja-JP" altLang="en-US" sz="1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EO</a:t>
            </a:r>
            <a:r>
              <a:rPr kumimoji="1" lang="ja-JP" altLang="en-US" dirty="0" smtClean="0"/>
              <a:t>サンプリング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21" name="フリーフォーム 20"/>
          <p:cNvSpPr/>
          <p:nvPr/>
        </p:nvSpPr>
        <p:spPr>
          <a:xfrm>
            <a:off x="613520" y="1412776"/>
            <a:ext cx="2880320" cy="2971800"/>
          </a:xfrm>
          <a:custGeom>
            <a:avLst/>
            <a:gdLst>
              <a:gd name="connsiteX0" fmla="*/ 0 w 2152650"/>
              <a:gd name="connsiteY0" fmla="*/ 1495425 h 2971800"/>
              <a:gd name="connsiteX1" fmla="*/ 352425 w 2152650"/>
              <a:gd name="connsiteY1" fmla="*/ 1209675 h 2971800"/>
              <a:gd name="connsiteX2" fmla="*/ 704850 w 2152650"/>
              <a:gd name="connsiteY2" fmla="*/ 47625 h 2971800"/>
              <a:gd name="connsiteX3" fmla="*/ 1076325 w 2152650"/>
              <a:gd name="connsiteY3" fmla="*/ 1495425 h 2971800"/>
              <a:gd name="connsiteX4" fmla="*/ 1428750 w 2152650"/>
              <a:gd name="connsiteY4" fmla="*/ 2924175 h 2971800"/>
              <a:gd name="connsiteX5" fmla="*/ 1790700 w 2152650"/>
              <a:gd name="connsiteY5" fmla="*/ 1781175 h 2971800"/>
              <a:gd name="connsiteX6" fmla="*/ 2152650 w 2152650"/>
              <a:gd name="connsiteY6" fmla="*/ 1495425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650" h="2971800">
                <a:moveTo>
                  <a:pt x="0" y="1495425"/>
                </a:moveTo>
                <a:cubicBezTo>
                  <a:pt x="117475" y="1473200"/>
                  <a:pt x="234950" y="1450975"/>
                  <a:pt x="352425" y="1209675"/>
                </a:cubicBezTo>
                <a:cubicBezTo>
                  <a:pt x="469900" y="968375"/>
                  <a:pt x="584200" y="0"/>
                  <a:pt x="704850" y="47625"/>
                </a:cubicBezTo>
                <a:cubicBezTo>
                  <a:pt x="825500" y="95250"/>
                  <a:pt x="955675" y="1016000"/>
                  <a:pt x="1076325" y="1495425"/>
                </a:cubicBezTo>
                <a:cubicBezTo>
                  <a:pt x="1196975" y="1974850"/>
                  <a:pt x="1309688" y="2876550"/>
                  <a:pt x="1428750" y="2924175"/>
                </a:cubicBezTo>
                <a:cubicBezTo>
                  <a:pt x="1547812" y="2971800"/>
                  <a:pt x="1670050" y="2019300"/>
                  <a:pt x="1790700" y="1781175"/>
                </a:cubicBezTo>
                <a:cubicBezTo>
                  <a:pt x="1911350" y="1543050"/>
                  <a:pt x="2032000" y="1519237"/>
                  <a:pt x="2152650" y="149542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5448300" y="3305175"/>
            <a:ext cx="72008" cy="72008"/>
          </a:xfrm>
          <a:prstGeom prst="ellipse">
            <a:avLst/>
          </a:prstGeom>
          <a:solidFill>
            <a:schemeClr val="tx1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/>
          <p:cNvSpPr/>
          <p:nvPr/>
        </p:nvSpPr>
        <p:spPr>
          <a:xfrm>
            <a:off x="467544" y="4732734"/>
            <a:ext cx="362000" cy="712490"/>
          </a:xfrm>
          <a:custGeom>
            <a:avLst/>
            <a:gdLst>
              <a:gd name="connsiteX0" fmla="*/ 0 w 1447800"/>
              <a:gd name="connsiteY0" fmla="*/ 1430337 h 1430337"/>
              <a:gd name="connsiteX1" fmla="*/ 352425 w 1447800"/>
              <a:gd name="connsiteY1" fmla="*/ 1144587 h 1430337"/>
              <a:gd name="connsiteX2" fmla="*/ 714375 w 1447800"/>
              <a:gd name="connsiteY2" fmla="*/ 1587 h 1430337"/>
              <a:gd name="connsiteX3" fmla="*/ 1076325 w 1447800"/>
              <a:gd name="connsiteY3" fmla="*/ 1154112 h 1430337"/>
              <a:gd name="connsiteX4" fmla="*/ 1447800 w 1447800"/>
              <a:gd name="connsiteY4" fmla="*/ 1430337 h 143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1430337">
                <a:moveTo>
                  <a:pt x="0" y="1430337"/>
                </a:moveTo>
                <a:cubicBezTo>
                  <a:pt x="116681" y="1406524"/>
                  <a:pt x="233362" y="1382712"/>
                  <a:pt x="352425" y="1144587"/>
                </a:cubicBezTo>
                <a:cubicBezTo>
                  <a:pt x="471488" y="906462"/>
                  <a:pt x="593725" y="0"/>
                  <a:pt x="714375" y="1587"/>
                </a:cubicBezTo>
                <a:cubicBezTo>
                  <a:pt x="835025" y="3175"/>
                  <a:pt x="954088" y="915987"/>
                  <a:pt x="1076325" y="1154112"/>
                </a:cubicBezTo>
                <a:cubicBezTo>
                  <a:pt x="1198562" y="1392237"/>
                  <a:pt x="1323181" y="1411287"/>
                  <a:pt x="1447800" y="143033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右矢印 233"/>
          <p:cNvSpPr/>
          <p:nvPr/>
        </p:nvSpPr>
        <p:spPr>
          <a:xfrm>
            <a:off x="4139952" y="3068960"/>
            <a:ext cx="648072" cy="720080"/>
          </a:xfrm>
          <a:prstGeom prst="rightArrow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/>
          <p:cNvSpPr/>
          <p:nvPr/>
        </p:nvSpPr>
        <p:spPr>
          <a:xfrm>
            <a:off x="5508104" y="1844824"/>
            <a:ext cx="2880320" cy="2971800"/>
          </a:xfrm>
          <a:custGeom>
            <a:avLst/>
            <a:gdLst>
              <a:gd name="connsiteX0" fmla="*/ 0 w 2152650"/>
              <a:gd name="connsiteY0" fmla="*/ 1495425 h 2971800"/>
              <a:gd name="connsiteX1" fmla="*/ 352425 w 2152650"/>
              <a:gd name="connsiteY1" fmla="*/ 1209675 h 2971800"/>
              <a:gd name="connsiteX2" fmla="*/ 704850 w 2152650"/>
              <a:gd name="connsiteY2" fmla="*/ 47625 h 2971800"/>
              <a:gd name="connsiteX3" fmla="*/ 1076325 w 2152650"/>
              <a:gd name="connsiteY3" fmla="*/ 1495425 h 2971800"/>
              <a:gd name="connsiteX4" fmla="*/ 1428750 w 2152650"/>
              <a:gd name="connsiteY4" fmla="*/ 2924175 h 2971800"/>
              <a:gd name="connsiteX5" fmla="*/ 1790700 w 2152650"/>
              <a:gd name="connsiteY5" fmla="*/ 1781175 h 2971800"/>
              <a:gd name="connsiteX6" fmla="*/ 2152650 w 2152650"/>
              <a:gd name="connsiteY6" fmla="*/ 1495425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2650" h="2971800">
                <a:moveTo>
                  <a:pt x="0" y="1495425"/>
                </a:moveTo>
                <a:cubicBezTo>
                  <a:pt x="117475" y="1473200"/>
                  <a:pt x="234950" y="1450975"/>
                  <a:pt x="352425" y="1209675"/>
                </a:cubicBezTo>
                <a:cubicBezTo>
                  <a:pt x="469900" y="968375"/>
                  <a:pt x="584200" y="0"/>
                  <a:pt x="704850" y="47625"/>
                </a:cubicBezTo>
                <a:cubicBezTo>
                  <a:pt x="825500" y="95250"/>
                  <a:pt x="955675" y="1016000"/>
                  <a:pt x="1076325" y="1495425"/>
                </a:cubicBezTo>
                <a:cubicBezTo>
                  <a:pt x="1196975" y="1974850"/>
                  <a:pt x="1309688" y="2876550"/>
                  <a:pt x="1428750" y="2924175"/>
                </a:cubicBezTo>
                <a:cubicBezTo>
                  <a:pt x="1547812" y="2971800"/>
                  <a:pt x="1670050" y="2019300"/>
                  <a:pt x="1790700" y="1781175"/>
                </a:cubicBezTo>
                <a:cubicBezTo>
                  <a:pt x="1911350" y="1543050"/>
                  <a:pt x="2032000" y="1519237"/>
                  <a:pt x="2152650" y="1495425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7" name="直線矢印コネクタ 236"/>
          <p:cNvCxnSpPr/>
          <p:nvPr/>
        </p:nvCxnSpPr>
        <p:spPr>
          <a:xfrm>
            <a:off x="251520" y="5589240"/>
            <a:ext cx="331236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31111 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15 C 0.01927 -0.00278 0.03854 -0.00695 0.0566 -0.0419 C 0.07466 -0.07685 0.08993 -0.21806 0.10764 -0.20857 C 0.12535 -0.19908 0.14514 -0.05533 0.16285 0.01504 C 0.18056 0.08541 0.19688 0.20949 0.21389 0.21365 C 0.23091 0.21782 0.24792 0.07592 0.26493 0.04004 C 0.28195 0.00416 0.30538 0.00764 0.31598 -0.00093 " pathEditMode="relative" rAng="0" ptsTypes="aaaaaaa">
                                      <p:cBhvr>
                                        <p:cTn id="8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233" grpId="0" animBg="1"/>
      <p:bldP spid="2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ja-JP" sz="4000" dirty="0" smtClean="0"/>
              <a:t>terahertz wave</a:t>
            </a:r>
            <a:endParaRPr kumimoji="1" lang="ja-JP" altLang="en-US" sz="4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grpSp>
        <p:nvGrpSpPr>
          <p:cNvPr id="5" name="グループ化 44"/>
          <p:cNvGrpSpPr/>
          <p:nvPr/>
        </p:nvGrpSpPr>
        <p:grpSpPr>
          <a:xfrm>
            <a:off x="467544" y="1340768"/>
            <a:ext cx="8208912" cy="1325181"/>
            <a:chOff x="35496" y="1465039"/>
            <a:chExt cx="8136904" cy="1325181"/>
          </a:xfrm>
        </p:grpSpPr>
        <p:cxnSp>
          <p:nvCxnSpPr>
            <p:cNvPr id="6" name="直線矢印コネクタ 5"/>
            <p:cNvCxnSpPr/>
            <p:nvPr/>
          </p:nvCxnSpPr>
          <p:spPr>
            <a:xfrm rot="10800000">
              <a:off x="971600" y="1988840"/>
              <a:ext cx="7200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>
              <a:off x="971600" y="2286164"/>
              <a:ext cx="7200006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35496" y="161950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Wavelength</a:t>
              </a:r>
              <a:endParaRPr kumimoji="1" lang="ja-JP" altLang="en-US" sz="1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496" y="2276872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Frequency(Hz)</a:t>
              </a:r>
              <a:endParaRPr kumimoji="1" lang="ja-JP" altLang="en-US" sz="1400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1835696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2771800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3707904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644008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5580112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6516216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452320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835696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771800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707904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4644008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5580112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6516216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7452320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1475656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300km</a:t>
              </a:r>
              <a:endParaRPr kumimoji="1" lang="ja-JP" altLang="en-US" sz="14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411760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300m</a:t>
              </a:r>
              <a:endParaRPr kumimoji="1" lang="ja-JP" altLang="en-US" sz="14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275856" y="146503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300mm</a:t>
              </a:r>
              <a:endParaRPr kumimoji="1" lang="ja-JP" altLang="en-US" sz="1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283968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</a:t>
              </a:r>
              <a:r>
                <a:rPr kumimoji="1" lang="el-GR" altLang="ja-JP" sz="1400" dirty="0" smtClean="0"/>
                <a:t>μ</a:t>
              </a:r>
              <a:r>
                <a:rPr kumimoji="1" lang="en-US" altLang="ja-JP" sz="1400" dirty="0" smtClean="0"/>
                <a:t>m</a:t>
              </a:r>
              <a:endParaRPr kumimoji="1" lang="ja-JP" altLang="en-US" sz="14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220072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300nm</a:t>
              </a:r>
              <a:endParaRPr kumimoji="1" lang="ja-JP" altLang="en-US" sz="1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156176" y="148478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300pm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092280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300fm</a:t>
              </a:r>
              <a:endParaRPr kumimoji="1" lang="ja-JP" altLang="en-US" sz="14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475656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kumimoji="1" lang="en-US" altLang="ja-JP" sz="1400" baseline="30000" dirty="0" smtClean="0"/>
                <a:t>3</a:t>
              </a:r>
              <a:endParaRPr kumimoji="1" lang="ja-JP" altLang="en-US" sz="14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411760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/>
                <a:t>6</a:t>
              </a:r>
              <a:endParaRPr kumimoji="1" lang="ja-JP" altLang="en-US" sz="1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347864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9</a:t>
              </a:r>
              <a:endParaRPr kumimoji="1" lang="ja-JP" altLang="en-US" sz="14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283968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12</a:t>
              </a:r>
              <a:endParaRPr kumimoji="1" lang="ja-JP" altLang="en-US" sz="1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220072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15</a:t>
              </a:r>
              <a:endParaRPr kumimoji="1" lang="ja-JP" altLang="en-US" sz="1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156176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18</a:t>
              </a:r>
              <a:endParaRPr kumimoji="1" lang="ja-JP" altLang="en-US" sz="14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092280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21</a:t>
              </a:r>
              <a:endParaRPr kumimoji="1" lang="ja-JP" altLang="en-US" sz="1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987824" y="1988841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microwave</a:t>
              </a:r>
              <a:endParaRPr kumimoji="1" lang="ja-JP" altLang="en-US" sz="14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139952" y="198884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FF0000"/>
                  </a:solidFill>
                </a:rPr>
                <a:t>THz region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076056" y="198884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visible</a:t>
              </a:r>
              <a:endParaRPr kumimoji="1" lang="ja-JP" altLang="en-US" sz="14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372200" y="198884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X-ray</a:t>
              </a:r>
              <a:endParaRPr kumimoji="1" lang="ja-JP" altLang="en-US" sz="1400" dirty="0"/>
            </a:p>
          </p:txBody>
        </p:sp>
      </p:grpSp>
      <p:grpSp>
        <p:nvGrpSpPr>
          <p:cNvPr id="42" name="グループ化 86"/>
          <p:cNvGrpSpPr/>
          <p:nvPr/>
        </p:nvGrpSpPr>
        <p:grpSpPr>
          <a:xfrm>
            <a:off x="1259632" y="2924944"/>
            <a:ext cx="6536378" cy="1891953"/>
            <a:chOff x="395536" y="2348880"/>
            <a:chExt cx="6336704" cy="1891953"/>
          </a:xfrm>
        </p:grpSpPr>
        <p:sp>
          <p:nvSpPr>
            <p:cNvPr id="43" name="正方形/長方形 42"/>
            <p:cNvSpPr/>
            <p:nvPr/>
          </p:nvSpPr>
          <p:spPr>
            <a:xfrm>
              <a:off x="1691680" y="2852936"/>
              <a:ext cx="4896544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547936" y="2514382"/>
              <a:ext cx="1670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Wavelength</a:t>
              </a:r>
              <a:endParaRPr kumimoji="1" lang="ja-JP" altLang="en-US" sz="14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95536" y="3717032"/>
              <a:ext cx="1670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Frequency(Hz)</a:t>
              </a:r>
              <a:endParaRPr kumimoji="1" lang="ja-JP" altLang="en-US" sz="1400" dirty="0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1979712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843808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3707904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4572000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5436096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6300192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1979712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2843808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3707904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4572000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5436096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6300192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1619672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3cm</a:t>
              </a:r>
              <a:endParaRPr kumimoji="1" lang="ja-JP" altLang="en-US" sz="1400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483768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3mm</a:t>
              </a:r>
              <a:endParaRPr kumimoji="1" lang="ja-JP" altLang="en-US" sz="1400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347864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/>
                <a:t>300</a:t>
              </a:r>
              <a:r>
                <a:rPr lang="el-GR" altLang="ja-JP" sz="1400" dirty="0"/>
                <a:t>μ</a:t>
              </a:r>
              <a:r>
                <a:rPr lang="en-US" altLang="ja-JP" sz="1400" dirty="0" smtClean="0"/>
                <a:t>m</a:t>
              </a:r>
              <a:endParaRPr lang="ja-JP" altLang="en-US" sz="14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211960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30</a:t>
              </a:r>
              <a:r>
                <a:rPr lang="el-GR" altLang="ja-JP" sz="1400" dirty="0" smtClean="0"/>
                <a:t>μ</a:t>
              </a:r>
              <a:r>
                <a:rPr lang="en-US" altLang="ja-JP" sz="1400" dirty="0" smtClean="0"/>
                <a:t>m</a:t>
              </a:r>
              <a:endParaRPr lang="ja-JP" altLang="en-US" sz="1400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5076056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3</a:t>
              </a:r>
              <a:r>
                <a:rPr lang="el-GR" altLang="ja-JP" sz="1400" dirty="0" smtClean="0"/>
                <a:t>μ</a:t>
              </a:r>
              <a:r>
                <a:rPr lang="en-US" altLang="ja-JP" sz="1400" dirty="0" smtClean="0"/>
                <a:t>m</a:t>
              </a:r>
              <a:endParaRPr lang="ja-JP" altLang="en-US" sz="14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940152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300nm</a:t>
              </a:r>
              <a:endParaRPr lang="ja-JP" altLang="en-US" sz="14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547664" y="39133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0.01THz</a:t>
              </a:r>
              <a:endParaRPr kumimoji="1" lang="ja-JP" altLang="en-US" sz="14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411760" y="39133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0.1THz</a:t>
              </a:r>
              <a:endParaRPr kumimoji="1" lang="ja-JP" altLang="en-US" sz="14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275856" y="39330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1THz</a:t>
              </a:r>
              <a:endParaRPr kumimoji="1" lang="ja-JP" altLang="en-US" sz="1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4139952" y="39330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10THz</a:t>
              </a:r>
              <a:endParaRPr kumimoji="1" lang="ja-JP" altLang="en-US" sz="14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004048" y="39133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100THz</a:t>
              </a:r>
              <a:endParaRPr kumimoji="1" lang="ja-JP" altLang="en-US" sz="1400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5868144" y="39330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1000THz</a:t>
              </a:r>
              <a:endParaRPr kumimoji="1" lang="ja-JP" altLang="en-US" sz="1400" dirty="0"/>
            </a:p>
          </p:txBody>
        </p:sp>
        <p:cxnSp>
          <p:nvCxnSpPr>
            <p:cNvPr id="70" name="直線矢印コネクタ 69"/>
            <p:cNvCxnSpPr/>
            <p:nvPr/>
          </p:nvCxnSpPr>
          <p:spPr>
            <a:xfrm>
              <a:off x="2843808" y="3356992"/>
              <a:ext cx="172819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3203848" y="3358580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FF0000"/>
                  </a:solidFill>
                </a:rPr>
                <a:t>THz region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直線矢印コネクタ 71"/>
            <p:cNvCxnSpPr/>
            <p:nvPr/>
          </p:nvCxnSpPr>
          <p:spPr>
            <a:xfrm>
              <a:off x="3275856" y="2996952"/>
              <a:ext cx="14401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/>
            <p:cNvSpPr txBox="1"/>
            <p:nvPr/>
          </p:nvSpPr>
          <p:spPr>
            <a:xfrm>
              <a:off x="3491880" y="2998540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FIR</a:t>
              </a:r>
              <a:endParaRPr kumimoji="1" lang="ja-JP" altLang="en-US" sz="1400" dirty="0"/>
            </a:p>
          </p:txBody>
        </p:sp>
        <p:cxnSp>
          <p:nvCxnSpPr>
            <p:cNvPr id="74" name="直線矢印コネクタ 73"/>
            <p:cNvCxnSpPr/>
            <p:nvPr/>
          </p:nvCxnSpPr>
          <p:spPr>
            <a:xfrm>
              <a:off x="4716016" y="2998540"/>
              <a:ext cx="86409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/>
            <p:cNvSpPr txBox="1"/>
            <p:nvPr/>
          </p:nvSpPr>
          <p:spPr>
            <a:xfrm>
              <a:off x="4644008" y="2998540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MIR</a:t>
              </a:r>
              <a:endParaRPr kumimoji="1" lang="ja-JP" altLang="en-US" sz="1400" dirty="0"/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>
              <a:off x="5580112" y="2998540"/>
              <a:ext cx="43204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5292080" y="2996952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NIR</a:t>
              </a:r>
              <a:endParaRPr kumimoji="1" lang="ja-JP" altLang="en-US" sz="1400" dirty="0"/>
            </a:p>
          </p:txBody>
        </p:sp>
      </p:grpSp>
      <p:sp>
        <p:nvSpPr>
          <p:cNvPr id="78" name="テキスト ボックス 77"/>
          <p:cNvSpPr txBox="1"/>
          <p:nvPr/>
        </p:nvSpPr>
        <p:spPr>
          <a:xfrm>
            <a:off x="251520" y="5293657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/>
              <a:t>1THz = 300</a:t>
            </a:r>
            <a:r>
              <a:rPr kumimoji="1" lang="el-GR" altLang="ja-JP" sz="2000" u="sng" dirty="0" smtClean="0"/>
              <a:t>μ</a:t>
            </a:r>
            <a:r>
              <a:rPr kumimoji="1" lang="en-US" altLang="ja-JP" sz="2000" u="sng" dirty="0" smtClean="0"/>
              <a:t>m =4.1 </a:t>
            </a:r>
            <a:r>
              <a:rPr kumimoji="1" lang="en-US" altLang="ja-JP" sz="2000" u="sng" dirty="0" err="1" smtClean="0"/>
              <a:t>meV</a:t>
            </a:r>
            <a:r>
              <a:rPr kumimoji="1" lang="en-US" altLang="ja-JP" sz="2000" u="sng" dirty="0" smtClean="0"/>
              <a:t>=48K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gap of low-T</a:t>
            </a:r>
            <a:r>
              <a:rPr lang="en-US" altLang="ja-JP" sz="2000" baseline="-25000" dirty="0" smtClean="0"/>
              <a:t>c</a:t>
            </a:r>
            <a:r>
              <a:rPr lang="en-US" altLang="ja-JP" sz="2000" dirty="0" smtClean="0"/>
              <a:t> superconductor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mode of </a:t>
            </a:r>
            <a:r>
              <a:rPr lang="en-US" altLang="ja-JP" sz="2000" dirty="0"/>
              <a:t>collective </a:t>
            </a:r>
            <a:r>
              <a:rPr lang="en-US" altLang="ja-JP" sz="2000" dirty="0" smtClean="0"/>
              <a:t>oscillation of macromolecule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kumimoji="1" lang="en-US" altLang="ja-JP" sz="4000" dirty="0" smtClean="0"/>
              <a:t>characters of Si</a:t>
            </a:r>
            <a:endParaRPr kumimoji="1" lang="ja-JP" altLang="en-US" sz="4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6" name="Picture 4" descr="\\172.16.1.7\share\00yoshii\図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11" y="1450519"/>
            <a:ext cx="4029249" cy="4760078"/>
          </a:xfrm>
          <a:prstGeom prst="rect">
            <a:avLst/>
          </a:prstGeom>
          <a:noFill/>
        </p:spPr>
      </p:pic>
      <p:grpSp>
        <p:nvGrpSpPr>
          <p:cNvPr id="7" name="グループ化 6"/>
          <p:cNvGrpSpPr/>
          <p:nvPr/>
        </p:nvGrpSpPr>
        <p:grpSpPr>
          <a:xfrm>
            <a:off x="4644008" y="1306503"/>
            <a:ext cx="5004048" cy="5362857"/>
            <a:chOff x="4139952" y="980728"/>
            <a:chExt cx="5004048" cy="5362857"/>
          </a:xfrm>
        </p:grpSpPr>
        <p:sp>
          <p:nvSpPr>
            <p:cNvPr id="8" name="正方形/長方形 7"/>
            <p:cNvSpPr/>
            <p:nvPr/>
          </p:nvSpPr>
          <p:spPr>
            <a:xfrm>
              <a:off x="4139952" y="980728"/>
              <a:ext cx="50040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4">
                <a:buFont typeface="Arial" pitchFamily="34" charset="0"/>
                <a:buChar char="•"/>
              </a:pPr>
              <a:r>
                <a:rPr lang="en-US" altLang="ja-JP" dirty="0" smtClean="0"/>
                <a:t> </a:t>
              </a:r>
              <a:r>
                <a:rPr lang="en-US" altLang="ja-JP" sz="2000" dirty="0" smtClean="0"/>
                <a:t>indirect band gap semiconductor</a:t>
              </a:r>
            </a:p>
            <a:p>
              <a:pPr marL="0" lvl="4">
                <a:buFont typeface="Arial" pitchFamily="34" charset="0"/>
                <a:buChar char="•"/>
              </a:pPr>
              <a:r>
                <a:rPr lang="en-US" altLang="ja-JP" sz="2000" dirty="0" smtClean="0"/>
                <a:t> diamond structure</a:t>
              </a:r>
            </a:p>
          </p:txBody>
        </p:sp>
        <p:grpSp>
          <p:nvGrpSpPr>
            <p:cNvPr id="9" name="グループ化 9"/>
            <p:cNvGrpSpPr/>
            <p:nvPr/>
          </p:nvGrpSpPr>
          <p:grpSpPr>
            <a:xfrm>
              <a:off x="4644008" y="1700808"/>
              <a:ext cx="3672408" cy="2057401"/>
              <a:chOff x="4644008" y="4437112"/>
              <a:chExt cx="3672408" cy="2057401"/>
            </a:xfrm>
          </p:grpSpPr>
          <p:pic>
            <p:nvPicPr>
              <p:cNvPr id="11" name="Picture 8" descr="http://www.nagaoka-ct.ac.jp/me/oishi/research/diamond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4008" y="4437112"/>
                <a:ext cx="1905000" cy="2057401"/>
              </a:xfrm>
              <a:prstGeom prst="rect">
                <a:avLst/>
              </a:prstGeom>
              <a:noFill/>
            </p:spPr>
          </p:pic>
          <p:cxnSp>
            <p:nvCxnSpPr>
              <p:cNvPr id="12" name="直線矢印コネクタ 11"/>
              <p:cNvCxnSpPr/>
              <p:nvPr/>
            </p:nvCxnSpPr>
            <p:spPr>
              <a:xfrm>
                <a:off x="6732240" y="4581128"/>
                <a:ext cx="0" cy="12961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/>
              <p:cNvSpPr txBox="1"/>
              <p:nvPr/>
            </p:nvSpPr>
            <p:spPr>
              <a:xfrm>
                <a:off x="6804248" y="5013176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5.43Å</a:t>
                </a:r>
                <a:endParaRPr kumimoji="1" lang="ja-JP" altLang="en-US" dirty="0"/>
              </a:p>
            </p:txBody>
          </p:sp>
        </p:grpSp>
        <p:sp>
          <p:nvSpPr>
            <p:cNvPr id="10" name="正方形/長方形 9"/>
            <p:cNvSpPr/>
            <p:nvPr/>
          </p:nvSpPr>
          <p:spPr>
            <a:xfrm>
              <a:off x="4139952" y="3789040"/>
              <a:ext cx="4572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4">
                <a:buFont typeface="Arial" pitchFamily="34" charset="0"/>
                <a:buChar char="•"/>
              </a:pP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band gap energy :  </a:t>
              </a:r>
              <a:r>
                <a:rPr lang="en-US" altLang="ja-JP" sz="2000" dirty="0" err="1" smtClean="0"/>
                <a:t>E</a:t>
              </a:r>
              <a:r>
                <a:rPr lang="en-US" altLang="ja-JP" sz="2000" baseline="-25000" dirty="0" err="1" smtClean="0"/>
                <a:t>g</a:t>
              </a:r>
              <a:r>
                <a:rPr lang="en-US" altLang="ja-JP" sz="2000" dirty="0" smtClean="0"/>
                <a:t> : 1.12eV</a:t>
              </a:r>
              <a:endParaRPr lang="en-US" altLang="ja-JP" sz="2000" baseline="-25000" dirty="0" smtClean="0"/>
            </a:p>
            <a:p>
              <a:pPr marL="1828800" lvl="8"/>
              <a:r>
                <a:rPr lang="en-US" altLang="ja-JP" sz="2000" dirty="0" smtClean="0"/>
                <a:t>    </a:t>
              </a:r>
              <a:r>
                <a:rPr lang="az-Cyrl-AZ" altLang="ja-JP" sz="2000" dirty="0" smtClean="0"/>
                <a:t>Г</a:t>
              </a:r>
              <a:r>
                <a:rPr lang="en-US" altLang="ja-JP" sz="2000" baseline="-25000" dirty="0" smtClean="0"/>
                <a:t>25</a:t>
              </a:r>
              <a:r>
                <a:rPr lang="en-US" altLang="ja-JP" sz="2000" dirty="0" smtClean="0"/>
                <a:t>’-X</a:t>
              </a:r>
              <a:r>
                <a:rPr lang="en-US" altLang="ja-JP" sz="2000" baseline="-25000" dirty="0" smtClean="0"/>
                <a:t>1 </a:t>
              </a:r>
              <a:r>
                <a:rPr lang="en-US" altLang="ja-JP" sz="2000" dirty="0" smtClean="0"/>
                <a:t>: 1.2eV</a:t>
              </a:r>
            </a:p>
            <a:p>
              <a:pPr lvl="4"/>
              <a:r>
                <a:rPr lang="en-US" altLang="ja-JP" sz="2000" dirty="0" smtClean="0"/>
                <a:t>    </a:t>
              </a:r>
              <a:r>
                <a:rPr lang="az-Cyrl-AZ" altLang="ja-JP" sz="2000" dirty="0" smtClean="0"/>
                <a:t>Г</a:t>
              </a:r>
              <a:r>
                <a:rPr lang="en-US" altLang="ja-JP" sz="2000" baseline="-25000" dirty="0" smtClean="0"/>
                <a:t>25</a:t>
              </a:r>
              <a:r>
                <a:rPr lang="en-US" altLang="ja-JP" sz="2000" dirty="0" smtClean="0"/>
                <a:t>’-L</a:t>
              </a:r>
              <a:r>
                <a:rPr lang="en-US" altLang="ja-JP" sz="2000" baseline="-25000" dirty="0" smtClean="0"/>
                <a:t>1 </a:t>
              </a:r>
              <a:r>
                <a:rPr lang="en-US" altLang="ja-JP" sz="2000" dirty="0" smtClean="0"/>
                <a:t>: 2.0eV</a:t>
              </a:r>
            </a:p>
            <a:p>
              <a:pPr lvl="4"/>
              <a:r>
                <a:rPr lang="en-US" altLang="ja-JP" sz="2000" dirty="0" smtClean="0"/>
                <a:t>    </a:t>
              </a:r>
              <a:r>
                <a:rPr lang="az-Cyrl-AZ" altLang="ja-JP" sz="2000" dirty="0" smtClean="0"/>
                <a:t>Г</a:t>
              </a:r>
              <a:r>
                <a:rPr lang="en-US" altLang="ja-JP" sz="2000" baseline="-25000" dirty="0" smtClean="0"/>
                <a:t>25</a:t>
              </a:r>
              <a:r>
                <a:rPr lang="en-US" altLang="ja-JP" sz="2000" dirty="0" smtClean="0"/>
                <a:t>’-</a:t>
              </a:r>
              <a:r>
                <a:rPr lang="az-Cyrl-AZ" altLang="ja-JP" sz="2000" dirty="0" smtClean="0"/>
                <a:t>Г</a:t>
              </a:r>
              <a:r>
                <a:rPr lang="en-US" altLang="ja-JP" sz="2000" baseline="-25000" dirty="0" smtClean="0"/>
                <a:t>15 </a:t>
              </a:r>
              <a:r>
                <a:rPr lang="en-US" altLang="ja-JP" sz="2000" dirty="0" smtClean="0"/>
                <a:t>: 3.4eV</a:t>
              </a:r>
            </a:p>
            <a:p>
              <a:pPr lvl="4"/>
              <a:r>
                <a:rPr lang="en-US" altLang="ja-JP" sz="2000" dirty="0" smtClean="0"/>
                <a:t>    </a:t>
              </a:r>
              <a:r>
                <a:rPr lang="az-Cyrl-AZ" altLang="ja-JP" sz="2000" dirty="0" smtClean="0"/>
                <a:t>Г</a:t>
              </a:r>
              <a:r>
                <a:rPr lang="en-US" altLang="ja-JP" sz="2000" baseline="-25000" dirty="0" smtClean="0"/>
                <a:t>25</a:t>
              </a:r>
              <a:r>
                <a:rPr lang="en-US" altLang="ja-JP" sz="2000" dirty="0" smtClean="0"/>
                <a:t>’-</a:t>
              </a:r>
              <a:r>
                <a:rPr lang="az-Cyrl-AZ" altLang="ja-JP" sz="2000" dirty="0" smtClean="0"/>
                <a:t>Г</a:t>
              </a:r>
              <a:r>
                <a:rPr lang="en-US" altLang="ja-JP" sz="2000" baseline="-25000" dirty="0" smtClean="0"/>
                <a:t>2</a:t>
              </a:r>
              <a:r>
                <a:rPr lang="en-US" altLang="ja-JP" sz="2000" dirty="0" smtClean="0"/>
                <a:t>’</a:t>
              </a:r>
              <a:r>
                <a:rPr lang="en-US" altLang="ja-JP" sz="2000" baseline="-25000" dirty="0" smtClean="0"/>
                <a:t> </a:t>
              </a:r>
              <a:r>
                <a:rPr lang="en-US" altLang="ja-JP" sz="2000" dirty="0" smtClean="0"/>
                <a:t>: 4.2eV</a:t>
              </a:r>
            </a:p>
            <a:p>
              <a:pPr marL="36513" lvl="4" indent="-36513">
                <a:buFont typeface="Arial" pitchFamily="34" charset="0"/>
                <a:buChar char="•"/>
                <a:tabLst>
                  <a:tab pos="358775" algn="l"/>
                </a:tabLst>
              </a:pPr>
              <a:r>
                <a:rPr lang="en-US" altLang="ja-JP" sz="2000" dirty="0" smtClean="0"/>
                <a:t> </a:t>
              </a:r>
              <a:r>
                <a:rPr lang="el-GR" altLang="ja-JP" sz="2000" dirty="0" smtClean="0"/>
                <a:t>α</a:t>
              </a:r>
              <a:r>
                <a:rPr lang="en-US" altLang="ja-JP" sz="2000" baseline="-25000" dirty="0" smtClean="0"/>
                <a:t>0</a:t>
              </a:r>
              <a:r>
                <a:rPr lang="en-US" altLang="ja-JP" sz="2000" dirty="0" smtClean="0"/>
                <a:t> at 800nm : 942cm</a:t>
              </a:r>
              <a:r>
                <a:rPr lang="en-US" altLang="ja-JP" sz="2000" baseline="30000" dirty="0" smtClean="0"/>
                <a:t>-1</a:t>
              </a:r>
            </a:p>
            <a:p>
              <a:pPr marL="36513" lvl="4" indent="-36513">
                <a:tabLst>
                  <a:tab pos="358775" algn="l"/>
                </a:tabLst>
              </a:pPr>
              <a:r>
                <a:rPr lang="en-US" altLang="ja-JP" sz="2000" baseline="30000" dirty="0" smtClean="0"/>
                <a:t>                  </a:t>
              </a:r>
              <a:r>
                <a:rPr lang="en-US" altLang="ja-JP" sz="2000" dirty="0" smtClean="0"/>
                <a:t>↕</a:t>
              </a:r>
            </a:p>
            <a:p>
              <a:pPr marL="36513" lvl="4" indent="-36513">
                <a:tabLst>
                  <a:tab pos="358775" algn="l"/>
                </a:tabLst>
              </a:pPr>
              <a:r>
                <a:rPr lang="en-US" altLang="ja-JP" sz="2000" dirty="0" smtClean="0"/>
                <a:t>  penetration depth : 10.6</a:t>
              </a:r>
              <a:r>
                <a:rPr lang="el-GR" altLang="ja-JP" sz="2000" dirty="0" smtClean="0"/>
                <a:t>μ</a:t>
              </a:r>
              <a:r>
                <a:rPr lang="en-US" altLang="ja-JP" sz="2000" dirty="0" smtClean="0"/>
                <a:t>m</a:t>
              </a: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971600" y="90872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u="sng" dirty="0" smtClean="0"/>
              <a:t>光物性ハンドブック </a:t>
            </a:r>
            <a:r>
              <a:rPr kumimoji="1" lang="en-US" altLang="ja-JP" sz="1600" b="1" u="sng" dirty="0" smtClean="0"/>
              <a:t>, P42</a:t>
            </a:r>
            <a:endParaRPr kumimoji="1" lang="ja-JP" altLang="en-US" sz="1600" b="1" u="sng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2627784" y="2636912"/>
            <a:ext cx="122413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627784" y="2871986"/>
            <a:ext cx="122413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059832" y="2564904"/>
            <a:ext cx="396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/>
              <a:t>E</a:t>
            </a:r>
            <a:r>
              <a:rPr lang="en-US" altLang="ja-JP" sz="1600" baseline="-25000" dirty="0" err="1" smtClean="0"/>
              <a:t>g</a:t>
            </a:r>
            <a:r>
              <a:rPr lang="en-US" altLang="ja-JP" sz="1600" dirty="0" smtClean="0"/>
              <a:t> </a:t>
            </a:r>
            <a:endParaRPr lang="ja-JP" altLang="en-US" sz="16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2987824" y="2636912"/>
            <a:ext cx="0" cy="216024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ja-JP" sz="4000" dirty="0" smtClean="0"/>
              <a:t>observation of carrier dynamics </a:t>
            </a:r>
            <a:endParaRPr kumimoji="1" lang="ja-JP" altLang="en-US" sz="40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67744" y="98072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smtClean="0"/>
              <a:t>thickness of sample &lt; penetration depth</a:t>
            </a:r>
          </a:p>
          <a:p>
            <a:pPr algn="ctr"/>
            <a:r>
              <a:rPr lang="ja-JP" altLang="en-US" sz="2000" dirty="0" smtClean="0"/>
              <a:t>⇒</a:t>
            </a:r>
            <a:r>
              <a:rPr lang="en-US" altLang="ja-JP" sz="2000" dirty="0" smtClean="0">
                <a:solidFill>
                  <a:srgbClr val="FF0000"/>
                </a:solidFill>
              </a:rPr>
              <a:t>transmission arrangement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6" name="右矢印 95"/>
          <p:cNvSpPr/>
          <p:nvPr/>
        </p:nvSpPr>
        <p:spPr>
          <a:xfrm>
            <a:off x="3599384" y="2060848"/>
            <a:ext cx="1440160" cy="1440160"/>
          </a:xfrm>
          <a:prstGeom prst="rightArrow">
            <a:avLst>
              <a:gd name="adj1" fmla="val 58123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>
            <a:cxnSpLocks noChangeShapeType="1"/>
            <a:endCxn id="96" idx="3"/>
          </p:cNvCxnSpPr>
          <p:nvPr/>
        </p:nvCxnSpPr>
        <p:spPr bwMode="auto">
          <a:xfrm>
            <a:off x="3023320" y="2780928"/>
            <a:ext cx="2016224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5" name="正方形/長方形 104"/>
          <p:cNvSpPr/>
          <p:nvPr/>
        </p:nvSpPr>
        <p:spPr>
          <a:xfrm>
            <a:off x="5039544" y="2420888"/>
            <a:ext cx="72008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矢印コネクタ 102"/>
          <p:cNvCxnSpPr>
            <a:cxnSpLocks noChangeShapeType="1"/>
          </p:cNvCxnSpPr>
          <p:nvPr/>
        </p:nvCxnSpPr>
        <p:spPr bwMode="auto">
          <a:xfrm>
            <a:off x="5327576" y="2780928"/>
            <a:ext cx="792088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5" name="正方形/長方形 94"/>
          <p:cNvSpPr/>
          <p:nvPr/>
        </p:nvSpPr>
        <p:spPr>
          <a:xfrm>
            <a:off x="5039544" y="2060848"/>
            <a:ext cx="288032" cy="144016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267744" y="386104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smtClean="0"/>
              <a:t>thickness of sample &gt; penetration depth</a:t>
            </a:r>
          </a:p>
          <a:p>
            <a:pPr algn="ctr"/>
            <a:r>
              <a:rPr lang="ja-JP" altLang="en-US" sz="2000" dirty="0" smtClean="0"/>
              <a:t>⇒</a:t>
            </a:r>
            <a:r>
              <a:rPr lang="en-US" altLang="ja-JP" sz="2000" dirty="0" smtClean="0">
                <a:solidFill>
                  <a:srgbClr val="FF0000"/>
                </a:solidFill>
              </a:rPr>
              <a:t>reflection arrangement</a:t>
            </a:r>
            <a:endParaRPr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07" name="右矢印 106"/>
          <p:cNvSpPr/>
          <p:nvPr/>
        </p:nvSpPr>
        <p:spPr>
          <a:xfrm>
            <a:off x="3588393" y="5013176"/>
            <a:ext cx="1440160" cy="1440160"/>
          </a:xfrm>
          <a:prstGeom prst="rightArrow">
            <a:avLst>
              <a:gd name="adj1" fmla="val 58123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178327" y="5425480"/>
            <a:ext cx="128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excitation light</a:t>
            </a:r>
            <a:endParaRPr kumimoji="1" lang="ja-JP" altLang="en-US" sz="2000" dirty="0" smtClean="0"/>
          </a:p>
        </p:txBody>
      </p:sp>
      <p:cxnSp>
        <p:nvCxnSpPr>
          <p:cNvPr id="109" name="直線矢印コネクタ 108"/>
          <p:cNvCxnSpPr>
            <a:cxnSpLocks noChangeShapeType="1"/>
            <a:endCxn id="107" idx="3"/>
          </p:cNvCxnSpPr>
          <p:nvPr/>
        </p:nvCxnSpPr>
        <p:spPr bwMode="auto">
          <a:xfrm>
            <a:off x="3239344" y="5053246"/>
            <a:ext cx="1789209" cy="68001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0" name="正方形/長方形 109"/>
          <p:cNvSpPr/>
          <p:nvPr/>
        </p:nvSpPr>
        <p:spPr>
          <a:xfrm>
            <a:off x="5028553" y="5373216"/>
            <a:ext cx="72008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1" name="直線矢印コネクタ 110"/>
          <p:cNvCxnSpPr>
            <a:cxnSpLocks noChangeShapeType="1"/>
            <a:stCxn id="107" idx="3"/>
          </p:cNvCxnSpPr>
          <p:nvPr/>
        </p:nvCxnSpPr>
        <p:spPr bwMode="auto">
          <a:xfrm flipH="1">
            <a:off x="3239344" y="5733256"/>
            <a:ext cx="1789209" cy="68814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2" name="正方形/長方形 111"/>
          <p:cNvSpPr/>
          <p:nvPr/>
        </p:nvSpPr>
        <p:spPr>
          <a:xfrm>
            <a:off x="5028553" y="5013176"/>
            <a:ext cx="288032" cy="1440160"/>
          </a:xfrm>
          <a:prstGeom prst="rect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167336" y="2420888"/>
            <a:ext cx="128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excitation light</a:t>
            </a:r>
            <a:endParaRPr kumimoji="1" lang="ja-JP" alt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opposite arrangement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7" name="テキスト プレースホルダ 3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71550" cy="260648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  <a:endParaRPr lang="ja-JP" altLang="en-US" dirty="0" smtClean="0"/>
          </a:p>
          <a:p>
            <a:endParaRPr kumimoji="1" lang="ja-JP" altLang="en-US" dirty="0"/>
          </a:p>
        </p:txBody>
      </p:sp>
      <p:pic>
        <p:nvPicPr>
          <p:cNvPr id="58" name="Picture 3" descr="C:\Users\masahiro\Desktop\Graph1_1.png"/>
          <p:cNvPicPr>
            <a:picLocks noChangeAspect="1" noChangeArrowheads="1"/>
          </p:cNvPicPr>
          <p:nvPr/>
        </p:nvPicPr>
        <p:blipFill>
          <a:blip r:embed="rId2" cstate="print"/>
          <a:srcRect l="32475" b="34265"/>
          <a:stretch>
            <a:fillRect/>
          </a:stretch>
        </p:blipFill>
        <p:spPr bwMode="auto">
          <a:xfrm>
            <a:off x="5548950" y="2564904"/>
            <a:ext cx="3343530" cy="224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テキスト ボックス 375"/>
          <p:cNvSpPr txBox="1">
            <a:spLocks noChangeArrowheads="1"/>
          </p:cNvSpPr>
          <p:nvPr/>
        </p:nvSpPr>
        <p:spPr bwMode="auto">
          <a:xfrm>
            <a:off x="5148064" y="2708920"/>
            <a:ext cx="50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175125"/>
            <a:r>
              <a:rPr lang="en-US" altLang="ja-JP" sz="2000" dirty="0"/>
              <a:t>R</a:t>
            </a:r>
          </a:p>
        </p:txBody>
      </p:sp>
      <p:sp>
        <p:nvSpPr>
          <p:cNvPr id="120" name="正方形/長方形 119"/>
          <p:cNvSpPr/>
          <p:nvPr/>
        </p:nvSpPr>
        <p:spPr>
          <a:xfrm>
            <a:off x="251520" y="836712"/>
            <a:ext cx="2599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reflection arrangement</a:t>
            </a:r>
            <a:endParaRPr lang="ja-JP" altLang="en-US" sz="2000" u="sng" dirty="0"/>
          </a:p>
        </p:txBody>
      </p:sp>
      <p:sp>
        <p:nvSpPr>
          <p:cNvPr id="159" name="正方形/長方形 158"/>
          <p:cNvSpPr/>
          <p:nvPr/>
        </p:nvSpPr>
        <p:spPr>
          <a:xfrm>
            <a:off x="251520" y="3933056"/>
            <a:ext cx="2507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opposite arrangement</a:t>
            </a:r>
            <a:endParaRPr lang="ja-JP" altLang="en-US" sz="2000" u="sng" dirty="0"/>
          </a:p>
        </p:txBody>
      </p:sp>
      <p:grpSp>
        <p:nvGrpSpPr>
          <p:cNvPr id="165" name="グループ化 164"/>
          <p:cNvGrpSpPr/>
          <p:nvPr/>
        </p:nvGrpSpPr>
        <p:grpSpPr>
          <a:xfrm>
            <a:off x="323528" y="1268760"/>
            <a:ext cx="4093465" cy="2745015"/>
            <a:chOff x="323528" y="1340768"/>
            <a:chExt cx="4093465" cy="2745015"/>
          </a:xfrm>
        </p:grpSpPr>
        <p:sp>
          <p:nvSpPr>
            <p:cNvPr id="164" name="二等辺三角形 163"/>
            <p:cNvSpPr/>
            <p:nvPr/>
          </p:nvSpPr>
          <p:spPr>
            <a:xfrm>
              <a:off x="2555776" y="3645024"/>
              <a:ext cx="1584176" cy="360040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8" name="グループ化 157"/>
            <p:cNvGrpSpPr/>
            <p:nvPr/>
          </p:nvGrpSpPr>
          <p:grpSpPr>
            <a:xfrm>
              <a:off x="323528" y="1340768"/>
              <a:ext cx="4093465" cy="2232248"/>
              <a:chOff x="4799015" y="836712"/>
              <a:chExt cx="4093465" cy="2232248"/>
            </a:xfrm>
          </p:grpSpPr>
          <p:sp>
            <p:nvSpPr>
              <p:cNvPr id="157" name="右矢印 156"/>
              <p:cNvSpPr>
                <a:spLocks noChangeArrowheads="1"/>
              </p:cNvSpPr>
              <p:nvPr/>
            </p:nvSpPr>
            <p:spPr bwMode="auto">
              <a:xfrm>
                <a:off x="5220072" y="980728"/>
                <a:ext cx="1800200" cy="2088232"/>
              </a:xfrm>
              <a:prstGeom prst="rightArrow">
                <a:avLst>
                  <a:gd name="adj1" fmla="val 72046"/>
                  <a:gd name="adj2" fmla="val 42419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4175125"/>
                <a:endParaRPr lang="ja-JP" altLang="ja-JP" sz="1200">
                  <a:latin typeface="Calibri" pitchFamily="34" charset="0"/>
                </a:endParaRPr>
              </a:p>
            </p:txBody>
          </p:sp>
          <p:sp>
            <p:nvSpPr>
              <p:cNvPr id="121" name="テキスト ボックス 120"/>
              <p:cNvSpPr txBox="1"/>
              <p:nvPr/>
            </p:nvSpPr>
            <p:spPr>
              <a:xfrm>
                <a:off x="4799015" y="1628800"/>
                <a:ext cx="128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excitation light</a:t>
                </a:r>
                <a:endParaRPr kumimoji="1" lang="ja-JP" altLang="en-US" sz="2000" dirty="0" smtClean="0"/>
              </a:p>
            </p:txBody>
          </p:sp>
          <p:grpSp>
            <p:nvGrpSpPr>
              <p:cNvPr id="132" name="グループ化 131"/>
              <p:cNvGrpSpPr/>
              <p:nvPr/>
            </p:nvGrpSpPr>
            <p:grpSpPr>
              <a:xfrm>
                <a:off x="7020272" y="980728"/>
                <a:ext cx="1512168" cy="2088232"/>
                <a:chOff x="3923928" y="1268760"/>
                <a:chExt cx="1512168" cy="1944216"/>
              </a:xfrm>
            </p:grpSpPr>
            <p:grpSp>
              <p:nvGrpSpPr>
                <p:cNvPr id="129" name="グループ化 128"/>
                <p:cNvGrpSpPr/>
                <p:nvPr/>
              </p:nvGrpSpPr>
              <p:grpSpPr>
                <a:xfrm>
                  <a:off x="3923928" y="1268760"/>
                  <a:ext cx="1512168" cy="1944216"/>
                  <a:chOff x="3923928" y="1268760"/>
                  <a:chExt cx="720080" cy="1440160"/>
                </a:xfrm>
              </p:grpSpPr>
              <p:sp>
                <p:nvSpPr>
                  <p:cNvPr id="122" name="正方形/長方形 121"/>
                  <p:cNvSpPr/>
                  <p:nvPr/>
                </p:nvSpPr>
                <p:spPr>
                  <a:xfrm>
                    <a:off x="3923928" y="1268760"/>
                    <a:ext cx="144016" cy="144016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4" name="正方形/長方形 123"/>
                  <p:cNvSpPr/>
                  <p:nvPr/>
                </p:nvSpPr>
                <p:spPr>
                  <a:xfrm>
                    <a:off x="4067944" y="1268760"/>
                    <a:ext cx="144016" cy="144016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6" name="正方形/長方形 125"/>
                  <p:cNvSpPr/>
                  <p:nvPr/>
                </p:nvSpPr>
                <p:spPr>
                  <a:xfrm>
                    <a:off x="4355976" y="1268760"/>
                    <a:ext cx="144016" cy="144016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7" name="正方形/長方形 126"/>
                  <p:cNvSpPr/>
                  <p:nvPr/>
                </p:nvSpPr>
                <p:spPr>
                  <a:xfrm>
                    <a:off x="4499992" y="1268760"/>
                    <a:ext cx="144016" cy="144016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8" name="正方形/長方形 127"/>
                  <p:cNvSpPr/>
                  <p:nvPr/>
                </p:nvSpPr>
                <p:spPr>
                  <a:xfrm>
                    <a:off x="4211960" y="1268760"/>
                    <a:ext cx="144016" cy="14401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131" name="正方形/長方形 130"/>
                <p:cNvSpPr/>
                <p:nvPr/>
              </p:nvSpPr>
              <p:spPr>
                <a:xfrm>
                  <a:off x="3923928" y="1556792"/>
                  <a:ext cx="110093" cy="15841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34" name="直線矢印コネクタ 133"/>
              <p:cNvCxnSpPr/>
              <p:nvPr/>
            </p:nvCxnSpPr>
            <p:spPr>
              <a:xfrm>
                <a:off x="6660232" y="1124744"/>
                <a:ext cx="223224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矢印コネクタ 136"/>
              <p:cNvCxnSpPr/>
              <p:nvPr/>
            </p:nvCxnSpPr>
            <p:spPr>
              <a:xfrm>
                <a:off x="6660232" y="1412776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矢印コネクタ 137"/>
              <p:cNvCxnSpPr/>
              <p:nvPr/>
            </p:nvCxnSpPr>
            <p:spPr>
              <a:xfrm rot="10800000">
                <a:off x="6660232" y="1556792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矢印コネクタ 138"/>
              <p:cNvCxnSpPr/>
              <p:nvPr/>
            </p:nvCxnSpPr>
            <p:spPr>
              <a:xfrm>
                <a:off x="6660232" y="1844824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矢印コネクタ 139"/>
              <p:cNvCxnSpPr/>
              <p:nvPr/>
            </p:nvCxnSpPr>
            <p:spPr>
              <a:xfrm rot="10800000">
                <a:off x="6660232" y="1988840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矢印コネクタ 140"/>
              <p:cNvCxnSpPr/>
              <p:nvPr/>
            </p:nvCxnSpPr>
            <p:spPr>
              <a:xfrm>
                <a:off x="6660232" y="2276872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矢印コネクタ 141"/>
              <p:cNvCxnSpPr/>
              <p:nvPr/>
            </p:nvCxnSpPr>
            <p:spPr>
              <a:xfrm rot="10800000">
                <a:off x="6660232" y="2420888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矢印コネクタ 142"/>
              <p:cNvCxnSpPr/>
              <p:nvPr/>
            </p:nvCxnSpPr>
            <p:spPr>
              <a:xfrm>
                <a:off x="6660232" y="2708920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矢印コネクタ 143"/>
              <p:cNvCxnSpPr/>
              <p:nvPr/>
            </p:nvCxnSpPr>
            <p:spPr>
              <a:xfrm rot="10800000">
                <a:off x="6660232" y="2852936"/>
                <a:ext cx="360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テキスト ボックス 148"/>
              <p:cNvSpPr txBox="1"/>
              <p:nvPr/>
            </p:nvSpPr>
            <p:spPr>
              <a:xfrm>
                <a:off x="5724128" y="836712"/>
                <a:ext cx="3626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000" dirty="0" smtClean="0"/>
                  <a:t>ω</a:t>
                </a:r>
                <a:endParaRPr kumimoji="1" lang="ja-JP" altLang="en-US" sz="2000" dirty="0" smtClean="0"/>
              </a:p>
            </p:txBody>
          </p:sp>
          <p:sp>
            <p:nvSpPr>
              <p:cNvPr id="152" name="フリーフォーム 151"/>
              <p:cNvSpPr/>
              <p:nvPr/>
            </p:nvSpPr>
            <p:spPr>
              <a:xfrm>
                <a:off x="6084168" y="908720"/>
                <a:ext cx="216000" cy="437413"/>
              </a:xfrm>
              <a:custGeom>
                <a:avLst/>
                <a:gdLst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311" h="1464859">
                    <a:moveTo>
                      <a:pt x="0" y="725606"/>
                    </a:moveTo>
                    <a:cubicBezTo>
                      <a:pt x="123967" y="362803"/>
                      <a:pt x="247935" y="0"/>
                      <a:pt x="368490" y="2274"/>
                    </a:cubicBezTo>
                    <a:cubicBezTo>
                      <a:pt x="489045" y="4549"/>
                      <a:pt x="651901" y="466072"/>
                      <a:pt x="723332" y="739253"/>
                    </a:cubicBezTo>
                    <a:cubicBezTo>
                      <a:pt x="843887" y="982638"/>
                      <a:pt x="968991" y="1464859"/>
                      <a:pt x="1091821" y="1462585"/>
                    </a:cubicBezTo>
                    <a:cubicBezTo>
                      <a:pt x="1214651" y="1460311"/>
                      <a:pt x="1337481" y="1092958"/>
                      <a:pt x="1460311" y="725606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 152"/>
              <p:cNvSpPr/>
              <p:nvPr/>
            </p:nvSpPr>
            <p:spPr>
              <a:xfrm>
                <a:off x="6084168" y="1268760"/>
                <a:ext cx="288000" cy="437413"/>
              </a:xfrm>
              <a:custGeom>
                <a:avLst/>
                <a:gdLst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311" h="1464859">
                    <a:moveTo>
                      <a:pt x="0" y="725606"/>
                    </a:moveTo>
                    <a:cubicBezTo>
                      <a:pt x="123967" y="362803"/>
                      <a:pt x="247935" y="0"/>
                      <a:pt x="368490" y="2274"/>
                    </a:cubicBezTo>
                    <a:cubicBezTo>
                      <a:pt x="489045" y="4549"/>
                      <a:pt x="651901" y="466072"/>
                      <a:pt x="723332" y="739253"/>
                    </a:cubicBezTo>
                    <a:cubicBezTo>
                      <a:pt x="843887" y="982638"/>
                      <a:pt x="968991" y="1464859"/>
                      <a:pt x="1091821" y="1462585"/>
                    </a:cubicBezTo>
                    <a:cubicBezTo>
                      <a:pt x="1214651" y="1460311"/>
                      <a:pt x="1337481" y="1092958"/>
                      <a:pt x="1460311" y="725606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 153"/>
              <p:cNvSpPr/>
              <p:nvPr/>
            </p:nvSpPr>
            <p:spPr>
              <a:xfrm>
                <a:off x="6084168" y="1695443"/>
                <a:ext cx="360000" cy="437413"/>
              </a:xfrm>
              <a:custGeom>
                <a:avLst/>
                <a:gdLst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311" h="1464859">
                    <a:moveTo>
                      <a:pt x="0" y="725606"/>
                    </a:moveTo>
                    <a:cubicBezTo>
                      <a:pt x="123967" y="362803"/>
                      <a:pt x="247935" y="0"/>
                      <a:pt x="368490" y="2274"/>
                    </a:cubicBezTo>
                    <a:cubicBezTo>
                      <a:pt x="489045" y="4549"/>
                      <a:pt x="651901" y="466072"/>
                      <a:pt x="723332" y="739253"/>
                    </a:cubicBezTo>
                    <a:cubicBezTo>
                      <a:pt x="843887" y="982638"/>
                      <a:pt x="968991" y="1464859"/>
                      <a:pt x="1091821" y="1462585"/>
                    </a:cubicBezTo>
                    <a:cubicBezTo>
                      <a:pt x="1214651" y="1460311"/>
                      <a:pt x="1337481" y="1092958"/>
                      <a:pt x="1460311" y="725606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 154"/>
              <p:cNvSpPr/>
              <p:nvPr/>
            </p:nvSpPr>
            <p:spPr>
              <a:xfrm>
                <a:off x="6084168" y="2127491"/>
                <a:ext cx="432000" cy="437413"/>
              </a:xfrm>
              <a:custGeom>
                <a:avLst/>
                <a:gdLst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311" h="1464859">
                    <a:moveTo>
                      <a:pt x="0" y="725606"/>
                    </a:moveTo>
                    <a:cubicBezTo>
                      <a:pt x="123967" y="362803"/>
                      <a:pt x="247935" y="0"/>
                      <a:pt x="368490" y="2274"/>
                    </a:cubicBezTo>
                    <a:cubicBezTo>
                      <a:pt x="489045" y="4549"/>
                      <a:pt x="651901" y="466072"/>
                      <a:pt x="723332" y="739253"/>
                    </a:cubicBezTo>
                    <a:cubicBezTo>
                      <a:pt x="843887" y="982638"/>
                      <a:pt x="968991" y="1464859"/>
                      <a:pt x="1091821" y="1462585"/>
                    </a:cubicBezTo>
                    <a:cubicBezTo>
                      <a:pt x="1214651" y="1460311"/>
                      <a:pt x="1337481" y="1092958"/>
                      <a:pt x="1460311" y="725606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 155"/>
              <p:cNvSpPr/>
              <p:nvPr/>
            </p:nvSpPr>
            <p:spPr>
              <a:xfrm>
                <a:off x="6084224" y="2559539"/>
                <a:ext cx="504000" cy="437413"/>
              </a:xfrm>
              <a:custGeom>
                <a:avLst/>
                <a:gdLst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  <a:gd name="connsiteX0" fmla="*/ 0 w 1460311"/>
                  <a:gd name="connsiteY0" fmla="*/ 725606 h 1464859"/>
                  <a:gd name="connsiteX1" fmla="*/ 368490 w 1460311"/>
                  <a:gd name="connsiteY1" fmla="*/ 2274 h 1464859"/>
                  <a:gd name="connsiteX2" fmla="*/ 723332 w 1460311"/>
                  <a:gd name="connsiteY2" fmla="*/ 739253 h 1464859"/>
                  <a:gd name="connsiteX3" fmla="*/ 1091821 w 1460311"/>
                  <a:gd name="connsiteY3" fmla="*/ 1462585 h 1464859"/>
                  <a:gd name="connsiteX4" fmla="*/ 1460311 w 1460311"/>
                  <a:gd name="connsiteY4" fmla="*/ 725606 h 146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311" h="1464859">
                    <a:moveTo>
                      <a:pt x="0" y="725606"/>
                    </a:moveTo>
                    <a:cubicBezTo>
                      <a:pt x="123967" y="362803"/>
                      <a:pt x="247935" y="0"/>
                      <a:pt x="368490" y="2274"/>
                    </a:cubicBezTo>
                    <a:cubicBezTo>
                      <a:pt x="489045" y="4549"/>
                      <a:pt x="651901" y="466072"/>
                      <a:pt x="723332" y="739253"/>
                    </a:cubicBezTo>
                    <a:cubicBezTo>
                      <a:pt x="843887" y="982638"/>
                      <a:pt x="968991" y="1464859"/>
                      <a:pt x="1091821" y="1462585"/>
                    </a:cubicBezTo>
                    <a:cubicBezTo>
                      <a:pt x="1214651" y="1460311"/>
                      <a:pt x="1337481" y="1092958"/>
                      <a:pt x="1460311" y="725606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6" name="直線矢印コネクタ 145"/>
              <p:cNvCxnSpPr/>
              <p:nvPr/>
            </p:nvCxnSpPr>
            <p:spPr>
              <a:xfrm flipV="1">
                <a:off x="6084168" y="980728"/>
                <a:ext cx="0" cy="20882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テキスト ボックス 162"/>
            <p:cNvSpPr txBox="1"/>
            <p:nvPr/>
          </p:nvSpPr>
          <p:spPr>
            <a:xfrm>
              <a:off x="2699792" y="3501008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carrier density</a:t>
              </a:r>
              <a:endParaRPr kumimoji="1" lang="ja-JP" altLang="en-US" sz="1600" dirty="0" smtClean="0"/>
            </a:p>
          </p:txBody>
        </p:sp>
      </p:grpSp>
      <p:grpSp>
        <p:nvGrpSpPr>
          <p:cNvPr id="213" name="グループ化 212"/>
          <p:cNvGrpSpPr/>
          <p:nvPr/>
        </p:nvGrpSpPr>
        <p:grpSpPr>
          <a:xfrm>
            <a:off x="334519" y="4437112"/>
            <a:ext cx="4082474" cy="2232248"/>
            <a:chOff x="1281614" y="4437112"/>
            <a:chExt cx="4082474" cy="2232248"/>
          </a:xfrm>
        </p:grpSpPr>
        <p:sp>
          <p:nvSpPr>
            <p:cNvPr id="170" name="右矢印 169"/>
            <p:cNvSpPr>
              <a:spLocks noChangeArrowheads="1"/>
            </p:cNvSpPr>
            <p:nvPr/>
          </p:nvSpPr>
          <p:spPr bwMode="auto">
            <a:xfrm>
              <a:off x="1702671" y="4509120"/>
              <a:ext cx="842112" cy="2088232"/>
            </a:xfrm>
            <a:prstGeom prst="rightArrow">
              <a:avLst>
                <a:gd name="adj1" fmla="val 72046"/>
                <a:gd name="adj2" fmla="val 42419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175125"/>
              <a:endParaRPr lang="ja-JP" altLang="ja-JP" sz="1200">
                <a:latin typeface="Calibri" pitchFamily="34" charset="0"/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1281614" y="5157192"/>
              <a:ext cx="12851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excitation light</a:t>
              </a:r>
              <a:endParaRPr kumimoji="1" lang="ja-JP" altLang="en-US" sz="2000" dirty="0" smtClean="0"/>
            </a:p>
          </p:txBody>
        </p:sp>
        <p:grpSp>
          <p:nvGrpSpPr>
            <p:cNvPr id="172" name="グループ化 131"/>
            <p:cNvGrpSpPr/>
            <p:nvPr/>
          </p:nvGrpSpPr>
          <p:grpSpPr>
            <a:xfrm>
              <a:off x="2544785" y="4509120"/>
              <a:ext cx="1512168" cy="2088232"/>
              <a:chOff x="3923928" y="1268760"/>
              <a:chExt cx="1512168" cy="1944216"/>
            </a:xfrm>
          </p:grpSpPr>
          <p:grpSp>
            <p:nvGrpSpPr>
              <p:cNvPr id="189" name="グループ化 128"/>
              <p:cNvGrpSpPr/>
              <p:nvPr/>
            </p:nvGrpSpPr>
            <p:grpSpPr>
              <a:xfrm>
                <a:off x="3923928" y="1268760"/>
                <a:ext cx="1512168" cy="1944216"/>
                <a:chOff x="3923928" y="1268760"/>
                <a:chExt cx="720080" cy="1440160"/>
              </a:xfrm>
            </p:grpSpPr>
            <p:sp>
              <p:nvSpPr>
                <p:cNvPr id="191" name="正方形/長方形 190"/>
                <p:cNvSpPr/>
                <p:nvPr/>
              </p:nvSpPr>
              <p:spPr>
                <a:xfrm>
                  <a:off x="3923928" y="1268760"/>
                  <a:ext cx="144016" cy="144016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正方形/長方形 191"/>
                <p:cNvSpPr/>
                <p:nvPr/>
              </p:nvSpPr>
              <p:spPr>
                <a:xfrm>
                  <a:off x="4067944" y="1268760"/>
                  <a:ext cx="144016" cy="144016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正方形/長方形 192"/>
                <p:cNvSpPr/>
                <p:nvPr/>
              </p:nvSpPr>
              <p:spPr>
                <a:xfrm>
                  <a:off x="4355976" y="1268760"/>
                  <a:ext cx="144016" cy="14401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" name="正方形/長方形 193"/>
                <p:cNvSpPr/>
                <p:nvPr/>
              </p:nvSpPr>
              <p:spPr>
                <a:xfrm>
                  <a:off x="4499992" y="1268760"/>
                  <a:ext cx="144016" cy="14401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" name="正方形/長方形 194"/>
                <p:cNvSpPr/>
                <p:nvPr/>
              </p:nvSpPr>
              <p:spPr>
                <a:xfrm>
                  <a:off x="4211960" y="1268760"/>
                  <a:ext cx="144016" cy="144016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0" name="正方形/長方形 189"/>
              <p:cNvSpPr/>
              <p:nvPr/>
            </p:nvSpPr>
            <p:spPr>
              <a:xfrm>
                <a:off x="3923928" y="1556792"/>
                <a:ext cx="110093" cy="3351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3" name="直線矢印コネクタ 172"/>
            <p:cNvCxnSpPr/>
            <p:nvPr/>
          </p:nvCxnSpPr>
          <p:spPr>
            <a:xfrm>
              <a:off x="2184745" y="4653136"/>
              <a:ext cx="223224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矢印コネクタ 174"/>
            <p:cNvCxnSpPr/>
            <p:nvPr/>
          </p:nvCxnSpPr>
          <p:spPr>
            <a:xfrm flipH="1">
              <a:off x="2699992" y="4941168"/>
              <a:ext cx="172799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テキスト ボックス 181"/>
            <p:cNvSpPr txBox="1"/>
            <p:nvPr/>
          </p:nvSpPr>
          <p:spPr>
            <a:xfrm>
              <a:off x="5001488" y="4437112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ω</a:t>
              </a:r>
              <a:endParaRPr kumimoji="1" lang="ja-JP" altLang="en-US" sz="2000" dirty="0" smtClean="0"/>
            </a:p>
          </p:txBody>
        </p:sp>
        <p:sp>
          <p:nvSpPr>
            <p:cNvPr id="183" name="フリーフォーム 182"/>
            <p:cNvSpPr/>
            <p:nvPr/>
          </p:nvSpPr>
          <p:spPr>
            <a:xfrm>
              <a:off x="4788024" y="4509120"/>
              <a:ext cx="216000" cy="437413"/>
            </a:xfrm>
            <a:custGeom>
              <a:avLst/>
              <a:gdLst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11" h="1464859">
                  <a:moveTo>
                    <a:pt x="0" y="725606"/>
                  </a:moveTo>
                  <a:cubicBezTo>
                    <a:pt x="123967" y="362803"/>
                    <a:pt x="247935" y="0"/>
                    <a:pt x="368490" y="2274"/>
                  </a:cubicBezTo>
                  <a:cubicBezTo>
                    <a:pt x="489045" y="4549"/>
                    <a:pt x="651901" y="466072"/>
                    <a:pt x="723332" y="739253"/>
                  </a:cubicBezTo>
                  <a:cubicBezTo>
                    <a:pt x="843887" y="982638"/>
                    <a:pt x="968991" y="1464859"/>
                    <a:pt x="1091821" y="1462585"/>
                  </a:cubicBezTo>
                  <a:cubicBezTo>
                    <a:pt x="1214651" y="1460311"/>
                    <a:pt x="1337481" y="1092958"/>
                    <a:pt x="1460311" y="725606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/>
            <p:cNvSpPr/>
            <p:nvPr/>
          </p:nvSpPr>
          <p:spPr>
            <a:xfrm>
              <a:off x="4716016" y="4869160"/>
              <a:ext cx="288000" cy="437413"/>
            </a:xfrm>
            <a:custGeom>
              <a:avLst/>
              <a:gdLst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11" h="1464859">
                  <a:moveTo>
                    <a:pt x="0" y="725606"/>
                  </a:moveTo>
                  <a:cubicBezTo>
                    <a:pt x="123967" y="362803"/>
                    <a:pt x="247935" y="0"/>
                    <a:pt x="368490" y="2274"/>
                  </a:cubicBezTo>
                  <a:cubicBezTo>
                    <a:pt x="489045" y="4549"/>
                    <a:pt x="651901" y="466072"/>
                    <a:pt x="723332" y="739253"/>
                  </a:cubicBezTo>
                  <a:cubicBezTo>
                    <a:pt x="843887" y="982638"/>
                    <a:pt x="968991" y="1464859"/>
                    <a:pt x="1091821" y="1462585"/>
                  </a:cubicBezTo>
                  <a:cubicBezTo>
                    <a:pt x="1214651" y="1460311"/>
                    <a:pt x="1337481" y="1092958"/>
                    <a:pt x="1460311" y="725606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/>
            <p:cNvSpPr/>
            <p:nvPr/>
          </p:nvSpPr>
          <p:spPr>
            <a:xfrm>
              <a:off x="4644048" y="5295843"/>
              <a:ext cx="360000" cy="437413"/>
            </a:xfrm>
            <a:custGeom>
              <a:avLst/>
              <a:gdLst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11" h="1464859">
                  <a:moveTo>
                    <a:pt x="0" y="725606"/>
                  </a:moveTo>
                  <a:cubicBezTo>
                    <a:pt x="123967" y="362803"/>
                    <a:pt x="247935" y="0"/>
                    <a:pt x="368490" y="2274"/>
                  </a:cubicBezTo>
                  <a:cubicBezTo>
                    <a:pt x="489045" y="4549"/>
                    <a:pt x="651901" y="466072"/>
                    <a:pt x="723332" y="739253"/>
                  </a:cubicBezTo>
                  <a:cubicBezTo>
                    <a:pt x="843887" y="982638"/>
                    <a:pt x="968991" y="1464859"/>
                    <a:pt x="1091821" y="1462585"/>
                  </a:cubicBezTo>
                  <a:cubicBezTo>
                    <a:pt x="1214651" y="1460311"/>
                    <a:pt x="1337481" y="1092958"/>
                    <a:pt x="1460311" y="725606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/>
            <p:cNvSpPr/>
            <p:nvPr/>
          </p:nvSpPr>
          <p:spPr>
            <a:xfrm>
              <a:off x="4572048" y="5727891"/>
              <a:ext cx="432000" cy="437413"/>
            </a:xfrm>
            <a:custGeom>
              <a:avLst/>
              <a:gdLst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11" h="1464859">
                  <a:moveTo>
                    <a:pt x="0" y="725606"/>
                  </a:moveTo>
                  <a:cubicBezTo>
                    <a:pt x="123967" y="362803"/>
                    <a:pt x="247935" y="0"/>
                    <a:pt x="368490" y="2274"/>
                  </a:cubicBezTo>
                  <a:cubicBezTo>
                    <a:pt x="489045" y="4549"/>
                    <a:pt x="651901" y="466072"/>
                    <a:pt x="723332" y="739253"/>
                  </a:cubicBezTo>
                  <a:cubicBezTo>
                    <a:pt x="843887" y="982638"/>
                    <a:pt x="968991" y="1464859"/>
                    <a:pt x="1091821" y="1462585"/>
                  </a:cubicBezTo>
                  <a:cubicBezTo>
                    <a:pt x="1214651" y="1460311"/>
                    <a:pt x="1337481" y="1092958"/>
                    <a:pt x="1460311" y="725606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/>
            <p:cNvSpPr/>
            <p:nvPr/>
          </p:nvSpPr>
          <p:spPr>
            <a:xfrm>
              <a:off x="4499992" y="6159939"/>
              <a:ext cx="504000" cy="437413"/>
            </a:xfrm>
            <a:custGeom>
              <a:avLst/>
              <a:gdLst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  <a:gd name="connsiteX0" fmla="*/ 0 w 1460311"/>
                <a:gd name="connsiteY0" fmla="*/ 725606 h 1464859"/>
                <a:gd name="connsiteX1" fmla="*/ 368490 w 1460311"/>
                <a:gd name="connsiteY1" fmla="*/ 2274 h 1464859"/>
                <a:gd name="connsiteX2" fmla="*/ 723332 w 1460311"/>
                <a:gd name="connsiteY2" fmla="*/ 739253 h 1464859"/>
                <a:gd name="connsiteX3" fmla="*/ 1091821 w 1460311"/>
                <a:gd name="connsiteY3" fmla="*/ 1462585 h 1464859"/>
                <a:gd name="connsiteX4" fmla="*/ 1460311 w 1460311"/>
                <a:gd name="connsiteY4" fmla="*/ 725606 h 146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311" h="1464859">
                  <a:moveTo>
                    <a:pt x="0" y="725606"/>
                  </a:moveTo>
                  <a:cubicBezTo>
                    <a:pt x="123967" y="362803"/>
                    <a:pt x="247935" y="0"/>
                    <a:pt x="368490" y="2274"/>
                  </a:cubicBezTo>
                  <a:cubicBezTo>
                    <a:pt x="489045" y="4549"/>
                    <a:pt x="651901" y="466072"/>
                    <a:pt x="723332" y="739253"/>
                  </a:cubicBezTo>
                  <a:cubicBezTo>
                    <a:pt x="843887" y="982638"/>
                    <a:pt x="968991" y="1464859"/>
                    <a:pt x="1091821" y="1462585"/>
                  </a:cubicBezTo>
                  <a:cubicBezTo>
                    <a:pt x="1214651" y="1460311"/>
                    <a:pt x="1337481" y="1092958"/>
                    <a:pt x="1460311" y="725606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8" name="直線矢印コネクタ 187"/>
            <p:cNvCxnSpPr/>
            <p:nvPr/>
          </p:nvCxnSpPr>
          <p:spPr>
            <a:xfrm flipV="1">
              <a:off x="5004048" y="4581128"/>
              <a:ext cx="0" cy="20882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正方形/長方形 195"/>
            <p:cNvSpPr/>
            <p:nvPr/>
          </p:nvSpPr>
          <p:spPr>
            <a:xfrm>
              <a:off x="2843808" y="5229200"/>
              <a:ext cx="110093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3131840" y="5661288"/>
              <a:ext cx="110093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3419872" y="6093296"/>
              <a:ext cx="110093" cy="3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6" name="直線矢印コネクタ 205"/>
            <p:cNvCxnSpPr/>
            <p:nvPr/>
          </p:nvCxnSpPr>
          <p:spPr>
            <a:xfrm>
              <a:off x="2663984" y="5085184"/>
              <a:ext cx="176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矢印コネクタ 206"/>
            <p:cNvCxnSpPr/>
            <p:nvPr/>
          </p:nvCxnSpPr>
          <p:spPr>
            <a:xfrm flipH="1">
              <a:off x="2952016" y="5373216"/>
              <a:ext cx="144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矢印コネクタ 207"/>
            <p:cNvCxnSpPr/>
            <p:nvPr/>
          </p:nvCxnSpPr>
          <p:spPr>
            <a:xfrm>
              <a:off x="2952016" y="5517232"/>
              <a:ext cx="144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矢印コネクタ 208"/>
            <p:cNvCxnSpPr/>
            <p:nvPr/>
          </p:nvCxnSpPr>
          <p:spPr>
            <a:xfrm flipH="1">
              <a:off x="3240048" y="5805264"/>
              <a:ext cx="1152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矢印コネクタ 209"/>
            <p:cNvCxnSpPr/>
            <p:nvPr/>
          </p:nvCxnSpPr>
          <p:spPr>
            <a:xfrm>
              <a:off x="3240048" y="5949280"/>
              <a:ext cx="1152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矢印コネクタ 210"/>
            <p:cNvCxnSpPr/>
            <p:nvPr/>
          </p:nvCxnSpPr>
          <p:spPr>
            <a:xfrm flipH="1">
              <a:off x="3528080" y="6237312"/>
              <a:ext cx="86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矢印コネクタ 211"/>
            <p:cNvCxnSpPr/>
            <p:nvPr/>
          </p:nvCxnSpPr>
          <p:spPr>
            <a:xfrm>
              <a:off x="3528080" y="6381328"/>
              <a:ext cx="86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ot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テキスト ボックス 214"/>
          <p:cNvSpPr txBox="1"/>
          <p:nvPr/>
        </p:nvSpPr>
        <p:spPr>
          <a:xfrm>
            <a:off x="4458702" y="1268760"/>
            <a:ext cx="4685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reflectivity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intrinsic characters of carriers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spatial distribution of carriers</a:t>
            </a:r>
            <a:endParaRPr kumimoji="1" lang="ja-JP" altLang="en-US" sz="2000" dirty="0" smtClean="0"/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4495214" y="5301208"/>
            <a:ext cx="4685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reflectivity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intrinsic characters of carriers</a:t>
            </a:r>
          </a:p>
          <a:p>
            <a:pPr marL="0" lvl="1"/>
            <a:r>
              <a:rPr lang="en-US" altLang="ja-JP" sz="2000" dirty="0" smtClean="0"/>
              <a:t>phase shift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spatial distribution of carriers</a:t>
            </a:r>
            <a:endParaRPr kumimoji="1" lang="ja-JP" altLang="en-US" sz="2000" dirty="0" smtClean="0"/>
          </a:p>
        </p:txBody>
      </p:sp>
      <p:sp>
        <p:nvSpPr>
          <p:cNvPr id="218" name="角丸四角形吹き出し 217"/>
          <p:cNvSpPr/>
          <p:nvPr/>
        </p:nvSpPr>
        <p:spPr>
          <a:xfrm rot="5400000">
            <a:off x="5436096" y="1700809"/>
            <a:ext cx="2736304" cy="4176466"/>
          </a:xfrm>
          <a:prstGeom prst="wedgeRoundRectCallout">
            <a:avLst>
              <a:gd name="adj1" fmla="val -20345"/>
              <a:gd name="adj2" fmla="val 99031"/>
              <a:gd name="adj3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テキスト ボックス 375"/>
          <p:cNvSpPr txBox="1">
            <a:spLocks noChangeArrowheads="1"/>
          </p:cNvSpPr>
          <p:nvPr/>
        </p:nvSpPr>
        <p:spPr bwMode="auto">
          <a:xfrm>
            <a:off x="7740352" y="472514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75125"/>
            <a:r>
              <a:rPr lang="en-US" altLang="ja-JP" sz="2000" dirty="0" smtClean="0"/>
              <a:t>ω/ω</a:t>
            </a:r>
            <a:r>
              <a:rPr lang="en-US" altLang="ja-JP" sz="2000" baseline="-25000" dirty="0" smtClean="0"/>
              <a:t>p</a:t>
            </a:r>
            <a:endParaRPr lang="en-US" altLang="ja-JP" sz="2000" baseline="-25000" dirty="0"/>
          </a:p>
        </p:txBody>
      </p:sp>
      <p:sp>
        <p:nvSpPr>
          <p:cNvPr id="220" name="正方形/長方形 219"/>
          <p:cNvSpPr/>
          <p:nvPr/>
        </p:nvSpPr>
        <p:spPr>
          <a:xfrm>
            <a:off x="5400939" y="2420888"/>
            <a:ext cx="2987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reflectivity of </a:t>
            </a:r>
            <a:r>
              <a:rPr lang="en-US" altLang="ja-JP" sz="2000" dirty="0" err="1" smtClean="0"/>
              <a:t>Drude</a:t>
            </a:r>
            <a:r>
              <a:rPr lang="en-US" altLang="ja-JP" sz="2000" dirty="0" smtClean="0"/>
              <a:t> model</a:t>
            </a:r>
            <a:endParaRPr lang="ja-JP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Previous Work &amp; Purpose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764704"/>
            <a:ext cx="6108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GaAs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PHYSICAL REVIW B 70, 125205 (2004) </a:t>
            </a:r>
          </a:p>
          <a:p>
            <a:r>
              <a:rPr kumimoji="1" lang="en-US" altLang="ja-JP" sz="1600" u="sng" dirty="0" smtClean="0"/>
              <a:t>Si</a:t>
            </a:r>
            <a:r>
              <a:rPr kumimoji="1" lang="ja-JP" altLang="en-US" sz="1600" u="sng" dirty="0" smtClean="0"/>
              <a:t>：</a:t>
            </a:r>
            <a:r>
              <a:rPr lang="en-US" altLang="zh-CN" sz="1600" u="sng" dirty="0" smtClean="0"/>
              <a:t>Tsubouchi, Yokoyama, Nagai, Oshima, </a:t>
            </a:r>
            <a:r>
              <a:rPr lang="zh-CN" altLang="en-US" sz="1600" u="sng" dirty="0" smtClean="0"/>
              <a:t>応用物理学会 </a:t>
            </a:r>
            <a:r>
              <a:rPr lang="en-US" altLang="zh-CN" sz="1600" u="sng" dirty="0" smtClean="0"/>
              <a:t>2011</a:t>
            </a:r>
            <a:r>
              <a:rPr lang="zh-CN" altLang="en-US" sz="1600" u="sng" dirty="0" smtClean="0"/>
              <a:t>秋 </a:t>
            </a:r>
            <a:r>
              <a:rPr lang="en-US" altLang="zh-CN" sz="1600" u="sng" dirty="0" smtClean="0"/>
              <a:t>2a-F-2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25170"/>
            <a:ext cx="2448272" cy="53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059832" y="482212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Tsubouchi observed carrier dynamics of Si up to 2THz.</a:t>
            </a:r>
          </a:p>
          <a:p>
            <a:r>
              <a:rPr lang="en-US" altLang="ja-JP" sz="2000" dirty="0" smtClean="0"/>
              <a:t>	</a:t>
            </a:r>
            <a:r>
              <a:rPr lang="ja-JP" altLang="en-US" sz="2000" dirty="0" smtClean="0"/>
              <a:t>○</a:t>
            </a:r>
            <a:r>
              <a:rPr lang="en-US" altLang="ja-JP" sz="2000" dirty="0" smtClean="0"/>
              <a:t>phase shift</a:t>
            </a:r>
          </a:p>
          <a:p>
            <a:r>
              <a:rPr lang="en-US" altLang="ja-JP" sz="2000" dirty="0" smtClean="0"/>
              <a:t>	×reflectivity</a:t>
            </a:r>
          </a:p>
          <a:p>
            <a:r>
              <a:rPr lang="ja-JP" altLang="en-US" sz="2000" dirty="0" smtClean="0"/>
              <a:t>⇓</a:t>
            </a:r>
            <a:endParaRPr lang="en-US" altLang="ja-JP" sz="2000" dirty="0" smtClean="0"/>
          </a:p>
          <a:p>
            <a:r>
              <a:rPr lang="en-US" altLang="ja-JP" sz="2000" dirty="0" smtClean="0"/>
              <a:t>I did this work </a:t>
            </a:r>
            <a:r>
              <a:rPr lang="en-US" altLang="ja-JP" sz="2000" dirty="0" smtClean="0">
                <a:solidFill>
                  <a:srgbClr val="FF0000"/>
                </a:solidFill>
              </a:rPr>
              <a:t>over 2THz</a:t>
            </a:r>
            <a:r>
              <a:rPr lang="en-US" altLang="ja-JP" sz="2000" dirty="0" smtClean="0"/>
              <a:t>.</a:t>
            </a:r>
          </a:p>
        </p:txBody>
      </p:sp>
      <p:grpSp>
        <p:nvGrpSpPr>
          <p:cNvPr id="12" name="グループ化 8"/>
          <p:cNvGrpSpPr/>
          <p:nvPr/>
        </p:nvGrpSpPr>
        <p:grpSpPr>
          <a:xfrm>
            <a:off x="3060144" y="1989048"/>
            <a:ext cx="2808000" cy="2736096"/>
            <a:chOff x="179512" y="1628800"/>
            <a:chExt cx="4299240" cy="3168352"/>
          </a:xfrm>
        </p:grpSpPr>
        <p:pic>
          <p:nvPicPr>
            <p:cNvPr id="14" name="Picture 1" descr="\\172.16.1.7\share\00yoshii\名称未設定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700808"/>
              <a:ext cx="4299240" cy="3096344"/>
            </a:xfrm>
            <a:prstGeom prst="rect">
              <a:avLst/>
            </a:prstGeom>
            <a:noFill/>
          </p:spPr>
        </p:pic>
        <p:sp>
          <p:nvSpPr>
            <p:cNvPr id="15" name="正方形/長方形 14"/>
            <p:cNvSpPr/>
            <p:nvPr/>
          </p:nvSpPr>
          <p:spPr>
            <a:xfrm>
              <a:off x="1475656" y="1628800"/>
              <a:ext cx="2325379" cy="128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25"/>
          <p:cNvGrpSpPr/>
          <p:nvPr/>
        </p:nvGrpSpPr>
        <p:grpSpPr>
          <a:xfrm>
            <a:off x="6012480" y="1988840"/>
            <a:ext cx="2880000" cy="2700000"/>
            <a:chOff x="4644795" y="1505780"/>
            <a:chExt cx="4499205" cy="3291372"/>
          </a:xfrm>
        </p:grpSpPr>
        <p:pic>
          <p:nvPicPr>
            <p:cNvPr id="19" name="Picture 2" descr="\\172.16.1.7\share\00yoshii\名称未設定 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795" y="1556792"/>
              <a:ext cx="4499205" cy="3240360"/>
            </a:xfrm>
            <a:prstGeom prst="rect">
              <a:avLst/>
            </a:prstGeom>
            <a:noFill/>
          </p:spPr>
        </p:pic>
        <p:sp>
          <p:nvSpPr>
            <p:cNvPr id="20" name="正方形/長方形 19"/>
            <p:cNvSpPr/>
            <p:nvPr/>
          </p:nvSpPr>
          <p:spPr>
            <a:xfrm>
              <a:off x="5879105" y="1505780"/>
              <a:ext cx="2325379" cy="128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017012" y="1660738"/>
            <a:ext cx="129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u="sng" dirty="0" smtClean="0"/>
              <a:t>reflectivity</a:t>
            </a:r>
            <a:endParaRPr kumimoji="1" lang="ja-JP" altLang="en-US" sz="2000" u="sng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76256" y="166073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u="sng" dirty="0" smtClean="0"/>
              <a:t>phase shift</a:t>
            </a:r>
            <a:endParaRPr kumimoji="1" lang="ja-JP" alt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320"/>
          </a:xfrm>
          <a:noFill/>
        </p:spPr>
        <p:txBody>
          <a:bodyPr/>
          <a:lstStyle/>
          <a:p>
            <a:pPr>
              <a:tabLst>
                <a:tab pos="2962275" algn="l"/>
              </a:tabLst>
            </a:pPr>
            <a:r>
              <a:rPr lang="en-US" altLang="ja-JP" dirty="0" smtClean="0"/>
              <a:t>THz time domain spectroscopy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57" name="テキスト ボックス 356"/>
          <p:cNvSpPr txBox="1"/>
          <p:nvPr/>
        </p:nvSpPr>
        <p:spPr>
          <a:xfrm>
            <a:off x="0" y="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Experimental Setup</a:t>
            </a:r>
            <a:endParaRPr kumimoji="1" lang="ja-JP" altLang="en-US" sz="1200" dirty="0"/>
          </a:p>
        </p:txBody>
      </p:sp>
      <p:grpSp>
        <p:nvGrpSpPr>
          <p:cNvPr id="129" name="グループ化 128"/>
          <p:cNvGrpSpPr/>
          <p:nvPr/>
        </p:nvGrpSpPr>
        <p:grpSpPr>
          <a:xfrm>
            <a:off x="251520" y="1052736"/>
            <a:ext cx="8712968" cy="4977844"/>
            <a:chOff x="251520" y="1052736"/>
            <a:chExt cx="8712968" cy="4977844"/>
          </a:xfrm>
        </p:grpSpPr>
        <p:sp>
          <p:nvSpPr>
            <p:cNvPr id="331" name="テキスト ボックス 330"/>
            <p:cNvSpPr txBox="1"/>
            <p:nvPr/>
          </p:nvSpPr>
          <p:spPr>
            <a:xfrm>
              <a:off x="6167477" y="2214156"/>
              <a:ext cx="6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Symbol" pitchFamily="18" charset="2"/>
                  <a:ea typeface="MingLiU_HKSCS" pitchFamily="18" charset="-120"/>
                </a:rPr>
                <a:t>l/4</a:t>
              </a:r>
              <a:endParaRPr kumimoji="1" lang="ja-JP" altLang="en-US" dirty="0">
                <a:latin typeface="Symbol" pitchFamily="18" charset="2"/>
                <a:ea typeface="MingLiU_HKSCS" pitchFamily="18" charset="-120"/>
              </a:endParaRPr>
            </a:p>
          </p:txBody>
        </p:sp>
        <p:sp>
          <p:nvSpPr>
            <p:cNvPr id="333" name="テキスト ボックス 332"/>
            <p:cNvSpPr txBox="1"/>
            <p:nvPr/>
          </p:nvSpPr>
          <p:spPr>
            <a:xfrm>
              <a:off x="6746552" y="2214156"/>
              <a:ext cx="60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ND</a:t>
              </a:r>
              <a:endParaRPr kumimoji="1" lang="ja-JP" altLang="en-US" dirty="0"/>
            </a:p>
          </p:txBody>
        </p:sp>
        <p:sp>
          <p:nvSpPr>
            <p:cNvPr id="317" name="二等辺三角形 316"/>
            <p:cNvSpPr/>
            <p:nvPr/>
          </p:nvSpPr>
          <p:spPr>
            <a:xfrm rot="5400000">
              <a:off x="4190925" y="1785880"/>
              <a:ext cx="360040" cy="496511"/>
            </a:xfrm>
            <a:prstGeom prst="triangle">
              <a:avLst>
                <a:gd name="adj" fmla="val 4404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二等辺三角形 304"/>
            <p:cNvSpPr/>
            <p:nvPr/>
          </p:nvSpPr>
          <p:spPr>
            <a:xfrm rot="16200000">
              <a:off x="4807586" y="3386025"/>
              <a:ext cx="309282" cy="611619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>
              <a:stCxn id="5" idx="3"/>
            </p:cNvCxnSpPr>
            <p:nvPr/>
          </p:nvCxnSpPr>
          <p:spPr>
            <a:xfrm>
              <a:off x="1753794" y="5803383"/>
              <a:ext cx="83330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正方形/長方形 4"/>
            <p:cNvSpPr/>
            <p:nvPr/>
          </p:nvSpPr>
          <p:spPr>
            <a:xfrm>
              <a:off x="251520" y="5576185"/>
              <a:ext cx="1502274" cy="454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REGEN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2587097" y="4667394"/>
              <a:ext cx="0" cy="1135988"/>
            </a:xfrm>
            <a:prstGeom prst="line">
              <a:avLst/>
            </a:prstGeom>
            <a:ln w="28575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378772" y="5651917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2435632" y="4459069"/>
              <a:ext cx="302930" cy="416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正方形/長方形 52"/>
            <p:cNvSpPr/>
            <p:nvPr/>
          </p:nvSpPr>
          <p:spPr>
            <a:xfrm>
              <a:off x="3107912" y="1638092"/>
              <a:ext cx="3124888" cy="2423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 flipH="1" flipV="1">
              <a:off x="2576956" y="3687083"/>
              <a:ext cx="10141" cy="980311"/>
            </a:xfrm>
            <a:prstGeom prst="line">
              <a:avLst/>
            </a:prstGeom>
            <a:ln w="28575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2378772" y="3531406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712165" y="4667394"/>
              <a:ext cx="1874933" cy="0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 flipH="1">
              <a:off x="560700" y="4459069"/>
              <a:ext cx="302930" cy="416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03839" y="4212999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712165" y="4364464"/>
              <a:ext cx="12128" cy="311748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712165" y="4364464"/>
              <a:ext cx="729141" cy="0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1232979" y="4212999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1441305" y="2016755"/>
              <a:ext cx="0" cy="2356527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300000" flipH="1">
              <a:off x="1232979" y="1865290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正方形/長方形 79"/>
            <p:cNvSpPr/>
            <p:nvPr/>
          </p:nvSpPr>
          <p:spPr>
            <a:xfrm rot="5400000">
              <a:off x="2549231" y="3711179"/>
              <a:ext cx="75733" cy="624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420401" y="3455673"/>
              <a:ext cx="104163" cy="454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正方形/長方形 244"/>
            <p:cNvSpPr/>
            <p:nvPr/>
          </p:nvSpPr>
          <p:spPr>
            <a:xfrm>
              <a:off x="7419197" y="1865290"/>
              <a:ext cx="416652" cy="302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6" name="直線コネクタ 245"/>
            <p:cNvCxnSpPr>
              <a:endCxn id="245" idx="3"/>
            </p:cNvCxnSpPr>
            <p:nvPr/>
          </p:nvCxnSpPr>
          <p:spPr>
            <a:xfrm flipH="1">
              <a:off x="7835849" y="1865290"/>
              <a:ext cx="624978" cy="151465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>
              <a:endCxn id="245" idx="3"/>
            </p:cNvCxnSpPr>
            <p:nvPr/>
          </p:nvCxnSpPr>
          <p:spPr>
            <a:xfrm flipH="1" flipV="1">
              <a:off x="7835849" y="2016755"/>
              <a:ext cx="624978" cy="151465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正方形/長方形 261"/>
            <p:cNvSpPr/>
            <p:nvPr/>
          </p:nvSpPr>
          <p:spPr>
            <a:xfrm>
              <a:off x="8460826" y="1789557"/>
              <a:ext cx="104163" cy="151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8460826" y="2092487"/>
              <a:ext cx="104163" cy="151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/>
            <p:cNvSpPr/>
            <p:nvPr/>
          </p:nvSpPr>
          <p:spPr>
            <a:xfrm>
              <a:off x="8564990" y="1713825"/>
              <a:ext cx="208326" cy="605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5248844" y="3150260"/>
              <a:ext cx="651460" cy="2880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二等辺三角形 305"/>
            <p:cNvSpPr/>
            <p:nvPr/>
          </p:nvSpPr>
          <p:spPr>
            <a:xfrm rot="16200000">
              <a:off x="4798576" y="2689809"/>
              <a:ext cx="309282" cy="611619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パイ 306"/>
            <p:cNvSpPr/>
            <p:nvPr/>
          </p:nvSpPr>
          <p:spPr>
            <a:xfrm rot="16200000">
              <a:off x="4836122" y="2580553"/>
              <a:ext cx="820800" cy="1326724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グループ化 142"/>
            <p:cNvGrpSpPr/>
            <p:nvPr/>
          </p:nvGrpSpPr>
          <p:grpSpPr>
            <a:xfrm rot="16200000">
              <a:off x="4840909" y="2470911"/>
              <a:ext cx="908690" cy="1458119"/>
              <a:chOff x="6516216" y="476670"/>
              <a:chExt cx="792088" cy="936106"/>
            </a:xfrm>
          </p:grpSpPr>
          <p:grpSp>
            <p:nvGrpSpPr>
              <p:cNvPr id="6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sp>
              <p:nvSpPr>
                <p:cNvPr id="146" name="円弧 145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7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48" name="直線コネクタ 147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コネクタ 148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5" name="直線コネクタ 144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二等辺三角形 307"/>
            <p:cNvSpPr/>
            <p:nvPr/>
          </p:nvSpPr>
          <p:spPr>
            <a:xfrm rot="5400000">
              <a:off x="4246825" y="2689809"/>
              <a:ext cx="309282" cy="611619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パイ 309"/>
            <p:cNvSpPr/>
            <p:nvPr/>
          </p:nvSpPr>
          <p:spPr>
            <a:xfrm rot="5460000">
              <a:off x="3721441" y="2023086"/>
              <a:ext cx="820800" cy="1370627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グループ化 158"/>
            <p:cNvGrpSpPr/>
            <p:nvPr/>
          </p:nvGrpSpPr>
          <p:grpSpPr>
            <a:xfrm rot="5400000">
              <a:off x="3608768" y="2011450"/>
              <a:ext cx="908690" cy="1458119"/>
              <a:chOff x="6516216" y="476670"/>
              <a:chExt cx="792088" cy="936106"/>
            </a:xfrm>
          </p:grpSpPr>
          <p:grpSp>
            <p:nvGrpSpPr>
              <p:cNvPr id="10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sp>
              <p:nvSpPr>
                <p:cNvPr id="162" name="円弧 161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2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64" name="直線コネクタ 163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線コネクタ 164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1" name="直線コネクタ 160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パイ 310"/>
            <p:cNvSpPr/>
            <p:nvPr/>
          </p:nvSpPr>
          <p:spPr>
            <a:xfrm rot="10800000">
              <a:off x="3455833" y="1871083"/>
              <a:ext cx="1343600" cy="820269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グループ化 166"/>
            <p:cNvGrpSpPr/>
            <p:nvPr/>
          </p:nvGrpSpPr>
          <p:grpSpPr>
            <a:xfrm rot="10800000">
              <a:off x="3316237" y="1789557"/>
              <a:ext cx="1458281" cy="908791"/>
              <a:chOff x="6516216" y="476670"/>
              <a:chExt cx="792088" cy="936106"/>
            </a:xfrm>
          </p:grpSpPr>
          <p:grpSp>
            <p:nvGrpSpPr>
              <p:cNvPr id="14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sp>
              <p:nvSpPr>
                <p:cNvPr id="170" name="円弧 169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72" name="直線コネクタ 171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線コネクタ 172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コネクタ 173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9" name="直線コネクタ 168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正方形/長方形 313"/>
            <p:cNvSpPr/>
            <p:nvPr/>
          </p:nvSpPr>
          <p:spPr>
            <a:xfrm>
              <a:off x="3456710" y="2277653"/>
              <a:ext cx="675868" cy="4392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/>
            <p:cNvCxnSpPr/>
            <p:nvPr/>
          </p:nvCxnSpPr>
          <p:spPr>
            <a:xfrm flipH="1">
              <a:off x="3489254" y="2017676"/>
              <a:ext cx="129666" cy="484512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 flipV="1">
              <a:off x="1438122" y="2044574"/>
              <a:ext cx="2051132" cy="457614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 rot="3780000">
              <a:off x="3775739" y="1919098"/>
              <a:ext cx="45719" cy="9737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603939" y="2790220"/>
              <a:ext cx="120021" cy="3786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5" name="直線コネクタ 234"/>
            <p:cNvCxnSpPr/>
            <p:nvPr/>
          </p:nvCxnSpPr>
          <p:spPr>
            <a:xfrm>
              <a:off x="3634023" y="2016755"/>
              <a:ext cx="3790471" cy="0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パイ 303"/>
            <p:cNvSpPr/>
            <p:nvPr/>
          </p:nvSpPr>
          <p:spPr>
            <a:xfrm>
              <a:off x="4601178" y="3012759"/>
              <a:ext cx="1288654" cy="820269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>
            <a:xfrm flipH="1">
              <a:off x="2587097" y="3668033"/>
              <a:ext cx="3197414" cy="11396"/>
            </a:xfrm>
            <a:prstGeom prst="line">
              <a:avLst/>
            </a:prstGeom>
            <a:ln w="28575">
              <a:solidFill>
                <a:srgbClr val="FF0000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左右矢印 327"/>
            <p:cNvSpPr/>
            <p:nvPr/>
          </p:nvSpPr>
          <p:spPr>
            <a:xfrm>
              <a:off x="376725" y="4878452"/>
              <a:ext cx="723844" cy="144016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円/楕円 333"/>
            <p:cNvSpPr/>
            <p:nvPr/>
          </p:nvSpPr>
          <p:spPr>
            <a:xfrm>
              <a:off x="5588402" y="1782108"/>
              <a:ext cx="104163" cy="454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テキスト ボックス 338"/>
            <p:cNvSpPr txBox="1"/>
            <p:nvPr/>
          </p:nvSpPr>
          <p:spPr>
            <a:xfrm>
              <a:off x="2548257" y="4086364"/>
              <a:ext cx="6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Symbol" pitchFamily="18" charset="2"/>
                  <a:ea typeface="MingLiU_HKSCS" pitchFamily="18" charset="-120"/>
                </a:rPr>
                <a:t>l/2</a:t>
              </a:r>
              <a:endParaRPr kumimoji="1" lang="ja-JP" altLang="en-US" dirty="0">
                <a:latin typeface="Symbol" pitchFamily="18" charset="2"/>
                <a:ea typeface="MingLiU_HKSCS" pitchFamily="18" charset="-120"/>
              </a:endParaRPr>
            </a:p>
          </p:txBody>
        </p:sp>
        <p:sp>
          <p:nvSpPr>
            <p:cNvPr id="340" name="テキスト ボックス 339"/>
            <p:cNvSpPr txBox="1"/>
            <p:nvPr/>
          </p:nvSpPr>
          <p:spPr>
            <a:xfrm>
              <a:off x="3923561" y="3717032"/>
              <a:ext cx="72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BBO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sp>
          <p:nvSpPr>
            <p:cNvPr id="341" name="テキスト ボックス 340"/>
            <p:cNvSpPr txBox="1"/>
            <p:nvPr/>
          </p:nvSpPr>
          <p:spPr>
            <a:xfrm>
              <a:off x="4647405" y="1638092"/>
              <a:ext cx="74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GaAs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sp>
          <p:nvSpPr>
            <p:cNvPr id="342" name="テキスト ボックス 341"/>
            <p:cNvSpPr txBox="1"/>
            <p:nvPr/>
          </p:nvSpPr>
          <p:spPr>
            <a:xfrm>
              <a:off x="7325628" y="2204864"/>
              <a:ext cx="60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WP</a:t>
              </a:r>
              <a:endParaRPr kumimoji="1" lang="ja-JP" altLang="en-US" dirty="0"/>
            </a:p>
          </p:txBody>
        </p:sp>
        <p:sp>
          <p:nvSpPr>
            <p:cNvPr id="343" name="テキスト ボックス 342"/>
            <p:cNvSpPr txBox="1"/>
            <p:nvPr/>
          </p:nvSpPr>
          <p:spPr>
            <a:xfrm>
              <a:off x="8356264" y="2315483"/>
              <a:ext cx="60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BD</a:t>
              </a:r>
              <a:endParaRPr kumimoji="1" lang="ja-JP" altLang="en-US" dirty="0"/>
            </a:p>
          </p:txBody>
        </p:sp>
        <p:sp>
          <p:nvSpPr>
            <p:cNvPr id="344" name="テキスト ボックス 343"/>
            <p:cNvSpPr txBox="1"/>
            <p:nvPr/>
          </p:nvSpPr>
          <p:spPr>
            <a:xfrm>
              <a:off x="4184374" y="2439705"/>
              <a:ext cx="940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sample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sp>
          <p:nvSpPr>
            <p:cNvPr id="345" name="テキスト ボックス 344"/>
            <p:cNvSpPr txBox="1"/>
            <p:nvPr/>
          </p:nvSpPr>
          <p:spPr>
            <a:xfrm>
              <a:off x="4068329" y="2142148"/>
              <a:ext cx="50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Si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cxnSp>
          <p:nvCxnSpPr>
            <p:cNvPr id="347" name="直線コネクタ 346"/>
            <p:cNvCxnSpPr/>
            <p:nvPr/>
          </p:nvCxnSpPr>
          <p:spPr>
            <a:xfrm>
              <a:off x="5081711" y="3366284"/>
              <a:ext cx="9409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 flipV="1">
              <a:off x="5765361" y="3372758"/>
              <a:ext cx="0" cy="323850"/>
            </a:xfrm>
            <a:prstGeom prst="line">
              <a:avLst/>
            </a:prstGeom>
            <a:ln w="28575">
              <a:solidFill>
                <a:srgbClr val="FF0000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41"/>
            <p:cNvGrpSpPr/>
            <p:nvPr/>
          </p:nvGrpSpPr>
          <p:grpSpPr>
            <a:xfrm>
              <a:off x="4566193" y="3001278"/>
              <a:ext cx="1458281" cy="908791"/>
              <a:chOff x="6516216" y="476670"/>
              <a:chExt cx="792088" cy="936106"/>
            </a:xfrm>
          </p:grpSpPr>
          <p:grpSp>
            <p:nvGrpSpPr>
              <p:cNvPr id="19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grpSp>
              <p:nvGrpSpPr>
                <p:cNvPr id="20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10" name="直線コネクタ 109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コネクタ 110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11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円弧 85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40" name="直線コネクタ 139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0" name="直線コネクタ 359"/>
            <p:cNvCxnSpPr/>
            <p:nvPr/>
          </p:nvCxnSpPr>
          <p:spPr>
            <a:xfrm flipH="1">
              <a:off x="4045380" y="3648963"/>
              <a:ext cx="1681729" cy="5353"/>
            </a:xfrm>
            <a:prstGeom prst="line">
              <a:avLst/>
            </a:prstGeom>
            <a:ln w="28575">
              <a:solidFill>
                <a:srgbClr val="0000FF">
                  <a:alpha val="5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爆発 1 357"/>
            <p:cNvSpPr/>
            <p:nvPr/>
          </p:nvSpPr>
          <p:spPr>
            <a:xfrm>
              <a:off x="4597846" y="3564378"/>
              <a:ext cx="216024" cy="216024"/>
            </a:xfrm>
            <a:prstGeom prst="irregularSeal1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610136" y="1789557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941215" y="3455673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正方形/長方形 265"/>
            <p:cNvSpPr/>
            <p:nvPr/>
          </p:nvSpPr>
          <p:spPr>
            <a:xfrm>
              <a:off x="6425237" y="1789557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7004312" y="1789557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5461942" y="1422068"/>
              <a:ext cx="3456384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テキスト ボックス 367"/>
            <p:cNvSpPr txBox="1"/>
            <p:nvPr/>
          </p:nvSpPr>
          <p:spPr>
            <a:xfrm>
              <a:off x="5749974" y="1052736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EO sampling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1" name="直線コネクタ 370"/>
            <p:cNvCxnSpPr/>
            <p:nvPr/>
          </p:nvCxnSpPr>
          <p:spPr>
            <a:xfrm flipH="1" flipV="1">
              <a:off x="5738688" y="3358917"/>
              <a:ext cx="3176" cy="298451"/>
            </a:xfrm>
            <a:prstGeom prst="line">
              <a:avLst/>
            </a:prstGeom>
            <a:ln w="28575">
              <a:solidFill>
                <a:srgbClr val="0000FF">
                  <a:alpha val="5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320"/>
          </a:xfrm>
          <a:noFill/>
        </p:spPr>
        <p:txBody>
          <a:bodyPr/>
          <a:lstStyle/>
          <a:p>
            <a:pPr>
              <a:tabLst>
                <a:tab pos="2962275" algn="l"/>
              </a:tabLst>
            </a:pPr>
            <a:r>
              <a:rPr lang="en-US" altLang="ja-JP" dirty="0" smtClean="0"/>
              <a:t>THz pump optical probe spectroscopy</a:t>
            </a:r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F111A-7C62-4B03-9045-3D34DD687FD2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357" name="テキスト ボックス 356"/>
          <p:cNvSpPr txBox="1"/>
          <p:nvPr/>
        </p:nvSpPr>
        <p:spPr>
          <a:xfrm>
            <a:off x="0" y="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Experimental Setup</a:t>
            </a:r>
            <a:endParaRPr kumimoji="1" lang="ja-JP" altLang="en-US" sz="1200" dirty="0"/>
          </a:p>
        </p:txBody>
      </p:sp>
      <p:grpSp>
        <p:nvGrpSpPr>
          <p:cNvPr id="131" name="グループ化 130"/>
          <p:cNvGrpSpPr/>
          <p:nvPr/>
        </p:nvGrpSpPr>
        <p:grpSpPr>
          <a:xfrm>
            <a:off x="107504" y="1052736"/>
            <a:ext cx="8856984" cy="5409892"/>
            <a:chOff x="107504" y="1052736"/>
            <a:chExt cx="8856984" cy="5409892"/>
          </a:xfrm>
        </p:grpSpPr>
        <p:sp>
          <p:nvSpPr>
            <p:cNvPr id="331" name="テキスト ボックス 330"/>
            <p:cNvSpPr txBox="1"/>
            <p:nvPr/>
          </p:nvSpPr>
          <p:spPr>
            <a:xfrm>
              <a:off x="6167477" y="2214156"/>
              <a:ext cx="6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Symbol" pitchFamily="18" charset="2"/>
                  <a:ea typeface="MingLiU_HKSCS" pitchFamily="18" charset="-120"/>
                </a:rPr>
                <a:t>l/4</a:t>
              </a:r>
              <a:endParaRPr kumimoji="1" lang="ja-JP" altLang="en-US" dirty="0">
                <a:latin typeface="Symbol" pitchFamily="18" charset="2"/>
                <a:ea typeface="MingLiU_HKSCS" pitchFamily="18" charset="-120"/>
              </a:endParaRPr>
            </a:p>
          </p:txBody>
        </p:sp>
        <p:sp>
          <p:nvSpPr>
            <p:cNvPr id="333" name="テキスト ボックス 332"/>
            <p:cNvSpPr txBox="1"/>
            <p:nvPr/>
          </p:nvSpPr>
          <p:spPr>
            <a:xfrm>
              <a:off x="6746552" y="2214156"/>
              <a:ext cx="60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ND</a:t>
              </a:r>
              <a:endParaRPr kumimoji="1" lang="ja-JP" altLang="en-US" dirty="0"/>
            </a:p>
          </p:txBody>
        </p:sp>
        <p:sp>
          <p:nvSpPr>
            <p:cNvPr id="317" name="二等辺三角形 316"/>
            <p:cNvSpPr/>
            <p:nvPr/>
          </p:nvSpPr>
          <p:spPr>
            <a:xfrm rot="5400000">
              <a:off x="4190925" y="1785880"/>
              <a:ext cx="360040" cy="496511"/>
            </a:xfrm>
            <a:prstGeom prst="triangle">
              <a:avLst>
                <a:gd name="adj" fmla="val 4404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二等辺三角形 304"/>
            <p:cNvSpPr/>
            <p:nvPr/>
          </p:nvSpPr>
          <p:spPr>
            <a:xfrm rot="16200000">
              <a:off x="4807586" y="3386025"/>
              <a:ext cx="309282" cy="611619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2587097" y="5803382"/>
              <a:ext cx="4166517" cy="0"/>
            </a:xfrm>
            <a:prstGeom prst="line">
              <a:avLst/>
            </a:prstGeom>
            <a:ln w="28575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5" idx="3"/>
            </p:cNvCxnSpPr>
            <p:nvPr/>
          </p:nvCxnSpPr>
          <p:spPr>
            <a:xfrm>
              <a:off x="1753794" y="5803383"/>
              <a:ext cx="83330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正方形/長方形 4"/>
            <p:cNvSpPr/>
            <p:nvPr/>
          </p:nvSpPr>
          <p:spPr>
            <a:xfrm>
              <a:off x="251520" y="5576185"/>
              <a:ext cx="1502274" cy="4543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REGEN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2587097" y="4667394"/>
              <a:ext cx="0" cy="1135988"/>
            </a:xfrm>
            <a:prstGeom prst="line">
              <a:avLst/>
            </a:prstGeom>
            <a:ln w="28575">
              <a:solidFill>
                <a:srgbClr val="FF0000">
                  <a:alpha val="7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378772" y="5651917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2435632" y="4459069"/>
              <a:ext cx="302930" cy="416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3212075" y="5576185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837053" y="5576185"/>
              <a:ext cx="1666607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TOPAS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6024474" y="5576185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 flipV="1">
              <a:off x="6753614" y="4667394"/>
              <a:ext cx="0" cy="1135988"/>
            </a:xfrm>
            <a:prstGeom prst="line">
              <a:avLst/>
            </a:prstGeom>
            <a:ln w="28575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6545289" y="5651917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6545289" y="4515929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6753614" y="4667394"/>
              <a:ext cx="1666607" cy="0"/>
            </a:xfrm>
            <a:prstGeom prst="line">
              <a:avLst/>
            </a:prstGeom>
            <a:ln w="28575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>
              <a:off x="8211895" y="4515929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 flipH="1">
              <a:off x="8268756" y="4156138"/>
              <a:ext cx="302930" cy="416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8420221" y="4364464"/>
              <a:ext cx="0" cy="302930"/>
            </a:xfrm>
            <a:prstGeom prst="line">
              <a:avLst/>
            </a:prstGeom>
            <a:ln w="28575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7378592" y="4364464"/>
              <a:ext cx="1041630" cy="0"/>
            </a:xfrm>
            <a:prstGeom prst="line">
              <a:avLst/>
            </a:prstGeom>
            <a:ln w="28575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5400000" flipH="1">
              <a:off x="7227127" y="4156138"/>
              <a:ext cx="302930" cy="416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7378592" y="3648983"/>
              <a:ext cx="122" cy="715481"/>
            </a:xfrm>
            <a:prstGeom prst="line">
              <a:avLst/>
            </a:prstGeom>
            <a:ln w="28575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6000000" flipH="1">
              <a:off x="7232100" y="3421210"/>
              <a:ext cx="302930" cy="416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/>
            <p:cNvSpPr/>
            <p:nvPr/>
          </p:nvSpPr>
          <p:spPr>
            <a:xfrm>
              <a:off x="7282967" y="3942348"/>
              <a:ext cx="195622" cy="155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107912" y="1638092"/>
              <a:ext cx="3124888" cy="2423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 flipH="1" flipV="1">
              <a:off x="2576956" y="3687083"/>
              <a:ext cx="10141" cy="980311"/>
            </a:xfrm>
            <a:prstGeom prst="line">
              <a:avLst/>
            </a:prstGeom>
            <a:ln w="28575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2378772" y="3531406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712165" y="4667394"/>
              <a:ext cx="1874933" cy="0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5400000" flipH="1">
              <a:off x="560700" y="4459069"/>
              <a:ext cx="302930" cy="4166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503839" y="4212999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712165" y="4364464"/>
              <a:ext cx="12128" cy="311748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>
              <a:off x="712165" y="4364464"/>
              <a:ext cx="729141" cy="0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1232979" y="4212999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1441305" y="2016755"/>
              <a:ext cx="0" cy="2356527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300000" flipH="1">
              <a:off x="1232979" y="1865290"/>
              <a:ext cx="416652" cy="302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正方形/長方形 79"/>
            <p:cNvSpPr/>
            <p:nvPr/>
          </p:nvSpPr>
          <p:spPr>
            <a:xfrm rot="5400000">
              <a:off x="2549231" y="3711179"/>
              <a:ext cx="75733" cy="624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420401" y="3455673"/>
              <a:ext cx="104163" cy="454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正方形/長方形 244"/>
            <p:cNvSpPr/>
            <p:nvPr/>
          </p:nvSpPr>
          <p:spPr>
            <a:xfrm>
              <a:off x="7419197" y="1865290"/>
              <a:ext cx="416652" cy="302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6" name="直線コネクタ 245"/>
            <p:cNvCxnSpPr>
              <a:endCxn id="245" idx="3"/>
            </p:cNvCxnSpPr>
            <p:nvPr/>
          </p:nvCxnSpPr>
          <p:spPr>
            <a:xfrm flipH="1">
              <a:off x="7835849" y="1865290"/>
              <a:ext cx="624978" cy="151465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>
              <a:endCxn id="245" idx="3"/>
            </p:cNvCxnSpPr>
            <p:nvPr/>
          </p:nvCxnSpPr>
          <p:spPr>
            <a:xfrm flipH="1" flipV="1">
              <a:off x="7835849" y="2016755"/>
              <a:ext cx="624978" cy="151465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正方形/長方形 261"/>
            <p:cNvSpPr/>
            <p:nvPr/>
          </p:nvSpPr>
          <p:spPr>
            <a:xfrm>
              <a:off x="8460826" y="1789557"/>
              <a:ext cx="104163" cy="151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/>
            <p:cNvSpPr/>
            <p:nvPr/>
          </p:nvSpPr>
          <p:spPr>
            <a:xfrm>
              <a:off x="8460826" y="2092487"/>
              <a:ext cx="104163" cy="151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/>
            <p:cNvSpPr/>
            <p:nvPr/>
          </p:nvSpPr>
          <p:spPr>
            <a:xfrm>
              <a:off x="8564990" y="1713825"/>
              <a:ext cx="208326" cy="605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5248844" y="3150260"/>
              <a:ext cx="651460" cy="2880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二等辺三角形 305"/>
            <p:cNvSpPr/>
            <p:nvPr/>
          </p:nvSpPr>
          <p:spPr>
            <a:xfrm rot="16200000">
              <a:off x="4798576" y="2689809"/>
              <a:ext cx="309282" cy="611619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パイ 306"/>
            <p:cNvSpPr/>
            <p:nvPr/>
          </p:nvSpPr>
          <p:spPr>
            <a:xfrm rot="16200000">
              <a:off x="4836122" y="2580553"/>
              <a:ext cx="820800" cy="1326724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43" name="グループ化 142"/>
            <p:cNvGrpSpPr/>
            <p:nvPr/>
          </p:nvGrpSpPr>
          <p:grpSpPr>
            <a:xfrm rot="16200000">
              <a:off x="4840909" y="2470911"/>
              <a:ext cx="908690" cy="1458119"/>
              <a:chOff x="6516216" y="476670"/>
              <a:chExt cx="792088" cy="936106"/>
            </a:xfrm>
          </p:grpSpPr>
          <p:grpSp>
            <p:nvGrpSpPr>
              <p:cNvPr id="144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sp>
              <p:nvSpPr>
                <p:cNvPr id="146" name="円弧 145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47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48" name="直線コネクタ 147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コネクタ 148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45" name="直線コネクタ 144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8" name="二等辺三角形 307"/>
            <p:cNvSpPr/>
            <p:nvPr/>
          </p:nvSpPr>
          <p:spPr>
            <a:xfrm rot="5400000">
              <a:off x="4246825" y="2689809"/>
              <a:ext cx="309282" cy="611619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パイ 309"/>
            <p:cNvSpPr/>
            <p:nvPr/>
          </p:nvSpPr>
          <p:spPr>
            <a:xfrm rot="5460000">
              <a:off x="3721441" y="2023086"/>
              <a:ext cx="820800" cy="1370627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59" name="グループ化 158"/>
            <p:cNvGrpSpPr/>
            <p:nvPr/>
          </p:nvGrpSpPr>
          <p:grpSpPr>
            <a:xfrm rot="5400000">
              <a:off x="3608768" y="2011450"/>
              <a:ext cx="908690" cy="1458119"/>
              <a:chOff x="6516216" y="476670"/>
              <a:chExt cx="792088" cy="936106"/>
            </a:xfrm>
          </p:grpSpPr>
          <p:grpSp>
            <p:nvGrpSpPr>
              <p:cNvPr id="160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sp>
              <p:nvSpPr>
                <p:cNvPr id="162" name="円弧 161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63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64" name="直線コネクタ 163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線コネクタ 164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線コネクタ 165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1" name="直線コネクタ 160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パイ 310"/>
            <p:cNvSpPr/>
            <p:nvPr/>
          </p:nvSpPr>
          <p:spPr>
            <a:xfrm rot="10800000">
              <a:off x="3455833" y="1871083"/>
              <a:ext cx="1343600" cy="820269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67" name="グループ化 166"/>
            <p:cNvGrpSpPr/>
            <p:nvPr/>
          </p:nvGrpSpPr>
          <p:grpSpPr>
            <a:xfrm rot="10800000">
              <a:off x="3316237" y="1789557"/>
              <a:ext cx="1458281" cy="908791"/>
              <a:chOff x="6516216" y="476670"/>
              <a:chExt cx="792088" cy="936106"/>
            </a:xfrm>
          </p:grpSpPr>
          <p:grpSp>
            <p:nvGrpSpPr>
              <p:cNvPr id="168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sp>
              <p:nvSpPr>
                <p:cNvPr id="170" name="円弧 169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71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72" name="直線コネクタ 171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線コネクタ 172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コネクタ 173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9" name="直線コネクタ 168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正方形/長方形 313"/>
            <p:cNvSpPr/>
            <p:nvPr/>
          </p:nvSpPr>
          <p:spPr>
            <a:xfrm>
              <a:off x="3456710" y="2277653"/>
              <a:ext cx="675868" cy="4392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/>
            <p:cNvCxnSpPr/>
            <p:nvPr/>
          </p:nvCxnSpPr>
          <p:spPr>
            <a:xfrm flipH="1">
              <a:off x="3489254" y="2017676"/>
              <a:ext cx="129666" cy="484512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H="1" flipV="1">
              <a:off x="1438122" y="2044574"/>
              <a:ext cx="2051132" cy="457614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正方形/長方形 95"/>
            <p:cNvSpPr/>
            <p:nvPr/>
          </p:nvSpPr>
          <p:spPr>
            <a:xfrm rot="3780000">
              <a:off x="3775739" y="1919098"/>
              <a:ext cx="45719" cy="9737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4603939" y="2790220"/>
              <a:ext cx="120021" cy="3786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5" name="直線コネクタ 234"/>
            <p:cNvCxnSpPr/>
            <p:nvPr/>
          </p:nvCxnSpPr>
          <p:spPr>
            <a:xfrm>
              <a:off x="3634023" y="2016755"/>
              <a:ext cx="3790471" cy="0"/>
            </a:xfrm>
            <a:prstGeom prst="line">
              <a:avLst/>
            </a:prstGeom>
            <a:ln w="28575">
              <a:solidFill>
                <a:srgbClr val="FF0000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94" idx="3"/>
            </p:cNvCxnSpPr>
            <p:nvPr/>
          </p:nvCxnSpPr>
          <p:spPr>
            <a:xfrm>
              <a:off x="4723960" y="2979552"/>
              <a:ext cx="2654754" cy="669431"/>
            </a:xfrm>
            <a:prstGeom prst="line">
              <a:avLst/>
            </a:prstGeom>
            <a:ln w="28575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パイ 303"/>
            <p:cNvSpPr/>
            <p:nvPr/>
          </p:nvSpPr>
          <p:spPr>
            <a:xfrm>
              <a:off x="4601178" y="3012759"/>
              <a:ext cx="1288654" cy="820269"/>
            </a:xfrm>
            <a:prstGeom prst="pie">
              <a:avLst>
                <a:gd name="adj1" fmla="val 0"/>
                <a:gd name="adj2" fmla="val 53388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>
            <a:xfrm flipH="1">
              <a:off x="2587097" y="3668033"/>
              <a:ext cx="3197414" cy="11396"/>
            </a:xfrm>
            <a:prstGeom prst="line">
              <a:avLst/>
            </a:prstGeom>
            <a:ln w="28575">
              <a:solidFill>
                <a:srgbClr val="FF0000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テキスト ボックス 317"/>
            <p:cNvSpPr txBox="1"/>
            <p:nvPr/>
          </p:nvSpPr>
          <p:spPr>
            <a:xfrm>
              <a:off x="2982563" y="6030580"/>
              <a:ext cx="57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ND</a:t>
              </a:r>
              <a:endParaRPr kumimoji="1" lang="ja-JP" altLang="en-US" dirty="0"/>
            </a:p>
          </p:txBody>
        </p:sp>
        <p:sp>
          <p:nvSpPr>
            <p:cNvPr id="328" name="左右矢印 327"/>
            <p:cNvSpPr/>
            <p:nvPr/>
          </p:nvSpPr>
          <p:spPr>
            <a:xfrm>
              <a:off x="376725" y="4878452"/>
              <a:ext cx="723844" cy="144016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左右矢印 328"/>
            <p:cNvSpPr/>
            <p:nvPr/>
          </p:nvSpPr>
          <p:spPr>
            <a:xfrm>
              <a:off x="8049472" y="4878452"/>
              <a:ext cx="723844" cy="144016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円/楕円 333"/>
            <p:cNvSpPr/>
            <p:nvPr/>
          </p:nvSpPr>
          <p:spPr>
            <a:xfrm>
              <a:off x="5588402" y="1782108"/>
              <a:ext cx="104163" cy="454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テキスト ボックス 336"/>
            <p:cNvSpPr txBox="1"/>
            <p:nvPr/>
          </p:nvSpPr>
          <p:spPr>
            <a:xfrm>
              <a:off x="5805555" y="6030580"/>
              <a:ext cx="57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BPF</a:t>
              </a:r>
              <a:endParaRPr kumimoji="1" lang="ja-JP" altLang="en-US" dirty="0"/>
            </a:p>
          </p:txBody>
        </p:sp>
        <p:sp>
          <p:nvSpPr>
            <p:cNvPr id="338" name="テキスト ボックス 337"/>
            <p:cNvSpPr txBox="1"/>
            <p:nvPr/>
          </p:nvSpPr>
          <p:spPr>
            <a:xfrm>
              <a:off x="7479970" y="3845957"/>
              <a:ext cx="714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p</a:t>
              </a:r>
              <a:r>
                <a:rPr kumimoji="1" lang="en-US" altLang="ja-JP" dirty="0" smtClean="0"/>
                <a:t>rism</a:t>
              </a:r>
              <a:endParaRPr kumimoji="1" lang="ja-JP" altLang="en-US" dirty="0"/>
            </a:p>
          </p:txBody>
        </p:sp>
        <p:sp>
          <p:nvSpPr>
            <p:cNvPr id="339" name="テキスト ボックス 338"/>
            <p:cNvSpPr txBox="1"/>
            <p:nvPr/>
          </p:nvSpPr>
          <p:spPr>
            <a:xfrm>
              <a:off x="2548257" y="4086364"/>
              <a:ext cx="651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Symbol" pitchFamily="18" charset="2"/>
                  <a:ea typeface="MingLiU_HKSCS" pitchFamily="18" charset="-120"/>
                </a:rPr>
                <a:t>l/2</a:t>
              </a:r>
              <a:endParaRPr kumimoji="1" lang="ja-JP" altLang="en-US" dirty="0">
                <a:latin typeface="Symbol" pitchFamily="18" charset="2"/>
                <a:ea typeface="MingLiU_HKSCS" pitchFamily="18" charset="-120"/>
              </a:endParaRPr>
            </a:p>
          </p:txBody>
        </p:sp>
        <p:sp>
          <p:nvSpPr>
            <p:cNvPr id="340" name="テキスト ボックス 339"/>
            <p:cNvSpPr txBox="1"/>
            <p:nvPr/>
          </p:nvSpPr>
          <p:spPr>
            <a:xfrm>
              <a:off x="3923561" y="3717032"/>
              <a:ext cx="723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BBO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sp>
          <p:nvSpPr>
            <p:cNvPr id="341" name="テキスト ボックス 340"/>
            <p:cNvSpPr txBox="1"/>
            <p:nvPr/>
          </p:nvSpPr>
          <p:spPr>
            <a:xfrm>
              <a:off x="4647405" y="1638092"/>
              <a:ext cx="742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GaAs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sp>
          <p:nvSpPr>
            <p:cNvPr id="342" name="テキスト ボックス 341"/>
            <p:cNvSpPr txBox="1"/>
            <p:nvPr/>
          </p:nvSpPr>
          <p:spPr>
            <a:xfrm>
              <a:off x="7325628" y="2204864"/>
              <a:ext cx="60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WP</a:t>
              </a:r>
              <a:endParaRPr kumimoji="1" lang="ja-JP" altLang="en-US" dirty="0"/>
            </a:p>
          </p:txBody>
        </p:sp>
        <p:sp>
          <p:nvSpPr>
            <p:cNvPr id="343" name="テキスト ボックス 342"/>
            <p:cNvSpPr txBox="1"/>
            <p:nvPr/>
          </p:nvSpPr>
          <p:spPr>
            <a:xfrm>
              <a:off x="8356264" y="2315483"/>
              <a:ext cx="60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BD</a:t>
              </a:r>
              <a:endParaRPr kumimoji="1" lang="ja-JP" altLang="en-US" dirty="0"/>
            </a:p>
          </p:txBody>
        </p:sp>
        <p:sp>
          <p:nvSpPr>
            <p:cNvPr id="344" name="テキスト ボックス 343"/>
            <p:cNvSpPr txBox="1"/>
            <p:nvPr/>
          </p:nvSpPr>
          <p:spPr>
            <a:xfrm>
              <a:off x="4184374" y="2439705"/>
              <a:ext cx="940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sample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sp>
          <p:nvSpPr>
            <p:cNvPr id="345" name="テキスト ボックス 344"/>
            <p:cNvSpPr txBox="1"/>
            <p:nvPr/>
          </p:nvSpPr>
          <p:spPr>
            <a:xfrm>
              <a:off x="4068329" y="2142148"/>
              <a:ext cx="50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ea typeface="MingLiU_HKSCS" pitchFamily="18" charset="-120"/>
                </a:rPr>
                <a:t>Si</a:t>
              </a:r>
              <a:endParaRPr kumimoji="1" lang="ja-JP" altLang="en-US" dirty="0">
                <a:ea typeface="MingLiU_HKSCS" pitchFamily="18" charset="-120"/>
              </a:endParaRPr>
            </a:p>
          </p:txBody>
        </p:sp>
        <p:cxnSp>
          <p:nvCxnSpPr>
            <p:cNvPr id="347" name="直線コネクタ 346"/>
            <p:cNvCxnSpPr/>
            <p:nvPr/>
          </p:nvCxnSpPr>
          <p:spPr>
            <a:xfrm>
              <a:off x="5081711" y="3366284"/>
              <a:ext cx="9409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 flipV="1">
              <a:off x="5765361" y="3372758"/>
              <a:ext cx="0" cy="323850"/>
            </a:xfrm>
            <a:prstGeom prst="line">
              <a:avLst/>
            </a:prstGeom>
            <a:ln w="28575">
              <a:solidFill>
                <a:srgbClr val="FF0000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グループ化 141"/>
            <p:cNvGrpSpPr/>
            <p:nvPr/>
          </p:nvGrpSpPr>
          <p:grpSpPr>
            <a:xfrm>
              <a:off x="4566193" y="3001278"/>
              <a:ext cx="1458281" cy="908791"/>
              <a:chOff x="6516216" y="476670"/>
              <a:chExt cx="792088" cy="936106"/>
            </a:xfrm>
          </p:grpSpPr>
          <p:grpSp>
            <p:nvGrpSpPr>
              <p:cNvPr id="127" name="グループ化 126"/>
              <p:cNvGrpSpPr/>
              <p:nvPr/>
            </p:nvGrpSpPr>
            <p:grpSpPr>
              <a:xfrm>
                <a:off x="6516216" y="476670"/>
                <a:ext cx="792088" cy="936105"/>
                <a:chOff x="3923928" y="2564904"/>
                <a:chExt cx="792088" cy="780088"/>
              </a:xfrm>
            </p:grpSpPr>
            <p:grpSp>
              <p:nvGrpSpPr>
                <p:cNvPr id="123" name="グループ化 122"/>
                <p:cNvGrpSpPr/>
                <p:nvPr/>
              </p:nvGrpSpPr>
              <p:grpSpPr>
                <a:xfrm>
                  <a:off x="4283968" y="2924944"/>
                  <a:ext cx="432048" cy="420048"/>
                  <a:chOff x="4283968" y="2924944"/>
                  <a:chExt cx="432048" cy="420048"/>
                </a:xfrm>
              </p:grpSpPr>
              <p:cxnSp>
                <p:nvCxnSpPr>
                  <p:cNvPr id="110" name="直線コネクタ 109"/>
                  <p:cNvCxnSpPr/>
                  <p:nvPr/>
                </p:nvCxnSpPr>
                <p:spPr>
                  <a:xfrm>
                    <a:off x="4283968" y="3344991"/>
                    <a:ext cx="43204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コネクタ 110"/>
                  <p:cNvCxnSpPr/>
                  <p:nvPr/>
                </p:nvCxnSpPr>
                <p:spPr>
                  <a:xfrm flipV="1">
                    <a:off x="4716016" y="2924945"/>
                    <a:ext cx="0" cy="4200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11"/>
                  <p:cNvCxnSpPr/>
                  <p:nvPr/>
                </p:nvCxnSpPr>
                <p:spPr>
                  <a:xfrm>
                    <a:off x="4644008" y="2924944"/>
                    <a:ext cx="7200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" name="円弧 85"/>
                <p:cNvSpPr/>
                <p:nvPr/>
              </p:nvSpPr>
              <p:spPr>
                <a:xfrm rot="5400000">
                  <a:off x="3923928" y="2564904"/>
                  <a:ext cx="720080" cy="7200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40" name="直線コネクタ 139"/>
              <p:cNvCxnSpPr/>
              <p:nvPr/>
            </p:nvCxnSpPr>
            <p:spPr>
              <a:xfrm flipV="1">
                <a:off x="6876256" y="1340768"/>
                <a:ext cx="0" cy="720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0" name="直線コネクタ 359"/>
            <p:cNvCxnSpPr/>
            <p:nvPr/>
          </p:nvCxnSpPr>
          <p:spPr>
            <a:xfrm flipH="1">
              <a:off x="4045380" y="3648963"/>
              <a:ext cx="1681729" cy="5353"/>
            </a:xfrm>
            <a:prstGeom prst="line">
              <a:avLst/>
            </a:prstGeom>
            <a:ln w="28575">
              <a:solidFill>
                <a:srgbClr val="0000FF">
                  <a:alpha val="5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爆発 1 357"/>
            <p:cNvSpPr/>
            <p:nvPr/>
          </p:nvSpPr>
          <p:spPr>
            <a:xfrm>
              <a:off x="4597846" y="3564378"/>
              <a:ext cx="216024" cy="216024"/>
            </a:xfrm>
            <a:prstGeom prst="irregularSeal1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4610136" y="1789557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3941215" y="3455673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正方形/長方形 265"/>
            <p:cNvSpPr/>
            <p:nvPr/>
          </p:nvSpPr>
          <p:spPr>
            <a:xfrm>
              <a:off x="6425237" y="1789557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正方形/長方形 264"/>
            <p:cNvSpPr/>
            <p:nvPr/>
          </p:nvSpPr>
          <p:spPr>
            <a:xfrm>
              <a:off x="7004312" y="1789557"/>
              <a:ext cx="104163" cy="454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正方形/長方形 366"/>
            <p:cNvSpPr/>
            <p:nvPr/>
          </p:nvSpPr>
          <p:spPr>
            <a:xfrm>
              <a:off x="5461942" y="1422068"/>
              <a:ext cx="3456384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テキスト ボックス 367"/>
            <p:cNvSpPr txBox="1"/>
            <p:nvPr/>
          </p:nvSpPr>
          <p:spPr>
            <a:xfrm>
              <a:off x="5749974" y="1052736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FF0000"/>
                  </a:solidFill>
                </a:rPr>
                <a:t>EO sampling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1" name="直線コネクタ 370"/>
            <p:cNvCxnSpPr/>
            <p:nvPr/>
          </p:nvCxnSpPr>
          <p:spPr>
            <a:xfrm flipH="1" flipV="1">
              <a:off x="5738688" y="3358917"/>
              <a:ext cx="3176" cy="298451"/>
            </a:xfrm>
            <a:prstGeom prst="line">
              <a:avLst/>
            </a:prstGeom>
            <a:ln w="28575">
              <a:solidFill>
                <a:srgbClr val="0000FF">
                  <a:alpha val="5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107504" y="1062028"/>
              <a:ext cx="0" cy="5400600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flipH="1">
              <a:off x="107504" y="6462628"/>
              <a:ext cx="2952328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059832" y="4374396"/>
              <a:ext cx="3240360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059832" y="4374396"/>
              <a:ext cx="0" cy="2088232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6300192" y="2790220"/>
              <a:ext cx="0" cy="1584176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H="1">
              <a:off x="6300192" y="2790220"/>
              <a:ext cx="2664296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>
              <a:off x="8964488" y="1062028"/>
              <a:ext cx="0" cy="1728192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 flipH="1">
              <a:off x="107504" y="1062028"/>
              <a:ext cx="8856984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テキスト ボックス 177"/>
            <p:cNvSpPr txBox="1"/>
            <p:nvPr/>
          </p:nvSpPr>
          <p:spPr>
            <a:xfrm>
              <a:off x="107504" y="106202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FF"/>
                  </a:solidFill>
                </a:rPr>
                <a:t>THz-TDS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kumimoji="1"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841</Words>
  <Application>Microsoft Office PowerPoint</Application>
  <PresentationFormat>画面に合わせる (4:3)</PresentationFormat>
  <Paragraphs>269</Paragraphs>
  <Slides>23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Office テーマ</vt:lpstr>
      <vt:lpstr>数式</vt:lpstr>
      <vt:lpstr>Photo-excited carrier dynamics revealed with terahertz pump-probe spectroscopy for opposite travelling direction of excitation pulse and terahertz pulse</vt:lpstr>
      <vt:lpstr>Contents</vt:lpstr>
      <vt:lpstr>terahertz wave</vt:lpstr>
      <vt:lpstr>characters of Si</vt:lpstr>
      <vt:lpstr>observation of carrier dynamics </vt:lpstr>
      <vt:lpstr>opposite arrangement</vt:lpstr>
      <vt:lpstr>Previous Work &amp; Purpose</vt:lpstr>
      <vt:lpstr>THz time domain spectroscopy</vt:lpstr>
      <vt:lpstr>THz pump optical probe spectroscopy</vt:lpstr>
      <vt:lpstr>opposite arrangement</vt:lpstr>
      <vt:lpstr>measured waveforms </vt:lpstr>
      <vt:lpstr>reflectivity</vt:lpstr>
      <vt:lpstr>phase shift</vt:lpstr>
      <vt:lpstr>difference from calculated data</vt:lpstr>
      <vt:lpstr>correction of calculated model</vt:lpstr>
      <vt:lpstr>reflectivity and phase shift</vt:lpstr>
      <vt:lpstr>Conclusion</vt:lpstr>
      <vt:lpstr>Future Plan</vt:lpstr>
      <vt:lpstr>スライド 19</vt:lpstr>
      <vt:lpstr>坪内さんによる先行研究</vt:lpstr>
      <vt:lpstr>永井先生による理論結果</vt:lpstr>
      <vt:lpstr>大気プラズマからのテラヘルツ発生</vt:lpstr>
      <vt:lpstr>EOサンプリング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中間報告会</dc:title>
  <dc:creator>masahiro</dc:creator>
  <cp:lastModifiedBy>masahiro</cp:lastModifiedBy>
  <cp:revision>393</cp:revision>
  <dcterms:created xsi:type="dcterms:W3CDTF">2011-11-15T05:19:09Z</dcterms:created>
  <dcterms:modified xsi:type="dcterms:W3CDTF">2012-01-17T08:33:01Z</dcterms:modified>
</cp:coreProperties>
</file>