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62" r:id="rId5"/>
    <p:sldId id="264" r:id="rId6"/>
    <p:sldId id="261" r:id="rId7"/>
    <p:sldId id="268" r:id="rId8"/>
    <p:sldId id="276" r:id="rId9"/>
    <p:sldId id="263" r:id="rId10"/>
    <p:sldId id="258" r:id="rId11"/>
    <p:sldId id="270" r:id="rId12"/>
    <p:sldId id="271" r:id="rId13"/>
    <p:sldId id="273" r:id="rId14"/>
    <p:sldId id="265" r:id="rId15"/>
    <p:sldId id="274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notesViewPr>
    <p:cSldViewPr>
      <p:cViewPr varScale="1">
        <p:scale>
          <a:sx n="55" d="100"/>
          <a:sy n="55" d="100"/>
        </p:scale>
        <p:origin x="-80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4ED9-1A76-4E06-B32A-D978CE68CBF2}" type="datetimeFigureOut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66FE-B071-428E-81C0-67906F55F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51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E6B6-69CE-417B-9B6B-03E6BF769900}" type="datetimeFigureOut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52DC6-C528-4401-9E59-F0E327B541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401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2DC6-C528-4401-9E59-F0E327B541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6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00E07-5C6F-44BB-BB57-EF75B6E1D9C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19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D9195-A766-477F-BB38-534B1AF338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65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solid circle: Fe-atom; green hollow circle: vacancy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2DC6-C528-4401-9E59-F0E327B541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93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To visually inspect the Possible gap opening and remove the effect of the Fermi distribution function near the Fermi level, we have symmetrized these original EDCs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2DC6-C528-4401-9E59-F0E327B541F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4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2DC6-C528-4401-9E59-F0E327B541F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67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33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65400"/>
            <a:ext cx="7772400" cy="863600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3644900"/>
            <a:ext cx="6400800" cy="6223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486525" y="5589588"/>
            <a:ext cx="2133600" cy="215900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B8922AA-83B5-447A-AF50-3B86A5E099E8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24525" y="5949950"/>
            <a:ext cx="2895600" cy="215900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395288" y="368300"/>
            <a:ext cx="792162" cy="792163"/>
            <a:chOff x="249" y="232"/>
            <a:chExt cx="295" cy="29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249" y="232"/>
              <a:ext cx="68" cy="6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gray">
            <a:xfrm>
              <a:off x="362" y="232"/>
              <a:ext cx="68" cy="6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gray">
            <a:xfrm>
              <a:off x="362" y="345"/>
              <a:ext cx="68" cy="68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249" y="345"/>
              <a:ext cx="68" cy="6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362" y="459"/>
              <a:ext cx="68" cy="68"/>
            </a:xfrm>
            <a:prstGeom prst="rect">
              <a:avLst/>
            </a:prstGeom>
            <a:gradFill rotWithShape="1">
              <a:gsLst>
                <a:gs pos="0">
                  <a:srgbClr val="0000D6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49" y="459"/>
              <a:ext cx="68" cy="68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476" y="232"/>
              <a:ext cx="68" cy="68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00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476" y="345"/>
              <a:ext cx="68" cy="68"/>
            </a:xfrm>
            <a:prstGeom prst="rect">
              <a:avLst/>
            </a:prstGeom>
            <a:gradFill rotWithShape="1">
              <a:gsLst>
                <a:gs pos="0">
                  <a:srgbClr val="0000D6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476" y="459"/>
              <a:ext cx="68" cy="68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89" name="AutoShape 17"/>
          <p:cNvSpPr>
            <a:spLocks noChangeArrowheads="1"/>
          </p:cNvSpPr>
          <p:nvPr/>
        </p:nvSpPr>
        <p:spPr bwMode="gray">
          <a:xfrm rot="10800000" flipH="1">
            <a:off x="4763" y="3398838"/>
            <a:ext cx="390525" cy="3905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44762-5429-4101-A4FC-06DC38C5736A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19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4975" y="115888"/>
            <a:ext cx="2108200" cy="60499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175375" cy="60499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E528E-D08D-423A-BBB3-1F3291BA05A7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08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CF674-2DD4-4709-8B87-76F08B263C46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51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ECD7B-25D0-45E5-B463-2B15E101B5D8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65225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65225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1BB29-F2FC-4580-B606-B80FA9196F67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66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99CD0-C139-4C01-9914-03C4222FE3F6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9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3C55C-5B62-426F-BDC3-EE1F50B4EE6D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3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73914-4503-4304-BEA8-9190F676C2A7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42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D1F84-003A-475F-8D33-0020026116E9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45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1E597-2FAA-411A-8DF2-75BF718FD341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5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5225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61125"/>
            <a:ext cx="21336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B646F09-F158-4E0E-B229-B34DF24F1A53}" type="datetime1">
              <a:rPr kumimoji="1" lang="ja-JP" altLang="en-US" smtClean="0"/>
              <a:t>2012/1/10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1125"/>
            <a:ext cx="28956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61125"/>
            <a:ext cx="21336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13F100-CB4B-413A-8D89-3D1E1F185E9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0038A8"/>
              </a:gs>
              <a:gs pos="100000">
                <a:srgbClr val="0000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179388" y="188913"/>
            <a:ext cx="107950" cy="1079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358775" y="188913"/>
            <a:ext cx="107950" cy="107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66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358775" y="368300"/>
            <a:ext cx="107950" cy="10795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00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179388" y="368300"/>
            <a:ext cx="107950" cy="107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66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8775" y="549275"/>
            <a:ext cx="107950" cy="107950"/>
          </a:xfrm>
          <a:prstGeom prst="rect">
            <a:avLst/>
          </a:prstGeom>
          <a:gradFill rotWithShape="1">
            <a:gsLst>
              <a:gs pos="0">
                <a:srgbClr val="0000D6"/>
              </a:gs>
              <a:gs pos="100000">
                <a:srgbClr val="0000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179388" y="549275"/>
            <a:ext cx="107950" cy="10795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00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gray">
          <a:xfrm>
            <a:off x="539750" y="188913"/>
            <a:ext cx="107950" cy="10795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00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539750" y="368300"/>
            <a:ext cx="107950" cy="107950"/>
          </a:xfrm>
          <a:prstGeom prst="rect">
            <a:avLst/>
          </a:prstGeom>
          <a:gradFill rotWithShape="1">
            <a:gsLst>
              <a:gs pos="0">
                <a:srgbClr val="0000D6"/>
              </a:gs>
              <a:gs pos="100000">
                <a:srgbClr val="0000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539750" y="549275"/>
            <a:ext cx="107950" cy="10795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6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27088" y="115888"/>
            <a:ext cx="80660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2796"/>
            <a:ext cx="7772400" cy="1728192"/>
          </a:xfrm>
        </p:spPr>
        <p:txBody>
          <a:bodyPr/>
          <a:lstStyle/>
          <a:p>
            <a:r>
              <a:rPr kumimoji="1" lang="en-US" altLang="ja-JP" sz="3200" dirty="0" smtClean="0"/>
              <a:t>Distinct Fermi Surface Topology and </a:t>
            </a:r>
            <a:r>
              <a:rPr kumimoji="1" lang="en-US" altLang="ja-JP" sz="3200" dirty="0" err="1" smtClean="0"/>
              <a:t>Nodeless</a:t>
            </a:r>
            <a:r>
              <a:rPr kumimoji="1" lang="en-US" altLang="ja-JP" sz="3200" dirty="0" smtClean="0"/>
              <a:t> Superconducting Gap in a (Tl</a:t>
            </a:r>
            <a:r>
              <a:rPr kumimoji="1" lang="en-US" altLang="ja-JP" sz="3200" baseline="-25000" dirty="0" smtClean="0"/>
              <a:t>0.58</a:t>
            </a:r>
            <a:r>
              <a:rPr kumimoji="1" lang="en-US" altLang="ja-JP" sz="3200" dirty="0" smtClean="0"/>
              <a:t>Rb</a:t>
            </a:r>
            <a:r>
              <a:rPr kumimoji="1" lang="en-US" altLang="ja-JP" sz="3200" baseline="-25000" dirty="0" smtClean="0"/>
              <a:t>0.42</a:t>
            </a:r>
            <a:r>
              <a:rPr kumimoji="1" lang="en-US" altLang="ja-JP" sz="3200" dirty="0" smtClean="0"/>
              <a:t>)Fe</a:t>
            </a:r>
            <a:r>
              <a:rPr lang="en-US" altLang="ja-JP" sz="3200" baseline="-25000" dirty="0"/>
              <a:t>1.72</a:t>
            </a:r>
            <a:r>
              <a:rPr kumimoji="1" lang="en-US" altLang="ja-JP" sz="3200" dirty="0" smtClean="0"/>
              <a:t>Se</a:t>
            </a:r>
            <a:r>
              <a:rPr kumimoji="1" lang="en-US" altLang="ja-JP" sz="3200" baseline="-25000" dirty="0" smtClean="0"/>
              <a:t>2 </a:t>
            </a:r>
            <a:r>
              <a:rPr kumimoji="1" lang="en-US" altLang="ja-JP" sz="3200" dirty="0" smtClean="0"/>
              <a:t>Superconductor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67644" y="3537012"/>
            <a:ext cx="6400800" cy="622300"/>
          </a:xfrm>
        </p:spPr>
        <p:txBody>
          <a:bodyPr/>
          <a:lstStyle/>
          <a:p>
            <a:r>
              <a:rPr lang="en-US" altLang="ja-JP" sz="2000" dirty="0" smtClean="0"/>
              <a:t>D. </a:t>
            </a:r>
            <a:r>
              <a:rPr lang="en-US" altLang="ja-JP" sz="2000" dirty="0" err="1" smtClean="0"/>
              <a:t>Mou</a:t>
            </a:r>
            <a:r>
              <a:rPr lang="en-US" altLang="ja-JP" sz="2000" dirty="0" smtClean="0"/>
              <a:t> et </a:t>
            </a:r>
            <a:r>
              <a:rPr lang="en-US" altLang="ja-JP" sz="2000" i="1" dirty="0" smtClean="0"/>
              <a:t>al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PRL </a:t>
            </a:r>
            <a:r>
              <a:rPr lang="en-US" altLang="ja-JP" sz="2000" b="1" dirty="0" smtClean="0"/>
              <a:t>106</a:t>
            </a:r>
            <a:r>
              <a:rPr lang="en-US" altLang="ja-JP" sz="2000" dirty="0" smtClean="0"/>
              <a:t>, 107001 (2011)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8827" y="5319209"/>
            <a:ext cx="3269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solidFill>
                  <a:schemeClr val="bg1"/>
                </a:solidFill>
              </a:rPr>
              <a:t>Kitaoka</a:t>
            </a:r>
            <a:r>
              <a:rPr lang="en-US" altLang="ja-JP" sz="2800" dirty="0" smtClean="0">
                <a:solidFill>
                  <a:schemeClr val="bg1"/>
                </a:solidFill>
              </a:rPr>
              <a:t> Lab.</a:t>
            </a: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Keisuke Yamamoto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9"/>
    </mc:Choice>
    <mc:Fallback xmlns="">
      <p:transition spd="slow" advTm="158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Fermi surface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27527" y="3473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Result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5459"/>
            <a:ext cx="3780420" cy="374674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26" y="955968"/>
            <a:ext cx="3246481" cy="56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313638" y="4952201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D. </a:t>
            </a:r>
            <a:r>
              <a:rPr lang="en-US" altLang="ja-JP" sz="1200" dirty="0" err="1"/>
              <a:t>Mou</a:t>
            </a:r>
            <a:r>
              <a:rPr lang="en-US" altLang="ja-JP" sz="1200" dirty="0"/>
              <a:t> </a:t>
            </a:r>
            <a:r>
              <a:rPr lang="en-US" altLang="ja-JP" sz="1200" i="1" dirty="0"/>
              <a:t>et</a:t>
            </a:r>
            <a:r>
              <a:rPr lang="en-US" altLang="ja-JP" sz="1200" dirty="0"/>
              <a:t> </a:t>
            </a:r>
            <a:r>
              <a:rPr lang="en-US" altLang="ja-JP" sz="1200" i="1" dirty="0"/>
              <a:t>al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PRL </a:t>
            </a:r>
            <a:r>
              <a:rPr lang="en-US" altLang="ja-JP" sz="1200" b="1" dirty="0"/>
              <a:t>106</a:t>
            </a:r>
            <a:r>
              <a:rPr lang="en-US" altLang="ja-JP" sz="1200" dirty="0"/>
              <a:t>, 107001 (2011)</a:t>
            </a:r>
            <a:endParaRPr lang="ja-JP" altLang="en-US" sz="1200" dirty="0"/>
          </a:p>
        </p:txBody>
      </p:sp>
      <p:sp>
        <p:nvSpPr>
          <p:cNvPr id="10" name="角丸四角形 9"/>
          <p:cNvSpPr/>
          <p:nvPr/>
        </p:nvSpPr>
        <p:spPr>
          <a:xfrm>
            <a:off x="611560" y="5517232"/>
            <a:ext cx="4500500" cy="104005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rgbClr val="FF0000"/>
                </a:solidFill>
              </a:rPr>
              <a:t>Two </a:t>
            </a:r>
            <a:r>
              <a:rPr lang="en-US" altLang="ja-JP" sz="2000" dirty="0" err="1">
                <a:solidFill>
                  <a:srgbClr val="FF0000"/>
                </a:solidFill>
              </a:rPr>
              <a:t>electronlike</a:t>
            </a:r>
            <a:r>
              <a:rPr lang="en-US" altLang="ja-JP" sz="2000" dirty="0">
                <a:solidFill>
                  <a:srgbClr val="FF0000"/>
                </a:solidFill>
              </a:rPr>
              <a:t> Fermi </a:t>
            </a:r>
            <a:r>
              <a:rPr lang="en-US" altLang="ja-JP" sz="2000" dirty="0" err="1">
                <a:solidFill>
                  <a:srgbClr val="FF0000"/>
                </a:solidFill>
              </a:rPr>
              <a:t>suface</a:t>
            </a:r>
            <a:r>
              <a:rPr lang="en-US" altLang="ja-JP" sz="2000" dirty="0">
                <a:solidFill>
                  <a:srgbClr val="FF0000"/>
                </a:solidFill>
              </a:rPr>
              <a:t> sheets, α and </a:t>
            </a:r>
            <a:r>
              <a:rPr lang="en-US" altLang="ja-JP" sz="2000" dirty="0" smtClean="0">
                <a:solidFill>
                  <a:srgbClr val="FF0000"/>
                </a:solidFill>
              </a:rPr>
              <a:t>β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around Γ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832140" y="6557291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D. </a:t>
            </a:r>
            <a:r>
              <a:rPr lang="en-US" altLang="ja-JP" sz="1200" dirty="0" err="1"/>
              <a:t>Mou</a:t>
            </a:r>
            <a:r>
              <a:rPr lang="en-US" altLang="ja-JP" sz="1200" dirty="0"/>
              <a:t> </a:t>
            </a:r>
            <a:r>
              <a:rPr lang="en-US" altLang="ja-JP" sz="1200" i="1" dirty="0"/>
              <a:t>et</a:t>
            </a:r>
            <a:r>
              <a:rPr lang="en-US" altLang="ja-JP" sz="1200" dirty="0"/>
              <a:t> </a:t>
            </a:r>
            <a:r>
              <a:rPr lang="en-US" altLang="ja-JP" sz="1200" i="1" dirty="0"/>
              <a:t>al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PRL </a:t>
            </a:r>
            <a:r>
              <a:rPr lang="en-US" altLang="ja-JP" sz="1200" b="1" dirty="0"/>
              <a:t>106</a:t>
            </a:r>
            <a:r>
              <a:rPr lang="en-US" altLang="ja-JP" sz="1200" dirty="0"/>
              <a:t>, 107001 (2011)</a:t>
            </a:r>
            <a:endParaRPr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1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4"/>
    </mc:Choice>
    <mc:Fallback xmlns="">
      <p:transition spd="slow" advTm="5813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824028" y="1020958"/>
            <a:ext cx="3838242" cy="287609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5475373" y="1629049"/>
            <a:ext cx="2248112" cy="2129316"/>
            <a:chOff x="4615567" y="1665053"/>
            <a:chExt cx="2248112" cy="2129316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615567" y="1700808"/>
              <a:ext cx="2124235" cy="2093561"/>
              <a:chOff x="5688124" y="4755819"/>
              <a:chExt cx="2124235" cy="2093561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124" y="4755819"/>
                <a:ext cx="2124235" cy="2093561"/>
              </a:xfrm>
              <a:prstGeom prst="rect">
                <a:avLst/>
              </a:prstGeom>
            </p:spPr>
          </p:pic>
          <p:sp>
            <p:nvSpPr>
              <p:cNvPr id="14" name="正方形/長方形 13"/>
              <p:cNvSpPr/>
              <p:nvPr/>
            </p:nvSpPr>
            <p:spPr>
              <a:xfrm>
                <a:off x="6853727" y="5727331"/>
                <a:ext cx="5229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chemeClr val="accent6">
                        <a:lumMod val="75000"/>
                      </a:schemeClr>
                    </a:solidFill>
                  </a:rPr>
                  <a:t>hole</a:t>
                </a:r>
                <a:endParaRPr lang="ja-JP" alt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6620955" y="5258161"/>
                <a:ext cx="774940" cy="7944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89A4A7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g</a:t>
                </a:r>
                <a:endParaRPr kumimoji="1" lang="ja-JP" altLang="en-US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6042620" y="166505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electron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円/楕円 24"/>
          <p:cNvSpPr/>
          <p:nvPr/>
        </p:nvSpPr>
        <p:spPr>
          <a:xfrm>
            <a:off x="6478762" y="2320753"/>
            <a:ext cx="423664" cy="423664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solidFill>
                  <a:srgbClr val="FFFFFF"/>
                </a:solidFill>
              </a:rPr>
              <a:t>Fermi surface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27527" y="3473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Result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83335" y="1629049"/>
            <a:ext cx="2124235" cy="2093561"/>
            <a:chOff x="5688124" y="4755819"/>
            <a:chExt cx="2124235" cy="209356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24" y="4755819"/>
              <a:ext cx="2124235" cy="2093561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6853727" y="5727331"/>
              <a:ext cx="5229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hole</a:t>
              </a:r>
              <a:endParaRPr lang="ja-JP" alt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6601687" y="5258161"/>
              <a:ext cx="774940" cy="7944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9A4A7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g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680605" y="1020959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Early report on </a:t>
            </a:r>
            <a:r>
              <a:rPr kumimoji="1" lang="en-US" altLang="ja-JP" sz="2400" u="sng" dirty="0" err="1" smtClean="0"/>
              <a:t>KFeSe</a:t>
            </a:r>
            <a:endParaRPr kumimoji="1" lang="ja-JP" altLang="en-US" sz="24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7424" y="162904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electron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4048" y="1020958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 this paper </a:t>
            </a:r>
            <a:r>
              <a:rPr lang="en-US" altLang="ja-JP" sz="2400" u="sng" dirty="0" smtClean="0"/>
              <a:t>(</a:t>
            </a:r>
            <a:r>
              <a:rPr lang="en-US" altLang="ja-JP" sz="2400" u="sng" dirty="0" err="1" smtClean="0"/>
              <a:t>Tl,Rb</a:t>
            </a:r>
            <a:r>
              <a:rPr lang="en-US" altLang="ja-JP" sz="2400" u="sng" dirty="0" smtClean="0"/>
              <a:t>)</a:t>
            </a:r>
            <a:r>
              <a:rPr lang="en-US" altLang="ja-JP" sz="2400" u="sng" dirty="0" err="1" smtClean="0"/>
              <a:t>FeSe</a:t>
            </a:r>
            <a:endParaRPr kumimoji="1" lang="ja-JP" altLang="en-US" sz="2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059343" y="2491163"/>
                <a:ext cx="37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43" y="2491163"/>
                <a:ext cx="372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294221" y="2532585"/>
                <a:ext cx="37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221" y="2532585"/>
                <a:ext cx="37221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235562" y="2105166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62" y="2105166"/>
                <a:ext cx="43633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520038" y="2105166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038" y="2105166"/>
                <a:ext cx="43633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円/楕円 23"/>
          <p:cNvSpPr/>
          <p:nvPr/>
        </p:nvSpPr>
        <p:spPr>
          <a:xfrm>
            <a:off x="6564580" y="2402619"/>
            <a:ext cx="252028" cy="252028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右矢印 26"/>
          <p:cNvSpPr/>
          <p:nvPr/>
        </p:nvSpPr>
        <p:spPr>
          <a:xfrm>
            <a:off x="3938674" y="2294517"/>
            <a:ext cx="1245393" cy="5397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599584" y="2335998"/>
                <a:ext cx="325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20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84" y="2335998"/>
                <a:ext cx="325602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737770" y="2167146"/>
                <a:ext cx="325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20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70" y="2167146"/>
                <a:ext cx="325602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156854" y="2156017"/>
                <a:ext cx="3122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20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854" y="2156017"/>
                <a:ext cx="312201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849573" y="4185084"/>
            <a:ext cx="727795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Question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: What  is origin of the </a:t>
            </a:r>
            <a:r>
              <a:rPr lang="en-US" altLang="ja-JP" sz="2000" dirty="0" err="1" smtClean="0"/>
              <a:t>electronlike</a:t>
            </a:r>
            <a:r>
              <a:rPr lang="en-US" altLang="ja-JP" sz="2000" dirty="0" smtClean="0"/>
              <a:t> β band around Γ ?</a:t>
            </a:r>
            <a:endParaRPr kumimoji="1" lang="en-US" altLang="ja-JP" sz="2000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391247" y="5132784"/>
            <a:ext cx="72436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344186" y="4689140"/>
            <a:ext cx="7548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/>
              <a:t>3 possibilities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/>
              <a:t>Whether it could be a surface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000" dirty="0" smtClean="0"/>
              <a:t>Whether the β band can be caused by the folding of the </a:t>
            </a:r>
            <a:r>
              <a:rPr kumimoji="1" lang="en-US" altLang="ja-JP" sz="2000" dirty="0" err="1" smtClean="0"/>
              <a:t>electronlike</a:t>
            </a:r>
            <a:r>
              <a:rPr kumimoji="1" lang="en-US" altLang="ja-JP" sz="2000" dirty="0" smtClean="0"/>
              <a:t> γ surface near 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/>
              <a:t>Whether the measured β sheet is a Fermi surface at a special </a:t>
            </a:r>
            <a:r>
              <a:rPr lang="en-US" altLang="ja-JP" sz="2000" i="1" dirty="0" err="1" smtClean="0"/>
              <a:t>k</a:t>
            </a:r>
            <a:r>
              <a:rPr lang="en-US" altLang="ja-JP" sz="2000" baseline="-25000" dirty="0" err="1" smtClean="0"/>
              <a:t>z</a:t>
            </a:r>
            <a:r>
              <a:rPr lang="en-US" altLang="ja-JP" sz="2000" dirty="0" smtClean="0"/>
              <a:t> cut</a:t>
            </a:r>
            <a:endParaRPr kumimoji="1" lang="ja-JP" altLang="en-US" sz="2000" dirty="0"/>
          </a:p>
        </p:txBody>
      </p:sp>
      <p:sp>
        <p:nvSpPr>
          <p:cNvPr id="38" name="円/楕円 37"/>
          <p:cNvSpPr/>
          <p:nvPr/>
        </p:nvSpPr>
        <p:spPr>
          <a:xfrm>
            <a:off x="1344186" y="5081513"/>
            <a:ext cx="252028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44186" y="5373216"/>
            <a:ext cx="252028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6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70"/>
    </mc:Choice>
    <mc:Fallback xmlns="">
      <p:transition spd="slow" advTm="24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solidFill>
                  <a:srgbClr val="FFFFFF"/>
                </a:solidFill>
              </a:rPr>
              <a:t>Fermi surface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27527" y="3473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Result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78" y="1124744"/>
            <a:ext cx="5381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052736"/>
            <a:ext cx="22225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72" y="4077072"/>
            <a:ext cx="1816150" cy="265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51520" y="1052736"/>
            <a:ext cx="1440160" cy="9721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779912" y="3611702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D. </a:t>
            </a:r>
            <a:r>
              <a:rPr lang="en-US" altLang="ja-JP" sz="1200" dirty="0" err="1"/>
              <a:t>Mou</a:t>
            </a:r>
            <a:r>
              <a:rPr lang="en-US" altLang="ja-JP" sz="1200" dirty="0"/>
              <a:t> </a:t>
            </a:r>
            <a:r>
              <a:rPr lang="en-US" altLang="ja-JP" sz="1200" i="1" dirty="0"/>
              <a:t>et</a:t>
            </a:r>
            <a:r>
              <a:rPr lang="en-US" altLang="ja-JP" sz="1200" dirty="0"/>
              <a:t> </a:t>
            </a:r>
            <a:r>
              <a:rPr lang="en-US" altLang="ja-JP" sz="1200" i="1" dirty="0"/>
              <a:t>al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PRL </a:t>
            </a:r>
            <a:r>
              <a:rPr lang="en-US" altLang="ja-JP" sz="1200" b="1" dirty="0"/>
              <a:t>106</a:t>
            </a:r>
            <a:r>
              <a:rPr lang="en-US" altLang="ja-JP" sz="1200" dirty="0"/>
              <a:t>, 107001 (2011)</a:t>
            </a:r>
            <a:endParaRPr lang="ja-JP" altLang="en-US" sz="1200" dirty="0"/>
          </a:p>
        </p:txBody>
      </p:sp>
      <p:sp>
        <p:nvSpPr>
          <p:cNvPr id="9" name="円/楕円 8"/>
          <p:cNvSpPr/>
          <p:nvPr/>
        </p:nvSpPr>
        <p:spPr>
          <a:xfrm>
            <a:off x="7740352" y="2600908"/>
            <a:ext cx="504056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344308" y="3212976"/>
            <a:ext cx="504056" cy="10565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31065" y="4269527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Superconducting 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740352" y="1736812"/>
            <a:ext cx="504056" cy="33338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87824" y="4937102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Dash line is a BCS gap form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1580" y="3645024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Gap size</a:t>
            </a:r>
            <a:endParaRPr kumimoji="1" lang="ja-JP" altLang="en-US" sz="2400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167844" y="5841268"/>
            <a:ext cx="61206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3995936" y="5517232"/>
            <a:ext cx="4896544" cy="108012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The temperature dependence of the gap size roughly follows the BCS-type form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643707" y="4469582"/>
            <a:ext cx="480021" cy="46752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702210" y="4209831"/>
                <a:ext cx="1507912" cy="500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ja-JP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</m:num>
                        <m:den>
                          <m:r>
                            <a:rPr lang="en-US" altLang="ja-JP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𝑘𝑇</m:t>
                          </m:r>
                          <m:r>
                            <a:rPr lang="en-US" altLang="ja-JP" sz="2000" baseline="-25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10" y="4209831"/>
                <a:ext cx="1507912" cy="500586"/>
              </a:xfrm>
              <a:prstGeom prst="rect">
                <a:avLst/>
              </a:prstGeom>
              <a:blipFill rotWithShape="1">
                <a:blip r:embed="rId7"/>
                <a:stretch>
                  <a:fillRect l="-14113" t="-124390" b="-186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/>
          <p:cNvCxnSpPr>
            <a:endCxn id="25" idx="1"/>
          </p:cNvCxnSpPr>
          <p:nvPr/>
        </p:nvCxnSpPr>
        <p:spPr>
          <a:xfrm flipV="1">
            <a:off x="2191322" y="4460124"/>
            <a:ext cx="1510888" cy="2095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2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09"/>
    </mc:Choice>
    <mc:Fallback xmlns="">
      <p:transition spd="slow" advTm="74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78" y="1088740"/>
            <a:ext cx="5381625" cy="252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>
                <a:solidFill>
                  <a:srgbClr val="FFFFFF"/>
                </a:solidFill>
              </a:rPr>
              <a:t>Fermi surface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27527" y="3473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Result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052736"/>
            <a:ext cx="22225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27584" y="1952836"/>
            <a:ext cx="1440160" cy="9721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96036" y="3611702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D. </a:t>
            </a:r>
            <a:r>
              <a:rPr lang="en-US" altLang="ja-JP" sz="1200" dirty="0" err="1"/>
              <a:t>Mou</a:t>
            </a:r>
            <a:r>
              <a:rPr lang="en-US" altLang="ja-JP" sz="1200" dirty="0"/>
              <a:t> </a:t>
            </a:r>
            <a:r>
              <a:rPr lang="en-US" altLang="ja-JP" sz="1200" i="1" dirty="0"/>
              <a:t>et</a:t>
            </a:r>
            <a:r>
              <a:rPr lang="en-US" altLang="ja-JP" sz="1200" dirty="0"/>
              <a:t> </a:t>
            </a:r>
            <a:r>
              <a:rPr lang="en-US" altLang="ja-JP" sz="1200" i="1" dirty="0"/>
              <a:t>al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PRL </a:t>
            </a:r>
            <a:r>
              <a:rPr lang="en-US" altLang="ja-JP" sz="1200" b="1" dirty="0"/>
              <a:t>106</a:t>
            </a:r>
            <a:r>
              <a:rPr lang="en-US" altLang="ja-JP" sz="1200" dirty="0"/>
              <a:t>, 107001 (2011)</a:t>
            </a:r>
            <a:endParaRPr lang="ja-JP" altLang="en-US" sz="1200" dirty="0"/>
          </a:p>
        </p:txBody>
      </p:sp>
      <p:sp>
        <p:nvSpPr>
          <p:cNvPr id="11" name="円/楕円 10"/>
          <p:cNvSpPr/>
          <p:nvPr/>
        </p:nvSpPr>
        <p:spPr>
          <a:xfrm>
            <a:off x="7740352" y="2438890"/>
            <a:ext cx="504056" cy="882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740352" y="144878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3252" y="4209901"/>
            <a:ext cx="6282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000" dirty="0" smtClean="0"/>
              <a:t>β</a:t>
            </a:r>
            <a:r>
              <a:rPr kumimoji="1" lang="en-US" altLang="ja-JP" sz="2000" dirty="0" smtClean="0"/>
              <a:t> Fermi surface displays a clear superconducting gap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6078" y="5985284"/>
            <a:ext cx="700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peculiar tiny α pocket near Γ, we do not find signature of clear superconducting gap opening</a:t>
            </a:r>
            <a:endParaRPr kumimoji="1" lang="ja-JP" altLang="en-US" sz="2000" dirty="0"/>
          </a:p>
        </p:txBody>
      </p:sp>
      <p:sp>
        <p:nvSpPr>
          <p:cNvPr id="7" name="上下矢印 6"/>
          <p:cNvSpPr/>
          <p:nvPr/>
        </p:nvSpPr>
        <p:spPr>
          <a:xfrm>
            <a:off x="4258251" y="4767245"/>
            <a:ext cx="459156" cy="10801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8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62"/>
    </mc:Choice>
    <mc:Fallback xmlns="">
      <p:transition spd="slow" advTm="563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Super conducting gap</a:t>
            </a:r>
            <a:endParaRPr kumimoji="1" lang="ja-JP" alt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016732"/>
            <a:ext cx="42234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835696" y="4609580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D. </a:t>
            </a:r>
            <a:r>
              <a:rPr lang="en-US" altLang="ja-JP" sz="1200" dirty="0" err="1"/>
              <a:t>Mou</a:t>
            </a:r>
            <a:r>
              <a:rPr lang="en-US" altLang="ja-JP" sz="1200" dirty="0"/>
              <a:t> </a:t>
            </a:r>
            <a:r>
              <a:rPr lang="en-US" altLang="ja-JP" sz="1200" i="1" dirty="0"/>
              <a:t>et</a:t>
            </a:r>
            <a:r>
              <a:rPr lang="en-US" altLang="ja-JP" sz="1200" dirty="0"/>
              <a:t> </a:t>
            </a:r>
            <a:r>
              <a:rPr lang="en-US" altLang="ja-JP" sz="1200" i="1" dirty="0"/>
              <a:t>al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PRL </a:t>
            </a:r>
            <a:r>
              <a:rPr lang="en-US" altLang="ja-JP" sz="1200" b="1" dirty="0"/>
              <a:t>106</a:t>
            </a:r>
            <a:r>
              <a:rPr lang="en-US" altLang="ja-JP" sz="1200" dirty="0"/>
              <a:t>, 107001 (2011)</a:t>
            </a:r>
            <a:endParaRPr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1196751"/>
            <a:ext cx="930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dirty="0" smtClean="0"/>
              <a:t> =15K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27527" y="3473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Result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77594"/>
                  </p:ext>
                </p:extLst>
              </p:nvPr>
            </p:nvGraphicFramePr>
            <p:xfrm>
              <a:off x="431540" y="5049180"/>
              <a:ext cx="6156226" cy="163873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16430"/>
                    <a:gridCol w="1522730"/>
                    <a:gridCol w="1522730"/>
                    <a:gridCol w="1194336"/>
                  </a:tblGrid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Fermi surface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000" i="1" smtClean="0">
                                    <a:latin typeface="Cambria Math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000" i="1" dirty="0" smtClean="0">
                                    <a:latin typeface="Cambria Math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sz="2000" i="1" dirty="0" smtClean="0">
                                    <a:latin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</a:tr>
                  <a:tr h="532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Gap size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/>
                            <a:t>12±2 </a:t>
                          </a:r>
                          <a:r>
                            <a:rPr kumimoji="1" lang="en-US" altLang="ja-JP" sz="2000" dirty="0" err="1" smtClean="0"/>
                            <a:t>meV</a:t>
                          </a:r>
                          <a:endParaRPr kumimoji="1" lang="ja-JP" altLang="en-US" sz="20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/>
                            <a:t>15±2 </a:t>
                          </a:r>
                          <a:r>
                            <a:rPr kumimoji="1" lang="en-US" altLang="ja-JP" sz="2000" dirty="0" err="1" smtClean="0"/>
                            <a:t>meV</a:t>
                          </a:r>
                          <a:endParaRPr kumimoji="1" lang="ja-JP" altLang="en-US" sz="20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000" dirty="0" smtClean="0"/>
                        </a:p>
                      </a:txBody>
                      <a:tcPr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</a:tr>
                  <a:tr h="6021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1" lang="ja-JP" altLang="en-US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00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000" smtClean="0">
                                        <a:latin typeface="Cambria Math"/>
                                      </a:rPr>
                                      <m:t>Δ</m:t>
                                    </m:r>
                                  </m:num>
                                  <m:den>
                                    <m:r>
                                      <a:rPr kumimoji="1" lang="en-US" altLang="ja-JP" sz="2000" smtClean="0">
                                        <a:latin typeface="Cambria Math"/>
                                      </a:rPr>
                                      <m:t>𝑘𝑇</m:t>
                                    </m:r>
                                    <m:r>
                                      <a:rPr kumimoji="1" lang="en-US" altLang="ja-JP" sz="2000" baseline="-25000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9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11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/>
                        </a:p>
                      </a:txBody>
                      <a:tcPr anchor="ctr"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77594"/>
                  </p:ext>
                </p:extLst>
              </p:nvPr>
            </p:nvGraphicFramePr>
            <p:xfrm>
              <a:off x="431540" y="5049180"/>
              <a:ext cx="6156226" cy="163873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16430"/>
                    <a:gridCol w="1522730"/>
                    <a:gridCol w="1522730"/>
                    <a:gridCol w="1194336"/>
                  </a:tblGrid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Fermi surface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26000" r="-178800" b="-3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26000" r="-78800" b="-3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415816" r="-510" b="-398795"/>
                          </a:stretch>
                        </a:blipFill>
                      </a:tcPr>
                    </a:tc>
                  </a:tr>
                  <a:tr h="532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Gap size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/>
                            <a:t>12±2 </a:t>
                          </a:r>
                          <a:r>
                            <a:rPr kumimoji="1" lang="en-US" altLang="ja-JP" sz="2000" dirty="0" err="1" smtClean="0"/>
                            <a:t>meV</a:t>
                          </a:r>
                          <a:endParaRPr kumimoji="1" lang="ja-JP" altLang="en-US" sz="20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/>
                            <a:t>15±2 </a:t>
                          </a:r>
                          <a:r>
                            <a:rPr kumimoji="1" lang="en-US" altLang="ja-JP" sz="2000" dirty="0" err="1" smtClean="0"/>
                            <a:t>meV</a:t>
                          </a:r>
                          <a:endParaRPr kumimoji="1" lang="ja-JP" altLang="en-US" sz="20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2000" dirty="0" smtClean="0"/>
                        </a:p>
                      </a:txBody>
                      <a:tcPr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</a:tr>
                  <a:tr h="60218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18" t="-171717" r="-221975" b="-146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9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11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/>
                        </a:p>
                      </a:txBody>
                      <a:tcPr anchor="ctr"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364088" y="2096852"/>
            <a:ext cx="2464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Nearly isotropic gap</a:t>
            </a:r>
          </a:p>
          <a:p>
            <a:endParaRPr lang="en-US" altLang="ja-JP" sz="2000" dirty="0"/>
          </a:p>
          <a:p>
            <a:r>
              <a:rPr lang="en-US" altLang="ja-JP" sz="2000" dirty="0" smtClean="0"/>
              <a:t>Without gap nodes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695446" y="6237312"/>
                <a:ext cx="4844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/>
                        </a:rPr>
                        <m:t>≫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6" y="6237312"/>
                <a:ext cx="484427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7324765" y="6237312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3.52 (BCS)</a:t>
            </a:r>
            <a:endParaRPr kumimoji="1" lang="ja-JP" altLang="en-US" sz="20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251881" y="6637422"/>
            <a:ext cx="1547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2"/>
    </mc:Choice>
    <mc:Fallback xmlns="">
      <p:transition spd="slow" advTm="5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2767831"/>
          </a:xfrm>
        </p:spPr>
        <p:txBody>
          <a:bodyPr/>
          <a:lstStyle/>
          <a:p>
            <a:r>
              <a:rPr kumimoji="1" lang="en-US" altLang="ja-JP" sz="2400" dirty="0" smtClean="0"/>
              <a:t>We have identified a distinct Fermi surface topology in the new </a:t>
            </a:r>
            <a:r>
              <a:rPr lang="en-US" altLang="ja-JP" sz="2400" dirty="0"/>
              <a:t>(Tl</a:t>
            </a:r>
            <a:r>
              <a:rPr lang="en-US" altLang="ja-JP" sz="2400" baseline="-25000" dirty="0"/>
              <a:t>0.58</a:t>
            </a:r>
            <a:r>
              <a:rPr lang="en-US" altLang="ja-JP" sz="2400" dirty="0"/>
              <a:t>Rb</a:t>
            </a:r>
            <a:r>
              <a:rPr lang="en-US" altLang="ja-JP" sz="2400" baseline="-25000" dirty="0"/>
              <a:t>0.42</a:t>
            </a:r>
            <a:r>
              <a:rPr lang="en-US" altLang="ja-JP" sz="2400" dirty="0"/>
              <a:t>)Fe</a:t>
            </a:r>
            <a:r>
              <a:rPr lang="en-US" altLang="ja-JP" sz="2400" baseline="-25000" dirty="0"/>
              <a:t>1.72</a:t>
            </a:r>
            <a:r>
              <a:rPr lang="en-US" altLang="ja-JP" sz="2400" dirty="0"/>
              <a:t>Se</a:t>
            </a:r>
            <a:r>
              <a:rPr lang="en-US" altLang="ja-JP" sz="2400" baseline="-25000" dirty="0"/>
              <a:t>2</a:t>
            </a:r>
            <a:r>
              <a:rPr kumimoji="1" lang="en-US" altLang="ja-JP" sz="2400" dirty="0" smtClean="0"/>
              <a:t> superconductor</a:t>
            </a:r>
          </a:p>
          <a:p>
            <a:endParaRPr kumimoji="1" lang="en-US" altLang="ja-JP" sz="2000" dirty="0" smtClean="0"/>
          </a:p>
          <a:p>
            <a:r>
              <a:rPr lang="en-US" altLang="ja-JP" sz="2400" dirty="0" smtClean="0"/>
              <a:t>Near the Γ point, two </a:t>
            </a:r>
            <a:r>
              <a:rPr lang="en-US" altLang="ja-JP" sz="2400" dirty="0" err="1" smtClean="0"/>
              <a:t>electronlike</a:t>
            </a:r>
            <a:r>
              <a:rPr lang="en-US" altLang="ja-JP" sz="2400" dirty="0" smtClean="0"/>
              <a:t> Fermi surface sheets are observed</a:t>
            </a:r>
            <a:endParaRPr kumimoji="1" lang="ja-JP" alt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491896" y="2852936"/>
            <a:ext cx="2248112" cy="2129316"/>
            <a:chOff x="6188899" y="2632124"/>
            <a:chExt cx="2248112" cy="212931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188899" y="2632124"/>
              <a:ext cx="2248112" cy="2129316"/>
              <a:chOff x="4615567" y="1665053"/>
              <a:chExt cx="2248112" cy="2129316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4615567" y="1700808"/>
                <a:ext cx="2124235" cy="2093561"/>
                <a:chOff x="5688124" y="4755819"/>
                <a:chExt cx="2124235" cy="2093561"/>
              </a:xfrm>
            </p:grpSpPr>
            <p:pic>
              <p:nvPicPr>
                <p:cNvPr id="7" name="図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124" y="4755819"/>
                  <a:ext cx="2124235" cy="2093561"/>
                </a:xfrm>
                <a:prstGeom prst="rect">
                  <a:avLst/>
                </a:prstGeom>
              </p:spPr>
            </p:pic>
            <p:sp>
              <p:nvSpPr>
                <p:cNvPr id="8" name="正方形/長方形 7"/>
                <p:cNvSpPr/>
                <p:nvPr/>
              </p:nvSpPr>
              <p:spPr>
                <a:xfrm>
                  <a:off x="6853727" y="5727331"/>
                  <a:ext cx="52290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hole</a:t>
                  </a:r>
                  <a:endParaRPr lang="ja-JP" altLang="en-US" sz="1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" name="円/楕円 8"/>
                <p:cNvSpPr/>
                <p:nvPr/>
              </p:nvSpPr>
              <p:spPr>
                <a:xfrm>
                  <a:off x="6601687" y="5258161"/>
                  <a:ext cx="774940" cy="7944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9A4A7">
                      <a:alpha val="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g</a:t>
                  </a:r>
                  <a:endParaRPr kumimoji="1" lang="ja-JP" altLang="en-US" dirty="0"/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6042620" y="1665053"/>
                <a:ext cx="821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rgbClr val="FF0000"/>
                    </a:solidFill>
                  </a:rPr>
                  <a:t>electron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円/楕円 9"/>
            <p:cNvSpPr/>
            <p:nvPr/>
          </p:nvSpPr>
          <p:spPr>
            <a:xfrm>
              <a:off x="7192288" y="3323828"/>
              <a:ext cx="423664" cy="423664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278106" y="3409646"/>
              <a:ext cx="252028" cy="252028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" name="直線矢印コネクタ 13"/>
          <p:cNvCxnSpPr/>
          <p:nvPr/>
        </p:nvCxnSpPr>
        <p:spPr>
          <a:xfrm flipV="1">
            <a:off x="7583635" y="3083898"/>
            <a:ext cx="0" cy="5754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871667" y="3083898"/>
            <a:ext cx="0" cy="5754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217898" y="309292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C000"/>
                </a:solidFill>
              </a:rPr>
              <a:t>electron scattering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2735796" y="3659275"/>
            <a:ext cx="684076" cy="967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77249" y="5018256"/>
            <a:ext cx="8238882" cy="138184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solidFill>
                  <a:srgbClr val="FF0000"/>
                </a:solidFill>
              </a:rPr>
              <a:t>Interband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scattering between the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electronlike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Fermi</a:t>
            </a:r>
            <a:r>
              <a:rPr lang="en-US" altLang="ja-JP" sz="2400" dirty="0" smtClean="0">
                <a:solidFill>
                  <a:srgbClr val="FF0000"/>
                </a:solidFill>
              </a:rPr>
              <a:t> surface sheet near Γ</a:t>
            </a:r>
            <a:r>
              <a:rPr lang="ja-JP" altLang="en-US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and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electronlike</a:t>
            </a:r>
            <a:r>
              <a:rPr lang="en-US" altLang="ja-JP" sz="2400" dirty="0" smtClean="0">
                <a:solidFill>
                  <a:srgbClr val="FF0000"/>
                </a:solidFill>
              </a:rPr>
              <a:t> Fermi surface sheet near M gives rise to electron pairing and superconductivity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345620" y="3840944"/>
                <a:ext cx="37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620" y="3840944"/>
                <a:ext cx="372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521839" y="3454947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39" y="3454947"/>
                <a:ext cx="43633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71500" y="6536377"/>
            <a:ext cx="2528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Interband</a:t>
            </a:r>
            <a:r>
              <a:rPr kumimoji="1" lang="en-US" altLang="ja-JP" sz="1200" dirty="0" smtClean="0"/>
              <a:t> scattering : </a:t>
            </a:r>
            <a:r>
              <a:rPr kumimoji="1" lang="ja-JP" altLang="en-US" sz="1200" dirty="0" smtClean="0"/>
              <a:t>バンド間散乱</a:t>
            </a:r>
            <a:endParaRPr kumimoji="1" lang="ja-JP" altLang="en-US" sz="1200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4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97"/>
    </mc:Choice>
    <mc:Fallback xmlns="">
      <p:transition spd="slow" advTm="347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Contents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16732"/>
            <a:ext cx="8229600" cy="5616624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Iron based superconductor</a:t>
            </a:r>
          </a:p>
          <a:p>
            <a:pPr lvl="2"/>
            <a:r>
              <a:rPr lang="en-US" altLang="ja-JP" smtClean="0"/>
              <a:t>Electronic </a:t>
            </a:r>
            <a:r>
              <a:rPr lang="en-US" altLang="ja-JP" dirty="0" smtClean="0"/>
              <a:t>structure</a:t>
            </a:r>
          </a:p>
          <a:p>
            <a:pPr lvl="1"/>
            <a:r>
              <a:rPr kumimoji="1" lang="en-US" altLang="ja-JP" i="1" dirty="0" smtClean="0"/>
              <a:t>A</a:t>
            </a:r>
            <a:r>
              <a:rPr kumimoji="1" lang="en-US" altLang="ja-JP" baseline="-25000" dirty="0" smtClean="0"/>
              <a:t>x</a:t>
            </a:r>
            <a:r>
              <a:rPr kumimoji="1" lang="en-US" altLang="ja-JP" dirty="0" smtClean="0"/>
              <a:t>Fe</a:t>
            </a:r>
            <a:r>
              <a:rPr kumimoji="1" lang="en-US" altLang="ja-JP" baseline="-25000" dirty="0" smtClean="0"/>
              <a:t>2-y</a:t>
            </a:r>
            <a:r>
              <a:rPr kumimoji="1" lang="en-US" altLang="ja-JP" dirty="0" smtClean="0"/>
              <a:t>Se</a:t>
            </a:r>
            <a:r>
              <a:rPr kumimoji="1" lang="en-US" altLang="ja-JP" baseline="-25000" dirty="0" smtClean="0"/>
              <a:t>2 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/>
              <a:t>A </a:t>
            </a:r>
            <a:r>
              <a:rPr kumimoji="1" lang="en-US" altLang="ja-JP" dirty="0" smtClean="0"/>
              <a:t>= </a:t>
            </a:r>
            <a:r>
              <a:rPr kumimoji="1" lang="en-US" altLang="ja-JP" dirty="0" err="1" smtClean="0"/>
              <a:t>K,Tl,Cs,Rb,etc</a:t>
            </a:r>
            <a:r>
              <a:rPr lang="en-US" altLang="ja-JP" dirty="0" smtClean="0"/>
              <a:t>.)</a:t>
            </a:r>
          </a:p>
          <a:p>
            <a:pPr lvl="2"/>
            <a:r>
              <a:rPr kumimoji="1" lang="en-US" altLang="ja-JP" dirty="0" smtClean="0"/>
              <a:t>Characteristic</a:t>
            </a:r>
          </a:p>
          <a:p>
            <a:pPr marL="914400" lvl="2" indent="0">
              <a:buNone/>
            </a:pPr>
            <a:endParaRPr kumimoji="1" lang="en-US" altLang="ja-JP" sz="1000" dirty="0" smtClean="0"/>
          </a:p>
          <a:p>
            <a:r>
              <a:rPr lang="en-US" altLang="ja-JP" dirty="0" smtClean="0"/>
              <a:t>Experiment and result</a:t>
            </a:r>
            <a:r>
              <a:rPr lang="en-US" altLang="ja-JP" dirty="0"/>
              <a:t> </a:t>
            </a:r>
            <a:r>
              <a:rPr lang="en-US" altLang="ja-JP" sz="2400" dirty="0"/>
              <a:t>(Tl</a:t>
            </a:r>
            <a:r>
              <a:rPr lang="en-US" altLang="ja-JP" sz="2400" baseline="-25000" dirty="0"/>
              <a:t>0.58</a:t>
            </a:r>
            <a:r>
              <a:rPr lang="en-US" altLang="ja-JP" sz="2400" dirty="0"/>
              <a:t>Rb</a:t>
            </a:r>
            <a:r>
              <a:rPr lang="en-US" altLang="ja-JP" sz="2400" baseline="-25000" dirty="0"/>
              <a:t>0.42</a:t>
            </a:r>
            <a:r>
              <a:rPr lang="en-US" altLang="ja-JP" sz="2400" dirty="0"/>
              <a:t>)Fe</a:t>
            </a:r>
            <a:r>
              <a:rPr lang="en-US" altLang="ja-JP" sz="2400" baseline="-25000" dirty="0"/>
              <a:t>1.72</a:t>
            </a:r>
            <a:r>
              <a:rPr lang="en-US" altLang="ja-JP" sz="2400" dirty="0"/>
              <a:t>Se</a:t>
            </a:r>
            <a:r>
              <a:rPr lang="en-US" altLang="ja-JP" sz="2400" baseline="-25000" dirty="0"/>
              <a:t>2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ARPES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角度分解光電子分光）</a:t>
            </a:r>
            <a:endParaRPr lang="en-US" altLang="ja-JP" sz="2000" dirty="0" smtClean="0"/>
          </a:p>
          <a:p>
            <a:pPr lvl="1"/>
            <a:r>
              <a:rPr lang="en-US" altLang="ja-JP" dirty="0" smtClean="0"/>
              <a:t>Fermi surface</a:t>
            </a:r>
          </a:p>
          <a:p>
            <a:pPr lvl="1"/>
            <a:endParaRPr lang="en-US" altLang="ja-JP" sz="1100" dirty="0" smtClean="0"/>
          </a:p>
          <a:p>
            <a:r>
              <a:rPr lang="en-US" altLang="ja-JP" dirty="0" smtClean="0"/>
              <a:t>Summary</a:t>
            </a:r>
          </a:p>
          <a:p>
            <a:r>
              <a:rPr lang="en-US" altLang="ja-JP" dirty="0" smtClean="0"/>
              <a:t>Future work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0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0"/>
    </mc:Choice>
    <mc:Fallback xmlns="">
      <p:transition spd="slow" advTm="485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Iron-based superconductor</a:t>
            </a:r>
            <a:endParaRPr kumimoji="1" lang="ja-JP" altLang="en-US" sz="32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93421" y="1278977"/>
            <a:ext cx="8411872" cy="4697148"/>
            <a:chOff x="293421" y="1160747"/>
            <a:chExt cx="8411872" cy="469714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98141" y="4712016"/>
              <a:ext cx="1484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err="1" smtClean="0">
                  <a:solidFill>
                    <a:srgbClr val="000000"/>
                  </a:solidFill>
                </a:rPr>
                <a:t>LaFeAsO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758635" y="4712016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000000"/>
                  </a:solidFill>
                </a:rPr>
                <a:t>BaFe</a:t>
              </a:r>
              <a:r>
                <a:rPr lang="en-US" altLang="ja-JP" sz="2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As</a:t>
              </a:r>
              <a:r>
                <a:rPr lang="en-US" altLang="ja-JP" sz="2400" baseline="-25000" dirty="0" smtClean="0">
                  <a:solidFill>
                    <a:srgbClr val="000000"/>
                  </a:solidFill>
                </a:rPr>
                <a:t>2</a:t>
              </a:r>
              <a:endParaRPr lang="en-US" altLang="ja-JP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174033" y="4684305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err="1" smtClean="0">
                  <a:solidFill>
                    <a:srgbClr val="000000"/>
                  </a:solidFill>
                </a:rPr>
                <a:t>LiFeAs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380699" y="4699630"/>
              <a:ext cx="9204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err="1" smtClean="0">
                  <a:solidFill>
                    <a:srgbClr val="000000"/>
                  </a:solidFill>
                </a:rPr>
                <a:t>FeSe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693" y="1932937"/>
              <a:ext cx="1782905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943" y="1964429"/>
              <a:ext cx="1917213" cy="2340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40"/>
            <a:stretch/>
          </p:blipFill>
          <p:spPr>
            <a:xfrm>
              <a:off x="362741" y="1844824"/>
              <a:ext cx="1755503" cy="2552490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937" y="2351309"/>
              <a:ext cx="1399971" cy="1696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1718074" y="205841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Fe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140371" y="166015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C000"/>
                  </a:solidFill>
                </a:rPr>
                <a:t>As</a:t>
              </a:r>
              <a:endParaRPr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100392" y="208756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C000"/>
                  </a:solidFill>
                </a:rPr>
                <a:t>Se</a:t>
              </a:r>
              <a:endParaRPr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293421" y="1160748"/>
              <a:ext cx="1861855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000000"/>
                  </a:solidFill>
                </a:rPr>
                <a:t>1111 system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620142" y="1160748"/>
              <a:ext cx="1758816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000000"/>
                  </a:solidFill>
                </a:rPr>
                <a:t>122 system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889084" y="1176973"/>
              <a:ext cx="1713161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000000"/>
                  </a:solidFill>
                </a:rPr>
                <a:t>111 system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058688" y="1160747"/>
              <a:ext cx="1564467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000000"/>
                  </a:solidFill>
                </a:rPr>
                <a:t>11 system</a:t>
              </a: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58293" y="5373216"/>
              <a:ext cx="181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/>
                <a:t>T</a:t>
              </a:r>
              <a:r>
                <a:rPr kumimoji="1" lang="en-US" altLang="ja-JP" sz="2400" baseline="-25000" dirty="0" err="1" smtClean="0"/>
                <a:t>c</a:t>
              </a:r>
              <a:r>
                <a:rPr kumimoji="1" lang="en-US" altLang="ja-JP" sz="2400" baseline="-25000" dirty="0" smtClean="0"/>
                <a:t> max</a:t>
              </a:r>
              <a:r>
                <a:rPr kumimoji="1" lang="en-US" altLang="ja-JP" sz="2400" dirty="0" smtClean="0"/>
                <a:t> = 55K</a:t>
              </a:r>
              <a:endParaRPr kumimoji="1" lang="ja-JP" altLang="en-US" sz="2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590487" y="5384723"/>
              <a:ext cx="181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/>
                <a:t>T</a:t>
              </a:r>
              <a:r>
                <a:rPr kumimoji="1" lang="en-US" altLang="ja-JP" sz="2400" baseline="-25000" dirty="0" err="1" smtClean="0"/>
                <a:t>c</a:t>
              </a:r>
              <a:r>
                <a:rPr kumimoji="1" lang="en-US" altLang="ja-JP" sz="2400" baseline="-25000" dirty="0" smtClean="0"/>
                <a:t> max</a:t>
              </a:r>
              <a:r>
                <a:rPr kumimoji="1" lang="en-US" altLang="ja-JP" sz="2400" dirty="0" smtClean="0"/>
                <a:t> = 38K</a:t>
              </a:r>
              <a:endParaRPr kumimoji="1" lang="ja-JP" altLang="en-US" sz="2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36601" y="5396230"/>
              <a:ext cx="1818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/>
                <a:t>T</a:t>
              </a:r>
              <a:r>
                <a:rPr kumimoji="1" lang="en-US" altLang="ja-JP" sz="2400" baseline="-25000" dirty="0" err="1" smtClean="0"/>
                <a:t>c</a:t>
              </a:r>
              <a:r>
                <a:rPr kumimoji="1" lang="en-US" altLang="ja-JP" sz="2400" baseline="-25000" dirty="0" smtClean="0"/>
                <a:t> max</a:t>
              </a:r>
              <a:r>
                <a:rPr kumimoji="1" lang="en-US" altLang="ja-JP" sz="2400" dirty="0" smtClean="0"/>
                <a:t> = 18K</a:t>
              </a:r>
              <a:endParaRPr kumimoji="1" lang="ja-JP" altLang="en-US" sz="24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058688" y="5391885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err="1" smtClean="0"/>
                <a:t>T</a:t>
              </a:r>
              <a:r>
                <a:rPr kumimoji="1" lang="en-US" altLang="ja-JP" sz="2400" baseline="-25000" dirty="0" err="1" smtClean="0"/>
                <a:t>c</a:t>
              </a:r>
              <a:r>
                <a:rPr kumimoji="1" lang="en-US" altLang="ja-JP" sz="2400" baseline="-25000" dirty="0" smtClean="0"/>
                <a:t> max</a:t>
              </a:r>
              <a:r>
                <a:rPr kumimoji="1" lang="en-US" altLang="ja-JP" sz="2400" dirty="0" smtClean="0"/>
                <a:t> = 8K</a:t>
              </a:r>
              <a:endParaRPr kumimoji="1" lang="ja-JP" altLang="en-US" sz="2400" dirty="0"/>
            </a:p>
          </p:txBody>
        </p:sp>
      </p:grpSp>
      <p:sp>
        <p:nvSpPr>
          <p:cNvPr id="27" name="円/楕円 26"/>
          <p:cNvSpPr/>
          <p:nvPr/>
        </p:nvSpPr>
        <p:spPr>
          <a:xfrm>
            <a:off x="6993847" y="2469538"/>
            <a:ext cx="1646605" cy="848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4742807" y="2205790"/>
            <a:ext cx="2005713" cy="1033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411494" y="2002055"/>
            <a:ext cx="2176109" cy="1121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124687" y="1823820"/>
            <a:ext cx="2199322" cy="113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69051" y="1899643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Fe-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Pnictide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layer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86925" y="3473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Introduction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6541602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Pnictgen</a:t>
            </a:r>
            <a:r>
              <a:rPr lang="en-US" altLang="ja-JP" sz="1200" dirty="0" smtClean="0"/>
              <a:t>(1</a:t>
            </a:r>
            <a:r>
              <a:rPr kumimoji="1" lang="en-US" altLang="ja-JP" sz="1200" dirty="0" smtClean="0"/>
              <a:t>5</a:t>
            </a:r>
            <a:r>
              <a:rPr lang="ja-JP" altLang="en-US" sz="1200" dirty="0" smtClean="0"/>
              <a:t>族元素</a:t>
            </a:r>
            <a:r>
              <a:rPr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57"/>
    </mc:Choice>
    <mc:Fallback xmlns="">
      <p:transition spd="slow" advTm="80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55819"/>
            <a:ext cx="2124235" cy="2093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720443" y="5327920"/>
                <a:ext cx="37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43" y="5327920"/>
                <a:ext cx="37221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2962167" y="5260558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67" y="5260558"/>
                <a:ext cx="43633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Iron-based superconductor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86925" y="3473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solidFill>
                  <a:srgbClr val="FFFFFF"/>
                </a:solidFill>
              </a:rPr>
              <a:t>Introduction</a:t>
            </a:r>
            <a:endParaRPr lang="ja-JP" altLang="en-US" sz="1600" i="1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833106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Band structure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4496" y="4242641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Fermi </a:t>
            </a:r>
            <a:r>
              <a:rPr kumimoji="1" lang="en-US" altLang="ja-JP" sz="2400" dirty="0" err="1" smtClean="0"/>
              <a:t>suface</a:t>
            </a:r>
            <a:endParaRPr kumimoji="1" lang="ja-JP" altLang="en-US" sz="2400" dirty="0"/>
          </a:p>
        </p:txBody>
      </p:sp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1496"/>
            <a:ext cx="4633080" cy="345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4175956" y="1732746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Phase diagram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" y="1556792"/>
            <a:ext cx="4034674" cy="227315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43508" y="34667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hole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83868" y="238658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electron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87257" y="58679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A3E"/>
                </a:solidFill>
              </a:rPr>
              <a:t>nesting</a:t>
            </a:r>
            <a:endParaRPr kumimoji="1" lang="ja-JP" altLang="en-US" b="1" dirty="0">
              <a:solidFill>
                <a:srgbClr val="008A3E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015716" y="5661248"/>
            <a:ext cx="0" cy="684076"/>
          </a:xfrm>
          <a:prstGeom prst="straightConnector1">
            <a:avLst/>
          </a:prstGeom>
          <a:ln>
            <a:solidFill>
              <a:srgbClr val="008A3E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 flipV="1">
            <a:off x="2537774" y="5103186"/>
            <a:ext cx="0" cy="684076"/>
          </a:xfrm>
          <a:prstGeom prst="straightConnector1">
            <a:avLst/>
          </a:prstGeom>
          <a:ln>
            <a:solidFill>
              <a:srgbClr val="008A3E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137203" y="5727331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</a:rPr>
              <a:t>hole</a:t>
            </a:r>
            <a:endParaRPr lang="ja-JP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3768" y="4715852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electron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051720" y="4905741"/>
            <a:ext cx="0" cy="5754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2339752" y="4905741"/>
            <a:ext cx="0" cy="5754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261014" y="497717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C000"/>
                </a:solidFill>
              </a:rPr>
              <a:t>electron scattering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4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07"/>
    </mc:Choice>
    <mc:Fallback xmlns="">
      <p:transition spd="slow" advTm="1044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/>
          <p:cNvSpPr/>
          <p:nvPr/>
        </p:nvSpPr>
        <p:spPr>
          <a:xfrm>
            <a:off x="2136157" y="2240214"/>
            <a:ext cx="1440873" cy="2002428"/>
          </a:xfrm>
          <a:custGeom>
            <a:avLst/>
            <a:gdLst>
              <a:gd name="connsiteX0" fmla="*/ 0 w 1440873"/>
              <a:gd name="connsiteY0" fmla="*/ 1427023 h 1427023"/>
              <a:gd name="connsiteX1" fmla="*/ 734291 w 1440873"/>
              <a:gd name="connsiteY1" fmla="*/ 5 h 1427023"/>
              <a:gd name="connsiteX2" fmla="*/ 1440873 w 1440873"/>
              <a:gd name="connsiteY2" fmla="*/ 1413169 h 14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873" h="1427023">
                <a:moveTo>
                  <a:pt x="0" y="1427023"/>
                </a:moveTo>
                <a:cubicBezTo>
                  <a:pt x="247073" y="714668"/>
                  <a:pt x="494146" y="2314"/>
                  <a:pt x="734291" y="5"/>
                </a:cubicBezTo>
                <a:cubicBezTo>
                  <a:pt x="974436" y="-2304"/>
                  <a:pt x="1207654" y="705432"/>
                  <a:pt x="1440873" y="1413169"/>
                </a:cubicBezTo>
              </a:path>
            </a:pathLst>
          </a:custGeom>
          <a:solidFill>
            <a:srgbClr val="F40C0C">
              <a:alpha val="6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hole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>
                <a:solidFill>
                  <a:srgbClr val="FFFFFF"/>
                </a:solidFill>
              </a:rPr>
              <a:t>Electron-dope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86925" y="3473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Introduction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596" y="836712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Band structure</a:t>
            </a:r>
            <a:endParaRPr kumimoji="1" lang="ja-JP" altLang="en-US" sz="2400" dirty="0"/>
          </a:p>
        </p:txBody>
      </p:sp>
      <p:sp>
        <p:nvSpPr>
          <p:cNvPr id="10" name="フリーフォーム 9"/>
          <p:cNvSpPr/>
          <p:nvPr/>
        </p:nvSpPr>
        <p:spPr>
          <a:xfrm rot="10800000">
            <a:off x="3510822" y="1340768"/>
            <a:ext cx="1440873" cy="1813934"/>
          </a:xfrm>
          <a:custGeom>
            <a:avLst/>
            <a:gdLst>
              <a:gd name="connsiteX0" fmla="*/ 0 w 1440873"/>
              <a:gd name="connsiteY0" fmla="*/ 1427023 h 1427023"/>
              <a:gd name="connsiteX1" fmla="*/ 734291 w 1440873"/>
              <a:gd name="connsiteY1" fmla="*/ 5 h 1427023"/>
              <a:gd name="connsiteX2" fmla="*/ 1440873 w 1440873"/>
              <a:gd name="connsiteY2" fmla="*/ 1413169 h 14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873" h="1427023">
                <a:moveTo>
                  <a:pt x="0" y="1427023"/>
                </a:moveTo>
                <a:cubicBezTo>
                  <a:pt x="247073" y="714668"/>
                  <a:pt x="494146" y="2314"/>
                  <a:pt x="734291" y="5"/>
                </a:cubicBezTo>
                <a:cubicBezTo>
                  <a:pt x="974436" y="-2304"/>
                  <a:pt x="1207654" y="705432"/>
                  <a:pt x="1440873" y="1413169"/>
                </a:cubicBezTo>
              </a:path>
            </a:pathLst>
          </a:cu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818635" y="1340768"/>
            <a:ext cx="0" cy="2901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1350583" y="2505853"/>
            <a:ext cx="3667320" cy="461665"/>
            <a:chOff x="359532" y="2780928"/>
            <a:chExt cx="3667320" cy="461665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827584" y="3104964"/>
              <a:ext cx="31992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59532" y="2780928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ε</a:t>
              </a:r>
              <a:r>
                <a:rPr lang="en-US" altLang="ja-JP" sz="2400" baseline="-25000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kumimoji="1" lang="ja-JP" altLang="en-US" sz="2400" baseline="-25000" dirty="0">
                <a:solidFill>
                  <a:srgbClr val="FF0000"/>
                </a:solidFill>
                <a:latin typeface="Cambria Math" pitchFamily="18" charset="0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823203" y="3318266"/>
            <a:ext cx="3501194" cy="369332"/>
            <a:chOff x="832152" y="3532366"/>
            <a:chExt cx="3501194" cy="369332"/>
          </a:xfrm>
        </p:grpSpPr>
        <p:cxnSp>
          <p:nvCxnSpPr>
            <p:cNvPr id="19" name="直線矢印コネクタ 18"/>
            <p:cNvCxnSpPr/>
            <p:nvPr/>
          </p:nvCxnSpPr>
          <p:spPr>
            <a:xfrm>
              <a:off x="832152" y="3717032"/>
              <a:ext cx="3194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4026852" y="35323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Cambria Math" pitchFamily="18" charset="0"/>
                  <a:ea typeface="Cambria Math" pitchFamily="18" charset="0"/>
                </a:rPr>
                <a:t>k</a:t>
              </a:r>
              <a:endParaRPr kumimoji="1" lang="ja-JP" altLang="en-US" i="1" dirty="0">
                <a:latin typeface="Cambria Math" pitchFamily="18" charset="0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728558" y="19594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electron</a:t>
            </a:r>
            <a:endParaRPr kumimoji="1" lang="ja-JP" altLang="en-US" dirty="0"/>
          </a:p>
        </p:txBody>
      </p:sp>
      <p:sp>
        <p:nvSpPr>
          <p:cNvPr id="26" name="上矢印 25"/>
          <p:cNvSpPr/>
          <p:nvPr/>
        </p:nvSpPr>
        <p:spPr>
          <a:xfrm>
            <a:off x="5239015" y="2240213"/>
            <a:ext cx="360040" cy="5896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35059" y="2376226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Electron-dope</a:t>
            </a:r>
            <a:endParaRPr kumimoji="1" lang="ja-JP" altLang="en-US" sz="20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935595" y="4437113"/>
            <a:ext cx="2700299" cy="2416915"/>
            <a:chOff x="7092278" y="1756774"/>
            <a:chExt cx="1728191" cy="1700606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78" y="1757153"/>
              <a:ext cx="1728191" cy="170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正方形/長方形 34"/>
            <p:cNvSpPr/>
            <p:nvPr/>
          </p:nvSpPr>
          <p:spPr>
            <a:xfrm>
              <a:off x="7308304" y="1756774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1015249" y="586798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nesting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9364" y="4617133"/>
            <a:ext cx="2579040" cy="22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右矢印 37"/>
          <p:cNvSpPr/>
          <p:nvPr/>
        </p:nvSpPr>
        <p:spPr>
          <a:xfrm>
            <a:off x="4162101" y="5445224"/>
            <a:ext cx="985963" cy="422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62851" y="503173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Electron-dope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35596" y="424264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Fermi </a:t>
            </a:r>
            <a:r>
              <a:rPr kumimoji="1" lang="en-US" altLang="ja-JP" sz="2400" dirty="0" err="1" smtClean="0"/>
              <a:t>suface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126876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itchFamily="18" charset="0"/>
                <a:ea typeface="Cambria Math" pitchFamily="18" charset="0"/>
              </a:rPr>
              <a:t>E</a:t>
            </a:r>
            <a:endParaRPr kumimoji="1" lang="ja-JP" altLang="en-US" i="1" dirty="0">
              <a:latin typeface="Cambria Math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1818635" y="2823502"/>
            <a:ext cx="3199268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2231740" y="2890500"/>
            <a:ext cx="929655" cy="93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2368216" y="2829889"/>
            <a:ext cx="488378" cy="488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9" idx="0"/>
          </p:cNvCxnSpPr>
          <p:nvPr/>
        </p:nvCxnSpPr>
        <p:spPr>
          <a:xfrm flipH="1">
            <a:off x="2136157" y="3108042"/>
            <a:ext cx="1166325" cy="113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2483768" y="3409183"/>
            <a:ext cx="882834" cy="833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2856593" y="3675342"/>
            <a:ext cx="563960" cy="56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4103949" y="2829889"/>
            <a:ext cx="180020" cy="24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10" idx="1"/>
          </p:cNvCxnSpPr>
          <p:nvPr/>
        </p:nvCxnSpPr>
        <p:spPr>
          <a:xfrm flipH="1">
            <a:off x="4217404" y="2822735"/>
            <a:ext cx="258046" cy="331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4018921" y="2839380"/>
            <a:ext cx="90008" cy="122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4103948" y="2376226"/>
            <a:ext cx="319055" cy="463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4283968" y="2376226"/>
            <a:ext cx="324036" cy="45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3959932" y="2376226"/>
            <a:ext cx="271326" cy="415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flipH="1">
            <a:off x="3887924" y="2376226"/>
            <a:ext cx="176002" cy="26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2856593" y="2576281"/>
            <a:ext cx="239243" cy="253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2555776" y="2376226"/>
            <a:ext cx="422040" cy="40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V="1">
            <a:off x="3815916" y="2376226"/>
            <a:ext cx="72008" cy="80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3239852" y="3958992"/>
            <a:ext cx="270970" cy="283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32"/>
    </mc:Choice>
    <mc:Fallback xmlns="">
      <p:transition spd="slow" advTm="41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3.88889E-6 -0.0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i="1" dirty="0"/>
              <a:t>A</a:t>
            </a:r>
            <a:r>
              <a:rPr lang="en-US" altLang="ja-JP" sz="3200" baseline="-25000" dirty="0"/>
              <a:t>x</a:t>
            </a:r>
            <a:r>
              <a:rPr lang="en-US" altLang="ja-JP" sz="3200" dirty="0"/>
              <a:t>Fe</a:t>
            </a:r>
            <a:r>
              <a:rPr lang="en-US" altLang="ja-JP" sz="3200" baseline="-25000" dirty="0"/>
              <a:t>2-y</a:t>
            </a:r>
            <a:r>
              <a:rPr lang="en-US" altLang="ja-JP" sz="3200" dirty="0"/>
              <a:t>Se</a:t>
            </a:r>
            <a:r>
              <a:rPr lang="en-US" altLang="ja-JP" sz="3200" baseline="-25000" dirty="0"/>
              <a:t>2</a:t>
            </a:r>
            <a:endParaRPr kumimoji="1" lang="ja-JP" alt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169105" cy="19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8109" y="845045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 vacancy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9449" y="845045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Phase diagram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088606" y="1376772"/>
            <a:ext cx="3276364" cy="2354243"/>
            <a:chOff x="5088606" y="1582482"/>
            <a:chExt cx="3276364" cy="23542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606" y="1582482"/>
              <a:ext cx="3276364" cy="2354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6084169" y="2924944"/>
              <a:ext cx="517518" cy="1800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6" y="4397439"/>
            <a:ext cx="3535204" cy="221069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38109" y="3939153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Band structure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688124" y="4653136"/>
            <a:ext cx="2124235" cy="2093561"/>
            <a:chOff x="5688124" y="4755819"/>
            <a:chExt cx="2124235" cy="209356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24" y="4755819"/>
              <a:ext cx="2124235" cy="2093561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6853727" y="5727331"/>
              <a:ext cx="5229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accent6">
                      <a:lumMod val="75000"/>
                    </a:schemeClr>
                  </a:solidFill>
                </a:rPr>
                <a:t>hole</a:t>
              </a:r>
              <a:endParaRPr lang="ja-JP" alt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601687" y="5258161"/>
              <a:ext cx="774940" cy="7944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9A4A7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4637687" y="3939153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Fermi surface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3605" y="6536377"/>
            <a:ext cx="3050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Qian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et al</a:t>
            </a:r>
            <a:r>
              <a:rPr kumimoji="1" lang="en-US" altLang="ja-JP" sz="1200" dirty="0" smtClean="0"/>
              <a:t> </a:t>
            </a:r>
            <a:r>
              <a:rPr lang="en-US" altLang="ja-JP" sz="1200" dirty="0"/>
              <a:t>, </a:t>
            </a:r>
            <a:r>
              <a:rPr lang="en-US" altLang="ja-JP" sz="1200" dirty="0" smtClean="0"/>
              <a:t>arXiv:1012.6017v1 Dec (2010)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22505" y="3645024"/>
            <a:ext cx="2811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M.H.Fang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et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al</a:t>
            </a:r>
            <a:r>
              <a:rPr kumimoji="1" lang="en-US" altLang="ja-JP" sz="1200" dirty="0" smtClean="0"/>
              <a:t> , </a:t>
            </a:r>
            <a:r>
              <a:rPr lang="en-US" altLang="ja-JP" sz="1200" dirty="0"/>
              <a:t>EPL, 94 (2011) 27009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7564" y="3536380"/>
            <a:ext cx="2857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M.H.Fang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et a</a:t>
            </a:r>
            <a:r>
              <a:rPr kumimoji="1" lang="en-US" altLang="ja-JP" sz="1200" dirty="0" smtClean="0"/>
              <a:t>l , </a:t>
            </a:r>
            <a:r>
              <a:rPr lang="en-US" altLang="ja-JP" sz="1200" dirty="0"/>
              <a:t>EPL, 94 (2011) 27009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86925" y="3473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Motivation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32480" y="465313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electron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167844" y="1952836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3167844" y="2708920"/>
            <a:ext cx="144016" cy="144016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2038" y="184017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Fe-ato</a:t>
            </a:r>
            <a:r>
              <a:rPr lang="en-US" altLang="ja-JP" dirty="0"/>
              <a:t>m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11860" y="259626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vacancy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6559843" y="5569385"/>
                <a:ext cx="37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43" y="5569385"/>
                <a:ext cx="37221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7736062" y="5183388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/>
                          <a:ea typeface="Cambria Math"/>
                        </a:rPr>
                        <m:t>Μ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062" y="5183388"/>
                <a:ext cx="43633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角丸四角形 20"/>
          <p:cNvSpPr/>
          <p:nvPr/>
        </p:nvSpPr>
        <p:spPr>
          <a:xfrm>
            <a:off x="6184860" y="5778536"/>
            <a:ext cx="2959140" cy="37002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Absence of the hole band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0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47"/>
    </mc:Choice>
    <mc:Fallback xmlns="">
      <p:transition spd="slow" advTm="12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340768"/>
            <a:ext cx="7740860" cy="1507691"/>
          </a:xfrm>
        </p:spPr>
        <p:txBody>
          <a:bodyPr/>
          <a:lstStyle/>
          <a:p>
            <a:r>
              <a:rPr kumimoji="1" lang="en-US" altLang="ja-JP" sz="2400" dirty="0" smtClean="0"/>
              <a:t>Many differences from previous Iron-superconductor</a:t>
            </a:r>
          </a:p>
          <a:p>
            <a:pPr lvl="1"/>
            <a:r>
              <a:rPr lang="en-US" altLang="ja-JP" sz="2400" dirty="0" smtClean="0"/>
              <a:t>Existence of  Fe vacancies </a:t>
            </a:r>
          </a:p>
          <a:p>
            <a:pPr lvl="1"/>
            <a:r>
              <a:rPr lang="en-US" altLang="ja-JP" sz="2400" dirty="0" smtClean="0"/>
              <a:t>Impossible for the electron scattering </a:t>
            </a:r>
          </a:p>
          <a:p>
            <a:pPr lvl="1"/>
            <a:endParaRPr lang="en-US" altLang="ja-JP" sz="2000" dirty="0" smtClean="0"/>
          </a:p>
          <a:p>
            <a:pPr lvl="1"/>
            <a:endParaRPr kumimoji="1" lang="en-US" altLang="ja-JP" sz="2000" dirty="0" smtClean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i="1" dirty="0"/>
              <a:t>A</a:t>
            </a:r>
            <a:r>
              <a:rPr lang="en-US" altLang="ja-JP" sz="3200" baseline="-25000" dirty="0"/>
              <a:t>x</a:t>
            </a:r>
            <a:r>
              <a:rPr lang="en-US" altLang="ja-JP" sz="3200" dirty="0"/>
              <a:t>Fe</a:t>
            </a:r>
            <a:r>
              <a:rPr lang="en-US" altLang="ja-JP" sz="3200" baseline="-25000" dirty="0"/>
              <a:t>2-y</a:t>
            </a:r>
            <a:r>
              <a:rPr lang="en-US" altLang="ja-JP" sz="3200" dirty="0"/>
              <a:t>Se</a:t>
            </a:r>
            <a:r>
              <a:rPr lang="en-US" altLang="ja-JP" sz="3200" baseline="-25000" dirty="0"/>
              <a:t>2</a:t>
            </a:r>
            <a:endParaRPr kumimoji="1" lang="ja-JP" altLang="en-US" sz="3200" dirty="0"/>
          </a:p>
        </p:txBody>
      </p:sp>
      <p:sp>
        <p:nvSpPr>
          <p:cNvPr id="6" name="下矢印 5"/>
          <p:cNvSpPr/>
          <p:nvPr/>
        </p:nvSpPr>
        <p:spPr>
          <a:xfrm>
            <a:off x="4355976" y="281693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197937" y="3753036"/>
            <a:ext cx="4752528" cy="822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Why the </a:t>
            </a:r>
            <a:r>
              <a:rPr lang="en-US" altLang="ja-JP" sz="2400" i="1" dirty="0" err="1">
                <a:solidFill>
                  <a:srgbClr val="FF0000"/>
                </a:solidFill>
              </a:rPr>
              <a:t>T</a:t>
            </a:r>
            <a:r>
              <a:rPr lang="en-US" altLang="ja-JP" sz="2400" baseline="-25000" dirty="0" err="1">
                <a:solidFill>
                  <a:srgbClr val="FF0000"/>
                </a:solidFill>
              </a:rPr>
              <a:t>c</a:t>
            </a:r>
            <a:r>
              <a:rPr lang="en-US" altLang="ja-JP" sz="2400" dirty="0">
                <a:solidFill>
                  <a:srgbClr val="FF0000"/>
                </a:solidFill>
              </a:rPr>
              <a:t> is high (over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30K) ?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3548" y="5121188"/>
            <a:ext cx="8100900" cy="79208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6184" y="5298770"/>
            <a:ext cx="791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Observe the electron structure of  this sample by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ARPES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86925" y="3473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solidFill>
                  <a:schemeClr val="accent3"/>
                </a:solidFill>
              </a:rPr>
              <a:t>Motivation</a:t>
            </a:r>
            <a:endParaRPr kumimoji="1" lang="ja-JP" altLang="en-US" sz="1600" i="1" dirty="0">
              <a:solidFill>
                <a:schemeClr val="accent3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5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6"/>
    </mc:Choice>
    <mc:Fallback xmlns="">
      <p:transition spd="slow" advTm="386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(Tl</a:t>
            </a:r>
            <a:r>
              <a:rPr lang="en-US" altLang="ja-JP" sz="3200" baseline="-25000" dirty="0"/>
              <a:t>0.58</a:t>
            </a:r>
            <a:r>
              <a:rPr lang="en-US" altLang="ja-JP" sz="3200" dirty="0"/>
              <a:t>Rb</a:t>
            </a:r>
            <a:r>
              <a:rPr lang="en-US" altLang="ja-JP" sz="3200" baseline="-25000" dirty="0"/>
              <a:t>0.42</a:t>
            </a:r>
            <a:r>
              <a:rPr lang="en-US" altLang="ja-JP" sz="3200" dirty="0"/>
              <a:t>)Fe</a:t>
            </a:r>
            <a:r>
              <a:rPr lang="en-US" altLang="ja-JP" sz="3200" baseline="-25000" dirty="0"/>
              <a:t>1.72</a:t>
            </a:r>
            <a:r>
              <a:rPr lang="en-US" altLang="ja-JP" sz="3200" dirty="0"/>
              <a:t>Se</a:t>
            </a:r>
            <a:r>
              <a:rPr lang="en-US" altLang="ja-JP" sz="3200" baseline="-25000" dirty="0"/>
              <a:t>2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86925" y="3473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Experiment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07504" y="1124744"/>
            <a:ext cx="2526799" cy="2962275"/>
            <a:chOff x="575556" y="1124744"/>
            <a:chExt cx="2526799" cy="29622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56" y="1124744"/>
              <a:ext cx="1790700" cy="296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66256" y="185884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Tl,Rb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66256" y="241788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Fe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366256" y="303176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</a:t>
              </a:r>
              <a:endParaRPr kumimoji="1"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791580" y="1808820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1232756"/>
            <a:ext cx="3305416" cy="49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268760"/>
            <a:ext cx="3284328" cy="24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-508" y="4005064"/>
            <a:ext cx="2857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M.H.Fang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et a</a:t>
            </a:r>
            <a:r>
              <a:rPr kumimoji="1" lang="en-US" altLang="ja-JP" sz="1200" dirty="0" smtClean="0"/>
              <a:t>l , </a:t>
            </a:r>
            <a:r>
              <a:rPr lang="en-US" altLang="ja-JP" sz="1200" dirty="0"/>
              <a:t>EPL, 94 (2011) 27009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96744" y="6273316"/>
            <a:ext cx="283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H.D.Wang</a:t>
            </a:r>
            <a:r>
              <a:rPr kumimoji="1" lang="en-US" altLang="ja-JP" sz="1200" dirty="0" smtClean="0"/>
              <a:t> </a:t>
            </a:r>
            <a:r>
              <a:rPr kumimoji="1" lang="en-US" altLang="ja-JP" sz="1200" i="1" dirty="0" smtClean="0"/>
              <a:t>et a</a:t>
            </a:r>
            <a:r>
              <a:rPr kumimoji="1" lang="en-US" altLang="ja-JP" sz="1200" dirty="0" smtClean="0"/>
              <a:t>l , </a:t>
            </a:r>
            <a:r>
              <a:rPr lang="en-US" altLang="ja-JP" sz="1200" dirty="0"/>
              <a:t>EPL, 93 (2011) 47004</a:t>
            </a:r>
            <a:endParaRPr kumimoji="1"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角丸四角形 16"/>
              <p:cNvSpPr/>
              <p:nvPr/>
            </p:nvSpPr>
            <p:spPr>
              <a:xfrm>
                <a:off x="899592" y="4684996"/>
                <a:ext cx="3924436" cy="1542655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2400" u="sng" dirty="0" smtClean="0">
                    <a:solidFill>
                      <a:schemeClr val="tx1"/>
                    </a:solidFill>
                  </a:rPr>
                  <a:t>Parameter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m:rPr>
                        <m:sty m:val="p"/>
                      </m:rPr>
                      <a:rPr lang="en-US" altLang="ja-JP" sz="20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en-US" altLang="ja-JP" sz="20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onset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=32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, 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m:rPr>
                        <m:sty m:val="p"/>
                      </m:rPr>
                      <a:rPr lang="en-US" altLang="ja-JP" sz="20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en-US" altLang="ja-JP" sz="20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zero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=31.2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=3.896Å , 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=14.303Å</m:t>
                    </m:r>
                  </m:oMath>
                </a14:m>
                <a:endParaRPr lang="en-US" altLang="ja-JP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角丸四角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684996"/>
                <a:ext cx="3924436" cy="1542655"/>
              </a:xfrm>
              <a:prstGeom prst="roundRect">
                <a:avLst/>
              </a:prstGeom>
              <a:blipFill rotWithShape="1">
                <a:blip r:embed="rId5"/>
                <a:stretch>
                  <a:fillRect l="-30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69"/>
    </mc:Choice>
    <mc:Fallback xmlns="">
      <p:transition spd="slow" advTm="6186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59532" y="5481228"/>
            <a:ext cx="8352928" cy="122413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2000" dirty="0">
                <a:solidFill>
                  <a:srgbClr val="000000"/>
                </a:solidFill>
              </a:rPr>
              <a:t>one of the most direct and powerful methods of </a:t>
            </a:r>
            <a:r>
              <a:rPr lang="en-US" altLang="ja-JP" sz="2000" dirty="0">
                <a:solidFill>
                  <a:srgbClr val="FF0000"/>
                </a:solidFill>
              </a:rPr>
              <a:t>studying the electronic structure dispersive with the crystal momentum in strongly anisotropic systems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ARPES</a:t>
            </a:r>
            <a:r>
              <a:rPr kumimoji="1" lang="en-US" altLang="ja-JP" sz="2400" dirty="0" smtClean="0"/>
              <a:t>(angle-resolved </a:t>
            </a:r>
            <a:r>
              <a:rPr lang="en-US" altLang="ja-JP" sz="2400" dirty="0"/>
              <a:t>Photoemission </a:t>
            </a:r>
            <a:r>
              <a:rPr lang="en-US" altLang="ja-JP" sz="2400" dirty="0" smtClean="0"/>
              <a:t>Spectroscopy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27848" y="1017984"/>
            <a:ext cx="4856420" cy="3359024"/>
            <a:chOff x="0" y="872715"/>
            <a:chExt cx="5724128" cy="39591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2715"/>
              <a:ext cx="5724128" cy="3959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419783" y="2812286"/>
              <a:ext cx="17235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crystal surface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0" y="872715"/>
              <a:ext cx="13644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exiting light</a:t>
              </a: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871070" y="3825044"/>
            <a:ext cx="736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000" b="1" dirty="0" smtClean="0"/>
              <a:t>P</a:t>
            </a:r>
            <a:r>
              <a:rPr lang="en-US" altLang="ja-JP" sz="2000" baseline="-25000" dirty="0" smtClean="0"/>
              <a:t>in//</a:t>
            </a:r>
            <a:r>
              <a:rPr lang="en-US" altLang="ja-JP" sz="2000" dirty="0" smtClean="0"/>
              <a:t> = </a:t>
            </a:r>
            <a:r>
              <a:rPr lang="en-US" altLang="ja-JP" sz="2000" b="1" dirty="0" smtClean="0"/>
              <a:t>P</a:t>
            </a:r>
            <a:r>
              <a:rPr lang="en-US" altLang="ja-JP" sz="2000" baseline="-25000" dirty="0" smtClean="0"/>
              <a:t>out//</a:t>
            </a:r>
            <a:endParaRPr kumimoji="1" lang="en-US" altLang="ja-JP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measure both momentum and kinetic energy of the electrons photo emitted from a sample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3113789" y="3104964"/>
            <a:ext cx="1497588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341788" y="1767730"/>
            <a:ext cx="1497588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4301970" y="4941168"/>
            <a:ext cx="52205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86925" y="3473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chemeClr val="accent3"/>
                </a:solidFill>
              </a:rPr>
              <a:t>Experiment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F100-CB4B-413A-8D89-3D1E1F185E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3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98"/>
    </mc:Choice>
    <mc:Fallback xmlns="">
      <p:transition spd="slow" advTm="9049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13|4.3|41.1|70.1|6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7.7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heme/theme1.xml><?xml version="1.0" encoding="utf-8"?>
<a:theme xmlns:a="http://schemas.openxmlformats.org/drawingml/2006/main" name="cool9-s-1">
  <a:themeElements>
    <a:clrScheme name="cool9-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9-s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9-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9-s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9-s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9-s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9-s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9-s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9-s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9-s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9-s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9-s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9-s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9-s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cool9-s-1</Template>
  <TotalTime>7474</TotalTime>
  <Words>676</Words>
  <Application>Microsoft Office PowerPoint</Application>
  <PresentationFormat>画面に合わせる (4:3)</PresentationFormat>
  <Paragraphs>195</Paragraphs>
  <Slides>15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cool9-s-1</vt:lpstr>
      <vt:lpstr>Distinct Fermi Surface Topology and Nodeless Superconducting Gap in a (Tl0.58Rb0.42)Fe1.72Se2 Superconductor</vt:lpstr>
      <vt:lpstr>Contents</vt:lpstr>
      <vt:lpstr>Iron-based superconductor</vt:lpstr>
      <vt:lpstr>Iron-based superconductor</vt:lpstr>
      <vt:lpstr>Electron-dope</vt:lpstr>
      <vt:lpstr>AxFe2-ySe2</vt:lpstr>
      <vt:lpstr>AxFe2-ySe2</vt:lpstr>
      <vt:lpstr>(Tl0.58Rb0.42)Fe1.72Se2</vt:lpstr>
      <vt:lpstr>ARPES(angle-resolved Photoemission Spectroscopy)</vt:lpstr>
      <vt:lpstr>Fermi surface</vt:lpstr>
      <vt:lpstr>Fermi surface</vt:lpstr>
      <vt:lpstr>Fermi surface</vt:lpstr>
      <vt:lpstr>Fermi surface</vt:lpstr>
      <vt:lpstr>Super conducting gap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Distinct Fermi Surface Topology and Nodeless Superconducting Gap in a (Tl0.58Rb0.42)Fe1.72Se2 Superconductor</dc:title>
  <dc:creator>YAMAMOTO</dc:creator>
  <cp:lastModifiedBy>YAMAMOTO</cp:lastModifiedBy>
  <cp:revision>68</cp:revision>
  <dcterms:created xsi:type="dcterms:W3CDTF">2011-12-14T05:27:10Z</dcterms:created>
  <dcterms:modified xsi:type="dcterms:W3CDTF">2012-01-10T12:39:39Z</dcterms:modified>
</cp:coreProperties>
</file>