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62" r:id="rId3"/>
    <p:sldId id="263" r:id="rId4"/>
    <p:sldId id="261" r:id="rId5"/>
    <p:sldId id="264" r:id="rId6"/>
    <p:sldId id="265" r:id="rId7"/>
    <p:sldId id="281" r:id="rId8"/>
    <p:sldId id="284" r:id="rId9"/>
    <p:sldId id="268" r:id="rId10"/>
    <p:sldId id="269" r:id="rId11"/>
    <p:sldId id="270" r:id="rId12"/>
    <p:sldId id="267" r:id="rId13"/>
    <p:sldId id="271" r:id="rId14"/>
    <p:sldId id="274" r:id="rId15"/>
    <p:sldId id="283" r:id="rId16"/>
    <p:sldId id="273" r:id="rId17"/>
    <p:sldId id="279" r:id="rId18"/>
    <p:sldId id="275" r:id="rId19"/>
    <p:sldId id="266" r:id="rId20"/>
    <p:sldId id="276" r:id="rId21"/>
    <p:sldId id="277" r:id="rId22"/>
    <p:sldId id="278"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54" autoAdjust="0"/>
  </p:normalViewPr>
  <p:slideViewPr>
    <p:cSldViewPr>
      <p:cViewPr varScale="1">
        <p:scale>
          <a:sx n="56" d="100"/>
          <a:sy n="56" d="100"/>
        </p:scale>
        <p:origin x="-17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9DC317-9BAF-416A-A06A-F8B6B226BEF1}" type="datetimeFigureOut">
              <a:rPr kumimoji="1" lang="ja-JP" altLang="en-US" smtClean="0"/>
              <a:pPr/>
              <a:t>2011/12/20</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01FE6F-399C-41AC-8AD3-A68CA4D3DF6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54D12-E1C8-4744-AD74-ED0769E44F0A}" type="datetimeFigureOut">
              <a:rPr kumimoji="1" lang="ja-JP" altLang="en-US" smtClean="0"/>
              <a:pPr/>
              <a:t>2011/12/20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08174-A6D8-429C-83F0-C4CFB2FB7B89}" type="slidenum">
              <a:rPr kumimoji="1" lang="ja-JP" altLang="en-US" smtClean="0"/>
              <a:pPr/>
              <a:t>&lt;#&gt;</a:t>
            </a:fld>
            <a:endParaRPr kumimoji="1" lang="ja-JP" altLang="en-US"/>
          </a:p>
        </p:txBody>
      </p:sp>
    </p:spTree>
    <p:extLst>
      <p:ext uri="{BB962C8B-B14F-4D97-AF65-F5344CB8AC3E}">
        <p14:creationId xmlns="" xmlns:p14="http://schemas.microsoft.com/office/powerpoint/2010/main" val="9335443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now, summarize with future outlook</a:t>
            </a:r>
          </a:p>
          <a:p>
            <a:r>
              <a:rPr kumimoji="1" lang="en-US" altLang="ja-JP" dirty="0" smtClean="0"/>
              <a:t>the property of </a:t>
            </a:r>
            <a:r>
              <a:rPr kumimoji="1" lang="en-US" altLang="ja-JP" dirty="0" err="1" smtClean="0"/>
              <a:t>pentacene</a:t>
            </a:r>
            <a:r>
              <a:rPr kumimoji="1" lang="en-US" altLang="ja-JP" dirty="0" smtClean="0"/>
              <a:t> under high pressure,</a:t>
            </a:r>
            <a:r>
              <a:rPr kumimoji="1" lang="en-US" altLang="ja-JP" baseline="0" dirty="0" smtClean="0"/>
              <a:t> </a:t>
            </a:r>
            <a:r>
              <a:rPr kumimoji="1" lang="en-US" altLang="ja-JP" dirty="0" smtClean="0"/>
              <a:t>which</a:t>
            </a:r>
            <a:r>
              <a:rPr kumimoji="1" lang="en-US" altLang="ja-JP" baseline="0" dirty="0" smtClean="0"/>
              <a:t> is industrially attractive material</a:t>
            </a:r>
          </a:p>
          <a:p>
            <a:r>
              <a:rPr kumimoji="1" lang="en-US" altLang="ja-JP" baseline="0" dirty="0" err="1" smtClean="0"/>
              <a:t>pentacene</a:t>
            </a:r>
            <a:r>
              <a:rPr kumimoji="1" lang="en-US" altLang="ja-JP" baseline="0" dirty="0" smtClean="0"/>
              <a:t> is metalized at around 27 to 35 GPa. this value depends on the crystal size, single crystal or powdered sample</a:t>
            </a:r>
          </a:p>
          <a:p>
            <a:r>
              <a:rPr kumimoji="1" lang="en-US" altLang="ja-JP" dirty="0" smtClean="0"/>
              <a:t>though</a:t>
            </a:r>
            <a:r>
              <a:rPr kumimoji="1" lang="en-US" altLang="ja-JP" baseline="0" dirty="0" smtClean="0"/>
              <a:t> </a:t>
            </a:r>
            <a:r>
              <a:rPr kumimoji="1" lang="en-US" altLang="ja-JP" baseline="0" dirty="0" err="1" smtClean="0"/>
              <a:t>pentacene</a:t>
            </a:r>
            <a:r>
              <a:rPr kumimoji="1" lang="en-US" altLang="ja-JP" baseline="0" dirty="0" smtClean="0"/>
              <a:t> is once metalized, it seems to be polymerized at 35 GPa and over 180K,and then transform to semiconductor</a:t>
            </a:r>
          </a:p>
          <a:p>
            <a:r>
              <a:rPr kumimoji="1" lang="en-US" altLang="ja-JP" baseline="0" dirty="0" smtClean="0"/>
              <a:t>it should be studied under higher pressure and lower temperature.</a:t>
            </a:r>
          </a:p>
          <a:p>
            <a:r>
              <a:rPr kumimoji="1" lang="en-US" altLang="ja-JP" baseline="0" dirty="0" smtClean="0"/>
              <a:t>then, I want to know re metallization and superconductive would be observed? </a:t>
            </a:r>
          </a:p>
          <a:p>
            <a:r>
              <a:rPr kumimoji="1" lang="en-US" altLang="ja-JP" baseline="0" dirty="0" smtClean="0"/>
              <a:t>if superconductive observed, it is second to </a:t>
            </a:r>
            <a:r>
              <a:rPr lang="en-US" altLang="ja-JP" sz="1200" dirty="0" err="1" smtClean="0"/>
              <a:t>Polysulfur</a:t>
            </a:r>
            <a:r>
              <a:rPr lang="en-US" altLang="ja-JP" sz="1200" dirty="0" smtClean="0"/>
              <a:t> Nitride</a:t>
            </a:r>
            <a:r>
              <a:rPr lang="en-US" altLang="ja-JP" sz="1200" baseline="0" dirty="0" smtClean="0"/>
              <a:t> as a superconductive polymer.</a:t>
            </a:r>
          </a:p>
          <a:p>
            <a:r>
              <a:rPr kumimoji="1" lang="en-US" altLang="ja-JP" sz="1200" baseline="0" dirty="0" smtClean="0"/>
              <a:t>and it may be considered relating with the property of graphite or </a:t>
            </a:r>
            <a:r>
              <a:rPr kumimoji="1" lang="en-US" altLang="ja-JP" sz="1200" baseline="0" dirty="0" err="1" smtClean="0"/>
              <a:t>graphene</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for experiment under high pressure, we</a:t>
            </a:r>
            <a:r>
              <a:rPr kumimoji="1" lang="en-US" altLang="ja-JP" baseline="0" dirty="0" smtClean="0"/>
              <a:t> use DAC and setting like this. this is my work for graphite to measure electrical resistance.</a:t>
            </a:r>
          </a:p>
          <a:p>
            <a:r>
              <a:rPr kumimoji="1" lang="en-US" altLang="ja-JP" baseline="0" dirty="0" smtClean="0"/>
              <a:t>insulator layer over metal gasket and make a hole there. then, take pressure medium, sample, and ruby ball into hole. and set electrode after them. </a:t>
            </a:r>
            <a:endParaRPr kumimoji="1" lang="en-US" altLang="ja-JP" dirty="0" smtClean="0"/>
          </a:p>
          <a:p>
            <a:r>
              <a:rPr kumimoji="1" lang="en-US" altLang="ja-JP" dirty="0" smtClean="0"/>
              <a:t>now, please look at your pencil lead</a:t>
            </a:r>
            <a:r>
              <a:rPr kumimoji="1" lang="en-US" altLang="ja-JP" baseline="0" dirty="0" smtClean="0"/>
              <a:t>, its diameter is about 500 </a:t>
            </a:r>
            <a:r>
              <a:rPr kumimoji="1" lang="en-US" altLang="ja-JP" baseline="0" dirty="0" err="1" smtClean="0"/>
              <a:t>μm</a:t>
            </a:r>
            <a:r>
              <a:rPr kumimoji="1" lang="en-US" altLang="ja-JP" baseline="0" dirty="0" smtClean="0"/>
              <a:t>.  this hole is about 150 mm, and we set more than 4 electrode with eyelash over this scale, which is smaller than diameter of top of pencil lead. when we aspire to compress over 100 GPa, we sometimes use 100mm or much smaller culet diamond, and sample room become about one third scale of it.</a:t>
            </a:r>
          </a:p>
          <a:p>
            <a:r>
              <a:rPr kumimoji="1" lang="en-US" altLang="ja-JP" baseline="0" dirty="0" smtClean="0"/>
              <a:t>this is outline of high pressure experiment with DAC. and next section, I will introduce present experiment, electrical resistance measurement  under high pressure and absorption spectroscopy for </a:t>
            </a:r>
            <a:r>
              <a:rPr kumimoji="1" lang="en-US" altLang="ja-JP" baseline="0" dirty="0" err="1" smtClean="0"/>
              <a:t>pentacene</a:t>
            </a:r>
            <a:r>
              <a:rPr kumimoji="1" lang="en-US" altLang="ja-JP" baseline="0"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in this</a:t>
            </a:r>
            <a:r>
              <a:rPr kumimoji="1" lang="en-US" altLang="ja-JP" baseline="0" dirty="0" smtClean="0"/>
              <a:t> presentation, as the title, I introduce materials which are collectively called PAH, the group of organic conductor. </a:t>
            </a:r>
            <a:r>
              <a:rPr lang="en-US" altLang="ja-JP" dirty="0" smtClean="0"/>
              <a:t>Naphthalene,</a:t>
            </a:r>
            <a:r>
              <a:rPr kumimoji="1" lang="en-US" altLang="ja-JP" baseline="0" dirty="0" smtClean="0"/>
              <a:t> </a:t>
            </a:r>
            <a:r>
              <a:rPr kumimoji="1" lang="en-US" altLang="ja-JP" baseline="0" dirty="0" err="1" smtClean="0"/>
              <a:t>a</a:t>
            </a:r>
            <a:r>
              <a:rPr lang="en-US" altLang="ja-JP" dirty="0" err="1" smtClean="0"/>
              <a:t>nthracene</a:t>
            </a:r>
            <a:r>
              <a:rPr lang="en-US" altLang="ja-JP" dirty="0" smtClean="0"/>
              <a:t>, and </a:t>
            </a:r>
            <a:r>
              <a:rPr lang="en-US" altLang="ja-JP" dirty="0" err="1" smtClean="0"/>
              <a:t>phenanthrene</a:t>
            </a:r>
            <a:r>
              <a:rPr lang="en-US" altLang="ja-JP" dirty="0" smtClean="0"/>
              <a:t> are the example of</a:t>
            </a:r>
            <a:r>
              <a:rPr lang="en-US" altLang="ja-JP" baseline="0" dirty="0" smtClean="0"/>
              <a:t> PAH. for main topic, I focus at </a:t>
            </a:r>
            <a:r>
              <a:rPr lang="en-US" altLang="ja-JP" baseline="0" dirty="0" err="1" smtClean="0"/>
              <a:t>pentacene</a:t>
            </a:r>
            <a:r>
              <a:rPr lang="en-US" altLang="ja-JP" baseline="0" dirty="0" smtClean="0"/>
              <a:t> today, which</a:t>
            </a:r>
            <a:r>
              <a:rPr kumimoji="1" lang="en-US" altLang="ja-JP" baseline="0" dirty="0" smtClean="0"/>
              <a:t> is industrially hot.</a:t>
            </a:r>
          </a:p>
          <a:p>
            <a:r>
              <a:rPr lang="en-US" altLang="ja-JP" baseline="0" dirty="0" smtClean="0"/>
              <a:t>after these introduction, I will talk about previous experiment under high pressure from two paper. electrical resistance and its temperature dependence were measured, and optical absorption experiment was done. then, as a result, metallization and polymerization was observed.</a:t>
            </a:r>
          </a:p>
          <a:p>
            <a:r>
              <a:rPr lang="en-US" altLang="ja-JP" baseline="0" dirty="0" smtClean="0"/>
              <a:t>I will explain the detail of these experiments and summarize with the future outlook!</a:t>
            </a:r>
          </a:p>
          <a:p>
            <a:endParaRPr lang="en-US" altLang="ja-JP" baseline="0" dirty="0" smtClean="0"/>
          </a:p>
          <a:p>
            <a:endParaRPr lang="en-US" altLang="ja-JP" baseline="0" dirty="0" smtClean="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22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first,</a:t>
            </a:r>
            <a:r>
              <a:rPr kumimoji="1" lang="en-US" altLang="ja-JP" baseline="0" dirty="0" smtClean="0"/>
              <a:t> about property of organic conductors.</a:t>
            </a:r>
            <a:endParaRPr kumimoji="1" lang="en-US" altLang="ja-JP" dirty="0" smtClean="0"/>
          </a:p>
          <a:p>
            <a:r>
              <a:rPr kumimoji="1" lang="en-US" altLang="ja-JP" dirty="0" smtClean="0"/>
              <a:t>usually, organic materials are insulator mainly because of two reasons. first, they have </a:t>
            </a:r>
            <a:r>
              <a:rPr lang="en-US" altLang="ja-JP" dirty="0" smtClean="0"/>
              <a:t>closed-shell structure</a:t>
            </a:r>
            <a:r>
              <a:rPr kumimoji="1" lang="en-US" altLang="ja-JP" dirty="0" smtClean="0"/>
              <a:t> and the gap between HOMO and LUMO is large.</a:t>
            </a:r>
          </a:p>
          <a:p>
            <a:r>
              <a:rPr kumimoji="1" lang="en-US" altLang="ja-JP" dirty="0" smtClean="0"/>
              <a:t>second,</a:t>
            </a:r>
            <a:r>
              <a:rPr kumimoji="1" lang="en-US" altLang="ja-JP" baseline="0" dirty="0" smtClean="0"/>
              <a:t> HOMO are localized in molecular bond and small overlapping formed between molecular.</a:t>
            </a:r>
          </a:p>
          <a:p>
            <a:r>
              <a:rPr kumimoji="1" lang="en-US" altLang="ja-JP" baseline="0" dirty="0" smtClean="0"/>
              <a:t>and, some of them are an isotropic.</a:t>
            </a:r>
          </a:p>
          <a:p>
            <a:r>
              <a:rPr kumimoji="1" lang="en-US" altLang="ja-JP" baseline="0" dirty="0" smtClean="0"/>
              <a:t>but, each molecular connect by </a:t>
            </a:r>
            <a:r>
              <a:rPr lang="en-US" altLang="ja-JP" sz="1200" dirty="0" smtClean="0"/>
              <a:t>week van </a:t>
            </a:r>
            <a:r>
              <a:rPr lang="en-US" altLang="ja-JP" sz="1200" dirty="0" err="1" smtClean="0"/>
              <a:t>der</a:t>
            </a:r>
            <a:r>
              <a:rPr lang="en-US" altLang="ja-JP" sz="1200" dirty="0" smtClean="0"/>
              <a:t> Waals' force.</a:t>
            </a:r>
            <a:r>
              <a:rPr lang="en-US" altLang="ja-JP" sz="1200" baseline="0" dirty="0" smtClean="0"/>
              <a:t> then their interstice are large.</a:t>
            </a:r>
          </a:p>
          <a:p>
            <a:r>
              <a:rPr kumimoji="1" lang="en-US" altLang="ja-JP" sz="1200" baseline="0" dirty="0" smtClean="0"/>
              <a:t>so, they effected a great deal by pressure</a:t>
            </a:r>
          </a:p>
          <a:p>
            <a:r>
              <a:rPr kumimoji="1" lang="en-US" altLang="ja-JP" sz="1200" baseline="0" dirty="0" smtClean="0"/>
              <a:t>under pressure, insulator-metal transition or progress of its dimensionality are sometimes observed.</a:t>
            </a:r>
            <a:endParaRPr kumimoji="1" lang="en-US" altLang="ja-JP" baseline="0" dirty="0" smtClean="0"/>
          </a:p>
          <a:p>
            <a:endParaRPr kumimoji="1" lang="en-US" altLang="ja-JP" dirty="0" smtClean="0"/>
          </a:p>
          <a:p>
            <a:r>
              <a:rPr kumimoji="1" lang="ja-JP" altLang="en-US" dirty="0" smtClean="0"/>
              <a:t>有機伝導体の特徴</a:t>
            </a:r>
            <a:endParaRPr kumimoji="1" lang="en-US" altLang="ja-JP" dirty="0" smtClean="0"/>
          </a:p>
          <a:p>
            <a:endParaRPr kumimoji="1" lang="en-US" altLang="ja-JP" dirty="0" smtClean="0"/>
          </a:p>
          <a:p>
            <a:r>
              <a:rPr lang="ja-JP" altLang="en-US" dirty="0" smtClean="0"/>
              <a:t>通常の有機物はよく知られているように絶縁体です．では，何故有機物は絶縁体なのでしょうか？ これには大きく分けて二つの理由があります．まず一つ目はほとんどの有機分子が閉殻構造を とっており，かつ</a:t>
            </a:r>
            <a:r>
              <a:rPr lang="en-US" altLang="ja-JP" dirty="0" smtClean="0"/>
              <a:t>HOMO</a:t>
            </a:r>
            <a:r>
              <a:rPr lang="ja-JP" altLang="en-US" dirty="0" smtClean="0"/>
              <a:t>と</a:t>
            </a:r>
            <a:r>
              <a:rPr lang="en-US" altLang="ja-JP" dirty="0" smtClean="0"/>
              <a:t>LUMO</a:t>
            </a:r>
            <a:r>
              <a:rPr lang="ja-JP" altLang="en-US" dirty="0" smtClean="0"/>
              <a:t>のギャップが大きいということ．二つ目は有機分子の</a:t>
            </a:r>
            <a:r>
              <a:rPr lang="en-US" altLang="ja-JP" dirty="0" smtClean="0"/>
              <a:t>HOMO</a:t>
            </a:r>
            <a:r>
              <a:rPr lang="ja-JP" altLang="en-US" dirty="0" smtClean="0"/>
              <a:t>が 分子内結合に局在化しており，分子間での軌道の重なりが非常に小さいということです． まず最初の点についてですが，</a:t>
            </a:r>
            <a:r>
              <a:rPr lang="en-US" altLang="ja-JP" dirty="0" smtClean="0"/>
              <a:t>HOMO</a:t>
            </a:r>
            <a:r>
              <a:rPr lang="ja-JP" altLang="en-US" dirty="0" smtClean="0"/>
              <a:t>と</a:t>
            </a:r>
            <a:r>
              <a:rPr lang="en-US" altLang="ja-JP" dirty="0" smtClean="0"/>
              <a:t>LUMO</a:t>
            </a:r>
            <a:r>
              <a:rPr lang="ja-JP" altLang="en-US" dirty="0" smtClean="0"/>
              <a:t>のエネルギー差が大きいということは，</a:t>
            </a:r>
            <a:r>
              <a:rPr lang="en-US" altLang="ja-JP" dirty="0" smtClean="0"/>
              <a:t>HOMO</a:t>
            </a:r>
            <a:r>
              <a:rPr lang="ja-JP" altLang="en-US" dirty="0" smtClean="0"/>
              <a:t>の 作る</a:t>
            </a:r>
            <a:r>
              <a:rPr lang="en-US" altLang="ja-JP" dirty="0" smtClean="0"/>
              <a:t>valence band (VB)</a:t>
            </a:r>
            <a:r>
              <a:rPr lang="ja-JP" altLang="en-US" dirty="0" smtClean="0"/>
              <a:t>と，</a:t>
            </a:r>
            <a:r>
              <a:rPr lang="en-US" altLang="ja-JP" dirty="0" smtClean="0"/>
              <a:t>LUMO</a:t>
            </a:r>
            <a:r>
              <a:rPr lang="ja-JP" altLang="en-US" dirty="0" smtClean="0"/>
              <a:t>の作る</a:t>
            </a:r>
            <a:r>
              <a:rPr lang="en-US" altLang="ja-JP" dirty="0" smtClean="0"/>
              <a:t>conduction band (CB)</a:t>
            </a:r>
            <a:r>
              <a:rPr lang="ja-JP" altLang="en-US" dirty="0" smtClean="0"/>
              <a:t>とのギャップが大きいという ことを意味します． このため，通常の有機物では</a:t>
            </a:r>
            <a:r>
              <a:rPr lang="en-US" altLang="ja-JP" dirty="0" smtClean="0"/>
              <a:t>VB</a:t>
            </a:r>
            <a:r>
              <a:rPr lang="ja-JP" altLang="en-US" dirty="0" smtClean="0"/>
              <a:t>と</a:t>
            </a:r>
            <a:r>
              <a:rPr lang="en-US" altLang="ja-JP" dirty="0" smtClean="0"/>
              <a:t>CB</a:t>
            </a:r>
            <a:r>
              <a:rPr lang="ja-JP" altLang="en-US" dirty="0" err="1" smtClean="0"/>
              <a:t>には</a:t>
            </a:r>
            <a:r>
              <a:rPr lang="ja-JP" altLang="en-US" dirty="0" smtClean="0"/>
              <a:t>重なりが無く，独立したバンドとなっています． ここにほとんどの有機分子が閉殻である＝</a:t>
            </a:r>
            <a:r>
              <a:rPr lang="en-US" altLang="ja-JP" dirty="0" smtClean="0"/>
              <a:t>HOMO</a:t>
            </a:r>
            <a:r>
              <a:rPr lang="ja-JP" altLang="en-US" dirty="0" smtClean="0"/>
              <a:t>に</a:t>
            </a:r>
            <a:r>
              <a:rPr lang="en-US" altLang="ja-JP" dirty="0" smtClean="0"/>
              <a:t>2</a:t>
            </a:r>
            <a:r>
              <a:rPr lang="ja-JP" altLang="en-US" dirty="0" err="1" smtClean="0"/>
              <a:t>つの</a:t>
            </a:r>
            <a:r>
              <a:rPr lang="ja-JP" altLang="en-US" dirty="0" smtClean="0"/>
              <a:t>価電子を持つことを合わせると， </a:t>
            </a:r>
            <a:r>
              <a:rPr lang="en-US" altLang="ja-JP" dirty="0" smtClean="0"/>
              <a:t>VB</a:t>
            </a:r>
            <a:r>
              <a:rPr lang="ja-JP" altLang="en-US" dirty="0" err="1" smtClean="0"/>
              <a:t>には</a:t>
            </a:r>
            <a:r>
              <a:rPr lang="ja-JP" altLang="en-US" dirty="0" smtClean="0"/>
              <a:t>バンドがちょうど埋まるだけの電子が存在し，</a:t>
            </a:r>
            <a:r>
              <a:rPr lang="en-US" altLang="ja-JP" dirty="0" smtClean="0"/>
              <a:t>CB</a:t>
            </a:r>
            <a:r>
              <a:rPr lang="ja-JP" altLang="en-US" dirty="0" err="1" smtClean="0"/>
              <a:t>には</a:t>
            </a:r>
            <a:r>
              <a:rPr lang="ja-JP" altLang="en-US" dirty="0" smtClean="0"/>
              <a:t>一つも電子が存在しない状態 となり，絶縁体となる事がわかります． </a:t>
            </a:r>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 I should</a:t>
            </a:r>
            <a:r>
              <a:rPr kumimoji="1" lang="en-US" altLang="ja-JP" baseline="0" dirty="0" smtClean="0"/>
              <a:t> explain what is PAH. PAH is </a:t>
            </a:r>
            <a:r>
              <a:rPr lang="en-US" altLang="ja-JP" dirty="0" smtClean="0"/>
              <a:t>abbreviated name of polycyclic aromatic hydrocarbon.</a:t>
            </a:r>
          </a:p>
          <a:p>
            <a:r>
              <a:rPr kumimoji="1" lang="en-US" altLang="ja-JP" dirty="0" smtClean="0"/>
              <a:t>it</a:t>
            </a:r>
            <a:r>
              <a:rPr kumimoji="1" lang="en-US" altLang="ja-JP" baseline="0" dirty="0" smtClean="0"/>
              <a:t> is definitely </a:t>
            </a:r>
            <a:r>
              <a:rPr lang="en-US" altLang="ja-JP" sz="1200" dirty="0" smtClean="0"/>
              <a:t>potent atmospheric pollutants consist of fused aromatic rings and do not contain </a:t>
            </a:r>
            <a:r>
              <a:rPr lang="en-US" altLang="ja-JP" sz="1200" dirty="0" err="1" smtClean="0"/>
              <a:t>heteroatoms</a:t>
            </a:r>
            <a:r>
              <a:rPr lang="en-US" altLang="ja-JP" sz="1200" dirty="0" smtClean="0"/>
              <a:t> or carry substituent.</a:t>
            </a:r>
            <a:r>
              <a:rPr lang="en-US" altLang="ja-JP" sz="1200" baseline="0" dirty="0" smtClean="0"/>
              <a:t> in other words, combination of benzene ring. and simply written like this </a:t>
            </a:r>
            <a:r>
              <a:rPr lang="en-US" altLang="ja-JP" dirty="0" smtClean="0"/>
              <a:t>formula</a:t>
            </a:r>
            <a:endParaRPr lang="en-US" altLang="ja-JP" sz="1200" baseline="0" dirty="0" smtClean="0"/>
          </a:p>
          <a:p>
            <a:r>
              <a:rPr lang="en-US" altLang="ja-JP" sz="1200" baseline="0" dirty="0" smtClean="0"/>
              <a:t>although the number of fused-ring is same, there are deferent materials like </a:t>
            </a:r>
            <a:r>
              <a:rPr lang="en-US" altLang="ja-JP" sz="1200" baseline="0" dirty="0" err="1" smtClean="0"/>
              <a:t>anthracene</a:t>
            </a:r>
            <a:r>
              <a:rPr lang="en-US" altLang="ja-JP" sz="1200" baseline="0" dirty="0" smtClean="0"/>
              <a:t> and </a:t>
            </a:r>
            <a:r>
              <a:rPr lang="en-US" altLang="ja-JP" sz="1200" baseline="0" dirty="0" err="1" smtClean="0"/>
              <a:t>phenanthrene</a:t>
            </a:r>
            <a:r>
              <a:rPr lang="en-US" altLang="ja-JP" sz="1200" baseline="0" dirty="0" smtClean="0"/>
              <a:t>.</a:t>
            </a:r>
          </a:p>
          <a:p>
            <a:r>
              <a:rPr lang="en-US" altLang="ja-JP" sz="1200" baseline="0" dirty="0" smtClean="0"/>
              <a:t>such huge variety is one of the character of PAH.</a:t>
            </a:r>
          </a:p>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recently,</a:t>
            </a:r>
            <a:r>
              <a:rPr kumimoji="1" lang="en-US" altLang="ja-JP" baseline="0" dirty="0" smtClean="0"/>
              <a:t> superconductivity is observed for alkali doped PAH.</a:t>
            </a:r>
          </a:p>
          <a:p>
            <a:r>
              <a:rPr kumimoji="1" lang="en-US" altLang="ja-JP" baseline="0" dirty="0" smtClean="0"/>
              <a:t>potassium doped </a:t>
            </a:r>
            <a:r>
              <a:rPr kumimoji="1" lang="en-US" altLang="ja-JP" baseline="0" dirty="0" err="1" smtClean="0"/>
              <a:t>picene</a:t>
            </a:r>
            <a:r>
              <a:rPr kumimoji="1" lang="en-US" altLang="ja-JP" baseline="0" dirty="0" smtClean="0"/>
              <a:t> transit to superconductor at 18K,which is the highest </a:t>
            </a:r>
            <a:r>
              <a:rPr lang="en-US" altLang="ja-JP" dirty="0" smtClean="0"/>
              <a:t>superconducting transition</a:t>
            </a:r>
            <a:r>
              <a:rPr kumimoji="1" lang="en-US" altLang="ja-JP" baseline="0" dirty="0" smtClean="0"/>
              <a:t> temperature as organic conductor.</a:t>
            </a:r>
          </a:p>
          <a:p>
            <a:r>
              <a:rPr kumimoji="1" lang="en-US" altLang="ja-JP" baseline="0" dirty="0" smtClean="0"/>
              <a:t>and this year, it is revealed that </a:t>
            </a:r>
            <a:r>
              <a:rPr kumimoji="1" lang="en-US" altLang="ja-JP" baseline="0" dirty="0" err="1" smtClean="0"/>
              <a:t>phenanthrene</a:t>
            </a:r>
            <a:r>
              <a:rPr kumimoji="1" lang="en-US" altLang="ja-JP" baseline="0" dirty="0" smtClean="0"/>
              <a:t> also transit to superconductor.</a:t>
            </a:r>
          </a:p>
          <a:p>
            <a:r>
              <a:rPr kumimoji="1" lang="en-US" altLang="ja-JP" baseline="0" dirty="0" smtClean="0"/>
              <a:t>if other alkali metals like </a:t>
            </a:r>
            <a:r>
              <a:rPr kumimoji="1" lang="en-US" altLang="ja-JP" baseline="0" dirty="0" err="1" smtClean="0"/>
              <a:t>Rb</a:t>
            </a:r>
            <a:r>
              <a:rPr kumimoji="1" lang="en-US" altLang="ja-JP" baseline="0" dirty="0" smtClean="0"/>
              <a:t> are doped to these material, they also transit to superconductor.</a:t>
            </a:r>
          </a:p>
          <a:p>
            <a:r>
              <a:rPr kumimoji="1" lang="en-US" altLang="ja-JP" dirty="0" smtClean="0"/>
              <a:t>now, just take back</a:t>
            </a:r>
            <a:r>
              <a:rPr kumimoji="1" lang="en-US" altLang="ja-JP" baseline="0" dirty="0" smtClean="0"/>
              <a:t> the topic, about the number of fused ring.</a:t>
            </a:r>
          </a:p>
          <a:p>
            <a:r>
              <a:rPr kumimoji="1" lang="en-US" altLang="ja-JP" baseline="0" dirty="0" smtClean="0"/>
              <a:t>there are huge kind of PAH depending on the number of fused ring. </a:t>
            </a:r>
          </a:p>
          <a:p>
            <a:r>
              <a:rPr kumimoji="1" lang="en-US" altLang="ja-JP" baseline="0" dirty="0" err="1" smtClean="0"/>
              <a:t>anthracene</a:t>
            </a:r>
            <a:r>
              <a:rPr kumimoji="1" lang="en-US" altLang="ja-JP" baseline="0" dirty="0" smtClean="0"/>
              <a:t> and </a:t>
            </a:r>
            <a:r>
              <a:rPr kumimoji="1" lang="en-US" altLang="ja-JP" baseline="0" dirty="0" err="1" smtClean="0"/>
              <a:t>phenanthrene</a:t>
            </a:r>
            <a:r>
              <a:rPr kumimoji="1" lang="en-US" altLang="ja-JP" baseline="0" dirty="0" smtClean="0"/>
              <a:t> has three fused rings. they are the </a:t>
            </a:r>
            <a:r>
              <a:rPr lang="en-US" altLang="ja-JP" dirty="0" smtClean="0"/>
              <a:t>structural isomer.</a:t>
            </a:r>
            <a:r>
              <a:rPr kumimoji="1" lang="en-US" altLang="ja-JP" baseline="0" dirty="0" smtClean="0"/>
              <a:t> </a:t>
            </a:r>
            <a:r>
              <a:rPr kumimoji="1" lang="en-US" altLang="ja-JP" baseline="0" dirty="0" err="1" smtClean="0"/>
              <a:t>tetracene</a:t>
            </a:r>
            <a:r>
              <a:rPr kumimoji="1" lang="en-US" altLang="ja-JP" baseline="0" dirty="0" smtClean="0"/>
              <a:t> has four, and </a:t>
            </a:r>
            <a:r>
              <a:rPr kumimoji="1" lang="en-US" altLang="ja-JP" baseline="0" dirty="0" err="1" smtClean="0"/>
              <a:t>pentacene</a:t>
            </a:r>
            <a:r>
              <a:rPr kumimoji="1" lang="en-US" altLang="ja-JP" baseline="0" dirty="0" smtClean="0"/>
              <a:t> has five.</a:t>
            </a:r>
          </a:p>
          <a:p>
            <a:r>
              <a:rPr kumimoji="1" lang="en-US" altLang="ja-JP" baseline="0" dirty="0" smtClean="0"/>
              <a:t>when the number </a:t>
            </a:r>
            <a:r>
              <a:rPr lang="en-US" altLang="ja-JP" dirty="0" smtClean="0"/>
              <a:t>approach infinity, that material became near to </a:t>
            </a:r>
            <a:r>
              <a:rPr lang="en-US" altLang="ja-JP" dirty="0" err="1" smtClean="0"/>
              <a:t>graphene</a:t>
            </a:r>
            <a:r>
              <a:rPr lang="en-US" altLang="ja-JP" dirty="0" smtClean="0"/>
              <a:t>. and layered</a:t>
            </a:r>
            <a:r>
              <a:rPr lang="en-US" altLang="ja-JP" baseline="0" dirty="0" smtClean="0"/>
              <a:t> one is equal to graphite.</a:t>
            </a:r>
          </a:p>
          <a:p>
            <a:r>
              <a:rPr kumimoji="1" lang="en-US" altLang="ja-JP" baseline="0" dirty="0" smtClean="0"/>
              <a:t>so, the study of PAH may be a approach for </a:t>
            </a:r>
            <a:r>
              <a:rPr kumimoji="1" lang="en-US" altLang="ja-JP" baseline="0" dirty="0" err="1" smtClean="0"/>
              <a:t>graphene</a:t>
            </a:r>
            <a:r>
              <a:rPr kumimoji="1" lang="en-US" altLang="ja-JP" baseline="0" dirty="0" smtClean="0"/>
              <a:t> and graphite.</a:t>
            </a:r>
          </a:p>
          <a:p>
            <a:r>
              <a:rPr kumimoji="1" lang="en-US" altLang="ja-JP" baseline="0" dirty="0" smtClean="0"/>
              <a:t>in fact, K doped graphite also transit to superconductor. it is a similarity with PAH.</a:t>
            </a:r>
          </a:p>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among</a:t>
            </a:r>
            <a:r>
              <a:rPr kumimoji="1" lang="en-US" altLang="ja-JP" baseline="0" dirty="0" smtClean="0"/>
              <a:t> such PAH materials, I pick up </a:t>
            </a:r>
            <a:r>
              <a:rPr kumimoji="1" lang="en-US" altLang="ja-JP" baseline="0" dirty="0" err="1" smtClean="0"/>
              <a:t>pentacene</a:t>
            </a:r>
            <a:r>
              <a:rPr kumimoji="1" lang="en-US" altLang="ja-JP" baseline="0" dirty="0" smtClean="0"/>
              <a:t>, the </a:t>
            </a:r>
            <a:r>
              <a:rPr lang="en-US" altLang="ja-JP" dirty="0" smtClean="0"/>
              <a:t>structural isomer of </a:t>
            </a:r>
            <a:r>
              <a:rPr lang="en-US" altLang="ja-JP" dirty="0" err="1" smtClean="0"/>
              <a:t>picene</a:t>
            </a:r>
            <a:r>
              <a:rPr lang="en-US" altLang="ja-JP" dirty="0" smtClean="0"/>
              <a:t>.</a:t>
            </a:r>
          </a:p>
          <a:p>
            <a:r>
              <a:rPr kumimoji="1" lang="en-US" altLang="ja-JP" dirty="0" err="1" smtClean="0"/>
              <a:t>pentacene</a:t>
            </a:r>
            <a:r>
              <a:rPr kumimoji="1" lang="en-US" altLang="ja-JP" dirty="0" smtClean="0"/>
              <a:t> is p-type organic semiconductor. and its high</a:t>
            </a:r>
            <a:r>
              <a:rPr kumimoji="1" lang="en-US" altLang="ja-JP" baseline="0" dirty="0" smtClean="0"/>
              <a:t> mobility has exceeded that of amorphous silicon at 1997.</a:t>
            </a:r>
          </a:p>
          <a:p>
            <a:r>
              <a:rPr kumimoji="1" lang="en-US" altLang="ja-JP" baseline="0" dirty="0" smtClean="0"/>
              <a:t>now, it remarks highest organic conductor.</a:t>
            </a:r>
          </a:p>
          <a:p>
            <a:r>
              <a:rPr kumimoji="1" lang="en-US" altLang="ja-JP" baseline="0" dirty="0" smtClean="0"/>
              <a:t>so, </a:t>
            </a:r>
            <a:r>
              <a:rPr kumimoji="1" lang="en-US" altLang="ja-JP" baseline="0" dirty="0" err="1" smtClean="0"/>
              <a:t>pentacene</a:t>
            </a:r>
            <a:r>
              <a:rPr kumimoji="1" lang="en-US" altLang="ja-JP" baseline="0" dirty="0" smtClean="0"/>
              <a:t> is expected to be used for </a:t>
            </a:r>
            <a:r>
              <a:rPr lang="en-US" altLang="ja-JP" dirty="0" smtClean="0"/>
              <a:t>organic TFT and organic EL.</a:t>
            </a:r>
            <a:endParaRPr kumimoji="1" lang="en-US" altLang="ja-JP" baseline="0" dirty="0" smtClean="0"/>
          </a:p>
          <a:p>
            <a:r>
              <a:rPr kumimoji="1" lang="en-US" altLang="ja-JP" dirty="0" smtClean="0"/>
              <a:t>on its own,</a:t>
            </a:r>
            <a:r>
              <a:rPr kumimoji="1" lang="en-US" altLang="ja-JP" baseline="0" dirty="0" smtClean="0"/>
              <a:t> </a:t>
            </a:r>
            <a:r>
              <a:rPr kumimoji="1" lang="en-US" altLang="ja-JP" baseline="0" dirty="0" err="1" smtClean="0"/>
              <a:t>pentacen</a:t>
            </a:r>
            <a:r>
              <a:rPr kumimoji="1" lang="en-US" altLang="ja-JP" baseline="0" dirty="0" smtClean="0"/>
              <a:t> is insoluble in organic solvent. then substituted </a:t>
            </a:r>
            <a:r>
              <a:rPr kumimoji="1" lang="en-US" altLang="ja-JP" baseline="0" dirty="0" err="1" smtClean="0"/>
              <a:t>pentacenes</a:t>
            </a:r>
            <a:r>
              <a:rPr kumimoji="1" lang="en-US" altLang="ja-JP" baseline="0" dirty="0" smtClean="0"/>
              <a:t> are used for industrially.</a:t>
            </a:r>
          </a:p>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EA2A5-ECD9-4985-80AA-E7882D2A2625}"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B90BC7B-5161-4F8A-A2C4-C24AAE5D954B}" type="datetimeFigureOut">
              <a:rPr kumimoji="1" lang="ja-JP" altLang="en-US" smtClean="0"/>
              <a:pPr/>
              <a:t>2011/12/20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9E8FE91-BBBF-47D1-A712-5002219C6D5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BC7B-5161-4F8A-A2C4-C24AAE5D954B}" type="datetimeFigureOut">
              <a:rPr kumimoji="1" lang="ja-JP" altLang="en-US" smtClean="0"/>
              <a:pPr/>
              <a:t>2011/12/20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8FE91-BBBF-47D1-A712-5002219C6D5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96871" y="260648"/>
            <a:ext cx="8928992" cy="709454"/>
            <a:chOff x="96871" y="260648"/>
            <a:chExt cx="8928992" cy="709454"/>
          </a:xfrm>
        </p:grpSpPr>
        <p:grpSp>
          <p:nvGrpSpPr>
            <p:cNvPr id="5" name="グループ化 25"/>
            <p:cNvGrpSpPr/>
            <p:nvPr/>
          </p:nvGrpSpPr>
          <p:grpSpPr>
            <a:xfrm>
              <a:off x="96871" y="260649"/>
              <a:ext cx="8928992" cy="709455"/>
              <a:chOff x="504281" y="1908499"/>
              <a:chExt cx="30531392" cy="1728192"/>
            </a:xfrm>
          </p:grpSpPr>
          <p:sp>
            <p:nvSpPr>
              <p:cNvPr id="9" name="片側の 2 つの角を切り取った四角形 8"/>
              <p:cNvSpPr/>
              <p:nvPr/>
            </p:nvSpPr>
            <p:spPr>
              <a:xfrm>
                <a:off x="504281" y="1908499"/>
                <a:ext cx="30531392" cy="936104"/>
              </a:xfrm>
              <a:prstGeom prst="snip2Same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片側の 2 つの角を切り取った四角形 9"/>
              <p:cNvSpPr/>
              <p:nvPr/>
            </p:nvSpPr>
            <p:spPr>
              <a:xfrm rot="10800000">
                <a:off x="504281" y="2700587"/>
                <a:ext cx="30531392" cy="936104"/>
              </a:xfrm>
              <a:prstGeom prst="snip2Same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59565" y="2556570"/>
                <a:ext cx="3040490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Picture 231" descr="KYOKUGEN Logo_trans"/>
            <p:cNvPicPr>
              <a:picLocks noChangeAspect="1" noChangeArrowheads="1"/>
            </p:cNvPicPr>
            <p:nvPr/>
          </p:nvPicPr>
          <p:blipFill>
            <a:blip r:embed="rId3" cstate="print">
              <a:lum bright="-1000" contrast="15000"/>
            </a:blip>
            <a:srcRect/>
            <a:stretch>
              <a:fillRect/>
            </a:stretch>
          </p:blipFill>
          <p:spPr bwMode="auto">
            <a:xfrm>
              <a:off x="5495048" y="286295"/>
              <a:ext cx="3515169" cy="675353"/>
            </a:xfrm>
            <a:prstGeom prst="rect">
              <a:avLst/>
            </a:prstGeom>
            <a:noFill/>
          </p:spPr>
        </p:pic>
        <p:sp>
          <p:nvSpPr>
            <p:cNvPr id="7" name="Rectangle 232"/>
            <p:cNvSpPr>
              <a:spLocks noChangeArrowheads="1"/>
            </p:cNvSpPr>
            <p:nvPr/>
          </p:nvSpPr>
          <p:spPr bwMode="auto">
            <a:xfrm rot="10800000">
              <a:off x="971374" y="286286"/>
              <a:ext cx="4536730" cy="671012"/>
            </a:xfrm>
            <a:prstGeom prst="rect">
              <a:avLst/>
            </a:prstGeom>
            <a:gradFill rotWithShape="1">
              <a:gsLst>
                <a:gs pos="0">
                  <a:srgbClr val="008E00"/>
                </a:gs>
                <a:gs pos="15000">
                  <a:schemeClr val="bg1">
                    <a:alpha val="0"/>
                  </a:schemeClr>
                </a:gs>
              </a:gsLst>
              <a:lin ang="0" scaled="1"/>
            </a:gradFill>
            <a:ln w="9525">
              <a:noFill/>
              <a:miter lim="800000"/>
              <a:headEnd/>
              <a:tailEnd/>
            </a:ln>
            <a:effectLst/>
          </p:spPr>
          <p:txBody>
            <a:bodyPr wrap="none" anchor="ctr"/>
            <a:lstStyle/>
            <a:p>
              <a:endParaRPr lang="ja-JP" altLang="en-US"/>
            </a:p>
          </p:txBody>
        </p:sp>
        <p:pic>
          <p:nvPicPr>
            <p:cNvPr id="8" name="Picture 233"/>
            <p:cNvPicPr>
              <a:picLocks noChangeAspect="1" noChangeArrowheads="1"/>
            </p:cNvPicPr>
            <p:nvPr/>
          </p:nvPicPr>
          <p:blipFill>
            <a:blip r:embed="rId4" cstate="print"/>
            <a:srcRect/>
            <a:stretch>
              <a:fillRect/>
            </a:stretch>
          </p:blipFill>
          <p:spPr bwMode="auto">
            <a:xfrm>
              <a:off x="251521" y="348423"/>
              <a:ext cx="607798" cy="554660"/>
            </a:xfrm>
            <a:prstGeom prst="rect">
              <a:avLst/>
            </a:prstGeom>
            <a:noFill/>
          </p:spPr>
        </p:pic>
      </p:grpSp>
      <p:sp>
        <p:nvSpPr>
          <p:cNvPr id="2" name="タイトル 1"/>
          <p:cNvSpPr>
            <a:spLocks noGrp="1"/>
          </p:cNvSpPr>
          <p:nvPr>
            <p:ph type="ctrTitle"/>
          </p:nvPr>
        </p:nvSpPr>
        <p:spPr>
          <a:xfrm>
            <a:off x="1115616" y="332656"/>
            <a:ext cx="3598168" cy="578495"/>
          </a:xfrm>
        </p:spPr>
        <p:txBody>
          <a:bodyPr>
            <a:normAutofit/>
          </a:bodyPr>
          <a:lstStyle/>
          <a:p>
            <a:r>
              <a:rPr kumimoji="1" lang="en-US" altLang="ja-JP" sz="2800" b="1" dirty="0" smtClean="0"/>
              <a:t>M1 </a:t>
            </a:r>
            <a:r>
              <a:rPr lang="en-US" altLang="ja-JP" sz="2800" b="1" dirty="0" smtClean="0"/>
              <a:t>colloquium</a:t>
            </a:r>
            <a:endParaRPr kumimoji="1" lang="ja-JP" altLang="en-US" sz="2800" b="1" dirty="0"/>
          </a:p>
        </p:txBody>
      </p:sp>
      <p:sp>
        <p:nvSpPr>
          <p:cNvPr id="3" name="サブタイトル 2"/>
          <p:cNvSpPr>
            <a:spLocks noGrp="1"/>
          </p:cNvSpPr>
          <p:nvPr>
            <p:ph type="subTitle" idx="1"/>
          </p:nvPr>
        </p:nvSpPr>
        <p:spPr>
          <a:xfrm>
            <a:off x="2743200" y="5373216"/>
            <a:ext cx="6400800" cy="960512"/>
          </a:xfrm>
        </p:spPr>
        <p:txBody>
          <a:bodyPr>
            <a:normAutofit fontScale="92500" lnSpcReduction="20000"/>
          </a:bodyPr>
          <a:lstStyle/>
          <a:p>
            <a:r>
              <a:rPr kumimoji="1" lang="en-US" altLang="ja-JP" dirty="0" smtClean="0">
                <a:solidFill>
                  <a:schemeClr val="tx1"/>
                </a:solidFill>
              </a:rPr>
              <a:t>Shimizu-group</a:t>
            </a:r>
          </a:p>
          <a:p>
            <a:r>
              <a:rPr lang="en-US" altLang="ja-JP" dirty="0" smtClean="0">
                <a:solidFill>
                  <a:schemeClr val="tx1"/>
                </a:solidFill>
              </a:rPr>
              <a:t>M1  </a:t>
            </a:r>
            <a:r>
              <a:rPr lang="en-US" altLang="ja-JP" dirty="0" err="1" smtClean="0">
                <a:solidFill>
                  <a:schemeClr val="tx1"/>
                </a:solidFill>
              </a:rPr>
              <a:t>Daiki</a:t>
            </a:r>
            <a:r>
              <a:rPr lang="en-US" altLang="ja-JP" dirty="0" smtClean="0">
                <a:solidFill>
                  <a:schemeClr val="tx1"/>
                </a:solidFill>
              </a:rPr>
              <a:t> Hayashi</a:t>
            </a:r>
            <a:endParaRPr kumimoji="1" lang="ja-JP" altLang="en-US" dirty="0">
              <a:solidFill>
                <a:schemeClr val="tx1"/>
              </a:solidFill>
            </a:endParaRPr>
          </a:p>
        </p:txBody>
      </p:sp>
      <p:sp>
        <p:nvSpPr>
          <p:cNvPr id="12" name="テキスト ボックス 11"/>
          <p:cNvSpPr txBox="1"/>
          <p:nvPr/>
        </p:nvSpPr>
        <p:spPr>
          <a:xfrm>
            <a:off x="467544" y="2348880"/>
            <a:ext cx="7848872" cy="1323439"/>
          </a:xfrm>
          <a:prstGeom prst="rect">
            <a:avLst/>
          </a:prstGeom>
          <a:noFill/>
        </p:spPr>
        <p:txBody>
          <a:bodyPr wrap="square" rtlCol="0">
            <a:spAutoFit/>
          </a:bodyPr>
          <a:lstStyle/>
          <a:p>
            <a:pPr algn="ctr"/>
            <a:r>
              <a:rPr lang="en-US" altLang="ja-JP" sz="4000" dirty="0" smtClean="0"/>
              <a:t>Property of PAH(polycyclic aromatic hydrocarbon) under pressure</a:t>
            </a:r>
            <a:endParaRPr lang="ja-JP" altLang="ja-JP" sz="4000" dirty="0"/>
          </a:p>
        </p:txBody>
      </p:sp>
      <p:sp>
        <p:nvSpPr>
          <p:cNvPr id="13" name="正方形/長方形 12"/>
          <p:cNvSpPr/>
          <p:nvPr/>
        </p:nvSpPr>
        <p:spPr>
          <a:xfrm>
            <a:off x="1799184" y="3861048"/>
            <a:ext cx="7344816" cy="369332"/>
          </a:xfrm>
          <a:prstGeom prst="rect">
            <a:avLst/>
          </a:prstGeom>
        </p:spPr>
        <p:txBody>
          <a:bodyPr wrap="square">
            <a:spAutoFit/>
          </a:bodyPr>
          <a:lstStyle/>
          <a:p>
            <a:r>
              <a:rPr lang="en-US" altLang="ja-JP" b="1" dirty="0" smtClean="0"/>
              <a:t>G. A. Samara and H. G. </a:t>
            </a:r>
            <a:r>
              <a:rPr lang="en-US" altLang="ja-JP" b="1" dirty="0" err="1" smtClean="0"/>
              <a:t>Drickamer</a:t>
            </a:r>
            <a:r>
              <a:rPr lang="en-US" altLang="ja-JP" b="1" dirty="0" smtClean="0"/>
              <a:t>, </a:t>
            </a:r>
            <a:r>
              <a:rPr lang="en-US" altLang="ja-JP" b="1" i="1" dirty="0" smtClean="0"/>
              <a:t>J. Chem. Phys</a:t>
            </a:r>
            <a:r>
              <a:rPr lang="en-US" altLang="ja-JP" b="1" dirty="0" smtClean="0"/>
              <a:t>., 41, 1856-1864 ( 1964 )</a:t>
            </a:r>
            <a:endParaRPr lang="ja-JP" alt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7" name="タイトル 1"/>
          <p:cNvSpPr>
            <a:spLocks noGrp="1"/>
          </p:cNvSpPr>
          <p:nvPr>
            <p:ph type="title"/>
          </p:nvPr>
        </p:nvSpPr>
        <p:spPr>
          <a:xfrm>
            <a:off x="0" y="260350"/>
            <a:ext cx="6372200" cy="504354"/>
          </a:xfrm>
        </p:spPr>
        <p:txBody>
          <a:bodyPr>
            <a:noAutofit/>
          </a:bodyPr>
          <a:lstStyle/>
          <a:p>
            <a:r>
              <a:rPr kumimoji="1" lang="en-US" altLang="ja-JP" sz="3200" b="1" dirty="0" smtClean="0"/>
              <a:t>Temperature dependence</a:t>
            </a:r>
            <a:endParaRPr kumimoji="1" lang="ja-JP" altLang="en-US" sz="3200" b="1" dirty="0"/>
          </a:p>
        </p:txBody>
      </p:sp>
      <p:pic>
        <p:nvPicPr>
          <p:cNvPr id="3075" name="Picture 3"/>
          <p:cNvPicPr>
            <a:picLocks noChangeAspect="1" noChangeArrowheads="1"/>
          </p:cNvPicPr>
          <p:nvPr/>
        </p:nvPicPr>
        <p:blipFill rotWithShape="1">
          <a:blip r:embed="rId4" cstate="print"/>
          <a:srcRect l="20563" t="26730" r="54865" b="16724"/>
          <a:stretch/>
        </p:blipFill>
        <p:spPr bwMode="auto">
          <a:xfrm>
            <a:off x="35495" y="972131"/>
            <a:ext cx="4125213" cy="5337189"/>
          </a:xfrm>
          <a:prstGeom prst="rect">
            <a:avLst/>
          </a:prstGeom>
          <a:noFill/>
          <a:ln w="9525">
            <a:noFill/>
            <a:miter lim="800000"/>
            <a:headEnd/>
            <a:tailEnd/>
          </a:ln>
        </p:spPr>
      </p:pic>
      <p:sp>
        <p:nvSpPr>
          <p:cNvPr id="10" name="正方形/長方形 9"/>
          <p:cNvSpPr/>
          <p:nvPr/>
        </p:nvSpPr>
        <p:spPr>
          <a:xfrm>
            <a:off x="4096544" y="1412776"/>
            <a:ext cx="5040560" cy="461665"/>
          </a:xfrm>
          <a:prstGeom prst="rect">
            <a:avLst/>
          </a:prstGeom>
        </p:spPr>
        <p:txBody>
          <a:bodyPr wrap="square">
            <a:spAutoFit/>
          </a:bodyPr>
          <a:lstStyle/>
          <a:p>
            <a:r>
              <a:rPr lang="en-US" altLang="ja-JP" sz="2400" dirty="0" smtClean="0"/>
              <a:t>single-crystal </a:t>
            </a:r>
            <a:r>
              <a:rPr lang="en-US" altLang="ja-JP" sz="2400" dirty="0" err="1" smtClean="0"/>
              <a:t>pentacene</a:t>
            </a:r>
            <a:r>
              <a:rPr lang="en-US" altLang="ja-JP" sz="2400" dirty="0" smtClean="0"/>
              <a:t> for c direction</a:t>
            </a:r>
            <a:endParaRPr lang="ja-JP" altLang="en-US" sz="2400" dirty="0"/>
          </a:p>
        </p:txBody>
      </p:sp>
      <p:sp>
        <p:nvSpPr>
          <p:cNvPr id="12" name="テキスト ボックス 11"/>
          <p:cNvSpPr txBox="1"/>
          <p:nvPr/>
        </p:nvSpPr>
        <p:spPr>
          <a:xfrm>
            <a:off x="5185888" y="1877923"/>
            <a:ext cx="3850608" cy="830997"/>
          </a:xfrm>
          <a:prstGeom prst="rect">
            <a:avLst/>
          </a:prstGeom>
          <a:noFill/>
        </p:spPr>
        <p:txBody>
          <a:bodyPr wrap="square" rtlCol="0">
            <a:spAutoFit/>
          </a:bodyPr>
          <a:lstStyle/>
          <a:p>
            <a:r>
              <a:rPr kumimoji="1" lang="en-US" altLang="ja-JP" sz="2400" dirty="0" smtClean="0"/>
              <a:t>a’ and b’ direction </a:t>
            </a:r>
            <a:endParaRPr lang="en-US" altLang="ja-JP" sz="2400" dirty="0"/>
          </a:p>
          <a:p>
            <a:r>
              <a:rPr kumimoji="1" lang="en-US" altLang="ja-JP" sz="2400" dirty="0" smtClean="0"/>
              <a:t>    - not differ significantly</a:t>
            </a:r>
            <a:endParaRPr kumimoji="1" lang="ja-JP" altLang="en-US" sz="2400" dirty="0"/>
          </a:p>
        </p:txBody>
      </p:sp>
      <p:sp>
        <p:nvSpPr>
          <p:cNvPr id="13" name="テキスト ボックス 12"/>
          <p:cNvSpPr txBox="1"/>
          <p:nvPr/>
        </p:nvSpPr>
        <p:spPr>
          <a:xfrm>
            <a:off x="3131840" y="5733256"/>
            <a:ext cx="1574855" cy="461665"/>
          </a:xfrm>
          <a:prstGeom prst="rect">
            <a:avLst/>
          </a:prstGeom>
          <a:noFill/>
        </p:spPr>
        <p:txBody>
          <a:bodyPr wrap="none" rtlCol="0">
            <a:spAutoFit/>
          </a:bodyPr>
          <a:lstStyle/>
          <a:p>
            <a:r>
              <a:rPr kumimoji="1" lang="en-US" altLang="ja-JP" sz="2400" b="1" dirty="0" smtClean="0"/>
              <a:t>metalized?</a:t>
            </a:r>
            <a:endParaRPr kumimoji="1" lang="ja-JP" altLang="en-US" sz="2400" b="1" dirty="0"/>
          </a:p>
        </p:txBody>
      </p:sp>
      <p:cxnSp>
        <p:nvCxnSpPr>
          <p:cNvPr id="15" name="直線矢印コネクタ 14"/>
          <p:cNvCxnSpPr/>
          <p:nvPr/>
        </p:nvCxnSpPr>
        <p:spPr>
          <a:xfrm flipH="1" flipV="1">
            <a:off x="1547665" y="4869160"/>
            <a:ext cx="1512167" cy="936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614840" y="4767535"/>
            <a:ext cx="2917600" cy="461665"/>
          </a:xfrm>
          <a:prstGeom prst="rect">
            <a:avLst/>
          </a:prstGeom>
          <a:noFill/>
        </p:spPr>
        <p:txBody>
          <a:bodyPr wrap="square" rtlCol="0">
            <a:spAutoFit/>
          </a:bodyPr>
          <a:lstStyle/>
          <a:p>
            <a:r>
              <a:rPr lang="en-US" altLang="ja-JP" sz="2400" dirty="0" smtClean="0"/>
              <a:t>180 K</a:t>
            </a:r>
            <a:r>
              <a:rPr lang="ja-JP" altLang="en-US" sz="2400" dirty="0" smtClean="0"/>
              <a:t>～ </a:t>
            </a:r>
            <a:r>
              <a:rPr lang="en-US" altLang="ja-JP" sz="2400" dirty="0" smtClean="0"/>
              <a:t>; irreversible </a:t>
            </a:r>
            <a:endParaRPr kumimoji="1" lang="ja-JP" altLang="en-US" sz="2400" dirty="0"/>
          </a:p>
        </p:txBody>
      </p:sp>
      <p:pic>
        <p:nvPicPr>
          <p:cNvPr id="19" name="Picture 3"/>
          <p:cNvPicPr>
            <a:picLocks noChangeAspect="1" noChangeArrowheads="1"/>
          </p:cNvPicPr>
          <p:nvPr/>
        </p:nvPicPr>
        <p:blipFill>
          <a:blip r:embed="rId4" cstate="print"/>
          <a:srcRect l="16241" t="83871" r="51107" b="10626"/>
          <a:stretch>
            <a:fillRect/>
          </a:stretch>
        </p:blipFill>
        <p:spPr bwMode="auto">
          <a:xfrm>
            <a:off x="402130" y="6240864"/>
            <a:ext cx="4312097" cy="408566"/>
          </a:xfrm>
          <a:prstGeom prst="rect">
            <a:avLst/>
          </a:prstGeom>
          <a:noFill/>
          <a:ln w="9525">
            <a:noFill/>
            <a:miter lim="800000"/>
            <a:headEnd/>
            <a:tailEnd/>
          </a:ln>
        </p:spPr>
      </p:pic>
      <p:sp>
        <p:nvSpPr>
          <p:cNvPr id="14" name="テキスト ボックス 13"/>
          <p:cNvSpPr txBox="1"/>
          <p:nvPr/>
        </p:nvSpPr>
        <p:spPr>
          <a:xfrm>
            <a:off x="4572000" y="3212976"/>
            <a:ext cx="3816424" cy="864096"/>
          </a:xfrm>
          <a:prstGeom prst="rect">
            <a:avLst/>
          </a:prstGeom>
          <a:noFill/>
        </p:spPr>
        <p:txBody>
          <a:bodyPr wrap="square" rtlCol="0">
            <a:spAutoFit/>
          </a:bodyPr>
          <a:lstStyle/>
          <a:p>
            <a:r>
              <a:rPr kumimoji="1" lang="en-US" altLang="ja-JP" sz="2400" dirty="0" smtClean="0"/>
              <a:t>heated and measured after compressed at 78K </a:t>
            </a:r>
            <a:endParaRPr kumimoji="1" lang="ja-JP" altLang="en-US" sz="2400" dirty="0"/>
          </a:p>
        </p:txBody>
      </p:sp>
      <p:sp>
        <p:nvSpPr>
          <p:cNvPr id="18" name="テキスト ボックス 17"/>
          <p:cNvSpPr txBox="1"/>
          <p:nvPr/>
        </p:nvSpPr>
        <p:spPr>
          <a:xfrm>
            <a:off x="5220072" y="4221088"/>
            <a:ext cx="3035446" cy="461665"/>
          </a:xfrm>
          <a:prstGeom prst="rect">
            <a:avLst/>
          </a:prstGeom>
          <a:noFill/>
        </p:spPr>
        <p:txBody>
          <a:bodyPr wrap="none" rtlCol="0">
            <a:spAutoFit/>
          </a:bodyPr>
          <a:lstStyle/>
          <a:p>
            <a:r>
              <a:rPr lang="en-US" altLang="ja-JP" sz="2400" dirty="0" smtClean="0"/>
              <a:t>78K</a:t>
            </a:r>
            <a:r>
              <a:rPr lang="ja-JP" altLang="en-US" sz="2400" dirty="0" smtClean="0"/>
              <a:t>～</a:t>
            </a:r>
            <a:r>
              <a:rPr lang="en-US" altLang="ja-JP" sz="2400" dirty="0" smtClean="0"/>
              <a:t>180K ; reversible</a:t>
            </a:r>
            <a:endParaRPr kumimoji="1" lang="ja-JP" altLang="en-US" sz="2400" dirty="0"/>
          </a:p>
        </p:txBody>
      </p:sp>
      <p:cxnSp>
        <p:nvCxnSpPr>
          <p:cNvPr id="21" name="直線矢印コネクタ 20"/>
          <p:cNvCxnSpPr/>
          <p:nvPr/>
        </p:nvCxnSpPr>
        <p:spPr>
          <a:xfrm>
            <a:off x="4716016" y="4437112"/>
            <a:ext cx="4320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187624" y="2924944"/>
            <a:ext cx="798937" cy="369332"/>
          </a:xfrm>
          <a:prstGeom prst="rect">
            <a:avLst/>
          </a:prstGeom>
          <a:noFill/>
        </p:spPr>
        <p:txBody>
          <a:bodyPr wrap="none" rtlCol="0">
            <a:spAutoFit/>
          </a:bodyPr>
          <a:lstStyle/>
          <a:p>
            <a:r>
              <a:rPr kumimoji="1" lang="en-US" altLang="ja-JP" b="1" dirty="0" smtClean="0"/>
              <a:t>21GPa</a:t>
            </a:r>
            <a:endParaRPr kumimoji="1" lang="ja-JP" altLang="en-US" b="1" dirty="0"/>
          </a:p>
        </p:txBody>
      </p:sp>
      <p:sp>
        <p:nvSpPr>
          <p:cNvPr id="20" name="テキスト ボックス 19"/>
          <p:cNvSpPr txBox="1"/>
          <p:nvPr/>
        </p:nvSpPr>
        <p:spPr>
          <a:xfrm>
            <a:off x="971600" y="4293096"/>
            <a:ext cx="798937" cy="369332"/>
          </a:xfrm>
          <a:prstGeom prst="rect">
            <a:avLst/>
          </a:prstGeom>
          <a:noFill/>
        </p:spPr>
        <p:txBody>
          <a:bodyPr wrap="none" rtlCol="0">
            <a:spAutoFit/>
          </a:bodyPr>
          <a:lstStyle/>
          <a:p>
            <a:r>
              <a:rPr kumimoji="1" lang="en-US" altLang="ja-JP" b="1" dirty="0" smtClean="0"/>
              <a:t>22GPa</a:t>
            </a:r>
            <a:endParaRPr kumimoji="1" lang="ja-JP" altLang="en-US" b="1" dirty="0"/>
          </a:p>
        </p:txBody>
      </p:sp>
      <p:sp>
        <p:nvSpPr>
          <p:cNvPr id="22" name="テキスト ボックス 21"/>
          <p:cNvSpPr txBox="1"/>
          <p:nvPr/>
        </p:nvSpPr>
        <p:spPr>
          <a:xfrm>
            <a:off x="899592" y="5013176"/>
            <a:ext cx="798937" cy="369332"/>
          </a:xfrm>
          <a:prstGeom prst="rect">
            <a:avLst/>
          </a:prstGeom>
          <a:noFill/>
        </p:spPr>
        <p:txBody>
          <a:bodyPr wrap="none" rtlCol="0">
            <a:spAutoFit/>
          </a:bodyPr>
          <a:lstStyle/>
          <a:p>
            <a:r>
              <a:rPr lang="en-US" altLang="ja-JP" b="1" dirty="0" smtClean="0"/>
              <a:t>38</a:t>
            </a:r>
            <a:r>
              <a:rPr kumimoji="1" lang="en-US" altLang="ja-JP" b="1" dirty="0" smtClean="0"/>
              <a:t>GPa</a:t>
            </a:r>
            <a:endParaRPr kumimoji="1" lang="ja-JP" alt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313184" y="260648"/>
            <a:ext cx="3898776" cy="490066"/>
          </a:xfrm>
        </p:spPr>
        <p:txBody>
          <a:bodyPr>
            <a:noAutofit/>
          </a:bodyPr>
          <a:lstStyle/>
          <a:p>
            <a:r>
              <a:rPr lang="en-US" altLang="ja-JP" sz="3200" b="1" dirty="0" smtClean="0"/>
              <a:t>A</a:t>
            </a:r>
            <a:r>
              <a:rPr kumimoji="1" lang="en-US" altLang="ja-JP" sz="3200" b="1" dirty="0" smtClean="0"/>
              <a:t>ctivation energy</a:t>
            </a:r>
            <a:endParaRPr kumimoji="1" lang="ja-JP" altLang="en-US" sz="3200" b="1" dirty="0"/>
          </a:p>
        </p:txBody>
      </p:sp>
      <p:pic>
        <p:nvPicPr>
          <p:cNvPr id="4099" name="Picture 3"/>
          <p:cNvPicPr>
            <a:picLocks noChangeAspect="1" noChangeArrowheads="1"/>
          </p:cNvPicPr>
          <p:nvPr/>
        </p:nvPicPr>
        <p:blipFill>
          <a:blip r:embed="rId4" cstate="print"/>
          <a:srcRect l="16794" t="18500" r="50553" b="15547"/>
          <a:stretch>
            <a:fillRect/>
          </a:stretch>
        </p:blipFill>
        <p:spPr bwMode="auto">
          <a:xfrm>
            <a:off x="251520" y="1412776"/>
            <a:ext cx="4603138" cy="5227292"/>
          </a:xfrm>
          <a:prstGeom prst="rect">
            <a:avLst/>
          </a:prstGeom>
          <a:noFill/>
          <a:ln w="9525">
            <a:noFill/>
            <a:miter lim="800000"/>
            <a:headEnd/>
            <a:tailEnd/>
          </a:ln>
        </p:spPr>
      </p:pic>
      <p:sp>
        <p:nvSpPr>
          <p:cNvPr id="10" name="テキスト ボックス 9"/>
          <p:cNvSpPr txBox="1"/>
          <p:nvPr/>
        </p:nvSpPr>
        <p:spPr>
          <a:xfrm>
            <a:off x="5148064" y="3255367"/>
            <a:ext cx="3744416" cy="1584176"/>
          </a:xfrm>
          <a:prstGeom prst="rect">
            <a:avLst/>
          </a:prstGeom>
          <a:noFill/>
        </p:spPr>
        <p:txBody>
          <a:bodyPr wrap="square" rtlCol="0">
            <a:spAutoFit/>
          </a:bodyPr>
          <a:lstStyle/>
          <a:p>
            <a:r>
              <a:rPr kumimoji="1" lang="en-US" altLang="ja-JP" sz="2400" dirty="0" smtClean="0"/>
              <a:t>The activation energy eventually goes to zero </a:t>
            </a:r>
          </a:p>
          <a:p>
            <a:r>
              <a:rPr kumimoji="1" lang="en-US" altLang="ja-JP" sz="2400" dirty="0" smtClean="0"/>
              <a:t>(270 </a:t>
            </a:r>
            <a:r>
              <a:rPr kumimoji="1" lang="en-US" altLang="ja-JP" sz="2400" dirty="0" err="1" smtClean="0"/>
              <a:t>kbar</a:t>
            </a:r>
            <a:r>
              <a:rPr kumimoji="1" lang="en-US" altLang="ja-JP" sz="2400" dirty="0" smtClean="0"/>
              <a:t> for the single-crystal samples)</a:t>
            </a:r>
            <a:endParaRPr kumimoji="1" lang="ja-JP" altLang="en-US" sz="2400" dirty="0"/>
          </a:p>
        </p:txBody>
      </p:sp>
      <p:cxnSp>
        <p:nvCxnSpPr>
          <p:cNvPr id="12" name="直線矢印コネクタ 11"/>
          <p:cNvCxnSpPr/>
          <p:nvPr/>
        </p:nvCxnSpPr>
        <p:spPr>
          <a:xfrm>
            <a:off x="5148064" y="5415607"/>
            <a:ext cx="504056" cy="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012160" y="5055567"/>
            <a:ext cx="2322559" cy="707886"/>
          </a:xfrm>
          <a:prstGeom prst="rect">
            <a:avLst/>
          </a:prstGeom>
          <a:noFill/>
        </p:spPr>
        <p:txBody>
          <a:bodyPr wrap="none" rtlCol="0">
            <a:spAutoFit/>
          </a:bodyPr>
          <a:lstStyle/>
          <a:p>
            <a:r>
              <a:rPr kumimoji="1" lang="en-US" altLang="ja-JP" sz="4000" b="1" dirty="0" smtClean="0">
                <a:solidFill>
                  <a:srgbClr val="C00000"/>
                </a:solidFill>
              </a:rPr>
              <a:t>“metallic”</a:t>
            </a:r>
            <a:endParaRPr kumimoji="1" lang="ja-JP" altLang="en-US" sz="4000" b="1" dirty="0">
              <a:solidFill>
                <a:srgbClr val="C00000"/>
              </a:solidFill>
            </a:endParaRPr>
          </a:p>
        </p:txBody>
      </p:sp>
      <p:sp>
        <p:nvSpPr>
          <p:cNvPr id="14" name="テキスト ボックス 13"/>
          <p:cNvSpPr txBox="1"/>
          <p:nvPr/>
        </p:nvSpPr>
        <p:spPr>
          <a:xfrm>
            <a:off x="5651980" y="5805264"/>
            <a:ext cx="3384516" cy="461665"/>
          </a:xfrm>
          <a:prstGeom prst="rect">
            <a:avLst/>
          </a:prstGeom>
          <a:noFill/>
        </p:spPr>
        <p:txBody>
          <a:bodyPr wrap="none" rtlCol="0">
            <a:spAutoFit/>
          </a:bodyPr>
          <a:lstStyle/>
          <a:p>
            <a:r>
              <a:rPr kumimoji="1" lang="en-US" altLang="ja-JP" sz="2400" dirty="0" smtClean="0"/>
              <a:t>with a positive coefficient</a:t>
            </a:r>
            <a:endParaRPr kumimoji="1" lang="ja-JP" altLang="en-US" sz="2400" dirty="0"/>
          </a:p>
        </p:txBody>
      </p:sp>
      <p:sp>
        <p:nvSpPr>
          <p:cNvPr id="16" name="テキスト ボックス 15"/>
          <p:cNvSpPr txBox="1"/>
          <p:nvPr/>
        </p:nvSpPr>
        <p:spPr>
          <a:xfrm>
            <a:off x="1907704" y="836712"/>
            <a:ext cx="3911199" cy="461665"/>
          </a:xfrm>
          <a:prstGeom prst="rect">
            <a:avLst/>
          </a:prstGeom>
          <a:noFill/>
        </p:spPr>
        <p:txBody>
          <a:bodyPr wrap="none" rtlCol="0">
            <a:spAutoFit/>
          </a:bodyPr>
          <a:lstStyle/>
          <a:p>
            <a:r>
              <a:rPr kumimoji="1" lang="en-US" altLang="ja-JP" sz="2400" dirty="0" smtClean="0"/>
              <a:t>Obtained from </a:t>
            </a:r>
            <a:r>
              <a:rPr kumimoji="1" lang="en-US" altLang="ja-JP" sz="2400" dirty="0" err="1" smtClean="0"/>
              <a:t>logR</a:t>
            </a:r>
            <a:r>
              <a:rPr kumimoji="1" lang="en-US" altLang="ja-JP" sz="2400" dirty="0" smtClean="0"/>
              <a:t> – 1/T plot</a:t>
            </a:r>
            <a:endParaRPr kumimoji="1" lang="ja-JP" altLang="en-US" sz="2400" dirty="0"/>
          </a:p>
        </p:txBody>
      </p:sp>
      <p:sp>
        <p:nvSpPr>
          <p:cNvPr id="17" name="テキスト ボックス 16"/>
          <p:cNvSpPr txBox="1"/>
          <p:nvPr/>
        </p:nvSpPr>
        <p:spPr>
          <a:xfrm>
            <a:off x="5292080" y="1556792"/>
            <a:ext cx="3169457" cy="584775"/>
          </a:xfrm>
          <a:prstGeom prst="rect">
            <a:avLst/>
          </a:prstGeom>
          <a:noFill/>
        </p:spPr>
        <p:txBody>
          <a:bodyPr wrap="none" rtlCol="0">
            <a:spAutoFit/>
          </a:bodyPr>
          <a:lstStyle/>
          <a:p>
            <a:r>
              <a:rPr kumimoji="1" lang="en-US" altLang="ja-JP" sz="3200" dirty="0" err="1" smtClean="0"/>
              <a:t>logR</a:t>
            </a:r>
            <a:r>
              <a:rPr kumimoji="1" lang="en-US" altLang="ja-JP" sz="3200" dirty="0" smtClean="0"/>
              <a:t> = ε/</a:t>
            </a:r>
            <a:r>
              <a:rPr kumimoji="1" lang="en-US" altLang="ja-JP" sz="3200" dirty="0" err="1" smtClean="0"/>
              <a:t>kT</a:t>
            </a:r>
            <a:r>
              <a:rPr kumimoji="1" lang="en-US" altLang="ja-JP" sz="3200" dirty="0" smtClean="0"/>
              <a:t> + </a:t>
            </a:r>
            <a:r>
              <a:rPr kumimoji="1" lang="en-US" altLang="ja-JP" sz="3200" dirty="0" err="1" smtClean="0"/>
              <a:t>logA</a:t>
            </a:r>
            <a:endParaRPr kumimoji="1" lang="ja-JP" altLang="en-US" sz="3200" dirty="0"/>
          </a:p>
        </p:txBody>
      </p:sp>
      <p:sp>
        <p:nvSpPr>
          <p:cNvPr id="18" name="テキスト ボックス 17"/>
          <p:cNvSpPr txBox="1"/>
          <p:nvPr/>
        </p:nvSpPr>
        <p:spPr>
          <a:xfrm>
            <a:off x="6732240" y="2276872"/>
            <a:ext cx="2075568" cy="646331"/>
          </a:xfrm>
          <a:prstGeom prst="rect">
            <a:avLst/>
          </a:prstGeom>
          <a:noFill/>
        </p:spPr>
        <p:txBody>
          <a:bodyPr wrap="none" rtlCol="0">
            <a:spAutoFit/>
          </a:bodyPr>
          <a:lstStyle/>
          <a:p>
            <a:r>
              <a:rPr lang="en-US" altLang="ja-JP" dirty="0" smtClean="0"/>
              <a:t>ε</a:t>
            </a:r>
            <a:r>
              <a:rPr kumimoji="1" lang="en-US" altLang="ja-JP" dirty="0" smtClean="0"/>
              <a:t> ; activation energy</a:t>
            </a:r>
          </a:p>
          <a:p>
            <a:r>
              <a:rPr lang="en-US" altLang="ja-JP" dirty="0" smtClean="0"/>
              <a:t>A ; const</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601216" y="260648"/>
            <a:ext cx="3898776" cy="490066"/>
          </a:xfrm>
        </p:spPr>
        <p:txBody>
          <a:bodyPr>
            <a:noAutofit/>
          </a:bodyPr>
          <a:lstStyle/>
          <a:p>
            <a:r>
              <a:rPr kumimoji="1" lang="en-US" altLang="ja-JP" sz="3200" b="1" dirty="0" smtClean="0"/>
              <a:t>Irreversible effects</a:t>
            </a:r>
            <a:endParaRPr kumimoji="1" lang="ja-JP" altLang="en-US" sz="3200" b="1" dirty="0"/>
          </a:p>
        </p:txBody>
      </p:sp>
      <p:pic>
        <p:nvPicPr>
          <p:cNvPr id="5122" name="Picture 2"/>
          <p:cNvPicPr>
            <a:picLocks noChangeAspect="1" noChangeArrowheads="1"/>
          </p:cNvPicPr>
          <p:nvPr/>
        </p:nvPicPr>
        <p:blipFill>
          <a:blip r:embed="rId4" cstate="print"/>
          <a:srcRect l="54555" t="20297" r="17266" b="21100"/>
          <a:stretch>
            <a:fillRect/>
          </a:stretch>
        </p:blipFill>
        <p:spPr bwMode="auto">
          <a:xfrm>
            <a:off x="323528" y="789113"/>
            <a:ext cx="4536504" cy="5304183"/>
          </a:xfrm>
          <a:prstGeom prst="rect">
            <a:avLst/>
          </a:prstGeom>
          <a:noFill/>
          <a:ln w="9525">
            <a:noFill/>
            <a:miter lim="800000"/>
            <a:headEnd/>
            <a:tailEnd/>
          </a:ln>
        </p:spPr>
      </p:pic>
      <p:cxnSp>
        <p:nvCxnSpPr>
          <p:cNvPr id="10" name="直線矢印コネクタ 9"/>
          <p:cNvCxnSpPr/>
          <p:nvPr/>
        </p:nvCxnSpPr>
        <p:spPr>
          <a:xfrm flipV="1">
            <a:off x="2771800" y="4221088"/>
            <a:ext cx="0" cy="72008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3563888" y="3717032"/>
            <a:ext cx="8384" cy="504056"/>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2483768" y="3068960"/>
            <a:ext cx="0" cy="108012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267744" y="4941168"/>
            <a:ext cx="1124347" cy="461665"/>
          </a:xfrm>
          <a:prstGeom prst="rect">
            <a:avLst/>
          </a:prstGeom>
          <a:noFill/>
        </p:spPr>
        <p:txBody>
          <a:bodyPr wrap="none" rtlCol="0">
            <a:spAutoFit/>
          </a:bodyPr>
          <a:lstStyle/>
          <a:p>
            <a:r>
              <a:rPr kumimoji="1" lang="en-US" altLang="ja-JP" sz="2400" dirty="0" smtClean="0">
                <a:solidFill>
                  <a:srgbClr val="C00000"/>
                </a:solidFill>
              </a:rPr>
              <a:t>heating</a:t>
            </a:r>
            <a:endParaRPr kumimoji="1" lang="ja-JP" altLang="en-US" sz="2400" b="1" dirty="0"/>
          </a:p>
        </p:txBody>
      </p:sp>
      <p:sp>
        <p:nvSpPr>
          <p:cNvPr id="19" name="テキスト ボックス 18"/>
          <p:cNvSpPr txBox="1"/>
          <p:nvPr/>
        </p:nvSpPr>
        <p:spPr>
          <a:xfrm>
            <a:off x="1907704" y="2564904"/>
            <a:ext cx="1082989" cy="461665"/>
          </a:xfrm>
          <a:prstGeom prst="rect">
            <a:avLst/>
          </a:prstGeom>
          <a:noFill/>
        </p:spPr>
        <p:txBody>
          <a:bodyPr wrap="none" rtlCol="0">
            <a:spAutoFit/>
          </a:bodyPr>
          <a:lstStyle/>
          <a:p>
            <a:r>
              <a:rPr lang="en-US" altLang="ja-JP" sz="2400" dirty="0" smtClean="0">
                <a:solidFill>
                  <a:srgbClr val="002060"/>
                </a:solidFill>
              </a:rPr>
              <a:t>cooling</a:t>
            </a:r>
            <a:endParaRPr kumimoji="1" lang="ja-JP" altLang="en-US" sz="2400" b="1" dirty="0"/>
          </a:p>
        </p:txBody>
      </p:sp>
      <p:sp>
        <p:nvSpPr>
          <p:cNvPr id="20" name="テキスト ボックス 19"/>
          <p:cNvSpPr txBox="1"/>
          <p:nvPr/>
        </p:nvSpPr>
        <p:spPr>
          <a:xfrm>
            <a:off x="2627784" y="3933056"/>
            <a:ext cx="708848" cy="369332"/>
          </a:xfrm>
          <a:prstGeom prst="rect">
            <a:avLst/>
          </a:prstGeom>
          <a:noFill/>
        </p:spPr>
        <p:txBody>
          <a:bodyPr wrap="none" rtlCol="0">
            <a:spAutoFit/>
          </a:bodyPr>
          <a:lstStyle/>
          <a:p>
            <a:r>
              <a:rPr kumimoji="1" lang="en-US" altLang="ja-JP" dirty="0" smtClean="0"/>
              <a:t>296 K</a:t>
            </a:r>
            <a:endParaRPr kumimoji="1" lang="ja-JP" altLang="en-US" dirty="0"/>
          </a:p>
        </p:txBody>
      </p:sp>
      <p:sp>
        <p:nvSpPr>
          <p:cNvPr id="21" name="テキスト ボックス 20"/>
          <p:cNvSpPr txBox="1"/>
          <p:nvPr/>
        </p:nvSpPr>
        <p:spPr>
          <a:xfrm>
            <a:off x="3203848" y="4221088"/>
            <a:ext cx="1440160" cy="461665"/>
          </a:xfrm>
          <a:prstGeom prst="rect">
            <a:avLst/>
          </a:prstGeom>
          <a:noFill/>
        </p:spPr>
        <p:txBody>
          <a:bodyPr wrap="square" rtlCol="0">
            <a:spAutoFit/>
          </a:bodyPr>
          <a:lstStyle/>
          <a:p>
            <a:r>
              <a:rPr kumimoji="1" lang="en-US" altLang="ja-JP" sz="2400" dirty="0" smtClean="0">
                <a:solidFill>
                  <a:srgbClr val="C00000"/>
                </a:solidFill>
              </a:rPr>
              <a:t>reheating</a:t>
            </a:r>
            <a:endParaRPr kumimoji="1" lang="ja-JP" altLang="en-US" sz="2400" b="1" dirty="0"/>
          </a:p>
        </p:txBody>
      </p:sp>
      <p:pic>
        <p:nvPicPr>
          <p:cNvPr id="22" name="Picture 2"/>
          <p:cNvPicPr>
            <a:picLocks noChangeAspect="1" noChangeArrowheads="1"/>
          </p:cNvPicPr>
          <p:nvPr/>
        </p:nvPicPr>
        <p:blipFill>
          <a:blip r:embed="rId4" cstate="print"/>
          <a:srcRect l="50082" t="78808" r="17266" b="14735"/>
          <a:stretch>
            <a:fillRect/>
          </a:stretch>
        </p:blipFill>
        <p:spPr bwMode="auto">
          <a:xfrm>
            <a:off x="0" y="6021288"/>
            <a:ext cx="5256584" cy="584448"/>
          </a:xfrm>
          <a:prstGeom prst="rect">
            <a:avLst/>
          </a:prstGeom>
          <a:noFill/>
          <a:ln w="9525">
            <a:noFill/>
            <a:miter lim="800000"/>
            <a:headEnd/>
            <a:tailEnd/>
          </a:ln>
        </p:spPr>
      </p:pic>
      <p:sp>
        <p:nvSpPr>
          <p:cNvPr id="23" name="テキスト ボックス 22"/>
          <p:cNvSpPr txBox="1"/>
          <p:nvPr/>
        </p:nvSpPr>
        <p:spPr>
          <a:xfrm>
            <a:off x="4578720" y="2492896"/>
            <a:ext cx="3377656" cy="461665"/>
          </a:xfrm>
          <a:prstGeom prst="rect">
            <a:avLst/>
          </a:prstGeom>
          <a:noFill/>
        </p:spPr>
        <p:txBody>
          <a:bodyPr wrap="none" rtlCol="0">
            <a:spAutoFit/>
          </a:bodyPr>
          <a:lstStyle/>
          <a:p>
            <a:r>
              <a:rPr lang="en-US" altLang="ja-JP" sz="2400" dirty="0" smtClean="0"/>
              <a:t>compress to</a:t>
            </a:r>
            <a:r>
              <a:rPr kumimoji="1" lang="en-US" altLang="ja-JP" sz="2400" dirty="0" smtClean="0"/>
              <a:t>35 GPa (78 K)</a:t>
            </a:r>
            <a:endParaRPr kumimoji="1" lang="ja-JP" altLang="en-US" sz="2400" dirty="0"/>
          </a:p>
        </p:txBody>
      </p:sp>
      <p:cxnSp>
        <p:nvCxnSpPr>
          <p:cNvPr id="24" name="直線矢印コネクタ 23"/>
          <p:cNvCxnSpPr/>
          <p:nvPr/>
        </p:nvCxnSpPr>
        <p:spPr>
          <a:xfrm flipH="1">
            <a:off x="5571728" y="3140968"/>
            <a:ext cx="8384" cy="504056"/>
          </a:xfrm>
          <a:prstGeom prst="straightConnector1">
            <a:avLst/>
          </a:prstGeom>
          <a:ln w="698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868144" y="3183359"/>
            <a:ext cx="3047501" cy="461665"/>
          </a:xfrm>
          <a:prstGeom prst="rect">
            <a:avLst/>
          </a:prstGeom>
          <a:noFill/>
        </p:spPr>
        <p:txBody>
          <a:bodyPr wrap="none" rtlCol="0">
            <a:spAutoFit/>
          </a:bodyPr>
          <a:lstStyle/>
          <a:p>
            <a:r>
              <a:rPr kumimoji="1" lang="en-US" altLang="ja-JP" sz="2400" dirty="0" smtClean="0"/>
              <a:t>heat to 296 K </a:t>
            </a:r>
            <a:r>
              <a:rPr lang="en-US" altLang="ja-JP" sz="2400" dirty="0" smtClean="0"/>
              <a:t>; metallic</a:t>
            </a:r>
            <a:endParaRPr kumimoji="1" lang="ja-JP" altLang="en-US" sz="2400" dirty="0"/>
          </a:p>
        </p:txBody>
      </p:sp>
      <p:sp>
        <p:nvSpPr>
          <p:cNvPr id="26" name="テキスト ボックス 25"/>
          <p:cNvSpPr txBox="1"/>
          <p:nvPr/>
        </p:nvSpPr>
        <p:spPr>
          <a:xfrm>
            <a:off x="4572000" y="3717032"/>
            <a:ext cx="2016224" cy="461665"/>
          </a:xfrm>
          <a:prstGeom prst="rect">
            <a:avLst/>
          </a:prstGeom>
          <a:noFill/>
        </p:spPr>
        <p:txBody>
          <a:bodyPr wrap="square" rtlCol="0">
            <a:spAutoFit/>
          </a:bodyPr>
          <a:lstStyle/>
          <a:p>
            <a:r>
              <a:rPr kumimoji="1" lang="en-US" altLang="ja-JP" sz="2400" dirty="0" smtClean="0"/>
              <a:t>transformed? </a:t>
            </a:r>
            <a:endParaRPr kumimoji="1" lang="ja-JP" altLang="en-US" sz="2400" dirty="0"/>
          </a:p>
        </p:txBody>
      </p:sp>
      <p:cxnSp>
        <p:nvCxnSpPr>
          <p:cNvPr id="27" name="直線矢印コネクタ 26"/>
          <p:cNvCxnSpPr/>
          <p:nvPr/>
        </p:nvCxnSpPr>
        <p:spPr>
          <a:xfrm flipH="1">
            <a:off x="5571728" y="4293096"/>
            <a:ext cx="8384" cy="504056"/>
          </a:xfrm>
          <a:prstGeom prst="straightConnector1">
            <a:avLst/>
          </a:prstGeom>
          <a:ln w="698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940152" y="4149080"/>
            <a:ext cx="3456384" cy="830997"/>
          </a:xfrm>
          <a:prstGeom prst="rect">
            <a:avLst/>
          </a:prstGeom>
          <a:noFill/>
        </p:spPr>
        <p:txBody>
          <a:bodyPr wrap="square" rtlCol="0">
            <a:spAutoFit/>
          </a:bodyPr>
          <a:lstStyle/>
          <a:p>
            <a:r>
              <a:rPr kumimoji="1" lang="en-US" altLang="ja-JP" sz="2400" dirty="0" smtClean="0"/>
              <a:t>cooling to 78K</a:t>
            </a:r>
            <a:r>
              <a:rPr lang="en-US" altLang="ja-JP" sz="2400" dirty="0" smtClean="0"/>
              <a:t>; </a:t>
            </a:r>
          </a:p>
          <a:p>
            <a:r>
              <a:rPr lang="en-US" altLang="ja-JP" sz="2400" dirty="0" smtClean="0"/>
              <a:t>              semiconducting</a:t>
            </a:r>
            <a:endParaRPr kumimoji="1" lang="ja-JP" altLang="en-US" sz="2400" dirty="0"/>
          </a:p>
        </p:txBody>
      </p:sp>
      <p:sp>
        <p:nvSpPr>
          <p:cNvPr id="29" name="テキスト ボックス 28"/>
          <p:cNvSpPr txBox="1"/>
          <p:nvPr/>
        </p:nvSpPr>
        <p:spPr>
          <a:xfrm>
            <a:off x="4499992" y="5013176"/>
            <a:ext cx="2377189" cy="461665"/>
          </a:xfrm>
          <a:prstGeom prst="rect">
            <a:avLst/>
          </a:prstGeom>
          <a:noFill/>
        </p:spPr>
        <p:txBody>
          <a:bodyPr wrap="none" rtlCol="0">
            <a:spAutoFit/>
          </a:bodyPr>
          <a:lstStyle/>
          <a:p>
            <a:r>
              <a:rPr kumimoji="1" lang="en-US" altLang="ja-JP" sz="2400" dirty="0" smtClean="0"/>
              <a:t>35 GPa </a:t>
            </a:r>
            <a:r>
              <a:rPr kumimoji="1" lang="ja-JP" altLang="en-US" sz="2400" dirty="0" smtClean="0"/>
              <a:t>～ </a:t>
            </a:r>
            <a:r>
              <a:rPr kumimoji="1" lang="en-US" altLang="ja-JP" sz="2400" dirty="0" smtClean="0"/>
              <a:t>43 GPa</a:t>
            </a:r>
            <a:endParaRPr kumimoji="1" lang="ja-JP" altLang="en-US" sz="2400" dirty="0"/>
          </a:p>
        </p:txBody>
      </p:sp>
      <p:cxnSp>
        <p:nvCxnSpPr>
          <p:cNvPr id="30" name="直線矢印コネクタ 29"/>
          <p:cNvCxnSpPr/>
          <p:nvPr/>
        </p:nvCxnSpPr>
        <p:spPr>
          <a:xfrm flipH="1">
            <a:off x="5571728" y="5517232"/>
            <a:ext cx="8384" cy="504056"/>
          </a:xfrm>
          <a:prstGeom prst="straightConnector1">
            <a:avLst/>
          </a:prstGeom>
          <a:ln w="698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868144" y="5517232"/>
            <a:ext cx="3309239" cy="830997"/>
          </a:xfrm>
          <a:prstGeom prst="rect">
            <a:avLst/>
          </a:prstGeom>
          <a:noFill/>
        </p:spPr>
        <p:txBody>
          <a:bodyPr wrap="none" rtlCol="0">
            <a:spAutoFit/>
          </a:bodyPr>
          <a:lstStyle/>
          <a:p>
            <a:r>
              <a:rPr kumimoji="1" lang="en-US" altLang="ja-JP" sz="2400" dirty="0" smtClean="0"/>
              <a:t>reheat to 296 K ; </a:t>
            </a:r>
          </a:p>
          <a:p>
            <a:r>
              <a:rPr lang="en-US" altLang="ja-JP" sz="2400" dirty="0" smtClean="0"/>
              <a:t>      keep semiconducting</a:t>
            </a:r>
            <a:endParaRPr kumimoji="1" lang="ja-JP" altLang="en-US" sz="2400" dirty="0"/>
          </a:p>
        </p:txBody>
      </p:sp>
      <p:sp>
        <p:nvSpPr>
          <p:cNvPr id="32" name="テキスト ボックス 31"/>
          <p:cNvSpPr txBox="1"/>
          <p:nvPr/>
        </p:nvSpPr>
        <p:spPr>
          <a:xfrm>
            <a:off x="4247456" y="1052736"/>
            <a:ext cx="4284984" cy="1200329"/>
          </a:xfrm>
          <a:prstGeom prst="rect">
            <a:avLst/>
          </a:prstGeom>
          <a:noFill/>
        </p:spPr>
        <p:txBody>
          <a:bodyPr wrap="square" rtlCol="0">
            <a:spAutoFit/>
          </a:bodyPr>
          <a:lstStyle/>
          <a:p>
            <a:r>
              <a:rPr kumimoji="1" lang="en-US" altLang="ja-JP" sz="2400" dirty="0" smtClean="0"/>
              <a:t>irreversible transformation </a:t>
            </a:r>
          </a:p>
          <a:p>
            <a:r>
              <a:rPr lang="en-US" altLang="ja-JP" sz="2400" dirty="0" smtClean="0"/>
              <a:t>                         </a:t>
            </a:r>
            <a:r>
              <a:rPr kumimoji="1" lang="en-US" altLang="ja-JP" sz="2400" dirty="0" smtClean="0"/>
              <a:t>(around 180 K)</a:t>
            </a:r>
          </a:p>
          <a:p>
            <a:r>
              <a:rPr lang="en-US" altLang="ja-JP" sz="2400" dirty="0" smtClean="0"/>
              <a:t>     - did not duplicate over 180 K</a:t>
            </a:r>
            <a:endParaRPr kumimoji="1" lang="ja-JP"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601216" y="260648"/>
            <a:ext cx="3898776" cy="490066"/>
          </a:xfrm>
        </p:spPr>
        <p:txBody>
          <a:bodyPr>
            <a:noAutofit/>
          </a:bodyPr>
          <a:lstStyle/>
          <a:p>
            <a:r>
              <a:rPr kumimoji="1" lang="en-US" altLang="ja-JP" sz="3200" b="1" dirty="0" smtClean="0"/>
              <a:t>Absorption spectra</a:t>
            </a:r>
            <a:endParaRPr kumimoji="1" lang="ja-JP" altLang="en-US" sz="3200" b="1" dirty="0"/>
          </a:p>
        </p:txBody>
      </p:sp>
      <p:sp>
        <p:nvSpPr>
          <p:cNvPr id="3" name="コンテンツ プレースホルダ 2"/>
          <p:cNvSpPr>
            <a:spLocks noGrp="1"/>
          </p:cNvSpPr>
          <p:nvPr>
            <p:ph idx="1"/>
          </p:nvPr>
        </p:nvSpPr>
        <p:spPr>
          <a:xfrm>
            <a:off x="323528" y="1169368"/>
            <a:ext cx="8445624" cy="5688632"/>
          </a:xfrm>
        </p:spPr>
        <p:txBody>
          <a:bodyPr>
            <a:normAutofit/>
          </a:bodyPr>
          <a:lstStyle/>
          <a:p>
            <a:endParaRPr lang="en-US" altLang="ja-JP" sz="3000" b="1" i="1" dirty="0" smtClean="0"/>
          </a:p>
          <a:p>
            <a:pPr>
              <a:buNone/>
            </a:pPr>
            <a:endParaRPr lang="en-US" altLang="ja-JP" sz="3000" b="1" i="1" dirty="0" smtClean="0"/>
          </a:p>
        </p:txBody>
      </p:sp>
      <p:pic>
        <p:nvPicPr>
          <p:cNvPr id="6146" name="Picture 2"/>
          <p:cNvPicPr>
            <a:picLocks noChangeAspect="1" noChangeArrowheads="1"/>
          </p:cNvPicPr>
          <p:nvPr/>
        </p:nvPicPr>
        <p:blipFill>
          <a:blip r:embed="rId4" cstate="print"/>
          <a:srcRect l="15769" t="21282" r="31655" b="12766"/>
          <a:stretch>
            <a:fillRect/>
          </a:stretch>
        </p:blipFill>
        <p:spPr bwMode="auto">
          <a:xfrm>
            <a:off x="3419872" y="1186898"/>
            <a:ext cx="4608512" cy="3250214"/>
          </a:xfrm>
          <a:prstGeom prst="rect">
            <a:avLst/>
          </a:prstGeom>
          <a:noFill/>
          <a:ln w="9525">
            <a:noFill/>
            <a:miter lim="800000"/>
            <a:headEnd/>
            <a:tailEnd/>
          </a:ln>
        </p:spPr>
      </p:pic>
      <p:sp>
        <p:nvSpPr>
          <p:cNvPr id="8" name="テキスト ボックス 7"/>
          <p:cNvSpPr txBox="1"/>
          <p:nvPr/>
        </p:nvSpPr>
        <p:spPr>
          <a:xfrm>
            <a:off x="5824939" y="1546938"/>
            <a:ext cx="1843405" cy="384032"/>
          </a:xfrm>
          <a:prstGeom prst="rect">
            <a:avLst/>
          </a:prstGeom>
          <a:solidFill>
            <a:schemeClr val="bg1"/>
          </a:solidFill>
        </p:spPr>
        <p:txBody>
          <a:bodyPr wrap="square" rtlCol="0">
            <a:spAutoFit/>
          </a:bodyPr>
          <a:lstStyle/>
          <a:p>
            <a:endParaRPr kumimoji="1" lang="ja-JP" altLang="en-US" dirty="0"/>
          </a:p>
        </p:txBody>
      </p:sp>
      <p:cxnSp>
        <p:nvCxnSpPr>
          <p:cNvPr id="10" name="直線矢印コネクタ 9"/>
          <p:cNvCxnSpPr>
            <a:stCxn id="13" idx="2"/>
          </p:cNvCxnSpPr>
          <p:nvPr/>
        </p:nvCxnSpPr>
        <p:spPr>
          <a:xfrm>
            <a:off x="5418482" y="2098986"/>
            <a:ext cx="737694" cy="67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6948264" y="2483042"/>
            <a:ext cx="648072" cy="8739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615664" y="1618946"/>
            <a:ext cx="1605636" cy="480040"/>
          </a:xfrm>
          <a:prstGeom prst="rect">
            <a:avLst/>
          </a:prstGeom>
          <a:noFill/>
        </p:spPr>
        <p:txBody>
          <a:bodyPr wrap="square" rtlCol="0">
            <a:spAutoFit/>
          </a:bodyPr>
          <a:lstStyle/>
          <a:p>
            <a:r>
              <a:rPr kumimoji="1" lang="en-US" altLang="ja-JP" sz="2400" dirty="0" err="1" smtClean="0"/>
              <a:t>pentacene</a:t>
            </a:r>
            <a:endParaRPr kumimoji="1" lang="ja-JP" altLang="en-US" sz="2400" dirty="0"/>
          </a:p>
        </p:txBody>
      </p:sp>
      <p:sp>
        <p:nvSpPr>
          <p:cNvPr id="14" name="テキスト ボックス 13"/>
          <p:cNvSpPr txBox="1"/>
          <p:nvPr/>
        </p:nvSpPr>
        <p:spPr>
          <a:xfrm>
            <a:off x="6038756" y="1988840"/>
            <a:ext cx="3429788" cy="461665"/>
          </a:xfrm>
          <a:prstGeom prst="rect">
            <a:avLst/>
          </a:prstGeom>
          <a:noFill/>
        </p:spPr>
        <p:txBody>
          <a:bodyPr wrap="square" rtlCol="0">
            <a:spAutoFit/>
          </a:bodyPr>
          <a:lstStyle/>
          <a:p>
            <a:r>
              <a:rPr kumimoji="1" lang="en-US" altLang="ja-JP" sz="2400" dirty="0" smtClean="0"/>
              <a:t>transformed material</a:t>
            </a:r>
          </a:p>
        </p:txBody>
      </p:sp>
      <p:sp>
        <p:nvSpPr>
          <p:cNvPr id="15" name="テキスト ボックス 14"/>
          <p:cNvSpPr txBox="1"/>
          <p:nvPr/>
        </p:nvSpPr>
        <p:spPr>
          <a:xfrm>
            <a:off x="3347864" y="764704"/>
            <a:ext cx="1981568" cy="369332"/>
          </a:xfrm>
          <a:prstGeom prst="rect">
            <a:avLst/>
          </a:prstGeom>
          <a:noFill/>
        </p:spPr>
        <p:txBody>
          <a:bodyPr wrap="none" rtlCol="0">
            <a:spAutoFit/>
          </a:bodyPr>
          <a:lstStyle/>
          <a:p>
            <a:r>
              <a:rPr kumimoji="1" lang="en-US" altLang="ja-JP" dirty="0" smtClean="0"/>
              <a:t>room  temperature</a:t>
            </a:r>
            <a:endParaRPr kumimoji="1" lang="ja-JP" altLang="en-US" dirty="0"/>
          </a:p>
        </p:txBody>
      </p:sp>
      <p:pic>
        <p:nvPicPr>
          <p:cNvPr id="16" name="Picture 3"/>
          <p:cNvPicPr>
            <a:picLocks noChangeAspect="1" noChangeArrowheads="1"/>
          </p:cNvPicPr>
          <p:nvPr/>
        </p:nvPicPr>
        <p:blipFill>
          <a:blip r:embed="rId5" cstate="print"/>
          <a:srcRect l="35910" t="49489" r="30071"/>
          <a:stretch>
            <a:fillRect/>
          </a:stretch>
        </p:blipFill>
        <p:spPr bwMode="auto">
          <a:xfrm>
            <a:off x="6362485" y="4581128"/>
            <a:ext cx="2241963" cy="1843311"/>
          </a:xfrm>
          <a:prstGeom prst="rect">
            <a:avLst/>
          </a:prstGeom>
          <a:noFill/>
          <a:ln w="9525">
            <a:noFill/>
            <a:miter lim="800000"/>
            <a:headEnd/>
            <a:tailEnd/>
          </a:ln>
        </p:spPr>
      </p:pic>
      <p:pic>
        <p:nvPicPr>
          <p:cNvPr id="17" name="Picture 3"/>
          <p:cNvPicPr>
            <a:picLocks noChangeAspect="1" noChangeArrowheads="1"/>
          </p:cNvPicPr>
          <p:nvPr/>
        </p:nvPicPr>
        <p:blipFill>
          <a:blip r:embed="rId5" cstate="print"/>
          <a:srcRect t="50997" r="65146"/>
          <a:stretch>
            <a:fillRect/>
          </a:stretch>
        </p:blipFill>
        <p:spPr bwMode="auto">
          <a:xfrm>
            <a:off x="3554173" y="4653136"/>
            <a:ext cx="2285945" cy="1779687"/>
          </a:xfrm>
          <a:prstGeom prst="rect">
            <a:avLst/>
          </a:prstGeom>
          <a:noFill/>
          <a:ln w="9525">
            <a:noFill/>
            <a:miter lim="800000"/>
            <a:headEnd/>
            <a:tailEnd/>
          </a:ln>
        </p:spPr>
      </p:pic>
      <p:pic>
        <p:nvPicPr>
          <p:cNvPr id="18" name="Picture 3"/>
          <p:cNvPicPr>
            <a:picLocks noChangeAspect="1" noChangeArrowheads="1"/>
          </p:cNvPicPr>
          <p:nvPr/>
        </p:nvPicPr>
        <p:blipFill>
          <a:blip r:embed="rId5" cstate="print"/>
          <a:srcRect l="69709" b="50908"/>
          <a:stretch>
            <a:fillRect/>
          </a:stretch>
        </p:blipFill>
        <p:spPr bwMode="auto">
          <a:xfrm>
            <a:off x="827584" y="4581128"/>
            <a:ext cx="2067466" cy="1855440"/>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l="35579" r="33236" b="47694"/>
          <a:stretch>
            <a:fillRect/>
          </a:stretch>
        </p:blipFill>
        <p:spPr bwMode="auto">
          <a:xfrm>
            <a:off x="864096" y="2708920"/>
            <a:ext cx="1979712" cy="1838775"/>
          </a:xfrm>
          <a:prstGeom prst="rect">
            <a:avLst/>
          </a:prstGeom>
          <a:noFill/>
          <a:ln w="9525">
            <a:noFill/>
            <a:miter lim="800000"/>
            <a:headEnd/>
            <a:tailEnd/>
          </a:ln>
        </p:spPr>
      </p:pic>
      <p:pic>
        <p:nvPicPr>
          <p:cNvPr id="20" name="Picture 3"/>
          <p:cNvPicPr>
            <a:picLocks noChangeAspect="1" noChangeArrowheads="1"/>
          </p:cNvPicPr>
          <p:nvPr/>
        </p:nvPicPr>
        <p:blipFill>
          <a:blip r:embed="rId5" cstate="print"/>
          <a:srcRect r="67366" b="49599"/>
          <a:stretch>
            <a:fillRect/>
          </a:stretch>
        </p:blipFill>
        <p:spPr bwMode="auto">
          <a:xfrm>
            <a:off x="855062" y="908720"/>
            <a:ext cx="1988746"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7" name="タイトル 1"/>
          <p:cNvSpPr>
            <a:spLocks noGrp="1"/>
          </p:cNvSpPr>
          <p:nvPr>
            <p:ph type="title"/>
          </p:nvPr>
        </p:nvSpPr>
        <p:spPr>
          <a:xfrm>
            <a:off x="457076" y="260350"/>
            <a:ext cx="3898900" cy="490538"/>
          </a:xfrm>
        </p:spPr>
        <p:txBody>
          <a:bodyPr>
            <a:noAutofit/>
          </a:bodyPr>
          <a:lstStyle/>
          <a:p>
            <a:r>
              <a:rPr lang="en-US" altLang="ja-JP" sz="3200" b="1" dirty="0" smtClean="0"/>
              <a:t>Cross linking</a:t>
            </a:r>
            <a:endParaRPr kumimoji="1" lang="ja-JP" altLang="en-US" sz="3200" b="1" dirty="0"/>
          </a:p>
        </p:txBody>
      </p:sp>
      <p:pic>
        <p:nvPicPr>
          <p:cNvPr id="9" name="Picture 2"/>
          <p:cNvPicPr>
            <a:picLocks noChangeAspect="1" noChangeArrowheads="1"/>
          </p:cNvPicPr>
          <p:nvPr/>
        </p:nvPicPr>
        <p:blipFill>
          <a:blip r:embed="rId4" cstate="print"/>
          <a:srcRect l="50082" t="52782" r="17266" b="13750"/>
          <a:stretch>
            <a:fillRect/>
          </a:stretch>
        </p:blipFill>
        <p:spPr bwMode="auto">
          <a:xfrm>
            <a:off x="395536" y="2924944"/>
            <a:ext cx="4248472" cy="2448272"/>
          </a:xfrm>
          <a:prstGeom prst="rect">
            <a:avLst/>
          </a:prstGeom>
          <a:noFill/>
          <a:ln w="9525">
            <a:noFill/>
            <a:miter lim="800000"/>
            <a:headEnd/>
            <a:tailEnd/>
          </a:ln>
        </p:spPr>
      </p:pic>
      <p:sp>
        <p:nvSpPr>
          <p:cNvPr id="12" name="テキスト ボックス 11"/>
          <p:cNvSpPr txBox="1"/>
          <p:nvPr/>
        </p:nvSpPr>
        <p:spPr>
          <a:xfrm>
            <a:off x="742360" y="1455167"/>
            <a:ext cx="2777683" cy="461665"/>
          </a:xfrm>
          <a:prstGeom prst="rect">
            <a:avLst/>
          </a:prstGeom>
          <a:noFill/>
        </p:spPr>
        <p:txBody>
          <a:bodyPr wrap="none" rtlCol="0">
            <a:spAutoFit/>
          </a:bodyPr>
          <a:lstStyle/>
          <a:p>
            <a:r>
              <a:rPr lang="en-US" altLang="ja-JP" sz="2400" dirty="0" smtClean="0"/>
              <a:t>the density ; greater </a:t>
            </a:r>
            <a:endParaRPr kumimoji="1" lang="ja-JP" altLang="en-US" sz="2400" dirty="0"/>
          </a:p>
        </p:txBody>
      </p:sp>
      <p:sp>
        <p:nvSpPr>
          <p:cNvPr id="13" name="テキスト ボックス 12"/>
          <p:cNvSpPr txBox="1"/>
          <p:nvPr/>
        </p:nvSpPr>
        <p:spPr>
          <a:xfrm>
            <a:off x="3491880" y="1455167"/>
            <a:ext cx="1688283" cy="461665"/>
          </a:xfrm>
          <a:prstGeom prst="rect">
            <a:avLst/>
          </a:prstGeom>
          <a:noFill/>
        </p:spPr>
        <p:txBody>
          <a:bodyPr wrap="none" rtlCol="0">
            <a:spAutoFit/>
          </a:bodyPr>
          <a:lstStyle/>
          <a:p>
            <a:r>
              <a:rPr kumimoji="1" lang="en-US" altLang="ja-JP" sz="2400" dirty="0" smtClean="0"/>
              <a:t>1.30 </a:t>
            </a:r>
            <a:r>
              <a:rPr kumimoji="1" lang="ja-JP" altLang="en-US" sz="2400" dirty="0" smtClean="0"/>
              <a:t>→ </a:t>
            </a:r>
            <a:r>
              <a:rPr kumimoji="1" lang="en-US" altLang="ja-JP" sz="2400" dirty="0" smtClean="0"/>
              <a:t>1.32</a:t>
            </a:r>
            <a:endParaRPr kumimoji="1" lang="ja-JP" altLang="en-US" sz="2400" dirty="0"/>
          </a:p>
        </p:txBody>
      </p:sp>
      <p:sp>
        <p:nvSpPr>
          <p:cNvPr id="14" name="テキスト ボックス 13"/>
          <p:cNvSpPr txBox="1"/>
          <p:nvPr/>
        </p:nvSpPr>
        <p:spPr>
          <a:xfrm>
            <a:off x="611560" y="1023119"/>
            <a:ext cx="2835905" cy="523220"/>
          </a:xfrm>
          <a:prstGeom prst="rect">
            <a:avLst/>
          </a:prstGeom>
          <a:noFill/>
        </p:spPr>
        <p:txBody>
          <a:bodyPr wrap="none" rtlCol="0">
            <a:spAutoFit/>
          </a:bodyPr>
          <a:lstStyle/>
          <a:p>
            <a:r>
              <a:rPr kumimoji="1" lang="en-US" altLang="ja-JP" sz="2800" b="1" dirty="0" smtClean="0"/>
              <a:t>after transformed</a:t>
            </a:r>
            <a:endParaRPr kumimoji="1" lang="ja-JP" altLang="en-US" sz="2800" b="1" dirty="0"/>
          </a:p>
        </p:txBody>
      </p:sp>
      <p:sp>
        <p:nvSpPr>
          <p:cNvPr id="15" name="テキスト ボックス 14"/>
          <p:cNvSpPr txBox="1"/>
          <p:nvPr/>
        </p:nvSpPr>
        <p:spPr>
          <a:xfrm>
            <a:off x="755576" y="1959223"/>
            <a:ext cx="4117409" cy="461665"/>
          </a:xfrm>
          <a:prstGeom prst="rect">
            <a:avLst/>
          </a:prstGeom>
          <a:noFill/>
        </p:spPr>
        <p:txBody>
          <a:bodyPr wrap="none" rtlCol="0">
            <a:spAutoFit/>
          </a:bodyPr>
          <a:lstStyle/>
          <a:p>
            <a:r>
              <a:rPr kumimoji="1" lang="en-US" altLang="ja-JP" sz="2400" dirty="0" smtClean="0"/>
              <a:t>the color ; black (refer last slid)</a:t>
            </a:r>
            <a:endParaRPr kumimoji="1" lang="ja-JP" altLang="en-US" sz="2400" dirty="0"/>
          </a:p>
        </p:txBody>
      </p:sp>
      <p:sp>
        <p:nvSpPr>
          <p:cNvPr id="16" name="テキスト ボックス 15"/>
          <p:cNvSpPr txBox="1"/>
          <p:nvPr/>
        </p:nvSpPr>
        <p:spPr>
          <a:xfrm>
            <a:off x="1907704" y="2463279"/>
            <a:ext cx="7175426" cy="461665"/>
          </a:xfrm>
          <a:prstGeom prst="rect">
            <a:avLst/>
          </a:prstGeom>
          <a:noFill/>
        </p:spPr>
        <p:txBody>
          <a:bodyPr wrap="none" rtlCol="0">
            <a:spAutoFit/>
          </a:bodyPr>
          <a:lstStyle/>
          <a:p>
            <a:r>
              <a:rPr kumimoji="1" lang="en-US" altLang="ja-JP" sz="2400" dirty="0" smtClean="0"/>
              <a:t>cross linking between neighboring </a:t>
            </a:r>
            <a:r>
              <a:rPr kumimoji="1" lang="en-US" altLang="ja-JP" sz="2400" dirty="0" err="1" smtClean="0"/>
              <a:t>pentacene</a:t>
            </a:r>
            <a:r>
              <a:rPr kumimoji="1" lang="en-US" altLang="ja-JP" sz="2400" dirty="0" smtClean="0"/>
              <a:t> molecules</a:t>
            </a:r>
            <a:endParaRPr kumimoji="1" lang="ja-JP" altLang="en-US" sz="2400" dirty="0"/>
          </a:p>
        </p:txBody>
      </p:sp>
      <p:cxnSp>
        <p:nvCxnSpPr>
          <p:cNvPr id="18" name="直線矢印コネクタ 17"/>
          <p:cNvCxnSpPr/>
          <p:nvPr/>
        </p:nvCxnSpPr>
        <p:spPr>
          <a:xfrm>
            <a:off x="1331640" y="2679303"/>
            <a:ext cx="43204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292080" y="3513782"/>
            <a:ext cx="3216265" cy="461665"/>
          </a:xfrm>
          <a:prstGeom prst="rect">
            <a:avLst/>
          </a:prstGeom>
          <a:noFill/>
        </p:spPr>
        <p:txBody>
          <a:bodyPr wrap="none" rtlCol="0">
            <a:spAutoFit/>
          </a:bodyPr>
          <a:lstStyle/>
          <a:p>
            <a:r>
              <a:rPr lang="en-US" altLang="ja-JP" sz="2400" dirty="0" smtClean="0"/>
              <a:t>predicted like (b) and (c)</a:t>
            </a:r>
            <a:endParaRPr kumimoji="1" lang="ja-JP" altLang="en-US" sz="2400" dirty="0"/>
          </a:p>
        </p:txBody>
      </p:sp>
      <p:sp>
        <p:nvSpPr>
          <p:cNvPr id="22" name="テキスト ボックス 21"/>
          <p:cNvSpPr txBox="1"/>
          <p:nvPr/>
        </p:nvSpPr>
        <p:spPr>
          <a:xfrm>
            <a:off x="6516216" y="4047455"/>
            <a:ext cx="498855" cy="523220"/>
          </a:xfrm>
          <a:prstGeom prst="rect">
            <a:avLst/>
          </a:prstGeom>
          <a:noFill/>
        </p:spPr>
        <p:txBody>
          <a:bodyPr wrap="none" rtlCol="0">
            <a:spAutoFit/>
          </a:bodyPr>
          <a:lstStyle/>
          <a:p>
            <a:r>
              <a:rPr kumimoji="1" lang="en-US" altLang="ja-JP" sz="2800" dirty="0" smtClean="0"/>
              <a:t>or</a:t>
            </a:r>
            <a:endParaRPr kumimoji="1" lang="ja-JP" altLang="en-US" sz="2800" dirty="0"/>
          </a:p>
        </p:txBody>
      </p:sp>
      <p:sp>
        <p:nvSpPr>
          <p:cNvPr id="23" name="テキスト ボックス 22"/>
          <p:cNvSpPr txBox="1"/>
          <p:nvPr/>
        </p:nvSpPr>
        <p:spPr>
          <a:xfrm>
            <a:off x="5004048" y="4623519"/>
            <a:ext cx="3679790" cy="461665"/>
          </a:xfrm>
          <a:prstGeom prst="rect">
            <a:avLst/>
          </a:prstGeom>
          <a:noFill/>
        </p:spPr>
        <p:txBody>
          <a:bodyPr wrap="none" rtlCol="0">
            <a:spAutoFit/>
          </a:bodyPr>
          <a:lstStyle/>
          <a:p>
            <a:r>
              <a:rPr kumimoji="1" lang="en-US" altLang="ja-JP" sz="2400" dirty="0" smtClean="0"/>
              <a:t>higher order polymerization</a:t>
            </a:r>
            <a:endParaRPr kumimoji="1" lang="ja-JP" altLang="en-US" sz="2400" dirty="0"/>
          </a:p>
        </p:txBody>
      </p:sp>
      <p:sp>
        <p:nvSpPr>
          <p:cNvPr id="24" name="テキスト ボックス 23"/>
          <p:cNvSpPr txBox="1"/>
          <p:nvPr/>
        </p:nvSpPr>
        <p:spPr>
          <a:xfrm>
            <a:off x="539552" y="5570076"/>
            <a:ext cx="7242175" cy="523220"/>
          </a:xfrm>
          <a:prstGeom prst="rect">
            <a:avLst/>
          </a:prstGeom>
          <a:noFill/>
        </p:spPr>
        <p:txBody>
          <a:bodyPr wrap="none" rtlCol="0">
            <a:spAutoFit/>
          </a:bodyPr>
          <a:lstStyle/>
          <a:p>
            <a:r>
              <a:rPr kumimoji="1" lang="en-US" altLang="ja-JP" sz="2800" dirty="0" smtClean="0"/>
              <a:t>cross linking disturbs  the π-electron distribution</a:t>
            </a:r>
            <a:endParaRPr kumimoji="1" lang="ja-JP" altLang="en-US" sz="2800" dirty="0"/>
          </a:p>
        </p:txBody>
      </p:sp>
      <p:sp>
        <p:nvSpPr>
          <p:cNvPr id="25" name="テキスト ボックス 24"/>
          <p:cNvSpPr txBox="1"/>
          <p:nvPr/>
        </p:nvSpPr>
        <p:spPr>
          <a:xfrm>
            <a:off x="2483768" y="6165304"/>
            <a:ext cx="6311728" cy="523220"/>
          </a:xfrm>
          <a:prstGeom prst="rect">
            <a:avLst/>
          </a:prstGeom>
          <a:noFill/>
        </p:spPr>
        <p:txBody>
          <a:bodyPr wrap="none" rtlCol="0">
            <a:spAutoFit/>
          </a:bodyPr>
          <a:lstStyle/>
          <a:p>
            <a:r>
              <a:rPr kumimoji="1" lang="en-US" altLang="ja-JP" sz="2800" b="1" dirty="0" smtClean="0"/>
              <a:t>; cause the change of electrical property?</a:t>
            </a:r>
            <a:endParaRPr kumimoji="1" lang="ja-JP" alt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角丸四角形 82"/>
          <p:cNvSpPr/>
          <p:nvPr/>
        </p:nvSpPr>
        <p:spPr>
          <a:xfrm>
            <a:off x="4355976" y="4600292"/>
            <a:ext cx="1944216" cy="792088"/>
          </a:xfrm>
          <a:prstGeom prst="round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solidFill>
                  <a:schemeClr val="accent3">
                    <a:lumMod val="50000"/>
                  </a:schemeClr>
                </a:solidFill>
              </a:rPr>
              <a:t>?</a:t>
            </a:r>
            <a:endParaRPr kumimoji="1" lang="ja-JP" altLang="en-US" sz="4000" b="1" dirty="0">
              <a:solidFill>
                <a:schemeClr val="accent3">
                  <a:lumMod val="50000"/>
                </a:schemeClr>
              </a:solidFill>
            </a:endParaRPr>
          </a:p>
        </p:txBody>
      </p:sp>
      <p:grpSp>
        <p:nvGrpSpPr>
          <p:cNvPr id="79" name="グループ化 78"/>
          <p:cNvGrpSpPr/>
          <p:nvPr/>
        </p:nvGrpSpPr>
        <p:grpSpPr>
          <a:xfrm>
            <a:off x="3203850" y="2195290"/>
            <a:ext cx="3240358" cy="897147"/>
            <a:chOff x="3347866" y="2536166"/>
            <a:chExt cx="3240358" cy="897147"/>
          </a:xfrm>
        </p:grpSpPr>
        <p:sp>
          <p:nvSpPr>
            <p:cNvPr id="55" name="フリーフォーム 54"/>
            <p:cNvSpPr/>
            <p:nvPr/>
          </p:nvSpPr>
          <p:spPr>
            <a:xfrm>
              <a:off x="3347866" y="2536166"/>
              <a:ext cx="3168350" cy="897147"/>
            </a:xfrm>
            <a:custGeom>
              <a:avLst/>
              <a:gdLst>
                <a:gd name="connsiteX0" fmla="*/ 0 w 3312543"/>
                <a:gd name="connsiteY0" fmla="*/ 0 h 897147"/>
                <a:gd name="connsiteX1" fmla="*/ 258793 w 3312543"/>
                <a:gd name="connsiteY1" fmla="*/ 897147 h 897147"/>
                <a:gd name="connsiteX2" fmla="*/ 3312543 w 3312543"/>
                <a:gd name="connsiteY2" fmla="*/ 879894 h 897147"/>
                <a:gd name="connsiteX3" fmla="*/ 3312543 w 3312543"/>
                <a:gd name="connsiteY3" fmla="*/ 17253 h 897147"/>
                <a:gd name="connsiteX4" fmla="*/ 0 w 3312543"/>
                <a:gd name="connsiteY4" fmla="*/ 0 h 897147"/>
                <a:gd name="connsiteX0" fmla="*/ 0 w 3345285"/>
                <a:gd name="connsiteY0" fmla="*/ 0 h 964842"/>
                <a:gd name="connsiteX1" fmla="*/ 258793 w 3345285"/>
                <a:gd name="connsiteY1" fmla="*/ 897147 h 964842"/>
                <a:gd name="connsiteX2" fmla="*/ 3345285 w 3345285"/>
                <a:gd name="connsiteY2" fmla="*/ 964842 h 964842"/>
                <a:gd name="connsiteX3" fmla="*/ 3312543 w 3345285"/>
                <a:gd name="connsiteY3" fmla="*/ 17253 h 964842"/>
                <a:gd name="connsiteX4" fmla="*/ 0 w 3345285"/>
                <a:gd name="connsiteY4" fmla="*/ 0 h 964842"/>
                <a:gd name="connsiteX0" fmla="*/ 0 w 3345284"/>
                <a:gd name="connsiteY0" fmla="*/ 0 h 897147"/>
                <a:gd name="connsiteX1" fmla="*/ 258793 w 3345284"/>
                <a:gd name="connsiteY1" fmla="*/ 897147 h 897147"/>
                <a:gd name="connsiteX2" fmla="*/ 3345284 w 3345284"/>
                <a:gd name="connsiteY2" fmla="*/ 892833 h 897147"/>
                <a:gd name="connsiteX3" fmla="*/ 3312543 w 3345284"/>
                <a:gd name="connsiteY3" fmla="*/ 17253 h 897147"/>
                <a:gd name="connsiteX4" fmla="*/ 0 w 3345284"/>
                <a:gd name="connsiteY4" fmla="*/ 0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284" h="897147">
                  <a:moveTo>
                    <a:pt x="0" y="0"/>
                  </a:moveTo>
                  <a:lnTo>
                    <a:pt x="258793" y="897147"/>
                  </a:lnTo>
                  <a:lnTo>
                    <a:pt x="3345284" y="892833"/>
                  </a:lnTo>
                  <a:lnTo>
                    <a:pt x="3312543" y="17253"/>
                  </a:lnTo>
                  <a:lnTo>
                    <a:pt x="0" y="0"/>
                  </a:lnTo>
                  <a:close/>
                </a:path>
              </a:pathLst>
            </a:cu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3609745" y="2556193"/>
              <a:ext cx="2978479" cy="584775"/>
            </a:xfrm>
            <a:prstGeom prst="rect">
              <a:avLst/>
            </a:prstGeom>
            <a:noFill/>
          </p:spPr>
          <p:txBody>
            <a:bodyPr wrap="none" rtlCol="0">
              <a:spAutoFit/>
            </a:bodyPr>
            <a:lstStyle/>
            <a:p>
              <a:r>
                <a:rPr kumimoji="1" lang="en-US" altLang="ja-JP" sz="3200" b="1" dirty="0" smtClean="0">
                  <a:solidFill>
                    <a:schemeClr val="accent6">
                      <a:lumMod val="50000"/>
                    </a:schemeClr>
                  </a:solidFill>
                </a:rPr>
                <a:t>semi conductive</a:t>
              </a:r>
              <a:endParaRPr kumimoji="1" lang="ja-JP" altLang="en-US" sz="3200" b="1" dirty="0">
                <a:solidFill>
                  <a:schemeClr val="accent6">
                    <a:lumMod val="50000"/>
                  </a:schemeClr>
                </a:solidFill>
              </a:endParaRPr>
            </a:p>
          </p:txBody>
        </p:sp>
      </p:grpSp>
      <p:grpSp>
        <p:nvGrpSpPr>
          <p:cNvPr id="80" name="グループ化 79"/>
          <p:cNvGrpSpPr/>
          <p:nvPr/>
        </p:nvGrpSpPr>
        <p:grpSpPr>
          <a:xfrm>
            <a:off x="1331640" y="2247049"/>
            <a:ext cx="2520280" cy="2260120"/>
            <a:chOff x="1475656" y="2587925"/>
            <a:chExt cx="2520280" cy="2260120"/>
          </a:xfrm>
        </p:grpSpPr>
        <p:grpSp>
          <p:nvGrpSpPr>
            <p:cNvPr id="47" name="グループ化 46"/>
            <p:cNvGrpSpPr/>
            <p:nvPr/>
          </p:nvGrpSpPr>
          <p:grpSpPr>
            <a:xfrm>
              <a:off x="1475656" y="2587925"/>
              <a:ext cx="2520280" cy="2260120"/>
              <a:chOff x="1240837" y="2587925"/>
              <a:chExt cx="2520280" cy="2260120"/>
            </a:xfrm>
          </p:grpSpPr>
          <p:sp>
            <p:nvSpPr>
              <p:cNvPr id="44" name="フリーフォーム 43"/>
              <p:cNvSpPr/>
              <p:nvPr/>
            </p:nvSpPr>
            <p:spPr>
              <a:xfrm>
                <a:off x="1240837" y="2587925"/>
                <a:ext cx="2520280" cy="2260120"/>
              </a:xfrm>
              <a:custGeom>
                <a:avLst/>
                <a:gdLst>
                  <a:gd name="connsiteX0" fmla="*/ 0 w 2277374"/>
                  <a:gd name="connsiteY0" fmla="*/ 0 h 2260120"/>
                  <a:gd name="connsiteX1" fmla="*/ 1794295 w 2277374"/>
                  <a:gd name="connsiteY1" fmla="*/ 0 h 2260120"/>
                  <a:gd name="connsiteX2" fmla="*/ 2277374 w 2277374"/>
                  <a:gd name="connsiteY2" fmla="*/ 2260120 h 2260120"/>
                  <a:gd name="connsiteX3" fmla="*/ 17253 w 2277374"/>
                  <a:gd name="connsiteY3" fmla="*/ 2242867 h 2260120"/>
                  <a:gd name="connsiteX4" fmla="*/ 0 w 2277374"/>
                  <a:gd name="connsiteY4" fmla="*/ 0 h 226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374" h="2260120">
                    <a:moveTo>
                      <a:pt x="0" y="0"/>
                    </a:moveTo>
                    <a:lnTo>
                      <a:pt x="1794295" y="0"/>
                    </a:lnTo>
                    <a:lnTo>
                      <a:pt x="2277374" y="2260120"/>
                    </a:lnTo>
                    <a:lnTo>
                      <a:pt x="17253" y="2242867"/>
                    </a:lnTo>
                    <a:lnTo>
                      <a:pt x="0" y="0"/>
                    </a:lnTo>
                    <a:close/>
                  </a:path>
                </a:pathLst>
              </a:custGeo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619672" y="3212976"/>
                <a:ext cx="1693284" cy="584775"/>
              </a:xfrm>
              <a:prstGeom prst="rect">
                <a:avLst/>
              </a:prstGeom>
              <a:noFill/>
            </p:spPr>
            <p:txBody>
              <a:bodyPr wrap="none" rtlCol="0">
                <a:spAutoFit/>
              </a:bodyPr>
              <a:lstStyle/>
              <a:p>
                <a:r>
                  <a:rPr kumimoji="1" lang="en-US" altLang="ja-JP" sz="3200" b="1" dirty="0" smtClean="0">
                    <a:solidFill>
                      <a:srgbClr val="002060"/>
                    </a:solidFill>
                  </a:rPr>
                  <a:t>insulator</a:t>
                </a:r>
                <a:endParaRPr kumimoji="1" lang="ja-JP" altLang="en-US" sz="3200" b="1" dirty="0">
                  <a:solidFill>
                    <a:srgbClr val="002060"/>
                  </a:solidFill>
                </a:endParaRPr>
              </a:p>
            </p:txBody>
          </p:sp>
        </p:grpSp>
        <p:cxnSp>
          <p:nvCxnSpPr>
            <p:cNvPr id="71" name="直線コネクタ 70"/>
            <p:cNvCxnSpPr/>
            <p:nvPr/>
          </p:nvCxnSpPr>
          <p:spPr>
            <a:xfrm flipV="1">
              <a:off x="3563888" y="2636912"/>
              <a:ext cx="0" cy="720080"/>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529208" y="260648"/>
            <a:ext cx="3898776" cy="490066"/>
          </a:xfrm>
        </p:spPr>
        <p:txBody>
          <a:bodyPr>
            <a:noAutofit/>
          </a:bodyPr>
          <a:lstStyle/>
          <a:p>
            <a:r>
              <a:rPr lang="en-US" altLang="ja-JP" sz="3200" b="1" dirty="0" smtClean="0"/>
              <a:t>Phase diagram</a:t>
            </a:r>
            <a:endParaRPr kumimoji="1" lang="ja-JP" altLang="en-US" sz="3200" b="1" dirty="0"/>
          </a:p>
        </p:txBody>
      </p:sp>
      <p:cxnSp>
        <p:nvCxnSpPr>
          <p:cNvPr id="8" name="直線矢印コネクタ 7"/>
          <p:cNvCxnSpPr/>
          <p:nvPr/>
        </p:nvCxnSpPr>
        <p:spPr>
          <a:xfrm flipV="1">
            <a:off x="1331640" y="1503948"/>
            <a:ext cx="0" cy="396044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1331640" y="5464388"/>
            <a:ext cx="5760640" cy="8384"/>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187624" y="4528284"/>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187624" y="2224028"/>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41420" y="2008004"/>
            <a:ext cx="574196" cy="400110"/>
          </a:xfrm>
          <a:prstGeom prst="rect">
            <a:avLst/>
          </a:prstGeom>
          <a:noFill/>
        </p:spPr>
        <p:txBody>
          <a:bodyPr wrap="none" rtlCol="0">
            <a:spAutoFit/>
          </a:bodyPr>
          <a:lstStyle/>
          <a:p>
            <a:r>
              <a:rPr kumimoji="1" lang="en-US" altLang="ja-JP" sz="2000" dirty="0" smtClean="0"/>
              <a:t>296</a:t>
            </a:r>
            <a:endParaRPr kumimoji="1" lang="ja-JP" altLang="en-US" sz="2000" dirty="0"/>
          </a:p>
        </p:txBody>
      </p:sp>
      <p:sp>
        <p:nvSpPr>
          <p:cNvPr id="17" name="テキスト ボックス 16"/>
          <p:cNvSpPr txBox="1"/>
          <p:nvPr/>
        </p:nvSpPr>
        <p:spPr>
          <a:xfrm>
            <a:off x="685563" y="4312260"/>
            <a:ext cx="502061" cy="400110"/>
          </a:xfrm>
          <a:prstGeom prst="rect">
            <a:avLst/>
          </a:prstGeom>
          <a:noFill/>
        </p:spPr>
        <p:txBody>
          <a:bodyPr wrap="none" rtlCol="0">
            <a:spAutoFit/>
          </a:bodyPr>
          <a:lstStyle/>
          <a:p>
            <a:r>
              <a:rPr lang="en-US" altLang="ja-JP" sz="2000" dirty="0" smtClean="0"/>
              <a:t>78</a:t>
            </a:r>
            <a:r>
              <a:rPr kumimoji="1" lang="en-US" altLang="ja-JP" sz="2000" dirty="0" smtClean="0"/>
              <a:t> </a:t>
            </a:r>
            <a:endParaRPr kumimoji="1" lang="ja-JP" altLang="en-US" sz="2000" dirty="0"/>
          </a:p>
        </p:txBody>
      </p:sp>
      <p:cxnSp>
        <p:nvCxnSpPr>
          <p:cNvPr id="18" name="直線コネクタ 17"/>
          <p:cNvCxnSpPr/>
          <p:nvPr/>
        </p:nvCxnSpPr>
        <p:spPr>
          <a:xfrm>
            <a:off x="3563888" y="5320372"/>
            <a:ext cx="0" cy="2880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355976" y="5320372"/>
            <a:ext cx="0" cy="2880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220072" y="5320372"/>
            <a:ext cx="0" cy="2880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335560" y="5608404"/>
            <a:ext cx="444352" cy="400110"/>
          </a:xfrm>
          <a:prstGeom prst="rect">
            <a:avLst/>
          </a:prstGeom>
          <a:noFill/>
        </p:spPr>
        <p:txBody>
          <a:bodyPr wrap="none" rtlCol="0">
            <a:spAutoFit/>
          </a:bodyPr>
          <a:lstStyle/>
          <a:p>
            <a:r>
              <a:rPr lang="en-US" altLang="ja-JP" sz="2000" dirty="0" smtClean="0"/>
              <a:t>20</a:t>
            </a:r>
            <a:endParaRPr kumimoji="1" lang="ja-JP" altLang="en-US" sz="2000" dirty="0"/>
          </a:p>
        </p:txBody>
      </p:sp>
      <p:sp>
        <p:nvSpPr>
          <p:cNvPr id="25" name="テキスト ボックス 24"/>
          <p:cNvSpPr txBox="1"/>
          <p:nvPr/>
        </p:nvSpPr>
        <p:spPr>
          <a:xfrm>
            <a:off x="539552" y="980728"/>
            <a:ext cx="875561" cy="523220"/>
          </a:xfrm>
          <a:prstGeom prst="rect">
            <a:avLst/>
          </a:prstGeom>
          <a:noFill/>
        </p:spPr>
        <p:txBody>
          <a:bodyPr wrap="none" rtlCol="0">
            <a:spAutoFit/>
          </a:bodyPr>
          <a:lstStyle/>
          <a:p>
            <a:r>
              <a:rPr kumimoji="1" lang="en-US" altLang="ja-JP" sz="2800" b="1" dirty="0" smtClean="0"/>
              <a:t>T [K]</a:t>
            </a:r>
            <a:endParaRPr kumimoji="1" lang="ja-JP" altLang="en-US" sz="2800" b="1" dirty="0"/>
          </a:p>
        </p:txBody>
      </p:sp>
      <p:sp>
        <p:nvSpPr>
          <p:cNvPr id="26" name="テキスト ボックス 25"/>
          <p:cNvSpPr txBox="1"/>
          <p:nvPr/>
        </p:nvSpPr>
        <p:spPr>
          <a:xfrm>
            <a:off x="7020272" y="5392380"/>
            <a:ext cx="1282146" cy="523220"/>
          </a:xfrm>
          <a:prstGeom prst="rect">
            <a:avLst/>
          </a:prstGeom>
          <a:noFill/>
        </p:spPr>
        <p:txBody>
          <a:bodyPr wrap="none" rtlCol="0">
            <a:spAutoFit/>
          </a:bodyPr>
          <a:lstStyle/>
          <a:p>
            <a:r>
              <a:rPr lang="en-US" altLang="ja-JP" sz="2800" b="1" dirty="0" smtClean="0"/>
              <a:t>P</a:t>
            </a:r>
            <a:r>
              <a:rPr kumimoji="1" lang="en-US" altLang="ja-JP" sz="2800" b="1" dirty="0" smtClean="0"/>
              <a:t> [</a:t>
            </a:r>
            <a:r>
              <a:rPr kumimoji="1" lang="en-US" altLang="ja-JP" sz="2800" b="1" dirty="0" err="1" smtClean="0"/>
              <a:t>GPa</a:t>
            </a:r>
            <a:r>
              <a:rPr kumimoji="1" lang="en-US" altLang="ja-JP" sz="2800" b="1" dirty="0" smtClean="0"/>
              <a:t>]</a:t>
            </a:r>
            <a:endParaRPr kumimoji="1" lang="ja-JP" altLang="en-US" sz="2800" b="1" dirty="0"/>
          </a:p>
        </p:txBody>
      </p:sp>
      <p:sp>
        <p:nvSpPr>
          <p:cNvPr id="28" name="テキスト ボックス 27"/>
          <p:cNvSpPr txBox="1"/>
          <p:nvPr/>
        </p:nvSpPr>
        <p:spPr>
          <a:xfrm>
            <a:off x="4127648" y="5640342"/>
            <a:ext cx="444352" cy="400110"/>
          </a:xfrm>
          <a:prstGeom prst="rect">
            <a:avLst/>
          </a:prstGeom>
          <a:noFill/>
        </p:spPr>
        <p:txBody>
          <a:bodyPr wrap="none" rtlCol="0">
            <a:spAutoFit/>
          </a:bodyPr>
          <a:lstStyle/>
          <a:p>
            <a:r>
              <a:rPr lang="en-US" altLang="ja-JP" sz="2000" dirty="0" smtClean="0"/>
              <a:t>27</a:t>
            </a:r>
            <a:endParaRPr kumimoji="1" lang="ja-JP" altLang="en-US" sz="2000" dirty="0"/>
          </a:p>
        </p:txBody>
      </p:sp>
      <p:sp>
        <p:nvSpPr>
          <p:cNvPr id="29" name="テキスト ボックス 28"/>
          <p:cNvSpPr txBox="1"/>
          <p:nvPr/>
        </p:nvSpPr>
        <p:spPr>
          <a:xfrm>
            <a:off x="5004048" y="5608404"/>
            <a:ext cx="444352" cy="400110"/>
          </a:xfrm>
          <a:prstGeom prst="rect">
            <a:avLst/>
          </a:prstGeom>
          <a:noFill/>
        </p:spPr>
        <p:txBody>
          <a:bodyPr wrap="none" rtlCol="0">
            <a:spAutoFit/>
          </a:bodyPr>
          <a:lstStyle/>
          <a:p>
            <a:r>
              <a:rPr lang="en-US" altLang="ja-JP" sz="2000" dirty="0" smtClean="0"/>
              <a:t>35</a:t>
            </a:r>
            <a:endParaRPr kumimoji="1" lang="ja-JP" altLang="en-US" sz="2000" dirty="0"/>
          </a:p>
        </p:txBody>
      </p:sp>
      <p:cxnSp>
        <p:nvCxnSpPr>
          <p:cNvPr id="32" name="直線コネクタ 31"/>
          <p:cNvCxnSpPr/>
          <p:nvPr/>
        </p:nvCxnSpPr>
        <p:spPr>
          <a:xfrm>
            <a:off x="1187624" y="3088124"/>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39552" y="2832030"/>
            <a:ext cx="574196" cy="400110"/>
          </a:xfrm>
          <a:prstGeom prst="rect">
            <a:avLst/>
          </a:prstGeom>
          <a:noFill/>
        </p:spPr>
        <p:txBody>
          <a:bodyPr wrap="none" rtlCol="0">
            <a:spAutoFit/>
          </a:bodyPr>
          <a:lstStyle/>
          <a:p>
            <a:r>
              <a:rPr kumimoji="1" lang="en-US" altLang="ja-JP" sz="2000" dirty="0" smtClean="0"/>
              <a:t>200</a:t>
            </a:r>
            <a:endParaRPr kumimoji="1" lang="ja-JP" altLang="en-US" sz="2000" dirty="0"/>
          </a:p>
        </p:txBody>
      </p:sp>
      <p:cxnSp>
        <p:nvCxnSpPr>
          <p:cNvPr id="50" name="直線矢印コネクタ 49"/>
          <p:cNvCxnSpPr/>
          <p:nvPr/>
        </p:nvCxnSpPr>
        <p:spPr>
          <a:xfrm flipV="1">
            <a:off x="3203848" y="2296036"/>
            <a:ext cx="0" cy="21602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3491880" y="2296036"/>
            <a:ext cx="0" cy="21686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339752" y="4528284"/>
            <a:ext cx="2736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4170227" y="2636912"/>
            <a:ext cx="2276981" cy="523220"/>
          </a:xfrm>
          <a:prstGeom prst="rect">
            <a:avLst/>
          </a:prstGeom>
          <a:noFill/>
        </p:spPr>
        <p:txBody>
          <a:bodyPr wrap="none" rtlCol="0">
            <a:spAutoFit/>
          </a:bodyPr>
          <a:lstStyle/>
          <a:p>
            <a:r>
              <a:rPr kumimoji="1" lang="en-US" altLang="ja-JP" sz="2800" b="1" dirty="0" smtClean="0">
                <a:solidFill>
                  <a:schemeClr val="accent6">
                    <a:lumMod val="50000"/>
                  </a:schemeClr>
                </a:solidFill>
              </a:rPr>
              <a:t>(polymerized)</a:t>
            </a:r>
            <a:endParaRPr kumimoji="1" lang="ja-JP" altLang="en-US" sz="2800" b="1" dirty="0">
              <a:solidFill>
                <a:schemeClr val="accent6">
                  <a:lumMod val="50000"/>
                </a:schemeClr>
              </a:solidFill>
            </a:endParaRPr>
          </a:p>
        </p:txBody>
      </p:sp>
      <p:cxnSp>
        <p:nvCxnSpPr>
          <p:cNvPr id="43" name="直線矢印コネクタ 42"/>
          <p:cNvCxnSpPr/>
          <p:nvPr/>
        </p:nvCxnSpPr>
        <p:spPr>
          <a:xfrm>
            <a:off x="2339752" y="2224028"/>
            <a:ext cx="2736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5148064" y="2296036"/>
            <a:ext cx="0" cy="21602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0" name="グループ化 69"/>
          <p:cNvGrpSpPr/>
          <p:nvPr/>
        </p:nvGrpSpPr>
        <p:grpSpPr>
          <a:xfrm>
            <a:off x="5578168" y="2296036"/>
            <a:ext cx="2882264" cy="2549897"/>
            <a:chOff x="5722184" y="2636912"/>
            <a:chExt cx="2882264" cy="2549897"/>
          </a:xfrm>
        </p:grpSpPr>
        <p:cxnSp>
          <p:nvCxnSpPr>
            <p:cNvPr id="68" name="直線矢印コネクタ 67"/>
            <p:cNvCxnSpPr/>
            <p:nvPr/>
          </p:nvCxnSpPr>
          <p:spPr>
            <a:xfrm>
              <a:off x="6444208" y="2636912"/>
              <a:ext cx="0" cy="22322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5722184" y="4725144"/>
              <a:ext cx="2882264" cy="461665"/>
            </a:xfrm>
            <a:prstGeom prst="rect">
              <a:avLst/>
            </a:prstGeom>
            <a:noFill/>
          </p:spPr>
          <p:txBody>
            <a:bodyPr wrap="none" rtlCol="0">
              <a:spAutoFit/>
            </a:bodyPr>
            <a:lstStyle/>
            <a:p>
              <a:r>
                <a:rPr kumimoji="1" lang="en-US" altLang="ja-JP" sz="2400" b="1" dirty="0" smtClean="0"/>
                <a:t>keep semiconducting</a:t>
              </a:r>
              <a:endParaRPr kumimoji="1" lang="ja-JP" altLang="en-US" sz="2400" b="1" dirty="0"/>
            </a:p>
          </p:txBody>
        </p:sp>
      </p:grpSp>
      <p:grpSp>
        <p:nvGrpSpPr>
          <p:cNvPr id="54" name="グループ化 53"/>
          <p:cNvGrpSpPr/>
          <p:nvPr/>
        </p:nvGrpSpPr>
        <p:grpSpPr>
          <a:xfrm>
            <a:off x="3347864" y="3088124"/>
            <a:ext cx="5527002" cy="677689"/>
            <a:chOff x="3491880" y="3429000"/>
            <a:chExt cx="5527002" cy="677689"/>
          </a:xfrm>
        </p:grpSpPr>
        <p:sp>
          <p:nvSpPr>
            <p:cNvPr id="59" name="テキスト ボックス 58"/>
            <p:cNvSpPr txBox="1"/>
            <p:nvPr/>
          </p:nvSpPr>
          <p:spPr>
            <a:xfrm>
              <a:off x="6084168" y="3645024"/>
              <a:ext cx="2934714" cy="461665"/>
            </a:xfrm>
            <a:prstGeom prst="rect">
              <a:avLst/>
            </a:prstGeom>
            <a:noFill/>
          </p:spPr>
          <p:txBody>
            <a:bodyPr wrap="none" rtlCol="0">
              <a:spAutoFit/>
            </a:bodyPr>
            <a:lstStyle/>
            <a:p>
              <a:r>
                <a:rPr kumimoji="1" lang="en-US" altLang="ja-JP" sz="2400" b="1" dirty="0" smtClean="0"/>
                <a:t>irreversible transition</a:t>
              </a:r>
              <a:endParaRPr kumimoji="1" lang="ja-JP" altLang="en-US" sz="2400" b="1" dirty="0"/>
            </a:p>
          </p:txBody>
        </p:sp>
        <p:cxnSp>
          <p:nvCxnSpPr>
            <p:cNvPr id="60" name="直線コネクタ 59"/>
            <p:cNvCxnSpPr/>
            <p:nvPr/>
          </p:nvCxnSpPr>
          <p:spPr>
            <a:xfrm flipH="1" flipV="1">
              <a:off x="5004048" y="3573016"/>
              <a:ext cx="1008112" cy="2880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3491880" y="3429000"/>
              <a:ext cx="2088232" cy="144016"/>
            </a:xfrm>
            <a:prstGeom prst="roundRect">
              <a:avLst/>
            </a:prstGeom>
            <a:solidFill>
              <a:schemeClr val="accent4">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p:nvGrpSpPr>
        <p:grpSpPr>
          <a:xfrm>
            <a:off x="4067944" y="3160132"/>
            <a:ext cx="1537152" cy="1368152"/>
            <a:chOff x="4211960" y="3501008"/>
            <a:chExt cx="1537152" cy="1368152"/>
          </a:xfrm>
        </p:grpSpPr>
        <p:grpSp>
          <p:nvGrpSpPr>
            <p:cNvPr id="77" name="グループ化 76"/>
            <p:cNvGrpSpPr/>
            <p:nvPr/>
          </p:nvGrpSpPr>
          <p:grpSpPr>
            <a:xfrm>
              <a:off x="4211960" y="3501008"/>
              <a:ext cx="1537152" cy="1368152"/>
              <a:chOff x="4211960" y="3501008"/>
              <a:chExt cx="1537152" cy="1368152"/>
            </a:xfrm>
          </p:grpSpPr>
          <p:sp>
            <p:nvSpPr>
              <p:cNvPr id="49" name="正方形/長方形 48"/>
              <p:cNvSpPr/>
              <p:nvPr/>
            </p:nvSpPr>
            <p:spPr>
              <a:xfrm>
                <a:off x="4427984" y="3501008"/>
                <a:ext cx="864096" cy="1368152"/>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211960" y="3933056"/>
                <a:ext cx="1537152" cy="584775"/>
              </a:xfrm>
              <a:prstGeom prst="rect">
                <a:avLst/>
              </a:prstGeom>
              <a:noFill/>
            </p:spPr>
            <p:txBody>
              <a:bodyPr wrap="none" rtlCol="0">
                <a:spAutoFit/>
              </a:bodyPr>
              <a:lstStyle/>
              <a:p>
                <a:r>
                  <a:rPr kumimoji="1" lang="en-US" altLang="ja-JP" sz="3200" b="1" dirty="0" smtClean="0">
                    <a:solidFill>
                      <a:srgbClr val="C00000"/>
                    </a:solidFill>
                  </a:rPr>
                  <a:t>metallic</a:t>
                </a:r>
                <a:endParaRPr kumimoji="1" lang="ja-JP" altLang="en-US" sz="3200" b="1" dirty="0">
                  <a:solidFill>
                    <a:srgbClr val="C00000"/>
                  </a:solidFill>
                </a:endParaRPr>
              </a:p>
            </p:txBody>
          </p:sp>
        </p:grpSp>
        <p:cxnSp>
          <p:nvCxnSpPr>
            <p:cNvPr id="75" name="直線コネクタ 74"/>
            <p:cNvCxnSpPr/>
            <p:nvPr/>
          </p:nvCxnSpPr>
          <p:spPr>
            <a:xfrm flipV="1">
              <a:off x="4355976" y="3645024"/>
              <a:ext cx="0" cy="1152128"/>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2" name="テキスト ボックス 81"/>
          <p:cNvSpPr txBox="1"/>
          <p:nvPr/>
        </p:nvSpPr>
        <p:spPr>
          <a:xfrm>
            <a:off x="1741482" y="4528284"/>
            <a:ext cx="2959080" cy="461665"/>
          </a:xfrm>
          <a:prstGeom prst="rect">
            <a:avLst/>
          </a:prstGeom>
          <a:noFill/>
        </p:spPr>
        <p:txBody>
          <a:bodyPr wrap="none" rtlCol="0">
            <a:spAutoFit/>
          </a:bodyPr>
          <a:lstStyle/>
          <a:p>
            <a:r>
              <a:rPr kumimoji="1" lang="en-US" altLang="ja-JP" sz="2400" b="1" dirty="0" smtClean="0"/>
              <a:t>keep monomer phase</a:t>
            </a:r>
            <a:endParaRPr kumimoji="1" lang="ja-JP" altLang="en-US" sz="2400" b="1" dirty="0"/>
          </a:p>
        </p:txBody>
      </p:sp>
      <p:cxnSp>
        <p:nvCxnSpPr>
          <p:cNvPr id="128" name="直線矢印コネクタ 127"/>
          <p:cNvCxnSpPr/>
          <p:nvPr/>
        </p:nvCxnSpPr>
        <p:spPr>
          <a:xfrm>
            <a:off x="4860032" y="4581128"/>
            <a:ext cx="0" cy="720080"/>
          </a:xfrm>
          <a:prstGeom prst="straightConnector1">
            <a:avLst/>
          </a:prstGeom>
          <a:ln w="857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2" name="グループ化 131"/>
          <p:cNvGrpSpPr/>
          <p:nvPr/>
        </p:nvGrpSpPr>
        <p:grpSpPr>
          <a:xfrm>
            <a:off x="2627784" y="5229200"/>
            <a:ext cx="6454203" cy="1512168"/>
            <a:chOff x="2627784" y="5229200"/>
            <a:chExt cx="6454203" cy="1512168"/>
          </a:xfrm>
        </p:grpSpPr>
        <p:sp>
          <p:nvSpPr>
            <p:cNvPr id="129" name="テキスト ボックス 128"/>
            <p:cNvSpPr txBox="1"/>
            <p:nvPr/>
          </p:nvSpPr>
          <p:spPr>
            <a:xfrm>
              <a:off x="2627784" y="6156593"/>
              <a:ext cx="6454203" cy="584775"/>
            </a:xfrm>
            <a:prstGeom prst="rect">
              <a:avLst/>
            </a:prstGeom>
            <a:noFill/>
          </p:spPr>
          <p:txBody>
            <a:bodyPr wrap="none" rtlCol="0">
              <a:spAutoFit/>
            </a:bodyPr>
            <a:lstStyle/>
            <a:p>
              <a:r>
                <a:rPr kumimoji="1" lang="en-US" altLang="ja-JP" sz="3200" b="1" dirty="0" smtClean="0"/>
                <a:t>Superconductivity may be observed?</a:t>
              </a:r>
              <a:endParaRPr kumimoji="1" lang="ja-JP" altLang="en-US" sz="3200" b="1" dirty="0"/>
            </a:p>
          </p:txBody>
        </p:sp>
        <p:cxnSp>
          <p:nvCxnSpPr>
            <p:cNvPr id="131" name="直線コネクタ 130"/>
            <p:cNvCxnSpPr/>
            <p:nvPr/>
          </p:nvCxnSpPr>
          <p:spPr>
            <a:xfrm>
              <a:off x="5652120" y="5229200"/>
              <a:ext cx="72008" cy="864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テキスト ボックス 132"/>
          <p:cNvSpPr txBox="1"/>
          <p:nvPr/>
        </p:nvSpPr>
        <p:spPr>
          <a:xfrm>
            <a:off x="2555776" y="908720"/>
            <a:ext cx="6336704" cy="1077218"/>
          </a:xfrm>
          <a:prstGeom prst="rect">
            <a:avLst/>
          </a:prstGeom>
          <a:noFill/>
        </p:spPr>
        <p:txBody>
          <a:bodyPr wrap="square" rtlCol="0">
            <a:spAutoFit/>
          </a:bodyPr>
          <a:lstStyle/>
          <a:p>
            <a:r>
              <a:rPr kumimoji="1" lang="en-US" altLang="ja-JP" sz="3200" b="1" dirty="0" smtClean="0">
                <a:solidFill>
                  <a:srgbClr val="C00000"/>
                </a:solidFill>
              </a:rPr>
              <a:t>metallic behavior needs</a:t>
            </a:r>
            <a:r>
              <a:rPr lang="en-US" altLang="ja-JP" sz="3200" b="1" dirty="0" smtClean="0">
                <a:solidFill>
                  <a:srgbClr val="C00000"/>
                </a:solidFill>
              </a:rPr>
              <a:t> </a:t>
            </a:r>
            <a:r>
              <a:rPr kumimoji="1" lang="en-US" altLang="ja-JP" sz="3200" b="1" dirty="0" smtClean="0">
                <a:solidFill>
                  <a:srgbClr val="C00000"/>
                </a:solidFill>
              </a:rPr>
              <a:t>to</a:t>
            </a:r>
          </a:p>
          <a:p>
            <a:r>
              <a:rPr lang="en-US" altLang="ja-JP" sz="3200" b="1" dirty="0" smtClean="0">
                <a:solidFill>
                  <a:srgbClr val="C00000"/>
                </a:solidFill>
              </a:rPr>
              <a:t>              </a:t>
            </a:r>
            <a:r>
              <a:rPr kumimoji="1" lang="en-US" altLang="ja-JP" sz="3200" b="1" dirty="0" smtClean="0">
                <a:solidFill>
                  <a:srgbClr val="C00000"/>
                </a:solidFill>
              </a:rPr>
              <a:t>            keep monomer phase</a:t>
            </a:r>
            <a:endParaRPr kumimoji="1" lang="ja-JP" altLang="en-U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4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12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4" grpId="0"/>
      <p:bldP spid="82" grpId="0"/>
      <p:bldP spid="1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4788024" cy="490066"/>
          </a:xfrm>
        </p:spPr>
        <p:txBody>
          <a:bodyPr>
            <a:noAutofit/>
          </a:bodyPr>
          <a:lstStyle/>
          <a:p>
            <a:r>
              <a:rPr lang="en-US" altLang="ja-JP" sz="3200" b="1" dirty="0" smtClean="0"/>
              <a:t>S</a:t>
            </a:r>
            <a:r>
              <a:rPr kumimoji="1" lang="en-US" altLang="ja-JP" sz="3200" b="1" dirty="0" smtClean="0"/>
              <a:t>imilarity with graphite</a:t>
            </a:r>
            <a:endParaRPr kumimoji="1" lang="ja-JP" altLang="en-US" sz="3200" b="1" dirty="0"/>
          </a:p>
        </p:txBody>
      </p:sp>
      <p:sp>
        <p:nvSpPr>
          <p:cNvPr id="7" name="テキスト ボックス 6"/>
          <p:cNvSpPr txBox="1"/>
          <p:nvPr/>
        </p:nvSpPr>
        <p:spPr>
          <a:xfrm>
            <a:off x="323528" y="692696"/>
            <a:ext cx="8345490" cy="461665"/>
          </a:xfrm>
          <a:prstGeom prst="rect">
            <a:avLst/>
          </a:prstGeom>
          <a:noFill/>
        </p:spPr>
        <p:txBody>
          <a:bodyPr wrap="none" rtlCol="0">
            <a:spAutoFit/>
          </a:bodyPr>
          <a:lstStyle/>
          <a:p>
            <a:r>
              <a:rPr kumimoji="1" lang="en-US" altLang="ja-JP" sz="2400" dirty="0" err="1" smtClean="0"/>
              <a:t>Pentacene</a:t>
            </a:r>
            <a:r>
              <a:rPr kumimoji="1" lang="en-US" altLang="ja-JP" sz="2400" dirty="0" smtClean="0"/>
              <a:t> ; triclinic structure </a:t>
            </a:r>
            <a:r>
              <a:rPr lang="en-US" altLang="ja-JP" sz="2400" dirty="0" smtClean="0"/>
              <a:t>(</a:t>
            </a:r>
            <a:r>
              <a:rPr kumimoji="1" lang="en-US" altLang="ja-JP" sz="2400" dirty="0" smtClean="0"/>
              <a:t>the long axis of molecules parallel)</a:t>
            </a:r>
            <a:endParaRPr kumimoji="1" lang="ja-JP" altLang="en-US" sz="2400" dirty="0"/>
          </a:p>
        </p:txBody>
      </p:sp>
      <p:pic>
        <p:nvPicPr>
          <p:cNvPr id="13314" name="Picture 2"/>
          <p:cNvPicPr>
            <a:picLocks noChangeAspect="1" noChangeArrowheads="1"/>
          </p:cNvPicPr>
          <p:nvPr/>
        </p:nvPicPr>
        <p:blipFill>
          <a:blip r:embed="rId4" cstate="print"/>
          <a:srcRect l="54330" t="17344" r="22443" b="25381"/>
          <a:stretch>
            <a:fillRect/>
          </a:stretch>
        </p:blipFill>
        <p:spPr bwMode="auto">
          <a:xfrm>
            <a:off x="179512" y="1556791"/>
            <a:ext cx="3312368" cy="4592147"/>
          </a:xfrm>
          <a:prstGeom prst="rect">
            <a:avLst/>
          </a:prstGeom>
          <a:noFill/>
          <a:ln w="9525">
            <a:noFill/>
            <a:miter lim="800000"/>
            <a:headEnd/>
            <a:tailEnd/>
          </a:ln>
        </p:spPr>
      </p:pic>
      <p:sp>
        <p:nvSpPr>
          <p:cNvPr id="10" name="テキスト ボックス 9"/>
          <p:cNvSpPr txBox="1"/>
          <p:nvPr/>
        </p:nvSpPr>
        <p:spPr>
          <a:xfrm>
            <a:off x="4314739" y="1373867"/>
            <a:ext cx="3713645" cy="523220"/>
          </a:xfrm>
          <a:prstGeom prst="rect">
            <a:avLst/>
          </a:prstGeom>
          <a:noFill/>
        </p:spPr>
        <p:txBody>
          <a:bodyPr wrap="none" rtlCol="0">
            <a:spAutoFit/>
          </a:bodyPr>
          <a:lstStyle/>
          <a:p>
            <a:r>
              <a:rPr kumimoji="1" lang="en-US" altLang="ja-JP" sz="2800" b="1" dirty="0" err="1" smtClean="0"/>
              <a:t>Pentacene</a:t>
            </a:r>
            <a:r>
              <a:rPr kumimoji="1" lang="en-US" altLang="ja-JP" sz="2800" b="1" dirty="0" smtClean="0"/>
              <a:t> and graphite</a:t>
            </a:r>
            <a:endParaRPr kumimoji="1" lang="ja-JP" altLang="en-US" sz="2800" b="1" dirty="0"/>
          </a:p>
        </p:txBody>
      </p:sp>
      <p:sp>
        <p:nvSpPr>
          <p:cNvPr id="11" name="テキスト ボックス 10"/>
          <p:cNvSpPr txBox="1"/>
          <p:nvPr/>
        </p:nvSpPr>
        <p:spPr>
          <a:xfrm>
            <a:off x="3923928" y="1877923"/>
            <a:ext cx="4520233" cy="864096"/>
          </a:xfrm>
          <a:prstGeom prst="rect">
            <a:avLst/>
          </a:prstGeom>
          <a:noFill/>
        </p:spPr>
        <p:txBody>
          <a:bodyPr wrap="square" rtlCol="0">
            <a:spAutoFit/>
          </a:bodyPr>
          <a:lstStyle/>
          <a:p>
            <a:r>
              <a:rPr kumimoji="1" lang="ja-JP" altLang="en-US" sz="2400" dirty="0" smtClean="0"/>
              <a:t>・</a:t>
            </a:r>
            <a:r>
              <a:rPr kumimoji="1" lang="en-US" altLang="ja-JP" sz="2400" dirty="0" smtClean="0"/>
              <a:t>the π electron in both system are strongly affected</a:t>
            </a:r>
            <a:endParaRPr kumimoji="1" lang="ja-JP" altLang="en-US" sz="2400" dirty="0"/>
          </a:p>
        </p:txBody>
      </p:sp>
      <p:sp>
        <p:nvSpPr>
          <p:cNvPr id="12" name="テキスト ボックス 11"/>
          <p:cNvSpPr txBox="1"/>
          <p:nvPr/>
        </p:nvSpPr>
        <p:spPr>
          <a:xfrm>
            <a:off x="3979665" y="2670011"/>
            <a:ext cx="4536504" cy="830997"/>
          </a:xfrm>
          <a:prstGeom prst="rect">
            <a:avLst/>
          </a:prstGeom>
          <a:noFill/>
        </p:spPr>
        <p:txBody>
          <a:bodyPr wrap="square" rtlCol="0">
            <a:spAutoFit/>
          </a:bodyPr>
          <a:lstStyle/>
          <a:p>
            <a:r>
              <a:rPr kumimoji="1" lang="ja-JP" altLang="en-US" sz="2400" dirty="0" smtClean="0"/>
              <a:t>・</a:t>
            </a:r>
            <a:r>
              <a:rPr kumimoji="1" lang="en-US" altLang="ja-JP" sz="2400" dirty="0" smtClean="0"/>
              <a:t>temperature  ; initiation of transformation corresponds</a:t>
            </a:r>
            <a:endParaRPr kumimoji="1" lang="ja-JP" altLang="en-US" sz="2400" dirty="0"/>
          </a:p>
        </p:txBody>
      </p:sp>
      <p:sp>
        <p:nvSpPr>
          <p:cNvPr id="13" name="テキスト ボックス 12"/>
          <p:cNvSpPr txBox="1"/>
          <p:nvPr/>
        </p:nvSpPr>
        <p:spPr>
          <a:xfrm>
            <a:off x="4016177" y="3462099"/>
            <a:ext cx="4860032" cy="830997"/>
          </a:xfrm>
          <a:prstGeom prst="rect">
            <a:avLst/>
          </a:prstGeom>
          <a:noFill/>
        </p:spPr>
        <p:txBody>
          <a:bodyPr wrap="square" rtlCol="0">
            <a:spAutoFit/>
          </a:bodyPr>
          <a:lstStyle/>
          <a:p>
            <a:r>
              <a:rPr lang="ja-JP" altLang="en-US" sz="2400" dirty="0" smtClean="0"/>
              <a:t>・</a:t>
            </a:r>
            <a:r>
              <a:rPr lang="en-US" altLang="ja-JP" sz="2400" dirty="0" smtClean="0"/>
              <a:t>distance of closest  approach of carbon atom</a:t>
            </a:r>
            <a:endParaRPr kumimoji="1" lang="ja-JP" altLang="en-US" sz="2400" dirty="0"/>
          </a:p>
        </p:txBody>
      </p:sp>
      <p:sp>
        <p:nvSpPr>
          <p:cNvPr id="14" name="テキスト ボックス 13"/>
          <p:cNvSpPr txBox="1"/>
          <p:nvPr/>
        </p:nvSpPr>
        <p:spPr>
          <a:xfrm>
            <a:off x="4211960" y="4254187"/>
            <a:ext cx="4657172" cy="830997"/>
          </a:xfrm>
          <a:prstGeom prst="rect">
            <a:avLst/>
          </a:prstGeom>
          <a:noFill/>
        </p:spPr>
        <p:txBody>
          <a:bodyPr wrap="none" rtlCol="0">
            <a:spAutoFit/>
          </a:bodyPr>
          <a:lstStyle/>
          <a:p>
            <a:r>
              <a:rPr kumimoji="1" lang="en-US" altLang="ja-JP" sz="2400" dirty="0" smtClean="0"/>
              <a:t>transformed </a:t>
            </a:r>
            <a:r>
              <a:rPr kumimoji="1" lang="en-US" altLang="ja-JP" sz="2400" dirty="0" err="1" smtClean="0"/>
              <a:t>pentaene</a:t>
            </a:r>
            <a:r>
              <a:rPr kumimoji="1" lang="en-US" altLang="ja-JP" sz="2400" dirty="0" smtClean="0"/>
              <a:t> ; </a:t>
            </a:r>
            <a:r>
              <a:rPr lang="en-US" altLang="ja-JP" sz="2400" dirty="0" smtClean="0"/>
              <a:t>2.7 – 2.8 Å</a:t>
            </a:r>
          </a:p>
          <a:p>
            <a:r>
              <a:rPr kumimoji="1" lang="en-US" altLang="ja-JP" sz="2400" dirty="0" smtClean="0"/>
              <a:t>h – diamond ; 5.545/2Å </a:t>
            </a:r>
            <a:endParaRPr kumimoji="1" lang="ja-JP" altLang="en-US" sz="2400" dirty="0"/>
          </a:p>
        </p:txBody>
      </p:sp>
      <p:sp>
        <p:nvSpPr>
          <p:cNvPr id="15" name="テキスト ボックス 14"/>
          <p:cNvSpPr txBox="1"/>
          <p:nvPr/>
        </p:nvSpPr>
        <p:spPr>
          <a:xfrm>
            <a:off x="1043608" y="6237312"/>
            <a:ext cx="7848872" cy="461665"/>
          </a:xfrm>
          <a:prstGeom prst="rect">
            <a:avLst/>
          </a:prstGeom>
          <a:noFill/>
        </p:spPr>
        <p:txBody>
          <a:bodyPr wrap="square" rtlCol="0">
            <a:spAutoFit/>
          </a:bodyPr>
          <a:lstStyle/>
          <a:p>
            <a:r>
              <a:rPr lang="en-US" altLang="ja-JP" sz="2400" b="1" dirty="0" smtClean="0">
                <a:solidFill>
                  <a:srgbClr val="C00000"/>
                </a:solidFill>
              </a:rPr>
              <a:t>G</a:t>
            </a:r>
            <a:r>
              <a:rPr kumimoji="1" lang="en-US" altLang="ja-JP" sz="2400" b="1" dirty="0" smtClean="0">
                <a:solidFill>
                  <a:srgbClr val="C00000"/>
                </a:solidFill>
              </a:rPr>
              <a:t>raphite also have </a:t>
            </a:r>
            <a:r>
              <a:rPr lang="en-US" altLang="ja-JP" sz="2400" b="1" dirty="0" smtClean="0">
                <a:solidFill>
                  <a:srgbClr val="C00000"/>
                </a:solidFill>
              </a:rPr>
              <a:t>three-dimensionally</a:t>
            </a:r>
            <a:r>
              <a:rPr kumimoji="1" lang="en-US" altLang="ja-JP" sz="2400" b="1" dirty="0" smtClean="0">
                <a:solidFill>
                  <a:srgbClr val="C00000"/>
                </a:solidFill>
              </a:rPr>
              <a:t> metallic behavior?</a:t>
            </a:r>
          </a:p>
        </p:txBody>
      </p:sp>
      <p:sp>
        <p:nvSpPr>
          <p:cNvPr id="16" name="テキスト ボックス 15"/>
          <p:cNvSpPr txBox="1"/>
          <p:nvPr/>
        </p:nvSpPr>
        <p:spPr>
          <a:xfrm>
            <a:off x="3752232" y="5406315"/>
            <a:ext cx="4996232" cy="830997"/>
          </a:xfrm>
          <a:prstGeom prst="rect">
            <a:avLst/>
          </a:prstGeom>
          <a:noFill/>
        </p:spPr>
        <p:txBody>
          <a:bodyPr wrap="square" rtlCol="0">
            <a:spAutoFit/>
          </a:bodyPr>
          <a:lstStyle/>
          <a:p>
            <a:r>
              <a:rPr kumimoji="1" lang="en-US" altLang="ja-JP" sz="2400" b="1" dirty="0" smtClean="0"/>
              <a:t>If compressed under low temperature – keeping graphite phase (&lt;200K)</a:t>
            </a:r>
            <a:endParaRPr kumimoji="1" lang="ja-JP" altLang="en-US" sz="2400" b="1" dirty="0"/>
          </a:p>
        </p:txBody>
      </p:sp>
      <p:pic>
        <p:nvPicPr>
          <p:cNvPr id="17" name="Picture 2"/>
          <p:cNvPicPr>
            <a:picLocks noChangeAspect="1" noChangeArrowheads="1"/>
          </p:cNvPicPr>
          <p:nvPr/>
        </p:nvPicPr>
        <p:blipFill>
          <a:blip r:embed="rId4" cstate="print"/>
          <a:srcRect l="50635" t="74510" r="18373" b="21625"/>
          <a:stretch>
            <a:fillRect/>
          </a:stretch>
        </p:blipFill>
        <p:spPr bwMode="auto">
          <a:xfrm>
            <a:off x="56402" y="1188368"/>
            <a:ext cx="4227566" cy="296416"/>
          </a:xfrm>
          <a:prstGeom prst="rect">
            <a:avLst/>
          </a:prstGeom>
          <a:noFill/>
          <a:ln w="9525">
            <a:noFill/>
            <a:miter lim="800000"/>
            <a:headEnd/>
            <a:tailEnd/>
          </a:ln>
        </p:spPr>
      </p:pic>
      <p:cxnSp>
        <p:nvCxnSpPr>
          <p:cNvPr id="19" name="直線矢印コネクタ 18"/>
          <p:cNvCxnSpPr/>
          <p:nvPr/>
        </p:nvCxnSpPr>
        <p:spPr>
          <a:xfrm>
            <a:off x="395536" y="6459050"/>
            <a:ext cx="576064" cy="0"/>
          </a:xfrm>
          <a:prstGeom prst="straightConnector1">
            <a:avLst/>
          </a:prstGeom>
          <a:ln w="825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385192" y="260648"/>
            <a:ext cx="3898776" cy="490066"/>
          </a:xfrm>
        </p:spPr>
        <p:txBody>
          <a:bodyPr>
            <a:noAutofit/>
          </a:bodyPr>
          <a:lstStyle/>
          <a:p>
            <a:r>
              <a:rPr lang="en-US" altLang="ja-JP" sz="3200" b="1" dirty="0" smtClean="0"/>
              <a:t>S</a:t>
            </a:r>
            <a:r>
              <a:rPr kumimoji="1" lang="en-US" altLang="ja-JP" sz="3200" b="1" dirty="0" smtClean="0"/>
              <a:t>ummary &amp; Future</a:t>
            </a:r>
            <a:endParaRPr kumimoji="1" lang="ja-JP" altLang="en-US" sz="3200" b="1" dirty="0"/>
          </a:p>
        </p:txBody>
      </p:sp>
      <p:sp>
        <p:nvSpPr>
          <p:cNvPr id="3" name="コンテンツ プレースホルダ 2"/>
          <p:cNvSpPr>
            <a:spLocks noGrp="1"/>
          </p:cNvSpPr>
          <p:nvPr>
            <p:ph idx="1"/>
          </p:nvPr>
        </p:nvSpPr>
        <p:spPr>
          <a:xfrm>
            <a:off x="107504" y="1124744"/>
            <a:ext cx="8856984" cy="5400600"/>
          </a:xfrm>
        </p:spPr>
        <p:txBody>
          <a:bodyPr>
            <a:normAutofit/>
          </a:bodyPr>
          <a:lstStyle/>
          <a:p>
            <a:r>
              <a:rPr lang="en-US" altLang="ja-JP" sz="2400" dirty="0" err="1" smtClean="0"/>
              <a:t>Pentacene</a:t>
            </a:r>
            <a:r>
              <a:rPr lang="en-US" altLang="ja-JP" sz="2400" dirty="0" smtClean="0"/>
              <a:t> and its precursor are industrially attractive material.</a:t>
            </a:r>
          </a:p>
          <a:p>
            <a:pPr>
              <a:buNone/>
            </a:pPr>
            <a:endParaRPr lang="en-US" altLang="ja-JP" sz="1200" dirty="0" smtClean="0"/>
          </a:p>
          <a:p>
            <a:r>
              <a:rPr lang="en-US" altLang="ja-JP" sz="2400" dirty="0" smtClean="0"/>
              <a:t>Under high pressure</a:t>
            </a:r>
          </a:p>
          <a:p>
            <a:pPr>
              <a:buNone/>
            </a:pPr>
            <a:r>
              <a:rPr lang="en-US" altLang="ja-JP" sz="2400" dirty="0" smtClean="0"/>
              <a:t>  </a:t>
            </a:r>
            <a:r>
              <a:rPr lang="ja-JP" altLang="en-US" sz="2400" dirty="0" smtClean="0"/>
              <a:t>→</a:t>
            </a:r>
            <a:r>
              <a:rPr lang="en-US" altLang="ja-JP" sz="2400" dirty="0" smtClean="0"/>
              <a:t> metalized at 27 ~</a:t>
            </a:r>
            <a:r>
              <a:rPr lang="ja-JP" altLang="en-US" sz="2400" dirty="0" smtClean="0"/>
              <a:t> </a:t>
            </a:r>
            <a:r>
              <a:rPr lang="en-US" altLang="ja-JP" sz="2400" dirty="0" smtClean="0"/>
              <a:t>35 GPa </a:t>
            </a:r>
          </a:p>
          <a:p>
            <a:pPr>
              <a:buNone/>
            </a:pPr>
            <a:r>
              <a:rPr lang="en-US" altLang="ja-JP" sz="2400" dirty="0" smtClean="0"/>
              <a:t>  </a:t>
            </a:r>
            <a:r>
              <a:rPr lang="ja-JP" altLang="en-US" sz="2400" dirty="0" smtClean="0"/>
              <a:t>→ </a:t>
            </a:r>
            <a:r>
              <a:rPr lang="en-US" altLang="ja-JP" sz="2400" dirty="0" smtClean="0"/>
              <a:t>polymerized at over 20GPa and over 180K - semiconducting again</a:t>
            </a:r>
          </a:p>
          <a:p>
            <a:pPr>
              <a:buNone/>
            </a:pPr>
            <a:endParaRPr lang="en-US" altLang="ja-JP" sz="1200" dirty="0" smtClean="0"/>
          </a:p>
          <a:p>
            <a:r>
              <a:rPr lang="en-US" altLang="ja-JP" sz="2400" dirty="0" smtClean="0"/>
              <a:t>Metallic behavior is observed at monomer phase </a:t>
            </a:r>
          </a:p>
          <a:p>
            <a:pPr>
              <a:buNone/>
            </a:pPr>
            <a:r>
              <a:rPr lang="en-US" altLang="ja-JP" sz="2400" dirty="0" smtClean="0"/>
              <a:t>  - How about under higher pressure &amp; lower temperature</a:t>
            </a:r>
          </a:p>
          <a:p>
            <a:pPr>
              <a:buNone/>
            </a:pPr>
            <a:r>
              <a:rPr lang="ja-JP" altLang="en-US" sz="2400" dirty="0" smtClean="0"/>
              <a:t>→</a:t>
            </a:r>
            <a:r>
              <a:rPr lang="en-US" altLang="ja-JP" sz="2400" dirty="0" smtClean="0"/>
              <a:t>Superconductivity?</a:t>
            </a:r>
            <a:endParaRPr lang="en-US" altLang="ja-JP" sz="3000" i="1" dirty="0" smtClean="0"/>
          </a:p>
          <a:p>
            <a:pPr>
              <a:buNone/>
            </a:pPr>
            <a:endParaRPr lang="en-US" altLang="ja-JP" sz="2400" dirty="0" smtClean="0"/>
          </a:p>
          <a:p>
            <a:r>
              <a:rPr lang="en-US" altLang="ja-JP" sz="2400" dirty="0" smtClean="0"/>
              <a:t>Consider graphite</a:t>
            </a:r>
          </a:p>
          <a:p>
            <a:pPr>
              <a:buNone/>
            </a:pPr>
            <a:r>
              <a:rPr lang="en-US" altLang="ja-JP" sz="2400" dirty="0" smtClean="0"/>
              <a:t>  - compress keeping graphite phase(&lt;200K)</a:t>
            </a:r>
          </a:p>
          <a:p>
            <a:pPr>
              <a:buNone/>
            </a:pPr>
            <a:r>
              <a:rPr lang="ja-JP" altLang="en-US" sz="2400" dirty="0" smtClean="0"/>
              <a:t>→ </a:t>
            </a:r>
            <a:r>
              <a:rPr lang="en-US" altLang="ja-JP" sz="2400" dirty="0" smtClean="0"/>
              <a:t>Three dimensionally metallic phase?</a:t>
            </a:r>
          </a:p>
        </p:txBody>
      </p:sp>
      <p:grpSp>
        <p:nvGrpSpPr>
          <p:cNvPr id="154" name="グループ化 153"/>
          <p:cNvGrpSpPr/>
          <p:nvPr/>
        </p:nvGrpSpPr>
        <p:grpSpPr>
          <a:xfrm>
            <a:off x="5436097" y="4437112"/>
            <a:ext cx="3816423" cy="2413080"/>
            <a:chOff x="4833132" y="4472304"/>
            <a:chExt cx="3816423" cy="2413080"/>
          </a:xfrm>
        </p:grpSpPr>
        <p:grpSp>
          <p:nvGrpSpPr>
            <p:cNvPr id="152" name="グループ化 151"/>
            <p:cNvGrpSpPr/>
            <p:nvPr/>
          </p:nvGrpSpPr>
          <p:grpSpPr>
            <a:xfrm>
              <a:off x="4833132" y="4472304"/>
              <a:ext cx="3816423" cy="2413080"/>
              <a:chOff x="4853133" y="4239073"/>
              <a:chExt cx="3615868" cy="2286271"/>
            </a:xfrm>
          </p:grpSpPr>
          <p:grpSp>
            <p:nvGrpSpPr>
              <p:cNvPr id="113" name="グループ化 46"/>
              <p:cNvGrpSpPr/>
              <p:nvPr/>
            </p:nvGrpSpPr>
            <p:grpSpPr>
              <a:xfrm>
                <a:off x="5452704" y="4641763"/>
                <a:ext cx="1170387" cy="1049572"/>
                <a:chOff x="1240837" y="2587925"/>
                <a:chExt cx="2520280" cy="2260120"/>
              </a:xfrm>
            </p:grpSpPr>
            <p:sp>
              <p:nvSpPr>
                <p:cNvPr id="115" name="フリーフォーム 114"/>
                <p:cNvSpPr/>
                <p:nvPr/>
              </p:nvSpPr>
              <p:spPr>
                <a:xfrm>
                  <a:off x="1240837" y="2587925"/>
                  <a:ext cx="2520280" cy="2260120"/>
                </a:xfrm>
                <a:custGeom>
                  <a:avLst/>
                  <a:gdLst>
                    <a:gd name="connsiteX0" fmla="*/ 0 w 2277374"/>
                    <a:gd name="connsiteY0" fmla="*/ 0 h 2260120"/>
                    <a:gd name="connsiteX1" fmla="*/ 1794295 w 2277374"/>
                    <a:gd name="connsiteY1" fmla="*/ 0 h 2260120"/>
                    <a:gd name="connsiteX2" fmla="*/ 2277374 w 2277374"/>
                    <a:gd name="connsiteY2" fmla="*/ 2260120 h 2260120"/>
                    <a:gd name="connsiteX3" fmla="*/ 17253 w 2277374"/>
                    <a:gd name="connsiteY3" fmla="*/ 2242867 h 2260120"/>
                    <a:gd name="connsiteX4" fmla="*/ 0 w 2277374"/>
                    <a:gd name="connsiteY4" fmla="*/ 0 h 226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374" h="2260120">
                      <a:moveTo>
                        <a:pt x="0" y="0"/>
                      </a:moveTo>
                      <a:lnTo>
                        <a:pt x="1794295" y="0"/>
                      </a:lnTo>
                      <a:lnTo>
                        <a:pt x="2277374" y="2260120"/>
                      </a:lnTo>
                      <a:lnTo>
                        <a:pt x="17253" y="2242867"/>
                      </a:lnTo>
                      <a:lnTo>
                        <a:pt x="0" y="0"/>
                      </a:lnTo>
                      <a:close/>
                    </a:path>
                  </a:pathLst>
                </a:custGeo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6" name="テキスト ボックス 115"/>
                <p:cNvSpPr txBox="1"/>
                <p:nvPr/>
              </p:nvSpPr>
              <p:spPr>
                <a:xfrm>
                  <a:off x="1619671" y="3212976"/>
                  <a:ext cx="1822861" cy="662759"/>
                </a:xfrm>
                <a:prstGeom prst="rect">
                  <a:avLst/>
                </a:prstGeom>
                <a:noFill/>
              </p:spPr>
              <p:txBody>
                <a:bodyPr wrap="none" rtlCol="0">
                  <a:spAutoFit/>
                </a:bodyPr>
                <a:lstStyle/>
                <a:p>
                  <a:r>
                    <a:rPr kumimoji="1" lang="en-US" altLang="ja-JP" sz="1400" b="1" dirty="0" smtClean="0">
                      <a:solidFill>
                        <a:srgbClr val="002060"/>
                      </a:solidFill>
                    </a:rPr>
                    <a:t>insulator</a:t>
                  </a:r>
                  <a:endParaRPr kumimoji="1" lang="ja-JP" altLang="en-US" sz="1400" b="1" dirty="0">
                    <a:solidFill>
                      <a:srgbClr val="002060"/>
                    </a:solidFill>
                  </a:endParaRPr>
                </a:p>
              </p:txBody>
            </p:sp>
          </p:grpSp>
          <p:grpSp>
            <p:nvGrpSpPr>
              <p:cNvPr id="109" name="グループ化 108"/>
              <p:cNvGrpSpPr/>
              <p:nvPr/>
            </p:nvGrpSpPr>
            <p:grpSpPr>
              <a:xfrm>
                <a:off x="6322135" y="4583429"/>
                <a:ext cx="1513982" cy="450922"/>
                <a:chOff x="3347866" y="2462310"/>
                <a:chExt cx="3260167" cy="971003"/>
              </a:xfrm>
            </p:grpSpPr>
            <p:sp>
              <p:nvSpPr>
                <p:cNvPr id="110" name="フリーフォーム 109"/>
                <p:cNvSpPr/>
                <p:nvPr/>
              </p:nvSpPr>
              <p:spPr>
                <a:xfrm>
                  <a:off x="3347866" y="2536166"/>
                  <a:ext cx="3168350" cy="897147"/>
                </a:xfrm>
                <a:custGeom>
                  <a:avLst/>
                  <a:gdLst>
                    <a:gd name="connsiteX0" fmla="*/ 0 w 3312543"/>
                    <a:gd name="connsiteY0" fmla="*/ 0 h 897147"/>
                    <a:gd name="connsiteX1" fmla="*/ 258793 w 3312543"/>
                    <a:gd name="connsiteY1" fmla="*/ 897147 h 897147"/>
                    <a:gd name="connsiteX2" fmla="*/ 3312543 w 3312543"/>
                    <a:gd name="connsiteY2" fmla="*/ 879894 h 897147"/>
                    <a:gd name="connsiteX3" fmla="*/ 3312543 w 3312543"/>
                    <a:gd name="connsiteY3" fmla="*/ 17253 h 897147"/>
                    <a:gd name="connsiteX4" fmla="*/ 0 w 3312543"/>
                    <a:gd name="connsiteY4" fmla="*/ 0 h 897147"/>
                    <a:gd name="connsiteX0" fmla="*/ 0 w 3345285"/>
                    <a:gd name="connsiteY0" fmla="*/ 0 h 964842"/>
                    <a:gd name="connsiteX1" fmla="*/ 258793 w 3345285"/>
                    <a:gd name="connsiteY1" fmla="*/ 897147 h 964842"/>
                    <a:gd name="connsiteX2" fmla="*/ 3345285 w 3345285"/>
                    <a:gd name="connsiteY2" fmla="*/ 964842 h 964842"/>
                    <a:gd name="connsiteX3" fmla="*/ 3312543 w 3345285"/>
                    <a:gd name="connsiteY3" fmla="*/ 17253 h 964842"/>
                    <a:gd name="connsiteX4" fmla="*/ 0 w 3345285"/>
                    <a:gd name="connsiteY4" fmla="*/ 0 h 964842"/>
                    <a:gd name="connsiteX0" fmla="*/ 0 w 3345284"/>
                    <a:gd name="connsiteY0" fmla="*/ 0 h 897147"/>
                    <a:gd name="connsiteX1" fmla="*/ 258793 w 3345284"/>
                    <a:gd name="connsiteY1" fmla="*/ 897147 h 897147"/>
                    <a:gd name="connsiteX2" fmla="*/ 3345284 w 3345284"/>
                    <a:gd name="connsiteY2" fmla="*/ 892833 h 897147"/>
                    <a:gd name="connsiteX3" fmla="*/ 3312543 w 3345284"/>
                    <a:gd name="connsiteY3" fmla="*/ 17253 h 897147"/>
                    <a:gd name="connsiteX4" fmla="*/ 0 w 3345284"/>
                    <a:gd name="connsiteY4" fmla="*/ 0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284" h="897147">
                      <a:moveTo>
                        <a:pt x="0" y="0"/>
                      </a:moveTo>
                      <a:lnTo>
                        <a:pt x="258793" y="897147"/>
                      </a:lnTo>
                      <a:lnTo>
                        <a:pt x="3345284" y="892833"/>
                      </a:lnTo>
                      <a:lnTo>
                        <a:pt x="3312543" y="17253"/>
                      </a:lnTo>
                      <a:lnTo>
                        <a:pt x="0" y="0"/>
                      </a:lnTo>
                      <a:close/>
                    </a:path>
                  </a:pathLst>
                </a:cu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1" name="テキスト ボックス 110"/>
                <p:cNvSpPr txBox="1"/>
                <p:nvPr/>
              </p:nvSpPr>
              <p:spPr>
                <a:xfrm>
                  <a:off x="3609744" y="2462310"/>
                  <a:ext cx="2998289" cy="662759"/>
                </a:xfrm>
                <a:prstGeom prst="rect">
                  <a:avLst/>
                </a:prstGeom>
                <a:noFill/>
              </p:spPr>
              <p:txBody>
                <a:bodyPr wrap="none" rtlCol="0">
                  <a:spAutoFit/>
                </a:bodyPr>
                <a:lstStyle/>
                <a:p>
                  <a:r>
                    <a:rPr kumimoji="1" lang="en-US" altLang="ja-JP" sz="1400" b="1" dirty="0" smtClean="0">
                      <a:solidFill>
                        <a:schemeClr val="accent6">
                          <a:lumMod val="50000"/>
                        </a:schemeClr>
                      </a:solidFill>
                    </a:rPr>
                    <a:t>semi conductive</a:t>
                  </a:r>
                  <a:endParaRPr kumimoji="1" lang="ja-JP" altLang="en-US" sz="1400" b="1" dirty="0">
                    <a:solidFill>
                      <a:schemeClr val="accent6">
                        <a:lumMod val="50000"/>
                      </a:schemeClr>
                    </a:solidFill>
                  </a:endParaRPr>
                </a:p>
              </p:txBody>
            </p:sp>
          </p:grpSp>
          <p:cxnSp>
            <p:nvCxnSpPr>
              <p:cNvPr id="114" name="直線コネクタ 113"/>
              <p:cNvCxnSpPr/>
              <p:nvPr/>
            </p:nvCxnSpPr>
            <p:spPr>
              <a:xfrm flipV="1">
                <a:off x="6422453" y="4664512"/>
                <a:ext cx="0" cy="334396"/>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flipV="1">
                <a:off x="5452704" y="4273954"/>
                <a:ext cx="14444" cy="1861901"/>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flipV="1">
                <a:off x="5452704" y="6135856"/>
                <a:ext cx="2675171" cy="3893"/>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5385825" y="5701141"/>
                <a:ext cx="16719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5385825" y="4631072"/>
                <a:ext cx="16719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4940852" y="4459158"/>
                <a:ext cx="458780" cy="307777"/>
              </a:xfrm>
              <a:prstGeom prst="rect">
                <a:avLst/>
              </a:prstGeom>
              <a:noFill/>
            </p:spPr>
            <p:txBody>
              <a:bodyPr wrap="none" rtlCol="0">
                <a:spAutoFit/>
              </a:bodyPr>
              <a:lstStyle/>
              <a:p>
                <a:r>
                  <a:rPr kumimoji="1" lang="en-US" altLang="ja-JP" sz="1400" dirty="0" smtClean="0"/>
                  <a:t>296</a:t>
                </a:r>
                <a:endParaRPr kumimoji="1" lang="ja-JP" altLang="en-US" sz="1400" dirty="0"/>
              </a:p>
            </p:txBody>
          </p:sp>
          <p:sp>
            <p:nvSpPr>
              <p:cNvPr id="122" name="テキスト ボックス 121"/>
              <p:cNvSpPr txBox="1"/>
              <p:nvPr/>
            </p:nvSpPr>
            <p:spPr>
              <a:xfrm>
                <a:off x="5037424" y="5539278"/>
                <a:ext cx="407484" cy="307777"/>
              </a:xfrm>
              <a:prstGeom prst="rect">
                <a:avLst/>
              </a:prstGeom>
              <a:noFill/>
            </p:spPr>
            <p:txBody>
              <a:bodyPr wrap="none" rtlCol="0">
                <a:spAutoFit/>
              </a:bodyPr>
              <a:lstStyle/>
              <a:p>
                <a:r>
                  <a:rPr lang="en-US" altLang="ja-JP" sz="1400" dirty="0" smtClean="0"/>
                  <a:t>78</a:t>
                </a:r>
                <a:r>
                  <a:rPr kumimoji="1" lang="en-US" altLang="ja-JP" sz="1400" dirty="0" smtClean="0"/>
                  <a:t> </a:t>
                </a:r>
                <a:endParaRPr kumimoji="1" lang="ja-JP" altLang="en-US" sz="1400" dirty="0"/>
              </a:p>
            </p:txBody>
          </p:sp>
          <p:cxnSp>
            <p:nvCxnSpPr>
              <p:cNvPr id="123" name="直線コネクタ 122"/>
              <p:cNvCxnSpPr/>
              <p:nvPr/>
            </p:nvCxnSpPr>
            <p:spPr>
              <a:xfrm>
                <a:off x="6489333" y="6068977"/>
                <a:ext cx="0" cy="13375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6857169" y="6068977"/>
                <a:ext cx="0" cy="13375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7258444" y="6068977"/>
                <a:ext cx="0" cy="13375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6309004" y="6202735"/>
                <a:ext cx="367408" cy="307777"/>
              </a:xfrm>
              <a:prstGeom prst="rect">
                <a:avLst/>
              </a:prstGeom>
              <a:noFill/>
            </p:spPr>
            <p:txBody>
              <a:bodyPr wrap="none" rtlCol="0">
                <a:spAutoFit/>
              </a:bodyPr>
              <a:lstStyle/>
              <a:p>
                <a:r>
                  <a:rPr lang="en-US" altLang="ja-JP" sz="1400" dirty="0" smtClean="0"/>
                  <a:t>20</a:t>
                </a:r>
                <a:endParaRPr kumimoji="1" lang="ja-JP" altLang="en-US" sz="1400" dirty="0"/>
              </a:p>
            </p:txBody>
          </p:sp>
          <p:sp>
            <p:nvSpPr>
              <p:cNvPr id="127" name="テキスト ボックス 126"/>
              <p:cNvSpPr txBox="1"/>
              <p:nvPr/>
            </p:nvSpPr>
            <p:spPr>
              <a:xfrm>
                <a:off x="4853133" y="4239073"/>
                <a:ext cx="526106" cy="307777"/>
              </a:xfrm>
              <a:prstGeom prst="rect">
                <a:avLst/>
              </a:prstGeom>
              <a:noFill/>
            </p:spPr>
            <p:txBody>
              <a:bodyPr wrap="none" rtlCol="0">
                <a:spAutoFit/>
              </a:bodyPr>
              <a:lstStyle/>
              <a:p>
                <a:r>
                  <a:rPr kumimoji="1" lang="en-US" altLang="ja-JP" sz="1400" b="1" dirty="0" smtClean="0"/>
                  <a:t>T [K]</a:t>
                </a:r>
                <a:endParaRPr kumimoji="1" lang="ja-JP" altLang="en-US" sz="1400" b="1" dirty="0"/>
              </a:p>
            </p:txBody>
          </p:sp>
          <p:sp>
            <p:nvSpPr>
              <p:cNvPr id="128" name="テキスト ボックス 127"/>
              <p:cNvSpPr txBox="1"/>
              <p:nvPr/>
            </p:nvSpPr>
            <p:spPr>
              <a:xfrm>
                <a:off x="7738032" y="6149343"/>
                <a:ext cx="730969" cy="307777"/>
              </a:xfrm>
              <a:prstGeom prst="rect">
                <a:avLst/>
              </a:prstGeom>
              <a:noFill/>
            </p:spPr>
            <p:txBody>
              <a:bodyPr wrap="none" rtlCol="0">
                <a:spAutoFit/>
              </a:bodyPr>
              <a:lstStyle/>
              <a:p>
                <a:r>
                  <a:rPr lang="en-US" altLang="ja-JP" sz="1400" b="1" dirty="0" smtClean="0"/>
                  <a:t>P</a:t>
                </a:r>
                <a:r>
                  <a:rPr kumimoji="1" lang="en-US" altLang="ja-JP" sz="1400" b="1" dirty="0" smtClean="0"/>
                  <a:t> [</a:t>
                </a:r>
                <a:r>
                  <a:rPr kumimoji="1" lang="en-US" altLang="ja-JP" sz="1400" b="1" dirty="0" err="1" smtClean="0"/>
                  <a:t>GPa</a:t>
                </a:r>
                <a:r>
                  <a:rPr kumimoji="1" lang="en-US" altLang="ja-JP" sz="1400" b="1" dirty="0" smtClean="0"/>
                  <a:t>]</a:t>
                </a:r>
                <a:endParaRPr kumimoji="1" lang="ja-JP" altLang="en-US" sz="1400" b="1" dirty="0"/>
              </a:p>
            </p:txBody>
          </p:sp>
          <p:sp>
            <p:nvSpPr>
              <p:cNvPr id="129" name="テキスト ボックス 128"/>
              <p:cNvSpPr txBox="1"/>
              <p:nvPr/>
            </p:nvSpPr>
            <p:spPr>
              <a:xfrm>
                <a:off x="6669044" y="6217567"/>
                <a:ext cx="367408" cy="307777"/>
              </a:xfrm>
              <a:prstGeom prst="rect">
                <a:avLst/>
              </a:prstGeom>
              <a:noFill/>
            </p:spPr>
            <p:txBody>
              <a:bodyPr wrap="none" rtlCol="0">
                <a:spAutoFit/>
              </a:bodyPr>
              <a:lstStyle/>
              <a:p>
                <a:r>
                  <a:rPr lang="en-US" altLang="ja-JP" sz="1400" dirty="0" smtClean="0"/>
                  <a:t>27</a:t>
                </a:r>
                <a:endParaRPr kumimoji="1" lang="ja-JP" altLang="en-US" sz="1400" dirty="0"/>
              </a:p>
            </p:txBody>
          </p:sp>
          <p:sp>
            <p:nvSpPr>
              <p:cNvPr id="130" name="テキスト ボックス 129"/>
              <p:cNvSpPr txBox="1"/>
              <p:nvPr/>
            </p:nvSpPr>
            <p:spPr>
              <a:xfrm>
                <a:off x="7101092" y="6202735"/>
                <a:ext cx="367408" cy="307777"/>
              </a:xfrm>
              <a:prstGeom prst="rect">
                <a:avLst/>
              </a:prstGeom>
              <a:noFill/>
            </p:spPr>
            <p:txBody>
              <a:bodyPr wrap="none" rtlCol="0">
                <a:spAutoFit/>
              </a:bodyPr>
              <a:lstStyle/>
              <a:p>
                <a:r>
                  <a:rPr lang="en-US" altLang="ja-JP" sz="1400" dirty="0" smtClean="0"/>
                  <a:t>35</a:t>
                </a:r>
                <a:endParaRPr kumimoji="1" lang="ja-JP" altLang="en-US" sz="1400" dirty="0"/>
              </a:p>
            </p:txBody>
          </p:sp>
          <p:cxnSp>
            <p:nvCxnSpPr>
              <p:cNvPr id="131" name="直線コネクタ 130"/>
              <p:cNvCxnSpPr/>
              <p:nvPr/>
            </p:nvCxnSpPr>
            <p:spPr>
              <a:xfrm>
                <a:off x="5385825" y="5032348"/>
                <a:ext cx="16719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4940852" y="4891206"/>
                <a:ext cx="458780" cy="307777"/>
              </a:xfrm>
              <a:prstGeom prst="rect">
                <a:avLst/>
              </a:prstGeom>
              <a:noFill/>
            </p:spPr>
            <p:txBody>
              <a:bodyPr wrap="none" rtlCol="0">
                <a:spAutoFit/>
              </a:bodyPr>
              <a:lstStyle/>
              <a:p>
                <a:r>
                  <a:rPr kumimoji="1" lang="en-US" altLang="ja-JP" sz="1400" dirty="0" smtClean="0"/>
                  <a:t>200</a:t>
                </a:r>
                <a:endParaRPr kumimoji="1" lang="ja-JP" altLang="en-US" sz="1400" dirty="0"/>
              </a:p>
            </p:txBody>
          </p:sp>
          <p:sp>
            <p:nvSpPr>
              <p:cNvPr id="136" name="テキスト ボックス 135"/>
              <p:cNvSpPr txBox="1"/>
              <p:nvPr/>
            </p:nvSpPr>
            <p:spPr>
              <a:xfrm>
                <a:off x="6669044" y="4747190"/>
                <a:ext cx="1218475" cy="307777"/>
              </a:xfrm>
              <a:prstGeom prst="rect">
                <a:avLst/>
              </a:prstGeom>
              <a:noFill/>
            </p:spPr>
            <p:txBody>
              <a:bodyPr wrap="none" rtlCol="0">
                <a:spAutoFit/>
              </a:bodyPr>
              <a:lstStyle/>
              <a:p>
                <a:r>
                  <a:rPr kumimoji="1" lang="en-US" altLang="ja-JP" sz="1400" b="1" dirty="0" smtClean="0">
                    <a:solidFill>
                      <a:schemeClr val="accent6">
                        <a:lumMod val="50000"/>
                      </a:schemeClr>
                    </a:solidFill>
                  </a:rPr>
                  <a:t>(polymerized)</a:t>
                </a:r>
                <a:endParaRPr kumimoji="1" lang="ja-JP" altLang="en-US" sz="1400" b="1" dirty="0">
                  <a:solidFill>
                    <a:schemeClr val="accent6">
                      <a:lumMod val="50000"/>
                    </a:schemeClr>
                  </a:solidFill>
                </a:endParaRPr>
              </a:p>
            </p:txBody>
          </p:sp>
          <p:grpSp>
            <p:nvGrpSpPr>
              <p:cNvPr id="142" name="グループ化 141"/>
              <p:cNvGrpSpPr/>
              <p:nvPr/>
            </p:nvGrpSpPr>
            <p:grpSpPr>
              <a:xfrm>
                <a:off x="5145523" y="5032348"/>
                <a:ext cx="2213240" cy="640967"/>
                <a:chOff x="814181" y="3429000"/>
                <a:chExt cx="4765931" cy="1380241"/>
              </a:xfrm>
            </p:grpSpPr>
            <p:sp>
              <p:nvSpPr>
                <p:cNvPr id="143" name="テキスト ボックス 142"/>
                <p:cNvSpPr txBox="1"/>
                <p:nvPr/>
              </p:nvSpPr>
              <p:spPr>
                <a:xfrm>
                  <a:off x="814181" y="4146482"/>
                  <a:ext cx="3857525" cy="662759"/>
                </a:xfrm>
                <a:prstGeom prst="rect">
                  <a:avLst/>
                </a:prstGeom>
                <a:noFill/>
              </p:spPr>
              <p:txBody>
                <a:bodyPr wrap="none" rtlCol="0">
                  <a:spAutoFit/>
                </a:bodyPr>
                <a:lstStyle/>
                <a:p>
                  <a:r>
                    <a:rPr kumimoji="1" lang="en-US" altLang="ja-JP" sz="1400" b="1" dirty="0" smtClean="0"/>
                    <a:t>irreversible transition</a:t>
                  </a:r>
                  <a:endParaRPr kumimoji="1" lang="ja-JP" altLang="en-US" sz="1400" b="1" dirty="0"/>
                </a:p>
              </p:txBody>
            </p:sp>
            <p:cxnSp>
              <p:nvCxnSpPr>
                <p:cNvPr id="144" name="直線コネクタ 143"/>
                <p:cNvCxnSpPr>
                  <a:stCxn id="143" idx="0"/>
                </p:cNvCxnSpPr>
                <p:nvPr/>
              </p:nvCxnSpPr>
              <p:spPr>
                <a:xfrm flipV="1">
                  <a:off x="2742944" y="3558839"/>
                  <a:ext cx="1156382" cy="58764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角丸四角形 144"/>
                <p:cNvSpPr/>
                <p:nvPr/>
              </p:nvSpPr>
              <p:spPr>
                <a:xfrm>
                  <a:off x="3491880" y="3429000"/>
                  <a:ext cx="2088232" cy="144016"/>
                </a:xfrm>
                <a:prstGeom prst="roundRect">
                  <a:avLst/>
                </a:prstGeom>
                <a:solidFill>
                  <a:schemeClr val="accent4">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46" name="グループ化 145"/>
              <p:cNvGrpSpPr/>
              <p:nvPr/>
            </p:nvGrpSpPr>
            <p:grpSpPr>
              <a:xfrm>
                <a:off x="6723410" y="5065787"/>
                <a:ext cx="778034" cy="635353"/>
                <a:chOff x="4211960" y="3501008"/>
                <a:chExt cx="1675396" cy="1368152"/>
              </a:xfrm>
            </p:grpSpPr>
            <p:grpSp>
              <p:nvGrpSpPr>
                <p:cNvPr id="147" name="グループ化 76"/>
                <p:cNvGrpSpPr/>
                <p:nvPr/>
              </p:nvGrpSpPr>
              <p:grpSpPr>
                <a:xfrm>
                  <a:off x="4211960" y="3501008"/>
                  <a:ext cx="1675396" cy="1368152"/>
                  <a:chOff x="4211960" y="3501008"/>
                  <a:chExt cx="1675396" cy="1368152"/>
                </a:xfrm>
              </p:grpSpPr>
              <p:sp>
                <p:nvSpPr>
                  <p:cNvPr id="149" name="正方形/長方形 148"/>
                  <p:cNvSpPr/>
                  <p:nvPr/>
                </p:nvSpPr>
                <p:spPr>
                  <a:xfrm>
                    <a:off x="4427984" y="3501008"/>
                    <a:ext cx="864096" cy="1368152"/>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0" name="テキスト ボックス 149"/>
                  <p:cNvSpPr txBox="1"/>
                  <p:nvPr/>
                </p:nvSpPr>
                <p:spPr>
                  <a:xfrm>
                    <a:off x="4211960" y="3933059"/>
                    <a:ext cx="1675396" cy="662759"/>
                  </a:xfrm>
                  <a:prstGeom prst="rect">
                    <a:avLst/>
                  </a:prstGeom>
                  <a:noFill/>
                </p:spPr>
                <p:txBody>
                  <a:bodyPr wrap="none" rtlCol="0">
                    <a:spAutoFit/>
                  </a:bodyPr>
                  <a:lstStyle/>
                  <a:p>
                    <a:r>
                      <a:rPr kumimoji="1" lang="en-US" altLang="ja-JP" sz="1400" b="1" dirty="0" smtClean="0">
                        <a:solidFill>
                          <a:srgbClr val="C00000"/>
                        </a:solidFill>
                      </a:rPr>
                      <a:t>metallic</a:t>
                    </a:r>
                    <a:endParaRPr kumimoji="1" lang="ja-JP" altLang="en-US" sz="1400" b="1" dirty="0">
                      <a:solidFill>
                        <a:srgbClr val="C00000"/>
                      </a:solidFill>
                    </a:endParaRPr>
                  </a:p>
                </p:txBody>
              </p:sp>
            </p:grpSp>
            <p:cxnSp>
              <p:nvCxnSpPr>
                <p:cNvPr id="148" name="直線コネクタ 147"/>
                <p:cNvCxnSpPr/>
                <p:nvPr/>
              </p:nvCxnSpPr>
              <p:spPr>
                <a:xfrm flipV="1">
                  <a:off x="4355976" y="3645024"/>
                  <a:ext cx="0" cy="1152128"/>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153" name="角丸四角形 152"/>
            <p:cNvSpPr/>
            <p:nvPr/>
          </p:nvSpPr>
          <p:spPr>
            <a:xfrm>
              <a:off x="6876256" y="6021288"/>
              <a:ext cx="1080120" cy="360040"/>
            </a:xfrm>
            <a:prstGeom prst="round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accent3">
                      <a:lumMod val="50000"/>
                    </a:schemeClr>
                  </a:solidFill>
                </a:rPr>
                <a:t>?</a:t>
              </a:r>
              <a:endParaRPr kumimoji="1" lang="ja-JP" altLang="en-US" b="1" dirty="0">
                <a:solidFill>
                  <a:schemeClr val="accent3">
                    <a:lumMod val="50000"/>
                  </a:schemeClr>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3898776" cy="490066"/>
          </a:xfrm>
        </p:spPr>
        <p:txBody>
          <a:bodyPr>
            <a:noAutofit/>
          </a:bodyPr>
          <a:lstStyle/>
          <a:p>
            <a:endParaRPr kumimoji="1" lang="ja-JP" altLang="en-US" sz="3200" b="1" dirty="0"/>
          </a:p>
        </p:txBody>
      </p:sp>
      <p:sp>
        <p:nvSpPr>
          <p:cNvPr id="3" name="コンテンツ プレースホルダ 2"/>
          <p:cNvSpPr>
            <a:spLocks noGrp="1"/>
          </p:cNvSpPr>
          <p:nvPr>
            <p:ph idx="1"/>
          </p:nvPr>
        </p:nvSpPr>
        <p:spPr>
          <a:xfrm>
            <a:off x="323528" y="1169368"/>
            <a:ext cx="8445624" cy="5688632"/>
          </a:xfrm>
        </p:spPr>
        <p:txBody>
          <a:bodyPr>
            <a:normAutofit/>
          </a:bodyPr>
          <a:lstStyle/>
          <a:p>
            <a:endParaRPr lang="en-US" altLang="ja-JP" sz="3000" b="1" i="1" dirty="0" smtClean="0"/>
          </a:p>
          <a:p>
            <a:pPr>
              <a:buNone/>
            </a:pPr>
            <a:endParaRPr lang="en-US" altLang="ja-JP" sz="3000" b="1" i="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5796136" cy="490066"/>
          </a:xfrm>
        </p:spPr>
        <p:txBody>
          <a:bodyPr>
            <a:noAutofit/>
          </a:bodyPr>
          <a:lstStyle/>
          <a:p>
            <a:r>
              <a:rPr lang="en-US" altLang="ja-JP" sz="3200" b="1" dirty="0" smtClean="0"/>
              <a:t>H</a:t>
            </a:r>
            <a:r>
              <a:rPr kumimoji="1" lang="en-US" altLang="ja-JP" sz="3200" b="1" dirty="0" smtClean="0"/>
              <a:t>igh pressure experiment</a:t>
            </a:r>
            <a:endParaRPr kumimoji="1" lang="ja-JP" altLang="en-US" sz="3200" b="1" dirty="0"/>
          </a:p>
        </p:txBody>
      </p:sp>
      <p:sp>
        <p:nvSpPr>
          <p:cNvPr id="3" name="コンテンツ プレースホルダ 2"/>
          <p:cNvSpPr>
            <a:spLocks noGrp="1"/>
          </p:cNvSpPr>
          <p:nvPr>
            <p:ph idx="1"/>
          </p:nvPr>
        </p:nvSpPr>
        <p:spPr>
          <a:xfrm>
            <a:off x="323528" y="1169368"/>
            <a:ext cx="8445624" cy="5688632"/>
          </a:xfrm>
        </p:spPr>
        <p:txBody>
          <a:bodyPr>
            <a:normAutofit/>
          </a:bodyPr>
          <a:lstStyle/>
          <a:p>
            <a:endParaRPr lang="en-US" altLang="ja-JP" sz="3000" b="1" i="1" dirty="0" smtClean="0"/>
          </a:p>
          <a:p>
            <a:pPr>
              <a:buNone/>
            </a:pPr>
            <a:endParaRPr lang="en-US" altLang="ja-JP" sz="3000" b="1" i="1" dirty="0" smtClean="0"/>
          </a:p>
        </p:txBody>
      </p:sp>
      <p:sp>
        <p:nvSpPr>
          <p:cNvPr id="7" name="テキスト ボックス 6"/>
          <p:cNvSpPr txBox="1"/>
          <p:nvPr/>
        </p:nvSpPr>
        <p:spPr>
          <a:xfrm>
            <a:off x="251520" y="807095"/>
            <a:ext cx="8665577" cy="461665"/>
          </a:xfrm>
          <a:prstGeom prst="rect">
            <a:avLst/>
          </a:prstGeom>
          <a:noFill/>
        </p:spPr>
        <p:txBody>
          <a:bodyPr wrap="none" rtlCol="0">
            <a:spAutoFit/>
          </a:bodyPr>
          <a:lstStyle/>
          <a:p>
            <a:r>
              <a:rPr kumimoji="1" lang="en-US" altLang="ja-JP" sz="2400" b="1" dirty="0" smtClean="0"/>
              <a:t>Example</a:t>
            </a:r>
            <a:r>
              <a:rPr kumimoji="1" lang="en-US" altLang="ja-JP" sz="2400" dirty="0" smtClean="0"/>
              <a:t> – my work for graphite ; </a:t>
            </a:r>
            <a:r>
              <a:rPr lang="en-US" altLang="ja-JP" sz="2400" dirty="0" smtClean="0"/>
              <a:t>electrical resistance measurement</a:t>
            </a:r>
            <a:endParaRPr lang="ja-JP" altLang="en-US" sz="2400" dirty="0" smtClean="0"/>
          </a:p>
        </p:txBody>
      </p:sp>
      <p:grpSp>
        <p:nvGrpSpPr>
          <p:cNvPr id="8" name="グループ化 101"/>
          <p:cNvGrpSpPr/>
          <p:nvPr/>
        </p:nvGrpSpPr>
        <p:grpSpPr>
          <a:xfrm>
            <a:off x="251520" y="1300999"/>
            <a:ext cx="3600400" cy="2200009"/>
            <a:chOff x="13451" y="1625601"/>
            <a:chExt cx="4148422" cy="2656462"/>
          </a:xfrm>
        </p:grpSpPr>
        <p:sp>
          <p:nvSpPr>
            <p:cNvPr id="9" name="Freeform 43"/>
            <p:cNvSpPr>
              <a:spLocks/>
            </p:cNvSpPr>
            <p:nvPr/>
          </p:nvSpPr>
          <p:spPr bwMode="auto">
            <a:xfrm>
              <a:off x="2195513" y="2420938"/>
              <a:ext cx="1587500" cy="493712"/>
            </a:xfrm>
            <a:custGeom>
              <a:avLst/>
              <a:gdLst>
                <a:gd name="T0" fmla="*/ 2147483647 w 1000"/>
                <a:gd name="T1" fmla="*/ 2147483647 h 311"/>
                <a:gd name="T2" fmla="*/ 2147483647 w 1000"/>
                <a:gd name="T3" fmla="*/ 2147483647 h 311"/>
                <a:gd name="T4" fmla="*/ 2147483647 w 1000"/>
                <a:gd name="T5" fmla="*/ 2147483647 h 311"/>
                <a:gd name="T6" fmla="*/ 2147483647 w 1000"/>
                <a:gd name="T7" fmla="*/ 2147483647 h 311"/>
                <a:gd name="T8" fmla="*/ 2147483647 w 1000"/>
                <a:gd name="T9" fmla="*/ 2147483647 h 311"/>
                <a:gd name="T10" fmla="*/ 2147483647 w 1000"/>
                <a:gd name="T11" fmla="*/ 2147483647 h 311"/>
                <a:gd name="T12" fmla="*/ 0 w 1000"/>
                <a:gd name="T13" fmla="*/ 2147483647 h 311"/>
                <a:gd name="T14" fmla="*/ 2147483647 w 1000"/>
                <a:gd name="T15" fmla="*/ 2147483647 h 311"/>
                <a:gd name="T16" fmla="*/ 2147483647 w 1000"/>
                <a:gd name="T17" fmla="*/ 2147483647 h 311"/>
                <a:gd name="T18" fmla="*/ 2147483647 w 1000"/>
                <a:gd name="T19" fmla="*/ 2147483647 h 311"/>
                <a:gd name="T20" fmla="*/ 2147483647 w 1000"/>
                <a:gd name="T21" fmla="*/ 0 h 311"/>
                <a:gd name="T22" fmla="*/ 2147483647 w 1000"/>
                <a:gd name="T23" fmla="*/ 2147483647 h 3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0"/>
                <a:gd name="T37" fmla="*/ 0 h 311"/>
                <a:gd name="T38" fmla="*/ 1000 w 1000"/>
                <a:gd name="T39" fmla="*/ 311 h 3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0" h="311">
                  <a:moveTo>
                    <a:pt x="1000" y="34"/>
                  </a:moveTo>
                  <a:lnTo>
                    <a:pt x="484" y="42"/>
                  </a:lnTo>
                  <a:lnTo>
                    <a:pt x="367" y="216"/>
                  </a:lnTo>
                  <a:lnTo>
                    <a:pt x="252" y="219"/>
                  </a:lnTo>
                  <a:lnTo>
                    <a:pt x="136" y="311"/>
                  </a:lnTo>
                  <a:lnTo>
                    <a:pt x="24" y="311"/>
                  </a:lnTo>
                  <a:lnTo>
                    <a:pt x="0" y="295"/>
                  </a:lnTo>
                  <a:lnTo>
                    <a:pt x="144" y="291"/>
                  </a:lnTo>
                  <a:lnTo>
                    <a:pt x="255" y="183"/>
                  </a:lnTo>
                  <a:lnTo>
                    <a:pt x="357" y="186"/>
                  </a:lnTo>
                  <a:lnTo>
                    <a:pt x="464" y="0"/>
                  </a:lnTo>
                  <a:lnTo>
                    <a:pt x="1000" y="2"/>
                  </a:lnTo>
                </a:path>
              </a:pathLst>
            </a:custGeom>
            <a:gradFill rotWithShape="1">
              <a:gsLst>
                <a:gs pos="0">
                  <a:srgbClr val="FFCC00"/>
                </a:gs>
                <a:gs pos="100000">
                  <a:srgbClr val="FFFF66"/>
                </a:gs>
              </a:gsLst>
              <a:lin ang="0" scaled="1"/>
            </a:gradFill>
            <a:ln w="3175" cap="flat" cmpd="sng">
              <a:solidFill>
                <a:srgbClr val="FF9900"/>
              </a:solidFill>
              <a:prstDash val="solid"/>
              <a:round/>
              <a:headEnd/>
              <a:tailEnd/>
            </a:ln>
          </p:spPr>
          <p:txBody>
            <a:bodyPr wrap="none">
              <a:spAutoFit/>
            </a:bodyPr>
            <a:lstStyle/>
            <a:p>
              <a:endParaRPr lang="ja-JP" altLang="en-US"/>
            </a:p>
          </p:txBody>
        </p:sp>
        <p:sp>
          <p:nvSpPr>
            <p:cNvPr id="10" name="Freeform 44"/>
            <p:cNvSpPr>
              <a:spLocks/>
            </p:cNvSpPr>
            <p:nvPr/>
          </p:nvSpPr>
          <p:spPr bwMode="auto">
            <a:xfrm>
              <a:off x="612775" y="2420938"/>
              <a:ext cx="1511300" cy="395287"/>
            </a:xfrm>
            <a:custGeom>
              <a:avLst/>
              <a:gdLst>
                <a:gd name="T0" fmla="*/ 2147483647 w 952"/>
                <a:gd name="T1" fmla="*/ 2147483647 h 249"/>
                <a:gd name="T2" fmla="*/ 2147483647 w 952"/>
                <a:gd name="T3" fmla="*/ 2147483647 h 249"/>
                <a:gd name="T4" fmla="*/ 2147483647 w 952"/>
                <a:gd name="T5" fmla="*/ 2147483647 h 249"/>
                <a:gd name="T6" fmla="*/ 2147483647 w 952"/>
                <a:gd name="T7" fmla="*/ 2147483647 h 249"/>
                <a:gd name="T8" fmla="*/ 2147483647 w 952"/>
                <a:gd name="T9" fmla="*/ 2147483647 h 249"/>
                <a:gd name="T10" fmla="*/ 2147483647 w 952"/>
                <a:gd name="T11" fmla="*/ 2147483647 h 249"/>
                <a:gd name="T12" fmla="*/ 2147483647 w 952"/>
                <a:gd name="T13" fmla="*/ 2147483647 h 249"/>
                <a:gd name="T14" fmla="*/ 2147483647 w 952"/>
                <a:gd name="T15" fmla="*/ 2147483647 h 249"/>
                <a:gd name="T16" fmla="*/ 2147483647 w 952"/>
                <a:gd name="T17" fmla="*/ 2147483647 h 249"/>
                <a:gd name="T18" fmla="*/ 2147483647 w 952"/>
                <a:gd name="T19" fmla="*/ 2147483647 h 249"/>
                <a:gd name="T20" fmla="*/ 2147483647 w 952"/>
                <a:gd name="T21" fmla="*/ 2147483647 h 249"/>
                <a:gd name="T22" fmla="*/ 0 w 952"/>
                <a:gd name="T23" fmla="*/ 0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2"/>
                <a:gd name="T37" fmla="*/ 0 h 249"/>
                <a:gd name="T38" fmla="*/ 952 w 952"/>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2" h="249">
                  <a:moveTo>
                    <a:pt x="16" y="48"/>
                  </a:moveTo>
                  <a:lnTo>
                    <a:pt x="533" y="48"/>
                  </a:lnTo>
                  <a:lnTo>
                    <a:pt x="650" y="222"/>
                  </a:lnTo>
                  <a:lnTo>
                    <a:pt x="765" y="225"/>
                  </a:lnTo>
                  <a:lnTo>
                    <a:pt x="828" y="249"/>
                  </a:lnTo>
                  <a:lnTo>
                    <a:pt x="952" y="249"/>
                  </a:lnTo>
                  <a:lnTo>
                    <a:pt x="932" y="229"/>
                  </a:lnTo>
                  <a:lnTo>
                    <a:pt x="836" y="229"/>
                  </a:lnTo>
                  <a:lnTo>
                    <a:pt x="763" y="189"/>
                  </a:lnTo>
                  <a:lnTo>
                    <a:pt x="661" y="192"/>
                  </a:lnTo>
                  <a:lnTo>
                    <a:pt x="554" y="6"/>
                  </a:lnTo>
                  <a:lnTo>
                    <a:pt x="0" y="0"/>
                  </a:lnTo>
                </a:path>
              </a:pathLst>
            </a:custGeom>
            <a:gradFill rotWithShape="1">
              <a:gsLst>
                <a:gs pos="0">
                  <a:srgbClr val="FFFF66"/>
                </a:gs>
                <a:gs pos="100000">
                  <a:srgbClr val="FFCC00"/>
                </a:gs>
              </a:gsLst>
              <a:lin ang="0" scaled="1"/>
            </a:gradFill>
            <a:ln w="3175" cap="flat" cmpd="sng">
              <a:solidFill>
                <a:srgbClr val="FF9900"/>
              </a:solidFill>
              <a:prstDash val="solid"/>
              <a:round/>
              <a:headEnd/>
              <a:tailEnd/>
            </a:ln>
          </p:spPr>
          <p:txBody>
            <a:bodyPr wrap="none">
              <a:spAutoFit/>
            </a:bodyPr>
            <a:lstStyle/>
            <a:p>
              <a:endParaRPr lang="ja-JP" altLang="en-US"/>
            </a:p>
          </p:txBody>
        </p:sp>
        <p:sp>
          <p:nvSpPr>
            <p:cNvPr id="11" name="Line 53"/>
            <p:cNvSpPr>
              <a:spLocks noChangeShapeType="1"/>
            </p:cNvSpPr>
            <p:nvPr/>
          </p:nvSpPr>
          <p:spPr bwMode="auto">
            <a:xfrm flipH="1" flipV="1">
              <a:off x="1009072" y="2195309"/>
              <a:ext cx="1200726" cy="528840"/>
            </a:xfrm>
            <a:prstGeom prst="line">
              <a:avLst/>
            </a:prstGeom>
            <a:noFill/>
            <a:ln w="9525">
              <a:solidFill>
                <a:schemeClr val="tx1"/>
              </a:solidFill>
              <a:prstDash val="sysDot"/>
              <a:round/>
              <a:headEnd/>
              <a:tailEnd/>
            </a:ln>
          </p:spPr>
          <p:txBody>
            <a:bodyPr/>
            <a:lstStyle/>
            <a:p>
              <a:endParaRPr lang="ja-JP" altLang="en-US"/>
            </a:p>
          </p:txBody>
        </p:sp>
        <p:sp>
          <p:nvSpPr>
            <p:cNvPr id="12" name="Text Box 54"/>
            <p:cNvSpPr txBox="1">
              <a:spLocks noChangeArrowheads="1"/>
            </p:cNvSpPr>
            <p:nvPr/>
          </p:nvSpPr>
          <p:spPr bwMode="auto">
            <a:xfrm>
              <a:off x="13451" y="1760569"/>
              <a:ext cx="1152128" cy="307875"/>
            </a:xfrm>
            <a:prstGeom prst="rect">
              <a:avLst/>
            </a:prstGeom>
            <a:noFill/>
            <a:ln w="9525" algn="ctr">
              <a:noFill/>
              <a:miter lim="800000"/>
              <a:headEnd/>
              <a:tailEnd/>
            </a:ln>
          </p:spPr>
          <p:txBody>
            <a:bodyPr wrap="square">
              <a:spAutoFit/>
            </a:bodyPr>
            <a:lstStyle/>
            <a:p>
              <a:r>
                <a:rPr lang="en-US" altLang="ja-JP" sz="1400" dirty="0" smtClean="0">
                  <a:latin typeface="Times New Roman" pitchFamily="18" charset="0"/>
                </a:rPr>
                <a:t>Ruby ball</a:t>
              </a:r>
              <a:endParaRPr lang="en-US" altLang="ja-JP" sz="1400" dirty="0">
                <a:latin typeface="Times New Roman" pitchFamily="18" charset="0"/>
              </a:endParaRPr>
            </a:p>
          </p:txBody>
        </p:sp>
        <p:sp>
          <p:nvSpPr>
            <p:cNvPr id="13" name="Line 56"/>
            <p:cNvSpPr>
              <a:spLocks noChangeShapeType="1"/>
            </p:cNvSpPr>
            <p:nvPr/>
          </p:nvSpPr>
          <p:spPr bwMode="auto">
            <a:xfrm flipV="1">
              <a:off x="2362200" y="1809750"/>
              <a:ext cx="914400" cy="990600"/>
            </a:xfrm>
            <a:prstGeom prst="line">
              <a:avLst/>
            </a:prstGeom>
            <a:noFill/>
            <a:ln w="9525" cap="rnd">
              <a:solidFill>
                <a:schemeClr val="tx1"/>
              </a:solidFill>
              <a:prstDash val="sysDot"/>
              <a:round/>
              <a:headEnd/>
              <a:tailEnd/>
            </a:ln>
          </p:spPr>
          <p:txBody>
            <a:bodyPr>
              <a:spAutoFit/>
            </a:bodyPr>
            <a:lstStyle/>
            <a:p>
              <a:endParaRPr lang="ja-JP" altLang="en-US"/>
            </a:p>
          </p:txBody>
        </p:sp>
        <p:sp>
          <p:nvSpPr>
            <p:cNvPr id="14" name="Text Box 57"/>
            <p:cNvSpPr txBox="1">
              <a:spLocks noChangeArrowheads="1"/>
            </p:cNvSpPr>
            <p:nvPr/>
          </p:nvSpPr>
          <p:spPr bwMode="auto">
            <a:xfrm>
              <a:off x="3276600" y="1625601"/>
              <a:ext cx="885273" cy="334470"/>
            </a:xfrm>
            <a:prstGeom prst="rect">
              <a:avLst/>
            </a:prstGeom>
            <a:noFill/>
            <a:ln w="9525" algn="ctr">
              <a:noFill/>
              <a:miter lim="800000"/>
              <a:headEnd/>
              <a:tailEnd/>
            </a:ln>
          </p:spPr>
          <p:txBody>
            <a:bodyPr wrap="square">
              <a:spAutoFit/>
            </a:bodyPr>
            <a:lstStyle/>
            <a:p>
              <a:r>
                <a:rPr lang="en-US" altLang="ja-JP" sz="1200" dirty="0" smtClean="0">
                  <a:latin typeface="Times New Roman" pitchFamily="18" charset="0"/>
                </a:rPr>
                <a:t>graphite</a:t>
              </a:r>
              <a:endParaRPr lang="en-US" altLang="ja-JP" sz="1200" dirty="0">
                <a:latin typeface="Times New Roman" pitchFamily="18" charset="0"/>
              </a:endParaRPr>
            </a:p>
          </p:txBody>
        </p:sp>
        <p:sp>
          <p:nvSpPr>
            <p:cNvPr id="15" name="Line 62"/>
            <p:cNvSpPr>
              <a:spLocks noChangeShapeType="1"/>
            </p:cNvSpPr>
            <p:nvPr/>
          </p:nvSpPr>
          <p:spPr bwMode="auto">
            <a:xfrm>
              <a:off x="2743200" y="3181350"/>
              <a:ext cx="28575" cy="968375"/>
            </a:xfrm>
            <a:prstGeom prst="line">
              <a:avLst/>
            </a:prstGeom>
            <a:noFill/>
            <a:ln w="9525">
              <a:solidFill>
                <a:schemeClr val="tx1"/>
              </a:solidFill>
              <a:prstDash val="sysDot"/>
              <a:round/>
              <a:headEnd/>
              <a:tailEnd/>
            </a:ln>
          </p:spPr>
          <p:txBody>
            <a:bodyPr>
              <a:spAutoFit/>
            </a:bodyPr>
            <a:lstStyle/>
            <a:p>
              <a:endParaRPr lang="ja-JP" altLang="en-US"/>
            </a:p>
          </p:txBody>
        </p:sp>
        <p:sp>
          <p:nvSpPr>
            <p:cNvPr id="16" name="Line 63"/>
            <p:cNvSpPr>
              <a:spLocks noChangeShapeType="1"/>
            </p:cNvSpPr>
            <p:nvPr/>
          </p:nvSpPr>
          <p:spPr bwMode="auto">
            <a:xfrm>
              <a:off x="1676400" y="3181350"/>
              <a:ext cx="15875" cy="968375"/>
            </a:xfrm>
            <a:prstGeom prst="line">
              <a:avLst/>
            </a:prstGeom>
            <a:noFill/>
            <a:ln w="9525">
              <a:solidFill>
                <a:schemeClr val="tx1"/>
              </a:solidFill>
              <a:prstDash val="sysDot"/>
              <a:round/>
              <a:headEnd/>
              <a:tailEnd/>
            </a:ln>
          </p:spPr>
          <p:txBody>
            <a:bodyPr>
              <a:spAutoFit/>
            </a:bodyPr>
            <a:lstStyle/>
            <a:p>
              <a:endParaRPr lang="ja-JP" altLang="en-US"/>
            </a:p>
          </p:txBody>
        </p:sp>
        <p:grpSp>
          <p:nvGrpSpPr>
            <p:cNvPr id="17" name="グループ化 67"/>
            <p:cNvGrpSpPr/>
            <p:nvPr/>
          </p:nvGrpSpPr>
          <p:grpSpPr>
            <a:xfrm>
              <a:off x="635000" y="2020889"/>
              <a:ext cx="3124200" cy="1922461"/>
              <a:chOff x="635000" y="2020889"/>
              <a:chExt cx="3124200" cy="1922461"/>
            </a:xfrm>
          </p:grpSpPr>
          <p:grpSp>
            <p:nvGrpSpPr>
              <p:cNvPr id="23" name="Group 35"/>
              <p:cNvGrpSpPr>
                <a:grpSpLocks/>
              </p:cNvGrpSpPr>
              <p:nvPr/>
            </p:nvGrpSpPr>
            <p:grpSpPr bwMode="auto">
              <a:xfrm>
                <a:off x="1265238" y="3097213"/>
                <a:ext cx="1884362" cy="693737"/>
                <a:chOff x="1944" y="2443"/>
                <a:chExt cx="1252" cy="437"/>
              </a:xfrm>
            </p:grpSpPr>
            <p:sp>
              <p:nvSpPr>
                <p:cNvPr id="37" name="Freeform 36"/>
                <p:cNvSpPr>
                  <a:spLocks/>
                </p:cNvSpPr>
                <p:nvPr/>
              </p:nvSpPr>
              <p:spPr bwMode="auto">
                <a:xfrm>
                  <a:off x="1944" y="2443"/>
                  <a:ext cx="1252" cy="437"/>
                </a:xfrm>
                <a:custGeom>
                  <a:avLst/>
                  <a:gdLst>
                    <a:gd name="T0" fmla="*/ 0 w 1141"/>
                    <a:gd name="T1" fmla="*/ 601 h 364"/>
                    <a:gd name="T2" fmla="*/ 298 w 1141"/>
                    <a:gd name="T3" fmla="*/ 0 h 364"/>
                    <a:gd name="T4" fmla="*/ 1216 w 1141"/>
                    <a:gd name="T5" fmla="*/ 0 h 364"/>
                    <a:gd name="T6" fmla="*/ 1508 w 1141"/>
                    <a:gd name="T7" fmla="*/ 630 h 364"/>
                    <a:gd name="T8" fmla="*/ 0 60000 65536"/>
                    <a:gd name="T9" fmla="*/ 0 60000 65536"/>
                    <a:gd name="T10" fmla="*/ 0 60000 65536"/>
                    <a:gd name="T11" fmla="*/ 0 60000 65536"/>
                    <a:gd name="T12" fmla="*/ 0 w 1141"/>
                    <a:gd name="T13" fmla="*/ 0 h 364"/>
                    <a:gd name="T14" fmla="*/ 1141 w 1141"/>
                    <a:gd name="T15" fmla="*/ 364 h 364"/>
                  </a:gdLst>
                  <a:ahLst/>
                  <a:cxnLst>
                    <a:cxn ang="T8">
                      <a:pos x="T0" y="T1"/>
                    </a:cxn>
                    <a:cxn ang="T9">
                      <a:pos x="T2" y="T3"/>
                    </a:cxn>
                    <a:cxn ang="T10">
                      <a:pos x="T4" y="T5"/>
                    </a:cxn>
                    <a:cxn ang="T11">
                      <a:pos x="T6" y="T7"/>
                    </a:cxn>
                  </a:cxnLst>
                  <a:rect l="T12" t="T13" r="T14" b="T15"/>
                  <a:pathLst>
                    <a:path w="1141" h="364">
                      <a:moveTo>
                        <a:pt x="0" y="347"/>
                      </a:moveTo>
                      <a:lnTo>
                        <a:pt x="226" y="0"/>
                      </a:lnTo>
                      <a:lnTo>
                        <a:pt x="920" y="0"/>
                      </a:lnTo>
                      <a:lnTo>
                        <a:pt x="1141" y="364"/>
                      </a:lnTo>
                    </a:path>
                  </a:pathLst>
                </a:custGeom>
                <a:gradFill rotWithShape="1">
                  <a:gsLst>
                    <a:gs pos="0">
                      <a:srgbClr val="767600">
                        <a:alpha val="70000"/>
                      </a:srgbClr>
                    </a:gs>
                    <a:gs pos="50000">
                      <a:srgbClr val="FFFF00">
                        <a:alpha val="70000"/>
                      </a:srgbClr>
                    </a:gs>
                    <a:gs pos="100000">
                      <a:srgbClr val="767600">
                        <a:alpha val="70000"/>
                      </a:srgbClr>
                    </a:gs>
                  </a:gsLst>
                  <a:lin ang="0" scaled="1"/>
                </a:gradFill>
                <a:ln w="9525">
                  <a:solidFill>
                    <a:schemeClr val="tx1"/>
                  </a:solidFill>
                  <a:round/>
                  <a:headEnd/>
                  <a:tailEnd/>
                </a:ln>
              </p:spPr>
              <p:txBody>
                <a:bodyPr/>
                <a:lstStyle/>
                <a:p>
                  <a:endParaRPr lang="ja-JP" altLang="en-US"/>
                </a:p>
              </p:txBody>
            </p:sp>
            <p:sp>
              <p:nvSpPr>
                <p:cNvPr id="38" name="Line 37"/>
                <p:cNvSpPr>
                  <a:spLocks noChangeShapeType="1"/>
                </p:cNvSpPr>
                <p:nvPr/>
              </p:nvSpPr>
              <p:spPr bwMode="auto">
                <a:xfrm flipH="1">
                  <a:off x="2348" y="2450"/>
                  <a:ext cx="81" cy="410"/>
                </a:xfrm>
                <a:prstGeom prst="line">
                  <a:avLst/>
                </a:prstGeom>
                <a:noFill/>
                <a:ln w="9525">
                  <a:solidFill>
                    <a:schemeClr val="tx1"/>
                  </a:solidFill>
                  <a:round/>
                  <a:headEnd/>
                  <a:tailEnd/>
                </a:ln>
              </p:spPr>
              <p:txBody>
                <a:bodyPr>
                  <a:spAutoFit/>
                </a:bodyPr>
                <a:lstStyle/>
                <a:p>
                  <a:endParaRPr lang="ja-JP" altLang="en-US"/>
                </a:p>
              </p:txBody>
            </p:sp>
            <p:sp>
              <p:nvSpPr>
                <p:cNvPr id="39" name="Line 38"/>
                <p:cNvSpPr>
                  <a:spLocks noChangeShapeType="1"/>
                </p:cNvSpPr>
                <p:nvPr/>
              </p:nvSpPr>
              <p:spPr bwMode="auto">
                <a:xfrm>
                  <a:off x="2710" y="2450"/>
                  <a:ext cx="82" cy="410"/>
                </a:xfrm>
                <a:prstGeom prst="line">
                  <a:avLst/>
                </a:prstGeom>
                <a:noFill/>
                <a:ln w="9525">
                  <a:solidFill>
                    <a:schemeClr val="tx1"/>
                  </a:solidFill>
                  <a:round/>
                  <a:headEnd/>
                  <a:tailEnd/>
                </a:ln>
              </p:spPr>
              <p:txBody>
                <a:bodyPr>
                  <a:spAutoFit/>
                </a:bodyPr>
                <a:lstStyle/>
                <a:p>
                  <a:endParaRPr lang="ja-JP" altLang="en-US"/>
                </a:p>
              </p:txBody>
            </p:sp>
          </p:grpSp>
          <p:grpSp>
            <p:nvGrpSpPr>
              <p:cNvPr id="24" name="Group 39"/>
              <p:cNvGrpSpPr>
                <a:grpSpLocks/>
              </p:cNvGrpSpPr>
              <p:nvPr/>
            </p:nvGrpSpPr>
            <p:grpSpPr bwMode="auto">
              <a:xfrm>
                <a:off x="1265238" y="2020889"/>
                <a:ext cx="1878012" cy="688975"/>
                <a:chOff x="3515" y="452"/>
                <a:chExt cx="1200" cy="434"/>
              </a:xfrm>
            </p:grpSpPr>
            <p:sp>
              <p:nvSpPr>
                <p:cNvPr id="34" name="Freeform 40"/>
                <p:cNvSpPr>
                  <a:spLocks/>
                </p:cNvSpPr>
                <p:nvPr/>
              </p:nvSpPr>
              <p:spPr bwMode="auto">
                <a:xfrm>
                  <a:off x="3515" y="452"/>
                  <a:ext cx="1200" cy="419"/>
                </a:xfrm>
                <a:custGeom>
                  <a:avLst/>
                  <a:gdLst/>
                  <a:ahLst/>
                  <a:cxnLst>
                    <a:cxn ang="0">
                      <a:pos x="0" y="0"/>
                    </a:cxn>
                    <a:cxn ang="0">
                      <a:pos x="192" y="432"/>
                    </a:cxn>
                    <a:cxn ang="0">
                      <a:pos x="768" y="432"/>
                    </a:cxn>
                    <a:cxn ang="0">
                      <a:pos x="960" y="0"/>
                    </a:cxn>
                  </a:cxnLst>
                  <a:rect l="0" t="0" r="r" b="b"/>
                  <a:pathLst>
                    <a:path w="960" h="432">
                      <a:moveTo>
                        <a:pt x="0" y="0"/>
                      </a:moveTo>
                      <a:lnTo>
                        <a:pt x="192" y="432"/>
                      </a:lnTo>
                      <a:lnTo>
                        <a:pt x="768" y="432"/>
                      </a:lnTo>
                      <a:lnTo>
                        <a:pt x="960" y="0"/>
                      </a:lnTo>
                    </a:path>
                  </a:pathLst>
                </a:custGeom>
                <a:gradFill rotWithShape="1">
                  <a:gsLst>
                    <a:gs pos="0">
                      <a:srgbClr val="FFFF00">
                        <a:gamma/>
                        <a:shade val="46275"/>
                        <a:invGamma/>
                        <a:alpha val="67999"/>
                      </a:srgbClr>
                    </a:gs>
                    <a:gs pos="50000">
                      <a:srgbClr val="FFFF00">
                        <a:alpha val="69000"/>
                      </a:srgbClr>
                    </a:gs>
                    <a:gs pos="100000">
                      <a:srgbClr val="FFFF00">
                        <a:gamma/>
                        <a:shade val="46275"/>
                        <a:invGamma/>
                        <a:alpha val="67999"/>
                      </a:srgbClr>
                    </a:gs>
                  </a:gsLst>
                  <a:lin ang="0" scaled="1"/>
                </a:gradFill>
                <a:ln w="9525">
                  <a:solidFill>
                    <a:schemeClr val="tx1"/>
                  </a:solidFill>
                  <a:round/>
                  <a:headEnd/>
                  <a:tailEnd/>
                </a:ln>
                <a:effectLst/>
              </p:spPr>
              <p:txBody>
                <a:bodyPr/>
                <a:lstStyle/>
                <a:p>
                  <a:pPr>
                    <a:defRPr/>
                  </a:pPr>
                  <a:endParaRPr lang="ja-JP" altLang="en-US">
                    <a:latin typeface="Arial" charset="0"/>
                  </a:endParaRPr>
                </a:p>
              </p:txBody>
            </p:sp>
            <p:sp>
              <p:nvSpPr>
                <p:cNvPr id="35" name="Line 41"/>
                <p:cNvSpPr>
                  <a:spLocks noChangeShapeType="1"/>
                </p:cNvSpPr>
                <p:nvPr/>
              </p:nvSpPr>
              <p:spPr bwMode="auto">
                <a:xfrm flipH="1" flipV="1">
                  <a:off x="3928" y="476"/>
                  <a:ext cx="81" cy="410"/>
                </a:xfrm>
                <a:prstGeom prst="line">
                  <a:avLst/>
                </a:prstGeom>
                <a:noFill/>
                <a:ln w="9525">
                  <a:solidFill>
                    <a:schemeClr val="tx1"/>
                  </a:solidFill>
                  <a:round/>
                  <a:headEnd/>
                  <a:tailEnd/>
                </a:ln>
              </p:spPr>
              <p:txBody>
                <a:bodyPr>
                  <a:spAutoFit/>
                </a:bodyPr>
                <a:lstStyle/>
                <a:p>
                  <a:endParaRPr lang="ja-JP" altLang="en-US"/>
                </a:p>
              </p:txBody>
            </p:sp>
            <p:sp>
              <p:nvSpPr>
                <p:cNvPr id="36" name="Line 42"/>
                <p:cNvSpPr>
                  <a:spLocks noChangeShapeType="1"/>
                </p:cNvSpPr>
                <p:nvPr/>
              </p:nvSpPr>
              <p:spPr bwMode="auto">
                <a:xfrm flipV="1">
                  <a:off x="4210" y="476"/>
                  <a:ext cx="81" cy="410"/>
                </a:xfrm>
                <a:prstGeom prst="line">
                  <a:avLst/>
                </a:prstGeom>
                <a:noFill/>
                <a:ln w="9525">
                  <a:solidFill>
                    <a:schemeClr val="tx1"/>
                  </a:solidFill>
                  <a:round/>
                  <a:headEnd/>
                  <a:tailEnd/>
                </a:ln>
              </p:spPr>
              <p:txBody>
                <a:bodyPr>
                  <a:spAutoFit/>
                </a:bodyPr>
                <a:lstStyle/>
                <a:p>
                  <a:endParaRPr lang="ja-JP" altLang="en-US"/>
                </a:p>
              </p:txBody>
            </p:sp>
          </p:grpSp>
          <p:sp>
            <p:nvSpPr>
              <p:cNvPr id="25" name="Freeform 45"/>
              <p:cNvSpPr>
                <a:spLocks/>
              </p:cNvSpPr>
              <p:nvPr/>
            </p:nvSpPr>
            <p:spPr bwMode="auto">
              <a:xfrm>
                <a:off x="2625725" y="2566988"/>
                <a:ext cx="1108075" cy="652462"/>
              </a:xfrm>
              <a:custGeom>
                <a:avLst/>
                <a:gdLst>
                  <a:gd name="T0" fmla="*/ 2147483647 w 698"/>
                  <a:gd name="T1" fmla="*/ 2147483647 h 411"/>
                  <a:gd name="T2" fmla="*/ 2147483647 w 698"/>
                  <a:gd name="T3" fmla="*/ 0 h 411"/>
                  <a:gd name="T4" fmla="*/ 2147483647 w 698"/>
                  <a:gd name="T5" fmla="*/ 2147483647 h 411"/>
                  <a:gd name="T6" fmla="*/ 0 w 698"/>
                  <a:gd name="T7" fmla="*/ 2147483647 h 411"/>
                  <a:gd name="T8" fmla="*/ 2147483647 w 698"/>
                  <a:gd name="T9" fmla="*/ 2147483647 h 411"/>
                  <a:gd name="T10" fmla="*/ 2147483647 w 698"/>
                  <a:gd name="T11" fmla="*/ 2147483647 h 411"/>
                  <a:gd name="T12" fmla="*/ 2147483647 w 698"/>
                  <a:gd name="T13" fmla="*/ 2147483647 h 411"/>
                  <a:gd name="T14" fmla="*/ 2147483647 w 698"/>
                  <a:gd name="T15" fmla="*/ 2147483647 h 411"/>
                  <a:gd name="T16" fmla="*/ 0 60000 65536"/>
                  <a:gd name="T17" fmla="*/ 0 60000 65536"/>
                  <a:gd name="T18" fmla="*/ 0 60000 65536"/>
                  <a:gd name="T19" fmla="*/ 0 60000 65536"/>
                  <a:gd name="T20" fmla="*/ 0 60000 65536"/>
                  <a:gd name="T21" fmla="*/ 0 60000 65536"/>
                  <a:gd name="T22" fmla="*/ 0 60000 65536"/>
                  <a:gd name="T23" fmla="*/ 0 60000 65536"/>
                  <a:gd name="T24" fmla="*/ 0 w 698"/>
                  <a:gd name="T25" fmla="*/ 0 h 411"/>
                  <a:gd name="T26" fmla="*/ 698 w 698"/>
                  <a:gd name="T27" fmla="*/ 411 h 4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8" h="411">
                    <a:moveTo>
                      <a:pt x="698" y="3"/>
                    </a:moveTo>
                    <a:lnTo>
                      <a:pt x="258" y="0"/>
                    </a:lnTo>
                    <a:lnTo>
                      <a:pt x="117" y="159"/>
                    </a:lnTo>
                    <a:lnTo>
                      <a:pt x="0" y="162"/>
                    </a:lnTo>
                    <a:lnTo>
                      <a:pt x="5" y="336"/>
                    </a:lnTo>
                    <a:lnTo>
                      <a:pt x="89" y="333"/>
                    </a:lnTo>
                    <a:lnTo>
                      <a:pt x="128" y="411"/>
                    </a:lnTo>
                    <a:lnTo>
                      <a:pt x="698" y="411"/>
                    </a:lnTo>
                  </a:path>
                </a:pathLst>
              </a:custGeom>
              <a:gradFill rotWithShape="1">
                <a:gsLst>
                  <a:gs pos="0">
                    <a:srgbClr val="C0C0C0"/>
                  </a:gs>
                  <a:gs pos="100000">
                    <a:srgbClr val="EAEAEA"/>
                  </a:gs>
                </a:gsLst>
                <a:lin ang="0" scaled="1"/>
              </a:gradFill>
              <a:ln w="9525" cap="flat" cmpd="sng">
                <a:solidFill>
                  <a:schemeClr val="tx1"/>
                </a:solidFill>
                <a:prstDash val="solid"/>
                <a:round/>
                <a:headEnd/>
                <a:tailEnd/>
              </a:ln>
            </p:spPr>
            <p:txBody>
              <a:bodyPr>
                <a:spAutoFit/>
              </a:bodyPr>
              <a:lstStyle/>
              <a:p>
                <a:endParaRPr lang="ja-JP" altLang="en-US"/>
              </a:p>
            </p:txBody>
          </p:sp>
          <p:sp>
            <p:nvSpPr>
              <p:cNvPr id="26" name="Freeform 46"/>
              <p:cNvSpPr>
                <a:spLocks/>
              </p:cNvSpPr>
              <p:nvPr/>
            </p:nvSpPr>
            <p:spPr bwMode="auto">
              <a:xfrm>
                <a:off x="660400" y="2566988"/>
                <a:ext cx="1122363" cy="652462"/>
              </a:xfrm>
              <a:custGeom>
                <a:avLst/>
                <a:gdLst>
                  <a:gd name="T0" fmla="*/ 0 w 707"/>
                  <a:gd name="T1" fmla="*/ 2147483647 h 411"/>
                  <a:gd name="T2" fmla="*/ 2147483647 w 707"/>
                  <a:gd name="T3" fmla="*/ 0 h 411"/>
                  <a:gd name="T4" fmla="*/ 2147483647 w 707"/>
                  <a:gd name="T5" fmla="*/ 2147483647 h 411"/>
                  <a:gd name="T6" fmla="*/ 2147483647 w 707"/>
                  <a:gd name="T7" fmla="*/ 2147483647 h 411"/>
                  <a:gd name="T8" fmla="*/ 2147483647 w 707"/>
                  <a:gd name="T9" fmla="*/ 2147483647 h 411"/>
                  <a:gd name="T10" fmla="*/ 2147483647 w 707"/>
                  <a:gd name="T11" fmla="*/ 2147483647 h 411"/>
                  <a:gd name="T12" fmla="*/ 2147483647 w 707"/>
                  <a:gd name="T13" fmla="*/ 2147483647 h 411"/>
                  <a:gd name="T14" fmla="*/ 2147483647 w 707"/>
                  <a:gd name="T15" fmla="*/ 2147483647 h 411"/>
                  <a:gd name="T16" fmla="*/ 0 60000 65536"/>
                  <a:gd name="T17" fmla="*/ 0 60000 65536"/>
                  <a:gd name="T18" fmla="*/ 0 60000 65536"/>
                  <a:gd name="T19" fmla="*/ 0 60000 65536"/>
                  <a:gd name="T20" fmla="*/ 0 60000 65536"/>
                  <a:gd name="T21" fmla="*/ 0 60000 65536"/>
                  <a:gd name="T22" fmla="*/ 0 60000 65536"/>
                  <a:gd name="T23" fmla="*/ 0 60000 65536"/>
                  <a:gd name="T24" fmla="*/ 0 w 707"/>
                  <a:gd name="T25" fmla="*/ 0 h 411"/>
                  <a:gd name="T26" fmla="*/ 707 w 707"/>
                  <a:gd name="T27" fmla="*/ 411 h 4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7" h="411">
                    <a:moveTo>
                      <a:pt x="0" y="3"/>
                    </a:moveTo>
                    <a:lnTo>
                      <a:pt x="450" y="0"/>
                    </a:lnTo>
                    <a:lnTo>
                      <a:pt x="590" y="159"/>
                    </a:lnTo>
                    <a:lnTo>
                      <a:pt x="707" y="162"/>
                    </a:lnTo>
                    <a:lnTo>
                      <a:pt x="702" y="336"/>
                    </a:lnTo>
                    <a:lnTo>
                      <a:pt x="618" y="333"/>
                    </a:lnTo>
                    <a:lnTo>
                      <a:pt x="580" y="411"/>
                    </a:lnTo>
                    <a:lnTo>
                      <a:pt x="8" y="411"/>
                    </a:lnTo>
                  </a:path>
                </a:pathLst>
              </a:custGeom>
              <a:gradFill rotWithShape="1">
                <a:gsLst>
                  <a:gs pos="0">
                    <a:srgbClr val="EAEAEA"/>
                  </a:gs>
                  <a:gs pos="100000">
                    <a:srgbClr val="C0C0C0"/>
                  </a:gs>
                </a:gsLst>
                <a:lin ang="0" scaled="1"/>
              </a:gradFill>
              <a:ln w="9525" cap="flat" cmpd="sng">
                <a:solidFill>
                  <a:schemeClr val="tx1"/>
                </a:solidFill>
                <a:prstDash val="solid"/>
                <a:round/>
                <a:headEnd/>
                <a:tailEnd/>
              </a:ln>
            </p:spPr>
            <p:txBody>
              <a:bodyPr>
                <a:spAutoFit/>
              </a:bodyPr>
              <a:lstStyle/>
              <a:p>
                <a:endParaRPr lang="ja-JP" altLang="en-US"/>
              </a:p>
            </p:txBody>
          </p:sp>
          <p:sp>
            <p:nvSpPr>
              <p:cNvPr id="27" name="Rectangle 47"/>
              <p:cNvSpPr>
                <a:spLocks noChangeArrowheads="1"/>
              </p:cNvSpPr>
              <p:nvPr/>
            </p:nvSpPr>
            <p:spPr bwMode="auto">
              <a:xfrm>
                <a:off x="1782763" y="2724150"/>
                <a:ext cx="842962" cy="381000"/>
              </a:xfrm>
              <a:prstGeom prst="rect">
                <a:avLst/>
              </a:prstGeom>
              <a:gradFill rotWithShape="1">
                <a:gsLst>
                  <a:gs pos="0">
                    <a:srgbClr val="66FF99">
                      <a:alpha val="42998"/>
                    </a:srgbClr>
                  </a:gs>
                  <a:gs pos="100000">
                    <a:srgbClr val="2F7647">
                      <a:alpha val="42998"/>
                    </a:srgbClr>
                  </a:gs>
                </a:gsLst>
                <a:lin ang="5400000" scaled="1"/>
              </a:gradFill>
              <a:ln w="9525" algn="ctr">
                <a:noFill/>
                <a:miter lim="800000"/>
                <a:headEnd/>
                <a:tailEnd/>
              </a:ln>
            </p:spPr>
            <p:txBody>
              <a:bodyPr wrap="none" anchor="ctr">
                <a:spAutoFit/>
              </a:bodyPr>
              <a:lstStyle/>
              <a:p>
                <a:endParaRPr lang="ja-JP" altLang="en-US"/>
              </a:p>
            </p:txBody>
          </p:sp>
          <p:sp>
            <p:nvSpPr>
              <p:cNvPr id="28" name="Freeform 48"/>
              <p:cNvSpPr>
                <a:spLocks/>
              </p:cNvSpPr>
              <p:nvPr/>
            </p:nvSpPr>
            <p:spPr bwMode="auto">
              <a:xfrm>
                <a:off x="635000" y="2495550"/>
                <a:ext cx="1176338" cy="604838"/>
              </a:xfrm>
              <a:custGeom>
                <a:avLst/>
                <a:gdLst>
                  <a:gd name="T0" fmla="*/ 0 w 741"/>
                  <a:gd name="T1" fmla="*/ 0 h 381"/>
                  <a:gd name="T2" fmla="*/ 2147483647 w 741"/>
                  <a:gd name="T3" fmla="*/ 2147483647 h 381"/>
                  <a:gd name="T4" fmla="*/ 2147483647 w 741"/>
                  <a:gd name="T5" fmla="*/ 2147483647 h 381"/>
                  <a:gd name="T6" fmla="*/ 2147483647 w 741"/>
                  <a:gd name="T7" fmla="*/ 2147483647 h 381"/>
                  <a:gd name="T8" fmla="*/ 2147483647 w 741"/>
                  <a:gd name="T9" fmla="*/ 2147483647 h 381"/>
                  <a:gd name="T10" fmla="*/ 2147483647 w 741"/>
                  <a:gd name="T11" fmla="*/ 2147483647 h 381"/>
                  <a:gd name="T12" fmla="*/ 2147483647 w 741"/>
                  <a:gd name="T13" fmla="*/ 2147483647 h 381"/>
                  <a:gd name="T14" fmla="*/ 2147483647 w 741"/>
                  <a:gd name="T15" fmla="*/ 2147483647 h 381"/>
                  <a:gd name="T16" fmla="*/ 2147483647 w 741"/>
                  <a:gd name="T17" fmla="*/ 2147483647 h 381"/>
                  <a:gd name="T18" fmla="*/ 2147483647 w 741"/>
                  <a:gd name="T19" fmla="*/ 2147483647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1"/>
                  <a:gd name="T31" fmla="*/ 0 h 381"/>
                  <a:gd name="T32" fmla="*/ 741 w 741"/>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1" h="381">
                    <a:moveTo>
                      <a:pt x="0" y="0"/>
                    </a:moveTo>
                    <a:lnTo>
                      <a:pt x="509" y="3"/>
                    </a:lnTo>
                    <a:lnTo>
                      <a:pt x="624" y="174"/>
                    </a:lnTo>
                    <a:lnTo>
                      <a:pt x="741" y="177"/>
                    </a:lnTo>
                    <a:lnTo>
                      <a:pt x="741" y="381"/>
                    </a:lnTo>
                    <a:lnTo>
                      <a:pt x="721" y="381"/>
                    </a:lnTo>
                    <a:lnTo>
                      <a:pt x="723" y="204"/>
                    </a:lnTo>
                    <a:lnTo>
                      <a:pt x="606" y="201"/>
                    </a:lnTo>
                    <a:lnTo>
                      <a:pt x="468" y="48"/>
                    </a:lnTo>
                    <a:lnTo>
                      <a:pt x="8" y="40"/>
                    </a:lnTo>
                  </a:path>
                </a:pathLst>
              </a:custGeom>
              <a:gradFill rotWithShape="1">
                <a:gsLst>
                  <a:gs pos="0">
                    <a:srgbClr val="CCFFFF"/>
                  </a:gs>
                  <a:gs pos="100000">
                    <a:srgbClr val="3399FF"/>
                  </a:gs>
                </a:gsLst>
                <a:lin ang="0" scaled="1"/>
              </a:gradFill>
              <a:ln w="9525" cap="flat" cmpd="sng">
                <a:solidFill>
                  <a:srgbClr val="0000FF"/>
                </a:solidFill>
                <a:prstDash val="solid"/>
                <a:round/>
                <a:headEnd/>
                <a:tailEnd/>
              </a:ln>
            </p:spPr>
            <p:txBody>
              <a:bodyPr wrap="none">
                <a:spAutoFit/>
              </a:bodyPr>
              <a:lstStyle/>
              <a:p>
                <a:endParaRPr lang="ja-JP" altLang="en-US"/>
              </a:p>
            </p:txBody>
          </p:sp>
          <p:sp>
            <p:nvSpPr>
              <p:cNvPr id="29" name="Freeform 50"/>
              <p:cNvSpPr>
                <a:spLocks/>
              </p:cNvSpPr>
              <p:nvPr/>
            </p:nvSpPr>
            <p:spPr bwMode="auto">
              <a:xfrm>
                <a:off x="2598738" y="2495550"/>
                <a:ext cx="1160462" cy="604838"/>
              </a:xfrm>
              <a:custGeom>
                <a:avLst/>
                <a:gdLst>
                  <a:gd name="T0" fmla="*/ 2147483647 w 731"/>
                  <a:gd name="T1" fmla="*/ 0 h 381"/>
                  <a:gd name="T2" fmla="*/ 2147483647 w 731"/>
                  <a:gd name="T3" fmla="*/ 2147483647 h 381"/>
                  <a:gd name="T4" fmla="*/ 2147483647 w 731"/>
                  <a:gd name="T5" fmla="*/ 2147483647 h 381"/>
                  <a:gd name="T6" fmla="*/ 0 w 731"/>
                  <a:gd name="T7" fmla="*/ 2147483647 h 381"/>
                  <a:gd name="T8" fmla="*/ 0 w 731"/>
                  <a:gd name="T9" fmla="*/ 2147483647 h 381"/>
                  <a:gd name="T10" fmla="*/ 2147483647 w 731"/>
                  <a:gd name="T11" fmla="*/ 2147483647 h 381"/>
                  <a:gd name="T12" fmla="*/ 2147483647 w 731"/>
                  <a:gd name="T13" fmla="*/ 2147483647 h 381"/>
                  <a:gd name="T14" fmla="*/ 2147483647 w 731"/>
                  <a:gd name="T15" fmla="*/ 2147483647 h 381"/>
                  <a:gd name="T16" fmla="*/ 2147483647 w 731"/>
                  <a:gd name="T17" fmla="*/ 2147483647 h 381"/>
                  <a:gd name="T18" fmla="*/ 2147483647 w 731"/>
                  <a:gd name="T19" fmla="*/ 2147483647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1"/>
                  <a:gd name="T31" fmla="*/ 0 h 381"/>
                  <a:gd name="T32" fmla="*/ 731 w 731"/>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1" h="381">
                    <a:moveTo>
                      <a:pt x="731" y="0"/>
                    </a:moveTo>
                    <a:lnTo>
                      <a:pt x="232" y="3"/>
                    </a:lnTo>
                    <a:lnTo>
                      <a:pt x="117" y="174"/>
                    </a:lnTo>
                    <a:lnTo>
                      <a:pt x="0" y="177"/>
                    </a:lnTo>
                    <a:lnTo>
                      <a:pt x="0" y="381"/>
                    </a:lnTo>
                    <a:lnTo>
                      <a:pt x="20" y="381"/>
                    </a:lnTo>
                    <a:lnTo>
                      <a:pt x="18" y="204"/>
                    </a:lnTo>
                    <a:lnTo>
                      <a:pt x="135" y="201"/>
                    </a:lnTo>
                    <a:lnTo>
                      <a:pt x="273" y="48"/>
                    </a:lnTo>
                    <a:lnTo>
                      <a:pt x="723" y="48"/>
                    </a:lnTo>
                  </a:path>
                </a:pathLst>
              </a:custGeom>
              <a:gradFill rotWithShape="1">
                <a:gsLst>
                  <a:gs pos="0">
                    <a:srgbClr val="CCFFFF"/>
                  </a:gs>
                  <a:gs pos="100000">
                    <a:srgbClr val="3399FF"/>
                  </a:gs>
                </a:gsLst>
                <a:lin ang="0" scaled="1"/>
              </a:gradFill>
              <a:ln w="9525" cap="flat" cmpd="sng">
                <a:solidFill>
                  <a:srgbClr val="0000FF"/>
                </a:solidFill>
                <a:prstDash val="solid"/>
                <a:round/>
                <a:headEnd/>
                <a:tailEnd/>
              </a:ln>
            </p:spPr>
            <p:txBody>
              <a:bodyPr wrap="none">
                <a:spAutoFit/>
              </a:bodyPr>
              <a:lstStyle/>
              <a:p>
                <a:endParaRPr lang="ja-JP" altLang="en-US"/>
              </a:p>
            </p:txBody>
          </p:sp>
          <p:sp>
            <p:nvSpPr>
              <p:cNvPr id="30" name="Rectangle 51"/>
              <p:cNvSpPr>
                <a:spLocks noChangeArrowheads="1"/>
              </p:cNvSpPr>
              <p:nvPr/>
            </p:nvSpPr>
            <p:spPr bwMode="auto">
              <a:xfrm>
                <a:off x="1912938" y="2820988"/>
                <a:ext cx="517525" cy="76200"/>
              </a:xfrm>
              <a:prstGeom prst="rect">
                <a:avLst/>
              </a:prstGeom>
              <a:gradFill rotWithShape="1">
                <a:gsLst>
                  <a:gs pos="0">
                    <a:srgbClr val="C0C0C0"/>
                  </a:gs>
                  <a:gs pos="100000">
                    <a:schemeClr val="bg2"/>
                  </a:gs>
                </a:gsLst>
                <a:lin ang="5400000" scaled="1"/>
              </a:gradFill>
              <a:ln w="9525" algn="ctr">
                <a:solidFill>
                  <a:schemeClr val="tx1"/>
                </a:solidFill>
                <a:miter lim="800000"/>
                <a:headEnd/>
                <a:tailEnd/>
              </a:ln>
            </p:spPr>
            <p:txBody>
              <a:bodyPr anchor="ctr">
                <a:spAutoFit/>
              </a:bodyPr>
              <a:lstStyle/>
              <a:p>
                <a:endParaRPr lang="ja-JP" altLang="en-US"/>
              </a:p>
            </p:txBody>
          </p:sp>
          <p:sp>
            <p:nvSpPr>
              <p:cNvPr id="31" name="Oval 52"/>
              <p:cNvSpPr>
                <a:spLocks noChangeArrowheads="1"/>
              </p:cNvSpPr>
              <p:nvPr/>
            </p:nvSpPr>
            <p:spPr bwMode="auto">
              <a:xfrm>
                <a:off x="2200275" y="2744788"/>
                <a:ext cx="85725" cy="68262"/>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32" name="Line 59"/>
              <p:cNvSpPr>
                <a:spLocks noChangeShapeType="1"/>
              </p:cNvSpPr>
              <p:nvPr/>
            </p:nvSpPr>
            <p:spPr bwMode="auto">
              <a:xfrm flipH="1">
                <a:off x="1042988" y="2997200"/>
                <a:ext cx="865187" cy="360363"/>
              </a:xfrm>
              <a:prstGeom prst="line">
                <a:avLst/>
              </a:prstGeom>
              <a:noFill/>
              <a:ln w="9525">
                <a:solidFill>
                  <a:schemeClr val="tx1"/>
                </a:solidFill>
                <a:prstDash val="sysDot"/>
                <a:round/>
                <a:headEnd/>
                <a:tailEnd/>
              </a:ln>
            </p:spPr>
            <p:txBody>
              <a:bodyPr>
                <a:spAutoFit/>
              </a:bodyPr>
              <a:lstStyle/>
              <a:p>
                <a:endParaRPr lang="ja-JP" altLang="en-US"/>
              </a:p>
            </p:txBody>
          </p:sp>
          <p:sp>
            <p:nvSpPr>
              <p:cNvPr id="33" name="Line 64"/>
              <p:cNvSpPr>
                <a:spLocks noChangeShapeType="1"/>
              </p:cNvSpPr>
              <p:nvPr/>
            </p:nvSpPr>
            <p:spPr bwMode="auto">
              <a:xfrm>
                <a:off x="1676400" y="3943350"/>
                <a:ext cx="1066800" cy="0"/>
              </a:xfrm>
              <a:prstGeom prst="line">
                <a:avLst/>
              </a:prstGeom>
              <a:noFill/>
              <a:ln w="9525">
                <a:solidFill>
                  <a:schemeClr val="tx1"/>
                </a:solidFill>
                <a:round/>
                <a:headEnd type="triangle" w="med" len="med"/>
                <a:tailEnd type="triangle" w="med" len="med"/>
              </a:ln>
            </p:spPr>
            <p:txBody>
              <a:bodyPr>
                <a:spAutoFit/>
              </a:bodyPr>
              <a:lstStyle/>
              <a:p>
                <a:endParaRPr lang="ja-JP" altLang="en-US"/>
              </a:p>
            </p:txBody>
          </p:sp>
        </p:grpSp>
        <p:sp>
          <p:nvSpPr>
            <p:cNvPr id="18" name="Text Box 65"/>
            <p:cNvSpPr txBox="1">
              <a:spLocks noChangeArrowheads="1"/>
            </p:cNvSpPr>
            <p:nvPr/>
          </p:nvSpPr>
          <p:spPr bwMode="auto">
            <a:xfrm>
              <a:off x="1907704" y="4005064"/>
              <a:ext cx="662361" cy="276999"/>
            </a:xfrm>
            <a:prstGeom prst="rect">
              <a:avLst/>
            </a:prstGeom>
            <a:noFill/>
            <a:ln w="9525" algn="ctr">
              <a:noFill/>
              <a:miter lim="800000"/>
              <a:headEnd/>
              <a:tailEnd/>
            </a:ln>
          </p:spPr>
          <p:txBody>
            <a:bodyPr wrap="none">
              <a:spAutoFit/>
            </a:bodyPr>
            <a:lstStyle/>
            <a:p>
              <a:r>
                <a:rPr lang="en-US" altLang="ja-JP" sz="1200" dirty="0" smtClean="0">
                  <a:latin typeface="Times New Roman" pitchFamily="18" charset="0"/>
                </a:rPr>
                <a:t> 500</a:t>
              </a:r>
              <a:r>
                <a:rPr lang="en-US" altLang="ja-JP" sz="1200" dirty="0" smtClean="0">
                  <a:latin typeface="Times New Roman" pitchFamily="18" charset="0"/>
                  <a:cs typeface="Times New Roman" pitchFamily="18" charset="0"/>
                </a:rPr>
                <a:t>µm</a:t>
              </a:r>
              <a:endParaRPr lang="en-US" altLang="ja-JP" sz="1200" dirty="0">
                <a:latin typeface="Times New Roman" pitchFamily="18" charset="0"/>
                <a:cs typeface="Times New Roman" pitchFamily="18" charset="0"/>
              </a:endParaRPr>
            </a:p>
          </p:txBody>
        </p:sp>
        <p:sp>
          <p:nvSpPr>
            <p:cNvPr id="19" name="Text Box 66"/>
            <p:cNvSpPr txBox="1">
              <a:spLocks noChangeArrowheads="1"/>
            </p:cNvSpPr>
            <p:nvPr/>
          </p:nvSpPr>
          <p:spPr bwMode="auto">
            <a:xfrm>
              <a:off x="179388" y="2146300"/>
              <a:ext cx="671530" cy="276999"/>
            </a:xfrm>
            <a:prstGeom prst="rect">
              <a:avLst/>
            </a:prstGeom>
            <a:noFill/>
            <a:ln w="9525" algn="ctr">
              <a:noFill/>
              <a:miter lim="800000"/>
              <a:headEnd/>
              <a:tailEnd/>
            </a:ln>
          </p:spPr>
          <p:txBody>
            <a:bodyPr wrap="none">
              <a:spAutoFit/>
            </a:bodyPr>
            <a:lstStyle/>
            <a:p>
              <a:r>
                <a:rPr lang="en-US" altLang="ja-JP" sz="1200" dirty="0" smtClean="0">
                  <a:solidFill>
                    <a:srgbClr val="FF9900"/>
                  </a:solidFill>
                  <a:latin typeface="Times New Roman" pitchFamily="18" charset="0"/>
                </a:rPr>
                <a:t>(</a:t>
              </a:r>
              <a:r>
                <a:rPr lang="en-US" altLang="ja-JP" sz="1200" dirty="0">
                  <a:solidFill>
                    <a:srgbClr val="FF9900"/>
                  </a:solidFill>
                  <a:latin typeface="Times New Roman" pitchFamily="18" charset="0"/>
                </a:rPr>
                <a:t>Pt, Au)</a:t>
              </a:r>
            </a:p>
          </p:txBody>
        </p:sp>
        <p:sp>
          <p:nvSpPr>
            <p:cNvPr id="20" name="Text Box 68"/>
            <p:cNvSpPr txBox="1">
              <a:spLocks noChangeArrowheads="1"/>
            </p:cNvSpPr>
            <p:nvPr/>
          </p:nvSpPr>
          <p:spPr bwMode="auto">
            <a:xfrm>
              <a:off x="250825" y="2708275"/>
              <a:ext cx="876300" cy="457200"/>
            </a:xfrm>
            <a:prstGeom prst="rect">
              <a:avLst/>
            </a:prstGeom>
            <a:noFill/>
            <a:ln w="9525" algn="ctr">
              <a:noFill/>
              <a:miter lim="800000"/>
              <a:headEnd/>
              <a:tailEnd/>
            </a:ln>
          </p:spPr>
          <p:txBody>
            <a:bodyPr wrap="none">
              <a:spAutoFit/>
            </a:bodyPr>
            <a:lstStyle/>
            <a:p>
              <a:endParaRPr lang="ja-JP" altLang="en-US" sz="1200" dirty="0">
                <a:latin typeface="Times New Roman" pitchFamily="18" charset="0"/>
              </a:endParaRPr>
            </a:p>
            <a:p>
              <a:r>
                <a:rPr lang="en-US" altLang="ja-JP" sz="1200" dirty="0">
                  <a:latin typeface="Times New Roman" pitchFamily="18" charset="0"/>
                </a:rPr>
                <a:t>(SUS310S)</a:t>
              </a:r>
            </a:p>
          </p:txBody>
        </p:sp>
        <p:sp>
          <p:nvSpPr>
            <p:cNvPr id="21" name="Text Box 60"/>
            <p:cNvSpPr txBox="1">
              <a:spLocks noChangeArrowheads="1"/>
            </p:cNvSpPr>
            <p:nvPr/>
          </p:nvSpPr>
          <p:spPr bwMode="auto">
            <a:xfrm>
              <a:off x="539552" y="3429000"/>
              <a:ext cx="510076" cy="276999"/>
            </a:xfrm>
            <a:prstGeom prst="rect">
              <a:avLst/>
            </a:prstGeom>
            <a:noFill/>
            <a:ln w="9525" algn="ctr">
              <a:noFill/>
              <a:miter lim="800000"/>
              <a:headEnd/>
              <a:tailEnd/>
            </a:ln>
          </p:spPr>
          <p:txBody>
            <a:bodyPr wrap="none">
              <a:spAutoFit/>
            </a:bodyPr>
            <a:lstStyle/>
            <a:p>
              <a:r>
                <a:rPr lang="en-US" altLang="ja-JP" sz="1200" dirty="0" err="1" smtClean="0">
                  <a:latin typeface="Times New Roman" pitchFamily="18" charset="0"/>
                </a:rPr>
                <a:t>NaCl</a:t>
              </a:r>
              <a:endParaRPr lang="en-US" altLang="ja-JP" sz="1200" dirty="0">
                <a:latin typeface="Times New Roman" pitchFamily="18" charset="0"/>
              </a:endParaRPr>
            </a:p>
          </p:txBody>
        </p:sp>
        <p:sp>
          <p:nvSpPr>
            <p:cNvPr id="22" name="Text Box 67"/>
            <p:cNvSpPr txBox="1">
              <a:spLocks noChangeArrowheads="1"/>
            </p:cNvSpPr>
            <p:nvPr/>
          </p:nvSpPr>
          <p:spPr bwMode="auto">
            <a:xfrm>
              <a:off x="251520" y="2564904"/>
              <a:ext cx="518091" cy="276999"/>
            </a:xfrm>
            <a:prstGeom prst="rect">
              <a:avLst/>
            </a:prstGeom>
            <a:noFill/>
            <a:ln w="9525" algn="ctr">
              <a:noFill/>
              <a:miter lim="800000"/>
              <a:headEnd/>
              <a:tailEnd/>
            </a:ln>
          </p:spPr>
          <p:txBody>
            <a:bodyPr wrap="none">
              <a:spAutoFit/>
            </a:bodyPr>
            <a:lstStyle/>
            <a:p>
              <a:r>
                <a:rPr lang="en-US" altLang="ja-JP" sz="1200" dirty="0" smtClean="0">
                  <a:solidFill>
                    <a:srgbClr val="0000FF"/>
                  </a:solidFill>
                  <a:latin typeface="Times New Roman" pitchFamily="18" charset="0"/>
                </a:rPr>
                <a:t>c-BN</a:t>
              </a:r>
              <a:endParaRPr lang="en-US" altLang="ja-JP" sz="1200" dirty="0">
                <a:solidFill>
                  <a:srgbClr val="0000FF"/>
                </a:solidFill>
                <a:latin typeface="Times New Roman" pitchFamily="18" charset="0"/>
              </a:endParaRPr>
            </a:p>
          </p:txBody>
        </p:sp>
      </p:grpSp>
      <p:sp>
        <p:nvSpPr>
          <p:cNvPr id="40" name="正方形/長方形 39"/>
          <p:cNvSpPr/>
          <p:nvPr/>
        </p:nvSpPr>
        <p:spPr>
          <a:xfrm>
            <a:off x="3635896" y="1615440"/>
            <a:ext cx="5400600" cy="1938992"/>
          </a:xfrm>
          <a:prstGeom prst="rect">
            <a:avLst/>
          </a:prstGeom>
        </p:spPr>
        <p:txBody>
          <a:bodyPr wrap="square">
            <a:spAutoFit/>
          </a:bodyPr>
          <a:lstStyle/>
          <a:p>
            <a:r>
              <a:rPr lang="en-US" altLang="ja-JP" sz="2400" dirty="0" smtClean="0"/>
              <a:t>setting</a:t>
            </a:r>
            <a:endParaRPr lang="ja-JP" altLang="ja-JP" sz="2400" dirty="0" smtClean="0"/>
          </a:p>
          <a:p>
            <a:r>
              <a:rPr lang="ja-JP" altLang="ja-JP" sz="2400" dirty="0" smtClean="0"/>
              <a:t>・</a:t>
            </a:r>
            <a:r>
              <a:rPr lang="en-US" altLang="ja-JP" sz="2400" dirty="0" smtClean="0"/>
              <a:t>culet of diamond       </a:t>
            </a:r>
            <a:r>
              <a:rPr lang="ja-JP" altLang="ja-JP" sz="2400" dirty="0" smtClean="0"/>
              <a:t>φ</a:t>
            </a:r>
            <a:r>
              <a:rPr lang="en-US" altLang="ja-JP" sz="2400" dirty="0" smtClean="0"/>
              <a:t>500 </a:t>
            </a:r>
            <a:r>
              <a:rPr lang="en-US" altLang="ja-JP" sz="2400" dirty="0" err="1" smtClean="0"/>
              <a:t>μm</a:t>
            </a:r>
            <a:r>
              <a:rPr lang="en-US" altLang="ja-JP" sz="2400" dirty="0" smtClean="0"/>
              <a:t> </a:t>
            </a:r>
            <a:endParaRPr lang="ja-JP" altLang="ja-JP" sz="2400" dirty="0" smtClean="0"/>
          </a:p>
          <a:p>
            <a:r>
              <a:rPr lang="ja-JP" altLang="ja-JP" sz="2400" dirty="0" smtClean="0"/>
              <a:t>・</a:t>
            </a:r>
            <a:r>
              <a:rPr lang="en-US" altLang="ja-JP" sz="2400" dirty="0" smtClean="0"/>
              <a:t>sample room</a:t>
            </a:r>
            <a:r>
              <a:rPr lang="ja-JP" altLang="ja-JP" sz="2400" dirty="0" smtClean="0"/>
              <a:t>　　　　</a:t>
            </a:r>
            <a:r>
              <a:rPr lang="en-US" altLang="ja-JP" sz="2400" dirty="0" smtClean="0"/>
              <a:t>φ150 ×60 </a:t>
            </a:r>
            <a:r>
              <a:rPr lang="en-US" altLang="ja-JP" sz="2400" dirty="0" err="1" smtClean="0"/>
              <a:t>μm</a:t>
            </a:r>
            <a:r>
              <a:rPr lang="en-US" altLang="ja-JP" sz="2400" baseline="30000" dirty="0" err="1" smtClean="0"/>
              <a:t>t</a:t>
            </a:r>
            <a:r>
              <a:rPr lang="en-US" altLang="ja-JP" sz="2400" dirty="0" smtClean="0"/>
              <a:t> </a:t>
            </a:r>
            <a:endParaRPr lang="ja-JP" altLang="ja-JP" sz="2400" dirty="0" smtClean="0"/>
          </a:p>
          <a:p>
            <a:r>
              <a:rPr lang="ja-JP" altLang="ja-JP" sz="2400" dirty="0" smtClean="0"/>
              <a:t>・</a:t>
            </a:r>
            <a:r>
              <a:rPr lang="en-US" altLang="ja-JP" sz="2400" dirty="0" smtClean="0"/>
              <a:t>electrode</a:t>
            </a:r>
            <a:r>
              <a:rPr lang="ja-JP" altLang="ja-JP" sz="2400" dirty="0" smtClean="0"/>
              <a:t>　　　　　　</a:t>
            </a:r>
            <a:r>
              <a:rPr lang="en-US" altLang="ja-JP" sz="2400" dirty="0" smtClean="0"/>
              <a:t>Au  (thickness ; 5 </a:t>
            </a:r>
            <a:r>
              <a:rPr lang="en-US" altLang="ja-JP" sz="2400" dirty="0" err="1" smtClean="0"/>
              <a:t>μm</a:t>
            </a:r>
            <a:r>
              <a:rPr lang="en-US" altLang="ja-JP" sz="2400" dirty="0" smtClean="0"/>
              <a:t>) </a:t>
            </a:r>
            <a:endParaRPr lang="ja-JP" altLang="ja-JP" sz="2400" dirty="0" smtClean="0"/>
          </a:p>
          <a:p>
            <a:r>
              <a:rPr lang="ja-JP" altLang="en-US" sz="2400" dirty="0" smtClean="0"/>
              <a:t>・</a:t>
            </a:r>
            <a:r>
              <a:rPr lang="en-US" altLang="ja-JP" sz="2400" dirty="0" smtClean="0"/>
              <a:t>pressure medium     </a:t>
            </a:r>
            <a:r>
              <a:rPr lang="en-US" altLang="ja-JP" sz="2400" dirty="0" err="1" smtClean="0"/>
              <a:t>NaCl</a:t>
            </a:r>
            <a:r>
              <a:rPr lang="en-US" altLang="ja-JP" sz="2400" dirty="0" smtClean="0"/>
              <a:t> </a:t>
            </a:r>
            <a:endParaRPr lang="ja-JP" altLang="ja-JP" sz="2400" dirty="0"/>
          </a:p>
        </p:txBody>
      </p:sp>
      <p:grpSp>
        <p:nvGrpSpPr>
          <p:cNvPr id="50" name="グループ化 49"/>
          <p:cNvGrpSpPr/>
          <p:nvPr/>
        </p:nvGrpSpPr>
        <p:grpSpPr>
          <a:xfrm>
            <a:off x="323528" y="4005064"/>
            <a:ext cx="3068867" cy="2511581"/>
            <a:chOff x="423013" y="3974711"/>
            <a:chExt cx="2060755" cy="1686537"/>
          </a:xfrm>
        </p:grpSpPr>
        <p:pic>
          <p:nvPicPr>
            <p:cNvPr id="41" name="図 40" descr="Run4_1103_0.69GPa.jpg"/>
            <p:cNvPicPr>
              <a:picLocks noChangeAspect="1"/>
            </p:cNvPicPr>
            <p:nvPr/>
          </p:nvPicPr>
          <p:blipFill>
            <a:blip r:embed="rId4" cstate="print"/>
            <a:stretch>
              <a:fillRect/>
            </a:stretch>
          </p:blipFill>
          <p:spPr>
            <a:xfrm>
              <a:off x="423013" y="3975447"/>
              <a:ext cx="2060755" cy="1545566"/>
            </a:xfrm>
            <a:prstGeom prst="rect">
              <a:avLst/>
            </a:prstGeom>
          </p:spPr>
        </p:pic>
        <p:sp>
          <p:nvSpPr>
            <p:cNvPr id="43" name="テキスト ボックス 42"/>
            <p:cNvSpPr txBox="1"/>
            <p:nvPr/>
          </p:nvSpPr>
          <p:spPr>
            <a:xfrm>
              <a:off x="2079197" y="3975447"/>
              <a:ext cx="323528" cy="461665"/>
            </a:xfrm>
            <a:prstGeom prst="rect">
              <a:avLst/>
            </a:prstGeom>
            <a:noFill/>
          </p:spPr>
          <p:txBody>
            <a:bodyPr wrap="square" rtlCol="0">
              <a:spAutoFit/>
            </a:bodyPr>
            <a:lstStyle/>
            <a:p>
              <a:r>
                <a:rPr kumimoji="1" lang="en-US" altLang="ja-JP" sz="2400" b="1" dirty="0" smtClean="0">
                  <a:solidFill>
                    <a:srgbClr val="FF0000"/>
                  </a:solidFill>
                </a:rPr>
                <a:t>I</a:t>
              </a:r>
              <a:endParaRPr kumimoji="1" lang="ja-JP" altLang="en-US" sz="2400" b="1" dirty="0">
                <a:solidFill>
                  <a:srgbClr val="FF0000"/>
                </a:solidFill>
              </a:endParaRPr>
            </a:p>
          </p:txBody>
        </p:sp>
        <p:sp>
          <p:nvSpPr>
            <p:cNvPr id="44" name="テキスト ボックス 43"/>
            <p:cNvSpPr txBox="1"/>
            <p:nvPr/>
          </p:nvSpPr>
          <p:spPr>
            <a:xfrm>
              <a:off x="567029" y="5199583"/>
              <a:ext cx="323528" cy="461665"/>
            </a:xfrm>
            <a:prstGeom prst="rect">
              <a:avLst/>
            </a:prstGeom>
            <a:noFill/>
          </p:spPr>
          <p:txBody>
            <a:bodyPr wrap="square" rtlCol="0">
              <a:spAutoFit/>
            </a:bodyPr>
            <a:lstStyle/>
            <a:p>
              <a:r>
                <a:rPr kumimoji="1" lang="en-US" altLang="ja-JP" sz="2400" b="1" dirty="0" smtClean="0">
                  <a:solidFill>
                    <a:srgbClr val="0000CC"/>
                  </a:solidFill>
                </a:rPr>
                <a:t>I</a:t>
              </a:r>
              <a:endParaRPr kumimoji="1" lang="ja-JP" altLang="en-US" sz="2400" b="1" dirty="0">
                <a:solidFill>
                  <a:srgbClr val="0000CC"/>
                </a:solidFill>
              </a:endParaRPr>
            </a:p>
          </p:txBody>
        </p:sp>
        <p:sp>
          <p:nvSpPr>
            <p:cNvPr id="45" name="テキスト ボックス 44"/>
            <p:cNvSpPr txBox="1"/>
            <p:nvPr/>
          </p:nvSpPr>
          <p:spPr>
            <a:xfrm>
              <a:off x="495021" y="5127575"/>
              <a:ext cx="323528" cy="461665"/>
            </a:xfrm>
            <a:prstGeom prst="rect">
              <a:avLst/>
            </a:prstGeom>
            <a:noFill/>
          </p:spPr>
          <p:txBody>
            <a:bodyPr wrap="square" rtlCol="0">
              <a:spAutoFit/>
            </a:bodyPr>
            <a:lstStyle/>
            <a:p>
              <a:r>
                <a:rPr kumimoji="1" lang="en-US" altLang="ja-JP" sz="2400" b="1" dirty="0" smtClean="0">
                  <a:solidFill>
                    <a:srgbClr val="FF0000"/>
                  </a:solidFill>
                </a:rPr>
                <a:t>I</a:t>
              </a:r>
              <a:endParaRPr kumimoji="1" lang="ja-JP" altLang="en-US" sz="2400" b="1" dirty="0">
                <a:solidFill>
                  <a:srgbClr val="FF0000"/>
                </a:solidFill>
              </a:endParaRPr>
            </a:p>
          </p:txBody>
        </p:sp>
        <p:sp>
          <p:nvSpPr>
            <p:cNvPr id="46" name="テキスト ボックス 45"/>
            <p:cNvSpPr txBox="1"/>
            <p:nvPr/>
          </p:nvSpPr>
          <p:spPr>
            <a:xfrm>
              <a:off x="495021" y="4047455"/>
              <a:ext cx="323528" cy="461665"/>
            </a:xfrm>
            <a:prstGeom prst="rect">
              <a:avLst/>
            </a:prstGeom>
            <a:noFill/>
          </p:spPr>
          <p:txBody>
            <a:bodyPr wrap="square" rtlCol="0">
              <a:spAutoFit/>
            </a:bodyPr>
            <a:lstStyle/>
            <a:p>
              <a:r>
                <a:rPr lang="en-US" altLang="ja-JP" sz="2400" b="1" dirty="0" smtClean="0">
                  <a:solidFill>
                    <a:srgbClr val="FF0000"/>
                  </a:solidFill>
                </a:rPr>
                <a:t>V</a:t>
              </a:r>
              <a:endParaRPr kumimoji="1" lang="ja-JP" altLang="en-US" sz="2400" b="1" dirty="0">
                <a:solidFill>
                  <a:srgbClr val="FF0000"/>
                </a:solidFill>
              </a:endParaRPr>
            </a:p>
          </p:txBody>
        </p:sp>
        <p:sp>
          <p:nvSpPr>
            <p:cNvPr id="47" name="テキスト ボックス 46"/>
            <p:cNvSpPr txBox="1"/>
            <p:nvPr/>
          </p:nvSpPr>
          <p:spPr>
            <a:xfrm>
              <a:off x="1647149" y="5127575"/>
              <a:ext cx="323528" cy="461665"/>
            </a:xfrm>
            <a:prstGeom prst="rect">
              <a:avLst/>
            </a:prstGeom>
            <a:noFill/>
          </p:spPr>
          <p:txBody>
            <a:bodyPr wrap="square" rtlCol="0">
              <a:spAutoFit/>
            </a:bodyPr>
            <a:lstStyle/>
            <a:p>
              <a:r>
                <a:rPr lang="en-US" altLang="ja-JP" sz="2400" b="1" dirty="0" smtClean="0">
                  <a:solidFill>
                    <a:srgbClr val="0000CC"/>
                  </a:solidFill>
                </a:rPr>
                <a:t>V</a:t>
              </a:r>
              <a:endParaRPr kumimoji="1" lang="ja-JP" altLang="en-US" sz="2400" b="1" dirty="0">
                <a:solidFill>
                  <a:srgbClr val="0000CC"/>
                </a:solidFill>
              </a:endParaRPr>
            </a:p>
          </p:txBody>
        </p:sp>
        <p:sp>
          <p:nvSpPr>
            <p:cNvPr id="48" name="テキスト ボックス 47"/>
            <p:cNvSpPr txBox="1"/>
            <p:nvPr/>
          </p:nvSpPr>
          <p:spPr>
            <a:xfrm>
              <a:off x="439781" y="4263479"/>
              <a:ext cx="199256" cy="478433"/>
            </a:xfrm>
            <a:prstGeom prst="rect">
              <a:avLst/>
            </a:prstGeom>
            <a:noFill/>
          </p:spPr>
          <p:txBody>
            <a:bodyPr wrap="square" rtlCol="0">
              <a:spAutoFit/>
            </a:bodyPr>
            <a:lstStyle/>
            <a:p>
              <a:r>
                <a:rPr lang="en-US" altLang="ja-JP" sz="2400" b="1" dirty="0" smtClean="0">
                  <a:solidFill>
                    <a:srgbClr val="0000CC"/>
                  </a:solidFill>
                </a:rPr>
                <a:t>V</a:t>
              </a:r>
              <a:endParaRPr kumimoji="1" lang="ja-JP" altLang="en-US" sz="2400" b="1" dirty="0">
                <a:solidFill>
                  <a:srgbClr val="0000CC"/>
                </a:solidFill>
              </a:endParaRPr>
            </a:p>
          </p:txBody>
        </p:sp>
        <p:sp>
          <p:nvSpPr>
            <p:cNvPr id="49" name="テキスト ボックス 48"/>
            <p:cNvSpPr txBox="1"/>
            <p:nvPr/>
          </p:nvSpPr>
          <p:spPr>
            <a:xfrm>
              <a:off x="2151205" y="4551511"/>
              <a:ext cx="323528" cy="461665"/>
            </a:xfrm>
            <a:prstGeom prst="rect">
              <a:avLst/>
            </a:prstGeom>
            <a:noFill/>
          </p:spPr>
          <p:txBody>
            <a:bodyPr wrap="square" rtlCol="0">
              <a:spAutoFit/>
            </a:bodyPr>
            <a:lstStyle/>
            <a:p>
              <a:r>
                <a:rPr lang="en-US" altLang="ja-JP" sz="2400" b="1" dirty="0" smtClean="0">
                  <a:solidFill>
                    <a:srgbClr val="FF0000"/>
                  </a:solidFill>
                </a:rPr>
                <a:t>V</a:t>
              </a:r>
              <a:endParaRPr kumimoji="1" lang="ja-JP" altLang="en-US" sz="2400" b="1" dirty="0">
                <a:solidFill>
                  <a:srgbClr val="FF0000"/>
                </a:solidFill>
              </a:endParaRPr>
            </a:p>
          </p:txBody>
        </p:sp>
        <p:sp>
          <p:nvSpPr>
            <p:cNvPr id="42" name="テキスト ボックス 41"/>
            <p:cNvSpPr txBox="1"/>
            <p:nvPr/>
          </p:nvSpPr>
          <p:spPr>
            <a:xfrm>
              <a:off x="1071085" y="3974711"/>
              <a:ext cx="323528" cy="461665"/>
            </a:xfrm>
            <a:prstGeom prst="rect">
              <a:avLst/>
            </a:prstGeom>
            <a:noFill/>
          </p:spPr>
          <p:txBody>
            <a:bodyPr wrap="square" rtlCol="0">
              <a:spAutoFit/>
            </a:bodyPr>
            <a:lstStyle/>
            <a:p>
              <a:r>
                <a:rPr kumimoji="1" lang="en-US" altLang="ja-JP" sz="2400" b="1" dirty="0" smtClean="0">
                  <a:solidFill>
                    <a:srgbClr val="0000CC"/>
                  </a:solidFill>
                </a:rPr>
                <a:t>I</a:t>
              </a:r>
              <a:endParaRPr kumimoji="1" lang="ja-JP" altLang="en-US" sz="2400" b="1" dirty="0">
                <a:solidFill>
                  <a:srgbClr val="0000CC"/>
                </a:solidFill>
              </a:endParaRPr>
            </a:p>
          </p:txBody>
        </p:sp>
      </p:grpSp>
      <p:sp>
        <p:nvSpPr>
          <p:cNvPr id="51" name="テキスト ボックス 50"/>
          <p:cNvSpPr txBox="1"/>
          <p:nvPr/>
        </p:nvSpPr>
        <p:spPr>
          <a:xfrm>
            <a:off x="4104330" y="4149080"/>
            <a:ext cx="5039670" cy="864096"/>
          </a:xfrm>
          <a:prstGeom prst="rect">
            <a:avLst/>
          </a:prstGeom>
          <a:noFill/>
        </p:spPr>
        <p:txBody>
          <a:bodyPr wrap="square" rtlCol="0">
            <a:spAutoFit/>
          </a:bodyPr>
          <a:lstStyle/>
          <a:p>
            <a:r>
              <a:rPr kumimoji="1" lang="en-US" altLang="ja-JP" sz="2400" dirty="0" smtClean="0"/>
              <a:t>Usually smaller scale than top of </a:t>
            </a:r>
            <a:r>
              <a:rPr lang="en-US" altLang="ja-JP" sz="2400" dirty="0" smtClean="0"/>
              <a:t>automatic pencil lead we treat!!</a:t>
            </a:r>
          </a:p>
        </p:txBody>
      </p:sp>
      <p:sp>
        <p:nvSpPr>
          <p:cNvPr id="52" name="正方形/長方形 51"/>
          <p:cNvSpPr/>
          <p:nvPr/>
        </p:nvSpPr>
        <p:spPr>
          <a:xfrm>
            <a:off x="4499992" y="5445224"/>
            <a:ext cx="4087081" cy="461665"/>
          </a:xfrm>
          <a:prstGeom prst="rect">
            <a:avLst/>
          </a:prstGeom>
        </p:spPr>
        <p:txBody>
          <a:bodyPr wrap="none">
            <a:spAutoFit/>
          </a:bodyPr>
          <a:lstStyle/>
          <a:p>
            <a:r>
              <a:rPr lang="en-US" altLang="ja-JP" sz="2400" dirty="0" smtClean="0"/>
              <a:t>eyelash is used to set electrode</a:t>
            </a:r>
            <a:endParaRPr lang="ja-JP" altLang="en-US" sz="2400" dirty="0"/>
          </a:p>
        </p:txBody>
      </p:sp>
      <p:cxnSp>
        <p:nvCxnSpPr>
          <p:cNvPr id="57" name="直線コネクタ 56"/>
          <p:cNvCxnSpPr/>
          <p:nvPr/>
        </p:nvCxnSpPr>
        <p:spPr>
          <a:xfrm flipV="1">
            <a:off x="1259632" y="5721902"/>
            <a:ext cx="983756" cy="11354"/>
          </a:xfrm>
          <a:prstGeom prst="line">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331640" y="5805264"/>
            <a:ext cx="899605" cy="369332"/>
          </a:xfrm>
          <a:prstGeom prst="rect">
            <a:avLst/>
          </a:prstGeom>
          <a:noFill/>
        </p:spPr>
        <p:txBody>
          <a:bodyPr wrap="none" rtlCol="0">
            <a:spAutoFit/>
          </a:bodyPr>
          <a:lstStyle/>
          <a:p>
            <a:r>
              <a:rPr kumimoji="1" lang="en-US" altLang="ja-JP" dirty="0" smtClean="0"/>
              <a:t>150 </a:t>
            </a:r>
            <a:r>
              <a:rPr kumimoji="1" lang="en-US" altLang="ja-JP" dirty="0" err="1" smtClean="0"/>
              <a:t>μm</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3898776" cy="490066"/>
          </a:xfrm>
        </p:spPr>
        <p:txBody>
          <a:bodyPr>
            <a:noAutofit/>
          </a:bodyPr>
          <a:lstStyle/>
          <a:p>
            <a:r>
              <a:rPr kumimoji="1" lang="en-US" altLang="ja-JP" sz="3200" b="1" dirty="0" smtClean="0"/>
              <a:t>Contents</a:t>
            </a:r>
            <a:endParaRPr kumimoji="1" lang="ja-JP" altLang="en-US" sz="3200" b="1" dirty="0"/>
          </a:p>
        </p:txBody>
      </p:sp>
      <p:sp>
        <p:nvSpPr>
          <p:cNvPr id="7" name="コンテンツ プレースホルダ 6"/>
          <p:cNvSpPr>
            <a:spLocks noGrp="1"/>
          </p:cNvSpPr>
          <p:nvPr>
            <p:ph idx="1"/>
          </p:nvPr>
        </p:nvSpPr>
        <p:spPr>
          <a:xfrm>
            <a:off x="323528" y="908720"/>
            <a:ext cx="8640960" cy="5760640"/>
          </a:xfrm>
        </p:spPr>
        <p:txBody>
          <a:bodyPr>
            <a:normAutofit/>
          </a:bodyPr>
          <a:lstStyle/>
          <a:p>
            <a:r>
              <a:rPr kumimoji="1" lang="en-US" altLang="ja-JP" dirty="0" smtClean="0"/>
              <a:t>Introduction</a:t>
            </a:r>
          </a:p>
          <a:p>
            <a:pPr>
              <a:buNone/>
            </a:pPr>
            <a:r>
              <a:rPr lang="en-US" altLang="ja-JP" sz="2400" dirty="0"/>
              <a:t> </a:t>
            </a:r>
            <a:r>
              <a:rPr lang="en-US" altLang="ja-JP" sz="2400" dirty="0" smtClean="0"/>
              <a:t>- About PAH (a group of organic conductor) ; what is PAH? what property they have? And especially pick up </a:t>
            </a:r>
            <a:r>
              <a:rPr lang="en-US" altLang="ja-JP" sz="2400" dirty="0" err="1" smtClean="0"/>
              <a:t>pentacene</a:t>
            </a:r>
            <a:endParaRPr lang="en-US" altLang="ja-JP" sz="2400" dirty="0" smtClean="0"/>
          </a:p>
          <a:p>
            <a:pPr>
              <a:buNone/>
            </a:pPr>
            <a:r>
              <a:rPr lang="en-US" altLang="ja-JP" sz="2400" dirty="0" smtClean="0"/>
              <a:t> - Property and applied technology of </a:t>
            </a:r>
            <a:r>
              <a:rPr lang="en-US" altLang="ja-JP" sz="2400" dirty="0" err="1" smtClean="0"/>
              <a:t>pentacene</a:t>
            </a:r>
            <a:r>
              <a:rPr lang="en-US" altLang="ja-JP" sz="2400" dirty="0" smtClean="0"/>
              <a:t> ; similar material industrially attracting attentions </a:t>
            </a:r>
          </a:p>
          <a:p>
            <a:pPr>
              <a:buNone/>
            </a:pPr>
            <a:endParaRPr lang="en-US" altLang="ja-JP" sz="1050" dirty="0" smtClean="0"/>
          </a:p>
          <a:p>
            <a:r>
              <a:rPr kumimoji="1" lang="en-US" altLang="ja-JP" dirty="0" smtClean="0"/>
              <a:t>Experiment</a:t>
            </a:r>
          </a:p>
          <a:p>
            <a:pPr>
              <a:buNone/>
            </a:pPr>
            <a:r>
              <a:rPr kumimoji="1" lang="en-US" altLang="ja-JP" sz="2400" dirty="0" smtClean="0"/>
              <a:t> </a:t>
            </a:r>
            <a:r>
              <a:rPr lang="en-US" altLang="ja-JP" sz="2400" dirty="0" smtClean="0"/>
              <a:t>Metallization &amp; Polymerization of  </a:t>
            </a:r>
            <a:r>
              <a:rPr lang="en-US" altLang="ja-JP" sz="2400" dirty="0" err="1" smtClean="0"/>
              <a:t>pentacene</a:t>
            </a:r>
            <a:r>
              <a:rPr lang="en-US" altLang="ja-JP" sz="2400" dirty="0" smtClean="0"/>
              <a:t> under high pressure</a:t>
            </a:r>
          </a:p>
          <a:p>
            <a:pPr>
              <a:buNone/>
            </a:pPr>
            <a:r>
              <a:rPr lang="en-US" altLang="ja-JP" sz="2400" dirty="0" smtClean="0"/>
              <a:t>                                    from electrical resistance and optical absorption</a:t>
            </a:r>
          </a:p>
          <a:p>
            <a:pPr>
              <a:buNone/>
            </a:pPr>
            <a:r>
              <a:rPr lang="en-US" altLang="ja-JP" sz="1800" b="1" dirty="0" smtClean="0"/>
              <a:t>                      [G. A. Samara and H. G. </a:t>
            </a:r>
            <a:r>
              <a:rPr lang="en-US" altLang="ja-JP" sz="1800" b="1" dirty="0" err="1" smtClean="0"/>
              <a:t>Drickamer</a:t>
            </a:r>
            <a:r>
              <a:rPr lang="en-US" altLang="ja-JP" sz="1800" b="1" dirty="0" smtClean="0"/>
              <a:t>, </a:t>
            </a:r>
            <a:r>
              <a:rPr lang="en-US" altLang="ja-JP" sz="1800" b="1" i="1" dirty="0" smtClean="0"/>
              <a:t>J. Chem. Phys</a:t>
            </a:r>
            <a:r>
              <a:rPr lang="en-US" altLang="ja-JP" sz="1800" b="1" dirty="0" smtClean="0"/>
              <a:t>., 41, 1856-1864 ( 1964 )]</a:t>
            </a:r>
            <a:endParaRPr kumimoji="1" lang="en-US" altLang="ja-JP" sz="1800" b="1" dirty="0" smtClean="0"/>
          </a:p>
          <a:p>
            <a:pPr>
              <a:buNone/>
            </a:pPr>
            <a:endParaRPr kumimoji="1" lang="en-US" altLang="ja-JP" sz="1200" dirty="0" smtClean="0"/>
          </a:p>
          <a:p>
            <a:r>
              <a:rPr lang="en-US" altLang="ja-JP" dirty="0" smtClean="0"/>
              <a:t>Summary &amp; Future</a:t>
            </a:r>
          </a:p>
          <a:p>
            <a:pPr>
              <a:buNone/>
            </a:pPr>
            <a:r>
              <a:rPr kumimoji="1" lang="en-US" altLang="ja-JP" sz="2400" dirty="0" smtClean="0"/>
              <a:t> summarize with the future outlook</a:t>
            </a:r>
          </a:p>
        </p:txBody>
      </p:sp>
      <p:pic>
        <p:nvPicPr>
          <p:cNvPr id="8" name="Picture 5"/>
          <p:cNvPicPr>
            <a:picLocks noChangeAspect="1" noChangeArrowheads="1"/>
          </p:cNvPicPr>
          <p:nvPr/>
        </p:nvPicPr>
        <p:blipFill>
          <a:blip r:embed="rId4" cstate="print"/>
          <a:srcRect l="69370" t="20469" r="18454" b="71932"/>
          <a:stretch>
            <a:fillRect/>
          </a:stretch>
        </p:blipFill>
        <p:spPr bwMode="auto">
          <a:xfrm>
            <a:off x="5364088" y="2996952"/>
            <a:ext cx="2415812" cy="847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3898776" cy="490066"/>
          </a:xfrm>
        </p:spPr>
        <p:txBody>
          <a:bodyPr>
            <a:noAutofit/>
          </a:bodyPr>
          <a:lstStyle/>
          <a:p>
            <a:endParaRPr kumimoji="1" lang="ja-JP" altLang="en-US" sz="3200" b="1" dirty="0"/>
          </a:p>
        </p:txBody>
      </p:sp>
      <p:sp>
        <p:nvSpPr>
          <p:cNvPr id="3" name="コンテンツ プレースホルダ 2"/>
          <p:cNvSpPr>
            <a:spLocks noGrp="1"/>
          </p:cNvSpPr>
          <p:nvPr>
            <p:ph idx="1"/>
          </p:nvPr>
        </p:nvSpPr>
        <p:spPr>
          <a:xfrm>
            <a:off x="323528" y="1169368"/>
            <a:ext cx="8445624" cy="5688632"/>
          </a:xfrm>
        </p:spPr>
        <p:txBody>
          <a:bodyPr>
            <a:normAutofit/>
          </a:bodyPr>
          <a:lstStyle/>
          <a:p>
            <a:endParaRPr lang="en-US" altLang="ja-JP" sz="3000" b="1" i="1" dirty="0" smtClean="0"/>
          </a:p>
          <a:p>
            <a:pPr>
              <a:buNone/>
            </a:pPr>
            <a:endParaRPr lang="en-US" altLang="ja-JP" sz="3000" b="1" i="1" dirty="0" smtClean="0"/>
          </a:p>
        </p:txBody>
      </p:sp>
      <p:pic>
        <p:nvPicPr>
          <p:cNvPr id="9218" name="Picture 2"/>
          <p:cNvPicPr>
            <a:picLocks noChangeAspect="1" noChangeArrowheads="1"/>
          </p:cNvPicPr>
          <p:nvPr/>
        </p:nvPicPr>
        <p:blipFill>
          <a:blip r:embed="rId4" cstate="print"/>
          <a:srcRect/>
          <a:stretch>
            <a:fillRect/>
          </a:stretch>
        </p:blipFill>
        <p:spPr bwMode="auto">
          <a:xfrm>
            <a:off x="467544" y="876316"/>
            <a:ext cx="3456384" cy="5649028"/>
          </a:xfrm>
          <a:prstGeom prst="rect">
            <a:avLst/>
          </a:prstGeom>
          <a:noFill/>
          <a:ln w="9525">
            <a:noFill/>
            <a:miter lim="800000"/>
            <a:headEnd/>
            <a:tailEnd/>
          </a:ln>
        </p:spPr>
      </p:pic>
      <p:sp>
        <p:nvSpPr>
          <p:cNvPr id="8" name="正方形/長方形 7"/>
          <p:cNvSpPr/>
          <p:nvPr/>
        </p:nvSpPr>
        <p:spPr>
          <a:xfrm>
            <a:off x="4139952" y="1052736"/>
            <a:ext cx="4572000" cy="1477328"/>
          </a:xfrm>
          <a:prstGeom prst="rect">
            <a:avLst/>
          </a:prstGeom>
        </p:spPr>
        <p:txBody>
          <a:bodyPr>
            <a:spAutoFit/>
          </a:bodyPr>
          <a:lstStyle/>
          <a:p>
            <a:r>
              <a:rPr lang="ja-JP" altLang="en-US" dirty="0" smtClean="0"/>
              <a:t>バンド形成の模式図．単分子の</a:t>
            </a:r>
            <a:r>
              <a:rPr lang="en-US" altLang="ja-JP" dirty="0" smtClean="0"/>
              <a:t>HOMO</a:t>
            </a:r>
            <a:r>
              <a:rPr lang="ja-JP" altLang="en-US" dirty="0" smtClean="0"/>
              <a:t>と</a:t>
            </a:r>
            <a:r>
              <a:rPr lang="en-US" altLang="ja-JP" dirty="0" smtClean="0"/>
              <a:t>LUMO</a:t>
            </a:r>
            <a:r>
              <a:rPr lang="ja-JP" altLang="en-US" dirty="0" smtClean="0"/>
              <a:t>から</a:t>
            </a:r>
            <a:r>
              <a:rPr lang="en-US" altLang="ja-JP" dirty="0" smtClean="0"/>
              <a:t>VB</a:t>
            </a:r>
            <a:r>
              <a:rPr lang="ja-JP" altLang="en-US" dirty="0" smtClean="0"/>
              <a:t>と</a:t>
            </a:r>
            <a:r>
              <a:rPr lang="en-US" altLang="ja-JP" dirty="0" smtClean="0"/>
              <a:t>CB</a:t>
            </a:r>
            <a:r>
              <a:rPr lang="ja-JP" altLang="en-US" dirty="0" smtClean="0"/>
              <a:t>が作られるが，両者は有機物では 重ならずに，かつ構成要素の有機分子が閉殻であるために，出来上がるバンドは空の</a:t>
            </a:r>
            <a:r>
              <a:rPr lang="en-US" altLang="ja-JP" dirty="0" smtClean="0"/>
              <a:t>CV</a:t>
            </a:r>
            <a:r>
              <a:rPr lang="ja-JP" altLang="en-US" dirty="0" smtClean="0"/>
              <a:t>と 埋まった</a:t>
            </a:r>
            <a:r>
              <a:rPr lang="en-US" altLang="ja-JP" dirty="0" smtClean="0"/>
              <a:t>VB</a:t>
            </a:r>
            <a:r>
              <a:rPr lang="ja-JP" altLang="en-US" dirty="0" smtClean="0"/>
              <a:t>になる</a:t>
            </a:r>
            <a:endParaRPr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3898776" cy="490066"/>
          </a:xfrm>
        </p:spPr>
        <p:txBody>
          <a:bodyPr>
            <a:noAutofit/>
          </a:bodyPr>
          <a:lstStyle/>
          <a:p>
            <a:endParaRPr kumimoji="1" lang="ja-JP" altLang="en-US" sz="3200" b="1" dirty="0"/>
          </a:p>
        </p:txBody>
      </p:sp>
      <p:sp>
        <p:nvSpPr>
          <p:cNvPr id="3" name="コンテンツ プレースホルダ 2"/>
          <p:cNvSpPr>
            <a:spLocks noGrp="1"/>
          </p:cNvSpPr>
          <p:nvPr>
            <p:ph idx="1"/>
          </p:nvPr>
        </p:nvSpPr>
        <p:spPr>
          <a:xfrm>
            <a:off x="323528" y="1169368"/>
            <a:ext cx="8445624" cy="5688632"/>
          </a:xfrm>
        </p:spPr>
        <p:txBody>
          <a:bodyPr>
            <a:normAutofit/>
          </a:bodyPr>
          <a:lstStyle/>
          <a:p>
            <a:endParaRPr lang="en-US" altLang="ja-JP" sz="3000" b="1" i="1" dirty="0" smtClean="0"/>
          </a:p>
          <a:p>
            <a:pPr>
              <a:buNone/>
            </a:pPr>
            <a:endParaRPr lang="en-US" altLang="ja-JP" sz="3000" b="1" i="1" dirty="0" smtClean="0"/>
          </a:p>
        </p:txBody>
      </p:sp>
      <p:pic>
        <p:nvPicPr>
          <p:cNvPr id="12290" name="Picture 2"/>
          <p:cNvPicPr>
            <a:picLocks noChangeAspect="1" noChangeArrowheads="1"/>
          </p:cNvPicPr>
          <p:nvPr/>
        </p:nvPicPr>
        <p:blipFill>
          <a:blip r:embed="rId4" cstate="print"/>
          <a:srcRect l="51438" t="25088" r="22667" b="9254"/>
          <a:stretch>
            <a:fillRect/>
          </a:stretch>
        </p:blipFill>
        <p:spPr bwMode="auto">
          <a:xfrm>
            <a:off x="4644008" y="1412776"/>
            <a:ext cx="3384376" cy="4824536"/>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25478" t="43593" r="51381" b="8388"/>
          <a:stretch>
            <a:fillRect/>
          </a:stretch>
        </p:blipFill>
        <p:spPr bwMode="auto">
          <a:xfrm>
            <a:off x="683568" y="2204864"/>
            <a:ext cx="3024336"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3898776" cy="490066"/>
          </a:xfrm>
        </p:spPr>
        <p:txBody>
          <a:bodyPr>
            <a:noAutofit/>
          </a:bodyPr>
          <a:lstStyle/>
          <a:p>
            <a:endParaRPr kumimoji="1" lang="ja-JP" altLang="en-US" sz="3200" b="1" dirty="0"/>
          </a:p>
        </p:txBody>
      </p:sp>
      <p:sp>
        <p:nvSpPr>
          <p:cNvPr id="3" name="コンテンツ プレースホルダ 2"/>
          <p:cNvSpPr>
            <a:spLocks noGrp="1"/>
          </p:cNvSpPr>
          <p:nvPr>
            <p:ph idx="1"/>
          </p:nvPr>
        </p:nvSpPr>
        <p:spPr>
          <a:xfrm>
            <a:off x="323528" y="1169368"/>
            <a:ext cx="8445624" cy="5688632"/>
          </a:xfrm>
        </p:spPr>
        <p:txBody>
          <a:bodyPr>
            <a:normAutofit/>
          </a:bodyPr>
          <a:lstStyle/>
          <a:p>
            <a:endParaRPr lang="en-US" altLang="ja-JP" sz="3000" b="1" i="1" dirty="0" smtClean="0"/>
          </a:p>
          <a:p>
            <a:pPr>
              <a:buNone/>
            </a:pPr>
            <a:endParaRPr lang="en-US" altLang="ja-JP" sz="3000" b="1" i="1" dirty="0" smtClean="0"/>
          </a:p>
        </p:txBody>
      </p:sp>
      <p:pic>
        <p:nvPicPr>
          <p:cNvPr id="1026" name="Picture 2"/>
          <p:cNvPicPr>
            <a:picLocks noChangeAspect="1" noChangeArrowheads="1"/>
          </p:cNvPicPr>
          <p:nvPr/>
        </p:nvPicPr>
        <p:blipFill>
          <a:blip r:embed="rId4" cstate="print"/>
          <a:srcRect l="60878" t="39000" r="18926" b="18672"/>
          <a:stretch>
            <a:fillRect/>
          </a:stretch>
        </p:blipFill>
        <p:spPr bwMode="auto">
          <a:xfrm>
            <a:off x="539552" y="1628800"/>
            <a:ext cx="391112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216024" y="260648"/>
            <a:ext cx="5796136" cy="504056"/>
          </a:xfrm>
        </p:spPr>
        <p:txBody>
          <a:bodyPr>
            <a:noAutofit/>
          </a:bodyPr>
          <a:lstStyle/>
          <a:p>
            <a:r>
              <a:rPr lang="en-US" altLang="ja-JP" sz="3200" b="1" dirty="0" smtClean="0"/>
              <a:t>P</a:t>
            </a:r>
            <a:r>
              <a:rPr kumimoji="1" lang="en-US" altLang="ja-JP" sz="3200" b="1" dirty="0" smtClean="0"/>
              <a:t>roperty of organic conductor</a:t>
            </a:r>
            <a:endParaRPr kumimoji="1" lang="ja-JP" altLang="en-US" sz="3200" b="1" dirty="0"/>
          </a:p>
        </p:txBody>
      </p:sp>
      <p:sp>
        <p:nvSpPr>
          <p:cNvPr id="7" name="正方形/長方形 6"/>
          <p:cNvSpPr/>
          <p:nvPr/>
        </p:nvSpPr>
        <p:spPr>
          <a:xfrm>
            <a:off x="504056" y="1196752"/>
            <a:ext cx="8100392" cy="954107"/>
          </a:xfrm>
          <a:prstGeom prst="rect">
            <a:avLst/>
          </a:prstGeom>
        </p:spPr>
        <p:txBody>
          <a:bodyPr wrap="square">
            <a:spAutoFit/>
          </a:bodyPr>
          <a:lstStyle/>
          <a:p>
            <a:r>
              <a:rPr lang="ja-JP" altLang="en-US" sz="2800" b="1" dirty="0" smtClean="0"/>
              <a:t>・</a:t>
            </a:r>
            <a:r>
              <a:rPr lang="en-US" altLang="ja-JP" sz="2800" b="1" dirty="0" smtClean="0"/>
              <a:t>narrow bandwidth ; &lt;1eV in usual</a:t>
            </a:r>
          </a:p>
          <a:p>
            <a:r>
              <a:rPr lang="en-US" altLang="ja-JP" sz="2800" b="1" dirty="0" smtClean="0"/>
              <a:t>                  (strongly-correlated system)</a:t>
            </a:r>
          </a:p>
        </p:txBody>
      </p:sp>
      <p:sp>
        <p:nvSpPr>
          <p:cNvPr id="8" name="正方形/長方形 7"/>
          <p:cNvSpPr/>
          <p:nvPr/>
        </p:nvSpPr>
        <p:spPr>
          <a:xfrm>
            <a:off x="467544" y="2852936"/>
            <a:ext cx="5380063" cy="523220"/>
          </a:xfrm>
          <a:prstGeom prst="rect">
            <a:avLst/>
          </a:prstGeom>
        </p:spPr>
        <p:txBody>
          <a:bodyPr wrap="none">
            <a:spAutoFit/>
          </a:bodyPr>
          <a:lstStyle/>
          <a:p>
            <a:r>
              <a:rPr lang="ja-JP" altLang="en-US" sz="2800" b="1" dirty="0" smtClean="0"/>
              <a:t>・</a:t>
            </a:r>
            <a:r>
              <a:rPr lang="en-US" altLang="ja-JP" sz="2800" b="1" dirty="0" smtClean="0"/>
              <a:t>pseudo-low dimension </a:t>
            </a:r>
            <a:r>
              <a:rPr lang="ja-JP" altLang="en-US" sz="1600" b="1" dirty="0" smtClean="0"/>
              <a:t>（</a:t>
            </a:r>
            <a:r>
              <a:rPr lang="zh-TW" altLang="en-US" sz="1600" b="1" dirty="0" smtClean="0"/>
              <a:t>擬低次元物質</a:t>
            </a:r>
            <a:r>
              <a:rPr lang="ja-JP" altLang="en-US" sz="1600" b="1" dirty="0" smtClean="0"/>
              <a:t>）</a:t>
            </a:r>
            <a:endParaRPr lang="zh-TW" altLang="en-US" sz="1600" b="1" dirty="0"/>
          </a:p>
        </p:txBody>
      </p:sp>
      <p:sp>
        <p:nvSpPr>
          <p:cNvPr id="11" name="正方形/長方形 10"/>
          <p:cNvSpPr/>
          <p:nvPr/>
        </p:nvSpPr>
        <p:spPr>
          <a:xfrm>
            <a:off x="467544" y="3481844"/>
            <a:ext cx="5233933" cy="523220"/>
          </a:xfrm>
          <a:prstGeom prst="rect">
            <a:avLst/>
          </a:prstGeom>
        </p:spPr>
        <p:txBody>
          <a:bodyPr wrap="none">
            <a:spAutoFit/>
          </a:bodyPr>
          <a:lstStyle/>
          <a:p>
            <a:r>
              <a:rPr lang="ja-JP" altLang="en-US" sz="2800" b="1" dirty="0" smtClean="0"/>
              <a:t>・</a:t>
            </a:r>
            <a:r>
              <a:rPr lang="en-US" altLang="ja-JP" sz="2800" b="1" dirty="0" smtClean="0"/>
              <a:t>effected a great deal by pressure</a:t>
            </a:r>
            <a:endParaRPr lang="ja-JP" altLang="en-US" sz="2800" b="1" dirty="0"/>
          </a:p>
        </p:txBody>
      </p:sp>
      <p:sp>
        <p:nvSpPr>
          <p:cNvPr id="12" name="正方形/長方形 11"/>
          <p:cNvSpPr/>
          <p:nvPr/>
        </p:nvSpPr>
        <p:spPr>
          <a:xfrm>
            <a:off x="899592" y="2204864"/>
            <a:ext cx="6740307" cy="461665"/>
          </a:xfrm>
          <a:prstGeom prst="rect">
            <a:avLst/>
          </a:prstGeom>
        </p:spPr>
        <p:txBody>
          <a:bodyPr wrap="none">
            <a:spAutoFit/>
          </a:bodyPr>
          <a:lstStyle/>
          <a:p>
            <a:r>
              <a:rPr lang="en-US" altLang="ja-JP" sz="2400" dirty="0" smtClean="0"/>
              <a:t>closed-shell structure</a:t>
            </a:r>
            <a:r>
              <a:rPr lang="ja-JP" altLang="en-US" sz="2400" dirty="0" smtClean="0"/>
              <a:t> </a:t>
            </a:r>
            <a:r>
              <a:rPr lang="en-US" altLang="ja-JP" sz="2400" dirty="0" smtClean="0"/>
              <a:t>and small overlapping of orbit </a:t>
            </a:r>
            <a:endParaRPr lang="ja-JP" altLang="en-US" sz="2400" dirty="0" smtClean="0"/>
          </a:p>
        </p:txBody>
      </p:sp>
      <p:sp>
        <p:nvSpPr>
          <p:cNvPr id="14" name="正方形/長方形 13"/>
          <p:cNvSpPr/>
          <p:nvPr/>
        </p:nvSpPr>
        <p:spPr>
          <a:xfrm>
            <a:off x="899592" y="4077072"/>
            <a:ext cx="7481472" cy="461665"/>
          </a:xfrm>
          <a:prstGeom prst="rect">
            <a:avLst/>
          </a:prstGeom>
        </p:spPr>
        <p:txBody>
          <a:bodyPr wrap="none">
            <a:spAutoFit/>
          </a:bodyPr>
          <a:lstStyle/>
          <a:p>
            <a:r>
              <a:rPr lang="en-US" altLang="ja-JP" sz="2400" dirty="0" smtClean="0"/>
              <a:t>connect by week van </a:t>
            </a:r>
            <a:r>
              <a:rPr lang="en-US" altLang="ja-JP" sz="2400" dirty="0" err="1" smtClean="0"/>
              <a:t>der</a:t>
            </a:r>
            <a:r>
              <a:rPr lang="en-US" altLang="ja-JP" sz="2400" dirty="0" smtClean="0"/>
              <a:t> Waals' force , and large interstice</a:t>
            </a:r>
            <a:endParaRPr lang="ja-JP" altLang="en-US" sz="2400" dirty="0"/>
          </a:p>
        </p:txBody>
      </p:sp>
      <p:sp>
        <p:nvSpPr>
          <p:cNvPr id="15" name="テキスト ボックス 14"/>
          <p:cNvSpPr txBox="1"/>
          <p:nvPr/>
        </p:nvSpPr>
        <p:spPr>
          <a:xfrm>
            <a:off x="4672724" y="4869160"/>
            <a:ext cx="3499676" cy="461665"/>
          </a:xfrm>
          <a:prstGeom prst="rect">
            <a:avLst/>
          </a:prstGeom>
          <a:noFill/>
        </p:spPr>
        <p:txBody>
          <a:bodyPr wrap="none" rtlCol="0">
            <a:spAutoFit/>
          </a:bodyPr>
          <a:lstStyle/>
          <a:p>
            <a:r>
              <a:rPr kumimoji="1" lang="en-US" altLang="ja-JP" sz="2400" dirty="0" smtClean="0"/>
              <a:t>insulator - metal transition</a:t>
            </a:r>
          </a:p>
        </p:txBody>
      </p:sp>
      <p:sp>
        <p:nvSpPr>
          <p:cNvPr id="16" name="正方形/長方形 15"/>
          <p:cNvSpPr/>
          <p:nvPr/>
        </p:nvSpPr>
        <p:spPr>
          <a:xfrm>
            <a:off x="4672724" y="5517232"/>
            <a:ext cx="3485891" cy="461665"/>
          </a:xfrm>
          <a:prstGeom prst="rect">
            <a:avLst/>
          </a:prstGeom>
        </p:spPr>
        <p:txBody>
          <a:bodyPr wrap="none">
            <a:spAutoFit/>
          </a:bodyPr>
          <a:lstStyle/>
          <a:p>
            <a:r>
              <a:rPr lang="en-US" altLang="ja-JP" sz="2400" dirty="0" smtClean="0"/>
              <a:t>progress of dimensionality</a:t>
            </a:r>
            <a:endParaRPr lang="ja-JP" altLang="en-US" sz="2400" dirty="0"/>
          </a:p>
        </p:txBody>
      </p:sp>
      <p:sp>
        <p:nvSpPr>
          <p:cNvPr id="18" name="左中かっこ 17"/>
          <p:cNvSpPr/>
          <p:nvPr/>
        </p:nvSpPr>
        <p:spPr>
          <a:xfrm>
            <a:off x="4355976" y="4898777"/>
            <a:ext cx="288032" cy="115212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 name="直線矢印コネクタ 19"/>
          <p:cNvCxnSpPr/>
          <p:nvPr/>
        </p:nvCxnSpPr>
        <p:spPr>
          <a:xfrm>
            <a:off x="3491880" y="5474841"/>
            <a:ext cx="648072" cy="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42" name="Picture 2" descr="TTF"/>
          <p:cNvPicPr>
            <a:picLocks noChangeAspect="1" noChangeArrowheads="1"/>
          </p:cNvPicPr>
          <p:nvPr/>
        </p:nvPicPr>
        <p:blipFill>
          <a:blip r:embed="rId4" cstate="print"/>
          <a:srcRect/>
          <a:stretch>
            <a:fillRect/>
          </a:stretch>
        </p:blipFill>
        <p:spPr bwMode="auto">
          <a:xfrm>
            <a:off x="7236296" y="980728"/>
            <a:ext cx="1239412" cy="864096"/>
          </a:xfrm>
          <a:prstGeom prst="rect">
            <a:avLst/>
          </a:prstGeom>
          <a:noFill/>
          <a:ln w="9525">
            <a:noFill/>
            <a:miter lim="800000"/>
            <a:headEnd/>
            <a:tailEnd/>
          </a:ln>
        </p:spPr>
      </p:pic>
      <p:sp>
        <p:nvSpPr>
          <p:cNvPr id="10243" name="Text Box 3"/>
          <p:cNvSpPr txBox="1">
            <a:spLocks noChangeArrowheads="1"/>
          </p:cNvSpPr>
          <p:nvPr/>
        </p:nvSpPr>
        <p:spPr bwMode="auto">
          <a:xfrm>
            <a:off x="7452320" y="1844824"/>
            <a:ext cx="648072" cy="288032"/>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smtClean="0">
                <a:ln>
                  <a:noFill/>
                </a:ln>
                <a:solidFill>
                  <a:schemeClr val="tx1"/>
                </a:solidFill>
                <a:effectLst/>
                <a:latin typeface="Times New Roman" pitchFamily="18" charset="0"/>
                <a:ea typeface="ＭＳ 明朝" pitchFamily="17" charset="-128"/>
                <a:cs typeface="ＭＳ Ｐゴシック" pitchFamily="50" charset="-128"/>
              </a:rPr>
              <a:t>TTF</a:t>
            </a:r>
            <a:endParaRPr kumimoji="1" lang="ja-JP" altLang="ja-JP"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44" name="Picture 4" descr="BEDT-TTF"/>
          <p:cNvPicPr>
            <a:picLocks noChangeAspect="1" noChangeArrowheads="1"/>
          </p:cNvPicPr>
          <p:nvPr/>
        </p:nvPicPr>
        <p:blipFill>
          <a:blip r:embed="rId5" cstate="print"/>
          <a:srcRect/>
          <a:stretch>
            <a:fillRect/>
          </a:stretch>
        </p:blipFill>
        <p:spPr bwMode="auto">
          <a:xfrm>
            <a:off x="6372200" y="2924944"/>
            <a:ext cx="2160904" cy="792088"/>
          </a:xfrm>
          <a:prstGeom prst="rect">
            <a:avLst/>
          </a:prstGeom>
          <a:noFill/>
          <a:ln w="9525">
            <a:noFill/>
            <a:miter lim="800000"/>
            <a:headEnd/>
            <a:tailEnd/>
          </a:ln>
        </p:spPr>
      </p:pic>
      <p:sp>
        <p:nvSpPr>
          <p:cNvPr id="10245" name="Text Box 5"/>
          <p:cNvSpPr txBox="1">
            <a:spLocks noChangeArrowheads="1"/>
          </p:cNvSpPr>
          <p:nvPr/>
        </p:nvSpPr>
        <p:spPr bwMode="auto">
          <a:xfrm>
            <a:off x="6732240" y="3717032"/>
            <a:ext cx="1440160" cy="432048"/>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rPr>
              <a:t>BEDT-TTF</a:t>
            </a:r>
            <a:endParaRPr kumimoji="1" lang="ja-JP"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46" name="Picture 6" descr="フタロシアニン"/>
          <p:cNvPicPr>
            <a:picLocks noChangeAspect="1" noChangeArrowheads="1"/>
          </p:cNvPicPr>
          <p:nvPr/>
        </p:nvPicPr>
        <p:blipFill>
          <a:blip r:embed="rId6" cstate="print"/>
          <a:srcRect/>
          <a:stretch>
            <a:fillRect/>
          </a:stretch>
        </p:blipFill>
        <p:spPr bwMode="auto">
          <a:xfrm>
            <a:off x="539552" y="4581128"/>
            <a:ext cx="1656184" cy="1659900"/>
          </a:xfrm>
          <a:prstGeom prst="rect">
            <a:avLst/>
          </a:prstGeom>
          <a:noFill/>
          <a:ln w="9525">
            <a:noFill/>
            <a:miter lim="800000"/>
            <a:headEnd/>
            <a:tailEnd/>
          </a:ln>
        </p:spPr>
      </p:pic>
      <p:sp>
        <p:nvSpPr>
          <p:cNvPr id="26" name="正方形/長方形 25"/>
          <p:cNvSpPr/>
          <p:nvPr/>
        </p:nvSpPr>
        <p:spPr>
          <a:xfrm>
            <a:off x="467544" y="6309320"/>
            <a:ext cx="1628203" cy="369332"/>
          </a:xfrm>
          <a:prstGeom prst="rect">
            <a:avLst/>
          </a:prstGeom>
        </p:spPr>
        <p:txBody>
          <a:bodyPr wrap="none">
            <a:spAutoFit/>
          </a:bodyPr>
          <a:lstStyle/>
          <a:p>
            <a:r>
              <a:rPr lang="en-US" altLang="ja-JP" dirty="0" err="1" smtClean="0">
                <a:latin typeface="Times New Roman" pitchFamily="18" charset="0"/>
                <a:cs typeface="Times New Roman" pitchFamily="18" charset="0"/>
              </a:rPr>
              <a:t>Phthalocyanine</a:t>
            </a:r>
            <a:endParaRPr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35496" y="260648"/>
            <a:ext cx="4499992" cy="504056"/>
          </a:xfrm>
        </p:spPr>
        <p:txBody>
          <a:bodyPr>
            <a:noAutofit/>
          </a:bodyPr>
          <a:lstStyle/>
          <a:p>
            <a:r>
              <a:rPr lang="en-US" altLang="ja-JP" sz="3200" b="1" dirty="0" smtClean="0"/>
              <a:t>A</a:t>
            </a:r>
            <a:r>
              <a:rPr kumimoji="1" lang="en-US" altLang="ja-JP" sz="3200" b="1" dirty="0" smtClean="0"/>
              <a:t>bout PAH </a:t>
            </a:r>
            <a:endParaRPr kumimoji="1" lang="ja-JP" altLang="en-US" sz="3200" b="1" dirty="0"/>
          </a:p>
        </p:txBody>
      </p:sp>
      <p:pic>
        <p:nvPicPr>
          <p:cNvPr id="1028" name="Picture 4"/>
          <p:cNvPicPr>
            <a:picLocks noChangeAspect="1" noChangeArrowheads="1"/>
          </p:cNvPicPr>
          <p:nvPr/>
        </p:nvPicPr>
        <p:blipFill>
          <a:blip r:embed="rId4" cstate="print"/>
          <a:srcRect l="57194" t="21454" r="31737" b="68702"/>
          <a:stretch>
            <a:fillRect/>
          </a:stretch>
        </p:blipFill>
        <p:spPr bwMode="auto">
          <a:xfrm>
            <a:off x="4355976" y="1340768"/>
            <a:ext cx="1952348" cy="976174"/>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l="69370" t="20469" r="18454" b="66734"/>
          <a:stretch>
            <a:fillRect/>
          </a:stretch>
        </p:blipFill>
        <p:spPr bwMode="auto">
          <a:xfrm>
            <a:off x="6950526" y="1340768"/>
            <a:ext cx="2193474" cy="1296144"/>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l="57748" t="57875" r="33397" b="23422"/>
          <a:stretch>
            <a:fillRect/>
          </a:stretch>
        </p:blipFill>
        <p:spPr bwMode="auto">
          <a:xfrm>
            <a:off x="1547664" y="2708920"/>
            <a:ext cx="1800200" cy="2137738"/>
          </a:xfrm>
          <a:prstGeom prst="rect">
            <a:avLst/>
          </a:prstGeom>
          <a:noFill/>
          <a:ln w="9525">
            <a:noFill/>
            <a:miter lim="800000"/>
            <a:headEnd/>
            <a:tailEnd/>
          </a:ln>
        </p:spPr>
      </p:pic>
      <p:grpSp>
        <p:nvGrpSpPr>
          <p:cNvPr id="15" name="グループ化 14"/>
          <p:cNvGrpSpPr/>
          <p:nvPr/>
        </p:nvGrpSpPr>
        <p:grpSpPr>
          <a:xfrm>
            <a:off x="107504" y="1484784"/>
            <a:ext cx="1487103" cy="832158"/>
            <a:chOff x="593430" y="1657603"/>
            <a:chExt cx="1674314" cy="936918"/>
          </a:xfrm>
        </p:grpSpPr>
        <p:pic>
          <p:nvPicPr>
            <p:cNvPr id="1031" name="Picture 7"/>
            <p:cNvPicPr>
              <a:picLocks noChangeAspect="1" noChangeArrowheads="1"/>
            </p:cNvPicPr>
            <p:nvPr/>
          </p:nvPicPr>
          <p:blipFill>
            <a:blip r:embed="rId5" cstate="print">
              <a:lum/>
            </a:blip>
            <a:srcRect/>
            <a:stretch>
              <a:fillRect/>
            </a:stretch>
          </p:blipFill>
          <p:spPr bwMode="auto">
            <a:xfrm>
              <a:off x="899592" y="1657603"/>
              <a:ext cx="1368152" cy="547261"/>
            </a:xfrm>
            <a:prstGeom prst="rect">
              <a:avLst/>
            </a:prstGeom>
            <a:noFill/>
            <a:ln w="9525">
              <a:noFill/>
              <a:miter lim="800000"/>
              <a:headEnd/>
              <a:tailEnd/>
            </a:ln>
          </p:spPr>
        </p:pic>
        <p:sp>
          <p:nvSpPr>
            <p:cNvPr id="13" name="テキスト ボックス 12"/>
            <p:cNvSpPr txBox="1"/>
            <p:nvPr/>
          </p:nvSpPr>
          <p:spPr>
            <a:xfrm>
              <a:off x="593430" y="2132856"/>
              <a:ext cx="1630575" cy="461665"/>
            </a:xfrm>
            <a:prstGeom prst="rect">
              <a:avLst/>
            </a:prstGeom>
            <a:noFill/>
          </p:spPr>
          <p:txBody>
            <a:bodyPr wrap="none" rtlCol="0">
              <a:spAutoFit/>
            </a:bodyPr>
            <a:lstStyle/>
            <a:p>
              <a:r>
                <a:rPr kumimoji="1" lang="en-US" altLang="ja-JP" sz="2400" b="1" dirty="0" err="1" smtClean="0"/>
                <a:t>anthracene</a:t>
              </a:r>
              <a:endParaRPr kumimoji="1" lang="ja-JP" altLang="en-US" sz="2400" b="1" dirty="0"/>
            </a:p>
          </p:txBody>
        </p:sp>
      </p:grpSp>
      <p:sp>
        <p:nvSpPr>
          <p:cNvPr id="14" name="テキスト ボックス 13"/>
          <p:cNvSpPr txBox="1"/>
          <p:nvPr/>
        </p:nvSpPr>
        <p:spPr>
          <a:xfrm>
            <a:off x="584448" y="764704"/>
            <a:ext cx="4923656" cy="461665"/>
          </a:xfrm>
          <a:prstGeom prst="rect">
            <a:avLst/>
          </a:prstGeom>
          <a:noFill/>
        </p:spPr>
        <p:txBody>
          <a:bodyPr wrap="none" rtlCol="0">
            <a:spAutoFit/>
          </a:bodyPr>
          <a:lstStyle/>
          <a:p>
            <a:r>
              <a:rPr kumimoji="1" lang="en-US" altLang="ja-JP" sz="2400" dirty="0" smtClean="0"/>
              <a:t>PAH;</a:t>
            </a:r>
            <a:r>
              <a:rPr lang="en-US" altLang="ja-JP" sz="2400" dirty="0" smtClean="0"/>
              <a:t> </a:t>
            </a:r>
            <a:r>
              <a:rPr lang="en-US" altLang="ja-JP" sz="2400" dirty="0" smtClean="0">
                <a:solidFill>
                  <a:srgbClr val="FF0000"/>
                </a:solidFill>
              </a:rPr>
              <a:t>P</a:t>
            </a:r>
            <a:r>
              <a:rPr lang="en-US" altLang="ja-JP" sz="2400" dirty="0" smtClean="0"/>
              <a:t>olycyclic </a:t>
            </a:r>
            <a:r>
              <a:rPr lang="en-US" altLang="ja-JP" sz="2400" dirty="0">
                <a:solidFill>
                  <a:srgbClr val="FF0000"/>
                </a:solidFill>
              </a:rPr>
              <a:t>A</a:t>
            </a:r>
            <a:r>
              <a:rPr lang="en-US" altLang="ja-JP" sz="2400" dirty="0" smtClean="0"/>
              <a:t>romatic </a:t>
            </a:r>
            <a:r>
              <a:rPr lang="en-US" altLang="ja-JP" sz="2400" dirty="0">
                <a:solidFill>
                  <a:srgbClr val="FF0000"/>
                </a:solidFill>
              </a:rPr>
              <a:t>H</a:t>
            </a:r>
            <a:r>
              <a:rPr lang="en-US" altLang="ja-JP" sz="2400" dirty="0" smtClean="0"/>
              <a:t>ydrocarbon</a:t>
            </a:r>
            <a:endParaRPr kumimoji="1" lang="ja-JP" altLang="en-US" sz="2400" dirty="0"/>
          </a:p>
        </p:txBody>
      </p:sp>
      <p:sp>
        <p:nvSpPr>
          <p:cNvPr id="16" name="テキスト ボックス 15"/>
          <p:cNvSpPr txBox="1"/>
          <p:nvPr/>
        </p:nvSpPr>
        <p:spPr>
          <a:xfrm>
            <a:off x="85736" y="2411596"/>
            <a:ext cx="2182008" cy="369332"/>
          </a:xfrm>
          <a:prstGeom prst="rect">
            <a:avLst/>
          </a:prstGeom>
          <a:noFill/>
        </p:spPr>
        <p:txBody>
          <a:bodyPr wrap="none" rtlCol="0">
            <a:spAutoFit/>
          </a:bodyPr>
          <a:lstStyle/>
          <a:p>
            <a:r>
              <a:rPr kumimoji="1" lang="en-US" altLang="ja-JP" dirty="0" smtClean="0"/>
              <a:t>number of fused-ring</a:t>
            </a:r>
            <a:endParaRPr kumimoji="1" lang="ja-JP" altLang="en-US" dirty="0"/>
          </a:p>
        </p:txBody>
      </p:sp>
      <p:sp>
        <p:nvSpPr>
          <p:cNvPr id="17" name="正方形/長方形 16"/>
          <p:cNvSpPr/>
          <p:nvPr/>
        </p:nvSpPr>
        <p:spPr>
          <a:xfrm>
            <a:off x="2335208" y="2308810"/>
            <a:ext cx="580608" cy="400110"/>
          </a:xfrm>
          <a:prstGeom prst="rect">
            <a:avLst/>
          </a:prstGeom>
        </p:spPr>
        <p:txBody>
          <a:bodyPr wrap="none">
            <a:spAutoFit/>
          </a:bodyPr>
          <a:lstStyle/>
          <a:p>
            <a:r>
              <a:rPr lang="en-US" altLang="ja-JP" sz="2000" b="1" dirty="0"/>
              <a:t>n=3</a:t>
            </a:r>
            <a:endParaRPr lang="ja-JP" altLang="en-US" sz="2000" b="1" dirty="0"/>
          </a:p>
        </p:txBody>
      </p:sp>
      <p:sp>
        <p:nvSpPr>
          <p:cNvPr id="18" name="正方形/長方形 17"/>
          <p:cNvSpPr/>
          <p:nvPr/>
        </p:nvSpPr>
        <p:spPr>
          <a:xfrm>
            <a:off x="5364088" y="2348880"/>
            <a:ext cx="580608" cy="400110"/>
          </a:xfrm>
          <a:prstGeom prst="rect">
            <a:avLst/>
          </a:prstGeom>
        </p:spPr>
        <p:txBody>
          <a:bodyPr wrap="none">
            <a:spAutoFit/>
          </a:bodyPr>
          <a:lstStyle/>
          <a:p>
            <a:r>
              <a:rPr lang="en-US" altLang="ja-JP" sz="2000" b="1" dirty="0" smtClean="0"/>
              <a:t>n=4</a:t>
            </a:r>
            <a:endParaRPr lang="ja-JP" altLang="en-US" sz="2000" b="1" dirty="0"/>
          </a:p>
        </p:txBody>
      </p:sp>
      <p:sp>
        <p:nvSpPr>
          <p:cNvPr id="19" name="正方形/長方形 18"/>
          <p:cNvSpPr/>
          <p:nvPr/>
        </p:nvSpPr>
        <p:spPr>
          <a:xfrm>
            <a:off x="7884368" y="2380818"/>
            <a:ext cx="580608" cy="400110"/>
          </a:xfrm>
          <a:prstGeom prst="rect">
            <a:avLst/>
          </a:prstGeom>
        </p:spPr>
        <p:txBody>
          <a:bodyPr wrap="none">
            <a:spAutoFit/>
          </a:bodyPr>
          <a:lstStyle/>
          <a:p>
            <a:r>
              <a:rPr lang="en-US" altLang="ja-JP" sz="2000" b="1" dirty="0" smtClean="0"/>
              <a:t>n=5</a:t>
            </a:r>
            <a:endParaRPr lang="ja-JP" altLang="en-US" sz="2000" b="1" dirty="0"/>
          </a:p>
        </p:txBody>
      </p:sp>
      <p:cxnSp>
        <p:nvCxnSpPr>
          <p:cNvPr id="21" name="直線矢印コネクタ 20"/>
          <p:cNvCxnSpPr/>
          <p:nvPr/>
        </p:nvCxnSpPr>
        <p:spPr>
          <a:xfrm>
            <a:off x="3923928" y="1772816"/>
            <a:ext cx="43204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372200" y="1916832"/>
            <a:ext cx="43204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79512" y="3789040"/>
            <a:ext cx="43204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11560" y="3553852"/>
            <a:ext cx="723275" cy="523220"/>
          </a:xfrm>
          <a:prstGeom prst="rect">
            <a:avLst/>
          </a:prstGeom>
          <a:noFill/>
        </p:spPr>
        <p:txBody>
          <a:bodyPr wrap="none" rtlCol="0">
            <a:spAutoFit/>
          </a:bodyPr>
          <a:lstStyle/>
          <a:p>
            <a:r>
              <a:rPr lang="ja-JP" altLang="en-US" sz="2800" dirty="0"/>
              <a:t>・・・</a:t>
            </a:r>
            <a:endParaRPr kumimoji="1" lang="ja-JP" altLang="en-US" sz="2800" dirty="0"/>
          </a:p>
        </p:txBody>
      </p:sp>
      <p:cxnSp>
        <p:nvCxnSpPr>
          <p:cNvPr id="26" name="直線矢印コネクタ 25"/>
          <p:cNvCxnSpPr/>
          <p:nvPr/>
        </p:nvCxnSpPr>
        <p:spPr>
          <a:xfrm>
            <a:off x="1403648" y="3789040"/>
            <a:ext cx="43204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987824" y="4149080"/>
            <a:ext cx="580608" cy="400110"/>
          </a:xfrm>
          <a:prstGeom prst="rect">
            <a:avLst/>
          </a:prstGeom>
        </p:spPr>
        <p:txBody>
          <a:bodyPr wrap="none">
            <a:spAutoFit/>
          </a:bodyPr>
          <a:lstStyle/>
          <a:p>
            <a:r>
              <a:rPr lang="en-US" altLang="ja-JP" sz="2000" b="1" dirty="0" smtClean="0"/>
              <a:t>n=7</a:t>
            </a:r>
            <a:endParaRPr lang="ja-JP" altLang="en-US" sz="2000" b="1" dirty="0"/>
          </a:p>
        </p:txBody>
      </p:sp>
      <p:cxnSp>
        <p:nvCxnSpPr>
          <p:cNvPr id="29" name="直線矢印コネクタ 28"/>
          <p:cNvCxnSpPr/>
          <p:nvPr/>
        </p:nvCxnSpPr>
        <p:spPr>
          <a:xfrm>
            <a:off x="3491880" y="3717032"/>
            <a:ext cx="43204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79512" y="4902259"/>
            <a:ext cx="8568952" cy="830997"/>
          </a:xfrm>
          <a:prstGeom prst="rect">
            <a:avLst/>
          </a:prstGeom>
          <a:noFill/>
        </p:spPr>
        <p:txBody>
          <a:bodyPr wrap="square" rtlCol="0">
            <a:spAutoFit/>
          </a:bodyPr>
          <a:lstStyle/>
          <a:p>
            <a:r>
              <a:rPr lang="en-US" altLang="ja-JP" sz="2400" dirty="0" smtClean="0"/>
              <a:t>Definition</a:t>
            </a:r>
            <a:r>
              <a:rPr kumimoji="1" lang="ja-JP" altLang="en-US" sz="2400" dirty="0" smtClean="0"/>
              <a:t>；</a:t>
            </a:r>
            <a:r>
              <a:rPr lang="en-US" altLang="ja-JP" sz="2400" dirty="0" smtClean="0"/>
              <a:t> potent atmospheric pollutants consist of fused aromatic rings and do not contain </a:t>
            </a:r>
            <a:r>
              <a:rPr lang="en-US" altLang="ja-JP" sz="2400" dirty="0" err="1" smtClean="0"/>
              <a:t>heteroatoms</a:t>
            </a:r>
            <a:r>
              <a:rPr lang="en-US" altLang="ja-JP" sz="2400" dirty="0" smtClean="0"/>
              <a:t> or carry substituent</a:t>
            </a:r>
            <a:endParaRPr kumimoji="1" lang="ja-JP" altLang="en-US" sz="2400" dirty="0"/>
          </a:p>
        </p:txBody>
      </p:sp>
      <p:sp>
        <p:nvSpPr>
          <p:cNvPr id="39" name="テキスト ボックス 38"/>
          <p:cNvSpPr txBox="1"/>
          <p:nvPr/>
        </p:nvSpPr>
        <p:spPr>
          <a:xfrm>
            <a:off x="323528" y="5879013"/>
            <a:ext cx="596638" cy="584775"/>
          </a:xfrm>
          <a:prstGeom prst="rect">
            <a:avLst/>
          </a:prstGeom>
          <a:noFill/>
        </p:spPr>
        <p:txBody>
          <a:bodyPr wrap="none" rtlCol="0">
            <a:spAutoFit/>
          </a:bodyPr>
          <a:lstStyle/>
          <a:p>
            <a:r>
              <a:rPr kumimoji="1" lang="ja-JP" altLang="en-US" sz="3200" b="1" dirty="0" smtClean="0"/>
              <a:t>＝</a:t>
            </a:r>
            <a:endParaRPr kumimoji="1" lang="ja-JP" altLang="en-US" sz="3200" b="1" dirty="0"/>
          </a:p>
        </p:txBody>
      </p:sp>
      <p:sp>
        <p:nvSpPr>
          <p:cNvPr id="40" name="テキスト ボックス 39"/>
          <p:cNvSpPr txBox="1"/>
          <p:nvPr/>
        </p:nvSpPr>
        <p:spPr>
          <a:xfrm>
            <a:off x="827584" y="5879013"/>
            <a:ext cx="5057218" cy="584775"/>
          </a:xfrm>
          <a:prstGeom prst="rect">
            <a:avLst/>
          </a:prstGeom>
          <a:noFill/>
        </p:spPr>
        <p:txBody>
          <a:bodyPr wrap="none" rtlCol="0">
            <a:spAutoFit/>
          </a:bodyPr>
          <a:lstStyle/>
          <a:p>
            <a:r>
              <a:rPr kumimoji="1" lang="en-US" altLang="ja-JP" sz="3200" b="1" u="sng" dirty="0" smtClean="0">
                <a:solidFill>
                  <a:srgbClr val="C00000"/>
                </a:solidFill>
              </a:rPr>
              <a:t>combination of benzene ring</a:t>
            </a:r>
            <a:endParaRPr kumimoji="1" lang="ja-JP" altLang="en-US" sz="3200" b="1" u="sng" dirty="0">
              <a:solidFill>
                <a:srgbClr val="C00000"/>
              </a:solidFill>
            </a:endParaRPr>
          </a:p>
        </p:txBody>
      </p:sp>
      <p:sp>
        <p:nvSpPr>
          <p:cNvPr id="41" name="テキスト ボックス 40"/>
          <p:cNvSpPr txBox="1"/>
          <p:nvPr/>
        </p:nvSpPr>
        <p:spPr>
          <a:xfrm>
            <a:off x="3923928" y="3429000"/>
            <a:ext cx="723275" cy="523220"/>
          </a:xfrm>
          <a:prstGeom prst="rect">
            <a:avLst/>
          </a:prstGeom>
          <a:noFill/>
        </p:spPr>
        <p:txBody>
          <a:bodyPr wrap="none" rtlCol="0">
            <a:spAutoFit/>
          </a:bodyPr>
          <a:lstStyle/>
          <a:p>
            <a:r>
              <a:rPr lang="ja-JP" altLang="en-US" sz="2800" dirty="0"/>
              <a:t>・・・</a:t>
            </a:r>
            <a:endParaRPr kumimoji="1" lang="ja-JP" altLang="en-US" sz="2800" dirty="0"/>
          </a:p>
        </p:txBody>
      </p:sp>
      <p:sp>
        <p:nvSpPr>
          <p:cNvPr id="42" name="テキスト ボックス 41"/>
          <p:cNvSpPr txBox="1"/>
          <p:nvPr/>
        </p:nvSpPr>
        <p:spPr>
          <a:xfrm>
            <a:off x="6588224" y="4212377"/>
            <a:ext cx="2377189" cy="584775"/>
          </a:xfrm>
          <a:prstGeom prst="rect">
            <a:avLst/>
          </a:prstGeom>
          <a:noFill/>
        </p:spPr>
        <p:txBody>
          <a:bodyPr wrap="none" rtlCol="0">
            <a:spAutoFit/>
          </a:bodyPr>
          <a:lstStyle/>
          <a:p>
            <a:r>
              <a:rPr kumimoji="1" lang="en-US" altLang="ja-JP" sz="3200" dirty="0" smtClean="0"/>
              <a:t>huge variety!</a:t>
            </a:r>
            <a:endParaRPr kumimoji="1" lang="ja-JP" altLang="en-US" sz="3200" dirty="0"/>
          </a:p>
        </p:txBody>
      </p:sp>
      <p:pic>
        <p:nvPicPr>
          <p:cNvPr id="1033" name="Picture 9"/>
          <p:cNvPicPr>
            <a:picLocks noChangeAspect="1" noChangeArrowheads="1"/>
          </p:cNvPicPr>
          <p:nvPr/>
        </p:nvPicPr>
        <p:blipFill>
          <a:blip r:embed="rId6" cstate="print"/>
          <a:srcRect l="15221" t="2602" r="13746" b="21213"/>
          <a:stretch>
            <a:fillRect/>
          </a:stretch>
        </p:blipFill>
        <p:spPr bwMode="auto">
          <a:xfrm>
            <a:off x="7884368" y="5734997"/>
            <a:ext cx="792088" cy="735510"/>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a:stretch>
            <a:fillRect/>
          </a:stretch>
        </p:blipFill>
        <p:spPr bwMode="auto">
          <a:xfrm>
            <a:off x="4788024" y="2924944"/>
            <a:ext cx="1728192" cy="1266462"/>
          </a:xfrm>
          <a:prstGeom prst="rect">
            <a:avLst/>
          </a:prstGeom>
          <a:noFill/>
          <a:ln w="9525">
            <a:noFill/>
            <a:miter lim="800000"/>
            <a:headEnd/>
            <a:tailEnd/>
          </a:ln>
        </p:spPr>
      </p:pic>
      <p:sp>
        <p:nvSpPr>
          <p:cNvPr id="47" name="正方形/長方形 46"/>
          <p:cNvSpPr/>
          <p:nvPr/>
        </p:nvSpPr>
        <p:spPr>
          <a:xfrm>
            <a:off x="5076056" y="4263479"/>
            <a:ext cx="1238159" cy="461665"/>
          </a:xfrm>
          <a:prstGeom prst="rect">
            <a:avLst/>
          </a:prstGeom>
        </p:spPr>
        <p:txBody>
          <a:bodyPr wrap="none">
            <a:spAutoFit/>
          </a:bodyPr>
          <a:lstStyle/>
          <a:p>
            <a:r>
              <a:rPr lang="en-US" altLang="ja-JP" sz="2400" b="1" dirty="0" err="1" smtClean="0"/>
              <a:t>Ovalene</a:t>
            </a:r>
            <a:endParaRPr lang="ja-JP" altLang="en-US" sz="2400" b="1" dirty="0"/>
          </a:p>
        </p:txBody>
      </p:sp>
      <p:sp>
        <p:nvSpPr>
          <p:cNvPr id="48" name="テキスト ボックス 47"/>
          <p:cNvSpPr txBox="1"/>
          <p:nvPr/>
        </p:nvSpPr>
        <p:spPr>
          <a:xfrm>
            <a:off x="7740352" y="3789040"/>
            <a:ext cx="1036630" cy="369332"/>
          </a:xfrm>
          <a:prstGeom prst="rect">
            <a:avLst/>
          </a:prstGeom>
          <a:noFill/>
        </p:spPr>
        <p:txBody>
          <a:bodyPr wrap="none" rtlCol="0">
            <a:spAutoFit/>
          </a:bodyPr>
          <a:lstStyle/>
          <a:p>
            <a:r>
              <a:rPr kumimoji="1" lang="en-US" altLang="ja-JP" dirty="0" smtClean="0"/>
              <a:t>and etc…</a:t>
            </a:r>
            <a:endParaRPr kumimoji="1" lang="ja-JP" altLang="en-US" dirty="0"/>
          </a:p>
        </p:txBody>
      </p:sp>
      <p:pic>
        <p:nvPicPr>
          <p:cNvPr id="1035" name="Picture 11"/>
          <p:cNvPicPr>
            <a:picLocks noChangeAspect="1" noChangeArrowheads="1"/>
          </p:cNvPicPr>
          <p:nvPr/>
        </p:nvPicPr>
        <p:blipFill>
          <a:blip r:embed="rId8" cstate="print"/>
          <a:srcRect/>
          <a:stretch>
            <a:fillRect/>
          </a:stretch>
        </p:blipFill>
        <p:spPr bwMode="auto">
          <a:xfrm>
            <a:off x="2428410" y="1340768"/>
            <a:ext cx="1207486" cy="689992"/>
          </a:xfrm>
          <a:prstGeom prst="rect">
            <a:avLst/>
          </a:prstGeom>
          <a:noFill/>
          <a:ln w="9525">
            <a:noFill/>
            <a:miter lim="800000"/>
            <a:headEnd/>
            <a:tailEnd/>
          </a:ln>
        </p:spPr>
      </p:pic>
      <p:sp>
        <p:nvSpPr>
          <p:cNvPr id="50" name="正方形/長方形 49"/>
          <p:cNvSpPr/>
          <p:nvPr/>
        </p:nvSpPr>
        <p:spPr>
          <a:xfrm>
            <a:off x="1979712" y="1916832"/>
            <a:ext cx="2004138" cy="461665"/>
          </a:xfrm>
          <a:prstGeom prst="rect">
            <a:avLst/>
          </a:prstGeom>
        </p:spPr>
        <p:txBody>
          <a:bodyPr wrap="none">
            <a:spAutoFit/>
          </a:bodyPr>
          <a:lstStyle/>
          <a:p>
            <a:r>
              <a:rPr lang="en-US" altLang="ja-JP" sz="2400" b="1" dirty="0" err="1" smtClean="0"/>
              <a:t>phenanthrene</a:t>
            </a:r>
            <a:endParaRPr lang="ja-JP" altLang="en-US" sz="2400" b="1" dirty="0"/>
          </a:p>
        </p:txBody>
      </p:sp>
      <p:sp>
        <p:nvSpPr>
          <p:cNvPr id="51" name="テキスト ボックス 50"/>
          <p:cNvSpPr txBox="1"/>
          <p:nvPr/>
        </p:nvSpPr>
        <p:spPr>
          <a:xfrm>
            <a:off x="6012160" y="5879013"/>
            <a:ext cx="2160240" cy="646331"/>
          </a:xfrm>
          <a:prstGeom prst="rect">
            <a:avLst/>
          </a:prstGeom>
          <a:noFill/>
        </p:spPr>
        <p:txBody>
          <a:bodyPr wrap="square" rtlCol="0">
            <a:spAutoFit/>
          </a:bodyPr>
          <a:lstStyle/>
          <a:p>
            <a:r>
              <a:rPr kumimoji="1" lang="ja-JP" altLang="en-US" sz="3600" dirty="0" smtClean="0"/>
              <a:t>・・・ </a:t>
            </a:r>
            <a:r>
              <a:rPr kumimoji="1" lang="en-US" altLang="ja-JP" sz="3600" dirty="0" err="1" smtClean="0"/>
              <a:t>C</a:t>
            </a:r>
            <a:r>
              <a:rPr kumimoji="1" lang="en-US" altLang="ja-JP" sz="2000" dirty="0" err="1" smtClean="0"/>
              <a:t>n</a:t>
            </a:r>
            <a:r>
              <a:rPr kumimoji="1" lang="en-US" altLang="ja-JP" sz="3600" dirty="0" err="1" smtClean="0"/>
              <a:t>H</a:t>
            </a:r>
            <a:r>
              <a:rPr kumimoji="1" lang="en-US" altLang="ja-JP" sz="2000" dirty="0" err="1" smtClean="0"/>
              <a:t>m</a:t>
            </a:r>
            <a:endParaRPr kumimoji="1" lang="ja-JP" altLang="en-US" sz="2000" dirty="0"/>
          </a:p>
        </p:txBody>
      </p:sp>
      <p:sp>
        <p:nvSpPr>
          <p:cNvPr id="43" name="テキスト ボックス 42"/>
          <p:cNvSpPr txBox="1"/>
          <p:nvPr/>
        </p:nvSpPr>
        <p:spPr>
          <a:xfrm>
            <a:off x="6876256" y="3409836"/>
            <a:ext cx="723275" cy="523220"/>
          </a:xfrm>
          <a:prstGeom prst="rect">
            <a:avLst/>
          </a:prstGeom>
          <a:noFill/>
        </p:spPr>
        <p:txBody>
          <a:bodyPr wrap="none" rtlCol="0">
            <a:spAutoFit/>
          </a:bodyPr>
          <a:lstStyle/>
          <a:p>
            <a:r>
              <a:rPr lang="ja-JP" altLang="en-US" sz="2800" dirty="0"/>
              <a:t>・・・</a:t>
            </a:r>
            <a:endParaRPr kumimoji="1" lang="ja-JP"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5220072" cy="576064"/>
          </a:xfrm>
        </p:spPr>
        <p:txBody>
          <a:bodyPr>
            <a:noAutofit/>
          </a:bodyPr>
          <a:lstStyle/>
          <a:p>
            <a:r>
              <a:rPr lang="en-US" altLang="ja-JP" sz="3200" b="1" dirty="0" smtClean="0"/>
              <a:t>Study </a:t>
            </a:r>
            <a:r>
              <a:rPr kumimoji="1" lang="en-US" altLang="ja-JP" sz="3200" b="1" dirty="0" smtClean="0"/>
              <a:t>of PAH</a:t>
            </a:r>
            <a:endParaRPr kumimoji="1" lang="ja-JP" altLang="en-US" sz="3200" b="1" dirty="0"/>
          </a:p>
        </p:txBody>
      </p:sp>
      <p:pic>
        <p:nvPicPr>
          <p:cNvPr id="7" name="Picture 11"/>
          <p:cNvPicPr>
            <a:picLocks noChangeAspect="1" noChangeArrowheads="1"/>
          </p:cNvPicPr>
          <p:nvPr/>
        </p:nvPicPr>
        <p:blipFill>
          <a:blip r:embed="rId4" cstate="print"/>
          <a:srcRect/>
          <a:stretch>
            <a:fillRect/>
          </a:stretch>
        </p:blipFill>
        <p:spPr bwMode="auto">
          <a:xfrm>
            <a:off x="5405135" y="1988840"/>
            <a:ext cx="1543129" cy="881788"/>
          </a:xfrm>
          <a:prstGeom prst="rect">
            <a:avLst/>
          </a:prstGeom>
          <a:noFill/>
          <a:ln w="9525">
            <a:noFill/>
            <a:miter lim="800000"/>
            <a:headEnd/>
            <a:tailEnd/>
          </a:ln>
        </p:spPr>
      </p:pic>
      <p:sp>
        <p:nvSpPr>
          <p:cNvPr id="8" name="正方形/長方形 7"/>
          <p:cNvSpPr/>
          <p:nvPr/>
        </p:nvSpPr>
        <p:spPr>
          <a:xfrm>
            <a:off x="5201197" y="3039343"/>
            <a:ext cx="2004138" cy="461665"/>
          </a:xfrm>
          <a:prstGeom prst="rect">
            <a:avLst/>
          </a:prstGeom>
        </p:spPr>
        <p:txBody>
          <a:bodyPr wrap="none">
            <a:spAutoFit/>
          </a:bodyPr>
          <a:lstStyle/>
          <a:p>
            <a:r>
              <a:rPr lang="en-US" altLang="ja-JP" sz="2400" b="1" dirty="0" err="1" smtClean="0"/>
              <a:t>phenanthrene</a:t>
            </a:r>
            <a:endParaRPr lang="ja-JP" altLang="en-US" sz="2400" b="1" dirty="0"/>
          </a:p>
        </p:txBody>
      </p:sp>
      <p:sp>
        <p:nvSpPr>
          <p:cNvPr id="9" name="テキスト ボックス 8"/>
          <p:cNvSpPr txBox="1"/>
          <p:nvPr/>
        </p:nvSpPr>
        <p:spPr>
          <a:xfrm>
            <a:off x="899592" y="1340768"/>
            <a:ext cx="2254143" cy="461665"/>
          </a:xfrm>
          <a:prstGeom prst="rect">
            <a:avLst/>
          </a:prstGeom>
          <a:noFill/>
        </p:spPr>
        <p:txBody>
          <a:bodyPr wrap="none" rtlCol="0">
            <a:spAutoFit/>
          </a:bodyPr>
          <a:lstStyle/>
          <a:p>
            <a:r>
              <a:rPr lang="en-US" altLang="ja-JP" sz="2400" dirty="0" smtClean="0"/>
              <a:t>K doped </a:t>
            </a:r>
            <a:r>
              <a:rPr lang="en-US" altLang="ja-JP" sz="2400" dirty="0" err="1" smtClean="0"/>
              <a:t>picene</a:t>
            </a:r>
            <a:r>
              <a:rPr lang="en-US" altLang="ja-JP" sz="2400" dirty="0" smtClean="0"/>
              <a:t> </a:t>
            </a:r>
            <a:endParaRPr kumimoji="1" lang="ja-JP" altLang="en-US" sz="2400" dirty="0"/>
          </a:p>
        </p:txBody>
      </p:sp>
      <p:sp>
        <p:nvSpPr>
          <p:cNvPr id="11" name="テキスト ボックス 10"/>
          <p:cNvSpPr txBox="1"/>
          <p:nvPr/>
        </p:nvSpPr>
        <p:spPr>
          <a:xfrm>
            <a:off x="467544" y="836712"/>
            <a:ext cx="2878930" cy="523220"/>
          </a:xfrm>
          <a:prstGeom prst="rect">
            <a:avLst/>
          </a:prstGeom>
          <a:noFill/>
        </p:spPr>
        <p:txBody>
          <a:bodyPr wrap="none" rtlCol="0">
            <a:spAutoFit/>
          </a:bodyPr>
          <a:lstStyle/>
          <a:p>
            <a:r>
              <a:rPr lang="en-US" altLang="ja-JP" sz="2800" b="1" dirty="0" smtClean="0"/>
              <a:t>Superconductivity</a:t>
            </a:r>
            <a:endParaRPr kumimoji="1" lang="ja-JP" altLang="en-US" sz="2800" b="1" dirty="0"/>
          </a:p>
        </p:txBody>
      </p:sp>
      <p:sp>
        <p:nvSpPr>
          <p:cNvPr id="12" name="テキスト ボックス 11"/>
          <p:cNvSpPr txBox="1"/>
          <p:nvPr/>
        </p:nvSpPr>
        <p:spPr>
          <a:xfrm>
            <a:off x="4860032" y="1268760"/>
            <a:ext cx="3168351" cy="461665"/>
          </a:xfrm>
          <a:prstGeom prst="rect">
            <a:avLst/>
          </a:prstGeom>
          <a:noFill/>
        </p:spPr>
        <p:txBody>
          <a:bodyPr wrap="square" rtlCol="0">
            <a:spAutoFit/>
          </a:bodyPr>
          <a:lstStyle/>
          <a:p>
            <a:r>
              <a:rPr lang="en-US" altLang="ja-JP" sz="2400" dirty="0" smtClean="0"/>
              <a:t>K doped </a:t>
            </a:r>
            <a:r>
              <a:rPr lang="en-US" altLang="ja-JP" sz="2400" dirty="0" err="1" smtClean="0"/>
              <a:t>phenanthrene</a:t>
            </a:r>
            <a:endParaRPr kumimoji="1" lang="ja-JP" altLang="en-US" sz="2400" dirty="0"/>
          </a:p>
        </p:txBody>
      </p:sp>
      <p:pic>
        <p:nvPicPr>
          <p:cNvPr id="1026" name="Picture 2"/>
          <p:cNvPicPr>
            <a:picLocks noChangeAspect="1" noChangeArrowheads="1"/>
          </p:cNvPicPr>
          <p:nvPr/>
        </p:nvPicPr>
        <p:blipFill>
          <a:blip r:embed="rId5" cstate="print"/>
          <a:srcRect/>
          <a:stretch>
            <a:fillRect/>
          </a:stretch>
        </p:blipFill>
        <p:spPr bwMode="auto">
          <a:xfrm>
            <a:off x="755576" y="2103239"/>
            <a:ext cx="2327920" cy="782036"/>
          </a:xfrm>
          <a:prstGeom prst="rect">
            <a:avLst/>
          </a:prstGeom>
          <a:noFill/>
          <a:ln w="9525">
            <a:noFill/>
            <a:miter lim="800000"/>
            <a:headEnd/>
            <a:tailEnd/>
          </a:ln>
        </p:spPr>
      </p:pic>
      <p:sp>
        <p:nvSpPr>
          <p:cNvPr id="14" name="正方形/長方形 13"/>
          <p:cNvSpPr/>
          <p:nvPr/>
        </p:nvSpPr>
        <p:spPr>
          <a:xfrm>
            <a:off x="1403648" y="3039343"/>
            <a:ext cx="1029449" cy="461665"/>
          </a:xfrm>
          <a:prstGeom prst="rect">
            <a:avLst/>
          </a:prstGeom>
        </p:spPr>
        <p:txBody>
          <a:bodyPr wrap="none">
            <a:spAutoFit/>
          </a:bodyPr>
          <a:lstStyle/>
          <a:p>
            <a:r>
              <a:rPr lang="en-US" altLang="ja-JP" sz="2400" b="1" dirty="0" err="1" smtClean="0"/>
              <a:t>picene</a:t>
            </a:r>
            <a:endParaRPr lang="ja-JP" altLang="en-US" sz="2400" b="1" dirty="0"/>
          </a:p>
        </p:txBody>
      </p:sp>
      <p:sp>
        <p:nvSpPr>
          <p:cNvPr id="33" name="テキスト ボックス 32"/>
          <p:cNvSpPr txBox="1"/>
          <p:nvPr/>
        </p:nvSpPr>
        <p:spPr>
          <a:xfrm>
            <a:off x="35496" y="3687415"/>
            <a:ext cx="8985088" cy="461665"/>
          </a:xfrm>
          <a:prstGeom prst="rect">
            <a:avLst/>
          </a:prstGeom>
          <a:noFill/>
        </p:spPr>
        <p:txBody>
          <a:bodyPr wrap="none" rtlCol="0">
            <a:spAutoFit/>
          </a:bodyPr>
          <a:lstStyle/>
          <a:p>
            <a:r>
              <a:rPr kumimoji="1" lang="en-US" altLang="ja-JP" sz="2400" b="1" dirty="0" smtClean="0"/>
              <a:t>K doped graphite also express superconductivity ; </a:t>
            </a:r>
            <a:r>
              <a:rPr kumimoji="1" lang="en-US" altLang="ja-JP" sz="2400" b="1" dirty="0" err="1" smtClean="0"/>
              <a:t>Tc</a:t>
            </a:r>
            <a:r>
              <a:rPr kumimoji="1" lang="en-US" altLang="ja-JP" sz="2400" b="1" dirty="0" smtClean="0"/>
              <a:t> = 0.14 K (1965)!!</a:t>
            </a:r>
            <a:endParaRPr kumimoji="1" lang="ja-JP" altLang="en-US" sz="2400" b="1" dirty="0"/>
          </a:p>
        </p:txBody>
      </p:sp>
      <p:sp>
        <p:nvSpPr>
          <p:cNvPr id="34" name="テキスト ボックス 33"/>
          <p:cNvSpPr txBox="1"/>
          <p:nvPr/>
        </p:nvSpPr>
        <p:spPr>
          <a:xfrm>
            <a:off x="2338826" y="5847655"/>
            <a:ext cx="6468694" cy="461665"/>
          </a:xfrm>
          <a:prstGeom prst="rect">
            <a:avLst/>
          </a:prstGeom>
          <a:noFill/>
        </p:spPr>
        <p:txBody>
          <a:bodyPr wrap="none" rtlCol="0">
            <a:spAutoFit/>
          </a:bodyPr>
          <a:lstStyle/>
          <a:p>
            <a:r>
              <a:rPr kumimoji="1" lang="en-US" altLang="ja-JP" sz="2400" b="1" dirty="0" smtClean="0"/>
              <a:t>May be a step of study for</a:t>
            </a:r>
            <a:r>
              <a:rPr lang="ja-JP" altLang="en-US" sz="2400" b="1" dirty="0" smtClean="0"/>
              <a:t> </a:t>
            </a:r>
            <a:r>
              <a:rPr kumimoji="1" lang="en-US" altLang="ja-JP" sz="2400" b="1" dirty="0" err="1" smtClean="0"/>
              <a:t>graphene</a:t>
            </a:r>
            <a:r>
              <a:rPr kumimoji="1" lang="en-US" altLang="ja-JP" sz="2400" b="1" dirty="0" smtClean="0"/>
              <a:t> or graphite </a:t>
            </a:r>
            <a:endParaRPr kumimoji="1" lang="ja-JP" altLang="en-US" sz="2400" b="1" dirty="0"/>
          </a:p>
        </p:txBody>
      </p:sp>
      <p:pic>
        <p:nvPicPr>
          <p:cNvPr id="35" name="Picture 10"/>
          <p:cNvPicPr>
            <a:picLocks noChangeAspect="1" noChangeArrowheads="1"/>
          </p:cNvPicPr>
          <p:nvPr/>
        </p:nvPicPr>
        <p:blipFill>
          <a:blip r:embed="rId6" cstate="print"/>
          <a:srcRect/>
          <a:stretch>
            <a:fillRect/>
          </a:stretch>
        </p:blipFill>
        <p:spPr bwMode="auto">
          <a:xfrm>
            <a:off x="466618" y="4480052"/>
            <a:ext cx="1080120" cy="791539"/>
          </a:xfrm>
          <a:prstGeom prst="rect">
            <a:avLst/>
          </a:prstGeom>
          <a:noFill/>
          <a:ln w="9525">
            <a:noFill/>
            <a:miter lim="800000"/>
            <a:headEnd/>
            <a:tailEnd/>
          </a:ln>
        </p:spPr>
      </p:pic>
      <p:cxnSp>
        <p:nvCxnSpPr>
          <p:cNvPr id="36" name="直線矢印コネクタ 35"/>
          <p:cNvCxnSpPr/>
          <p:nvPr/>
        </p:nvCxnSpPr>
        <p:spPr>
          <a:xfrm>
            <a:off x="1903583" y="4964395"/>
            <a:ext cx="43204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407639" y="4748371"/>
            <a:ext cx="723275" cy="523220"/>
          </a:xfrm>
          <a:prstGeom prst="rect">
            <a:avLst/>
          </a:prstGeom>
          <a:noFill/>
        </p:spPr>
        <p:txBody>
          <a:bodyPr wrap="none" rtlCol="0">
            <a:spAutoFit/>
          </a:bodyPr>
          <a:lstStyle/>
          <a:p>
            <a:r>
              <a:rPr lang="ja-JP" altLang="en-US" sz="2800" dirty="0"/>
              <a:t>・・・</a:t>
            </a:r>
            <a:endParaRPr kumimoji="1" lang="ja-JP" altLang="en-US" sz="2800" dirty="0"/>
          </a:p>
        </p:txBody>
      </p:sp>
      <p:pic>
        <p:nvPicPr>
          <p:cNvPr id="38" name="Picture 3"/>
          <p:cNvPicPr>
            <a:picLocks noChangeAspect="1" noChangeArrowheads="1"/>
          </p:cNvPicPr>
          <p:nvPr/>
        </p:nvPicPr>
        <p:blipFill>
          <a:blip r:embed="rId7" cstate="print"/>
          <a:srcRect/>
          <a:stretch>
            <a:fillRect/>
          </a:stretch>
        </p:blipFill>
        <p:spPr bwMode="auto">
          <a:xfrm>
            <a:off x="6371274" y="4407495"/>
            <a:ext cx="1728192" cy="1341890"/>
          </a:xfrm>
          <a:prstGeom prst="rect">
            <a:avLst/>
          </a:prstGeom>
          <a:noFill/>
          <a:ln w="9525">
            <a:noFill/>
            <a:miter lim="800000"/>
            <a:headEnd/>
            <a:tailEnd/>
          </a:ln>
        </p:spPr>
      </p:pic>
      <p:cxnSp>
        <p:nvCxnSpPr>
          <p:cNvPr id="39" name="直線矢印コネクタ 38"/>
          <p:cNvCxnSpPr/>
          <p:nvPr/>
        </p:nvCxnSpPr>
        <p:spPr>
          <a:xfrm>
            <a:off x="3274930" y="4983559"/>
            <a:ext cx="43204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3346938" y="5343599"/>
            <a:ext cx="792088" cy="461665"/>
          </a:xfrm>
          <a:prstGeom prst="rect">
            <a:avLst/>
          </a:prstGeom>
        </p:spPr>
        <p:txBody>
          <a:bodyPr wrap="square">
            <a:spAutoFit/>
          </a:bodyPr>
          <a:lstStyle/>
          <a:p>
            <a:r>
              <a:rPr lang="en-US" altLang="ja-JP" sz="2400" dirty="0"/>
              <a:t>n</a:t>
            </a:r>
            <a:r>
              <a:rPr lang="en-US" altLang="ja-JP" sz="2400" dirty="0" smtClean="0"/>
              <a:t>=</a:t>
            </a:r>
            <a:r>
              <a:rPr lang="ja-JP" altLang="en-US" sz="2400" dirty="0" smtClean="0"/>
              <a:t>∞</a:t>
            </a:r>
            <a:endParaRPr lang="ja-JP" altLang="en-US" sz="2400" dirty="0"/>
          </a:p>
        </p:txBody>
      </p:sp>
      <p:pic>
        <p:nvPicPr>
          <p:cNvPr id="41" name="Picture 5"/>
          <p:cNvPicPr>
            <a:picLocks noChangeAspect="1" noChangeArrowheads="1"/>
          </p:cNvPicPr>
          <p:nvPr/>
        </p:nvPicPr>
        <p:blipFill>
          <a:blip r:embed="rId8" cstate="print"/>
          <a:srcRect/>
          <a:stretch>
            <a:fillRect/>
          </a:stretch>
        </p:blipFill>
        <p:spPr bwMode="auto">
          <a:xfrm>
            <a:off x="4355050" y="4479503"/>
            <a:ext cx="1411635" cy="1129308"/>
          </a:xfrm>
          <a:prstGeom prst="rect">
            <a:avLst/>
          </a:prstGeom>
          <a:noFill/>
          <a:ln w="9525">
            <a:noFill/>
            <a:miter lim="800000"/>
            <a:headEnd/>
            <a:tailEnd/>
          </a:ln>
        </p:spPr>
      </p:pic>
      <p:sp>
        <p:nvSpPr>
          <p:cNvPr id="42" name="正方形/長方形 41"/>
          <p:cNvSpPr/>
          <p:nvPr/>
        </p:nvSpPr>
        <p:spPr>
          <a:xfrm>
            <a:off x="1043608" y="5733256"/>
            <a:ext cx="1008112" cy="461665"/>
          </a:xfrm>
          <a:prstGeom prst="rect">
            <a:avLst/>
          </a:prstGeom>
        </p:spPr>
        <p:txBody>
          <a:bodyPr wrap="square">
            <a:spAutoFit/>
          </a:bodyPr>
          <a:lstStyle/>
          <a:p>
            <a:r>
              <a:rPr lang="en-US" altLang="ja-JP" sz="2400" dirty="0"/>
              <a:t>n</a:t>
            </a:r>
            <a:r>
              <a:rPr lang="en-US" altLang="ja-JP" sz="2400" dirty="0" smtClean="0"/>
              <a:t>=</a:t>
            </a:r>
            <a:r>
              <a:rPr lang="ja-JP" altLang="en-US" sz="2400" dirty="0" smtClean="0"/>
              <a:t> </a:t>
            </a:r>
            <a:r>
              <a:rPr lang="en-US" altLang="ja-JP" sz="2400" dirty="0" smtClean="0"/>
              <a:t>10</a:t>
            </a:r>
            <a:endParaRPr lang="ja-JP" altLang="en-US" sz="2400" dirty="0"/>
          </a:p>
        </p:txBody>
      </p:sp>
      <p:sp>
        <p:nvSpPr>
          <p:cNvPr id="43" name="正方形/長方形 42"/>
          <p:cNvSpPr/>
          <p:nvPr/>
        </p:nvSpPr>
        <p:spPr>
          <a:xfrm>
            <a:off x="7164288" y="2492896"/>
            <a:ext cx="1495218" cy="369332"/>
          </a:xfrm>
          <a:prstGeom prst="rect">
            <a:avLst/>
          </a:prstGeom>
        </p:spPr>
        <p:txBody>
          <a:bodyPr wrap="none">
            <a:spAutoFit/>
          </a:bodyPr>
          <a:lstStyle/>
          <a:p>
            <a:r>
              <a:rPr lang="en-US" altLang="ja-JP" dirty="0" err="1" smtClean="0"/>
              <a:t>Tc</a:t>
            </a:r>
            <a:r>
              <a:rPr lang="en-US" altLang="ja-JP" dirty="0" smtClean="0"/>
              <a:t> = 5K (2011)</a:t>
            </a:r>
            <a:endParaRPr lang="ja-JP" altLang="en-US" dirty="0"/>
          </a:p>
        </p:txBody>
      </p:sp>
      <p:sp>
        <p:nvSpPr>
          <p:cNvPr id="44" name="正方形/長方形 43"/>
          <p:cNvSpPr/>
          <p:nvPr/>
        </p:nvSpPr>
        <p:spPr>
          <a:xfrm>
            <a:off x="2843808" y="2780928"/>
            <a:ext cx="1612236" cy="369332"/>
          </a:xfrm>
          <a:prstGeom prst="rect">
            <a:avLst/>
          </a:prstGeom>
        </p:spPr>
        <p:txBody>
          <a:bodyPr wrap="none">
            <a:spAutoFit/>
          </a:bodyPr>
          <a:lstStyle/>
          <a:p>
            <a:r>
              <a:rPr lang="en-US" altLang="ja-JP" dirty="0" err="1" smtClean="0"/>
              <a:t>Tc</a:t>
            </a:r>
            <a:r>
              <a:rPr lang="en-US" altLang="ja-JP" dirty="0" smtClean="0"/>
              <a:t> = 18K (2010)</a:t>
            </a:r>
            <a:endParaRPr lang="ja-JP" altLang="en-US" dirty="0"/>
          </a:p>
        </p:txBody>
      </p:sp>
      <p:sp>
        <p:nvSpPr>
          <p:cNvPr id="25" name="正方形/長方形 24"/>
          <p:cNvSpPr/>
          <p:nvPr/>
        </p:nvSpPr>
        <p:spPr>
          <a:xfrm>
            <a:off x="323528" y="5301208"/>
            <a:ext cx="1238159" cy="461665"/>
          </a:xfrm>
          <a:prstGeom prst="rect">
            <a:avLst/>
          </a:prstGeom>
        </p:spPr>
        <p:txBody>
          <a:bodyPr wrap="none">
            <a:spAutoFit/>
          </a:bodyPr>
          <a:lstStyle/>
          <a:p>
            <a:r>
              <a:rPr lang="en-US" altLang="ja-JP" sz="2400" b="1" dirty="0" err="1" smtClean="0"/>
              <a:t>Ovalene</a:t>
            </a:r>
            <a:endParaRPr lang="ja-JP" alt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3898776" cy="490066"/>
          </a:xfrm>
        </p:spPr>
        <p:txBody>
          <a:bodyPr>
            <a:noAutofit/>
          </a:bodyPr>
          <a:lstStyle/>
          <a:p>
            <a:r>
              <a:rPr lang="en-US" altLang="ja-JP" sz="3200" b="1" dirty="0" smtClean="0"/>
              <a:t>A</a:t>
            </a:r>
            <a:r>
              <a:rPr kumimoji="1" lang="en-US" altLang="ja-JP" sz="3200" b="1" dirty="0" smtClean="0"/>
              <a:t>bout </a:t>
            </a:r>
            <a:r>
              <a:rPr kumimoji="1" lang="en-US" altLang="ja-JP" sz="3200" b="1" dirty="0" err="1" smtClean="0"/>
              <a:t>pentacene</a:t>
            </a:r>
            <a:endParaRPr kumimoji="1" lang="ja-JP" altLang="en-US" sz="3200" b="1" dirty="0"/>
          </a:p>
        </p:txBody>
      </p:sp>
      <p:pic>
        <p:nvPicPr>
          <p:cNvPr id="8" name="Picture 5"/>
          <p:cNvPicPr>
            <a:picLocks noChangeAspect="1" noChangeArrowheads="1"/>
          </p:cNvPicPr>
          <p:nvPr/>
        </p:nvPicPr>
        <p:blipFill>
          <a:blip r:embed="rId4" cstate="print"/>
          <a:srcRect l="69370" t="20469" r="18454" b="71711"/>
          <a:stretch>
            <a:fillRect/>
          </a:stretch>
        </p:blipFill>
        <p:spPr bwMode="auto">
          <a:xfrm>
            <a:off x="3580506" y="1628800"/>
            <a:ext cx="2791694" cy="1008112"/>
          </a:xfrm>
          <a:prstGeom prst="rect">
            <a:avLst/>
          </a:prstGeom>
          <a:noFill/>
          <a:ln w="9525">
            <a:noFill/>
            <a:miter lim="800000"/>
            <a:headEnd/>
            <a:tailEnd/>
          </a:ln>
        </p:spPr>
      </p:pic>
      <p:sp>
        <p:nvSpPr>
          <p:cNvPr id="9" name="正方形/長方形 8"/>
          <p:cNvSpPr/>
          <p:nvPr/>
        </p:nvSpPr>
        <p:spPr>
          <a:xfrm>
            <a:off x="539552" y="1124744"/>
            <a:ext cx="4803303" cy="523220"/>
          </a:xfrm>
          <a:prstGeom prst="rect">
            <a:avLst/>
          </a:prstGeom>
        </p:spPr>
        <p:txBody>
          <a:bodyPr wrap="none">
            <a:spAutoFit/>
          </a:bodyPr>
          <a:lstStyle/>
          <a:p>
            <a:r>
              <a:rPr lang="ja-JP" altLang="en-US" sz="2800" b="1" dirty="0" smtClean="0"/>
              <a:t>・</a:t>
            </a:r>
            <a:r>
              <a:rPr lang="en-US" altLang="ja-JP" sz="2800" b="1" dirty="0" smtClean="0"/>
              <a:t>P-type organic semiconductor</a:t>
            </a:r>
            <a:endParaRPr lang="ja-JP" altLang="en-US" sz="2800" b="1" dirty="0"/>
          </a:p>
        </p:txBody>
      </p:sp>
      <p:sp>
        <p:nvSpPr>
          <p:cNvPr id="10" name="テキスト ボックス 9"/>
          <p:cNvSpPr txBox="1"/>
          <p:nvPr/>
        </p:nvSpPr>
        <p:spPr>
          <a:xfrm>
            <a:off x="554653" y="1940059"/>
            <a:ext cx="2326278" cy="523220"/>
          </a:xfrm>
          <a:prstGeom prst="rect">
            <a:avLst/>
          </a:prstGeom>
          <a:noFill/>
        </p:spPr>
        <p:txBody>
          <a:bodyPr wrap="none" rtlCol="0">
            <a:spAutoFit/>
          </a:bodyPr>
          <a:lstStyle/>
          <a:p>
            <a:r>
              <a:rPr kumimoji="1" lang="ja-JP" altLang="en-US" sz="2800" b="1" dirty="0" smtClean="0"/>
              <a:t>・</a:t>
            </a:r>
            <a:r>
              <a:rPr kumimoji="1" lang="en-US" altLang="ja-JP" sz="2800" b="1" dirty="0" smtClean="0"/>
              <a:t>high</a:t>
            </a:r>
            <a:r>
              <a:rPr lang="ja-JP" altLang="en-US" sz="2800" b="1" dirty="0" smtClean="0"/>
              <a:t> </a:t>
            </a:r>
            <a:r>
              <a:rPr lang="en-US" altLang="ja-JP" sz="2800" b="1" dirty="0" smtClean="0"/>
              <a:t>mobility</a:t>
            </a:r>
            <a:endParaRPr kumimoji="1" lang="ja-JP" altLang="en-US" sz="2800" b="1" dirty="0"/>
          </a:p>
        </p:txBody>
      </p:sp>
      <p:sp>
        <p:nvSpPr>
          <p:cNvPr id="11" name="テキスト ボックス 10"/>
          <p:cNvSpPr txBox="1"/>
          <p:nvPr/>
        </p:nvSpPr>
        <p:spPr>
          <a:xfrm>
            <a:off x="971600" y="2636912"/>
            <a:ext cx="2535309" cy="461665"/>
          </a:xfrm>
          <a:prstGeom prst="rect">
            <a:avLst/>
          </a:prstGeom>
          <a:noFill/>
        </p:spPr>
        <p:txBody>
          <a:bodyPr wrap="none" rtlCol="0">
            <a:spAutoFit/>
          </a:bodyPr>
          <a:lstStyle/>
          <a:p>
            <a:r>
              <a:rPr lang="en-US" altLang="ja-JP" sz="2400" dirty="0" smtClean="0"/>
              <a:t>amorphous silicon</a:t>
            </a:r>
            <a:r>
              <a:rPr kumimoji="1" lang="en-US" altLang="ja-JP" sz="2400" dirty="0" smtClean="0"/>
              <a:t> </a:t>
            </a:r>
            <a:endParaRPr kumimoji="1" lang="ja-JP" altLang="en-US" sz="2400" dirty="0"/>
          </a:p>
        </p:txBody>
      </p:sp>
      <p:sp>
        <p:nvSpPr>
          <p:cNvPr id="12" name="テキスト ボックス 11"/>
          <p:cNvSpPr txBox="1"/>
          <p:nvPr/>
        </p:nvSpPr>
        <p:spPr>
          <a:xfrm>
            <a:off x="4139952" y="2607295"/>
            <a:ext cx="1505284" cy="461665"/>
          </a:xfrm>
          <a:prstGeom prst="rect">
            <a:avLst/>
          </a:prstGeom>
          <a:noFill/>
        </p:spPr>
        <p:txBody>
          <a:bodyPr wrap="none" rtlCol="0">
            <a:spAutoFit/>
          </a:bodyPr>
          <a:lstStyle/>
          <a:p>
            <a:r>
              <a:rPr kumimoji="1" lang="en-US" altLang="ja-JP" sz="2400" dirty="0" err="1" smtClean="0"/>
              <a:t>pentacene</a:t>
            </a:r>
            <a:endParaRPr kumimoji="1" lang="ja-JP" altLang="en-US" sz="2400" dirty="0"/>
          </a:p>
        </p:txBody>
      </p:sp>
      <p:sp>
        <p:nvSpPr>
          <p:cNvPr id="14" name="正方形/長方形 13"/>
          <p:cNvSpPr/>
          <p:nvPr/>
        </p:nvSpPr>
        <p:spPr>
          <a:xfrm>
            <a:off x="1547664" y="3068960"/>
            <a:ext cx="2158155" cy="584775"/>
          </a:xfrm>
          <a:prstGeom prst="rect">
            <a:avLst/>
          </a:prstGeom>
        </p:spPr>
        <p:txBody>
          <a:bodyPr wrap="none">
            <a:spAutoFit/>
          </a:bodyPr>
          <a:lstStyle/>
          <a:p>
            <a:r>
              <a:rPr lang="en-US" altLang="ja-JP" sz="3200" b="1" dirty="0" smtClean="0"/>
              <a:t>&gt;1.0 cm²/Vs</a:t>
            </a:r>
            <a:endParaRPr lang="ja-JP" altLang="en-US" sz="3200" b="1" dirty="0"/>
          </a:p>
        </p:txBody>
      </p:sp>
      <p:sp>
        <p:nvSpPr>
          <p:cNvPr id="15" name="正方形/長方形 14"/>
          <p:cNvSpPr/>
          <p:nvPr/>
        </p:nvSpPr>
        <p:spPr>
          <a:xfrm>
            <a:off x="4427984" y="3060249"/>
            <a:ext cx="3341171" cy="584775"/>
          </a:xfrm>
          <a:prstGeom prst="rect">
            <a:avLst/>
          </a:prstGeom>
        </p:spPr>
        <p:txBody>
          <a:bodyPr wrap="none">
            <a:spAutoFit/>
          </a:bodyPr>
          <a:lstStyle/>
          <a:p>
            <a:r>
              <a:rPr lang="en-US" altLang="ja-JP" sz="3200" b="1" dirty="0" smtClean="0">
                <a:solidFill>
                  <a:srgbClr val="C00000"/>
                </a:solidFill>
              </a:rPr>
              <a:t>&gt;1.5 cm²/Vs (1997)</a:t>
            </a:r>
            <a:endParaRPr lang="ja-JP" altLang="en-US" sz="3200" b="1" dirty="0">
              <a:solidFill>
                <a:srgbClr val="C00000"/>
              </a:solidFill>
            </a:endParaRPr>
          </a:p>
        </p:txBody>
      </p:sp>
      <p:sp>
        <p:nvSpPr>
          <p:cNvPr id="16" name="テキスト ボックス 15"/>
          <p:cNvSpPr txBox="1"/>
          <p:nvPr/>
        </p:nvSpPr>
        <p:spPr>
          <a:xfrm>
            <a:off x="611560" y="3645024"/>
            <a:ext cx="8115363" cy="584775"/>
          </a:xfrm>
          <a:prstGeom prst="rect">
            <a:avLst/>
          </a:prstGeom>
          <a:noFill/>
        </p:spPr>
        <p:txBody>
          <a:bodyPr wrap="none" rtlCol="0">
            <a:spAutoFit/>
          </a:bodyPr>
          <a:lstStyle/>
          <a:p>
            <a:r>
              <a:rPr kumimoji="1" lang="en-US" altLang="ja-JP" sz="2400" dirty="0" smtClean="0"/>
              <a:t>Now, highest mobilit</a:t>
            </a:r>
            <a:r>
              <a:rPr lang="en-US" altLang="ja-JP" sz="2400" dirty="0" smtClean="0"/>
              <a:t>y as organic semiconductor </a:t>
            </a:r>
            <a:r>
              <a:rPr lang="en-US" altLang="ja-JP" sz="3200" dirty="0" smtClean="0"/>
              <a:t>(5.5 cm²/Vs)</a:t>
            </a:r>
            <a:endParaRPr lang="ja-JP" altLang="en-US" sz="3200" dirty="0" smtClean="0"/>
          </a:p>
        </p:txBody>
      </p:sp>
      <p:sp>
        <p:nvSpPr>
          <p:cNvPr id="22" name="テキスト ボックス 21"/>
          <p:cNvSpPr txBox="1"/>
          <p:nvPr/>
        </p:nvSpPr>
        <p:spPr>
          <a:xfrm>
            <a:off x="683568" y="5343599"/>
            <a:ext cx="7056784" cy="461665"/>
          </a:xfrm>
          <a:prstGeom prst="rect">
            <a:avLst/>
          </a:prstGeom>
          <a:noFill/>
        </p:spPr>
        <p:txBody>
          <a:bodyPr wrap="square" rtlCol="0">
            <a:spAutoFit/>
          </a:bodyPr>
          <a:lstStyle/>
          <a:p>
            <a:r>
              <a:rPr lang="en-US" altLang="ja-JP" sz="2400" dirty="0" smtClean="0"/>
              <a:t>substituted </a:t>
            </a:r>
            <a:r>
              <a:rPr lang="en-US" altLang="ja-JP" sz="2400" dirty="0" err="1" smtClean="0"/>
              <a:t>pentacenes</a:t>
            </a:r>
            <a:r>
              <a:rPr lang="en-US" altLang="ja-JP" sz="2400" dirty="0" smtClean="0"/>
              <a:t> are used</a:t>
            </a:r>
            <a:r>
              <a:rPr kumimoji="1" lang="en-US" altLang="ja-JP" sz="2400" dirty="0" smtClean="0"/>
              <a:t> for flexible display!</a:t>
            </a:r>
          </a:p>
        </p:txBody>
      </p:sp>
      <p:sp>
        <p:nvSpPr>
          <p:cNvPr id="25" name="テキスト ボックス 24"/>
          <p:cNvSpPr txBox="1"/>
          <p:nvPr/>
        </p:nvSpPr>
        <p:spPr>
          <a:xfrm>
            <a:off x="539552" y="4790762"/>
            <a:ext cx="4396332" cy="523220"/>
          </a:xfrm>
          <a:prstGeom prst="rect">
            <a:avLst/>
          </a:prstGeom>
          <a:noFill/>
        </p:spPr>
        <p:txBody>
          <a:bodyPr wrap="none" rtlCol="0">
            <a:spAutoFit/>
          </a:bodyPr>
          <a:lstStyle/>
          <a:p>
            <a:r>
              <a:rPr lang="ja-JP" altLang="en-US" sz="2800" b="1" dirty="0" smtClean="0"/>
              <a:t>・</a:t>
            </a:r>
            <a:r>
              <a:rPr lang="en-US" altLang="ja-JP" sz="2800" b="1" dirty="0" smtClean="0"/>
              <a:t>insoluble in organic solvent</a:t>
            </a:r>
            <a:endParaRPr kumimoji="1" lang="ja-JP" altLang="en-US" sz="2800" b="1" dirty="0"/>
          </a:p>
        </p:txBody>
      </p:sp>
      <p:sp>
        <p:nvSpPr>
          <p:cNvPr id="27" name="正方形/長方形 26"/>
          <p:cNvSpPr/>
          <p:nvPr/>
        </p:nvSpPr>
        <p:spPr>
          <a:xfrm>
            <a:off x="1187624" y="5949280"/>
            <a:ext cx="7138301" cy="584775"/>
          </a:xfrm>
          <a:prstGeom prst="rect">
            <a:avLst/>
          </a:prstGeom>
        </p:spPr>
        <p:txBody>
          <a:bodyPr wrap="none">
            <a:spAutoFit/>
          </a:bodyPr>
          <a:lstStyle/>
          <a:p>
            <a:r>
              <a:rPr lang="en-US" altLang="ja-JP" sz="3200" b="1" dirty="0" smtClean="0"/>
              <a:t>From of old, but getting ahead material!!</a:t>
            </a:r>
            <a:endParaRPr lang="ja-JP" altLang="en-US" sz="3200" b="1" dirty="0"/>
          </a:p>
        </p:txBody>
      </p:sp>
      <p:sp>
        <p:nvSpPr>
          <p:cNvPr id="17" name="テキスト ボックス 16"/>
          <p:cNvSpPr txBox="1"/>
          <p:nvPr/>
        </p:nvSpPr>
        <p:spPr>
          <a:xfrm>
            <a:off x="4419004" y="4263479"/>
            <a:ext cx="3969420" cy="461665"/>
          </a:xfrm>
          <a:prstGeom prst="rect">
            <a:avLst/>
          </a:prstGeom>
          <a:noFill/>
        </p:spPr>
        <p:txBody>
          <a:bodyPr wrap="none" rtlCol="0">
            <a:spAutoFit/>
          </a:bodyPr>
          <a:lstStyle/>
          <a:p>
            <a:r>
              <a:rPr kumimoji="1" lang="en-US" altLang="ja-JP" sz="2400" b="1" dirty="0" smtClean="0"/>
              <a:t>for </a:t>
            </a:r>
            <a:r>
              <a:rPr kumimoji="1" lang="en-US" altLang="ja-JP" sz="2400" b="1" dirty="0" smtClean="0">
                <a:solidFill>
                  <a:srgbClr val="C00000"/>
                </a:solidFill>
              </a:rPr>
              <a:t>organic TFT </a:t>
            </a:r>
            <a:r>
              <a:rPr kumimoji="1" lang="en-US" altLang="ja-JP" sz="2400" b="1" dirty="0" smtClean="0"/>
              <a:t>and </a:t>
            </a:r>
            <a:r>
              <a:rPr kumimoji="1" lang="en-US" altLang="ja-JP" sz="2400" b="1" dirty="0" smtClean="0">
                <a:solidFill>
                  <a:srgbClr val="C00000"/>
                </a:solidFill>
              </a:rPr>
              <a:t>organic EL</a:t>
            </a:r>
            <a:endParaRPr kumimoji="1" lang="ja-JP" altLang="en-US" sz="2400" b="1" dirty="0">
              <a:solidFill>
                <a:srgbClr val="C00000"/>
              </a:solidFill>
            </a:endParaRPr>
          </a:p>
        </p:txBody>
      </p:sp>
      <p:pic>
        <p:nvPicPr>
          <p:cNvPr id="1026" name="Picture 2"/>
          <p:cNvPicPr>
            <a:picLocks noChangeAspect="1" noChangeArrowheads="1"/>
          </p:cNvPicPr>
          <p:nvPr/>
        </p:nvPicPr>
        <p:blipFill>
          <a:blip r:embed="rId5" cstate="print"/>
          <a:srcRect/>
          <a:stretch>
            <a:fillRect/>
          </a:stretch>
        </p:blipFill>
        <p:spPr bwMode="auto">
          <a:xfrm>
            <a:off x="6372200" y="1142026"/>
            <a:ext cx="2376264" cy="1710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3898776" cy="490066"/>
          </a:xfrm>
        </p:spPr>
        <p:txBody>
          <a:bodyPr>
            <a:noAutofit/>
          </a:bodyPr>
          <a:lstStyle/>
          <a:p>
            <a:r>
              <a:rPr kumimoji="1" lang="en-US" altLang="ja-JP" sz="3200" b="1" dirty="0" smtClean="0"/>
              <a:t>Experiment</a:t>
            </a:r>
            <a:endParaRPr kumimoji="1" lang="ja-JP" altLang="en-US" sz="3200" b="1" dirty="0"/>
          </a:p>
        </p:txBody>
      </p:sp>
      <p:sp>
        <p:nvSpPr>
          <p:cNvPr id="7" name="正方形/長方形 6"/>
          <p:cNvSpPr/>
          <p:nvPr/>
        </p:nvSpPr>
        <p:spPr>
          <a:xfrm>
            <a:off x="1601416" y="1124744"/>
            <a:ext cx="7542584" cy="369332"/>
          </a:xfrm>
          <a:prstGeom prst="rect">
            <a:avLst/>
          </a:prstGeom>
        </p:spPr>
        <p:txBody>
          <a:bodyPr wrap="square">
            <a:spAutoFit/>
          </a:bodyPr>
          <a:lstStyle/>
          <a:p>
            <a:r>
              <a:rPr lang="en-US" altLang="ja-JP" b="1" dirty="0" smtClean="0"/>
              <a:t>[G. A. Samara and H. G. </a:t>
            </a:r>
            <a:r>
              <a:rPr lang="en-US" altLang="ja-JP" b="1" dirty="0" err="1" smtClean="0"/>
              <a:t>Drickamer</a:t>
            </a:r>
            <a:r>
              <a:rPr lang="en-US" altLang="ja-JP" b="1" dirty="0" smtClean="0"/>
              <a:t>, </a:t>
            </a:r>
            <a:r>
              <a:rPr lang="en-US" altLang="ja-JP" b="1" i="1" dirty="0" smtClean="0"/>
              <a:t>J. Chem. Phys</a:t>
            </a:r>
            <a:r>
              <a:rPr lang="en-US" altLang="ja-JP" b="1" dirty="0" smtClean="0"/>
              <a:t>., 41, 1856-1864 ( 1964 )]</a:t>
            </a:r>
            <a:endParaRPr lang="ja-JP" altLang="en-US" dirty="0"/>
          </a:p>
        </p:txBody>
      </p:sp>
      <p:sp>
        <p:nvSpPr>
          <p:cNvPr id="10" name="タイトル 1"/>
          <p:cNvSpPr>
            <a:spLocks noGrp="1"/>
          </p:cNvSpPr>
          <p:nvPr>
            <p:ph idx="1"/>
          </p:nvPr>
        </p:nvSpPr>
        <p:spPr>
          <a:xfrm>
            <a:off x="457200" y="1988840"/>
            <a:ext cx="8229600" cy="3921299"/>
          </a:xfrm>
        </p:spPr>
        <p:txBody>
          <a:bodyPr>
            <a:noAutofit/>
          </a:bodyPr>
          <a:lstStyle/>
          <a:p>
            <a:r>
              <a:rPr lang="en-US" altLang="ja-JP" b="1" dirty="0" smtClean="0"/>
              <a:t>E</a:t>
            </a:r>
            <a:r>
              <a:rPr kumimoji="1" lang="en-US" altLang="ja-JP" b="1" dirty="0" smtClean="0"/>
              <a:t>lectrical resistance under high pressure</a:t>
            </a:r>
          </a:p>
          <a:p>
            <a:pPr>
              <a:buNone/>
            </a:pPr>
            <a:r>
              <a:rPr lang="en-US" altLang="ja-JP" b="1" dirty="0" smtClean="0"/>
              <a:t>                                 </a:t>
            </a:r>
            <a:r>
              <a:rPr kumimoji="1" lang="en-US" altLang="ja-JP" b="1" dirty="0" smtClean="0"/>
              <a:t>   </a:t>
            </a:r>
            <a:r>
              <a:rPr kumimoji="1" lang="en-US" altLang="ja-JP" dirty="0" smtClean="0"/>
              <a:t>- </a:t>
            </a:r>
            <a:r>
              <a:rPr lang="en-US" altLang="ja-JP" dirty="0" smtClean="0"/>
              <a:t>isotherm of 78K and 296K</a:t>
            </a:r>
            <a:r>
              <a:rPr kumimoji="1" lang="en-US" altLang="ja-JP" dirty="0" smtClean="0"/>
              <a:t> </a:t>
            </a:r>
          </a:p>
          <a:p>
            <a:pPr>
              <a:buNone/>
            </a:pPr>
            <a:r>
              <a:rPr lang="en-US" altLang="ja-JP" dirty="0" smtClean="0"/>
              <a:t>                                    - temperature dependence</a:t>
            </a:r>
            <a:endParaRPr kumimoji="1" lang="en-US" altLang="ja-JP" dirty="0" smtClean="0"/>
          </a:p>
          <a:p>
            <a:r>
              <a:rPr lang="en-US" altLang="ja-JP" b="1" dirty="0" smtClean="0"/>
              <a:t>Irreversible effect</a:t>
            </a:r>
          </a:p>
          <a:p>
            <a:endParaRPr kumimoji="1" lang="en-US" altLang="ja-JP" b="1" dirty="0" smtClean="0"/>
          </a:p>
          <a:p>
            <a:r>
              <a:rPr lang="en-US" altLang="ja-JP" b="1" dirty="0" smtClean="0"/>
              <a:t>Absorption spectra</a:t>
            </a:r>
            <a:endParaRPr kumimoji="1" lang="ja-JP" alt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6372200" cy="432048"/>
          </a:xfrm>
        </p:spPr>
        <p:txBody>
          <a:bodyPr>
            <a:noAutofit/>
          </a:bodyPr>
          <a:lstStyle/>
          <a:p>
            <a:r>
              <a:rPr lang="en-US" altLang="ja-JP" sz="3200" b="1" dirty="0" smtClean="0"/>
              <a:t>Crystal structure of</a:t>
            </a:r>
            <a:r>
              <a:rPr kumimoji="1" lang="en-US" altLang="ja-JP" sz="3200" b="1" dirty="0" smtClean="0"/>
              <a:t> </a:t>
            </a:r>
            <a:r>
              <a:rPr kumimoji="1" lang="en-US" altLang="ja-JP" sz="3200" b="1" dirty="0" err="1" smtClean="0"/>
              <a:t>pentacene</a:t>
            </a:r>
            <a:endParaRPr kumimoji="1" lang="ja-JP" altLang="en-US" sz="3200" b="1" dirty="0"/>
          </a:p>
        </p:txBody>
      </p:sp>
      <p:sp>
        <p:nvSpPr>
          <p:cNvPr id="18" name="テキスト ボックス 17"/>
          <p:cNvSpPr txBox="1"/>
          <p:nvPr/>
        </p:nvSpPr>
        <p:spPr>
          <a:xfrm>
            <a:off x="323528" y="1412776"/>
            <a:ext cx="8345490" cy="461665"/>
          </a:xfrm>
          <a:prstGeom prst="rect">
            <a:avLst/>
          </a:prstGeom>
          <a:noFill/>
        </p:spPr>
        <p:txBody>
          <a:bodyPr wrap="none" rtlCol="0">
            <a:spAutoFit/>
          </a:bodyPr>
          <a:lstStyle/>
          <a:p>
            <a:r>
              <a:rPr kumimoji="1" lang="en-US" altLang="ja-JP" sz="2400" dirty="0" err="1" smtClean="0"/>
              <a:t>Pentacene</a:t>
            </a:r>
            <a:r>
              <a:rPr kumimoji="1" lang="en-US" altLang="ja-JP" sz="2400" dirty="0" smtClean="0"/>
              <a:t> ; triclinic structure </a:t>
            </a:r>
            <a:r>
              <a:rPr lang="en-US" altLang="ja-JP" sz="2400" dirty="0" smtClean="0"/>
              <a:t>(</a:t>
            </a:r>
            <a:r>
              <a:rPr kumimoji="1" lang="en-US" altLang="ja-JP" sz="2400" dirty="0" smtClean="0"/>
              <a:t>the long axis of molecules parallel)</a:t>
            </a:r>
            <a:endParaRPr kumimoji="1" lang="ja-JP" altLang="en-US" sz="2400" dirty="0"/>
          </a:p>
        </p:txBody>
      </p:sp>
      <p:pic>
        <p:nvPicPr>
          <p:cNvPr id="19" name="Picture 2"/>
          <p:cNvPicPr>
            <a:picLocks noChangeAspect="1" noChangeArrowheads="1"/>
          </p:cNvPicPr>
          <p:nvPr/>
        </p:nvPicPr>
        <p:blipFill>
          <a:blip r:embed="rId4" cstate="print"/>
          <a:srcRect l="25478" t="43593" r="51381" b="8388"/>
          <a:stretch>
            <a:fillRect/>
          </a:stretch>
        </p:blipFill>
        <p:spPr bwMode="auto">
          <a:xfrm>
            <a:off x="1115616" y="2492896"/>
            <a:ext cx="2962616" cy="3456384"/>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l="51438" t="25088" r="22667" b="9254"/>
          <a:stretch>
            <a:fillRect/>
          </a:stretch>
        </p:blipFill>
        <p:spPr bwMode="auto">
          <a:xfrm>
            <a:off x="4860032" y="2276872"/>
            <a:ext cx="2664296" cy="379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2"/>
          <p:cNvGrpSpPr/>
          <p:nvPr/>
        </p:nvGrpSpPr>
        <p:grpSpPr>
          <a:xfrm>
            <a:off x="1331640" y="260648"/>
            <a:ext cx="7558512" cy="471487"/>
            <a:chOff x="973134" y="68263"/>
            <a:chExt cx="7558512" cy="471487"/>
          </a:xfrm>
        </p:grpSpPr>
        <p:sp>
          <p:nvSpPr>
            <p:cNvPr id="5" name="Rectangle 15"/>
            <p:cNvSpPr>
              <a:spLocks noChangeArrowheads="1"/>
            </p:cNvSpPr>
            <p:nvPr/>
          </p:nvSpPr>
          <p:spPr bwMode="auto">
            <a:xfrm rot="10800000">
              <a:off x="973134" y="71438"/>
              <a:ext cx="5327057" cy="468312"/>
            </a:xfrm>
            <a:prstGeom prst="rect">
              <a:avLst/>
            </a:prstGeom>
            <a:gradFill rotWithShape="1">
              <a:gsLst>
                <a:gs pos="0">
                  <a:srgbClr val="008E00"/>
                </a:gs>
                <a:gs pos="100000">
                  <a:schemeClr val="bg1">
                    <a:alpha val="0"/>
                  </a:schemeClr>
                </a:gs>
              </a:gsLst>
              <a:lin ang="0" scaled="1"/>
            </a:gradFill>
            <a:ln w="9525">
              <a:noFill/>
              <a:miter lim="800000"/>
              <a:headEnd/>
              <a:tailEnd/>
            </a:ln>
          </p:spPr>
          <p:txBody>
            <a:bodyPr wrap="none" anchor="ctr"/>
            <a:lstStyle/>
            <a:p>
              <a:endParaRPr lang="ja-JP" altLang="en-US"/>
            </a:p>
          </p:txBody>
        </p:sp>
        <p:pic>
          <p:nvPicPr>
            <p:cNvPr id="6" name="Picture 14" descr="KYOKUGEN Logo_trans"/>
            <p:cNvPicPr>
              <a:picLocks noChangeAspect="1" noChangeArrowheads="1"/>
            </p:cNvPicPr>
            <p:nvPr/>
          </p:nvPicPr>
          <p:blipFill>
            <a:blip r:embed="rId3" cstate="print"/>
            <a:srcRect/>
            <a:stretch>
              <a:fillRect/>
            </a:stretch>
          </p:blipFill>
          <p:spPr bwMode="auto">
            <a:xfrm>
              <a:off x="6228184" y="68263"/>
              <a:ext cx="2303462" cy="461962"/>
            </a:xfrm>
            <a:prstGeom prst="rect">
              <a:avLst/>
            </a:prstGeom>
            <a:noFill/>
            <a:ln w="9525">
              <a:noFill/>
              <a:miter lim="800000"/>
              <a:headEnd/>
              <a:tailEnd/>
            </a:ln>
          </p:spPr>
        </p:pic>
      </p:grpSp>
      <p:sp>
        <p:nvSpPr>
          <p:cNvPr id="2" name="タイトル 1"/>
          <p:cNvSpPr>
            <a:spLocks noGrp="1"/>
          </p:cNvSpPr>
          <p:nvPr>
            <p:ph type="title"/>
          </p:nvPr>
        </p:nvSpPr>
        <p:spPr>
          <a:xfrm>
            <a:off x="0" y="260648"/>
            <a:ext cx="6156176" cy="490066"/>
          </a:xfrm>
        </p:spPr>
        <p:txBody>
          <a:bodyPr>
            <a:noAutofit/>
          </a:bodyPr>
          <a:lstStyle/>
          <a:p>
            <a:r>
              <a:rPr lang="en-US" altLang="ja-JP" sz="3200" b="1" dirty="0" smtClean="0"/>
              <a:t>E</a:t>
            </a:r>
            <a:r>
              <a:rPr kumimoji="1" lang="en-US" altLang="ja-JP" sz="3200" b="1" dirty="0" smtClean="0"/>
              <a:t>lectrical resistance</a:t>
            </a:r>
            <a:endParaRPr kumimoji="1" lang="ja-JP" altLang="en-US" sz="3200" b="1" dirty="0"/>
          </a:p>
        </p:txBody>
      </p:sp>
      <p:sp>
        <p:nvSpPr>
          <p:cNvPr id="7" name="テキスト ボックス 6"/>
          <p:cNvSpPr txBox="1"/>
          <p:nvPr/>
        </p:nvSpPr>
        <p:spPr>
          <a:xfrm>
            <a:off x="611560" y="764704"/>
            <a:ext cx="3881512" cy="461665"/>
          </a:xfrm>
          <a:prstGeom prst="rect">
            <a:avLst/>
          </a:prstGeom>
          <a:noFill/>
        </p:spPr>
        <p:txBody>
          <a:bodyPr wrap="none" rtlCol="0">
            <a:spAutoFit/>
          </a:bodyPr>
          <a:lstStyle/>
          <a:p>
            <a:r>
              <a:rPr kumimoji="1" lang="en-US" altLang="ja-JP" sz="2400" dirty="0" smtClean="0"/>
              <a:t>isotherms – at 296 K and 78 K</a:t>
            </a:r>
            <a:endParaRPr kumimoji="1" lang="ja-JP" altLang="en-US" sz="2400" dirty="0"/>
          </a:p>
        </p:txBody>
      </p:sp>
      <p:pic>
        <p:nvPicPr>
          <p:cNvPr id="2050" name="Picture 2"/>
          <p:cNvPicPr>
            <a:picLocks noChangeAspect="1" noChangeArrowheads="1"/>
          </p:cNvPicPr>
          <p:nvPr/>
        </p:nvPicPr>
        <p:blipFill>
          <a:blip r:embed="rId4" cstate="print"/>
          <a:srcRect l="50082" t="18329" r="13945" b="9813"/>
          <a:stretch>
            <a:fillRect/>
          </a:stretch>
        </p:blipFill>
        <p:spPr bwMode="auto">
          <a:xfrm>
            <a:off x="172607" y="1484784"/>
            <a:ext cx="4111361" cy="461737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l="52767" t="14563" r="16241" b="15547"/>
          <a:stretch>
            <a:fillRect/>
          </a:stretch>
        </p:blipFill>
        <p:spPr bwMode="auto">
          <a:xfrm>
            <a:off x="4716016" y="1557900"/>
            <a:ext cx="3528392" cy="4473497"/>
          </a:xfrm>
          <a:prstGeom prst="rect">
            <a:avLst/>
          </a:prstGeom>
          <a:noFill/>
          <a:ln w="9525">
            <a:noFill/>
            <a:miter lim="800000"/>
            <a:headEnd/>
            <a:tailEnd/>
          </a:ln>
        </p:spPr>
      </p:pic>
      <p:sp>
        <p:nvSpPr>
          <p:cNvPr id="10" name="テキスト ボックス 9"/>
          <p:cNvSpPr txBox="1"/>
          <p:nvPr/>
        </p:nvSpPr>
        <p:spPr>
          <a:xfrm>
            <a:off x="1187624" y="1124744"/>
            <a:ext cx="7116307" cy="461665"/>
          </a:xfrm>
          <a:prstGeom prst="rect">
            <a:avLst/>
          </a:prstGeom>
          <a:noFill/>
        </p:spPr>
        <p:txBody>
          <a:bodyPr wrap="none" rtlCol="0">
            <a:spAutoFit/>
          </a:bodyPr>
          <a:lstStyle/>
          <a:p>
            <a:r>
              <a:rPr kumimoji="1" lang="en-US" altLang="ja-JP" sz="2400" dirty="0" smtClean="0"/>
              <a:t>single crystal sample (left) and powdered sample (right)</a:t>
            </a:r>
            <a:endParaRPr kumimoji="1" lang="ja-JP" altLang="en-US" sz="2400" dirty="0"/>
          </a:p>
        </p:txBody>
      </p:sp>
      <p:sp>
        <p:nvSpPr>
          <p:cNvPr id="12" name="テキスト ボックス 11"/>
          <p:cNvSpPr txBox="1"/>
          <p:nvPr/>
        </p:nvSpPr>
        <p:spPr>
          <a:xfrm>
            <a:off x="3635896" y="6093296"/>
            <a:ext cx="3718390" cy="461665"/>
          </a:xfrm>
          <a:prstGeom prst="rect">
            <a:avLst/>
          </a:prstGeom>
          <a:noFill/>
        </p:spPr>
        <p:txBody>
          <a:bodyPr wrap="none" rtlCol="0">
            <a:spAutoFit/>
          </a:bodyPr>
          <a:lstStyle/>
          <a:p>
            <a:r>
              <a:rPr kumimoji="1" lang="en-US" altLang="ja-JP" sz="2400" dirty="0" smtClean="0"/>
              <a:t>qualitatively the same result</a:t>
            </a:r>
            <a:endParaRPr kumimoji="1" lang="ja-JP" altLang="en-US" sz="2400" dirty="0"/>
          </a:p>
        </p:txBody>
      </p:sp>
      <p:sp>
        <p:nvSpPr>
          <p:cNvPr id="11" name="テキスト ボックス 10"/>
          <p:cNvSpPr txBox="1"/>
          <p:nvPr/>
        </p:nvSpPr>
        <p:spPr>
          <a:xfrm>
            <a:off x="2195736" y="3573016"/>
            <a:ext cx="545342" cy="369332"/>
          </a:xfrm>
          <a:prstGeom prst="rect">
            <a:avLst/>
          </a:prstGeom>
          <a:noFill/>
        </p:spPr>
        <p:txBody>
          <a:bodyPr wrap="none" rtlCol="0">
            <a:spAutoFit/>
          </a:bodyPr>
          <a:lstStyle/>
          <a:p>
            <a:r>
              <a:rPr lang="en-US" altLang="ja-JP" b="1" dirty="0" smtClean="0"/>
              <a:t>78K</a:t>
            </a:r>
            <a:endParaRPr kumimoji="1" lang="ja-JP" altLang="en-US" b="1" dirty="0"/>
          </a:p>
        </p:txBody>
      </p:sp>
      <p:sp>
        <p:nvSpPr>
          <p:cNvPr id="13" name="テキスト ボックス 12"/>
          <p:cNvSpPr txBox="1"/>
          <p:nvPr/>
        </p:nvSpPr>
        <p:spPr>
          <a:xfrm>
            <a:off x="1331640" y="3212976"/>
            <a:ext cx="662361" cy="369332"/>
          </a:xfrm>
          <a:prstGeom prst="rect">
            <a:avLst/>
          </a:prstGeom>
          <a:noFill/>
        </p:spPr>
        <p:txBody>
          <a:bodyPr wrap="none" rtlCol="0">
            <a:spAutoFit/>
          </a:bodyPr>
          <a:lstStyle/>
          <a:p>
            <a:r>
              <a:rPr kumimoji="1" lang="en-US" altLang="ja-JP" b="1" dirty="0" smtClean="0"/>
              <a:t>296K</a:t>
            </a:r>
            <a:endParaRPr kumimoji="1" lang="ja-JP" altLang="en-US" b="1" dirty="0"/>
          </a:p>
        </p:txBody>
      </p:sp>
      <p:sp>
        <p:nvSpPr>
          <p:cNvPr id="14" name="テキスト ボックス 13"/>
          <p:cNvSpPr txBox="1"/>
          <p:nvPr/>
        </p:nvSpPr>
        <p:spPr>
          <a:xfrm>
            <a:off x="5436096" y="3284984"/>
            <a:ext cx="662361" cy="369332"/>
          </a:xfrm>
          <a:prstGeom prst="rect">
            <a:avLst/>
          </a:prstGeom>
          <a:noFill/>
        </p:spPr>
        <p:txBody>
          <a:bodyPr wrap="none" rtlCol="0">
            <a:spAutoFit/>
          </a:bodyPr>
          <a:lstStyle/>
          <a:p>
            <a:r>
              <a:rPr kumimoji="1" lang="en-US" altLang="ja-JP" b="1" dirty="0" smtClean="0"/>
              <a:t>296K</a:t>
            </a:r>
            <a:endParaRPr kumimoji="1" lang="ja-JP" altLang="en-US" b="1" dirty="0"/>
          </a:p>
        </p:txBody>
      </p:sp>
      <p:sp>
        <p:nvSpPr>
          <p:cNvPr id="15" name="テキスト ボックス 14"/>
          <p:cNvSpPr txBox="1"/>
          <p:nvPr/>
        </p:nvSpPr>
        <p:spPr>
          <a:xfrm>
            <a:off x="6444208" y="3356992"/>
            <a:ext cx="545342" cy="369332"/>
          </a:xfrm>
          <a:prstGeom prst="rect">
            <a:avLst/>
          </a:prstGeom>
          <a:noFill/>
        </p:spPr>
        <p:txBody>
          <a:bodyPr wrap="none" rtlCol="0">
            <a:spAutoFit/>
          </a:bodyPr>
          <a:lstStyle/>
          <a:p>
            <a:r>
              <a:rPr lang="en-US" altLang="ja-JP" b="1" dirty="0" smtClean="0"/>
              <a:t>78K</a:t>
            </a:r>
            <a:endParaRPr kumimoji="1" lang="ja-JP" alt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19361</TotalTime>
  <Words>2056</Words>
  <Application>Microsoft Office PowerPoint</Application>
  <PresentationFormat>画面に合わせる (4:3)</PresentationFormat>
  <Paragraphs>295</Paragraphs>
  <Slides>22</Slides>
  <Notes>22</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M1 colloquium</vt:lpstr>
      <vt:lpstr>Contents</vt:lpstr>
      <vt:lpstr>Property of organic conductor</vt:lpstr>
      <vt:lpstr>About PAH </vt:lpstr>
      <vt:lpstr>Study of PAH</vt:lpstr>
      <vt:lpstr>About pentacene</vt:lpstr>
      <vt:lpstr>Experiment</vt:lpstr>
      <vt:lpstr>Crystal structure of pentacene</vt:lpstr>
      <vt:lpstr>Electrical resistance</vt:lpstr>
      <vt:lpstr>Temperature dependence</vt:lpstr>
      <vt:lpstr>Activation energy</vt:lpstr>
      <vt:lpstr>Irreversible effects</vt:lpstr>
      <vt:lpstr>Absorption spectra</vt:lpstr>
      <vt:lpstr>Cross linking</vt:lpstr>
      <vt:lpstr>Phase diagram</vt:lpstr>
      <vt:lpstr>Similarity with graphite</vt:lpstr>
      <vt:lpstr>Summary &amp; Future</vt:lpstr>
      <vt:lpstr>スライド 18</vt:lpstr>
      <vt:lpstr>High pressure experiment</vt:lpstr>
      <vt:lpstr>スライド 20</vt:lpstr>
      <vt:lpstr>スライド 21</vt:lpstr>
      <vt:lpstr>スライド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 colloquium</dc:title>
  <dc:creator>Shimizu-Lab</dc:creator>
  <cp:lastModifiedBy>Shimizu-Lab</cp:lastModifiedBy>
  <cp:revision>535</cp:revision>
  <dcterms:created xsi:type="dcterms:W3CDTF">2011-11-30T07:07:19Z</dcterms:created>
  <dcterms:modified xsi:type="dcterms:W3CDTF">2011-12-20T04:41:38Z</dcterms:modified>
</cp:coreProperties>
</file>