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94" r:id="rId4"/>
    <p:sldId id="260" r:id="rId5"/>
    <p:sldId id="293" r:id="rId6"/>
    <p:sldId id="261" r:id="rId7"/>
    <p:sldId id="288" r:id="rId8"/>
    <p:sldId id="264" r:id="rId9"/>
    <p:sldId id="265" r:id="rId10"/>
    <p:sldId id="289" r:id="rId11"/>
    <p:sldId id="290" r:id="rId12"/>
    <p:sldId id="266" r:id="rId13"/>
    <p:sldId id="267" r:id="rId14"/>
    <p:sldId id="291" r:id="rId15"/>
    <p:sldId id="269" r:id="rId16"/>
    <p:sldId id="298" r:id="rId17"/>
    <p:sldId id="274" r:id="rId18"/>
    <p:sldId id="272" r:id="rId19"/>
    <p:sldId id="296" r:id="rId20"/>
    <p:sldId id="297" r:id="rId21"/>
    <p:sldId id="295" r:id="rId2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60" autoAdjust="0"/>
  </p:normalViewPr>
  <p:slideViewPr>
    <p:cSldViewPr>
      <p:cViewPr varScale="1">
        <p:scale>
          <a:sx n="64" d="100"/>
          <a:sy n="64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09980-33DF-48C1-B966-2E8F367FA2AF}" type="datetimeFigureOut">
              <a:rPr kumimoji="1" lang="ja-JP" altLang="en-US" smtClean="0"/>
              <a:pPr/>
              <a:t>2011/12/14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371AE-C093-4DE2-A954-245167CF649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68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Hello, everyone.</a:t>
            </a:r>
          </a:p>
          <a:p>
            <a:r>
              <a:rPr kumimoji="1" lang="en-US" altLang="ja-JP" dirty="0" smtClean="0"/>
              <a:t>I’m Kenichi Kawatani</a:t>
            </a:r>
            <a:r>
              <a:rPr kumimoji="1" lang="en-US" altLang="ja-JP" baseline="0" dirty="0" smtClean="0"/>
              <a:t> from Tanaka Laboratory.</a:t>
            </a:r>
          </a:p>
          <a:p>
            <a:r>
              <a:rPr kumimoji="1" lang="en-US" altLang="ja-JP" baseline="0" dirty="0" smtClean="0"/>
              <a:t>Today, I talk about my research.</a:t>
            </a:r>
          </a:p>
          <a:p>
            <a:r>
              <a:rPr kumimoji="1" lang="en-US" altLang="ja-JP" baseline="0" dirty="0" smtClean="0"/>
              <a:t>The Title is ‘creation of huge metal-insulator domain and its electrical conduction property in VO2 thin film on TiO2(001) substrate’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483CF-BC88-4A62-9716-0342D54FC5F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1AE-C093-4DE2-A954-245167CF6491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1AE-C093-4DE2-A954-245167CF6491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1AE-C093-4DE2-A954-245167CF6491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1AE-C093-4DE2-A954-245167CF649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1AE-C093-4DE2-A954-245167CF6491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Lastly,</a:t>
            </a:r>
            <a:r>
              <a:rPr kumimoji="1" lang="en-US" altLang="ja-JP" baseline="0" dirty="0" smtClean="0"/>
              <a:t> I summarize my talk.</a:t>
            </a:r>
            <a:endParaRPr kumimoji="1" lang="en-US" altLang="ja-JP" dirty="0" smtClean="0"/>
          </a:p>
          <a:p>
            <a:r>
              <a:rPr kumimoji="1" lang="en-US" altLang="ja-JP" dirty="0" smtClean="0"/>
              <a:t>I fabricated VO2</a:t>
            </a:r>
            <a:r>
              <a:rPr kumimoji="1" lang="en-US" altLang="ja-JP" baseline="0" dirty="0" smtClean="0"/>
              <a:t> thin films on TiO2(001).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First, I succeeded in observing huge domain of VO2 on TiO2(001) substrate,</a:t>
            </a:r>
          </a:p>
          <a:p>
            <a:r>
              <a:rPr kumimoji="1" lang="en-US" altLang="ja-JP" baseline="0" dirty="0" smtClean="0"/>
              <a:t>and this is caused by strain from substrate.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Second, thanks to this huge domain,  I could observe resistivity jumps.</a:t>
            </a:r>
          </a:p>
          <a:p>
            <a:r>
              <a:rPr kumimoji="1" lang="en-US" altLang="ja-JP" baseline="0" dirty="0" smtClean="0"/>
              <a:t>This means that I could observe one domain’s behavior.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That’s all and thank you for your attention.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1AE-C093-4DE2-A954-245167CF6491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Then I show the</a:t>
            </a:r>
            <a:r>
              <a:rPr kumimoji="1" lang="en-US" altLang="ja-JP" baseline="0" dirty="0" smtClean="0"/>
              <a:t> temperature dependence of resistivity in detail.</a:t>
            </a:r>
          </a:p>
          <a:p>
            <a:r>
              <a:rPr kumimoji="1" lang="en-US" altLang="ja-JP" baseline="0" dirty="0" smtClean="0"/>
              <a:t>This is the results.</a:t>
            </a:r>
          </a:p>
          <a:p>
            <a:r>
              <a:rPr kumimoji="1" lang="en-US" altLang="ja-JP" baseline="0" dirty="0" smtClean="0"/>
              <a:t>As you can see, there’re apparently difference between two sample’s data.</a:t>
            </a:r>
          </a:p>
          <a:p>
            <a:r>
              <a:rPr kumimoji="1" lang="en-US" altLang="ja-JP" baseline="0" dirty="0" smtClean="0"/>
              <a:t>In Al2O3 one, resistivity change gradually.</a:t>
            </a:r>
          </a:p>
          <a:p>
            <a:r>
              <a:rPr kumimoji="1" lang="en-US" altLang="ja-JP" baseline="0" dirty="0" smtClean="0"/>
              <a:t>But in TiO2 one, resistivity change discretely like stairs.</a:t>
            </a:r>
          </a:p>
          <a:p>
            <a:r>
              <a:rPr kumimoji="1" lang="en-US" altLang="ja-JP" baseline="0" dirty="0" smtClean="0"/>
              <a:t>We can see resistivity jumps.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1AE-C093-4DE2-A954-245167CF6491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To see this difference more clearly, I use this value,</a:t>
            </a:r>
            <a:r>
              <a:rPr kumimoji="1" lang="en-US" altLang="ja-JP" baseline="0" dirty="0" smtClean="0"/>
              <a:t> Change rate.</a:t>
            </a:r>
          </a:p>
          <a:p>
            <a:r>
              <a:rPr kumimoji="1" lang="en-US" altLang="ja-JP" baseline="0" dirty="0" smtClean="0"/>
              <a:t>This value was calculated by this formula.</a:t>
            </a:r>
          </a:p>
          <a:p>
            <a:r>
              <a:rPr kumimoji="1" lang="en-US" altLang="ja-JP" baseline="0" dirty="0" smtClean="0"/>
              <a:t>If this value is large, it means that resistivity change rapidly.</a:t>
            </a:r>
          </a:p>
          <a:p>
            <a:r>
              <a:rPr kumimoji="1" lang="en-US" altLang="ja-JP" baseline="0" dirty="0" smtClean="0"/>
              <a:t>Compared with two samples, this value is quite different between two samples.</a:t>
            </a:r>
          </a:p>
          <a:p>
            <a:r>
              <a:rPr kumimoji="1" lang="en-US" altLang="ja-JP" baseline="0" dirty="0" smtClean="0"/>
              <a:t>In Al2O3 one, the value is about 0.4.</a:t>
            </a:r>
          </a:p>
          <a:p>
            <a:r>
              <a:rPr kumimoji="1" lang="en-US" altLang="ja-JP" baseline="0" dirty="0" smtClean="0"/>
              <a:t>But the value of TiO2 is 5 to 12, 30 times bigger than Al2O3 one.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1AE-C093-4DE2-A954-245167CF6491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is the contents of my talk.</a:t>
            </a:r>
          </a:p>
          <a:p>
            <a:r>
              <a:rPr kumimoji="1" lang="en-US" altLang="ja-JP" dirty="0" smtClean="0"/>
              <a:t>First, I talk about Strongly Correlated</a:t>
            </a:r>
            <a:r>
              <a:rPr kumimoji="1" lang="en-US" altLang="ja-JP" baseline="0" dirty="0" smtClean="0"/>
              <a:t> Electron system.</a:t>
            </a:r>
          </a:p>
          <a:p>
            <a:r>
              <a:rPr kumimoji="1" lang="en-US" altLang="ja-JP" baseline="0" dirty="0" smtClean="0"/>
              <a:t>My target material vanadium dioxide VO2 is one of this system.</a:t>
            </a:r>
          </a:p>
          <a:p>
            <a:r>
              <a:rPr kumimoji="1" lang="en-US" altLang="ja-JP" baseline="0" dirty="0" smtClean="0"/>
              <a:t>So I explain about VO2.</a:t>
            </a:r>
          </a:p>
          <a:p>
            <a:r>
              <a:rPr kumimoji="1" lang="en-US" altLang="ja-JP" baseline="0" dirty="0" smtClean="0"/>
              <a:t>And in this system, phase separation is very important phenomenon.</a:t>
            </a:r>
          </a:p>
          <a:p>
            <a:r>
              <a:rPr kumimoji="1" lang="en-US" altLang="ja-JP" baseline="0" dirty="0" smtClean="0"/>
              <a:t>This is purpose of my research, so I explain about phase separation.</a:t>
            </a:r>
          </a:p>
          <a:p>
            <a:r>
              <a:rPr kumimoji="1" lang="en-US" altLang="ja-JP" baseline="0" dirty="0" smtClean="0"/>
              <a:t>Then I talk about my research, experimental method, optical microscope images, and temperature dependence of resistivity.</a:t>
            </a:r>
          </a:p>
          <a:p>
            <a:r>
              <a:rPr kumimoji="1" lang="en-US" altLang="ja-JP" baseline="0" dirty="0" smtClean="0"/>
              <a:t>Finally, I summarize my talk.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1AE-C093-4DE2-A954-245167CF6491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Recently, many researchers pay</a:t>
            </a:r>
            <a:r>
              <a:rPr kumimoji="1" lang="en-US" altLang="ja-JP" baseline="0" dirty="0" smtClean="0"/>
              <a:t> attention to strongly correlated electron system.</a:t>
            </a:r>
          </a:p>
          <a:p>
            <a:r>
              <a:rPr kumimoji="1" lang="en-US" altLang="ja-JP" baseline="0" dirty="0" smtClean="0"/>
              <a:t>In this system, electrons effects each other by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coulomb repulsion.</a:t>
            </a:r>
          </a:p>
          <a:p>
            <a:r>
              <a:rPr kumimoji="1" lang="en-US" altLang="ja-JP" baseline="0" dirty="0" smtClean="0"/>
              <a:t>And thanks to this interaction, they have very attractive properties.</a:t>
            </a:r>
          </a:p>
          <a:p>
            <a:r>
              <a:rPr kumimoji="1" lang="en-US" altLang="ja-JP" baseline="0" dirty="0" smtClean="0"/>
              <a:t>For example, this is the temperature dependence of resistance in high-temperature superconductivity.</a:t>
            </a:r>
          </a:p>
          <a:p>
            <a:r>
              <a:rPr kumimoji="1" lang="en-US" altLang="ja-JP" baseline="0" dirty="0" smtClean="0"/>
              <a:t>Transition temperature of superconductivity is very high.</a:t>
            </a:r>
          </a:p>
          <a:p>
            <a:r>
              <a:rPr kumimoji="1" lang="en-US" altLang="ja-JP" baseline="0" dirty="0" smtClean="0"/>
              <a:t>And this is the temperature dependence of resistance in </a:t>
            </a:r>
            <a:r>
              <a:rPr kumimoji="1" lang="en-US" altLang="ja-JP" baseline="0" dirty="0" err="1" smtClean="0"/>
              <a:t>manganite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dirty="0" smtClean="0"/>
              <a:t>As you can</a:t>
            </a:r>
            <a:r>
              <a:rPr kumimoji="1" lang="en-US" altLang="ja-JP" baseline="0" dirty="0" smtClean="0"/>
              <a:t> see, if we apply magnetic field, resistance change so large.</a:t>
            </a:r>
          </a:p>
          <a:p>
            <a:r>
              <a:rPr kumimoji="1" lang="en-US" altLang="ja-JP" baseline="0" dirty="0" smtClean="0"/>
              <a:t>So material in this system is very interesting.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1AE-C093-4DE2-A954-245167CF6491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And</a:t>
            </a:r>
            <a:r>
              <a:rPr kumimoji="1" lang="en-US" altLang="ja-JP" baseline="0" dirty="0" smtClean="0"/>
              <a:t> my target vanadium dioxide, VO2 is one of this strongly correlated electron system.</a:t>
            </a:r>
          </a:p>
          <a:p>
            <a:r>
              <a:rPr kumimoji="1" lang="en-US" altLang="ja-JP" baseline="0" dirty="0" smtClean="0"/>
              <a:t>The feature of VO2 is metal-insulator transition.</a:t>
            </a:r>
          </a:p>
          <a:p>
            <a:r>
              <a:rPr kumimoji="1" lang="en-US" altLang="ja-JP" baseline="0" dirty="0" smtClean="0"/>
              <a:t>This is the temperature dependence of resistance in VO2 </a:t>
            </a:r>
            <a:r>
              <a:rPr kumimoji="1" lang="en-US" altLang="ja-JP" baseline="0" dirty="0" err="1" smtClean="0"/>
              <a:t>nanowire</a:t>
            </a:r>
            <a:r>
              <a:rPr kumimoji="1" lang="en-US" altLang="ja-JP" baseline="0" dirty="0" smtClean="0"/>
              <a:t>.</a:t>
            </a:r>
          </a:p>
          <a:p>
            <a:r>
              <a:rPr kumimoji="1" lang="en-US" altLang="ja-JP" baseline="0" dirty="0" smtClean="0"/>
              <a:t>As you can see, when we heat VO2, resistance change rapidly at around 70C.</a:t>
            </a:r>
          </a:p>
          <a:p>
            <a:r>
              <a:rPr kumimoji="1" lang="en-US" altLang="ja-JP" baseline="0" dirty="0" smtClean="0"/>
              <a:t>And if we cool VO2, resistance become high, it means VO2 turn from metal to insulator.</a:t>
            </a:r>
          </a:p>
          <a:p>
            <a:r>
              <a:rPr kumimoji="1" lang="en-US" altLang="ja-JP" baseline="0" dirty="0" smtClean="0"/>
              <a:t>This is caused by strongly correlated electrons.</a:t>
            </a:r>
          </a:p>
          <a:p>
            <a:r>
              <a:rPr kumimoji="1" lang="en-US" altLang="ja-JP" baseline="0" dirty="0" smtClean="0"/>
              <a:t>And resistance changes 3 order of magnitude, very large.</a:t>
            </a:r>
          </a:p>
          <a:p>
            <a:r>
              <a:rPr kumimoji="1" lang="en-US" altLang="ja-JP" baseline="0" dirty="0" smtClean="0"/>
              <a:t>It’s very interesting.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1AE-C093-4DE2-A954-245167CF6491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And next, I explain about phase separation.</a:t>
            </a:r>
          </a:p>
          <a:p>
            <a:r>
              <a:rPr kumimoji="1" lang="en-US" altLang="ja-JP" baseline="0" dirty="0" smtClean="0"/>
              <a:t>Phase separation is very important keyword in the strongly correlated electron system.</a:t>
            </a:r>
          </a:p>
          <a:p>
            <a:r>
              <a:rPr kumimoji="1" lang="en-US" altLang="ja-JP" baseline="0" dirty="0" smtClean="0"/>
              <a:t>And this is my purpose.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Phase transition like VO2 also occurs in another materials.</a:t>
            </a:r>
          </a:p>
          <a:p>
            <a:r>
              <a:rPr kumimoji="1" lang="en-US" altLang="ja-JP" baseline="0" dirty="0" smtClean="0"/>
              <a:t>Please imagine phase transition in water.</a:t>
            </a:r>
          </a:p>
          <a:p>
            <a:r>
              <a:rPr kumimoji="1" lang="en-US" altLang="ja-JP" baseline="0" dirty="0" smtClean="0"/>
              <a:t>Water has 3 phases, solid, liquid, and air.</a:t>
            </a:r>
          </a:p>
          <a:p>
            <a:r>
              <a:rPr kumimoji="1" lang="en-US" altLang="ja-JP" baseline="0" dirty="0" smtClean="0"/>
              <a:t>When we heat ice, then ice melt and become water.</a:t>
            </a:r>
          </a:p>
          <a:p>
            <a:r>
              <a:rPr kumimoji="1" lang="en-US" altLang="ja-JP" baseline="0" dirty="0" smtClean="0"/>
              <a:t>But in the transition, phase doesn’t change at a breath.</a:t>
            </a:r>
          </a:p>
          <a:p>
            <a:r>
              <a:rPr kumimoji="1" lang="en-US" altLang="ja-JP" baseline="0" dirty="0" smtClean="0"/>
              <a:t>I mean that when ice turn to metal, some part of ice melt gradually, and finally, become water.</a:t>
            </a:r>
          </a:p>
          <a:p>
            <a:r>
              <a:rPr kumimoji="1" lang="en-US" altLang="ja-JP" baseline="0" dirty="0" smtClean="0"/>
              <a:t>So around transition temperature, ice phase and water phase separated.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1AE-C093-4DE2-A954-245167CF6491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In VO2, phase transition also occurs.</a:t>
            </a:r>
          </a:p>
          <a:p>
            <a:r>
              <a:rPr kumimoji="1" lang="en-US" altLang="ja-JP" baseline="0" dirty="0" smtClean="0"/>
              <a:t>So same phenomenon like water may occurs.</a:t>
            </a:r>
          </a:p>
          <a:p>
            <a:r>
              <a:rPr kumimoji="1" lang="en-US" altLang="ja-JP" baseline="0" dirty="0" smtClean="0"/>
              <a:t>But these phenomenon haven’t been observed for a long time.</a:t>
            </a:r>
          </a:p>
          <a:p>
            <a:r>
              <a:rPr kumimoji="1" lang="en-US" altLang="ja-JP" baseline="0" dirty="0" smtClean="0"/>
              <a:t>And thanks to the progress in </a:t>
            </a:r>
            <a:r>
              <a:rPr kumimoji="1" lang="en-US" altLang="ja-JP" baseline="0" dirty="0" err="1" smtClean="0"/>
              <a:t>nano</a:t>
            </a:r>
            <a:r>
              <a:rPr kumimoji="1" lang="en-US" altLang="ja-JP" baseline="0" dirty="0" smtClean="0"/>
              <a:t>-scale measurement, recently we can observe phase separate phenomenon in VO2.</a:t>
            </a:r>
          </a:p>
          <a:p>
            <a:r>
              <a:rPr kumimoji="1" lang="en-US" altLang="ja-JP" baseline="0" dirty="0" smtClean="0"/>
              <a:t>This is the SNIM images of VO2 around transition temperature.</a:t>
            </a:r>
          </a:p>
          <a:p>
            <a:r>
              <a:rPr kumimoji="1" lang="en-US" altLang="ja-JP" baseline="0" dirty="0" smtClean="0"/>
              <a:t>With SNIM, we can observe </a:t>
            </a:r>
            <a:r>
              <a:rPr kumimoji="1" lang="en-US" altLang="ja-JP" baseline="0" dirty="0" err="1" smtClean="0"/>
              <a:t>nano</a:t>
            </a:r>
            <a:r>
              <a:rPr kumimoji="1" lang="en-US" altLang="ja-JP" baseline="0" dirty="0" smtClean="0"/>
              <a:t>-scale region.</a:t>
            </a:r>
          </a:p>
          <a:p>
            <a:r>
              <a:rPr kumimoji="1" lang="en-US" altLang="ja-JP" baseline="0" dirty="0" smtClean="0"/>
              <a:t>And we can distinct between insulator and metal phases by the difference of reflectivity.</a:t>
            </a:r>
          </a:p>
          <a:p>
            <a:r>
              <a:rPr kumimoji="1" lang="en-US" altLang="ja-JP" baseline="0" dirty="0" smtClean="0"/>
              <a:t>When temperature is low, VO2 is insulator.</a:t>
            </a:r>
          </a:p>
          <a:p>
            <a:r>
              <a:rPr kumimoji="1" lang="en-US" altLang="ja-JP" baseline="0" dirty="0" smtClean="0"/>
              <a:t>And when temperature is high, VO2 is metal.</a:t>
            </a:r>
          </a:p>
          <a:p>
            <a:r>
              <a:rPr kumimoji="1" lang="en-US" altLang="ja-JP" baseline="0" dirty="0" smtClean="0"/>
              <a:t>And this is the SNIM image around transition temperature.</a:t>
            </a:r>
          </a:p>
          <a:p>
            <a:r>
              <a:rPr kumimoji="1" lang="en-US" altLang="ja-JP" baseline="0" dirty="0" smtClean="0"/>
              <a:t>As you can see, insulator and metal phases separated.</a:t>
            </a:r>
          </a:p>
          <a:p>
            <a:r>
              <a:rPr kumimoji="1" lang="en-US" altLang="ja-JP" baseline="0" dirty="0" smtClean="0"/>
              <a:t>This phenomenon is same with water.</a:t>
            </a:r>
          </a:p>
          <a:p>
            <a:r>
              <a:rPr kumimoji="1" lang="en-US" altLang="ja-JP" baseline="0" dirty="0" smtClean="0"/>
              <a:t>So in the </a:t>
            </a:r>
            <a:r>
              <a:rPr kumimoji="1" lang="en-US" altLang="ja-JP" baseline="0" dirty="0" err="1" smtClean="0"/>
              <a:t>nano</a:t>
            </a:r>
            <a:r>
              <a:rPr kumimoji="1" lang="en-US" altLang="ja-JP" baseline="0" dirty="0" smtClean="0"/>
              <a:t>-scale region, insulator and metal phases separated around transition temperature.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1AE-C093-4DE2-A954-245167CF6491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And this phase separated region is purpose of my research.</a:t>
            </a:r>
          </a:p>
          <a:p>
            <a:r>
              <a:rPr kumimoji="1" lang="en-US" altLang="ja-JP" baseline="0" dirty="0" smtClean="0"/>
              <a:t>I research about phase separation in VO2.</a:t>
            </a:r>
          </a:p>
          <a:p>
            <a:r>
              <a:rPr kumimoji="1" lang="en-US" altLang="ja-JP" baseline="0" dirty="0" smtClean="0"/>
              <a:t>In past investigation, these each electronic phase is too small.</a:t>
            </a:r>
          </a:p>
          <a:p>
            <a:r>
              <a:rPr kumimoji="1" lang="en-US" altLang="ja-JP" baseline="0" dirty="0" smtClean="0"/>
              <a:t>So we can’t observe this each domain’s behavior.</a:t>
            </a:r>
          </a:p>
          <a:p>
            <a:r>
              <a:rPr kumimoji="1" lang="en-US" altLang="ja-JP" baseline="0" dirty="0" smtClean="0"/>
              <a:t>So I want to observe each electronic phase’s behavior.</a:t>
            </a:r>
          </a:p>
          <a:p>
            <a:r>
              <a:rPr kumimoji="1" lang="en-US" altLang="ja-JP" baseline="0" dirty="0" smtClean="0"/>
              <a:t>If we can, we may observe new physical phenomenon.</a:t>
            </a:r>
          </a:p>
          <a:p>
            <a:r>
              <a:rPr kumimoji="1" lang="en-US" altLang="ja-JP" baseline="0" dirty="0" smtClean="0"/>
              <a:t>It’s very interesting.</a:t>
            </a:r>
          </a:p>
          <a:p>
            <a:r>
              <a:rPr kumimoji="1" lang="en-US" altLang="ja-JP" baseline="0" dirty="0" smtClean="0"/>
              <a:t>So this is my purpose.</a:t>
            </a:r>
          </a:p>
          <a:p>
            <a:r>
              <a:rPr kumimoji="1" lang="en-US" altLang="ja-JP" baseline="0" dirty="0" smtClean="0"/>
              <a:t>And today, I talk about the result of my research about phase separation.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1AE-C093-4DE2-A954-245167CF6491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1AE-C093-4DE2-A954-245167CF6491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371AE-C093-4DE2-A954-245167CF649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4C35-EF58-4725-8134-822E840C46A2}" type="datetimeFigureOut">
              <a:rPr kumimoji="1" lang="ja-JP" altLang="en-US" smtClean="0"/>
              <a:pPr/>
              <a:t>2011/12/14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786-744A-47A9-BFF8-23205DF193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4C35-EF58-4725-8134-822E840C46A2}" type="datetimeFigureOut">
              <a:rPr kumimoji="1" lang="ja-JP" altLang="en-US" smtClean="0"/>
              <a:pPr/>
              <a:t>2011/12/14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786-744A-47A9-BFF8-23205DF193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4C35-EF58-4725-8134-822E840C46A2}" type="datetimeFigureOut">
              <a:rPr kumimoji="1" lang="ja-JP" altLang="en-US" smtClean="0"/>
              <a:pPr/>
              <a:t>2011/12/14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786-744A-47A9-BFF8-23205DF193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4C35-EF58-4725-8134-822E840C46A2}" type="datetimeFigureOut">
              <a:rPr kumimoji="1" lang="ja-JP" altLang="en-US" smtClean="0"/>
              <a:pPr/>
              <a:t>2011/12/14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786-744A-47A9-BFF8-23205DF193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4C35-EF58-4725-8134-822E840C46A2}" type="datetimeFigureOut">
              <a:rPr kumimoji="1" lang="ja-JP" altLang="en-US" smtClean="0"/>
              <a:pPr/>
              <a:t>2011/12/14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786-744A-47A9-BFF8-23205DF193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4C35-EF58-4725-8134-822E840C46A2}" type="datetimeFigureOut">
              <a:rPr kumimoji="1" lang="ja-JP" altLang="en-US" smtClean="0"/>
              <a:pPr/>
              <a:t>2011/12/14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786-744A-47A9-BFF8-23205DF193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4C35-EF58-4725-8134-822E840C46A2}" type="datetimeFigureOut">
              <a:rPr kumimoji="1" lang="ja-JP" altLang="en-US" smtClean="0"/>
              <a:pPr/>
              <a:t>2011/12/14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786-744A-47A9-BFF8-23205DF193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4C35-EF58-4725-8134-822E840C46A2}" type="datetimeFigureOut">
              <a:rPr kumimoji="1" lang="ja-JP" altLang="en-US" smtClean="0"/>
              <a:pPr/>
              <a:t>2011/12/14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786-744A-47A9-BFF8-23205DF193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4C35-EF58-4725-8134-822E840C46A2}" type="datetimeFigureOut">
              <a:rPr kumimoji="1" lang="ja-JP" altLang="en-US" smtClean="0"/>
              <a:pPr/>
              <a:t>2011/12/14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786-744A-47A9-BFF8-23205DF193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4C35-EF58-4725-8134-822E840C46A2}" type="datetimeFigureOut">
              <a:rPr kumimoji="1" lang="ja-JP" altLang="en-US" smtClean="0"/>
              <a:pPr/>
              <a:t>2011/12/14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786-744A-47A9-BFF8-23205DF193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F4C35-EF58-4725-8134-822E840C46A2}" type="datetimeFigureOut">
              <a:rPr kumimoji="1" lang="ja-JP" altLang="en-US" smtClean="0"/>
              <a:pPr/>
              <a:t>2011/12/14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71786-744A-47A9-BFF8-23205DF193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F4C35-EF58-4725-8134-822E840C46A2}" type="datetimeFigureOut">
              <a:rPr kumimoji="1" lang="ja-JP" altLang="en-US" smtClean="0"/>
              <a:pPr/>
              <a:t>2011/12/14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1786-744A-47A9-BFF8-23205DF193F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539552" y="260648"/>
            <a:ext cx="1226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+mn-ea"/>
              </a:rPr>
              <a:t>2011/12/14</a:t>
            </a:r>
            <a:endParaRPr lang="ja-JP" altLang="en-US" sz="1600" dirty="0">
              <a:latin typeface="+mn-ea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6300192" y="26064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+mn-ea"/>
              </a:rPr>
              <a:t>2nd term  M1 colloquium</a:t>
            </a: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ja-JP" sz="2800" dirty="0" smtClean="0"/>
              <a:t>Creation of huge metal-insulator domain</a:t>
            </a:r>
          </a:p>
          <a:p>
            <a:pPr algn="ctr"/>
            <a:r>
              <a:rPr lang="en-US" altLang="ja-JP" sz="2800" dirty="0" smtClean="0"/>
              <a:t>and its electrical conduction property</a:t>
            </a:r>
          </a:p>
          <a:p>
            <a:pPr algn="ctr"/>
            <a:r>
              <a:rPr lang="en-US" altLang="ja-JP" sz="2800" dirty="0" smtClean="0"/>
              <a:t>in VO</a:t>
            </a:r>
            <a:r>
              <a:rPr lang="en-US" altLang="ja-JP" sz="1400" dirty="0" smtClean="0"/>
              <a:t>2</a:t>
            </a:r>
            <a:r>
              <a:rPr lang="en-US" altLang="ja-JP" sz="2800" dirty="0" smtClean="0"/>
              <a:t> thin film on TiO</a:t>
            </a:r>
            <a:r>
              <a:rPr lang="en-US" altLang="ja-JP" sz="1400" dirty="0" smtClean="0"/>
              <a:t>2</a:t>
            </a:r>
            <a:r>
              <a:rPr lang="en-US" altLang="ja-JP" sz="2800" dirty="0" smtClean="0"/>
              <a:t>(001) substrate</a:t>
            </a:r>
            <a:endParaRPr lang="ja-JP" altLang="ja-JP" sz="2800" dirty="0"/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altLang="ja-JP" sz="2400" dirty="0" smtClean="0"/>
              <a:t>Tanaka Laboratory</a:t>
            </a:r>
          </a:p>
          <a:p>
            <a:pPr algn="ctr"/>
            <a:endParaRPr lang="en-US" altLang="ja-JP" sz="2400" dirty="0" smtClean="0"/>
          </a:p>
          <a:p>
            <a:pPr algn="ctr"/>
            <a:r>
              <a:rPr lang="en-US" altLang="ja-JP" sz="2400" dirty="0" smtClean="0"/>
              <a:t>Kenichi Kawatani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Huge metal-insulator domain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47664" y="908720"/>
            <a:ext cx="6175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Optical microscope images at heatin</a:t>
            </a:r>
            <a:r>
              <a:rPr lang="en-US" altLang="ja-JP" sz="2000" dirty="0" smtClean="0"/>
              <a:t>g VO</a:t>
            </a:r>
            <a:r>
              <a:rPr lang="en-US" altLang="ja-JP" sz="1100" dirty="0" smtClean="0"/>
              <a:t>2</a:t>
            </a:r>
            <a:r>
              <a:rPr lang="en-US" altLang="ja-JP" sz="2000" dirty="0" smtClean="0"/>
              <a:t> (290K to 310K)</a:t>
            </a:r>
            <a:endParaRPr kumimoji="1" lang="ja-JP" altLang="en-US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259632" y="5949280"/>
            <a:ext cx="2214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VO</a:t>
            </a:r>
            <a:r>
              <a:rPr lang="en-US" altLang="ja-JP" sz="1100" dirty="0" smtClean="0"/>
              <a:t>2</a:t>
            </a:r>
            <a:r>
              <a:rPr lang="en-US" altLang="ja-JP" sz="2000" dirty="0" smtClean="0"/>
              <a:t> color changed.</a:t>
            </a:r>
            <a:endParaRPr kumimoji="1" lang="ja-JP" altLang="en-US" sz="2000" dirty="0"/>
          </a:p>
        </p:txBody>
      </p:sp>
      <p:sp>
        <p:nvSpPr>
          <p:cNvPr id="34" name="右矢印 33"/>
          <p:cNvSpPr/>
          <p:nvPr/>
        </p:nvSpPr>
        <p:spPr>
          <a:xfrm>
            <a:off x="3563888" y="6093296"/>
            <a:ext cx="360040" cy="14401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067944" y="5949280"/>
            <a:ext cx="3927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VO</a:t>
            </a:r>
            <a:r>
              <a:rPr lang="en-US" altLang="ja-JP" sz="1100" dirty="0" smtClean="0"/>
              <a:t>2</a:t>
            </a:r>
            <a:r>
              <a:rPr lang="en-US" altLang="ja-JP" sz="2000" dirty="0" smtClean="0"/>
              <a:t> turned from insulator to metal.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30"/>
          <p:cNvGrpSpPr/>
          <p:nvPr/>
        </p:nvGrpSpPr>
        <p:grpSpPr>
          <a:xfrm>
            <a:off x="2143108" y="1714488"/>
            <a:ext cx="4714908" cy="3536177"/>
            <a:chOff x="6786546" y="1857364"/>
            <a:chExt cx="4714908" cy="3536177"/>
          </a:xfrm>
        </p:grpSpPr>
        <p:grpSp>
          <p:nvGrpSpPr>
            <p:cNvPr id="22" name="グループ化 22"/>
            <p:cNvGrpSpPr>
              <a:grpSpLocks noChangeAspect="1"/>
            </p:cNvGrpSpPr>
            <p:nvPr/>
          </p:nvGrpSpPr>
          <p:grpSpPr>
            <a:xfrm>
              <a:off x="6786546" y="1857364"/>
              <a:ext cx="4714908" cy="3536177"/>
              <a:chOff x="539575" y="692697"/>
              <a:chExt cx="1645999" cy="1234499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39575" y="692697"/>
                <a:ext cx="1645999" cy="123449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25" name="テキスト ボックス 24"/>
              <p:cNvSpPr txBox="1"/>
              <p:nvPr/>
            </p:nvSpPr>
            <p:spPr>
              <a:xfrm>
                <a:off x="611560" y="764704"/>
                <a:ext cx="299001" cy="1582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290K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1588898" y="1618571"/>
                <a:ext cx="307933" cy="1582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10μm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" name="テキスト ボックス 26"/>
            <p:cNvSpPr txBox="1"/>
            <p:nvPr/>
          </p:nvSpPr>
          <p:spPr>
            <a:xfrm>
              <a:off x="8590034" y="3429000"/>
              <a:ext cx="11079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Insulator</a:t>
              </a:r>
              <a:endParaRPr kumimoji="1" lang="ja-JP" altLang="en-US" sz="2000" dirty="0" smtClean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123728" y="1700808"/>
            <a:ext cx="4704526" cy="3528392"/>
            <a:chOff x="827584" y="1412776"/>
            <a:chExt cx="4704526" cy="3528392"/>
          </a:xfrm>
        </p:grpSpPr>
        <p:grpSp>
          <p:nvGrpSpPr>
            <p:cNvPr id="3" name="グループ化 26"/>
            <p:cNvGrpSpPr>
              <a:grpSpLocks noChangeAspect="1"/>
            </p:cNvGrpSpPr>
            <p:nvPr/>
          </p:nvGrpSpPr>
          <p:grpSpPr>
            <a:xfrm>
              <a:off x="827584" y="1412776"/>
              <a:ext cx="4704526" cy="3528392"/>
              <a:chOff x="467544" y="692696"/>
              <a:chExt cx="1645920" cy="1234440"/>
            </a:xfrm>
          </p:grpSpPr>
          <p:pic>
            <p:nvPicPr>
              <p:cNvPr id="28" name="Picture 2" descr="C:\Users\Tanaka Lab\Desktop\川谷君　VO2ドメイン画像\VO2 026\revised up\293_revised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544" y="692696"/>
                <a:ext cx="1645920" cy="123444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29" name="テキスト ボックス 28"/>
              <p:cNvSpPr txBox="1"/>
              <p:nvPr/>
            </p:nvSpPr>
            <p:spPr>
              <a:xfrm>
                <a:off x="593507" y="768274"/>
                <a:ext cx="264261" cy="1399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Times New Roman" pitchFamily="18" charset="0"/>
                    <a:cs typeface="Times New Roman" pitchFamily="18" charset="0"/>
                  </a:rPr>
                  <a:t>293K</a:t>
                </a:r>
                <a:endParaRPr kumimoji="1" lang="ja-JP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1550827" y="1650017"/>
                <a:ext cx="272112" cy="1399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Times New Roman" pitchFamily="18" charset="0"/>
                    <a:cs typeface="Times New Roman" pitchFamily="18" charset="0"/>
                  </a:rPr>
                  <a:t>10μm</a:t>
                </a:r>
                <a:endParaRPr kumimoji="1" lang="ja-JP" alt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1" name="直線矢印コネクタ 50"/>
            <p:cNvCxnSpPr/>
            <p:nvPr/>
          </p:nvCxnSpPr>
          <p:spPr>
            <a:xfrm flipH="1" flipV="1">
              <a:off x="1763688" y="3789040"/>
              <a:ext cx="360040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 flipV="1">
              <a:off x="2483768" y="3645024"/>
              <a:ext cx="144016" cy="7200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/>
            <p:cNvCxnSpPr/>
            <p:nvPr/>
          </p:nvCxnSpPr>
          <p:spPr>
            <a:xfrm flipV="1">
              <a:off x="2843808" y="3717032"/>
              <a:ext cx="432048" cy="6480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テキスト ボックス 56"/>
            <p:cNvSpPr txBox="1"/>
            <p:nvPr/>
          </p:nvSpPr>
          <p:spPr>
            <a:xfrm>
              <a:off x="1763688" y="4365104"/>
              <a:ext cx="16469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Metal domain</a:t>
              </a:r>
              <a:endParaRPr kumimoji="1" lang="ja-JP" altLang="en-US" sz="2000" dirty="0" smtClean="0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Huge metal-insulator domain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411760" y="5589240"/>
            <a:ext cx="4233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Metal-insulator domain size i</a:t>
            </a:r>
            <a:r>
              <a:rPr kumimoji="1" lang="en-US" altLang="ja-JP" sz="2000" dirty="0" smtClean="0"/>
              <a:t>s so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large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5580112" y="1772816"/>
            <a:ext cx="1224136" cy="936104"/>
            <a:chOff x="6948264" y="1556792"/>
            <a:chExt cx="1224136" cy="936104"/>
          </a:xfrm>
        </p:grpSpPr>
        <p:sp>
          <p:nvSpPr>
            <p:cNvPr id="19" name="正方形/長方形 18"/>
            <p:cNvSpPr/>
            <p:nvPr/>
          </p:nvSpPr>
          <p:spPr>
            <a:xfrm>
              <a:off x="6948264" y="1556792"/>
              <a:ext cx="1224136" cy="936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7020272" y="1628800"/>
              <a:ext cx="1082669" cy="781590"/>
              <a:chOff x="5076056" y="1556792"/>
              <a:chExt cx="1082669" cy="781590"/>
            </a:xfrm>
            <a:solidFill>
              <a:schemeClr val="bg1"/>
            </a:solidFill>
          </p:grpSpPr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36096" y="1988840"/>
                <a:ext cx="360040" cy="3495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" name="テキスト ボックス 57"/>
              <p:cNvSpPr txBox="1"/>
              <p:nvPr/>
            </p:nvSpPr>
            <p:spPr>
              <a:xfrm>
                <a:off x="5076056" y="1556792"/>
                <a:ext cx="1082669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past one</a:t>
                </a:r>
                <a:endParaRPr kumimoji="1" lang="ja-JP" altLang="en-US" sz="2000" dirty="0" smtClean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1" name="テキスト ボックス 20"/>
          <p:cNvSpPr txBox="1"/>
          <p:nvPr/>
        </p:nvSpPr>
        <p:spPr>
          <a:xfrm>
            <a:off x="2571736" y="1000108"/>
            <a:ext cx="3585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Optical microscope image of VO</a:t>
            </a:r>
            <a:r>
              <a:rPr kumimoji="1" lang="en-US" altLang="ja-JP" sz="1100" dirty="0" smtClean="0"/>
              <a:t>2</a:t>
            </a:r>
            <a:endParaRPr kumimoji="1" lang="ja-JP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Strain from substrate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551605"/>
              </p:ext>
            </p:extLst>
          </p:nvPr>
        </p:nvGraphicFramePr>
        <p:xfrm>
          <a:off x="2699792" y="1700808"/>
          <a:ext cx="3600400" cy="143600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22977"/>
                <a:gridCol w="914094"/>
                <a:gridCol w="1063329"/>
              </a:tblGrid>
              <a:tr h="3506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crystal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20" marR="53420" marT="47484" marB="474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VO</a:t>
                      </a:r>
                      <a:r>
                        <a:rPr kumimoji="1" lang="en-US" altLang="ja-JP" sz="1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ja-JP" altLang="en-US" sz="1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20" marR="53420" marT="47484" marB="474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TiO2</a:t>
                      </a:r>
                      <a:endParaRPr kumimoji="1" lang="ja-JP" altLang="en-US" sz="28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20" marR="53420" marT="47484" marB="47484" anchor="ctr"/>
                </a:tc>
              </a:tr>
              <a:tr h="41295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a-axi</a:t>
                      </a:r>
                      <a:r>
                        <a:rPr kumimoji="1" lang="en-US" altLang="ja-JP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1" lang="en-US" altLang="ja-JP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length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20" marR="53420" marT="47484" marB="474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0.455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20" marR="53420" marT="47484" marB="474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0.459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20" marR="53420" marT="47484" marB="47484" anchor="ctr"/>
                </a:tc>
              </a:tr>
              <a:tr h="53258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Lattice mismatch(%)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20" marR="53420" marT="47484" marB="474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20" marR="53420" marT="47484" marB="4748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0.863</a:t>
                      </a:r>
                      <a:endParaRPr kumimoji="1" lang="ja-JP" alt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420" marR="53420" marT="47484" marB="47484" anchor="ctr"/>
                </a:tc>
              </a:tr>
            </a:tbl>
          </a:graphicData>
        </a:graphic>
      </p:graphicFrame>
      <p:grpSp>
        <p:nvGrpSpPr>
          <p:cNvPr id="33" name="グループ化 32"/>
          <p:cNvGrpSpPr/>
          <p:nvPr/>
        </p:nvGrpSpPr>
        <p:grpSpPr>
          <a:xfrm>
            <a:off x="3491880" y="4653136"/>
            <a:ext cx="2376264" cy="360040"/>
            <a:chOff x="1547664" y="5013176"/>
            <a:chExt cx="2376264" cy="360040"/>
          </a:xfrm>
        </p:grpSpPr>
        <p:sp>
          <p:nvSpPr>
            <p:cNvPr id="16" name="円/楕円 15"/>
            <p:cNvSpPr>
              <a:spLocks noChangeAspect="1"/>
            </p:cNvSpPr>
            <p:nvPr/>
          </p:nvSpPr>
          <p:spPr>
            <a:xfrm>
              <a:off x="1547664" y="501317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>
              <a:spLocks noChangeAspect="1"/>
            </p:cNvSpPr>
            <p:nvPr/>
          </p:nvSpPr>
          <p:spPr>
            <a:xfrm>
              <a:off x="2051720" y="501317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2555776" y="501317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3059832" y="501317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3563888" y="501317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3851920" y="3717032"/>
            <a:ext cx="1764196" cy="900100"/>
            <a:chOff x="1907704" y="3933056"/>
            <a:chExt cx="1764196" cy="900100"/>
          </a:xfrm>
        </p:grpSpPr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1907704" y="4509120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2231740" y="4509120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2555776" y="4509120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2879812" y="4509120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3203848" y="4509120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>
              <a:spLocks noChangeAspect="1"/>
            </p:cNvSpPr>
            <p:nvPr/>
          </p:nvSpPr>
          <p:spPr>
            <a:xfrm>
              <a:off x="2051720" y="4221088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>
              <a:spLocks noChangeAspect="1"/>
            </p:cNvSpPr>
            <p:nvPr/>
          </p:nvSpPr>
          <p:spPr>
            <a:xfrm>
              <a:off x="2375756" y="4221088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>
              <a:spLocks noChangeAspect="1"/>
            </p:cNvSpPr>
            <p:nvPr/>
          </p:nvSpPr>
          <p:spPr>
            <a:xfrm>
              <a:off x="2699792" y="4221088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3023828" y="4221088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>
              <a:spLocks noChangeAspect="1"/>
            </p:cNvSpPr>
            <p:nvPr/>
          </p:nvSpPr>
          <p:spPr>
            <a:xfrm>
              <a:off x="3347864" y="4221088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1907704" y="3933056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>
              <a:spLocks noChangeAspect="1"/>
            </p:cNvSpPr>
            <p:nvPr/>
          </p:nvSpPr>
          <p:spPr>
            <a:xfrm>
              <a:off x="2231740" y="3933056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>
              <a:spLocks noChangeAspect="1"/>
            </p:cNvSpPr>
            <p:nvPr/>
          </p:nvSpPr>
          <p:spPr>
            <a:xfrm>
              <a:off x="2555776" y="3933056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>
              <a:spLocks noChangeAspect="1"/>
            </p:cNvSpPr>
            <p:nvPr/>
          </p:nvSpPr>
          <p:spPr>
            <a:xfrm>
              <a:off x="2879812" y="3933056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3203848" y="3933056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>
            <a:off x="1331640" y="5445224"/>
            <a:ext cx="5777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VO</a:t>
            </a:r>
            <a:r>
              <a:rPr kumimoji="1" lang="en-US" altLang="ja-JP" sz="1100" dirty="0" smtClean="0"/>
              <a:t>2</a:t>
            </a:r>
            <a:r>
              <a:rPr kumimoji="1" lang="en-US" altLang="ja-JP" sz="2000" dirty="0" smtClean="0"/>
              <a:t> on TiO</a:t>
            </a:r>
            <a:r>
              <a:rPr kumimoji="1" lang="en-US" altLang="ja-JP" sz="1100" dirty="0" smtClean="0"/>
              <a:t>2</a:t>
            </a:r>
            <a:r>
              <a:rPr kumimoji="1" lang="en-US" altLang="ja-JP" sz="2000" dirty="0" smtClean="0"/>
              <a:t>(001) is affected by strain from substrate.</a:t>
            </a:r>
            <a:endParaRPr kumimoji="1" lang="ja-JP" altLang="en-US" sz="2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99792" y="980728"/>
            <a:ext cx="3788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Lattice parameter of each material</a:t>
            </a:r>
            <a:endParaRPr kumimoji="1" lang="ja-JP" altLang="en-US" sz="2000" dirty="0" smtClean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3707904" y="3933056"/>
            <a:ext cx="2079848" cy="692460"/>
            <a:chOff x="1907704" y="3933056"/>
            <a:chExt cx="1764196" cy="900100"/>
          </a:xfrm>
        </p:grpSpPr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1907704" y="4509120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49"/>
            <p:cNvSpPr>
              <a:spLocks noChangeAspect="1"/>
            </p:cNvSpPr>
            <p:nvPr/>
          </p:nvSpPr>
          <p:spPr>
            <a:xfrm>
              <a:off x="2231740" y="4509120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>
              <a:spLocks noChangeAspect="1"/>
            </p:cNvSpPr>
            <p:nvPr/>
          </p:nvSpPr>
          <p:spPr>
            <a:xfrm>
              <a:off x="2555776" y="4509120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>
              <a:spLocks noChangeAspect="1"/>
            </p:cNvSpPr>
            <p:nvPr/>
          </p:nvSpPr>
          <p:spPr>
            <a:xfrm>
              <a:off x="2879812" y="4509120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>
              <a:spLocks noChangeAspect="1"/>
            </p:cNvSpPr>
            <p:nvPr/>
          </p:nvSpPr>
          <p:spPr>
            <a:xfrm>
              <a:off x="3203848" y="4509120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>
              <a:spLocks noChangeAspect="1"/>
            </p:cNvSpPr>
            <p:nvPr/>
          </p:nvSpPr>
          <p:spPr>
            <a:xfrm>
              <a:off x="2051720" y="4221088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>
              <a:spLocks noChangeAspect="1"/>
            </p:cNvSpPr>
            <p:nvPr/>
          </p:nvSpPr>
          <p:spPr>
            <a:xfrm>
              <a:off x="2375756" y="4221088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2699792" y="4221088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>
              <a:spLocks noChangeAspect="1"/>
            </p:cNvSpPr>
            <p:nvPr/>
          </p:nvSpPr>
          <p:spPr>
            <a:xfrm>
              <a:off x="3023828" y="4221088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3347864" y="4221088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61"/>
            <p:cNvSpPr>
              <a:spLocks noChangeAspect="1"/>
            </p:cNvSpPr>
            <p:nvPr/>
          </p:nvSpPr>
          <p:spPr>
            <a:xfrm>
              <a:off x="1907704" y="3933056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>
              <a:spLocks noChangeAspect="1"/>
            </p:cNvSpPr>
            <p:nvPr/>
          </p:nvSpPr>
          <p:spPr>
            <a:xfrm>
              <a:off x="2231740" y="3933056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2555776" y="3933056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2879812" y="3933056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3203848" y="3933056"/>
              <a:ext cx="324036" cy="324036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7" name="右矢印 66"/>
          <p:cNvSpPr/>
          <p:nvPr/>
        </p:nvSpPr>
        <p:spPr>
          <a:xfrm>
            <a:off x="6012160" y="4293096"/>
            <a:ext cx="360040" cy="216024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左矢印 67"/>
          <p:cNvSpPr/>
          <p:nvPr/>
        </p:nvSpPr>
        <p:spPr>
          <a:xfrm>
            <a:off x="2987824" y="4293096"/>
            <a:ext cx="360040" cy="216024"/>
          </a:xfrm>
          <a:prstGeom prst="lef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右矢印 50"/>
          <p:cNvSpPr/>
          <p:nvPr/>
        </p:nvSpPr>
        <p:spPr>
          <a:xfrm>
            <a:off x="3275856" y="5949280"/>
            <a:ext cx="288032" cy="216024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779912" y="5877272"/>
            <a:ext cx="3839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Huge domain was caused by strain.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7" grpId="0" animBg="1"/>
      <p:bldP spid="68" grpId="0" animBg="1"/>
      <p:bldP spid="51" grpId="0" animBg="1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Resistivity jumps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19672" y="908720"/>
            <a:ext cx="609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Temperature depende</a:t>
            </a:r>
            <a:r>
              <a:rPr lang="en-US" altLang="ja-JP" sz="2000" dirty="0" smtClean="0"/>
              <a:t>nce of resistivity in detail (heating)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31840" y="5877272"/>
            <a:ext cx="3143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Resistivity change </a:t>
            </a:r>
            <a:r>
              <a:rPr lang="en-US" altLang="ja-JP" sz="2000" dirty="0" smtClean="0">
                <a:solidFill>
                  <a:srgbClr val="FF0000"/>
                </a:solidFill>
              </a:rPr>
              <a:t>discretely</a:t>
            </a:r>
            <a:r>
              <a:rPr lang="en-US" altLang="ja-JP" sz="2000" dirty="0" smtClean="0"/>
              <a:t>.</a:t>
            </a:r>
            <a:endParaRPr kumimoji="1" lang="ja-JP" altLang="en-US" sz="20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500305" cy="411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正方形/長方形 19"/>
          <p:cNvSpPr/>
          <p:nvPr/>
        </p:nvSpPr>
        <p:spPr>
          <a:xfrm>
            <a:off x="2267744" y="2132856"/>
            <a:ext cx="144016" cy="4320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>
            <a:stCxn id="20" idx="0"/>
          </p:cNvCxnSpPr>
          <p:nvPr/>
        </p:nvCxnSpPr>
        <p:spPr>
          <a:xfrm flipV="1">
            <a:off x="2339752" y="1772816"/>
            <a:ext cx="2736304" cy="36004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411760" y="2564904"/>
            <a:ext cx="2520280" cy="252028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4385810" cy="41473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円/楕円 11"/>
          <p:cNvSpPr/>
          <p:nvPr/>
        </p:nvSpPr>
        <p:spPr>
          <a:xfrm>
            <a:off x="7308304" y="4005064"/>
            <a:ext cx="608351" cy="8449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623909" y="3236967"/>
            <a:ext cx="608351" cy="8449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5939514" y="3851444"/>
            <a:ext cx="608351" cy="4608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Jumps meaning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3648" y="1196752"/>
            <a:ext cx="219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Resistivity changes.</a:t>
            </a:r>
            <a:endParaRPr kumimoji="1" lang="ja-JP" altLang="en-US" sz="2000" dirty="0"/>
          </a:p>
        </p:txBody>
      </p:sp>
      <p:sp>
        <p:nvSpPr>
          <p:cNvPr id="6" name="右矢印 5"/>
          <p:cNvSpPr/>
          <p:nvPr/>
        </p:nvSpPr>
        <p:spPr>
          <a:xfrm>
            <a:off x="3851920" y="1340768"/>
            <a:ext cx="360040" cy="144016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99992" y="1196752"/>
            <a:ext cx="3457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Insulator domain turn to metal.</a:t>
            </a:r>
            <a:endParaRPr kumimoji="1" lang="ja-JP" altLang="en-US" sz="2000" dirty="0"/>
          </a:p>
        </p:txBody>
      </p:sp>
      <p:grpSp>
        <p:nvGrpSpPr>
          <p:cNvPr id="10" name="グループ化 22"/>
          <p:cNvGrpSpPr>
            <a:grpSpLocks noChangeAspect="1"/>
          </p:cNvGrpSpPr>
          <p:nvPr/>
        </p:nvGrpSpPr>
        <p:grpSpPr>
          <a:xfrm>
            <a:off x="611560" y="2276872"/>
            <a:ext cx="3456388" cy="2592288"/>
            <a:chOff x="539575" y="692697"/>
            <a:chExt cx="1645999" cy="123449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75" y="692697"/>
              <a:ext cx="1645999" cy="1234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611560" y="764704"/>
              <a:ext cx="299001" cy="1582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290K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588898" y="1618571"/>
              <a:ext cx="307933" cy="1582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10μm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グループ化 26"/>
          <p:cNvGrpSpPr>
            <a:grpSpLocks noChangeAspect="1"/>
          </p:cNvGrpSpPr>
          <p:nvPr/>
        </p:nvGrpSpPr>
        <p:grpSpPr>
          <a:xfrm>
            <a:off x="4932040" y="2276872"/>
            <a:ext cx="3477988" cy="2608489"/>
            <a:chOff x="467544" y="692696"/>
            <a:chExt cx="1645920" cy="1234440"/>
          </a:xfrm>
        </p:grpSpPr>
        <p:pic>
          <p:nvPicPr>
            <p:cNvPr id="15" name="Picture 2" descr="C:\Users\Tanaka Lab\Desktop\川谷君　VO2ドメイン画像\VO2 026\revised up\293_revise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692696"/>
              <a:ext cx="1645920" cy="1234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611560" y="764704"/>
              <a:ext cx="297130" cy="1573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293K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540969" y="1643445"/>
              <a:ext cx="306006" cy="1573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10μm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3203848" y="5661248"/>
            <a:ext cx="2643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What do jumps means?</a:t>
            </a:r>
            <a:endParaRPr kumimoji="1" lang="ja-JP" altLang="en-US" sz="2000" dirty="0" smtClean="0"/>
          </a:p>
        </p:txBody>
      </p:sp>
      <p:sp>
        <p:nvSpPr>
          <p:cNvPr id="19" name="右矢印 18"/>
          <p:cNvSpPr/>
          <p:nvPr/>
        </p:nvSpPr>
        <p:spPr>
          <a:xfrm>
            <a:off x="4283968" y="3356992"/>
            <a:ext cx="432048" cy="432048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 flipH="1" flipV="1">
            <a:off x="5735192" y="3953226"/>
            <a:ext cx="60944" cy="3226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6156176" y="3886966"/>
            <a:ext cx="119639" cy="4608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6516216" y="3933056"/>
            <a:ext cx="358916" cy="4148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436096" y="434786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Metal domain</a:t>
            </a:r>
            <a:endParaRPr kumimoji="1" lang="ja-JP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One domain’s behavior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572000" y="4077072"/>
          <a:ext cx="34544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数式" r:id="rId4" imgW="2133360" imgH="444240" progId="Equation.3">
                  <p:embed/>
                </p:oleObj>
              </mc:Choice>
              <mc:Fallback>
                <p:oleObj name="数式" r:id="rId4" imgW="213336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77072"/>
                        <a:ext cx="34544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563888" y="5445224"/>
          <a:ext cx="1947540" cy="389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数式" r:id="rId6" imgW="1015920" imgH="203040" progId="Equation.3">
                  <p:embed/>
                </p:oleObj>
              </mc:Choice>
              <mc:Fallback>
                <p:oleObj name="数式" r:id="rId6" imgW="101592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5445224"/>
                        <a:ext cx="1947540" cy="3895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テキスト ボックス 54"/>
          <p:cNvSpPr txBox="1"/>
          <p:nvPr/>
        </p:nvSpPr>
        <p:spPr>
          <a:xfrm>
            <a:off x="2571736" y="5929330"/>
            <a:ext cx="399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Same</a:t>
            </a:r>
            <a:r>
              <a:rPr kumimoji="1" lang="en-US" altLang="ja-JP" sz="2000" dirty="0" smtClean="0"/>
              <a:t> with </a:t>
            </a:r>
            <a:r>
              <a:rPr lang="en-US" altLang="ja-JP" sz="2000" dirty="0" smtClean="0"/>
              <a:t>optical microscope image</a:t>
            </a:r>
            <a:endParaRPr kumimoji="1" lang="ja-JP" altLang="en-US" sz="2000" dirty="0" smtClean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899592" y="4149080"/>
            <a:ext cx="35148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Relation between</a:t>
            </a:r>
          </a:p>
          <a:p>
            <a:r>
              <a:rPr lang="en-US" altLang="ja-JP" sz="2000" dirty="0" smtClean="0"/>
              <a:t>resistivity jump and domain size</a:t>
            </a:r>
            <a:endParaRPr kumimoji="1" lang="ja-JP" altLang="en-US" sz="20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99592" y="908720"/>
            <a:ext cx="2723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To evaluate domain size,</a:t>
            </a:r>
            <a:endParaRPr kumimoji="1" lang="ja-JP" altLang="en-US" sz="2000" dirty="0" smtClean="0"/>
          </a:p>
        </p:txBody>
      </p:sp>
      <p:grpSp>
        <p:nvGrpSpPr>
          <p:cNvPr id="30" name="グループ化 90"/>
          <p:cNvGrpSpPr/>
          <p:nvPr/>
        </p:nvGrpSpPr>
        <p:grpSpPr>
          <a:xfrm>
            <a:off x="6660232" y="2132856"/>
            <a:ext cx="1588541" cy="945693"/>
            <a:chOff x="5000473" y="7076626"/>
            <a:chExt cx="955097" cy="483563"/>
          </a:xfrm>
        </p:grpSpPr>
        <p:sp>
          <p:nvSpPr>
            <p:cNvPr id="34" name="フリーフォーム 33"/>
            <p:cNvSpPr/>
            <p:nvPr/>
          </p:nvSpPr>
          <p:spPr>
            <a:xfrm>
              <a:off x="5137607" y="7164370"/>
              <a:ext cx="158087" cy="306371"/>
            </a:xfrm>
            <a:custGeom>
              <a:avLst/>
              <a:gdLst>
                <a:gd name="connsiteX0" fmla="*/ 371959 w 377125"/>
                <a:gd name="connsiteY0" fmla="*/ 0 h 449450"/>
                <a:gd name="connsiteX1" fmla="*/ 0 w 377125"/>
                <a:gd name="connsiteY1" fmla="*/ 0 h 449450"/>
                <a:gd name="connsiteX2" fmla="*/ 0 w 377125"/>
                <a:gd name="connsiteY2" fmla="*/ 449450 h 449450"/>
                <a:gd name="connsiteX3" fmla="*/ 377125 w 377125"/>
                <a:gd name="connsiteY3" fmla="*/ 449450 h 44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125" h="449450">
                  <a:moveTo>
                    <a:pt x="371959" y="0"/>
                  </a:moveTo>
                  <a:lnTo>
                    <a:pt x="0" y="0"/>
                  </a:lnTo>
                  <a:lnTo>
                    <a:pt x="0" y="449450"/>
                  </a:lnTo>
                  <a:lnTo>
                    <a:pt x="377125" y="44945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5" name="直線コネクタ 34"/>
            <p:cNvCxnSpPr/>
            <p:nvPr/>
          </p:nvCxnSpPr>
          <p:spPr>
            <a:xfrm>
              <a:off x="5000473" y="7330741"/>
              <a:ext cx="1396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フリーフォーム 35"/>
            <p:cNvSpPr/>
            <p:nvPr/>
          </p:nvSpPr>
          <p:spPr>
            <a:xfrm>
              <a:off x="5265279" y="7076626"/>
              <a:ext cx="395969" cy="175772"/>
            </a:xfrm>
            <a:custGeom>
              <a:avLst/>
              <a:gdLst>
                <a:gd name="connsiteX0" fmla="*/ 0 w 655427"/>
                <a:gd name="connsiteY0" fmla="*/ 140677 h 290946"/>
                <a:gd name="connsiteX1" fmla="*/ 79930 w 655427"/>
                <a:gd name="connsiteY1" fmla="*/ 140677 h 290946"/>
                <a:gd name="connsiteX2" fmla="*/ 143874 w 655427"/>
                <a:gd name="connsiteY2" fmla="*/ 0 h 290946"/>
                <a:gd name="connsiteX3" fmla="*/ 217410 w 655427"/>
                <a:gd name="connsiteY3" fmla="*/ 287748 h 290946"/>
                <a:gd name="connsiteX4" fmla="*/ 297340 w 655427"/>
                <a:gd name="connsiteY4" fmla="*/ 0 h 290946"/>
                <a:gd name="connsiteX5" fmla="*/ 361284 w 655427"/>
                <a:gd name="connsiteY5" fmla="*/ 284551 h 290946"/>
                <a:gd name="connsiteX6" fmla="*/ 434820 w 655427"/>
                <a:gd name="connsiteY6" fmla="*/ 0 h 290946"/>
                <a:gd name="connsiteX7" fmla="*/ 505158 w 655427"/>
                <a:gd name="connsiteY7" fmla="*/ 290946 h 290946"/>
                <a:gd name="connsiteX8" fmla="*/ 578694 w 655427"/>
                <a:gd name="connsiteY8" fmla="*/ 137480 h 290946"/>
                <a:gd name="connsiteX9" fmla="*/ 655427 w 655427"/>
                <a:gd name="connsiteY9" fmla="*/ 137480 h 29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5427" h="290946">
                  <a:moveTo>
                    <a:pt x="0" y="140677"/>
                  </a:moveTo>
                  <a:lnTo>
                    <a:pt x="79930" y="140677"/>
                  </a:lnTo>
                  <a:lnTo>
                    <a:pt x="143874" y="0"/>
                  </a:lnTo>
                  <a:lnTo>
                    <a:pt x="217410" y="287748"/>
                  </a:lnTo>
                  <a:lnTo>
                    <a:pt x="297340" y="0"/>
                  </a:lnTo>
                  <a:lnTo>
                    <a:pt x="361284" y="284551"/>
                  </a:lnTo>
                  <a:lnTo>
                    <a:pt x="434820" y="0"/>
                  </a:lnTo>
                  <a:lnTo>
                    <a:pt x="505158" y="290946"/>
                  </a:lnTo>
                  <a:lnTo>
                    <a:pt x="578694" y="137480"/>
                  </a:lnTo>
                  <a:lnTo>
                    <a:pt x="655427" y="13748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/>
            <p:cNvSpPr/>
            <p:nvPr/>
          </p:nvSpPr>
          <p:spPr>
            <a:xfrm flipH="1">
              <a:off x="5617899" y="7158773"/>
              <a:ext cx="189011" cy="311969"/>
            </a:xfrm>
            <a:custGeom>
              <a:avLst/>
              <a:gdLst>
                <a:gd name="connsiteX0" fmla="*/ 371959 w 377125"/>
                <a:gd name="connsiteY0" fmla="*/ 0 h 449450"/>
                <a:gd name="connsiteX1" fmla="*/ 0 w 377125"/>
                <a:gd name="connsiteY1" fmla="*/ 0 h 449450"/>
                <a:gd name="connsiteX2" fmla="*/ 0 w 377125"/>
                <a:gd name="connsiteY2" fmla="*/ 449450 h 449450"/>
                <a:gd name="connsiteX3" fmla="*/ 377125 w 377125"/>
                <a:gd name="connsiteY3" fmla="*/ 449450 h 44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125" h="449450">
                  <a:moveTo>
                    <a:pt x="371959" y="0"/>
                  </a:moveTo>
                  <a:lnTo>
                    <a:pt x="0" y="0"/>
                  </a:lnTo>
                  <a:lnTo>
                    <a:pt x="0" y="449450"/>
                  </a:lnTo>
                  <a:lnTo>
                    <a:pt x="377125" y="44945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8" name="直線コネクタ 37"/>
            <p:cNvCxnSpPr/>
            <p:nvPr/>
          </p:nvCxnSpPr>
          <p:spPr>
            <a:xfrm>
              <a:off x="5815917" y="7317495"/>
              <a:ext cx="1396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フリーフォーム 38"/>
            <p:cNvSpPr/>
            <p:nvPr/>
          </p:nvSpPr>
          <p:spPr>
            <a:xfrm>
              <a:off x="5265279" y="7384417"/>
              <a:ext cx="395969" cy="175772"/>
            </a:xfrm>
            <a:custGeom>
              <a:avLst/>
              <a:gdLst>
                <a:gd name="connsiteX0" fmla="*/ 0 w 655427"/>
                <a:gd name="connsiteY0" fmla="*/ 140677 h 290946"/>
                <a:gd name="connsiteX1" fmla="*/ 79930 w 655427"/>
                <a:gd name="connsiteY1" fmla="*/ 140677 h 290946"/>
                <a:gd name="connsiteX2" fmla="*/ 143874 w 655427"/>
                <a:gd name="connsiteY2" fmla="*/ 0 h 290946"/>
                <a:gd name="connsiteX3" fmla="*/ 217410 w 655427"/>
                <a:gd name="connsiteY3" fmla="*/ 287748 h 290946"/>
                <a:gd name="connsiteX4" fmla="*/ 297340 w 655427"/>
                <a:gd name="connsiteY4" fmla="*/ 0 h 290946"/>
                <a:gd name="connsiteX5" fmla="*/ 361284 w 655427"/>
                <a:gd name="connsiteY5" fmla="*/ 284551 h 290946"/>
                <a:gd name="connsiteX6" fmla="*/ 434820 w 655427"/>
                <a:gd name="connsiteY6" fmla="*/ 0 h 290946"/>
                <a:gd name="connsiteX7" fmla="*/ 505158 w 655427"/>
                <a:gd name="connsiteY7" fmla="*/ 290946 h 290946"/>
                <a:gd name="connsiteX8" fmla="*/ 578694 w 655427"/>
                <a:gd name="connsiteY8" fmla="*/ 137480 h 290946"/>
                <a:gd name="connsiteX9" fmla="*/ 655427 w 655427"/>
                <a:gd name="connsiteY9" fmla="*/ 137480 h 29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5427" h="290946">
                  <a:moveTo>
                    <a:pt x="0" y="140677"/>
                  </a:moveTo>
                  <a:lnTo>
                    <a:pt x="79930" y="140677"/>
                  </a:lnTo>
                  <a:lnTo>
                    <a:pt x="143874" y="0"/>
                  </a:lnTo>
                  <a:lnTo>
                    <a:pt x="217410" y="287748"/>
                  </a:lnTo>
                  <a:lnTo>
                    <a:pt x="297340" y="0"/>
                  </a:lnTo>
                  <a:lnTo>
                    <a:pt x="361284" y="284551"/>
                  </a:lnTo>
                  <a:lnTo>
                    <a:pt x="434820" y="0"/>
                  </a:lnTo>
                  <a:lnTo>
                    <a:pt x="505158" y="290946"/>
                  </a:lnTo>
                  <a:lnTo>
                    <a:pt x="578694" y="137480"/>
                  </a:lnTo>
                  <a:lnTo>
                    <a:pt x="655427" y="13748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正方形/長方形 51"/>
          <p:cNvSpPr/>
          <p:nvPr/>
        </p:nvSpPr>
        <p:spPr>
          <a:xfrm>
            <a:off x="971600" y="1916832"/>
            <a:ext cx="1584176" cy="144016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正方形/長方形 52"/>
          <p:cNvSpPr/>
          <p:nvPr/>
        </p:nvSpPr>
        <p:spPr>
          <a:xfrm>
            <a:off x="4211960" y="1916832"/>
            <a:ext cx="1584176" cy="144016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475656" y="1412776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R(T)</a:t>
            </a:r>
            <a:endParaRPr kumimoji="1" lang="ja-JP" altLang="en-US" sz="2000" dirty="0" smtClean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499992" y="1412776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R(T+</a:t>
            </a:r>
            <a:r>
              <a:rPr lang="en-US" altLang="ja-JP" sz="2000" dirty="0" smtClean="0"/>
              <a:t>Δ</a:t>
            </a:r>
            <a:r>
              <a:rPr kumimoji="1" lang="en-US" altLang="ja-JP" sz="2000" dirty="0" smtClean="0"/>
              <a:t>T)</a:t>
            </a:r>
            <a:endParaRPr kumimoji="1" lang="ja-JP" altLang="en-US" sz="2000" dirty="0" smtClean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187624" y="2852936"/>
            <a:ext cx="1107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Insulator</a:t>
            </a:r>
            <a:endParaRPr kumimoji="1" lang="ja-JP" altLang="en-US" sz="2000" dirty="0" smtClean="0"/>
          </a:p>
        </p:txBody>
      </p:sp>
      <p:sp>
        <p:nvSpPr>
          <p:cNvPr id="61" name="正方形/長方形 60"/>
          <p:cNvSpPr/>
          <p:nvPr/>
        </p:nvSpPr>
        <p:spPr>
          <a:xfrm>
            <a:off x="5148064" y="1916832"/>
            <a:ext cx="648072" cy="648072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076056" y="2060848"/>
            <a:ext cx="73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Metal</a:t>
            </a:r>
            <a:endParaRPr kumimoji="1" lang="ja-JP" altLang="en-US" dirty="0" smtClean="0">
              <a:solidFill>
                <a:srgbClr val="FFFF00"/>
              </a:solidFill>
            </a:endParaRPr>
          </a:p>
        </p:txBody>
      </p:sp>
      <p:cxnSp>
        <p:nvCxnSpPr>
          <p:cNvPr id="64" name="直線コネクタ 63"/>
          <p:cNvCxnSpPr/>
          <p:nvPr/>
        </p:nvCxnSpPr>
        <p:spPr>
          <a:xfrm>
            <a:off x="3923928" y="2564904"/>
            <a:ext cx="2232248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1187624" y="34290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 × L μm</a:t>
            </a:r>
            <a:r>
              <a:rPr kumimoji="1" lang="en-US" altLang="ja-JP" baseline="30000" dirty="0" smtClean="0"/>
              <a:t>2</a:t>
            </a:r>
            <a:endParaRPr kumimoji="1" lang="ja-JP" altLang="en-US" dirty="0" smtClean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932040" y="2564904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d</a:t>
            </a:r>
            <a:r>
              <a:rPr kumimoji="1" lang="en-US" altLang="ja-JP" sz="1400" dirty="0" smtClean="0"/>
              <a:t>× </a:t>
            </a:r>
            <a:r>
              <a:rPr lang="en-US" altLang="ja-JP" sz="1400" dirty="0" smtClean="0"/>
              <a:t>d</a:t>
            </a:r>
            <a:r>
              <a:rPr kumimoji="1" lang="en-US" altLang="ja-JP" sz="1400" dirty="0" smtClean="0"/>
              <a:t> μm</a:t>
            </a:r>
            <a:r>
              <a:rPr kumimoji="1" lang="en-US" altLang="ja-JP" sz="1400" baseline="30000" dirty="0" smtClean="0"/>
              <a:t>2</a:t>
            </a:r>
            <a:endParaRPr kumimoji="1" lang="ja-JP" altLang="en-US" sz="1400" dirty="0" smtClean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868144" y="206084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</a:t>
            </a:r>
            <a:endParaRPr kumimoji="1" lang="ja-JP" altLang="en-US" sz="2000" dirty="0" smtClean="0"/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868144" y="270892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</a:t>
            </a:r>
            <a:endParaRPr kumimoji="1" lang="ja-JP" altLang="en-US" sz="2000" dirty="0" smtClean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236296" y="1700808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</a:t>
            </a:r>
            <a:r>
              <a:rPr kumimoji="1" lang="en-US" altLang="ja-JP" sz="1100" dirty="0" smtClean="0"/>
              <a:t>A</a:t>
            </a:r>
            <a:endParaRPr kumimoji="1" lang="ja-JP" altLang="en-US" sz="2000" dirty="0" smtClean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236296" y="3068960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</a:t>
            </a:r>
            <a:r>
              <a:rPr kumimoji="1" lang="en-US" altLang="ja-JP" sz="1100" dirty="0" smtClean="0"/>
              <a:t>B</a:t>
            </a:r>
            <a:endParaRPr kumimoji="1" lang="ja-JP" altLang="en-US" sz="2000" dirty="0" smtClean="0"/>
          </a:p>
        </p:txBody>
      </p:sp>
      <p:sp>
        <p:nvSpPr>
          <p:cNvPr id="71" name="下矢印 70"/>
          <p:cNvSpPr/>
          <p:nvPr/>
        </p:nvSpPr>
        <p:spPr>
          <a:xfrm>
            <a:off x="4211960" y="5013176"/>
            <a:ext cx="504056" cy="288032"/>
          </a:xfrm>
          <a:prstGeom prst="down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右矢印 71"/>
          <p:cNvSpPr/>
          <p:nvPr/>
        </p:nvSpPr>
        <p:spPr>
          <a:xfrm>
            <a:off x="3059832" y="2492896"/>
            <a:ext cx="360040" cy="288032"/>
          </a:xfrm>
          <a:prstGeom prst="rightArrow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/>
      <p:bldP spid="53" grpId="0" animBg="1"/>
      <p:bldP spid="56" grpId="0"/>
      <p:bldP spid="61" grpId="0" animBg="1"/>
      <p:bldP spid="62" grpId="0"/>
      <p:bldP spid="66" grpId="0"/>
      <p:bldP spid="67" grpId="0"/>
      <p:bldP spid="68" grpId="0"/>
      <p:bldP spid="69" grpId="0"/>
      <p:bldP spid="70" grpId="0"/>
      <p:bldP spid="71" grpId="0" animBg="1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One domain’s behavior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4385810" cy="41473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円/楕円 5"/>
          <p:cNvSpPr/>
          <p:nvPr/>
        </p:nvSpPr>
        <p:spPr>
          <a:xfrm>
            <a:off x="3307776" y="3948446"/>
            <a:ext cx="608351" cy="8449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623381" y="3180349"/>
            <a:ext cx="608351" cy="8449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938986" y="3794826"/>
            <a:ext cx="608351" cy="4608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26"/>
          <p:cNvGrpSpPr>
            <a:grpSpLocks noChangeAspect="1"/>
          </p:cNvGrpSpPr>
          <p:nvPr/>
        </p:nvGrpSpPr>
        <p:grpSpPr>
          <a:xfrm>
            <a:off x="5072066" y="2071678"/>
            <a:ext cx="3477988" cy="2608489"/>
            <a:chOff x="467544" y="692696"/>
            <a:chExt cx="1645920" cy="1234440"/>
          </a:xfrm>
        </p:grpSpPr>
        <p:pic>
          <p:nvPicPr>
            <p:cNvPr id="12" name="Picture 2" descr="C:\Users\Tanaka Lab\Desktop\川谷君　VO2ドメイン画像\VO2 026\revised up\293_revise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692696"/>
              <a:ext cx="1645920" cy="1234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611560" y="764704"/>
              <a:ext cx="297130" cy="1573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293K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540969" y="1643445"/>
              <a:ext cx="306006" cy="1573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10μm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右矢印 18"/>
          <p:cNvSpPr/>
          <p:nvPr/>
        </p:nvSpPr>
        <p:spPr>
          <a:xfrm>
            <a:off x="3286116" y="3071810"/>
            <a:ext cx="3286148" cy="214314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4071934" y="3929066"/>
            <a:ext cx="3214710" cy="214314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85918" y="1000108"/>
            <a:ext cx="192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Resistivity jumps</a:t>
            </a:r>
            <a:endParaRPr kumimoji="1" lang="ja-JP" altLang="en-US" sz="2000" dirty="0" smtClean="0"/>
          </a:p>
        </p:txBody>
      </p:sp>
      <p:sp>
        <p:nvSpPr>
          <p:cNvPr id="22" name="等号 21"/>
          <p:cNvSpPr/>
          <p:nvPr/>
        </p:nvSpPr>
        <p:spPr>
          <a:xfrm>
            <a:off x="4500562" y="1071546"/>
            <a:ext cx="500066" cy="285752"/>
          </a:xfrm>
          <a:prstGeom prst="mathEqual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29256" y="1000108"/>
            <a:ext cx="2645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Each domain’s behavior</a:t>
            </a:r>
            <a:endParaRPr kumimoji="1" lang="ja-JP" altLang="en-US" sz="2000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00166" y="5857892"/>
            <a:ext cx="6285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 could observe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one domain’s behavior </a:t>
            </a:r>
            <a:r>
              <a:rPr kumimoji="1" lang="en-US" altLang="ja-JP" sz="2000" dirty="0" smtClean="0"/>
              <a:t>as resistivity jumps.</a:t>
            </a:r>
            <a:endParaRPr kumimoji="1" lang="ja-JP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Control of each electronic phase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498565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090" y="1644760"/>
            <a:ext cx="194421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直線コネクタ 9"/>
          <p:cNvCxnSpPr/>
          <p:nvPr/>
        </p:nvCxnSpPr>
        <p:spPr>
          <a:xfrm rot="5400000">
            <a:off x="5061142" y="2400844"/>
            <a:ext cx="1224136" cy="0"/>
          </a:xfrm>
          <a:prstGeom prst="line">
            <a:avLst/>
          </a:prstGeom>
          <a:ln w="3175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3728994" y="1860784"/>
            <a:ext cx="504056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10800000">
            <a:off x="3728994" y="4237048"/>
            <a:ext cx="576064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928926" y="928670"/>
            <a:ext cx="3700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Voltage dependence of resistance</a:t>
            </a:r>
            <a:endParaRPr kumimoji="1" lang="ja-JP" altLang="en-US" sz="20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14480" y="5786454"/>
            <a:ext cx="6225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We want to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control</a:t>
            </a:r>
            <a:r>
              <a:rPr kumimoji="1" lang="en-US" altLang="ja-JP" sz="2000" dirty="0" smtClean="0"/>
              <a:t> each electronic phase by electric field.</a:t>
            </a:r>
            <a:endParaRPr kumimoji="1" lang="ja-JP" altLang="en-US" sz="2000" dirty="0" smtClean="0"/>
          </a:p>
        </p:txBody>
      </p:sp>
      <p:grpSp>
        <p:nvGrpSpPr>
          <p:cNvPr id="16" name="グループ化 22"/>
          <p:cNvGrpSpPr>
            <a:grpSpLocks noChangeAspect="1"/>
          </p:cNvGrpSpPr>
          <p:nvPr/>
        </p:nvGrpSpPr>
        <p:grpSpPr>
          <a:xfrm>
            <a:off x="1500166" y="1714488"/>
            <a:ext cx="2317366" cy="1738022"/>
            <a:chOff x="539575" y="692697"/>
            <a:chExt cx="1645999" cy="123449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75" y="692697"/>
              <a:ext cx="1645999" cy="1234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611560" y="764704"/>
              <a:ext cx="299001" cy="1582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290K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588898" y="1618571"/>
              <a:ext cx="307933" cy="15829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10μm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グループ化 26"/>
          <p:cNvGrpSpPr>
            <a:grpSpLocks noChangeAspect="1"/>
          </p:cNvGrpSpPr>
          <p:nvPr/>
        </p:nvGrpSpPr>
        <p:grpSpPr>
          <a:xfrm>
            <a:off x="5786446" y="2928934"/>
            <a:ext cx="2354604" cy="1765952"/>
            <a:chOff x="467544" y="692696"/>
            <a:chExt cx="1645920" cy="1234440"/>
          </a:xfrm>
        </p:grpSpPr>
        <p:pic>
          <p:nvPicPr>
            <p:cNvPr id="21" name="Picture 2" descr="C:\Users\Tanaka Lab\Desktop\川谷君　VO2ドメイン画像\VO2 026\revised up\293_revise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692696"/>
              <a:ext cx="1645920" cy="1234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611560" y="764704"/>
              <a:ext cx="297130" cy="1573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293K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540969" y="1643445"/>
              <a:ext cx="306006" cy="15730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10μm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右矢印 23"/>
          <p:cNvSpPr/>
          <p:nvPr/>
        </p:nvSpPr>
        <p:spPr>
          <a:xfrm>
            <a:off x="4572000" y="3143248"/>
            <a:ext cx="714380" cy="357190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Conclusion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83768" y="1052736"/>
            <a:ext cx="4375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 fabricated VO</a:t>
            </a:r>
            <a:r>
              <a:rPr kumimoji="1" lang="en-US" altLang="ja-JP" sz="1100" dirty="0" smtClean="0"/>
              <a:t>2</a:t>
            </a:r>
            <a:r>
              <a:rPr kumimoji="1" lang="en-US" altLang="ja-JP" sz="2000" dirty="0" smtClean="0"/>
              <a:t> thin films on TiO</a:t>
            </a:r>
            <a:r>
              <a:rPr kumimoji="1" lang="en-US" altLang="ja-JP" sz="1100" dirty="0" smtClean="0"/>
              <a:t>2</a:t>
            </a:r>
            <a:r>
              <a:rPr kumimoji="1" lang="en-US" altLang="ja-JP" sz="2000" dirty="0" smtClean="0"/>
              <a:t>(001).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5656" y="1844824"/>
            <a:ext cx="1979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huge domain</a:t>
            </a:r>
          </a:p>
          <a:p>
            <a:r>
              <a:rPr lang="en-US" altLang="ja-JP" sz="2000" dirty="0" smtClean="0"/>
              <a:t>  caused by strain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4048" y="1844824"/>
            <a:ext cx="267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resistivity jumps</a:t>
            </a:r>
          </a:p>
          <a:p>
            <a:r>
              <a:rPr lang="en-US" altLang="ja-JP" sz="2000" dirty="0" smtClean="0"/>
              <a:t>  one domain’s behavior</a:t>
            </a:r>
            <a:endParaRPr kumimoji="1" lang="ja-JP" altLang="en-US" sz="2000" dirty="0"/>
          </a:p>
        </p:txBody>
      </p:sp>
      <p:grpSp>
        <p:nvGrpSpPr>
          <p:cNvPr id="10" name="グループ化 26"/>
          <p:cNvGrpSpPr>
            <a:grpSpLocks noChangeAspect="1"/>
          </p:cNvGrpSpPr>
          <p:nvPr/>
        </p:nvGrpSpPr>
        <p:grpSpPr>
          <a:xfrm>
            <a:off x="1043608" y="2852936"/>
            <a:ext cx="3072344" cy="2304256"/>
            <a:chOff x="467544" y="692696"/>
            <a:chExt cx="1645920" cy="1234440"/>
          </a:xfrm>
        </p:grpSpPr>
        <p:pic>
          <p:nvPicPr>
            <p:cNvPr id="11" name="Picture 2" descr="C:\Users\Tanaka Lab\Desktop\川谷君　VO2ドメイン画像\VO2 026\revised up\293_revise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692696"/>
              <a:ext cx="1645920" cy="1234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611560" y="764704"/>
              <a:ext cx="426612" cy="22570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293K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427650" y="1556792"/>
              <a:ext cx="445848" cy="22570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latin typeface="Times New Roman" pitchFamily="18" charset="0"/>
                  <a:cs typeface="Times New Roman" pitchFamily="18" charset="0"/>
                </a:rPr>
                <a:t>10μm</a:t>
              </a:r>
              <a:endParaRPr kumimoji="1" lang="ja-JP" alt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708920"/>
            <a:ext cx="3096344" cy="289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Resistivity jump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4153043" cy="38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772816"/>
            <a:ext cx="4640568" cy="38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1907704" y="1556792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TiO2(001)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56176" y="1556792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Al2O3(0001)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47664" y="908720"/>
            <a:ext cx="609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Temperature depende</a:t>
            </a:r>
            <a:r>
              <a:rPr lang="en-US" altLang="ja-JP" sz="2000" dirty="0" smtClean="0"/>
              <a:t>nce of resistivity in detail (heating)</a:t>
            </a:r>
            <a:endParaRPr kumimoji="1" lang="ja-JP" altLang="en-US" sz="2000" dirty="0"/>
          </a:p>
        </p:txBody>
      </p:sp>
      <p:sp>
        <p:nvSpPr>
          <p:cNvPr id="12" name="円/楕円 11"/>
          <p:cNvSpPr/>
          <p:nvPr/>
        </p:nvSpPr>
        <p:spPr>
          <a:xfrm>
            <a:off x="2915816" y="4077072"/>
            <a:ext cx="576064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267744" y="3356992"/>
            <a:ext cx="576064" cy="792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79712" y="5877272"/>
            <a:ext cx="5433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Resistivity in VO2 on TiO2(001) change </a:t>
            </a:r>
            <a:r>
              <a:rPr lang="en-US" altLang="ja-JP" sz="2000" dirty="0" smtClean="0">
                <a:solidFill>
                  <a:srgbClr val="FF0000"/>
                </a:solidFill>
              </a:rPr>
              <a:t>discretely</a:t>
            </a:r>
            <a:r>
              <a:rPr lang="en-US" altLang="ja-JP" sz="2000" dirty="0" smtClean="0"/>
              <a:t>.</a:t>
            </a:r>
            <a:endParaRPr kumimoji="1" lang="ja-JP" altLang="en-US" sz="2000" dirty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1619672" y="3933056"/>
            <a:ext cx="576064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6372200" y="4077072"/>
            <a:ext cx="864096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contents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600" y="3068960"/>
            <a:ext cx="43115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My research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experimental method</a:t>
            </a:r>
          </a:p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optical microscope images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temperature dependence of resistivity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1600" y="4941168"/>
            <a:ext cx="1315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conclusion</a:t>
            </a:r>
            <a:endParaRPr kumimoji="1" lang="ja-JP" altLang="en-US" sz="20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71600" y="1196752"/>
            <a:ext cx="39846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Background</a:t>
            </a:r>
            <a:endParaRPr lang="en-US" altLang="ja-JP" sz="2000" dirty="0" smtClean="0"/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strongly correlated electron system</a:t>
            </a:r>
          </a:p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vanadium dioxide (VO</a:t>
            </a:r>
            <a:r>
              <a:rPr lang="en-US" altLang="ja-JP" sz="1100" dirty="0" smtClean="0"/>
              <a:t>2</a:t>
            </a:r>
            <a:r>
              <a:rPr lang="en-US" altLang="ja-JP" sz="2000" dirty="0" smtClean="0"/>
              <a:t>)</a:t>
            </a:r>
          </a:p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phase separation (domain)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Resistance </a:t>
            </a:r>
            <a:r>
              <a:rPr kumimoji="1" lang="en-US" altLang="ja-JP" sz="2800" dirty="0" err="1" smtClean="0"/>
              <a:t>susceptivity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00808"/>
            <a:ext cx="4153043" cy="38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700808"/>
            <a:ext cx="4153043" cy="38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780928"/>
            <a:ext cx="2000136" cy="182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2627784" y="980728"/>
            <a:ext cx="131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Change rate</a:t>
            </a:r>
            <a:endParaRPr kumimoji="1" lang="ja-JP" altLang="en-US" dirty="0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3995936" y="908720"/>
          <a:ext cx="23082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数式" r:id="rId7" imgW="1917360" imgH="419040" progId="Equation.3">
                  <p:embed/>
                </p:oleObj>
              </mc:Choice>
              <mc:Fallback>
                <p:oleObj name="数式" r:id="rId7" imgW="191736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908720"/>
                        <a:ext cx="23082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円/楕円 10"/>
          <p:cNvSpPr/>
          <p:nvPr/>
        </p:nvSpPr>
        <p:spPr>
          <a:xfrm>
            <a:off x="899592" y="2348880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>
            <a:spLocks noChangeAspect="1"/>
          </p:cNvSpPr>
          <p:nvPr/>
        </p:nvSpPr>
        <p:spPr>
          <a:xfrm>
            <a:off x="6300192" y="3573016"/>
            <a:ext cx="306034" cy="3060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1560" y="5805264"/>
            <a:ext cx="7933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Change rate of VO2 on TiO2(001) is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30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times bigger </a:t>
            </a:r>
            <a:r>
              <a:rPr lang="en-US" altLang="ja-JP" sz="2000" dirty="0" smtClean="0"/>
              <a:t>than Al2O3(0001) one.</a:t>
            </a:r>
            <a:endParaRPr kumimoji="1" lang="en-US" altLang="ja-JP" sz="20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07704" y="1412776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TiO2(001)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56176" y="1412776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Al2O3(0001)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Title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Strongly Correlated Electron System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339070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84784"/>
            <a:ext cx="3096344" cy="387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683568" y="980728"/>
            <a:ext cx="3978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High-temperature superconductivity</a:t>
            </a:r>
            <a:endParaRPr kumimoji="1" lang="ja-JP" altLang="en-US" sz="20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76056" y="980728"/>
            <a:ext cx="3087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Colossal </a:t>
            </a:r>
            <a:r>
              <a:rPr kumimoji="1" lang="en-US" altLang="ja-JP" sz="2000" dirty="0" err="1" smtClean="0"/>
              <a:t>Magnetoresistance</a:t>
            </a:r>
            <a:endParaRPr kumimoji="1" lang="ja-JP" altLang="en-US" sz="20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95736" y="5877272"/>
            <a:ext cx="4886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They have very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attractive</a:t>
            </a:r>
            <a:r>
              <a:rPr kumimoji="1" lang="en-US" altLang="ja-JP" sz="2000" dirty="0" smtClean="0"/>
              <a:t> physical properties.</a:t>
            </a:r>
            <a:endParaRPr kumimoji="1" lang="ja-JP" altLang="en-US" sz="2000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7343800" y="5157192"/>
            <a:ext cx="18002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 smtClean="0"/>
              <a:t>Masatoshi </a:t>
            </a:r>
            <a:r>
              <a:rPr lang="en-US" altLang="ja-JP" sz="1050" dirty="0" err="1" smtClean="0"/>
              <a:t>Imada</a:t>
            </a:r>
            <a:r>
              <a:rPr lang="en-US" altLang="ja-JP" sz="1050" dirty="0" smtClean="0"/>
              <a:t> et al.</a:t>
            </a:r>
          </a:p>
          <a:p>
            <a:r>
              <a:rPr lang="en-US" altLang="ja-JP" sz="1050" dirty="0" smtClean="0"/>
              <a:t>Reviews of Modern Physics,</a:t>
            </a:r>
          </a:p>
          <a:p>
            <a:r>
              <a:rPr lang="en-US" altLang="ja-JP" sz="1050" dirty="0" smtClean="0"/>
              <a:t>Vol. 70, No. 4, October 1998</a:t>
            </a:r>
            <a:endParaRPr lang="ja-JP" alt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Metal-insulator transition in VO</a:t>
            </a:r>
            <a:r>
              <a:rPr kumimoji="1" lang="en-US" altLang="ja-JP" sz="1400" dirty="0" smtClean="0"/>
              <a:t>2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56792"/>
            <a:ext cx="5184576" cy="409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1619672" y="5301208"/>
            <a:ext cx="1728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dirty="0"/>
              <a:t>Junqiao </a:t>
            </a:r>
            <a:r>
              <a:rPr lang="en-US" altLang="ja-JP" sz="900" dirty="0" smtClean="0"/>
              <a:t>Wu</a:t>
            </a:r>
            <a:r>
              <a:rPr lang="ja-JP" altLang="en-US" sz="900" dirty="0" smtClean="0"/>
              <a:t> </a:t>
            </a:r>
            <a:r>
              <a:rPr lang="en-US" altLang="ja-JP" sz="900" dirty="0" smtClean="0"/>
              <a:t>et al.</a:t>
            </a:r>
          </a:p>
          <a:p>
            <a:r>
              <a:rPr lang="en-US" altLang="ja-JP" sz="900" dirty="0" smtClean="0"/>
              <a:t>Nano </a:t>
            </a:r>
            <a:r>
              <a:rPr lang="en-US" altLang="ja-JP" sz="900" dirty="0"/>
              <a:t>Lett., Vol. 6, No. </a:t>
            </a:r>
            <a:r>
              <a:rPr lang="en-US" altLang="ja-JP" sz="900" dirty="0" smtClean="0"/>
              <a:t>10, 2006</a:t>
            </a:r>
            <a:endParaRPr lang="ja-JP" altLang="en-US" sz="9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19672" y="908720"/>
            <a:ext cx="6050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Temperature dependence of resistance in VO</a:t>
            </a:r>
            <a:r>
              <a:rPr kumimoji="1" lang="en-US" altLang="ja-JP" sz="1100" dirty="0" smtClean="0"/>
              <a:t>2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err="1" smtClean="0"/>
              <a:t>nanowire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47664" y="5877272"/>
            <a:ext cx="6156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Resistance change so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large</a:t>
            </a:r>
            <a:r>
              <a:rPr kumimoji="1" lang="en-US" altLang="ja-JP" sz="2000" dirty="0" smtClean="0"/>
              <a:t> (about 3 orders of magnitude)</a:t>
            </a:r>
            <a:endParaRPr kumimoji="1" lang="ja-JP" altLang="en-US" sz="2000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5508104" y="2996952"/>
            <a:ext cx="0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4716016" y="4437112"/>
            <a:ext cx="0" cy="43204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508104" y="2852936"/>
            <a:ext cx="89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heating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51920" y="4581128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Cooling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4500562" y="2714620"/>
            <a:ext cx="9693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heating</a:t>
            </a:r>
            <a:endParaRPr kumimoji="1" lang="ja-JP" altLang="en-US" sz="2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Phase </a:t>
            </a:r>
            <a:r>
              <a:rPr lang="en-US" altLang="ja-JP" sz="2800" dirty="0" smtClean="0"/>
              <a:t>transition</a:t>
            </a:r>
            <a:r>
              <a:rPr kumimoji="1" lang="en-US" altLang="ja-JP" sz="2800" dirty="0" smtClean="0"/>
              <a:t> ~water~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928662" y="5500702"/>
            <a:ext cx="705678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7143768" y="5572140"/>
            <a:ext cx="1506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temperature</a:t>
            </a:r>
            <a:endParaRPr kumimoji="1" lang="ja-JP" altLang="en-US" sz="2000" dirty="0" smtClean="0"/>
          </a:p>
        </p:txBody>
      </p:sp>
      <p:pic>
        <p:nvPicPr>
          <p:cNvPr id="20482" name="Picture 2" descr="http://p.nanapi.jp/r/20091017/20091017104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57298"/>
            <a:ext cx="2400267" cy="1800200"/>
          </a:xfrm>
          <a:prstGeom prst="rect">
            <a:avLst/>
          </a:prstGeom>
          <a:noFill/>
        </p:spPr>
      </p:pic>
      <p:sp>
        <p:nvSpPr>
          <p:cNvPr id="173" name="テキスト ボックス 172"/>
          <p:cNvSpPr txBox="1"/>
          <p:nvPr/>
        </p:nvSpPr>
        <p:spPr>
          <a:xfrm>
            <a:off x="1864766" y="3229506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ice</a:t>
            </a:r>
            <a:endParaRPr kumimoji="1" lang="ja-JP" altLang="en-US" sz="2000" dirty="0" smtClean="0"/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3995936" y="1773956"/>
            <a:ext cx="132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ice + water</a:t>
            </a:r>
            <a:endParaRPr kumimoji="1" lang="ja-JP" altLang="en-US" sz="2000" dirty="0" smtClean="0"/>
          </a:p>
        </p:txBody>
      </p:sp>
      <p:pic>
        <p:nvPicPr>
          <p:cNvPr id="20484" name="Picture 4" descr="http://ts4.mm.bing.net/images/thumbnail.aspx?q=1447057298495&amp;id=fc031c9d2a65d021e1c480fdf297ccb2&amp;url=http%3a%2f%2fstat001.ameba.jp%2fuser_images%2f02%2ff0%2f10141963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714620"/>
            <a:ext cx="2156189" cy="2197392"/>
          </a:xfrm>
          <a:prstGeom prst="rect">
            <a:avLst/>
          </a:prstGeom>
          <a:noFill/>
        </p:spPr>
      </p:pic>
      <p:sp>
        <p:nvSpPr>
          <p:cNvPr id="175" name="テキスト ボックス 174"/>
          <p:cNvSpPr txBox="1"/>
          <p:nvPr/>
        </p:nvSpPr>
        <p:spPr>
          <a:xfrm>
            <a:off x="6720840" y="4946868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water</a:t>
            </a:r>
            <a:endParaRPr kumimoji="1" lang="ja-JP" altLang="en-US" sz="2000" dirty="0" smtClean="0"/>
          </a:p>
        </p:txBody>
      </p:sp>
      <p:sp>
        <p:nvSpPr>
          <p:cNvPr id="18" name="右矢印 17"/>
          <p:cNvSpPr/>
          <p:nvPr/>
        </p:nvSpPr>
        <p:spPr>
          <a:xfrm>
            <a:off x="3851920" y="3070100"/>
            <a:ext cx="1728192" cy="360040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486" name="Picture 6" descr="http://www.ice-kuramoto.jp/gazou/koorigurasu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143116"/>
            <a:ext cx="2194922" cy="2160240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2143108" y="6029286"/>
            <a:ext cx="5078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Phase separate </a:t>
            </a:r>
            <a:r>
              <a:rPr kumimoji="1" lang="en-US" altLang="ja-JP" sz="2000" dirty="0" smtClean="0"/>
              <a:t>around transition temperature.</a:t>
            </a:r>
            <a:endParaRPr kumimoji="1" lang="ja-JP" altLang="en-US" sz="2000" dirty="0" smtClean="0"/>
          </a:p>
        </p:txBody>
      </p:sp>
      <p:cxnSp>
        <p:nvCxnSpPr>
          <p:cNvPr id="17" name="直線コネクタ 16"/>
          <p:cNvCxnSpPr/>
          <p:nvPr/>
        </p:nvCxnSpPr>
        <p:spPr>
          <a:xfrm rot="5400000" flipH="1" flipV="1">
            <a:off x="4501356" y="5357032"/>
            <a:ext cx="285752" cy="158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357686" y="5572140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0</a:t>
            </a:r>
            <a:r>
              <a:rPr kumimoji="1" lang="ja-JP" altLang="en-US" sz="2000" dirty="0" smtClean="0"/>
              <a:t>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4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Phase transition ~VO</a:t>
            </a:r>
            <a:r>
              <a:rPr kumimoji="1" lang="en-US" altLang="ja-JP" sz="1400" dirty="0" smtClean="0"/>
              <a:t>2</a:t>
            </a:r>
            <a:r>
              <a:rPr kumimoji="1" lang="en-US" altLang="ja-JP" sz="2800" dirty="0" smtClean="0"/>
              <a:t>~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85860"/>
            <a:ext cx="714015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000232" y="857232"/>
            <a:ext cx="5562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SNIM images of VO</a:t>
            </a:r>
            <a:r>
              <a:rPr kumimoji="1" lang="en-US" altLang="ja-JP" sz="1100" dirty="0" smtClean="0"/>
              <a:t>2</a:t>
            </a:r>
            <a:r>
              <a:rPr kumimoji="1" lang="en-US" altLang="ja-JP" sz="2000" dirty="0" smtClean="0"/>
              <a:t> around transition temperature</a:t>
            </a:r>
            <a:endParaRPr kumimoji="1" lang="ja-JP" altLang="en-US" sz="2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143108" y="1357298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/>
              <a:t>M. M. </a:t>
            </a:r>
            <a:r>
              <a:rPr lang="en-US" altLang="ja-JP" sz="900" dirty="0" err="1" smtClean="0"/>
              <a:t>Qazilbash</a:t>
            </a:r>
            <a:r>
              <a:rPr lang="en-US" altLang="ja-JP" sz="900" dirty="0" smtClean="0"/>
              <a:t> et al.</a:t>
            </a:r>
            <a:r>
              <a:rPr lang="en-US" altLang="ja-JP" sz="900" dirty="0"/>
              <a:t> </a:t>
            </a:r>
            <a:endParaRPr lang="en-US" altLang="ja-JP" sz="900" dirty="0" smtClean="0"/>
          </a:p>
          <a:p>
            <a:r>
              <a:rPr lang="en-US" altLang="ja-JP" sz="900" dirty="0" smtClean="0"/>
              <a:t>Science </a:t>
            </a:r>
            <a:r>
              <a:rPr lang="en-US" altLang="ja-JP" sz="900" dirty="0"/>
              <a:t>318, 1750 (2007</a:t>
            </a:r>
            <a:r>
              <a:rPr lang="en-US" altLang="ja-JP" sz="900" dirty="0" smtClean="0"/>
              <a:t>)</a:t>
            </a: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928662" y="5643578"/>
            <a:ext cx="7339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In the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nano</a:t>
            </a:r>
            <a:r>
              <a:rPr lang="en-US" altLang="ja-JP" sz="2000" dirty="0" smtClean="0">
                <a:solidFill>
                  <a:srgbClr val="FF0000"/>
                </a:solidFill>
              </a:rPr>
              <a:t>-scale region</a:t>
            </a:r>
            <a:r>
              <a:rPr lang="en-US" altLang="ja-JP" sz="2000" dirty="0" smtClean="0"/>
              <a:t>,</a:t>
            </a:r>
          </a:p>
          <a:p>
            <a:r>
              <a:rPr lang="en-US" altLang="ja-JP" sz="2000" dirty="0" smtClean="0"/>
              <a:t>insulator and metal phases </a:t>
            </a:r>
            <a:r>
              <a:rPr lang="en-US" altLang="ja-JP" sz="2000" dirty="0" smtClean="0">
                <a:solidFill>
                  <a:srgbClr val="FF0000"/>
                </a:solidFill>
              </a:rPr>
              <a:t>separated </a:t>
            </a:r>
            <a:r>
              <a:rPr lang="en-US" altLang="ja-JP" sz="2000" dirty="0" smtClean="0"/>
              <a:t>around transition temperature.</a:t>
            </a:r>
            <a:endParaRPr kumimoji="1" lang="ja-JP" altLang="en-US" sz="2000" dirty="0" smtClean="0"/>
          </a:p>
        </p:txBody>
      </p:sp>
      <p:grpSp>
        <p:nvGrpSpPr>
          <p:cNvPr id="113" name="グループ化 112"/>
          <p:cNvGrpSpPr/>
          <p:nvPr/>
        </p:nvGrpSpPr>
        <p:grpSpPr>
          <a:xfrm>
            <a:off x="785786" y="3286124"/>
            <a:ext cx="2401653" cy="2207107"/>
            <a:chOff x="785786" y="1285860"/>
            <a:chExt cx="2401653" cy="2207107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5786" y="1285860"/>
              <a:ext cx="2401653" cy="2207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6" name="テキスト ボックス 135"/>
            <p:cNvSpPr txBox="1"/>
            <p:nvPr/>
          </p:nvSpPr>
          <p:spPr>
            <a:xfrm>
              <a:off x="1357290" y="2571744"/>
              <a:ext cx="11031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 smtClean="0">
                  <a:solidFill>
                    <a:srgbClr val="FFFF00"/>
                  </a:solidFill>
                </a:rPr>
                <a:t>lnsulator</a:t>
              </a:r>
              <a:endParaRPr kumimoji="1" lang="ja-JP" altLang="en-US" sz="2000" dirty="0" smtClean="0">
                <a:solidFill>
                  <a:srgbClr val="FFFF00"/>
                </a:solidFill>
              </a:endParaRPr>
            </a:p>
          </p:txBody>
        </p:sp>
      </p:grpSp>
      <p:grpSp>
        <p:nvGrpSpPr>
          <p:cNvPr id="133" name="グループ化 132"/>
          <p:cNvGrpSpPr/>
          <p:nvPr/>
        </p:nvGrpSpPr>
        <p:grpSpPr>
          <a:xfrm>
            <a:off x="6357950" y="3286124"/>
            <a:ext cx="2376264" cy="2181710"/>
            <a:chOff x="6357950" y="1000108"/>
            <a:chExt cx="2376264" cy="2181710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7950" y="1000108"/>
              <a:ext cx="2376264" cy="2181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テキスト ボックス 134"/>
            <p:cNvSpPr txBox="1"/>
            <p:nvPr/>
          </p:nvSpPr>
          <p:spPr>
            <a:xfrm>
              <a:off x="7143768" y="2357430"/>
              <a:ext cx="79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FF00"/>
                  </a:solidFill>
                </a:rPr>
                <a:t>Metal</a:t>
              </a:r>
              <a:endParaRPr kumimoji="1" lang="ja-JP" altLang="en-US" sz="2000" dirty="0" smtClean="0">
                <a:solidFill>
                  <a:srgbClr val="FFFF00"/>
                </a:solidFill>
              </a:endParaRPr>
            </a:p>
          </p:txBody>
        </p:sp>
      </p:grp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286124"/>
            <a:ext cx="2232248" cy="216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円/楕円 136"/>
          <p:cNvSpPr/>
          <p:nvPr/>
        </p:nvSpPr>
        <p:spPr>
          <a:xfrm>
            <a:off x="5000628" y="4286256"/>
            <a:ext cx="571504" cy="107157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00" dirty="0">
              <a:solidFill>
                <a:srgbClr val="FFFF00"/>
              </a:solidFill>
            </a:endParaRPr>
          </a:p>
        </p:txBody>
      </p:sp>
      <p:sp>
        <p:nvSpPr>
          <p:cNvPr id="138" name="円/楕円 137"/>
          <p:cNvSpPr/>
          <p:nvPr/>
        </p:nvSpPr>
        <p:spPr>
          <a:xfrm>
            <a:off x="3857620" y="3643314"/>
            <a:ext cx="928694" cy="92869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4" grpId="0"/>
      <p:bldP spid="137" grpId="0" animBg="1"/>
      <p:bldP spid="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Purpose of my research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357298"/>
            <a:ext cx="3483170" cy="338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円/楕円 155"/>
          <p:cNvSpPr/>
          <p:nvPr/>
        </p:nvSpPr>
        <p:spPr>
          <a:xfrm>
            <a:off x="4714876" y="2786058"/>
            <a:ext cx="1214446" cy="185738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rgbClr val="FFFF00"/>
                </a:solidFill>
              </a:rPr>
              <a:t>Metal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928662" y="5214950"/>
            <a:ext cx="4595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 research about phase separation in VO</a:t>
            </a:r>
            <a:r>
              <a:rPr kumimoji="1" lang="en-US" altLang="ja-JP" sz="1100" dirty="0" smtClean="0"/>
              <a:t>2</a:t>
            </a:r>
            <a:r>
              <a:rPr kumimoji="1" lang="en-US" altLang="ja-JP" sz="2000" dirty="0" smtClean="0"/>
              <a:t>.</a:t>
            </a:r>
            <a:endParaRPr kumimoji="1" lang="ja-JP" altLang="en-US" sz="2000" dirty="0" smtClean="0"/>
          </a:p>
        </p:txBody>
      </p:sp>
      <p:sp>
        <p:nvSpPr>
          <p:cNvPr id="160" name="右矢印 159"/>
          <p:cNvSpPr/>
          <p:nvPr/>
        </p:nvSpPr>
        <p:spPr>
          <a:xfrm>
            <a:off x="2214546" y="5786454"/>
            <a:ext cx="285752" cy="285752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2857488" y="5715016"/>
            <a:ext cx="5543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 want to observe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each electronic phase’s behavior</a:t>
            </a:r>
            <a:r>
              <a:rPr kumimoji="1" lang="en-US" altLang="ja-JP" sz="2000" dirty="0" smtClean="0"/>
              <a:t>.</a:t>
            </a:r>
            <a:endParaRPr kumimoji="1" lang="ja-JP" altLang="en-US" sz="2000" dirty="0" smtClean="0"/>
          </a:p>
        </p:txBody>
      </p:sp>
      <p:sp>
        <p:nvSpPr>
          <p:cNvPr id="170" name="円/楕円 169"/>
          <p:cNvSpPr/>
          <p:nvPr/>
        </p:nvSpPr>
        <p:spPr>
          <a:xfrm>
            <a:off x="3000364" y="1785926"/>
            <a:ext cx="1643074" cy="150019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rgbClr val="FFFF00"/>
                </a:solidFill>
              </a:rPr>
              <a:t>Insulator</a:t>
            </a:r>
            <a:endParaRPr kumimoji="1" lang="ja-JP" alt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Experimental condition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971600" y="2348880"/>
            <a:ext cx="2592288" cy="1224136"/>
            <a:chOff x="1187624" y="3429000"/>
            <a:chExt cx="2592288" cy="1224136"/>
          </a:xfrm>
        </p:grpSpPr>
        <p:grpSp>
          <p:nvGrpSpPr>
            <p:cNvPr id="19" name="グループ化 41"/>
            <p:cNvGrpSpPr/>
            <p:nvPr/>
          </p:nvGrpSpPr>
          <p:grpSpPr>
            <a:xfrm>
              <a:off x="1187624" y="3501008"/>
              <a:ext cx="2592288" cy="1152128"/>
              <a:chOff x="3059832" y="5589240"/>
              <a:chExt cx="1440160" cy="504056"/>
            </a:xfrm>
            <a:scene3d>
              <a:camera prst="orthographicFront">
                <a:rot lat="2700003" lon="0" rev="0"/>
              </a:camera>
              <a:lightRig rig="threePt" dir="t"/>
            </a:scene3d>
          </p:grpSpPr>
          <p:sp>
            <p:nvSpPr>
              <p:cNvPr id="23" name="正方形/長方形 22"/>
              <p:cNvSpPr/>
              <p:nvPr/>
            </p:nvSpPr>
            <p:spPr>
              <a:xfrm>
                <a:off x="3059832" y="5805264"/>
                <a:ext cx="1440160" cy="28803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sp3d extrusionH="381000">
                <a:extrusionClr>
                  <a:schemeClr val="bg1">
                    <a:lumMod val="9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3203848" y="5589240"/>
                <a:ext cx="288032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4067944" y="5589240"/>
                <a:ext cx="288032" cy="1440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sp3d extrusionH="381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3203848" y="5733256"/>
                <a:ext cx="1152128" cy="7200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 extrusionH="381000">
                <a:extrusionClr>
                  <a:srgbClr val="FFC000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20" name="テキスト ボックス 19"/>
            <p:cNvSpPr txBox="1"/>
            <p:nvPr/>
          </p:nvSpPr>
          <p:spPr>
            <a:xfrm>
              <a:off x="1403648" y="3429000"/>
              <a:ext cx="576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solidFill>
                    <a:schemeClr val="bg1"/>
                  </a:solidFill>
                </a:rPr>
                <a:t>Cr/Pt</a:t>
              </a:r>
              <a:endParaRPr kumimoji="1" lang="en-US" altLang="ja-JP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267744" y="3573016"/>
              <a:ext cx="609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/>
                <a:t>VO2</a:t>
              </a:r>
              <a:endParaRPr kumimoji="1" lang="ja-JP" altLang="en-US" sz="14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051720" y="4077072"/>
              <a:ext cx="876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Substrate</a:t>
              </a:r>
              <a:endParaRPr kumimoji="1" lang="ja-JP" altLang="en-US" sz="1400" dirty="0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971600" y="3861048"/>
            <a:ext cx="2378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Film thickness 30nm</a:t>
            </a:r>
          </a:p>
          <a:p>
            <a:r>
              <a:rPr kumimoji="1" lang="en-US" altLang="ja-JP" sz="2000" dirty="0" smtClean="0"/>
              <a:t>Film size 50×50μm</a:t>
            </a:r>
            <a:r>
              <a:rPr kumimoji="1" lang="en-US" altLang="ja-JP" sz="2000" baseline="30000" dirty="0" smtClean="0"/>
              <a:t>2</a:t>
            </a:r>
          </a:p>
          <a:p>
            <a:r>
              <a:rPr lang="en-US" altLang="ja-JP" sz="2000" dirty="0" smtClean="0"/>
              <a:t>Substrate TiO</a:t>
            </a:r>
            <a:r>
              <a:rPr lang="en-US" altLang="ja-JP" sz="1100" dirty="0" smtClean="0"/>
              <a:t>2</a:t>
            </a:r>
            <a:r>
              <a:rPr lang="en-US" altLang="ja-JP" sz="2000" dirty="0" smtClean="0"/>
              <a:t>(001)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27584" y="1196752"/>
            <a:ext cx="19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Sample condition</a:t>
            </a:r>
            <a:endParaRPr kumimoji="1" lang="ja-JP" altLang="en-US" sz="2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259459" y="1196752"/>
            <a:ext cx="1321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Equipment</a:t>
            </a:r>
            <a:endParaRPr kumimoji="1" lang="ja-JP" altLang="en-US" sz="2000" dirty="0"/>
          </a:p>
        </p:txBody>
      </p:sp>
      <p:pic>
        <p:nvPicPr>
          <p:cNvPr id="30" name="Picture 3" descr="C:\Users\Tanaka Lab\Desktop\卒業研究発表\P1010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365104"/>
            <a:ext cx="1872208" cy="1656184"/>
          </a:xfrm>
          <a:prstGeom prst="rect">
            <a:avLst/>
          </a:prstGeom>
          <a:noFill/>
        </p:spPr>
      </p:pic>
      <p:sp>
        <p:nvSpPr>
          <p:cNvPr id="31" name="テキスト ボックス 30"/>
          <p:cNvSpPr txBox="1"/>
          <p:nvPr/>
        </p:nvSpPr>
        <p:spPr>
          <a:xfrm>
            <a:off x="6228184" y="4365104"/>
            <a:ext cx="27472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PPMS</a:t>
            </a:r>
          </a:p>
          <a:p>
            <a:r>
              <a:rPr kumimoji="1" lang="en-US" altLang="ja-JP" sz="1200" dirty="0" smtClean="0"/>
              <a:t>(Physical Property Measurement System)</a:t>
            </a:r>
            <a:endParaRPr lang="en-US" altLang="ja-JP" sz="1200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temperature dependence</a:t>
            </a:r>
          </a:p>
          <a:p>
            <a:r>
              <a:rPr lang="en-US" altLang="ja-JP" dirty="0" smtClean="0"/>
              <a:t>of resistance </a:t>
            </a:r>
            <a:endParaRPr kumimoji="1" lang="ja-JP" altLang="en-US" dirty="0"/>
          </a:p>
        </p:txBody>
      </p:sp>
      <p:pic>
        <p:nvPicPr>
          <p:cNvPr id="42" name="Picture 2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9699" y="1844824"/>
            <a:ext cx="1962885" cy="1656184"/>
          </a:xfrm>
          <a:prstGeom prst="rect">
            <a:avLst/>
          </a:prstGeom>
          <a:noFill/>
        </p:spPr>
      </p:pic>
      <p:sp>
        <p:nvSpPr>
          <p:cNvPr id="43" name="テキスト ボックス 42"/>
          <p:cNvSpPr txBox="1"/>
          <p:nvPr/>
        </p:nvSpPr>
        <p:spPr>
          <a:xfrm>
            <a:off x="4331467" y="1772816"/>
            <a:ext cx="1977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Optical microscope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observe domain</a:t>
            </a:r>
            <a:endParaRPr kumimoji="1" lang="ja-JP" altLang="en-US" dirty="0"/>
          </a:p>
        </p:txBody>
      </p:sp>
      <p:cxnSp>
        <p:nvCxnSpPr>
          <p:cNvPr id="44" name="直線矢印コネクタ 43"/>
          <p:cNvCxnSpPr/>
          <p:nvPr/>
        </p:nvCxnSpPr>
        <p:spPr>
          <a:xfrm flipV="1">
            <a:off x="7139779" y="2996952"/>
            <a:ext cx="360040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6419699" y="378904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Temperature controller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Temperature dependence of resistivity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575556" y="620688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75556" y="6453336"/>
            <a:ext cx="7992888" cy="45719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339752" y="5877272"/>
            <a:ext cx="5050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VO</a:t>
            </a:r>
            <a:r>
              <a:rPr kumimoji="1" lang="en-US" altLang="ja-JP" sz="1100" dirty="0" smtClean="0"/>
              <a:t>2</a:t>
            </a:r>
            <a:r>
              <a:rPr kumimoji="1" lang="en-US" altLang="ja-JP" sz="2000" dirty="0" smtClean="0"/>
              <a:t> turn from insulator to metal around 300K.</a:t>
            </a:r>
            <a:endParaRPr kumimoji="1" lang="ja-JP" altLang="en-US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52736"/>
            <a:ext cx="5077771" cy="464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直線矢印コネクタ 26"/>
          <p:cNvCxnSpPr/>
          <p:nvPr/>
        </p:nvCxnSpPr>
        <p:spPr>
          <a:xfrm>
            <a:off x="5220072" y="3284984"/>
            <a:ext cx="72008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flipH="1" flipV="1">
            <a:off x="3347864" y="3573016"/>
            <a:ext cx="72008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3707904" y="1340768"/>
            <a:ext cx="2448272" cy="3600400"/>
          </a:xfrm>
          <a:prstGeom prst="rect">
            <a:avLst/>
          </a:prstGeom>
          <a:solidFill>
            <a:srgbClr val="0070C0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16016" y="1412776"/>
            <a:ext cx="1402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Phase</a:t>
            </a:r>
          </a:p>
          <a:p>
            <a:r>
              <a:rPr lang="en-US" altLang="ja-JP" sz="2000" dirty="0" smtClean="0"/>
              <a:t>coexistence</a:t>
            </a:r>
            <a:endParaRPr kumimoji="1" lang="ja-JP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 w="19050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3038</TotalTime>
  <Words>1435</Words>
  <Application>Microsoft Office PowerPoint</Application>
  <PresentationFormat>画面に合わせる (4:3)</PresentationFormat>
  <Paragraphs>261</Paragraphs>
  <Slides>21</Slides>
  <Notes>17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Office テーマ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Tanaka Lab</dc:creator>
  <cp:lastModifiedBy>Takami Note</cp:lastModifiedBy>
  <cp:revision>203</cp:revision>
  <dcterms:created xsi:type="dcterms:W3CDTF">2011-09-06T08:53:11Z</dcterms:created>
  <dcterms:modified xsi:type="dcterms:W3CDTF">2011-12-14T04:29:28Z</dcterms:modified>
</cp:coreProperties>
</file>