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80" r:id="rId11"/>
    <p:sldId id="266" r:id="rId12"/>
    <p:sldId id="267" r:id="rId13"/>
    <p:sldId id="268" r:id="rId14"/>
    <p:sldId id="269" r:id="rId15"/>
    <p:sldId id="279" r:id="rId16"/>
    <p:sldId id="270" r:id="rId17"/>
    <p:sldId id="281" r:id="rId18"/>
    <p:sldId id="271" r:id="rId19"/>
    <p:sldId id="273" r:id="rId20"/>
    <p:sldId id="282" r:id="rId21"/>
    <p:sldId id="272" r:id="rId22"/>
    <p:sldId id="274" r:id="rId23"/>
    <p:sldId id="290" r:id="rId24"/>
    <p:sldId id="288" r:id="rId25"/>
    <p:sldId id="283" r:id="rId26"/>
    <p:sldId id="289" r:id="rId27"/>
    <p:sldId id="284" r:id="rId28"/>
    <p:sldId id="285" r:id="rId29"/>
    <p:sldId id="287" r:id="rId30"/>
    <p:sldId id="275" r:id="rId31"/>
    <p:sldId id="278" r:id="rId32"/>
    <p:sldId id="276" r:id="rId33"/>
    <p:sldId id="277" r:id="rId34"/>
    <p:sldId id="292" r:id="rId35"/>
    <p:sldId id="291" r:id="rId36"/>
    <p:sldId id="293" r:id="rId37"/>
    <p:sldId id="294" r:id="rId38"/>
    <p:sldId id="295" r:id="rId39"/>
    <p:sldId id="296" r:id="rId40"/>
    <p:sldId id="298" r:id="rId41"/>
    <p:sldId id="297" r:id="rId42"/>
  </p:sldIdLst>
  <p:sldSz cx="9144000" cy="6858000" type="screen4x3"/>
  <p:notesSz cx="6734175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FF"/>
    <a:srgbClr val="8DDF8F"/>
    <a:srgbClr val="006600"/>
    <a:srgbClr val="007A77"/>
    <a:srgbClr val="47FFB9"/>
    <a:srgbClr val="AC47FF"/>
    <a:srgbClr val="0000CC"/>
    <a:srgbClr val="663300"/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3" autoAdjust="0"/>
    <p:restoredTop sz="64370" autoAdjust="0"/>
  </p:normalViewPr>
  <p:slideViewPr>
    <p:cSldViewPr>
      <p:cViewPr>
        <p:scale>
          <a:sx n="75" d="100"/>
          <a:sy n="75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28"/>
    </p:cViewPr>
  </p:sorterViewPr>
  <p:notesViewPr>
    <p:cSldViewPr>
      <p:cViewPr varScale="1">
        <p:scale>
          <a:sx n="36" d="100"/>
          <a:sy n="36" d="100"/>
        </p:scale>
        <p:origin x="-2100" y="-84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474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4F862-8192-4FDE-B227-3FE7515FE794}" type="datetimeFigureOut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474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E4A2F-CE58-4758-B498-285D0F029E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66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DC2D-D8A2-4482-8830-42752E37AF48}" type="datetimeFigureOut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418" y="4686499"/>
            <a:ext cx="538734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474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70BBE-E9B5-4D57-9569-61C41091E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18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70BBE-E9B5-4D57-9569-61C41091EA0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9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96044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9632" y="4869160"/>
            <a:ext cx="6400800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01B1-524E-48C2-AB89-0C70F67AC287}" type="datetime1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467544" y="548680"/>
            <a:ext cx="8208912" cy="4176464"/>
          </a:xfrm>
          <a:prstGeom prst="rect">
            <a:avLst/>
          </a:prstGeom>
          <a:noFill/>
          <a:ln w="7620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2160240" cy="39797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DDD3A-F09C-42CA-87F9-9CF8E2C387CB}" type="datetime1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DA0C95-FE77-4A2B-B2C2-7C3262F446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467544" y="908720"/>
            <a:ext cx="8208912" cy="0"/>
          </a:xfrm>
          <a:prstGeom prst="line">
            <a:avLst/>
          </a:prstGeom>
          <a:ln w="88900" cap="rnd">
            <a:solidFill>
              <a:schemeClr val="tx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1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EFAE-8BCB-43A3-B3D9-68B8293504FC}" type="datetime1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67544" y="908720"/>
            <a:ext cx="8208912" cy="0"/>
          </a:xfrm>
          <a:prstGeom prst="line">
            <a:avLst/>
          </a:prstGeom>
          <a:ln w="88900" cap="rnd">
            <a:solidFill>
              <a:schemeClr val="tx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90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DADF-5124-45D6-876B-462D17E46FF3}" type="datetime1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467544" y="908720"/>
            <a:ext cx="8208912" cy="0"/>
          </a:xfrm>
          <a:prstGeom prst="line">
            <a:avLst/>
          </a:prstGeom>
          <a:ln w="88900" cap="rnd">
            <a:solidFill>
              <a:schemeClr val="tx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9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710952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386F-149C-4046-BD6B-EB4EC3122575}" type="datetime1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2160240" cy="397971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467544" y="908720"/>
            <a:ext cx="8208912" cy="0"/>
          </a:xfrm>
          <a:prstGeom prst="line">
            <a:avLst/>
          </a:prstGeom>
          <a:ln w="88900" cap="rnd">
            <a:solidFill>
              <a:schemeClr val="tx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1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64705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6419-1F0A-4C15-A367-2CE9AA0DA201}" type="datetime1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467544" y="3068960"/>
            <a:ext cx="8208912" cy="0"/>
          </a:xfrm>
          <a:prstGeom prst="line">
            <a:avLst/>
          </a:prstGeom>
          <a:ln w="88900" cap="rnd">
            <a:solidFill>
              <a:schemeClr val="tx2">
                <a:alpha val="90000"/>
              </a:schemeClr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 userDrawn="1"/>
        </p:nvCxnSpPr>
        <p:spPr>
          <a:xfrm>
            <a:off x="467544" y="908720"/>
            <a:ext cx="8208912" cy="0"/>
          </a:xfrm>
          <a:prstGeom prst="line">
            <a:avLst/>
          </a:prstGeom>
          <a:ln w="88900" cap="rnd">
            <a:solidFill>
              <a:schemeClr val="tx2">
                <a:alpha val="90000"/>
              </a:schemeClr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5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8E70-6573-45D5-A1D9-DF0AB4051B78}" type="datetime1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0680-49B2-4A75-A56F-5BBFF9B8BA37}" type="datetime1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467544" y="908720"/>
            <a:ext cx="8208912" cy="0"/>
          </a:xfrm>
          <a:prstGeom prst="line">
            <a:avLst/>
          </a:prstGeom>
          <a:ln w="88900" cap="rnd">
            <a:solidFill>
              <a:schemeClr val="tx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6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1925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6419-1F0A-4C15-A367-2CE9AA0DA201}" type="datetime1">
              <a:rPr kumimoji="1" lang="ja-JP" altLang="en-US" smtClean="0"/>
              <a:t>2011/12/6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39952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0C95-FE77-4A2B-B2C2-7C3262F446D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94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9" r:id="rId6"/>
    <p:sldLayoutId id="2147483655" r:id="rId7"/>
    <p:sldLayoutId id="214748365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0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3.png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kumimoji="1" lang="en-US" altLang="ja-JP" dirty="0" smtClean="0"/>
              <a:t>Optical fabrication </a:t>
            </a:r>
            <a:r>
              <a:rPr kumimoji="1" lang="en-US" altLang="ja-JP" dirty="0" smtClean="0"/>
              <a:t>and </a:t>
            </a:r>
            <a:br>
              <a:rPr kumimoji="1" lang="en-US" altLang="ja-JP" dirty="0" smtClean="0"/>
            </a:br>
            <a:r>
              <a:rPr kumimoji="1" lang="en-US" altLang="ja-JP" dirty="0" smtClean="0"/>
              <a:t>Optical manipulation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</a:t>
            </a:r>
            <a:r>
              <a:rPr kumimoji="1" lang="en-US" altLang="ja-JP" dirty="0" smtClean="0"/>
              <a:t>semiconductor nanoparticles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1720" y="5085184"/>
            <a:ext cx="6400800" cy="100811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Ashida lab.  Nawaki Yohei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Enhancement by resonant light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pic>
        <p:nvPicPr>
          <p:cNvPr id="5" name="Picture 4" descr="resonant_accel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05" y="1356415"/>
            <a:ext cx="607695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633094" y="4210513"/>
            <a:ext cx="5403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Ref: </a:t>
            </a:r>
            <a:r>
              <a:rPr kumimoji="1" lang="en-US" altLang="ja-JP" sz="1400" dirty="0" err="1" smtClean="0"/>
              <a:t>T.Iida</a:t>
            </a:r>
            <a:r>
              <a:rPr kumimoji="1" lang="en-US" altLang="ja-JP" sz="1400" dirty="0" smtClean="0"/>
              <a:t> and H. Ishihara Phys. Rev. </a:t>
            </a:r>
            <a:r>
              <a:rPr kumimoji="1" lang="en-US" altLang="ja-JP" sz="1400" dirty="0" err="1" smtClean="0"/>
              <a:t>Lett</a:t>
            </a:r>
            <a:r>
              <a:rPr kumimoji="1" lang="en-US" altLang="ja-JP" sz="1400" dirty="0" smtClean="0"/>
              <a:t>. 90, 057403 (2003)</a:t>
            </a:r>
            <a:endParaRPr kumimoji="1" lang="ja-JP" altLang="en-US" sz="1400" dirty="0"/>
          </a:p>
        </p:txBody>
      </p:sp>
      <p:sp>
        <p:nvSpPr>
          <p:cNvPr id="7" name="上矢印 6"/>
          <p:cNvSpPr/>
          <p:nvPr/>
        </p:nvSpPr>
        <p:spPr>
          <a:xfrm>
            <a:off x="3779912" y="2208250"/>
            <a:ext cx="360350" cy="1080120"/>
          </a:xfrm>
          <a:prstGeom prst="upArrow">
            <a:avLst>
              <a:gd name="adj1" fmla="val 13224"/>
              <a:gd name="adj2" fmla="val 9780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140165" y="2636912"/>
            <a:ext cx="2769226" cy="1510748"/>
          </a:xfrm>
          <a:custGeom>
            <a:avLst/>
            <a:gdLst>
              <a:gd name="connsiteX0" fmla="*/ 2769226 w 2769226"/>
              <a:gd name="connsiteY0" fmla="*/ 0 h 1510748"/>
              <a:gd name="connsiteX1" fmla="*/ 317574 w 2769226"/>
              <a:gd name="connsiteY1" fmla="*/ 649357 h 1510748"/>
              <a:gd name="connsiteX2" fmla="*/ 105539 w 2769226"/>
              <a:gd name="connsiteY2" fmla="*/ 1510748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226" h="1510748">
                <a:moveTo>
                  <a:pt x="2769226" y="0"/>
                </a:moveTo>
                <a:cubicBezTo>
                  <a:pt x="1765374" y="198783"/>
                  <a:pt x="761522" y="397566"/>
                  <a:pt x="317574" y="649357"/>
                </a:cubicBezTo>
                <a:cubicBezTo>
                  <a:pt x="-126374" y="901148"/>
                  <a:pt x="-10418" y="1205948"/>
                  <a:pt x="105539" y="1510748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4221088"/>
            <a:ext cx="315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Using resonant light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3" y="4859868"/>
            <a:ext cx="667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Photo induced force is drastically </a:t>
            </a:r>
            <a:r>
              <a:rPr kumimoji="1" lang="en-US" altLang="ja-JP" sz="2400" dirty="0" smtClean="0"/>
              <a:t>enhanced.</a:t>
            </a:r>
            <a:endParaRPr kumimoji="1" lang="ja-JP" altLang="en-US" sz="2400" dirty="0"/>
          </a:p>
        </p:txBody>
      </p:sp>
      <p:sp>
        <p:nvSpPr>
          <p:cNvPr id="11" name="上矢印 10"/>
          <p:cNvSpPr/>
          <p:nvPr/>
        </p:nvSpPr>
        <p:spPr>
          <a:xfrm>
            <a:off x="8244408" y="2924944"/>
            <a:ext cx="90087" cy="296726"/>
          </a:xfrm>
          <a:prstGeom prst="upArrow">
            <a:avLst>
              <a:gd name="adj1" fmla="val 13224"/>
              <a:gd name="adj2" fmla="val 590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95058" y="1171749"/>
            <a:ext cx="432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Numerical calculation example (CuCl)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395536" y="4147660"/>
            <a:ext cx="3154582" cy="535093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7544" y="5949280"/>
            <a:ext cx="6515244" cy="72008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100 times of gravitational acceleration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3203848" y="5465549"/>
            <a:ext cx="576064" cy="33971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539552" y="5229200"/>
            <a:ext cx="6443236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4"/>
          <p:cNvSpPr>
            <a:spLocks/>
          </p:cNvSpPr>
          <p:nvPr/>
        </p:nvSpPr>
        <p:spPr bwMode="auto">
          <a:xfrm>
            <a:off x="610557" y="1541081"/>
            <a:ext cx="1634302" cy="723466"/>
          </a:xfrm>
          <a:custGeom>
            <a:avLst/>
            <a:gdLst>
              <a:gd name="T0" fmla="*/ 376 w 3372"/>
              <a:gd name="T1" fmla="*/ 8 h 1368"/>
              <a:gd name="T2" fmla="*/ 1732 w 3372"/>
              <a:gd name="T3" fmla="*/ 464 h 1368"/>
              <a:gd name="T4" fmla="*/ 3100 w 3372"/>
              <a:gd name="T5" fmla="*/ 0 h 1368"/>
              <a:gd name="T6" fmla="*/ 3372 w 3372"/>
              <a:gd name="T7" fmla="*/ 0 h 1368"/>
              <a:gd name="T8" fmla="*/ 3364 w 3372"/>
              <a:gd name="T9" fmla="*/ 1368 h 1368"/>
              <a:gd name="T10" fmla="*/ 3096 w 3372"/>
              <a:gd name="T11" fmla="*/ 1368 h 1368"/>
              <a:gd name="T12" fmla="*/ 1736 w 3372"/>
              <a:gd name="T13" fmla="*/ 908 h 1368"/>
              <a:gd name="T14" fmla="*/ 376 w 3372"/>
              <a:gd name="T15" fmla="*/ 1364 h 1368"/>
              <a:gd name="T16" fmla="*/ 8 w 3372"/>
              <a:gd name="T17" fmla="*/ 1356 h 1368"/>
              <a:gd name="T18" fmla="*/ 0 w 3372"/>
              <a:gd name="T19" fmla="*/ 8 h 1368"/>
              <a:gd name="T20" fmla="*/ 376 w 3372"/>
              <a:gd name="T21" fmla="*/ 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72" h="1368">
                <a:moveTo>
                  <a:pt x="376" y="8"/>
                </a:moveTo>
                <a:cubicBezTo>
                  <a:pt x="602" y="47"/>
                  <a:pt x="988" y="460"/>
                  <a:pt x="1732" y="464"/>
                </a:cubicBezTo>
                <a:cubicBezTo>
                  <a:pt x="2420" y="460"/>
                  <a:pt x="3100" y="0"/>
                  <a:pt x="3100" y="0"/>
                </a:cubicBezTo>
                <a:lnTo>
                  <a:pt x="3372" y="0"/>
                </a:lnTo>
                <a:lnTo>
                  <a:pt x="3364" y="1368"/>
                </a:lnTo>
                <a:lnTo>
                  <a:pt x="3096" y="1368"/>
                </a:lnTo>
                <a:cubicBezTo>
                  <a:pt x="2825" y="1291"/>
                  <a:pt x="2420" y="916"/>
                  <a:pt x="1736" y="908"/>
                </a:cubicBezTo>
                <a:cubicBezTo>
                  <a:pt x="1048" y="912"/>
                  <a:pt x="376" y="1364"/>
                  <a:pt x="376" y="1364"/>
                </a:cubicBezTo>
                <a:lnTo>
                  <a:pt x="8" y="1356"/>
                </a:lnTo>
                <a:lnTo>
                  <a:pt x="0" y="8"/>
                </a:lnTo>
                <a:lnTo>
                  <a:pt x="376" y="8"/>
                </a:lnTo>
                <a:close/>
              </a:path>
            </a:pathLst>
          </a:custGeom>
          <a:gradFill rotWithShape="1">
            <a:gsLst>
              <a:gs pos="0">
                <a:srgbClr val="6666FF">
                  <a:gamma/>
                  <a:tint val="25490"/>
                  <a:invGamma/>
                </a:srgbClr>
              </a:gs>
              <a:gs pos="50000">
                <a:srgbClr val="6666FF"/>
              </a:gs>
              <a:gs pos="100000">
                <a:srgbClr val="6666FF">
                  <a:gamma/>
                  <a:tint val="2549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1353096" y="1794864"/>
            <a:ext cx="215900" cy="215900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1651546" y="1775814"/>
            <a:ext cx="482600" cy="254000"/>
          </a:xfrm>
          <a:prstGeom prst="rightArrow">
            <a:avLst>
              <a:gd name="adj1" fmla="val 30000"/>
              <a:gd name="adj2" fmla="val 107500"/>
            </a:avLst>
          </a:prstGeom>
          <a:solidFill>
            <a:schemeClr val="accent5"/>
          </a:solidFill>
          <a:ln w="25400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3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23527" y="1268760"/>
            <a:ext cx="6885655" cy="37451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Previous study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Purpose</a:t>
            </a:r>
            <a:endParaRPr kumimoji="1" lang="ja-JP" altLang="en-US" dirty="0"/>
          </a:p>
        </p:txBody>
      </p:sp>
      <p:pic>
        <p:nvPicPr>
          <p:cNvPr id="5" name="Picture 6" descr="CuCl_m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708920"/>
            <a:ext cx="4497387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19" y="2780928"/>
            <a:ext cx="420296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23528" y="1268760"/>
            <a:ext cx="6980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Our group has succeeded manipulation of nanoparticles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31840" y="1991520"/>
            <a:ext cx="291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Wide-gap semiconductor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61315" y="2348880"/>
            <a:ext cx="70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CuCl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48258" y="2348880"/>
            <a:ext cx="6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ZnO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6169670"/>
            <a:ext cx="396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cs typeface="ＭＳ Ｐゴシック" pitchFamily="50" charset="-128"/>
              </a:rPr>
              <a:t>K. Inaba </a:t>
            </a:r>
            <a:r>
              <a:rPr lang="en-US" altLang="ja-JP" sz="1400" dirty="0" err="1" smtClean="0">
                <a:cs typeface="ＭＳ Ｐゴシック" pitchFamily="50" charset="-128"/>
              </a:rPr>
              <a:t>phys.stat.sol</a:t>
            </a:r>
            <a:r>
              <a:rPr lang="en-US" altLang="ja-JP" sz="1400" dirty="0">
                <a:cs typeface="ＭＳ Ｐゴシック" pitchFamily="50" charset="-128"/>
              </a:rPr>
              <a:t>. (b)243, No.14, </a:t>
            </a:r>
            <a:r>
              <a:rPr lang="en-US" altLang="ja-JP" sz="1400" dirty="0" smtClean="0">
                <a:cs typeface="ＭＳ Ｐゴシック" pitchFamily="50" charset="-128"/>
              </a:rPr>
              <a:t>(</a:t>
            </a:r>
            <a:r>
              <a:rPr lang="en-US" altLang="ja-JP" sz="1400" dirty="0">
                <a:cs typeface="ＭＳ Ｐゴシック" pitchFamily="50" charset="-128"/>
              </a:rPr>
              <a:t>2006</a:t>
            </a:r>
            <a:r>
              <a:rPr lang="en-US" altLang="ja-JP" sz="1400" dirty="0" smtClean="0">
                <a:cs typeface="ＭＳ Ｐゴシック" pitchFamily="50" charset="-128"/>
              </a:rPr>
              <a:t>)</a:t>
            </a:r>
            <a:endParaRPr lang="en-US" altLang="ja-JP" sz="1400" dirty="0">
              <a:cs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71525" y="6165304"/>
            <a:ext cx="3020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cs typeface="ＭＳ Ｐゴシック" pitchFamily="50" charset="-128"/>
              </a:rPr>
              <a:t>S. Okamoto master thesis (2011)</a:t>
            </a:r>
            <a:endParaRPr lang="en-US" altLang="ja-JP" sz="1400" dirty="0"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8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My study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Purpose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908264" y="1268760"/>
            <a:ext cx="5040000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2"/>
                </a:solidFill>
              </a:rPr>
              <a:t>GaN bulk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08264" y="3429000"/>
            <a:ext cx="5040000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2"/>
                </a:solidFill>
              </a:rPr>
              <a:t>GaN particles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08264" y="5733256"/>
            <a:ext cx="5040000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2"/>
                </a:solidFill>
              </a:rPr>
              <a:t>Manipulated GaN particles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672180" y="2060848"/>
            <a:ext cx="1512168" cy="1296144"/>
          </a:xfrm>
          <a:prstGeom prst="downArrow">
            <a:avLst>
              <a:gd name="adj1" fmla="val 50000"/>
              <a:gd name="adj2" fmla="val 313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72180" y="4221088"/>
            <a:ext cx="1512168" cy="1296144"/>
          </a:xfrm>
          <a:prstGeom prst="downArrow">
            <a:avLst>
              <a:gd name="adj1" fmla="val 50000"/>
              <a:gd name="adj2" fmla="val 313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204268" y="2204864"/>
            <a:ext cx="244799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2"/>
                </a:solidFill>
              </a:rPr>
              <a:t>ablation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204268" y="4365104"/>
            <a:ext cx="244799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2"/>
                </a:solidFill>
              </a:rPr>
              <a:t>manipulation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カギ線コネクタ 47"/>
          <p:cNvCxnSpPr>
            <a:stCxn id="12" idx="3"/>
            <a:endCxn id="15" idx="1"/>
          </p:cNvCxnSpPr>
          <p:nvPr/>
        </p:nvCxnSpPr>
        <p:spPr>
          <a:xfrm flipV="1">
            <a:off x="3851920" y="2810582"/>
            <a:ext cx="2903434" cy="870446"/>
          </a:xfrm>
          <a:prstGeom prst="bentConnector3">
            <a:avLst>
              <a:gd name="adj1" fmla="val 22662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Fabrication method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5" name="直方体 4"/>
          <p:cNvSpPr/>
          <p:nvPr/>
        </p:nvSpPr>
        <p:spPr>
          <a:xfrm>
            <a:off x="6942045" y="4557104"/>
            <a:ext cx="288032" cy="360040"/>
          </a:xfrm>
          <a:prstGeom prst="cube">
            <a:avLst>
              <a:gd name="adj" fmla="val 8465"/>
            </a:avLst>
          </a:prstGeom>
          <a:solidFill>
            <a:schemeClr val="bg1">
              <a:lumMod val="65000"/>
            </a:schemeClr>
          </a:solidFill>
          <a:ln w="31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6757988" y="4737124"/>
            <a:ext cx="312751" cy="312750"/>
          </a:xfrm>
          <a:prstGeom prst="line">
            <a:avLst/>
          </a:prstGeom>
          <a:ln w="28575" cap="rnd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611560" y="1628800"/>
            <a:ext cx="194421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Nd:YAG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76470" y="3501008"/>
            <a:ext cx="194421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Ti:sapphire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6013" y="1259468"/>
            <a:ext cx="172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ablation laser</a:t>
            </a:r>
            <a:endParaRPr kumimoji="1" lang="ja-JP" altLang="en-US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3131676"/>
            <a:ext cx="220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manipulation laser</a:t>
            </a:r>
            <a:endParaRPr kumimoji="1" lang="ja-JP" altLang="en-US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9632" y="2132856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612900" algn="l"/>
              </a:tabLst>
            </a:pPr>
            <a:r>
              <a:rPr kumimoji="1" lang="en-US" altLang="ja-JP" dirty="0" smtClean="0"/>
              <a:t>wavelength	:525nm</a:t>
            </a:r>
          </a:p>
          <a:p>
            <a:pPr>
              <a:tabLst>
                <a:tab pos="1612900" algn="l"/>
              </a:tabLst>
            </a:pPr>
            <a:r>
              <a:rPr lang="en-US" altLang="ja-JP" dirty="0" smtClean="0"/>
              <a:t>pulse duration	:10ns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131840" y="3501008"/>
            <a:ext cx="72008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SHG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92794" y="4917144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612900" algn="l"/>
              </a:tabLst>
            </a:pPr>
            <a:r>
              <a:rPr kumimoji="1" lang="en-US" altLang="ja-JP" dirty="0" smtClean="0"/>
              <a:t>wavelength	:726nm</a:t>
            </a:r>
          </a:p>
        </p:txBody>
      </p:sp>
      <p:sp>
        <p:nvSpPr>
          <p:cNvPr id="14" name="八角形 13"/>
          <p:cNvSpPr/>
          <p:nvPr/>
        </p:nvSpPr>
        <p:spPr>
          <a:xfrm>
            <a:off x="5220072" y="1700808"/>
            <a:ext cx="2232248" cy="2232248"/>
          </a:xfrm>
          <a:prstGeom prst="octag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755354" y="2702570"/>
            <a:ext cx="45719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864557" y="2345293"/>
            <a:ext cx="943278" cy="94327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8" idx="3"/>
            <a:endCxn id="12" idx="1"/>
          </p:cNvCxnSpPr>
          <p:nvPr/>
        </p:nvCxnSpPr>
        <p:spPr>
          <a:xfrm>
            <a:off x="2520686" y="3681028"/>
            <a:ext cx="6111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6307418" y="2409876"/>
            <a:ext cx="108012" cy="814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156176" y="2708920"/>
            <a:ext cx="151242" cy="21602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43994" y="1700808"/>
            <a:ext cx="11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cryostat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45505" y="2580193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 substrate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1395" y="32942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sample</a:t>
            </a:r>
            <a:endParaRPr kumimoji="1" lang="ja-JP" altLang="en-US" dirty="0"/>
          </a:p>
        </p:txBody>
      </p:sp>
      <p:sp>
        <p:nvSpPr>
          <p:cNvPr id="25" name="八角形 24"/>
          <p:cNvSpPr/>
          <p:nvPr/>
        </p:nvSpPr>
        <p:spPr>
          <a:xfrm>
            <a:off x="5076056" y="1556792"/>
            <a:ext cx="2528664" cy="2528664"/>
          </a:xfrm>
          <a:prstGeom prst="octag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6" name="直方体 25"/>
          <p:cNvSpPr/>
          <p:nvPr/>
        </p:nvSpPr>
        <p:spPr>
          <a:xfrm>
            <a:off x="5911861" y="4651395"/>
            <a:ext cx="848669" cy="1153869"/>
          </a:xfrm>
          <a:prstGeom prst="cube">
            <a:avLst>
              <a:gd name="adj" fmla="val 7704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121042" y="4905168"/>
            <a:ext cx="323166" cy="32316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  <a:scene3d>
            <a:camera prst="obliqueTopRight"/>
            <a:lightRig rig="threePt" dir="t"/>
          </a:scene3d>
          <a:sp3d extrusionH="1270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174613" y="5409220"/>
            <a:ext cx="216024" cy="2160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5634553" y="5067867"/>
            <a:ext cx="648072" cy="648072"/>
          </a:xfrm>
          <a:prstGeom prst="line">
            <a:avLst/>
          </a:prstGeom>
          <a:ln w="28575" cap="rnd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5694981" y="5455891"/>
            <a:ext cx="648072" cy="648072"/>
          </a:xfrm>
          <a:prstGeom prst="line">
            <a:avLst/>
          </a:prstGeom>
          <a:ln w="28575" cap="sq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直方体 30"/>
          <p:cNvSpPr/>
          <p:nvPr/>
        </p:nvSpPr>
        <p:spPr>
          <a:xfrm>
            <a:off x="5868144" y="5985284"/>
            <a:ext cx="426014" cy="180020"/>
          </a:xfrm>
          <a:prstGeom prst="cube">
            <a:avLst>
              <a:gd name="adj" fmla="val 77084"/>
            </a:avLst>
          </a:prstGeom>
          <a:solidFill>
            <a:schemeClr val="bg1">
              <a:lumMod val="65000"/>
            </a:schemeClr>
          </a:solidFill>
          <a:ln w="31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242603" y="4557104"/>
            <a:ext cx="182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back substrate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61279" y="6086018"/>
            <a:ext cx="190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front substrate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32754" y="4614194"/>
            <a:ext cx="26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Vacuum state (300K)</a:t>
            </a:r>
            <a:endParaRPr kumimoji="1" lang="ja-JP" altLang="en-US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99592" y="5517232"/>
            <a:ext cx="302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Superfluid He state (2K)</a:t>
            </a:r>
            <a:endParaRPr kumimoji="1" lang="ja-JP" altLang="en-US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06119" y="5865380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612900" algn="l"/>
              </a:tabLst>
            </a:pPr>
            <a:r>
              <a:rPr kumimoji="1" lang="en-US" altLang="ja-JP" dirty="0" smtClean="0"/>
              <a:t>wavelength	:718nm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92794" y="3861048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612900" algn="l"/>
              </a:tabLst>
            </a:pPr>
            <a:r>
              <a:rPr lang="en-US" altLang="ja-JP" dirty="0"/>
              <a:t>pulse duration	:100fs </a:t>
            </a:r>
            <a:endParaRPr lang="ja-JP" altLang="en-US" dirty="0"/>
          </a:p>
        </p:txBody>
      </p:sp>
      <p:grpSp>
        <p:nvGrpSpPr>
          <p:cNvPr id="38" name="Group 22"/>
          <p:cNvGrpSpPr>
            <a:grpSpLocks/>
          </p:cNvGrpSpPr>
          <p:nvPr/>
        </p:nvGrpSpPr>
        <p:grpSpPr bwMode="auto">
          <a:xfrm rot="17133364" flipH="1">
            <a:off x="4705306" y="3595112"/>
            <a:ext cx="1944688" cy="877888"/>
            <a:chOff x="2620" y="2811"/>
            <a:chExt cx="1225" cy="553"/>
          </a:xfrm>
        </p:grpSpPr>
        <p:sp>
          <p:nvSpPr>
            <p:cNvPr id="39" name="円弧 109"/>
            <p:cNvSpPr>
              <a:spLocks noChangeArrowheads="1"/>
            </p:cNvSpPr>
            <p:nvPr/>
          </p:nvSpPr>
          <p:spPr bwMode="auto">
            <a:xfrm rot="17379855">
              <a:off x="2972" y="2489"/>
              <a:ext cx="553" cy="1192"/>
            </a:xfrm>
            <a:custGeom>
              <a:avLst/>
              <a:gdLst>
                <a:gd name="T0" fmla="*/ 946727 w 1893455"/>
                <a:gd name="T1" fmla="*/ 0 h 1893455"/>
                <a:gd name="T2" fmla="*/ 946728 w 1893455"/>
                <a:gd name="T3" fmla="*/ 946728 h 1893455"/>
                <a:gd name="T4" fmla="*/ 1414610 w 1893455"/>
                <a:gd name="T5" fmla="*/ 1769758 h 1893455"/>
                <a:gd name="T6" fmla="*/ 2 60000 65536"/>
                <a:gd name="T7" fmla="*/ 2 60000 65536"/>
                <a:gd name="T8" fmla="*/ 2 60000 65536"/>
                <a:gd name="T9" fmla="*/ 946727 w 1893455"/>
                <a:gd name="T10" fmla="*/ 0 h 1893455"/>
                <a:gd name="T11" fmla="*/ 1893455 w 1893455"/>
                <a:gd name="T12" fmla="*/ 1769758 h 18934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3455" h="1893455" stroke="0">
                  <a:moveTo>
                    <a:pt x="946727" y="0"/>
                  </a:moveTo>
                  <a:lnTo>
                    <a:pt x="946727" y="0"/>
                  </a:lnTo>
                  <a:cubicBezTo>
                    <a:pt x="1469590" y="0"/>
                    <a:pt x="1893455" y="423864"/>
                    <a:pt x="1893455" y="946728"/>
                  </a:cubicBezTo>
                  <a:cubicBezTo>
                    <a:pt x="1893455" y="1287219"/>
                    <a:pt x="1710613" y="1601484"/>
                    <a:pt x="1414609" y="1769758"/>
                  </a:cubicBezTo>
                  <a:lnTo>
                    <a:pt x="946728" y="946728"/>
                  </a:lnTo>
                  <a:close/>
                </a:path>
                <a:path w="1893455" h="1893455" fill="none">
                  <a:moveTo>
                    <a:pt x="946727" y="0"/>
                  </a:moveTo>
                  <a:lnTo>
                    <a:pt x="946727" y="0"/>
                  </a:lnTo>
                  <a:cubicBezTo>
                    <a:pt x="1469590" y="0"/>
                    <a:pt x="1893455" y="423864"/>
                    <a:pt x="1893455" y="946728"/>
                  </a:cubicBezTo>
                  <a:cubicBezTo>
                    <a:pt x="1893455" y="1287219"/>
                    <a:pt x="1710613" y="1601484"/>
                    <a:pt x="1414609" y="1769758"/>
                  </a:cubicBezTo>
                </a:path>
              </a:pathLst>
            </a:custGeom>
            <a:noFill/>
            <a:ln w="88900" cap="rnd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+mj-lt"/>
                <a:ea typeface="+mn-ea"/>
              </a:endParaRPr>
            </a:p>
          </p:txBody>
        </p:sp>
        <p:grpSp>
          <p:nvGrpSpPr>
            <p:cNvPr id="40" name="図形グループ 32"/>
            <p:cNvGrpSpPr>
              <a:grpSpLocks/>
            </p:cNvGrpSpPr>
            <p:nvPr/>
          </p:nvGrpSpPr>
          <p:grpSpPr bwMode="auto">
            <a:xfrm rot="1446246">
              <a:off x="2620" y="2863"/>
              <a:ext cx="125" cy="71"/>
              <a:chOff x="2498146" y="4599714"/>
              <a:chExt cx="385526" cy="214470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 rot="5400000">
                <a:off x="2663314" y="4599941"/>
                <a:ext cx="214470" cy="191220"/>
              </a:xfrm>
              <a:prstGeom prst="line">
                <a:avLst/>
              </a:prstGeom>
              <a:ln w="88900" cap="rnd">
                <a:solidFill>
                  <a:srgbClr val="FF6600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16200000" flipH="1">
                <a:off x="2474152" y="4604013"/>
                <a:ext cx="214468" cy="194306"/>
              </a:xfrm>
              <a:prstGeom prst="line">
                <a:avLst/>
              </a:prstGeom>
              <a:ln w="88900" cap="rnd">
                <a:solidFill>
                  <a:srgbClr val="FF6600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カギ線コネクタ 43"/>
          <p:cNvCxnSpPr>
            <a:stCxn id="7" idx="3"/>
          </p:cNvCxnSpPr>
          <p:nvPr/>
        </p:nvCxnSpPr>
        <p:spPr>
          <a:xfrm>
            <a:off x="2555776" y="1808820"/>
            <a:ext cx="3596260" cy="970367"/>
          </a:xfrm>
          <a:prstGeom prst="bentConnector3">
            <a:avLst>
              <a:gd name="adj1" fmla="val 50000"/>
            </a:avLst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1 つの角を丸めた四角形 85"/>
          <p:cNvSpPr/>
          <p:nvPr/>
        </p:nvSpPr>
        <p:spPr>
          <a:xfrm>
            <a:off x="310132" y="1156102"/>
            <a:ext cx="4549900" cy="461665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179512" y="3284984"/>
            <a:ext cx="2662886" cy="369332"/>
          </a:xfrm>
          <a:prstGeom prst="roundRect">
            <a:avLst/>
          </a:prstGeom>
          <a:solidFill>
            <a:srgbClr val="8DD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5973018" y="3993634"/>
            <a:ext cx="1900982" cy="362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5103704" y="2203426"/>
            <a:ext cx="2276608" cy="3673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Observation method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Experimental setup</a:t>
            </a:r>
          </a:p>
        </p:txBody>
      </p:sp>
      <p:sp>
        <p:nvSpPr>
          <p:cNvPr id="5" name="右矢印 4"/>
          <p:cNvSpPr/>
          <p:nvPr/>
        </p:nvSpPr>
        <p:spPr>
          <a:xfrm>
            <a:off x="3121009" y="2204864"/>
            <a:ext cx="930146" cy="512996"/>
          </a:xfrm>
          <a:prstGeom prst="rightArrow">
            <a:avLst>
              <a:gd name="adj1" fmla="val 31855"/>
              <a:gd name="adj2" fmla="val 4731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" name="直線矢印コネクタ 5"/>
          <p:cNvCxnSpPr>
            <a:stCxn id="11" idx="7"/>
          </p:cNvCxnSpPr>
          <p:nvPr/>
        </p:nvCxnSpPr>
        <p:spPr>
          <a:xfrm flipV="1">
            <a:off x="4051154" y="2570779"/>
            <a:ext cx="1052550" cy="2466841"/>
          </a:xfrm>
          <a:prstGeom prst="straightConnector1">
            <a:avLst/>
          </a:prstGeom>
          <a:ln w="28575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stCxn id="11" idx="0"/>
          </p:cNvCxnSpPr>
          <p:nvPr/>
        </p:nvCxnSpPr>
        <p:spPr>
          <a:xfrm flipV="1">
            <a:off x="3586082" y="2570779"/>
            <a:ext cx="1527459" cy="2329251"/>
          </a:xfrm>
          <a:prstGeom prst="straightConnector1">
            <a:avLst/>
          </a:prstGeom>
          <a:ln w="28575">
            <a:solidFill>
              <a:schemeClr val="tx2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11" idx="1"/>
          </p:cNvCxnSpPr>
          <p:nvPr/>
        </p:nvCxnSpPr>
        <p:spPr>
          <a:xfrm flipV="1">
            <a:off x="3121009" y="2570778"/>
            <a:ext cx="1982695" cy="2466842"/>
          </a:xfrm>
          <a:prstGeom prst="straightConnector1">
            <a:avLst/>
          </a:prstGeom>
          <a:ln w="28575">
            <a:solidFill>
              <a:schemeClr val="tx2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endCxn id="11" idx="1"/>
          </p:cNvCxnSpPr>
          <p:nvPr/>
        </p:nvCxnSpPr>
        <p:spPr>
          <a:xfrm>
            <a:off x="3121009" y="2036200"/>
            <a:ext cx="0" cy="300142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425131" y="5839556"/>
            <a:ext cx="2218877" cy="469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928369" y="4900030"/>
            <a:ext cx="1315425" cy="9395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2" name="直線矢印コネクタ 11"/>
          <p:cNvCxnSpPr>
            <a:endCxn id="11" idx="7"/>
          </p:cNvCxnSpPr>
          <p:nvPr/>
        </p:nvCxnSpPr>
        <p:spPr>
          <a:xfrm flipH="1">
            <a:off x="4051154" y="2036200"/>
            <a:ext cx="12846" cy="300142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endCxn id="11" idx="0"/>
          </p:cNvCxnSpPr>
          <p:nvPr/>
        </p:nvCxnSpPr>
        <p:spPr>
          <a:xfrm>
            <a:off x="3586082" y="2036200"/>
            <a:ext cx="0" cy="286383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843808" y="1700808"/>
            <a:ext cx="179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Electron beam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76056" y="2203426"/>
            <a:ext cx="2508296" cy="36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Secondary electron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68578" y="5231924"/>
            <a:ext cx="98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sample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11" idx="7"/>
          </p:cNvCxnSpPr>
          <p:nvPr/>
        </p:nvCxnSpPr>
        <p:spPr>
          <a:xfrm flipV="1">
            <a:off x="4051154" y="4184072"/>
            <a:ext cx="1921864" cy="853548"/>
          </a:xfrm>
          <a:prstGeom prst="straightConnector1">
            <a:avLst/>
          </a:prstGeom>
          <a:ln w="28575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1" idx="0"/>
          </p:cNvCxnSpPr>
          <p:nvPr/>
        </p:nvCxnSpPr>
        <p:spPr>
          <a:xfrm flipV="1">
            <a:off x="3586082" y="4178300"/>
            <a:ext cx="2344818" cy="721730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1" idx="1"/>
            <a:endCxn id="84" idx="1"/>
          </p:cNvCxnSpPr>
          <p:nvPr/>
        </p:nvCxnSpPr>
        <p:spPr>
          <a:xfrm flipV="1">
            <a:off x="3121009" y="4174867"/>
            <a:ext cx="2852009" cy="862753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973018" y="3993634"/>
            <a:ext cx="202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Character X-ray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>
            <a:stCxn id="11" idx="7"/>
          </p:cNvCxnSpPr>
          <p:nvPr/>
        </p:nvCxnSpPr>
        <p:spPr>
          <a:xfrm flipH="1" flipV="1">
            <a:off x="2098716" y="3730019"/>
            <a:ext cx="1952439" cy="1307602"/>
          </a:xfrm>
          <a:prstGeom prst="straightConnector1">
            <a:avLst/>
          </a:prstGeom>
          <a:ln w="28575">
            <a:solidFill>
              <a:srgbClr val="00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11" idx="0"/>
          </p:cNvCxnSpPr>
          <p:nvPr/>
        </p:nvCxnSpPr>
        <p:spPr>
          <a:xfrm flipH="1" flipV="1">
            <a:off x="2098716" y="3730019"/>
            <a:ext cx="1487365" cy="1170012"/>
          </a:xfrm>
          <a:prstGeom prst="straightConnector1">
            <a:avLst/>
          </a:prstGeom>
          <a:ln w="28575">
            <a:solidFill>
              <a:srgbClr val="00660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11" idx="1"/>
          </p:cNvCxnSpPr>
          <p:nvPr/>
        </p:nvCxnSpPr>
        <p:spPr>
          <a:xfrm flipH="1" flipV="1">
            <a:off x="2098716" y="3730019"/>
            <a:ext cx="1022292" cy="1307602"/>
          </a:xfrm>
          <a:prstGeom prst="straightConnector1">
            <a:avLst/>
          </a:prstGeom>
          <a:ln w="28575">
            <a:solidFill>
              <a:srgbClr val="00660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179512" y="3284984"/>
            <a:ext cx="297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Cathode Luminescence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442871" y="2570044"/>
            <a:ext cx="21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SEM measurement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8550" y="3917799"/>
            <a:ext cx="201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 measurement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788024" y="4643844"/>
            <a:ext cx="437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 Dispersive X-ray Spectrometry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10132" y="1156102"/>
            <a:ext cx="45499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Scanning electron microscope</a:t>
            </a:r>
            <a:endParaRPr kumimoji="1" lang="ja-JP" altLang="en-US" sz="24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850914" y="5876186"/>
            <a:ext cx="4281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Scanning electron microscope: </a:t>
            </a:r>
            <a:r>
              <a:rPr kumimoji="1" lang="ja-JP" altLang="en-US" sz="1400" dirty="0" smtClean="0"/>
              <a:t>走査型電子顕微鏡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Secondary electron: </a:t>
            </a:r>
            <a:r>
              <a:rPr kumimoji="1" lang="ja-JP" altLang="en-US" sz="1400" dirty="0" smtClean="0"/>
              <a:t>二次電子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Cathode luminescence :</a:t>
            </a:r>
            <a:r>
              <a:rPr lang="ja-JP" altLang="en-US" sz="1400" dirty="0" smtClean="0"/>
              <a:t>電子線励起による発光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Character X-ray: </a:t>
            </a:r>
            <a:r>
              <a:rPr kumimoji="1" lang="ja-JP" altLang="en-US" sz="1400" dirty="0" smtClean="0"/>
              <a:t>特性</a:t>
            </a:r>
            <a:r>
              <a:rPr kumimoji="1" lang="en-US" altLang="ja-JP" sz="1400" dirty="0" smtClean="0"/>
              <a:t>X</a:t>
            </a:r>
            <a:r>
              <a:rPr kumimoji="1" lang="ja-JP" altLang="en-US" sz="1400" dirty="0" smtClean="0"/>
              <a:t>線</a:t>
            </a:r>
            <a:endParaRPr kumimoji="1" lang="ja-JP" altLang="en-US" sz="14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667513" y="5075892"/>
            <a:ext cx="229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To analyze element</a:t>
            </a:r>
            <a:endParaRPr kumimoji="1" lang="ja-JP" altLang="en-US" dirty="0"/>
          </a:p>
        </p:txBody>
      </p:sp>
      <p:sp>
        <p:nvSpPr>
          <p:cNvPr id="81" name="フリーフォーム 80"/>
          <p:cNvSpPr/>
          <p:nvPr/>
        </p:nvSpPr>
        <p:spPr>
          <a:xfrm>
            <a:off x="6261100" y="5016500"/>
            <a:ext cx="406400" cy="254000"/>
          </a:xfrm>
          <a:custGeom>
            <a:avLst/>
            <a:gdLst>
              <a:gd name="connsiteX0" fmla="*/ 406400 w 406400"/>
              <a:gd name="connsiteY0" fmla="*/ 254000 h 254000"/>
              <a:gd name="connsiteX1" fmla="*/ 0 w 406400"/>
              <a:gd name="connsiteY1" fmla="*/ 254000 h 254000"/>
              <a:gd name="connsiteX2" fmla="*/ 0 w 406400"/>
              <a:gd name="connsiteY2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254000">
                <a:moveTo>
                  <a:pt x="406400" y="254000"/>
                </a:moveTo>
                <a:lnTo>
                  <a:pt x="0" y="254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/>
          <p:cNvSpPr/>
          <p:nvPr/>
        </p:nvSpPr>
        <p:spPr>
          <a:xfrm>
            <a:off x="5934931" y="2889800"/>
            <a:ext cx="406400" cy="254000"/>
          </a:xfrm>
          <a:custGeom>
            <a:avLst/>
            <a:gdLst>
              <a:gd name="connsiteX0" fmla="*/ 406400 w 406400"/>
              <a:gd name="connsiteY0" fmla="*/ 254000 h 254000"/>
              <a:gd name="connsiteX1" fmla="*/ 0 w 406400"/>
              <a:gd name="connsiteY1" fmla="*/ 254000 h 254000"/>
              <a:gd name="connsiteX2" fmla="*/ 0 w 406400"/>
              <a:gd name="connsiteY2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254000">
                <a:moveTo>
                  <a:pt x="406400" y="254000"/>
                </a:moveTo>
                <a:lnTo>
                  <a:pt x="0" y="254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330204" y="2939376"/>
            <a:ext cx="208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take 2D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0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Optical fabrication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Gallium Nitride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Ablation</a:t>
            </a:r>
            <a:endParaRPr kumimoji="1" lang="ja-JP" alt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90575" y="1612900"/>
            <a:ext cx="150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GaN: 3.4eV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76550" y="1600200"/>
            <a:ext cx="301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cf. ZnSe, SiC, ZnO, CuCl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070100" y="2101850"/>
            <a:ext cx="520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GaN has wide controllable range of bandgap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173413" y="2489200"/>
            <a:ext cx="5694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/>
              <a:t>with ternary crystal semiconductor </a:t>
            </a:r>
            <a:r>
              <a:rPr lang="en-US" altLang="ja-JP" sz="2000" dirty="0" err="1"/>
              <a:t>InN</a:t>
            </a:r>
            <a:r>
              <a:rPr lang="en-US" altLang="ja-JP" sz="2000" dirty="0"/>
              <a:t>, </a:t>
            </a:r>
            <a:r>
              <a:rPr lang="en-US" altLang="ja-JP" sz="2000" dirty="0" err="1" smtClean="0"/>
              <a:t>AlN</a:t>
            </a:r>
            <a:r>
              <a:rPr lang="en-US" altLang="ja-JP" sz="2000" dirty="0" smtClean="0"/>
              <a:t>.</a:t>
            </a:r>
            <a:endParaRPr lang="en-US" altLang="ja-JP" sz="2000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888163" y="282416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0.7eV~6.1eV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73113" y="2995613"/>
            <a:ext cx="292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Crystal growth is difficult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11560" y="3741738"/>
            <a:ext cx="7920879" cy="523220"/>
          </a:xfrm>
          <a:prstGeom prst="rect">
            <a:avLst/>
          </a:prstGeom>
          <a:noFill/>
          <a:ln w="158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dirty="0"/>
              <a:t>Blue- and UV-Light emitting diode and laser</a:t>
            </a:r>
          </a:p>
        </p:txBody>
      </p:sp>
      <p:pic>
        <p:nvPicPr>
          <p:cNvPr id="12" name="Picture 20" descr="pic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470400"/>
            <a:ext cx="2973388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HDS_blue-r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4427538"/>
            <a:ext cx="320675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65125" y="911225"/>
            <a:ext cx="3831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Wide-gap </a:t>
            </a:r>
            <a:r>
              <a:rPr lang="en-US" altLang="ja-JP" sz="2400" dirty="0"/>
              <a:t>semiconductor</a:t>
            </a:r>
          </a:p>
        </p:txBody>
      </p:sp>
    </p:spTree>
    <p:extLst>
      <p:ext uri="{BB962C8B-B14F-4D97-AF65-F5344CB8AC3E}">
        <p14:creationId xmlns:p14="http://schemas.microsoft.com/office/powerpoint/2010/main" val="19188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Tablet of GaN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pic>
        <p:nvPicPr>
          <p:cNvPr id="5" name="Picture 2" descr="D:\Picture\Picasa\エクスポート\Photos\IMG_20110826_14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2464" y="246528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experiment\picture\DSC_038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90" y="3685228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experiment\picture\DSC_038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>
            <a:off x="4211960" y="3051636"/>
            <a:ext cx="1416496" cy="152949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Press!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3650" y="1167135"/>
            <a:ext cx="12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Powder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53864" y="1239143"/>
            <a:ext cx="112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Tablet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87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SEM images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pic>
        <p:nvPicPr>
          <p:cNvPr id="5" name="Picture 2" descr="D:\experiment\2011\110908SEM\0906\Exp_SEM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3083"/>
            <a:ext cx="4326774" cy="34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experiment\2011\110908SEM\0903\Exp_SEM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" y="2264569"/>
            <a:ext cx="4335463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78264" y="1001346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Ablation conditions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370678"/>
            <a:ext cx="167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Vacuum state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1740010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Nd:YAG power 0.5mJ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6228020"/>
            <a:ext cx="4937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 could fabricate particles...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316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Element analysis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pic>
        <p:nvPicPr>
          <p:cNvPr id="5" name="Picture 4" descr="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99" y="1649512"/>
            <a:ext cx="5430721" cy="3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5983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7744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508104" y="1331476"/>
            <a:ext cx="11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EDS data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5465936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Ga</a:t>
            </a:r>
            <a:r>
              <a:rPr kumimoji="1" lang="en-US" altLang="ja-JP" dirty="0" smtClean="0"/>
              <a:t> mapping image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323368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SEM image</a:t>
            </a:r>
            <a:endParaRPr kumimoji="1" lang="ja-JP" altLang="en-US" dirty="0"/>
          </a:p>
        </p:txBody>
      </p:sp>
      <p:sp>
        <p:nvSpPr>
          <p:cNvPr id="12" name="フリーフォーム 11"/>
          <p:cNvSpPr/>
          <p:nvPr/>
        </p:nvSpPr>
        <p:spPr>
          <a:xfrm>
            <a:off x="4236592" y="5085184"/>
            <a:ext cx="572640" cy="444500"/>
          </a:xfrm>
          <a:custGeom>
            <a:avLst/>
            <a:gdLst>
              <a:gd name="connsiteX0" fmla="*/ 1140 w 572640"/>
              <a:gd name="connsiteY0" fmla="*/ 0 h 444500"/>
              <a:gd name="connsiteX1" fmla="*/ 90040 w 572640"/>
              <a:gd name="connsiteY1" fmla="*/ 368300 h 444500"/>
              <a:gd name="connsiteX2" fmla="*/ 572640 w 57264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640" h="444500">
                <a:moveTo>
                  <a:pt x="1140" y="0"/>
                </a:moveTo>
                <a:cubicBezTo>
                  <a:pt x="-2035" y="147108"/>
                  <a:pt x="-5210" y="294217"/>
                  <a:pt x="90040" y="368300"/>
                </a:cubicBezTo>
                <a:cubicBezTo>
                  <a:pt x="185290" y="442383"/>
                  <a:pt x="378965" y="443441"/>
                  <a:pt x="572640" y="444500"/>
                </a:cubicBezTo>
              </a:path>
            </a:pathLst>
          </a:custGeom>
          <a:noFill/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41416" y="5352008"/>
            <a:ext cx="345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Nitrogen</a:t>
            </a:r>
            <a:r>
              <a:rPr lang="en-US" altLang="ja-JP" dirty="0" smtClean="0"/>
              <a:t> peak was expected. 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163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u="sng" dirty="0" smtClean="0"/>
              <a:t>Introduction</a:t>
            </a:r>
          </a:p>
          <a:p>
            <a:pPr lvl="1"/>
            <a:r>
              <a:rPr kumimoji="1" lang="en-US" altLang="ja-JP" dirty="0" smtClean="0"/>
              <a:t>Optical fabrication and manipulation</a:t>
            </a:r>
          </a:p>
          <a:p>
            <a:pPr lvl="1"/>
            <a:r>
              <a:rPr lang="en-US" altLang="ja-JP" dirty="0" smtClean="0"/>
              <a:t>Advantage of particles</a:t>
            </a:r>
          </a:p>
          <a:p>
            <a:pPr lvl="1"/>
            <a:r>
              <a:rPr lang="en-US" altLang="ja-JP" dirty="0" smtClean="0"/>
              <a:t>Photo Induced force</a:t>
            </a:r>
          </a:p>
          <a:p>
            <a:pPr lvl="1"/>
            <a:r>
              <a:rPr lang="en-US" altLang="ja-JP" dirty="0" smtClean="0"/>
              <a:t>Resonant force</a:t>
            </a:r>
          </a:p>
          <a:p>
            <a:r>
              <a:rPr lang="en-US" altLang="ja-JP" u="sng" dirty="0" smtClean="0"/>
              <a:t>Purpose</a:t>
            </a:r>
          </a:p>
          <a:p>
            <a:pPr lvl="1"/>
            <a:r>
              <a:rPr lang="en-US" altLang="ja-JP" dirty="0" smtClean="0"/>
              <a:t>Previous study</a:t>
            </a:r>
          </a:p>
          <a:p>
            <a:pPr lvl="1"/>
            <a:r>
              <a:rPr lang="en-US" altLang="ja-JP" dirty="0" smtClean="0"/>
              <a:t>My study</a:t>
            </a:r>
          </a:p>
          <a:p>
            <a:r>
              <a:rPr lang="en-US" altLang="ja-JP" u="sng" dirty="0" smtClean="0"/>
              <a:t>Experimental setup</a:t>
            </a:r>
          </a:p>
          <a:p>
            <a:pPr lvl="1"/>
            <a:r>
              <a:rPr lang="en-US" altLang="ja-JP" dirty="0" smtClean="0"/>
              <a:t>Ablation and Manipulation</a:t>
            </a:r>
          </a:p>
          <a:p>
            <a:pPr lvl="1"/>
            <a:r>
              <a:rPr lang="en-US" altLang="ja-JP" dirty="0" smtClean="0"/>
              <a:t>Scanning electric microscopy</a:t>
            </a:r>
            <a:endParaRPr lang="en-US" altLang="ja-JP" dirty="0"/>
          </a:p>
          <a:p>
            <a:r>
              <a:rPr lang="en-US" altLang="ja-JP" u="sng" dirty="0" smtClean="0"/>
              <a:t>Optical fabrication</a:t>
            </a:r>
          </a:p>
          <a:p>
            <a:pPr lvl="1"/>
            <a:r>
              <a:rPr kumimoji="1" lang="en-US" altLang="ja-JP" dirty="0" smtClean="0"/>
              <a:t>Tablet of GaN</a:t>
            </a:r>
          </a:p>
          <a:p>
            <a:pPr lvl="1"/>
            <a:r>
              <a:rPr lang="en-US" altLang="ja-JP" dirty="0" smtClean="0"/>
              <a:t>Crystal of GaN</a:t>
            </a:r>
            <a:endParaRPr kumimoji="1" lang="en-US" altLang="ja-JP" dirty="0"/>
          </a:p>
          <a:p>
            <a:r>
              <a:rPr lang="en-US" altLang="ja-JP" u="sng" dirty="0" smtClean="0"/>
              <a:t>Optical manipulation</a:t>
            </a:r>
          </a:p>
          <a:p>
            <a:pPr lvl="1"/>
            <a:r>
              <a:rPr kumimoji="1" lang="en-US" altLang="ja-JP" dirty="0" smtClean="0"/>
              <a:t>Zinc oxide</a:t>
            </a:r>
            <a:endParaRPr kumimoji="1" lang="en-US" altLang="ja-JP" dirty="0"/>
          </a:p>
          <a:p>
            <a:r>
              <a:rPr lang="en-US" altLang="ja-JP" u="sng" dirty="0" smtClean="0"/>
              <a:t>Summary</a:t>
            </a:r>
            <a:endParaRPr kumimoji="1" lang="ja-JP" altLang="en-US" u="sng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DA0C95-FE77-4A2B-B2C2-7C3262F446D0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18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3276084"/>
            <a:ext cx="5739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bg1"/>
                </a:solidFill>
              </a:rPr>
              <a:t>Particles were oxidized.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43608" y="4387984"/>
            <a:ext cx="3816424" cy="112924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Crystal of GaN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56261" y="3419708"/>
            <a:ext cx="99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Crystal</a:t>
            </a:r>
            <a:endParaRPr kumimoji="1" lang="ja-JP" altLang="en-US" dirty="0"/>
          </a:p>
        </p:txBody>
      </p:sp>
      <p:pic>
        <p:nvPicPr>
          <p:cNvPr id="6" name="Picture 4" descr="D:\experiment\picture\DSC_03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32" y="374328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95536" y="2391271"/>
            <a:ext cx="484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Tablets </a:t>
            </a:r>
            <a:r>
              <a:rPr kumimoji="1" lang="en-US" altLang="ja-JP" sz="2400" dirty="0" smtClean="0"/>
              <a:t>included </a:t>
            </a:r>
            <a:r>
              <a:rPr kumimoji="1" lang="en-US" altLang="ja-JP" sz="2400" dirty="0" smtClean="0"/>
              <a:t>many impurity.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124744"/>
            <a:ext cx="865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reason why is that oxidized particle were fabricated.</a:t>
            </a:r>
            <a:endParaRPr kumimoji="1" lang="ja-JP" altLang="en-US" sz="2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043608" y="1664803"/>
            <a:ext cx="720079" cy="726468"/>
            <a:chOff x="1043609" y="1592795"/>
            <a:chExt cx="432048" cy="468053"/>
          </a:xfrm>
        </p:grpSpPr>
        <p:sp>
          <p:nvSpPr>
            <p:cNvPr id="13" name="二等辺三角形 12"/>
            <p:cNvSpPr/>
            <p:nvPr/>
          </p:nvSpPr>
          <p:spPr>
            <a:xfrm rot="10800000">
              <a:off x="1043609" y="1592795"/>
              <a:ext cx="432048" cy="252028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二等辺三角形 11"/>
            <p:cNvSpPr/>
            <p:nvPr/>
          </p:nvSpPr>
          <p:spPr>
            <a:xfrm rot="10800000">
              <a:off x="1043609" y="1700808"/>
              <a:ext cx="432048" cy="252028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二等辺三角形 9"/>
            <p:cNvSpPr/>
            <p:nvPr/>
          </p:nvSpPr>
          <p:spPr>
            <a:xfrm rot="10800000">
              <a:off x="1043609" y="1808820"/>
              <a:ext cx="432048" cy="252028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395536" y="2895327"/>
            <a:ext cx="588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surface of </a:t>
            </a:r>
            <a:r>
              <a:rPr kumimoji="1" lang="en-US" altLang="ja-JP" sz="2400" dirty="0" smtClean="0"/>
              <a:t>powders </a:t>
            </a:r>
            <a:r>
              <a:rPr kumimoji="1" lang="en-US" altLang="ja-JP" sz="2400" dirty="0" smtClean="0"/>
              <a:t>were </a:t>
            </a:r>
            <a:r>
              <a:rPr kumimoji="1" lang="en-US" altLang="ja-JP" sz="2400" dirty="0" smtClean="0"/>
              <a:t>oxidized.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4718407"/>
            <a:ext cx="3291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 used crystal of GaN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03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SEM image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7671" y="1355468"/>
            <a:ext cx="167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Vacuum </a:t>
            </a:r>
            <a:r>
              <a:rPr kumimoji="1" lang="en-US" altLang="ja-JP" dirty="0" smtClean="0"/>
              <a:t>state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8264" y="1001346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Ablation conditions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7671" y="1740010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Nd:YAG power :1.5mJ</a:t>
            </a:r>
            <a:endParaRPr kumimoji="1" lang="ja-JP" altLang="en-US" dirty="0"/>
          </a:p>
        </p:txBody>
      </p:sp>
      <p:pic>
        <p:nvPicPr>
          <p:cNvPr id="1027" name="Picture 3" descr="D:\experiment\2011\111028\Exp_SEM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9" y="2276872"/>
            <a:ext cx="4335462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experiment\2011\111028\Exp_SEM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81" y="2276872"/>
            <a:ext cx="4335462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Element analysis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pic>
        <p:nvPicPr>
          <p:cNvPr id="5" name="Picture 3" descr="D:\experiment\2011\111016\EDS05\g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1" y="393149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experiment\2011\111016\EDS05\im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1" y="171395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88904" y="1196752"/>
            <a:ext cx="309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 broken piece by ablation</a:t>
            </a:r>
            <a:endParaRPr kumimoji="1" lang="ja-JP" altLang="en-US" dirty="0"/>
          </a:p>
        </p:txBody>
      </p:sp>
      <p:pic>
        <p:nvPicPr>
          <p:cNvPr id="8" name="Picture 4" descr="D:\experiment\2011\111016\EDS05\E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12" y="1540361"/>
            <a:ext cx="54102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円/楕円 8"/>
          <p:cNvSpPr/>
          <p:nvPr/>
        </p:nvSpPr>
        <p:spPr>
          <a:xfrm>
            <a:off x="3779912" y="4645112"/>
            <a:ext cx="648072" cy="1115184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5733256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Ga</a:t>
            </a:r>
            <a:r>
              <a:rPr kumimoji="1" lang="en-US" altLang="ja-JP" dirty="0" smtClean="0"/>
              <a:t> mapping image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350100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SEM image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2120" y="1392064"/>
            <a:ext cx="11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EDS data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36353" y="5980638"/>
            <a:ext cx="278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Nitrogen was </a:t>
            </a:r>
            <a:r>
              <a:rPr lang="en-US" altLang="ja-JP" dirty="0" smtClean="0"/>
              <a:t>observed.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21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Element analysis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pic>
        <p:nvPicPr>
          <p:cNvPr id="5" name="Picture 3" descr="D:\experiment\2011\111016\EDS02\g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1" y="388017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experiment\2011\111016\EDS02\i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1" y="171306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88904" y="1196752"/>
            <a:ext cx="3657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Fabricated particle by ablation</a:t>
            </a:r>
            <a:endParaRPr kumimoji="1" lang="ja-JP" altLang="en-US" dirty="0"/>
          </a:p>
        </p:txBody>
      </p:sp>
      <p:pic>
        <p:nvPicPr>
          <p:cNvPr id="8" name="Picture 4" descr="D:\experiment\2011\111016\EDS02\E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94185"/>
            <a:ext cx="54102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11560" y="5733256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Ga</a:t>
            </a:r>
            <a:r>
              <a:rPr kumimoji="1" lang="en-US" altLang="ja-JP" dirty="0" smtClean="0"/>
              <a:t> mapping image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8" y="350100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SEM image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52120" y="1392064"/>
            <a:ext cx="11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EDS data</a:t>
            </a:r>
            <a:endParaRPr kumimoji="1" lang="ja-JP" altLang="en-US" dirty="0"/>
          </a:p>
        </p:txBody>
      </p:sp>
      <p:sp>
        <p:nvSpPr>
          <p:cNvPr id="13" name="フリーフォーム 12"/>
          <p:cNvSpPr/>
          <p:nvPr/>
        </p:nvSpPr>
        <p:spPr>
          <a:xfrm>
            <a:off x="3923928" y="5661248"/>
            <a:ext cx="572640" cy="444500"/>
          </a:xfrm>
          <a:custGeom>
            <a:avLst/>
            <a:gdLst>
              <a:gd name="connsiteX0" fmla="*/ 1140 w 572640"/>
              <a:gd name="connsiteY0" fmla="*/ 0 h 444500"/>
              <a:gd name="connsiteX1" fmla="*/ 90040 w 572640"/>
              <a:gd name="connsiteY1" fmla="*/ 368300 h 444500"/>
              <a:gd name="connsiteX2" fmla="*/ 572640 w 57264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640" h="444500">
                <a:moveTo>
                  <a:pt x="1140" y="0"/>
                </a:moveTo>
                <a:cubicBezTo>
                  <a:pt x="-2035" y="147108"/>
                  <a:pt x="-5210" y="294217"/>
                  <a:pt x="90040" y="368300"/>
                </a:cubicBezTo>
                <a:cubicBezTo>
                  <a:pt x="185290" y="442383"/>
                  <a:pt x="378965" y="443441"/>
                  <a:pt x="572640" y="444500"/>
                </a:cubicBezTo>
              </a:path>
            </a:pathLst>
          </a:custGeom>
          <a:noFill/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28752" y="5928072"/>
            <a:ext cx="345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Nitrogen</a:t>
            </a:r>
            <a:r>
              <a:rPr lang="en-US" altLang="ja-JP" dirty="0" smtClean="0"/>
              <a:t> peak was expected. 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401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3276084"/>
            <a:ext cx="7412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bg1"/>
                </a:solidFill>
              </a:rPr>
              <a:t>Particles have nitrogen defect.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つの角を切り取った四角形 23"/>
          <p:cNvSpPr/>
          <p:nvPr/>
        </p:nvSpPr>
        <p:spPr>
          <a:xfrm>
            <a:off x="467544" y="1791980"/>
            <a:ext cx="5112568" cy="2213084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739498" y="4869160"/>
            <a:ext cx="4262500" cy="5317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58530" y="4869160"/>
            <a:ext cx="4171606" cy="5317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Superfluid Helium condition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268760"/>
            <a:ext cx="3229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Superfluid Helium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844824"/>
            <a:ext cx="229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Low temperature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2924944"/>
            <a:ext cx="3124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Viscosity becomes zero.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0189" y="2339588"/>
            <a:ext cx="3646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Resonant energy very sharp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3429000"/>
            <a:ext cx="333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Small destabilizing effect</a:t>
            </a:r>
            <a:endParaRPr kumimoji="1" lang="ja-JP" altLang="en-US" sz="2000" dirty="0"/>
          </a:p>
        </p:txBody>
      </p:sp>
      <p:sp>
        <p:nvSpPr>
          <p:cNvPr id="10" name="下矢印 9"/>
          <p:cNvSpPr/>
          <p:nvPr/>
        </p:nvSpPr>
        <p:spPr>
          <a:xfrm>
            <a:off x="1723404" y="4149080"/>
            <a:ext cx="884662" cy="576064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941168"/>
            <a:ext cx="422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Suitable for optical manipulation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88024" y="4973106"/>
            <a:ext cx="4213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 particles can be cool rapidly.</a:t>
            </a:r>
            <a:endParaRPr kumimoji="1" lang="ja-JP" altLang="en-US" sz="20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1003300" y="2298700"/>
            <a:ext cx="292100" cy="254000"/>
          </a:xfrm>
          <a:custGeom>
            <a:avLst/>
            <a:gdLst>
              <a:gd name="connsiteX0" fmla="*/ 0 w 292100"/>
              <a:gd name="connsiteY0" fmla="*/ 0 h 254000"/>
              <a:gd name="connsiteX1" fmla="*/ 0 w 292100"/>
              <a:gd name="connsiteY1" fmla="*/ 254000 h 254000"/>
              <a:gd name="connsiteX2" fmla="*/ 292100 w 2921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" h="254000">
                <a:moveTo>
                  <a:pt x="0" y="0"/>
                </a:moveTo>
                <a:lnTo>
                  <a:pt x="0" y="254000"/>
                </a:lnTo>
                <a:lnTo>
                  <a:pt x="292100" y="25400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971600" y="3356992"/>
            <a:ext cx="292100" cy="254000"/>
          </a:xfrm>
          <a:custGeom>
            <a:avLst/>
            <a:gdLst>
              <a:gd name="connsiteX0" fmla="*/ 0 w 292100"/>
              <a:gd name="connsiteY0" fmla="*/ 0 h 254000"/>
              <a:gd name="connsiteX1" fmla="*/ 0 w 292100"/>
              <a:gd name="connsiteY1" fmla="*/ 254000 h 254000"/>
              <a:gd name="connsiteX2" fmla="*/ 292100 w 2921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" h="254000">
                <a:moveTo>
                  <a:pt x="0" y="0"/>
                </a:moveTo>
                <a:lnTo>
                  <a:pt x="0" y="254000"/>
                </a:lnTo>
                <a:lnTo>
                  <a:pt x="292100" y="25400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カギ線コネクタ 20"/>
          <p:cNvCxnSpPr>
            <a:stCxn id="8" idx="3"/>
            <a:endCxn id="12" idx="0"/>
          </p:cNvCxnSpPr>
          <p:nvPr/>
        </p:nvCxnSpPr>
        <p:spPr>
          <a:xfrm>
            <a:off x="4926380" y="2539643"/>
            <a:ext cx="1968631" cy="2433463"/>
          </a:xfrm>
          <a:prstGeom prst="bentConnector2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895011" y="2159332"/>
            <a:ext cx="151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ablation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65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Crystal of GaN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370678"/>
            <a:ext cx="234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Superfluid He state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8264" y="1001346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Ablation conditions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740010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Nd:YAG power 0.5mJ</a:t>
            </a:r>
            <a:endParaRPr kumimoji="1" lang="ja-JP" altLang="en-US" dirty="0"/>
          </a:p>
        </p:txBody>
      </p:sp>
      <p:pic>
        <p:nvPicPr>
          <p:cNvPr id="9" name="Picture 2" descr="D:\experiment\2011\111111\Exp_SEM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" y="2348879"/>
            <a:ext cx="4335462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experiment\2011\111111\Exp_SEM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33" y="2348880"/>
            <a:ext cx="4335463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Crystal of GaN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pic>
        <p:nvPicPr>
          <p:cNvPr id="5" name="Picture 2" descr="E:\nawaki\111111\EDS11\視野000_00000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243840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nawaki\111111\EDS11\視野000_000000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nawaki\111111\EDS11\無題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40336"/>
            <a:ext cx="54102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11560" y="5733256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Ga</a:t>
            </a:r>
            <a:r>
              <a:rPr kumimoji="1" lang="en-US" altLang="ja-JP" dirty="0" smtClean="0"/>
              <a:t> mapping image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8" y="3356992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SEM image</a:t>
            </a:r>
            <a:endParaRPr kumimoji="1" lang="ja-JP" altLang="en-US" dirty="0"/>
          </a:p>
        </p:txBody>
      </p:sp>
      <p:sp>
        <p:nvSpPr>
          <p:cNvPr id="11" name="フリーフォーム 10"/>
          <p:cNvSpPr/>
          <p:nvPr/>
        </p:nvSpPr>
        <p:spPr>
          <a:xfrm>
            <a:off x="4236592" y="5589240"/>
            <a:ext cx="572640" cy="444500"/>
          </a:xfrm>
          <a:custGeom>
            <a:avLst/>
            <a:gdLst>
              <a:gd name="connsiteX0" fmla="*/ 1140 w 572640"/>
              <a:gd name="connsiteY0" fmla="*/ 0 h 444500"/>
              <a:gd name="connsiteX1" fmla="*/ 90040 w 572640"/>
              <a:gd name="connsiteY1" fmla="*/ 368300 h 444500"/>
              <a:gd name="connsiteX2" fmla="*/ 572640 w 57264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640" h="444500">
                <a:moveTo>
                  <a:pt x="1140" y="0"/>
                </a:moveTo>
                <a:cubicBezTo>
                  <a:pt x="-2035" y="147108"/>
                  <a:pt x="-5210" y="294217"/>
                  <a:pt x="90040" y="368300"/>
                </a:cubicBezTo>
                <a:cubicBezTo>
                  <a:pt x="185290" y="442383"/>
                  <a:pt x="378965" y="443441"/>
                  <a:pt x="572640" y="444500"/>
                </a:cubicBezTo>
              </a:path>
            </a:pathLst>
          </a:custGeom>
          <a:noFill/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41416" y="5856064"/>
            <a:ext cx="345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Nitrogen</a:t>
            </a:r>
            <a:r>
              <a:rPr lang="en-US" altLang="ja-JP" dirty="0" smtClean="0"/>
              <a:t> peak was expected. </a:t>
            </a:r>
            <a:endParaRPr kumimoji="1"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52120" y="1392064"/>
            <a:ext cx="11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EDS 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71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3276084"/>
            <a:ext cx="7412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bg1"/>
                </a:solidFill>
              </a:rPr>
              <a:t>Particles have nitrogen defect.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Ablation and manipulation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845658" y="1520787"/>
            <a:ext cx="936105" cy="936105"/>
          </a:xfrm>
          <a:prstGeom prst="ellipse">
            <a:avLst/>
          </a:prstGeom>
          <a:ln>
            <a:noFill/>
          </a:ln>
          <a:scene3d>
            <a:camera prst="isometricLeftDown">
              <a:rot lat="0" lon="3600000" rev="0"/>
            </a:camera>
            <a:lightRig rig="threePt" dir="t"/>
          </a:scene3d>
          <a:sp3d extrusionH="127000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12830" y="4267978"/>
            <a:ext cx="537321" cy="8892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LeftDown">
              <a:rot lat="2100000" lon="3600000" rev="0"/>
            </a:camera>
            <a:lightRig rig="threePt" dir="t"/>
          </a:scene3d>
          <a:sp3d z="12700" extrusionH="63500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387497" y="4779150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981563" y="4437111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729809" y="2037331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621523" y="1772816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025951" y="1988840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/>
          <p:cNvSpPr/>
          <p:nvPr/>
        </p:nvSpPr>
        <p:spPr>
          <a:xfrm rot="5400000">
            <a:off x="2117467" y="116632"/>
            <a:ext cx="576064" cy="3744416"/>
          </a:xfrm>
          <a:prstGeom prst="trapezoid">
            <a:avLst>
              <a:gd name="adj" fmla="val 42133"/>
            </a:avLst>
          </a:prstGeom>
          <a:gradFill flip="none" rotWithShape="1">
            <a:gsLst>
              <a:gs pos="15000">
                <a:srgbClr val="006600">
                  <a:alpha val="70000"/>
                </a:srgbClr>
              </a:gs>
              <a:gs pos="50000">
                <a:srgbClr val="006600">
                  <a:alpha val="95000"/>
                </a:srgbClr>
              </a:gs>
              <a:gs pos="85000">
                <a:srgbClr val="006600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台形 15"/>
          <p:cNvSpPr/>
          <p:nvPr/>
        </p:nvSpPr>
        <p:spPr>
          <a:xfrm rot="5400000">
            <a:off x="2837546" y="2060848"/>
            <a:ext cx="576064" cy="5184576"/>
          </a:xfrm>
          <a:prstGeom prst="trapezoid">
            <a:avLst>
              <a:gd name="adj" fmla="val 42133"/>
            </a:avLst>
          </a:prstGeom>
          <a:gradFill flip="none" rotWithShape="1">
            <a:gsLst>
              <a:gs pos="15000">
                <a:srgbClr val="0000CC">
                  <a:alpha val="69804"/>
                </a:srgbClr>
              </a:gs>
              <a:gs pos="50000">
                <a:srgbClr val="0000CC">
                  <a:alpha val="94902"/>
                </a:srgbClr>
              </a:gs>
              <a:gs pos="85000">
                <a:srgbClr val="0000CC">
                  <a:alpha val="69804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398950" y="1610798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18890" y="2852936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345186" y="3356992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635551" y="2138526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110073" y="3717032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930053" y="4893113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725561" y="3816098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718185" y="2942946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300181" y="2323811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3562309" y="4163064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998843" y="2620688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840043" y="2987951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3079249" y="1700808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3770566" y="1565793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3435077" y="2048516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953838" y="1372502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908833" y="3861103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3502071" y="2710698"/>
            <a:ext cx="153797" cy="15379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729809" y="3342306"/>
            <a:ext cx="153797" cy="15379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2647746" y="2323811"/>
            <a:ext cx="153797" cy="15379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570847" y="3707306"/>
            <a:ext cx="153797" cy="15379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3654471" y="3220063"/>
            <a:ext cx="126000" cy="12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860576" y="4736587"/>
            <a:ext cx="161100" cy="1611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486645" y="3061319"/>
            <a:ext cx="161100" cy="1611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3503627" y="3158976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3845659" y="4239096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3143587" y="3140968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3053571" y="2420888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3341603" y="1412776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2693531" y="4437112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3269595" y="4131078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59605" y="4745310"/>
            <a:ext cx="161100" cy="1611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714709" y="5067182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539625" y="4491118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2621523" y="4887168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3143587" y="4743152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2207491" y="3735048"/>
            <a:ext cx="126000" cy="12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3947010" y="3321002"/>
            <a:ext cx="126000" cy="12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3719659" y="2449263"/>
            <a:ext cx="126000" cy="12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2360645" y="2601663"/>
            <a:ext cx="126000" cy="12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1973451" y="3370103"/>
            <a:ext cx="126000" cy="12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036451" y="2950237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32774" y="1241767"/>
            <a:ext cx="2069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Ablation laser</a:t>
            </a:r>
            <a:endParaRPr kumimoji="1" lang="ja-JP" altLang="en-US" sz="2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32774" y="3965927"/>
            <a:ext cx="2672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Manipulation laser</a:t>
            </a:r>
            <a:endParaRPr kumimoji="1" lang="ja-JP" altLang="en-US" sz="2200" dirty="0"/>
          </a:p>
        </p:txBody>
      </p:sp>
      <p:sp>
        <p:nvSpPr>
          <p:cNvPr id="61" name="円/楕円 60"/>
          <p:cNvSpPr/>
          <p:nvPr/>
        </p:nvSpPr>
        <p:spPr>
          <a:xfrm>
            <a:off x="2405499" y="3429000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2405499" y="2114854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985444" y="1484784"/>
            <a:ext cx="1384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smtClean="0"/>
              <a:t>Ablation</a:t>
            </a:r>
            <a:endParaRPr kumimoji="1" lang="ja-JP" altLang="en-US" sz="22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63799" y="1821320"/>
            <a:ext cx="4480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Fabrication method of particles</a:t>
            </a:r>
          </a:p>
          <a:p>
            <a:r>
              <a:rPr lang="en-US" altLang="ja-JP" sz="2200" dirty="0" smtClean="0"/>
              <a:t>using laser sputtering</a:t>
            </a:r>
            <a:endParaRPr kumimoji="1" lang="ja-JP" altLang="en-US" sz="2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5576" y="5805264"/>
            <a:ext cx="2021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smtClean="0"/>
              <a:t>Manipulation</a:t>
            </a:r>
            <a:endParaRPr kumimoji="1" lang="ja-JP" altLang="en-US" sz="2200" b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55059" y="6174596"/>
            <a:ext cx="73470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Transporting method by the resonant radiation force</a:t>
            </a:r>
            <a:endParaRPr kumimoji="1" lang="ja-JP" altLang="en-US" sz="2200" dirty="0"/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3239306" y="1925836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59913" y="1808203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3701643" y="2006848"/>
            <a:ext cx="54000" cy="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213811" y="5157192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 substrate</a:t>
            </a:r>
            <a:endParaRPr kumimoji="1" lang="ja-JP" altLang="en-US" dirty="0"/>
          </a:p>
        </p:txBody>
      </p:sp>
      <p:sp>
        <p:nvSpPr>
          <p:cNvPr id="71" name="円/楕円 70"/>
          <p:cNvSpPr/>
          <p:nvPr/>
        </p:nvSpPr>
        <p:spPr>
          <a:xfrm>
            <a:off x="4631086" y="4608131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4956942" y="4608131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5422820" y="4608131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4338587" y="4608131"/>
            <a:ext cx="90010" cy="900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右矢印 74"/>
          <p:cNvSpPr/>
          <p:nvPr/>
        </p:nvSpPr>
        <p:spPr>
          <a:xfrm>
            <a:off x="4313710" y="4077072"/>
            <a:ext cx="1249280" cy="504056"/>
          </a:xfrm>
          <a:prstGeom prst="rightArrow">
            <a:avLst>
              <a:gd name="adj1" fmla="val 50000"/>
              <a:gd name="adj2" fmla="val 1048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2270491" y="4518128"/>
            <a:ext cx="126000" cy="12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/>
          <p:cNvCxnSpPr>
            <a:stCxn id="15" idx="0"/>
            <a:endCxn id="30" idx="5"/>
          </p:cNvCxnSpPr>
          <p:nvPr/>
        </p:nvCxnSpPr>
        <p:spPr>
          <a:xfrm flipH="1" flipV="1">
            <a:off x="3847394" y="1642621"/>
            <a:ext cx="430313" cy="3462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>
            <a:stCxn id="15" idx="0"/>
            <a:endCxn id="20" idx="7"/>
          </p:cNvCxnSpPr>
          <p:nvPr/>
        </p:nvCxnSpPr>
        <p:spPr>
          <a:xfrm flipH="1">
            <a:off x="3789208" y="1988840"/>
            <a:ext cx="488499" cy="17604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stCxn id="15" idx="0"/>
            <a:endCxn id="69" idx="6"/>
          </p:cNvCxnSpPr>
          <p:nvPr/>
        </p:nvCxnSpPr>
        <p:spPr>
          <a:xfrm flipH="1">
            <a:off x="3755643" y="1988840"/>
            <a:ext cx="522064" cy="4500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>
            <a:stCxn id="15" idx="0"/>
            <a:endCxn id="17" idx="5"/>
          </p:cNvCxnSpPr>
          <p:nvPr/>
        </p:nvCxnSpPr>
        <p:spPr>
          <a:xfrm flipH="1" flipV="1">
            <a:off x="3552607" y="1764455"/>
            <a:ext cx="725100" cy="22438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60" grpId="0"/>
      <p:bldP spid="65" grpId="0"/>
      <p:bldP spid="66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吹き出し 8"/>
          <p:cNvSpPr/>
          <p:nvPr/>
        </p:nvSpPr>
        <p:spPr>
          <a:xfrm>
            <a:off x="3779912" y="2564904"/>
            <a:ext cx="3960440" cy="3096344"/>
          </a:xfrm>
          <a:prstGeom prst="wedgeRectCallout">
            <a:avLst>
              <a:gd name="adj1" fmla="val -66086"/>
              <a:gd name="adj2" fmla="val -36179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Ablation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556792"/>
            <a:ext cx="8509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particles had nitrogen defect and contained </a:t>
            </a:r>
            <a:r>
              <a:rPr kumimoji="1" lang="en-US" altLang="ja-JP" sz="2400" dirty="0" smtClean="0"/>
              <a:t>oxygen.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564904"/>
            <a:ext cx="35102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tabLst>
                <a:tab pos="441325" algn="l"/>
              </a:tabLst>
            </a:pPr>
            <a:r>
              <a:rPr lang="en-US" altLang="ja-JP" sz="2000" dirty="0" smtClean="0"/>
              <a:t>Tablet from powder</a:t>
            </a:r>
          </a:p>
          <a:p>
            <a:pPr>
              <a:lnSpc>
                <a:spcPct val="150000"/>
              </a:lnSpc>
              <a:tabLst>
                <a:tab pos="441325" algn="l"/>
              </a:tabLst>
            </a:pPr>
            <a:r>
              <a:rPr kumimoji="1" lang="en-US" altLang="ja-JP" sz="2000" dirty="0"/>
              <a:t>	</a:t>
            </a:r>
            <a:r>
              <a:rPr kumimoji="1" lang="en-US" altLang="ja-JP" sz="2000" dirty="0" smtClean="0"/>
              <a:t>Vacuum condition</a:t>
            </a:r>
          </a:p>
          <a:p>
            <a:pPr>
              <a:lnSpc>
                <a:spcPct val="150000"/>
              </a:lnSpc>
              <a:tabLst>
                <a:tab pos="441325" algn="l"/>
              </a:tabLst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superfluid He </a:t>
            </a:r>
            <a:r>
              <a:rPr lang="en-US" altLang="ja-JP" sz="2000" dirty="0" smtClean="0"/>
              <a:t>condition</a:t>
            </a:r>
            <a:endParaRPr lang="en-US" altLang="ja-JP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2780928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such condition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4218735"/>
            <a:ext cx="3224665" cy="1298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tabLst>
                <a:tab pos="441325" algn="l"/>
              </a:tabLst>
            </a:pPr>
            <a:r>
              <a:rPr lang="en-US" altLang="ja-JP" dirty="0"/>
              <a:t>Crystal</a:t>
            </a:r>
          </a:p>
          <a:p>
            <a:pPr>
              <a:lnSpc>
                <a:spcPct val="150000"/>
              </a:lnSpc>
              <a:tabLst>
                <a:tab pos="441325" algn="l"/>
              </a:tabLst>
            </a:pPr>
            <a:r>
              <a:rPr lang="en-US" altLang="ja-JP" dirty="0"/>
              <a:t>	Vacuum condition</a:t>
            </a:r>
          </a:p>
          <a:p>
            <a:pPr>
              <a:lnSpc>
                <a:spcPct val="150000"/>
              </a:lnSpc>
              <a:tabLst>
                <a:tab pos="441325" algn="l"/>
              </a:tabLst>
            </a:pPr>
            <a:r>
              <a:rPr lang="en-US" altLang="ja-JP" dirty="0"/>
              <a:t>	superfluid He </a:t>
            </a:r>
            <a:r>
              <a:rPr lang="en-US" altLang="ja-JP" dirty="0" smtClean="0"/>
              <a:t>condition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40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Optical manipulation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5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Zinc Oxides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manipulation</a:t>
            </a:r>
            <a:endParaRPr kumimoji="1" lang="ja-JP" alt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7544" y="1948770"/>
            <a:ext cx="4252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Band-gap energy of ZnO is 3.4eV.</a:t>
            </a:r>
            <a:endParaRPr lang="en-US" altLang="ja-JP" sz="20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65125" y="1167135"/>
            <a:ext cx="3831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Wide-gap </a:t>
            </a:r>
            <a:r>
              <a:rPr lang="en-US" altLang="ja-JP" sz="2400" dirty="0"/>
              <a:t>semiconductor</a:t>
            </a:r>
          </a:p>
        </p:txBody>
      </p:sp>
      <p:pic>
        <p:nvPicPr>
          <p:cNvPr id="8" name="Picture 52" descr="IMG_01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23" y="4016889"/>
            <a:ext cx="23749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5"/>
          <p:cNvSpPr>
            <a:spLocks noChangeArrowheads="1"/>
          </p:cNvSpPr>
          <p:nvPr/>
        </p:nvSpPr>
        <p:spPr bwMode="auto">
          <a:xfrm rot="10800000">
            <a:off x="4931271" y="3379887"/>
            <a:ext cx="3816350" cy="2663825"/>
          </a:xfrm>
          <a:prstGeom prst="wedgeRoundRectCallout">
            <a:avLst>
              <a:gd name="adj1" fmla="val 83109"/>
              <a:gd name="adj2" fmla="val -8046"/>
              <a:gd name="adj3" fmla="val 16667"/>
            </a:avLst>
          </a:prstGeom>
          <a:solidFill>
            <a:schemeClr val="accent1">
              <a:alpha val="0"/>
            </a:schemeClr>
          </a:solidFill>
          <a:ln w="508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ja-JP" altLang="ja-JP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5291633" y="3451325"/>
            <a:ext cx="3095625" cy="2520950"/>
            <a:chOff x="158" y="2478"/>
            <a:chExt cx="1950" cy="1588"/>
          </a:xfrm>
        </p:grpSpPr>
        <p:pic>
          <p:nvPicPr>
            <p:cNvPr id="11" name="Picture 34" descr="SEM-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478"/>
              <a:ext cx="19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1474" y="3780"/>
              <a:ext cx="544" cy="280"/>
              <a:chOff x="4785" y="2341"/>
              <a:chExt cx="544" cy="288"/>
            </a:xfrm>
          </p:grpSpPr>
          <p:sp>
            <p:nvSpPr>
              <p:cNvPr id="13" name="Rectangle 36"/>
              <p:cNvSpPr>
                <a:spLocks noChangeArrowheads="1"/>
              </p:cNvSpPr>
              <p:nvPr/>
            </p:nvSpPr>
            <p:spPr bwMode="auto">
              <a:xfrm>
                <a:off x="4785" y="2341"/>
                <a:ext cx="544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Text Box 37"/>
              <p:cNvSpPr txBox="1">
                <a:spLocks noChangeArrowheads="1"/>
              </p:cNvSpPr>
              <p:nvPr/>
            </p:nvSpPr>
            <p:spPr bwMode="auto">
              <a:xfrm>
                <a:off x="4830" y="2387"/>
                <a:ext cx="4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/>
                  <a:t>1</a:t>
                </a:r>
                <a:r>
                  <a:rPr lang="en-US" altLang="ja-JP">
                    <a:latin typeface="Symbol" pitchFamily="18" charset="2"/>
                  </a:rPr>
                  <a:t>m</a:t>
                </a:r>
                <a:r>
                  <a:rPr lang="en-US" altLang="ja-JP"/>
                  <a:t>m</a:t>
                </a:r>
                <a:endParaRPr lang="en-US" altLang="ja-JP">
                  <a:latin typeface="Symbol" pitchFamily="18" charset="2"/>
                </a:endParaRPr>
              </a:p>
            </p:txBody>
          </p:sp>
          <p:sp>
            <p:nvSpPr>
              <p:cNvPr id="15" name="Line 38"/>
              <p:cNvSpPr>
                <a:spLocks noChangeShapeType="1"/>
              </p:cNvSpPr>
              <p:nvPr/>
            </p:nvSpPr>
            <p:spPr bwMode="auto">
              <a:xfrm>
                <a:off x="4967" y="2387"/>
                <a:ext cx="16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6" name="Line 53"/>
          <p:cNvSpPr>
            <a:spLocks noChangeShapeType="1"/>
          </p:cNvSpPr>
          <p:nvPr/>
        </p:nvSpPr>
        <p:spPr bwMode="auto">
          <a:xfrm>
            <a:off x="3059832" y="4607810"/>
            <a:ext cx="0" cy="59933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2483768" y="5285010"/>
            <a:ext cx="6889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dirty="0"/>
              <a:t>1 cm</a:t>
            </a: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5436096" y="6091337"/>
            <a:ext cx="252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400"/>
              <a:t>Polygonal shape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7544" y="2524834"/>
            <a:ext cx="750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ZnO is very stable material, because It’s oxidation products.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770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 つの角を丸めた四角形 33"/>
          <p:cNvSpPr/>
          <p:nvPr/>
        </p:nvSpPr>
        <p:spPr>
          <a:xfrm>
            <a:off x="323528" y="1403484"/>
            <a:ext cx="2808312" cy="441340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Problem of size distribution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manipulation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5496" y="1444714"/>
            <a:ext cx="2878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Advantage of particle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フリーフォーム 9"/>
          <p:cNvSpPr/>
          <p:nvPr/>
        </p:nvSpPr>
        <p:spPr>
          <a:xfrm rot="5400000">
            <a:off x="6833563" y="159556"/>
            <a:ext cx="301642" cy="3816191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rot="5400000">
            <a:off x="5760249" y="4041182"/>
            <a:ext cx="288032" cy="1655953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5400000">
            <a:off x="5940269" y="4149194"/>
            <a:ext cx="288033" cy="2015993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17698" y="1484784"/>
            <a:ext cx="200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Density of state</a:t>
            </a:r>
            <a:endParaRPr kumimoji="1" lang="ja-JP" altLang="en-US" dirty="0"/>
          </a:p>
        </p:txBody>
      </p:sp>
      <p:sp>
        <p:nvSpPr>
          <p:cNvPr id="14" name="フリーフォーム 13"/>
          <p:cNvSpPr/>
          <p:nvPr/>
        </p:nvSpPr>
        <p:spPr>
          <a:xfrm rot="5400000">
            <a:off x="5688126" y="4689139"/>
            <a:ext cx="288032" cy="1512168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5400000">
            <a:off x="5256076" y="5409221"/>
            <a:ext cx="288035" cy="648072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5400000">
            <a:off x="5346147" y="4167024"/>
            <a:ext cx="288030" cy="828207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5400000">
            <a:off x="4514323" y="4062742"/>
            <a:ext cx="3168349" cy="2044882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5400000">
            <a:off x="5040053" y="4185085"/>
            <a:ext cx="288034" cy="216023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rot="5400000">
            <a:off x="5040053" y="5913274"/>
            <a:ext cx="288034" cy="216023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7524328" y="1861492"/>
            <a:ext cx="0" cy="17105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7524328" y="2113806"/>
            <a:ext cx="0" cy="20764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7524328" y="1916831"/>
            <a:ext cx="0" cy="288033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>
          <a:xfrm>
            <a:off x="4883651" y="2492896"/>
            <a:ext cx="2052110" cy="1296144"/>
          </a:xfrm>
          <a:prstGeom prst="downArrow">
            <a:avLst>
              <a:gd name="adj1" fmla="val 24538"/>
              <a:gd name="adj2" fmla="val 6455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7524328" y="4437114"/>
            <a:ext cx="0" cy="1440161"/>
          </a:xfrm>
          <a:prstGeom prst="straightConnector1">
            <a:avLst/>
          </a:prstGeom>
          <a:ln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763688" y="2689756"/>
            <a:ext cx="304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Size distribution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9512" y="4931876"/>
            <a:ext cx="4239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Density of state becomes cloudy.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9512" y="1876762"/>
            <a:ext cx="387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Density state become sharply.</a:t>
            </a:r>
            <a:endParaRPr kumimoji="1" lang="ja-JP" altLang="en-US" sz="2000" dirty="0"/>
          </a:p>
        </p:txBody>
      </p:sp>
      <p:sp>
        <p:nvSpPr>
          <p:cNvPr id="35" name="円/楕円 34"/>
          <p:cNvSpPr/>
          <p:nvPr/>
        </p:nvSpPr>
        <p:spPr>
          <a:xfrm>
            <a:off x="4824028" y="1977641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572000" y="1988840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319972" y="1988840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4572000" y="5067184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860032" y="5085184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505706" y="5283205"/>
            <a:ext cx="324036" cy="3240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608004" y="4797152"/>
            <a:ext cx="108012" cy="108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4639150" y="4558267"/>
            <a:ext cx="45720" cy="457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454027" y="5517234"/>
            <a:ext cx="432046" cy="4320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067944" y="1988840"/>
            <a:ext cx="180020" cy="1800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50000"/>
                </a:schemeClr>
              </a:gs>
              <a:gs pos="45000">
                <a:schemeClr val="accent1">
                  <a:shade val="67500"/>
                  <a:satMod val="115000"/>
                  <a:lumMod val="90000"/>
                  <a:lumOff val="10000"/>
                </a:schemeClr>
              </a:gs>
              <a:gs pos="100000">
                <a:schemeClr val="accent1">
                  <a:shade val="100000"/>
                  <a:satMod val="115000"/>
                  <a:lumMod val="80000"/>
                  <a:lumOff val="2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8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1357465" y="6104082"/>
            <a:ext cx="2386921" cy="3492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760470" y="6104082"/>
            <a:ext cx="1801391" cy="3492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771800" y="5478076"/>
            <a:ext cx="324036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771800" y="5118036"/>
            <a:ext cx="324036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771800" y="4726638"/>
            <a:ext cx="324036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563888" y="4541972"/>
            <a:ext cx="1947071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Pulse laser spectra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manipulation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435042"/>
              </p:ext>
            </p:extLst>
          </p:nvPr>
        </p:nvGraphicFramePr>
        <p:xfrm>
          <a:off x="745927" y="1529646"/>
          <a:ext cx="3192462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ｸﾞﾗﾌ" r:id="rId3" imgW="3792931" imgH="3043123" progId="Origin50.Graph">
                  <p:embed/>
                </p:oleObj>
              </mc:Choice>
              <mc:Fallback>
                <p:oleObj name="ｸﾞﾗﾌ" r:id="rId3" imgW="3792931" imgH="3043123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27" y="1529646"/>
                        <a:ext cx="3192462" cy="256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10067"/>
              </p:ext>
            </p:extLst>
          </p:nvPr>
        </p:nvGraphicFramePr>
        <p:xfrm>
          <a:off x="5148064" y="1578858"/>
          <a:ext cx="3303588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ｸﾞﾗﾌ" r:id="rId5" imgW="3913632" imgH="2983382" progId="Origin50.Graph">
                  <p:embed/>
                </p:oleObj>
              </mc:Choice>
              <mc:Fallback>
                <p:oleObj name="ｸﾞﾗﾌ" r:id="rId5" imgW="3913632" imgH="2983382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578858"/>
                        <a:ext cx="3303588" cy="250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563888" y="4541972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Pulse duration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3888" y="4902012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Peak energy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3888" y="5252760"/>
            <a:ext cx="19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Spectrum width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4068" y="453268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1ps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0311" y="4541972"/>
            <a:ext cx="83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100fs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71101" y="4933370"/>
            <a:ext cx="94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3.38eV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78613" y="4914516"/>
            <a:ext cx="94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3.38eV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36211" y="5302702"/>
            <a:ext cx="7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2meV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1055" y="5271344"/>
            <a:ext cx="92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20meV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87624" y="1065510"/>
            <a:ext cx="215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fs pulse laser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52120" y="1065510"/>
            <a:ext cx="217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ps pulse laser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3528" y="5734750"/>
            <a:ext cx="206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Resonance radius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86561" y="6083578"/>
            <a:ext cx="23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under </a:t>
            </a:r>
            <a:r>
              <a:rPr kumimoji="1" lang="en-US" altLang="ja-JP" dirty="0" smtClean="0"/>
              <a:t>100nm radius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60470" y="6084004"/>
            <a:ext cx="180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specific radius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20561" y="4005064"/>
            <a:ext cx="341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Y. </a:t>
            </a:r>
            <a:r>
              <a:rPr lang="en-US" altLang="ja-JP" dirty="0" smtClean="0"/>
              <a:t>Saito </a:t>
            </a:r>
            <a:r>
              <a:rPr kumimoji="1" lang="en-US" altLang="ja-JP" dirty="0" smtClean="0"/>
              <a:t>Master thesis (2009)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50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Decrease of size distribution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manipulation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0561" y="4283804"/>
            <a:ext cx="341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Y. </a:t>
            </a:r>
            <a:r>
              <a:rPr lang="en-US" altLang="ja-JP" dirty="0" smtClean="0"/>
              <a:t>Saito </a:t>
            </a:r>
            <a:r>
              <a:rPr kumimoji="1" lang="en-US" altLang="ja-JP" dirty="0" smtClean="0"/>
              <a:t>Master thesis (2009)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873982"/>
              </p:ext>
            </p:extLst>
          </p:nvPr>
        </p:nvGraphicFramePr>
        <p:xfrm>
          <a:off x="6948165" y="1678608"/>
          <a:ext cx="190341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3" imgW="4321707" imgH="3267186" progId="Photoshop.Image.6">
                  <p:embed/>
                </p:oleObj>
              </mc:Choice>
              <mc:Fallback>
                <p:oleObj name="Image" r:id="rId3" imgW="4321707" imgH="3267186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165" y="1678608"/>
                        <a:ext cx="1903412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20124"/>
              </p:ext>
            </p:extLst>
          </p:nvPr>
        </p:nvGraphicFramePr>
        <p:xfrm>
          <a:off x="2884165" y="1751633"/>
          <a:ext cx="190341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5" imgW="8419048" imgH="6361905" progId="Photoshop.Image.6">
                  <p:embed/>
                </p:oleObj>
              </mc:Choice>
              <mc:Fallback>
                <p:oleObj name="Image" r:id="rId5" imgW="8419048" imgH="6361905" progId="Photoshop.Image.6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165" y="1751633"/>
                        <a:ext cx="1903412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263088"/>
              </p:ext>
            </p:extLst>
          </p:nvPr>
        </p:nvGraphicFramePr>
        <p:xfrm>
          <a:off x="720402" y="1750045"/>
          <a:ext cx="3717925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ｸﾞﾗﾌ" r:id="rId7" imgW="3719779" imgH="2949245" progId="Origin50.Graph">
                  <p:embed/>
                </p:oleObj>
              </mc:Choice>
              <mc:Fallback>
                <p:oleObj name="ｸﾞﾗﾌ" r:id="rId7" imgW="3719779" imgH="2949245" progId="Origin50.Graph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2" y="1750045"/>
                        <a:ext cx="3717925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15703"/>
              </p:ext>
            </p:extLst>
          </p:nvPr>
        </p:nvGraphicFramePr>
        <p:xfrm>
          <a:off x="4932040" y="1534145"/>
          <a:ext cx="3792537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ｸﾞﾗﾌ" r:id="rId9" imgW="3792931" imgH="2938272" progId="Origin50.Graph">
                  <p:embed/>
                </p:oleObj>
              </mc:Choice>
              <mc:Fallback>
                <p:oleObj name="ｸﾞﾗﾌ" r:id="rId9" imgW="3792931" imgH="2938272" progId="Origin50.Graph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34145"/>
                        <a:ext cx="3792537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187624" y="1065510"/>
            <a:ext cx="215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fs pulse laser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52120" y="1065510"/>
            <a:ext cx="217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ps pulse laser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36512" y="4941168"/>
            <a:ext cx="912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Size distribution reduced in response to spectrum width.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1455535" y="5733256"/>
            <a:ext cx="6140904" cy="100811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 try to measure size distribution from spectrum width of photoluminescence.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95536" y="1556792"/>
            <a:ext cx="3384376" cy="60568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818" y="1628800"/>
            <a:ext cx="301807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Optical fabrication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422" y="2270195"/>
            <a:ext cx="39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 can’t fabricate GaN particles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4047455"/>
            <a:ext cx="305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Optical </a:t>
            </a:r>
            <a:r>
              <a:rPr kumimoji="1" lang="en-US" altLang="ja-JP" sz="2400" dirty="0" smtClean="0"/>
              <a:t>manipulation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0422" y="2865130"/>
            <a:ext cx="7389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 particles </a:t>
            </a:r>
            <a:r>
              <a:rPr lang="en-US" altLang="ja-JP" sz="2000" dirty="0" smtClean="0"/>
              <a:t>fabricated by ablation </a:t>
            </a:r>
          </a:p>
          <a:p>
            <a:r>
              <a:rPr kumimoji="1" lang="en-US" altLang="ja-JP" sz="2000" dirty="0"/>
              <a:t>	</a:t>
            </a:r>
            <a:r>
              <a:rPr kumimoji="1" lang="en-US" altLang="ja-JP" sz="2000" dirty="0" smtClean="0"/>
              <a:t>	have </a:t>
            </a:r>
            <a:r>
              <a:rPr kumimoji="1" lang="en-US" altLang="ja-JP" sz="2000" dirty="0" smtClean="0"/>
              <a:t>nitrogen defect and contained </a:t>
            </a:r>
            <a:r>
              <a:rPr kumimoji="1" lang="en-US" altLang="ja-JP" sz="2000" dirty="0" smtClean="0"/>
              <a:t>oxygen.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95536" y="3975447"/>
            <a:ext cx="3384376" cy="60568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3528" y="4737338"/>
            <a:ext cx="8180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I try to measure size distribution from spectrum width </a:t>
            </a:r>
            <a:endParaRPr lang="en-US" altLang="ja-JP" sz="2000" dirty="0" smtClean="0"/>
          </a:p>
          <a:p>
            <a:r>
              <a:rPr lang="en-US" altLang="ja-JP" sz="2000" dirty="0"/>
              <a:t>	</a:t>
            </a:r>
            <a:r>
              <a:rPr lang="en-US" altLang="ja-JP" sz="2000" dirty="0" smtClean="0"/>
              <a:t>			of </a:t>
            </a:r>
            <a:r>
              <a:rPr lang="en-US" altLang="ja-JP" sz="2000" dirty="0"/>
              <a:t>photoluminescence.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67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2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Photo induced force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23900" y="4146550"/>
          <a:ext cx="38338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数式" r:id="rId3" imgW="1917360" imgH="507960" progId="Equation.3">
                  <p:embed/>
                </p:oleObj>
              </mc:Choice>
              <mc:Fallback>
                <p:oleObj name="数式" r:id="rId3" imgW="1917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146550"/>
                        <a:ext cx="383381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6563" y="1601788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latin typeface="MigMix 1P" pitchFamily="50" charset="-128"/>
                <a:ea typeface="MigMix 1P" pitchFamily="50" charset="-128"/>
                <a:cs typeface="MigMix 1P" pitchFamily="50" charset="-128"/>
              </a:rPr>
              <a:t>Gradient force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9575" y="3644900"/>
            <a:ext cx="291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>
                <a:latin typeface="MigMix 1P" pitchFamily="50" charset="-128"/>
                <a:ea typeface="MigMix 1P" pitchFamily="50" charset="-128"/>
                <a:cs typeface="MigMix 1P" pitchFamily="50" charset="-128"/>
              </a:rPr>
              <a:t>Radiation pressure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07901"/>
            <a:ext cx="42672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546100" y="2128838"/>
          <a:ext cx="50276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数式" r:id="rId6" imgW="2514600" imgH="482400" progId="Equation.3">
                  <p:embed/>
                </p:oleObj>
              </mc:Choice>
              <mc:Fallback>
                <p:oleObj name="数式" r:id="rId6" imgW="2514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128838"/>
                        <a:ext cx="50276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2124" y="6018213"/>
            <a:ext cx="50159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/>
              <a:t>Optical letters vol.11, No. 5, 288 (1986)</a:t>
            </a:r>
          </a:p>
        </p:txBody>
      </p:sp>
    </p:spTree>
    <p:extLst>
      <p:ext uri="{BB962C8B-B14F-4D97-AF65-F5344CB8AC3E}">
        <p14:creationId xmlns:p14="http://schemas.microsoft.com/office/powerpoint/2010/main" val="35487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First experiment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Appendix</a:t>
            </a:r>
            <a:endParaRPr kumimoji="1" lang="ja-JP" altLang="en-US" dirty="0"/>
          </a:p>
        </p:txBody>
      </p:sp>
      <p:pic>
        <p:nvPicPr>
          <p:cNvPr id="5" name="Picture 5" descr="24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12900"/>
            <a:ext cx="39624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38725" y="2170113"/>
            <a:ext cx="276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transparent latex spheres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48225" y="248761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size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35525" y="1763713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material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53025" y="2878138"/>
            <a:ext cx="2093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0.59, 1.31, 2.68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/>
              <a:t>m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038725" y="4113213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CW argon laser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280025" y="4541838"/>
            <a:ext cx="15906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l</a:t>
            </a:r>
            <a:r>
              <a:rPr lang="en-US" altLang="ja-JP"/>
              <a:t> = 0.5145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/>
              <a:t>m</a:t>
            </a:r>
          </a:p>
          <a:p>
            <a:r>
              <a:rPr lang="en-US" altLang="ja-JP">
                <a:latin typeface="Symbol" pitchFamily="18" charset="2"/>
              </a:rPr>
              <a:t>w</a:t>
            </a:r>
            <a:r>
              <a:rPr lang="en-US" altLang="ja-JP" baseline="-25000"/>
              <a:t>0</a:t>
            </a:r>
            <a:r>
              <a:rPr lang="en-US" altLang="ja-JP"/>
              <a:t>= 6.2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/>
              <a:t>m</a:t>
            </a:r>
          </a:p>
          <a:p>
            <a:r>
              <a:rPr lang="en-US" altLang="ja-JP"/>
              <a:t>Power 19mW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222625" y="6078538"/>
            <a:ext cx="554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The author measured sphere moved at 26</a:t>
            </a:r>
            <a:r>
              <a:rPr lang="en-US" altLang="ja-JP">
                <a:cs typeface="Arial" pitchFamily="34" charset="0"/>
              </a:rPr>
              <a:t>±5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/>
              <a:t>m/sec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597400" y="1587500"/>
            <a:ext cx="3606800" cy="1828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16425" y="1296988"/>
            <a:ext cx="132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samples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649788" y="3963988"/>
            <a:ext cx="3606800" cy="1828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519613" y="3698875"/>
            <a:ext cx="8461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laser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264400" y="63881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108825" y="416401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TEM</a:t>
            </a:r>
            <a:r>
              <a:rPr lang="en-US" altLang="ja-JP" sz="1400" baseline="-2500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6641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四角形吹き出し 54"/>
          <p:cNvSpPr/>
          <p:nvPr/>
        </p:nvSpPr>
        <p:spPr>
          <a:xfrm>
            <a:off x="3624661" y="5661248"/>
            <a:ext cx="4763763" cy="792088"/>
          </a:xfrm>
          <a:prstGeom prst="wedgeRectCallout">
            <a:avLst>
              <a:gd name="adj1" fmla="val 35952"/>
              <a:gd name="adj2" fmla="val -147540"/>
            </a:avLst>
          </a:prstGeom>
          <a:solidFill>
            <a:srgbClr val="C2C2FF">
              <a:alpha val="5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Low-dimensional structures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0" name="直方体 29"/>
          <p:cNvSpPr/>
          <p:nvPr/>
        </p:nvSpPr>
        <p:spPr>
          <a:xfrm>
            <a:off x="539552" y="1844824"/>
            <a:ext cx="1440160" cy="1656184"/>
          </a:xfrm>
          <a:prstGeom prst="cub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1" name="直方体 30"/>
          <p:cNvSpPr/>
          <p:nvPr/>
        </p:nvSpPr>
        <p:spPr>
          <a:xfrm>
            <a:off x="2699792" y="2672792"/>
            <a:ext cx="1728192" cy="828092"/>
          </a:xfrm>
          <a:prstGeom prst="cube">
            <a:avLst>
              <a:gd name="adj" fmla="val 848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2" name="直方体 31"/>
          <p:cNvSpPr/>
          <p:nvPr/>
        </p:nvSpPr>
        <p:spPr>
          <a:xfrm>
            <a:off x="5364088" y="2672792"/>
            <a:ext cx="864096" cy="828092"/>
          </a:xfrm>
          <a:prstGeom prst="cube">
            <a:avLst>
              <a:gd name="adj" fmla="val 848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3" name="直方体 32"/>
          <p:cNvSpPr/>
          <p:nvPr/>
        </p:nvSpPr>
        <p:spPr>
          <a:xfrm>
            <a:off x="7380312" y="3140968"/>
            <a:ext cx="144016" cy="144140"/>
          </a:xfrm>
          <a:prstGeom prst="cube">
            <a:avLst>
              <a:gd name="adj" fmla="val 3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pic>
        <p:nvPicPr>
          <p:cNvPr id="38" name="Picture 3" descr="0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627882"/>
            <a:ext cx="1905000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37" y="3593083"/>
            <a:ext cx="19812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2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27" y="3639565"/>
            <a:ext cx="1828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1008"/>
            <a:ext cx="19050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15"/>
          <p:cNvSpPr txBox="1">
            <a:spLocks noChangeArrowheads="1"/>
          </p:cNvSpPr>
          <p:nvPr/>
        </p:nvSpPr>
        <p:spPr bwMode="auto">
          <a:xfrm rot="10800000">
            <a:off x="37787" y="3882008"/>
            <a:ext cx="4308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kumimoji="0" lang="en-US" altLang="ja-JP" sz="1600" dirty="0"/>
              <a:t>DOS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0800000">
            <a:off x="2109996" y="3868165"/>
            <a:ext cx="430887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kumimoji="0" lang="en-US" altLang="ja-JP" sz="1600"/>
              <a:t>DOS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0800000">
            <a:off x="4485987" y="3962796"/>
            <a:ext cx="4308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kumimoji="0" lang="en-US" altLang="ja-JP" sz="1600"/>
              <a:t>DOS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0800000">
            <a:off x="6642557" y="4085082"/>
            <a:ext cx="4308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kumimoji="0" lang="en-US" altLang="ja-JP" sz="1600"/>
              <a:t>DOS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6200000">
            <a:off x="1866663" y="4650779"/>
            <a:ext cx="430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kumimoji="0" lang="en-US" altLang="ja-JP" sz="1600"/>
              <a:t>E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3979277" y="4665884"/>
            <a:ext cx="430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kumimoji="0" lang="en-US" altLang="ja-JP" sz="1600"/>
              <a:t>E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6200000">
            <a:off x="6342394" y="4711476"/>
            <a:ext cx="430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kumimoji="0" lang="en-US" altLang="ja-JP" sz="1600" dirty="0"/>
              <a:t>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6200000">
            <a:off x="8511838" y="4654201"/>
            <a:ext cx="430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0" hangingPunct="0"/>
            <a:r>
              <a:rPr kumimoji="0" lang="en-US" altLang="ja-JP" sz="1600"/>
              <a:t>E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126876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Bulk</a:t>
            </a:r>
            <a:endParaRPr kumimoji="1" lang="ja-JP" altLang="en-US" sz="2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771800" y="1268760"/>
            <a:ext cx="1288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Thin film</a:t>
            </a:r>
            <a:endParaRPr kumimoji="1" lang="ja-JP" altLang="en-US" sz="2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716016" y="1268760"/>
            <a:ext cx="1904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Quantum wire</a:t>
            </a:r>
            <a:endParaRPr kumimoji="1"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948264" y="1300698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Nano particle</a:t>
            </a:r>
            <a:endParaRPr kumimoji="1" lang="ja-JP" altLang="en-US" sz="2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787612" y="5858460"/>
            <a:ext cx="452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enhancement of oscillator strength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98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Laser cooling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D:\paper\ablation\lasercoo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35913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Quantum confinement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1839" y="1268760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mbria Math" pitchFamily="18" charset="0"/>
                <a:ea typeface="Cambria Math" pitchFamily="18" charset="0"/>
              </a:rPr>
              <a:t>a &gt; a</a:t>
            </a:r>
            <a:r>
              <a:rPr kumimoji="1" lang="en-US" altLang="ja-JP" sz="2000" baseline="-25000" dirty="0" smtClean="0">
                <a:latin typeface="Cambria Math" pitchFamily="18" charset="0"/>
                <a:ea typeface="Cambria Math" pitchFamily="18" charset="0"/>
              </a:rPr>
              <a:t>b</a:t>
            </a:r>
            <a:endParaRPr kumimoji="1" lang="ja-JP" altLang="en-US" sz="2000" baseline="-25000" dirty="0">
              <a:latin typeface="Cambria Math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50672" y="2420888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kumimoji="1" lang="en-US" altLang="ja-JP" sz="1400" dirty="0" smtClean="0"/>
              <a:t>a	:</a:t>
            </a:r>
            <a:r>
              <a:rPr kumimoji="1" lang="ja-JP" altLang="en-US" sz="1400" dirty="0" smtClean="0"/>
              <a:t>ドット半径</a:t>
            </a:r>
            <a:endParaRPr kumimoji="1" lang="en-US" altLang="ja-JP" sz="1400" dirty="0" smtClean="0"/>
          </a:p>
          <a:p>
            <a:pPr>
              <a:tabLst>
                <a:tab pos="355600" algn="l"/>
              </a:tabLst>
            </a:pPr>
            <a:r>
              <a:rPr lang="en-US" altLang="ja-JP" sz="1400" dirty="0" smtClean="0"/>
              <a:t>a</a:t>
            </a:r>
            <a:r>
              <a:rPr lang="en-US" altLang="ja-JP" sz="1400" baseline="-25000" dirty="0" smtClean="0"/>
              <a:t>b</a:t>
            </a:r>
            <a:r>
              <a:rPr lang="en-US" altLang="ja-JP" sz="1400" dirty="0" smtClean="0"/>
              <a:t>	:</a:t>
            </a:r>
            <a:r>
              <a:rPr lang="ja-JP" altLang="en-US" sz="1400" dirty="0" smtClean="0"/>
              <a:t>励起子ボーア半径</a:t>
            </a:r>
            <a:endParaRPr kumimoji="1" lang="ja-JP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394800" y="5808564"/>
                <a:ext cx="2049407" cy="89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∆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𝑒𝑥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00" y="5808564"/>
                <a:ext cx="2049407" cy="895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550713" y="4293096"/>
            <a:ext cx="2520280" cy="1159280"/>
            <a:chOff x="971600" y="2629761"/>
            <a:chExt cx="1246572" cy="576064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971600" y="2629761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858132" y="2629761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331640" y="3205275"/>
              <a:ext cx="520399" cy="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331640" y="2629761"/>
              <a:ext cx="0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852039" y="2629761"/>
              <a:ext cx="0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線矢印コネクタ 13"/>
          <p:cNvCxnSpPr/>
          <p:nvPr/>
        </p:nvCxnSpPr>
        <p:spPr>
          <a:xfrm>
            <a:off x="437463" y="5753891"/>
            <a:ext cx="2880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1373565" y="5016752"/>
            <a:ext cx="431129" cy="374104"/>
          </a:xfrm>
          <a:prstGeom prst="ellips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562187" y="5096409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373567" y="5249056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44309" y="4005064"/>
            <a:ext cx="454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ドット内に励起子が閉じ込められる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1619672" y="1517075"/>
            <a:ext cx="1440160" cy="1351737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1835696" y="2093139"/>
            <a:ext cx="504056" cy="469775"/>
          </a:xfrm>
          <a:prstGeom prst="ellips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015716" y="2257801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1835696" y="2401817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1043145" y="1460849"/>
            <a:ext cx="504519" cy="1407963"/>
            <a:chOff x="3995473" y="2573535"/>
            <a:chExt cx="504519" cy="1407963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4499992" y="2573535"/>
              <a:ext cx="0" cy="140796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3995473" y="3092850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2a</a:t>
              </a:r>
              <a:endParaRPr kumimoji="1" lang="ja-JP" altLang="en-US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411760" y="2093139"/>
            <a:ext cx="582546" cy="511524"/>
            <a:chOff x="5364088" y="3205825"/>
            <a:chExt cx="582546" cy="511524"/>
          </a:xfrm>
        </p:grpSpPr>
        <p:cxnSp>
          <p:nvCxnSpPr>
            <p:cNvPr id="27" name="直線矢印コネクタ 26"/>
            <p:cNvCxnSpPr/>
            <p:nvPr/>
          </p:nvCxnSpPr>
          <p:spPr>
            <a:xfrm>
              <a:off x="5364088" y="3205825"/>
              <a:ext cx="0" cy="51152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5391674" y="3277516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2a</a:t>
              </a:r>
              <a:r>
                <a:rPr lang="en-US" altLang="ja-JP" baseline="-25000" dirty="0" smtClean="0"/>
                <a:t>b</a:t>
              </a:r>
              <a:endParaRPr kumimoji="1" lang="ja-JP" altLang="en-US" dirty="0"/>
            </a:p>
          </p:txBody>
        </p:sp>
      </p:grpSp>
      <p:cxnSp>
        <p:nvCxnSpPr>
          <p:cNvPr id="29" name="直線コネクタ 28"/>
          <p:cNvCxnSpPr/>
          <p:nvPr/>
        </p:nvCxnSpPr>
        <p:spPr>
          <a:xfrm flipV="1">
            <a:off x="1291466" y="5249631"/>
            <a:ext cx="1039291" cy="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1301559" y="4889592"/>
            <a:ext cx="1008112" cy="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1301559" y="4457544"/>
            <a:ext cx="1008112" cy="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428464" y="5249632"/>
            <a:ext cx="0" cy="202744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428464" y="516841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ΔE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44309" y="543593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量子サイズ効果によりエネルギーレベルが変化</a:t>
            </a:r>
            <a:endParaRPr kumimoji="1" lang="ja-JP" altLang="en-US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278631" y="5869382"/>
            <a:ext cx="103104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289254" y="5725366"/>
            <a:ext cx="0" cy="209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309671" y="5725366"/>
            <a:ext cx="0" cy="165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604965" y="586938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2a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9552" y="1012666"/>
            <a:ext cx="2682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弱閉じ込めモデル</a:t>
            </a:r>
            <a:endParaRPr kumimoji="1" lang="ja-JP" altLang="en-US" sz="2000" dirty="0"/>
          </a:p>
        </p:txBody>
      </p:sp>
      <p:sp>
        <p:nvSpPr>
          <p:cNvPr id="40" name="円/楕円 39"/>
          <p:cNvSpPr/>
          <p:nvPr/>
        </p:nvSpPr>
        <p:spPr>
          <a:xfrm>
            <a:off x="5127718" y="1799771"/>
            <a:ext cx="1118036" cy="1049391"/>
          </a:xfrm>
          <a:prstGeom prst="ellipse">
            <a:avLst/>
          </a:prstGeom>
          <a:gradFill flip="none" rotWithShape="1">
            <a:gsLst>
              <a:gs pos="89000">
                <a:schemeClr val="accent1">
                  <a:lumMod val="40000"/>
                  <a:lumOff val="6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5004048" y="1595158"/>
            <a:ext cx="1440159" cy="1342213"/>
          </a:xfrm>
          <a:prstGeom prst="ellips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19254" y="2164278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847246" y="2464728"/>
            <a:ext cx="72008" cy="72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5218003" y="1799771"/>
            <a:ext cx="467883" cy="1049391"/>
            <a:chOff x="4032109" y="2573535"/>
            <a:chExt cx="467883" cy="1407963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4499992" y="2573535"/>
              <a:ext cx="0" cy="140796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4032109" y="3082538"/>
              <a:ext cx="461986" cy="49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2a</a:t>
              </a:r>
              <a:endParaRPr kumimoji="1" lang="ja-JP" altLang="en-US" dirty="0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6491045" y="1574215"/>
            <a:ext cx="582546" cy="1342213"/>
            <a:chOff x="5364088" y="3205825"/>
            <a:chExt cx="582546" cy="511524"/>
          </a:xfrm>
        </p:grpSpPr>
        <p:cxnSp>
          <p:nvCxnSpPr>
            <p:cNvPr id="48" name="直線矢印コネクタ 47"/>
            <p:cNvCxnSpPr/>
            <p:nvPr/>
          </p:nvCxnSpPr>
          <p:spPr>
            <a:xfrm>
              <a:off x="5364088" y="3205825"/>
              <a:ext cx="0" cy="51152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5391674" y="3277516"/>
              <a:ext cx="554960" cy="14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2a</a:t>
              </a:r>
              <a:r>
                <a:rPr lang="en-US" altLang="ja-JP" baseline="-25000" dirty="0" smtClean="0"/>
                <a:t>b</a:t>
              </a:r>
              <a:endParaRPr kumimoji="1" lang="ja-JP" altLang="en-US" dirty="0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4545694" y="1268760"/>
            <a:ext cx="1392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altLang="ja-JP" sz="2000" baseline="-25000" dirty="0" err="1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ja-JP" alt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ja-JP" sz="2000" dirty="0" smtClean="0">
                <a:latin typeface="Cambria Math" pitchFamily="18" charset="0"/>
                <a:ea typeface="Cambria Math" pitchFamily="18" charset="0"/>
              </a:rPr>
              <a:t>&gt; </a:t>
            </a:r>
            <a:r>
              <a:rPr lang="en-US" altLang="ja-JP" sz="2000" dirty="0">
                <a:latin typeface="Cambria Math" pitchFamily="18" charset="0"/>
                <a:ea typeface="Cambria Math" pitchFamily="18" charset="0"/>
              </a:rPr>
              <a:t>a</a:t>
            </a:r>
            <a:endParaRPr kumimoji="1" lang="ja-JP" altLang="en-US" sz="2000" baseline="-25000" dirty="0">
              <a:latin typeface="Cambria Math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355976" y="1012666"/>
            <a:ext cx="2682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強</a:t>
            </a:r>
            <a:r>
              <a:rPr kumimoji="1" lang="ja-JP" altLang="en-US" sz="2000" dirty="0" smtClean="0"/>
              <a:t>閉じ込めモデル</a:t>
            </a:r>
            <a:endParaRPr kumimoji="1" lang="ja-JP" altLang="en-US" sz="2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88547" y="319439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励起子ボーア半径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8627" y="3304321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CuCl</a:t>
            </a:r>
            <a:endParaRPr kumimoji="1" lang="ja-JP" altLang="en-US" sz="24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081044" y="356351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ドット半径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677351" y="319439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0.68nm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910329" y="356372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数</a:t>
            </a:r>
            <a:r>
              <a:rPr kumimoji="1" lang="en-US" altLang="ja-JP" dirty="0" smtClean="0"/>
              <a:t>nm</a:t>
            </a:r>
          </a:p>
        </p:txBody>
      </p:sp>
      <p:sp>
        <p:nvSpPr>
          <p:cNvPr id="57" name="対角する 2 つの角を丸めた四角形 56"/>
          <p:cNvSpPr/>
          <p:nvPr/>
        </p:nvSpPr>
        <p:spPr>
          <a:xfrm>
            <a:off x="395536" y="3125668"/>
            <a:ext cx="4464496" cy="753060"/>
          </a:xfrm>
          <a:prstGeom prst="round2DiagRect">
            <a:avLst>
              <a:gd name="adj1" fmla="val 0"/>
              <a:gd name="adj2" fmla="val 50000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504969" y="33175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弱閉じ込め</a:t>
            </a:r>
            <a:r>
              <a:rPr lang="ja-JP" altLang="en-US" dirty="0" smtClean="0"/>
              <a:t>モデル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6364809" y="3125668"/>
            <a:ext cx="2311647" cy="75306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右矢印 59"/>
          <p:cNvSpPr/>
          <p:nvPr/>
        </p:nvSpPr>
        <p:spPr>
          <a:xfrm>
            <a:off x="5148064" y="3379058"/>
            <a:ext cx="934145" cy="307806"/>
          </a:xfrm>
          <a:prstGeom prst="rightArrow">
            <a:avLst>
              <a:gd name="adj1" fmla="val 50000"/>
              <a:gd name="adj2" fmla="val 9709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644309" y="468309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励起子の重心運動が</a:t>
            </a:r>
            <a:r>
              <a:rPr lang="ja-JP" altLang="en-US" dirty="0" smtClean="0"/>
              <a:t>量子化</a:t>
            </a:r>
            <a:endParaRPr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4300019" y="5833827"/>
            <a:ext cx="2311647" cy="84536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下矢印 62"/>
          <p:cNvSpPr/>
          <p:nvPr/>
        </p:nvSpPr>
        <p:spPr>
          <a:xfrm>
            <a:off x="4300019" y="4374396"/>
            <a:ext cx="1148977" cy="20673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下矢印 63"/>
          <p:cNvSpPr/>
          <p:nvPr/>
        </p:nvSpPr>
        <p:spPr>
          <a:xfrm>
            <a:off x="4283968" y="5085184"/>
            <a:ext cx="1148977" cy="20673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3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Photo induced force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133600" y="1484784"/>
            <a:ext cx="5353050" cy="2369666"/>
          </a:xfrm>
          <a:custGeom>
            <a:avLst/>
            <a:gdLst>
              <a:gd name="T0" fmla="*/ 376 w 3372"/>
              <a:gd name="T1" fmla="*/ 8 h 1368"/>
              <a:gd name="T2" fmla="*/ 1732 w 3372"/>
              <a:gd name="T3" fmla="*/ 464 h 1368"/>
              <a:gd name="T4" fmla="*/ 3100 w 3372"/>
              <a:gd name="T5" fmla="*/ 0 h 1368"/>
              <a:gd name="T6" fmla="*/ 3372 w 3372"/>
              <a:gd name="T7" fmla="*/ 0 h 1368"/>
              <a:gd name="T8" fmla="*/ 3364 w 3372"/>
              <a:gd name="T9" fmla="*/ 1368 h 1368"/>
              <a:gd name="T10" fmla="*/ 3096 w 3372"/>
              <a:gd name="T11" fmla="*/ 1368 h 1368"/>
              <a:gd name="T12" fmla="*/ 1736 w 3372"/>
              <a:gd name="T13" fmla="*/ 908 h 1368"/>
              <a:gd name="T14" fmla="*/ 376 w 3372"/>
              <a:gd name="T15" fmla="*/ 1364 h 1368"/>
              <a:gd name="T16" fmla="*/ 8 w 3372"/>
              <a:gd name="T17" fmla="*/ 1356 h 1368"/>
              <a:gd name="T18" fmla="*/ 0 w 3372"/>
              <a:gd name="T19" fmla="*/ 8 h 1368"/>
              <a:gd name="T20" fmla="*/ 376 w 3372"/>
              <a:gd name="T21" fmla="*/ 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72" h="1368">
                <a:moveTo>
                  <a:pt x="376" y="8"/>
                </a:moveTo>
                <a:cubicBezTo>
                  <a:pt x="602" y="47"/>
                  <a:pt x="988" y="460"/>
                  <a:pt x="1732" y="464"/>
                </a:cubicBezTo>
                <a:cubicBezTo>
                  <a:pt x="2420" y="460"/>
                  <a:pt x="3100" y="0"/>
                  <a:pt x="3100" y="0"/>
                </a:cubicBezTo>
                <a:lnTo>
                  <a:pt x="3372" y="0"/>
                </a:lnTo>
                <a:lnTo>
                  <a:pt x="3364" y="1368"/>
                </a:lnTo>
                <a:lnTo>
                  <a:pt x="3096" y="1368"/>
                </a:lnTo>
                <a:cubicBezTo>
                  <a:pt x="2825" y="1291"/>
                  <a:pt x="2420" y="916"/>
                  <a:pt x="1736" y="908"/>
                </a:cubicBezTo>
                <a:cubicBezTo>
                  <a:pt x="1048" y="912"/>
                  <a:pt x="376" y="1364"/>
                  <a:pt x="376" y="1364"/>
                </a:cubicBezTo>
                <a:lnTo>
                  <a:pt x="8" y="1356"/>
                </a:lnTo>
                <a:lnTo>
                  <a:pt x="0" y="8"/>
                </a:lnTo>
                <a:lnTo>
                  <a:pt x="376" y="8"/>
                </a:lnTo>
                <a:close/>
              </a:path>
            </a:pathLst>
          </a:custGeom>
          <a:gradFill rotWithShape="1">
            <a:gsLst>
              <a:gs pos="0">
                <a:srgbClr val="6666FF">
                  <a:gamma/>
                  <a:tint val="25490"/>
                  <a:invGamma/>
                </a:srgbClr>
              </a:gs>
              <a:gs pos="50000">
                <a:srgbClr val="6666FF"/>
              </a:gs>
              <a:gs pos="100000">
                <a:srgbClr val="6666FF">
                  <a:gamma/>
                  <a:tint val="2549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24100" y="1484784"/>
            <a:ext cx="808038" cy="2361729"/>
          </a:xfrm>
          <a:prstGeom prst="ellipse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24350" y="3422650"/>
            <a:ext cx="304800" cy="304800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468938" y="2687638"/>
            <a:ext cx="215900" cy="215900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7835419">
            <a:off x="4457700" y="2984500"/>
            <a:ext cx="482600" cy="254000"/>
          </a:xfrm>
          <a:prstGeom prst="rightArrow">
            <a:avLst>
              <a:gd name="adj1" fmla="val 30000"/>
              <a:gd name="adj2" fmla="val 107500"/>
            </a:avLst>
          </a:prstGeom>
          <a:solidFill>
            <a:schemeClr val="accent5"/>
          </a:solidFill>
          <a:ln w="25400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767388" y="2668588"/>
            <a:ext cx="482600" cy="254000"/>
          </a:xfrm>
          <a:prstGeom prst="rightArrow">
            <a:avLst>
              <a:gd name="adj1" fmla="val 30000"/>
              <a:gd name="adj2" fmla="val 107500"/>
            </a:avLst>
          </a:prstGeom>
          <a:solidFill>
            <a:schemeClr val="accent5"/>
          </a:solidFill>
          <a:ln w="25400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60900" y="3514725"/>
            <a:ext cx="178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Osaka-UI" pitchFamily="50" charset="-128"/>
                <a:ea typeface="Osaka-UI" pitchFamily="50" charset="-128"/>
              </a:rPr>
              <a:t>Gradient Force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48012" y="2276872"/>
            <a:ext cx="3600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Osaka-UI" pitchFamily="50" charset="-128"/>
                <a:ea typeface="Osaka-UI" pitchFamily="50" charset="-128"/>
              </a:rPr>
              <a:t>Scattering and Absorption </a:t>
            </a:r>
            <a:r>
              <a:rPr lang="en-US" altLang="ja-JP" dirty="0">
                <a:solidFill>
                  <a:schemeClr val="bg1"/>
                </a:solidFill>
                <a:latin typeface="Osaka-UI" pitchFamily="50" charset="-128"/>
                <a:ea typeface="Osaka-UI" pitchFamily="50" charset="-128"/>
              </a:rPr>
              <a:t>pressure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9113" y="3019425"/>
            <a:ext cx="1573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latin typeface="Osaka-UI" pitchFamily="50" charset="-128"/>
                <a:ea typeface="Osaka-UI" pitchFamily="50" charset="-128"/>
              </a:rPr>
              <a:t>Optical axis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62000" y="2794000"/>
            <a:ext cx="116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8681" y="4201924"/>
            <a:ext cx="3633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/>
              <a:t>Photo induced </a:t>
            </a:r>
            <a:r>
              <a:rPr lang="en-US" altLang="ja-JP" sz="2800" dirty="0"/>
              <a:t>force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27584" y="4941168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Gradient force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27584" y="5445224"/>
            <a:ext cx="5418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Scattering and Absorption pressure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66984" y="6074712"/>
            <a:ext cx="28291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Photo induced force: </a:t>
            </a:r>
            <a:r>
              <a:rPr kumimoji="1" lang="ja-JP" altLang="en-US" sz="1400" dirty="0" smtClean="0"/>
              <a:t>光誘起力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Gradient force: </a:t>
            </a:r>
            <a:r>
              <a:rPr lang="ja-JP" altLang="en-US" sz="1400" dirty="0" smtClean="0"/>
              <a:t>勾配力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Scat. And abs. pressure: </a:t>
            </a:r>
            <a:r>
              <a:rPr kumimoji="1" lang="ja-JP" altLang="en-US" sz="1400" dirty="0" smtClean="0"/>
              <a:t>散逸力</a:t>
            </a:r>
            <a:endParaRPr kumimoji="1" lang="ja-JP" altLang="en-US" sz="1400" dirty="0"/>
          </a:p>
        </p:txBody>
      </p:sp>
      <p:sp>
        <p:nvSpPr>
          <p:cNvPr id="7" name="フリーフォーム 6"/>
          <p:cNvSpPr/>
          <p:nvPr/>
        </p:nvSpPr>
        <p:spPr>
          <a:xfrm>
            <a:off x="522784" y="4635500"/>
            <a:ext cx="304800" cy="533400"/>
          </a:xfrm>
          <a:custGeom>
            <a:avLst/>
            <a:gdLst>
              <a:gd name="connsiteX0" fmla="*/ 0 w 304800"/>
              <a:gd name="connsiteY0" fmla="*/ 0 h 533400"/>
              <a:gd name="connsiteX1" fmla="*/ 0 w 304800"/>
              <a:gd name="connsiteY1" fmla="*/ 533400 h 533400"/>
              <a:gd name="connsiteX2" fmla="*/ 304800 w 3048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533400">
                <a:moveTo>
                  <a:pt x="0" y="0"/>
                </a:moveTo>
                <a:lnTo>
                  <a:pt x="0" y="533400"/>
                </a:lnTo>
                <a:lnTo>
                  <a:pt x="304800" y="533400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522784" y="5157192"/>
            <a:ext cx="304800" cy="533400"/>
          </a:xfrm>
          <a:custGeom>
            <a:avLst/>
            <a:gdLst>
              <a:gd name="connsiteX0" fmla="*/ 0 w 304800"/>
              <a:gd name="connsiteY0" fmla="*/ 0 h 533400"/>
              <a:gd name="connsiteX1" fmla="*/ 0 w 304800"/>
              <a:gd name="connsiteY1" fmla="*/ 533400 h 533400"/>
              <a:gd name="connsiteX2" fmla="*/ 304800 w 3048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533400">
                <a:moveTo>
                  <a:pt x="0" y="0"/>
                </a:moveTo>
                <a:lnTo>
                  <a:pt x="0" y="533400"/>
                </a:lnTo>
                <a:lnTo>
                  <a:pt x="304800" y="533400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6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Gradient force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7" name="フリーフォーム 6"/>
          <p:cNvSpPr/>
          <p:nvPr/>
        </p:nvSpPr>
        <p:spPr>
          <a:xfrm rot="16200000">
            <a:off x="878602" y="1031746"/>
            <a:ext cx="3925289" cy="5045683"/>
          </a:xfrm>
          <a:custGeom>
            <a:avLst/>
            <a:gdLst>
              <a:gd name="connsiteX0" fmla="*/ 87776 w 5953754"/>
              <a:gd name="connsiteY0" fmla="*/ 173936 h 3214900"/>
              <a:gd name="connsiteX1" fmla="*/ 2208676 w 5953754"/>
              <a:gd name="connsiteY1" fmla="*/ 1621736 h 3214900"/>
              <a:gd name="connsiteX2" fmla="*/ 100476 w 5953754"/>
              <a:gd name="connsiteY2" fmla="*/ 3031436 h 3214900"/>
              <a:gd name="connsiteX3" fmla="*/ 5866276 w 5953754"/>
              <a:gd name="connsiteY3" fmla="*/ 3044136 h 3214900"/>
              <a:gd name="connsiteX4" fmla="*/ 3732676 w 5953754"/>
              <a:gd name="connsiteY4" fmla="*/ 1621736 h 3214900"/>
              <a:gd name="connsiteX5" fmla="*/ 5840876 w 5953754"/>
              <a:gd name="connsiteY5" fmla="*/ 186636 h 3214900"/>
              <a:gd name="connsiteX6" fmla="*/ 87776 w 5953754"/>
              <a:gd name="connsiteY6" fmla="*/ 173936 h 3214900"/>
              <a:gd name="connsiteX0" fmla="*/ 88293 w 5949695"/>
              <a:gd name="connsiteY0" fmla="*/ 173936 h 3229186"/>
              <a:gd name="connsiteX1" fmla="*/ 2209193 w 5949695"/>
              <a:gd name="connsiteY1" fmla="*/ 1621736 h 3229186"/>
              <a:gd name="connsiteX2" fmla="*/ 215293 w 5949695"/>
              <a:gd name="connsiteY2" fmla="*/ 3056836 h 3229186"/>
              <a:gd name="connsiteX3" fmla="*/ 5866793 w 5949695"/>
              <a:gd name="connsiteY3" fmla="*/ 3044136 h 3229186"/>
              <a:gd name="connsiteX4" fmla="*/ 3733193 w 5949695"/>
              <a:gd name="connsiteY4" fmla="*/ 1621736 h 3229186"/>
              <a:gd name="connsiteX5" fmla="*/ 5841393 w 5949695"/>
              <a:gd name="connsiteY5" fmla="*/ 186636 h 3229186"/>
              <a:gd name="connsiteX6" fmla="*/ 88293 w 5949695"/>
              <a:gd name="connsiteY6" fmla="*/ 173936 h 3229186"/>
              <a:gd name="connsiteX0" fmla="*/ 88293 w 6023915"/>
              <a:gd name="connsiteY0" fmla="*/ 173936 h 3258595"/>
              <a:gd name="connsiteX1" fmla="*/ 2209193 w 6023915"/>
              <a:gd name="connsiteY1" fmla="*/ 1621736 h 3258595"/>
              <a:gd name="connsiteX2" fmla="*/ 215293 w 6023915"/>
              <a:gd name="connsiteY2" fmla="*/ 3056836 h 3258595"/>
              <a:gd name="connsiteX3" fmla="*/ 5942993 w 6023915"/>
              <a:gd name="connsiteY3" fmla="*/ 3094936 h 3258595"/>
              <a:gd name="connsiteX4" fmla="*/ 3733193 w 6023915"/>
              <a:gd name="connsiteY4" fmla="*/ 1621736 h 3258595"/>
              <a:gd name="connsiteX5" fmla="*/ 5841393 w 6023915"/>
              <a:gd name="connsiteY5" fmla="*/ 186636 h 3258595"/>
              <a:gd name="connsiteX6" fmla="*/ 88293 w 6023915"/>
              <a:gd name="connsiteY6" fmla="*/ 173936 h 3258595"/>
              <a:gd name="connsiteX0" fmla="*/ 93508 w 6058636"/>
              <a:gd name="connsiteY0" fmla="*/ 0 h 3084659"/>
              <a:gd name="connsiteX1" fmla="*/ 2214408 w 6058636"/>
              <a:gd name="connsiteY1" fmla="*/ 1447800 h 3084659"/>
              <a:gd name="connsiteX2" fmla="*/ 220508 w 6058636"/>
              <a:gd name="connsiteY2" fmla="*/ 2882900 h 3084659"/>
              <a:gd name="connsiteX3" fmla="*/ 5948208 w 6058636"/>
              <a:gd name="connsiteY3" fmla="*/ 2921000 h 3084659"/>
              <a:gd name="connsiteX4" fmla="*/ 3738408 w 6058636"/>
              <a:gd name="connsiteY4" fmla="*/ 1447800 h 3084659"/>
              <a:gd name="connsiteX5" fmla="*/ 5973608 w 6058636"/>
              <a:gd name="connsiteY5" fmla="*/ 0 h 3084659"/>
              <a:gd name="connsiteX6" fmla="*/ 93508 w 6058636"/>
              <a:gd name="connsiteY6" fmla="*/ 0 h 3084659"/>
              <a:gd name="connsiteX0" fmla="*/ 95776 w 5968529"/>
              <a:gd name="connsiteY0" fmla="*/ 0 h 3084659"/>
              <a:gd name="connsiteX1" fmla="*/ 2127776 w 5968529"/>
              <a:gd name="connsiteY1" fmla="*/ 1447800 h 3084659"/>
              <a:gd name="connsiteX2" fmla="*/ 133876 w 5968529"/>
              <a:gd name="connsiteY2" fmla="*/ 2882900 h 3084659"/>
              <a:gd name="connsiteX3" fmla="*/ 5861576 w 5968529"/>
              <a:gd name="connsiteY3" fmla="*/ 2921000 h 3084659"/>
              <a:gd name="connsiteX4" fmla="*/ 3651776 w 5968529"/>
              <a:gd name="connsiteY4" fmla="*/ 1447800 h 3084659"/>
              <a:gd name="connsiteX5" fmla="*/ 5886976 w 5968529"/>
              <a:gd name="connsiteY5" fmla="*/ 0 h 3084659"/>
              <a:gd name="connsiteX6" fmla="*/ 95776 w 5968529"/>
              <a:gd name="connsiteY6" fmla="*/ 0 h 308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8529" h="3084659">
                <a:moveTo>
                  <a:pt x="95776" y="0"/>
                </a:moveTo>
                <a:cubicBezTo>
                  <a:pt x="-530757" y="241300"/>
                  <a:pt x="2121426" y="967317"/>
                  <a:pt x="2127776" y="1447800"/>
                </a:cubicBezTo>
                <a:cubicBezTo>
                  <a:pt x="2134126" y="1928283"/>
                  <a:pt x="-488424" y="2637367"/>
                  <a:pt x="133876" y="2882900"/>
                </a:cubicBezTo>
                <a:cubicBezTo>
                  <a:pt x="756176" y="3128433"/>
                  <a:pt x="5275259" y="3160183"/>
                  <a:pt x="5861576" y="2921000"/>
                </a:cubicBezTo>
                <a:cubicBezTo>
                  <a:pt x="6447893" y="2681817"/>
                  <a:pt x="3656009" y="1924050"/>
                  <a:pt x="3651776" y="1447800"/>
                </a:cubicBezTo>
                <a:cubicBezTo>
                  <a:pt x="3647543" y="971550"/>
                  <a:pt x="6479643" y="241300"/>
                  <a:pt x="5886976" y="0"/>
                </a:cubicBezTo>
                <a:cubicBezTo>
                  <a:pt x="5294309" y="-241300"/>
                  <a:pt x="722309" y="-241300"/>
                  <a:pt x="95776" y="0"/>
                </a:cubicBezTo>
                <a:close/>
              </a:path>
            </a:pathLst>
          </a:custGeom>
          <a:gradFill>
            <a:gsLst>
              <a:gs pos="5000">
                <a:schemeClr val="accent6">
                  <a:alpha val="0"/>
                </a:schemeClr>
              </a:gs>
              <a:gs pos="50000">
                <a:srgbClr val="0000CC">
                  <a:alpha val="90000"/>
                </a:srgbClr>
              </a:gs>
              <a:gs pos="70000">
                <a:srgbClr val="0000CC">
                  <a:alpha val="70000"/>
                </a:srgbClr>
              </a:gs>
              <a:gs pos="30000">
                <a:schemeClr val="accent6">
                  <a:alpha val="70000"/>
                </a:schemeClr>
              </a:gs>
              <a:gs pos="95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 rot="16200000">
            <a:off x="1835696" y="5125566"/>
            <a:ext cx="1615802" cy="1615802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右矢印 8"/>
          <p:cNvSpPr/>
          <p:nvPr/>
        </p:nvSpPr>
        <p:spPr>
          <a:xfrm rot="16200000">
            <a:off x="2014070" y="4113622"/>
            <a:ext cx="1259053" cy="39604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フリーフォーム 12"/>
          <p:cNvSpPr/>
          <p:nvPr/>
        </p:nvSpPr>
        <p:spPr>
          <a:xfrm rot="5400000">
            <a:off x="4857766" y="2639409"/>
            <a:ext cx="3605162" cy="2015993"/>
          </a:xfrm>
          <a:custGeom>
            <a:avLst/>
            <a:gdLst>
              <a:gd name="connsiteX0" fmla="*/ 0 w 2888974"/>
              <a:gd name="connsiteY0" fmla="*/ 1868568 h 1886195"/>
              <a:gd name="connsiteX1" fmla="*/ 728870 w 2888974"/>
              <a:gd name="connsiteY1" fmla="*/ 1616776 h 1886195"/>
              <a:gd name="connsiteX2" fmla="*/ 1470991 w 2888974"/>
              <a:gd name="connsiteY2" fmla="*/ 11 h 1886195"/>
              <a:gd name="connsiteX3" fmla="*/ 2186609 w 2888974"/>
              <a:gd name="connsiteY3" fmla="*/ 1590272 h 1886195"/>
              <a:gd name="connsiteX4" fmla="*/ 2888974 w 2888974"/>
              <a:gd name="connsiteY4" fmla="*/ 1881820 h 1886195"/>
              <a:gd name="connsiteX0" fmla="*/ 0 w 2893735"/>
              <a:gd name="connsiteY0" fmla="*/ 1882856 h 1898109"/>
              <a:gd name="connsiteX1" fmla="*/ 733631 w 2893735"/>
              <a:gd name="connsiteY1" fmla="*/ 1616776 h 1898109"/>
              <a:gd name="connsiteX2" fmla="*/ 1475752 w 2893735"/>
              <a:gd name="connsiteY2" fmla="*/ 11 h 1898109"/>
              <a:gd name="connsiteX3" fmla="*/ 2191370 w 2893735"/>
              <a:gd name="connsiteY3" fmla="*/ 1590272 h 1898109"/>
              <a:gd name="connsiteX4" fmla="*/ 2893735 w 2893735"/>
              <a:gd name="connsiteY4" fmla="*/ 1881820 h 1898109"/>
              <a:gd name="connsiteX0" fmla="*/ 0 w 2893735"/>
              <a:gd name="connsiteY0" fmla="*/ 1882856 h 1885964"/>
              <a:gd name="connsiteX1" fmla="*/ 733631 w 2893735"/>
              <a:gd name="connsiteY1" fmla="*/ 1616776 h 1885964"/>
              <a:gd name="connsiteX2" fmla="*/ 1475752 w 2893735"/>
              <a:gd name="connsiteY2" fmla="*/ 11 h 1885964"/>
              <a:gd name="connsiteX3" fmla="*/ 2191370 w 2893735"/>
              <a:gd name="connsiteY3" fmla="*/ 1590272 h 1885964"/>
              <a:gd name="connsiteX4" fmla="*/ 2893735 w 2893735"/>
              <a:gd name="connsiteY4" fmla="*/ 1881820 h 18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735" h="1885964">
                <a:moveTo>
                  <a:pt x="0" y="1882856"/>
                </a:moveTo>
                <a:cubicBezTo>
                  <a:pt x="241852" y="1884098"/>
                  <a:pt x="487672" y="1930584"/>
                  <a:pt x="733631" y="1616776"/>
                </a:cubicBezTo>
                <a:cubicBezTo>
                  <a:pt x="979590" y="1302968"/>
                  <a:pt x="1232796" y="4428"/>
                  <a:pt x="1475752" y="11"/>
                </a:cubicBezTo>
                <a:cubicBezTo>
                  <a:pt x="1718708" y="-4406"/>
                  <a:pt x="1955040" y="1276637"/>
                  <a:pt x="2191370" y="1590272"/>
                </a:cubicBezTo>
                <a:cubicBezTo>
                  <a:pt x="2427700" y="1903907"/>
                  <a:pt x="2660717" y="1892863"/>
                  <a:pt x="2893735" y="188182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5652120" y="1739247"/>
            <a:ext cx="0" cy="4284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7"/>
          <p:cNvSpPr>
            <a:spLocks noChangeArrowheads="1"/>
          </p:cNvSpPr>
          <p:nvPr/>
        </p:nvSpPr>
        <p:spPr bwMode="auto">
          <a:xfrm rot="16200000">
            <a:off x="5652120" y="5604826"/>
            <a:ext cx="488470" cy="488470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5928627" y="3993231"/>
            <a:ext cx="1970863" cy="1524001"/>
          </a:xfrm>
          <a:custGeom>
            <a:avLst/>
            <a:gdLst>
              <a:gd name="connsiteX0" fmla="*/ 0 w 2006728"/>
              <a:gd name="connsiteY0" fmla="*/ 1364974 h 1364974"/>
              <a:gd name="connsiteX1" fmla="*/ 331304 w 2006728"/>
              <a:gd name="connsiteY1" fmla="*/ 1139687 h 1364974"/>
              <a:gd name="connsiteX2" fmla="*/ 1749287 w 2006728"/>
              <a:gd name="connsiteY2" fmla="*/ 344557 h 1364974"/>
              <a:gd name="connsiteX3" fmla="*/ 2001078 w 2006728"/>
              <a:gd name="connsiteY3" fmla="*/ 0 h 1364974"/>
              <a:gd name="connsiteX0" fmla="*/ 0 w 2037753"/>
              <a:gd name="connsiteY0" fmla="*/ 1364974 h 1364974"/>
              <a:gd name="connsiteX1" fmla="*/ 331304 w 2037753"/>
              <a:gd name="connsiteY1" fmla="*/ 1139687 h 1364974"/>
              <a:gd name="connsiteX2" fmla="*/ 1855304 w 2037753"/>
              <a:gd name="connsiteY2" fmla="*/ 609600 h 1364974"/>
              <a:gd name="connsiteX3" fmla="*/ 2001078 w 2037753"/>
              <a:gd name="connsiteY3" fmla="*/ 0 h 1364974"/>
              <a:gd name="connsiteX0" fmla="*/ 0 w 2010512"/>
              <a:gd name="connsiteY0" fmla="*/ 1364974 h 1364974"/>
              <a:gd name="connsiteX1" fmla="*/ 331304 w 2010512"/>
              <a:gd name="connsiteY1" fmla="*/ 1139687 h 1364974"/>
              <a:gd name="connsiteX2" fmla="*/ 1855304 w 2010512"/>
              <a:gd name="connsiteY2" fmla="*/ 609600 h 1364974"/>
              <a:gd name="connsiteX3" fmla="*/ 2001078 w 2010512"/>
              <a:gd name="connsiteY3" fmla="*/ 0 h 1364974"/>
              <a:gd name="connsiteX0" fmla="*/ 0 w 2010512"/>
              <a:gd name="connsiteY0" fmla="*/ 1524001 h 1524001"/>
              <a:gd name="connsiteX1" fmla="*/ 331304 w 2010512"/>
              <a:gd name="connsiteY1" fmla="*/ 1139687 h 1524001"/>
              <a:gd name="connsiteX2" fmla="*/ 1855304 w 2010512"/>
              <a:gd name="connsiteY2" fmla="*/ 609600 h 1524001"/>
              <a:gd name="connsiteX3" fmla="*/ 2001078 w 2010512"/>
              <a:gd name="connsiteY3" fmla="*/ 0 h 1524001"/>
              <a:gd name="connsiteX0" fmla="*/ 0 w 2033107"/>
              <a:gd name="connsiteY0" fmla="*/ 1524001 h 1524001"/>
              <a:gd name="connsiteX1" fmla="*/ 410817 w 2033107"/>
              <a:gd name="connsiteY1" fmla="*/ 1166192 h 1524001"/>
              <a:gd name="connsiteX2" fmla="*/ 1855304 w 2033107"/>
              <a:gd name="connsiteY2" fmla="*/ 609600 h 1524001"/>
              <a:gd name="connsiteX3" fmla="*/ 2001078 w 2033107"/>
              <a:gd name="connsiteY3" fmla="*/ 0 h 1524001"/>
              <a:gd name="connsiteX0" fmla="*/ 0 w 2101613"/>
              <a:gd name="connsiteY0" fmla="*/ 1524001 h 1524001"/>
              <a:gd name="connsiteX1" fmla="*/ 410817 w 2101613"/>
              <a:gd name="connsiteY1" fmla="*/ 1166192 h 1524001"/>
              <a:gd name="connsiteX2" fmla="*/ 1855304 w 2101613"/>
              <a:gd name="connsiteY2" fmla="*/ 609600 h 1524001"/>
              <a:gd name="connsiteX3" fmla="*/ 2093843 w 2101613"/>
              <a:gd name="connsiteY3" fmla="*/ 0 h 1524001"/>
              <a:gd name="connsiteX0" fmla="*/ 0 w 2105355"/>
              <a:gd name="connsiteY0" fmla="*/ 1524001 h 1524001"/>
              <a:gd name="connsiteX1" fmla="*/ 278295 w 2105355"/>
              <a:gd name="connsiteY1" fmla="*/ 1086679 h 1524001"/>
              <a:gd name="connsiteX2" fmla="*/ 1855304 w 2105355"/>
              <a:gd name="connsiteY2" fmla="*/ 609600 h 1524001"/>
              <a:gd name="connsiteX3" fmla="*/ 2093843 w 2105355"/>
              <a:gd name="connsiteY3" fmla="*/ 0 h 1524001"/>
              <a:gd name="connsiteX0" fmla="*/ 27416 w 2000249"/>
              <a:gd name="connsiteY0" fmla="*/ 1524001 h 1524001"/>
              <a:gd name="connsiteX1" fmla="*/ 173189 w 2000249"/>
              <a:gd name="connsiteY1" fmla="*/ 1086679 h 1524001"/>
              <a:gd name="connsiteX2" fmla="*/ 1750198 w 2000249"/>
              <a:gd name="connsiteY2" fmla="*/ 609600 h 1524001"/>
              <a:gd name="connsiteX3" fmla="*/ 1988737 w 2000249"/>
              <a:gd name="connsiteY3" fmla="*/ 0 h 1524001"/>
              <a:gd name="connsiteX0" fmla="*/ 31 w 1970863"/>
              <a:gd name="connsiteY0" fmla="*/ 1524001 h 1524001"/>
              <a:gd name="connsiteX1" fmla="*/ 212065 w 1970863"/>
              <a:gd name="connsiteY1" fmla="*/ 1086679 h 1524001"/>
              <a:gd name="connsiteX2" fmla="*/ 1722813 w 1970863"/>
              <a:gd name="connsiteY2" fmla="*/ 609600 h 1524001"/>
              <a:gd name="connsiteX3" fmla="*/ 1961352 w 1970863"/>
              <a:gd name="connsiteY3" fmla="*/ 0 h 152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0863" h="1524001">
                <a:moveTo>
                  <a:pt x="31" y="1524001"/>
                </a:moveTo>
                <a:cubicBezTo>
                  <a:pt x="19909" y="1496392"/>
                  <a:pt x="-75065" y="1239079"/>
                  <a:pt x="212065" y="1086679"/>
                </a:cubicBezTo>
                <a:cubicBezTo>
                  <a:pt x="499195" y="934279"/>
                  <a:pt x="1431265" y="790713"/>
                  <a:pt x="1722813" y="609600"/>
                </a:cubicBezTo>
                <a:cubicBezTo>
                  <a:pt x="2014361" y="428487"/>
                  <a:pt x="1974604" y="77304"/>
                  <a:pt x="1961352" y="0"/>
                </a:cubicBezTo>
              </a:path>
            </a:pathLst>
          </a:custGeom>
          <a:noFill/>
          <a:ln w="5080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 rot="16200000">
            <a:off x="7668344" y="3501009"/>
            <a:ext cx="488470" cy="488470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84419" y="1190171"/>
            <a:ext cx="5599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The force pushing objects to the focal point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70840" y="2934970"/>
            <a:ext cx="22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Stabilization point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06658" y="1916832"/>
            <a:ext cx="224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Electrical gradient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9611" y="3462739"/>
            <a:ext cx="180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Gaussian beam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03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Scattering and Absorption force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685389" y="2852936"/>
            <a:ext cx="1615802" cy="1615802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323528" y="3301473"/>
            <a:ext cx="1728192" cy="79208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4493290" y="1484784"/>
            <a:ext cx="0" cy="1080120"/>
          </a:xfrm>
          <a:prstGeom prst="straightConnector1">
            <a:avLst/>
          </a:prstGeom>
          <a:ln w="63500" cap="sq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493290" y="4869160"/>
            <a:ext cx="0" cy="1008112"/>
          </a:xfrm>
          <a:prstGeom prst="straightConnector1">
            <a:avLst/>
          </a:prstGeom>
          <a:ln w="63500" cap="sq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301191" y="2096852"/>
            <a:ext cx="756084" cy="756085"/>
          </a:xfrm>
          <a:prstGeom prst="straightConnector1">
            <a:avLst/>
          </a:prstGeom>
          <a:ln w="63500" cap="sq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584667" y="3660837"/>
            <a:ext cx="1071009" cy="0"/>
          </a:xfrm>
          <a:prstGeom prst="straightConnector1">
            <a:avLst/>
          </a:prstGeom>
          <a:ln w="63500" cap="sq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2771800" y="4581128"/>
            <a:ext cx="792088" cy="792088"/>
          </a:xfrm>
          <a:prstGeom prst="straightConnector1">
            <a:avLst/>
          </a:prstGeom>
          <a:ln w="63500" cap="sq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224995" y="3697517"/>
            <a:ext cx="1093610" cy="0"/>
          </a:xfrm>
          <a:prstGeom prst="straightConnector1">
            <a:avLst/>
          </a:prstGeom>
          <a:ln w="63500" cap="sq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2915816" y="1988840"/>
            <a:ext cx="864096" cy="864096"/>
          </a:xfrm>
          <a:prstGeom prst="straightConnector1">
            <a:avLst/>
          </a:prstGeom>
          <a:ln w="63500" cap="sq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8104" y="4581128"/>
            <a:ext cx="720080" cy="720080"/>
          </a:xfrm>
          <a:prstGeom prst="straightConnector1">
            <a:avLst/>
          </a:prstGeom>
          <a:ln w="63500" cap="sq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矢印 22"/>
          <p:cNvSpPr/>
          <p:nvPr/>
        </p:nvSpPr>
        <p:spPr>
          <a:xfrm>
            <a:off x="7164288" y="3499495"/>
            <a:ext cx="1512168" cy="39604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323528" y="4646028"/>
            <a:ext cx="1728192" cy="79208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>
            <a:off x="323528" y="1916832"/>
            <a:ext cx="1728192" cy="79208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43620" y="1087909"/>
            <a:ext cx="773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The force arising from the momentum transfer from the light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39552" y="2865130"/>
                <a:ext cx="9114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kumimoji="1" lang="ja-JP" altLang="en-US" sz="4000" i="1" smtClean="0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65130"/>
                <a:ext cx="911403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948264" y="2636912"/>
            <a:ext cx="1694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power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93388" y="5324688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scattering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9621" y="2990855"/>
            <a:ext cx="137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absorption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5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Manipulation in various scale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783218" y="1371897"/>
            <a:ext cx="1536700" cy="1536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A7A7A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423591" y="2012903"/>
            <a:ext cx="101600" cy="101600"/>
          </a:xfrm>
          <a:prstGeom prst="ellipse">
            <a:avLst/>
          </a:prstGeom>
          <a:gradFill rotWithShape="1">
            <a:gsLst>
              <a:gs pos="0">
                <a:srgbClr val="0000CC"/>
              </a:gs>
              <a:gs pos="100000">
                <a:srgbClr val="0000CC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14544" y="3392903"/>
            <a:ext cx="1674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Microparticle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22364" y="3361774"/>
            <a:ext cx="1609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Nanoparticle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91979" y="3316359"/>
            <a:ext cx="76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Atom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9053" y="4044572"/>
            <a:ext cx="805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1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/>
              <a:t>m~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94687" y="4090471"/>
            <a:ext cx="1265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1nm~1</a:t>
            </a:r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dirty="0"/>
              <a:t>m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123478" y="4090128"/>
            <a:ext cx="8034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~1nm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206328" y="1782266"/>
            <a:ext cx="653704" cy="653704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291426" y="5949280"/>
            <a:ext cx="25202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Optical tweezers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10656" y="4797152"/>
            <a:ext cx="268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Structural dependence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891" y="4756636"/>
            <a:ext cx="304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Structural dependence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76604" y="5949280"/>
            <a:ext cx="25202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Laser cooling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23359" y="5351432"/>
            <a:ext cx="165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No resonance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0477" y="5351432"/>
            <a:ext cx="12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resonance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86320" y="4756636"/>
            <a:ext cx="268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Structural dependence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75685" y="5351432"/>
            <a:ext cx="1656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resonance</a:t>
            </a:r>
          </a:p>
          <a:p>
            <a:pPr algn="ctr"/>
            <a:r>
              <a:rPr lang="en-US" altLang="ja-JP" dirty="0" smtClean="0"/>
              <a:t>or</a:t>
            </a:r>
          </a:p>
          <a:p>
            <a:pPr algn="ctr"/>
            <a:r>
              <a:rPr kumimoji="1" lang="en-US" altLang="ja-JP" dirty="0" smtClean="0"/>
              <a:t>No resonance</a:t>
            </a:r>
            <a:endParaRPr kumimoji="1" lang="ja-JP" altLang="en-US" dirty="0"/>
          </a:p>
        </p:txBody>
      </p:sp>
      <p:sp>
        <p:nvSpPr>
          <p:cNvPr id="26" name="上矢印吹き出し 25"/>
          <p:cNvSpPr/>
          <p:nvPr/>
        </p:nvSpPr>
        <p:spPr>
          <a:xfrm>
            <a:off x="890477" y="2780928"/>
            <a:ext cx="7281923" cy="2570504"/>
          </a:xfrm>
          <a:prstGeom prst="upArrowCallout">
            <a:avLst>
              <a:gd name="adj1" fmla="val 24078"/>
              <a:gd name="adj2" fmla="val 25000"/>
              <a:gd name="adj3" fmla="val 22234"/>
              <a:gd name="adj4" fmla="val 7004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2">
                    <a:lumMod val="50000"/>
                  </a:schemeClr>
                </a:solidFill>
              </a:rPr>
              <a:t>It’s difficult </a:t>
            </a:r>
          </a:p>
          <a:p>
            <a:pPr algn="ctr"/>
            <a:r>
              <a:rPr kumimoji="1" lang="en-US" altLang="ja-JP" sz="4800" dirty="0" smtClean="0">
                <a:solidFill>
                  <a:schemeClr val="tx2">
                    <a:lumMod val="50000"/>
                  </a:schemeClr>
                </a:solidFill>
              </a:rPr>
              <a:t>for optical manipulation.</a:t>
            </a:r>
            <a:endParaRPr kumimoji="1" lang="ja-JP" altLang="en-US" sz="4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39552" y="5241974"/>
            <a:ext cx="271856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Energy of applied light</a:t>
            </a:r>
          </a:p>
          <a:p>
            <a:pPr algn="ctr"/>
            <a:r>
              <a:rPr lang="en-US" altLang="ja-JP" dirty="0" smtClean="0"/>
              <a:t>≠</a:t>
            </a:r>
          </a:p>
          <a:p>
            <a:pPr algn="ctr"/>
            <a:r>
              <a:rPr lang="en-US" altLang="ja-JP" dirty="0" smtClean="0"/>
              <a:t>Energy of exciton level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24674" y="5169966"/>
            <a:ext cx="271856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Energy of applied light</a:t>
            </a:r>
          </a:p>
          <a:p>
            <a:pPr algn="ctr"/>
            <a:r>
              <a:rPr lang="en-US" altLang="ja-JP" dirty="0" smtClean="0"/>
              <a:t>=</a:t>
            </a:r>
          </a:p>
          <a:p>
            <a:pPr algn="ctr"/>
            <a:r>
              <a:rPr lang="en-US" altLang="ja-JP" dirty="0" smtClean="0"/>
              <a:t>Energy of exciton level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-36512" y="4680520"/>
            <a:ext cx="9144000" cy="220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Resonant </a:t>
            </a:r>
            <a:r>
              <a:rPr lang="en-US" altLang="ja-JP" dirty="0" smtClean="0"/>
              <a:t>or Non-resonant light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C95-FE77-4A2B-B2C2-7C3262F446D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76671" y="3897053"/>
            <a:ext cx="1557991" cy="50405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1547500"/>
            <a:ext cx="165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Non resonant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83970" y="1556792"/>
            <a:ext cx="119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Resonant</a:t>
            </a:r>
          </a:p>
        </p:txBody>
      </p:sp>
      <p:sp>
        <p:nvSpPr>
          <p:cNvPr id="13" name="正方形/長方形 12"/>
          <p:cNvSpPr/>
          <p:nvPr/>
        </p:nvSpPr>
        <p:spPr>
          <a:xfrm rot="10800000">
            <a:off x="476671" y="2178153"/>
            <a:ext cx="1557991" cy="50405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476671" y="2996952"/>
            <a:ext cx="155799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5004048" y="3897053"/>
            <a:ext cx="1557991" cy="50405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 rot="10800000">
            <a:off x="5004048" y="2178153"/>
            <a:ext cx="1557991" cy="50405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5004048" y="2996952"/>
            <a:ext cx="155799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023730" y="1556792"/>
            <a:ext cx="119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Resonant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843808" y="3897053"/>
            <a:ext cx="1557991" cy="50405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 rot="10800000">
            <a:off x="2843808" y="2178153"/>
            <a:ext cx="1557991" cy="50405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2843808" y="3140968"/>
            <a:ext cx="155799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154371" y="1556792"/>
            <a:ext cx="119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Resonant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974449" y="3897053"/>
            <a:ext cx="1557991" cy="50405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 rot="10800000">
            <a:off x="6974449" y="2178153"/>
            <a:ext cx="1557991" cy="50405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6974449" y="2852936"/>
            <a:ext cx="155799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0" idx="0"/>
          </p:cNvCxnSpPr>
          <p:nvPr/>
        </p:nvCxnSpPr>
        <p:spPr>
          <a:xfrm flipV="1">
            <a:off x="1255667" y="3212976"/>
            <a:ext cx="0" cy="68407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5791931" y="2986894"/>
            <a:ext cx="0" cy="91015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3635896" y="3140968"/>
            <a:ext cx="0" cy="75608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7753445" y="2852936"/>
            <a:ext cx="0" cy="104411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2814870" y="4797152"/>
            <a:ext cx="1615802" cy="1615802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5323706" y="5044802"/>
            <a:ext cx="1120502" cy="1120502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380312" y="5332834"/>
            <a:ext cx="544438" cy="544438"/>
          </a:xfrm>
          <a:prstGeom prst="ellipse">
            <a:avLst/>
          </a:prstGeom>
          <a:gradFill rotWithShape="1">
            <a:gsLst>
              <a:gs pos="0">
                <a:srgbClr val="F4CC06"/>
              </a:gs>
              <a:gs pos="100000">
                <a:srgbClr val="F4CC06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194724" y="3374994"/>
            <a:ext cx="648072" cy="288032"/>
          </a:xfrm>
          <a:custGeom>
            <a:avLst/>
            <a:gdLst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503262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8905" h="2934498">
                <a:moveTo>
                  <a:pt x="0" y="1437001"/>
                </a:moveTo>
                <a:cubicBezTo>
                  <a:pt x="230809" y="616470"/>
                  <a:pt x="461618" y="-204060"/>
                  <a:pt x="702366" y="45523"/>
                </a:cubicBezTo>
                <a:cubicBezTo>
                  <a:pt x="943114" y="295106"/>
                  <a:pt x="1205948" y="2936706"/>
                  <a:pt x="1444487" y="2934497"/>
                </a:cubicBezTo>
                <a:cubicBezTo>
                  <a:pt x="1683026" y="2932288"/>
                  <a:pt x="1906104" y="173627"/>
                  <a:pt x="2133600" y="32271"/>
                </a:cubicBezTo>
                <a:cubicBezTo>
                  <a:pt x="2361096" y="-109085"/>
                  <a:pt x="2637183" y="1816897"/>
                  <a:pt x="2809461" y="2086358"/>
                </a:cubicBezTo>
                <a:cubicBezTo>
                  <a:pt x="2981739" y="2355819"/>
                  <a:pt x="2838175" y="1883156"/>
                  <a:pt x="3167270" y="1649036"/>
                </a:cubicBezTo>
                <a:cubicBezTo>
                  <a:pt x="3496365" y="1414916"/>
                  <a:pt x="3742634" y="1465713"/>
                  <a:pt x="3988905" y="1476758"/>
                </a:cubicBezTo>
              </a:path>
            </a:pathLst>
          </a:custGeom>
          <a:noFill/>
          <a:ln>
            <a:solidFill>
              <a:srgbClr val="007A77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2699694" y="3410998"/>
            <a:ext cx="648072" cy="288032"/>
          </a:xfrm>
          <a:custGeom>
            <a:avLst/>
            <a:gdLst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503262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8905" h="2934498">
                <a:moveTo>
                  <a:pt x="0" y="1437001"/>
                </a:moveTo>
                <a:cubicBezTo>
                  <a:pt x="230809" y="616470"/>
                  <a:pt x="461618" y="-204060"/>
                  <a:pt x="702366" y="45523"/>
                </a:cubicBezTo>
                <a:cubicBezTo>
                  <a:pt x="943114" y="295106"/>
                  <a:pt x="1205948" y="2936706"/>
                  <a:pt x="1444487" y="2934497"/>
                </a:cubicBezTo>
                <a:cubicBezTo>
                  <a:pt x="1683026" y="2932288"/>
                  <a:pt x="1906104" y="173627"/>
                  <a:pt x="2133600" y="32271"/>
                </a:cubicBezTo>
                <a:cubicBezTo>
                  <a:pt x="2361096" y="-109085"/>
                  <a:pt x="2637183" y="1816897"/>
                  <a:pt x="2809461" y="2086358"/>
                </a:cubicBezTo>
                <a:cubicBezTo>
                  <a:pt x="2981739" y="2355819"/>
                  <a:pt x="2838175" y="1883156"/>
                  <a:pt x="3167270" y="1649036"/>
                </a:cubicBezTo>
                <a:cubicBezTo>
                  <a:pt x="3496365" y="1414916"/>
                  <a:pt x="3742634" y="1465713"/>
                  <a:pt x="3988905" y="1476758"/>
                </a:cubicBezTo>
              </a:path>
            </a:pathLst>
          </a:custGeom>
          <a:noFill/>
          <a:ln>
            <a:solidFill>
              <a:srgbClr val="007A77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4859934" y="3374995"/>
            <a:ext cx="648072" cy="288032"/>
          </a:xfrm>
          <a:custGeom>
            <a:avLst/>
            <a:gdLst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503262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8905" h="2934498">
                <a:moveTo>
                  <a:pt x="0" y="1437001"/>
                </a:moveTo>
                <a:cubicBezTo>
                  <a:pt x="230809" y="616470"/>
                  <a:pt x="461618" y="-204060"/>
                  <a:pt x="702366" y="45523"/>
                </a:cubicBezTo>
                <a:cubicBezTo>
                  <a:pt x="943114" y="295106"/>
                  <a:pt x="1205948" y="2936706"/>
                  <a:pt x="1444487" y="2934497"/>
                </a:cubicBezTo>
                <a:cubicBezTo>
                  <a:pt x="1683026" y="2932288"/>
                  <a:pt x="1906104" y="173627"/>
                  <a:pt x="2133600" y="32271"/>
                </a:cubicBezTo>
                <a:cubicBezTo>
                  <a:pt x="2361096" y="-109085"/>
                  <a:pt x="2637183" y="1816897"/>
                  <a:pt x="2809461" y="2086358"/>
                </a:cubicBezTo>
                <a:cubicBezTo>
                  <a:pt x="2981739" y="2355819"/>
                  <a:pt x="2838175" y="1883156"/>
                  <a:pt x="3167270" y="1649036"/>
                </a:cubicBezTo>
                <a:cubicBezTo>
                  <a:pt x="3496365" y="1414916"/>
                  <a:pt x="3742634" y="1465713"/>
                  <a:pt x="3988905" y="1476758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6894516" y="3374994"/>
            <a:ext cx="648072" cy="288032"/>
          </a:xfrm>
          <a:custGeom>
            <a:avLst/>
            <a:gdLst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503262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  <a:gd name="connsiteX0" fmla="*/ 0 w 3988905"/>
              <a:gd name="connsiteY0" fmla="*/ 1437001 h 2934498"/>
              <a:gd name="connsiteX1" fmla="*/ 702366 w 3988905"/>
              <a:gd name="connsiteY1" fmla="*/ 45523 h 2934498"/>
              <a:gd name="connsiteX2" fmla="*/ 1444487 w 3988905"/>
              <a:gd name="connsiteY2" fmla="*/ 2934497 h 2934498"/>
              <a:gd name="connsiteX3" fmla="*/ 2133600 w 3988905"/>
              <a:gd name="connsiteY3" fmla="*/ 32271 h 2934498"/>
              <a:gd name="connsiteX4" fmla="*/ 2809461 w 3988905"/>
              <a:gd name="connsiteY4" fmla="*/ 2086358 h 2934498"/>
              <a:gd name="connsiteX5" fmla="*/ 3167270 w 3988905"/>
              <a:gd name="connsiteY5" fmla="*/ 1649036 h 2934498"/>
              <a:gd name="connsiteX6" fmla="*/ 3988905 w 3988905"/>
              <a:gd name="connsiteY6" fmla="*/ 1476758 h 293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8905" h="2934498">
                <a:moveTo>
                  <a:pt x="0" y="1437001"/>
                </a:moveTo>
                <a:cubicBezTo>
                  <a:pt x="230809" y="616470"/>
                  <a:pt x="461618" y="-204060"/>
                  <a:pt x="702366" y="45523"/>
                </a:cubicBezTo>
                <a:cubicBezTo>
                  <a:pt x="943114" y="295106"/>
                  <a:pt x="1205948" y="2936706"/>
                  <a:pt x="1444487" y="2934497"/>
                </a:cubicBezTo>
                <a:cubicBezTo>
                  <a:pt x="1683026" y="2932288"/>
                  <a:pt x="1906104" y="173627"/>
                  <a:pt x="2133600" y="32271"/>
                </a:cubicBezTo>
                <a:cubicBezTo>
                  <a:pt x="2361096" y="-109085"/>
                  <a:pt x="2637183" y="1816897"/>
                  <a:pt x="2809461" y="2086358"/>
                </a:cubicBezTo>
                <a:cubicBezTo>
                  <a:pt x="2981739" y="2355819"/>
                  <a:pt x="2838175" y="1883156"/>
                  <a:pt x="3167270" y="1649036"/>
                </a:cubicBezTo>
                <a:cubicBezTo>
                  <a:pt x="3496365" y="1414916"/>
                  <a:pt x="3742634" y="1465713"/>
                  <a:pt x="3988905" y="1476758"/>
                </a:cubicBezTo>
              </a:path>
            </a:pathLst>
          </a:custGeom>
          <a:noFill/>
          <a:ln>
            <a:solidFill>
              <a:srgbClr val="AC47FF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7504" y="4941168"/>
                <a:ext cx="2655920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kumimoji="1" lang="en-US" altLang="ja-JP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941168"/>
                <a:ext cx="2655920" cy="491738"/>
              </a:xfrm>
              <a:prstGeom prst="rect">
                <a:avLst/>
              </a:prstGeom>
              <a:blipFill rotWithShape="1">
                <a:blip r:embed="rId2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-36512" y="5619838"/>
                <a:ext cx="1822102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∆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𝑀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619838"/>
                <a:ext cx="1822102" cy="8334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59189" y="28529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cxnSp>
        <p:nvCxnSpPr>
          <p:cNvPr id="39" name="直線矢印コネクタ 38"/>
          <p:cNvCxnSpPr>
            <a:stCxn id="30" idx="3"/>
            <a:endCxn id="30" idx="7"/>
          </p:cNvCxnSpPr>
          <p:nvPr/>
        </p:nvCxnSpPr>
        <p:spPr>
          <a:xfrm flipV="1">
            <a:off x="3051499" y="5033781"/>
            <a:ext cx="1142544" cy="1142544"/>
          </a:xfrm>
          <a:prstGeom prst="straightConnector1">
            <a:avLst/>
          </a:prstGeom>
          <a:ln w="28575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563888" y="55020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3"/>
                </a:solidFill>
              </a:rPr>
              <a:t>a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 animBg="1"/>
      <p:bldP spid="20" grpId="0" animBg="1"/>
      <p:bldP spid="22" grpId="0"/>
      <p:bldP spid="23" grpId="0" animBg="1"/>
      <p:bldP spid="24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5" grpId="0"/>
      <p:bldP spid="6" grpId="0"/>
      <p:bldP spid="42" grpId="0"/>
    </p:bldLst>
  </p:timing>
</p:sld>
</file>

<file path=ppt/theme/theme1.xml><?xml version="1.0" encoding="utf-8"?>
<a:theme xmlns:a="http://schemas.openxmlformats.org/drawingml/2006/main" name="Brown1">
  <a:themeElements>
    <a:clrScheme name="Brown">
      <a:dk1>
        <a:sysClr val="windowText" lastClr="000000"/>
      </a:dk1>
      <a:lt1>
        <a:sysClr val="window" lastClr="FFFFFF"/>
      </a:lt1>
      <a:dk2>
        <a:srgbClr val="663300"/>
      </a:dk2>
      <a:lt2>
        <a:srgbClr val="FBEEC9"/>
      </a:lt2>
      <a:accent1>
        <a:srgbClr val="F0A22E"/>
      </a:accent1>
      <a:accent2>
        <a:srgbClr val="FFC42F"/>
      </a:accent2>
      <a:accent3>
        <a:srgbClr val="993300"/>
      </a:accent3>
      <a:accent4>
        <a:srgbClr val="CC3300"/>
      </a:accent4>
      <a:accent5>
        <a:srgbClr val="FF0000"/>
      </a:accent5>
      <a:accent6>
        <a:srgbClr val="0000CC"/>
      </a:accent6>
      <a:hlink>
        <a:srgbClr val="0066FF"/>
      </a:hlink>
      <a:folHlink>
        <a:srgbClr val="D60093"/>
      </a:folHlink>
    </a:clrScheme>
    <a:fontScheme name="MigMix1P">
      <a:majorFont>
        <a:latin typeface="MigMix 1P"/>
        <a:ea typeface="MigMix 1P"/>
        <a:cs typeface=""/>
      </a:majorFont>
      <a:minorFont>
        <a:latin typeface="MigMix 1P"/>
        <a:ea typeface="MigMix 1P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tx2"/>
          </a:solidFill>
        </a:ln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5403</TotalTime>
  <Words>1012</Words>
  <Application>Microsoft Office PowerPoint</Application>
  <PresentationFormat>画面に合わせる (4:3)</PresentationFormat>
  <Paragraphs>385</Paragraphs>
  <Slides>41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41</vt:i4>
      </vt:variant>
    </vt:vector>
  </HeadingPairs>
  <TitlesOfParts>
    <vt:vector size="45" baseType="lpstr">
      <vt:lpstr>Brown1</vt:lpstr>
      <vt:lpstr>Adobe Photoshop Image</vt:lpstr>
      <vt:lpstr>Originグラフ</vt:lpstr>
      <vt:lpstr>Microsoft 数式 3.0</vt:lpstr>
      <vt:lpstr>Optical fabrication and  Optical manipulation  of semiconductor nanoparticles</vt:lpstr>
      <vt:lpstr>Contents</vt:lpstr>
      <vt:lpstr>Ablation and manipulation</vt:lpstr>
      <vt:lpstr>Low-dimensional structures</vt:lpstr>
      <vt:lpstr>Photo induced force</vt:lpstr>
      <vt:lpstr>Gradient force</vt:lpstr>
      <vt:lpstr>Scattering and Absorption force</vt:lpstr>
      <vt:lpstr>Manipulation in various scale</vt:lpstr>
      <vt:lpstr>Resonant or Non-resonant light</vt:lpstr>
      <vt:lpstr>Enhancement by resonant light</vt:lpstr>
      <vt:lpstr>Previous study</vt:lpstr>
      <vt:lpstr>My study</vt:lpstr>
      <vt:lpstr>Fabrication method</vt:lpstr>
      <vt:lpstr>Observation method</vt:lpstr>
      <vt:lpstr>Optical fabrication</vt:lpstr>
      <vt:lpstr>Gallium Nitride</vt:lpstr>
      <vt:lpstr>Tablet of GaN</vt:lpstr>
      <vt:lpstr>SEM images</vt:lpstr>
      <vt:lpstr>Element analysis</vt:lpstr>
      <vt:lpstr>PowerPoint プレゼンテーション</vt:lpstr>
      <vt:lpstr>Crystal of GaN</vt:lpstr>
      <vt:lpstr>SEM image</vt:lpstr>
      <vt:lpstr>Element analysis</vt:lpstr>
      <vt:lpstr>Element analysis</vt:lpstr>
      <vt:lpstr>PowerPoint プレゼンテーション</vt:lpstr>
      <vt:lpstr>Superfluid Helium condition</vt:lpstr>
      <vt:lpstr>Crystal of GaN</vt:lpstr>
      <vt:lpstr>Crystal of GaN</vt:lpstr>
      <vt:lpstr>PowerPoint プレゼンテーション</vt:lpstr>
      <vt:lpstr>Results</vt:lpstr>
      <vt:lpstr>Optical manipulation</vt:lpstr>
      <vt:lpstr>Zinc Oxides</vt:lpstr>
      <vt:lpstr>Problem of size distribution</vt:lpstr>
      <vt:lpstr>Pulse laser spectra</vt:lpstr>
      <vt:lpstr>Decrease of size distribution</vt:lpstr>
      <vt:lpstr>Summary</vt:lpstr>
      <vt:lpstr>Appendix</vt:lpstr>
      <vt:lpstr>Photo induced force</vt:lpstr>
      <vt:lpstr>First experiment</vt:lpstr>
      <vt:lpstr>Laser cooling</vt:lpstr>
      <vt:lpstr>Quantum confinement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Nawaki Yohei</dc:creator>
  <cp:lastModifiedBy>Nawaki Yohei</cp:lastModifiedBy>
  <cp:revision>131</cp:revision>
  <cp:lastPrinted>2011-11-30T06:17:28Z</cp:lastPrinted>
  <dcterms:created xsi:type="dcterms:W3CDTF">2011-11-24T09:20:07Z</dcterms:created>
  <dcterms:modified xsi:type="dcterms:W3CDTF">2011-12-06T13:58:52Z</dcterms:modified>
</cp:coreProperties>
</file>