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70" r:id="rId4"/>
    <p:sldId id="272" r:id="rId5"/>
    <p:sldId id="258" r:id="rId6"/>
    <p:sldId id="273" r:id="rId7"/>
    <p:sldId id="267" r:id="rId8"/>
    <p:sldId id="271" r:id="rId9"/>
    <p:sldId id="259" r:id="rId10"/>
    <p:sldId id="266" r:id="rId11"/>
    <p:sldId id="260" r:id="rId12"/>
    <p:sldId id="261" r:id="rId13"/>
    <p:sldId id="262" r:id="rId14"/>
    <p:sldId id="268" r:id="rId15"/>
    <p:sldId id="263" r:id="rId16"/>
    <p:sldId id="264" r:id="rId17"/>
    <p:sldId id="265" r:id="rId18"/>
    <p:sldId id="274" r:id="rId19"/>
    <p:sldId id="275" r:id="rId2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4" autoAdjust="0"/>
    <p:restoredTop sz="84601" autoAdjust="0"/>
  </p:normalViewPr>
  <p:slideViewPr>
    <p:cSldViewPr>
      <p:cViewPr>
        <p:scale>
          <a:sx n="66" d="100"/>
          <a:sy n="66" d="100"/>
        </p:scale>
        <p:origin x="-1344" y="17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2892" y="-114"/>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240B9F96-DF1D-4DA7-9334-B946E3943A26}" type="datetimeFigureOut">
              <a:rPr kumimoji="1" lang="ja-JP" altLang="en-US" smtClean="0"/>
              <a:t>2011/12/6</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8CDED5FF-88EC-4A22-8866-C32D12677CD8}" type="slidenum">
              <a:rPr kumimoji="1" lang="ja-JP" altLang="en-US" smtClean="0"/>
              <a:t>‹#›</a:t>
            </a:fld>
            <a:endParaRPr kumimoji="1" lang="ja-JP" altLang="en-US"/>
          </a:p>
        </p:txBody>
      </p:sp>
    </p:spTree>
    <p:extLst>
      <p:ext uri="{BB962C8B-B14F-4D97-AF65-F5344CB8AC3E}">
        <p14:creationId xmlns:p14="http://schemas.microsoft.com/office/powerpoint/2010/main" val="3851192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CD3E5B21-E92F-4614-8830-AEDC0A08B6EC}" type="datetimeFigureOut">
              <a:rPr kumimoji="1" lang="ja-JP" altLang="en-US" smtClean="0"/>
              <a:t>2011/12/6</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11EAFB7D-57AC-4D38-949F-A3AE06443218}" type="slidenum">
              <a:rPr kumimoji="1" lang="ja-JP" altLang="en-US" smtClean="0"/>
              <a:t>‹#›</a:t>
            </a:fld>
            <a:endParaRPr kumimoji="1" lang="ja-JP" altLang="en-US"/>
          </a:p>
        </p:txBody>
      </p:sp>
    </p:spTree>
    <p:extLst>
      <p:ext uri="{BB962C8B-B14F-4D97-AF65-F5344CB8AC3E}">
        <p14:creationId xmlns:p14="http://schemas.microsoft.com/office/powerpoint/2010/main" val="40363786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en-US" altLang="ja-JP" dirty="0" smtClean="0"/>
              <a:t>Thank you chair man.</a:t>
            </a:r>
          </a:p>
          <a:p>
            <a:pPr eaLnBrk="1" hangingPunct="1"/>
            <a:r>
              <a:rPr lang="en-US" altLang="ja-JP" dirty="0" smtClean="0"/>
              <a:t>My name is Miyamoto Yoko.</a:t>
            </a:r>
          </a:p>
          <a:p>
            <a:pPr eaLnBrk="1" hangingPunct="1"/>
            <a:r>
              <a:rPr lang="en-US" altLang="ja-JP" dirty="0" smtClean="0"/>
              <a:t>I am a member of MIYASAKA laboratory.</a:t>
            </a:r>
          </a:p>
          <a:p>
            <a:pPr eaLnBrk="1" hangingPunct="1"/>
            <a:endParaRPr lang="en-US" altLang="ja-JP" dirty="0" smtClean="0"/>
          </a:p>
          <a:p>
            <a:pPr eaLnBrk="1" hangingPunct="1"/>
            <a:r>
              <a:rPr lang="en-US" altLang="ja-JP" dirty="0" smtClean="0"/>
              <a:t>Today, I will talk about...</a:t>
            </a:r>
          </a:p>
          <a:p>
            <a:r>
              <a:rPr lang="en-US" altLang="ja-JP" sz="1200" dirty="0" smtClean="0"/>
              <a:t>Three-Dimensional Super-Resolution Imaging by Stochastic Optical Reconstruction Microscopy.</a:t>
            </a:r>
            <a:endParaRPr lang="ja-JP"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1EAFB7D-57AC-4D38-949F-A3AE06443218}" type="slidenum">
              <a:rPr kumimoji="1" lang="ja-JP" altLang="en-US" smtClean="0"/>
              <a:t>1</a:t>
            </a:fld>
            <a:endParaRPr kumimoji="1" lang="ja-JP" altLang="en-US"/>
          </a:p>
        </p:txBody>
      </p:sp>
    </p:spTree>
    <p:extLst>
      <p:ext uri="{BB962C8B-B14F-4D97-AF65-F5344CB8AC3E}">
        <p14:creationId xmlns:p14="http://schemas.microsoft.com/office/powerpoint/2010/main" val="3456910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ja-JP" altLang="en-US" dirty="0" smtClean="0"/>
              <a:t>そして、</a:t>
            </a:r>
            <a:r>
              <a:rPr lang="en-US" altLang="ja-JP" i="1" dirty="0" err="1" smtClean="0"/>
              <a:t>w</a:t>
            </a:r>
            <a:r>
              <a:rPr lang="en-US" altLang="ja-JP" sz="1000" i="1" dirty="0" err="1" smtClean="0"/>
              <a:t>x</a:t>
            </a:r>
            <a:r>
              <a:rPr lang="en-US" altLang="ja-JP" i="1" dirty="0" smtClean="0"/>
              <a:t> </a:t>
            </a:r>
            <a:r>
              <a:rPr lang="ja-JP" altLang="en-US" i="0" dirty="0" smtClean="0"/>
              <a:t>と</a:t>
            </a:r>
            <a:r>
              <a:rPr lang="en-US" altLang="ja-JP" dirty="0" smtClean="0"/>
              <a:t> </a:t>
            </a:r>
            <a:r>
              <a:rPr lang="en-US" altLang="ja-JP" i="1" dirty="0" err="1" smtClean="0"/>
              <a:t>w</a:t>
            </a:r>
            <a:r>
              <a:rPr lang="en-US" altLang="ja-JP" sz="1000" i="1" dirty="0" err="1" smtClean="0"/>
              <a:t>y</a:t>
            </a:r>
            <a:r>
              <a:rPr lang="en-US" altLang="ja-JP" i="1" dirty="0" smtClean="0"/>
              <a:t> </a:t>
            </a:r>
            <a:r>
              <a:rPr lang="ja-JP" altLang="en-US" i="0" dirty="0" smtClean="0"/>
              <a:t>を</a:t>
            </a:r>
            <a:r>
              <a:rPr lang="en-US" altLang="ja-JP" i="0" dirty="0" smtClean="0"/>
              <a:t>z</a:t>
            </a:r>
            <a:r>
              <a:rPr lang="ja-JP" altLang="en-US" i="0" dirty="0" smtClean="0"/>
              <a:t>の関数として考え、この式を使って、このような、ｚと、</a:t>
            </a:r>
            <a:r>
              <a:rPr lang="en-US" altLang="ja-JP" i="1" dirty="0" err="1" smtClean="0"/>
              <a:t>w</a:t>
            </a:r>
            <a:r>
              <a:rPr lang="en-US" altLang="ja-JP" sz="1000" i="1" dirty="0" err="1" smtClean="0"/>
              <a:t>x</a:t>
            </a:r>
            <a:r>
              <a:rPr lang="en-US" altLang="ja-JP" i="1" dirty="0" smtClean="0"/>
              <a:t> </a:t>
            </a:r>
            <a:r>
              <a:rPr lang="en-US" altLang="ja-JP" dirty="0" smtClean="0"/>
              <a:t> </a:t>
            </a:r>
            <a:r>
              <a:rPr lang="en-US" altLang="ja-JP" i="1" dirty="0" err="1" smtClean="0"/>
              <a:t>w</a:t>
            </a:r>
            <a:r>
              <a:rPr lang="en-US" altLang="ja-JP" sz="1000" i="1" dirty="0" err="1" smtClean="0"/>
              <a:t>y</a:t>
            </a:r>
            <a:r>
              <a:rPr lang="en-US" altLang="ja-JP" i="1" dirty="0" smtClean="0"/>
              <a:t> </a:t>
            </a:r>
            <a:r>
              <a:rPr lang="ja-JP" altLang="en-US" i="0" dirty="0" smtClean="0"/>
              <a:t>についての曲線を得ることができます。</a:t>
            </a:r>
            <a:endParaRPr lang="en-US" altLang="ja-JP" i="0" dirty="0" smtClean="0"/>
          </a:p>
          <a:p>
            <a:r>
              <a:rPr kumimoji="1" lang="ja-JP" altLang="en-US" i="0" dirty="0" smtClean="0"/>
              <a:t>これは</a:t>
            </a:r>
            <a:r>
              <a:rPr kumimoji="1" lang="en-US" altLang="ja-JP" i="0" dirty="0" smtClean="0"/>
              <a:t>Alexa647</a:t>
            </a:r>
            <a:r>
              <a:rPr kumimoji="1" lang="ja-JP" altLang="en-US" i="0" dirty="0" smtClean="0"/>
              <a:t>でラベルしたストレプトアビジン分子のイメージングから得られた曲線です。</a:t>
            </a:r>
            <a:endParaRPr kumimoji="1" lang="ja-JP" altLang="en-US" i="0" dirty="0"/>
          </a:p>
        </p:txBody>
      </p:sp>
      <p:sp>
        <p:nvSpPr>
          <p:cNvPr id="4" name="スライド番号プレースホルダー 3"/>
          <p:cNvSpPr>
            <a:spLocks noGrp="1"/>
          </p:cNvSpPr>
          <p:nvPr>
            <p:ph type="sldNum" sz="quarter" idx="10"/>
          </p:nvPr>
        </p:nvSpPr>
        <p:spPr/>
        <p:txBody>
          <a:bodyPr/>
          <a:lstStyle/>
          <a:p>
            <a:fld id="{11EAFB7D-57AC-4D38-949F-A3AE06443218}" type="slidenum">
              <a:rPr kumimoji="1" lang="ja-JP" altLang="en-US" smtClean="0"/>
              <a:t>10</a:t>
            </a:fld>
            <a:endParaRPr kumimoji="1" lang="ja-JP" altLang="en-US"/>
          </a:p>
        </p:txBody>
      </p:sp>
    </p:spTree>
    <p:extLst>
      <p:ext uri="{BB962C8B-B14F-4D97-AF65-F5344CB8AC3E}">
        <p14:creationId xmlns:p14="http://schemas.microsoft.com/office/powerpoint/2010/main" val="4058543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次に、</a:t>
            </a:r>
            <a:r>
              <a:rPr kumimoji="1" lang="en-US" altLang="ja-JP" sz="1200" b="0" i="0" u="none" strike="noStrike" kern="1200" baseline="0" dirty="0" smtClean="0">
                <a:solidFill>
                  <a:schemeClr val="tx1"/>
                </a:solidFill>
                <a:latin typeface="+mn-lt"/>
                <a:ea typeface="+mn-ea"/>
                <a:cs typeface="+mn-cs"/>
              </a:rPr>
              <a:t>STORM</a:t>
            </a:r>
            <a:r>
              <a:rPr kumimoji="1" lang="ja-JP" altLang="en-US" sz="1200" b="0" i="0" u="none" strike="noStrike" kern="1200" baseline="0" dirty="0" smtClean="0">
                <a:solidFill>
                  <a:schemeClr val="tx1"/>
                </a:solidFill>
                <a:latin typeface="+mn-lt"/>
                <a:ea typeface="+mn-ea"/>
                <a:cs typeface="+mn-cs"/>
              </a:rPr>
              <a:t>の３</a:t>
            </a:r>
            <a:r>
              <a:rPr kumimoji="1" lang="en-US" altLang="ja-JP" sz="1200" b="0" i="0" u="none" strike="noStrike" kern="1200" baseline="0" dirty="0" smtClean="0">
                <a:solidFill>
                  <a:schemeClr val="tx1"/>
                </a:solidFill>
                <a:latin typeface="+mn-lt"/>
                <a:ea typeface="+mn-ea"/>
                <a:cs typeface="+mn-cs"/>
              </a:rPr>
              <a:t>D </a:t>
            </a:r>
            <a:r>
              <a:rPr kumimoji="1" lang="ja-JP" altLang="en-US" sz="1200" b="0" i="0" u="none" strike="noStrike" kern="1200" baseline="0" dirty="0" smtClean="0">
                <a:solidFill>
                  <a:schemeClr val="tx1"/>
                </a:solidFill>
                <a:latin typeface="+mn-lt"/>
                <a:ea typeface="+mn-ea"/>
                <a:cs typeface="+mn-cs"/>
              </a:rPr>
              <a:t>分解能を調べるため、</a:t>
            </a:r>
            <a:r>
              <a:rPr kumimoji="1" lang="en-US" altLang="ja-JP" sz="1200" b="0" i="0" u="none" strike="noStrike" kern="1200" baseline="0" dirty="0" smtClean="0">
                <a:solidFill>
                  <a:schemeClr val="tx1"/>
                </a:solidFill>
                <a:latin typeface="+mn-lt"/>
                <a:ea typeface="+mn-ea"/>
                <a:cs typeface="+mn-cs"/>
              </a:rPr>
              <a:t>Cy3</a:t>
            </a:r>
            <a:r>
              <a:rPr kumimoji="1" lang="ja-JP" altLang="en-US" sz="1200" b="0" i="0" u="none" strike="noStrike" kern="1200" baseline="0" dirty="0" smtClean="0">
                <a:solidFill>
                  <a:schemeClr val="tx1"/>
                </a:solidFill>
                <a:latin typeface="+mn-lt"/>
                <a:ea typeface="+mn-ea"/>
                <a:cs typeface="+mn-cs"/>
              </a:rPr>
              <a:t>と</a:t>
            </a:r>
            <a:r>
              <a:rPr kumimoji="1" lang="en-US" altLang="ja-JP" sz="1200" b="0" i="0" u="none" strike="noStrike" kern="1200" baseline="0" dirty="0" smtClean="0">
                <a:solidFill>
                  <a:schemeClr val="tx1"/>
                </a:solidFill>
                <a:latin typeface="+mn-lt"/>
                <a:ea typeface="+mn-ea"/>
                <a:cs typeface="+mn-cs"/>
              </a:rPr>
              <a:t>Alexa647</a:t>
            </a:r>
            <a:r>
              <a:rPr kumimoji="1" lang="ja-JP" altLang="en-US" sz="1200" b="0" i="0" u="none" strike="noStrike" kern="1200" baseline="0" dirty="0" smtClean="0">
                <a:solidFill>
                  <a:schemeClr val="tx1"/>
                </a:solidFill>
                <a:latin typeface="+mn-lt"/>
                <a:ea typeface="+mn-ea"/>
                <a:cs typeface="+mn-cs"/>
              </a:rPr>
              <a:t>でラベルしたストレプトアビジン分子のイメージングを行いました。</a:t>
            </a:r>
            <a:endParaRPr kumimoji="1" lang="en-US" altLang="ja-JP" sz="1200" b="0" i="0" u="none" strike="noStrike" kern="1200" baseline="0" dirty="0" smtClean="0">
              <a:solidFill>
                <a:schemeClr val="tx1"/>
              </a:solidFill>
              <a:latin typeface="+mn-lt"/>
              <a:ea typeface="+mn-ea"/>
              <a:cs typeface="+mn-cs"/>
            </a:endParaRPr>
          </a:p>
          <a:p>
            <a:r>
              <a:rPr kumimoji="1" lang="en-US" altLang="ja-JP" sz="1200" b="0" i="0" u="none" strike="noStrike" kern="1200" baseline="0" dirty="0" smtClean="0">
                <a:solidFill>
                  <a:schemeClr val="tx1"/>
                </a:solidFill>
                <a:latin typeface="+mn-lt"/>
                <a:ea typeface="+mn-ea"/>
                <a:cs typeface="+mn-cs"/>
              </a:rPr>
              <a:t>On</a:t>
            </a:r>
            <a:r>
              <a:rPr kumimoji="1" lang="ja-JP" altLang="en-US" sz="1200" b="0" i="0" u="none" strike="noStrike" kern="1200" baseline="0" dirty="0" smtClean="0">
                <a:solidFill>
                  <a:schemeClr val="tx1"/>
                </a:solidFill>
                <a:latin typeface="+mn-lt"/>
                <a:ea typeface="+mn-ea"/>
                <a:cs typeface="+mn-cs"/>
              </a:rPr>
              <a:t>と</a:t>
            </a:r>
            <a:r>
              <a:rPr kumimoji="1" lang="en-US" altLang="ja-JP" sz="1200" b="0" i="0" u="none" strike="noStrike" kern="1200" baseline="0" dirty="0" smtClean="0">
                <a:solidFill>
                  <a:schemeClr val="tx1"/>
                </a:solidFill>
                <a:latin typeface="+mn-lt"/>
                <a:ea typeface="+mn-ea"/>
                <a:cs typeface="+mn-cs"/>
              </a:rPr>
              <a:t>off</a:t>
            </a:r>
            <a:r>
              <a:rPr kumimoji="1" lang="ja-JP" altLang="en-US" sz="1200" b="0" i="0" u="none" strike="noStrike" kern="1200" baseline="0" dirty="0" smtClean="0">
                <a:solidFill>
                  <a:schemeClr val="tx1"/>
                </a:solidFill>
                <a:latin typeface="+mn-lt"/>
                <a:ea typeface="+mn-ea"/>
                <a:cs typeface="+mn-cs"/>
              </a:rPr>
              <a:t>を繰り返して、このように局在化した</a:t>
            </a:r>
            <a:r>
              <a:rPr kumimoji="1" lang="en-US" altLang="ja-JP" sz="1200" b="0" i="0" u="none" strike="noStrike" kern="1200" baseline="0" dirty="0" smtClean="0">
                <a:solidFill>
                  <a:schemeClr val="tx1"/>
                </a:solidFill>
                <a:latin typeface="+mn-lt"/>
                <a:ea typeface="+mn-ea"/>
                <a:cs typeface="+mn-cs"/>
              </a:rPr>
              <a:t>145</a:t>
            </a:r>
            <a:r>
              <a:rPr kumimoji="1" lang="ja-JP" altLang="en-US" sz="1200" b="0" i="0" u="none" strike="noStrike" kern="1200" baseline="0" dirty="0" smtClean="0">
                <a:solidFill>
                  <a:schemeClr val="tx1"/>
                </a:solidFill>
                <a:latin typeface="+mn-lt"/>
                <a:ea typeface="+mn-ea"/>
                <a:cs typeface="+mn-cs"/>
              </a:rPr>
              <a:t>個のクラスターが得られ、ヒストグラムをガウス関数でフィッティングしました。</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標準偏差がｘ　</a:t>
            </a:r>
            <a:r>
              <a:rPr kumimoji="1" lang="en-US" altLang="ja-JP" sz="1200" b="0" i="0" u="none" strike="noStrike" kern="1200" baseline="0" dirty="0" smtClean="0">
                <a:solidFill>
                  <a:schemeClr val="tx1"/>
                </a:solidFill>
                <a:latin typeface="+mn-lt"/>
                <a:ea typeface="+mn-ea"/>
                <a:cs typeface="+mn-cs"/>
              </a:rPr>
              <a:t>9nm,y 11nm , z 22nm</a:t>
            </a:r>
            <a:r>
              <a:rPr kumimoji="1" lang="ja-JP" altLang="en-US" sz="1200" b="0" i="0" u="none" strike="noStrike" kern="1200" baseline="0" dirty="0" smtClean="0">
                <a:solidFill>
                  <a:schemeClr val="tx1"/>
                </a:solidFill>
                <a:latin typeface="+mn-lt"/>
                <a:ea typeface="+mn-ea"/>
                <a:cs typeface="+mn-cs"/>
              </a:rPr>
              <a:t>となり、半値幅が</a:t>
            </a:r>
            <a:r>
              <a:rPr kumimoji="1" lang="en-US" altLang="ja-JP" sz="1200" b="0" i="0" u="none" strike="noStrike" kern="1200" baseline="0" dirty="0" smtClean="0">
                <a:solidFill>
                  <a:schemeClr val="tx1"/>
                </a:solidFill>
                <a:latin typeface="+mn-lt"/>
                <a:ea typeface="+mn-ea"/>
                <a:cs typeface="+mn-cs"/>
              </a:rPr>
              <a:t>x 21nm ,y 26nm ,z 52nm</a:t>
            </a:r>
            <a:r>
              <a:rPr kumimoji="1" lang="ja-JP" altLang="en-US" sz="1200" b="0" i="0" u="none" strike="noStrike" kern="1200" baseline="0" dirty="0" smtClean="0">
                <a:solidFill>
                  <a:schemeClr val="tx1"/>
                </a:solidFill>
                <a:latin typeface="+mn-lt"/>
                <a:ea typeface="+mn-ea"/>
                <a:cs typeface="+mn-cs"/>
              </a:rPr>
              <a:t>で高い精度が得られました。</a:t>
            </a:r>
            <a:endParaRPr kumimoji="1" lang="en-US" altLang="ja-JP" sz="1200" b="0" i="0" u="none" strike="noStrike" kern="1200" baseline="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1EAFB7D-57AC-4D38-949F-A3AE06443218}" type="slidenum">
              <a:rPr kumimoji="1" lang="ja-JP" altLang="en-US" smtClean="0"/>
              <a:t>11</a:t>
            </a:fld>
            <a:endParaRPr kumimoji="1" lang="ja-JP" altLang="en-US"/>
          </a:p>
        </p:txBody>
      </p:sp>
    </p:spTree>
    <p:extLst>
      <p:ext uri="{BB962C8B-B14F-4D97-AF65-F5344CB8AC3E}">
        <p14:creationId xmlns:p14="http://schemas.microsoft.com/office/powerpoint/2010/main" val="2370816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3D STORM</a:t>
            </a:r>
            <a:r>
              <a:rPr kumimoji="1" lang="ja-JP" altLang="ja-JP" sz="1200" kern="1200" dirty="0" smtClean="0">
                <a:solidFill>
                  <a:schemeClr val="tx1"/>
                </a:solidFill>
                <a:effectLst/>
                <a:latin typeface="+mn-lt"/>
                <a:ea typeface="+mn-ea"/>
                <a:cs typeface="+mn-cs"/>
              </a:rPr>
              <a:t>を細胞のイメージングに用い</a:t>
            </a:r>
            <a:r>
              <a:rPr kumimoji="1" lang="ja-JP" altLang="en-US" sz="1200" kern="1200" dirty="0" smtClean="0">
                <a:solidFill>
                  <a:schemeClr val="tx1"/>
                </a:solidFill>
                <a:effectLst/>
                <a:latin typeface="+mn-lt"/>
                <a:ea typeface="+mn-ea"/>
                <a:cs typeface="+mn-cs"/>
              </a:rPr>
              <a:t>て、</a:t>
            </a:r>
            <a:r>
              <a:rPr kumimoji="1" lang="ja-JP" altLang="ja-JP" sz="1200" u="none" kern="1200" dirty="0" smtClean="0">
                <a:solidFill>
                  <a:schemeClr val="tx1"/>
                </a:solidFill>
                <a:effectLst/>
                <a:latin typeface="+mn-lt"/>
                <a:ea typeface="+mn-ea"/>
                <a:cs typeface="+mn-cs"/>
              </a:rPr>
              <a:t>ミドリザルの腎臓の上皮細胞</a:t>
            </a:r>
            <a:r>
              <a:rPr kumimoji="1" lang="en-US" altLang="ja-JP" sz="1200" u="none" kern="1200" dirty="0" smtClean="0">
                <a:solidFill>
                  <a:schemeClr val="tx1"/>
                </a:solidFill>
                <a:effectLst/>
                <a:latin typeface="+mn-lt"/>
                <a:ea typeface="+mn-ea"/>
                <a:cs typeface="+mn-cs"/>
              </a:rPr>
              <a:t> BS-C-1 </a:t>
            </a:r>
            <a:r>
              <a:rPr kumimoji="1" lang="ja-JP" altLang="ja-JP" sz="1200" u="none" kern="1200" dirty="0" err="1" smtClean="0">
                <a:solidFill>
                  <a:schemeClr val="tx1"/>
                </a:solidFill>
                <a:effectLst/>
                <a:latin typeface="+mn-lt"/>
                <a:ea typeface="+mn-ea"/>
                <a:cs typeface="+mn-cs"/>
              </a:rPr>
              <a:t>の微</a:t>
            </a:r>
            <a:r>
              <a:rPr kumimoji="1" lang="ja-JP" altLang="ja-JP" sz="1200" u="none" kern="1200" dirty="0" smtClean="0">
                <a:solidFill>
                  <a:schemeClr val="tx1"/>
                </a:solidFill>
                <a:effectLst/>
                <a:latin typeface="+mn-lt"/>
                <a:ea typeface="+mn-ea"/>
                <a:cs typeface="+mn-cs"/>
              </a:rPr>
              <a:t>小管組織の間接免疫蛍光イメージング</a:t>
            </a:r>
            <a:r>
              <a:rPr kumimoji="1" lang="ja-JP" altLang="en-US" sz="1200" u="none" kern="1200" dirty="0" smtClean="0">
                <a:solidFill>
                  <a:schemeClr val="tx1"/>
                </a:solidFill>
                <a:effectLst/>
                <a:latin typeface="+mn-lt"/>
                <a:ea typeface="+mn-ea"/>
                <a:cs typeface="+mn-cs"/>
              </a:rPr>
              <a:t>を行いました。</a:t>
            </a:r>
            <a:endParaRPr kumimoji="1" lang="ja-JP" altLang="ja-JP" sz="1200" u="none"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細胞を抗体で免疫染色した後、抗体を抗原として</a:t>
            </a:r>
            <a:r>
              <a:rPr kumimoji="1" lang="en-US" altLang="ja-JP" sz="1200" kern="1200" dirty="0" smtClean="0">
                <a:solidFill>
                  <a:schemeClr val="tx1"/>
                </a:solidFill>
                <a:effectLst/>
                <a:latin typeface="+mn-lt"/>
                <a:ea typeface="+mn-ea"/>
                <a:cs typeface="+mn-cs"/>
              </a:rPr>
              <a:t>Cy3</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Alexa647</a:t>
            </a:r>
            <a:r>
              <a:rPr kumimoji="1" lang="ja-JP" altLang="ja-JP" sz="1200" kern="1200" dirty="0" smtClean="0">
                <a:solidFill>
                  <a:schemeClr val="tx1"/>
                </a:solidFill>
                <a:effectLst/>
                <a:latin typeface="+mn-lt"/>
                <a:ea typeface="+mn-ea"/>
                <a:cs typeface="+mn-cs"/>
              </a:rPr>
              <a:t>で免疫染色し</a:t>
            </a:r>
            <a:r>
              <a:rPr kumimoji="1" lang="ja-JP" altLang="en-US" sz="1200" kern="1200" dirty="0" smtClean="0">
                <a:solidFill>
                  <a:schemeClr val="tx1"/>
                </a:solidFill>
                <a:effectLst/>
                <a:latin typeface="+mn-lt"/>
                <a:ea typeface="+mn-ea"/>
                <a:cs typeface="+mn-cs"/>
              </a:rPr>
              <a:t>ています</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(A)</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従来の間接免疫蛍光法</a:t>
            </a:r>
            <a:r>
              <a:rPr kumimoji="1" lang="ja-JP" altLang="en-US" sz="1200" kern="1200" dirty="0" smtClean="0">
                <a:solidFill>
                  <a:schemeClr val="tx1"/>
                </a:solidFill>
                <a:effectLst/>
                <a:latin typeface="+mn-lt"/>
                <a:ea typeface="+mn-ea"/>
                <a:cs typeface="+mn-cs"/>
              </a:rPr>
              <a:t>で微小管組織が重なり、ぼやけた像となっています。</a:t>
            </a:r>
            <a:r>
              <a:rPr kumimoji="1" lang="en-US" altLang="ja-JP" sz="1200" kern="1200" dirty="0" smtClean="0">
                <a:solidFill>
                  <a:schemeClr val="tx1"/>
                </a:solidFill>
                <a:effectLst/>
                <a:latin typeface="+mn-lt"/>
                <a:ea typeface="+mn-ea"/>
                <a:cs typeface="+mn-cs"/>
              </a:rPr>
              <a:t>(B)</a:t>
            </a:r>
            <a:r>
              <a:rPr kumimoji="1" lang="ja-JP" altLang="en-US"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と同じ場所の</a:t>
            </a:r>
            <a:r>
              <a:rPr kumimoji="1" lang="en-US" altLang="ja-JP" sz="1200" kern="1200" dirty="0" smtClean="0">
                <a:solidFill>
                  <a:schemeClr val="tx1"/>
                </a:solidFill>
                <a:effectLst/>
                <a:latin typeface="+mn-lt"/>
                <a:ea typeface="+mn-ea"/>
                <a:cs typeface="+mn-cs"/>
              </a:rPr>
              <a:t>3D</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STORM</a:t>
            </a:r>
            <a:r>
              <a:rPr kumimoji="1" lang="ja-JP" altLang="ja-JP" sz="1200" kern="1200" dirty="0" smtClean="0">
                <a:solidFill>
                  <a:schemeClr val="tx1"/>
                </a:solidFill>
                <a:effectLst/>
                <a:latin typeface="+mn-lt"/>
                <a:ea typeface="+mn-ea"/>
                <a:cs typeface="+mn-cs"/>
              </a:rPr>
              <a:t>像</a:t>
            </a:r>
            <a:r>
              <a:rPr kumimoji="1" lang="ja-JP" altLang="en-US"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z</a:t>
            </a:r>
            <a:r>
              <a:rPr kumimoji="1" lang="ja-JP" altLang="ja-JP" sz="1200" kern="1200" dirty="0" smtClean="0">
                <a:solidFill>
                  <a:schemeClr val="tx1"/>
                </a:solidFill>
                <a:effectLst/>
                <a:latin typeface="+mn-lt"/>
                <a:ea typeface="+mn-ea"/>
                <a:cs typeface="+mn-cs"/>
              </a:rPr>
              <a:t>位置の情報はカラースケールバーで示</a:t>
            </a:r>
            <a:r>
              <a:rPr kumimoji="1" lang="ja-JP" altLang="en-US" sz="1200" kern="1200" dirty="0" smtClean="0">
                <a:solidFill>
                  <a:schemeClr val="tx1"/>
                </a:solidFill>
                <a:effectLst/>
                <a:latin typeface="+mn-lt"/>
                <a:ea typeface="+mn-ea"/>
                <a:cs typeface="+mn-cs"/>
              </a:rPr>
              <a:t>しています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従来の測定と比べ、</a:t>
            </a:r>
            <a:r>
              <a:rPr kumimoji="1" lang="ja-JP" altLang="ja-JP" sz="1200" kern="1200" dirty="0" smtClean="0">
                <a:solidFill>
                  <a:schemeClr val="tx1"/>
                </a:solidFill>
                <a:effectLst/>
                <a:latin typeface="+mn-lt"/>
                <a:ea typeface="+mn-ea"/>
                <a:cs typeface="+mn-cs"/>
              </a:rPr>
              <a:t>解像度の改善だけでなく</a:t>
            </a:r>
            <a:r>
              <a:rPr kumimoji="1" lang="ja-JP" altLang="ja-JP" sz="1200" kern="1200" dirty="0" err="1" smtClean="0">
                <a:solidFill>
                  <a:schemeClr val="tx1"/>
                </a:solidFill>
                <a:effectLst/>
                <a:latin typeface="+mn-lt"/>
                <a:ea typeface="+mn-ea"/>
                <a:cs typeface="+mn-cs"/>
              </a:rPr>
              <a:t>ｚ</a:t>
            </a:r>
            <a:r>
              <a:rPr kumimoji="1" lang="ja-JP" altLang="ja-JP" sz="1200" kern="1200" dirty="0" smtClean="0">
                <a:solidFill>
                  <a:schemeClr val="tx1"/>
                </a:solidFill>
                <a:effectLst/>
                <a:latin typeface="+mn-lt"/>
                <a:ea typeface="+mn-ea"/>
                <a:cs typeface="+mn-cs"/>
              </a:rPr>
              <a:t>次元の情報を得ることができ</a:t>
            </a:r>
            <a:r>
              <a:rPr kumimoji="1" lang="ja-JP" altLang="en-US" sz="1200" kern="1200" dirty="0" smtClean="0">
                <a:solidFill>
                  <a:schemeClr val="tx1"/>
                </a:solidFill>
                <a:effectLst/>
                <a:latin typeface="+mn-lt"/>
                <a:ea typeface="+mn-ea"/>
                <a:cs typeface="+mn-cs"/>
              </a:rPr>
              <a:t>ます</a:t>
            </a:r>
            <a:r>
              <a:rPr kumimoji="1" lang="ja-JP" altLang="ja-JP" sz="1200" kern="1200" dirty="0" smtClean="0">
                <a:solidFill>
                  <a:schemeClr val="tx1"/>
                </a:solidFill>
                <a:effectLst/>
                <a:latin typeface="+mn-lt"/>
                <a:ea typeface="+mn-ea"/>
                <a:cs typeface="+mn-cs"/>
              </a:rPr>
              <a:t>。繊維状細胞の多数の層を示すことができ</a:t>
            </a:r>
            <a:r>
              <a:rPr kumimoji="1" lang="ja-JP" altLang="en-US" sz="1200" kern="1200" dirty="0" smtClean="0">
                <a:solidFill>
                  <a:schemeClr val="tx1"/>
                </a:solidFill>
                <a:effectLst/>
                <a:latin typeface="+mn-lt"/>
                <a:ea typeface="+mn-ea"/>
                <a:cs typeface="+mn-cs"/>
              </a:rPr>
              <a:t>ました</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さらに、</a:t>
            </a:r>
            <a:r>
              <a:rPr kumimoji="1" lang="en-US" altLang="ja-JP" sz="1200" kern="1200" dirty="0" smtClean="0">
                <a:solidFill>
                  <a:schemeClr val="tx1"/>
                </a:solidFill>
                <a:effectLst/>
                <a:latin typeface="+mn-lt"/>
                <a:ea typeface="+mn-ea"/>
                <a:cs typeface="+mn-cs"/>
              </a:rPr>
              <a:t>3DSTORM</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同時に</a:t>
            </a:r>
            <a:r>
              <a:rPr kumimoji="1" lang="en-US" altLang="ja-JP" sz="1200" kern="1200" dirty="0" smtClean="0">
                <a:solidFill>
                  <a:schemeClr val="tx1"/>
                </a:solidFill>
                <a:effectLst/>
                <a:latin typeface="+mn-lt"/>
                <a:ea typeface="+mn-ea"/>
                <a:cs typeface="+mn-cs"/>
              </a:rPr>
              <a:t>x</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y</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z</a:t>
            </a:r>
            <a:r>
              <a:rPr kumimoji="1" lang="ja-JP" altLang="ja-JP" sz="1200" kern="1200" dirty="0" smtClean="0">
                <a:solidFill>
                  <a:schemeClr val="tx1"/>
                </a:solidFill>
                <a:effectLst/>
                <a:latin typeface="+mn-lt"/>
                <a:ea typeface="+mn-ea"/>
                <a:cs typeface="+mn-cs"/>
              </a:rPr>
              <a:t>座標の情報を得るので</a:t>
            </a:r>
            <a:r>
              <a:rPr kumimoji="1" lang="en-US" altLang="ja-JP" sz="1200" kern="1200" dirty="0" smtClean="0">
                <a:solidFill>
                  <a:schemeClr val="tx1"/>
                </a:solidFill>
                <a:effectLst/>
                <a:latin typeface="+mn-lt"/>
                <a:ea typeface="+mn-ea"/>
                <a:cs typeface="+mn-cs"/>
              </a:rPr>
              <a:t>2D</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STORM</a:t>
            </a:r>
            <a:r>
              <a:rPr kumimoji="1" lang="ja-JP" altLang="ja-JP" sz="1200" kern="1200" dirty="0" smtClean="0">
                <a:solidFill>
                  <a:schemeClr val="tx1"/>
                </a:solidFill>
                <a:effectLst/>
                <a:latin typeface="+mn-lt"/>
                <a:ea typeface="+mn-ea"/>
                <a:cs typeface="+mn-cs"/>
              </a:rPr>
              <a:t>と比べ、追加の測定時間を必要とし</a:t>
            </a:r>
            <a:r>
              <a:rPr kumimoji="1" lang="ja-JP" altLang="en-US" sz="1200" kern="1200" dirty="0" smtClean="0">
                <a:solidFill>
                  <a:schemeClr val="tx1"/>
                </a:solidFill>
                <a:effectLst/>
                <a:latin typeface="+mn-lt"/>
                <a:ea typeface="+mn-ea"/>
                <a:cs typeface="+mn-cs"/>
              </a:rPr>
              <a:t>ません</a:t>
            </a:r>
            <a:r>
              <a:rPr kumimoji="1" lang="ja-JP" altLang="ja-JP" sz="1200" kern="1200" dirty="0" smtClean="0">
                <a:solidFill>
                  <a:schemeClr val="tx1"/>
                </a:solidFill>
                <a:effectLst/>
                <a:latin typeface="+mn-lt"/>
                <a:ea typeface="+mn-ea"/>
                <a:cs typeface="+mn-cs"/>
              </a:rPr>
              <a:t>。</a:t>
            </a:r>
          </a:p>
          <a:p>
            <a:endParaRPr kumimoji="1" lang="ja-JP" altLang="en-US" dirty="0"/>
          </a:p>
        </p:txBody>
      </p:sp>
      <p:sp>
        <p:nvSpPr>
          <p:cNvPr id="4" name="スライド番号プレースホルダー 3"/>
          <p:cNvSpPr>
            <a:spLocks noGrp="1"/>
          </p:cNvSpPr>
          <p:nvPr>
            <p:ph type="sldNum" sz="quarter" idx="10"/>
          </p:nvPr>
        </p:nvSpPr>
        <p:spPr/>
        <p:txBody>
          <a:bodyPr/>
          <a:lstStyle/>
          <a:p>
            <a:fld id="{11EAFB7D-57AC-4D38-949F-A3AE06443218}" type="slidenum">
              <a:rPr kumimoji="1" lang="ja-JP" altLang="en-US" smtClean="0"/>
              <a:t>12</a:t>
            </a:fld>
            <a:endParaRPr kumimoji="1" lang="ja-JP" altLang="en-US"/>
          </a:p>
        </p:txBody>
      </p:sp>
    </p:spTree>
    <p:extLst>
      <p:ext uri="{BB962C8B-B14F-4D97-AF65-F5344CB8AC3E}">
        <p14:creationId xmlns:p14="http://schemas.microsoft.com/office/powerpoint/2010/main" val="1635778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(C-E)</a:t>
            </a:r>
            <a:r>
              <a:rPr kumimoji="1" lang="ja-JP" altLang="en-US"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B</a:t>
            </a:r>
            <a:r>
              <a:rPr kumimoji="1" lang="ja-JP" altLang="ja-JP" sz="1200" kern="1200" dirty="0" smtClean="0">
                <a:solidFill>
                  <a:schemeClr val="tx1"/>
                </a:solidFill>
                <a:effectLst/>
                <a:latin typeface="+mn-lt"/>
                <a:ea typeface="+mn-ea"/>
                <a:cs typeface="+mn-cs"/>
              </a:rPr>
              <a:t>の白い</a:t>
            </a:r>
            <a:r>
              <a:rPr kumimoji="1" lang="en-US" altLang="ja-JP" sz="1200" kern="1200" dirty="0" smtClean="0">
                <a:solidFill>
                  <a:schemeClr val="tx1"/>
                </a:solidFill>
                <a:effectLst/>
                <a:latin typeface="+mn-lt"/>
                <a:ea typeface="+mn-ea"/>
                <a:cs typeface="+mn-cs"/>
              </a:rPr>
              <a:t>Box</a:t>
            </a:r>
            <a:r>
              <a:rPr kumimoji="1" lang="ja-JP" altLang="ja-JP" sz="1200" kern="1200" dirty="0" smtClean="0">
                <a:solidFill>
                  <a:schemeClr val="tx1"/>
                </a:solidFill>
                <a:effectLst/>
                <a:latin typeface="+mn-lt"/>
                <a:ea typeface="+mn-ea"/>
                <a:cs typeface="+mn-cs"/>
              </a:rPr>
              <a:t>内の</a:t>
            </a:r>
            <a:r>
              <a:rPr kumimoji="1" lang="en-US" altLang="ja-JP" sz="1200" kern="1200" dirty="0" smtClean="0">
                <a:solidFill>
                  <a:schemeClr val="tx1"/>
                </a:solidFill>
                <a:effectLst/>
                <a:latin typeface="+mn-lt"/>
                <a:ea typeface="+mn-ea"/>
                <a:cs typeface="+mn-cs"/>
              </a:rPr>
              <a:t>x-y</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x-z</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y-z</a:t>
            </a:r>
            <a:r>
              <a:rPr kumimoji="1" lang="ja-JP" altLang="ja-JP" sz="1200" kern="1200" dirty="0" smtClean="0">
                <a:solidFill>
                  <a:schemeClr val="tx1"/>
                </a:solidFill>
                <a:effectLst/>
                <a:latin typeface="+mn-lt"/>
                <a:ea typeface="+mn-ea"/>
                <a:cs typeface="+mn-cs"/>
              </a:rPr>
              <a:t>　断面図</a:t>
            </a:r>
            <a:r>
              <a:rPr kumimoji="1" lang="ja-JP" altLang="en-US" sz="1200" kern="1200" dirty="0" smtClean="0">
                <a:solidFill>
                  <a:schemeClr val="tx1"/>
                </a:solidFill>
                <a:effectLst/>
                <a:latin typeface="+mn-lt"/>
                <a:ea typeface="+mn-ea"/>
                <a:cs typeface="+mn-cs"/>
              </a:rPr>
              <a:t>をしめしています。</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(F)B</a:t>
            </a:r>
            <a:r>
              <a:rPr kumimoji="1" lang="ja-JP" altLang="ja-JP" sz="1200" kern="1200" dirty="0" smtClean="0">
                <a:solidFill>
                  <a:schemeClr val="tx1"/>
                </a:solidFill>
                <a:effectLst/>
                <a:latin typeface="+mn-lt"/>
                <a:ea typeface="+mn-ea"/>
                <a:cs typeface="+mn-cs"/>
              </a:rPr>
              <a:t>の矢印で示した場所の</a:t>
            </a:r>
            <a:r>
              <a:rPr kumimoji="1" lang="en-US" altLang="ja-JP" sz="1200" kern="1200" dirty="0" smtClean="0">
                <a:solidFill>
                  <a:schemeClr val="tx1"/>
                </a:solidFill>
                <a:effectLst/>
                <a:latin typeface="+mn-lt"/>
                <a:ea typeface="+mn-ea"/>
                <a:cs typeface="+mn-cs"/>
              </a:rPr>
              <a:t>x-y</a:t>
            </a:r>
            <a:r>
              <a:rPr kumimoji="1" lang="ja-JP" altLang="ja-JP" sz="1200" kern="1200" dirty="0" smtClean="0">
                <a:solidFill>
                  <a:schemeClr val="tx1"/>
                </a:solidFill>
                <a:effectLst/>
                <a:latin typeface="+mn-lt"/>
                <a:ea typeface="+mn-ea"/>
                <a:cs typeface="+mn-cs"/>
              </a:rPr>
              <a:t>投影図　</a:t>
            </a:r>
            <a:r>
              <a:rPr kumimoji="1" lang="en-US" altLang="ja-JP" sz="1200" kern="1200" dirty="0" smtClean="0">
                <a:solidFill>
                  <a:schemeClr val="tx1"/>
                </a:solidFill>
                <a:effectLst/>
                <a:latin typeface="+mn-lt"/>
                <a:ea typeface="+mn-ea"/>
                <a:cs typeface="+mn-cs"/>
              </a:rPr>
              <a:t>2</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ガウス関数でフィッティングされ、ピークが</a:t>
            </a:r>
            <a:r>
              <a:rPr kumimoji="1" lang="en-US" altLang="ja-JP" sz="1200" kern="1200" dirty="0" smtClean="0">
                <a:solidFill>
                  <a:schemeClr val="tx1"/>
                </a:solidFill>
                <a:effectLst/>
                <a:latin typeface="+mn-lt"/>
                <a:ea typeface="+mn-ea"/>
                <a:cs typeface="+mn-cs"/>
              </a:rPr>
              <a:t>102nm </a:t>
            </a:r>
            <a:r>
              <a:rPr kumimoji="1" lang="ja-JP" altLang="ja-JP" sz="1200" kern="1200" dirty="0" smtClean="0">
                <a:solidFill>
                  <a:schemeClr val="tx1"/>
                </a:solidFill>
                <a:effectLst/>
                <a:latin typeface="+mn-lt"/>
                <a:ea typeface="+mn-ea"/>
                <a:cs typeface="+mn-cs"/>
              </a:rPr>
              <a:t>離れている。</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二次元の蛍光像ではわからなかった</a:t>
            </a:r>
            <a:r>
              <a:rPr kumimoji="1" lang="en-US" altLang="ja-JP" sz="1200" kern="1200" dirty="0" smtClean="0">
                <a:solidFill>
                  <a:schemeClr val="tx1"/>
                </a:solidFill>
                <a:effectLst/>
                <a:latin typeface="+mn-lt"/>
                <a:ea typeface="+mn-ea"/>
                <a:cs typeface="+mn-cs"/>
              </a:rPr>
              <a:t>z</a:t>
            </a:r>
            <a:r>
              <a:rPr kumimoji="1" lang="ja-JP" altLang="en-US" sz="1200" kern="1200" dirty="0" smtClean="0">
                <a:solidFill>
                  <a:schemeClr val="tx1"/>
                </a:solidFill>
                <a:effectLst/>
                <a:latin typeface="+mn-lt"/>
                <a:ea typeface="+mn-ea"/>
                <a:cs typeface="+mn-cs"/>
              </a:rPr>
              <a:t>方向の２つの微小管組織の距離を求めることができました。</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1EAFB7D-57AC-4D38-949F-A3AE06443218}" type="slidenum">
              <a:rPr kumimoji="1" lang="ja-JP" altLang="en-US" smtClean="0"/>
              <a:t>13</a:t>
            </a:fld>
            <a:endParaRPr kumimoji="1" lang="ja-JP" altLang="en-US"/>
          </a:p>
        </p:txBody>
      </p:sp>
    </p:spTree>
    <p:extLst>
      <p:ext uri="{BB962C8B-B14F-4D97-AF65-F5344CB8AC3E}">
        <p14:creationId xmlns:p14="http://schemas.microsoft.com/office/powerpoint/2010/main" val="2337303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続いて、</a:t>
            </a:r>
            <a:r>
              <a:rPr kumimoji="1" lang="en-US" altLang="ja-JP" sz="1200" kern="1200" dirty="0" smtClean="0">
                <a:solidFill>
                  <a:schemeClr val="tx1"/>
                </a:solidFill>
                <a:effectLst/>
                <a:latin typeface="+mn-lt"/>
                <a:ea typeface="+mn-ea"/>
                <a:cs typeface="+mn-cs"/>
              </a:rPr>
              <a:t>BS-C-1</a:t>
            </a:r>
            <a:r>
              <a:rPr kumimoji="1" lang="ja-JP" altLang="ja-JP" sz="1200" kern="1200" dirty="0" smtClean="0">
                <a:solidFill>
                  <a:schemeClr val="tx1"/>
                </a:solidFill>
                <a:effectLst/>
                <a:latin typeface="+mn-lt"/>
                <a:ea typeface="+mn-ea"/>
                <a:cs typeface="+mn-cs"/>
              </a:rPr>
              <a:t>細胞中の</a:t>
            </a:r>
            <a:r>
              <a:rPr kumimoji="1" lang="en-US" altLang="ja-JP" sz="1200" kern="1200" dirty="0" err="1" smtClean="0">
                <a:solidFill>
                  <a:schemeClr val="tx1"/>
                </a:solidFill>
                <a:effectLst/>
                <a:latin typeface="+mn-lt"/>
                <a:ea typeface="+mn-ea"/>
                <a:cs typeface="+mn-cs"/>
              </a:rPr>
              <a:t>Clathrin</a:t>
            </a:r>
            <a:r>
              <a:rPr kumimoji="1" lang="en-US" altLang="ja-JP" sz="1200" kern="1200" dirty="0" smtClean="0">
                <a:solidFill>
                  <a:schemeClr val="tx1"/>
                </a:solidFill>
                <a:effectLst/>
                <a:latin typeface="+mn-lt"/>
                <a:ea typeface="+mn-ea"/>
                <a:cs typeface="+mn-cs"/>
              </a:rPr>
              <a:t>-coated pits CCPs</a:t>
            </a:r>
            <a:r>
              <a:rPr kumimoji="1" lang="ja-JP" altLang="ja-JP" sz="1200" kern="1200" dirty="0" smtClean="0">
                <a:solidFill>
                  <a:schemeClr val="tx1"/>
                </a:solidFill>
                <a:effectLst/>
                <a:latin typeface="+mn-lt"/>
                <a:ea typeface="+mn-ea"/>
                <a:cs typeface="+mn-cs"/>
              </a:rPr>
              <a:t>のイメージングを行</a:t>
            </a:r>
            <a:r>
              <a:rPr kumimoji="1" lang="ja-JP" altLang="en-US" sz="1200" kern="1200" dirty="0" smtClean="0">
                <a:solidFill>
                  <a:schemeClr val="tx1"/>
                </a:solidFill>
                <a:effectLst/>
                <a:latin typeface="+mn-lt"/>
                <a:ea typeface="+mn-ea"/>
                <a:cs typeface="+mn-cs"/>
              </a:rPr>
              <a:t>いました</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まず</a:t>
            </a:r>
            <a:r>
              <a:rPr kumimoji="1" lang="en-US" altLang="ja-JP" sz="1200" kern="1200" dirty="0" smtClean="0">
                <a:solidFill>
                  <a:schemeClr val="tx1"/>
                </a:solidFill>
                <a:effectLst/>
                <a:latin typeface="+mn-lt"/>
                <a:ea typeface="+mn-ea"/>
                <a:cs typeface="+mn-cs"/>
              </a:rPr>
              <a:t>CCP</a:t>
            </a:r>
            <a:r>
              <a:rPr kumimoji="1" lang="ja-JP" altLang="en-US" sz="1200" kern="1200" dirty="0" err="1" smtClean="0">
                <a:solidFill>
                  <a:schemeClr val="tx1"/>
                </a:solidFill>
                <a:effectLst/>
                <a:latin typeface="+mn-lt"/>
                <a:ea typeface="+mn-ea"/>
                <a:cs typeface="+mn-cs"/>
              </a:rPr>
              <a:t>ｓ</a:t>
            </a:r>
            <a:r>
              <a:rPr kumimoji="1" lang="ja-JP" altLang="en-US" sz="1200" kern="1200" dirty="0" smtClean="0">
                <a:solidFill>
                  <a:schemeClr val="tx1"/>
                </a:solidFill>
                <a:effectLst/>
                <a:latin typeface="+mn-lt"/>
                <a:ea typeface="+mn-ea"/>
                <a:cs typeface="+mn-cs"/>
              </a:rPr>
              <a:t>について説明します。</a:t>
            </a:r>
            <a:r>
              <a:rPr kumimoji="1" lang="en-US" altLang="ja-JP" sz="1200" kern="1200" dirty="0" smtClean="0">
                <a:solidFill>
                  <a:schemeClr val="tx1"/>
                </a:solidFill>
                <a:effectLst/>
                <a:latin typeface="+mn-lt"/>
                <a:ea typeface="+mn-ea"/>
                <a:cs typeface="+mn-cs"/>
              </a:rPr>
              <a:t>CCPs</a:t>
            </a: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被覆ピットはクラスリンを主要な構成タンパク質とし、エンドサイトーシスにおいて形成され</a:t>
            </a:r>
            <a:r>
              <a:rPr kumimoji="1" lang="ja-JP" altLang="en-US" sz="1200" kern="1200" dirty="0" smtClean="0">
                <a:solidFill>
                  <a:schemeClr val="tx1"/>
                </a:solidFill>
                <a:effectLst/>
                <a:latin typeface="+mn-lt"/>
                <a:ea typeface="+mn-ea"/>
                <a:cs typeface="+mn-cs"/>
              </a:rPr>
              <a:t>ます</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150-200nm </a:t>
            </a:r>
            <a:r>
              <a:rPr kumimoji="1" lang="ja-JP" altLang="ja-JP" sz="1200" kern="1200" dirty="0" smtClean="0">
                <a:solidFill>
                  <a:schemeClr val="tx1"/>
                </a:solidFill>
                <a:effectLst/>
                <a:latin typeface="+mn-lt"/>
                <a:ea typeface="+mn-ea"/>
                <a:cs typeface="+mn-cs"/>
              </a:rPr>
              <a:t>の大きさで、球状の籠のような構造を持</a:t>
            </a:r>
            <a:r>
              <a:rPr kumimoji="1" lang="ja-JP" altLang="en-US" sz="1200" kern="1200" dirty="0" smtClean="0">
                <a:solidFill>
                  <a:schemeClr val="tx1"/>
                </a:solidFill>
                <a:effectLst/>
                <a:latin typeface="+mn-lt"/>
                <a:ea typeface="+mn-ea"/>
                <a:cs typeface="+mn-cs"/>
              </a:rPr>
              <a:t>ちます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エンドサイトーシスとは細胞が細胞外の物質をとりこむ現象で、タンパク質や糖脂質、病原体を取り込みます。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エンドサイトーシス</a:t>
            </a:r>
            <a:r>
              <a:rPr kumimoji="1" lang="ja-JP" altLang="en-US" sz="1200" kern="1200" dirty="0" smtClean="0">
                <a:solidFill>
                  <a:schemeClr val="tx1"/>
                </a:solidFill>
                <a:effectLst/>
                <a:latin typeface="+mn-lt"/>
                <a:ea typeface="+mn-ea"/>
                <a:cs typeface="+mn-cs"/>
              </a:rPr>
              <a:t>は図のような過程で起こります。</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まず</a:t>
            </a:r>
            <a:r>
              <a:rPr kumimoji="1" lang="ja-JP" altLang="ja-JP" sz="1200" kern="1200" dirty="0" smtClean="0">
                <a:solidFill>
                  <a:schemeClr val="tx1"/>
                </a:solidFill>
                <a:effectLst/>
                <a:latin typeface="+mn-lt"/>
                <a:ea typeface="+mn-ea"/>
                <a:cs typeface="+mn-cs"/>
              </a:rPr>
              <a:t>受容体にリガンドが結合したのち凝集し、クラスターを形成</a:t>
            </a:r>
            <a:r>
              <a:rPr kumimoji="1" lang="ja-JP" altLang="en-US" sz="1200" kern="1200" dirty="0" smtClean="0">
                <a:solidFill>
                  <a:schemeClr val="tx1"/>
                </a:solidFill>
                <a:effectLst/>
                <a:latin typeface="+mn-lt"/>
                <a:ea typeface="+mn-ea"/>
                <a:cs typeface="+mn-cs"/>
              </a:rPr>
              <a:t>します</a:t>
            </a:r>
            <a:r>
              <a:rPr kumimoji="1" lang="ja-JP" altLang="ja-JP" sz="1200" kern="1200" dirty="0" smtClean="0">
                <a:solidFill>
                  <a:schemeClr val="tx1"/>
                </a:solidFill>
                <a:effectLst/>
                <a:latin typeface="+mn-lt"/>
                <a:ea typeface="+mn-ea"/>
                <a:cs typeface="+mn-cs"/>
              </a:rPr>
              <a:t>。</a:t>
            </a:r>
          </a:p>
          <a:p>
            <a:r>
              <a:rPr kumimoji="1" lang="ja-JP" altLang="en-US" sz="1200" kern="1200" dirty="0" smtClean="0">
                <a:solidFill>
                  <a:schemeClr val="tx1"/>
                </a:solidFill>
                <a:effectLst/>
                <a:latin typeface="+mn-lt"/>
                <a:ea typeface="+mn-ea"/>
                <a:cs typeface="+mn-cs"/>
              </a:rPr>
              <a:t>つづいて</a:t>
            </a:r>
            <a:r>
              <a:rPr kumimoji="1" lang="ja-JP" altLang="ja-JP" sz="1200" kern="1200" dirty="0" smtClean="0">
                <a:solidFill>
                  <a:schemeClr val="tx1"/>
                </a:solidFill>
                <a:effectLst/>
                <a:latin typeface="+mn-lt"/>
                <a:ea typeface="+mn-ea"/>
                <a:cs typeface="+mn-cs"/>
              </a:rPr>
              <a:t>クラスターの細胞質側にクラスリンが集合し、コートをつく</a:t>
            </a:r>
            <a:r>
              <a:rPr kumimoji="1" lang="ja-JP" altLang="en-US" sz="1200" kern="1200" dirty="0" smtClean="0">
                <a:solidFill>
                  <a:schemeClr val="tx1"/>
                </a:solidFill>
                <a:effectLst/>
                <a:latin typeface="+mn-lt"/>
                <a:ea typeface="+mn-ea"/>
                <a:cs typeface="+mn-cs"/>
              </a:rPr>
              <a:t>ります</a:t>
            </a:r>
            <a:r>
              <a:rPr kumimoji="1" lang="ja-JP" altLang="ja-JP" sz="1200" kern="1200" dirty="0" smtClean="0">
                <a:solidFill>
                  <a:schemeClr val="tx1"/>
                </a:solidFill>
                <a:effectLst/>
                <a:latin typeface="+mn-lt"/>
                <a:ea typeface="+mn-ea"/>
                <a:cs typeface="+mn-cs"/>
              </a:rPr>
              <a:t>。</a:t>
            </a:r>
          </a:p>
          <a:p>
            <a:r>
              <a:rPr kumimoji="1" lang="ja-JP" altLang="en-US" sz="1200" kern="1200" dirty="0" smtClean="0">
                <a:solidFill>
                  <a:schemeClr val="tx1"/>
                </a:solidFill>
                <a:effectLst/>
                <a:latin typeface="+mn-lt"/>
                <a:ea typeface="+mn-ea"/>
                <a:cs typeface="+mn-cs"/>
              </a:rPr>
              <a:t>そして</a:t>
            </a:r>
            <a:r>
              <a:rPr kumimoji="1" lang="ja-JP" altLang="ja-JP" sz="1200" kern="1200" dirty="0" smtClean="0">
                <a:solidFill>
                  <a:schemeClr val="tx1"/>
                </a:solidFill>
                <a:effectLst/>
                <a:latin typeface="+mn-lt"/>
                <a:ea typeface="+mn-ea"/>
                <a:cs typeface="+mn-cs"/>
              </a:rPr>
              <a:t>平面上のコートが球状に変形し、</a:t>
            </a:r>
            <a:r>
              <a:rPr kumimoji="1" lang="en-US" altLang="ja-JP" sz="1200" kern="1200" dirty="0" smtClean="0">
                <a:solidFill>
                  <a:schemeClr val="tx1"/>
                </a:solidFill>
                <a:effectLst/>
                <a:latin typeface="+mn-lt"/>
                <a:ea typeface="+mn-ea"/>
                <a:cs typeface="+mn-cs"/>
              </a:rPr>
              <a:t>CCPs</a:t>
            </a:r>
            <a:r>
              <a:rPr kumimoji="1" lang="ja-JP" altLang="ja-JP" sz="1200" kern="1200" dirty="0" smtClean="0">
                <a:solidFill>
                  <a:schemeClr val="tx1"/>
                </a:solidFill>
                <a:effectLst/>
                <a:latin typeface="+mn-lt"/>
                <a:ea typeface="+mn-ea"/>
                <a:cs typeface="+mn-cs"/>
              </a:rPr>
              <a:t>を形成</a:t>
            </a:r>
            <a:r>
              <a:rPr kumimoji="1" lang="ja-JP" altLang="en-US" sz="1200" kern="1200" dirty="0" smtClean="0">
                <a:solidFill>
                  <a:schemeClr val="tx1"/>
                </a:solidFill>
                <a:effectLst/>
                <a:latin typeface="+mn-lt"/>
                <a:ea typeface="+mn-ea"/>
                <a:cs typeface="+mn-cs"/>
              </a:rPr>
              <a:t>します</a:t>
            </a:r>
            <a:r>
              <a:rPr kumimoji="1" lang="ja-JP" altLang="ja-JP" sz="1200" kern="1200" dirty="0" smtClean="0">
                <a:solidFill>
                  <a:schemeClr val="tx1"/>
                </a:solidFill>
                <a:effectLst/>
                <a:latin typeface="+mn-lt"/>
                <a:ea typeface="+mn-ea"/>
                <a:cs typeface="+mn-cs"/>
              </a:rPr>
              <a:t>。</a:t>
            </a:r>
          </a:p>
          <a:p>
            <a:r>
              <a:rPr kumimoji="1" lang="ja-JP" altLang="en-US" sz="1200" kern="1200" dirty="0" smtClean="0">
                <a:solidFill>
                  <a:schemeClr val="tx1"/>
                </a:solidFill>
                <a:effectLst/>
                <a:latin typeface="+mn-lt"/>
                <a:ea typeface="+mn-ea"/>
                <a:cs typeface="+mn-cs"/>
              </a:rPr>
              <a:t>次に</a:t>
            </a:r>
            <a:r>
              <a:rPr kumimoji="1" lang="ja-JP" altLang="ja-JP" sz="1200" kern="1200" dirty="0" smtClean="0">
                <a:solidFill>
                  <a:schemeClr val="tx1"/>
                </a:solidFill>
                <a:effectLst/>
                <a:latin typeface="+mn-lt"/>
                <a:ea typeface="+mn-ea"/>
                <a:cs typeface="+mn-cs"/>
              </a:rPr>
              <a:t>細胞膜の先端が融合し、クラスリンでコートされた被覆小胞を形成</a:t>
            </a:r>
            <a:r>
              <a:rPr kumimoji="1" lang="ja-JP" altLang="en-US" sz="1200" kern="1200" dirty="0" smtClean="0">
                <a:solidFill>
                  <a:schemeClr val="tx1"/>
                </a:solidFill>
                <a:effectLst/>
                <a:latin typeface="+mn-lt"/>
                <a:ea typeface="+mn-ea"/>
                <a:cs typeface="+mn-cs"/>
              </a:rPr>
              <a:t>し、</a:t>
            </a:r>
            <a:r>
              <a:rPr kumimoji="1" lang="ja-JP" altLang="ja-JP" sz="1200" kern="1200" dirty="0" smtClean="0">
                <a:solidFill>
                  <a:schemeClr val="tx1"/>
                </a:solidFill>
                <a:effectLst/>
                <a:latin typeface="+mn-lt"/>
                <a:ea typeface="+mn-ea"/>
                <a:cs typeface="+mn-cs"/>
              </a:rPr>
              <a:t>クラスリンコートが脱離</a:t>
            </a:r>
            <a:r>
              <a:rPr kumimoji="1" lang="ja-JP" altLang="en-US" sz="1200" kern="1200" dirty="0" smtClean="0">
                <a:solidFill>
                  <a:schemeClr val="tx1"/>
                </a:solidFill>
                <a:effectLst/>
                <a:latin typeface="+mn-lt"/>
                <a:ea typeface="+mn-ea"/>
                <a:cs typeface="+mn-cs"/>
              </a:rPr>
              <a:t>します</a:t>
            </a:r>
            <a:r>
              <a:rPr kumimoji="1" lang="ja-JP" altLang="ja-JP" sz="1200" kern="1200" dirty="0" smtClean="0">
                <a:solidFill>
                  <a:schemeClr val="tx1"/>
                </a:solidFill>
                <a:effectLst/>
                <a:latin typeface="+mn-lt"/>
                <a:ea typeface="+mn-ea"/>
                <a:cs typeface="+mn-cs"/>
              </a:rPr>
              <a:t>。</a:t>
            </a:r>
          </a:p>
          <a:p>
            <a:r>
              <a:rPr kumimoji="1" lang="ja-JP" altLang="en-US" sz="1200" kern="1200" dirty="0" smtClean="0">
                <a:solidFill>
                  <a:schemeClr val="tx1"/>
                </a:solidFill>
                <a:effectLst/>
                <a:latin typeface="+mn-lt"/>
                <a:ea typeface="+mn-ea"/>
                <a:cs typeface="+mn-cs"/>
              </a:rPr>
              <a:t>この</a:t>
            </a:r>
            <a:r>
              <a:rPr kumimoji="1" lang="ja-JP" altLang="ja-JP" sz="1200" kern="1200" dirty="0" smtClean="0">
                <a:solidFill>
                  <a:schemeClr val="tx1"/>
                </a:solidFill>
                <a:effectLst/>
                <a:latin typeface="+mn-lt"/>
                <a:ea typeface="+mn-ea"/>
                <a:cs typeface="+mn-cs"/>
              </a:rPr>
              <a:t>小胞が互いに融合してエンドソームを形成</a:t>
            </a:r>
            <a:r>
              <a:rPr kumimoji="1" lang="ja-JP" altLang="en-US" sz="1200" kern="1200" dirty="0" smtClean="0">
                <a:solidFill>
                  <a:schemeClr val="tx1"/>
                </a:solidFill>
                <a:effectLst/>
                <a:latin typeface="+mn-lt"/>
                <a:ea typeface="+mn-ea"/>
                <a:cs typeface="+mn-cs"/>
              </a:rPr>
              <a:t>します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dirty="0" smtClean="0"/>
              <a:t>図は、電子顕微鏡で撮影したもので、次に３</a:t>
            </a:r>
            <a:r>
              <a:rPr kumimoji="1" lang="en-US" altLang="ja-JP" dirty="0" smtClean="0"/>
              <a:t>DSTORM</a:t>
            </a:r>
            <a:r>
              <a:rPr kumimoji="1" lang="ja-JP" altLang="en-US" dirty="0" smtClean="0"/>
              <a:t>で測定した結果を示します。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1EAFB7D-57AC-4D38-949F-A3AE06443218}" type="slidenum">
              <a:rPr kumimoji="1" lang="ja-JP" altLang="en-US" smtClean="0"/>
              <a:t>14</a:t>
            </a:fld>
            <a:endParaRPr kumimoji="1" lang="ja-JP" altLang="en-US"/>
          </a:p>
        </p:txBody>
      </p:sp>
    </p:spTree>
    <p:extLst>
      <p:ext uri="{BB962C8B-B14F-4D97-AF65-F5344CB8AC3E}">
        <p14:creationId xmlns:p14="http://schemas.microsoft.com/office/powerpoint/2010/main" val="745776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CCPs</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Cy3</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Alexa647</a:t>
            </a:r>
            <a:r>
              <a:rPr kumimoji="1" lang="ja-JP" altLang="ja-JP" sz="1200" kern="1200" dirty="0" smtClean="0">
                <a:solidFill>
                  <a:schemeClr val="tx1"/>
                </a:solidFill>
                <a:effectLst/>
                <a:latin typeface="+mn-lt"/>
                <a:ea typeface="+mn-ea"/>
                <a:cs typeface="+mn-cs"/>
              </a:rPr>
              <a:t>でラベルして直接免疫蛍光法によりイメージングを行</a:t>
            </a:r>
            <a:r>
              <a:rPr kumimoji="1" lang="ja-JP" altLang="en-US" sz="1200" kern="1200" dirty="0" smtClean="0">
                <a:solidFill>
                  <a:schemeClr val="tx1"/>
                </a:solidFill>
                <a:effectLst/>
                <a:latin typeface="+mn-lt"/>
                <a:ea typeface="+mn-ea"/>
                <a:cs typeface="+mn-cs"/>
              </a:rPr>
              <a:t>いました。</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従来の蛍光顕微鏡による測定</a:t>
            </a:r>
            <a:r>
              <a:rPr kumimoji="1" lang="ja-JP" altLang="en-US" sz="1200" kern="1200" dirty="0" smtClean="0">
                <a:solidFill>
                  <a:schemeClr val="tx1"/>
                </a:solidFill>
                <a:effectLst/>
                <a:latin typeface="+mn-lt"/>
                <a:ea typeface="+mn-ea"/>
                <a:cs typeface="+mn-cs"/>
              </a:rPr>
              <a:t>で</a:t>
            </a:r>
            <a:r>
              <a:rPr kumimoji="1" lang="ja-JP" altLang="ja-JP" sz="1200" kern="1200" dirty="0" smtClean="0">
                <a:solidFill>
                  <a:schemeClr val="tx1"/>
                </a:solidFill>
                <a:effectLst/>
                <a:latin typeface="+mn-lt"/>
                <a:ea typeface="+mn-ea"/>
                <a:cs typeface="+mn-cs"/>
              </a:rPr>
              <a:t>構造を見分けることができ</a:t>
            </a:r>
            <a:r>
              <a:rPr kumimoji="1" lang="ja-JP" altLang="en-US" sz="1200" kern="1200" dirty="0" smtClean="0">
                <a:solidFill>
                  <a:schemeClr val="tx1"/>
                </a:solidFill>
                <a:effectLst/>
                <a:latin typeface="+mn-lt"/>
                <a:ea typeface="+mn-ea"/>
                <a:cs typeface="+mn-cs"/>
              </a:rPr>
              <a:t>ません。</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(B</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a:t>
            </a:r>
            <a:r>
              <a:rPr kumimoji="1" lang="ja-JP" altLang="en-US"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2D</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STORM</a:t>
            </a:r>
            <a:r>
              <a:rPr kumimoji="1" lang="ja-JP" altLang="ja-JP" sz="1200" kern="1200" dirty="0" smtClean="0">
                <a:solidFill>
                  <a:schemeClr val="tx1"/>
                </a:solidFill>
                <a:effectLst/>
                <a:latin typeface="+mn-lt"/>
                <a:ea typeface="+mn-ea"/>
                <a:cs typeface="+mn-cs"/>
              </a:rPr>
              <a:t>像　</a:t>
            </a:r>
            <a:r>
              <a:rPr kumimoji="1" lang="en-US" altLang="ja-JP" sz="1200" kern="1200" dirty="0" smtClean="0">
                <a:solidFill>
                  <a:schemeClr val="tx1"/>
                </a:solidFill>
                <a:effectLst/>
                <a:latin typeface="+mn-lt"/>
                <a:ea typeface="+mn-ea"/>
                <a:cs typeface="+mn-cs"/>
              </a:rPr>
              <a:t>CCPs</a:t>
            </a:r>
            <a:r>
              <a:rPr kumimoji="1" lang="ja-JP" altLang="ja-JP" sz="1200" kern="1200" dirty="0" smtClean="0">
                <a:solidFill>
                  <a:schemeClr val="tx1"/>
                </a:solidFill>
                <a:effectLst/>
                <a:latin typeface="+mn-lt"/>
                <a:ea typeface="+mn-ea"/>
                <a:cs typeface="+mn-cs"/>
              </a:rPr>
              <a:t>の丸い形状がはっきりと見え</a:t>
            </a:r>
            <a:r>
              <a:rPr kumimoji="1" lang="ja-JP" altLang="en-US" sz="1200" kern="1200" dirty="0" smtClean="0">
                <a:solidFill>
                  <a:schemeClr val="tx1"/>
                </a:solidFill>
                <a:effectLst/>
                <a:latin typeface="+mn-lt"/>
                <a:ea typeface="+mn-ea"/>
                <a:cs typeface="+mn-cs"/>
              </a:rPr>
              <a:t>ます</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CCPs</a:t>
            </a:r>
            <a:r>
              <a:rPr kumimoji="1" lang="ja-JP" altLang="ja-JP" sz="1200" kern="1200" dirty="0" smtClean="0">
                <a:solidFill>
                  <a:schemeClr val="tx1"/>
                </a:solidFill>
                <a:effectLst/>
                <a:latin typeface="+mn-lt"/>
                <a:ea typeface="+mn-ea"/>
                <a:cs typeface="+mn-cs"/>
              </a:rPr>
              <a:t>のサイズ分布は</a:t>
            </a:r>
            <a:r>
              <a:rPr kumimoji="1" lang="en-US" altLang="ja-JP" sz="1200" kern="1200" dirty="0" smtClean="0">
                <a:solidFill>
                  <a:schemeClr val="tx1"/>
                </a:solidFill>
                <a:effectLst/>
                <a:latin typeface="+mn-lt"/>
                <a:ea typeface="+mn-ea"/>
                <a:cs typeface="+mn-cs"/>
              </a:rPr>
              <a:t>180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40nm</a:t>
            </a:r>
            <a:r>
              <a:rPr kumimoji="1" lang="ja-JP" altLang="ja-JP" sz="1200" kern="1200" dirty="0" smtClean="0">
                <a:solidFill>
                  <a:schemeClr val="tx1"/>
                </a:solidFill>
                <a:effectLst/>
                <a:latin typeface="+mn-lt"/>
                <a:ea typeface="+mn-ea"/>
                <a:cs typeface="+mn-cs"/>
              </a:rPr>
              <a:t>で、電子顕微鏡を使って決定したサイズ分布と一致した。</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B</a:t>
            </a:r>
            <a:r>
              <a:rPr kumimoji="1" lang="ja-JP" altLang="ja-JP" sz="1200" kern="1200" dirty="0" smtClean="0">
                <a:solidFill>
                  <a:schemeClr val="tx1"/>
                </a:solidFill>
                <a:effectLst/>
                <a:latin typeface="+mn-lt"/>
                <a:ea typeface="+mn-ea"/>
                <a:cs typeface="+mn-cs"/>
              </a:rPr>
              <a:t>はすべての</a:t>
            </a:r>
            <a:r>
              <a:rPr kumimoji="1" lang="en-US" altLang="ja-JP" sz="1200" kern="1200" dirty="0" smtClean="0">
                <a:solidFill>
                  <a:schemeClr val="tx1"/>
                </a:solidFill>
                <a:effectLst/>
                <a:latin typeface="+mn-lt"/>
                <a:ea typeface="+mn-ea"/>
                <a:cs typeface="+mn-cs"/>
              </a:rPr>
              <a:t>z</a:t>
            </a:r>
            <a:r>
              <a:rPr kumimoji="1" lang="ja-JP" altLang="ja-JP" sz="1200" kern="1200" dirty="0" smtClean="0">
                <a:solidFill>
                  <a:schemeClr val="tx1"/>
                </a:solidFill>
                <a:effectLst/>
                <a:latin typeface="+mn-lt"/>
                <a:ea typeface="+mn-ea"/>
                <a:cs typeface="+mn-cs"/>
              </a:rPr>
              <a:t>座標における分布をしめし、</a:t>
            </a:r>
            <a:r>
              <a:rPr kumimoji="1" lang="en-US" altLang="ja-JP" sz="1200" kern="1200" dirty="0" smtClean="0">
                <a:solidFill>
                  <a:schemeClr val="tx1"/>
                </a:solidFill>
                <a:effectLst/>
                <a:latin typeface="+mn-lt"/>
                <a:ea typeface="+mn-ea"/>
                <a:cs typeface="+mn-cs"/>
              </a:rPr>
              <a:t>C</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z</a:t>
            </a:r>
            <a:r>
              <a:rPr kumimoji="1" lang="ja-JP" altLang="ja-JP" sz="1200" kern="1200" dirty="0" smtClean="0">
                <a:solidFill>
                  <a:schemeClr val="tx1"/>
                </a:solidFill>
                <a:effectLst/>
                <a:latin typeface="+mn-lt"/>
                <a:ea typeface="+mn-ea"/>
                <a:cs typeface="+mn-cs"/>
              </a:rPr>
              <a:t>方向</a:t>
            </a:r>
            <a:r>
              <a:rPr kumimoji="1" lang="en-US" altLang="ja-JP" sz="1200" kern="1200" dirty="0" smtClean="0">
                <a:solidFill>
                  <a:schemeClr val="tx1"/>
                </a:solidFill>
                <a:effectLst/>
                <a:latin typeface="+mn-lt"/>
                <a:ea typeface="+mn-ea"/>
                <a:cs typeface="+mn-cs"/>
              </a:rPr>
              <a:t>50nm</a:t>
            </a:r>
            <a:r>
              <a:rPr kumimoji="1" lang="ja-JP" altLang="en-US" sz="1200" kern="1200" dirty="0" smtClean="0">
                <a:solidFill>
                  <a:schemeClr val="tx1"/>
                </a:solidFill>
                <a:effectLst/>
                <a:latin typeface="+mn-lt"/>
                <a:ea typeface="+mn-ea"/>
                <a:cs typeface="+mn-cs"/>
              </a:rPr>
              <a:t>に限定した</a:t>
            </a:r>
            <a:r>
              <a:rPr kumimoji="1" lang="ja-JP" altLang="ja-JP" sz="1200" kern="1200" dirty="0" smtClean="0">
                <a:solidFill>
                  <a:schemeClr val="tx1"/>
                </a:solidFill>
                <a:effectLst/>
                <a:latin typeface="+mn-lt"/>
                <a:ea typeface="+mn-ea"/>
                <a:cs typeface="+mn-cs"/>
              </a:rPr>
              <a:t>厚さ</a:t>
            </a:r>
            <a:r>
              <a:rPr kumimoji="1" lang="ja-JP" altLang="en-US" sz="1200" kern="1200" dirty="0" smtClean="0">
                <a:solidFill>
                  <a:schemeClr val="tx1"/>
                </a:solidFill>
                <a:effectLst/>
                <a:latin typeface="+mn-lt"/>
                <a:ea typeface="+mn-ea"/>
                <a:cs typeface="+mn-cs"/>
              </a:rPr>
              <a:t>内</a:t>
            </a:r>
            <a:r>
              <a:rPr kumimoji="1" lang="ja-JP" altLang="ja-JP" sz="1200" kern="1200" dirty="0" smtClean="0">
                <a:solidFill>
                  <a:schemeClr val="tx1"/>
                </a:solidFill>
                <a:effectLst/>
                <a:latin typeface="+mn-lt"/>
                <a:ea typeface="+mn-ea"/>
                <a:cs typeface="+mn-cs"/>
              </a:rPr>
              <a:t>における分布を示してい</a:t>
            </a:r>
            <a:r>
              <a:rPr kumimoji="1" lang="ja-JP" altLang="en-US" sz="1200" kern="1200" dirty="0" smtClean="0">
                <a:solidFill>
                  <a:schemeClr val="tx1"/>
                </a:solidFill>
                <a:effectLst/>
                <a:latin typeface="+mn-lt"/>
                <a:ea typeface="+mn-ea"/>
                <a:cs typeface="+mn-cs"/>
              </a:rPr>
              <a:t>ます</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(D</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E)</a:t>
            </a:r>
            <a:r>
              <a:rPr kumimoji="1" lang="ja-JP" altLang="en-US" sz="1200" kern="1200" dirty="0" err="1" smtClean="0">
                <a:solidFill>
                  <a:schemeClr val="tx1"/>
                </a:solidFill>
                <a:effectLst/>
                <a:latin typeface="+mn-lt"/>
                <a:ea typeface="+mn-ea"/>
                <a:cs typeface="+mn-cs"/>
              </a:rPr>
              <a:t>は</a:t>
            </a:r>
            <a:r>
              <a:rPr kumimoji="1" lang="ja-JP" altLang="ja-JP" sz="1200" kern="1200" dirty="0" err="1" smtClean="0">
                <a:solidFill>
                  <a:schemeClr val="tx1"/>
                </a:solidFill>
                <a:effectLst/>
                <a:latin typeface="+mn-lt"/>
                <a:ea typeface="+mn-ea"/>
                <a:cs typeface="+mn-cs"/>
              </a:rPr>
              <a:t>近</a:t>
            </a:r>
            <a:r>
              <a:rPr kumimoji="1" lang="ja-JP" altLang="ja-JP" sz="1200" kern="1200" dirty="0" smtClean="0">
                <a:solidFill>
                  <a:schemeClr val="tx1"/>
                </a:solidFill>
                <a:effectLst/>
                <a:latin typeface="+mn-lt"/>
                <a:ea typeface="+mn-ea"/>
                <a:cs typeface="+mn-cs"/>
              </a:rPr>
              <a:t>接した</a:t>
            </a:r>
            <a:r>
              <a:rPr kumimoji="1" lang="en-US" altLang="ja-JP" sz="1200" kern="1200" dirty="0" smtClean="0">
                <a:solidFill>
                  <a:schemeClr val="tx1"/>
                </a:solidFill>
                <a:effectLst/>
                <a:latin typeface="+mn-lt"/>
                <a:ea typeface="+mn-ea"/>
                <a:cs typeface="+mn-cs"/>
              </a:rPr>
              <a:t>CCPs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 2D</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STORM</a:t>
            </a:r>
            <a:r>
              <a:rPr kumimoji="1" lang="ja-JP" altLang="ja-JP" sz="1200" kern="1200" dirty="0" smtClean="0">
                <a:solidFill>
                  <a:schemeClr val="tx1"/>
                </a:solidFill>
                <a:effectLst/>
                <a:latin typeface="+mn-lt"/>
                <a:ea typeface="+mn-ea"/>
                <a:cs typeface="+mn-cs"/>
              </a:rPr>
              <a:t>像</a:t>
            </a:r>
            <a:r>
              <a:rPr kumimoji="1" lang="ja-JP" altLang="en-US" sz="1200" kern="1200" dirty="0" smtClean="0">
                <a:solidFill>
                  <a:schemeClr val="tx1"/>
                </a:solidFill>
                <a:effectLst/>
                <a:latin typeface="+mn-lt"/>
                <a:ea typeface="+mn-ea"/>
                <a:cs typeface="+mn-cs"/>
              </a:rPr>
              <a:t>で</a:t>
            </a:r>
            <a:r>
              <a:rPr kumimoji="1" lang="en-US" altLang="ja-JP" sz="1200" kern="1200" dirty="0" smtClean="0">
                <a:solidFill>
                  <a:schemeClr val="tx1"/>
                </a:solidFill>
                <a:effectLst/>
                <a:latin typeface="+mn-lt"/>
                <a:ea typeface="+mn-ea"/>
                <a:cs typeface="+mn-cs"/>
              </a:rPr>
              <a:t>(D) </a:t>
            </a:r>
            <a:r>
              <a:rPr kumimoji="1" lang="ja-JP" altLang="en-US" sz="1200" kern="1200" dirty="0" smtClean="0">
                <a:solidFill>
                  <a:schemeClr val="tx1"/>
                </a:solidFill>
                <a:effectLst/>
                <a:latin typeface="+mn-lt"/>
                <a:ea typeface="+mn-ea"/>
                <a:cs typeface="+mn-cs"/>
              </a:rPr>
              <a:t>はすべての</a:t>
            </a:r>
            <a:r>
              <a:rPr kumimoji="1" lang="ja-JP" altLang="en-US" sz="1200" kern="1200" dirty="0" err="1" smtClean="0">
                <a:solidFill>
                  <a:schemeClr val="tx1"/>
                </a:solidFill>
                <a:effectLst/>
                <a:latin typeface="+mn-lt"/>
                <a:ea typeface="+mn-ea"/>
                <a:cs typeface="+mn-cs"/>
              </a:rPr>
              <a:t>ｚ</a:t>
            </a:r>
            <a:r>
              <a:rPr kumimoji="1" lang="ja-JP" altLang="en-US" sz="1200" kern="1200" dirty="0" smtClean="0">
                <a:solidFill>
                  <a:schemeClr val="tx1"/>
                </a:solidFill>
                <a:effectLst/>
                <a:latin typeface="+mn-lt"/>
                <a:ea typeface="+mn-ea"/>
                <a:cs typeface="+mn-cs"/>
              </a:rPr>
              <a:t>座標における断面図で</a:t>
            </a:r>
            <a:r>
              <a:rPr kumimoji="1" lang="en-US" altLang="ja-JP" sz="1200" kern="1200" dirty="0" smtClean="0">
                <a:solidFill>
                  <a:schemeClr val="tx1"/>
                </a:solidFill>
                <a:effectLst/>
                <a:latin typeface="+mn-lt"/>
                <a:ea typeface="+mn-ea"/>
                <a:cs typeface="+mn-cs"/>
              </a:rPr>
              <a:t>E</a:t>
            </a:r>
            <a:r>
              <a:rPr kumimoji="1" lang="ja-JP" altLang="en-US"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z</a:t>
            </a:r>
            <a:r>
              <a:rPr kumimoji="1" lang="ja-JP" altLang="ja-JP" sz="1200" kern="1200" dirty="0" smtClean="0">
                <a:solidFill>
                  <a:schemeClr val="tx1"/>
                </a:solidFill>
                <a:effectLst/>
                <a:latin typeface="+mn-lt"/>
                <a:ea typeface="+mn-ea"/>
                <a:cs typeface="+mn-cs"/>
              </a:rPr>
              <a:t>方向</a:t>
            </a:r>
            <a:r>
              <a:rPr kumimoji="1" lang="en-US" altLang="ja-JP" sz="1200" kern="1200" dirty="0" smtClean="0">
                <a:solidFill>
                  <a:schemeClr val="tx1"/>
                </a:solidFill>
                <a:effectLst/>
                <a:latin typeface="+mn-lt"/>
                <a:ea typeface="+mn-ea"/>
                <a:cs typeface="+mn-cs"/>
              </a:rPr>
              <a:t>100nm</a:t>
            </a:r>
            <a:r>
              <a:rPr kumimoji="1" lang="ja-JP" altLang="ja-JP" sz="1200" kern="1200" dirty="0" smtClean="0">
                <a:solidFill>
                  <a:schemeClr val="tx1"/>
                </a:solidFill>
                <a:effectLst/>
                <a:latin typeface="+mn-lt"/>
                <a:ea typeface="+mn-ea"/>
                <a:cs typeface="+mn-cs"/>
              </a:rPr>
              <a:t>の厚さ</a:t>
            </a:r>
            <a:r>
              <a:rPr kumimoji="1" lang="ja-JP" altLang="en-US" sz="1200" kern="1200" dirty="0" smtClean="0">
                <a:solidFill>
                  <a:schemeClr val="tx1"/>
                </a:solidFill>
                <a:effectLst/>
                <a:latin typeface="+mn-lt"/>
                <a:ea typeface="+mn-ea"/>
                <a:cs typeface="+mn-cs"/>
              </a:rPr>
              <a:t>に限定した</a:t>
            </a:r>
            <a:r>
              <a:rPr kumimoji="1" lang="en-US" altLang="ja-JP" sz="1200" kern="1200" dirty="0" smtClean="0">
                <a:solidFill>
                  <a:schemeClr val="tx1"/>
                </a:solidFill>
                <a:effectLst/>
                <a:latin typeface="+mn-lt"/>
                <a:ea typeface="+mn-ea"/>
                <a:cs typeface="+mn-cs"/>
              </a:rPr>
              <a:t>x-y</a:t>
            </a:r>
            <a:r>
              <a:rPr kumimoji="1" lang="ja-JP" altLang="ja-JP" sz="1200" kern="1200" dirty="0" smtClean="0">
                <a:solidFill>
                  <a:schemeClr val="tx1"/>
                </a:solidFill>
                <a:effectLst/>
                <a:latin typeface="+mn-lt"/>
                <a:ea typeface="+mn-ea"/>
                <a:cs typeface="+mn-cs"/>
              </a:rPr>
              <a:t>断面図</a:t>
            </a:r>
            <a:r>
              <a:rPr kumimoji="1" lang="ja-JP" altLang="en-US" sz="1200" kern="1200" dirty="0" smtClean="0">
                <a:solidFill>
                  <a:schemeClr val="tx1"/>
                </a:solidFill>
                <a:effectLst/>
                <a:latin typeface="+mn-lt"/>
                <a:ea typeface="+mn-ea"/>
                <a:cs typeface="+mn-cs"/>
              </a:rPr>
              <a:t>です。</a:t>
            </a:r>
            <a:r>
              <a:rPr kumimoji="1" lang="ja-JP" altLang="ja-JP" sz="1200" kern="1200" dirty="0" smtClean="0">
                <a:solidFill>
                  <a:schemeClr val="tx1"/>
                </a:solidFill>
                <a:effectLst/>
                <a:latin typeface="+mn-lt"/>
                <a:ea typeface="+mn-ea"/>
                <a:cs typeface="+mn-cs"/>
              </a:rPr>
              <a:t>　　</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くぼみ周囲の円状の環のような構造を明確にしめす分解能を持</a:t>
            </a:r>
            <a:r>
              <a:rPr kumimoji="1" lang="ja-JP" altLang="en-US" sz="1200" kern="1200" dirty="0" smtClean="0">
                <a:solidFill>
                  <a:schemeClr val="tx1"/>
                </a:solidFill>
                <a:effectLst/>
                <a:latin typeface="+mn-lt"/>
                <a:ea typeface="+mn-ea"/>
                <a:cs typeface="+mn-cs"/>
              </a:rPr>
              <a:t>ちます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1EAFB7D-57AC-4D38-949F-A3AE06443218}" type="slidenum">
              <a:rPr kumimoji="1" lang="ja-JP" altLang="en-US" smtClean="0"/>
              <a:t>15</a:t>
            </a:fld>
            <a:endParaRPr kumimoji="1" lang="ja-JP" altLang="en-US"/>
          </a:p>
        </p:txBody>
      </p:sp>
    </p:spTree>
    <p:extLst>
      <p:ext uri="{BB962C8B-B14F-4D97-AF65-F5344CB8AC3E}">
        <p14:creationId xmlns:p14="http://schemas.microsoft.com/office/powerpoint/2010/main" val="2546230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(F</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くぼみの連続した</a:t>
            </a:r>
            <a:r>
              <a:rPr kumimoji="1" lang="en-US" altLang="ja-JP" sz="1200" kern="1200" dirty="0" smtClean="0">
                <a:solidFill>
                  <a:schemeClr val="tx1"/>
                </a:solidFill>
                <a:effectLst/>
                <a:latin typeface="+mn-lt"/>
                <a:ea typeface="+mn-ea"/>
                <a:cs typeface="+mn-cs"/>
              </a:rPr>
              <a:t>x-y</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x-z</a:t>
            </a:r>
            <a:r>
              <a:rPr kumimoji="1" lang="ja-JP" altLang="ja-JP" sz="1200" kern="1200" dirty="0" smtClean="0">
                <a:solidFill>
                  <a:schemeClr val="tx1"/>
                </a:solidFill>
                <a:effectLst/>
                <a:latin typeface="+mn-lt"/>
                <a:ea typeface="+mn-ea"/>
                <a:cs typeface="+mn-cs"/>
              </a:rPr>
              <a:t>断面図</a:t>
            </a:r>
            <a:r>
              <a:rPr kumimoji="1" lang="ja-JP" altLang="en-US" sz="1200" kern="1200" dirty="0" smtClean="0">
                <a:solidFill>
                  <a:schemeClr val="tx1"/>
                </a:solidFill>
                <a:effectLst/>
                <a:latin typeface="+mn-lt"/>
                <a:ea typeface="+mn-ea"/>
                <a:cs typeface="+mn-cs"/>
              </a:rPr>
              <a:t>で、</a:t>
            </a:r>
            <a:r>
              <a:rPr kumimoji="1" lang="ja-JP" altLang="ja-JP" sz="1200" kern="1200" dirty="0" smtClean="0">
                <a:solidFill>
                  <a:schemeClr val="tx1"/>
                </a:solidFill>
                <a:effectLst/>
                <a:latin typeface="+mn-lt"/>
                <a:ea typeface="+mn-ea"/>
                <a:cs typeface="+mn-cs"/>
              </a:rPr>
              <a:t>それぞれ</a:t>
            </a:r>
            <a:r>
              <a:rPr kumimoji="1" lang="en-US" altLang="ja-JP" sz="1200" kern="1200" dirty="0" smtClean="0">
                <a:solidFill>
                  <a:schemeClr val="tx1"/>
                </a:solidFill>
                <a:effectLst/>
                <a:latin typeface="+mn-lt"/>
                <a:ea typeface="+mn-ea"/>
                <a:cs typeface="+mn-cs"/>
              </a:rPr>
              <a:t>z</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方向に</a:t>
            </a:r>
            <a:r>
              <a:rPr kumimoji="1" lang="en-US" altLang="ja-JP" sz="1200" kern="1200" dirty="0" smtClean="0">
                <a:solidFill>
                  <a:schemeClr val="tx1"/>
                </a:solidFill>
                <a:effectLst/>
                <a:latin typeface="+mn-lt"/>
                <a:ea typeface="+mn-ea"/>
                <a:cs typeface="+mn-cs"/>
              </a:rPr>
              <a:t>50nm</a:t>
            </a:r>
            <a:r>
              <a:rPr kumimoji="1" lang="ja-JP" altLang="ja-JP" sz="1200" kern="1200" dirty="0" err="1" smtClean="0">
                <a:solidFill>
                  <a:schemeClr val="tx1"/>
                </a:solidFill>
                <a:effectLst/>
                <a:latin typeface="+mn-lt"/>
                <a:ea typeface="+mn-ea"/>
                <a:cs typeface="+mn-cs"/>
              </a:rPr>
              <a:t>ずつ</a:t>
            </a:r>
            <a:r>
              <a:rPr kumimoji="1" lang="ja-JP" altLang="ja-JP" sz="1200" kern="1200" dirty="0" smtClean="0">
                <a:solidFill>
                  <a:schemeClr val="tx1"/>
                </a:solidFill>
                <a:effectLst/>
                <a:latin typeface="+mn-lt"/>
                <a:ea typeface="+mn-ea"/>
                <a:cs typeface="+mn-cs"/>
              </a:rPr>
              <a:t>区切って得られた像を示してい</a:t>
            </a:r>
            <a:r>
              <a:rPr kumimoji="1" lang="ja-JP" altLang="en-US" sz="1200" kern="1200" dirty="0" smtClean="0">
                <a:solidFill>
                  <a:schemeClr val="tx1"/>
                </a:solidFill>
                <a:effectLst/>
                <a:latin typeface="+mn-lt"/>
                <a:ea typeface="+mn-ea"/>
                <a:cs typeface="+mn-cs"/>
              </a:rPr>
              <a:t>ます</a:t>
            </a:r>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(H)</a:t>
            </a:r>
            <a:r>
              <a:rPr kumimoji="1" lang="ja-JP" altLang="en-US"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方向から見た</a:t>
            </a:r>
            <a:r>
              <a:rPr kumimoji="1" lang="en-US" altLang="ja-JP" sz="1200" kern="1200" dirty="0" smtClean="0">
                <a:solidFill>
                  <a:schemeClr val="tx1"/>
                </a:solidFill>
                <a:effectLst/>
                <a:latin typeface="+mn-lt"/>
                <a:ea typeface="+mn-ea"/>
                <a:cs typeface="+mn-cs"/>
              </a:rPr>
              <a:t>x-y,</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x-z</a:t>
            </a:r>
            <a:r>
              <a:rPr kumimoji="1" lang="ja-JP" altLang="ja-JP" sz="1200" kern="1200" dirty="0" smtClean="0">
                <a:solidFill>
                  <a:schemeClr val="tx1"/>
                </a:solidFill>
                <a:effectLst/>
                <a:latin typeface="+mn-lt"/>
                <a:ea typeface="+mn-ea"/>
                <a:cs typeface="+mn-cs"/>
              </a:rPr>
              <a:t>　断面図</a:t>
            </a:r>
            <a:r>
              <a:rPr kumimoji="1" lang="ja-JP" altLang="en-US" sz="1200" kern="1200" dirty="0" smtClean="0">
                <a:solidFill>
                  <a:schemeClr val="tx1"/>
                </a:solidFill>
                <a:effectLst/>
                <a:latin typeface="+mn-lt"/>
                <a:ea typeface="+mn-ea"/>
                <a:cs typeface="+mn-cs"/>
              </a:rPr>
              <a:t>で</a:t>
            </a:r>
            <a:r>
              <a:rPr kumimoji="1" lang="ja-JP" altLang="ja-JP" sz="1200" kern="1200" dirty="0" smtClean="0">
                <a:solidFill>
                  <a:schemeClr val="tx1"/>
                </a:solidFill>
                <a:effectLst/>
                <a:latin typeface="+mn-lt"/>
                <a:ea typeface="+mn-ea"/>
                <a:cs typeface="+mn-cs"/>
              </a:rPr>
              <a:t>半球状のかご型の形態を示す。</a:t>
            </a:r>
          </a:p>
          <a:p>
            <a:endParaRPr kumimoji="1" lang="ja-JP" altLang="en-US" dirty="0" smtClean="0"/>
          </a:p>
          <a:p>
            <a:r>
              <a:rPr kumimoji="1" lang="ja-JP" altLang="en-US" dirty="0" smtClean="0"/>
              <a:t>以上の結果から、３</a:t>
            </a:r>
            <a:r>
              <a:rPr kumimoji="1" lang="en-US" altLang="ja-JP" dirty="0" smtClean="0"/>
              <a:t>DSTORM</a:t>
            </a:r>
            <a:r>
              <a:rPr kumimoji="1" lang="ja-JP" altLang="en-US" dirty="0" smtClean="0"/>
              <a:t>によってこれまでできなかった</a:t>
            </a:r>
            <a:r>
              <a:rPr kumimoji="1" lang="en-US" altLang="ja-JP" dirty="0" smtClean="0"/>
              <a:t>3</a:t>
            </a:r>
            <a:r>
              <a:rPr kumimoji="1" lang="ja-JP" altLang="en-US" dirty="0" smtClean="0"/>
              <a:t>次元でのイメージングを高い精度で行うことができ、</a:t>
            </a:r>
            <a:endParaRPr kumimoji="1" lang="en-US" altLang="ja-JP" dirty="0" smtClean="0"/>
          </a:p>
          <a:p>
            <a:r>
              <a:rPr kumimoji="1" lang="ja-JP" altLang="en-US" dirty="0" smtClean="0"/>
              <a:t>細胞等のナノメートルスケールの測定が可能であることが示されました。</a:t>
            </a:r>
            <a:endParaRPr kumimoji="1" lang="ja-JP" altLang="en-US" dirty="0"/>
          </a:p>
        </p:txBody>
      </p:sp>
      <p:sp>
        <p:nvSpPr>
          <p:cNvPr id="4" name="スライド番号プレースホルダー 3"/>
          <p:cNvSpPr>
            <a:spLocks noGrp="1"/>
          </p:cNvSpPr>
          <p:nvPr>
            <p:ph type="sldNum" sz="quarter" idx="10"/>
          </p:nvPr>
        </p:nvSpPr>
        <p:spPr/>
        <p:txBody>
          <a:bodyPr/>
          <a:lstStyle/>
          <a:p>
            <a:fld id="{11EAFB7D-57AC-4D38-949F-A3AE06443218}" type="slidenum">
              <a:rPr kumimoji="1" lang="ja-JP" altLang="en-US" smtClean="0"/>
              <a:t>16</a:t>
            </a:fld>
            <a:endParaRPr kumimoji="1" lang="ja-JP" altLang="en-US"/>
          </a:p>
        </p:txBody>
      </p:sp>
    </p:spTree>
    <p:extLst>
      <p:ext uri="{BB962C8B-B14F-4D97-AF65-F5344CB8AC3E}">
        <p14:creationId xmlns:p14="http://schemas.microsoft.com/office/powerpoint/2010/main" val="2996513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I am going to summarized my presentation</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1EAFB7D-57AC-4D38-949F-A3AE06443218}" type="slidenum">
              <a:rPr kumimoji="1" lang="ja-JP" altLang="en-US" smtClean="0"/>
              <a:t>17</a:t>
            </a:fld>
            <a:endParaRPr kumimoji="1" lang="ja-JP" altLang="en-US"/>
          </a:p>
        </p:txBody>
      </p:sp>
    </p:spTree>
    <p:extLst>
      <p:ext uri="{BB962C8B-B14F-4D97-AF65-F5344CB8AC3E}">
        <p14:creationId xmlns:p14="http://schemas.microsoft.com/office/powerpoint/2010/main" val="1949205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EAFB7D-57AC-4D38-949F-A3AE06443218}" type="slidenum">
              <a:rPr kumimoji="1" lang="ja-JP" altLang="en-US" smtClean="0"/>
              <a:t>18</a:t>
            </a:fld>
            <a:endParaRPr kumimoji="1" lang="ja-JP" altLang="en-US"/>
          </a:p>
        </p:txBody>
      </p:sp>
    </p:spTree>
    <p:extLst>
      <p:ext uri="{BB962C8B-B14F-4D97-AF65-F5344CB8AC3E}">
        <p14:creationId xmlns:p14="http://schemas.microsoft.com/office/powerpoint/2010/main" val="2663413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Cy3  </a:t>
            </a:r>
            <a:r>
              <a:rPr kumimoji="1" lang="ja-JP" altLang="en-US" dirty="0" smtClean="0"/>
              <a:t>活性化部分　吸収５５０</a:t>
            </a:r>
            <a:r>
              <a:rPr kumimoji="1" lang="en-US" altLang="ja-JP" dirty="0" smtClean="0"/>
              <a:t>nm </a:t>
            </a:r>
            <a:r>
              <a:rPr kumimoji="1" lang="en-US" altLang="ja-JP" baseline="0" dirty="0" smtClean="0"/>
              <a:t> </a:t>
            </a:r>
            <a:r>
              <a:rPr kumimoji="1" lang="ja-JP" altLang="en-US" baseline="0" dirty="0" smtClean="0"/>
              <a:t>発光５７０</a:t>
            </a:r>
            <a:r>
              <a:rPr kumimoji="1" lang="en-US" altLang="ja-JP" baseline="0" dirty="0" smtClean="0"/>
              <a:t>nm </a:t>
            </a:r>
            <a:endParaRPr kumimoji="1" lang="en-US" altLang="ja-JP" dirty="0" smtClean="0"/>
          </a:p>
          <a:p>
            <a:r>
              <a:rPr kumimoji="1" lang="en-US" altLang="ja-JP" dirty="0" smtClean="0"/>
              <a:t>Alexa647</a:t>
            </a:r>
            <a:r>
              <a:rPr kumimoji="1" lang="ja-JP" altLang="en-US" dirty="0" smtClean="0"/>
              <a:t>　光放射部分　　吸収６５０</a:t>
            </a:r>
            <a:r>
              <a:rPr kumimoji="1" lang="en-US" altLang="ja-JP" dirty="0" smtClean="0"/>
              <a:t>nm </a:t>
            </a:r>
            <a:r>
              <a:rPr kumimoji="1" lang="ja-JP" altLang="en-US" dirty="0" smtClean="0"/>
              <a:t>発光６７０</a:t>
            </a:r>
            <a:r>
              <a:rPr kumimoji="1" lang="en-US" altLang="ja-JP" dirty="0" smtClean="0"/>
              <a:t>nm</a:t>
            </a:r>
            <a:endParaRPr kumimoji="1" lang="ja-JP" altLang="en-US" dirty="0"/>
          </a:p>
        </p:txBody>
      </p:sp>
      <p:sp>
        <p:nvSpPr>
          <p:cNvPr id="4" name="スライド番号プレースホルダー 3"/>
          <p:cNvSpPr>
            <a:spLocks noGrp="1"/>
          </p:cNvSpPr>
          <p:nvPr>
            <p:ph type="sldNum" sz="quarter" idx="10"/>
          </p:nvPr>
        </p:nvSpPr>
        <p:spPr/>
        <p:txBody>
          <a:bodyPr/>
          <a:lstStyle/>
          <a:p>
            <a:fld id="{11EAFB7D-57AC-4D38-949F-A3AE06443218}" type="slidenum">
              <a:rPr kumimoji="1" lang="ja-JP" altLang="en-US" smtClean="0"/>
              <a:t>19</a:t>
            </a:fld>
            <a:endParaRPr kumimoji="1" lang="ja-JP" altLang="en-US"/>
          </a:p>
        </p:txBody>
      </p:sp>
    </p:spTree>
    <p:extLst>
      <p:ext uri="{BB962C8B-B14F-4D97-AF65-F5344CB8AC3E}">
        <p14:creationId xmlns:p14="http://schemas.microsoft.com/office/powerpoint/2010/main" val="2404287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defRPr/>
            </a:pPr>
            <a:r>
              <a:rPr lang="en-US" altLang="ja-JP" dirty="0" smtClean="0"/>
              <a:t>This is today’s  contents of my talk.</a:t>
            </a:r>
          </a:p>
          <a:p>
            <a:pPr eaLnBrk="1" hangingPunct="1">
              <a:defRPr/>
            </a:pPr>
            <a:endParaRPr lang="en-US" altLang="ja-JP" dirty="0" smtClean="0"/>
          </a:p>
          <a:p>
            <a:pPr eaLnBrk="1" hangingPunct="1">
              <a:defRPr/>
            </a:pPr>
            <a:r>
              <a:rPr lang="en-US" altLang="ja-JP" dirty="0" smtClean="0"/>
              <a:t>First, I will introduce</a:t>
            </a:r>
          </a:p>
          <a:p>
            <a:r>
              <a:rPr kumimoji="1" lang="en-US" altLang="ja-JP" dirty="0" smtClean="0"/>
              <a:t>stochastic optical reconstruction microscopy method. </a:t>
            </a:r>
          </a:p>
          <a:p>
            <a:r>
              <a:rPr kumimoji="1" lang="en-US" altLang="ja-JP" dirty="0" smtClean="0"/>
              <a:t>In this introduction ,I compare</a:t>
            </a:r>
            <a:r>
              <a:rPr kumimoji="1" lang="en-US" altLang="ja-JP" baseline="0" dirty="0" smtClean="0"/>
              <a:t>  optical microscope and electron microscope , and explain localization method.</a:t>
            </a:r>
          </a:p>
          <a:p>
            <a:r>
              <a:rPr kumimoji="1" lang="en-US" altLang="ja-JP" baseline="0" dirty="0" smtClean="0"/>
              <a:t>And then I introduce STORM detail.</a:t>
            </a:r>
            <a:endParaRPr kumimoji="1" lang="en-US" altLang="ja-JP" dirty="0" smtClean="0"/>
          </a:p>
          <a:p>
            <a:endParaRPr kumimoji="1" lang="en-US" altLang="ja-JP" dirty="0" smtClean="0"/>
          </a:p>
          <a:p>
            <a:r>
              <a:rPr kumimoji="1" lang="en-US" altLang="ja-JP" dirty="0" smtClean="0"/>
              <a:t>Next, I step</a:t>
            </a:r>
            <a:r>
              <a:rPr kumimoji="1" lang="en-US" altLang="ja-JP" baseline="0" dirty="0" smtClean="0"/>
              <a:t> to the experiments, results and </a:t>
            </a:r>
            <a:r>
              <a:rPr kumimoji="1" lang="en-US" altLang="ja-JP" baseline="0" dirty="0" smtClean="0"/>
              <a:t>discussion,</a:t>
            </a:r>
          </a:p>
          <a:p>
            <a:r>
              <a:rPr kumimoji="1" lang="en-US" altLang="ja-JP" baseline="0" dirty="0" smtClean="0"/>
              <a:t>       Three- dimensional STORM</a:t>
            </a:r>
          </a:p>
          <a:p>
            <a:r>
              <a:rPr kumimoji="1" lang="ja-JP" altLang="en-US" baseline="0" dirty="0" smtClean="0"/>
              <a:t>　　　</a:t>
            </a:r>
            <a:r>
              <a:rPr kumimoji="1" lang="en-US" altLang="ja-JP" baseline="0" dirty="0" smtClean="0"/>
              <a:t>Evaluation of spatial resolution</a:t>
            </a:r>
            <a:r>
              <a:rPr kumimoji="1" lang="ja-JP" altLang="en-US" baseline="0" dirty="0" smtClean="0"/>
              <a:t>ｌ  </a:t>
            </a:r>
            <a:r>
              <a:rPr kumimoji="1" lang="en-US" altLang="ja-JP" baseline="0" dirty="0" smtClean="0"/>
              <a:t>of  3D STORM</a:t>
            </a:r>
            <a:r>
              <a:rPr kumimoji="1" lang="ja-JP" altLang="en-US" baseline="0" dirty="0" smtClean="0"/>
              <a:t>　</a:t>
            </a:r>
          </a:p>
          <a:p>
            <a:r>
              <a:rPr kumimoji="1" lang="ja-JP" altLang="en-US" baseline="0" dirty="0" smtClean="0"/>
              <a:t>       </a:t>
            </a:r>
            <a:r>
              <a:rPr kumimoji="1" lang="en-US" altLang="ja-JP" baseline="0" dirty="0" smtClean="0"/>
              <a:t>3D  STORM imaging of  microtubules in a cell       and</a:t>
            </a:r>
          </a:p>
          <a:p>
            <a:r>
              <a:rPr kumimoji="1" lang="en-US" altLang="ja-JP" baseline="0" dirty="0" smtClean="0"/>
              <a:t>       3D  STORM imaging of </a:t>
            </a:r>
            <a:r>
              <a:rPr kumimoji="1" lang="en-US" altLang="ja-JP" baseline="0" dirty="0" err="1" smtClean="0"/>
              <a:t>clathrin</a:t>
            </a:r>
            <a:r>
              <a:rPr kumimoji="1" lang="en-US" altLang="ja-JP" baseline="0" dirty="0" smtClean="0"/>
              <a:t>-coated pits in a cell</a:t>
            </a:r>
            <a:endParaRPr kumimoji="1" lang="en-US" altLang="ja-JP" dirty="0" smtClean="0"/>
          </a:p>
          <a:p>
            <a:r>
              <a:rPr kumimoji="1" lang="en-US" altLang="ja-JP" dirty="0" smtClean="0"/>
              <a:t>Finally, I will summarize my presentation.</a:t>
            </a:r>
          </a:p>
          <a:p>
            <a:endParaRPr kumimoji="1" lang="ja-JP" altLang="en-US" dirty="0"/>
          </a:p>
        </p:txBody>
      </p:sp>
      <p:sp>
        <p:nvSpPr>
          <p:cNvPr id="4" name="スライド番号プレースホルダー 3"/>
          <p:cNvSpPr>
            <a:spLocks noGrp="1"/>
          </p:cNvSpPr>
          <p:nvPr>
            <p:ph type="sldNum" sz="quarter" idx="10"/>
          </p:nvPr>
        </p:nvSpPr>
        <p:spPr/>
        <p:txBody>
          <a:bodyPr/>
          <a:lstStyle/>
          <a:p>
            <a:fld id="{11EAFB7D-57AC-4D38-949F-A3AE06443218}" type="slidenum">
              <a:rPr kumimoji="1" lang="ja-JP" altLang="en-US" smtClean="0"/>
              <a:t>2</a:t>
            </a:fld>
            <a:endParaRPr kumimoji="1" lang="ja-JP" altLang="en-US"/>
          </a:p>
        </p:txBody>
      </p:sp>
    </p:spTree>
    <p:extLst>
      <p:ext uri="{BB962C8B-B14F-4D97-AF65-F5344CB8AC3E}">
        <p14:creationId xmlns:p14="http://schemas.microsoft.com/office/powerpoint/2010/main" val="1408407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STORM</a:t>
            </a:r>
            <a:r>
              <a:rPr kumimoji="1" lang="en-US" altLang="ja-JP" baseline="0" dirty="0" smtClean="0"/>
              <a:t>  is one of the technique</a:t>
            </a:r>
            <a:r>
              <a:rPr kumimoji="1" lang="ja-JP" altLang="en-US" baseline="0" dirty="0" smtClean="0"/>
              <a:t>　</a:t>
            </a:r>
            <a:r>
              <a:rPr kumimoji="1" lang="en-US" altLang="ja-JP" baseline="0" dirty="0" smtClean="0"/>
              <a:t>of Optical Microscope.</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Before explain STORM method, I compare </a:t>
            </a:r>
            <a:r>
              <a:rPr lang="ja-JP" altLang="ja-JP" dirty="0" smtClean="0"/>
              <a:t>Electron Microscope</a:t>
            </a:r>
            <a:r>
              <a:rPr lang="en-US" altLang="ja-JP" dirty="0" smtClean="0"/>
              <a:t> and</a:t>
            </a:r>
            <a:r>
              <a:rPr lang="en-US" altLang="ja-JP" baseline="0" dirty="0" smtClean="0"/>
              <a:t> Optical Microscope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This table compares about </a:t>
            </a:r>
            <a:r>
              <a:rPr kumimoji="1" lang="en-US" altLang="ja-JP" sz="1200" b="0" u="none" strike="noStrike" kern="1200" dirty="0" smtClean="0">
                <a:solidFill>
                  <a:schemeClr val="bg1"/>
                </a:solidFill>
                <a:effectLst/>
                <a:latin typeface="+mn-lt"/>
                <a:ea typeface="+mn-ea"/>
                <a:cs typeface="+mn-cs"/>
              </a:rPr>
              <a:t>spatial resolution ,</a:t>
            </a:r>
            <a:r>
              <a:rPr kumimoji="1" lang="en-US" altLang="ja-JP" b="0" dirty="0" smtClean="0"/>
              <a:t>time  resolution , and  </a:t>
            </a:r>
            <a:r>
              <a:rPr kumimoji="1" lang="en-US" altLang="ja-JP" sz="1200" b="0" u="none" strike="noStrike" kern="1200" dirty="0" smtClean="0">
                <a:solidFill>
                  <a:schemeClr val="bg1"/>
                </a:solidFill>
                <a:effectLst/>
                <a:latin typeface="+mn-lt"/>
                <a:ea typeface="+mn-ea"/>
                <a:cs typeface="+mn-cs"/>
              </a:rPr>
              <a:t>measurement condition .</a:t>
            </a:r>
            <a:endParaRPr kumimoji="1" lang="ja-JP" alt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p>
          <a:p>
            <a:r>
              <a:rPr kumimoji="1" lang="en-US" altLang="ja-JP" dirty="0" smtClean="0"/>
              <a:t>Electron</a:t>
            </a:r>
            <a:r>
              <a:rPr kumimoji="1" lang="en-US" altLang="ja-JP" baseline="0" dirty="0" smtClean="0"/>
              <a:t> Microscope has good spatial resolution , but time resolution is inferior to the optical microscope. </a:t>
            </a:r>
            <a:r>
              <a:rPr kumimoji="1" lang="en-US" altLang="ja-JP" baseline="0" dirty="0" err="1" smtClean="0"/>
              <a:t>Additionary</a:t>
            </a:r>
            <a:r>
              <a:rPr kumimoji="1" lang="en-US" altLang="ja-JP" baseline="0" dirty="0" smtClean="0"/>
              <a:t>, </a:t>
            </a:r>
            <a:r>
              <a:rPr lang="ja-JP" altLang="ja-JP" dirty="0" smtClean="0"/>
              <a:t>Electron Microscope</a:t>
            </a:r>
            <a:r>
              <a:rPr lang="en-US" altLang="ja-JP" dirty="0" smtClean="0"/>
              <a:t> can measure only </a:t>
            </a:r>
            <a:r>
              <a:rPr kumimoji="1" lang="en-US" altLang="ja-JP" dirty="0" smtClean="0"/>
              <a:t>surface</a:t>
            </a:r>
            <a:r>
              <a:rPr kumimoji="1" lang="ja-JP" altLang="en-US" dirty="0" smtClean="0"/>
              <a:t>・</a:t>
            </a:r>
            <a:r>
              <a:rPr kumimoji="1" lang="en-US" altLang="ja-JP" dirty="0" smtClean="0"/>
              <a:t>interface and  near surface. </a:t>
            </a:r>
          </a:p>
          <a:p>
            <a:endParaRPr kumimoji="1" lang="en-US" altLang="ja-JP" baseline="0" dirty="0" smtClean="0"/>
          </a:p>
          <a:p>
            <a:r>
              <a:rPr kumimoji="1" lang="en-US" altLang="ja-JP" baseline="0" dirty="0" smtClean="0"/>
              <a:t>On the other hand , optical microscope has good time resolution and can measure </a:t>
            </a:r>
            <a:r>
              <a:rPr kumimoji="1" lang="en-US" altLang="ja-JP" dirty="0" smtClean="0"/>
              <a:t>surface</a:t>
            </a:r>
            <a:r>
              <a:rPr kumimoji="1" lang="ja-JP" altLang="en-US" dirty="0" smtClean="0"/>
              <a:t>・</a:t>
            </a:r>
            <a:r>
              <a:rPr kumimoji="1" lang="en-US" altLang="ja-JP" dirty="0" smtClean="0"/>
              <a:t>interface Internal of solid or liquid.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Spatial resolution of optical microscope  is not good but certain super resolution microscopy   </a:t>
            </a:r>
            <a:r>
              <a:rPr lang="en-US" altLang="ja-JP" dirty="0" smtClean="0"/>
              <a:t>has overcome this diffraction limit.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Recently , special</a:t>
            </a:r>
            <a:r>
              <a:rPr lang="en-US" altLang="ja-JP" baseline="0" dirty="0" smtClean="0"/>
              <a:t> resolution has achieved several tens of nm.</a:t>
            </a:r>
            <a:endParaRPr lang="en-US" altLang="ja-JP" dirty="0" smtClean="0"/>
          </a:p>
          <a:p>
            <a:r>
              <a:rPr lang="en-US" altLang="ja-JP" dirty="0" smtClean="0"/>
              <a:t>In</a:t>
            </a:r>
            <a:r>
              <a:rPr lang="en-US" altLang="ja-JP" baseline="0" dirty="0" smtClean="0"/>
              <a:t> addition , samples for </a:t>
            </a:r>
            <a:r>
              <a:rPr lang="ja-JP" altLang="ja-JP" dirty="0" smtClean="0"/>
              <a:t>Electron Microscope</a:t>
            </a:r>
            <a:r>
              <a:rPr lang="en-US" altLang="ja-JP" dirty="0" smtClean="0"/>
              <a:t> must be dried</a:t>
            </a:r>
            <a:r>
              <a:rPr lang="en-US" altLang="ja-JP" baseline="0" dirty="0" smtClean="0"/>
              <a:t> , but </a:t>
            </a:r>
            <a:r>
              <a:rPr kumimoji="1" lang="en-US" altLang="ja-JP" dirty="0" smtClean="0"/>
              <a:t>Optical  Microscope can measure liquid sample</a:t>
            </a:r>
            <a:r>
              <a:rPr kumimoji="1" lang="en-US" altLang="ja-JP" baseline="0" dirty="0" smtClean="0"/>
              <a:t> and use living cell.</a:t>
            </a:r>
            <a:r>
              <a:rPr kumimoji="1" lang="en-US" altLang="ja-JP"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STORM</a:t>
            </a:r>
            <a:r>
              <a:rPr lang="ja-JP" altLang="en-US" dirty="0" smtClean="0"/>
              <a:t>　</a:t>
            </a:r>
            <a:r>
              <a:rPr kumimoji="1" lang="ja-JP" altLang="ja-JP" sz="1200" kern="1200" dirty="0" smtClean="0">
                <a:solidFill>
                  <a:schemeClr val="tx1"/>
                </a:solidFill>
                <a:effectLst/>
                <a:latin typeface="+mn-lt"/>
                <a:ea typeface="+mn-ea"/>
                <a:cs typeface="+mn-cs"/>
              </a:rPr>
              <a:t>確率的光学再構築顕微鏡</a:t>
            </a:r>
            <a:r>
              <a:rPr kumimoji="1" lang="ja-JP" altLang="en-US" sz="1200" kern="1200" dirty="0" smtClean="0">
                <a:solidFill>
                  <a:schemeClr val="tx1"/>
                </a:solidFill>
                <a:effectLst/>
                <a:latin typeface="+mn-lt"/>
                <a:ea typeface="+mn-ea"/>
                <a:cs typeface="+mn-cs"/>
              </a:rPr>
              <a:t>　</a:t>
            </a:r>
            <a:r>
              <a:rPr lang="ja-JP" altLang="en-US" dirty="0" smtClean="0"/>
              <a:t>は光学顕微鏡の手法のひとつです。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STORM</a:t>
            </a:r>
            <a:r>
              <a:rPr lang="ja-JP" altLang="en-US" dirty="0" smtClean="0"/>
              <a:t>について説明する前に、電子顕微鏡と光学顕微鏡について比較します。</a:t>
            </a:r>
          </a:p>
          <a:p>
            <a:r>
              <a:rPr kumimoji="1" lang="ja-JP" altLang="en-US" dirty="0" smtClean="0"/>
              <a:t>この表は空間分解能、時間分解能、測定条件について比べたものです。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電子顕微鏡は空間分解能に優れていますが、時間分解能について光学顕微鏡より劣っています。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さらに電子顕微鏡はサンプルの表面・界面・表面付近しか測定することはできません。</a:t>
            </a:r>
          </a:p>
          <a:p>
            <a:r>
              <a:rPr kumimoji="1" lang="ja-JP" altLang="en-US" dirty="0" smtClean="0"/>
              <a:t>一方、光学顕微鏡は時間分解能に優れ、サンプル表面・界面に加えて固体や液体の内部を測定することができます。</a:t>
            </a:r>
            <a:endParaRPr kumimoji="1" lang="en-US" altLang="ja-JP" dirty="0" smtClean="0"/>
          </a:p>
          <a:p>
            <a:r>
              <a:rPr kumimoji="1" lang="ja-JP" altLang="en-US" dirty="0" smtClean="0"/>
              <a:t>空間分解能はﾏｲｸﾛﾒｰﾄﾙのオーダーですが、近年超解像顕微鏡と呼ばれる特別な手法が提案されています。</a:t>
            </a:r>
            <a:endParaRPr kumimoji="1" lang="en-US" altLang="ja-JP" dirty="0" smtClean="0"/>
          </a:p>
          <a:p>
            <a:r>
              <a:rPr kumimoji="1" lang="ja-JP" altLang="en-US" dirty="0" smtClean="0"/>
              <a:t>これは光学顕微鏡のメリットに加えて、空間分解能の弱点を克服するもので、数１０</a:t>
            </a:r>
            <a:r>
              <a:rPr kumimoji="1" lang="en-US" altLang="ja-JP" dirty="0" smtClean="0"/>
              <a:t>nm</a:t>
            </a:r>
            <a:r>
              <a:rPr kumimoji="1" lang="ja-JP" altLang="en-US" dirty="0" smtClean="0"/>
              <a:t>の精度で測定ができます。</a:t>
            </a:r>
            <a:endParaRPr kumimoji="1" lang="en-US" altLang="ja-JP" dirty="0" smtClean="0"/>
          </a:p>
          <a:p>
            <a:r>
              <a:rPr kumimoji="1" lang="ja-JP" altLang="en-US" dirty="0" smtClean="0"/>
              <a:t>電子顕微鏡のようにサンプルを乾燥させる必要がないので、液体や、生きた細胞を測定することが可能です。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1EAFB7D-57AC-4D38-949F-A3AE06443218}" type="slidenum">
              <a:rPr kumimoji="1" lang="ja-JP" altLang="en-US" smtClean="0"/>
              <a:t>3</a:t>
            </a:fld>
            <a:endParaRPr kumimoji="1" lang="ja-JP" altLang="en-US"/>
          </a:p>
        </p:txBody>
      </p:sp>
    </p:spTree>
    <p:extLst>
      <p:ext uri="{BB962C8B-B14F-4D97-AF65-F5344CB8AC3E}">
        <p14:creationId xmlns:p14="http://schemas.microsoft.com/office/powerpoint/2010/main" val="384050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Then I explain</a:t>
            </a:r>
            <a:r>
              <a:rPr kumimoji="1" lang="en-US" altLang="ja-JP" baseline="0" dirty="0" smtClean="0"/>
              <a:t> about localization method.</a:t>
            </a:r>
          </a:p>
          <a:p>
            <a:r>
              <a:rPr kumimoji="1" lang="en-US" altLang="ja-JP" baseline="0" dirty="0" smtClean="0"/>
              <a:t>I show single molecule tracking technique .</a:t>
            </a:r>
          </a:p>
          <a:p>
            <a:r>
              <a:rPr kumimoji="1" lang="en-US" altLang="ja-JP" baseline="0" dirty="0" smtClean="0"/>
              <a:t>for  determine  the localization of each molecule ,each spot of fluorescent molecule is fitted with 2D Gaussian </a:t>
            </a:r>
            <a:r>
              <a:rPr kumimoji="1" lang="en-US" altLang="ja-JP" baseline="0" dirty="0" err="1" smtClean="0"/>
              <a:t>functioon</a:t>
            </a:r>
            <a:r>
              <a:rPr kumimoji="1" lang="en-US" altLang="ja-JP" baseline="0" dirty="0" smtClean="0"/>
              <a:t>.</a:t>
            </a:r>
          </a:p>
          <a:p>
            <a:r>
              <a:rPr kumimoji="1" lang="en-US" altLang="ja-JP" baseline="0" dirty="0" smtClean="0"/>
              <a:t>The center position is corresponded to the position of molecule.</a:t>
            </a:r>
          </a:p>
          <a:p>
            <a:r>
              <a:rPr kumimoji="1" lang="en-US" altLang="ja-JP" baseline="0" dirty="0" smtClean="0"/>
              <a:t>By this method , position of each molecule is determined with several nm accuracy.</a:t>
            </a:r>
          </a:p>
          <a:p>
            <a:endParaRPr kumimoji="1" lang="en-US" altLang="ja-JP" baseline="0" dirty="0" smtClean="0"/>
          </a:p>
          <a:p>
            <a:r>
              <a:rPr kumimoji="1" lang="ja-JP" altLang="en-US" baseline="0" dirty="0" smtClean="0"/>
              <a:t>ではつづいて</a:t>
            </a:r>
            <a:r>
              <a:rPr kumimoji="1" lang="en-US" altLang="ja-JP" baseline="0" dirty="0" smtClean="0"/>
              <a:t>localization method</a:t>
            </a:r>
            <a:r>
              <a:rPr kumimoji="1" lang="ja-JP" altLang="en-US" baseline="0" dirty="0" smtClean="0"/>
              <a:t>について説明します。</a:t>
            </a:r>
            <a:endParaRPr kumimoji="1" lang="en-US" altLang="ja-JP" baseline="0" dirty="0" smtClean="0"/>
          </a:p>
          <a:p>
            <a:r>
              <a:rPr kumimoji="1" lang="ja-JP" altLang="en-US" baseline="0" dirty="0" smtClean="0"/>
              <a:t>ここでは単一分子の追跡技術について示します。</a:t>
            </a:r>
            <a:endParaRPr kumimoji="1" lang="en-US" altLang="ja-JP" baseline="0" dirty="0" smtClean="0"/>
          </a:p>
          <a:p>
            <a:r>
              <a:rPr kumimoji="1" lang="ja-JP" altLang="en-US" baseline="0" dirty="0" smtClean="0"/>
              <a:t>この図の輝点は、ひとつひとつの分子の発光を示しており、それぞれの蛍光スポットを二次元のガウス関数でフィッティングします。</a:t>
            </a:r>
            <a:endParaRPr kumimoji="1" lang="en-US" altLang="ja-JP" baseline="0" dirty="0" smtClean="0"/>
          </a:p>
          <a:p>
            <a:r>
              <a:rPr kumimoji="1" lang="ja-JP" altLang="en-US" baseline="0" dirty="0" smtClean="0"/>
              <a:t>すると、得られた重心の位置が分子の存在する位置に対応します。</a:t>
            </a:r>
            <a:endParaRPr kumimoji="1" lang="en-US" altLang="ja-JP" baseline="0" dirty="0" smtClean="0"/>
          </a:p>
          <a:p>
            <a:r>
              <a:rPr kumimoji="1" lang="ja-JP" altLang="en-US" baseline="0" dirty="0" smtClean="0"/>
              <a:t>この手法を用いれば、ぞれぞれの分子の位置を数ナノメートルの精度で追跡することができます。</a:t>
            </a:r>
            <a:endParaRPr kumimoji="1" lang="en-US" altLang="ja-JP" baseline="0" dirty="0" smtClean="0"/>
          </a:p>
          <a:p>
            <a:r>
              <a:rPr kumimoji="1" lang="ja-JP" altLang="en-US" baseline="0" dirty="0" smtClean="0"/>
              <a:t>本論文で用いる</a:t>
            </a:r>
            <a:r>
              <a:rPr kumimoji="1" lang="en-US" altLang="ja-JP" baseline="0" dirty="0" smtClean="0"/>
              <a:t>STORM</a:t>
            </a:r>
            <a:r>
              <a:rPr kumimoji="1" lang="ja-JP" altLang="en-US" baseline="0" dirty="0" smtClean="0"/>
              <a:t>でもこの</a:t>
            </a:r>
            <a:r>
              <a:rPr kumimoji="1" lang="en-US" altLang="ja-JP" baseline="0" dirty="0" smtClean="0"/>
              <a:t>localization method </a:t>
            </a:r>
            <a:r>
              <a:rPr kumimoji="1" lang="ja-JP" altLang="en-US" baseline="0" dirty="0" smtClean="0"/>
              <a:t>が使われます。</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11EAFB7D-57AC-4D38-949F-A3AE06443218}" type="slidenum">
              <a:rPr kumimoji="1" lang="ja-JP" altLang="en-US" smtClean="0"/>
              <a:t>4</a:t>
            </a:fld>
            <a:endParaRPr kumimoji="1" lang="ja-JP" altLang="en-US"/>
          </a:p>
        </p:txBody>
      </p:sp>
    </p:spTree>
    <p:extLst>
      <p:ext uri="{BB962C8B-B14F-4D97-AF65-F5344CB8AC3E}">
        <p14:creationId xmlns:p14="http://schemas.microsoft.com/office/powerpoint/2010/main" val="1115712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Then I explain STORM method in detail.</a:t>
            </a:r>
          </a:p>
          <a:p>
            <a:endParaRPr lang="en-US" altLang="ja-JP" dirty="0" smtClean="0"/>
          </a:p>
          <a:p>
            <a:r>
              <a:rPr lang="en-US" altLang="ja-JP" dirty="0" smtClean="0"/>
              <a:t>This</a:t>
            </a:r>
            <a:r>
              <a:rPr lang="en-US" altLang="ja-JP" baseline="0" dirty="0" smtClean="0"/>
              <a:t> figure shows </a:t>
            </a:r>
            <a:r>
              <a:rPr lang="en-US" altLang="ja-JP" dirty="0" smtClean="0"/>
              <a:t>A STORM imaging</a:t>
            </a:r>
            <a:r>
              <a:rPr lang="ja-JP" altLang="en-US" dirty="0" smtClean="0"/>
              <a:t>　</a:t>
            </a:r>
            <a:r>
              <a:rPr lang="en-US" altLang="ja-JP" dirty="0" smtClean="0"/>
              <a:t>,using samples</a:t>
            </a:r>
            <a:r>
              <a:rPr lang="en-US" altLang="ja-JP" baseline="0" dirty="0" smtClean="0"/>
              <a:t> labeled </a:t>
            </a:r>
            <a:r>
              <a:rPr lang="en-US" altLang="ja-JP" dirty="0" err="1" smtClean="0"/>
              <a:t>fluorophores</a:t>
            </a:r>
            <a:endParaRPr lang="en-US" altLang="ja-JP" dirty="0" smtClean="0"/>
          </a:p>
          <a:p>
            <a:r>
              <a:rPr lang="en-US" altLang="ja-JP" dirty="0" smtClean="0"/>
              <a:t>that can be switched between a fluorescent and a dark state by a red and</a:t>
            </a:r>
          </a:p>
          <a:p>
            <a:r>
              <a:rPr lang="en-US" altLang="ja-JP" dirty="0" smtClean="0"/>
              <a:t>green laser, respectively. </a:t>
            </a:r>
          </a:p>
          <a:p>
            <a:r>
              <a:rPr lang="en-US" altLang="ja-JP" dirty="0" smtClean="0"/>
              <a:t>All </a:t>
            </a:r>
            <a:r>
              <a:rPr lang="en-US" altLang="ja-JP" dirty="0" err="1" smtClean="0"/>
              <a:t>fluorophores</a:t>
            </a:r>
            <a:r>
              <a:rPr lang="en-US" altLang="ja-JP" dirty="0" smtClean="0"/>
              <a:t> are first switched to the dark state</a:t>
            </a:r>
          </a:p>
          <a:p>
            <a:r>
              <a:rPr lang="en-US" altLang="ja-JP" dirty="0" smtClean="0"/>
              <a:t>by a strong red laser pulse. In each imaging cycle, a green laser pulse is used</a:t>
            </a:r>
          </a:p>
          <a:p>
            <a:r>
              <a:rPr lang="en-US" altLang="ja-JP" dirty="0" smtClean="0"/>
              <a:t>to switch on only a fraction of the </a:t>
            </a:r>
            <a:r>
              <a:rPr lang="en-US" altLang="ja-JP" dirty="0" err="1" smtClean="0"/>
              <a:t>fluorophores</a:t>
            </a:r>
            <a:r>
              <a:rPr lang="en-US" altLang="ja-JP" dirty="0" smtClean="0"/>
              <a:t> to give an optically resolvable</a:t>
            </a:r>
          </a:p>
          <a:p>
            <a:r>
              <a:rPr lang="en-US" altLang="ja-JP" dirty="0" smtClean="0"/>
              <a:t>set of active </a:t>
            </a:r>
            <a:r>
              <a:rPr lang="en-US" altLang="ja-JP" dirty="0" err="1" smtClean="0"/>
              <a:t>fluorophores</a:t>
            </a:r>
            <a:r>
              <a:rPr lang="en-US" altLang="ja-JP" dirty="0" smtClean="0"/>
              <a:t>. Next, under red illumination, these molecules</a:t>
            </a:r>
          </a:p>
          <a:p>
            <a:r>
              <a:rPr lang="en-US" altLang="ja-JP" dirty="0" smtClean="0"/>
              <a:t>emit fluorescence until they are switched off, allowing their positions (white</a:t>
            </a:r>
          </a:p>
          <a:p>
            <a:r>
              <a:rPr lang="en-US" altLang="ja-JP" dirty="0" smtClean="0"/>
              <a:t>crosses) to be determined with high accuracy. The overall image is then</a:t>
            </a:r>
          </a:p>
          <a:p>
            <a:r>
              <a:rPr lang="en-US" altLang="ja-JP" dirty="0" smtClean="0"/>
              <a:t>reconstructed from the </a:t>
            </a:r>
            <a:r>
              <a:rPr lang="en-US" altLang="ja-JP" dirty="0" err="1" smtClean="0"/>
              <a:t>fluorophore</a:t>
            </a:r>
            <a:r>
              <a:rPr lang="en-US" altLang="ja-JP" dirty="0" smtClean="0"/>
              <a:t> positions obtained from multiple imaging</a:t>
            </a:r>
          </a:p>
          <a:p>
            <a:r>
              <a:rPr lang="en-US" altLang="ja-JP" dirty="0" smtClean="0"/>
              <a:t>cycles.</a:t>
            </a:r>
          </a:p>
          <a:p>
            <a:endParaRPr lang="en-US" altLang="ja-JP" dirty="0" smtClean="0"/>
          </a:p>
          <a:p>
            <a:r>
              <a:rPr lang="ja-JP" altLang="en-US" dirty="0" smtClean="0"/>
              <a:t>では次に、</a:t>
            </a:r>
            <a:r>
              <a:rPr lang="en-US" altLang="ja-JP" dirty="0" smtClean="0"/>
              <a:t>STORM</a:t>
            </a:r>
            <a:r>
              <a:rPr lang="ja-JP" altLang="en-US" dirty="0" smtClean="0"/>
              <a:t>についての詳細を説明します。</a:t>
            </a:r>
            <a:endParaRPr lang="en-US" altLang="ja-JP" dirty="0" smtClean="0"/>
          </a:p>
          <a:p>
            <a:r>
              <a:rPr lang="ja-JP" altLang="en-US" dirty="0" smtClean="0"/>
              <a:t>この図は</a:t>
            </a:r>
            <a:r>
              <a:rPr lang="en-US" altLang="ja-JP" dirty="0" smtClean="0"/>
              <a:t>STORM</a:t>
            </a:r>
            <a:r>
              <a:rPr lang="ja-JP" altLang="en-US" dirty="0" smtClean="0"/>
              <a:t>のイメージングを示しています。緑のレーザーで</a:t>
            </a:r>
            <a:r>
              <a:rPr lang="en-US" altLang="ja-JP" dirty="0" smtClean="0"/>
              <a:t>on,</a:t>
            </a:r>
            <a:r>
              <a:rPr lang="ja-JP" altLang="en-US" dirty="0" smtClean="0"/>
              <a:t>　赤のレーザーで</a:t>
            </a:r>
            <a:r>
              <a:rPr lang="en-US" altLang="ja-JP" dirty="0" smtClean="0"/>
              <a:t>off</a:t>
            </a:r>
            <a:r>
              <a:rPr lang="ja-JP" altLang="en-US" dirty="0" smtClean="0"/>
              <a:t>状態に繰り返し、スイッチする蛍光色素を考えます。</a:t>
            </a:r>
            <a:endParaRPr lang="en-US" altLang="ja-JP" dirty="0" smtClean="0"/>
          </a:p>
          <a:p>
            <a:r>
              <a:rPr lang="ja-JP" altLang="en-US" dirty="0" smtClean="0"/>
              <a:t>蛍光色素でラベルされた多数の物質がありますが、これらを一度に光らせると全体的にぼやけた像となり、それぞれの個々の位置を決定することは不可能です。</a:t>
            </a:r>
            <a:endParaRPr lang="en-US" altLang="ja-JP" dirty="0" smtClean="0"/>
          </a:p>
          <a:p>
            <a:r>
              <a:rPr lang="ja-JP" altLang="en-US" dirty="0" smtClean="0"/>
              <a:t>そこで</a:t>
            </a:r>
            <a:r>
              <a:rPr lang="en-US" altLang="ja-JP" dirty="0" smtClean="0"/>
              <a:t>STORM</a:t>
            </a:r>
            <a:r>
              <a:rPr lang="ja-JP" altLang="en-US" dirty="0" smtClean="0"/>
              <a:t>では、まずはじめに強い赤のレーザー光を照射し、すべての色素を</a:t>
            </a:r>
            <a:r>
              <a:rPr lang="en-US" altLang="ja-JP" dirty="0" smtClean="0"/>
              <a:t>off</a:t>
            </a:r>
            <a:r>
              <a:rPr lang="ja-JP" altLang="en-US" dirty="0" smtClean="0"/>
              <a:t>状態にします。そして部分的に緑のレーザー光をあて、ランダムに一つのプローブを光らせます。すると、高い精度で位置を決めることができ、これを再び</a:t>
            </a:r>
            <a:r>
              <a:rPr lang="en-US" altLang="ja-JP" dirty="0" smtClean="0"/>
              <a:t>off</a:t>
            </a:r>
            <a:r>
              <a:rPr lang="ja-JP" altLang="en-US" dirty="0" smtClean="0"/>
              <a:t>状態にもどします。このサイクルを何度も繰り返し、最終的にすべてのプローブの位置を決めることができ、回折限界を超えたナノイメージングを可能にします。</a:t>
            </a:r>
            <a:endParaRPr lang="en-US" altLang="ja-JP" dirty="0" smtClean="0"/>
          </a:p>
          <a:p>
            <a:endParaRPr lang="en-US" altLang="ja-JP" dirty="0" smtClean="0"/>
          </a:p>
          <a:p>
            <a:endParaRPr lang="en-US" altLang="ja-JP" dirty="0" smtClean="0"/>
          </a:p>
          <a:p>
            <a:endParaRPr lang="en-US" altLang="ja-JP" dirty="0" smtClean="0"/>
          </a:p>
          <a:p>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1EAFB7D-57AC-4D38-949F-A3AE06443218}" type="slidenum">
              <a:rPr kumimoji="1" lang="ja-JP" altLang="en-US" smtClean="0"/>
              <a:t>5</a:t>
            </a:fld>
            <a:endParaRPr kumimoji="1" lang="ja-JP" altLang="en-US"/>
          </a:p>
        </p:txBody>
      </p:sp>
    </p:spTree>
    <p:extLst>
      <p:ext uri="{BB962C8B-B14F-4D97-AF65-F5344CB8AC3E}">
        <p14:creationId xmlns:p14="http://schemas.microsoft.com/office/powerpoint/2010/main" val="3190730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For STORM</a:t>
            </a:r>
            <a:r>
              <a:rPr kumimoji="1" lang="ja-JP" altLang="en-US" dirty="0" smtClean="0"/>
              <a:t>　</a:t>
            </a:r>
            <a:r>
              <a:rPr kumimoji="1" lang="en-US" altLang="ja-JP" dirty="0" smtClean="0"/>
              <a:t>method  ,  photo-switchable  </a:t>
            </a:r>
            <a:r>
              <a:rPr kumimoji="1" lang="en-US" altLang="ja-JP" dirty="0" err="1" smtClean="0"/>
              <a:t>fluorophore</a:t>
            </a:r>
            <a:r>
              <a:rPr kumimoji="1" lang="en-US" altLang="ja-JP" dirty="0" smtClean="0"/>
              <a:t> is needed.</a:t>
            </a:r>
          </a:p>
          <a:p>
            <a:r>
              <a:rPr kumimoji="1" lang="en-US" altLang="ja-JP" dirty="0" smtClean="0"/>
              <a:t>This article use Alexa647</a:t>
            </a:r>
            <a:r>
              <a:rPr kumimoji="1" lang="en-US" altLang="ja-JP" baseline="0" dirty="0" smtClean="0"/>
              <a:t> </a:t>
            </a:r>
            <a:r>
              <a:rPr kumimoji="1" lang="en-US" altLang="ja-JP" baseline="0" dirty="0" err="1" smtClean="0"/>
              <a:t>fluorophore</a:t>
            </a:r>
            <a:r>
              <a:rPr kumimoji="1" lang="en-US" altLang="ja-JP" baseline="0" dirty="0" smtClean="0"/>
              <a:t> as reporter. </a:t>
            </a:r>
            <a:r>
              <a:rPr kumimoji="1" lang="en-US" altLang="ja-JP" baseline="0" dirty="0" smtClean="0"/>
              <a:t>This figure shows </a:t>
            </a:r>
            <a:r>
              <a:rPr kumimoji="1" lang="en-US" altLang="ja-JP" sz="1200" b="0" i="0" u="none" strike="noStrike" kern="1200" baseline="0" dirty="0" smtClean="0">
                <a:solidFill>
                  <a:schemeClr val="tx1"/>
                </a:solidFill>
                <a:latin typeface="+mn-lt"/>
                <a:ea typeface="+mn-ea"/>
                <a:cs typeface="+mn-cs"/>
              </a:rPr>
              <a:t>schematic diagram of the single-molecule switch.</a:t>
            </a:r>
          </a:p>
          <a:p>
            <a:r>
              <a:rPr kumimoji="1" lang="en-US" altLang="ja-JP" baseline="0" dirty="0" smtClean="0"/>
              <a:t>Alexa647 </a:t>
            </a:r>
            <a:r>
              <a:rPr kumimoji="1" lang="en-US" altLang="ja-JP" baseline="0" dirty="0" smtClean="0"/>
              <a:t>can be cycled between fluorescent by red laser  and dark state by green laser, </a:t>
            </a:r>
            <a:endParaRPr kumimoji="1" lang="en-US" altLang="ja-JP" dirty="0" smtClean="0"/>
          </a:p>
          <a:p>
            <a:r>
              <a:rPr kumimoji="1" lang="en-US" altLang="ja-JP" dirty="0" smtClean="0"/>
              <a:t>By illumination with a red laser ,dye </a:t>
            </a:r>
            <a:r>
              <a:rPr kumimoji="1" lang="en-US" altLang="ja-JP" baseline="0" dirty="0" smtClean="0"/>
              <a:t> is initially fluorescent and then quickly switched into a </a:t>
            </a:r>
            <a:r>
              <a:rPr kumimoji="1" lang="en-US" altLang="ja-JP" baseline="0" dirty="0" err="1" smtClean="0"/>
              <a:t>nonfluorescen</a:t>
            </a:r>
            <a:r>
              <a:rPr kumimoji="1" lang="en-US" altLang="ja-JP" baseline="0" dirty="0" smtClean="0"/>
              <a:t> , dark state. </a:t>
            </a:r>
          </a:p>
          <a:p>
            <a:r>
              <a:rPr kumimoji="1" lang="en-US" altLang="ja-JP" baseline="0" dirty="0" smtClean="0"/>
              <a:t>A Brief exposure to a green laser pulse led to reactivation of the dye back to the fluorescent state. </a:t>
            </a:r>
          </a:p>
          <a:p>
            <a:r>
              <a:rPr kumimoji="1" lang="en-US" altLang="ja-JP" baseline="0" dirty="0" smtClean="0"/>
              <a:t>This reporter can be switched on and off for 100 if cycles before permanently </a:t>
            </a:r>
            <a:r>
              <a:rPr kumimoji="1" lang="en-US" altLang="ja-JP" baseline="0" dirty="0" err="1" smtClean="0"/>
              <a:t>photobleaching</a:t>
            </a:r>
            <a:r>
              <a:rPr kumimoji="1" lang="en-US" altLang="ja-JP" baseline="0" dirty="0" smtClean="0"/>
              <a:t>.</a:t>
            </a:r>
          </a:p>
          <a:p>
            <a:r>
              <a:rPr kumimoji="1" lang="en-US" altLang="ja-JP" baseline="0" dirty="0" smtClean="0"/>
              <a:t>Moreover, cy3 is used as activator. </a:t>
            </a:r>
          </a:p>
          <a:p>
            <a:r>
              <a:rPr kumimoji="1" lang="en-US" altLang="ja-JP" baseline="0" dirty="0" smtClean="0"/>
              <a:t>Without </a:t>
            </a:r>
            <a:r>
              <a:rPr kumimoji="1" lang="en-US" altLang="ja-JP" baseline="0" dirty="0" smtClean="0"/>
              <a:t>cy3 ,the reactivation of Alexa647 is barely detectable under excitation.</a:t>
            </a:r>
            <a:endParaRPr kumimoji="1" lang="en-US" altLang="ja-JP" dirty="0" smtClean="0"/>
          </a:p>
          <a:p>
            <a:r>
              <a:rPr kumimoji="1" lang="en-US" altLang="ja-JP" sz="1200" b="0" i="0" u="none" strike="noStrike" kern="1200" baseline="0" dirty="0" smtClean="0">
                <a:solidFill>
                  <a:schemeClr val="tx1"/>
                </a:solidFill>
                <a:latin typeface="+mn-lt"/>
                <a:ea typeface="+mn-ea"/>
                <a:cs typeface="+mn-cs"/>
              </a:rPr>
              <a:t>In this figure, Lower panel  shows the red laser was continuously on, and the green laser was periodically turned on and off,</a:t>
            </a:r>
          </a:p>
          <a:p>
            <a:r>
              <a:rPr kumimoji="1" lang="en-US" altLang="ja-JP" sz="1200" b="0" i="0" u="none" strike="noStrike" kern="1200" baseline="0" dirty="0" smtClean="0">
                <a:solidFill>
                  <a:schemeClr val="tx1"/>
                </a:solidFill>
                <a:latin typeface="+mn-lt"/>
                <a:ea typeface="+mn-ea"/>
                <a:cs typeface="+mn-cs"/>
              </a:rPr>
              <a:t>effectively gating the fluorescence output of the Reporter . Upper panel: the fluorescence time trace of a single Alexa647 shows the molecule</a:t>
            </a:r>
          </a:p>
          <a:p>
            <a:r>
              <a:rPr kumimoji="1" lang="en-US" altLang="ja-JP" sz="1200" b="0" i="0" u="none" strike="noStrike" kern="1200" baseline="0" dirty="0" smtClean="0">
                <a:solidFill>
                  <a:schemeClr val="tx1"/>
                </a:solidFill>
                <a:latin typeface="+mn-lt"/>
                <a:ea typeface="+mn-ea"/>
                <a:cs typeface="+mn-cs"/>
              </a:rPr>
              <a:t>being switched on and off by the green laser. And (d) shows Fluorescence images of individual reporter  molecules taken at times specified in (c)</a:t>
            </a:r>
            <a:endParaRPr kumimoji="1" lang="en-US" altLang="ja-JP" dirty="0" smtClean="0"/>
          </a:p>
          <a:p>
            <a:endParaRPr kumimoji="1" lang="en-US" altLang="ja-JP" dirty="0" smtClean="0"/>
          </a:p>
          <a:p>
            <a:endParaRPr kumimoji="1" lang="en-US" altLang="ja-JP" dirty="0" smtClean="0"/>
          </a:p>
          <a:p>
            <a:r>
              <a:rPr kumimoji="1" lang="en-US" altLang="ja-JP" dirty="0" smtClean="0"/>
              <a:t>STORM</a:t>
            </a:r>
            <a:r>
              <a:rPr kumimoji="1" lang="ja-JP" altLang="en-US" dirty="0" smtClean="0"/>
              <a:t>には、光スイッチ性の</a:t>
            </a:r>
            <a:r>
              <a:rPr kumimoji="1" lang="en-US" altLang="ja-JP" dirty="0" smtClean="0"/>
              <a:t>on</a:t>
            </a:r>
            <a:r>
              <a:rPr kumimoji="1" lang="ja-JP" altLang="en-US" dirty="0" smtClean="0"/>
              <a:t>と</a:t>
            </a:r>
            <a:r>
              <a:rPr kumimoji="1" lang="en-US" altLang="ja-JP" dirty="0" smtClean="0"/>
              <a:t>off</a:t>
            </a:r>
            <a:r>
              <a:rPr kumimoji="1" lang="ja-JP" altLang="en-US" dirty="0" smtClean="0"/>
              <a:t>を繰り返す色素が必要です。</a:t>
            </a:r>
            <a:endParaRPr kumimoji="1" lang="en-US" altLang="ja-JP" dirty="0" smtClean="0"/>
          </a:p>
          <a:p>
            <a:r>
              <a:rPr kumimoji="1" lang="ja-JP" altLang="en-US" dirty="0" smtClean="0"/>
              <a:t>本論文では赤の６３３</a:t>
            </a:r>
            <a:r>
              <a:rPr kumimoji="1" lang="en-US" altLang="ja-JP" dirty="0" smtClean="0"/>
              <a:t>nm</a:t>
            </a:r>
            <a:r>
              <a:rPr kumimoji="1" lang="ja-JP" altLang="en-US" dirty="0" smtClean="0"/>
              <a:t>のレーザー光で不活性化して</a:t>
            </a:r>
            <a:r>
              <a:rPr kumimoji="1" lang="en-US" altLang="ja-JP" dirty="0" smtClean="0"/>
              <a:t>dark state</a:t>
            </a:r>
            <a:r>
              <a:rPr kumimoji="1" lang="ja-JP" altLang="en-US" dirty="0" smtClean="0"/>
              <a:t> となり、５３２</a:t>
            </a:r>
            <a:r>
              <a:rPr kumimoji="1" lang="en-US" altLang="ja-JP" dirty="0" smtClean="0"/>
              <a:t>nm</a:t>
            </a:r>
            <a:r>
              <a:rPr kumimoji="1" lang="ja-JP" altLang="en-US" dirty="0" smtClean="0"/>
              <a:t>の緑のレーザー光で蛍光状態となるシアニン系化合物の</a:t>
            </a:r>
            <a:r>
              <a:rPr kumimoji="1" lang="en-US" altLang="ja-JP" dirty="0" smtClean="0"/>
              <a:t>ALexa647</a:t>
            </a:r>
            <a:r>
              <a:rPr kumimoji="1" lang="ja-JP" altLang="en-US" dirty="0" smtClean="0"/>
              <a:t>を用いています。</a:t>
            </a:r>
            <a:endParaRPr kumimoji="1" lang="en-US" altLang="ja-JP" dirty="0" smtClean="0"/>
          </a:p>
          <a:p>
            <a:r>
              <a:rPr kumimoji="1" lang="en-US" altLang="ja-JP" dirty="0" smtClean="0"/>
              <a:t>Alexa647</a:t>
            </a:r>
            <a:r>
              <a:rPr kumimoji="1" lang="ja-JP" altLang="en-US" dirty="0" smtClean="0"/>
              <a:t>は赤のレーザー光をあてると初めは蛍光を示し、すぐに暗状態へとスイッチングします。ですが緑のレーザーを当てると再活性して蛍光状態へと戻ります。</a:t>
            </a:r>
            <a:endParaRPr kumimoji="1" lang="en-US" altLang="ja-JP" dirty="0" smtClean="0"/>
          </a:p>
          <a:p>
            <a:r>
              <a:rPr kumimoji="1" lang="ja-JP" altLang="en-US" dirty="0" smtClean="0"/>
              <a:t>この</a:t>
            </a:r>
            <a:r>
              <a:rPr kumimoji="1" lang="en-US" altLang="ja-JP" dirty="0" smtClean="0"/>
              <a:t>Alexa647</a:t>
            </a:r>
            <a:r>
              <a:rPr kumimoji="1" lang="ja-JP" altLang="en-US" dirty="0" smtClean="0"/>
              <a:t>を光放射部分とし、さらに活性化部分としてどうようにシアニン系化合物である</a:t>
            </a:r>
            <a:r>
              <a:rPr kumimoji="1" lang="en-US" altLang="ja-JP" dirty="0" smtClean="0"/>
              <a:t>cy3</a:t>
            </a:r>
            <a:r>
              <a:rPr kumimoji="1" lang="ja-JP" altLang="en-US" dirty="0" smtClean="0"/>
              <a:t>をラベルのプローブとして用いています。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1EAFB7D-57AC-4D38-949F-A3AE06443218}" type="slidenum">
              <a:rPr kumimoji="1" lang="ja-JP" altLang="en-US" smtClean="0"/>
              <a:t>6</a:t>
            </a:fld>
            <a:endParaRPr kumimoji="1" lang="ja-JP" altLang="en-US"/>
          </a:p>
        </p:txBody>
      </p:sp>
    </p:spTree>
    <p:extLst>
      <p:ext uri="{BB962C8B-B14F-4D97-AF65-F5344CB8AC3E}">
        <p14:creationId xmlns:p14="http://schemas.microsoft.com/office/powerpoint/2010/main" val="721501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baseline="0" dirty="0" smtClean="0">
                <a:solidFill>
                  <a:schemeClr val="tx1"/>
                </a:solidFill>
                <a:latin typeface="+mn-lt"/>
                <a:ea typeface="+mn-ea"/>
                <a:cs typeface="+mn-cs"/>
              </a:rPr>
              <a:t>Recent advances in far-field fluorescence microscopy have led to substantial improvements in</a:t>
            </a:r>
          </a:p>
          <a:p>
            <a:r>
              <a:rPr kumimoji="1" lang="en-US" altLang="ja-JP" sz="1200" b="0" i="0" u="none" strike="noStrike" kern="1200" baseline="0" dirty="0" smtClean="0">
                <a:solidFill>
                  <a:schemeClr val="tx1"/>
                </a:solidFill>
                <a:latin typeface="+mn-lt"/>
                <a:ea typeface="+mn-ea"/>
                <a:cs typeface="+mn-cs"/>
              </a:rPr>
              <a:t>image resolution, achieving a near-molecular resolution of 20 to 30 nanometers in the two lateral</a:t>
            </a:r>
          </a:p>
          <a:p>
            <a:r>
              <a:rPr kumimoji="1" lang="en-US" altLang="ja-JP" sz="1200" b="0" i="0" u="none" strike="noStrike" kern="1200" baseline="0" dirty="0" smtClean="0">
                <a:solidFill>
                  <a:schemeClr val="tx1"/>
                </a:solidFill>
                <a:latin typeface="+mn-lt"/>
                <a:ea typeface="+mn-ea"/>
                <a:cs typeface="+mn-cs"/>
              </a:rPr>
              <a:t>dimensions. however, Three-dimensional (3D) </a:t>
            </a:r>
            <a:r>
              <a:rPr kumimoji="1" lang="en-US" altLang="ja-JP" sz="1200" b="0" i="0" u="none" strike="noStrike" kern="1200" baseline="0" dirty="0" err="1" smtClean="0">
                <a:solidFill>
                  <a:schemeClr val="tx1"/>
                </a:solidFill>
                <a:latin typeface="+mn-lt"/>
                <a:ea typeface="+mn-ea"/>
                <a:cs typeface="+mn-cs"/>
              </a:rPr>
              <a:t>nanoscale</a:t>
            </a:r>
            <a:r>
              <a:rPr kumimoji="1" lang="en-US" altLang="ja-JP" sz="1200" b="0" i="0" u="none" strike="noStrike" kern="1200" baseline="0" dirty="0" smtClean="0">
                <a:solidFill>
                  <a:schemeClr val="tx1"/>
                </a:solidFill>
                <a:latin typeface="+mn-lt"/>
                <a:ea typeface="+mn-ea"/>
                <a:cs typeface="+mn-cs"/>
              </a:rPr>
              <a:t>-resolution imaging, remains a challenge.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most organelles and cellular structures cannot be resolved without high-resolution imaging in all </a:t>
            </a:r>
            <a:r>
              <a:rPr lang="en-US" altLang="ja-JP" dirty="0" smtClean="0">
                <a:solidFill>
                  <a:srgbClr val="FF0000"/>
                </a:solidFill>
              </a:rPr>
              <a:t>three</a:t>
            </a:r>
            <a:r>
              <a:rPr lang="en-US" altLang="ja-JP" dirty="0" smtClean="0"/>
              <a:t> dimensions.</a:t>
            </a:r>
            <a:endParaRPr lang="ja-JP" altLang="en-US" dirty="0" smtClean="0"/>
          </a:p>
          <a:p>
            <a:endParaRPr kumimoji="1" lang="en-US" altLang="ja-JP" sz="1200" b="0" i="0" u="none" strike="noStrike" kern="1200" baseline="0" dirty="0" smtClean="0">
              <a:solidFill>
                <a:schemeClr val="tx1"/>
              </a:solidFill>
              <a:latin typeface="+mn-lt"/>
              <a:ea typeface="+mn-ea"/>
              <a:cs typeface="+mn-cs"/>
            </a:endParaRPr>
          </a:p>
          <a:p>
            <a:r>
              <a:rPr kumimoji="1" lang="en-US" altLang="ja-JP" sz="1200" b="0" i="0" u="none" strike="noStrike" kern="1200" baseline="0" dirty="0" smtClean="0">
                <a:solidFill>
                  <a:schemeClr val="tx1"/>
                </a:solidFill>
                <a:latin typeface="+mn-lt"/>
                <a:ea typeface="+mn-ea"/>
                <a:cs typeface="+mn-cs"/>
              </a:rPr>
              <a:t>This article demonstrated 3D stochastic optical reconstruction microscopy (STORM) by using optical</a:t>
            </a:r>
          </a:p>
          <a:p>
            <a:r>
              <a:rPr kumimoji="1" lang="en-US" altLang="ja-JP" sz="1200" b="0" i="0" u="none" strike="noStrike" kern="1200" baseline="0" dirty="0" smtClean="0">
                <a:solidFill>
                  <a:schemeClr val="tx1"/>
                </a:solidFill>
                <a:latin typeface="+mn-lt"/>
                <a:ea typeface="+mn-ea"/>
                <a:cs typeface="+mn-cs"/>
              </a:rPr>
              <a:t>astigmatism to determine both axial and lateral positions of individual </a:t>
            </a:r>
            <a:r>
              <a:rPr kumimoji="1" lang="en-US" altLang="ja-JP" sz="1200" b="0" i="0" u="none" strike="noStrike" kern="1200" baseline="0" dirty="0" err="1" smtClean="0">
                <a:solidFill>
                  <a:schemeClr val="tx1"/>
                </a:solidFill>
                <a:latin typeface="+mn-lt"/>
                <a:ea typeface="+mn-ea"/>
                <a:cs typeface="+mn-cs"/>
              </a:rPr>
              <a:t>fluorophores</a:t>
            </a:r>
            <a:r>
              <a:rPr kumimoji="1" lang="en-US" altLang="ja-JP" sz="1200" b="0" i="0" u="none" strike="noStrike" kern="1200" baseline="0" dirty="0" smtClean="0">
                <a:solidFill>
                  <a:schemeClr val="tx1"/>
                </a:solidFill>
                <a:latin typeface="+mn-lt"/>
                <a:ea typeface="+mn-ea"/>
                <a:cs typeface="+mn-cs"/>
              </a:rPr>
              <a:t> with</a:t>
            </a:r>
          </a:p>
          <a:p>
            <a:r>
              <a:rPr kumimoji="1" lang="en-US" altLang="ja-JP" sz="1200" b="0" i="0" u="none" strike="noStrike" kern="1200" baseline="0" dirty="0" smtClean="0">
                <a:solidFill>
                  <a:schemeClr val="tx1"/>
                </a:solidFill>
                <a:latin typeface="+mn-lt"/>
                <a:ea typeface="+mn-ea"/>
                <a:cs typeface="+mn-cs"/>
              </a:rPr>
              <a:t>nanometer accuracy.</a:t>
            </a:r>
          </a:p>
          <a:p>
            <a:endParaRPr kumimoji="1" lang="en-US" altLang="ja-JP" sz="1200" b="0" i="0" u="none" strike="noStrike" kern="1200" baseline="0" dirty="0" smtClean="0">
              <a:solidFill>
                <a:schemeClr val="tx1"/>
              </a:solidFill>
              <a:latin typeface="+mn-lt"/>
              <a:ea typeface="+mn-ea"/>
              <a:cs typeface="+mn-cs"/>
            </a:endParaRPr>
          </a:p>
          <a:p>
            <a:r>
              <a:rPr kumimoji="1" lang="en-US" altLang="ja-JP" sz="1200" kern="1200" dirty="0" smtClean="0">
                <a:solidFill>
                  <a:schemeClr val="tx1"/>
                </a:solidFill>
                <a:effectLst/>
                <a:latin typeface="+mn-lt"/>
                <a:ea typeface="+mn-ea"/>
                <a:cs typeface="+mn-cs"/>
              </a:rPr>
              <a:t>STORM</a:t>
            </a:r>
            <a:r>
              <a:rPr kumimoji="1" lang="ja-JP" altLang="en-US" sz="1200" kern="1200" dirty="0" smtClean="0">
                <a:solidFill>
                  <a:schemeClr val="tx1"/>
                </a:solidFill>
                <a:effectLst/>
                <a:latin typeface="+mn-lt"/>
                <a:ea typeface="+mn-ea"/>
                <a:cs typeface="+mn-cs"/>
              </a:rPr>
              <a:t>の超解像の技術により</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次元的な分解能は</a:t>
            </a:r>
            <a:r>
              <a:rPr kumimoji="1" lang="ja-JP" altLang="en-US" sz="1200" kern="1200" dirty="0" smtClean="0">
                <a:solidFill>
                  <a:schemeClr val="tx1"/>
                </a:solidFill>
                <a:effectLst/>
                <a:latin typeface="+mn-lt"/>
                <a:ea typeface="+mn-ea"/>
                <a:cs typeface="+mn-cs"/>
              </a:rPr>
              <a:t>回折限界を超え</a:t>
            </a:r>
            <a:r>
              <a:rPr kumimoji="1" lang="ja-JP" altLang="ja-JP" sz="1200" kern="1200" dirty="0" smtClean="0">
                <a:solidFill>
                  <a:schemeClr val="tx1"/>
                </a:solidFill>
                <a:effectLst/>
                <a:latin typeface="+mn-lt"/>
                <a:ea typeface="+mn-ea"/>
                <a:cs typeface="+mn-cs"/>
              </a:rPr>
              <a:t>飛躍的に向上されてきて</a:t>
            </a:r>
            <a:r>
              <a:rPr kumimoji="1" lang="ja-JP" altLang="en-US" sz="1200" kern="1200" dirty="0" smtClean="0">
                <a:solidFill>
                  <a:schemeClr val="tx1"/>
                </a:solidFill>
                <a:effectLst/>
                <a:latin typeface="+mn-lt"/>
                <a:ea typeface="+mn-ea"/>
                <a:cs typeface="+mn-cs"/>
              </a:rPr>
              <a:t>おり、</a:t>
            </a:r>
            <a:r>
              <a:rPr kumimoji="1" lang="en-US" altLang="ja-JP" sz="1200" kern="1200" dirty="0" smtClean="0">
                <a:solidFill>
                  <a:schemeClr val="tx1"/>
                </a:solidFill>
                <a:effectLst/>
                <a:latin typeface="+mn-lt"/>
                <a:ea typeface="+mn-ea"/>
                <a:cs typeface="+mn-cs"/>
              </a:rPr>
              <a:t>20</a:t>
            </a:r>
            <a:r>
              <a:rPr kumimoji="1" lang="ja-JP" altLang="en-US" sz="1200" kern="1200" dirty="0" smtClean="0">
                <a:solidFill>
                  <a:schemeClr val="tx1"/>
                </a:solidFill>
                <a:effectLst/>
                <a:latin typeface="+mn-lt"/>
                <a:ea typeface="+mn-ea"/>
                <a:cs typeface="+mn-cs"/>
              </a:rPr>
              <a:t>から</a:t>
            </a:r>
            <a:r>
              <a:rPr kumimoji="1" lang="en-US" altLang="ja-JP" sz="1200" kern="1200" dirty="0" smtClean="0">
                <a:solidFill>
                  <a:schemeClr val="tx1"/>
                </a:solidFill>
                <a:effectLst/>
                <a:latin typeface="+mn-lt"/>
                <a:ea typeface="+mn-ea"/>
                <a:cs typeface="+mn-cs"/>
              </a:rPr>
              <a:t>50nm</a:t>
            </a:r>
            <a:r>
              <a:rPr kumimoji="1" lang="ja-JP" altLang="en-US" sz="1200" kern="1200" dirty="0" smtClean="0">
                <a:solidFill>
                  <a:schemeClr val="tx1"/>
                </a:solidFill>
                <a:effectLst/>
                <a:latin typeface="+mn-lt"/>
                <a:ea typeface="+mn-ea"/>
                <a:cs typeface="+mn-cs"/>
              </a:rPr>
              <a:t>の分解能を達成しています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この図で上は従来の蛍光イメージングで測定したものですが、全体がぼやけた像になってしまっていますが、下の</a:t>
            </a:r>
            <a:r>
              <a:rPr kumimoji="1" lang="en-US" altLang="ja-JP" sz="1200" kern="1200" dirty="0" smtClean="0">
                <a:solidFill>
                  <a:schemeClr val="tx1"/>
                </a:solidFill>
                <a:effectLst/>
                <a:latin typeface="+mn-lt"/>
                <a:ea typeface="+mn-ea"/>
                <a:cs typeface="+mn-cs"/>
              </a:rPr>
              <a:t>STORM</a:t>
            </a:r>
            <a:r>
              <a:rPr kumimoji="1" lang="ja-JP" altLang="en-US" sz="1200" kern="1200" dirty="0" smtClean="0">
                <a:solidFill>
                  <a:schemeClr val="tx1"/>
                </a:solidFill>
                <a:effectLst/>
                <a:latin typeface="+mn-lt"/>
                <a:ea typeface="+mn-ea"/>
                <a:cs typeface="+mn-cs"/>
              </a:rPr>
              <a:t>像では構造がはっきり読み取れます。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しかし細胞内器官や</a:t>
            </a:r>
            <a:r>
              <a:rPr kumimoji="1" lang="ja-JP" altLang="en-US" sz="1200" kern="1200" dirty="0" smtClean="0">
                <a:solidFill>
                  <a:schemeClr val="tx1"/>
                </a:solidFill>
                <a:effectLst/>
                <a:latin typeface="+mn-lt"/>
                <a:ea typeface="+mn-ea"/>
                <a:cs typeface="+mn-cs"/>
              </a:rPr>
              <a:t>様々な</a:t>
            </a:r>
            <a:r>
              <a:rPr kumimoji="1" lang="ja-JP" altLang="ja-JP" sz="1200" kern="1200" dirty="0" smtClean="0">
                <a:solidFill>
                  <a:schemeClr val="tx1"/>
                </a:solidFill>
                <a:effectLst/>
                <a:latin typeface="+mn-lt"/>
                <a:ea typeface="+mn-ea"/>
                <a:cs typeface="+mn-cs"/>
              </a:rPr>
              <a:t>材料系のナノ構造を評価するためには</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次元の超解像イメージング法への拡張が不可欠</a:t>
            </a:r>
            <a:r>
              <a:rPr kumimoji="1" lang="ja-JP" altLang="en-US" sz="1200" kern="1200" dirty="0" smtClean="0">
                <a:solidFill>
                  <a:schemeClr val="tx1"/>
                </a:solidFill>
                <a:effectLst/>
                <a:latin typeface="+mn-lt"/>
                <a:ea typeface="+mn-ea"/>
                <a:cs typeface="+mn-cs"/>
              </a:rPr>
              <a:t>です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そこで</a:t>
            </a:r>
            <a:r>
              <a:rPr kumimoji="1" lang="ja-JP" altLang="ja-JP" sz="1200" kern="1200" dirty="0" smtClean="0">
                <a:solidFill>
                  <a:schemeClr val="tx1"/>
                </a:solidFill>
                <a:effectLst/>
                <a:latin typeface="+mn-lt"/>
                <a:ea typeface="+mn-ea"/>
                <a:cs typeface="+mn-cs"/>
              </a:rPr>
              <a:t>本論文では、結像系に非点収差を導入すること</a:t>
            </a:r>
            <a:r>
              <a:rPr kumimoji="1" lang="ja-JP" altLang="en-US" sz="1200" kern="1200" dirty="0" smtClean="0">
                <a:solidFill>
                  <a:schemeClr val="tx1"/>
                </a:solidFill>
                <a:effectLst/>
                <a:latin typeface="+mn-lt"/>
                <a:ea typeface="+mn-ea"/>
                <a:cs typeface="+mn-cs"/>
              </a:rPr>
              <a:t>により</a:t>
            </a:r>
            <a:r>
              <a:rPr kumimoji="1" lang="en-US" altLang="ja-JP" sz="1200" kern="1200" dirty="0" smtClean="0">
                <a:solidFill>
                  <a:schemeClr val="tx1"/>
                </a:solidFill>
                <a:effectLst/>
                <a:latin typeface="+mn-lt"/>
                <a:ea typeface="+mn-ea"/>
                <a:cs typeface="+mn-cs"/>
              </a:rPr>
              <a:t>3</a:t>
            </a:r>
            <a:r>
              <a:rPr kumimoji="1" lang="ja-JP" altLang="en-US" sz="1200" kern="1200" dirty="0" smtClean="0">
                <a:solidFill>
                  <a:schemeClr val="tx1"/>
                </a:solidFill>
                <a:effectLst/>
                <a:latin typeface="+mn-lt"/>
                <a:ea typeface="+mn-ea"/>
                <a:cs typeface="+mn-cs"/>
              </a:rPr>
              <a:t>次元の</a:t>
            </a:r>
            <a:r>
              <a:rPr kumimoji="1" lang="en-US" altLang="ja-JP" sz="1200" kern="1200" dirty="0" smtClean="0">
                <a:solidFill>
                  <a:schemeClr val="tx1"/>
                </a:solidFill>
                <a:effectLst/>
                <a:latin typeface="+mn-lt"/>
                <a:ea typeface="+mn-ea"/>
                <a:cs typeface="+mn-cs"/>
              </a:rPr>
              <a:t>STORM</a:t>
            </a:r>
            <a:r>
              <a:rPr kumimoji="1" lang="ja-JP" altLang="en-US" sz="1200" kern="1200" dirty="0" smtClean="0">
                <a:solidFill>
                  <a:schemeClr val="tx1"/>
                </a:solidFill>
                <a:effectLst/>
                <a:latin typeface="+mn-lt"/>
                <a:ea typeface="+mn-ea"/>
                <a:cs typeface="+mn-cs"/>
              </a:rPr>
              <a:t>のイメージングを行いました。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11EAFB7D-57AC-4D38-949F-A3AE06443218}" type="slidenum">
              <a:rPr kumimoji="1" lang="ja-JP" altLang="en-US" smtClean="0"/>
              <a:t>7</a:t>
            </a:fld>
            <a:endParaRPr kumimoji="1" lang="ja-JP" altLang="en-US"/>
          </a:p>
        </p:txBody>
      </p:sp>
    </p:spTree>
    <p:extLst>
      <p:ext uri="{BB962C8B-B14F-4D97-AF65-F5344CB8AC3E}">
        <p14:creationId xmlns:p14="http://schemas.microsoft.com/office/powerpoint/2010/main" val="2747082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３</a:t>
            </a:r>
            <a:r>
              <a:rPr kumimoji="1" lang="en-US" altLang="ja-JP" dirty="0" smtClean="0"/>
              <a:t>D</a:t>
            </a:r>
            <a:r>
              <a:rPr kumimoji="1" lang="ja-JP" altLang="en-US" dirty="0" smtClean="0"/>
              <a:t>　</a:t>
            </a:r>
            <a:r>
              <a:rPr kumimoji="1" lang="en-US" altLang="ja-JP" dirty="0" smtClean="0"/>
              <a:t>STORM</a:t>
            </a:r>
            <a:r>
              <a:rPr kumimoji="1" lang="ja-JP" altLang="en-US" dirty="0" smtClean="0"/>
              <a:t>法について説明します。</a:t>
            </a:r>
            <a:endParaRPr kumimoji="1" lang="en-US" altLang="ja-JP" dirty="0" smtClean="0"/>
          </a:p>
          <a:p>
            <a:r>
              <a:rPr kumimoji="1" lang="ja-JP" altLang="en-US" dirty="0" smtClean="0"/>
              <a:t>本論文では非点収差を使って</a:t>
            </a:r>
            <a:r>
              <a:rPr kumimoji="1" lang="ja-JP" altLang="en-US" dirty="0" err="1" smtClean="0"/>
              <a:t>ｚ</a:t>
            </a:r>
            <a:r>
              <a:rPr kumimoji="1" lang="ja-JP" altLang="en-US" dirty="0" smtClean="0"/>
              <a:t>座標を求めています。</a:t>
            </a:r>
            <a:endParaRPr kumimoji="1" lang="en-US" altLang="ja-JP" dirty="0" smtClean="0"/>
          </a:p>
          <a:p>
            <a:r>
              <a:rPr kumimoji="1" lang="ja-JP" altLang="en-US" dirty="0" smtClean="0"/>
              <a:t>上の図は通常のレンズを用いた図で、焦点位置では等方的な丸い像が得られます。</a:t>
            </a:r>
            <a:endParaRPr kumimoji="1" lang="en-US" altLang="ja-JP" dirty="0" smtClean="0"/>
          </a:p>
          <a:p>
            <a:r>
              <a:rPr kumimoji="1" lang="ja-JP" altLang="en-US" dirty="0" smtClean="0"/>
              <a:t>下の図が３</a:t>
            </a:r>
            <a:r>
              <a:rPr kumimoji="1" lang="en-US" altLang="ja-JP" dirty="0" smtClean="0"/>
              <a:t>D STORM</a:t>
            </a:r>
            <a:r>
              <a:rPr kumimoji="1" lang="ja-JP" altLang="en-US" dirty="0" smtClean="0"/>
              <a:t>で用いる、</a:t>
            </a:r>
            <a:r>
              <a:rPr kumimoji="1" lang="en-US" altLang="ja-JP" dirty="0" smtClean="0"/>
              <a:t>Cylindrical lens </a:t>
            </a:r>
            <a:r>
              <a:rPr kumimoji="1" lang="ja-JP" altLang="en-US" dirty="0" smtClean="0"/>
              <a:t>を導入したときの結像を示しています。</a:t>
            </a:r>
            <a:endParaRPr kumimoji="1" lang="en-US" altLang="ja-JP" dirty="0" smtClean="0"/>
          </a:p>
          <a:p>
            <a:r>
              <a:rPr kumimoji="1" lang="ja-JP" altLang="en-US" dirty="0" smtClean="0"/>
              <a:t>このとき、</a:t>
            </a:r>
            <a:r>
              <a:rPr kumimoji="1" lang="en-US" altLang="ja-JP" dirty="0" smtClean="0"/>
              <a:t>x</a:t>
            </a:r>
            <a:r>
              <a:rPr kumimoji="1" lang="ja-JP" altLang="en-US" dirty="0" smtClean="0"/>
              <a:t>軸方向については上の図と変化がありませんが非点収差により</a:t>
            </a:r>
            <a:r>
              <a:rPr kumimoji="1" lang="en-US" altLang="ja-JP" dirty="0" smtClean="0"/>
              <a:t>y</a:t>
            </a:r>
            <a:r>
              <a:rPr kumimoji="1" lang="ja-JP" altLang="en-US" dirty="0" smtClean="0"/>
              <a:t>軸方向の焦点距離が短くなり、このように</a:t>
            </a:r>
            <a:r>
              <a:rPr kumimoji="1" lang="en-US" altLang="ja-JP" dirty="0" smtClean="0"/>
              <a:t>y</a:t>
            </a:r>
            <a:r>
              <a:rPr kumimoji="1" lang="ja-JP" altLang="en-US" dirty="0" smtClean="0"/>
              <a:t>軸方向に長い楕円形となります。</a:t>
            </a:r>
            <a:endParaRPr kumimoji="1" lang="en-US" altLang="ja-JP" dirty="0" smtClean="0"/>
          </a:p>
          <a:p>
            <a:r>
              <a:rPr kumimoji="1" lang="ja-JP" altLang="en-US" dirty="0" smtClean="0"/>
              <a:t>手前の、</a:t>
            </a:r>
            <a:r>
              <a:rPr kumimoji="1" lang="en-US" altLang="ja-JP" dirty="0" smtClean="0"/>
              <a:t>Y</a:t>
            </a:r>
            <a:r>
              <a:rPr kumimoji="1" lang="ja-JP" altLang="en-US" dirty="0" smtClean="0"/>
              <a:t>軸方向の焦点距離では</a:t>
            </a:r>
            <a:r>
              <a:rPr kumimoji="1" lang="en-US" altLang="ja-JP" dirty="0" smtClean="0"/>
              <a:t>x</a:t>
            </a:r>
            <a:r>
              <a:rPr kumimoji="1" lang="ja-JP" altLang="en-US" dirty="0" smtClean="0"/>
              <a:t>軸方向は焦点が合っておらず、</a:t>
            </a:r>
            <a:r>
              <a:rPr kumimoji="1" lang="en-US" altLang="ja-JP" dirty="0" smtClean="0"/>
              <a:t>x</a:t>
            </a:r>
            <a:r>
              <a:rPr kumimoji="1" lang="ja-JP" altLang="en-US" dirty="0" smtClean="0"/>
              <a:t>軸方向に長い楕円形となります。</a:t>
            </a:r>
            <a:endParaRPr kumimoji="1" lang="en-US" altLang="ja-JP" dirty="0" smtClean="0"/>
          </a:p>
          <a:p>
            <a:r>
              <a:rPr kumimoji="1" lang="ja-JP" altLang="en-US" dirty="0" smtClean="0"/>
              <a:t>これらのちょうど中間の位置では、ｘ・</a:t>
            </a:r>
            <a:r>
              <a:rPr kumimoji="1" lang="ja-JP" altLang="en-US" dirty="0" err="1" smtClean="0"/>
              <a:t>ｙ</a:t>
            </a:r>
            <a:r>
              <a:rPr kumimoji="1" lang="ja-JP" altLang="en-US" dirty="0" smtClean="0"/>
              <a:t>方向に同じだけデフォーカスされており、像のｘ・ｙ方向の幅が同じ長さになり見かけ上等方的な像が得られます。</a:t>
            </a:r>
            <a:endParaRPr kumimoji="1" lang="en-US" altLang="ja-JP" dirty="0" smtClean="0"/>
          </a:p>
          <a:p>
            <a:r>
              <a:rPr kumimoji="1" lang="ja-JP" altLang="en-US" dirty="0" smtClean="0"/>
              <a:t>本論文ではこれを平均焦点平面と考えています。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1EAFB7D-57AC-4D38-949F-A3AE06443218}" type="slidenum">
              <a:rPr kumimoji="1" lang="ja-JP" altLang="en-US" smtClean="0"/>
              <a:t>8</a:t>
            </a:fld>
            <a:endParaRPr kumimoji="1" lang="ja-JP" altLang="en-US"/>
          </a:p>
        </p:txBody>
      </p:sp>
    </p:spTree>
    <p:extLst>
      <p:ext uri="{BB962C8B-B14F-4D97-AF65-F5344CB8AC3E}">
        <p14:creationId xmlns:p14="http://schemas.microsoft.com/office/powerpoint/2010/main" val="49206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Cylindrical Lens</a:t>
            </a:r>
            <a:r>
              <a:rPr kumimoji="1" lang="ja-JP" altLang="ja-JP" sz="1200" kern="1200" dirty="0" smtClean="0">
                <a:solidFill>
                  <a:schemeClr val="tx1"/>
                </a:solidFill>
                <a:effectLst/>
                <a:latin typeface="+mn-lt"/>
                <a:ea typeface="+mn-ea"/>
                <a:cs typeface="+mn-cs"/>
              </a:rPr>
              <a:t>を入れ</a:t>
            </a:r>
            <a:r>
              <a:rPr kumimoji="1" lang="ja-JP" altLang="en-US" sz="1200" kern="1200" dirty="0" smtClean="0">
                <a:solidFill>
                  <a:schemeClr val="tx1"/>
                </a:solidFill>
                <a:effectLst/>
                <a:latin typeface="+mn-lt"/>
                <a:ea typeface="+mn-ea"/>
                <a:cs typeface="+mn-cs"/>
              </a:rPr>
              <a:t>、非点収差を用いたさきほどの３</a:t>
            </a:r>
            <a:r>
              <a:rPr kumimoji="1" lang="en-US" altLang="ja-JP" sz="1200" kern="1200" dirty="0" smtClean="0">
                <a:solidFill>
                  <a:schemeClr val="tx1"/>
                </a:solidFill>
                <a:effectLst/>
                <a:latin typeface="+mn-lt"/>
                <a:ea typeface="+mn-ea"/>
                <a:cs typeface="+mn-cs"/>
              </a:rPr>
              <a:t>DSTORM</a:t>
            </a:r>
            <a:r>
              <a:rPr kumimoji="1" lang="ja-JP" altLang="en-US" sz="1200" kern="1200" dirty="0" smtClean="0">
                <a:solidFill>
                  <a:schemeClr val="tx1"/>
                </a:solidFill>
                <a:effectLst/>
                <a:latin typeface="+mn-lt"/>
                <a:ea typeface="+mn-ea"/>
                <a:cs typeface="+mn-cs"/>
              </a:rPr>
              <a:t>の光学系により得られる蛍光像の実際の測定結果について説明します。</a:t>
            </a:r>
            <a:endParaRPr kumimoji="1" lang="en-US" altLang="ja-JP" sz="1200" kern="1200" dirty="0" smtClean="0">
              <a:solidFill>
                <a:schemeClr val="tx1"/>
              </a:solidFill>
              <a:effectLst/>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左図において、平均焦点面</a:t>
            </a:r>
            <a:r>
              <a:rPr kumimoji="1" lang="en-US" altLang="ja-JP" sz="1200" b="0" i="0" u="none" strike="noStrike" kern="1200" baseline="0" dirty="0" smtClean="0">
                <a:solidFill>
                  <a:schemeClr val="tx1"/>
                </a:solidFill>
                <a:latin typeface="+mn-lt"/>
                <a:ea typeface="+mn-ea"/>
                <a:cs typeface="+mn-cs"/>
              </a:rPr>
              <a:t>z=0</a:t>
            </a:r>
            <a:r>
              <a:rPr kumimoji="1" lang="ja-JP" altLang="en-US" sz="1200" b="0" i="0" u="none" strike="noStrike" kern="1200" baseline="0" dirty="0" smtClean="0">
                <a:solidFill>
                  <a:schemeClr val="tx1"/>
                </a:solidFill>
                <a:latin typeface="+mn-lt"/>
                <a:ea typeface="+mn-ea"/>
                <a:cs typeface="+mn-cs"/>
              </a:rPr>
              <a:t>　のところでは蛍光像は円に見えています。</a:t>
            </a:r>
          </a:p>
          <a:p>
            <a:r>
              <a:rPr kumimoji="1" lang="en-US" altLang="ja-JP" sz="1200" b="0" i="0" u="none" strike="noStrike" kern="1200" baseline="0" dirty="0" smtClean="0">
                <a:solidFill>
                  <a:schemeClr val="tx1"/>
                </a:solidFill>
                <a:latin typeface="+mn-lt"/>
                <a:ea typeface="+mn-ea"/>
                <a:cs typeface="+mn-cs"/>
              </a:rPr>
              <a:t>Z</a:t>
            </a:r>
            <a:r>
              <a:rPr kumimoji="1" lang="ja-JP" altLang="en-US" sz="1200" b="0" i="0" u="none" strike="noStrike" kern="1200" baseline="0" dirty="0" smtClean="0">
                <a:solidFill>
                  <a:schemeClr val="tx1"/>
                </a:solidFill>
                <a:latin typeface="+mn-lt"/>
                <a:ea typeface="+mn-ea"/>
                <a:cs typeface="+mn-cs"/>
              </a:rPr>
              <a:t>座標が</a:t>
            </a:r>
            <a:r>
              <a:rPr kumimoji="1" lang="en-US" altLang="ja-JP" sz="1200" b="0" i="0" u="none" strike="noStrike" kern="1200" baseline="0" dirty="0" smtClean="0">
                <a:solidFill>
                  <a:schemeClr val="tx1"/>
                </a:solidFill>
                <a:latin typeface="+mn-lt"/>
                <a:ea typeface="+mn-ea"/>
                <a:cs typeface="+mn-cs"/>
              </a:rPr>
              <a:t>0</a:t>
            </a:r>
            <a:r>
              <a:rPr kumimoji="1" lang="ja-JP" altLang="en-US" sz="1200" b="0" i="0" u="none" strike="noStrike" kern="1200" baseline="0" dirty="0" smtClean="0">
                <a:solidFill>
                  <a:schemeClr val="tx1"/>
                </a:solidFill>
                <a:latin typeface="+mn-lt"/>
                <a:ea typeface="+mn-ea"/>
                <a:cs typeface="+mn-cs"/>
              </a:rPr>
              <a:t>　より上にある時、蛍光像は</a:t>
            </a:r>
            <a:r>
              <a:rPr kumimoji="1" lang="en-US" altLang="ja-JP" sz="1200" b="0" i="0" u="none" strike="noStrike" kern="1200" baseline="0" dirty="0" smtClean="0">
                <a:solidFill>
                  <a:schemeClr val="tx1"/>
                </a:solidFill>
                <a:latin typeface="+mn-lt"/>
                <a:ea typeface="+mn-ea"/>
                <a:cs typeface="+mn-cs"/>
              </a:rPr>
              <a:t>x</a:t>
            </a:r>
            <a:r>
              <a:rPr kumimoji="1" lang="ja-JP" altLang="en-US" sz="1200" b="0" i="0" u="none" strike="noStrike" kern="1200" baseline="0" dirty="0" smtClean="0">
                <a:solidFill>
                  <a:schemeClr val="tx1"/>
                </a:solidFill>
                <a:latin typeface="+mn-lt"/>
                <a:ea typeface="+mn-ea"/>
                <a:cs typeface="+mn-cs"/>
              </a:rPr>
              <a:t>方向よりも</a:t>
            </a:r>
            <a:r>
              <a:rPr kumimoji="1" lang="en-US" altLang="ja-JP" sz="1200" b="0" i="0" u="none" strike="noStrike" kern="1200" baseline="0" dirty="0" smtClean="0">
                <a:solidFill>
                  <a:schemeClr val="tx1"/>
                </a:solidFill>
                <a:latin typeface="+mn-lt"/>
                <a:ea typeface="+mn-ea"/>
                <a:cs typeface="+mn-cs"/>
              </a:rPr>
              <a:t>y</a:t>
            </a:r>
            <a:r>
              <a:rPr kumimoji="1" lang="ja-JP" altLang="en-US" sz="1200" b="0" i="0" u="none" strike="noStrike" kern="1200" baseline="0" dirty="0" smtClean="0">
                <a:solidFill>
                  <a:schemeClr val="tx1"/>
                </a:solidFill>
                <a:latin typeface="+mn-lt"/>
                <a:ea typeface="+mn-ea"/>
                <a:cs typeface="+mn-cs"/>
              </a:rPr>
              <a:t>方向に焦点が合い、</a:t>
            </a:r>
            <a:r>
              <a:rPr kumimoji="1" lang="en-US" altLang="ja-JP" sz="1200" b="0" i="0" u="none" strike="noStrike" kern="1200" baseline="0" dirty="0" smtClean="0">
                <a:solidFill>
                  <a:schemeClr val="tx1"/>
                </a:solidFill>
                <a:latin typeface="+mn-lt"/>
                <a:ea typeface="+mn-ea"/>
                <a:cs typeface="+mn-cs"/>
              </a:rPr>
              <a:t>x</a:t>
            </a:r>
            <a:r>
              <a:rPr kumimoji="1" lang="ja-JP" altLang="en-US" sz="1200" b="0" i="0" u="none" strike="noStrike" kern="1200" baseline="0" dirty="0" smtClean="0">
                <a:solidFill>
                  <a:schemeClr val="tx1"/>
                </a:solidFill>
                <a:latin typeface="+mn-lt"/>
                <a:ea typeface="+mn-ea"/>
                <a:cs typeface="+mn-cs"/>
              </a:rPr>
              <a:t>方向に長い楕円形となります。</a:t>
            </a:r>
          </a:p>
          <a:p>
            <a:r>
              <a:rPr kumimoji="1" lang="ja-JP" altLang="en-US" sz="1200" b="0" i="0" u="none" strike="noStrike" kern="1200" baseline="0" dirty="0" smtClean="0">
                <a:solidFill>
                  <a:schemeClr val="tx1"/>
                </a:solidFill>
                <a:latin typeface="+mn-lt"/>
                <a:ea typeface="+mn-ea"/>
                <a:cs typeface="+mn-cs"/>
              </a:rPr>
              <a:t>逆に</a:t>
            </a:r>
            <a:r>
              <a:rPr kumimoji="1" lang="en-US" altLang="ja-JP" sz="1200" b="0" i="0" u="none" strike="noStrike" kern="1200" baseline="0" dirty="0" smtClean="0">
                <a:solidFill>
                  <a:schemeClr val="tx1"/>
                </a:solidFill>
                <a:latin typeface="+mn-lt"/>
                <a:ea typeface="+mn-ea"/>
                <a:cs typeface="+mn-cs"/>
              </a:rPr>
              <a:t>z</a:t>
            </a:r>
            <a:r>
              <a:rPr kumimoji="1" lang="ja-JP" altLang="en-US" sz="1200" b="0" i="0" u="none" strike="noStrike" kern="1200" baseline="0" dirty="0" smtClean="0">
                <a:solidFill>
                  <a:schemeClr val="tx1"/>
                </a:solidFill>
                <a:latin typeface="+mn-lt"/>
                <a:ea typeface="+mn-ea"/>
                <a:cs typeface="+mn-cs"/>
              </a:rPr>
              <a:t>座標が</a:t>
            </a:r>
            <a:r>
              <a:rPr kumimoji="1" lang="en-US" altLang="ja-JP" sz="1200" b="0" i="0" u="none" strike="noStrike" kern="1200" baseline="0" dirty="0" smtClean="0">
                <a:solidFill>
                  <a:schemeClr val="tx1"/>
                </a:solidFill>
                <a:latin typeface="+mn-lt"/>
                <a:ea typeface="+mn-ea"/>
                <a:cs typeface="+mn-cs"/>
              </a:rPr>
              <a:t>0</a:t>
            </a:r>
            <a:r>
              <a:rPr kumimoji="1" lang="ja-JP" altLang="en-US" sz="1200" b="0" i="0" u="none" strike="noStrike" kern="1200" baseline="0" dirty="0" smtClean="0">
                <a:solidFill>
                  <a:schemeClr val="tx1"/>
                </a:solidFill>
                <a:latin typeface="+mn-lt"/>
                <a:ea typeface="+mn-ea"/>
                <a:cs typeface="+mn-cs"/>
              </a:rPr>
              <a:t>　より下にある時　、蛍光像は</a:t>
            </a:r>
            <a:r>
              <a:rPr kumimoji="1" lang="en-US" altLang="ja-JP" sz="1200" b="0" i="0" u="none" strike="noStrike" kern="1200" baseline="0" dirty="0" smtClean="0">
                <a:solidFill>
                  <a:schemeClr val="tx1"/>
                </a:solidFill>
                <a:latin typeface="+mn-lt"/>
                <a:ea typeface="+mn-ea"/>
                <a:cs typeface="+mn-cs"/>
              </a:rPr>
              <a:t>y</a:t>
            </a:r>
            <a:r>
              <a:rPr kumimoji="1" lang="ja-JP" altLang="en-US" sz="1200" b="0" i="0" u="none" strike="noStrike" kern="1200" baseline="0" dirty="0" smtClean="0">
                <a:solidFill>
                  <a:schemeClr val="tx1"/>
                </a:solidFill>
                <a:latin typeface="+mn-lt"/>
                <a:ea typeface="+mn-ea"/>
                <a:cs typeface="+mn-cs"/>
              </a:rPr>
              <a:t>方向よりも</a:t>
            </a:r>
            <a:r>
              <a:rPr kumimoji="1" lang="en-US" altLang="ja-JP" sz="1200" b="0" i="0" u="none" strike="noStrike" kern="1200" baseline="0" dirty="0" smtClean="0">
                <a:solidFill>
                  <a:schemeClr val="tx1"/>
                </a:solidFill>
                <a:latin typeface="+mn-lt"/>
                <a:ea typeface="+mn-ea"/>
                <a:cs typeface="+mn-cs"/>
              </a:rPr>
              <a:t>x</a:t>
            </a:r>
            <a:r>
              <a:rPr kumimoji="1" lang="ja-JP" altLang="en-US" sz="1200" b="0" i="0" u="none" strike="noStrike" kern="1200" baseline="0" dirty="0" smtClean="0">
                <a:solidFill>
                  <a:schemeClr val="tx1"/>
                </a:solidFill>
                <a:latin typeface="+mn-lt"/>
                <a:ea typeface="+mn-ea"/>
                <a:cs typeface="+mn-cs"/>
              </a:rPr>
              <a:t>方向に焦点が合い、</a:t>
            </a:r>
            <a:r>
              <a:rPr kumimoji="1" lang="en-US" altLang="ja-JP" sz="1200" b="0" i="0" u="none" strike="noStrike" kern="1200" baseline="0" dirty="0" smtClean="0">
                <a:solidFill>
                  <a:schemeClr val="tx1"/>
                </a:solidFill>
                <a:latin typeface="+mn-lt"/>
                <a:ea typeface="+mn-ea"/>
                <a:cs typeface="+mn-cs"/>
              </a:rPr>
              <a:t>y</a:t>
            </a:r>
            <a:r>
              <a:rPr kumimoji="1" lang="ja-JP" altLang="en-US" sz="1200" b="0" i="0" u="none" strike="noStrike" kern="1200" baseline="0" dirty="0" smtClean="0">
                <a:solidFill>
                  <a:schemeClr val="tx1"/>
                </a:solidFill>
                <a:latin typeface="+mn-lt"/>
                <a:ea typeface="+mn-ea"/>
                <a:cs typeface="+mn-cs"/>
              </a:rPr>
              <a:t>方向に長い楕円形となります。</a:t>
            </a:r>
          </a:p>
          <a:p>
            <a:endParaRPr kumimoji="1" lang="ja-JP" altLang="en-US"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得られた蛍光像をこの楕円のガウス関数でフィッティングし、重心位置を決定し、</a:t>
            </a:r>
            <a:r>
              <a:rPr kumimoji="1" lang="en-US" altLang="ja-JP" sz="1200" b="0" i="0" u="none" strike="noStrike" kern="1200" baseline="0" dirty="0" smtClean="0">
                <a:solidFill>
                  <a:schemeClr val="tx1"/>
                </a:solidFill>
                <a:latin typeface="+mn-lt"/>
                <a:ea typeface="+mn-ea"/>
                <a:cs typeface="+mn-cs"/>
              </a:rPr>
              <a:t>x</a:t>
            </a:r>
            <a:r>
              <a:rPr kumimoji="1" lang="ja-JP" altLang="en-US" sz="1200" b="0" i="0" u="none" strike="noStrike" kern="1200" baseline="0" dirty="0" smtClean="0">
                <a:solidFill>
                  <a:schemeClr val="tx1"/>
                </a:solidFill>
                <a:latin typeface="+mn-lt"/>
                <a:ea typeface="+mn-ea"/>
                <a:cs typeface="+mn-cs"/>
              </a:rPr>
              <a:t>方向と</a:t>
            </a:r>
            <a:r>
              <a:rPr kumimoji="1" lang="en-US" altLang="ja-JP" sz="1200" b="0" i="0" u="none" strike="noStrike" kern="1200" baseline="0" dirty="0" smtClean="0">
                <a:solidFill>
                  <a:schemeClr val="tx1"/>
                </a:solidFill>
                <a:latin typeface="+mn-lt"/>
                <a:ea typeface="+mn-ea"/>
                <a:cs typeface="+mn-cs"/>
              </a:rPr>
              <a:t>y</a:t>
            </a:r>
            <a:r>
              <a:rPr kumimoji="1" lang="ja-JP" altLang="en-US" sz="1200" b="0" i="0" u="none" strike="noStrike" kern="1200" baseline="0" dirty="0" smtClean="0">
                <a:solidFill>
                  <a:schemeClr val="tx1"/>
                </a:solidFill>
                <a:latin typeface="+mn-lt"/>
                <a:ea typeface="+mn-ea"/>
                <a:cs typeface="+mn-cs"/>
              </a:rPr>
              <a:t>方向の蛍光像の幅である</a:t>
            </a:r>
            <a:r>
              <a:rPr kumimoji="1" lang="en-US" altLang="ja-JP" sz="1200" b="0" i="0" u="none" strike="noStrike" kern="1200" baseline="0" dirty="0" err="1" smtClean="0">
                <a:solidFill>
                  <a:schemeClr val="tx1"/>
                </a:solidFill>
                <a:latin typeface="+mn-lt"/>
                <a:ea typeface="+mn-ea"/>
                <a:cs typeface="+mn-cs"/>
              </a:rPr>
              <a:t>wx</a:t>
            </a:r>
            <a:r>
              <a:rPr kumimoji="1" lang="ja-JP" altLang="en-US" sz="1200" b="0" i="0" u="none" strike="noStrike" kern="1200" baseline="0" dirty="0" smtClean="0">
                <a:solidFill>
                  <a:schemeClr val="tx1"/>
                </a:solidFill>
                <a:latin typeface="+mn-lt"/>
                <a:ea typeface="+mn-ea"/>
                <a:cs typeface="+mn-cs"/>
              </a:rPr>
              <a:t>・</a:t>
            </a:r>
            <a:r>
              <a:rPr kumimoji="1" lang="en-US" altLang="ja-JP" sz="1200" b="0" i="0" u="none" strike="noStrike" kern="1200" baseline="0" dirty="0" err="1" smtClean="0">
                <a:solidFill>
                  <a:schemeClr val="tx1"/>
                </a:solidFill>
                <a:latin typeface="+mn-lt"/>
                <a:ea typeface="+mn-ea"/>
                <a:cs typeface="+mn-cs"/>
              </a:rPr>
              <a:t>wy</a:t>
            </a:r>
            <a:r>
              <a:rPr kumimoji="1" lang="ja-JP" altLang="en-US" sz="1200" b="0" i="0" u="none" strike="noStrike" kern="1200" baseline="0" dirty="0" smtClean="0">
                <a:solidFill>
                  <a:schemeClr val="tx1"/>
                </a:solidFill>
                <a:latin typeface="+mn-lt"/>
                <a:ea typeface="+mn-ea"/>
                <a:cs typeface="+mn-cs"/>
              </a:rPr>
              <a:t>　を求めました。</a:t>
            </a:r>
          </a:p>
          <a:p>
            <a:endParaRPr kumimoji="1" lang="en-US" altLang="ja-JP" sz="1200" b="0" i="0" u="none" strike="noStrike" kern="1200" baseline="0" dirty="0" smtClean="0">
              <a:solidFill>
                <a:schemeClr val="tx1"/>
              </a:solidFill>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1EAFB7D-57AC-4D38-949F-A3AE06443218}" type="slidenum">
              <a:rPr kumimoji="1" lang="ja-JP" altLang="en-US" smtClean="0"/>
              <a:t>9</a:t>
            </a:fld>
            <a:endParaRPr kumimoji="1" lang="ja-JP" altLang="en-US"/>
          </a:p>
        </p:txBody>
      </p:sp>
    </p:spTree>
    <p:extLst>
      <p:ext uri="{BB962C8B-B14F-4D97-AF65-F5344CB8AC3E}">
        <p14:creationId xmlns:p14="http://schemas.microsoft.com/office/powerpoint/2010/main" val="3993496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03BF44E-A984-4A6B-A51C-554891EACE9C}" type="datetimeFigureOut">
              <a:rPr kumimoji="1" lang="ja-JP" altLang="en-US" smtClean="0"/>
              <a:t>2011/12/6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D57261-F49B-425B-AEF4-144BE8F04F78}" type="slidenum">
              <a:rPr kumimoji="1" lang="ja-JP" altLang="en-US" smtClean="0"/>
              <a:t>‹#›</a:t>
            </a:fld>
            <a:endParaRPr kumimoji="1" lang="ja-JP" altLang="en-US"/>
          </a:p>
        </p:txBody>
      </p:sp>
    </p:spTree>
    <p:extLst>
      <p:ext uri="{BB962C8B-B14F-4D97-AF65-F5344CB8AC3E}">
        <p14:creationId xmlns:p14="http://schemas.microsoft.com/office/powerpoint/2010/main" val="3989943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03BF44E-A984-4A6B-A51C-554891EACE9C}" type="datetimeFigureOut">
              <a:rPr kumimoji="1" lang="ja-JP" altLang="en-US" smtClean="0"/>
              <a:t>2011/12/6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D57261-F49B-425B-AEF4-144BE8F04F78}" type="slidenum">
              <a:rPr kumimoji="1" lang="ja-JP" altLang="en-US" smtClean="0"/>
              <a:t>‹#›</a:t>
            </a:fld>
            <a:endParaRPr kumimoji="1" lang="ja-JP" altLang="en-US"/>
          </a:p>
        </p:txBody>
      </p:sp>
    </p:spTree>
    <p:extLst>
      <p:ext uri="{BB962C8B-B14F-4D97-AF65-F5344CB8AC3E}">
        <p14:creationId xmlns:p14="http://schemas.microsoft.com/office/powerpoint/2010/main" val="3485694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03BF44E-A984-4A6B-A51C-554891EACE9C}" type="datetimeFigureOut">
              <a:rPr kumimoji="1" lang="ja-JP" altLang="en-US" smtClean="0"/>
              <a:t>2011/12/6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D57261-F49B-425B-AEF4-144BE8F04F78}" type="slidenum">
              <a:rPr kumimoji="1" lang="ja-JP" altLang="en-US" smtClean="0"/>
              <a:t>‹#›</a:t>
            </a:fld>
            <a:endParaRPr kumimoji="1" lang="ja-JP" altLang="en-US"/>
          </a:p>
        </p:txBody>
      </p:sp>
    </p:spTree>
    <p:extLst>
      <p:ext uri="{BB962C8B-B14F-4D97-AF65-F5344CB8AC3E}">
        <p14:creationId xmlns:p14="http://schemas.microsoft.com/office/powerpoint/2010/main" val="3541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03BF44E-A984-4A6B-A51C-554891EACE9C}" type="datetimeFigureOut">
              <a:rPr kumimoji="1" lang="ja-JP" altLang="en-US" smtClean="0"/>
              <a:t>2011/12/6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D57261-F49B-425B-AEF4-144BE8F04F78}" type="slidenum">
              <a:rPr kumimoji="1" lang="ja-JP" altLang="en-US" smtClean="0"/>
              <a:t>‹#›</a:t>
            </a:fld>
            <a:endParaRPr kumimoji="1" lang="ja-JP" altLang="en-US"/>
          </a:p>
        </p:txBody>
      </p:sp>
    </p:spTree>
    <p:extLst>
      <p:ext uri="{BB962C8B-B14F-4D97-AF65-F5344CB8AC3E}">
        <p14:creationId xmlns:p14="http://schemas.microsoft.com/office/powerpoint/2010/main" val="37937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03BF44E-A984-4A6B-A51C-554891EACE9C}" type="datetimeFigureOut">
              <a:rPr kumimoji="1" lang="ja-JP" altLang="en-US" smtClean="0"/>
              <a:t>2011/12/6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D57261-F49B-425B-AEF4-144BE8F04F78}" type="slidenum">
              <a:rPr kumimoji="1" lang="ja-JP" altLang="en-US" smtClean="0"/>
              <a:t>‹#›</a:t>
            </a:fld>
            <a:endParaRPr kumimoji="1" lang="ja-JP" altLang="en-US"/>
          </a:p>
        </p:txBody>
      </p:sp>
    </p:spTree>
    <p:extLst>
      <p:ext uri="{BB962C8B-B14F-4D97-AF65-F5344CB8AC3E}">
        <p14:creationId xmlns:p14="http://schemas.microsoft.com/office/powerpoint/2010/main" val="790237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03BF44E-A984-4A6B-A51C-554891EACE9C}" type="datetimeFigureOut">
              <a:rPr kumimoji="1" lang="ja-JP" altLang="en-US" smtClean="0"/>
              <a:t>2011/12/6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9D57261-F49B-425B-AEF4-144BE8F04F78}" type="slidenum">
              <a:rPr kumimoji="1" lang="ja-JP" altLang="en-US" smtClean="0"/>
              <a:t>‹#›</a:t>
            </a:fld>
            <a:endParaRPr kumimoji="1" lang="ja-JP" altLang="en-US"/>
          </a:p>
        </p:txBody>
      </p:sp>
    </p:spTree>
    <p:extLst>
      <p:ext uri="{BB962C8B-B14F-4D97-AF65-F5344CB8AC3E}">
        <p14:creationId xmlns:p14="http://schemas.microsoft.com/office/powerpoint/2010/main" val="383647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03BF44E-A984-4A6B-A51C-554891EACE9C}" type="datetimeFigureOut">
              <a:rPr kumimoji="1" lang="ja-JP" altLang="en-US" smtClean="0"/>
              <a:t>2011/12/6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9D57261-F49B-425B-AEF4-144BE8F04F78}" type="slidenum">
              <a:rPr kumimoji="1" lang="ja-JP" altLang="en-US" smtClean="0"/>
              <a:t>‹#›</a:t>
            </a:fld>
            <a:endParaRPr kumimoji="1" lang="ja-JP" altLang="en-US"/>
          </a:p>
        </p:txBody>
      </p:sp>
    </p:spTree>
    <p:extLst>
      <p:ext uri="{BB962C8B-B14F-4D97-AF65-F5344CB8AC3E}">
        <p14:creationId xmlns:p14="http://schemas.microsoft.com/office/powerpoint/2010/main" val="796388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03BF44E-A984-4A6B-A51C-554891EACE9C}" type="datetimeFigureOut">
              <a:rPr kumimoji="1" lang="ja-JP" altLang="en-US" smtClean="0"/>
              <a:t>2011/12/6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9D57261-F49B-425B-AEF4-144BE8F04F78}" type="slidenum">
              <a:rPr kumimoji="1" lang="ja-JP" altLang="en-US" smtClean="0"/>
              <a:t>‹#›</a:t>
            </a:fld>
            <a:endParaRPr kumimoji="1" lang="ja-JP" altLang="en-US"/>
          </a:p>
        </p:txBody>
      </p:sp>
    </p:spTree>
    <p:extLst>
      <p:ext uri="{BB962C8B-B14F-4D97-AF65-F5344CB8AC3E}">
        <p14:creationId xmlns:p14="http://schemas.microsoft.com/office/powerpoint/2010/main" val="332412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03BF44E-A984-4A6B-A51C-554891EACE9C}" type="datetimeFigureOut">
              <a:rPr kumimoji="1" lang="ja-JP" altLang="en-US" smtClean="0"/>
              <a:t>2011/12/6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9D57261-F49B-425B-AEF4-144BE8F04F78}" type="slidenum">
              <a:rPr kumimoji="1" lang="ja-JP" altLang="en-US" smtClean="0"/>
              <a:t>‹#›</a:t>
            </a:fld>
            <a:endParaRPr kumimoji="1" lang="ja-JP" altLang="en-US"/>
          </a:p>
        </p:txBody>
      </p:sp>
    </p:spTree>
    <p:extLst>
      <p:ext uri="{BB962C8B-B14F-4D97-AF65-F5344CB8AC3E}">
        <p14:creationId xmlns:p14="http://schemas.microsoft.com/office/powerpoint/2010/main" val="51562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03BF44E-A984-4A6B-A51C-554891EACE9C}" type="datetimeFigureOut">
              <a:rPr kumimoji="1" lang="ja-JP" altLang="en-US" smtClean="0"/>
              <a:t>2011/12/6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9D57261-F49B-425B-AEF4-144BE8F04F78}" type="slidenum">
              <a:rPr kumimoji="1" lang="ja-JP" altLang="en-US" smtClean="0"/>
              <a:t>‹#›</a:t>
            </a:fld>
            <a:endParaRPr kumimoji="1" lang="ja-JP" altLang="en-US"/>
          </a:p>
        </p:txBody>
      </p:sp>
    </p:spTree>
    <p:extLst>
      <p:ext uri="{BB962C8B-B14F-4D97-AF65-F5344CB8AC3E}">
        <p14:creationId xmlns:p14="http://schemas.microsoft.com/office/powerpoint/2010/main" val="34991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03BF44E-A984-4A6B-A51C-554891EACE9C}" type="datetimeFigureOut">
              <a:rPr kumimoji="1" lang="ja-JP" altLang="en-US" smtClean="0"/>
              <a:t>2011/12/6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9D57261-F49B-425B-AEF4-144BE8F04F78}" type="slidenum">
              <a:rPr kumimoji="1" lang="ja-JP" altLang="en-US" smtClean="0"/>
              <a:t>‹#›</a:t>
            </a:fld>
            <a:endParaRPr kumimoji="1" lang="ja-JP" altLang="en-US"/>
          </a:p>
        </p:txBody>
      </p:sp>
    </p:spTree>
    <p:extLst>
      <p:ext uri="{BB962C8B-B14F-4D97-AF65-F5344CB8AC3E}">
        <p14:creationId xmlns:p14="http://schemas.microsoft.com/office/powerpoint/2010/main" val="3890927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BF44E-A984-4A6B-A51C-554891EACE9C}" type="datetimeFigureOut">
              <a:rPr kumimoji="1" lang="ja-JP" altLang="en-US" smtClean="0"/>
              <a:t>2011/12/6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57261-F49B-425B-AEF4-144BE8F04F78}" type="slidenum">
              <a:rPr kumimoji="1" lang="ja-JP" altLang="en-US" smtClean="0"/>
              <a:t>‹#›</a:t>
            </a:fld>
            <a:endParaRPr kumimoji="1" lang="ja-JP" altLang="en-US"/>
          </a:p>
        </p:txBody>
      </p:sp>
    </p:spTree>
    <p:extLst>
      <p:ext uri="{BB962C8B-B14F-4D97-AF65-F5344CB8AC3E}">
        <p14:creationId xmlns:p14="http://schemas.microsoft.com/office/powerpoint/2010/main" val="3493051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image" Target="../media/image7.jpeg"/><Relationship Id="rId3" Type="http://schemas.openxmlformats.org/officeDocument/2006/relationships/notesSlide" Target="../notesSlides/notesSlide4.xml"/><Relationship Id="rId7" Type="http://schemas.openxmlformats.org/officeDocument/2006/relationships/oleObject" Target="../embeddings/oleObject2.bin"/><Relationship Id="rId12"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wmf"/><Relationship Id="rId11" Type="http://schemas.openxmlformats.org/officeDocument/2006/relationships/image" Target="../media/image5.jpeg"/><Relationship Id="rId5" Type="http://schemas.openxmlformats.org/officeDocument/2006/relationships/oleObject" Target="../embeddings/oleObject1.bin"/><Relationship Id="rId10" Type="http://schemas.openxmlformats.org/officeDocument/2006/relationships/image" Target="../media/image3.wmf"/><Relationship Id="rId4" Type="http://schemas.openxmlformats.org/officeDocument/2006/relationships/image" Target="../media/image4.png"/><Relationship Id="rId9"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59632" y="1213009"/>
            <a:ext cx="7704856" cy="1754326"/>
          </a:xfrm>
          <a:prstGeom prst="rect">
            <a:avLst/>
          </a:prstGeom>
        </p:spPr>
        <p:txBody>
          <a:bodyPr wrap="square">
            <a:spAutoFit/>
          </a:bodyPr>
          <a:lstStyle/>
          <a:p>
            <a:r>
              <a:rPr lang="en-US" altLang="ja-JP" sz="3600" dirty="0"/>
              <a:t>Three-Dimensional Super-Resolution</a:t>
            </a:r>
            <a:endParaRPr lang="ja-JP" altLang="ja-JP" sz="3600" dirty="0"/>
          </a:p>
          <a:p>
            <a:r>
              <a:rPr lang="en-US" altLang="ja-JP" sz="3600" dirty="0"/>
              <a:t>Imaging by Stochastic Optical</a:t>
            </a:r>
            <a:endParaRPr lang="ja-JP" altLang="ja-JP" sz="3600" dirty="0"/>
          </a:p>
          <a:p>
            <a:r>
              <a:rPr lang="en-US" altLang="ja-JP" sz="3600" dirty="0"/>
              <a:t>Reconstruction Microscopy</a:t>
            </a:r>
            <a:endParaRPr lang="ja-JP" altLang="ja-JP" sz="3600" dirty="0"/>
          </a:p>
        </p:txBody>
      </p:sp>
      <p:sp>
        <p:nvSpPr>
          <p:cNvPr id="5" name="正方形/長方形 4"/>
          <p:cNvSpPr/>
          <p:nvPr/>
        </p:nvSpPr>
        <p:spPr>
          <a:xfrm>
            <a:off x="2127236" y="3460358"/>
            <a:ext cx="6678488" cy="369332"/>
          </a:xfrm>
          <a:prstGeom prst="rect">
            <a:avLst/>
          </a:prstGeom>
        </p:spPr>
        <p:txBody>
          <a:bodyPr wrap="square">
            <a:spAutoFit/>
          </a:bodyPr>
          <a:lstStyle/>
          <a:p>
            <a:r>
              <a:rPr lang="en-US" altLang="ja-JP" dirty="0"/>
              <a:t>Bo </a:t>
            </a:r>
            <a:r>
              <a:rPr lang="en-US" altLang="ja-JP" dirty="0" smtClean="0"/>
              <a:t>Huang, </a:t>
            </a:r>
            <a:r>
              <a:rPr lang="en-US" altLang="ja-JP" dirty="0" err="1"/>
              <a:t>Wenqin</a:t>
            </a:r>
            <a:r>
              <a:rPr lang="en-US" altLang="ja-JP" dirty="0"/>
              <a:t> </a:t>
            </a:r>
            <a:r>
              <a:rPr lang="en-US" altLang="ja-JP" dirty="0" smtClean="0"/>
              <a:t>Wang, Mark </a:t>
            </a:r>
            <a:r>
              <a:rPr lang="en-US" altLang="ja-JP" dirty="0"/>
              <a:t>Bates</a:t>
            </a:r>
            <a:r>
              <a:rPr lang="en-US" altLang="ja-JP" dirty="0" smtClean="0"/>
              <a:t>, </a:t>
            </a:r>
            <a:r>
              <a:rPr lang="en-US" altLang="ja-JP" dirty="0" err="1"/>
              <a:t>Xiaowei</a:t>
            </a:r>
            <a:r>
              <a:rPr lang="en-US" altLang="ja-JP" dirty="0"/>
              <a:t> </a:t>
            </a:r>
            <a:r>
              <a:rPr lang="en-US" altLang="ja-JP" dirty="0" err="1"/>
              <a:t>Zhuang</a:t>
            </a:r>
            <a:endParaRPr lang="ja-JP" altLang="en-US" dirty="0"/>
          </a:p>
        </p:txBody>
      </p:sp>
      <p:sp>
        <p:nvSpPr>
          <p:cNvPr id="6" name="正方形/長方形 5"/>
          <p:cNvSpPr/>
          <p:nvPr/>
        </p:nvSpPr>
        <p:spPr>
          <a:xfrm>
            <a:off x="2134231" y="3838364"/>
            <a:ext cx="6410406" cy="369332"/>
          </a:xfrm>
          <a:prstGeom prst="rect">
            <a:avLst/>
          </a:prstGeom>
        </p:spPr>
        <p:txBody>
          <a:bodyPr wrap="square">
            <a:spAutoFit/>
          </a:bodyPr>
          <a:lstStyle/>
          <a:p>
            <a:r>
              <a:rPr lang="en-US" altLang="ja-JP" i="1" dirty="0"/>
              <a:t>Science </a:t>
            </a:r>
            <a:r>
              <a:rPr lang="en-US" altLang="ja-JP" b="1" dirty="0"/>
              <a:t>319</a:t>
            </a:r>
            <a:r>
              <a:rPr lang="en-US" altLang="ja-JP" dirty="0"/>
              <a:t>, 810 (2008</a:t>
            </a:r>
            <a:r>
              <a:rPr lang="en-US" altLang="ja-JP" dirty="0" smtClean="0"/>
              <a:t>)</a:t>
            </a:r>
            <a:endParaRPr lang="ja-JP" altLang="ja-JP" dirty="0"/>
          </a:p>
        </p:txBody>
      </p:sp>
      <p:sp>
        <p:nvSpPr>
          <p:cNvPr id="7" name="テキスト ボックス 6"/>
          <p:cNvSpPr txBox="1"/>
          <p:nvPr/>
        </p:nvSpPr>
        <p:spPr>
          <a:xfrm>
            <a:off x="4644008" y="4797152"/>
            <a:ext cx="3672408" cy="369332"/>
          </a:xfrm>
          <a:prstGeom prst="rect">
            <a:avLst/>
          </a:prstGeom>
          <a:noFill/>
        </p:spPr>
        <p:txBody>
          <a:bodyPr wrap="square" rtlCol="0">
            <a:spAutoFit/>
          </a:bodyPr>
          <a:lstStyle/>
          <a:p>
            <a:r>
              <a:rPr lang="en-US" altLang="ja-JP" dirty="0" smtClean="0"/>
              <a:t>Miyasaka Lab.  Miyamoto Yoko</a:t>
            </a:r>
            <a:endParaRPr kumimoji="1" lang="ja-JP" altLang="en-US" dirty="0"/>
          </a:p>
        </p:txBody>
      </p:sp>
    </p:spTree>
    <p:extLst>
      <p:ext uri="{BB962C8B-B14F-4D97-AF65-F5344CB8AC3E}">
        <p14:creationId xmlns:p14="http://schemas.microsoft.com/office/powerpoint/2010/main" val="955669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996952"/>
            <a:ext cx="301942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7738" y="1638092"/>
            <a:ext cx="6164547"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827584" y="261901"/>
            <a:ext cx="7704856" cy="646331"/>
          </a:xfrm>
          <a:prstGeom prst="rect">
            <a:avLst/>
          </a:prstGeom>
        </p:spPr>
        <p:txBody>
          <a:bodyPr wrap="square">
            <a:spAutoFit/>
          </a:bodyPr>
          <a:lstStyle/>
          <a:p>
            <a:r>
              <a:rPr lang="en-US" altLang="ja-JP" sz="3600" dirty="0" smtClean="0"/>
              <a:t>3D  STORM</a:t>
            </a:r>
            <a:endParaRPr lang="ja-JP" altLang="ja-JP" sz="3600" dirty="0"/>
          </a:p>
        </p:txBody>
      </p:sp>
      <p:sp>
        <p:nvSpPr>
          <p:cNvPr id="3" name="正方形/長方形 2"/>
          <p:cNvSpPr/>
          <p:nvPr/>
        </p:nvSpPr>
        <p:spPr>
          <a:xfrm>
            <a:off x="713082" y="1176427"/>
            <a:ext cx="4989186" cy="461665"/>
          </a:xfrm>
          <a:prstGeom prst="rect">
            <a:avLst/>
          </a:prstGeom>
        </p:spPr>
        <p:txBody>
          <a:bodyPr wrap="none">
            <a:spAutoFit/>
          </a:bodyPr>
          <a:lstStyle/>
          <a:p>
            <a:r>
              <a:rPr lang="en-US" altLang="ja-JP" sz="2400" dirty="0"/>
              <a:t>The </a:t>
            </a:r>
            <a:r>
              <a:rPr lang="en-US" altLang="ja-JP" sz="2400" i="1" dirty="0" err="1"/>
              <a:t>w</a:t>
            </a:r>
            <a:r>
              <a:rPr lang="en-US" altLang="ja-JP" sz="1600" i="1" dirty="0" err="1"/>
              <a:t>x</a:t>
            </a:r>
            <a:r>
              <a:rPr lang="en-US" altLang="ja-JP" sz="2400" i="1" dirty="0"/>
              <a:t> </a:t>
            </a:r>
            <a:r>
              <a:rPr lang="en-US" altLang="ja-JP" sz="2400" dirty="0"/>
              <a:t>and </a:t>
            </a:r>
            <a:r>
              <a:rPr lang="en-US" altLang="ja-JP" sz="2400" i="1" dirty="0" err="1"/>
              <a:t>w</a:t>
            </a:r>
            <a:r>
              <a:rPr lang="en-US" altLang="ja-JP" sz="1600" i="1" dirty="0" err="1"/>
              <a:t>y</a:t>
            </a:r>
            <a:r>
              <a:rPr lang="en-US" altLang="ja-JP" sz="2400" i="1" dirty="0"/>
              <a:t> </a:t>
            </a:r>
            <a:r>
              <a:rPr lang="en-US" altLang="ja-JP" sz="2400" dirty="0"/>
              <a:t>values as a function of </a:t>
            </a:r>
            <a:r>
              <a:rPr lang="en-US" altLang="ja-JP" sz="2400" i="1" dirty="0"/>
              <a:t>z</a:t>
            </a:r>
            <a:endParaRPr lang="ja-JP" altLang="en-US" sz="2400" dirty="0"/>
          </a:p>
        </p:txBody>
      </p:sp>
      <p:sp>
        <p:nvSpPr>
          <p:cNvPr id="5" name="正方形/長方形 4"/>
          <p:cNvSpPr/>
          <p:nvPr/>
        </p:nvSpPr>
        <p:spPr>
          <a:xfrm>
            <a:off x="971600" y="3501008"/>
            <a:ext cx="5541664" cy="1384995"/>
          </a:xfrm>
          <a:prstGeom prst="rect">
            <a:avLst/>
          </a:prstGeom>
        </p:spPr>
        <p:txBody>
          <a:bodyPr wrap="square">
            <a:spAutoFit/>
          </a:bodyPr>
          <a:lstStyle/>
          <a:p>
            <a:r>
              <a:rPr lang="en-US" altLang="ja-JP" sz="1400" i="1" dirty="0"/>
              <a:t>w</a:t>
            </a:r>
            <a:r>
              <a:rPr lang="en-US" altLang="ja-JP" sz="900" dirty="0"/>
              <a:t>0</a:t>
            </a:r>
            <a:r>
              <a:rPr lang="en-US" altLang="ja-JP" sz="1400" dirty="0"/>
              <a:t> </a:t>
            </a:r>
            <a:r>
              <a:rPr lang="en-US" altLang="ja-JP" sz="1400" dirty="0" smtClean="0"/>
              <a:t>: the </a:t>
            </a:r>
            <a:r>
              <a:rPr lang="en-US" altLang="ja-JP" sz="1400" dirty="0"/>
              <a:t>PSF width when a molecule is at the </a:t>
            </a:r>
            <a:r>
              <a:rPr lang="en-US" altLang="ja-JP" sz="1400" dirty="0" smtClean="0"/>
              <a:t>focal plane</a:t>
            </a:r>
            <a:endParaRPr lang="en-US" altLang="ja-JP" sz="1400" dirty="0"/>
          </a:p>
          <a:p>
            <a:r>
              <a:rPr lang="en-US" altLang="ja-JP" sz="1400" i="1" dirty="0" smtClean="0"/>
              <a:t>c </a:t>
            </a:r>
            <a:r>
              <a:rPr lang="en-US" altLang="ja-JP" sz="1400" dirty="0"/>
              <a:t> </a:t>
            </a:r>
            <a:r>
              <a:rPr lang="en-US" altLang="ja-JP" sz="1400" dirty="0" smtClean="0"/>
              <a:t>:  </a:t>
            </a:r>
            <a:r>
              <a:rPr lang="en-US" altLang="ja-JP" sz="1400" dirty="0"/>
              <a:t>the offset of the </a:t>
            </a:r>
            <a:r>
              <a:rPr lang="en-US" altLang="ja-JP" sz="1400" i="1" dirty="0"/>
              <a:t>x </a:t>
            </a:r>
            <a:r>
              <a:rPr lang="en-US" altLang="ja-JP" sz="1400" dirty="0"/>
              <a:t>or </a:t>
            </a:r>
            <a:r>
              <a:rPr lang="en-US" altLang="ja-JP" sz="1400" i="1" dirty="0"/>
              <a:t>y </a:t>
            </a:r>
            <a:r>
              <a:rPr lang="en-US" altLang="ja-JP" sz="1400" dirty="0" smtClean="0"/>
              <a:t>focal plane </a:t>
            </a:r>
            <a:r>
              <a:rPr lang="en-US" altLang="ja-JP" sz="1400" dirty="0"/>
              <a:t>from the </a:t>
            </a:r>
            <a:r>
              <a:rPr lang="en-US" altLang="ja-JP" sz="1400" dirty="0" smtClean="0"/>
              <a:t>average</a:t>
            </a:r>
          </a:p>
          <a:p>
            <a:r>
              <a:rPr lang="en-US" altLang="ja-JP" sz="1400" dirty="0"/>
              <a:t> </a:t>
            </a:r>
            <a:r>
              <a:rPr lang="en-US" altLang="ja-JP" sz="1400" dirty="0" smtClean="0"/>
              <a:t>      focal plane</a:t>
            </a:r>
          </a:p>
          <a:p>
            <a:r>
              <a:rPr lang="en-US" altLang="ja-JP" sz="1400" i="1" dirty="0" smtClean="0"/>
              <a:t>d </a:t>
            </a:r>
            <a:r>
              <a:rPr lang="en-US" altLang="ja-JP" sz="1400" dirty="0"/>
              <a:t> </a:t>
            </a:r>
            <a:r>
              <a:rPr lang="en-US" altLang="ja-JP" sz="1400" dirty="0" smtClean="0"/>
              <a:t>:  </a:t>
            </a:r>
            <a:r>
              <a:rPr lang="en-US" altLang="ja-JP" sz="1400" dirty="0"/>
              <a:t>the focus depth of the </a:t>
            </a:r>
            <a:r>
              <a:rPr lang="en-US" altLang="ja-JP" sz="1400" dirty="0" smtClean="0"/>
              <a:t>microscope</a:t>
            </a:r>
          </a:p>
          <a:p>
            <a:r>
              <a:rPr lang="en-US" altLang="ja-JP" sz="1400" i="1" dirty="0" smtClean="0"/>
              <a:t>A </a:t>
            </a:r>
            <a:r>
              <a:rPr lang="en-US" altLang="ja-JP" sz="1400" dirty="0"/>
              <a:t>and </a:t>
            </a:r>
            <a:r>
              <a:rPr lang="en-US" altLang="ja-JP" sz="1400" i="1" dirty="0"/>
              <a:t>B </a:t>
            </a:r>
            <a:r>
              <a:rPr lang="en-US" altLang="ja-JP" sz="1400" dirty="0" smtClean="0"/>
              <a:t>: coefficients </a:t>
            </a:r>
            <a:r>
              <a:rPr lang="en-US" altLang="ja-JP" sz="1400" dirty="0"/>
              <a:t>of higher order terms to correct </a:t>
            </a:r>
            <a:r>
              <a:rPr lang="en-US" altLang="ja-JP" sz="1400" dirty="0" smtClean="0"/>
              <a:t>for</a:t>
            </a:r>
          </a:p>
          <a:p>
            <a:r>
              <a:rPr lang="en-US" altLang="ja-JP" sz="1400" dirty="0"/>
              <a:t> </a:t>
            </a:r>
            <a:r>
              <a:rPr lang="en-US" altLang="ja-JP" sz="1400" dirty="0" smtClean="0"/>
              <a:t>                </a:t>
            </a:r>
            <a:r>
              <a:rPr lang="en-US" altLang="ja-JP" sz="1400" dirty="0"/>
              <a:t>the non-ideality of the imaging optics.</a:t>
            </a:r>
            <a:endParaRPr lang="ja-JP" altLang="en-US" sz="1400" dirty="0"/>
          </a:p>
        </p:txBody>
      </p:sp>
    </p:spTree>
    <p:extLst>
      <p:ext uri="{BB962C8B-B14F-4D97-AF65-F5344CB8AC3E}">
        <p14:creationId xmlns:p14="http://schemas.microsoft.com/office/powerpoint/2010/main" val="2899592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92" y="1772816"/>
            <a:ext cx="7500477" cy="2526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323528" y="332656"/>
            <a:ext cx="8640960" cy="954107"/>
          </a:xfrm>
          <a:prstGeom prst="rect">
            <a:avLst/>
          </a:prstGeom>
        </p:spPr>
        <p:txBody>
          <a:bodyPr wrap="square">
            <a:spAutoFit/>
          </a:bodyPr>
          <a:lstStyle/>
          <a:p>
            <a:r>
              <a:rPr lang="en-US" altLang="ja-JP" sz="2800" dirty="0"/>
              <a:t>Three-dimensional localization distribution of</a:t>
            </a:r>
          </a:p>
          <a:p>
            <a:r>
              <a:rPr lang="en-US" altLang="ja-JP" sz="2800" dirty="0"/>
              <a:t>single molecules</a:t>
            </a:r>
            <a:endParaRPr lang="ja-JP" altLang="en-US" sz="2800" dirty="0"/>
          </a:p>
        </p:txBody>
      </p:sp>
      <p:sp>
        <p:nvSpPr>
          <p:cNvPr id="3" name="正方形/長方形 2"/>
          <p:cNvSpPr/>
          <p:nvPr/>
        </p:nvSpPr>
        <p:spPr>
          <a:xfrm>
            <a:off x="467544" y="4192379"/>
            <a:ext cx="3375861" cy="400110"/>
          </a:xfrm>
          <a:prstGeom prst="rect">
            <a:avLst/>
          </a:prstGeom>
        </p:spPr>
        <p:txBody>
          <a:bodyPr wrap="none">
            <a:spAutoFit/>
          </a:bodyPr>
          <a:lstStyle/>
          <a:p>
            <a:r>
              <a:rPr lang="en-US" altLang="ja-JP" sz="2000" dirty="0"/>
              <a:t>Localizations from 145 clusters</a:t>
            </a:r>
            <a:endParaRPr lang="ja-JP" altLang="en-US" sz="2000" dirty="0"/>
          </a:p>
        </p:txBody>
      </p:sp>
      <p:sp>
        <p:nvSpPr>
          <p:cNvPr id="4" name="正方形/長方形 3"/>
          <p:cNvSpPr/>
          <p:nvPr/>
        </p:nvSpPr>
        <p:spPr>
          <a:xfrm>
            <a:off x="4067944" y="4184024"/>
            <a:ext cx="5076056" cy="400110"/>
          </a:xfrm>
          <a:prstGeom prst="rect">
            <a:avLst/>
          </a:prstGeom>
        </p:spPr>
        <p:txBody>
          <a:bodyPr wrap="square">
            <a:spAutoFit/>
          </a:bodyPr>
          <a:lstStyle/>
          <a:p>
            <a:r>
              <a:rPr lang="en-US" altLang="ja-JP" sz="2000" dirty="0"/>
              <a:t>Histograms of </a:t>
            </a:r>
            <a:r>
              <a:rPr lang="en-US" altLang="ja-JP" sz="2000" dirty="0" smtClean="0"/>
              <a:t>the  distribution </a:t>
            </a:r>
            <a:r>
              <a:rPr lang="en-US" altLang="ja-JP" sz="2000" dirty="0"/>
              <a:t>in x, y, and z</a:t>
            </a:r>
            <a:endParaRPr lang="ja-JP" altLang="en-US" sz="2000" dirty="0"/>
          </a:p>
        </p:txBody>
      </p:sp>
      <p:sp>
        <p:nvSpPr>
          <p:cNvPr id="6" name="正方形/長方形 5"/>
          <p:cNvSpPr/>
          <p:nvPr/>
        </p:nvSpPr>
        <p:spPr>
          <a:xfrm>
            <a:off x="4266601" y="4561004"/>
            <a:ext cx="713657" cy="369332"/>
          </a:xfrm>
          <a:prstGeom prst="rect">
            <a:avLst/>
          </a:prstGeom>
        </p:spPr>
        <p:txBody>
          <a:bodyPr wrap="none">
            <a:spAutoFit/>
          </a:bodyPr>
          <a:lstStyle/>
          <a:p>
            <a:r>
              <a:rPr lang="en-US" altLang="ja-JP" dirty="0"/>
              <a:t>9 nm </a:t>
            </a:r>
            <a:endParaRPr lang="ja-JP" altLang="en-US" dirty="0"/>
          </a:p>
        </p:txBody>
      </p:sp>
      <p:sp>
        <p:nvSpPr>
          <p:cNvPr id="7" name="正方形/長方形 6"/>
          <p:cNvSpPr/>
          <p:nvPr/>
        </p:nvSpPr>
        <p:spPr>
          <a:xfrm>
            <a:off x="5845336" y="4561004"/>
            <a:ext cx="830677" cy="369332"/>
          </a:xfrm>
          <a:prstGeom prst="rect">
            <a:avLst/>
          </a:prstGeom>
        </p:spPr>
        <p:txBody>
          <a:bodyPr wrap="none">
            <a:spAutoFit/>
          </a:bodyPr>
          <a:lstStyle/>
          <a:p>
            <a:r>
              <a:rPr lang="en-US" altLang="ja-JP" dirty="0"/>
              <a:t>11 nm </a:t>
            </a:r>
            <a:endParaRPr lang="ja-JP" altLang="en-US" dirty="0"/>
          </a:p>
        </p:txBody>
      </p:sp>
      <p:sp>
        <p:nvSpPr>
          <p:cNvPr id="8" name="正方形/長方形 7"/>
          <p:cNvSpPr/>
          <p:nvPr/>
        </p:nvSpPr>
        <p:spPr>
          <a:xfrm>
            <a:off x="7266712" y="4539929"/>
            <a:ext cx="777777" cy="369332"/>
          </a:xfrm>
          <a:prstGeom prst="rect">
            <a:avLst/>
          </a:prstGeom>
        </p:spPr>
        <p:txBody>
          <a:bodyPr wrap="none">
            <a:spAutoFit/>
          </a:bodyPr>
          <a:lstStyle/>
          <a:p>
            <a:r>
              <a:rPr lang="en-US" altLang="ja-JP" dirty="0"/>
              <a:t>22 nm</a:t>
            </a:r>
            <a:endParaRPr lang="ja-JP" altLang="en-US" dirty="0"/>
          </a:p>
        </p:txBody>
      </p:sp>
      <p:sp>
        <p:nvSpPr>
          <p:cNvPr id="9" name="正方形/長方形 8"/>
          <p:cNvSpPr/>
          <p:nvPr/>
        </p:nvSpPr>
        <p:spPr>
          <a:xfrm>
            <a:off x="3843406" y="4962492"/>
            <a:ext cx="5121082" cy="400110"/>
          </a:xfrm>
          <a:prstGeom prst="rect">
            <a:avLst/>
          </a:prstGeom>
        </p:spPr>
        <p:txBody>
          <a:bodyPr wrap="square">
            <a:spAutoFit/>
          </a:bodyPr>
          <a:lstStyle/>
          <a:p>
            <a:r>
              <a:rPr lang="en-US" altLang="ja-JP" sz="2000" dirty="0" smtClean="0"/>
              <a:t>Full  width at half maximum value in </a:t>
            </a:r>
            <a:r>
              <a:rPr lang="en-US" altLang="ja-JP" sz="2000" dirty="0"/>
              <a:t>x, y, and z</a:t>
            </a:r>
            <a:endParaRPr lang="ja-JP" altLang="en-US" sz="2000" dirty="0"/>
          </a:p>
        </p:txBody>
      </p:sp>
      <p:sp>
        <p:nvSpPr>
          <p:cNvPr id="10" name="正方形/長方形 9"/>
          <p:cNvSpPr/>
          <p:nvPr/>
        </p:nvSpPr>
        <p:spPr>
          <a:xfrm>
            <a:off x="4312002" y="5516490"/>
            <a:ext cx="830677" cy="369332"/>
          </a:xfrm>
          <a:prstGeom prst="rect">
            <a:avLst/>
          </a:prstGeom>
        </p:spPr>
        <p:txBody>
          <a:bodyPr wrap="none">
            <a:spAutoFit/>
          </a:bodyPr>
          <a:lstStyle/>
          <a:p>
            <a:r>
              <a:rPr lang="en-US" altLang="ja-JP" dirty="0" smtClean="0"/>
              <a:t>21 </a:t>
            </a:r>
            <a:r>
              <a:rPr lang="en-US" altLang="ja-JP" dirty="0"/>
              <a:t>nm </a:t>
            </a:r>
            <a:endParaRPr lang="ja-JP" altLang="en-US" dirty="0"/>
          </a:p>
        </p:txBody>
      </p:sp>
      <p:sp>
        <p:nvSpPr>
          <p:cNvPr id="11" name="正方形/長方形 10"/>
          <p:cNvSpPr/>
          <p:nvPr/>
        </p:nvSpPr>
        <p:spPr>
          <a:xfrm>
            <a:off x="5845335" y="5531563"/>
            <a:ext cx="830677" cy="369332"/>
          </a:xfrm>
          <a:prstGeom prst="rect">
            <a:avLst/>
          </a:prstGeom>
        </p:spPr>
        <p:txBody>
          <a:bodyPr wrap="none">
            <a:spAutoFit/>
          </a:bodyPr>
          <a:lstStyle/>
          <a:p>
            <a:r>
              <a:rPr lang="en-US" altLang="ja-JP" dirty="0" smtClean="0"/>
              <a:t>26 </a:t>
            </a:r>
            <a:r>
              <a:rPr lang="en-US" altLang="ja-JP" dirty="0"/>
              <a:t>nm </a:t>
            </a:r>
            <a:endParaRPr lang="ja-JP" altLang="en-US" dirty="0"/>
          </a:p>
        </p:txBody>
      </p:sp>
      <p:sp>
        <p:nvSpPr>
          <p:cNvPr id="12" name="正方形/長方形 11"/>
          <p:cNvSpPr/>
          <p:nvPr/>
        </p:nvSpPr>
        <p:spPr>
          <a:xfrm>
            <a:off x="7240261" y="5532401"/>
            <a:ext cx="830677" cy="369332"/>
          </a:xfrm>
          <a:prstGeom prst="rect">
            <a:avLst/>
          </a:prstGeom>
        </p:spPr>
        <p:txBody>
          <a:bodyPr wrap="none">
            <a:spAutoFit/>
          </a:bodyPr>
          <a:lstStyle/>
          <a:p>
            <a:r>
              <a:rPr lang="en-US" altLang="ja-JP" dirty="0" smtClean="0"/>
              <a:t>52 </a:t>
            </a:r>
            <a:r>
              <a:rPr lang="en-US" altLang="ja-JP" dirty="0"/>
              <a:t>nm </a:t>
            </a:r>
            <a:endParaRPr lang="ja-JP" altLang="en-US" dirty="0"/>
          </a:p>
        </p:txBody>
      </p:sp>
    </p:spTree>
    <p:extLst>
      <p:ext uri="{BB962C8B-B14F-4D97-AF65-F5344CB8AC3E}">
        <p14:creationId xmlns:p14="http://schemas.microsoft.com/office/powerpoint/2010/main" val="2996896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725" y="1628800"/>
            <a:ext cx="574022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395536" y="260648"/>
            <a:ext cx="7704856" cy="584775"/>
          </a:xfrm>
          <a:prstGeom prst="rect">
            <a:avLst/>
          </a:prstGeom>
        </p:spPr>
        <p:txBody>
          <a:bodyPr wrap="square">
            <a:spAutoFit/>
          </a:bodyPr>
          <a:lstStyle/>
          <a:p>
            <a:r>
              <a:rPr lang="en-US" altLang="ja-JP" sz="3200" dirty="0" smtClean="0"/>
              <a:t>3D  STORM </a:t>
            </a:r>
            <a:r>
              <a:rPr lang="en-US" altLang="ja-JP" sz="3200" dirty="0"/>
              <a:t>imaging </a:t>
            </a:r>
            <a:r>
              <a:rPr lang="en-US" altLang="ja-JP" sz="3200" dirty="0" smtClean="0"/>
              <a:t>of  microtubules </a:t>
            </a:r>
            <a:r>
              <a:rPr lang="en-US" altLang="ja-JP" sz="3200" dirty="0"/>
              <a:t>in a cell</a:t>
            </a:r>
            <a:endParaRPr lang="ja-JP" altLang="en-US" sz="3200" dirty="0"/>
          </a:p>
        </p:txBody>
      </p:sp>
      <p:sp>
        <p:nvSpPr>
          <p:cNvPr id="3" name="正方形/長方形 2"/>
          <p:cNvSpPr/>
          <p:nvPr/>
        </p:nvSpPr>
        <p:spPr>
          <a:xfrm>
            <a:off x="1662437" y="5157192"/>
            <a:ext cx="3157647" cy="707886"/>
          </a:xfrm>
          <a:prstGeom prst="rect">
            <a:avLst/>
          </a:prstGeom>
        </p:spPr>
        <p:txBody>
          <a:bodyPr wrap="square">
            <a:spAutoFit/>
          </a:bodyPr>
          <a:lstStyle/>
          <a:p>
            <a:r>
              <a:rPr lang="en-US" altLang="ja-JP" sz="2000" dirty="0"/>
              <a:t>Conventional indirect</a:t>
            </a:r>
          </a:p>
          <a:p>
            <a:r>
              <a:rPr lang="en-US" altLang="ja-JP" sz="2000" dirty="0"/>
              <a:t>immunofluorescence image</a:t>
            </a:r>
            <a:endParaRPr lang="ja-JP" altLang="en-US" sz="2000" dirty="0"/>
          </a:p>
        </p:txBody>
      </p:sp>
      <p:sp>
        <p:nvSpPr>
          <p:cNvPr id="4" name="正方形/長方形 3"/>
          <p:cNvSpPr/>
          <p:nvPr/>
        </p:nvSpPr>
        <p:spPr>
          <a:xfrm>
            <a:off x="4932040" y="5148425"/>
            <a:ext cx="4572000" cy="707886"/>
          </a:xfrm>
          <a:prstGeom prst="rect">
            <a:avLst/>
          </a:prstGeom>
        </p:spPr>
        <p:txBody>
          <a:bodyPr>
            <a:spAutoFit/>
          </a:bodyPr>
          <a:lstStyle/>
          <a:p>
            <a:r>
              <a:rPr lang="en-US" altLang="ja-JP" sz="2000" dirty="0"/>
              <a:t>The 3D STORM</a:t>
            </a:r>
          </a:p>
          <a:p>
            <a:r>
              <a:rPr lang="en-US" altLang="ja-JP" sz="2000" dirty="0"/>
              <a:t>image of the same area</a:t>
            </a:r>
            <a:endParaRPr lang="ja-JP" altLang="en-US" sz="2000" dirty="0"/>
          </a:p>
        </p:txBody>
      </p:sp>
    </p:spTree>
    <p:extLst>
      <p:ext uri="{BB962C8B-B14F-4D97-AF65-F5344CB8AC3E}">
        <p14:creationId xmlns:p14="http://schemas.microsoft.com/office/powerpoint/2010/main" val="2085722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427132"/>
            <a:ext cx="4954400" cy="181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4293096"/>
            <a:ext cx="1944216" cy="18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068428"/>
            <a:ext cx="249867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421319" y="553035"/>
            <a:ext cx="7704856" cy="584775"/>
          </a:xfrm>
          <a:prstGeom prst="rect">
            <a:avLst/>
          </a:prstGeom>
        </p:spPr>
        <p:txBody>
          <a:bodyPr wrap="square">
            <a:spAutoFit/>
          </a:bodyPr>
          <a:lstStyle/>
          <a:p>
            <a:r>
              <a:rPr lang="en-US" altLang="ja-JP" sz="3200" dirty="0" smtClean="0"/>
              <a:t>3D  STORM </a:t>
            </a:r>
            <a:r>
              <a:rPr lang="en-US" altLang="ja-JP" sz="3200" dirty="0"/>
              <a:t>imaging </a:t>
            </a:r>
            <a:r>
              <a:rPr lang="en-US" altLang="ja-JP" sz="3200" dirty="0" smtClean="0"/>
              <a:t>of  microtubules </a:t>
            </a:r>
            <a:r>
              <a:rPr lang="en-US" altLang="ja-JP" sz="3200" dirty="0"/>
              <a:t>in a cell</a:t>
            </a:r>
            <a:endParaRPr lang="ja-JP" altLang="en-US" sz="3200" dirty="0"/>
          </a:p>
        </p:txBody>
      </p:sp>
      <p:sp>
        <p:nvSpPr>
          <p:cNvPr id="5" name="下カーブ矢印 4"/>
          <p:cNvSpPr/>
          <p:nvPr/>
        </p:nvSpPr>
        <p:spPr>
          <a:xfrm>
            <a:off x="2318149" y="1694918"/>
            <a:ext cx="1872208" cy="690744"/>
          </a:xfrm>
          <a:prstGeom prst="curvedDownArrow">
            <a:avLst/>
          </a:prstGeom>
          <a:solidFill>
            <a:schemeClr val="bg2"/>
          </a:solidFill>
          <a:ln>
            <a:noFill/>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正方形/長方形 5"/>
          <p:cNvSpPr/>
          <p:nvPr/>
        </p:nvSpPr>
        <p:spPr>
          <a:xfrm>
            <a:off x="5508104" y="4752036"/>
            <a:ext cx="4572000" cy="923330"/>
          </a:xfrm>
          <a:prstGeom prst="rect">
            <a:avLst/>
          </a:prstGeom>
        </p:spPr>
        <p:txBody>
          <a:bodyPr>
            <a:spAutoFit/>
          </a:bodyPr>
          <a:lstStyle/>
          <a:p>
            <a:r>
              <a:rPr lang="en-US" altLang="ja-JP" dirty="0"/>
              <a:t>fit to two Gaussians</a:t>
            </a:r>
          </a:p>
          <a:p>
            <a:r>
              <a:rPr lang="en-US" altLang="ja-JP" dirty="0" smtClean="0"/>
              <a:t>identical </a:t>
            </a:r>
            <a:r>
              <a:rPr lang="en-US" altLang="ja-JP" dirty="0"/>
              <a:t>widths (FWHM = 66 nm) </a:t>
            </a:r>
            <a:endParaRPr lang="en-US" altLang="ja-JP" dirty="0" smtClean="0"/>
          </a:p>
          <a:p>
            <a:r>
              <a:rPr lang="en-US" altLang="ja-JP" dirty="0" smtClean="0"/>
              <a:t>a  separation </a:t>
            </a:r>
            <a:r>
              <a:rPr lang="en-US" altLang="ja-JP" dirty="0"/>
              <a:t>of 102 nm (red curve)</a:t>
            </a:r>
            <a:endParaRPr lang="ja-JP" altLang="en-US" dirty="0"/>
          </a:p>
        </p:txBody>
      </p:sp>
    </p:spTree>
    <p:extLst>
      <p:ext uri="{BB962C8B-B14F-4D97-AF65-F5344CB8AC3E}">
        <p14:creationId xmlns:p14="http://schemas.microsoft.com/office/powerpoint/2010/main" val="1727523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991" y="1484783"/>
            <a:ext cx="7605699" cy="3344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775296" y="5733256"/>
            <a:ext cx="7749715" cy="369332"/>
          </a:xfrm>
          <a:prstGeom prst="rect">
            <a:avLst/>
          </a:prstGeom>
        </p:spPr>
        <p:txBody>
          <a:bodyPr wrap="square">
            <a:spAutoFit/>
          </a:bodyPr>
          <a:lstStyle/>
          <a:p>
            <a:r>
              <a:rPr lang="en-US" altLang="ja-JP" dirty="0"/>
              <a:t>Sequential stages in </a:t>
            </a:r>
            <a:r>
              <a:rPr lang="en-US" altLang="ja-JP" dirty="0" err="1"/>
              <a:t>clathrin</a:t>
            </a:r>
            <a:r>
              <a:rPr lang="en-US" altLang="ja-JP" dirty="0"/>
              <a:t>-mediated endocytosis at the presynaptic terminal</a:t>
            </a:r>
            <a:endParaRPr lang="ja-JP" altLang="en-US" dirty="0"/>
          </a:p>
        </p:txBody>
      </p:sp>
      <p:sp>
        <p:nvSpPr>
          <p:cNvPr id="4" name="正方形/長方形 3"/>
          <p:cNvSpPr/>
          <p:nvPr/>
        </p:nvSpPr>
        <p:spPr>
          <a:xfrm>
            <a:off x="539552" y="332656"/>
            <a:ext cx="8064896" cy="523220"/>
          </a:xfrm>
          <a:prstGeom prst="rect">
            <a:avLst/>
          </a:prstGeom>
        </p:spPr>
        <p:txBody>
          <a:bodyPr wrap="square">
            <a:spAutoFit/>
          </a:bodyPr>
          <a:lstStyle/>
          <a:p>
            <a:r>
              <a:rPr lang="en-US" altLang="ja-JP" sz="2800" dirty="0" smtClean="0"/>
              <a:t>3D  STORM </a:t>
            </a:r>
            <a:r>
              <a:rPr lang="en-US" altLang="ja-JP" sz="2800" dirty="0"/>
              <a:t>imaging of </a:t>
            </a:r>
            <a:r>
              <a:rPr lang="en-US" altLang="ja-JP" sz="2800" dirty="0" err="1"/>
              <a:t>clathrin</a:t>
            </a:r>
            <a:r>
              <a:rPr lang="en-US" altLang="ja-JP" sz="2800" dirty="0"/>
              <a:t>-coated pits in a cell</a:t>
            </a:r>
            <a:endParaRPr lang="ja-JP" altLang="en-US" sz="2800" dirty="0"/>
          </a:p>
        </p:txBody>
      </p:sp>
      <p:sp>
        <p:nvSpPr>
          <p:cNvPr id="5" name="正方形/長方形 4"/>
          <p:cNvSpPr/>
          <p:nvPr/>
        </p:nvSpPr>
        <p:spPr>
          <a:xfrm>
            <a:off x="3203848" y="4906034"/>
            <a:ext cx="6336704" cy="369332"/>
          </a:xfrm>
          <a:prstGeom prst="rect">
            <a:avLst/>
          </a:prstGeom>
        </p:spPr>
        <p:txBody>
          <a:bodyPr wrap="square">
            <a:spAutoFit/>
          </a:bodyPr>
          <a:lstStyle/>
          <a:p>
            <a:r>
              <a:rPr lang="en-US" altLang="ja-JP" dirty="0"/>
              <a:t>V. I. </a:t>
            </a:r>
            <a:r>
              <a:rPr lang="en-US" altLang="ja-JP" dirty="0" err="1"/>
              <a:t>Slepnev</a:t>
            </a:r>
            <a:r>
              <a:rPr lang="en-US" altLang="ja-JP" dirty="0"/>
              <a:t>, P. De </a:t>
            </a:r>
            <a:r>
              <a:rPr lang="en-US" altLang="ja-JP" dirty="0" err="1"/>
              <a:t>Camilli</a:t>
            </a:r>
            <a:r>
              <a:rPr lang="en-US" altLang="ja-JP" dirty="0"/>
              <a:t>, Nat. Rev. </a:t>
            </a:r>
            <a:r>
              <a:rPr lang="en-US" altLang="ja-JP" dirty="0" err="1"/>
              <a:t>Neurosci</a:t>
            </a:r>
            <a:r>
              <a:rPr lang="en-US" altLang="ja-JP" dirty="0"/>
              <a:t>. 1, </a:t>
            </a:r>
            <a:r>
              <a:rPr lang="en-US" altLang="ja-JP" dirty="0" smtClean="0"/>
              <a:t>161   (</a:t>
            </a:r>
            <a:r>
              <a:rPr lang="en-US" altLang="ja-JP" dirty="0"/>
              <a:t>2000).</a:t>
            </a:r>
            <a:endParaRPr lang="ja-JP" altLang="en-US" dirty="0"/>
          </a:p>
        </p:txBody>
      </p:sp>
      <p:sp>
        <p:nvSpPr>
          <p:cNvPr id="3" name="正方形/長方形 2"/>
          <p:cNvSpPr/>
          <p:nvPr/>
        </p:nvSpPr>
        <p:spPr>
          <a:xfrm>
            <a:off x="4788024" y="1932293"/>
            <a:ext cx="1872208"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90587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973402" y="1333484"/>
            <a:ext cx="7618651" cy="3168352"/>
            <a:chOff x="179512" y="1844824"/>
            <a:chExt cx="8522164" cy="3588419"/>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44824"/>
              <a:ext cx="6709774" cy="358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651" y="1844824"/>
              <a:ext cx="1807025" cy="358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正方形/長方形 4"/>
          <p:cNvSpPr/>
          <p:nvPr/>
        </p:nvSpPr>
        <p:spPr>
          <a:xfrm>
            <a:off x="539552" y="332656"/>
            <a:ext cx="8064896" cy="523220"/>
          </a:xfrm>
          <a:prstGeom prst="rect">
            <a:avLst/>
          </a:prstGeom>
        </p:spPr>
        <p:txBody>
          <a:bodyPr wrap="square">
            <a:spAutoFit/>
          </a:bodyPr>
          <a:lstStyle/>
          <a:p>
            <a:r>
              <a:rPr lang="en-US" altLang="ja-JP" sz="2800" dirty="0" smtClean="0"/>
              <a:t>3D  STORM </a:t>
            </a:r>
            <a:r>
              <a:rPr lang="en-US" altLang="ja-JP" sz="2800" dirty="0"/>
              <a:t>imaging of </a:t>
            </a:r>
            <a:r>
              <a:rPr lang="en-US" altLang="ja-JP" sz="2800" dirty="0" err="1"/>
              <a:t>clathrin</a:t>
            </a:r>
            <a:r>
              <a:rPr lang="en-US" altLang="ja-JP" sz="2800" dirty="0"/>
              <a:t>-coated pits in a cell</a:t>
            </a:r>
            <a:endParaRPr lang="ja-JP" altLang="en-US" sz="2800" dirty="0"/>
          </a:p>
        </p:txBody>
      </p:sp>
      <p:sp>
        <p:nvSpPr>
          <p:cNvPr id="6" name="正方形/長方形 5"/>
          <p:cNvSpPr/>
          <p:nvPr/>
        </p:nvSpPr>
        <p:spPr>
          <a:xfrm>
            <a:off x="973402" y="4561227"/>
            <a:ext cx="2052442" cy="738664"/>
          </a:xfrm>
          <a:prstGeom prst="rect">
            <a:avLst/>
          </a:prstGeom>
        </p:spPr>
        <p:txBody>
          <a:bodyPr wrap="square">
            <a:spAutoFit/>
          </a:bodyPr>
          <a:lstStyle/>
          <a:p>
            <a:r>
              <a:rPr lang="en-US" altLang="ja-JP" sz="1400" dirty="0"/>
              <a:t>Conventional direct </a:t>
            </a:r>
            <a:endParaRPr lang="en-US" altLang="ja-JP" sz="1400" dirty="0" smtClean="0"/>
          </a:p>
          <a:p>
            <a:r>
              <a:rPr lang="en-US" altLang="ja-JP" sz="1400" dirty="0" smtClean="0"/>
              <a:t>immunofluorescence </a:t>
            </a:r>
          </a:p>
          <a:p>
            <a:r>
              <a:rPr lang="en-US" altLang="ja-JP" sz="1400" dirty="0" smtClean="0"/>
              <a:t>image</a:t>
            </a:r>
            <a:endParaRPr lang="ja-JP" altLang="en-US" sz="1400" dirty="0"/>
          </a:p>
        </p:txBody>
      </p:sp>
      <p:sp>
        <p:nvSpPr>
          <p:cNvPr id="7" name="正方形/長方形 6"/>
          <p:cNvSpPr/>
          <p:nvPr/>
        </p:nvSpPr>
        <p:spPr>
          <a:xfrm>
            <a:off x="3049802" y="4561227"/>
            <a:ext cx="1797543" cy="523220"/>
          </a:xfrm>
          <a:prstGeom prst="rect">
            <a:avLst/>
          </a:prstGeom>
        </p:spPr>
        <p:txBody>
          <a:bodyPr wrap="none">
            <a:spAutoFit/>
          </a:bodyPr>
          <a:lstStyle/>
          <a:p>
            <a:r>
              <a:rPr lang="en-US" altLang="ja-JP" sz="1400" dirty="0"/>
              <a:t>The 2D STORM image </a:t>
            </a:r>
            <a:endParaRPr lang="en-US" altLang="ja-JP" sz="1400" dirty="0" smtClean="0"/>
          </a:p>
          <a:p>
            <a:r>
              <a:rPr lang="en-US" altLang="ja-JP" sz="1400" dirty="0" smtClean="0"/>
              <a:t>of </a:t>
            </a:r>
            <a:r>
              <a:rPr lang="en-US" altLang="ja-JP" sz="1400" dirty="0"/>
              <a:t>the same area</a:t>
            </a:r>
            <a:endParaRPr lang="ja-JP" altLang="en-US" sz="1400" dirty="0"/>
          </a:p>
        </p:txBody>
      </p:sp>
      <p:sp>
        <p:nvSpPr>
          <p:cNvPr id="8" name="正方形/長方形 7"/>
          <p:cNvSpPr/>
          <p:nvPr/>
        </p:nvSpPr>
        <p:spPr>
          <a:xfrm>
            <a:off x="5004048" y="4561227"/>
            <a:ext cx="1967763" cy="738664"/>
          </a:xfrm>
          <a:prstGeom prst="rect">
            <a:avLst/>
          </a:prstGeom>
        </p:spPr>
        <p:txBody>
          <a:bodyPr wrap="square">
            <a:spAutoFit/>
          </a:bodyPr>
          <a:lstStyle/>
          <a:p>
            <a:r>
              <a:rPr lang="en-US" altLang="ja-JP" sz="1400" dirty="0"/>
              <a:t>An x-y cross section </a:t>
            </a:r>
            <a:endParaRPr lang="en-US" altLang="ja-JP" sz="1400" dirty="0" smtClean="0"/>
          </a:p>
          <a:p>
            <a:r>
              <a:rPr lang="en-US" altLang="ja-JP" sz="1400" dirty="0" smtClean="0"/>
              <a:t>(</a:t>
            </a:r>
            <a:r>
              <a:rPr lang="en-US" altLang="ja-JP" sz="1400" dirty="0"/>
              <a:t>50 nm thick in z) of the</a:t>
            </a:r>
          </a:p>
          <a:p>
            <a:r>
              <a:rPr lang="en-US" altLang="ja-JP" sz="1400" dirty="0"/>
              <a:t>same area</a:t>
            </a:r>
            <a:endParaRPr lang="ja-JP" altLang="en-US" sz="1400" dirty="0"/>
          </a:p>
        </p:txBody>
      </p:sp>
      <p:sp>
        <p:nvSpPr>
          <p:cNvPr id="9" name="正方形/長方形 8"/>
          <p:cNvSpPr/>
          <p:nvPr/>
        </p:nvSpPr>
        <p:spPr>
          <a:xfrm>
            <a:off x="5896079" y="5299891"/>
            <a:ext cx="2212272" cy="369332"/>
          </a:xfrm>
          <a:prstGeom prst="rect">
            <a:avLst/>
          </a:prstGeom>
        </p:spPr>
        <p:txBody>
          <a:bodyPr wrap="none">
            <a:spAutoFit/>
          </a:bodyPr>
          <a:lstStyle/>
          <a:p>
            <a:r>
              <a:rPr lang="en-US" altLang="ja-JP" dirty="0">
                <a:solidFill>
                  <a:srgbClr val="FF0000"/>
                </a:solidFill>
              </a:rPr>
              <a:t>the ring-like structure</a:t>
            </a:r>
            <a:endParaRPr lang="ja-JP" altLang="en-US" dirty="0">
              <a:solidFill>
                <a:srgbClr val="FF0000"/>
              </a:solidFill>
            </a:endParaRPr>
          </a:p>
        </p:txBody>
      </p:sp>
      <p:sp>
        <p:nvSpPr>
          <p:cNvPr id="10" name="正方形/長方形 9"/>
          <p:cNvSpPr/>
          <p:nvPr/>
        </p:nvSpPr>
        <p:spPr>
          <a:xfrm>
            <a:off x="691169" y="946580"/>
            <a:ext cx="7761662" cy="369332"/>
          </a:xfrm>
          <a:prstGeom prst="rect">
            <a:avLst/>
          </a:prstGeom>
        </p:spPr>
        <p:txBody>
          <a:bodyPr wrap="square">
            <a:spAutoFit/>
          </a:bodyPr>
          <a:lstStyle/>
          <a:p>
            <a:r>
              <a:rPr lang="en-US" altLang="ja-JP" dirty="0"/>
              <a:t>microtubule network in </a:t>
            </a:r>
            <a:r>
              <a:rPr lang="en-US" altLang="ja-JP" dirty="0" smtClean="0"/>
              <a:t>green monkey </a:t>
            </a:r>
            <a:r>
              <a:rPr lang="en-US" altLang="ja-JP" dirty="0"/>
              <a:t>kidney epithelial (BS-C-1) cells</a:t>
            </a:r>
            <a:endParaRPr lang="ja-JP" altLang="en-US" dirty="0"/>
          </a:p>
        </p:txBody>
      </p:sp>
      <p:sp>
        <p:nvSpPr>
          <p:cNvPr id="11" name="正方形/長方形 10"/>
          <p:cNvSpPr/>
          <p:nvPr/>
        </p:nvSpPr>
        <p:spPr>
          <a:xfrm>
            <a:off x="7092280" y="4545157"/>
            <a:ext cx="2376264" cy="523220"/>
          </a:xfrm>
          <a:prstGeom prst="rect">
            <a:avLst/>
          </a:prstGeom>
        </p:spPr>
        <p:txBody>
          <a:bodyPr wrap="square">
            <a:spAutoFit/>
          </a:bodyPr>
          <a:lstStyle/>
          <a:p>
            <a:r>
              <a:rPr lang="en-US" altLang="ja-JP" sz="1400" dirty="0"/>
              <a:t>Magnified view of two </a:t>
            </a:r>
            <a:endParaRPr lang="en-US" altLang="ja-JP" sz="1400" dirty="0" smtClean="0"/>
          </a:p>
          <a:p>
            <a:r>
              <a:rPr lang="en-US" altLang="ja-JP" sz="1400" dirty="0" smtClean="0"/>
              <a:t>nearby </a:t>
            </a:r>
            <a:r>
              <a:rPr lang="en-US" altLang="ja-JP" sz="1400" dirty="0"/>
              <a:t>CCPs in 2D STORM</a:t>
            </a:r>
            <a:endParaRPr lang="ja-JP" altLang="en-US" sz="1400" dirty="0"/>
          </a:p>
        </p:txBody>
      </p:sp>
    </p:spTree>
    <p:extLst>
      <p:ext uri="{BB962C8B-B14F-4D97-AF65-F5344CB8AC3E}">
        <p14:creationId xmlns:p14="http://schemas.microsoft.com/office/powerpoint/2010/main" val="1173508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565" y="1988840"/>
            <a:ext cx="452437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3940" y="1683866"/>
            <a:ext cx="329872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539552" y="332656"/>
            <a:ext cx="8064896" cy="523220"/>
          </a:xfrm>
          <a:prstGeom prst="rect">
            <a:avLst/>
          </a:prstGeom>
        </p:spPr>
        <p:txBody>
          <a:bodyPr wrap="square">
            <a:spAutoFit/>
          </a:bodyPr>
          <a:lstStyle/>
          <a:p>
            <a:r>
              <a:rPr lang="en-US" altLang="ja-JP" sz="2800" dirty="0" smtClean="0"/>
              <a:t>3D  STORM </a:t>
            </a:r>
            <a:r>
              <a:rPr lang="en-US" altLang="ja-JP" sz="2800" dirty="0"/>
              <a:t>imaging of </a:t>
            </a:r>
            <a:r>
              <a:rPr lang="en-US" altLang="ja-JP" sz="2800" dirty="0" err="1"/>
              <a:t>clathrin</a:t>
            </a:r>
            <a:r>
              <a:rPr lang="en-US" altLang="ja-JP" sz="2800" dirty="0"/>
              <a:t>-coated pits in a cell</a:t>
            </a:r>
            <a:endParaRPr lang="ja-JP" altLang="en-US" sz="2800" dirty="0"/>
          </a:p>
        </p:txBody>
      </p:sp>
      <p:sp>
        <p:nvSpPr>
          <p:cNvPr id="3" name="正方形/長方形 2"/>
          <p:cNvSpPr/>
          <p:nvPr/>
        </p:nvSpPr>
        <p:spPr>
          <a:xfrm>
            <a:off x="323528" y="4052919"/>
            <a:ext cx="5108037" cy="646331"/>
          </a:xfrm>
          <a:prstGeom prst="rect">
            <a:avLst/>
          </a:prstGeom>
        </p:spPr>
        <p:txBody>
          <a:bodyPr wrap="square">
            <a:spAutoFit/>
          </a:bodyPr>
          <a:lstStyle/>
          <a:p>
            <a:r>
              <a:rPr lang="en-US" altLang="ja-JP" dirty="0"/>
              <a:t>(F) </a:t>
            </a:r>
            <a:r>
              <a:rPr lang="en-US" altLang="ja-JP" dirty="0" smtClean="0"/>
              <a:t>x-y </a:t>
            </a:r>
            <a:r>
              <a:rPr lang="en-US" altLang="ja-JP" dirty="0"/>
              <a:t>cross sections (each 50 nm thick in z) </a:t>
            </a:r>
          </a:p>
          <a:p>
            <a:r>
              <a:rPr lang="en-US" altLang="ja-JP" dirty="0" smtClean="0"/>
              <a:t>(</a:t>
            </a:r>
            <a:r>
              <a:rPr lang="en-US" altLang="ja-JP" dirty="0"/>
              <a:t>G) </a:t>
            </a:r>
            <a:r>
              <a:rPr lang="en-US" altLang="ja-JP" dirty="0" smtClean="0"/>
              <a:t>x-z </a:t>
            </a:r>
            <a:r>
              <a:rPr lang="en-US" altLang="ja-JP" dirty="0"/>
              <a:t>cross sections (</a:t>
            </a:r>
            <a:r>
              <a:rPr lang="en-US" altLang="ja-JP" dirty="0" smtClean="0"/>
              <a:t>each 50 </a:t>
            </a:r>
            <a:r>
              <a:rPr lang="en-US" altLang="ja-JP" dirty="0"/>
              <a:t>nm thick in y) </a:t>
            </a:r>
            <a:r>
              <a:rPr lang="en-US" altLang="ja-JP" dirty="0" smtClean="0"/>
              <a:t>of </a:t>
            </a:r>
            <a:r>
              <a:rPr lang="en-US" altLang="ja-JP" dirty="0"/>
              <a:t>a CCP</a:t>
            </a:r>
            <a:endParaRPr lang="ja-JP" altLang="en-US" dirty="0"/>
          </a:p>
        </p:txBody>
      </p:sp>
      <p:sp>
        <p:nvSpPr>
          <p:cNvPr id="5" name="正方形/長方形 4"/>
          <p:cNvSpPr/>
          <p:nvPr/>
        </p:nvSpPr>
        <p:spPr>
          <a:xfrm>
            <a:off x="5652120" y="4146430"/>
            <a:ext cx="3600400" cy="646331"/>
          </a:xfrm>
          <a:prstGeom prst="rect">
            <a:avLst/>
          </a:prstGeom>
        </p:spPr>
        <p:txBody>
          <a:bodyPr wrap="square">
            <a:spAutoFit/>
          </a:bodyPr>
          <a:lstStyle/>
          <a:p>
            <a:r>
              <a:rPr lang="en-US" altLang="ja-JP" dirty="0"/>
              <a:t>an x-y and x-z cross section presented in </a:t>
            </a:r>
            <a:r>
              <a:rPr lang="en-US" altLang="ja-JP" dirty="0" smtClean="0"/>
              <a:t>3D perspective</a:t>
            </a:r>
            <a:endParaRPr lang="ja-JP" altLang="en-US" dirty="0"/>
          </a:p>
        </p:txBody>
      </p:sp>
      <p:sp>
        <p:nvSpPr>
          <p:cNvPr id="7" name="正方形/長方形 6"/>
          <p:cNvSpPr/>
          <p:nvPr/>
        </p:nvSpPr>
        <p:spPr>
          <a:xfrm>
            <a:off x="859564" y="5052399"/>
            <a:ext cx="7096811" cy="461665"/>
          </a:xfrm>
          <a:prstGeom prst="rect">
            <a:avLst/>
          </a:prstGeom>
        </p:spPr>
        <p:txBody>
          <a:bodyPr wrap="square">
            <a:spAutoFit/>
          </a:bodyPr>
          <a:lstStyle/>
          <a:p>
            <a:r>
              <a:rPr lang="en-US" altLang="ja-JP" sz="2400" dirty="0"/>
              <a:t>showing the half-spherical cage-like structure of the pit.</a:t>
            </a:r>
            <a:endParaRPr lang="ja-JP" altLang="en-US" sz="2400" dirty="0"/>
          </a:p>
        </p:txBody>
      </p:sp>
    </p:spTree>
    <p:extLst>
      <p:ext uri="{BB962C8B-B14F-4D97-AF65-F5344CB8AC3E}">
        <p14:creationId xmlns:p14="http://schemas.microsoft.com/office/powerpoint/2010/main" val="2798255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27584" y="261901"/>
            <a:ext cx="7704856" cy="646331"/>
          </a:xfrm>
          <a:prstGeom prst="rect">
            <a:avLst/>
          </a:prstGeom>
        </p:spPr>
        <p:txBody>
          <a:bodyPr wrap="square">
            <a:spAutoFit/>
          </a:bodyPr>
          <a:lstStyle/>
          <a:p>
            <a:endParaRPr lang="ja-JP" altLang="ja-JP" sz="3600" u="sng" dirty="0"/>
          </a:p>
        </p:txBody>
      </p:sp>
      <p:sp>
        <p:nvSpPr>
          <p:cNvPr id="3" name="正方形/長方形 2"/>
          <p:cNvSpPr/>
          <p:nvPr/>
        </p:nvSpPr>
        <p:spPr>
          <a:xfrm>
            <a:off x="979984" y="414301"/>
            <a:ext cx="7704856" cy="646331"/>
          </a:xfrm>
          <a:prstGeom prst="rect">
            <a:avLst/>
          </a:prstGeom>
        </p:spPr>
        <p:txBody>
          <a:bodyPr wrap="square">
            <a:spAutoFit/>
          </a:bodyPr>
          <a:lstStyle/>
          <a:p>
            <a:r>
              <a:rPr lang="en-US" altLang="ja-JP" sz="3600" dirty="0"/>
              <a:t>S</a:t>
            </a:r>
            <a:r>
              <a:rPr lang="en-US" altLang="ja-JP" sz="3600" dirty="0" smtClean="0"/>
              <a:t>ummary</a:t>
            </a:r>
            <a:endParaRPr lang="ja-JP" altLang="ja-JP" sz="3600" dirty="0"/>
          </a:p>
        </p:txBody>
      </p:sp>
      <p:sp>
        <p:nvSpPr>
          <p:cNvPr id="4" name="正方形/長方形 3"/>
          <p:cNvSpPr/>
          <p:nvPr/>
        </p:nvSpPr>
        <p:spPr>
          <a:xfrm>
            <a:off x="683568" y="1340768"/>
            <a:ext cx="7344816" cy="4739759"/>
          </a:xfrm>
          <a:prstGeom prst="rect">
            <a:avLst/>
          </a:prstGeom>
        </p:spPr>
        <p:txBody>
          <a:bodyPr wrap="square">
            <a:spAutoFit/>
          </a:bodyPr>
          <a:lstStyle/>
          <a:p>
            <a:r>
              <a:rPr lang="en-US" altLang="ja-JP" sz="2400" dirty="0" smtClean="0"/>
              <a:t>3D STORM  determine </a:t>
            </a:r>
            <a:r>
              <a:rPr lang="en-US" altLang="ja-JP" sz="2400" dirty="0"/>
              <a:t>both axial and lateral positions of individual </a:t>
            </a:r>
            <a:r>
              <a:rPr lang="en-US" altLang="ja-JP" sz="2400" dirty="0" err="1"/>
              <a:t>fluorophores</a:t>
            </a:r>
            <a:r>
              <a:rPr lang="en-US" altLang="ja-JP" sz="2400" dirty="0"/>
              <a:t> </a:t>
            </a:r>
            <a:r>
              <a:rPr lang="en-US" altLang="ja-JP" sz="2400" dirty="0" smtClean="0"/>
              <a:t>with  nanometer accuracy .</a:t>
            </a:r>
          </a:p>
          <a:p>
            <a:endParaRPr lang="en-US" altLang="ja-JP" sz="2400" dirty="0" smtClean="0"/>
          </a:p>
          <a:p>
            <a:r>
              <a:rPr lang="en-US" altLang="ja-JP" sz="2400" dirty="0" smtClean="0"/>
              <a:t>The </a:t>
            </a:r>
            <a:r>
              <a:rPr lang="en-US" altLang="ja-JP" sz="2400" dirty="0"/>
              <a:t>image of each </a:t>
            </a:r>
            <a:r>
              <a:rPr lang="en-US" altLang="ja-JP" sz="2400" dirty="0" err="1" smtClean="0"/>
              <a:t>fluorophore</a:t>
            </a:r>
            <a:r>
              <a:rPr lang="en-US" altLang="ja-JP" sz="2400" dirty="0" smtClean="0"/>
              <a:t> simultaneously </a:t>
            </a:r>
            <a:r>
              <a:rPr lang="en-US" altLang="ja-JP" sz="2400" dirty="0"/>
              <a:t>encodes its x, y, and </a:t>
            </a:r>
            <a:r>
              <a:rPr lang="en-US" altLang="ja-JP" sz="2400" dirty="0" smtClean="0"/>
              <a:t>z</a:t>
            </a:r>
            <a:r>
              <a:rPr lang="ja-JP" altLang="en-US" sz="2400" dirty="0"/>
              <a:t> </a:t>
            </a:r>
            <a:r>
              <a:rPr lang="en-US" altLang="ja-JP" sz="2400" dirty="0" smtClean="0"/>
              <a:t>coordinates</a:t>
            </a:r>
            <a:r>
              <a:rPr lang="en-US" altLang="ja-JP" sz="2400" dirty="0"/>
              <a:t>, no additional time was required </a:t>
            </a:r>
            <a:r>
              <a:rPr lang="en-US" altLang="ja-JP" sz="2400" dirty="0" smtClean="0"/>
              <a:t>to localize </a:t>
            </a:r>
            <a:r>
              <a:rPr lang="en-US" altLang="ja-JP" sz="2400" dirty="0"/>
              <a:t>each molecule in 3D STORM as </a:t>
            </a:r>
            <a:r>
              <a:rPr lang="en-US" altLang="ja-JP" sz="2400" dirty="0" smtClean="0"/>
              <a:t>compared with </a:t>
            </a:r>
            <a:r>
              <a:rPr lang="en-US" altLang="ja-JP" sz="2400" dirty="0"/>
              <a:t>2D STORM imaging.</a:t>
            </a:r>
          </a:p>
          <a:p>
            <a:endParaRPr lang="en-US" altLang="ja-JP" sz="2400" dirty="0" smtClean="0"/>
          </a:p>
          <a:p>
            <a:r>
              <a:rPr lang="en-US" altLang="ja-JP" sz="2400" dirty="0" smtClean="0"/>
              <a:t>3D STORM experiments </a:t>
            </a:r>
            <a:r>
              <a:rPr lang="en-US" altLang="ja-JP" sz="2400" dirty="0"/>
              <a:t>demonstrate </a:t>
            </a:r>
            <a:r>
              <a:rPr lang="en-US" altLang="ja-JP" sz="2400" dirty="0" smtClean="0"/>
              <a:t>the ability  to </a:t>
            </a:r>
            <a:r>
              <a:rPr lang="en-US" altLang="ja-JP" sz="2400" dirty="0"/>
              <a:t>resolve </a:t>
            </a:r>
            <a:r>
              <a:rPr lang="en-US" altLang="ja-JP" sz="2400" dirty="0" err="1" smtClean="0"/>
              <a:t>nanoscopic</a:t>
            </a:r>
            <a:r>
              <a:rPr lang="en-US" altLang="ja-JP" sz="2400" dirty="0" smtClean="0"/>
              <a:t>   features </a:t>
            </a:r>
            <a:r>
              <a:rPr lang="en-US" altLang="ja-JP" sz="2400" dirty="0"/>
              <a:t>of cellular structures with </a:t>
            </a:r>
            <a:r>
              <a:rPr lang="en-US" altLang="ja-JP" sz="2400" dirty="0" smtClean="0"/>
              <a:t>molecular specificity </a:t>
            </a:r>
            <a:r>
              <a:rPr lang="en-US" altLang="ja-JP" sz="2400" dirty="0"/>
              <a:t>under ambient conditions</a:t>
            </a:r>
            <a:r>
              <a:rPr lang="en-US" altLang="ja-JP" sz="2400" dirty="0" smtClean="0"/>
              <a:t>.</a:t>
            </a:r>
          </a:p>
          <a:p>
            <a:endParaRPr lang="en-US" altLang="ja-JP" sz="2000" dirty="0"/>
          </a:p>
          <a:p>
            <a:endParaRPr lang="ja-JP" altLang="en-US" dirty="0"/>
          </a:p>
        </p:txBody>
      </p:sp>
    </p:spTree>
    <p:extLst>
      <p:ext uri="{BB962C8B-B14F-4D97-AF65-F5344CB8AC3E}">
        <p14:creationId xmlns:p14="http://schemas.microsoft.com/office/powerpoint/2010/main" val="3513806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041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298171"/>
            <a:ext cx="269309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3779912" y="1545553"/>
            <a:ext cx="2736304" cy="369332"/>
          </a:xfrm>
          <a:prstGeom prst="rect">
            <a:avLst/>
          </a:prstGeom>
          <a:noFill/>
        </p:spPr>
        <p:txBody>
          <a:bodyPr wrap="square" rtlCol="0">
            <a:spAutoFit/>
          </a:bodyPr>
          <a:lstStyle/>
          <a:p>
            <a:r>
              <a:rPr kumimoji="1" lang="en-US" altLang="ja-JP" dirty="0" smtClean="0"/>
              <a:t>Cy3</a:t>
            </a:r>
            <a:endParaRPr kumimoji="1" lang="ja-JP" altLang="en-US"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241465"/>
            <a:ext cx="272321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3765961" y="2488847"/>
            <a:ext cx="2736304" cy="369332"/>
          </a:xfrm>
          <a:prstGeom prst="rect">
            <a:avLst/>
          </a:prstGeom>
          <a:noFill/>
        </p:spPr>
        <p:txBody>
          <a:bodyPr wrap="square" rtlCol="0">
            <a:spAutoFit/>
          </a:bodyPr>
          <a:lstStyle/>
          <a:p>
            <a:r>
              <a:rPr lang="en-US" altLang="ja-JP" dirty="0" smtClean="0"/>
              <a:t>Alexa647</a:t>
            </a:r>
            <a:endParaRPr kumimoji="1" lang="ja-JP" altLang="en-US" dirty="0"/>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3501008"/>
            <a:ext cx="322897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574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95300" y="274638"/>
            <a:ext cx="8915400" cy="1143000"/>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t>Contents</a:t>
            </a:r>
            <a:endParaRPr lang="ja-JP" altLang="en-US" dirty="0"/>
          </a:p>
        </p:txBody>
      </p:sp>
      <p:sp>
        <p:nvSpPr>
          <p:cNvPr id="3" name="コンテンツ プレースホルダ 2"/>
          <p:cNvSpPr txBox="1">
            <a:spLocks/>
          </p:cNvSpPr>
          <p:nvPr/>
        </p:nvSpPr>
        <p:spPr>
          <a:xfrm>
            <a:off x="755576" y="1417638"/>
            <a:ext cx="6957020" cy="4525963"/>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571500" indent="-571500" fontAlgn="base">
              <a:spcAft>
                <a:spcPts val="1200"/>
              </a:spcAft>
              <a:buFont typeface="Arial" pitchFamily="34" charset="0"/>
              <a:buAutoNum type="romanUcPeriod"/>
              <a:defRPr/>
            </a:pPr>
            <a:r>
              <a:rPr lang="en-US" altLang="ja-JP" b="1" kern="0" dirty="0" smtClean="0"/>
              <a:t>Introduction</a:t>
            </a:r>
          </a:p>
          <a:p>
            <a:pPr marL="0" indent="0" fontAlgn="base">
              <a:spcAft>
                <a:spcPts val="1200"/>
              </a:spcAft>
              <a:buNone/>
              <a:defRPr/>
            </a:pPr>
            <a:r>
              <a:rPr lang="en-US" altLang="ja-JP" sz="2000" b="1" kern="0" dirty="0"/>
              <a:t> </a:t>
            </a:r>
            <a:r>
              <a:rPr lang="en-US" altLang="ja-JP" sz="2000" b="1" kern="0" dirty="0" smtClean="0"/>
              <a:t>       </a:t>
            </a:r>
            <a:r>
              <a:rPr lang="en-US" altLang="ja-JP" sz="2000" kern="0" dirty="0" smtClean="0"/>
              <a:t>          </a:t>
            </a:r>
            <a:r>
              <a:rPr lang="en-US" altLang="ja-JP" sz="2000" kern="0" dirty="0"/>
              <a:t>compare   optical microscope and electron </a:t>
            </a:r>
            <a:r>
              <a:rPr lang="en-US" altLang="ja-JP" sz="2000" kern="0" dirty="0" smtClean="0"/>
              <a:t>microscope</a:t>
            </a:r>
          </a:p>
          <a:p>
            <a:pPr marL="0" indent="0" fontAlgn="base">
              <a:spcAft>
                <a:spcPts val="1200"/>
              </a:spcAft>
              <a:buNone/>
              <a:defRPr/>
            </a:pPr>
            <a:r>
              <a:rPr lang="en-US" altLang="ja-JP" sz="2000" kern="0" dirty="0"/>
              <a:t> </a:t>
            </a:r>
            <a:r>
              <a:rPr lang="en-US" altLang="ja-JP" sz="2000" kern="0" dirty="0" smtClean="0"/>
              <a:t>                 localization method</a:t>
            </a:r>
          </a:p>
          <a:p>
            <a:pPr marL="0" indent="0" fontAlgn="base">
              <a:spcAft>
                <a:spcPts val="1200"/>
              </a:spcAft>
              <a:buNone/>
              <a:defRPr/>
            </a:pPr>
            <a:r>
              <a:rPr lang="en-US" altLang="ja-JP" sz="2000" kern="0" dirty="0" smtClean="0"/>
              <a:t>                   STORM</a:t>
            </a:r>
            <a:r>
              <a:rPr lang="en-US" altLang="ja-JP" sz="2000" b="1" kern="0" dirty="0" smtClean="0"/>
              <a:t>        </a:t>
            </a:r>
            <a:r>
              <a:rPr lang="en-US" altLang="ja-JP" sz="2000" dirty="0" smtClean="0"/>
              <a:t>stochastic </a:t>
            </a:r>
            <a:r>
              <a:rPr lang="en-US" altLang="ja-JP" sz="2000" dirty="0"/>
              <a:t>optical reconstruction </a:t>
            </a:r>
            <a:r>
              <a:rPr lang="en-US" altLang="ja-JP" sz="2000" dirty="0" smtClean="0"/>
              <a:t>microscopy</a:t>
            </a:r>
            <a:endParaRPr lang="en-US" altLang="ja-JP" sz="2000" kern="0" dirty="0" smtClean="0"/>
          </a:p>
          <a:p>
            <a:pPr fontAlgn="base">
              <a:spcAft>
                <a:spcPts val="1200"/>
              </a:spcAft>
              <a:buFont typeface="Arial" pitchFamily="34" charset="0"/>
              <a:buNone/>
              <a:defRPr/>
            </a:pPr>
            <a:r>
              <a:rPr lang="en-US" altLang="ja-JP" b="1" kern="0" dirty="0" smtClean="0"/>
              <a:t>II.    Experiments ,results and discussion</a:t>
            </a:r>
          </a:p>
          <a:p>
            <a:pPr fontAlgn="base">
              <a:spcAft>
                <a:spcPts val="1200"/>
              </a:spcAft>
              <a:buNone/>
              <a:defRPr/>
            </a:pPr>
            <a:r>
              <a:rPr lang="en-US" altLang="ja-JP" sz="2000" dirty="0" smtClean="0"/>
              <a:t>                    </a:t>
            </a:r>
            <a:r>
              <a:rPr lang="en-US" altLang="ja-JP" sz="2000" kern="0" dirty="0"/>
              <a:t>Three- dimensional </a:t>
            </a:r>
            <a:r>
              <a:rPr lang="en-US" altLang="ja-JP" sz="2000" kern="0" dirty="0" smtClean="0"/>
              <a:t>STORM</a:t>
            </a:r>
          </a:p>
          <a:p>
            <a:pPr fontAlgn="base">
              <a:spcAft>
                <a:spcPts val="1200"/>
              </a:spcAft>
              <a:buNone/>
              <a:defRPr/>
            </a:pPr>
            <a:r>
              <a:rPr lang="ja-JP" altLang="en-US" sz="2000" kern="0" dirty="0"/>
              <a:t>　</a:t>
            </a:r>
            <a:r>
              <a:rPr lang="ja-JP" altLang="en-US" sz="2000" kern="0" dirty="0" smtClean="0"/>
              <a:t>　　　　　　</a:t>
            </a:r>
            <a:r>
              <a:rPr lang="en-US" altLang="ja-JP" sz="2000" kern="0" dirty="0" smtClean="0"/>
              <a:t>Evaluation of spatial resolution</a:t>
            </a:r>
            <a:r>
              <a:rPr lang="ja-JP" altLang="en-US" sz="2000" kern="0" dirty="0" smtClean="0"/>
              <a:t>ｌ  </a:t>
            </a:r>
            <a:r>
              <a:rPr lang="en-US" altLang="ja-JP" sz="2000" kern="0" dirty="0" smtClean="0"/>
              <a:t>of  3D STORM</a:t>
            </a:r>
            <a:r>
              <a:rPr lang="ja-JP" altLang="en-US" sz="2000" kern="0" dirty="0" smtClean="0"/>
              <a:t>　</a:t>
            </a:r>
            <a:endParaRPr lang="en-US" altLang="ja-JP" sz="2000" kern="0" dirty="0" smtClean="0"/>
          </a:p>
          <a:p>
            <a:pPr fontAlgn="base">
              <a:spcAft>
                <a:spcPts val="1200"/>
              </a:spcAft>
              <a:buNone/>
              <a:defRPr/>
            </a:pPr>
            <a:r>
              <a:rPr lang="en-US" altLang="ja-JP" sz="2000" kern="0" dirty="0"/>
              <a:t> </a:t>
            </a:r>
            <a:r>
              <a:rPr lang="en-US" altLang="ja-JP" sz="2000" kern="0" dirty="0" smtClean="0"/>
              <a:t>                   </a:t>
            </a:r>
            <a:r>
              <a:rPr lang="en-US" altLang="ja-JP" sz="2000" dirty="0" smtClean="0"/>
              <a:t>3D  </a:t>
            </a:r>
            <a:r>
              <a:rPr lang="en-US" altLang="ja-JP" sz="2000" dirty="0"/>
              <a:t>STORM imaging of  microtubules in a cell</a:t>
            </a:r>
            <a:endParaRPr lang="ja-JP" altLang="en-US" sz="2000" dirty="0"/>
          </a:p>
          <a:p>
            <a:pPr fontAlgn="base">
              <a:spcAft>
                <a:spcPts val="1200"/>
              </a:spcAft>
              <a:buNone/>
              <a:defRPr/>
            </a:pPr>
            <a:r>
              <a:rPr lang="en-US" altLang="ja-JP" sz="2000" kern="0" dirty="0" smtClean="0"/>
              <a:t>                    </a:t>
            </a:r>
            <a:r>
              <a:rPr lang="en-US" altLang="ja-JP" sz="2000" dirty="0"/>
              <a:t>3D  STORM imaging of </a:t>
            </a:r>
            <a:r>
              <a:rPr lang="en-US" altLang="ja-JP" sz="2000" dirty="0" err="1"/>
              <a:t>clathrin</a:t>
            </a:r>
            <a:r>
              <a:rPr lang="en-US" altLang="ja-JP" sz="2000" dirty="0"/>
              <a:t>-coated pits in a </a:t>
            </a:r>
            <a:r>
              <a:rPr lang="en-US" altLang="ja-JP" sz="2000" dirty="0" smtClean="0"/>
              <a:t>cell</a:t>
            </a:r>
            <a:endParaRPr lang="en-US" altLang="ja-JP" sz="2000" kern="0" dirty="0" smtClean="0"/>
          </a:p>
          <a:p>
            <a:pPr fontAlgn="base">
              <a:spcAft>
                <a:spcPts val="1200"/>
              </a:spcAft>
              <a:buNone/>
              <a:defRPr/>
            </a:pPr>
            <a:r>
              <a:rPr lang="en-US" altLang="ja-JP" b="1" kern="0" dirty="0" smtClean="0"/>
              <a:t>III.   Summary</a:t>
            </a:r>
            <a:endParaRPr lang="en-US" altLang="ja-JP" b="1" kern="0" dirty="0"/>
          </a:p>
          <a:p>
            <a:pPr fontAlgn="base">
              <a:spcAft>
                <a:spcPts val="1200"/>
              </a:spcAft>
              <a:buFont typeface="Arial" pitchFamily="34" charset="0"/>
              <a:buNone/>
              <a:defRPr/>
            </a:pPr>
            <a:endParaRPr lang="en-US" altLang="ja-JP" b="1" kern="0" dirty="0" smtClean="0"/>
          </a:p>
          <a:p>
            <a:pPr fontAlgn="base">
              <a:spcAft>
                <a:spcPts val="1200"/>
              </a:spcAft>
              <a:buFont typeface="Arial" pitchFamily="34" charset="0"/>
              <a:buNone/>
              <a:defRPr/>
            </a:pPr>
            <a:endParaRPr lang="ja-JP" altLang="en-US" dirty="0"/>
          </a:p>
        </p:txBody>
      </p:sp>
    </p:spTree>
    <p:extLst>
      <p:ext uri="{BB962C8B-B14F-4D97-AF65-F5344CB8AC3E}">
        <p14:creationId xmlns:p14="http://schemas.microsoft.com/office/powerpoint/2010/main" val="3239801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43608" y="585067"/>
            <a:ext cx="7704856" cy="646331"/>
          </a:xfrm>
          <a:prstGeom prst="rect">
            <a:avLst/>
          </a:prstGeom>
        </p:spPr>
        <p:txBody>
          <a:bodyPr wrap="square">
            <a:spAutoFit/>
          </a:bodyPr>
          <a:lstStyle/>
          <a:p>
            <a:r>
              <a:rPr lang="en-US" altLang="ja-JP" sz="3600" dirty="0" smtClean="0"/>
              <a:t>STORM</a:t>
            </a:r>
            <a:endParaRPr lang="ja-JP" altLang="ja-JP" sz="3600" dirty="0"/>
          </a:p>
        </p:txBody>
      </p:sp>
      <p:sp>
        <p:nvSpPr>
          <p:cNvPr id="3" name="正方形/長方形 2"/>
          <p:cNvSpPr/>
          <p:nvPr/>
        </p:nvSpPr>
        <p:spPr>
          <a:xfrm>
            <a:off x="3491880" y="862066"/>
            <a:ext cx="4339073" cy="369332"/>
          </a:xfrm>
          <a:prstGeom prst="rect">
            <a:avLst/>
          </a:prstGeom>
        </p:spPr>
        <p:txBody>
          <a:bodyPr wrap="none">
            <a:spAutoFit/>
          </a:bodyPr>
          <a:lstStyle/>
          <a:p>
            <a:r>
              <a:rPr lang="en-US" altLang="ja-JP" b="1" dirty="0"/>
              <a:t>st</a:t>
            </a:r>
            <a:r>
              <a:rPr lang="en-US" altLang="ja-JP" dirty="0"/>
              <a:t>ochastic </a:t>
            </a:r>
            <a:r>
              <a:rPr lang="en-US" altLang="ja-JP" b="1" dirty="0"/>
              <a:t>o</a:t>
            </a:r>
            <a:r>
              <a:rPr lang="en-US" altLang="ja-JP" dirty="0"/>
              <a:t>ptical </a:t>
            </a:r>
            <a:r>
              <a:rPr lang="en-US" altLang="ja-JP" b="1" dirty="0"/>
              <a:t>r</a:t>
            </a:r>
            <a:r>
              <a:rPr lang="en-US" altLang="ja-JP" dirty="0"/>
              <a:t>econstruction </a:t>
            </a:r>
            <a:r>
              <a:rPr lang="en-US" altLang="ja-JP" b="1" dirty="0"/>
              <a:t>m</a:t>
            </a:r>
            <a:r>
              <a:rPr lang="en-US" altLang="ja-JP" dirty="0"/>
              <a:t>icroscopy</a:t>
            </a:r>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06756210"/>
              </p:ext>
            </p:extLst>
          </p:nvPr>
        </p:nvGraphicFramePr>
        <p:xfrm>
          <a:off x="611560" y="1844824"/>
          <a:ext cx="7848872" cy="2194560"/>
        </p:xfrm>
        <a:graphic>
          <a:graphicData uri="http://schemas.openxmlformats.org/drawingml/2006/table">
            <a:tbl>
              <a:tblPr firstRow="1" bandRow="1">
                <a:tableStyleId>{69012ECD-51FC-41F1-AA8D-1B2483CD663E}</a:tableStyleId>
              </a:tblPr>
              <a:tblGrid>
                <a:gridCol w="1962218"/>
                <a:gridCol w="1962218"/>
                <a:gridCol w="1962218"/>
                <a:gridCol w="1962218"/>
              </a:tblGrid>
              <a:tr h="370840">
                <a:tc>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en-US" altLang="ja-JP" sz="1800" b="1" u="none" strike="noStrike" kern="1200" dirty="0" smtClean="0">
                          <a:solidFill>
                            <a:schemeClr val="bg1"/>
                          </a:solidFill>
                          <a:effectLst/>
                          <a:latin typeface="+mn-lt"/>
                          <a:ea typeface="+mn-ea"/>
                          <a:cs typeface="+mn-cs"/>
                        </a:rPr>
                        <a:t>spatial resolution </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en-US" altLang="ja-JP" dirty="0" smtClean="0"/>
                        <a:t>time  resolution</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en-US" altLang="ja-JP" sz="1800" b="1" u="none" strike="noStrike" kern="1200" dirty="0" smtClean="0">
                          <a:solidFill>
                            <a:schemeClr val="bg1"/>
                          </a:solidFill>
                          <a:effectLst/>
                          <a:latin typeface="+mn-lt"/>
                          <a:ea typeface="+mn-ea"/>
                          <a:cs typeface="+mn-cs"/>
                        </a:rPr>
                        <a:t>measurement condition </a:t>
                      </a:r>
                      <a:endParaRPr kumimoji="1" lang="ja-JP" altLang="en-US" dirty="0"/>
                    </a:p>
                  </a:txBody>
                  <a:tcPr>
                    <a:lnL w="12700" cap="flat" cmpd="sng" algn="ctr">
                      <a:solidFill>
                        <a:schemeClr val="tx1"/>
                      </a:solidFill>
                      <a:prstDash val="solid"/>
                      <a:round/>
                      <a:headEnd type="none" w="med" len="med"/>
                      <a:tailEnd type="none" w="med" len="med"/>
                    </a:lnL>
                  </a:tcPr>
                </a:tc>
              </a:tr>
              <a:tr h="370840">
                <a:tc>
                  <a:txBody>
                    <a:bodyPr/>
                    <a:lstStyle/>
                    <a:p>
                      <a:r>
                        <a:rPr lang="ja-JP" altLang="ja-JP" dirty="0" smtClean="0"/>
                        <a:t>Electron Microscope</a:t>
                      </a:r>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en-US" altLang="ja-JP" dirty="0" smtClean="0"/>
                        <a:t>&lt;1nm</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en-US" altLang="ja-JP" dirty="0" smtClean="0"/>
                        <a:t>&gt;s</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en-US" altLang="ja-JP" dirty="0" smtClean="0"/>
                        <a:t>surface</a:t>
                      </a:r>
                      <a:r>
                        <a:rPr kumimoji="1" lang="ja-JP" altLang="en-US" dirty="0" smtClean="0"/>
                        <a:t>・</a:t>
                      </a:r>
                      <a:r>
                        <a:rPr kumimoji="1" lang="en-US" altLang="ja-JP" dirty="0" smtClean="0"/>
                        <a:t>interface</a:t>
                      </a:r>
                    </a:p>
                    <a:p>
                      <a:r>
                        <a:rPr kumimoji="1" lang="en-US" altLang="ja-JP" dirty="0" smtClean="0"/>
                        <a:t>near surface</a:t>
                      </a:r>
                      <a:endParaRPr kumimoji="1" lang="ja-JP" altLang="en-US" dirty="0"/>
                    </a:p>
                  </a:txBody>
                  <a:tcPr>
                    <a:lnL w="12700" cap="flat" cmpd="sng" algn="ctr">
                      <a:solidFill>
                        <a:schemeClr val="tx1"/>
                      </a:solidFill>
                      <a:prstDash val="solid"/>
                      <a:round/>
                      <a:headEnd type="none" w="med" len="med"/>
                      <a:tailEnd type="none" w="med" len="med"/>
                    </a:lnL>
                  </a:tcPr>
                </a:tc>
              </a:tr>
              <a:tr h="370840">
                <a:tc>
                  <a:txBody>
                    <a:bodyPr/>
                    <a:lstStyle/>
                    <a:p>
                      <a:r>
                        <a:rPr kumimoji="1" lang="en-US" altLang="ja-JP" dirty="0" smtClean="0"/>
                        <a:t>Optical</a:t>
                      </a:r>
                    </a:p>
                    <a:p>
                      <a:r>
                        <a:rPr kumimoji="1" lang="en-US" altLang="ja-JP" dirty="0" smtClean="0"/>
                        <a:t>Microscope</a:t>
                      </a:r>
                    </a:p>
                  </a:txBody>
                  <a:tcPr>
                    <a:lnR w="12700" cap="flat" cmpd="sng" algn="ctr">
                      <a:solidFill>
                        <a:schemeClr val="tx1"/>
                      </a:solidFill>
                      <a:prstDash val="solid"/>
                      <a:round/>
                      <a:headEnd type="none" w="med" len="med"/>
                      <a:tailEnd type="none" w="med" len="med"/>
                    </a:lnR>
                  </a:tcPr>
                </a:tc>
                <a:tc>
                  <a:txBody>
                    <a:bodyPr/>
                    <a:lstStyle/>
                    <a:p>
                      <a:r>
                        <a:rPr kumimoji="1" lang="en-US" altLang="ja-JP" dirty="0" smtClean="0"/>
                        <a:t>~200nm</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en-US" altLang="ja-JP" dirty="0" smtClean="0"/>
                        <a:t>&gt;</a:t>
                      </a:r>
                      <a:r>
                        <a:rPr kumimoji="1" lang="en-US" altLang="ja-JP" dirty="0" err="1" smtClean="0"/>
                        <a:t>ms</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en-US" altLang="ja-JP" dirty="0" smtClean="0"/>
                        <a:t>surface</a:t>
                      </a:r>
                      <a:r>
                        <a:rPr kumimoji="1" lang="ja-JP" altLang="en-US" dirty="0" smtClean="0"/>
                        <a:t>・</a:t>
                      </a:r>
                      <a:r>
                        <a:rPr kumimoji="1" lang="en-US" altLang="ja-JP" dirty="0" smtClean="0"/>
                        <a:t>interface</a:t>
                      </a:r>
                    </a:p>
                    <a:p>
                      <a:r>
                        <a:rPr kumimoji="1" lang="en-US" altLang="ja-JP" dirty="0" smtClean="0"/>
                        <a:t>Internal of solid or liquid</a:t>
                      </a:r>
                      <a:endParaRPr kumimoji="1" lang="ja-JP" altLang="en-US" dirty="0"/>
                    </a:p>
                  </a:txBody>
                  <a:tcPr>
                    <a:lnL w="12700" cap="flat" cmpd="sng" algn="ctr">
                      <a:solidFill>
                        <a:schemeClr val="tx1"/>
                      </a:solidFill>
                      <a:prstDash val="solid"/>
                      <a:round/>
                      <a:headEnd type="none" w="med" len="med"/>
                      <a:tailEnd type="none" w="med" len="med"/>
                    </a:lnL>
                  </a:tcPr>
                </a:tc>
              </a:tr>
            </a:tbl>
          </a:graphicData>
        </a:graphic>
      </p:graphicFrame>
      <p:sp>
        <p:nvSpPr>
          <p:cNvPr id="5" name="下矢印 4"/>
          <p:cNvSpPr/>
          <p:nvPr/>
        </p:nvSpPr>
        <p:spPr>
          <a:xfrm>
            <a:off x="2627784" y="3573016"/>
            <a:ext cx="720080" cy="1080120"/>
          </a:xfrm>
          <a:prstGeom prst="downArrow">
            <a:avLst>
              <a:gd name="adj1" fmla="val 25422"/>
              <a:gd name="adj2" fmla="val 5868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1780670" y="4714665"/>
            <a:ext cx="3134387" cy="1323439"/>
          </a:xfrm>
          <a:prstGeom prst="rect">
            <a:avLst/>
          </a:prstGeom>
          <a:noFill/>
        </p:spPr>
        <p:txBody>
          <a:bodyPr wrap="square" rtlCol="0">
            <a:spAutoFit/>
          </a:bodyPr>
          <a:lstStyle/>
          <a:p>
            <a:r>
              <a:rPr lang="en-US" altLang="ja-JP" sz="2800" dirty="0" smtClean="0"/>
              <a:t>Super resolution microscopy</a:t>
            </a:r>
            <a:r>
              <a:rPr kumimoji="1" lang="en-US" altLang="ja-JP" sz="2800" dirty="0" smtClean="0"/>
              <a:t>  </a:t>
            </a:r>
            <a:r>
              <a:rPr kumimoji="1" lang="en-US" altLang="ja-JP" sz="2000" dirty="0" smtClean="0"/>
              <a:t> </a:t>
            </a:r>
          </a:p>
          <a:p>
            <a:r>
              <a:rPr lang="en-US" altLang="ja-JP" sz="2000" dirty="0"/>
              <a:t> </a:t>
            </a:r>
            <a:r>
              <a:rPr lang="en-US" altLang="ja-JP" sz="2000" dirty="0" smtClean="0"/>
              <a:t>      </a:t>
            </a:r>
            <a:r>
              <a:rPr lang="en-US" altLang="ja-JP" sz="2400" dirty="0" smtClean="0">
                <a:solidFill>
                  <a:srgbClr val="FF0000"/>
                </a:solidFill>
              </a:rPr>
              <a:t>Several tens of  nm</a:t>
            </a:r>
            <a:endParaRPr kumimoji="1" lang="ja-JP" altLang="en-US" sz="2000" dirty="0">
              <a:solidFill>
                <a:srgbClr val="FF0000"/>
              </a:solidFill>
            </a:endParaRPr>
          </a:p>
        </p:txBody>
      </p:sp>
      <p:sp>
        <p:nvSpPr>
          <p:cNvPr id="7" name="テキスト ボックス 6"/>
          <p:cNvSpPr txBox="1"/>
          <p:nvPr/>
        </p:nvSpPr>
        <p:spPr>
          <a:xfrm>
            <a:off x="5042385" y="4653136"/>
            <a:ext cx="3744416" cy="1261884"/>
          </a:xfrm>
          <a:prstGeom prst="rect">
            <a:avLst/>
          </a:prstGeom>
          <a:noFill/>
        </p:spPr>
        <p:txBody>
          <a:bodyPr wrap="square" rtlCol="0">
            <a:spAutoFit/>
          </a:bodyPr>
          <a:lstStyle/>
          <a:p>
            <a:r>
              <a:rPr kumimoji="1" lang="en-US" altLang="ja-JP" sz="2800" dirty="0" smtClean="0"/>
              <a:t>Not need drying</a:t>
            </a:r>
          </a:p>
          <a:p>
            <a:r>
              <a:rPr lang="en-US" altLang="ja-JP" dirty="0"/>
              <a:t> </a:t>
            </a:r>
            <a:r>
              <a:rPr lang="en-US" altLang="ja-JP" dirty="0" smtClean="0"/>
              <a:t>          </a:t>
            </a:r>
            <a:r>
              <a:rPr lang="en-US" altLang="ja-JP" sz="2400" dirty="0" smtClean="0"/>
              <a:t>liquid</a:t>
            </a:r>
          </a:p>
          <a:p>
            <a:r>
              <a:rPr kumimoji="1" lang="en-US" altLang="ja-JP" sz="2400" dirty="0"/>
              <a:t> </a:t>
            </a:r>
            <a:r>
              <a:rPr kumimoji="1" lang="en-US" altLang="ja-JP" sz="2400" dirty="0" smtClean="0"/>
              <a:t>        living cell  </a:t>
            </a:r>
            <a:endParaRPr kumimoji="1" lang="ja-JP" altLang="en-US" sz="2400" dirty="0"/>
          </a:p>
        </p:txBody>
      </p:sp>
    </p:spTree>
    <p:extLst>
      <p:ext uri="{BB962C8B-B14F-4D97-AF65-F5344CB8AC3E}">
        <p14:creationId xmlns:p14="http://schemas.microsoft.com/office/powerpoint/2010/main" val="3066858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31224" y="1023319"/>
            <a:ext cx="4536504" cy="523220"/>
          </a:xfrm>
          <a:prstGeom prst="rect">
            <a:avLst/>
          </a:prstGeom>
          <a:noFill/>
        </p:spPr>
        <p:txBody>
          <a:bodyPr wrap="square" rtlCol="0">
            <a:spAutoFit/>
          </a:bodyPr>
          <a:lstStyle/>
          <a:p>
            <a:r>
              <a:rPr kumimoji="1" lang="en-US" altLang="ja-JP" sz="2800" dirty="0" smtClean="0">
                <a:solidFill>
                  <a:schemeClr val="accent1"/>
                </a:solidFill>
              </a:rPr>
              <a:t>Localization method</a:t>
            </a:r>
            <a:endParaRPr kumimoji="1" lang="ja-JP" altLang="en-US" sz="2800" dirty="0">
              <a:solidFill>
                <a:schemeClr val="accent1"/>
              </a:solidFill>
            </a:endParaRPr>
          </a:p>
        </p:txBody>
      </p:sp>
      <p:sp>
        <p:nvSpPr>
          <p:cNvPr id="46" name="Rectangle 10"/>
          <p:cNvSpPr>
            <a:spLocks noChangeArrowheads="1"/>
          </p:cNvSpPr>
          <p:nvPr/>
        </p:nvSpPr>
        <p:spPr bwMode="auto">
          <a:xfrm>
            <a:off x="-81964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7" name="Rectangle 12"/>
          <p:cNvSpPr>
            <a:spLocks noChangeArrowheads="1"/>
          </p:cNvSpPr>
          <p:nvPr/>
        </p:nvSpPr>
        <p:spPr bwMode="auto">
          <a:xfrm>
            <a:off x="-81964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8" name="Rectangle 14"/>
          <p:cNvSpPr>
            <a:spLocks noChangeArrowheads="1"/>
          </p:cNvSpPr>
          <p:nvPr/>
        </p:nvSpPr>
        <p:spPr bwMode="auto">
          <a:xfrm>
            <a:off x="-81964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9" name="スライド番号プレースホルダー 3"/>
          <p:cNvSpPr>
            <a:spLocks noGrp="1"/>
          </p:cNvSpPr>
          <p:nvPr>
            <p:ph type="sldNum" sz="quarter" idx="12"/>
          </p:nvPr>
        </p:nvSpPr>
        <p:spPr>
          <a:xfrm>
            <a:off x="6871267" y="6356352"/>
            <a:ext cx="2504017" cy="365125"/>
          </a:xfrm>
        </p:spPr>
        <p:txBody>
          <a:bodyPr/>
          <a:lstStyle/>
          <a:p>
            <a:fld id="{6D454C54-6C41-4FFE-A276-D58C257AD592}" type="slidenum">
              <a:rPr kumimoji="1" lang="ja-JP" altLang="en-US" smtClean="0"/>
              <a:pPr/>
              <a:t>4</a:t>
            </a:fld>
            <a:endParaRPr kumimoji="1" lang="ja-JP" altLang="en-US"/>
          </a:p>
        </p:txBody>
      </p:sp>
      <p:sp>
        <p:nvSpPr>
          <p:cNvPr id="50" name="タイトル 1"/>
          <p:cNvSpPr txBox="1">
            <a:spLocks/>
          </p:cNvSpPr>
          <p:nvPr/>
        </p:nvSpPr>
        <p:spPr>
          <a:xfrm>
            <a:off x="-137070" y="1318189"/>
            <a:ext cx="4493046" cy="868070"/>
          </a:xfrm>
          <a:prstGeom prst="rect">
            <a:avLst/>
          </a:prstGeom>
        </p:spPr>
        <p:txBody>
          <a:bodyPr lIns="91440" rIns="9144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latin typeface="+mj-ea"/>
              </a:rPr>
              <a:t>Single molecule tracking</a:t>
            </a:r>
            <a:endParaRPr lang="ja-JP" altLang="en-US" sz="2800" dirty="0" smtClean="0">
              <a:latin typeface="+mj-ea"/>
            </a:endParaRPr>
          </a:p>
        </p:txBody>
      </p:sp>
      <p:pic>
        <p:nvPicPr>
          <p:cNvPr id="51" name="図 223" descr="500ms_Trajectory.bmp"/>
          <p:cNvPicPr>
            <a:picLocks noChangeAspect="1"/>
          </p:cNvPicPr>
          <p:nvPr/>
        </p:nvPicPr>
        <p:blipFill>
          <a:blip r:embed="rId4" cstate="print">
            <a:extLst>
              <a:ext uri="{28A0092B-C50C-407E-A947-70E740481C1C}">
                <a14:useLocalDpi xmlns:a14="http://schemas.microsoft.com/office/drawing/2010/main" val="0"/>
              </a:ext>
            </a:extLst>
          </a:blip>
          <a:srcRect l="14597" b="11682"/>
          <a:stretch>
            <a:fillRect/>
          </a:stretch>
        </p:blipFill>
        <p:spPr bwMode="auto">
          <a:xfrm>
            <a:off x="5655960" y="4365104"/>
            <a:ext cx="147499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 name="グループ化 51"/>
          <p:cNvGrpSpPr/>
          <p:nvPr/>
        </p:nvGrpSpPr>
        <p:grpSpPr>
          <a:xfrm>
            <a:off x="1318248" y="4595911"/>
            <a:ext cx="3426379" cy="1050554"/>
            <a:chOff x="5308870" y="1637918"/>
            <a:chExt cx="4369234" cy="1396249"/>
          </a:xfrm>
        </p:grpSpPr>
        <p:graphicFrame>
          <p:nvGraphicFramePr>
            <p:cNvPr id="53" name="オブジェクト 52"/>
            <p:cNvGraphicFramePr>
              <a:graphicFrameLocks noChangeAspect="1"/>
            </p:cNvGraphicFramePr>
            <p:nvPr>
              <p:extLst>
                <p:ext uri="{D42A27DB-BD31-4B8C-83A1-F6EECF244321}">
                  <p14:modId xmlns:p14="http://schemas.microsoft.com/office/powerpoint/2010/main" val="1698447890"/>
                </p:ext>
              </p:extLst>
            </p:nvPr>
          </p:nvGraphicFramePr>
          <p:xfrm>
            <a:off x="5336702" y="1637918"/>
            <a:ext cx="4341402" cy="587817"/>
          </p:xfrm>
          <a:graphic>
            <a:graphicData uri="http://schemas.openxmlformats.org/presentationml/2006/ole">
              <mc:AlternateContent xmlns:mc="http://schemas.openxmlformats.org/markup-compatibility/2006">
                <mc:Choice xmlns:v="urn:schemas-microsoft-com:vml" Requires="v">
                  <p:oleObj spid="_x0000_s1065" name="数式" r:id="rId5" imgW="2730240" imgH="393480" progId="Equation.3">
                    <p:embed/>
                  </p:oleObj>
                </mc:Choice>
                <mc:Fallback>
                  <p:oleObj name="数式" r:id="rId5" imgW="273024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6702" y="1637918"/>
                          <a:ext cx="4341402" cy="5878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オブジェクト 53"/>
            <p:cNvGraphicFramePr>
              <a:graphicFrameLocks noChangeAspect="1"/>
            </p:cNvGraphicFramePr>
            <p:nvPr>
              <p:extLst>
                <p:ext uri="{D42A27DB-BD31-4B8C-83A1-F6EECF244321}">
                  <p14:modId xmlns:p14="http://schemas.microsoft.com/office/powerpoint/2010/main" val="953356107"/>
                </p:ext>
              </p:extLst>
            </p:nvPr>
          </p:nvGraphicFramePr>
          <p:xfrm>
            <a:off x="5313040" y="2162675"/>
            <a:ext cx="4352561" cy="404176"/>
          </p:xfrm>
          <a:graphic>
            <a:graphicData uri="http://schemas.openxmlformats.org/presentationml/2006/ole">
              <mc:AlternateContent xmlns:mc="http://schemas.openxmlformats.org/markup-compatibility/2006">
                <mc:Choice xmlns:v="urn:schemas-microsoft-com:vml" Requires="v">
                  <p:oleObj spid="_x0000_s1066" name="数式" r:id="rId7" imgW="2298700" imgH="228600" progId="Equation.3">
                    <p:embed/>
                  </p:oleObj>
                </mc:Choice>
                <mc:Fallback>
                  <p:oleObj name="数式" r:id="rId7" imgW="22987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3040" y="2162675"/>
                          <a:ext cx="4352561" cy="404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オブジェクト 54"/>
            <p:cNvGraphicFramePr>
              <a:graphicFrameLocks noChangeAspect="1"/>
            </p:cNvGraphicFramePr>
            <p:nvPr>
              <p:extLst>
                <p:ext uri="{D42A27DB-BD31-4B8C-83A1-F6EECF244321}">
                  <p14:modId xmlns:p14="http://schemas.microsoft.com/office/powerpoint/2010/main" val="1288126695"/>
                </p:ext>
              </p:extLst>
            </p:nvPr>
          </p:nvGraphicFramePr>
          <p:xfrm>
            <a:off x="5308870" y="2638851"/>
            <a:ext cx="4325490" cy="395316"/>
          </p:xfrm>
          <a:graphic>
            <a:graphicData uri="http://schemas.openxmlformats.org/presentationml/2006/ole">
              <mc:AlternateContent xmlns:mc="http://schemas.openxmlformats.org/markup-compatibility/2006">
                <mc:Choice xmlns:v="urn:schemas-microsoft-com:vml" Requires="v">
                  <p:oleObj spid="_x0000_s1067" name="数式" r:id="rId9" imgW="2311400" imgH="228600" progId="Equation.3">
                    <p:embed/>
                  </p:oleObj>
                </mc:Choice>
                <mc:Fallback>
                  <p:oleObj name="数式" r:id="rId9" imgW="23114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08870" y="2638851"/>
                          <a:ext cx="4325490" cy="3953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6" name="Rectangle 146"/>
          <p:cNvSpPr>
            <a:spLocks noChangeArrowheads="1"/>
          </p:cNvSpPr>
          <p:nvPr/>
        </p:nvSpPr>
        <p:spPr bwMode="auto">
          <a:xfrm>
            <a:off x="-81964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7" name="テキスト ボックス 33"/>
          <p:cNvSpPr txBox="1">
            <a:spLocks noChangeArrowheads="1"/>
          </p:cNvSpPr>
          <p:nvPr/>
        </p:nvSpPr>
        <p:spPr bwMode="auto">
          <a:xfrm>
            <a:off x="1898274" y="6152544"/>
            <a:ext cx="5908990" cy="46166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dirty="0">
                <a:solidFill>
                  <a:srgbClr val="000000"/>
                </a:solidFill>
              </a:rPr>
              <a:t>Actual precision of tracking ~</a:t>
            </a:r>
            <a:r>
              <a:rPr lang="en-US" altLang="ja-JP" dirty="0" smtClean="0">
                <a:solidFill>
                  <a:srgbClr val="000000"/>
                </a:solidFill>
              </a:rPr>
              <a:t> </a:t>
            </a:r>
            <a:r>
              <a:rPr lang="en-US" altLang="ja-JP" b="1" dirty="0" smtClean="0">
                <a:solidFill>
                  <a:srgbClr val="FF0000"/>
                </a:solidFill>
              </a:rPr>
              <a:t>several  nm</a:t>
            </a:r>
            <a:endParaRPr lang="ja-JP" altLang="en-US" dirty="0"/>
          </a:p>
        </p:txBody>
      </p:sp>
      <p:sp>
        <p:nvSpPr>
          <p:cNvPr id="58" name="正方形/長方形 57"/>
          <p:cNvSpPr/>
          <p:nvPr/>
        </p:nvSpPr>
        <p:spPr>
          <a:xfrm>
            <a:off x="4582413" y="1615655"/>
            <a:ext cx="2811710" cy="2592118"/>
          </a:xfrm>
          <a:prstGeom prst="rect">
            <a:avLst/>
          </a:prstGeom>
          <a:solidFill>
            <a:schemeClr val="bg1"/>
          </a:solidFill>
          <a:ln w="28575" cap="flat" cmpd="sng" algn="ctr">
            <a:solidFill>
              <a:srgbClr val="F4F4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ja-JP" altLang="en-US">
              <a:solidFill>
                <a:srgbClr val="FFFFFF"/>
              </a:solidFill>
            </a:endParaRPr>
          </a:p>
        </p:txBody>
      </p:sp>
      <p:pic>
        <p:nvPicPr>
          <p:cNvPr id="59" name="図 18" descr="L_ProcessingSpaceWindow2-1.jpg"/>
          <p:cNvPicPr>
            <a:picLocks noChangeAspect="1"/>
          </p:cNvPicPr>
          <p:nvPr/>
        </p:nvPicPr>
        <p:blipFill>
          <a:blip r:embed="rId11"/>
          <a:srcRect/>
          <a:stretch>
            <a:fillRect/>
          </a:stretch>
        </p:blipFill>
        <p:spPr bwMode="auto">
          <a:xfrm>
            <a:off x="4744627" y="1718964"/>
            <a:ext cx="2474891" cy="2428937"/>
          </a:xfrm>
          <a:prstGeom prst="rect">
            <a:avLst/>
          </a:prstGeom>
          <a:noFill/>
          <a:ln w="9525">
            <a:noFill/>
            <a:miter lim="800000"/>
            <a:headEnd/>
            <a:tailEnd/>
          </a:ln>
        </p:spPr>
      </p:pic>
      <p:grpSp>
        <p:nvGrpSpPr>
          <p:cNvPr id="60" name="図形グループ 20"/>
          <p:cNvGrpSpPr>
            <a:grpSpLocks/>
          </p:cNvGrpSpPr>
          <p:nvPr/>
        </p:nvGrpSpPr>
        <p:grpSpPr bwMode="auto">
          <a:xfrm>
            <a:off x="4744627" y="1718964"/>
            <a:ext cx="2471511" cy="2432459"/>
            <a:chOff x="2514604" y="533403"/>
            <a:chExt cx="3483766" cy="3288993"/>
          </a:xfrm>
        </p:grpSpPr>
        <p:pic>
          <p:nvPicPr>
            <p:cNvPr id="61" name="図 19" descr="L_ProcessingSpaceWindow2-2.jpg"/>
            <p:cNvPicPr>
              <a:picLocks noChangeAspect="1"/>
            </p:cNvPicPr>
            <p:nvPr/>
          </p:nvPicPr>
          <p:blipFill>
            <a:blip r:embed="rId12"/>
            <a:srcRect/>
            <a:stretch>
              <a:fillRect/>
            </a:stretch>
          </p:blipFill>
          <p:spPr bwMode="auto">
            <a:xfrm>
              <a:off x="2514604" y="533403"/>
              <a:ext cx="3483766" cy="3288993"/>
            </a:xfrm>
            <a:prstGeom prst="rect">
              <a:avLst/>
            </a:prstGeom>
            <a:noFill/>
            <a:ln w="9525">
              <a:noFill/>
              <a:miter lim="800000"/>
              <a:headEnd/>
              <a:tailEnd/>
            </a:ln>
          </p:spPr>
        </p:pic>
        <p:sp>
          <p:nvSpPr>
            <p:cNvPr id="62" name="Text Box 11"/>
            <p:cNvSpPr txBox="1">
              <a:spLocks noChangeArrowheads="1"/>
            </p:cNvSpPr>
            <p:nvPr/>
          </p:nvSpPr>
          <p:spPr bwMode="auto">
            <a:xfrm>
              <a:off x="2895599" y="2743200"/>
              <a:ext cx="3048509" cy="699137"/>
            </a:xfrm>
            <a:prstGeom prst="rect">
              <a:avLst/>
            </a:prstGeom>
            <a:noFill/>
            <a:ln w="9525">
              <a:noFill/>
              <a:miter lim="800000"/>
              <a:headEnd/>
              <a:tailEnd/>
            </a:ln>
          </p:spPr>
          <p:txBody>
            <a:bodyPr>
              <a:prstTxWarp prst="textNoShape">
                <a:avLst/>
              </a:prstTxWarp>
              <a:spAutoFit/>
            </a:bodyPr>
            <a:lstStyle/>
            <a:p>
              <a:pPr>
                <a:lnSpc>
                  <a:spcPct val="90000"/>
                </a:lnSpc>
                <a:spcBef>
                  <a:spcPct val="50000"/>
                </a:spcBef>
              </a:pPr>
              <a:r>
                <a:rPr lang="en-US" altLang="ja-JP" sz="1200" dirty="0">
                  <a:solidFill>
                    <a:srgbClr val="FFFFFF"/>
                  </a:solidFill>
                  <a:ea typeface="Osaka" charset="-128"/>
                  <a:cs typeface="Osaka" charset="-128"/>
                </a:rPr>
                <a:t>X</a:t>
              </a:r>
              <a:r>
                <a:rPr lang="en-US" altLang="ja-JP" sz="1200" baseline="-25000" dirty="0">
                  <a:solidFill>
                    <a:srgbClr val="FFFFFF"/>
                  </a:solidFill>
                  <a:ea typeface="Osaka" charset="-128"/>
                  <a:cs typeface="Osaka" charset="-128"/>
                </a:rPr>
                <a:t>0</a:t>
              </a:r>
              <a:r>
                <a:rPr lang="en-US" altLang="ja-JP" sz="1200" dirty="0">
                  <a:solidFill>
                    <a:srgbClr val="FFFFFF"/>
                  </a:solidFill>
                  <a:ea typeface="Osaka" charset="-128"/>
                  <a:cs typeface="Osaka" charset="-128"/>
                </a:rPr>
                <a:t> = 274.03  +/-  0.0339   pixel</a:t>
              </a:r>
            </a:p>
            <a:p>
              <a:pPr>
                <a:lnSpc>
                  <a:spcPct val="90000"/>
                </a:lnSpc>
                <a:spcBef>
                  <a:spcPct val="50000"/>
                </a:spcBef>
              </a:pPr>
              <a:r>
                <a:rPr lang="en-US" altLang="ja-JP" sz="1200" dirty="0">
                  <a:solidFill>
                    <a:srgbClr val="FFFFFF"/>
                  </a:solidFill>
                  <a:ea typeface="Osaka" charset="-128"/>
                  <a:cs typeface="Osaka" charset="-128"/>
                </a:rPr>
                <a:t>Y</a:t>
              </a:r>
              <a:r>
                <a:rPr lang="en-US" altLang="ja-JP" sz="1200" baseline="-25000" dirty="0">
                  <a:solidFill>
                    <a:srgbClr val="FFFFFF"/>
                  </a:solidFill>
                  <a:ea typeface="Osaka" charset="-128"/>
                  <a:cs typeface="Osaka" charset="-128"/>
                </a:rPr>
                <a:t>0</a:t>
              </a:r>
              <a:r>
                <a:rPr lang="en-US" altLang="ja-JP" sz="1200" dirty="0">
                  <a:solidFill>
                    <a:srgbClr val="FFFFFF"/>
                  </a:solidFill>
                  <a:ea typeface="Osaka" charset="-128"/>
                  <a:cs typeface="Osaka" charset="-128"/>
                </a:rPr>
                <a:t> = 148.17  +/-  0.0351   pixel</a:t>
              </a:r>
            </a:p>
          </p:txBody>
        </p:sp>
      </p:grpSp>
      <p:pic>
        <p:nvPicPr>
          <p:cNvPr id="63" name="Picture 29" descr="PBI-PMMA-10 006"/>
          <p:cNvPicPr>
            <a:picLocks noChangeAspect="1" noChangeArrowheads="1"/>
          </p:cNvPicPr>
          <p:nvPr/>
        </p:nvPicPr>
        <p:blipFill>
          <a:blip r:embed="rId13"/>
          <a:srcRect/>
          <a:stretch>
            <a:fillRect/>
          </a:stretch>
        </p:blipFill>
        <p:spPr bwMode="auto">
          <a:xfrm>
            <a:off x="2041058" y="1897407"/>
            <a:ext cx="2081747" cy="2169490"/>
          </a:xfrm>
          <a:prstGeom prst="rect">
            <a:avLst/>
          </a:prstGeom>
          <a:noFill/>
          <a:ln w="57150">
            <a:noFill/>
            <a:miter lim="800000"/>
            <a:headEnd/>
            <a:tailEnd/>
          </a:ln>
        </p:spPr>
      </p:pic>
      <p:sp>
        <p:nvSpPr>
          <p:cNvPr id="64" name="角丸四角形 63"/>
          <p:cNvSpPr/>
          <p:nvPr/>
        </p:nvSpPr>
        <p:spPr>
          <a:xfrm>
            <a:off x="3095450" y="2629962"/>
            <a:ext cx="324428" cy="338103"/>
          </a:xfrm>
          <a:prstGeom prst="roundRect">
            <a:avLst/>
          </a:prstGeom>
          <a:noFill/>
          <a:ln w="19050" cap="flat" cmpd="sng" algn="ctr">
            <a:solidFill>
              <a:srgbClr val="F4F4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ja-JP" altLang="en-US">
              <a:solidFill>
                <a:srgbClr val="FFFFFF"/>
              </a:solidFill>
            </a:endParaRPr>
          </a:p>
        </p:txBody>
      </p:sp>
      <p:cxnSp>
        <p:nvCxnSpPr>
          <p:cNvPr id="65" name="直線コネクタ 64"/>
          <p:cNvCxnSpPr/>
          <p:nvPr/>
        </p:nvCxnSpPr>
        <p:spPr>
          <a:xfrm flipV="1">
            <a:off x="3392842" y="1615655"/>
            <a:ext cx="1189570" cy="1014307"/>
          </a:xfrm>
          <a:prstGeom prst="line">
            <a:avLst/>
          </a:prstGeom>
          <a:ln w="12700" cap="flat" cmpd="sng" algn="ctr">
            <a:solidFill>
              <a:srgbClr val="F4F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6" name="直線コネクタ 65"/>
          <p:cNvCxnSpPr/>
          <p:nvPr/>
        </p:nvCxnSpPr>
        <p:spPr>
          <a:xfrm rot="16200000" flipH="1">
            <a:off x="3367771" y="2993134"/>
            <a:ext cx="1239709" cy="1189570"/>
          </a:xfrm>
          <a:prstGeom prst="line">
            <a:avLst/>
          </a:prstGeom>
          <a:ln w="12700" cap="flat" cmpd="sng" algn="ctr">
            <a:solidFill>
              <a:srgbClr val="F4F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0" name="正方形/長方形 69"/>
          <p:cNvSpPr/>
          <p:nvPr/>
        </p:nvSpPr>
        <p:spPr>
          <a:xfrm>
            <a:off x="283470" y="184666"/>
            <a:ext cx="7704856" cy="646331"/>
          </a:xfrm>
          <a:prstGeom prst="rect">
            <a:avLst/>
          </a:prstGeom>
        </p:spPr>
        <p:txBody>
          <a:bodyPr wrap="square">
            <a:spAutoFit/>
          </a:bodyPr>
          <a:lstStyle/>
          <a:p>
            <a:r>
              <a:rPr lang="en-US" altLang="ja-JP" sz="3600" dirty="0" smtClean="0"/>
              <a:t>STORM</a:t>
            </a:r>
            <a:endParaRPr lang="ja-JP" altLang="ja-JP" sz="3600" dirty="0"/>
          </a:p>
        </p:txBody>
      </p:sp>
      <p:sp>
        <p:nvSpPr>
          <p:cNvPr id="71" name="正方形/長方形 70"/>
          <p:cNvSpPr/>
          <p:nvPr/>
        </p:nvSpPr>
        <p:spPr>
          <a:xfrm>
            <a:off x="3629104" y="323165"/>
            <a:ext cx="4339073" cy="369332"/>
          </a:xfrm>
          <a:prstGeom prst="rect">
            <a:avLst/>
          </a:prstGeom>
        </p:spPr>
        <p:txBody>
          <a:bodyPr wrap="none">
            <a:spAutoFit/>
          </a:bodyPr>
          <a:lstStyle/>
          <a:p>
            <a:r>
              <a:rPr lang="en-US" altLang="ja-JP" b="1" dirty="0"/>
              <a:t>st</a:t>
            </a:r>
            <a:r>
              <a:rPr lang="en-US" altLang="ja-JP" dirty="0"/>
              <a:t>ochastic </a:t>
            </a:r>
            <a:r>
              <a:rPr lang="en-US" altLang="ja-JP" b="1" dirty="0"/>
              <a:t>o</a:t>
            </a:r>
            <a:r>
              <a:rPr lang="en-US" altLang="ja-JP" dirty="0"/>
              <a:t>ptical </a:t>
            </a:r>
            <a:r>
              <a:rPr lang="en-US" altLang="ja-JP" b="1" dirty="0"/>
              <a:t>r</a:t>
            </a:r>
            <a:r>
              <a:rPr lang="en-US" altLang="ja-JP" dirty="0"/>
              <a:t>econstruction </a:t>
            </a:r>
            <a:r>
              <a:rPr lang="en-US" altLang="ja-JP" b="1" dirty="0"/>
              <a:t>m</a:t>
            </a:r>
            <a:r>
              <a:rPr lang="en-US" altLang="ja-JP" dirty="0"/>
              <a:t>icroscopy</a:t>
            </a:r>
            <a:endParaRPr lang="ja-JP" altLang="en-US" dirty="0"/>
          </a:p>
        </p:txBody>
      </p:sp>
    </p:spTree>
    <p:extLst>
      <p:ext uri="{BB962C8B-B14F-4D97-AF65-F5344CB8AC3E}">
        <p14:creationId xmlns:p14="http://schemas.microsoft.com/office/powerpoint/2010/main" val="356123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43608" y="585067"/>
            <a:ext cx="7704856" cy="646331"/>
          </a:xfrm>
          <a:prstGeom prst="rect">
            <a:avLst/>
          </a:prstGeom>
        </p:spPr>
        <p:txBody>
          <a:bodyPr wrap="square">
            <a:spAutoFit/>
          </a:bodyPr>
          <a:lstStyle/>
          <a:p>
            <a:r>
              <a:rPr lang="en-US" altLang="ja-JP" sz="3600" dirty="0" smtClean="0"/>
              <a:t>STORM</a:t>
            </a:r>
            <a:endParaRPr lang="ja-JP" altLang="ja-JP" sz="3600" dirty="0"/>
          </a:p>
        </p:txBody>
      </p:sp>
      <p:sp>
        <p:nvSpPr>
          <p:cNvPr id="3" name="正方形/長方形 2"/>
          <p:cNvSpPr/>
          <p:nvPr/>
        </p:nvSpPr>
        <p:spPr>
          <a:xfrm>
            <a:off x="3491880" y="862066"/>
            <a:ext cx="4339073" cy="369332"/>
          </a:xfrm>
          <a:prstGeom prst="rect">
            <a:avLst/>
          </a:prstGeom>
        </p:spPr>
        <p:txBody>
          <a:bodyPr wrap="none">
            <a:spAutoFit/>
          </a:bodyPr>
          <a:lstStyle/>
          <a:p>
            <a:r>
              <a:rPr lang="en-US" altLang="ja-JP" b="1" dirty="0"/>
              <a:t>st</a:t>
            </a:r>
            <a:r>
              <a:rPr lang="en-US" altLang="ja-JP" dirty="0"/>
              <a:t>ochastic </a:t>
            </a:r>
            <a:r>
              <a:rPr lang="en-US" altLang="ja-JP" b="1" dirty="0"/>
              <a:t>o</a:t>
            </a:r>
            <a:r>
              <a:rPr lang="en-US" altLang="ja-JP" dirty="0"/>
              <a:t>ptical </a:t>
            </a:r>
            <a:r>
              <a:rPr lang="en-US" altLang="ja-JP" b="1" dirty="0"/>
              <a:t>r</a:t>
            </a:r>
            <a:r>
              <a:rPr lang="en-US" altLang="ja-JP" dirty="0"/>
              <a:t>econstruction </a:t>
            </a:r>
            <a:r>
              <a:rPr lang="en-US" altLang="ja-JP" b="1" dirty="0"/>
              <a:t>m</a:t>
            </a:r>
            <a:r>
              <a:rPr lang="en-US" altLang="ja-JP" dirty="0"/>
              <a:t>icroscopy</a:t>
            </a:r>
            <a:endParaRPr lang="ja-JP" altLang="en-US" dirty="0"/>
          </a:p>
        </p:txBody>
      </p:sp>
      <p:sp>
        <p:nvSpPr>
          <p:cNvPr id="10" name="正方形/長方形 9"/>
          <p:cNvSpPr/>
          <p:nvPr/>
        </p:nvSpPr>
        <p:spPr>
          <a:xfrm>
            <a:off x="767756" y="1546041"/>
            <a:ext cx="3782061" cy="400110"/>
          </a:xfrm>
          <a:prstGeom prst="rect">
            <a:avLst/>
          </a:prstGeom>
        </p:spPr>
        <p:txBody>
          <a:bodyPr wrap="none">
            <a:spAutoFit/>
          </a:bodyPr>
          <a:lstStyle/>
          <a:p>
            <a:r>
              <a:rPr lang="en-US" altLang="ja-JP" sz="2000" dirty="0" smtClean="0">
                <a:solidFill>
                  <a:schemeClr val="accent1"/>
                </a:solidFill>
              </a:rPr>
              <a:t>High-resolution imaging technique</a:t>
            </a:r>
            <a:endParaRPr lang="ja-JP" altLang="en-US" sz="2000" dirty="0">
              <a:solidFill>
                <a:schemeClr val="accent1"/>
              </a:solidFill>
            </a:endParaRPr>
          </a:p>
        </p:txBody>
      </p:sp>
      <p:sp>
        <p:nvSpPr>
          <p:cNvPr id="13" name="正方形/長方形 12"/>
          <p:cNvSpPr/>
          <p:nvPr/>
        </p:nvSpPr>
        <p:spPr>
          <a:xfrm>
            <a:off x="970436" y="5731515"/>
            <a:ext cx="7129956" cy="707886"/>
          </a:xfrm>
          <a:prstGeom prst="rect">
            <a:avLst/>
          </a:prstGeom>
        </p:spPr>
        <p:txBody>
          <a:bodyPr wrap="square">
            <a:spAutoFit/>
          </a:bodyPr>
          <a:lstStyle/>
          <a:p>
            <a:r>
              <a:rPr lang="en-US" altLang="ja-JP" sz="2000" dirty="0"/>
              <a:t>The overall image is </a:t>
            </a:r>
            <a:r>
              <a:rPr lang="en-US" altLang="ja-JP" sz="2000" dirty="0" smtClean="0"/>
              <a:t>then reconstructed </a:t>
            </a:r>
            <a:r>
              <a:rPr lang="en-US" altLang="ja-JP" sz="2000" dirty="0"/>
              <a:t>from the </a:t>
            </a:r>
            <a:r>
              <a:rPr lang="en-US" altLang="ja-JP" sz="2000" dirty="0" err="1"/>
              <a:t>fluorophore</a:t>
            </a:r>
            <a:r>
              <a:rPr lang="en-US" altLang="ja-JP" sz="2000" dirty="0"/>
              <a:t> positions obtained from multiple </a:t>
            </a:r>
            <a:r>
              <a:rPr lang="en-US" altLang="ja-JP" sz="2000" dirty="0" smtClean="0"/>
              <a:t>imaging cycles</a:t>
            </a:r>
            <a:r>
              <a:rPr lang="en-US" altLang="ja-JP" sz="2000" dirty="0"/>
              <a:t>.</a:t>
            </a:r>
            <a:endParaRPr lang="ja-JP" altLang="en-US" sz="2000" dirty="0"/>
          </a:p>
        </p:txBody>
      </p:sp>
      <p:sp>
        <p:nvSpPr>
          <p:cNvPr id="7" name="正方形/長方形 6"/>
          <p:cNvSpPr/>
          <p:nvPr/>
        </p:nvSpPr>
        <p:spPr>
          <a:xfrm>
            <a:off x="1103748" y="2060848"/>
            <a:ext cx="3240360" cy="3096344"/>
          </a:xfrm>
          <a:prstGeom prst="rect">
            <a:avLst/>
          </a:prstGeom>
          <a:gradFill flip="none" rotWithShape="1">
            <a:gsLst>
              <a:gs pos="0">
                <a:srgbClr val="FFFFFF"/>
              </a:gs>
              <a:gs pos="57000">
                <a:schemeClr val="accent4">
                  <a:lumMod val="20000"/>
                  <a:lumOff val="80000"/>
                </a:schemeClr>
              </a:gs>
              <a:gs pos="96000">
                <a:schemeClr val="accent4">
                  <a:lumMod val="60000"/>
                  <a:lumOff val="40000"/>
                </a:schemeClr>
              </a:gs>
              <a:gs pos="42000">
                <a:srgbClr val="E6E6E6"/>
              </a:gs>
              <a:gs pos="85000">
                <a:schemeClr val="accent4">
                  <a:lumMod val="40000"/>
                  <a:lumOff val="60000"/>
                </a:schemeClr>
              </a:gs>
              <a:gs pos="100000">
                <a:schemeClr val="accent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ドーナツ 4"/>
          <p:cNvSpPr/>
          <p:nvPr/>
        </p:nvSpPr>
        <p:spPr>
          <a:xfrm>
            <a:off x="1506669" y="2420888"/>
            <a:ext cx="2376264" cy="2448272"/>
          </a:xfrm>
          <a:prstGeom prst="donut">
            <a:avLst>
              <a:gd name="adj" fmla="val 13750"/>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円/楕円 5"/>
          <p:cNvSpPr/>
          <p:nvPr/>
        </p:nvSpPr>
        <p:spPr>
          <a:xfrm>
            <a:off x="2554223" y="2420888"/>
            <a:ext cx="281155"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1506669" y="3501008"/>
            <a:ext cx="281155"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3601407" y="3501008"/>
            <a:ext cx="281155"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3443250" y="4005064"/>
            <a:ext cx="281155"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2554222" y="4581128"/>
            <a:ext cx="281155"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005723" y="4437112"/>
            <a:ext cx="281155"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1647246" y="4005064"/>
            <a:ext cx="281155"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1647246" y="2996952"/>
            <a:ext cx="281155"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2005723" y="2574730"/>
            <a:ext cx="281155"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3070075" y="2573288"/>
            <a:ext cx="281155"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3443251" y="2998394"/>
            <a:ext cx="281155"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3054371" y="4425482"/>
            <a:ext cx="281155"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矢印コネクタ 26"/>
          <p:cNvCxnSpPr/>
          <p:nvPr/>
        </p:nvCxnSpPr>
        <p:spPr>
          <a:xfrm>
            <a:off x="1103748" y="5301208"/>
            <a:ext cx="3240360"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29" name="正方形/長方形 28"/>
          <p:cNvSpPr/>
          <p:nvPr/>
        </p:nvSpPr>
        <p:spPr>
          <a:xfrm>
            <a:off x="1858652" y="5164840"/>
            <a:ext cx="1782283" cy="369332"/>
          </a:xfrm>
          <a:prstGeom prst="rect">
            <a:avLst/>
          </a:prstGeom>
          <a:solidFill>
            <a:schemeClr val="bg1"/>
          </a:solidFill>
        </p:spPr>
        <p:txBody>
          <a:bodyPr wrap="none">
            <a:spAutoFit/>
          </a:bodyPr>
          <a:lstStyle/>
          <a:p>
            <a:r>
              <a:rPr lang="en-US" altLang="ja-JP" dirty="0"/>
              <a:t>diffraction</a:t>
            </a:r>
            <a:r>
              <a:rPr lang="ja-JP" altLang="en-US" dirty="0"/>
              <a:t>　</a:t>
            </a:r>
            <a:r>
              <a:rPr lang="en-US" altLang="ja-JP" dirty="0"/>
              <a:t>limit </a:t>
            </a:r>
            <a:endParaRPr lang="ja-JP" altLang="en-US" dirty="0"/>
          </a:p>
        </p:txBody>
      </p:sp>
      <p:cxnSp>
        <p:nvCxnSpPr>
          <p:cNvPr id="1030" name="直線矢印コネクタ 1029"/>
          <p:cNvCxnSpPr>
            <a:stCxn id="25" idx="6"/>
          </p:cNvCxnSpPr>
          <p:nvPr/>
        </p:nvCxnSpPr>
        <p:spPr>
          <a:xfrm flipV="1">
            <a:off x="3724406" y="2861320"/>
            <a:ext cx="1351650" cy="2810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31" name="テキスト ボックス 1030"/>
          <p:cNvSpPr txBox="1"/>
          <p:nvPr/>
        </p:nvSpPr>
        <p:spPr>
          <a:xfrm>
            <a:off x="5220072" y="2708920"/>
            <a:ext cx="3600400" cy="2062103"/>
          </a:xfrm>
          <a:prstGeom prst="rect">
            <a:avLst/>
          </a:prstGeom>
          <a:noFill/>
        </p:spPr>
        <p:txBody>
          <a:bodyPr wrap="square" rtlCol="0">
            <a:spAutoFit/>
          </a:bodyPr>
          <a:lstStyle/>
          <a:p>
            <a:r>
              <a:rPr kumimoji="1" lang="en-US" altLang="ja-JP" sz="2800" dirty="0" smtClean="0"/>
              <a:t>Each molecule</a:t>
            </a:r>
          </a:p>
          <a:p>
            <a:r>
              <a:rPr lang="en-US" altLang="ja-JP" sz="2800" dirty="0" smtClean="0"/>
              <a:t>       spatial </a:t>
            </a:r>
            <a:r>
              <a:rPr lang="en-US" altLang="ja-JP" sz="2800" dirty="0"/>
              <a:t>resolution </a:t>
            </a:r>
          </a:p>
          <a:p>
            <a:r>
              <a:rPr lang="en-US" altLang="ja-JP" sz="4400" dirty="0" smtClean="0"/>
              <a:t>       1  nm </a:t>
            </a:r>
          </a:p>
          <a:p>
            <a:endParaRPr kumimoji="1" lang="ja-JP" altLang="en-US" sz="2800" dirty="0"/>
          </a:p>
        </p:txBody>
      </p:sp>
      <p:sp>
        <p:nvSpPr>
          <p:cNvPr id="1032" name="加算記号 1031"/>
          <p:cNvSpPr/>
          <p:nvPr/>
        </p:nvSpPr>
        <p:spPr>
          <a:xfrm>
            <a:off x="3531118" y="3046198"/>
            <a:ext cx="140577" cy="192423"/>
          </a:xfrm>
          <a:prstGeom prst="mathPlus">
            <a:avLst>
              <a:gd name="adj1" fmla="val 108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加算記号 40"/>
          <p:cNvSpPr/>
          <p:nvPr/>
        </p:nvSpPr>
        <p:spPr>
          <a:xfrm>
            <a:off x="3671695" y="3548812"/>
            <a:ext cx="140577" cy="192423"/>
          </a:xfrm>
          <a:prstGeom prst="mathPlus">
            <a:avLst>
              <a:gd name="adj1" fmla="val 108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加算記号 41"/>
          <p:cNvSpPr/>
          <p:nvPr/>
        </p:nvSpPr>
        <p:spPr>
          <a:xfrm>
            <a:off x="3491880" y="4052868"/>
            <a:ext cx="140577" cy="192423"/>
          </a:xfrm>
          <a:prstGeom prst="mathPlus">
            <a:avLst>
              <a:gd name="adj1" fmla="val 108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加算記号 42"/>
          <p:cNvSpPr/>
          <p:nvPr/>
        </p:nvSpPr>
        <p:spPr>
          <a:xfrm>
            <a:off x="3124659" y="4473286"/>
            <a:ext cx="140577" cy="192423"/>
          </a:xfrm>
          <a:prstGeom prst="mathPlus">
            <a:avLst>
              <a:gd name="adj1" fmla="val 108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加算記号 43"/>
          <p:cNvSpPr/>
          <p:nvPr/>
        </p:nvSpPr>
        <p:spPr>
          <a:xfrm>
            <a:off x="2624510" y="4617302"/>
            <a:ext cx="140577" cy="192423"/>
          </a:xfrm>
          <a:prstGeom prst="mathPlus">
            <a:avLst>
              <a:gd name="adj1" fmla="val 108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加算記号 44"/>
          <p:cNvSpPr/>
          <p:nvPr/>
        </p:nvSpPr>
        <p:spPr>
          <a:xfrm>
            <a:off x="2076011" y="4458838"/>
            <a:ext cx="140577" cy="192423"/>
          </a:xfrm>
          <a:prstGeom prst="mathPlus">
            <a:avLst>
              <a:gd name="adj1" fmla="val 108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加算記号 45"/>
          <p:cNvSpPr/>
          <p:nvPr/>
        </p:nvSpPr>
        <p:spPr>
          <a:xfrm>
            <a:off x="1718075" y="4072138"/>
            <a:ext cx="140577" cy="192423"/>
          </a:xfrm>
          <a:prstGeom prst="mathPlus">
            <a:avLst>
              <a:gd name="adj1" fmla="val 108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加算記号 46"/>
          <p:cNvSpPr/>
          <p:nvPr/>
        </p:nvSpPr>
        <p:spPr>
          <a:xfrm>
            <a:off x="1586246" y="3548811"/>
            <a:ext cx="140577" cy="192423"/>
          </a:xfrm>
          <a:prstGeom prst="mathPlus">
            <a:avLst>
              <a:gd name="adj1" fmla="val 108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加算記号 47"/>
          <p:cNvSpPr/>
          <p:nvPr/>
        </p:nvSpPr>
        <p:spPr>
          <a:xfrm>
            <a:off x="1698167" y="3006241"/>
            <a:ext cx="140577" cy="192423"/>
          </a:xfrm>
          <a:prstGeom prst="mathPlus">
            <a:avLst>
              <a:gd name="adj1" fmla="val 108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加算記号 48"/>
          <p:cNvSpPr/>
          <p:nvPr/>
        </p:nvSpPr>
        <p:spPr>
          <a:xfrm>
            <a:off x="2056103" y="2612708"/>
            <a:ext cx="140577" cy="192423"/>
          </a:xfrm>
          <a:prstGeom prst="mathPlus">
            <a:avLst>
              <a:gd name="adj1" fmla="val 108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加算記号 49"/>
          <p:cNvSpPr/>
          <p:nvPr/>
        </p:nvSpPr>
        <p:spPr>
          <a:xfrm>
            <a:off x="2609216" y="2478518"/>
            <a:ext cx="140577" cy="192423"/>
          </a:xfrm>
          <a:prstGeom prst="mathPlus">
            <a:avLst>
              <a:gd name="adj1" fmla="val 108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加算記号 50"/>
          <p:cNvSpPr/>
          <p:nvPr/>
        </p:nvSpPr>
        <p:spPr>
          <a:xfrm>
            <a:off x="3124659" y="2621092"/>
            <a:ext cx="140577" cy="192423"/>
          </a:xfrm>
          <a:prstGeom prst="mathPlus">
            <a:avLst>
              <a:gd name="adj1" fmla="val 108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1224412" y="2110802"/>
            <a:ext cx="3081350" cy="2996436"/>
          </a:xfrm>
          <a:prstGeom prst="ellipse">
            <a:avLst/>
          </a:prstGeom>
          <a:gradFill flip="none" rotWithShape="1">
            <a:gsLst>
              <a:gs pos="19000">
                <a:schemeClr val="bg1">
                  <a:alpha val="42000"/>
                </a:schemeClr>
              </a:gs>
              <a:gs pos="47000">
                <a:srgbClr val="FFC000"/>
              </a:gs>
              <a:gs pos="67000">
                <a:schemeClr val="accent6">
                  <a:lumMod val="20000"/>
                  <a:lumOff val="80000"/>
                </a:schemeClr>
              </a:gs>
              <a:gs pos="92000">
                <a:schemeClr val="accent6">
                  <a:lumMod val="40000"/>
                  <a:lumOff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1009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31"/>
                                        </p:tgtEl>
                                        <p:attrNameLst>
                                          <p:attrName>style.visibility</p:attrName>
                                        </p:attrNameLst>
                                      </p:cBhvr>
                                      <p:to>
                                        <p:strVal val="visible"/>
                                      </p:to>
                                    </p:set>
                                    <p:animEffect transition="in" filter="fade">
                                      <p:cBhvr>
                                        <p:cTn id="30" dur="500"/>
                                        <p:tgtEl>
                                          <p:spTgt spid="10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20"/>
                                        </p:tgtEl>
                                      </p:cBhvr>
                                    </p:animEffect>
                                    <p:set>
                                      <p:cBhvr>
                                        <p:cTn id="81" dur="1" fill="hold">
                                          <p:stCondLst>
                                            <p:cond delay="499"/>
                                          </p:stCondLst>
                                        </p:cTn>
                                        <p:tgtEl>
                                          <p:spTgt spid="20"/>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2"/>
                                        </p:tgtEl>
                                      </p:cBhvr>
                                    </p:animEffect>
                                    <p:set>
                                      <p:cBhvr>
                                        <p:cTn id="84" dur="1" fill="hold">
                                          <p:stCondLst>
                                            <p:cond delay="499"/>
                                          </p:stCondLst>
                                        </p:cTn>
                                        <p:tgtEl>
                                          <p:spTgt spid="22"/>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7"/>
                                        </p:tgtEl>
                                      </p:cBhvr>
                                    </p:animEffect>
                                    <p:set>
                                      <p:cBhvr>
                                        <p:cTn id="87" dur="1" fill="hold">
                                          <p:stCondLst>
                                            <p:cond delay="499"/>
                                          </p:stCondLst>
                                        </p:cTn>
                                        <p:tgtEl>
                                          <p:spTgt spid="17"/>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24"/>
                                        </p:tgtEl>
                                      </p:cBhvr>
                                    </p:animEffect>
                                    <p:set>
                                      <p:cBhvr>
                                        <p:cTn id="90" dur="1" fill="hold">
                                          <p:stCondLst>
                                            <p:cond delay="499"/>
                                          </p:stCondLst>
                                        </p:cTn>
                                        <p:tgtEl>
                                          <p:spTgt spid="24"/>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6"/>
                                        </p:tgtEl>
                                      </p:cBhvr>
                                    </p:animEffect>
                                    <p:set>
                                      <p:cBhvr>
                                        <p:cTn id="93" dur="1" fill="hold">
                                          <p:stCondLst>
                                            <p:cond delay="499"/>
                                          </p:stCondLst>
                                        </p:cTn>
                                        <p:tgtEl>
                                          <p:spTgt spid="6"/>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23"/>
                                        </p:tgtEl>
                                      </p:cBhvr>
                                    </p:animEffect>
                                    <p:set>
                                      <p:cBhvr>
                                        <p:cTn id="96" dur="1" fill="hold">
                                          <p:stCondLst>
                                            <p:cond delay="499"/>
                                          </p:stCondLst>
                                        </p:cTn>
                                        <p:tgtEl>
                                          <p:spTgt spid="23"/>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16"/>
                                        </p:tgtEl>
                                      </p:cBhvr>
                                    </p:animEffect>
                                    <p:set>
                                      <p:cBhvr>
                                        <p:cTn id="99" dur="1" fill="hold">
                                          <p:stCondLst>
                                            <p:cond delay="499"/>
                                          </p:stCondLst>
                                        </p:cTn>
                                        <p:tgtEl>
                                          <p:spTgt spid="16"/>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21"/>
                                        </p:tgtEl>
                                      </p:cBhvr>
                                    </p:animEffect>
                                    <p:set>
                                      <p:cBhvr>
                                        <p:cTn id="102" dur="1" fill="hold">
                                          <p:stCondLst>
                                            <p:cond delay="499"/>
                                          </p:stCondLst>
                                        </p:cTn>
                                        <p:tgtEl>
                                          <p:spTgt spid="21"/>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9"/>
                                        </p:tgtEl>
                                      </p:cBhvr>
                                    </p:animEffect>
                                    <p:set>
                                      <p:cBhvr>
                                        <p:cTn id="105" dur="1" fill="hold">
                                          <p:stCondLst>
                                            <p:cond delay="499"/>
                                          </p:stCondLst>
                                        </p:cTn>
                                        <p:tgtEl>
                                          <p:spTgt spid="19"/>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26"/>
                                        </p:tgtEl>
                                      </p:cBhvr>
                                    </p:animEffect>
                                    <p:set>
                                      <p:cBhvr>
                                        <p:cTn id="108" dur="1" fill="hold">
                                          <p:stCondLst>
                                            <p:cond delay="499"/>
                                          </p:stCondLst>
                                        </p:cTn>
                                        <p:tgtEl>
                                          <p:spTgt spid="26"/>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8"/>
                                        </p:tgtEl>
                                      </p:cBhvr>
                                    </p:animEffect>
                                    <p:set>
                                      <p:cBhvr>
                                        <p:cTn id="111" dur="1" fill="hold">
                                          <p:stCondLst>
                                            <p:cond delay="499"/>
                                          </p:stCondLst>
                                        </p:cTn>
                                        <p:tgtEl>
                                          <p:spTgt spid="18"/>
                                        </p:tgtEl>
                                        <p:attrNameLst>
                                          <p:attrName>style.visibility</p:attrName>
                                        </p:attrNameLst>
                                      </p:cBhvr>
                                      <p:to>
                                        <p:strVal val="hidden"/>
                                      </p:to>
                                    </p:set>
                                  </p:childTnLst>
                                </p:cTn>
                              </p:par>
                              <p:par>
                                <p:cTn id="112" presetID="10" presetClass="entr" presetSubtype="0" fill="hold" grpId="0" nodeType="with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500"/>
                                        <p:tgtEl>
                                          <p:spTgt spid="51"/>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fade">
                                      <p:cBhvr>
                                        <p:cTn id="117" dur="500"/>
                                        <p:tgtEl>
                                          <p:spTgt spid="4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500"/>
                                        <p:tgtEl>
                                          <p:spTgt spid="4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fade">
                                      <p:cBhvr>
                                        <p:cTn id="123" dur="500"/>
                                        <p:tgtEl>
                                          <p:spTgt spid="4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500"/>
                                        <p:tgtEl>
                                          <p:spTgt spid="4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fade">
                                      <p:cBhvr>
                                        <p:cTn id="129" dur="500"/>
                                        <p:tgtEl>
                                          <p:spTgt spid="45"/>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fade">
                                      <p:cBhvr>
                                        <p:cTn id="132" dur="500"/>
                                        <p:tgtEl>
                                          <p:spTgt spid="46"/>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fade">
                                      <p:cBhvr>
                                        <p:cTn id="135" dur="500"/>
                                        <p:tgtEl>
                                          <p:spTgt spid="47"/>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8"/>
                                        </p:tgtEl>
                                        <p:attrNameLst>
                                          <p:attrName>style.visibility</p:attrName>
                                        </p:attrNameLst>
                                      </p:cBhvr>
                                      <p:to>
                                        <p:strVal val="visible"/>
                                      </p:to>
                                    </p:set>
                                    <p:animEffect transition="in" filter="fade">
                                      <p:cBhvr>
                                        <p:cTn id="138" dur="500"/>
                                        <p:tgtEl>
                                          <p:spTgt spid="48"/>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500"/>
                                        <p:tgtEl>
                                          <p:spTgt spid="49"/>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0"/>
                                        </p:tgtEl>
                                        <p:attrNameLst>
                                          <p:attrName>style.visibility</p:attrName>
                                        </p:attrNameLst>
                                      </p:cBhvr>
                                      <p:to>
                                        <p:strVal val="visible"/>
                                      </p:to>
                                    </p:set>
                                    <p:animEffect transition="in" filter="fade">
                                      <p:cBhvr>
                                        <p:cTn id="14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1031" grpId="0"/>
      <p:bldP spid="1032"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33736" y="400401"/>
            <a:ext cx="7704856" cy="646331"/>
          </a:xfrm>
          <a:prstGeom prst="rect">
            <a:avLst/>
          </a:prstGeom>
        </p:spPr>
        <p:txBody>
          <a:bodyPr wrap="square">
            <a:spAutoFit/>
          </a:bodyPr>
          <a:lstStyle/>
          <a:p>
            <a:r>
              <a:rPr lang="en-US" altLang="ja-JP" sz="3600" dirty="0" smtClean="0"/>
              <a:t>STORM</a:t>
            </a:r>
            <a:endParaRPr lang="ja-JP" altLang="ja-JP" sz="3600" dirty="0"/>
          </a:p>
        </p:txBody>
      </p:sp>
      <p:sp>
        <p:nvSpPr>
          <p:cNvPr id="3" name="正方形/長方形 2"/>
          <p:cNvSpPr/>
          <p:nvPr/>
        </p:nvSpPr>
        <p:spPr>
          <a:xfrm>
            <a:off x="3491880" y="677400"/>
            <a:ext cx="4339073" cy="369332"/>
          </a:xfrm>
          <a:prstGeom prst="rect">
            <a:avLst/>
          </a:prstGeom>
        </p:spPr>
        <p:txBody>
          <a:bodyPr wrap="none">
            <a:spAutoFit/>
          </a:bodyPr>
          <a:lstStyle/>
          <a:p>
            <a:r>
              <a:rPr lang="en-US" altLang="ja-JP" b="1" dirty="0"/>
              <a:t>st</a:t>
            </a:r>
            <a:r>
              <a:rPr lang="en-US" altLang="ja-JP" dirty="0"/>
              <a:t>ochastic </a:t>
            </a:r>
            <a:r>
              <a:rPr lang="en-US" altLang="ja-JP" b="1" dirty="0"/>
              <a:t>o</a:t>
            </a:r>
            <a:r>
              <a:rPr lang="en-US" altLang="ja-JP" dirty="0"/>
              <a:t>ptical </a:t>
            </a:r>
            <a:r>
              <a:rPr lang="en-US" altLang="ja-JP" b="1" dirty="0"/>
              <a:t>r</a:t>
            </a:r>
            <a:r>
              <a:rPr lang="en-US" altLang="ja-JP" dirty="0"/>
              <a:t>econstruction </a:t>
            </a:r>
            <a:r>
              <a:rPr lang="en-US" altLang="ja-JP" b="1" dirty="0"/>
              <a:t>m</a:t>
            </a:r>
            <a:r>
              <a:rPr lang="en-US" altLang="ja-JP" dirty="0"/>
              <a:t>icroscopy</a:t>
            </a:r>
            <a:endParaRPr lang="ja-JP" altLang="en-US" dirty="0"/>
          </a:p>
        </p:txBody>
      </p:sp>
      <p:sp>
        <p:nvSpPr>
          <p:cNvPr id="4" name="正方形/長方形 3"/>
          <p:cNvSpPr/>
          <p:nvPr/>
        </p:nvSpPr>
        <p:spPr>
          <a:xfrm>
            <a:off x="454316" y="1070006"/>
            <a:ext cx="7019614" cy="461665"/>
          </a:xfrm>
          <a:prstGeom prst="rect">
            <a:avLst/>
          </a:prstGeom>
        </p:spPr>
        <p:txBody>
          <a:bodyPr wrap="none">
            <a:spAutoFit/>
          </a:bodyPr>
          <a:lstStyle/>
          <a:p>
            <a:r>
              <a:rPr lang="en-US" altLang="ja-JP" sz="2400" dirty="0" smtClean="0"/>
              <a:t>For STORM ,  photo-switchable  </a:t>
            </a:r>
            <a:r>
              <a:rPr lang="en-US" altLang="ja-JP" sz="2400" dirty="0" err="1" smtClean="0"/>
              <a:t>fluorophore</a:t>
            </a:r>
            <a:r>
              <a:rPr lang="en-US" altLang="ja-JP" sz="2400" dirty="0" smtClean="0"/>
              <a:t> is needed.</a:t>
            </a:r>
            <a:endParaRPr lang="ja-JP" altLang="en-US" sz="2400" dirty="0"/>
          </a:p>
        </p:txBody>
      </p:sp>
      <p:sp>
        <p:nvSpPr>
          <p:cNvPr id="5" name="正方形/長方形 4"/>
          <p:cNvSpPr/>
          <p:nvPr/>
        </p:nvSpPr>
        <p:spPr>
          <a:xfrm>
            <a:off x="611560" y="1916832"/>
            <a:ext cx="7722215" cy="5147563"/>
          </a:xfrm>
          <a:prstGeom prst="rect">
            <a:avLst/>
          </a:prstGeom>
          <a:ln>
            <a:noFill/>
          </a:ln>
        </p:spPr>
        <p:txBody>
          <a:bodyPr wrap="square">
            <a:spAutoFit/>
          </a:bodyPr>
          <a:lstStyle/>
          <a:p>
            <a:r>
              <a:rPr lang="en-US" altLang="ja-JP" sz="2800" u="sng" dirty="0" smtClean="0">
                <a:ln cmpd="sng">
                  <a:noFill/>
                </a:ln>
                <a:solidFill>
                  <a:schemeClr val="accent1"/>
                </a:solidFill>
              </a:rPr>
              <a:t>Reporter</a:t>
            </a:r>
            <a:r>
              <a:rPr lang="ja-JP" altLang="en-US" dirty="0" smtClean="0"/>
              <a:t>　　　　</a:t>
            </a:r>
            <a:endParaRPr lang="en-US" altLang="ja-JP" dirty="0" smtClean="0"/>
          </a:p>
          <a:p>
            <a:r>
              <a:rPr lang="en-US" altLang="ja-JP" sz="2000" dirty="0" smtClean="0"/>
              <a:t> </a:t>
            </a:r>
            <a:r>
              <a:rPr lang="en-US" altLang="ja-JP" sz="2000" dirty="0" smtClean="0"/>
              <a:t>a </a:t>
            </a:r>
            <a:r>
              <a:rPr lang="en-US" altLang="ja-JP" sz="2000" dirty="0"/>
              <a:t>photo-switchable “reporter” </a:t>
            </a:r>
            <a:endParaRPr lang="en-US" altLang="ja-JP" sz="2000" dirty="0" smtClean="0"/>
          </a:p>
          <a:p>
            <a:r>
              <a:rPr lang="en-US" altLang="ja-JP" sz="2000" dirty="0" smtClean="0"/>
              <a:t> </a:t>
            </a:r>
            <a:r>
              <a:rPr lang="en-US" altLang="ja-JP" sz="2000" dirty="0" err="1" smtClean="0"/>
              <a:t>fluorophore</a:t>
            </a:r>
            <a:r>
              <a:rPr lang="en-US" altLang="ja-JP" sz="2000" dirty="0" smtClean="0"/>
              <a:t> </a:t>
            </a:r>
            <a:r>
              <a:rPr lang="en-US" altLang="ja-JP" sz="2000" dirty="0"/>
              <a:t>that can </a:t>
            </a:r>
            <a:r>
              <a:rPr lang="en-US" altLang="ja-JP" sz="2000" dirty="0" smtClean="0"/>
              <a:t>be   </a:t>
            </a:r>
            <a:r>
              <a:rPr lang="en-US" altLang="ja-JP" sz="2000" dirty="0" smtClean="0"/>
              <a:t>cycled </a:t>
            </a:r>
            <a:endParaRPr lang="en-US" altLang="ja-JP" sz="2000" dirty="0" smtClean="0"/>
          </a:p>
          <a:p>
            <a:r>
              <a:rPr lang="en-US" altLang="ja-JP" sz="2000" dirty="0" smtClean="0"/>
              <a:t> </a:t>
            </a:r>
            <a:r>
              <a:rPr lang="en-US" altLang="ja-JP" sz="2000" dirty="0" smtClean="0"/>
              <a:t>between </a:t>
            </a:r>
            <a:r>
              <a:rPr lang="en-US" altLang="ja-JP" sz="2000" dirty="0"/>
              <a:t>fluorescent and dark</a:t>
            </a:r>
            <a:r>
              <a:rPr lang="ja-JP" altLang="en-US" sz="2000" dirty="0"/>
              <a:t>　</a:t>
            </a:r>
            <a:r>
              <a:rPr lang="en-US" altLang="ja-JP" sz="2000" dirty="0" smtClean="0"/>
              <a:t>states.</a:t>
            </a:r>
            <a:endParaRPr lang="en-US" altLang="ja-JP" sz="2000" dirty="0"/>
          </a:p>
          <a:p>
            <a:endParaRPr lang="en-US" altLang="ja-JP" dirty="0"/>
          </a:p>
          <a:p>
            <a:endParaRPr lang="en-US" altLang="ja-JP" sz="1050" dirty="0" smtClean="0">
              <a:solidFill>
                <a:schemeClr val="accent1"/>
              </a:solidFill>
            </a:endParaRPr>
          </a:p>
          <a:p>
            <a:endParaRPr lang="en-US" altLang="ja-JP" dirty="0" smtClean="0">
              <a:solidFill>
                <a:schemeClr val="accent1"/>
              </a:solidFill>
            </a:endParaRPr>
          </a:p>
          <a:p>
            <a:r>
              <a:rPr lang="en-US" altLang="ja-JP" sz="2800" u="sng" dirty="0" smtClean="0">
                <a:solidFill>
                  <a:schemeClr val="accent1"/>
                </a:solidFill>
              </a:rPr>
              <a:t>Activator</a:t>
            </a:r>
            <a:r>
              <a:rPr lang="en-US" altLang="ja-JP" sz="2800" dirty="0" smtClean="0"/>
              <a:t>        </a:t>
            </a:r>
          </a:p>
          <a:p>
            <a:r>
              <a:rPr lang="en-US" altLang="ja-JP" sz="2000" dirty="0" smtClean="0">
                <a:solidFill>
                  <a:prstClr val="black"/>
                </a:solidFill>
              </a:rPr>
              <a:t>“</a:t>
            </a:r>
            <a:r>
              <a:rPr lang="en-US" altLang="ja-JP" sz="2000" dirty="0">
                <a:solidFill>
                  <a:prstClr val="black"/>
                </a:solidFill>
              </a:rPr>
              <a:t>activator” </a:t>
            </a:r>
            <a:r>
              <a:rPr lang="en-US" altLang="ja-JP" sz="2000" dirty="0" smtClean="0">
                <a:solidFill>
                  <a:prstClr val="black"/>
                </a:solidFill>
              </a:rPr>
              <a:t> </a:t>
            </a:r>
            <a:r>
              <a:rPr lang="en-US" altLang="ja-JP" sz="2000" dirty="0">
                <a:solidFill>
                  <a:prstClr val="black"/>
                </a:solidFill>
              </a:rPr>
              <a:t>facilitates photo-activation </a:t>
            </a:r>
            <a:endParaRPr lang="en-US" altLang="ja-JP" sz="2000" dirty="0" smtClean="0">
              <a:solidFill>
                <a:prstClr val="black"/>
              </a:solidFill>
            </a:endParaRPr>
          </a:p>
          <a:p>
            <a:r>
              <a:rPr lang="en-US" altLang="ja-JP" sz="2000" dirty="0" smtClean="0">
                <a:solidFill>
                  <a:prstClr val="black"/>
                </a:solidFill>
              </a:rPr>
              <a:t>of </a:t>
            </a:r>
            <a:r>
              <a:rPr lang="en-US" altLang="ja-JP" sz="2000" dirty="0">
                <a:solidFill>
                  <a:prstClr val="black"/>
                </a:solidFill>
              </a:rPr>
              <a:t>the reporter.</a:t>
            </a:r>
            <a:endParaRPr lang="en-US" altLang="ja-JP" sz="3200" dirty="0"/>
          </a:p>
          <a:p>
            <a:endParaRPr lang="en-US" altLang="ja-JP" dirty="0"/>
          </a:p>
          <a:p>
            <a:endParaRPr lang="en-US" altLang="ja-JP" dirty="0" smtClean="0"/>
          </a:p>
          <a:p>
            <a:endParaRPr lang="en-US" altLang="ja-JP" sz="2400" dirty="0"/>
          </a:p>
          <a:p>
            <a:r>
              <a:rPr lang="en-US" altLang="ja-JP" sz="2400" dirty="0" smtClean="0"/>
              <a:t>Combinatorial </a:t>
            </a:r>
            <a:r>
              <a:rPr lang="en-US" altLang="ja-JP" sz="2400" dirty="0"/>
              <a:t>pairing </a:t>
            </a:r>
            <a:r>
              <a:rPr lang="en-US" altLang="ja-JP" sz="2400" dirty="0" smtClean="0"/>
              <a:t>of</a:t>
            </a:r>
            <a:r>
              <a:rPr lang="ja-JP" altLang="en-US" sz="2400" dirty="0" smtClean="0"/>
              <a:t>　</a:t>
            </a:r>
            <a:r>
              <a:rPr lang="en-US" altLang="ja-JP" sz="2400" dirty="0" smtClean="0"/>
              <a:t>reporters </a:t>
            </a:r>
            <a:r>
              <a:rPr lang="en-US" altLang="ja-JP" sz="2400" dirty="0"/>
              <a:t>and activators allows the creation of probes with many distinct colors</a:t>
            </a:r>
            <a:r>
              <a:rPr lang="en-US" altLang="ja-JP" sz="2400" dirty="0" smtClean="0"/>
              <a:t>.</a:t>
            </a:r>
          </a:p>
          <a:p>
            <a:r>
              <a:rPr lang="en-US" altLang="ja-JP" dirty="0" smtClean="0"/>
              <a:t> </a:t>
            </a:r>
            <a:endParaRPr lang="ja-JP" altLang="en-US" dirty="0"/>
          </a:p>
        </p:txBody>
      </p:sp>
      <p:sp>
        <p:nvSpPr>
          <p:cNvPr id="6" name="テキスト ボックス 5"/>
          <p:cNvSpPr txBox="1"/>
          <p:nvPr/>
        </p:nvSpPr>
        <p:spPr>
          <a:xfrm>
            <a:off x="1056837" y="3319165"/>
            <a:ext cx="7426696" cy="769441"/>
          </a:xfrm>
          <a:prstGeom prst="rect">
            <a:avLst/>
          </a:prstGeom>
          <a:noFill/>
        </p:spPr>
        <p:txBody>
          <a:bodyPr wrap="square" rtlCol="0">
            <a:spAutoFit/>
          </a:bodyPr>
          <a:lstStyle/>
          <a:p>
            <a:r>
              <a:rPr kumimoji="1" lang="en-US" altLang="ja-JP" sz="2400" dirty="0" smtClean="0">
                <a:solidFill>
                  <a:srgbClr val="7030A0"/>
                </a:solidFill>
              </a:rPr>
              <a:t>Alexa647</a:t>
            </a:r>
            <a:r>
              <a:rPr kumimoji="1" lang="en-US" altLang="ja-JP" dirty="0" smtClean="0">
                <a:solidFill>
                  <a:schemeClr val="tx2">
                    <a:lumMod val="20000"/>
                    <a:lumOff val="80000"/>
                  </a:schemeClr>
                </a:solidFill>
              </a:rPr>
              <a:t>          </a:t>
            </a:r>
            <a:r>
              <a:rPr kumimoji="1" lang="en-US" altLang="ja-JP" sz="2000" dirty="0" smtClean="0">
                <a:solidFill>
                  <a:srgbClr val="FF0000"/>
                </a:solidFill>
              </a:rPr>
              <a:t>633nm</a:t>
            </a:r>
            <a:r>
              <a:rPr kumimoji="1" lang="ja-JP" altLang="en-US" sz="2000" dirty="0" smtClean="0">
                <a:solidFill>
                  <a:srgbClr val="FF0000"/>
                </a:solidFill>
              </a:rPr>
              <a:t>→ </a:t>
            </a:r>
            <a:r>
              <a:rPr kumimoji="1" lang="en-US" altLang="ja-JP" sz="2000" dirty="0" smtClean="0">
                <a:solidFill>
                  <a:srgbClr val="FF0000"/>
                </a:solidFill>
              </a:rPr>
              <a:t>off state      </a:t>
            </a:r>
            <a:endParaRPr kumimoji="1" lang="en-US" altLang="ja-JP" sz="2000" dirty="0" smtClean="0">
              <a:solidFill>
                <a:srgbClr val="FF0000"/>
              </a:solidFill>
            </a:endParaRPr>
          </a:p>
          <a:p>
            <a:r>
              <a:rPr lang="en-US" altLang="ja-JP" sz="2000" dirty="0">
                <a:solidFill>
                  <a:srgbClr val="FF0000"/>
                </a:solidFill>
              </a:rPr>
              <a:t> </a:t>
            </a:r>
            <a:r>
              <a:rPr lang="en-US" altLang="ja-JP" sz="2000" dirty="0" smtClean="0">
                <a:solidFill>
                  <a:srgbClr val="FF0000"/>
                </a:solidFill>
              </a:rPr>
              <a:t>                           </a:t>
            </a:r>
            <a:r>
              <a:rPr kumimoji="1" lang="en-US" altLang="ja-JP" sz="2000" dirty="0" smtClean="0">
                <a:solidFill>
                  <a:srgbClr val="FF0000"/>
                </a:solidFill>
              </a:rPr>
              <a:t> </a:t>
            </a:r>
            <a:r>
              <a:rPr kumimoji="1" lang="en-US" altLang="ja-JP" sz="2000" dirty="0" smtClean="0">
                <a:solidFill>
                  <a:srgbClr val="00B050"/>
                </a:solidFill>
              </a:rPr>
              <a:t>532nm</a:t>
            </a:r>
            <a:r>
              <a:rPr kumimoji="1" lang="ja-JP" altLang="en-US" sz="2000" dirty="0" smtClean="0">
                <a:solidFill>
                  <a:srgbClr val="00B050"/>
                </a:solidFill>
              </a:rPr>
              <a:t>→ </a:t>
            </a:r>
            <a:r>
              <a:rPr kumimoji="1" lang="en-US" altLang="ja-JP" sz="2000" dirty="0" smtClean="0">
                <a:solidFill>
                  <a:srgbClr val="00B050"/>
                </a:solidFill>
              </a:rPr>
              <a:t>on state</a:t>
            </a:r>
            <a:endParaRPr kumimoji="1" lang="ja-JP" altLang="en-US" sz="2000" dirty="0">
              <a:solidFill>
                <a:srgbClr val="00B050"/>
              </a:solidFill>
            </a:endParaRPr>
          </a:p>
        </p:txBody>
      </p:sp>
      <p:sp>
        <p:nvSpPr>
          <p:cNvPr id="7" name="テキスト ボックス 6"/>
          <p:cNvSpPr txBox="1"/>
          <p:nvPr/>
        </p:nvSpPr>
        <p:spPr>
          <a:xfrm>
            <a:off x="1187624" y="5219603"/>
            <a:ext cx="1152128" cy="461665"/>
          </a:xfrm>
          <a:prstGeom prst="rect">
            <a:avLst/>
          </a:prstGeom>
          <a:noFill/>
        </p:spPr>
        <p:txBody>
          <a:bodyPr wrap="square" rtlCol="0">
            <a:spAutoFit/>
          </a:bodyPr>
          <a:lstStyle/>
          <a:p>
            <a:r>
              <a:rPr lang="en-US" altLang="ja-JP" sz="2400" dirty="0">
                <a:solidFill>
                  <a:srgbClr val="7030A0"/>
                </a:solidFill>
              </a:rPr>
              <a:t>Cy3</a:t>
            </a:r>
            <a:endParaRPr kumimoji="1" lang="ja-JP" altLang="en-US" sz="2400" dirty="0">
              <a:solidFill>
                <a:srgbClr val="7030A0"/>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3530" y="4955135"/>
            <a:ext cx="26479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981" y="2780928"/>
            <a:ext cx="2771251" cy="207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2010" y="1531671"/>
            <a:ext cx="1325191" cy="1277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547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39552" y="243583"/>
            <a:ext cx="7704856" cy="646331"/>
          </a:xfrm>
          <a:prstGeom prst="rect">
            <a:avLst/>
          </a:prstGeom>
        </p:spPr>
        <p:txBody>
          <a:bodyPr wrap="square">
            <a:spAutoFit/>
          </a:bodyPr>
          <a:lstStyle/>
          <a:p>
            <a:r>
              <a:rPr lang="en-US" altLang="ja-JP" sz="3600" dirty="0" smtClean="0"/>
              <a:t>3D  STORM</a:t>
            </a:r>
            <a:endParaRPr lang="ja-JP" altLang="ja-JP" sz="3600" dirty="0"/>
          </a:p>
        </p:txBody>
      </p:sp>
      <p:sp>
        <p:nvSpPr>
          <p:cNvPr id="4" name="正方形/長方形 3"/>
          <p:cNvSpPr/>
          <p:nvPr/>
        </p:nvSpPr>
        <p:spPr>
          <a:xfrm>
            <a:off x="251520" y="372433"/>
            <a:ext cx="2448272" cy="1862048"/>
          </a:xfrm>
          <a:prstGeom prst="rect">
            <a:avLst/>
          </a:prstGeom>
          <a:noFill/>
        </p:spPr>
        <p:txBody>
          <a:bodyPr wrap="square" lIns="91440" tIns="45720" rIns="91440" bIns="45720">
            <a:spAutoFit/>
          </a:bodyPr>
          <a:lstStyle/>
          <a:p>
            <a:pPr algn="ctr"/>
            <a:r>
              <a:rPr lang="ja-JP" altLang="en-US" sz="11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rPr>
              <a:t>２</a:t>
            </a:r>
            <a:r>
              <a:rPr lang="en-US" altLang="ja-JP" sz="11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rPr>
              <a:t>D</a:t>
            </a:r>
            <a:endParaRPr lang="ja-JP" altLang="en-US" sz="11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endParaRPr>
          </a:p>
        </p:txBody>
      </p:sp>
      <p:sp>
        <p:nvSpPr>
          <p:cNvPr id="3" name="正方形/長方形 2"/>
          <p:cNvSpPr/>
          <p:nvPr/>
        </p:nvSpPr>
        <p:spPr>
          <a:xfrm>
            <a:off x="1444405" y="1201475"/>
            <a:ext cx="7376068" cy="1015663"/>
          </a:xfrm>
          <a:prstGeom prst="rect">
            <a:avLst/>
          </a:prstGeom>
        </p:spPr>
        <p:txBody>
          <a:bodyPr wrap="square">
            <a:spAutoFit/>
          </a:bodyPr>
          <a:lstStyle/>
          <a:p>
            <a:r>
              <a:rPr lang="en-US" altLang="ja-JP" sz="2000" dirty="0"/>
              <a:t>Recently, the </a:t>
            </a:r>
            <a:r>
              <a:rPr lang="en-US" altLang="ja-JP" sz="2000" dirty="0" smtClean="0"/>
              <a:t>diffraction</a:t>
            </a:r>
            <a:r>
              <a:rPr lang="ja-JP" altLang="en-US" sz="2000" dirty="0" smtClean="0"/>
              <a:t>　</a:t>
            </a:r>
            <a:r>
              <a:rPr lang="en-US" altLang="ja-JP" sz="2000" dirty="0" smtClean="0"/>
              <a:t>limit </a:t>
            </a:r>
            <a:r>
              <a:rPr lang="en-US" altLang="ja-JP" sz="2000" dirty="0"/>
              <a:t>has been surpassed and lateral </a:t>
            </a:r>
            <a:r>
              <a:rPr lang="en-US" altLang="ja-JP" sz="2000" dirty="0" smtClean="0"/>
              <a:t>imaging resolutions </a:t>
            </a:r>
            <a:r>
              <a:rPr lang="en-US" altLang="ja-JP" sz="2000" dirty="0"/>
              <a:t>of 20 to 50 nm have been </a:t>
            </a:r>
            <a:r>
              <a:rPr lang="en-US" altLang="ja-JP" sz="2000" dirty="0" smtClean="0"/>
              <a:t>achieved by </a:t>
            </a:r>
            <a:r>
              <a:rPr lang="en-US" altLang="ja-JP" sz="2000" dirty="0"/>
              <a:t>several “super-resolution” far-field </a:t>
            </a:r>
            <a:r>
              <a:rPr lang="en-US" altLang="ja-JP" sz="2000" dirty="0" smtClean="0"/>
              <a:t>microscopy  techniques.</a:t>
            </a:r>
            <a:endParaRPr lang="ja-JP" altLang="en-US" sz="2000" dirty="0"/>
          </a:p>
        </p:txBody>
      </p:sp>
      <p:sp>
        <p:nvSpPr>
          <p:cNvPr id="5" name="正方形/長方形 4"/>
          <p:cNvSpPr/>
          <p:nvPr/>
        </p:nvSpPr>
        <p:spPr>
          <a:xfrm>
            <a:off x="251520" y="3843891"/>
            <a:ext cx="2448272" cy="1862048"/>
          </a:xfrm>
          <a:prstGeom prst="rect">
            <a:avLst/>
          </a:prstGeom>
          <a:noFill/>
        </p:spPr>
        <p:txBody>
          <a:bodyPr wrap="square" lIns="91440" tIns="45720" rIns="91440" bIns="45720">
            <a:spAutoFit/>
          </a:bodyPr>
          <a:lstStyle/>
          <a:p>
            <a:pPr algn="ctr"/>
            <a:r>
              <a:rPr lang="ja-JP" altLang="en-US" sz="11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３</a:t>
            </a:r>
            <a:r>
              <a:rPr lang="en-US" altLang="ja-JP" sz="11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D</a:t>
            </a:r>
            <a:endParaRPr lang="ja-JP" altLang="en-US" sz="11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382" y="2132856"/>
            <a:ext cx="2810157" cy="188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3624263" y="2464656"/>
            <a:ext cx="2222513" cy="369332"/>
          </a:xfrm>
          <a:prstGeom prst="rect">
            <a:avLst/>
          </a:prstGeom>
        </p:spPr>
        <p:txBody>
          <a:bodyPr wrap="square">
            <a:spAutoFit/>
          </a:bodyPr>
          <a:lstStyle/>
          <a:p>
            <a:r>
              <a:rPr lang="en-US" altLang="ja-JP" dirty="0" smtClean="0"/>
              <a:t>conventional image</a:t>
            </a:r>
            <a:endParaRPr lang="ja-JP" altLang="en-US" dirty="0"/>
          </a:p>
        </p:txBody>
      </p:sp>
      <p:sp>
        <p:nvSpPr>
          <p:cNvPr id="8" name="正方形/長方形 7"/>
          <p:cNvSpPr/>
          <p:nvPr/>
        </p:nvSpPr>
        <p:spPr>
          <a:xfrm>
            <a:off x="3962937" y="3281219"/>
            <a:ext cx="1545167" cy="369332"/>
          </a:xfrm>
          <a:prstGeom prst="rect">
            <a:avLst/>
          </a:prstGeom>
        </p:spPr>
        <p:txBody>
          <a:bodyPr wrap="none">
            <a:spAutoFit/>
          </a:bodyPr>
          <a:lstStyle/>
          <a:p>
            <a:r>
              <a:rPr lang="en-US" altLang="ja-JP" dirty="0" smtClean="0"/>
              <a:t>STORM  image</a:t>
            </a:r>
            <a:endParaRPr lang="ja-JP" altLang="en-US" dirty="0"/>
          </a:p>
        </p:txBody>
      </p:sp>
      <p:sp>
        <p:nvSpPr>
          <p:cNvPr id="10" name="下矢印 9"/>
          <p:cNvSpPr/>
          <p:nvPr/>
        </p:nvSpPr>
        <p:spPr>
          <a:xfrm>
            <a:off x="1079612" y="2464655"/>
            <a:ext cx="792088" cy="1185895"/>
          </a:xfrm>
          <a:prstGeom prst="downArrow">
            <a:avLst/>
          </a:prstGeom>
          <a:ln>
            <a:solidFill>
              <a:schemeClr val="bg1">
                <a:lumMod val="85000"/>
              </a:schemeClr>
            </a:solidFill>
          </a:ln>
          <a:effectLst>
            <a:glow rad="63500">
              <a:schemeClr val="bg1">
                <a:lumMod val="8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正方形/長方形 10"/>
          <p:cNvSpPr/>
          <p:nvPr/>
        </p:nvSpPr>
        <p:spPr>
          <a:xfrm>
            <a:off x="1676937" y="4725144"/>
            <a:ext cx="7143536" cy="707886"/>
          </a:xfrm>
          <a:prstGeom prst="rect">
            <a:avLst/>
          </a:prstGeom>
        </p:spPr>
        <p:txBody>
          <a:bodyPr wrap="square">
            <a:spAutoFit/>
          </a:bodyPr>
          <a:lstStyle/>
          <a:p>
            <a:r>
              <a:rPr lang="en-US" altLang="ja-JP" sz="2000" dirty="0" smtClean="0"/>
              <a:t>But, most </a:t>
            </a:r>
            <a:r>
              <a:rPr lang="en-US" altLang="ja-JP" sz="2000" dirty="0"/>
              <a:t>organelles and cellular </a:t>
            </a:r>
            <a:r>
              <a:rPr lang="en-US" altLang="ja-JP" sz="2000" dirty="0" smtClean="0"/>
              <a:t>structures cannot </a:t>
            </a:r>
            <a:r>
              <a:rPr lang="en-US" altLang="ja-JP" sz="2000" dirty="0"/>
              <a:t>be resolved without </a:t>
            </a:r>
            <a:r>
              <a:rPr lang="en-US" altLang="ja-JP" sz="2000" dirty="0" smtClean="0"/>
              <a:t>high-resolution imaging </a:t>
            </a:r>
            <a:r>
              <a:rPr lang="en-US" altLang="ja-JP" sz="2000" dirty="0"/>
              <a:t>in all </a:t>
            </a:r>
            <a:r>
              <a:rPr lang="en-US" altLang="ja-JP" sz="2000" dirty="0">
                <a:solidFill>
                  <a:srgbClr val="FF0000"/>
                </a:solidFill>
              </a:rPr>
              <a:t>three</a:t>
            </a:r>
            <a:r>
              <a:rPr lang="en-US" altLang="ja-JP" sz="2000" dirty="0"/>
              <a:t> dimensions.</a:t>
            </a:r>
            <a:endParaRPr lang="ja-JP" altLang="en-US" sz="2000" dirty="0"/>
          </a:p>
        </p:txBody>
      </p:sp>
      <p:sp>
        <p:nvSpPr>
          <p:cNvPr id="12" name="正方形/長方形 11"/>
          <p:cNvSpPr/>
          <p:nvPr/>
        </p:nvSpPr>
        <p:spPr>
          <a:xfrm>
            <a:off x="1676936" y="5521273"/>
            <a:ext cx="7467063" cy="707886"/>
          </a:xfrm>
          <a:prstGeom prst="rect">
            <a:avLst/>
          </a:prstGeom>
        </p:spPr>
        <p:txBody>
          <a:bodyPr wrap="square">
            <a:spAutoFit/>
          </a:bodyPr>
          <a:lstStyle/>
          <a:p>
            <a:r>
              <a:rPr lang="ja-JP" altLang="en-US" sz="2000" dirty="0" smtClean="0"/>
              <a:t>→</a:t>
            </a:r>
            <a:r>
              <a:rPr lang="en-US" altLang="ja-JP" sz="2000" dirty="0" smtClean="0"/>
              <a:t>use  </a:t>
            </a:r>
            <a:r>
              <a:rPr lang="en-US" altLang="ja-JP" sz="2000" dirty="0"/>
              <a:t>the </a:t>
            </a:r>
            <a:r>
              <a:rPr lang="en-US" altLang="ja-JP" sz="2000" dirty="0" smtClean="0"/>
              <a:t>astigmatism  imaging </a:t>
            </a:r>
            <a:r>
              <a:rPr lang="en-US" altLang="ja-JP" sz="2000" dirty="0"/>
              <a:t>method to achieve 3D STORM </a:t>
            </a:r>
            <a:endParaRPr lang="en-US" altLang="ja-JP" sz="2000" dirty="0" smtClean="0"/>
          </a:p>
          <a:p>
            <a:r>
              <a:rPr lang="en-US" altLang="ja-JP" sz="2000" dirty="0"/>
              <a:t> </a:t>
            </a:r>
            <a:r>
              <a:rPr lang="en-US" altLang="ja-JP" sz="2000" dirty="0" smtClean="0"/>
              <a:t>   imaging</a:t>
            </a:r>
            <a:endParaRPr lang="ja-JP" altLang="en-US" sz="2000" dirty="0"/>
          </a:p>
        </p:txBody>
      </p:sp>
    </p:spTree>
    <p:extLst>
      <p:ext uri="{BB962C8B-B14F-4D97-AF65-F5344CB8AC3E}">
        <p14:creationId xmlns:p14="http://schemas.microsoft.com/office/powerpoint/2010/main" val="2304330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33"/>
          <p:cNvGrpSpPr>
            <a:grpSpLocks/>
          </p:cNvGrpSpPr>
          <p:nvPr/>
        </p:nvGrpSpPr>
        <p:grpSpPr bwMode="auto">
          <a:xfrm>
            <a:off x="2740025" y="468313"/>
            <a:ext cx="6148388" cy="2720975"/>
            <a:chOff x="695323" y="639912"/>
            <a:chExt cx="7193257" cy="3183048"/>
          </a:xfrm>
        </p:grpSpPr>
        <p:sp>
          <p:nvSpPr>
            <p:cNvPr id="3" name="フリーフォーム 2"/>
            <p:cNvSpPr/>
            <p:nvPr/>
          </p:nvSpPr>
          <p:spPr>
            <a:xfrm>
              <a:off x="1284082" y="1208181"/>
              <a:ext cx="5804008" cy="1049254"/>
            </a:xfrm>
            <a:custGeom>
              <a:avLst/>
              <a:gdLst>
                <a:gd name="connsiteX0" fmla="*/ 0 w 5016500"/>
                <a:gd name="connsiteY0" fmla="*/ 0 h 908050"/>
                <a:gd name="connsiteX1" fmla="*/ 2597150 w 5016500"/>
                <a:gd name="connsiteY1" fmla="*/ 908050 h 908050"/>
                <a:gd name="connsiteX2" fmla="*/ 5016500 w 5016500"/>
                <a:gd name="connsiteY2" fmla="*/ 908050 h 908050"/>
                <a:gd name="connsiteX3" fmla="*/ 0 w 5016500"/>
                <a:gd name="connsiteY3" fmla="*/ 0 h 908050"/>
              </a:gdLst>
              <a:ahLst/>
              <a:cxnLst>
                <a:cxn ang="0">
                  <a:pos x="connsiteX0" y="connsiteY0"/>
                </a:cxn>
                <a:cxn ang="0">
                  <a:pos x="connsiteX1" y="connsiteY1"/>
                </a:cxn>
                <a:cxn ang="0">
                  <a:pos x="connsiteX2" y="connsiteY2"/>
                </a:cxn>
                <a:cxn ang="0">
                  <a:pos x="connsiteX3" y="connsiteY3"/>
                </a:cxn>
              </a:cxnLst>
              <a:rect l="l" t="t" r="r" b="b"/>
              <a:pathLst>
                <a:path w="5016500" h="908050">
                  <a:moveTo>
                    <a:pt x="0" y="0"/>
                  </a:moveTo>
                  <a:lnTo>
                    <a:pt x="2597150" y="908050"/>
                  </a:lnTo>
                  <a:lnTo>
                    <a:pt x="5016500" y="908050"/>
                  </a:lnTo>
                  <a:lnTo>
                    <a:pt x="0" y="0"/>
                  </a:lnTo>
                  <a:close/>
                </a:path>
              </a:pathLst>
            </a:custGeom>
            <a:solidFill>
              <a:schemeClr val="accent6">
                <a:lumMod val="60000"/>
                <a:lumOff val="4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 name="直線コネクタ 3"/>
            <p:cNvCxnSpPr>
              <a:stCxn id="3" idx="0"/>
              <a:endCxn id="14" idx="0"/>
            </p:cNvCxnSpPr>
            <p:nvPr/>
          </p:nvCxnSpPr>
          <p:spPr>
            <a:xfrm flipV="1">
              <a:off x="1284082" y="883190"/>
              <a:ext cx="4407332" cy="324991"/>
            </a:xfrm>
            <a:prstGeom prst="line">
              <a:avLst/>
            </a:prstGeom>
            <a:ln w="19050" cap="flat" cmpd="sng" algn="ctr">
              <a:solidFill>
                <a:srgbClr val="0000FF">
                  <a:alpha val="54000"/>
                </a:srgbClr>
              </a:solidFill>
              <a:prstDash val="solid"/>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直線コネクタ 4"/>
            <p:cNvCxnSpPr>
              <a:stCxn id="3" idx="0"/>
              <a:endCxn id="14" idx="4"/>
            </p:cNvCxnSpPr>
            <p:nvPr/>
          </p:nvCxnSpPr>
          <p:spPr>
            <a:xfrm>
              <a:off x="1284082" y="1208181"/>
              <a:ext cx="4407332" cy="2434641"/>
            </a:xfrm>
            <a:prstGeom prst="line">
              <a:avLst/>
            </a:prstGeom>
            <a:ln w="19050" cap="flat" cmpd="sng" algn="ctr">
              <a:solidFill>
                <a:srgbClr val="0000FF">
                  <a:alpha val="54000"/>
                </a:srgb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直線コネクタ 5"/>
            <p:cNvCxnSpPr>
              <a:cxnSpLocks noChangeShapeType="1"/>
              <a:endCxn id="14" idx="6"/>
            </p:cNvCxnSpPr>
            <p:nvPr/>
          </p:nvCxnSpPr>
          <p:spPr bwMode="auto">
            <a:xfrm>
              <a:off x="1282404" y="1209142"/>
              <a:ext cx="5812773" cy="1054538"/>
            </a:xfrm>
            <a:prstGeom prst="line">
              <a:avLst/>
            </a:prstGeom>
            <a:noFill/>
            <a:ln w="19050">
              <a:solidFill>
                <a:srgbClr val="FF0000">
                  <a:alpha val="34117"/>
                </a:srgb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直線コネクタ 6"/>
            <p:cNvCxnSpPr/>
            <p:nvPr/>
          </p:nvCxnSpPr>
          <p:spPr>
            <a:xfrm>
              <a:off x="695323" y="1070756"/>
              <a:ext cx="7193257" cy="1732662"/>
            </a:xfrm>
            <a:prstGeom prst="line">
              <a:avLst/>
            </a:prstGeom>
            <a:ln w="6350" cap="flat" cmpd="sng" algn="ctr">
              <a:solidFill>
                <a:schemeClr val="tx1">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rot="5400000">
              <a:off x="791026" y="1183109"/>
              <a:ext cx="995399" cy="1857"/>
            </a:xfrm>
            <a:prstGeom prst="line">
              <a:avLst/>
            </a:prstGeom>
            <a:ln w="6350" cap="flat" cmpd="sng" algn="ctr">
              <a:solidFill>
                <a:schemeClr val="tx1">
                  <a:alpha val="37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a:cxnSpLocks noChangeShapeType="1"/>
              <a:endCxn id="14" idx="2"/>
            </p:cNvCxnSpPr>
            <p:nvPr/>
          </p:nvCxnSpPr>
          <p:spPr bwMode="auto">
            <a:xfrm>
              <a:off x="1278412" y="1209142"/>
              <a:ext cx="3010465" cy="1054538"/>
            </a:xfrm>
            <a:prstGeom prst="line">
              <a:avLst/>
            </a:prstGeom>
            <a:noFill/>
            <a:ln w="19050">
              <a:solidFill>
                <a:srgbClr val="FF0000">
                  <a:alpha val="34117"/>
                </a:srgb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直線コネクタ 9"/>
            <p:cNvCxnSpPr/>
            <p:nvPr/>
          </p:nvCxnSpPr>
          <p:spPr>
            <a:xfrm>
              <a:off x="747327" y="1210037"/>
              <a:ext cx="1179375" cy="1858"/>
            </a:xfrm>
            <a:prstGeom prst="line">
              <a:avLst/>
            </a:prstGeom>
            <a:ln w="6350" cap="flat" cmpd="sng" algn="ctr">
              <a:solidFill>
                <a:schemeClr val="tx1">
                  <a:alpha val="37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flipV="1">
              <a:off x="3522107" y="2257435"/>
              <a:ext cx="4050734" cy="5572"/>
            </a:xfrm>
            <a:prstGeom prst="line">
              <a:avLst/>
            </a:prstGeom>
            <a:ln w="6350" cap="flat" cmpd="sng" algn="ctr">
              <a:solidFill>
                <a:schemeClr val="tx1">
                  <a:alpha val="37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rot="5400000">
              <a:off x="4078531" y="2230508"/>
              <a:ext cx="3183048" cy="1858"/>
            </a:xfrm>
            <a:prstGeom prst="line">
              <a:avLst/>
            </a:prstGeom>
            <a:ln w="6350" cap="flat" cmpd="sng" algn="ctr">
              <a:solidFill>
                <a:srgbClr val="000000">
                  <a:alpha val="37000"/>
                </a:srgb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円/楕円 12"/>
            <p:cNvSpPr/>
            <p:nvPr/>
          </p:nvSpPr>
          <p:spPr>
            <a:xfrm>
              <a:off x="1194933" y="1115326"/>
              <a:ext cx="183870" cy="194994"/>
            </a:xfrm>
            <a:prstGeom prst="ellipse">
              <a:avLst/>
            </a:prstGeom>
            <a:solidFill>
              <a:srgbClr val="00AB0A">
                <a:alpha val="60000"/>
              </a:srgbClr>
            </a:solidFill>
            <a:ln w="19050" cap="flat" cmpd="sng" algn="ctr">
              <a:solidFill>
                <a:srgbClr val="00AB0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 name="円/楕円 13"/>
            <p:cNvSpPr>
              <a:spLocks noChangeArrowheads="1"/>
            </p:cNvSpPr>
            <p:nvPr/>
          </p:nvSpPr>
          <p:spPr bwMode="auto">
            <a:xfrm>
              <a:off x="4288876" y="883628"/>
              <a:ext cx="2806300" cy="2760106"/>
            </a:xfrm>
            <a:prstGeom prst="ellipse">
              <a:avLst/>
            </a:prstGeom>
            <a:solidFill>
              <a:srgbClr val="A6A6A6">
                <a:alpha val="20000"/>
              </a:srgbClr>
            </a:solidFill>
            <a:ln w="25400">
              <a:solidFill>
                <a:srgbClr val="4A7EBB">
                  <a:alpha val="50195"/>
                </a:srgbClr>
              </a:solidFill>
              <a:round/>
              <a:headEnd/>
              <a:tailEnd/>
            </a:ln>
            <a:effectLst>
              <a:outerShdw blurRad="50800" dist="38100" dir="2700000" rotWithShape="0">
                <a:srgbClr val="808080">
                  <a:alpha val="42999"/>
                </a:srgbClr>
              </a:outerShdw>
            </a:effectLst>
          </p:spPr>
          <p:txBody>
            <a:bodyPr anchor="ctr"/>
            <a:lstStyle/>
            <a:p>
              <a:pPr algn="ctr" fontAlgn="auto">
                <a:spcBef>
                  <a:spcPts val="0"/>
                </a:spcBef>
                <a:spcAft>
                  <a:spcPts val="0"/>
                </a:spcAft>
                <a:defRPr/>
              </a:pPr>
              <a:endParaRPr lang="ja-JP" altLang="en-US">
                <a:solidFill>
                  <a:schemeClr val="lt1"/>
                </a:solidFill>
                <a:latin typeface="+mn-lt"/>
                <a:ea typeface="+mn-ea"/>
              </a:endParaRPr>
            </a:p>
          </p:txBody>
        </p:sp>
      </p:grpSp>
      <p:grpSp>
        <p:nvGrpSpPr>
          <p:cNvPr id="15" name="図形グループ 36"/>
          <p:cNvGrpSpPr>
            <a:grpSpLocks/>
          </p:cNvGrpSpPr>
          <p:nvPr/>
        </p:nvGrpSpPr>
        <p:grpSpPr bwMode="auto">
          <a:xfrm>
            <a:off x="2740025" y="3486150"/>
            <a:ext cx="6148388" cy="3086100"/>
            <a:chOff x="621267" y="939054"/>
            <a:chExt cx="6217682" cy="3120106"/>
          </a:xfrm>
        </p:grpSpPr>
        <p:sp>
          <p:nvSpPr>
            <p:cNvPr id="16" name="フリーフォーム 15"/>
            <p:cNvSpPr/>
            <p:nvPr/>
          </p:nvSpPr>
          <p:spPr>
            <a:xfrm>
              <a:off x="1130177" y="1584261"/>
              <a:ext cx="5016848" cy="908426"/>
            </a:xfrm>
            <a:custGeom>
              <a:avLst/>
              <a:gdLst>
                <a:gd name="connsiteX0" fmla="*/ 0 w 5016500"/>
                <a:gd name="connsiteY0" fmla="*/ 0 h 908050"/>
                <a:gd name="connsiteX1" fmla="*/ 2597150 w 5016500"/>
                <a:gd name="connsiteY1" fmla="*/ 908050 h 908050"/>
                <a:gd name="connsiteX2" fmla="*/ 5016500 w 5016500"/>
                <a:gd name="connsiteY2" fmla="*/ 908050 h 908050"/>
                <a:gd name="connsiteX3" fmla="*/ 0 w 5016500"/>
                <a:gd name="connsiteY3" fmla="*/ 0 h 908050"/>
              </a:gdLst>
              <a:ahLst/>
              <a:cxnLst>
                <a:cxn ang="0">
                  <a:pos x="connsiteX0" y="connsiteY0"/>
                </a:cxn>
                <a:cxn ang="0">
                  <a:pos x="connsiteX1" y="connsiteY1"/>
                </a:cxn>
                <a:cxn ang="0">
                  <a:pos x="connsiteX2" y="connsiteY2"/>
                </a:cxn>
                <a:cxn ang="0">
                  <a:pos x="connsiteX3" y="connsiteY3"/>
                </a:cxn>
              </a:cxnLst>
              <a:rect l="l" t="t" r="r" b="b"/>
              <a:pathLst>
                <a:path w="5016500" h="908050">
                  <a:moveTo>
                    <a:pt x="0" y="0"/>
                  </a:moveTo>
                  <a:lnTo>
                    <a:pt x="2597150" y="908050"/>
                  </a:lnTo>
                  <a:lnTo>
                    <a:pt x="5016500" y="908050"/>
                  </a:lnTo>
                  <a:lnTo>
                    <a:pt x="0" y="0"/>
                  </a:lnTo>
                  <a:close/>
                </a:path>
              </a:pathLst>
            </a:custGeom>
            <a:solidFill>
              <a:schemeClr val="accent6">
                <a:lumMod val="60000"/>
                <a:lumOff val="4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7" name="直線コネクタ 16"/>
            <p:cNvCxnSpPr>
              <a:stCxn id="33" idx="4"/>
            </p:cNvCxnSpPr>
            <p:nvPr/>
          </p:nvCxnSpPr>
          <p:spPr>
            <a:xfrm rot="5400000" flipH="1" flipV="1">
              <a:off x="2468322" y="74382"/>
              <a:ext cx="417298" cy="3083958"/>
            </a:xfrm>
            <a:prstGeom prst="line">
              <a:avLst/>
            </a:prstGeom>
            <a:ln w="19050" cap="flat" cmpd="sng" algn="ctr">
              <a:solidFill>
                <a:srgbClr val="0000FF">
                  <a:alpha val="54000"/>
                </a:srgbClr>
              </a:solidFill>
              <a:prstDash val="solid"/>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a:stCxn id="33" idx="0"/>
            </p:cNvCxnSpPr>
            <p:nvPr/>
          </p:nvCxnSpPr>
          <p:spPr>
            <a:xfrm rot="16200000" flipH="1">
              <a:off x="1685888" y="784592"/>
              <a:ext cx="1982166" cy="3083958"/>
            </a:xfrm>
            <a:prstGeom prst="line">
              <a:avLst/>
            </a:prstGeom>
            <a:ln w="19050" cap="flat" cmpd="sng" algn="ctr">
              <a:solidFill>
                <a:srgbClr val="0000FF">
                  <a:alpha val="54000"/>
                </a:srgb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a:cxnSpLocks noChangeShapeType="1"/>
              <a:endCxn id="36" idx="6"/>
            </p:cNvCxnSpPr>
            <p:nvPr/>
          </p:nvCxnSpPr>
          <p:spPr bwMode="auto">
            <a:xfrm>
              <a:off x="1128726" y="1586000"/>
              <a:ext cx="5024424" cy="911518"/>
            </a:xfrm>
            <a:prstGeom prst="line">
              <a:avLst/>
            </a:prstGeom>
            <a:noFill/>
            <a:ln w="19050">
              <a:solidFill>
                <a:srgbClr val="FF0000">
                  <a:alpha val="34117"/>
                </a:srgb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直線コネクタ 19"/>
            <p:cNvCxnSpPr/>
            <p:nvPr/>
          </p:nvCxnSpPr>
          <p:spPr>
            <a:xfrm>
              <a:off x="621267" y="1467097"/>
              <a:ext cx="6217682" cy="1497458"/>
            </a:xfrm>
            <a:prstGeom prst="line">
              <a:avLst/>
            </a:prstGeom>
            <a:ln w="6350" cap="flat" cmpd="sng" algn="ctr">
              <a:solidFill>
                <a:schemeClr val="tx1">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rot="5400000">
              <a:off x="704052" y="1564198"/>
              <a:ext cx="860276" cy="1605"/>
            </a:xfrm>
            <a:prstGeom prst="line">
              <a:avLst/>
            </a:prstGeom>
            <a:ln w="6350" cap="flat" cmpd="sng" algn="ctr">
              <a:solidFill>
                <a:schemeClr val="tx1">
                  <a:alpha val="37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2902529" y="2338608"/>
              <a:ext cx="2501200" cy="1605"/>
            </a:xfrm>
            <a:prstGeom prst="line">
              <a:avLst/>
            </a:prstGeom>
            <a:ln w="6350" cap="flat" cmpd="sng" algn="ctr">
              <a:solidFill>
                <a:srgbClr val="000000">
                  <a:alpha val="37000"/>
                </a:srgb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rot="5400000">
              <a:off x="2926930" y="2332187"/>
              <a:ext cx="2579224" cy="4817"/>
            </a:xfrm>
            <a:prstGeom prst="line">
              <a:avLst/>
            </a:prstGeom>
            <a:ln w="6350" cap="flat" cmpd="sng" algn="ctr">
              <a:solidFill>
                <a:srgbClr val="000000">
                  <a:alpha val="37000"/>
                </a:srgb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a:cxnSpLocks noChangeShapeType="1"/>
              <a:endCxn id="36" idx="2"/>
            </p:cNvCxnSpPr>
            <p:nvPr/>
          </p:nvCxnSpPr>
          <p:spPr bwMode="auto">
            <a:xfrm>
              <a:off x="1125275" y="1586000"/>
              <a:ext cx="2602175" cy="911518"/>
            </a:xfrm>
            <a:prstGeom prst="line">
              <a:avLst/>
            </a:prstGeom>
            <a:noFill/>
            <a:ln w="19050">
              <a:solidFill>
                <a:srgbClr val="FF0000">
                  <a:alpha val="34117"/>
                </a:srgb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5" name="弦 24"/>
            <p:cNvSpPr/>
            <p:nvPr/>
          </p:nvSpPr>
          <p:spPr>
            <a:xfrm>
              <a:off x="3064673" y="1306598"/>
              <a:ext cx="250441" cy="2047971"/>
            </a:xfrm>
            <a:prstGeom prst="chord">
              <a:avLst>
                <a:gd name="adj1" fmla="val 5403223"/>
                <a:gd name="adj2" fmla="val 16200000"/>
              </a:avLst>
            </a:prstGeom>
            <a:solidFill>
              <a:srgbClr val="D9D9D9">
                <a:alpha val="21000"/>
              </a:srgbClr>
            </a:solidFill>
            <a:ln w="25400" cap="flat" cmpd="sng" algn="ctr">
              <a:solidFill>
                <a:schemeClr val="tx2">
                  <a:lumMod val="60000"/>
                  <a:lumOff val="40000"/>
                  <a:alpha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 name="正方形/長方形 25"/>
            <p:cNvSpPr>
              <a:spLocks/>
            </p:cNvSpPr>
            <p:nvPr/>
          </p:nvSpPr>
          <p:spPr>
            <a:xfrm>
              <a:off x="3188289" y="1304992"/>
              <a:ext cx="2062928" cy="2041551"/>
            </a:xfrm>
            <a:prstGeom prst="rect">
              <a:avLst/>
            </a:prstGeom>
            <a:solidFill>
              <a:schemeClr val="bg1">
                <a:lumMod val="85000"/>
                <a:alpha val="21000"/>
              </a:schemeClr>
            </a:solidFill>
            <a:ln w="25400" cap="flat" cmpd="sng" algn="ctr">
              <a:solidFill>
                <a:schemeClr val="tx2">
                  <a:lumMod val="60000"/>
                  <a:lumOff val="40000"/>
                  <a:alpha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27" name="直線コネクタ 26"/>
            <p:cNvCxnSpPr/>
            <p:nvPr/>
          </p:nvCxnSpPr>
          <p:spPr>
            <a:xfrm>
              <a:off x="666218" y="1585867"/>
              <a:ext cx="1019424" cy="1604"/>
            </a:xfrm>
            <a:prstGeom prst="line">
              <a:avLst/>
            </a:prstGeom>
            <a:ln w="6350" cap="flat" cmpd="sng" algn="ctr">
              <a:solidFill>
                <a:schemeClr val="tx1">
                  <a:alpha val="37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直線コネクタ 27"/>
            <p:cNvCxnSpPr>
              <a:endCxn id="36" idx="4"/>
            </p:cNvCxnSpPr>
            <p:nvPr/>
          </p:nvCxnSpPr>
          <p:spPr>
            <a:xfrm>
              <a:off x="4215739" y="3322469"/>
              <a:ext cx="724031" cy="367543"/>
            </a:xfrm>
            <a:prstGeom prst="line">
              <a:avLst/>
            </a:prstGeom>
            <a:ln w="19050" cap="flat" cmpd="sng" algn="ctr">
              <a:solidFill>
                <a:srgbClr val="0000FF">
                  <a:alpha val="54000"/>
                </a:srgb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直線コネクタ 28"/>
            <p:cNvCxnSpPr>
              <a:endCxn id="36" idx="0"/>
            </p:cNvCxnSpPr>
            <p:nvPr/>
          </p:nvCxnSpPr>
          <p:spPr>
            <a:xfrm flipV="1">
              <a:off x="4215739" y="1304992"/>
              <a:ext cx="724031" cy="102720"/>
            </a:xfrm>
            <a:prstGeom prst="line">
              <a:avLst/>
            </a:prstGeom>
            <a:ln w="19050" cap="flat" cmpd="sng" algn="ctr">
              <a:solidFill>
                <a:srgbClr val="0000FF">
                  <a:alpha val="54000"/>
                </a:srgb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直線コネクタ 29"/>
            <p:cNvCxnSpPr/>
            <p:nvPr/>
          </p:nvCxnSpPr>
          <p:spPr>
            <a:xfrm>
              <a:off x="3379330" y="2491083"/>
              <a:ext cx="3186703" cy="1604"/>
            </a:xfrm>
            <a:prstGeom prst="line">
              <a:avLst/>
            </a:prstGeom>
            <a:ln w="6350" cap="flat" cmpd="sng" algn="ctr">
              <a:solidFill>
                <a:schemeClr val="tx1">
                  <a:alpha val="37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rot="5400000">
              <a:off x="3360453" y="2499107"/>
              <a:ext cx="3120106" cy="0"/>
            </a:xfrm>
            <a:prstGeom prst="line">
              <a:avLst/>
            </a:prstGeom>
            <a:ln w="6350" cap="flat" cmpd="sng" algn="ctr">
              <a:solidFill>
                <a:srgbClr val="000000">
                  <a:alpha val="37000"/>
                </a:srgb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 name="円/楕円 31"/>
            <p:cNvSpPr/>
            <p:nvPr/>
          </p:nvSpPr>
          <p:spPr>
            <a:xfrm rot="5400000">
              <a:off x="1732209" y="1537665"/>
              <a:ext cx="89880" cy="417402"/>
            </a:xfrm>
            <a:prstGeom prst="ellipse">
              <a:avLst/>
            </a:prstGeom>
            <a:solidFill>
              <a:srgbClr val="FF0000">
                <a:alpha val="23000"/>
              </a:srgbClr>
            </a:solidFill>
            <a:ln w="190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 name="円/楕円 32"/>
            <p:cNvSpPr/>
            <p:nvPr/>
          </p:nvSpPr>
          <p:spPr>
            <a:xfrm>
              <a:off x="1090041" y="1335488"/>
              <a:ext cx="89902" cy="489522"/>
            </a:xfrm>
            <a:prstGeom prst="ellipse">
              <a:avLst/>
            </a:prstGeom>
            <a:solidFill>
              <a:schemeClr val="tx2">
                <a:alpha val="23000"/>
              </a:schemeClr>
            </a:solidFill>
            <a:ln w="1905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34" name="直線コネクタ 33"/>
            <p:cNvCxnSpPr/>
            <p:nvPr/>
          </p:nvCxnSpPr>
          <p:spPr>
            <a:xfrm rot="5400000">
              <a:off x="1464976" y="1743957"/>
              <a:ext cx="603477" cy="1605"/>
            </a:xfrm>
            <a:prstGeom prst="line">
              <a:avLst/>
            </a:prstGeom>
            <a:ln w="6350" cap="flat" cmpd="sng" algn="ctr">
              <a:solidFill>
                <a:schemeClr val="tx1">
                  <a:alpha val="37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a:off x="1372590" y="1741550"/>
              <a:ext cx="910258" cy="1605"/>
            </a:xfrm>
            <a:prstGeom prst="line">
              <a:avLst/>
            </a:prstGeom>
            <a:ln w="6350" cap="flat" cmpd="sng" algn="ctr">
              <a:solidFill>
                <a:schemeClr val="tx1">
                  <a:alpha val="37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6" name="円/楕円 35"/>
            <p:cNvSpPr>
              <a:spLocks noChangeArrowheads="1"/>
            </p:cNvSpPr>
            <p:nvPr/>
          </p:nvSpPr>
          <p:spPr bwMode="auto">
            <a:xfrm>
              <a:off x="3727450" y="1304633"/>
              <a:ext cx="2425700" cy="2385770"/>
            </a:xfrm>
            <a:prstGeom prst="ellipse">
              <a:avLst/>
            </a:prstGeom>
            <a:solidFill>
              <a:srgbClr val="A6A6A6">
                <a:alpha val="20000"/>
              </a:srgbClr>
            </a:solidFill>
            <a:ln w="25400">
              <a:solidFill>
                <a:srgbClr val="4A7EBB">
                  <a:alpha val="50195"/>
                </a:srgbClr>
              </a:solidFill>
              <a:round/>
              <a:headEnd/>
              <a:tailEnd/>
            </a:ln>
            <a:effectLst>
              <a:outerShdw blurRad="50800" dist="38100" dir="2700000" rotWithShape="0">
                <a:srgbClr val="808080">
                  <a:alpha val="42999"/>
                </a:srgbClr>
              </a:outerShdw>
            </a:effectLst>
          </p:spPr>
          <p:txBody>
            <a:bodyPr anchor="ctr"/>
            <a:lstStyle/>
            <a:p>
              <a:pPr algn="ctr" fontAlgn="auto">
                <a:spcBef>
                  <a:spcPts val="0"/>
                </a:spcBef>
                <a:spcAft>
                  <a:spcPts val="0"/>
                </a:spcAft>
                <a:defRPr/>
              </a:pPr>
              <a:endParaRPr lang="ja-JP" altLang="en-US">
                <a:solidFill>
                  <a:schemeClr val="lt1"/>
                </a:solidFill>
                <a:latin typeface="+mn-lt"/>
                <a:ea typeface="+mn-ea"/>
              </a:endParaRPr>
            </a:p>
          </p:txBody>
        </p:sp>
      </p:grpSp>
      <p:sp>
        <p:nvSpPr>
          <p:cNvPr id="37" name="テキスト ボックス 58"/>
          <p:cNvSpPr txBox="1">
            <a:spLocks noChangeArrowheads="1"/>
          </p:cNvSpPr>
          <p:nvPr/>
        </p:nvSpPr>
        <p:spPr bwMode="auto">
          <a:xfrm>
            <a:off x="8491538" y="2292350"/>
            <a:ext cx="373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charset="0"/>
                <a:ea typeface="ＭＳ Ｐゴシック" charset="-128"/>
              </a:defRPr>
            </a:lvl1pPr>
            <a:lvl2pPr marL="37931725" indent="-37474525">
              <a:defRPr kumimoji="1">
                <a:solidFill>
                  <a:schemeClr val="tx1"/>
                </a:solidFill>
                <a:latin typeface="Calibri" charset="0"/>
                <a:ea typeface="ＭＳ Ｐゴシック" charset="-128"/>
              </a:defRPr>
            </a:lvl2pPr>
            <a:lvl3pPr>
              <a:defRPr kumimoji="1">
                <a:solidFill>
                  <a:schemeClr val="tx1"/>
                </a:solidFill>
                <a:latin typeface="Calibri" charset="0"/>
                <a:ea typeface="ＭＳ Ｐゴシック" charset="-128"/>
              </a:defRPr>
            </a:lvl3pPr>
            <a:lvl4pPr>
              <a:defRPr kumimoji="1">
                <a:solidFill>
                  <a:schemeClr val="tx1"/>
                </a:solidFill>
                <a:latin typeface="Calibri" charset="0"/>
                <a:ea typeface="ＭＳ Ｐゴシック" charset="-128"/>
              </a:defRPr>
            </a:lvl4pPr>
            <a:lvl5pPr>
              <a:defRPr kumimoji="1">
                <a:solidFill>
                  <a:schemeClr val="tx1"/>
                </a:solidFill>
                <a:latin typeface="Calibri" charset="0"/>
                <a:ea typeface="ＭＳ Ｐゴシック" charset="-128"/>
              </a:defRPr>
            </a:lvl5pPr>
            <a:lvl6pPr marL="457200" fontAlgn="base">
              <a:spcBef>
                <a:spcPct val="0"/>
              </a:spcBef>
              <a:spcAft>
                <a:spcPct val="0"/>
              </a:spcAft>
              <a:defRPr kumimoji="1">
                <a:solidFill>
                  <a:schemeClr val="tx1"/>
                </a:solidFill>
                <a:latin typeface="Calibri" charset="0"/>
                <a:ea typeface="ＭＳ Ｐゴシック" charset="-128"/>
              </a:defRPr>
            </a:lvl6pPr>
            <a:lvl7pPr marL="914400" fontAlgn="base">
              <a:spcBef>
                <a:spcPct val="0"/>
              </a:spcBef>
              <a:spcAft>
                <a:spcPct val="0"/>
              </a:spcAft>
              <a:defRPr kumimoji="1">
                <a:solidFill>
                  <a:schemeClr val="tx1"/>
                </a:solidFill>
                <a:latin typeface="Calibri" charset="0"/>
                <a:ea typeface="ＭＳ Ｐゴシック" charset="-128"/>
              </a:defRPr>
            </a:lvl7pPr>
            <a:lvl8pPr marL="1371600" fontAlgn="base">
              <a:spcBef>
                <a:spcPct val="0"/>
              </a:spcBef>
              <a:spcAft>
                <a:spcPct val="0"/>
              </a:spcAft>
              <a:defRPr kumimoji="1">
                <a:solidFill>
                  <a:schemeClr val="tx1"/>
                </a:solidFill>
                <a:latin typeface="Calibri" charset="0"/>
                <a:ea typeface="ＭＳ Ｐゴシック" charset="-128"/>
              </a:defRPr>
            </a:lvl8pPr>
            <a:lvl9pPr marL="1828800" fontAlgn="base">
              <a:spcBef>
                <a:spcPct val="0"/>
              </a:spcBef>
              <a:spcAft>
                <a:spcPct val="0"/>
              </a:spcAft>
              <a:defRPr kumimoji="1">
                <a:solidFill>
                  <a:schemeClr val="tx1"/>
                </a:solidFill>
                <a:latin typeface="Calibri" charset="0"/>
                <a:ea typeface="ＭＳ Ｐゴシック" charset="-128"/>
              </a:defRPr>
            </a:lvl9pPr>
          </a:lstStyle>
          <a:p>
            <a:r>
              <a:rPr lang="en-US" altLang="ja-JP" sz="2400">
                <a:latin typeface="Arial" charset="0"/>
                <a:cs typeface="Arial" charset="0"/>
              </a:rPr>
              <a:t>Z</a:t>
            </a:r>
            <a:endParaRPr lang="ja-JP" altLang="en-US" sz="2400">
              <a:latin typeface="Arial" charset="0"/>
              <a:cs typeface="Arial" charset="0"/>
            </a:endParaRPr>
          </a:p>
        </p:txBody>
      </p:sp>
      <p:sp>
        <p:nvSpPr>
          <p:cNvPr id="38" name="テキスト ボックス 59"/>
          <p:cNvSpPr txBox="1">
            <a:spLocks noChangeArrowheads="1"/>
          </p:cNvSpPr>
          <p:nvPr/>
        </p:nvSpPr>
        <p:spPr bwMode="auto">
          <a:xfrm>
            <a:off x="8497888" y="1639888"/>
            <a:ext cx="390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charset="0"/>
                <a:ea typeface="ＭＳ Ｐゴシック" charset="-128"/>
              </a:defRPr>
            </a:lvl1pPr>
            <a:lvl2pPr marL="37931725" indent="-37474525">
              <a:defRPr kumimoji="1">
                <a:solidFill>
                  <a:schemeClr val="tx1"/>
                </a:solidFill>
                <a:latin typeface="Calibri" charset="0"/>
                <a:ea typeface="ＭＳ Ｐゴシック" charset="-128"/>
              </a:defRPr>
            </a:lvl2pPr>
            <a:lvl3pPr>
              <a:defRPr kumimoji="1">
                <a:solidFill>
                  <a:schemeClr val="tx1"/>
                </a:solidFill>
                <a:latin typeface="Calibri" charset="0"/>
                <a:ea typeface="ＭＳ Ｐゴシック" charset="-128"/>
              </a:defRPr>
            </a:lvl3pPr>
            <a:lvl4pPr>
              <a:defRPr kumimoji="1">
                <a:solidFill>
                  <a:schemeClr val="tx1"/>
                </a:solidFill>
                <a:latin typeface="Calibri" charset="0"/>
                <a:ea typeface="ＭＳ Ｐゴシック" charset="-128"/>
              </a:defRPr>
            </a:lvl4pPr>
            <a:lvl5pPr>
              <a:defRPr kumimoji="1">
                <a:solidFill>
                  <a:schemeClr val="tx1"/>
                </a:solidFill>
                <a:latin typeface="Calibri" charset="0"/>
                <a:ea typeface="ＭＳ Ｐゴシック" charset="-128"/>
              </a:defRPr>
            </a:lvl5pPr>
            <a:lvl6pPr marL="457200" fontAlgn="base">
              <a:spcBef>
                <a:spcPct val="0"/>
              </a:spcBef>
              <a:spcAft>
                <a:spcPct val="0"/>
              </a:spcAft>
              <a:defRPr kumimoji="1">
                <a:solidFill>
                  <a:schemeClr val="tx1"/>
                </a:solidFill>
                <a:latin typeface="Calibri" charset="0"/>
                <a:ea typeface="ＭＳ Ｐゴシック" charset="-128"/>
              </a:defRPr>
            </a:lvl6pPr>
            <a:lvl7pPr marL="914400" fontAlgn="base">
              <a:spcBef>
                <a:spcPct val="0"/>
              </a:spcBef>
              <a:spcAft>
                <a:spcPct val="0"/>
              </a:spcAft>
              <a:defRPr kumimoji="1">
                <a:solidFill>
                  <a:schemeClr val="tx1"/>
                </a:solidFill>
                <a:latin typeface="Calibri" charset="0"/>
                <a:ea typeface="ＭＳ Ｐゴシック" charset="-128"/>
              </a:defRPr>
            </a:lvl7pPr>
            <a:lvl8pPr marL="1371600" fontAlgn="base">
              <a:spcBef>
                <a:spcPct val="0"/>
              </a:spcBef>
              <a:spcAft>
                <a:spcPct val="0"/>
              </a:spcAft>
              <a:defRPr kumimoji="1">
                <a:solidFill>
                  <a:schemeClr val="tx1"/>
                </a:solidFill>
                <a:latin typeface="Calibri" charset="0"/>
                <a:ea typeface="ＭＳ Ｐゴシック" charset="-128"/>
              </a:defRPr>
            </a:lvl8pPr>
            <a:lvl9pPr marL="1828800" fontAlgn="base">
              <a:spcBef>
                <a:spcPct val="0"/>
              </a:spcBef>
              <a:spcAft>
                <a:spcPct val="0"/>
              </a:spcAft>
              <a:defRPr kumimoji="1">
                <a:solidFill>
                  <a:schemeClr val="tx1"/>
                </a:solidFill>
                <a:latin typeface="Calibri" charset="0"/>
                <a:ea typeface="ＭＳ Ｐゴシック" charset="-128"/>
              </a:defRPr>
            </a:lvl9pPr>
          </a:lstStyle>
          <a:p>
            <a:r>
              <a:rPr lang="en-US" altLang="ja-JP" sz="2400">
                <a:latin typeface="Arial" charset="0"/>
                <a:cs typeface="Arial" charset="0"/>
              </a:rPr>
              <a:t>X</a:t>
            </a:r>
            <a:endParaRPr lang="ja-JP" altLang="en-US" sz="2400">
              <a:latin typeface="Arial" charset="0"/>
              <a:cs typeface="Arial" charset="0"/>
            </a:endParaRPr>
          </a:p>
        </p:txBody>
      </p:sp>
      <p:sp>
        <p:nvSpPr>
          <p:cNvPr id="39" name="テキスト ボックス 60"/>
          <p:cNvSpPr txBox="1">
            <a:spLocks noChangeArrowheads="1"/>
          </p:cNvSpPr>
          <p:nvPr/>
        </p:nvSpPr>
        <p:spPr bwMode="auto">
          <a:xfrm>
            <a:off x="7013575" y="139700"/>
            <a:ext cx="390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charset="0"/>
                <a:ea typeface="ＭＳ Ｐゴシック" charset="-128"/>
              </a:defRPr>
            </a:lvl1pPr>
            <a:lvl2pPr marL="37931725" indent="-37474525">
              <a:defRPr kumimoji="1">
                <a:solidFill>
                  <a:schemeClr val="tx1"/>
                </a:solidFill>
                <a:latin typeface="Calibri" charset="0"/>
                <a:ea typeface="ＭＳ Ｐゴシック" charset="-128"/>
              </a:defRPr>
            </a:lvl2pPr>
            <a:lvl3pPr>
              <a:defRPr kumimoji="1">
                <a:solidFill>
                  <a:schemeClr val="tx1"/>
                </a:solidFill>
                <a:latin typeface="Calibri" charset="0"/>
                <a:ea typeface="ＭＳ Ｐゴシック" charset="-128"/>
              </a:defRPr>
            </a:lvl3pPr>
            <a:lvl4pPr>
              <a:defRPr kumimoji="1">
                <a:solidFill>
                  <a:schemeClr val="tx1"/>
                </a:solidFill>
                <a:latin typeface="Calibri" charset="0"/>
                <a:ea typeface="ＭＳ Ｐゴシック" charset="-128"/>
              </a:defRPr>
            </a:lvl4pPr>
            <a:lvl5pPr>
              <a:defRPr kumimoji="1">
                <a:solidFill>
                  <a:schemeClr val="tx1"/>
                </a:solidFill>
                <a:latin typeface="Calibri" charset="0"/>
                <a:ea typeface="ＭＳ Ｐゴシック" charset="-128"/>
              </a:defRPr>
            </a:lvl5pPr>
            <a:lvl6pPr marL="457200" fontAlgn="base">
              <a:spcBef>
                <a:spcPct val="0"/>
              </a:spcBef>
              <a:spcAft>
                <a:spcPct val="0"/>
              </a:spcAft>
              <a:defRPr kumimoji="1">
                <a:solidFill>
                  <a:schemeClr val="tx1"/>
                </a:solidFill>
                <a:latin typeface="Calibri" charset="0"/>
                <a:ea typeface="ＭＳ Ｐゴシック" charset="-128"/>
              </a:defRPr>
            </a:lvl6pPr>
            <a:lvl7pPr marL="914400" fontAlgn="base">
              <a:spcBef>
                <a:spcPct val="0"/>
              </a:spcBef>
              <a:spcAft>
                <a:spcPct val="0"/>
              </a:spcAft>
              <a:defRPr kumimoji="1">
                <a:solidFill>
                  <a:schemeClr val="tx1"/>
                </a:solidFill>
                <a:latin typeface="Calibri" charset="0"/>
                <a:ea typeface="ＭＳ Ｐゴシック" charset="-128"/>
              </a:defRPr>
            </a:lvl7pPr>
            <a:lvl8pPr marL="1371600" fontAlgn="base">
              <a:spcBef>
                <a:spcPct val="0"/>
              </a:spcBef>
              <a:spcAft>
                <a:spcPct val="0"/>
              </a:spcAft>
              <a:defRPr kumimoji="1">
                <a:solidFill>
                  <a:schemeClr val="tx1"/>
                </a:solidFill>
                <a:latin typeface="Calibri" charset="0"/>
                <a:ea typeface="ＭＳ Ｐゴシック" charset="-128"/>
              </a:defRPr>
            </a:lvl8pPr>
            <a:lvl9pPr marL="1828800" fontAlgn="base">
              <a:spcBef>
                <a:spcPct val="0"/>
              </a:spcBef>
              <a:spcAft>
                <a:spcPct val="0"/>
              </a:spcAft>
              <a:defRPr kumimoji="1">
                <a:solidFill>
                  <a:schemeClr val="tx1"/>
                </a:solidFill>
                <a:latin typeface="Calibri" charset="0"/>
                <a:ea typeface="ＭＳ Ｐゴシック" charset="-128"/>
              </a:defRPr>
            </a:lvl9pPr>
          </a:lstStyle>
          <a:p>
            <a:r>
              <a:rPr lang="en-US" altLang="ja-JP" sz="2400">
                <a:latin typeface="Arial" charset="0"/>
                <a:cs typeface="Arial" charset="0"/>
              </a:rPr>
              <a:t>Y</a:t>
            </a:r>
            <a:endParaRPr lang="ja-JP" altLang="en-US" sz="2400">
              <a:latin typeface="Arial" charset="0"/>
              <a:cs typeface="Arial" charset="0"/>
            </a:endParaRPr>
          </a:p>
        </p:txBody>
      </p:sp>
      <p:sp>
        <p:nvSpPr>
          <p:cNvPr id="40" name="テキスト ボックス 62"/>
          <p:cNvSpPr txBox="1">
            <a:spLocks noChangeArrowheads="1"/>
          </p:cNvSpPr>
          <p:nvPr/>
        </p:nvSpPr>
        <p:spPr bwMode="auto">
          <a:xfrm>
            <a:off x="187325" y="2860675"/>
            <a:ext cx="2394758" cy="369332"/>
          </a:xfrm>
          <a:prstGeom prst="rect">
            <a:avLst/>
          </a:prstGeom>
          <a:solidFill>
            <a:schemeClr val="bg1"/>
          </a:solidFill>
          <a:ln w="19050">
            <a:solidFill>
              <a:srgbClr val="0000FF"/>
            </a:solidFill>
            <a:round/>
            <a:headEnd/>
            <a:tailEnd/>
          </a:ln>
        </p:spPr>
        <p:txBody>
          <a:bodyPr wrap="none">
            <a:spAutoFit/>
          </a:bodyPr>
          <a:lstStyle>
            <a:lvl1pPr>
              <a:defRPr kumimoji="1">
                <a:solidFill>
                  <a:schemeClr val="tx1"/>
                </a:solidFill>
                <a:latin typeface="Calibri" charset="0"/>
                <a:ea typeface="ＭＳ Ｐゴシック" charset="-128"/>
              </a:defRPr>
            </a:lvl1pPr>
            <a:lvl2pPr marL="37931725" indent="-37474525">
              <a:defRPr kumimoji="1">
                <a:solidFill>
                  <a:schemeClr val="tx1"/>
                </a:solidFill>
                <a:latin typeface="Calibri" charset="0"/>
                <a:ea typeface="ＭＳ Ｐゴシック" charset="-128"/>
              </a:defRPr>
            </a:lvl2pPr>
            <a:lvl3pPr>
              <a:defRPr kumimoji="1">
                <a:solidFill>
                  <a:schemeClr val="tx1"/>
                </a:solidFill>
                <a:latin typeface="Calibri" charset="0"/>
                <a:ea typeface="ＭＳ Ｐゴシック" charset="-128"/>
              </a:defRPr>
            </a:lvl3pPr>
            <a:lvl4pPr>
              <a:defRPr kumimoji="1">
                <a:solidFill>
                  <a:schemeClr val="tx1"/>
                </a:solidFill>
                <a:latin typeface="Calibri" charset="0"/>
                <a:ea typeface="ＭＳ Ｐゴシック" charset="-128"/>
              </a:defRPr>
            </a:lvl4pPr>
            <a:lvl5pPr>
              <a:defRPr kumimoji="1">
                <a:solidFill>
                  <a:schemeClr val="tx1"/>
                </a:solidFill>
                <a:latin typeface="Calibri" charset="0"/>
                <a:ea typeface="ＭＳ Ｐゴシック" charset="-128"/>
              </a:defRPr>
            </a:lvl5pPr>
            <a:lvl6pPr marL="457200" fontAlgn="base">
              <a:spcBef>
                <a:spcPct val="0"/>
              </a:spcBef>
              <a:spcAft>
                <a:spcPct val="0"/>
              </a:spcAft>
              <a:defRPr kumimoji="1">
                <a:solidFill>
                  <a:schemeClr val="tx1"/>
                </a:solidFill>
                <a:latin typeface="Calibri" charset="0"/>
                <a:ea typeface="ＭＳ Ｐゴシック" charset="-128"/>
              </a:defRPr>
            </a:lvl6pPr>
            <a:lvl7pPr marL="914400" fontAlgn="base">
              <a:spcBef>
                <a:spcPct val="0"/>
              </a:spcBef>
              <a:spcAft>
                <a:spcPct val="0"/>
              </a:spcAft>
              <a:defRPr kumimoji="1">
                <a:solidFill>
                  <a:schemeClr val="tx1"/>
                </a:solidFill>
                <a:latin typeface="Calibri" charset="0"/>
                <a:ea typeface="ＭＳ Ｐゴシック" charset="-128"/>
              </a:defRPr>
            </a:lvl7pPr>
            <a:lvl8pPr marL="1371600" fontAlgn="base">
              <a:spcBef>
                <a:spcPct val="0"/>
              </a:spcBef>
              <a:spcAft>
                <a:spcPct val="0"/>
              </a:spcAft>
              <a:defRPr kumimoji="1">
                <a:solidFill>
                  <a:schemeClr val="tx1"/>
                </a:solidFill>
                <a:latin typeface="Calibri" charset="0"/>
                <a:ea typeface="ＭＳ Ｐゴシック" charset="-128"/>
              </a:defRPr>
            </a:lvl8pPr>
            <a:lvl9pPr marL="1828800" fontAlgn="base">
              <a:spcBef>
                <a:spcPct val="0"/>
              </a:spcBef>
              <a:spcAft>
                <a:spcPct val="0"/>
              </a:spcAft>
              <a:defRPr kumimoji="1">
                <a:solidFill>
                  <a:schemeClr val="tx1"/>
                </a:solidFill>
                <a:latin typeface="Calibri" charset="0"/>
                <a:ea typeface="ＭＳ Ｐゴシック" charset="-128"/>
              </a:defRPr>
            </a:lvl9pPr>
          </a:lstStyle>
          <a:p>
            <a:r>
              <a:rPr lang="en-US" altLang="ja-JP" dirty="0">
                <a:latin typeface="Arial Bold" charset="0"/>
                <a:cs typeface="Arial Bold" charset="0"/>
              </a:rPr>
              <a:t>X: focus; Y: defocus</a:t>
            </a:r>
            <a:endParaRPr lang="ja-JP" altLang="en-US" dirty="0">
              <a:latin typeface="Arial Bold" charset="0"/>
              <a:cs typeface="Arial Bold" charset="0"/>
            </a:endParaRPr>
          </a:p>
        </p:txBody>
      </p:sp>
      <p:sp>
        <p:nvSpPr>
          <p:cNvPr id="41" name="テキスト ボックス 63"/>
          <p:cNvSpPr txBox="1">
            <a:spLocks noChangeArrowheads="1"/>
          </p:cNvSpPr>
          <p:nvPr/>
        </p:nvSpPr>
        <p:spPr bwMode="auto">
          <a:xfrm>
            <a:off x="2524125" y="5843588"/>
            <a:ext cx="2394758" cy="369332"/>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a:solidFill>
                  <a:schemeClr val="tx1"/>
                </a:solidFill>
                <a:latin typeface="Calibri" charset="0"/>
                <a:ea typeface="ＭＳ Ｐゴシック" charset="-128"/>
              </a:defRPr>
            </a:lvl1pPr>
            <a:lvl2pPr marL="37931725" indent="-37474525">
              <a:defRPr kumimoji="1">
                <a:solidFill>
                  <a:schemeClr val="tx1"/>
                </a:solidFill>
                <a:latin typeface="Calibri" charset="0"/>
                <a:ea typeface="ＭＳ Ｐゴシック" charset="-128"/>
              </a:defRPr>
            </a:lvl2pPr>
            <a:lvl3pPr>
              <a:defRPr kumimoji="1">
                <a:solidFill>
                  <a:schemeClr val="tx1"/>
                </a:solidFill>
                <a:latin typeface="Calibri" charset="0"/>
                <a:ea typeface="ＭＳ Ｐゴシック" charset="-128"/>
              </a:defRPr>
            </a:lvl3pPr>
            <a:lvl4pPr>
              <a:defRPr kumimoji="1">
                <a:solidFill>
                  <a:schemeClr val="tx1"/>
                </a:solidFill>
                <a:latin typeface="Calibri" charset="0"/>
                <a:ea typeface="ＭＳ Ｐゴシック" charset="-128"/>
              </a:defRPr>
            </a:lvl4pPr>
            <a:lvl5pPr>
              <a:defRPr kumimoji="1">
                <a:solidFill>
                  <a:schemeClr val="tx1"/>
                </a:solidFill>
                <a:latin typeface="Calibri" charset="0"/>
                <a:ea typeface="ＭＳ Ｐゴシック" charset="-128"/>
              </a:defRPr>
            </a:lvl5pPr>
            <a:lvl6pPr marL="457200" fontAlgn="base">
              <a:spcBef>
                <a:spcPct val="0"/>
              </a:spcBef>
              <a:spcAft>
                <a:spcPct val="0"/>
              </a:spcAft>
              <a:defRPr kumimoji="1">
                <a:solidFill>
                  <a:schemeClr val="tx1"/>
                </a:solidFill>
                <a:latin typeface="Calibri" charset="0"/>
                <a:ea typeface="ＭＳ Ｐゴシック" charset="-128"/>
              </a:defRPr>
            </a:lvl6pPr>
            <a:lvl7pPr marL="914400" fontAlgn="base">
              <a:spcBef>
                <a:spcPct val="0"/>
              </a:spcBef>
              <a:spcAft>
                <a:spcPct val="0"/>
              </a:spcAft>
              <a:defRPr kumimoji="1">
                <a:solidFill>
                  <a:schemeClr val="tx1"/>
                </a:solidFill>
                <a:latin typeface="Calibri" charset="0"/>
                <a:ea typeface="ＭＳ Ｐゴシック" charset="-128"/>
              </a:defRPr>
            </a:lvl7pPr>
            <a:lvl8pPr marL="1371600" fontAlgn="base">
              <a:spcBef>
                <a:spcPct val="0"/>
              </a:spcBef>
              <a:spcAft>
                <a:spcPct val="0"/>
              </a:spcAft>
              <a:defRPr kumimoji="1">
                <a:solidFill>
                  <a:schemeClr val="tx1"/>
                </a:solidFill>
                <a:latin typeface="Calibri" charset="0"/>
                <a:ea typeface="ＭＳ Ｐゴシック" charset="-128"/>
              </a:defRPr>
            </a:lvl8pPr>
            <a:lvl9pPr marL="1828800" fontAlgn="base">
              <a:spcBef>
                <a:spcPct val="0"/>
              </a:spcBef>
              <a:spcAft>
                <a:spcPct val="0"/>
              </a:spcAft>
              <a:defRPr kumimoji="1">
                <a:solidFill>
                  <a:schemeClr val="tx1"/>
                </a:solidFill>
                <a:latin typeface="Calibri" charset="0"/>
                <a:ea typeface="ＭＳ Ｐゴシック" charset="-128"/>
              </a:defRPr>
            </a:lvl9pPr>
          </a:lstStyle>
          <a:p>
            <a:r>
              <a:rPr lang="en-US" altLang="ja-JP" dirty="0">
                <a:latin typeface="Arial Bold" charset="0"/>
                <a:cs typeface="Arial Bold" charset="0"/>
              </a:rPr>
              <a:t>X: defocus; Y: focus</a:t>
            </a:r>
            <a:endParaRPr lang="ja-JP" altLang="en-US" dirty="0">
              <a:latin typeface="Arial Bold" charset="0"/>
              <a:cs typeface="Arial Bold" charset="0"/>
            </a:endParaRPr>
          </a:p>
        </p:txBody>
      </p:sp>
      <p:sp>
        <p:nvSpPr>
          <p:cNvPr id="42" name="テキスト ボックス 64"/>
          <p:cNvSpPr txBox="1">
            <a:spLocks noChangeArrowheads="1"/>
          </p:cNvSpPr>
          <p:nvPr/>
        </p:nvSpPr>
        <p:spPr bwMode="auto">
          <a:xfrm>
            <a:off x="8621713" y="54371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charset="0"/>
                <a:ea typeface="ＭＳ Ｐゴシック" charset="-128"/>
              </a:defRPr>
            </a:lvl1pPr>
            <a:lvl2pPr marL="37931725" indent="-37474525">
              <a:defRPr kumimoji="1">
                <a:solidFill>
                  <a:schemeClr val="tx1"/>
                </a:solidFill>
                <a:latin typeface="Calibri" charset="0"/>
                <a:ea typeface="ＭＳ Ｐゴシック" charset="-128"/>
              </a:defRPr>
            </a:lvl2pPr>
            <a:lvl3pPr>
              <a:defRPr kumimoji="1">
                <a:solidFill>
                  <a:schemeClr val="tx1"/>
                </a:solidFill>
                <a:latin typeface="Calibri" charset="0"/>
                <a:ea typeface="ＭＳ Ｐゴシック" charset="-128"/>
              </a:defRPr>
            </a:lvl3pPr>
            <a:lvl4pPr>
              <a:defRPr kumimoji="1">
                <a:solidFill>
                  <a:schemeClr val="tx1"/>
                </a:solidFill>
                <a:latin typeface="Calibri" charset="0"/>
                <a:ea typeface="ＭＳ Ｐゴシック" charset="-128"/>
              </a:defRPr>
            </a:lvl4pPr>
            <a:lvl5pPr>
              <a:defRPr kumimoji="1">
                <a:solidFill>
                  <a:schemeClr val="tx1"/>
                </a:solidFill>
                <a:latin typeface="Calibri" charset="0"/>
                <a:ea typeface="ＭＳ Ｐゴシック" charset="-128"/>
              </a:defRPr>
            </a:lvl5pPr>
            <a:lvl6pPr marL="457200" fontAlgn="base">
              <a:spcBef>
                <a:spcPct val="0"/>
              </a:spcBef>
              <a:spcAft>
                <a:spcPct val="0"/>
              </a:spcAft>
              <a:defRPr kumimoji="1">
                <a:solidFill>
                  <a:schemeClr val="tx1"/>
                </a:solidFill>
                <a:latin typeface="Calibri" charset="0"/>
                <a:ea typeface="ＭＳ Ｐゴシック" charset="-128"/>
              </a:defRPr>
            </a:lvl6pPr>
            <a:lvl7pPr marL="914400" fontAlgn="base">
              <a:spcBef>
                <a:spcPct val="0"/>
              </a:spcBef>
              <a:spcAft>
                <a:spcPct val="0"/>
              </a:spcAft>
              <a:defRPr kumimoji="1">
                <a:solidFill>
                  <a:schemeClr val="tx1"/>
                </a:solidFill>
                <a:latin typeface="Calibri" charset="0"/>
                <a:ea typeface="ＭＳ Ｐゴシック" charset="-128"/>
              </a:defRPr>
            </a:lvl7pPr>
            <a:lvl8pPr marL="1371600" fontAlgn="base">
              <a:spcBef>
                <a:spcPct val="0"/>
              </a:spcBef>
              <a:spcAft>
                <a:spcPct val="0"/>
              </a:spcAft>
              <a:defRPr kumimoji="1">
                <a:solidFill>
                  <a:schemeClr val="tx1"/>
                </a:solidFill>
                <a:latin typeface="Calibri" charset="0"/>
                <a:ea typeface="ＭＳ Ｐゴシック" charset="-128"/>
              </a:defRPr>
            </a:lvl8pPr>
            <a:lvl9pPr marL="1828800" fontAlgn="base">
              <a:spcBef>
                <a:spcPct val="0"/>
              </a:spcBef>
              <a:spcAft>
                <a:spcPct val="0"/>
              </a:spcAft>
              <a:defRPr kumimoji="1">
                <a:solidFill>
                  <a:schemeClr val="tx1"/>
                </a:solidFill>
                <a:latin typeface="Calibri" charset="0"/>
                <a:ea typeface="ＭＳ Ｐゴシック" charset="-128"/>
              </a:defRPr>
            </a:lvl9pPr>
          </a:lstStyle>
          <a:p>
            <a:r>
              <a:rPr lang="en-US" altLang="ja-JP" sz="2400">
                <a:latin typeface="Arial" charset="0"/>
                <a:cs typeface="Arial" charset="0"/>
              </a:rPr>
              <a:t>Z</a:t>
            </a:r>
            <a:endParaRPr lang="ja-JP" altLang="en-US" sz="2400">
              <a:latin typeface="Arial" charset="0"/>
              <a:cs typeface="Arial" charset="0"/>
            </a:endParaRPr>
          </a:p>
        </p:txBody>
      </p:sp>
      <p:sp>
        <p:nvSpPr>
          <p:cNvPr id="43" name="テキスト ボックス 65"/>
          <p:cNvSpPr txBox="1">
            <a:spLocks noChangeArrowheads="1"/>
          </p:cNvSpPr>
          <p:nvPr/>
        </p:nvSpPr>
        <p:spPr bwMode="auto">
          <a:xfrm>
            <a:off x="8626475" y="4784725"/>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charset="0"/>
                <a:ea typeface="ＭＳ Ｐゴシック" charset="-128"/>
              </a:defRPr>
            </a:lvl1pPr>
            <a:lvl2pPr marL="37931725" indent="-37474525">
              <a:defRPr kumimoji="1">
                <a:solidFill>
                  <a:schemeClr val="tx1"/>
                </a:solidFill>
                <a:latin typeface="Calibri" charset="0"/>
                <a:ea typeface="ＭＳ Ｐゴシック" charset="-128"/>
              </a:defRPr>
            </a:lvl2pPr>
            <a:lvl3pPr>
              <a:defRPr kumimoji="1">
                <a:solidFill>
                  <a:schemeClr val="tx1"/>
                </a:solidFill>
                <a:latin typeface="Calibri" charset="0"/>
                <a:ea typeface="ＭＳ Ｐゴシック" charset="-128"/>
              </a:defRPr>
            </a:lvl3pPr>
            <a:lvl4pPr>
              <a:defRPr kumimoji="1">
                <a:solidFill>
                  <a:schemeClr val="tx1"/>
                </a:solidFill>
                <a:latin typeface="Calibri" charset="0"/>
                <a:ea typeface="ＭＳ Ｐゴシック" charset="-128"/>
              </a:defRPr>
            </a:lvl4pPr>
            <a:lvl5pPr>
              <a:defRPr kumimoji="1">
                <a:solidFill>
                  <a:schemeClr val="tx1"/>
                </a:solidFill>
                <a:latin typeface="Calibri" charset="0"/>
                <a:ea typeface="ＭＳ Ｐゴシック" charset="-128"/>
              </a:defRPr>
            </a:lvl5pPr>
            <a:lvl6pPr marL="457200" fontAlgn="base">
              <a:spcBef>
                <a:spcPct val="0"/>
              </a:spcBef>
              <a:spcAft>
                <a:spcPct val="0"/>
              </a:spcAft>
              <a:defRPr kumimoji="1">
                <a:solidFill>
                  <a:schemeClr val="tx1"/>
                </a:solidFill>
                <a:latin typeface="Calibri" charset="0"/>
                <a:ea typeface="ＭＳ Ｐゴシック" charset="-128"/>
              </a:defRPr>
            </a:lvl6pPr>
            <a:lvl7pPr marL="914400" fontAlgn="base">
              <a:spcBef>
                <a:spcPct val="0"/>
              </a:spcBef>
              <a:spcAft>
                <a:spcPct val="0"/>
              </a:spcAft>
              <a:defRPr kumimoji="1">
                <a:solidFill>
                  <a:schemeClr val="tx1"/>
                </a:solidFill>
                <a:latin typeface="Calibri" charset="0"/>
                <a:ea typeface="ＭＳ Ｐゴシック" charset="-128"/>
              </a:defRPr>
            </a:lvl7pPr>
            <a:lvl8pPr marL="1371600" fontAlgn="base">
              <a:spcBef>
                <a:spcPct val="0"/>
              </a:spcBef>
              <a:spcAft>
                <a:spcPct val="0"/>
              </a:spcAft>
              <a:defRPr kumimoji="1">
                <a:solidFill>
                  <a:schemeClr val="tx1"/>
                </a:solidFill>
                <a:latin typeface="Calibri" charset="0"/>
                <a:ea typeface="ＭＳ Ｐゴシック" charset="-128"/>
              </a:defRPr>
            </a:lvl8pPr>
            <a:lvl9pPr marL="1828800" fontAlgn="base">
              <a:spcBef>
                <a:spcPct val="0"/>
              </a:spcBef>
              <a:spcAft>
                <a:spcPct val="0"/>
              </a:spcAft>
              <a:defRPr kumimoji="1">
                <a:solidFill>
                  <a:schemeClr val="tx1"/>
                </a:solidFill>
                <a:latin typeface="Calibri" charset="0"/>
                <a:ea typeface="ＭＳ Ｐゴシック" charset="-128"/>
              </a:defRPr>
            </a:lvl9pPr>
          </a:lstStyle>
          <a:p>
            <a:r>
              <a:rPr lang="en-US" altLang="ja-JP" sz="2400">
                <a:latin typeface="Arial" charset="0"/>
                <a:cs typeface="Arial" charset="0"/>
              </a:rPr>
              <a:t>X</a:t>
            </a:r>
            <a:endParaRPr lang="ja-JP" altLang="en-US" sz="2400">
              <a:latin typeface="Arial" charset="0"/>
              <a:cs typeface="Arial" charset="0"/>
            </a:endParaRPr>
          </a:p>
        </p:txBody>
      </p:sp>
      <p:sp>
        <p:nvSpPr>
          <p:cNvPr id="44" name="テキスト ボックス 66"/>
          <p:cNvSpPr txBox="1">
            <a:spLocks noChangeArrowheads="1"/>
          </p:cNvSpPr>
          <p:nvPr/>
        </p:nvSpPr>
        <p:spPr bwMode="auto">
          <a:xfrm>
            <a:off x="7002463" y="3284538"/>
            <a:ext cx="390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charset="0"/>
                <a:ea typeface="ＭＳ Ｐゴシック" charset="-128"/>
              </a:defRPr>
            </a:lvl1pPr>
            <a:lvl2pPr marL="37931725" indent="-37474525">
              <a:defRPr kumimoji="1">
                <a:solidFill>
                  <a:schemeClr val="tx1"/>
                </a:solidFill>
                <a:latin typeface="Calibri" charset="0"/>
                <a:ea typeface="ＭＳ Ｐゴシック" charset="-128"/>
              </a:defRPr>
            </a:lvl2pPr>
            <a:lvl3pPr>
              <a:defRPr kumimoji="1">
                <a:solidFill>
                  <a:schemeClr val="tx1"/>
                </a:solidFill>
                <a:latin typeface="Calibri" charset="0"/>
                <a:ea typeface="ＭＳ Ｐゴシック" charset="-128"/>
              </a:defRPr>
            </a:lvl3pPr>
            <a:lvl4pPr>
              <a:defRPr kumimoji="1">
                <a:solidFill>
                  <a:schemeClr val="tx1"/>
                </a:solidFill>
                <a:latin typeface="Calibri" charset="0"/>
                <a:ea typeface="ＭＳ Ｐゴシック" charset="-128"/>
              </a:defRPr>
            </a:lvl4pPr>
            <a:lvl5pPr>
              <a:defRPr kumimoji="1">
                <a:solidFill>
                  <a:schemeClr val="tx1"/>
                </a:solidFill>
                <a:latin typeface="Calibri" charset="0"/>
                <a:ea typeface="ＭＳ Ｐゴシック" charset="-128"/>
              </a:defRPr>
            </a:lvl5pPr>
            <a:lvl6pPr marL="457200" fontAlgn="base">
              <a:spcBef>
                <a:spcPct val="0"/>
              </a:spcBef>
              <a:spcAft>
                <a:spcPct val="0"/>
              </a:spcAft>
              <a:defRPr kumimoji="1">
                <a:solidFill>
                  <a:schemeClr val="tx1"/>
                </a:solidFill>
                <a:latin typeface="Calibri" charset="0"/>
                <a:ea typeface="ＭＳ Ｐゴシック" charset="-128"/>
              </a:defRPr>
            </a:lvl6pPr>
            <a:lvl7pPr marL="914400" fontAlgn="base">
              <a:spcBef>
                <a:spcPct val="0"/>
              </a:spcBef>
              <a:spcAft>
                <a:spcPct val="0"/>
              </a:spcAft>
              <a:defRPr kumimoji="1">
                <a:solidFill>
                  <a:schemeClr val="tx1"/>
                </a:solidFill>
                <a:latin typeface="Calibri" charset="0"/>
                <a:ea typeface="ＭＳ Ｐゴシック" charset="-128"/>
              </a:defRPr>
            </a:lvl7pPr>
            <a:lvl8pPr marL="1371600" fontAlgn="base">
              <a:spcBef>
                <a:spcPct val="0"/>
              </a:spcBef>
              <a:spcAft>
                <a:spcPct val="0"/>
              </a:spcAft>
              <a:defRPr kumimoji="1">
                <a:solidFill>
                  <a:schemeClr val="tx1"/>
                </a:solidFill>
                <a:latin typeface="Calibri" charset="0"/>
                <a:ea typeface="ＭＳ Ｐゴシック" charset="-128"/>
              </a:defRPr>
            </a:lvl8pPr>
            <a:lvl9pPr marL="1828800" fontAlgn="base">
              <a:spcBef>
                <a:spcPct val="0"/>
              </a:spcBef>
              <a:spcAft>
                <a:spcPct val="0"/>
              </a:spcAft>
              <a:defRPr kumimoji="1">
                <a:solidFill>
                  <a:schemeClr val="tx1"/>
                </a:solidFill>
                <a:latin typeface="Calibri" charset="0"/>
                <a:ea typeface="ＭＳ Ｐゴシック" charset="-128"/>
              </a:defRPr>
            </a:lvl9pPr>
          </a:lstStyle>
          <a:p>
            <a:r>
              <a:rPr lang="en-US" altLang="ja-JP" sz="2400">
                <a:latin typeface="Arial" charset="0"/>
                <a:cs typeface="Arial" charset="0"/>
              </a:rPr>
              <a:t>Y</a:t>
            </a:r>
            <a:endParaRPr lang="ja-JP" altLang="en-US" sz="2400">
              <a:latin typeface="Arial" charset="0"/>
              <a:cs typeface="Arial" charset="0"/>
            </a:endParaRPr>
          </a:p>
        </p:txBody>
      </p:sp>
      <p:sp>
        <p:nvSpPr>
          <p:cNvPr id="45" name="テキスト ボックス 68"/>
          <p:cNvSpPr txBox="1">
            <a:spLocks noChangeArrowheads="1"/>
          </p:cNvSpPr>
          <p:nvPr/>
        </p:nvSpPr>
        <p:spPr bwMode="auto">
          <a:xfrm>
            <a:off x="7561263" y="492125"/>
            <a:ext cx="1431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charset="0"/>
                <a:ea typeface="ＭＳ Ｐゴシック" charset="-128"/>
              </a:defRPr>
            </a:lvl1pPr>
            <a:lvl2pPr marL="37931725" indent="-37474525">
              <a:defRPr kumimoji="1">
                <a:solidFill>
                  <a:schemeClr val="tx1"/>
                </a:solidFill>
                <a:latin typeface="Calibri" charset="0"/>
                <a:ea typeface="ＭＳ Ｐゴシック" charset="-128"/>
              </a:defRPr>
            </a:lvl2pPr>
            <a:lvl3pPr>
              <a:defRPr kumimoji="1">
                <a:solidFill>
                  <a:schemeClr val="tx1"/>
                </a:solidFill>
                <a:latin typeface="Calibri" charset="0"/>
                <a:ea typeface="ＭＳ Ｐゴシック" charset="-128"/>
              </a:defRPr>
            </a:lvl3pPr>
            <a:lvl4pPr>
              <a:defRPr kumimoji="1">
                <a:solidFill>
                  <a:schemeClr val="tx1"/>
                </a:solidFill>
                <a:latin typeface="Calibri" charset="0"/>
                <a:ea typeface="ＭＳ Ｐゴシック" charset="-128"/>
              </a:defRPr>
            </a:lvl4pPr>
            <a:lvl5pPr>
              <a:defRPr kumimoji="1">
                <a:solidFill>
                  <a:schemeClr val="tx1"/>
                </a:solidFill>
                <a:latin typeface="Calibri" charset="0"/>
                <a:ea typeface="ＭＳ Ｐゴシック" charset="-128"/>
              </a:defRPr>
            </a:lvl5pPr>
            <a:lvl6pPr marL="457200" fontAlgn="base">
              <a:spcBef>
                <a:spcPct val="0"/>
              </a:spcBef>
              <a:spcAft>
                <a:spcPct val="0"/>
              </a:spcAft>
              <a:defRPr kumimoji="1">
                <a:solidFill>
                  <a:schemeClr val="tx1"/>
                </a:solidFill>
                <a:latin typeface="Calibri" charset="0"/>
                <a:ea typeface="ＭＳ Ｐゴシック" charset="-128"/>
              </a:defRPr>
            </a:lvl6pPr>
            <a:lvl7pPr marL="914400" fontAlgn="base">
              <a:spcBef>
                <a:spcPct val="0"/>
              </a:spcBef>
              <a:spcAft>
                <a:spcPct val="0"/>
              </a:spcAft>
              <a:defRPr kumimoji="1">
                <a:solidFill>
                  <a:schemeClr val="tx1"/>
                </a:solidFill>
                <a:latin typeface="Calibri" charset="0"/>
                <a:ea typeface="ＭＳ Ｐゴシック" charset="-128"/>
              </a:defRPr>
            </a:lvl7pPr>
            <a:lvl8pPr marL="1371600" fontAlgn="base">
              <a:spcBef>
                <a:spcPct val="0"/>
              </a:spcBef>
              <a:spcAft>
                <a:spcPct val="0"/>
              </a:spcAft>
              <a:defRPr kumimoji="1">
                <a:solidFill>
                  <a:schemeClr val="tx1"/>
                </a:solidFill>
                <a:latin typeface="Calibri" charset="0"/>
                <a:ea typeface="ＭＳ Ｐゴシック" charset="-128"/>
              </a:defRPr>
            </a:lvl8pPr>
            <a:lvl9pPr marL="1828800" fontAlgn="base">
              <a:spcBef>
                <a:spcPct val="0"/>
              </a:spcBef>
              <a:spcAft>
                <a:spcPct val="0"/>
              </a:spcAft>
              <a:defRPr kumimoji="1">
                <a:solidFill>
                  <a:schemeClr val="tx1"/>
                </a:solidFill>
                <a:latin typeface="Calibri" charset="0"/>
                <a:ea typeface="ＭＳ Ｐゴシック" charset="-128"/>
              </a:defRPr>
            </a:lvl9pPr>
          </a:lstStyle>
          <a:p>
            <a:r>
              <a:rPr lang="en-US" altLang="ja-JP"/>
              <a:t>Focusing lens</a:t>
            </a:r>
            <a:endParaRPr lang="ja-JP" altLang="en-US"/>
          </a:p>
        </p:txBody>
      </p:sp>
      <p:sp>
        <p:nvSpPr>
          <p:cNvPr id="46" name="テキスト ボックス 69"/>
          <p:cNvSpPr txBox="1">
            <a:spLocks noChangeArrowheads="1"/>
          </p:cNvSpPr>
          <p:nvPr/>
        </p:nvSpPr>
        <p:spPr bwMode="auto">
          <a:xfrm>
            <a:off x="433388" y="822325"/>
            <a:ext cx="2125454" cy="369332"/>
          </a:xfrm>
          <a:prstGeom prst="rect">
            <a:avLst/>
          </a:prstGeom>
          <a:solidFill>
            <a:schemeClr val="bg1"/>
          </a:solidFill>
          <a:ln w="19050">
            <a:solidFill>
              <a:srgbClr val="00AB0A"/>
            </a:solidFill>
            <a:round/>
            <a:headEnd/>
            <a:tailEnd/>
          </a:ln>
        </p:spPr>
        <p:txBody>
          <a:bodyPr wrap="none">
            <a:spAutoFit/>
          </a:bodyPr>
          <a:lstStyle>
            <a:lvl1pPr>
              <a:defRPr kumimoji="1">
                <a:solidFill>
                  <a:schemeClr val="tx1"/>
                </a:solidFill>
                <a:latin typeface="Calibri" charset="0"/>
                <a:ea typeface="ＭＳ Ｐゴシック" charset="-128"/>
              </a:defRPr>
            </a:lvl1pPr>
            <a:lvl2pPr marL="37931725" indent="-37474525">
              <a:defRPr kumimoji="1">
                <a:solidFill>
                  <a:schemeClr val="tx1"/>
                </a:solidFill>
                <a:latin typeface="Calibri" charset="0"/>
                <a:ea typeface="ＭＳ Ｐゴシック" charset="-128"/>
              </a:defRPr>
            </a:lvl2pPr>
            <a:lvl3pPr>
              <a:defRPr kumimoji="1">
                <a:solidFill>
                  <a:schemeClr val="tx1"/>
                </a:solidFill>
                <a:latin typeface="Calibri" charset="0"/>
                <a:ea typeface="ＭＳ Ｐゴシック" charset="-128"/>
              </a:defRPr>
            </a:lvl3pPr>
            <a:lvl4pPr>
              <a:defRPr kumimoji="1">
                <a:solidFill>
                  <a:schemeClr val="tx1"/>
                </a:solidFill>
                <a:latin typeface="Calibri" charset="0"/>
                <a:ea typeface="ＭＳ Ｐゴシック" charset="-128"/>
              </a:defRPr>
            </a:lvl4pPr>
            <a:lvl5pPr>
              <a:defRPr kumimoji="1">
                <a:solidFill>
                  <a:schemeClr val="tx1"/>
                </a:solidFill>
                <a:latin typeface="Calibri" charset="0"/>
                <a:ea typeface="ＭＳ Ｐゴシック" charset="-128"/>
              </a:defRPr>
            </a:lvl5pPr>
            <a:lvl6pPr marL="457200" fontAlgn="base">
              <a:spcBef>
                <a:spcPct val="0"/>
              </a:spcBef>
              <a:spcAft>
                <a:spcPct val="0"/>
              </a:spcAft>
              <a:defRPr kumimoji="1">
                <a:solidFill>
                  <a:schemeClr val="tx1"/>
                </a:solidFill>
                <a:latin typeface="Calibri" charset="0"/>
                <a:ea typeface="ＭＳ Ｐゴシック" charset="-128"/>
              </a:defRPr>
            </a:lvl6pPr>
            <a:lvl7pPr marL="914400" fontAlgn="base">
              <a:spcBef>
                <a:spcPct val="0"/>
              </a:spcBef>
              <a:spcAft>
                <a:spcPct val="0"/>
              </a:spcAft>
              <a:defRPr kumimoji="1">
                <a:solidFill>
                  <a:schemeClr val="tx1"/>
                </a:solidFill>
                <a:latin typeface="Calibri" charset="0"/>
                <a:ea typeface="ＭＳ Ｐゴシック" charset="-128"/>
              </a:defRPr>
            </a:lvl7pPr>
            <a:lvl8pPr marL="1371600" fontAlgn="base">
              <a:spcBef>
                <a:spcPct val="0"/>
              </a:spcBef>
              <a:spcAft>
                <a:spcPct val="0"/>
              </a:spcAft>
              <a:defRPr kumimoji="1">
                <a:solidFill>
                  <a:schemeClr val="tx1"/>
                </a:solidFill>
                <a:latin typeface="Calibri" charset="0"/>
                <a:ea typeface="ＭＳ Ｐゴシック" charset="-128"/>
              </a:defRPr>
            </a:lvl8pPr>
            <a:lvl9pPr marL="1828800" fontAlgn="base">
              <a:spcBef>
                <a:spcPct val="0"/>
              </a:spcBef>
              <a:spcAft>
                <a:spcPct val="0"/>
              </a:spcAft>
              <a:defRPr kumimoji="1">
                <a:solidFill>
                  <a:schemeClr val="tx1"/>
                </a:solidFill>
                <a:latin typeface="Calibri" charset="0"/>
                <a:ea typeface="ＭＳ Ｐゴシック" charset="-128"/>
              </a:defRPr>
            </a:lvl9pPr>
          </a:lstStyle>
          <a:p>
            <a:r>
              <a:rPr lang="en-US" altLang="ja-JP" dirty="0">
                <a:latin typeface="Arial Bold" charset="0"/>
                <a:cs typeface="Arial Bold" charset="0"/>
              </a:rPr>
              <a:t>X: focus; Y: focus</a:t>
            </a:r>
            <a:endParaRPr lang="ja-JP" altLang="en-US" dirty="0">
              <a:latin typeface="Arial Bold" charset="0"/>
              <a:cs typeface="Arial Bold" charset="0"/>
            </a:endParaRPr>
          </a:p>
        </p:txBody>
      </p:sp>
      <p:sp>
        <p:nvSpPr>
          <p:cNvPr id="47" name="円/楕円 46"/>
          <p:cNvSpPr/>
          <p:nvPr/>
        </p:nvSpPr>
        <p:spPr>
          <a:xfrm>
            <a:off x="3521075" y="4132263"/>
            <a:ext cx="155575" cy="165100"/>
          </a:xfrm>
          <a:prstGeom prst="ellipse">
            <a:avLst/>
          </a:prstGeom>
          <a:solidFill>
            <a:srgbClr val="00AB0A">
              <a:alpha val="60000"/>
            </a:srgbClr>
          </a:solidFill>
          <a:ln w="19050" cap="flat" cmpd="sng" algn="ctr">
            <a:solidFill>
              <a:srgbClr val="00AB0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8" name="テキスト ボックス 71"/>
          <p:cNvSpPr txBox="1">
            <a:spLocks noChangeArrowheads="1"/>
          </p:cNvSpPr>
          <p:nvPr/>
        </p:nvSpPr>
        <p:spPr bwMode="auto">
          <a:xfrm>
            <a:off x="433388" y="1222375"/>
            <a:ext cx="331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charset="0"/>
                <a:ea typeface="ＭＳ Ｐゴシック" charset="-128"/>
              </a:defRPr>
            </a:lvl1pPr>
            <a:lvl2pPr marL="37931725" indent="-37474525">
              <a:defRPr kumimoji="1">
                <a:solidFill>
                  <a:schemeClr val="tx1"/>
                </a:solidFill>
                <a:latin typeface="Calibri" charset="0"/>
                <a:ea typeface="ＭＳ Ｐゴシック" charset="-128"/>
              </a:defRPr>
            </a:lvl2pPr>
            <a:lvl3pPr>
              <a:defRPr kumimoji="1">
                <a:solidFill>
                  <a:schemeClr val="tx1"/>
                </a:solidFill>
                <a:latin typeface="Calibri" charset="0"/>
                <a:ea typeface="ＭＳ Ｐゴシック" charset="-128"/>
              </a:defRPr>
            </a:lvl3pPr>
            <a:lvl4pPr>
              <a:defRPr kumimoji="1">
                <a:solidFill>
                  <a:schemeClr val="tx1"/>
                </a:solidFill>
                <a:latin typeface="Calibri" charset="0"/>
                <a:ea typeface="ＭＳ Ｐゴシック" charset="-128"/>
              </a:defRPr>
            </a:lvl4pPr>
            <a:lvl5pPr>
              <a:defRPr kumimoji="1">
                <a:solidFill>
                  <a:schemeClr val="tx1"/>
                </a:solidFill>
                <a:latin typeface="Calibri" charset="0"/>
                <a:ea typeface="ＭＳ Ｐゴシック" charset="-128"/>
              </a:defRPr>
            </a:lvl5pPr>
            <a:lvl6pPr marL="457200" fontAlgn="base">
              <a:spcBef>
                <a:spcPct val="0"/>
              </a:spcBef>
              <a:spcAft>
                <a:spcPct val="0"/>
              </a:spcAft>
              <a:defRPr kumimoji="1">
                <a:solidFill>
                  <a:schemeClr val="tx1"/>
                </a:solidFill>
                <a:latin typeface="Calibri" charset="0"/>
                <a:ea typeface="ＭＳ Ｐゴシック" charset="-128"/>
              </a:defRPr>
            </a:lvl6pPr>
            <a:lvl7pPr marL="914400" fontAlgn="base">
              <a:spcBef>
                <a:spcPct val="0"/>
              </a:spcBef>
              <a:spcAft>
                <a:spcPct val="0"/>
              </a:spcAft>
              <a:defRPr kumimoji="1">
                <a:solidFill>
                  <a:schemeClr val="tx1"/>
                </a:solidFill>
                <a:latin typeface="Calibri" charset="0"/>
                <a:ea typeface="ＭＳ Ｐゴシック" charset="-128"/>
              </a:defRPr>
            </a:lvl7pPr>
            <a:lvl8pPr marL="1371600" fontAlgn="base">
              <a:spcBef>
                <a:spcPct val="0"/>
              </a:spcBef>
              <a:spcAft>
                <a:spcPct val="0"/>
              </a:spcAft>
              <a:defRPr kumimoji="1">
                <a:solidFill>
                  <a:schemeClr val="tx1"/>
                </a:solidFill>
                <a:latin typeface="Calibri" charset="0"/>
                <a:ea typeface="ＭＳ Ｐゴシック" charset="-128"/>
              </a:defRPr>
            </a:lvl8pPr>
            <a:lvl9pPr marL="1828800" fontAlgn="base">
              <a:spcBef>
                <a:spcPct val="0"/>
              </a:spcBef>
              <a:spcAft>
                <a:spcPct val="0"/>
              </a:spcAft>
              <a:defRPr kumimoji="1">
                <a:solidFill>
                  <a:schemeClr val="tx1"/>
                </a:solidFill>
                <a:latin typeface="Calibri" charset="0"/>
                <a:ea typeface="ＭＳ Ｐゴシック" charset="-128"/>
              </a:defRPr>
            </a:lvl9pPr>
          </a:lstStyle>
          <a:p>
            <a:r>
              <a:rPr lang="en-US" altLang="ja-JP" sz="2000"/>
              <a:t>Isotropic intensity distribution</a:t>
            </a:r>
            <a:endParaRPr lang="ja-JP" altLang="en-US" sz="2000"/>
          </a:p>
        </p:txBody>
      </p:sp>
      <p:sp>
        <p:nvSpPr>
          <p:cNvPr id="49" name="テキスト ボックス 72"/>
          <p:cNvSpPr txBox="1">
            <a:spLocks noChangeArrowheads="1"/>
          </p:cNvSpPr>
          <p:nvPr/>
        </p:nvSpPr>
        <p:spPr bwMode="auto">
          <a:xfrm>
            <a:off x="563563" y="4673600"/>
            <a:ext cx="2414587" cy="708025"/>
          </a:xfrm>
          <a:prstGeom prst="rect">
            <a:avLst/>
          </a:prstGeom>
          <a:noFill/>
          <a:ln w="9525">
            <a:solidFill>
              <a:srgbClr val="00AB0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Calibri" charset="0"/>
                <a:ea typeface="ＭＳ Ｐゴシック" charset="-128"/>
              </a:defRPr>
            </a:lvl1pPr>
            <a:lvl2pPr marL="37931725" indent="-37474525">
              <a:defRPr kumimoji="1">
                <a:solidFill>
                  <a:schemeClr val="tx1"/>
                </a:solidFill>
                <a:latin typeface="Calibri" charset="0"/>
                <a:ea typeface="ＭＳ Ｐゴシック" charset="-128"/>
              </a:defRPr>
            </a:lvl2pPr>
            <a:lvl3pPr>
              <a:defRPr kumimoji="1">
                <a:solidFill>
                  <a:schemeClr val="tx1"/>
                </a:solidFill>
                <a:latin typeface="Calibri" charset="0"/>
                <a:ea typeface="ＭＳ Ｐゴシック" charset="-128"/>
              </a:defRPr>
            </a:lvl3pPr>
            <a:lvl4pPr>
              <a:defRPr kumimoji="1">
                <a:solidFill>
                  <a:schemeClr val="tx1"/>
                </a:solidFill>
                <a:latin typeface="Calibri" charset="0"/>
                <a:ea typeface="ＭＳ Ｐゴシック" charset="-128"/>
              </a:defRPr>
            </a:lvl4pPr>
            <a:lvl5pPr>
              <a:defRPr kumimoji="1">
                <a:solidFill>
                  <a:schemeClr val="tx1"/>
                </a:solidFill>
                <a:latin typeface="Calibri" charset="0"/>
                <a:ea typeface="ＭＳ Ｐゴシック" charset="-128"/>
              </a:defRPr>
            </a:lvl5pPr>
            <a:lvl6pPr marL="457200" fontAlgn="base">
              <a:spcBef>
                <a:spcPct val="0"/>
              </a:spcBef>
              <a:spcAft>
                <a:spcPct val="0"/>
              </a:spcAft>
              <a:defRPr kumimoji="1">
                <a:solidFill>
                  <a:schemeClr val="tx1"/>
                </a:solidFill>
                <a:latin typeface="Calibri" charset="0"/>
                <a:ea typeface="ＭＳ Ｐゴシック" charset="-128"/>
              </a:defRPr>
            </a:lvl6pPr>
            <a:lvl7pPr marL="914400" fontAlgn="base">
              <a:spcBef>
                <a:spcPct val="0"/>
              </a:spcBef>
              <a:spcAft>
                <a:spcPct val="0"/>
              </a:spcAft>
              <a:defRPr kumimoji="1">
                <a:solidFill>
                  <a:schemeClr val="tx1"/>
                </a:solidFill>
                <a:latin typeface="Calibri" charset="0"/>
                <a:ea typeface="ＭＳ Ｐゴシック" charset="-128"/>
              </a:defRPr>
            </a:lvl7pPr>
            <a:lvl8pPr marL="1371600" fontAlgn="base">
              <a:spcBef>
                <a:spcPct val="0"/>
              </a:spcBef>
              <a:spcAft>
                <a:spcPct val="0"/>
              </a:spcAft>
              <a:defRPr kumimoji="1">
                <a:solidFill>
                  <a:schemeClr val="tx1"/>
                </a:solidFill>
                <a:latin typeface="Calibri" charset="0"/>
                <a:ea typeface="ＭＳ Ｐゴシック" charset="-128"/>
              </a:defRPr>
            </a:lvl8pPr>
            <a:lvl9pPr marL="1828800" fontAlgn="base">
              <a:spcBef>
                <a:spcPct val="0"/>
              </a:spcBef>
              <a:spcAft>
                <a:spcPct val="0"/>
              </a:spcAft>
              <a:defRPr kumimoji="1">
                <a:solidFill>
                  <a:schemeClr val="tx1"/>
                </a:solidFill>
                <a:latin typeface="Calibri" charset="0"/>
                <a:ea typeface="ＭＳ Ｐゴシック" charset="-128"/>
              </a:defRPr>
            </a:lvl9pPr>
          </a:lstStyle>
          <a:p>
            <a:r>
              <a:rPr lang="en-US" altLang="ja-JP" sz="2000" u="sng"/>
              <a:t>Apparently</a:t>
            </a:r>
            <a:r>
              <a:rPr lang="en-US" altLang="ja-JP" sz="2000"/>
              <a:t> Isotropic intensity distribution</a:t>
            </a:r>
            <a:endParaRPr lang="ja-JP" altLang="en-US" sz="2000"/>
          </a:p>
        </p:txBody>
      </p:sp>
      <p:cxnSp>
        <p:nvCxnSpPr>
          <p:cNvPr id="50" name="直線矢印コネクタ 49"/>
          <p:cNvCxnSpPr>
            <a:cxnSpLocks noChangeShapeType="1"/>
            <a:stCxn id="40" idx="3"/>
          </p:cNvCxnSpPr>
          <p:nvPr/>
        </p:nvCxnSpPr>
        <p:spPr bwMode="auto">
          <a:xfrm>
            <a:off x="2582083" y="3045341"/>
            <a:ext cx="584980" cy="80434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 name="直線矢印コネクタ 50"/>
          <p:cNvCxnSpPr>
            <a:cxnSpLocks noChangeShapeType="1"/>
            <a:stCxn id="49" idx="3"/>
          </p:cNvCxnSpPr>
          <p:nvPr/>
        </p:nvCxnSpPr>
        <p:spPr bwMode="auto">
          <a:xfrm flipV="1">
            <a:off x="2978150" y="4351338"/>
            <a:ext cx="542925" cy="67627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2" name="直線矢印コネクタ 51"/>
          <p:cNvCxnSpPr>
            <a:cxnSpLocks noChangeShapeType="1"/>
            <a:stCxn id="41" idx="0"/>
          </p:cNvCxnSpPr>
          <p:nvPr/>
        </p:nvCxnSpPr>
        <p:spPr bwMode="auto">
          <a:xfrm flipV="1">
            <a:off x="3721504" y="4362450"/>
            <a:ext cx="71034" cy="148113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3" name="テキスト ボックス 85"/>
          <p:cNvSpPr txBox="1">
            <a:spLocks noChangeArrowheads="1"/>
          </p:cNvSpPr>
          <p:nvPr/>
        </p:nvSpPr>
        <p:spPr bwMode="auto">
          <a:xfrm>
            <a:off x="241300" y="3236913"/>
            <a:ext cx="2498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charset="0"/>
                <a:ea typeface="ＭＳ Ｐゴシック" charset="-128"/>
              </a:defRPr>
            </a:lvl1pPr>
            <a:lvl2pPr marL="37931725" indent="-37474525">
              <a:defRPr kumimoji="1">
                <a:solidFill>
                  <a:schemeClr val="tx1"/>
                </a:solidFill>
                <a:latin typeface="Calibri" charset="0"/>
                <a:ea typeface="ＭＳ Ｐゴシック" charset="-128"/>
              </a:defRPr>
            </a:lvl2pPr>
            <a:lvl3pPr>
              <a:defRPr kumimoji="1">
                <a:solidFill>
                  <a:schemeClr val="tx1"/>
                </a:solidFill>
                <a:latin typeface="Calibri" charset="0"/>
                <a:ea typeface="ＭＳ Ｐゴシック" charset="-128"/>
              </a:defRPr>
            </a:lvl3pPr>
            <a:lvl4pPr>
              <a:defRPr kumimoji="1">
                <a:solidFill>
                  <a:schemeClr val="tx1"/>
                </a:solidFill>
                <a:latin typeface="Calibri" charset="0"/>
                <a:ea typeface="ＭＳ Ｐゴシック" charset="-128"/>
              </a:defRPr>
            </a:lvl4pPr>
            <a:lvl5pPr>
              <a:defRPr kumimoji="1">
                <a:solidFill>
                  <a:schemeClr val="tx1"/>
                </a:solidFill>
                <a:latin typeface="Calibri" charset="0"/>
                <a:ea typeface="ＭＳ Ｐゴシック" charset="-128"/>
              </a:defRPr>
            </a:lvl5pPr>
            <a:lvl6pPr marL="457200" fontAlgn="base">
              <a:spcBef>
                <a:spcPct val="0"/>
              </a:spcBef>
              <a:spcAft>
                <a:spcPct val="0"/>
              </a:spcAft>
              <a:defRPr kumimoji="1">
                <a:solidFill>
                  <a:schemeClr val="tx1"/>
                </a:solidFill>
                <a:latin typeface="Calibri" charset="0"/>
                <a:ea typeface="ＭＳ Ｐゴシック" charset="-128"/>
              </a:defRPr>
            </a:lvl6pPr>
            <a:lvl7pPr marL="914400" fontAlgn="base">
              <a:spcBef>
                <a:spcPct val="0"/>
              </a:spcBef>
              <a:spcAft>
                <a:spcPct val="0"/>
              </a:spcAft>
              <a:defRPr kumimoji="1">
                <a:solidFill>
                  <a:schemeClr val="tx1"/>
                </a:solidFill>
                <a:latin typeface="Calibri" charset="0"/>
                <a:ea typeface="ＭＳ Ｐゴシック" charset="-128"/>
              </a:defRPr>
            </a:lvl7pPr>
            <a:lvl8pPr marL="1371600" fontAlgn="base">
              <a:spcBef>
                <a:spcPct val="0"/>
              </a:spcBef>
              <a:spcAft>
                <a:spcPct val="0"/>
              </a:spcAft>
              <a:defRPr kumimoji="1">
                <a:solidFill>
                  <a:schemeClr val="tx1"/>
                </a:solidFill>
                <a:latin typeface="Calibri" charset="0"/>
                <a:ea typeface="ＭＳ Ｐゴシック" charset="-128"/>
              </a:defRPr>
            </a:lvl8pPr>
            <a:lvl9pPr marL="1828800" fontAlgn="base">
              <a:spcBef>
                <a:spcPct val="0"/>
              </a:spcBef>
              <a:spcAft>
                <a:spcPct val="0"/>
              </a:spcAft>
              <a:defRPr kumimoji="1">
                <a:solidFill>
                  <a:schemeClr val="tx1"/>
                </a:solidFill>
                <a:latin typeface="Calibri" charset="0"/>
                <a:ea typeface="ＭＳ Ｐゴシック" charset="-128"/>
              </a:defRPr>
            </a:lvl9pPr>
          </a:lstStyle>
          <a:p>
            <a:r>
              <a:rPr lang="en-US" altLang="ja-JP" sz="2000" dirty="0"/>
              <a:t>Anisotropic intensity distribution</a:t>
            </a:r>
            <a:endParaRPr lang="ja-JP" altLang="en-US" sz="2000" dirty="0"/>
          </a:p>
        </p:txBody>
      </p:sp>
      <p:sp>
        <p:nvSpPr>
          <p:cNvPr id="54" name="テキスト ボックス 94"/>
          <p:cNvSpPr txBox="1">
            <a:spLocks noChangeArrowheads="1"/>
          </p:cNvSpPr>
          <p:nvPr/>
        </p:nvSpPr>
        <p:spPr bwMode="auto">
          <a:xfrm>
            <a:off x="2498725" y="6243638"/>
            <a:ext cx="3603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charset="0"/>
                <a:ea typeface="ＭＳ Ｐゴシック" charset="-128"/>
              </a:defRPr>
            </a:lvl1pPr>
            <a:lvl2pPr marL="37931725" indent="-37474525">
              <a:defRPr kumimoji="1">
                <a:solidFill>
                  <a:schemeClr val="tx1"/>
                </a:solidFill>
                <a:latin typeface="Calibri" charset="0"/>
                <a:ea typeface="ＭＳ Ｐゴシック" charset="-128"/>
              </a:defRPr>
            </a:lvl2pPr>
            <a:lvl3pPr>
              <a:defRPr kumimoji="1">
                <a:solidFill>
                  <a:schemeClr val="tx1"/>
                </a:solidFill>
                <a:latin typeface="Calibri" charset="0"/>
                <a:ea typeface="ＭＳ Ｐゴシック" charset="-128"/>
              </a:defRPr>
            </a:lvl3pPr>
            <a:lvl4pPr>
              <a:defRPr kumimoji="1">
                <a:solidFill>
                  <a:schemeClr val="tx1"/>
                </a:solidFill>
                <a:latin typeface="Calibri" charset="0"/>
                <a:ea typeface="ＭＳ Ｐゴシック" charset="-128"/>
              </a:defRPr>
            </a:lvl4pPr>
            <a:lvl5pPr>
              <a:defRPr kumimoji="1">
                <a:solidFill>
                  <a:schemeClr val="tx1"/>
                </a:solidFill>
                <a:latin typeface="Calibri" charset="0"/>
                <a:ea typeface="ＭＳ Ｐゴシック" charset="-128"/>
              </a:defRPr>
            </a:lvl5pPr>
            <a:lvl6pPr marL="457200" fontAlgn="base">
              <a:spcBef>
                <a:spcPct val="0"/>
              </a:spcBef>
              <a:spcAft>
                <a:spcPct val="0"/>
              </a:spcAft>
              <a:defRPr kumimoji="1">
                <a:solidFill>
                  <a:schemeClr val="tx1"/>
                </a:solidFill>
                <a:latin typeface="Calibri" charset="0"/>
                <a:ea typeface="ＭＳ Ｐゴシック" charset="-128"/>
              </a:defRPr>
            </a:lvl6pPr>
            <a:lvl7pPr marL="914400" fontAlgn="base">
              <a:spcBef>
                <a:spcPct val="0"/>
              </a:spcBef>
              <a:spcAft>
                <a:spcPct val="0"/>
              </a:spcAft>
              <a:defRPr kumimoji="1">
                <a:solidFill>
                  <a:schemeClr val="tx1"/>
                </a:solidFill>
                <a:latin typeface="Calibri" charset="0"/>
                <a:ea typeface="ＭＳ Ｐゴシック" charset="-128"/>
              </a:defRPr>
            </a:lvl7pPr>
            <a:lvl8pPr marL="1371600" fontAlgn="base">
              <a:spcBef>
                <a:spcPct val="0"/>
              </a:spcBef>
              <a:spcAft>
                <a:spcPct val="0"/>
              </a:spcAft>
              <a:defRPr kumimoji="1">
                <a:solidFill>
                  <a:schemeClr val="tx1"/>
                </a:solidFill>
                <a:latin typeface="Calibri" charset="0"/>
                <a:ea typeface="ＭＳ Ｐゴシック" charset="-128"/>
              </a:defRPr>
            </a:lvl8pPr>
            <a:lvl9pPr marL="1828800" fontAlgn="base">
              <a:spcBef>
                <a:spcPct val="0"/>
              </a:spcBef>
              <a:spcAft>
                <a:spcPct val="0"/>
              </a:spcAft>
              <a:defRPr kumimoji="1">
                <a:solidFill>
                  <a:schemeClr val="tx1"/>
                </a:solidFill>
                <a:latin typeface="Calibri" charset="0"/>
                <a:ea typeface="ＭＳ Ｐゴシック" charset="-128"/>
              </a:defRPr>
            </a:lvl9pPr>
          </a:lstStyle>
          <a:p>
            <a:r>
              <a:rPr lang="en-US" altLang="ja-JP" sz="2000"/>
              <a:t>Anisotropic intensity distribution</a:t>
            </a:r>
            <a:endParaRPr lang="ja-JP" altLang="en-US" sz="2000"/>
          </a:p>
        </p:txBody>
      </p:sp>
      <p:sp>
        <p:nvSpPr>
          <p:cNvPr id="55" name="テキスト ボックス 96"/>
          <p:cNvSpPr txBox="1">
            <a:spLocks noChangeArrowheads="1"/>
          </p:cNvSpPr>
          <p:nvPr/>
        </p:nvSpPr>
        <p:spPr bwMode="auto">
          <a:xfrm>
            <a:off x="4611688" y="3478213"/>
            <a:ext cx="1585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charset="0"/>
                <a:ea typeface="ＭＳ Ｐゴシック" charset="-128"/>
              </a:defRPr>
            </a:lvl1pPr>
            <a:lvl2pPr marL="37931725" indent="-37474525">
              <a:defRPr kumimoji="1">
                <a:solidFill>
                  <a:schemeClr val="tx1"/>
                </a:solidFill>
                <a:latin typeface="Calibri" charset="0"/>
                <a:ea typeface="ＭＳ Ｐゴシック" charset="-128"/>
              </a:defRPr>
            </a:lvl2pPr>
            <a:lvl3pPr>
              <a:defRPr kumimoji="1">
                <a:solidFill>
                  <a:schemeClr val="tx1"/>
                </a:solidFill>
                <a:latin typeface="Calibri" charset="0"/>
                <a:ea typeface="ＭＳ Ｐゴシック" charset="-128"/>
              </a:defRPr>
            </a:lvl3pPr>
            <a:lvl4pPr>
              <a:defRPr kumimoji="1">
                <a:solidFill>
                  <a:schemeClr val="tx1"/>
                </a:solidFill>
                <a:latin typeface="Calibri" charset="0"/>
                <a:ea typeface="ＭＳ Ｐゴシック" charset="-128"/>
              </a:defRPr>
            </a:lvl4pPr>
            <a:lvl5pPr>
              <a:defRPr kumimoji="1">
                <a:solidFill>
                  <a:schemeClr val="tx1"/>
                </a:solidFill>
                <a:latin typeface="Calibri" charset="0"/>
                <a:ea typeface="ＭＳ Ｐゴシック" charset="-128"/>
              </a:defRPr>
            </a:lvl5pPr>
            <a:lvl6pPr marL="457200" fontAlgn="base">
              <a:spcBef>
                <a:spcPct val="0"/>
              </a:spcBef>
              <a:spcAft>
                <a:spcPct val="0"/>
              </a:spcAft>
              <a:defRPr kumimoji="1">
                <a:solidFill>
                  <a:schemeClr val="tx1"/>
                </a:solidFill>
                <a:latin typeface="Calibri" charset="0"/>
                <a:ea typeface="ＭＳ Ｐゴシック" charset="-128"/>
              </a:defRPr>
            </a:lvl6pPr>
            <a:lvl7pPr marL="914400" fontAlgn="base">
              <a:spcBef>
                <a:spcPct val="0"/>
              </a:spcBef>
              <a:spcAft>
                <a:spcPct val="0"/>
              </a:spcAft>
              <a:defRPr kumimoji="1">
                <a:solidFill>
                  <a:schemeClr val="tx1"/>
                </a:solidFill>
                <a:latin typeface="Calibri" charset="0"/>
                <a:ea typeface="ＭＳ Ｐゴシック" charset="-128"/>
              </a:defRPr>
            </a:lvl7pPr>
            <a:lvl8pPr marL="1371600" fontAlgn="base">
              <a:spcBef>
                <a:spcPct val="0"/>
              </a:spcBef>
              <a:spcAft>
                <a:spcPct val="0"/>
              </a:spcAft>
              <a:defRPr kumimoji="1">
                <a:solidFill>
                  <a:schemeClr val="tx1"/>
                </a:solidFill>
                <a:latin typeface="Calibri" charset="0"/>
                <a:ea typeface="ＭＳ Ｐゴシック" charset="-128"/>
              </a:defRPr>
            </a:lvl8pPr>
            <a:lvl9pPr marL="1828800" fontAlgn="base">
              <a:spcBef>
                <a:spcPct val="0"/>
              </a:spcBef>
              <a:spcAft>
                <a:spcPct val="0"/>
              </a:spcAft>
              <a:defRPr kumimoji="1">
                <a:solidFill>
                  <a:schemeClr val="tx1"/>
                </a:solidFill>
                <a:latin typeface="Calibri" charset="0"/>
                <a:ea typeface="ＭＳ Ｐゴシック" charset="-128"/>
              </a:defRPr>
            </a:lvl9pPr>
          </a:lstStyle>
          <a:p>
            <a:r>
              <a:rPr lang="en-US" altLang="ja-JP"/>
              <a:t>Cylindrical lens</a:t>
            </a:r>
            <a:endParaRPr lang="ja-JP" altLang="en-US"/>
          </a:p>
        </p:txBody>
      </p:sp>
      <p:sp>
        <p:nvSpPr>
          <p:cNvPr id="56" name="正方形/長方形 55"/>
          <p:cNvSpPr/>
          <p:nvPr/>
        </p:nvSpPr>
        <p:spPr>
          <a:xfrm>
            <a:off x="416606" y="46721"/>
            <a:ext cx="7704856" cy="646331"/>
          </a:xfrm>
          <a:prstGeom prst="rect">
            <a:avLst/>
          </a:prstGeom>
        </p:spPr>
        <p:txBody>
          <a:bodyPr wrap="square">
            <a:spAutoFit/>
          </a:bodyPr>
          <a:lstStyle/>
          <a:p>
            <a:r>
              <a:rPr lang="en-US" altLang="ja-JP" sz="3600" dirty="0" smtClean="0"/>
              <a:t>3D  STORM</a:t>
            </a:r>
            <a:endParaRPr lang="ja-JP" altLang="ja-JP" sz="3600" dirty="0"/>
          </a:p>
        </p:txBody>
      </p:sp>
    </p:spTree>
    <p:extLst>
      <p:ext uri="{BB962C8B-B14F-4D97-AF65-F5344CB8AC3E}">
        <p14:creationId xmlns:p14="http://schemas.microsoft.com/office/powerpoint/2010/main" val="2604009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5" y="1196752"/>
            <a:ext cx="4081922" cy="333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827584" y="261901"/>
            <a:ext cx="7704856" cy="646331"/>
          </a:xfrm>
          <a:prstGeom prst="rect">
            <a:avLst/>
          </a:prstGeom>
        </p:spPr>
        <p:txBody>
          <a:bodyPr wrap="square">
            <a:spAutoFit/>
          </a:bodyPr>
          <a:lstStyle/>
          <a:p>
            <a:r>
              <a:rPr lang="en-US" altLang="ja-JP" sz="3600" dirty="0" smtClean="0"/>
              <a:t>3D  STORM</a:t>
            </a:r>
            <a:endParaRPr lang="ja-JP" altLang="ja-JP" sz="3600" dirty="0"/>
          </a:p>
        </p:txBody>
      </p:sp>
      <p:cxnSp>
        <p:nvCxnSpPr>
          <p:cNvPr id="3" name="直線コネクタ 2"/>
          <p:cNvCxnSpPr/>
          <p:nvPr/>
        </p:nvCxnSpPr>
        <p:spPr>
          <a:xfrm>
            <a:off x="4066277" y="2937073"/>
            <a:ext cx="4826203" cy="0"/>
          </a:xfrm>
          <a:prstGeom prst="line">
            <a:avLst/>
          </a:prstGeom>
          <a:ln>
            <a:solidFill>
              <a:schemeClr val="bg2">
                <a:lumMod val="90000"/>
              </a:schemeClr>
            </a:solidFill>
            <a:prstDash val="dash"/>
          </a:ln>
        </p:spPr>
        <p:style>
          <a:lnRef idx="3">
            <a:schemeClr val="dk1"/>
          </a:lnRef>
          <a:fillRef idx="0">
            <a:schemeClr val="dk1"/>
          </a:fillRef>
          <a:effectRef idx="2">
            <a:schemeClr val="dk1"/>
          </a:effectRef>
          <a:fontRef idx="minor">
            <a:schemeClr val="tx1"/>
          </a:fontRef>
        </p:style>
      </p:cxnSp>
      <p:sp>
        <p:nvSpPr>
          <p:cNvPr id="8" name="正方形/長方形 7"/>
          <p:cNvSpPr/>
          <p:nvPr/>
        </p:nvSpPr>
        <p:spPr>
          <a:xfrm>
            <a:off x="3712815" y="2648109"/>
            <a:ext cx="3600400" cy="369332"/>
          </a:xfrm>
          <a:prstGeom prst="rect">
            <a:avLst/>
          </a:prstGeom>
        </p:spPr>
        <p:txBody>
          <a:bodyPr wrap="square">
            <a:spAutoFit/>
          </a:bodyPr>
          <a:lstStyle/>
          <a:p>
            <a:r>
              <a:rPr lang="en-US" altLang="ja-JP" dirty="0"/>
              <a:t>the </a:t>
            </a:r>
            <a:r>
              <a:rPr lang="en-US" altLang="ja-JP" dirty="0" smtClean="0"/>
              <a:t>average focal plane  </a:t>
            </a:r>
            <a:endParaRPr lang="ja-JP" altLang="en-US" dirty="0"/>
          </a:p>
        </p:txBody>
      </p:sp>
      <p:sp>
        <p:nvSpPr>
          <p:cNvPr id="11" name="正方形/長方形 10"/>
          <p:cNvSpPr/>
          <p:nvPr/>
        </p:nvSpPr>
        <p:spPr>
          <a:xfrm>
            <a:off x="6479378" y="2630060"/>
            <a:ext cx="2686313" cy="369332"/>
          </a:xfrm>
          <a:prstGeom prst="rect">
            <a:avLst/>
          </a:prstGeom>
        </p:spPr>
        <p:txBody>
          <a:bodyPr wrap="none">
            <a:spAutoFit/>
          </a:bodyPr>
          <a:lstStyle/>
          <a:p>
            <a:r>
              <a:rPr lang="en-US" altLang="ja-JP" dirty="0"/>
              <a:t>the image appeared round</a:t>
            </a:r>
            <a:endParaRPr lang="ja-JP" altLang="en-US" dirty="0"/>
          </a:p>
        </p:txBody>
      </p:sp>
      <p:sp>
        <p:nvSpPr>
          <p:cNvPr id="16" name="正方形/長方形 15"/>
          <p:cNvSpPr/>
          <p:nvPr/>
        </p:nvSpPr>
        <p:spPr>
          <a:xfrm>
            <a:off x="4194364" y="1196752"/>
            <a:ext cx="1069203" cy="523220"/>
          </a:xfrm>
          <a:prstGeom prst="rect">
            <a:avLst/>
          </a:prstGeom>
        </p:spPr>
        <p:txBody>
          <a:bodyPr wrap="none">
            <a:spAutoFit/>
          </a:bodyPr>
          <a:lstStyle/>
          <a:p>
            <a:r>
              <a:rPr lang="en-US" altLang="ja-JP" sz="2800" dirty="0">
                <a:solidFill>
                  <a:schemeClr val="tx2">
                    <a:lumMod val="60000"/>
                    <a:lumOff val="40000"/>
                  </a:schemeClr>
                </a:solidFill>
              </a:rPr>
              <a:t>above</a:t>
            </a:r>
            <a:endParaRPr lang="ja-JP" altLang="en-US" sz="2800" dirty="0">
              <a:solidFill>
                <a:schemeClr val="tx2">
                  <a:lumMod val="60000"/>
                  <a:lumOff val="40000"/>
                </a:schemeClr>
              </a:solidFill>
            </a:endParaRPr>
          </a:p>
        </p:txBody>
      </p:sp>
      <p:sp>
        <p:nvSpPr>
          <p:cNvPr id="17" name="正方形/長方形 16"/>
          <p:cNvSpPr/>
          <p:nvPr/>
        </p:nvSpPr>
        <p:spPr>
          <a:xfrm>
            <a:off x="4355976" y="1583587"/>
            <a:ext cx="5254230" cy="369332"/>
          </a:xfrm>
          <a:prstGeom prst="rect">
            <a:avLst/>
          </a:prstGeom>
        </p:spPr>
        <p:txBody>
          <a:bodyPr wrap="square">
            <a:spAutoFit/>
          </a:bodyPr>
          <a:lstStyle/>
          <a:p>
            <a:r>
              <a:rPr lang="en-US" altLang="ja-JP" dirty="0" smtClean="0"/>
              <a:t>focused in the y direction than in the x</a:t>
            </a:r>
            <a:endParaRPr lang="ja-JP" altLang="en-US" dirty="0"/>
          </a:p>
        </p:txBody>
      </p:sp>
      <p:sp>
        <p:nvSpPr>
          <p:cNvPr id="18" name="正方形/長方形 17"/>
          <p:cNvSpPr/>
          <p:nvPr/>
        </p:nvSpPr>
        <p:spPr>
          <a:xfrm>
            <a:off x="4355976" y="1952919"/>
            <a:ext cx="3288016" cy="369332"/>
          </a:xfrm>
          <a:prstGeom prst="rect">
            <a:avLst/>
          </a:prstGeom>
        </p:spPr>
        <p:txBody>
          <a:bodyPr wrap="none">
            <a:spAutoFit/>
          </a:bodyPr>
          <a:lstStyle/>
          <a:p>
            <a:r>
              <a:rPr lang="en-US" altLang="ja-JP" dirty="0"/>
              <a:t>ellipsoidal with </a:t>
            </a:r>
            <a:r>
              <a:rPr lang="en-US" altLang="ja-JP" dirty="0" smtClean="0"/>
              <a:t> </a:t>
            </a:r>
            <a:r>
              <a:rPr lang="en-US" altLang="ja-JP" dirty="0">
                <a:solidFill>
                  <a:srgbClr val="FF0000"/>
                </a:solidFill>
              </a:rPr>
              <a:t>long axis along x</a:t>
            </a:r>
            <a:endParaRPr lang="ja-JP" altLang="en-US" dirty="0">
              <a:solidFill>
                <a:srgbClr val="FF0000"/>
              </a:solidFill>
            </a:endParaRPr>
          </a:p>
        </p:txBody>
      </p:sp>
      <p:sp>
        <p:nvSpPr>
          <p:cNvPr id="21" name="正方形/長方形 20"/>
          <p:cNvSpPr/>
          <p:nvPr/>
        </p:nvSpPr>
        <p:spPr>
          <a:xfrm>
            <a:off x="4238608" y="3140968"/>
            <a:ext cx="1077731" cy="523220"/>
          </a:xfrm>
          <a:prstGeom prst="rect">
            <a:avLst/>
          </a:prstGeom>
        </p:spPr>
        <p:txBody>
          <a:bodyPr wrap="none">
            <a:spAutoFit/>
          </a:bodyPr>
          <a:lstStyle/>
          <a:p>
            <a:r>
              <a:rPr lang="en-US" altLang="ja-JP" sz="2800" dirty="0" smtClean="0">
                <a:solidFill>
                  <a:schemeClr val="tx2">
                    <a:lumMod val="60000"/>
                    <a:lumOff val="40000"/>
                  </a:schemeClr>
                </a:solidFill>
              </a:rPr>
              <a:t>below</a:t>
            </a:r>
            <a:endParaRPr lang="ja-JP" altLang="en-US" sz="2800" dirty="0">
              <a:solidFill>
                <a:schemeClr val="tx2">
                  <a:lumMod val="60000"/>
                  <a:lumOff val="40000"/>
                </a:schemeClr>
              </a:solidFill>
            </a:endParaRPr>
          </a:p>
        </p:txBody>
      </p:sp>
      <p:sp>
        <p:nvSpPr>
          <p:cNvPr id="22" name="正方形/長方形 21"/>
          <p:cNvSpPr/>
          <p:nvPr/>
        </p:nvSpPr>
        <p:spPr>
          <a:xfrm>
            <a:off x="4373395" y="3510300"/>
            <a:ext cx="5236811" cy="369332"/>
          </a:xfrm>
          <a:prstGeom prst="rect">
            <a:avLst/>
          </a:prstGeom>
        </p:spPr>
        <p:txBody>
          <a:bodyPr wrap="square">
            <a:spAutoFit/>
          </a:bodyPr>
          <a:lstStyle/>
          <a:p>
            <a:r>
              <a:rPr lang="en-US" altLang="ja-JP" dirty="0" smtClean="0"/>
              <a:t>focused in the x direction than in the y</a:t>
            </a:r>
            <a:endParaRPr lang="ja-JP" altLang="en-US" dirty="0"/>
          </a:p>
        </p:txBody>
      </p:sp>
      <p:sp>
        <p:nvSpPr>
          <p:cNvPr id="23" name="正方形/長方形 22"/>
          <p:cNvSpPr/>
          <p:nvPr/>
        </p:nvSpPr>
        <p:spPr>
          <a:xfrm>
            <a:off x="4352528" y="3879632"/>
            <a:ext cx="3292824" cy="369332"/>
          </a:xfrm>
          <a:prstGeom prst="rect">
            <a:avLst/>
          </a:prstGeom>
        </p:spPr>
        <p:txBody>
          <a:bodyPr wrap="none">
            <a:spAutoFit/>
          </a:bodyPr>
          <a:lstStyle/>
          <a:p>
            <a:r>
              <a:rPr lang="en-US" altLang="ja-JP" dirty="0"/>
              <a:t>ellipsoidal with </a:t>
            </a:r>
            <a:r>
              <a:rPr lang="en-US" altLang="ja-JP" dirty="0" smtClean="0"/>
              <a:t> </a:t>
            </a:r>
            <a:r>
              <a:rPr lang="en-US" altLang="ja-JP" dirty="0">
                <a:solidFill>
                  <a:srgbClr val="FF0000"/>
                </a:solidFill>
              </a:rPr>
              <a:t>long axis along </a:t>
            </a:r>
            <a:r>
              <a:rPr lang="en-US" altLang="ja-JP" dirty="0" smtClean="0">
                <a:solidFill>
                  <a:srgbClr val="FF0000"/>
                </a:solidFill>
              </a:rPr>
              <a:t>y</a:t>
            </a:r>
            <a:endParaRPr lang="ja-JP" altLang="en-US" dirty="0">
              <a:solidFill>
                <a:srgbClr val="FF0000"/>
              </a:solidFill>
            </a:endParaRPr>
          </a:p>
        </p:txBody>
      </p: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621" y="4869160"/>
            <a:ext cx="5693189" cy="93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278207" y="5644956"/>
            <a:ext cx="7560840" cy="954107"/>
          </a:xfrm>
          <a:prstGeom prst="rect">
            <a:avLst/>
          </a:prstGeom>
        </p:spPr>
        <p:txBody>
          <a:bodyPr wrap="square">
            <a:spAutoFit/>
          </a:bodyPr>
          <a:lstStyle/>
          <a:p>
            <a:r>
              <a:rPr lang="en-US" altLang="ja-JP" sz="1400" i="1" dirty="0"/>
              <a:t>h </a:t>
            </a:r>
            <a:r>
              <a:rPr lang="en-US" altLang="ja-JP" sz="1400" dirty="0" smtClean="0"/>
              <a:t>:the </a:t>
            </a:r>
            <a:r>
              <a:rPr lang="en-US" altLang="ja-JP" sz="1400" dirty="0"/>
              <a:t>peak </a:t>
            </a:r>
            <a:r>
              <a:rPr lang="en-US" altLang="ja-JP" sz="1400" dirty="0" smtClean="0"/>
              <a:t>height</a:t>
            </a:r>
          </a:p>
          <a:p>
            <a:r>
              <a:rPr lang="en-US" altLang="ja-JP" sz="1400" i="1" dirty="0" smtClean="0"/>
              <a:t>b </a:t>
            </a:r>
            <a:r>
              <a:rPr lang="en-US" altLang="ja-JP" sz="1400" dirty="0"/>
              <a:t>:</a:t>
            </a:r>
            <a:r>
              <a:rPr lang="en-US" altLang="ja-JP" sz="1400" dirty="0" smtClean="0"/>
              <a:t> </a:t>
            </a:r>
            <a:r>
              <a:rPr lang="en-US" altLang="ja-JP" sz="1400" dirty="0"/>
              <a:t>the </a:t>
            </a:r>
            <a:r>
              <a:rPr lang="en-US" altLang="ja-JP" sz="1400" dirty="0" smtClean="0"/>
              <a:t>background</a:t>
            </a:r>
            <a:endParaRPr lang="en-US" altLang="ja-JP" sz="1400" dirty="0"/>
          </a:p>
          <a:p>
            <a:r>
              <a:rPr lang="en-US" altLang="ja-JP" sz="1400" dirty="0" smtClean="0"/>
              <a:t>(</a:t>
            </a:r>
            <a:r>
              <a:rPr lang="en-US" altLang="ja-JP" sz="1400" i="1" dirty="0" smtClean="0"/>
              <a:t>x</a:t>
            </a:r>
            <a:r>
              <a:rPr lang="en-US" altLang="ja-JP" sz="1050" dirty="0" smtClean="0"/>
              <a:t>0</a:t>
            </a:r>
            <a:r>
              <a:rPr lang="en-US" altLang="ja-JP" sz="1400" dirty="0"/>
              <a:t>, </a:t>
            </a:r>
            <a:r>
              <a:rPr lang="en-US" altLang="ja-JP" sz="1400" i="1" dirty="0"/>
              <a:t>y</a:t>
            </a:r>
            <a:r>
              <a:rPr lang="en-US" altLang="ja-JP" sz="1050" dirty="0"/>
              <a:t>0</a:t>
            </a:r>
            <a:r>
              <a:rPr lang="en-US" altLang="ja-JP" sz="1400" dirty="0"/>
              <a:t>) :</a:t>
            </a:r>
            <a:r>
              <a:rPr lang="en-US" altLang="ja-JP" sz="1400" dirty="0" smtClean="0"/>
              <a:t>the </a:t>
            </a:r>
            <a:r>
              <a:rPr lang="en-US" altLang="ja-JP" sz="1400" dirty="0"/>
              <a:t>center position of the </a:t>
            </a:r>
            <a:r>
              <a:rPr lang="en-US" altLang="ja-JP" sz="1400" dirty="0" smtClean="0"/>
              <a:t>peak</a:t>
            </a:r>
          </a:p>
          <a:p>
            <a:r>
              <a:rPr lang="en-US" altLang="ja-JP" sz="1400" dirty="0" smtClean="0"/>
              <a:t> </a:t>
            </a:r>
            <a:r>
              <a:rPr lang="en-US" altLang="ja-JP" sz="1400" i="1" dirty="0" err="1" smtClean="0"/>
              <a:t>w</a:t>
            </a:r>
            <a:r>
              <a:rPr lang="en-US" altLang="ja-JP" sz="1050" i="1" dirty="0" err="1" smtClean="0"/>
              <a:t>x</a:t>
            </a:r>
            <a:r>
              <a:rPr lang="en-US" altLang="ja-JP" sz="1400" i="1" dirty="0"/>
              <a:t> </a:t>
            </a:r>
            <a:r>
              <a:rPr lang="en-US" altLang="ja-JP" sz="1400" dirty="0" smtClean="0"/>
              <a:t>,</a:t>
            </a:r>
            <a:r>
              <a:rPr lang="en-US" altLang="ja-JP" sz="1400" i="1" dirty="0" err="1" smtClean="0"/>
              <a:t>w</a:t>
            </a:r>
            <a:r>
              <a:rPr lang="en-US" altLang="ja-JP" sz="1050" i="1" dirty="0" err="1" smtClean="0"/>
              <a:t>y</a:t>
            </a:r>
            <a:r>
              <a:rPr lang="en-US" altLang="ja-JP" sz="1400" i="1" dirty="0" smtClean="0"/>
              <a:t> :</a:t>
            </a:r>
            <a:r>
              <a:rPr lang="en-US" altLang="ja-JP" sz="1400" dirty="0" smtClean="0"/>
              <a:t>stand </a:t>
            </a:r>
            <a:r>
              <a:rPr lang="en-US" altLang="ja-JP" sz="1400" dirty="0"/>
              <a:t>for the widths of the image </a:t>
            </a:r>
            <a:r>
              <a:rPr lang="en-US" altLang="ja-JP" sz="1400" dirty="0" smtClean="0"/>
              <a:t>in </a:t>
            </a:r>
            <a:r>
              <a:rPr lang="en-US" altLang="ja-JP" sz="1400" dirty="0"/>
              <a:t>the </a:t>
            </a:r>
            <a:r>
              <a:rPr lang="en-US" altLang="ja-JP" sz="1400" i="1" dirty="0"/>
              <a:t>x </a:t>
            </a:r>
            <a:r>
              <a:rPr lang="en-US" altLang="ja-JP" sz="1400" dirty="0"/>
              <a:t>and </a:t>
            </a:r>
            <a:r>
              <a:rPr lang="en-US" altLang="ja-JP" sz="1400" i="1" dirty="0"/>
              <a:t>y </a:t>
            </a:r>
            <a:r>
              <a:rPr lang="en-US" altLang="ja-JP" sz="1400" dirty="0" smtClean="0"/>
              <a:t>directions</a:t>
            </a:r>
            <a:endParaRPr lang="en-US" altLang="ja-JP" sz="1400" dirty="0"/>
          </a:p>
        </p:txBody>
      </p:sp>
      <p:sp>
        <p:nvSpPr>
          <p:cNvPr id="5" name="正方形/長方形 4"/>
          <p:cNvSpPr/>
          <p:nvPr/>
        </p:nvSpPr>
        <p:spPr>
          <a:xfrm>
            <a:off x="820958" y="4569657"/>
            <a:ext cx="5780116" cy="461665"/>
          </a:xfrm>
          <a:prstGeom prst="rect">
            <a:avLst/>
          </a:prstGeom>
        </p:spPr>
        <p:txBody>
          <a:bodyPr wrap="square">
            <a:spAutoFit/>
          </a:bodyPr>
          <a:lstStyle/>
          <a:p>
            <a:r>
              <a:rPr lang="en-US" altLang="ja-JP" sz="2400" dirty="0"/>
              <a:t>an </a:t>
            </a:r>
            <a:r>
              <a:rPr lang="en-US" altLang="ja-JP" sz="2400" dirty="0" smtClean="0"/>
              <a:t>elliptical  Gaussian </a:t>
            </a:r>
            <a:r>
              <a:rPr lang="en-US" altLang="ja-JP" sz="2400" dirty="0"/>
              <a:t>function</a:t>
            </a:r>
            <a:endParaRPr lang="ja-JP" altLang="en-US" sz="2400" dirty="0"/>
          </a:p>
        </p:txBody>
      </p:sp>
      <p:sp>
        <p:nvSpPr>
          <p:cNvPr id="6" name="正方形/長方形 5"/>
          <p:cNvSpPr/>
          <p:nvPr/>
        </p:nvSpPr>
        <p:spPr>
          <a:xfrm>
            <a:off x="30425" y="2492896"/>
            <a:ext cx="971600" cy="5245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37288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2025</TotalTime>
  <Words>1641</Words>
  <Application>Microsoft Office PowerPoint</Application>
  <PresentationFormat>画面に合わせる (4:3)</PresentationFormat>
  <Paragraphs>344</Paragraphs>
  <Slides>19</Slides>
  <Notes>19</Notes>
  <HiddenSlides>2</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1" baseType="lpstr">
      <vt:lpstr>Office ​​テーマ</vt:lpstr>
      <vt:lpstr>数式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yoko</dc:creator>
  <cp:lastModifiedBy>yoko</cp:lastModifiedBy>
  <cp:revision>94</cp:revision>
  <cp:lastPrinted>2011-12-06T08:16:04Z</cp:lastPrinted>
  <dcterms:created xsi:type="dcterms:W3CDTF">2011-11-09T02:11:26Z</dcterms:created>
  <dcterms:modified xsi:type="dcterms:W3CDTF">2011-12-06T11:58:09Z</dcterms:modified>
</cp:coreProperties>
</file>