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56" r:id="rId2"/>
    <p:sldId id="257" r:id="rId3"/>
    <p:sldId id="258" r:id="rId4"/>
    <p:sldId id="259" r:id="rId5"/>
    <p:sldId id="260" r:id="rId6"/>
    <p:sldId id="261" r:id="rId7"/>
    <p:sldId id="264" r:id="rId8"/>
    <p:sldId id="284" r:id="rId9"/>
    <p:sldId id="277" r:id="rId10"/>
    <p:sldId id="286" r:id="rId11"/>
    <p:sldId id="287" r:id="rId12"/>
    <p:sldId id="279" r:id="rId13"/>
    <p:sldId id="282" r:id="rId14"/>
    <p:sldId id="269" r:id="rId15"/>
    <p:sldId id="270" r:id="rId16"/>
    <p:sldId id="283" r:id="rId17"/>
    <p:sldId id="285" r:id="rId18"/>
    <p:sldId id="273" r:id="rId19"/>
    <p:sldId id="274" r:id="rId20"/>
    <p:sldId id="275" r:id="rId21"/>
    <p:sldId id="276" r:id="rId22"/>
  </p:sldIdLst>
  <p:sldSz cx="9144000" cy="6858000" type="screen4x3"/>
  <p:notesSz cx="6796088"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31" autoAdjust="0"/>
  </p:normalViewPr>
  <p:slideViewPr>
    <p:cSldViewPr>
      <p:cViewPr varScale="1">
        <p:scale>
          <a:sx n="62" d="100"/>
          <a:sy n="62" d="100"/>
        </p:scale>
        <p:origin x="-136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4971"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49545" y="0"/>
            <a:ext cx="2944971" cy="496332"/>
          </a:xfrm>
          <a:prstGeom prst="rect">
            <a:avLst/>
          </a:prstGeom>
        </p:spPr>
        <p:txBody>
          <a:bodyPr vert="horz" lIns="91440" tIns="45720" rIns="91440" bIns="45720" rtlCol="0"/>
          <a:lstStyle>
            <a:lvl1pPr algn="r">
              <a:defRPr sz="1200"/>
            </a:lvl1pPr>
          </a:lstStyle>
          <a:p>
            <a:fld id="{3290AC05-1C16-433E-BCAA-9FFA7D76ADE8}" type="datetimeFigureOut">
              <a:rPr kumimoji="1" lang="ja-JP" altLang="en-US" smtClean="0"/>
              <a:pPr/>
              <a:t>2011/11/29</a:t>
            </a:fld>
            <a:endParaRPr kumimoji="1" lang="ja-JP" altLang="en-US"/>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9609" y="4715154"/>
            <a:ext cx="5436870" cy="4466987"/>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9428584"/>
            <a:ext cx="2944971"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49545" y="9428584"/>
            <a:ext cx="2944971" cy="496332"/>
          </a:xfrm>
          <a:prstGeom prst="rect">
            <a:avLst/>
          </a:prstGeom>
        </p:spPr>
        <p:txBody>
          <a:bodyPr vert="horz" lIns="91440" tIns="45720" rIns="91440" bIns="45720" rtlCol="0" anchor="b"/>
          <a:lstStyle>
            <a:lvl1pPr algn="r">
              <a:defRPr sz="1200"/>
            </a:lvl1pPr>
          </a:lstStyle>
          <a:p>
            <a:fld id="{FE7DC2A9-DC26-4EA6-9510-5D4CA1ABD5B1}"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ja.wikipedia.org/wiki/%E9%87%8F%E5%AD%90%E5%8C%96" TargetMode="External"/><Relationship Id="rId3" Type="http://schemas.openxmlformats.org/officeDocument/2006/relationships/hyperlink" Target="http://ja.wikipedia.org/wiki/%E5%8F%8C%E6%A5%B5%E5%AD%90%E3%83%A2%E3%83%BC%E3%83%A1%E3%83%B3%E3%83%88" TargetMode="External"/><Relationship Id="rId7" Type="http://schemas.openxmlformats.org/officeDocument/2006/relationships/hyperlink" Target="http://ja.wikipedia.org/wiki/%E3%82%A8%E3%83%8D%E3%83%AB%E3%82%AE%E3%83%BC"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ja.wikipedia.org/wiki/%E5%88%86%E5%AD%90" TargetMode="External"/><Relationship Id="rId11" Type="http://schemas.openxmlformats.org/officeDocument/2006/relationships/hyperlink" Target="http://ja.wikipedia.org/wiki/%E5%8A%B1%E8%B5%B7" TargetMode="External"/><Relationship Id="rId5" Type="http://schemas.openxmlformats.org/officeDocument/2006/relationships/hyperlink" Target="http://ja.wikipedia.org/wiki/%E5%88%86%E6%A5%B5%E7%8E%87" TargetMode="External"/><Relationship Id="rId10" Type="http://schemas.openxmlformats.org/officeDocument/2006/relationships/hyperlink" Target="http://ja.wikipedia.org/wiki/%E5%9B%9E%E8%BB%A2%E6%BA%96%E4%BD%8D" TargetMode="External"/><Relationship Id="rId4" Type="http://schemas.openxmlformats.org/officeDocument/2006/relationships/hyperlink" Target="http://ja.wikipedia.org/wiki/%E3%83%A9%E3%83%9E%E3%83%B3%E5%8A%B9%E6%9E%9C" TargetMode="External"/><Relationship Id="rId9" Type="http://schemas.openxmlformats.org/officeDocument/2006/relationships/hyperlink" Target="http://ja.wikipedia.org/wiki/%E6%8C%AF%E5%8B%95%E6%BA%96%E4%BD%8D"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化学における共役系（きょうやく</a:t>
            </a:r>
            <a:r>
              <a:rPr kumimoji="1" lang="ja-JP" altLang="en-US" dirty="0" err="1" smtClean="0"/>
              <a:t>けい、</a:t>
            </a:r>
            <a:r>
              <a:rPr kumimoji="1" lang="ja-JP" altLang="en-US" dirty="0" smtClean="0"/>
              <a:t>英</a:t>
            </a:r>
            <a:r>
              <a:rPr kumimoji="1" lang="en-US" altLang="ja-JP" dirty="0" smtClean="0"/>
              <a:t>: conjugated system</a:t>
            </a:r>
            <a:r>
              <a:rPr kumimoji="1" lang="ja-JP" altLang="en-US" dirty="0" smtClean="0"/>
              <a:t>）は、化合物中に交互に位置する単結合および多重結合に非局在化電子（英語）を持つ結合</a:t>
            </a:r>
            <a:r>
              <a:rPr kumimoji="1" lang="en-US" altLang="ja-JP" dirty="0" smtClean="0"/>
              <a:t>p</a:t>
            </a:r>
            <a:r>
              <a:rPr kumimoji="1" lang="ja-JP" altLang="en-US" dirty="0" smtClean="0"/>
              <a:t>軌道系である。共役系は一般的に、分子全体のエネルギーを低下させ、安定性を高める。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baseline="0" dirty="0" smtClean="0">
                <a:solidFill>
                  <a:schemeClr val="tx1"/>
                </a:solidFill>
                <a:latin typeface="+mn-lt"/>
                <a:ea typeface="+mn-ea"/>
                <a:cs typeface="+mn-cs"/>
              </a:rPr>
              <a:t>単層</a:t>
            </a:r>
            <a:r>
              <a:rPr kumimoji="1" lang="en-US" altLang="ja-JP" sz="1200" kern="1200" baseline="0" dirty="0" smtClean="0">
                <a:solidFill>
                  <a:schemeClr val="tx1"/>
                </a:solidFill>
                <a:latin typeface="+mn-lt"/>
                <a:ea typeface="+mn-ea"/>
                <a:cs typeface="+mn-cs"/>
              </a:rPr>
              <a:t>CNT</a:t>
            </a:r>
            <a:r>
              <a:rPr kumimoji="1" lang="ja-JP" altLang="en-US" sz="1200" kern="1200" baseline="0" dirty="0" smtClean="0">
                <a:solidFill>
                  <a:schemeClr val="tx1"/>
                </a:solidFill>
                <a:latin typeface="+mn-lt"/>
                <a:ea typeface="+mn-ea"/>
                <a:cs typeface="+mn-cs"/>
              </a:rPr>
              <a:t>は直径１～数</a:t>
            </a:r>
            <a:r>
              <a:rPr kumimoji="1" lang="en-US" altLang="ja-JP" sz="1200" kern="1200" baseline="0" dirty="0" smtClean="0">
                <a:solidFill>
                  <a:schemeClr val="tx1"/>
                </a:solidFill>
                <a:latin typeface="+mn-lt"/>
                <a:ea typeface="+mn-ea"/>
                <a:cs typeface="+mn-cs"/>
              </a:rPr>
              <a:t>10nm</a:t>
            </a:r>
            <a:r>
              <a:rPr kumimoji="1" lang="ja-JP" altLang="en-US" sz="1200" kern="1200" baseline="0" dirty="0" err="1" smtClean="0">
                <a:solidFill>
                  <a:schemeClr val="tx1"/>
                </a:solidFill>
                <a:latin typeface="+mn-lt"/>
                <a:ea typeface="+mn-ea"/>
                <a:cs typeface="+mn-cs"/>
              </a:rPr>
              <a:t>、</a:t>
            </a:r>
            <a:r>
              <a:rPr kumimoji="1" lang="ja-JP" altLang="en-US" sz="1200" kern="1200" baseline="0" smtClean="0">
                <a:solidFill>
                  <a:schemeClr val="tx1"/>
                </a:solidFill>
                <a:latin typeface="+mn-lt"/>
                <a:ea typeface="+mn-ea"/>
                <a:cs typeface="+mn-cs"/>
              </a:rPr>
              <a:t>長さは数ミクロンに達する。</a:t>
            </a:r>
            <a:endParaRPr kumimoji="1" lang="en-US" altLang="ja-JP" dirty="0" smtClean="0"/>
          </a:p>
        </p:txBody>
      </p:sp>
      <p:sp>
        <p:nvSpPr>
          <p:cNvPr id="4" name="スライド番号プレースホルダ 3"/>
          <p:cNvSpPr>
            <a:spLocks noGrp="1"/>
          </p:cNvSpPr>
          <p:nvPr>
            <p:ph type="sldNum" sz="quarter" idx="10"/>
          </p:nvPr>
        </p:nvSpPr>
        <p:spPr/>
        <p:txBody>
          <a:bodyPr/>
          <a:lstStyle/>
          <a:p>
            <a:fld id="{DCE0D0D5-C18E-476B-AF54-861CA32A27E5}" type="slidenum">
              <a:rPr kumimoji="1" lang="ja-JP" altLang="en-US" smtClean="0"/>
              <a:pPr/>
              <a:t>3</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PIDA has no side groups to provide </a:t>
            </a:r>
            <a:r>
              <a:rPr lang="en-US" altLang="ja-JP" dirty="0" err="1" smtClean="0"/>
              <a:t>steric</a:t>
            </a:r>
            <a:r>
              <a:rPr lang="en-US" altLang="ja-JP" dirty="0" smtClean="0"/>
              <a:t> repulsion.</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a:t>
            </a:r>
            <a:r>
              <a:rPr lang="en-US" altLang="ja-JP" dirty="0" smtClean="0"/>
              <a:t>The simple structure of PIDA is appropriate for a test case to examine the inherent properties of the poly(</a:t>
            </a:r>
            <a:r>
              <a:rPr lang="en-US" altLang="ja-JP" dirty="0" err="1" smtClean="0"/>
              <a:t>diacetylenes</a:t>
            </a:r>
            <a:r>
              <a:rPr lang="en-US" altLang="ja-JP" dirty="0" smtClean="0"/>
              <a:t>) (PDA) backbone.</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endParaRPr kumimoji="1" lang="en-US" altLang="ja-JP" dirty="0" smtClean="0"/>
          </a:p>
          <a:p>
            <a:r>
              <a:rPr kumimoji="1" lang="en-US" altLang="ja-JP" sz="1200" b="0" kern="1200" baseline="0" dirty="0" err="1" smtClean="0">
                <a:solidFill>
                  <a:schemeClr val="tx1"/>
                </a:solidFill>
                <a:latin typeface="+mn-lt"/>
                <a:ea typeface="+mn-ea"/>
                <a:cs typeface="+mn-cs"/>
              </a:rPr>
              <a:t>diyne</a:t>
            </a:r>
            <a:r>
              <a:rPr kumimoji="1" lang="en-US" altLang="ja-JP" sz="1200" b="0" kern="1200" baseline="0" dirty="0" smtClean="0">
                <a:solidFill>
                  <a:schemeClr val="tx1"/>
                </a:solidFill>
                <a:latin typeface="+mn-lt"/>
                <a:ea typeface="+mn-ea"/>
                <a:cs typeface="+mn-cs"/>
              </a:rPr>
              <a:t> 1 forms initial </a:t>
            </a:r>
            <a:r>
              <a:rPr kumimoji="1" lang="en-US" altLang="ja-JP" sz="1200" b="0" kern="1200" baseline="0" dirty="0" err="1" smtClean="0">
                <a:solidFill>
                  <a:schemeClr val="tx1"/>
                </a:solidFill>
                <a:latin typeface="+mn-lt"/>
                <a:ea typeface="+mn-ea"/>
                <a:cs typeface="+mn-cs"/>
              </a:rPr>
              <a:t>cocrystals</a:t>
            </a:r>
            <a:r>
              <a:rPr kumimoji="1" lang="en-US" altLang="ja-JP" sz="1200" b="0" kern="1200" baseline="0" dirty="0" smtClean="0">
                <a:solidFill>
                  <a:schemeClr val="tx1"/>
                </a:solidFill>
                <a:latin typeface="+mn-lt"/>
                <a:ea typeface="+mn-ea"/>
                <a:cs typeface="+mn-cs"/>
              </a:rPr>
              <a:t> with the</a:t>
            </a:r>
            <a:r>
              <a:rPr kumimoji="1" lang="ja-JP" altLang="en-US" sz="1200" b="0" kern="1200" baseline="0" dirty="0" smtClean="0">
                <a:solidFill>
                  <a:schemeClr val="tx1"/>
                </a:solidFill>
                <a:latin typeface="+mn-lt"/>
                <a:ea typeface="+mn-ea"/>
                <a:cs typeface="+mn-cs"/>
              </a:rPr>
              <a:t>　</a:t>
            </a:r>
            <a:r>
              <a:rPr kumimoji="1" lang="en-US" altLang="ja-JP" sz="1200" b="0" kern="1200" baseline="0" dirty="0" smtClean="0">
                <a:solidFill>
                  <a:schemeClr val="tx1"/>
                </a:solidFill>
                <a:latin typeface="+mn-lt"/>
                <a:ea typeface="+mn-ea"/>
                <a:cs typeface="+mn-cs"/>
              </a:rPr>
              <a:t>3-pyridyl host 3 that match the expected parameters for</a:t>
            </a:r>
          </a:p>
          <a:p>
            <a:r>
              <a:rPr kumimoji="1" lang="en-US" altLang="ja-JP" sz="1200" kern="1200" baseline="0" dirty="0" smtClean="0">
                <a:solidFill>
                  <a:schemeClr val="tx1"/>
                </a:solidFill>
                <a:latin typeface="+mn-lt"/>
                <a:ea typeface="+mn-ea"/>
                <a:cs typeface="+mn-cs"/>
              </a:rPr>
              <a:t>polymerization well. Both the repeat distance and</a:t>
            </a:r>
            <a:r>
              <a:rPr kumimoji="1" lang="ja-JP" altLang="en-US" sz="1200" kern="1200" baseline="0" dirty="0" smtClean="0">
                <a:solidFill>
                  <a:schemeClr val="tx1"/>
                </a:solidFill>
                <a:latin typeface="+mn-lt"/>
                <a:ea typeface="+mn-ea"/>
                <a:cs typeface="+mn-cs"/>
              </a:rPr>
              <a:t>　</a:t>
            </a:r>
            <a:r>
              <a:rPr kumimoji="1" lang="en-US" altLang="ja-JP" sz="1200" kern="1200" baseline="0" dirty="0" smtClean="0">
                <a:solidFill>
                  <a:schemeClr val="tx1"/>
                </a:solidFill>
                <a:latin typeface="+mn-lt"/>
                <a:ea typeface="+mn-ea"/>
                <a:cs typeface="+mn-cs"/>
              </a:rPr>
              <a:t>the C1-C4¢ distance are within the desired range.</a:t>
            </a:r>
          </a:p>
          <a:p>
            <a:endParaRPr kumimoji="1" lang="en-US" altLang="ja-JP" sz="1200" kern="1200" baseline="0" dirty="0" smtClean="0">
              <a:solidFill>
                <a:schemeClr val="tx1"/>
              </a:solidFill>
              <a:latin typeface="+mn-lt"/>
              <a:ea typeface="+mn-ea"/>
              <a:cs typeface="+mn-cs"/>
            </a:endParaRPr>
          </a:p>
          <a:p>
            <a:r>
              <a:rPr kumimoji="1" lang="en-US" altLang="ja-JP" sz="1200" kern="1200" baseline="0" dirty="0" err="1" smtClean="0">
                <a:solidFill>
                  <a:schemeClr val="tx1"/>
                </a:solidFill>
                <a:latin typeface="+mn-lt"/>
                <a:ea typeface="+mn-ea"/>
                <a:cs typeface="+mn-cs"/>
              </a:rPr>
              <a:t>cocrystals</a:t>
            </a:r>
            <a:r>
              <a:rPr kumimoji="1" lang="en-US" altLang="ja-JP" sz="1200" kern="1200" baseline="0" dirty="0" smtClean="0">
                <a:solidFill>
                  <a:schemeClr val="tx1"/>
                </a:solidFill>
                <a:latin typeface="+mn-lt"/>
                <a:ea typeface="+mn-ea"/>
                <a:cs typeface="+mn-cs"/>
              </a:rPr>
              <a:t> of 4-pyridyl </a:t>
            </a:r>
            <a:r>
              <a:rPr kumimoji="1" lang="en-US" altLang="ja-JP" sz="1200" b="0" kern="1200" baseline="0" dirty="0" smtClean="0">
                <a:solidFill>
                  <a:schemeClr val="tx1"/>
                </a:solidFill>
                <a:latin typeface="+mn-lt"/>
                <a:ea typeface="+mn-ea"/>
                <a:cs typeface="+mn-cs"/>
              </a:rPr>
              <a:t>host 4 with </a:t>
            </a:r>
            <a:r>
              <a:rPr kumimoji="1" lang="en-US" altLang="ja-JP" sz="1200" b="0" kern="1200" baseline="0" dirty="0" err="1" smtClean="0">
                <a:solidFill>
                  <a:schemeClr val="tx1"/>
                </a:solidFill>
                <a:latin typeface="+mn-lt"/>
                <a:ea typeface="+mn-ea"/>
                <a:cs typeface="+mn-cs"/>
              </a:rPr>
              <a:t>diyne</a:t>
            </a:r>
            <a:r>
              <a:rPr kumimoji="1" lang="en-US" altLang="ja-JP" sz="1200" b="0" kern="1200" baseline="0" dirty="0" smtClean="0">
                <a:solidFill>
                  <a:schemeClr val="tx1"/>
                </a:solidFill>
                <a:latin typeface="+mn-lt"/>
                <a:ea typeface="+mn-ea"/>
                <a:cs typeface="+mn-cs"/>
              </a:rPr>
              <a:t> 1 have an initial structure that is farther from the desired</a:t>
            </a:r>
          </a:p>
          <a:p>
            <a:r>
              <a:rPr kumimoji="1" lang="en-US" altLang="ja-JP" sz="1200" b="0" kern="1200" baseline="0" dirty="0" smtClean="0">
                <a:solidFill>
                  <a:schemeClr val="tx1"/>
                </a:solidFill>
                <a:latin typeface="+mn-lt"/>
                <a:ea typeface="+mn-ea"/>
                <a:cs typeface="+mn-cs"/>
              </a:rPr>
              <a:t>parameters for polymerization, with a tilt angle of </a:t>
            </a:r>
            <a:r>
              <a:rPr kumimoji="1" lang="en-US" altLang="ja-JP" sz="1200" kern="1200" baseline="0" dirty="0" smtClean="0">
                <a:solidFill>
                  <a:schemeClr val="tx1"/>
                </a:solidFill>
                <a:latin typeface="+mn-lt"/>
                <a:ea typeface="+mn-ea"/>
                <a:cs typeface="+mn-cs"/>
              </a:rPr>
              <a:t>65°and a C1-C4¢ distance of 4.88 Å</a:t>
            </a:r>
          </a:p>
        </p:txBody>
      </p:sp>
      <p:sp>
        <p:nvSpPr>
          <p:cNvPr id="4" name="スライド番号プレースホルダ 3"/>
          <p:cNvSpPr>
            <a:spLocks noGrp="1"/>
          </p:cNvSpPr>
          <p:nvPr>
            <p:ph type="sldNum" sz="quarter" idx="10"/>
          </p:nvPr>
        </p:nvSpPr>
        <p:spPr/>
        <p:txBody>
          <a:bodyPr/>
          <a:lstStyle/>
          <a:p>
            <a:fld id="{C51B81C0-6D6E-44DB-8044-61954B1FD2FA}" type="slidenum">
              <a:rPr kumimoji="1" lang="ja-JP" altLang="en-US" smtClean="0"/>
              <a:pPr/>
              <a:t>18</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１・３共結晶</a:t>
            </a:r>
            <a:endParaRPr kumimoji="1" lang="en-US" altLang="ja-JP" dirty="0" smtClean="0"/>
          </a:p>
          <a:p>
            <a:r>
              <a:rPr kumimoji="1" lang="ja-JP" altLang="en-US" dirty="0" smtClean="0"/>
              <a:t>初め無色透明→</a:t>
            </a:r>
            <a:r>
              <a:rPr kumimoji="1" lang="en-US" altLang="ja-JP" dirty="0" smtClean="0"/>
              <a:t>0.3GPa</a:t>
            </a:r>
            <a:r>
              <a:rPr kumimoji="1" lang="ja-JP" altLang="en-US" dirty="0" smtClean="0"/>
              <a:t>でくすんだ青色→さらに加圧すると黒くなっていった</a:t>
            </a:r>
            <a:endParaRPr kumimoji="1" lang="en-US" altLang="ja-JP" dirty="0" smtClean="0"/>
          </a:p>
          <a:p>
            <a:endParaRPr kumimoji="1" lang="en-US" altLang="ja-JP" dirty="0" smtClean="0"/>
          </a:p>
          <a:p>
            <a:r>
              <a:rPr kumimoji="1" lang="ja-JP" altLang="en-US" dirty="0" smtClean="0"/>
              <a:t>１・４共結晶</a:t>
            </a:r>
            <a:endParaRPr kumimoji="1" lang="en-US" altLang="ja-JP" dirty="0" smtClean="0"/>
          </a:p>
          <a:p>
            <a:r>
              <a:rPr kumimoji="1" lang="ja-JP" altLang="en-US" dirty="0" smtClean="0"/>
              <a:t>無色透明→</a:t>
            </a:r>
            <a:r>
              <a:rPr kumimoji="1" lang="en-US" altLang="ja-JP" dirty="0" smtClean="0"/>
              <a:t>2.8GPa</a:t>
            </a:r>
            <a:r>
              <a:rPr kumimoji="1" lang="ja-JP" altLang="en-US" dirty="0" smtClean="0"/>
              <a:t>である１点青くなり、それが全体に広がっていった→さらに加圧すると黒くなっていった</a:t>
            </a:r>
            <a:endParaRPr kumimoji="1" lang="en-US" altLang="ja-JP" dirty="0" smtClean="0"/>
          </a:p>
          <a:p>
            <a:endParaRPr kumimoji="1" lang="en-US" altLang="ja-JP" dirty="0" smtClean="0"/>
          </a:p>
          <a:p>
            <a:r>
              <a:rPr kumimoji="1" lang="ja-JP" altLang="en-US" dirty="0" smtClean="0"/>
              <a:t>両方とも色の変化は不可逆反応だった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DCE0D0D5-C18E-476B-AF54-861CA32A27E5}" type="slidenum">
              <a:rPr kumimoji="1" lang="ja-JP" altLang="en-US" smtClean="0"/>
              <a:pPr/>
              <a:t>19</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200" dirty="0" smtClean="0">
                <a:solidFill>
                  <a:schemeClr val="tx1"/>
                </a:solidFill>
              </a:rPr>
              <a:t>There are three new peaks visible in </a:t>
            </a:r>
            <a:r>
              <a:rPr kumimoji="1" lang="en-US" altLang="ja-JP" sz="1200" b="1" dirty="0" smtClean="0">
                <a:solidFill>
                  <a:schemeClr val="tx1"/>
                </a:solidFill>
              </a:rPr>
              <a:t>1</a:t>
            </a:r>
            <a:r>
              <a:rPr kumimoji="1" lang="ja-JP" altLang="en-US" sz="1200" b="1" dirty="0" smtClean="0">
                <a:solidFill>
                  <a:schemeClr val="tx1"/>
                </a:solidFill>
              </a:rPr>
              <a:t>・</a:t>
            </a:r>
            <a:r>
              <a:rPr kumimoji="1" lang="en-US" altLang="ja-JP" sz="1200" b="1" dirty="0" smtClean="0">
                <a:solidFill>
                  <a:schemeClr val="tx1"/>
                </a:solidFill>
              </a:rPr>
              <a:t>3 </a:t>
            </a:r>
            <a:r>
              <a:rPr kumimoji="1" lang="en-US" altLang="ja-JP" sz="1200" dirty="0" smtClean="0">
                <a:solidFill>
                  <a:schemeClr val="tx1"/>
                </a:solidFill>
              </a:rPr>
              <a:t>and </a:t>
            </a:r>
            <a:r>
              <a:rPr kumimoji="1" lang="en-US" altLang="ja-JP" sz="1200" b="1" dirty="0" smtClean="0">
                <a:solidFill>
                  <a:schemeClr val="tx1"/>
                </a:solidFill>
              </a:rPr>
              <a:t>1</a:t>
            </a:r>
            <a:r>
              <a:rPr kumimoji="1" lang="ja-JP" altLang="en-US" sz="1200" b="1" dirty="0" smtClean="0">
                <a:solidFill>
                  <a:schemeClr val="tx1"/>
                </a:solidFill>
              </a:rPr>
              <a:t>・</a:t>
            </a:r>
            <a:r>
              <a:rPr kumimoji="1" lang="en-US" altLang="ja-JP" sz="1200" b="1" dirty="0" smtClean="0">
                <a:solidFill>
                  <a:schemeClr val="tx1"/>
                </a:solidFill>
              </a:rPr>
              <a:t>4</a:t>
            </a:r>
            <a:r>
              <a:rPr lang="ja-JP" altLang="en-US" sz="1200" dirty="0" smtClean="0">
                <a:solidFill>
                  <a:schemeClr val="tx1"/>
                </a:solidFill>
              </a:rPr>
              <a:t> </a:t>
            </a:r>
            <a:r>
              <a:rPr lang="en-US" altLang="ja-JP" sz="1200" dirty="0" smtClean="0">
                <a:solidFill>
                  <a:schemeClr val="tx1"/>
                </a:solidFill>
              </a:rPr>
              <a:t>after pressing.</a:t>
            </a:r>
          </a:p>
          <a:p>
            <a:r>
              <a:rPr lang="en-US" altLang="ja-JP" sz="1200" dirty="0" smtClean="0">
                <a:solidFill>
                  <a:schemeClr val="tx1"/>
                </a:solidFill>
              </a:rPr>
              <a:t>Also , these peaks are very similar to the Raman spectrum of a known sample of polymer (</a:t>
            </a:r>
            <a:r>
              <a:rPr lang="en-US" altLang="ja-JP" sz="1200" b="1" dirty="0" smtClean="0">
                <a:solidFill>
                  <a:schemeClr val="tx1"/>
                </a:solidFill>
              </a:rPr>
              <a:t>2</a:t>
            </a:r>
            <a:r>
              <a:rPr lang="ja-JP" altLang="en-US" sz="1200" b="1" dirty="0" smtClean="0">
                <a:solidFill>
                  <a:schemeClr val="tx1"/>
                </a:solidFill>
              </a:rPr>
              <a:t>・</a:t>
            </a:r>
            <a:r>
              <a:rPr lang="en-US" altLang="ja-JP" sz="1200" b="1" dirty="0" smtClean="0">
                <a:solidFill>
                  <a:schemeClr val="tx1"/>
                </a:solidFill>
              </a:rPr>
              <a:t>5</a:t>
            </a:r>
            <a:r>
              <a:rPr lang="en-US" altLang="ja-JP" sz="1200" dirty="0" smtClean="0">
                <a:solidFill>
                  <a:schemeClr val="tx1"/>
                </a:solidFill>
              </a:rPr>
              <a:t>) .</a:t>
            </a:r>
          </a:p>
          <a:p>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r>
              <a:rPr kumimoji="1" lang="en-US" altLang="ja-JP" sz="1200" kern="1200" baseline="0" dirty="0" smtClean="0">
                <a:solidFill>
                  <a:schemeClr val="tx1"/>
                </a:solidFill>
                <a:latin typeface="+mn-lt"/>
                <a:ea typeface="+mn-ea"/>
                <a:cs typeface="+mn-cs"/>
              </a:rPr>
              <a:t>While the X-ray diffraction data suggest only slight changes in the </a:t>
            </a:r>
            <a:r>
              <a:rPr kumimoji="1" lang="en-US" altLang="ja-JP" sz="1200" kern="1200" baseline="0" dirty="0" err="1" smtClean="0">
                <a:solidFill>
                  <a:schemeClr val="tx1"/>
                </a:solidFill>
                <a:latin typeface="+mn-lt"/>
                <a:ea typeface="+mn-ea"/>
                <a:cs typeface="+mn-cs"/>
              </a:rPr>
              <a:t>cocrystal</a:t>
            </a:r>
            <a:r>
              <a:rPr kumimoji="1" lang="en-US" altLang="ja-JP" sz="1200" kern="1200" baseline="0" dirty="0" smtClean="0">
                <a:solidFill>
                  <a:schemeClr val="tx1"/>
                </a:solidFill>
                <a:latin typeface="+mn-lt"/>
                <a:ea typeface="+mn-ea"/>
                <a:cs typeface="+mn-cs"/>
              </a:rPr>
              <a:t> structure upon initial</a:t>
            </a:r>
          </a:p>
          <a:p>
            <a:r>
              <a:rPr kumimoji="1" lang="en-US" altLang="ja-JP" sz="1200" kern="1200" baseline="0" dirty="0" smtClean="0">
                <a:solidFill>
                  <a:schemeClr val="tx1"/>
                </a:solidFill>
                <a:latin typeface="+mn-lt"/>
                <a:ea typeface="+mn-ea"/>
                <a:cs typeface="+mn-cs"/>
              </a:rPr>
              <a:t>pressing, Raman spectroscopy provides a different picture.</a:t>
            </a:r>
          </a:p>
          <a:p>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１・４において、加圧後も</a:t>
            </a:r>
            <a:r>
              <a:rPr kumimoji="1" lang="en-US" altLang="ja-JP" sz="1200" kern="1200" baseline="0" dirty="0" smtClean="0">
                <a:solidFill>
                  <a:schemeClr val="tx1"/>
                </a:solidFill>
                <a:latin typeface="+mn-lt"/>
                <a:ea typeface="+mn-ea"/>
                <a:cs typeface="+mn-cs"/>
              </a:rPr>
              <a:t>X</a:t>
            </a:r>
            <a:r>
              <a:rPr kumimoji="1" lang="ja-JP" altLang="en-US" sz="1200" kern="1200" baseline="0" dirty="0" smtClean="0">
                <a:solidFill>
                  <a:schemeClr val="tx1"/>
                </a:solidFill>
                <a:latin typeface="+mn-lt"/>
                <a:ea typeface="+mn-ea"/>
                <a:cs typeface="+mn-cs"/>
              </a:rPr>
              <a:t>線回折ではモノマーの構造も見えていたのに対して、ラマン分光では加圧後に劇的な変化があった。</a:t>
            </a:r>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１・３と</a:t>
            </a:r>
            <a:r>
              <a:rPr kumimoji="1" lang="en-US" altLang="ja-JP" sz="1200" kern="1200" baseline="0" dirty="0" smtClean="0">
                <a:solidFill>
                  <a:schemeClr val="tx1"/>
                </a:solidFill>
                <a:latin typeface="+mn-lt"/>
                <a:ea typeface="+mn-ea"/>
                <a:cs typeface="+mn-cs"/>
              </a:rPr>
              <a:t>1</a:t>
            </a:r>
            <a:r>
              <a:rPr kumimoji="1" lang="ja-JP" altLang="en-US" sz="1200" kern="1200" baseline="0" dirty="0" smtClean="0">
                <a:solidFill>
                  <a:schemeClr val="tx1"/>
                </a:solidFill>
                <a:latin typeface="+mn-lt"/>
                <a:ea typeface="+mn-ea"/>
                <a:cs typeface="+mn-cs"/>
              </a:rPr>
              <a:t>・４の共結晶では加圧後に同じようなピークが見えた。</a:t>
            </a:r>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それはポリマーとして既知の２・５のピークと似ていた。</a:t>
            </a:r>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一見ラマンと</a:t>
            </a:r>
            <a:r>
              <a:rPr kumimoji="1" lang="en-US" altLang="ja-JP" sz="1200" kern="1200" baseline="0" dirty="0" smtClean="0">
                <a:solidFill>
                  <a:schemeClr val="tx1"/>
                </a:solidFill>
                <a:latin typeface="+mn-lt"/>
                <a:ea typeface="+mn-ea"/>
                <a:cs typeface="+mn-cs"/>
              </a:rPr>
              <a:t>X</a:t>
            </a:r>
            <a:r>
              <a:rPr kumimoji="1" lang="ja-JP" altLang="en-US" sz="1200" kern="1200" baseline="0" dirty="0" smtClean="0">
                <a:solidFill>
                  <a:schemeClr val="tx1"/>
                </a:solidFill>
                <a:latin typeface="+mn-lt"/>
                <a:ea typeface="+mn-ea"/>
                <a:cs typeface="+mn-cs"/>
              </a:rPr>
              <a:t>線回折の結果が矛盾するように見えるが、サンプルの抽出法の違いを考慮すると一致させれる。</a:t>
            </a:r>
            <a:endParaRPr kumimoji="1" lang="en-US" altLang="ja-JP" sz="1200" kern="1200" baseline="0" dirty="0" smtClean="0">
              <a:solidFill>
                <a:schemeClr val="tx1"/>
              </a:solidFill>
              <a:latin typeface="+mn-lt"/>
              <a:ea typeface="+mn-ea"/>
              <a:cs typeface="+mn-cs"/>
            </a:endParaRPr>
          </a:p>
          <a:p>
            <a:r>
              <a:rPr kumimoji="1" lang="en-US" altLang="ja-JP" sz="1200" kern="1200" baseline="0" dirty="0" smtClean="0">
                <a:solidFill>
                  <a:schemeClr val="tx1"/>
                </a:solidFill>
                <a:latin typeface="+mn-lt"/>
                <a:ea typeface="+mn-ea"/>
                <a:cs typeface="+mn-cs"/>
              </a:rPr>
              <a:t>X</a:t>
            </a:r>
            <a:r>
              <a:rPr kumimoji="1" lang="ja-JP" altLang="en-US" sz="1200" kern="1200" baseline="0" dirty="0" smtClean="0">
                <a:solidFill>
                  <a:schemeClr val="tx1"/>
                </a:solidFill>
                <a:latin typeface="+mn-lt"/>
                <a:ea typeface="+mn-ea"/>
                <a:cs typeface="+mn-cs"/>
              </a:rPr>
              <a:t>線はサンプルの構造の平均を記録するが、ラマンは散乱のピークを求める。</a:t>
            </a:r>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r>
              <a:rPr kumimoji="1" lang="en-US" altLang="ja-JP" sz="1200" kern="1200" baseline="0" dirty="0" smtClean="0">
                <a:solidFill>
                  <a:schemeClr val="tx1"/>
                </a:solidFill>
                <a:latin typeface="+mn-lt"/>
                <a:ea typeface="+mn-ea"/>
                <a:cs typeface="+mn-cs"/>
              </a:rPr>
              <a:t>PIDA</a:t>
            </a:r>
            <a:r>
              <a:rPr kumimoji="1" lang="ja-JP" altLang="en-US" sz="1200" kern="1200" baseline="0" dirty="0" smtClean="0">
                <a:solidFill>
                  <a:schemeClr val="tx1"/>
                </a:solidFill>
                <a:latin typeface="+mn-lt"/>
                <a:ea typeface="+mn-ea"/>
                <a:cs typeface="+mn-cs"/>
              </a:rPr>
              <a:t>はポリマー骨格の結合が非局在化しているためにひじょうに強いラマンピークがでる。</a:t>
            </a:r>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DCE0D0D5-C18E-476B-AF54-861CA32A27E5}" type="slidenum">
              <a:rPr kumimoji="1" lang="ja-JP" altLang="en-US" smtClean="0"/>
              <a:pPr/>
              <a:t>20</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原子が規則的に並んだ結晶に</a:t>
            </a:r>
            <a:r>
              <a:rPr kumimoji="1" lang="en-US" altLang="ja-JP" sz="1200" kern="1200" dirty="0" smtClean="0">
                <a:solidFill>
                  <a:schemeClr val="tx1"/>
                </a:solidFill>
                <a:latin typeface="+mn-lt"/>
                <a:ea typeface="+mn-ea"/>
                <a:cs typeface="+mn-cs"/>
              </a:rPr>
              <a:t>X</a:t>
            </a:r>
            <a:r>
              <a:rPr kumimoji="1" lang="ja-JP" altLang="ja-JP" sz="1200" kern="1200" dirty="0" smtClean="0">
                <a:solidFill>
                  <a:schemeClr val="tx1"/>
                </a:solidFill>
                <a:latin typeface="+mn-lt"/>
                <a:ea typeface="+mn-ea"/>
                <a:cs typeface="+mn-cs"/>
              </a:rPr>
              <a:t>線が入射すると、特定の方向で強い</a:t>
            </a:r>
            <a:r>
              <a:rPr kumimoji="1" lang="en-US" altLang="ja-JP" sz="1200" kern="1200" dirty="0" smtClean="0">
                <a:solidFill>
                  <a:schemeClr val="tx1"/>
                </a:solidFill>
                <a:latin typeface="+mn-lt"/>
                <a:ea typeface="+mn-ea"/>
                <a:cs typeface="+mn-cs"/>
              </a:rPr>
              <a:t>X</a:t>
            </a:r>
            <a:r>
              <a:rPr kumimoji="1" lang="ja-JP" altLang="ja-JP" sz="1200" kern="1200" dirty="0" smtClean="0">
                <a:solidFill>
                  <a:schemeClr val="tx1"/>
                </a:solidFill>
                <a:latin typeface="+mn-lt"/>
                <a:ea typeface="+mn-ea"/>
                <a:cs typeface="+mn-cs"/>
              </a:rPr>
              <a:t>線が観察される、回折現象を生じる。それは、</a:t>
            </a:r>
            <a:r>
              <a:rPr kumimoji="1" lang="en-US" altLang="ja-JP" sz="1200" kern="1200" dirty="0" smtClean="0">
                <a:solidFill>
                  <a:schemeClr val="tx1"/>
                </a:solidFill>
                <a:latin typeface="+mn-lt"/>
                <a:ea typeface="+mn-ea"/>
                <a:cs typeface="+mn-cs"/>
              </a:rPr>
              <a:t>A</a:t>
            </a:r>
            <a:r>
              <a:rPr kumimoji="1" lang="ja-JP" altLang="ja-JP" sz="1200" kern="1200" dirty="0" err="1"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B</a:t>
            </a:r>
            <a:r>
              <a:rPr kumimoji="1" lang="ja-JP" altLang="ja-JP" sz="1200" kern="1200" dirty="0" smtClean="0">
                <a:solidFill>
                  <a:schemeClr val="tx1"/>
                </a:solidFill>
                <a:latin typeface="+mn-lt"/>
                <a:ea typeface="+mn-ea"/>
                <a:cs typeface="+mn-cs"/>
              </a:rPr>
              <a:t>それぞれの位置で散乱される</a:t>
            </a:r>
            <a:r>
              <a:rPr kumimoji="1" lang="en-US" altLang="ja-JP" sz="1200" kern="1200" dirty="0" smtClean="0">
                <a:solidFill>
                  <a:schemeClr val="tx1"/>
                </a:solidFill>
                <a:latin typeface="+mn-lt"/>
                <a:ea typeface="+mn-ea"/>
                <a:cs typeface="+mn-cs"/>
              </a:rPr>
              <a:t>X</a:t>
            </a:r>
            <a:r>
              <a:rPr kumimoji="1" lang="ja-JP" altLang="ja-JP" sz="1200" kern="1200" dirty="0" smtClean="0">
                <a:solidFill>
                  <a:schemeClr val="tx1"/>
                </a:solidFill>
                <a:latin typeface="+mn-lt"/>
                <a:ea typeface="+mn-ea"/>
                <a:cs typeface="+mn-cs"/>
              </a:rPr>
              <a:t>線の光 路差が、</a:t>
            </a:r>
            <a:r>
              <a:rPr kumimoji="1" lang="en-US" altLang="ja-JP" sz="1200" kern="1200" dirty="0" smtClean="0">
                <a:solidFill>
                  <a:schemeClr val="tx1"/>
                </a:solidFill>
                <a:latin typeface="+mn-lt"/>
                <a:ea typeface="+mn-ea"/>
                <a:cs typeface="+mn-cs"/>
              </a:rPr>
              <a:t>X</a:t>
            </a:r>
            <a:r>
              <a:rPr kumimoji="1" lang="ja-JP" altLang="ja-JP" sz="1200" kern="1200" dirty="0" smtClean="0">
                <a:solidFill>
                  <a:schemeClr val="tx1"/>
                </a:solidFill>
                <a:latin typeface="+mn-lt"/>
                <a:ea typeface="+mn-ea"/>
                <a:cs typeface="+mn-cs"/>
              </a:rPr>
              <a:t>線の波長の整数倍になっていると、波の位相が一致するため、波の振幅が大きくなることで説明される。物質はそれぞれに特有な規則性を持つ結晶を つくることから、</a:t>
            </a:r>
            <a:r>
              <a:rPr kumimoji="1" lang="en-US" altLang="ja-JP" sz="1200" kern="1200" dirty="0" smtClean="0">
                <a:solidFill>
                  <a:schemeClr val="tx1"/>
                </a:solidFill>
                <a:latin typeface="+mn-lt"/>
                <a:ea typeface="+mn-ea"/>
                <a:cs typeface="+mn-cs"/>
              </a:rPr>
              <a:t>X</a:t>
            </a:r>
            <a:r>
              <a:rPr kumimoji="1" lang="ja-JP" altLang="ja-JP" sz="1200" kern="1200" dirty="0" smtClean="0">
                <a:solidFill>
                  <a:schemeClr val="tx1"/>
                </a:solidFill>
                <a:latin typeface="+mn-lt"/>
                <a:ea typeface="+mn-ea"/>
                <a:cs typeface="+mn-cs"/>
              </a:rPr>
              <a:t>線回折では化合物の種類を調べることができる。また、結晶の大きさ</a:t>
            </a:r>
            <a:r>
              <a:rPr kumimoji="1" lang="en-US" altLang="ja-JP"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結晶の秩序性</a:t>
            </a:r>
            <a:r>
              <a:rPr kumimoji="1" lang="en-US" altLang="ja-JP" sz="1200" kern="1200" dirty="0" smtClean="0">
                <a:solidFill>
                  <a:schemeClr val="tx1"/>
                </a:solidFill>
                <a:latin typeface="+mn-lt"/>
                <a:ea typeface="+mn-ea"/>
                <a:cs typeface="+mn-cs"/>
              </a:rPr>
              <a:t>)</a:t>
            </a:r>
            <a:r>
              <a:rPr kumimoji="1" lang="ja-JP" altLang="ja-JP" sz="1200" kern="1200" dirty="0" err="1"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材料中に存在する結晶の方位の分布状態</a:t>
            </a:r>
            <a:r>
              <a:rPr kumimoji="1" lang="en-US" altLang="ja-JP"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結晶配 向</a:t>
            </a:r>
            <a:r>
              <a:rPr kumimoji="1" lang="en-US" altLang="ja-JP" sz="1200" kern="1200" dirty="0" smtClean="0">
                <a:solidFill>
                  <a:schemeClr val="tx1"/>
                </a:solidFill>
                <a:latin typeface="+mn-lt"/>
                <a:ea typeface="+mn-ea"/>
                <a:cs typeface="+mn-cs"/>
              </a:rPr>
              <a:t>)</a:t>
            </a:r>
            <a:r>
              <a:rPr kumimoji="1" lang="ja-JP" altLang="ja-JP" sz="1200" kern="1200" dirty="0" err="1"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結晶に掛かる残留応力の評価を行うこともできる。</a:t>
            </a:r>
          </a:p>
          <a:p>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2dsin</a:t>
            </a:r>
            <a:r>
              <a:rPr kumimoji="1" lang="ja-JP" altLang="ja-JP" sz="1200" kern="1200" dirty="0" smtClean="0">
                <a:solidFill>
                  <a:schemeClr val="tx1"/>
                </a:solidFill>
                <a:latin typeface="+mn-lt"/>
                <a:ea typeface="+mn-ea"/>
                <a:cs typeface="+mn-cs"/>
              </a:rPr>
              <a:t>θ</a:t>
            </a:r>
            <a:r>
              <a:rPr kumimoji="1" lang="en-US" altLang="ja-JP" sz="1200" kern="1200" dirty="0" smtClean="0">
                <a:solidFill>
                  <a:schemeClr val="tx1"/>
                </a:solidFill>
                <a:latin typeface="+mn-lt"/>
                <a:ea typeface="+mn-ea"/>
                <a:cs typeface="+mn-cs"/>
              </a:rPr>
              <a:t>=n</a:t>
            </a:r>
            <a:r>
              <a:rPr kumimoji="1" lang="ja-JP" altLang="ja-JP" sz="1200" kern="1200" dirty="0" smtClean="0">
                <a:solidFill>
                  <a:schemeClr val="tx1"/>
                </a:solidFill>
                <a:latin typeface="+mn-lt"/>
                <a:ea typeface="+mn-ea"/>
                <a:cs typeface="+mn-cs"/>
              </a:rPr>
              <a:t>λ</a:t>
            </a:r>
            <a:endParaRPr kumimoji="1" lang="en-US" altLang="ja-JP" sz="1200" b="0" kern="1200" baseline="0" dirty="0" smtClean="0">
              <a:solidFill>
                <a:schemeClr val="tx1"/>
              </a:solidFill>
              <a:latin typeface="+mn-lt"/>
              <a:ea typeface="+mn-ea"/>
              <a:cs typeface="+mn-cs"/>
            </a:endParaRPr>
          </a:p>
          <a:p>
            <a:endParaRPr kumimoji="1" lang="en-US" altLang="ja-JP" sz="1200" b="0" kern="1200" baseline="0" dirty="0" smtClean="0">
              <a:solidFill>
                <a:schemeClr val="tx1"/>
              </a:solidFill>
              <a:latin typeface="+mn-lt"/>
              <a:ea typeface="+mn-ea"/>
              <a:cs typeface="+mn-cs"/>
            </a:endParaRPr>
          </a:p>
          <a:p>
            <a:r>
              <a:rPr kumimoji="1" lang="en-US" altLang="ja-JP" sz="1200" b="0" kern="1200" baseline="0" dirty="0" err="1" smtClean="0">
                <a:solidFill>
                  <a:schemeClr val="tx1"/>
                </a:solidFill>
                <a:latin typeface="+mn-lt"/>
                <a:ea typeface="+mn-ea"/>
                <a:cs typeface="+mn-cs"/>
              </a:rPr>
              <a:t>diyne</a:t>
            </a:r>
            <a:r>
              <a:rPr kumimoji="1" lang="en-US" altLang="ja-JP" sz="1200" b="0" kern="1200" baseline="0" dirty="0" smtClean="0">
                <a:solidFill>
                  <a:schemeClr val="tx1"/>
                </a:solidFill>
                <a:latin typeface="+mn-lt"/>
                <a:ea typeface="+mn-ea"/>
                <a:cs typeface="+mn-cs"/>
              </a:rPr>
              <a:t> 1 forms initial </a:t>
            </a:r>
            <a:r>
              <a:rPr kumimoji="1" lang="en-US" altLang="ja-JP" sz="1200" b="0" kern="1200" baseline="0" dirty="0" err="1" smtClean="0">
                <a:solidFill>
                  <a:schemeClr val="tx1"/>
                </a:solidFill>
                <a:latin typeface="+mn-lt"/>
                <a:ea typeface="+mn-ea"/>
                <a:cs typeface="+mn-cs"/>
              </a:rPr>
              <a:t>cocrystals</a:t>
            </a:r>
            <a:r>
              <a:rPr kumimoji="1" lang="en-US" altLang="ja-JP" sz="1200" b="0" kern="1200" baseline="0" dirty="0" smtClean="0">
                <a:solidFill>
                  <a:schemeClr val="tx1"/>
                </a:solidFill>
                <a:latin typeface="+mn-lt"/>
                <a:ea typeface="+mn-ea"/>
                <a:cs typeface="+mn-cs"/>
              </a:rPr>
              <a:t> with the</a:t>
            </a:r>
            <a:r>
              <a:rPr kumimoji="1" lang="ja-JP" altLang="en-US" sz="1200" b="0" kern="1200" baseline="0" dirty="0" smtClean="0">
                <a:solidFill>
                  <a:schemeClr val="tx1"/>
                </a:solidFill>
                <a:latin typeface="+mn-lt"/>
                <a:ea typeface="+mn-ea"/>
                <a:cs typeface="+mn-cs"/>
              </a:rPr>
              <a:t>　</a:t>
            </a:r>
            <a:r>
              <a:rPr kumimoji="1" lang="en-US" altLang="ja-JP" sz="1200" b="0" kern="1200" baseline="0" dirty="0" smtClean="0">
                <a:solidFill>
                  <a:schemeClr val="tx1"/>
                </a:solidFill>
                <a:latin typeface="+mn-lt"/>
                <a:ea typeface="+mn-ea"/>
                <a:cs typeface="+mn-cs"/>
              </a:rPr>
              <a:t>3-pyridyl host 3 that match the expected parameters for</a:t>
            </a:r>
          </a:p>
          <a:p>
            <a:r>
              <a:rPr kumimoji="1" lang="en-US" altLang="ja-JP" sz="1200" kern="1200" baseline="0" dirty="0" smtClean="0">
                <a:solidFill>
                  <a:schemeClr val="tx1"/>
                </a:solidFill>
                <a:latin typeface="+mn-lt"/>
                <a:ea typeface="+mn-ea"/>
                <a:cs typeface="+mn-cs"/>
              </a:rPr>
              <a:t>polymerization well. Both the repeat distance and</a:t>
            </a:r>
            <a:r>
              <a:rPr kumimoji="1" lang="ja-JP" altLang="en-US" sz="1200" kern="1200" baseline="0" dirty="0" smtClean="0">
                <a:solidFill>
                  <a:schemeClr val="tx1"/>
                </a:solidFill>
                <a:latin typeface="+mn-lt"/>
                <a:ea typeface="+mn-ea"/>
                <a:cs typeface="+mn-cs"/>
              </a:rPr>
              <a:t>　</a:t>
            </a:r>
            <a:r>
              <a:rPr kumimoji="1" lang="en-US" altLang="ja-JP" sz="1200" kern="1200" baseline="0" dirty="0" smtClean="0">
                <a:solidFill>
                  <a:schemeClr val="tx1"/>
                </a:solidFill>
                <a:latin typeface="+mn-lt"/>
                <a:ea typeface="+mn-ea"/>
                <a:cs typeface="+mn-cs"/>
              </a:rPr>
              <a:t>the C1-C4¢ distance are within the desired range.</a:t>
            </a:r>
          </a:p>
          <a:p>
            <a:endParaRPr kumimoji="1" lang="en-US" altLang="ja-JP" sz="1200" kern="1200" baseline="0" dirty="0" smtClean="0">
              <a:solidFill>
                <a:schemeClr val="tx1"/>
              </a:solidFill>
              <a:latin typeface="+mn-lt"/>
              <a:ea typeface="+mn-ea"/>
              <a:cs typeface="+mn-cs"/>
            </a:endParaRPr>
          </a:p>
          <a:p>
            <a:r>
              <a:rPr kumimoji="1" lang="en-US" altLang="ja-JP" sz="1200" kern="1200" baseline="0" dirty="0" err="1" smtClean="0">
                <a:solidFill>
                  <a:schemeClr val="tx1"/>
                </a:solidFill>
                <a:latin typeface="+mn-lt"/>
                <a:ea typeface="+mn-ea"/>
                <a:cs typeface="+mn-cs"/>
              </a:rPr>
              <a:t>cocrystals</a:t>
            </a:r>
            <a:r>
              <a:rPr kumimoji="1" lang="en-US" altLang="ja-JP" sz="1200" kern="1200" baseline="0" dirty="0" smtClean="0">
                <a:solidFill>
                  <a:schemeClr val="tx1"/>
                </a:solidFill>
                <a:latin typeface="+mn-lt"/>
                <a:ea typeface="+mn-ea"/>
                <a:cs typeface="+mn-cs"/>
              </a:rPr>
              <a:t> of 4-pyridyl </a:t>
            </a:r>
            <a:r>
              <a:rPr kumimoji="1" lang="en-US" altLang="ja-JP" sz="1200" b="0" kern="1200" baseline="0" dirty="0" smtClean="0">
                <a:solidFill>
                  <a:schemeClr val="tx1"/>
                </a:solidFill>
                <a:latin typeface="+mn-lt"/>
                <a:ea typeface="+mn-ea"/>
                <a:cs typeface="+mn-cs"/>
              </a:rPr>
              <a:t>host 4 with </a:t>
            </a:r>
            <a:r>
              <a:rPr kumimoji="1" lang="en-US" altLang="ja-JP" sz="1200" b="0" kern="1200" baseline="0" dirty="0" err="1" smtClean="0">
                <a:solidFill>
                  <a:schemeClr val="tx1"/>
                </a:solidFill>
                <a:latin typeface="+mn-lt"/>
                <a:ea typeface="+mn-ea"/>
                <a:cs typeface="+mn-cs"/>
              </a:rPr>
              <a:t>diyne</a:t>
            </a:r>
            <a:r>
              <a:rPr kumimoji="1" lang="en-US" altLang="ja-JP" sz="1200" b="0" kern="1200" baseline="0" dirty="0" smtClean="0">
                <a:solidFill>
                  <a:schemeClr val="tx1"/>
                </a:solidFill>
                <a:latin typeface="+mn-lt"/>
                <a:ea typeface="+mn-ea"/>
                <a:cs typeface="+mn-cs"/>
              </a:rPr>
              <a:t> 1 have an initial structure that is farther from the desired</a:t>
            </a:r>
          </a:p>
          <a:p>
            <a:r>
              <a:rPr kumimoji="1" lang="en-US" altLang="ja-JP" sz="1200" b="0" kern="1200" baseline="0" dirty="0" smtClean="0">
                <a:solidFill>
                  <a:schemeClr val="tx1"/>
                </a:solidFill>
                <a:latin typeface="+mn-lt"/>
                <a:ea typeface="+mn-ea"/>
                <a:cs typeface="+mn-cs"/>
              </a:rPr>
              <a:t>parameters for polymerization, with a tilt angle of </a:t>
            </a:r>
            <a:r>
              <a:rPr kumimoji="1" lang="en-US" altLang="ja-JP" sz="1200" kern="1200" baseline="0" dirty="0" smtClean="0">
                <a:solidFill>
                  <a:schemeClr val="tx1"/>
                </a:solidFill>
                <a:latin typeface="+mn-lt"/>
                <a:ea typeface="+mn-ea"/>
                <a:cs typeface="+mn-cs"/>
              </a:rPr>
              <a:t>65°and a C1-C4¢ distance of 4.88 Å</a:t>
            </a:r>
          </a:p>
          <a:p>
            <a:endParaRPr kumimoji="1" lang="ja-JP" altLang="en-US" dirty="0"/>
          </a:p>
        </p:txBody>
      </p:sp>
      <p:sp>
        <p:nvSpPr>
          <p:cNvPr id="4" name="スライド番号プレースホルダ 3"/>
          <p:cNvSpPr>
            <a:spLocks noGrp="1"/>
          </p:cNvSpPr>
          <p:nvPr>
            <p:ph type="sldNum" sz="quarter" idx="10"/>
          </p:nvPr>
        </p:nvSpPr>
        <p:spPr/>
        <p:txBody>
          <a:bodyPr/>
          <a:lstStyle/>
          <a:p>
            <a:fld id="{DCE0D0D5-C18E-476B-AF54-861CA32A27E5}" type="slidenum">
              <a:rPr kumimoji="1" lang="ja-JP" altLang="en-US" smtClean="0"/>
              <a:pPr/>
              <a:t>21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mn-ea"/>
                <a:cs typeface="+mn-cs"/>
              </a:rPr>
              <a:t>重合反応は、溶融状態や溶液など、液相で行われるのが普通です。しかし中には固体状態のまま重合するものもあります。それを固相重合といいます。</a:t>
            </a:r>
            <a:r>
              <a:rPr kumimoji="1" lang="en-US" altLang="ja-JP" sz="1200" kern="1200" dirty="0" smtClean="0">
                <a:solidFill>
                  <a:schemeClr val="tx1"/>
                </a:solidFill>
                <a:latin typeface="+mn-lt"/>
                <a:ea typeface="+mn-ea"/>
                <a:cs typeface="+mn-cs"/>
              </a:rPr>
              <a:t/>
            </a:r>
            <a:br>
              <a:rPr kumimoji="1" lang="en-US" altLang="ja-JP" sz="1200" kern="1200" dirty="0" smtClean="0">
                <a:solidFill>
                  <a:schemeClr val="tx1"/>
                </a:solidFill>
                <a:latin typeface="+mn-lt"/>
                <a:ea typeface="+mn-ea"/>
                <a:cs typeface="+mn-cs"/>
              </a:rPr>
            </a:br>
            <a:r>
              <a:rPr kumimoji="1" lang="ja-JP" altLang="ja-JP" sz="1200" kern="1200" dirty="0" smtClean="0">
                <a:solidFill>
                  <a:schemeClr val="tx1"/>
                </a:solidFill>
                <a:latin typeface="+mn-lt"/>
                <a:ea typeface="+mn-ea"/>
                <a:cs typeface="+mn-cs"/>
              </a:rPr>
              <a:t>　中でもモノマー結晶が、結晶性を保持したまま高分子量体を生成する固相重合（</a:t>
            </a:r>
            <a:r>
              <a:rPr kumimoji="1" lang="ja-JP" altLang="ja-JP" sz="1200" kern="1200" dirty="0" smtClean="0">
                <a:solidFill>
                  <a:srgbClr val="FF0000"/>
                </a:solidFill>
                <a:latin typeface="+mn-lt"/>
                <a:ea typeface="+mn-ea"/>
                <a:cs typeface="+mn-cs"/>
              </a:rPr>
              <a:t>トポケミカル重合</a:t>
            </a:r>
            <a:r>
              <a:rPr kumimoji="1" lang="ja-JP" altLang="ja-JP" sz="1200" kern="1200" dirty="0" smtClean="0">
                <a:solidFill>
                  <a:schemeClr val="tx1"/>
                </a:solidFill>
                <a:latin typeface="+mn-lt"/>
                <a:ea typeface="+mn-ea"/>
                <a:cs typeface="+mn-cs"/>
              </a:rPr>
              <a:t>）もあり、構造制御、立体制御の面からも興味深い重合です。</a:t>
            </a:r>
          </a:p>
          <a:p>
            <a:endParaRPr kumimoji="1" lang="ja-JP" altLang="en-US" dirty="0"/>
          </a:p>
        </p:txBody>
      </p:sp>
      <p:sp>
        <p:nvSpPr>
          <p:cNvPr id="4" name="スライド番号プレースホルダ 3"/>
          <p:cNvSpPr>
            <a:spLocks noGrp="1"/>
          </p:cNvSpPr>
          <p:nvPr>
            <p:ph type="sldNum" sz="quarter" idx="10"/>
          </p:nvPr>
        </p:nvSpPr>
        <p:spPr/>
        <p:txBody>
          <a:bodyPr/>
          <a:lstStyle/>
          <a:p>
            <a:fld id="{14FDB979-B752-4F2A-8DE3-AC8BA68688A5}" type="slidenum">
              <a:rPr kumimoji="1" lang="ja-JP" altLang="en-US" smtClean="0"/>
              <a:pPr/>
              <a:t>4</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mn-ea"/>
                <a:cs typeface="+mn-cs"/>
              </a:rPr>
              <a:t>重合反応は、溶融状態や溶液など、液相で行われるのが普通です。しかし中には固体状態のまま重合するものもあります。それを固相重合といいます。</a:t>
            </a:r>
            <a:r>
              <a:rPr kumimoji="1" lang="en-US" altLang="ja-JP" sz="1200" kern="1200" dirty="0" smtClean="0">
                <a:solidFill>
                  <a:schemeClr val="tx1"/>
                </a:solidFill>
                <a:latin typeface="+mn-lt"/>
                <a:ea typeface="+mn-ea"/>
                <a:cs typeface="+mn-cs"/>
              </a:rPr>
              <a:t/>
            </a:r>
            <a:br>
              <a:rPr kumimoji="1" lang="en-US" altLang="ja-JP" sz="1200" kern="1200" dirty="0" smtClean="0">
                <a:solidFill>
                  <a:schemeClr val="tx1"/>
                </a:solidFill>
                <a:latin typeface="+mn-lt"/>
                <a:ea typeface="+mn-ea"/>
                <a:cs typeface="+mn-cs"/>
              </a:rPr>
            </a:br>
            <a:r>
              <a:rPr kumimoji="1" lang="ja-JP" altLang="ja-JP" sz="1200" kern="1200" dirty="0" smtClean="0">
                <a:solidFill>
                  <a:schemeClr val="tx1"/>
                </a:solidFill>
                <a:latin typeface="+mn-lt"/>
                <a:ea typeface="+mn-ea"/>
                <a:cs typeface="+mn-cs"/>
              </a:rPr>
              <a:t>　中でもモノマー結晶が、結晶性を保持したまま高分子量体を生成する固相重合（</a:t>
            </a:r>
            <a:r>
              <a:rPr kumimoji="1" lang="ja-JP" altLang="ja-JP" sz="1200" kern="1200" dirty="0" smtClean="0">
                <a:solidFill>
                  <a:srgbClr val="FF0000"/>
                </a:solidFill>
                <a:latin typeface="+mn-lt"/>
                <a:ea typeface="+mn-ea"/>
                <a:cs typeface="+mn-cs"/>
              </a:rPr>
              <a:t>トポケミカル重合</a:t>
            </a:r>
            <a:r>
              <a:rPr kumimoji="1" lang="ja-JP" altLang="ja-JP" sz="1200" kern="1200" dirty="0" smtClean="0">
                <a:solidFill>
                  <a:schemeClr val="tx1"/>
                </a:solidFill>
                <a:latin typeface="+mn-lt"/>
                <a:ea typeface="+mn-ea"/>
                <a:cs typeface="+mn-cs"/>
              </a:rPr>
              <a:t>）もあり、構造制御、立体制御の面からも興味深い重合です。</a:t>
            </a:r>
          </a:p>
          <a:p>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PIDA has no side groups to provide </a:t>
            </a:r>
            <a:r>
              <a:rPr lang="en-US" altLang="ja-JP" dirty="0" err="1" smtClean="0"/>
              <a:t>steric</a:t>
            </a:r>
            <a:r>
              <a:rPr lang="en-US" altLang="ja-JP" dirty="0" smtClean="0"/>
              <a:t> repulsion.</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a:t>
            </a:r>
            <a:r>
              <a:rPr lang="en-US" altLang="ja-JP" dirty="0" smtClean="0"/>
              <a:t>The simple structure of PIDA is appropriate for a test case to examine the inherent properties of the poly(</a:t>
            </a:r>
            <a:r>
              <a:rPr lang="en-US" altLang="ja-JP" dirty="0" err="1" smtClean="0"/>
              <a:t>diacetylenes</a:t>
            </a:r>
            <a:r>
              <a:rPr lang="en-US" altLang="ja-JP" dirty="0" smtClean="0"/>
              <a:t>) (PDA) backbone.</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endParaRPr kumimoji="1" lang="en-US" altLang="ja-JP" dirty="0" smtClean="0"/>
          </a:p>
          <a:p>
            <a:r>
              <a:rPr kumimoji="1" lang="en-US" altLang="ja-JP" sz="1200" b="0" kern="1200" baseline="0" dirty="0" err="1" smtClean="0">
                <a:solidFill>
                  <a:schemeClr val="tx1"/>
                </a:solidFill>
                <a:latin typeface="+mn-lt"/>
                <a:ea typeface="+mn-ea"/>
                <a:cs typeface="+mn-cs"/>
              </a:rPr>
              <a:t>diyne</a:t>
            </a:r>
            <a:r>
              <a:rPr kumimoji="1" lang="en-US" altLang="ja-JP" sz="1200" b="0" kern="1200" baseline="0" dirty="0" smtClean="0">
                <a:solidFill>
                  <a:schemeClr val="tx1"/>
                </a:solidFill>
                <a:latin typeface="+mn-lt"/>
                <a:ea typeface="+mn-ea"/>
                <a:cs typeface="+mn-cs"/>
              </a:rPr>
              <a:t> 1 forms initial </a:t>
            </a:r>
            <a:r>
              <a:rPr kumimoji="1" lang="en-US" altLang="ja-JP" sz="1200" b="0" kern="1200" baseline="0" dirty="0" err="1" smtClean="0">
                <a:solidFill>
                  <a:schemeClr val="tx1"/>
                </a:solidFill>
                <a:latin typeface="+mn-lt"/>
                <a:ea typeface="+mn-ea"/>
                <a:cs typeface="+mn-cs"/>
              </a:rPr>
              <a:t>cocrystals</a:t>
            </a:r>
            <a:r>
              <a:rPr kumimoji="1" lang="en-US" altLang="ja-JP" sz="1200" b="0" kern="1200" baseline="0" dirty="0" smtClean="0">
                <a:solidFill>
                  <a:schemeClr val="tx1"/>
                </a:solidFill>
                <a:latin typeface="+mn-lt"/>
                <a:ea typeface="+mn-ea"/>
                <a:cs typeface="+mn-cs"/>
              </a:rPr>
              <a:t> with the</a:t>
            </a:r>
            <a:r>
              <a:rPr kumimoji="1" lang="ja-JP" altLang="en-US" sz="1200" b="0" kern="1200" baseline="0" dirty="0" smtClean="0">
                <a:solidFill>
                  <a:schemeClr val="tx1"/>
                </a:solidFill>
                <a:latin typeface="+mn-lt"/>
                <a:ea typeface="+mn-ea"/>
                <a:cs typeface="+mn-cs"/>
              </a:rPr>
              <a:t>　</a:t>
            </a:r>
            <a:r>
              <a:rPr kumimoji="1" lang="en-US" altLang="ja-JP" sz="1200" b="0" kern="1200" baseline="0" dirty="0" smtClean="0">
                <a:solidFill>
                  <a:schemeClr val="tx1"/>
                </a:solidFill>
                <a:latin typeface="+mn-lt"/>
                <a:ea typeface="+mn-ea"/>
                <a:cs typeface="+mn-cs"/>
              </a:rPr>
              <a:t>3-pyridyl host 3 that match the expected parameters for</a:t>
            </a:r>
          </a:p>
          <a:p>
            <a:r>
              <a:rPr kumimoji="1" lang="en-US" altLang="ja-JP" sz="1200" kern="1200" baseline="0" dirty="0" smtClean="0">
                <a:solidFill>
                  <a:schemeClr val="tx1"/>
                </a:solidFill>
                <a:latin typeface="+mn-lt"/>
                <a:ea typeface="+mn-ea"/>
                <a:cs typeface="+mn-cs"/>
              </a:rPr>
              <a:t>polymerization well. Both the repeat distance and</a:t>
            </a:r>
            <a:r>
              <a:rPr kumimoji="1" lang="ja-JP" altLang="en-US" sz="1200" kern="1200" baseline="0" dirty="0" smtClean="0">
                <a:solidFill>
                  <a:schemeClr val="tx1"/>
                </a:solidFill>
                <a:latin typeface="+mn-lt"/>
                <a:ea typeface="+mn-ea"/>
                <a:cs typeface="+mn-cs"/>
              </a:rPr>
              <a:t>　</a:t>
            </a:r>
            <a:r>
              <a:rPr kumimoji="1" lang="en-US" altLang="ja-JP" sz="1200" kern="1200" baseline="0" dirty="0" smtClean="0">
                <a:solidFill>
                  <a:schemeClr val="tx1"/>
                </a:solidFill>
                <a:latin typeface="+mn-lt"/>
                <a:ea typeface="+mn-ea"/>
                <a:cs typeface="+mn-cs"/>
              </a:rPr>
              <a:t>the C1-C4¢ distance are within the desired range.</a:t>
            </a:r>
          </a:p>
          <a:p>
            <a:endParaRPr kumimoji="1" lang="en-US" altLang="ja-JP" sz="1200" kern="1200" baseline="0" dirty="0" smtClean="0">
              <a:solidFill>
                <a:schemeClr val="tx1"/>
              </a:solidFill>
              <a:latin typeface="+mn-lt"/>
              <a:ea typeface="+mn-ea"/>
              <a:cs typeface="+mn-cs"/>
            </a:endParaRPr>
          </a:p>
          <a:p>
            <a:r>
              <a:rPr kumimoji="1" lang="en-US" altLang="ja-JP" sz="1200" kern="1200" baseline="0" dirty="0" err="1" smtClean="0">
                <a:solidFill>
                  <a:schemeClr val="tx1"/>
                </a:solidFill>
                <a:latin typeface="+mn-lt"/>
                <a:ea typeface="+mn-ea"/>
                <a:cs typeface="+mn-cs"/>
              </a:rPr>
              <a:t>cocrystals</a:t>
            </a:r>
            <a:r>
              <a:rPr kumimoji="1" lang="en-US" altLang="ja-JP" sz="1200" kern="1200" baseline="0" dirty="0" smtClean="0">
                <a:solidFill>
                  <a:schemeClr val="tx1"/>
                </a:solidFill>
                <a:latin typeface="+mn-lt"/>
                <a:ea typeface="+mn-ea"/>
                <a:cs typeface="+mn-cs"/>
              </a:rPr>
              <a:t> of 4-pyridyl </a:t>
            </a:r>
            <a:r>
              <a:rPr kumimoji="1" lang="en-US" altLang="ja-JP" sz="1200" b="0" kern="1200" baseline="0" dirty="0" smtClean="0">
                <a:solidFill>
                  <a:schemeClr val="tx1"/>
                </a:solidFill>
                <a:latin typeface="+mn-lt"/>
                <a:ea typeface="+mn-ea"/>
                <a:cs typeface="+mn-cs"/>
              </a:rPr>
              <a:t>host 4 with </a:t>
            </a:r>
            <a:r>
              <a:rPr kumimoji="1" lang="en-US" altLang="ja-JP" sz="1200" b="0" kern="1200" baseline="0" dirty="0" err="1" smtClean="0">
                <a:solidFill>
                  <a:schemeClr val="tx1"/>
                </a:solidFill>
                <a:latin typeface="+mn-lt"/>
                <a:ea typeface="+mn-ea"/>
                <a:cs typeface="+mn-cs"/>
              </a:rPr>
              <a:t>diyne</a:t>
            </a:r>
            <a:r>
              <a:rPr kumimoji="1" lang="en-US" altLang="ja-JP" sz="1200" b="0" kern="1200" baseline="0" dirty="0" smtClean="0">
                <a:solidFill>
                  <a:schemeClr val="tx1"/>
                </a:solidFill>
                <a:latin typeface="+mn-lt"/>
                <a:ea typeface="+mn-ea"/>
                <a:cs typeface="+mn-cs"/>
              </a:rPr>
              <a:t> 1 have an initial structure that is farther from the desired</a:t>
            </a:r>
          </a:p>
          <a:p>
            <a:r>
              <a:rPr kumimoji="1" lang="en-US" altLang="ja-JP" sz="1200" b="0" kern="1200" baseline="0" dirty="0" smtClean="0">
                <a:solidFill>
                  <a:schemeClr val="tx1"/>
                </a:solidFill>
                <a:latin typeface="+mn-lt"/>
                <a:ea typeface="+mn-ea"/>
                <a:cs typeface="+mn-cs"/>
              </a:rPr>
              <a:t>parameters for polymerization, with a tilt angle of </a:t>
            </a:r>
            <a:r>
              <a:rPr kumimoji="1" lang="en-US" altLang="ja-JP" sz="1200" kern="1200" baseline="0" dirty="0" smtClean="0">
                <a:solidFill>
                  <a:schemeClr val="tx1"/>
                </a:solidFill>
                <a:latin typeface="+mn-lt"/>
                <a:ea typeface="+mn-ea"/>
                <a:cs typeface="+mn-cs"/>
              </a:rPr>
              <a:t>65°and a C1-C4¢ distance of 4.88 Å</a:t>
            </a:r>
          </a:p>
        </p:txBody>
      </p:sp>
      <p:sp>
        <p:nvSpPr>
          <p:cNvPr id="4" name="スライド番号プレースホルダ 3"/>
          <p:cNvSpPr>
            <a:spLocks noGrp="1"/>
          </p:cNvSpPr>
          <p:nvPr>
            <p:ph type="sldNum" sz="quarter" idx="10"/>
          </p:nvPr>
        </p:nvSpPr>
        <p:spPr/>
        <p:txBody>
          <a:bodyPr/>
          <a:lstStyle/>
          <a:p>
            <a:fld id="{C51B81C0-6D6E-44DB-8044-61954B1FD2FA}" type="slidenum">
              <a:rPr kumimoji="1" lang="ja-JP" altLang="en-US" smtClean="0"/>
              <a:pPr/>
              <a:t>5</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マルチアンビルプレス装置は一軸性の大きなブリッジマンアンビルに比べて試料容積を大きく取ることができ、静水圧性も高い。</a:t>
            </a:r>
            <a:endParaRPr kumimoji="1" lang="en-US" altLang="ja-JP" dirty="0" smtClean="0"/>
          </a:p>
          <a:p>
            <a:r>
              <a:rPr kumimoji="1" lang="ja-JP" altLang="en-US" dirty="0" smtClean="0"/>
              <a:t>マルチアンビルと</a:t>
            </a:r>
            <a:r>
              <a:rPr kumimoji="1" lang="en-US" altLang="ja-JP" dirty="0" smtClean="0"/>
              <a:t>DAC</a:t>
            </a:r>
            <a:r>
              <a:rPr kumimoji="1" lang="ja-JP" altLang="en-US" dirty="0" smtClean="0"/>
              <a:t>では色の変化の開始点は異なったが、試料の粒子のサイズや静水圧性にもよる？</a:t>
            </a:r>
            <a:endParaRPr kumimoji="1" lang="en-US" altLang="ja-JP" dirty="0" smtClean="0"/>
          </a:p>
          <a:p>
            <a:endParaRPr kumimoji="1" lang="en-US" altLang="ja-JP" dirty="0" smtClean="0"/>
          </a:p>
          <a:p>
            <a:r>
              <a:rPr kumimoji="1" lang="en-US" altLang="ja-JP" sz="1200" dirty="0" smtClean="0">
                <a:solidFill>
                  <a:schemeClr val="tx1"/>
                </a:solidFill>
              </a:rPr>
              <a:t>There are three new peaks visible in </a:t>
            </a:r>
            <a:r>
              <a:rPr kumimoji="1" lang="en-US" altLang="ja-JP" sz="1200" b="1" dirty="0" smtClean="0">
                <a:solidFill>
                  <a:schemeClr val="tx1"/>
                </a:solidFill>
              </a:rPr>
              <a:t>1</a:t>
            </a:r>
            <a:r>
              <a:rPr kumimoji="1" lang="ja-JP" altLang="en-US" sz="1200" b="1" dirty="0" smtClean="0">
                <a:solidFill>
                  <a:schemeClr val="tx1"/>
                </a:solidFill>
              </a:rPr>
              <a:t>・</a:t>
            </a:r>
            <a:r>
              <a:rPr kumimoji="1" lang="en-US" altLang="ja-JP" sz="1200" b="1" dirty="0" smtClean="0">
                <a:solidFill>
                  <a:schemeClr val="tx1"/>
                </a:solidFill>
              </a:rPr>
              <a:t>3 </a:t>
            </a:r>
            <a:r>
              <a:rPr kumimoji="1" lang="en-US" altLang="ja-JP" sz="1200" dirty="0" smtClean="0">
                <a:solidFill>
                  <a:schemeClr val="tx1"/>
                </a:solidFill>
              </a:rPr>
              <a:t>and </a:t>
            </a:r>
            <a:r>
              <a:rPr kumimoji="1" lang="en-US" altLang="ja-JP" sz="1200" b="1" dirty="0" smtClean="0">
                <a:solidFill>
                  <a:schemeClr val="tx1"/>
                </a:solidFill>
              </a:rPr>
              <a:t>1</a:t>
            </a:r>
            <a:r>
              <a:rPr kumimoji="1" lang="ja-JP" altLang="en-US" sz="1200" b="1" dirty="0" smtClean="0">
                <a:solidFill>
                  <a:schemeClr val="tx1"/>
                </a:solidFill>
              </a:rPr>
              <a:t>・</a:t>
            </a:r>
            <a:r>
              <a:rPr kumimoji="1" lang="en-US" altLang="ja-JP" sz="1200" b="1" dirty="0" smtClean="0">
                <a:solidFill>
                  <a:schemeClr val="tx1"/>
                </a:solidFill>
              </a:rPr>
              <a:t>4</a:t>
            </a:r>
            <a:r>
              <a:rPr lang="ja-JP" altLang="en-US" sz="1200" dirty="0" smtClean="0">
                <a:solidFill>
                  <a:schemeClr val="tx1"/>
                </a:solidFill>
              </a:rPr>
              <a:t> </a:t>
            </a:r>
            <a:r>
              <a:rPr lang="en-US" altLang="ja-JP" sz="1200" dirty="0" smtClean="0">
                <a:solidFill>
                  <a:schemeClr val="tx1"/>
                </a:solidFill>
              </a:rPr>
              <a:t>after pressing.</a:t>
            </a:r>
          </a:p>
          <a:p>
            <a:r>
              <a:rPr lang="en-US" altLang="ja-JP" sz="1200" dirty="0" smtClean="0">
                <a:solidFill>
                  <a:schemeClr val="tx1"/>
                </a:solidFill>
              </a:rPr>
              <a:t>Also , these peaks are very similar to the Raman spectrum of a known sample of polymer (</a:t>
            </a:r>
            <a:r>
              <a:rPr lang="en-US" altLang="ja-JP" sz="1200" b="1" dirty="0" smtClean="0">
                <a:solidFill>
                  <a:schemeClr val="tx1"/>
                </a:solidFill>
              </a:rPr>
              <a:t>2</a:t>
            </a:r>
            <a:r>
              <a:rPr lang="ja-JP" altLang="en-US" sz="1200" b="1" dirty="0" smtClean="0">
                <a:solidFill>
                  <a:schemeClr val="tx1"/>
                </a:solidFill>
              </a:rPr>
              <a:t>・</a:t>
            </a:r>
            <a:r>
              <a:rPr lang="en-US" altLang="ja-JP" sz="1200" b="1" dirty="0" smtClean="0">
                <a:solidFill>
                  <a:schemeClr val="tx1"/>
                </a:solidFill>
              </a:rPr>
              <a:t>5</a:t>
            </a:r>
            <a:r>
              <a:rPr lang="en-US" altLang="ja-JP" sz="1200" dirty="0" smtClean="0">
                <a:solidFill>
                  <a:schemeClr val="tx1"/>
                </a:solidFill>
              </a:rPr>
              <a:t>) .</a:t>
            </a:r>
          </a:p>
          <a:p>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r>
              <a:rPr kumimoji="1" lang="en-US" altLang="ja-JP" sz="1200" kern="1200" baseline="0" dirty="0" smtClean="0">
                <a:solidFill>
                  <a:schemeClr val="tx1"/>
                </a:solidFill>
                <a:latin typeface="+mn-lt"/>
                <a:ea typeface="+mn-ea"/>
                <a:cs typeface="+mn-cs"/>
              </a:rPr>
              <a:t>While the X-ray diffraction data suggest only slight changes in the </a:t>
            </a:r>
            <a:r>
              <a:rPr kumimoji="1" lang="en-US" altLang="ja-JP" sz="1200" kern="1200" baseline="0" dirty="0" err="1" smtClean="0">
                <a:solidFill>
                  <a:schemeClr val="tx1"/>
                </a:solidFill>
                <a:latin typeface="+mn-lt"/>
                <a:ea typeface="+mn-ea"/>
                <a:cs typeface="+mn-cs"/>
              </a:rPr>
              <a:t>cocrystal</a:t>
            </a:r>
            <a:r>
              <a:rPr kumimoji="1" lang="en-US" altLang="ja-JP" sz="1200" kern="1200" baseline="0" dirty="0" smtClean="0">
                <a:solidFill>
                  <a:schemeClr val="tx1"/>
                </a:solidFill>
                <a:latin typeface="+mn-lt"/>
                <a:ea typeface="+mn-ea"/>
                <a:cs typeface="+mn-cs"/>
              </a:rPr>
              <a:t> structure upon initial</a:t>
            </a:r>
          </a:p>
          <a:p>
            <a:r>
              <a:rPr kumimoji="1" lang="en-US" altLang="ja-JP" sz="1200" kern="1200" baseline="0" dirty="0" smtClean="0">
                <a:solidFill>
                  <a:schemeClr val="tx1"/>
                </a:solidFill>
                <a:latin typeface="+mn-lt"/>
                <a:ea typeface="+mn-ea"/>
                <a:cs typeface="+mn-cs"/>
              </a:rPr>
              <a:t>pressing, Raman spectroscopy provides a different picture.</a:t>
            </a:r>
          </a:p>
          <a:p>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１・４において、加圧後も</a:t>
            </a:r>
            <a:r>
              <a:rPr kumimoji="1" lang="en-US" altLang="ja-JP" sz="1200" kern="1200" baseline="0" dirty="0" smtClean="0">
                <a:solidFill>
                  <a:schemeClr val="tx1"/>
                </a:solidFill>
                <a:latin typeface="+mn-lt"/>
                <a:ea typeface="+mn-ea"/>
                <a:cs typeface="+mn-cs"/>
              </a:rPr>
              <a:t>X</a:t>
            </a:r>
            <a:r>
              <a:rPr kumimoji="1" lang="ja-JP" altLang="en-US" sz="1200" kern="1200" baseline="0" dirty="0" smtClean="0">
                <a:solidFill>
                  <a:schemeClr val="tx1"/>
                </a:solidFill>
                <a:latin typeface="+mn-lt"/>
                <a:ea typeface="+mn-ea"/>
                <a:cs typeface="+mn-cs"/>
              </a:rPr>
              <a:t>線回折ではモノマーの構造も見えていたのに対して、ラマン分光では加圧後に劇的な変化があった。</a:t>
            </a:r>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１・３と</a:t>
            </a:r>
            <a:r>
              <a:rPr kumimoji="1" lang="en-US" altLang="ja-JP" sz="1200" kern="1200" baseline="0" dirty="0" smtClean="0">
                <a:solidFill>
                  <a:schemeClr val="tx1"/>
                </a:solidFill>
                <a:latin typeface="+mn-lt"/>
                <a:ea typeface="+mn-ea"/>
                <a:cs typeface="+mn-cs"/>
              </a:rPr>
              <a:t>1</a:t>
            </a:r>
            <a:r>
              <a:rPr kumimoji="1" lang="ja-JP" altLang="en-US" sz="1200" kern="1200" baseline="0" dirty="0" smtClean="0">
                <a:solidFill>
                  <a:schemeClr val="tx1"/>
                </a:solidFill>
                <a:latin typeface="+mn-lt"/>
                <a:ea typeface="+mn-ea"/>
                <a:cs typeface="+mn-cs"/>
              </a:rPr>
              <a:t>・４の共結晶では加圧後に同じようなピークが見えた。</a:t>
            </a:r>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それはポリマーとして既知の２・５のピークと似ていた。</a:t>
            </a:r>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一見ラマンと</a:t>
            </a:r>
            <a:r>
              <a:rPr kumimoji="1" lang="en-US" altLang="ja-JP" sz="1200" kern="1200" baseline="0" dirty="0" smtClean="0">
                <a:solidFill>
                  <a:schemeClr val="tx1"/>
                </a:solidFill>
                <a:latin typeface="+mn-lt"/>
                <a:ea typeface="+mn-ea"/>
                <a:cs typeface="+mn-cs"/>
              </a:rPr>
              <a:t>X</a:t>
            </a:r>
            <a:r>
              <a:rPr kumimoji="1" lang="ja-JP" altLang="en-US" sz="1200" kern="1200" baseline="0" dirty="0" smtClean="0">
                <a:solidFill>
                  <a:schemeClr val="tx1"/>
                </a:solidFill>
                <a:latin typeface="+mn-lt"/>
                <a:ea typeface="+mn-ea"/>
                <a:cs typeface="+mn-cs"/>
              </a:rPr>
              <a:t>線回折の結果が矛盾するように見えるが、サンプルの抽出法の違いを考慮すると一致させれる。</a:t>
            </a:r>
            <a:endParaRPr kumimoji="1" lang="en-US" altLang="ja-JP" sz="1200" kern="1200" baseline="0" dirty="0" smtClean="0">
              <a:solidFill>
                <a:schemeClr val="tx1"/>
              </a:solidFill>
              <a:latin typeface="+mn-lt"/>
              <a:ea typeface="+mn-ea"/>
              <a:cs typeface="+mn-cs"/>
            </a:endParaRPr>
          </a:p>
          <a:p>
            <a:r>
              <a:rPr kumimoji="1" lang="en-US" altLang="ja-JP" sz="1200" kern="1200" baseline="0" dirty="0" smtClean="0">
                <a:solidFill>
                  <a:schemeClr val="tx1"/>
                </a:solidFill>
                <a:latin typeface="+mn-lt"/>
                <a:ea typeface="+mn-ea"/>
                <a:cs typeface="+mn-cs"/>
              </a:rPr>
              <a:t>X</a:t>
            </a:r>
            <a:r>
              <a:rPr kumimoji="1" lang="ja-JP" altLang="en-US" sz="1200" kern="1200" baseline="0" dirty="0" smtClean="0">
                <a:solidFill>
                  <a:schemeClr val="tx1"/>
                </a:solidFill>
                <a:latin typeface="+mn-lt"/>
                <a:ea typeface="+mn-ea"/>
                <a:cs typeface="+mn-cs"/>
              </a:rPr>
              <a:t>線はサンプルの構造の平均を記録するが、ラマンは散乱のピークを求める。</a:t>
            </a:r>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r>
              <a:rPr kumimoji="1" lang="en-US" altLang="ja-JP" sz="1200" kern="1200" baseline="0" dirty="0" smtClean="0">
                <a:solidFill>
                  <a:schemeClr val="tx1"/>
                </a:solidFill>
                <a:latin typeface="+mn-lt"/>
                <a:ea typeface="+mn-ea"/>
                <a:cs typeface="+mn-cs"/>
              </a:rPr>
              <a:t>PIDA</a:t>
            </a:r>
            <a:r>
              <a:rPr kumimoji="1" lang="ja-JP" altLang="en-US" sz="1200" kern="1200" baseline="0" dirty="0" smtClean="0">
                <a:solidFill>
                  <a:schemeClr val="tx1"/>
                </a:solidFill>
                <a:latin typeface="+mn-lt"/>
                <a:ea typeface="+mn-ea"/>
                <a:cs typeface="+mn-cs"/>
              </a:rPr>
              <a:t>はポリマー骨格の結合が非局在化しているためにひじょうに強いラマンピークがでる。</a:t>
            </a:r>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C51B81C0-6D6E-44DB-8044-61954B1FD2FA}" type="slidenum">
              <a:rPr kumimoji="1" lang="ja-JP" altLang="en-US" smtClean="0"/>
              <a:pPr/>
              <a:t>6</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dirty="0" smtClean="0"/>
              <a:t>加圧することによって試料は約</a:t>
            </a:r>
            <a:r>
              <a:rPr lang="en-US" altLang="ja-JP" sz="1200" dirty="0" smtClean="0"/>
              <a:t>0.6 </a:t>
            </a:r>
            <a:r>
              <a:rPr lang="en-US" altLang="ja-JP" sz="1200" dirty="0" err="1" smtClean="0"/>
              <a:t>GPa</a:t>
            </a:r>
            <a:r>
              <a:rPr lang="ja-JP" altLang="en-US" sz="1200" dirty="0" smtClean="0"/>
              <a:t>で黒色化することがわかった。</a:t>
            </a:r>
            <a:endParaRPr lang="en-US" altLang="ja-JP" sz="1200" dirty="0" smtClean="0"/>
          </a:p>
          <a:p>
            <a:r>
              <a:rPr lang="ja-JP" altLang="en-US" sz="1200" dirty="0" smtClean="0"/>
              <a:t>先行研究から試料の重合化が示唆される。</a:t>
            </a:r>
            <a:endParaRPr kumimoji="1" lang="ja-JP" altLang="en-US" sz="1200" dirty="0" smtClean="0"/>
          </a:p>
          <a:p>
            <a:r>
              <a:rPr lang="ja-JP" altLang="en-US" sz="1200" dirty="0" smtClean="0"/>
              <a:t>試料の色の変化は圧力媒体に依存することがわかった。</a:t>
            </a:r>
            <a:endParaRPr lang="en-US" altLang="ja-JP" sz="1200" dirty="0" smtClean="0"/>
          </a:p>
          <a:p>
            <a:r>
              <a:rPr lang="ja-JP" altLang="en-US" sz="1200" dirty="0" smtClean="0"/>
              <a:t>このことは予想されるトポケミカル重合が進行していることを間接的にサポー トできる。</a:t>
            </a:r>
          </a:p>
          <a:p>
            <a:endParaRPr kumimoji="1" lang="ja-JP" altLang="en-US" dirty="0"/>
          </a:p>
        </p:txBody>
      </p:sp>
      <p:sp>
        <p:nvSpPr>
          <p:cNvPr id="4" name="スライド番号プレースホルダ 3"/>
          <p:cNvSpPr>
            <a:spLocks noGrp="1"/>
          </p:cNvSpPr>
          <p:nvPr>
            <p:ph type="sldNum" sz="quarter" idx="10"/>
          </p:nvPr>
        </p:nvSpPr>
        <p:spPr/>
        <p:txBody>
          <a:bodyPr/>
          <a:lstStyle/>
          <a:p>
            <a:fld id="{FE7DC2A9-DC26-4EA6-9510-5D4CA1ABD5B1}" type="slidenum">
              <a:rPr kumimoji="1" lang="ja-JP" altLang="en-US" smtClean="0"/>
              <a:pPr/>
              <a:t>10</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原理よりも、経験的（一般論？）な違いということで。</a:t>
            </a:r>
            <a:br>
              <a:rPr lang="ja-JP" altLang="en-US" dirty="0" smtClean="0"/>
            </a:br>
            <a:r>
              <a:rPr lang="ja-JP" altLang="en-US" dirty="0" smtClean="0"/>
              <a:t/>
            </a:r>
            <a:br>
              <a:rPr lang="ja-JP" altLang="en-US" dirty="0" smtClean="0"/>
            </a:br>
            <a:r>
              <a:rPr lang="ja-JP" altLang="en-US" dirty="0" smtClean="0"/>
              <a:t>同じ物質を赤外とラマンの両方にかけたとすると、</a:t>
            </a:r>
            <a:br>
              <a:rPr lang="ja-JP" altLang="en-US" dirty="0" smtClean="0"/>
            </a:br>
            <a:r>
              <a:rPr lang="ja-JP" altLang="en-US" dirty="0" smtClean="0"/>
              <a:t/>
            </a:r>
            <a:br>
              <a:rPr lang="ja-JP" altLang="en-US" dirty="0" smtClean="0"/>
            </a:br>
            <a:r>
              <a:rPr lang="ja-JP" altLang="en-US" dirty="0" smtClean="0"/>
              <a:t>　（１）ラマンの方が、骨格振動（</a:t>
            </a:r>
            <a:r>
              <a:rPr lang="en-US" altLang="ja-JP" dirty="0" smtClean="0"/>
              <a:t>-C-C=C-</a:t>
            </a:r>
            <a:r>
              <a:rPr lang="ja-JP" altLang="en-US" dirty="0" smtClean="0"/>
              <a:t>など）のピークが強く出る</a:t>
            </a:r>
            <a:br>
              <a:rPr lang="ja-JP" altLang="en-US" dirty="0" smtClean="0"/>
            </a:br>
            <a:r>
              <a:rPr lang="ja-JP" altLang="en-US" dirty="0" smtClean="0"/>
              <a:t>　（２）赤外の方が、官能基（</a:t>
            </a:r>
            <a:r>
              <a:rPr lang="en-US" altLang="ja-JP" dirty="0" smtClean="0"/>
              <a:t>-COOH</a:t>
            </a:r>
            <a:r>
              <a:rPr lang="ja-JP" altLang="en-US" dirty="0" smtClean="0"/>
              <a:t>など）のピークが強く出る</a:t>
            </a:r>
            <a:br>
              <a:rPr lang="ja-JP" altLang="en-US" dirty="0" smtClean="0"/>
            </a:br>
            <a:r>
              <a:rPr lang="ja-JP" altLang="en-US" dirty="0" smtClean="0"/>
              <a:t/>
            </a:r>
            <a:br>
              <a:rPr lang="ja-JP" altLang="en-US" dirty="0" smtClean="0"/>
            </a:br>
            <a:r>
              <a:rPr lang="ja-JP" altLang="en-US" dirty="0" smtClean="0"/>
              <a:t>といったところがあるように思います。</a:t>
            </a:r>
            <a:br>
              <a:rPr lang="ja-JP" altLang="en-US" dirty="0" smtClean="0"/>
            </a:br>
            <a:r>
              <a:rPr lang="ja-JP" altLang="en-US" dirty="0" smtClean="0"/>
              <a:t/>
            </a:r>
            <a:br>
              <a:rPr lang="ja-JP" altLang="en-US" dirty="0" smtClean="0"/>
            </a:br>
            <a:r>
              <a:rPr lang="ja-JP" altLang="en-US" dirty="0" smtClean="0"/>
              <a:t>さらに、利用する波長域の違いも「両者の対象とするもの」に違いを</a:t>
            </a:r>
            <a:br>
              <a:rPr lang="ja-JP" altLang="en-US" dirty="0" smtClean="0"/>
            </a:br>
            <a:r>
              <a:rPr lang="ja-JP" altLang="en-US" dirty="0" smtClean="0"/>
              <a:t>生じます。ラマン分光は赤外よりも短い励起波長（近赤外～可視）を</a:t>
            </a:r>
            <a:br>
              <a:rPr lang="ja-JP" altLang="en-US" dirty="0" smtClean="0"/>
            </a:br>
            <a:r>
              <a:rPr lang="ja-JP" altLang="en-US" dirty="0" smtClean="0"/>
              <a:t>使います。そのため、</a:t>
            </a:r>
            <a:br>
              <a:rPr lang="ja-JP" altLang="en-US" dirty="0" smtClean="0"/>
            </a:br>
            <a:r>
              <a:rPr lang="ja-JP" altLang="en-US" dirty="0" smtClean="0"/>
              <a:t/>
            </a:r>
            <a:br>
              <a:rPr lang="ja-JP" altLang="en-US" dirty="0" smtClean="0"/>
            </a:br>
            <a:r>
              <a:rPr lang="ja-JP" altLang="en-US" dirty="0" smtClean="0"/>
              <a:t>　（ａ）赤外では吸収が大きすぎるもの（例えば</a:t>
            </a:r>
            <a:r>
              <a:rPr lang="en-US" altLang="ja-JP" dirty="0" smtClean="0"/>
              <a:t>H2O</a:t>
            </a:r>
            <a:r>
              <a:rPr lang="ja-JP" altLang="en-US" dirty="0" smtClean="0"/>
              <a:t>とか）があっても</a:t>
            </a:r>
            <a:br>
              <a:rPr lang="ja-JP" altLang="en-US" dirty="0" smtClean="0"/>
            </a:br>
            <a:r>
              <a:rPr lang="ja-JP" altLang="en-US" dirty="0" smtClean="0"/>
              <a:t>　　　分析可能になる場合がある</a:t>
            </a:r>
            <a:br>
              <a:rPr lang="ja-JP" altLang="en-US" dirty="0" smtClean="0"/>
            </a:br>
            <a:r>
              <a:rPr lang="ja-JP" altLang="en-US" dirty="0" smtClean="0"/>
              <a:t>　（ｂ）測定ビームをより小さく絞れるため、顕微分光に向く</a:t>
            </a:r>
            <a:br>
              <a:rPr lang="ja-JP" altLang="en-US" dirty="0" smtClean="0"/>
            </a:br>
            <a:r>
              <a:rPr lang="ja-JP" altLang="en-US" dirty="0" smtClean="0"/>
              <a:t>　（ｃ）逆に励起光により蛍光を強く発生する対象には不向き</a:t>
            </a:r>
            <a:br>
              <a:rPr lang="ja-JP" altLang="en-US" dirty="0" smtClean="0"/>
            </a:br>
            <a:r>
              <a:rPr lang="ja-JP" altLang="en-US" dirty="0" smtClean="0"/>
              <a:t>　（ｄ）赤外で低波数振動を捉えようとすると波長が遠赤外域になって</a:t>
            </a:r>
            <a:br>
              <a:rPr lang="ja-JP" altLang="en-US" dirty="0" smtClean="0"/>
            </a:br>
            <a:r>
              <a:rPr lang="ja-JP" altLang="en-US" dirty="0" smtClean="0"/>
              <a:t>　　　しまうが、ラマンでは励起波長のすぐ傍の波長域となる</a:t>
            </a:r>
            <a:endParaRPr kumimoji="1" lang="ja-JP" altLang="en-US" dirty="0"/>
          </a:p>
        </p:txBody>
      </p:sp>
      <p:sp>
        <p:nvSpPr>
          <p:cNvPr id="4" name="スライド番号プレースホルダ 3"/>
          <p:cNvSpPr>
            <a:spLocks noGrp="1"/>
          </p:cNvSpPr>
          <p:nvPr>
            <p:ph type="sldNum" sz="quarter" idx="10"/>
          </p:nvPr>
        </p:nvSpPr>
        <p:spPr/>
        <p:txBody>
          <a:bodyPr/>
          <a:lstStyle/>
          <a:p>
            <a:fld id="{FE7DC2A9-DC26-4EA6-9510-5D4CA1ABD5B1}" type="slidenum">
              <a:rPr kumimoji="1" lang="ja-JP" altLang="en-US" smtClean="0"/>
              <a:pPr/>
              <a:t>11</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rPr>
              <a:t>加圧前後（色の変化後）で試料は異なる結合様式をとることがわかる。</a:t>
            </a:r>
            <a:endParaRPr kumimoji="1" lang="en-US" altLang="ja-JP" sz="120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u="none" dirty="0" smtClean="0">
                <a:solidFill>
                  <a:schemeClr val="tx1"/>
                </a:solidFill>
              </a:rPr>
              <a:t>赤外線の吸収は、分子振動に伴って</a:t>
            </a:r>
            <a:r>
              <a:rPr lang="ja-JP" altLang="en-US" u="none" dirty="0" smtClean="0">
                <a:solidFill>
                  <a:schemeClr val="tx1"/>
                </a:solidFill>
                <a:hlinkClick r:id="rId3" tooltip="双極子モーメント"/>
              </a:rPr>
              <a:t>双極子モーメント</a:t>
            </a:r>
            <a:r>
              <a:rPr lang="ja-JP" altLang="en-US" u="none" dirty="0" smtClean="0">
                <a:solidFill>
                  <a:schemeClr val="tx1"/>
                </a:solidFill>
              </a:rPr>
              <a:t>が変化する場合に生じる。一方、</a:t>
            </a:r>
            <a:r>
              <a:rPr lang="ja-JP" altLang="en-US" u="none" dirty="0" smtClean="0">
                <a:solidFill>
                  <a:schemeClr val="tx1"/>
                </a:solidFill>
                <a:hlinkClick r:id="rId4" tooltip="ラマン効果"/>
              </a:rPr>
              <a:t>ラマン効果</a:t>
            </a:r>
            <a:r>
              <a:rPr lang="ja-JP" altLang="en-US" u="none" dirty="0" smtClean="0">
                <a:solidFill>
                  <a:schemeClr val="tx1"/>
                </a:solidFill>
              </a:rPr>
              <a:t>は分子の振動により</a:t>
            </a:r>
            <a:r>
              <a:rPr lang="ja-JP" altLang="en-US" u="none" dirty="0" smtClean="0">
                <a:solidFill>
                  <a:schemeClr val="tx1"/>
                </a:solidFill>
                <a:hlinkClick r:id="rId5" tooltip="分極率"/>
              </a:rPr>
              <a:t>分極率</a:t>
            </a:r>
            <a:r>
              <a:rPr lang="ja-JP" altLang="en-US" u="none" dirty="0" smtClean="0">
                <a:solidFill>
                  <a:schemeClr val="tx1"/>
                </a:solidFill>
              </a:rPr>
              <a:t>が変化する場合に観測される。</a:t>
            </a:r>
            <a:endParaRPr lang="en-US" altLang="ja-JP"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u="none" dirty="0" smtClean="0">
                <a:solidFill>
                  <a:schemeClr val="tx1"/>
                </a:solidFill>
              </a:rPr>
              <a:t>物質に赤外線を照射すると、それを構成している</a:t>
            </a:r>
            <a:r>
              <a:rPr lang="ja-JP" altLang="en-US" u="none" dirty="0" smtClean="0">
                <a:solidFill>
                  <a:schemeClr val="tx1"/>
                </a:solidFill>
                <a:hlinkClick r:id="rId6" tooltip="分子"/>
              </a:rPr>
              <a:t>分子</a:t>
            </a:r>
            <a:r>
              <a:rPr lang="ja-JP" altLang="en-US" u="none" dirty="0" smtClean="0">
                <a:solidFill>
                  <a:schemeClr val="tx1"/>
                </a:solidFill>
              </a:rPr>
              <a:t>が光の</a:t>
            </a:r>
            <a:r>
              <a:rPr lang="ja-JP" altLang="en-US" u="none" dirty="0" smtClean="0">
                <a:solidFill>
                  <a:schemeClr val="tx1"/>
                </a:solidFill>
                <a:hlinkClick r:id="rId7" tooltip="エネルギー"/>
              </a:rPr>
              <a:t>エネルギー</a:t>
            </a:r>
            <a:r>
              <a:rPr lang="ja-JP" altLang="en-US" u="none" dirty="0" smtClean="0">
                <a:solidFill>
                  <a:schemeClr val="tx1"/>
                </a:solidFill>
              </a:rPr>
              <a:t>を吸収し、</a:t>
            </a:r>
            <a:r>
              <a:rPr lang="ja-JP" altLang="en-US" u="none" dirty="0" smtClean="0">
                <a:solidFill>
                  <a:schemeClr val="tx1"/>
                </a:solidFill>
                <a:hlinkClick r:id="rId8" tooltip="量子化"/>
              </a:rPr>
              <a:t>量子化</a:t>
            </a:r>
            <a:r>
              <a:rPr lang="ja-JP" altLang="en-US" u="none" dirty="0" smtClean="0">
                <a:solidFill>
                  <a:schemeClr val="tx1"/>
                </a:solidFill>
              </a:rPr>
              <a:t>された</a:t>
            </a:r>
            <a:r>
              <a:rPr lang="ja-JP" altLang="en-US" u="none" dirty="0" smtClean="0">
                <a:solidFill>
                  <a:schemeClr val="tx1"/>
                </a:solidFill>
                <a:hlinkClick r:id="rId9" tooltip="振動準位"/>
              </a:rPr>
              <a:t>振動</a:t>
            </a:r>
            <a:r>
              <a:rPr lang="ja-JP" altLang="en-US" u="none" dirty="0" smtClean="0">
                <a:solidFill>
                  <a:schemeClr val="tx1"/>
                </a:solidFill>
              </a:rPr>
              <a:t>あるいは</a:t>
            </a:r>
            <a:r>
              <a:rPr lang="ja-JP" altLang="en-US" u="none" dirty="0" smtClean="0">
                <a:solidFill>
                  <a:schemeClr val="tx1"/>
                </a:solidFill>
                <a:hlinkClick r:id="rId10" tooltip="回転準位"/>
              </a:rPr>
              <a:t>回転</a:t>
            </a:r>
            <a:r>
              <a:rPr lang="ja-JP" altLang="en-US" u="none" dirty="0" smtClean="0">
                <a:solidFill>
                  <a:schemeClr val="tx1"/>
                </a:solidFill>
              </a:rPr>
              <a:t>の 状態が変化する。したがって、ある物質を透過（あるいはある物質で反射）させた赤外線は、照射した赤外線よりも、分子の運動の状態遷移に使われたエネル ギー分だけ弱いものとなっている。この差を検出することで、分子に吸収されたエネルギー、言い換えれば対象分子の振動・回転の</a:t>
            </a:r>
            <a:r>
              <a:rPr lang="ja-JP" altLang="en-US" u="none" dirty="0" smtClean="0">
                <a:solidFill>
                  <a:schemeClr val="tx1"/>
                </a:solidFill>
                <a:hlinkClick r:id="rId11" tooltip="励起"/>
              </a:rPr>
              <a:t>励起</a:t>
            </a:r>
            <a:r>
              <a:rPr lang="ja-JP" altLang="en-US" u="none" dirty="0" smtClean="0">
                <a:solidFill>
                  <a:schemeClr val="tx1"/>
                </a:solidFill>
              </a:rPr>
              <a:t>に必要なエネルギーが求まる。</a:t>
            </a:r>
            <a:endParaRPr kumimoji="1" lang="ja-JP" altLang="en-US" sz="1200" u="none" dirty="0" smtClean="0">
              <a:solidFill>
                <a:schemeClr val="tx1"/>
              </a:solidFill>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FE7DC2A9-DC26-4EA6-9510-5D4CA1ABD5B1}" type="slidenum">
              <a:rPr kumimoji="1" lang="ja-JP" altLang="en-US" smtClean="0"/>
              <a:pPr/>
              <a:t>12</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51B81C0-6D6E-44DB-8044-61954B1FD2FA}" type="slidenum">
              <a:rPr kumimoji="1" lang="ja-JP" altLang="en-US" smtClean="0"/>
              <a:pPr/>
              <a:t>14</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重合化と思われる変化は確認できたが、その同定には至っていない。</a:t>
            </a:r>
            <a:endParaRPr kumimoji="1" lang="ja-JP" altLang="en-US" dirty="0"/>
          </a:p>
        </p:txBody>
      </p:sp>
      <p:sp>
        <p:nvSpPr>
          <p:cNvPr id="4" name="スライド番号プレースホルダ 3"/>
          <p:cNvSpPr>
            <a:spLocks noGrp="1"/>
          </p:cNvSpPr>
          <p:nvPr>
            <p:ph type="sldNum" sz="quarter" idx="10"/>
          </p:nvPr>
        </p:nvSpPr>
        <p:spPr/>
        <p:txBody>
          <a:bodyPr/>
          <a:lstStyle/>
          <a:p>
            <a:fld id="{FE7DC2A9-DC26-4EA6-9510-5D4CA1ABD5B1}" type="slidenum">
              <a:rPr kumimoji="1" lang="ja-JP" altLang="en-US" smtClean="0"/>
              <a:pPr/>
              <a:t>15</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24E43298-160A-49C9-9801-762A8C276E00}" type="datetimeFigureOut">
              <a:rPr kumimoji="1" lang="ja-JP" altLang="en-US" smtClean="0"/>
              <a:pPr/>
              <a:t>2011/11/29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F391CE2-310E-4BB0-A0AA-D95F5FCD5AB5}"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4E43298-160A-49C9-9801-762A8C276E00}" type="datetimeFigureOut">
              <a:rPr kumimoji="1" lang="ja-JP" altLang="en-US" smtClean="0"/>
              <a:pPr/>
              <a:t>2011/11/29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F391CE2-310E-4BB0-A0AA-D95F5FCD5AB5}"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4E43298-160A-49C9-9801-762A8C276E00}" type="datetimeFigureOut">
              <a:rPr kumimoji="1" lang="ja-JP" altLang="en-US" smtClean="0"/>
              <a:pPr/>
              <a:t>2011/11/29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F391CE2-310E-4BB0-A0AA-D95F5FCD5AB5}"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4E43298-160A-49C9-9801-762A8C276E00}" type="datetimeFigureOut">
              <a:rPr kumimoji="1" lang="ja-JP" altLang="en-US" smtClean="0"/>
              <a:pPr/>
              <a:t>2011/11/29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F391CE2-310E-4BB0-A0AA-D95F5FCD5AB5}"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4E43298-160A-49C9-9801-762A8C276E00}" type="datetimeFigureOut">
              <a:rPr kumimoji="1" lang="ja-JP" altLang="en-US" smtClean="0"/>
              <a:pPr/>
              <a:t>2011/11/29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F391CE2-310E-4BB0-A0AA-D95F5FCD5AB5}"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4E43298-160A-49C9-9801-762A8C276E00}" type="datetimeFigureOut">
              <a:rPr kumimoji="1" lang="ja-JP" altLang="en-US" smtClean="0"/>
              <a:pPr/>
              <a:t>2011/11/29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F391CE2-310E-4BB0-A0AA-D95F5FCD5AB5}"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4E43298-160A-49C9-9801-762A8C276E00}" type="datetimeFigureOut">
              <a:rPr kumimoji="1" lang="ja-JP" altLang="en-US" smtClean="0"/>
              <a:pPr/>
              <a:t>2011/11/29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F391CE2-310E-4BB0-A0AA-D95F5FCD5AB5}"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4E43298-160A-49C9-9801-762A8C276E00}" type="datetimeFigureOut">
              <a:rPr kumimoji="1" lang="ja-JP" altLang="en-US" smtClean="0"/>
              <a:pPr/>
              <a:t>2011/11/29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F391CE2-310E-4BB0-A0AA-D95F5FCD5AB5}"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4E43298-160A-49C9-9801-762A8C276E00}" type="datetimeFigureOut">
              <a:rPr kumimoji="1" lang="ja-JP" altLang="en-US" smtClean="0"/>
              <a:pPr/>
              <a:t>2011/11/29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F391CE2-310E-4BB0-A0AA-D95F5FCD5AB5}"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4E43298-160A-49C9-9801-762A8C276E00}" type="datetimeFigureOut">
              <a:rPr kumimoji="1" lang="ja-JP" altLang="en-US" smtClean="0"/>
              <a:pPr/>
              <a:t>2011/11/29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F391CE2-310E-4BB0-A0AA-D95F5FCD5AB5}"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4E43298-160A-49C9-9801-762A8C276E00}" type="datetimeFigureOut">
              <a:rPr kumimoji="1" lang="ja-JP" altLang="en-US" smtClean="0"/>
              <a:pPr/>
              <a:t>2011/11/29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F391CE2-310E-4BB0-A0AA-D95F5FCD5AB5}"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43298-160A-49C9-9801-762A8C276E00}" type="datetimeFigureOut">
              <a:rPr kumimoji="1" lang="ja-JP" altLang="en-US" smtClean="0"/>
              <a:pPr/>
              <a:t>2011/11/29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91CE2-310E-4BB0-A0AA-D95F5FCD5AB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7.emf"/><Relationship Id="rId5" Type="http://schemas.openxmlformats.org/officeDocument/2006/relationships/oleObject" Target="../embeddings/oleObject5.bin"/><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8.xml"/><Relationship Id="rId7" Type="http://schemas.openxmlformats.org/officeDocument/2006/relationships/image" Target="../media/image46.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jpeg"/><Relationship Id="rId4" Type="http://schemas.openxmlformats.org/officeDocument/2006/relationships/image" Target="../media/image43.png"/><Relationship Id="rId9"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7.png"/><Relationship Id="rId7"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53.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908720"/>
            <a:ext cx="8460432" cy="2448272"/>
          </a:xfrm>
        </p:spPr>
        <p:txBody>
          <a:bodyPr>
            <a:noAutofit/>
          </a:bodyPr>
          <a:lstStyle/>
          <a:p>
            <a:r>
              <a:rPr lang="en-US" altLang="ja-JP" b="1" dirty="0" smtClean="0"/>
              <a:t>Pressure-Induced Polymerization of </a:t>
            </a:r>
            <a:r>
              <a:rPr lang="en-US" altLang="ja-JP" b="1" dirty="0" err="1" smtClean="0"/>
              <a:t>Dehydro</a:t>
            </a:r>
            <a:r>
              <a:rPr lang="en-US" altLang="ja-JP" b="1" dirty="0" smtClean="0"/>
              <a:t>[24]</a:t>
            </a:r>
            <a:r>
              <a:rPr lang="en-US" altLang="ja-JP" b="1" dirty="0" err="1" smtClean="0"/>
              <a:t>annulenes</a:t>
            </a:r>
            <a:r>
              <a:rPr lang="en-US" altLang="ja-JP" b="1" dirty="0" smtClean="0"/>
              <a:t> Derivative</a:t>
            </a:r>
            <a:endParaRPr lang="ja-JP" altLang="ja-JP" b="1" dirty="0"/>
          </a:p>
        </p:txBody>
      </p:sp>
      <p:sp>
        <p:nvSpPr>
          <p:cNvPr id="5" name="テキスト ボックス 4"/>
          <p:cNvSpPr txBox="1"/>
          <p:nvPr/>
        </p:nvSpPr>
        <p:spPr>
          <a:xfrm>
            <a:off x="3419872" y="3933056"/>
            <a:ext cx="5112568" cy="1200329"/>
          </a:xfrm>
          <a:prstGeom prst="rect">
            <a:avLst/>
          </a:prstGeom>
          <a:noFill/>
        </p:spPr>
        <p:txBody>
          <a:bodyPr wrap="square" rtlCol="0">
            <a:spAutoFit/>
          </a:bodyPr>
          <a:lstStyle/>
          <a:p>
            <a:r>
              <a:rPr lang="en-US" altLang="ja-JP" sz="3600" dirty="0" smtClean="0"/>
              <a:t>Shimizu-group</a:t>
            </a:r>
          </a:p>
          <a:p>
            <a:r>
              <a:rPr lang="en-US" altLang="ja-JP" sz="3600" dirty="0" smtClean="0"/>
              <a:t>M1 NAKASE </a:t>
            </a:r>
            <a:r>
              <a:rPr lang="en-US" altLang="ja-JP" sz="3600" dirty="0" err="1" smtClean="0"/>
              <a:t>Tomoya</a:t>
            </a:r>
            <a:endParaRPr lang="en-US" altLang="ja-JP" sz="3600" dirty="0"/>
          </a:p>
        </p:txBody>
      </p:sp>
      <p:sp>
        <p:nvSpPr>
          <p:cNvPr id="4" name="テキスト ボックス 3"/>
          <p:cNvSpPr txBox="1"/>
          <p:nvPr/>
        </p:nvSpPr>
        <p:spPr>
          <a:xfrm>
            <a:off x="8495928" y="6309320"/>
            <a:ext cx="648072" cy="369332"/>
          </a:xfrm>
          <a:prstGeom prst="rect">
            <a:avLst/>
          </a:prstGeom>
          <a:noFill/>
        </p:spPr>
        <p:txBody>
          <a:bodyPr wrap="square" rtlCol="0">
            <a:spAutoFit/>
          </a:bodyPr>
          <a:lstStyle/>
          <a:p>
            <a:r>
              <a:rPr kumimoji="1" lang="en-US" altLang="ja-JP" dirty="0" smtClean="0"/>
              <a:t>1</a:t>
            </a:r>
            <a:endParaRPr kumimoji="1" lang="ja-JP" altLang="en-US" dirty="0"/>
          </a:p>
        </p:txBody>
      </p:sp>
    </p:spTree>
  </p:cSld>
  <p:clrMapOvr>
    <a:masterClrMapping/>
  </p:clrMapOvr>
  <p:transition advTm="56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3"/>
          <p:cNvGrpSpPr/>
          <p:nvPr/>
        </p:nvGrpSpPr>
        <p:grpSpPr>
          <a:xfrm>
            <a:off x="432711" y="842364"/>
            <a:ext cx="7606196" cy="1663317"/>
            <a:chOff x="-33236" y="4013175"/>
            <a:chExt cx="8925714" cy="1951871"/>
          </a:xfrm>
        </p:grpSpPr>
        <p:pic>
          <p:nvPicPr>
            <p:cNvPr id="5" name="Picture 2" descr="\\Hd-shimizu\pc\マニピュレータphoto\nakase\24NHBn(3rd)\sample_setting_101215.bmp"/>
            <p:cNvPicPr>
              <a:picLocks noChangeAspect="1" noChangeArrowheads="1"/>
            </p:cNvPicPr>
            <p:nvPr/>
          </p:nvPicPr>
          <p:blipFill>
            <a:blip r:embed="rId3" cstate="email"/>
            <a:srcRect/>
            <a:stretch>
              <a:fillRect/>
            </a:stretch>
          </p:blipFill>
          <p:spPr bwMode="auto">
            <a:xfrm>
              <a:off x="611560" y="4869160"/>
              <a:ext cx="1152128" cy="1080120"/>
            </a:xfrm>
            <a:prstGeom prst="rect">
              <a:avLst/>
            </a:prstGeom>
            <a:noFill/>
          </p:spPr>
        </p:pic>
        <p:pic>
          <p:nvPicPr>
            <p:cNvPr id="6" name="Picture 5" descr="\\Hd-shimizu\pc\マニピュレータphoto\nakase\24NHBn(3rd)\00.49GPa_near_101215.bmp"/>
            <p:cNvPicPr>
              <a:picLocks noChangeAspect="1" noChangeArrowheads="1"/>
            </p:cNvPicPr>
            <p:nvPr/>
          </p:nvPicPr>
          <p:blipFill>
            <a:blip r:embed="rId4" cstate="email"/>
            <a:srcRect/>
            <a:stretch>
              <a:fillRect/>
            </a:stretch>
          </p:blipFill>
          <p:spPr bwMode="auto">
            <a:xfrm>
              <a:off x="2330808" y="4869160"/>
              <a:ext cx="1152128" cy="1080120"/>
            </a:xfrm>
            <a:prstGeom prst="rect">
              <a:avLst/>
            </a:prstGeom>
            <a:noFill/>
          </p:spPr>
        </p:pic>
        <p:sp>
          <p:nvSpPr>
            <p:cNvPr id="7" name="テキスト ボックス 6"/>
            <p:cNvSpPr txBox="1"/>
            <p:nvPr/>
          </p:nvSpPr>
          <p:spPr>
            <a:xfrm>
              <a:off x="-33236" y="4434424"/>
              <a:ext cx="2322373" cy="433404"/>
            </a:xfrm>
            <a:prstGeom prst="rect">
              <a:avLst/>
            </a:prstGeom>
            <a:noFill/>
          </p:spPr>
          <p:txBody>
            <a:bodyPr wrap="square" rtlCol="0">
              <a:spAutoFit/>
            </a:bodyPr>
            <a:lstStyle/>
            <a:p>
              <a:r>
                <a:rPr lang="en-US" altLang="ja-JP" dirty="0" smtClean="0"/>
                <a:t>am</a:t>
              </a:r>
              <a:r>
                <a:rPr kumimoji="1" lang="en-US" altLang="ja-JP" dirty="0" smtClean="0"/>
                <a:t>bient pressure</a:t>
              </a:r>
            </a:p>
          </p:txBody>
        </p:sp>
        <p:sp>
          <p:nvSpPr>
            <p:cNvPr id="8" name="テキスト ボックス 7"/>
            <p:cNvSpPr txBox="1"/>
            <p:nvPr/>
          </p:nvSpPr>
          <p:spPr>
            <a:xfrm>
              <a:off x="2339750" y="4437156"/>
              <a:ext cx="1296144" cy="433404"/>
            </a:xfrm>
            <a:prstGeom prst="rect">
              <a:avLst/>
            </a:prstGeom>
            <a:noFill/>
          </p:spPr>
          <p:txBody>
            <a:bodyPr wrap="square" rtlCol="0">
              <a:spAutoFit/>
            </a:bodyPr>
            <a:lstStyle/>
            <a:p>
              <a:r>
                <a:rPr kumimoji="1" lang="en-US" altLang="ja-JP" dirty="0" smtClean="0"/>
                <a:t>0.49 </a:t>
              </a:r>
              <a:r>
                <a:rPr kumimoji="1" lang="en-US" altLang="ja-JP" dirty="0" err="1" smtClean="0"/>
                <a:t>GPa</a:t>
              </a:r>
              <a:endParaRPr kumimoji="1" lang="en-US" altLang="ja-JP" dirty="0" smtClean="0"/>
            </a:p>
          </p:txBody>
        </p:sp>
        <p:pic>
          <p:nvPicPr>
            <p:cNvPr id="9" name="Picture 7" descr="\\Hd-shimizu\pc\マニピュレータphoto\nakase\24NHBn(3rd)\00.66GPa_near_101215.bmp"/>
            <p:cNvPicPr>
              <a:picLocks noChangeAspect="1" noChangeArrowheads="1"/>
            </p:cNvPicPr>
            <p:nvPr/>
          </p:nvPicPr>
          <p:blipFill>
            <a:blip r:embed="rId5" cstate="email"/>
            <a:srcRect/>
            <a:stretch>
              <a:fillRect/>
            </a:stretch>
          </p:blipFill>
          <p:spPr bwMode="auto">
            <a:xfrm>
              <a:off x="4090532" y="4884926"/>
              <a:ext cx="1152128" cy="1080120"/>
            </a:xfrm>
            <a:prstGeom prst="rect">
              <a:avLst/>
            </a:prstGeom>
            <a:noFill/>
          </p:spPr>
        </p:pic>
        <p:sp>
          <p:nvSpPr>
            <p:cNvPr id="10" name="テキスト ボックス 9"/>
            <p:cNvSpPr txBox="1"/>
            <p:nvPr/>
          </p:nvSpPr>
          <p:spPr>
            <a:xfrm>
              <a:off x="3995934" y="4365149"/>
              <a:ext cx="1512168" cy="469522"/>
            </a:xfrm>
            <a:prstGeom prst="rect">
              <a:avLst/>
            </a:prstGeom>
            <a:noFill/>
          </p:spPr>
          <p:txBody>
            <a:bodyPr wrap="square" rtlCol="0">
              <a:spAutoFit/>
            </a:bodyPr>
            <a:lstStyle/>
            <a:p>
              <a:r>
                <a:rPr lang="en-US" altLang="ja-JP" sz="2000" dirty="0" smtClean="0">
                  <a:solidFill>
                    <a:srgbClr val="FF0000"/>
                  </a:solidFill>
                </a:rPr>
                <a:t>0.66</a:t>
              </a:r>
              <a:r>
                <a:rPr lang="ja-JP" altLang="en-US" sz="2000" dirty="0" smtClean="0">
                  <a:solidFill>
                    <a:srgbClr val="FF0000"/>
                  </a:solidFill>
                </a:rPr>
                <a:t> </a:t>
              </a:r>
              <a:r>
                <a:rPr kumimoji="1" lang="en-US" altLang="ja-JP" sz="2000" dirty="0" err="1" smtClean="0">
                  <a:solidFill>
                    <a:srgbClr val="FF0000"/>
                  </a:solidFill>
                </a:rPr>
                <a:t>GPa</a:t>
              </a:r>
              <a:endParaRPr kumimoji="1" lang="en-US" altLang="ja-JP" sz="2000" dirty="0" smtClean="0">
                <a:solidFill>
                  <a:srgbClr val="FF0000"/>
                </a:solidFill>
              </a:endParaRPr>
            </a:p>
          </p:txBody>
        </p:sp>
        <p:pic>
          <p:nvPicPr>
            <p:cNvPr id="11" name="Picture 8" descr="\\Hd-shimizu\pc\マニピュレータphoto\nakase\24NHBn(3rd)\00.82GPa_near_101215.bmp"/>
            <p:cNvPicPr>
              <a:picLocks noChangeAspect="1" noChangeArrowheads="1"/>
            </p:cNvPicPr>
            <p:nvPr/>
          </p:nvPicPr>
          <p:blipFill>
            <a:blip r:embed="rId6" cstate="email"/>
            <a:srcRect/>
            <a:stretch>
              <a:fillRect/>
            </a:stretch>
          </p:blipFill>
          <p:spPr bwMode="auto">
            <a:xfrm>
              <a:off x="5802958" y="4869160"/>
              <a:ext cx="1152128" cy="1080120"/>
            </a:xfrm>
            <a:prstGeom prst="rect">
              <a:avLst/>
            </a:prstGeom>
            <a:noFill/>
          </p:spPr>
        </p:pic>
        <p:sp>
          <p:nvSpPr>
            <p:cNvPr id="12" name="テキスト ボックス 11"/>
            <p:cNvSpPr txBox="1"/>
            <p:nvPr/>
          </p:nvSpPr>
          <p:spPr>
            <a:xfrm>
              <a:off x="5724126" y="4437156"/>
              <a:ext cx="1368152" cy="433404"/>
            </a:xfrm>
            <a:prstGeom prst="rect">
              <a:avLst/>
            </a:prstGeom>
            <a:noFill/>
          </p:spPr>
          <p:txBody>
            <a:bodyPr wrap="square" rtlCol="0">
              <a:spAutoFit/>
            </a:bodyPr>
            <a:lstStyle/>
            <a:p>
              <a:r>
                <a:rPr lang="en-US" altLang="ja-JP" dirty="0" smtClean="0"/>
                <a:t>0.82</a:t>
              </a:r>
              <a:r>
                <a:rPr lang="ja-JP" altLang="en-US" dirty="0" smtClean="0"/>
                <a:t> </a:t>
              </a:r>
              <a:r>
                <a:rPr lang="en-US" altLang="ja-JP" dirty="0" err="1" smtClean="0"/>
                <a:t>GPa</a:t>
              </a:r>
              <a:endParaRPr kumimoji="1" lang="ja-JP" altLang="en-US" dirty="0"/>
            </a:p>
          </p:txBody>
        </p:sp>
        <p:pic>
          <p:nvPicPr>
            <p:cNvPr id="13" name="Picture 9" descr="\\Hd-shimizu\pc\マニピュレータphoto\nakase\24NHBn(3rd)\01.07GPa_near_101215.bmp"/>
            <p:cNvPicPr>
              <a:picLocks noChangeAspect="1" noChangeArrowheads="1"/>
            </p:cNvPicPr>
            <p:nvPr/>
          </p:nvPicPr>
          <p:blipFill>
            <a:blip r:embed="rId7" cstate="email"/>
            <a:srcRect/>
            <a:stretch>
              <a:fillRect/>
            </a:stretch>
          </p:blipFill>
          <p:spPr bwMode="auto">
            <a:xfrm>
              <a:off x="7524328" y="4869160"/>
              <a:ext cx="1152128" cy="1080120"/>
            </a:xfrm>
            <a:prstGeom prst="rect">
              <a:avLst/>
            </a:prstGeom>
            <a:noFill/>
          </p:spPr>
        </p:pic>
        <p:sp>
          <p:nvSpPr>
            <p:cNvPr id="14" name="テキスト ボックス 13"/>
            <p:cNvSpPr txBox="1"/>
            <p:nvPr/>
          </p:nvSpPr>
          <p:spPr>
            <a:xfrm>
              <a:off x="7452318" y="4437156"/>
              <a:ext cx="1440160" cy="433404"/>
            </a:xfrm>
            <a:prstGeom prst="rect">
              <a:avLst/>
            </a:prstGeom>
            <a:noFill/>
          </p:spPr>
          <p:txBody>
            <a:bodyPr wrap="square" rtlCol="0">
              <a:spAutoFit/>
            </a:bodyPr>
            <a:lstStyle/>
            <a:p>
              <a:r>
                <a:rPr lang="en-US" altLang="ja-JP" dirty="0" smtClean="0"/>
                <a:t>1.07</a:t>
              </a:r>
              <a:r>
                <a:rPr kumimoji="1" lang="en-US" altLang="ja-JP" dirty="0" smtClean="0"/>
                <a:t> </a:t>
              </a:r>
              <a:r>
                <a:rPr kumimoji="1" lang="en-US" altLang="ja-JP" dirty="0" err="1" smtClean="0"/>
                <a:t>GPa</a:t>
              </a:r>
              <a:endParaRPr kumimoji="1" lang="en-US" altLang="ja-JP" dirty="0" smtClean="0"/>
            </a:p>
          </p:txBody>
        </p:sp>
        <p:sp>
          <p:nvSpPr>
            <p:cNvPr id="15" name="テキスト ボックス 14"/>
            <p:cNvSpPr txBox="1"/>
            <p:nvPr/>
          </p:nvSpPr>
          <p:spPr>
            <a:xfrm>
              <a:off x="347612" y="4013175"/>
              <a:ext cx="5671118" cy="469522"/>
            </a:xfrm>
            <a:prstGeom prst="rect">
              <a:avLst/>
            </a:prstGeom>
            <a:noFill/>
          </p:spPr>
          <p:txBody>
            <a:bodyPr wrap="square" rtlCol="0">
              <a:spAutoFit/>
            </a:bodyPr>
            <a:lstStyle/>
            <a:p>
              <a:r>
                <a:rPr lang="en-US" altLang="ja-JP" sz="2000" dirty="0" smtClean="0"/>
                <a:t>Pressure medium : </a:t>
              </a:r>
              <a:r>
                <a:rPr lang="en-US" altLang="ja-JP" sz="2000" dirty="0" smtClean="0">
                  <a:solidFill>
                    <a:srgbClr val="FF0000"/>
                  </a:solidFill>
                </a:rPr>
                <a:t>Daphne 7373</a:t>
              </a:r>
              <a:r>
                <a:rPr lang="en-US" altLang="ja-JP" sz="2000" dirty="0" smtClean="0"/>
                <a:t> </a:t>
              </a:r>
              <a:endParaRPr kumimoji="1" lang="ja-JP" altLang="en-US" sz="2000" dirty="0"/>
            </a:p>
          </p:txBody>
        </p:sp>
        <p:cxnSp>
          <p:nvCxnSpPr>
            <p:cNvPr id="16" name="直線矢印コネクタ 15"/>
            <p:cNvCxnSpPr/>
            <p:nvPr/>
          </p:nvCxnSpPr>
          <p:spPr>
            <a:xfrm>
              <a:off x="1835696" y="5445224"/>
              <a:ext cx="43204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3635896" y="5445224"/>
              <a:ext cx="43204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5292080" y="5445224"/>
              <a:ext cx="43204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7044982" y="5404748"/>
              <a:ext cx="43204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グループ化 19"/>
          <p:cNvGrpSpPr/>
          <p:nvPr/>
        </p:nvGrpSpPr>
        <p:grpSpPr>
          <a:xfrm>
            <a:off x="545921" y="3841602"/>
            <a:ext cx="7646082" cy="1630008"/>
            <a:chOff x="19142751" y="21085876"/>
            <a:chExt cx="9192114" cy="1959597"/>
          </a:xfrm>
        </p:grpSpPr>
        <p:grpSp>
          <p:nvGrpSpPr>
            <p:cNvPr id="4" name="グループ化 490"/>
            <p:cNvGrpSpPr/>
            <p:nvPr/>
          </p:nvGrpSpPr>
          <p:grpSpPr>
            <a:xfrm>
              <a:off x="19142751" y="21458684"/>
              <a:ext cx="9192114" cy="1586789"/>
              <a:chOff x="-48114" y="908720"/>
              <a:chExt cx="9192114" cy="1586789"/>
            </a:xfrm>
          </p:grpSpPr>
          <p:sp>
            <p:nvSpPr>
              <p:cNvPr id="23" name="テキスト ボックス 22"/>
              <p:cNvSpPr txBox="1"/>
              <p:nvPr/>
            </p:nvSpPr>
            <p:spPr>
              <a:xfrm>
                <a:off x="-48114" y="968390"/>
                <a:ext cx="2357965" cy="444011"/>
              </a:xfrm>
              <a:prstGeom prst="rect">
                <a:avLst/>
              </a:prstGeom>
              <a:noFill/>
            </p:spPr>
            <p:txBody>
              <a:bodyPr wrap="square" rtlCol="0">
                <a:spAutoFit/>
              </a:bodyPr>
              <a:lstStyle/>
              <a:p>
                <a:r>
                  <a:rPr lang="en-US" altLang="ja-JP" dirty="0" smtClean="0"/>
                  <a:t>am</a:t>
                </a:r>
                <a:r>
                  <a:rPr kumimoji="1" lang="en-US" altLang="ja-JP" dirty="0" smtClean="0"/>
                  <a:t>bient pressure</a:t>
                </a:r>
              </a:p>
            </p:txBody>
          </p:sp>
          <p:sp>
            <p:nvSpPr>
              <p:cNvPr id="24" name="テキスト ボックス 23"/>
              <p:cNvSpPr txBox="1"/>
              <p:nvPr/>
            </p:nvSpPr>
            <p:spPr>
              <a:xfrm>
                <a:off x="3995939" y="980782"/>
                <a:ext cx="1224136" cy="444011"/>
              </a:xfrm>
              <a:prstGeom prst="rect">
                <a:avLst/>
              </a:prstGeom>
              <a:noFill/>
            </p:spPr>
            <p:txBody>
              <a:bodyPr wrap="square" rtlCol="0">
                <a:spAutoFit/>
              </a:bodyPr>
              <a:lstStyle/>
              <a:p>
                <a:r>
                  <a:rPr lang="en-US" altLang="ja-JP" dirty="0" smtClean="0"/>
                  <a:t>1.26</a:t>
                </a:r>
                <a:r>
                  <a:rPr kumimoji="1" lang="en-US" altLang="ja-JP" dirty="0" smtClean="0"/>
                  <a:t>GPa</a:t>
                </a:r>
              </a:p>
            </p:txBody>
          </p:sp>
          <p:sp>
            <p:nvSpPr>
              <p:cNvPr id="25" name="テキスト ボックス 24"/>
              <p:cNvSpPr txBox="1"/>
              <p:nvPr/>
            </p:nvSpPr>
            <p:spPr>
              <a:xfrm>
                <a:off x="5724131" y="980782"/>
                <a:ext cx="1232103" cy="444011"/>
              </a:xfrm>
              <a:prstGeom prst="rect">
                <a:avLst/>
              </a:prstGeom>
              <a:noFill/>
            </p:spPr>
            <p:txBody>
              <a:bodyPr wrap="square" rtlCol="0">
                <a:spAutoFit/>
              </a:bodyPr>
              <a:lstStyle/>
              <a:p>
                <a:r>
                  <a:rPr kumimoji="1" lang="en-US" altLang="ja-JP" dirty="0" smtClean="0"/>
                  <a:t>1.62GPa</a:t>
                </a:r>
              </a:p>
            </p:txBody>
          </p:sp>
          <p:sp>
            <p:nvSpPr>
              <p:cNvPr id="26" name="テキスト ボックス 25"/>
              <p:cNvSpPr txBox="1"/>
              <p:nvPr/>
            </p:nvSpPr>
            <p:spPr>
              <a:xfrm>
                <a:off x="7524327" y="908720"/>
                <a:ext cx="1619673" cy="481013"/>
              </a:xfrm>
              <a:prstGeom prst="rect">
                <a:avLst/>
              </a:prstGeom>
              <a:noFill/>
            </p:spPr>
            <p:txBody>
              <a:bodyPr wrap="square" rtlCol="0">
                <a:spAutoFit/>
              </a:bodyPr>
              <a:lstStyle/>
              <a:p>
                <a:r>
                  <a:rPr lang="en-US" altLang="ja-JP" sz="2000" dirty="0" smtClean="0">
                    <a:solidFill>
                      <a:srgbClr val="FF0000"/>
                    </a:solidFill>
                  </a:rPr>
                  <a:t>1.70 </a:t>
                </a:r>
                <a:r>
                  <a:rPr kumimoji="1" lang="en-US" altLang="ja-JP" sz="2000" dirty="0" err="1" smtClean="0">
                    <a:solidFill>
                      <a:srgbClr val="FF0000"/>
                    </a:solidFill>
                  </a:rPr>
                  <a:t>GPa</a:t>
                </a:r>
                <a:endParaRPr kumimoji="1" lang="en-US" altLang="ja-JP" sz="2000" dirty="0" smtClean="0">
                  <a:solidFill>
                    <a:srgbClr val="FF0000"/>
                  </a:solidFill>
                </a:endParaRPr>
              </a:p>
            </p:txBody>
          </p:sp>
          <p:cxnSp>
            <p:nvCxnSpPr>
              <p:cNvPr id="27" name="直線矢印コネクタ 26"/>
              <p:cNvCxnSpPr/>
              <p:nvPr/>
            </p:nvCxnSpPr>
            <p:spPr>
              <a:xfrm>
                <a:off x="5112155" y="1916832"/>
                <a:ext cx="43204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1677825" y="1916832"/>
                <a:ext cx="43204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6931676" y="1916832"/>
                <a:ext cx="43204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 name="Picture 2" descr="\\HD-SHIMIZU\common\昼食会(lunch time meeting)\2011昼食会\nakase\24NHBn\24MHBn(6th)_image\sample_setting_111020.bmp"/>
              <p:cNvPicPr>
                <a:picLocks noChangeAspect="1" noChangeArrowheads="1"/>
              </p:cNvPicPr>
              <p:nvPr/>
            </p:nvPicPr>
            <p:blipFill>
              <a:blip r:embed="rId8" cstate="email"/>
              <a:srcRect/>
              <a:stretch>
                <a:fillRect/>
              </a:stretch>
            </p:blipFill>
            <p:spPr bwMode="auto">
              <a:xfrm>
                <a:off x="467544" y="1415509"/>
                <a:ext cx="1143529" cy="1080000"/>
              </a:xfrm>
              <a:prstGeom prst="rect">
                <a:avLst/>
              </a:prstGeom>
              <a:noFill/>
            </p:spPr>
          </p:pic>
          <p:pic>
            <p:nvPicPr>
              <p:cNvPr id="31" name="Picture 3" descr="\\HD-SHIMIZU\common\昼食会(lunch time meeting)\2011昼食会\nakase\24NHBn\24MHBn(6th)_image\1.62GPa_111022.bmp"/>
              <p:cNvPicPr>
                <a:picLocks noChangeAspect="1" noChangeArrowheads="1"/>
              </p:cNvPicPr>
              <p:nvPr/>
            </p:nvPicPr>
            <p:blipFill>
              <a:blip r:embed="rId9" cstate="email"/>
              <a:srcRect/>
              <a:stretch>
                <a:fillRect/>
              </a:stretch>
            </p:blipFill>
            <p:spPr bwMode="auto">
              <a:xfrm>
                <a:off x="5649387" y="1412776"/>
                <a:ext cx="1176000" cy="1080000"/>
              </a:xfrm>
              <a:prstGeom prst="rect">
                <a:avLst/>
              </a:prstGeom>
              <a:noFill/>
            </p:spPr>
          </p:pic>
          <p:pic>
            <p:nvPicPr>
              <p:cNvPr id="32" name="Picture 4" descr="\\HD-SHIMIZU\common\昼食会(lunch time meeting)\2011昼食会\nakase\24NHBn\24MHBn(6th)_image\1.70GPa_111022.bmp"/>
              <p:cNvPicPr>
                <a:picLocks noChangeAspect="1" noChangeArrowheads="1"/>
              </p:cNvPicPr>
              <p:nvPr/>
            </p:nvPicPr>
            <p:blipFill>
              <a:blip r:embed="rId10" cstate="email"/>
              <a:srcRect/>
              <a:stretch>
                <a:fillRect/>
              </a:stretch>
            </p:blipFill>
            <p:spPr bwMode="auto">
              <a:xfrm>
                <a:off x="7480030" y="1412776"/>
                <a:ext cx="1202727" cy="1080000"/>
              </a:xfrm>
              <a:prstGeom prst="rect">
                <a:avLst/>
              </a:prstGeom>
              <a:noFill/>
            </p:spPr>
          </p:pic>
          <p:pic>
            <p:nvPicPr>
              <p:cNvPr id="33" name="Picture 5" descr="\\HD-SHIMIZU\common\昼食会(lunch time meeting)\2011昼食会\nakase\24NHBn\24MHBn(6th)_image\1.26GPa_111022.bmp"/>
              <p:cNvPicPr>
                <a:picLocks noChangeAspect="1" noChangeArrowheads="1"/>
              </p:cNvPicPr>
              <p:nvPr/>
            </p:nvPicPr>
            <p:blipFill>
              <a:blip r:embed="rId11" cstate="email"/>
              <a:srcRect/>
              <a:stretch>
                <a:fillRect/>
              </a:stretch>
            </p:blipFill>
            <p:spPr bwMode="auto">
              <a:xfrm>
                <a:off x="3915729" y="1412776"/>
                <a:ext cx="1129091" cy="1080000"/>
              </a:xfrm>
              <a:prstGeom prst="rect">
                <a:avLst/>
              </a:prstGeom>
              <a:noFill/>
            </p:spPr>
          </p:pic>
          <p:cxnSp>
            <p:nvCxnSpPr>
              <p:cNvPr id="34" name="直線矢印コネクタ 33"/>
              <p:cNvCxnSpPr/>
              <p:nvPr/>
            </p:nvCxnSpPr>
            <p:spPr>
              <a:xfrm>
                <a:off x="3358986" y="1916832"/>
                <a:ext cx="43204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5" name="Picture 6" descr="\\HD-SHIMIZU\common\昼食会(lunch time meeting)\2011昼食会\nakase\24NHBn\24MHBn(6th)_image\0.60GPa_111022.bmp"/>
              <p:cNvPicPr>
                <a:picLocks noChangeAspect="1" noChangeArrowheads="1"/>
              </p:cNvPicPr>
              <p:nvPr/>
            </p:nvPicPr>
            <p:blipFill>
              <a:blip r:embed="rId12" cstate="email"/>
              <a:srcRect/>
              <a:stretch>
                <a:fillRect/>
              </a:stretch>
            </p:blipFill>
            <p:spPr bwMode="auto">
              <a:xfrm>
                <a:off x="2195736" y="1412776"/>
                <a:ext cx="1104000" cy="1080000"/>
              </a:xfrm>
              <a:prstGeom prst="rect">
                <a:avLst/>
              </a:prstGeom>
              <a:noFill/>
            </p:spPr>
          </p:pic>
          <p:sp>
            <p:nvSpPr>
              <p:cNvPr id="36" name="テキスト ボックス 35"/>
              <p:cNvSpPr txBox="1"/>
              <p:nvPr/>
            </p:nvSpPr>
            <p:spPr>
              <a:xfrm>
                <a:off x="2267746" y="980782"/>
                <a:ext cx="1572040" cy="444011"/>
              </a:xfrm>
              <a:prstGeom prst="rect">
                <a:avLst/>
              </a:prstGeom>
              <a:noFill/>
            </p:spPr>
            <p:txBody>
              <a:bodyPr wrap="square" rtlCol="0">
                <a:spAutoFit/>
              </a:bodyPr>
              <a:lstStyle/>
              <a:p>
                <a:r>
                  <a:rPr kumimoji="1" lang="en-US" altLang="ja-JP" dirty="0" smtClean="0"/>
                  <a:t>0.60 </a:t>
                </a:r>
                <a:r>
                  <a:rPr kumimoji="1" lang="en-US" altLang="ja-JP" dirty="0" err="1" smtClean="0"/>
                  <a:t>GPa</a:t>
                </a:r>
                <a:endParaRPr kumimoji="1" lang="ja-JP" altLang="en-US" dirty="0"/>
              </a:p>
            </p:txBody>
          </p:sp>
        </p:grpSp>
        <p:sp>
          <p:nvSpPr>
            <p:cNvPr id="22" name="正方形/長方形 21"/>
            <p:cNvSpPr/>
            <p:nvPr/>
          </p:nvSpPr>
          <p:spPr>
            <a:xfrm>
              <a:off x="19393896" y="21085876"/>
              <a:ext cx="3451411" cy="481013"/>
            </a:xfrm>
            <a:prstGeom prst="rect">
              <a:avLst/>
            </a:prstGeom>
          </p:spPr>
          <p:txBody>
            <a:bodyPr wrap="none">
              <a:spAutoFit/>
            </a:bodyPr>
            <a:lstStyle/>
            <a:p>
              <a:r>
                <a:rPr lang="en-US" altLang="ja-JP" sz="2000" dirty="0" smtClean="0"/>
                <a:t>Pressure medium : </a:t>
              </a:r>
              <a:r>
                <a:rPr lang="en-US" altLang="ja-JP" sz="2000" dirty="0" err="1" smtClean="0">
                  <a:solidFill>
                    <a:srgbClr val="FF0000"/>
                  </a:solidFill>
                </a:rPr>
                <a:t>MeOH</a:t>
              </a:r>
              <a:endParaRPr lang="ja-JP" altLang="en-US" sz="2000" dirty="0"/>
            </a:p>
          </p:txBody>
        </p:sp>
      </p:grpSp>
      <p:sp>
        <p:nvSpPr>
          <p:cNvPr id="37" name="テキスト ボックス 36"/>
          <p:cNvSpPr txBox="1"/>
          <p:nvPr/>
        </p:nvSpPr>
        <p:spPr>
          <a:xfrm>
            <a:off x="6512449" y="2636912"/>
            <a:ext cx="2658848" cy="369332"/>
          </a:xfrm>
          <a:prstGeom prst="rect">
            <a:avLst/>
          </a:prstGeom>
          <a:noFill/>
        </p:spPr>
        <p:txBody>
          <a:bodyPr wrap="square" rtlCol="0">
            <a:spAutoFit/>
          </a:bodyPr>
          <a:lstStyle/>
          <a:p>
            <a:r>
              <a:rPr lang="en-US" altLang="ja-JP" dirty="0"/>
              <a:t>s</a:t>
            </a:r>
            <a:r>
              <a:rPr kumimoji="1" lang="en-US" altLang="ja-JP" dirty="0" smtClean="0"/>
              <a:t>ample size: </a:t>
            </a:r>
            <a:r>
              <a:rPr lang="en-US" altLang="ja-JP" dirty="0" smtClean="0"/>
              <a:t>130×50</a:t>
            </a:r>
            <a:r>
              <a:rPr lang="ja-JP" altLang="en-US" dirty="0" smtClean="0"/>
              <a:t> </a:t>
            </a:r>
            <a:r>
              <a:rPr lang="en-US" altLang="ja-JP" dirty="0" smtClean="0"/>
              <a:t>μm</a:t>
            </a:r>
            <a:r>
              <a:rPr lang="en-US" altLang="ja-JP" baseline="30000" dirty="0" smtClean="0"/>
              <a:t>2</a:t>
            </a:r>
            <a:r>
              <a:rPr lang="en-US" altLang="ja-JP" dirty="0" smtClean="0"/>
              <a:t> </a:t>
            </a:r>
            <a:endParaRPr kumimoji="1" lang="ja-JP" altLang="en-US" dirty="0"/>
          </a:p>
        </p:txBody>
      </p:sp>
      <p:sp>
        <p:nvSpPr>
          <p:cNvPr id="38" name="テキスト ボックス 37"/>
          <p:cNvSpPr txBox="1"/>
          <p:nvPr/>
        </p:nvSpPr>
        <p:spPr>
          <a:xfrm>
            <a:off x="6553392" y="5501240"/>
            <a:ext cx="2699792" cy="369332"/>
          </a:xfrm>
          <a:prstGeom prst="rect">
            <a:avLst/>
          </a:prstGeom>
          <a:noFill/>
        </p:spPr>
        <p:txBody>
          <a:bodyPr wrap="square" rtlCol="0">
            <a:spAutoFit/>
          </a:bodyPr>
          <a:lstStyle/>
          <a:p>
            <a:r>
              <a:rPr lang="en-US" altLang="ja-JP" dirty="0"/>
              <a:t>s</a:t>
            </a:r>
            <a:r>
              <a:rPr kumimoji="1" lang="en-US" altLang="ja-JP" dirty="0" smtClean="0"/>
              <a:t>ample size: </a:t>
            </a:r>
            <a:r>
              <a:rPr lang="en-US" altLang="ja-JP" dirty="0" smtClean="0"/>
              <a:t>80×40</a:t>
            </a:r>
            <a:r>
              <a:rPr lang="ja-JP" altLang="en-US" dirty="0" smtClean="0"/>
              <a:t> </a:t>
            </a:r>
            <a:r>
              <a:rPr lang="en-US" altLang="ja-JP" dirty="0" smtClean="0"/>
              <a:t>μm</a:t>
            </a:r>
            <a:r>
              <a:rPr lang="en-US" altLang="ja-JP" baseline="30000" dirty="0" smtClean="0"/>
              <a:t>2</a:t>
            </a:r>
            <a:r>
              <a:rPr lang="en-US" altLang="ja-JP" dirty="0" smtClean="0"/>
              <a:t> </a:t>
            </a:r>
            <a:endParaRPr lang="ja-JP" altLang="en-US" dirty="0" smtClean="0"/>
          </a:p>
        </p:txBody>
      </p:sp>
      <p:pic>
        <p:nvPicPr>
          <p:cNvPr id="39" name="コンテンツ プレースホルダ 3" descr="CCI20101119_00000.bmp"/>
          <p:cNvPicPr>
            <a:picLocks noChangeAspect="1"/>
          </p:cNvPicPr>
          <p:nvPr/>
        </p:nvPicPr>
        <p:blipFill>
          <a:blip r:embed="rId13" cstate="email"/>
          <a:srcRect/>
          <a:stretch>
            <a:fillRect/>
          </a:stretch>
        </p:blipFill>
        <p:spPr>
          <a:xfrm>
            <a:off x="1058219" y="2565456"/>
            <a:ext cx="3046478" cy="1310585"/>
          </a:xfrm>
          <a:prstGeom prst="rect">
            <a:avLst/>
          </a:prstGeom>
        </p:spPr>
      </p:pic>
      <p:sp>
        <p:nvSpPr>
          <p:cNvPr id="40" name="Text Box 391"/>
          <p:cNvSpPr txBox="1">
            <a:spLocks noChangeArrowheads="1"/>
          </p:cNvSpPr>
          <p:nvPr/>
        </p:nvSpPr>
        <p:spPr bwMode="auto">
          <a:xfrm>
            <a:off x="1331640" y="177425"/>
            <a:ext cx="6552728" cy="523220"/>
          </a:xfrm>
          <a:prstGeom prst="rect">
            <a:avLst/>
          </a:prstGeom>
          <a:noFill/>
          <a:ln w="9525">
            <a:solidFill>
              <a:srgbClr val="008000"/>
            </a:solidFill>
            <a:miter lim="800000"/>
            <a:headEnd/>
            <a:tailEnd/>
          </a:ln>
          <a:effectLst/>
        </p:spPr>
        <p:txBody>
          <a:bodyPr wrap="square">
            <a:spAutoFit/>
          </a:bodyPr>
          <a:lstStyle/>
          <a:p>
            <a:pPr algn="ctr" defTabSz="4103688">
              <a:buFont typeface="Arial" pitchFamily="34" charset="0"/>
              <a:buChar char="•"/>
            </a:pPr>
            <a:r>
              <a:rPr lang="en-US" altLang="ja-JP" sz="2800" dirty="0" smtClean="0"/>
              <a:t>Measure pressure medium dependence</a:t>
            </a:r>
            <a:endParaRPr lang="en-US" altLang="ja-JP" sz="2800" dirty="0"/>
          </a:p>
        </p:txBody>
      </p:sp>
      <p:sp>
        <p:nvSpPr>
          <p:cNvPr id="44" name="右矢印 43"/>
          <p:cNvSpPr/>
          <p:nvPr/>
        </p:nvSpPr>
        <p:spPr>
          <a:xfrm>
            <a:off x="710864" y="5976576"/>
            <a:ext cx="720080" cy="648072"/>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C00000"/>
              </a:solidFill>
            </a:endParaRPr>
          </a:p>
        </p:txBody>
      </p:sp>
      <p:grpSp>
        <p:nvGrpSpPr>
          <p:cNvPr id="20" name="グループ化 46"/>
          <p:cNvGrpSpPr/>
          <p:nvPr/>
        </p:nvGrpSpPr>
        <p:grpSpPr>
          <a:xfrm>
            <a:off x="1510488" y="5904568"/>
            <a:ext cx="7021952" cy="792088"/>
            <a:chOff x="1510488" y="5904568"/>
            <a:chExt cx="7021952" cy="792088"/>
          </a:xfrm>
        </p:grpSpPr>
        <p:sp>
          <p:nvSpPr>
            <p:cNvPr id="46" name="正方形/長方形 45"/>
            <p:cNvSpPr/>
            <p:nvPr/>
          </p:nvSpPr>
          <p:spPr>
            <a:xfrm>
              <a:off x="1510488" y="5904568"/>
              <a:ext cx="6840760" cy="79208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1547664" y="5949280"/>
              <a:ext cx="6984776" cy="707886"/>
            </a:xfrm>
            <a:prstGeom prst="rect">
              <a:avLst/>
            </a:prstGeom>
          </p:spPr>
          <p:txBody>
            <a:bodyPr wrap="square">
              <a:spAutoFit/>
            </a:bodyPr>
            <a:lstStyle/>
            <a:p>
              <a:r>
                <a:rPr lang="en-US" altLang="ja-JP" sz="2000" dirty="0" smtClean="0"/>
                <a:t>The color change depends on the pressure medium.</a:t>
              </a:r>
            </a:p>
            <a:p>
              <a:r>
                <a:rPr lang="en-US" altLang="ja-JP" sz="2000" dirty="0" smtClean="0"/>
                <a:t>This result supports that expected polymerization will progress.</a:t>
              </a:r>
              <a:endParaRPr lang="en-US" altLang="ja-JP" sz="2000" dirty="0"/>
            </a:p>
          </p:txBody>
        </p:sp>
      </p:grpSp>
      <p:sp>
        <p:nvSpPr>
          <p:cNvPr id="48" name="テキスト ボックス 47"/>
          <p:cNvSpPr txBox="1"/>
          <p:nvPr/>
        </p:nvSpPr>
        <p:spPr>
          <a:xfrm>
            <a:off x="8495928" y="6309320"/>
            <a:ext cx="648072" cy="369332"/>
          </a:xfrm>
          <a:prstGeom prst="rect">
            <a:avLst/>
          </a:prstGeom>
          <a:noFill/>
        </p:spPr>
        <p:txBody>
          <a:bodyPr wrap="square" rtlCol="0">
            <a:spAutoFit/>
          </a:bodyPr>
          <a:lstStyle/>
          <a:p>
            <a:r>
              <a:rPr lang="en-US" altLang="ja-JP" dirty="0" smtClean="0"/>
              <a:t>10</a:t>
            </a:r>
            <a:endParaRPr kumimoji="1" lang="ja-JP" altLang="en-US" dirty="0"/>
          </a:p>
        </p:txBody>
      </p:sp>
      <p:pic>
        <p:nvPicPr>
          <p:cNvPr id="49" name="コンテンツ プレースホルダ 3" descr="CCI20101119_00000.bmp"/>
          <p:cNvPicPr>
            <a:picLocks noChangeAspect="1"/>
          </p:cNvPicPr>
          <p:nvPr/>
        </p:nvPicPr>
        <p:blipFill>
          <a:blip r:embed="rId14" cstate="email"/>
          <a:srcRect/>
          <a:stretch>
            <a:fillRect/>
          </a:stretch>
        </p:blipFill>
        <p:spPr>
          <a:xfrm>
            <a:off x="3727761" y="2722099"/>
            <a:ext cx="2696279" cy="1296000"/>
          </a:xfrm>
          <a:prstGeom prst="rect">
            <a:avLst/>
          </a:prstGeom>
        </p:spPr>
      </p:pic>
      <p:sp>
        <p:nvSpPr>
          <p:cNvPr id="50" name="テキスト ボックス 49"/>
          <p:cNvSpPr txBox="1"/>
          <p:nvPr/>
        </p:nvSpPr>
        <p:spPr>
          <a:xfrm>
            <a:off x="4393572" y="3410932"/>
            <a:ext cx="1080120" cy="369332"/>
          </a:xfrm>
          <a:prstGeom prst="rect">
            <a:avLst/>
          </a:prstGeom>
          <a:noFill/>
        </p:spPr>
        <p:txBody>
          <a:bodyPr wrap="square" rtlCol="0">
            <a:spAutoFit/>
          </a:bodyPr>
          <a:lstStyle/>
          <a:p>
            <a:r>
              <a:rPr kumimoji="1" lang="en-US" altLang="ja-JP" dirty="0" smtClean="0"/>
              <a:t>24NHBn</a:t>
            </a:r>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7"/>
          <p:cNvGrpSpPr/>
          <p:nvPr/>
        </p:nvGrpSpPr>
        <p:grpSpPr>
          <a:xfrm>
            <a:off x="611560" y="346304"/>
            <a:ext cx="8532440" cy="5875902"/>
            <a:chOff x="611560" y="-22192"/>
            <a:chExt cx="8532440" cy="5875902"/>
          </a:xfrm>
        </p:grpSpPr>
        <p:grpSp>
          <p:nvGrpSpPr>
            <p:cNvPr id="3" name="グループ化 15"/>
            <p:cNvGrpSpPr/>
            <p:nvPr/>
          </p:nvGrpSpPr>
          <p:grpSpPr>
            <a:xfrm>
              <a:off x="611560" y="-22192"/>
              <a:ext cx="8532440" cy="5875902"/>
              <a:chOff x="611560" y="-22192"/>
              <a:chExt cx="8532440" cy="5875902"/>
            </a:xfrm>
          </p:grpSpPr>
          <p:sp>
            <p:nvSpPr>
              <p:cNvPr id="4" name="Text Box 391"/>
              <p:cNvSpPr txBox="1">
                <a:spLocks noChangeArrowheads="1"/>
              </p:cNvSpPr>
              <p:nvPr/>
            </p:nvSpPr>
            <p:spPr bwMode="auto">
              <a:xfrm>
                <a:off x="2411760" y="-22192"/>
                <a:ext cx="4281119" cy="523220"/>
              </a:xfrm>
              <a:prstGeom prst="rect">
                <a:avLst/>
              </a:prstGeom>
              <a:noFill/>
              <a:ln w="9525">
                <a:solidFill>
                  <a:srgbClr val="008000"/>
                </a:solidFill>
                <a:miter lim="800000"/>
                <a:headEnd/>
                <a:tailEnd/>
              </a:ln>
              <a:effectLst/>
            </p:spPr>
            <p:txBody>
              <a:bodyPr wrap="square">
                <a:spAutoFit/>
              </a:bodyPr>
              <a:lstStyle/>
              <a:p>
                <a:pPr algn="ctr">
                  <a:buFont typeface="Arial" pitchFamily="34" charset="0"/>
                  <a:buChar char="•"/>
                </a:pPr>
                <a:r>
                  <a:rPr lang="en-US" altLang="ja-JP" sz="2800" dirty="0" smtClean="0">
                    <a:latin typeface="Arial" pitchFamily="34" charset="0"/>
                  </a:rPr>
                  <a:t>Raman spectroscopy</a:t>
                </a:r>
                <a:endParaRPr lang="ja-JP" altLang="en-US" sz="2800" dirty="0"/>
              </a:p>
            </p:txBody>
          </p:sp>
          <p:graphicFrame>
            <p:nvGraphicFramePr>
              <p:cNvPr id="20482" name="Object 2"/>
              <p:cNvGraphicFramePr>
                <a:graphicFrameLocks noChangeAspect="1"/>
              </p:cNvGraphicFramePr>
              <p:nvPr/>
            </p:nvGraphicFramePr>
            <p:xfrm>
              <a:off x="611560" y="620688"/>
              <a:ext cx="7488832" cy="5233022"/>
            </p:xfrm>
            <a:graphic>
              <a:graphicData uri="http://schemas.openxmlformats.org/presentationml/2006/ole">
                <p:oleObj spid="_x0000_s34818" name="ｸﾞﾗﾌ" r:id="rId4" imgW="4153680" imgH="2901600" progId="Origin50.Graph">
                  <p:embed/>
                </p:oleObj>
              </a:graphicData>
            </a:graphic>
          </p:graphicFrame>
          <p:pic>
            <p:nvPicPr>
              <p:cNvPr id="10" name="図 3"/>
              <p:cNvPicPr>
                <a:picLocks noChangeAspect="1" noChangeArrowheads="1"/>
              </p:cNvPicPr>
              <p:nvPr/>
            </p:nvPicPr>
            <p:blipFill>
              <a:blip r:embed="rId5" cstate="email"/>
              <a:srcRect/>
              <a:stretch>
                <a:fillRect/>
              </a:stretch>
            </p:blipFill>
            <p:spPr bwMode="auto">
              <a:xfrm>
                <a:off x="5087360" y="1296056"/>
                <a:ext cx="1933038" cy="818687"/>
              </a:xfrm>
              <a:prstGeom prst="rect">
                <a:avLst/>
              </a:prstGeom>
              <a:noFill/>
              <a:ln w="9525">
                <a:noFill/>
                <a:miter lim="800000"/>
                <a:headEnd/>
                <a:tailEnd/>
              </a:ln>
            </p:spPr>
          </p:pic>
          <p:sp>
            <p:nvSpPr>
              <p:cNvPr id="11" name="正方形/長方形 10"/>
              <p:cNvSpPr/>
              <p:nvPr/>
            </p:nvSpPr>
            <p:spPr>
              <a:xfrm>
                <a:off x="6002280" y="2064616"/>
                <a:ext cx="946706" cy="362866"/>
              </a:xfrm>
              <a:prstGeom prst="rect">
                <a:avLst/>
              </a:prstGeom>
            </p:spPr>
            <p:txBody>
              <a:bodyPr wrap="none">
                <a:spAutoFit/>
              </a:bodyPr>
              <a:lstStyle/>
              <a:p>
                <a:r>
                  <a:rPr lang="en-US" altLang="ja-JP" sz="2000" dirty="0" smtClean="0"/>
                  <a:t>24NHBn</a:t>
                </a:r>
                <a:endParaRPr lang="ja-JP" altLang="en-US" sz="2000" dirty="0"/>
              </a:p>
            </p:txBody>
          </p:sp>
          <p:sp>
            <p:nvSpPr>
              <p:cNvPr id="14" name="テキスト ボックス 13"/>
              <p:cNvSpPr txBox="1"/>
              <p:nvPr/>
            </p:nvSpPr>
            <p:spPr>
              <a:xfrm>
                <a:off x="7183578" y="2581400"/>
                <a:ext cx="1636894" cy="400110"/>
              </a:xfrm>
              <a:prstGeom prst="rect">
                <a:avLst/>
              </a:prstGeom>
              <a:noFill/>
            </p:spPr>
            <p:txBody>
              <a:bodyPr wrap="square" rtlCol="0">
                <a:spAutoFit/>
              </a:bodyPr>
              <a:lstStyle/>
              <a:p>
                <a:r>
                  <a:rPr lang="en-US" altLang="ja-JP" sz="2000" dirty="0" smtClean="0">
                    <a:solidFill>
                      <a:srgbClr val="FF0000"/>
                    </a:solidFill>
                  </a:rPr>
                  <a:t>0.41 </a:t>
                </a:r>
                <a:r>
                  <a:rPr lang="en-US" altLang="ja-JP" sz="2000" dirty="0" err="1" smtClean="0">
                    <a:solidFill>
                      <a:srgbClr val="FF0000"/>
                    </a:solidFill>
                  </a:rPr>
                  <a:t>GPa</a:t>
                </a:r>
                <a:r>
                  <a:rPr kumimoji="1" lang="en-US" altLang="ja-JP" sz="2000" dirty="0" smtClean="0">
                    <a:solidFill>
                      <a:srgbClr val="FF0000"/>
                    </a:solidFill>
                  </a:rPr>
                  <a:t> </a:t>
                </a:r>
                <a:endParaRPr kumimoji="1" lang="ja-JP" altLang="en-US" sz="2000" dirty="0">
                  <a:solidFill>
                    <a:srgbClr val="FF0000"/>
                  </a:solidFill>
                </a:endParaRPr>
              </a:p>
            </p:txBody>
          </p:sp>
          <p:sp>
            <p:nvSpPr>
              <p:cNvPr id="15" name="テキスト ボックス 14"/>
              <p:cNvSpPr txBox="1"/>
              <p:nvPr/>
            </p:nvSpPr>
            <p:spPr>
              <a:xfrm>
                <a:off x="7139326" y="4459900"/>
                <a:ext cx="2004674" cy="400110"/>
              </a:xfrm>
              <a:prstGeom prst="rect">
                <a:avLst/>
              </a:prstGeom>
              <a:noFill/>
            </p:spPr>
            <p:txBody>
              <a:bodyPr wrap="square" rtlCol="0">
                <a:spAutoFit/>
              </a:bodyPr>
              <a:lstStyle/>
              <a:p>
                <a:r>
                  <a:rPr lang="en-US" altLang="ja-JP" sz="2000" dirty="0"/>
                  <a:t>b</a:t>
                </a:r>
                <a:r>
                  <a:rPr kumimoji="1" lang="en-US" altLang="ja-JP" sz="2000" dirty="0" smtClean="0"/>
                  <a:t>efore pressing </a:t>
                </a:r>
                <a:endParaRPr kumimoji="1" lang="ja-JP" altLang="en-US" sz="2000" dirty="0"/>
              </a:p>
            </p:txBody>
          </p:sp>
        </p:grpSp>
        <p:sp>
          <p:nvSpPr>
            <p:cNvPr id="17" name="円/楕円 16"/>
            <p:cNvSpPr/>
            <p:nvPr/>
          </p:nvSpPr>
          <p:spPr>
            <a:xfrm>
              <a:off x="3032536" y="1122400"/>
              <a:ext cx="432048" cy="188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3059832" y="3789040"/>
              <a:ext cx="432048" cy="10164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195736" y="3284984"/>
              <a:ext cx="1152128" cy="369332"/>
            </a:xfrm>
            <a:prstGeom prst="rect">
              <a:avLst/>
            </a:prstGeom>
            <a:noFill/>
          </p:spPr>
          <p:txBody>
            <a:bodyPr wrap="square" rtlCol="0">
              <a:spAutoFit/>
            </a:bodyPr>
            <a:lstStyle/>
            <a:p>
              <a:r>
                <a:rPr kumimoji="1" lang="en-US" altLang="ja-JP" dirty="0" smtClean="0"/>
                <a:t>diamond</a:t>
              </a:r>
              <a:endParaRPr kumimoji="1" lang="ja-JP" altLang="en-US" dirty="0"/>
            </a:p>
          </p:txBody>
        </p:sp>
        <p:cxnSp>
          <p:nvCxnSpPr>
            <p:cNvPr id="22" name="直線矢印コネクタ 21"/>
            <p:cNvCxnSpPr/>
            <p:nvPr/>
          </p:nvCxnSpPr>
          <p:spPr>
            <a:xfrm flipV="1">
              <a:off x="2744504" y="2931056"/>
              <a:ext cx="288032"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2771800" y="3645024"/>
              <a:ext cx="296416" cy="29641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 name="テキスト ボックス 28"/>
          <p:cNvSpPr txBox="1"/>
          <p:nvPr/>
        </p:nvSpPr>
        <p:spPr>
          <a:xfrm>
            <a:off x="8495928" y="6309320"/>
            <a:ext cx="648072" cy="369332"/>
          </a:xfrm>
          <a:prstGeom prst="rect">
            <a:avLst/>
          </a:prstGeom>
          <a:noFill/>
        </p:spPr>
        <p:txBody>
          <a:bodyPr wrap="square" rtlCol="0">
            <a:spAutoFit/>
          </a:bodyPr>
          <a:lstStyle/>
          <a:p>
            <a:r>
              <a:rPr lang="en-US" altLang="ja-JP" dirty="0" smtClean="0"/>
              <a:t>11</a:t>
            </a:r>
            <a:endParaRPr kumimoji="1" lang="ja-JP" altLang="en-US" dirty="0"/>
          </a:p>
        </p:txBody>
      </p:sp>
      <p:sp>
        <p:nvSpPr>
          <p:cNvPr id="20" name="テキスト ボックス 19"/>
          <p:cNvSpPr txBox="1"/>
          <p:nvPr/>
        </p:nvSpPr>
        <p:spPr>
          <a:xfrm>
            <a:off x="2708921" y="937900"/>
            <a:ext cx="4023319" cy="400110"/>
          </a:xfrm>
          <a:prstGeom prst="rect">
            <a:avLst/>
          </a:prstGeom>
          <a:noFill/>
        </p:spPr>
        <p:txBody>
          <a:bodyPr wrap="square" rtlCol="0">
            <a:spAutoFit/>
          </a:bodyPr>
          <a:lstStyle/>
          <a:p>
            <a:r>
              <a:rPr lang="en-US" altLang="ja-JP" sz="2000" dirty="0" smtClean="0"/>
              <a:t>Pressure medium : </a:t>
            </a:r>
            <a:r>
              <a:rPr lang="en-US" altLang="ja-JP" sz="2000" dirty="0" smtClean="0">
                <a:solidFill>
                  <a:srgbClr val="FF0000"/>
                </a:solidFill>
              </a:rPr>
              <a:t>Daphne 7373</a:t>
            </a:r>
            <a:r>
              <a:rPr lang="en-US" altLang="ja-JP" sz="2000" dirty="0" smtClean="0"/>
              <a:t> </a:t>
            </a:r>
            <a:endParaRPr kumimoji="1" lang="ja-JP" altLang="en-US" sz="2000" dirty="0"/>
          </a:p>
        </p:txBody>
      </p:sp>
      <p:pic>
        <p:nvPicPr>
          <p:cNvPr id="34819" name="Picture 3" descr="\\Hd-shimizu\pc\マニピュレータphoto\nakase\24NHBn(2rd)\sample_setting_101210.bmp"/>
          <p:cNvPicPr>
            <a:picLocks noChangeAspect="1" noChangeArrowheads="1"/>
          </p:cNvPicPr>
          <p:nvPr/>
        </p:nvPicPr>
        <p:blipFill>
          <a:blip r:embed="rId6" cstate="email"/>
          <a:srcRect/>
          <a:stretch>
            <a:fillRect/>
          </a:stretch>
        </p:blipFill>
        <p:spPr bwMode="auto">
          <a:xfrm>
            <a:off x="7232528" y="4052120"/>
            <a:ext cx="1104000" cy="828000"/>
          </a:xfrm>
          <a:prstGeom prst="rect">
            <a:avLst/>
          </a:prstGeom>
          <a:noFill/>
        </p:spPr>
      </p:pic>
      <p:pic>
        <p:nvPicPr>
          <p:cNvPr id="34820" name="Picture 4" descr="\\Hd-shimizu\pc\マニピュレータphoto\nakase\24NHBn(2rd)\00.41GPa_101213.bmp"/>
          <p:cNvPicPr>
            <a:picLocks noChangeAspect="1" noChangeArrowheads="1"/>
          </p:cNvPicPr>
          <p:nvPr/>
        </p:nvPicPr>
        <p:blipFill>
          <a:blip r:embed="rId7" cstate="email"/>
          <a:srcRect/>
          <a:stretch>
            <a:fillRect/>
          </a:stretch>
        </p:blipFill>
        <p:spPr bwMode="auto">
          <a:xfrm>
            <a:off x="7232528" y="2152616"/>
            <a:ext cx="1104000" cy="82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C:\Users\Nakase\Desktop\中瀬いろいろ\戸部研＿プロジェクト\CCI20101119_00000.bmp"/>
          <p:cNvPicPr>
            <a:picLocks noChangeAspect="1" noChangeArrowheads="1"/>
          </p:cNvPicPr>
          <p:nvPr/>
        </p:nvPicPr>
        <p:blipFill>
          <a:blip r:embed="rId4" cstate="email"/>
          <a:srcRect/>
          <a:stretch>
            <a:fillRect/>
          </a:stretch>
        </p:blipFill>
        <p:spPr bwMode="auto">
          <a:xfrm>
            <a:off x="7010392" y="3194714"/>
            <a:ext cx="1738072" cy="1511368"/>
          </a:xfrm>
          <a:prstGeom prst="rect">
            <a:avLst/>
          </a:prstGeom>
          <a:noFill/>
        </p:spPr>
      </p:pic>
      <p:sp>
        <p:nvSpPr>
          <p:cNvPr id="14" name="右矢印 13"/>
          <p:cNvSpPr/>
          <p:nvPr/>
        </p:nvSpPr>
        <p:spPr>
          <a:xfrm>
            <a:off x="683568" y="5877272"/>
            <a:ext cx="864096" cy="720080"/>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C00000"/>
              </a:solidFill>
            </a:endParaRPr>
          </a:p>
        </p:txBody>
      </p:sp>
      <p:sp>
        <p:nvSpPr>
          <p:cNvPr id="15" name="正方形/長方形 14"/>
          <p:cNvSpPr/>
          <p:nvPr/>
        </p:nvSpPr>
        <p:spPr>
          <a:xfrm>
            <a:off x="1646968" y="5849976"/>
            <a:ext cx="6840760" cy="79208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rPr>
              <a:t>Sample after the change in color takes a different binding mode.</a:t>
            </a:r>
            <a:endParaRPr kumimoji="1" lang="ja-JP" altLang="en-US" sz="2000" dirty="0">
              <a:solidFill>
                <a:schemeClr val="tx1"/>
              </a:solidFill>
            </a:endParaRPr>
          </a:p>
        </p:txBody>
      </p:sp>
      <p:grpSp>
        <p:nvGrpSpPr>
          <p:cNvPr id="28" name="グループ化 27"/>
          <p:cNvGrpSpPr/>
          <p:nvPr/>
        </p:nvGrpSpPr>
        <p:grpSpPr>
          <a:xfrm>
            <a:off x="611560" y="476672"/>
            <a:ext cx="8559736" cy="5393685"/>
            <a:chOff x="611560" y="476672"/>
            <a:chExt cx="8559736" cy="5393685"/>
          </a:xfrm>
        </p:grpSpPr>
        <p:grpSp>
          <p:nvGrpSpPr>
            <p:cNvPr id="7" name="グループ化 288"/>
            <p:cNvGrpSpPr/>
            <p:nvPr/>
          </p:nvGrpSpPr>
          <p:grpSpPr>
            <a:xfrm>
              <a:off x="611560" y="921448"/>
              <a:ext cx="8559736" cy="4948909"/>
              <a:chOff x="303600" y="874671"/>
              <a:chExt cx="9438304" cy="5456862"/>
            </a:xfrm>
          </p:grpSpPr>
          <p:graphicFrame>
            <p:nvGraphicFramePr>
              <p:cNvPr id="9" name="Object 2"/>
              <p:cNvGraphicFramePr>
                <a:graphicFrameLocks noChangeAspect="1"/>
              </p:cNvGraphicFramePr>
              <p:nvPr/>
            </p:nvGraphicFramePr>
            <p:xfrm>
              <a:off x="303600" y="874671"/>
              <a:ext cx="7809164" cy="5456862"/>
            </p:xfrm>
            <a:graphic>
              <a:graphicData uri="http://schemas.openxmlformats.org/presentationml/2006/ole">
                <p:oleObj spid="_x0000_s2050" name="ｸﾞﾗﾌ" r:id="rId5" imgW="4153680" imgH="2901600" progId="Origin50.Graph">
                  <p:embed/>
                </p:oleObj>
              </a:graphicData>
            </a:graphic>
          </p:graphicFrame>
          <p:pic>
            <p:nvPicPr>
              <p:cNvPr id="10" name="図 3"/>
              <p:cNvPicPr>
                <a:picLocks noChangeAspect="1" noChangeArrowheads="1"/>
              </p:cNvPicPr>
              <p:nvPr/>
            </p:nvPicPr>
            <p:blipFill>
              <a:blip r:embed="rId6" cstate="email"/>
              <a:srcRect/>
              <a:stretch>
                <a:fillRect/>
              </a:stretch>
            </p:blipFill>
            <p:spPr bwMode="auto">
              <a:xfrm>
                <a:off x="4736643" y="1556792"/>
                <a:ext cx="2131444" cy="902717"/>
              </a:xfrm>
              <a:prstGeom prst="rect">
                <a:avLst/>
              </a:prstGeom>
              <a:noFill/>
              <a:ln w="9525">
                <a:noFill/>
                <a:miter lim="800000"/>
                <a:headEnd/>
                <a:tailEnd/>
              </a:ln>
            </p:spPr>
          </p:pic>
          <p:sp>
            <p:nvSpPr>
              <p:cNvPr id="11" name="テキスト ボックス 10"/>
              <p:cNvSpPr txBox="1"/>
              <p:nvPr/>
            </p:nvSpPr>
            <p:spPr>
              <a:xfrm>
                <a:off x="7211302" y="5296079"/>
                <a:ext cx="2304256" cy="400109"/>
              </a:xfrm>
              <a:prstGeom prst="rect">
                <a:avLst/>
              </a:prstGeom>
              <a:noFill/>
            </p:spPr>
            <p:txBody>
              <a:bodyPr wrap="square" rtlCol="0">
                <a:spAutoFit/>
              </a:bodyPr>
              <a:lstStyle/>
              <a:p>
                <a:r>
                  <a:rPr lang="en-US" altLang="ja-JP" sz="2000" dirty="0"/>
                  <a:t>b</a:t>
                </a:r>
                <a:r>
                  <a:rPr kumimoji="1" lang="en-US" altLang="ja-JP" sz="2000" dirty="0" smtClean="0"/>
                  <a:t>efore pressing </a:t>
                </a:r>
                <a:endParaRPr kumimoji="1" lang="ja-JP" altLang="en-US" sz="2000" dirty="0"/>
              </a:p>
            </p:txBody>
          </p:sp>
          <p:sp>
            <p:nvSpPr>
              <p:cNvPr id="12" name="テキスト ボックス 11"/>
              <p:cNvSpPr txBox="1"/>
              <p:nvPr/>
            </p:nvSpPr>
            <p:spPr>
              <a:xfrm>
                <a:off x="7187944" y="2723647"/>
                <a:ext cx="2553960" cy="780543"/>
              </a:xfrm>
              <a:prstGeom prst="rect">
                <a:avLst/>
              </a:prstGeom>
              <a:noFill/>
            </p:spPr>
            <p:txBody>
              <a:bodyPr wrap="square" rtlCol="0">
                <a:spAutoFit/>
              </a:bodyPr>
              <a:lstStyle/>
              <a:p>
                <a:r>
                  <a:rPr lang="en-US" altLang="ja-JP" sz="2000" dirty="0">
                    <a:solidFill>
                      <a:srgbClr val="FF0000"/>
                    </a:solidFill>
                  </a:rPr>
                  <a:t>a</a:t>
                </a:r>
                <a:r>
                  <a:rPr kumimoji="1" lang="en-US" altLang="ja-JP" sz="2000" dirty="0" smtClean="0">
                    <a:solidFill>
                      <a:srgbClr val="FF0000"/>
                    </a:solidFill>
                  </a:rPr>
                  <a:t>fter pressing</a:t>
                </a:r>
              </a:p>
              <a:p>
                <a:r>
                  <a:rPr kumimoji="1" lang="en-US" altLang="ja-JP" sz="2000" dirty="0" smtClean="0">
                    <a:solidFill>
                      <a:srgbClr val="FF0000"/>
                    </a:solidFill>
                  </a:rPr>
                  <a:t>(recalled sample) </a:t>
                </a:r>
                <a:endParaRPr kumimoji="1" lang="ja-JP" altLang="en-US" sz="2000" dirty="0">
                  <a:solidFill>
                    <a:srgbClr val="FF0000"/>
                  </a:solidFill>
                </a:endParaRPr>
              </a:p>
            </p:txBody>
          </p:sp>
          <p:sp>
            <p:nvSpPr>
              <p:cNvPr id="13" name="正方形/長方形 12"/>
              <p:cNvSpPr/>
              <p:nvPr/>
            </p:nvSpPr>
            <p:spPr>
              <a:xfrm>
                <a:off x="5580112" y="2420888"/>
                <a:ext cx="1151019" cy="441177"/>
              </a:xfrm>
              <a:prstGeom prst="rect">
                <a:avLst/>
              </a:prstGeom>
            </p:spPr>
            <p:txBody>
              <a:bodyPr wrap="none">
                <a:spAutoFit/>
              </a:bodyPr>
              <a:lstStyle/>
              <a:p>
                <a:r>
                  <a:rPr lang="en-US" altLang="ja-JP" sz="2000" dirty="0" smtClean="0"/>
                  <a:t>24NHBn</a:t>
                </a:r>
                <a:endParaRPr lang="ja-JP" altLang="en-US" sz="2000" dirty="0"/>
              </a:p>
            </p:txBody>
          </p:sp>
        </p:grpSp>
        <p:sp>
          <p:nvSpPr>
            <p:cNvPr id="8" name="Text Box 391"/>
            <p:cNvSpPr txBox="1">
              <a:spLocks noChangeArrowheads="1"/>
            </p:cNvSpPr>
            <p:nvPr/>
          </p:nvSpPr>
          <p:spPr bwMode="auto">
            <a:xfrm>
              <a:off x="1043608" y="476672"/>
              <a:ext cx="7848872" cy="646331"/>
            </a:xfrm>
            <a:prstGeom prst="rect">
              <a:avLst/>
            </a:prstGeom>
            <a:noFill/>
            <a:ln w="9525">
              <a:solidFill>
                <a:srgbClr val="008000"/>
              </a:solidFill>
              <a:miter lim="800000"/>
              <a:headEnd/>
              <a:tailEnd/>
            </a:ln>
            <a:effectLst/>
          </p:spPr>
          <p:txBody>
            <a:bodyPr wrap="square">
              <a:spAutoFit/>
            </a:bodyPr>
            <a:lstStyle/>
            <a:p>
              <a:pPr algn="ctr" defTabSz="4103688">
                <a:buFont typeface="Arial" pitchFamily="34" charset="0"/>
                <a:buChar char="•"/>
              </a:pPr>
              <a:r>
                <a:rPr lang="en-US" altLang="ja-JP" sz="2800" dirty="0" smtClean="0"/>
                <a:t>Infrared </a:t>
              </a:r>
              <a:r>
                <a:rPr lang="en-US" altLang="ja-JP" sz="2800" dirty="0"/>
                <a:t>s</a:t>
              </a:r>
              <a:r>
                <a:rPr lang="en-US" altLang="ja-JP" sz="2800" dirty="0" smtClean="0"/>
                <a:t>pectroscopy</a:t>
              </a:r>
              <a:r>
                <a:rPr lang="en-US" altLang="ja-JP" sz="3600" dirty="0" smtClean="0"/>
                <a:t> </a:t>
              </a:r>
              <a:r>
                <a:rPr lang="en-US" altLang="ja-JP" sz="2000" dirty="0" smtClean="0">
                  <a:latin typeface="Arial" pitchFamily="34" charset="0"/>
                </a:rPr>
                <a:t>~ supported by  Prof. </a:t>
              </a:r>
              <a:r>
                <a:rPr lang="en-US" altLang="ja-JP" sz="2000" dirty="0" err="1" smtClean="0">
                  <a:latin typeface="Arial" pitchFamily="34" charset="0"/>
                </a:rPr>
                <a:t>Mita</a:t>
              </a:r>
              <a:r>
                <a:rPr lang="en-US" altLang="ja-JP" sz="2000" dirty="0" smtClean="0">
                  <a:latin typeface="Arial" pitchFamily="34" charset="0"/>
                </a:rPr>
                <a:t> ~</a:t>
              </a:r>
              <a:endParaRPr lang="en-US" altLang="ja-JP" sz="2000" dirty="0" smtClean="0"/>
            </a:p>
          </p:txBody>
        </p:sp>
        <p:sp>
          <p:nvSpPr>
            <p:cNvPr id="18" name="円/楕円 17"/>
            <p:cNvSpPr/>
            <p:nvPr/>
          </p:nvSpPr>
          <p:spPr>
            <a:xfrm>
              <a:off x="4252904" y="4419696"/>
              <a:ext cx="445696" cy="57606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3776144" y="2582320"/>
              <a:ext cx="360040" cy="57606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3721552" y="3230392"/>
              <a:ext cx="432048" cy="151216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4211960" y="2924944"/>
              <a:ext cx="432048" cy="504056"/>
            </a:xfrm>
            <a:prstGeom prst="ellipse">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4547048" y="3977768"/>
              <a:ext cx="1105072" cy="369332"/>
            </a:xfrm>
            <a:prstGeom prst="rect">
              <a:avLst/>
            </a:prstGeom>
            <a:noFill/>
          </p:spPr>
          <p:txBody>
            <a:bodyPr wrap="square" rtlCol="0">
              <a:spAutoFit/>
            </a:bodyPr>
            <a:lstStyle/>
            <a:p>
              <a:r>
                <a:rPr kumimoji="1" lang="en-US" altLang="ja-JP" dirty="0" smtClean="0"/>
                <a:t>C</a:t>
              </a:r>
              <a:r>
                <a:rPr kumimoji="1" lang="ja-JP" altLang="en-US" dirty="0" smtClean="0"/>
                <a:t>≡</a:t>
              </a:r>
              <a:r>
                <a:rPr kumimoji="1" lang="en-US" altLang="ja-JP" dirty="0" smtClean="0"/>
                <a:t>C</a:t>
              </a:r>
              <a:r>
                <a:rPr kumimoji="1" lang="ja-JP" altLang="en-US" dirty="0" smtClean="0"/>
                <a:t>伸縮</a:t>
              </a:r>
              <a:endParaRPr kumimoji="1" lang="ja-JP" altLang="en-US" dirty="0"/>
            </a:p>
          </p:txBody>
        </p:sp>
        <p:sp>
          <p:nvSpPr>
            <p:cNvPr id="24" name="テキスト ボックス 23"/>
            <p:cNvSpPr txBox="1"/>
            <p:nvPr/>
          </p:nvSpPr>
          <p:spPr>
            <a:xfrm>
              <a:off x="4355976" y="3501008"/>
              <a:ext cx="2232248" cy="369332"/>
            </a:xfrm>
            <a:prstGeom prst="rect">
              <a:avLst/>
            </a:prstGeom>
            <a:noFill/>
          </p:spPr>
          <p:txBody>
            <a:bodyPr wrap="square" rtlCol="0">
              <a:spAutoFit/>
            </a:bodyPr>
            <a:lstStyle/>
            <a:p>
              <a:r>
                <a:rPr kumimoji="1" lang="en-US" altLang="ja-JP" dirty="0" smtClean="0"/>
                <a:t>C=C</a:t>
              </a:r>
              <a:r>
                <a:rPr kumimoji="1" lang="ja-JP" altLang="en-US" dirty="0" smtClean="0"/>
                <a:t>伸縮</a:t>
              </a:r>
              <a:r>
                <a:rPr kumimoji="1" lang="en-US" altLang="ja-JP" dirty="0" smtClean="0"/>
                <a:t>, C=O</a:t>
              </a:r>
              <a:r>
                <a:rPr kumimoji="1" lang="ja-JP" altLang="en-US" dirty="0" smtClean="0"/>
                <a:t>伸縮</a:t>
              </a:r>
              <a:endParaRPr kumimoji="1" lang="ja-JP" altLang="en-US" dirty="0"/>
            </a:p>
          </p:txBody>
        </p:sp>
        <p:cxnSp>
          <p:nvCxnSpPr>
            <p:cNvPr id="26" name="直線矢印コネクタ 25"/>
            <p:cNvCxnSpPr/>
            <p:nvPr/>
          </p:nvCxnSpPr>
          <p:spPr>
            <a:xfrm flipH="1">
              <a:off x="4211960" y="3717032"/>
              <a:ext cx="216024" cy="216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H="1">
              <a:off x="4644008" y="4293096"/>
              <a:ext cx="216024" cy="216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0" name="テキスト ボックス 29"/>
          <p:cNvSpPr txBox="1"/>
          <p:nvPr/>
        </p:nvSpPr>
        <p:spPr>
          <a:xfrm>
            <a:off x="8495928" y="6309320"/>
            <a:ext cx="648072" cy="369332"/>
          </a:xfrm>
          <a:prstGeom prst="rect">
            <a:avLst/>
          </a:prstGeom>
          <a:noFill/>
        </p:spPr>
        <p:txBody>
          <a:bodyPr wrap="square" rtlCol="0">
            <a:spAutoFit/>
          </a:bodyPr>
          <a:lstStyle/>
          <a:p>
            <a:r>
              <a:rPr lang="en-US" altLang="ja-JP" dirty="0" smtClean="0"/>
              <a:t>12</a:t>
            </a:r>
            <a:endParaRPr kumimoji="1" lang="ja-JP"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srcRect/>
          <a:stretch>
            <a:fillRect/>
          </a:stretch>
        </p:blipFill>
        <p:spPr bwMode="auto">
          <a:xfrm>
            <a:off x="467542" y="960967"/>
            <a:ext cx="4894550" cy="2700000"/>
          </a:xfrm>
          <a:prstGeom prst="rect">
            <a:avLst/>
          </a:prstGeom>
          <a:noFill/>
          <a:ln w="9525">
            <a:noFill/>
            <a:miter lim="800000"/>
            <a:headEnd/>
            <a:tailEnd/>
          </a:ln>
        </p:spPr>
      </p:pic>
      <p:pic>
        <p:nvPicPr>
          <p:cNvPr id="3075" name="Picture 3"/>
          <p:cNvPicPr>
            <a:picLocks noChangeAspect="1" noChangeArrowheads="1"/>
          </p:cNvPicPr>
          <p:nvPr/>
        </p:nvPicPr>
        <p:blipFill>
          <a:blip r:embed="rId3" cstate="email"/>
          <a:srcRect/>
          <a:stretch>
            <a:fillRect/>
          </a:stretch>
        </p:blipFill>
        <p:spPr bwMode="auto">
          <a:xfrm>
            <a:off x="543320" y="3852591"/>
            <a:ext cx="4896609" cy="2700000"/>
          </a:xfrm>
          <a:prstGeom prst="rect">
            <a:avLst/>
          </a:prstGeom>
          <a:noFill/>
          <a:ln w="9525">
            <a:noFill/>
            <a:miter lim="800000"/>
            <a:headEnd/>
            <a:tailEnd/>
          </a:ln>
        </p:spPr>
      </p:pic>
      <p:sp>
        <p:nvSpPr>
          <p:cNvPr id="6" name="Text Box 391"/>
          <p:cNvSpPr txBox="1">
            <a:spLocks noChangeArrowheads="1"/>
          </p:cNvSpPr>
          <p:nvPr/>
        </p:nvSpPr>
        <p:spPr bwMode="auto">
          <a:xfrm>
            <a:off x="895824" y="243232"/>
            <a:ext cx="7560840" cy="523220"/>
          </a:xfrm>
          <a:prstGeom prst="rect">
            <a:avLst/>
          </a:prstGeom>
          <a:noFill/>
          <a:ln w="9525">
            <a:solidFill>
              <a:srgbClr val="008000"/>
            </a:solidFill>
            <a:miter lim="800000"/>
            <a:headEnd/>
            <a:tailEnd/>
          </a:ln>
          <a:effectLst/>
        </p:spPr>
        <p:txBody>
          <a:bodyPr wrap="square">
            <a:spAutoFit/>
          </a:bodyPr>
          <a:lstStyle/>
          <a:p>
            <a:pPr algn="ctr" defTabSz="4103688">
              <a:buFont typeface="Arial" pitchFamily="34" charset="0"/>
              <a:buChar char="•"/>
            </a:pPr>
            <a:r>
              <a:rPr lang="en-US" altLang="ja-JP" sz="2800" dirty="0"/>
              <a:t>M</a:t>
            </a:r>
            <a:r>
              <a:rPr lang="en-US" altLang="ja-JP" sz="2800" dirty="0" smtClean="0"/>
              <a:t>ass spectrometry (LDI-TOF) </a:t>
            </a:r>
            <a:r>
              <a:rPr lang="en-US" altLang="ja-JP" sz="2000" dirty="0" smtClean="0">
                <a:latin typeface="Arial" pitchFamily="34" charset="0"/>
              </a:rPr>
              <a:t>~ supported by </a:t>
            </a:r>
            <a:r>
              <a:rPr lang="en-US" altLang="ja-JP" sz="2000" dirty="0" err="1" smtClean="0">
                <a:latin typeface="Arial" pitchFamily="34" charset="0"/>
              </a:rPr>
              <a:t>Tobe</a:t>
            </a:r>
            <a:r>
              <a:rPr lang="en-US" altLang="ja-JP" sz="2000" dirty="0" smtClean="0">
                <a:latin typeface="Arial" pitchFamily="34" charset="0"/>
              </a:rPr>
              <a:t> lab ~</a:t>
            </a:r>
            <a:endParaRPr lang="en-US" altLang="ja-JP" sz="2000" dirty="0" smtClean="0"/>
          </a:p>
        </p:txBody>
      </p:sp>
      <p:grpSp>
        <p:nvGrpSpPr>
          <p:cNvPr id="11" name="グループ化 10"/>
          <p:cNvGrpSpPr/>
          <p:nvPr/>
        </p:nvGrpSpPr>
        <p:grpSpPr>
          <a:xfrm>
            <a:off x="5580112" y="2636912"/>
            <a:ext cx="3312368" cy="2448272"/>
            <a:chOff x="5580112" y="2636912"/>
            <a:chExt cx="3312368" cy="2448272"/>
          </a:xfrm>
        </p:grpSpPr>
        <p:sp>
          <p:nvSpPr>
            <p:cNvPr id="8" name="正方形/長方形 7"/>
            <p:cNvSpPr/>
            <p:nvPr/>
          </p:nvSpPr>
          <p:spPr>
            <a:xfrm>
              <a:off x="5580112" y="2636912"/>
              <a:ext cx="3312368" cy="244827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smtClean="0">
                  <a:solidFill>
                    <a:schemeClr val="tx1"/>
                  </a:solidFill>
                </a:rPr>
                <a:t>After applying pressure, the signals of monomer reduce.</a:t>
              </a:r>
            </a:p>
            <a:p>
              <a:pPr algn="ctr"/>
              <a:endParaRPr lang="en-US" altLang="ja-JP" sz="2400" dirty="0">
                <a:solidFill>
                  <a:schemeClr val="tx1"/>
                </a:solidFill>
              </a:endParaRPr>
            </a:p>
            <a:p>
              <a:pPr algn="ctr"/>
              <a:endParaRPr kumimoji="1" lang="en-US" altLang="ja-JP" sz="2400" dirty="0" smtClean="0">
                <a:solidFill>
                  <a:schemeClr val="tx1"/>
                </a:solidFill>
              </a:endParaRPr>
            </a:p>
            <a:p>
              <a:pPr algn="ctr"/>
              <a:r>
                <a:rPr lang="en-US" altLang="ja-JP" sz="2800" b="1" dirty="0" smtClean="0">
                  <a:solidFill>
                    <a:schemeClr val="tx1"/>
                  </a:solidFill>
                </a:rPr>
                <a:t>Polymerization??</a:t>
              </a:r>
              <a:endParaRPr kumimoji="1" lang="en-US" altLang="ja-JP" sz="2800" b="1" dirty="0" smtClean="0">
                <a:solidFill>
                  <a:schemeClr val="tx1"/>
                </a:solidFill>
              </a:endParaRPr>
            </a:p>
          </p:txBody>
        </p:sp>
        <p:sp>
          <p:nvSpPr>
            <p:cNvPr id="7" name="右矢印 6"/>
            <p:cNvSpPr/>
            <p:nvPr/>
          </p:nvSpPr>
          <p:spPr>
            <a:xfrm rot="5400000">
              <a:off x="6912260" y="3825044"/>
              <a:ext cx="576064" cy="648072"/>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C00000"/>
                </a:solidFill>
              </a:endParaRPr>
            </a:p>
          </p:txBody>
        </p:sp>
      </p:grpSp>
      <p:sp>
        <p:nvSpPr>
          <p:cNvPr id="12" name="テキスト ボックス 11"/>
          <p:cNvSpPr txBox="1"/>
          <p:nvPr/>
        </p:nvSpPr>
        <p:spPr>
          <a:xfrm>
            <a:off x="3347864" y="1124744"/>
            <a:ext cx="2089764" cy="362865"/>
          </a:xfrm>
          <a:prstGeom prst="rect">
            <a:avLst/>
          </a:prstGeom>
          <a:noFill/>
        </p:spPr>
        <p:txBody>
          <a:bodyPr wrap="square" rtlCol="0">
            <a:spAutoFit/>
          </a:bodyPr>
          <a:lstStyle/>
          <a:p>
            <a:r>
              <a:rPr lang="en-US" altLang="ja-JP" sz="2000" dirty="0"/>
              <a:t>b</a:t>
            </a:r>
            <a:r>
              <a:rPr kumimoji="1" lang="en-US" altLang="ja-JP" sz="2000" dirty="0" smtClean="0"/>
              <a:t>efore pressing </a:t>
            </a:r>
            <a:endParaRPr kumimoji="1" lang="ja-JP" altLang="en-US" sz="2000" dirty="0"/>
          </a:p>
        </p:txBody>
      </p:sp>
      <p:sp>
        <p:nvSpPr>
          <p:cNvPr id="13" name="テキスト ボックス 12"/>
          <p:cNvSpPr txBox="1"/>
          <p:nvPr/>
        </p:nvSpPr>
        <p:spPr>
          <a:xfrm>
            <a:off x="3347864" y="3933056"/>
            <a:ext cx="2232248" cy="707886"/>
          </a:xfrm>
          <a:prstGeom prst="rect">
            <a:avLst/>
          </a:prstGeom>
          <a:noFill/>
        </p:spPr>
        <p:txBody>
          <a:bodyPr wrap="square" rtlCol="0">
            <a:spAutoFit/>
          </a:bodyPr>
          <a:lstStyle/>
          <a:p>
            <a:r>
              <a:rPr lang="en-US" altLang="ja-JP" sz="2000" dirty="0"/>
              <a:t>a</a:t>
            </a:r>
            <a:r>
              <a:rPr kumimoji="1" lang="en-US" altLang="ja-JP" sz="2000" dirty="0" smtClean="0"/>
              <a:t>fter pressing</a:t>
            </a:r>
          </a:p>
          <a:p>
            <a:r>
              <a:rPr kumimoji="1" lang="en-US" altLang="ja-JP" sz="2000" dirty="0" smtClean="0"/>
              <a:t>(recalled sample) </a:t>
            </a:r>
            <a:endParaRPr kumimoji="1" lang="ja-JP" altLang="en-US" sz="2000" dirty="0"/>
          </a:p>
        </p:txBody>
      </p:sp>
      <p:cxnSp>
        <p:nvCxnSpPr>
          <p:cNvPr id="15" name="直線矢印コネクタ 14"/>
          <p:cNvCxnSpPr/>
          <p:nvPr/>
        </p:nvCxnSpPr>
        <p:spPr>
          <a:xfrm flipH="1">
            <a:off x="2123728" y="2492896"/>
            <a:ext cx="216024" cy="216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339752" y="2276872"/>
            <a:ext cx="1152128" cy="369332"/>
          </a:xfrm>
          <a:prstGeom prst="rect">
            <a:avLst/>
          </a:prstGeom>
          <a:noFill/>
        </p:spPr>
        <p:txBody>
          <a:bodyPr wrap="square" rtlCol="0">
            <a:spAutoFit/>
          </a:bodyPr>
          <a:lstStyle/>
          <a:p>
            <a:r>
              <a:rPr kumimoji="1" lang="en-US" altLang="ja-JP" dirty="0" smtClean="0"/>
              <a:t>monomer</a:t>
            </a:r>
            <a:endParaRPr kumimoji="1" lang="ja-JP" altLang="en-US" dirty="0"/>
          </a:p>
        </p:txBody>
      </p:sp>
      <p:sp>
        <p:nvSpPr>
          <p:cNvPr id="17" name="テキスト ボックス 16"/>
          <p:cNvSpPr txBox="1"/>
          <p:nvPr/>
        </p:nvSpPr>
        <p:spPr>
          <a:xfrm>
            <a:off x="8495928" y="6309320"/>
            <a:ext cx="648072" cy="369332"/>
          </a:xfrm>
          <a:prstGeom prst="rect">
            <a:avLst/>
          </a:prstGeom>
          <a:noFill/>
        </p:spPr>
        <p:txBody>
          <a:bodyPr wrap="square" rtlCol="0">
            <a:spAutoFit/>
          </a:bodyPr>
          <a:lstStyle/>
          <a:p>
            <a:r>
              <a:rPr lang="en-US" altLang="ja-JP" dirty="0" smtClean="0"/>
              <a:t>13</a:t>
            </a:r>
            <a:endParaRPr kumimoji="1" lang="ja-JP" altLang="en-US" dirty="0"/>
          </a:p>
        </p:txBody>
      </p:sp>
      <p:grpSp>
        <p:nvGrpSpPr>
          <p:cNvPr id="35" name="グループ化 34"/>
          <p:cNvGrpSpPr/>
          <p:nvPr/>
        </p:nvGrpSpPr>
        <p:grpSpPr>
          <a:xfrm>
            <a:off x="1021662" y="3385110"/>
            <a:ext cx="4414433" cy="295347"/>
            <a:chOff x="1021662" y="3421685"/>
            <a:chExt cx="4414433" cy="295347"/>
          </a:xfrm>
        </p:grpSpPr>
        <p:sp>
          <p:nvSpPr>
            <p:cNvPr id="18" name="正方形/長方形 17"/>
            <p:cNvSpPr/>
            <p:nvPr/>
          </p:nvSpPr>
          <p:spPr>
            <a:xfrm>
              <a:off x="1021662" y="3501008"/>
              <a:ext cx="4414433"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187624" y="3429000"/>
              <a:ext cx="504056" cy="276999"/>
            </a:xfrm>
            <a:prstGeom prst="rect">
              <a:avLst/>
            </a:prstGeom>
            <a:noFill/>
          </p:spPr>
          <p:txBody>
            <a:bodyPr wrap="square" rtlCol="0">
              <a:spAutoFit/>
            </a:bodyPr>
            <a:lstStyle/>
            <a:p>
              <a:r>
                <a:rPr kumimoji="1" lang="en-US" altLang="ja-JP" sz="1200" dirty="0" smtClean="0"/>
                <a:t>500</a:t>
              </a:r>
              <a:endParaRPr kumimoji="1" lang="ja-JP" altLang="en-US" sz="1200" dirty="0"/>
            </a:p>
          </p:txBody>
        </p:sp>
        <p:sp>
          <p:nvSpPr>
            <p:cNvPr id="21" name="テキスト ボックス 20"/>
            <p:cNvSpPr txBox="1"/>
            <p:nvPr/>
          </p:nvSpPr>
          <p:spPr>
            <a:xfrm>
              <a:off x="1605042" y="3421685"/>
              <a:ext cx="567680" cy="276999"/>
            </a:xfrm>
            <a:prstGeom prst="rect">
              <a:avLst/>
            </a:prstGeom>
            <a:noFill/>
          </p:spPr>
          <p:txBody>
            <a:bodyPr wrap="square" rtlCol="0">
              <a:spAutoFit/>
            </a:bodyPr>
            <a:lstStyle/>
            <a:p>
              <a:r>
                <a:rPr lang="en-US" altLang="ja-JP" sz="1200" dirty="0" smtClean="0"/>
                <a:t>10</a:t>
              </a:r>
              <a:r>
                <a:rPr kumimoji="1" lang="en-US" altLang="ja-JP" sz="1200" dirty="0" smtClean="0"/>
                <a:t>00</a:t>
              </a:r>
              <a:endParaRPr kumimoji="1" lang="ja-JP" altLang="en-US" sz="1200" dirty="0"/>
            </a:p>
          </p:txBody>
        </p:sp>
        <p:sp>
          <p:nvSpPr>
            <p:cNvPr id="22" name="テキスト ボックス 21"/>
            <p:cNvSpPr txBox="1"/>
            <p:nvPr/>
          </p:nvSpPr>
          <p:spPr>
            <a:xfrm>
              <a:off x="2051720" y="3429000"/>
              <a:ext cx="559296" cy="276999"/>
            </a:xfrm>
            <a:prstGeom prst="rect">
              <a:avLst/>
            </a:prstGeom>
            <a:noFill/>
          </p:spPr>
          <p:txBody>
            <a:bodyPr wrap="square" rtlCol="0">
              <a:spAutoFit/>
            </a:bodyPr>
            <a:lstStyle/>
            <a:p>
              <a:r>
                <a:rPr kumimoji="1" lang="en-US" altLang="ja-JP" sz="1200" dirty="0" smtClean="0"/>
                <a:t>1500</a:t>
              </a:r>
              <a:endParaRPr kumimoji="1" lang="ja-JP" altLang="en-US" sz="1200" dirty="0"/>
            </a:p>
          </p:txBody>
        </p:sp>
        <p:sp>
          <p:nvSpPr>
            <p:cNvPr id="28" name="テキスト ボックス 27"/>
            <p:cNvSpPr txBox="1"/>
            <p:nvPr/>
          </p:nvSpPr>
          <p:spPr>
            <a:xfrm>
              <a:off x="2467460" y="3427785"/>
              <a:ext cx="559296" cy="276999"/>
            </a:xfrm>
            <a:prstGeom prst="rect">
              <a:avLst/>
            </a:prstGeom>
            <a:noFill/>
          </p:spPr>
          <p:txBody>
            <a:bodyPr wrap="square" rtlCol="0">
              <a:spAutoFit/>
            </a:bodyPr>
            <a:lstStyle/>
            <a:p>
              <a:r>
                <a:rPr lang="en-US" altLang="ja-JP" sz="1200" dirty="0" smtClean="0"/>
                <a:t>20</a:t>
              </a:r>
              <a:r>
                <a:rPr kumimoji="1" lang="en-US" altLang="ja-JP" sz="1200" dirty="0" smtClean="0"/>
                <a:t>00</a:t>
              </a:r>
              <a:endParaRPr kumimoji="1" lang="ja-JP" altLang="en-US" sz="1200" dirty="0"/>
            </a:p>
          </p:txBody>
        </p:sp>
        <p:sp>
          <p:nvSpPr>
            <p:cNvPr id="29" name="テキスト ボックス 28"/>
            <p:cNvSpPr txBox="1"/>
            <p:nvPr/>
          </p:nvSpPr>
          <p:spPr>
            <a:xfrm>
              <a:off x="2888840" y="3427858"/>
              <a:ext cx="559296" cy="276999"/>
            </a:xfrm>
            <a:prstGeom prst="rect">
              <a:avLst/>
            </a:prstGeom>
            <a:noFill/>
          </p:spPr>
          <p:txBody>
            <a:bodyPr wrap="square" rtlCol="0">
              <a:spAutoFit/>
            </a:bodyPr>
            <a:lstStyle/>
            <a:p>
              <a:r>
                <a:rPr lang="en-US" altLang="ja-JP" sz="1200" dirty="0"/>
                <a:t>2</a:t>
              </a:r>
              <a:r>
                <a:rPr kumimoji="1" lang="en-US" altLang="ja-JP" sz="1200" dirty="0" smtClean="0"/>
                <a:t>500</a:t>
              </a:r>
              <a:endParaRPr kumimoji="1" lang="ja-JP" altLang="en-US" sz="1200" dirty="0"/>
            </a:p>
          </p:txBody>
        </p:sp>
        <p:sp>
          <p:nvSpPr>
            <p:cNvPr id="30" name="テキスト ボックス 29"/>
            <p:cNvSpPr txBox="1"/>
            <p:nvPr/>
          </p:nvSpPr>
          <p:spPr>
            <a:xfrm>
              <a:off x="3760251" y="3435173"/>
              <a:ext cx="559296" cy="276999"/>
            </a:xfrm>
            <a:prstGeom prst="rect">
              <a:avLst/>
            </a:prstGeom>
            <a:noFill/>
          </p:spPr>
          <p:txBody>
            <a:bodyPr wrap="square" rtlCol="0">
              <a:spAutoFit/>
            </a:bodyPr>
            <a:lstStyle/>
            <a:p>
              <a:r>
                <a:rPr lang="en-US" altLang="ja-JP" sz="1200" dirty="0"/>
                <a:t>3</a:t>
              </a:r>
              <a:r>
                <a:rPr kumimoji="1" lang="en-US" altLang="ja-JP" sz="1200" dirty="0" smtClean="0"/>
                <a:t>500</a:t>
              </a:r>
              <a:endParaRPr kumimoji="1" lang="ja-JP" altLang="en-US" sz="1200" dirty="0"/>
            </a:p>
          </p:txBody>
        </p:sp>
        <p:sp>
          <p:nvSpPr>
            <p:cNvPr id="31" name="テキスト ボックス 30"/>
            <p:cNvSpPr txBox="1"/>
            <p:nvPr/>
          </p:nvSpPr>
          <p:spPr>
            <a:xfrm>
              <a:off x="3312431" y="3434031"/>
              <a:ext cx="559296" cy="276999"/>
            </a:xfrm>
            <a:prstGeom prst="rect">
              <a:avLst/>
            </a:prstGeom>
            <a:noFill/>
          </p:spPr>
          <p:txBody>
            <a:bodyPr wrap="square" rtlCol="0">
              <a:spAutoFit/>
            </a:bodyPr>
            <a:lstStyle/>
            <a:p>
              <a:r>
                <a:rPr lang="en-US" altLang="ja-JP" sz="1200" dirty="0" smtClean="0"/>
                <a:t>30</a:t>
              </a:r>
              <a:r>
                <a:rPr kumimoji="1" lang="en-US" altLang="ja-JP" sz="1200" dirty="0" smtClean="0"/>
                <a:t>00</a:t>
              </a:r>
              <a:endParaRPr kumimoji="1" lang="ja-JP" altLang="en-US" sz="1200" dirty="0"/>
            </a:p>
          </p:txBody>
        </p:sp>
        <p:sp>
          <p:nvSpPr>
            <p:cNvPr id="32" name="テキスト ボックス 31"/>
            <p:cNvSpPr txBox="1"/>
            <p:nvPr/>
          </p:nvSpPr>
          <p:spPr>
            <a:xfrm>
              <a:off x="4164181" y="3435173"/>
              <a:ext cx="559296" cy="276999"/>
            </a:xfrm>
            <a:prstGeom prst="rect">
              <a:avLst/>
            </a:prstGeom>
            <a:noFill/>
          </p:spPr>
          <p:txBody>
            <a:bodyPr wrap="square" rtlCol="0">
              <a:spAutoFit/>
            </a:bodyPr>
            <a:lstStyle/>
            <a:p>
              <a:r>
                <a:rPr lang="en-US" altLang="ja-JP" sz="1200" dirty="0" smtClean="0"/>
                <a:t>40</a:t>
              </a:r>
              <a:r>
                <a:rPr kumimoji="1" lang="en-US" altLang="ja-JP" sz="1200" dirty="0" smtClean="0"/>
                <a:t>00</a:t>
              </a:r>
              <a:endParaRPr kumimoji="1" lang="ja-JP" altLang="en-US" sz="1200" dirty="0"/>
            </a:p>
          </p:txBody>
        </p:sp>
        <p:sp>
          <p:nvSpPr>
            <p:cNvPr id="33" name="テキスト ボックス 32"/>
            <p:cNvSpPr txBox="1"/>
            <p:nvPr/>
          </p:nvSpPr>
          <p:spPr>
            <a:xfrm>
              <a:off x="4624347" y="3435173"/>
              <a:ext cx="559296" cy="276999"/>
            </a:xfrm>
            <a:prstGeom prst="rect">
              <a:avLst/>
            </a:prstGeom>
            <a:noFill/>
          </p:spPr>
          <p:txBody>
            <a:bodyPr wrap="square" rtlCol="0">
              <a:spAutoFit/>
            </a:bodyPr>
            <a:lstStyle/>
            <a:p>
              <a:r>
                <a:rPr lang="en-US" altLang="ja-JP" sz="1200" dirty="0"/>
                <a:t>4</a:t>
              </a:r>
              <a:r>
                <a:rPr kumimoji="1" lang="en-US" altLang="ja-JP" sz="1200" dirty="0" smtClean="0"/>
                <a:t>500</a:t>
              </a:r>
              <a:endParaRPr kumimoji="1" lang="ja-JP" altLang="en-US" sz="1200" dirty="0"/>
            </a:p>
          </p:txBody>
        </p:sp>
      </p:grpSp>
      <p:sp>
        <p:nvSpPr>
          <p:cNvPr id="34" name="テキスト ボックス 33"/>
          <p:cNvSpPr txBox="1"/>
          <p:nvPr/>
        </p:nvSpPr>
        <p:spPr>
          <a:xfrm>
            <a:off x="5019820" y="3398598"/>
            <a:ext cx="559296" cy="276999"/>
          </a:xfrm>
          <a:prstGeom prst="rect">
            <a:avLst/>
          </a:prstGeom>
          <a:noFill/>
        </p:spPr>
        <p:txBody>
          <a:bodyPr wrap="square" rtlCol="0">
            <a:spAutoFit/>
          </a:bodyPr>
          <a:lstStyle/>
          <a:p>
            <a:r>
              <a:rPr lang="en-US" altLang="ja-JP" sz="1200" dirty="0"/>
              <a:t>5</a:t>
            </a:r>
            <a:r>
              <a:rPr lang="en-US" altLang="ja-JP" sz="1200" dirty="0" smtClean="0"/>
              <a:t>0</a:t>
            </a:r>
            <a:r>
              <a:rPr kumimoji="1" lang="en-US" altLang="ja-JP" sz="1200" dirty="0" smtClean="0"/>
              <a:t>00</a:t>
            </a:r>
            <a:endParaRPr kumimoji="1" lang="ja-JP" altLang="en-US" sz="1200" dirty="0"/>
          </a:p>
        </p:txBody>
      </p:sp>
      <p:sp>
        <p:nvSpPr>
          <p:cNvPr id="14" name="円/楕円 13"/>
          <p:cNvSpPr/>
          <p:nvPr/>
        </p:nvSpPr>
        <p:spPr>
          <a:xfrm>
            <a:off x="1565080" y="795768"/>
            <a:ext cx="504056" cy="292126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419765" y="996500"/>
            <a:ext cx="460166" cy="276999"/>
          </a:xfrm>
          <a:prstGeom prst="rect">
            <a:avLst/>
          </a:prstGeom>
          <a:solidFill>
            <a:schemeClr val="bg1"/>
          </a:solidFill>
        </p:spPr>
        <p:txBody>
          <a:bodyPr wrap="square" rtlCol="0">
            <a:spAutoFit/>
          </a:bodyPr>
          <a:lstStyle/>
          <a:p>
            <a:r>
              <a:rPr kumimoji="1" lang="en-US" altLang="ja-JP" sz="1200" dirty="0" smtClean="0"/>
              <a:t>100</a:t>
            </a:r>
            <a:endParaRPr kumimoji="1" lang="ja-JP" altLang="en-US" sz="1200" dirty="0"/>
          </a:p>
        </p:txBody>
      </p:sp>
      <p:sp>
        <p:nvSpPr>
          <p:cNvPr id="37" name="テキスト ボックス 36"/>
          <p:cNvSpPr txBox="1"/>
          <p:nvPr/>
        </p:nvSpPr>
        <p:spPr>
          <a:xfrm>
            <a:off x="390505" y="3875678"/>
            <a:ext cx="460166" cy="276999"/>
          </a:xfrm>
          <a:prstGeom prst="rect">
            <a:avLst/>
          </a:prstGeom>
          <a:solidFill>
            <a:schemeClr val="bg1"/>
          </a:solidFill>
        </p:spPr>
        <p:txBody>
          <a:bodyPr wrap="square" rtlCol="0">
            <a:spAutoFit/>
          </a:bodyPr>
          <a:lstStyle/>
          <a:p>
            <a:r>
              <a:rPr kumimoji="1" lang="en-US" altLang="ja-JP" sz="1200" dirty="0" smtClean="0"/>
              <a:t>100</a:t>
            </a:r>
            <a:endParaRPr kumimoji="1" lang="ja-JP" altLang="en-US" sz="1200" dirty="0"/>
          </a:p>
        </p:txBody>
      </p:sp>
      <p:grpSp>
        <p:nvGrpSpPr>
          <p:cNvPr id="38" name="グループ化 37"/>
          <p:cNvGrpSpPr/>
          <p:nvPr/>
        </p:nvGrpSpPr>
        <p:grpSpPr>
          <a:xfrm>
            <a:off x="1072868" y="6308178"/>
            <a:ext cx="4414433" cy="295347"/>
            <a:chOff x="1021662" y="3421685"/>
            <a:chExt cx="4414433" cy="295347"/>
          </a:xfrm>
        </p:grpSpPr>
        <p:sp>
          <p:nvSpPr>
            <p:cNvPr id="39" name="正方形/長方形 38"/>
            <p:cNvSpPr/>
            <p:nvPr/>
          </p:nvSpPr>
          <p:spPr>
            <a:xfrm>
              <a:off x="1021662" y="3501008"/>
              <a:ext cx="4414433"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1187624" y="3429000"/>
              <a:ext cx="504056" cy="276999"/>
            </a:xfrm>
            <a:prstGeom prst="rect">
              <a:avLst/>
            </a:prstGeom>
            <a:noFill/>
          </p:spPr>
          <p:txBody>
            <a:bodyPr wrap="square" rtlCol="0">
              <a:spAutoFit/>
            </a:bodyPr>
            <a:lstStyle/>
            <a:p>
              <a:r>
                <a:rPr kumimoji="1" lang="en-US" altLang="ja-JP" sz="1200" dirty="0" smtClean="0"/>
                <a:t>500</a:t>
              </a:r>
              <a:endParaRPr kumimoji="1" lang="ja-JP" altLang="en-US" sz="1200" dirty="0"/>
            </a:p>
          </p:txBody>
        </p:sp>
        <p:sp>
          <p:nvSpPr>
            <p:cNvPr id="41" name="テキスト ボックス 40"/>
            <p:cNvSpPr txBox="1"/>
            <p:nvPr/>
          </p:nvSpPr>
          <p:spPr>
            <a:xfrm>
              <a:off x="1605042" y="3421685"/>
              <a:ext cx="567680" cy="276999"/>
            </a:xfrm>
            <a:prstGeom prst="rect">
              <a:avLst/>
            </a:prstGeom>
            <a:noFill/>
          </p:spPr>
          <p:txBody>
            <a:bodyPr wrap="square" rtlCol="0">
              <a:spAutoFit/>
            </a:bodyPr>
            <a:lstStyle/>
            <a:p>
              <a:r>
                <a:rPr lang="en-US" altLang="ja-JP" sz="1200" dirty="0" smtClean="0"/>
                <a:t>10</a:t>
              </a:r>
              <a:r>
                <a:rPr kumimoji="1" lang="en-US" altLang="ja-JP" sz="1200" dirty="0" smtClean="0"/>
                <a:t>00</a:t>
              </a:r>
              <a:endParaRPr kumimoji="1" lang="ja-JP" altLang="en-US" sz="1200" dirty="0"/>
            </a:p>
          </p:txBody>
        </p:sp>
        <p:sp>
          <p:nvSpPr>
            <p:cNvPr id="42" name="テキスト ボックス 41"/>
            <p:cNvSpPr txBox="1"/>
            <p:nvPr/>
          </p:nvSpPr>
          <p:spPr>
            <a:xfrm>
              <a:off x="2051720" y="3429000"/>
              <a:ext cx="559296" cy="276999"/>
            </a:xfrm>
            <a:prstGeom prst="rect">
              <a:avLst/>
            </a:prstGeom>
            <a:noFill/>
          </p:spPr>
          <p:txBody>
            <a:bodyPr wrap="square" rtlCol="0">
              <a:spAutoFit/>
            </a:bodyPr>
            <a:lstStyle/>
            <a:p>
              <a:r>
                <a:rPr kumimoji="1" lang="en-US" altLang="ja-JP" sz="1200" dirty="0" smtClean="0"/>
                <a:t>1500</a:t>
              </a:r>
              <a:endParaRPr kumimoji="1" lang="ja-JP" altLang="en-US" sz="1200" dirty="0"/>
            </a:p>
          </p:txBody>
        </p:sp>
        <p:sp>
          <p:nvSpPr>
            <p:cNvPr id="43" name="テキスト ボックス 42"/>
            <p:cNvSpPr txBox="1"/>
            <p:nvPr/>
          </p:nvSpPr>
          <p:spPr>
            <a:xfrm>
              <a:off x="2467460" y="3427785"/>
              <a:ext cx="559296" cy="276999"/>
            </a:xfrm>
            <a:prstGeom prst="rect">
              <a:avLst/>
            </a:prstGeom>
            <a:noFill/>
          </p:spPr>
          <p:txBody>
            <a:bodyPr wrap="square" rtlCol="0">
              <a:spAutoFit/>
            </a:bodyPr>
            <a:lstStyle/>
            <a:p>
              <a:r>
                <a:rPr lang="en-US" altLang="ja-JP" sz="1200" dirty="0" smtClean="0"/>
                <a:t>20</a:t>
              </a:r>
              <a:r>
                <a:rPr kumimoji="1" lang="en-US" altLang="ja-JP" sz="1200" dirty="0" smtClean="0"/>
                <a:t>00</a:t>
              </a:r>
              <a:endParaRPr kumimoji="1" lang="ja-JP" altLang="en-US" sz="1200" dirty="0"/>
            </a:p>
          </p:txBody>
        </p:sp>
        <p:sp>
          <p:nvSpPr>
            <p:cNvPr id="44" name="テキスト ボックス 43"/>
            <p:cNvSpPr txBox="1"/>
            <p:nvPr/>
          </p:nvSpPr>
          <p:spPr>
            <a:xfrm>
              <a:off x="2888840" y="3427858"/>
              <a:ext cx="559296" cy="276999"/>
            </a:xfrm>
            <a:prstGeom prst="rect">
              <a:avLst/>
            </a:prstGeom>
            <a:noFill/>
          </p:spPr>
          <p:txBody>
            <a:bodyPr wrap="square" rtlCol="0">
              <a:spAutoFit/>
            </a:bodyPr>
            <a:lstStyle/>
            <a:p>
              <a:r>
                <a:rPr lang="en-US" altLang="ja-JP" sz="1200" dirty="0"/>
                <a:t>2</a:t>
              </a:r>
              <a:r>
                <a:rPr kumimoji="1" lang="en-US" altLang="ja-JP" sz="1200" dirty="0" smtClean="0"/>
                <a:t>500</a:t>
              </a:r>
              <a:endParaRPr kumimoji="1" lang="ja-JP" altLang="en-US" sz="1200" dirty="0"/>
            </a:p>
          </p:txBody>
        </p:sp>
        <p:sp>
          <p:nvSpPr>
            <p:cNvPr id="45" name="テキスト ボックス 44"/>
            <p:cNvSpPr txBox="1"/>
            <p:nvPr/>
          </p:nvSpPr>
          <p:spPr>
            <a:xfrm>
              <a:off x="3760251" y="3435173"/>
              <a:ext cx="559296" cy="276999"/>
            </a:xfrm>
            <a:prstGeom prst="rect">
              <a:avLst/>
            </a:prstGeom>
            <a:noFill/>
          </p:spPr>
          <p:txBody>
            <a:bodyPr wrap="square" rtlCol="0">
              <a:spAutoFit/>
            </a:bodyPr>
            <a:lstStyle/>
            <a:p>
              <a:r>
                <a:rPr lang="en-US" altLang="ja-JP" sz="1200" dirty="0"/>
                <a:t>3</a:t>
              </a:r>
              <a:r>
                <a:rPr kumimoji="1" lang="en-US" altLang="ja-JP" sz="1200" dirty="0" smtClean="0"/>
                <a:t>500</a:t>
              </a:r>
              <a:endParaRPr kumimoji="1" lang="ja-JP" altLang="en-US" sz="1200" dirty="0"/>
            </a:p>
          </p:txBody>
        </p:sp>
        <p:sp>
          <p:nvSpPr>
            <p:cNvPr id="46" name="テキスト ボックス 45"/>
            <p:cNvSpPr txBox="1"/>
            <p:nvPr/>
          </p:nvSpPr>
          <p:spPr>
            <a:xfrm>
              <a:off x="3312431" y="3434031"/>
              <a:ext cx="559296" cy="276999"/>
            </a:xfrm>
            <a:prstGeom prst="rect">
              <a:avLst/>
            </a:prstGeom>
            <a:noFill/>
          </p:spPr>
          <p:txBody>
            <a:bodyPr wrap="square" rtlCol="0">
              <a:spAutoFit/>
            </a:bodyPr>
            <a:lstStyle/>
            <a:p>
              <a:r>
                <a:rPr lang="en-US" altLang="ja-JP" sz="1200" dirty="0" smtClean="0"/>
                <a:t>30</a:t>
              </a:r>
              <a:r>
                <a:rPr kumimoji="1" lang="en-US" altLang="ja-JP" sz="1200" dirty="0" smtClean="0"/>
                <a:t>00</a:t>
              </a:r>
              <a:endParaRPr kumimoji="1" lang="ja-JP" altLang="en-US" sz="1200" dirty="0"/>
            </a:p>
          </p:txBody>
        </p:sp>
        <p:sp>
          <p:nvSpPr>
            <p:cNvPr id="47" name="テキスト ボックス 46"/>
            <p:cNvSpPr txBox="1"/>
            <p:nvPr/>
          </p:nvSpPr>
          <p:spPr>
            <a:xfrm>
              <a:off x="4164181" y="3435173"/>
              <a:ext cx="559296" cy="276999"/>
            </a:xfrm>
            <a:prstGeom prst="rect">
              <a:avLst/>
            </a:prstGeom>
            <a:noFill/>
          </p:spPr>
          <p:txBody>
            <a:bodyPr wrap="square" rtlCol="0">
              <a:spAutoFit/>
            </a:bodyPr>
            <a:lstStyle/>
            <a:p>
              <a:r>
                <a:rPr lang="en-US" altLang="ja-JP" sz="1200" dirty="0" smtClean="0"/>
                <a:t>40</a:t>
              </a:r>
              <a:r>
                <a:rPr kumimoji="1" lang="en-US" altLang="ja-JP" sz="1200" dirty="0" smtClean="0"/>
                <a:t>00</a:t>
              </a:r>
              <a:endParaRPr kumimoji="1" lang="ja-JP" altLang="en-US" sz="1200" dirty="0"/>
            </a:p>
          </p:txBody>
        </p:sp>
        <p:sp>
          <p:nvSpPr>
            <p:cNvPr id="48" name="テキスト ボックス 47"/>
            <p:cNvSpPr txBox="1"/>
            <p:nvPr/>
          </p:nvSpPr>
          <p:spPr>
            <a:xfrm>
              <a:off x="4624347" y="3435173"/>
              <a:ext cx="559296" cy="276999"/>
            </a:xfrm>
            <a:prstGeom prst="rect">
              <a:avLst/>
            </a:prstGeom>
            <a:noFill/>
          </p:spPr>
          <p:txBody>
            <a:bodyPr wrap="square" rtlCol="0">
              <a:spAutoFit/>
            </a:bodyPr>
            <a:lstStyle/>
            <a:p>
              <a:r>
                <a:rPr lang="en-US" altLang="ja-JP" sz="1200" dirty="0"/>
                <a:t>4</a:t>
              </a:r>
              <a:r>
                <a:rPr kumimoji="1" lang="en-US" altLang="ja-JP" sz="1200" dirty="0" smtClean="0"/>
                <a:t>500</a:t>
              </a:r>
              <a:endParaRPr kumimoji="1" lang="ja-JP" altLang="en-US" sz="1200" dirty="0"/>
            </a:p>
          </p:txBody>
        </p:sp>
      </p:grpSp>
      <p:sp>
        <p:nvSpPr>
          <p:cNvPr id="49" name="テキスト ボックス 48"/>
          <p:cNvSpPr txBox="1"/>
          <p:nvPr/>
        </p:nvSpPr>
        <p:spPr>
          <a:xfrm>
            <a:off x="2555776" y="3573016"/>
            <a:ext cx="1152128" cy="276999"/>
          </a:xfrm>
          <a:prstGeom prst="rect">
            <a:avLst/>
          </a:prstGeom>
          <a:noFill/>
        </p:spPr>
        <p:txBody>
          <a:bodyPr wrap="square" rtlCol="0">
            <a:spAutoFit/>
          </a:bodyPr>
          <a:lstStyle/>
          <a:p>
            <a:r>
              <a:rPr kumimoji="1" lang="en-US" altLang="ja-JP" sz="1200" dirty="0" smtClean="0"/>
              <a:t>Mass/Charge</a:t>
            </a:r>
            <a:endParaRPr kumimoji="1" lang="ja-JP" altLang="en-US" sz="1200" dirty="0"/>
          </a:p>
        </p:txBody>
      </p:sp>
      <p:sp>
        <p:nvSpPr>
          <p:cNvPr id="50" name="テキスト ボックス 49"/>
          <p:cNvSpPr txBox="1"/>
          <p:nvPr/>
        </p:nvSpPr>
        <p:spPr>
          <a:xfrm>
            <a:off x="5104174" y="6316635"/>
            <a:ext cx="559296" cy="276999"/>
          </a:xfrm>
          <a:prstGeom prst="rect">
            <a:avLst/>
          </a:prstGeom>
          <a:noFill/>
        </p:spPr>
        <p:txBody>
          <a:bodyPr wrap="square" rtlCol="0">
            <a:spAutoFit/>
          </a:bodyPr>
          <a:lstStyle/>
          <a:p>
            <a:r>
              <a:rPr lang="en-US" altLang="ja-JP" sz="1200" dirty="0"/>
              <a:t>5</a:t>
            </a:r>
            <a:r>
              <a:rPr lang="en-US" altLang="ja-JP" sz="1200" dirty="0" smtClean="0"/>
              <a:t>0</a:t>
            </a:r>
            <a:r>
              <a:rPr kumimoji="1" lang="en-US" altLang="ja-JP" sz="1200" dirty="0" smtClean="0"/>
              <a:t>00</a:t>
            </a:r>
            <a:endParaRPr kumimoji="1" lang="ja-JP" altLang="en-US" sz="1200" dirty="0"/>
          </a:p>
        </p:txBody>
      </p:sp>
      <p:sp>
        <p:nvSpPr>
          <p:cNvPr id="53" name="テキスト ボックス 52"/>
          <p:cNvSpPr txBox="1"/>
          <p:nvPr/>
        </p:nvSpPr>
        <p:spPr>
          <a:xfrm>
            <a:off x="2630207" y="6463969"/>
            <a:ext cx="1152128" cy="276999"/>
          </a:xfrm>
          <a:prstGeom prst="rect">
            <a:avLst/>
          </a:prstGeom>
          <a:noFill/>
        </p:spPr>
        <p:txBody>
          <a:bodyPr wrap="square" rtlCol="0">
            <a:spAutoFit/>
          </a:bodyPr>
          <a:lstStyle/>
          <a:p>
            <a:r>
              <a:rPr kumimoji="1" lang="en-US" altLang="ja-JP" sz="1200" dirty="0" smtClean="0"/>
              <a:t>Mass/Charge</a:t>
            </a:r>
            <a:endParaRPr kumimoji="1" lang="ja-JP" alt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8"/>
          <p:cNvGrpSpPr/>
          <p:nvPr/>
        </p:nvGrpSpPr>
        <p:grpSpPr>
          <a:xfrm>
            <a:off x="467544" y="980728"/>
            <a:ext cx="6712138" cy="3951496"/>
            <a:chOff x="40150" y="1108584"/>
            <a:chExt cx="8900042" cy="5524552"/>
          </a:xfrm>
        </p:grpSpPr>
        <p:pic>
          <p:nvPicPr>
            <p:cNvPr id="29698" name="Picture 2" descr="\\Hd-shimizu\pc\マニピュレータphoto\nakase\24NHBn(Run4)\sample_setting_110218_18.bmp"/>
            <p:cNvPicPr>
              <a:picLocks noChangeAspect="1" noChangeArrowheads="1"/>
            </p:cNvPicPr>
            <p:nvPr/>
          </p:nvPicPr>
          <p:blipFill>
            <a:blip r:embed="rId4" cstate="email"/>
            <a:srcRect/>
            <a:stretch>
              <a:fillRect/>
            </a:stretch>
          </p:blipFill>
          <p:spPr bwMode="auto">
            <a:xfrm>
              <a:off x="251520" y="1700808"/>
              <a:ext cx="2640000" cy="1980000"/>
            </a:xfrm>
            <a:prstGeom prst="rect">
              <a:avLst/>
            </a:prstGeom>
            <a:noFill/>
          </p:spPr>
        </p:pic>
        <p:sp>
          <p:nvSpPr>
            <p:cNvPr id="5" name="テキスト ボックス 4"/>
            <p:cNvSpPr txBox="1"/>
            <p:nvPr/>
          </p:nvSpPr>
          <p:spPr>
            <a:xfrm>
              <a:off x="40150" y="1152669"/>
              <a:ext cx="2441951" cy="461665"/>
            </a:xfrm>
            <a:prstGeom prst="rect">
              <a:avLst/>
            </a:prstGeom>
            <a:noFill/>
          </p:spPr>
          <p:txBody>
            <a:bodyPr wrap="none" rtlCol="0">
              <a:spAutoFit/>
            </a:bodyPr>
            <a:lstStyle/>
            <a:p>
              <a:r>
                <a:rPr lang="en-US" altLang="ja-JP" sz="2400" dirty="0" smtClean="0"/>
                <a:t>a</a:t>
              </a:r>
              <a:r>
                <a:rPr kumimoji="1" lang="en-US" altLang="ja-JP" sz="2400" dirty="0" smtClean="0"/>
                <a:t>mbient  pressure</a:t>
              </a:r>
              <a:endParaRPr kumimoji="1" lang="ja-JP" altLang="en-US" sz="2400" dirty="0"/>
            </a:p>
          </p:txBody>
        </p:sp>
        <p:pic>
          <p:nvPicPr>
            <p:cNvPr id="29699" name="Picture 3" descr="\\Hd-shimizu\pc\マニピュレータphoto\nakase\24NHBn(Run4)\0.44GPa_110219_19.bmp"/>
            <p:cNvPicPr>
              <a:picLocks noChangeAspect="1" noChangeArrowheads="1"/>
            </p:cNvPicPr>
            <p:nvPr/>
          </p:nvPicPr>
          <p:blipFill>
            <a:blip r:embed="rId5" cstate="email"/>
            <a:srcRect/>
            <a:stretch>
              <a:fillRect/>
            </a:stretch>
          </p:blipFill>
          <p:spPr bwMode="auto">
            <a:xfrm>
              <a:off x="3275856" y="1700808"/>
              <a:ext cx="2640000" cy="1980000"/>
            </a:xfrm>
            <a:prstGeom prst="rect">
              <a:avLst/>
            </a:prstGeom>
            <a:noFill/>
          </p:spPr>
        </p:pic>
        <p:sp>
          <p:nvSpPr>
            <p:cNvPr id="8" name="テキスト ボックス 7"/>
            <p:cNvSpPr txBox="1"/>
            <p:nvPr/>
          </p:nvSpPr>
          <p:spPr>
            <a:xfrm>
              <a:off x="3861212" y="1130628"/>
              <a:ext cx="1865426" cy="645450"/>
            </a:xfrm>
            <a:prstGeom prst="rect">
              <a:avLst/>
            </a:prstGeom>
            <a:noFill/>
          </p:spPr>
          <p:txBody>
            <a:bodyPr wrap="square" rtlCol="0">
              <a:spAutoFit/>
            </a:bodyPr>
            <a:lstStyle/>
            <a:p>
              <a:r>
                <a:rPr kumimoji="1" lang="en-US" altLang="ja-JP" sz="2400" dirty="0" smtClean="0"/>
                <a:t>0.44 </a:t>
              </a:r>
              <a:r>
                <a:rPr kumimoji="1" lang="en-US" altLang="ja-JP" sz="2400" dirty="0" err="1" smtClean="0"/>
                <a:t>GPa</a:t>
              </a:r>
              <a:endParaRPr kumimoji="1" lang="ja-JP" altLang="en-US" sz="2400" dirty="0"/>
            </a:p>
          </p:txBody>
        </p:sp>
        <p:pic>
          <p:nvPicPr>
            <p:cNvPr id="29700" name="Picture 4" descr="\\Hd-shimizu\pc\マニピュレータphoto\nakase\24NHBn(Run4)\1.10GPa_110219_19.bmp"/>
            <p:cNvPicPr>
              <a:picLocks noChangeAspect="1" noChangeArrowheads="1"/>
            </p:cNvPicPr>
            <p:nvPr/>
          </p:nvPicPr>
          <p:blipFill>
            <a:blip r:embed="rId6" cstate="email"/>
            <a:srcRect/>
            <a:stretch>
              <a:fillRect/>
            </a:stretch>
          </p:blipFill>
          <p:spPr bwMode="auto">
            <a:xfrm>
              <a:off x="6300192" y="1693986"/>
              <a:ext cx="2640000" cy="1980000"/>
            </a:xfrm>
            <a:prstGeom prst="rect">
              <a:avLst/>
            </a:prstGeom>
            <a:noFill/>
          </p:spPr>
        </p:pic>
        <p:sp>
          <p:nvSpPr>
            <p:cNvPr id="10" name="テキスト ボックス 9"/>
            <p:cNvSpPr txBox="1"/>
            <p:nvPr/>
          </p:nvSpPr>
          <p:spPr>
            <a:xfrm>
              <a:off x="6843738" y="1108584"/>
              <a:ext cx="1896449" cy="645450"/>
            </a:xfrm>
            <a:prstGeom prst="rect">
              <a:avLst/>
            </a:prstGeom>
            <a:noFill/>
          </p:spPr>
          <p:txBody>
            <a:bodyPr wrap="square" rtlCol="0">
              <a:spAutoFit/>
            </a:bodyPr>
            <a:lstStyle/>
            <a:p>
              <a:r>
                <a:rPr kumimoji="1" lang="en-US" altLang="ja-JP" sz="2400" dirty="0" smtClean="0"/>
                <a:t>1.10 </a:t>
              </a:r>
              <a:r>
                <a:rPr kumimoji="1" lang="en-US" altLang="ja-JP" sz="2400" dirty="0" err="1" smtClean="0"/>
                <a:t>GPa</a:t>
              </a:r>
              <a:endParaRPr kumimoji="1" lang="ja-JP" altLang="en-US" sz="2400" dirty="0"/>
            </a:p>
          </p:txBody>
        </p:sp>
        <p:cxnSp>
          <p:nvCxnSpPr>
            <p:cNvPr id="12" name="直線矢印コネクタ 11"/>
            <p:cNvCxnSpPr/>
            <p:nvPr/>
          </p:nvCxnSpPr>
          <p:spPr>
            <a:xfrm rot="16200000" flipV="1">
              <a:off x="4067944" y="3212976"/>
              <a:ext cx="122413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rot="16200000" flipV="1">
              <a:off x="4211960" y="2780928"/>
              <a:ext cx="1368152"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788024" y="3789040"/>
              <a:ext cx="918713" cy="523220"/>
            </a:xfrm>
            <a:prstGeom prst="rect">
              <a:avLst/>
            </a:prstGeom>
            <a:noFill/>
          </p:spPr>
          <p:txBody>
            <a:bodyPr wrap="none" rtlCol="0">
              <a:spAutoFit/>
            </a:bodyPr>
            <a:lstStyle/>
            <a:p>
              <a:r>
                <a:rPr lang="en-US" altLang="ja-JP" sz="2800" dirty="0" smtClean="0"/>
                <a:t>R</a:t>
              </a:r>
              <a:r>
                <a:rPr kumimoji="1" lang="en-US" altLang="ja-JP" sz="2800" dirty="0" smtClean="0"/>
                <a:t>uby</a:t>
              </a:r>
              <a:endParaRPr kumimoji="1" lang="ja-JP" altLang="en-US" sz="2800" dirty="0"/>
            </a:p>
          </p:txBody>
        </p:sp>
        <p:pic>
          <p:nvPicPr>
            <p:cNvPr id="29701" name="Picture 5" descr="\\Hd-shimizu\pc\マニピュレータphoto\nakase\24NHBn(Run4)\18.25GPa_110221_22.bmp"/>
            <p:cNvPicPr>
              <a:picLocks noChangeAspect="1" noChangeArrowheads="1"/>
            </p:cNvPicPr>
            <p:nvPr/>
          </p:nvPicPr>
          <p:blipFill>
            <a:blip r:embed="rId7" cstate="email"/>
            <a:srcRect/>
            <a:stretch>
              <a:fillRect/>
            </a:stretch>
          </p:blipFill>
          <p:spPr bwMode="auto">
            <a:xfrm>
              <a:off x="6300192" y="4653136"/>
              <a:ext cx="2640000" cy="1980000"/>
            </a:xfrm>
            <a:prstGeom prst="rect">
              <a:avLst/>
            </a:prstGeom>
            <a:noFill/>
          </p:spPr>
        </p:pic>
        <p:sp>
          <p:nvSpPr>
            <p:cNvPr id="18" name="テキスト ボックス 17"/>
            <p:cNvSpPr txBox="1"/>
            <p:nvPr/>
          </p:nvSpPr>
          <p:spPr>
            <a:xfrm>
              <a:off x="6813540" y="4060911"/>
              <a:ext cx="1446036" cy="461665"/>
            </a:xfrm>
            <a:prstGeom prst="rect">
              <a:avLst/>
            </a:prstGeom>
            <a:noFill/>
          </p:spPr>
          <p:txBody>
            <a:bodyPr wrap="none" rtlCol="0">
              <a:spAutoFit/>
            </a:bodyPr>
            <a:lstStyle/>
            <a:p>
              <a:r>
                <a:rPr kumimoji="1" lang="en-US" altLang="ja-JP" sz="2400" dirty="0" smtClean="0"/>
                <a:t>18.25 </a:t>
              </a:r>
              <a:r>
                <a:rPr kumimoji="1" lang="en-US" altLang="ja-JP" sz="2400" dirty="0" err="1" smtClean="0"/>
                <a:t>GPa</a:t>
              </a:r>
              <a:endParaRPr kumimoji="1" lang="ja-JP" altLang="en-US" sz="2400" dirty="0"/>
            </a:p>
          </p:txBody>
        </p:sp>
        <p:pic>
          <p:nvPicPr>
            <p:cNvPr id="29702" name="Picture 6" descr="\\Hd-shimizu\pc\マニピュレータphoto\nakase\24NHBn(Run4)\5.27GPa_110219_20.bmp"/>
            <p:cNvPicPr>
              <a:picLocks noChangeAspect="1" noChangeArrowheads="1"/>
            </p:cNvPicPr>
            <p:nvPr/>
          </p:nvPicPr>
          <p:blipFill>
            <a:blip r:embed="rId8" cstate="email"/>
            <a:srcRect/>
            <a:stretch>
              <a:fillRect/>
            </a:stretch>
          </p:blipFill>
          <p:spPr bwMode="auto">
            <a:xfrm>
              <a:off x="323528" y="4653136"/>
              <a:ext cx="2640000" cy="1980000"/>
            </a:xfrm>
            <a:prstGeom prst="rect">
              <a:avLst/>
            </a:prstGeom>
            <a:noFill/>
          </p:spPr>
        </p:pic>
        <p:sp>
          <p:nvSpPr>
            <p:cNvPr id="21" name="テキスト ボックス 20"/>
            <p:cNvSpPr txBox="1"/>
            <p:nvPr/>
          </p:nvSpPr>
          <p:spPr>
            <a:xfrm>
              <a:off x="755575" y="4110877"/>
              <a:ext cx="1978422" cy="645450"/>
            </a:xfrm>
            <a:prstGeom prst="rect">
              <a:avLst/>
            </a:prstGeom>
            <a:noFill/>
          </p:spPr>
          <p:txBody>
            <a:bodyPr wrap="square" rtlCol="0">
              <a:spAutoFit/>
            </a:bodyPr>
            <a:lstStyle/>
            <a:p>
              <a:r>
                <a:rPr kumimoji="1" lang="en-US" altLang="ja-JP" sz="2400" dirty="0" smtClean="0"/>
                <a:t>5.27 </a:t>
              </a:r>
              <a:r>
                <a:rPr kumimoji="1" lang="en-US" altLang="ja-JP" sz="2400" dirty="0" err="1" smtClean="0"/>
                <a:t>GPa</a:t>
              </a:r>
              <a:endParaRPr kumimoji="1" lang="ja-JP" altLang="en-US" sz="2400" dirty="0"/>
            </a:p>
          </p:txBody>
        </p:sp>
        <p:pic>
          <p:nvPicPr>
            <p:cNvPr id="29703" name="Picture 7" descr="\\Hd-shimizu\pc\マニピュレータphoto\nakase\24NHBn(Run4)\10.71GPa_110221_21.bmp"/>
            <p:cNvPicPr>
              <a:picLocks noChangeAspect="1" noChangeArrowheads="1"/>
            </p:cNvPicPr>
            <p:nvPr/>
          </p:nvPicPr>
          <p:blipFill>
            <a:blip r:embed="rId9" cstate="email"/>
            <a:srcRect/>
            <a:stretch>
              <a:fillRect/>
            </a:stretch>
          </p:blipFill>
          <p:spPr bwMode="auto">
            <a:xfrm>
              <a:off x="3275856" y="4653136"/>
              <a:ext cx="2640000" cy="1980000"/>
            </a:xfrm>
            <a:prstGeom prst="rect">
              <a:avLst/>
            </a:prstGeom>
            <a:noFill/>
          </p:spPr>
        </p:pic>
        <p:sp>
          <p:nvSpPr>
            <p:cNvPr id="23" name="テキスト ボックス 22"/>
            <p:cNvSpPr txBox="1"/>
            <p:nvPr/>
          </p:nvSpPr>
          <p:spPr>
            <a:xfrm>
              <a:off x="3115917" y="4116292"/>
              <a:ext cx="1909598" cy="645450"/>
            </a:xfrm>
            <a:prstGeom prst="rect">
              <a:avLst/>
            </a:prstGeom>
            <a:noFill/>
          </p:spPr>
          <p:txBody>
            <a:bodyPr wrap="square" rtlCol="0">
              <a:spAutoFit/>
            </a:bodyPr>
            <a:lstStyle/>
            <a:p>
              <a:r>
                <a:rPr kumimoji="1" lang="en-US" altLang="ja-JP" sz="2400" dirty="0" smtClean="0"/>
                <a:t>10.71GPa</a:t>
              </a:r>
              <a:endParaRPr kumimoji="1" lang="ja-JP" altLang="en-US" sz="2400" dirty="0"/>
            </a:p>
          </p:txBody>
        </p:sp>
      </p:grpSp>
      <p:pic>
        <p:nvPicPr>
          <p:cNvPr id="26" name="図 25" descr="図1.jpg"/>
          <p:cNvPicPr>
            <a:picLocks noChangeAspect="1"/>
          </p:cNvPicPr>
          <p:nvPr/>
        </p:nvPicPr>
        <p:blipFill>
          <a:blip r:embed="rId10" cstate="email"/>
          <a:stretch>
            <a:fillRect/>
          </a:stretch>
        </p:blipFill>
        <p:spPr>
          <a:xfrm>
            <a:off x="1280160" y="2996952"/>
            <a:ext cx="7863840" cy="3322320"/>
          </a:xfrm>
          <a:prstGeom prst="rect">
            <a:avLst/>
          </a:prstGeom>
        </p:spPr>
      </p:pic>
      <p:sp>
        <p:nvSpPr>
          <p:cNvPr id="27" name="テキスト ボックス 26"/>
          <p:cNvSpPr txBox="1"/>
          <p:nvPr/>
        </p:nvSpPr>
        <p:spPr>
          <a:xfrm>
            <a:off x="8495928" y="6309320"/>
            <a:ext cx="648072" cy="369332"/>
          </a:xfrm>
          <a:prstGeom prst="rect">
            <a:avLst/>
          </a:prstGeom>
          <a:noFill/>
        </p:spPr>
        <p:txBody>
          <a:bodyPr wrap="square" rtlCol="0">
            <a:spAutoFit/>
          </a:bodyPr>
          <a:lstStyle/>
          <a:p>
            <a:r>
              <a:rPr kumimoji="1" lang="en-US" altLang="ja-JP" dirty="0" smtClean="0"/>
              <a:t>14</a:t>
            </a:r>
            <a:endParaRPr kumimoji="1" lang="ja-JP" altLang="en-US" dirty="0"/>
          </a:p>
        </p:txBody>
      </p:sp>
      <p:sp>
        <p:nvSpPr>
          <p:cNvPr id="22" name="Text Box 391"/>
          <p:cNvSpPr txBox="1">
            <a:spLocks noChangeArrowheads="1"/>
          </p:cNvSpPr>
          <p:nvPr/>
        </p:nvSpPr>
        <p:spPr bwMode="auto">
          <a:xfrm>
            <a:off x="1631392" y="260648"/>
            <a:ext cx="5848464" cy="523220"/>
          </a:xfrm>
          <a:prstGeom prst="rect">
            <a:avLst/>
          </a:prstGeom>
          <a:noFill/>
          <a:ln w="9525">
            <a:solidFill>
              <a:srgbClr val="008000"/>
            </a:solidFill>
            <a:miter lim="800000"/>
            <a:headEnd/>
            <a:tailEnd/>
          </a:ln>
          <a:effectLst/>
        </p:spPr>
        <p:txBody>
          <a:bodyPr wrap="square">
            <a:spAutoFit/>
          </a:bodyPr>
          <a:lstStyle/>
          <a:p>
            <a:pPr algn="ctr" defTabSz="4103688">
              <a:buFont typeface="Arial" pitchFamily="34" charset="0"/>
              <a:buChar char="•"/>
            </a:pPr>
            <a:r>
              <a:rPr lang="en-US" altLang="ja-JP" sz="2800" dirty="0" smtClean="0"/>
              <a:t>Electrical resistance measurement </a:t>
            </a:r>
            <a:endParaRPr lang="en-US" altLang="ja-JP" sz="2800" dirty="0"/>
          </a:p>
        </p:txBody>
      </p:sp>
    </p:spTree>
    <p:custDataLst>
      <p:tags r:id="rId1"/>
    </p:custDataLst>
  </p:cSld>
  <p:clrMapOvr>
    <a:masterClrMapping/>
  </p:clrMapOvr>
  <p:transition advTm="492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143000"/>
          </a:xfrm>
        </p:spPr>
        <p:txBody>
          <a:bodyPr>
            <a:normAutofit/>
          </a:bodyPr>
          <a:lstStyle/>
          <a:p>
            <a:r>
              <a:rPr kumimoji="1" lang="en-US" altLang="ja-JP" sz="5400" b="1" dirty="0" smtClean="0">
                <a:solidFill>
                  <a:srgbClr val="C00000"/>
                </a:solidFill>
              </a:rPr>
              <a:t>Summary</a:t>
            </a:r>
            <a:endParaRPr kumimoji="1" lang="ja-JP" altLang="en-US" sz="5400" b="1" dirty="0">
              <a:solidFill>
                <a:srgbClr val="C00000"/>
              </a:solidFill>
            </a:endParaRPr>
          </a:p>
        </p:txBody>
      </p:sp>
      <p:sp>
        <p:nvSpPr>
          <p:cNvPr id="3" name="テキスト ボックス 2"/>
          <p:cNvSpPr txBox="1"/>
          <p:nvPr/>
        </p:nvSpPr>
        <p:spPr>
          <a:xfrm>
            <a:off x="1085472" y="1405240"/>
            <a:ext cx="7459192" cy="1877437"/>
          </a:xfrm>
          <a:prstGeom prst="rect">
            <a:avLst/>
          </a:prstGeom>
          <a:noFill/>
        </p:spPr>
        <p:txBody>
          <a:bodyPr wrap="square" rtlCol="0">
            <a:spAutoFit/>
          </a:bodyPr>
          <a:lstStyle/>
          <a:p>
            <a:r>
              <a:rPr lang="ja-JP" altLang="en-US" sz="2800" dirty="0" smtClean="0"/>
              <a:t>・</a:t>
            </a:r>
            <a:r>
              <a:rPr lang="en-US" altLang="ja-JP" sz="2800" dirty="0" smtClean="0"/>
              <a:t>24NHBn seems to polymerize by pressure.</a:t>
            </a:r>
          </a:p>
          <a:p>
            <a:r>
              <a:rPr lang="en-US" altLang="ja-JP" sz="2800" dirty="0" smtClean="0"/>
              <a:t>      - sample color : yellow </a:t>
            </a:r>
            <a:r>
              <a:rPr lang="ja-JP" altLang="en-US" sz="2800" dirty="0" smtClean="0"/>
              <a:t>→ </a:t>
            </a:r>
            <a:r>
              <a:rPr lang="en-US" altLang="ja-JP" sz="2800" dirty="0" smtClean="0"/>
              <a:t>black</a:t>
            </a:r>
          </a:p>
          <a:p>
            <a:r>
              <a:rPr lang="en-US" altLang="ja-JP" sz="2800" dirty="0" smtClean="0"/>
              <a:t>      - </a:t>
            </a:r>
            <a:r>
              <a:rPr lang="en-US" altLang="ja-JP" sz="2800" dirty="0"/>
              <a:t>E</a:t>
            </a:r>
            <a:r>
              <a:rPr lang="en-US" altLang="ja-JP" sz="2800" dirty="0" smtClean="0"/>
              <a:t>xpected polymerization will progress.</a:t>
            </a:r>
          </a:p>
          <a:p>
            <a:r>
              <a:rPr lang="en-US" altLang="ja-JP" sz="3200" dirty="0" smtClean="0"/>
              <a:t> </a:t>
            </a:r>
            <a:endParaRPr kumimoji="1" lang="ja-JP" altLang="en-US" sz="3200" dirty="0"/>
          </a:p>
        </p:txBody>
      </p:sp>
      <p:sp>
        <p:nvSpPr>
          <p:cNvPr id="4" name="テキスト ボックス 3"/>
          <p:cNvSpPr txBox="1"/>
          <p:nvPr/>
        </p:nvSpPr>
        <p:spPr>
          <a:xfrm>
            <a:off x="8495928" y="6309320"/>
            <a:ext cx="648072" cy="369332"/>
          </a:xfrm>
          <a:prstGeom prst="rect">
            <a:avLst/>
          </a:prstGeom>
          <a:noFill/>
        </p:spPr>
        <p:txBody>
          <a:bodyPr wrap="square" rtlCol="0">
            <a:spAutoFit/>
          </a:bodyPr>
          <a:lstStyle/>
          <a:p>
            <a:r>
              <a:rPr kumimoji="1" lang="en-US" altLang="ja-JP" dirty="0" smtClean="0"/>
              <a:t>15</a:t>
            </a:r>
            <a:endParaRPr kumimoji="1" lang="ja-JP" altLang="en-US" dirty="0"/>
          </a:p>
        </p:txBody>
      </p:sp>
      <p:pic>
        <p:nvPicPr>
          <p:cNvPr id="5" name="コンテンツ プレースホルダ 3" descr="CCI20101119_00000.bmp"/>
          <p:cNvPicPr>
            <a:picLocks noChangeAspect="1"/>
          </p:cNvPicPr>
          <p:nvPr/>
        </p:nvPicPr>
        <p:blipFill>
          <a:blip r:embed="rId3" cstate="email"/>
          <a:srcRect/>
          <a:stretch>
            <a:fillRect/>
          </a:stretch>
        </p:blipFill>
        <p:spPr>
          <a:xfrm>
            <a:off x="509912" y="3467600"/>
            <a:ext cx="4519365" cy="1944216"/>
          </a:xfrm>
          <a:prstGeom prst="rect">
            <a:avLst/>
          </a:prstGeom>
        </p:spPr>
      </p:pic>
      <p:pic>
        <p:nvPicPr>
          <p:cNvPr id="7" name="コンテンツ プレースホルダ 3" descr="CCI20101119_00000.bmp"/>
          <p:cNvPicPr>
            <a:picLocks noChangeAspect="1"/>
          </p:cNvPicPr>
          <p:nvPr/>
        </p:nvPicPr>
        <p:blipFill>
          <a:blip r:embed="rId4" cstate="email"/>
          <a:srcRect/>
          <a:stretch>
            <a:fillRect/>
          </a:stretch>
        </p:blipFill>
        <p:spPr>
          <a:xfrm>
            <a:off x="4778144" y="3645024"/>
            <a:ext cx="3935112" cy="2016224"/>
          </a:xfrm>
          <a:prstGeom prst="rect">
            <a:avLst/>
          </a:prstGeom>
        </p:spPr>
      </p:pic>
      <p:sp>
        <p:nvSpPr>
          <p:cNvPr id="8" name="テキスト ボックス 7"/>
          <p:cNvSpPr txBox="1"/>
          <p:nvPr/>
        </p:nvSpPr>
        <p:spPr>
          <a:xfrm>
            <a:off x="5796136" y="4797152"/>
            <a:ext cx="1080120" cy="369332"/>
          </a:xfrm>
          <a:prstGeom prst="rect">
            <a:avLst/>
          </a:prstGeom>
          <a:noFill/>
        </p:spPr>
        <p:txBody>
          <a:bodyPr wrap="square" rtlCol="0">
            <a:spAutoFit/>
          </a:bodyPr>
          <a:lstStyle/>
          <a:p>
            <a:r>
              <a:rPr kumimoji="1" lang="en-US" altLang="ja-JP" dirty="0" smtClean="0"/>
              <a:t>24NHBn</a:t>
            </a:r>
            <a:endParaRPr kumimoji="1" lang="ja-JP" altLang="en-US" dirty="0"/>
          </a:p>
        </p:txBody>
      </p:sp>
    </p:spTree>
  </p:cSld>
  <p:clrMapOvr>
    <a:masterClrMapping/>
  </p:clrMapOvr>
  <p:transition advTm="39859"/>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67544" y="332656"/>
            <a:ext cx="8229600" cy="1143000"/>
          </a:xfrm>
        </p:spPr>
        <p:txBody>
          <a:bodyPr>
            <a:normAutofit/>
          </a:bodyPr>
          <a:lstStyle/>
          <a:p>
            <a:r>
              <a:rPr lang="en-US" altLang="ja-JP" sz="3200" dirty="0" smtClean="0">
                <a:latin typeface="Arial" pitchFamily="34" charset="0"/>
              </a:rPr>
              <a:t>Experimental method  </a:t>
            </a:r>
            <a:r>
              <a:rPr lang="en-US" altLang="ja-JP" sz="2400" dirty="0" smtClean="0">
                <a:latin typeface="Arial" pitchFamily="34" charset="0"/>
              </a:rPr>
              <a:t>~ </a:t>
            </a:r>
            <a:r>
              <a:rPr lang="en-US" altLang="ja-JP" sz="2400" dirty="0" smtClean="0">
                <a:latin typeface="Arial Unicode MS" pitchFamily="50" charset="-128"/>
                <a:ea typeface="Arial Unicode MS" pitchFamily="50" charset="-128"/>
                <a:cs typeface="Arial Unicode MS" pitchFamily="50" charset="-128"/>
              </a:rPr>
              <a:t>Infrared</a:t>
            </a:r>
            <a:r>
              <a:rPr lang="en-US" altLang="ja-JP" sz="2400" dirty="0" smtClean="0">
                <a:latin typeface="Arial" pitchFamily="34" charset="0"/>
              </a:rPr>
              <a:t> Spectroscopy~</a:t>
            </a:r>
            <a:endParaRPr kumimoji="1" lang="ja-JP" alt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80920" cy="1872208"/>
          </a:xfrm>
        </p:spPr>
        <p:txBody>
          <a:bodyPr>
            <a:noAutofit/>
          </a:bodyPr>
          <a:lstStyle/>
          <a:p>
            <a:r>
              <a:rPr lang="en-US" altLang="ja-JP" sz="3200" b="1" dirty="0" smtClean="0">
                <a:solidFill>
                  <a:srgbClr val="C00000"/>
                </a:solidFill>
              </a:rPr>
              <a:t> Example of</a:t>
            </a:r>
            <a:r>
              <a:rPr lang="en-US" altLang="ja-JP" sz="3200" b="1" dirty="0" smtClean="0">
                <a:solidFill>
                  <a:schemeClr val="accent1">
                    <a:lumMod val="50000"/>
                  </a:schemeClr>
                </a:solidFill>
              </a:rPr>
              <a:t> </a:t>
            </a:r>
            <a:r>
              <a:rPr lang="en-US" altLang="ja-JP" sz="3200" b="1" dirty="0" smtClean="0">
                <a:solidFill>
                  <a:srgbClr val="C00000"/>
                </a:solidFill>
              </a:rPr>
              <a:t>pressure-induced polymerization </a:t>
            </a:r>
            <a:r>
              <a:rPr lang="en-US" altLang="ja-JP" sz="2800" dirty="0" err="1" smtClean="0"/>
              <a:t>Diiodobutadiyne</a:t>
            </a:r>
            <a:r>
              <a:rPr lang="en-US" altLang="ja-JP" sz="2800" dirty="0" smtClean="0"/>
              <a:t> : 1</a:t>
            </a:r>
            <a:br>
              <a:rPr lang="en-US" altLang="ja-JP" sz="2800" dirty="0" smtClean="0"/>
            </a:br>
            <a:r>
              <a:rPr lang="en-US" altLang="ja-JP" sz="2800" dirty="0" smtClean="0"/>
              <a:t> Poly-(</a:t>
            </a:r>
            <a:r>
              <a:rPr lang="en-US" altLang="ja-JP" sz="2800" dirty="0" err="1" smtClean="0"/>
              <a:t>diiododiacetylene</a:t>
            </a:r>
            <a:r>
              <a:rPr lang="en-US" altLang="ja-JP" sz="2800" dirty="0" smtClean="0"/>
              <a:t>) (PIDA) : 2</a:t>
            </a:r>
            <a:endParaRPr kumimoji="1" lang="ja-JP" altLang="en-US" sz="2800" dirty="0"/>
          </a:p>
        </p:txBody>
      </p:sp>
      <p:grpSp>
        <p:nvGrpSpPr>
          <p:cNvPr id="3" name="グループ化 32"/>
          <p:cNvGrpSpPr/>
          <p:nvPr/>
        </p:nvGrpSpPr>
        <p:grpSpPr>
          <a:xfrm>
            <a:off x="539552" y="2060848"/>
            <a:ext cx="8147917" cy="1080000"/>
            <a:chOff x="539552" y="1844824"/>
            <a:chExt cx="8147917" cy="1080000"/>
          </a:xfrm>
        </p:grpSpPr>
        <p:pic>
          <p:nvPicPr>
            <p:cNvPr id="7" name="Picture 2"/>
            <p:cNvPicPr>
              <a:picLocks noChangeAspect="1" noChangeArrowheads="1"/>
            </p:cNvPicPr>
            <p:nvPr/>
          </p:nvPicPr>
          <p:blipFill>
            <a:blip r:embed="rId3" cstate="email"/>
            <a:srcRect/>
            <a:stretch>
              <a:fillRect/>
            </a:stretch>
          </p:blipFill>
          <p:spPr bwMode="auto">
            <a:xfrm>
              <a:off x="539552" y="1844824"/>
              <a:ext cx="1296144" cy="1080000"/>
            </a:xfrm>
            <a:prstGeom prst="rect">
              <a:avLst/>
            </a:prstGeom>
            <a:noFill/>
            <a:ln w="9525">
              <a:noFill/>
              <a:miter lim="800000"/>
              <a:headEnd/>
              <a:tailEnd/>
            </a:ln>
          </p:spPr>
        </p:pic>
        <p:pic>
          <p:nvPicPr>
            <p:cNvPr id="8" name="Picture 3"/>
            <p:cNvPicPr>
              <a:picLocks noChangeAspect="1" noChangeArrowheads="1"/>
            </p:cNvPicPr>
            <p:nvPr/>
          </p:nvPicPr>
          <p:blipFill>
            <a:blip r:embed="rId4" cstate="email"/>
            <a:srcRect/>
            <a:stretch>
              <a:fillRect/>
            </a:stretch>
          </p:blipFill>
          <p:spPr bwMode="auto">
            <a:xfrm>
              <a:off x="6804248" y="1975324"/>
              <a:ext cx="1883221" cy="848250"/>
            </a:xfrm>
            <a:prstGeom prst="rect">
              <a:avLst/>
            </a:prstGeom>
            <a:noFill/>
            <a:ln w="9525">
              <a:noFill/>
              <a:miter lim="800000"/>
              <a:headEnd/>
              <a:tailEnd/>
            </a:ln>
          </p:spPr>
        </p:pic>
        <p:pic>
          <p:nvPicPr>
            <p:cNvPr id="2053" name="Picture 5"/>
            <p:cNvPicPr>
              <a:picLocks noChangeAspect="1" noChangeArrowheads="1"/>
            </p:cNvPicPr>
            <p:nvPr/>
          </p:nvPicPr>
          <p:blipFill>
            <a:blip r:embed="rId5" cstate="email"/>
            <a:srcRect/>
            <a:stretch>
              <a:fillRect/>
            </a:stretch>
          </p:blipFill>
          <p:spPr bwMode="auto">
            <a:xfrm>
              <a:off x="2771800" y="1975324"/>
              <a:ext cx="3331443" cy="892991"/>
            </a:xfrm>
            <a:prstGeom prst="rect">
              <a:avLst/>
            </a:prstGeom>
            <a:noFill/>
            <a:ln w="9525">
              <a:noFill/>
              <a:miter lim="800000"/>
              <a:headEnd/>
              <a:tailEnd/>
            </a:ln>
          </p:spPr>
        </p:pic>
        <p:sp>
          <p:nvSpPr>
            <p:cNvPr id="10" name="右矢印 9"/>
            <p:cNvSpPr/>
            <p:nvPr/>
          </p:nvSpPr>
          <p:spPr>
            <a:xfrm>
              <a:off x="2195736" y="2301574"/>
              <a:ext cx="360040" cy="19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6300192" y="2366824"/>
              <a:ext cx="360040" cy="19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3"/>
          <p:cNvGrpSpPr/>
          <p:nvPr/>
        </p:nvGrpSpPr>
        <p:grpSpPr>
          <a:xfrm>
            <a:off x="0" y="3356992"/>
            <a:ext cx="9143999" cy="3012142"/>
            <a:chOff x="0" y="3356992"/>
            <a:chExt cx="9143999" cy="3012142"/>
          </a:xfrm>
        </p:grpSpPr>
        <p:pic>
          <p:nvPicPr>
            <p:cNvPr id="12" name="Picture 2"/>
            <p:cNvPicPr>
              <a:picLocks noChangeAspect="1" noChangeArrowheads="1"/>
            </p:cNvPicPr>
            <p:nvPr/>
          </p:nvPicPr>
          <p:blipFill>
            <a:blip r:embed="rId6" cstate="email"/>
            <a:srcRect/>
            <a:stretch>
              <a:fillRect/>
            </a:stretch>
          </p:blipFill>
          <p:spPr bwMode="auto">
            <a:xfrm>
              <a:off x="0" y="3789040"/>
              <a:ext cx="2555776" cy="1428228"/>
            </a:xfrm>
            <a:prstGeom prst="rect">
              <a:avLst/>
            </a:prstGeom>
            <a:noFill/>
            <a:ln w="9525">
              <a:noFill/>
              <a:miter lim="800000"/>
              <a:headEnd/>
              <a:tailEnd/>
            </a:ln>
          </p:spPr>
        </p:pic>
        <p:pic>
          <p:nvPicPr>
            <p:cNvPr id="13" name="Picture 5"/>
            <p:cNvPicPr>
              <a:picLocks noChangeAspect="1" noChangeArrowheads="1"/>
            </p:cNvPicPr>
            <p:nvPr/>
          </p:nvPicPr>
          <p:blipFill>
            <a:blip r:embed="rId7" cstate="email"/>
            <a:srcRect/>
            <a:stretch>
              <a:fillRect/>
            </a:stretch>
          </p:blipFill>
          <p:spPr bwMode="auto">
            <a:xfrm>
              <a:off x="5364087" y="3861048"/>
              <a:ext cx="1620000" cy="1180184"/>
            </a:xfrm>
            <a:prstGeom prst="rect">
              <a:avLst/>
            </a:prstGeom>
            <a:noFill/>
            <a:ln w="9525">
              <a:noFill/>
              <a:miter lim="800000"/>
              <a:headEnd/>
              <a:tailEnd/>
            </a:ln>
          </p:spPr>
        </p:pic>
        <p:pic>
          <p:nvPicPr>
            <p:cNvPr id="14" name="Picture 6"/>
            <p:cNvPicPr>
              <a:picLocks noChangeAspect="1" noChangeArrowheads="1"/>
            </p:cNvPicPr>
            <p:nvPr/>
          </p:nvPicPr>
          <p:blipFill>
            <a:blip r:embed="rId8" cstate="email"/>
            <a:srcRect/>
            <a:stretch>
              <a:fillRect/>
            </a:stretch>
          </p:blipFill>
          <p:spPr bwMode="auto">
            <a:xfrm>
              <a:off x="7020271" y="3573016"/>
              <a:ext cx="1620000" cy="2131985"/>
            </a:xfrm>
            <a:prstGeom prst="rect">
              <a:avLst/>
            </a:prstGeom>
            <a:noFill/>
            <a:ln w="9525">
              <a:noFill/>
              <a:miter lim="800000"/>
              <a:headEnd/>
              <a:tailEnd/>
            </a:ln>
          </p:spPr>
        </p:pic>
        <p:sp>
          <p:nvSpPr>
            <p:cNvPr id="15" name="テキスト ボックス 14"/>
            <p:cNvSpPr txBox="1"/>
            <p:nvPr/>
          </p:nvSpPr>
          <p:spPr>
            <a:xfrm>
              <a:off x="5724127" y="3356992"/>
              <a:ext cx="1728192" cy="369332"/>
            </a:xfrm>
            <a:prstGeom prst="rect">
              <a:avLst/>
            </a:prstGeom>
            <a:noFill/>
          </p:spPr>
          <p:txBody>
            <a:bodyPr wrap="square" rtlCol="0">
              <a:spAutoFit/>
            </a:bodyPr>
            <a:lstStyle/>
            <a:p>
              <a:r>
                <a:rPr kumimoji="1" lang="en-US" altLang="ja-JP" dirty="0" smtClean="0"/>
                <a:t>Crystal structure</a:t>
              </a:r>
              <a:endParaRPr kumimoji="1" lang="ja-JP" altLang="en-US" dirty="0"/>
            </a:p>
          </p:txBody>
        </p:sp>
        <p:sp>
          <p:nvSpPr>
            <p:cNvPr id="16" name="テキスト ボックス 15"/>
            <p:cNvSpPr txBox="1"/>
            <p:nvPr/>
          </p:nvSpPr>
          <p:spPr>
            <a:xfrm>
              <a:off x="5292079" y="5157192"/>
              <a:ext cx="1728192" cy="369332"/>
            </a:xfrm>
            <a:prstGeom prst="rect">
              <a:avLst/>
            </a:prstGeom>
            <a:noFill/>
          </p:spPr>
          <p:txBody>
            <a:bodyPr wrap="square" rtlCol="0">
              <a:spAutoFit/>
            </a:bodyPr>
            <a:lstStyle/>
            <a:p>
              <a:r>
                <a:rPr lang="ja-JP" altLang="en-US" b="1" dirty="0" smtClean="0"/>
                <a:t>１・</a:t>
              </a:r>
              <a:r>
                <a:rPr lang="en-US" altLang="ja-JP" b="1" dirty="0" smtClean="0"/>
                <a:t>3</a:t>
              </a:r>
              <a:r>
                <a:rPr lang="en-US" altLang="ja-JP" dirty="0" smtClean="0"/>
                <a:t> </a:t>
              </a:r>
              <a:r>
                <a:rPr lang="en-US" altLang="ja-JP" dirty="0" err="1" smtClean="0"/>
                <a:t>cocrystals</a:t>
              </a:r>
              <a:endParaRPr kumimoji="1" lang="ja-JP" altLang="en-US" dirty="0"/>
            </a:p>
          </p:txBody>
        </p:sp>
        <p:sp>
          <p:nvSpPr>
            <p:cNvPr id="17" name="テキスト ボックス 16"/>
            <p:cNvSpPr txBox="1"/>
            <p:nvPr/>
          </p:nvSpPr>
          <p:spPr>
            <a:xfrm>
              <a:off x="6948263" y="5696580"/>
              <a:ext cx="1872208" cy="369332"/>
            </a:xfrm>
            <a:prstGeom prst="rect">
              <a:avLst/>
            </a:prstGeom>
            <a:noFill/>
          </p:spPr>
          <p:txBody>
            <a:bodyPr wrap="square" rtlCol="0">
              <a:spAutoFit/>
            </a:bodyPr>
            <a:lstStyle/>
            <a:p>
              <a:r>
                <a:rPr kumimoji="1" lang="en-US" altLang="ja-JP" b="1" dirty="0" smtClean="0"/>
                <a:t>1</a:t>
              </a:r>
              <a:r>
                <a:rPr kumimoji="1" lang="ja-JP" altLang="en-US" b="1" dirty="0" smtClean="0"/>
                <a:t>・</a:t>
              </a:r>
              <a:r>
                <a:rPr kumimoji="1" lang="en-US" altLang="ja-JP" b="1" dirty="0" smtClean="0"/>
                <a:t>4 </a:t>
              </a:r>
              <a:r>
                <a:rPr kumimoji="1" lang="en-US" altLang="ja-JP" dirty="0" err="1" smtClean="0"/>
                <a:t>cocrystals</a:t>
              </a:r>
              <a:endParaRPr kumimoji="1" lang="en-US" altLang="ja-JP" dirty="0" smtClean="0"/>
            </a:p>
          </p:txBody>
        </p:sp>
        <p:cxnSp>
          <p:nvCxnSpPr>
            <p:cNvPr id="18" name="直線矢印コネクタ 17"/>
            <p:cNvCxnSpPr/>
            <p:nvPr/>
          </p:nvCxnSpPr>
          <p:spPr>
            <a:xfrm rot="10800000">
              <a:off x="8028383" y="4509120"/>
              <a:ext cx="43204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rot="10800000">
              <a:off x="8244407" y="5589240"/>
              <a:ext cx="36004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8567935" y="5373216"/>
              <a:ext cx="576064" cy="369332"/>
            </a:xfrm>
            <a:prstGeom prst="rect">
              <a:avLst/>
            </a:prstGeom>
            <a:noFill/>
          </p:spPr>
          <p:txBody>
            <a:bodyPr wrap="square" rtlCol="0">
              <a:spAutoFit/>
            </a:bodyPr>
            <a:lstStyle/>
            <a:p>
              <a:r>
                <a:rPr kumimoji="1" lang="en-US" altLang="ja-JP" dirty="0" smtClean="0"/>
                <a:t>top</a:t>
              </a:r>
              <a:endParaRPr kumimoji="1" lang="ja-JP" altLang="en-US" dirty="0"/>
            </a:p>
          </p:txBody>
        </p:sp>
        <p:sp>
          <p:nvSpPr>
            <p:cNvPr id="21" name="テキスト ボックス 20"/>
            <p:cNvSpPr txBox="1"/>
            <p:nvPr/>
          </p:nvSpPr>
          <p:spPr>
            <a:xfrm>
              <a:off x="8495927" y="4509120"/>
              <a:ext cx="648072" cy="369332"/>
            </a:xfrm>
            <a:prstGeom prst="rect">
              <a:avLst/>
            </a:prstGeom>
            <a:noFill/>
          </p:spPr>
          <p:txBody>
            <a:bodyPr wrap="square" rtlCol="0">
              <a:spAutoFit/>
            </a:bodyPr>
            <a:lstStyle/>
            <a:p>
              <a:r>
                <a:rPr lang="en-US" altLang="ja-JP" dirty="0" smtClean="0"/>
                <a:t>side</a:t>
              </a:r>
              <a:endParaRPr kumimoji="1" lang="en-US" altLang="ja-JP" dirty="0" smtClean="0"/>
            </a:p>
          </p:txBody>
        </p:sp>
        <p:pic>
          <p:nvPicPr>
            <p:cNvPr id="22" name="Picture 7"/>
            <p:cNvPicPr>
              <a:picLocks noChangeAspect="1" noChangeArrowheads="1"/>
            </p:cNvPicPr>
            <p:nvPr/>
          </p:nvPicPr>
          <p:blipFill>
            <a:blip r:embed="rId9" cstate="email"/>
            <a:srcRect/>
            <a:stretch>
              <a:fillRect/>
            </a:stretch>
          </p:blipFill>
          <p:spPr bwMode="auto">
            <a:xfrm>
              <a:off x="2771799" y="3356992"/>
              <a:ext cx="2267744" cy="1801479"/>
            </a:xfrm>
            <a:prstGeom prst="rect">
              <a:avLst/>
            </a:prstGeom>
            <a:noFill/>
            <a:ln w="9525">
              <a:noFill/>
              <a:miter lim="800000"/>
              <a:headEnd/>
              <a:tailEnd/>
            </a:ln>
          </p:spPr>
        </p:pic>
        <p:cxnSp>
          <p:nvCxnSpPr>
            <p:cNvPr id="24" name="直線矢印コネクタ 23"/>
            <p:cNvCxnSpPr/>
            <p:nvPr/>
          </p:nvCxnSpPr>
          <p:spPr>
            <a:xfrm rot="5400000" flipH="1" flipV="1">
              <a:off x="2735797" y="5193199"/>
              <a:ext cx="864095" cy="72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2339752" y="5661248"/>
              <a:ext cx="2808312" cy="707886"/>
            </a:xfrm>
            <a:prstGeom prst="rect">
              <a:avLst/>
            </a:prstGeom>
          </p:spPr>
          <p:txBody>
            <a:bodyPr wrap="square">
              <a:spAutoFit/>
            </a:bodyPr>
            <a:lstStyle/>
            <a:p>
              <a:r>
                <a:rPr lang="en-US" altLang="ja-JP" sz="2000" dirty="0" smtClean="0"/>
                <a:t>Control  PIDA using side chain. </a:t>
              </a:r>
              <a:endParaRPr lang="ja-JP" altLang="en-US" sz="2000" dirty="0"/>
            </a:p>
          </p:txBody>
        </p:sp>
        <p:cxnSp>
          <p:nvCxnSpPr>
            <p:cNvPr id="29" name="直線矢印コネクタ 28"/>
            <p:cNvCxnSpPr/>
            <p:nvPr/>
          </p:nvCxnSpPr>
          <p:spPr>
            <a:xfrm flipV="1">
              <a:off x="3347864" y="5085184"/>
              <a:ext cx="79208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5" name="正方形/長方形 34"/>
          <p:cNvSpPr/>
          <p:nvPr/>
        </p:nvSpPr>
        <p:spPr>
          <a:xfrm>
            <a:off x="2255468" y="6409838"/>
            <a:ext cx="6984268" cy="369332"/>
          </a:xfrm>
          <a:prstGeom prst="rect">
            <a:avLst/>
          </a:prstGeom>
        </p:spPr>
        <p:txBody>
          <a:bodyPr wrap="square">
            <a:spAutoFit/>
          </a:bodyPr>
          <a:lstStyle/>
          <a:p>
            <a:r>
              <a:rPr lang="en-US" altLang="ja-JP" dirty="0" smtClean="0"/>
              <a:t>Christopher Wilhelm </a:t>
            </a:r>
            <a:r>
              <a:rPr lang="en-US" altLang="ja-JP" i="1" dirty="0" smtClean="0"/>
              <a:t>et al.,</a:t>
            </a:r>
            <a:r>
              <a:rPr lang="ja-JP" altLang="en-US" i="1" dirty="0" smtClean="0"/>
              <a:t> </a:t>
            </a:r>
            <a:r>
              <a:rPr lang="en-US" altLang="ja-JP" dirty="0" smtClean="0"/>
              <a:t>J.AM.CHEM.SOC , </a:t>
            </a:r>
            <a:r>
              <a:rPr lang="en-US" altLang="ja-JP" b="1" dirty="0" smtClean="0"/>
              <a:t>130</a:t>
            </a:r>
            <a:r>
              <a:rPr lang="en-US" altLang="ja-JP" dirty="0" smtClean="0"/>
              <a:t> , 4415-4420 (2008)</a:t>
            </a:r>
            <a:endParaRPr lang="ja-JP" altLang="en-US" b="1"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smtClean="0">
                <a:solidFill>
                  <a:srgbClr val="C00000"/>
                </a:solidFill>
              </a:rPr>
              <a:t>Previous work of PIDA</a:t>
            </a:r>
            <a:r>
              <a:rPr lang="ja-JP" altLang="en-US" b="1" dirty="0" smtClean="0">
                <a:solidFill>
                  <a:srgbClr val="C00000"/>
                </a:solidFill>
              </a:rPr>
              <a:t> </a:t>
            </a:r>
            <a:r>
              <a:rPr lang="en-US" altLang="ja-JP" sz="4000" b="1" dirty="0" smtClean="0">
                <a:solidFill>
                  <a:srgbClr val="C00000"/>
                </a:solidFill>
              </a:rPr>
              <a:t>(color change)</a:t>
            </a:r>
            <a:endParaRPr kumimoji="1" lang="ja-JP" altLang="en-US" sz="4000" b="1" dirty="0">
              <a:solidFill>
                <a:srgbClr val="C00000"/>
              </a:solidFill>
            </a:endParaRPr>
          </a:p>
        </p:txBody>
      </p:sp>
      <p:sp>
        <p:nvSpPr>
          <p:cNvPr id="5" name="正方形/長方形 4"/>
          <p:cNvSpPr/>
          <p:nvPr/>
        </p:nvSpPr>
        <p:spPr>
          <a:xfrm>
            <a:off x="611560" y="1259174"/>
            <a:ext cx="7488832" cy="4893647"/>
          </a:xfrm>
          <a:prstGeom prst="rect">
            <a:avLst/>
          </a:prstGeom>
        </p:spPr>
        <p:txBody>
          <a:bodyPr wrap="square">
            <a:spAutoFit/>
          </a:bodyPr>
          <a:lstStyle/>
          <a:p>
            <a:r>
              <a:rPr lang="ja-JP" altLang="en-US" sz="2400" b="1" dirty="0" smtClean="0">
                <a:cs typeface="Arial" pitchFamily="34" charset="0"/>
              </a:rPr>
              <a:t>・</a:t>
            </a:r>
            <a:r>
              <a:rPr lang="en-US" altLang="ja-JP" sz="2400" b="1" dirty="0" smtClean="0">
                <a:cs typeface="Arial" pitchFamily="34" charset="0"/>
              </a:rPr>
              <a:t>DAC</a:t>
            </a:r>
          </a:p>
          <a:p>
            <a:r>
              <a:rPr lang="en-US" altLang="ja-JP" sz="2400" dirty="0" smtClean="0">
                <a:cs typeface="Arial" pitchFamily="34" charset="0"/>
              </a:rPr>
              <a:t>In </a:t>
            </a:r>
            <a:r>
              <a:rPr lang="en-US" altLang="ja-JP" sz="2400" dirty="0" err="1" smtClean="0">
                <a:cs typeface="Arial" pitchFamily="34" charset="0"/>
              </a:rPr>
              <a:t>cocrystals</a:t>
            </a:r>
            <a:r>
              <a:rPr lang="en-US" altLang="ja-JP" sz="2400" dirty="0" smtClean="0">
                <a:cs typeface="Arial" pitchFamily="34" charset="0"/>
              </a:rPr>
              <a:t> of </a:t>
            </a:r>
            <a:r>
              <a:rPr lang="en-US" altLang="ja-JP" sz="2400" b="1" dirty="0" smtClean="0">
                <a:cs typeface="Arial" pitchFamily="34" charset="0"/>
              </a:rPr>
              <a:t>1</a:t>
            </a:r>
            <a:r>
              <a:rPr lang="ja-JP" altLang="en-US" sz="2400" b="1" dirty="0" smtClean="0">
                <a:cs typeface="Arial" pitchFamily="34" charset="0"/>
              </a:rPr>
              <a:t>・</a:t>
            </a:r>
            <a:r>
              <a:rPr lang="en-US" altLang="ja-JP" sz="2400" b="1" dirty="0" smtClean="0">
                <a:cs typeface="Arial" pitchFamily="34" charset="0"/>
              </a:rPr>
              <a:t>3</a:t>
            </a:r>
          </a:p>
          <a:p>
            <a:r>
              <a:rPr lang="ja-JP" altLang="en-US" sz="2400" dirty="0" err="1" smtClean="0">
                <a:cs typeface="Arial" pitchFamily="34" charset="0"/>
              </a:rPr>
              <a:t>ｔ</a:t>
            </a:r>
            <a:r>
              <a:rPr lang="en-US" altLang="ja-JP" sz="2400" dirty="0" err="1" smtClean="0">
                <a:cs typeface="Arial" pitchFamily="34" charset="0"/>
              </a:rPr>
              <a:t>ransparent</a:t>
            </a:r>
            <a:r>
              <a:rPr lang="en-US" altLang="ja-JP" sz="2400" dirty="0" smtClean="0">
                <a:cs typeface="Arial" pitchFamily="34" charset="0"/>
              </a:rPr>
              <a:t> and colorless </a:t>
            </a:r>
          </a:p>
          <a:p>
            <a:r>
              <a:rPr lang="ja-JP" altLang="en-US" sz="2400" dirty="0" smtClean="0">
                <a:cs typeface="Arial" pitchFamily="34" charset="0"/>
              </a:rPr>
              <a:t>⇒</a:t>
            </a:r>
            <a:r>
              <a:rPr lang="en-US" altLang="ja-JP" sz="2400" dirty="0" smtClean="0">
                <a:cs typeface="Arial" pitchFamily="34" charset="0"/>
              </a:rPr>
              <a:t>blue and opaque (at 0.3 </a:t>
            </a:r>
            <a:r>
              <a:rPr lang="en-US" altLang="ja-JP" sz="2400" dirty="0" err="1" smtClean="0">
                <a:cs typeface="Arial" pitchFamily="34" charset="0"/>
              </a:rPr>
              <a:t>GPa</a:t>
            </a:r>
            <a:r>
              <a:rPr lang="en-US" altLang="ja-JP" sz="2400" dirty="0" smtClean="0">
                <a:cs typeface="Arial" pitchFamily="34" charset="0"/>
              </a:rPr>
              <a:t>)</a:t>
            </a:r>
          </a:p>
          <a:p>
            <a:r>
              <a:rPr lang="ja-JP" altLang="en-US" sz="2400" dirty="0" smtClean="0">
                <a:cs typeface="Arial" pitchFamily="34" charset="0"/>
              </a:rPr>
              <a:t>⇒</a:t>
            </a:r>
            <a:r>
              <a:rPr lang="en-US" altLang="ja-JP" sz="2400" dirty="0" smtClean="0">
                <a:cs typeface="Arial" pitchFamily="34" charset="0"/>
              </a:rPr>
              <a:t>darken to black (further pressure)</a:t>
            </a:r>
          </a:p>
          <a:p>
            <a:endParaRPr lang="en-US" altLang="ja-JP" sz="2400" dirty="0" smtClean="0">
              <a:cs typeface="Arial" pitchFamily="34" charset="0"/>
            </a:endParaRPr>
          </a:p>
          <a:p>
            <a:r>
              <a:rPr lang="en-US" altLang="ja-JP" sz="2400" dirty="0" smtClean="0">
                <a:cs typeface="Arial" pitchFamily="34" charset="0"/>
              </a:rPr>
              <a:t>In </a:t>
            </a:r>
            <a:r>
              <a:rPr lang="en-US" altLang="ja-JP" sz="2400" dirty="0" err="1" smtClean="0">
                <a:cs typeface="Arial" pitchFamily="34" charset="0"/>
              </a:rPr>
              <a:t>cocrystals</a:t>
            </a:r>
            <a:r>
              <a:rPr lang="en-US" altLang="ja-JP" sz="2400" dirty="0" smtClean="0">
                <a:cs typeface="Arial" pitchFamily="34" charset="0"/>
              </a:rPr>
              <a:t> of </a:t>
            </a:r>
            <a:r>
              <a:rPr lang="en-US" altLang="ja-JP" sz="2400" b="1" dirty="0" smtClean="0">
                <a:cs typeface="Arial" pitchFamily="34" charset="0"/>
              </a:rPr>
              <a:t>1</a:t>
            </a:r>
            <a:r>
              <a:rPr lang="ja-JP" altLang="en-US" sz="2400" b="1" dirty="0" smtClean="0">
                <a:cs typeface="Arial" pitchFamily="34" charset="0"/>
              </a:rPr>
              <a:t>・</a:t>
            </a:r>
            <a:r>
              <a:rPr lang="en-US" altLang="ja-JP" sz="2400" b="1" dirty="0" smtClean="0">
                <a:cs typeface="Arial" pitchFamily="34" charset="0"/>
              </a:rPr>
              <a:t>4</a:t>
            </a:r>
          </a:p>
          <a:p>
            <a:r>
              <a:rPr lang="ja-JP" altLang="en-US" sz="2400" dirty="0" smtClean="0">
                <a:cs typeface="Arial" pitchFamily="34" charset="0"/>
              </a:rPr>
              <a:t>ｔ</a:t>
            </a:r>
            <a:r>
              <a:rPr lang="en-US" altLang="ja-JP" sz="2400" dirty="0" err="1" smtClean="0">
                <a:cs typeface="Arial" pitchFamily="34" charset="0"/>
              </a:rPr>
              <a:t>ransparent</a:t>
            </a:r>
            <a:r>
              <a:rPr lang="en-US" altLang="ja-JP" sz="2400" dirty="0" smtClean="0">
                <a:cs typeface="Arial" pitchFamily="34" charset="0"/>
              </a:rPr>
              <a:t> and colorless</a:t>
            </a:r>
          </a:p>
          <a:p>
            <a:r>
              <a:rPr lang="ja-JP" altLang="en-US" sz="2400" dirty="0" smtClean="0">
                <a:cs typeface="Arial" pitchFamily="34" charset="0"/>
              </a:rPr>
              <a:t>⇒</a:t>
            </a:r>
            <a:r>
              <a:rPr lang="en-US" altLang="ja-JP" sz="2400" dirty="0" smtClean="0">
                <a:cs typeface="Arial" pitchFamily="34" charset="0"/>
              </a:rPr>
              <a:t>distinct blue from </a:t>
            </a:r>
            <a:r>
              <a:rPr lang="en-US" altLang="ja-JP" sz="2400" b="1" dirty="0" smtClean="0">
                <a:cs typeface="Arial" pitchFamily="34" charset="0"/>
              </a:rPr>
              <a:t>1</a:t>
            </a:r>
            <a:r>
              <a:rPr lang="ja-JP" altLang="en-US" sz="2400" b="1" dirty="0" smtClean="0">
                <a:cs typeface="Arial" pitchFamily="34" charset="0"/>
              </a:rPr>
              <a:t>・</a:t>
            </a:r>
            <a:r>
              <a:rPr lang="en-US" altLang="ja-JP" sz="2400" b="1" dirty="0" smtClean="0">
                <a:cs typeface="Arial" pitchFamily="34" charset="0"/>
              </a:rPr>
              <a:t>3 </a:t>
            </a:r>
            <a:r>
              <a:rPr lang="en-US" altLang="ja-JP" sz="2400" dirty="0" smtClean="0">
                <a:cs typeface="Arial" pitchFamily="34" charset="0"/>
              </a:rPr>
              <a:t>at a single point (at 2.8 </a:t>
            </a:r>
            <a:r>
              <a:rPr lang="en-US" altLang="ja-JP" sz="2400" dirty="0" err="1" smtClean="0">
                <a:cs typeface="Arial" pitchFamily="34" charset="0"/>
              </a:rPr>
              <a:t>GPa</a:t>
            </a:r>
            <a:r>
              <a:rPr lang="en-US" altLang="ja-JP" sz="2400" dirty="0" smtClean="0">
                <a:cs typeface="Arial" pitchFamily="34" charset="0"/>
              </a:rPr>
              <a:t>)</a:t>
            </a:r>
          </a:p>
          <a:p>
            <a:r>
              <a:rPr lang="en-US" altLang="ja-JP" sz="2400" dirty="0" smtClean="0">
                <a:cs typeface="Arial" pitchFamily="34" charset="0"/>
              </a:rPr>
              <a:t>     </a:t>
            </a:r>
            <a:r>
              <a:rPr lang="ja-JP" altLang="en-US" sz="2400" dirty="0" smtClean="0">
                <a:cs typeface="Arial" pitchFamily="34" charset="0"/>
              </a:rPr>
              <a:t>→</a:t>
            </a:r>
            <a:r>
              <a:rPr lang="en-US" altLang="ja-JP" sz="2400" dirty="0" smtClean="0">
                <a:cs typeface="Arial" pitchFamily="34" charset="0"/>
              </a:rPr>
              <a:t>spread  throughout the material</a:t>
            </a:r>
          </a:p>
          <a:p>
            <a:r>
              <a:rPr lang="ja-JP" altLang="en-US" sz="2400" dirty="0" smtClean="0">
                <a:cs typeface="Arial" pitchFamily="34" charset="0"/>
              </a:rPr>
              <a:t>⇒</a:t>
            </a:r>
            <a:r>
              <a:rPr lang="en-US" altLang="ja-JP" sz="2400" dirty="0" smtClean="0">
                <a:cs typeface="Arial" pitchFamily="34" charset="0"/>
              </a:rPr>
              <a:t>darken to black (further pressure)</a:t>
            </a:r>
          </a:p>
          <a:p>
            <a:endParaRPr lang="en-US" altLang="ja-JP" sz="2400" dirty="0" smtClean="0">
              <a:cs typeface="Arial" pitchFamily="34" charset="0"/>
            </a:endParaRPr>
          </a:p>
          <a:p>
            <a:r>
              <a:rPr lang="en-US" altLang="ja-JP" sz="2400" dirty="0" smtClean="0">
                <a:cs typeface="Arial" pitchFamily="34" charset="0"/>
              </a:rPr>
              <a:t>※Each of the observed color change is irreversible.</a:t>
            </a:r>
          </a:p>
        </p:txBody>
      </p:sp>
      <p:grpSp>
        <p:nvGrpSpPr>
          <p:cNvPr id="3" name="グループ化 6"/>
          <p:cNvGrpSpPr/>
          <p:nvPr/>
        </p:nvGrpSpPr>
        <p:grpSpPr>
          <a:xfrm>
            <a:off x="5436096" y="1484784"/>
            <a:ext cx="3107357" cy="2405122"/>
            <a:chOff x="5796136" y="4452878"/>
            <a:chExt cx="3107357" cy="2405122"/>
          </a:xfrm>
        </p:grpSpPr>
        <p:pic>
          <p:nvPicPr>
            <p:cNvPr id="8" name="Picture 2"/>
            <p:cNvPicPr>
              <a:picLocks noChangeAspect="1" noChangeArrowheads="1"/>
            </p:cNvPicPr>
            <p:nvPr/>
          </p:nvPicPr>
          <p:blipFill>
            <a:blip r:embed="rId3" cstate="email"/>
            <a:srcRect/>
            <a:stretch>
              <a:fillRect/>
            </a:stretch>
          </p:blipFill>
          <p:spPr bwMode="auto">
            <a:xfrm>
              <a:off x="5796136" y="4452878"/>
              <a:ext cx="1080120" cy="900000"/>
            </a:xfrm>
            <a:prstGeom prst="rect">
              <a:avLst/>
            </a:prstGeom>
            <a:noFill/>
            <a:ln w="9525">
              <a:noFill/>
              <a:miter lim="800000"/>
              <a:headEnd/>
              <a:tailEnd/>
            </a:ln>
          </p:spPr>
        </p:pic>
        <p:pic>
          <p:nvPicPr>
            <p:cNvPr id="9" name="Picture 2"/>
            <p:cNvPicPr>
              <a:picLocks noChangeAspect="1" noChangeArrowheads="1"/>
            </p:cNvPicPr>
            <p:nvPr/>
          </p:nvPicPr>
          <p:blipFill>
            <a:blip r:embed="rId4" cstate="email"/>
            <a:srcRect/>
            <a:stretch>
              <a:fillRect/>
            </a:stretch>
          </p:blipFill>
          <p:spPr bwMode="auto">
            <a:xfrm>
              <a:off x="5940152" y="5429772"/>
              <a:ext cx="2555776" cy="1428228"/>
            </a:xfrm>
            <a:prstGeom prst="rect">
              <a:avLst/>
            </a:prstGeom>
            <a:noFill/>
            <a:ln w="9525">
              <a:noFill/>
              <a:miter lim="800000"/>
              <a:headEnd/>
              <a:tailEnd/>
            </a:ln>
          </p:spPr>
        </p:pic>
        <p:pic>
          <p:nvPicPr>
            <p:cNvPr id="10" name="Picture 3"/>
            <p:cNvPicPr>
              <a:picLocks noChangeAspect="1" noChangeArrowheads="1"/>
            </p:cNvPicPr>
            <p:nvPr/>
          </p:nvPicPr>
          <p:blipFill>
            <a:blip r:embed="rId5" cstate="email"/>
            <a:srcRect/>
            <a:stretch>
              <a:fillRect/>
            </a:stretch>
          </p:blipFill>
          <p:spPr bwMode="auto">
            <a:xfrm>
              <a:off x="7020272" y="4509120"/>
              <a:ext cx="1883221" cy="848250"/>
            </a:xfrm>
            <a:prstGeom prst="rect">
              <a:avLst/>
            </a:prstGeom>
            <a:noFill/>
            <a:ln w="9525">
              <a:noFill/>
              <a:miter lim="800000"/>
              <a:headEnd/>
              <a:tailEnd/>
            </a:ln>
          </p:spPr>
        </p:pic>
      </p:grpSp>
      <p:sp>
        <p:nvSpPr>
          <p:cNvPr id="11" name="正方形/長方形 10"/>
          <p:cNvSpPr/>
          <p:nvPr/>
        </p:nvSpPr>
        <p:spPr>
          <a:xfrm>
            <a:off x="2254328" y="6425604"/>
            <a:ext cx="6984268" cy="369332"/>
          </a:xfrm>
          <a:prstGeom prst="rect">
            <a:avLst/>
          </a:prstGeom>
        </p:spPr>
        <p:txBody>
          <a:bodyPr wrap="square">
            <a:spAutoFit/>
          </a:bodyPr>
          <a:lstStyle/>
          <a:p>
            <a:r>
              <a:rPr lang="en-US" altLang="ja-JP" dirty="0" smtClean="0"/>
              <a:t>Christopher Wilhelm </a:t>
            </a:r>
            <a:r>
              <a:rPr lang="en-US" altLang="ja-JP" i="1" dirty="0" smtClean="0"/>
              <a:t>et al.,</a:t>
            </a:r>
            <a:r>
              <a:rPr lang="ja-JP" altLang="en-US" i="1" dirty="0" smtClean="0"/>
              <a:t> </a:t>
            </a:r>
            <a:r>
              <a:rPr lang="en-US" altLang="ja-JP" dirty="0" smtClean="0"/>
              <a:t>J.AM.CHEM.SOC , </a:t>
            </a:r>
            <a:r>
              <a:rPr lang="en-US" altLang="ja-JP" b="1" dirty="0" smtClean="0"/>
              <a:t>130</a:t>
            </a:r>
            <a:r>
              <a:rPr lang="en-US" altLang="ja-JP" dirty="0" smtClean="0"/>
              <a:t> , 4415-4420 (2008)</a:t>
            </a:r>
            <a:endParaRPr lang="ja-JP" altLang="en-US" b="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71600" y="260648"/>
            <a:ext cx="2376264" cy="769441"/>
          </a:xfrm>
          <a:prstGeom prst="rect">
            <a:avLst/>
          </a:prstGeom>
          <a:noFill/>
        </p:spPr>
        <p:txBody>
          <a:bodyPr wrap="square" rtlCol="0">
            <a:spAutoFit/>
          </a:bodyPr>
          <a:lstStyle/>
          <a:p>
            <a:r>
              <a:rPr kumimoji="1" lang="en-US" altLang="ja-JP" sz="4400" b="1" dirty="0" smtClean="0">
                <a:solidFill>
                  <a:srgbClr val="C00000"/>
                </a:solidFill>
              </a:rPr>
              <a:t>Contents</a:t>
            </a:r>
            <a:endParaRPr kumimoji="1" lang="ja-JP" altLang="en-US" sz="4400" b="1" dirty="0">
              <a:solidFill>
                <a:srgbClr val="C00000"/>
              </a:solidFill>
            </a:endParaRPr>
          </a:p>
        </p:txBody>
      </p:sp>
      <p:sp>
        <p:nvSpPr>
          <p:cNvPr id="3" name="テキスト ボックス 2"/>
          <p:cNvSpPr txBox="1"/>
          <p:nvPr/>
        </p:nvSpPr>
        <p:spPr>
          <a:xfrm>
            <a:off x="1043608" y="1052736"/>
            <a:ext cx="7416824" cy="5570756"/>
          </a:xfrm>
          <a:prstGeom prst="rect">
            <a:avLst/>
          </a:prstGeom>
          <a:noFill/>
        </p:spPr>
        <p:txBody>
          <a:bodyPr wrap="square" rtlCol="0">
            <a:spAutoFit/>
          </a:bodyPr>
          <a:lstStyle/>
          <a:p>
            <a:r>
              <a:rPr lang="ja-JP" altLang="en-US" sz="2400" dirty="0" smtClean="0"/>
              <a:t>・</a:t>
            </a:r>
            <a:r>
              <a:rPr lang="ja-JP" altLang="en-US" sz="2400" dirty="0"/>
              <a:t> </a:t>
            </a:r>
            <a:r>
              <a:rPr lang="en-US" altLang="ja-JP" sz="2400" dirty="0" smtClean="0"/>
              <a:t>Introduction</a:t>
            </a:r>
          </a:p>
          <a:p>
            <a:r>
              <a:rPr lang="ja-JP" altLang="en-US" sz="2400" dirty="0" smtClean="0"/>
              <a:t>     </a:t>
            </a:r>
            <a:r>
              <a:rPr lang="en-US" altLang="ja-JP" sz="2400" dirty="0" smtClean="0"/>
              <a:t>background</a:t>
            </a:r>
          </a:p>
          <a:p>
            <a:r>
              <a:rPr lang="en-US" altLang="ja-JP" sz="2400" dirty="0" smtClean="0"/>
              <a:t>     about 24NHBn(</a:t>
            </a:r>
            <a:r>
              <a:rPr lang="en-US" altLang="ja-JP" sz="2400" dirty="0" err="1" smtClean="0"/>
              <a:t>Dehydro</a:t>
            </a:r>
            <a:r>
              <a:rPr lang="en-US" altLang="ja-JP" sz="2400" dirty="0" smtClean="0"/>
              <a:t>[24]</a:t>
            </a:r>
            <a:r>
              <a:rPr lang="en-US" altLang="ja-JP" sz="2400" dirty="0" err="1" smtClean="0"/>
              <a:t>annulenes</a:t>
            </a:r>
            <a:r>
              <a:rPr lang="en-US" altLang="ja-JP" sz="2400" dirty="0" smtClean="0"/>
              <a:t> derivative) </a:t>
            </a:r>
          </a:p>
          <a:p>
            <a:r>
              <a:rPr lang="en-US" altLang="ja-JP" sz="2400" dirty="0" smtClean="0"/>
              <a:t>     example of pressure-induced polymerization </a:t>
            </a:r>
          </a:p>
          <a:p>
            <a:r>
              <a:rPr lang="en-US" altLang="ja-JP" sz="2400" dirty="0" smtClean="0"/>
              <a:t>     </a:t>
            </a:r>
          </a:p>
          <a:p>
            <a:r>
              <a:rPr lang="ja-JP" altLang="en-US" sz="2400" dirty="0" smtClean="0"/>
              <a:t>・</a:t>
            </a:r>
            <a:r>
              <a:rPr lang="en-US" altLang="ja-JP" sz="2400" dirty="0" smtClean="0"/>
              <a:t>Experiment</a:t>
            </a:r>
          </a:p>
          <a:p>
            <a:r>
              <a:rPr lang="en-US" altLang="ja-JP" sz="2400" dirty="0" smtClean="0"/>
              <a:t>     setting</a:t>
            </a:r>
          </a:p>
          <a:p>
            <a:r>
              <a:rPr lang="en-US" altLang="ja-JP" sz="2400" dirty="0" smtClean="0"/>
              <a:t>     experiment – Optical observation</a:t>
            </a:r>
          </a:p>
          <a:p>
            <a:r>
              <a:rPr lang="en-US" altLang="ja-JP" sz="2400" dirty="0" smtClean="0"/>
              <a:t>                              Raman Spectroscopy</a:t>
            </a:r>
          </a:p>
          <a:p>
            <a:r>
              <a:rPr lang="en-US" altLang="ja-JP" sz="2400" dirty="0"/>
              <a:t> </a:t>
            </a:r>
            <a:r>
              <a:rPr lang="en-US" altLang="ja-JP" sz="2400" dirty="0" smtClean="0"/>
              <a:t>                             Infrared Spectroscopy</a:t>
            </a:r>
          </a:p>
          <a:p>
            <a:r>
              <a:rPr lang="en-US" altLang="ja-JP" sz="2400" dirty="0" smtClean="0"/>
              <a:t>                              mass spectrometry (LDI-TOF)</a:t>
            </a:r>
          </a:p>
          <a:p>
            <a:r>
              <a:rPr lang="en-US" altLang="ja-JP" sz="2400" dirty="0" smtClean="0"/>
              <a:t>                              measure the electrical resistance </a:t>
            </a:r>
          </a:p>
          <a:p>
            <a:r>
              <a:rPr lang="en-US" altLang="ja-JP" sz="2400" dirty="0" smtClean="0"/>
              <a:t>     Result &amp; Discussion</a:t>
            </a:r>
          </a:p>
          <a:p>
            <a:r>
              <a:rPr lang="ja-JP" altLang="en-US" sz="2400" dirty="0" smtClean="0"/>
              <a:t>・ </a:t>
            </a:r>
            <a:r>
              <a:rPr lang="en-US" altLang="ja-JP" sz="2400" dirty="0" smtClean="0"/>
              <a:t>Summary</a:t>
            </a:r>
          </a:p>
          <a:p>
            <a:endParaRPr lang="en-US" altLang="ja-JP" sz="2000" dirty="0" smtClean="0"/>
          </a:p>
        </p:txBody>
      </p:sp>
      <p:sp>
        <p:nvSpPr>
          <p:cNvPr id="5" name="テキスト ボックス 4"/>
          <p:cNvSpPr txBox="1"/>
          <p:nvPr/>
        </p:nvSpPr>
        <p:spPr>
          <a:xfrm>
            <a:off x="8495928" y="6309320"/>
            <a:ext cx="648072" cy="369332"/>
          </a:xfrm>
          <a:prstGeom prst="rect">
            <a:avLst/>
          </a:prstGeom>
          <a:noFill/>
        </p:spPr>
        <p:txBody>
          <a:bodyPr wrap="square" rtlCol="0">
            <a:spAutoFit/>
          </a:bodyPr>
          <a:lstStyle/>
          <a:p>
            <a:r>
              <a:rPr lang="en-US" altLang="ja-JP" dirty="0" smtClean="0"/>
              <a:t>2</a:t>
            </a:r>
            <a:endParaRPr kumimoji="1" lang="ja-JP" altLang="en-US" dirty="0"/>
          </a:p>
        </p:txBody>
      </p:sp>
    </p:spTree>
  </p:cSld>
  <p:clrMapOvr>
    <a:masterClrMapping/>
  </p:clrMapOvr>
  <p:transition advTm="37519"/>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424936" cy="706090"/>
          </a:xfrm>
        </p:spPr>
        <p:txBody>
          <a:bodyPr>
            <a:normAutofit fontScale="90000"/>
          </a:bodyPr>
          <a:lstStyle/>
          <a:p>
            <a:r>
              <a:rPr lang="en-US" altLang="ja-JP" b="1" dirty="0" smtClean="0">
                <a:solidFill>
                  <a:srgbClr val="C00000"/>
                </a:solidFill>
              </a:rPr>
              <a:t>Previous work of PIDA </a:t>
            </a:r>
            <a:r>
              <a:rPr lang="en-US" altLang="ja-JP" sz="3100" b="1" dirty="0" smtClean="0">
                <a:solidFill>
                  <a:srgbClr val="C00000"/>
                </a:solidFill>
              </a:rPr>
              <a:t>(Raman Spectroscopy)</a:t>
            </a:r>
            <a:endParaRPr kumimoji="1" lang="ja-JP" altLang="en-US" sz="3100" b="1" dirty="0">
              <a:solidFill>
                <a:srgbClr val="C00000"/>
              </a:solidFill>
            </a:endParaRPr>
          </a:p>
        </p:txBody>
      </p:sp>
      <p:pic>
        <p:nvPicPr>
          <p:cNvPr id="3079" name="Picture 7"/>
          <p:cNvPicPr>
            <a:picLocks noChangeAspect="1" noChangeArrowheads="1"/>
          </p:cNvPicPr>
          <p:nvPr/>
        </p:nvPicPr>
        <p:blipFill>
          <a:blip r:embed="rId3" cstate="email"/>
          <a:srcRect/>
          <a:stretch>
            <a:fillRect/>
          </a:stretch>
        </p:blipFill>
        <p:spPr bwMode="auto">
          <a:xfrm>
            <a:off x="251520" y="1266638"/>
            <a:ext cx="2304000" cy="1372933"/>
          </a:xfrm>
          <a:prstGeom prst="rect">
            <a:avLst/>
          </a:prstGeom>
          <a:noFill/>
          <a:ln w="9525">
            <a:noFill/>
            <a:miter lim="800000"/>
            <a:headEnd/>
            <a:tailEnd/>
          </a:ln>
        </p:spPr>
      </p:pic>
      <p:pic>
        <p:nvPicPr>
          <p:cNvPr id="3081" name="Picture 9"/>
          <p:cNvPicPr>
            <a:picLocks noChangeAspect="1" noChangeArrowheads="1"/>
          </p:cNvPicPr>
          <p:nvPr/>
        </p:nvPicPr>
        <p:blipFill>
          <a:blip r:embed="rId4" cstate="email"/>
          <a:srcRect/>
          <a:stretch>
            <a:fillRect/>
          </a:stretch>
        </p:blipFill>
        <p:spPr bwMode="auto">
          <a:xfrm>
            <a:off x="251520" y="3186144"/>
            <a:ext cx="2304000" cy="1408866"/>
          </a:xfrm>
          <a:prstGeom prst="rect">
            <a:avLst/>
          </a:prstGeom>
          <a:noFill/>
          <a:ln w="9525">
            <a:noFill/>
            <a:miter lim="800000"/>
            <a:headEnd/>
            <a:tailEnd/>
          </a:ln>
        </p:spPr>
      </p:pic>
      <p:sp>
        <p:nvSpPr>
          <p:cNvPr id="13" name="右矢印 12"/>
          <p:cNvSpPr/>
          <p:nvPr/>
        </p:nvSpPr>
        <p:spPr>
          <a:xfrm>
            <a:off x="2771800" y="1667154"/>
            <a:ext cx="432048" cy="144016"/>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2771800" y="3642902"/>
            <a:ext cx="432048" cy="14401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588224" y="2060848"/>
            <a:ext cx="1152128" cy="369332"/>
          </a:xfrm>
          <a:prstGeom prst="rect">
            <a:avLst/>
          </a:prstGeom>
          <a:noFill/>
        </p:spPr>
        <p:txBody>
          <a:bodyPr wrap="square" rtlCol="0">
            <a:spAutoFit/>
          </a:bodyPr>
          <a:lstStyle/>
          <a:p>
            <a:endParaRPr kumimoji="1" lang="ja-JP" altLang="en-US" dirty="0"/>
          </a:p>
        </p:txBody>
      </p:sp>
      <p:grpSp>
        <p:nvGrpSpPr>
          <p:cNvPr id="3" name="グループ化 25"/>
          <p:cNvGrpSpPr/>
          <p:nvPr/>
        </p:nvGrpSpPr>
        <p:grpSpPr>
          <a:xfrm>
            <a:off x="5868144" y="1916832"/>
            <a:ext cx="3107357" cy="2405122"/>
            <a:chOff x="5796136" y="4452878"/>
            <a:chExt cx="3107357" cy="2405122"/>
          </a:xfrm>
        </p:grpSpPr>
        <p:pic>
          <p:nvPicPr>
            <p:cNvPr id="23" name="Picture 2"/>
            <p:cNvPicPr>
              <a:picLocks noChangeAspect="1" noChangeArrowheads="1"/>
            </p:cNvPicPr>
            <p:nvPr/>
          </p:nvPicPr>
          <p:blipFill>
            <a:blip r:embed="rId5" cstate="email"/>
            <a:srcRect/>
            <a:stretch>
              <a:fillRect/>
            </a:stretch>
          </p:blipFill>
          <p:spPr bwMode="auto">
            <a:xfrm>
              <a:off x="5796136" y="4452878"/>
              <a:ext cx="1080120" cy="900000"/>
            </a:xfrm>
            <a:prstGeom prst="rect">
              <a:avLst/>
            </a:prstGeom>
            <a:noFill/>
            <a:ln w="9525">
              <a:noFill/>
              <a:miter lim="800000"/>
              <a:headEnd/>
              <a:tailEnd/>
            </a:ln>
          </p:spPr>
        </p:pic>
        <p:pic>
          <p:nvPicPr>
            <p:cNvPr id="24" name="Picture 2"/>
            <p:cNvPicPr>
              <a:picLocks noChangeAspect="1" noChangeArrowheads="1"/>
            </p:cNvPicPr>
            <p:nvPr/>
          </p:nvPicPr>
          <p:blipFill>
            <a:blip r:embed="rId6" cstate="email"/>
            <a:srcRect/>
            <a:stretch>
              <a:fillRect/>
            </a:stretch>
          </p:blipFill>
          <p:spPr bwMode="auto">
            <a:xfrm>
              <a:off x="5940152" y="5429772"/>
              <a:ext cx="2555776" cy="1428228"/>
            </a:xfrm>
            <a:prstGeom prst="rect">
              <a:avLst/>
            </a:prstGeom>
            <a:noFill/>
            <a:ln w="9525">
              <a:noFill/>
              <a:miter lim="800000"/>
              <a:headEnd/>
              <a:tailEnd/>
            </a:ln>
          </p:spPr>
        </p:pic>
        <p:pic>
          <p:nvPicPr>
            <p:cNvPr id="25" name="Picture 3"/>
            <p:cNvPicPr>
              <a:picLocks noChangeAspect="1" noChangeArrowheads="1"/>
            </p:cNvPicPr>
            <p:nvPr/>
          </p:nvPicPr>
          <p:blipFill>
            <a:blip r:embed="rId7" cstate="email"/>
            <a:srcRect/>
            <a:stretch>
              <a:fillRect/>
            </a:stretch>
          </p:blipFill>
          <p:spPr bwMode="auto">
            <a:xfrm>
              <a:off x="7020272" y="4509120"/>
              <a:ext cx="1883221" cy="848250"/>
            </a:xfrm>
            <a:prstGeom prst="rect">
              <a:avLst/>
            </a:prstGeom>
            <a:noFill/>
            <a:ln w="9525">
              <a:noFill/>
              <a:miter lim="800000"/>
              <a:headEnd/>
              <a:tailEnd/>
            </a:ln>
          </p:spPr>
        </p:pic>
      </p:grpSp>
      <p:grpSp>
        <p:nvGrpSpPr>
          <p:cNvPr id="4" name="グループ化 46"/>
          <p:cNvGrpSpPr/>
          <p:nvPr/>
        </p:nvGrpSpPr>
        <p:grpSpPr>
          <a:xfrm>
            <a:off x="3347864" y="3210854"/>
            <a:ext cx="2304000" cy="1398022"/>
            <a:chOff x="3347864" y="3068960"/>
            <a:chExt cx="2304000" cy="1398022"/>
          </a:xfrm>
        </p:grpSpPr>
        <p:pic>
          <p:nvPicPr>
            <p:cNvPr id="3082" name="Picture 10"/>
            <p:cNvPicPr>
              <a:picLocks noChangeAspect="1" noChangeArrowheads="1"/>
            </p:cNvPicPr>
            <p:nvPr/>
          </p:nvPicPr>
          <p:blipFill>
            <a:blip r:embed="rId8" cstate="email"/>
            <a:srcRect/>
            <a:stretch>
              <a:fillRect/>
            </a:stretch>
          </p:blipFill>
          <p:spPr bwMode="auto">
            <a:xfrm>
              <a:off x="3347864" y="3068960"/>
              <a:ext cx="2304000" cy="1398022"/>
            </a:xfrm>
            <a:prstGeom prst="rect">
              <a:avLst/>
            </a:prstGeom>
            <a:noFill/>
            <a:ln w="9525">
              <a:noFill/>
              <a:miter lim="800000"/>
              <a:headEnd/>
              <a:tailEnd/>
            </a:ln>
          </p:spPr>
        </p:pic>
        <p:sp>
          <p:nvSpPr>
            <p:cNvPr id="34" name="下矢印 33"/>
            <p:cNvSpPr/>
            <p:nvPr/>
          </p:nvSpPr>
          <p:spPr>
            <a:xfrm>
              <a:off x="4360571" y="3298769"/>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dirty="0">
                <a:solidFill>
                  <a:srgbClr val="FF0000"/>
                </a:solidFill>
              </a:endParaRPr>
            </a:p>
          </p:txBody>
        </p:sp>
        <p:sp>
          <p:nvSpPr>
            <p:cNvPr id="35" name="下矢印 34"/>
            <p:cNvSpPr/>
            <p:nvPr/>
          </p:nvSpPr>
          <p:spPr>
            <a:xfrm>
              <a:off x="4565276" y="3068960"/>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36" name="下矢印 35"/>
            <p:cNvSpPr/>
            <p:nvPr/>
          </p:nvSpPr>
          <p:spPr>
            <a:xfrm>
              <a:off x="4887602" y="3559231"/>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grpSp>
        <p:nvGrpSpPr>
          <p:cNvPr id="5" name="グループ化 45"/>
          <p:cNvGrpSpPr/>
          <p:nvPr/>
        </p:nvGrpSpPr>
        <p:grpSpPr>
          <a:xfrm>
            <a:off x="3347864" y="1247638"/>
            <a:ext cx="2304000" cy="1394003"/>
            <a:chOff x="3347864" y="1042680"/>
            <a:chExt cx="2304000" cy="1394003"/>
          </a:xfrm>
        </p:grpSpPr>
        <p:pic>
          <p:nvPicPr>
            <p:cNvPr id="3080" name="Picture 8"/>
            <p:cNvPicPr>
              <a:picLocks noChangeAspect="1" noChangeArrowheads="1"/>
            </p:cNvPicPr>
            <p:nvPr/>
          </p:nvPicPr>
          <p:blipFill>
            <a:blip r:embed="rId9" cstate="email"/>
            <a:srcRect/>
            <a:stretch>
              <a:fillRect/>
            </a:stretch>
          </p:blipFill>
          <p:spPr bwMode="auto">
            <a:xfrm>
              <a:off x="3347864" y="1052736"/>
              <a:ext cx="2304000" cy="1383947"/>
            </a:xfrm>
            <a:prstGeom prst="rect">
              <a:avLst/>
            </a:prstGeom>
            <a:noFill/>
            <a:ln w="9525">
              <a:noFill/>
              <a:miter lim="800000"/>
              <a:headEnd/>
              <a:tailEnd/>
            </a:ln>
          </p:spPr>
        </p:pic>
        <p:sp>
          <p:nvSpPr>
            <p:cNvPr id="37" name="下矢印 36"/>
            <p:cNvSpPr/>
            <p:nvPr/>
          </p:nvSpPr>
          <p:spPr>
            <a:xfrm>
              <a:off x="4361608" y="1520816"/>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38" name="下矢印 37"/>
            <p:cNvSpPr/>
            <p:nvPr/>
          </p:nvSpPr>
          <p:spPr>
            <a:xfrm>
              <a:off x="4893652" y="1635524"/>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39" name="下矢印 38"/>
            <p:cNvSpPr/>
            <p:nvPr/>
          </p:nvSpPr>
          <p:spPr>
            <a:xfrm>
              <a:off x="4569792" y="1042680"/>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grpSp>
        <p:nvGrpSpPr>
          <p:cNvPr id="6" name="グループ化 47"/>
          <p:cNvGrpSpPr/>
          <p:nvPr/>
        </p:nvGrpSpPr>
        <p:grpSpPr>
          <a:xfrm>
            <a:off x="3347864" y="5026820"/>
            <a:ext cx="2318644" cy="1368000"/>
            <a:chOff x="3347864" y="4869160"/>
            <a:chExt cx="2318644" cy="1368000"/>
          </a:xfrm>
        </p:grpSpPr>
        <p:pic>
          <p:nvPicPr>
            <p:cNvPr id="3076" name="Picture 4"/>
            <p:cNvPicPr>
              <a:picLocks noChangeAspect="1" noChangeArrowheads="1"/>
            </p:cNvPicPr>
            <p:nvPr/>
          </p:nvPicPr>
          <p:blipFill>
            <a:blip r:embed="rId10" cstate="email"/>
            <a:srcRect/>
            <a:stretch>
              <a:fillRect/>
            </a:stretch>
          </p:blipFill>
          <p:spPr bwMode="auto">
            <a:xfrm>
              <a:off x="3347864" y="4869160"/>
              <a:ext cx="2318644" cy="1368000"/>
            </a:xfrm>
            <a:prstGeom prst="rect">
              <a:avLst/>
            </a:prstGeom>
            <a:noFill/>
            <a:ln w="9525">
              <a:noFill/>
              <a:miter lim="800000"/>
              <a:headEnd/>
              <a:tailEnd/>
            </a:ln>
          </p:spPr>
        </p:pic>
        <p:sp>
          <p:nvSpPr>
            <p:cNvPr id="40" name="下矢印 39"/>
            <p:cNvSpPr/>
            <p:nvPr/>
          </p:nvSpPr>
          <p:spPr>
            <a:xfrm>
              <a:off x="4585960" y="4890100"/>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41" name="下矢印 40"/>
            <p:cNvSpPr/>
            <p:nvPr/>
          </p:nvSpPr>
          <p:spPr>
            <a:xfrm>
              <a:off x="4897140" y="5449996"/>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42" name="下矢印 41"/>
            <p:cNvSpPr/>
            <p:nvPr/>
          </p:nvSpPr>
          <p:spPr>
            <a:xfrm>
              <a:off x="4376916" y="5484896"/>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sp>
        <p:nvSpPr>
          <p:cNvPr id="43" name="正方形/長方形 42"/>
          <p:cNvSpPr/>
          <p:nvPr/>
        </p:nvSpPr>
        <p:spPr>
          <a:xfrm>
            <a:off x="2098264" y="6403916"/>
            <a:ext cx="6984268" cy="369332"/>
          </a:xfrm>
          <a:prstGeom prst="rect">
            <a:avLst/>
          </a:prstGeom>
        </p:spPr>
        <p:txBody>
          <a:bodyPr wrap="square">
            <a:spAutoFit/>
          </a:bodyPr>
          <a:lstStyle/>
          <a:p>
            <a:r>
              <a:rPr lang="en-US" altLang="ja-JP" dirty="0" smtClean="0"/>
              <a:t>Christopher Wilhelm </a:t>
            </a:r>
            <a:r>
              <a:rPr lang="en-US" altLang="ja-JP" i="1" dirty="0" smtClean="0"/>
              <a:t>et al.,</a:t>
            </a:r>
            <a:r>
              <a:rPr lang="ja-JP" altLang="en-US" i="1" dirty="0" smtClean="0"/>
              <a:t> </a:t>
            </a:r>
            <a:r>
              <a:rPr lang="en-US" altLang="ja-JP" dirty="0" smtClean="0"/>
              <a:t>J.AM.CHEM.SOC , </a:t>
            </a:r>
            <a:r>
              <a:rPr lang="en-US" altLang="ja-JP" b="1" dirty="0" smtClean="0"/>
              <a:t>130</a:t>
            </a:r>
            <a:r>
              <a:rPr lang="en-US" altLang="ja-JP" dirty="0" smtClean="0"/>
              <a:t> , 4415-4420 (2008)</a:t>
            </a:r>
            <a:endParaRPr lang="ja-JP" altLang="en-US" b="1" dirty="0"/>
          </a:p>
        </p:txBody>
      </p:sp>
      <p:sp>
        <p:nvSpPr>
          <p:cNvPr id="44" name="正方形/長方形 43"/>
          <p:cNvSpPr/>
          <p:nvPr/>
        </p:nvSpPr>
        <p:spPr>
          <a:xfrm>
            <a:off x="361882" y="836712"/>
            <a:ext cx="2117631" cy="338554"/>
          </a:xfrm>
          <a:prstGeom prst="rect">
            <a:avLst/>
          </a:prstGeom>
        </p:spPr>
        <p:txBody>
          <a:bodyPr wrap="none">
            <a:spAutoFit/>
          </a:bodyPr>
          <a:lstStyle/>
          <a:p>
            <a:r>
              <a:rPr lang="en-US" altLang="ja-JP" sz="1600" dirty="0" smtClean="0"/>
              <a:t>(A) </a:t>
            </a:r>
            <a:r>
              <a:rPr lang="en-US" altLang="ja-JP" sz="1600" b="1" dirty="0" smtClean="0"/>
              <a:t>1</a:t>
            </a:r>
            <a:r>
              <a:rPr lang="ja-JP" altLang="en-US" sz="1600" b="1" dirty="0" smtClean="0"/>
              <a:t>・</a:t>
            </a:r>
            <a:r>
              <a:rPr lang="en-US" altLang="ja-JP" sz="1600" b="1" dirty="0" smtClean="0"/>
              <a:t>3 </a:t>
            </a:r>
            <a:r>
              <a:rPr lang="en-US" altLang="ja-JP" sz="1600" dirty="0" smtClean="0"/>
              <a:t>before pressing</a:t>
            </a:r>
            <a:endParaRPr lang="ja-JP" altLang="en-US" sz="1600" dirty="0"/>
          </a:p>
        </p:txBody>
      </p:sp>
      <p:sp>
        <p:nvSpPr>
          <p:cNvPr id="49" name="正方形/長方形 48"/>
          <p:cNvSpPr/>
          <p:nvPr/>
        </p:nvSpPr>
        <p:spPr>
          <a:xfrm>
            <a:off x="3116074" y="868244"/>
            <a:ext cx="2821926" cy="338554"/>
          </a:xfrm>
          <a:prstGeom prst="rect">
            <a:avLst/>
          </a:prstGeom>
        </p:spPr>
        <p:txBody>
          <a:bodyPr wrap="none">
            <a:spAutoFit/>
          </a:bodyPr>
          <a:lstStyle/>
          <a:p>
            <a:r>
              <a:rPr lang="en-US" altLang="ja-JP" sz="1600" dirty="0" smtClean="0"/>
              <a:t>(B)</a:t>
            </a:r>
            <a:r>
              <a:rPr lang="en-US" altLang="ja-JP" sz="1600" b="1" dirty="0" smtClean="0"/>
              <a:t>1</a:t>
            </a:r>
            <a:r>
              <a:rPr lang="ja-JP" altLang="en-US" sz="1600" b="1" dirty="0" smtClean="0"/>
              <a:t>・</a:t>
            </a:r>
            <a:r>
              <a:rPr lang="en-US" altLang="ja-JP" sz="1600" b="1" dirty="0" smtClean="0"/>
              <a:t>3 </a:t>
            </a:r>
            <a:r>
              <a:rPr lang="en-US" altLang="ja-JP" sz="1600" dirty="0" smtClean="0"/>
              <a:t>after pressing to 2.8 </a:t>
            </a:r>
            <a:r>
              <a:rPr lang="en-US" altLang="ja-JP" sz="1600" dirty="0" err="1" smtClean="0"/>
              <a:t>GPa</a:t>
            </a:r>
            <a:endParaRPr lang="ja-JP" altLang="en-US" sz="1600" dirty="0"/>
          </a:p>
        </p:txBody>
      </p:sp>
      <p:sp>
        <p:nvSpPr>
          <p:cNvPr id="50" name="正方形/長方形 49"/>
          <p:cNvSpPr/>
          <p:nvPr/>
        </p:nvSpPr>
        <p:spPr>
          <a:xfrm>
            <a:off x="381892" y="2828226"/>
            <a:ext cx="2061526" cy="338554"/>
          </a:xfrm>
          <a:prstGeom prst="rect">
            <a:avLst/>
          </a:prstGeom>
        </p:spPr>
        <p:txBody>
          <a:bodyPr wrap="none">
            <a:spAutoFit/>
          </a:bodyPr>
          <a:lstStyle/>
          <a:p>
            <a:r>
              <a:rPr lang="en-US" altLang="ja-JP" sz="1600" dirty="0" smtClean="0"/>
              <a:t>(C)</a:t>
            </a:r>
            <a:r>
              <a:rPr lang="en-US" altLang="ja-JP" sz="1600" b="1" dirty="0" smtClean="0"/>
              <a:t>1</a:t>
            </a:r>
            <a:r>
              <a:rPr lang="ja-JP" altLang="en-US" sz="1600" b="1" dirty="0" smtClean="0"/>
              <a:t>・</a:t>
            </a:r>
            <a:r>
              <a:rPr lang="en-US" altLang="ja-JP" sz="1600" b="1" dirty="0" smtClean="0"/>
              <a:t>4 </a:t>
            </a:r>
            <a:r>
              <a:rPr lang="en-US" altLang="ja-JP" sz="1600" dirty="0" smtClean="0"/>
              <a:t>before pressing</a:t>
            </a:r>
            <a:endParaRPr lang="ja-JP" altLang="en-US" sz="1600" dirty="0"/>
          </a:p>
        </p:txBody>
      </p:sp>
      <p:sp>
        <p:nvSpPr>
          <p:cNvPr id="51" name="正方形/長方形 50"/>
          <p:cNvSpPr/>
          <p:nvPr/>
        </p:nvSpPr>
        <p:spPr>
          <a:xfrm>
            <a:off x="3172316" y="2805638"/>
            <a:ext cx="2680862" cy="338554"/>
          </a:xfrm>
          <a:prstGeom prst="rect">
            <a:avLst/>
          </a:prstGeom>
        </p:spPr>
        <p:txBody>
          <a:bodyPr wrap="none">
            <a:spAutoFit/>
          </a:bodyPr>
          <a:lstStyle/>
          <a:p>
            <a:r>
              <a:rPr lang="en-US" altLang="ja-JP" sz="1600" dirty="0" smtClean="0"/>
              <a:t>(D)</a:t>
            </a:r>
            <a:r>
              <a:rPr lang="en-US" altLang="ja-JP" sz="1600" b="1" dirty="0" smtClean="0"/>
              <a:t>1</a:t>
            </a:r>
            <a:r>
              <a:rPr lang="ja-JP" altLang="en-US" sz="1600" b="1" dirty="0" smtClean="0"/>
              <a:t>・</a:t>
            </a:r>
            <a:r>
              <a:rPr lang="en-US" altLang="ja-JP" sz="1600" b="1" dirty="0" smtClean="0"/>
              <a:t>4 </a:t>
            </a:r>
            <a:r>
              <a:rPr lang="en-US" altLang="ja-JP" sz="1600" dirty="0" smtClean="0"/>
              <a:t>after pressing to 3 </a:t>
            </a:r>
            <a:r>
              <a:rPr lang="en-US" altLang="ja-JP" sz="1600" dirty="0" err="1" smtClean="0"/>
              <a:t>GPa</a:t>
            </a:r>
            <a:endParaRPr lang="ja-JP" altLang="en-US" sz="1600" dirty="0"/>
          </a:p>
        </p:txBody>
      </p:sp>
      <p:sp>
        <p:nvSpPr>
          <p:cNvPr id="52" name="正方形/長方形 51"/>
          <p:cNvSpPr/>
          <p:nvPr/>
        </p:nvSpPr>
        <p:spPr>
          <a:xfrm>
            <a:off x="3300566" y="4619482"/>
            <a:ext cx="2243499" cy="338554"/>
          </a:xfrm>
          <a:prstGeom prst="rect">
            <a:avLst/>
          </a:prstGeom>
        </p:spPr>
        <p:txBody>
          <a:bodyPr wrap="none">
            <a:spAutoFit/>
          </a:bodyPr>
          <a:lstStyle/>
          <a:p>
            <a:r>
              <a:rPr lang="en-US" altLang="ja-JP" sz="1600" dirty="0" smtClean="0"/>
              <a:t>(E)</a:t>
            </a:r>
            <a:r>
              <a:rPr lang="en-US" altLang="ja-JP" sz="1600" b="1" dirty="0" smtClean="0"/>
              <a:t>2</a:t>
            </a:r>
            <a:r>
              <a:rPr lang="ja-JP" altLang="en-US" sz="1600" b="1" dirty="0" smtClean="0"/>
              <a:t>・</a:t>
            </a:r>
            <a:r>
              <a:rPr lang="en-US" altLang="ja-JP" sz="1600" b="1" dirty="0" smtClean="0"/>
              <a:t>5 </a:t>
            </a:r>
            <a:r>
              <a:rPr lang="en-US" altLang="ja-JP" sz="1600" dirty="0" smtClean="0"/>
              <a:t>polymer </a:t>
            </a:r>
            <a:r>
              <a:rPr lang="en-US" altLang="ja-JP" sz="1600" dirty="0" err="1" smtClean="0"/>
              <a:t>cocrystal</a:t>
            </a:r>
            <a:endParaRPr lang="ja-JP" altLang="en-US" sz="16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b="1" dirty="0" smtClean="0">
                <a:solidFill>
                  <a:srgbClr val="C00000"/>
                </a:solidFill>
              </a:rPr>
              <a:t>X-ray Diffraction Studies</a:t>
            </a:r>
            <a:endParaRPr kumimoji="1" lang="ja-JP" altLang="en-US" b="1" dirty="0">
              <a:solidFill>
                <a:srgbClr val="C00000"/>
              </a:solidFill>
            </a:endParaRPr>
          </a:p>
        </p:txBody>
      </p:sp>
      <p:sp>
        <p:nvSpPr>
          <p:cNvPr id="3" name="コンテンツ プレースホルダ 2"/>
          <p:cNvSpPr>
            <a:spLocks noGrp="1"/>
          </p:cNvSpPr>
          <p:nvPr>
            <p:ph idx="1"/>
          </p:nvPr>
        </p:nvSpPr>
        <p:spPr>
          <a:xfrm>
            <a:off x="251520" y="1412776"/>
            <a:ext cx="8892480" cy="4525963"/>
          </a:xfrm>
        </p:spPr>
        <p:txBody>
          <a:bodyPr>
            <a:normAutofit fontScale="92500" lnSpcReduction="10000"/>
          </a:bodyPr>
          <a:lstStyle/>
          <a:p>
            <a:pPr>
              <a:buNone/>
            </a:pPr>
            <a:r>
              <a:rPr lang="en-US" altLang="ja-JP" sz="2800" b="1" dirty="0" smtClean="0"/>
              <a:t>1</a:t>
            </a:r>
            <a:r>
              <a:rPr lang="ja-JP" altLang="en-US" sz="2800" b="1" dirty="0" smtClean="0"/>
              <a:t>・</a:t>
            </a:r>
            <a:r>
              <a:rPr lang="en-US" altLang="ja-JP" sz="2800" b="1" dirty="0" smtClean="0"/>
              <a:t>3 </a:t>
            </a:r>
            <a:r>
              <a:rPr lang="en-US" altLang="ja-JP" sz="2800" dirty="0" err="1" smtClean="0"/>
              <a:t>cocrystals</a:t>
            </a:r>
            <a:endParaRPr lang="en-US" altLang="ja-JP" sz="2800" dirty="0" smtClean="0"/>
          </a:p>
          <a:p>
            <a:pPr>
              <a:buNone/>
            </a:pPr>
            <a:r>
              <a:rPr kumimoji="1" lang="ja-JP" altLang="en-US" sz="2800" dirty="0" smtClean="0"/>
              <a:t>→</a:t>
            </a:r>
            <a:r>
              <a:rPr lang="en-US" altLang="ja-JP" sz="2800" dirty="0" smtClean="0"/>
              <a:t>T</a:t>
            </a:r>
            <a:r>
              <a:rPr kumimoji="1" lang="en-US" altLang="ja-JP" sz="2800" dirty="0" smtClean="0"/>
              <a:t>he sample still contains monomer.</a:t>
            </a:r>
            <a:r>
              <a:rPr lang="en-US" altLang="ja-JP" sz="2800" dirty="0" smtClean="0"/>
              <a:t> (to 1 </a:t>
            </a:r>
            <a:r>
              <a:rPr lang="en-US" altLang="ja-JP" sz="2800" dirty="0" err="1" smtClean="0"/>
              <a:t>GPa</a:t>
            </a:r>
            <a:r>
              <a:rPr lang="en-US" altLang="ja-JP" sz="2800" dirty="0" smtClean="0"/>
              <a:t> , blue)</a:t>
            </a:r>
            <a:endParaRPr kumimoji="1" lang="en-US" altLang="ja-JP" sz="2800" dirty="0" smtClean="0"/>
          </a:p>
          <a:p>
            <a:pPr>
              <a:buNone/>
            </a:pPr>
            <a:endParaRPr lang="en-US" altLang="ja-JP" sz="2800" dirty="0" smtClean="0"/>
          </a:p>
          <a:p>
            <a:pPr>
              <a:buNone/>
            </a:pPr>
            <a:r>
              <a:rPr kumimoji="1" lang="ja-JP" altLang="en-US" sz="2800" dirty="0" smtClean="0"/>
              <a:t>→</a:t>
            </a:r>
            <a:r>
              <a:rPr lang="en-US" altLang="ja-JP" sz="2800" dirty="0" smtClean="0"/>
              <a:t>The </a:t>
            </a:r>
            <a:r>
              <a:rPr lang="en-US" altLang="ja-JP" sz="2800" dirty="0" err="1" smtClean="0"/>
              <a:t>mosaicity</a:t>
            </a:r>
            <a:r>
              <a:rPr lang="en-US" altLang="ja-JP" sz="2800" dirty="0" smtClean="0"/>
              <a:t> of the crystal is too big to prevent further analysis.</a:t>
            </a:r>
          </a:p>
          <a:p>
            <a:pPr>
              <a:buNone/>
            </a:pPr>
            <a:r>
              <a:rPr lang="en-US" altLang="ja-JP" sz="2800" dirty="0" smtClean="0"/>
              <a:t> </a:t>
            </a:r>
            <a:r>
              <a:rPr lang="en-US" altLang="ja-JP" sz="2800" b="1" dirty="0" smtClean="0"/>
              <a:t>1</a:t>
            </a:r>
            <a:r>
              <a:rPr lang="ja-JP" altLang="en-US" sz="2800" b="1" dirty="0" smtClean="0"/>
              <a:t>・</a:t>
            </a:r>
            <a:r>
              <a:rPr lang="en-US" altLang="ja-JP" sz="2800" b="1" dirty="0" smtClean="0"/>
              <a:t>4 </a:t>
            </a:r>
            <a:r>
              <a:rPr lang="en-US" altLang="ja-JP" sz="2800" dirty="0" err="1" smtClean="0"/>
              <a:t>cocrystals</a:t>
            </a:r>
            <a:endParaRPr lang="en-US" altLang="ja-JP" sz="2800" dirty="0" smtClean="0"/>
          </a:p>
          <a:p>
            <a:pPr>
              <a:buNone/>
            </a:pPr>
            <a:r>
              <a:rPr lang="ja-JP" altLang="en-US" sz="2800" dirty="0" smtClean="0"/>
              <a:t>→</a:t>
            </a:r>
            <a:r>
              <a:rPr lang="en-US" altLang="ja-JP" sz="2800" dirty="0" smtClean="0"/>
              <a:t>no evidence for polymerization (to 3 </a:t>
            </a:r>
            <a:r>
              <a:rPr lang="en-US" altLang="ja-JP" sz="2800" dirty="0" err="1" smtClean="0"/>
              <a:t>GPa</a:t>
            </a:r>
            <a:r>
              <a:rPr lang="en-US" altLang="ja-JP" sz="2800" dirty="0" smtClean="0"/>
              <a:t> , blue)</a:t>
            </a:r>
          </a:p>
          <a:p>
            <a:pPr>
              <a:buNone/>
            </a:pPr>
            <a:endParaRPr kumimoji="1" lang="en-US" altLang="ja-JP" sz="2800" dirty="0" smtClean="0"/>
          </a:p>
          <a:p>
            <a:pPr>
              <a:buNone/>
            </a:pPr>
            <a:r>
              <a:rPr lang="en-US" altLang="ja-JP" sz="2800" dirty="0" smtClean="0"/>
              <a:t>T</a:t>
            </a:r>
            <a:r>
              <a:rPr kumimoji="1" lang="en-US" altLang="ja-JP" sz="2800" dirty="0" smtClean="0"/>
              <a:t>he black material (</a:t>
            </a:r>
            <a:r>
              <a:rPr kumimoji="1" lang="en-US" altLang="ja-JP" sz="2800" b="1" dirty="0" smtClean="0"/>
              <a:t>1</a:t>
            </a:r>
            <a:r>
              <a:rPr kumimoji="1" lang="ja-JP" altLang="en-US" sz="2800" b="1" dirty="0" smtClean="0"/>
              <a:t>・</a:t>
            </a:r>
            <a:r>
              <a:rPr kumimoji="1" lang="en-US" altLang="ja-JP" sz="2800" b="1" dirty="0" smtClean="0"/>
              <a:t>3 and 1</a:t>
            </a:r>
            <a:r>
              <a:rPr kumimoji="1" lang="ja-JP" altLang="en-US" sz="2800" b="1" dirty="0" smtClean="0"/>
              <a:t>・</a:t>
            </a:r>
            <a:r>
              <a:rPr kumimoji="1" lang="en-US" altLang="ja-JP" sz="2800" b="1" dirty="0" smtClean="0"/>
              <a:t>4</a:t>
            </a:r>
            <a:r>
              <a:rPr kumimoji="1" lang="en-US" altLang="ja-JP" sz="2800" dirty="0" smtClean="0"/>
              <a:t>) doesn’t diffract as a single crystal.</a:t>
            </a:r>
            <a:endParaRPr kumimoji="1" lang="ja-JP" altLang="en-US" sz="2800" dirty="0"/>
          </a:p>
        </p:txBody>
      </p:sp>
      <p:sp>
        <p:nvSpPr>
          <p:cNvPr id="10" name="下矢印 9"/>
          <p:cNvSpPr/>
          <p:nvPr/>
        </p:nvSpPr>
        <p:spPr>
          <a:xfrm>
            <a:off x="2339752" y="2348880"/>
            <a:ext cx="792088" cy="36004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131840" y="2276872"/>
            <a:ext cx="1944216" cy="523220"/>
          </a:xfrm>
          <a:prstGeom prst="rect">
            <a:avLst/>
          </a:prstGeom>
          <a:noFill/>
        </p:spPr>
        <p:txBody>
          <a:bodyPr wrap="square" rtlCol="0">
            <a:spAutoFit/>
          </a:bodyPr>
          <a:lstStyle/>
          <a:p>
            <a:r>
              <a:rPr kumimoji="1" lang="en-US" altLang="ja-JP" sz="2800" dirty="0" smtClean="0"/>
              <a:t>Pressure</a:t>
            </a:r>
            <a:endParaRPr kumimoji="1" lang="ja-JP" altLang="en-US" sz="28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15816" y="0"/>
            <a:ext cx="3117032" cy="764704"/>
          </a:xfrm>
        </p:spPr>
        <p:txBody>
          <a:bodyPr>
            <a:normAutofit/>
          </a:bodyPr>
          <a:lstStyle/>
          <a:p>
            <a:pPr algn="l"/>
            <a:r>
              <a:rPr lang="en-US" altLang="ja-JP" sz="4000" b="1" dirty="0" smtClean="0">
                <a:solidFill>
                  <a:srgbClr val="C00000"/>
                </a:solidFill>
              </a:rPr>
              <a:t>Introduction</a:t>
            </a:r>
            <a:endParaRPr kumimoji="1" lang="ja-JP" altLang="en-US" sz="4000" b="1" dirty="0">
              <a:solidFill>
                <a:srgbClr val="C00000"/>
              </a:solidFill>
            </a:endParaRPr>
          </a:p>
        </p:txBody>
      </p:sp>
      <p:pic>
        <p:nvPicPr>
          <p:cNvPr id="17" name="コンテンツ プレースホルダ 3" descr="CCI20101119_00000.bmp"/>
          <p:cNvPicPr>
            <a:picLocks noGrp="1" noChangeAspect="1"/>
          </p:cNvPicPr>
          <p:nvPr>
            <p:ph idx="1"/>
          </p:nvPr>
        </p:nvPicPr>
        <p:blipFill>
          <a:blip r:embed="rId3" cstate="email"/>
          <a:srcRect/>
          <a:stretch>
            <a:fillRect/>
          </a:stretch>
        </p:blipFill>
        <p:spPr>
          <a:xfrm>
            <a:off x="1259632" y="4100600"/>
            <a:ext cx="5021517" cy="2160240"/>
          </a:xfrm>
        </p:spPr>
      </p:pic>
      <p:grpSp>
        <p:nvGrpSpPr>
          <p:cNvPr id="3" name="グループ化 6"/>
          <p:cNvGrpSpPr/>
          <p:nvPr/>
        </p:nvGrpSpPr>
        <p:grpSpPr>
          <a:xfrm>
            <a:off x="1483192" y="1007104"/>
            <a:ext cx="2224712" cy="1382189"/>
            <a:chOff x="899592" y="1772816"/>
            <a:chExt cx="2224712" cy="1114793"/>
          </a:xfrm>
        </p:grpSpPr>
        <p:pic>
          <p:nvPicPr>
            <p:cNvPr id="5122" name="Picture 2"/>
            <p:cNvPicPr>
              <a:picLocks noChangeAspect="1" noChangeArrowheads="1"/>
            </p:cNvPicPr>
            <p:nvPr/>
          </p:nvPicPr>
          <p:blipFill>
            <a:blip r:embed="rId4" cstate="email"/>
            <a:srcRect/>
            <a:stretch>
              <a:fillRect/>
            </a:stretch>
          </p:blipFill>
          <p:spPr bwMode="auto">
            <a:xfrm>
              <a:off x="899592" y="1772816"/>
              <a:ext cx="2088232" cy="741160"/>
            </a:xfrm>
            <a:prstGeom prst="rect">
              <a:avLst/>
            </a:prstGeom>
            <a:noFill/>
            <a:ln w="9525">
              <a:noFill/>
              <a:miter lim="800000"/>
              <a:headEnd/>
              <a:tailEnd/>
            </a:ln>
          </p:spPr>
        </p:pic>
        <p:sp>
          <p:nvSpPr>
            <p:cNvPr id="6" name="テキスト ボックス 5"/>
            <p:cNvSpPr txBox="1"/>
            <p:nvPr/>
          </p:nvSpPr>
          <p:spPr>
            <a:xfrm>
              <a:off x="971600" y="2564904"/>
              <a:ext cx="2152704" cy="322705"/>
            </a:xfrm>
            <a:prstGeom prst="rect">
              <a:avLst/>
            </a:prstGeom>
            <a:noFill/>
          </p:spPr>
          <p:txBody>
            <a:bodyPr wrap="square" rtlCol="0">
              <a:spAutoFit/>
            </a:bodyPr>
            <a:lstStyle/>
            <a:p>
              <a:r>
                <a:rPr lang="en-US" altLang="ja-JP" sz="2000" dirty="0" smtClean="0"/>
                <a:t>carbon </a:t>
              </a:r>
              <a:r>
                <a:rPr lang="en-US" altLang="ja-JP" sz="2000" dirty="0" err="1" smtClean="0"/>
                <a:t>nanotubes</a:t>
              </a:r>
              <a:endParaRPr kumimoji="1" lang="ja-JP" altLang="en-US" sz="2000" dirty="0"/>
            </a:p>
          </p:txBody>
        </p:sp>
      </p:grpSp>
      <p:grpSp>
        <p:nvGrpSpPr>
          <p:cNvPr id="4" name="グループ化 10"/>
          <p:cNvGrpSpPr/>
          <p:nvPr/>
        </p:nvGrpSpPr>
        <p:grpSpPr>
          <a:xfrm>
            <a:off x="4067944" y="836712"/>
            <a:ext cx="3654992" cy="1754326"/>
            <a:chOff x="2935584" y="1700808"/>
            <a:chExt cx="2651661" cy="1754326"/>
          </a:xfrm>
        </p:grpSpPr>
        <p:sp>
          <p:nvSpPr>
            <p:cNvPr id="9" name="角丸四角形 8"/>
            <p:cNvSpPr/>
            <p:nvPr/>
          </p:nvSpPr>
          <p:spPr>
            <a:xfrm>
              <a:off x="2935584" y="1700808"/>
              <a:ext cx="2651661" cy="17281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1">
                    <a:lumMod val="20000"/>
                    <a:lumOff val="80000"/>
                  </a:schemeClr>
                </a:solidFill>
              </a:endParaRPr>
            </a:p>
          </p:txBody>
        </p:sp>
        <p:sp>
          <p:nvSpPr>
            <p:cNvPr id="8" name="テキスト ボックス 7"/>
            <p:cNvSpPr txBox="1"/>
            <p:nvPr/>
          </p:nvSpPr>
          <p:spPr>
            <a:xfrm>
              <a:off x="2987824" y="1700808"/>
              <a:ext cx="2507574" cy="1754326"/>
            </a:xfrm>
            <a:prstGeom prst="rect">
              <a:avLst/>
            </a:prstGeom>
            <a:noFill/>
          </p:spPr>
          <p:txBody>
            <a:bodyPr wrap="square" rtlCol="0">
              <a:spAutoFit/>
            </a:bodyPr>
            <a:lstStyle/>
            <a:p>
              <a:r>
                <a:rPr lang="ja-JP" altLang="en-US" dirty="0" smtClean="0"/>
                <a:t>・</a:t>
              </a:r>
              <a:r>
                <a:rPr lang="en-US" altLang="ja-JP" dirty="0" smtClean="0"/>
                <a:t>very small size and high strength</a:t>
              </a:r>
            </a:p>
            <a:p>
              <a:r>
                <a:rPr kumimoji="1" lang="ja-JP" altLang="en-US" dirty="0" smtClean="0"/>
                <a:t>・</a:t>
              </a:r>
              <a:r>
                <a:rPr lang="en-US" altLang="ja-JP" dirty="0" smtClean="0"/>
                <a:t>superior electrical</a:t>
              </a:r>
            </a:p>
            <a:p>
              <a:r>
                <a:rPr lang="en-US" altLang="ja-JP" dirty="0" smtClean="0"/>
                <a:t>    and heat conductivity</a:t>
              </a:r>
            </a:p>
            <a:p>
              <a:r>
                <a:rPr kumimoji="1" lang="ja-JP" altLang="en-US" dirty="0" smtClean="0"/>
                <a:t>・</a:t>
              </a:r>
              <a:r>
                <a:rPr kumimoji="1" lang="en-US" altLang="ja-JP" dirty="0" smtClean="0"/>
                <a:t>various properties from  </a:t>
              </a:r>
            </a:p>
            <a:p>
              <a:r>
                <a:rPr lang="en-US" altLang="ja-JP" dirty="0" smtClean="0"/>
                <a:t>  </a:t>
              </a:r>
              <a:r>
                <a:rPr kumimoji="1" lang="en-US" altLang="ja-JP" dirty="0" smtClean="0"/>
                <a:t>semiconductor to metal</a:t>
              </a:r>
            </a:p>
            <a:p>
              <a:r>
                <a:rPr lang="en-US" altLang="ja-JP" dirty="0" smtClean="0"/>
                <a:t>  etc.</a:t>
              </a:r>
            </a:p>
          </p:txBody>
        </p:sp>
      </p:grpSp>
      <p:sp>
        <p:nvSpPr>
          <p:cNvPr id="18" name="右矢印 17"/>
          <p:cNvSpPr/>
          <p:nvPr/>
        </p:nvSpPr>
        <p:spPr>
          <a:xfrm rot="16200000">
            <a:off x="1399880" y="3144736"/>
            <a:ext cx="1152128" cy="424512"/>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171704" y="6287151"/>
            <a:ext cx="3172120" cy="461665"/>
          </a:xfrm>
          <a:prstGeom prst="rect">
            <a:avLst/>
          </a:prstGeom>
        </p:spPr>
        <p:txBody>
          <a:bodyPr wrap="square">
            <a:spAutoFit/>
          </a:bodyPr>
          <a:lstStyle/>
          <a:p>
            <a:r>
              <a:rPr lang="en-US" altLang="ja-JP" sz="2400" dirty="0" err="1" smtClean="0">
                <a:solidFill>
                  <a:srgbClr val="C00000"/>
                </a:solidFill>
              </a:rPr>
              <a:t>Dehydro</a:t>
            </a:r>
            <a:r>
              <a:rPr lang="en-US" altLang="ja-JP" sz="2400" dirty="0" smtClean="0">
                <a:solidFill>
                  <a:srgbClr val="C00000"/>
                </a:solidFill>
              </a:rPr>
              <a:t>[24]</a:t>
            </a:r>
            <a:r>
              <a:rPr lang="en-US" altLang="ja-JP" sz="2400" dirty="0" err="1" smtClean="0">
                <a:solidFill>
                  <a:srgbClr val="C00000"/>
                </a:solidFill>
              </a:rPr>
              <a:t>annulenes</a:t>
            </a:r>
            <a:endParaRPr lang="en-US" altLang="ja-JP" sz="2400" dirty="0" smtClean="0">
              <a:solidFill>
                <a:srgbClr val="C00000"/>
              </a:solidFill>
            </a:endParaRPr>
          </a:p>
        </p:txBody>
      </p:sp>
      <p:sp>
        <p:nvSpPr>
          <p:cNvPr id="27" name="正方形/長方形 26"/>
          <p:cNvSpPr/>
          <p:nvPr/>
        </p:nvSpPr>
        <p:spPr>
          <a:xfrm>
            <a:off x="6228184" y="5877272"/>
            <a:ext cx="2915816" cy="369332"/>
          </a:xfrm>
          <a:prstGeom prst="rect">
            <a:avLst/>
          </a:prstGeom>
        </p:spPr>
        <p:txBody>
          <a:bodyPr wrap="square">
            <a:spAutoFit/>
          </a:bodyPr>
          <a:lstStyle/>
          <a:p>
            <a:r>
              <a:rPr lang="en-US" altLang="ja-JP" dirty="0" smtClean="0"/>
              <a:t>expected polymerization </a:t>
            </a:r>
            <a:endParaRPr lang="ja-JP" altLang="en-US" dirty="0"/>
          </a:p>
        </p:txBody>
      </p:sp>
      <p:sp>
        <p:nvSpPr>
          <p:cNvPr id="30" name="テキスト ボックス 29"/>
          <p:cNvSpPr txBox="1"/>
          <p:nvPr/>
        </p:nvSpPr>
        <p:spPr>
          <a:xfrm>
            <a:off x="8495928" y="6309320"/>
            <a:ext cx="648072" cy="369332"/>
          </a:xfrm>
          <a:prstGeom prst="rect">
            <a:avLst/>
          </a:prstGeom>
          <a:noFill/>
        </p:spPr>
        <p:txBody>
          <a:bodyPr wrap="square" rtlCol="0">
            <a:spAutoFit/>
          </a:bodyPr>
          <a:lstStyle/>
          <a:p>
            <a:r>
              <a:rPr lang="en-US" altLang="ja-JP" dirty="0" smtClean="0"/>
              <a:t>3</a:t>
            </a:r>
            <a:endParaRPr kumimoji="1" lang="ja-JP" altLang="en-US" dirty="0"/>
          </a:p>
        </p:txBody>
      </p:sp>
      <p:sp>
        <p:nvSpPr>
          <p:cNvPr id="21" name="角丸四角形吹き出し 20"/>
          <p:cNvSpPr/>
          <p:nvPr/>
        </p:nvSpPr>
        <p:spPr>
          <a:xfrm rot="16200000" flipV="1">
            <a:off x="5148064" y="332655"/>
            <a:ext cx="1080119" cy="6264696"/>
          </a:xfrm>
          <a:prstGeom prst="wedgeRoundRectCallout">
            <a:avLst>
              <a:gd name="adj1" fmla="val -17679"/>
              <a:gd name="adj2" fmla="val 54864"/>
              <a:gd name="adj3" fmla="val 16667"/>
            </a:avLst>
          </a:prstGeom>
          <a:solidFill>
            <a:schemeClr val="bg1"/>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33"/>
          <p:cNvGrpSpPr/>
          <p:nvPr/>
        </p:nvGrpSpPr>
        <p:grpSpPr>
          <a:xfrm>
            <a:off x="4840375" y="3168265"/>
            <a:ext cx="1230806" cy="599660"/>
            <a:chOff x="6928845" y="3693436"/>
            <a:chExt cx="755732" cy="776601"/>
          </a:xfrm>
        </p:grpSpPr>
        <p:sp>
          <p:nvSpPr>
            <p:cNvPr id="29" name="右矢印 28"/>
            <p:cNvSpPr/>
            <p:nvPr/>
          </p:nvSpPr>
          <p:spPr>
            <a:xfrm>
              <a:off x="6928845" y="3693436"/>
              <a:ext cx="727152" cy="776601"/>
            </a:xfrm>
            <a:prstGeom prst="rightArrow">
              <a:avLst/>
            </a:prstGeom>
            <a:solidFill>
              <a:schemeClr val="accent6">
                <a:lumMod val="40000"/>
                <a:lumOff val="60000"/>
              </a:schemeClr>
            </a:solidFill>
            <a:ln w="317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6932941" y="3794694"/>
              <a:ext cx="751636" cy="518170"/>
            </a:xfrm>
            <a:prstGeom prst="rect">
              <a:avLst/>
            </a:prstGeom>
            <a:noFill/>
          </p:spPr>
          <p:txBody>
            <a:bodyPr wrap="square" rtlCol="0">
              <a:spAutoFit/>
            </a:bodyPr>
            <a:lstStyle/>
            <a:p>
              <a:r>
                <a:rPr lang="en-US" altLang="ja-JP" sz="2000" dirty="0" smtClean="0"/>
                <a:t>pressure</a:t>
              </a:r>
              <a:endParaRPr kumimoji="1" lang="ja-JP" altLang="en-US" sz="2000" dirty="0"/>
            </a:p>
          </p:txBody>
        </p:sp>
      </p:grpSp>
      <p:grpSp>
        <p:nvGrpSpPr>
          <p:cNvPr id="33" name="グループ化 32"/>
          <p:cNvGrpSpPr/>
          <p:nvPr/>
        </p:nvGrpSpPr>
        <p:grpSpPr>
          <a:xfrm>
            <a:off x="2807294" y="3140969"/>
            <a:ext cx="1872186" cy="707478"/>
            <a:chOff x="4857481" y="3806535"/>
            <a:chExt cx="1872186" cy="707478"/>
          </a:xfrm>
        </p:grpSpPr>
        <p:sp>
          <p:nvSpPr>
            <p:cNvPr id="22" name="角丸四角形 21"/>
            <p:cNvSpPr/>
            <p:nvPr/>
          </p:nvSpPr>
          <p:spPr>
            <a:xfrm>
              <a:off x="4857481" y="3806535"/>
              <a:ext cx="1872186" cy="648072"/>
            </a:xfrm>
            <a:prstGeom prst="roundRect">
              <a:avLst/>
            </a:prstGeom>
            <a:solidFill>
              <a:schemeClr val="accent6">
                <a:lumMod val="20000"/>
                <a:lumOff val="80000"/>
              </a:schemeClr>
            </a:solidFill>
            <a:ln w="317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4939756" y="3873823"/>
              <a:ext cx="212888" cy="640190"/>
            </a:xfrm>
            <a:prstGeom prst="rect">
              <a:avLst/>
            </a:prstGeom>
          </p:spPr>
          <p:txBody>
            <a:bodyPr wrap="none">
              <a:spAutoFit/>
            </a:bodyPr>
            <a:lstStyle/>
            <a:p>
              <a:endParaRPr lang="ja-JP" altLang="en-US" sz="2000" dirty="0"/>
            </a:p>
          </p:txBody>
        </p:sp>
        <p:sp>
          <p:nvSpPr>
            <p:cNvPr id="32" name="正方形/長方形 31"/>
            <p:cNvSpPr/>
            <p:nvPr/>
          </p:nvSpPr>
          <p:spPr>
            <a:xfrm>
              <a:off x="5013950" y="3816336"/>
              <a:ext cx="1532792" cy="646331"/>
            </a:xfrm>
            <a:prstGeom prst="rect">
              <a:avLst/>
            </a:prstGeom>
          </p:spPr>
          <p:txBody>
            <a:bodyPr wrap="none">
              <a:spAutoFit/>
            </a:bodyPr>
            <a:lstStyle/>
            <a:p>
              <a:pPr algn="ctr"/>
              <a:r>
                <a:rPr lang="en-US" altLang="ja-JP" b="1" dirty="0" smtClean="0"/>
                <a:t>self-assembly </a:t>
              </a:r>
            </a:p>
            <a:p>
              <a:pPr algn="ctr"/>
              <a:r>
                <a:rPr lang="en-US" altLang="ja-JP" b="1" dirty="0" smtClean="0"/>
                <a:t>molecule</a:t>
              </a:r>
              <a:endParaRPr lang="ja-JP" altLang="en-US" b="1" dirty="0"/>
            </a:p>
          </p:txBody>
        </p:sp>
      </p:grpSp>
      <p:grpSp>
        <p:nvGrpSpPr>
          <p:cNvPr id="36" name="グループ化 35"/>
          <p:cNvGrpSpPr/>
          <p:nvPr/>
        </p:nvGrpSpPr>
        <p:grpSpPr>
          <a:xfrm>
            <a:off x="6158260" y="3055314"/>
            <a:ext cx="2552124" cy="792088"/>
            <a:chOff x="7652927" y="3356993"/>
            <a:chExt cx="2535697" cy="792088"/>
          </a:xfrm>
        </p:grpSpPr>
        <p:sp>
          <p:nvSpPr>
            <p:cNvPr id="26" name="角丸四角形 25"/>
            <p:cNvSpPr/>
            <p:nvPr/>
          </p:nvSpPr>
          <p:spPr>
            <a:xfrm>
              <a:off x="7652927" y="3356993"/>
              <a:ext cx="2432514" cy="792088"/>
            </a:xfrm>
            <a:prstGeom prst="roundRect">
              <a:avLst/>
            </a:prstGeom>
            <a:solidFill>
              <a:schemeClr val="accent6">
                <a:lumMod val="20000"/>
                <a:lumOff val="80000"/>
              </a:schemeClr>
            </a:solidFill>
            <a:ln w="317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7668344" y="3429000"/>
              <a:ext cx="2520280" cy="646331"/>
            </a:xfrm>
            <a:prstGeom prst="rect">
              <a:avLst/>
            </a:prstGeom>
            <a:noFill/>
          </p:spPr>
          <p:txBody>
            <a:bodyPr wrap="square" rtlCol="0">
              <a:spAutoFit/>
            </a:bodyPr>
            <a:lstStyle/>
            <a:p>
              <a:r>
                <a:rPr lang="en-US" altLang="ja-JP" b="1" dirty="0"/>
                <a:t>synthesis of conjugated tubular structure</a:t>
              </a:r>
              <a:endParaRPr kumimoji="1" lang="ja-JP" altLang="en-US" b="1" dirty="0"/>
            </a:p>
          </p:txBody>
        </p:sp>
      </p:grpSp>
      <p:pic>
        <p:nvPicPr>
          <p:cNvPr id="38" name="Picture 2" descr="C:\Users\Nakase\Desktop\中瀬いろいろ\戸部研＿プロジェクト\CCI20101119_00000.bmp"/>
          <p:cNvPicPr>
            <a:picLocks noChangeAspect="1" noChangeArrowheads="1"/>
          </p:cNvPicPr>
          <p:nvPr/>
        </p:nvPicPr>
        <p:blipFill>
          <a:blip r:embed="rId5" cstate="email"/>
          <a:srcRect/>
          <a:stretch>
            <a:fillRect/>
          </a:stretch>
        </p:blipFill>
        <p:spPr bwMode="auto">
          <a:xfrm>
            <a:off x="5761304" y="4238504"/>
            <a:ext cx="1911813" cy="1662446"/>
          </a:xfrm>
          <a:prstGeom prst="rect">
            <a:avLst/>
          </a:prstGeom>
          <a:noFill/>
        </p:spPr>
      </p:pic>
      <p:cxnSp>
        <p:nvCxnSpPr>
          <p:cNvPr id="24" name="直線矢印コネクタ 23"/>
          <p:cNvCxnSpPr/>
          <p:nvPr/>
        </p:nvCxnSpPr>
        <p:spPr>
          <a:xfrm rot="10800000">
            <a:off x="5724128" y="6066000"/>
            <a:ext cx="504056"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71417"/>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3746" y="639032"/>
            <a:ext cx="8980254" cy="936104"/>
          </a:xfrm>
        </p:spPr>
        <p:txBody>
          <a:bodyPr>
            <a:noAutofit/>
          </a:bodyPr>
          <a:lstStyle/>
          <a:p>
            <a:r>
              <a:rPr lang="en-US" altLang="ja-JP" sz="2400" dirty="0" smtClean="0"/>
              <a:t>Sample : 24NHBn(</a:t>
            </a:r>
            <a:r>
              <a:rPr lang="en-US" altLang="ja-JP" sz="2400" dirty="0" err="1" smtClean="0"/>
              <a:t>Dehydro</a:t>
            </a:r>
            <a:r>
              <a:rPr lang="en-US" altLang="ja-JP" sz="2400" dirty="0" smtClean="0"/>
              <a:t>[24]</a:t>
            </a:r>
            <a:r>
              <a:rPr lang="en-US" altLang="ja-JP" sz="2400" dirty="0" err="1" smtClean="0"/>
              <a:t>annulenes</a:t>
            </a:r>
            <a:r>
              <a:rPr lang="en-US" altLang="ja-JP" sz="2400" b="1" dirty="0" smtClean="0"/>
              <a:t> </a:t>
            </a:r>
            <a:r>
              <a:rPr lang="en-US" altLang="ja-JP" sz="2400" dirty="0" smtClean="0"/>
              <a:t>derivative)</a:t>
            </a:r>
            <a:br>
              <a:rPr lang="en-US" altLang="ja-JP" sz="2400" dirty="0" smtClean="0"/>
            </a:br>
            <a:r>
              <a:rPr lang="en-US" altLang="ja-JP" sz="2400" dirty="0" smtClean="0"/>
              <a:t>collaborative research</a:t>
            </a:r>
            <a:r>
              <a:rPr lang="ja-JP" altLang="en-US" sz="2400" dirty="0" smtClean="0"/>
              <a:t> </a:t>
            </a:r>
            <a:r>
              <a:rPr lang="en-US" altLang="ja-JP" sz="2400" dirty="0" smtClean="0"/>
              <a:t>with Rubin Group (UCLA) and </a:t>
            </a:r>
            <a:r>
              <a:rPr lang="en-US" altLang="ja-JP" sz="2400" dirty="0" err="1" smtClean="0"/>
              <a:t>Tobe</a:t>
            </a:r>
            <a:r>
              <a:rPr lang="en-US" altLang="ja-JP" sz="2400" dirty="0" smtClean="0"/>
              <a:t> lab</a:t>
            </a:r>
            <a:endParaRPr kumimoji="1" lang="ja-JP" altLang="en-US" sz="2400" dirty="0"/>
          </a:p>
        </p:txBody>
      </p:sp>
      <p:pic>
        <p:nvPicPr>
          <p:cNvPr id="5" name="コンテンツ プレースホルダ 3" descr="CCI20101119_00000.bmp"/>
          <p:cNvPicPr>
            <a:picLocks noChangeAspect="1"/>
          </p:cNvPicPr>
          <p:nvPr/>
        </p:nvPicPr>
        <p:blipFill>
          <a:blip r:embed="rId3" cstate="email"/>
          <a:srcRect/>
          <a:stretch>
            <a:fillRect/>
          </a:stretch>
        </p:blipFill>
        <p:spPr>
          <a:xfrm>
            <a:off x="13648" y="2064616"/>
            <a:ext cx="3935112" cy="2016224"/>
          </a:xfrm>
          <a:prstGeom prst="rect">
            <a:avLst/>
          </a:prstGeom>
        </p:spPr>
      </p:pic>
      <p:sp>
        <p:nvSpPr>
          <p:cNvPr id="7" name="テキスト ボックス 6"/>
          <p:cNvSpPr txBox="1"/>
          <p:nvPr/>
        </p:nvSpPr>
        <p:spPr>
          <a:xfrm>
            <a:off x="1475656" y="4869160"/>
            <a:ext cx="4896544" cy="954107"/>
          </a:xfrm>
          <a:prstGeom prst="rect">
            <a:avLst/>
          </a:prstGeom>
          <a:noFill/>
        </p:spPr>
        <p:txBody>
          <a:bodyPr wrap="square" rtlCol="0">
            <a:spAutoFit/>
          </a:bodyPr>
          <a:lstStyle/>
          <a:p>
            <a:r>
              <a:rPr kumimoji="1" lang="en-US" altLang="ja-JP" sz="2000" dirty="0" smtClean="0"/>
              <a:t>Doesn’t  polymerize by heat or UV. (so far)   </a:t>
            </a:r>
            <a:endParaRPr lang="en-US" altLang="ja-JP" dirty="0" smtClean="0"/>
          </a:p>
          <a:p>
            <a:r>
              <a:rPr lang="ja-JP" altLang="en-US" sz="3600" dirty="0" smtClean="0">
                <a:solidFill>
                  <a:srgbClr val="FF0000"/>
                </a:solidFill>
              </a:rPr>
              <a:t>→</a:t>
            </a:r>
            <a:r>
              <a:rPr lang="en-US" altLang="ja-JP" sz="3600" dirty="0" smtClean="0">
                <a:solidFill>
                  <a:srgbClr val="FF0000"/>
                </a:solidFill>
              </a:rPr>
              <a:t>What about pressure ?</a:t>
            </a:r>
            <a:endParaRPr kumimoji="1" lang="ja-JP" altLang="en-US" sz="3600" dirty="0">
              <a:solidFill>
                <a:srgbClr val="FF0000"/>
              </a:solidFill>
            </a:endParaRPr>
          </a:p>
        </p:txBody>
      </p:sp>
      <p:grpSp>
        <p:nvGrpSpPr>
          <p:cNvPr id="23" name="グループ化 22"/>
          <p:cNvGrpSpPr/>
          <p:nvPr/>
        </p:nvGrpSpPr>
        <p:grpSpPr>
          <a:xfrm>
            <a:off x="957536" y="3257688"/>
            <a:ext cx="3625110" cy="1209900"/>
            <a:chOff x="816120" y="4990588"/>
            <a:chExt cx="3625110" cy="1209900"/>
          </a:xfrm>
        </p:grpSpPr>
        <p:grpSp>
          <p:nvGrpSpPr>
            <p:cNvPr id="22" name="グループ化 21"/>
            <p:cNvGrpSpPr/>
            <p:nvPr/>
          </p:nvGrpSpPr>
          <p:grpSpPr>
            <a:xfrm>
              <a:off x="2376264" y="4990588"/>
              <a:ext cx="1296144" cy="864096"/>
              <a:chOff x="2376264" y="4990588"/>
              <a:chExt cx="1296144" cy="864096"/>
            </a:xfrm>
          </p:grpSpPr>
          <p:cxnSp>
            <p:nvCxnSpPr>
              <p:cNvPr id="9" name="直線矢印コネクタ 8"/>
              <p:cNvCxnSpPr/>
              <p:nvPr/>
            </p:nvCxnSpPr>
            <p:spPr>
              <a:xfrm flipV="1">
                <a:off x="2808312" y="4990588"/>
                <a:ext cx="864096"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flipV="1">
                <a:off x="2376264" y="5134604"/>
                <a:ext cx="72008"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 name="テキスト ボックス 13"/>
            <p:cNvSpPr txBox="1"/>
            <p:nvPr/>
          </p:nvSpPr>
          <p:spPr>
            <a:xfrm>
              <a:off x="816120" y="5831156"/>
              <a:ext cx="3625110" cy="369332"/>
            </a:xfrm>
            <a:prstGeom prst="rect">
              <a:avLst/>
            </a:prstGeom>
            <a:noFill/>
          </p:spPr>
          <p:txBody>
            <a:bodyPr wrap="square" rtlCol="0">
              <a:spAutoFit/>
            </a:bodyPr>
            <a:lstStyle/>
            <a:p>
              <a:r>
                <a:rPr lang="en-US" altLang="ja-JP" dirty="0" smtClean="0"/>
                <a:t>Control 24NHBn using side chain </a:t>
              </a:r>
              <a:endParaRPr kumimoji="1" lang="ja-JP" altLang="en-US" dirty="0"/>
            </a:p>
          </p:txBody>
        </p:sp>
      </p:grpSp>
      <p:sp>
        <p:nvSpPr>
          <p:cNvPr id="13" name="テキスト ボックス 12"/>
          <p:cNvSpPr txBox="1"/>
          <p:nvPr/>
        </p:nvSpPr>
        <p:spPr>
          <a:xfrm>
            <a:off x="1331640" y="3284984"/>
            <a:ext cx="1080120" cy="369332"/>
          </a:xfrm>
          <a:prstGeom prst="rect">
            <a:avLst/>
          </a:prstGeom>
          <a:noFill/>
        </p:spPr>
        <p:txBody>
          <a:bodyPr wrap="square" rtlCol="0">
            <a:spAutoFit/>
          </a:bodyPr>
          <a:lstStyle/>
          <a:p>
            <a:r>
              <a:rPr kumimoji="1" lang="en-US" altLang="ja-JP" dirty="0" smtClean="0"/>
              <a:t>24NHBn</a:t>
            </a:r>
            <a:endParaRPr kumimoji="1" lang="ja-JP" altLang="en-US" dirty="0"/>
          </a:p>
        </p:txBody>
      </p:sp>
      <p:sp>
        <p:nvSpPr>
          <p:cNvPr id="13313" name="Rectangle 1"/>
          <p:cNvSpPr>
            <a:spLocks noChangeArrowheads="1"/>
          </p:cNvSpPr>
          <p:nvPr/>
        </p:nvSpPr>
        <p:spPr bwMode="auto">
          <a:xfrm>
            <a:off x="611560" y="6309320"/>
            <a:ext cx="684076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err="1" smtClean="0">
                <a:ln>
                  <a:noFill/>
                </a:ln>
                <a:solidFill>
                  <a:schemeClr val="tx1"/>
                </a:solidFill>
                <a:effectLst/>
                <a:ea typeface="ＭＳ 明朝" pitchFamily="17" charset="-128"/>
                <a:cs typeface="Times New Roman" pitchFamily="18" charset="0"/>
              </a:rPr>
              <a:t>Mitsuharu</a:t>
            </a:r>
            <a:r>
              <a:rPr kumimoji="1" lang="en-US" altLang="ja-JP" sz="1600" b="0" i="0" u="none" strike="noStrike" cap="none" normalizeH="0" baseline="0" dirty="0" smtClean="0">
                <a:ln>
                  <a:noFill/>
                </a:ln>
                <a:solidFill>
                  <a:schemeClr val="tx1"/>
                </a:solidFill>
                <a:effectLst/>
                <a:ea typeface="ＭＳ 明朝" pitchFamily="17" charset="-128"/>
                <a:cs typeface="Times New Roman" pitchFamily="18" charset="0"/>
              </a:rPr>
              <a:t> Suzuki, </a:t>
            </a:r>
            <a:r>
              <a:rPr kumimoji="1" lang="en-US" altLang="ja-JP" sz="1600" b="0" i="1" u="none" strike="noStrike" cap="none" normalizeH="0" baseline="0" dirty="0" smtClean="0">
                <a:ln>
                  <a:noFill/>
                </a:ln>
                <a:solidFill>
                  <a:schemeClr val="tx1"/>
                </a:solidFill>
                <a:effectLst/>
                <a:ea typeface="ＭＳ 明朝" pitchFamily="17" charset="-128"/>
                <a:cs typeface="Times New Roman" pitchFamily="18" charset="0"/>
              </a:rPr>
              <a:t>et al</a:t>
            </a:r>
            <a:r>
              <a:rPr kumimoji="1" lang="en-US" altLang="ja-JP" sz="1600" b="0" i="0" u="none" strike="noStrike" cap="none" normalizeH="0" baseline="0" dirty="0" smtClean="0">
                <a:ln>
                  <a:noFill/>
                </a:ln>
                <a:solidFill>
                  <a:schemeClr val="tx1"/>
                </a:solidFill>
                <a:effectLst/>
                <a:ea typeface="ＭＳ 明朝" pitchFamily="17" charset="-128"/>
                <a:cs typeface="Times New Roman" pitchFamily="18" charset="0"/>
              </a:rPr>
              <a:t>., </a:t>
            </a:r>
            <a:r>
              <a:rPr kumimoji="1" lang="en-US" altLang="ja-JP" sz="1600" b="0" i="1" u="none" strike="noStrike" cap="none" normalizeH="0" baseline="0" dirty="0" smtClean="0">
                <a:ln>
                  <a:noFill/>
                </a:ln>
                <a:solidFill>
                  <a:schemeClr val="tx1"/>
                </a:solidFill>
                <a:effectLst/>
                <a:ea typeface="ＭＳ 明朝" pitchFamily="17" charset="-128"/>
                <a:cs typeface="Times New Roman" pitchFamily="18" charset="0"/>
              </a:rPr>
              <a:t>ORGANIC LETTERS  </a:t>
            </a:r>
            <a:r>
              <a:rPr kumimoji="1" lang="en-US" altLang="ja-JP" sz="1600" b="0" i="0" u="none" strike="noStrike" cap="none" normalizeH="0" baseline="0" dirty="0" smtClean="0">
                <a:ln>
                  <a:noFill/>
                </a:ln>
                <a:solidFill>
                  <a:schemeClr val="tx1"/>
                </a:solidFill>
                <a:effectLst/>
                <a:ea typeface="ＭＳ 明朝" pitchFamily="17" charset="-128"/>
                <a:cs typeface="Times New Roman" pitchFamily="18" charset="0"/>
              </a:rPr>
              <a:t>Vol.12, No.10, 2346-2349 (2010)</a:t>
            </a:r>
            <a:endParaRPr kumimoji="1" lang="en-US" altLang="ja-JP" sz="1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1" name="テキスト ボックス 20"/>
          <p:cNvSpPr txBox="1"/>
          <p:nvPr/>
        </p:nvSpPr>
        <p:spPr>
          <a:xfrm>
            <a:off x="8495928" y="6309320"/>
            <a:ext cx="648072" cy="369332"/>
          </a:xfrm>
          <a:prstGeom prst="rect">
            <a:avLst/>
          </a:prstGeom>
          <a:noFill/>
        </p:spPr>
        <p:txBody>
          <a:bodyPr wrap="square" rtlCol="0">
            <a:spAutoFit/>
          </a:bodyPr>
          <a:lstStyle/>
          <a:p>
            <a:r>
              <a:rPr lang="en-US" altLang="ja-JP" dirty="0" smtClean="0"/>
              <a:t>4</a:t>
            </a:r>
            <a:endParaRPr kumimoji="1" lang="ja-JP" altLang="en-US" dirty="0"/>
          </a:p>
        </p:txBody>
      </p:sp>
      <p:pic>
        <p:nvPicPr>
          <p:cNvPr id="19" name="Picture 8" descr="C:\Users\Nakase\Desktop\中瀬いろいろ\IMAGE_9308.jpg"/>
          <p:cNvPicPr>
            <a:picLocks noChangeAspect="1" noChangeArrowheads="1"/>
          </p:cNvPicPr>
          <p:nvPr/>
        </p:nvPicPr>
        <p:blipFill>
          <a:blip r:embed="rId4" cstate="email"/>
          <a:srcRect/>
          <a:stretch>
            <a:fillRect/>
          </a:stretch>
        </p:blipFill>
        <p:spPr bwMode="auto">
          <a:xfrm>
            <a:off x="6667264" y="2415696"/>
            <a:ext cx="2064000" cy="1548000"/>
          </a:xfrm>
          <a:prstGeom prst="rect">
            <a:avLst/>
          </a:prstGeom>
          <a:noFill/>
        </p:spPr>
      </p:pic>
      <p:sp>
        <p:nvSpPr>
          <p:cNvPr id="31" name="テキスト ボックス 30"/>
          <p:cNvSpPr txBox="1"/>
          <p:nvPr/>
        </p:nvSpPr>
        <p:spPr>
          <a:xfrm>
            <a:off x="6234296" y="3964120"/>
            <a:ext cx="3312368" cy="369332"/>
          </a:xfrm>
          <a:prstGeom prst="rect">
            <a:avLst/>
          </a:prstGeom>
          <a:noFill/>
        </p:spPr>
        <p:txBody>
          <a:bodyPr wrap="square" rtlCol="0">
            <a:spAutoFit/>
          </a:bodyPr>
          <a:lstStyle/>
          <a:p>
            <a:r>
              <a:rPr lang="en-US" altLang="ja-JP" dirty="0"/>
              <a:t>24NHBn on ambient pressure</a:t>
            </a:r>
            <a:endParaRPr kumimoji="1" lang="ja-JP" altLang="en-US" dirty="0"/>
          </a:p>
        </p:txBody>
      </p:sp>
      <p:sp>
        <p:nvSpPr>
          <p:cNvPr id="20" name="下カーブ矢印 19"/>
          <p:cNvSpPr/>
          <p:nvPr/>
        </p:nvSpPr>
        <p:spPr>
          <a:xfrm>
            <a:off x="3491880" y="1700808"/>
            <a:ext cx="1224136" cy="432048"/>
          </a:xfrm>
          <a:prstGeom prst="curvedDownArrow">
            <a:avLst>
              <a:gd name="adj1" fmla="val 25000"/>
              <a:gd name="adj2" fmla="val 93905"/>
              <a:gd name="adj3" fmla="val 34477"/>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1266" name="Picture 2"/>
          <p:cNvPicPr>
            <a:picLocks noChangeAspect="1" noChangeArrowheads="1"/>
          </p:cNvPicPr>
          <p:nvPr/>
        </p:nvPicPr>
        <p:blipFill>
          <a:blip r:embed="rId5" cstate="email"/>
          <a:srcRect/>
          <a:stretch>
            <a:fillRect/>
          </a:stretch>
        </p:blipFill>
        <p:spPr bwMode="auto">
          <a:xfrm>
            <a:off x="3987984" y="2158728"/>
            <a:ext cx="2260616" cy="1548000"/>
          </a:xfrm>
          <a:prstGeom prst="rect">
            <a:avLst/>
          </a:prstGeom>
          <a:noFill/>
          <a:ln w="9525">
            <a:noFill/>
            <a:miter lim="800000"/>
            <a:headEnd/>
            <a:tailEnd/>
          </a:ln>
        </p:spPr>
      </p:pic>
    </p:spTree>
  </p:cSld>
  <p:clrMapOvr>
    <a:masterClrMapping/>
  </p:clrMapOvr>
  <p:transition advTm="5336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80920" cy="1872208"/>
          </a:xfrm>
        </p:spPr>
        <p:txBody>
          <a:bodyPr>
            <a:noAutofit/>
          </a:bodyPr>
          <a:lstStyle/>
          <a:p>
            <a:r>
              <a:rPr lang="en-US" altLang="ja-JP" sz="3200" dirty="0" smtClean="0"/>
              <a:t> Example of pressure-induced polymerization </a:t>
            </a:r>
            <a:r>
              <a:rPr lang="en-US" altLang="ja-JP" sz="2400" dirty="0" err="1" smtClean="0"/>
              <a:t>Diiodobutadiyne</a:t>
            </a:r>
            <a:r>
              <a:rPr lang="en-US" altLang="ja-JP" sz="2400" dirty="0" smtClean="0"/>
              <a:t> : 1</a:t>
            </a:r>
            <a:br>
              <a:rPr lang="en-US" altLang="ja-JP" sz="2400" dirty="0" smtClean="0"/>
            </a:br>
            <a:r>
              <a:rPr lang="en-US" altLang="ja-JP" sz="2400" dirty="0" smtClean="0"/>
              <a:t> Poly-(</a:t>
            </a:r>
            <a:r>
              <a:rPr lang="en-US" altLang="ja-JP" sz="2400" dirty="0" err="1" smtClean="0"/>
              <a:t>diiododiacetylene</a:t>
            </a:r>
            <a:r>
              <a:rPr lang="en-US" altLang="ja-JP" sz="2400" dirty="0" smtClean="0"/>
              <a:t>) (PIDA) : 2</a:t>
            </a:r>
            <a:endParaRPr kumimoji="1" lang="ja-JP" altLang="en-US" sz="2400" dirty="0"/>
          </a:p>
        </p:txBody>
      </p:sp>
      <p:grpSp>
        <p:nvGrpSpPr>
          <p:cNvPr id="3" name="グループ化 32"/>
          <p:cNvGrpSpPr/>
          <p:nvPr/>
        </p:nvGrpSpPr>
        <p:grpSpPr>
          <a:xfrm>
            <a:off x="539552" y="2060848"/>
            <a:ext cx="8147917" cy="1080000"/>
            <a:chOff x="539552" y="1844824"/>
            <a:chExt cx="8147917" cy="1080000"/>
          </a:xfrm>
        </p:grpSpPr>
        <p:pic>
          <p:nvPicPr>
            <p:cNvPr id="7" name="Picture 2"/>
            <p:cNvPicPr>
              <a:picLocks noChangeAspect="1" noChangeArrowheads="1"/>
            </p:cNvPicPr>
            <p:nvPr/>
          </p:nvPicPr>
          <p:blipFill>
            <a:blip r:embed="rId3" cstate="email"/>
            <a:srcRect/>
            <a:stretch>
              <a:fillRect/>
            </a:stretch>
          </p:blipFill>
          <p:spPr bwMode="auto">
            <a:xfrm>
              <a:off x="539552" y="1844824"/>
              <a:ext cx="1296144" cy="1080000"/>
            </a:xfrm>
            <a:prstGeom prst="rect">
              <a:avLst/>
            </a:prstGeom>
            <a:noFill/>
            <a:ln w="9525">
              <a:noFill/>
              <a:miter lim="800000"/>
              <a:headEnd/>
              <a:tailEnd/>
            </a:ln>
          </p:spPr>
        </p:pic>
        <p:pic>
          <p:nvPicPr>
            <p:cNvPr id="8" name="Picture 3"/>
            <p:cNvPicPr>
              <a:picLocks noChangeAspect="1" noChangeArrowheads="1"/>
            </p:cNvPicPr>
            <p:nvPr/>
          </p:nvPicPr>
          <p:blipFill>
            <a:blip r:embed="rId4" cstate="email"/>
            <a:srcRect/>
            <a:stretch>
              <a:fillRect/>
            </a:stretch>
          </p:blipFill>
          <p:spPr bwMode="auto">
            <a:xfrm>
              <a:off x="6804248" y="1975324"/>
              <a:ext cx="1883221" cy="848250"/>
            </a:xfrm>
            <a:prstGeom prst="rect">
              <a:avLst/>
            </a:prstGeom>
            <a:noFill/>
            <a:ln w="9525">
              <a:noFill/>
              <a:miter lim="800000"/>
              <a:headEnd/>
              <a:tailEnd/>
            </a:ln>
          </p:spPr>
        </p:pic>
        <p:pic>
          <p:nvPicPr>
            <p:cNvPr id="2053" name="Picture 5"/>
            <p:cNvPicPr>
              <a:picLocks noChangeAspect="1" noChangeArrowheads="1"/>
            </p:cNvPicPr>
            <p:nvPr/>
          </p:nvPicPr>
          <p:blipFill>
            <a:blip r:embed="rId5" cstate="email"/>
            <a:srcRect/>
            <a:stretch>
              <a:fillRect/>
            </a:stretch>
          </p:blipFill>
          <p:spPr bwMode="auto">
            <a:xfrm>
              <a:off x="2771800" y="1975324"/>
              <a:ext cx="3331443" cy="892991"/>
            </a:xfrm>
            <a:prstGeom prst="rect">
              <a:avLst/>
            </a:prstGeom>
            <a:noFill/>
            <a:ln w="9525">
              <a:noFill/>
              <a:miter lim="800000"/>
              <a:headEnd/>
              <a:tailEnd/>
            </a:ln>
          </p:spPr>
        </p:pic>
        <p:sp>
          <p:nvSpPr>
            <p:cNvPr id="10" name="右矢印 9"/>
            <p:cNvSpPr/>
            <p:nvPr/>
          </p:nvSpPr>
          <p:spPr>
            <a:xfrm>
              <a:off x="2195736" y="2301574"/>
              <a:ext cx="360040" cy="19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6300192" y="2366824"/>
              <a:ext cx="360040" cy="19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3"/>
          <p:cNvGrpSpPr/>
          <p:nvPr/>
        </p:nvGrpSpPr>
        <p:grpSpPr>
          <a:xfrm>
            <a:off x="1979712" y="3356992"/>
            <a:ext cx="5148064" cy="3012142"/>
            <a:chOff x="0" y="3356992"/>
            <a:chExt cx="5148064" cy="3012142"/>
          </a:xfrm>
        </p:grpSpPr>
        <p:pic>
          <p:nvPicPr>
            <p:cNvPr id="12" name="Picture 2"/>
            <p:cNvPicPr>
              <a:picLocks noChangeAspect="1" noChangeArrowheads="1"/>
            </p:cNvPicPr>
            <p:nvPr/>
          </p:nvPicPr>
          <p:blipFill>
            <a:blip r:embed="rId6" cstate="email"/>
            <a:srcRect/>
            <a:stretch>
              <a:fillRect/>
            </a:stretch>
          </p:blipFill>
          <p:spPr bwMode="auto">
            <a:xfrm>
              <a:off x="0" y="3789040"/>
              <a:ext cx="2555776" cy="1428228"/>
            </a:xfrm>
            <a:prstGeom prst="rect">
              <a:avLst/>
            </a:prstGeom>
            <a:noFill/>
            <a:ln w="9525">
              <a:noFill/>
              <a:miter lim="800000"/>
              <a:headEnd/>
              <a:tailEnd/>
            </a:ln>
          </p:spPr>
        </p:pic>
        <p:pic>
          <p:nvPicPr>
            <p:cNvPr id="22" name="Picture 7"/>
            <p:cNvPicPr>
              <a:picLocks noChangeAspect="1" noChangeArrowheads="1"/>
            </p:cNvPicPr>
            <p:nvPr/>
          </p:nvPicPr>
          <p:blipFill>
            <a:blip r:embed="rId7" cstate="email"/>
            <a:srcRect/>
            <a:stretch>
              <a:fillRect/>
            </a:stretch>
          </p:blipFill>
          <p:spPr bwMode="auto">
            <a:xfrm>
              <a:off x="2771799" y="3356992"/>
              <a:ext cx="2267744" cy="1801479"/>
            </a:xfrm>
            <a:prstGeom prst="rect">
              <a:avLst/>
            </a:prstGeom>
            <a:noFill/>
            <a:ln w="9525">
              <a:noFill/>
              <a:miter lim="800000"/>
              <a:headEnd/>
              <a:tailEnd/>
            </a:ln>
          </p:spPr>
        </p:pic>
        <p:cxnSp>
          <p:nvCxnSpPr>
            <p:cNvPr id="24" name="直線矢印コネクタ 23"/>
            <p:cNvCxnSpPr/>
            <p:nvPr/>
          </p:nvCxnSpPr>
          <p:spPr>
            <a:xfrm rot="5400000" flipH="1" flipV="1">
              <a:off x="2735797" y="5193199"/>
              <a:ext cx="864095" cy="72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2339752" y="5661248"/>
              <a:ext cx="2808312" cy="707886"/>
            </a:xfrm>
            <a:prstGeom prst="rect">
              <a:avLst/>
            </a:prstGeom>
          </p:spPr>
          <p:txBody>
            <a:bodyPr wrap="square">
              <a:spAutoFit/>
            </a:bodyPr>
            <a:lstStyle/>
            <a:p>
              <a:r>
                <a:rPr lang="en-US" altLang="ja-JP" sz="2000" dirty="0" smtClean="0"/>
                <a:t>Control  PIDA using side chain. </a:t>
              </a:r>
              <a:endParaRPr lang="ja-JP" altLang="en-US" sz="2000" dirty="0"/>
            </a:p>
          </p:txBody>
        </p:sp>
        <p:cxnSp>
          <p:nvCxnSpPr>
            <p:cNvPr id="29" name="直線矢印コネクタ 28"/>
            <p:cNvCxnSpPr/>
            <p:nvPr/>
          </p:nvCxnSpPr>
          <p:spPr>
            <a:xfrm flipV="1">
              <a:off x="3347864" y="5085184"/>
              <a:ext cx="79208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5" name="正方形/長方形 34"/>
          <p:cNvSpPr/>
          <p:nvPr/>
        </p:nvSpPr>
        <p:spPr>
          <a:xfrm>
            <a:off x="1041486" y="6409838"/>
            <a:ext cx="6984268" cy="369332"/>
          </a:xfrm>
          <a:prstGeom prst="rect">
            <a:avLst/>
          </a:prstGeom>
        </p:spPr>
        <p:txBody>
          <a:bodyPr wrap="square">
            <a:spAutoFit/>
          </a:bodyPr>
          <a:lstStyle/>
          <a:p>
            <a:r>
              <a:rPr lang="en-US" altLang="ja-JP" dirty="0" smtClean="0"/>
              <a:t>Christopher Wilhelm </a:t>
            </a:r>
            <a:r>
              <a:rPr lang="en-US" altLang="ja-JP" i="1" dirty="0" smtClean="0"/>
              <a:t>et al.,</a:t>
            </a:r>
            <a:r>
              <a:rPr lang="ja-JP" altLang="en-US" i="1" dirty="0" smtClean="0"/>
              <a:t> </a:t>
            </a:r>
            <a:r>
              <a:rPr lang="en-US" altLang="ja-JP" dirty="0" smtClean="0"/>
              <a:t>J.AM.CHEM.SOC , </a:t>
            </a:r>
            <a:r>
              <a:rPr lang="en-US" altLang="ja-JP" b="1" dirty="0" smtClean="0"/>
              <a:t>130</a:t>
            </a:r>
            <a:r>
              <a:rPr lang="en-US" altLang="ja-JP" dirty="0" smtClean="0"/>
              <a:t> , 4415-4420 (2008)</a:t>
            </a:r>
            <a:endParaRPr lang="ja-JP" altLang="en-US" b="1" dirty="0"/>
          </a:p>
        </p:txBody>
      </p:sp>
      <p:sp>
        <p:nvSpPr>
          <p:cNvPr id="30" name="テキスト ボックス 29"/>
          <p:cNvSpPr txBox="1"/>
          <p:nvPr/>
        </p:nvSpPr>
        <p:spPr>
          <a:xfrm>
            <a:off x="8495928" y="6309320"/>
            <a:ext cx="648072" cy="369332"/>
          </a:xfrm>
          <a:prstGeom prst="rect">
            <a:avLst/>
          </a:prstGeom>
          <a:noFill/>
        </p:spPr>
        <p:txBody>
          <a:bodyPr wrap="square" rtlCol="0">
            <a:spAutoFit/>
          </a:bodyPr>
          <a:lstStyle/>
          <a:p>
            <a:r>
              <a:rPr lang="en-US" altLang="ja-JP" dirty="0" smtClean="0"/>
              <a:t>5</a:t>
            </a:r>
            <a:endParaRPr kumimoji="1" lang="ja-JP" altLang="en-US" dirty="0"/>
          </a:p>
        </p:txBody>
      </p:sp>
    </p:spTree>
  </p:cSld>
  <p:clrMapOvr>
    <a:masterClrMapping/>
  </p:clrMapOvr>
  <p:transition advTm="120838"/>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940152" y="5157192"/>
            <a:ext cx="2952328" cy="923330"/>
          </a:xfrm>
          <a:prstGeom prst="rect">
            <a:avLst/>
          </a:prstGeom>
        </p:spPr>
        <p:txBody>
          <a:bodyPr wrap="square">
            <a:spAutoFit/>
          </a:bodyPr>
          <a:lstStyle/>
          <a:p>
            <a:r>
              <a:rPr lang="en-US" altLang="ja-JP" dirty="0" smtClean="0"/>
              <a:t>Christopher Wilhelm </a:t>
            </a:r>
            <a:r>
              <a:rPr lang="en-US" altLang="ja-JP" i="1" dirty="0" smtClean="0"/>
              <a:t>et al.,</a:t>
            </a:r>
            <a:r>
              <a:rPr lang="ja-JP" altLang="en-US" i="1" dirty="0" smtClean="0"/>
              <a:t> </a:t>
            </a:r>
            <a:endParaRPr lang="en-US" altLang="ja-JP" i="1" dirty="0" smtClean="0"/>
          </a:p>
          <a:p>
            <a:r>
              <a:rPr lang="en-US" altLang="ja-JP" dirty="0" smtClean="0"/>
              <a:t>J.AM.CHEM.SOC , </a:t>
            </a:r>
          </a:p>
          <a:p>
            <a:r>
              <a:rPr lang="en-US" altLang="ja-JP" b="1" dirty="0" smtClean="0"/>
              <a:t>130</a:t>
            </a:r>
            <a:r>
              <a:rPr lang="en-US" altLang="ja-JP" dirty="0" smtClean="0"/>
              <a:t> , 4415-4420 (2008)</a:t>
            </a:r>
            <a:endParaRPr lang="ja-JP" altLang="en-US" b="1" dirty="0"/>
          </a:p>
        </p:txBody>
      </p:sp>
      <p:grpSp>
        <p:nvGrpSpPr>
          <p:cNvPr id="2" name="グループ化 25"/>
          <p:cNvGrpSpPr/>
          <p:nvPr/>
        </p:nvGrpSpPr>
        <p:grpSpPr>
          <a:xfrm>
            <a:off x="5868144" y="1052736"/>
            <a:ext cx="2771800" cy="2448272"/>
            <a:chOff x="5796136" y="4452878"/>
            <a:chExt cx="3107357" cy="2405122"/>
          </a:xfrm>
        </p:grpSpPr>
        <p:pic>
          <p:nvPicPr>
            <p:cNvPr id="19" name="Picture 2"/>
            <p:cNvPicPr>
              <a:picLocks noChangeAspect="1" noChangeArrowheads="1"/>
            </p:cNvPicPr>
            <p:nvPr/>
          </p:nvPicPr>
          <p:blipFill>
            <a:blip r:embed="rId3" cstate="email"/>
            <a:srcRect/>
            <a:stretch>
              <a:fillRect/>
            </a:stretch>
          </p:blipFill>
          <p:spPr bwMode="auto">
            <a:xfrm>
              <a:off x="5796136" y="4452878"/>
              <a:ext cx="1080120" cy="900000"/>
            </a:xfrm>
            <a:prstGeom prst="rect">
              <a:avLst/>
            </a:prstGeom>
            <a:noFill/>
            <a:ln w="9525">
              <a:noFill/>
              <a:miter lim="800000"/>
              <a:headEnd/>
              <a:tailEnd/>
            </a:ln>
          </p:spPr>
        </p:pic>
        <p:pic>
          <p:nvPicPr>
            <p:cNvPr id="20" name="Picture 2"/>
            <p:cNvPicPr>
              <a:picLocks noChangeAspect="1" noChangeArrowheads="1"/>
            </p:cNvPicPr>
            <p:nvPr/>
          </p:nvPicPr>
          <p:blipFill>
            <a:blip r:embed="rId4" cstate="email"/>
            <a:srcRect/>
            <a:stretch>
              <a:fillRect/>
            </a:stretch>
          </p:blipFill>
          <p:spPr bwMode="auto">
            <a:xfrm>
              <a:off x="5940152" y="5429772"/>
              <a:ext cx="2555776" cy="1428228"/>
            </a:xfrm>
            <a:prstGeom prst="rect">
              <a:avLst/>
            </a:prstGeom>
            <a:noFill/>
            <a:ln w="9525">
              <a:noFill/>
              <a:miter lim="800000"/>
              <a:headEnd/>
              <a:tailEnd/>
            </a:ln>
          </p:spPr>
        </p:pic>
        <p:pic>
          <p:nvPicPr>
            <p:cNvPr id="21" name="Picture 3"/>
            <p:cNvPicPr>
              <a:picLocks noChangeAspect="1" noChangeArrowheads="1"/>
            </p:cNvPicPr>
            <p:nvPr/>
          </p:nvPicPr>
          <p:blipFill>
            <a:blip r:embed="rId5" cstate="email"/>
            <a:srcRect/>
            <a:stretch>
              <a:fillRect/>
            </a:stretch>
          </p:blipFill>
          <p:spPr bwMode="auto">
            <a:xfrm>
              <a:off x="7020272" y="4509120"/>
              <a:ext cx="1883221" cy="848250"/>
            </a:xfrm>
            <a:prstGeom prst="rect">
              <a:avLst/>
            </a:prstGeom>
            <a:noFill/>
            <a:ln w="9525">
              <a:noFill/>
              <a:miter lim="800000"/>
              <a:headEnd/>
              <a:tailEnd/>
            </a:ln>
          </p:spPr>
        </p:pic>
      </p:grpSp>
      <p:sp>
        <p:nvSpPr>
          <p:cNvPr id="23" name="正方形/長方形 22"/>
          <p:cNvSpPr/>
          <p:nvPr/>
        </p:nvSpPr>
        <p:spPr>
          <a:xfrm>
            <a:off x="251520" y="106752"/>
            <a:ext cx="2520280" cy="523220"/>
          </a:xfrm>
          <a:prstGeom prst="rect">
            <a:avLst/>
          </a:prstGeom>
        </p:spPr>
        <p:txBody>
          <a:bodyPr wrap="square">
            <a:spAutoFit/>
          </a:bodyPr>
          <a:lstStyle/>
          <a:p>
            <a:r>
              <a:rPr lang="en-US" altLang="ja-JP" sz="2800" dirty="0" smtClean="0"/>
              <a:t>Previous work </a:t>
            </a:r>
            <a:endParaRPr lang="ja-JP" altLang="en-US" sz="2800" dirty="0"/>
          </a:p>
        </p:txBody>
      </p:sp>
      <p:sp>
        <p:nvSpPr>
          <p:cNvPr id="24" name="テキスト ボックス 23"/>
          <p:cNvSpPr txBox="1"/>
          <p:nvPr/>
        </p:nvSpPr>
        <p:spPr>
          <a:xfrm>
            <a:off x="8495928" y="6309320"/>
            <a:ext cx="648072" cy="369332"/>
          </a:xfrm>
          <a:prstGeom prst="rect">
            <a:avLst/>
          </a:prstGeom>
          <a:noFill/>
        </p:spPr>
        <p:txBody>
          <a:bodyPr wrap="square" rtlCol="0">
            <a:spAutoFit/>
          </a:bodyPr>
          <a:lstStyle/>
          <a:p>
            <a:r>
              <a:rPr lang="en-US" altLang="ja-JP" dirty="0" smtClean="0"/>
              <a:t>6</a:t>
            </a:r>
            <a:endParaRPr kumimoji="1" lang="ja-JP" altLang="en-US" dirty="0"/>
          </a:p>
        </p:txBody>
      </p:sp>
      <p:grpSp>
        <p:nvGrpSpPr>
          <p:cNvPr id="31" name="グループ化 30"/>
          <p:cNvGrpSpPr/>
          <p:nvPr/>
        </p:nvGrpSpPr>
        <p:grpSpPr>
          <a:xfrm>
            <a:off x="395536" y="587280"/>
            <a:ext cx="4896544" cy="2461078"/>
            <a:chOff x="611560" y="836712"/>
            <a:chExt cx="5297900" cy="2662806"/>
          </a:xfrm>
        </p:grpSpPr>
        <p:sp>
          <p:nvSpPr>
            <p:cNvPr id="5" name="正方形/長方形 4"/>
            <p:cNvSpPr/>
            <p:nvPr/>
          </p:nvSpPr>
          <p:spPr>
            <a:xfrm>
              <a:off x="611560" y="836712"/>
              <a:ext cx="5297900" cy="765910"/>
            </a:xfrm>
            <a:prstGeom prst="rect">
              <a:avLst/>
            </a:prstGeom>
          </p:spPr>
          <p:txBody>
            <a:bodyPr wrap="square">
              <a:spAutoFit/>
            </a:bodyPr>
            <a:lstStyle/>
            <a:p>
              <a:pPr>
                <a:buFont typeface="Arial" pitchFamily="34" charset="0"/>
                <a:buChar char="•"/>
              </a:pPr>
              <a:r>
                <a:rPr lang="en-US" altLang="ja-JP" sz="2000" u="sng" dirty="0" smtClean="0"/>
                <a:t>Optical observation</a:t>
              </a:r>
            </a:p>
            <a:p>
              <a:r>
                <a:rPr lang="en-US" altLang="ja-JP" sz="2000" dirty="0" smtClean="0"/>
                <a:t>Using Multi Anvil Press in </a:t>
              </a:r>
              <a:r>
                <a:rPr lang="en-US" altLang="ja-JP" sz="2000" dirty="0" err="1" smtClean="0"/>
                <a:t>cocrystals</a:t>
              </a:r>
              <a:r>
                <a:rPr lang="en-US" altLang="ja-JP" sz="2000" dirty="0" smtClean="0"/>
                <a:t> of </a:t>
              </a:r>
              <a:r>
                <a:rPr lang="en-US" altLang="ja-JP" sz="2000" b="1" dirty="0" smtClean="0"/>
                <a:t>1 </a:t>
              </a:r>
              <a:r>
                <a:rPr lang="ja-JP" altLang="en-US" sz="2000" b="1" dirty="0" smtClean="0"/>
                <a:t>・</a:t>
              </a:r>
              <a:r>
                <a:rPr lang="en-US" altLang="ja-JP" sz="2000" b="1" dirty="0" smtClean="0"/>
                <a:t> 3</a:t>
              </a:r>
              <a:r>
                <a:rPr lang="en-US" altLang="ja-JP" sz="2000" dirty="0" smtClean="0"/>
                <a:t> </a:t>
              </a:r>
              <a:endParaRPr lang="ja-JP" altLang="en-US" sz="2000" dirty="0"/>
            </a:p>
          </p:txBody>
        </p:sp>
        <p:grpSp>
          <p:nvGrpSpPr>
            <p:cNvPr id="30" name="グループ化 29"/>
            <p:cNvGrpSpPr/>
            <p:nvPr/>
          </p:nvGrpSpPr>
          <p:grpSpPr>
            <a:xfrm>
              <a:off x="1136637" y="1589300"/>
              <a:ext cx="3974973" cy="1910218"/>
              <a:chOff x="1532429" y="1589300"/>
              <a:chExt cx="3974973" cy="1910218"/>
            </a:xfrm>
          </p:grpSpPr>
          <p:pic>
            <p:nvPicPr>
              <p:cNvPr id="4" name="Picture 2"/>
              <p:cNvPicPr>
                <a:picLocks noChangeAspect="1" noChangeArrowheads="1"/>
              </p:cNvPicPr>
              <p:nvPr/>
            </p:nvPicPr>
            <p:blipFill>
              <a:blip r:embed="rId6" cstate="email"/>
              <a:srcRect/>
              <a:stretch>
                <a:fillRect/>
              </a:stretch>
            </p:blipFill>
            <p:spPr bwMode="auto">
              <a:xfrm>
                <a:off x="1532429" y="1589300"/>
                <a:ext cx="3974973" cy="1582039"/>
              </a:xfrm>
              <a:prstGeom prst="rect">
                <a:avLst/>
              </a:prstGeom>
              <a:noFill/>
              <a:ln w="9525">
                <a:noFill/>
                <a:miter lim="800000"/>
                <a:headEnd/>
                <a:tailEnd/>
              </a:ln>
            </p:spPr>
          </p:pic>
          <p:sp>
            <p:nvSpPr>
              <p:cNvPr id="8" name="円/楕円 7"/>
              <p:cNvSpPr/>
              <p:nvPr/>
            </p:nvSpPr>
            <p:spPr>
              <a:xfrm>
                <a:off x="1998794" y="1963063"/>
                <a:ext cx="939217" cy="901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253445" y="1750749"/>
                <a:ext cx="894514" cy="8945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4427371" y="1897268"/>
                <a:ext cx="798011" cy="7813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979713" y="2853187"/>
                <a:ext cx="1063570" cy="646331"/>
              </a:xfrm>
              <a:prstGeom prst="rect">
                <a:avLst/>
              </a:prstGeom>
              <a:noFill/>
            </p:spPr>
            <p:txBody>
              <a:bodyPr wrap="square" rtlCol="0">
                <a:spAutoFit/>
              </a:bodyPr>
              <a:lstStyle/>
              <a:p>
                <a:r>
                  <a:rPr lang="en-US" altLang="ja-JP" dirty="0" smtClean="0">
                    <a:solidFill>
                      <a:srgbClr val="FF0000"/>
                    </a:solidFill>
                  </a:rPr>
                  <a:t>b</a:t>
                </a:r>
                <a:r>
                  <a:rPr kumimoji="1" lang="en-US" altLang="ja-JP" dirty="0" smtClean="0">
                    <a:solidFill>
                      <a:srgbClr val="FF0000"/>
                    </a:solidFill>
                  </a:rPr>
                  <a:t>efore pressing</a:t>
                </a:r>
                <a:endParaRPr kumimoji="1" lang="ja-JP" altLang="en-US" dirty="0">
                  <a:solidFill>
                    <a:srgbClr val="FF0000"/>
                  </a:solidFill>
                </a:endParaRPr>
              </a:p>
            </p:txBody>
          </p:sp>
          <p:sp>
            <p:nvSpPr>
              <p:cNvPr id="25" name="テキスト ボックス 24"/>
              <p:cNvSpPr txBox="1"/>
              <p:nvPr/>
            </p:nvSpPr>
            <p:spPr>
              <a:xfrm>
                <a:off x="3356945" y="2672884"/>
                <a:ext cx="781310" cy="308259"/>
              </a:xfrm>
              <a:prstGeom prst="rect">
                <a:avLst/>
              </a:prstGeom>
              <a:noFill/>
            </p:spPr>
            <p:txBody>
              <a:bodyPr wrap="square" rtlCol="0">
                <a:spAutoFit/>
              </a:bodyPr>
              <a:lstStyle/>
              <a:p>
                <a:r>
                  <a:rPr kumimoji="1" lang="en-US" altLang="ja-JP" dirty="0" smtClean="0">
                    <a:solidFill>
                      <a:srgbClr val="FF0000"/>
                    </a:solidFill>
                  </a:rPr>
                  <a:t>3 </a:t>
                </a:r>
                <a:r>
                  <a:rPr kumimoji="1" lang="en-US" altLang="ja-JP" dirty="0" err="1" smtClean="0">
                    <a:solidFill>
                      <a:srgbClr val="FF0000"/>
                    </a:solidFill>
                  </a:rPr>
                  <a:t>GPa</a:t>
                </a:r>
                <a:endParaRPr kumimoji="1" lang="ja-JP" altLang="en-US" dirty="0">
                  <a:solidFill>
                    <a:srgbClr val="FF0000"/>
                  </a:solidFill>
                </a:endParaRPr>
              </a:p>
            </p:txBody>
          </p:sp>
          <p:sp>
            <p:nvSpPr>
              <p:cNvPr id="26" name="テキスト ボックス 25"/>
              <p:cNvSpPr txBox="1"/>
              <p:nvPr/>
            </p:nvSpPr>
            <p:spPr>
              <a:xfrm>
                <a:off x="4506324" y="2693509"/>
                <a:ext cx="857763" cy="369332"/>
              </a:xfrm>
              <a:prstGeom prst="rect">
                <a:avLst/>
              </a:prstGeom>
              <a:noFill/>
            </p:spPr>
            <p:txBody>
              <a:bodyPr wrap="square" rtlCol="0">
                <a:spAutoFit/>
              </a:bodyPr>
              <a:lstStyle/>
              <a:p>
                <a:r>
                  <a:rPr kumimoji="1" lang="en-US" altLang="ja-JP" dirty="0" smtClean="0">
                    <a:solidFill>
                      <a:srgbClr val="FF0000"/>
                    </a:solidFill>
                  </a:rPr>
                  <a:t>6 </a:t>
                </a:r>
                <a:r>
                  <a:rPr kumimoji="1" lang="en-US" altLang="ja-JP" dirty="0" err="1" smtClean="0">
                    <a:solidFill>
                      <a:srgbClr val="FF0000"/>
                    </a:solidFill>
                  </a:rPr>
                  <a:t>GPa</a:t>
                </a:r>
                <a:endParaRPr kumimoji="1" lang="ja-JP" altLang="en-US" dirty="0">
                  <a:solidFill>
                    <a:srgbClr val="FF0000"/>
                  </a:solidFill>
                </a:endParaRPr>
              </a:p>
            </p:txBody>
          </p:sp>
        </p:grpSp>
      </p:grpSp>
      <p:sp>
        <p:nvSpPr>
          <p:cNvPr id="28" name="正方形/長方形 27"/>
          <p:cNvSpPr/>
          <p:nvPr/>
        </p:nvSpPr>
        <p:spPr>
          <a:xfrm>
            <a:off x="395536" y="3068960"/>
            <a:ext cx="2447017" cy="400110"/>
          </a:xfrm>
          <a:prstGeom prst="rect">
            <a:avLst/>
          </a:prstGeom>
        </p:spPr>
        <p:txBody>
          <a:bodyPr wrap="none">
            <a:spAutoFit/>
          </a:bodyPr>
          <a:lstStyle/>
          <a:p>
            <a:pPr>
              <a:buFont typeface="Arial" pitchFamily="34" charset="0"/>
              <a:buChar char="•"/>
            </a:pPr>
            <a:r>
              <a:rPr lang="en-US" altLang="ja-JP" sz="2000" u="sng" dirty="0" smtClean="0"/>
              <a:t>Raman Spectroscopy</a:t>
            </a:r>
            <a:endParaRPr lang="ja-JP" altLang="en-US" sz="2000" u="sng" dirty="0"/>
          </a:p>
        </p:txBody>
      </p:sp>
      <p:grpSp>
        <p:nvGrpSpPr>
          <p:cNvPr id="49" name="グループ化 48"/>
          <p:cNvGrpSpPr/>
          <p:nvPr/>
        </p:nvGrpSpPr>
        <p:grpSpPr>
          <a:xfrm>
            <a:off x="467544" y="3501008"/>
            <a:ext cx="5387498" cy="3356992"/>
            <a:chOff x="467544" y="3501008"/>
            <a:chExt cx="4996840" cy="3113570"/>
          </a:xfrm>
        </p:grpSpPr>
        <p:pic>
          <p:nvPicPr>
            <p:cNvPr id="33" name="Picture 7"/>
            <p:cNvPicPr>
              <a:picLocks noChangeAspect="1" noChangeArrowheads="1"/>
            </p:cNvPicPr>
            <p:nvPr/>
          </p:nvPicPr>
          <p:blipFill>
            <a:blip r:embed="rId7" cstate="email"/>
            <a:srcRect/>
            <a:stretch>
              <a:fillRect/>
            </a:stretch>
          </p:blipFill>
          <p:spPr bwMode="auto">
            <a:xfrm>
              <a:off x="467544" y="3878794"/>
              <a:ext cx="2024577" cy="1206428"/>
            </a:xfrm>
            <a:prstGeom prst="rect">
              <a:avLst/>
            </a:prstGeom>
            <a:noFill/>
            <a:ln w="9525">
              <a:noFill/>
              <a:miter lim="800000"/>
              <a:headEnd/>
              <a:tailEnd/>
            </a:ln>
          </p:spPr>
        </p:pic>
        <p:sp>
          <p:nvSpPr>
            <p:cNvPr id="34" name="右矢印 33"/>
            <p:cNvSpPr/>
            <p:nvPr/>
          </p:nvSpPr>
          <p:spPr>
            <a:xfrm>
              <a:off x="2682172" y="4230736"/>
              <a:ext cx="379650" cy="12655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グループ化 45"/>
            <p:cNvGrpSpPr/>
            <p:nvPr/>
          </p:nvGrpSpPr>
          <p:grpSpPr>
            <a:xfrm>
              <a:off x="3188372" y="3862098"/>
              <a:ext cx="2024577" cy="1224942"/>
              <a:chOff x="3347864" y="1042680"/>
              <a:chExt cx="2304000" cy="1394003"/>
            </a:xfrm>
          </p:grpSpPr>
          <p:pic>
            <p:nvPicPr>
              <p:cNvPr id="45" name="Picture 8"/>
              <p:cNvPicPr>
                <a:picLocks noChangeAspect="1" noChangeArrowheads="1"/>
              </p:cNvPicPr>
              <p:nvPr/>
            </p:nvPicPr>
            <p:blipFill>
              <a:blip r:embed="rId8" cstate="email"/>
              <a:srcRect/>
              <a:stretch>
                <a:fillRect/>
              </a:stretch>
            </p:blipFill>
            <p:spPr bwMode="auto">
              <a:xfrm>
                <a:off x="3347864" y="1052736"/>
                <a:ext cx="2304000" cy="1383947"/>
              </a:xfrm>
              <a:prstGeom prst="rect">
                <a:avLst/>
              </a:prstGeom>
              <a:noFill/>
              <a:ln w="9525">
                <a:noFill/>
                <a:miter lim="800000"/>
                <a:headEnd/>
                <a:tailEnd/>
              </a:ln>
            </p:spPr>
          </p:pic>
          <p:sp>
            <p:nvSpPr>
              <p:cNvPr id="46" name="下矢印 45"/>
              <p:cNvSpPr/>
              <p:nvPr/>
            </p:nvSpPr>
            <p:spPr>
              <a:xfrm>
                <a:off x="4361608" y="1520816"/>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47" name="下矢印 46"/>
              <p:cNvSpPr/>
              <p:nvPr/>
            </p:nvSpPr>
            <p:spPr>
              <a:xfrm>
                <a:off x="4893652" y="1635524"/>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48" name="下矢印 47"/>
              <p:cNvSpPr/>
              <p:nvPr/>
            </p:nvSpPr>
            <p:spPr>
              <a:xfrm>
                <a:off x="4569792" y="1042680"/>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sp>
          <p:nvSpPr>
            <p:cNvPr id="36" name="正方形/長方形 35"/>
            <p:cNvSpPr/>
            <p:nvPr/>
          </p:nvSpPr>
          <p:spPr>
            <a:xfrm>
              <a:off x="564522" y="3501008"/>
              <a:ext cx="1860811" cy="297495"/>
            </a:xfrm>
            <a:prstGeom prst="rect">
              <a:avLst/>
            </a:prstGeom>
          </p:spPr>
          <p:txBody>
            <a:bodyPr wrap="none">
              <a:spAutoFit/>
            </a:bodyPr>
            <a:lstStyle/>
            <a:p>
              <a:r>
                <a:rPr lang="en-US" altLang="ja-JP" sz="1600" dirty="0" smtClean="0"/>
                <a:t>(A) </a:t>
              </a:r>
              <a:r>
                <a:rPr lang="en-US" altLang="ja-JP" sz="1600" b="1" dirty="0" smtClean="0"/>
                <a:t>1</a:t>
              </a:r>
              <a:r>
                <a:rPr lang="ja-JP" altLang="en-US" sz="1600" b="1" dirty="0" smtClean="0"/>
                <a:t>・</a:t>
              </a:r>
              <a:r>
                <a:rPr lang="en-US" altLang="ja-JP" sz="1600" b="1" dirty="0" smtClean="0"/>
                <a:t>3 </a:t>
              </a:r>
              <a:r>
                <a:rPr lang="en-US" altLang="ja-JP" sz="1600" dirty="0" smtClean="0"/>
                <a:t>before pressing</a:t>
              </a:r>
              <a:endParaRPr lang="ja-JP" altLang="en-US" sz="1600" dirty="0"/>
            </a:p>
          </p:txBody>
        </p:sp>
        <p:sp>
          <p:nvSpPr>
            <p:cNvPr id="37" name="正方形/長方形 36"/>
            <p:cNvSpPr/>
            <p:nvPr/>
          </p:nvSpPr>
          <p:spPr>
            <a:xfrm>
              <a:off x="2984693" y="3528716"/>
              <a:ext cx="2479691" cy="297495"/>
            </a:xfrm>
            <a:prstGeom prst="rect">
              <a:avLst/>
            </a:prstGeom>
          </p:spPr>
          <p:txBody>
            <a:bodyPr wrap="none">
              <a:spAutoFit/>
            </a:bodyPr>
            <a:lstStyle/>
            <a:p>
              <a:r>
                <a:rPr lang="en-US" altLang="ja-JP" sz="1600" dirty="0" smtClean="0"/>
                <a:t>(B)</a:t>
              </a:r>
              <a:r>
                <a:rPr lang="en-US" altLang="ja-JP" sz="1600" b="1" dirty="0" smtClean="0"/>
                <a:t>1</a:t>
              </a:r>
              <a:r>
                <a:rPr lang="ja-JP" altLang="en-US" sz="1600" b="1" dirty="0" smtClean="0"/>
                <a:t>・</a:t>
              </a:r>
              <a:r>
                <a:rPr lang="en-US" altLang="ja-JP" sz="1600" b="1" dirty="0" smtClean="0"/>
                <a:t>3 </a:t>
              </a:r>
              <a:r>
                <a:rPr lang="en-US" altLang="ja-JP" sz="1600" dirty="0" smtClean="0"/>
                <a:t>after pressing to 2.8 </a:t>
              </a:r>
              <a:r>
                <a:rPr lang="en-US" altLang="ja-JP" sz="1600" dirty="0" err="1" smtClean="0"/>
                <a:t>GPa</a:t>
              </a:r>
              <a:endParaRPr lang="ja-JP" altLang="en-US" sz="1600" dirty="0"/>
            </a:p>
          </p:txBody>
        </p:sp>
        <p:grpSp>
          <p:nvGrpSpPr>
            <p:cNvPr id="38" name="グループ化 45"/>
            <p:cNvGrpSpPr/>
            <p:nvPr/>
          </p:nvGrpSpPr>
          <p:grpSpPr>
            <a:xfrm>
              <a:off x="3138951" y="5054548"/>
              <a:ext cx="2079007" cy="1560030"/>
              <a:chOff x="3300566" y="4619482"/>
              <a:chExt cx="2365942" cy="1775338"/>
            </a:xfrm>
          </p:grpSpPr>
          <p:grpSp>
            <p:nvGrpSpPr>
              <p:cNvPr id="39" name="グループ化 47"/>
              <p:cNvGrpSpPr/>
              <p:nvPr/>
            </p:nvGrpSpPr>
            <p:grpSpPr>
              <a:xfrm>
                <a:off x="3347864" y="5026820"/>
                <a:ext cx="2318644" cy="1368000"/>
                <a:chOff x="3347864" y="4869160"/>
                <a:chExt cx="2318644" cy="1368000"/>
              </a:xfrm>
            </p:grpSpPr>
            <p:pic>
              <p:nvPicPr>
                <p:cNvPr id="41" name="Picture 4"/>
                <p:cNvPicPr>
                  <a:picLocks noChangeAspect="1" noChangeArrowheads="1"/>
                </p:cNvPicPr>
                <p:nvPr/>
              </p:nvPicPr>
              <p:blipFill>
                <a:blip r:embed="rId9" cstate="email"/>
                <a:srcRect/>
                <a:stretch>
                  <a:fillRect/>
                </a:stretch>
              </p:blipFill>
              <p:spPr bwMode="auto">
                <a:xfrm>
                  <a:off x="3347864" y="4869160"/>
                  <a:ext cx="2318644" cy="1368000"/>
                </a:xfrm>
                <a:prstGeom prst="rect">
                  <a:avLst/>
                </a:prstGeom>
                <a:noFill/>
                <a:ln w="9525">
                  <a:noFill/>
                  <a:miter lim="800000"/>
                  <a:headEnd/>
                  <a:tailEnd/>
                </a:ln>
              </p:spPr>
            </p:pic>
            <p:sp>
              <p:nvSpPr>
                <p:cNvPr id="42" name="下矢印 41"/>
                <p:cNvSpPr/>
                <p:nvPr/>
              </p:nvSpPr>
              <p:spPr>
                <a:xfrm>
                  <a:off x="4585960" y="4890100"/>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43" name="下矢印 42"/>
                <p:cNvSpPr/>
                <p:nvPr/>
              </p:nvSpPr>
              <p:spPr>
                <a:xfrm>
                  <a:off x="4897140" y="5449996"/>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44" name="下矢印 43"/>
                <p:cNvSpPr/>
                <p:nvPr/>
              </p:nvSpPr>
              <p:spPr>
                <a:xfrm>
                  <a:off x="4376916" y="5484896"/>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sp>
            <p:nvSpPr>
              <p:cNvPr id="40" name="正方形/長方形 39"/>
              <p:cNvSpPr/>
              <p:nvPr/>
            </p:nvSpPr>
            <p:spPr>
              <a:xfrm>
                <a:off x="3300566" y="4619482"/>
                <a:ext cx="2251514" cy="338554"/>
              </a:xfrm>
              <a:prstGeom prst="rect">
                <a:avLst/>
              </a:prstGeom>
            </p:spPr>
            <p:txBody>
              <a:bodyPr wrap="none">
                <a:spAutoFit/>
              </a:bodyPr>
              <a:lstStyle/>
              <a:p>
                <a:r>
                  <a:rPr lang="en-US" altLang="ja-JP" sz="1600" dirty="0" smtClean="0"/>
                  <a:t>(C)</a:t>
                </a:r>
                <a:r>
                  <a:rPr lang="en-US" altLang="ja-JP" sz="1600" b="1" dirty="0" smtClean="0"/>
                  <a:t>2</a:t>
                </a:r>
                <a:r>
                  <a:rPr lang="ja-JP" altLang="en-US" sz="1600" b="1" dirty="0" smtClean="0"/>
                  <a:t>・</a:t>
                </a:r>
                <a:r>
                  <a:rPr lang="en-US" altLang="ja-JP" sz="1600" b="1" dirty="0" smtClean="0"/>
                  <a:t>5 </a:t>
                </a:r>
                <a:r>
                  <a:rPr lang="en-US" altLang="ja-JP" sz="1600" dirty="0" smtClean="0"/>
                  <a:t>polymer </a:t>
                </a:r>
                <a:r>
                  <a:rPr lang="en-US" altLang="ja-JP" sz="1600" dirty="0" err="1" smtClean="0"/>
                  <a:t>cocrystal</a:t>
                </a:r>
                <a:endParaRPr lang="ja-JP" altLang="en-US" sz="1600" dirty="0"/>
              </a:p>
            </p:txBody>
          </p:sp>
        </p:grpSp>
      </p:grpSp>
    </p:spTree>
  </p:cSld>
  <p:clrMapOvr>
    <a:masterClrMapping/>
  </p:clrMapOvr>
  <p:transition advTm="40201"/>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smtClean="0">
                <a:solidFill>
                  <a:srgbClr val="C00000"/>
                </a:solidFill>
              </a:rPr>
              <a:t>Motivation</a:t>
            </a:r>
            <a:endParaRPr kumimoji="1" lang="ja-JP" altLang="en-US" sz="4800" b="1" dirty="0">
              <a:solidFill>
                <a:srgbClr val="C00000"/>
              </a:solidFill>
            </a:endParaRPr>
          </a:p>
        </p:txBody>
      </p:sp>
      <p:sp>
        <p:nvSpPr>
          <p:cNvPr id="4" name="テキスト ボックス 3"/>
          <p:cNvSpPr txBox="1"/>
          <p:nvPr/>
        </p:nvSpPr>
        <p:spPr>
          <a:xfrm>
            <a:off x="8495928" y="6372036"/>
            <a:ext cx="648072" cy="369332"/>
          </a:xfrm>
          <a:prstGeom prst="rect">
            <a:avLst/>
          </a:prstGeom>
          <a:noFill/>
        </p:spPr>
        <p:txBody>
          <a:bodyPr wrap="square" rtlCol="0">
            <a:spAutoFit/>
          </a:bodyPr>
          <a:lstStyle/>
          <a:p>
            <a:r>
              <a:rPr lang="en-US" altLang="ja-JP" dirty="0"/>
              <a:t>7</a:t>
            </a:r>
            <a:endParaRPr kumimoji="1" lang="ja-JP" altLang="en-US" dirty="0"/>
          </a:p>
        </p:txBody>
      </p:sp>
      <p:sp>
        <p:nvSpPr>
          <p:cNvPr id="37889" name="Rectangle 1"/>
          <p:cNvSpPr>
            <a:spLocks noChangeArrowheads="1"/>
          </p:cNvSpPr>
          <p:nvPr/>
        </p:nvSpPr>
        <p:spPr bwMode="auto">
          <a:xfrm>
            <a:off x="755576" y="1700808"/>
            <a:ext cx="554461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ja-JP" sz="2000" dirty="0">
                <a:latin typeface="Century" pitchFamily="18" charset="0"/>
                <a:ea typeface="ＭＳ Ｐゴシック" pitchFamily="50" charset="-128"/>
                <a:cs typeface="Times"/>
              </a:rPr>
              <a:t>T</a:t>
            </a:r>
            <a:r>
              <a:rPr kumimoji="1" lang="en-US" altLang="ja-JP" sz="2000" b="0" i="0" u="none" strike="noStrike" cap="none" normalizeH="0" baseline="0" dirty="0" smtClean="0">
                <a:ln>
                  <a:noFill/>
                </a:ln>
                <a:solidFill>
                  <a:schemeClr val="tx1"/>
                </a:solidFill>
                <a:effectLst/>
                <a:latin typeface="Century" pitchFamily="18" charset="0"/>
                <a:ea typeface="ＭＳ Ｐゴシック" pitchFamily="50" charset="-128"/>
                <a:cs typeface="Times"/>
              </a:rPr>
              <a:t>he carbon</a:t>
            </a:r>
            <a:r>
              <a:rPr kumimoji="1" lang="en-US" altLang="ja-JP" sz="2000" b="0" i="0" u="none" strike="noStrike" cap="none" normalizeH="0" baseline="0" dirty="0" smtClean="0">
                <a:ln>
                  <a:noFill/>
                </a:ln>
                <a:solidFill>
                  <a:schemeClr val="tx1"/>
                </a:solidFill>
                <a:effectLst/>
                <a:latin typeface="Arial"/>
                <a:ea typeface="ＭＳ Ｐゴシック" pitchFamily="50" charset="-128"/>
                <a:cs typeface="Times"/>
              </a:rPr>
              <a:t> </a:t>
            </a:r>
            <a:r>
              <a:rPr kumimoji="1" lang="en-US" altLang="ja-JP" sz="2000" b="0" i="0" u="none" strike="noStrike" cap="none" normalizeH="0" baseline="0" dirty="0" err="1" smtClean="0">
                <a:ln>
                  <a:noFill/>
                </a:ln>
                <a:solidFill>
                  <a:schemeClr val="tx1"/>
                </a:solidFill>
                <a:effectLst/>
                <a:latin typeface="Century" pitchFamily="18" charset="0"/>
                <a:ea typeface="ＭＳ Ｐゴシック" pitchFamily="50" charset="-128"/>
                <a:cs typeface="Times"/>
              </a:rPr>
              <a:t>nanotubes</a:t>
            </a:r>
            <a:r>
              <a:rPr kumimoji="1" lang="en-US" altLang="ja-JP" sz="2000" b="0" i="0" u="none" strike="noStrike" cap="none" normalizeH="0" baseline="0" dirty="0" smtClean="0">
                <a:ln>
                  <a:noFill/>
                </a:ln>
                <a:solidFill>
                  <a:schemeClr val="tx1"/>
                </a:solidFill>
                <a:effectLst/>
                <a:latin typeface="Century" pitchFamily="18" charset="0"/>
                <a:ea typeface="ＭＳ Ｐゴシック" pitchFamily="50" charset="-128"/>
                <a:cs typeface="Times"/>
              </a:rPr>
              <a:t> </a:t>
            </a:r>
            <a:r>
              <a:rPr kumimoji="1" lang="en-US" altLang="ja-JP" sz="2000" b="0" i="0" u="none" strike="noStrike" cap="none" normalizeH="0" baseline="0" dirty="0" smtClean="0">
                <a:ln>
                  <a:noFill/>
                </a:ln>
                <a:solidFill>
                  <a:srgbClr val="000000"/>
                </a:solidFill>
                <a:effectLst/>
                <a:latin typeface="Century" pitchFamily="18" charset="0"/>
                <a:ea typeface="ＭＳ Ｐゴシック" pitchFamily="50" charset="-128"/>
                <a:cs typeface="Times"/>
              </a:rPr>
              <a:t>synthesis method</a:t>
            </a:r>
            <a:r>
              <a:rPr kumimoji="1" lang="en-US" altLang="ja-JP" sz="2000" b="0" i="0" u="none" strike="noStrike" cap="none" normalizeH="0" baseline="0" dirty="0" smtClean="0">
                <a:ln>
                  <a:noFill/>
                </a:ln>
                <a:solidFill>
                  <a:srgbClr val="000000"/>
                </a:solidFill>
                <a:effectLst/>
                <a:latin typeface="Arial"/>
                <a:ea typeface="ＭＳ Ｐゴシック" pitchFamily="50" charset="-128"/>
                <a:cs typeface="Times"/>
              </a:rPr>
              <a:t> </a:t>
            </a:r>
            <a:r>
              <a:rPr kumimoji="1" lang="en-US" altLang="ja-JP" sz="2000" b="0" i="0" u="none" strike="noStrike" cap="none" normalizeH="0" baseline="0" dirty="0" smtClean="0">
                <a:ln>
                  <a:noFill/>
                </a:ln>
                <a:solidFill>
                  <a:schemeClr val="tx1"/>
                </a:solidFill>
                <a:effectLst/>
                <a:latin typeface="Century" pitchFamily="18" charset="0"/>
                <a:ea typeface="ＭＳ Ｐゴシック" pitchFamily="50" charset="-128"/>
                <a:cs typeface="Times"/>
              </a:rPr>
              <a:t>has not</a:t>
            </a:r>
            <a:r>
              <a:rPr kumimoji="1" lang="en-US" altLang="ja-JP" sz="2000" b="0" i="0" u="none" strike="noStrike" cap="none" normalizeH="0" baseline="0" dirty="0" smtClean="0">
                <a:ln>
                  <a:noFill/>
                </a:ln>
                <a:solidFill>
                  <a:schemeClr val="tx1"/>
                </a:solidFill>
                <a:effectLst/>
                <a:latin typeface="Arial"/>
                <a:ea typeface="ＭＳ Ｐゴシック" pitchFamily="50" charset="-128"/>
                <a:cs typeface="Times"/>
              </a:rPr>
              <a:t> </a:t>
            </a:r>
            <a:r>
              <a:rPr kumimoji="1" lang="en-US" altLang="ja-JP" sz="2000" b="0" i="0" u="none" strike="noStrike" cap="none" normalizeH="0" baseline="0" dirty="0" smtClean="0">
                <a:ln>
                  <a:noFill/>
                </a:ln>
                <a:solidFill>
                  <a:schemeClr val="tx1"/>
                </a:solidFill>
                <a:effectLst/>
                <a:latin typeface="Century" pitchFamily="18" charset="0"/>
                <a:ea typeface="ＭＳ Ｐゴシック" pitchFamily="50" charset="-128"/>
                <a:cs typeface="Times"/>
              </a:rPr>
              <a:t>been developed</a:t>
            </a:r>
            <a:r>
              <a:rPr kumimoji="1" lang="en-US" altLang="ja-JP" sz="2000" b="0" i="0" u="none" strike="noStrike" cap="none" normalizeH="0" baseline="0" dirty="0" smtClean="0">
                <a:ln>
                  <a:noFill/>
                </a:ln>
                <a:solidFill>
                  <a:srgbClr val="000000"/>
                </a:solidFill>
                <a:effectLst/>
                <a:latin typeface="Arial"/>
                <a:ea typeface="ＭＳ Ｐゴシック" pitchFamily="50" charset="-128"/>
                <a:cs typeface="Times"/>
              </a:rPr>
              <a:t> </a:t>
            </a:r>
            <a:r>
              <a:rPr kumimoji="1" lang="en-US" altLang="ja-JP" sz="2000" b="0" i="0" u="none" strike="noStrike" cap="none" normalizeH="0" baseline="0" dirty="0" smtClean="0">
                <a:ln>
                  <a:noFill/>
                </a:ln>
                <a:solidFill>
                  <a:srgbClr val="000000"/>
                </a:solidFill>
                <a:effectLst/>
                <a:latin typeface="Century" pitchFamily="18" charset="0"/>
                <a:ea typeface="ＭＳ Ｐゴシック" pitchFamily="50" charset="-128"/>
                <a:cs typeface="Times"/>
              </a:rPr>
              <a:t>yet completely in the handling on diameter, length, bond type etc.</a:t>
            </a:r>
            <a:endParaRPr kumimoji="1" lang="en-US" altLang="ja-JP" sz="2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16" name="グループ化 6"/>
          <p:cNvGrpSpPr/>
          <p:nvPr/>
        </p:nvGrpSpPr>
        <p:grpSpPr>
          <a:xfrm>
            <a:off x="6375968" y="1638680"/>
            <a:ext cx="2152704" cy="1313948"/>
            <a:chOff x="889712" y="1772816"/>
            <a:chExt cx="2152704" cy="1059754"/>
          </a:xfrm>
        </p:grpSpPr>
        <p:pic>
          <p:nvPicPr>
            <p:cNvPr id="17" name="Picture 2"/>
            <p:cNvPicPr>
              <a:picLocks noChangeAspect="1" noChangeArrowheads="1"/>
            </p:cNvPicPr>
            <p:nvPr/>
          </p:nvPicPr>
          <p:blipFill>
            <a:blip r:embed="rId2" cstate="email"/>
            <a:srcRect/>
            <a:stretch>
              <a:fillRect/>
            </a:stretch>
          </p:blipFill>
          <p:spPr bwMode="auto">
            <a:xfrm>
              <a:off x="899592" y="1772816"/>
              <a:ext cx="2088232" cy="741160"/>
            </a:xfrm>
            <a:prstGeom prst="rect">
              <a:avLst/>
            </a:prstGeom>
            <a:noFill/>
            <a:ln w="9525">
              <a:noFill/>
              <a:miter lim="800000"/>
              <a:headEnd/>
              <a:tailEnd/>
            </a:ln>
          </p:spPr>
        </p:pic>
        <p:sp>
          <p:nvSpPr>
            <p:cNvPr id="18" name="テキスト ボックス 17"/>
            <p:cNvSpPr txBox="1"/>
            <p:nvPr/>
          </p:nvSpPr>
          <p:spPr>
            <a:xfrm>
              <a:off x="889712" y="2509865"/>
              <a:ext cx="2152704" cy="322705"/>
            </a:xfrm>
            <a:prstGeom prst="rect">
              <a:avLst/>
            </a:prstGeom>
            <a:noFill/>
          </p:spPr>
          <p:txBody>
            <a:bodyPr wrap="square" rtlCol="0">
              <a:spAutoFit/>
            </a:bodyPr>
            <a:lstStyle/>
            <a:p>
              <a:r>
                <a:rPr lang="en-US" altLang="ja-JP" sz="2000" dirty="0" smtClean="0"/>
                <a:t>carbon </a:t>
              </a:r>
              <a:r>
                <a:rPr lang="en-US" altLang="ja-JP" sz="2000" dirty="0" err="1" smtClean="0"/>
                <a:t>nanotubes</a:t>
              </a:r>
              <a:endParaRPr kumimoji="1" lang="ja-JP" altLang="en-US" sz="2000" dirty="0"/>
            </a:p>
          </p:txBody>
        </p:sp>
      </p:grpSp>
      <p:sp>
        <p:nvSpPr>
          <p:cNvPr id="19" name="右矢印 18"/>
          <p:cNvSpPr/>
          <p:nvPr/>
        </p:nvSpPr>
        <p:spPr>
          <a:xfrm rot="5400000">
            <a:off x="4067944" y="2780928"/>
            <a:ext cx="720080" cy="1440160"/>
          </a:xfrm>
          <a:prstGeom prst="rightArrow">
            <a:avLst>
              <a:gd name="adj1" fmla="val 50000"/>
              <a:gd name="adj2" fmla="val 47631"/>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C00000"/>
              </a:solidFill>
            </a:endParaRPr>
          </a:p>
        </p:txBody>
      </p:sp>
      <p:grpSp>
        <p:nvGrpSpPr>
          <p:cNvPr id="25" name="グループ化 24"/>
          <p:cNvGrpSpPr/>
          <p:nvPr/>
        </p:nvGrpSpPr>
        <p:grpSpPr>
          <a:xfrm>
            <a:off x="412952" y="4158960"/>
            <a:ext cx="8496944" cy="2068472"/>
            <a:chOff x="535784" y="3954240"/>
            <a:chExt cx="8496944" cy="2068472"/>
          </a:xfrm>
        </p:grpSpPr>
        <p:sp>
          <p:nvSpPr>
            <p:cNvPr id="24" name="正方形/長方形 23"/>
            <p:cNvSpPr/>
            <p:nvPr/>
          </p:nvSpPr>
          <p:spPr>
            <a:xfrm>
              <a:off x="535784" y="3954240"/>
              <a:ext cx="8496944" cy="206847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712288" y="4468176"/>
              <a:ext cx="3127358" cy="1080120"/>
              <a:chOff x="4137401" y="3779239"/>
              <a:chExt cx="3127358" cy="1080120"/>
            </a:xfrm>
          </p:grpSpPr>
          <p:sp>
            <p:nvSpPr>
              <p:cNvPr id="9" name="角丸四角形 8"/>
              <p:cNvSpPr/>
              <p:nvPr/>
            </p:nvSpPr>
            <p:spPr>
              <a:xfrm>
                <a:off x="4205641" y="3779239"/>
                <a:ext cx="3024336" cy="1080120"/>
              </a:xfrm>
              <a:prstGeom prst="roundRect">
                <a:avLst/>
              </a:prstGeom>
              <a:solidFill>
                <a:schemeClr val="bg1"/>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939756" y="3873823"/>
                <a:ext cx="212888" cy="640190"/>
              </a:xfrm>
              <a:prstGeom prst="rect">
                <a:avLst/>
              </a:prstGeom>
            </p:spPr>
            <p:txBody>
              <a:bodyPr wrap="none">
                <a:spAutoFit/>
              </a:bodyPr>
              <a:lstStyle/>
              <a:p>
                <a:endParaRPr lang="ja-JP" altLang="en-US" sz="2000" dirty="0"/>
              </a:p>
            </p:txBody>
          </p:sp>
          <p:sp>
            <p:nvSpPr>
              <p:cNvPr id="11" name="正方形/長方形 10"/>
              <p:cNvSpPr/>
              <p:nvPr/>
            </p:nvSpPr>
            <p:spPr>
              <a:xfrm>
                <a:off x="4137401" y="3816336"/>
                <a:ext cx="3127358" cy="954107"/>
              </a:xfrm>
              <a:prstGeom prst="rect">
                <a:avLst/>
              </a:prstGeom>
            </p:spPr>
            <p:txBody>
              <a:bodyPr wrap="square">
                <a:spAutoFit/>
              </a:bodyPr>
              <a:lstStyle/>
              <a:p>
                <a:pPr algn="ctr"/>
                <a:r>
                  <a:rPr lang="en-US" altLang="ja-JP" sz="2800" b="1" dirty="0" smtClean="0"/>
                  <a:t>self-assembly </a:t>
                </a:r>
              </a:p>
              <a:p>
                <a:pPr algn="ctr"/>
                <a:r>
                  <a:rPr lang="en-US" altLang="ja-JP" sz="2800" b="1" dirty="0"/>
                  <a:t>m</a:t>
                </a:r>
                <a:r>
                  <a:rPr lang="en-US" altLang="ja-JP" sz="2800" b="1" dirty="0" smtClean="0"/>
                  <a:t>olecule in crystal</a:t>
                </a:r>
                <a:endParaRPr lang="ja-JP" altLang="en-US" sz="2800" b="1" dirty="0"/>
              </a:p>
            </p:txBody>
          </p:sp>
        </p:grpSp>
        <p:grpSp>
          <p:nvGrpSpPr>
            <p:cNvPr id="12" name="グループ化 11"/>
            <p:cNvGrpSpPr/>
            <p:nvPr/>
          </p:nvGrpSpPr>
          <p:grpSpPr>
            <a:xfrm>
              <a:off x="5847908" y="4286984"/>
              <a:ext cx="3152835" cy="1440160"/>
              <a:chOff x="7668345" y="3397937"/>
              <a:chExt cx="3132542" cy="1440160"/>
            </a:xfrm>
          </p:grpSpPr>
          <p:sp>
            <p:nvSpPr>
              <p:cNvPr id="13" name="角丸四角形 12"/>
              <p:cNvSpPr/>
              <p:nvPr/>
            </p:nvSpPr>
            <p:spPr>
              <a:xfrm>
                <a:off x="7680049" y="3397937"/>
                <a:ext cx="2897049" cy="1440160"/>
              </a:xfrm>
              <a:prstGeom prst="roundRect">
                <a:avLst/>
              </a:prstGeom>
              <a:solidFill>
                <a:schemeClr val="bg1"/>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668345" y="3429000"/>
                <a:ext cx="3132542" cy="1384995"/>
              </a:xfrm>
              <a:prstGeom prst="rect">
                <a:avLst/>
              </a:prstGeom>
              <a:noFill/>
            </p:spPr>
            <p:txBody>
              <a:bodyPr wrap="square" rtlCol="0">
                <a:spAutoFit/>
              </a:bodyPr>
              <a:lstStyle/>
              <a:p>
                <a:r>
                  <a:rPr lang="en-US" altLang="ja-JP" sz="2800" b="1" dirty="0"/>
                  <a:t>synthesis of conjugated tubular structure</a:t>
                </a:r>
                <a:endParaRPr kumimoji="1" lang="ja-JP" altLang="en-US" sz="2800" b="1" dirty="0"/>
              </a:p>
            </p:txBody>
          </p:sp>
        </p:grpSp>
        <p:grpSp>
          <p:nvGrpSpPr>
            <p:cNvPr id="21" name="グループ化 20"/>
            <p:cNvGrpSpPr/>
            <p:nvPr/>
          </p:nvGrpSpPr>
          <p:grpSpPr>
            <a:xfrm>
              <a:off x="4051085" y="4526536"/>
              <a:ext cx="1532791" cy="864096"/>
              <a:chOff x="6932940" y="3622736"/>
              <a:chExt cx="941155" cy="1119064"/>
            </a:xfrm>
          </p:grpSpPr>
          <p:sp>
            <p:nvSpPr>
              <p:cNvPr id="22" name="右矢印 21"/>
              <p:cNvSpPr/>
              <p:nvPr/>
            </p:nvSpPr>
            <p:spPr>
              <a:xfrm>
                <a:off x="6945603" y="3622736"/>
                <a:ext cx="928492" cy="1119064"/>
              </a:xfrm>
              <a:prstGeom prst="rightArrow">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3" name="テキスト ボックス 22"/>
              <p:cNvSpPr txBox="1"/>
              <p:nvPr/>
            </p:nvSpPr>
            <p:spPr>
              <a:xfrm>
                <a:off x="6932940" y="3794694"/>
                <a:ext cx="924396" cy="677606"/>
              </a:xfrm>
              <a:prstGeom prst="rect">
                <a:avLst/>
              </a:prstGeom>
              <a:noFill/>
            </p:spPr>
            <p:txBody>
              <a:bodyPr wrap="square" rtlCol="0">
                <a:spAutoFit/>
              </a:bodyPr>
              <a:lstStyle/>
              <a:p>
                <a:r>
                  <a:rPr lang="en-US" altLang="ja-JP" sz="2800" b="1" dirty="0" smtClean="0"/>
                  <a:t>pressure</a:t>
                </a:r>
                <a:endParaRPr kumimoji="1" lang="ja-JP" altLang="en-US" sz="2800" b="1" dirty="0"/>
              </a:p>
            </p:txBody>
          </p:sp>
        </p:grpSp>
      </p:grpSp>
    </p:spTree>
  </p:cSld>
  <p:clrMapOvr>
    <a:masterClrMapping/>
  </p:clrMapOvr>
  <p:transition advTm="2266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p:cNvGrpSpPr/>
          <p:nvPr/>
        </p:nvGrpSpPr>
        <p:grpSpPr>
          <a:xfrm>
            <a:off x="17160" y="4086952"/>
            <a:ext cx="3105597" cy="2510400"/>
            <a:chOff x="17160" y="4086952"/>
            <a:chExt cx="3105597" cy="2510400"/>
          </a:xfrm>
        </p:grpSpPr>
        <p:graphicFrame>
          <p:nvGraphicFramePr>
            <p:cNvPr id="8" name="Object 2"/>
            <p:cNvGraphicFramePr>
              <a:graphicFrameLocks noChangeAspect="1"/>
            </p:cNvGraphicFramePr>
            <p:nvPr/>
          </p:nvGraphicFramePr>
          <p:xfrm>
            <a:off x="17160" y="4427232"/>
            <a:ext cx="3105597" cy="2170120"/>
          </p:xfrm>
          <a:graphic>
            <a:graphicData uri="http://schemas.openxmlformats.org/presentationml/2006/ole">
              <p:oleObj spid="_x0000_s4098" name="ｸﾞﾗﾌ" r:id="rId3" imgW="4153680" imgH="2901600" progId="Origin50.Graph">
                <p:embed/>
              </p:oleObj>
            </a:graphicData>
          </a:graphic>
        </p:graphicFrame>
        <p:sp>
          <p:nvSpPr>
            <p:cNvPr id="9" name="正方形/長方形 8"/>
            <p:cNvSpPr/>
            <p:nvPr/>
          </p:nvSpPr>
          <p:spPr>
            <a:xfrm>
              <a:off x="522136" y="4086952"/>
              <a:ext cx="2315186" cy="369332"/>
            </a:xfrm>
            <a:prstGeom prst="rect">
              <a:avLst/>
            </a:prstGeom>
          </p:spPr>
          <p:txBody>
            <a:bodyPr wrap="none">
              <a:spAutoFit/>
            </a:bodyPr>
            <a:lstStyle/>
            <a:p>
              <a:pPr defTabSz="4103688"/>
              <a:r>
                <a:rPr lang="en-US" altLang="ja-JP" u="sng" dirty="0" smtClean="0"/>
                <a:t>Infrared Spectroscopy</a:t>
              </a:r>
              <a:endParaRPr lang="en-US" altLang="ja-JP" u="sng" dirty="0"/>
            </a:p>
          </p:txBody>
        </p:sp>
      </p:grpSp>
      <p:grpSp>
        <p:nvGrpSpPr>
          <p:cNvPr id="27" name="グループ化 26"/>
          <p:cNvGrpSpPr/>
          <p:nvPr/>
        </p:nvGrpSpPr>
        <p:grpSpPr>
          <a:xfrm>
            <a:off x="5982494" y="1231584"/>
            <a:ext cx="2992912" cy="2197416"/>
            <a:chOff x="5982494" y="1231584"/>
            <a:chExt cx="2992912" cy="2197416"/>
          </a:xfrm>
        </p:grpSpPr>
        <p:pic>
          <p:nvPicPr>
            <p:cNvPr id="10" name="Picture 2"/>
            <p:cNvPicPr>
              <a:picLocks noChangeAspect="1" noChangeArrowheads="1"/>
            </p:cNvPicPr>
            <p:nvPr/>
          </p:nvPicPr>
          <p:blipFill>
            <a:blip r:embed="rId4" cstate="email"/>
            <a:srcRect/>
            <a:stretch>
              <a:fillRect/>
            </a:stretch>
          </p:blipFill>
          <p:spPr bwMode="auto">
            <a:xfrm>
              <a:off x="5982494" y="1778008"/>
              <a:ext cx="2992912" cy="1650992"/>
            </a:xfrm>
            <a:prstGeom prst="rect">
              <a:avLst/>
            </a:prstGeom>
            <a:noFill/>
            <a:ln w="9525">
              <a:noFill/>
              <a:miter lim="800000"/>
              <a:headEnd/>
              <a:tailEnd/>
            </a:ln>
          </p:spPr>
        </p:pic>
        <p:sp>
          <p:nvSpPr>
            <p:cNvPr id="11" name="正方形/長方形 10"/>
            <p:cNvSpPr/>
            <p:nvPr/>
          </p:nvSpPr>
          <p:spPr>
            <a:xfrm>
              <a:off x="5994744" y="1231584"/>
              <a:ext cx="2979597" cy="369332"/>
            </a:xfrm>
            <a:prstGeom prst="rect">
              <a:avLst/>
            </a:prstGeom>
          </p:spPr>
          <p:txBody>
            <a:bodyPr wrap="none">
              <a:spAutoFit/>
            </a:bodyPr>
            <a:lstStyle/>
            <a:p>
              <a:pPr defTabSz="4103688"/>
              <a:r>
                <a:rPr lang="en-US" altLang="ja-JP" u="sng" dirty="0" smtClean="0"/>
                <a:t>mass spectrometry (LDI-TOF)</a:t>
              </a:r>
              <a:endParaRPr lang="en-US" altLang="ja-JP" u="sng" dirty="0"/>
            </a:p>
          </p:txBody>
        </p:sp>
      </p:grpSp>
      <p:grpSp>
        <p:nvGrpSpPr>
          <p:cNvPr id="28" name="グループ化 27"/>
          <p:cNvGrpSpPr/>
          <p:nvPr/>
        </p:nvGrpSpPr>
        <p:grpSpPr>
          <a:xfrm>
            <a:off x="5665767" y="4077072"/>
            <a:ext cx="3608913" cy="2630800"/>
            <a:chOff x="5665767" y="4077072"/>
            <a:chExt cx="3608913" cy="2630800"/>
          </a:xfrm>
        </p:grpSpPr>
        <p:sp>
          <p:nvSpPr>
            <p:cNvPr id="13" name="正方形/長方形 12"/>
            <p:cNvSpPr/>
            <p:nvPr/>
          </p:nvSpPr>
          <p:spPr>
            <a:xfrm>
              <a:off x="6444208" y="4077072"/>
              <a:ext cx="2080313" cy="646331"/>
            </a:xfrm>
            <a:prstGeom prst="rect">
              <a:avLst/>
            </a:prstGeom>
          </p:spPr>
          <p:txBody>
            <a:bodyPr wrap="none">
              <a:spAutoFit/>
            </a:bodyPr>
            <a:lstStyle/>
            <a:p>
              <a:pPr defTabSz="4103688"/>
              <a:r>
                <a:rPr lang="en-US" altLang="ja-JP" u="sng" dirty="0" smtClean="0"/>
                <a:t>Electrical resistance </a:t>
              </a:r>
            </a:p>
            <a:p>
              <a:pPr defTabSz="4103688"/>
              <a:r>
                <a:rPr lang="en-US" altLang="ja-JP" u="sng" dirty="0" smtClean="0"/>
                <a:t>measurement </a:t>
              </a:r>
              <a:endParaRPr lang="en-US" altLang="ja-JP" u="sng" dirty="0"/>
            </a:p>
          </p:txBody>
        </p:sp>
        <p:graphicFrame>
          <p:nvGraphicFramePr>
            <p:cNvPr id="14" name="Object 6"/>
            <p:cNvGraphicFramePr>
              <a:graphicFrameLocks noChangeAspect="1"/>
            </p:cNvGraphicFramePr>
            <p:nvPr/>
          </p:nvGraphicFramePr>
          <p:xfrm>
            <a:off x="5665767" y="4503008"/>
            <a:ext cx="3608913" cy="2204864"/>
          </p:xfrm>
          <a:graphic>
            <a:graphicData uri="http://schemas.openxmlformats.org/presentationml/2006/ole">
              <p:oleObj spid="_x0000_s4099" name="ｸﾞﾗﾌ" r:id="rId5" imgW="4153680" imgH="2901600" progId="Origin50.Graph">
                <p:embed/>
              </p:oleObj>
            </a:graphicData>
          </a:graphic>
        </p:graphicFrame>
      </p:grpSp>
      <p:grpSp>
        <p:nvGrpSpPr>
          <p:cNvPr id="23" name="グループ化 22"/>
          <p:cNvGrpSpPr/>
          <p:nvPr/>
        </p:nvGrpSpPr>
        <p:grpSpPr>
          <a:xfrm>
            <a:off x="2804287" y="2458064"/>
            <a:ext cx="3089143" cy="2376264"/>
            <a:chOff x="3244792" y="2064616"/>
            <a:chExt cx="2808312" cy="2160240"/>
          </a:xfrm>
        </p:grpSpPr>
        <p:pic>
          <p:nvPicPr>
            <p:cNvPr id="4" name="Picture 2" descr="\\Hd-shimizu\pc\マニピュレータphoto\nakase\24NHBn(3rd)\sample_setting_101215.bmp"/>
            <p:cNvPicPr>
              <a:picLocks noChangeAspect="1" noChangeArrowheads="1"/>
            </p:cNvPicPr>
            <p:nvPr/>
          </p:nvPicPr>
          <p:blipFill>
            <a:blip r:embed="rId6" cstate="email"/>
            <a:srcRect/>
            <a:stretch>
              <a:fillRect/>
            </a:stretch>
          </p:blipFill>
          <p:spPr bwMode="auto">
            <a:xfrm>
              <a:off x="3419872" y="2852936"/>
              <a:ext cx="981805" cy="920442"/>
            </a:xfrm>
            <a:prstGeom prst="rect">
              <a:avLst/>
            </a:prstGeom>
            <a:noFill/>
          </p:spPr>
        </p:pic>
        <p:pic>
          <p:nvPicPr>
            <p:cNvPr id="5" name="Picture 5" descr="\\Hd-shimizu\pc\マニピュレータphoto\nakase\24NHBn(3rd)\00.49GPa_near_101215.bmp"/>
            <p:cNvPicPr>
              <a:picLocks noChangeAspect="1" noChangeArrowheads="1"/>
            </p:cNvPicPr>
            <p:nvPr/>
          </p:nvPicPr>
          <p:blipFill>
            <a:blip r:embed="rId7" cstate="email"/>
            <a:srcRect/>
            <a:stretch>
              <a:fillRect/>
            </a:stretch>
          </p:blipFill>
          <p:spPr bwMode="auto">
            <a:xfrm>
              <a:off x="4932040" y="2852936"/>
              <a:ext cx="981805" cy="920442"/>
            </a:xfrm>
            <a:prstGeom prst="rect">
              <a:avLst/>
            </a:prstGeom>
            <a:noFill/>
          </p:spPr>
        </p:pic>
        <p:cxnSp>
          <p:nvCxnSpPr>
            <p:cNvPr id="6" name="直線矢印コネクタ 5"/>
            <p:cNvCxnSpPr/>
            <p:nvPr/>
          </p:nvCxnSpPr>
          <p:spPr>
            <a:xfrm>
              <a:off x="4482576" y="3284984"/>
              <a:ext cx="368177" cy="135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3618480" y="2284408"/>
              <a:ext cx="2012602" cy="369332"/>
            </a:xfrm>
            <a:prstGeom prst="rect">
              <a:avLst/>
            </a:prstGeom>
          </p:spPr>
          <p:txBody>
            <a:bodyPr wrap="none">
              <a:spAutoFit/>
            </a:bodyPr>
            <a:lstStyle/>
            <a:p>
              <a:pPr defTabSz="4103688"/>
              <a:r>
                <a:rPr lang="en-US" altLang="ja-JP" u="sng" dirty="0" smtClean="0"/>
                <a:t>Optical observation</a:t>
              </a:r>
              <a:endParaRPr lang="en-US" altLang="ja-JP" u="sng" dirty="0"/>
            </a:p>
          </p:txBody>
        </p:sp>
        <p:sp>
          <p:nvSpPr>
            <p:cNvPr id="19" name="フローチャート : 代替処理 18"/>
            <p:cNvSpPr/>
            <p:nvPr/>
          </p:nvSpPr>
          <p:spPr>
            <a:xfrm>
              <a:off x="3244792" y="2064616"/>
              <a:ext cx="2808312" cy="2160240"/>
            </a:xfrm>
            <a:prstGeom prst="flowChartAlternateProcess">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Rectangle 2"/>
          <p:cNvSpPr txBox="1">
            <a:spLocks noChangeArrowheads="1"/>
          </p:cNvSpPr>
          <p:nvPr/>
        </p:nvSpPr>
        <p:spPr>
          <a:xfrm>
            <a:off x="467544" y="332656"/>
            <a:ext cx="8388350" cy="695325"/>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100" b="1" i="0" u="none" strike="noStrike" kern="1200" cap="none" spc="0" normalizeH="0" baseline="0" noProof="0" dirty="0" smtClean="0">
                <a:ln>
                  <a:noFill/>
                </a:ln>
                <a:solidFill>
                  <a:srgbClr val="C00000"/>
                </a:solidFill>
                <a:effectLst/>
                <a:uLnTx/>
                <a:uFillTx/>
                <a:latin typeface="Arial" pitchFamily="34" charset="0"/>
                <a:ea typeface="+mj-ea"/>
                <a:cs typeface="+mj-cs"/>
              </a:rPr>
              <a:t>Experiment</a:t>
            </a:r>
            <a:r>
              <a:rPr kumimoji="1" lang="en-US" altLang="ja-JP" sz="4100" b="0" i="0" u="none" strike="noStrike" kern="1200" cap="none" spc="0" normalizeH="0" baseline="0" noProof="0" dirty="0" smtClean="0">
                <a:ln>
                  <a:noFill/>
                </a:ln>
                <a:solidFill>
                  <a:schemeClr val="tx1"/>
                </a:solidFill>
                <a:effectLst/>
                <a:uLnTx/>
                <a:uFillTx/>
                <a:latin typeface="Arial" pitchFamily="34" charset="0"/>
                <a:ea typeface="+mj-ea"/>
                <a:cs typeface="+mj-cs"/>
              </a:rPr>
              <a:t> </a:t>
            </a:r>
            <a:r>
              <a:rPr kumimoji="1" lang="en-US" altLang="ja-JP" sz="3200" b="0" i="0" u="none" strike="noStrike" kern="1200" cap="none" spc="0" normalizeH="0" baseline="0" noProof="0" dirty="0" smtClean="0">
                <a:ln>
                  <a:noFill/>
                </a:ln>
                <a:solidFill>
                  <a:schemeClr val="tx1"/>
                </a:solidFill>
                <a:effectLst/>
                <a:uLnTx/>
                <a:uFillTx/>
                <a:latin typeface="Arial" pitchFamily="34" charset="0"/>
                <a:ea typeface="+mj-ea"/>
                <a:cs typeface="+mj-cs"/>
              </a:rPr>
              <a:t> </a:t>
            </a:r>
            <a:r>
              <a:rPr kumimoji="1" lang="en-US" altLang="ja-JP" sz="3700" b="0" i="0" u="none" strike="noStrike" kern="1200" cap="none" spc="0" normalizeH="0" baseline="0" noProof="0" dirty="0" smtClean="0">
                <a:ln>
                  <a:noFill/>
                </a:ln>
                <a:solidFill>
                  <a:schemeClr val="tx1"/>
                </a:solidFill>
                <a:effectLst/>
                <a:uLnTx/>
                <a:uFillTx/>
                <a:latin typeface="Arial" pitchFamily="34" charset="0"/>
                <a:ea typeface="+mj-ea"/>
                <a:cs typeface="+mj-cs"/>
              </a:rPr>
              <a:t>~ strategy~</a:t>
            </a:r>
            <a:endParaRPr kumimoji="1" lang="ja-JP" altLang="en-US" sz="3700" b="0" i="0" u="none" strike="noStrike" kern="1200" cap="none" spc="0" normalizeH="0" baseline="0" noProof="0" dirty="0" smtClean="0">
              <a:ln>
                <a:noFill/>
              </a:ln>
              <a:solidFill>
                <a:schemeClr val="tx1"/>
              </a:solidFill>
              <a:effectLst/>
              <a:uLnTx/>
              <a:uFillTx/>
              <a:latin typeface="Arial" pitchFamily="34" charset="0"/>
              <a:ea typeface="+mj-ea"/>
              <a:cs typeface="+mj-cs"/>
            </a:endParaRPr>
          </a:p>
        </p:txBody>
      </p:sp>
      <p:grpSp>
        <p:nvGrpSpPr>
          <p:cNvPr id="25" name="グループ化 24"/>
          <p:cNvGrpSpPr/>
          <p:nvPr/>
        </p:nvGrpSpPr>
        <p:grpSpPr>
          <a:xfrm>
            <a:off x="60447" y="1227816"/>
            <a:ext cx="2954693" cy="2342910"/>
            <a:chOff x="60447" y="1227816"/>
            <a:chExt cx="2954693" cy="2342910"/>
          </a:xfrm>
        </p:grpSpPr>
        <p:sp>
          <p:nvSpPr>
            <p:cNvPr id="12" name="正方形/長方形 11"/>
            <p:cNvSpPr/>
            <p:nvPr/>
          </p:nvSpPr>
          <p:spPr>
            <a:xfrm>
              <a:off x="504720" y="1227816"/>
              <a:ext cx="2390398" cy="369332"/>
            </a:xfrm>
            <a:prstGeom prst="rect">
              <a:avLst/>
            </a:prstGeom>
          </p:spPr>
          <p:txBody>
            <a:bodyPr wrap="none">
              <a:spAutoFit/>
            </a:bodyPr>
            <a:lstStyle/>
            <a:p>
              <a:r>
                <a:rPr lang="en-US" altLang="ja-JP" u="sng" dirty="0" smtClean="0">
                  <a:latin typeface="Arial" pitchFamily="34" charset="0"/>
                </a:rPr>
                <a:t>Raman Spectroscopy</a:t>
              </a:r>
              <a:endParaRPr lang="ja-JP" altLang="en-US" u="sng" dirty="0"/>
            </a:p>
          </p:txBody>
        </p:sp>
        <p:graphicFrame>
          <p:nvGraphicFramePr>
            <p:cNvPr id="24" name="Object 2"/>
            <p:cNvGraphicFramePr>
              <a:graphicFrameLocks noChangeAspect="1"/>
            </p:cNvGraphicFramePr>
            <p:nvPr/>
          </p:nvGraphicFramePr>
          <p:xfrm>
            <a:off x="60447" y="1506056"/>
            <a:ext cx="2954693" cy="2064670"/>
          </p:xfrm>
          <a:graphic>
            <a:graphicData uri="http://schemas.openxmlformats.org/presentationml/2006/ole">
              <p:oleObj spid="_x0000_s4100" name="ｸﾞﾗﾌ" r:id="rId8" imgW="4153680" imgH="2901600" progId="Origin50.Graph">
                <p:embed/>
              </p:oleObj>
            </a:graphicData>
          </a:graphic>
        </p:graphicFrame>
      </p:grpSp>
      <p:sp>
        <p:nvSpPr>
          <p:cNvPr id="29" name="テキスト ボックス 28"/>
          <p:cNvSpPr txBox="1"/>
          <p:nvPr/>
        </p:nvSpPr>
        <p:spPr>
          <a:xfrm>
            <a:off x="8659704" y="6459448"/>
            <a:ext cx="648072" cy="369332"/>
          </a:xfrm>
          <a:prstGeom prst="rect">
            <a:avLst/>
          </a:prstGeom>
          <a:noFill/>
        </p:spPr>
        <p:txBody>
          <a:bodyPr wrap="square" rtlCol="0">
            <a:spAutoFit/>
          </a:bodyPr>
          <a:lstStyle/>
          <a:p>
            <a:r>
              <a:rPr lang="en-US" altLang="ja-JP" dirty="0" smtClean="0"/>
              <a:t>8</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par>
                                <p:cTn id="8" presetID="9"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par>
                                <p:cTn id="11" presetID="9"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dissolve">
                                      <p:cBhvr>
                                        <p:cTn id="13" dur="500"/>
                                        <p:tgtEl>
                                          <p:spTgt spid="27"/>
                                        </p:tgtEl>
                                      </p:cBhvr>
                                    </p:animEffect>
                                  </p:childTnLst>
                                </p:cTn>
                              </p:par>
                              <p:par>
                                <p:cTn id="14" presetID="9"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dissolve">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837"/>
          <p:cNvSpPr txBox="1">
            <a:spLocks noChangeAspect="1" noChangeArrowheads="1"/>
          </p:cNvSpPr>
          <p:nvPr/>
        </p:nvSpPr>
        <p:spPr bwMode="auto">
          <a:xfrm>
            <a:off x="5309336" y="3552183"/>
            <a:ext cx="2287578" cy="272974"/>
          </a:xfrm>
          <a:prstGeom prst="rect">
            <a:avLst/>
          </a:prstGeom>
          <a:noFill/>
          <a:ln w="9525">
            <a:noFill/>
            <a:miter lim="800000"/>
            <a:headEnd/>
            <a:tailEnd/>
          </a:ln>
          <a:effectLst/>
        </p:spPr>
        <p:txBody>
          <a:bodyPr lIns="91385" tIns="45692" rIns="91385" bIns="45692">
            <a:spAutoFit/>
          </a:bodyPr>
          <a:lstStyle/>
          <a:p>
            <a:pPr defTabSz="4176713">
              <a:lnSpc>
                <a:spcPts val="2000"/>
              </a:lnSpc>
              <a:spcBef>
                <a:spcPct val="50000"/>
              </a:spcBef>
            </a:pPr>
            <a:endParaRPr lang="en-US" altLang="ja-JP" sz="2000" u="none" dirty="0"/>
          </a:p>
        </p:txBody>
      </p:sp>
      <p:sp>
        <p:nvSpPr>
          <p:cNvPr id="38" name="Text Box 169"/>
          <p:cNvSpPr txBox="1">
            <a:spLocks noChangeArrowheads="1"/>
          </p:cNvSpPr>
          <p:nvPr/>
        </p:nvSpPr>
        <p:spPr bwMode="auto">
          <a:xfrm>
            <a:off x="5724128" y="980728"/>
            <a:ext cx="3141608" cy="957854"/>
          </a:xfrm>
          <a:prstGeom prst="rect">
            <a:avLst/>
          </a:prstGeom>
          <a:noFill/>
          <a:ln w="9525">
            <a:noFill/>
            <a:miter lim="800000"/>
            <a:headEnd/>
            <a:tailEnd/>
          </a:ln>
          <a:effectLst/>
        </p:spPr>
        <p:txBody>
          <a:bodyPr wrap="none">
            <a:spAutoFit/>
          </a:bodyPr>
          <a:lstStyle/>
          <a:p>
            <a:pPr defTabSz="4103688"/>
            <a:r>
              <a:rPr lang="en-US" altLang="ja-JP" sz="2800" u="sng" dirty="0" smtClean="0"/>
              <a:t>Electrical resistance </a:t>
            </a:r>
          </a:p>
          <a:p>
            <a:pPr defTabSz="4103688"/>
            <a:r>
              <a:rPr lang="en-US" altLang="ja-JP" sz="2800" u="sng" dirty="0" smtClean="0"/>
              <a:t>measurement </a:t>
            </a:r>
            <a:endParaRPr lang="en-US" altLang="ja-JP" sz="2800" u="sng" dirty="0"/>
          </a:p>
        </p:txBody>
      </p:sp>
      <p:grpSp>
        <p:nvGrpSpPr>
          <p:cNvPr id="39" name="Group 1887"/>
          <p:cNvGrpSpPr>
            <a:grpSpLocks/>
          </p:cNvGrpSpPr>
          <p:nvPr/>
        </p:nvGrpSpPr>
        <p:grpSpPr bwMode="auto">
          <a:xfrm>
            <a:off x="6377541" y="2367808"/>
            <a:ext cx="2494048" cy="1853280"/>
            <a:chOff x="1043" y="10218"/>
            <a:chExt cx="1662" cy="1235"/>
          </a:xfrm>
        </p:grpSpPr>
        <p:sp>
          <p:nvSpPr>
            <p:cNvPr id="46" name="Oval 1554"/>
            <p:cNvSpPr>
              <a:spLocks noChangeAspect="1" noChangeArrowheads="1"/>
            </p:cNvSpPr>
            <p:nvPr/>
          </p:nvSpPr>
          <p:spPr bwMode="auto">
            <a:xfrm>
              <a:off x="1262" y="10357"/>
              <a:ext cx="1237" cy="919"/>
            </a:xfrm>
            <a:prstGeom prst="ellipse">
              <a:avLst/>
            </a:prstGeom>
            <a:solidFill>
              <a:srgbClr val="C0C0C0"/>
            </a:solidFill>
            <a:ln w="19050" algn="ctr">
              <a:noFill/>
              <a:round/>
              <a:headEnd/>
              <a:tailEnd/>
            </a:ln>
            <a:effectLst/>
          </p:spPr>
          <p:txBody>
            <a:bodyPr anchor="ctr">
              <a:spAutoFit/>
            </a:bodyPr>
            <a:lstStyle/>
            <a:p>
              <a:endParaRPr lang="ja-JP" altLang="en-US"/>
            </a:p>
          </p:txBody>
        </p:sp>
        <p:sp>
          <p:nvSpPr>
            <p:cNvPr id="47" name="Rectangle 1555"/>
            <p:cNvSpPr>
              <a:spLocks noChangeAspect="1" noChangeArrowheads="1"/>
            </p:cNvSpPr>
            <p:nvPr/>
          </p:nvSpPr>
          <p:spPr bwMode="auto">
            <a:xfrm>
              <a:off x="1043" y="10563"/>
              <a:ext cx="1652" cy="508"/>
            </a:xfrm>
            <a:prstGeom prst="rect">
              <a:avLst/>
            </a:prstGeom>
            <a:solidFill>
              <a:srgbClr val="C0C0C0"/>
            </a:solidFill>
            <a:ln w="19050" algn="ctr">
              <a:noFill/>
              <a:miter lim="800000"/>
              <a:headEnd/>
              <a:tailEnd/>
            </a:ln>
            <a:effectLst/>
          </p:spPr>
          <p:txBody>
            <a:bodyPr anchor="ctr">
              <a:spAutoFit/>
            </a:bodyPr>
            <a:lstStyle/>
            <a:p>
              <a:endParaRPr lang="ja-JP" altLang="en-US"/>
            </a:p>
          </p:txBody>
        </p:sp>
        <p:sp>
          <p:nvSpPr>
            <p:cNvPr id="48" name="Freeform 1556"/>
            <p:cNvSpPr>
              <a:spLocks noChangeAspect="1"/>
            </p:cNvSpPr>
            <p:nvPr/>
          </p:nvSpPr>
          <p:spPr bwMode="auto">
            <a:xfrm>
              <a:off x="1383" y="10568"/>
              <a:ext cx="989" cy="275"/>
            </a:xfrm>
            <a:custGeom>
              <a:avLst/>
              <a:gdLst/>
              <a:ahLst/>
              <a:cxnLst>
                <a:cxn ang="0">
                  <a:pos x="240" y="240"/>
                </a:cxn>
                <a:cxn ang="0">
                  <a:pos x="0" y="0"/>
                </a:cxn>
                <a:cxn ang="0">
                  <a:pos x="864" y="0"/>
                </a:cxn>
                <a:cxn ang="0">
                  <a:pos x="624" y="240"/>
                </a:cxn>
                <a:cxn ang="0">
                  <a:pos x="240" y="240"/>
                </a:cxn>
              </a:cxnLst>
              <a:rect l="0" t="0" r="r" b="b"/>
              <a:pathLst>
                <a:path w="864" h="240">
                  <a:moveTo>
                    <a:pt x="240" y="240"/>
                  </a:moveTo>
                  <a:lnTo>
                    <a:pt x="0" y="0"/>
                  </a:lnTo>
                  <a:lnTo>
                    <a:pt x="864" y="0"/>
                  </a:lnTo>
                  <a:lnTo>
                    <a:pt x="624" y="240"/>
                  </a:lnTo>
                  <a:lnTo>
                    <a:pt x="240" y="240"/>
                  </a:lnTo>
                  <a:close/>
                </a:path>
              </a:pathLst>
            </a:custGeom>
            <a:solidFill>
              <a:srgbClr val="666699"/>
            </a:solidFill>
            <a:ln w="9525">
              <a:noFill/>
              <a:round/>
              <a:headEnd/>
              <a:tailEnd/>
            </a:ln>
            <a:effectLst/>
          </p:spPr>
          <p:txBody>
            <a:bodyPr/>
            <a:lstStyle/>
            <a:p>
              <a:endParaRPr lang="ja-JP" altLang="en-US"/>
            </a:p>
          </p:txBody>
        </p:sp>
        <p:sp>
          <p:nvSpPr>
            <p:cNvPr id="49" name="Rectangle 1557"/>
            <p:cNvSpPr>
              <a:spLocks noChangeAspect="1" noChangeArrowheads="1"/>
            </p:cNvSpPr>
            <p:nvPr/>
          </p:nvSpPr>
          <p:spPr bwMode="auto">
            <a:xfrm>
              <a:off x="1658" y="10811"/>
              <a:ext cx="440" cy="219"/>
            </a:xfrm>
            <a:prstGeom prst="rect">
              <a:avLst/>
            </a:prstGeom>
            <a:solidFill>
              <a:srgbClr val="666699"/>
            </a:solidFill>
            <a:ln w="9525">
              <a:noFill/>
              <a:miter lim="800000"/>
              <a:headEnd/>
              <a:tailEnd/>
            </a:ln>
            <a:effectLst/>
          </p:spPr>
          <p:txBody>
            <a:bodyPr wrap="none" anchor="ctr"/>
            <a:lstStyle/>
            <a:p>
              <a:endParaRPr lang="ja-JP" altLang="en-US"/>
            </a:p>
          </p:txBody>
        </p:sp>
        <p:sp>
          <p:nvSpPr>
            <p:cNvPr id="50" name="Rectangle 1558"/>
            <p:cNvSpPr>
              <a:spLocks noChangeAspect="1" noChangeArrowheads="1"/>
            </p:cNvSpPr>
            <p:nvPr/>
          </p:nvSpPr>
          <p:spPr bwMode="auto">
            <a:xfrm>
              <a:off x="1049" y="10527"/>
              <a:ext cx="1656" cy="74"/>
            </a:xfrm>
            <a:prstGeom prst="rect">
              <a:avLst/>
            </a:prstGeom>
            <a:solidFill>
              <a:srgbClr val="666699"/>
            </a:solidFill>
            <a:ln w="9525">
              <a:noFill/>
              <a:miter lim="800000"/>
              <a:headEnd/>
              <a:tailEnd/>
            </a:ln>
            <a:effectLst/>
          </p:spPr>
          <p:txBody>
            <a:bodyPr wrap="none" anchor="ctr"/>
            <a:lstStyle/>
            <a:p>
              <a:endParaRPr lang="ja-JP" altLang="en-US"/>
            </a:p>
          </p:txBody>
        </p:sp>
        <p:sp>
          <p:nvSpPr>
            <p:cNvPr id="51" name="Rectangle 1559" descr="新聞紙"/>
            <p:cNvSpPr>
              <a:spLocks noChangeAspect="1" noChangeArrowheads="1"/>
            </p:cNvSpPr>
            <p:nvPr/>
          </p:nvSpPr>
          <p:spPr bwMode="auto">
            <a:xfrm>
              <a:off x="1739" y="10673"/>
              <a:ext cx="276" cy="311"/>
            </a:xfrm>
            <a:prstGeom prst="rect">
              <a:avLst/>
            </a:prstGeom>
            <a:solidFill>
              <a:srgbClr val="FFC000"/>
            </a:solidFill>
            <a:ln w="19050" algn="ctr">
              <a:noFill/>
              <a:miter lim="800000"/>
              <a:headEnd/>
              <a:tailEnd/>
            </a:ln>
            <a:effectLst/>
          </p:spPr>
          <p:txBody>
            <a:bodyPr anchor="ctr">
              <a:spAutoFit/>
            </a:bodyPr>
            <a:lstStyle/>
            <a:p>
              <a:endParaRPr lang="ja-JP" altLang="en-US"/>
            </a:p>
          </p:txBody>
        </p:sp>
        <p:grpSp>
          <p:nvGrpSpPr>
            <p:cNvPr id="52" name="Group 1560"/>
            <p:cNvGrpSpPr>
              <a:grpSpLocks noChangeAspect="1"/>
            </p:cNvGrpSpPr>
            <p:nvPr/>
          </p:nvGrpSpPr>
          <p:grpSpPr bwMode="auto">
            <a:xfrm rot="10800000">
              <a:off x="1105" y="10937"/>
              <a:ext cx="1550" cy="516"/>
              <a:chOff x="1928" y="9854"/>
              <a:chExt cx="1361" cy="454"/>
            </a:xfrm>
          </p:grpSpPr>
          <p:sp>
            <p:nvSpPr>
              <p:cNvPr id="62" name="Freeform 1561"/>
              <p:cNvSpPr>
                <a:spLocks noChangeAspect="1"/>
              </p:cNvSpPr>
              <p:nvPr/>
            </p:nvSpPr>
            <p:spPr bwMode="auto">
              <a:xfrm>
                <a:off x="1928" y="9854"/>
                <a:ext cx="1361" cy="454"/>
              </a:xfrm>
              <a:custGeom>
                <a:avLst/>
                <a:gdLst/>
                <a:ahLst/>
                <a:cxnLst>
                  <a:cxn ang="0">
                    <a:pos x="0" y="0"/>
                  </a:cxn>
                  <a:cxn ang="0">
                    <a:pos x="453" y="454"/>
                  </a:cxn>
                  <a:cxn ang="0">
                    <a:pos x="907" y="454"/>
                  </a:cxn>
                  <a:cxn ang="0">
                    <a:pos x="1361" y="0"/>
                  </a:cxn>
                </a:cxnLst>
                <a:rect l="0" t="0" r="r" b="b"/>
                <a:pathLst>
                  <a:path w="1361" h="454">
                    <a:moveTo>
                      <a:pt x="0" y="0"/>
                    </a:moveTo>
                    <a:lnTo>
                      <a:pt x="453" y="454"/>
                    </a:lnTo>
                    <a:lnTo>
                      <a:pt x="907" y="454"/>
                    </a:lnTo>
                    <a:lnTo>
                      <a:pt x="1361" y="0"/>
                    </a:lnTo>
                  </a:path>
                </a:pathLst>
              </a:custGeom>
              <a:gradFill rotWithShape="1">
                <a:gsLst>
                  <a:gs pos="0">
                    <a:srgbClr val="FFFF33">
                      <a:gamma/>
                      <a:shade val="75294"/>
                      <a:invGamma/>
                    </a:srgbClr>
                  </a:gs>
                  <a:gs pos="50000">
                    <a:srgbClr val="FFFF33"/>
                  </a:gs>
                  <a:gs pos="100000">
                    <a:srgbClr val="FFFF33">
                      <a:gamma/>
                      <a:shade val="75294"/>
                      <a:invGamma/>
                    </a:srgbClr>
                  </a:gs>
                </a:gsLst>
                <a:lin ang="0" scaled="1"/>
              </a:gradFill>
              <a:ln w="28575" cap="flat" cmpd="sng">
                <a:solidFill>
                  <a:schemeClr val="tx1"/>
                </a:solidFill>
                <a:prstDash val="solid"/>
                <a:round/>
                <a:headEnd/>
                <a:tailEnd/>
              </a:ln>
              <a:effectLst/>
            </p:spPr>
            <p:txBody>
              <a:bodyPr wrap="none">
                <a:spAutoFit/>
              </a:bodyPr>
              <a:lstStyle/>
              <a:p>
                <a:endParaRPr lang="ja-JP" altLang="en-US"/>
              </a:p>
            </p:txBody>
          </p:sp>
          <p:sp>
            <p:nvSpPr>
              <p:cNvPr id="63" name="Line 1562"/>
              <p:cNvSpPr>
                <a:spLocks noChangeAspect="1" noChangeShapeType="1"/>
              </p:cNvSpPr>
              <p:nvPr/>
            </p:nvSpPr>
            <p:spPr bwMode="auto">
              <a:xfrm flipH="1" flipV="1">
                <a:off x="2200" y="9854"/>
                <a:ext cx="272" cy="454"/>
              </a:xfrm>
              <a:prstGeom prst="line">
                <a:avLst/>
              </a:prstGeom>
              <a:noFill/>
              <a:ln w="19050">
                <a:solidFill>
                  <a:schemeClr val="tx1"/>
                </a:solidFill>
                <a:round/>
                <a:headEnd/>
                <a:tailEnd/>
              </a:ln>
              <a:effectLst/>
            </p:spPr>
            <p:txBody>
              <a:bodyPr wrap="none">
                <a:spAutoFit/>
              </a:bodyPr>
              <a:lstStyle/>
              <a:p>
                <a:endParaRPr lang="ja-JP" altLang="en-US"/>
              </a:p>
            </p:txBody>
          </p:sp>
          <p:sp>
            <p:nvSpPr>
              <p:cNvPr id="64" name="Line 1563"/>
              <p:cNvSpPr>
                <a:spLocks noChangeAspect="1" noChangeShapeType="1"/>
              </p:cNvSpPr>
              <p:nvPr/>
            </p:nvSpPr>
            <p:spPr bwMode="auto">
              <a:xfrm flipV="1">
                <a:off x="2744" y="9854"/>
                <a:ext cx="272" cy="454"/>
              </a:xfrm>
              <a:prstGeom prst="line">
                <a:avLst/>
              </a:prstGeom>
              <a:noFill/>
              <a:ln w="19050">
                <a:solidFill>
                  <a:schemeClr val="tx1"/>
                </a:solidFill>
                <a:round/>
                <a:headEnd/>
                <a:tailEnd/>
              </a:ln>
              <a:effectLst/>
            </p:spPr>
            <p:txBody>
              <a:bodyPr wrap="none">
                <a:spAutoFit/>
              </a:bodyPr>
              <a:lstStyle/>
              <a:p>
                <a:endParaRPr lang="ja-JP" altLang="en-US"/>
              </a:p>
            </p:txBody>
          </p:sp>
          <p:sp>
            <p:nvSpPr>
              <p:cNvPr id="65" name="Line 1564"/>
              <p:cNvSpPr>
                <a:spLocks noChangeAspect="1" noChangeShapeType="1"/>
              </p:cNvSpPr>
              <p:nvPr/>
            </p:nvSpPr>
            <p:spPr bwMode="auto">
              <a:xfrm flipV="1">
                <a:off x="2654" y="9854"/>
                <a:ext cx="90" cy="454"/>
              </a:xfrm>
              <a:prstGeom prst="line">
                <a:avLst/>
              </a:prstGeom>
              <a:noFill/>
              <a:ln w="19050">
                <a:solidFill>
                  <a:schemeClr val="tx1"/>
                </a:solidFill>
                <a:round/>
                <a:headEnd/>
                <a:tailEnd/>
              </a:ln>
              <a:effectLst/>
            </p:spPr>
            <p:txBody>
              <a:bodyPr wrap="none">
                <a:spAutoFit/>
              </a:bodyPr>
              <a:lstStyle/>
              <a:p>
                <a:endParaRPr lang="ja-JP" altLang="en-US"/>
              </a:p>
            </p:txBody>
          </p:sp>
          <p:sp>
            <p:nvSpPr>
              <p:cNvPr id="66" name="Line 1565"/>
              <p:cNvSpPr>
                <a:spLocks noChangeAspect="1" noChangeShapeType="1"/>
              </p:cNvSpPr>
              <p:nvPr/>
            </p:nvSpPr>
            <p:spPr bwMode="auto">
              <a:xfrm flipH="1" flipV="1">
                <a:off x="2472" y="9854"/>
                <a:ext cx="91" cy="454"/>
              </a:xfrm>
              <a:prstGeom prst="line">
                <a:avLst/>
              </a:prstGeom>
              <a:noFill/>
              <a:ln w="19050">
                <a:solidFill>
                  <a:schemeClr val="tx1"/>
                </a:solidFill>
                <a:round/>
                <a:headEnd/>
                <a:tailEnd/>
              </a:ln>
              <a:effectLst/>
            </p:spPr>
            <p:txBody>
              <a:bodyPr wrap="none">
                <a:spAutoFit/>
              </a:bodyPr>
              <a:lstStyle/>
              <a:p>
                <a:endParaRPr lang="ja-JP" altLang="en-US"/>
              </a:p>
            </p:txBody>
          </p:sp>
        </p:grpSp>
        <p:grpSp>
          <p:nvGrpSpPr>
            <p:cNvPr id="53" name="Group 1566"/>
            <p:cNvGrpSpPr>
              <a:grpSpLocks noChangeAspect="1"/>
            </p:cNvGrpSpPr>
            <p:nvPr/>
          </p:nvGrpSpPr>
          <p:grpSpPr bwMode="auto">
            <a:xfrm>
              <a:off x="1110" y="10218"/>
              <a:ext cx="1549" cy="517"/>
              <a:chOff x="1928" y="9854"/>
              <a:chExt cx="1361" cy="454"/>
            </a:xfrm>
          </p:grpSpPr>
          <p:sp>
            <p:nvSpPr>
              <p:cNvPr id="57" name="Freeform 1567"/>
              <p:cNvSpPr>
                <a:spLocks noChangeAspect="1"/>
              </p:cNvSpPr>
              <p:nvPr/>
            </p:nvSpPr>
            <p:spPr bwMode="auto">
              <a:xfrm>
                <a:off x="1928" y="9854"/>
                <a:ext cx="1361" cy="454"/>
              </a:xfrm>
              <a:custGeom>
                <a:avLst/>
                <a:gdLst/>
                <a:ahLst/>
                <a:cxnLst>
                  <a:cxn ang="0">
                    <a:pos x="0" y="0"/>
                  </a:cxn>
                  <a:cxn ang="0">
                    <a:pos x="453" y="454"/>
                  </a:cxn>
                  <a:cxn ang="0">
                    <a:pos x="907" y="454"/>
                  </a:cxn>
                  <a:cxn ang="0">
                    <a:pos x="1361" y="0"/>
                  </a:cxn>
                </a:cxnLst>
                <a:rect l="0" t="0" r="r" b="b"/>
                <a:pathLst>
                  <a:path w="1361" h="454">
                    <a:moveTo>
                      <a:pt x="0" y="0"/>
                    </a:moveTo>
                    <a:lnTo>
                      <a:pt x="453" y="454"/>
                    </a:lnTo>
                    <a:lnTo>
                      <a:pt x="907" y="454"/>
                    </a:lnTo>
                    <a:lnTo>
                      <a:pt x="1361" y="0"/>
                    </a:lnTo>
                  </a:path>
                </a:pathLst>
              </a:custGeom>
              <a:gradFill rotWithShape="1">
                <a:gsLst>
                  <a:gs pos="0">
                    <a:srgbClr val="FFFF33">
                      <a:gamma/>
                      <a:shade val="75294"/>
                      <a:invGamma/>
                    </a:srgbClr>
                  </a:gs>
                  <a:gs pos="50000">
                    <a:srgbClr val="FFFF33"/>
                  </a:gs>
                  <a:gs pos="100000">
                    <a:srgbClr val="FFFF33">
                      <a:gamma/>
                      <a:shade val="75294"/>
                      <a:invGamma/>
                    </a:srgbClr>
                  </a:gs>
                </a:gsLst>
                <a:lin ang="0" scaled="1"/>
              </a:gradFill>
              <a:ln w="28575" cap="flat" cmpd="sng">
                <a:solidFill>
                  <a:schemeClr val="tx1"/>
                </a:solidFill>
                <a:prstDash val="solid"/>
                <a:round/>
                <a:headEnd/>
                <a:tailEnd/>
              </a:ln>
              <a:effectLst/>
            </p:spPr>
            <p:txBody>
              <a:bodyPr>
                <a:spAutoFit/>
              </a:bodyPr>
              <a:lstStyle/>
              <a:p>
                <a:endParaRPr lang="ja-JP" altLang="en-US"/>
              </a:p>
            </p:txBody>
          </p:sp>
          <p:sp>
            <p:nvSpPr>
              <p:cNvPr id="58" name="Line 1568"/>
              <p:cNvSpPr>
                <a:spLocks noChangeAspect="1" noChangeShapeType="1"/>
              </p:cNvSpPr>
              <p:nvPr/>
            </p:nvSpPr>
            <p:spPr bwMode="auto">
              <a:xfrm flipH="1" flipV="1">
                <a:off x="2200" y="9854"/>
                <a:ext cx="272" cy="454"/>
              </a:xfrm>
              <a:prstGeom prst="line">
                <a:avLst/>
              </a:prstGeom>
              <a:noFill/>
              <a:ln w="19050">
                <a:solidFill>
                  <a:schemeClr val="tx1"/>
                </a:solidFill>
                <a:round/>
                <a:headEnd/>
                <a:tailEnd/>
              </a:ln>
              <a:effectLst/>
            </p:spPr>
            <p:txBody>
              <a:bodyPr wrap="none">
                <a:spAutoFit/>
              </a:bodyPr>
              <a:lstStyle/>
              <a:p>
                <a:endParaRPr lang="ja-JP" altLang="en-US"/>
              </a:p>
            </p:txBody>
          </p:sp>
          <p:sp>
            <p:nvSpPr>
              <p:cNvPr id="59" name="Line 1569"/>
              <p:cNvSpPr>
                <a:spLocks noChangeAspect="1" noChangeShapeType="1"/>
              </p:cNvSpPr>
              <p:nvPr/>
            </p:nvSpPr>
            <p:spPr bwMode="auto">
              <a:xfrm flipV="1">
                <a:off x="2744" y="9854"/>
                <a:ext cx="272" cy="454"/>
              </a:xfrm>
              <a:prstGeom prst="line">
                <a:avLst/>
              </a:prstGeom>
              <a:noFill/>
              <a:ln w="19050">
                <a:solidFill>
                  <a:schemeClr val="tx1"/>
                </a:solidFill>
                <a:round/>
                <a:headEnd/>
                <a:tailEnd/>
              </a:ln>
              <a:effectLst/>
            </p:spPr>
            <p:txBody>
              <a:bodyPr wrap="none">
                <a:spAutoFit/>
              </a:bodyPr>
              <a:lstStyle/>
              <a:p>
                <a:endParaRPr lang="ja-JP" altLang="en-US"/>
              </a:p>
            </p:txBody>
          </p:sp>
          <p:sp>
            <p:nvSpPr>
              <p:cNvPr id="60" name="Line 1570"/>
              <p:cNvSpPr>
                <a:spLocks noChangeAspect="1" noChangeShapeType="1"/>
              </p:cNvSpPr>
              <p:nvPr/>
            </p:nvSpPr>
            <p:spPr bwMode="auto">
              <a:xfrm flipV="1">
                <a:off x="2654" y="9854"/>
                <a:ext cx="90" cy="454"/>
              </a:xfrm>
              <a:prstGeom prst="line">
                <a:avLst/>
              </a:prstGeom>
              <a:noFill/>
              <a:ln w="19050">
                <a:solidFill>
                  <a:schemeClr val="tx1"/>
                </a:solidFill>
                <a:round/>
                <a:headEnd/>
                <a:tailEnd/>
              </a:ln>
              <a:effectLst/>
            </p:spPr>
            <p:txBody>
              <a:bodyPr wrap="none">
                <a:spAutoFit/>
              </a:bodyPr>
              <a:lstStyle/>
              <a:p>
                <a:endParaRPr lang="ja-JP" altLang="en-US"/>
              </a:p>
            </p:txBody>
          </p:sp>
          <p:sp>
            <p:nvSpPr>
              <p:cNvPr id="61" name="Line 1571"/>
              <p:cNvSpPr>
                <a:spLocks noChangeAspect="1" noChangeShapeType="1"/>
              </p:cNvSpPr>
              <p:nvPr/>
            </p:nvSpPr>
            <p:spPr bwMode="auto">
              <a:xfrm flipH="1" flipV="1">
                <a:off x="2472" y="9854"/>
                <a:ext cx="91" cy="454"/>
              </a:xfrm>
              <a:prstGeom prst="line">
                <a:avLst/>
              </a:prstGeom>
              <a:noFill/>
              <a:ln w="19050">
                <a:solidFill>
                  <a:schemeClr val="tx1"/>
                </a:solidFill>
                <a:round/>
                <a:headEnd/>
                <a:tailEnd/>
              </a:ln>
              <a:effectLst/>
            </p:spPr>
            <p:txBody>
              <a:bodyPr wrap="none">
                <a:spAutoFit/>
              </a:bodyPr>
              <a:lstStyle/>
              <a:p>
                <a:endParaRPr lang="ja-JP" altLang="en-US"/>
              </a:p>
            </p:txBody>
          </p:sp>
        </p:grpSp>
        <p:sp>
          <p:nvSpPr>
            <p:cNvPr id="54" name="Freeform 1575"/>
            <p:cNvSpPr>
              <a:spLocks noChangeAspect="1"/>
            </p:cNvSpPr>
            <p:nvPr/>
          </p:nvSpPr>
          <p:spPr bwMode="auto">
            <a:xfrm>
              <a:off x="1045" y="10520"/>
              <a:ext cx="676" cy="220"/>
            </a:xfrm>
            <a:custGeom>
              <a:avLst/>
              <a:gdLst/>
              <a:ahLst/>
              <a:cxnLst>
                <a:cxn ang="0">
                  <a:pos x="0" y="0"/>
                </a:cxn>
                <a:cxn ang="0">
                  <a:pos x="493" y="17"/>
                </a:cxn>
                <a:cxn ang="0">
                  <a:pos x="776" y="291"/>
                </a:cxn>
                <a:cxn ang="0">
                  <a:pos x="929" y="291"/>
                </a:cxn>
              </a:cxnLst>
              <a:rect l="0" t="0" r="r" b="b"/>
              <a:pathLst>
                <a:path w="929" h="291">
                  <a:moveTo>
                    <a:pt x="0" y="0"/>
                  </a:moveTo>
                  <a:lnTo>
                    <a:pt x="493" y="17"/>
                  </a:lnTo>
                  <a:lnTo>
                    <a:pt x="776" y="291"/>
                  </a:lnTo>
                  <a:lnTo>
                    <a:pt x="929" y="291"/>
                  </a:lnTo>
                </a:path>
              </a:pathLst>
            </a:custGeom>
            <a:noFill/>
            <a:ln w="44450">
              <a:solidFill>
                <a:srgbClr val="00FFFF"/>
              </a:solidFill>
              <a:round/>
              <a:headEnd type="none" w="med" len="med"/>
              <a:tailEnd type="none" w="med" len="med"/>
            </a:ln>
            <a:effectLst/>
          </p:spPr>
          <p:txBody>
            <a:bodyPr/>
            <a:lstStyle/>
            <a:p>
              <a:endParaRPr lang="ja-JP" altLang="en-US"/>
            </a:p>
          </p:txBody>
        </p:sp>
        <p:sp>
          <p:nvSpPr>
            <p:cNvPr id="55" name="Freeform 1576"/>
            <p:cNvSpPr>
              <a:spLocks noChangeAspect="1"/>
            </p:cNvSpPr>
            <p:nvPr/>
          </p:nvSpPr>
          <p:spPr bwMode="auto">
            <a:xfrm>
              <a:off x="1961" y="10523"/>
              <a:ext cx="742" cy="217"/>
            </a:xfrm>
            <a:custGeom>
              <a:avLst/>
              <a:gdLst/>
              <a:ahLst/>
              <a:cxnLst>
                <a:cxn ang="0">
                  <a:pos x="0" y="288"/>
                </a:cxn>
                <a:cxn ang="0">
                  <a:pos x="257" y="285"/>
                </a:cxn>
                <a:cxn ang="0">
                  <a:pos x="517" y="12"/>
                </a:cxn>
                <a:cxn ang="0">
                  <a:pos x="940" y="0"/>
                </a:cxn>
              </a:cxnLst>
              <a:rect l="0" t="0" r="r" b="b"/>
              <a:pathLst>
                <a:path w="940" h="288">
                  <a:moveTo>
                    <a:pt x="0" y="288"/>
                  </a:moveTo>
                  <a:lnTo>
                    <a:pt x="257" y="285"/>
                  </a:lnTo>
                  <a:lnTo>
                    <a:pt x="517" y="12"/>
                  </a:lnTo>
                  <a:lnTo>
                    <a:pt x="940" y="0"/>
                  </a:lnTo>
                </a:path>
              </a:pathLst>
            </a:custGeom>
            <a:noFill/>
            <a:ln w="44450">
              <a:solidFill>
                <a:srgbClr val="00FFFF"/>
              </a:solidFill>
              <a:round/>
              <a:headEnd/>
              <a:tailEnd/>
            </a:ln>
            <a:effectLst/>
          </p:spPr>
          <p:txBody>
            <a:bodyPr/>
            <a:lstStyle/>
            <a:p>
              <a:endParaRPr lang="ja-JP" altLang="en-US"/>
            </a:p>
          </p:txBody>
        </p:sp>
        <p:sp>
          <p:nvSpPr>
            <p:cNvPr id="56" name="Oval 1577"/>
            <p:cNvSpPr>
              <a:spLocks noChangeArrowheads="1"/>
            </p:cNvSpPr>
            <p:nvPr/>
          </p:nvSpPr>
          <p:spPr bwMode="auto">
            <a:xfrm>
              <a:off x="1802" y="10727"/>
              <a:ext cx="49" cy="49"/>
            </a:xfrm>
            <a:prstGeom prst="ellipse">
              <a:avLst/>
            </a:prstGeom>
            <a:solidFill>
              <a:srgbClr val="FF0000"/>
            </a:solidFill>
            <a:ln w="9525">
              <a:solidFill>
                <a:schemeClr val="tx1"/>
              </a:solidFill>
              <a:round/>
              <a:headEnd/>
              <a:tailEnd/>
            </a:ln>
            <a:effectLst/>
          </p:spPr>
          <p:txBody>
            <a:bodyPr wrap="none" anchor="ctr"/>
            <a:lstStyle/>
            <a:p>
              <a:endParaRPr lang="ja-JP" altLang="en-US"/>
            </a:p>
          </p:txBody>
        </p:sp>
      </p:grpSp>
      <p:sp>
        <p:nvSpPr>
          <p:cNvPr id="40" name="Line 1591"/>
          <p:cNvSpPr>
            <a:spLocks noChangeShapeType="1"/>
          </p:cNvSpPr>
          <p:nvPr/>
        </p:nvSpPr>
        <p:spPr bwMode="auto">
          <a:xfrm flipH="1" flipV="1">
            <a:off x="4862812" y="2238509"/>
            <a:ext cx="2123139" cy="669439"/>
          </a:xfrm>
          <a:prstGeom prst="line">
            <a:avLst/>
          </a:prstGeom>
          <a:noFill/>
          <a:ln w="9525">
            <a:solidFill>
              <a:schemeClr val="tx1"/>
            </a:solidFill>
            <a:prstDash val="dash"/>
            <a:round/>
            <a:headEnd/>
            <a:tailEnd/>
          </a:ln>
          <a:effectLst/>
        </p:spPr>
        <p:txBody>
          <a:bodyPr/>
          <a:lstStyle/>
          <a:p>
            <a:endParaRPr lang="ja-JP" altLang="en-US"/>
          </a:p>
        </p:txBody>
      </p:sp>
      <p:sp>
        <p:nvSpPr>
          <p:cNvPr id="41" name="Text Box 1596"/>
          <p:cNvSpPr txBox="1">
            <a:spLocks noChangeAspect="1" noChangeArrowheads="1"/>
          </p:cNvSpPr>
          <p:nvPr/>
        </p:nvSpPr>
        <p:spPr bwMode="auto">
          <a:xfrm>
            <a:off x="5580112" y="4509120"/>
            <a:ext cx="1368152" cy="605237"/>
          </a:xfrm>
          <a:prstGeom prst="rect">
            <a:avLst/>
          </a:prstGeom>
          <a:noFill/>
          <a:ln w="9525">
            <a:noFill/>
            <a:miter lim="800000"/>
            <a:headEnd/>
            <a:tailEnd/>
          </a:ln>
          <a:effectLst/>
        </p:spPr>
        <p:txBody>
          <a:bodyPr wrap="square" lIns="91385" tIns="45692" rIns="91385" bIns="45692">
            <a:spAutoFit/>
          </a:bodyPr>
          <a:lstStyle/>
          <a:p>
            <a:pPr defTabSz="4176713">
              <a:lnSpc>
                <a:spcPts val="2000"/>
              </a:lnSpc>
              <a:spcBef>
                <a:spcPct val="50000"/>
              </a:spcBef>
            </a:pPr>
            <a:r>
              <a:rPr lang="en-US" altLang="ja-JP" sz="2000" dirty="0" smtClean="0"/>
              <a:t>P</a:t>
            </a:r>
            <a:r>
              <a:rPr lang="en-US" altLang="ja-JP" sz="2000" u="none" dirty="0" smtClean="0"/>
              <a:t>owder like sample </a:t>
            </a:r>
            <a:endParaRPr lang="en-US" altLang="ja-JP" sz="2000" u="none" dirty="0"/>
          </a:p>
        </p:txBody>
      </p:sp>
      <p:sp>
        <p:nvSpPr>
          <p:cNvPr id="42" name="Line 1627"/>
          <p:cNvSpPr>
            <a:spLocks noChangeShapeType="1"/>
          </p:cNvSpPr>
          <p:nvPr/>
        </p:nvSpPr>
        <p:spPr bwMode="auto">
          <a:xfrm flipH="1">
            <a:off x="6588224" y="3343072"/>
            <a:ext cx="1038688" cy="1310064"/>
          </a:xfrm>
          <a:prstGeom prst="line">
            <a:avLst/>
          </a:prstGeom>
          <a:noFill/>
          <a:ln w="9525">
            <a:solidFill>
              <a:schemeClr val="tx1"/>
            </a:solidFill>
            <a:prstDash val="dash"/>
            <a:round/>
            <a:headEnd/>
            <a:tailEnd/>
          </a:ln>
          <a:effectLst/>
        </p:spPr>
        <p:txBody>
          <a:bodyPr/>
          <a:lstStyle/>
          <a:p>
            <a:endParaRPr lang="ja-JP" altLang="en-US"/>
          </a:p>
        </p:txBody>
      </p:sp>
      <p:sp>
        <p:nvSpPr>
          <p:cNvPr id="43" name="Line 1840"/>
          <p:cNvSpPr>
            <a:spLocks noChangeShapeType="1"/>
          </p:cNvSpPr>
          <p:nvPr/>
        </p:nvSpPr>
        <p:spPr bwMode="auto">
          <a:xfrm flipH="1">
            <a:off x="5364088" y="3176009"/>
            <a:ext cx="2193370" cy="1189095"/>
          </a:xfrm>
          <a:prstGeom prst="line">
            <a:avLst/>
          </a:prstGeom>
          <a:noFill/>
          <a:ln w="9525">
            <a:solidFill>
              <a:schemeClr val="tx1"/>
            </a:solidFill>
            <a:prstDash val="dash"/>
            <a:round/>
            <a:headEnd/>
            <a:tailEnd/>
          </a:ln>
          <a:effectLst/>
        </p:spPr>
        <p:txBody>
          <a:bodyPr/>
          <a:lstStyle/>
          <a:p>
            <a:endParaRPr lang="ja-JP" altLang="en-US"/>
          </a:p>
        </p:txBody>
      </p:sp>
      <p:sp>
        <p:nvSpPr>
          <p:cNvPr id="44" name="Line 1630"/>
          <p:cNvSpPr>
            <a:spLocks noChangeShapeType="1"/>
          </p:cNvSpPr>
          <p:nvPr/>
        </p:nvSpPr>
        <p:spPr bwMode="auto">
          <a:xfrm>
            <a:off x="4860032" y="2924944"/>
            <a:ext cx="1673598" cy="223146"/>
          </a:xfrm>
          <a:prstGeom prst="line">
            <a:avLst/>
          </a:prstGeom>
          <a:noFill/>
          <a:ln w="9525">
            <a:solidFill>
              <a:schemeClr val="tx1"/>
            </a:solidFill>
            <a:prstDash val="dash"/>
            <a:round/>
            <a:headEnd/>
            <a:tailEnd/>
          </a:ln>
          <a:effectLst/>
        </p:spPr>
        <p:txBody>
          <a:bodyPr/>
          <a:lstStyle/>
          <a:p>
            <a:endParaRPr lang="ja-JP" altLang="en-US"/>
          </a:p>
        </p:txBody>
      </p:sp>
      <p:sp>
        <p:nvSpPr>
          <p:cNvPr id="45" name="Line 1591"/>
          <p:cNvSpPr>
            <a:spLocks noChangeShapeType="1"/>
          </p:cNvSpPr>
          <p:nvPr/>
        </p:nvSpPr>
        <p:spPr bwMode="auto">
          <a:xfrm flipH="1">
            <a:off x="5330371" y="3231762"/>
            <a:ext cx="1956586" cy="374903"/>
          </a:xfrm>
          <a:prstGeom prst="line">
            <a:avLst/>
          </a:prstGeom>
          <a:noFill/>
          <a:ln w="9525">
            <a:solidFill>
              <a:schemeClr val="tx1"/>
            </a:solidFill>
            <a:prstDash val="dash"/>
            <a:round/>
            <a:headEnd/>
            <a:tailEnd/>
          </a:ln>
          <a:effectLst/>
        </p:spPr>
        <p:txBody>
          <a:bodyPr/>
          <a:lstStyle/>
          <a:p>
            <a:endParaRPr lang="ja-JP" altLang="en-US"/>
          </a:p>
        </p:txBody>
      </p:sp>
      <p:sp>
        <p:nvSpPr>
          <p:cNvPr id="8" name="Text Box 168"/>
          <p:cNvSpPr txBox="1">
            <a:spLocks noChangeArrowheads="1"/>
          </p:cNvSpPr>
          <p:nvPr/>
        </p:nvSpPr>
        <p:spPr bwMode="auto">
          <a:xfrm>
            <a:off x="184282" y="1117312"/>
            <a:ext cx="3036746" cy="525275"/>
          </a:xfrm>
          <a:prstGeom prst="rect">
            <a:avLst/>
          </a:prstGeom>
          <a:noFill/>
          <a:ln w="9525">
            <a:noFill/>
            <a:miter lim="800000"/>
            <a:headEnd/>
            <a:tailEnd/>
          </a:ln>
          <a:effectLst/>
        </p:spPr>
        <p:txBody>
          <a:bodyPr wrap="none">
            <a:spAutoFit/>
          </a:bodyPr>
          <a:lstStyle/>
          <a:p>
            <a:pPr defTabSz="4103688"/>
            <a:r>
              <a:rPr lang="en-US" altLang="ja-JP" sz="2800" u="sng" dirty="0" smtClean="0"/>
              <a:t>Optical observation</a:t>
            </a:r>
            <a:endParaRPr lang="en-US" altLang="ja-JP" sz="2800" u="sng" dirty="0"/>
          </a:p>
        </p:txBody>
      </p:sp>
      <p:grpSp>
        <p:nvGrpSpPr>
          <p:cNvPr id="76" name="グループ化 75"/>
          <p:cNvGrpSpPr/>
          <p:nvPr/>
        </p:nvGrpSpPr>
        <p:grpSpPr>
          <a:xfrm>
            <a:off x="264576" y="2352705"/>
            <a:ext cx="2448272" cy="1824400"/>
            <a:chOff x="273034" y="2352705"/>
            <a:chExt cx="2045642" cy="1524369"/>
          </a:xfrm>
        </p:grpSpPr>
        <p:grpSp>
          <p:nvGrpSpPr>
            <p:cNvPr id="19" name="Group 1598"/>
            <p:cNvGrpSpPr>
              <a:grpSpLocks/>
            </p:cNvGrpSpPr>
            <p:nvPr/>
          </p:nvGrpSpPr>
          <p:grpSpPr bwMode="auto">
            <a:xfrm>
              <a:off x="273034" y="2352705"/>
              <a:ext cx="2045642" cy="1524369"/>
              <a:chOff x="8997" y="22503"/>
              <a:chExt cx="2394" cy="1784"/>
            </a:xfrm>
          </p:grpSpPr>
          <p:sp>
            <p:nvSpPr>
              <p:cNvPr id="23" name="Oval 1599"/>
              <p:cNvSpPr>
                <a:spLocks noChangeAspect="1" noChangeArrowheads="1"/>
              </p:cNvSpPr>
              <p:nvPr/>
            </p:nvSpPr>
            <p:spPr bwMode="auto">
              <a:xfrm>
                <a:off x="9314" y="22704"/>
                <a:ext cx="1792" cy="1327"/>
              </a:xfrm>
              <a:prstGeom prst="ellipse">
                <a:avLst/>
              </a:prstGeom>
              <a:solidFill>
                <a:srgbClr val="C0C0C0"/>
              </a:solidFill>
              <a:ln w="19050" algn="ctr">
                <a:noFill/>
                <a:round/>
                <a:headEnd/>
                <a:tailEnd/>
              </a:ln>
              <a:effectLst/>
            </p:spPr>
            <p:txBody>
              <a:bodyPr anchor="ctr">
                <a:spAutoFit/>
              </a:bodyPr>
              <a:lstStyle/>
              <a:p>
                <a:endParaRPr lang="ja-JP" altLang="en-US"/>
              </a:p>
            </p:txBody>
          </p:sp>
          <p:sp>
            <p:nvSpPr>
              <p:cNvPr id="24" name="Rectangle 1600"/>
              <p:cNvSpPr>
                <a:spLocks noChangeAspect="1" noChangeArrowheads="1"/>
              </p:cNvSpPr>
              <p:nvPr/>
            </p:nvSpPr>
            <p:spPr bwMode="auto">
              <a:xfrm>
                <a:off x="8997" y="23001"/>
                <a:ext cx="2394" cy="734"/>
              </a:xfrm>
              <a:prstGeom prst="rect">
                <a:avLst/>
              </a:prstGeom>
              <a:solidFill>
                <a:srgbClr val="C0C0C0"/>
              </a:solidFill>
              <a:ln w="19050" algn="ctr">
                <a:noFill/>
                <a:miter lim="800000"/>
                <a:headEnd/>
                <a:tailEnd/>
              </a:ln>
              <a:effectLst/>
            </p:spPr>
            <p:txBody>
              <a:bodyPr anchor="ctr">
                <a:spAutoFit/>
              </a:bodyPr>
              <a:lstStyle/>
              <a:p>
                <a:endParaRPr lang="ja-JP" altLang="en-US"/>
              </a:p>
            </p:txBody>
          </p:sp>
          <p:sp>
            <p:nvSpPr>
              <p:cNvPr id="25" name="Rectangle 1601" descr="再生紙"/>
              <p:cNvSpPr>
                <a:spLocks noChangeAspect="1" noChangeArrowheads="1"/>
              </p:cNvSpPr>
              <p:nvPr/>
            </p:nvSpPr>
            <p:spPr bwMode="auto">
              <a:xfrm>
                <a:off x="10005" y="23161"/>
                <a:ext cx="401" cy="448"/>
              </a:xfrm>
              <a:prstGeom prst="rect">
                <a:avLst/>
              </a:prstGeom>
              <a:blipFill dpi="0" rotWithShape="1">
                <a:blip r:embed="rId2" cstate="email"/>
                <a:srcRect/>
                <a:tile tx="0" ty="0" sx="100000" sy="100000" flip="none" algn="tl"/>
              </a:blipFill>
              <a:ln w="19050" algn="ctr">
                <a:noFill/>
                <a:miter lim="800000"/>
                <a:headEnd/>
                <a:tailEnd/>
              </a:ln>
              <a:effectLst/>
            </p:spPr>
            <p:txBody>
              <a:bodyPr anchor="ctr">
                <a:spAutoFit/>
              </a:bodyPr>
              <a:lstStyle/>
              <a:p>
                <a:endParaRPr lang="ja-JP" altLang="en-US"/>
              </a:p>
            </p:txBody>
          </p:sp>
          <p:grpSp>
            <p:nvGrpSpPr>
              <p:cNvPr id="26" name="Group 1602"/>
              <p:cNvGrpSpPr>
                <a:grpSpLocks noChangeAspect="1"/>
              </p:cNvGrpSpPr>
              <p:nvPr/>
            </p:nvGrpSpPr>
            <p:grpSpPr bwMode="auto">
              <a:xfrm rot="10800000">
                <a:off x="9086" y="23542"/>
                <a:ext cx="2246" cy="745"/>
                <a:chOff x="1928" y="9854"/>
                <a:chExt cx="1361" cy="454"/>
              </a:xfrm>
            </p:grpSpPr>
            <p:sp>
              <p:nvSpPr>
                <p:cNvPr id="33" name="Freeform 1603"/>
                <p:cNvSpPr>
                  <a:spLocks noChangeAspect="1"/>
                </p:cNvSpPr>
                <p:nvPr/>
              </p:nvSpPr>
              <p:spPr bwMode="auto">
                <a:xfrm>
                  <a:off x="1928" y="9854"/>
                  <a:ext cx="1361" cy="454"/>
                </a:xfrm>
                <a:custGeom>
                  <a:avLst/>
                  <a:gdLst/>
                  <a:ahLst/>
                  <a:cxnLst>
                    <a:cxn ang="0">
                      <a:pos x="0" y="0"/>
                    </a:cxn>
                    <a:cxn ang="0">
                      <a:pos x="453" y="454"/>
                    </a:cxn>
                    <a:cxn ang="0">
                      <a:pos x="907" y="454"/>
                    </a:cxn>
                    <a:cxn ang="0">
                      <a:pos x="1361" y="0"/>
                    </a:cxn>
                  </a:cxnLst>
                  <a:rect l="0" t="0" r="r" b="b"/>
                  <a:pathLst>
                    <a:path w="1361" h="454">
                      <a:moveTo>
                        <a:pt x="0" y="0"/>
                      </a:moveTo>
                      <a:lnTo>
                        <a:pt x="453" y="454"/>
                      </a:lnTo>
                      <a:lnTo>
                        <a:pt x="907" y="454"/>
                      </a:lnTo>
                      <a:lnTo>
                        <a:pt x="1361" y="0"/>
                      </a:lnTo>
                    </a:path>
                  </a:pathLst>
                </a:custGeom>
                <a:gradFill rotWithShape="1">
                  <a:gsLst>
                    <a:gs pos="0">
                      <a:srgbClr val="FFFF33">
                        <a:gamma/>
                        <a:shade val="75294"/>
                        <a:invGamma/>
                      </a:srgbClr>
                    </a:gs>
                    <a:gs pos="50000">
                      <a:srgbClr val="FFFF33"/>
                    </a:gs>
                    <a:gs pos="100000">
                      <a:srgbClr val="FFFF33">
                        <a:gamma/>
                        <a:shade val="75294"/>
                        <a:invGamma/>
                      </a:srgbClr>
                    </a:gs>
                  </a:gsLst>
                  <a:lin ang="0" scaled="1"/>
                </a:gradFill>
                <a:ln w="28575" cap="flat" cmpd="sng">
                  <a:solidFill>
                    <a:schemeClr val="tx1"/>
                  </a:solidFill>
                  <a:prstDash val="solid"/>
                  <a:round/>
                  <a:headEnd/>
                  <a:tailEnd/>
                </a:ln>
                <a:effectLst/>
              </p:spPr>
              <p:txBody>
                <a:bodyPr wrap="none">
                  <a:spAutoFit/>
                </a:bodyPr>
                <a:lstStyle/>
                <a:p>
                  <a:endParaRPr lang="ja-JP" altLang="en-US"/>
                </a:p>
              </p:txBody>
            </p:sp>
            <p:sp>
              <p:nvSpPr>
                <p:cNvPr id="34" name="Line 1604"/>
                <p:cNvSpPr>
                  <a:spLocks noChangeAspect="1" noChangeShapeType="1"/>
                </p:cNvSpPr>
                <p:nvPr/>
              </p:nvSpPr>
              <p:spPr bwMode="auto">
                <a:xfrm flipH="1" flipV="1">
                  <a:off x="2200" y="9854"/>
                  <a:ext cx="272" cy="454"/>
                </a:xfrm>
                <a:prstGeom prst="line">
                  <a:avLst/>
                </a:prstGeom>
                <a:noFill/>
                <a:ln w="19050">
                  <a:solidFill>
                    <a:schemeClr val="tx1"/>
                  </a:solidFill>
                  <a:round/>
                  <a:headEnd/>
                  <a:tailEnd/>
                </a:ln>
                <a:effectLst/>
              </p:spPr>
              <p:txBody>
                <a:bodyPr wrap="none">
                  <a:spAutoFit/>
                </a:bodyPr>
                <a:lstStyle/>
                <a:p>
                  <a:endParaRPr lang="ja-JP" altLang="en-US"/>
                </a:p>
              </p:txBody>
            </p:sp>
            <p:sp>
              <p:nvSpPr>
                <p:cNvPr id="35" name="Line 1605"/>
                <p:cNvSpPr>
                  <a:spLocks noChangeAspect="1" noChangeShapeType="1"/>
                </p:cNvSpPr>
                <p:nvPr/>
              </p:nvSpPr>
              <p:spPr bwMode="auto">
                <a:xfrm flipV="1">
                  <a:off x="2744" y="9854"/>
                  <a:ext cx="272" cy="454"/>
                </a:xfrm>
                <a:prstGeom prst="line">
                  <a:avLst/>
                </a:prstGeom>
                <a:noFill/>
                <a:ln w="19050">
                  <a:solidFill>
                    <a:schemeClr val="tx1"/>
                  </a:solidFill>
                  <a:round/>
                  <a:headEnd/>
                  <a:tailEnd/>
                </a:ln>
                <a:effectLst/>
              </p:spPr>
              <p:txBody>
                <a:bodyPr wrap="none">
                  <a:spAutoFit/>
                </a:bodyPr>
                <a:lstStyle/>
                <a:p>
                  <a:endParaRPr lang="ja-JP" altLang="en-US"/>
                </a:p>
              </p:txBody>
            </p:sp>
            <p:sp>
              <p:nvSpPr>
                <p:cNvPr id="36" name="Line 1606"/>
                <p:cNvSpPr>
                  <a:spLocks noChangeAspect="1" noChangeShapeType="1"/>
                </p:cNvSpPr>
                <p:nvPr/>
              </p:nvSpPr>
              <p:spPr bwMode="auto">
                <a:xfrm flipV="1">
                  <a:off x="2654" y="9854"/>
                  <a:ext cx="90" cy="454"/>
                </a:xfrm>
                <a:prstGeom prst="line">
                  <a:avLst/>
                </a:prstGeom>
                <a:noFill/>
                <a:ln w="19050">
                  <a:solidFill>
                    <a:schemeClr val="tx1"/>
                  </a:solidFill>
                  <a:round/>
                  <a:headEnd/>
                  <a:tailEnd/>
                </a:ln>
                <a:effectLst/>
              </p:spPr>
              <p:txBody>
                <a:bodyPr wrap="none">
                  <a:spAutoFit/>
                </a:bodyPr>
                <a:lstStyle/>
                <a:p>
                  <a:endParaRPr lang="ja-JP" altLang="en-US"/>
                </a:p>
              </p:txBody>
            </p:sp>
            <p:sp>
              <p:nvSpPr>
                <p:cNvPr id="37" name="Line 1607"/>
                <p:cNvSpPr>
                  <a:spLocks noChangeAspect="1" noChangeShapeType="1"/>
                </p:cNvSpPr>
                <p:nvPr/>
              </p:nvSpPr>
              <p:spPr bwMode="auto">
                <a:xfrm flipH="1" flipV="1">
                  <a:off x="2472" y="9854"/>
                  <a:ext cx="91" cy="454"/>
                </a:xfrm>
                <a:prstGeom prst="line">
                  <a:avLst/>
                </a:prstGeom>
                <a:noFill/>
                <a:ln w="19050">
                  <a:solidFill>
                    <a:schemeClr val="tx1"/>
                  </a:solidFill>
                  <a:round/>
                  <a:headEnd/>
                  <a:tailEnd/>
                </a:ln>
                <a:effectLst/>
              </p:spPr>
              <p:txBody>
                <a:bodyPr wrap="none">
                  <a:spAutoFit/>
                </a:bodyPr>
                <a:lstStyle/>
                <a:p>
                  <a:endParaRPr lang="ja-JP" altLang="en-US"/>
                </a:p>
              </p:txBody>
            </p:sp>
          </p:grpSp>
          <p:grpSp>
            <p:nvGrpSpPr>
              <p:cNvPr id="27" name="Group 1608"/>
              <p:cNvGrpSpPr>
                <a:grpSpLocks noChangeAspect="1"/>
              </p:cNvGrpSpPr>
              <p:nvPr/>
            </p:nvGrpSpPr>
            <p:grpSpPr bwMode="auto">
              <a:xfrm>
                <a:off x="9094" y="22503"/>
                <a:ext cx="2244" cy="747"/>
                <a:chOff x="1928" y="9854"/>
                <a:chExt cx="1361" cy="454"/>
              </a:xfrm>
            </p:grpSpPr>
            <p:sp>
              <p:nvSpPr>
                <p:cNvPr id="28" name="Freeform 1609"/>
                <p:cNvSpPr>
                  <a:spLocks noChangeAspect="1"/>
                </p:cNvSpPr>
                <p:nvPr/>
              </p:nvSpPr>
              <p:spPr bwMode="auto">
                <a:xfrm>
                  <a:off x="1928" y="9854"/>
                  <a:ext cx="1361" cy="454"/>
                </a:xfrm>
                <a:custGeom>
                  <a:avLst/>
                  <a:gdLst/>
                  <a:ahLst/>
                  <a:cxnLst>
                    <a:cxn ang="0">
                      <a:pos x="0" y="0"/>
                    </a:cxn>
                    <a:cxn ang="0">
                      <a:pos x="453" y="454"/>
                    </a:cxn>
                    <a:cxn ang="0">
                      <a:pos x="907" y="454"/>
                    </a:cxn>
                    <a:cxn ang="0">
                      <a:pos x="1361" y="0"/>
                    </a:cxn>
                  </a:cxnLst>
                  <a:rect l="0" t="0" r="r" b="b"/>
                  <a:pathLst>
                    <a:path w="1361" h="454">
                      <a:moveTo>
                        <a:pt x="0" y="0"/>
                      </a:moveTo>
                      <a:lnTo>
                        <a:pt x="453" y="454"/>
                      </a:lnTo>
                      <a:lnTo>
                        <a:pt x="907" y="454"/>
                      </a:lnTo>
                      <a:lnTo>
                        <a:pt x="1361" y="0"/>
                      </a:lnTo>
                    </a:path>
                  </a:pathLst>
                </a:custGeom>
                <a:gradFill rotWithShape="1">
                  <a:gsLst>
                    <a:gs pos="0">
                      <a:srgbClr val="FFFF33">
                        <a:gamma/>
                        <a:shade val="75294"/>
                        <a:invGamma/>
                      </a:srgbClr>
                    </a:gs>
                    <a:gs pos="50000">
                      <a:srgbClr val="FFFF33"/>
                    </a:gs>
                    <a:gs pos="100000">
                      <a:srgbClr val="FFFF33">
                        <a:gamma/>
                        <a:shade val="75294"/>
                        <a:invGamma/>
                      </a:srgbClr>
                    </a:gs>
                  </a:gsLst>
                  <a:lin ang="0" scaled="1"/>
                </a:gradFill>
                <a:ln w="28575" cap="flat" cmpd="sng">
                  <a:solidFill>
                    <a:schemeClr val="tx1"/>
                  </a:solidFill>
                  <a:prstDash val="solid"/>
                  <a:round/>
                  <a:headEnd/>
                  <a:tailEnd/>
                </a:ln>
                <a:effectLst/>
              </p:spPr>
              <p:txBody>
                <a:bodyPr wrap="none">
                  <a:spAutoFit/>
                </a:bodyPr>
                <a:lstStyle/>
                <a:p>
                  <a:endParaRPr lang="ja-JP" altLang="en-US"/>
                </a:p>
              </p:txBody>
            </p:sp>
            <p:sp>
              <p:nvSpPr>
                <p:cNvPr id="29" name="Line 1610"/>
                <p:cNvSpPr>
                  <a:spLocks noChangeAspect="1" noChangeShapeType="1"/>
                </p:cNvSpPr>
                <p:nvPr/>
              </p:nvSpPr>
              <p:spPr bwMode="auto">
                <a:xfrm flipH="1" flipV="1">
                  <a:off x="2200" y="9854"/>
                  <a:ext cx="272" cy="454"/>
                </a:xfrm>
                <a:prstGeom prst="line">
                  <a:avLst/>
                </a:prstGeom>
                <a:noFill/>
                <a:ln w="19050">
                  <a:solidFill>
                    <a:schemeClr val="tx1"/>
                  </a:solidFill>
                  <a:round/>
                  <a:headEnd/>
                  <a:tailEnd/>
                </a:ln>
                <a:effectLst/>
              </p:spPr>
              <p:txBody>
                <a:bodyPr wrap="none">
                  <a:spAutoFit/>
                </a:bodyPr>
                <a:lstStyle/>
                <a:p>
                  <a:endParaRPr lang="ja-JP" altLang="en-US"/>
                </a:p>
              </p:txBody>
            </p:sp>
            <p:sp>
              <p:nvSpPr>
                <p:cNvPr id="30" name="Line 1611"/>
                <p:cNvSpPr>
                  <a:spLocks noChangeAspect="1" noChangeShapeType="1"/>
                </p:cNvSpPr>
                <p:nvPr/>
              </p:nvSpPr>
              <p:spPr bwMode="auto">
                <a:xfrm flipV="1">
                  <a:off x="2744" y="9854"/>
                  <a:ext cx="272" cy="454"/>
                </a:xfrm>
                <a:prstGeom prst="line">
                  <a:avLst/>
                </a:prstGeom>
                <a:noFill/>
                <a:ln w="19050">
                  <a:solidFill>
                    <a:schemeClr val="tx1"/>
                  </a:solidFill>
                  <a:round/>
                  <a:headEnd/>
                  <a:tailEnd/>
                </a:ln>
                <a:effectLst/>
              </p:spPr>
              <p:txBody>
                <a:bodyPr wrap="none">
                  <a:spAutoFit/>
                </a:bodyPr>
                <a:lstStyle/>
                <a:p>
                  <a:endParaRPr lang="ja-JP" altLang="en-US"/>
                </a:p>
              </p:txBody>
            </p:sp>
            <p:sp>
              <p:nvSpPr>
                <p:cNvPr id="31" name="Line 1612"/>
                <p:cNvSpPr>
                  <a:spLocks noChangeAspect="1" noChangeShapeType="1"/>
                </p:cNvSpPr>
                <p:nvPr/>
              </p:nvSpPr>
              <p:spPr bwMode="auto">
                <a:xfrm flipV="1">
                  <a:off x="2654" y="9854"/>
                  <a:ext cx="90" cy="454"/>
                </a:xfrm>
                <a:prstGeom prst="line">
                  <a:avLst/>
                </a:prstGeom>
                <a:noFill/>
                <a:ln w="19050">
                  <a:solidFill>
                    <a:schemeClr val="tx1"/>
                  </a:solidFill>
                  <a:round/>
                  <a:headEnd/>
                  <a:tailEnd/>
                </a:ln>
                <a:effectLst/>
              </p:spPr>
              <p:txBody>
                <a:bodyPr wrap="none">
                  <a:spAutoFit/>
                </a:bodyPr>
                <a:lstStyle/>
                <a:p>
                  <a:endParaRPr lang="ja-JP" altLang="en-US"/>
                </a:p>
              </p:txBody>
            </p:sp>
            <p:sp>
              <p:nvSpPr>
                <p:cNvPr id="32" name="Line 1613"/>
                <p:cNvSpPr>
                  <a:spLocks noChangeAspect="1" noChangeShapeType="1"/>
                </p:cNvSpPr>
                <p:nvPr/>
              </p:nvSpPr>
              <p:spPr bwMode="auto">
                <a:xfrm flipH="1" flipV="1">
                  <a:off x="2472" y="9854"/>
                  <a:ext cx="91" cy="454"/>
                </a:xfrm>
                <a:prstGeom prst="line">
                  <a:avLst/>
                </a:prstGeom>
                <a:noFill/>
                <a:ln w="19050">
                  <a:solidFill>
                    <a:schemeClr val="tx1"/>
                  </a:solidFill>
                  <a:round/>
                  <a:headEnd/>
                  <a:tailEnd/>
                </a:ln>
                <a:effectLst/>
              </p:spPr>
              <p:txBody>
                <a:bodyPr wrap="none">
                  <a:spAutoFit/>
                </a:bodyPr>
                <a:lstStyle/>
                <a:p>
                  <a:endParaRPr lang="ja-JP" altLang="en-US"/>
                </a:p>
              </p:txBody>
            </p:sp>
          </p:grpSp>
        </p:grpSp>
        <p:sp>
          <p:nvSpPr>
            <p:cNvPr id="21" name="Oval 1886"/>
            <p:cNvSpPr>
              <a:spLocks noChangeArrowheads="1"/>
            </p:cNvSpPr>
            <p:nvPr/>
          </p:nvSpPr>
          <p:spPr bwMode="auto">
            <a:xfrm>
              <a:off x="1363597" y="2983732"/>
              <a:ext cx="76942" cy="84381"/>
            </a:xfrm>
            <a:prstGeom prst="ellipse">
              <a:avLst/>
            </a:prstGeom>
            <a:solidFill>
              <a:srgbClr val="FF0000"/>
            </a:solidFill>
            <a:ln w="9525">
              <a:solidFill>
                <a:schemeClr val="tx1"/>
              </a:solidFill>
              <a:round/>
              <a:headEnd/>
              <a:tailEnd/>
            </a:ln>
            <a:effectLst/>
          </p:spPr>
          <p:txBody>
            <a:bodyPr wrap="none" anchor="ctr"/>
            <a:lstStyle/>
            <a:p>
              <a:endParaRPr lang="ja-JP" altLang="en-US"/>
            </a:p>
          </p:txBody>
        </p:sp>
        <p:sp>
          <p:nvSpPr>
            <p:cNvPr id="10" name="正方形/長方形 9"/>
            <p:cNvSpPr/>
            <p:nvPr/>
          </p:nvSpPr>
          <p:spPr>
            <a:xfrm>
              <a:off x="1252480" y="3110880"/>
              <a:ext cx="111573" cy="11157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p:cNvSpPr txBox="1"/>
          <p:nvPr/>
        </p:nvSpPr>
        <p:spPr>
          <a:xfrm>
            <a:off x="2195736" y="4941168"/>
            <a:ext cx="1193660" cy="401682"/>
          </a:xfrm>
          <a:prstGeom prst="rect">
            <a:avLst/>
          </a:prstGeom>
          <a:noFill/>
        </p:spPr>
        <p:txBody>
          <a:bodyPr wrap="square" rtlCol="0">
            <a:spAutoFit/>
          </a:bodyPr>
          <a:lstStyle/>
          <a:p>
            <a:r>
              <a:rPr lang="en-US" altLang="ja-JP" sz="2000" dirty="0"/>
              <a:t>S</a:t>
            </a:r>
            <a:r>
              <a:rPr kumimoji="1" lang="en-US" altLang="ja-JP" sz="2000" dirty="0" smtClean="0"/>
              <a:t>ample</a:t>
            </a:r>
            <a:endParaRPr kumimoji="1" lang="ja-JP" altLang="en-US" sz="2000" dirty="0"/>
          </a:p>
        </p:txBody>
      </p:sp>
      <p:sp>
        <p:nvSpPr>
          <p:cNvPr id="12" name="Line 1627"/>
          <p:cNvSpPr>
            <a:spLocks noChangeShapeType="1"/>
          </p:cNvSpPr>
          <p:nvPr/>
        </p:nvSpPr>
        <p:spPr bwMode="auto">
          <a:xfrm>
            <a:off x="1507555" y="3327516"/>
            <a:ext cx="936103" cy="1656183"/>
          </a:xfrm>
          <a:prstGeom prst="line">
            <a:avLst/>
          </a:prstGeom>
          <a:noFill/>
          <a:ln w="9525">
            <a:solidFill>
              <a:schemeClr val="tx1"/>
            </a:solidFill>
            <a:prstDash val="dash"/>
            <a:round/>
            <a:headEnd/>
            <a:tailEnd/>
          </a:ln>
          <a:effectLst/>
        </p:spPr>
        <p:txBody>
          <a:bodyPr/>
          <a:lstStyle/>
          <a:p>
            <a:endParaRPr lang="ja-JP" altLang="en-US"/>
          </a:p>
        </p:txBody>
      </p:sp>
      <p:sp>
        <p:nvSpPr>
          <p:cNvPr id="13" name="正方形/長方形 12"/>
          <p:cNvSpPr/>
          <p:nvPr/>
        </p:nvSpPr>
        <p:spPr>
          <a:xfrm>
            <a:off x="3491880" y="3356992"/>
            <a:ext cx="2385595" cy="710666"/>
          </a:xfrm>
          <a:prstGeom prst="rect">
            <a:avLst/>
          </a:prstGeom>
        </p:spPr>
        <p:txBody>
          <a:bodyPr wrap="square">
            <a:spAutoFit/>
          </a:bodyPr>
          <a:lstStyle/>
          <a:p>
            <a:r>
              <a:rPr lang="en-US" altLang="ja-JP" sz="2000" dirty="0" smtClean="0"/>
              <a:t>Insulating Layer</a:t>
            </a:r>
          </a:p>
          <a:p>
            <a:r>
              <a:rPr lang="en-US" altLang="ja-JP" sz="2000" dirty="0" smtClean="0"/>
              <a:t>(Alumina Powder)</a:t>
            </a:r>
            <a:endParaRPr lang="en-US" altLang="ja-JP" sz="2000" dirty="0"/>
          </a:p>
        </p:txBody>
      </p:sp>
      <p:sp>
        <p:nvSpPr>
          <p:cNvPr id="14" name="テキスト ボックス 13"/>
          <p:cNvSpPr txBox="1"/>
          <p:nvPr/>
        </p:nvSpPr>
        <p:spPr>
          <a:xfrm>
            <a:off x="3779912" y="1916832"/>
            <a:ext cx="1283093" cy="548419"/>
          </a:xfrm>
          <a:prstGeom prst="rect">
            <a:avLst/>
          </a:prstGeom>
          <a:noFill/>
        </p:spPr>
        <p:txBody>
          <a:bodyPr wrap="square" rtlCol="0">
            <a:spAutoFit/>
          </a:bodyPr>
          <a:lstStyle/>
          <a:p>
            <a:r>
              <a:rPr lang="en-US" altLang="ja-JP" sz="2000" dirty="0" smtClean="0"/>
              <a:t>Electrode</a:t>
            </a:r>
          </a:p>
          <a:p>
            <a:r>
              <a:rPr kumimoji="1" lang="en-US" altLang="ja-JP" sz="2000" dirty="0" smtClean="0"/>
              <a:t>(Pt)</a:t>
            </a:r>
            <a:endParaRPr kumimoji="1" lang="ja-JP" altLang="en-US" sz="2000" dirty="0"/>
          </a:p>
        </p:txBody>
      </p:sp>
      <p:sp>
        <p:nvSpPr>
          <p:cNvPr id="15" name="Line 1888"/>
          <p:cNvSpPr>
            <a:spLocks noChangeShapeType="1"/>
          </p:cNvSpPr>
          <p:nvPr/>
        </p:nvSpPr>
        <p:spPr bwMode="auto">
          <a:xfrm>
            <a:off x="1635151" y="3279197"/>
            <a:ext cx="1632495" cy="1789567"/>
          </a:xfrm>
          <a:prstGeom prst="line">
            <a:avLst/>
          </a:prstGeom>
          <a:noFill/>
          <a:ln w="9525">
            <a:solidFill>
              <a:schemeClr val="tx1"/>
            </a:solidFill>
            <a:prstDash val="dash"/>
            <a:round/>
            <a:headEnd/>
            <a:tailEnd/>
          </a:ln>
          <a:effectLst/>
        </p:spPr>
        <p:txBody>
          <a:bodyPr/>
          <a:lstStyle/>
          <a:p>
            <a:endParaRPr lang="ja-JP" altLang="en-US"/>
          </a:p>
        </p:txBody>
      </p:sp>
      <p:sp>
        <p:nvSpPr>
          <p:cNvPr id="16" name="テキスト ボックス 15"/>
          <p:cNvSpPr txBox="1"/>
          <p:nvPr/>
        </p:nvSpPr>
        <p:spPr>
          <a:xfrm>
            <a:off x="3203848" y="5013176"/>
            <a:ext cx="2602468" cy="710666"/>
          </a:xfrm>
          <a:prstGeom prst="rect">
            <a:avLst/>
          </a:prstGeom>
          <a:noFill/>
        </p:spPr>
        <p:txBody>
          <a:bodyPr wrap="square" rtlCol="0">
            <a:spAutoFit/>
          </a:bodyPr>
          <a:lstStyle/>
          <a:p>
            <a:r>
              <a:rPr kumimoji="1" lang="en-US" altLang="ja-JP" sz="2000" dirty="0" smtClean="0"/>
              <a:t>Pressure medium</a:t>
            </a:r>
          </a:p>
          <a:p>
            <a:r>
              <a:rPr lang="en-US" altLang="ja-JP" sz="2000" dirty="0" smtClean="0"/>
              <a:t>(Daphne 7373, </a:t>
            </a:r>
            <a:r>
              <a:rPr lang="en-US" altLang="ja-JP" sz="2000" dirty="0" err="1" smtClean="0"/>
              <a:t>MeOH</a:t>
            </a:r>
            <a:r>
              <a:rPr lang="en-US" altLang="ja-JP" sz="2000" dirty="0" smtClean="0"/>
              <a:t>)</a:t>
            </a:r>
            <a:endParaRPr kumimoji="1" lang="ja-JP" altLang="en-US" sz="2000" dirty="0"/>
          </a:p>
        </p:txBody>
      </p:sp>
      <p:sp>
        <p:nvSpPr>
          <p:cNvPr id="17" name="テキスト ボックス 16"/>
          <p:cNvSpPr txBox="1"/>
          <p:nvPr/>
        </p:nvSpPr>
        <p:spPr>
          <a:xfrm>
            <a:off x="3779912" y="2636912"/>
            <a:ext cx="1283092" cy="548419"/>
          </a:xfrm>
          <a:prstGeom prst="rect">
            <a:avLst/>
          </a:prstGeom>
          <a:noFill/>
        </p:spPr>
        <p:txBody>
          <a:bodyPr wrap="square" rtlCol="0">
            <a:spAutoFit/>
          </a:bodyPr>
          <a:lstStyle/>
          <a:p>
            <a:r>
              <a:rPr lang="en-US" altLang="ja-JP" sz="2000" dirty="0" smtClean="0"/>
              <a:t>Gasket</a:t>
            </a:r>
          </a:p>
          <a:p>
            <a:r>
              <a:rPr lang="en-US" altLang="ja-JP" sz="2000" dirty="0" smtClean="0"/>
              <a:t>(SUS310s)</a:t>
            </a:r>
          </a:p>
        </p:txBody>
      </p:sp>
      <p:sp>
        <p:nvSpPr>
          <p:cNvPr id="18" name="テキスト ボックス 17"/>
          <p:cNvSpPr txBox="1"/>
          <p:nvPr/>
        </p:nvSpPr>
        <p:spPr>
          <a:xfrm>
            <a:off x="3491880" y="4149080"/>
            <a:ext cx="2013771" cy="707886"/>
          </a:xfrm>
          <a:prstGeom prst="rect">
            <a:avLst/>
          </a:prstGeom>
          <a:noFill/>
        </p:spPr>
        <p:txBody>
          <a:bodyPr wrap="square" rtlCol="0">
            <a:spAutoFit/>
          </a:bodyPr>
          <a:lstStyle/>
          <a:p>
            <a:r>
              <a:rPr lang="en-US" altLang="ja-JP" sz="2000" dirty="0" smtClean="0"/>
              <a:t>Pressure marker</a:t>
            </a:r>
          </a:p>
          <a:p>
            <a:r>
              <a:rPr lang="en-US" altLang="ja-JP" sz="2000" dirty="0" smtClean="0"/>
              <a:t>(ruby)</a:t>
            </a:r>
          </a:p>
        </p:txBody>
      </p:sp>
      <p:pic>
        <p:nvPicPr>
          <p:cNvPr id="67" name="Picture 2" descr="\\Hd-shimizu\pc\マニピュレータphoto\nakase\24NHBn\sample_setting_101202.bmp"/>
          <p:cNvPicPr>
            <a:picLocks noChangeAspect="1" noChangeArrowheads="1"/>
          </p:cNvPicPr>
          <p:nvPr/>
        </p:nvPicPr>
        <p:blipFill>
          <a:blip r:embed="rId3" cstate="email"/>
          <a:srcRect/>
          <a:stretch>
            <a:fillRect/>
          </a:stretch>
        </p:blipFill>
        <p:spPr bwMode="auto">
          <a:xfrm>
            <a:off x="935022" y="5088923"/>
            <a:ext cx="1188000" cy="915358"/>
          </a:xfrm>
          <a:prstGeom prst="rect">
            <a:avLst/>
          </a:prstGeom>
          <a:noFill/>
        </p:spPr>
      </p:pic>
      <p:sp>
        <p:nvSpPr>
          <p:cNvPr id="69" name="Line 1630"/>
          <p:cNvSpPr>
            <a:spLocks noChangeShapeType="1"/>
          </p:cNvSpPr>
          <p:nvPr/>
        </p:nvSpPr>
        <p:spPr bwMode="auto">
          <a:xfrm flipV="1">
            <a:off x="1891134" y="3398999"/>
            <a:ext cx="0" cy="2160000"/>
          </a:xfrm>
          <a:prstGeom prst="line">
            <a:avLst/>
          </a:prstGeom>
          <a:noFill/>
          <a:ln w="9525">
            <a:solidFill>
              <a:schemeClr val="tx1"/>
            </a:solidFill>
            <a:prstDash val="dash"/>
            <a:round/>
            <a:headEnd/>
            <a:tailEnd/>
          </a:ln>
          <a:effectLst/>
        </p:spPr>
        <p:txBody>
          <a:bodyPr/>
          <a:lstStyle/>
          <a:p>
            <a:endParaRPr lang="ja-JP" altLang="en-US"/>
          </a:p>
        </p:txBody>
      </p:sp>
      <p:pic>
        <p:nvPicPr>
          <p:cNvPr id="72" name="Picture 2" descr="\\Hd-shimizu\pc\マニピュレータphoto\nakase\24NHBn(Run4)\sample_setting_110218_18.bmp"/>
          <p:cNvPicPr>
            <a:picLocks noChangeAspect="1" noChangeArrowheads="1"/>
          </p:cNvPicPr>
          <p:nvPr/>
        </p:nvPicPr>
        <p:blipFill>
          <a:blip r:embed="rId4" cstate="email"/>
          <a:srcRect/>
          <a:stretch>
            <a:fillRect/>
          </a:stretch>
        </p:blipFill>
        <p:spPr bwMode="auto">
          <a:xfrm>
            <a:off x="7145445" y="5159617"/>
            <a:ext cx="1044000" cy="742605"/>
          </a:xfrm>
          <a:prstGeom prst="rect">
            <a:avLst/>
          </a:prstGeom>
          <a:noFill/>
        </p:spPr>
      </p:pic>
      <p:sp>
        <p:nvSpPr>
          <p:cNvPr id="73" name="正方形/長方形 72"/>
          <p:cNvSpPr/>
          <p:nvPr/>
        </p:nvSpPr>
        <p:spPr>
          <a:xfrm>
            <a:off x="1046983" y="188640"/>
            <a:ext cx="3658950" cy="584775"/>
          </a:xfrm>
          <a:prstGeom prst="rect">
            <a:avLst/>
          </a:prstGeom>
        </p:spPr>
        <p:txBody>
          <a:bodyPr wrap="none">
            <a:spAutoFit/>
          </a:bodyPr>
          <a:lstStyle/>
          <a:p>
            <a:r>
              <a:rPr lang="en-US" altLang="ja-JP" sz="3200" dirty="0"/>
              <a:t>sample </a:t>
            </a:r>
            <a:r>
              <a:rPr lang="en-US" altLang="ja-JP" sz="3200" dirty="0" smtClean="0"/>
              <a:t>setting (DAC)</a:t>
            </a:r>
            <a:endParaRPr lang="ja-JP" altLang="en-US" sz="3200" dirty="0"/>
          </a:p>
        </p:txBody>
      </p:sp>
      <p:sp>
        <p:nvSpPr>
          <p:cNvPr id="74" name="Line 1630"/>
          <p:cNvSpPr>
            <a:spLocks noChangeShapeType="1"/>
          </p:cNvSpPr>
          <p:nvPr/>
        </p:nvSpPr>
        <p:spPr bwMode="auto">
          <a:xfrm flipH="1" flipV="1">
            <a:off x="1112921" y="3402290"/>
            <a:ext cx="0" cy="2160000"/>
          </a:xfrm>
          <a:prstGeom prst="line">
            <a:avLst/>
          </a:prstGeom>
          <a:noFill/>
          <a:ln w="9525">
            <a:solidFill>
              <a:schemeClr val="tx1"/>
            </a:solidFill>
            <a:prstDash val="dash"/>
            <a:round/>
            <a:headEnd/>
            <a:tailEnd/>
          </a:ln>
          <a:effectLst/>
        </p:spPr>
        <p:txBody>
          <a:bodyPr/>
          <a:lstStyle/>
          <a:p>
            <a:endParaRPr lang="ja-JP" altLang="en-US"/>
          </a:p>
        </p:txBody>
      </p:sp>
      <p:cxnSp>
        <p:nvCxnSpPr>
          <p:cNvPr id="77" name="直線矢印コネクタ 76"/>
          <p:cNvCxnSpPr/>
          <p:nvPr/>
        </p:nvCxnSpPr>
        <p:spPr>
          <a:xfrm>
            <a:off x="1085032" y="5013176"/>
            <a:ext cx="828000" cy="1588"/>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7236296" y="5025291"/>
            <a:ext cx="828000" cy="1588"/>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1064874" y="4613027"/>
            <a:ext cx="906017" cy="369332"/>
          </a:xfrm>
          <a:prstGeom prst="rect">
            <a:avLst/>
          </a:prstGeom>
        </p:spPr>
        <p:txBody>
          <a:bodyPr wrap="none">
            <a:spAutoFit/>
          </a:bodyPr>
          <a:lstStyle/>
          <a:p>
            <a:r>
              <a:rPr lang="en-US" altLang="ja-JP" dirty="0"/>
              <a:t>500 </a:t>
            </a:r>
            <a:r>
              <a:rPr lang="en-US" altLang="ja-JP" dirty="0">
                <a:latin typeface="Symbol" pitchFamily="18" charset="2"/>
              </a:rPr>
              <a:t>m</a:t>
            </a:r>
            <a:r>
              <a:rPr lang="en-US" altLang="ja-JP" dirty="0"/>
              <a:t>m</a:t>
            </a:r>
            <a:endParaRPr lang="ja-JP" altLang="en-US" dirty="0"/>
          </a:p>
        </p:txBody>
      </p:sp>
      <p:sp>
        <p:nvSpPr>
          <p:cNvPr id="80" name="正方形/長方形 79"/>
          <p:cNvSpPr/>
          <p:nvPr/>
        </p:nvSpPr>
        <p:spPr>
          <a:xfrm>
            <a:off x="7244506" y="4623660"/>
            <a:ext cx="846707" cy="369332"/>
          </a:xfrm>
          <a:prstGeom prst="rect">
            <a:avLst/>
          </a:prstGeom>
        </p:spPr>
        <p:txBody>
          <a:bodyPr wrap="none">
            <a:spAutoFit/>
          </a:bodyPr>
          <a:lstStyle/>
          <a:p>
            <a:r>
              <a:rPr lang="en-US" altLang="ja-JP" dirty="0"/>
              <a:t>550μm</a:t>
            </a:r>
            <a:endParaRPr lang="ja-JP" altLang="en-US" dirty="0"/>
          </a:p>
        </p:txBody>
      </p:sp>
      <p:sp>
        <p:nvSpPr>
          <p:cNvPr id="22" name="Line 1888"/>
          <p:cNvSpPr>
            <a:spLocks noChangeShapeType="1"/>
          </p:cNvSpPr>
          <p:nvPr/>
        </p:nvSpPr>
        <p:spPr bwMode="auto">
          <a:xfrm>
            <a:off x="1625313" y="3160369"/>
            <a:ext cx="1794559" cy="1132727"/>
          </a:xfrm>
          <a:prstGeom prst="line">
            <a:avLst/>
          </a:prstGeom>
          <a:noFill/>
          <a:ln w="9525">
            <a:solidFill>
              <a:schemeClr val="tx1"/>
            </a:solidFill>
            <a:prstDash val="dash"/>
            <a:round/>
            <a:headEnd/>
            <a:tailEnd/>
          </a:ln>
          <a:effectLst/>
        </p:spPr>
        <p:txBody>
          <a:bodyPr/>
          <a:lstStyle/>
          <a:p>
            <a:endParaRPr lang="ja-JP" altLang="en-US"/>
          </a:p>
        </p:txBody>
      </p:sp>
      <p:sp>
        <p:nvSpPr>
          <p:cNvPr id="70" name="Line 1630"/>
          <p:cNvSpPr>
            <a:spLocks noChangeShapeType="1"/>
          </p:cNvSpPr>
          <p:nvPr/>
        </p:nvSpPr>
        <p:spPr bwMode="auto">
          <a:xfrm flipV="1">
            <a:off x="8023077" y="3411891"/>
            <a:ext cx="0" cy="2160000"/>
          </a:xfrm>
          <a:prstGeom prst="line">
            <a:avLst/>
          </a:prstGeom>
          <a:noFill/>
          <a:ln w="9525">
            <a:solidFill>
              <a:schemeClr val="tx1"/>
            </a:solidFill>
            <a:prstDash val="dash"/>
            <a:round/>
            <a:headEnd/>
            <a:tailEnd/>
          </a:ln>
          <a:effectLst/>
        </p:spPr>
        <p:txBody>
          <a:bodyPr/>
          <a:lstStyle/>
          <a:p>
            <a:endParaRPr lang="ja-JP" altLang="en-US" dirty="0"/>
          </a:p>
        </p:txBody>
      </p:sp>
      <p:sp>
        <p:nvSpPr>
          <p:cNvPr id="71" name="Line 1630"/>
          <p:cNvSpPr>
            <a:spLocks noChangeShapeType="1"/>
          </p:cNvSpPr>
          <p:nvPr/>
        </p:nvSpPr>
        <p:spPr bwMode="auto">
          <a:xfrm flipV="1">
            <a:off x="7255497" y="3433157"/>
            <a:ext cx="0" cy="2160000"/>
          </a:xfrm>
          <a:prstGeom prst="line">
            <a:avLst/>
          </a:prstGeom>
          <a:noFill/>
          <a:ln w="9525">
            <a:solidFill>
              <a:schemeClr val="tx1"/>
            </a:solidFill>
            <a:prstDash val="dash"/>
            <a:round/>
            <a:headEnd/>
            <a:tailEnd/>
          </a:ln>
          <a:effectLst/>
        </p:spPr>
        <p:txBody>
          <a:bodyPr/>
          <a:lstStyle/>
          <a:p>
            <a:endParaRPr lang="ja-JP" altLang="en-US"/>
          </a:p>
        </p:txBody>
      </p:sp>
      <p:sp>
        <p:nvSpPr>
          <p:cNvPr id="20" name="Line 1630"/>
          <p:cNvSpPr>
            <a:spLocks noChangeShapeType="1"/>
          </p:cNvSpPr>
          <p:nvPr/>
        </p:nvSpPr>
        <p:spPr bwMode="auto">
          <a:xfrm flipV="1">
            <a:off x="2267744" y="2924944"/>
            <a:ext cx="1450451" cy="223147"/>
          </a:xfrm>
          <a:prstGeom prst="line">
            <a:avLst/>
          </a:prstGeom>
          <a:noFill/>
          <a:ln w="9525">
            <a:solidFill>
              <a:schemeClr val="tx1"/>
            </a:solidFill>
            <a:prstDash val="dash"/>
            <a:round/>
            <a:headEnd/>
            <a:tailEnd/>
          </a:ln>
          <a:effectLst/>
        </p:spPr>
        <p:txBody>
          <a:bodyPr/>
          <a:lstStyle/>
          <a:p>
            <a:endParaRPr lang="ja-JP" altLang="en-US"/>
          </a:p>
        </p:txBody>
      </p:sp>
      <p:sp>
        <p:nvSpPr>
          <p:cNvPr id="81" name="テキスト ボックス 80"/>
          <p:cNvSpPr txBox="1"/>
          <p:nvPr/>
        </p:nvSpPr>
        <p:spPr>
          <a:xfrm>
            <a:off x="8495928" y="6309320"/>
            <a:ext cx="648072" cy="369332"/>
          </a:xfrm>
          <a:prstGeom prst="rect">
            <a:avLst/>
          </a:prstGeom>
          <a:noFill/>
        </p:spPr>
        <p:txBody>
          <a:bodyPr wrap="square" rtlCol="0">
            <a:spAutoFit/>
          </a:bodyPr>
          <a:lstStyle/>
          <a:p>
            <a:r>
              <a:rPr lang="en-US" altLang="ja-JP" dirty="0" smtClean="0"/>
              <a:t>9</a:t>
            </a:r>
            <a:endParaRPr kumimoji="1" lang="ja-JP" alt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21587</TotalTime>
  <Words>1905</Words>
  <Application>Microsoft Office PowerPoint</Application>
  <PresentationFormat>画面に合わせる (4:3)</PresentationFormat>
  <Paragraphs>323</Paragraphs>
  <Slides>21</Slides>
  <Notes>13</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23" baseType="lpstr">
      <vt:lpstr>Office テーマ</vt:lpstr>
      <vt:lpstr>ｸﾞﾗﾌ</vt:lpstr>
      <vt:lpstr>Pressure-Induced Polymerization of Dehydro[24]annulenes Derivative</vt:lpstr>
      <vt:lpstr>スライド 2</vt:lpstr>
      <vt:lpstr>Introduction</vt:lpstr>
      <vt:lpstr>Sample : 24NHBn(Dehydro[24]annulenes derivative) collaborative research with Rubin Group (UCLA) and Tobe lab</vt:lpstr>
      <vt:lpstr> Example of pressure-induced polymerization Diiodobutadiyne : 1  Poly-(diiododiacetylene) (PIDA) : 2</vt:lpstr>
      <vt:lpstr>スライド 6</vt:lpstr>
      <vt:lpstr>Motivation</vt:lpstr>
      <vt:lpstr>スライド 8</vt:lpstr>
      <vt:lpstr>スライド 9</vt:lpstr>
      <vt:lpstr>スライド 10</vt:lpstr>
      <vt:lpstr>スライド 11</vt:lpstr>
      <vt:lpstr>スライド 12</vt:lpstr>
      <vt:lpstr>スライド 13</vt:lpstr>
      <vt:lpstr>スライド 14</vt:lpstr>
      <vt:lpstr>Summary</vt:lpstr>
      <vt:lpstr>スライド 16</vt:lpstr>
      <vt:lpstr>Experimental method  ~ Infrared Spectroscopy~</vt:lpstr>
      <vt:lpstr> Example of pressure-induced polymerization Diiodobutadiyne : 1  Poly-(diiododiacetylene) (PIDA) : 2</vt:lpstr>
      <vt:lpstr>Previous work of PIDA (color change)</vt:lpstr>
      <vt:lpstr>Previous work of PIDA (Raman Spectroscopy)</vt:lpstr>
      <vt:lpstr>X-ray Diffraction Studies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Pressure-Induced Polymerization of 24NHBn(Dehydro[24]annulenes)</dc:title>
  <dc:creator>Nakase</dc:creator>
  <cp:lastModifiedBy>Nakase</cp:lastModifiedBy>
  <cp:revision>212</cp:revision>
  <dcterms:created xsi:type="dcterms:W3CDTF">2011-11-14T07:16:52Z</dcterms:created>
  <dcterms:modified xsi:type="dcterms:W3CDTF">2011-11-29T11:22:28Z</dcterms:modified>
</cp:coreProperties>
</file>