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7" r:id="rId3"/>
    <p:sldId id="290" r:id="rId4"/>
    <p:sldId id="265" r:id="rId5"/>
    <p:sldId id="258" r:id="rId6"/>
    <p:sldId id="260" r:id="rId7"/>
    <p:sldId id="261" r:id="rId8"/>
    <p:sldId id="292" r:id="rId9"/>
    <p:sldId id="294" r:id="rId10"/>
    <p:sldId id="269" r:id="rId11"/>
    <p:sldId id="270" r:id="rId12"/>
    <p:sldId id="271" r:id="rId13"/>
    <p:sldId id="272" r:id="rId14"/>
    <p:sldId id="279" r:id="rId15"/>
    <p:sldId id="273" r:id="rId16"/>
    <p:sldId id="275" r:id="rId17"/>
    <p:sldId id="276" r:id="rId18"/>
    <p:sldId id="274" r:id="rId19"/>
    <p:sldId id="281" r:id="rId20"/>
    <p:sldId id="296" r:id="rId21"/>
    <p:sldId id="289" r:id="rId22"/>
    <p:sldId id="283" r:id="rId23"/>
    <p:sldId id="284" r:id="rId24"/>
    <p:sldId id="285" r:id="rId25"/>
    <p:sldId id="286" r:id="rId26"/>
    <p:sldId id="280" r:id="rId27"/>
    <p:sldId id="287" r:id="rId28"/>
    <p:sldId id="288" r:id="rId29"/>
    <p:sldId id="277" r:id="rId30"/>
    <p:sldId id="278" r:id="rId31"/>
    <p:sldId id="297" r:id="rId32"/>
    <p:sldId id="299" r:id="rId33"/>
    <p:sldId id="298" r:id="rId34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08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8930-8E98-431B-8103-29A64938C872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7D717-8B99-4CB5-A4C4-58CAE9778F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Hello everyone</a:t>
            </a:r>
            <a:r>
              <a:rPr kumimoji="1" lang="en-US" altLang="ja-JP" baseline="0" dirty="0" smtClean="0"/>
              <a:t>. I’m Kazuhiro </a:t>
            </a:r>
            <a:r>
              <a:rPr kumimoji="1" lang="en-US" altLang="ja-JP" baseline="0" dirty="0" err="1" smtClean="0"/>
              <a:t>Nishimoto</a:t>
            </a:r>
            <a:r>
              <a:rPr kumimoji="1" lang="en-US" altLang="ja-JP" baseline="0" dirty="0" smtClean="0"/>
              <a:t> from </a:t>
            </a:r>
            <a:r>
              <a:rPr kumimoji="1" lang="en-US" altLang="ja-JP" baseline="0" dirty="0" err="1" smtClean="0"/>
              <a:t>Kitaoka</a:t>
            </a:r>
            <a:r>
              <a:rPr kumimoji="1" lang="en-US" altLang="ja-JP" baseline="0" dirty="0" smtClean="0"/>
              <a:t> laboratory.</a:t>
            </a:r>
          </a:p>
          <a:p>
            <a:r>
              <a:rPr kumimoji="1" lang="en-US" altLang="ja-JP" baseline="0" dirty="0" smtClean="0"/>
              <a:t>Today, I will talk about Anisotropic spin fluctuations and superconductivity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D717-8B99-4CB5-A4C4-58CAE9778F4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D717-8B99-4CB5-A4C4-58CAE9778F4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D717-8B99-4CB5-A4C4-58CAE9778F42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79064-D2AC-48D1-A4C1-068F7BD99380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電子がフェルミ粒子であるゆえにクーパー対のペアの組み方にしばり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6DF9B-8019-4A15-833E-980412C3F4F7}" type="slidenum">
              <a:rPr lang="en-US" altLang="ja-JP" smtClean="0"/>
              <a:pPr/>
              <a:t>33</a:t>
            </a:fld>
            <a:endParaRPr lang="en-US" altLang="ja-JP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D717-8B99-4CB5-A4C4-58CAE9778F4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>
              <a:ea typeface="ＭＳ Ｐ明朝" pitchFamily="18" charset="-128"/>
            </a:endParaRPr>
          </a:p>
        </p:txBody>
      </p:sp>
      <p:sp>
        <p:nvSpPr>
          <p:cNvPr id="327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2E83D0-BE36-46BA-AF6D-C5D2FC2975C5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6D5CD-66BD-4A98-85D2-1D8E90DCFD3C}" type="slidenum">
              <a:rPr lang="ja-JP" altLang="en-US" smtClean="0">
                <a:ea typeface="ＭＳ Ｐゴシック" charset="-128"/>
              </a:rPr>
              <a:pPr/>
              <a:t>4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D717-8B99-4CB5-A4C4-58CAE9778F4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超ウラン化合物の物性研究の例は少なかった。２００２年と２００３年にプルトニウム化合物</a:t>
            </a:r>
            <a:r>
              <a:rPr kumimoji="1" lang="en-US" altLang="ja-JP" dirty="0" smtClean="0"/>
              <a:t>PuCoGa5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PuRhGa5</a:t>
            </a:r>
            <a:r>
              <a:rPr kumimoji="1" lang="ja-JP" altLang="en-US" dirty="0" smtClean="0"/>
              <a:t>において超伝導が発見された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D717-8B99-4CB5-A4C4-58CAE9778F4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9195-A766-477F-BB38-534B1AF338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3769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Q</a:t>
            </a:r>
            <a:r>
              <a:rPr kumimoji="1" lang="en-US" altLang="ja-JP" dirty="0" err="1" smtClean="0"/>
              <a:t>uadrupole</a:t>
            </a:r>
            <a:r>
              <a:rPr kumimoji="1" lang="en-US" altLang="ja-JP" dirty="0" smtClean="0"/>
              <a:t> Interaction </a:t>
            </a:r>
            <a:r>
              <a:rPr kumimoji="1" lang="ja-JP" altLang="en-US" dirty="0" smtClean="0"/>
              <a:t>（電気四重極相互作用）</a:t>
            </a:r>
            <a:endParaRPr lang="en-US" altLang="ja-JP" dirty="0" smtClean="0"/>
          </a:p>
          <a:p>
            <a:r>
              <a:rPr lang="en-US" altLang="ja-JP" dirty="0" smtClean="0"/>
              <a:t>(interaction between </a:t>
            </a:r>
            <a:r>
              <a:rPr lang="en-US" altLang="ja-JP" dirty="0" err="1" smtClean="0"/>
              <a:t>quadrupole</a:t>
            </a:r>
            <a:r>
              <a:rPr lang="en-US" altLang="ja-JP" dirty="0" smtClean="0"/>
              <a:t> moment and electrical gradient)</a:t>
            </a:r>
          </a:p>
          <a:p>
            <a:r>
              <a:rPr kumimoji="1" lang="en-US" altLang="ja-JP" dirty="0" smtClean="0"/>
              <a:t>1T=10000G=10*4G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D717-8B99-4CB5-A4C4-58CAE9778F4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D717-8B99-4CB5-A4C4-58CAE9778F4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C9F9-DCB7-4D89-9FD1-EDE7028A214C}" type="datetimeFigureOut">
              <a:rPr kumimoji="1" lang="ja-JP" altLang="en-US" smtClean="0"/>
              <a:pPr/>
              <a:t>2011/11/30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0414-BC6E-406D-81B9-C0D9721CFD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png"/><Relationship Id="rId18" Type="http://schemas.openxmlformats.org/officeDocument/2006/relationships/image" Target="../media/image71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60.png"/><Relationship Id="rId9" Type="http://schemas.openxmlformats.org/officeDocument/2006/relationships/image" Target="../media/image64.jpeg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72109" y="620688"/>
            <a:ext cx="739978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Anisotropic  Spin  Fluctuations </a:t>
            </a:r>
          </a:p>
          <a:p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 Superconductivity  in ‘115’ </a:t>
            </a:r>
          </a:p>
          <a:p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Heavy  </a:t>
            </a:r>
            <a:r>
              <a:rPr lang="en-US" altLang="ja-JP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Fermion</a:t>
            </a: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Compounds : </a:t>
            </a:r>
          </a:p>
          <a:p>
            <a:r>
              <a:rPr lang="en-US" altLang="ja-JP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59</a:t>
            </a: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  NMR  Study  in  PuCoGa</a:t>
            </a:r>
            <a:r>
              <a:rPr lang="en-US" altLang="ja-JP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  <a:p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4869160"/>
            <a:ext cx="2856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Kazuhiro 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Nishimoto</a:t>
            </a: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Kitaoka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lab.</a:t>
            </a:r>
          </a:p>
          <a:p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7797" y="3140968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S.-H. </a:t>
            </a:r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Baek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et. al.</a:t>
            </a: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PRL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105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,217002(2010)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3"/>
            <a:ext cx="5206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3200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~spin-lattice relation time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65949" y="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measurement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076255" y="3673569"/>
            <a:ext cx="1600201" cy="990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electronic spin</a:t>
            </a: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67200" y="1733897"/>
            <a:ext cx="1905000" cy="1263650"/>
            <a:chOff x="2832" y="1152"/>
            <a:chExt cx="1200" cy="796"/>
          </a:xfrm>
        </p:grpSpPr>
        <p:pic>
          <p:nvPicPr>
            <p:cNvPr id="7" name="Picture 6" descr="C:\Documents and Settings\mukuda\デスクトップ\T1概要\T1c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0" y="1152"/>
              <a:ext cx="912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832" y="1344"/>
              <a:ext cx="384" cy="336"/>
            </a:xfrm>
            <a:prstGeom prst="rightArrow">
              <a:avLst>
                <a:gd name="adj1" fmla="val 53574"/>
                <a:gd name="adj2" fmla="val 5833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 flipH="1" flipV="1">
            <a:off x="611699" y="2925539"/>
            <a:ext cx="7200486" cy="58306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  <a:gd name="connsiteX0" fmla="*/ 15662 w 21600"/>
              <a:gd name="connsiteY0" fmla="*/ 14285 h 21600"/>
              <a:gd name="connsiteX1" fmla="*/ 21600 w 21600"/>
              <a:gd name="connsiteY1" fmla="*/ 8310 h 21600"/>
              <a:gd name="connsiteX2" fmla="*/ 18630 w 21600"/>
              <a:gd name="connsiteY2" fmla="*/ 8310 h 21600"/>
              <a:gd name="connsiteX3" fmla="*/ 9250 w 21600"/>
              <a:gd name="connsiteY3" fmla="*/ 0 h 21600"/>
              <a:gd name="connsiteX4" fmla="*/ 0 w 21600"/>
              <a:gd name="connsiteY4" fmla="*/ 8485 h 21600"/>
              <a:gd name="connsiteX5" fmla="*/ 0 w 21600"/>
              <a:gd name="connsiteY5" fmla="*/ 21600 h 21600"/>
              <a:gd name="connsiteX6" fmla="*/ 10206 w 21600"/>
              <a:gd name="connsiteY6" fmla="*/ 19127 h 21600"/>
              <a:gd name="connsiteX7" fmla="*/ 6110 w 21600"/>
              <a:gd name="connsiteY7" fmla="*/ 8310 h 21600"/>
              <a:gd name="connsiteX8" fmla="*/ 8907 w 21600"/>
              <a:gd name="connsiteY8" fmla="*/ 5842 h 21600"/>
              <a:gd name="connsiteX9" fmla="*/ 9725 w 21600"/>
              <a:gd name="connsiteY9" fmla="*/ 5842 h 21600"/>
              <a:gd name="connsiteX10" fmla="*/ 12520 w 21600"/>
              <a:gd name="connsiteY10" fmla="*/ 8310 h 21600"/>
              <a:gd name="connsiteX11" fmla="*/ 9725 w 21600"/>
              <a:gd name="connsiteY11" fmla="*/ 8310 h 21600"/>
              <a:gd name="connsiteX12" fmla="*/ 15662 w 21600"/>
              <a:gd name="connsiteY12" fmla="*/ 14285 h 21600"/>
              <a:gd name="connsiteX0" fmla="*/ 15662 w 21600"/>
              <a:gd name="connsiteY0" fmla="*/ 14285 h 28405"/>
              <a:gd name="connsiteX1" fmla="*/ 21600 w 21600"/>
              <a:gd name="connsiteY1" fmla="*/ 8310 h 28405"/>
              <a:gd name="connsiteX2" fmla="*/ 18630 w 21600"/>
              <a:gd name="connsiteY2" fmla="*/ 8310 h 28405"/>
              <a:gd name="connsiteX3" fmla="*/ 9250 w 21600"/>
              <a:gd name="connsiteY3" fmla="*/ 0 h 28405"/>
              <a:gd name="connsiteX4" fmla="*/ 0 w 21600"/>
              <a:gd name="connsiteY4" fmla="*/ 8485 h 28405"/>
              <a:gd name="connsiteX5" fmla="*/ 10206 w 21600"/>
              <a:gd name="connsiteY5" fmla="*/ 28405 h 28405"/>
              <a:gd name="connsiteX6" fmla="*/ 10206 w 21600"/>
              <a:gd name="connsiteY6" fmla="*/ 19127 h 28405"/>
              <a:gd name="connsiteX7" fmla="*/ 6110 w 21600"/>
              <a:gd name="connsiteY7" fmla="*/ 8310 h 28405"/>
              <a:gd name="connsiteX8" fmla="*/ 8907 w 21600"/>
              <a:gd name="connsiteY8" fmla="*/ 5842 h 28405"/>
              <a:gd name="connsiteX9" fmla="*/ 9725 w 21600"/>
              <a:gd name="connsiteY9" fmla="*/ 5842 h 28405"/>
              <a:gd name="connsiteX10" fmla="*/ 12520 w 21600"/>
              <a:gd name="connsiteY10" fmla="*/ 8310 h 28405"/>
              <a:gd name="connsiteX11" fmla="*/ 9725 w 21600"/>
              <a:gd name="connsiteY11" fmla="*/ 8310 h 28405"/>
              <a:gd name="connsiteX12" fmla="*/ 15662 w 21600"/>
              <a:gd name="connsiteY12" fmla="*/ 14285 h 28405"/>
              <a:gd name="connsiteX0" fmla="*/ 22095 w 28033"/>
              <a:gd name="connsiteY0" fmla="*/ 14285 h 28405"/>
              <a:gd name="connsiteX1" fmla="*/ 28033 w 28033"/>
              <a:gd name="connsiteY1" fmla="*/ 8310 h 28405"/>
              <a:gd name="connsiteX2" fmla="*/ 25063 w 28033"/>
              <a:gd name="connsiteY2" fmla="*/ 8310 h 28405"/>
              <a:gd name="connsiteX3" fmla="*/ 15683 w 28033"/>
              <a:gd name="connsiteY3" fmla="*/ 0 h 28405"/>
              <a:gd name="connsiteX4" fmla="*/ 0 w 28033"/>
              <a:gd name="connsiteY4" fmla="*/ 19127 h 28405"/>
              <a:gd name="connsiteX5" fmla="*/ 16639 w 28033"/>
              <a:gd name="connsiteY5" fmla="*/ 28405 h 28405"/>
              <a:gd name="connsiteX6" fmla="*/ 16639 w 28033"/>
              <a:gd name="connsiteY6" fmla="*/ 19127 h 28405"/>
              <a:gd name="connsiteX7" fmla="*/ 12543 w 28033"/>
              <a:gd name="connsiteY7" fmla="*/ 8310 h 28405"/>
              <a:gd name="connsiteX8" fmla="*/ 15340 w 28033"/>
              <a:gd name="connsiteY8" fmla="*/ 5842 h 28405"/>
              <a:gd name="connsiteX9" fmla="*/ 16158 w 28033"/>
              <a:gd name="connsiteY9" fmla="*/ 5842 h 28405"/>
              <a:gd name="connsiteX10" fmla="*/ 18953 w 28033"/>
              <a:gd name="connsiteY10" fmla="*/ 8310 h 28405"/>
              <a:gd name="connsiteX11" fmla="*/ 16158 w 28033"/>
              <a:gd name="connsiteY11" fmla="*/ 8310 h 28405"/>
              <a:gd name="connsiteX12" fmla="*/ 22095 w 28033"/>
              <a:gd name="connsiteY12" fmla="*/ 14285 h 28405"/>
              <a:gd name="connsiteX0" fmla="*/ 22095 w 28033"/>
              <a:gd name="connsiteY0" fmla="*/ 14285 h 28699"/>
              <a:gd name="connsiteX1" fmla="*/ 28033 w 28033"/>
              <a:gd name="connsiteY1" fmla="*/ 8310 h 28699"/>
              <a:gd name="connsiteX2" fmla="*/ 25063 w 28033"/>
              <a:gd name="connsiteY2" fmla="*/ 8310 h 28699"/>
              <a:gd name="connsiteX3" fmla="*/ 15683 w 28033"/>
              <a:gd name="connsiteY3" fmla="*/ 0 h 28699"/>
              <a:gd name="connsiteX4" fmla="*/ 0 w 28033"/>
              <a:gd name="connsiteY4" fmla="*/ 19127 h 28699"/>
              <a:gd name="connsiteX5" fmla="*/ 16639 w 28033"/>
              <a:gd name="connsiteY5" fmla="*/ 28405 h 28699"/>
              <a:gd name="connsiteX6" fmla="*/ 16639 w 28033"/>
              <a:gd name="connsiteY6" fmla="*/ 19127 h 28699"/>
              <a:gd name="connsiteX7" fmla="*/ 12543 w 28033"/>
              <a:gd name="connsiteY7" fmla="*/ 8310 h 28699"/>
              <a:gd name="connsiteX8" fmla="*/ 15340 w 28033"/>
              <a:gd name="connsiteY8" fmla="*/ 5842 h 28699"/>
              <a:gd name="connsiteX9" fmla="*/ 16158 w 28033"/>
              <a:gd name="connsiteY9" fmla="*/ 5842 h 28699"/>
              <a:gd name="connsiteX10" fmla="*/ 18953 w 28033"/>
              <a:gd name="connsiteY10" fmla="*/ 8310 h 28699"/>
              <a:gd name="connsiteX11" fmla="*/ 16158 w 28033"/>
              <a:gd name="connsiteY11" fmla="*/ 8310 h 28699"/>
              <a:gd name="connsiteX12" fmla="*/ 22095 w 28033"/>
              <a:gd name="connsiteY12" fmla="*/ 14285 h 28699"/>
              <a:gd name="connsiteX0" fmla="*/ 22095 w 28033"/>
              <a:gd name="connsiteY0" fmla="*/ 14285 h 28699"/>
              <a:gd name="connsiteX1" fmla="*/ 28033 w 28033"/>
              <a:gd name="connsiteY1" fmla="*/ 8310 h 28699"/>
              <a:gd name="connsiteX2" fmla="*/ 25063 w 28033"/>
              <a:gd name="connsiteY2" fmla="*/ 8310 h 28699"/>
              <a:gd name="connsiteX3" fmla="*/ 15683 w 28033"/>
              <a:gd name="connsiteY3" fmla="*/ 0 h 28699"/>
              <a:gd name="connsiteX4" fmla="*/ 0 w 28033"/>
              <a:gd name="connsiteY4" fmla="*/ 19127 h 28699"/>
              <a:gd name="connsiteX5" fmla="*/ 16639 w 28033"/>
              <a:gd name="connsiteY5" fmla="*/ 28405 h 28699"/>
              <a:gd name="connsiteX6" fmla="*/ 16639 w 28033"/>
              <a:gd name="connsiteY6" fmla="*/ 19127 h 28699"/>
              <a:gd name="connsiteX7" fmla="*/ 12543 w 28033"/>
              <a:gd name="connsiteY7" fmla="*/ 8310 h 28699"/>
              <a:gd name="connsiteX8" fmla="*/ 15340 w 28033"/>
              <a:gd name="connsiteY8" fmla="*/ 5842 h 28699"/>
              <a:gd name="connsiteX9" fmla="*/ 16158 w 28033"/>
              <a:gd name="connsiteY9" fmla="*/ 5842 h 28699"/>
              <a:gd name="connsiteX10" fmla="*/ 18953 w 28033"/>
              <a:gd name="connsiteY10" fmla="*/ 8310 h 28699"/>
              <a:gd name="connsiteX11" fmla="*/ 16158 w 28033"/>
              <a:gd name="connsiteY11" fmla="*/ 8310 h 28699"/>
              <a:gd name="connsiteX12" fmla="*/ 22095 w 28033"/>
              <a:gd name="connsiteY12" fmla="*/ 14285 h 28699"/>
              <a:gd name="connsiteX0" fmla="*/ 17211 w 23149"/>
              <a:gd name="connsiteY0" fmla="*/ 14285 h 28699"/>
              <a:gd name="connsiteX1" fmla="*/ 23149 w 23149"/>
              <a:gd name="connsiteY1" fmla="*/ 8310 h 28699"/>
              <a:gd name="connsiteX2" fmla="*/ 20179 w 23149"/>
              <a:gd name="connsiteY2" fmla="*/ 8310 h 28699"/>
              <a:gd name="connsiteX3" fmla="*/ 10799 w 23149"/>
              <a:gd name="connsiteY3" fmla="*/ 0 h 28699"/>
              <a:gd name="connsiteX4" fmla="*/ 0 w 23149"/>
              <a:gd name="connsiteY4" fmla="*/ 19127 h 28699"/>
              <a:gd name="connsiteX5" fmla="*/ 11755 w 23149"/>
              <a:gd name="connsiteY5" fmla="*/ 28405 h 28699"/>
              <a:gd name="connsiteX6" fmla="*/ 11755 w 23149"/>
              <a:gd name="connsiteY6" fmla="*/ 19127 h 28699"/>
              <a:gd name="connsiteX7" fmla="*/ 7659 w 23149"/>
              <a:gd name="connsiteY7" fmla="*/ 8310 h 28699"/>
              <a:gd name="connsiteX8" fmla="*/ 10456 w 23149"/>
              <a:gd name="connsiteY8" fmla="*/ 5842 h 28699"/>
              <a:gd name="connsiteX9" fmla="*/ 11274 w 23149"/>
              <a:gd name="connsiteY9" fmla="*/ 5842 h 28699"/>
              <a:gd name="connsiteX10" fmla="*/ 14069 w 23149"/>
              <a:gd name="connsiteY10" fmla="*/ 8310 h 28699"/>
              <a:gd name="connsiteX11" fmla="*/ 11274 w 23149"/>
              <a:gd name="connsiteY11" fmla="*/ 8310 h 28699"/>
              <a:gd name="connsiteX12" fmla="*/ 17211 w 23149"/>
              <a:gd name="connsiteY12" fmla="*/ 14285 h 28699"/>
              <a:gd name="connsiteX0" fmla="*/ 17211 w 23149"/>
              <a:gd name="connsiteY0" fmla="*/ 14285 h 28528"/>
              <a:gd name="connsiteX1" fmla="*/ 23149 w 23149"/>
              <a:gd name="connsiteY1" fmla="*/ 8310 h 28528"/>
              <a:gd name="connsiteX2" fmla="*/ 20179 w 23149"/>
              <a:gd name="connsiteY2" fmla="*/ 8310 h 28528"/>
              <a:gd name="connsiteX3" fmla="*/ 10799 w 23149"/>
              <a:gd name="connsiteY3" fmla="*/ 0 h 28528"/>
              <a:gd name="connsiteX4" fmla="*/ 0 w 23149"/>
              <a:gd name="connsiteY4" fmla="*/ 19127 h 28528"/>
              <a:gd name="connsiteX5" fmla="*/ 11755 w 23149"/>
              <a:gd name="connsiteY5" fmla="*/ 28405 h 28528"/>
              <a:gd name="connsiteX6" fmla="*/ 11755 w 23149"/>
              <a:gd name="connsiteY6" fmla="*/ 19127 h 28528"/>
              <a:gd name="connsiteX7" fmla="*/ 7659 w 23149"/>
              <a:gd name="connsiteY7" fmla="*/ 8310 h 28528"/>
              <a:gd name="connsiteX8" fmla="*/ 10456 w 23149"/>
              <a:gd name="connsiteY8" fmla="*/ 5842 h 28528"/>
              <a:gd name="connsiteX9" fmla="*/ 11274 w 23149"/>
              <a:gd name="connsiteY9" fmla="*/ 5842 h 28528"/>
              <a:gd name="connsiteX10" fmla="*/ 14069 w 23149"/>
              <a:gd name="connsiteY10" fmla="*/ 8310 h 28528"/>
              <a:gd name="connsiteX11" fmla="*/ 11274 w 23149"/>
              <a:gd name="connsiteY11" fmla="*/ 8310 h 28528"/>
              <a:gd name="connsiteX12" fmla="*/ 17211 w 23149"/>
              <a:gd name="connsiteY12" fmla="*/ 14285 h 28528"/>
              <a:gd name="connsiteX0" fmla="*/ 17211 w 23149"/>
              <a:gd name="connsiteY0" fmla="*/ 14285 h 28528"/>
              <a:gd name="connsiteX1" fmla="*/ 23149 w 23149"/>
              <a:gd name="connsiteY1" fmla="*/ 8310 h 28528"/>
              <a:gd name="connsiteX2" fmla="*/ 20179 w 23149"/>
              <a:gd name="connsiteY2" fmla="*/ 8310 h 28528"/>
              <a:gd name="connsiteX3" fmla="*/ 10799 w 23149"/>
              <a:gd name="connsiteY3" fmla="*/ 0 h 28528"/>
              <a:gd name="connsiteX4" fmla="*/ 0 w 23149"/>
              <a:gd name="connsiteY4" fmla="*/ 19127 h 28528"/>
              <a:gd name="connsiteX5" fmla="*/ 11755 w 23149"/>
              <a:gd name="connsiteY5" fmla="*/ 28405 h 28528"/>
              <a:gd name="connsiteX6" fmla="*/ 11755 w 23149"/>
              <a:gd name="connsiteY6" fmla="*/ 19127 h 28528"/>
              <a:gd name="connsiteX7" fmla="*/ 7659 w 23149"/>
              <a:gd name="connsiteY7" fmla="*/ 8310 h 28528"/>
              <a:gd name="connsiteX8" fmla="*/ 10456 w 23149"/>
              <a:gd name="connsiteY8" fmla="*/ 5842 h 28528"/>
              <a:gd name="connsiteX9" fmla="*/ 11274 w 23149"/>
              <a:gd name="connsiteY9" fmla="*/ 5842 h 28528"/>
              <a:gd name="connsiteX10" fmla="*/ 14069 w 23149"/>
              <a:gd name="connsiteY10" fmla="*/ 8310 h 28528"/>
              <a:gd name="connsiteX11" fmla="*/ 11274 w 23149"/>
              <a:gd name="connsiteY11" fmla="*/ 8310 h 28528"/>
              <a:gd name="connsiteX12" fmla="*/ 17211 w 23149"/>
              <a:gd name="connsiteY12" fmla="*/ 14285 h 28528"/>
              <a:gd name="connsiteX0" fmla="*/ 17211 w 23149"/>
              <a:gd name="connsiteY0" fmla="*/ 14285 h 28528"/>
              <a:gd name="connsiteX1" fmla="*/ 23149 w 23149"/>
              <a:gd name="connsiteY1" fmla="*/ 8310 h 28528"/>
              <a:gd name="connsiteX2" fmla="*/ 20179 w 23149"/>
              <a:gd name="connsiteY2" fmla="*/ 8310 h 28528"/>
              <a:gd name="connsiteX3" fmla="*/ 10799 w 23149"/>
              <a:gd name="connsiteY3" fmla="*/ 0 h 28528"/>
              <a:gd name="connsiteX4" fmla="*/ 0 w 23149"/>
              <a:gd name="connsiteY4" fmla="*/ 19127 h 28528"/>
              <a:gd name="connsiteX5" fmla="*/ 11755 w 23149"/>
              <a:gd name="connsiteY5" fmla="*/ 28405 h 28528"/>
              <a:gd name="connsiteX6" fmla="*/ 11755 w 23149"/>
              <a:gd name="connsiteY6" fmla="*/ 19127 h 28528"/>
              <a:gd name="connsiteX7" fmla="*/ 7659 w 23149"/>
              <a:gd name="connsiteY7" fmla="*/ 8310 h 28528"/>
              <a:gd name="connsiteX8" fmla="*/ 10456 w 23149"/>
              <a:gd name="connsiteY8" fmla="*/ 5842 h 28528"/>
              <a:gd name="connsiteX9" fmla="*/ 11274 w 23149"/>
              <a:gd name="connsiteY9" fmla="*/ 5842 h 28528"/>
              <a:gd name="connsiteX10" fmla="*/ 14069 w 23149"/>
              <a:gd name="connsiteY10" fmla="*/ 8310 h 28528"/>
              <a:gd name="connsiteX11" fmla="*/ 12925 w 23149"/>
              <a:gd name="connsiteY11" fmla="*/ 8878 h 28528"/>
              <a:gd name="connsiteX12" fmla="*/ 17211 w 23149"/>
              <a:gd name="connsiteY12" fmla="*/ 14285 h 28528"/>
              <a:gd name="connsiteX0" fmla="*/ 20062 w 23149"/>
              <a:gd name="connsiteY0" fmla="*/ 14205 h 28528"/>
              <a:gd name="connsiteX1" fmla="*/ 23149 w 23149"/>
              <a:gd name="connsiteY1" fmla="*/ 8310 h 28528"/>
              <a:gd name="connsiteX2" fmla="*/ 20179 w 23149"/>
              <a:gd name="connsiteY2" fmla="*/ 8310 h 28528"/>
              <a:gd name="connsiteX3" fmla="*/ 10799 w 23149"/>
              <a:gd name="connsiteY3" fmla="*/ 0 h 28528"/>
              <a:gd name="connsiteX4" fmla="*/ 0 w 23149"/>
              <a:gd name="connsiteY4" fmla="*/ 19127 h 28528"/>
              <a:gd name="connsiteX5" fmla="*/ 11755 w 23149"/>
              <a:gd name="connsiteY5" fmla="*/ 28405 h 28528"/>
              <a:gd name="connsiteX6" fmla="*/ 11755 w 23149"/>
              <a:gd name="connsiteY6" fmla="*/ 19127 h 28528"/>
              <a:gd name="connsiteX7" fmla="*/ 7659 w 23149"/>
              <a:gd name="connsiteY7" fmla="*/ 8310 h 28528"/>
              <a:gd name="connsiteX8" fmla="*/ 10456 w 23149"/>
              <a:gd name="connsiteY8" fmla="*/ 5842 h 28528"/>
              <a:gd name="connsiteX9" fmla="*/ 11274 w 23149"/>
              <a:gd name="connsiteY9" fmla="*/ 5842 h 28528"/>
              <a:gd name="connsiteX10" fmla="*/ 14069 w 23149"/>
              <a:gd name="connsiteY10" fmla="*/ 8310 h 28528"/>
              <a:gd name="connsiteX11" fmla="*/ 12925 w 23149"/>
              <a:gd name="connsiteY11" fmla="*/ 8878 h 28528"/>
              <a:gd name="connsiteX12" fmla="*/ 20062 w 23149"/>
              <a:gd name="connsiteY12" fmla="*/ 14205 h 28528"/>
              <a:gd name="connsiteX0" fmla="*/ 20062 w 23149"/>
              <a:gd name="connsiteY0" fmla="*/ 14205 h 28528"/>
              <a:gd name="connsiteX1" fmla="*/ 23149 w 23149"/>
              <a:gd name="connsiteY1" fmla="*/ 8310 h 28528"/>
              <a:gd name="connsiteX2" fmla="*/ 21992 w 23149"/>
              <a:gd name="connsiteY2" fmla="*/ 8878 h 28528"/>
              <a:gd name="connsiteX3" fmla="*/ 10799 w 23149"/>
              <a:gd name="connsiteY3" fmla="*/ 0 h 28528"/>
              <a:gd name="connsiteX4" fmla="*/ 0 w 23149"/>
              <a:gd name="connsiteY4" fmla="*/ 19127 h 28528"/>
              <a:gd name="connsiteX5" fmla="*/ 11755 w 23149"/>
              <a:gd name="connsiteY5" fmla="*/ 28405 h 28528"/>
              <a:gd name="connsiteX6" fmla="*/ 11755 w 23149"/>
              <a:gd name="connsiteY6" fmla="*/ 19127 h 28528"/>
              <a:gd name="connsiteX7" fmla="*/ 7659 w 23149"/>
              <a:gd name="connsiteY7" fmla="*/ 8310 h 28528"/>
              <a:gd name="connsiteX8" fmla="*/ 10456 w 23149"/>
              <a:gd name="connsiteY8" fmla="*/ 5842 h 28528"/>
              <a:gd name="connsiteX9" fmla="*/ 11274 w 23149"/>
              <a:gd name="connsiteY9" fmla="*/ 5842 h 28528"/>
              <a:gd name="connsiteX10" fmla="*/ 14069 w 23149"/>
              <a:gd name="connsiteY10" fmla="*/ 8310 h 28528"/>
              <a:gd name="connsiteX11" fmla="*/ 12925 w 23149"/>
              <a:gd name="connsiteY11" fmla="*/ 8878 h 28528"/>
              <a:gd name="connsiteX12" fmla="*/ 20062 w 23149"/>
              <a:gd name="connsiteY12" fmla="*/ 14205 h 28528"/>
              <a:gd name="connsiteX0" fmla="*/ 20062 w 23149"/>
              <a:gd name="connsiteY0" fmla="*/ 14205 h 28528"/>
              <a:gd name="connsiteX1" fmla="*/ 23149 w 23149"/>
              <a:gd name="connsiteY1" fmla="*/ 8310 h 28528"/>
              <a:gd name="connsiteX2" fmla="*/ 21992 w 23149"/>
              <a:gd name="connsiteY2" fmla="*/ 8878 h 28528"/>
              <a:gd name="connsiteX3" fmla="*/ 10799 w 23149"/>
              <a:gd name="connsiteY3" fmla="*/ 0 h 28528"/>
              <a:gd name="connsiteX4" fmla="*/ 0 w 23149"/>
              <a:gd name="connsiteY4" fmla="*/ 19127 h 28528"/>
              <a:gd name="connsiteX5" fmla="*/ 11755 w 23149"/>
              <a:gd name="connsiteY5" fmla="*/ 28405 h 28528"/>
              <a:gd name="connsiteX6" fmla="*/ 11755 w 23149"/>
              <a:gd name="connsiteY6" fmla="*/ 19127 h 28528"/>
              <a:gd name="connsiteX7" fmla="*/ 7659 w 23149"/>
              <a:gd name="connsiteY7" fmla="*/ 8310 h 28528"/>
              <a:gd name="connsiteX8" fmla="*/ 10456 w 23149"/>
              <a:gd name="connsiteY8" fmla="*/ 5842 h 28528"/>
              <a:gd name="connsiteX9" fmla="*/ 11274 w 23149"/>
              <a:gd name="connsiteY9" fmla="*/ 5842 h 28528"/>
              <a:gd name="connsiteX10" fmla="*/ 19870 w 23149"/>
              <a:gd name="connsiteY10" fmla="*/ 8878 h 28528"/>
              <a:gd name="connsiteX11" fmla="*/ 12925 w 23149"/>
              <a:gd name="connsiteY11" fmla="*/ 8878 h 28528"/>
              <a:gd name="connsiteX12" fmla="*/ 20062 w 23149"/>
              <a:gd name="connsiteY12" fmla="*/ 14205 h 28528"/>
              <a:gd name="connsiteX0" fmla="*/ 20062 w 23149"/>
              <a:gd name="connsiteY0" fmla="*/ 14205 h 28528"/>
              <a:gd name="connsiteX1" fmla="*/ 23149 w 23149"/>
              <a:gd name="connsiteY1" fmla="*/ 8310 h 28528"/>
              <a:gd name="connsiteX2" fmla="*/ 21992 w 23149"/>
              <a:gd name="connsiteY2" fmla="*/ 8878 h 28528"/>
              <a:gd name="connsiteX3" fmla="*/ 10799 w 23149"/>
              <a:gd name="connsiteY3" fmla="*/ 0 h 28528"/>
              <a:gd name="connsiteX4" fmla="*/ 0 w 23149"/>
              <a:gd name="connsiteY4" fmla="*/ 19127 h 28528"/>
              <a:gd name="connsiteX5" fmla="*/ 11755 w 23149"/>
              <a:gd name="connsiteY5" fmla="*/ 28405 h 28528"/>
              <a:gd name="connsiteX6" fmla="*/ 11755 w 23149"/>
              <a:gd name="connsiteY6" fmla="*/ 19127 h 28528"/>
              <a:gd name="connsiteX7" fmla="*/ 7659 w 23149"/>
              <a:gd name="connsiteY7" fmla="*/ 8310 h 28528"/>
              <a:gd name="connsiteX8" fmla="*/ 10456 w 23149"/>
              <a:gd name="connsiteY8" fmla="*/ 5842 h 28528"/>
              <a:gd name="connsiteX9" fmla="*/ 11274 w 23149"/>
              <a:gd name="connsiteY9" fmla="*/ 5842 h 28528"/>
              <a:gd name="connsiteX10" fmla="*/ 19870 w 23149"/>
              <a:gd name="connsiteY10" fmla="*/ 8878 h 28528"/>
              <a:gd name="connsiteX11" fmla="*/ 18712 w 23149"/>
              <a:gd name="connsiteY11" fmla="*/ 8878 h 28528"/>
              <a:gd name="connsiteX12" fmla="*/ 20062 w 23149"/>
              <a:gd name="connsiteY12" fmla="*/ 14205 h 28528"/>
              <a:gd name="connsiteX0" fmla="*/ 24801 w 27888"/>
              <a:gd name="connsiteY0" fmla="*/ 14205 h 28534"/>
              <a:gd name="connsiteX1" fmla="*/ 27888 w 27888"/>
              <a:gd name="connsiteY1" fmla="*/ 8310 h 28534"/>
              <a:gd name="connsiteX2" fmla="*/ 26731 w 27888"/>
              <a:gd name="connsiteY2" fmla="*/ 8878 h 28534"/>
              <a:gd name="connsiteX3" fmla="*/ 15538 w 27888"/>
              <a:gd name="connsiteY3" fmla="*/ 0 h 28534"/>
              <a:gd name="connsiteX4" fmla="*/ 4739 w 27888"/>
              <a:gd name="connsiteY4" fmla="*/ 19127 h 28534"/>
              <a:gd name="connsiteX5" fmla="*/ 6282 w 27888"/>
              <a:gd name="connsiteY5" fmla="*/ 28411 h 28534"/>
              <a:gd name="connsiteX6" fmla="*/ 16494 w 27888"/>
              <a:gd name="connsiteY6" fmla="*/ 19127 h 28534"/>
              <a:gd name="connsiteX7" fmla="*/ 12398 w 27888"/>
              <a:gd name="connsiteY7" fmla="*/ 8310 h 28534"/>
              <a:gd name="connsiteX8" fmla="*/ 15195 w 27888"/>
              <a:gd name="connsiteY8" fmla="*/ 5842 h 28534"/>
              <a:gd name="connsiteX9" fmla="*/ 16013 w 27888"/>
              <a:gd name="connsiteY9" fmla="*/ 5842 h 28534"/>
              <a:gd name="connsiteX10" fmla="*/ 24609 w 27888"/>
              <a:gd name="connsiteY10" fmla="*/ 8878 h 28534"/>
              <a:gd name="connsiteX11" fmla="*/ 23451 w 27888"/>
              <a:gd name="connsiteY11" fmla="*/ 8878 h 28534"/>
              <a:gd name="connsiteX12" fmla="*/ 24801 w 27888"/>
              <a:gd name="connsiteY12" fmla="*/ 14205 h 28534"/>
              <a:gd name="connsiteX0" fmla="*/ 24801 w 27888"/>
              <a:gd name="connsiteY0" fmla="*/ 14205 h 28534"/>
              <a:gd name="connsiteX1" fmla="*/ 27888 w 27888"/>
              <a:gd name="connsiteY1" fmla="*/ 8310 h 28534"/>
              <a:gd name="connsiteX2" fmla="*/ 26731 w 27888"/>
              <a:gd name="connsiteY2" fmla="*/ 8878 h 28534"/>
              <a:gd name="connsiteX3" fmla="*/ 15538 w 27888"/>
              <a:gd name="connsiteY3" fmla="*/ 0 h 28534"/>
              <a:gd name="connsiteX4" fmla="*/ 4739 w 27888"/>
              <a:gd name="connsiteY4" fmla="*/ 19127 h 28534"/>
              <a:gd name="connsiteX5" fmla="*/ 6282 w 27888"/>
              <a:gd name="connsiteY5" fmla="*/ 28411 h 28534"/>
              <a:gd name="connsiteX6" fmla="*/ 6089 w 27888"/>
              <a:gd name="connsiteY6" fmla="*/ 23084 h 28534"/>
              <a:gd name="connsiteX7" fmla="*/ 12398 w 27888"/>
              <a:gd name="connsiteY7" fmla="*/ 8310 h 28534"/>
              <a:gd name="connsiteX8" fmla="*/ 15195 w 27888"/>
              <a:gd name="connsiteY8" fmla="*/ 5842 h 28534"/>
              <a:gd name="connsiteX9" fmla="*/ 16013 w 27888"/>
              <a:gd name="connsiteY9" fmla="*/ 5842 h 28534"/>
              <a:gd name="connsiteX10" fmla="*/ 24609 w 27888"/>
              <a:gd name="connsiteY10" fmla="*/ 8878 h 28534"/>
              <a:gd name="connsiteX11" fmla="*/ 23451 w 27888"/>
              <a:gd name="connsiteY11" fmla="*/ 8878 h 28534"/>
              <a:gd name="connsiteX12" fmla="*/ 24801 w 27888"/>
              <a:gd name="connsiteY12" fmla="*/ 14205 h 28534"/>
              <a:gd name="connsiteX0" fmla="*/ 24801 w 27888"/>
              <a:gd name="connsiteY0" fmla="*/ 14205 h 28534"/>
              <a:gd name="connsiteX1" fmla="*/ 27888 w 27888"/>
              <a:gd name="connsiteY1" fmla="*/ 8310 h 28534"/>
              <a:gd name="connsiteX2" fmla="*/ 26731 w 27888"/>
              <a:gd name="connsiteY2" fmla="*/ 8878 h 28534"/>
              <a:gd name="connsiteX3" fmla="*/ 15538 w 27888"/>
              <a:gd name="connsiteY3" fmla="*/ 0 h 28534"/>
              <a:gd name="connsiteX4" fmla="*/ 2038 w 27888"/>
              <a:gd name="connsiteY4" fmla="*/ 23084 h 28534"/>
              <a:gd name="connsiteX5" fmla="*/ 6282 w 27888"/>
              <a:gd name="connsiteY5" fmla="*/ 28411 h 28534"/>
              <a:gd name="connsiteX6" fmla="*/ 6089 w 27888"/>
              <a:gd name="connsiteY6" fmla="*/ 23084 h 28534"/>
              <a:gd name="connsiteX7" fmla="*/ 12398 w 27888"/>
              <a:gd name="connsiteY7" fmla="*/ 8310 h 28534"/>
              <a:gd name="connsiteX8" fmla="*/ 15195 w 27888"/>
              <a:gd name="connsiteY8" fmla="*/ 5842 h 28534"/>
              <a:gd name="connsiteX9" fmla="*/ 16013 w 27888"/>
              <a:gd name="connsiteY9" fmla="*/ 5842 h 28534"/>
              <a:gd name="connsiteX10" fmla="*/ 24609 w 27888"/>
              <a:gd name="connsiteY10" fmla="*/ 8878 h 28534"/>
              <a:gd name="connsiteX11" fmla="*/ 23451 w 27888"/>
              <a:gd name="connsiteY11" fmla="*/ 8878 h 28534"/>
              <a:gd name="connsiteX12" fmla="*/ 24801 w 27888"/>
              <a:gd name="connsiteY12" fmla="*/ 14205 h 28534"/>
              <a:gd name="connsiteX0" fmla="*/ 24801 w 27888"/>
              <a:gd name="connsiteY0" fmla="*/ 14205 h 28534"/>
              <a:gd name="connsiteX1" fmla="*/ 27888 w 27888"/>
              <a:gd name="connsiteY1" fmla="*/ 8310 h 28534"/>
              <a:gd name="connsiteX2" fmla="*/ 26731 w 27888"/>
              <a:gd name="connsiteY2" fmla="*/ 8878 h 28534"/>
              <a:gd name="connsiteX3" fmla="*/ 15538 w 27888"/>
              <a:gd name="connsiteY3" fmla="*/ 0 h 28534"/>
              <a:gd name="connsiteX4" fmla="*/ 2038 w 27888"/>
              <a:gd name="connsiteY4" fmla="*/ 23084 h 28534"/>
              <a:gd name="connsiteX5" fmla="*/ 6282 w 27888"/>
              <a:gd name="connsiteY5" fmla="*/ 28411 h 28534"/>
              <a:gd name="connsiteX6" fmla="*/ 6089 w 27888"/>
              <a:gd name="connsiteY6" fmla="*/ 23084 h 28534"/>
              <a:gd name="connsiteX7" fmla="*/ 12398 w 27888"/>
              <a:gd name="connsiteY7" fmla="*/ 8310 h 28534"/>
              <a:gd name="connsiteX8" fmla="*/ 15195 w 27888"/>
              <a:gd name="connsiteY8" fmla="*/ 5842 h 28534"/>
              <a:gd name="connsiteX9" fmla="*/ 16013 w 27888"/>
              <a:gd name="connsiteY9" fmla="*/ 5842 h 28534"/>
              <a:gd name="connsiteX10" fmla="*/ 24609 w 27888"/>
              <a:gd name="connsiteY10" fmla="*/ 8878 h 28534"/>
              <a:gd name="connsiteX11" fmla="*/ 23451 w 27888"/>
              <a:gd name="connsiteY11" fmla="*/ 8878 h 28534"/>
              <a:gd name="connsiteX12" fmla="*/ 24801 w 27888"/>
              <a:gd name="connsiteY12" fmla="*/ 14205 h 28534"/>
              <a:gd name="connsiteX0" fmla="*/ 23246 w 26333"/>
              <a:gd name="connsiteY0" fmla="*/ 14205 h 28481"/>
              <a:gd name="connsiteX1" fmla="*/ 26333 w 26333"/>
              <a:gd name="connsiteY1" fmla="*/ 8310 h 28481"/>
              <a:gd name="connsiteX2" fmla="*/ 25176 w 26333"/>
              <a:gd name="connsiteY2" fmla="*/ 8878 h 28481"/>
              <a:gd name="connsiteX3" fmla="*/ 13983 w 26333"/>
              <a:gd name="connsiteY3" fmla="*/ 0 h 28481"/>
              <a:gd name="connsiteX4" fmla="*/ 483 w 26333"/>
              <a:gd name="connsiteY4" fmla="*/ 23084 h 28481"/>
              <a:gd name="connsiteX5" fmla="*/ 4727 w 26333"/>
              <a:gd name="connsiteY5" fmla="*/ 28411 h 28481"/>
              <a:gd name="connsiteX6" fmla="*/ 4534 w 26333"/>
              <a:gd name="connsiteY6" fmla="*/ 23084 h 28481"/>
              <a:gd name="connsiteX7" fmla="*/ 10843 w 26333"/>
              <a:gd name="connsiteY7" fmla="*/ 8310 h 28481"/>
              <a:gd name="connsiteX8" fmla="*/ 13640 w 26333"/>
              <a:gd name="connsiteY8" fmla="*/ 5842 h 28481"/>
              <a:gd name="connsiteX9" fmla="*/ 14458 w 26333"/>
              <a:gd name="connsiteY9" fmla="*/ 5842 h 28481"/>
              <a:gd name="connsiteX10" fmla="*/ 23054 w 26333"/>
              <a:gd name="connsiteY10" fmla="*/ 8878 h 28481"/>
              <a:gd name="connsiteX11" fmla="*/ 21896 w 26333"/>
              <a:gd name="connsiteY11" fmla="*/ 8878 h 28481"/>
              <a:gd name="connsiteX12" fmla="*/ 23246 w 26333"/>
              <a:gd name="connsiteY12" fmla="*/ 14205 h 28481"/>
              <a:gd name="connsiteX0" fmla="*/ 23246 w 26333"/>
              <a:gd name="connsiteY0" fmla="*/ 14205 h 28481"/>
              <a:gd name="connsiteX1" fmla="*/ 26333 w 26333"/>
              <a:gd name="connsiteY1" fmla="*/ 8310 h 28481"/>
              <a:gd name="connsiteX2" fmla="*/ 25176 w 26333"/>
              <a:gd name="connsiteY2" fmla="*/ 8878 h 28481"/>
              <a:gd name="connsiteX3" fmla="*/ 13983 w 26333"/>
              <a:gd name="connsiteY3" fmla="*/ 0 h 28481"/>
              <a:gd name="connsiteX4" fmla="*/ 2219 w 26333"/>
              <a:gd name="connsiteY4" fmla="*/ 23084 h 28481"/>
              <a:gd name="connsiteX5" fmla="*/ 4727 w 26333"/>
              <a:gd name="connsiteY5" fmla="*/ 28411 h 28481"/>
              <a:gd name="connsiteX6" fmla="*/ 4534 w 26333"/>
              <a:gd name="connsiteY6" fmla="*/ 23084 h 28481"/>
              <a:gd name="connsiteX7" fmla="*/ 10843 w 26333"/>
              <a:gd name="connsiteY7" fmla="*/ 8310 h 28481"/>
              <a:gd name="connsiteX8" fmla="*/ 13640 w 26333"/>
              <a:gd name="connsiteY8" fmla="*/ 5842 h 28481"/>
              <a:gd name="connsiteX9" fmla="*/ 14458 w 26333"/>
              <a:gd name="connsiteY9" fmla="*/ 5842 h 28481"/>
              <a:gd name="connsiteX10" fmla="*/ 23054 w 26333"/>
              <a:gd name="connsiteY10" fmla="*/ 8878 h 28481"/>
              <a:gd name="connsiteX11" fmla="*/ 21896 w 26333"/>
              <a:gd name="connsiteY11" fmla="*/ 8878 h 28481"/>
              <a:gd name="connsiteX12" fmla="*/ 23246 w 26333"/>
              <a:gd name="connsiteY12" fmla="*/ 14205 h 28481"/>
              <a:gd name="connsiteX0" fmla="*/ 23246 w 26333"/>
              <a:gd name="connsiteY0" fmla="*/ 14205 h 28411"/>
              <a:gd name="connsiteX1" fmla="*/ 26333 w 26333"/>
              <a:gd name="connsiteY1" fmla="*/ 8310 h 28411"/>
              <a:gd name="connsiteX2" fmla="*/ 25176 w 26333"/>
              <a:gd name="connsiteY2" fmla="*/ 8878 h 28411"/>
              <a:gd name="connsiteX3" fmla="*/ 13983 w 26333"/>
              <a:gd name="connsiteY3" fmla="*/ 0 h 28411"/>
              <a:gd name="connsiteX4" fmla="*/ 2219 w 26333"/>
              <a:gd name="connsiteY4" fmla="*/ 23084 h 28411"/>
              <a:gd name="connsiteX5" fmla="*/ 4727 w 26333"/>
              <a:gd name="connsiteY5" fmla="*/ 28411 h 28411"/>
              <a:gd name="connsiteX6" fmla="*/ 4534 w 26333"/>
              <a:gd name="connsiteY6" fmla="*/ 23084 h 28411"/>
              <a:gd name="connsiteX7" fmla="*/ 10843 w 26333"/>
              <a:gd name="connsiteY7" fmla="*/ 8310 h 28411"/>
              <a:gd name="connsiteX8" fmla="*/ 13640 w 26333"/>
              <a:gd name="connsiteY8" fmla="*/ 5842 h 28411"/>
              <a:gd name="connsiteX9" fmla="*/ 14458 w 26333"/>
              <a:gd name="connsiteY9" fmla="*/ 5842 h 28411"/>
              <a:gd name="connsiteX10" fmla="*/ 23054 w 26333"/>
              <a:gd name="connsiteY10" fmla="*/ 8878 h 28411"/>
              <a:gd name="connsiteX11" fmla="*/ 21896 w 26333"/>
              <a:gd name="connsiteY11" fmla="*/ 8878 h 28411"/>
              <a:gd name="connsiteX12" fmla="*/ 23246 w 26333"/>
              <a:gd name="connsiteY12" fmla="*/ 14205 h 28411"/>
              <a:gd name="connsiteX0" fmla="*/ 23246 w 26333"/>
              <a:gd name="connsiteY0" fmla="*/ 14205 h 28411"/>
              <a:gd name="connsiteX1" fmla="*/ 26333 w 26333"/>
              <a:gd name="connsiteY1" fmla="*/ 8310 h 28411"/>
              <a:gd name="connsiteX2" fmla="*/ 25176 w 26333"/>
              <a:gd name="connsiteY2" fmla="*/ 8878 h 28411"/>
              <a:gd name="connsiteX3" fmla="*/ 13983 w 26333"/>
              <a:gd name="connsiteY3" fmla="*/ 0 h 28411"/>
              <a:gd name="connsiteX4" fmla="*/ 2703 w 26333"/>
              <a:gd name="connsiteY4" fmla="*/ 21308 h 28411"/>
              <a:gd name="connsiteX5" fmla="*/ 4727 w 26333"/>
              <a:gd name="connsiteY5" fmla="*/ 28411 h 28411"/>
              <a:gd name="connsiteX6" fmla="*/ 4534 w 26333"/>
              <a:gd name="connsiteY6" fmla="*/ 23084 h 28411"/>
              <a:gd name="connsiteX7" fmla="*/ 10843 w 26333"/>
              <a:gd name="connsiteY7" fmla="*/ 8310 h 28411"/>
              <a:gd name="connsiteX8" fmla="*/ 13640 w 26333"/>
              <a:gd name="connsiteY8" fmla="*/ 5842 h 28411"/>
              <a:gd name="connsiteX9" fmla="*/ 14458 w 26333"/>
              <a:gd name="connsiteY9" fmla="*/ 5842 h 28411"/>
              <a:gd name="connsiteX10" fmla="*/ 23054 w 26333"/>
              <a:gd name="connsiteY10" fmla="*/ 8878 h 28411"/>
              <a:gd name="connsiteX11" fmla="*/ 21896 w 26333"/>
              <a:gd name="connsiteY11" fmla="*/ 8878 h 28411"/>
              <a:gd name="connsiteX12" fmla="*/ 23246 w 26333"/>
              <a:gd name="connsiteY12" fmla="*/ 14205 h 28411"/>
              <a:gd name="connsiteX0" fmla="*/ 23053 w 26140"/>
              <a:gd name="connsiteY0" fmla="*/ 14205 h 28411"/>
              <a:gd name="connsiteX1" fmla="*/ 26140 w 26140"/>
              <a:gd name="connsiteY1" fmla="*/ 8310 h 28411"/>
              <a:gd name="connsiteX2" fmla="*/ 24983 w 26140"/>
              <a:gd name="connsiteY2" fmla="*/ 8878 h 28411"/>
              <a:gd name="connsiteX3" fmla="*/ 13790 w 26140"/>
              <a:gd name="connsiteY3" fmla="*/ 0 h 28411"/>
              <a:gd name="connsiteX4" fmla="*/ 2510 w 26140"/>
              <a:gd name="connsiteY4" fmla="*/ 21308 h 28411"/>
              <a:gd name="connsiteX5" fmla="*/ 4534 w 26140"/>
              <a:gd name="connsiteY5" fmla="*/ 28411 h 28411"/>
              <a:gd name="connsiteX6" fmla="*/ 4534 w 26140"/>
              <a:gd name="connsiteY6" fmla="*/ 23084 h 28411"/>
              <a:gd name="connsiteX7" fmla="*/ 10650 w 26140"/>
              <a:gd name="connsiteY7" fmla="*/ 8310 h 28411"/>
              <a:gd name="connsiteX8" fmla="*/ 13447 w 26140"/>
              <a:gd name="connsiteY8" fmla="*/ 5842 h 28411"/>
              <a:gd name="connsiteX9" fmla="*/ 14265 w 26140"/>
              <a:gd name="connsiteY9" fmla="*/ 5842 h 28411"/>
              <a:gd name="connsiteX10" fmla="*/ 22861 w 26140"/>
              <a:gd name="connsiteY10" fmla="*/ 8878 h 28411"/>
              <a:gd name="connsiteX11" fmla="*/ 21703 w 26140"/>
              <a:gd name="connsiteY11" fmla="*/ 8878 h 28411"/>
              <a:gd name="connsiteX12" fmla="*/ 23053 w 26140"/>
              <a:gd name="connsiteY12" fmla="*/ 14205 h 28411"/>
              <a:gd name="connsiteX0" fmla="*/ 20543 w 23630"/>
              <a:gd name="connsiteY0" fmla="*/ 14205 h 28411"/>
              <a:gd name="connsiteX1" fmla="*/ 23630 w 23630"/>
              <a:gd name="connsiteY1" fmla="*/ 8310 h 28411"/>
              <a:gd name="connsiteX2" fmla="*/ 22473 w 23630"/>
              <a:gd name="connsiteY2" fmla="*/ 8878 h 28411"/>
              <a:gd name="connsiteX3" fmla="*/ 11280 w 23630"/>
              <a:gd name="connsiteY3" fmla="*/ 0 h 28411"/>
              <a:gd name="connsiteX4" fmla="*/ 0 w 23630"/>
              <a:gd name="connsiteY4" fmla="*/ 21308 h 28411"/>
              <a:gd name="connsiteX5" fmla="*/ 2024 w 23630"/>
              <a:gd name="connsiteY5" fmla="*/ 28411 h 28411"/>
              <a:gd name="connsiteX6" fmla="*/ 2024 w 23630"/>
              <a:gd name="connsiteY6" fmla="*/ 23084 h 28411"/>
              <a:gd name="connsiteX7" fmla="*/ 8140 w 23630"/>
              <a:gd name="connsiteY7" fmla="*/ 8310 h 28411"/>
              <a:gd name="connsiteX8" fmla="*/ 10937 w 23630"/>
              <a:gd name="connsiteY8" fmla="*/ 5842 h 28411"/>
              <a:gd name="connsiteX9" fmla="*/ 11755 w 23630"/>
              <a:gd name="connsiteY9" fmla="*/ 5842 h 28411"/>
              <a:gd name="connsiteX10" fmla="*/ 20351 w 23630"/>
              <a:gd name="connsiteY10" fmla="*/ 8878 h 28411"/>
              <a:gd name="connsiteX11" fmla="*/ 19193 w 23630"/>
              <a:gd name="connsiteY11" fmla="*/ 8878 h 28411"/>
              <a:gd name="connsiteX12" fmla="*/ 20543 w 23630"/>
              <a:gd name="connsiteY12" fmla="*/ 14205 h 28411"/>
              <a:gd name="connsiteX0" fmla="*/ 20543 w 23630"/>
              <a:gd name="connsiteY0" fmla="*/ 14205 h 28411"/>
              <a:gd name="connsiteX1" fmla="*/ 23630 w 23630"/>
              <a:gd name="connsiteY1" fmla="*/ 8310 h 28411"/>
              <a:gd name="connsiteX2" fmla="*/ 22473 w 23630"/>
              <a:gd name="connsiteY2" fmla="*/ 8878 h 28411"/>
              <a:gd name="connsiteX3" fmla="*/ 11280 w 23630"/>
              <a:gd name="connsiteY3" fmla="*/ 0 h 28411"/>
              <a:gd name="connsiteX4" fmla="*/ 0 w 23630"/>
              <a:gd name="connsiteY4" fmla="*/ 21308 h 28411"/>
              <a:gd name="connsiteX5" fmla="*/ 2024 w 23630"/>
              <a:gd name="connsiteY5" fmla="*/ 28411 h 28411"/>
              <a:gd name="connsiteX6" fmla="*/ 2024 w 23630"/>
              <a:gd name="connsiteY6" fmla="*/ 23084 h 28411"/>
              <a:gd name="connsiteX7" fmla="*/ 8140 w 23630"/>
              <a:gd name="connsiteY7" fmla="*/ 8310 h 28411"/>
              <a:gd name="connsiteX8" fmla="*/ 10937 w 23630"/>
              <a:gd name="connsiteY8" fmla="*/ 5842 h 28411"/>
              <a:gd name="connsiteX9" fmla="*/ 11755 w 23630"/>
              <a:gd name="connsiteY9" fmla="*/ 5842 h 28411"/>
              <a:gd name="connsiteX10" fmla="*/ 20351 w 23630"/>
              <a:gd name="connsiteY10" fmla="*/ 8878 h 28411"/>
              <a:gd name="connsiteX11" fmla="*/ 19193 w 23630"/>
              <a:gd name="connsiteY11" fmla="*/ 8878 h 28411"/>
              <a:gd name="connsiteX12" fmla="*/ 20543 w 23630"/>
              <a:gd name="connsiteY12" fmla="*/ 14205 h 28411"/>
              <a:gd name="connsiteX0" fmla="*/ 21315 w 23630"/>
              <a:gd name="connsiteY0" fmla="*/ 14205 h 28411"/>
              <a:gd name="connsiteX1" fmla="*/ 23630 w 23630"/>
              <a:gd name="connsiteY1" fmla="*/ 8310 h 28411"/>
              <a:gd name="connsiteX2" fmla="*/ 22473 w 23630"/>
              <a:gd name="connsiteY2" fmla="*/ 8878 h 28411"/>
              <a:gd name="connsiteX3" fmla="*/ 11280 w 23630"/>
              <a:gd name="connsiteY3" fmla="*/ 0 h 28411"/>
              <a:gd name="connsiteX4" fmla="*/ 0 w 23630"/>
              <a:gd name="connsiteY4" fmla="*/ 21308 h 28411"/>
              <a:gd name="connsiteX5" fmla="*/ 2024 w 23630"/>
              <a:gd name="connsiteY5" fmla="*/ 28411 h 28411"/>
              <a:gd name="connsiteX6" fmla="*/ 2024 w 23630"/>
              <a:gd name="connsiteY6" fmla="*/ 23084 h 28411"/>
              <a:gd name="connsiteX7" fmla="*/ 8140 w 23630"/>
              <a:gd name="connsiteY7" fmla="*/ 8310 h 28411"/>
              <a:gd name="connsiteX8" fmla="*/ 10937 w 23630"/>
              <a:gd name="connsiteY8" fmla="*/ 5842 h 28411"/>
              <a:gd name="connsiteX9" fmla="*/ 11755 w 23630"/>
              <a:gd name="connsiteY9" fmla="*/ 5842 h 28411"/>
              <a:gd name="connsiteX10" fmla="*/ 20351 w 23630"/>
              <a:gd name="connsiteY10" fmla="*/ 8878 h 28411"/>
              <a:gd name="connsiteX11" fmla="*/ 19193 w 23630"/>
              <a:gd name="connsiteY11" fmla="*/ 8878 h 28411"/>
              <a:gd name="connsiteX12" fmla="*/ 21315 w 23630"/>
              <a:gd name="connsiteY12" fmla="*/ 14205 h 28411"/>
              <a:gd name="connsiteX0" fmla="*/ 21315 w 22858"/>
              <a:gd name="connsiteY0" fmla="*/ 14205 h 28411"/>
              <a:gd name="connsiteX1" fmla="*/ 22858 w 22858"/>
              <a:gd name="connsiteY1" fmla="*/ 8878 h 28411"/>
              <a:gd name="connsiteX2" fmla="*/ 22473 w 22858"/>
              <a:gd name="connsiteY2" fmla="*/ 8878 h 28411"/>
              <a:gd name="connsiteX3" fmla="*/ 11280 w 22858"/>
              <a:gd name="connsiteY3" fmla="*/ 0 h 28411"/>
              <a:gd name="connsiteX4" fmla="*/ 0 w 22858"/>
              <a:gd name="connsiteY4" fmla="*/ 21308 h 28411"/>
              <a:gd name="connsiteX5" fmla="*/ 2024 w 22858"/>
              <a:gd name="connsiteY5" fmla="*/ 28411 h 28411"/>
              <a:gd name="connsiteX6" fmla="*/ 2024 w 22858"/>
              <a:gd name="connsiteY6" fmla="*/ 23084 h 28411"/>
              <a:gd name="connsiteX7" fmla="*/ 8140 w 22858"/>
              <a:gd name="connsiteY7" fmla="*/ 8310 h 28411"/>
              <a:gd name="connsiteX8" fmla="*/ 10937 w 22858"/>
              <a:gd name="connsiteY8" fmla="*/ 5842 h 28411"/>
              <a:gd name="connsiteX9" fmla="*/ 11755 w 22858"/>
              <a:gd name="connsiteY9" fmla="*/ 5842 h 28411"/>
              <a:gd name="connsiteX10" fmla="*/ 20351 w 22858"/>
              <a:gd name="connsiteY10" fmla="*/ 8878 h 28411"/>
              <a:gd name="connsiteX11" fmla="*/ 19193 w 22858"/>
              <a:gd name="connsiteY11" fmla="*/ 8878 h 28411"/>
              <a:gd name="connsiteX12" fmla="*/ 21315 w 22858"/>
              <a:gd name="connsiteY12" fmla="*/ 14205 h 28411"/>
              <a:gd name="connsiteX0" fmla="*/ 21315 w 22858"/>
              <a:gd name="connsiteY0" fmla="*/ 14205 h 28411"/>
              <a:gd name="connsiteX1" fmla="*/ 22858 w 22858"/>
              <a:gd name="connsiteY1" fmla="*/ 8878 h 28411"/>
              <a:gd name="connsiteX2" fmla="*/ 21701 w 22858"/>
              <a:gd name="connsiteY2" fmla="*/ 8878 h 28411"/>
              <a:gd name="connsiteX3" fmla="*/ 11280 w 22858"/>
              <a:gd name="connsiteY3" fmla="*/ 0 h 28411"/>
              <a:gd name="connsiteX4" fmla="*/ 0 w 22858"/>
              <a:gd name="connsiteY4" fmla="*/ 21308 h 28411"/>
              <a:gd name="connsiteX5" fmla="*/ 2024 w 22858"/>
              <a:gd name="connsiteY5" fmla="*/ 28411 h 28411"/>
              <a:gd name="connsiteX6" fmla="*/ 2024 w 22858"/>
              <a:gd name="connsiteY6" fmla="*/ 23084 h 28411"/>
              <a:gd name="connsiteX7" fmla="*/ 8140 w 22858"/>
              <a:gd name="connsiteY7" fmla="*/ 8310 h 28411"/>
              <a:gd name="connsiteX8" fmla="*/ 10937 w 22858"/>
              <a:gd name="connsiteY8" fmla="*/ 5842 h 28411"/>
              <a:gd name="connsiteX9" fmla="*/ 11755 w 22858"/>
              <a:gd name="connsiteY9" fmla="*/ 5842 h 28411"/>
              <a:gd name="connsiteX10" fmla="*/ 20351 w 22858"/>
              <a:gd name="connsiteY10" fmla="*/ 8878 h 28411"/>
              <a:gd name="connsiteX11" fmla="*/ 19193 w 22858"/>
              <a:gd name="connsiteY11" fmla="*/ 8878 h 28411"/>
              <a:gd name="connsiteX12" fmla="*/ 21315 w 22858"/>
              <a:gd name="connsiteY12" fmla="*/ 14205 h 28411"/>
              <a:gd name="connsiteX0" fmla="*/ 21315 w 22858"/>
              <a:gd name="connsiteY0" fmla="*/ 14205 h 28411"/>
              <a:gd name="connsiteX1" fmla="*/ 22858 w 22858"/>
              <a:gd name="connsiteY1" fmla="*/ 8878 h 28411"/>
              <a:gd name="connsiteX2" fmla="*/ 21701 w 22858"/>
              <a:gd name="connsiteY2" fmla="*/ 8878 h 28411"/>
              <a:gd name="connsiteX3" fmla="*/ 14756 w 22858"/>
              <a:gd name="connsiteY3" fmla="*/ 0 h 28411"/>
              <a:gd name="connsiteX4" fmla="*/ 0 w 22858"/>
              <a:gd name="connsiteY4" fmla="*/ 21308 h 28411"/>
              <a:gd name="connsiteX5" fmla="*/ 2024 w 22858"/>
              <a:gd name="connsiteY5" fmla="*/ 28411 h 28411"/>
              <a:gd name="connsiteX6" fmla="*/ 2024 w 22858"/>
              <a:gd name="connsiteY6" fmla="*/ 23084 h 28411"/>
              <a:gd name="connsiteX7" fmla="*/ 8140 w 22858"/>
              <a:gd name="connsiteY7" fmla="*/ 8310 h 28411"/>
              <a:gd name="connsiteX8" fmla="*/ 10937 w 22858"/>
              <a:gd name="connsiteY8" fmla="*/ 5842 h 28411"/>
              <a:gd name="connsiteX9" fmla="*/ 11755 w 22858"/>
              <a:gd name="connsiteY9" fmla="*/ 5842 h 28411"/>
              <a:gd name="connsiteX10" fmla="*/ 20351 w 22858"/>
              <a:gd name="connsiteY10" fmla="*/ 8878 h 28411"/>
              <a:gd name="connsiteX11" fmla="*/ 19193 w 22858"/>
              <a:gd name="connsiteY11" fmla="*/ 8878 h 28411"/>
              <a:gd name="connsiteX12" fmla="*/ 21315 w 22858"/>
              <a:gd name="connsiteY12" fmla="*/ 14205 h 28411"/>
              <a:gd name="connsiteX0" fmla="*/ 21315 w 22858"/>
              <a:gd name="connsiteY0" fmla="*/ 14205 h 28411"/>
              <a:gd name="connsiteX1" fmla="*/ 22858 w 22858"/>
              <a:gd name="connsiteY1" fmla="*/ 8878 h 28411"/>
              <a:gd name="connsiteX2" fmla="*/ 21701 w 22858"/>
              <a:gd name="connsiteY2" fmla="*/ 8878 h 28411"/>
              <a:gd name="connsiteX3" fmla="*/ 14756 w 22858"/>
              <a:gd name="connsiteY3" fmla="*/ 0 h 28411"/>
              <a:gd name="connsiteX4" fmla="*/ 0 w 22858"/>
              <a:gd name="connsiteY4" fmla="*/ 21308 h 28411"/>
              <a:gd name="connsiteX5" fmla="*/ 2024 w 22858"/>
              <a:gd name="connsiteY5" fmla="*/ 28411 h 28411"/>
              <a:gd name="connsiteX6" fmla="*/ 2024 w 22858"/>
              <a:gd name="connsiteY6" fmla="*/ 23084 h 28411"/>
              <a:gd name="connsiteX7" fmla="*/ 8140 w 22858"/>
              <a:gd name="connsiteY7" fmla="*/ 8310 h 28411"/>
              <a:gd name="connsiteX8" fmla="*/ 10937 w 22858"/>
              <a:gd name="connsiteY8" fmla="*/ 5842 h 28411"/>
              <a:gd name="connsiteX9" fmla="*/ 16878 w 22858"/>
              <a:gd name="connsiteY9" fmla="*/ 5327 h 28411"/>
              <a:gd name="connsiteX10" fmla="*/ 20351 w 22858"/>
              <a:gd name="connsiteY10" fmla="*/ 8878 h 28411"/>
              <a:gd name="connsiteX11" fmla="*/ 19193 w 22858"/>
              <a:gd name="connsiteY11" fmla="*/ 8878 h 28411"/>
              <a:gd name="connsiteX12" fmla="*/ 21315 w 22858"/>
              <a:gd name="connsiteY12" fmla="*/ 14205 h 28411"/>
              <a:gd name="connsiteX0" fmla="*/ 21315 w 22858"/>
              <a:gd name="connsiteY0" fmla="*/ 14205 h 28411"/>
              <a:gd name="connsiteX1" fmla="*/ 22858 w 22858"/>
              <a:gd name="connsiteY1" fmla="*/ 8878 h 28411"/>
              <a:gd name="connsiteX2" fmla="*/ 21701 w 22858"/>
              <a:gd name="connsiteY2" fmla="*/ 8878 h 28411"/>
              <a:gd name="connsiteX3" fmla="*/ 14756 w 22858"/>
              <a:gd name="connsiteY3" fmla="*/ 0 h 28411"/>
              <a:gd name="connsiteX4" fmla="*/ 0 w 22858"/>
              <a:gd name="connsiteY4" fmla="*/ 21308 h 28411"/>
              <a:gd name="connsiteX5" fmla="*/ 2024 w 22858"/>
              <a:gd name="connsiteY5" fmla="*/ 28411 h 28411"/>
              <a:gd name="connsiteX6" fmla="*/ 2024 w 22858"/>
              <a:gd name="connsiteY6" fmla="*/ 23084 h 28411"/>
              <a:gd name="connsiteX7" fmla="*/ 8140 w 22858"/>
              <a:gd name="connsiteY7" fmla="*/ 8310 h 28411"/>
              <a:gd name="connsiteX8" fmla="*/ 5690 w 22858"/>
              <a:gd name="connsiteY8" fmla="*/ 5327 h 28411"/>
              <a:gd name="connsiteX9" fmla="*/ 16878 w 22858"/>
              <a:gd name="connsiteY9" fmla="*/ 5327 h 28411"/>
              <a:gd name="connsiteX10" fmla="*/ 20351 w 22858"/>
              <a:gd name="connsiteY10" fmla="*/ 8878 h 28411"/>
              <a:gd name="connsiteX11" fmla="*/ 19193 w 22858"/>
              <a:gd name="connsiteY11" fmla="*/ 8878 h 28411"/>
              <a:gd name="connsiteX12" fmla="*/ 21315 w 22858"/>
              <a:gd name="connsiteY12" fmla="*/ 14205 h 28411"/>
              <a:gd name="connsiteX0" fmla="*/ 21540 w 23083"/>
              <a:gd name="connsiteY0" fmla="*/ 14205 h 28411"/>
              <a:gd name="connsiteX1" fmla="*/ 23083 w 23083"/>
              <a:gd name="connsiteY1" fmla="*/ 8878 h 28411"/>
              <a:gd name="connsiteX2" fmla="*/ 21926 w 23083"/>
              <a:gd name="connsiteY2" fmla="*/ 8878 h 28411"/>
              <a:gd name="connsiteX3" fmla="*/ 14981 w 23083"/>
              <a:gd name="connsiteY3" fmla="*/ 0 h 28411"/>
              <a:gd name="connsiteX4" fmla="*/ 225 w 23083"/>
              <a:gd name="connsiteY4" fmla="*/ 21308 h 28411"/>
              <a:gd name="connsiteX5" fmla="*/ 2249 w 23083"/>
              <a:gd name="connsiteY5" fmla="*/ 28411 h 28411"/>
              <a:gd name="connsiteX6" fmla="*/ 2249 w 23083"/>
              <a:gd name="connsiteY6" fmla="*/ 23084 h 28411"/>
              <a:gd name="connsiteX7" fmla="*/ 2442 w 23083"/>
              <a:gd name="connsiteY7" fmla="*/ 14205 h 28411"/>
              <a:gd name="connsiteX8" fmla="*/ 5915 w 23083"/>
              <a:gd name="connsiteY8" fmla="*/ 5327 h 28411"/>
              <a:gd name="connsiteX9" fmla="*/ 17103 w 23083"/>
              <a:gd name="connsiteY9" fmla="*/ 5327 h 28411"/>
              <a:gd name="connsiteX10" fmla="*/ 20576 w 23083"/>
              <a:gd name="connsiteY10" fmla="*/ 8878 h 28411"/>
              <a:gd name="connsiteX11" fmla="*/ 19418 w 23083"/>
              <a:gd name="connsiteY11" fmla="*/ 8878 h 28411"/>
              <a:gd name="connsiteX12" fmla="*/ 21540 w 23083"/>
              <a:gd name="connsiteY12" fmla="*/ 14205 h 28411"/>
              <a:gd name="connsiteX0" fmla="*/ 21754 w 23297"/>
              <a:gd name="connsiteY0" fmla="*/ 14205 h 28411"/>
              <a:gd name="connsiteX1" fmla="*/ 23297 w 23297"/>
              <a:gd name="connsiteY1" fmla="*/ 8878 h 28411"/>
              <a:gd name="connsiteX2" fmla="*/ 22140 w 23297"/>
              <a:gd name="connsiteY2" fmla="*/ 8878 h 28411"/>
              <a:gd name="connsiteX3" fmla="*/ 15195 w 23297"/>
              <a:gd name="connsiteY3" fmla="*/ 0 h 28411"/>
              <a:gd name="connsiteX4" fmla="*/ 439 w 23297"/>
              <a:gd name="connsiteY4" fmla="*/ 21308 h 28411"/>
              <a:gd name="connsiteX5" fmla="*/ 2463 w 23297"/>
              <a:gd name="connsiteY5" fmla="*/ 28411 h 28411"/>
              <a:gd name="connsiteX6" fmla="*/ 2463 w 23297"/>
              <a:gd name="connsiteY6" fmla="*/ 23084 h 28411"/>
              <a:gd name="connsiteX7" fmla="*/ 2656 w 23297"/>
              <a:gd name="connsiteY7" fmla="*/ 14205 h 28411"/>
              <a:gd name="connsiteX8" fmla="*/ 6129 w 23297"/>
              <a:gd name="connsiteY8" fmla="*/ 5327 h 28411"/>
              <a:gd name="connsiteX9" fmla="*/ 17317 w 23297"/>
              <a:gd name="connsiteY9" fmla="*/ 5327 h 28411"/>
              <a:gd name="connsiteX10" fmla="*/ 20790 w 23297"/>
              <a:gd name="connsiteY10" fmla="*/ 8878 h 28411"/>
              <a:gd name="connsiteX11" fmla="*/ 19632 w 23297"/>
              <a:gd name="connsiteY11" fmla="*/ 8878 h 28411"/>
              <a:gd name="connsiteX12" fmla="*/ 21754 w 23297"/>
              <a:gd name="connsiteY12" fmla="*/ 14205 h 28411"/>
              <a:gd name="connsiteX0" fmla="*/ 22311 w 23854"/>
              <a:gd name="connsiteY0" fmla="*/ 14205 h 28411"/>
              <a:gd name="connsiteX1" fmla="*/ 23854 w 23854"/>
              <a:gd name="connsiteY1" fmla="*/ 8878 h 28411"/>
              <a:gd name="connsiteX2" fmla="*/ 22697 w 23854"/>
              <a:gd name="connsiteY2" fmla="*/ 8878 h 28411"/>
              <a:gd name="connsiteX3" fmla="*/ 15752 w 23854"/>
              <a:gd name="connsiteY3" fmla="*/ 0 h 28411"/>
              <a:gd name="connsiteX4" fmla="*/ 996 w 23854"/>
              <a:gd name="connsiteY4" fmla="*/ 21308 h 28411"/>
              <a:gd name="connsiteX5" fmla="*/ 3020 w 23854"/>
              <a:gd name="connsiteY5" fmla="*/ 28411 h 28411"/>
              <a:gd name="connsiteX6" fmla="*/ 3020 w 23854"/>
              <a:gd name="connsiteY6" fmla="*/ 23084 h 28411"/>
              <a:gd name="connsiteX7" fmla="*/ 2442 w 23854"/>
              <a:gd name="connsiteY7" fmla="*/ 5327 h 28411"/>
              <a:gd name="connsiteX8" fmla="*/ 6686 w 23854"/>
              <a:gd name="connsiteY8" fmla="*/ 5327 h 28411"/>
              <a:gd name="connsiteX9" fmla="*/ 17874 w 23854"/>
              <a:gd name="connsiteY9" fmla="*/ 5327 h 28411"/>
              <a:gd name="connsiteX10" fmla="*/ 21347 w 23854"/>
              <a:gd name="connsiteY10" fmla="*/ 8878 h 28411"/>
              <a:gd name="connsiteX11" fmla="*/ 20189 w 23854"/>
              <a:gd name="connsiteY11" fmla="*/ 8878 h 28411"/>
              <a:gd name="connsiteX12" fmla="*/ 22311 w 23854"/>
              <a:gd name="connsiteY12" fmla="*/ 14205 h 28411"/>
              <a:gd name="connsiteX0" fmla="*/ 21754 w 23297"/>
              <a:gd name="connsiteY0" fmla="*/ 14205 h 28411"/>
              <a:gd name="connsiteX1" fmla="*/ 23297 w 23297"/>
              <a:gd name="connsiteY1" fmla="*/ 8878 h 28411"/>
              <a:gd name="connsiteX2" fmla="*/ 22140 w 23297"/>
              <a:gd name="connsiteY2" fmla="*/ 8878 h 28411"/>
              <a:gd name="connsiteX3" fmla="*/ 15195 w 23297"/>
              <a:gd name="connsiteY3" fmla="*/ 0 h 28411"/>
              <a:gd name="connsiteX4" fmla="*/ 439 w 23297"/>
              <a:gd name="connsiteY4" fmla="*/ 21308 h 28411"/>
              <a:gd name="connsiteX5" fmla="*/ 2463 w 23297"/>
              <a:gd name="connsiteY5" fmla="*/ 28411 h 28411"/>
              <a:gd name="connsiteX6" fmla="*/ 2463 w 23297"/>
              <a:gd name="connsiteY6" fmla="*/ 23084 h 28411"/>
              <a:gd name="connsiteX7" fmla="*/ 4778 w 23297"/>
              <a:gd name="connsiteY7" fmla="*/ 14205 h 28411"/>
              <a:gd name="connsiteX8" fmla="*/ 6129 w 23297"/>
              <a:gd name="connsiteY8" fmla="*/ 5327 h 28411"/>
              <a:gd name="connsiteX9" fmla="*/ 17317 w 23297"/>
              <a:gd name="connsiteY9" fmla="*/ 5327 h 28411"/>
              <a:gd name="connsiteX10" fmla="*/ 20790 w 23297"/>
              <a:gd name="connsiteY10" fmla="*/ 8878 h 28411"/>
              <a:gd name="connsiteX11" fmla="*/ 19632 w 23297"/>
              <a:gd name="connsiteY11" fmla="*/ 8878 h 28411"/>
              <a:gd name="connsiteX12" fmla="*/ 21754 w 23297"/>
              <a:gd name="connsiteY12" fmla="*/ 14205 h 28411"/>
              <a:gd name="connsiteX0" fmla="*/ 21754 w 23297"/>
              <a:gd name="connsiteY0" fmla="*/ 14205 h 28411"/>
              <a:gd name="connsiteX1" fmla="*/ 23297 w 23297"/>
              <a:gd name="connsiteY1" fmla="*/ 8878 h 28411"/>
              <a:gd name="connsiteX2" fmla="*/ 22140 w 23297"/>
              <a:gd name="connsiteY2" fmla="*/ 8878 h 28411"/>
              <a:gd name="connsiteX3" fmla="*/ 15195 w 23297"/>
              <a:gd name="connsiteY3" fmla="*/ 0 h 28411"/>
              <a:gd name="connsiteX4" fmla="*/ 439 w 23297"/>
              <a:gd name="connsiteY4" fmla="*/ 21308 h 28411"/>
              <a:gd name="connsiteX5" fmla="*/ 2463 w 23297"/>
              <a:gd name="connsiteY5" fmla="*/ 28411 h 28411"/>
              <a:gd name="connsiteX6" fmla="*/ 2463 w 23297"/>
              <a:gd name="connsiteY6" fmla="*/ 23084 h 28411"/>
              <a:gd name="connsiteX7" fmla="*/ 4778 w 23297"/>
              <a:gd name="connsiteY7" fmla="*/ 14205 h 28411"/>
              <a:gd name="connsiteX8" fmla="*/ 6707 w 23297"/>
              <a:gd name="connsiteY8" fmla="*/ 12430 h 28411"/>
              <a:gd name="connsiteX9" fmla="*/ 17317 w 23297"/>
              <a:gd name="connsiteY9" fmla="*/ 5327 h 28411"/>
              <a:gd name="connsiteX10" fmla="*/ 20790 w 23297"/>
              <a:gd name="connsiteY10" fmla="*/ 8878 h 28411"/>
              <a:gd name="connsiteX11" fmla="*/ 19632 w 23297"/>
              <a:gd name="connsiteY11" fmla="*/ 8878 h 28411"/>
              <a:gd name="connsiteX12" fmla="*/ 21754 w 23297"/>
              <a:gd name="connsiteY12" fmla="*/ 14205 h 28411"/>
              <a:gd name="connsiteX0" fmla="*/ 20308 w 21851"/>
              <a:gd name="connsiteY0" fmla="*/ 14205 h 28411"/>
              <a:gd name="connsiteX1" fmla="*/ 21851 w 21851"/>
              <a:gd name="connsiteY1" fmla="*/ 8878 h 28411"/>
              <a:gd name="connsiteX2" fmla="*/ 20694 w 21851"/>
              <a:gd name="connsiteY2" fmla="*/ 8878 h 28411"/>
              <a:gd name="connsiteX3" fmla="*/ 13749 w 21851"/>
              <a:gd name="connsiteY3" fmla="*/ 0 h 28411"/>
              <a:gd name="connsiteX4" fmla="*/ 439 w 21851"/>
              <a:gd name="connsiteY4" fmla="*/ 8878 h 28411"/>
              <a:gd name="connsiteX5" fmla="*/ 1017 w 21851"/>
              <a:gd name="connsiteY5" fmla="*/ 28411 h 28411"/>
              <a:gd name="connsiteX6" fmla="*/ 1017 w 21851"/>
              <a:gd name="connsiteY6" fmla="*/ 23084 h 28411"/>
              <a:gd name="connsiteX7" fmla="*/ 3332 w 21851"/>
              <a:gd name="connsiteY7" fmla="*/ 14205 h 28411"/>
              <a:gd name="connsiteX8" fmla="*/ 5261 w 21851"/>
              <a:gd name="connsiteY8" fmla="*/ 12430 h 28411"/>
              <a:gd name="connsiteX9" fmla="*/ 15871 w 21851"/>
              <a:gd name="connsiteY9" fmla="*/ 5327 h 28411"/>
              <a:gd name="connsiteX10" fmla="*/ 19344 w 21851"/>
              <a:gd name="connsiteY10" fmla="*/ 8878 h 28411"/>
              <a:gd name="connsiteX11" fmla="*/ 18186 w 21851"/>
              <a:gd name="connsiteY11" fmla="*/ 8878 h 28411"/>
              <a:gd name="connsiteX12" fmla="*/ 20308 w 21851"/>
              <a:gd name="connsiteY12" fmla="*/ 14205 h 28411"/>
              <a:gd name="connsiteX0" fmla="*/ 21541 w 23084"/>
              <a:gd name="connsiteY0" fmla="*/ 14205 h 24860"/>
              <a:gd name="connsiteX1" fmla="*/ 23084 w 23084"/>
              <a:gd name="connsiteY1" fmla="*/ 8878 h 24860"/>
              <a:gd name="connsiteX2" fmla="*/ 21927 w 23084"/>
              <a:gd name="connsiteY2" fmla="*/ 8878 h 24860"/>
              <a:gd name="connsiteX3" fmla="*/ 14982 w 23084"/>
              <a:gd name="connsiteY3" fmla="*/ 0 h 24860"/>
              <a:gd name="connsiteX4" fmla="*/ 1672 w 23084"/>
              <a:gd name="connsiteY4" fmla="*/ 8878 h 24860"/>
              <a:gd name="connsiteX5" fmla="*/ 707 w 23084"/>
              <a:gd name="connsiteY5" fmla="*/ 17757 h 24860"/>
              <a:gd name="connsiteX6" fmla="*/ 2250 w 23084"/>
              <a:gd name="connsiteY6" fmla="*/ 23084 h 24860"/>
              <a:gd name="connsiteX7" fmla="*/ 4565 w 23084"/>
              <a:gd name="connsiteY7" fmla="*/ 14205 h 24860"/>
              <a:gd name="connsiteX8" fmla="*/ 6494 w 23084"/>
              <a:gd name="connsiteY8" fmla="*/ 12430 h 24860"/>
              <a:gd name="connsiteX9" fmla="*/ 17104 w 23084"/>
              <a:gd name="connsiteY9" fmla="*/ 5327 h 24860"/>
              <a:gd name="connsiteX10" fmla="*/ 20577 w 23084"/>
              <a:gd name="connsiteY10" fmla="*/ 8878 h 24860"/>
              <a:gd name="connsiteX11" fmla="*/ 19419 w 23084"/>
              <a:gd name="connsiteY11" fmla="*/ 8878 h 24860"/>
              <a:gd name="connsiteX12" fmla="*/ 21541 w 23084"/>
              <a:gd name="connsiteY12" fmla="*/ 14205 h 24860"/>
              <a:gd name="connsiteX0" fmla="*/ 21541 w 23084"/>
              <a:gd name="connsiteY0" fmla="*/ 14205 h 31962"/>
              <a:gd name="connsiteX1" fmla="*/ 23084 w 23084"/>
              <a:gd name="connsiteY1" fmla="*/ 8878 h 31962"/>
              <a:gd name="connsiteX2" fmla="*/ 21927 w 23084"/>
              <a:gd name="connsiteY2" fmla="*/ 8878 h 31962"/>
              <a:gd name="connsiteX3" fmla="*/ 14982 w 23084"/>
              <a:gd name="connsiteY3" fmla="*/ 0 h 31962"/>
              <a:gd name="connsiteX4" fmla="*/ 1672 w 23084"/>
              <a:gd name="connsiteY4" fmla="*/ 8878 h 31962"/>
              <a:gd name="connsiteX5" fmla="*/ 707 w 23084"/>
              <a:gd name="connsiteY5" fmla="*/ 17757 h 31962"/>
              <a:gd name="connsiteX6" fmla="*/ 2250 w 23084"/>
              <a:gd name="connsiteY6" fmla="*/ 30186 h 31962"/>
              <a:gd name="connsiteX7" fmla="*/ 4565 w 23084"/>
              <a:gd name="connsiteY7" fmla="*/ 14205 h 31962"/>
              <a:gd name="connsiteX8" fmla="*/ 6494 w 23084"/>
              <a:gd name="connsiteY8" fmla="*/ 12430 h 31962"/>
              <a:gd name="connsiteX9" fmla="*/ 17104 w 23084"/>
              <a:gd name="connsiteY9" fmla="*/ 5327 h 31962"/>
              <a:gd name="connsiteX10" fmla="*/ 20577 w 23084"/>
              <a:gd name="connsiteY10" fmla="*/ 8878 h 31962"/>
              <a:gd name="connsiteX11" fmla="*/ 19419 w 23084"/>
              <a:gd name="connsiteY11" fmla="*/ 8878 h 31962"/>
              <a:gd name="connsiteX12" fmla="*/ 21541 w 23084"/>
              <a:gd name="connsiteY12" fmla="*/ 14205 h 31962"/>
              <a:gd name="connsiteX0" fmla="*/ 21733 w 23276"/>
              <a:gd name="connsiteY0" fmla="*/ 14205 h 31962"/>
              <a:gd name="connsiteX1" fmla="*/ 23276 w 23276"/>
              <a:gd name="connsiteY1" fmla="*/ 8878 h 31962"/>
              <a:gd name="connsiteX2" fmla="*/ 22119 w 23276"/>
              <a:gd name="connsiteY2" fmla="*/ 8878 h 31962"/>
              <a:gd name="connsiteX3" fmla="*/ 15174 w 23276"/>
              <a:gd name="connsiteY3" fmla="*/ 0 h 31962"/>
              <a:gd name="connsiteX4" fmla="*/ 1864 w 23276"/>
              <a:gd name="connsiteY4" fmla="*/ 8878 h 31962"/>
              <a:gd name="connsiteX5" fmla="*/ 899 w 23276"/>
              <a:gd name="connsiteY5" fmla="*/ 17757 h 31962"/>
              <a:gd name="connsiteX6" fmla="*/ 2442 w 23276"/>
              <a:gd name="connsiteY6" fmla="*/ 30186 h 31962"/>
              <a:gd name="connsiteX7" fmla="*/ 2442 w 23276"/>
              <a:gd name="connsiteY7" fmla="*/ 19532 h 31962"/>
              <a:gd name="connsiteX8" fmla="*/ 6686 w 23276"/>
              <a:gd name="connsiteY8" fmla="*/ 12430 h 31962"/>
              <a:gd name="connsiteX9" fmla="*/ 17296 w 23276"/>
              <a:gd name="connsiteY9" fmla="*/ 5327 h 31962"/>
              <a:gd name="connsiteX10" fmla="*/ 20769 w 23276"/>
              <a:gd name="connsiteY10" fmla="*/ 8878 h 31962"/>
              <a:gd name="connsiteX11" fmla="*/ 19611 w 23276"/>
              <a:gd name="connsiteY11" fmla="*/ 8878 h 31962"/>
              <a:gd name="connsiteX12" fmla="*/ 21733 w 23276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2731 w 23565"/>
              <a:gd name="connsiteY7" fmla="*/ 19532 h 31962"/>
              <a:gd name="connsiteX8" fmla="*/ 6975 w 23565"/>
              <a:gd name="connsiteY8" fmla="*/ 12430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2731 w 23565"/>
              <a:gd name="connsiteY7" fmla="*/ 19532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3117 w 23565"/>
              <a:gd name="connsiteY7" fmla="*/ 15981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3117 w 23565"/>
              <a:gd name="connsiteY7" fmla="*/ 15981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3117 w 23565"/>
              <a:gd name="connsiteY7" fmla="*/ 15981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2538 w 23565"/>
              <a:gd name="connsiteY7" fmla="*/ 21308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2538 w 23565"/>
              <a:gd name="connsiteY7" fmla="*/ 21308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2731 w 23565"/>
              <a:gd name="connsiteY7" fmla="*/ 19532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2731 w 23565"/>
              <a:gd name="connsiteY7" fmla="*/ 19532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2731 w 23565"/>
              <a:gd name="connsiteY7" fmla="*/ 19532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2731 w 23565"/>
              <a:gd name="connsiteY7" fmla="*/ 19532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2022 w 23565"/>
              <a:gd name="connsiteY0" fmla="*/ 14205 h 31962"/>
              <a:gd name="connsiteX1" fmla="*/ 23565 w 23565"/>
              <a:gd name="connsiteY1" fmla="*/ 8878 h 31962"/>
              <a:gd name="connsiteX2" fmla="*/ 22408 w 23565"/>
              <a:gd name="connsiteY2" fmla="*/ 8878 h 31962"/>
              <a:gd name="connsiteX3" fmla="*/ 15463 w 23565"/>
              <a:gd name="connsiteY3" fmla="*/ 0 h 31962"/>
              <a:gd name="connsiteX4" fmla="*/ 2153 w 23565"/>
              <a:gd name="connsiteY4" fmla="*/ 8878 h 31962"/>
              <a:gd name="connsiteX5" fmla="*/ 707 w 23565"/>
              <a:gd name="connsiteY5" fmla="*/ 26635 h 31962"/>
              <a:gd name="connsiteX6" fmla="*/ 2731 w 23565"/>
              <a:gd name="connsiteY6" fmla="*/ 30186 h 31962"/>
              <a:gd name="connsiteX7" fmla="*/ 2731 w 23565"/>
              <a:gd name="connsiteY7" fmla="*/ 19532 h 31962"/>
              <a:gd name="connsiteX8" fmla="*/ 6782 w 23565"/>
              <a:gd name="connsiteY8" fmla="*/ 7103 h 31962"/>
              <a:gd name="connsiteX9" fmla="*/ 17585 w 23565"/>
              <a:gd name="connsiteY9" fmla="*/ 5327 h 31962"/>
              <a:gd name="connsiteX10" fmla="*/ 21058 w 23565"/>
              <a:gd name="connsiteY10" fmla="*/ 8878 h 31962"/>
              <a:gd name="connsiteX11" fmla="*/ 19900 w 23565"/>
              <a:gd name="connsiteY11" fmla="*/ 8878 h 31962"/>
              <a:gd name="connsiteX12" fmla="*/ 22022 w 23565"/>
              <a:gd name="connsiteY12" fmla="*/ 14205 h 31962"/>
              <a:gd name="connsiteX0" fmla="*/ 20962 w 22505"/>
              <a:gd name="connsiteY0" fmla="*/ 14205 h 31962"/>
              <a:gd name="connsiteX1" fmla="*/ 22505 w 22505"/>
              <a:gd name="connsiteY1" fmla="*/ 8878 h 31962"/>
              <a:gd name="connsiteX2" fmla="*/ 21348 w 22505"/>
              <a:gd name="connsiteY2" fmla="*/ 8878 h 31962"/>
              <a:gd name="connsiteX3" fmla="*/ 14403 w 22505"/>
              <a:gd name="connsiteY3" fmla="*/ 0 h 31962"/>
              <a:gd name="connsiteX4" fmla="*/ 1093 w 22505"/>
              <a:gd name="connsiteY4" fmla="*/ 8878 h 31962"/>
              <a:gd name="connsiteX5" fmla="*/ 707 w 22505"/>
              <a:gd name="connsiteY5" fmla="*/ 21308 h 31962"/>
              <a:gd name="connsiteX6" fmla="*/ 1671 w 22505"/>
              <a:gd name="connsiteY6" fmla="*/ 30186 h 31962"/>
              <a:gd name="connsiteX7" fmla="*/ 1671 w 22505"/>
              <a:gd name="connsiteY7" fmla="*/ 19532 h 31962"/>
              <a:gd name="connsiteX8" fmla="*/ 5722 w 22505"/>
              <a:gd name="connsiteY8" fmla="*/ 7103 h 31962"/>
              <a:gd name="connsiteX9" fmla="*/ 16525 w 22505"/>
              <a:gd name="connsiteY9" fmla="*/ 5327 h 31962"/>
              <a:gd name="connsiteX10" fmla="*/ 19998 w 22505"/>
              <a:gd name="connsiteY10" fmla="*/ 8878 h 31962"/>
              <a:gd name="connsiteX11" fmla="*/ 18840 w 22505"/>
              <a:gd name="connsiteY11" fmla="*/ 8878 h 31962"/>
              <a:gd name="connsiteX12" fmla="*/ 20962 w 22505"/>
              <a:gd name="connsiteY12" fmla="*/ 14205 h 31962"/>
              <a:gd name="connsiteX0" fmla="*/ 20962 w 22505"/>
              <a:gd name="connsiteY0" fmla="*/ 14205 h 31962"/>
              <a:gd name="connsiteX1" fmla="*/ 22505 w 22505"/>
              <a:gd name="connsiteY1" fmla="*/ 8878 h 31962"/>
              <a:gd name="connsiteX2" fmla="*/ 21348 w 22505"/>
              <a:gd name="connsiteY2" fmla="*/ 8878 h 31962"/>
              <a:gd name="connsiteX3" fmla="*/ 14403 w 22505"/>
              <a:gd name="connsiteY3" fmla="*/ 0 h 31962"/>
              <a:gd name="connsiteX4" fmla="*/ 1093 w 22505"/>
              <a:gd name="connsiteY4" fmla="*/ 8878 h 31962"/>
              <a:gd name="connsiteX5" fmla="*/ 707 w 22505"/>
              <a:gd name="connsiteY5" fmla="*/ 21308 h 31962"/>
              <a:gd name="connsiteX6" fmla="*/ 1671 w 22505"/>
              <a:gd name="connsiteY6" fmla="*/ 30186 h 31962"/>
              <a:gd name="connsiteX7" fmla="*/ 1671 w 22505"/>
              <a:gd name="connsiteY7" fmla="*/ 19532 h 31962"/>
              <a:gd name="connsiteX8" fmla="*/ 5722 w 22505"/>
              <a:gd name="connsiteY8" fmla="*/ 7103 h 31962"/>
              <a:gd name="connsiteX9" fmla="*/ 16525 w 22505"/>
              <a:gd name="connsiteY9" fmla="*/ 5327 h 31962"/>
              <a:gd name="connsiteX10" fmla="*/ 19998 w 22505"/>
              <a:gd name="connsiteY10" fmla="*/ 8878 h 31962"/>
              <a:gd name="connsiteX11" fmla="*/ 18840 w 22505"/>
              <a:gd name="connsiteY11" fmla="*/ 8878 h 31962"/>
              <a:gd name="connsiteX12" fmla="*/ 20962 w 22505"/>
              <a:gd name="connsiteY12" fmla="*/ 14205 h 31962"/>
              <a:gd name="connsiteX0" fmla="*/ 20962 w 22505"/>
              <a:gd name="connsiteY0" fmla="*/ 14205 h 31962"/>
              <a:gd name="connsiteX1" fmla="*/ 22505 w 22505"/>
              <a:gd name="connsiteY1" fmla="*/ 8878 h 31962"/>
              <a:gd name="connsiteX2" fmla="*/ 21348 w 22505"/>
              <a:gd name="connsiteY2" fmla="*/ 8878 h 31962"/>
              <a:gd name="connsiteX3" fmla="*/ 14403 w 22505"/>
              <a:gd name="connsiteY3" fmla="*/ 0 h 31962"/>
              <a:gd name="connsiteX4" fmla="*/ 1093 w 22505"/>
              <a:gd name="connsiteY4" fmla="*/ 8878 h 31962"/>
              <a:gd name="connsiteX5" fmla="*/ 707 w 22505"/>
              <a:gd name="connsiteY5" fmla="*/ 21308 h 31962"/>
              <a:gd name="connsiteX6" fmla="*/ 1671 w 22505"/>
              <a:gd name="connsiteY6" fmla="*/ 30186 h 31962"/>
              <a:gd name="connsiteX7" fmla="*/ 1671 w 22505"/>
              <a:gd name="connsiteY7" fmla="*/ 19532 h 31962"/>
              <a:gd name="connsiteX8" fmla="*/ 5722 w 22505"/>
              <a:gd name="connsiteY8" fmla="*/ 7103 h 31962"/>
              <a:gd name="connsiteX9" fmla="*/ 16525 w 22505"/>
              <a:gd name="connsiteY9" fmla="*/ 5327 h 31962"/>
              <a:gd name="connsiteX10" fmla="*/ 19998 w 22505"/>
              <a:gd name="connsiteY10" fmla="*/ 8878 h 31962"/>
              <a:gd name="connsiteX11" fmla="*/ 18840 w 22505"/>
              <a:gd name="connsiteY11" fmla="*/ 8878 h 31962"/>
              <a:gd name="connsiteX12" fmla="*/ 20962 w 22505"/>
              <a:gd name="connsiteY12" fmla="*/ 14205 h 31962"/>
              <a:gd name="connsiteX0" fmla="*/ 20575 w 22118"/>
              <a:gd name="connsiteY0" fmla="*/ 14205 h 31962"/>
              <a:gd name="connsiteX1" fmla="*/ 22118 w 22118"/>
              <a:gd name="connsiteY1" fmla="*/ 8878 h 31962"/>
              <a:gd name="connsiteX2" fmla="*/ 20961 w 22118"/>
              <a:gd name="connsiteY2" fmla="*/ 8878 h 31962"/>
              <a:gd name="connsiteX3" fmla="*/ 14016 w 22118"/>
              <a:gd name="connsiteY3" fmla="*/ 0 h 31962"/>
              <a:gd name="connsiteX4" fmla="*/ 706 w 22118"/>
              <a:gd name="connsiteY4" fmla="*/ 8878 h 31962"/>
              <a:gd name="connsiteX5" fmla="*/ 320 w 22118"/>
              <a:gd name="connsiteY5" fmla="*/ 21308 h 31962"/>
              <a:gd name="connsiteX6" fmla="*/ 1284 w 22118"/>
              <a:gd name="connsiteY6" fmla="*/ 30186 h 31962"/>
              <a:gd name="connsiteX7" fmla="*/ 1284 w 22118"/>
              <a:gd name="connsiteY7" fmla="*/ 19532 h 31962"/>
              <a:gd name="connsiteX8" fmla="*/ 5335 w 22118"/>
              <a:gd name="connsiteY8" fmla="*/ 7103 h 31962"/>
              <a:gd name="connsiteX9" fmla="*/ 16138 w 22118"/>
              <a:gd name="connsiteY9" fmla="*/ 5327 h 31962"/>
              <a:gd name="connsiteX10" fmla="*/ 19611 w 22118"/>
              <a:gd name="connsiteY10" fmla="*/ 8878 h 31962"/>
              <a:gd name="connsiteX11" fmla="*/ 18453 w 22118"/>
              <a:gd name="connsiteY11" fmla="*/ 8878 h 31962"/>
              <a:gd name="connsiteX12" fmla="*/ 20575 w 22118"/>
              <a:gd name="connsiteY12" fmla="*/ 14205 h 31962"/>
              <a:gd name="connsiteX0" fmla="*/ 20291 w 21834"/>
              <a:gd name="connsiteY0" fmla="*/ 14451 h 32208"/>
              <a:gd name="connsiteX1" fmla="*/ 21834 w 21834"/>
              <a:gd name="connsiteY1" fmla="*/ 9124 h 32208"/>
              <a:gd name="connsiteX2" fmla="*/ 20677 w 21834"/>
              <a:gd name="connsiteY2" fmla="*/ 9124 h 32208"/>
              <a:gd name="connsiteX3" fmla="*/ 13732 w 21834"/>
              <a:gd name="connsiteY3" fmla="*/ 246 h 32208"/>
              <a:gd name="connsiteX4" fmla="*/ 3894 w 21834"/>
              <a:gd name="connsiteY4" fmla="*/ 3797 h 32208"/>
              <a:gd name="connsiteX5" fmla="*/ 36 w 21834"/>
              <a:gd name="connsiteY5" fmla="*/ 21554 h 32208"/>
              <a:gd name="connsiteX6" fmla="*/ 1000 w 21834"/>
              <a:gd name="connsiteY6" fmla="*/ 30432 h 32208"/>
              <a:gd name="connsiteX7" fmla="*/ 1000 w 21834"/>
              <a:gd name="connsiteY7" fmla="*/ 19778 h 32208"/>
              <a:gd name="connsiteX8" fmla="*/ 5051 w 21834"/>
              <a:gd name="connsiteY8" fmla="*/ 7349 h 32208"/>
              <a:gd name="connsiteX9" fmla="*/ 15854 w 21834"/>
              <a:gd name="connsiteY9" fmla="*/ 5573 h 32208"/>
              <a:gd name="connsiteX10" fmla="*/ 19327 w 21834"/>
              <a:gd name="connsiteY10" fmla="*/ 9124 h 32208"/>
              <a:gd name="connsiteX11" fmla="*/ 18169 w 21834"/>
              <a:gd name="connsiteY11" fmla="*/ 9124 h 32208"/>
              <a:gd name="connsiteX12" fmla="*/ 20291 w 21834"/>
              <a:gd name="connsiteY12" fmla="*/ 14451 h 32208"/>
              <a:gd name="connsiteX0" fmla="*/ 20291 w 21834"/>
              <a:gd name="connsiteY0" fmla="*/ 14451 h 32208"/>
              <a:gd name="connsiteX1" fmla="*/ 21834 w 21834"/>
              <a:gd name="connsiteY1" fmla="*/ 9124 h 32208"/>
              <a:gd name="connsiteX2" fmla="*/ 20677 w 21834"/>
              <a:gd name="connsiteY2" fmla="*/ 9124 h 32208"/>
              <a:gd name="connsiteX3" fmla="*/ 13732 w 21834"/>
              <a:gd name="connsiteY3" fmla="*/ 246 h 32208"/>
              <a:gd name="connsiteX4" fmla="*/ 1965 w 21834"/>
              <a:gd name="connsiteY4" fmla="*/ 3797 h 32208"/>
              <a:gd name="connsiteX5" fmla="*/ 36 w 21834"/>
              <a:gd name="connsiteY5" fmla="*/ 21554 h 32208"/>
              <a:gd name="connsiteX6" fmla="*/ 1000 w 21834"/>
              <a:gd name="connsiteY6" fmla="*/ 30432 h 32208"/>
              <a:gd name="connsiteX7" fmla="*/ 1000 w 21834"/>
              <a:gd name="connsiteY7" fmla="*/ 19778 h 32208"/>
              <a:gd name="connsiteX8" fmla="*/ 5051 w 21834"/>
              <a:gd name="connsiteY8" fmla="*/ 7349 h 32208"/>
              <a:gd name="connsiteX9" fmla="*/ 15854 w 21834"/>
              <a:gd name="connsiteY9" fmla="*/ 5573 h 32208"/>
              <a:gd name="connsiteX10" fmla="*/ 19327 w 21834"/>
              <a:gd name="connsiteY10" fmla="*/ 9124 h 32208"/>
              <a:gd name="connsiteX11" fmla="*/ 18169 w 21834"/>
              <a:gd name="connsiteY11" fmla="*/ 9124 h 32208"/>
              <a:gd name="connsiteX12" fmla="*/ 20291 w 21834"/>
              <a:gd name="connsiteY12" fmla="*/ 14451 h 32208"/>
              <a:gd name="connsiteX0" fmla="*/ 20098 w 21641"/>
              <a:gd name="connsiteY0" fmla="*/ 14451 h 32208"/>
              <a:gd name="connsiteX1" fmla="*/ 21641 w 21641"/>
              <a:gd name="connsiteY1" fmla="*/ 9124 h 32208"/>
              <a:gd name="connsiteX2" fmla="*/ 20484 w 21641"/>
              <a:gd name="connsiteY2" fmla="*/ 9124 h 32208"/>
              <a:gd name="connsiteX3" fmla="*/ 13539 w 21641"/>
              <a:gd name="connsiteY3" fmla="*/ 246 h 32208"/>
              <a:gd name="connsiteX4" fmla="*/ 1772 w 21641"/>
              <a:gd name="connsiteY4" fmla="*/ 3797 h 32208"/>
              <a:gd name="connsiteX5" fmla="*/ 36 w 21641"/>
              <a:gd name="connsiteY5" fmla="*/ 16227 h 32208"/>
              <a:gd name="connsiteX6" fmla="*/ 807 w 21641"/>
              <a:gd name="connsiteY6" fmla="*/ 30432 h 32208"/>
              <a:gd name="connsiteX7" fmla="*/ 807 w 21641"/>
              <a:gd name="connsiteY7" fmla="*/ 19778 h 32208"/>
              <a:gd name="connsiteX8" fmla="*/ 4858 w 21641"/>
              <a:gd name="connsiteY8" fmla="*/ 7349 h 32208"/>
              <a:gd name="connsiteX9" fmla="*/ 15661 w 21641"/>
              <a:gd name="connsiteY9" fmla="*/ 5573 h 32208"/>
              <a:gd name="connsiteX10" fmla="*/ 19134 w 21641"/>
              <a:gd name="connsiteY10" fmla="*/ 9124 h 32208"/>
              <a:gd name="connsiteX11" fmla="*/ 17976 w 21641"/>
              <a:gd name="connsiteY11" fmla="*/ 9124 h 32208"/>
              <a:gd name="connsiteX12" fmla="*/ 20098 w 21641"/>
              <a:gd name="connsiteY12" fmla="*/ 14451 h 32208"/>
              <a:gd name="connsiteX0" fmla="*/ 20098 w 21641"/>
              <a:gd name="connsiteY0" fmla="*/ 14451 h 32208"/>
              <a:gd name="connsiteX1" fmla="*/ 21641 w 21641"/>
              <a:gd name="connsiteY1" fmla="*/ 9124 h 32208"/>
              <a:gd name="connsiteX2" fmla="*/ 20484 w 21641"/>
              <a:gd name="connsiteY2" fmla="*/ 9124 h 32208"/>
              <a:gd name="connsiteX3" fmla="*/ 13539 w 21641"/>
              <a:gd name="connsiteY3" fmla="*/ 246 h 32208"/>
              <a:gd name="connsiteX4" fmla="*/ 1772 w 21641"/>
              <a:gd name="connsiteY4" fmla="*/ 3797 h 32208"/>
              <a:gd name="connsiteX5" fmla="*/ 36 w 21641"/>
              <a:gd name="connsiteY5" fmla="*/ 19778 h 32208"/>
              <a:gd name="connsiteX6" fmla="*/ 807 w 21641"/>
              <a:gd name="connsiteY6" fmla="*/ 30432 h 32208"/>
              <a:gd name="connsiteX7" fmla="*/ 807 w 21641"/>
              <a:gd name="connsiteY7" fmla="*/ 19778 h 32208"/>
              <a:gd name="connsiteX8" fmla="*/ 4858 w 21641"/>
              <a:gd name="connsiteY8" fmla="*/ 7349 h 32208"/>
              <a:gd name="connsiteX9" fmla="*/ 15661 w 21641"/>
              <a:gd name="connsiteY9" fmla="*/ 5573 h 32208"/>
              <a:gd name="connsiteX10" fmla="*/ 19134 w 21641"/>
              <a:gd name="connsiteY10" fmla="*/ 9124 h 32208"/>
              <a:gd name="connsiteX11" fmla="*/ 17976 w 21641"/>
              <a:gd name="connsiteY11" fmla="*/ 9124 h 32208"/>
              <a:gd name="connsiteX12" fmla="*/ 20098 w 21641"/>
              <a:gd name="connsiteY12" fmla="*/ 14451 h 32208"/>
              <a:gd name="connsiteX0" fmla="*/ 20098 w 21641"/>
              <a:gd name="connsiteY0" fmla="*/ 14451 h 32208"/>
              <a:gd name="connsiteX1" fmla="*/ 21641 w 21641"/>
              <a:gd name="connsiteY1" fmla="*/ 9124 h 32208"/>
              <a:gd name="connsiteX2" fmla="*/ 20484 w 21641"/>
              <a:gd name="connsiteY2" fmla="*/ 9124 h 32208"/>
              <a:gd name="connsiteX3" fmla="*/ 13539 w 21641"/>
              <a:gd name="connsiteY3" fmla="*/ 246 h 32208"/>
              <a:gd name="connsiteX4" fmla="*/ 1772 w 21641"/>
              <a:gd name="connsiteY4" fmla="*/ 3797 h 32208"/>
              <a:gd name="connsiteX5" fmla="*/ 36 w 21641"/>
              <a:gd name="connsiteY5" fmla="*/ 19778 h 32208"/>
              <a:gd name="connsiteX6" fmla="*/ 807 w 21641"/>
              <a:gd name="connsiteY6" fmla="*/ 30432 h 32208"/>
              <a:gd name="connsiteX7" fmla="*/ 807 w 21641"/>
              <a:gd name="connsiteY7" fmla="*/ 19778 h 32208"/>
              <a:gd name="connsiteX8" fmla="*/ 2736 w 21641"/>
              <a:gd name="connsiteY8" fmla="*/ 5573 h 32208"/>
              <a:gd name="connsiteX9" fmla="*/ 15661 w 21641"/>
              <a:gd name="connsiteY9" fmla="*/ 5573 h 32208"/>
              <a:gd name="connsiteX10" fmla="*/ 19134 w 21641"/>
              <a:gd name="connsiteY10" fmla="*/ 9124 h 32208"/>
              <a:gd name="connsiteX11" fmla="*/ 17976 w 21641"/>
              <a:gd name="connsiteY11" fmla="*/ 9124 h 32208"/>
              <a:gd name="connsiteX12" fmla="*/ 20098 w 21641"/>
              <a:gd name="connsiteY12" fmla="*/ 14451 h 32208"/>
              <a:gd name="connsiteX0" fmla="*/ 20098 w 21641"/>
              <a:gd name="connsiteY0" fmla="*/ 14451 h 32208"/>
              <a:gd name="connsiteX1" fmla="*/ 21641 w 21641"/>
              <a:gd name="connsiteY1" fmla="*/ 9124 h 32208"/>
              <a:gd name="connsiteX2" fmla="*/ 20484 w 21641"/>
              <a:gd name="connsiteY2" fmla="*/ 9124 h 32208"/>
              <a:gd name="connsiteX3" fmla="*/ 13539 w 21641"/>
              <a:gd name="connsiteY3" fmla="*/ 246 h 32208"/>
              <a:gd name="connsiteX4" fmla="*/ 1772 w 21641"/>
              <a:gd name="connsiteY4" fmla="*/ 3797 h 32208"/>
              <a:gd name="connsiteX5" fmla="*/ 36 w 21641"/>
              <a:gd name="connsiteY5" fmla="*/ 19778 h 32208"/>
              <a:gd name="connsiteX6" fmla="*/ 807 w 21641"/>
              <a:gd name="connsiteY6" fmla="*/ 30432 h 32208"/>
              <a:gd name="connsiteX7" fmla="*/ 807 w 21641"/>
              <a:gd name="connsiteY7" fmla="*/ 19778 h 32208"/>
              <a:gd name="connsiteX8" fmla="*/ 2736 w 21641"/>
              <a:gd name="connsiteY8" fmla="*/ 5573 h 32208"/>
              <a:gd name="connsiteX9" fmla="*/ 15661 w 21641"/>
              <a:gd name="connsiteY9" fmla="*/ 5573 h 32208"/>
              <a:gd name="connsiteX10" fmla="*/ 19134 w 21641"/>
              <a:gd name="connsiteY10" fmla="*/ 9124 h 32208"/>
              <a:gd name="connsiteX11" fmla="*/ 17976 w 21641"/>
              <a:gd name="connsiteY11" fmla="*/ 9124 h 32208"/>
              <a:gd name="connsiteX12" fmla="*/ 20098 w 21641"/>
              <a:gd name="connsiteY12" fmla="*/ 14451 h 32208"/>
              <a:gd name="connsiteX0" fmla="*/ 20098 w 21641"/>
              <a:gd name="connsiteY0" fmla="*/ 14451 h 32208"/>
              <a:gd name="connsiteX1" fmla="*/ 21641 w 21641"/>
              <a:gd name="connsiteY1" fmla="*/ 9124 h 32208"/>
              <a:gd name="connsiteX2" fmla="*/ 20484 w 21641"/>
              <a:gd name="connsiteY2" fmla="*/ 9124 h 32208"/>
              <a:gd name="connsiteX3" fmla="*/ 13539 w 21641"/>
              <a:gd name="connsiteY3" fmla="*/ 246 h 32208"/>
              <a:gd name="connsiteX4" fmla="*/ 1000 w 21641"/>
              <a:gd name="connsiteY4" fmla="*/ 3797 h 32208"/>
              <a:gd name="connsiteX5" fmla="*/ 36 w 21641"/>
              <a:gd name="connsiteY5" fmla="*/ 19778 h 32208"/>
              <a:gd name="connsiteX6" fmla="*/ 807 w 21641"/>
              <a:gd name="connsiteY6" fmla="*/ 30432 h 32208"/>
              <a:gd name="connsiteX7" fmla="*/ 807 w 21641"/>
              <a:gd name="connsiteY7" fmla="*/ 19778 h 32208"/>
              <a:gd name="connsiteX8" fmla="*/ 2736 w 21641"/>
              <a:gd name="connsiteY8" fmla="*/ 5573 h 32208"/>
              <a:gd name="connsiteX9" fmla="*/ 15661 w 21641"/>
              <a:gd name="connsiteY9" fmla="*/ 5573 h 32208"/>
              <a:gd name="connsiteX10" fmla="*/ 19134 w 21641"/>
              <a:gd name="connsiteY10" fmla="*/ 9124 h 32208"/>
              <a:gd name="connsiteX11" fmla="*/ 17976 w 21641"/>
              <a:gd name="connsiteY11" fmla="*/ 9124 h 32208"/>
              <a:gd name="connsiteX12" fmla="*/ 20098 w 21641"/>
              <a:gd name="connsiteY12" fmla="*/ 14451 h 32208"/>
              <a:gd name="connsiteX0" fmla="*/ 20098 w 21641"/>
              <a:gd name="connsiteY0" fmla="*/ 14205 h 31962"/>
              <a:gd name="connsiteX1" fmla="*/ 21641 w 21641"/>
              <a:gd name="connsiteY1" fmla="*/ 8878 h 31962"/>
              <a:gd name="connsiteX2" fmla="*/ 20484 w 21641"/>
              <a:gd name="connsiteY2" fmla="*/ 8878 h 31962"/>
              <a:gd name="connsiteX3" fmla="*/ 13539 w 21641"/>
              <a:gd name="connsiteY3" fmla="*/ 0 h 31962"/>
              <a:gd name="connsiteX4" fmla="*/ 1000 w 21641"/>
              <a:gd name="connsiteY4" fmla="*/ 3551 h 31962"/>
              <a:gd name="connsiteX5" fmla="*/ 36 w 21641"/>
              <a:gd name="connsiteY5" fmla="*/ 19532 h 31962"/>
              <a:gd name="connsiteX6" fmla="*/ 807 w 21641"/>
              <a:gd name="connsiteY6" fmla="*/ 30186 h 31962"/>
              <a:gd name="connsiteX7" fmla="*/ 807 w 21641"/>
              <a:gd name="connsiteY7" fmla="*/ 19532 h 31962"/>
              <a:gd name="connsiteX8" fmla="*/ 2736 w 21641"/>
              <a:gd name="connsiteY8" fmla="*/ 5327 h 31962"/>
              <a:gd name="connsiteX9" fmla="*/ 15661 w 21641"/>
              <a:gd name="connsiteY9" fmla="*/ 5327 h 31962"/>
              <a:gd name="connsiteX10" fmla="*/ 19134 w 21641"/>
              <a:gd name="connsiteY10" fmla="*/ 8878 h 31962"/>
              <a:gd name="connsiteX11" fmla="*/ 17976 w 21641"/>
              <a:gd name="connsiteY11" fmla="*/ 8878 h 31962"/>
              <a:gd name="connsiteX12" fmla="*/ 20098 w 21641"/>
              <a:gd name="connsiteY12" fmla="*/ 14205 h 31962"/>
              <a:gd name="connsiteX0" fmla="*/ 20098 w 21641"/>
              <a:gd name="connsiteY0" fmla="*/ 14260 h 32017"/>
              <a:gd name="connsiteX1" fmla="*/ 21641 w 21641"/>
              <a:gd name="connsiteY1" fmla="*/ 8933 h 32017"/>
              <a:gd name="connsiteX2" fmla="*/ 20484 w 21641"/>
              <a:gd name="connsiteY2" fmla="*/ 8933 h 32017"/>
              <a:gd name="connsiteX3" fmla="*/ 13539 w 21641"/>
              <a:gd name="connsiteY3" fmla="*/ 55 h 32017"/>
              <a:gd name="connsiteX4" fmla="*/ 807 w 21641"/>
              <a:gd name="connsiteY4" fmla="*/ 1831 h 32017"/>
              <a:gd name="connsiteX5" fmla="*/ 36 w 21641"/>
              <a:gd name="connsiteY5" fmla="*/ 19587 h 32017"/>
              <a:gd name="connsiteX6" fmla="*/ 807 w 21641"/>
              <a:gd name="connsiteY6" fmla="*/ 30241 h 32017"/>
              <a:gd name="connsiteX7" fmla="*/ 807 w 21641"/>
              <a:gd name="connsiteY7" fmla="*/ 19587 h 32017"/>
              <a:gd name="connsiteX8" fmla="*/ 2736 w 21641"/>
              <a:gd name="connsiteY8" fmla="*/ 5382 h 32017"/>
              <a:gd name="connsiteX9" fmla="*/ 15661 w 21641"/>
              <a:gd name="connsiteY9" fmla="*/ 5382 h 32017"/>
              <a:gd name="connsiteX10" fmla="*/ 19134 w 21641"/>
              <a:gd name="connsiteY10" fmla="*/ 8933 h 32017"/>
              <a:gd name="connsiteX11" fmla="*/ 17976 w 21641"/>
              <a:gd name="connsiteY11" fmla="*/ 8933 h 32017"/>
              <a:gd name="connsiteX12" fmla="*/ 20098 w 21641"/>
              <a:gd name="connsiteY12" fmla="*/ 14260 h 32017"/>
              <a:gd name="connsiteX0" fmla="*/ 20190 w 21733"/>
              <a:gd name="connsiteY0" fmla="*/ 14205 h 31962"/>
              <a:gd name="connsiteX1" fmla="*/ 21733 w 21733"/>
              <a:gd name="connsiteY1" fmla="*/ 8878 h 31962"/>
              <a:gd name="connsiteX2" fmla="*/ 20576 w 21733"/>
              <a:gd name="connsiteY2" fmla="*/ 8878 h 31962"/>
              <a:gd name="connsiteX3" fmla="*/ 13631 w 21733"/>
              <a:gd name="connsiteY3" fmla="*/ 0 h 31962"/>
              <a:gd name="connsiteX4" fmla="*/ 706 w 21733"/>
              <a:gd name="connsiteY4" fmla="*/ 5327 h 31962"/>
              <a:gd name="connsiteX5" fmla="*/ 128 w 21733"/>
              <a:gd name="connsiteY5" fmla="*/ 19532 h 31962"/>
              <a:gd name="connsiteX6" fmla="*/ 899 w 21733"/>
              <a:gd name="connsiteY6" fmla="*/ 30186 h 31962"/>
              <a:gd name="connsiteX7" fmla="*/ 899 w 21733"/>
              <a:gd name="connsiteY7" fmla="*/ 19532 h 31962"/>
              <a:gd name="connsiteX8" fmla="*/ 2828 w 21733"/>
              <a:gd name="connsiteY8" fmla="*/ 5327 h 31962"/>
              <a:gd name="connsiteX9" fmla="*/ 15753 w 21733"/>
              <a:gd name="connsiteY9" fmla="*/ 5327 h 31962"/>
              <a:gd name="connsiteX10" fmla="*/ 19226 w 21733"/>
              <a:gd name="connsiteY10" fmla="*/ 8878 h 31962"/>
              <a:gd name="connsiteX11" fmla="*/ 18068 w 21733"/>
              <a:gd name="connsiteY11" fmla="*/ 8878 h 31962"/>
              <a:gd name="connsiteX12" fmla="*/ 20190 w 21733"/>
              <a:gd name="connsiteY12" fmla="*/ 14205 h 31962"/>
              <a:gd name="connsiteX0" fmla="*/ 20098 w 21641"/>
              <a:gd name="connsiteY0" fmla="*/ 14260 h 32017"/>
              <a:gd name="connsiteX1" fmla="*/ 21641 w 21641"/>
              <a:gd name="connsiteY1" fmla="*/ 8933 h 32017"/>
              <a:gd name="connsiteX2" fmla="*/ 20484 w 21641"/>
              <a:gd name="connsiteY2" fmla="*/ 8933 h 32017"/>
              <a:gd name="connsiteX3" fmla="*/ 13539 w 21641"/>
              <a:gd name="connsiteY3" fmla="*/ 55 h 32017"/>
              <a:gd name="connsiteX4" fmla="*/ 1386 w 21641"/>
              <a:gd name="connsiteY4" fmla="*/ 1831 h 32017"/>
              <a:gd name="connsiteX5" fmla="*/ 36 w 21641"/>
              <a:gd name="connsiteY5" fmla="*/ 19587 h 32017"/>
              <a:gd name="connsiteX6" fmla="*/ 807 w 21641"/>
              <a:gd name="connsiteY6" fmla="*/ 30241 h 32017"/>
              <a:gd name="connsiteX7" fmla="*/ 807 w 21641"/>
              <a:gd name="connsiteY7" fmla="*/ 19587 h 32017"/>
              <a:gd name="connsiteX8" fmla="*/ 2736 w 21641"/>
              <a:gd name="connsiteY8" fmla="*/ 5382 h 32017"/>
              <a:gd name="connsiteX9" fmla="*/ 15661 w 21641"/>
              <a:gd name="connsiteY9" fmla="*/ 5382 h 32017"/>
              <a:gd name="connsiteX10" fmla="*/ 19134 w 21641"/>
              <a:gd name="connsiteY10" fmla="*/ 8933 h 32017"/>
              <a:gd name="connsiteX11" fmla="*/ 17976 w 21641"/>
              <a:gd name="connsiteY11" fmla="*/ 8933 h 32017"/>
              <a:gd name="connsiteX12" fmla="*/ 20098 w 21641"/>
              <a:gd name="connsiteY12" fmla="*/ 14260 h 32017"/>
              <a:gd name="connsiteX0" fmla="*/ 20098 w 21641"/>
              <a:gd name="connsiteY0" fmla="*/ 14205 h 31962"/>
              <a:gd name="connsiteX1" fmla="*/ 21641 w 21641"/>
              <a:gd name="connsiteY1" fmla="*/ 8878 h 31962"/>
              <a:gd name="connsiteX2" fmla="*/ 20484 w 21641"/>
              <a:gd name="connsiteY2" fmla="*/ 8878 h 31962"/>
              <a:gd name="connsiteX3" fmla="*/ 13539 w 21641"/>
              <a:gd name="connsiteY3" fmla="*/ 0 h 31962"/>
              <a:gd name="connsiteX4" fmla="*/ 1386 w 21641"/>
              <a:gd name="connsiteY4" fmla="*/ 1776 h 31962"/>
              <a:gd name="connsiteX5" fmla="*/ 36 w 21641"/>
              <a:gd name="connsiteY5" fmla="*/ 19532 h 31962"/>
              <a:gd name="connsiteX6" fmla="*/ 807 w 21641"/>
              <a:gd name="connsiteY6" fmla="*/ 30186 h 31962"/>
              <a:gd name="connsiteX7" fmla="*/ 807 w 21641"/>
              <a:gd name="connsiteY7" fmla="*/ 19532 h 31962"/>
              <a:gd name="connsiteX8" fmla="*/ 2736 w 21641"/>
              <a:gd name="connsiteY8" fmla="*/ 5327 h 31962"/>
              <a:gd name="connsiteX9" fmla="*/ 15661 w 21641"/>
              <a:gd name="connsiteY9" fmla="*/ 5327 h 31962"/>
              <a:gd name="connsiteX10" fmla="*/ 19134 w 21641"/>
              <a:gd name="connsiteY10" fmla="*/ 8878 h 31962"/>
              <a:gd name="connsiteX11" fmla="*/ 17976 w 21641"/>
              <a:gd name="connsiteY11" fmla="*/ 8878 h 31962"/>
              <a:gd name="connsiteX12" fmla="*/ 20098 w 21641"/>
              <a:gd name="connsiteY12" fmla="*/ 14205 h 31962"/>
              <a:gd name="connsiteX0" fmla="*/ 20098 w 21641"/>
              <a:gd name="connsiteY0" fmla="*/ 14205 h 31962"/>
              <a:gd name="connsiteX1" fmla="*/ 21641 w 21641"/>
              <a:gd name="connsiteY1" fmla="*/ 8878 h 31962"/>
              <a:gd name="connsiteX2" fmla="*/ 20484 w 21641"/>
              <a:gd name="connsiteY2" fmla="*/ 8878 h 31962"/>
              <a:gd name="connsiteX3" fmla="*/ 13539 w 21641"/>
              <a:gd name="connsiteY3" fmla="*/ 0 h 31962"/>
              <a:gd name="connsiteX4" fmla="*/ 1386 w 21641"/>
              <a:gd name="connsiteY4" fmla="*/ 1776 h 31962"/>
              <a:gd name="connsiteX5" fmla="*/ 36 w 21641"/>
              <a:gd name="connsiteY5" fmla="*/ 19532 h 31962"/>
              <a:gd name="connsiteX6" fmla="*/ 807 w 21641"/>
              <a:gd name="connsiteY6" fmla="*/ 30186 h 31962"/>
              <a:gd name="connsiteX7" fmla="*/ 807 w 21641"/>
              <a:gd name="connsiteY7" fmla="*/ 19532 h 31962"/>
              <a:gd name="connsiteX8" fmla="*/ 2736 w 21641"/>
              <a:gd name="connsiteY8" fmla="*/ 5327 h 31962"/>
              <a:gd name="connsiteX9" fmla="*/ 15661 w 21641"/>
              <a:gd name="connsiteY9" fmla="*/ 5327 h 31962"/>
              <a:gd name="connsiteX10" fmla="*/ 19134 w 21641"/>
              <a:gd name="connsiteY10" fmla="*/ 8878 h 31962"/>
              <a:gd name="connsiteX11" fmla="*/ 17976 w 21641"/>
              <a:gd name="connsiteY11" fmla="*/ 8878 h 31962"/>
              <a:gd name="connsiteX12" fmla="*/ 20098 w 21641"/>
              <a:gd name="connsiteY12" fmla="*/ 14205 h 31962"/>
              <a:gd name="connsiteX0" fmla="*/ 20098 w 21641"/>
              <a:gd name="connsiteY0" fmla="*/ 14205 h 31962"/>
              <a:gd name="connsiteX1" fmla="*/ 21641 w 21641"/>
              <a:gd name="connsiteY1" fmla="*/ 8878 h 31962"/>
              <a:gd name="connsiteX2" fmla="*/ 20484 w 21641"/>
              <a:gd name="connsiteY2" fmla="*/ 8878 h 31962"/>
              <a:gd name="connsiteX3" fmla="*/ 13539 w 21641"/>
              <a:gd name="connsiteY3" fmla="*/ 0 h 31962"/>
              <a:gd name="connsiteX4" fmla="*/ 1386 w 21641"/>
              <a:gd name="connsiteY4" fmla="*/ 1776 h 31962"/>
              <a:gd name="connsiteX5" fmla="*/ 36 w 21641"/>
              <a:gd name="connsiteY5" fmla="*/ 19532 h 31962"/>
              <a:gd name="connsiteX6" fmla="*/ 807 w 21641"/>
              <a:gd name="connsiteY6" fmla="*/ 30186 h 31962"/>
              <a:gd name="connsiteX7" fmla="*/ 807 w 21641"/>
              <a:gd name="connsiteY7" fmla="*/ 19532 h 31962"/>
              <a:gd name="connsiteX8" fmla="*/ 6595 w 21641"/>
              <a:gd name="connsiteY8" fmla="*/ 5327 h 31962"/>
              <a:gd name="connsiteX9" fmla="*/ 15661 w 21641"/>
              <a:gd name="connsiteY9" fmla="*/ 5327 h 31962"/>
              <a:gd name="connsiteX10" fmla="*/ 19134 w 21641"/>
              <a:gd name="connsiteY10" fmla="*/ 8878 h 31962"/>
              <a:gd name="connsiteX11" fmla="*/ 17976 w 21641"/>
              <a:gd name="connsiteY11" fmla="*/ 8878 h 31962"/>
              <a:gd name="connsiteX12" fmla="*/ 20098 w 21641"/>
              <a:gd name="connsiteY12" fmla="*/ 14205 h 31962"/>
              <a:gd name="connsiteX0" fmla="*/ 20098 w 21641"/>
              <a:gd name="connsiteY0" fmla="*/ 14205 h 31962"/>
              <a:gd name="connsiteX1" fmla="*/ 21641 w 21641"/>
              <a:gd name="connsiteY1" fmla="*/ 8878 h 31962"/>
              <a:gd name="connsiteX2" fmla="*/ 20484 w 21641"/>
              <a:gd name="connsiteY2" fmla="*/ 8878 h 31962"/>
              <a:gd name="connsiteX3" fmla="*/ 13539 w 21641"/>
              <a:gd name="connsiteY3" fmla="*/ 0 h 31962"/>
              <a:gd name="connsiteX4" fmla="*/ 1386 w 21641"/>
              <a:gd name="connsiteY4" fmla="*/ 1776 h 31962"/>
              <a:gd name="connsiteX5" fmla="*/ 36 w 21641"/>
              <a:gd name="connsiteY5" fmla="*/ 19532 h 31962"/>
              <a:gd name="connsiteX6" fmla="*/ 807 w 21641"/>
              <a:gd name="connsiteY6" fmla="*/ 30186 h 31962"/>
              <a:gd name="connsiteX7" fmla="*/ 3701 w 21641"/>
              <a:gd name="connsiteY7" fmla="*/ 12430 h 31962"/>
              <a:gd name="connsiteX8" fmla="*/ 6595 w 21641"/>
              <a:gd name="connsiteY8" fmla="*/ 5327 h 31962"/>
              <a:gd name="connsiteX9" fmla="*/ 15661 w 21641"/>
              <a:gd name="connsiteY9" fmla="*/ 5327 h 31962"/>
              <a:gd name="connsiteX10" fmla="*/ 19134 w 21641"/>
              <a:gd name="connsiteY10" fmla="*/ 8878 h 31962"/>
              <a:gd name="connsiteX11" fmla="*/ 17976 w 21641"/>
              <a:gd name="connsiteY11" fmla="*/ 8878 h 31962"/>
              <a:gd name="connsiteX12" fmla="*/ 20098 w 21641"/>
              <a:gd name="connsiteY12" fmla="*/ 14205 h 31962"/>
              <a:gd name="connsiteX0" fmla="*/ 20098 w 21641"/>
              <a:gd name="connsiteY0" fmla="*/ 14205 h 26466"/>
              <a:gd name="connsiteX1" fmla="*/ 21641 w 21641"/>
              <a:gd name="connsiteY1" fmla="*/ 8878 h 26466"/>
              <a:gd name="connsiteX2" fmla="*/ 20484 w 21641"/>
              <a:gd name="connsiteY2" fmla="*/ 8878 h 26466"/>
              <a:gd name="connsiteX3" fmla="*/ 13539 w 21641"/>
              <a:gd name="connsiteY3" fmla="*/ 0 h 26466"/>
              <a:gd name="connsiteX4" fmla="*/ 1386 w 21641"/>
              <a:gd name="connsiteY4" fmla="*/ 1776 h 26466"/>
              <a:gd name="connsiteX5" fmla="*/ 36 w 21641"/>
              <a:gd name="connsiteY5" fmla="*/ 19532 h 26466"/>
              <a:gd name="connsiteX6" fmla="*/ 1965 w 21641"/>
              <a:gd name="connsiteY6" fmla="*/ 12430 h 26466"/>
              <a:gd name="connsiteX7" fmla="*/ 3701 w 21641"/>
              <a:gd name="connsiteY7" fmla="*/ 12430 h 26466"/>
              <a:gd name="connsiteX8" fmla="*/ 6595 w 21641"/>
              <a:gd name="connsiteY8" fmla="*/ 5327 h 26466"/>
              <a:gd name="connsiteX9" fmla="*/ 15661 w 21641"/>
              <a:gd name="connsiteY9" fmla="*/ 5327 h 26466"/>
              <a:gd name="connsiteX10" fmla="*/ 19134 w 21641"/>
              <a:gd name="connsiteY10" fmla="*/ 8878 h 26466"/>
              <a:gd name="connsiteX11" fmla="*/ 17976 w 21641"/>
              <a:gd name="connsiteY11" fmla="*/ 8878 h 26466"/>
              <a:gd name="connsiteX12" fmla="*/ 20098 w 21641"/>
              <a:gd name="connsiteY12" fmla="*/ 14205 h 26466"/>
              <a:gd name="connsiteX0" fmla="*/ 20098 w 21641"/>
              <a:gd name="connsiteY0" fmla="*/ 15080 h 27341"/>
              <a:gd name="connsiteX1" fmla="*/ 21641 w 21641"/>
              <a:gd name="connsiteY1" fmla="*/ 9753 h 27341"/>
              <a:gd name="connsiteX2" fmla="*/ 20484 w 21641"/>
              <a:gd name="connsiteY2" fmla="*/ 9753 h 27341"/>
              <a:gd name="connsiteX3" fmla="*/ 13539 w 21641"/>
              <a:gd name="connsiteY3" fmla="*/ 875 h 27341"/>
              <a:gd name="connsiteX4" fmla="*/ 8331 w 21641"/>
              <a:gd name="connsiteY4" fmla="*/ 875 h 27341"/>
              <a:gd name="connsiteX5" fmla="*/ 36 w 21641"/>
              <a:gd name="connsiteY5" fmla="*/ 20407 h 27341"/>
              <a:gd name="connsiteX6" fmla="*/ 1965 w 21641"/>
              <a:gd name="connsiteY6" fmla="*/ 13305 h 27341"/>
              <a:gd name="connsiteX7" fmla="*/ 3701 w 21641"/>
              <a:gd name="connsiteY7" fmla="*/ 13305 h 27341"/>
              <a:gd name="connsiteX8" fmla="*/ 6595 w 21641"/>
              <a:gd name="connsiteY8" fmla="*/ 6202 h 27341"/>
              <a:gd name="connsiteX9" fmla="*/ 15661 w 21641"/>
              <a:gd name="connsiteY9" fmla="*/ 6202 h 27341"/>
              <a:gd name="connsiteX10" fmla="*/ 19134 w 21641"/>
              <a:gd name="connsiteY10" fmla="*/ 9753 h 27341"/>
              <a:gd name="connsiteX11" fmla="*/ 17976 w 21641"/>
              <a:gd name="connsiteY11" fmla="*/ 9753 h 27341"/>
              <a:gd name="connsiteX12" fmla="*/ 20098 w 21641"/>
              <a:gd name="connsiteY12" fmla="*/ 15080 h 27341"/>
              <a:gd name="connsiteX0" fmla="*/ 20098 w 21641"/>
              <a:gd name="connsiteY0" fmla="*/ 15080 h 27341"/>
              <a:gd name="connsiteX1" fmla="*/ 21641 w 21641"/>
              <a:gd name="connsiteY1" fmla="*/ 9753 h 27341"/>
              <a:gd name="connsiteX2" fmla="*/ 20484 w 21641"/>
              <a:gd name="connsiteY2" fmla="*/ 9753 h 27341"/>
              <a:gd name="connsiteX3" fmla="*/ 13539 w 21641"/>
              <a:gd name="connsiteY3" fmla="*/ 875 h 27341"/>
              <a:gd name="connsiteX4" fmla="*/ 8331 w 21641"/>
              <a:gd name="connsiteY4" fmla="*/ 875 h 27341"/>
              <a:gd name="connsiteX5" fmla="*/ 36 w 21641"/>
              <a:gd name="connsiteY5" fmla="*/ 20407 h 27341"/>
              <a:gd name="connsiteX6" fmla="*/ 1965 w 21641"/>
              <a:gd name="connsiteY6" fmla="*/ 13305 h 27341"/>
              <a:gd name="connsiteX7" fmla="*/ 3701 w 21641"/>
              <a:gd name="connsiteY7" fmla="*/ 13305 h 27341"/>
              <a:gd name="connsiteX8" fmla="*/ 6595 w 21641"/>
              <a:gd name="connsiteY8" fmla="*/ 6202 h 27341"/>
              <a:gd name="connsiteX9" fmla="*/ 15661 w 21641"/>
              <a:gd name="connsiteY9" fmla="*/ 6202 h 27341"/>
              <a:gd name="connsiteX10" fmla="*/ 19134 w 21641"/>
              <a:gd name="connsiteY10" fmla="*/ 9753 h 27341"/>
              <a:gd name="connsiteX11" fmla="*/ 17976 w 21641"/>
              <a:gd name="connsiteY11" fmla="*/ 9753 h 27341"/>
              <a:gd name="connsiteX12" fmla="*/ 20098 w 21641"/>
              <a:gd name="connsiteY12" fmla="*/ 15080 h 27341"/>
              <a:gd name="connsiteX0" fmla="*/ 18179 w 19722"/>
              <a:gd name="connsiteY0" fmla="*/ 17279 h 25784"/>
              <a:gd name="connsiteX1" fmla="*/ 19722 w 19722"/>
              <a:gd name="connsiteY1" fmla="*/ 11952 h 25784"/>
              <a:gd name="connsiteX2" fmla="*/ 18565 w 19722"/>
              <a:gd name="connsiteY2" fmla="*/ 11952 h 25784"/>
              <a:gd name="connsiteX3" fmla="*/ 11620 w 19722"/>
              <a:gd name="connsiteY3" fmla="*/ 3074 h 25784"/>
              <a:gd name="connsiteX4" fmla="*/ 6412 w 19722"/>
              <a:gd name="connsiteY4" fmla="*/ 3074 h 25784"/>
              <a:gd name="connsiteX5" fmla="*/ 1203 w 19722"/>
              <a:gd name="connsiteY5" fmla="*/ 6625 h 25784"/>
              <a:gd name="connsiteX6" fmla="*/ 46 w 19722"/>
              <a:gd name="connsiteY6" fmla="*/ 15504 h 25784"/>
              <a:gd name="connsiteX7" fmla="*/ 1782 w 19722"/>
              <a:gd name="connsiteY7" fmla="*/ 15504 h 25784"/>
              <a:gd name="connsiteX8" fmla="*/ 4676 w 19722"/>
              <a:gd name="connsiteY8" fmla="*/ 8401 h 25784"/>
              <a:gd name="connsiteX9" fmla="*/ 13742 w 19722"/>
              <a:gd name="connsiteY9" fmla="*/ 8401 h 25784"/>
              <a:gd name="connsiteX10" fmla="*/ 17215 w 19722"/>
              <a:gd name="connsiteY10" fmla="*/ 11952 h 25784"/>
              <a:gd name="connsiteX11" fmla="*/ 16057 w 19722"/>
              <a:gd name="connsiteY11" fmla="*/ 11952 h 25784"/>
              <a:gd name="connsiteX12" fmla="*/ 18179 w 19722"/>
              <a:gd name="connsiteY12" fmla="*/ 17279 h 25784"/>
              <a:gd name="connsiteX0" fmla="*/ 18133 w 19676"/>
              <a:gd name="connsiteY0" fmla="*/ 17279 h 28449"/>
              <a:gd name="connsiteX1" fmla="*/ 19676 w 19676"/>
              <a:gd name="connsiteY1" fmla="*/ 11952 h 28449"/>
              <a:gd name="connsiteX2" fmla="*/ 18519 w 19676"/>
              <a:gd name="connsiteY2" fmla="*/ 11952 h 28449"/>
              <a:gd name="connsiteX3" fmla="*/ 11574 w 19676"/>
              <a:gd name="connsiteY3" fmla="*/ 3074 h 28449"/>
              <a:gd name="connsiteX4" fmla="*/ 6366 w 19676"/>
              <a:gd name="connsiteY4" fmla="*/ 3074 h 28449"/>
              <a:gd name="connsiteX5" fmla="*/ 1157 w 19676"/>
              <a:gd name="connsiteY5" fmla="*/ 6625 h 28449"/>
              <a:gd name="connsiteX6" fmla="*/ 0 w 19676"/>
              <a:gd name="connsiteY6" fmla="*/ 15504 h 28449"/>
              <a:gd name="connsiteX7" fmla="*/ 1736 w 19676"/>
              <a:gd name="connsiteY7" fmla="*/ 15504 h 28449"/>
              <a:gd name="connsiteX8" fmla="*/ 4630 w 19676"/>
              <a:gd name="connsiteY8" fmla="*/ 8401 h 28449"/>
              <a:gd name="connsiteX9" fmla="*/ 13696 w 19676"/>
              <a:gd name="connsiteY9" fmla="*/ 8401 h 28449"/>
              <a:gd name="connsiteX10" fmla="*/ 17169 w 19676"/>
              <a:gd name="connsiteY10" fmla="*/ 11952 h 28449"/>
              <a:gd name="connsiteX11" fmla="*/ 16011 w 19676"/>
              <a:gd name="connsiteY11" fmla="*/ 11952 h 28449"/>
              <a:gd name="connsiteX12" fmla="*/ 18133 w 19676"/>
              <a:gd name="connsiteY12" fmla="*/ 17279 h 28449"/>
              <a:gd name="connsiteX0" fmla="*/ 18519 w 20062"/>
              <a:gd name="connsiteY0" fmla="*/ 17279 h 25784"/>
              <a:gd name="connsiteX1" fmla="*/ 20062 w 20062"/>
              <a:gd name="connsiteY1" fmla="*/ 11952 h 25784"/>
              <a:gd name="connsiteX2" fmla="*/ 18905 w 20062"/>
              <a:gd name="connsiteY2" fmla="*/ 11952 h 25784"/>
              <a:gd name="connsiteX3" fmla="*/ 11960 w 20062"/>
              <a:gd name="connsiteY3" fmla="*/ 3074 h 25784"/>
              <a:gd name="connsiteX4" fmla="*/ 6752 w 20062"/>
              <a:gd name="connsiteY4" fmla="*/ 3074 h 25784"/>
              <a:gd name="connsiteX5" fmla="*/ 1543 w 20062"/>
              <a:gd name="connsiteY5" fmla="*/ 6625 h 25784"/>
              <a:gd name="connsiteX6" fmla="*/ 0 w 20062"/>
              <a:gd name="connsiteY6" fmla="*/ 8401 h 25784"/>
              <a:gd name="connsiteX7" fmla="*/ 2122 w 20062"/>
              <a:gd name="connsiteY7" fmla="*/ 15504 h 25784"/>
              <a:gd name="connsiteX8" fmla="*/ 5016 w 20062"/>
              <a:gd name="connsiteY8" fmla="*/ 8401 h 25784"/>
              <a:gd name="connsiteX9" fmla="*/ 14082 w 20062"/>
              <a:gd name="connsiteY9" fmla="*/ 8401 h 25784"/>
              <a:gd name="connsiteX10" fmla="*/ 17555 w 20062"/>
              <a:gd name="connsiteY10" fmla="*/ 11952 h 25784"/>
              <a:gd name="connsiteX11" fmla="*/ 16397 w 20062"/>
              <a:gd name="connsiteY11" fmla="*/ 11952 h 25784"/>
              <a:gd name="connsiteX12" fmla="*/ 18519 w 20062"/>
              <a:gd name="connsiteY12" fmla="*/ 17279 h 25784"/>
              <a:gd name="connsiteX0" fmla="*/ 18519 w 20062"/>
              <a:gd name="connsiteY0" fmla="*/ 17279 h 25784"/>
              <a:gd name="connsiteX1" fmla="*/ 20062 w 20062"/>
              <a:gd name="connsiteY1" fmla="*/ 11952 h 25784"/>
              <a:gd name="connsiteX2" fmla="*/ 18905 w 20062"/>
              <a:gd name="connsiteY2" fmla="*/ 11952 h 25784"/>
              <a:gd name="connsiteX3" fmla="*/ 11960 w 20062"/>
              <a:gd name="connsiteY3" fmla="*/ 3074 h 25784"/>
              <a:gd name="connsiteX4" fmla="*/ 6752 w 20062"/>
              <a:gd name="connsiteY4" fmla="*/ 3074 h 25784"/>
              <a:gd name="connsiteX5" fmla="*/ 1543 w 20062"/>
              <a:gd name="connsiteY5" fmla="*/ 6625 h 25784"/>
              <a:gd name="connsiteX6" fmla="*/ 0 w 20062"/>
              <a:gd name="connsiteY6" fmla="*/ 8401 h 25784"/>
              <a:gd name="connsiteX7" fmla="*/ 2122 w 20062"/>
              <a:gd name="connsiteY7" fmla="*/ 15504 h 25784"/>
              <a:gd name="connsiteX8" fmla="*/ 5016 w 20062"/>
              <a:gd name="connsiteY8" fmla="*/ 8401 h 25784"/>
              <a:gd name="connsiteX9" fmla="*/ 14082 w 20062"/>
              <a:gd name="connsiteY9" fmla="*/ 8401 h 25784"/>
              <a:gd name="connsiteX10" fmla="*/ 17555 w 20062"/>
              <a:gd name="connsiteY10" fmla="*/ 11952 h 25784"/>
              <a:gd name="connsiteX11" fmla="*/ 16397 w 20062"/>
              <a:gd name="connsiteY11" fmla="*/ 11952 h 25784"/>
              <a:gd name="connsiteX12" fmla="*/ 18519 w 20062"/>
              <a:gd name="connsiteY12" fmla="*/ 17279 h 25784"/>
              <a:gd name="connsiteX0" fmla="*/ 18519 w 20062"/>
              <a:gd name="connsiteY0" fmla="*/ 17279 h 21346"/>
              <a:gd name="connsiteX1" fmla="*/ 20062 w 20062"/>
              <a:gd name="connsiteY1" fmla="*/ 11952 h 21346"/>
              <a:gd name="connsiteX2" fmla="*/ 18905 w 20062"/>
              <a:gd name="connsiteY2" fmla="*/ 11952 h 21346"/>
              <a:gd name="connsiteX3" fmla="*/ 11960 w 20062"/>
              <a:gd name="connsiteY3" fmla="*/ 3074 h 21346"/>
              <a:gd name="connsiteX4" fmla="*/ 6752 w 20062"/>
              <a:gd name="connsiteY4" fmla="*/ 3074 h 21346"/>
              <a:gd name="connsiteX5" fmla="*/ 1543 w 20062"/>
              <a:gd name="connsiteY5" fmla="*/ 6625 h 21346"/>
              <a:gd name="connsiteX6" fmla="*/ 0 w 20062"/>
              <a:gd name="connsiteY6" fmla="*/ 8401 h 21346"/>
              <a:gd name="connsiteX7" fmla="*/ 2122 w 20062"/>
              <a:gd name="connsiteY7" fmla="*/ 15504 h 21346"/>
              <a:gd name="connsiteX8" fmla="*/ 5016 w 20062"/>
              <a:gd name="connsiteY8" fmla="*/ 8401 h 21346"/>
              <a:gd name="connsiteX9" fmla="*/ 14082 w 20062"/>
              <a:gd name="connsiteY9" fmla="*/ 8401 h 21346"/>
              <a:gd name="connsiteX10" fmla="*/ 17555 w 20062"/>
              <a:gd name="connsiteY10" fmla="*/ 11952 h 21346"/>
              <a:gd name="connsiteX11" fmla="*/ 16397 w 20062"/>
              <a:gd name="connsiteY11" fmla="*/ 11952 h 21346"/>
              <a:gd name="connsiteX12" fmla="*/ 18519 w 20062"/>
              <a:gd name="connsiteY12" fmla="*/ 17279 h 21346"/>
              <a:gd name="connsiteX0" fmla="*/ 17940 w 19483"/>
              <a:gd name="connsiteY0" fmla="*/ 17279 h 28449"/>
              <a:gd name="connsiteX1" fmla="*/ 19483 w 19483"/>
              <a:gd name="connsiteY1" fmla="*/ 11952 h 28449"/>
              <a:gd name="connsiteX2" fmla="*/ 18326 w 19483"/>
              <a:gd name="connsiteY2" fmla="*/ 11952 h 28449"/>
              <a:gd name="connsiteX3" fmla="*/ 11381 w 19483"/>
              <a:gd name="connsiteY3" fmla="*/ 3074 h 28449"/>
              <a:gd name="connsiteX4" fmla="*/ 6173 w 19483"/>
              <a:gd name="connsiteY4" fmla="*/ 3074 h 28449"/>
              <a:gd name="connsiteX5" fmla="*/ 964 w 19483"/>
              <a:gd name="connsiteY5" fmla="*/ 6625 h 28449"/>
              <a:gd name="connsiteX6" fmla="*/ 0 w 19483"/>
              <a:gd name="connsiteY6" fmla="*/ 15504 h 28449"/>
              <a:gd name="connsiteX7" fmla="*/ 1543 w 19483"/>
              <a:gd name="connsiteY7" fmla="*/ 15504 h 28449"/>
              <a:gd name="connsiteX8" fmla="*/ 4437 w 19483"/>
              <a:gd name="connsiteY8" fmla="*/ 8401 h 28449"/>
              <a:gd name="connsiteX9" fmla="*/ 13503 w 19483"/>
              <a:gd name="connsiteY9" fmla="*/ 8401 h 28449"/>
              <a:gd name="connsiteX10" fmla="*/ 16976 w 19483"/>
              <a:gd name="connsiteY10" fmla="*/ 11952 h 28449"/>
              <a:gd name="connsiteX11" fmla="*/ 15818 w 19483"/>
              <a:gd name="connsiteY11" fmla="*/ 11952 h 28449"/>
              <a:gd name="connsiteX12" fmla="*/ 17940 w 19483"/>
              <a:gd name="connsiteY12" fmla="*/ 17279 h 28449"/>
              <a:gd name="connsiteX0" fmla="*/ 17940 w 19483"/>
              <a:gd name="connsiteY0" fmla="*/ 17279 h 17279"/>
              <a:gd name="connsiteX1" fmla="*/ 19483 w 19483"/>
              <a:gd name="connsiteY1" fmla="*/ 11952 h 17279"/>
              <a:gd name="connsiteX2" fmla="*/ 18326 w 19483"/>
              <a:gd name="connsiteY2" fmla="*/ 11952 h 17279"/>
              <a:gd name="connsiteX3" fmla="*/ 11381 w 19483"/>
              <a:gd name="connsiteY3" fmla="*/ 3074 h 17279"/>
              <a:gd name="connsiteX4" fmla="*/ 6173 w 19483"/>
              <a:gd name="connsiteY4" fmla="*/ 3074 h 17279"/>
              <a:gd name="connsiteX5" fmla="*/ 964 w 19483"/>
              <a:gd name="connsiteY5" fmla="*/ 6625 h 17279"/>
              <a:gd name="connsiteX6" fmla="*/ 0 w 19483"/>
              <a:gd name="connsiteY6" fmla="*/ 15504 h 17279"/>
              <a:gd name="connsiteX7" fmla="*/ 1543 w 19483"/>
              <a:gd name="connsiteY7" fmla="*/ 15504 h 17279"/>
              <a:gd name="connsiteX8" fmla="*/ 4437 w 19483"/>
              <a:gd name="connsiteY8" fmla="*/ 8401 h 17279"/>
              <a:gd name="connsiteX9" fmla="*/ 13503 w 19483"/>
              <a:gd name="connsiteY9" fmla="*/ 8401 h 17279"/>
              <a:gd name="connsiteX10" fmla="*/ 16976 w 19483"/>
              <a:gd name="connsiteY10" fmla="*/ 11952 h 17279"/>
              <a:gd name="connsiteX11" fmla="*/ 15818 w 19483"/>
              <a:gd name="connsiteY11" fmla="*/ 11952 h 17279"/>
              <a:gd name="connsiteX12" fmla="*/ 17940 w 19483"/>
              <a:gd name="connsiteY12" fmla="*/ 17279 h 17279"/>
              <a:gd name="connsiteX0" fmla="*/ 17940 w 19483"/>
              <a:gd name="connsiteY0" fmla="*/ 17279 h 17279"/>
              <a:gd name="connsiteX1" fmla="*/ 19483 w 19483"/>
              <a:gd name="connsiteY1" fmla="*/ 11952 h 17279"/>
              <a:gd name="connsiteX2" fmla="*/ 18326 w 19483"/>
              <a:gd name="connsiteY2" fmla="*/ 11952 h 17279"/>
              <a:gd name="connsiteX3" fmla="*/ 11381 w 19483"/>
              <a:gd name="connsiteY3" fmla="*/ 3074 h 17279"/>
              <a:gd name="connsiteX4" fmla="*/ 6173 w 19483"/>
              <a:gd name="connsiteY4" fmla="*/ 3074 h 17279"/>
              <a:gd name="connsiteX5" fmla="*/ 964 w 19483"/>
              <a:gd name="connsiteY5" fmla="*/ 6625 h 17279"/>
              <a:gd name="connsiteX6" fmla="*/ 0 w 19483"/>
              <a:gd name="connsiteY6" fmla="*/ 15504 h 17279"/>
              <a:gd name="connsiteX7" fmla="*/ 1543 w 19483"/>
              <a:gd name="connsiteY7" fmla="*/ 15504 h 17279"/>
              <a:gd name="connsiteX8" fmla="*/ 4437 w 19483"/>
              <a:gd name="connsiteY8" fmla="*/ 8401 h 17279"/>
              <a:gd name="connsiteX9" fmla="*/ 13503 w 19483"/>
              <a:gd name="connsiteY9" fmla="*/ 8401 h 17279"/>
              <a:gd name="connsiteX10" fmla="*/ 16976 w 19483"/>
              <a:gd name="connsiteY10" fmla="*/ 11952 h 17279"/>
              <a:gd name="connsiteX11" fmla="*/ 15818 w 19483"/>
              <a:gd name="connsiteY11" fmla="*/ 11952 h 17279"/>
              <a:gd name="connsiteX12" fmla="*/ 17940 w 19483"/>
              <a:gd name="connsiteY12" fmla="*/ 17279 h 17279"/>
              <a:gd name="connsiteX0" fmla="*/ 17940 w 19483"/>
              <a:gd name="connsiteY0" fmla="*/ 19054 h 19054"/>
              <a:gd name="connsiteX1" fmla="*/ 19483 w 19483"/>
              <a:gd name="connsiteY1" fmla="*/ 13727 h 19054"/>
              <a:gd name="connsiteX2" fmla="*/ 18326 w 19483"/>
              <a:gd name="connsiteY2" fmla="*/ 13727 h 19054"/>
              <a:gd name="connsiteX3" fmla="*/ 11381 w 19483"/>
              <a:gd name="connsiteY3" fmla="*/ 4849 h 19054"/>
              <a:gd name="connsiteX4" fmla="*/ 6173 w 19483"/>
              <a:gd name="connsiteY4" fmla="*/ 4849 h 19054"/>
              <a:gd name="connsiteX5" fmla="*/ 1350 w 19483"/>
              <a:gd name="connsiteY5" fmla="*/ 6625 h 19054"/>
              <a:gd name="connsiteX6" fmla="*/ 0 w 19483"/>
              <a:gd name="connsiteY6" fmla="*/ 17279 h 19054"/>
              <a:gd name="connsiteX7" fmla="*/ 1543 w 19483"/>
              <a:gd name="connsiteY7" fmla="*/ 17279 h 19054"/>
              <a:gd name="connsiteX8" fmla="*/ 4437 w 19483"/>
              <a:gd name="connsiteY8" fmla="*/ 10176 h 19054"/>
              <a:gd name="connsiteX9" fmla="*/ 13503 w 19483"/>
              <a:gd name="connsiteY9" fmla="*/ 10176 h 19054"/>
              <a:gd name="connsiteX10" fmla="*/ 16976 w 19483"/>
              <a:gd name="connsiteY10" fmla="*/ 13727 h 19054"/>
              <a:gd name="connsiteX11" fmla="*/ 15818 w 19483"/>
              <a:gd name="connsiteY11" fmla="*/ 13727 h 19054"/>
              <a:gd name="connsiteX12" fmla="*/ 17940 w 19483"/>
              <a:gd name="connsiteY12" fmla="*/ 19054 h 19054"/>
              <a:gd name="connsiteX0" fmla="*/ 17940 w 19483"/>
              <a:gd name="connsiteY0" fmla="*/ 15080 h 15080"/>
              <a:gd name="connsiteX1" fmla="*/ 19483 w 19483"/>
              <a:gd name="connsiteY1" fmla="*/ 9753 h 15080"/>
              <a:gd name="connsiteX2" fmla="*/ 18326 w 19483"/>
              <a:gd name="connsiteY2" fmla="*/ 9753 h 15080"/>
              <a:gd name="connsiteX3" fmla="*/ 11381 w 19483"/>
              <a:gd name="connsiteY3" fmla="*/ 875 h 15080"/>
              <a:gd name="connsiteX4" fmla="*/ 6173 w 19483"/>
              <a:gd name="connsiteY4" fmla="*/ 875 h 15080"/>
              <a:gd name="connsiteX5" fmla="*/ 1350 w 19483"/>
              <a:gd name="connsiteY5" fmla="*/ 2651 h 15080"/>
              <a:gd name="connsiteX6" fmla="*/ 0 w 19483"/>
              <a:gd name="connsiteY6" fmla="*/ 13305 h 15080"/>
              <a:gd name="connsiteX7" fmla="*/ 1543 w 19483"/>
              <a:gd name="connsiteY7" fmla="*/ 13305 h 15080"/>
              <a:gd name="connsiteX8" fmla="*/ 4437 w 19483"/>
              <a:gd name="connsiteY8" fmla="*/ 6202 h 15080"/>
              <a:gd name="connsiteX9" fmla="*/ 13503 w 19483"/>
              <a:gd name="connsiteY9" fmla="*/ 6202 h 15080"/>
              <a:gd name="connsiteX10" fmla="*/ 16976 w 19483"/>
              <a:gd name="connsiteY10" fmla="*/ 9753 h 15080"/>
              <a:gd name="connsiteX11" fmla="*/ 15818 w 19483"/>
              <a:gd name="connsiteY11" fmla="*/ 9753 h 15080"/>
              <a:gd name="connsiteX12" fmla="*/ 17940 w 19483"/>
              <a:gd name="connsiteY12" fmla="*/ 15080 h 15080"/>
              <a:gd name="connsiteX0" fmla="*/ 17940 w 19483"/>
              <a:gd name="connsiteY0" fmla="*/ 15080 h 15080"/>
              <a:gd name="connsiteX1" fmla="*/ 19483 w 19483"/>
              <a:gd name="connsiteY1" fmla="*/ 9753 h 15080"/>
              <a:gd name="connsiteX2" fmla="*/ 18326 w 19483"/>
              <a:gd name="connsiteY2" fmla="*/ 9753 h 15080"/>
              <a:gd name="connsiteX3" fmla="*/ 11381 w 19483"/>
              <a:gd name="connsiteY3" fmla="*/ 875 h 15080"/>
              <a:gd name="connsiteX4" fmla="*/ 6173 w 19483"/>
              <a:gd name="connsiteY4" fmla="*/ 875 h 15080"/>
              <a:gd name="connsiteX5" fmla="*/ 1350 w 19483"/>
              <a:gd name="connsiteY5" fmla="*/ 2651 h 15080"/>
              <a:gd name="connsiteX6" fmla="*/ 0 w 19483"/>
              <a:gd name="connsiteY6" fmla="*/ 13305 h 15080"/>
              <a:gd name="connsiteX7" fmla="*/ 1543 w 19483"/>
              <a:gd name="connsiteY7" fmla="*/ 13305 h 15080"/>
              <a:gd name="connsiteX8" fmla="*/ 4437 w 19483"/>
              <a:gd name="connsiteY8" fmla="*/ 6202 h 15080"/>
              <a:gd name="connsiteX9" fmla="*/ 13503 w 19483"/>
              <a:gd name="connsiteY9" fmla="*/ 6202 h 15080"/>
              <a:gd name="connsiteX10" fmla="*/ 16976 w 19483"/>
              <a:gd name="connsiteY10" fmla="*/ 9753 h 15080"/>
              <a:gd name="connsiteX11" fmla="*/ 15818 w 19483"/>
              <a:gd name="connsiteY11" fmla="*/ 9753 h 15080"/>
              <a:gd name="connsiteX12" fmla="*/ 17940 w 19483"/>
              <a:gd name="connsiteY12" fmla="*/ 15080 h 15080"/>
              <a:gd name="connsiteX0" fmla="*/ 17940 w 19483"/>
              <a:gd name="connsiteY0" fmla="*/ 15080 h 15080"/>
              <a:gd name="connsiteX1" fmla="*/ 19483 w 19483"/>
              <a:gd name="connsiteY1" fmla="*/ 9753 h 15080"/>
              <a:gd name="connsiteX2" fmla="*/ 18326 w 19483"/>
              <a:gd name="connsiteY2" fmla="*/ 9753 h 15080"/>
              <a:gd name="connsiteX3" fmla="*/ 11381 w 19483"/>
              <a:gd name="connsiteY3" fmla="*/ 875 h 15080"/>
              <a:gd name="connsiteX4" fmla="*/ 6173 w 19483"/>
              <a:gd name="connsiteY4" fmla="*/ 875 h 15080"/>
              <a:gd name="connsiteX5" fmla="*/ 1350 w 19483"/>
              <a:gd name="connsiteY5" fmla="*/ 2651 h 15080"/>
              <a:gd name="connsiteX6" fmla="*/ 0 w 19483"/>
              <a:gd name="connsiteY6" fmla="*/ 11529 h 15080"/>
              <a:gd name="connsiteX7" fmla="*/ 1543 w 19483"/>
              <a:gd name="connsiteY7" fmla="*/ 13305 h 15080"/>
              <a:gd name="connsiteX8" fmla="*/ 4437 w 19483"/>
              <a:gd name="connsiteY8" fmla="*/ 6202 h 15080"/>
              <a:gd name="connsiteX9" fmla="*/ 13503 w 19483"/>
              <a:gd name="connsiteY9" fmla="*/ 6202 h 15080"/>
              <a:gd name="connsiteX10" fmla="*/ 16976 w 19483"/>
              <a:gd name="connsiteY10" fmla="*/ 9753 h 15080"/>
              <a:gd name="connsiteX11" fmla="*/ 15818 w 19483"/>
              <a:gd name="connsiteY11" fmla="*/ 9753 h 15080"/>
              <a:gd name="connsiteX12" fmla="*/ 17940 w 19483"/>
              <a:gd name="connsiteY12" fmla="*/ 15080 h 15080"/>
              <a:gd name="connsiteX0" fmla="*/ 17940 w 19483"/>
              <a:gd name="connsiteY0" fmla="*/ 15080 h 15080"/>
              <a:gd name="connsiteX1" fmla="*/ 19483 w 19483"/>
              <a:gd name="connsiteY1" fmla="*/ 9753 h 15080"/>
              <a:gd name="connsiteX2" fmla="*/ 18326 w 19483"/>
              <a:gd name="connsiteY2" fmla="*/ 9753 h 15080"/>
              <a:gd name="connsiteX3" fmla="*/ 11381 w 19483"/>
              <a:gd name="connsiteY3" fmla="*/ 875 h 15080"/>
              <a:gd name="connsiteX4" fmla="*/ 6173 w 19483"/>
              <a:gd name="connsiteY4" fmla="*/ 875 h 15080"/>
              <a:gd name="connsiteX5" fmla="*/ 1350 w 19483"/>
              <a:gd name="connsiteY5" fmla="*/ 2651 h 15080"/>
              <a:gd name="connsiteX6" fmla="*/ 0 w 19483"/>
              <a:gd name="connsiteY6" fmla="*/ 13304 h 15080"/>
              <a:gd name="connsiteX7" fmla="*/ 1543 w 19483"/>
              <a:gd name="connsiteY7" fmla="*/ 13305 h 15080"/>
              <a:gd name="connsiteX8" fmla="*/ 4437 w 19483"/>
              <a:gd name="connsiteY8" fmla="*/ 6202 h 15080"/>
              <a:gd name="connsiteX9" fmla="*/ 13503 w 19483"/>
              <a:gd name="connsiteY9" fmla="*/ 6202 h 15080"/>
              <a:gd name="connsiteX10" fmla="*/ 16976 w 19483"/>
              <a:gd name="connsiteY10" fmla="*/ 9753 h 15080"/>
              <a:gd name="connsiteX11" fmla="*/ 15818 w 19483"/>
              <a:gd name="connsiteY11" fmla="*/ 9753 h 15080"/>
              <a:gd name="connsiteX12" fmla="*/ 17940 w 19483"/>
              <a:gd name="connsiteY12" fmla="*/ 15080 h 15080"/>
              <a:gd name="connsiteX0" fmla="*/ 17940 w 19483"/>
              <a:gd name="connsiteY0" fmla="*/ 15080 h 15080"/>
              <a:gd name="connsiteX1" fmla="*/ 19483 w 19483"/>
              <a:gd name="connsiteY1" fmla="*/ 9753 h 15080"/>
              <a:gd name="connsiteX2" fmla="*/ 18326 w 19483"/>
              <a:gd name="connsiteY2" fmla="*/ 9753 h 15080"/>
              <a:gd name="connsiteX3" fmla="*/ 11381 w 19483"/>
              <a:gd name="connsiteY3" fmla="*/ 875 h 15080"/>
              <a:gd name="connsiteX4" fmla="*/ 6173 w 19483"/>
              <a:gd name="connsiteY4" fmla="*/ 875 h 15080"/>
              <a:gd name="connsiteX5" fmla="*/ 1350 w 19483"/>
              <a:gd name="connsiteY5" fmla="*/ 2651 h 15080"/>
              <a:gd name="connsiteX6" fmla="*/ 0 w 19483"/>
              <a:gd name="connsiteY6" fmla="*/ 13304 h 15080"/>
              <a:gd name="connsiteX7" fmla="*/ 1543 w 19483"/>
              <a:gd name="connsiteY7" fmla="*/ 13305 h 15080"/>
              <a:gd name="connsiteX8" fmla="*/ 4437 w 19483"/>
              <a:gd name="connsiteY8" fmla="*/ 6202 h 15080"/>
              <a:gd name="connsiteX9" fmla="*/ 13503 w 19483"/>
              <a:gd name="connsiteY9" fmla="*/ 6202 h 15080"/>
              <a:gd name="connsiteX10" fmla="*/ 16976 w 19483"/>
              <a:gd name="connsiteY10" fmla="*/ 9753 h 15080"/>
              <a:gd name="connsiteX11" fmla="*/ 15818 w 19483"/>
              <a:gd name="connsiteY11" fmla="*/ 9753 h 15080"/>
              <a:gd name="connsiteX12" fmla="*/ 17940 w 19483"/>
              <a:gd name="connsiteY12" fmla="*/ 15080 h 15080"/>
              <a:gd name="connsiteX0" fmla="*/ 17940 w 19483"/>
              <a:gd name="connsiteY0" fmla="*/ 15080 h 15080"/>
              <a:gd name="connsiteX1" fmla="*/ 19483 w 19483"/>
              <a:gd name="connsiteY1" fmla="*/ 9753 h 15080"/>
              <a:gd name="connsiteX2" fmla="*/ 18326 w 19483"/>
              <a:gd name="connsiteY2" fmla="*/ 9753 h 15080"/>
              <a:gd name="connsiteX3" fmla="*/ 11381 w 19483"/>
              <a:gd name="connsiteY3" fmla="*/ 875 h 15080"/>
              <a:gd name="connsiteX4" fmla="*/ 6173 w 19483"/>
              <a:gd name="connsiteY4" fmla="*/ 875 h 15080"/>
              <a:gd name="connsiteX5" fmla="*/ 1350 w 19483"/>
              <a:gd name="connsiteY5" fmla="*/ 2651 h 15080"/>
              <a:gd name="connsiteX6" fmla="*/ 0 w 19483"/>
              <a:gd name="connsiteY6" fmla="*/ 13304 h 15080"/>
              <a:gd name="connsiteX7" fmla="*/ 1543 w 19483"/>
              <a:gd name="connsiteY7" fmla="*/ 13305 h 15080"/>
              <a:gd name="connsiteX8" fmla="*/ 4437 w 19483"/>
              <a:gd name="connsiteY8" fmla="*/ 6202 h 15080"/>
              <a:gd name="connsiteX9" fmla="*/ 13503 w 19483"/>
              <a:gd name="connsiteY9" fmla="*/ 6202 h 15080"/>
              <a:gd name="connsiteX10" fmla="*/ 16976 w 19483"/>
              <a:gd name="connsiteY10" fmla="*/ 9753 h 15080"/>
              <a:gd name="connsiteX11" fmla="*/ 15818 w 19483"/>
              <a:gd name="connsiteY11" fmla="*/ 9753 h 15080"/>
              <a:gd name="connsiteX12" fmla="*/ 17940 w 19483"/>
              <a:gd name="connsiteY12" fmla="*/ 15080 h 15080"/>
              <a:gd name="connsiteX0" fmla="*/ 17940 w 19483"/>
              <a:gd name="connsiteY0" fmla="*/ 14461 h 14461"/>
              <a:gd name="connsiteX1" fmla="*/ 19483 w 19483"/>
              <a:gd name="connsiteY1" fmla="*/ 9134 h 14461"/>
              <a:gd name="connsiteX2" fmla="*/ 18326 w 19483"/>
              <a:gd name="connsiteY2" fmla="*/ 9134 h 14461"/>
              <a:gd name="connsiteX3" fmla="*/ 11381 w 19483"/>
              <a:gd name="connsiteY3" fmla="*/ 256 h 14461"/>
              <a:gd name="connsiteX4" fmla="*/ 6173 w 19483"/>
              <a:gd name="connsiteY4" fmla="*/ 256 h 14461"/>
              <a:gd name="connsiteX5" fmla="*/ 1350 w 19483"/>
              <a:gd name="connsiteY5" fmla="*/ 2032 h 14461"/>
              <a:gd name="connsiteX6" fmla="*/ 0 w 19483"/>
              <a:gd name="connsiteY6" fmla="*/ 12685 h 14461"/>
              <a:gd name="connsiteX7" fmla="*/ 1543 w 19483"/>
              <a:gd name="connsiteY7" fmla="*/ 12686 h 14461"/>
              <a:gd name="connsiteX8" fmla="*/ 4437 w 19483"/>
              <a:gd name="connsiteY8" fmla="*/ 5583 h 14461"/>
              <a:gd name="connsiteX9" fmla="*/ 13503 w 19483"/>
              <a:gd name="connsiteY9" fmla="*/ 5583 h 14461"/>
              <a:gd name="connsiteX10" fmla="*/ 16976 w 19483"/>
              <a:gd name="connsiteY10" fmla="*/ 9134 h 14461"/>
              <a:gd name="connsiteX11" fmla="*/ 15818 w 19483"/>
              <a:gd name="connsiteY11" fmla="*/ 9134 h 14461"/>
              <a:gd name="connsiteX12" fmla="*/ 17940 w 19483"/>
              <a:gd name="connsiteY12" fmla="*/ 14461 h 14461"/>
              <a:gd name="connsiteX0" fmla="*/ 17940 w 19483"/>
              <a:gd name="connsiteY0" fmla="*/ 14205 h 14205"/>
              <a:gd name="connsiteX1" fmla="*/ 19483 w 19483"/>
              <a:gd name="connsiteY1" fmla="*/ 8878 h 14205"/>
              <a:gd name="connsiteX2" fmla="*/ 18326 w 19483"/>
              <a:gd name="connsiteY2" fmla="*/ 8878 h 14205"/>
              <a:gd name="connsiteX3" fmla="*/ 11381 w 19483"/>
              <a:gd name="connsiteY3" fmla="*/ 0 h 14205"/>
              <a:gd name="connsiteX4" fmla="*/ 6173 w 19483"/>
              <a:gd name="connsiteY4" fmla="*/ 0 h 14205"/>
              <a:gd name="connsiteX5" fmla="*/ 1350 w 19483"/>
              <a:gd name="connsiteY5" fmla="*/ 1776 h 14205"/>
              <a:gd name="connsiteX6" fmla="*/ 0 w 19483"/>
              <a:gd name="connsiteY6" fmla="*/ 12429 h 14205"/>
              <a:gd name="connsiteX7" fmla="*/ 1543 w 19483"/>
              <a:gd name="connsiteY7" fmla="*/ 12430 h 14205"/>
              <a:gd name="connsiteX8" fmla="*/ 4437 w 19483"/>
              <a:gd name="connsiteY8" fmla="*/ 5327 h 14205"/>
              <a:gd name="connsiteX9" fmla="*/ 13503 w 19483"/>
              <a:gd name="connsiteY9" fmla="*/ 5327 h 14205"/>
              <a:gd name="connsiteX10" fmla="*/ 16976 w 19483"/>
              <a:gd name="connsiteY10" fmla="*/ 8878 h 14205"/>
              <a:gd name="connsiteX11" fmla="*/ 15818 w 19483"/>
              <a:gd name="connsiteY11" fmla="*/ 8878 h 14205"/>
              <a:gd name="connsiteX12" fmla="*/ 17940 w 19483"/>
              <a:gd name="connsiteY12" fmla="*/ 14205 h 14205"/>
              <a:gd name="connsiteX0" fmla="*/ 17940 w 19483"/>
              <a:gd name="connsiteY0" fmla="*/ 14205 h 14205"/>
              <a:gd name="connsiteX1" fmla="*/ 19483 w 19483"/>
              <a:gd name="connsiteY1" fmla="*/ 8878 h 14205"/>
              <a:gd name="connsiteX2" fmla="*/ 18326 w 19483"/>
              <a:gd name="connsiteY2" fmla="*/ 8878 h 14205"/>
              <a:gd name="connsiteX3" fmla="*/ 11381 w 19483"/>
              <a:gd name="connsiteY3" fmla="*/ 0 h 14205"/>
              <a:gd name="connsiteX4" fmla="*/ 6173 w 19483"/>
              <a:gd name="connsiteY4" fmla="*/ 0 h 14205"/>
              <a:gd name="connsiteX5" fmla="*/ 1350 w 19483"/>
              <a:gd name="connsiteY5" fmla="*/ 1776 h 14205"/>
              <a:gd name="connsiteX6" fmla="*/ 0 w 19483"/>
              <a:gd name="connsiteY6" fmla="*/ 12429 h 14205"/>
              <a:gd name="connsiteX7" fmla="*/ 1543 w 19483"/>
              <a:gd name="connsiteY7" fmla="*/ 12430 h 14205"/>
              <a:gd name="connsiteX8" fmla="*/ 4437 w 19483"/>
              <a:gd name="connsiteY8" fmla="*/ 5327 h 14205"/>
              <a:gd name="connsiteX9" fmla="*/ 13503 w 19483"/>
              <a:gd name="connsiteY9" fmla="*/ 5327 h 14205"/>
              <a:gd name="connsiteX10" fmla="*/ 16976 w 19483"/>
              <a:gd name="connsiteY10" fmla="*/ 8878 h 14205"/>
              <a:gd name="connsiteX11" fmla="*/ 15818 w 19483"/>
              <a:gd name="connsiteY11" fmla="*/ 8878 h 14205"/>
              <a:gd name="connsiteX12" fmla="*/ 17940 w 19483"/>
              <a:gd name="connsiteY12" fmla="*/ 14205 h 14205"/>
              <a:gd name="connsiteX0" fmla="*/ 17940 w 19483"/>
              <a:gd name="connsiteY0" fmla="*/ 14378 h 14378"/>
              <a:gd name="connsiteX1" fmla="*/ 19483 w 19483"/>
              <a:gd name="connsiteY1" fmla="*/ 9051 h 14378"/>
              <a:gd name="connsiteX2" fmla="*/ 18326 w 19483"/>
              <a:gd name="connsiteY2" fmla="*/ 9051 h 14378"/>
              <a:gd name="connsiteX3" fmla="*/ 11381 w 19483"/>
              <a:gd name="connsiteY3" fmla="*/ 173 h 14378"/>
              <a:gd name="connsiteX4" fmla="*/ 6173 w 19483"/>
              <a:gd name="connsiteY4" fmla="*/ 173 h 14378"/>
              <a:gd name="connsiteX5" fmla="*/ 1350 w 19483"/>
              <a:gd name="connsiteY5" fmla="*/ 1949 h 14378"/>
              <a:gd name="connsiteX6" fmla="*/ 0 w 19483"/>
              <a:gd name="connsiteY6" fmla="*/ 12602 h 14378"/>
              <a:gd name="connsiteX7" fmla="*/ 1543 w 19483"/>
              <a:gd name="connsiteY7" fmla="*/ 12603 h 14378"/>
              <a:gd name="connsiteX8" fmla="*/ 4437 w 19483"/>
              <a:gd name="connsiteY8" fmla="*/ 5500 h 14378"/>
              <a:gd name="connsiteX9" fmla="*/ 13503 w 19483"/>
              <a:gd name="connsiteY9" fmla="*/ 5500 h 14378"/>
              <a:gd name="connsiteX10" fmla="*/ 16976 w 19483"/>
              <a:gd name="connsiteY10" fmla="*/ 9051 h 14378"/>
              <a:gd name="connsiteX11" fmla="*/ 15818 w 19483"/>
              <a:gd name="connsiteY11" fmla="*/ 9051 h 14378"/>
              <a:gd name="connsiteX12" fmla="*/ 17940 w 19483"/>
              <a:gd name="connsiteY12" fmla="*/ 14378 h 14378"/>
              <a:gd name="connsiteX0" fmla="*/ 17940 w 19483"/>
              <a:gd name="connsiteY0" fmla="*/ 14378 h 14378"/>
              <a:gd name="connsiteX1" fmla="*/ 19483 w 19483"/>
              <a:gd name="connsiteY1" fmla="*/ 9051 h 14378"/>
              <a:gd name="connsiteX2" fmla="*/ 18326 w 19483"/>
              <a:gd name="connsiteY2" fmla="*/ 9051 h 14378"/>
              <a:gd name="connsiteX3" fmla="*/ 11381 w 19483"/>
              <a:gd name="connsiteY3" fmla="*/ 173 h 14378"/>
              <a:gd name="connsiteX4" fmla="*/ 6173 w 19483"/>
              <a:gd name="connsiteY4" fmla="*/ 173 h 14378"/>
              <a:gd name="connsiteX5" fmla="*/ 1350 w 19483"/>
              <a:gd name="connsiteY5" fmla="*/ 1949 h 14378"/>
              <a:gd name="connsiteX6" fmla="*/ 0 w 19483"/>
              <a:gd name="connsiteY6" fmla="*/ 12602 h 14378"/>
              <a:gd name="connsiteX7" fmla="*/ 1543 w 19483"/>
              <a:gd name="connsiteY7" fmla="*/ 12603 h 14378"/>
              <a:gd name="connsiteX8" fmla="*/ 4437 w 19483"/>
              <a:gd name="connsiteY8" fmla="*/ 5500 h 14378"/>
              <a:gd name="connsiteX9" fmla="*/ 13503 w 19483"/>
              <a:gd name="connsiteY9" fmla="*/ 5500 h 14378"/>
              <a:gd name="connsiteX10" fmla="*/ 16976 w 19483"/>
              <a:gd name="connsiteY10" fmla="*/ 9051 h 14378"/>
              <a:gd name="connsiteX11" fmla="*/ 15818 w 19483"/>
              <a:gd name="connsiteY11" fmla="*/ 9051 h 14378"/>
              <a:gd name="connsiteX12" fmla="*/ 17940 w 19483"/>
              <a:gd name="connsiteY12" fmla="*/ 14378 h 14378"/>
              <a:gd name="connsiteX0" fmla="*/ 17940 w 19483"/>
              <a:gd name="connsiteY0" fmla="*/ 14378 h 14378"/>
              <a:gd name="connsiteX1" fmla="*/ 19483 w 19483"/>
              <a:gd name="connsiteY1" fmla="*/ 9051 h 14378"/>
              <a:gd name="connsiteX2" fmla="*/ 18326 w 19483"/>
              <a:gd name="connsiteY2" fmla="*/ 9051 h 14378"/>
              <a:gd name="connsiteX3" fmla="*/ 11381 w 19483"/>
              <a:gd name="connsiteY3" fmla="*/ 173 h 14378"/>
              <a:gd name="connsiteX4" fmla="*/ 6173 w 19483"/>
              <a:gd name="connsiteY4" fmla="*/ 173 h 14378"/>
              <a:gd name="connsiteX5" fmla="*/ 1350 w 19483"/>
              <a:gd name="connsiteY5" fmla="*/ 1949 h 14378"/>
              <a:gd name="connsiteX6" fmla="*/ 0 w 19483"/>
              <a:gd name="connsiteY6" fmla="*/ 12602 h 14378"/>
              <a:gd name="connsiteX7" fmla="*/ 1543 w 19483"/>
              <a:gd name="connsiteY7" fmla="*/ 12603 h 14378"/>
              <a:gd name="connsiteX8" fmla="*/ 3472 w 19483"/>
              <a:gd name="connsiteY8" fmla="*/ 5500 h 14378"/>
              <a:gd name="connsiteX9" fmla="*/ 13503 w 19483"/>
              <a:gd name="connsiteY9" fmla="*/ 5500 h 14378"/>
              <a:gd name="connsiteX10" fmla="*/ 16976 w 19483"/>
              <a:gd name="connsiteY10" fmla="*/ 9051 h 14378"/>
              <a:gd name="connsiteX11" fmla="*/ 15818 w 19483"/>
              <a:gd name="connsiteY11" fmla="*/ 9051 h 14378"/>
              <a:gd name="connsiteX12" fmla="*/ 17940 w 19483"/>
              <a:gd name="connsiteY12" fmla="*/ 14378 h 14378"/>
              <a:gd name="connsiteX0" fmla="*/ 17940 w 19483"/>
              <a:gd name="connsiteY0" fmla="*/ 14378 h 14378"/>
              <a:gd name="connsiteX1" fmla="*/ 19483 w 19483"/>
              <a:gd name="connsiteY1" fmla="*/ 9051 h 14378"/>
              <a:gd name="connsiteX2" fmla="*/ 18326 w 19483"/>
              <a:gd name="connsiteY2" fmla="*/ 9051 h 14378"/>
              <a:gd name="connsiteX3" fmla="*/ 11381 w 19483"/>
              <a:gd name="connsiteY3" fmla="*/ 173 h 14378"/>
              <a:gd name="connsiteX4" fmla="*/ 6173 w 19483"/>
              <a:gd name="connsiteY4" fmla="*/ 173 h 14378"/>
              <a:gd name="connsiteX5" fmla="*/ 1350 w 19483"/>
              <a:gd name="connsiteY5" fmla="*/ 1949 h 14378"/>
              <a:gd name="connsiteX6" fmla="*/ 0 w 19483"/>
              <a:gd name="connsiteY6" fmla="*/ 12602 h 14378"/>
              <a:gd name="connsiteX7" fmla="*/ 1543 w 19483"/>
              <a:gd name="connsiteY7" fmla="*/ 12603 h 14378"/>
              <a:gd name="connsiteX8" fmla="*/ 3472 w 19483"/>
              <a:gd name="connsiteY8" fmla="*/ 5500 h 14378"/>
              <a:gd name="connsiteX9" fmla="*/ 13503 w 19483"/>
              <a:gd name="connsiteY9" fmla="*/ 5500 h 14378"/>
              <a:gd name="connsiteX10" fmla="*/ 16976 w 19483"/>
              <a:gd name="connsiteY10" fmla="*/ 9051 h 14378"/>
              <a:gd name="connsiteX11" fmla="*/ 15818 w 19483"/>
              <a:gd name="connsiteY11" fmla="*/ 9051 h 14378"/>
              <a:gd name="connsiteX12" fmla="*/ 17940 w 19483"/>
              <a:gd name="connsiteY12" fmla="*/ 14378 h 14378"/>
              <a:gd name="connsiteX0" fmla="*/ 17747 w 19290"/>
              <a:gd name="connsiteY0" fmla="*/ 14378 h 14378"/>
              <a:gd name="connsiteX1" fmla="*/ 19290 w 19290"/>
              <a:gd name="connsiteY1" fmla="*/ 9051 h 14378"/>
              <a:gd name="connsiteX2" fmla="*/ 18133 w 19290"/>
              <a:gd name="connsiteY2" fmla="*/ 9051 h 14378"/>
              <a:gd name="connsiteX3" fmla="*/ 11188 w 19290"/>
              <a:gd name="connsiteY3" fmla="*/ 173 h 14378"/>
              <a:gd name="connsiteX4" fmla="*/ 5980 w 19290"/>
              <a:gd name="connsiteY4" fmla="*/ 173 h 14378"/>
              <a:gd name="connsiteX5" fmla="*/ 1157 w 19290"/>
              <a:gd name="connsiteY5" fmla="*/ 1949 h 14378"/>
              <a:gd name="connsiteX6" fmla="*/ 0 w 19290"/>
              <a:gd name="connsiteY6" fmla="*/ 12602 h 14378"/>
              <a:gd name="connsiteX7" fmla="*/ 1350 w 19290"/>
              <a:gd name="connsiteY7" fmla="*/ 12603 h 14378"/>
              <a:gd name="connsiteX8" fmla="*/ 3279 w 19290"/>
              <a:gd name="connsiteY8" fmla="*/ 5500 h 14378"/>
              <a:gd name="connsiteX9" fmla="*/ 13310 w 19290"/>
              <a:gd name="connsiteY9" fmla="*/ 5500 h 14378"/>
              <a:gd name="connsiteX10" fmla="*/ 16783 w 19290"/>
              <a:gd name="connsiteY10" fmla="*/ 9051 h 14378"/>
              <a:gd name="connsiteX11" fmla="*/ 15625 w 19290"/>
              <a:gd name="connsiteY11" fmla="*/ 9051 h 14378"/>
              <a:gd name="connsiteX12" fmla="*/ 17747 w 19290"/>
              <a:gd name="connsiteY12" fmla="*/ 14378 h 14378"/>
              <a:gd name="connsiteX0" fmla="*/ 17747 w 19290"/>
              <a:gd name="connsiteY0" fmla="*/ 14378 h 14378"/>
              <a:gd name="connsiteX1" fmla="*/ 19290 w 19290"/>
              <a:gd name="connsiteY1" fmla="*/ 9051 h 14378"/>
              <a:gd name="connsiteX2" fmla="*/ 18133 w 19290"/>
              <a:gd name="connsiteY2" fmla="*/ 9051 h 14378"/>
              <a:gd name="connsiteX3" fmla="*/ 11188 w 19290"/>
              <a:gd name="connsiteY3" fmla="*/ 173 h 14378"/>
              <a:gd name="connsiteX4" fmla="*/ 5980 w 19290"/>
              <a:gd name="connsiteY4" fmla="*/ 173 h 14378"/>
              <a:gd name="connsiteX5" fmla="*/ 1157 w 19290"/>
              <a:gd name="connsiteY5" fmla="*/ 1949 h 14378"/>
              <a:gd name="connsiteX6" fmla="*/ 0 w 19290"/>
              <a:gd name="connsiteY6" fmla="*/ 12602 h 14378"/>
              <a:gd name="connsiteX7" fmla="*/ 1350 w 19290"/>
              <a:gd name="connsiteY7" fmla="*/ 12603 h 14378"/>
              <a:gd name="connsiteX8" fmla="*/ 3279 w 19290"/>
              <a:gd name="connsiteY8" fmla="*/ 5500 h 14378"/>
              <a:gd name="connsiteX9" fmla="*/ 13310 w 19290"/>
              <a:gd name="connsiteY9" fmla="*/ 5500 h 14378"/>
              <a:gd name="connsiteX10" fmla="*/ 16783 w 19290"/>
              <a:gd name="connsiteY10" fmla="*/ 9051 h 14378"/>
              <a:gd name="connsiteX11" fmla="*/ 15625 w 19290"/>
              <a:gd name="connsiteY11" fmla="*/ 9051 h 14378"/>
              <a:gd name="connsiteX12" fmla="*/ 17747 w 19290"/>
              <a:gd name="connsiteY12" fmla="*/ 14378 h 14378"/>
              <a:gd name="connsiteX0" fmla="*/ 17747 w 19290"/>
              <a:gd name="connsiteY0" fmla="*/ 14378 h 14378"/>
              <a:gd name="connsiteX1" fmla="*/ 19290 w 19290"/>
              <a:gd name="connsiteY1" fmla="*/ 9051 h 14378"/>
              <a:gd name="connsiteX2" fmla="*/ 18133 w 19290"/>
              <a:gd name="connsiteY2" fmla="*/ 9051 h 14378"/>
              <a:gd name="connsiteX3" fmla="*/ 11188 w 19290"/>
              <a:gd name="connsiteY3" fmla="*/ 173 h 14378"/>
              <a:gd name="connsiteX4" fmla="*/ 5980 w 19290"/>
              <a:gd name="connsiteY4" fmla="*/ 173 h 14378"/>
              <a:gd name="connsiteX5" fmla="*/ 1157 w 19290"/>
              <a:gd name="connsiteY5" fmla="*/ 1949 h 14378"/>
              <a:gd name="connsiteX6" fmla="*/ 0 w 19290"/>
              <a:gd name="connsiteY6" fmla="*/ 12602 h 14378"/>
              <a:gd name="connsiteX7" fmla="*/ 1350 w 19290"/>
              <a:gd name="connsiteY7" fmla="*/ 12603 h 14378"/>
              <a:gd name="connsiteX8" fmla="*/ 3279 w 19290"/>
              <a:gd name="connsiteY8" fmla="*/ 5500 h 14378"/>
              <a:gd name="connsiteX9" fmla="*/ 13310 w 19290"/>
              <a:gd name="connsiteY9" fmla="*/ 5500 h 14378"/>
              <a:gd name="connsiteX10" fmla="*/ 16783 w 19290"/>
              <a:gd name="connsiteY10" fmla="*/ 9051 h 14378"/>
              <a:gd name="connsiteX11" fmla="*/ 15625 w 19290"/>
              <a:gd name="connsiteY11" fmla="*/ 9051 h 14378"/>
              <a:gd name="connsiteX12" fmla="*/ 17747 w 19290"/>
              <a:gd name="connsiteY12" fmla="*/ 14378 h 14378"/>
              <a:gd name="connsiteX0" fmla="*/ 17747 w 19290"/>
              <a:gd name="connsiteY0" fmla="*/ 14378 h 14378"/>
              <a:gd name="connsiteX1" fmla="*/ 19290 w 19290"/>
              <a:gd name="connsiteY1" fmla="*/ 9051 h 14378"/>
              <a:gd name="connsiteX2" fmla="*/ 18133 w 19290"/>
              <a:gd name="connsiteY2" fmla="*/ 9051 h 14378"/>
              <a:gd name="connsiteX3" fmla="*/ 11188 w 19290"/>
              <a:gd name="connsiteY3" fmla="*/ 173 h 14378"/>
              <a:gd name="connsiteX4" fmla="*/ 5980 w 19290"/>
              <a:gd name="connsiteY4" fmla="*/ 173 h 14378"/>
              <a:gd name="connsiteX5" fmla="*/ 1157 w 19290"/>
              <a:gd name="connsiteY5" fmla="*/ 1948 h 14378"/>
              <a:gd name="connsiteX6" fmla="*/ 0 w 19290"/>
              <a:gd name="connsiteY6" fmla="*/ 12602 h 14378"/>
              <a:gd name="connsiteX7" fmla="*/ 1350 w 19290"/>
              <a:gd name="connsiteY7" fmla="*/ 12603 h 14378"/>
              <a:gd name="connsiteX8" fmla="*/ 3279 w 19290"/>
              <a:gd name="connsiteY8" fmla="*/ 5500 h 14378"/>
              <a:gd name="connsiteX9" fmla="*/ 13310 w 19290"/>
              <a:gd name="connsiteY9" fmla="*/ 5500 h 14378"/>
              <a:gd name="connsiteX10" fmla="*/ 16783 w 19290"/>
              <a:gd name="connsiteY10" fmla="*/ 9051 h 14378"/>
              <a:gd name="connsiteX11" fmla="*/ 15625 w 19290"/>
              <a:gd name="connsiteY11" fmla="*/ 9051 h 14378"/>
              <a:gd name="connsiteX12" fmla="*/ 17747 w 19290"/>
              <a:gd name="connsiteY12" fmla="*/ 14378 h 14378"/>
              <a:gd name="connsiteX0" fmla="*/ 17747 w 19290"/>
              <a:gd name="connsiteY0" fmla="*/ 14378 h 14378"/>
              <a:gd name="connsiteX1" fmla="*/ 19290 w 19290"/>
              <a:gd name="connsiteY1" fmla="*/ 9051 h 14378"/>
              <a:gd name="connsiteX2" fmla="*/ 18133 w 19290"/>
              <a:gd name="connsiteY2" fmla="*/ 9051 h 14378"/>
              <a:gd name="connsiteX3" fmla="*/ 11188 w 19290"/>
              <a:gd name="connsiteY3" fmla="*/ 173 h 14378"/>
              <a:gd name="connsiteX4" fmla="*/ 5980 w 19290"/>
              <a:gd name="connsiteY4" fmla="*/ 173 h 14378"/>
              <a:gd name="connsiteX5" fmla="*/ 1157 w 19290"/>
              <a:gd name="connsiteY5" fmla="*/ 1948 h 14378"/>
              <a:gd name="connsiteX6" fmla="*/ 0 w 19290"/>
              <a:gd name="connsiteY6" fmla="*/ 12602 h 14378"/>
              <a:gd name="connsiteX7" fmla="*/ 1350 w 19290"/>
              <a:gd name="connsiteY7" fmla="*/ 12603 h 14378"/>
              <a:gd name="connsiteX8" fmla="*/ 3279 w 19290"/>
              <a:gd name="connsiteY8" fmla="*/ 5500 h 14378"/>
              <a:gd name="connsiteX9" fmla="*/ 13310 w 19290"/>
              <a:gd name="connsiteY9" fmla="*/ 5500 h 14378"/>
              <a:gd name="connsiteX10" fmla="*/ 16783 w 19290"/>
              <a:gd name="connsiteY10" fmla="*/ 9051 h 14378"/>
              <a:gd name="connsiteX11" fmla="*/ 15625 w 19290"/>
              <a:gd name="connsiteY11" fmla="*/ 9051 h 14378"/>
              <a:gd name="connsiteX12" fmla="*/ 17747 w 19290"/>
              <a:gd name="connsiteY12" fmla="*/ 14378 h 14378"/>
              <a:gd name="connsiteX0" fmla="*/ 17747 w 19290"/>
              <a:gd name="connsiteY0" fmla="*/ 14378 h 14378"/>
              <a:gd name="connsiteX1" fmla="*/ 19290 w 19290"/>
              <a:gd name="connsiteY1" fmla="*/ 9051 h 14378"/>
              <a:gd name="connsiteX2" fmla="*/ 18133 w 19290"/>
              <a:gd name="connsiteY2" fmla="*/ 9051 h 14378"/>
              <a:gd name="connsiteX3" fmla="*/ 11188 w 19290"/>
              <a:gd name="connsiteY3" fmla="*/ 173 h 14378"/>
              <a:gd name="connsiteX4" fmla="*/ 5980 w 19290"/>
              <a:gd name="connsiteY4" fmla="*/ 173 h 14378"/>
              <a:gd name="connsiteX5" fmla="*/ 1157 w 19290"/>
              <a:gd name="connsiteY5" fmla="*/ 1948 h 14378"/>
              <a:gd name="connsiteX6" fmla="*/ 0 w 19290"/>
              <a:gd name="connsiteY6" fmla="*/ 12602 h 14378"/>
              <a:gd name="connsiteX7" fmla="*/ 1350 w 19290"/>
              <a:gd name="connsiteY7" fmla="*/ 12603 h 14378"/>
              <a:gd name="connsiteX8" fmla="*/ 3279 w 19290"/>
              <a:gd name="connsiteY8" fmla="*/ 5500 h 14378"/>
              <a:gd name="connsiteX9" fmla="*/ 13310 w 19290"/>
              <a:gd name="connsiteY9" fmla="*/ 5500 h 14378"/>
              <a:gd name="connsiteX10" fmla="*/ 16783 w 19290"/>
              <a:gd name="connsiteY10" fmla="*/ 9051 h 14378"/>
              <a:gd name="connsiteX11" fmla="*/ 15625 w 19290"/>
              <a:gd name="connsiteY11" fmla="*/ 9051 h 14378"/>
              <a:gd name="connsiteX12" fmla="*/ 17747 w 19290"/>
              <a:gd name="connsiteY12" fmla="*/ 14378 h 14378"/>
              <a:gd name="connsiteX0" fmla="*/ 17747 w 19290"/>
              <a:gd name="connsiteY0" fmla="*/ 14378 h 14378"/>
              <a:gd name="connsiteX1" fmla="*/ 19290 w 19290"/>
              <a:gd name="connsiteY1" fmla="*/ 9051 h 14378"/>
              <a:gd name="connsiteX2" fmla="*/ 18133 w 19290"/>
              <a:gd name="connsiteY2" fmla="*/ 9051 h 14378"/>
              <a:gd name="connsiteX3" fmla="*/ 11188 w 19290"/>
              <a:gd name="connsiteY3" fmla="*/ 173 h 14378"/>
              <a:gd name="connsiteX4" fmla="*/ 5980 w 19290"/>
              <a:gd name="connsiteY4" fmla="*/ 173 h 14378"/>
              <a:gd name="connsiteX5" fmla="*/ 1157 w 19290"/>
              <a:gd name="connsiteY5" fmla="*/ 1948 h 14378"/>
              <a:gd name="connsiteX6" fmla="*/ 0 w 19290"/>
              <a:gd name="connsiteY6" fmla="*/ 12602 h 14378"/>
              <a:gd name="connsiteX7" fmla="*/ 1350 w 19290"/>
              <a:gd name="connsiteY7" fmla="*/ 12603 h 14378"/>
              <a:gd name="connsiteX8" fmla="*/ 3279 w 19290"/>
              <a:gd name="connsiteY8" fmla="*/ 5500 h 14378"/>
              <a:gd name="connsiteX9" fmla="*/ 13310 w 19290"/>
              <a:gd name="connsiteY9" fmla="*/ 5500 h 14378"/>
              <a:gd name="connsiteX10" fmla="*/ 16783 w 19290"/>
              <a:gd name="connsiteY10" fmla="*/ 9051 h 14378"/>
              <a:gd name="connsiteX11" fmla="*/ 15625 w 19290"/>
              <a:gd name="connsiteY11" fmla="*/ 9051 h 14378"/>
              <a:gd name="connsiteX12" fmla="*/ 17747 w 19290"/>
              <a:gd name="connsiteY12" fmla="*/ 14378 h 1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90" h="14378">
                <a:moveTo>
                  <a:pt x="17747" y="14378"/>
                </a:moveTo>
                <a:lnTo>
                  <a:pt x="19290" y="9051"/>
                </a:lnTo>
                <a:lnTo>
                  <a:pt x="18133" y="9051"/>
                </a:lnTo>
                <a:cubicBezTo>
                  <a:pt x="18133" y="4462"/>
                  <a:pt x="16368" y="173"/>
                  <a:pt x="11188" y="173"/>
                </a:cubicBezTo>
                <a:cubicBezTo>
                  <a:pt x="6079" y="173"/>
                  <a:pt x="8044" y="0"/>
                  <a:pt x="5980" y="173"/>
                </a:cubicBezTo>
                <a:cubicBezTo>
                  <a:pt x="4770" y="3"/>
                  <a:pt x="2038" y="542"/>
                  <a:pt x="1157" y="1948"/>
                </a:cubicBezTo>
                <a:cubicBezTo>
                  <a:pt x="424" y="3849"/>
                  <a:pt x="89" y="6367"/>
                  <a:pt x="0" y="12602"/>
                </a:cubicBezTo>
                <a:cubicBezTo>
                  <a:pt x="377" y="12718"/>
                  <a:pt x="609" y="12378"/>
                  <a:pt x="1350" y="12603"/>
                </a:cubicBezTo>
                <a:cubicBezTo>
                  <a:pt x="1300" y="7289"/>
                  <a:pt x="2171" y="6177"/>
                  <a:pt x="3279" y="5500"/>
                </a:cubicBezTo>
                <a:lnTo>
                  <a:pt x="13310" y="5500"/>
                </a:lnTo>
                <a:cubicBezTo>
                  <a:pt x="14854" y="5500"/>
                  <a:pt x="16783" y="7688"/>
                  <a:pt x="16783" y="9051"/>
                </a:cubicBezTo>
                <a:lnTo>
                  <a:pt x="15625" y="9051"/>
                </a:lnTo>
                <a:lnTo>
                  <a:pt x="17747" y="143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66718" y="1810097"/>
            <a:ext cx="2057400" cy="1036638"/>
            <a:chOff x="166718" y="2673598"/>
            <a:chExt cx="2057400" cy="1036638"/>
          </a:xfrm>
        </p:grpSpPr>
        <p:pic>
          <p:nvPicPr>
            <p:cNvPr id="11" name="Picture 4" descr="C:\Documents and Settings\mukuda\デスクトップ\T1概要\T1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6318" y="2673598"/>
              <a:ext cx="1447800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66718" y="3206998"/>
              <a:ext cx="6912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I=+1/2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6718" y="2673598"/>
              <a:ext cx="6413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I=-1/2</a:t>
              </a:r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1995519" y="1352897"/>
            <a:ext cx="2438401" cy="1298575"/>
            <a:chOff x="1296" y="1152"/>
            <a:chExt cx="1536" cy="818"/>
          </a:xfrm>
        </p:grpSpPr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1440" y="1344"/>
              <a:ext cx="1392" cy="626"/>
              <a:chOff x="1440" y="1104"/>
              <a:chExt cx="1392" cy="626"/>
            </a:xfrm>
          </p:grpSpPr>
          <p:pic>
            <p:nvPicPr>
              <p:cNvPr id="17" name="Picture 26" descr="C:\Documents and Settings\mukuda\デスクトップ\T1概要\T1b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0" y="1104"/>
                <a:ext cx="1392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AutoShape 27"/>
              <p:cNvSpPr>
                <a:spLocks noChangeArrowheads="1"/>
              </p:cNvSpPr>
              <p:nvPr/>
            </p:nvSpPr>
            <p:spPr bwMode="auto">
              <a:xfrm>
                <a:off x="1440" y="1344"/>
                <a:ext cx="384" cy="336"/>
              </a:xfrm>
              <a:prstGeom prst="rightArrow">
                <a:avLst>
                  <a:gd name="adj1" fmla="val 53574"/>
                  <a:gd name="adj2" fmla="val 58333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1296" y="1152"/>
              <a:ext cx="98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0" dirty="0">
                  <a:latin typeface="Arial" pitchFamily="34" charset="0"/>
                  <a:cs typeface="Arial" pitchFamily="34" charset="0"/>
                </a:rPr>
                <a:t>Excitation energy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262718" y="1268760"/>
            <a:ext cx="2133600" cy="1593851"/>
            <a:chOff x="3984" y="1099"/>
            <a:chExt cx="1344" cy="1004"/>
          </a:xfrm>
        </p:grpSpPr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3984" y="1296"/>
              <a:ext cx="1344" cy="807"/>
              <a:chOff x="3984" y="1056"/>
              <a:chExt cx="1344" cy="807"/>
            </a:xfrm>
          </p:grpSpPr>
          <p:pic>
            <p:nvPicPr>
              <p:cNvPr id="22" name="Picture 31" descr="C:\Documents and Settings\mukuda\デスクトップ\T1概要\T1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72" y="1056"/>
                <a:ext cx="1056" cy="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3984" y="1344"/>
                <a:ext cx="384" cy="336"/>
              </a:xfrm>
              <a:prstGeom prst="rightArrow">
                <a:avLst>
                  <a:gd name="adj1" fmla="val 53574"/>
                  <a:gd name="adj2" fmla="val 58333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4189" y="1099"/>
              <a:ext cx="10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0" dirty="0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Release the energy</a:t>
              </a:r>
            </a:p>
          </p:txBody>
        </p:sp>
      </p:grp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211960" y="3673569"/>
            <a:ext cx="1600200" cy="990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nuclear spin</a:t>
            </a: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51720" y="378904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spin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-lattice interaction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508104" y="4005064"/>
            <a:ext cx="2376264" cy="875287"/>
            <a:chOff x="5220072" y="4786119"/>
            <a:chExt cx="2376264" cy="875287"/>
          </a:xfrm>
        </p:grpSpPr>
        <p:grpSp>
          <p:nvGrpSpPr>
            <p:cNvPr id="29" name="グループ化 33"/>
            <p:cNvGrpSpPr/>
            <p:nvPr/>
          </p:nvGrpSpPr>
          <p:grpSpPr>
            <a:xfrm>
              <a:off x="5589239" y="4786119"/>
              <a:ext cx="1143001" cy="875287"/>
              <a:chOff x="3062321" y="5208335"/>
              <a:chExt cx="1143001" cy="875287"/>
            </a:xfrm>
          </p:grpSpPr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>
                <a:off x="3214721" y="5498847"/>
                <a:ext cx="90281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>
                    <a:latin typeface="Arial" pitchFamily="34" charset="0"/>
                    <a:cs typeface="Arial" pitchFamily="34" charset="0"/>
                  </a:rPr>
                  <a:t>Energy-</a:t>
                </a:r>
              </a:p>
              <a:p>
                <a:r>
                  <a:rPr lang="en-US" altLang="ja-JP" sz="1600" dirty="0">
                    <a:latin typeface="Arial" pitchFamily="34" charset="0"/>
                    <a:cs typeface="Arial" pitchFamily="34" charset="0"/>
                  </a:rPr>
                  <a:t>transfer</a:t>
                </a:r>
              </a:p>
            </p:txBody>
          </p:sp>
          <p:sp>
            <p:nvSpPr>
              <p:cNvPr id="32" name="AutoShape 18"/>
              <p:cNvSpPr>
                <a:spLocks noChangeArrowheads="1"/>
              </p:cNvSpPr>
              <p:nvPr/>
            </p:nvSpPr>
            <p:spPr bwMode="auto">
              <a:xfrm>
                <a:off x="3062321" y="5208335"/>
                <a:ext cx="1143001" cy="3048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0 w 21600"/>
                  <a:gd name="T13" fmla="*/ 4163 h 21600"/>
                  <a:gd name="T14" fmla="*/ 16680 w 21600"/>
                  <a:gd name="T15" fmla="*/ 1743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590" y="0"/>
                    </a:moveTo>
                    <a:lnTo>
                      <a:pt x="13590" y="4163"/>
                    </a:lnTo>
                    <a:lnTo>
                      <a:pt x="3375" y="4163"/>
                    </a:lnTo>
                    <a:lnTo>
                      <a:pt x="3375" y="17437"/>
                    </a:lnTo>
                    <a:lnTo>
                      <a:pt x="13590" y="17437"/>
                    </a:lnTo>
                    <a:lnTo>
                      <a:pt x="1359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4163"/>
                    </a:moveTo>
                    <a:lnTo>
                      <a:pt x="1350" y="17437"/>
                    </a:lnTo>
                    <a:lnTo>
                      <a:pt x="2700" y="17437"/>
                    </a:lnTo>
                    <a:lnTo>
                      <a:pt x="2700" y="4163"/>
                    </a:lnTo>
                    <a:close/>
                  </a:path>
                  <a:path w="21600" h="21600">
                    <a:moveTo>
                      <a:pt x="0" y="4163"/>
                    </a:moveTo>
                    <a:lnTo>
                      <a:pt x="0" y="17437"/>
                    </a:lnTo>
                    <a:lnTo>
                      <a:pt x="675" y="17437"/>
                    </a:lnTo>
                    <a:lnTo>
                      <a:pt x="675" y="416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テキスト ボックス 29"/>
            <p:cNvSpPr txBox="1"/>
            <p:nvPr/>
          </p:nvSpPr>
          <p:spPr>
            <a:xfrm>
              <a:off x="5220072" y="5373216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 l="16876" t="58687" r="55452" b="34422"/>
          <a:stretch>
            <a:fillRect/>
          </a:stretch>
        </p:blipFill>
        <p:spPr bwMode="auto">
          <a:xfrm>
            <a:off x="1871700" y="5373216"/>
            <a:ext cx="5400600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2105272" y="6021288"/>
            <a:ext cx="4842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1/</a:t>
            </a:r>
            <a:r>
              <a:rPr kumimoji="1"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 quite sensitive to 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 fluctuations</a:t>
            </a:r>
            <a:endParaRPr kumimoji="1" lang="ja-JP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619672" y="5157192"/>
            <a:ext cx="5832648" cy="13407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5" grpId="0" animBg="1"/>
      <p:bldP spid="26" grpId="0"/>
      <p:bldP spid="34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913"/>
            <a:ext cx="5000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59</a:t>
            </a:r>
            <a:r>
              <a:rPr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 NMR Spectra at 19 K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01745" y="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result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281" t="18329" r="52685" b="38359"/>
          <a:stretch>
            <a:fillRect/>
          </a:stretch>
        </p:blipFill>
        <p:spPr bwMode="auto">
          <a:xfrm>
            <a:off x="323528" y="2564904"/>
            <a:ext cx="47525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コネクタ 7"/>
          <p:cNvCxnSpPr/>
          <p:nvPr/>
        </p:nvCxnSpPr>
        <p:spPr>
          <a:xfrm>
            <a:off x="2987824" y="2708920"/>
            <a:ext cx="0" cy="1296144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987824" y="4797152"/>
            <a:ext cx="0" cy="1368152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39552" y="1124744"/>
            <a:ext cx="3081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Co : </a:t>
            </a:r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=7/2 </a:t>
            </a:r>
          </a:p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　　 </a:t>
            </a:r>
            <a:r>
              <a:rPr lang="en-US" altLang="ja-JP" sz="2400" b="1" i="1" dirty="0" smtClean="0">
                <a:latin typeface="Symbol" pitchFamily="18" charset="2"/>
              </a:rPr>
              <a:t>g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= 10.103MHz/T</a:t>
            </a:r>
            <a:endParaRPr kumimoji="1" lang="ja-JP" altLang="en-US" sz="24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051720" y="5805264"/>
            <a:ext cx="648072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115713" y="5301208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ja-JP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ν</a:t>
            </a:r>
            <a:r>
              <a:rPr lang="en-US" altLang="ja-JP" sz="2400" i="1" baseline="-25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ja-JP" altLang="en-US" sz="2400" i="1" baseline="-25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92080" y="2636912"/>
            <a:ext cx="385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kumimoji="1" lang="en-US" altLang="ja-JP" sz="2000" dirty="0" err="1" smtClean="0">
                <a:latin typeface="Arial" pitchFamily="34" charset="0"/>
                <a:cs typeface="Arial" pitchFamily="34" charset="0"/>
              </a:rPr>
              <a:t>uadrupole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Interaction : </a:t>
            </a:r>
            <a:r>
              <a:rPr kumimoji="1" lang="en-US" altLang="ja-JP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&gt;1  </a:t>
            </a:r>
          </a:p>
          <a:p>
            <a:r>
              <a:rPr kumimoji="1" lang="ja-JP" altLang="en-US" sz="2000" dirty="0" smtClean="0">
                <a:latin typeface="Arial" pitchFamily="34" charset="0"/>
                <a:cs typeface="Arial" pitchFamily="34" charset="0"/>
              </a:rPr>
              <a:t>（電気四重極相互作用）</a:t>
            </a:r>
            <a:endParaRPr kumimoji="1" lang="en-US" altLang="ja-JP" sz="2000" dirty="0" smtClean="0">
              <a:latin typeface="Arial" pitchFamily="34" charset="0"/>
              <a:cs typeface="Arial" pitchFamily="34" charset="0"/>
            </a:endParaRPr>
          </a:p>
          <a:p>
            <a:endParaRPr lang="en-US" altLang="ja-JP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altLang="ja-JP" sz="2000" i="1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n-US" altLang="ja-JP" sz="2000" i="1" baseline="-25000" dirty="0" smtClean="0">
                <a:latin typeface="Arial" pitchFamily="34" charset="0"/>
                <a:cs typeface="Arial" pitchFamily="34" charset="0"/>
              </a:rPr>
              <a:t>Q 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= 1.02 MHZ</a:t>
            </a:r>
            <a:endParaRPr lang="ja-JP" altLang="en-US" sz="2000" i="1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3555" t="23250" r="84231" b="50172"/>
          <a:stretch>
            <a:fillRect/>
          </a:stretch>
        </p:blipFill>
        <p:spPr bwMode="auto">
          <a:xfrm>
            <a:off x="-36512" y="3068960"/>
            <a:ext cx="3600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539552" y="1052736"/>
            <a:ext cx="3312368" cy="936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226758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Spectra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913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Knight shifts and 1/</a:t>
            </a:r>
            <a:r>
              <a:rPr lang="en-US" altLang="ja-JP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3200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1" lang="ja-JP" altLang="en-US" sz="3200" baseline="-250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01745" y="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result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36047" r="52686" b="19657"/>
          <a:stretch>
            <a:fillRect/>
          </a:stretch>
        </p:blipFill>
        <p:spPr bwMode="auto">
          <a:xfrm>
            <a:off x="-36512" y="1052736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67544" y="4730368"/>
            <a:ext cx="70158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Knight shifts show strongly 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anisotropic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behavior. </a:t>
            </a:r>
          </a:p>
          <a:p>
            <a:pPr>
              <a:buFont typeface="Arial" pitchFamily="34" charset="0"/>
              <a:buChar char="•"/>
            </a:pP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n-US" altLang="ja-JP" sz="20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000" i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oth sifts drop sharply , indicating spin-singlet pairing.</a:t>
            </a:r>
          </a:p>
          <a:p>
            <a:pPr>
              <a:buFont typeface="Arial" pitchFamily="34" charset="0"/>
              <a:buChar char="•"/>
            </a:pP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1/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⇒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d-wave superconductor </a:t>
            </a:r>
          </a:p>
          <a:p>
            <a:pPr>
              <a:buFont typeface="Arial" pitchFamily="34" charset="0"/>
              <a:buChar char="•"/>
            </a:pPr>
            <a:endParaRPr kumimoji="1" lang="en-US" altLang="ja-JP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7632048" y="4653136"/>
            <a:ext cx="1511952" cy="1336214"/>
            <a:chOff x="6338993" y="5517232"/>
            <a:chExt cx="1511952" cy="1336214"/>
          </a:xfrm>
        </p:grpSpPr>
        <p:sp>
          <p:nvSpPr>
            <p:cNvPr id="8" name="円/楕円 56"/>
            <p:cNvSpPr>
              <a:spLocks noChangeArrowheads="1"/>
            </p:cNvSpPr>
            <p:nvPr/>
          </p:nvSpPr>
          <p:spPr bwMode="auto">
            <a:xfrm>
              <a:off x="6807337" y="6165304"/>
              <a:ext cx="500067" cy="214316"/>
            </a:xfrm>
            <a:prstGeom prst="ellipse">
              <a:avLst/>
            </a:prstGeom>
            <a:solidFill>
              <a:srgbClr val="FFE48F"/>
            </a:solidFill>
            <a:ln w="9525" algn="ctr">
              <a:solidFill>
                <a:srgbClr val="956F2B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正方形/長方形 52"/>
            <p:cNvSpPr>
              <a:spLocks noChangeArrowheads="1"/>
            </p:cNvSpPr>
            <p:nvPr/>
          </p:nvSpPr>
          <p:spPr bwMode="auto">
            <a:xfrm>
              <a:off x="6663321" y="6453336"/>
              <a:ext cx="7889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S=0 </a:t>
              </a:r>
              <a:endParaRPr lang="ja-JP" alt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6807337" y="6228927"/>
              <a:ext cx="152400" cy="1524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64"/>
            <p:cNvSpPr>
              <a:spLocks noChangeArrowheads="1"/>
            </p:cNvSpPr>
            <p:nvPr/>
          </p:nvSpPr>
          <p:spPr bwMode="auto">
            <a:xfrm>
              <a:off x="7167377" y="6228927"/>
              <a:ext cx="152400" cy="1524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66"/>
            <p:cNvSpPr>
              <a:spLocks noChangeShapeType="1"/>
            </p:cNvSpPr>
            <p:nvPr/>
          </p:nvSpPr>
          <p:spPr bwMode="auto">
            <a:xfrm>
              <a:off x="6879345" y="6060673"/>
              <a:ext cx="0" cy="5004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 rot="10800000">
              <a:off x="7239386" y="5949280"/>
              <a:ext cx="0" cy="5099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6338993" y="5517232"/>
              <a:ext cx="15119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latin typeface="Arial" pitchFamily="34" charset="0"/>
                  <a:cs typeface="Arial" pitchFamily="34" charset="0"/>
                </a:rPr>
                <a:t>Spin singlet</a:t>
              </a: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0" y="64886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anisotropic : 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異方性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 descr="C:\Users\Nishimoto\Desktop\tyouden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596144" cy="3744416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6732240" y="2852936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rial" pitchFamily="34" charset="0"/>
                <a:cs typeface="Arial" pitchFamily="34" charset="0"/>
              </a:rPr>
              <a:t>～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kumimoji="1" lang="ja-JP" alt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913"/>
            <a:ext cx="4608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1/</a:t>
            </a:r>
            <a:r>
              <a:rPr kumimoji="1" lang="en-US" altLang="ja-JP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3200" baseline="-2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in 115 compounds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01745" y="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result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7289" y="2366878"/>
            <a:ext cx="42354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LuCoGa</a:t>
            </a:r>
            <a:r>
              <a:rPr kumimoji="1" lang="en-US" altLang="ja-JP" sz="2000" baseline="-25000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kumimoji="1" lang="en-US" altLang="ja-JP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= const</a:t>
            </a:r>
          </a:p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conduction electrons 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⇒</a:t>
            </a:r>
            <a:r>
              <a:rPr lang="ja-JP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metallic</a:t>
            </a:r>
          </a:p>
          <a:p>
            <a:endParaRPr kumimoji="1" lang="en-US" altLang="ja-JP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kumimoji="1"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PuCoGa</a:t>
            </a:r>
            <a:r>
              <a:rPr kumimoji="1" lang="en-US" altLang="ja-JP" sz="20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conduction electrons + 5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-electrons</a:t>
            </a:r>
          </a:p>
          <a:p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⇒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heavy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fermion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state</a:t>
            </a:r>
            <a:endParaRPr kumimoji="1" lang="en-US" altLang="ja-JP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9668" y="6021288"/>
            <a:ext cx="896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Anisotropy (</a:t>
            </a:r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kumimoji="1" lang="ja-JP" alt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∥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-1 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 (</a:t>
            </a:r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kumimoji="1" lang="ja-JP" alt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⊥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-1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reaches a maximum just above </a:t>
            </a:r>
            <a:r>
              <a:rPr lang="en-US" altLang="ja-JP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4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</a:t>
            </a:r>
            <a:endParaRPr kumimoji="1" lang="ja-JP" altLang="en-US" sz="2400" i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C:\Users\Nishimoto\Desktop\Mko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355976" cy="4320480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2711991" y="2658398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PuCoGa</a:t>
            </a:r>
            <a:r>
              <a:rPr kumimoji="1" lang="en-US" altLang="ja-JP" sz="1600" baseline="-25000" dirty="0" smtClean="0">
                <a:latin typeface="Arial" pitchFamily="34" charset="0"/>
                <a:cs typeface="Arial" pitchFamily="34" charset="0"/>
              </a:rPr>
              <a:t>5</a:t>
            </a:r>
            <a:endParaRPr kumimoji="1" lang="ja-JP" altLang="en-US" sz="1600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4644008" y="1247160"/>
          <a:ext cx="417646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PuCoGa</a:t>
                      </a:r>
                      <a:r>
                        <a:rPr kumimoji="1" lang="en-US" altLang="ja-JP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1" lang="ja-JP" alt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LuCoGa</a:t>
                      </a:r>
                      <a:r>
                        <a:rPr kumimoji="1" lang="en-US" altLang="ja-JP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1" lang="ja-JP" alt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1" lang="en-US" altLang="ja-JP" i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-electrons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1" lang="ja-JP" altLang="en-US" dirty="0" smtClean="0">
                          <a:latin typeface="Arial" pitchFamily="34" charset="0"/>
                          <a:cs typeface="Arial" pitchFamily="34" charset="0"/>
                        </a:rPr>
                        <a:t>個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1" lang="ja-JP" altLang="en-US" dirty="0" smtClean="0">
                          <a:latin typeface="Arial" pitchFamily="34" charset="0"/>
                          <a:cs typeface="Arial" pitchFamily="34" charset="0"/>
                        </a:rPr>
                        <a:t>個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2915816" y="3933056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31840" y="3933056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L</a:t>
            </a: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uCoGa</a:t>
            </a:r>
            <a:r>
              <a:rPr kumimoji="1" lang="en-US" altLang="ja-JP" sz="1600" baseline="-25000" dirty="0" smtClean="0">
                <a:latin typeface="Arial" pitchFamily="34" charset="0"/>
                <a:cs typeface="Arial" pitchFamily="34" charset="0"/>
              </a:rPr>
              <a:t>5</a:t>
            </a:r>
            <a:endParaRPr kumimoji="1" lang="ja-JP" alt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5415607"/>
            <a:ext cx="7204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 fluctuations develop as temperature decrease.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913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Korringa</a:t>
            </a:r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ratio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01745" y="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result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59774" t="42548" r="28179" b="53881"/>
          <a:stretch>
            <a:fillRect/>
          </a:stretch>
        </p:blipFill>
        <p:spPr bwMode="auto">
          <a:xfrm>
            <a:off x="2267744" y="1172750"/>
            <a:ext cx="2304256" cy="3840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23528" y="112474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Arial" pitchFamily="34" charset="0"/>
                <a:cs typeface="Arial" pitchFamily="34" charset="0"/>
              </a:rPr>
              <a:t>Korringa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ratio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 l="77443" t="42600" r="10038" b="53870"/>
          <a:stretch>
            <a:fillRect/>
          </a:stretch>
        </p:blipFill>
        <p:spPr bwMode="auto">
          <a:xfrm>
            <a:off x="2267744" y="1744715"/>
            <a:ext cx="2448272" cy="3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95536" y="2348880"/>
            <a:ext cx="4161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kumimoji="1" lang="en-US" altLang="ja-JP" sz="2400" i="1" baseline="-25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 &gt; 1  </a:t>
            </a:r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⇒ </a:t>
            </a:r>
            <a:r>
              <a:rPr lang="en-US" altLang="ja-JP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ntiferromagnetic</a:t>
            </a:r>
            <a:endParaRPr kumimoji="1" lang="en-US" altLang="ja-JP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2400" i="1" baseline="-25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～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1  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⇒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Fermi gas</a:t>
            </a:r>
          </a:p>
          <a:p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kumimoji="1" lang="en-US" altLang="ja-JP" sz="2400" i="1" baseline="-25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 &lt; 1  </a:t>
            </a:r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⇒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ferromagnetic</a:t>
            </a:r>
            <a:endParaRPr kumimoji="1" lang="ja-JP" alt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3555" t="36047" r="52686" b="19657"/>
          <a:stretch>
            <a:fillRect/>
          </a:stretch>
        </p:blipFill>
        <p:spPr bwMode="auto">
          <a:xfrm>
            <a:off x="4932040" y="1052736"/>
            <a:ext cx="380808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Nishimoto\Desktop\Mko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91513"/>
            <a:ext cx="3995936" cy="2966487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4810079" y="4293096"/>
            <a:ext cx="3264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(T) and 1/</a:t>
            </a:r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T ,</a:t>
            </a:r>
          </a:p>
          <a:p>
            <a:r>
              <a:rPr lang="en-US" altLang="ja-JP" sz="2400" i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2400" i="1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ranges from 5 to 16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6154064" y="5334307"/>
            <a:ext cx="576064" cy="36004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15983" y="5766355"/>
            <a:ext cx="3537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Strong 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AFM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fluctuations </a:t>
            </a:r>
          </a:p>
          <a:p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PuCoGa</a:t>
            </a:r>
            <a:r>
              <a:rPr lang="en-US" altLang="ja-JP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51520" y="2348880"/>
            <a:ext cx="4464496" cy="1296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913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Anisotropic nature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01745" y="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result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59508" y="908720"/>
            <a:ext cx="4624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PuCoGa</a:t>
            </a:r>
            <a:r>
              <a:rPr kumimoji="1" lang="en-US" altLang="ja-JP" sz="20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: tetragonal structure (a=b</a:t>
            </a:r>
            <a:r>
              <a:rPr kumimoji="1" lang="ja-JP" altLang="en-US" sz="2000" dirty="0" smtClean="0">
                <a:latin typeface="Arial" pitchFamily="34" charset="0"/>
                <a:cs typeface="Arial" pitchFamily="34" charset="0"/>
              </a:rPr>
              <a:t>≠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c)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0657" y="1556792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new spin-lattice </a:t>
            </a:r>
          </a:p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relaxation rate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左中かっこ 8"/>
          <p:cNvSpPr/>
          <p:nvPr/>
        </p:nvSpPr>
        <p:spPr>
          <a:xfrm>
            <a:off x="4211960" y="1556792"/>
            <a:ext cx="216024" cy="72008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7984" y="1556792"/>
            <a:ext cx="353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i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n-plane component : </a:t>
            </a:r>
            <a:r>
              <a:rPr kumimoji="1" lang="en-US" altLang="ja-JP" sz="20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kumimoji="1" lang="en-US" altLang="ja-JP" sz="2000" i="1" baseline="-25000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out-of-plane component : </a:t>
            </a:r>
            <a:r>
              <a:rPr kumimoji="1" lang="en-US" altLang="ja-JP" sz="2000" i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kumimoji="1" lang="en-US" altLang="ja-JP" sz="2000" i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kumimoji="1" lang="ja-JP" altLang="en-US" sz="20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09490" y="2492896"/>
            <a:ext cx="592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(1/</a:t>
            </a:r>
            <a:r>
              <a:rPr kumimoji="1"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kumimoji="1" lang="ja-JP" alt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∥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r>
              <a:rPr kumimoji="1"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(1/</a:t>
            </a:r>
            <a:r>
              <a:rPr kumimoji="1"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kumimoji="1" lang="ja-JP" alt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⊥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kumimoji="1" lang="en-US" altLang="ja-JP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1" lang="en-US" altLang="ja-JP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kumimoji="1" lang="ja-JP" altLang="en-US" sz="24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283968" y="4293096"/>
            <a:ext cx="4307589" cy="936104"/>
            <a:chOff x="4283968" y="3789040"/>
            <a:chExt cx="4307589" cy="936104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4283968" y="3822139"/>
              <a:ext cx="43075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 pitchFamily="34" charset="0"/>
                  <a:cs typeface="Arial" pitchFamily="34" charset="0"/>
                </a:rPr>
                <a:t>AFM spin fluctuation is strong </a:t>
              </a:r>
            </a:p>
            <a:p>
              <a:r>
                <a:rPr lang="en-US" altLang="ja-JP" sz="2400" dirty="0" smtClean="0">
                  <a:latin typeface="Arial" pitchFamily="34" charset="0"/>
                  <a:cs typeface="Arial" pitchFamily="34" charset="0"/>
                </a:rPr>
                <a:t>In XY-plane.</a:t>
              </a:r>
              <a:endParaRPr kumimoji="1" lang="ja-JP" alt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4283968" y="3789040"/>
              <a:ext cx="4248472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95536" y="3257600"/>
            <a:ext cx="3744416" cy="3417990"/>
            <a:chOff x="395536" y="3257600"/>
            <a:chExt cx="3744416" cy="3417990"/>
          </a:xfrm>
        </p:grpSpPr>
        <p:pic>
          <p:nvPicPr>
            <p:cNvPr id="30723" name="Picture 3" descr="C:\Users\Nishimoto\Desktop\図1m.jpg"/>
            <p:cNvPicPr>
              <a:picLocks noChangeAspect="1" noChangeArrowheads="1"/>
            </p:cNvPicPr>
            <p:nvPr/>
          </p:nvPicPr>
          <p:blipFill>
            <a:blip r:embed="rId2" cstate="print"/>
            <a:srcRect l="7553" b="2646"/>
            <a:stretch>
              <a:fillRect/>
            </a:stretch>
          </p:blipFill>
          <p:spPr bwMode="auto">
            <a:xfrm>
              <a:off x="395536" y="3257600"/>
              <a:ext cx="3744416" cy="3059064"/>
            </a:xfrm>
            <a:prstGeom prst="rect">
              <a:avLst/>
            </a:prstGeom>
            <a:noFill/>
          </p:spPr>
        </p:pic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58937" t="60656" r="38158" b="36484"/>
            <a:stretch>
              <a:fillRect/>
            </a:stretch>
          </p:blipFill>
          <p:spPr bwMode="auto">
            <a:xfrm>
              <a:off x="2195736" y="6237312"/>
              <a:ext cx="792088" cy="438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913"/>
            <a:ext cx="6385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Ratio of spin fluctuation energy : ρ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01745" y="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result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53956" t="25219" r="11178" b="17688"/>
          <a:stretch>
            <a:fillRect/>
          </a:stretch>
        </p:blipFill>
        <p:spPr bwMode="auto">
          <a:xfrm>
            <a:off x="0" y="3064856"/>
            <a:ext cx="4355976" cy="382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644008" y="3652569"/>
            <a:ext cx="4464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115 HF compounds</a:t>
            </a:r>
          </a:p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&gt; 1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　⇒　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XY-like anisotropy</a:t>
            </a:r>
          </a:p>
          <a:p>
            <a:endParaRPr kumimoji="1" lang="en-US" altLang="ja-JP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Cuprates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: YBa</a:t>
            </a:r>
            <a:r>
              <a:rPr lang="en-US" altLang="ja-JP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Cu</a:t>
            </a:r>
            <a:r>
              <a:rPr lang="en-US" altLang="ja-JP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altLang="ja-JP" sz="2400" baseline="-25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ρ 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⋍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　⇒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isotropic</a:t>
            </a:r>
            <a:r>
              <a:rPr lang="ja-JP" alt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　　　　　　　</a:t>
            </a:r>
            <a:endParaRPr lang="en-US" altLang="ja-JP" sz="24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altLang="ja-JP" sz="24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2400" baseline="-25000" dirty="0" smtClean="0">
                <a:latin typeface="Arial" pitchFamily="34" charset="0"/>
                <a:cs typeface="Arial" pitchFamily="34" charset="0"/>
              </a:rPr>
              <a:t>　　　　　　　　</a:t>
            </a:r>
            <a:endParaRPr lang="en-US" altLang="ja-JP" sz="2400" baseline="-25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39552" y="980728"/>
            <a:ext cx="3960440" cy="723434"/>
            <a:chOff x="4499992" y="4598070"/>
            <a:chExt cx="3960440" cy="723434"/>
          </a:xfrm>
        </p:grpSpPr>
        <p:graphicFrame>
          <p:nvGraphicFramePr>
            <p:cNvPr id="10" name="Object 23"/>
            <p:cNvGraphicFramePr>
              <a:graphicFrameLocks noChangeAspect="1"/>
            </p:cNvGraphicFramePr>
            <p:nvPr/>
          </p:nvGraphicFramePr>
          <p:xfrm>
            <a:off x="7092280" y="4598070"/>
            <a:ext cx="1368152" cy="723434"/>
          </p:xfrm>
          <a:graphic>
            <a:graphicData uri="http://schemas.openxmlformats.org/presentationml/2006/ole">
              <p:oleObj spid="_x0000_s27652" name="数式" r:id="rId4" imgW="863280" imgH="457200" progId="Equation.3">
                <p:embed/>
              </p:oleObj>
            </a:graphicData>
          </a:graphic>
        </p:graphicFrame>
        <p:sp>
          <p:nvSpPr>
            <p:cNvPr id="11" name="テキスト ボックス 10"/>
            <p:cNvSpPr txBox="1"/>
            <p:nvPr/>
          </p:nvSpPr>
          <p:spPr>
            <a:xfrm>
              <a:off x="4499992" y="4725144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Spin fluctuation energy </a:t>
              </a:r>
              <a:r>
                <a:rPr kumimoji="1" lang="en-US" altLang="ja-JP" dirty="0" smtClean="0">
                  <a:latin typeface="Arial" pitchFamily="34" charset="0"/>
                  <a:cs typeface="Arial" pitchFamily="34" charset="0"/>
                </a:rPr>
                <a:t>: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11560" y="1844824"/>
            <a:ext cx="5112568" cy="921005"/>
            <a:chOff x="1043608" y="1844824"/>
            <a:chExt cx="5112568" cy="921005"/>
          </a:xfrm>
        </p:grpSpPr>
        <p:graphicFrame>
          <p:nvGraphicFramePr>
            <p:cNvPr id="7" name="Object 23"/>
            <p:cNvGraphicFramePr>
              <a:graphicFrameLocks noChangeAspect="1"/>
            </p:cNvGraphicFramePr>
            <p:nvPr/>
          </p:nvGraphicFramePr>
          <p:xfrm>
            <a:off x="1763688" y="1844824"/>
            <a:ext cx="4392488" cy="921005"/>
          </p:xfrm>
          <a:graphic>
            <a:graphicData uri="http://schemas.openxmlformats.org/presentationml/2006/ole">
              <p:oleObj spid="_x0000_s27651" name="数式" r:id="rId5" imgW="2298600" imgH="482400" progId="Equation.3">
                <p:embed/>
              </p:oleObj>
            </a:graphicData>
          </a:graphic>
        </p:graphicFrame>
        <p:sp>
          <p:nvSpPr>
            <p:cNvPr id="12" name="テキスト ボックス 11"/>
            <p:cNvSpPr txBox="1"/>
            <p:nvPr/>
          </p:nvSpPr>
          <p:spPr>
            <a:xfrm>
              <a:off x="1043608" y="213285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ratio :</a:t>
              </a:r>
              <a:endParaRPr kumimoji="1" lang="ja-JP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652120" y="908720"/>
            <a:ext cx="3532554" cy="2538864"/>
            <a:chOff x="5796136" y="971436"/>
            <a:chExt cx="2812474" cy="2106816"/>
          </a:xfrm>
        </p:grpSpPr>
        <p:pic>
          <p:nvPicPr>
            <p:cNvPr id="27654" name="Picture 6" descr="C:\Users\Nishimoto\Desktop\図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8184" y="1354674"/>
              <a:ext cx="2028572" cy="1714286"/>
            </a:xfrm>
            <a:prstGeom prst="rect">
              <a:avLst/>
            </a:prstGeom>
            <a:noFill/>
          </p:spPr>
        </p:pic>
        <p:sp>
          <p:nvSpPr>
            <p:cNvPr id="15" name="正方形/長方形 14"/>
            <p:cNvSpPr/>
            <p:nvPr/>
          </p:nvSpPr>
          <p:spPr>
            <a:xfrm>
              <a:off x="5796136" y="971436"/>
              <a:ext cx="914915" cy="3064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ja-JP" dirty="0" smtClean="0"/>
                <a:t>χ″(</a:t>
              </a:r>
              <a:r>
                <a:rPr lang="en-US" altLang="ja-JP" dirty="0" smtClean="0"/>
                <a:t>q=</a:t>
              </a:r>
              <a:r>
                <a:rPr lang="en-US" altLang="ja-JP" b="1" dirty="0" smtClean="0"/>
                <a:t>Q,</a:t>
              </a:r>
              <a:r>
                <a:rPr lang="el-GR" altLang="ja-JP" b="1" dirty="0" smtClean="0"/>
                <a:t>ω)</a:t>
              </a:r>
              <a:endParaRPr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8244408" y="2708920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ja-JP" dirty="0" smtClean="0">
                  <a:latin typeface="Arial" pitchFamily="34" charset="0"/>
                  <a:cs typeface="Arial" pitchFamily="34" charset="0"/>
                </a:rPr>
                <a:t>ω</a:t>
              </a:r>
              <a:endParaRPr lang="ja-JP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9" name="直線矢印コネクタ 18"/>
          <p:cNvCxnSpPr/>
          <p:nvPr/>
        </p:nvCxnSpPr>
        <p:spPr>
          <a:xfrm>
            <a:off x="6228184" y="1628800"/>
            <a:ext cx="36004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6228184" y="2780928"/>
            <a:ext cx="108012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300192" y="1700808"/>
            <a:ext cx="32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Γ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 rot="13769929">
            <a:off x="6709690" y="1902211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80312" y="170080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Magnetic order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913"/>
            <a:ext cx="7982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3200" i="1" baseline="-25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versus </a:t>
            </a:r>
            <a:r>
              <a:rPr kumimoji="1" lang="en-US" altLang="ja-JP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kumimoji="1" lang="en-US" altLang="ja-JP" sz="3200" baseline="-25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kumimoji="1" lang="en-US" altLang="ja-JP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kumimoji="1" lang="en-US" altLang="ja-JP" sz="3200" baseline="-25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for 115 HF superconductors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01745" y="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result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5063" t="22266" r="12838" b="24579"/>
          <a:stretch>
            <a:fillRect/>
          </a:stretch>
        </p:blipFill>
        <p:spPr bwMode="auto">
          <a:xfrm>
            <a:off x="2051720" y="1052736"/>
            <a:ext cx="4485831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55576" y="5229200"/>
            <a:ext cx="7985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Reduced dimensionality could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enhance </a:t>
            </a:r>
            <a:r>
              <a:rPr lang="en-US" altLang="ja-JP" sz="24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400" i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endParaRPr kumimoji="1"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Anisotropy 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altLang="ja-JP" sz="24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altLang="ja-JP" sz="24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is a good p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arameter for determining </a:t>
            </a:r>
            <a:r>
              <a:rPr kumimoji="1" lang="en-US" altLang="ja-JP" sz="24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i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sz="2400" i="1" baseline="-25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kumimoji="1" lang="ja-JP" altLang="en-US" sz="24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17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913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13285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Spin fluctuations promote d-wave superconductivity in the </a:t>
            </a:r>
          </a:p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-structural 115 HF compounds.</a:t>
            </a:r>
            <a:endParaRPr kumimoji="1" lang="en-US" altLang="ja-JP" sz="2400" dirty="0" smtClean="0">
              <a:latin typeface="Arial" pitchFamily="34" charset="0"/>
              <a:cs typeface="Arial" pitchFamily="34" charset="0"/>
            </a:endParaRPr>
          </a:p>
          <a:p>
            <a:endParaRPr kumimoji="1"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Both the Knight shift K and the spin-lattice relaxation rate 1/</a:t>
            </a:r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i="1" baseline="-25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 are 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strongly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anisotropic.</a:t>
            </a:r>
          </a:p>
          <a:p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The ratio 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altLang="ja-JP" sz="24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altLang="ja-JP" sz="24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(spin fluctuation energy) is a characteristic                       </a:t>
            </a:r>
            <a:br>
              <a:rPr lang="en-US" altLang="ja-JP" sz="24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 quantity in 115 HF compounds. This suggest the possibility</a:t>
            </a:r>
          </a:p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 that anisotropic spin-fluctuations enhance </a:t>
            </a:r>
            <a:r>
              <a:rPr lang="en-US" altLang="ja-JP" sz="24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400" i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400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ja-JP" sz="2400" i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3355" y="1239143"/>
            <a:ext cx="649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PuCoGa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CoNMR study in the normal state</a:t>
            </a:r>
            <a:endParaRPr kumimoji="1" lang="ja-JP" alt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Contents</a:t>
            </a:r>
            <a:endParaRPr kumimoji="1" lang="ja-JP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836712"/>
            <a:ext cx="7776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Introduction</a:t>
            </a:r>
          </a:p>
          <a:p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 - History of superconductivity</a:t>
            </a:r>
          </a:p>
          <a:p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 - Heavy </a:t>
            </a:r>
            <a:r>
              <a:rPr lang="en-US" altLang="ja-JP" sz="3200" dirty="0" err="1" smtClean="0">
                <a:latin typeface="Arial" pitchFamily="34" charset="0"/>
                <a:cs typeface="Arial" pitchFamily="34" charset="0"/>
              </a:rPr>
              <a:t>fermion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system</a:t>
            </a:r>
          </a:p>
          <a:p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n-US" altLang="ja-JP" sz="3200" dirty="0" err="1" smtClean="0">
                <a:latin typeface="Arial" pitchFamily="34" charset="0"/>
                <a:cs typeface="Arial" pitchFamily="34" charset="0"/>
              </a:rPr>
              <a:t>Transuranic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HF compounds</a:t>
            </a:r>
          </a:p>
          <a:p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 - Motivation</a:t>
            </a:r>
          </a:p>
          <a:p>
            <a:endParaRPr lang="en-US" altLang="ja-JP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 - NMR (Nuclear Magnetic Resonance)</a:t>
            </a:r>
          </a:p>
          <a:p>
            <a:endParaRPr lang="en-US" altLang="ja-JP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 Experimental Results (PuCoGa</a:t>
            </a:r>
            <a:r>
              <a:rPr kumimoji="1" lang="en-US" altLang="ja-JP" sz="32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kumimoji="1" lang="en-US" altLang="ja-JP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Summary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Nishimoto\Desktop\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940"/>
            <a:ext cx="9144000" cy="642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50084" t="12873" r="34155" b="31863"/>
          <a:stretch>
            <a:fillRect/>
          </a:stretch>
        </p:blipFill>
        <p:spPr bwMode="auto">
          <a:xfrm>
            <a:off x="323528" y="836712"/>
            <a:ext cx="28083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 l="66132" t="13407" r="11363" b="59767"/>
          <a:stretch>
            <a:fillRect/>
          </a:stretch>
        </p:blipFill>
        <p:spPr bwMode="auto">
          <a:xfrm>
            <a:off x="4355976" y="908720"/>
            <a:ext cx="4176464" cy="2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79512" y="260648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Ga NMR spectra in 8T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07555" y="44624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The normal-state magnetic shift K tot of the </a:t>
            </a:r>
          </a:p>
          <a:p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       59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Co and 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Ga(1) versus bulk susceptibility x.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72277" y="3718773"/>
            <a:ext cx="4720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The total magnetic shift K tot of the 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59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Co</a:t>
            </a: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    and 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Ga(1) versus temperature.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 l="65969" t="39238" r="12247" b="32039"/>
          <a:stretch>
            <a:fillRect/>
          </a:stretch>
        </p:blipFill>
        <p:spPr bwMode="auto">
          <a:xfrm>
            <a:off x="4716016" y="4260917"/>
            <a:ext cx="3503267" cy="259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54509" t="19000" r="14929" b="27274"/>
          <a:stretch>
            <a:fillRect/>
          </a:stretch>
        </p:blipFill>
        <p:spPr bwMode="auto">
          <a:xfrm>
            <a:off x="1643026" y="1412776"/>
            <a:ext cx="58579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3203848" y="548680"/>
            <a:ext cx="2799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 pitchFamily="34" charset="0"/>
                <a:cs typeface="Arial" pitchFamily="34" charset="0"/>
              </a:rPr>
              <a:t>1/</a:t>
            </a:r>
            <a:r>
              <a:rPr kumimoji="1" lang="en-US" altLang="ja-JP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ja-JP" altLang="en-US" sz="2800" dirty="0" smtClean="0">
                <a:latin typeface="Arial" pitchFamily="34" charset="0"/>
                <a:cs typeface="Arial" pitchFamily="34" charset="0"/>
              </a:rPr>
              <a:t>温度依存性</a:t>
            </a:r>
            <a:endParaRPr kumimoji="1" lang="ja-JP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20072" y="1700808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rial" pitchFamily="34" charset="0"/>
                <a:cs typeface="Arial" pitchFamily="34" charset="0"/>
              </a:rPr>
              <a:t>～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000" baseline="30000" dirty="0" smtClean="0">
                <a:latin typeface="Arial" pitchFamily="34" charset="0"/>
                <a:cs typeface="Arial" pitchFamily="34" charset="0"/>
              </a:rPr>
              <a:t>0.35</a:t>
            </a:r>
            <a:endParaRPr kumimoji="1" lang="ja-JP" alt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48064" y="2996952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rial" pitchFamily="34" charset="0"/>
                <a:cs typeface="Arial" pitchFamily="34" charset="0"/>
              </a:rPr>
              <a:t>～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kumimoji="1" lang="ja-JP" altLang="en-US" sz="2000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1999" t="26839" r="52490" b="14735"/>
          <a:stretch>
            <a:fillRect/>
          </a:stretch>
        </p:blipFill>
        <p:spPr bwMode="auto">
          <a:xfrm>
            <a:off x="1187624" y="1268760"/>
            <a:ext cx="633670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47313" y="260648"/>
            <a:ext cx="824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Normalized spin susceptibility in the superconducting state.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7944" y="551723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59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</a:t>
            </a:r>
            <a:endParaRPr kumimoji="1" lang="ja-JP" alt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7784" y="4149080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 smtClean="0">
                <a:solidFill>
                  <a:srgbClr val="FFC000"/>
                </a:solidFill>
              </a:rPr>
              <a:t>71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Ga</a:t>
            </a:r>
            <a:endParaRPr kumimoji="1" lang="ja-JP" alt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54794" t="24511" r="14172" b="19657"/>
          <a:stretch>
            <a:fillRect/>
          </a:stretch>
        </p:blipFill>
        <p:spPr bwMode="auto">
          <a:xfrm>
            <a:off x="1043608" y="1628800"/>
            <a:ext cx="66247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123728" y="4462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sz="28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altLang="ja-JP" sz="2800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8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ja-JP" sz="28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/(</a:t>
            </a:r>
            <a:r>
              <a:rPr lang="en-US" altLang="ja-JP" sz="28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altLang="ja-JP" sz="2800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8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ja-JP" sz="28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ja-JP" sz="2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 versus </a:t>
            </a:r>
            <a:r>
              <a:rPr lang="en-US" altLang="ja-JP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ja-JP" sz="28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8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kumimoji="1" lang="ja-JP" altLang="en-US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7704" y="9807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altLang="ja-JP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ja-JP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 is given by the value of (</a:t>
            </a:r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altLang="ja-JP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ja-JP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at 1.25</a:t>
            </a:r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i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187624" y="1464558"/>
          <a:ext cx="6732240" cy="5393442"/>
        </p:xfrm>
        <a:graphic>
          <a:graphicData uri="http://schemas.openxmlformats.org/presentationml/2006/ole">
            <p:oleObj spid="_x0000_s45057" name="ｸﾞﾗﾌ" r:id="rId4" imgW="4186733" imgH="3362554" progId="Origin50.Graph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27584" y="404664"/>
            <a:ext cx="7485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versus the characteristic spin fluctuation energy </a:t>
            </a:r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kumimoji="1" lang="ja-JP" altLang="en-US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4885" y="1268760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kumimoji="1" lang="en-US" altLang="ja-JP" sz="2400" i="1" dirty="0" smtClean="0">
                <a:latin typeface="Arial" pitchFamily="34" charset="0"/>
                <a:cs typeface="Arial" pitchFamily="34" charset="0"/>
              </a:rPr>
              <a:t>Γ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q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kumimoji="1" lang="en-US" altLang="ja-JP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/2π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5544616" cy="549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51742" t="20297" r="8411" b="26547"/>
          <a:stretch>
            <a:fillRect/>
          </a:stretch>
        </p:blipFill>
        <p:spPr bwMode="auto">
          <a:xfrm>
            <a:off x="899592" y="1412776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971600" y="591071"/>
            <a:ext cx="722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c/a ratio of tetragonal structure parameter versus </a:t>
            </a:r>
            <a:r>
              <a:rPr kumimoji="1" lang="en-US" altLang="ja-JP" sz="24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i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kumimoji="1" lang="ja-JP" altLang="en-US" sz="2400" i="1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403649" y="1484784"/>
            <a:ext cx="5892654" cy="5040560"/>
            <a:chOff x="1403649" y="1484784"/>
            <a:chExt cx="5892654" cy="5040560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8061" t="18464" r="13286" b="34493"/>
            <a:stretch>
              <a:fillRect/>
            </a:stretch>
          </p:blipFill>
          <p:spPr bwMode="auto">
            <a:xfrm>
              <a:off x="1835696" y="1484784"/>
              <a:ext cx="5460607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6149" t="24626" r="42006" b="69359"/>
            <a:stretch>
              <a:fillRect/>
            </a:stretch>
          </p:blipFill>
          <p:spPr bwMode="auto">
            <a:xfrm>
              <a:off x="1403649" y="3429000"/>
              <a:ext cx="35349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774824" y="332656"/>
            <a:ext cx="559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Temperature -  pressure phase diagram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58687" r="55452" b="34422"/>
          <a:stretch>
            <a:fillRect/>
          </a:stretch>
        </p:blipFill>
        <p:spPr bwMode="auto">
          <a:xfrm>
            <a:off x="971600" y="4509120"/>
            <a:ext cx="72008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5932" t="74358" r="15605" b="21862"/>
          <a:stretch>
            <a:fillRect/>
          </a:stretch>
        </p:blipFill>
        <p:spPr bwMode="auto">
          <a:xfrm>
            <a:off x="1619672" y="1486525"/>
            <a:ext cx="4464496" cy="51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923928" y="2278613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軸となす角度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716016" y="191857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923928" y="2638653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H∥c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 θ=0°</a:t>
            </a: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⊥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  θ=90°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83671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電気四重極相互作用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正方形/長方形 15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8227" name="Line 131"/>
          <p:cNvSpPr>
            <a:spLocks noChangeShapeType="1"/>
          </p:cNvSpPr>
          <p:nvPr/>
        </p:nvSpPr>
        <p:spPr bwMode="auto">
          <a:xfrm>
            <a:off x="1042988" y="3985419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216" name="AutoShape 120"/>
          <p:cNvSpPr>
            <a:spLocks noChangeArrowheads="1"/>
          </p:cNvSpPr>
          <p:nvPr/>
        </p:nvSpPr>
        <p:spPr bwMode="auto">
          <a:xfrm rot="5655657">
            <a:off x="2555875" y="3193257"/>
            <a:ext cx="3097213" cy="503237"/>
          </a:xfrm>
          <a:prstGeom prst="leftArrow">
            <a:avLst>
              <a:gd name="adj1" fmla="val 54593"/>
              <a:gd name="adj2" fmla="val 137994"/>
            </a:avLst>
          </a:prstGeom>
          <a:gradFill rotWithShape="1">
            <a:gsLst>
              <a:gs pos="0">
                <a:srgbClr val="FF9999">
                  <a:alpha val="50000"/>
                </a:srgbClr>
              </a:gs>
              <a:gs pos="50000">
                <a:srgbClr val="FF0000">
                  <a:alpha val="50000"/>
                </a:srgbClr>
              </a:gs>
              <a:gs pos="100000">
                <a:srgbClr val="FF9999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217" name="AutoShape 121"/>
          <p:cNvSpPr>
            <a:spLocks noChangeArrowheads="1"/>
          </p:cNvSpPr>
          <p:nvPr/>
        </p:nvSpPr>
        <p:spPr bwMode="auto">
          <a:xfrm rot="5655657">
            <a:off x="3910807" y="4572000"/>
            <a:ext cx="1676400" cy="503237"/>
          </a:xfrm>
          <a:prstGeom prst="leftArrow">
            <a:avLst>
              <a:gd name="adj1" fmla="val 54593"/>
              <a:gd name="adj2" fmla="val 70604"/>
            </a:avLst>
          </a:prstGeom>
          <a:gradFill rotWithShape="1">
            <a:gsLst>
              <a:gs pos="0">
                <a:srgbClr val="99FF99">
                  <a:alpha val="50000"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99FF99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AutoShape 118"/>
          <p:cNvSpPr>
            <a:spLocks noChangeArrowheads="1"/>
          </p:cNvSpPr>
          <p:nvPr/>
        </p:nvSpPr>
        <p:spPr bwMode="auto">
          <a:xfrm rot="9996168">
            <a:off x="1258888" y="4993482"/>
            <a:ext cx="3097212" cy="503237"/>
          </a:xfrm>
          <a:prstGeom prst="leftArrow">
            <a:avLst>
              <a:gd name="adj1" fmla="val 54593"/>
              <a:gd name="adj2" fmla="val 137994"/>
            </a:avLst>
          </a:prstGeom>
          <a:gradFill rotWithShape="1">
            <a:gsLst>
              <a:gs pos="0">
                <a:srgbClr val="00CCFF">
                  <a:alpha val="50000"/>
                </a:srgbClr>
              </a:gs>
              <a:gs pos="50000">
                <a:srgbClr val="0000FF">
                  <a:alpha val="50000"/>
                </a:srgbClr>
              </a:gs>
              <a:gs pos="100000">
                <a:srgbClr val="00CCFF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円/楕円 145"/>
          <p:cNvSpPr/>
          <p:nvPr/>
        </p:nvSpPr>
        <p:spPr>
          <a:xfrm rot="21060451">
            <a:off x="3608547" y="5214502"/>
            <a:ext cx="1052423" cy="479433"/>
          </a:xfrm>
          <a:prstGeom prst="ellipse">
            <a:avLst/>
          </a:prstGeom>
          <a:gradFill flip="none" rotWithShape="1">
            <a:gsLst>
              <a:gs pos="25000">
                <a:srgbClr val="FFC000">
                  <a:alpha val="85000"/>
                </a:srgbClr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4448175" y="2258219"/>
            <a:ext cx="1362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 high pressure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873125" y="5550694"/>
            <a:ext cx="1218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768350" y="4471194"/>
            <a:ext cx="243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661988" y="3391694"/>
            <a:ext cx="3654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661988" y="2312194"/>
            <a:ext cx="3654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150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661988" y="1232694"/>
            <a:ext cx="3654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3" name="Line 10"/>
          <p:cNvSpPr>
            <a:spLocks noChangeShapeType="1"/>
          </p:cNvSpPr>
          <p:nvPr/>
        </p:nvSpPr>
        <p:spPr bwMode="auto">
          <a:xfrm flipV="1">
            <a:off x="1385888" y="5634832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4" name="Line 11"/>
          <p:cNvSpPr>
            <a:spLocks noChangeShapeType="1"/>
          </p:cNvSpPr>
          <p:nvPr/>
        </p:nvSpPr>
        <p:spPr bwMode="auto">
          <a:xfrm flipV="1">
            <a:off x="1728788" y="5604669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5" name="Line 12"/>
          <p:cNvSpPr>
            <a:spLocks noChangeShapeType="1"/>
          </p:cNvSpPr>
          <p:nvPr/>
        </p:nvSpPr>
        <p:spPr bwMode="auto">
          <a:xfrm flipV="1">
            <a:off x="2068513" y="5634832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Line 13"/>
          <p:cNvSpPr>
            <a:spLocks noChangeShapeType="1"/>
          </p:cNvSpPr>
          <p:nvPr/>
        </p:nvSpPr>
        <p:spPr bwMode="auto">
          <a:xfrm flipV="1">
            <a:off x="2409825" y="5604669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7" name="Line 14"/>
          <p:cNvSpPr>
            <a:spLocks noChangeShapeType="1"/>
          </p:cNvSpPr>
          <p:nvPr/>
        </p:nvSpPr>
        <p:spPr bwMode="auto">
          <a:xfrm flipV="1">
            <a:off x="2751138" y="5634832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8" name="Line 15"/>
          <p:cNvSpPr>
            <a:spLocks noChangeShapeType="1"/>
          </p:cNvSpPr>
          <p:nvPr/>
        </p:nvSpPr>
        <p:spPr bwMode="auto">
          <a:xfrm flipV="1">
            <a:off x="3094038" y="5604669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9" name="Line 16"/>
          <p:cNvSpPr>
            <a:spLocks noChangeShapeType="1"/>
          </p:cNvSpPr>
          <p:nvPr/>
        </p:nvSpPr>
        <p:spPr bwMode="auto">
          <a:xfrm flipV="1">
            <a:off x="3435350" y="5634832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0" name="Line 18"/>
          <p:cNvSpPr>
            <a:spLocks noChangeShapeType="1"/>
          </p:cNvSpPr>
          <p:nvPr/>
        </p:nvSpPr>
        <p:spPr bwMode="auto">
          <a:xfrm flipV="1">
            <a:off x="4117975" y="5634832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1" name="Line 19"/>
          <p:cNvSpPr>
            <a:spLocks noChangeShapeType="1"/>
          </p:cNvSpPr>
          <p:nvPr/>
        </p:nvSpPr>
        <p:spPr bwMode="auto">
          <a:xfrm flipV="1">
            <a:off x="4460875" y="5604669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2" name="Line 20"/>
          <p:cNvSpPr>
            <a:spLocks noChangeShapeType="1"/>
          </p:cNvSpPr>
          <p:nvPr/>
        </p:nvSpPr>
        <p:spPr bwMode="auto">
          <a:xfrm flipV="1">
            <a:off x="4800600" y="5634832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3" name="Line 21"/>
          <p:cNvSpPr>
            <a:spLocks noChangeShapeType="1"/>
          </p:cNvSpPr>
          <p:nvPr/>
        </p:nvSpPr>
        <p:spPr bwMode="auto">
          <a:xfrm flipV="1">
            <a:off x="5141913" y="5604669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4" name="Line 22"/>
          <p:cNvSpPr>
            <a:spLocks noChangeShapeType="1"/>
          </p:cNvSpPr>
          <p:nvPr/>
        </p:nvSpPr>
        <p:spPr bwMode="auto">
          <a:xfrm>
            <a:off x="1044575" y="5664994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5" name="Line 23"/>
          <p:cNvSpPr>
            <a:spLocks noChangeShapeType="1"/>
          </p:cNvSpPr>
          <p:nvPr/>
        </p:nvSpPr>
        <p:spPr bwMode="auto">
          <a:xfrm>
            <a:off x="1044575" y="5125244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6" name="Line 25"/>
          <p:cNvSpPr>
            <a:spLocks noChangeShapeType="1"/>
          </p:cNvSpPr>
          <p:nvPr/>
        </p:nvSpPr>
        <p:spPr bwMode="auto">
          <a:xfrm>
            <a:off x="1044575" y="4045744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7" name="Line 26"/>
          <p:cNvSpPr>
            <a:spLocks noChangeShapeType="1"/>
          </p:cNvSpPr>
          <p:nvPr/>
        </p:nvSpPr>
        <p:spPr bwMode="auto">
          <a:xfrm>
            <a:off x="1044575" y="3505994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8" name="Line 27"/>
          <p:cNvSpPr>
            <a:spLocks noChangeShapeType="1"/>
          </p:cNvSpPr>
          <p:nvPr/>
        </p:nvSpPr>
        <p:spPr bwMode="auto">
          <a:xfrm>
            <a:off x="1044575" y="2966244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9" name="Line 28"/>
          <p:cNvSpPr>
            <a:spLocks noChangeShapeType="1"/>
          </p:cNvSpPr>
          <p:nvPr/>
        </p:nvSpPr>
        <p:spPr bwMode="auto">
          <a:xfrm>
            <a:off x="1044575" y="2426494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0" name="Line 29"/>
          <p:cNvSpPr>
            <a:spLocks noChangeShapeType="1"/>
          </p:cNvSpPr>
          <p:nvPr/>
        </p:nvSpPr>
        <p:spPr bwMode="auto">
          <a:xfrm>
            <a:off x="1044575" y="1886744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1" name="Line 30"/>
          <p:cNvSpPr>
            <a:spLocks noChangeShapeType="1"/>
          </p:cNvSpPr>
          <p:nvPr/>
        </p:nvSpPr>
        <p:spPr bwMode="auto">
          <a:xfrm>
            <a:off x="1044575" y="1346994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2" name="Freeform 31"/>
          <p:cNvSpPr>
            <a:spLocks/>
          </p:cNvSpPr>
          <p:nvPr/>
        </p:nvSpPr>
        <p:spPr bwMode="auto">
          <a:xfrm>
            <a:off x="1044575" y="1346994"/>
            <a:ext cx="1588" cy="4318000"/>
          </a:xfrm>
          <a:custGeom>
            <a:avLst/>
            <a:gdLst>
              <a:gd name="T0" fmla="*/ 0 w 1588"/>
              <a:gd name="T1" fmla="*/ 2147483647 h 2456"/>
              <a:gd name="T2" fmla="*/ 0 w 1588"/>
              <a:gd name="T3" fmla="*/ 0 h 2456"/>
              <a:gd name="T4" fmla="*/ 0 w 1588"/>
              <a:gd name="T5" fmla="*/ 2147483647 h 2456"/>
              <a:gd name="T6" fmla="*/ 0 60000 65536"/>
              <a:gd name="T7" fmla="*/ 0 60000 65536"/>
              <a:gd name="T8" fmla="*/ 0 60000 65536"/>
              <a:gd name="T9" fmla="*/ 0 w 1588"/>
              <a:gd name="T10" fmla="*/ 0 h 2456"/>
              <a:gd name="T11" fmla="*/ 1588 w 1588"/>
              <a:gd name="T12" fmla="*/ 2456 h 2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456">
                <a:moveTo>
                  <a:pt x="0" y="2456"/>
                </a:move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3" name="Line 32"/>
          <p:cNvSpPr>
            <a:spLocks noChangeShapeType="1"/>
          </p:cNvSpPr>
          <p:nvPr/>
        </p:nvSpPr>
        <p:spPr bwMode="auto">
          <a:xfrm>
            <a:off x="1385888" y="1346994"/>
            <a:ext cx="158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4" name="Line 33"/>
          <p:cNvSpPr>
            <a:spLocks noChangeShapeType="1"/>
          </p:cNvSpPr>
          <p:nvPr/>
        </p:nvSpPr>
        <p:spPr bwMode="auto">
          <a:xfrm>
            <a:off x="1728788" y="1346994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5" name="Line 34"/>
          <p:cNvSpPr>
            <a:spLocks noChangeShapeType="1"/>
          </p:cNvSpPr>
          <p:nvPr/>
        </p:nvSpPr>
        <p:spPr bwMode="auto">
          <a:xfrm>
            <a:off x="2068513" y="1346994"/>
            <a:ext cx="158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6" name="Line 35"/>
          <p:cNvSpPr>
            <a:spLocks noChangeShapeType="1"/>
          </p:cNvSpPr>
          <p:nvPr/>
        </p:nvSpPr>
        <p:spPr bwMode="auto">
          <a:xfrm>
            <a:off x="2409825" y="1346994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7" name="Line 36"/>
          <p:cNvSpPr>
            <a:spLocks noChangeShapeType="1"/>
          </p:cNvSpPr>
          <p:nvPr/>
        </p:nvSpPr>
        <p:spPr bwMode="auto">
          <a:xfrm>
            <a:off x="2751138" y="1346994"/>
            <a:ext cx="158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8" name="Line 37"/>
          <p:cNvSpPr>
            <a:spLocks noChangeShapeType="1"/>
          </p:cNvSpPr>
          <p:nvPr/>
        </p:nvSpPr>
        <p:spPr bwMode="auto">
          <a:xfrm>
            <a:off x="3094038" y="1346994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29" name="Line 38"/>
          <p:cNvSpPr>
            <a:spLocks noChangeShapeType="1"/>
          </p:cNvSpPr>
          <p:nvPr/>
        </p:nvSpPr>
        <p:spPr bwMode="auto">
          <a:xfrm>
            <a:off x="3435350" y="1346994"/>
            <a:ext cx="158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0" name="Line 40"/>
          <p:cNvSpPr>
            <a:spLocks noChangeShapeType="1"/>
          </p:cNvSpPr>
          <p:nvPr/>
        </p:nvSpPr>
        <p:spPr bwMode="auto">
          <a:xfrm>
            <a:off x="4117975" y="1346994"/>
            <a:ext cx="158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1" name="Line 41"/>
          <p:cNvSpPr>
            <a:spLocks noChangeShapeType="1"/>
          </p:cNvSpPr>
          <p:nvPr/>
        </p:nvSpPr>
        <p:spPr bwMode="auto">
          <a:xfrm>
            <a:off x="4460875" y="1346994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2" name="Line 42"/>
          <p:cNvSpPr>
            <a:spLocks noChangeShapeType="1"/>
          </p:cNvSpPr>
          <p:nvPr/>
        </p:nvSpPr>
        <p:spPr bwMode="auto">
          <a:xfrm>
            <a:off x="4800600" y="1346994"/>
            <a:ext cx="158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3" name="Line 43"/>
          <p:cNvSpPr>
            <a:spLocks noChangeShapeType="1"/>
          </p:cNvSpPr>
          <p:nvPr/>
        </p:nvSpPr>
        <p:spPr bwMode="auto">
          <a:xfrm>
            <a:off x="5141913" y="1346994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4" name="Line 44"/>
          <p:cNvSpPr>
            <a:spLocks noChangeShapeType="1"/>
          </p:cNvSpPr>
          <p:nvPr/>
        </p:nvSpPr>
        <p:spPr bwMode="auto">
          <a:xfrm>
            <a:off x="1044575" y="1346994"/>
            <a:ext cx="40973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5" name="Line 45"/>
          <p:cNvSpPr>
            <a:spLocks noChangeShapeType="1"/>
          </p:cNvSpPr>
          <p:nvPr/>
        </p:nvSpPr>
        <p:spPr bwMode="auto">
          <a:xfrm flipH="1">
            <a:off x="5083175" y="5664994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6" name="Line 46"/>
          <p:cNvSpPr>
            <a:spLocks noChangeShapeType="1"/>
          </p:cNvSpPr>
          <p:nvPr/>
        </p:nvSpPr>
        <p:spPr bwMode="auto">
          <a:xfrm flipH="1">
            <a:off x="5111750" y="5125244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7" name="Line 48"/>
          <p:cNvSpPr>
            <a:spLocks noChangeShapeType="1"/>
          </p:cNvSpPr>
          <p:nvPr/>
        </p:nvSpPr>
        <p:spPr bwMode="auto">
          <a:xfrm flipH="1">
            <a:off x="5111750" y="4045744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8" name="Line 49"/>
          <p:cNvSpPr>
            <a:spLocks noChangeShapeType="1"/>
          </p:cNvSpPr>
          <p:nvPr/>
        </p:nvSpPr>
        <p:spPr bwMode="auto">
          <a:xfrm flipH="1">
            <a:off x="5083175" y="3505994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39" name="Line 50"/>
          <p:cNvSpPr>
            <a:spLocks noChangeShapeType="1"/>
          </p:cNvSpPr>
          <p:nvPr/>
        </p:nvSpPr>
        <p:spPr bwMode="auto">
          <a:xfrm flipH="1">
            <a:off x="5111750" y="2966244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0" name="Line 51"/>
          <p:cNvSpPr>
            <a:spLocks noChangeShapeType="1"/>
          </p:cNvSpPr>
          <p:nvPr/>
        </p:nvSpPr>
        <p:spPr bwMode="auto">
          <a:xfrm flipH="1">
            <a:off x="5083175" y="2426494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1" name="Line 52"/>
          <p:cNvSpPr>
            <a:spLocks noChangeShapeType="1"/>
          </p:cNvSpPr>
          <p:nvPr/>
        </p:nvSpPr>
        <p:spPr bwMode="auto">
          <a:xfrm flipH="1">
            <a:off x="5111750" y="1886744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2" name="Line 53"/>
          <p:cNvSpPr>
            <a:spLocks noChangeShapeType="1"/>
          </p:cNvSpPr>
          <p:nvPr/>
        </p:nvSpPr>
        <p:spPr bwMode="auto">
          <a:xfrm flipH="1">
            <a:off x="5083175" y="1346994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3" name="Line 54"/>
          <p:cNvSpPr>
            <a:spLocks noChangeShapeType="1"/>
          </p:cNvSpPr>
          <p:nvPr/>
        </p:nvSpPr>
        <p:spPr bwMode="auto">
          <a:xfrm flipV="1">
            <a:off x="5141913" y="1346994"/>
            <a:ext cx="1587" cy="4318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4" name="Oval 55"/>
          <p:cNvSpPr>
            <a:spLocks noChangeArrowheads="1"/>
          </p:cNvSpPr>
          <p:nvPr/>
        </p:nvSpPr>
        <p:spPr bwMode="auto">
          <a:xfrm>
            <a:off x="1360488" y="5514182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5" name="Oval 56"/>
          <p:cNvSpPr>
            <a:spLocks noChangeArrowheads="1"/>
          </p:cNvSpPr>
          <p:nvPr/>
        </p:nvSpPr>
        <p:spPr bwMode="auto">
          <a:xfrm>
            <a:off x="1428750" y="5447507"/>
            <a:ext cx="120650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6" name="Oval 57"/>
          <p:cNvSpPr>
            <a:spLocks noChangeArrowheads="1"/>
          </p:cNvSpPr>
          <p:nvPr/>
        </p:nvSpPr>
        <p:spPr bwMode="auto">
          <a:xfrm>
            <a:off x="2009775" y="5382419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7" name="Oval 58"/>
          <p:cNvSpPr>
            <a:spLocks noChangeArrowheads="1"/>
          </p:cNvSpPr>
          <p:nvPr/>
        </p:nvSpPr>
        <p:spPr bwMode="auto">
          <a:xfrm>
            <a:off x="2351088" y="5333207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8" name="Oval 59"/>
          <p:cNvSpPr>
            <a:spLocks noChangeArrowheads="1"/>
          </p:cNvSpPr>
          <p:nvPr/>
        </p:nvSpPr>
        <p:spPr bwMode="auto">
          <a:xfrm>
            <a:off x="2828925" y="5231607"/>
            <a:ext cx="119063" cy="1206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49" name="Oval 60"/>
          <p:cNvSpPr>
            <a:spLocks noChangeArrowheads="1"/>
          </p:cNvSpPr>
          <p:nvPr/>
        </p:nvSpPr>
        <p:spPr bwMode="auto">
          <a:xfrm>
            <a:off x="3476625" y="5158582"/>
            <a:ext cx="120650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50" name="Oval 61"/>
          <p:cNvSpPr>
            <a:spLocks noChangeArrowheads="1"/>
          </p:cNvSpPr>
          <p:nvPr/>
        </p:nvSpPr>
        <p:spPr bwMode="auto">
          <a:xfrm>
            <a:off x="4400550" y="4785519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58" name="Oval 62"/>
          <p:cNvSpPr>
            <a:spLocks noChangeArrowheads="1"/>
          </p:cNvSpPr>
          <p:nvPr/>
        </p:nvSpPr>
        <p:spPr bwMode="auto">
          <a:xfrm>
            <a:off x="3922713" y="4947444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59" name="Oval 63"/>
          <p:cNvSpPr>
            <a:spLocks noChangeArrowheads="1"/>
          </p:cNvSpPr>
          <p:nvPr/>
        </p:nvSpPr>
        <p:spPr bwMode="auto">
          <a:xfrm>
            <a:off x="3956050" y="3663157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0" name="Oval 64"/>
          <p:cNvSpPr>
            <a:spLocks noChangeArrowheads="1"/>
          </p:cNvSpPr>
          <p:nvPr/>
        </p:nvSpPr>
        <p:spPr bwMode="auto">
          <a:xfrm>
            <a:off x="4024313" y="327580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1" name="Oval 65"/>
          <p:cNvSpPr>
            <a:spLocks noChangeArrowheads="1"/>
          </p:cNvSpPr>
          <p:nvPr/>
        </p:nvSpPr>
        <p:spPr bwMode="auto">
          <a:xfrm>
            <a:off x="4092575" y="2907507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2" name="Oval 66"/>
          <p:cNvSpPr>
            <a:spLocks noChangeArrowheads="1"/>
          </p:cNvSpPr>
          <p:nvPr/>
        </p:nvSpPr>
        <p:spPr bwMode="auto">
          <a:xfrm>
            <a:off x="4125913" y="2639219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3" name="Oval 67"/>
          <p:cNvSpPr>
            <a:spLocks noChangeArrowheads="1"/>
          </p:cNvSpPr>
          <p:nvPr/>
        </p:nvSpPr>
        <p:spPr bwMode="auto">
          <a:xfrm>
            <a:off x="4160838" y="2075657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4" name="Oval 68"/>
          <p:cNvSpPr>
            <a:spLocks noChangeArrowheads="1"/>
          </p:cNvSpPr>
          <p:nvPr/>
        </p:nvSpPr>
        <p:spPr bwMode="auto">
          <a:xfrm>
            <a:off x="4603750" y="5518944"/>
            <a:ext cx="120650" cy="1190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5" name="Oval 69"/>
          <p:cNvSpPr>
            <a:spLocks noChangeArrowheads="1"/>
          </p:cNvSpPr>
          <p:nvPr/>
        </p:nvSpPr>
        <p:spPr bwMode="auto">
          <a:xfrm>
            <a:off x="4673600" y="4918869"/>
            <a:ext cx="119063" cy="1206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6" name="Oval 70"/>
          <p:cNvSpPr>
            <a:spLocks noChangeArrowheads="1"/>
          </p:cNvSpPr>
          <p:nvPr/>
        </p:nvSpPr>
        <p:spPr bwMode="auto">
          <a:xfrm>
            <a:off x="4673600" y="4493419"/>
            <a:ext cx="119063" cy="1206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7" name="Rectangle 71"/>
          <p:cNvSpPr>
            <a:spLocks noChangeArrowheads="1"/>
          </p:cNvSpPr>
          <p:nvPr/>
        </p:nvSpPr>
        <p:spPr bwMode="auto">
          <a:xfrm>
            <a:off x="4905375" y="4358482"/>
            <a:ext cx="4199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SmO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8" name="Rectangle 72"/>
          <p:cNvSpPr>
            <a:spLocks noChangeArrowheads="1"/>
          </p:cNvSpPr>
          <p:nvPr/>
        </p:nvSpPr>
        <p:spPr bwMode="auto">
          <a:xfrm>
            <a:off x="5275263" y="4485482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0.9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69" name="Rectangle 73"/>
          <p:cNvSpPr>
            <a:spLocks noChangeArrowheads="1"/>
          </p:cNvSpPr>
          <p:nvPr/>
        </p:nvSpPr>
        <p:spPr bwMode="auto">
          <a:xfrm>
            <a:off x="5407025" y="4358482"/>
            <a:ext cx="1090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0" name="Rectangle 74"/>
          <p:cNvSpPr>
            <a:spLocks noChangeArrowheads="1"/>
          </p:cNvSpPr>
          <p:nvPr/>
        </p:nvSpPr>
        <p:spPr bwMode="auto">
          <a:xfrm>
            <a:off x="5508625" y="4485482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0.11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1" name="Rectangle 75"/>
          <p:cNvSpPr>
            <a:spLocks noChangeArrowheads="1"/>
          </p:cNvSpPr>
          <p:nvPr/>
        </p:nvSpPr>
        <p:spPr bwMode="auto">
          <a:xfrm>
            <a:off x="5694363" y="4358482"/>
            <a:ext cx="4376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FeAs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2" name="Rectangle 76"/>
          <p:cNvSpPr>
            <a:spLocks noChangeArrowheads="1"/>
          </p:cNvSpPr>
          <p:nvPr/>
        </p:nvSpPr>
        <p:spPr bwMode="auto">
          <a:xfrm>
            <a:off x="4821238" y="5023644"/>
            <a:ext cx="347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LaO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3" name="Rectangle 77"/>
          <p:cNvSpPr>
            <a:spLocks noChangeArrowheads="1"/>
          </p:cNvSpPr>
          <p:nvPr/>
        </p:nvSpPr>
        <p:spPr bwMode="auto">
          <a:xfrm>
            <a:off x="5133975" y="5150644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0.89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4" name="Rectangle 78"/>
          <p:cNvSpPr>
            <a:spLocks noChangeArrowheads="1"/>
          </p:cNvSpPr>
          <p:nvPr/>
        </p:nvSpPr>
        <p:spPr bwMode="auto">
          <a:xfrm>
            <a:off x="5319713" y="5023644"/>
            <a:ext cx="1090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5" name="Rectangle 79"/>
          <p:cNvSpPr>
            <a:spLocks noChangeArrowheads="1"/>
          </p:cNvSpPr>
          <p:nvPr/>
        </p:nvSpPr>
        <p:spPr bwMode="auto">
          <a:xfrm>
            <a:off x="5419725" y="5144294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0.11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6" name="Rectangle 80"/>
          <p:cNvSpPr>
            <a:spLocks noChangeArrowheads="1"/>
          </p:cNvSpPr>
          <p:nvPr/>
        </p:nvSpPr>
        <p:spPr bwMode="auto">
          <a:xfrm>
            <a:off x="5607050" y="5023644"/>
            <a:ext cx="4376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FeAs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7" name="Rectangle 81"/>
          <p:cNvSpPr>
            <a:spLocks noChangeArrowheads="1"/>
          </p:cNvSpPr>
          <p:nvPr/>
        </p:nvSpPr>
        <p:spPr bwMode="auto">
          <a:xfrm>
            <a:off x="4978400" y="5425282"/>
            <a:ext cx="6764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LaOFeP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8" name="Rectangle 82"/>
          <p:cNvSpPr>
            <a:spLocks noChangeArrowheads="1"/>
          </p:cNvSpPr>
          <p:nvPr/>
        </p:nvSpPr>
        <p:spPr bwMode="auto">
          <a:xfrm>
            <a:off x="4500563" y="2032794"/>
            <a:ext cx="13128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Hg-Ba-Ca-Cu-O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79" name="Rectangle 83"/>
          <p:cNvSpPr>
            <a:spLocks noChangeArrowheads="1"/>
          </p:cNvSpPr>
          <p:nvPr/>
        </p:nvSpPr>
        <p:spPr bwMode="auto">
          <a:xfrm>
            <a:off x="4371975" y="2259807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（</a:t>
            </a:r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80" name="Rectangle 84"/>
          <p:cNvSpPr>
            <a:spLocks noChangeArrowheads="1"/>
          </p:cNvSpPr>
          <p:nvPr/>
        </p:nvSpPr>
        <p:spPr bwMode="auto">
          <a:xfrm>
            <a:off x="5797550" y="2259807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）</a:t>
            </a:r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81" name="Rectangle 85"/>
          <p:cNvSpPr>
            <a:spLocks noChangeArrowheads="1"/>
          </p:cNvSpPr>
          <p:nvPr/>
        </p:nvSpPr>
        <p:spPr bwMode="auto">
          <a:xfrm>
            <a:off x="4427538" y="2580482"/>
            <a:ext cx="13128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Hg-Ba-Ca-Cu-O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82" name="Rectangle 86"/>
          <p:cNvSpPr>
            <a:spLocks noChangeArrowheads="1"/>
          </p:cNvSpPr>
          <p:nvPr/>
        </p:nvSpPr>
        <p:spPr bwMode="auto">
          <a:xfrm>
            <a:off x="4284663" y="2875757"/>
            <a:ext cx="12327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Tl-Ba-Ca-Cu-O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83" name="Rectangle 87"/>
          <p:cNvSpPr>
            <a:spLocks noChangeArrowheads="1"/>
          </p:cNvSpPr>
          <p:nvPr/>
        </p:nvSpPr>
        <p:spPr bwMode="auto">
          <a:xfrm>
            <a:off x="4356100" y="3193257"/>
            <a:ext cx="1215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Bi-Sr-Ca-Cu-O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84" name="Rectangle 88"/>
          <p:cNvSpPr>
            <a:spLocks noChangeArrowheads="1"/>
          </p:cNvSpPr>
          <p:nvPr/>
        </p:nvSpPr>
        <p:spPr bwMode="auto">
          <a:xfrm>
            <a:off x="2800350" y="3625057"/>
            <a:ext cx="895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Y-Ba-Cu-O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78" name="Rectangle 89"/>
          <p:cNvSpPr>
            <a:spLocks noChangeArrowheads="1"/>
          </p:cNvSpPr>
          <p:nvPr/>
        </p:nvSpPr>
        <p:spPr bwMode="auto">
          <a:xfrm>
            <a:off x="4195763" y="4510882"/>
            <a:ext cx="473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MgB</a:t>
            </a:r>
            <a:r>
              <a:rPr lang="en-US" altLang="ja-JP" sz="14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379" name="Rectangle 91"/>
          <p:cNvSpPr>
            <a:spLocks noChangeArrowheads="1"/>
          </p:cNvSpPr>
          <p:nvPr/>
        </p:nvSpPr>
        <p:spPr bwMode="auto">
          <a:xfrm>
            <a:off x="3008313" y="5066507"/>
            <a:ext cx="2388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Nb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3214688" y="5066507"/>
            <a:ext cx="2388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81" name="Rectangle 93"/>
          <p:cNvSpPr>
            <a:spLocks noChangeArrowheads="1"/>
          </p:cNvSpPr>
          <p:nvPr/>
        </p:nvSpPr>
        <p:spPr bwMode="auto">
          <a:xfrm>
            <a:off x="2740025" y="5352257"/>
            <a:ext cx="3686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NbN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82" name="Rectangle 94"/>
          <p:cNvSpPr>
            <a:spLocks noChangeArrowheads="1"/>
          </p:cNvSpPr>
          <p:nvPr/>
        </p:nvSpPr>
        <p:spPr bwMode="auto">
          <a:xfrm>
            <a:off x="2239963" y="5444332"/>
            <a:ext cx="3686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NbC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83" name="Rectangle 95"/>
          <p:cNvSpPr>
            <a:spLocks noChangeArrowheads="1"/>
          </p:cNvSpPr>
          <p:nvPr/>
        </p:nvSpPr>
        <p:spPr bwMode="auto">
          <a:xfrm>
            <a:off x="1985963" y="5156994"/>
            <a:ext cx="2388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Nb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84" name="Rectangle 96"/>
          <p:cNvSpPr>
            <a:spLocks noChangeArrowheads="1"/>
          </p:cNvSpPr>
          <p:nvPr/>
        </p:nvSpPr>
        <p:spPr bwMode="auto">
          <a:xfrm>
            <a:off x="1393825" y="5249069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93" name="Oval 97"/>
          <p:cNvSpPr>
            <a:spLocks noChangeArrowheads="1"/>
          </p:cNvSpPr>
          <p:nvPr/>
        </p:nvSpPr>
        <p:spPr bwMode="auto">
          <a:xfrm>
            <a:off x="1165225" y="1951832"/>
            <a:ext cx="74613" cy="74612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94" name="Rectangle 98"/>
          <p:cNvSpPr>
            <a:spLocks noChangeArrowheads="1"/>
          </p:cNvSpPr>
          <p:nvPr/>
        </p:nvSpPr>
        <p:spPr bwMode="auto">
          <a:xfrm>
            <a:off x="1384300" y="1854994"/>
            <a:ext cx="1294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high-T</a:t>
            </a:r>
            <a:r>
              <a:rPr lang="en-US" altLang="ja-JP" sz="14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cuprate</a:t>
            </a:r>
            <a:endParaRPr lang="en-US" altLang="ja-JP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87" name="Oval 99"/>
          <p:cNvSpPr>
            <a:spLocks noChangeArrowheads="1"/>
          </p:cNvSpPr>
          <p:nvPr/>
        </p:nvSpPr>
        <p:spPr bwMode="auto">
          <a:xfrm>
            <a:off x="1165225" y="1496219"/>
            <a:ext cx="74613" cy="73025"/>
          </a:xfrm>
          <a:prstGeom prst="ellipse">
            <a:avLst/>
          </a:prstGeom>
          <a:solidFill>
            <a:srgbClr val="0000FF"/>
          </a:solidFill>
          <a:ln w="476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88" name="Rectangle 100"/>
          <p:cNvSpPr>
            <a:spLocks noChangeArrowheads="1"/>
          </p:cNvSpPr>
          <p:nvPr/>
        </p:nvSpPr>
        <p:spPr bwMode="auto">
          <a:xfrm>
            <a:off x="1384300" y="1397794"/>
            <a:ext cx="4680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metal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97" name="Oval 101"/>
          <p:cNvSpPr>
            <a:spLocks noChangeArrowheads="1"/>
          </p:cNvSpPr>
          <p:nvPr/>
        </p:nvSpPr>
        <p:spPr bwMode="auto">
          <a:xfrm>
            <a:off x="1165225" y="2297907"/>
            <a:ext cx="74613" cy="73025"/>
          </a:xfrm>
          <a:prstGeom prst="ellipse">
            <a:avLst/>
          </a:prstGeom>
          <a:solidFill>
            <a:srgbClr val="008000"/>
          </a:solidFill>
          <a:ln w="476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98" name="Rectangle 102"/>
          <p:cNvSpPr>
            <a:spLocks noChangeArrowheads="1"/>
          </p:cNvSpPr>
          <p:nvPr/>
        </p:nvSpPr>
        <p:spPr bwMode="auto">
          <a:xfrm>
            <a:off x="1384300" y="2199482"/>
            <a:ext cx="15805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iron-based system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1" name="Rectangle 103"/>
          <p:cNvSpPr>
            <a:spLocks noChangeArrowheads="1"/>
          </p:cNvSpPr>
          <p:nvPr/>
        </p:nvSpPr>
        <p:spPr bwMode="auto">
          <a:xfrm rot="-5400000">
            <a:off x="-1235483" y="3454193"/>
            <a:ext cx="3288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Transition temperature (K)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2" name="Rectangle 104"/>
          <p:cNvSpPr>
            <a:spLocks noChangeArrowheads="1"/>
          </p:cNvSpPr>
          <p:nvPr/>
        </p:nvSpPr>
        <p:spPr bwMode="auto">
          <a:xfrm rot="-5400000">
            <a:off x="5283855" y="3504763"/>
            <a:ext cx="2885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3" name="Rectangle 105"/>
          <p:cNvSpPr>
            <a:spLocks noChangeArrowheads="1"/>
          </p:cNvSpPr>
          <p:nvPr/>
        </p:nvSpPr>
        <p:spPr bwMode="auto">
          <a:xfrm>
            <a:off x="3076575" y="1124744"/>
            <a:ext cx="2885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ja-JP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833438" y="5664994"/>
            <a:ext cx="4584699" cy="693738"/>
            <a:chOff x="525" y="3808"/>
            <a:chExt cx="2888" cy="437"/>
          </a:xfrm>
        </p:grpSpPr>
        <p:sp>
          <p:nvSpPr>
            <p:cNvPr id="12427" name="Rectangle 107"/>
            <p:cNvSpPr>
              <a:spLocks noChangeArrowheads="1"/>
            </p:cNvSpPr>
            <p:nvPr/>
          </p:nvSpPr>
          <p:spPr bwMode="auto">
            <a:xfrm>
              <a:off x="525" y="3849"/>
              <a:ext cx="3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1900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8" name="Rectangle 108"/>
            <p:cNvSpPr>
              <a:spLocks noChangeArrowheads="1"/>
            </p:cNvSpPr>
            <p:nvPr/>
          </p:nvSpPr>
          <p:spPr bwMode="auto">
            <a:xfrm>
              <a:off x="956" y="3849"/>
              <a:ext cx="3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1920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9" name="Rectangle 109"/>
            <p:cNvSpPr>
              <a:spLocks noChangeArrowheads="1"/>
            </p:cNvSpPr>
            <p:nvPr/>
          </p:nvSpPr>
          <p:spPr bwMode="auto">
            <a:xfrm>
              <a:off x="1385" y="3849"/>
              <a:ext cx="3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1940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30" name="Rectangle 110"/>
            <p:cNvSpPr>
              <a:spLocks noChangeArrowheads="1"/>
            </p:cNvSpPr>
            <p:nvPr/>
          </p:nvSpPr>
          <p:spPr bwMode="auto">
            <a:xfrm>
              <a:off x="1816" y="3849"/>
              <a:ext cx="3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1960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31" name="Rectangle 111"/>
            <p:cNvSpPr>
              <a:spLocks noChangeArrowheads="1"/>
            </p:cNvSpPr>
            <p:nvPr/>
          </p:nvSpPr>
          <p:spPr bwMode="auto">
            <a:xfrm>
              <a:off x="2246" y="3849"/>
              <a:ext cx="3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1980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32" name="Rectangle 112"/>
            <p:cNvSpPr>
              <a:spLocks noChangeArrowheads="1"/>
            </p:cNvSpPr>
            <p:nvPr/>
          </p:nvSpPr>
          <p:spPr bwMode="auto">
            <a:xfrm>
              <a:off x="2677" y="3849"/>
              <a:ext cx="3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2000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33" name="Rectangle 113"/>
            <p:cNvSpPr>
              <a:spLocks noChangeArrowheads="1"/>
            </p:cNvSpPr>
            <p:nvPr/>
          </p:nvSpPr>
          <p:spPr bwMode="auto">
            <a:xfrm>
              <a:off x="3106" y="3849"/>
              <a:ext cx="3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2020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34" name="Line 114"/>
            <p:cNvSpPr>
              <a:spLocks noChangeShapeType="1"/>
            </p:cNvSpPr>
            <p:nvPr/>
          </p:nvSpPr>
          <p:spPr bwMode="auto">
            <a:xfrm>
              <a:off x="658" y="3808"/>
              <a:ext cx="25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35" name="Rectangle 115"/>
            <p:cNvSpPr>
              <a:spLocks noChangeArrowheads="1"/>
            </p:cNvSpPr>
            <p:nvPr/>
          </p:nvSpPr>
          <p:spPr bwMode="auto">
            <a:xfrm>
              <a:off x="1784" y="4032"/>
              <a:ext cx="35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Year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95" name="Rectangle 116"/>
          <p:cNvSpPr>
            <a:spLocks noChangeArrowheads="1"/>
          </p:cNvSpPr>
          <p:nvPr/>
        </p:nvSpPr>
        <p:spPr bwMode="auto">
          <a:xfrm>
            <a:off x="1108075" y="5444332"/>
            <a:ext cx="2388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Hg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213" name="Rectangle 117"/>
          <p:cNvSpPr>
            <a:spLocks noChangeArrowheads="1"/>
          </p:cNvSpPr>
          <p:nvPr/>
        </p:nvSpPr>
        <p:spPr bwMode="auto">
          <a:xfrm>
            <a:off x="2886075" y="4861719"/>
            <a:ext cx="9938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La-Ba-Cu-O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7" name="Rectangle 122"/>
          <p:cNvSpPr>
            <a:spLocks noChangeArrowheads="1"/>
          </p:cNvSpPr>
          <p:nvPr/>
        </p:nvSpPr>
        <p:spPr bwMode="auto">
          <a:xfrm>
            <a:off x="6380163" y="1580803"/>
            <a:ext cx="2763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000" b="1" dirty="0"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Discovery of superconducting phenomenon</a:t>
            </a:r>
            <a:endParaRPr lang="ja-JP" altLang="en-US" sz="2000" b="1" dirty="0">
              <a:latin typeface="Arial" pitchFamily="34" charset="0"/>
              <a:ea typeface="HG創英角ｺﾞｼｯｸUB" pitchFamily="49" charset="-128"/>
              <a:cs typeface="Arial" pitchFamily="34" charset="0"/>
            </a:endParaRPr>
          </a:p>
          <a:p>
            <a:endParaRPr lang="ja-JP" altLang="en-US" sz="2000" dirty="0">
              <a:latin typeface="Arial" pitchFamily="34" charset="0"/>
              <a:ea typeface="HG創英角ｺﾞｼｯｸUB" pitchFamily="49" charset="-128"/>
              <a:cs typeface="Arial" pitchFamily="34" charset="0"/>
            </a:endParaRPr>
          </a:p>
        </p:txBody>
      </p:sp>
      <p:grpSp>
        <p:nvGrpSpPr>
          <p:cNvPr id="3" name="グループ化 135"/>
          <p:cNvGrpSpPr>
            <a:grpSpLocks/>
          </p:cNvGrpSpPr>
          <p:nvPr/>
        </p:nvGrpSpPr>
        <p:grpSpPr bwMode="auto">
          <a:xfrm>
            <a:off x="6062663" y="1239491"/>
            <a:ext cx="792162" cy="366712"/>
            <a:chOff x="6266282" y="1909763"/>
            <a:chExt cx="792162" cy="366712"/>
          </a:xfrm>
        </p:grpSpPr>
        <p:sp>
          <p:nvSpPr>
            <p:cNvPr id="12425" name="Rectangle 123"/>
            <p:cNvSpPr>
              <a:spLocks noChangeArrowheads="1"/>
            </p:cNvSpPr>
            <p:nvPr/>
          </p:nvSpPr>
          <p:spPr bwMode="auto">
            <a:xfrm>
              <a:off x="6329363" y="1909763"/>
              <a:ext cx="649287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6" name="Text Box 124"/>
            <p:cNvSpPr txBox="1">
              <a:spLocks noChangeArrowheads="1"/>
            </p:cNvSpPr>
            <p:nvPr/>
          </p:nvSpPr>
          <p:spPr bwMode="auto">
            <a:xfrm>
              <a:off x="6266282" y="1909763"/>
              <a:ext cx="792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1911</a:t>
              </a:r>
            </a:p>
          </p:txBody>
        </p:sp>
      </p:grpSp>
      <p:grpSp>
        <p:nvGrpSpPr>
          <p:cNvPr id="4" name="グループ化 136"/>
          <p:cNvGrpSpPr>
            <a:grpSpLocks/>
          </p:cNvGrpSpPr>
          <p:nvPr/>
        </p:nvGrpSpPr>
        <p:grpSpPr bwMode="auto">
          <a:xfrm>
            <a:off x="6064250" y="3923606"/>
            <a:ext cx="792163" cy="366712"/>
            <a:chOff x="6266282" y="3357563"/>
            <a:chExt cx="792162" cy="366712"/>
          </a:xfrm>
        </p:grpSpPr>
        <p:sp>
          <p:nvSpPr>
            <p:cNvPr id="12423" name="Rectangle 125"/>
            <p:cNvSpPr>
              <a:spLocks noChangeArrowheads="1"/>
            </p:cNvSpPr>
            <p:nvPr/>
          </p:nvSpPr>
          <p:spPr bwMode="auto">
            <a:xfrm>
              <a:off x="6329363" y="3357563"/>
              <a:ext cx="649287" cy="360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4" name="Text Box 126"/>
            <p:cNvSpPr txBox="1">
              <a:spLocks noChangeArrowheads="1"/>
            </p:cNvSpPr>
            <p:nvPr/>
          </p:nvSpPr>
          <p:spPr bwMode="auto">
            <a:xfrm>
              <a:off x="6266282" y="3357563"/>
              <a:ext cx="792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1986</a:t>
              </a:r>
            </a:p>
          </p:txBody>
        </p:sp>
      </p:grpSp>
      <p:sp>
        <p:nvSpPr>
          <p:cNvPr id="388223" name="Rectangle 127"/>
          <p:cNvSpPr>
            <a:spLocks noChangeArrowheads="1"/>
          </p:cNvSpPr>
          <p:nvPr/>
        </p:nvSpPr>
        <p:spPr bwMode="auto">
          <a:xfrm>
            <a:off x="6397625" y="4358581"/>
            <a:ext cx="27463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000" b="1">
                <a:latin typeface="Arial" pitchFamily="34" charset="0"/>
                <a:cs typeface="Arial" pitchFamily="34" charset="0"/>
              </a:rPr>
              <a:t>High-T</a:t>
            </a:r>
            <a:r>
              <a:rPr lang="en-US" altLang="ja-JP" sz="2000" b="1" baseline="-2500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000" b="1">
                <a:latin typeface="Arial" pitchFamily="34" charset="0"/>
                <a:cs typeface="Arial" pitchFamily="34" charset="0"/>
              </a:rPr>
              <a:t> cuprate superconductor</a:t>
            </a:r>
            <a:endParaRPr lang="ja-JP" alt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8224" name="Rectangle 128"/>
          <p:cNvSpPr>
            <a:spLocks noChangeArrowheads="1"/>
          </p:cNvSpPr>
          <p:nvPr/>
        </p:nvSpPr>
        <p:spPr bwMode="auto">
          <a:xfrm>
            <a:off x="6138863" y="5076032"/>
            <a:ext cx="649287" cy="3603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225" name="Text Box 129"/>
          <p:cNvSpPr txBox="1">
            <a:spLocks noChangeArrowheads="1"/>
          </p:cNvSpPr>
          <p:nvPr/>
        </p:nvSpPr>
        <p:spPr bwMode="auto">
          <a:xfrm>
            <a:off x="6076950" y="5058569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388226" name="Rectangle 130"/>
          <p:cNvSpPr>
            <a:spLocks noChangeArrowheads="1"/>
          </p:cNvSpPr>
          <p:nvPr/>
        </p:nvSpPr>
        <p:spPr bwMode="auto">
          <a:xfrm>
            <a:off x="6397625" y="5507832"/>
            <a:ext cx="274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000" b="1"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Iron-based high-T</a:t>
            </a:r>
            <a:r>
              <a:rPr lang="en-US" altLang="ja-JP" sz="2000" b="1" baseline="-25000"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c</a:t>
            </a:r>
            <a:r>
              <a:rPr lang="en-US" altLang="ja-JP" sz="2000" b="1"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 superconductor</a:t>
            </a:r>
            <a:endParaRPr lang="ja-JP" altLang="en-US" sz="2000" b="1">
              <a:latin typeface="Arial" pitchFamily="34" charset="0"/>
              <a:ea typeface="HG創英角ｺﾞｼｯｸUB" pitchFamily="49" charset="-128"/>
              <a:cs typeface="Arial" pitchFamily="34" charset="0"/>
            </a:endParaRPr>
          </a:p>
        </p:txBody>
      </p:sp>
      <p:sp>
        <p:nvSpPr>
          <p:cNvPr id="12409" name="Text Box 133"/>
          <p:cNvSpPr txBox="1">
            <a:spLocks noChangeArrowheads="1"/>
          </p:cNvSpPr>
          <p:nvPr/>
        </p:nvSpPr>
        <p:spPr bwMode="auto">
          <a:xfrm>
            <a:off x="654050" y="3809207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Arial" pitchFamily="34" charset="0"/>
                <a:cs typeface="Arial" pitchFamily="34" charset="0"/>
              </a:rPr>
              <a:t>77</a:t>
            </a:r>
          </a:p>
        </p:txBody>
      </p:sp>
      <p:sp>
        <p:nvSpPr>
          <p:cNvPr id="12410" name="Text Box 134"/>
          <p:cNvSpPr txBox="1">
            <a:spLocks noChangeArrowheads="1"/>
          </p:cNvSpPr>
          <p:nvPr/>
        </p:nvSpPr>
        <p:spPr bwMode="auto">
          <a:xfrm>
            <a:off x="539750" y="1966119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latin typeface="Arial" pitchFamily="34" charset="0"/>
                <a:cs typeface="Arial" pitchFamily="34" charset="0"/>
              </a:rPr>
              <a:t>163</a:t>
            </a:r>
          </a:p>
        </p:txBody>
      </p:sp>
      <p:sp>
        <p:nvSpPr>
          <p:cNvPr id="388231" name="Line 135"/>
          <p:cNvSpPr>
            <a:spLocks noChangeShapeType="1"/>
          </p:cNvSpPr>
          <p:nvPr/>
        </p:nvSpPr>
        <p:spPr bwMode="auto">
          <a:xfrm>
            <a:off x="1042988" y="2137569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8232" name="AutoShape 136"/>
          <p:cNvSpPr>
            <a:spLocks noChangeArrowheads="1"/>
          </p:cNvSpPr>
          <p:nvPr/>
        </p:nvSpPr>
        <p:spPr bwMode="auto">
          <a:xfrm rot="10800000">
            <a:off x="4140200" y="1897857"/>
            <a:ext cx="1079500" cy="287337"/>
          </a:xfrm>
          <a:prstGeom prst="leftArrow">
            <a:avLst>
              <a:gd name="adj1" fmla="val 54593"/>
              <a:gd name="adj2" fmla="val 84235"/>
            </a:avLst>
          </a:prstGeom>
          <a:gradFill rotWithShape="1">
            <a:gsLst>
              <a:gs pos="0">
                <a:srgbClr val="FF9999">
                  <a:alpha val="50000"/>
                </a:srgbClr>
              </a:gs>
              <a:gs pos="50000">
                <a:srgbClr val="FF0000">
                  <a:alpha val="50000"/>
                </a:srgbClr>
              </a:gs>
              <a:gs pos="100000">
                <a:srgbClr val="FF9999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グループ化 136"/>
          <p:cNvGrpSpPr>
            <a:grpSpLocks/>
          </p:cNvGrpSpPr>
          <p:nvPr/>
        </p:nvGrpSpPr>
        <p:grpSpPr bwMode="auto">
          <a:xfrm>
            <a:off x="6061075" y="2750269"/>
            <a:ext cx="792163" cy="366713"/>
            <a:chOff x="6266282" y="3357563"/>
            <a:chExt cx="792162" cy="366712"/>
          </a:xfrm>
        </p:grpSpPr>
        <p:sp>
          <p:nvSpPr>
            <p:cNvPr id="12421" name="Rectangle 125"/>
            <p:cNvSpPr>
              <a:spLocks noChangeArrowheads="1"/>
            </p:cNvSpPr>
            <p:nvPr/>
          </p:nvSpPr>
          <p:spPr bwMode="auto">
            <a:xfrm>
              <a:off x="6329363" y="3357563"/>
              <a:ext cx="649287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2" name="Text Box 126"/>
            <p:cNvSpPr txBox="1">
              <a:spLocks noChangeArrowheads="1"/>
            </p:cNvSpPr>
            <p:nvPr/>
          </p:nvSpPr>
          <p:spPr bwMode="auto">
            <a:xfrm>
              <a:off x="6266282" y="3357563"/>
              <a:ext cx="792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1979</a:t>
              </a:r>
            </a:p>
          </p:txBody>
        </p:sp>
      </p:grpSp>
      <p:sp>
        <p:nvSpPr>
          <p:cNvPr id="142" name="Rectangle 127"/>
          <p:cNvSpPr>
            <a:spLocks noChangeArrowheads="1"/>
          </p:cNvSpPr>
          <p:nvPr/>
        </p:nvSpPr>
        <p:spPr bwMode="auto">
          <a:xfrm>
            <a:off x="6396038" y="3134444"/>
            <a:ext cx="27479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000" b="1" dirty="0">
                <a:latin typeface="Arial" pitchFamily="34" charset="0"/>
                <a:cs typeface="Arial" pitchFamily="34" charset="0"/>
              </a:rPr>
              <a:t>Heavy </a:t>
            </a:r>
            <a:r>
              <a:rPr lang="en-US" altLang="ja-JP" sz="2000" b="1" dirty="0" err="1">
                <a:latin typeface="Arial" pitchFamily="34" charset="0"/>
                <a:cs typeface="Arial" pitchFamily="34" charset="0"/>
              </a:rPr>
              <a:t>fermion</a:t>
            </a:r>
            <a:r>
              <a:rPr lang="en-US" altLang="ja-JP" sz="2000" b="1" dirty="0">
                <a:latin typeface="Arial" pitchFamily="34" charset="0"/>
                <a:cs typeface="Arial" pitchFamily="34" charset="0"/>
              </a:rPr>
              <a:t>  superconductor</a:t>
            </a:r>
            <a:endParaRPr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46" name="Rectangle 93"/>
          <p:cNvSpPr>
            <a:spLocks noChangeArrowheads="1"/>
          </p:cNvSpPr>
          <p:nvPr/>
        </p:nvSpPr>
        <p:spPr bwMode="auto">
          <a:xfrm>
            <a:off x="3201988" y="5333207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CeCu</a:t>
            </a:r>
            <a:r>
              <a:rPr lang="en-US" altLang="ja-JP" sz="1400" b="1" baseline="-2500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1400" b="1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altLang="ja-JP" sz="1400" b="1" baseline="-2500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ja-JP" b="1" baseline="-2500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99"/>
          <p:cNvSpPr>
            <a:spLocks noChangeArrowheads="1"/>
          </p:cNvSpPr>
          <p:nvPr/>
        </p:nvSpPr>
        <p:spPr bwMode="auto">
          <a:xfrm>
            <a:off x="1162050" y="1716882"/>
            <a:ext cx="74613" cy="73025"/>
          </a:xfrm>
          <a:prstGeom prst="ellipse">
            <a:avLst/>
          </a:prstGeom>
          <a:solidFill>
            <a:srgbClr val="FFC000"/>
          </a:solidFill>
          <a:ln w="4763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00"/>
          <p:cNvSpPr>
            <a:spLocks noChangeArrowheads="1"/>
          </p:cNvSpPr>
          <p:nvPr/>
        </p:nvSpPr>
        <p:spPr bwMode="auto">
          <a:xfrm>
            <a:off x="1381125" y="1618457"/>
            <a:ext cx="18803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heavy fermion system</a:t>
            </a:r>
            <a:endParaRPr lang="en-US" altLang="ja-JP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Oval 61"/>
          <p:cNvSpPr>
            <a:spLocks noChangeArrowheads="1"/>
          </p:cNvSpPr>
          <p:nvPr/>
        </p:nvSpPr>
        <p:spPr bwMode="auto">
          <a:xfrm>
            <a:off x="4498975" y="5210969"/>
            <a:ext cx="119063" cy="1190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93"/>
          <p:cNvSpPr>
            <a:spLocks noChangeArrowheads="1"/>
          </p:cNvSpPr>
          <p:nvPr/>
        </p:nvSpPr>
        <p:spPr bwMode="auto">
          <a:xfrm>
            <a:off x="3786188" y="5053807"/>
            <a:ext cx="7826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PuCoGa</a:t>
            </a:r>
            <a:r>
              <a:rPr lang="en-US" altLang="ja-JP" sz="1400" b="1" baseline="-2500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altLang="ja-JP" b="1" baseline="-2500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16" name="Line 26"/>
          <p:cNvSpPr>
            <a:spLocks noChangeShapeType="1"/>
          </p:cNvSpPr>
          <p:nvPr/>
        </p:nvSpPr>
        <p:spPr bwMode="auto">
          <a:xfrm>
            <a:off x="1041400" y="4607719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417" name="Line 26"/>
          <p:cNvSpPr>
            <a:spLocks noChangeShapeType="1"/>
          </p:cNvSpPr>
          <p:nvPr/>
        </p:nvSpPr>
        <p:spPr bwMode="auto">
          <a:xfrm>
            <a:off x="5075238" y="4604544"/>
            <a:ext cx="587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418" name="Line 37"/>
          <p:cNvSpPr>
            <a:spLocks noChangeShapeType="1"/>
          </p:cNvSpPr>
          <p:nvPr/>
        </p:nvSpPr>
        <p:spPr bwMode="auto">
          <a:xfrm>
            <a:off x="3781425" y="1343819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419" name="Line 37"/>
          <p:cNvSpPr>
            <a:spLocks noChangeShapeType="1"/>
          </p:cNvSpPr>
          <p:nvPr/>
        </p:nvSpPr>
        <p:spPr bwMode="auto">
          <a:xfrm>
            <a:off x="3798888" y="5606257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345" name="Oval 61"/>
          <p:cNvSpPr>
            <a:spLocks noChangeArrowheads="1"/>
          </p:cNvSpPr>
          <p:nvPr/>
        </p:nvSpPr>
        <p:spPr bwMode="auto">
          <a:xfrm>
            <a:off x="3690938" y="5558632"/>
            <a:ext cx="119062" cy="1190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229"/>
          <p:cNvSpPr txBox="1">
            <a:spLocks noChangeArrowheads="1"/>
          </p:cNvSpPr>
          <p:nvPr/>
        </p:nvSpPr>
        <p:spPr>
          <a:xfrm>
            <a:off x="0" y="108620"/>
            <a:ext cx="5292080" cy="800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History of Superconductivity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433275" y="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introduction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8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8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8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8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8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8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8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8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8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8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8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8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8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8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8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8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8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8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227" grpId="0" animBg="1"/>
      <p:bldP spid="388216" grpId="0" animBg="1"/>
      <p:bldP spid="388217" grpId="0" animBg="1"/>
      <p:bldP spid="388098" grpId="0"/>
      <p:bldP spid="388158" grpId="0" animBg="1"/>
      <p:bldP spid="388159" grpId="0" animBg="1"/>
      <p:bldP spid="388160" grpId="0" animBg="1"/>
      <p:bldP spid="388161" grpId="0" animBg="1"/>
      <p:bldP spid="388162" grpId="0" animBg="1"/>
      <p:bldP spid="388163" grpId="0" animBg="1"/>
      <p:bldP spid="388164" grpId="0" animBg="1"/>
      <p:bldP spid="388165" grpId="0" animBg="1"/>
      <p:bldP spid="388166" grpId="0" animBg="1"/>
      <p:bldP spid="388167" grpId="0"/>
      <p:bldP spid="388168" grpId="0"/>
      <p:bldP spid="388169" grpId="0"/>
      <p:bldP spid="388170" grpId="0"/>
      <p:bldP spid="388171" grpId="0"/>
      <p:bldP spid="388172" grpId="0"/>
      <p:bldP spid="388173" grpId="0"/>
      <p:bldP spid="388174" grpId="0"/>
      <p:bldP spid="388175" grpId="0"/>
      <p:bldP spid="388176" grpId="0"/>
      <p:bldP spid="388177" grpId="0"/>
      <p:bldP spid="388178" grpId="0"/>
      <p:bldP spid="388179" grpId="0"/>
      <p:bldP spid="388180" grpId="0"/>
      <p:bldP spid="388180" grpId="1"/>
      <p:bldP spid="388181" grpId="0"/>
      <p:bldP spid="388182" grpId="0"/>
      <p:bldP spid="388183" grpId="0"/>
      <p:bldP spid="388184" grpId="0"/>
      <p:bldP spid="388193" grpId="0" animBg="1"/>
      <p:bldP spid="388194" grpId="0"/>
      <p:bldP spid="388197" grpId="0" animBg="1"/>
      <p:bldP spid="388198" grpId="0"/>
      <p:bldP spid="388213" grpId="0"/>
      <p:bldP spid="388223" grpId="0"/>
      <p:bldP spid="388224" grpId="0" animBg="1"/>
      <p:bldP spid="388225" grpId="0"/>
      <p:bldP spid="388226" grpId="0"/>
      <p:bldP spid="12409" grpId="0"/>
      <p:bldP spid="12410" grpId="0"/>
      <p:bldP spid="388231" grpId="0" animBg="1"/>
      <p:bldP spid="388232" grpId="0" animBg="1"/>
      <p:bldP spid="142" grpId="0"/>
      <p:bldP spid="9346" grpId="0"/>
      <p:bldP spid="147" grpId="0" animBg="1"/>
      <p:bldP spid="148" grpId="0"/>
      <p:bldP spid="149" grpId="0" animBg="1"/>
      <p:bldP spid="151" grpId="0"/>
      <p:bldP spid="93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916831"/>
            <a:ext cx="3600401" cy="456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46006" y="1095127"/>
            <a:ext cx="500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Crystal structure in 115 compounds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2101"/>
            <a:ext cx="86677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左右矢印 2"/>
          <p:cNvSpPr/>
          <p:nvPr/>
        </p:nvSpPr>
        <p:spPr>
          <a:xfrm>
            <a:off x="2519772" y="3645024"/>
            <a:ext cx="4104456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3789040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Arial" pitchFamily="34" charset="0"/>
                <a:cs typeface="Arial" pitchFamily="34" charset="0"/>
              </a:rPr>
              <a:t>遍歴的</a:t>
            </a:r>
            <a:endParaRPr kumimoji="1" lang="en-US" altLang="ja-JP" sz="2400" dirty="0" smtClean="0">
              <a:latin typeface="Arial" pitchFamily="34" charset="0"/>
              <a:cs typeface="Arial" pitchFamily="34" charset="0"/>
            </a:endParaRPr>
          </a:p>
          <a:p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48264" y="378904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局在的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6200" y="1524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ja-JP" sz="2800" dirty="0"/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533400" y="1143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Cooper pairing state</a:t>
            </a:r>
          </a:p>
        </p:txBody>
      </p:sp>
      <p:grpSp>
        <p:nvGrpSpPr>
          <p:cNvPr id="2" name="グループ化 76"/>
          <p:cNvGrpSpPr/>
          <p:nvPr/>
        </p:nvGrpSpPr>
        <p:grpSpPr>
          <a:xfrm>
            <a:off x="1043608" y="1628800"/>
            <a:ext cx="4649030" cy="1099284"/>
            <a:chOff x="3564409" y="5551249"/>
            <a:chExt cx="4649030" cy="1099284"/>
          </a:xfrm>
        </p:grpSpPr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3564409" y="5551249"/>
              <a:ext cx="464903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i="1" dirty="0"/>
                <a:t>ψ</a:t>
              </a:r>
              <a:r>
                <a:rPr lang="en-US" altLang="ja-JP" sz="2800" dirty="0"/>
                <a:t>(</a:t>
              </a:r>
              <a:r>
                <a:rPr lang="en-US" altLang="ja-JP" sz="2800" i="1" dirty="0"/>
                <a:t>r</a:t>
              </a:r>
              <a:r>
                <a:rPr lang="en-US" altLang="ja-JP" sz="2800" baseline="-25000" dirty="0"/>
                <a:t>1</a:t>
              </a:r>
              <a:r>
                <a:rPr lang="en-US" altLang="ja-JP" sz="2800" dirty="0"/>
                <a:t>-</a:t>
              </a:r>
              <a:r>
                <a:rPr lang="en-US" altLang="ja-JP" sz="2800" i="1" dirty="0"/>
                <a:t>r</a:t>
              </a:r>
              <a:r>
                <a:rPr lang="en-US" altLang="ja-JP" sz="2800" baseline="-25000" dirty="0"/>
                <a:t>2</a:t>
              </a:r>
              <a:r>
                <a:rPr lang="en-US" altLang="ja-JP" sz="2800" dirty="0"/>
                <a:t>;</a:t>
              </a:r>
              <a:r>
                <a:rPr lang="en-US" altLang="ja-JP" sz="2800" i="1" dirty="0"/>
                <a:t>s</a:t>
              </a:r>
              <a:r>
                <a:rPr lang="en-US" altLang="ja-JP" sz="2800" baseline="-25000" dirty="0"/>
                <a:t>1</a:t>
              </a:r>
              <a:r>
                <a:rPr lang="en-US" altLang="ja-JP" sz="2800" dirty="0"/>
                <a:t>,</a:t>
              </a:r>
              <a:r>
                <a:rPr lang="en-US" altLang="ja-JP" sz="2800" i="1" dirty="0"/>
                <a:t>s</a:t>
              </a:r>
              <a:r>
                <a:rPr lang="en-US" altLang="ja-JP" sz="2800" baseline="-25000" dirty="0"/>
                <a:t>2</a:t>
              </a:r>
              <a:r>
                <a:rPr lang="en-US" altLang="ja-JP" sz="2800" dirty="0"/>
                <a:t>) = </a:t>
              </a:r>
              <a:r>
                <a:rPr lang="en-US" altLang="ja-JP" sz="2800" i="1" dirty="0"/>
                <a:t>Φ</a:t>
              </a:r>
              <a:r>
                <a:rPr lang="en-US" altLang="ja-JP" sz="2800" dirty="0"/>
                <a:t>(</a:t>
              </a:r>
              <a:r>
                <a:rPr lang="en-US" altLang="ja-JP" sz="2800" i="1" dirty="0"/>
                <a:t>r</a:t>
              </a:r>
              <a:r>
                <a:rPr lang="en-US" altLang="ja-JP" sz="2800" baseline="-25000" dirty="0"/>
                <a:t>1</a:t>
              </a:r>
              <a:r>
                <a:rPr lang="en-US" altLang="ja-JP" sz="2800" dirty="0"/>
                <a:t>-</a:t>
              </a:r>
              <a:r>
                <a:rPr lang="en-US" altLang="ja-JP" sz="2800" i="1" dirty="0"/>
                <a:t>r</a:t>
              </a:r>
              <a:r>
                <a:rPr lang="en-US" altLang="ja-JP" sz="2800" baseline="-25000" dirty="0"/>
                <a:t>2</a:t>
              </a:r>
              <a:r>
                <a:rPr lang="en-US" altLang="ja-JP" sz="2800" dirty="0"/>
                <a:t>) </a:t>
              </a:r>
              <a:r>
                <a:rPr lang="en-US" altLang="ja-JP" sz="2800" i="1" dirty="0"/>
                <a:t>σ</a:t>
              </a:r>
              <a:r>
                <a:rPr lang="ja-JP" altLang="en-US" sz="2800" i="1" dirty="0"/>
                <a:t> </a:t>
              </a:r>
              <a:r>
                <a:rPr lang="en-US" altLang="ja-JP" sz="2800" dirty="0"/>
                <a:t>(</a:t>
              </a:r>
              <a:r>
                <a:rPr lang="en-US" altLang="ja-JP" sz="2800" i="1" dirty="0"/>
                <a:t>s</a:t>
              </a:r>
              <a:r>
                <a:rPr lang="en-US" altLang="ja-JP" sz="2800" baseline="-25000" dirty="0"/>
                <a:t>1</a:t>
              </a:r>
              <a:r>
                <a:rPr lang="en-US" altLang="ja-JP" sz="2800" dirty="0"/>
                <a:t>,</a:t>
              </a:r>
              <a:r>
                <a:rPr lang="en-US" altLang="ja-JP" sz="2800" i="1" dirty="0"/>
                <a:t>s</a:t>
              </a:r>
              <a:r>
                <a:rPr lang="en-US" altLang="ja-JP" sz="2800" baseline="-25000" dirty="0"/>
                <a:t>2</a:t>
              </a:r>
              <a:r>
                <a:rPr lang="en-US" altLang="ja-JP" sz="2800" dirty="0"/>
                <a:t>)</a:t>
              </a: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5940673" y="6250483"/>
              <a:ext cx="8842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orbital</a:t>
              </a:r>
            </a:p>
          </p:txBody>
        </p:sp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7301259" y="6250483"/>
              <a:ext cx="6556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spin</a:t>
              </a:r>
            </a:p>
          </p:txBody>
        </p:sp>
        <p:grpSp>
          <p:nvGrpSpPr>
            <p:cNvPr id="3" name="グループ化 80"/>
            <p:cNvGrpSpPr>
              <a:grpSpLocks/>
            </p:cNvGrpSpPr>
            <p:nvPr/>
          </p:nvGrpSpPr>
          <p:grpSpPr bwMode="auto">
            <a:xfrm>
              <a:off x="6372721" y="6036717"/>
              <a:ext cx="1152128" cy="253776"/>
              <a:chOff x="4965775" y="1956936"/>
              <a:chExt cx="1152128" cy="444114"/>
            </a:xfrm>
          </p:grpSpPr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 flipV="1">
                <a:off x="4965775" y="209625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10"/>
              <p:cNvSpPr>
                <a:spLocks noChangeShapeType="1"/>
              </p:cNvSpPr>
              <p:nvPr/>
            </p:nvSpPr>
            <p:spPr bwMode="auto">
              <a:xfrm flipV="1">
                <a:off x="6117903" y="1956936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14" name="タイトル 1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What can we know from Knight shift ?</a:t>
            </a:r>
            <a:br>
              <a:rPr lang="en-US" altLang="ja-JP" dirty="0" smtClean="0"/>
            </a:br>
            <a:r>
              <a:rPr lang="ja-JP" altLang="en-US" dirty="0" smtClean="0"/>
              <a:t>　　　</a:t>
            </a:r>
            <a:r>
              <a:rPr lang="en-US" altLang="ja-JP" dirty="0" smtClean="0"/>
              <a:t>~Symmetry of Cooper pair~</a:t>
            </a:r>
            <a:endParaRPr kumimoji="1" lang="ja-JP" altLang="en-US" dirty="0"/>
          </a:p>
        </p:txBody>
      </p:sp>
      <p:grpSp>
        <p:nvGrpSpPr>
          <p:cNvPr id="4" name="グループ化 121"/>
          <p:cNvGrpSpPr/>
          <p:nvPr/>
        </p:nvGrpSpPr>
        <p:grpSpPr>
          <a:xfrm>
            <a:off x="125288" y="2948136"/>
            <a:ext cx="8839200" cy="3505200"/>
            <a:chOff x="152400" y="3048000"/>
            <a:chExt cx="8839200" cy="3505200"/>
          </a:xfrm>
        </p:grpSpPr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52400" y="3581400"/>
              <a:ext cx="8839200" cy="15240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152400" y="5105400"/>
              <a:ext cx="8839200" cy="14478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7086600" y="5181600"/>
              <a:ext cx="990600" cy="1295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7696200" y="3657600"/>
              <a:ext cx="106680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6400800" y="3657600"/>
              <a:ext cx="99060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152400" y="3048000"/>
              <a:ext cx="8839200" cy="3505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6400800" y="3657600"/>
              <a:ext cx="990600" cy="1066800"/>
              <a:chOff x="4818" y="1296"/>
              <a:chExt cx="846" cy="1056"/>
            </a:xfrm>
          </p:grpSpPr>
          <p:graphicFrame>
            <p:nvGraphicFramePr>
              <p:cNvPr id="32785" name="Object 17"/>
              <p:cNvGraphicFramePr>
                <a:graphicFrameLocks noChangeAspect="1"/>
              </p:cNvGraphicFramePr>
              <p:nvPr/>
            </p:nvGraphicFramePr>
            <p:xfrm>
              <a:off x="4818" y="1296"/>
              <a:ext cx="846" cy="600"/>
            </p:xfrm>
            <a:graphic>
              <a:graphicData uri="http://schemas.openxmlformats.org/presentationml/2006/ole">
                <p:oleObj spid="_x0000_s112646" name="ビットマップ イメージ" r:id="rId4" imgW="1343212" imgH="952633" progId="PBrush">
                  <p:embed/>
                </p:oleObj>
              </a:graphicData>
            </a:graphic>
          </p:graphicFrame>
          <p:graphicFrame>
            <p:nvGraphicFramePr>
              <p:cNvPr id="32786" name="Object 18"/>
              <p:cNvGraphicFramePr>
                <a:graphicFrameLocks noChangeAspect="1"/>
              </p:cNvGraphicFramePr>
              <p:nvPr/>
            </p:nvGraphicFramePr>
            <p:xfrm>
              <a:off x="4944" y="1902"/>
              <a:ext cx="576" cy="450"/>
            </p:xfrm>
            <a:graphic>
              <a:graphicData uri="http://schemas.openxmlformats.org/presentationml/2006/ole">
                <p:oleObj spid="_x0000_s112647" name="ビットマップ イメージ" r:id="rId5" imgW="914286" imgH="714286" progId="PBrush">
                  <p:embed/>
                </p:oleObj>
              </a:graphicData>
            </a:graphic>
          </p:graphicFrame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7734300" y="3733800"/>
              <a:ext cx="1028700" cy="1143000"/>
              <a:chOff x="4602" y="2736"/>
              <a:chExt cx="774" cy="912"/>
            </a:xfrm>
          </p:grpSpPr>
          <p:graphicFrame>
            <p:nvGraphicFramePr>
              <p:cNvPr id="32788" name="Object 20"/>
              <p:cNvGraphicFramePr>
                <a:graphicFrameLocks noChangeAspect="1"/>
              </p:cNvGraphicFramePr>
              <p:nvPr/>
            </p:nvGraphicFramePr>
            <p:xfrm>
              <a:off x="4602" y="2736"/>
              <a:ext cx="774" cy="336"/>
            </p:xfrm>
            <a:graphic>
              <a:graphicData uri="http://schemas.openxmlformats.org/presentationml/2006/ole">
                <p:oleObj spid="_x0000_s112644" name="ビットマップ イメージ" r:id="rId6" imgW="1228571" imgH="533474" progId="PBrush">
                  <p:embed/>
                </p:oleObj>
              </a:graphicData>
            </a:graphic>
          </p:graphicFrame>
          <p:graphicFrame>
            <p:nvGraphicFramePr>
              <p:cNvPr id="32789" name="Object 21"/>
              <p:cNvGraphicFramePr>
                <a:graphicFrameLocks noChangeAspect="1"/>
              </p:cNvGraphicFramePr>
              <p:nvPr/>
            </p:nvGraphicFramePr>
            <p:xfrm>
              <a:off x="4650" y="3096"/>
              <a:ext cx="726" cy="552"/>
            </p:xfrm>
            <a:graphic>
              <a:graphicData uri="http://schemas.openxmlformats.org/presentationml/2006/ole">
                <p:oleObj spid="_x0000_s112645" name="ビットマップ イメージ" r:id="rId7" imgW="1152381" imgH="876190" progId="PBrush">
                  <p:embed/>
                </p:oleObj>
              </a:graphicData>
            </a:graphic>
          </p:graphicFrame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7077075" y="5181600"/>
              <a:ext cx="1000125" cy="1123950"/>
              <a:chOff x="2493" y="3132"/>
              <a:chExt cx="774" cy="948"/>
            </a:xfrm>
          </p:grpSpPr>
          <p:graphicFrame>
            <p:nvGraphicFramePr>
              <p:cNvPr id="32791" name="Object 23"/>
              <p:cNvGraphicFramePr>
                <a:graphicFrameLocks noChangeAspect="1"/>
              </p:cNvGraphicFramePr>
              <p:nvPr/>
            </p:nvGraphicFramePr>
            <p:xfrm>
              <a:off x="2493" y="3132"/>
              <a:ext cx="774" cy="468"/>
            </p:xfrm>
            <a:graphic>
              <a:graphicData uri="http://schemas.openxmlformats.org/presentationml/2006/ole">
                <p:oleObj spid="_x0000_s112642" name="ビットマップ イメージ" r:id="rId8" imgW="1228571" imgH="743054" progId="PBrush">
                  <p:embed/>
                </p:oleObj>
              </a:graphicData>
            </a:graphic>
          </p:graphicFrame>
          <p:graphicFrame>
            <p:nvGraphicFramePr>
              <p:cNvPr id="32792" name="Object 24"/>
              <p:cNvGraphicFramePr>
                <a:graphicFrameLocks noChangeAspect="1"/>
              </p:cNvGraphicFramePr>
              <p:nvPr/>
            </p:nvGraphicFramePr>
            <p:xfrm>
              <a:off x="2496" y="3594"/>
              <a:ext cx="768" cy="486"/>
            </p:xfrm>
            <a:graphic>
              <a:graphicData uri="http://schemas.openxmlformats.org/presentationml/2006/ole">
                <p:oleObj spid="_x0000_s112643" name="ビットマップ イメージ" r:id="rId9" imgW="1219370" imgH="771429" progId="PBrush">
                  <p:embed/>
                </p:oleObj>
              </a:graphicData>
            </a:graphic>
          </p:graphicFrame>
        </p:grpSp>
        <p:sp>
          <p:nvSpPr>
            <p:cNvPr id="32793" name="Text Box 25"/>
            <p:cNvSpPr txBox="1">
              <a:spLocks noChangeArrowheads="1"/>
            </p:cNvSpPr>
            <p:nvPr/>
          </p:nvSpPr>
          <p:spPr bwMode="auto">
            <a:xfrm>
              <a:off x="6477000" y="4724400"/>
              <a:ext cx="827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s-wave</a:t>
              </a:r>
            </a:p>
          </p:txBody>
        </p:sp>
        <p:sp>
          <p:nvSpPr>
            <p:cNvPr id="32794" name="Text Box 26"/>
            <p:cNvSpPr txBox="1">
              <a:spLocks noChangeArrowheads="1"/>
            </p:cNvSpPr>
            <p:nvPr/>
          </p:nvSpPr>
          <p:spPr bwMode="auto">
            <a:xfrm>
              <a:off x="7848600" y="4768850"/>
              <a:ext cx="838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d-wave</a:t>
              </a:r>
            </a:p>
          </p:txBody>
        </p:sp>
        <p:sp>
          <p:nvSpPr>
            <p:cNvPr id="32795" name="Text Box 27"/>
            <p:cNvSpPr txBox="1">
              <a:spLocks noChangeArrowheads="1"/>
            </p:cNvSpPr>
            <p:nvPr/>
          </p:nvSpPr>
          <p:spPr bwMode="auto">
            <a:xfrm>
              <a:off x="7162800" y="6172200"/>
              <a:ext cx="838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p-wave</a:t>
              </a:r>
            </a:p>
          </p:txBody>
        </p:sp>
        <p:sp>
          <p:nvSpPr>
            <p:cNvPr id="32806" name="Text Box 38"/>
            <p:cNvSpPr txBox="1">
              <a:spLocks noChangeArrowheads="1"/>
            </p:cNvSpPr>
            <p:nvPr/>
          </p:nvSpPr>
          <p:spPr bwMode="auto">
            <a:xfrm>
              <a:off x="762000" y="3108325"/>
              <a:ext cx="1382713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/>
                <a:t>orbital part</a:t>
              </a:r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3810000" y="3108325"/>
              <a:ext cx="1157288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ja-JP" sz="2000"/>
                <a:t>spin part</a:t>
              </a:r>
              <a:endParaRPr lang="en-US" altLang="ja-JP" sz="2400">
                <a:latin typeface="Times New Roman" pitchFamily="18" charset="0"/>
              </a:endParaRPr>
            </a:p>
          </p:txBody>
        </p:sp>
        <p:sp>
          <p:nvSpPr>
            <p:cNvPr id="32808" name="Text Box 40"/>
            <p:cNvSpPr txBox="1">
              <a:spLocks noChangeArrowheads="1"/>
            </p:cNvSpPr>
            <p:nvPr/>
          </p:nvSpPr>
          <p:spPr bwMode="auto">
            <a:xfrm>
              <a:off x="152400" y="3886200"/>
              <a:ext cx="280160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ja-JP" sz="2000" dirty="0"/>
                <a:t>even </a:t>
              </a:r>
              <a:r>
                <a:rPr lang="en-US" altLang="ja-JP" sz="2000" dirty="0" smtClean="0"/>
                <a:t>function  (s, d wave)</a:t>
              </a:r>
              <a:endParaRPr lang="en-US" altLang="ja-JP" sz="2000" dirty="0"/>
            </a:p>
            <a:p>
              <a:pPr>
                <a:spcBef>
                  <a:spcPct val="20000"/>
                </a:spcBef>
              </a:pPr>
              <a:r>
                <a:rPr lang="en-US" altLang="ja-JP" sz="2000" i="1" dirty="0"/>
                <a:t>Φ</a:t>
              </a:r>
              <a:r>
                <a:rPr lang="en-US" altLang="ja-JP" sz="2000" i="1" baseline="-25000" dirty="0"/>
                <a:t> </a:t>
              </a:r>
              <a:r>
                <a:rPr lang="en-US" altLang="ja-JP" sz="2000" dirty="0"/>
                <a:t>(-(</a:t>
              </a:r>
              <a:r>
                <a:rPr lang="en-US" altLang="ja-JP" sz="2000" i="1" dirty="0"/>
                <a:t>r</a:t>
              </a:r>
              <a:r>
                <a:rPr lang="en-US" altLang="ja-JP" sz="2000" baseline="-25000" dirty="0"/>
                <a:t>1</a:t>
              </a:r>
              <a:r>
                <a:rPr lang="en-US" altLang="ja-JP" sz="2000" dirty="0"/>
                <a:t>-</a:t>
              </a:r>
              <a:r>
                <a:rPr lang="en-US" altLang="ja-JP" sz="2000" i="1" dirty="0"/>
                <a:t>r</a:t>
              </a:r>
              <a:r>
                <a:rPr lang="en-US" altLang="ja-JP" sz="2000" baseline="-25000" dirty="0"/>
                <a:t>2</a:t>
              </a:r>
              <a:r>
                <a:rPr lang="en-US" altLang="ja-JP" sz="2000" dirty="0"/>
                <a:t>)) =</a:t>
              </a:r>
              <a:r>
                <a:rPr lang="en-US" altLang="ja-JP" sz="2000" i="1" dirty="0"/>
                <a:t>Φ</a:t>
              </a:r>
              <a:r>
                <a:rPr lang="en-US" altLang="ja-JP" sz="2000" i="1" baseline="-25000" dirty="0"/>
                <a:t> </a:t>
              </a:r>
              <a:r>
                <a:rPr lang="en-US" altLang="ja-JP" sz="2000" dirty="0"/>
                <a:t>(</a:t>
              </a:r>
              <a:r>
                <a:rPr lang="en-US" altLang="ja-JP" sz="2000" i="1" dirty="0"/>
                <a:t>r</a:t>
              </a:r>
              <a:r>
                <a:rPr lang="en-US" altLang="ja-JP" sz="2000" baseline="-25000" dirty="0"/>
                <a:t>1</a:t>
              </a:r>
              <a:r>
                <a:rPr lang="en-US" altLang="ja-JP" sz="2000" dirty="0"/>
                <a:t>-</a:t>
              </a:r>
              <a:r>
                <a:rPr lang="en-US" altLang="ja-JP" sz="2000" i="1" dirty="0"/>
                <a:t>r</a:t>
              </a:r>
              <a:r>
                <a:rPr lang="en-US" altLang="ja-JP" sz="2000" baseline="-25000" dirty="0"/>
                <a:t>2</a:t>
              </a:r>
              <a:r>
                <a:rPr lang="en-US" altLang="ja-JP" sz="2000" dirty="0"/>
                <a:t>)</a:t>
              </a:r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2944813" y="3886200"/>
              <a:ext cx="214513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ja-JP" sz="2000" dirty="0"/>
                <a:t>spin-singlet</a:t>
              </a:r>
            </a:p>
            <a:p>
              <a:pPr>
                <a:spcBef>
                  <a:spcPct val="20000"/>
                </a:spcBef>
              </a:pPr>
              <a:r>
                <a:rPr lang="en-US" altLang="ja-JP" sz="2000" i="1" dirty="0" smtClean="0">
                  <a:latin typeface="Symbol" pitchFamily="18" charset="2"/>
                </a:rPr>
                <a:t>s </a:t>
              </a:r>
              <a:r>
                <a:rPr lang="en-US" altLang="ja-JP" sz="2000" dirty="0" smtClean="0"/>
                <a:t>(</a:t>
              </a:r>
              <a:r>
                <a:rPr lang="en-US" altLang="ja-JP" sz="2000" i="1" dirty="0" smtClean="0"/>
                <a:t>s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dirty="0" smtClean="0"/>
                <a:t>,</a:t>
              </a:r>
              <a:r>
                <a:rPr lang="en-US" altLang="ja-JP" sz="2000" i="1" dirty="0" smtClean="0"/>
                <a:t>s</a:t>
              </a:r>
              <a:r>
                <a:rPr lang="en-US" altLang="ja-JP" sz="2000" baseline="-25000" dirty="0" smtClean="0"/>
                <a:t>1</a:t>
              </a:r>
              <a:r>
                <a:rPr lang="en-US" altLang="ja-JP" sz="2000" dirty="0"/>
                <a:t>) = </a:t>
              </a:r>
              <a:r>
                <a:rPr lang="en-US" altLang="ja-JP" sz="2000" dirty="0" smtClean="0"/>
                <a:t>-</a:t>
              </a:r>
              <a:r>
                <a:rPr lang="en-US" altLang="ja-JP" sz="2000" i="1" dirty="0" smtClean="0">
                  <a:latin typeface="Symbol" pitchFamily="18" charset="2"/>
                </a:rPr>
                <a:t>s </a:t>
              </a:r>
              <a:r>
                <a:rPr lang="en-US" altLang="ja-JP" sz="2000" dirty="0" smtClean="0"/>
                <a:t>(</a:t>
              </a:r>
              <a:r>
                <a:rPr lang="en-US" altLang="ja-JP" sz="2000" i="1" dirty="0" smtClean="0"/>
                <a:t>s</a:t>
              </a:r>
              <a:r>
                <a:rPr lang="en-US" altLang="ja-JP" sz="2000" baseline="-25000" dirty="0" smtClean="0"/>
                <a:t>1</a:t>
              </a:r>
              <a:r>
                <a:rPr lang="en-US" altLang="ja-JP" sz="2000" dirty="0" smtClean="0"/>
                <a:t>,</a:t>
              </a:r>
              <a:r>
                <a:rPr lang="en-US" altLang="ja-JP" sz="2000" i="1" dirty="0" smtClean="0"/>
                <a:t>s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dirty="0"/>
                <a:t>)</a:t>
              </a:r>
              <a:endParaRPr lang="en-US" altLang="ja-JP" sz="2400" dirty="0">
                <a:latin typeface="Times New Roman" pitchFamily="18" charset="0"/>
              </a:endParaRPr>
            </a:p>
          </p:txBody>
        </p:sp>
        <p:sp>
          <p:nvSpPr>
            <p:cNvPr id="32810" name="Text Box 42"/>
            <p:cNvSpPr txBox="1">
              <a:spLocks noChangeArrowheads="1"/>
            </p:cNvSpPr>
            <p:nvPr/>
          </p:nvSpPr>
          <p:spPr bwMode="auto">
            <a:xfrm>
              <a:off x="152400" y="5410200"/>
              <a:ext cx="26677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ja-JP" sz="2000" dirty="0"/>
                <a:t>odd </a:t>
              </a:r>
              <a:r>
                <a:rPr lang="en-US" altLang="ja-JP" sz="2000" dirty="0" smtClean="0"/>
                <a:t>function   (p wave)</a:t>
              </a:r>
              <a:endParaRPr lang="en-US" altLang="ja-JP" sz="2000" dirty="0"/>
            </a:p>
            <a:p>
              <a:pPr>
                <a:spcBef>
                  <a:spcPct val="20000"/>
                </a:spcBef>
              </a:pPr>
              <a:r>
                <a:rPr lang="en-US" altLang="ja-JP" sz="2000" i="1" dirty="0"/>
                <a:t>Φ</a:t>
              </a:r>
              <a:r>
                <a:rPr lang="en-US" altLang="ja-JP" sz="2000" i="1" baseline="-25000" dirty="0"/>
                <a:t> </a:t>
              </a:r>
              <a:r>
                <a:rPr lang="en-US" altLang="ja-JP" sz="2000" dirty="0"/>
                <a:t>(-(</a:t>
              </a:r>
              <a:r>
                <a:rPr lang="en-US" altLang="ja-JP" sz="2000" i="1" dirty="0"/>
                <a:t>r</a:t>
              </a:r>
              <a:r>
                <a:rPr lang="en-US" altLang="ja-JP" sz="2000" baseline="-25000" dirty="0"/>
                <a:t>1</a:t>
              </a:r>
              <a:r>
                <a:rPr lang="en-US" altLang="ja-JP" sz="2000" dirty="0"/>
                <a:t>-</a:t>
              </a:r>
              <a:r>
                <a:rPr lang="en-US" altLang="ja-JP" sz="2000" i="1" dirty="0"/>
                <a:t>r</a:t>
              </a:r>
              <a:r>
                <a:rPr lang="en-US" altLang="ja-JP" sz="2000" baseline="-25000" dirty="0"/>
                <a:t>2</a:t>
              </a:r>
              <a:r>
                <a:rPr lang="en-US" altLang="ja-JP" sz="2000" dirty="0"/>
                <a:t>)) = </a:t>
              </a:r>
              <a:r>
                <a:rPr lang="ja-JP" altLang="en-US" sz="2000" dirty="0"/>
                <a:t>－</a:t>
              </a:r>
              <a:r>
                <a:rPr lang="en-US" altLang="ja-JP" sz="2000" i="1" dirty="0"/>
                <a:t>Φ</a:t>
              </a:r>
              <a:r>
                <a:rPr lang="en-US" altLang="ja-JP" sz="2000" i="1" baseline="-25000" dirty="0"/>
                <a:t> </a:t>
              </a:r>
              <a:r>
                <a:rPr lang="en-US" altLang="ja-JP" sz="2000" dirty="0"/>
                <a:t>(</a:t>
              </a:r>
              <a:r>
                <a:rPr lang="en-US" altLang="ja-JP" sz="2000" i="1" dirty="0"/>
                <a:t>r</a:t>
              </a:r>
              <a:r>
                <a:rPr lang="en-US" altLang="ja-JP" sz="2000" baseline="-25000" dirty="0"/>
                <a:t>1</a:t>
              </a:r>
              <a:r>
                <a:rPr lang="en-US" altLang="ja-JP" sz="2000" dirty="0"/>
                <a:t>-</a:t>
              </a:r>
              <a:r>
                <a:rPr lang="en-US" altLang="ja-JP" sz="2000" i="1" dirty="0"/>
                <a:t>r</a:t>
              </a:r>
              <a:r>
                <a:rPr lang="en-US" altLang="ja-JP" sz="2000" baseline="-25000" dirty="0"/>
                <a:t>2</a:t>
              </a:r>
              <a:r>
                <a:rPr lang="en-US" altLang="ja-JP" sz="2000" dirty="0"/>
                <a:t>)</a:t>
              </a:r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2895600" y="5410200"/>
              <a:ext cx="199766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ja-JP" sz="2000" dirty="0"/>
                <a:t>spin-triplet</a:t>
              </a:r>
            </a:p>
            <a:p>
              <a:pPr>
                <a:spcBef>
                  <a:spcPct val="20000"/>
                </a:spcBef>
              </a:pPr>
              <a:r>
                <a:rPr lang="en-US" altLang="ja-JP" sz="2000" i="1" dirty="0" smtClean="0">
                  <a:latin typeface="Symbol" pitchFamily="18" charset="2"/>
                </a:rPr>
                <a:t>s </a:t>
              </a:r>
              <a:r>
                <a:rPr lang="en-US" altLang="ja-JP" sz="2000" dirty="0" smtClean="0"/>
                <a:t>(</a:t>
              </a:r>
              <a:r>
                <a:rPr lang="en-US" altLang="ja-JP" sz="2000" i="1" dirty="0" smtClean="0"/>
                <a:t>s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dirty="0" smtClean="0"/>
                <a:t>,</a:t>
              </a:r>
              <a:r>
                <a:rPr lang="en-US" altLang="ja-JP" sz="2000" i="1" dirty="0" smtClean="0"/>
                <a:t>s</a:t>
              </a:r>
              <a:r>
                <a:rPr lang="en-US" altLang="ja-JP" sz="2000" baseline="-25000" dirty="0" smtClean="0"/>
                <a:t>1</a:t>
              </a:r>
              <a:r>
                <a:rPr lang="en-US" altLang="ja-JP" sz="2000" dirty="0"/>
                <a:t>) = </a:t>
              </a:r>
              <a:r>
                <a:rPr lang="en-US" altLang="ja-JP" sz="2000" i="1" dirty="0">
                  <a:latin typeface="Symbol" pitchFamily="18" charset="2"/>
                </a:rPr>
                <a:t>s</a:t>
              </a:r>
              <a:r>
                <a:rPr lang="en-US" altLang="ja-JP" sz="2000" dirty="0" smtClean="0"/>
                <a:t>(</a:t>
              </a:r>
              <a:r>
                <a:rPr lang="en-US" altLang="ja-JP" sz="2000" i="1" dirty="0" smtClean="0"/>
                <a:t>s</a:t>
              </a:r>
              <a:r>
                <a:rPr lang="en-US" altLang="ja-JP" sz="2000" baseline="-25000" dirty="0" smtClean="0"/>
                <a:t>1</a:t>
              </a:r>
              <a:r>
                <a:rPr lang="en-US" altLang="ja-JP" sz="2000" dirty="0" smtClean="0"/>
                <a:t>,</a:t>
              </a:r>
              <a:r>
                <a:rPr lang="en-US" altLang="ja-JP" sz="2000" i="1" dirty="0" smtClean="0"/>
                <a:t>s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dirty="0"/>
                <a:t>)</a:t>
              </a:r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flipV="1">
              <a:off x="2895600" y="3048000"/>
              <a:ext cx="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>
              <a:off x="152400" y="51054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4" name="Line 46"/>
            <p:cNvSpPr>
              <a:spLocks noChangeShapeType="1"/>
            </p:cNvSpPr>
            <p:nvPr/>
          </p:nvSpPr>
          <p:spPr bwMode="auto">
            <a:xfrm>
              <a:off x="152400" y="35814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>
              <a:off x="6172200" y="3048000"/>
              <a:ext cx="0" cy="3505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>
              <a:off x="6248400" y="3048000"/>
              <a:ext cx="0" cy="3505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" name="グループ化 104"/>
            <p:cNvGrpSpPr/>
            <p:nvPr/>
          </p:nvGrpSpPr>
          <p:grpSpPr>
            <a:xfrm>
              <a:off x="5292080" y="3975968"/>
              <a:ext cx="657534" cy="821184"/>
              <a:chOff x="833875" y="1196752"/>
              <a:chExt cx="700436" cy="874764"/>
            </a:xfrm>
          </p:grpSpPr>
          <p:sp>
            <p:nvSpPr>
              <p:cNvPr id="106" name="円/楕円 56"/>
              <p:cNvSpPr>
                <a:spLocks noChangeArrowheads="1"/>
              </p:cNvSpPr>
              <p:nvPr/>
            </p:nvSpPr>
            <p:spPr bwMode="auto">
              <a:xfrm>
                <a:off x="921426" y="1389242"/>
                <a:ext cx="500067" cy="214316"/>
              </a:xfrm>
              <a:prstGeom prst="ellipse">
                <a:avLst/>
              </a:prstGeom>
              <a:solidFill>
                <a:srgbClr val="FFE48F"/>
              </a:solidFill>
              <a:ln w="9525" algn="ctr">
                <a:solidFill>
                  <a:srgbClr val="956F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Oval 63"/>
              <p:cNvSpPr>
                <a:spLocks noChangeArrowheads="1"/>
              </p:cNvSpPr>
              <p:nvPr/>
            </p:nvSpPr>
            <p:spPr bwMode="auto">
              <a:xfrm>
                <a:off x="833875" y="1421751"/>
                <a:ext cx="152400" cy="15240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8" name="Oval 64"/>
              <p:cNvSpPr>
                <a:spLocks noChangeArrowheads="1"/>
              </p:cNvSpPr>
              <p:nvPr/>
            </p:nvSpPr>
            <p:spPr bwMode="auto">
              <a:xfrm>
                <a:off x="1365698" y="1421751"/>
                <a:ext cx="152400" cy="15240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9" name="Group 65"/>
              <p:cNvGrpSpPr>
                <a:grpSpLocks/>
              </p:cNvGrpSpPr>
              <p:nvPr/>
            </p:nvGrpSpPr>
            <p:grpSpPr bwMode="auto">
              <a:xfrm>
                <a:off x="880812" y="1196752"/>
                <a:ext cx="576066" cy="588273"/>
                <a:chOff x="7438371" y="3528"/>
                <a:chExt cx="576066" cy="308"/>
              </a:xfrm>
            </p:grpSpPr>
            <p:sp>
              <p:nvSpPr>
                <p:cNvPr id="111" name="Line 66"/>
                <p:cNvSpPr>
                  <a:spLocks noChangeShapeType="1"/>
                </p:cNvSpPr>
                <p:nvPr/>
              </p:nvSpPr>
              <p:spPr bwMode="auto">
                <a:xfrm>
                  <a:off x="7438371" y="3574"/>
                  <a:ext cx="0" cy="26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" name="Line 67"/>
                <p:cNvSpPr>
                  <a:spLocks noChangeShapeType="1"/>
                </p:cNvSpPr>
                <p:nvPr/>
              </p:nvSpPr>
              <p:spPr bwMode="auto">
                <a:xfrm rot="10800000">
                  <a:off x="8014437" y="3528"/>
                  <a:ext cx="0" cy="267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10" name="正方形/長方形 52"/>
              <p:cNvSpPr>
                <a:spLocks noChangeArrowheads="1"/>
              </p:cNvSpPr>
              <p:nvPr/>
            </p:nvSpPr>
            <p:spPr bwMode="auto">
              <a:xfrm>
                <a:off x="875155" y="1702182"/>
                <a:ext cx="659156" cy="369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rgbClr val="000000"/>
                    </a:solidFill>
                    <a:latin typeface="Times New Roman" pitchFamily="18" charset="0"/>
                  </a:rPr>
                  <a:t> S=0</a:t>
                </a:r>
                <a:r>
                  <a:rPr lang="en-US" altLang="ja-JP">
                    <a:solidFill>
                      <a:srgbClr val="000000"/>
                    </a:solidFill>
                  </a:rPr>
                  <a:t> </a:t>
                </a:r>
                <a:endParaRPr lang="ja-JP" altLang="en-US"/>
              </a:p>
            </p:txBody>
          </p:sp>
        </p:grpSp>
        <p:grpSp>
          <p:nvGrpSpPr>
            <p:cNvPr id="10" name="グループ化 114"/>
            <p:cNvGrpSpPr/>
            <p:nvPr/>
          </p:nvGrpSpPr>
          <p:grpSpPr>
            <a:xfrm>
              <a:off x="5289502" y="5423692"/>
              <a:ext cx="650650" cy="885628"/>
              <a:chOff x="5245673" y="4135000"/>
              <a:chExt cx="684223" cy="931325"/>
            </a:xfrm>
          </p:grpSpPr>
          <p:sp>
            <p:nvSpPr>
              <p:cNvPr id="116" name="円/楕円 57"/>
              <p:cNvSpPr>
                <a:spLocks noChangeArrowheads="1"/>
              </p:cNvSpPr>
              <p:nvPr/>
            </p:nvSpPr>
            <p:spPr bwMode="auto">
              <a:xfrm>
                <a:off x="5286953" y="4316937"/>
                <a:ext cx="571505" cy="214316"/>
              </a:xfrm>
              <a:prstGeom prst="ellipse">
                <a:avLst/>
              </a:prstGeom>
              <a:solidFill>
                <a:srgbClr val="FFE48F"/>
              </a:solidFill>
              <a:ln w="9525" algn="ctr">
                <a:solidFill>
                  <a:srgbClr val="956F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Oval 68"/>
              <p:cNvSpPr>
                <a:spLocks noChangeArrowheads="1"/>
              </p:cNvSpPr>
              <p:nvPr/>
            </p:nvSpPr>
            <p:spPr bwMode="auto">
              <a:xfrm>
                <a:off x="5245673" y="4360188"/>
                <a:ext cx="152400" cy="15240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8" name="Line 70"/>
              <p:cNvSpPr>
                <a:spLocks noChangeShapeType="1"/>
              </p:cNvSpPr>
              <p:nvPr/>
            </p:nvSpPr>
            <p:spPr bwMode="auto">
              <a:xfrm rot="10800000">
                <a:off x="5321874" y="4138167"/>
                <a:ext cx="16806" cy="48738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正方形/長方形 53"/>
              <p:cNvSpPr>
                <a:spLocks noChangeArrowheads="1"/>
              </p:cNvSpPr>
              <p:nvPr/>
            </p:nvSpPr>
            <p:spPr bwMode="auto">
              <a:xfrm>
                <a:off x="5270739" y="4696991"/>
                <a:ext cx="659156" cy="369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rgbClr val="000000"/>
                    </a:solidFill>
                    <a:latin typeface="Times New Roman" pitchFamily="18" charset="0"/>
                  </a:rPr>
                  <a:t> S=1</a:t>
                </a:r>
                <a:r>
                  <a:rPr lang="en-US" altLang="ja-JP">
                    <a:solidFill>
                      <a:srgbClr val="000000"/>
                    </a:solidFill>
                  </a:rPr>
                  <a:t> </a:t>
                </a:r>
                <a:endParaRPr lang="ja-JP" altLang="en-US"/>
              </a:p>
            </p:txBody>
          </p:sp>
          <p:sp>
            <p:nvSpPr>
              <p:cNvPr id="120" name="Oval 68"/>
              <p:cNvSpPr>
                <a:spLocks noChangeArrowheads="1"/>
              </p:cNvSpPr>
              <p:nvPr/>
            </p:nvSpPr>
            <p:spPr bwMode="auto">
              <a:xfrm>
                <a:off x="5777496" y="4347053"/>
                <a:ext cx="152400" cy="15240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1" name="Line 71"/>
              <p:cNvSpPr>
                <a:spLocks noChangeShapeType="1"/>
              </p:cNvSpPr>
              <p:nvPr/>
            </p:nvSpPr>
            <p:spPr bwMode="auto">
              <a:xfrm rot="10800000">
                <a:off x="5858459" y="4135000"/>
                <a:ext cx="0" cy="49055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41388" y="1485900"/>
            <a:ext cx="2411412" cy="1790700"/>
            <a:chOff x="737" y="912"/>
            <a:chExt cx="1519" cy="112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69" y="917"/>
              <a:ext cx="1187" cy="968"/>
              <a:chOff x="748" y="912"/>
              <a:chExt cx="960" cy="783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748" y="912"/>
                <a:ext cx="960" cy="783"/>
                <a:chOff x="672" y="685"/>
                <a:chExt cx="960" cy="783"/>
              </a:xfrm>
            </p:grpSpPr>
            <p:pic>
              <p:nvPicPr>
                <p:cNvPr id="1642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72" y="685"/>
                  <a:ext cx="960" cy="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30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24" y="720"/>
                  <a:ext cx="379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aphicFrame>
            <p:nvGraphicFramePr>
              <p:cNvPr id="16389" name="Object 8"/>
              <p:cNvGraphicFramePr>
                <a:graphicFrameLocks noChangeAspect="1"/>
              </p:cNvGraphicFramePr>
              <p:nvPr/>
            </p:nvGraphicFramePr>
            <p:xfrm>
              <a:off x="1151" y="1424"/>
              <a:ext cx="454" cy="251"/>
            </p:xfrm>
            <a:graphic>
              <a:graphicData uri="http://schemas.openxmlformats.org/presentationml/2006/ole">
                <p:oleObj spid="_x0000_s111621" name="数式" r:id="rId6" imgW="1054080" imgH="583920" progId="Equation.3">
                  <p:embed/>
                </p:oleObj>
              </a:graphicData>
            </a:graphic>
          </p:graphicFrame>
        </p:grpSp>
        <p:sp>
          <p:nvSpPr>
            <p:cNvPr id="16424" name="Rectangle 9"/>
            <p:cNvSpPr>
              <a:spLocks noChangeArrowheads="1"/>
            </p:cNvSpPr>
            <p:nvPr/>
          </p:nvSpPr>
          <p:spPr bwMode="auto">
            <a:xfrm>
              <a:off x="865" y="1440"/>
              <a:ext cx="2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110000"/>
              </a:pPr>
              <a:r>
                <a:rPr lang="en-US" altLang="ja-JP" sz="1400" dirty="0">
                  <a:solidFill>
                    <a:schemeClr val="bg2"/>
                  </a:solidFill>
                  <a:ea typeface="ＭＳ ゴシック" pitchFamily="49" charset="-128"/>
                </a:rPr>
                <a:t>N</a:t>
              </a:r>
              <a:r>
                <a:rPr lang="en-US" altLang="ja-JP" sz="1400" baseline="-25000" dirty="0">
                  <a:solidFill>
                    <a:schemeClr val="bg2"/>
                  </a:solidFill>
                  <a:ea typeface="ＭＳ ゴシック" pitchFamily="49" charset="-128"/>
                </a:rPr>
                <a:t>0</a:t>
              </a:r>
            </a:p>
          </p:txBody>
        </p:sp>
        <p:sp>
          <p:nvSpPr>
            <p:cNvPr id="16425" name="Rectangle 10"/>
            <p:cNvSpPr>
              <a:spLocks noChangeArrowheads="1"/>
            </p:cNvSpPr>
            <p:nvPr/>
          </p:nvSpPr>
          <p:spPr bwMode="auto">
            <a:xfrm>
              <a:off x="737" y="912"/>
              <a:ext cx="3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110000"/>
              </a:pPr>
              <a:r>
                <a:rPr lang="en-US" altLang="ja-JP" sz="1400" dirty="0">
                  <a:solidFill>
                    <a:schemeClr val="bg2"/>
                  </a:solidFill>
                  <a:ea typeface="ＭＳ ゴシック" pitchFamily="49" charset="-128"/>
                </a:rPr>
                <a:t>N</a:t>
              </a:r>
              <a:r>
                <a:rPr lang="en-US" altLang="ja-JP" sz="1400" baseline="-25000" dirty="0">
                  <a:solidFill>
                    <a:schemeClr val="bg2"/>
                  </a:solidFill>
                  <a:ea typeface="ＭＳ ゴシック" pitchFamily="49" charset="-128"/>
                </a:rPr>
                <a:t>S</a:t>
              </a:r>
              <a:r>
                <a:rPr lang="en-US" altLang="ja-JP" sz="1400" dirty="0">
                  <a:solidFill>
                    <a:schemeClr val="bg2"/>
                  </a:solidFill>
                  <a:ea typeface="ＭＳ ゴシック" pitchFamily="49" charset="-128"/>
                </a:rPr>
                <a:t>(E)</a:t>
              </a:r>
            </a:p>
          </p:txBody>
        </p:sp>
        <p:sp>
          <p:nvSpPr>
            <p:cNvPr id="16426" name="Rectangle 11"/>
            <p:cNvSpPr>
              <a:spLocks noChangeArrowheads="1"/>
            </p:cNvSpPr>
            <p:nvPr/>
          </p:nvSpPr>
          <p:spPr bwMode="auto">
            <a:xfrm>
              <a:off x="1001" y="1848"/>
              <a:ext cx="2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110000"/>
              </a:pPr>
              <a:r>
                <a:rPr lang="en-US" altLang="ja-JP" sz="1400" dirty="0">
                  <a:solidFill>
                    <a:schemeClr val="bg2"/>
                  </a:solidFill>
                  <a:ea typeface="ＭＳ ゴシック" pitchFamily="49" charset="-128"/>
                </a:rPr>
                <a:t>E</a:t>
              </a:r>
              <a:r>
                <a:rPr lang="en-US" altLang="ja-JP" sz="1400" baseline="-25000" dirty="0">
                  <a:solidFill>
                    <a:schemeClr val="bg2"/>
                  </a:solidFill>
                  <a:ea typeface="ＭＳ ゴシック" pitchFamily="49" charset="-128"/>
                </a:rPr>
                <a:t>F</a:t>
              </a:r>
            </a:p>
          </p:txBody>
        </p:sp>
        <p:sp>
          <p:nvSpPr>
            <p:cNvPr id="16427" name="Rectangle 12"/>
            <p:cNvSpPr>
              <a:spLocks noChangeArrowheads="1"/>
            </p:cNvSpPr>
            <p:nvPr/>
          </p:nvSpPr>
          <p:spPr bwMode="auto">
            <a:xfrm>
              <a:off x="1240" y="1848"/>
              <a:ext cx="4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110000"/>
              </a:pPr>
              <a:r>
                <a:rPr lang="en-US" altLang="ja-JP" sz="1400" dirty="0">
                  <a:solidFill>
                    <a:schemeClr val="bg2"/>
                  </a:solidFill>
                  <a:ea typeface="ＭＳ ゴシック" pitchFamily="49" charset="-128"/>
                </a:rPr>
                <a:t>E</a:t>
              </a:r>
              <a:r>
                <a:rPr lang="en-US" altLang="ja-JP" sz="1400" baseline="-25000" dirty="0">
                  <a:solidFill>
                    <a:schemeClr val="bg2"/>
                  </a:solidFill>
                  <a:ea typeface="ＭＳ ゴシック" pitchFamily="49" charset="-128"/>
                </a:rPr>
                <a:t>F </a:t>
              </a:r>
              <a:r>
                <a:rPr lang="en-US" altLang="ja-JP" sz="1400" dirty="0">
                  <a:solidFill>
                    <a:schemeClr val="bg2"/>
                  </a:solidFill>
                  <a:ea typeface="ＭＳ ゴシック" pitchFamily="49" charset="-128"/>
                </a:rPr>
                <a:t>+Δ</a:t>
              </a:r>
              <a:r>
                <a:rPr lang="en-US" altLang="ja-JP" sz="1400" baseline="-25000" dirty="0">
                  <a:solidFill>
                    <a:schemeClr val="bg2"/>
                  </a:solidFill>
                  <a:ea typeface="ＭＳ ゴシック" pitchFamily="49" charset="-128"/>
                </a:rPr>
                <a:t>0</a:t>
              </a:r>
            </a:p>
          </p:txBody>
        </p:sp>
      </p:grp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ja-JP" altLang="ja-JP" sz="3200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393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1/T</a:t>
            </a:r>
            <a:r>
              <a:rPr lang="en-US" altLang="ja-JP" baseline="-25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1</a:t>
            </a:r>
            <a:r>
              <a:rPr lang="en-US" altLang="ja-JP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in various superconductors</a:t>
            </a:r>
          </a:p>
        </p:txBody>
      </p:sp>
      <p:pic>
        <p:nvPicPr>
          <p:cNvPr id="1639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209800"/>
            <a:ext cx="696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381000" y="838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10000"/>
            </a:pPr>
            <a:r>
              <a:rPr lang="en-US" altLang="ja-JP" sz="1800" dirty="0">
                <a:latin typeface="Arial" charset="0"/>
                <a:ea typeface="ＭＳ ゴシック" pitchFamily="49" charset="-128"/>
              </a:rPr>
              <a:t>Conventional type (BCS) </a:t>
            </a:r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>
            <a:off x="381000" y="2590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110000"/>
            </a:pPr>
            <a:r>
              <a:rPr lang="en-US" altLang="ja-JP" sz="2000" b="0" dirty="0">
                <a:solidFill>
                  <a:schemeClr val="accent2"/>
                </a:solidFill>
                <a:latin typeface="Arial" charset="0"/>
              </a:rPr>
              <a:t>s-wave</a:t>
            </a:r>
          </a:p>
        </p:txBody>
      </p:sp>
      <p:sp>
        <p:nvSpPr>
          <p:cNvPr id="16397" name="Rectangle 18"/>
          <p:cNvSpPr>
            <a:spLocks noChangeArrowheads="1"/>
          </p:cNvSpPr>
          <p:nvPr/>
        </p:nvSpPr>
        <p:spPr bwMode="auto">
          <a:xfrm>
            <a:off x="304800" y="1295400"/>
            <a:ext cx="3200400" cy="5410200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16398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7086600"/>
            <a:ext cx="30575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657600" y="838200"/>
            <a:ext cx="5562600" cy="5867400"/>
            <a:chOff x="2304" y="528"/>
            <a:chExt cx="3504" cy="3696"/>
          </a:xfrm>
        </p:grpSpPr>
        <p:pic>
          <p:nvPicPr>
            <p:cNvPr id="16401" name="Picture 21" descr="C:\Documents and Settings\椋田秀和\デスクトップ\Image1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67" y="1056"/>
              <a:ext cx="1941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2" name="Rectangle 22"/>
            <p:cNvSpPr>
              <a:spLocks noChangeArrowheads="1"/>
            </p:cNvSpPr>
            <p:nvPr/>
          </p:nvSpPr>
          <p:spPr bwMode="auto">
            <a:xfrm>
              <a:off x="2304" y="816"/>
              <a:ext cx="3360" cy="3408"/>
            </a:xfrm>
            <a:prstGeom prst="rect">
              <a:avLst/>
            </a:prstGeom>
            <a:noFill/>
            <a:ln w="50800">
              <a:solidFill>
                <a:srgbClr val="CC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pic>
          <p:nvPicPr>
            <p:cNvPr id="16403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68" y="2352"/>
              <a:ext cx="672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2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96" y="2150"/>
              <a:ext cx="59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5" name="Text Box 25"/>
            <p:cNvSpPr txBox="1">
              <a:spLocks noChangeArrowheads="1"/>
            </p:cNvSpPr>
            <p:nvPr/>
          </p:nvSpPr>
          <p:spPr bwMode="auto">
            <a:xfrm>
              <a:off x="2496" y="2448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10000"/>
              </a:pPr>
              <a:r>
                <a:rPr lang="en-US" altLang="ja-JP" sz="2000" b="0" dirty="0">
                  <a:solidFill>
                    <a:schemeClr val="accent2"/>
                  </a:solidFill>
                  <a:latin typeface="Arial" charset="0"/>
                </a:rPr>
                <a:t>d-wave</a:t>
              </a:r>
            </a:p>
          </p:txBody>
        </p:sp>
        <p:sp>
          <p:nvSpPr>
            <p:cNvPr id="16406" name="Text Box 26"/>
            <p:cNvSpPr txBox="1">
              <a:spLocks noChangeArrowheads="1"/>
            </p:cNvSpPr>
            <p:nvPr/>
          </p:nvSpPr>
          <p:spPr bwMode="auto">
            <a:xfrm>
              <a:off x="3120" y="2544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110000"/>
              </a:pPr>
              <a:r>
                <a:rPr lang="en-US" altLang="ja-JP" sz="2000" b="0" dirty="0">
                  <a:solidFill>
                    <a:schemeClr val="accent2"/>
                  </a:solidFill>
                  <a:latin typeface="Arial" charset="0"/>
                </a:rPr>
                <a:t>p-wave</a:t>
              </a:r>
            </a:p>
          </p:txBody>
        </p:sp>
        <p:sp>
          <p:nvSpPr>
            <p:cNvPr id="16407" name="Text Box 27"/>
            <p:cNvSpPr txBox="1">
              <a:spLocks noChangeArrowheads="1"/>
            </p:cNvSpPr>
            <p:nvPr/>
          </p:nvSpPr>
          <p:spPr bwMode="auto">
            <a:xfrm>
              <a:off x="2608" y="528"/>
              <a:ext cx="29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110000"/>
              </a:pPr>
              <a:r>
                <a:rPr lang="en-US" altLang="ja-JP" sz="1800" dirty="0" smtClean="0">
                  <a:solidFill>
                    <a:srgbClr val="9933FF"/>
                  </a:solidFill>
                  <a:latin typeface="Arial" charset="0"/>
                  <a:ea typeface="ＭＳ ゴシック" pitchFamily="49" charset="-128"/>
                </a:rPr>
                <a:t>unconventional superconductors (non BCS)</a:t>
              </a:r>
              <a:endParaRPr lang="en-US" altLang="ja-JP" sz="1800" dirty="0">
                <a:solidFill>
                  <a:srgbClr val="9933FF"/>
                </a:solidFill>
                <a:latin typeface="Arial" charset="0"/>
                <a:ea typeface="ＭＳ ゴシック" pitchFamily="49" charset="-128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304" y="960"/>
              <a:ext cx="1509" cy="1128"/>
              <a:chOff x="2715" y="888"/>
              <a:chExt cx="1509" cy="1128"/>
            </a:xfrm>
          </p:grpSpPr>
          <p:pic>
            <p:nvPicPr>
              <p:cNvPr id="16416" name="Picture 2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40" y="893"/>
                <a:ext cx="1184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7" name="Picture 3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731" y="930"/>
                <a:ext cx="456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6388" name="Object 31"/>
              <p:cNvGraphicFramePr>
                <a:graphicFrameLocks noChangeAspect="1"/>
              </p:cNvGraphicFramePr>
              <p:nvPr/>
            </p:nvGraphicFramePr>
            <p:xfrm>
              <a:off x="3633" y="1567"/>
              <a:ext cx="503" cy="279"/>
            </p:xfrm>
            <a:graphic>
              <a:graphicData uri="http://schemas.openxmlformats.org/presentationml/2006/ole">
                <p:oleObj spid="_x0000_s111620" name="数式" r:id="rId14" imgW="850680" imgH="469800" progId="Equation.3">
                  <p:embed/>
                </p:oleObj>
              </a:graphicData>
            </a:graphic>
          </p:graphicFrame>
          <p:sp>
            <p:nvSpPr>
              <p:cNvPr id="16418" name="Rectangle 32"/>
              <p:cNvSpPr>
                <a:spLocks noChangeArrowheads="1"/>
              </p:cNvSpPr>
              <p:nvPr/>
            </p:nvSpPr>
            <p:spPr bwMode="auto">
              <a:xfrm>
                <a:off x="2843" y="1416"/>
                <a:ext cx="2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SzPct val="110000"/>
                </a:pPr>
                <a:r>
                  <a:rPr lang="en-US" altLang="ja-JP" sz="1400" dirty="0">
                    <a:solidFill>
                      <a:schemeClr val="bg2"/>
                    </a:solidFill>
                    <a:ea typeface="ＭＳ ゴシック" pitchFamily="49" charset="-128"/>
                  </a:rPr>
                  <a:t>N</a:t>
                </a:r>
                <a:r>
                  <a:rPr lang="en-US" altLang="ja-JP" sz="1400" baseline="-25000" dirty="0">
                    <a:solidFill>
                      <a:schemeClr val="bg2"/>
                    </a:solidFill>
                    <a:ea typeface="ＭＳ ゴシック" pitchFamily="49" charset="-128"/>
                  </a:rPr>
                  <a:t>0</a:t>
                </a:r>
              </a:p>
            </p:txBody>
          </p:sp>
          <p:sp>
            <p:nvSpPr>
              <p:cNvPr id="16419" name="Rectangle 33"/>
              <p:cNvSpPr>
                <a:spLocks noChangeArrowheads="1"/>
              </p:cNvSpPr>
              <p:nvPr/>
            </p:nvSpPr>
            <p:spPr bwMode="auto">
              <a:xfrm>
                <a:off x="2715" y="888"/>
                <a:ext cx="38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SzPct val="110000"/>
                </a:pPr>
                <a:r>
                  <a:rPr lang="en-US" altLang="ja-JP" sz="1400" dirty="0">
                    <a:solidFill>
                      <a:schemeClr val="bg2"/>
                    </a:solidFill>
                    <a:ea typeface="ＭＳ ゴシック" pitchFamily="49" charset="-128"/>
                  </a:rPr>
                  <a:t>N</a:t>
                </a:r>
                <a:r>
                  <a:rPr lang="en-US" altLang="ja-JP" sz="1400" baseline="-25000" dirty="0">
                    <a:solidFill>
                      <a:schemeClr val="bg2"/>
                    </a:solidFill>
                    <a:ea typeface="ＭＳ ゴシック" pitchFamily="49" charset="-128"/>
                  </a:rPr>
                  <a:t>S</a:t>
                </a:r>
                <a:r>
                  <a:rPr lang="en-US" altLang="ja-JP" sz="1400" dirty="0">
                    <a:solidFill>
                      <a:schemeClr val="bg2"/>
                    </a:solidFill>
                    <a:ea typeface="ＭＳ ゴシック" pitchFamily="49" charset="-128"/>
                  </a:rPr>
                  <a:t>(E)</a:t>
                </a:r>
              </a:p>
            </p:txBody>
          </p:sp>
          <p:sp>
            <p:nvSpPr>
              <p:cNvPr id="16420" name="Rectangle 34"/>
              <p:cNvSpPr>
                <a:spLocks noChangeArrowheads="1"/>
              </p:cNvSpPr>
              <p:nvPr/>
            </p:nvSpPr>
            <p:spPr bwMode="auto">
              <a:xfrm>
                <a:off x="2979" y="1824"/>
                <a:ext cx="2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SzPct val="110000"/>
                </a:pPr>
                <a:r>
                  <a:rPr lang="en-US" altLang="ja-JP" sz="1400" dirty="0">
                    <a:solidFill>
                      <a:schemeClr val="bg2"/>
                    </a:solidFill>
                    <a:ea typeface="ＭＳ ゴシック" pitchFamily="49" charset="-128"/>
                  </a:rPr>
                  <a:t>E</a:t>
                </a:r>
                <a:r>
                  <a:rPr lang="en-US" altLang="ja-JP" sz="1400" baseline="-25000" dirty="0">
                    <a:solidFill>
                      <a:schemeClr val="bg2"/>
                    </a:solidFill>
                    <a:ea typeface="ＭＳ ゴシック" pitchFamily="49" charset="-128"/>
                  </a:rPr>
                  <a:t>F</a:t>
                </a:r>
              </a:p>
            </p:txBody>
          </p:sp>
          <p:sp>
            <p:nvSpPr>
              <p:cNvPr id="16421" name="Rectangle 35"/>
              <p:cNvSpPr>
                <a:spLocks noChangeArrowheads="1"/>
              </p:cNvSpPr>
              <p:nvPr/>
            </p:nvSpPr>
            <p:spPr bwMode="auto">
              <a:xfrm>
                <a:off x="3218" y="1824"/>
                <a:ext cx="4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SzPct val="110000"/>
                </a:pPr>
                <a:r>
                  <a:rPr lang="en-US" altLang="ja-JP" sz="1400" dirty="0">
                    <a:solidFill>
                      <a:schemeClr val="bg2"/>
                    </a:solidFill>
                    <a:ea typeface="ＭＳ ゴシック" pitchFamily="49" charset="-128"/>
                  </a:rPr>
                  <a:t>E</a:t>
                </a:r>
                <a:r>
                  <a:rPr lang="en-US" altLang="ja-JP" sz="1400" baseline="-25000" dirty="0">
                    <a:solidFill>
                      <a:schemeClr val="bg2"/>
                    </a:solidFill>
                    <a:ea typeface="ＭＳ ゴシック" pitchFamily="49" charset="-128"/>
                  </a:rPr>
                  <a:t>F </a:t>
                </a:r>
                <a:r>
                  <a:rPr lang="en-US" altLang="ja-JP" sz="1400" dirty="0">
                    <a:solidFill>
                      <a:schemeClr val="bg2"/>
                    </a:solidFill>
                    <a:ea typeface="ＭＳ ゴシック" pitchFamily="49" charset="-128"/>
                  </a:rPr>
                  <a:t>+Δ</a:t>
                </a:r>
                <a:r>
                  <a:rPr lang="en-US" altLang="ja-JP" sz="1400" baseline="-25000" dirty="0">
                    <a:solidFill>
                      <a:schemeClr val="bg2"/>
                    </a:solidFill>
                    <a:ea typeface="ＭＳ ゴシック" pitchFamily="49" charset="-128"/>
                  </a:rPr>
                  <a:t>0</a:t>
                </a:r>
              </a:p>
            </p:txBody>
          </p:sp>
          <p:sp>
            <p:nvSpPr>
              <p:cNvPr id="16422" name="Rectangle 36"/>
              <p:cNvSpPr>
                <a:spLocks noChangeArrowheads="1"/>
              </p:cNvSpPr>
              <p:nvPr/>
            </p:nvSpPr>
            <p:spPr bwMode="auto">
              <a:xfrm>
                <a:off x="3082" y="960"/>
                <a:ext cx="66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400" b="0" dirty="0">
                    <a:latin typeface="Arial" charset="0"/>
                    <a:ea typeface="ＭＳ ゴシック" pitchFamily="49" charset="-128"/>
                  </a:rPr>
                  <a:t>Line nodes</a:t>
                </a:r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2496" y="2928"/>
              <a:ext cx="1275" cy="1128"/>
              <a:chOff x="2784" y="2880"/>
              <a:chExt cx="1275" cy="1128"/>
            </a:xfrm>
          </p:grpSpPr>
          <p:sp>
            <p:nvSpPr>
              <p:cNvPr id="16410" name="Rectangle 38"/>
              <p:cNvSpPr>
                <a:spLocks noChangeArrowheads="1"/>
              </p:cNvSpPr>
              <p:nvPr/>
            </p:nvSpPr>
            <p:spPr bwMode="auto">
              <a:xfrm>
                <a:off x="2784" y="3792"/>
                <a:ext cx="2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SzPct val="110000"/>
                </a:pPr>
                <a:r>
                  <a:rPr lang="en-US" altLang="ja-JP" sz="1400" dirty="0">
                    <a:solidFill>
                      <a:schemeClr val="bg2"/>
                    </a:solidFill>
                    <a:ea typeface="ＭＳ ゴシック" pitchFamily="49" charset="-128"/>
                  </a:rPr>
                  <a:t>E</a:t>
                </a:r>
                <a:r>
                  <a:rPr lang="en-US" altLang="ja-JP" sz="1400" baseline="-25000" dirty="0">
                    <a:solidFill>
                      <a:schemeClr val="bg2"/>
                    </a:solidFill>
                    <a:ea typeface="ＭＳ ゴシック" pitchFamily="49" charset="-128"/>
                  </a:rPr>
                  <a:t>F</a:t>
                </a:r>
              </a:p>
            </p:txBody>
          </p:sp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2880" y="2880"/>
                <a:ext cx="1179" cy="1128"/>
                <a:chOff x="4341" y="888"/>
                <a:chExt cx="1179" cy="1128"/>
              </a:xfrm>
            </p:grpSpPr>
            <p:pic>
              <p:nvPicPr>
                <p:cNvPr id="16412" name="Picture 40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341" y="888"/>
                  <a:ext cx="1179" cy="9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13" name="Picture 41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997" y="938"/>
                  <a:ext cx="484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6387" name="Object 42"/>
                <p:cNvGraphicFramePr>
                  <a:graphicFrameLocks noChangeAspect="1"/>
                </p:cNvGraphicFramePr>
                <p:nvPr/>
              </p:nvGraphicFramePr>
              <p:xfrm>
                <a:off x="4948" y="1546"/>
                <a:ext cx="515" cy="285"/>
              </p:xfrm>
              <a:graphic>
                <a:graphicData uri="http://schemas.openxmlformats.org/presentationml/2006/ole">
                  <p:oleObj spid="_x0000_s111619" name="数式" r:id="rId17" imgW="850680" imgH="469800" progId="Equation.3">
                    <p:embed/>
                  </p:oleObj>
                </a:graphicData>
              </a:graphic>
            </p:graphicFrame>
            <p:sp>
              <p:nvSpPr>
                <p:cNvPr id="16414" name="Rectangle 43"/>
                <p:cNvSpPr>
                  <a:spLocks noChangeArrowheads="1"/>
                </p:cNvSpPr>
                <p:nvPr/>
              </p:nvSpPr>
              <p:spPr bwMode="auto">
                <a:xfrm>
                  <a:off x="4510" y="1824"/>
                  <a:ext cx="46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accent2"/>
                    </a:buClr>
                    <a:buSzPct val="110000"/>
                  </a:pPr>
                  <a:r>
                    <a:rPr lang="en-US" altLang="ja-JP" sz="1400" dirty="0">
                      <a:solidFill>
                        <a:schemeClr val="bg2"/>
                      </a:solidFill>
                      <a:ea typeface="ＭＳ ゴシック" pitchFamily="49" charset="-128"/>
                    </a:rPr>
                    <a:t>E</a:t>
                  </a:r>
                  <a:r>
                    <a:rPr lang="en-US" altLang="ja-JP" sz="1400" baseline="-25000" dirty="0">
                      <a:solidFill>
                        <a:schemeClr val="bg2"/>
                      </a:solidFill>
                      <a:ea typeface="ＭＳ ゴシック" pitchFamily="49" charset="-128"/>
                    </a:rPr>
                    <a:t>F </a:t>
                  </a:r>
                  <a:r>
                    <a:rPr lang="en-US" altLang="ja-JP" sz="1400" dirty="0">
                      <a:solidFill>
                        <a:schemeClr val="bg2"/>
                      </a:solidFill>
                      <a:ea typeface="ＭＳ ゴシック" pitchFamily="49" charset="-128"/>
                    </a:rPr>
                    <a:t>+Δ</a:t>
                  </a:r>
                  <a:r>
                    <a:rPr lang="en-US" altLang="ja-JP" sz="1400" baseline="-25000" dirty="0">
                      <a:solidFill>
                        <a:schemeClr val="bg2"/>
                      </a:solidFill>
                      <a:ea typeface="ＭＳ ゴシック" pitchFamily="49" charset="-128"/>
                    </a:rPr>
                    <a:t>0</a:t>
                  </a:r>
                </a:p>
              </p:txBody>
            </p:sp>
            <p:sp>
              <p:nvSpPr>
                <p:cNvPr id="16415" name="Rectangle 44"/>
                <p:cNvSpPr>
                  <a:spLocks noChangeArrowheads="1"/>
                </p:cNvSpPr>
                <p:nvPr/>
              </p:nvSpPr>
              <p:spPr bwMode="auto">
                <a:xfrm>
                  <a:off x="4350" y="948"/>
                  <a:ext cx="70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0" dirty="0">
                      <a:latin typeface="Arial" charset="0"/>
                      <a:ea typeface="ＭＳ ゴシック" pitchFamily="49" charset="-128"/>
                    </a:rPr>
                    <a:t>Point nodes</a:t>
                  </a:r>
                </a:p>
              </p:txBody>
            </p:sp>
          </p:grpSp>
        </p:grpSp>
      </p:grpSp>
      <p:pic>
        <p:nvPicPr>
          <p:cNvPr id="16400" name="Picture 4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7147272"/>
            <a:ext cx="2963863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46"/>
          <p:cNvGraphicFramePr>
            <a:graphicFrameLocks noChangeAspect="1"/>
          </p:cNvGraphicFramePr>
          <p:nvPr/>
        </p:nvGraphicFramePr>
        <p:xfrm>
          <a:off x="304800" y="2971800"/>
          <a:ext cx="3063875" cy="3810000"/>
        </p:xfrm>
        <a:graphic>
          <a:graphicData uri="http://schemas.openxmlformats.org/presentationml/2006/ole">
            <p:oleObj spid="_x0000_s111618" name="ｸﾞﾗﾌ" r:id="rId19" imgW="2992320" imgH="37195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Oval 257"/>
          <p:cNvSpPr>
            <a:spLocks noChangeArrowheads="1"/>
          </p:cNvSpPr>
          <p:nvPr/>
        </p:nvSpPr>
        <p:spPr bwMode="auto">
          <a:xfrm>
            <a:off x="7514208" y="3414762"/>
            <a:ext cx="1023938" cy="10223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0" name="Oval 257"/>
          <p:cNvSpPr>
            <a:spLocks noChangeArrowheads="1"/>
          </p:cNvSpPr>
          <p:nvPr/>
        </p:nvSpPr>
        <p:spPr bwMode="auto">
          <a:xfrm>
            <a:off x="6168008" y="3450159"/>
            <a:ext cx="1023938" cy="10223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9" name="Oval 257"/>
          <p:cNvSpPr>
            <a:spLocks noChangeArrowheads="1"/>
          </p:cNvSpPr>
          <p:nvPr/>
        </p:nvSpPr>
        <p:spPr bwMode="auto">
          <a:xfrm>
            <a:off x="4839271" y="3434284"/>
            <a:ext cx="1023937" cy="1020762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8" name="Oval 257"/>
          <p:cNvSpPr>
            <a:spLocks noChangeArrowheads="1"/>
          </p:cNvSpPr>
          <p:nvPr/>
        </p:nvSpPr>
        <p:spPr bwMode="auto">
          <a:xfrm>
            <a:off x="7514208" y="2262634"/>
            <a:ext cx="1023938" cy="10223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7" name="Oval 257"/>
          <p:cNvSpPr>
            <a:spLocks noChangeArrowheads="1"/>
          </p:cNvSpPr>
          <p:nvPr/>
        </p:nvSpPr>
        <p:spPr bwMode="auto">
          <a:xfrm>
            <a:off x="6168008" y="2262634"/>
            <a:ext cx="1023938" cy="10223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CCECFF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5" name="AutoShape 19"/>
          <p:cNvSpPr>
            <a:spLocks noChangeArrowheads="1"/>
          </p:cNvSpPr>
          <p:nvPr/>
        </p:nvSpPr>
        <p:spPr bwMode="auto">
          <a:xfrm>
            <a:off x="558105" y="1724125"/>
            <a:ext cx="2347913" cy="35401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r>
              <a:rPr lang="en-US" altLang="ja-JP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Normal metal</a:t>
            </a:r>
          </a:p>
        </p:txBody>
      </p:sp>
      <p:sp>
        <p:nvSpPr>
          <p:cNvPr id="300233" name="AutoShape 201"/>
          <p:cNvSpPr>
            <a:spLocks noChangeArrowheads="1"/>
          </p:cNvSpPr>
          <p:nvPr/>
        </p:nvSpPr>
        <p:spPr bwMode="auto">
          <a:xfrm>
            <a:off x="4805933" y="1686446"/>
            <a:ext cx="3867448" cy="4048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r>
              <a:rPr lang="en-US" altLang="ja-JP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Heavy </a:t>
            </a:r>
            <a:r>
              <a:rPr lang="en-US" altLang="ja-JP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Fermion</a:t>
            </a:r>
            <a:r>
              <a:rPr lang="en-US" altLang="ja-JP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system</a:t>
            </a:r>
          </a:p>
        </p:txBody>
      </p:sp>
      <p:grpSp>
        <p:nvGrpSpPr>
          <p:cNvPr id="4" name="Group 310"/>
          <p:cNvGrpSpPr>
            <a:grpSpLocks/>
          </p:cNvGrpSpPr>
          <p:nvPr/>
        </p:nvGrpSpPr>
        <p:grpSpPr bwMode="auto">
          <a:xfrm>
            <a:off x="4842446" y="2262634"/>
            <a:ext cx="1023937" cy="1022350"/>
            <a:chOff x="507" y="2630"/>
            <a:chExt cx="645" cy="644"/>
          </a:xfrm>
        </p:grpSpPr>
        <p:grpSp>
          <p:nvGrpSpPr>
            <p:cNvPr id="5" name="Group 309"/>
            <p:cNvGrpSpPr>
              <a:grpSpLocks/>
            </p:cNvGrpSpPr>
            <p:nvPr/>
          </p:nvGrpSpPr>
          <p:grpSpPr bwMode="auto">
            <a:xfrm>
              <a:off x="507" y="2630"/>
              <a:ext cx="645" cy="644"/>
              <a:chOff x="4605" y="2449"/>
              <a:chExt cx="645" cy="644"/>
            </a:xfrm>
          </p:grpSpPr>
          <p:sp>
            <p:nvSpPr>
              <p:cNvPr id="12351" name="Oval 257"/>
              <p:cNvSpPr>
                <a:spLocks noChangeArrowheads="1"/>
              </p:cNvSpPr>
              <p:nvPr/>
            </p:nvSpPr>
            <p:spPr bwMode="auto">
              <a:xfrm>
                <a:off x="4605" y="2449"/>
                <a:ext cx="645" cy="644"/>
              </a:xfrm>
              <a:prstGeom prst="ellipse">
                <a:avLst/>
              </a:prstGeom>
              <a:gradFill rotWithShape="1">
                <a:gsLst>
                  <a:gs pos="0">
                    <a:srgbClr val="3366FF"/>
                  </a:gs>
                  <a:gs pos="100000">
                    <a:srgbClr val="CCECFF">
                      <a:alpha val="79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noFill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352" name="Oval 304"/>
              <p:cNvSpPr>
                <a:spLocks noChangeArrowheads="1"/>
              </p:cNvSpPr>
              <p:nvPr/>
            </p:nvSpPr>
            <p:spPr bwMode="auto">
              <a:xfrm>
                <a:off x="4841" y="2670"/>
                <a:ext cx="181" cy="181"/>
              </a:xfrm>
              <a:prstGeom prst="ellipse">
                <a:avLst/>
              </a:prstGeom>
              <a:solidFill>
                <a:srgbClr val="008000">
                  <a:alpha val="70195"/>
                </a:srgbClr>
              </a:solidFill>
              <a:ln w="12700" algn="ctr">
                <a:noFill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342900" indent="-342900"/>
                <a:endParaRPr lang="ja-JP" altLang="ja-JP" sz="1600" b="1" baseline="30000"/>
              </a:p>
            </p:txBody>
          </p:sp>
        </p:grpSp>
        <p:sp>
          <p:nvSpPr>
            <p:cNvPr id="12350" name="Text Box 307"/>
            <p:cNvSpPr txBox="1">
              <a:spLocks noChangeArrowheads="1"/>
            </p:cNvSpPr>
            <p:nvPr/>
          </p:nvSpPr>
          <p:spPr bwMode="auto">
            <a:xfrm>
              <a:off x="564" y="2794"/>
              <a:ext cx="317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i="1" dirty="0" smtClean="0">
                  <a:solidFill>
                    <a:srgbClr val="000066"/>
                  </a:solidFill>
                </a:rPr>
                <a:t>f</a:t>
              </a:r>
              <a:endParaRPr lang="en-US" altLang="ja-JP" i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6" name="Group 345"/>
          <p:cNvGrpSpPr>
            <a:grpSpLocks/>
          </p:cNvGrpSpPr>
          <p:nvPr/>
        </p:nvGrpSpPr>
        <p:grpSpPr bwMode="auto">
          <a:xfrm>
            <a:off x="4932938" y="3716859"/>
            <a:ext cx="571500" cy="377825"/>
            <a:chOff x="4601" y="2551"/>
            <a:chExt cx="360" cy="238"/>
          </a:xfrm>
        </p:grpSpPr>
        <p:sp>
          <p:nvSpPr>
            <p:cNvPr id="12347" name="Oval 314"/>
            <p:cNvSpPr>
              <a:spLocks noChangeArrowheads="1"/>
            </p:cNvSpPr>
            <p:nvPr/>
          </p:nvSpPr>
          <p:spPr bwMode="auto">
            <a:xfrm>
              <a:off x="4780" y="2608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8" name="Text Box 316"/>
            <p:cNvSpPr txBox="1">
              <a:spLocks noChangeArrowheads="1"/>
            </p:cNvSpPr>
            <p:nvPr/>
          </p:nvSpPr>
          <p:spPr bwMode="auto">
            <a:xfrm>
              <a:off x="4601" y="2551"/>
              <a:ext cx="317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i="1" dirty="0" smtClean="0">
                  <a:solidFill>
                    <a:srgbClr val="000066"/>
                  </a:solidFill>
                </a:rPr>
                <a:t>f</a:t>
              </a:r>
              <a:endParaRPr lang="en-US" altLang="ja-JP" i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Group 323"/>
          <p:cNvGrpSpPr>
            <a:grpSpLocks/>
          </p:cNvGrpSpPr>
          <p:nvPr/>
        </p:nvGrpSpPr>
        <p:grpSpPr bwMode="auto">
          <a:xfrm>
            <a:off x="6232301" y="3716859"/>
            <a:ext cx="715963" cy="377825"/>
            <a:chOff x="473" y="2794"/>
            <a:chExt cx="451" cy="238"/>
          </a:xfrm>
        </p:grpSpPr>
        <p:sp>
          <p:nvSpPr>
            <p:cNvPr id="12345" name="Oval 326"/>
            <p:cNvSpPr>
              <a:spLocks noChangeArrowheads="1"/>
            </p:cNvSpPr>
            <p:nvPr/>
          </p:nvSpPr>
          <p:spPr bwMode="auto">
            <a:xfrm>
              <a:off x="743" y="2851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6" name="Text Box 328"/>
            <p:cNvSpPr txBox="1">
              <a:spLocks noChangeArrowheads="1"/>
            </p:cNvSpPr>
            <p:nvPr/>
          </p:nvSpPr>
          <p:spPr bwMode="auto">
            <a:xfrm>
              <a:off x="473" y="2794"/>
              <a:ext cx="317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i="1" dirty="0" smtClean="0">
                  <a:solidFill>
                    <a:srgbClr val="000066"/>
                  </a:solidFill>
                </a:rPr>
                <a:t>f</a:t>
              </a:r>
              <a:endParaRPr lang="en-US" altLang="ja-JP" i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8" name="Group 329"/>
          <p:cNvGrpSpPr>
            <a:grpSpLocks/>
          </p:cNvGrpSpPr>
          <p:nvPr/>
        </p:nvGrpSpPr>
        <p:grpSpPr bwMode="auto">
          <a:xfrm>
            <a:off x="7596759" y="2543621"/>
            <a:ext cx="571500" cy="377825"/>
            <a:chOff x="564" y="2794"/>
            <a:chExt cx="360" cy="238"/>
          </a:xfrm>
        </p:grpSpPr>
        <p:sp>
          <p:nvSpPr>
            <p:cNvPr id="12343" name="Oval 332"/>
            <p:cNvSpPr>
              <a:spLocks noChangeArrowheads="1"/>
            </p:cNvSpPr>
            <p:nvPr/>
          </p:nvSpPr>
          <p:spPr bwMode="auto">
            <a:xfrm>
              <a:off x="743" y="2851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4" name="Text Box 334"/>
            <p:cNvSpPr txBox="1">
              <a:spLocks noChangeArrowheads="1"/>
            </p:cNvSpPr>
            <p:nvPr/>
          </p:nvSpPr>
          <p:spPr bwMode="auto">
            <a:xfrm>
              <a:off x="564" y="2794"/>
              <a:ext cx="317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i="1" dirty="0" smtClean="0">
                  <a:solidFill>
                    <a:srgbClr val="000066"/>
                  </a:solidFill>
                </a:rPr>
                <a:t>f</a:t>
              </a:r>
              <a:endParaRPr lang="en-US" altLang="ja-JP" i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9" name="Group 346"/>
          <p:cNvGrpSpPr>
            <a:grpSpLocks/>
          </p:cNvGrpSpPr>
          <p:nvPr/>
        </p:nvGrpSpPr>
        <p:grpSpPr bwMode="auto">
          <a:xfrm>
            <a:off x="6228335" y="2541091"/>
            <a:ext cx="598488" cy="377825"/>
            <a:chOff x="4584" y="2551"/>
            <a:chExt cx="377" cy="238"/>
          </a:xfrm>
        </p:grpSpPr>
        <p:sp>
          <p:nvSpPr>
            <p:cNvPr id="12341" name="Oval 348"/>
            <p:cNvSpPr>
              <a:spLocks noChangeArrowheads="1"/>
            </p:cNvSpPr>
            <p:nvPr/>
          </p:nvSpPr>
          <p:spPr bwMode="auto">
            <a:xfrm>
              <a:off x="4780" y="2608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2" name="Text Box 350"/>
            <p:cNvSpPr txBox="1">
              <a:spLocks noChangeArrowheads="1"/>
            </p:cNvSpPr>
            <p:nvPr/>
          </p:nvSpPr>
          <p:spPr bwMode="auto">
            <a:xfrm>
              <a:off x="4584" y="2551"/>
              <a:ext cx="317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i="1" dirty="0" smtClean="0">
                  <a:solidFill>
                    <a:srgbClr val="000066"/>
                  </a:solidFill>
                </a:rPr>
                <a:t>f</a:t>
              </a:r>
              <a:endParaRPr lang="en-US" altLang="ja-JP" i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Group 351"/>
          <p:cNvGrpSpPr>
            <a:grpSpLocks/>
          </p:cNvGrpSpPr>
          <p:nvPr/>
        </p:nvGrpSpPr>
        <p:grpSpPr bwMode="auto">
          <a:xfrm>
            <a:off x="7600454" y="3716859"/>
            <a:ext cx="715962" cy="377825"/>
            <a:chOff x="4510" y="2551"/>
            <a:chExt cx="451" cy="238"/>
          </a:xfrm>
        </p:grpSpPr>
        <p:sp>
          <p:nvSpPr>
            <p:cNvPr id="12339" name="Oval 353"/>
            <p:cNvSpPr>
              <a:spLocks noChangeArrowheads="1"/>
            </p:cNvSpPr>
            <p:nvPr/>
          </p:nvSpPr>
          <p:spPr bwMode="auto">
            <a:xfrm>
              <a:off x="4780" y="2608"/>
              <a:ext cx="181" cy="181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algn="ctr">
              <a:noFill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marL="342900" indent="-342900"/>
              <a:endParaRPr lang="ja-JP" altLang="ja-JP" sz="1600" b="1" baseline="30000"/>
            </a:p>
          </p:txBody>
        </p:sp>
        <p:sp>
          <p:nvSpPr>
            <p:cNvPr id="12340" name="Text Box 355"/>
            <p:cNvSpPr txBox="1">
              <a:spLocks noChangeArrowheads="1"/>
            </p:cNvSpPr>
            <p:nvPr/>
          </p:nvSpPr>
          <p:spPr bwMode="auto">
            <a:xfrm>
              <a:off x="4510" y="2551"/>
              <a:ext cx="317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ja-JP" i="1" dirty="0" smtClean="0">
                  <a:solidFill>
                    <a:srgbClr val="000066"/>
                  </a:solidFill>
                </a:rPr>
                <a:t>f</a:t>
              </a:r>
              <a:endParaRPr lang="en-US" altLang="ja-JP" i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79" name="正方形/長方形 78"/>
          <p:cNvSpPr>
            <a:spLocks noChangeArrowheads="1"/>
          </p:cNvSpPr>
          <p:nvPr/>
        </p:nvSpPr>
        <p:spPr bwMode="auto">
          <a:xfrm>
            <a:off x="5174233" y="2556322"/>
            <a:ext cx="417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 dirty="0"/>
              <a:t>＋</a:t>
            </a:r>
          </a:p>
        </p:txBody>
      </p:sp>
      <p:sp>
        <p:nvSpPr>
          <p:cNvPr id="81" name="正方形/長方形 80"/>
          <p:cNvSpPr>
            <a:spLocks noChangeArrowheads="1"/>
          </p:cNvSpPr>
          <p:nvPr/>
        </p:nvSpPr>
        <p:spPr bwMode="auto">
          <a:xfrm>
            <a:off x="6502971" y="2576959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 dirty="0"/>
              <a:t>＋</a:t>
            </a:r>
          </a:p>
        </p:txBody>
      </p:sp>
      <p:sp>
        <p:nvSpPr>
          <p:cNvPr id="82" name="正方形/長方形 81"/>
          <p:cNvSpPr>
            <a:spLocks noChangeArrowheads="1"/>
          </p:cNvSpPr>
          <p:nvPr/>
        </p:nvSpPr>
        <p:spPr bwMode="auto">
          <a:xfrm>
            <a:off x="7812360" y="2576959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 dirty="0"/>
              <a:t>＋</a:t>
            </a:r>
          </a:p>
        </p:txBody>
      </p:sp>
      <p:sp>
        <p:nvSpPr>
          <p:cNvPr id="83" name="正方形/長方形 82"/>
          <p:cNvSpPr>
            <a:spLocks noChangeArrowheads="1"/>
          </p:cNvSpPr>
          <p:nvPr/>
        </p:nvSpPr>
        <p:spPr bwMode="auto">
          <a:xfrm>
            <a:off x="5148064" y="3764484"/>
            <a:ext cx="417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84" name="正方形/長方形 83"/>
          <p:cNvSpPr>
            <a:spLocks noChangeArrowheads="1"/>
          </p:cNvSpPr>
          <p:nvPr/>
        </p:nvSpPr>
        <p:spPr bwMode="auto">
          <a:xfrm>
            <a:off x="6602760" y="3764484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 dirty="0"/>
              <a:t>＋</a:t>
            </a:r>
          </a:p>
        </p:txBody>
      </p:sp>
      <p:sp>
        <p:nvSpPr>
          <p:cNvPr id="85" name="正方形/長方形 84"/>
          <p:cNvSpPr>
            <a:spLocks noChangeArrowheads="1"/>
          </p:cNvSpPr>
          <p:nvPr/>
        </p:nvSpPr>
        <p:spPr bwMode="auto">
          <a:xfrm>
            <a:off x="7956376" y="3779193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ja-JP" altLang="en-US" b="1" dirty="0"/>
              <a:t>＋</a:t>
            </a:r>
          </a:p>
        </p:txBody>
      </p:sp>
      <p:sp>
        <p:nvSpPr>
          <p:cNvPr id="129" name="角丸四角形 128"/>
          <p:cNvSpPr/>
          <p:nvPr/>
        </p:nvSpPr>
        <p:spPr>
          <a:xfrm>
            <a:off x="4771008" y="3123754"/>
            <a:ext cx="3821113" cy="449262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1" name="Group 357"/>
          <p:cNvGrpSpPr>
            <a:grpSpLocks/>
          </p:cNvGrpSpPr>
          <p:nvPr/>
        </p:nvGrpSpPr>
        <p:grpSpPr bwMode="auto">
          <a:xfrm>
            <a:off x="7017320" y="3286422"/>
            <a:ext cx="1865313" cy="1582738"/>
            <a:chOff x="1877" y="2250"/>
            <a:chExt cx="1175" cy="997"/>
          </a:xfrm>
        </p:grpSpPr>
        <p:sp>
          <p:nvSpPr>
            <p:cNvPr id="12336" name="Freeform 358"/>
            <p:cNvSpPr>
              <a:spLocks/>
            </p:cNvSpPr>
            <p:nvPr/>
          </p:nvSpPr>
          <p:spPr bwMode="auto">
            <a:xfrm>
              <a:off x="2603" y="2250"/>
              <a:ext cx="122" cy="329"/>
            </a:xfrm>
            <a:custGeom>
              <a:avLst/>
              <a:gdLst>
                <a:gd name="T0" fmla="*/ 0 w 190"/>
                <a:gd name="T1" fmla="*/ 0 h 408"/>
                <a:gd name="T2" fmla="*/ 117 w 190"/>
                <a:gd name="T3" fmla="*/ 147 h 408"/>
                <a:gd name="T4" fmla="*/ 30 w 190"/>
                <a:gd name="T5" fmla="*/ 329 h 408"/>
                <a:gd name="T6" fmla="*/ 0 60000 65536"/>
                <a:gd name="T7" fmla="*/ 0 60000 65536"/>
                <a:gd name="T8" fmla="*/ 0 60000 65536"/>
                <a:gd name="T9" fmla="*/ 0 w 190"/>
                <a:gd name="T10" fmla="*/ 0 h 408"/>
                <a:gd name="T11" fmla="*/ 190 w 190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" h="408">
                  <a:moveTo>
                    <a:pt x="0" y="0"/>
                  </a:moveTo>
                  <a:cubicBezTo>
                    <a:pt x="87" y="57"/>
                    <a:pt x="174" y="114"/>
                    <a:pt x="182" y="182"/>
                  </a:cubicBezTo>
                  <a:cubicBezTo>
                    <a:pt x="190" y="250"/>
                    <a:pt x="118" y="329"/>
                    <a:pt x="46" y="40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7" name="Line 359"/>
            <p:cNvSpPr>
              <a:spLocks noChangeShapeType="1"/>
            </p:cNvSpPr>
            <p:nvPr/>
          </p:nvSpPr>
          <p:spPr bwMode="auto">
            <a:xfrm>
              <a:off x="2739" y="2432"/>
              <a:ext cx="45" cy="4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8" name="Text Box 360"/>
            <p:cNvSpPr txBox="1">
              <a:spLocks noChangeArrowheads="1"/>
            </p:cNvSpPr>
            <p:nvPr/>
          </p:nvSpPr>
          <p:spPr bwMode="auto">
            <a:xfrm>
              <a:off x="1877" y="2840"/>
              <a:ext cx="1175" cy="40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altLang="ja-JP" i="1" dirty="0">
                  <a:latin typeface="Arial" pitchFamily="34" charset="0"/>
                  <a:cs typeface="Arial" pitchFamily="34" charset="0"/>
                </a:rPr>
                <a:t>c-f</a:t>
              </a:r>
              <a:r>
                <a:rPr lang="en-US" altLang="ja-JP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ja-JP" alt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dirty="0" smtClean="0">
                  <a:latin typeface="Arial" pitchFamily="34" charset="0"/>
                  <a:cs typeface="Arial" pitchFamily="34" charset="0"/>
                </a:rPr>
                <a:t>hybridization</a:t>
              </a:r>
            </a:p>
            <a:p>
              <a:pPr marL="342900" indent="-342900"/>
              <a:r>
                <a:rPr lang="en-US" altLang="ja-JP" dirty="0" smtClean="0">
                  <a:latin typeface="Arial" pitchFamily="34" charset="0"/>
                  <a:cs typeface="Arial" pitchFamily="34" charset="0"/>
                </a:rPr>
                <a:t>( </a:t>
              </a:r>
              <a:r>
                <a:rPr lang="en-US" altLang="ja-JP" i="1" dirty="0" smtClean="0">
                  <a:latin typeface="Arial" pitchFamily="34" charset="0"/>
                  <a:cs typeface="Arial" pitchFamily="34" charset="0"/>
                </a:rPr>
                <a:t>c-f</a:t>
              </a:r>
              <a:r>
                <a:rPr lang="en-US" altLang="ja-JP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ja-JP" altLang="en-US" dirty="0" smtClean="0">
                  <a:latin typeface="Arial" pitchFamily="34" charset="0"/>
                  <a:cs typeface="Arial" pitchFamily="34" charset="0"/>
                </a:rPr>
                <a:t>混成）</a:t>
              </a:r>
              <a:endParaRPr lang="en-US" altLang="ja-JP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17" name="Oval 304"/>
          <p:cNvSpPr>
            <a:spLocks noChangeArrowheads="1"/>
          </p:cNvSpPr>
          <p:nvPr/>
        </p:nvSpPr>
        <p:spPr bwMode="auto">
          <a:xfrm>
            <a:off x="958949" y="2702644"/>
            <a:ext cx="287337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18" name="Oval 314"/>
          <p:cNvSpPr>
            <a:spLocks noChangeArrowheads="1"/>
          </p:cNvSpPr>
          <p:nvPr/>
        </p:nvSpPr>
        <p:spPr bwMode="auto">
          <a:xfrm>
            <a:off x="962918" y="3860725"/>
            <a:ext cx="287337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19" name="Oval 326"/>
          <p:cNvSpPr>
            <a:spLocks noChangeArrowheads="1"/>
          </p:cNvSpPr>
          <p:nvPr/>
        </p:nvSpPr>
        <p:spPr bwMode="auto">
          <a:xfrm>
            <a:off x="2285305" y="3876600"/>
            <a:ext cx="287338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20" name="Oval 332"/>
          <p:cNvSpPr>
            <a:spLocks noChangeArrowheads="1"/>
          </p:cNvSpPr>
          <p:nvPr/>
        </p:nvSpPr>
        <p:spPr bwMode="auto">
          <a:xfrm>
            <a:off x="3626743" y="2701850"/>
            <a:ext cx="287337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21" name="Oval 348"/>
          <p:cNvSpPr>
            <a:spLocks noChangeArrowheads="1"/>
          </p:cNvSpPr>
          <p:nvPr/>
        </p:nvSpPr>
        <p:spPr bwMode="auto">
          <a:xfrm>
            <a:off x="2285305" y="2701850"/>
            <a:ext cx="287338" cy="287338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22" name="Oval 353"/>
          <p:cNvSpPr>
            <a:spLocks noChangeArrowheads="1"/>
          </p:cNvSpPr>
          <p:nvPr/>
        </p:nvSpPr>
        <p:spPr bwMode="auto">
          <a:xfrm>
            <a:off x="3626743" y="3894063"/>
            <a:ext cx="287337" cy="287337"/>
          </a:xfrm>
          <a:prstGeom prst="ellipse">
            <a:avLst/>
          </a:prstGeom>
          <a:solidFill>
            <a:srgbClr val="008000">
              <a:alpha val="70195"/>
            </a:srgbClr>
          </a:solidFill>
          <a:ln w="12700" algn="ctr">
            <a:noFill/>
            <a:round/>
            <a:headEnd/>
            <a:tailEnd type="none" w="lg" len="lg"/>
          </a:ln>
        </p:spPr>
        <p:txBody>
          <a:bodyPr wrap="none" anchor="ctr"/>
          <a:lstStyle/>
          <a:p>
            <a:pPr marL="342900" indent="-342900"/>
            <a:endParaRPr lang="ja-JP" altLang="ja-JP" sz="1600" b="1" baseline="30000"/>
          </a:p>
        </p:txBody>
      </p:sp>
      <p:sp>
        <p:nvSpPr>
          <p:cNvPr id="12323" name="正方形/長方形 201"/>
          <p:cNvSpPr>
            <a:spLocks noChangeArrowheads="1"/>
          </p:cNvSpPr>
          <p:nvPr/>
        </p:nvSpPr>
        <p:spPr bwMode="auto">
          <a:xfrm>
            <a:off x="920055" y="2628652"/>
            <a:ext cx="36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 dirty="0"/>
              <a:t>＋</a:t>
            </a:r>
          </a:p>
        </p:txBody>
      </p:sp>
      <p:sp>
        <p:nvSpPr>
          <p:cNvPr id="12324" name="正方形/長方形 202"/>
          <p:cNvSpPr>
            <a:spLocks noChangeArrowheads="1"/>
          </p:cNvSpPr>
          <p:nvPr/>
        </p:nvSpPr>
        <p:spPr bwMode="auto">
          <a:xfrm>
            <a:off x="2266255" y="2628652"/>
            <a:ext cx="328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 dirty="0"/>
              <a:t>＋</a:t>
            </a:r>
          </a:p>
        </p:txBody>
      </p:sp>
      <p:sp>
        <p:nvSpPr>
          <p:cNvPr id="12325" name="正方形/長方形 203"/>
          <p:cNvSpPr>
            <a:spLocks noChangeArrowheads="1"/>
          </p:cNvSpPr>
          <p:nvPr/>
        </p:nvSpPr>
        <p:spPr bwMode="auto">
          <a:xfrm>
            <a:off x="3612455" y="2628652"/>
            <a:ext cx="346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 dirty="0"/>
              <a:t>＋</a:t>
            </a:r>
          </a:p>
        </p:txBody>
      </p:sp>
      <p:sp>
        <p:nvSpPr>
          <p:cNvPr id="12326" name="正方形/長方形 204"/>
          <p:cNvSpPr>
            <a:spLocks noChangeArrowheads="1"/>
          </p:cNvSpPr>
          <p:nvPr/>
        </p:nvSpPr>
        <p:spPr bwMode="auto">
          <a:xfrm>
            <a:off x="920055" y="3817863"/>
            <a:ext cx="398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12327" name="正方形/長方形 205"/>
          <p:cNvSpPr>
            <a:spLocks noChangeArrowheads="1"/>
          </p:cNvSpPr>
          <p:nvPr/>
        </p:nvSpPr>
        <p:spPr bwMode="auto">
          <a:xfrm>
            <a:off x="2301180" y="3835325"/>
            <a:ext cx="311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sp>
        <p:nvSpPr>
          <p:cNvPr id="12328" name="正方形/長方形 206"/>
          <p:cNvSpPr>
            <a:spLocks noChangeArrowheads="1"/>
          </p:cNvSpPr>
          <p:nvPr/>
        </p:nvSpPr>
        <p:spPr bwMode="auto">
          <a:xfrm>
            <a:off x="3577530" y="3852788"/>
            <a:ext cx="450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ja-JP" altLang="en-US" b="1"/>
              <a:t>＋</a:t>
            </a:r>
          </a:p>
        </p:txBody>
      </p:sp>
      <p:grpSp>
        <p:nvGrpSpPr>
          <p:cNvPr id="12" name="Group 362"/>
          <p:cNvGrpSpPr>
            <a:grpSpLocks/>
          </p:cNvGrpSpPr>
          <p:nvPr/>
        </p:nvGrpSpPr>
        <p:grpSpPr bwMode="auto">
          <a:xfrm>
            <a:off x="4644008" y="3255194"/>
            <a:ext cx="215900" cy="215900"/>
            <a:chOff x="839" y="1525"/>
            <a:chExt cx="136" cy="136"/>
          </a:xfrm>
        </p:grpSpPr>
        <p:sp>
          <p:nvSpPr>
            <p:cNvPr id="12334" name="Oval 363"/>
            <p:cNvSpPr>
              <a:spLocks noChangeArrowheads="1"/>
            </p:cNvSpPr>
            <p:nvPr/>
          </p:nvSpPr>
          <p:spPr bwMode="auto">
            <a:xfrm>
              <a:off x="839" y="1525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path path="rect">
                <a:fillToRect r="100000" b="100000"/>
              </a:path>
            </a:gra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35" name="Line 364"/>
            <p:cNvSpPr>
              <a:spLocks noChangeShapeType="1"/>
            </p:cNvSpPr>
            <p:nvPr/>
          </p:nvSpPr>
          <p:spPr bwMode="auto">
            <a:xfrm>
              <a:off x="863" y="1594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6" name="角丸四角形 95"/>
          <p:cNvSpPr/>
          <p:nvPr/>
        </p:nvSpPr>
        <p:spPr>
          <a:xfrm>
            <a:off x="462855" y="3174925"/>
            <a:ext cx="3821113" cy="449263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3" name="Group 134"/>
          <p:cNvGrpSpPr>
            <a:grpSpLocks/>
          </p:cNvGrpSpPr>
          <p:nvPr/>
        </p:nvGrpSpPr>
        <p:grpSpPr bwMode="auto">
          <a:xfrm>
            <a:off x="372368" y="3282875"/>
            <a:ext cx="215900" cy="215900"/>
            <a:chOff x="850" y="1525"/>
            <a:chExt cx="136" cy="136"/>
          </a:xfrm>
        </p:grpSpPr>
        <p:sp>
          <p:nvSpPr>
            <p:cNvPr id="12332" name="Oval 135"/>
            <p:cNvSpPr>
              <a:spLocks noChangeArrowheads="1"/>
            </p:cNvSpPr>
            <p:nvPr/>
          </p:nvSpPr>
          <p:spPr bwMode="auto">
            <a:xfrm>
              <a:off x="850" y="1525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path path="rect">
                <a:fillToRect r="100000" b="100000"/>
              </a:path>
            </a:gra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33" name="Line 136"/>
            <p:cNvSpPr>
              <a:spLocks noChangeShapeType="1"/>
            </p:cNvSpPr>
            <p:nvPr/>
          </p:nvSpPr>
          <p:spPr bwMode="auto">
            <a:xfrm>
              <a:off x="874" y="1594"/>
              <a:ext cx="91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7" name="Rectangle 229"/>
          <p:cNvSpPr txBox="1">
            <a:spLocks noChangeArrowheads="1"/>
          </p:cNvSpPr>
          <p:nvPr/>
        </p:nvSpPr>
        <p:spPr>
          <a:xfrm>
            <a:off x="0" y="980728"/>
            <a:ext cx="9144000" cy="800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What does “Heavy” mean?</a:t>
            </a:r>
          </a:p>
        </p:txBody>
      </p: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1349642" y="5805264"/>
            <a:ext cx="6444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“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Heavy</a:t>
            </a:r>
            <a:r>
              <a:rPr lang="en-US" altLang="ja-JP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”     </a:t>
            </a:r>
            <a:r>
              <a:rPr lang="ja-JP" altLang="en-US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⇒</a:t>
            </a:r>
            <a:r>
              <a:rPr lang="en-US" altLang="ja-JP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 </a:t>
            </a:r>
            <a:r>
              <a:rPr lang="en-US" altLang="ja-JP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large </a:t>
            </a:r>
            <a:r>
              <a:rPr lang="en-US" altLang="ja-JP" sz="28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effective mass </a:t>
            </a:r>
          </a:p>
        </p:txBody>
      </p:sp>
      <p:sp>
        <p:nvSpPr>
          <p:cNvPr id="92" name="正方形/長方形 9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0" y="107921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Heavy </a:t>
            </a:r>
            <a:r>
              <a:rPr kumimoji="1" lang="en-US" altLang="ja-JP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Fermion</a:t>
            </a:r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System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433275" y="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introduction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68298" y="5301208"/>
            <a:ext cx="769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Strong electron correlation makes effective mass large.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19653E-6 L 0.40277 2.19653E-6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78035E-8 L 0.42326 5.78035E-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07921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Heavy </a:t>
            </a:r>
            <a:r>
              <a:rPr kumimoji="1" lang="en-US" altLang="ja-JP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Fermion</a:t>
            </a:r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System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33275" y="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introduction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29047" y="940658"/>
            <a:ext cx="7485906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Example of heavy </a:t>
            </a:r>
            <a:r>
              <a:rPr lang="en-US" altLang="ja-JP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fermion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superconductor compounds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445294"/>
            <a:ext cx="53451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652120" y="4365104"/>
            <a:ext cx="2828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altLang="ja-JP" sz="2800" dirty="0">
                <a:latin typeface="Arial" pitchFamily="34" charset="0"/>
                <a:cs typeface="Arial" pitchFamily="34" charset="0"/>
              </a:rPr>
              <a:t>Pt</a:t>
            </a:r>
            <a:r>
              <a:rPr lang="en-US" altLang="ja-JP" sz="2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ja-JP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Pd</a:t>
            </a:r>
            <a:r>
              <a:rPr lang="en-US" altLang="ja-JP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altLang="ja-JP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altLang="ja-JP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02048" y="5085184"/>
            <a:ext cx="293688" cy="396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614016" y="4653136"/>
            <a:ext cx="293688" cy="396875"/>
          </a:xfrm>
          <a:prstGeom prst="rect">
            <a:avLst/>
          </a:prstGeom>
          <a:noFill/>
          <a:ln w="5715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325984" y="4653136"/>
            <a:ext cx="293688" cy="39687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78112" y="5085184"/>
            <a:ext cx="293688" cy="3968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9"/>
          <p:cNvSpPr>
            <a:spLocks noChangeArrowheads="1"/>
          </p:cNvSpPr>
          <p:nvPr/>
        </p:nvSpPr>
        <p:spPr bwMode="auto">
          <a:xfrm>
            <a:off x="5688632" y="1467941"/>
            <a:ext cx="3707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en-US" altLang="ja-JP" sz="2800" dirty="0">
                <a:latin typeface="Arial" pitchFamily="34" charset="0"/>
                <a:cs typeface="Arial" pitchFamily="34" charset="0"/>
              </a:rPr>
              <a:t>Cu</a:t>
            </a:r>
            <a:r>
              <a:rPr lang="en-US" altLang="ja-JP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800" dirty="0">
                <a:latin typeface="Arial" pitchFamily="34" charset="0"/>
                <a:cs typeface="Arial" pitchFamily="34" charset="0"/>
              </a:rPr>
              <a:t>Si</a:t>
            </a:r>
            <a:r>
              <a:rPr lang="en-US" altLang="ja-JP" sz="2800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altLang="ja-JP" sz="28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rgbClr val="0033CC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Ce</a:t>
            </a:r>
            <a:r>
              <a:rPr lang="en-US" altLang="ja-JP" sz="28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Pd</a:t>
            </a:r>
            <a:r>
              <a:rPr lang="en-US" altLang="ja-JP" sz="2800" baseline="-250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2</a:t>
            </a:r>
            <a:r>
              <a:rPr lang="en-US" altLang="ja-JP" sz="28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Si</a:t>
            </a:r>
            <a:r>
              <a:rPr lang="en-US" altLang="ja-JP" sz="2800" baseline="-250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2</a:t>
            </a:r>
            <a:r>
              <a:rPr lang="en-US" altLang="ja-JP" sz="28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  </a:t>
            </a:r>
            <a:r>
              <a:rPr lang="en-US" altLang="ja-JP" sz="2800" dirty="0" smtClean="0">
                <a:solidFill>
                  <a:srgbClr val="0033CC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Ce</a:t>
            </a:r>
            <a:r>
              <a:rPr lang="en-US" altLang="ja-JP" sz="28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Rh</a:t>
            </a:r>
            <a:r>
              <a:rPr lang="en-US" altLang="ja-JP" sz="2800" baseline="-250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2</a:t>
            </a:r>
            <a:r>
              <a:rPr lang="en-US" altLang="ja-JP" sz="28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Si</a:t>
            </a:r>
            <a:r>
              <a:rPr lang="en-US" altLang="ja-JP" sz="2800" baseline="-250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2</a:t>
            </a:r>
            <a:r>
              <a:rPr lang="en-US" altLang="ja-JP" sz="28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  </a:t>
            </a:r>
            <a:r>
              <a:rPr lang="en-US" altLang="ja-JP" sz="2800" dirty="0" smtClean="0">
                <a:solidFill>
                  <a:srgbClr val="0033CC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Ce</a:t>
            </a:r>
            <a:r>
              <a:rPr lang="en-US" altLang="ja-JP" sz="28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In</a:t>
            </a:r>
            <a:r>
              <a:rPr lang="en-US" altLang="ja-JP" sz="2800" baseline="-25000" dirty="0" smtClean="0">
                <a:latin typeface="Arial" pitchFamily="34" charset="0"/>
                <a:ea typeface="ＭＳ Ｐ明朝" pitchFamily="18" charset="-128"/>
                <a:cs typeface="Arial" pitchFamily="34" charset="0"/>
              </a:rPr>
              <a:t>3</a:t>
            </a:r>
            <a:r>
              <a:rPr lang="en-US" altLang="ja-JP" sz="28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RhIn</a:t>
            </a:r>
            <a:r>
              <a:rPr lang="en-US" altLang="ja-JP" sz="28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altLang="ja-JP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5724128" y="2924944"/>
            <a:ext cx="1853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8A3E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Pr</a:t>
            </a:r>
            <a:r>
              <a:rPr lang="en-US" altLang="ja-JP" sz="28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Os</a:t>
            </a:r>
            <a:r>
              <a:rPr lang="en-US" altLang="ja-JP" sz="2800" baseline="-250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4</a:t>
            </a:r>
            <a:r>
              <a:rPr lang="en-US" altLang="ja-JP" sz="28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Sb</a:t>
            </a:r>
            <a:r>
              <a:rPr lang="en-US" altLang="ja-JP" sz="2800" baseline="-250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12</a:t>
            </a:r>
            <a:endParaRPr lang="ja-JP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5770272" y="4869160"/>
            <a:ext cx="269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800" dirty="0">
                <a:solidFill>
                  <a:srgbClr val="7030A0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Pu</a:t>
            </a:r>
            <a:r>
              <a:rPr lang="en-US" altLang="ja-JP" sz="28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CoGa</a:t>
            </a:r>
            <a:r>
              <a:rPr lang="en-US" altLang="ja-JP" sz="2800" baseline="-250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5</a:t>
            </a:r>
            <a:r>
              <a:rPr lang="en-US" altLang="ja-JP" sz="28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         </a:t>
            </a:r>
            <a:r>
              <a:rPr lang="ja-JP" altLang="en-US" sz="2800" dirty="0">
                <a:latin typeface="Arial" pitchFamily="34" charset="0"/>
                <a:ea typeface="ＭＳ Ｐ明朝" pitchFamily="18" charset="-128"/>
                <a:cs typeface="Arial" pitchFamily="34" charset="0"/>
              </a:rPr>
              <a:t> </a:t>
            </a:r>
            <a:endParaRPr lang="en-US" altLang="ja-JP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6228601"/>
            <a:ext cx="7276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All of HF compounds have </a:t>
            </a:r>
            <a:r>
              <a:rPr kumimoji="1" lang="en-US" altLang="ja-JP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-electrons.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52120" y="1484784"/>
            <a:ext cx="3312368" cy="20162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3543399"/>
            <a:ext cx="276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1" lang="en-US" altLang="ja-JP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anthanide compounds</a:t>
            </a:r>
          </a:p>
          <a:p>
            <a:r>
              <a:rPr lang="ja-JP" alt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⇒</a:t>
            </a:r>
            <a:r>
              <a:rPr lang="en-US" altLang="ja-JP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some 4f electrons</a:t>
            </a:r>
            <a:endParaRPr kumimoji="1" lang="ja-JP" altLang="en-US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652120" y="4384268"/>
            <a:ext cx="3096344" cy="1060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80123" y="5445224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actinide compounds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⇒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5f electrons</a:t>
            </a:r>
            <a:endParaRPr kumimoji="1" lang="ja-JP" alt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1892" t="79625"/>
          <a:stretch>
            <a:fillRect/>
          </a:stretch>
        </p:blipFill>
        <p:spPr bwMode="auto">
          <a:xfrm>
            <a:off x="35496" y="1129968"/>
            <a:ext cx="8640960" cy="136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2843808" y="1850048"/>
            <a:ext cx="5904656" cy="648072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8079" y="2642136"/>
            <a:ext cx="613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ransuranium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elements (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超ウラン元素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6723" y="3866272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don’t exist in nature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Handling is difficult because of</a:t>
            </a:r>
          </a:p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  strong radioactivity</a:t>
            </a:r>
          </a:p>
          <a:p>
            <a:pPr>
              <a:buFont typeface="Arial" pitchFamily="34" charset="0"/>
              <a:buChar char="•"/>
            </a:pP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07921"/>
            <a:ext cx="5315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Transuranic</a:t>
            </a:r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HF Compounds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5076056" y="3362216"/>
            <a:ext cx="576064" cy="4320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71069" y="5487615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example : 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CoGa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 , 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RhGa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5  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, 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Pd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Al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2 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33275" y="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introduction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699792" y="5949280"/>
            <a:ext cx="1368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842314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07921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Motivation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1984771"/>
            <a:ext cx="455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CoGa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: Pu-115 compounds </a:t>
            </a:r>
            <a:endParaRPr kumimoji="1" lang="en-US" altLang="ja-JP" sz="2400" baseline="-25000" dirty="0" smtClean="0">
              <a:latin typeface="Arial" pitchFamily="34" charset="0"/>
              <a:cs typeface="Arial" pitchFamily="34" charset="0"/>
            </a:endParaRPr>
          </a:p>
          <a:p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3086" y="2488827"/>
            <a:ext cx="237436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-electron : 5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個</a:t>
            </a: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ja-JP" sz="24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i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= 18.5 K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8024" y="1984771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CoIn</a:t>
            </a:r>
            <a:r>
              <a:rPr kumimoji="1" lang="en-US" altLang="ja-JP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 : Ce-115 compounds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53884" y="2488827"/>
            <a:ext cx="2374368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-electron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: 1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個</a:t>
            </a: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ja-JP" sz="24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400" i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= 2.3 K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6497" y="3327375"/>
            <a:ext cx="326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Amazingly high </a:t>
            </a:r>
            <a:r>
              <a:rPr lang="en-US" altLang="ja-JP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400" i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HF 115 compounds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1" lang="ja-JP" alt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62483" y="4509120"/>
            <a:ext cx="7124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NMR study 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PuCoGa</a:t>
            </a:r>
            <a:r>
              <a:rPr kumimoji="1" lang="en-US" altLang="ja-JP" sz="32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 in normal state)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89250" y="5229200"/>
            <a:ext cx="276550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>
                <a:latin typeface="Arial" pitchFamily="34" charset="0"/>
                <a:cs typeface="Arial" pitchFamily="34" charset="0"/>
              </a:rPr>
              <a:t> Spectra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i="1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 (Knight shift)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>
                <a:latin typeface="Arial" pitchFamily="34" charset="0"/>
                <a:cs typeface="Arial" pitchFamily="34" charset="0"/>
              </a:rPr>
              <a:t> 1/</a:t>
            </a:r>
            <a:r>
              <a:rPr kumimoji="1" lang="en-US" altLang="ja-JP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ja-JP" sz="2800" i="1" dirty="0" smtClean="0">
                <a:latin typeface="Arial" pitchFamily="34" charset="0"/>
                <a:cs typeface="Arial" pitchFamily="34" charset="0"/>
              </a:rPr>
              <a:t>T</a:t>
            </a:r>
            <a:endParaRPr kumimoji="1" lang="ja-JP" alt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33275" y="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introduction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93547" y="1124744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-structural superconductor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3851920" y="1556792"/>
            <a:ext cx="504056" cy="474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860032" y="1556792"/>
            <a:ext cx="432048" cy="474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矢印 27"/>
          <p:cNvSpPr/>
          <p:nvPr/>
        </p:nvSpPr>
        <p:spPr>
          <a:xfrm>
            <a:off x="827584" y="4653136"/>
            <a:ext cx="576064" cy="36004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63688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67544" y="3944633"/>
            <a:ext cx="3744927" cy="2397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792547" y="2046171"/>
            <a:ext cx="857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792547" y="2111396"/>
            <a:ext cx="857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2140143" y="2572323"/>
            <a:ext cx="857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140143" y="1585243"/>
            <a:ext cx="857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V="1">
            <a:off x="1649986" y="1585243"/>
            <a:ext cx="490157" cy="46092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1649986" y="2111396"/>
            <a:ext cx="490157" cy="46092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2568187" y="2283881"/>
            <a:ext cx="0" cy="28844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stealth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" name="Text 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53311" y="2649860"/>
            <a:ext cx="797013" cy="369332"/>
          </a:xfrm>
          <a:prstGeom prst="rect">
            <a:avLst/>
          </a:prstGeom>
          <a:blipFill rotWithShape="1">
            <a:blip r:embed="rId3" cstate="print"/>
            <a:stretch>
              <a:fillRect t="-11667" r="-5344" b="-28333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sp>
        <p:nvSpPr>
          <p:cNvPr id="36" name="Text 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22511" y="2649860"/>
            <a:ext cx="692818" cy="369332"/>
          </a:xfrm>
          <a:prstGeom prst="rect">
            <a:avLst/>
          </a:prstGeom>
          <a:blipFill rotWithShape="1">
            <a:blip r:embed="rId4" cstate="print"/>
            <a:stretch>
              <a:fillRect t="-8333" r="-7080" b="-2666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039440" y="2411434"/>
            <a:ext cx="815579" cy="3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0"/>
              <a:t>m=+1/2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3040790" y="1424353"/>
            <a:ext cx="766968" cy="33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0"/>
              <a:t>m=-1/2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2342687" y="1891078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Symbol" pitchFamily="18" charset="2"/>
              </a:rPr>
              <a:t>g</a:t>
            </a:r>
            <a:r>
              <a:rPr lang="en-US" altLang="ja-JP" dirty="0" err="1" smtClean="0"/>
              <a:t>ℏ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H</a:t>
            </a:r>
            <a:r>
              <a:rPr lang="en-US" altLang="ja-JP" i="1" baseline="-25000" dirty="0" smtClean="0"/>
              <a:t>0</a:t>
            </a:r>
            <a:endParaRPr lang="en-US" altLang="ja-JP" i="1" baseline="-25000" dirty="0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187624" y="3214563"/>
            <a:ext cx="2066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Zeeman </a:t>
            </a:r>
            <a:r>
              <a:rPr lang="en-US" altLang="ja-JP" sz="2000" dirty="0"/>
              <a:t>splitting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2568187" y="1572198"/>
            <a:ext cx="0" cy="3174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none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2" name="テキスト ボックス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564" y="4060626"/>
            <a:ext cx="3456894" cy="2176686"/>
          </a:xfrm>
          <a:prstGeom prst="rect">
            <a:avLst/>
          </a:prstGeom>
          <a:blipFill rotWithShape="1">
            <a:blip r:embed="rId5" cstate="print"/>
            <a:stretch>
              <a:fillRect l="-2646" t="-1961"/>
            </a:stretch>
          </a:blipFill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grpSp>
        <p:nvGrpSpPr>
          <p:cNvPr id="4" name="グループ化 47"/>
          <p:cNvGrpSpPr/>
          <p:nvPr/>
        </p:nvGrpSpPr>
        <p:grpSpPr>
          <a:xfrm>
            <a:off x="5292080" y="2398668"/>
            <a:ext cx="216024" cy="695179"/>
            <a:chOff x="6120172" y="2013741"/>
            <a:chExt cx="216024" cy="695179"/>
          </a:xfrm>
        </p:grpSpPr>
        <p:cxnSp>
          <p:nvCxnSpPr>
            <p:cNvPr id="45" name="直線矢印コネクタ 44"/>
            <p:cNvCxnSpPr/>
            <p:nvPr/>
          </p:nvCxnSpPr>
          <p:spPr>
            <a:xfrm flipV="1">
              <a:off x="6228184" y="2013741"/>
              <a:ext cx="0" cy="6951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6120172" y="2285348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flipV="1">
            <a:off x="5940152" y="1209550"/>
            <a:ext cx="0" cy="16189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グループ化 48"/>
          <p:cNvGrpSpPr/>
          <p:nvPr/>
        </p:nvGrpSpPr>
        <p:grpSpPr>
          <a:xfrm rot="10800000">
            <a:off x="5292080" y="1304759"/>
            <a:ext cx="216024" cy="695179"/>
            <a:chOff x="6120172" y="2013741"/>
            <a:chExt cx="216024" cy="695179"/>
          </a:xfrm>
        </p:grpSpPr>
        <p:cxnSp>
          <p:nvCxnSpPr>
            <p:cNvPr id="50" name="直線矢印コネクタ 49"/>
            <p:cNvCxnSpPr/>
            <p:nvPr/>
          </p:nvCxnSpPr>
          <p:spPr>
            <a:xfrm flipV="1">
              <a:off x="6228184" y="2013741"/>
              <a:ext cx="0" cy="6951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円/楕円 50"/>
            <p:cNvSpPr/>
            <p:nvPr/>
          </p:nvSpPr>
          <p:spPr>
            <a:xfrm>
              <a:off x="6120172" y="2285348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テキスト ボックス 5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91051" y="943436"/>
            <a:ext cx="580607" cy="453137"/>
          </a:xfrm>
          <a:prstGeom prst="rect">
            <a:avLst/>
          </a:prstGeom>
          <a:blipFill rotWithShape="1">
            <a:blip r:embed="rId6" cstate="print"/>
            <a:stretch>
              <a:fillRect b="-6757"/>
            </a:stretch>
          </a:blipFill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sp>
        <p:nvSpPr>
          <p:cNvPr id="54" name="テキスト ボックス 5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0356" y="972472"/>
            <a:ext cx="839589" cy="483466"/>
          </a:xfrm>
          <a:prstGeom prst="rect">
            <a:avLst/>
          </a:prstGeom>
          <a:blipFill rotWithShape="1">
            <a:blip r:embed="rId7" cstate="print"/>
            <a:stretch>
              <a:fillRect b="-7595"/>
            </a:stretch>
          </a:blipFill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sp>
        <p:nvSpPr>
          <p:cNvPr id="55" name="テキスト ボックス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6274" y="2710143"/>
            <a:ext cx="640816" cy="483466"/>
          </a:xfrm>
          <a:prstGeom prst="rect">
            <a:avLst/>
          </a:prstGeom>
          <a:blipFill rotWithShape="1">
            <a:blip r:embed="rId8" cstate="print"/>
            <a:stretch>
              <a:fillRect b="-7595"/>
            </a:stretch>
          </a:blipFill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cxnSp>
        <p:nvCxnSpPr>
          <p:cNvPr id="59" name="直線矢印コネクタ 58"/>
          <p:cNvCxnSpPr/>
          <p:nvPr/>
        </p:nvCxnSpPr>
        <p:spPr>
          <a:xfrm flipH="1">
            <a:off x="4212471" y="1587916"/>
            <a:ext cx="697037" cy="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4212470" y="2670275"/>
            <a:ext cx="697037" cy="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12348" y="1770256"/>
            <a:ext cx="1372235" cy="453137"/>
          </a:xfrm>
          <a:prstGeom prst="rect">
            <a:avLst/>
          </a:prstGeom>
          <a:blipFill rotWithShape="1">
            <a:blip r:embed="rId9" cstate="print"/>
            <a:stretch>
              <a:fillRect b="-6250"/>
            </a:stretch>
          </a:blip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ja-JP" altLang="en-US"/>
              <a:t> </a:t>
            </a:r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 flipV="1">
            <a:off x="5622790" y="3944633"/>
            <a:ext cx="33834" cy="207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626262" y="6024258"/>
            <a:ext cx="282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 rot="16200000">
            <a:off x="4411730" y="490745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i="0" dirty="0"/>
              <a:t>NMR Intensity</a:t>
            </a:r>
          </a:p>
        </p:txBody>
      </p:sp>
      <p:grpSp>
        <p:nvGrpSpPr>
          <p:cNvPr id="6" name="グループ化 64"/>
          <p:cNvGrpSpPr/>
          <p:nvPr/>
        </p:nvGrpSpPr>
        <p:grpSpPr>
          <a:xfrm>
            <a:off x="6703280" y="4143070"/>
            <a:ext cx="1295774" cy="1895474"/>
            <a:chOff x="6804618" y="1657573"/>
            <a:chExt cx="1295774" cy="1895474"/>
          </a:xfrm>
        </p:grpSpPr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6804618" y="1657573"/>
              <a:ext cx="647702" cy="1895474"/>
            </a:xfrm>
            <a:custGeom>
              <a:avLst/>
              <a:gdLst/>
              <a:ahLst/>
              <a:cxnLst>
                <a:cxn ang="0">
                  <a:pos x="0" y="1180"/>
                </a:cxn>
                <a:cxn ang="0">
                  <a:pos x="227" y="1134"/>
                </a:cxn>
                <a:cxn ang="0">
                  <a:pos x="363" y="817"/>
                </a:cxn>
                <a:cxn ang="0">
                  <a:pos x="408" y="0"/>
                </a:cxn>
              </a:cxnLst>
              <a:rect l="0" t="0" r="r" b="b"/>
              <a:pathLst>
                <a:path w="408" h="1194">
                  <a:moveTo>
                    <a:pt x="0" y="1180"/>
                  </a:moveTo>
                  <a:cubicBezTo>
                    <a:pt x="83" y="1187"/>
                    <a:pt x="167" y="1194"/>
                    <a:pt x="227" y="1134"/>
                  </a:cubicBezTo>
                  <a:cubicBezTo>
                    <a:pt x="287" y="1074"/>
                    <a:pt x="333" y="1006"/>
                    <a:pt x="363" y="817"/>
                  </a:cubicBezTo>
                  <a:cubicBezTo>
                    <a:pt x="393" y="628"/>
                    <a:pt x="401" y="136"/>
                    <a:pt x="4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 flipH="1">
              <a:off x="7452690" y="1657573"/>
              <a:ext cx="647702" cy="1895474"/>
            </a:xfrm>
            <a:custGeom>
              <a:avLst/>
              <a:gdLst/>
              <a:ahLst/>
              <a:cxnLst>
                <a:cxn ang="0">
                  <a:pos x="0" y="1180"/>
                </a:cxn>
                <a:cxn ang="0">
                  <a:pos x="227" y="1134"/>
                </a:cxn>
                <a:cxn ang="0">
                  <a:pos x="363" y="817"/>
                </a:cxn>
                <a:cxn ang="0">
                  <a:pos x="408" y="0"/>
                </a:cxn>
              </a:cxnLst>
              <a:rect l="0" t="0" r="r" b="b"/>
              <a:pathLst>
                <a:path w="408" h="1194">
                  <a:moveTo>
                    <a:pt x="0" y="1180"/>
                  </a:moveTo>
                  <a:cubicBezTo>
                    <a:pt x="83" y="1187"/>
                    <a:pt x="167" y="1194"/>
                    <a:pt x="227" y="1134"/>
                  </a:cubicBezTo>
                  <a:cubicBezTo>
                    <a:pt x="287" y="1074"/>
                    <a:pt x="333" y="1006"/>
                    <a:pt x="363" y="817"/>
                  </a:cubicBezTo>
                  <a:cubicBezTo>
                    <a:pt x="393" y="628"/>
                    <a:pt x="401" y="136"/>
                    <a:pt x="4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8" name="Line 18"/>
          <p:cNvSpPr>
            <a:spLocks noChangeShapeType="1"/>
          </p:cNvSpPr>
          <p:nvPr/>
        </p:nvSpPr>
        <p:spPr bwMode="auto">
          <a:xfrm>
            <a:off x="7350982" y="3944633"/>
            <a:ext cx="0" cy="2397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8236564" y="6110305"/>
            <a:ext cx="344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i="1" dirty="0" smtClean="0"/>
              <a:t>ω</a:t>
            </a:r>
            <a:endParaRPr lang="ja-JP" altLang="en-US" sz="1800" i="1" dirty="0"/>
          </a:p>
        </p:txBody>
      </p:sp>
      <p:graphicFrame>
        <p:nvGraphicFramePr>
          <p:cNvPr id="71" name="オブジェクト 7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4445204"/>
              </p:ext>
            </p:extLst>
          </p:nvPr>
        </p:nvGraphicFramePr>
        <p:xfrm>
          <a:off x="7226300" y="6397625"/>
          <a:ext cx="285750" cy="344488"/>
        </p:xfrm>
        <a:graphic>
          <a:graphicData uri="http://schemas.openxmlformats.org/presentationml/2006/ole">
            <p:oleObj spid="_x0000_s54274" name="数式" r:id="rId10" imgW="190440" imgH="228600" progId="Equation.3">
              <p:embed/>
            </p:oleObj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7886925" y="3473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Introduction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11560" y="1124744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I</a:t>
            </a:r>
            <a:r>
              <a:rPr kumimoji="1" lang="en-US" altLang="ja-JP" sz="2400" dirty="0" smtClean="0"/>
              <a:t> =1/2</a:t>
            </a:r>
            <a:endParaRPr kumimoji="1" lang="ja-JP" altLang="en-US" sz="2400" dirty="0"/>
          </a:p>
        </p:txBody>
      </p:sp>
      <p:sp>
        <p:nvSpPr>
          <p:cNvPr id="49" name="正方形/長方形 4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0" y="35913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NMR spectra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365949" y="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measurement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937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角丸四角形 51"/>
          <p:cNvSpPr/>
          <p:nvPr/>
        </p:nvSpPr>
        <p:spPr>
          <a:xfrm>
            <a:off x="5796715" y="4851924"/>
            <a:ext cx="2898469" cy="156540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935596" y="3356992"/>
            <a:ext cx="2556284" cy="717027"/>
          </a:xfrm>
          <a:prstGeom prst="ellipse">
            <a:avLst/>
          </a:prstGeom>
          <a:noFill/>
          <a:ln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45"/>
          <p:cNvGrpSpPr/>
          <p:nvPr/>
        </p:nvGrpSpPr>
        <p:grpSpPr>
          <a:xfrm>
            <a:off x="6948634" y="1694798"/>
            <a:ext cx="1295774" cy="1895474"/>
            <a:chOff x="6804618" y="1657573"/>
            <a:chExt cx="1295774" cy="1895474"/>
          </a:xfrm>
        </p:grpSpPr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6804618" y="1657573"/>
              <a:ext cx="647702" cy="1895474"/>
            </a:xfrm>
            <a:custGeom>
              <a:avLst/>
              <a:gdLst/>
              <a:ahLst/>
              <a:cxnLst>
                <a:cxn ang="0">
                  <a:pos x="0" y="1180"/>
                </a:cxn>
                <a:cxn ang="0">
                  <a:pos x="227" y="1134"/>
                </a:cxn>
                <a:cxn ang="0">
                  <a:pos x="363" y="817"/>
                </a:cxn>
                <a:cxn ang="0">
                  <a:pos x="408" y="0"/>
                </a:cxn>
              </a:cxnLst>
              <a:rect l="0" t="0" r="r" b="b"/>
              <a:pathLst>
                <a:path w="408" h="1194">
                  <a:moveTo>
                    <a:pt x="0" y="1180"/>
                  </a:moveTo>
                  <a:cubicBezTo>
                    <a:pt x="83" y="1187"/>
                    <a:pt x="167" y="1194"/>
                    <a:pt x="227" y="1134"/>
                  </a:cubicBezTo>
                  <a:cubicBezTo>
                    <a:pt x="287" y="1074"/>
                    <a:pt x="333" y="1006"/>
                    <a:pt x="363" y="817"/>
                  </a:cubicBezTo>
                  <a:cubicBezTo>
                    <a:pt x="393" y="628"/>
                    <a:pt x="401" y="136"/>
                    <a:pt x="4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auto">
            <a:xfrm flipH="1">
              <a:off x="7452690" y="1657573"/>
              <a:ext cx="647702" cy="1895474"/>
            </a:xfrm>
            <a:custGeom>
              <a:avLst/>
              <a:gdLst/>
              <a:ahLst/>
              <a:cxnLst>
                <a:cxn ang="0">
                  <a:pos x="0" y="1180"/>
                </a:cxn>
                <a:cxn ang="0">
                  <a:pos x="227" y="1134"/>
                </a:cxn>
                <a:cxn ang="0">
                  <a:pos x="363" y="817"/>
                </a:cxn>
                <a:cxn ang="0">
                  <a:pos x="408" y="0"/>
                </a:cxn>
              </a:cxnLst>
              <a:rect l="0" t="0" r="r" b="b"/>
              <a:pathLst>
                <a:path w="408" h="1194">
                  <a:moveTo>
                    <a:pt x="0" y="1180"/>
                  </a:moveTo>
                  <a:cubicBezTo>
                    <a:pt x="83" y="1187"/>
                    <a:pt x="167" y="1194"/>
                    <a:pt x="227" y="1134"/>
                  </a:cubicBezTo>
                  <a:cubicBezTo>
                    <a:pt x="287" y="1074"/>
                    <a:pt x="333" y="1006"/>
                    <a:pt x="363" y="817"/>
                  </a:cubicBezTo>
                  <a:cubicBezTo>
                    <a:pt x="393" y="628"/>
                    <a:pt x="401" y="136"/>
                    <a:pt x="4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805809" y="1089961"/>
            <a:ext cx="0" cy="2478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793109" y="3575986"/>
            <a:ext cx="390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3801716" y="2101992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i="0" dirty="0"/>
              <a:t>NMR Intensity</a:t>
            </a: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6948948" y="1696385"/>
            <a:ext cx="647702" cy="1895474"/>
          </a:xfrm>
          <a:custGeom>
            <a:avLst/>
            <a:gdLst/>
            <a:ahLst/>
            <a:cxnLst>
              <a:cxn ang="0">
                <a:pos x="0" y="1180"/>
              </a:cxn>
              <a:cxn ang="0">
                <a:pos x="227" y="1134"/>
              </a:cxn>
              <a:cxn ang="0">
                <a:pos x="363" y="817"/>
              </a:cxn>
              <a:cxn ang="0">
                <a:pos x="408" y="0"/>
              </a:cxn>
            </a:cxnLst>
            <a:rect l="0" t="0" r="r" b="b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 flipH="1">
            <a:off x="7596649" y="1714767"/>
            <a:ext cx="647702" cy="1895474"/>
          </a:xfrm>
          <a:custGeom>
            <a:avLst/>
            <a:gdLst/>
            <a:ahLst/>
            <a:cxnLst>
              <a:cxn ang="0">
                <a:pos x="0" y="1180"/>
              </a:cxn>
              <a:cxn ang="0">
                <a:pos x="227" y="1134"/>
              </a:cxn>
              <a:cxn ang="0">
                <a:pos x="363" y="817"/>
              </a:cxn>
              <a:cxn ang="0">
                <a:pos x="408" y="0"/>
              </a:cxn>
            </a:cxnLst>
            <a:rect l="0" t="0" r="r" b="b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1" name="グループ化 48"/>
          <p:cNvGrpSpPr/>
          <p:nvPr/>
        </p:nvGrpSpPr>
        <p:grpSpPr>
          <a:xfrm>
            <a:off x="5220156" y="1694798"/>
            <a:ext cx="1295404" cy="1895474"/>
            <a:chOff x="5076140" y="1657573"/>
            <a:chExt cx="1295404" cy="1895474"/>
          </a:xfrm>
        </p:grpSpPr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076140" y="1657573"/>
              <a:ext cx="647702" cy="1895474"/>
            </a:xfrm>
            <a:custGeom>
              <a:avLst/>
              <a:gdLst/>
              <a:ahLst/>
              <a:cxnLst>
                <a:cxn ang="0">
                  <a:pos x="0" y="1180"/>
                </a:cxn>
                <a:cxn ang="0">
                  <a:pos x="227" y="1134"/>
                </a:cxn>
                <a:cxn ang="0">
                  <a:pos x="363" y="817"/>
                </a:cxn>
                <a:cxn ang="0">
                  <a:pos x="408" y="0"/>
                </a:cxn>
              </a:cxnLst>
              <a:rect l="0" t="0" r="r" b="b"/>
              <a:pathLst>
                <a:path w="408" h="1194">
                  <a:moveTo>
                    <a:pt x="0" y="1180"/>
                  </a:moveTo>
                  <a:cubicBezTo>
                    <a:pt x="83" y="1187"/>
                    <a:pt x="167" y="1194"/>
                    <a:pt x="227" y="1134"/>
                  </a:cubicBezTo>
                  <a:cubicBezTo>
                    <a:pt x="287" y="1074"/>
                    <a:pt x="333" y="1006"/>
                    <a:pt x="363" y="817"/>
                  </a:cubicBezTo>
                  <a:cubicBezTo>
                    <a:pt x="393" y="628"/>
                    <a:pt x="401" y="136"/>
                    <a:pt x="4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 flipH="1">
              <a:off x="5723842" y="1657573"/>
              <a:ext cx="647702" cy="1895474"/>
            </a:xfrm>
            <a:custGeom>
              <a:avLst/>
              <a:gdLst/>
              <a:ahLst/>
              <a:cxnLst>
                <a:cxn ang="0">
                  <a:pos x="0" y="1180"/>
                </a:cxn>
                <a:cxn ang="0">
                  <a:pos x="227" y="1134"/>
                </a:cxn>
                <a:cxn ang="0">
                  <a:pos x="363" y="817"/>
                </a:cxn>
                <a:cxn ang="0">
                  <a:pos x="408" y="0"/>
                </a:cxn>
              </a:cxnLst>
              <a:rect l="0" t="0" r="r" b="b"/>
              <a:pathLst>
                <a:path w="408" h="1194">
                  <a:moveTo>
                    <a:pt x="0" y="1180"/>
                  </a:moveTo>
                  <a:cubicBezTo>
                    <a:pt x="83" y="1187"/>
                    <a:pt x="167" y="1194"/>
                    <a:pt x="227" y="1134"/>
                  </a:cubicBezTo>
                  <a:cubicBezTo>
                    <a:pt x="287" y="1074"/>
                    <a:pt x="333" y="1006"/>
                    <a:pt x="363" y="817"/>
                  </a:cubicBezTo>
                  <a:cubicBezTo>
                    <a:pt x="393" y="628"/>
                    <a:pt x="401" y="136"/>
                    <a:pt x="4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" name="Line 15"/>
          <p:cNvSpPr>
            <a:spLocks noChangeShapeType="1"/>
          </p:cNvSpPr>
          <p:nvPr/>
        </p:nvSpPr>
        <p:spPr bwMode="auto">
          <a:xfrm rot="10800000">
            <a:off x="6012320" y="1861833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80447" y="1582086"/>
            <a:ext cx="18473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ja-JP" sz="1800" i="0" baseline="-25000" dirty="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7596336" y="1496361"/>
            <a:ext cx="0" cy="2397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8481918" y="3662033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i="1" dirty="0" smtClean="0"/>
              <a:t>H</a:t>
            </a:r>
            <a:endParaRPr lang="ja-JP" altLang="en-US" sz="1800" i="1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6489499"/>
              </p:ext>
            </p:extLst>
          </p:nvPr>
        </p:nvGraphicFramePr>
        <p:xfrm>
          <a:off x="7452320" y="3950065"/>
          <a:ext cx="323974" cy="343031"/>
        </p:xfrm>
        <a:graphic>
          <a:graphicData uri="http://schemas.openxmlformats.org/presentationml/2006/ole">
            <p:oleObj spid="_x0000_s56322" name="数式" r:id="rId4" imgW="215806" imgH="228501" progId="Equation.3">
              <p:embed/>
            </p:oleObj>
          </a:graphicData>
        </a:graphic>
      </p:graphicFrame>
      <p:grpSp>
        <p:nvGrpSpPr>
          <p:cNvPr id="19" name="グループ化 49"/>
          <p:cNvGrpSpPr/>
          <p:nvPr/>
        </p:nvGrpSpPr>
        <p:grpSpPr>
          <a:xfrm>
            <a:off x="5664398" y="1488424"/>
            <a:ext cx="444749" cy="2803946"/>
            <a:chOff x="5520382" y="1451199"/>
            <a:chExt cx="444749" cy="2803946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5724128" y="1451199"/>
              <a:ext cx="0" cy="239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550793" y="3848324"/>
              <a:ext cx="4143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altLang="ja-JP" sz="1800" baseline="-25000" dirty="0"/>
            </a:p>
          </p:txBody>
        </p:sp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5520382" y="3912245"/>
            <a:ext cx="438150" cy="342900"/>
          </p:xfrm>
          <a:graphic>
            <a:graphicData uri="http://schemas.openxmlformats.org/presentationml/2006/ole">
              <p:oleObj spid="_x0000_s56323" name="数式" r:id="rId5" imgW="291973" imgH="228501" progId="Equation.3">
                <p:embed/>
              </p:oleObj>
            </a:graphicData>
          </a:graphic>
        </p:graphicFrame>
      </p:grp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47246565"/>
              </p:ext>
            </p:extLst>
          </p:nvPr>
        </p:nvGraphicFramePr>
        <p:xfrm>
          <a:off x="6540698" y="2005849"/>
          <a:ext cx="419100" cy="247650"/>
        </p:xfrm>
        <a:graphic>
          <a:graphicData uri="http://schemas.openxmlformats.org/presentationml/2006/ole">
            <p:oleObj spid="_x0000_s56324" name="数式" r:id="rId6" imgW="279279" imgH="165028" progId="Equation.3">
              <p:embed/>
            </p:oleObj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56110"/>
              </p:ext>
            </p:extLst>
          </p:nvPr>
        </p:nvGraphicFramePr>
        <p:xfrm>
          <a:off x="4658866" y="3358275"/>
          <a:ext cx="114300" cy="215900"/>
        </p:xfrm>
        <a:graphic>
          <a:graphicData uri="http://schemas.openxmlformats.org/presentationml/2006/ole">
            <p:oleObj spid="_x0000_s56325" name="数式" r:id="rId7" imgW="114151" imgH="215619" progId="Equation.3">
              <p:embed/>
            </p:oleObj>
          </a:graphicData>
        </a:graphic>
      </p:graphicFrame>
      <p:grpSp>
        <p:nvGrpSpPr>
          <p:cNvPr id="25" name="グループ化 27"/>
          <p:cNvGrpSpPr/>
          <p:nvPr/>
        </p:nvGrpSpPr>
        <p:grpSpPr>
          <a:xfrm>
            <a:off x="2241193" y="3220459"/>
            <a:ext cx="216024" cy="695179"/>
            <a:chOff x="6120172" y="2013741"/>
            <a:chExt cx="216024" cy="695179"/>
          </a:xfrm>
        </p:grpSpPr>
        <p:cxnSp>
          <p:nvCxnSpPr>
            <p:cNvPr id="29" name="直線矢印コネクタ 28"/>
            <p:cNvCxnSpPr/>
            <p:nvPr/>
          </p:nvCxnSpPr>
          <p:spPr>
            <a:xfrm flipV="1">
              <a:off x="6228184" y="2013741"/>
              <a:ext cx="0" cy="6951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円/楕円 29"/>
            <p:cNvSpPr/>
            <p:nvPr/>
          </p:nvSpPr>
          <p:spPr>
            <a:xfrm>
              <a:off x="6120172" y="2285348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1" name="直線矢印コネクタ 30"/>
          <p:cNvCxnSpPr/>
          <p:nvPr/>
        </p:nvCxnSpPr>
        <p:spPr>
          <a:xfrm flipV="1">
            <a:off x="2182327" y="2060848"/>
            <a:ext cx="0" cy="185479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2371073" y="2988243"/>
                <a:ext cx="361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3" y="2988243"/>
                <a:ext cx="361125" cy="4001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40"/>
          <p:cNvGrpSpPr/>
          <p:nvPr/>
        </p:nvGrpSpPr>
        <p:grpSpPr>
          <a:xfrm>
            <a:off x="1331640" y="3715505"/>
            <a:ext cx="144016" cy="447043"/>
            <a:chOff x="1331640" y="3715505"/>
            <a:chExt cx="144016" cy="447043"/>
          </a:xfrm>
        </p:grpSpPr>
        <p:cxnSp>
          <p:nvCxnSpPr>
            <p:cNvPr id="40" name="直線矢印コネクタ 39"/>
            <p:cNvCxnSpPr/>
            <p:nvPr/>
          </p:nvCxnSpPr>
          <p:spPr>
            <a:xfrm flipV="1">
              <a:off x="1403648" y="3715505"/>
              <a:ext cx="0" cy="4470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円/楕円 37"/>
            <p:cNvSpPr/>
            <p:nvPr/>
          </p:nvSpPr>
          <p:spPr>
            <a:xfrm>
              <a:off x="1331640" y="3899034"/>
              <a:ext cx="144016" cy="14401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306873" y="4074019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C000"/>
                </a:solidFill>
              </a:rPr>
              <a:t>electron</a:t>
            </a:r>
            <a:endParaRPr kumimoji="1" lang="ja-JP" altLang="en-US" sz="2000" dirty="0">
              <a:solidFill>
                <a:srgbClr val="FFC000"/>
              </a:solidFill>
            </a:endParaRPr>
          </a:p>
        </p:txBody>
      </p:sp>
      <p:grpSp>
        <p:nvGrpSpPr>
          <p:cNvPr id="27" name="グループ化 46"/>
          <p:cNvGrpSpPr/>
          <p:nvPr/>
        </p:nvGrpSpPr>
        <p:grpSpPr>
          <a:xfrm>
            <a:off x="2182327" y="1430268"/>
            <a:ext cx="776339" cy="630580"/>
            <a:chOff x="2182327" y="1430268"/>
            <a:chExt cx="776339" cy="630580"/>
          </a:xfrm>
        </p:grpSpPr>
        <p:cxnSp>
          <p:nvCxnSpPr>
            <p:cNvPr id="44" name="直線矢印コネクタ 43"/>
            <p:cNvCxnSpPr/>
            <p:nvPr/>
          </p:nvCxnSpPr>
          <p:spPr>
            <a:xfrm flipV="1">
              <a:off x="2182327" y="1496361"/>
              <a:ext cx="0" cy="564487"/>
            </a:xfrm>
            <a:prstGeom prst="straightConnector1">
              <a:avLst/>
            </a:prstGeom>
            <a:ln w="53975">
              <a:solidFill>
                <a:srgbClr val="FFC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2349205" y="1430268"/>
                  <a:ext cx="6094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20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kumimoji="1" lang="en-US" altLang="ja-JP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oMath>
                    </m:oMathPara>
                  </a14:m>
                  <a:endParaRPr kumimoji="1" lang="ja-JP" altLang="en-US" sz="20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205" y="1430268"/>
                  <a:ext cx="609461" cy="400110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8" name="正方形/長方形 47"/>
              <p:cNvSpPr/>
              <p:nvPr/>
            </p:nvSpPr>
            <p:spPr>
              <a:xfrm>
                <a:off x="35496" y="5055421"/>
                <a:ext cx="4572000" cy="13619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altLang="ja-JP" sz="1050" b="1" i="1" dirty="0" smtClean="0">
                  <a:latin typeface="Cambria Math"/>
                  <a:ea typeface="Cambria Math"/>
                </a:endParaRPr>
              </a:p>
              <a:p>
                <a:r>
                  <a:rPr lang="ja-JP" altLang="en-US" sz="2400" b="0" dirty="0" smtClean="0"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ja-JP" altLang="en-US" sz="24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altLang="ja-JP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ja-JP" altLang="en-US" sz="24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𝑯</m:t>
                    </m:r>
                    <m:r>
                      <a:rPr lang="en-US" altLang="ja-JP" sz="2400" b="0" i="1" baseline="-2500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altLang="ja-JP" sz="2400" b="0" baseline="-2500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          =</m:t>
                      </m:r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  <m:r>
                            <a:rPr lang="en-US" altLang="ja-JP" sz="2400" b="0" i="1" baseline="-25000" smtClean="0">
                              <a:latin typeface="Cambria Math"/>
                              <a:ea typeface="Cambria Math"/>
                            </a:rPr>
                            <m:t>𝑟𝑒𝑠</m:t>
                          </m:r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ja-JP" sz="24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altLang="ja-JP" sz="24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en-US" altLang="ja-JP" sz="2400" b="0" dirty="0" smtClean="0">
                  <a:ea typeface="Cambria Math"/>
                </a:endParaRPr>
              </a:p>
              <a:p>
                <a:r>
                  <a:rPr lang="en-US" altLang="ja-JP" sz="2400" b="0" dirty="0" smtClean="0">
                    <a:ea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ja-JP" altLang="en-US" sz="24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ja-JP" alt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𝑯</m:t>
                    </m:r>
                    <m:r>
                      <a:rPr lang="en-US" altLang="ja-JP" sz="2400" b="0" i="1" baseline="-25000" smtClean="0">
                        <a:latin typeface="Cambria Math"/>
                        <a:ea typeface="Cambria Math"/>
                      </a:rPr>
                      <m:t>𝑟𝑒𝑠</m:t>
                    </m:r>
                    <m:r>
                      <a:rPr lang="en-US" altLang="ja-JP" sz="2400" b="0" i="1" smtClean="0">
                        <a:latin typeface="Cambria Math"/>
                        <a:ea typeface="Cambria Math"/>
                      </a:rPr>
                      <m:t>(1+</m:t>
                    </m:r>
                    <m:r>
                      <a:rPr lang="en-US" altLang="ja-JP" sz="2400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ja-JP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ja-JP" sz="240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055421"/>
                <a:ext cx="4572000" cy="1361911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5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2371073" y="2209367"/>
                <a:ext cx="529312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𝑯</m:t>
                      </m:r>
                      <m:r>
                        <a:rPr kumimoji="1" lang="en-US" altLang="ja-JP" sz="2000" b="0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1" lang="ja-JP" alt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3" y="2209367"/>
                <a:ext cx="529312" cy="392993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右矢印 49"/>
          <p:cNvSpPr/>
          <p:nvPr/>
        </p:nvSpPr>
        <p:spPr>
          <a:xfrm>
            <a:off x="4319972" y="5445224"/>
            <a:ext cx="111602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6012321" y="5020346"/>
                <a:ext cx="2808152" cy="1154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i="1" dirty="0" smtClean="0"/>
                  <a:t>  Knight shift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l-GR" altLang="ja-JP" sz="24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𝐻</m:t>
                          </m:r>
                          <m:r>
                            <a:rPr kumimoji="1" lang="en-US" altLang="ja-JP" sz="2400" b="0" i="1" baseline="-25000" smtClean="0">
                              <a:latin typeface="Cambria Math"/>
                            </a:rPr>
                            <m:t>𝑟𝑒𝑠</m:t>
                          </m:r>
                        </m:den>
                      </m:f>
                    </m:oMath>
                  </m:oMathPara>
                </a14:m>
                <a:endParaRPr kumimoji="1" lang="ja-JP" altLang="en-US" sz="2400" i="1" dirty="0"/>
              </a:p>
            </p:txBody>
          </p:sp>
        </mc:Choice>
        <mc:Fallback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321" y="5020346"/>
                <a:ext cx="2808152" cy="1154803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t="-3704" b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コネクタ 53"/>
          <p:cNvCxnSpPr/>
          <p:nvPr/>
        </p:nvCxnSpPr>
        <p:spPr>
          <a:xfrm>
            <a:off x="3491880" y="6456387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5" name="正方形/長方形 54"/>
              <p:cNvSpPr/>
              <p:nvPr/>
            </p:nvSpPr>
            <p:spPr>
              <a:xfrm>
                <a:off x="791580" y="4536287"/>
                <a:ext cx="39950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  <a:ea typeface="Cambria Math"/>
                        </a:rPr>
                        <m:t>ℋ</m:t>
                      </m:r>
                      <m:r>
                        <a:rPr lang="en-US" altLang="ja-JP" sz="2400" b="0" i="1" baseline="-25000" smtClean="0">
                          <a:latin typeface="Cambria Math"/>
                          <a:ea typeface="Cambria Math"/>
                        </a:rPr>
                        <m:t>𝑍𝑒𝑒𝑚𝑎𝑛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ja-JP" altLang="en-US" sz="2400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ja-JP" sz="2400" b="1" i="1">
                          <a:latin typeface="Cambria Math"/>
                          <a:ea typeface="Cambria Math"/>
                        </a:rPr>
                        <m:t>𝑰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ja-JP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/>
                              <a:ea typeface="Cambria Math"/>
                            </a:rPr>
                            <m:t>𝑯</m:t>
                          </m:r>
                          <m:r>
                            <a:rPr lang="en-US" altLang="ja-JP" sz="2400" i="1" baseline="-2500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ja-JP" sz="24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altLang="ja-JP" sz="2400" b="1" i="1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en-US" altLang="ja-JP" sz="2400" b="1" i="1" dirty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4536287"/>
                <a:ext cx="3995003" cy="461665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正方形/長方形 5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0" y="35913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Knight shift</a:t>
            </a:r>
            <a:endParaRPr kumimoji="1" lang="ja-JP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365949" y="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measurement</a:t>
            </a:r>
            <a:endParaRPr kumimoji="1" lang="ja-JP" altLang="en-US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23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4 0.0199 C 0.01181 0.0199 -0.05139 -0.00487 -0.05139 -0.03704 C -0.05139 -0.06875 0.01181 -0.09561 0.08854 -0.09561 C 0.1658 -0.09561 0.2283 -0.06875 0.2283 -0.03704 C 0.2283 -0.00487 0.1658 0.0199 0.08854 0.0199 Z " pathEditMode="fixed" rAng="10800000" ptsTypes="fffff">
                                      <p:cBhvr>
                                        <p:cTn id="6" dur="4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" grpId="0" animBg="1"/>
      <p:bldP spid="10" grpId="0" animBg="1"/>
      <p:bldP spid="14" grpId="0" animBg="1"/>
      <p:bldP spid="48" grpId="0" animBg="1"/>
      <p:bldP spid="50" grpId="0" animBg="1"/>
      <p:bldP spid="51" grpId="0" animBg="1"/>
      <p:bldP spid="5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8067</TotalTime>
  <Words>1103</Words>
  <Application>Microsoft Office PowerPoint</Application>
  <PresentationFormat>画面に合わせる (4:3)</PresentationFormat>
  <Paragraphs>375</Paragraphs>
  <Slides>33</Slides>
  <Notes>13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33</vt:i4>
      </vt:variant>
    </vt:vector>
  </HeadingPairs>
  <TitlesOfParts>
    <vt:vector size="37" baseType="lpstr">
      <vt:lpstr>Office テーマ</vt:lpstr>
      <vt:lpstr>数式</vt:lpstr>
      <vt:lpstr>ｸﾞﾗﾌ</vt:lpstr>
      <vt:lpstr>ビットマップ イメージ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What can we know from Knight shift ? 　　　~Symmetry of Cooper pair~</vt:lpstr>
      <vt:lpstr>1/T1 in various superconductors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Nishimoto</dc:creator>
  <cp:lastModifiedBy>Nishimoto</cp:lastModifiedBy>
  <cp:revision>399</cp:revision>
  <dcterms:created xsi:type="dcterms:W3CDTF">2011-11-11T10:30:38Z</dcterms:created>
  <dcterms:modified xsi:type="dcterms:W3CDTF">2011-11-30T08:01:55Z</dcterms:modified>
</cp:coreProperties>
</file>