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tiff" ContentType="image/tif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8" r:id="rId3"/>
    <p:sldId id="275" r:id="rId4"/>
    <p:sldId id="257" r:id="rId5"/>
    <p:sldId id="280" r:id="rId6"/>
    <p:sldId id="264" r:id="rId7"/>
    <p:sldId id="278" r:id="rId8"/>
    <p:sldId id="290" r:id="rId9"/>
    <p:sldId id="284" r:id="rId10"/>
    <p:sldId id="291" r:id="rId11"/>
    <p:sldId id="285" r:id="rId12"/>
    <p:sldId id="282" r:id="rId13"/>
    <p:sldId id="283" r:id="rId14"/>
    <p:sldId id="281" r:id="rId15"/>
    <p:sldId id="292" r:id="rId16"/>
    <p:sldId id="287" r:id="rId17"/>
    <p:sldId id="273" r:id="rId18"/>
    <p:sldId id="289" r:id="rId19"/>
    <p:sldId id="262" r:id="rId20"/>
    <p:sldId id="259" r:id="rId21"/>
    <p:sldId id="286" r:id="rId22"/>
    <p:sldId id="293" r:id="rId23"/>
    <p:sldId id="268" r:id="rId24"/>
    <p:sldId id="269" r:id="rId25"/>
    <p:sldId id="276" r:id="rId26"/>
    <p:sldId id="267" r:id="rId27"/>
    <p:sldId id="279" r:id="rId28"/>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000066"/>
    <a:srgbClr val="FF660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29" autoAdjust="0"/>
  </p:normalViewPr>
  <p:slideViewPr>
    <p:cSldViewPr>
      <p:cViewPr>
        <p:scale>
          <a:sx n="70" d="100"/>
          <a:sy n="70" d="100"/>
        </p:scale>
        <p:origin x="-1164"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5" Type="http://schemas.openxmlformats.org/officeDocument/2006/relationships/image" Target="../media/image30.emf"/><Relationship Id="rId4"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AF6A97E-32D9-440B-80AA-21170027B5F2}" type="datetimeFigureOut">
              <a:rPr lang="ja-JP" altLang="en-US"/>
              <a:pPr>
                <a:defRPr/>
              </a:pPr>
              <a:t>2011/11/15</a:t>
            </a:fld>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EFFECBC-B4E5-4AA2-A3AC-D1E42A8709E7}"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Hello everyone. I’m </a:t>
            </a:r>
            <a:r>
              <a:rPr kumimoji="1" lang="en-US" altLang="ja-JP" dirty="0" err="1" smtClean="0"/>
              <a:t>Kyohei</a:t>
            </a:r>
            <a:r>
              <a:rPr kumimoji="1" lang="en-US" altLang="ja-JP" baseline="0" dirty="0" smtClean="0"/>
              <a:t> Kaneko. I belong to </a:t>
            </a:r>
            <a:r>
              <a:rPr kumimoji="1" lang="en-US" altLang="ja-JP" baseline="0" dirty="0" err="1" smtClean="0"/>
              <a:t>Tobe</a:t>
            </a:r>
            <a:r>
              <a:rPr kumimoji="1" lang="en-US" altLang="ja-JP" baseline="0" dirty="0" smtClean="0"/>
              <a:t> laboratory.</a:t>
            </a:r>
          </a:p>
          <a:p>
            <a:r>
              <a:rPr kumimoji="1" lang="en-US" altLang="ja-JP" baseline="0" dirty="0" smtClean="0"/>
              <a:t>Today, I’ll talk about “Synthesis of 2D polymer using </a:t>
            </a:r>
            <a:r>
              <a:rPr kumimoji="1" lang="en-US" altLang="ja-JP" baseline="0" dirty="0" err="1" smtClean="0"/>
              <a:t>imine</a:t>
            </a:r>
            <a:r>
              <a:rPr kumimoji="1" lang="en-US" altLang="ja-JP" baseline="0" dirty="0" smtClean="0"/>
              <a:t>-forming reaction on surfaces”.</a:t>
            </a:r>
          </a:p>
          <a:p>
            <a:endParaRPr kumimoji="1" lang="en-US" altLang="ja-JP" baseline="0" dirty="0" smtClean="0"/>
          </a:p>
          <a:p>
            <a:r>
              <a:rPr kumimoji="1" lang="ja-JP" altLang="en-US" baseline="0" dirty="0" smtClean="0"/>
              <a:t>今回私は、私自身の研究テーマである、固液界面におけるイミン形成反応を利用した二次元ポリマーの合成について発表します。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EFFECBC-B4E5-4AA2-A3AC-D1E42A8709E7}" type="slidenum">
              <a:rPr lang="ja-JP" altLang="en-US" smtClean="0"/>
              <a:pPr>
                <a:defRPr/>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a:t>
            </a:r>
            <a:r>
              <a:rPr kumimoji="1" lang="en-US" altLang="ja-JP" dirty="0" smtClean="0"/>
              <a:t>DBA </a:t>
            </a:r>
            <a:r>
              <a:rPr kumimoji="1" lang="ja-JP" altLang="en-US" dirty="0" smtClean="0"/>
              <a:t>１の</a:t>
            </a:r>
            <a:r>
              <a:rPr kumimoji="1" lang="en-US" altLang="ja-JP" dirty="0" smtClean="0"/>
              <a:t>STM</a:t>
            </a:r>
            <a:r>
              <a:rPr kumimoji="1" lang="ja-JP" altLang="en-US" dirty="0" smtClean="0"/>
              <a:t>測定結果について説明します。こちらに示してあるのが</a:t>
            </a:r>
            <a:r>
              <a:rPr kumimoji="1" lang="en-US" altLang="ja-JP" dirty="0" smtClean="0"/>
              <a:t>DBA </a:t>
            </a:r>
            <a:r>
              <a:rPr kumimoji="1" lang="en-US" altLang="ja-JP" b="1" dirty="0" smtClean="0"/>
              <a:t>1</a:t>
            </a:r>
            <a:r>
              <a:rPr kumimoji="1" lang="ja-JP" altLang="en-US" b="0" dirty="0" smtClean="0"/>
              <a:t>の構造式で、こちらが</a:t>
            </a:r>
            <a:r>
              <a:rPr kumimoji="1" lang="en-US" altLang="ja-JP" b="0" dirty="0" smtClean="0"/>
              <a:t>DBA </a:t>
            </a:r>
            <a:r>
              <a:rPr kumimoji="1" lang="ja-JP" altLang="en-US" b="0" dirty="0" smtClean="0"/>
              <a:t>１が形成すると考えられるハニカム構造のモデル図です。</a:t>
            </a:r>
            <a:endParaRPr kumimoji="1" lang="en-US" altLang="ja-JP" b="0" dirty="0" smtClean="0"/>
          </a:p>
          <a:p>
            <a:r>
              <a:rPr kumimoji="1" lang="ja-JP" altLang="en-US" b="0" dirty="0" smtClean="0"/>
              <a:t>しかし実際の</a:t>
            </a:r>
            <a:r>
              <a:rPr kumimoji="1" lang="ja-JP" altLang="en-US" b="0" dirty="0" smtClean="0"/>
              <a:t>実験で</a:t>
            </a:r>
            <a:r>
              <a:rPr kumimoji="1" lang="ja-JP" altLang="en-US" b="0" dirty="0" smtClean="0"/>
              <a:t>は</a:t>
            </a:r>
            <a:r>
              <a:rPr kumimoji="1" lang="ja-JP" altLang="en-US" b="0" dirty="0" smtClean="0"/>
              <a:t>、１つ前のスライドで紹介した様々</a:t>
            </a:r>
            <a:r>
              <a:rPr kumimoji="1" lang="ja-JP" altLang="en-US" b="0" dirty="0" smtClean="0"/>
              <a:t>な溶媒を用いて</a:t>
            </a:r>
            <a:r>
              <a:rPr kumimoji="1" lang="en-US" altLang="ja-JP" b="0" dirty="0" smtClean="0"/>
              <a:t>STM</a:t>
            </a:r>
            <a:r>
              <a:rPr kumimoji="1" lang="ja-JP" altLang="en-US" b="0" dirty="0" smtClean="0"/>
              <a:t>観察を行いましたが、</a:t>
            </a:r>
            <a:r>
              <a:rPr kumimoji="1" lang="en-US" altLang="ja-JP" b="0" dirty="0" smtClean="0"/>
              <a:t>DBA 1</a:t>
            </a:r>
            <a:r>
              <a:rPr kumimoji="1" lang="ja-JP" altLang="en-US" b="0" dirty="0" smtClean="0"/>
              <a:t>のハニカムネットワークは観察されませんでした。この結果の原因は今のところ分かっていませんが、</a:t>
            </a:r>
            <a:r>
              <a:rPr kumimoji="1" lang="en-US" altLang="ja-JP" b="0" dirty="0" smtClean="0"/>
              <a:t>DBA 1</a:t>
            </a:r>
            <a:r>
              <a:rPr kumimoji="1" lang="ja-JP" altLang="en-US" b="0" dirty="0" smtClean="0"/>
              <a:t>のアルキル鎖末端のアミンに何らかの問題があると考えました。</a:t>
            </a:r>
            <a:endParaRPr kumimoji="1" lang="en-US" altLang="ja-JP" b="0" dirty="0" smtClean="0"/>
          </a:p>
          <a:p>
            <a:r>
              <a:rPr kumimoji="1" lang="ja-JP" altLang="en-US" b="0" dirty="0" smtClean="0"/>
              <a:t>そのため、</a:t>
            </a:r>
            <a:r>
              <a:rPr kumimoji="1" lang="en-US" altLang="ja-JP" b="0" dirty="0" smtClean="0"/>
              <a:t>DBA</a:t>
            </a:r>
            <a:r>
              <a:rPr kumimoji="1" lang="ja-JP" altLang="en-US" b="0" dirty="0" smtClean="0"/>
              <a:t>の分子設計を変更し、アルデヒドの交換反応を利用する方法を試すことにしました。</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EFFECBC-B4E5-4AA2-A3AC-D1E42A8709E7}" type="slidenum">
              <a:rPr lang="ja-JP" altLang="en-US" smtClean="0"/>
              <a:pPr>
                <a:defRPr/>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ここで、交換反応について説明します。</a:t>
            </a:r>
            <a:endParaRPr kumimoji="1" lang="en-US" altLang="ja-JP" dirty="0" smtClean="0"/>
          </a:p>
          <a:p>
            <a:r>
              <a:rPr kumimoji="1" lang="ja-JP" altLang="en-US" dirty="0" smtClean="0"/>
              <a:t>例として、イミン３とアルデヒド４、そしてイミン５を示してあります。この反応式からわかるように、交換反応というのはイミン３にアルデヒド４を作用させることにより、３のアルデヒド部位、つまり青い部分と赤で示したアルデヒド４の交換が起こり、イミン５が生成するという反応です。一般的に、この反応は可逆反応ですが、この例の場合は交換後のイミン５にヒドロキシ基との水素結合による安定化があるために、イミン３よりもイミン５の方が安定となり、平衡はイミン５の方に偏ると考えられます。これは、私の用いている化合物であるゲスト分子に関しても同様のことが言えます。また、加熱や酸触媒により、交換をより加速させることも</a:t>
            </a:r>
            <a:r>
              <a:rPr kumimoji="1" lang="ja-JP" altLang="en-US" dirty="0" smtClean="0"/>
              <a:t>できます</a:t>
            </a:r>
            <a:r>
              <a:rPr kumimoji="1" lang="ja-JP" altLang="en-US" dirty="0" smtClean="0"/>
              <a:t>。</a:t>
            </a:r>
            <a:endParaRPr kumimoji="1" lang="en-US" altLang="ja-JP" dirty="0" smtClean="0"/>
          </a:p>
          <a:p>
            <a:r>
              <a:rPr kumimoji="1" lang="ja-JP" altLang="en-US" dirty="0" smtClean="0"/>
              <a:t>これらのことをふまえて、アルキル鎖末端がアミンの</a:t>
            </a:r>
            <a:r>
              <a:rPr kumimoji="1" lang="en-US" altLang="ja-JP" dirty="0" smtClean="0"/>
              <a:t>DBA1</a:t>
            </a:r>
            <a:r>
              <a:rPr kumimoji="1" lang="ja-JP" altLang="en-US" dirty="0" smtClean="0"/>
              <a:t>から、アルキル鎖末端がフェニルイミンの</a:t>
            </a:r>
            <a:r>
              <a:rPr kumimoji="1" lang="en-US" altLang="ja-JP" dirty="0" smtClean="0"/>
              <a:t>DBA</a:t>
            </a:r>
            <a:r>
              <a:rPr kumimoji="1" lang="ja-JP" altLang="en-US" dirty="0" smtClean="0"/>
              <a:t>６を新たに設計</a:t>
            </a:r>
            <a:r>
              <a:rPr kumimoji="1" lang="ja-JP" altLang="en-US" dirty="0" smtClean="0"/>
              <a:t>し、合成しました</a:t>
            </a:r>
            <a:r>
              <a:rPr kumimoji="1" lang="ja-JP" altLang="en-US" dirty="0" smtClean="0"/>
              <a:t>。</a:t>
            </a:r>
            <a:endParaRPr kumimoji="1" lang="en-US" altLang="ja-JP" dirty="0" smtClean="0"/>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6EFFECBC-B4E5-4AA2-A3AC-D1E42A8709E7}" type="slidenum">
              <a:rPr lang="ja-JP" altLang="en-US" smtClean="0"/>
              <a:pPr>
                <a:defRPr/>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DBA</a:t>
            </a:r>
            <a:r>
              <a:rPr kumimoji="1" lang="ja-JP" altLang="en-US" dirty="0" smtClean="0"/>
              <a:t>６について、</a:t>
            </a:r>
            <a:r>
              <a:rPr kumimoji="1" lang="en-US" altLang="ja-JP" dirty="0" smtClean="0"/>
              <a:t>1-phenyloctane/</a:t>
            </a:r>
            <a:r>
              <a:rPr kumimoji="1" lang="ja-JP" altLang="en-US" dirty="0" smtClean="0"/>
              <a:t>グラファイト界面において</a:t>
            </a:r>
            <a:r>
              <a:rPr kumimoji="1" lang="en-US" altLang="ja-JP" dirty="0" smtClean="0"/>
              <a:t>STM</a:t>
            </a:r>
            <a:r>
              <a:rPr kumimoji="1" lang="ja-JP" altLang="en-US" dirty="0" smtClean="0"/>
              <a:t>観察を行った結果、</a:t>
            </a:r>
            <a:r>
              <a:rPr kumimoji="1" lang="en-US" altLang="ja-JP" dirty="0" smtClean="0"/>
              <a:t>DBA</a:t>
            </a:r>
            <a:r>
              <a:rPr kumimoji="1" lang="ja-JP" altLang="en-US" dirty="0" smtClean="0"/>
              <a:t>１では観察されなかったハニカムネットワークが観察されました。こちらが</a:t>
            </a:r>
            <a:r>
              <a:rPr kumimoji="1" lang="en-US" altLang="ja-JP" dirty="0" smtClean="0"/>
              <a:t>DBA</a:t>
            </a:r>
            <a:r>
              <a:rPr kumimoji="1" lang="ja-JP" altLang="en-US" dirty="0" smtClean="0"/>
              <a:t>６の構造式で、こちらがその</a:t>
            </a:r>
            <a:r>
              <a:rPr kumimoji="1" lang="en-US" altLang="ja-JP" dirty="0" smtClean="0"/>
              <a:t>STM</a:t>
            </a:r>
            <a:r>
              <a:rPr kumimoji="1" lang="ja-JP" altLang="en-US" dirty="0" smtClean="0"/>
              <a:t>画像になります。三角形の明るい部分が</a:t>
            </a:r>
            <a:r>
              <a:rPr kumimoji="1" lang="en-US" altLang="ja-JP" dirty="0" smtClean="0"/>
              <a:t>DBA</a:t>
            </a:r>
            <a:r>
              <a:rPr kumimoji="1" lang="ja-JP" altLang="en-US" dirty="0" smtClean="0"/>
              <a:t>の</a:t>
            </a:r>
            <a:r>
              <a:rPr kumimoji="1" lang="en-US" altLang="ja-JP" dirty="0" smtClean="0"/>
              <a:t>π</a:t>
            </a:r>
            <a:r>
              <a:rPr kumimoji="1" lang="ja-JP" altLang="en-US" dirty="0" smtClean="0"/>
              <a:t>共役コアに、この暗い部分がアルキル鎖に相当します。また、赤い丸で囲んだアルキル鎖末端のベンゼン環が小さな明るい点として観察されました。さらに先端のフェニルイミンのベンゼン環に関しては、はっきりと観察されなかったので、</a:t>
            </a:r>
            <a:r>
              <a:rPr kumimoji="1" lang="en-US" altLang="ja-JP" dirty="0" smtClean="0"/>
              <a:t>1-phenyloctane/</a:t>
            </a:r>
            <a:r>
              <a:rPr kumimoji="1" lang="ja-JP" altLang="en-US" dirty="0" smtClean="0"/>
              <a:t>グラファイト界面において</a:t>
            </a:r>
            <a:r>
              <a:rPr kumimoji="1" lang="en-US" altLang="ja-JP" dirty="0" smtClean="0"/>
              <a:t>DBA6</a:t>
            </a:r>
            <a:r>
              <a:rPr kumimoji="1" lang="ja-JP" altLang="en-US" dirty="0" smtClean="0"/>
              <a:t>は、こちらに示したモデル図のような構造をとっていると考えられます。左はフェニルイミンのベンゼン環までが吸着した状態で、右はフェニルイミンのベンゼン環が表面に吸着せずに溶液中に起き上った状態を表しています。右の図を横から見た図がこちらであり、ベンゼン環が起き上った様子が分かります。ゲスト分子が共吸着されるためには、こちらの状態が好ましいと考えられます。</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6EFFECBC-B4E5-4AA2-A3AC-D1E42A8709E7}" type="slidenum">
              <a:rPr lang="ja-JP" altLang="en-US" smtClean="0"/>
              <a:pPr>
                <a:defRPr/>
              </a:pPr>
              <a:t>12</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ハニカムネットワークの形成が確認されたので、さらにゲスト分子２の溶液をドロップし</a:t>
            </a:r>
            <a:r>
              <a:rPr kumimoji="1" lang="en-US" altLang="ja-JP" dirty="0" smtClean="0"/>
              <a:t>STM</a:t>
            </a:r>
            <a:r>
              <a:rPr kumimoji="1" lang="ja-JP" altLang="en-US" dirty="0" smtClean="0"/>
              <a:t>観察を行いました。こちらがその</a:t>
            </a:r>
            <a:r>
              <a:rPr kumimoji="1" lang="en-US" altLang="ja-JP" dirty="0" smtClean="0"/>
              <a:t>STM</a:t>
            </a:r>
            <a:r>
              <a:rPr kumimoji="1" lang="ja-JP" altLang="en-US" dirty="0" smtClean="0"/>
              <a:t>画像で、こちらが拡大像になります。白い矢印で示した場所のように、ハニカムネットワークの空孔の中が明るくぼやけて観察されました。これは、ゲスト分子が共吸着されたことを示唆しています。こちらにその共吸着した状態のモデル図を示してあります。しかし、ゲスト分子がぼやけているのは空孔内で動いているためだと考えられるので、交換反応は進行していないと思われ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EFFECBC-B4E5-4AA2-A3AC-D1E42A8709E7}" type="slidenum">
              <a:rPr lang="ja-JP" altLang="en-US" smtClean="0"/>
              <a:pPr>
                <a:defRPr/>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実際に交換反応が起こるか調べるために、</a:t>
            </a:r>
            <a:r>
              <a:rPr kumimoji="1" lang="en-US" altLang="ja-JP" dirty="0" smtClean="0"/>
              <a:t>DBA</a:t>
            </a:r>
            <a:r>
              <a:rPr kumimoji="1" lang="ja-JP" altLang="en-US" dirty="0" smtClean="0"/>
              <a:t>６とゲスト分子２に類似の構造をもつモデル化合物７、８を用いて、</a:t>
            </a:r>
            <a:r>
              <a:rPr kumimoji="1" lang="en-US" altLang="ja-JP" baseline="30000" dirty="0" smtClean="0"/>
              <a:t>1</a:t>
            </a:r>
            <a:r>
              <a:rPr kumimoji="1" lang="en-US" altLang="ja-JP" dirty="0" smtClean="0"/>
              <a:t>H NMR</a:t>
            </a:r>
            <a:r>
              <a:rPr kumimoji="1" lang="ja-JP" altLang="en-US" dirty="0" smtClean="0"/>
              <a:t>実験を行いました。</a:t>
            </a:r>
            <a:endParaRPr kumimoji="1" lang="en-US" altLang="ja-JP" dirty="0" smtClean="0"/>
          </a:p>
          <a:p>
            <a:r>
              <a:rPr kumimoji="1" lang="ja-JP" altLang="en-US" dirty="0" smtClean="0"/>
              <a:t>実験操作としては、それぞれ適量はかりとった７と８を溶媒の重ベンゼンに溶かした混合溶液を</a:t>
            </a:r>
            <a:r>
              <a:rPr kumimoji="1" lang="en-US" altLang="ja-JP" dirty="0" smtClean="0"/>
              <a:t>NMR</a:t>
            </a:r>
            <a:r>
              <a:rPr kumimoji="1" lang="ja-JP" altLang="en-US" dirty="0" smtClean="0"/>
              <a:t>チューブに移し、時間経過ごとに</a:t>
            </a:r>
            <a:r>
              <a:rPr kumimoji="1" lang="en-US" altLang="ja-JP" baseline="30000" dirty="0" smtClean="0"/>
              <a:t>1</a:t>
            </a:r>
            <a:r>
              <a:rPr kumimoji="1" lang="en-US" altLang="ja-JP" dirty="0" smtClean="0"/>
              <a:t>H NMR</a:t>
            </a:r>
            <a:r>
              <a:rPr kumimoji="1" lang="ja-JP" altLang="en-US" dirty="0" smtClean="0"/>
              <a:t>を測定しました。結果を図に示してあります。図の右に溶媒に溶かしてからの時間経過を示してあり、図の青いチャートは２５℃の恒温槽につけておいたチューブを測定したことを表していて、赤いチャートは７０℃のオイルバスにつけておいたチューブを測定したことを表しています。また、緑色のチャートは標品として別途合成した９の</a:t>
            </a:r>
            <a:r>
              <a:rPr kumimoji="1" lang="en-US" altLang="ja-JP" baseline="30000" dirty="0" smtClean="0"/>
              <a:t>1</a:t>
            </a:r>
            <a:r>
              <a:rPr kumimoji="1" lang="en-US" altLang="ja-JP" dirty="0" smtClean="0"/>
              <a:t>H NMR</a:t>
            </a:r>
            <a:r>
              <a:rPr kumimoji="1" lang="ja-JP" altLang="en-US" dirty="0" smtClean="0"/>
              <a:t>のデータであり、つまり、この緑のチャートに近づいていくほど反応が進行していることになります。</a:t>
            </a:r>
            <a:endParaRPr kumimoji="1" lang="en-US" altLang="ja-JP" dirty="0" smtClean="0"/>
          </a:p>
          <a:p>
            <a:r>
              <a:rPr kumimoji="1" lang="ja-JP" altLang="en-US" dirty="0" smtClean="0"/>
              <a:t>様々なシグナルが出ていて複雑なので、簡単のために、反応式の</a:t>
            </a:r>
            <a:r>
              <a:rPr kumimoji="1" lang="en-US" altLang="ja-JP" dirty="0" smtClean="0"/>
              <a:t>H</a:t>
            </a:r>
            <a:r>
              <a:rPr kumimoji="1" lang="en-US" altLang="ja-JP" sz="1200" b="0" i="0" u="none" strike="noStrike" cap="none" normalizeH="0" baseline="-25000" dirty="0" smtClean="0">
                <a:ln>
                  <a:noFill/>
                </a:ln>
                <a:solidFill>
                  <a:schemeClr val="tx1"/>
                </a:solidFill>
                <a:effectLst/>
                <a:latin typeface="Arial" pitchFamily="34" charset="0"/>
                <a:ea typeface="ＭＳ Ｐゴシック" pitchFamily="50" charset="-128"/>
                <a:cs typeface="ＭＳ Ｐゴシック" pitchFamily="50" charset="-128"/>
              </a:rPr>
              <a:t>A</a:t>
            </a: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で表されているプロトンに注目します。７の</a:t>
            </a:r>
            <a:r>
              <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H</a:t>
            </a:r>
            <a:r>
              <a:rPr kumimoji="1" lang="en-US" altLang="ja-JP" sz="1200" b="0" i="0" u="none" strike="noStrike" cap="none" normalizeH="0" baseline="-25000" dirty="0" smtClean="0">
                <a:ln>
                  <a:noFill/>
                </a:ln>
                <a:solidFill>
                  <a:schemeClr val="tx1"/>
                </a:solidFill>
                <a:effectLst/>
                <a:latin typeface="Arial" pitchFamily="34" charset="0"/>
                <a:ea typeface="ＭＳ Ｐゴシック" pitchFamily="50" charset="-128"/>
                <a:cs typeface="ＭＳ Ｐゴシック" pitchFamily="50" charset="-128"/>
              </a:rPr>
              <a:t>A</a:t>
            </a: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がこちらのシグナルで、９の</a:t>
            </a:r>
            <a:r>
              <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H</a:t>
            </a:r>
            <a:r>
              <a:rPr kumimoji="1" lang="en-US" altLang="ja-JP" sz="1200" b="0" i="0" u="none" strike="noStrike" cap="none" normalizeH="0" baseline="-25000" dirty="0" smtClean="0">
                <a:ln>
                  <a:noFill/>
                </a:ln>
                <a:solidFill>
                  <a:schemeClr val="tx1"/>
                </a:solidFill>
                <a:effectLst/>
                <a:latin typeface="Arial" pitchFamily="34" charset="0"/>
                <a:ea typeface="ＭＳ Ｐゴシック" pitchFamily="50" charset="-128"/>
                <a:cs typeface="ＭＳ Ｐゴシック" pitchFamily="50" charset="-128"/>
              </a:rPr>
              <a:t>A</a:t>
            </a: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がこちらのシグナルになります。この図では、７の</a:t>
            </a:r>
            <a:r>
              <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H</a:t>
            </a:r>
            <a:r>
              <a:rPr kumimoji="1" lang="en-US" altLang="ja-JP" sz="1200" b="0" i="0" u="none" strike="noStrike" cap="none" normalizeH="0" baseline="-25000" dirty="0" smtClean="0">
                <a:ln>
                  <a:noFill/>
                </a:ln>
                <a:solidFill>
                  <a:schemeClr val="tx1"/>
                </a:solidFill>
                <a:effectLst/>
                <a:latin typeface="Arial" pitchFamily="34" charset="0"/>
                <a:ea typeface="ＭＳ Ｐゴシック" pitchFamily="50" charset="-128"/>
                <a:cs typeface="ＭＳ Ｐゴシック" pitchFamily="50" charset="-128"/>
              </a:rPr>
              <a:t>A</a:t>
            </a: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の積分値を２．００に固定して、９の</a:t>
            </a:r>
            <a:r>
              <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H</a:t>
            </a:r>
            <a:r>
              <a:rPr kumimoji="1" lang="en-US" altLang="ja-JP" sz="1200" b="0" i="0" u="none" strike="noStrike" cap="none" normalizeH="0" baseline="-25000" dirty="0" smtClean="0">
                <a:ln>
                  <a:noFill/>
                </a:ln>
                <a:solidFill>
                  <a:schemeClr val="tx1"/>
                </a:solidFill>
                <a:effectLst/>
                <a:latin typeface="Arial" pitchFamily="34" charset="0"/>
                <a:ea typeface="ＭＳ Ｐゴシック" pitchFamily="50" charset="-128"/>
                <a:cs typeface="ＭＳ Ｐゴシック" pitchFamily="50" charset="-128"/>
              </a:rPr>
              <a:t>A</a:t>
            </a: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の積分値をそれぞれこちらに示してあります。</a:t>
            </a:r>
            <a:endPar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rPr>
              <a:t>実験結果</a:t>
            </a: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rPr>
              <a:t>から、交換</a:t>
            </a: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rPr>
              <a:t>反応の</a:t>
            </a: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rPr>
              <a:t>進行は非常に遅く、加熱により速くなるものの十分な速度にはならないことが分かりました。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6EFFECBC-B4E5-4AA2-A3AC-D1E42A8709E7}" type="slidenum">
              <a:rPr lang="ja-JP" altLang="en-US" smtClean="0"/>
              <a:pPr>
                <a:defRPr/>
              </a:pPr>
              <a:t>14</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モデル化合物の</a:t>
            </a:r>
            <a:r>
              <a:rPr kumimoji="1" lang="en-US" altLang="ja-JP" dirty="0" smtClean="0"/>
              <a:t>NMR</a:t>
            </a:r>
            <a:r>
              <a:rPr kumimoji="1" lang="ja-JP" altLang="en-US" dirty="0" smtClean="0"/>
              <a:t>実験からも分かるように、フェニルイミンでは反応の進行が遅く、固液界面で反応させるのは困難だと判断しました。そこで、こちらの</a:t>
            </a:r>
            <a:r>
              <a:rPr kumimoji="1" lang="en-US" altLang="ja-JP" dirty="0" smtClean="0"/>
              <a:t>DBA10</a:t>
            </a:r>
            <a:r>
              <a:rPr kumimoji="1" lang="ja-JP" altLang="en-US" dirty="0" err="1" smtClean="0"/>
              <a:t>のように</a:t>
            </a:r>
            <a:r>
              <a:rPr kumimoji="1" lang="en-US" altLang="ja-JP" i="1" dirty="0" err="1" smtClean="0"/>
              <a:t>i</a:t>
            </a:r>
            <a:r>
              <a:rPr kumimoji="1" lang="en-US" altLang="ja-JP" i="0" dirty="0" smtClean="0"/>
              <a:t>-Bu</a:t>
            </a:r>
            <a:r>
              <a:rPr kumimoji="1" lang="ja-JP" altLang="en-US" i="0" dirty="0" smtClean="0"/>
              <a:t>イミンに構造を変更することで、反応速度を大きくすることを考えました。</a:t>
            </a:r>
            <a:r>
              <a:rPr kumimoji="1" lang="en-US" altLang="ja-JP" i="1" dirty="0" err="1" smtClean="0"/>
              <a:t>i</a:t>
            </a:r>
            <a:r>
              <a:rPr kumimoji="1" lang="en-US" altLang="ja-JP" i="0" dirty="0" smtClean="0"/>
              <a:t>-Bu</a:t>
            </a:r>
            <a:r>
              <a:rPr kumimoji="1" lang="ja-JP" altLang="en-US" i="0" dirty="0" smtClean="0"/>
              <a:t>イミンはフェニルイミンよりも反応性が高いことが知られていますが、安定性は低いので取り扱いはフェニルイミンよりも困難になります。</a:t>
            </a:r>
            <a:endParaRPr kumimoji="1" lang="en-US" altLang="ja-JP" i="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EFFECBC-B4E5-4AA2-A3AC-D1E42A8709E7}" type="slidenum">
              <a:rPr lang="ja-JP" altLang="en-US" smtClean="0"/>
              <a:pPr>
                <a:defRPr/>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i="1" dirty="0" err="1" smtClean="0"/>
              <a:t>i</a:t>
            </a:r>
            <a:r>
              <a:rPr kumimoji="1" lang="en-US" altLang="ja-JP" i="0" dirty="0" smtClean="0"/>
              <a:t>-Bu</a:t>
            </a:r>
            <a:r>
              <a:rPr kumimoji="1" lang="ja-JP" altLang="en-US" i="0" dirty="0" smtClean="0"/>
              <a:t>イミンの反応性を調べるために、</a:t>
            </a:r>
            <a:r>
              <a:rPr kumimoji="1" lang="en-US" altLang="ja-JP" dirty="0" smtClean="0"/>
              <a:t>DBA</a:t>
            </a:r>
            <a:r>
              <a:rPr kumimoji="1" lang="ja-JP" altLang="en-US" dirty="0" smtClean="0"/>
              <a:t>１０とゲスト分子２に類似の構造を持つ１１と８を用いて</a:t>
            </a:r>
            <a:r>
              <a:rPr kumimoji="1" lang="en-US" altLang="ja-JP" dirty="0" smtClean="0"/>
              <a:t>NMR</a:t>
            </a:r>
            <a:r>
              <a:rPr kumimoji="1" lang="ja-JP" altLang="en-US" dirty="0" smtClean="0"/>
              <a:t>実験を行いました。実験操作と表の見方は、さきほどのフェニルイミンの時と同様です。今回も、１１と９の</a:t>
            </a:r>
            <a:r>
              <a:rPr kumimoji="1" lang="en-US" altLang="ja-JP" dirty="0" smtClean="0"/>
              <a:t>H</a:t>
            </a:r>
            <a:r>
              <a:rPr kumimoji="1" lang="en-US" altLang="ja-JP" baseline="-25000" dirty="0" smtClean="0"/>
              <a:t>A</a:t>
            </a:r>
            <a:r>
              <a:rPr kumimoji="1" lang="ja-JP" altLang="en-US" baseline="0" dirty="0" smtClean="0"/>
              <a:t>のプロトンに注目します。１１の</a:t>
            </a:r>
            <a:r>
              <a:rPr kumimoji="1" lang="en-US" altLang="ja-JP" dirty="0" smtClean="0"/>
              <a:t>H</a:t>
            </a:r>
            <a:r>
              <a:rPr kumimoji="1" lang="en-US" altLang="ja-JP" baseline="-25000" dirty="0" smtClean="0"/>
              <a:t>A</a:t>
            </a:r>
            <a:r>
              <a:rPr kumimoji="1" lang="ja-JP" altLang="en-US" baseline="0" dirty="0" smtClean="0"/>
              <a:t>の積分値を２．００に固定し、９の</a:t>
            </a:r>
            <a:r>
              <a:rPr kumimoji="1" lang="en-US" altLang="ja-JP" dirty="0" smtClean="0"/>
              <a:t>H</a:t>
            </a:r>
            <a:r>
              <a:rPr kumimoji="1" lang="en-US" altLang="ja-JP" baseline="-25000" dirty="0" smtClean="0"/>
              <a:t>A</a:t>
            </a:r>
            <a:r>
              <a:rPr kumimoji="1" lang="ja-JP" altLang="en-US" baseline="0" dirty="0" smtClean="0"/>
              <a:t>の積分値を見ていくと、構造不明副生成物の生成も確認されますが、７０℃に加熱することで非常に速く反応が進行し、２４時間後には、原料１１の消失が確認されました。</a:t>
            </a:r>
            <a:endParaRPr kumimoji="1" lang="en-US" altLang="ja-JP" baseline="0" dirty="0" smtClean="0"/>
          </a:p>
          <a:p>
            <a:r>
              <a:rPr kumimoji="1" lang="ja-JP" altLang="en-US" baseline="0" dirty="0" smtClean="0"/>
              <a:t>このため、今後は</a:t>
            </a:r>
            <a:r>
              <a:rPr kumimoji="1" lang="en-US" altLang="ja-JP" baseline="0" dirty="0" smtClean="0"/>
              <a:t>DBA10</a:t>
            </a:r>
            <a:r>
              <a:rPr kumimoji="1" lang="ja-JP" altLang="en-US" baseline="0" dirty="0" smtClean="0"/>
              <a:t>を合成し、</a:t>
            </a:r>
            <a:r>
              <a:rPr kumimoji="1" lang="en-US" altLang="ja-JP" baseline="0" dirty="0" smtClean="0"/>
              <a:t>STM</a:t>
            </a:r>
            <a:r>
              <a:rPr kumimoji="1" lang="ja-JP" altLang="en-US" baseline="0" dirty="0" smtClean="0"/>
              <a:t>観察を行うことを考えています。</a:t>
            </a:r>
            <a:endParaRPr kumimoji="1" lang="en-US" altLang="ja-JP" baseline="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EFFECBC-B4E5-4AA2-A3AC-D1E42A8709E7}" type="slidenum">
              <a:rPr lang="ja-JP" altLang="en-US" smtClean="0"/>
              <a:pPr>
                <a:defRPr/>
              </a:pPr>
              <a:t>16</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EFFECBC-B4E5-4AA2-A3AC-D1E42A8709E7}" type="slidenum">
              <a:rPr lang="ja-JP" altLang="en-US" smtClean="0"/>
              <a:pPr>
                <a:defRPr/>
              </a:pPr>
              <a:t>17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3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はじめに、</a:t>
            </a:r>
            <a:r>
              <a:rPr lang="en-US" altLang="ja-JP" dirty="0" smtClean="0"/>
              <a:t>DBA</a:t>
            </a:r>
            <a:r>
              <a:rPr lang="ja-JP" altLang="en-US" dirty="0" smtClean="0"/>
              <a:t>１の合成について説明します。</a:t>
            </a:r>
            <a:endParaRPr lang="en-US" altLang="ja-JP" dirty="0" smtClean="0"/>
          </a:p>
          <a:p>
            <a:pPr marL="0" marR="0" indent="0" algn="l" defTabSz="914400" rtl="0" eaLnBrk="1" fontAlgn="base" latinLnBrk="0" hangingPunct="1">
              <a:lnSpc>
                <a:spcPct val="100000"/>
              </a:lnSpc>
              <a:spcBef>
                <a:spcPct val="0"/>
              </a:spcBef>
              <a:spcAft>
                <a:spcPct val="0"/>
              </a:spcAft>
              <a:buClrTx/>
              <a:buSzTx/>
              <a:buFontTx/>
              <a:buNone/>
              <a:tabLst/>
              <a:defRPr/>
            </a:pPr>
            <a:r>
              <a:rPr kumimoji="1" lang="en-US" altLang="ja-JP" sz="1200" b="1" kern="1200" dirty="0" smtClean="0">
                <a:solidFill>
                  <a:schemeClr val="tx1"/>
                </a:solidFill>
                <a:latin typeface="+mn-lt"/>
                <a:ea typeface="+mn-ea"/>
                <a:cs typeface="+mn-cs"/>
              </a:rPr>
              <a:t>3</a:t>
            </a:r>
            <a:r>
              <a:rPr kumimoji="1" lang="ja-JP" altLang="ja-JP" sz="1200" kern="1200" dirty="0" smtClean="0">
                <a:solidFill>
                  <a:schemeClr val="tx1"/>
                </a:solidFill>
                <a:latin typeface="+mn-lt"/>
                <a:ea typeface="+mn-ea"/>
                <a:cs typeface="+mn-cs"/>
              </a:rPr>
              <a:t>を</a:t>
            </a:r>
            <a:r>
              <a:rPr kumimoji="1" lang="en-US" altLang="ja-JP" sz="1200" kern="1200" dirty="0" err="1" smtClean="0">
                <a:solidFill>
                  <a:schemeClr val="tx1"/>
                </a:solidFill>
                <a:latin typeface="+mn-lt"/>
                <a:ea typeface="+mn-ea"/>
                <a:cs typeface="+mn-cs"/>
              </a:rPr>
              <a:t>HBr</a:t>
            </a:r>
            <a:r>
              <a:rPr kumimoji="1" lang="ja-JP" altLang="ja-JP" sz="1200" kern="1200" dirty="0" smtClean="0">
                <a:solidFill>
                  <a:schemeClr val="tx1"/>
                </a:solidFill>
                <a:latin typeface="+mn-lt"/>
                <a:ea typeface="+mn-ea"/>
                <a:cs typeface="+mn-cs"/>
              </a:rPr>
              <a:t>によって脱メチル化し</a:t>
            </a:r>
            <a:r>
              <a:rPr kumimoji="1" lang="en-US" altLang="ja-JP" sz="1200" b="1" kern="1200" dirty="0" smtClean="0">
                <a:solidFill>
                  <a:schemeClr val="tx1"/>
                </a:solidFill>
                <a:latin typeface="+mn-lt"/>
                <a:ea typeface="+mn-ea"/>
                <a:cs typeface="+mn-cs"/>
              </a:rPr>
              <a:t>4</a:t>
            </a:r>
            <a:r>
              <a:rPr kumimoji="1" lang="ja-JP" altLang="ja-JP" sz="1200" kern="1200" dirty="0" smtClean="0">
                <a:solidFill>
                  <a:schemeClr val="tx1"/>
                </a:solidFill>
                <a:latin typeface="+mn-lt"/>
                <a:ea typeface="+mn-ea"/>
                <a:cs typeface="+mn-cs"/>
              </a:rPr>
              <a:t>とした後、</a:t>
            </a:r>
            <a:r>
              <a:rPr kumimoji="1" lang="en-US" altLang="ja-JP" sz="1200" b="1" kern="1200" dirty="0" smtClean="0">
                <a:solidFill>
                  <a:schemeClr val="tx1"/>
                </a:solidFill>
                <a:latin typeface="+mn-lt"/>
                <a:ea typeface="+mn-ea"/>
                <a:cs typeface="+mn-cs"/>
              </a:rPr>
              <a:t>4</a:t>
            </a:r>
            <a:r>
              <a:rPr kumimoji="1" lang="ja-JP" altLang="ja-JP" sz="1200" kern="1200" dirty="0" smtClean="0">
                <a:solidFill>
                  <a:schemeClr val="tx1"/>
                </a:solidFill>
                <a:latin typeface="+mn-lt"/>
                <a:ea typeface="+mn-ea"/>
                <a:cs typeface="+mn-cs"/>
              </a:rPr>
              <a:t>のアミノ基を </a:t>
            </a:r>
            <a:r>
              <a:rPr kumimoji="1" lang="en-US" altLang="ja-JP" sz="1200" i="1" kern="1200" dirty="0" err="1" smtClean="0">
                <a:solidFill>
                  <a:schemeClr val="tx1"/>
                </a:solidFill>
                <a:latin typeface="+mn-lt"/>
                <a:ea typeface="+mn-ea"/>
                <a:cs typeface="+mn-cs"/>
              </a:rPr>
              <a:t>tert</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ブトキシカルボニル</a:t>
            </a:r>
            <a:r>
              <a:rPr kumimoji="1" lang="ja-JP" altLang="ja-JP" sz="1200" kern="1200" dirty="0" smtClean="0">
                <a:solidFill>
                  <a:schemeClr val="tx1"/>
                </a:solidFill>
                <a:latin typeface="+mn-lt"/>
                <a:ea typeface="+mn-ea"/>
                <a:cs typeface="+mn-cs"/>
              </a:rPr>
              <a:t>基により保護し</a:t>
            </a:r>
            <a:r>
              <a:rPr kumimoji="1" lang="en-US" altLang="ja-JP" sz="1200" b="1" kern="1200" dirty="0" smtClean="0">
                <a:solidFill>
                  <a:schemeClr val="tx1"/>
                </a:solidFill>
                <a:latin typeface="+mn-lt"/>
                <a:ea typeface="+mn-ea"/>
                <a:cs typeface="+mn-cs"/>
              </a:rPr>
              <a:t>5</a:t>
            </a:r>
            <a:r>
              <a:rPr kumimoji="1" lang="ja-JP" altLang="ja-JP" sz="1200" kern="1200" dirty="0" smtClean="0">
                <a:solidFill>
                  <a:schemeClr val="tx1"/>
                </a:solidFill>
                <a:latin typeface="+mn-lt"/>
                <a:ea typeface="+mn-ea"/>
                <a:cs typeface="+mn-cs"/>
              </a:rPr>
              <a:t>とし</a:t>
            </a:r>
            <a:r>
              <a:rPr kumimoji="1" lang="ja-JP" altLang="en-US" sz="1200" kern="1200" dirty="0" smtClean="0">
                <a:solidFill>
                  <a:schemeClr val="tx1"/>
                </a:solidFill>
                <a:latin typeface="+mn-lt"/>
                <a:ea typeface="+mn-ea"/>
                <a:cs typeface="+mn-cs"/>
              </a:rPr>
              <a:t>まし</a:t>
            </a:r>
            <a:r>
              <a:rPr kumimoji="1" lang="ja-JP" altLang="ja-JP" sz="1200" kern="1200" dirty="0" smtClean="0">
                <a:solidFill>
                  <a:schemeClr val="tx1"/>
                </a:solidFill>
                <a:latin typeface="+mn-lt"/>
                <a:ea typeface="+mn-ea"/>
                <a:cs typeface="+mn-cs"/>
              </a:rPr>
              <a:t>た。</a:t>
            </a:r>
            <a:r>
              <a:rPr kumimoji="1" lang="ja-JP" altLang="en-US" sz="1200" kern="1200" dirty="0" smtClean="0">
                <a:solidFill>
                  <a:schemeClr val="tx1"/>
                </a:solidFill>
                <a:latin typeface="+mn-lt"/>
                <a:ea typeface="+mn-ea"/>
                <a:cs typeface="+mn-cs"/>
              </a:rPr>
              <a:t>続いて</a:t>
            </a:r>
            <a:r>
              <a:rPr kumimoji="1" lang="ja-JP" altLang="ja-JP" sz="1200" kern="1200" dirty="0" smtClean="0">
                <a:solidFill>
                  <a:schemeClr val="tx1"/>
                </a:solidFill>
                <a:latin typeface="+mn-lt"/>
                <a:ea typeface="+mn-ea"/>
                <a:cs typeface="+mn-cs"/>
              </a:rPr>
              <a:t>、得られた</a:t>
            </a:r>
            <a:r>
              <a:rPr kumimoji="1" lang="en-US" altLang="ja-JP" sz="1200" b="1" kern="1200" dirty="0" smtClean="0">
                <a:solidFill>
                  <a:schemeClr val="tx1"/>
                </a:solidFill>
                <a:latin typeface="+mn-lt"/>
                <a:ea typeface="+mn-ea"/>
                <a:cs typeface="+mn-cs"/>
              </a:rPr>
              <a:t>5</a:t>
            </a:r>
            <a:r>
              <a:rPr kumimoji="1" lang="ja-JP" altLang="ja-JP" sz="1200" kern="1200" dirty="0" smtClean="0">
                <a:solidFill>
                  <a:schemeClr val="tx1"/>
                </a:solidFill>
                <a:latin typeface="+mn-lt"/>
                <a:ea typeface="+mn-ea"/>
                <a:cs typeface="+mn-cs"/>
              </a:rPr>
              <a:t>と</a:t>
            </a:r>
            <a:r>
              <a:rPr kumimoji="1" lang="en-US" altLang="ja-JP" sz="1200" kern="1200" dirty="0" smtClean="0">
                <a:solidFill>
                  <a:schemeClr val="tx1"/>
                </a:solidFill>
                <a:latin typeface="+mn-lt"/>
                <a:ea typeface="+mn-ea"/>
                <a:cs typeface="+mn-cs"/>
              </a:rPr>
              <a:t>1,10-</a:t>
            </a:r>
            <a:r>
              <a:rPr kumimoji="1" lang="ja-JP" altLang="en-US" sz="1200" kern="1200" dirty="0" smtClean="0">
                <a:solidFill>
                  <a:schemeClr val="tx1"/>
                </a:solidFill>
                <a:latin typeface="+mn-lt"/>
                <a:ea typeface="+mn-ea"/>
                <a:cs typeface="+mn-cs"/>
              </a:rPr>
              <a:t>ジブロモデカン</a:t>
            </a:r>
            <a:r>
              <a:rPr kumimoji="1" lang="ja-JP" altLang="ja-JP" sz="1200" kern="1200" dirty="0" smtClean="0">
                <a:solidFill>
                  <a:schemeClr val="tx1"/>
                </a:solidFill>
                <a:latin typeface="+mn-lt"/>
                <a:ea typeface="+mn-ea"/>
                <a:cs typeface="+mn-cs"/>
              </a:rPr>
              <a:t>の塩基性条件下のアルキル化反応</a:t>
            </a:r>
            <a:r>
              <a:rPr kumimoji="1" lang="ja-JP" altLang="en-US" sz="1200" kern="1200" dirty="0" smtClean="0">
                <a:solidFill>
                  <a:schemeClr val="tx1"/>
                </a:solidFill>
                <a:latin typeface="+mn-lt"/>
                <a:ea typeface="+mn-ea"/>
                <a:cs typeface="+mn-cs"/>
              </a:rPr>
              <a:t>により</a:t>
            </a:r>
            <a:r>
              <a:rPr kumimoji="1" lang="en-US" altLang="ja-JP" sz="1200" b="1" kern="1200" dirty="0" smtClean="0">
                <a:solidFill>
                  <a:schemeClr val="tx1"/>
                </a:solidFill>
                <a:latin typeface="+mn-lt"/>
                <a:ea typeface="+mn-ea"/>
                <a:cs typeface="+mn-cs"/>
              </a:rPr>
              <a:t>6</a:t>
            </a:r>
            <a:r>
              <a:rPr kumimoji="1" lang="ja-JP" altLang="ja-JP" sz="1200" kern="1200" dirty="0" smtClean="0">
                <a:solidFill>
                  <a:schemeClr val="tx1"/>
                </a:solidFill>
                <a:latin typeface="+mn-lt"/>
                <a:ea typeface="+mn-ea"/>
                <a:cs typeface="+mn-cs"/>
              </a:rPr>
              <a:t>を合成し</a:t>
            </a:r>
            <a:r>
              <a:rPr kumimoji="1" lang="ja-JP" altLang="en-US" sz="1200" kern="1200" dirty="0" smtClean="0">
                <a:solidFill>
                  <a:schemeClr val="tx1"/>
                </a:solidFill>
                <a:latin typeface="+mn-lt"/>
                <a:ea typeface="+mn-ea"/>
                <a:cs typeface="+mn-cs"/>
              </a:rPr>
              <a:t>まし</a:t>
            </a:r>
            <a:r>
              <a:rPr kumimoji="1" lang="ja-JP" altLang="ja-JP" sz="1200" kern="1200" dirty="0" smtClean="0">
                <a:solidFill>
                  <a:schemeClr val="tx1"/>
                </a:solidFill>
                <a:latin typeface="+mn-lt"/>
                <a:ea typeface="+mn-ea"/>
                <a:cs typeface="+mn-cs"/>
              </a:rPr>
              <a:t>た。次に、</a:t>
            </a:r>
            <a:r>
              <a:rPr kumimoji="1" lang="ja-JP" altLang="en-US" sz="1200" kern="1200" dirty="0" smtClean="0">
                <a:solidFill>
                  <a:schemeClr val="tx1"/>
                </a:solidFill>
                <a:latin typeface="+mn-lt"/>
                <a:ea typeface="+mn-ea"/>
                <a:cs typeface="+mn-cs"/>
              </a:rPr>
              <a:t>当研究室で</a:t>
            </a:r>
            <a:r>
              <a:rPr kumimoji="1" lang="ja-JP" altLang="ja-JP" sz="1200" kern="1200" dirty="0" smtClean="0">
                <a:solidFill>
                  <a:schemeClr val="tx1"/>
                </a:solidFill>
                <a:latin typeface="+mn-lt"/>
                <a:ea typeface="+mn-ea"/>
                <a:cs typeface="+mn-cs"/>
              </a:rPr>
              <a:t>合成された</a:t>
            </a:r>
            <a:r>
              <a:rPr lang="en-US" altLang="ja-JP" dirty="0" err="1" smtClean="0"/>
              <a:t>tert</a:t>
            </a:r>
            <a:r>
              <a:rPr lang="en-US" altLang="ja-JP" dirty="0" smtClean="0"/>
              <a:t> </a:t>
            </a:r>
            <a:r>
              <a:rPr lang="ja-JP" altLang="en-US" dirty="0" smtClean="0"/>
              <a:t>ブチルジメチルシリル</a:t>
            </a:r>
            <a:r>
              <a:rPr kumimoji="1" lang="ja-JP" altLang="ja-JP" sz="1200" kern="1200" dirty="0" smtClean="0">
                <a:solidFill>
                  <a:schemeClr val="tx1"/>
                </a:solidFill>
                <a:latin typeface="+mn-lt"/>
                <a:ea typeface="+mn-ea"/>
                <a:cs typeface="+mn-cs"/>
              </a:rPr>
              <a:t>基と</a:t>
            </a:r>
            <a:r>
              <a:rPr kumimoji="1" lang="ja-JP" altLang="en-US" sz="1200" kern="1200" dirty="0" smtClean="0">
                <a:solidFill>
                  <a:schemeClr val="tx1"/>
                </a:solidFill>
                <a:latin typeface="+mn-lt"/>
                <a:ea typeface="+mn-ea"/>
                <a:cs typeface="+mn-cs"/>
              </a:rPr>
              <a:t>メトキシメチル</a:t>
            </a:r>
            <a:r>
              <a:rPr kumimoji="1" lang="ja-JP" altLang="ja-JP" sz="1200" kern="1200" dirty="0" smtClean="0">
                <a:solidFill>
                  <a:schemeClr val="tx1"/>
                </a:solidFill>
                <a:latin typeface="+mn-lt"/>
                <a:ea typeface="+mn-ea"/>
                <a:cs typeface="+mn-cs"/>
              </a:rPr>
              <a:t>基を有する</a:t>
            </a:r>
            <a:r>
              <a:rPr kumimoji="1" lang="en-US" altLang="ja-JP" sz="1200" kern="1200" dirty="0" smtClean="0">
                <a:solidFill>
                  <a:schemeClr val="tx1"/>
                </a:solidFill>
                <a:latin typeface="+mn-lt"/>
                <a:ea typeface="+mn-ea"/>
                <a:cs typeface="+mn-cs"/>
              </a:rPr>
              <a:t>DBA</a:t>
            </a:r>
            <a:r>
              <a:rPr kumimoji="1" lang="en-US" altLang="ja-JP" sz="1200" b="1" kern="1200" dirty="0" smtClean="0">
                <a:solidFill>
                  <a:schemeClr val="tx1"/>
                </a:solidFill>
                <a:latin typeface="+mn-lt"/>
                <a:ea typeface="+mn-ea"/>
                <a:cs typeface="+mn-cs"/>
              </a:rPr>
              <a:t>7</a:t>
            </a:r>
            <a:r>
              <a:rPr kumimoji="1" lang="ja-JP" altLang="ja-JP" sz="1200" kern="1200" dirty="0" smtClean="0">
                <a:solidFill>
                  <a:schemeClr val="tx1"/>
                </a:solidFill>
                <a:latin typeface="+mn-lt"/>
                <a:ea typeface="+mn-ea"/>
                <a:cs typeface="+mn-cs"/>
              </a:rPr>
              <a:t>を出発物質とし、</a:t>
            </a:r>
            <a:r>
              <a:rPr kumimoji="1" lang="ja-JP" altLang="en-US" sz="1200" kern="1200" dirty="0" smtClean="0">
                <a:solidFill>
                  <a:schemeClr val="tx1"/>
                </a:solidFill>
                <a:latin typeface="+mn-lt"/>
                <a:ea typeface="+mn-ea"/>
                <a:cs typeface="+mn-cs"/>
              </a:rPr>
              <a:t>フッ化セシウムを作用させ</a:t>
            </a:r>
            <a:r>
              <a:rPr kumimoji="1" lang="en-US" altLang="ja-JP" sz="1200" kern="1200" dirty="0" smtClean="0">
                <a:solidFill>
                  <a:schemeClr val="tx1"/>
                </a:solidFill>
                <a:latin typeface="+mn-lt"/>
                <a:ea typeface="+mn-ea"/>
                <a:cs typeface="+mn-cs"/>
              </a:rPr>
              <a:t>TBS</a:t>
            </a:r>
            <a:r>
              <a:rPr kumimoji="1" lang="ja-JP" altLang="en-US" sz="1200" kern="1200" dirty="0" smtClean="0">
                <a:solidFill>
                  <a:schemeClr val="tx1"/>
                </a:solidFill>
                <a:latin typeface="+mn-lt"/>
                <a:ea typeface="+mn-ea"/>
                <a:cs typeface="+mn-cs"/>
              </a:rPr>
              <a:t>基を除去しながらブロモトリデカンを作用させ</a:t>
            </a:r>
            <a:r>
              <a:rPr kumimoji="1" lang="en-US" altLang="ja-JP" sz="1200" b="1" kern="1200" dirty="0" smtClean="0">
                <a:solidFill>
                  <a:schemeClr val="tx1"/>
                </a:solidFill>
                <a:latin typeface="+mn-lt"/>
                <a:ea typeface="+mn-ea"/>
                <a:cs typeface="+mn-cs"/>
              </a:rPr>
              <a:t>8</a:t>
            </a:r>
            <a:r>
              <a:rPr kumimoji="1" lang="ja-JP" altLang="en-US" sz="1200" b="0" kern="1200" dirty="0" smtClean="0">
                <a:solidFill>
                  <a:schemeClr val="tx1"/>
                </a:solidFill>
                <a:latin typeface="+mn-lt"/>
                <a:ea typeface="+mn-ea"/>
                <a:cs typeface="+mn-cs"/>
              </a:rPr>
              <a:t>とした後</a:t>
            </a:r>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MOM</a:t>
            </a:r>
            <a:r>
              <a:rPr kumimoji="1" lang="ja-JP" altLang="en-US" sz="1200" kern="1200" dirty="0" smtClean="0">
                <a:solidFill>
                  <a:schemeClr val="tx1"/>
                </a:solidFill>
                <a:latin typeface="+mn-lt"/>
                <a:ea typeface="+mn-ea"/>
                <a:cs typeface="+mn-cs"/>
              </a:rPr>
              <a:t>基を除去し、</a:t>
            </a:r>
            <a:r>
              <a:rPr kumimoji="1" lang="en-US" altLang="ja-JP" sz="1200" b="1" kern="1200" dirty="0" smtClean="0">
                <a:solidFill>
                  <a:schemeClr val="tx1"/>
                </a:solidFill>
                <a:latin typeface="+mn-lt"/>
                <a:ea typeface="+mn-ea"/>
                <a:cs typeface="+mn-cs"/>
              </a:rPr>
              <a:t>9</a:t>
            </a:r>
            <a:r>
              <a:rPr kumimoji="1" lang="ja-JP" altLang="en-US" sz="1200" b="0" kern="1200" dirty="0" smtClean="0">
                <a:solidFill>
                  <a:schemeClr val="tx1"/>
                </a:solidFill>
                <a:latin typeface="+mn-lt"/>
                <a:ea typeface="+mn-ea"/>
                <a:cs typeface="+mn-cs"/>
              </a:rPr>
              <a:t>を合成しました。</a:t>
            </a:r>
            <a:r>
              <a:rPr kumimoji="1" lang="en-US" altLang="ja-JP" sz="1200" b="1" kern="1200" dirty="0" smtClean="0">
                <a:solidFill>
                  <a:schemeClr val="tx1"/>
                </a:solidFill>
                <a:latin typeface="+mn-lt"/>
                <a:ea typeface="+mn-ea"/>
                <a:cs typeface="+mn-cs"/>
              </a:rPr>
              <a:t>9</a:t>
            </a:r>
            <a:r>
              <a:rPr kumimoji="1" lang="ja-JP" altLang="en-US" sz="1200" b="0" kern="1200" dirty="0" smtClean="0">
                <a:solidFill>
                  <a:schemeClr val="tx1"/>
                </a:solidFill>
                <a:latin typeface="+mn-lt"/>
                <a:ea typeface="+mn-ea"/>
                <a:cs typeface="+mn-cs"/>
              </a:rPr>
              <a:t>の</a:t>
            </a:r>
            <a:r>
              <a:rPr kumimoji="1" lang="en-US" altLang="ja-JP" sz="1200" b="1" kern="1200" dirty="0" smtClean="0">
                <a:solidFill>
                  <a:schemeClr val="tx1"/>
                </a:solidFill>
                <a:latin typeface="+mn-lt"/>
                <a:ea typeface="+mn-ea"/>
                <a:cs typeface="+mn-cs"/>
              </a:rPr>
              <a:t>6</a:t>
            </a:r>
            <a:r>
              <a:rPr kumimoji="1" lang="ja-JP" altLang="en-US" sz="1200" b="0" kern="1200" dirty="0" smtClean="0">
                <a:solidFill>
                  <a:schemeClr val="tx1"/>
                </a:solidFill>
                <a:latin typeface="+mn-lt"/>
                <a:ea typeface="+mn-ea"/>
                <a:cs typeface="+mn-cs"/>
              </a:rPr>
              <a:t>によるアルキル化により、</a:t>
            </a:r>
            <a:r>
              <a:rPr kumimoji="1" lang="en-US" altLang="ja-JP" sz="1200" b="1" kern="1200" dirty="0" smtClean="0">
                <a:solidFill>
                  <a:schemeClr val="tx1"/>
                </a:solidFill>
                <a:latin typeface="+mn-lt"/>
                <a:ea typeface="+mn-ea"/>
                <a:cs typeface="+mn-cs"/>
              </a:rPr>
              <a:t>10</a:t>
            </a:r>
            <a:r>
              <a:rPr kumimoji="1" lang="ja-JP" altLang="en-US" sz="1200" b="0" kern="1200" dirty="0" smtClean="0">
                <a:solidFill>
                  <a:schemeClr val="tx1"/>
                </a:solidFill>
                <a:latin typeface="+mn-lt"/>
                <a:ea typeface="+mn-ea"/>
                <a:cs typeface="+mn-cs"/>
              </a:rPr>
              <a:t>を合成しました。</a:t>
            </a:r>
            <a:r>
              <a:rPr kumimoji="1" lang="ja-JP" altLang="ja-JP" sz="1200" kern="1200" dirty="0" smtClean="0">
                <a:solidFill>
                  <a:schemeClr val="tx1"/>
                </a:solidFill>
                <a:latin typeface="+mn-lt"/>
                <a:ea typeface="+mn-ea"/>
                <a:cs typeface="+mn-cs"/>
              </a:rPr>
              <a:t>最後にトリフルオロ酢酸 により、</a:t>
            </a:r>
            <a:r>
              <a:rPr kumimoji="1" lang="en-US" altLang="ja-JP" sz="1200" kern="1200" dirty="0" err="1" smtClean="0">
                <a:solidFill>
                  <a:schemeClr val="tx1"/>
                </a:solidFill>
                <a:latin typeface="+mn-lt"/>
                <a:ea typeface="+mn-ea"/>
                <a:cs typeface="+mn-cs"/>
              </a:rPr>
              <a:t>Boc</a:t>
            </a:r>
            <a:r>
              <a:rPr kumimoji="1" lang="ja-JP" altLang="ja-JP" sz="1200" kern="1200" dirty="0" smtClean="0">
                <a:solidFill>
                  <a:schemeClr val="tx1"/>
                </a:solidFill>
                <a:latin typeface="+mn-lt"/>
                <a:ea typeface="+mn-ea"/>
                <a:cs typeface="+mn-cs"/>
              </a:rPr>
              <a:t>基を除去し、</a:t>
            </a:r>
            <a:r>
              <a:rPr kumimoji="1" lang="en-US" altLang="ja-JP" sz="1200" kern="1200" dirty="0" smtClean="0">
                <a:solidFill>
                  <a:schemeClr val="tx1"/>
                </a:solidFill>
                <a:latin typeface="+mn-lt"/>
                <a:ea typeface="+mn-ea"/>
                <a:cs typeface="+mn-cs"/>
              </a:rPr>
              <a:t>DBA</a:t>
            </a:r>
            <a:r>
              <a:rPr kumimoji="1" lang="en-US" altLang="ja-JP" sz="1200" b="1"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を得</a:t>
            </a:r>
            <a:r>
              <a:rPr kumimoji="1" lang="ja-JP" altLang="en-US" sz="1200" kern="1200" dirty="0" smtClean="0">
                <a:solidFill>
                  <a:schemeClr val="tx1"/>
                </a:solidFill>
                <a:latin typeface="+mn-lt"/>
                <a:ea typeface="+mn-ea"/>
                <a:cs typeface="+mn-cs"/>
              </a:rPr>
              <a:t>まし</a:t>
            </a:r>
            <a:r>
              <a:rPr kumimoji="1" lang="ja-JP" altLang="ja-JP" sz="1200" kern="1200" dirty="0" smtClean="0">
                <a:solidFill>
                  <a:schemeClr val="tx1"/>
                </a:solidFill>
                <a:latin typeface="+mn-lt"/>
                <a:ea typeface="+mn-ea"/>
                <a:cs typeface="+mn-cs"/>
              </a:rPr>
              <a:t>た。</a:t>
            </a:r>
            <a:endParaRPr kumimoji="1" lang="en-US" altLang="ja-JP" sz="1200" kern="1200" dirty="0" smtClean="0">
              <a:solidFill>
                <a:schemeClr val="tx1"/>
              </a:solidFill>
              <a:latin typeface="+mn-lt"/>
              <a:ea typeface="+mn-ea"/>
              <a:cs typeface="+mn-cs"/>
            </a:endParaRPr>
          </a:p>
          <a:p>
            <a:pPr eaLnBrk="1" hangingPunct="1">
              <a:spcBef>
                <a:spcPct val="0"/>
              </a:spcBef>
            </a:pPr>
            <a:endParaRPr lang="en-US" altLang="ja-JP" dirty="0" smtClean="0"/>
          </a:p>
        </p:txBody>
      </p:sp>
      <p:sp>
        <p:nvSpPr>
          <p:cNvPr id="1331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CD3ABC-FF38-40F0-A931-0618D1968435}" type="slidenum">
              <a:rPr lang="ja-JP" altLang="en-US" smtClean="0"/>
              <a:pPr fontAlgn="base">
                <a:spcBef>
                  <a:spcPct val="0"/>
                </a:spcBef>
                <a:spcAft>
                  <a:spcPct val="0"/>
                </a:spcAft>
                <a:defRPr/>
              </a:pPr>
              <a:t>19</a:t>
            </a:fld>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3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次に、アルデヒド</a:t>
            </a:r>
            <a:r>
              <a:rPr lang="ja-JP" altLang="en-US" b="1" dirty="0" smtClean="0"/>
              <a:t>２</a:t>
            </a:r>
            <a:r>
              <a:rPr lang="ja-JP" altLang="en-US" dirty="0" smtClean="0"/>
              <a:t>の合成について説明します。</a:t>
            </a:r>
            <a:endParaRPr lang="en-US" altLang="ja-JP" dirty="0" smtClean="0"/>
          </a:p>
          <a:p>
            <a:r>
              <a:rPr kumimoji="1" lang="en-US" altLang="ja-JP" sz="1200" b="1" kern="1200" dirty="0" smtClean="0">
                <a:solidFill>
                  <a:schemeClr val="tx1"/>
                </a:solidFill>
                <a:latin typeface="+mn-lt"/>
                <a:ea typeface="+mn-ea"/>
                <a:cs typeface="+mn-cs"/>
              </a:rPr>
              <a:t>11</a:t>
            </a:r>
            <a:r>
              <a:rPr kumimoji="1" lang="ja-JP" altLang="ja-JP" sz="1200" kern="1200" dirty="0" smtClean="0">
                <a:solidFill>
                  <a:schemeClr val="tx1"/>
                </a:solidFill>
                <a:latin typeface="+mn-lt"/>
                <a:ea typeface="+mn-ea"/>
                <a:cs typeface="+mn-cs"/>
              </a:rPr>
              <a:t>のアミノ基の</a:t>
            </a:r>
            <a:r>
              <a:rPr kumimoji="1" lang="ja-JP" altLang="en-US" sz="1200" kern="1200" dirty="0" smtClean="0">
                <a:solidFill>
                  <a:schemeClr val="tx1"/>
                </a:solidFill>
                <a:latin typeface="+mn-lt"/>
                <a:ea typeface="+mn-ea"/>
                <a:cs typeface="+mn-cs"/>
              </a:rPr>
              <a:t>亜硝酸ナトリウム</a:t>
            </a:r>
            <a:r>
              <a:rPr kumimoji="1" lang="ja-JP" altLang="ja-JP" sz="1200" kern="1200" dirty="0" smtClean="0">
                <a:solidFill>
                  <a:schemeClr val="tx1"/>
                </a:solidFill>
                <a:latin typeface="+mn-lt"/>
                <a:ea typeface="+mn-ea"/>
                <a:cs typeface="+mn-cs"/>
              </a:rPr>
              <a:t>によるジアゾ化、続くジアゾニウム塩の水による分解によって</a:t>
            </a:r>
            <a:r>
              <a:rPr kumimoji="1" lang="en-US" altLang="ja-JP" sz="1200" b="1" kern="1200" dirty="0" smtClean="0">
                <a:solidFill>
                  <a:schemeClr val="tx1"/>
                </a:solidFill>
                <a:latin typeface="+mn-lt"/>
                <a:ea typeface="+mn-ea"/>
                <a:cs typeface="+mn-cs"/>
              </a:rPr>
              <a:t>12</a:t>
            </a:r>
            <a:r>
              <a:rPr kumimoji="1" lang="ja-JP" altLang="ja-JP" sz="1200" kern="1200" dirty="0" smtClean="0">
                <a:solidFill>
                  <a:schemeClr val="tx1"/>
                </a:solidFill>
                <a:latin typeface="+mn-lt"/>
                <a:ea typeface="+mn-ea"/>
                <a:cs typeface="+mn-cs"/>
              </a:rPr>
              <a:t>を得</a:t>
            </a:r>
            <a:r>
              <a:rPr kumimoji="1" lang="ja-JP" altLang="en-US" sz="1200" kern="1200" dirty="0" smtClean="0">
                <a:solidFill>
                  <a:schemeClr val="tx1"/>
                </a:solidFill>
                <a:latin typeface="+mn-lt"/>
                <a:ea typeface="+mn-ea"/>
                <a:cs typeface="+mn-cs"/>
              </a:rPr>
              <a:t>ました</a:t>
            </a:r>
            <a:r>
              <a:rPr kumimoji="1" lang="ja-JP" altLang="ja-JP" sz="1200" kern="1200" dirty="0" smtClean="0">
                <a:solidFill>
                  <a:schemeClr val="tx1"/>
                </a:solidFill>
                <a:latin typeface="+mn-lt"/>
                <a:ea typeface="+mn-ea"/>
                <a:cs typeface="+mn-cs"/>
              </a:rPr>
              <a:t>。次に、</a:t>
            </a:r>
            <a:r>
              <a:rPr kumimoji="1" lang="en-US" altLang="ja-JP" sz="1200" b="1" kern="1200" dirty="0" smtClean="0">
                <a:solidFill>
                  <a:schemeClr val="tx1"/>
                </a:solidFill>
                <a:latin typeface="+mn-lt"/>
                <a:ea typeface="+mn-ea"/>
                <a:cs typeface="+mn-cs"/>
              </a:rPr>
              <a:t>12</a:t>
            </a:r>
            <a:r>
              <a:rPr kumimoji="1" lang="ja-JP" altLang="ja-JP" sz="1200" kern="1200" dirty="0" smtClean="0">
                <a:solidFill>
                  <a:schemeClr val="tx1"/>
                </a:solidFill>
                <a:latin typeface="+mn-lt"/>
                <a:ea typeface="+mn-ea"/>
                <a:cs typeface="+mn-cs"/>
              </a:rPr>
              <a:t>をパラホルムアルデヒドによりホルミル化し</a:t>
            </a:r>
            <a:r>
              <a:rPr kumimoji="1" lang="en-US" altLang="ja-JP" sz="1200" b="1" kern="1200" dirty="0" smtClean="0">
                <a:solidFill>
                  <a:schemeClr val="tx1"/>
                </a:solidFill>
                <a:latin typeface="+mn-lt"/>
                <a:ea typeface="+mn-ea"/>
                <a:cs typeface="+mn-cs"/>
              </a:rPr>
              <a:t>13</a:t>
            </a:r>
            <a:r>
              <a:rPr kumimoji="1" lang="ja-JP" altLang="ja-JP" sz="1200" kern="1200" dirty="0" smtClean="0">
                <a:solidFill>
                  <a:schemeClr val="tx1"/>
                </a:solidFill>
                <a:latin typeface="+mn-lt"/>
                <a:ea typeface="+mn-ea"/>
                <a:cs typeface="+mn-cs"/>
              </a:rPr>
              <a:t>とし</a:t>
            </a:r>
            <a:r>
              <a:rPr kumimoji="1" lang="ja-JP" altLang="en-US"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続</a:t>
            </a:r>
            <a:r>
              <a:rPr kumimoji="1" lang="ja-JP" altLang="en-US" sz="1200" kern="1200" dirty="0" smtClean="0">
                <a:solidFill>
                  <a:schemeClr val="tx1"/>
                </a:solidFill>
                <a:latin typeface="+mn-lt"/>
                <a:ea typeface="+mn-ea"/>
                <a:cs typeface="+mn-cs"/>
              </a:rPr>
              <a:t>く</a:t>
            </a:r>
            <a:r>
              <a:rPr kumimoji="1" lang="ja-JP" altLang="ja-JP" sz="1200" kern="1200" dirty="0" smtClean="0">
                <a:solidFill>
                  <a:schemeClr val="tx1"/>
                </a:solidFill>
                <a:latin typeface="+mn-lt"/>
                <a:ea typeface="+mn-ea"/>
                <a:cs typeface="+mn-cs"/>
              </a:rPr>
              <a:t>、</a:t>
            </a:r>
            <a:r>
              <a:rPr kumimoji="1" lang="en-US" altLang="ja-JP" sz="1200" b="1" kern="1200" dirty="0" smtClean="0">
                <a:solidFill>
                  <a:schemeClr val="tx1"/>
                </a:solidFill>
                <a:latin typeface="+mn-lt"/>
                <a:ea typeface="+mn-ea"/>
                <a:cs typeface="+mn-cs"/>
              </a:rPr>
              <a:t>13</a:t>
            </a:r>
            <a:r>
              <a:rPr kumimoji="1" lang="ja-JP" altLang="ja-JP" sz="1200" kern="1200" dirty="0" smtClean="0">
                <a:solidFill>
                  <a:schemeClr val="tx1"/>
                </a:solidFill>
                <a:latin typeface="+mn-lt"/>
                <a:ea typeface="+mn-ea"/>
                <a:cs typeface="+mn-cs"/>
              </a:rPr>
              <a:t>のヨウ素化により</a:t>
            </a:r>
            <a:r>
              <a:rPr kumimoji="1" lang="en-US" altLang="ja-JP" sz="1200" b="1" kern="1200" dirty="0" smtClean="0">
                <a:solidFill>
                  <a:schemeClr val="tx1"/>
                </a:solidFill>
                <a:latin typeface="+mn-lt"/>
                <a:ea typeface="+mn-ea"/>
                <a:cs typeface="+mn-cs"/>
              </a:rPr>
              <a:t>14</a:t>
            </a:r>
            <a:r>
              <a:rPr kumimoji="1" lang="ja-JP" altLang="ja-JP" sz="1200" kern="1200" dirty="0" smtClean="0">
                <a:solidFill>
                  <a:schemeClr val="tx1"/>
                </a:solidFill>
                <a:latin typeface="+mn-lt"/>
                <a:ea typeface="+mn-ea"/>
                <a:cs typeface="+mn-cs"/>
              </a:rPr>
              <a:t>を合成し</a:t>
            </a:r>
            <a:r>
              <a:rPr kumimoji="1" lang="ja-JP" altLang="en-US" sz="1200" kern="1200" dirty="0" smtClean="0">
                <a:solidFill>
                  <a:schemeClr val="tx1"/>
                </a:solidFill>
                <a:latin typeface="+mn-lt"/>
                <a:ea typeface="+mn-ea"/>
                <a:cs typeface="+mn-cs"/>
              </a:rPr>
              <a:t>まし</a:t>
            </a:r>
            <a:r>
              <a:rPr kumimoji="1" lang="ja-JP" altLang="ja-JP" sz="1200" kern="1200" dirty="0" smtClean="0">
                <a:solidFill>
                  <a:schemeClr val="tx1"/>
                </a:solidFill>
                <a:latin typeface="+mn-lt"/>
                <a:ea typeface="+mn-ea"/>
                <a:cs typeface="+mn-cs"/>
              </a:rPr>
              <a:t>た。</a:t>
            </a:r>
          </a:p>
          <a:p>
            <a:r>
              <a:rPr kumimoji="1" lang="ja-JP" altLang="en-US" sz="1200" kern="1200" dirty="0" smtClean="0">
                <a:solidFill>
                  <a:schemeClr val="tx1"/>
                </a:solidFill>
                <a:latin typeface="+mn-lt"/>
                <a:ea typeface="+mn-ea"/>
                <a:cs typeface="+mn-cs"/>
              </a:rPr>
              <a:t>当研究室で</a:t>
            </a:r>
            <a:r>
              <a:rPr kumimoji="1" lang="ja-JP" altLang="ja-JP" sz="1200" kern="1200" dirty="0" smtClean="0">
                <a:solidFill>
                  <a:schemeClr val="tx1"/>
                </a:solidFill>
                <a:latin typeface="+mn-lt"/>
                <a:ea typeface="+mn-ea"/>
                <a:cs typeface="+mn-cs"/>
              </a:rPr>
              <a:t>合成された</a:t>
            </a:r>
            <a:r>
              <a:rPr kumimoji="1" lang="en-US" altLang="ja-JP" sz="1200" b="1" kern="1200" dirty="0" smtClean="0">
                <a:solidFill>
                  <a:schemeClr val="tx1"/>
                </a:solidFill>
                <a:latin typeface="+mn-lt"/>
                <a:ea typeface="+mn-ea"/>
                <a:cs typeface="+mn-cs"/>
              </a:rPr>
              <a:t>15</a:t>
            </a:r>
            <a:r>
              <a:rPr kumimoji="1" lang="ja-JP" altLang="ja-JP" sz="1200" kern="1200" dirty="0" smtClean="0">
                <a:solidFill>
                  <a:schemeClr val="tx1"/>
                </a:solidFill>
                <a:latin typeface="+mn-lt"/>
                <a:ea typeface="+mn-ea"/>
                <a:cs typeface="+mn-cs"/>
              </a:rPr>
              <a:t>の</a:t>
            </a:r>
            <a:r>
              <a:rPr kumimoji="1" lang="ja-JP" altLang="en-US" sz="1200" kern="1200" dirty="0" smtClean="0">
                <a:solidFill>
                  <a:schemeClr val="tx1"/>
                </a:solidFill>
                <a:latin typeface="+mn-lt"/>
                <a:ea typeface="+mn-ea"/>
                <a:cs typeface="+mn-cs"/>
              </a:rPr>
              <a:t>トリメチルシリル</a:t>
            </a:r>
            <a:r>
              <a:rPr kumimoji="1" lang="ja-JP" altLang="ja-JP" sz="1200" kern="1200" dirty="0" smtClean="0">
                <a:solidFill>
                  <a:schemeClr val="tx1"/>
                </a:solidFill>
                <a:latin typeface="+mn-lt"/>
                <a:ea typeface="+mn-ea"/>
                <a:cs typeface="+mn-cs"/>
              </a:rPr>
              <a:t>基</a:t>
            </a:r>
            <a:r>
              <a:rPr kumimoji="1" lang="ja-JP" altLang="en-US" sz="1200" kern="1200" dirty="0" smtClean="0">
                <a:solidFill>
                  <a:schemeClr val="tx1"/>
                </a:solidFill>
                <a:latin typeface="+mn-lt"/>
                <a:ea typeface="+mn-ea"/>
                <a:cs typeface="+mn-cs"/>
              </a:rPr>
              <a:t>を系中で</a:t>
            </a:r>
            <a:r>
              <a:rPr kumimoji="1" lang="ja-JP" altLang="ja-JP" sz="1200" kern="1200" dirty="0" smtClean="0">
                <a:solidFill>
                  <a:schemeClr val="tx1"/>
                </a:solidFill>
                <a:latin typeface="+mn-lt"/>
                <a:ea typeface="+mn-ea"/>
                <a:cs typeface="+mn-cs"/>
              </a:rPr>
              <a:t>除去</a:t>
            </a:r>
            <a:r>
              <a:rPr kumimoji="1" lang="ja-JP" altLang="en-US" sz="1200" kern="1200" dirty="0" smtClean="0">
                <a:solidFill>
                  <a:schemeClr val="tx1"/>
                </a:solidFill>
                <a:latin typeface="+mn-lt"/>
                <a:ea typeface="+mn-ea"/>
                <a:cs typeface="+mn-cs"/>
              </a:rPr>
              <a:t>しながら</a:t>
            </a:r>
            <a:r>
              <a:rPr kumimoji="1" lang="ja-JP" altLang="ja-JP" sz="1200" kern="1200" dirty="0" smtClean="0">
                <a:solidFill>
                  <a:schemeClr val="tx1"/>
                </a:solidFill>
                <a:latin typeface="+mn-lt"/>
                <a:ea typeface="+mn-ea"/>
                <a:cs typeface="+mn-cs"/>
              </a:rPr>
              <a:t>、</a:t>
            </a:r>
            <a:r>
              <a:rPr kumimoji="1" lang="en-US" altLang="ja-JP" sz="1200" b="1" kern="1200" dirty="0" smtClean="0">
                <a:solidFill>
                  <a:schemeClr val="tx1"/>
                </a:solidFill>
                <a:latin typeface="+mn-lt"/>
                <a:ea typeface="+mn-ea"/>
                <a:cs typeface="+mn-cs"/>
              </a:rPr>
              <a:t>14</a:t>
            </a:r>
            <a:r>
              <a:rPr kumimoji="1" lang="ja-JP" altLang="ja-JP" sz="1200" kern="1200" dirty="0" smtClean="0">
                <a:solidFill>
                  <a:schemeClr val="tx1"/>
                </a:solidFill>
                <a:latin typeface="+mn-lt"/>
                <a:ea typeface="+mn-ea"/>
                <a:cs typeface="+mn-cs"/>
              </a:rPr>
              <a:t>と</a:t>
            </a:r>
            <a:r>
              <a:rPr kumimoji="1" lang="ja-JP" altLang="en-US" sz="1200" kern="1200" dirty="0" smtClean="0">
                <a:solidFill>
                  <a:schemeClr val="tx1"/>
                </a:solidFill>
                <a:latin typeface="+mn-lt"/>
                <a:ea typeface="+mn-ea"/>
                <a:cs typeface="+mn-cs"/>
              </a:rPr>
              <a:t>の</a:t>
            </a:r>
            <a:r>
              <a:rPr kumimoji="1" lang="ja-JP" altLang="ja-JP" sz="1200" kern="1200" dirty="0" smtClean="0">
                <a:solidFill>
                  <a:schemeClr val="tx1"/>
                </a:solidFill>
                <a:latin typeface="+mn-lt"/>
                <a:ea typeface="+mn-ea"/>
                <a:cs typeface="+mn-cs"/>
              </a:rPr>
              <a:t>薗頭カップリング</a:t>
            </a:r>
            <a:r>
              <a:rPr kumimoji="1" lang="ja-JP" altLang="en-US" sz="1200" kern="1200" dirty="0" smtClean="0">
                <a:solidFill>
                  <a:schemeClr val="tx1"/>
                </a:solidFill>
                <a:latin typeface="+mn-lt"/>
                <a:ea typeface="+mn-ea"/>
                <a:cs typeface="+mn-cs"/>
              </a:rPr>
              <a:t>反応により</a:t>
            </a:r>
            <a:r>
              <a:rPr kumimoji="1" lang="en-US" altLang="ja-JP" sz="1200" b="1" kern="1200" dirty="0" smtClean="0">
                <a:solidFill>
                  <a:schemeClr val="tx1"/>
                </a:solidFill>
                <a:latin typeface="+mn-lt"/>
                <a:ea typeface="+mn-ea"/>
                <a:cs typeface="+mn-cs"/>
              </a:rPr>
              <a:t>2</a:t>
            </a:r>
            <a:r>
              <a:rPr kumimoji="1" lang="ja-JP" altLang="ja-JP" sz="1200" kern="1200" dirty="0" smtClean="0">
                <a:solidFill>
                  <a:schemeClr val="tx1"/>
                </a:solidFill>
                <a:latin typeface="+mn-lt"/>
                <a:ea typeface="+mn-ea"/>
                <a:cs typeface="+mn-cs"/>
              </a:rPr>
              <a:t>を合成し</a:t>
            </a:r>
            <a:r>
              <a:rPr kumimoji="1" lang="ja-JP" altLang="en-US" sz="1200" kern="1200" dirty="0" smtClean="0">
                <a:solidFill>
                  <a:schemeClr val="tx1"/>
                </a:solidFill>
                <a:latin typeface="+mn-lt"/>
                <a:ea typeface="+mn-ea"/>
                <a:cs typeface="+mn-cs"/>
              </a:rPr>
              <a:t>まし</a:t>
            </a:r>
            <a:r>
              <a:rPr kumimoji="1" lang="ja-JP" altLang="ja-JP" sz="1200" kern="1200" dirty="0" smtClean="0">
                <a:solidFill>
                  <a:schemeClr val="tx1"/>
                </a:solidFill>
                <a:latin typeface="+mn-lt"/>
                <a:ea typeface="+mn-ea"/>
                <a:cs typeface="+mn-cs"/>
              </a:rPr>
              <a:t>た。</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lang="ja-JP" altLang="en-US" dirty="0" smtClean="0"/>
              <a:t>今後、</a:t>
            </a:r>
            <a:r>
              <a:rPr lang="en-US" altLang="ja-JP" dirty="0" smtClean="0"/>
              <a:t>DBA</a:t>
            </a:r>
            <a:r>
              <a:rPr lang="ja-JP" altLang="en-US" dirty="0" smtClean="0"/>
              <a:t>１の形成するハニカム構造について</a:t>
            </a:r>
            <a:r>
              <a:rPr lang="en-US" altLang="ja-JP" dirty="0" smtClean="0"/>
              <a:t>STM</a:t>
            </a:r>
            <a:r>
              <a:rPr lang="ja-JP" altLang="en-US" dirty="0" smtClean="0"/>
              <a:t>により観察を行うとともに、ゲスト分子</a:t>
            </a:r>
            <a:r>
              <a:rPr lang="ja-JP" altLang="en-US" b="1" dirty="0" smtClean="0"/>
              <a:t>２</a:t>
            </a:r>
            <a:r>
              <a:rPr lang="ja-JP" altLang="en-US" b="0" dirty="0" smtClean="0"/>
              <a:t>との</a:t>
            </a:r>
            <a:r>
              <a:rPr lang="ja-JP" altLang="en-US" dirty="0" smtClean="0"/>
              <a:t>イミン形成反応による二次元ポリマーの合成について検討する予定です。</a:t>
            </a:r>
            <a:endParaRPr lang="en-US" altLang="ja-JP" dirty="0" smtClean="0"/>
          </a:p>
          <a:p>
            <a:pPr eaLnBrk="1" hangingPunct="1">
              <a:spcBef>
                <a:spcPct val="0"/>
              </a:spcBef>
            </a:pPr>
            <a:r>
              <a:rPr lang="en-US" altLang="ja-JP" dirty="0" smtClean="0"/>
              <a:t>30</a:t>
            </a:r>
          </a:p>
          <a:p>
            <a:pPr eaLnBrk="1" hangingPunct="1">
              <a:spcBef>
                <a:spcPct val="0"/>
              </a:spcBef>
            </a:pPr>
            <a:endParaRPr lang="en-US" altLang="ja-JP" b="1" dirty="0" smtClean="0"/>
          </a:p>
        </p:txBody>
      </p:sp>
      <p:sp>
        <p:nvSpPr>
          <p:cNvPr id="143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0C9181-DCF0-40F0-B697-4798547EEBFD}" type="slidenum">
              <a:rPr lang="ja-JP" altLang="en-US" smtClean="0"/>
              <a:pPr fontAlgn="base">
                <a:spcBef>
                  <a:spcPct val="0"/>
                </a:spcBef>
                <a:spcAft>
                  <a:spcPct val="0"/>
                </a:spcAft>
                <a:defRPr/>
              </a:pPr>
              <a:t>20</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本発表の流れを説明します。</a:t>
            </a:r>
            <a:endParaRPr kumimoji="1" lang="en-US" altLang="ja-JP" dirty="0" smtClean="0"/>
          </a:p>
          <a:p>
            <a:r>
              <a:rPr kumimoji="1" lang="ja-JP" altLang="en-US" dirty="0" smtClean="0"/>
              <a:t>まず、イントロダクションとして、二次元ポリマーの概念と固体表面において二次元ポリマーの合成を目指した過去の研究例、そして私の研究について説明します。</a:t>
            </a:r>
            <a:endParaRPr kumimoji="1" lang="en-US" altLang="ja-JP" dirty="0" smtClean="0"/>
          </a:p>
          <a:p>
            <a:r>
              <a:rPr kumimoji="1" lang="ja-JP" altLang="en-US" dirty="0" smtClean="0"/>
              <a:t>続いて、具体的な実験結果を、</a:t>
            </a:r>
            <a:r>
              <a:rPr kumimoji="1" lang="en-US" altLang="ja-JP" dirty="0" smtClean="0"/>
              <a:t>STM</a:t>
            </a:r>
            <a:r>
              <a:rPr kumimoji="1" lang="ja-JP" altLang="en-US" dirty="0" smtClean="0"/>
              <a:t>観察と</a:t>
            </a:r>
            <a:r>
              <a:rPr kumimoji="1" lang="en-US" altLang="ja-JP" dirty="0" smtClean="0"/>
              <a:t>NMR</a:t>
            </a:r>
            <a:r>
              <a:rPr kumimoji="1" lang="ja-JP" altLang="en-US" dirty="0" smtClean="0"/>
              <a:t>実験のデータを用いて説明した後、最後に要点をまとめます。</a:t>
            </a:r>
            <a:endParaRPr kumimoji="1" lang="en-US" altLang="ja-JP" dirty="0" smtClean="0"/>
          </a:p>
          <a:p>
            <a:endParaRPr kumimoji="1" lang="en-US" altLang="ja-JP" dirty="0" smtClean="0"/>
          </a:p>
          <a:p>
            <a:r>
              <a:rPr kumimoji="1" lang="en-US" altLang="ja-JP" dirty="0" smtClean="0"/>
              <a:t>These are today’s contents. </a:t>
            </a:r>
          </a:p>
          <a:p>
            <a:r>
              <a:rPr kumimoji="1" lang="en-US" altLang="ja-JP" dirty="0" smtClean="0"/>
              <a:t>First,</a:t>
            </a:r>
            <a:r>
              <a:rPr kumimoji="1" lang="en-US" altLang="ja-JP" baseline="0" dirty="0" smtClean="0"/>
              <a:t> I explain concept of 2D </a:t>
            </a:r>
            <a:r>
              <a:rPr kumimoji="1" lang="en-US" altLang="ja-JP" baseline="0" dirty="0" smtClean="0"/>
              <a:t>polymer, </a:t>
            </a:r>
            <a:r>
              <a:rPr lang="en-US" altLang="ja-JP" dirty="0" smtClean="0">
                <a:latin typeface="Arial" pitchFamily="34" charset="0"/>
                <a:cs typeface="Arial" pitchFamily="34" charset="0"/>
              </a:rPr>
              <a:t>previous </a:t>
            </a:r>
            <a:r>
              <a:rPr lang="en-US" altLang="ja-JP" dirty="0" smtClean="0">
                <a:latin typeface="Arial" pitchFamily="34" charset="0"/>
                <a:cs typeface="Arial" pitchFamily="34" charset="0"/>
              </a:rPr>
              <a:t>research toward the synthesis of 2D polymer on surfaces, and my project.</a:t>
            </a:r>
          </a:p>
          <a:p>
            <a:r>
              <a:rPr kumimoji="1" lang="en-US" altLang="ja-JP" dirty="0" smtClean="0">
                <a:latin typeface="Arial" pitchFamily="34" charset="0"/>
                <a:cs typeface="Arial" pitchFamily="34" charset="0"/>
              </a:rPr>
              <a:t>Next, I talk about scanning tunneling microscopy observation</a:t>
            </a:r>
            <a:r>
              <a:rPr kumimoji="1" lang="en-US" altLang="ja-JP" baseline="0" dirty="0" smtClean="0">
                <a:latin typeface="Arial" pitchFamily="34" charset="0"/>
                <a:cs typeface="Arial" pitchFamily="34" charset="0"/>
              </a:rPr>
              <a:t> and </a:t>
            </a:r>
            <a:r>
              <a:rPr lang="en-US" altLang="ja-JP" sz="1200" baseline="30000" dirty="0" smtClean="0">
                <a:latin typeface="Arial" pitchFamily="34" charset="0"/>
                <a:cs typeface="Arial" pitchFamily="34" charset="0"/>
              </a:rPr>
              <a:t>1</a:t>
            </a:r>
            <a:r>
              <a:rPr lang="en-US" altLang="ja-JP" sz="1200" dirty="0" smtClean="0">
                <a:latin typeface="Arial" pitchFamily="34" charset="0"/>
                <a:cs typeface="Arial" pitchFamily="34" charset="0"/>
              </a:rPr>
              <a:t>H NMR experiment of this work.</a:t>
            </a:r>
          </a:p>
          <a:p>
            <a:r>
              <a:rPr kumimoji="1" lang="en-US" altLang="ja-JP" sz="1200" dirty="0" smtClean="0">
                <a:latin typeface="Arial" pitchFamily="34" charset="0"/>
                <a:cs typeface="Arial" pitchFamily="34" charset="0"/>
              </a:rPr>
              <a:t>Finally,</a:t>
            </a:r>
            <a:r>
              <a:rPr kumimoji="1" lang="en-US" altLang="ja-JP" sz="1200" baseline="0" dirty="0" smtClean="0">
                <a:latin typeface="Arial" pitchFamily="34" charset="0"/>
                <a:cs typeface="Arial" pitchFamily="34" charset="0"/>
              </a:rPr>
              <a:t> I summarize this presentation.</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6EFFECBC-B4E5-4AA2-A3AC-D1E42A8709E7}" type="slidenum">
              <a:rPr lang="ja-JP" altLang="en-US" smtClean="0"/>
              <a:pPr>
                <a:defRPr/>
              </a:pPr>
              <a:t>2</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6EFFECBC-B4E5-4AA2-A3AC-D1E42A8709E7}" type="slidenum">
              <a:rPr lang="ja-JP" altLang="en-US" smtClean="0"/>
              <a:pPr>
                <a:defRPr/>
              </a:pPr>
              <a:t>23</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6EFFECBC-B4E5-4AA2-A3AC-D1E42A8709E7}" type="slidenum">
              <a:rPr lang="ja-JP" altLang="en-US" smtClean="0"/>
              <a:pPr>
                <a:defRPr/>
              </a:pPr>
              <a:t>26</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最近、二次元的に規則的に広がった二次元ポリマーに多大な関心が集まってい</a:t>
            </a:r>
            <a:r>
              <a:rPr kumimoji="1" lang="ja-JP" altLang="en-US" sz="1200" kern="1200" dirty="0" smtClean="0">
                <a:solidFill>
                  <a:schemeClr val="tx1"/>
                </a:solidFill>
                <a:latin typeface="+mn-lt"/>
                <a:ea typeface="+mn-ea"/>
                <a:cs typeface="+mn-cs"/>
              </a:rPr>
              <a:t>ます</a:t>
            </a:r>
            <a:r>
              <a:rPr kumimoji="1" lang="ja-JP" altLang="ja-JP" sz="1200" kern="1200" dirty="0" smtClean="0">
                <a:solidFill>
                  <a:schemeClr val="tx1"/>
                </a:solidFill>
                <a:latin typeface="+mn-lt"/>
                <a:ea typeface="+mn-ea"/>
                <a:cs typeface="+mn-cs"/>
              </a:rPr>
              <a:t>。二次元ポリマーとは、様々な定義があ</a:t>
            </a:r>
            <a:r>
              <a:rPr kumimoji="1" lang="ja-JP" altLang="en-US" sz="1200" kern="1200" dirty="0" smtClean="0">
                <a:solidFill>
                  <a:schemeClr val="tx1"/>
                </a:solidFill>
                <a:latin typeface="+mn-lt"/>
                <a:ea typeface="+mn-ea"/>
                <a:cs typeface="+mn-cs"/>
              </a:rPr>
              <a:t>ります</a:t>
            </a:r>
            <a:r>
              <a:rPr kumimoji="1" lang="ja-JP" altLang="ja-JP" sz="1200" kern="1200" dirty="0" smtClean="0">
                <a:solidFill>
                  <a:schemeClr val="tx1"/>
                </a:solidFill>
                <a:latin typeface="+mn-lt"/>
                <a:ea typeface="+mn-ea"/>
                <a:cs typeface="+mn-cs"/>
              </a:rPr>
              <a:t>が、ここでは二次元的に長距離の共配列をとる、単分子膜厚の共有結合により結ばれたポリマーを指</a:t>
            </a:r>
            <a:r>
              <a:rPr kumimoji="1" lang="ja-JP" altLang="en-US" sz="1200" kern="1200" dirty="0" smtClean="0">
                <a:solidFill>
                  <a:schemeClr val="tx1"/>
                </a:solidFill>
                <a:latin typeface="+mn-lt"/>
                <a:ea typeface="+mn-ea"/>
                <a:cs typeface="+mn-cs"/>
              </a:rPr>
              <a:t>します</a:t>
            </a:r>
            <a:r>
              <a:rPr kumimoji="1" lang="ja-JP"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この図は、二次元ポリマーの模式図で、このような３つの反応点を持つ分子が、共有結合で結ばれて規則的な配置をとることで二次元ポリマーとなります。</a:t>
            </a:r>
            <a:r>
              <a:rPr kumimoji="1" lang="ja-JP" altLang="ja-JP" sz="1200" kern="1200" dirty="0" smtClean="0">
                <a:solidFill>
                  <a:schemeClr val="tx1"/>
                </a:solidFill>
                <a:latin typeface="+mn-lt"/>
                <a:ea typeface="+mn-ea"/>
                <a:cs typeface="+mn-cs"/>
              </a:rPr>
              <a:t>二次元</a:t>
            </a:r>
            <a:r>
              <a:rPr kumimoji="1" lang="ja-JP" altLang="ja-JP" sz="1200" kern="1200" dirty="0" smtClean="0">
                <a:solidFill>
                  <a:schemeClr val="tx1"/>
                </a:solidFill>
                <a:latin typeface="+mn-lt"/>
                <a:ea typeface="+mn-ea"/>
                <a:cs typeface="+mn-cs"/>
              </a:rPr>
              <a:t>ポリマーは、強度や弾性の観点において、従来のポリマーと異なる特異な性質を持つことが期待され、その合成と物性の探求に多大な関心が持たれ、研究が盛んになされてい</a:t>
            </a:r>
            <a:r>
              <a:rPr kumimoji="1" lang="ja-JP" altLang="en-US" sz="1200" kern="1200" dirty="0" smtClean="0">
                <a:solidFill>
                  <a:schemeClr val="tx1"/>
                </a:solidFill>
                <a:latin typeface="+mn-lt"/>
                <a:ea typeface="+mn-ea"/>
                <a:cs typeface="+mn-cs"/>
              </a:rPr>
              <a:t>ます</a:t>
            </a:r>
            <a:r>
              <a:rPr kumimoji="1" lang="ja-JP" altLang="ja-JP"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Recently, many </a:t>
            </a:r>
            <a:r>
              <a:rPr kumimoji="1" lang="en-US" altLang="ja-JP" sz="1200" kern="1200" dirty="0" err="1" smtClean="0">
                <a:solidFill>
                  <a:schemeClr val="tx1"/>
                </a:solidFill>
                <a:latin typeface="+mn-lt"/>
                <a:ea typeface="+mn-ea"/>
                <a:cs typeface="+mn-cs"/>
              </a:rPr>
              <a:t>reseacheres</a:t>
            </a:r>
            <a:r>
              <a:rPr kumimoji="1" lang="en-US" altLang="ja-JP" sz="1200" kern="120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are interested </a:t>
            </a:r>
            <a:r>
              <a:rPr kumimoji="1" lang="en-US" altLang="ja-JP" sz="1200" kern="1200" dirty="0" smtClean="0">
                <a:solidFill>
                  <a:schemeClr val="tx1"/>
                </a:solidFill>
                <a:latin typeface="+mn-lt"/>
                <a:ea typeface="+mn-ea"/>
                <a:cs typeface="+mn-cs"/>
              </a:rPr>
              <a:t>in </a:t>
            </a:r>
            <a:r>
              <a:rPr kumimoji="1" lang="en-US" altLang="ja-JP" sz="1200" kern="1200" dirty="0" smtClean="0">
                <a:solidFill>
                  <a:schemeClr val="tx1"/>
                </a:solidFill>
                <a:latin typeface="+mn-lt"/>
                <a:ea typeface="+mn-ea"/>
                <a:cs typeface="+mn-cs"/>
              </a:rPr>
              <a:t>two-dimensional (2D) polymer which constitute ordered </a:t>
            </a:r>
            <a:r>
              <a:rPr kumimoji="1" lang="en-US" altLang="ja-JP" sz="1200" kern="1200" dirty="0" err="1" smtClean="0">
                <a:solidFill>
                  <a:schemeClr val="tx1"/>
                </a:solidFill>
                <a:latin typeface="+mn-lt"/>
                <a:ea typeface="+mn-ea"/>
                <a:cs typeface="+mn-cs"/>
              </a:rPr>
              <a:t>nano</a:t>
            </a:r>
            <a:r>
              <a:rPr kumimoji="1" lang="en-US" altLang="ja-JP" sz="1200" kern="120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structure linked</a:t>
            </a:r>
            <a:r>
              <a:rPr kumimoji="1" lang="en-US" altLang="ja-JP" sz="1200" kern="1200" baseline="0" dirty="0" smtClean="0">
                <a:solidFill>
                  <a:schemeClr val="tx1"/>
                </a:solidFill>
                <a:latin typeface="+mn-lt"/>
                <a:ea typeface="+mn-ea"/>
                <a:cs typeface="+mn-cs"/>
              </a:rPr>
              <a:t> by covalent bonding</a:t>
            </a:r>
            <a:r>
              <a:rPr kumimoji="1" lang="en-US" altLang="ja-JP" sz="1200" kern="120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with single atomic film </a:t>
            </a:r>
            <a:r>
              <a:rPr kumimoji="1" lang="en-US" altLang="ja-JP" sz="1200" kern="1200" dirty="0" smtClean="0">
                <a:solidFill>
                  <a:schemeClr val="tx1"/>
                </a:solidFill>
                <a:latin typeface="+mn-lt"/>
                <a:ea typeface="+mn-ea"/>
                <a:cs typeface="+mn-cs"/>
              </a:rPr>
              <a:t>thickness.</a:t>
            </a:r>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2D</a:t>
            </a:r>
            <a:r>
              <a:rPr kumimoji="1" lang="en-US" altLang="ja-JP" sz="1200" kern="1200" baseline="0" dirty="0" smtClean="0">
                <a:solidFill>
                  <a:schemeClr val="tx1"/>
                </a:solidFill>
                <a:latin typeface="+mn-lt"/>
                <a:ea typeface="+mn-ea"/>
                <a:cs typeface="+mn-cs"/>
              </a:rPr>
              <a:t> polymer is completely different </a:t>
            </a:r>
            <a:r>
              <a:rPr kumimoji="1" lang="en-US" altLang="ja-JP" sz="1200" kern="1200" baseline="0" dirty="0" smtClean="0">
                <a:solidFill>
                  <a:schemeClr val="tx1"/>
                </a:solidFill>
                <a:latin typeface="+mn-lt"/>
                <a:ea typeface="+mn-ea"/>
                <a:cs typeface="+mn-cs"/>
              </a:rPr>
              <a:t>to </a:t>
            </a:r>
            <a:r>
              <a:rPr kumimoji="1" lang="en-US" altLang="ja-JP" sz="1200" kern="1200" baseline="0" dirty="0" smtClean="0">
                <a:solidFill>
                  <a:schemeClr val="tx1"/>
                </a:solidFill>
                <a:latin typeface="+mn-lt"/>
                <a:ea typeface="+mn-ea"/>
                <a:cs typeface="+mn-cs"/>
              </a:rPr>
              <a:t>traditional polymer, so </a:t>
            </a:r>
            <a:r>
              <a:rPr kumimoji="1" lang="en-US" altLang="ja-JP" sz="1200" kern="1200" dirty="0" smtClean="0">
                <a:solidFill>
                  <a:schemeClr val="tx1"/>
                </a:solidFill>
                <a:latin typeface="+mn-lt"/>
                <a:ea typeface="+mn-ea"/>
                <a:cs typeface="+mn-cs"/>
              </a:rPr>
              <a:t>intense interests have been paid for the synthesis and physical properties of</a:t>
            </a:r>
            <a:r>
              <a:rPr kumimoji="1" lang="en-US" altLang="ja-JP" sz="1200" kern="1200" baseline="0" dirty="0" smtClean="0">
                <a:solidFill>
                  <a:schemeClr val="tx1"/>
                </a:solidFill>
                <a:latin typeface="+mn-lt"/>
                <a:ea typeface="+mn-ea"/>
                <a:cs typeface="+mn-cs"/>
              </a:rPr>
              <a:t> </a:t>
            </a:r>
            <a:r>
              <a:rPr kumimoji="1" lang="en-US" altLang="ja-JP" sz="1200" kern="1200" baseline="0" dirty="0" smtClean="0">
                <a:solidFill>
                  <a:schemeClr val="tx1"/>
                </a:solidFill>
                <a:latin typeface="+mn-lt"/>
                <a:ea typeface="+mn-ea"/>
                <a:cs typeface="+mn-cs"/>
              </a:rPr>
              <a:t>this material. </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EFFECBC-B4E5-4AA2-A3AC-D1E42A8709E7}" type="slidenum">
              <a:rPr lang="ja-JP" altLang="en-US" smtClean="0"/>
              <a:pPr>
                <a:defRPr/>
              </a:pPr>
              <a:t>3</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2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二次元ポリマーを合成する手法の１つとして、固体表面</a:t>
            </a:r>
            <a:r>
              <a:rPr lang="ja-JP" altLang="en-US" dirty="0" smtClean="0"/>
              <a:t>における分子間</a:t>
            </a:r>
            <a:r>
              <a:rPr lang="ja-JP" altLang="en-US" dirty="0" smtClean="0"/>
              <a:t>の化学反応を利用する方法があります。</a:t>
            </a:r>
            <a:endParaRPr lang="en-US" altLang="ja-JP" dirty="0" smtClean="0"/>
          </a:p>
          <a:p>
            <a:pPr eaLnBrk="1" hangingPunct="1">
              <a:spcBef>
                <a:spcPct val="0"/>
              </a:spcBef>
            </a:pPr>
            <a:r>
              <a:rPr lang="ja-JP" altLang="en-US" dirty="0" smtClean="0"/>
              <a:t>具体的に、二次元ポリマーの合成に関する研究について紹介します。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err="1" smtClean="0"/>
              <a:t>linderoth</a:t>
            </a:r>
            <a:r>
              <a:rPr lang="en-US" altLang="ja-JP" dirty="0" smtClean="0"/>
              <a:t>(</a:t>
            </a:r>
            <a:r>
              <a:rPr lang="ja-JP" altLang="en-US" dirty="0" smtClean="0"/>
              <a:t>リンダロース</a:t>
            </a:r>
            <a:r>
              <a:rPr lang="en-US" altLang="ja-JP" dirty="0" smtClean="0"/>
              <a:t>)</a:t>
            </a:r>
            <a:r>
              <a:rPr lang="ja-JP" altLang="en-US" dirty="0" smtClean="0"/>
              <a:t>らは、トリアルデヒドとジアミン</a:t>
            </a:r>
            <a:r>
              <a:rPr lang="en-US" altLang="en-US" dirty="0" err="1" smtClean="0"/>
              <a:t>を超高真空下、金基板上に蒸着することで</a:t>
            </a:r>
            <a:r>
              <a:rPr lang="en-US" altLang="en-US" dirty="0" smtClean="0"/>
              <a:t>、</a:t>
            </a:r>
            <a:r>
              <a:rPr lang="ja-JP" altLang="en-US" dirty="0" smtClean="0"/>
              <a:t>イミン形成反応</a:t>
            </a:r>
            <a:r>
              <a:rPr lang="en-US" altLang="en-US" dirty="0" err="1" smtClean="0"/>
              <a:t>がおこ</a:t>
            </a:r>
            <a:r>
              <a:rPr lang="ja-JP" altLang="en-US" dirty="0" smtClean="0"/>
              <a:t>り、</a:t>
            </a:r>
            <a:r>
              <a:rPr lang="en-US" altLang="en-US" dirty="0" err="1" smtClean="0"/>
              <a:t>表面に</a:t>
            </a:r>
            <a:r>
              <a:rPr lang="ja-JP" altLang="en-US" dirty="0" smtClean="0"/>
              <a:t>共有結合で結ばれた</a:t>
            </a:r>
            <a:r>
              <a:rPr lang="en-US" altLang="en-US" dirty="0" smtClean="0"/>
              <a:t>乱雑な</a:t>
            </a:r>
            <a:r>
              <a:rPr lang="ja-JP" altLang="en-US" dirty="0" smtClean="0"/>
              <a:t>ナノ構造が</a:t>
            </a:r>
            <a:r>
              <a:rPr lang="en-US" altLang="en-US" dirty="0" err="1" smtClean="0"/>
              <a:t>形成される</a:t>
            </a:r>
            <a:r>
              <a:rPr lang="ja-JP" altLang="en-US" dirty="0" smtClean="0"/>
              <a:t>ことを報告しています</a:t>
            </a:r>
            <a:r>
              <a:rPr lang="ja-JP" altLang="en-US" dirty="0" smtClean="0"/>
              <a:t>。イミン結合とはこの拡大図から分かるように、アルデヒドの炭素原子とアミンの窒素原子が</a:t>
            </a:r>
            <a:r>
              <a:rPr lang="en-US" altLang="ja-JP" dirty="0" smtClean="0"/>
              <a:t>2</a:t>
            </a:r>
            <a:r>
              <a:rPr lang="ja-JP" altLang="en-US" dirty="0" smtClean="0"/>
              <a:t>重結合で結ばれた状態を指します。</a:t>
            </a:r>
            <a:r>
              <a:rPr lang="en-US" altLang="ja-JP" dirty="0" smtClean="0"/>
              <a:t>STM</a:t>
            </a:r>
            <a:r>
              <a:rPr lang="ja-JP" altLang="en-US" dirty="0" smtClean="0"/>
              <a:t>画像中の、最も明るい部分は</a:t>
            </a:r>
            <a:r>
              <a:rPr lang="en-US" altLang="ja-JP" dirty="0" err="1" smtClean="0"/>
              <a:t>t</a:t>
            </a:r>
            <a:r>
              <a:rPr lang="en-US" altLang="ja-JP" dirty="0" smtClean="0"/>
              <a:t>-</a:t>
            </a:r>
            <a:r>
              <a:rPr lang="ja-JP" altLang="en-US" dirty="0" smtClean="0"/>
              <a:t>ブチル基で、（図の）この部分はアルキル基に相当します。観察された構造体の構造式をこちらに示します。</a:t>
            </a:r>
            <a:endParaRPr lang="en-US" altLang="ja-JP" dirty="0" smtClean="0"/>
          </a:p>
          <a:p>
            <a:pPr eaLnBrk="1" hangingPunct="1">
              <a:spcBef>
                <a:spcPct val="0"/>
              </a:spcBef>
            </a:pPr>
            <a:r>
              <a:rPr lang="ja-JP" altLang="en-US" dirty="0" smtClean="0"/>
              <a:t>この例は超高真空下高温という比較的厳しく汎用性の低い条件を用いています。そこで私は、より穏和で簡便な固液界面における異成分間の化学反応を利用することで、表面でのみ合成される大面積の新奇な二次元ポリマーの構築に興味を持ちました。</a:t>
            </a:r>
            <a:endParaRPr lang="en-US" altLang="ja-JP" dirty="0" smtClean="0"/>
          </a:p>
          <a:p>
            <a:pPr eaLnBrk="1" hangingPunct="1">
              <a:spcBef>
                <a:spcPct val="0"/>
              </a:spcBef>
            </a:pPr>
            <a:endParaRPr lang="en-US" altLang="ja-JP" dirty="0" smtClean="0"/>
          </a:p>
          <a:p>
            <a:pPr eaLnBrk="1" hangingPunct="1">
              <a:spcBef>
                <a:spcPct val="0"/>
              </a:spcBef>
            </a:pPr>
            <a:r>
              <a:rPr kumimoji="1" lang="en-US" altLang="ja-JP" sz="1200" kern="1200" dirty="0" smtClean="0">
                <a:solidFill>
                  <a:schemeClr val="tx1"/>
                </a:solidFill>
                <a:latin typeface="+mn-lt"/>
                <a:ea typeface="+mn-ea"/>
                <a:cs typeface="+mn-cs"/>
              </a:rPr>
              <a:t>One of the methods for the synthesis of 2D polymer is utilizing the chemical reaction between the molecular components </a:t>
            </a:r>
            <a:r>
              <a:rPr kumimoji="1" lang="en-US" altLang="ja-JP" sz="1200" kern="1200" dirty="0" smtClean="0">
                <a:solidFill>
                  <a:schemeClr val="tx1"/>
                </a:solidFill>
                <a:latin typeface="+mn-lt"/>
                <a:ea typeface="+mn-ea"/>
                <a:cs typeface="+mn-cs"/>
              </a:rPr>
              <a:t>on </a:t>
            </a:r>
            <a:r>
              <a:rPr kumimoji="1" lang="en-US" altLang="ja-JP" sz="1200" kern="1200" dirty="0" smtClean="0">
                <a:solidFill>
                  <a:schemeClr val="tx1"/>
                </a:solidFill>
                <a:latin typeface="+mn-lt"/>
                <a:ea typeface="+mn-ea"/>
                <a:cs typeface="+mn-cs"/>
              </a:rPr>
              <a:t>solid surfaces.</a:t>
            </a:r>
          </a:p>
          <a:p>
            <a:pPr eaLnBrk="1" hangingPunct="1">
              <a:spcBef>
                <a:spcPct val="0"/>
              </a:spcBef>
            </a:pPr>
            <a:r>
              <a:rPr kumimoji="1" lang="en-US" altLang="ja-JP" sz="1200" kern="1200" dirty="0" smtClean="0">
                <a:solidFill>
                  <a:schemeClr val="tx1"/>
                </a:solidFill>
                <a:latin typeface="+mn-lt"/>
                <a:ea typeface="+mn-ea"/>
                <a:cs typeface="+mn-cs"/>
              </a:rPr>
              <a:t>For example, </a:t>
            </a:r>
            <a:r>
              <a:rPr kumimoji="1" lang="en-US" altLang="ja-JP" sz="1200" kern="1200" dirty="0" err="1" smtClean="0">
                <a:solidFill>
                  <a:schemeClr val="tx1"/>
                </a:solidFill>
                <a:latin typeface="+mn-lt"/>
                <a:ea typeface="+mn-ea"/>
                <a:cs typeface="+mn-cs"/>
              </a:rPr>
              <a:t>Linderoth</a:t>
            </a:r>
            <a:r>
              <a:rPr kumimoji="1" lang="en-US" altLang="ja-JP" sz="1200" kern="1200" dirty="0" smtClean="0">
                <a:solidFill>
                  <a:schemeClr val="tx1"/>
                </a:solidFill>
                <a:latin typeface="+mn-lt"/>
                <a:ea typeface="+mn-ea"/>
                <a:cs typeface="+mn-cs"/>
              </a:rPr>
              <a:t> group reported scanning tunneling microscopy (STM) observation of </a:t>
            </a:r>
            <a:r>
              <a:rPr kumimoji="1" lang="en-US" altLang="ja-JP" sz="1200" kern="1200" dirty="0" err="1" smtClean="0">
                <a:solidFill>
                  <a:schemeClr val="tx1"/>
                </a:solidFill>
                <a:latin typeface="+mn-lt"/>
                <a:ea typeface="+mn-ea"/>
                <a:cs typeface="+mn-cs"/>
              </a:rPr>
              <a:t>trialdehyde</a:t>
            </a:r>
            <a:r>
              <a:rPr kumimoji="1" lang="en-US" altLang="ja-JP" sz="1200" kern="1200" dirty="0" smtClean="0">
                <a:solidFill>
                  <a:schemeClr val="tx1"/>
                </a:solidFill>
                <a:latin typeface="+mn-lt"/>
                <a:ea typeface="+mn-ea"/>
                <a:cs typeface="+mn-cs"/>
              </a:rPr>
              <a:t> and </a:t>
            </a:r>
            <a:r>
              <a:rPr kumimoji="1" lang="en-US" altLang="ja-JP" sz="1200" kern="1200" dirty="0" err="1" smtClean="0">
                <a:solidFill>
                  <a:schemeClr val="tx1"/>
                </a:solidFill>
                <a:latin typeface="+mn-lt"/>
                <a:ea typeface="+mn-ea"/>
                <a:cs typeface="+mn-cs"/>
              </a:rPr>
              <a:t>diamine</a:t>
            </a:r>
            <a:r>
              <a:rPr kumimoji="1" lang="en-US" altLang="ja-JP" sz="1200" kern="1200" dirty="0" smtClean="0">
                <a:solidFill>
                  <a:schemeClr val="tx1"/>
                </a:solidFill>
                <a:latin typeface="+mn-lt"/>
                <a:ea typeface="+mn-ea"/>
                <a:cs typeface="+mn-cs"/>
              </a:rPr>
              <a:t> on gold surfaces under ultra high vacuum. As a</a:t>
            </a:r>
            <a:r>
              <a:rPr kumimoji="1" lang="en-US" altLang="ja-JP" sz="1200" kern="1200" baseline="0" dirty="0" smtClean="0">
                <a:solidFill>
                  <a:schemeClr val="tx1"/>
                </a:solidFill>
                <a:latin typeface="+mn-lt"/>
                <a:ea typeface="+mn-ea"/>
                <a:cs typeface="+mn-cs"/>
              </a:rPr>
              <a:t> result, </a:t>
            </a:r>
            <a:r>
              <a:rPr kumimoji="1" lang="en-US" altLang="ja-JP" sz="1200" kern="1200" dirty="0" smtClean="0">
                <a:solidFill>
                  <a:schemeClr val="tx1"/>
                </a:solidFill>
                <a:latin typeface="+mn-lt"/>
                <a:ea typeface="+mn-ea"/>
                <a:cs typeface="+mn-cs"/>
              </a:rPr>
              <a:t>the formation of covalently disordered </a:t>
            </a:r>
            <a:r>
              <a:rPr kumimoji="1" lang="en-US" altLang="ja-JP" sz="1200" kern="1200" dirty="0" err="1" smtClean="0">
                <a:solidFill>
                  <a:schemeClr val="tx1"/>
                </a:solidFill>
                <a:latin typeface="+mn-lt"/>
                <a:ea typeface="+mn-ea"/>
                <a:cs typeface="+mn-cs"/>
              </a:rPr>
              <a:t>nano</a:t>
            </a:r>
            <a:r>
              <a:rPr kumimoji="1" lang="en-US" altLang="ja-JP" sz="1200" kern="1200" dirty="0" smtClean="0">
                <a:solidFill>
                  <a:schemeClr val="tx1"/>
                </a:solidFill>
                <a:latin typeface="+mn-lt"/>
                <a:ea typeface="+mn-ea"/>
                <a:cs typeface="+mn-cs"/>
              </a:rPr>
              <a:t> structure via </a:t>
            </a:r>
            <a:r>
              <a:rPr kumimoji="1" lang="en-US" altLang="ja-JP" sz="1200" kern="1200" dirty="0" err="1" smtClean="0">
                <a:solidFill>
                  <a:schemeClr val="tx1"/>
                </a:solidFill>
                <a:latin typeface="+mn-lt"/>
                <a:ea typeface="+mn-ea"/>
                <a:cs typeface="+mn-cs"/>
              </a:rPr>
              <a:t>imine</a:t>
            </a:r>
            <a:r>
              <a:rPr kumimoji="1" lang="en-US" altLang="ja-JP" sz="1200" kern="1200" dirty="0" smtClean="0">
                <a:solidFill>
                  <a:schemeClr val="tx1"/>
                </a:solidFill>
                <a:latin typeface="+mn-lt"/>
                <a:ea typeface="+mn-ea"/>
                <a:cs typeface="+mn-cs"/>
              </a:rPr>
              <a:t>-forming</a:t>
            </a:r>
            <a:r>
              <a:rPr kumimoji="1" lang="en-US" altLang="ja-JP" sz="1200" kern="1200" baseline="0" dirty="0" smtClean="0">
                <a:solidFill>
                  <a:schemeClr val="tx1"/>
                </a:solidFill>
                <a:latin typeface="+mn-lt"/>
                <a:ea typeface="+mn-ea"/>
                <a:cs typeface="+mn-cs"/>
              </a:rPr>
              <a:t> reaction was revealed</a:t>
            </a:r>
            <a:r>
              <a:rPr kumimoji="1" lang="en-US" altLang="ja-JP" sz="1200" kern="1200" dirty="0" smtClean="0">
                <a:solidFill>
                  <a:schemeClr val="tx1"/>
                </a:solidFill>
                <a:latin typeface="+mn-lt"/>
                <a:ea typeface="+mn-ea"/>
                <a:cs typeface="+mn-cs"/>
              </a:rPr>
              <a:t>. </a:t>
            </a:r>
          </a:p>
          <a:p>
            <a:pPr eaLnBrk="1" hangingPunct="1">
              <a:spcBef>
                <a:spcPct val="0"/>
              </a:spcBef>
            </a:pPr>
            <a:r>
              <a:rPr lang="en-US" altLang="ja-JP" dirty="0" smtClean="0"/>
              <a:t>This is a STM image of this </a:t>
            </a:r>
            <a:r>
              <a:rPr lang="en-US" altLang="ja-JP" dirty="0" err="1" smtClean="0"/>
              <a:t>nano</a:t>
            </a:r>
            <a:r>
              <a:rPr lang="en-US" altLang="ja-JP" dirty="0" smtClean="0"/>
              <a:t> structure. This bright spot </a:t>
            </a:r>
            <a:r>
              <a:rPr lang="en-US" altLang="ja-JP" dirty="0" smtClean="0"/>
              <a:t>is </a:t>
            </a:r>
            <a:r>
              <a:rPr lang="en-US" altLang="ja-JP" i="1" dirty="0" err="1" smtClean="0"/>
              <a:t>tert</a:t>
            </a:r>
            <a:r>
              <a:rPr lang="en-US" altLang="ja-JP" i="0" dirty="0" smtClean="0"/>
              <a:t>-butyl group,</a:t>
            </a:r>
            <a:r>
              <a:rPr lang="en-US" altLang="ja-JP" i="0" baseline="0" dirty="0" smtClean="0"/>
              <a:t> and this part </a:t>
            </a:r>
            <a:r>
              <a:rPr lang="en-US" altLang="ja-JP" i="0" baseline="0" dirty="0" smtClean="0"/>
              <a:t>is </a:t>
            </a:r>
            <a:r>
              <a:rPr lang="en-US" altLang="ja-JP" i="0" baseline="0" dirty="0" smtClean="0"/>
              <a:t>alkyl chain.</a:t>
            </a:r>
            <a:endParaRPr lang="en-US" altLang="ja-JP" dirty="0" smtClean="0"/>
          </a:p>
          <a:p>
            <a:pPr eaLnBrk="1" hangingPunct="1">
              <a:spcBef>
                <a:spcPct val="0"/>
              </a:spcBef>
            </a:pPr>
            <a:endParaRPr lang="en-US" altLang="ja-JP" dirty="0" smtClean="0"/>
          </a:p>
          <a:p>
            <a:pPr eaLnBrk="1" hangingPunct="1">
              <a:spcBef>
                <a:spcPct val="0"/>
              </a:spcBef>
            </a:pPr>
            <a:endParaRPr lang="en-US" altLang="ja-JP" dirty="0" smtClean="0"/>
          </a:p>
          <a:p>
            <a:pPr eaLnBrk="1" hangingPunct="1">
              <a:spcBef>
                <a:spcPct val="0"/>
              </a:spcBef>
            </a:pPr>
            <a:endParaRPr lang="ja-JP" altLang="en-US" dirty="0" smtClean="0"/>
          </a:p>
        </p:txBody>
      </p:sp>
      <p:sp>
        <p:nvSpPr>
          <p:cNvPr id="1126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BBABAD-E6D6-4969-B275-7122FAE14ECD}" type="slidenum">
              <a:rPr lang="ja-JP" altLang="en-US" smtClean="0"/>
              <a:pPr fontAlgn="base">
                <a:spcBef>
                  <a:spcPct val="0"/>
                </a:spcBef>
                <a:spcAft>
                  <a:spcPct val="0"/>
                </a:spcAft>
                <a:defRPr/>
              </a:pPr>
              <a:t>4</a:t>
            </a:fld>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私の研究テーマについて紹介します。</a:t>
            </a:r>
            <a:endParaRPr kumimoji="1" lang="en-US" altLang="ja-JP" dirty="0" smtClean="0"/>
          </a:p>
          <a:p>
            <a:r>
              <a:rPr kumimoji="1" lang="ja-JP" altLang="en-US" dirty="0" smtClean="0"/>
              <a:t>戸部研では、デヒドロベンゾ［１２］アヌレン（ＤＢＡ）というこのような構造をした分子を扱っています。この分子は、固液界面において、アルキル鎖の絡み合いを分子間相互作用として、このような六角形のハニカム構造を形成すること</a:t>
            </a:r>
            <a:r>
              <a:rPr kumimoji="1" lang="ja-JP" altLang="en-US" dirty="0" smtClean="0"/>
              <a:t>が明らか</a:t>
            </a:r>
            <a:r>
              <a:rPr kumimoji="1" lang="ja-JP" altLang="en-US" dirty="0" smtClean="0"/>
              <a:t>にされています。また、このハニカム構造は空孔を持ち、ここに空孔のサイズと適合するゲスト分子が共</a:t>
            </a:r>
            <a:r>
              <a:rPr kumimoji="1" lang="ja-JP" altLang="en-US" dirty="0" smtClean="0"/>
              <a:t>吸着されること</a:t>
            </a:r>
            <a:r>
              <a:rPr kumimoji="1" lang="ja-JP" altLang="en-US" dirty="0" smtClean="0"/>
              <a:t>も分かっています。しかし、このＤＢＡのネットワークというのは、ファンデルワールス相互作用などの比較的弱い相互作用で形成されているため、</a:t>
            </a:r>
            <a:r>
              <a:rPr kumimoji="1" lang="ja-JP" altLang="en-US" dirty="0" smtClean="0"/>
              <a:t>永続的で強固なネットワーク</a:t>
            </a:r>
            <a:r>
              <a:rPr kumimoji="1" lang="ja-JP" altLang="en-US" dirty="0" smtClean="0"/>
              <a:t>とは言えません。</a:t>
            </a:r>
            <a:endParaRPr kumimoji="1" lang="en-US" altLang="ja-JP" dirty="0" smtClean="0"/>
          </a:p>
          <a:p>
            <a:r>
              <a:rPr kumimoji="1" lang="ja-JP" altLang="en-US" dirty="0" smtClean="0"/>
              <a:t>そこで私は、アルキル鎖の末端</a:t>
            </a:r>
            <a:r>
              <a:rPr kumimoji="1" lang="ja-JP" altLang="en-US" dirty="0" smtClean="0"/>
              <a:t>に反応点となる官能基</a:t>
            </a:r>
            <a:r>
              <a:rPr kumimoji="1" lang="ja-JP" altLang="en-US" dirty="0" smtClean="0"/>
              <a:t>を持つＤＢＡを設計しました。このＤＢＡがハニカム構造を形成すると、このように、空孔の内側に官能基が配置されます。ここに、官能基を持つゲスト分子を共吸着させることで、官能基同士が近づき、化学反応が起こって、共有結合で結ばれた強固な二次元ポリマーを合成できると考えました。</a:t>
            </a:r>
            <a:endParaRPr kumimoji="1" lang="en-US" altLang="ja-JP" dirty="0" smtClean="0"/>
          </a:p>
          <a:p>
            <a:endParaRPr kumimoji="1" lang="en-US" altLang="ja-JP" dirty="0" smtClean="0"/>
          </a:p>
          <a:p>
            <a:r>
              <a:rPr kumimoji="1" lang="en-US" altLang="ja-JP" dirty="0" smtClean="0"/>
              <a:t>Next, I talk about my</a:t>
            </a:r>
            <a:r>
              <a:rPr kumimoji="1" lang="en-US" altLang="ja-JP" baseline="0" dirty="0" smtClean="0"/>
              <a:t> project.</a:t>
            </a:r>
          </a:p>
          <a:p>
            <a:r>
              <a:rPr kumimoji="1" lang="en-US" altLang="ja-JP" baseline="0" dirty="0" smtClean="0"/>
              <a:t>In our laboratory, an STM observation revealed that </a:t>
            </a:r>
            <a:r>
              <a:rPr kumimoji="1" lang="en-US" altLang="ja-JP" baseline="0" dirty="0" err="1" smtClean="0"/>
              <a:t>dehydrobenzo</a:t>
            </a:r>
            <a:r>
              <a:rPr kumimoji="1" lang="en-US" altLang="ja-JP" baseline="0" dirty="0" smtClean="0"/>
              <a:t>[12]</a:t>
            </a:r>
            <a:r>
              <a:rPr kumimoji="1" lang="en-US" altLang="ja-JP" baseline="0" dirty="0" err="1" smtClean="0"/>
              <a:t>annulenes</a:t>
            </a:r>
            <a:r>
              <a:rPr kumimoji="1" lang="en-US" altLang="ja-JP" baseline="0" dirty="0" smtClean="0"/>
              <a:t> having six long </a:t>
            </a:r>
            <a:r>
              <a:rPr kumimoji="1" lang="en-US" altLang="ja-JP" baseline="0" dirty="0" err="1" smtClean="0"/>
              <a:t>alkoxy</a:t>
            </a:r>
            <a:r>
              <a:rPr kumimoji="1" lang="en-US" altLang="ja-JP" baseline="0" dirty="0" smtClean="0"/>
              <a:t> chains formed honeycomb networks by alkyl chain </a:t>
            </a:r>
            <a:r>
              <a:rPr kumimoji="1" lang="en-US" altLang="ja-JP" baseline="0" dirty="0" err="1" smtClean="0"/>
              <a:t>interdigitation</a:t>
            </a:r>
            <a:r>
              <a:rPr kumimoji="1" lang="en-US" altLang="ja-JP" baseline="0" dirty="0" smtClean="0"/>
              <a:t>. </a:t>
            </a:r>
            <a:r>
              <a:rPr kumimoji="1" lang="en-US" altLang="ja-JP" sz="1200" kern="1200" dirty="0" smtClean="0">
                <a:solidFill>
                  <a:schemeClr val="tx1"/>
                </a:solidFill>
                <a:latin typeface="+mn-lt"/>
                <a:ea typeface="+mn-ea"/>
                <a:cs typeface="+mn-cs"/>
              </a:rPr>
              <a:t>Moreover, we reported that guest molecules which fit in hexagonal pores of honeycomb networks were co-adsorbed at the pores. However, this honeycomb network</a:t>
            </a:r>
            <a:r>
              <a:rPr kumimoji="1" lang="en-US" altLang="ja-JP" sz="1200" kern="1200" baseline="0" dirty="0" smtClean="0">
                <a:solidFill>
                  <a:schemeClr val="tx1"/>
                </a:solidFill>
                <a:latin typeface="+mn-lt"/>
                <a:ea typeface="+mn-ea"/>
                <a:cs typeface="+mn-cs"/>
              </a:rPr>
              <a:t> doesn’t maintain this structure eternally because it is formed by weak interaction such as van </a:t>
            </a:r>
            <a:r>
              <a:rPr kumimoji="1" lang="en-US" altLang="ja-JP" sz="1200" kern="1200" baseline="0" dirty="0" err="1" smtClean="0">
                <a:solidFill>
                  <a:schemeClr val="tx1"/>
                </a:solidFill>
                <a:latin typeface="+mn-lt"/>
                <a:ea typeface="+mn-ea"/>
                <a:cs typeface="+mn-cs"/>
              </a:rPr>
              <a:t>der</a:t>
            </a:r>
            <a:r>
              <a:rPr kumimoji="1" lang="en-US" altLang="ja-JP" sz="1200" kern="1200" baseline="0" dirty="0" smtClean="0">
                <a:solidFill>
                  <a:schemeClr val="tx1"/>
                </a:solidFill>
                <a:latin typeface="+mn-lt"/>
                <a:ea typeface="+mn-ea"/>
                <a:cs typeface="+mn-cs"/>
              </a:rPr>
              <a:t> </a:t>
            </a:r>
            <a:r>
              <a:rPr kumimoji="1" lang="en-US" altLang="ja-JP" sz="1200" kern="1200" baseline="0" dirty="0" err="1" smtClean="0">
                <a:solidFill>
                  <a:schemeClr val="tx1"/>
                </a:solidFill>
                <a:latin typeface="+mn-lt"/>
                <a:ea typeface="+mn-ea"/>
                <a:cs typeface="+mn-cs"/>
              </a:rPr>
              <a:t>waals</a:t>
            </a:r>
            <a:r>
              <a:rPr kumimoji="1" lang="en-US" altLang="ja-JP" sz="1200" kern="1200" baseline="0" dirty="0" smtClean="0">
                <a:solidFill>
                  <a:schemeClr val="tx1"/>
                </a:solidFill>
                <a:latin typeface="+mn-lt"/>
                <a:ea typeface="+mn-ea"/>
                <a:cs typeface="+mn-cs"/>
              </a:rPr>
              <a:t> interaction.</a:t>
            </a:r>
          </a:p>
          <a:p>
            <a:r>
              <a:rPr kumimoji="1" lang="en-US" altLang="ja-JP" sz="1200" kern="1200" baseline="0" dirty="0" smtClean="0">
                <a:solidFill>
                  <a:schemeClr val="tx1"/>
                </a:solidFill>
                <a:latin typeface="+mn-lt"/>
                <a:ea typeface="+mn-ea"/>
                <a:cs typeface="+mn-cs"/>
              </a:rPr>
              <a:t>Thus, I designed </a:t>
            </a:r>
            <a:r>
              <a:rPr kumimoji="1" lang="en-US" altLang="ja-JP" sz="1200" kern="1200" dirty="0" smtClean="0">
                <a:solidFill>
                  <a:schemeClr val="tx1"/>
                </a:solidFill>
                <a:latin typeface="+mn-lt"/>
                <a:ea typeface="+mn-ea"/>
                <a:cs typeface="+mn-cs"/>
              </a:rPr>
              <a:t>DBA derivatives having functional groups at the end of the three alkoxy chains.</a:t>
            </a:r>
            <a:r>
              <a:rPr kumimoji="1" lang="ja-JP" altLang="en-US" sz="1200" kern="120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When this DBA forms honeycomb network,</a:t>
            </a:r>
            <a:r>
              <a:rPr kumimoji="1" lang="en-US" altLang="ja-JP" sz="1200" kern="1200" baseline="0" dirty="0" smtClean="0">
                <a:solidFill>
                  <a:schemeClr val="tx1"/>
                </a:solidFill>
                <a:latin typeface="+mn-lt"/>
                <a:ea typeface="+mn-ea"/>
                <a:cs typeface="+mn-cs"/>
              </a:rPr>
              <a:t> functional groups are located at rim of </a:t>
            </a:r>
            <a:r>
              <a:rPr lang="en-US" altLang="ja-JP" sz="1200" dirty="0" smtClean="0"/>
              <a:t>hexagonal pore like this figure. Then </a:t>
            </a:r>
            <a:endParaRPr kumimoji="1" lang="en-US" altLang="ja-JP" dirty="0" smtClean="0"/>
          </a:p>
        </p:txBody>
      </p:sp>
      <p:sp>
        <p:nvSpPr>
          <p:cNvPr id="4" name="スライド番号プレースホルダ 3"/>
          <p:cNvSpPr>
            <a:spLocks noGrp="1"/>
          </p:cNvSpPr>
          <p:nvPr>
            <p:ph type="sldNum" sz="quarter" idx="10"/>
          </p:nvPr>
        </p:nvSpPr>
        <p:spPr/>
        <p:txBody>
          <a:bodyPr/>
          <a:lstStyle/>
          <a:p>
            <a:fld id="{F799D3F0-B397-48EB-A0A5-7B992D5A072F}"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ja-JP" altLang="en-US" dirty="0" smtClean="0"/>
              <a:t>これまでに当研究室では、アルキル鎖の末端にホルミルフェニル基を有する</a:t>
            </a:r>
            <a:r>
              <a:rPr lang="en-US" altLang="ja-JP" dirty="0" smtClean="0"/>
              <a:t>DBA</a:t>
            </a:r>
            <a:r>
              <a:rPr lang="en-US" altLang="ja-JP" b="1" dirty="0" smtClean="0"/>
              <a:t>A</a:t>
            </a:r>
            <a:r>
              <a:rPr lang="ja-JP" altLang="en-US" dirty="0" err="1" smtClean="0"/>
              <a:t>が合</a:t>
            </a:r>
            <a:r>
              <a:rPr lang="ja-JP" altLang="en-US" dirty="0" smtClean="0"/>
              <a:t>成されました。</a:t>
            </a:r>
            <a:r>
              <a:rPr lang="en-US" altLang="ja-JP" dirty="0" smtClean="0"/>
              <a:t>DBA</a:t>
            </a:r>
            <a:r>
              <a:rPr lang="en-US" altLang="ja-JP" b="1" dirty="0" smtClean="0"/>
              <a:t>A</a:t>
            </a:r>
            <a:r>
              <a:rPr lang="ja-JP" altLang="en-US" dirty="0" smtClean="0"/>
              <a:t>はホルミルフェニル基を有するアルキル鎖と直鎖のアルキル基を交互に有しています。</a:t>
            </a:r>
            <a:r>
              <a:rPr lang="en-US" altLang="ja-JP" dirty="0" smtClean="0"/>
              <a:t>DBA</a:t>
            </a:r>
            <a:r>
              <a:rPr lang="en-US" altLang="ja-JP" b="1" dirty="0" smtClean="0"/>
              <a:t>A</a:t>
            </a:r>
            <a:r>
              <a:rPr lang="ja-JP" altLang="en-US" dirty="0" err="1" smtClean="0"/>
              <a:t>の固</a:t>
            </a:r>
            <a:r>
              <a:rPr lang="ja-JP" altLang="en-US" dirty="0" smtClean="0"/>
              <a:t>液界面における</a:t>
            </a:r>
            <a:r>
              <a:rPr lang="en-US" altLang="ja-JP" dirty="0" smtClean="0"/>
              <a:t>STM</a:t>
            </a:r>
            <a:r>
              <a:rPr lang="ja-JP" altLang="en-US" dirty="0" smtClean="0"/>
              <a:t>観察結果により、ハニカム構造が形成されることが明らかとされました。画像中の最も明るく見える部分は</a:t>
            </a:r>
            <a:r>
              <a:rPr lang="en-US" altLang="ja-JP" dirty="0" smtClean="0"/>
              <a:t>DBA</a:t>
            </a:r>
            <a:r>
              <a:rPr lang="ja-JP" altLang="en-US" dirty="0" smtClean="0"/>
              <a:t>のパイ共役コアに、暗く観察される部分が吸着されたアルキル鎖に相当します。また、アルキル鎖末端のベンゼン環が、小さな明るい点として観察されました。</a:t>
            </a:r>
            <a:endParaRPr lang="en-US" altLang="ja-JP"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altLang="ja-JP" dirty="0" smtClean="0"/>
              <a:t>DBA</a:t>
            </a:r>
            <a:r>
              <a:rPr lang="en-US" altLang="ja-JP" b="1" dirty="0" smtClean="0"/>
              <a:t>A</a:t>
            </a:r>
            <a:r>
              <a:rPr lang="ja-JP" altLang="en-US" dirty="0" smtClean="0"/>
              <a:t>が形成するハニカム構造の空孔のサイズに</a:t>
            </a:r>
            <a:r>
              <a:rPr lang="ja-JP" altLang="en-US" dirty="0" smtClean="0"/>
              <a:t>適合するゲスト分子として、</a:t>
            </a:r>
            <a:r>
              <a:rPr lang="en-US" altLang="ja-JP" b="1" dirty="0" smtClean="0"/>
              <a:t>B</a:t>
            </a:r>
            <a:r>
              <a:rPr lang="ja-JP" altLang="en-US" dirty="0" smtClean="0"/>
              <a:t>の合成が試みられました。</a:t>
            </a:r>
            <a:r>
              <a:rPr lang="en-US" altLang="ja-JP" dirty="0" smtClean="0"/>
              <a:t>B</a:t>
            </a:r>
            <a:r>
              <a:rPr lang="ja-JP" altLang="en-US" dirty="0" smtClean="0"/>
              <a:t>は６つのアミノ基を持つので、空孔内の６つ</a:t>
            </a:r>
            <a:r>
              <a:rPr lang="ja-JP" altLang="en-US" dirty="0" smtClean="0"/>
              <a:t>のホルミル基とイミン結合形成が起こり、二次元ポリマーの生成が期待</a:t>
            </a:r>
            <a:r>
              <a:rPr lang="ja-JP" altLang="en-US" dirty="0" smtClean="0"/>
              <a:t>されます。しかし、</a:t>
            </a:r>
            <a:r>
              <a:rPr lang="en-US" altLang="ja-JP" b="1" dirty="0" smtClean="0"/>
              <a:t>B</a:t>
            </a:r>
            <a:r>
              <a:rPr lang="ja-JP" altLang="en-US" dirty="0" smtClean="0"/>
              <a:t>の合成には至りませんでした。</a:t>
            </a:r>
            <a:endParaRPr lang="en-US" altLang="ja-JP"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ja-JP"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altLang="ja-JP" dirty="0" smtClean="0"/>
              <a:t>Previously,</a:t>
            </a:r>
            <a:r>
              <a:rPr lang="en-US" altLang="ja-JP" baseline="0" dirty="0" smtClean="0"/>
              <a:t> i</a:t>
            </a:r>
            <a:r>
              <a:rPr lang="en-US" altLang="ja-JP" dirty="0" smtClean="0"/>
              <a:t>n our laboratory, </a:t>
            </a:r>
            <a:r>
              <a:rPr lang="en-US" altLang="ja-JP" baseline="0" dirty="0" smtClean="0"/>
              <a:t> DBA </a:t>
            </a:r>
            <a:r>
              <a:rPr lang="en-US" altLang="ja-JP" b="1" baseline="0" dirty="0" smtClean="0"/>
              <a:t>A</a:t>
            </a:r>
            <a:r>
              <a:rPr lang="en-US" altLang="ja-JP" b="0" baseline="0" dirty="0" smtClean="0"/>
              <a:t> having </a:t>
            </a:r>
            <a:r>
              <a:rPr lang="en-US" altLang="ja-JP" b="0" baseline="0" dirty="0" err="1" smtClean="0"/>
              <a:t>formyl</a:t>
            </a:r>
            <a:r>
              <a:rPr lang="en-US" altLang="ja-JP" b="0" baseline="0" dirty="0" smtClean="0"/>
              <a:t> groups </a:t>
            </a:r>
            <a:r>
              <a:rPr kumimoji="1" lang="en-US" altLang="ja-JP" sz="1200" kern="1200" dirty="0" smtClean="0">
                <a:solidFill>
                  <a:schemeClr val="tx1"/>
                </a:solidFill>
                <a:latin typeface="+mn-lt"/>
                <a:ea typeface="+mn-ea"/>
                <a:cs typeface="+mn-cs"/>
              </a:rPr>
              <a:t>at the end of the three </a:t>
            </a:r>
            <a:r>
              <a:rPr kumimoji="1" lang="en-US" altLang="ja-JP" sz="1200" kern="1200" dirty="0" err="1" smtClean="0">
                <a:solidFill>
                  <a:schemeClr val="tx1"/>
                </a:solidFill>
                <a:latin typeface="+mn-lt"/>
                <a:ea typeface="+mn-ea"/>
                <a:cs typeface="+mn-cs"/>
              </a:rPr>
              <a:t>alkoxy</a:t>
            </a:r>
            <a:r>
              <a:rPr kumimoji="1" lang="en-US" altLang="ja-JP" sz="1200" kern="1200" dirty="0" smtClean="0">
                <a:solidFill>
                  <a:schemeClr val="tx1"/>
                </a:solidFill>
                <a:latin typeface="+mn-lt"/>
                <a:ea typeface="+mn-ea"/>
                <a:cs typeface="+mn-cs"/>
              </a:rPr>
              <a:t> chains had been synthesized. </a:t>
            </a:r>
            <a:r>
              <a:rPr kumimoji="1" lang="en-US" altLang="ja-JP" baseline="0" dirty="0" smtClean="0"/>
              <a:t>An STM observation revealed that DBA </a:t>
            </a:r>
            <a:r>
              <a:rPr kumimoji="1" lang="en-US" altLang="ja-JP" b="1" baseline="0" dirty="0" smtClean="0"/>
              <a:t>A</a:t>
            </a:r>
            <a:r>
              <a:rPr kumimoji="1" lang="en-US" altLang="ja-JP" b="0" baseline="0" dirty="0" smtClean="0"/>
              <a:t> formed honeycomb network. In STM image, the brightest triangle spots </a:t>
            </a:r>
            <a:r>
              <a:rPr kumimoji="1" lang="en-US" altLang="ja-JP" b="0" baseline="0" dirty="0" smtClean="0"/>
              <a:t>are </a:t>
            </a:r>
            <a:r>
              <a:rPr kumimoji="1" lang="en-US" altLang="ja-JP" b="0" baseline="0" dirty="0" smtClean="0"/>
              <a:t>DBA core, and this dark parts </a:t>
            </a:r>
            <a:r>
              <a:rPr kumimoji="1" lang="en-US" altLang="ja-JP" b="0" baseline="0" dirty="0" smtClean="0"/>
              <a:t>are </a:t>
            </a:r>
            <a:r>
              <a:rPr kumimoji="1" lang="en-US" altLang="ja-JP" b="0" baseline="0" dirty="0" smtClean="0"/>
              <a:t>alkyl chain, and this small bright spots </a:t>
            </a:r>
            <a:r>
              <a:rPr kumimoji="1" lang="en-US" altLang="ja-JP" b="0" baseline="0" dirty="0" smtClean="0"/>
              <a:t>are </a:t>
            </a:r>
            <a:r>
              <a:rPr kumimoji="1" lang="en-US" altLang="ja-JP" b="0" baseline="0" dirty="0" smtClean="0"/>
              <a:t>benzene ring which is located at the end of </a:t>
            </a:r>
            <a:r>
              <a:rPr kumimoji="1" lang="en-US" altLang="ja-JP" b="0" baseline="0" dirty="0" err="1" smtClean="0"/>
              <a:t>alkoxy</a:t>
            </a:r>
            <a:r>
              <a:rPr kumimoji="1" lang="en-US" altLang="ja-JP" b="0" baseline="0" dirty="0" smtClean="0"/>
              <a:t> chain.</a:t>
            </a:r>
          </a:p>
          <a:p>
            <a:pPr marL="0" marR="0" indent="0" algn="l" defTabSz="914400" rtl="0" eaLnBrk="1" fontAlgn="base" latinLnBrk="0" hangingPunct="1">
              <a:lnSpc>
                <a:spcPct val="100000"/>
              </a:lnSpc>
              <a:spcBef>
                <a:spcPct val="0"/>
              </a:spcBef>
              <a:spcAft>
                <a:spcPct val="0"/>
              </a:spcAft>
              <a:buClrTx/>
              <a:buSzTx/>
              <a:buFontTx/>
              <a:buNone/>
              <a:tabLst/>
              <a:defRPr/>
            </a:pPr>
            <a:r>
              <a:rPr kumimoji="1" lang="en-US" altLang="ja-JP" b="0" baseline="0" dirty="0" smtClean="0"/>
              <a:t>Synthesis of guest molecule </a:t>
            </a:r>
            <a:r>
              <a:rPr kumimoji="1" lang="en-US" altLang="ja-JP" b="1" baseline="0" dirty="0" smtClean="0"/>
              <a:t>B</a:t>
            </a:r>
            <a:r>
              <a:rPr kumimoji="1" lang="en-US" altLang="ja-JP" b="0" baseline="0" dirty="0" smtClean="0"/>
              <a:t> which has amino groups and </a:t>
            </a:r>
            <a:r>
              <a:rPr kumimoji="1" lang="en-US" altLang="ja-JP" sz="1200" kern="1200" dirty="0" smtClean="0">
                <a:solidFill>
                  <a:schemeClr val="tx1"/>
                </a:solidFill>
                <a:latin typeface="+mn-lt"/>
                <a:ea typeface="+mn-ea"/>
                <a:cs typeface="+mn-cs"/>
              </a:rPr>
              <a:t>fit in hexagonal pores of honeycomb networks had been tried, but the synthesis hadn’t achieved.</a:t>
            </a:r>
            <a:endParaRPr lang="en-US" altLang="ja-JP" dirty="0" smtClean="0"/>
          </a:p>
        </p:txBody>
      </p:sp>
      <p:sp>
        <p:nvSpPr>
          <p:cNvPr id="4" name="スライド番号プレースホルダ 3"/>
          <p:cNvSpPr>
            <a:spLocks noGrp="1"/>
          </p:cNvSpPr>
          <p:nvPr>
            <p:ph type="sldNum" sz="quarter" idx="10"/>
          </p:nvPr>
        </p:nvSpPr>
        <p:spPr/>
        <p:txBody>
          <a:bodyPr/>
          <a:lstStyle/>
          <a:p>
            <a:pPr>
              <a:defRPr/>
            </a:pPr>
            <a:fld id="{6EFFECBC-B4E5-4AA2-A3AC-D1E42A8709E7}" type="slidenum">
              <a:rPr lang="ja-JP" altLang="en-US" smtClean="0"/>
              <a:pPr>
                <a:defRPr/>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3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ja-JP" altLang="en-US" dirty="0" smtClean="0"/>
              <a:t>そこで私は、アミノ基をアルキル鎖の末端に有する</a:t>
            </a:r>
            <a:r>
              <a:rPr lang="en-US" altLang="ja-JP" dirty="0" smtClean="0"/>
              <a:t>DBA1</a:t>
            </a:r>
            <a:r>
              <a:rPr lang="ja-JP" altLang="en-US" dirty="0" smtClean="0"/>
              <a:t>と、ホルミル基を有するゲスト分子２を新たに設計しました。また、ゲスト分子２は溶解度の向上のためブチル基を有し、さらに、イミン結合を水素結合により安定化するためヒドロシキ基を有しています。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DBA</a:t>
            </a:r>
            <a:r>
              <a:rPr lang="ja-JP" altLang="en-US" dirty="0" smtClean="0"/>
              <a:t>１がハニカム構造を形成すると、図のように、アミノ基が空孔の内側に配置されると予想されます。</a:t>
            </a:r>
            <a:endParaRPr lang="en-US" altLang="ja-JP" dirty="0" smtClean="0"/>
          </a:p>
          <a:p>
            <a:pPr eaLnBrk="1" hangingPunct="1">
              <a:spcBef>
                <a:spcPct val="0"/>
              </a:spcBef>
            </a:pPr>
            <a:r>
              <a:rPr lang="en-US" altLang="ja-JP" dirty="0" smtClean="0"/>
              <a:t>DBA</a:t>
            </a:r>
            <a:r>
              <a:rPr lang="ja-JP" altLang="en-US" dirty="0" smtClean="0"/>
              <a:t>１のハニカム構造において、アルデヒド２とのイミン形成反応が完結すると、共有結合で結ばれた二次元ポリマーが合成できると考えました。</a:t>
            </a:r>
            <a:endParaRPr lang="en-US" altLang="ja-JP" dirty="0" smtClean="0"/>
          </a:p>
          <a:p>
            <a:pPr eaLnBrk="1" hangingPunct="1">
              <a:spcBef>
                <a:spcPct val="0"/>
              </a:spcBef>
            </a:pPr>
            <a:endParaRPr lang="en-US" altLang="ja-JP" dirty="0" smtClean="0"/>
          </a:p>
          <a:p>
            <a:pPr eaLnBrk="1" hangingPunct="1">
              <a:spcBef>
                <a:spcPct val="0"/>
              </a:spcBef>
            </a:pPr>
            <a:r>
              <a:rPr lang="en-US" altLang="ja-JP" baseline="0" dirty="0" smtClean="0"/>
              <a:t>Based on the former </a:t>
            </a:r>
            <a:r>
              <a:rPr lang="en-US" altLang="ja-JP" baseline="0" dirty="0" err="1" smtClean="0"/>
              <a:t>attemption</a:t>
            </a:r>
            <a:r>
              <a:rPr lang="en-US" altLang="ja-JP" baseline="0" dirty="0" smtClean="0"/>
              <a:t>,  </a:t>
            </a:r>
            <a:r>
              <a:rPr lang="en-US" altLang="ja-JP" baseline="0" dirty="0" smtClean="0"/>
              <a:t>I designed </a:t>
            </a:r>
            <a:r>
              <a:rPr kumimoji="1" lang="en-US" altLang="ja-JP" sz="1200" kern="1200" dirty="0" smtClean="0">
                <a:solidFill>
                  <a:schemeClr val="tx1"/>
                </a:solidFill>
                <a:latin typeface="+mn-lt"/>
                <a:ea typeface="+mn-ea"/>
                <a:cs typeface="+mn-cs"/>
              </a:rPr>
              <a:t>DBA </a:t>
            </a:r>
            <a:r>
              <a:rPr kumimoji="1" lang="en-US" altLang="ja-JP" sz="1200" b="1" kern="1200" dirty="0" smtClean="0">
                <a:solidFill>
                  <a:schemeClr val="tx1"/>
                </a:solidFill>
                <a:latin typeface="+mn-lt"/>
                <a:ea typeface="+mn-ea"/>
                <a:cs typeface="+mn-cs"/>
              </a:rPr>
              <a:t>1</a:t>
            </a:r>
            <a:r>
              <a:rPr kumimoji="1" lang="en-US" altLang="ja-JP" sz="1200" b="1" kern="1200" baseline="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having amino groups at the end of the three </a:t>
            </a:r>
            <a:r>
              <a:rPr kumimoji="1" lang="en-US" altLang="ja-JP" sz="1200" kern="1200" dirty="0" err="1" smtClean="0">
                <a:solidFill>
                  <a:schemeClr val="tx1"/>
                </a:solidFill>
                <a:latin typeface="+mn-lt"/>
                <a:ea typeface="+mn-ea"/>
                <a:cs typeface="+mn-cs"/>
              </a:rPr>
              <a:t>alkoxy</a:t>
            </a:r>
            <a:r>
              <a:rPr kumimoji="1" lang="en-US" altLang="ja-JP" sz="1200" kern="1200" dirty="0" smtClean="0">
                <a:solidFill>
                  <a:schemeClr val="tx1"/>
                </a:solidFill>
                <a:latin typeface="+mn-lt"/>
                <a:ea typeface="+mn-ea"/>
                <a:cs typeface="+mn-cs"/>
              </a:rPr>
              <a:t> chains and guest molecules </a:t>
            </a:r>
            <a:r>
              <a:rPr kumimoji="1" lang="en-US" altLang="ja-JP" sz="1200" b="1" kern="1200" dirty="0" smtClean="0">
                <a:solidFill>
                  <a:schemeClr val="tx1"/>
                </a:solidFill>
                <a:latin typeface="+mn-lt"/>
                <a:ea typeface="+mn-ea"/>
                <a:cs typeface="+mn-cs"/>
              </a:rPr>
              <a:t>2</a:t>
            </a:r>
            <a:r>
              <a:rPr kumimoji="1" lang="en-US" altLang="ja-JP" sz="1200" b="1" kern="1200" baseline="0" dirty="0" smtClean="0">
                <a:solidFill>
                  <a:schemeClr val="tx1"/>
                </a:solidFill>
                <a:latin typeface="+mn-lt"/>
                <a:ea typeface="+mn-ea"/>
                <a:cs typeface="+mn-cs"/>
              </a:rPr>
              <a:t> </a:t>
            </a:r>
            <a:r>
              <a:rPr kumimoji="1" lang="en-US" altLang="ja-JP" sz="1200" b="0" kern="1200" dirty="0" smtClean="0">
                <a:solidFill>
                  <a:schemeClr val="tx1"/>
                </a:solidFill>
                <a:latin typeface="+mn-lt"/>
                <a:ea typeface="+mn-ea"/>
                <a:cs typeface="+mn-cs"/>
              </a:rPr>
              <a:t>having</a:t>
            </a:r>
            <a:r>
              <a:rPr kumimoji="1" lang="en-US" altLang="ja-JP" sz="1200" kern="1200" dirty="0" smtClean="0">
                <a:solidFill>
                  <a:schemeClr val="tx1"/>
                </a:solidFill>
                <a:latin typeface="+mn-lt"/>
                <a:ea typeface="+mn-ea"/>
                <a:cs typeface="+mn-cs"/>
              </a:rPr>
              <a:t> </a:t>
            </a:r>
            <a:r>
              <a:rPr kumimoji="1" lang="en-US" altLang="ja-JP" sz="1200" kern="1200" dirty="0" err="1" smtClean="0">
                <a:solidFill>
                  <a:schemeClr val="tx1"/>
                </a:solidFill>
                <a:latin typeface="+mn-lt"/>
                <a:ea typeface="+mn-ea"/>
                <a:cs typeface="+mn-cs"/>
              </a:rPr>
              <a:t>formyl</a:t>
            </a:r>
            <a:r>
              <a:rPr kumimoji="1" lang="en-US" altLang="ja-JP" sz="1200" kern="1200" dirty="0" smtClean="0">
                <a:solidFill>
                  <a:schemeClr val="tx1"/>
                </a:solidFill>
                <a:latin typeface="+mn-lt"/>
                <a:ea typeface="+mn-ea"/>
                <a:cs typeface="+mn-cs"/>
              </a:rPr>
              <a:t> group.</a:t>
            </a:r>
            <a:r>
              <a:rPr kumimoji="1" lang="ja-JP" altLang="en-US" sz="1200" kern="1200" baseline="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Guest molecules </a:t>
            </a:r>
            <a:r>
              <a:rPr kumimoji="1" lang="en-US" altLang="ja-JP" sz="1200" b="1" kern="1200" dirty="0" smtClean="0">
                <a:solidFill>
                  <a:schemeClr val="tx1"/>
                </a:solidFill>
                <a:latin typeface="+mn-lt"/>
                <a:ea typeface="+mn-ea"/>
                <a:cs typeface="+mn-cs"/>
              </a:rPr>
              <a:t>2</a:t>
            </a:r>
            <a:r>
              <a:rPr kumimoji="1" lang="en-US" altLang="ja-JP" sz="1200" b="1" kern="1200" baseline="0" dirty="0" smtClean="0">
                <a:solidFill>
                  <a:schemeClr val="tx1"/>
                </a:solidFill>
                <a:latin typeface="+mn-lt"/>
                <a:ea typeface="+mn-ea"/>
                <a:cs typeface="+mn-cs"/>
              </a:rPr>
              <a:t> </a:t>
            </a:r>
            <a:r>
              <a:rPr kumimoji="1" lang="en-US" altLang="ja-JP" sz="1200" b="0" kern="1200" baseline="0" dirty="0" smtClean="0">
                <a:solidFill>
                  <a:schemeClr val="tx1"/>
                </a:solidFill>
                <a:latin typeface="+mn-lt"/>
                <a:ea typeface="+mn-ea"/>
                <a:cs typeface="+mn-cs"/>
              </a:rPr>
              <a:t>also has butyl groups </a:t>
            </a:r>
            <a:r>
              <a:rPr kumimoji="1" lang="en-US" altLang="ja-JP" sz="1200" b="0" kern="1200" baseline="0" dirty="0" smtClean="0">
                <a:solidFill>
                  <a:schemeClr val="tx1"/>
                </a:solidFill>
                <a:latin typeface="+mn-lt"/>
                <a:ea typeface="+mn-ea"/>
                <a:cs typeface="+mn-cs"/>
              </a:rPr>
              <a:t>in order to increase solubility </a:t>
            </a:r>
            <a:r>
              <a:rPr kumimoji="1" lang="en-US" altLang="ja-JP" sz="1200" b="0" kern="1200" baseline="0" dirty="0" smtClean="0">
                <a:solidFill>
                  <a:schemeClr val="tx1"/>
                </a:solidFill>
                <a:latin typeface="+mn-lt"/>
                <a:ea typeface="+mn-ea"/>
                <a:cs typeface="+mn-cs"/>
              </a:rPr>
              <a:t>in solvent and </a:t>
            </a:r>
            <a:r>
              <a:rPr kumimoji="1" lang="en-US" altLang="ja-JP" sz="1200" b="0" kern="1200" baseline="0" dirty="0" err="1" smtClean="0">
                <a:solidFill>
                  <a:schemeClr val="tx1"/>
                </a:solidFill>
                <a:latin typeface="+mn-lt"/>
                <a:ea typeface="+mn-ea"/>
                <a:cs typeface="+mn-cs"/>
              </a:rPr>
              <a:t>hydroxy</a:t>
            </a:r>
            <a:r>
              <a:rPr kumimoji="1" lang="en-US" altLang="ja-JP" sz="1200" b="0" kern="1200" baseline="0" dirty="0" smtClean="0">
                <a:solidFill>
                  <a:schemeClr val="tx1"/>
                </a:solidFill>
                <a:latin typeface="+mn-lt"/>
                <a:ea typeface="+mn-ea"/>
                <a:cs typeface="+mn-cs"/>
              </a:rPr>
              <a:t> groups to </a:t>
            </a:r>
            <a:r>
              <a:rPr kumimoji="1" lang="en-US" altLang="ja-JP" sz="1200" b="0" kern="1200" baseline="0" dirty="0" smtClean="0">
                <a:solidFill>
                  <a:schemeClr val="tx1"/>
                </a:solidFill>
                <a:latin typeface="+mn-lt"/>
                <a:ea typeface="+mn-ea"/>
                <a:cs typeface="+mn-cs"/>
              </a:rPr>
              <a:t>stabilize </a:t>
            </a:r>
            <a:r>
              <a:rPr kumimoji="1" lang="en-US" altLang="ja-JP" sz="1200" b="0" kern="1200" baseline="0" dirty="0" err="1" smtClean="0">
                <a:solidFill>
                  <a:schemeClr val="tx1"/>
                </a:solidFill>
                <a:latin typeface="+mn-lt"/>
                <a:ea typeface="+mn-ea"/>
                <a:cs typeface="+mn-cs"/>
              </a:rPr>
              <a:t>imine</a:t>
            </a:r>
            <a:r>
              <a:rPr kumimoji="1" lang="en-US" altLang="ja-JP" sz="1200" b="0" kern="1200" baseline="0" dirty="0" smtClean="0">
                <a:solidFill>
                  <a:schemeClr val="tx1"/>
                </a:solidFill>
                <a:latin typeface="+mn-lt"/>
                <a:ea typeface="+mn-ea"/>
                <a:cs typeface="+mn-cs"/>
              </a:rPr>
              <a:t> bonding </a:t>
            </a:r>
            <a:r>
              <a:rPr kumimoji="1" lang="en-US" altLang="ja-JP" sz="1200" b="0" kern="1200" baseline="0" dirty="0" smtClean="0">
                <a:solidFill>
                  <a:schemeClr val="tx1"/>
                </a:solidFill>
                <a:latin typeface="+mn-lt"/>
                <a:ea typeface="+mn-ea"/>
                <a:cs typeface="+mn-cs"/>
              </a:rPr>
              <a:t>by hydrogen </a:t>
            </a:r>
            <a:r>
              <a:rPr kumimoji="1" lang="en-US" altLang="ja-JP" sz="1200" b="0" kern="1200" baseline="0" dirty="0" smtClean="0">
                <a:solidFill>
                  <a:schemeClr val="tx1"/>
                </a:solidFill>
                <a:latin typeface="+mn-lt"/>
                <a:ea typeface="+mn-ea"/>
                <a:cs typeface="+mn-cs"/>
              </a:rPr>
              <a:t>bonding interaction.</a:t>
            </a:r>
            <a:endParaRPr kumimoji="1" lang="en-US" altLang="ja-JP" sz="1200" b="0" kern="1200" baseline="0" dirty="0" smtClean="0">
              <a:solidFill>
                <a:schemeClr val="tx1"/>
              </a:solidFill>
              <a:latin typeface="+mn-lt"/>
              <a:ea typeface="+mn-ea"/>
              <a:cs typeface="+mn-cs"/>
            </a:endParaRPr>
          </a:p>
          <a:p>
            <a:pPr eaLnBrk="1" hangingPunct="1">
              <a:spcBef>
                <a:spcPct val="0"/>
              </a:spcBef>
            </a:pPr>
            <a:r>
              <a:rPr kumimoji="1" lang="en-US" altLang="ja-JP" sz="1200" b="0" kern="1200" baseline="0" dirty="0" smtClean="0">
                <a:solidFill>
                  <a:schemeClr val="tx1"/>
                </a:solidFill>
                <a:latin typeface="+mn-lt"/>
                <a:ea typeface="+mn-ea"/>
                <a:cs typeface="+mn-cs"/>
              </a:rPr>
              <a:t>When DBA </a:t>
            </a:r>
            <a:r>
              <a:rPr kumimoji="1" lang="en-US" altLang="ja-JP" sz="1200" b="1" kern="1200" baseline="0" dirty="0" smtClean="0">
                <a:solidFill>
                  <a:schemeClr val="tx1"/>
                </a:solidFill>
                <a:latin typeface="+mn-lt"/>
                <a:ea typeface="+mn-ea"/>
                <a:cs typeface="+mn-cs"/>
              </a:rPr>
              <a:t>1</a:t>
            </a:r>
            <a:r>
              <a:rPr kumimoji="1" lang="en-US" altLang="ja-JP" sz="1200" b="0" kern="1200" baseline="0" dirty="0" smtClean="0">
                <a:solidFill>
                  <a:schemeClr val="tx1"/>
                </a:solidFill>
                <a:latin typeface="+mn-lt"/>
                <a:ea typeface="+mn-ea"/>
                <a:cs typeface="+mn-cs"/>
              </a:rPr>
              <a:t> forms honeycomb network, amino groups are expected to be located at </a:t>
            </a:r>
            <a:r>
              <a:rPr lang="en-US" altLang="ja-JP" sz="1200" dirty="0" smtClean="0"/>
              <a:t>rim of hexagonal pore </a:t>
            </a:r>
            <a:r>
              <a:rPr lang="en-US" altLang="ja-JP" sz="1200" dirty="0" smtClean="0"/>
              <a:t>as </a:t>
            </a:r>
            <a:r>
              <a:rPr lang="en-US" altLang="ja-JP" sz="1200" dirty="0" smtClean="0"/>
              <a:t>this figure.</a:t>
            </a:r>
          </a:p>
          <a:p>
            <a:pPr eaLnBrk="1" hangingPunct="1">
              <a:spcBef>
                <a:spcPct val="0"/>
              </a:spcBef>
            </a:pPr>
            <a:r>
              <a:rPr kumimoji="1" lang="en-US" altLang="ja-JP" sz="1200" kern="1200" dirty="0" smtClean="0">
                <a:solidFill>
                  <a:schemeClr val="tx1"/>
                </a:solidFill>
                <a:latin typeface="+mn-lt"/>
                <a:ea typeface="+mn-ea"/>
                <a:cs typeface="+mn-cs"/>
              </a:rPr>
              <a:t>I expect </a:t>
            </a:r>
            <a:r>
              <a:rPr kumimoji="1" lang="en-US" altLang="ja-JP" sz="1200" kern="1200" dirty="0" smtClean="0">
                <a:solidFill>
                  <a:schemeClr val="tx1"/>
                </a:solidFill>
                <a:latin typeface="+mn-lt"/>
                <a:ea typeface="+mn-ea"/>
                <a:cs typeface="+mn-cs"/>
              </a:rPr>
              <a:t>that 2D polymer can be synthesized</a:t>
            </a:r>
            <a:r>
              <a:rPr kumimoji="1" lang="en-US" altLang="ja-JP" sz="1200" kern="1200" baseline="0" dirty="0" smtClean="0">
                <a:solidFill>
                  <a:schemeClr val="tx1"/>
                </a:solidFill>
                <a:latin typeface="+mn-lt"/>
                <a:ea typeface="+mn-ea"/>
                <a:cs typeface="+mn-cs"/>
              </a:rPr>
              <a:t> </a:t>
            </a:r>
            <a:r>
              <a:rPr kumimoji="1" lang="en-US" altLang="ja-JP" sz="1200" kern="1200" baseline="0" dirty="0" smtClean="0">
                <a:solidFill>
                  <a:schemeClr val="tx1"/>
                </a:solidFill>
                <a:latin typeface="+mn-lt"/>
                <a:ea typeface="+mn-ea"/>
                <a:cs typeface="+mn-cs"/>
              </a:rPr>
              <a:t>if </a:t>
            </a:r>
            <a:r>
              <a:rPr kumimoji="1" lang="en-US" altLang="ja-JP" sz="1200" kern="1200" baseline="0" dirty="0" err="1" smtClean="0">
                <a:solidFill>
                  <a:schemeClr val="tx1"/>
                </a:solidFill>
                <a:latin typeface="+mn-lt"/>
                <a:ea typeface="+mn-ea"/>
                <a:cs typeface="+mn-cs"/>
              </a:rPr>
              <a:t>imine</a:t>
            </a:r>
            <a:r>
              <a:rPr kumimoji="1" lang="en-US" altLang="ja-JP" sz="1200" kern="1200" baseline="0" dirty="0" smtClean="0">
                <a:solidFill>
                  <a:schemeClr val="tx1"/>
                </a:solidFill>
                <a:latin typeface="+mn-lt"/>
                <a:ea typeface="+mn-ea"/>
                <a:cs typeface="+mn-cs"/>
              </a:rPr>
              <a:t>-forming reaction between DBA </a:t>
            </a:r>
            <a:r>
              <a:rPr kumimoji="1" lang="en-US" altLang="ja-JP" sz="1200" b="1" kern="1200" baseline="0" dirty="0" smtClean="0">
                <a:solidFill>
                  <a:schemeClr val="tx1"/>
                </a:solidFill>
                <a:latin typeface="+mn-lt"/>
                <a:ea typeface="+mn-ea"/>
                <a:cs typeface="+mn-cs"/>
              </a:rPr>
              <a:t>1</a:t>
            </a:r>
            <a:r>
              <a:rPr kumimoji="1" lang="en-US" altLang="ja-JP" sz="1200" b="0" kern="1200" baseline="0" dirty="0" smtClean="0">
                <a:solidFill>
                  <a:schemeClr val="tx1"/>
                </a:solidFill>
                <a:latin typeface="+mn-lt"/>
                <a:ea typeface="+mn-ea"/>
                <a:cs typeface="+mn-cs"/>
              </a:rPr>
              <a:t> and guest molecule </a:t>
            </a:r>
            <a:r>
              <a:rPr kumimoji="1" lang="en-US" altLang="ja-JP" sz="1200" b="1" kern="1200" baseline="0" dirty="0" smtClean="0">
                <a:solidFill>
                  <a:schemeClr val="tx1"/>
                </a:solidFill>
                <a:latin typeface="+mn-lt"/>
                <a:ea typeface="+mn-ea"/>
                <a:cs typeface="+mn-cs"/>
              </a:rPr>
              <a:t>2 </a:t>
            </a:r>
            <a:r>
              <a:rPr kumimoji="1" lang="en-US" altLang="ja-JP" sz="1200" b="0" kern="1200" baseline="0" dirty="0" smtClean="0">
                <a:solidFill>
                  <a:schemeClr val="tx1"/>
                </a:solidFill>
                <a:latin typeface="+mn-lt"/>
                <a:ea typeface="+mn-ea"/>
                <a:cs typeface="+mn-cs"/>
              </a:rPr>
              <a:t>proceeds completely.</a:t>
            </a:r>
            <a:endParaRPr kumimoji="1" lang="en-US" altLang="ja-JP" sz="1200" kern="1200" dirty="0" smtClean="0">
              <a:solidFill>
                <a:schemeClr val="tx1"/>
              </a:solidFill>
              <a:latin typeface="+mn-lt"/>
              <a:ea typeface="+mn-ea"/>
              <a:cs typeface="+mn-cs"/>
            </a:endParaRPr>
          </a:p>
        </p:txBody>
      </p:sp>
      <p:sp>
        <p:nvSpPr>
          <p:cNvPr id="1229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C2EF08-1A8E-42F6-BD6F-2B1DE332FBF2}" type="slidenum">
              <a:rPr lang="ja-JP" altLang="en-US" smtClean="0"/>
              <a:pPr fontAlgn="base">
                <a:spcBef>
                  <a:spcPct val="0"/>
                </a:spcBef>
                <a:spcAft>
                  <a:spcPct val="0"/>
                </a:spcAft>
                <a:defRPr/>
              </a:pPr>
              <a:t>7</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ここで、今まで説明してきた内容をふまえて、私の研究において二次元ポリマーを合成するにあたって重要なポイントをまとめます。</a:t>
            </a:r>
            <a:endParaRPr kumimoji="1" lang="en-US" altLang="ja-JP" dirty="0" smtClean="0"/>
          </a:p>
          <a:p>
            <a:r>
              <a:rPr kumimoji="1" lang="en-US" altLang="ja-JP" dirty="0" smtClean="0"/>
              <a:t>1</a:t>
            </a:r>
            <a:r>
              <a:rPr kumimoji="1" lang="ja-JP" altLang="en-US" dirty="0" smtClean="0"/>
              <a:t>つ目は、</a:t>
            </a:r>
            <a:r>
              <a:rPr kumimoji="1" lang="en-US" altLang="ja-JP" dirty="0" smtClean="0"/>
              <a:t>DBA</a:t>
            </a:r>
            <a:r>
              <a:rPr kumimoji="1" lang="ja-JP" altLang="en-US" dirty="0" smtClean="0"/>
              <a:t>誘導体がハニカムネットワークを形成し、アルキル鎖末端の官能基が空孔の内側に配置されることです。</a:t>
            </a:r>
            <a:endParaRPr kumimoji="1" lang="en-US" altLang="ja-JP" dirty="0" smtClean="0"/>
          </a:p>
          <a:p>
            <a:r>
              <a:rPr kumimoji="1" lang="en-US" altLang="ja-JP" dirty="0" smtClean="0"/>
              <a:t>2</a:t>
            </a:r>
            <a:r>
              <a:rPr kumimoji="1" lang="ja-JP" altLang="en-US" dirty="0" smtClean="0"/>
              <a:t>つ目は、ゲスト分子が空孔内に共吸着されることです。</a:t>
            </a:r>
            <a:endParaRPr kumimoji="1" lang="en-US" altLang="ja-JP" dirty="0" smtClean="0"/>
          </a:p>
          <a:p>
            <a:r>
              <a:rPr kumimoji="1" lang="ja-JP" altLang="en-US" dirty="0" smtClean="0"/>
              <a:t>そして</a:t>
            </a:r>
            <a:r>
              <a:rPr kumimoji="1" lang="en-US" altLang="ja-JP" dirty="0" smtClean="0"/>
              <a:t>3</a:t>
            </a:r>
            <a:r>
              <a:rPr kumimoji="1" lang="ja-JP" altLang="en-US" dirty="0" smtClean="0"/>
              <a:t>つ目は、</a:t>
            </a:r>
            <a:r>
              <a:rPr kumimoji="1" lang="en-US" altLang="ja-JP" dirty="0" smtClean="0"/>
              <a:t>DBA</a:t>
            </a:r>
            <a:r>
              <a:rPr kumimoji="1" lang="ja-JP" altLang="en-US" dirty="0" smtClean="0"/>
              <a:t>誘導体とゲスト分子の間で化学反応が素早く進行することです。</a:t>
            </a:r>
            <a:endParaRPr kumimoji="1" lang="en-US" altLang="ja-JP" dirty="0" smtClean="0"/>
          </a:p>
          <a:p>
            <a:r>
              <a:rPr kumimoji="1" lang="ja-JP" altLang="en-US" dirty="0" smtClean="0"/>
              <a:t>この</a:t>
            </a:r>
            <a:r>
              <a:rPr kumimoji="1" lang="en-US" altLang="ja-JP" dirty="0" smtClean="0"/>
              <a:t>3</a:t>
            </a:r>
            <a:r>
              <a:rPr kumimoji="1" lang="ja-JP" altLang="en-US" dirty="0" smtClean="0"/>
              <a:t>点に注目しながら、この後の実験結果を説明していきます。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EFFECBC-B4E5-4AA2-A3AC-D1E42A8709E7}" type="slidenum">
              <a:rPr lang="ja-JP" altLang="en-US" smtClean="0"/>
              <a:pPr>
                <a:defRPr/>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実験に用いた</a:t>
            </a:r>
            <a:r>
              <a:rPr kumimoji="1" lang="en-US" altLang="ja-JP" dirty="0" smtClean="0"/>
              <a:t>STM</a:t>
            </a:r>
            <a:r>
              <a:rPr kumimoji="1" lang="ja-JP" altLang="en-US" dirty="0" smtClean="0"/>
              <a:t>の観察条件について説明します。</a:t>
            </a:r>
            <a:endParaRPr kumimoji="1" lang="en-US" altLang="ja-JP" dirty="0" smtClean="0"/>
          </a:p>
          <a:p>
            <a:r>
              <a:rPr kumimoji="1" lang="ja-JP" altLang="en-US" dirty="0" smtClean="0"/>
              <a:t>実験は室温にて基板と溶媒の界面で行い、</a:t>
            </a:r>
            <a:r>
              <a:rPr kumimoji="1" lang="en-US" altLang="ja-JP" dirty="0" smtClean="0"/>
              <a:t>STM</a:t>
            </a:r>
            <a:r>
              <a:rPr kumimoji="1" lang="ja-JP" altLang="en-US" dirty="0" smtClean="0"/>
              <a:t>は高さ一定モードで測定を行いました。また、バイアス電圧はサンプル側をマイナスとし、基板にはグラファイト、溶媒には</a:t>
            </a:r>
            <a:r>
              <a:rPr kumimoji="1" lang="en-US" altLang="ja-JP" dirty="0" smtClean="0"/>
              <a:t>1-phenyloctane,</a:t>
            </a:r>
            <a:r>
              <a:rPr kumimoji="1" lang="en-US" altLang="ja-JP" baseline="0" dirty="0" smtClean="0"/>
              <a:t> 1,2,4-trichlorobenzene, 1-decanol, 1-octanoic acid </a:t>
            </a:r>
            <a:r>
              <a:rPr kumimoji="1" lang="ja-JP" altLang="en-US" baseline="0" dirty="0" smtClean="0"/>
              <a:t>を用いました。</a:t>
            </a:r>
            <a:endParaRPr kumimoji="1" lang="en-US" altLang="ja-JP" baseline="0" dirty="0" smtClean="0"/>
          </a:p>
          <a:p>
            <a:r>
              <a:rPr kumimoji="1" lang="ja-JP" altLang="en-US" baseline="0" dirty="0" smtClean="0"/>
              <a:t>実際に用いた実験器具の写真を下に示しています。これがグラファイトで、写真に示すようにグラファイト上にサンプル溶液を</a:t>
            </a:r>
            <a:r>
              <a:rPr kumimoji="1" lang="en-US" altLang="ja-JP" baseline="0" dirty="0" smtClean="0"/>
              <a:t>1</a:t>
            </a:r>
            <a:r>
              <a:rPr kumimoji="1" lang="ja-JP" altLang="en-US" baseline="0" dirty="0" smtClean="0"/>
              <a:t>滴たらし、</a:t>
            </a:r>
            <a:r>
              <a:rPr kumimoji="1" lang="en-US" altLang="ja-JP" baseline="0" dirty="0" smtClean="0"/>
              <a:t>STM</a:t>
            </a:r>
            <a:r>
              <a:rPr kumimoji="1" lang="ja-JP" altLang="en-US" baseline="0" dirty="0" smtClean="0"/>
              <a:t>観察を行います。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pPr>
              <a:defRPr/>
            </a:pPr>
            <a:fld id="{6EFFECBC-B4E5-4AA2-A3AC-D1E42A8709E7}" type="slidenum">
              <a:rPr lang="ja-JP" altLang="en-US" smtClean="0"/>
              <a:pPr>
                <a:defRPr/>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2E6EE60-1304-4722-BAB0-A5DA14AFA845}" type="datetime1">
              <a:rPr lang="ja-JP" altLang="en-US" smtClean="0"/>
              <a:pPr>
                <a:defRPr/>
              </a:pPr>
              <a:t>2011/11/15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986AB5E-64CF-43D7-9D41-3C40B8564F01}"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218F086-025D-4FFA-AE80-32484FF3C1D6}" type="datetime1">
              <a:rPr lang="ja-JP" altLang="en-US" smtClean="0"/>
              <a:pPr>
                <a:defRPr/>
              </a:pPr>
              <a:t>2011/11/15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5669A8A-4CD4-41B9-9868-926643929AC3}"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32C60B2-9764-44C0-8929-107259B940B6}" type="datetime1">
              <a:rPr lang="ja-JP" altLang="en-US" smtClean="0"/>
              <a:pPr>
                <a:defRPr/>
              </a:pPr>
              <a:t>2011/11/15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241E24D-E81A-4F68-B717-7157ACD141F4}"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867A48D2-229B-4850-86D6-D81D47A1A699}" type="datetime1">
              <a:rPr lang="ja-JP" altLang="en-US" smtClean="0"/>
              <a:pPr>
                <a:defRPr/>
              </a:pPr>
              <a:t>2011/11/15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F16C9B7-48A0-41F0-9B80-E4DE8B700431}"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D3F96B0-F4D7-4044-9834-CC83A964669F}" type="datetime1">
              <a:rPr lang="ja-JP" altLang="en-US" smtClean="0"/>
              <a:pPr>
                <a:defRPr/>
              </a:pPr>
              <a:t>2011/11/15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0C5A09D-0429-4666-9061-CA7926D3FB3E}"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B7CBC646-C315-4677-9486-30A826FF2CA5}" type="datetime1">
              <a:rPr lang="ja-JP" altLang="en-US" smtClean="0"/>
              <a:pPr>
                <a:defRPr/>
              </a:pPr>
              <a:t>2011/11/15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A1A56CA-1C65-41E6-9F6D-6F754F355660}"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92EFFD5B-A8B5-4D95-8790-5ABEDFC90CD9}" type="datetime1">
              <a:rPr lang="ja-JP" altLang="en-US" smtClean="0"/>
              <a:pPr>
                <a:defRPr/>
              </a:pPr>
              <a:t>2011/11/15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C56722-4837-4CD2-9760-A18734C4E547}"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A6EF092-D98C-4A95-B720-3F9F7F47024E}" type="datetime1">
              <a:rPr lang="ja-JP" altLang="en-US" smtClean="0"/>
              <a:pPr>
                <a:defRPr/>
              </a:pPr>
              <a:t>2011/11/15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E24B9F40-EBD3-4DAF-A1EF-B72382E3F4CB}"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638A497-F6BA-4F11-B907-A0DDFD43F79E}" type="datetime1">
              <a:rPr lang="ja-JP" altLang="en-US" smtClean="0"/>
              <a:pPr>
                <a:defRPr/>
              </a:pPr>
              <a:t>2011/11/15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B60028C2-F1E5-4904-98CF-A5CFC58908DB}"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2A174D5-AF6E-4DD6-955F-A4D4D7A235A1}" type="datetime1">
              <a:rPr lang="ja-JP" altLang="en-US" smtClean="0"/>
              <a:pPr>
                <a:defRPr/>
              </a:pPr>
              <a:t>2011/11/15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9504328-78BD-47A2-94AB-9985CF883CF5}"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67C1C3F-A87D-469A-A741-43B5C1BBFA69}" type="datetime1">
              <a:rPr lang="ja-JP" altLang="en-US" smtClean="0"/>
              <a:pPr>
                <a:defRPr/>
              </a:pPr>
              <a:t>2011/11/15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72B4E3A-5CB2-41A3-A00D-01EB5A194691}"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BE50C84F-D86D-417F-BDD1-BBD23C63C183}" type="datetime1">
              <a:rPr lang="ja-JP" altLang="en-US" smtClean="0"/>
              <a:pPr>
                <a:defRPr/>
              </a:pPr>
              <a:t>2011/11/15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6D1F6D4-2285-4375-B6D5-FA7D1084D545}"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tif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1.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tif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3.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2.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6.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oleObject" Target="../embeddings/oleObject12.bin"/><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image" Target="../media/image59.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2.png"/><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ja.wikipedia.org/wiki/%E3%83%95%E3%82%A1%E3%82%A4%E3%83%AB:Sonogashira_reaction.png" TargetMode="Externa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hyperlink" Target="http://upload.wikimedia.org/wikipedia/commons/0/0d/Sonogashira_reaction_mechanism.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tif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tif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サブタイトル 2"/>
          <p:cNvSpPr>
            <a:spLocks noGrp="1"/>
          </p:cNvSpPr>
          <p:nvPr>
            <p:ph type="subTitle" idx="1"/>
          </p:nvPr>
        </p:nvSpPr>
        <p:spPr>
          <a:xfrm>
            <a:off x="1357313" y="4500563"/>
            <a:ext cx="6400800" cy="1752600"/>
          </a:xfrm>
        </p:spPr>
        <p:txBody>
          <a:bodyPr/>
          <a:lstStyle/>
          <a:p>
            <a:r>
              <a:rPr lang="en-US" altLang="ja-JP" sz="2800" b="1" dirty="0" err="1" smtClean="0">
                <a:solidFill>
                  <a:schemeClr val="tx1"/>
                </a:solidFill>
                <a:latin typeface="Arial" pitchFamily="34" charset="0"/>
                <a:cs typeface="Arial" pitchFamily="34" charset="0"/>
              </a:rPr>
              <a:t>Tobe</a:t>
            </a:r>
            <a:r>
              <a:rPr lang="en-US" altLang="ja-JP" sz="2800" b="1" dirty="0" smtClean="0">
                <a:solidFill>
                  <a:schemeClr val="tx1"/>
                </a:solidFill>
                <a:latin typeface="Arial" pitchFamily="34" charset="0"/>
                <a:cs typeface="Arial" pitchFamily="34" charset="0"/>
              </a:rPr>
              <a:t> Laboratory</a:t>
            </a:r>
          </a:p>
          <a:p>
            <a:r>
              <a:rPr lang="en-US" altLang="ja-JP" sz="2800" b="1" dirty="0" err="1" smtClean="0">
                <a:solidFill>
                  <a:schemeClr val="tx1"/>
                </a:solidFill>
                <a:latin typeface="Arial" pitchFamily="34" charset="0"/>
                <a:cs typeface="Arial" pitchFamily="34" charset="0"/>
              </a:rPr>
              <a:t>Kyohei</a:t>
            </a:r>
            <a:r>
              <a:rPr lang="en-US" altLang="ja-JP" sz="2800" b="1" dirty="0" smtClean="0">
                <a:solidFill>
                  <a:schemeClr val="tx1"/>
                </a:solidFill>
                <a:latin typeface="Arial" pitchFamily="34" charset="0"/>
                <a:cs typeface="Arial" pitchFamily="34" charset="0"/>
              </a:rPr>
              <a:t> Kaneko</a:t>
            </a:r>
            <a:endParaRPr lang="ja-JP" altLang="en-US" sz="2800" b="1" dirty="0">
              <a:solidFill>
                <a:schemeClr val="tx1"/>
              </a:solidFill>
              <a:latin typeface="Arial" pitchFamily="34" charset="0"/>
              <a:cs typeface="Arial" pitchFamily="34" charset="0"/>
            </a:endParaRPr>
          </a:p>
        </p:txBody>
      </p:sp>
      <p:sp>
        <p:nvSpPr>
          <p:cNvPr id="4099" name="タイトル 3"/>
          <p:cNvSpPr>
            <a:spLocks noGrp="1"/>
          </p:cNvSpPr>
          <p:nvPr>
            <p:ph type="ctrTitle"/>
          </p:nvPr>
        </p:nvSpPr>
        <p:spPr>
          <a:xfrm>
            <a:off x="539552" y="1844824"/>
            <a:ext cx="8208912" cy="1470025"/>
          </a:xfrm>
        </p:spPr>
        <p:txBody>
          <a:bodyPr/>
          <a:lstStyle/>
          <a:p>
            <a:pPr eaLnBrk="1" hangingPunct="1"/>
            <a:r>
              <a:rPr lang="en-US" altLang="ja-JP" sz="36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Synthesis of 2D Polymer Using </a:t>
            </a:r>
            <a:r>
              <a:rPr lang="en-US" altLang="ja-JP" sz="3600" b="1" dirty="0" err="1"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Imine</a:t>
            </a:r>
            <a:r>
              <a:rPr lang="en-US" altLang="ja-JP" sz="36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-Forming Reaction on Surfaces</a:t>
            </a:r>
            <a:r>
              <a:rPr lang="ja-JP" altLang="en-US" sz="3200" dirty="0" smtClean="0"/>
              <a:t/>
            </a:r>
            <a:br>
              <a:rPr lang="ja-JP" altLang="en-US" sz="3200" dirty="0" smtClean="0"/>
            </a:br>
            <a:endParaRPr lang="ja-JP" altLang="en-US" sz="3200" dirty="0" smtClean="0"/>
          </a:p>
        </p:txBody>
      </p:sp>
      <p:sp>
        <p:nvSpPr>
          <p:cNvPr id="4" name="スライド番号プレースホルダ 3"/>
          <p:cNvSpPr>
            <a:spLocks noGrp="1"/>
          </p:cNvSpPr>
          <p:nvPr>
            <p:ph type="sldNum" sz="quarter" idx="12"/>
          </p:nvPr>
        </p:nvSpPr>
        <p:spPr/>
        <p:txBody>
          <a:bodyPr/>
          <a:lstStyle/>
          <a:p>
            <a:pPr>
              <a:defRPr/>
            </a:pPr>
            <a:fld id="{E986AB5E-64CF-43D7-9D41-3C40B8564F01}" type="slidenum">
              <a:rPr lang="ja-JP" altLang="en-US" smtClean="0"/>
              <a:pPr>
                <a:defRPr/>
              </a:pPr>
              <a:t>1</a:t>
            </a:fld>
            <a:endParaRPr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2272"/>
            <a:ext cx="8229600" cy="1143000"/>
          </a:xfrm>
        </p:spPr>
        <p:txBody>
          <a:bodyPr/>
          <a:lstStyle/>
          <a:p>
            <a:r>
              <a:rPr lang="en-US" altLang="ja-JP"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STM Observation of DBA 1</a:t>
            </a:r>
            <a:endParaRPr kumimoji="1" lang="ja-JP" altLang="en-US" sz="2800" dirty="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ndParaRPr>
          </a:p>
        </p:txBody>
      </p:sp>
      <p:sp>
        <p:nvSpPr>
          <p:cNvPr id="3" name="正方形/長方形 2"/>
          <p:cNvSpPr/>
          <p:nvPr/>
        </p:nvSpPr>
        <p:spPr>
          <a:xfrm>
            <a:off x="5940152" y="764704"/>
            <a:ext cx="3024336" cy="28083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804248" y="1916832"/>
            <a:ext cx="1440160" cy="400110"/>
          </a:xfrm>
          <a:prstGeom prst="rect">
            <a:avLst/>
          </a:prstGeom>
          <a:noFill/>
        </p:spPr>
        <p:txBody>
          <a:bodyPr wrap="square" rtlCol="0">
            <a:spAutoFit/>
          </a:bodyPr>
          <a:lstStyle/>
          <a:p>
            <a:r>
              <a:rPr kumimoji="1" lang="en-US" altLang="ja-JP" sz="2000" b="1" i="1" dirty="0" smtClean="0">
                <a:solidFill>
                  <a:srgbClr val="FF0000"/>
                </a:solidFill>
              </a:rPr>
              <a:t>No Image</a:t>
            </a:r>
            <a:endParaRPr kumimoji="1" lang="ja-JP" altLang="en-US" sz="2000" b="1" i="1" dirty="0">
              <a:solidFill>
                <a:srgbClr val="FF0000"/>
              </a:solidFill>
            </a:endParaRPr>
          </a:p>
        </p:txBody>
      </p:sp>
      <p:pic>
        <p:nvPicPr>
          <p:cNvPr id="5" name="Picture 1"/>
          <p:cNvPicPr>
            <a:picLocks noChangeAspect="1" noChangeArrowheads="1"/>
          </p:cNvPicPr>
          <p:nvPr/>
        </p:nvPicPr>
        <p:blipFill>
          <a:blip r:embed="rId3" cstate="print"/>
          <a:srcRect/>
          <a:stretch>
            <a:fillRect/>
          </a:stretch>
        </p:blipFill>
        <p:spPr bwMode="auto">
          <a:xfrm>
            <a:off x="3203848" y="692696"/>
            <a:ext cx="2638425" cy="2847975"/>
          </a:xfrm>
          <a:prstGeom prst="rect">
            <a:avLst/>
          </a:prstGeom>
          <a:noFill/>
          <a:ln w="9525">
            <a:noFill/>
            <a:miter lim="800000"/>
            <a:headEnd/>
            <a:tailEnd/>
          </a:ln>
        </p:spPr>
      </p:pic>
      <p:sp>
        <p:nvSpPr>
          <p:cNvPr id="7" name="テキスト ボックス 6"/>
          <p:cNvSpPr txBox="1"/>
          <p:nvPr/>
        </p:nvSpPr>
        <p:spPr>
          <a:xfrm>
            <a:off x="1331640" y="4149080"/>
            <a:ext cx="6408712" cy="461665"/>
          </a:xfrm>
          <a:prstGeom prst="rect">
            <a:avLst/>
          </a:prstGeom>
          <a:noFill/>
          <a:ln>
            <a:solidFill>
              <a:schemeClr val="accent3"/>
            </a:solidFill>
          </a:ln>
        </p:spPr>
        <p:txBody>
          <a:bodyPr wrap="square" rtlCol="0">
            <a:spAutoFit/>
          </a:bodyPr>
          <a:lstStyle/>
          <a:p>
            <a:r>
              <a:rPr lang="en-US" altLang="ja-JP" sz="2400" b="1" dirty="0" smtClean="0">
                <a:solidFill>
                  <a:srgbClr val="0070C0"/>
                </a:solidFill>
              </a:rPr>
              <a:t>×</a:t>
            </a:r>
            <a:r>
              <a:rPr lang="en-US" altLang="ja-JP" sz="2400" b="1" dirty="0" smtClean="0"/>
              <a:t> </a:t>
            </a:r>
            <a:r>
              <a:rPr lang="en-US" altLang="ja-JP" sz="2400" dirty="0" smtClean="0"/>
              <a:t>DBA </a:t>
            </a:r>
            <a:r>
              <a:rPr lang="en-US" altLang="ja-JP" sz="2400" b="1" dirty="0" smtClean="0"/>
              <a:t>1</a:t>
            </a:r>
            <a:r>
              <a:rPr lang="en-US" altLang="ja-JP" sz="2400" dirty="0" smtClean="0"/>
              <a:t> doesn’t form honeycomb structure.</a:t>
            </a:r>
            <a:endParaRPr kumimoji="1" lang="ja-JP" altLang="en-US" sz="2400" b="1" dirty="0"/>
          </a:p>
        </p:txBody>
      </p:sp>
      <p:sp>
        <p:nvSpPr>
          <p:cNvPr id="8" name="テキスト ボックス 7"/>
          <p:cNvSpPr txBox="1"/>
          <p:nvPr/>
        </p:nvSpPr>
        <p:spPr>
          <a:xfrm>
            <a:off x="6300192" y="3645024"/>
            <a:ext cx="2376264" cy="369332"/>
          </a:xfrm>
          <a:prstGeom prst="rect">
            <a:avLst/>
          </a:prstGeom>
          <a:noFill/>
        </p:spPr>
        <p:txBody>
          <a:bodyPr wrap="square" rtlCol="0">
            <a:spAutoFit/>
          </a:bodyPr>
          <a:lstStyle/>
          <a:p>
            <a:r>
              <a:rPr lang="en-US" altLang="ja-JP" dirty="0" smtClean="0">
                <a:cs typeface="Arial" charset="0"/>
              </a:rPr>
              <a:t>STM Image</a:t>
            </a:r>
            <a:r>
              <a:rPr lang="ja-JP" altLang="en-US" dirty="0" smtClean="0">
                <a:cs typeface="Arial" charset="0"/>
              </a:rPr>
              <a:t> </a:t>
            </a:r>
            <a:r>
              <a:rPr lang="en-US" altLang="ja-JP" dirty="0" smtClean="0">
                <a:cs typeface="Arial" charset="0"/>
              </a:rPr>
              <a:t>of DBA </a:t>
            </a:r>
            <a:r>
              <a:rPr lang="en-US" altLang="ja-JP" b="1" dirty="0" smtClean="0">
                <a:cs typeface="Arial" charset="0"/>
              </a:rPr>
              <a:t>1</a:t>
            </a:r>
            <a:endParaRPr kumimoji="1" lang="ja-JP" altLang="en-US" dirty="0"/>
          </a:p>
        </p:txBody>
      </p:sp>
      <p:sp>
        <p:nvSpPr>
          <p:cNvPr id="9" name="下矢印 8"/>
          <p:cNvSpPr/>
          <p:nvPr/>
        </p:nvSpPr>
        <p:spPr>
          <a:xfrm>
            <a:off x="4067944" y="4797152"/>
            <a:ext cx="936104" cy="648072"/>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70C0"/>
              </a:solidFill>
            </a:endParaRPr>
          </a:p>
        </p:txBody>
      </p:sp>
      <p:sp>
        <p:nvSpPr>
          <p:cNvPr id="10" name="テキスト ボックス 9"/>
          <p:cNvSpPr txBox="1"/>
          <p:nvPr/>
        </p:nvSpPr>
        <p:spPr>
          <a:xfrm>
            <a:off x="1331640" y="5517232"/>
            <a:ext cx="6480720" cy="830997"/>
          </a:xfrm>
          <a:prstGeom prst="rect">
            <a:avLst/>
          </a:prstGeom>
          <a:noFill/>
        </p:spPr>
        <p:txBody>
          <a:bodyPr wrap="square" rtlCol="0">
            <a:spAutoFit/>
          </a:bodyPr>
          <a:lstStyle/>
          <a:p>
            <a:r>
              <a:rPr lang="ja-JP" altLang="en-US" sz="2400" dirty="0" smtClean="0"/>
              <a:t>● </a:t>
            </a:r>
            <a:r>
              <a:rPr lang="en-US" altLang="ja-JP" sz="2400" dirty="0" smtClean="0"/>
              <a:t>To change in the molecular design</a:t>
            </a:r>
          </a:p>
          <a:p>
            <a:r>
              <a:rPr kumimoji="1" lang="ja-JP" altLang="en-US" sz="2400" dirty="0" smtClean="0"/>
              <a:t>● </a:t>
            </a:r>
            <a:r>
              <a:rPr kumimoji="1" lang="en-US" altLang="ja-JP" sz="2400" dirty="0" smtClean="0"/>
              <a:t>Using another reaction “exchange reaction”</a:t>
            </a:r>
            <a:endParaRPr kumimoji="1" lang="ja-JP" altLang="en-US" sz="2400" dirty="0"/>
          </a:p>
        </p:txBody>
      </p:sp>
      <p:pic>
        <p:nvPicPr>
          <p:cNvPr id="11" name="図 10" descr="DBA-amine-only.tif"/>
          <p:cNvPicPr>
            <a:picLocks noChangeAspect="1"/>
          </p:cNvPicPr>
          <p:nvPr/>
        </p:nvPicPr>
        <p:blipFill>
          <a:blip r:embed="rId4" cstate="print"/>
          <a:stretch>
            <a:fillRect/>
          </a:stretch>
        </p:blipFill>
        <p:spPr>
          <a:xfrm>
            <a:off x="0" y="1412776"/>
            <a:ext cx="3302767" cy="1728192"/>
          </a:xfrm>
          <a:prstGeom prst="rect">
            <a:avLst/>
          </a:prstGeom>
        </p:spPr>
      </p:pic>
      <p:sp>
        <p:nvSpPr>
          <p:cNvPr id="12" name="スライド番号プレースホルダ 11"/>
          <p:cNvSpPr>
            <a:spLocks noGrp="1"/>
          </p:cNvSpPr>
          <p:nvPr>
            <p:ph type="sldNum" sz="quarter" idx="12"/>
          </p:nvPr>
        </p:nvSpPr>
        <p:spPr/>
        <p:txBody>
          <a:bodyPr/>
          <a:lstStyle/>
          <a:p>
            <a:pPr>
              <a:defRPr/>
            </a:pPr>
            <a:fld id="{E24B9F40-EBD3-4DAF-A1EF-B72382E3F4CB}" type="slidenum">
              <a:rPr lang="ja-JP" altLang="en-US" smtClean="0"/>
              <a:pPr>
                <a:defRPr/>
              </a:pPr>
              <a:t>10</a:t>
            </a:fld>
            <a:endParaRPr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457200" y="-234280"/>
            <a:ext cx="8229600" cy="1143000"/>
          </a:xfrm>
        </p:spPr>
        <p:txBody>
          <a:bodyPr/>
          <a:lstStyle/>
          <a:p>
            <a:r>
              <a:rPr kumimoji="1" lang="en-US" altLang="ja-JP"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Exchange</a:t>
            </a:r>
            <a:r>
              <a:rPr kumimoji="1" lang="ja-JP" altLang="en-US"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　</a:t>
            </a:r>
            <a:r>
              <a:rPr kumimoji="1" lang="en-US" altLang="ja-JP"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Reaction</a:t>
            </a:r>
            <a:endParaRPr kumimoji="1" lang="ja-JP" altLang="en-US" sz="2800" b="1" dirty="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endParaRPr>
          </a:p>
        </p:txBody>
      </p:sp>
      <p:graphicFrame>
        <p:nvGraphicFramePr>
          <p:cNvPr id="40962" name="Object 2"/>
          <p:cNvGraphicFramePr>
            <a:graphicFrameLocks noChangeAspect="1"/>
          </p:cNvGraphicFramePr>
          <p:nvPr/>
        </p:nvGraphicFramePr>
        <p:xfrm>
          <a:off x="683568" y="908720"/>
          <a:ext cx="7676996" cy="1440160"/>
        </p:xfrm>
        <a:graphic>
          <a:graphicData uri="http://schemas.openxmlformats.org/presentationml/2006/ole">
            <p:oleObj spid="_x0000_s40962" name="CS ChemDraw Drawing" r:id="rId4" imgW="5272770" imgH="988709" progId="ChemDraw.Document.6.0">
              <p:embed/>
            </p:oleObj>
          </a:graphicData>
        </a:graphic>
      </p:graphicFrame>
      <p:sp>
        <p:nvSpPr>
          <p:cNvPr id="5" name="テキスト ボックス 4"/>
          <p:cNvSpPr txBox="1"/>
          <p:nvPr/>
        </p:nvSpPr>
        <p:spPr>
          <a:xfrm>
            <a:off x="3287837" y="2524834"/>
            <a:ext cx="1932235" cy="369332"/>
          </a:xfrm>
          <a:prstGeom prst="rect">
            <a:avLst/>
          </a:prstGeom>
          <a:noFill/>
          <a:ln>
            <a:solidFill>
              <a:srgbClr val="FFC000"/>
            </a:solidFill>
          </a:ln>
        </p:spPr>
        <p:txBody>
          <a:bodyPr wrap="square" rtlCol="0">
            <a:spAutoFit/>
          </a:bodyPr>
          <a:lstStyle/>
          <a:p>
            <a:r>
              <a:rPr lang="en-US" altLang="ja-JP" dirty="0" smtClean="0"/>
              <a:t>stability of </a:t>
            </a:r>
            <a:r>
              <a:rPr lang="en-US" altLang="ja-JP" dirty="0" err="1" smtClean="0"/>
              <a:t>imine</a:t>
            </a:r>
            <a:endParaRPr kumimoji="1" lang="ja-JP" altLang="en-US" dirty="0"/>
          </a:p>
        </p:txBody>
      </p:sp>
      <p:graphicFrame>
        <p:nvGraphicFramePr>
          <p:cNvPr id="40963" name="Object 3"/>
          <p:cNvGraphicFramePr>
            <a:graphicFrameLocks noChangeAspect="1"/>
          </p:cNvGraphicFramePr>
          <p:nvPr/>
        </p:nvGraphicFramePr>
        <p:xfrm>
          <a:off x="2423741" y="2996952"/>
          <a:ext cx="1479550" cy="979487"/>
        </p:xfrm>
        <a:graphic>
          <a:graphicData uri="http://schemas.openxmlformats.org/presentationml/2006/ole">
            <p:oleObj spid="_x0000_s40963" name="CS ChemDraw Drawing" r:id="rId5" imgW="1479494" imgH="979521" progId="ChemDraw.Document.6.0">
              <p:embed/>
            </p:oleObj>
          </a:graphicData>
        </a:graphic>
      </p:graphicFrame>
      <p:graphicFrame>
        <p:nvGraphicFramePr>
          <p:cNvPr id="40964" name="Object 4"/>
          <p:cNvGraphicFramePr>
            <a:graphicFrameLocks noChangeAspect="1"/>
          </p:cNvGraphicFramePr>
          <p:nvPr/>
        </p:nvGraphicFramePr>
        <p:xfrm>
          <a:off x="4800005" y="2924944"/>
          <a:ext cx="1500187" cy="979487"/>
        </p:xfrm>
        <a:graphic>
          <a:graphicData uri="http://schemas.openxmlformats.org/presentationml/2006/ole">
            <p:oleObj spid="_x0000_s40964" name="CS ChemDraw Drawing" r:id="rId6" imgW="1500803" imgH="979521" progId="ChemDraw.Document.6.0">
              <p:embed/>
            </p:oleObj>
          </a:graphicData>
        </a:graphic>
      </p:graphicFrame>
      <p:sp>
        <p:nvSpPr>
          <p:cNvPr id="8" name="テキスト ボックス 7"/>
          <p:cNvSpPr txBox="1"/>
          <p:nvPr/>
        </p:nvSpPr>
        <p:spPr>
          <a:xfrm>
            <a:off x="4079925" y="3121804"/>
            <a:ext cx="432048" cy="523220"/>
          </a:xfrm>
          <a:prstGeom prst="rect">
            <a:avLst/>
          </a:prstGeom>
          <a:noFill/>
        </p:spPr>
        <p:txBody>
          <a:bodyPr wrap="square" rtlCol="0">
            <a:spAutoFit/>
          </a:bodyPr>
          <a:lstStyle/>
          <a:p>
            <a:r>
              <a:rPr kumimoji="1" lang="ja-JP" altLang="en-US" sz="2800" b="1" dirty="0" smtClean="0"/>
              <a:t>＜</a:t>
            </a:r>
            <a:endParaRPr kumimoji="1" lang="ja-JP" altLang="en-US" sz="2800" b="1" dirty="0"/>
          </a:p>
        </p:txBody>
      </p:sp>
      <p:graphicFrame>
        <p:nvGraphicFramePr>
          <p:cNvPr id="40965" name="Object 5"/>
          <p:cNvGraphicFramePr>
            <a:graphicFrameLocks noChangeAspect="1"/>
          </p:cNvGraphicFramePr>
          <p:nvPr/>
        </p:nvGraphicFramePr>
        <p:xfrm>
          <a:off x="539750" y="4365625"/>
          <a:ext cx="3248025" cy="1871663"/>
        </p:xfrm>
        <a:graphic>
          <a:graphicData uri="http://schemas.openxmlformats.org/presentationml/2006/ole">
            <p:oleObj spid="_x0000_s40965" name="CS ChemDraw Drawing" r:id="rId7" imgW="2483715" imgH="1432398" progId="ChemDraw.Document.6.0">
              <p:embed/>
            </p:oleObj>
          </a:graphicData>
        </a:graphic>
      </p:graphicFrame>
      <p:sp>
        <p:nvSpPr>
          <p:cNvPr id="12" name="右矢印 11"/>
          <p:cNvSpPr/>
          <p:nvPr/>
        </p:nvSpPr>
        <p:spPr>
          <a:xfrm>
            <a:off x="3995936" y="5013176"/>
            <a:ext cx="864096" cy="43204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0966" name="Object 6"/>
          <p:cNvGraphicFramePr>
            <a:graphicFrameLocks noChangeAspect="1"/>
          </p:cNvGraphicFramePr>
          <p:nvPr/>
        </p:nvGraphicFramePr>
        <p:xfrm>
          <a:off x="5148263" y="4291013"/>
          <a:ext cx="3367087" cy="2162175"/>
        </p:xfrm>
        <a:graphic>
          <a:graphicData uri="http://schemas.openxmlformats.org/presentationml/2006/ole">
            <p:oleObj spid="_x0000_s40966" name="CS ChemDraw Drawing" r:id="rId8" imgW="2524715" imgH="1619385" progId="ChemDraw.Document.6.0">
              <p:embed/>
            </p:oleObj>
          </a:graphicData>
        </a:graphic>
      </p:graphicFrame>
      <p:sp>
        <p:nvSpPr>
          <p:cNvPr id="14" name="円/楕円 13"/>
          <p:cNvSpPr/>
          <p:nvPr/>
        </p:nvSpPr>
        <p:spPr>
          <a:xfrm rot="4049013">
            <a:off x="5335928" y="3301646"/>
            <a:ext cx="648072" cy="216024"/>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436096" y="2833191"/>
            <a:ext cx="1728192" cy="307777"/>
          </a:xfrm>
          <a:prstGeom prst="rect">
            <a:avLst/>
          </a:prstGeom>
          <a:noFill/>
        </p:spPr>
        <p:txBody>
          <a:bodyPr wrap="square" rtlCol="0">
            <a:spAutoFit/>
          </a:bodyPr>
          <a:lstStyle/>
          <a:p>
            <a:r>
              <a:rPr kumimoji="1" lang="en-US" altLang="ja-JP" sz="1400" dirty="0" smtClean="0">
                <a:solidFill>
                  <a:srgbClr val="C00000"/>
                </a:solidFill>
              </a:rPr>
              <a:t>Hydrogen bonding</a:t>
            </a:r>
            <a:endParaRPr kumimoji="1" lang="ja-JP" altLang="en-US" sz="1400" dirty="0">
              <a:solidFill>
                <a:srgbClr val="C00000"/>
              </a:solidFill>
            </a:endParaRPr>
          </a:p>
        </p:txBody>
      </p:sp>
      <p:sp>
        <p:nvSpPr>
          <p:cNvPr id="13" name="スライド番号プレースホルダ 12"/>
          <p:cNvSpPr>
            <a:spLocks noGrp="1"/>
          </p:cNvSpPr>
          <p:nvPr>
            <p:ph type="sldNum" sz="quarter" idx="12"/>
          </p:nvPr>
        </p:nvSpPr>
        <p:spPr/>
        <p:txBody>
          <a:bodyPr/>
          <a:lstStyle/>
          <a:p>
            <a:pPr>
              <a:defRPr/>
            </a:pPr>
            <a:fld id="{E24B9F40-EBD3-4DAF-A1EF-B72382E3F4CB}" type="slidenum">
              <a:rPr lang="ja-JP" altLang="en-US" smtClean="0"/>
              <a:pPr>
                <a:defRPr/>
              </a:pPr>
              <a:t>11</a:t>
            </a:fld>
            <a:endParaRPr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6288"/>
            <a:ext cx="8229600" cy="1143000"/>
          </a:xfrm>
        </p:spPr>
        <p:txBody>
          <a:bodyPr/>
          <a:lstStyle/>
          <a:p>
            <a:r>
              <a:rPr lang="en-US" altLang="ja-JP"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STM Observation of DBA 6</a:t>
            </a:r>
            <a:endParaRPr kumimoji="1" lang="ja-JP" altLang="en-US" sz="2800" b="1" dirty="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endParaRPr>
          </a:p>
        </p:txBody>
      </p:sp>
      <p:pic>
        <p:nvPicPr>
          <p:cNvPr id="70658" name="Picture 2" descr="dba-oc13-imine_2011-0530_014_urh"/>
          <p:cNvPicPr>
            <a:picLocks noChangeAspect="1" noChangeArrowheads="1"/>
          </p:cNvPicPr>
          <p:nvPr/>
        </p:nvPicPr>
        <p:blipFill>
          <a:blip r:embed="rId3" cstate="print"/>
          <a:srcRect/>
          <a:stretch>
            <a:fillRect/>
          </a:stretch>
        </p:blipFill>
        <p:spPr bwMode="auto">
          <a:xfrm>
            <a:off x="179512" y="2708920"/>
            <a:ext cx="4032449" cy="4032448"/>
          </a:xfrm>
          <a:prstGeom prst="rect">
            <a:avLst/>
          </a:prstGeom>
          <a:noFill/>
          <a:ln w="9525">
            <a:noFill/>
            <a:miter lim="800000"/>
            <a:headEnd/>
            <a:tailEnd/>
          </a:ln>
        </p:spPr>
      </p:pic>
      <p:pic>
        <p:nvPicPr>
          <p:cNvPr id="70659" name="Picture 3"/>
          <p:cNvPicPr>
            <a:picLocks noChangeAspect="1" noChangeArrowheads="1"/>
          </p:cNvPicPr>
          <p:nvPr/>
        </p:nvPicPr>
        <p:blipFill>
          <a:blip r:embed="rId4" cstate="print"/>
          <a:srcRect/>
          <a:stretch>
            <a:fillRect/>
          </a:stretch>
        </p:blipFill>
        <p:spPr bwMode="auto">
          <a:xfrm>
            <a:off x="4283968" y="548680"/>
            <a:ext cx="2401331" cy="2232248"/>
          </a:xfrm>
          <a:prstGeom prst="rect">
            <a:avLst/>
          </a:prstGeom>
          <a:noFill/>
          <a:ln w="9525">
            <a:noFill/>
            <a:miter lim="800000"/>
            <a:headEnd/>
            <a:tailEnd/>
          </a:ln>
        </p:spPr>
      </p:pic>
      <p:pic>
        <p:nvPicPr>
          <p:cNvPr id="70660" name="Picture 4"/>
          <p:cNvPicPr>
            <a:picLocks noChangeAspect="1" noChangeArrowheads="1"/>
          </p:cNvPicPr>
          <p:nvPr/>
        </p:nvPicPr>
        <p:blipFill>
          <a:blip r:embed="rId5" cstate="print"/>
          <a:srcRect/>
          <a:stretch>
            <a:fillRect/>
          </a:stretch>
        </p:blipFill>
        <p:spPr bwMode="auto">
          <a:xfrm>
            <a:off x="6734956" y="548680"/>
            <a:ext cx="2409044" cy="2232248"/>
          </a:xfrm>
          <a:prstGeom prst="rect">
            <a:avLst/>
          </a:prstGeom>
          <a:noFill/>
          <a:ln w="9525">
            <a:noFill/>
            <a:miter lim="800000"/>
            <a:headEnd/>
            <a:tailEnd/>
          </a:ln>
        </p:spPr>
      </p:pic>
      <p:sp>
        <p:nvSpPr>
          <p:cNvPr id="8" name="テキスト ボックス 5"/>
          <p:cNvSpPr txBox="1">
            <a:spLocks noChangeArrowheads="1"/>
          </p:cNvSpPr>
          <p:nvPr/>
        </p:nvSpPr>
        <p:spPr bwMode="auto">
          <a:xfrm>
            <a:off x="4427984" y="5910371"/>
            <a:ext cx="4713021" cy="830997"/>
          </a:xfrm>
          <a:prstGeom prst="rect">
            <a:avLst/>
          </a:prstGeom>
          <a:noFill/>
          <a:ln w="9525">
            <a:noFill/>
            <a:miter lim="800000"/>
            <a:headEnd/>
            <a:tailEnd/>
          </a:ln>
        </p:spPr>
        <p:txBody>
          <a:bodyPr wrap="square">
            <a:spAutoFit/>
          </a:bodyPr>
          <a:lstStyle/>
          <a:p>
            <a:r>
              <a:rPr lang="en-US" altLang="ja-JP" sz="1600" dirty="0">
                <a:cs typeface="Arial" charset="0"/>
              </a:rPr>
              <a:t>STM Image</a:t>
            </a:r>
            <a:r>
              <a:rPr lang="ja-JP" altLang="en-US" sz="1600" dirty="0">
                <a:cs typeface="Arial" charset="0"/>
              </a:rPr>
              <a:t> </a:t>
            </a:r>
            <a:r>
              <a:rPr lang="en-US" altLang="ja-JP" sz="1600" dirty="0">
                <a:cs typeface="Arial" charset="0"/>
              </a:rPr>
              <a:t>of </a:t>
            </a:r>
            <a:r>
              <a:rPr lang="en-US" altLang="ja-JP" sz="1600" dirty="0" smtClean="0">
                <a:cs typeface="Arial" charset="0"/>
              </a:rPr>
              <a:t>DBA </a:t>
            </a:r>
            <a:r>
              <a:rPr lang="en-US" altLang="ja-JP" sz="1600" b="1" dirty="0" smtClean="0">
                <a:cs typeface="Arial" charset="0"/>
              </a:rPr>
              <a:t>6 </a:t>
            </a:r>
            <a:r>
              <a:rPr lang="en-US" altLang="ja-JP" sz="1600" dirty="0" smtClean="0">
                <a:cs typeface="Arial" charset="0"/>
              </a:rPr>
              <a:t>at 1-phenyloctane/graphite</a:t>
            </a:r>
          </a:p>
          <a:p>
            <a:r>
              <a:rPr lang="en-US" altLang="ja-JP" sz="1600" dirty="0" smtClean="0">
                <a:cs typeface="Arial" charset="0"/>
              </a:rPr>
              <a:t>interface (</a:t>
            </a:r>
            <a:r>
              <a:rPr lang="en-US" altLang="ja-JP" sz="1600" i="1" dirty="0" err="1" smtClean="0">
                <a:cs typeface="Arial" charset="0"/>
              </a:rPr>
              <a:t>V</a:t>
            </a:r>
            <a:r>
              <a:rPr lang="en-US" altLang="ja-JP" sz="1600" baseline="-25000" dirty="0" err="1" smtClean="0">
                <a:cs typeface="Arial" charset="0"/>
              </a:rPr>
              <a:t>bias</a:t>
            </a:r>
            <a:r>
              <a:rPr lang="en-US" altLang="ja-JP" sz="1600" dirty="0" smtClean="0">
                <a:cs typeface="Arial" charset="0"/>
              </a:rPr>
              <a:t> = -162 mV, </a:t>
            </a:r>
            <a:r>
              <a:rPr lang="en-US" altLang="ja-JP" sz="1600" i="1" dirty="0" err="1" smtClean="0">
                <a:cs typeface="Arial" charset="0"/>
              </a:rPr>
              <a:t>I</a:t>
            </a:r>
            <a:r>
              <a:rPr lang="en-US" altLang="ja-JP" sz="1600" baseline="-25000" dirty="0" err="1" smtClean="0">
                <a:cs typeface="Arial" charset="0"/>
              </a:rPr>
              <a:t>set</a:t>
            </a:r>
            <a:r>
              <a:rPr lang="en-US" altLang="ja-JP" sz="1600" dirty="0" smtClean="0">
                <a:cs typeface="Arial" charset="0"/>
              </a:rPr>
              <a:t> = 171 </a:t>
            </a:r>
            <a:r>
              <a:rPr lang="en-US" altLang="ja-JP" sz="1600" dirty="0" err="1" smtClean="0">
                <a:cs typeface="Arial" charset="0"/>
              </a:rPr>
              <a:t>pA</a:t>
            </a:r>
            <a:r>
              <a:rPr lang="en-US" altLang="ja-JP" sz="1600" dirty="0" smtClean="0">
                <a:cs typeface="Arial" charset="0"/>
              </a:rPr>
              <a:t>)</a:t>
            </a:r>
          </a:p>
          <a:p>
            <a:endParaRPr lang="ja-JP" altLang="en-US" sz="1600" dirty="0">
              <a:cs typeface="Arial" charset="0"/>
            </a:endParaRPr>
          </a:p>
        </p:txBody>
      </p:sp>
      <p:pic>
        <p:nvPicPr>
          <p:cNvPr id="38913" name="Picture 1"/>
          <p:cNvPicPr>
            <a:picLocks noChangeAspect="1" noChangeArrowheads="1"/>
          </p:cNvPicPr>
          <p:nvPr/>
        </p:nvPicPr>
        <p:blipFill>
          <a:blip r:embed="rId6" cstate="print"/>
          <a:srcRect/>
          <a:stretch>
            <a:fillRect/>
          </a:stretch>
        </p:blipFill>
        <p:spPr bwMode="auto">
          <a:xfrm>
            <a:off x="6341768" y="3212976"/>
            <a:ext cx="2802232" cy="792088"/>
          </a:xfrm>
          <a:prstGeom prst="rect">
            <a:avLst/>
          </a:prstGeom>
          <a:noFill/>
          <a:ln w="9525">
            <a:noFill/>
            <a:miter lim="800000"/>
            <a:headEnd/>
            <a:tailEnd/>
          </a:ln>
        </p:spPr>
      </p:pic>
      <p:sp>
        <p:nvSpPr>
          <p:cNvPr id="9" name="テキスト ボックス 8"/>
          <p:cNvSpPr txBox="1"/>
          <p:nvPr/>
        </p:nvSpPr>
        <p:spPr>
          <a:xfrm>
            <a:off x="6156176" y="2780928"/>
            <a:ext cx="1296144" cy="369332"/>
          </a:xfrm>
          <a:prstGeom prst="rect">
            <a:avLst/>
          </a:prstGeom>
          <a:noFill/>
        </p:spPr>
        <p:txBody>
          <a:bodyPr wrap="square" rtlCol="0">
            <a:spAutoFit/>
          </a:bodyPr>
          <a:lstStyle/>
          <a:p>
            <a:r>
              <a:rPr lang="en-US" altLang="ja-JP" dirty="0" smtClean="0"/>
              <a:t>t</a:t>
            </a:r>
            <a:r>
              <a:rPr kumimoji="1" lang="en-US" altLang="ja-JP" dirty="0" smtClean="0"/>
              <a:t>op view</a:t>
            </a:r>
            <a:endParaRPr kumimoji="1" lang="ja-JP" altLang="en-US" dirty="0"/>
          </a:p>
        </p:txBody>
      </p:sp>
      <p:sp>
        <p:nvSpPr>
          <p:cNvPr id="10" name="テキスト ボックス 9"/>
          <p:cNvSpPr txBox="1"/>
          <p:nvPr/>
        </p:nvSpPr>
        <p:spPr>
          <a:xfrm>
            <a:off x="7308304" y="4005064"/>
            <a:ext cx="1296144" cy="369332"/>
          </a:xfrm>
          <a:prstGeom prst="rect">
            <a:avLst/>
          </a:prstGeom>
          <a:noFill/>
        </p:spPr>
        <p:txBody>
          <a:bodyPr wrap="square" rtlCol="0">
            <a:spAutoFit/>
          </a:bodyPr>
          <a:lstStyle/>
          <a:p>
            <a:r>
              <a:rPr kumimoji="1" lang="en-US" altLang="ja-JP" dirty="0" smtClean="0"/>
              <a:t>side view</a:t>
            </a:r>
            <a:endParaRPr kumimoji="1" lang="ja-JP" altLang="en-US" dirty="0"/>
          </a:p>
        </p:txBody>
      </p:sp>
      <p:sp>
        <p:nvSpPr>
          <p:cNvPr id="11" name="テキスト ボックス 10"/>
          <p:cNvSpPr txBox="1"/>
          <p:nvPr/>
        </p:nvSpPr>
        <p:spPr>
          <a:xfrm>
            <a:off x="4860032" y="4581128"/>
            <a:ext cx="3312368" cy="769441"/>
          </a:xfrm>
          <a:prstGeom prst="rect">
            <a:avLst/>
          </a:prstGeom>
          <a:noFill/>
          <a:ln>
            <a:solidFill>
              <a:schemeClr val="accent3"/>
            </a:solidFill>
          </a:ln>
        </p:spPr>
        <p:txBody>
          <a:bodyPr wrap="square" rtlCol="0">
            <a:spAutoFit/>
          </a:bodyPr>
          <a:lstStyle/>
          <a:p>
            <a:r>
              <a:rPr lang="ja-JP" altLang="en-US" sz="2400" b="1" dirty="0" smtClean="0">
                <a:solidFill>
                  <a:srgbClr val="0070C0"/>
                </a:solidFill>
              </a:rPr>
              <a:t>○</a:t>
            </a:r>
            <a:r>
              <a:rPr lang="en-US" altLang="ja-JP" sz="2400" b="1" dirty="0" smtClean="0"/>
              <a:t> </a:t>
            </a:r>
            <a:r>
              <a:rPr lang="en-US" altLang="ja-JP" sz="2000" dirty="0" smtClean="0"/>
              <a:t>DBA </a:t>
            </a:r>
            <a:r>
              <a:rPr lang="en-US" altLang="ja-JP" sz="2000" b="1" dirty="0" smtClean="0"/>
              <a:t>6</a:t>
            </a:r>
            <a:r>
              <a:rPr lang="en-US" altLang="ja-JP" sz="2000" dirty="0" smtClean="0"/>
              <a:t> forms  </a:t>
            </a:r>
            <a:r>
              <a:rPr lang="ja-JP" altLang="en-US" sz="2000" dirty="0" smtClean="0"/>
              <a:t>　</a:t>
            </a:r>
            <a:endParaRPr lang="en-US" altLang="ja-JP" sz="2000" dirty="0" smtClean="0"/>
          </a:p>
          <a:p>
            <a:r>
              <a:rPr lang="ja-JP" altLang="en-US" sz="2000" dirty="0" smtClean="0"/>
              <a:t>　　 </a:t>
            </a:r>
            <a:r>
              <a:rPr lang="en-US" altLang="ja-JP" sz="2000" dirty="0" smtClean="0"/>
              <a:t>honeycomb structure.</a:t>
            </a:r>
            <a:endParaRPr kumimoji="1" lang="ja-JP" altLang="en-US" sz="2000" b="1" dirty="0"/>
          </a:p>
        </p:txBody>
      </p:sp>
      <p:pic>
        <p:nvPicPr>
          <p:cNvPr id="38914" name="Picture 2" descr="C:\Users\金子恭平\Desktop\戸部研関係\Mコロ\target-molecule-new.tif"/>
          <p:cNvPicPr>
            <a:picLocks noChangeAspect="1" noChangeArrowheads="1"/>
          </p:cNvPicPr>
          <p:nvPr/>
        </p:nvPicPr>
        <p:blipFill>
          <a:blip r:embed="rId7" cstate="print"/>
          <a:srcRect/>
          <a:stretch>
            <a:fillRect/>
          </a:stretch>
        </p:blipFill>
        <p:spPr bwMode="auto">
          <a:xfrm>
            <a:off x="611560" y="548680"/>
            <a:ext cx="3192355" cy="2088232"/>
          </a:xfrm>
          <a:prstGeom prst="rect">
            <a:avLst/>
          </a:prstGeom>
          <a:noFill/>
        </p:spPr>
      </p:pic>
      <p:sp>
        <p:nvSpPr>
          <p:cNvPr id="12" name="円/楕円 11"/>
          <p:cNvSpPr/>
          <p:nvPr/>
        </p:nvSpPr>
        <p:spPr>
          <a:xfrm>
            <a:off x="5652120" y="1340768"/>
            <a:ext cx="288032" cy="288032"/>
          </a:xfrm>
          <a:prstGeom prst="ellipse">
            <a:avLst/>
          </a:prstGeom>
          <a:noFill/>
          <a:ln w="38100">
            <a:solidFill>
              <a:srgbClr val="FF0000"/>
            </a:solidFill>
          </a:ln>
        </p:spPr>
        <p:txBody>
          <a:bodyPr wrap="square" rtlCol="0" anchor="ctr">
            <a:spAutoFit/>
          </a:bodyPr>
          <a:lstStyle/>
          <a:p>
            <a:pPr algn="ctr"/>
            <a:endParaRPr kumimoji="1" lang="ja-JP" altLang="en-US" sz="2000" b="1" dirty="0" smtClean="0">
              <a:solidFill>
                <a:srgbClr val="FF0000"/>
              </a:solidFill>
            </a:endParaRPr>
          </a:p>
        </p:txBody>
      </p:sp>
      <p:sp>
        <p:nvSpPr>
          <p:cNvPr id="13" name="円/楕円 12"/>
          <p:cNvSpPr/>
          <p:nvPr/>
        </p:nvSpPr>
        <p:spPr>
          <a:xfrm>
            <a:off x="3563888" y="3068960"/>
            <a:ext cx="288032" cy="288032"/>
          </a:xfrm>
          <a:prstGeom prst="ellipse">
            <a:avLst/>
          </a:prstGeom>
          <a:noFill/>
          <a:ln w="38100">
            <a:solidFill>
              <a:srgbClr val="FF0000"/>
            </a:solidFill>
          </a:ln>
        </p:spPr>
        <p:txBody>
          <a:bodyPr wrap="square" rtlCol="0" anchor="ctr">
            <a:spAutoFit/>
          </a:bodyPr>
          <a:lstStyle/>
          <a:p>
            <a:pPr algn="ctr"/>
            <a:endParaRPr kumimoji="1" lang="ja-JP" altLang="en-US" sz="2000" b="1" dirty="0" smtClean="0">
              <a:solidFill>
                <a:srgbClr val="FF0000"/>
              </a:solidFill>
            </a:endParaRPr>
          </a:p>
        </p:txBody>
      </p:sp>
      <p:sp>
        <p:nvSpPr>
          <p:cNvPr id="14" name="円/楕円 13"/>
          <p:cNvSpPr/>
          <p:nvPr/>
        </p:nvSpPr>
        <p:spPr>
          <a:xfrm>
            <a:off x="3059832" y="1180891"/>
            <a:ext cx="576064" cy="562630"/>
          </a:xfrm>
          <a:prstGeom prst="ellipse">
            <a:avLst/>
          </a:prstGeom>
          <a:noFill/>
          <a:ln w="38100">
            <a:solidFill>
              <a:srgbClr val="FF0000"/>
            </a:solidFill>
          </a:ln>
        </p:spPr>
        <p:txBody>
          <a:bodyPr wrap="square" rtlCol="0" anchor="ctr">
            <a:spAutoFit/>
          </a:bodyPr>
          <a:lstStyle/>
          <a:p>
            <a:pPr algn="ctr"/>
            <a:endParaRPr kumimoji="1" lang="ja-JP" altLang="en-US" sz="2000" b="1" dirty="0" smtClean="0">
              <a:solidFill>
                <a:srgbClr val="FF0000"/>
              </a:solidFill>
            </a:endParaRPr>
          </a:p>
        </p:txBody>
      </p:sp>
      <p:sp>
        <p:nvSpPr>
          <p:cNvPr id="15" name="スライド番号プレースホルダ 14"/>
          <p:cNvSpPr>
            <a:spLocks noGrp="1"/>
          </p:cNvSpPr>
          <p:nvPr>
            <p:ph type="sldNum" sz="quarter" idx="12"/>
          </p:nvPr>
        </p:nvSpPr>
        <p:spPr/>
        <p:txBody>
          <a:bodyPr/>
          <a:lstStyle/>
          <a:p>
            <a:pPr>
              <a:defRPr/>
            </a:pPr>
            <a:fld id="{E24B9F40-EBD3-4DAF-A1EF-B72382E3F4CB}" type="slidenum">
              <a:rPr lang="ja-JP" altLang="en-US" smtClean="0"/>
              <a:pPr>
                <a:defRPr/>
              </a:pPr>
              <a:t>12</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15416"/>
            <a:ext cx="8229600" cy="1143000"/>
          </a:xfrm>
        </p:spPr>
        <p:txBody>
          <a:bodyPr/>
          <a:lstStyle/>
          <a:p>
            <a:r>
              <a:rPr lang="en-US" altLang="ja-JP"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STM Observation of DBA 6 and 2</a:t>
            </a:r>
            <a:endParaRPr kumimoji="1" lang="ja-JP" altLang="en-US" sz="2800" b="1" dirty="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endParaRPr>
          </a:p>
        </p:txBody>
      </p:sp>
      <p:pic>
        <p:nvPicPr>
          <p:cNvPr id="71682" name="Picture 2" descr="11071_dba-imine+hpeb-aldehyde_a_032_drh"/>
          <p:cNvPicPr>
            <a:picLocks noChangeAspect="1" noChangeArrowheads="1"/>
          </p:cNvPicPr>
          <p:nvPr/>
        </p:nvPicPr>
        <p:blipFill>
          <a:blip r:embed="rId4" cstate="print"/>
          <a:srcRect/>
          <a:stretch>
            <a:fillRect/>
          </a:stretch>
        </p:blipFill>
        <p:spPr bwMode="auto">
          <a:xfrm>
            <a:off x="611560" y="476672"/>
            <a:ext cx="4104455" cy="4104456"/>
          </a:xfrm>
          <a:prstGeom prst="rect">
            <a:avLst/>
          </a:prstGeom>
          <a:noFill/>
          <a:ln w="9525">
            <a:noFill/>
            <a:miter lim="800000"/>
            <a:headEnd/>
            <a:tailEnd/>
          </a:ln>
        </p:spPr>
      </p:pic>
      <p:pic>
        <p:nvPicPr>
          <p:cNvPr id="71683" name="Picture 3" descr="11071_dba-imine+hpeb-aldehyde_a_036_drh"/>
          <p:cNvPicPr>
            <a:picLocks noChangeAspect="1" noChangeArrowheads="1"/>
          </p:cNvPicPr>
          <p:nvPr/>
        </p:nvPicPr>
        <p:blipFill>
          <a:blip r:embed="rId5" cstate="print"/>
          <a:srcRect/>
          <a:stretch>
            <a:fillRect/>
          </a:stretch>
        </p:blipFill>
        <p:spPr bwMode="auto">
          <a:xfrm>
            <a:off x="5261173" y="2708920"/>
            <a:ext cx="3703315" cy="3703315"/>
          </a:xfrm>
          <a:prstGeom prst="rect">
            <a:avLst/>
          </a:prstGeom>
          <a:noFill/>
          <a:ln w="9525">
            <a:noFill/>
            <a:miter lim="800000"/>
            <a:headEnd/>
            <a:tailEnd/>
          </a:ln>
        </p:spPr>
      </p:pic>
      <p:pic>
        <p:nvPicPr>
          <p:cNvPr id="71684" name="Picture 4"/>
          <p:cNvPicPr>
            <a:picLocks noChangeAspect="1" noChangeArrowheads="1"/>
          </p:cNvPicPr>
          <p:nvPr/>
        </p:nvPicPr>
        <p:blipFill>
          <a:blip r:embed="rId6" cstate="print"/>
          <a:srcRect/>
          <a:stretch>
            <a:fillRect/>
          </a:stretch>
        </p:blipFill>
        <p:spPr bwMode="auto">
          <a:xfrm>
            <a:off x="5752033" y="404664"/>
            <a:ext cx="2492375" cy="2292350"/>
          </a:xfrm>
          <a:prstGeom prst="rect">
            <a:avLst/>
          </a:prstGeom>
          <a:noFill/>
          <a:ln w="9525">
            <a:noFill/>
            <a:miter lim="800000"/>
            <a:headEnd/>
            <a:tailEnd/>
          </a:ln>
        </p:spPr>
      </p:pic>
      <p:sp>
        <p:nvSpPr>
          <p:cNvPr id="6" name="Text Box 63"/>
          <p:cNvSpPr txBox="1">
            <a:spLocks noChangeArrowheads="1"/>
          </p:cNvSpPr>
          <p:nvPr/>
        </p:nvSpPr>
        <p:spPr bwMode="auto">
          <a:xfrm>
            <a:off x="539552" y="5085184"/>
            <a:ext cx="3312368" cy="338554"/>
          </a:xfrm>
          <a:prstGeom prst="rect">
            <a:avLst/>
          </a:prstGeom>
          <a:noFill/>
          <a:ln w="9525">
            <a:noFill/>
            <a:miter lim="800000"/>
            <a:headEnd/>
            <a:tailEnd/>
          </a:ln>
        </p:spPr>
        <p:txBody>
          <a:bodyPr wrap="square">
            <a:spAutoFit/>
          </a:bodyPr>
          <a:lstStyle/>
          <a:p>
            <a:pPr algn="r"/>
            <a:r>
              <a:rPr lang="en-US" altLang="ja-JP" sz="1400" dirty="0" smtClean="0">
                <a:cs typeface="Arial" charset="0"/>
              </a:rPr>
              <a:t>(a) (</a:t>
            </a:r>
            <a:r>
              <a:rPr lang="en-US" altLang="ja-JP" sz="1400" i="1" dirty="0" err="1">
                <a:cs typeface="Arial" charset="0"/>
              </a:rPr>
              <a:t>V</a:t>
            </a:r>
            <a:r>
              <a:rPr lang="en-US" altLang="ja-JP" sz="1400" baseline="-25000" dirty="0" err="1">
                <a:cs typeface="Arial" charset="0"/>
              </a:rPr>
              <a:t>bias</a:t>
            </a:r>
            <a:r>
              <a:rPr lang="en-US" altLang="ja-JP" sz="1400" dirty="0">
                <a:cs typeface="Arial" charset="0"/>
              </a:rPr>
              <a:t> = </a:t>
            </a:r>
            <a:r>
              <a:rPr lang="en-US" altLang="ja-JP" sz="1600" dirty="0">
                <a:cs typeface="Arial" charset="0"/>
              </a:rPr>
              <a:t>-</a:t>
            </a:r>
            <a:r>
              <a:rPr lang="en-US" altLang="ja-JP" sz="1400" dirty="0" smtClean="0">
                <a:cs typeface="Arial" charset="0"/>
              </a:rPr>
              <a:t>177 </a:t>
            </a:r>
            <a:r>
              <a:rPr lang="en-US" altLang="ja-JP" sz="1400" dirty="0">
                <a:cs typeface="Arial" charset="0"/>
              </a:rPr>
              <a:t>mV, </a:t>
            </a:r>
            <a:r>
              <a:rPr lang="en-US" altLang="ja-JP" sz="1400" i="1" dirty="0" err="1">
                <a:cs typeface="Arial" charset="0"/>
              </a:rPr>
              <a:t>I</a:t>
            </a:r>
            <a:r>
              <a:rPr lang="en-US" altLang="ja-JP" sz="1400" baseline="-25000" dirty="0" err="1">
                <a:cs typeface="Arial" charset="0"/>
              </a:rPr>
              <a:t>set</a:t>
            </a:r>
            <a:r>
              <a:rPr lang="en-US" altLang="ja-JP" sz="1400" dirty="0">
                <a:cs typeface="Arial" charset="0"/>
              </a:rPr>
              <a:t> = </a:t>
            </a:r>
            <a:r>
              <a:rPr lang="en-US" altLang="ja-JP" sz="1400" dirty="0" smtClean="0">
                <a:cs typeface="Arial" charset="0"/>
              </a:rPr>
              <a:t>398 </a:t>
            </a:r>
            <a:r>
              <a:rPr lang="en-US" altLang="ja-JP" sz="1400" dirty="0" err="1">
                <a:cs typeface="Arial" charset="0"/>
              </a:rPr>
              <a:t>pA</a:t>
            </a:r>
            <a:r>
              <a:rPr lang="en-US" altLang="ja-JP" sz="1400" dirty="0">
                <a:cs typeface="Arial" charset="0"/>
              </a:rPr>
              <a:t>)</a:t>
            </a:r>
          </a:p>
        </p:txBody>
      </p:sp>
      <p:sp>
        <p:nvSpPr>
          <p:cNvPr id="7" name="テキスト ボックス 5"/>
          <p:cNvSpPr txBox="1">
            <a:spLocks noChangeArrowheads="1"/>
          </p:cNvSpPr>
          <p:nvPr/>
        </p:nvSpPr>
        <p:spPr bwMode="auto">
          <a:xfrm>
            <a:off x="1043608" y="4530606"/>
            <a:ext cx="3203848" cy="584775"/>
          </a:xfrm>
          <a:prstGeom prst="rect">
            <a:avLst/>
          </a:prstGeom>
          <a:noFill/>
          <a:ln w="9525">
            <a:noFill/>
            <a:miter lim="800000"/>
            <a:headEnd/>
            <a:tailEnd/>
          </a:ln>
        </p:spPr>
        <p:txBody>
          <a:bodyPr wrap="square">
            <a:spAutoFit/>
          </a:bodyPr>
          <a:lstStyle/>
          <a:p>
            <a:r>
              <a:rPr lang="en-US" altLang="ja-JP" sz="1600" dirty="0">
                <a:cs typeface="Arial" charset="0"/>
              </a:rPr>
              <a:t>STM Image</a:t>
            </a:r>
            <a:r>
              <a:rPr lang="ja-JP" altLang="en-US" sz="1600" dirty="0">
                <a:cs typeface="Arial" charset="0"/>
              </a:rPr>
              <a:t> </a:t>
            </a:r>
            <a:r>
              <a:rPr lang="en-US" altLang="ja-JP" sz="1600" dirty="0">
                <a:cs typeface="Arial" charset="0"/>
              </a:rPr>
              <a:t>of </a:t>
            </a:r>
            <a:r>
              <a:rPr lang="en-US" altLang="ja-JP" sz="1600" dirty="0" smtClean="0">
                <a:cs typeface="Arial" charset="0"/>
              </a:rPr>
              <a:t>DBA </a:t>
            </a:r>
            <a:r>
              <a:rPr lang="en-US" altLang="ja-JP" sz="1600" b="1" dirty="0" smtClean="0">
                <a:cs typeface="Arial" charset="0"/>
              </a:rPr>
              <a:t>6</a:t>
            </a:r>
            <a:r>
              <a:rPr lang="en-US" altLang="ja-JP" sz="1600" dirty="0" smtClean="0">
                <a:cs typeface="Arial" charset="0"/>
              </a:rPr>
              <a:t> and </a:t>
            </a:r>
            <a:r>
              <a:rPr lang="en-US" altLang="ja-JP" sz="1600" b="1" dirty="0" smtClean="0">
                <a:cs typeface="Arial" charset="0"/>
              </a:rPr>
              <a:t>2 </a:t>
            </a:r>
            <a:r>
              <a:rPr lang="en-US" altLang="ja-JP" sz="1600" dirty="0" smtClean="0">
                <a:cs typeface="Arial" charset="0"/>
              </a:rPr>
              <a:t>at </a:t>
            </a:r>
          </a:p>
          <a:p>
            <a:r>
              <a:rPr lang="en-US" altLang="ja-JP" sz="1600" dirty="0" smtClean="0">
                <a:cs typeface="Arial" charset="0"/>
              </a:rPr>
              <a:t>1-phenyloctane/graphite interface</a:t>
            </a:r>
            <a:endParaRPr lang="ja-JP" altLang="en-US" sz="1600" b="1" dirty="0">
              <a:cs typeface="Arial" charset="0"/>
            </a:endParaRPr>
          </a:p>
        </p:txBody>
      </p:sp>
      <p:sp>
        <p:nvSpPr>
          <p:cNvPr id="8" name="Text Box 63"/>
          <p:cNvSpPr txBox="1">
            <a:spLocks noChangeArrowheads="1"/>
          </p:cNvSpPr>
          <p:nvPr/>
        </p:nvSpPr>
        <p:spPr bwMode="auto">
          <a:xfrm>
            <a:off x="539552" y="5445224"/>
            <a:ext cx="3312368" cy="338554"/>
          </a:xfrm>
          <a:prstGeom prst="rect">
            <a:avLst/>
          </a:prstGeom>
          <a:noFill/>
          <a:ln w="9525">
            <a:noFill/>
            <a:miter lim="800000"/>
            <a:headEnd/>
            <a:tailEnd/>
          </a:ln>
        </p:spPr>
        <p:txBody>
          <a:bodyPr wrap="square">
            <a:spAutoFit/>
          </a:bodyPr>
          <a:lstStyle/>
          <a:p>
            <a:pPr algn="r"/>
            <a:r>
              <a:rPr lang="en-US" altLang="ja-JP" sz="1400" dirty="0" smtClean="0">
                <a:cs typeface="Arial" charset="0"/>
              </a:rPr>
              <a:t>(b) (</a:t>
            </a:r>
            <a:r>
              <a:rPr lang="en-US" altLang="ja-JP" sz="1400" i="1" dirty="0" err="1">
                <a:cs typeface="Arial" charset="0"/>
              </a:rPr>
              <a:t>V</a:t>
            </a:r>
            <a:r>
              <a:rPr lang="en-US" altLang="ja-JP" sz="1400" baseline="-25000" dirty="0" err="1">
                <a:cs typeface="Arial" charset="0"/>
              </a:rPr>
              <a:t>bias</a:t>
            </a:r>
            <a:r>
              <a:rPr lang="en-US" altLang="ja-JP" sz="1400" dirty="0">
                <a:cs typeface="Arial" charset="0"/>
              </a:rPr>
              <a:t> = </a:t>
            </a:r>
            <a:r>
              <a:rPr lang="en-US" altLang="ja-JP" sz="1600" dirty="0">
                <a:cs typeface="Arial" charset="0"/>
              </a:rPr>
              <a:t>-</a:t>
            </a:r>
            <a:r>
              <a:rPr lang="en-US" altLang="ja-JP" sz="1400" dirty="0" smtClean="0">
                <a:cs typeface="Arial" charset="0"/>
              </a:rPr>
              <a:t>177 </a:t>
            </a:r>
            <a:r>
              <a:rPr lang="en-US" altLang="ja-JP" sz="1400" dirty="0">
                <a:cs typeface="Arial" charset="0"/>
              </a:rPr>
              <a:t>mV, </a:t>
            </a:r>
            <a:r>
              <a:rPr lang="en-US" altLang="ja-JP" sz="1400" i="1" dirty="0" err="1">
                <a:cs typeface="Arial" charset="0"/>
              </a:rPr>
              <a:t>I</a:t>
            </a:r>
            <a:r>
              <a:rPr lang="en-US" altLang="ja-JP" sz="1400" baseline="-25000" dirty="0" err="1">
                <a:cs typeface="Arial" charset="0"/>
              </a:rPr>
              <a:t>set</a:t>
            </a:r>
            <a:r>
              <a:rPr lang="en-US" altLang="ja-JP" sz="1400" dirty="0">
                <a:cs typeface="Arial" charset="0"/>
              </a:rPr>
              <a:t> = </a:t>
            </a:r>
            <a:r>
              <a:rPr lang="en-US" altLang="ja-JP" sz="1400" dirty="0" smtClean="0">
                <a:cs typeface="Arial" charset="0"/>
              </a:rPr>
              <a:t>398 </a:t>
            </a:r>
            <a:r>
              <a:rPr lang="en-US" altLang="ja-JP" sz="1400" dirty="0" err="1">
                <a:cs typeface="Arial" charset="0"/>
              </a:rPr>
              <a:t>pA</a:t>
            </a:r>
            <a:r>
              <a:rPr lang="en-US" altLang="ja-JP" sz="1400" dirty="0">
                <a:cs typeface="Arial" charset="0"/>
              </a:rPr>
              <a:t>)</a:t>
            </a:r>
          </a:p>
        </p:txBody>
      </p:sp>
      <p:graphicFrame>
        <p:nvGraphicFramePr>
          <p:cNvPr id="37889" name="Object 1"/>
          <p:cNvGraphicFramePr>
            <a:graphicFrameLocks noChangeAspect="1"/>
          </p:cNvGraphicFramePr>
          <p:nvPr/>
        </p:nvGraphicFramePr>
        <p:xfrm>
          <a:off x="107504" y="476672"/>
          <a:ext cx="525598" cy="504056"/>
        </p:xfrm>
        <a:graphic>
          <a:graphicData uri="http://schemas.openxmlformats.org/presentationml/2006/ole">
            <p:oleObj spid="_x0000_s37889" name="CS ChemDraw Drawing" r:id="rId7" imgW="205200" imgH="197280" progId="ChemDraw.Document.6.0">
              <p:embed/>
            </p:oleObj>
          </a:graphicData>
        </a:graphic>
      </p:graphicFrame>
      <p:graphicFrame>
        <p:nvGraphicFramePr>
          <p:cNvPr id="37890" name="Object 2"/>
          <p:cNvGraphicFramePr>
            <a:graphicFrameLocks noChangeAspect="1"/>
          </p:cNvGraphicFramePr>
          <p:nvPr/>
        </p:nvGraphicFramePr>
        <p:xfrm>
          <a:off x="4770789" y="2708920"/>
          <a:ext cx="521291" cy="504056"/>
        </p:xfrm>
        <a:graphic>
          <a:graphicData uri="http://schemas.openxmlformats.org/presentationml/2006/ole">
            <p:oleObj spid="_x0000_s37890" name="CS ChemDraw Drawing" r:id="rId8" imgW="205200" imgH="197280" progId="ChemDraw.Document.6.0">
              <p:embed/>
            </p:oleObj>
          </a:graphicData>
        </a:graphic>
      </p:graphicFrame>
      <p:sp>
        <p:nvSpPr>
          <p:cNvPr id="12" name="正方形/長方形 11"/>
          <p:cNvSpPr/>
          <p:nvPr/>
        </p:nvSpPr>
        <p:spPr>
          <a:xfrm>
            <a:off x="263520" y="5889466"/>
            <a:ext cx="4602542" cy="707886"/>
          </a:xfrm>
          <a:prstGeom prst="rect">
            <a:avLst/>
          </a:prstGeom>
          <a:ln>
            <a:solidFill>
              <a:schemeClr val="accent3"/>
            </a:solidFill>
          </a:ln>
        </p:spPr>
        <p:txBody>
          <a:bodyPr wrap="none">
            <a:spAutoFit/>
          </a:bodyPr>
          <a:lstStyle/>
          <a:p>
            <a:r>
              <a:rPr lang="ja-JP" altLang="en-US" sz="2000" b="1" dirty="0" smtClean="0">
                <a:solidFill>
                  <a:srgbClr val="FFC000"/>
                </a:solidFill>
              </a:rPr>
              <a:t>○</a:t>
            </a:r>
            <a:r>
              <a:rPr lang="en-US" altLang="ja-JP" sz="2000" b="1" dirty="0" smtClean="0"/>
              <a:t> </a:t>
            </a:r>
            <a:r>
              <a:rPr lang="en-US" altLang="ja-JP" sz="2000" dirty="0" smtClean="0"/>
              <a:t>Guest molecules are co-adsorbed.</a:t>
            </a:r>
          </a:p>
          <a:p>
            <a:r>
              <a:rPr lang="en-US" altLang="ja-JP" sz="2000" b="1" dirty="0" smtClean="0">
                <a:solidFill>
                  <a:srgbClr val="FF0000"/>
                </a:solidFill>
              </a:rPr>
              <a:t>×</a:t>
            </a:r>
            <a:r>
              <a:rPr lang="en-US" altLang="ja-JP" sz="2000" b="1" dirty="0" smtClean="0"/>
              <a:t> </a:t>
            </a:r>
            <a:r>
              <a:rPr lang="en-US" altLang="ja-JP" sz="2000" dirty="0" smtClean="0"/>
              <a:t>Exchange reaction doesn’t proceed.</a:t>
            </a:r>
            <a:endParaRPr lang="ja-JP" altLang="en-US" sz="2000" dirty="0"/>
          </a:p>
        </p:txBody>
      </p:sp>
      <p:sp>
        <p:nvSpPr>
          <p:cNvPr id="15" name="下矢印 14"/>
          <p:cNvSpPr/>
          <p:nvPr/>
        </p:nvSpPr>
        <p:spPr>
          <a:xfrm>
            <a:off x="7092280" y="5517232"/>
            <a:ext cx="288032" cy="360040"/>
          </a:xfrm>
          <a:prstGeom prst="downArrow">
            <a:avLst/>
          </a:prstGeom>
          <a:solidFill>
            <a:schemeClr val="bg1"/>
          </a:solidFill>
          <a:ln>
            <a:solidFill>
              <a:schemeClr val="bg1"/>
            </a:solidFill>
          </a:ln>
          <a:scene3d>
            <a:camera prst="orthographicFront">
              <a:rot lat="0" lon="0" rev="18600000"/>
            </a:camera>
            <a:lightRig rig="threePt" dir="t"/>
          </a:scene3d>
        </p:spPr>
        <p:txBody>
          <a:bodyPr wrap="square" rtlCol="0" anchor="ctr">
            <a:spAutoFit/>
          </a:bodyPr>
          <a:lstStyle/>
          <a:p>
            <a:pPr algn="ctr"/>
            <a:endParaRPr kumimoji="1" lang="ja-JP" altLang="en-US" sz="2000" b="1" dirty="0" smtClean="0">
              <a:solidFill>
                <a:srgbClr val="FF0000"/>
              </a:solidFill>
            </a:endParaRPr>
          </a:p>
        </p:txBody>
      </p:sp>
      <p:sp>
        <p:nvSpPr>
          <p:cNvPr id="16" name="下矢印 15"/>
          <p:cNvSpPr/>
          <p:nvPr/>
        </p:nvSpPr>
        <p:spPr>
          <a:xfrm>
            <a:off x="3923928" y="2420888"/>
            <a:ext cx="216024" cy="438805"/>
          </a:xfrm>
          <a:prstGeom prst="downArrow">
            <a:avLst>
              <a:gd name="adj1" fmla="val 28941"/>
              <a:gd name="adj2" fmla="val 67969"/>
            </a:avLst>
          </a:prstGeom>
          <a:solidFill>
            <a:schemeClr val="bg1"/>
          </a:solidFill>
          <a:ln>
            <a:solidFill>
              <a:schemeClr val="bg1"/>
            </a:solidFill>
          </a:ln>
          <a:scene3d>
            <a:camera prst="orthographicFront">
              <a:rot lat="0" lon="0" rev="18600000"/>
            </a:camera>
            <a:lightRig rig="threePt" dir="t"/>
          </a:scene3d>
        </p:spPr>
        <p:txBody>
          <a:bodyPr wrap="square" rtlCol="0" anchor="ctr">
            <a:spAutoFit/>
          </a:bodyPr>
          <a:lstStyle/>
          <a:p>
            <a:pPr algn="ctr"/>
            <a:endParaRPr kumimoji="1" lang="ja-JP" altLang="en-US" sz="2000" b="1" dirty="0" smtClean="0">
              <a:solidFill>
                <a:srgbClr val="FF0000"/>
              </a:solidFill>
            </a:endParaRPr>
          </a:p>
        </p:txBody>
      </p:sp>
      <p:sp>
        <p:nvSpPr>
          <p:cNvPr id="17" name="スライド番号プレースホルダ 16"/>
          <p:cNvSpPr>
            <a:spLocks noGrp="1"/>
          </p:cNvSpPr>
          <p:nvPr>
            <p:ph type="sldNum" sz="quarter" idx="12"/>
          </p:nvPr>
        </p:nvSpPr>
        <p:spPr/>
        <p:txBody>
          <a:bodyPr/>
          <a:lstStyle/>
          <a:p>
            <a:pPr>
              <a:defRPr/>
            </a:pPr>
            <a:fld id="{E24B9F40-EBD3-4DAF-A1EF-B72382E3F4CB}" type="slidenum">
              <a:rPr lang="ja-JP" altLang="en-US" smtClean="0"/>
              <a:pPr>
                <a:defRPr/>
              </a:pPr>
              <a:t>13</a:t>
            </a:fld>
            <a:endParaRPr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171400"/>
            <a:ext cx="6840760" cy="1143000"/>
          </a:xfrm>
        </p:spPr>
        <p:txBody>
          <a:bodyPr/>
          <a:lstStyle/>
          <a:p>
            <a:r>
              <a:rPr kumimoji="1" lang="en-US" altLang="ja-JP"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Examination of Exchange Reaction with Model Molecules</a:t>
            </a:r>
            <a:endParaRPr kumimoji="1" lang="ja-JP" altLang="en-US" sz="2800" b="1" dirty="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endParaRPr>
          </a:p>
        </p:txBody>
      </p:sp>
      <p:pic>
        <p:nvPicPr>
          <p:cNvPr id="69634" name="Picture 2"/>
          <p:cNvPicPr>
            <a:picLocks noChangeAspect="1" noChangeArrowheads="1"/>
          </p:cNvPicPr>
          <p:nvPr/>
        </p:nvPicPr>
        <p:blipFill>
          <a:blip r:embed="rId3" cstate="print"/>
          <a:srcRect/>
          <a:stretch>
            <a:fillRect/>
          </a:stretch>
        </p:blipFill>
        <p:spPr bwMode="auto">
          <a:xfrm>
            <a:off x="1043608" y="1240694"/>
            <a:ext cx="7416824" cy="5284650"/>
          </a:xfrm>
          <a:prstGeom prst="rect">
            <a:avLst/>
          </a:prstGeom>
          <a:noFill/>
          <a:ln w="9525">
            <a:noFill/>
            <a:miter lim="800000"/>
            <a:headEnd/>
            <a:tailEnd/>
          </a:ln>
        </p:spPr>
      </p:pic>
      <p:sp>
        <p:nvSpPr>
          <p:cNvPr id="69635" name="Text Box 3"/>
          <p:cNvSpPr txBox="1">
            <a:spLocks noChangeArrowheads="1"/>
          </p:cNvSpPr>
          <p:nvPr/>
        </p:nvSpPr>
        <p:spPr bwMode="auto">
          <a:xfrm>
            <a:off x="8550721" y="5380199"/>
            <a:ext cx="485775" cy="180975"/>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1 h</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69636" name="Text Box 4"/>
          <p:cNvSpPr txBox="1">
            <a:spLocks noChangeArrowheads="1"/>
          </p:cNvSpPr>
          <p:nvPr/>
        </p:nvSpPr>
        <p:spPr bwMode="auto">
          <a:xfrm>
            <a:off x="8550721" y="4879889"/>
            <a:ext cx="485775" cy="249237"/>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2 d</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69637" name="Text Box 5"/>
          <p:cNvSpPr txBox="1">
            <a:spLocks noChangeArrowheads="1"/>
          </p:cNvSpPr>
          <p:nvPr/>
        </p:nvSpPr>
        <p:spPr bwMode="auto">
          <a:xfrm>
            <a:off x="8532441" y="4409046"/>
            <a:ext cx="432048" cy="288032"/>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5 d</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69638" name="Text Box 6"/>
          <p:cNvSpPr txBox="1">
            <a:spLocks noChangeArrowheads="1"/>
          </p:cNvSpPr>
          <p:nvPr/>
        </p:nvSpPr>
        <p:spPr bwMode="auto">
          <a:xfrm>
            <a:off x="8478713" y="3904990"/>
            <a:ext cx="665287" cy="288032"/>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10 d</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69639" name="Text Box 7"/>
          <p:cNvSpPr txBox="1">
            <a:spLocks noChangeArrowheads="1"/>
          </p:cNvSpPr>
          <p:nvPr/>
        </p:nvSpPr>
        <p:spPr bwMode="auto">
          <a:xfrm>
            <a:off x="8478713" y="3439729"/>
            <a:ext cx="485775" cy="249237"/>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11 d</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69640" name="Text Box 8"/>
          <p:cNvSpPr txBox="1">
            <a:spLocks noChangeArrowheads="1"/>
          </p:cNvSpPr>
          <p:nvPr/>
        </p:nvSpPr>
        <p:spPr bwMode="auto">
          <a:xfrm>
            <a:off x="8388424" y="1628800"/>
            <a:ext cx="648072" cy="288032"/>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Time</a:t>
            </a:r>
            <a:endParaRPr kumimoji="1" lang="ja-JP" altLang="ja-JP" sz="36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69641" name="Text Box 9"/>
          <p:cNvSpPr txBox="1">
            <a:spLocks noChangeArrowheads="1"/>
          </p:cNvSpPr>
          <p:nvPr/>
        </p:nvSpPr>
        <p:spPr bwMode="auto">
          <a:xfrm>
            <a:off x="179512" y="1960774"/>
            <a:ext cx="827584" cy="432048"/>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30000" dirty="0" smtClean="0">
                <a:ln>
                  <a:noFill/>
                </a:ln>
                <a:solidFill>
                  <a:schemeClr val="tx1"/>
                </a:solidFill>
                <a:effectLst/>
                <a:latin typeface="Arial" pitchFamily="34" charset="0"/>
                <a:ea typeface="ＭＳ Ｐゴシック" pitchFamily="50" charset="-128"/>
                <a:cs typeface="Arial" pitchFamily="34" charset="0"/>
              </a:rPr>
              <a:t>1</a:t>
            </a:r>
            <a:r>
              <a:rPr kumimoji="1" lang="en-US" altLang="ja-JP" sz="1400" b="0" i="0" u="none" strike="noStrike" cap="none" normalizeH="0" dirty="0" smtClean="0">
                <a:ln>
                  <a:noFill/>
                </a:ln>
                <a:solidFill>
                  <a:schemeClr val="tx1"/>
                </a:solidFill>
                <a:effectLst/>
                <a:latin typeface="Arial" pitchFamily="34" charset="0"/>
                <a:ea typeface="ＭＳ Ｐゴシック" pitchFamily="50" charset="-128"/>
                <a:cs typeface="Arial" pitchFamily="34" charset="0"/>
              </a:rPr>
              <a:t>H NMR of </a:t>
            </a:r>
            <a:r>
              <a:rPr kumimoji="1" lang="en-US" altLang="ja-JP" sz="1400" b="1" i="0" u="none" strike="noStrike" cap="none" normalizeH="0" dirty="0" smtClean="0">
                <a:ln>
                  <a:noFill/>
                </a:ln>
                <a:solidFill>
                  <a:schemeClr val="tx1"/>
                </a:solidFill>
                <a:effectLst/>
                <a:latin typeface="Arial" pitchFamily="34" charset="0"/>
                <a:ea typeface="ＭＳ Ｐゴシック" pitchFamily="50" charset="-128"/>
                <a:cs typeface="Arial" pitchFamily="34" charset="0"/>
              </a:rPr>
              <a:t>9</a:t>
            </a:r>
            <a:endParaRPr kumimoji="1" lang="ja-JP" altLang="ja-JP" sz="1400" b="0" i="0" u="none" strike="noStrike" cap="none" normalizeH="0" baseline="30000" dirty="0" smtClean="0">
              <a:ln>
                <a:noFill/>
              </a:ln>
              <a:solidFill>
                <a:schemeClr val="tx1"/>
              </a:solidFill>
              <a:effectLst/>
              <a:latin typeface="Arial" pitchFamily="34" charset="0"/>
              <a:ea typeface="ＭＳ Ｐゴシック" pitchFamily="50" charset="-128"/>
              <a:cs typeface="Arial" pitchFamily="34" charset="0"/>
            </a:endParaRPr>
          </a:p>
        </p:txBody>
      </p:sp>
      <p:sp>
        <p:nvSpPr>
          <p:cNvPr id="69642" name="Arc 10"/>
          <p:cNvSpPr>
            <a:spLocks/>
          </p:cNvSpPr>
          <p:nvPr/>
        </p:nvSpPr>
        <p:spPr bwMode="auto">
          <a:xfrm flipH="1">
            <a:off x="683568" y="4005064"/>
            <a:ext cx="360040" cy="1584176"/>
          </a:xfrm>
          <a:custGeom>
            <a:avLst/>
            <a:gdLst>
              <a:gd name="G0" fmla="+- 4427 0 0"/>
              <a:gd name="G1" fmla="+- 21600 0 0"/>
              <a:gd name="G2" fmla="+- 21600 0 0"/>
              <a:gd name="T0" fmla="*/ 4427 w 26027"/>
              <a:gd name="T1" fmla="*/ 0 h 43200"/>
              <a:gd name="T2" fmla="*/ 0 w 26027"/>
              <a:gd name="T3" fmla="*/ 42741 h 43200"/>
              <a:gd name="T4" fmla="*/ 4427 w 26027"/>
              <a:gd name="T5" fmla="*/ 21600 h 43200"/>
            </a:gdLst>
            <a:ahLst/>
            <a:cxnLst>
              <a:cxn ang="0">
                <a:pos x="T0" y="T1"/>
              </a:cxn>
              <a:cxn ang="0">
                <a:pos x="T2" y="T3"/>
              </a:cxn>
              <a:cxn ang="0">
                <a:pos x="T4" y="T5"/>
              </a:cxn>
            </a:cxnLst>
            <a:rect l="0" t="0" r="r" b="b"/>
            <a:pathLst>
              <a:path w="26027" h="43200" fill="none" extrusionOk="0">
                <a:moveTo>
                  <a:pt x="4426" y="0"/>
                </a:moveTo>
                <a:cubicBezTo>
                  <a:pt x="16356" y="0"/>
                  <a:pt x="26027" y="9670"/>
                  <a:pt x="26027" y="21600"/>
                </a:cubicBezTo>
                <a:cubicBezTo>
                  <a:pt x="26027" y="33529"/>
                  <a:pt x="16356" y="43200"/>
                  <a:pt x="4427" y="43200"/>
                </a:cubicBezTo>
                <a:cubicBezTo>
                  <a:pt x="2939" y="43200"/>
                  <a:pt x="1455" y="43046"/>
                  <a:pt x="-1" y="42741"/>
                </a:cubicBezTo>
              </a:path>
              <a:path w="26027" h="43200" stroke="0" extrusionOk="0">
                <a:moveTo>
                  <a:pt x="4426" y="0"/>
                </a:moveTo>
                <a:cubicBezTo>
                  <a:pt x="16356" y="0"/>
                  <a:pt x="26027" y="9670"/>
                  <a:pt x="26027" y="21600"/>
                </a:cubicBezTo>
                <a:cubicBezTo>
                  <a:pt x="26027" y="33529"/>
                  <a:pt x="16356" y="43200"/>
                  <a:pt x="4427" y="43200"/>
                </a:cubicBezTo>
                <a:cubicBezTo>
                  <a:pt x="2939" y="43200"/>
                  <a:pt x="1455" y="43046"/>
                  <a:pt x="-1" y="42741"/>
                </a:cubicBezTo>
                <a:lnTo>
                  <a:pt x="4427" y="21600"/>
                </a:lnTo>
                <a:close/>
              </a:path>
            </a:pathLst>
          </a:custGeom>
          <a:no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69643" name="Arc 11"/>
          <p:cNvSpPr>
            <a:spLocks/>
          </p:cNvSpPr>
          <p:nvPr/>
        </p:nvSpPr>
        <p:spPr bwMode="auto">
          <a:xfrm flipH="1">
            <a:off x="827584" y="2564904"/>
            <a:ext cx="216024" cy="1152128"/>
          </a:xfrm>
          <a:custGeom>
            <a:avLst/>
            <a:gdLst>
              <a:gd name="G0" fmla="+- 6878 0 0"/>
              <a:gd name="G1" fmla="+- 21600 0 0"/>
              <a:gd name="G2" fmla="+- 21600 0 0"/>
              <a:gd name="T0" fmla="*/ 6878 w 28478"/>
              <a:gd name="T1" fmla="*/ 0 h 43200"/>
              <a:gd name="T2" fmla="*/ 0 w 28478"/>
              <a:gd name="T3" fmla="*/ 42076 h 43200"/>
              <a:gd name="T4" fmla="*/ 6878 w 28478"/>
              <a:gd name="T5" fmla="*/ 21600 h 43200"/>
            </a:gdLst>
            <a:ahLst/>
            <a:cxnLst>
              <a:cxn ang="0">
                <a:pos x="T0" y="T1"/>
              </a:cxn>
              <a:cxn ang="0">
                <a:pos x="T2" y="T3"/>
              </a:cxn>
              <a:cxn ang="0">
                <a:pos x="T4" y="T5"/>
              </a:cxn>
            </a:cxnLst>
            <a:rect l="0" t="0" r="r" b="b"/>
            <a:pathLst>
              <a:path w="28478" h="43200" fill="none" extrusionOk="0">
                <a:moveTo>
                  <a:pt x="6877" y="0"/>
                </a:moveTo>
                <a:cubicBezTo>
                  <a:pt x="18807" y="0"/>
                  <a:pt x="28478" y="9670"/>
                  <a:pt x="28478" y="21600"/>
                </a:cubicBezTo>
                <a:cubicBezTo>
                  <a:pt x="28478" y="33529"/>
                  <a:pt x="18807" y="43200"/>
                  <a:pt x="6878" y="43200"/>
                </a:cubicBezTo>
                <a:cubicBezTo>
                  <a:pt x="4539" y="43200"/>
                  <a:pt x="2216" y="42820"/>
                  <a:pt x="0" y="42075"/>
                </a:cubicBezTo>
              </a:path>
              <a:path w="28478" h="43200" stroke="0" extrusionOk="0">
                <a:moveTo>
                  <a:pt x="6877" y="0"/>
                </a:moveTo>
                <a:cubicBezTo>
                  <a:pt x="18807" y="0"/>
                  <a:pt x="28478" y="9670"/>
                  <a:pt x="28478" y="21600"/>
                </a:cubicBezTo>
                <a:cubicBezTo>
                  <a:pt x="28478" y="33529"/>
                  <a:pt x="18807" y="43200"/>
                  <a:pt x="6878" y="43200"/>
                </a:cubicBezTo>
                <a:cubicBezTo>
                  <a:pt x="4539" y="43200"/>
                  <a:pt x="2216" y="42820"/>
                  <a:pt x="0" y="42075"/>
                </a:cubicBezTo>
                <a:lnTo>
                  <a:pt x="6878" y="21600"/>
                </a:lnTo>
                <a:close/>
              </a:path>
            </a:pathLst>
          </a:custGeom>
          <a:no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69644" name="Text Box 12"/>
          <p:cNvSpPr txBox="1">
            <a:spLocks noChangeArrowheads="1"/>
          </p:cNvSpPr>
          <p:nvPr/>
        </p:nvSpPr>
        <p:spPr bwMode="auto">
          <a:xfrm>
            <a:off x="35496" y="2968886"/>
            <a:ext cx="755576" cy="216024"/>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70 </a:t>
            </a:r>
            <a:r>
              <a:rPr lang="ja-JP" altLang="en-US" sz="1400" dirty="0" smtClean="0">
                <a:latin typeface="Arial" pitchFamily="34" charset="0"/>
                <a:ea typeface="ＭＳ 明朝" pitchFamily="17" charset="-128"/>
                <a:cs typeface="Arial" pitchFamily="34" charset="0"/>
              </a:rPr>
              <a:t> </a:t>
            </a:r>
            <a:r>
              <a:rPr lang="en-US" altLang="ja-JP" sz="1400" dirty="0" smtClean="0">
                <a:latin typeface="Arial" pitchFamily="34" charset="0"/>
                <a:ea typeface="ＭＳ Ｐ明朝" pitchFamily="18" charset="-128"/>
                <a:cs typeface="Arial" pitchFamily="34" charset="0"/>
              </a:rPr>
              <a:t>˚C</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69645" name="Text Box 13"/>
          <p:cNvSpPr txBox="1">
            <a:spLocks noChangeArrowheads="1"/>
          </p:cNvSpPr>
          <p:nvPr/>
        </p:nvSpPr>
        <p:spPr bwMode="auto">
          <a:xfrm>
            <a:off x="35496" y="4625070"/>
            <a:ext cx="611560" cy="216024"/>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algn="just"/>
            <a:r>
              <a:rPr kumimoji="1" lang="en-US" altLang="ja-JP" sz="140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25 </a:t>
            </a:r>
            <a:r>
              <a:rPr lang="en-US" altLang="ja-JP" sz="1400" dirty="0" smtClean="0">
                <a:latin typeface="Arial" pitchFamily="34" charset="0"/>
                <a:ea typeface="ＭＳ Ｐ明朝" pitchFamily="18" charset="-128"/>
                <a:cs typeface="Arial" pitchFamily="34" charset="0"/>
              </a:rPr>
              <a:t>˚C</a:t>
            </a:r>
            <a:endParaRPr lang="ja-JP" altLang="ja-JP" sz="3200" dirty="0" smtClean="0">
              <a:latin typeface="Arial" pitchFamily="34" charset="0"/>
              <a:ea typeface="ＭＳ Ｐゴシック" pitchFamily="50" charset="-128"/>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69646" name="Text Box 14"/>
          <p:cNvSpPr txBox="1">
            <a:spLocks noChangeArrowheads="1"/>
          </p:cNvSpPr>
          <p:nvPr/>
        </p:nvSpPr>
        <p:spPr bwMode="auto">
          <a:xfrm>
            <a:off x="8460432" y="2935672"/>
            <a:ext cx="683568" cy="249238"/>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13 d</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69647" name="Text Box 15"/>
          <p:cNvSpPr txBox="1">
            <a:spLocks noChangeArrowheads="1"/>
          </p:cNvSpPr>
          <p:nvPr/>
        </p:nvSpPr>
        <p:spPr bwMode="auto">
          <a:xfrm>
            <a:off x="8460432" y="2464831"/>
            <a:ext cx="683568" cy="216024"/>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18 d</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69648" name="Text Box 16"/>
          <p:cNvSpPr txBox="1">
            <a:spLocks noChangeArrowheads="1"/>
          </p:cNvSpPr>
          <p:nvPr/>
        </p:nvSpPr>
        <p:spPr bwMode="auto">
          <a:xfrm>
            <a:off x="6228184" y="4725143"/>
            <a:ext cx="506894" cy="187959"/>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0.25</a:t>
            </a: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69649" name="Text Box 17"/>
          <p:cNvSpPr txBox="1">
            <a:spLocks noChangeArrowheads="1"/>
          </p:cNvSpPr>
          <p:nvPr/>
        </p:nvSpPr>
        <p:spPr bwMode="auto">
          <a:xfrm>
            <a:off x="6228184" y="4259883"/>
            <a:ext cx="506894" cy="149163"/>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0.64</a:t>
            </a: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69650" name="Text Box 18"/>
          <p:cNvSpPr txBox="1">
            <a:spLocks noChangeArrowheads="1"/>
          </p:cNvSpPr>
          <p:nvPr/>
        </p:nvSpPr>
        <p:spPr bwMode="auto">
          <a:xfrm>
            <a:off x="6228184" y="3755827"/>
            <a:ext cx="506894" cy="221171"/>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1.38</a:t>
            </a: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69651" name="Text Box 19"/>
          <p:cNvSpPr txBox="1">
            <a:spLocks noChangeArrowheads="1"/>
          </p:cNvSpPr>
          <p:nvPr/>
        </p:nvSpPr>
        <p:spPr bwMode="auto">
          <a:xfrm>
            <a:off x="6228184" y="3251771"/>
            <a:ext cx="506894" cy="149163"/>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1.76</a:t>
            </a: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69652" name="Text Box 20"/>
          <p:cNvSpPr txBox="1">
            <a:spLocks noChangeArrowheads="1"/>
          </p:cNvSpPr>
          <p:nvPr/>
        </p:nvSpPr>
        <p:spPr bwMode="auto">
          <a:xfrm>
            <a:off x="6228184" y="2819722"/>
            <a:ext cx="506894" cy="149164"/>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2.39</a:t>
            </a: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69653" name="Text Box 21"/>
          <p:cNvSpPr txBox="1">
            <a:spLocks noChangeArrowheads="1"/>
          </p:cNvSpPr>
          <p:nvPr/>
        </p:nvSpPr>
        <p:spPr bwMode="auto">
          <a:xfrm>
            <a:off x="6237708" y="2315667"/>
            <a:ext cx="494531" cy="293179"/>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5.44</a:t>
            </a: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69654" name="Text Box 22"/>
          <p:cNvSpPr txBox="1">
            <a:spLocks noChangeArrowheads="1"/>
          </p:cNvSpPr>
          <p:nvPr/>
        </p:nvSpPr>
        <p:spPr bwMode="auto">
          <a:xfrm>
            <a:off x="5796136" y="808646"/>
            <a:ext cx="1800200" cy="360040"/>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Intensity of signal</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cxnSp>
        <p:nvCxnSpPr>
          <p:cNvPr id="69655" name="AutoShape 23"/>
          <p:cNvCxnSpPr>
            <a:cxnSpLocks noChangeShapeType="1"/>
          </p:cNvCxnSpPr>
          <p:nvPr/>
        </p:nvCxnSpPr>
        <p:spPr bwMode="auto">
          <a:xfrm rot="5400000">
            <a:off x="5911765" y="1700339"/>
            <a:ext cx="1064094" cy="793"/>
          </a:xfrm>
          <a:prstGeom prst="straightConnector1">
            <a:avLst/>
          </a:prstGeom>
          <a:noFill/>
          <a:ln w="9525">
            <a:solidFill>
              <a:srgbClr val="000000"/>
            </a:solidFill>
            <a:round/>
            <a:headEnd/>
            <a:tailEnd type="triangle" w="med" len="med"/>
          </a:ln>
        </p:spPr>
      </p:cxnSp>
      <p:sp>
        <p:nvSpPr>
          <p:cNvPr id="69656" name="Rectangle 24"/>
          <p:cNvSpPr>
            <a:spLocks noChangeArrowheads="1"/>
          </p:cNvSpPr>
          <p:nvPr/>
        </p:nvSpPr>
        <p:spPr bwMode="auto">
          <a:xfrm>
            <a:off x="5796136" y="1484784"/>
            <a:ext cx="432048" cy="4176464"/>
          </a:xfrm>
          <a:prstGeom prst="rect">
            <a:avLst/>
          </a:prstGeom>
          <a:solidFill>
            <a:srgbClr val="FFFFFF">
              <a:alpha val="0"/>
            </a:srgbClr>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69657" name="Text Box 25"/>
          <p:cNvSpPr txBox="1">
            <a:spLocks noChangeArrowheads="1"/>
          </p:cNvSpPr>
          <p:nvPr/>
        </p:nvSpPr>
        <p:spPr bwMode="auto">
          <a:xfrm>
            <a:off x="5796136" y="1096678"/>
            <a:ext cx="432048" cy="360040"/>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H</a:t>
            </a:r>
            <a:r>
              <a:rPr kumimoji="1" lang="en-US" altLang="ja-JP" sz="1800" b="0" i="0" u="none" strike="noStrike" cap="none" normalizeH="0" baseline="-25000" dirty="0" smtClean="0">
                <a:ln>
                  <a:noFill/>
                </a:ln>
                <a:solidFill>
                  <a:schemeClr val="tx1"/>
                </a:solidFill>
                <a:effectLst/>
                <a:latin typeface="Arial" pitchFamily="34" charset="0"/>
                <a:ea typeface="ＭＳ Ｐゴシック" pitchFamily="50" charset="-128"/>
                <a:cs typeface="ＭＳ Ｐゴシック" pitchFamily="50" charset="-128"/>
              </a:rPr>
              <a:t>A</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テキスト ボックス 27"/>
          <p:cNvSpPr txBox="1"/>
          <p:nvPr/>
        </p:nvSpPr>
        <p:spPr>
          <a:xfrm>
            <a:off x="755576" y="6453336"/>
            <a:ext cx="7992888" cy="369332"/>
          </a:xfrm>
          <a:prstGeom prst="rect">
            <a:avLst/>
          </a:prstGeom>
          <a:noFill/>
        </p:spPr>
        <p:txBody>
          <a:bodyPr wrap="square" rtlCol="0">
            <a:spAutoFit/>
          </a:bodyPr>
          <a:lstStyle/>
          <a:p>
            <a:pPr algn="ctr"/>
            <a:r>
              <a:rPr kumimoji="1" lang="en-US" altLang="ja-JP" baseline="30000" dirty="0" smtClean="0"/>
              <a:t>1</a:t>
            </a:r>
            <a:r>
              <a:rPr kumimoji="1" lang="en-US" altLang="ja-JP" dirty="0" smtClean="0"/>
              <a:t>H NMR of exchange reaction between </a:t>
            </a:r>
            <a:r>
              <a:rPr kumimoji="1" lang="en-US" altLang="ja-JP" b="1" dirty="0" smtClean="0"/>
              <a:t>7 </a:t>
            </a:r>
            <a:r>
              <a:rPr kumimoji="1" lang="en-US" altLang="ja-JP" dirty="0" smtClean="0"/>
              <a:t>and </a:t>
            </a:r>
            <a:r>
              <a:rPr kumimoji="1" lang="en-US" altLang="ja-JP" b="1" dirty="0" smtClean="0"/>
              <a:t>8</a:t>
            </a:r>
            <a:r>
              <a:rPr kumimoji="1" lang="en-US" altLang="ja-JP" dirty="0" smtClean="0"/>
              <a:t> in C</a:t>
            </a:r>
            <a:r>
              <a:rPr kumimoji="1" lang="en-US" altLang="ja-JP" baseline="-25000" dirty="0" smtClean="0"/>
              <a:t>6</a:t>
            </a:r>
            <a:r>
              <a:rPr kumimoji="1" lang="en-US" altLang="ja-JP" dirty="0" smtClean="0"/>
              <a:t>D</a:t>
            </a:r>
            <a:r>
              <a:rPr kumimoji="1" lang="en-US" altLang="ja-JP" baseline="-25000" dirty="0" smtClean="0"/>
              <a:t>6</a:t>
            </a:r>
            <a:r>
              <a:rPr kumimoji="1" lang="en-US" altLang="ja-JP" dirty="0" smtClean="0"/>
              <a:t> </a:t>
            </a:r>
            <a:endParaRPr kumimoji="1" lang="ja-JP" altLang="en-US" baseline="30000" dirty="0"/>
          </a:p>
        </p:txBody>
      </p:sp>
      <p:pic>
        <p:nvPicPr>
          <p:cNvPr id="39937" name="Picture 1" descr="C:\Users\金子恭平\Desktop\戸部研関係\Mコロ\交換反応モデル化合物1.tif"/>
          <p:cNvPicPr>
            <a:picLocks noChangeAspect="1" noChangeArrowheads="1"/>
          </p:cNvPicPr>
          <p:nvPr/>
        </p:nvPicPr>
        <p:blipFill>
          <a:blip r:embed="rId4" cstate="print"/>
          <a:srcRect/>
          <a:stretch>
            <a:fillRect/>
          </a:stretch>
        </p:blipFill>
        <p:spPr bwMode="auto">
          <a:xfrm>
            <a:off x="24259" y="836712"/>
            <a:ext cx="4403725" cy="1127125"/>
          </a:xfrm>
          <a:prstGeom prst="rect">
            <a:avLst/>
          </a:prstGeom>
          <a:noFill/>
        </p:spPr>
      </p:pic>
      <p:sp>
        <p:nvSpPr>
          <p:cNvPr id="29" name="テキスト ボックス 28"/>
          <p:cNvSpPr txBox="1"/>
          <p:nvPr/>
        </p:nvSpPr>
        <p:spPr>
          <a:xfrm>
            <a:off x="3203848" y="5466710"/>
            <a:ext cx="2555776" cy="338554"/>
          </a:xfrm>
          <a:prstGeom prst="rect">
            <a:avLst/>
          </a:prstGeom>
          <a:noFill/>
        </p:spPr>
        <p:txBody>
          <a:bodyPr wrap="square" rtlCol="0">
            <a:spAutoFit/>
          </a:bodyPr>
          <a:lstStyle/>
          <a:p>
            <a:r>
              <a:rPr kumimoji="1" lang="en-US" altLang="ja-JP" sz="1600" dirty="0" smtClean="0"/>
              <a:t>Integral value is fixed 2.00.</a:t>
            </a:r>
            <a:endParaRPr kumimoji="1" lang="ja-JP" altLang="en-US" sz="1600" dirty="0"/>
          </a:p>
        </p:txBody>
      </p:sp>
      <p:sp>
        <p:nvSpPr>
          <p:cNvPr id="30" name="円/楕円 29"/>
          <p:cNvSpPr/>
          <p:nvPr/>
        </p:nvSpPr>
        <p:spPr>
          <a:xfrm>
            <a:off x="5796136" y="5085184"/>
            <a:ext cx="216024" cy="504056"/>
          </a:xfrm>
          <a:prstGeom prst="ellipse">
            <a:avLst/>
          </a:prstGeom>
          <a:noFill/>
          <a:ln>
            <a:solidFill>
              <a:schemeClr val="tx1"/>
            </a:solidFill>
          </a:ln>
        </p:spPr>
        <p:txBody>
          <a:bodyPr wrap="square" rtlCol="0" anchor="ctr">
            <a:spAutoFit/>
          </a:bodyPr>
          <a:lstStyle/>
          <a:p>
            <a:pPr algn="ctr"/>
            <a:endParaRPr kumimoji="1" lang="ja-JP" altLang="en-US" sz="2000" b="1" dirty="0" smtClean="0">
              <a:solidFill>
                <a:srgbClr val="FF0000"/>
              </a:solidFill>
            </a:endParaRPr>
          </a:p>
        </p:txBody>
      </p:sp>
      <p:cxnSp>
        <p:nvCxnSpPr>
          <p:cNvPr id="32" name="直線矢印コネクタ 31"/>
          <p:cNvCxnSpPr/>
          <p:nvPr/>
        </p:nvCxnSpPr>
        <p:spPr>
          <a:xfrm flipV="1">
            <a:off x="5292080" y="5373216"/>
            <a:ext cx="432048"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827584" y="4581128"/>
            <a:ext cx="2808312" cy="707886"/>
          </a:xfrm>
          <a:prstGeom prst="rect">
            <a:avLst/>
          </a:prstGeom>
          <a:ln>
            <a:solidFill>
              <a:schemeClr val="accent3"/>
            </a:solidFill>
          </a:ln>
        </p:spPr>
        <p:txBody>
          <a:bodyPr wrap="square">
            <a:spAutoFit/>
          </a:bodyPr>
          <a:lstStyle/>
          <a:p>
            <a:r>
              <a:rPr lang="en-US" altLang="ja-JP" sz="2000" b="1" dirty="0" smtClean="0">
                <a:solidFill>
                  <a:srgbClr val="FF0000"/>
                </a:solidFill>
              </a:rPr>
              <a:t>×</a:t>
            </a:r>
            <a:r>
              <a:rPr lang="en-US" altLang="ja-JP" sz="2000" b="1" dirty="0" smtClean="0"/>
              <a:t> </a:t>
            </a:r>
            <a:r>
              <a:rPr lang="en-US" altLang="ja-JP" sz="2000" dirty="0" smtClean="0"/>
              <a:t>Exchange reaction </a:t>
            </a:r>
            <a:r>
              <a:rPr lang="ja-JP" altLang="en-US" sz="2000" dirty="0" smtClean="0"/>
              <a:t>　</a:t>
            </a:r>
            <a:endParaRPr lang="en-US" altLang="ja-JP" sz="2000" dirty="0" smtClean="0"/>
          </a:p>
          <a:p>
            <a:r>
              <a:rPr lang="ja-JP" altLang="en-US" sz="2000" dirty="0" smtClean="0"/>
              <a:t>　　</a:t>
            </a:r>
            <a:r>
              <a:rPr lang="en-US" altLang="ja-JP" sz="2000" dirty="0" smtClean="0"/>
              <a:t>proceeds</a:t>
            </a:r>
            <a:r>
              <a:rPr lang="ja-JP" altLang="en-US" sz="2000" dirty="0" smtClean="0"/>
              <a:t> </a:t>
            </a:r>
            <a:r>
              <a:rPr lang="en-US" altLang="ja-JP" sz="2000" dirty="0" smtClean="0"/>
              <a:t>slowly.</a:t>
            </a:r>
            <a:endParaRPr lang="ja-JP" altLang="en-US" sz="2000" dirty="0"/>
          </a:p>
        </p:txBody>
      </p:sp>
      <p:sp>
        <p:nvSpPr>
          <p:cNvPr id="34" name="スライド番号プレースホルダ 33"/>
          <p:cNvSpPr>
            <a:spLocks noGrp="1"/>
          </p:cNvSpPr>
          <p:nvPr>
            <p:ph type="sldNum" sz="quarter" idx="12"/>
          </p:nvPr>
        </p:nvSpPr>
        <p:spPr/>
        <p:txBody>
          <a:bodyPr/>
          <a:lstStyle/>
          <a:p>
            <a:pPr>
              <a:defRPr/>
            </a:pPr>
            <a:fld id="{E24B9F40-EBD3-4DAF-A1EF-B72382E3F4CB}" type="slidenum">
              <a:rPr lang="ja-JP" altLang="en-US" smtClean="0"/>
              <a:pPr>
                <a:defRPr/>
              </a:pPr>
              <a:t>14</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8229600" cy="1143000"/>
          </a:xfrm>
        </p:spPr>
        <p:txBody>
          <a:bodyPr/>
          <a:lstStyle/>
          <a:p>
            <a:r>
              <a:rPr kumimoji="1" lang="en-US" altLang="ja-JP"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New Molecular Design</a:t>
            </a:r>
            <a:endParaRPr kumimoji="1" lang="ja-JP" altLang="en-US" sz="2800" b="1" dirty="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endParaRPr>
          </a:p>
        </p:txBody>
      </p:sp>
      <p:graphicFrame>
        <p:nvGraphicFramePr>
          <p:cNvPr id="83970" name="Object 2"/>
          <p:cNvGraphicFramePr>
            <a:graphicFrameLocks noChangeAspect="1"/>
          </p:cNvGraphicFramePr>
          <p:nvPr/>
        </p:nvGraphicFramePr>
        <p:xfrm>
          <a:off x="395536" y="1338833"/>
          <a:ext cx="3367087" cy="2162175"/>
        </p:xfrm>
        <a:graphic>
          <a:graphicData uri="http://schemas.openxmlformats.org/presentationml/2006/ole">
            <p:oleObj spid="_x0000_s83970" name="CS ChemDraw Drawing" r:id="rId4" imgW="2524715" imgH="1619385" progId="ChemDraw.Document.6.0">
              <p:embed/>
            </p:oleObj>
          </a:graphicData>
        </a:graphic>
      </p:graphicFrame>
      <p:sp>
        <p:nvSpPr>
          <p:cNvPr id="4" name="右矢印 3"/>
          <p:cNvSpPr/>
          <p:nvPr/>
        </p:nvSpPr>
        <p:spPr>
          <a:xfrm>
            <a:off x="3995936" y="1914897"/>
            <a:ext cx="864096" cy="43204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3971" name="Object 3"/>
          <p:cNvGraphicFramePr>
            <a:graphicFrameLocks noChangeAspect="1"/>
          </p:cNvGraphicFramePr>
          <p:nvPr/>
        </p:nvGraphicFramePr>
        <p:xfrm>
          <a:off x="5076056" y="1338833"/>
          <a:ext cx="3415282" cy="1944216"/>
        </p:xfrm>
        <a:graphic>
          <a:graphicData uri="http://schemas.openxmlformats.org/presentationml/2006/ole">
            <p:oleObj spid="_x0000_s83971" name="CS ChemDraw Drawing" r:id="rId5" imgW="2520399" imgH="1435100" progId="ChemDraw.Document.6.0">
              <p:embed/>
            </p:oleObj>
          </a:graphicData>
        </a:graphic>
      </p:graphicFrame>
      <p:graphicFrame>
        <p:nvGraphicFramePr>
          <p:cNvPr id="83976" name="Object 8"/>
          <p:cNvGraphicFramePr>
            <a:graphicFrameLocks noChangeAspect="1"/>
          </p:cNvGraphicFramePr>
          <p:nvPr/>
        </p:nvGraphicFramePr>
        <p:xfrm>
          <a:off x="3347864" y="4005064"/>
          <a:ext cx="2254256" cy="1080120"/>
        </p:xfrm>
        <a:graphic>
          <a:graphicData uri="http://schemas.openxmlformats.org/presentationml/2006/ole">
            <p:oleObj spid="_x0000_s83976" name="CS ChemDraw Drawing" r:id="rId6" imgW="1712544" imgH="820906" progId="ChemDraw.Document.6.0">
              <p:embed/>
            </p:oleObj>
          </a:graphicData>
        </a:graphic>
      </p:graphicFrame>
      <p:graphicFrame>
        <p:nvGraphicFramePr>
          <p:cNvPr id="83977" name="Object 9"/>
          <p:cNvGraphicFramePr>
            <a:graphicFrameLocks noChangeAspect="1"/>
          </p:cNvGraphicFramePr>
          <p:nvPr/>
        </p:nvGraphicFramePr>
        <p:xfrm>
          <a:off x="3347864" y="5589240"/>
          <a:ext cx="2254250" cy="1079500"/>
        </p:xfrm>
        <a:graphic>
          <a:graphicData uri="http://schemas.openxmlformats.org/presentationml/2006/ole">
            <p:oleObj spid="_x0000_s83977" name="CS ChemDraw Drawing" r:id="rId7" imgW="1712544" imgH="820906" progId="ChemDraw.Document.6.0">
              <p:embed/>
            </p:oleObj>
          </a:graphicData>
        </a:graphic>
      </p:graphicFrame>
      <p:sp>
        <p:nvSpPr>
          <p:cNvPr id="13" name="テキスト ボックス 12"/>
          <p:cNvSpPr txBox="1"/>
          <p:nvPr/>
        </p:nvSpPr>
        <p:spPr>
          <a:xfrm>
            <a:off x="3419872" y="3573016"/>
            <a:ext cx="1872208" cy="369332"/>
          </a:xfrm>
          <a:prstGeom prst="rect">
            <a:avLst/>
          </a:prstGeom>
          <a:noFill/>
          <a:ln>
            <a:solidFill>
              <a:srgbClr val="FFC000"/>
            </a:solidFill>
          </a:ln>
        </p:spPr>
        <p:txBody>
          <a:bodyPr wrap="square" rtlCol="0">
            <a:spAutoFit/>
          </a:bodyPr>
          <a:lstStyle/>
          <a:p>
            <a:r>
              <a:rPr kumimoji="1" lang="en-US" altLang="ja-JP" dirty="0" smtClean="0"/>
              <a:t>stability of </a:t>
            </a:r>
            <a:r>
              <a:rPr kumimoji="1" lang="en-US" altLang="ja-JP" dirty="0" err="1" smtClean="0"/>
              <a:t>imine</a:t>
            </a:r>
            <a:endParaRPr kumimoji="1" lang="ja-JP" altLang="en-US" dirty="0"/>
          </a:p>
        </p:txBody>
      </p:sp>
      <p:sp>
        <p:nvSpPr>
          <p:cNvPr id="14" name="テキスト ボックス 13"/>
          <p:cNvSpPr txBox="1"/>
          <p:nvPr/>
        </p:nvSpPr>
        <p:spPr>
          <a:xfrm>
            <a:off x="3347864" y="5219908"/>
            <a:ext cx="2016224" cy="369332"/>
          </a:xfrm>
          <a:prstGeom prst="rect">
            <a:avLst/>
          </a:prstGeom>
          <a:noFill/>
          <a:ln>
            <a:solidFill>
              <a:schemeClr val="accent4">
                <a:lumMod val="75000"/>
              </a:schemeClr>
            </a:solidFill>
          </a:ln>
        </p:spPr>
        <p:txBody>
          <a:bodyPr wrap="square" rtlCol="0">
            <a:spAutoFit/>
          </a:bodyPr>
          <a:lstStyle/>
          <a:p>
            <a:r>
              <a:rPr kumimoji="1" lang="en-US" altLang="ja-JP" dirty="0" smtClean="0"/>
              <a:t>reactivity of </a:t>
            </a:r>
            <a:r>
              <a:rPr kumimoji="1" lang="en-US" altLang="ja-JP" dirty="0" err="1" smtClean="0"/>
              <a:t>imine</a:t>
            </a:r>
            <a:endParaRPr kumimoji="1" lang="ja-JP" altLang="en-US" dirty="0"/>
          </a:p>
        </p:txBody>
      </p:sp>
      <p:sp>
        <p:nvSpPr>
          <p:cNvPr id="15" name="テキスト ボックス 14"/>
          <p:cNvSpPr txBox="1"/>
          <p:nvPr/>
        </p:nvSpPr>
        <p:spPr>
          <a:xfrm>
            <a:off x="4211960" y="4293096"/>
            <a:ext cx="576064" cy="584775"/>
          </a:xfrm>
          <a:prstGeom prst="rect">
            <a:avLst/>
          </a:prstGeom>
          <a:noFill/>
        </p:spPr>
        <p:txBody>
          <a:bodyPr wrap="square" rtlCol="0">
            <a:spAutoFit/>
          </a:bodyPr>
          <a:lstStyle/>
          <a:p>
            <a:r>
              <a:rPr lang="ja-JP" altLang="en-US" sz="3200" b="1" dirty="0" smtClean="0"/>
              <a:t>＞</a:t>
            </a:r>
            <a:endParaRPr kumimoji="1" lang="ja-JP" altLang="en-US" sz="3200" b="1" dirty="0"/>
          </a:p>
        </p:txBody>
      </p:sp>
      <p:sp>
        <p:nvSpPr>
          <p:cNvPr id="16" name="テキスト ボックス 15"/>
          <p:cNvSpPr txBox="1"/>
          <p:nvPr/>
        </p:nvSpPr>
        <p:spPr>
          <a:xfrm>
            <a:off x="4211960" y="5877272"/>
            <a:ext cx="432048" cy="584775"/>
          </a:xfrm>
          <a:prstGeom prst="rect">
            <a:avLst/>
          </a:prstGeom>
          <a:noFill/>
        </p:spPr>
        <p:txBody>
          <a:bodyPr wrap="square" rtlCol="0">
            <a:spAutoFit/>
          </a:bodyPr>
          <a:lstStyle/>
          <a:p>
            <a:r>
              <a:rPr kumimoji="1" lang="ja-JP" altLang="en-US" sz="3200" b="1" dirty="0" smtClean="0"/>
              <a:t>＜</a:t>
            </a:r>
            <a:endParaRPr kumimoji="1" lang="ja-JP" altLang="en-US" sz="3200" b="1" dirty="0"/>
          </a:p>
        </p:txBody>
      </p:sp>
      <p:sp>
        <p:nvSpPr>
          <p:cNvPr id="12" name="円/楕円 11"/>
          <p:cNvSpPr/>
          <p:nvPr/>
        </p:nvSpPr>
        <p:spPr>
          <a:xfrm>
            <a:off x="7956376" y="2708920"/>
            <a:ext cx="576064" cy="576064"/>
          </a:xfrm>
          <a:prstGeom prst="ellipse">
            <a:avLst/>
          </a:prstGeom>
          <a:ln w="22225">
            <a:solidFill>
              <a:srgbClr val="FF0000"/>
            </a:solidFill>
          </a:ln>
        </p:spPr>
        <p:txBody>
          <a:bodyPr wrap="square" rtlCol="0" anchor="ctr">
            <a:spAutoFit/>
          </a:bodyPr>
          <a:lstStyle/>
          <a:p>
            <a:pPr algn="ctr"/>
            <a:endParaRPr kumimoji="1" lang="ja-JP" altLang="en-US" sz="2000" b="1" dirty="0" smtClean="0">
              <a:solidFill>
                <a:srgbClr val="FF0000"/>
              </a:solidFill>
            </a:endParaRPr>
          </a:p>
        </p:txBody>
      </p:sp>
      <p:sp>
        <p:nvSpPr>
          <p:cNvPr id="17" name="テキスト ボックス 16"/>
          <p:cNvSpPr txBox="1"/>
          <p:nvPr/>
        </p:nvSpPr>
        <p:spPr>
          <a:xfrm>
            <a:off x="7524328" y="3356992"/>
            <a:ext cx="1403648" cy="369332"/>
          </a:xfrm>
          <a:prstGeom prst="rect">
            <a:avLst/>
          </a:prstGeom>
          <a:noFill/>
        </p:spPr>
        <p:txBody>
          <a:bodyPr wrap="square" rtlCol="0">
            <a:spAutoFit/>
          </a:bodyPr>
          <a:lstStyle/>
          <a:p>
            <a:r>
              <a:rPr kumimoji="1" lang="en-US" altLang="ja-JP" i="1" dirty="0" err="1" smtClean="0">
                <a:solidFill>
                  <a:srgbClr val="FF0000"/>
                </a:solidFill>
              </a:rPr>
              <a:t>i</a:t>
            </a:r>
            <a:r>
              <a:rPr kumimoji="1" lang="en-US" altLang="ja-JP" dirty="0" smtClean="0">
                <a:solidFill>
                  <a:srgbClr val="FF0000"/>
                </a:solidFill>
              </a:rPr>
              <a:t>-butyl </a:t>
            </a:r>
            <a:r>
              <a:rPr kumimoji="1" lang="en-US" altLang="ja-JP" dirty="0" err="1" smtClean="0">
                <a:solidFill>
                  <a:srgbClr val="FF0000"/>
                </a:solidFill>
              </a:rPr>
              <a:t>imine</a:t>
            </a:r>
            <a:endParaRPr kumimoji="1" lang="ja-JP" altLang="en-US" i="1" dirty="0">
              <a:solidFill>
                <a:srgbClr val="FF0000"/>
              </a:solidFill>
            </a:endParaRPr>
          </a:p>
        </p:txBody>
      </p:sp>
      <p:sp>
        <p:nvSpPr>
          <p:cNvPr id="18" name="スライド番号プレースホルダ 17"/>
          <p:cNvSpPr>
            <a:spLocks noGrp="1"/>
          </p:cNvSpPr>
          <p:nvPr>
            <p:ph type="sldNum" sz="quarter" idx="12"/>
          </p:nvPr>
        </p:nvSpPr>
        <p:spPr/>
        <p:txBody>
          <a:bodyPr/>
          <a:lstStyle/>
          <a:p>
            <a:pPr>
              <a:defRPr/>
            </a:pPr>
            <a:fld id="{E24B9F40-EBD3-4DAF-A1EF-B72382E3F4CB}" type="slidenum">
              <a:rPr lang="ja-JP" altLang="en-US" smtClean="0"/>
              <a:pPr>
                <a:defRPr/>
              </a:pPr>
              <a:t>15</a:t>
            </a:fld>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2272"/>
            <a:ext cx="8229600" cy="1143000"/>
          </a:xfrm>
        </p:spPr>
        <p:txBody>
          <a:bodyPr/>
          <a:lstStyle/>
          <a:p>
            <a:r>
              <a:rPr lang="en-US" altLang="ja-JP"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Examination of Exchange Reaction</a:t>
            </a:r>
            <a:br>
              <a:rPr lang="en-US" altLang="ja-JP"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br>
            <a:r>
              <a:rPr lang="en-US" altLang="ja-JP"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 with Model Molecules</a:t>
            </a:r>
            <a:endParaRPr kumimoji="1" lang="ja-JP" altLang="en-US" sz="2800" dirty="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ndParaRPr>
          </a:p>
        </p:txBody>
      </p:sp>
      <p:pic>
        <p:nvPicPr>
          <p:cNvPr id="79874" name="Picture 2"/>
          <p:cNvPicPr>
            <a:picLocks noChangeAspect="1" noChangeArrowheads="1"/>
          </p:cNvPicPr>
          <p:nvPr/>
        </p:nvPicPr>
        <p:blipFill>
          <a:blip r:embed="rId3" cstate="print"/>
          <a:srcRect/>
          <a:stretch>
            <a:fillRect/>
          </a:stretch>
        </p:blipFill>
        <p:spPr bwMode="auto">
          <a:xfrm>
            <a:off x="1115616" y="1484784"/>
            <a:ext cx="6940038" cy="4968552"/>
          </a:xfrm>
          <a:prstGeom prst="rect">
            <a:avLst/>
          </a:prstGeom>
          <a:noFill/>
          <a:ln w="9525">
            <a:noFill/>
            <a:miter lim="800000"/>
            <a:headEnd/>
            <a:tailEnd/>
          </a:ln>
        </p:spPr>
      </p:pic>
      <p:sp>
        <p:nvSpPr>
          <p:cNvPr id="79875" name="Text Box 3"/>
          <p:cNvSpPr txBox="1">
            <a:spLocks noChangeArrowheads="1"/>
          </p:cNvSpPr>
          <p:nvPr/>
        </p:nvSpPr>
        <p:spPr bwMode="auto">
          <a:xfrm>
            <a:off x="8262689" y="5373216"/>
            <a:ext cx="485775" cy="238125"/>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0 h</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79876" name="Text Box 4"/>
          <p:cNvSpPr txBox="1">
            <a:spLocks noChangeArrowheads="1"/>
          </p:cNvSpPr>
          <p:nvPr/>
        </p:nvSpPr>
        <p:spPr bwMode="auto">
          <a:xfrm>
            <a:off x="8262689" y="4691930"/>
            <a:ext cx="485775" cy="249238"/>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1 h</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79877" name="Text Box 5"/>
          <p:cNvSpPr txBox="1">
            <a:spLocks noChangeArrowheads="1"/>
          </p:cNvSpPr>
          <p:nvPr/>
        </p:nvSpPr>
        <p:spPr bwMode="auto">
          <a:xfrm>
            <a:off x="8262689" y="4031630"/>
            <a:ext cx="485775" cy="250825"/>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8 h</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79878" name="Text Box 6"/>
          <p:cNvSpPr txBox="1">
            <a:spLocks noChangeArrowheads="1"/>
          </p:cNvSpPr>
          <p:nvPr/>
        </p:nvSpPr>
        <p:spPr bwMode="auto">
          <a:xfrm>
            <a:off x="8190681" y="3356992"/>
            <a:ext cx="629791" cy="288032"/>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24 h</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79879" name="Text Box 7"/>
          <p:cNvSpPr txBox="1">
            <a:spLocks noChangeArrowheads="1"/>
          </p:cNvSpPr>
          <p:nvPr/>
        </p:nvSpPr>
        <p:spPr bwMode="auto">
          <a:xfrm>
            <a:off x="8100392" y="1772816"/>
            <a:ext cx="648072" cy="288032"/>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Time</a:t>
            </a:r>
            <a:endParaRPr kumimoji="1" lang="ja-JP" altLang="ja-JP" sz="2400" b="1"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79880" name="Text Box 8"/>
          <p:cNvSpPr txBox="1">
            <a:spLocks noChangeArrowheads="1"/>
          </p:cNvSpPr>
          <p:nvPr/>
        </p:nvSpPr>
        <p:spPr bwMode="auto">
          <a:xfrm>
            <a:off x="72008" y="2564904"/>
            <a:ext cx="899592" cy="288032"/>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lvl="0" algn="ctr"/>
            <a:r>
              <a:rPr lang="en-US" altLang="ja-JP" sz="1400" baseline="30000" dirty="0" smtClean="0">
                <a:latin typeface="Arial" pitchFamily="34" charset="0"/>
                <a:ea typeface="ＭＳ Ｐゴシック" pitchFamily="50" charset="-128"/>
                <a:cs typeface="Arial" pitchFamily="34" charset="0"/>
              </a:rPr>
              <a:t>1</a:t>
            </a:r>
            <a:r>
              <a:rPr lang="en-US" altLang="ja-JP" sz="1400" dirty="0" smtClean="0">
                <a:latin typeface="Arial" pitchFamily="34" charset="0"/>
                <a:ea typeface="ＭＳ Ｐゴシック" pitchFamily="50" charset="-128"/>
                <a:cs typeface="Arial" pitchFamily="34" charset="0"/>
              </a:rPr>
              <a:t>H NMR of</a:t>
            </a:r>
            <a:r>
              <a:rPr kumimoji="1" lang="ja-JP" altLang="en-US" sz="14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 </a:t>
            </a:r>
            <a:r>
              <a:rPr kumimoji="1" lang="en-US" altLang="ja-JP" sz="14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9</a:t>
            </a:r>
            <a:endParaRPr kumimoji="1" lang="ja-JP" altLang="ja-JP" sz="320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79881" name="Text Box 9"/>
          <p:cNvSpPr txBox="1">
            <a:spLocks noChangeArrowheads="1"/>
          </p:cNvSpPr>
          <p:nvPr/>
        </p:nvSpPr>
        <p:spPr bwMode="auto">
          <a:xfrm>
            <a:off x="0" y="1916832"/>
            <a:ext cx="1115616" cy="432048"/>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lvl="0" algn="just"/>
            <a:r>
              <a:rPr lang="en-US" altLang="ja-JP" sz="1400" baseline="30000" dirty="0" smtClean="0">
                <a:latin typeface="Arial" pitchFamily="34" charset="0"/>
                <a:ea typeface="ＭＳ Ｐゴシック" pitchFamily="50" charset="-128"/>
                <a:cs typeface="Arial" pitchFamily="34" charset="0"/>
              </a:rPr>
              <a:t>1</a:t>
            </a:r>
            <a:r>
              <a:rPr lang="en-US" altLang="ja-JP" sz="1400" dirty="0" smtClean="0">
                <a:latin typeface="Arial" pitchFamily="34" charset="0"/>
                <a:ea typeface="ＭＳ Ｐゴシック" pitchFamily="50" charset="-128"/>
                <a:cs typeface="Arial" pitchFamily="34" charset="0"/>
              </a:rPr>
              <a:t>H NMR of </a:t>
            </a:r>
            <a:r>
              <a:rPr lang="en-US" altLang="ja-JP" sz="1400" b="1" dirty="0" smtClean="0">
                <a:latin typeface="Arial" pitchFamily="34" charset="0"/>
                <a:ea typeface="ＭＳ 明朝" pitchFamily="17" charset="-128"/>
                <a:cs typeface="Arial" pitchFamily="34" charset="0"/>
              </a:rPr>
              <a:t>11</a:t>
            </a:r>
            <a:r>
              <a:rPr kumimoji="1" lang="en-US" altLang="ja-JP" sz="14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 </a:t>
            </a:r>
            <a:r>
              <a:rPr kumimoji="1" lang="en-US" altLang="ja-JP" sz="140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in CDCl</a:t>
            </a:r>
            <a:r>
              <a:rPr kumimoji="1" lang="en-US" altLang="ja-JP" sz="1400" b="0" i="0" u="none" strike="noStrike" cap="none" normalizeH="0" baseline="-25000" dirty="0" smtClean="0">
                <a:ln>
                  <a:noFill/>
                </a:ln>
                <a:solidFill>
                  <a:schemeClr val="tx1"/>
                </a:solidFill>
                <a:effectLst/>
                <a:latin typeface="Arial" pitchFamily="34" charset="0"/>
                <a:ea typeface="ＭＳ 明朝" pitchFamily="17" charset="-128"/>
                <a:cs typeface="Arial" pitchFamily="34" charset="0"/>
              </a:rPr>
              <a:t>3</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79882" name="Text Box 10"/>
          <p:cNvSpPr txBox="1">
            <a:spLocks noChangeArrowheads="1"/>
          </p:cNvSpPr>
          <p:nvPr/>
        </p:nvSpPr>
        <p:spPr bwMode="auto">
          <a:xfrm>
            <a:off x="6012160" y="4437112"/>
            <a:ext cx="441573" cy="188268"/>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0.13</a:t>
            </a: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79883" name="Text Box 11"/>
          <p:cNvSpPr txBox="1">
            <a:spLocks noChangeArrowheads="1"/>
          </p:cNvSpPr>
          <p:nvPr/>
        </p:nvSpPr>
        <p:spPr bwMode="auto">
          <a:xfrm>
            <a:off x="6012160" y="3789040"/>
            <a:ext cx="432048" cy="216024"/>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4.38</a:t>
            </a: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cxnSp>
        <p:nvCxnSpPr>
          <p:cNvPr id="79885" name="AutoShape 13"/>
          <p:cNvCxnSpPr>
            <a:cxnSpLocks noChangeShapeType="1"/>
          </p:cNvCxnSpPr>
          <p:nvPr/>
        </p:nvCxnSpPr>
        <p:spPr bwMode="auto">
          <a:xfrm>
            <a:off x="6228184" y="1556792"/>
            <a:ext cx="0" cy="2135113"/>
          </a:xfrm>
          <a:prstGeom prst="straightConnector1">
            <a:avLst/>
          </a:prstGeom>
          <a:noFill/>
          <a:ln w="9525">
            <a:solidFill>
              <a:srgbClr val="000000"/>
            </a:solidFill>
            <a:round/>
            <a:headEnd/>
            <a:tailEnd type="triangle" w="med" len="med"/>
          </a:ln>
        </p:spPr>
      </p:cxnSp>
      <p:sp>
        <p:nvSpPr>
          <p:cNvPr id="79886" name="Rectangle 14"/>
          <p:cNvSpPr>
            <a:spLocks noChangeArrowheads="1"/>
          </p:cNvSpPr>
          <p:nvPr/>
        </p:nvSpPr>
        <p:spPr bwMode="auto">
          <a:xfrm>
            <a:off x="5580112" y="1628800"/>
            <a:ext cx="432048" cy="3960440"/>
          </a:xfrm>
          <a:prstGeom prst="rect">
            <a:avLst/>
          </a:prstGeom>
          <a:solidFill>
            <a:srgbClr val="FFFFFF">
              <a:alpha val="0"/>
            </a:srgbClr>
          </a:solidFill>
          <a:ln w="19050">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79887" name="Text Box 15"/>
          <p:cNvSpPr txBox="1">
            <a:spLocks noChangeArrowheads="1"/>
          </p:cNvSpPr>
          <p:nvPr/>
        </p:nvSpPr>
        <p:spPr bwMode="auto">
          <a:xfrm>
            <a:off x="5148064" y="1484784"/>
            <a:ext cx="371152" cy="266030"/>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Arial" pitchFamily="34" charset="0"/>
                <a:ea typeface="ＭＳ 明朝" pitchFamily="17" charset="-128"/>
                <a:cs typeface="Arial" pitchFamily="34" charset="0"/>
              </a:rPr>
              <a:t>H</a:t>
            </a:r>
            <a:r>
              <a:rPr kumimoji="1" lang="en-US" altLang="ja-JP" sz="1400" b="1" i="0" u="none" strike="noStrike" cap="none" normalizeH="0" baseline="-25000" dirty="0" smtClean="0">
                <a:ln>
                  <a:noFill/>
                </a:ln>
                <a:solidFill>
                  <a:schemeClr val="tx1"/>
                </a:solidFill>
                <a:effectLst/>
                <a:latin typeface="Arial" pitchFamily="34" charset="0"/>
                <a:ea typeface="ＭＳ 明朝" pitchFamily="17" charset="-128"/>
                <a:cs typeface="Arial" pitchFamily="34" charset="0"/>
              </a:rPr>
              <a:t>A</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18" name="Text Box 22"/>
          <p:cNvSpPr txBox="1">
            <a:spLocks noChangeArrowheads="1"/>
          </p:cNvSpPr>
          <p:nvPr/>
        </p:nvSpPr>
        <p:spPr bwMode="auto">
          <a:xfrm>
            <a:off x="5580112" y="1124744"/>
            <a:ext cx="1728192" cy="360040"/>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rPr>
              <a:t>Intensity of signal </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Arial" pitchFamily="34" charset="0"/>
            </a:endParaRPr>
          </a:p>
        </p:txBody>
      </p:sp>
      <p:sp>
        <p:nvSpPr>
          <p:cNvPr id="17" name="テキスト ボックス 16"/>
          <p:cNvSpPr txBox="1"/>
          <p:nvPr/>
        </p:nvSpPr>
        <p:spPr>
          <a:xfrm>
            <a:off x="755576" y="6453336"/>
            <a:ext cx="7992888" cy="369332"/>
          </a:xfrm>
          <a:prstGeom prst="rect">
            <a:avLst/>
          </a:prstGeom>
          <a:noFill/>
        </p:spPr>
        <p:txBody>
          <a:bodyPr wrap="square" rtlCol="0">
            <a:spAutoFit/>
          </a:bodyPr>
          <a:lstStyle/>
          <a:p>
            <a:pPr algn="ctr"/>
            <a:r>
              <a:rPr kumimoji="1" lang="en-US" altLang="ja-JP" baseline="30000" dirty="0" smtClean="0"/>
              <a:t>1</a:t>
            </a:r>
            <a:r>
              <a:rPr kumimoji="1" lang="en-US" altLang="ja-JP" dirty="0" smtClean="0"/>
              <a:t>H NMR of exchange reaction between </a:t>
            </a:r>
            <a:r>
              <a:rPr kumimoji="1" lang="en-US" altLang="ja-JP" b="1" dirty="0" smtClean="0"/>
              <a:t>11</a:t>
            </a:r>
            <a:r>
              <a:rPr lang="ja-JP" altLang="en-US" b="1" dirty="0" smtClean="0"/>
              <a:t> </a:t>
            </a:r>
            <a:r>
              <a:rPr kumimoji="1" lang="en-US" altLang="ja-JP" dirty="0" smtClean="0"/>
              <a:t>and </a:t>
            </a:r>
            <a:r>
              <a:rPr kumimoji="1" lang="en-US" altLang="ja-JP" b="1" dirty="0" smtClean="0"/>
              <a:t>8 </a:t>
            </a:r>
            <a:r>
              <a:rPr kumimoji="1" lang="en-US" altLang="ja-JP" dirty="0" smtClean="0"/>
              <a:t>in C</a:t>
            </a:r>
            <a:r>
              <a:rPr kumimoji="1" lang="en-US" altLang="ja-JP" baseline="-25000" dirty="0" smtClean="0"/>
              <a:t>6</a:t>
            </a:r>
            <a:r>
              <a:rPr kumimoji="1" lang="en-US" altLang="ja-JP" dirty="0" smtClean="0"/>
              <a:t>D</a:t>
            </a:r>
            <a:r>
              <a:rPr kumimoji="1" lang="en-US" altLang="ja-JP" baseline="-25000" dirty="0" smtClean="0"/>
              <a:t>6</a:t>
            </a:r>
            <a:r>
              <a:rPr kumimoji="1" lang="en-US" altLang="ja-JP" dirty="0" smtClean="0"/>
              <a:t> </a:t>
            </a:r>
            <a:endParaRPr kumimoji="1" lang="ja-JP" altLang="en-US" baseline="30000" dirty="0"/>
          </a:p>
        </p:txBody>
      </p:sp>
      <p:pic>
        <p:nvPicPr>
          <p:cNvPr id="82945" name="Picture 1" descr="C:\Users\金子恭平\Desktop\戸部研関係\Mコロ\交換反応モデル化合物2.tif"/>
          <p:cNvPicPr>
            <a:picLocks noChangeAspect="1" noChangeArrowheads="1"/>
          </p:cNvPicPr>
          <p:nvPr/>
        </p:nvPicPr>
        <p:blipFill>
          <a:blip r:embed="rId4" cstate="print"/>
          <a:srcRect/>
          <a:stretch>
            <a:fillRect/>
          </a:stretch>
        </p:blipFill>
        <p:spPr bwMode="auto">
          <a:xfrm>
            <a:off x="0" y="836712"/>
            <a:ext cx="4403726" cy="1122362"/>
          </a:xfrm>
          <a:prstGeom prst="rect">
            <a:avLst/>
          </a:prstGeom>
          <a:noFill/>
        </p:spPr>
      </p:pic>
      <p:sp>
        <p:nvSpPr>
          <p:cNvPr id="20" name="正方形/長方形 19"/>
          <p:cNvSpPr/>
          <p:nvPr/>
        </p:nvSpPr>
        <p:spPr>
          <a:xfrm>
            <a:off x="251520" y="4437112"/>
            <a:ext cx="2808312" cy="707886"/>
          </a:xfrm>
          <a:prstGeom prst="rect">
            <a:avLst/>
          </a:prstGeom>
          <a:ln>
            <a:solidFill>
              <a:schemeClr val="accent3"/>
            </a:solidFill>
          </a:ln>
        </p:spPr>
        <p:txBody>
          <a:bodyPr wrap="square">
            <a:spAutoFit/>
          </a:bodyPr>
          <a:lstStyle/>
          <a:p>
            <a:r>
              <a:rPr lang="ja-JP" altLang="en-US" sz="2000" b="1" dirty="0" smtClean="0">
                <a:solidFill>
                  <a:srgbClr val="FF0000"/>
                </a:solidFill>
              </a:rPr>
              <a:t>○</a:t>
            </a:r>
            <a:r>
              <a:rPr lang="en-US" altLang="ja-JP" sz="2000" b="1" dirty="0" smtClean="0"/>
              <a:t> </a:t>
            </a:r>
            <a:r>
              <a:rPr lang="en-US" altLang="ja-JP" sz="2000" dirty="0" smtClean="0"/>
              <a:t>Exchange reaction </a:t>
            </a:r>
            <a:r>
              <a:rPr lang="ja-JP" altLang="en-US" sz="2000" dirty="0" smtClean="0"/>
              <a:t>　</a:t>
            </a:r>
            <a:endParaRPr lang="en-US" altLang="ja-JP" sz="2000" dirty="0" smtClean="0"/>
          </a:p>
          <a:p>
            <a:r>
              <a:rPr lang="ja-JP" altLang="en-US" sz="2000" dirty="0" smtClean="0"/>
              <a:t>　　</a:t>
            </a:r>
            <a:r>
              <a:rPr lang="en-US" altLang="ja-JP" sz="2000" dirty="0" smtClean="0"/>
              <a:t>proceeds</a:t>
            </a:r>
            <a:r>
              <a:rPr lang="ja-JP" altLang="en-US" sz="2000" dirty="0" smtClean="0"/>
              <a:t> </a:t>
            </a:r>
            <a:r>
              <a:rPr lang="en-US" altLang="ja-JP" sz="2000" dirty="0" smtClean="0"/>
              <a:t>quickly.</a:t>
            </a:r>
            <a:endParaRPr lang="ja-JP" altLang="en-US" sz="2000" dirty="0"/>
          </a:p>
        </p:txBody>
      </p:sp>
      <p:sp>
        <p:nvSpPr>
          <p:cNvPr id="21" name="テキスト ボックス 20"/>
          <p:cNvSpPr txBox="1"/>
          <p:nvPr/>
        </p:nvSpPr>
        <p:spPr>
          <a:xfrm>
            <a:off x="2987824" y="5466710"/>
            <a:ext cx="2555776" cy="338554"/>
          </a:xfrm>
          <a:prstGeom prst="rect">
            <a:avLst/>
          </a:prstGeom>
          <a:noFill/>
        </p:spPr>
        <p:txBody>
          <a:bodyPr wrap="square" rtlCol="0">
            <a:spAutoFit/>
          </a:bodyPr>
          <a:lstStyle/>
          <a:p>
            <a:r>
              <a:rPr kumimoji="1" lang="en-US" altLang="ja-JP" sz="1600" dirty="0" smtClean="0"/>
              <a:t>Integral value is fixed 2.00.</a:t>
            </a:r>
            <a:endParaRPr kumimoji="1" lang="ja-JP" altLang="en-US" sz="1600" dirty="0"/>
          </a:p>
        </p:txBody>
      </p:sp>
      <p:sp>
        <p:nvSpPr>
          <p:cNvPr id="22" name="円/楕円 21"/>
          <p:cNvSpPr/>
          <p:nvPr/>
        </p:nvSpPr>
        <p:spPr>
          <a:xfrm>
            <a:off x="5580112" y="5085184"/>
            <a:ext cx="216024" cy="504056"/>
          </a:xfrm>
          <a:prstGeom prst="ellipse">
            <a:avLst/>
          </a:prstGeom>
          <a:noFill/>
          <a:ln>
            <a:solidFill>
              <a:schemeClr val="tx1"/>
            </a:solidFill>
          </a:ln>
        </p:spPr>
        <p:txBody>
          <a:bodyPr wrap="square" rtlCol="0" anchor="ctr">
            <a:spAutoFit/>
          </a:bodyPr>
          <a:lstStyle/>
          <a:p>
            <a:pPr algn="ctr"/>
            <a:endParaRPr kumimoji="1" lang="ja-JP" altLang="en-US" sz="2000" b="1" dirty="0" smtClean="0">
              <a:solidFill>
                <a:srgbClr val="FF0000"/>
              </a:solidFill>
            </a:endParaRPr>
          </a:p>
        </p:txBody>
      </p:sp>
      <p:cxnSp>
        <p:nvCxnSpPr>
          <p:cNvPr id="23" name="直線矢印コネクタ 22"/>
          <p:cNvCxnSpPr/>
          <p:nvPr/>
        </p:nvCxnSpPr>
        <p:spPr>
          <a:xfrm flipV="1">
            <a:off x="5076056" y="5373216"/>
            <a:ext cx="432048"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スライド番号プレースホルダ 23"/>
          <p:cNvSpPr>
            <a:spLocks noGrp="1"/>
          </p:cNvSpPr>
          <p:nvPr>
            <p:ph type="sldNum" sz="quarter" idx="12"/>
          </p:nvPr>
        </p:nvSpPr>
        <p:spPr/>
        <p:txBody>
          <a:bodyPr/>
          <a:lstStyle/>
          <a:p>
            <a:pPr>
              <a:defRPr/>
            </a:pPr>
            <a:fld id="{E24B9F40-EBD3-4DAF-A1EF-B72382E3F4CB}" type="slidenum">
              <a:rPr lang="ja-JP" altLang="en-US" smtClean="0"/>
              <a:pPr>
                <a:defRPr/>
              </a:pPr>
              <a:t>16</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Summary</a:t>
            </a:r>
            <a:endParaRPr kumimoji="1" lang="ja-JP" altLang="en-US" sz="3200" b="1" dirty="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endParaRPr>
          </a:p>
        </p:txBody>
      </p:sp>
      <p:sp>
        <p:nvSpPr>
          <p:cNvPr id="3" name="コンテンツ プレースホルダ 2"/>
          <p:cNvSpPr>
            <a:spLocks noGrp="1"/>
          </p:cNvSpPr>
          <p:nvPr>
            <p:ph idx="1"/>
          </p:nvPr>
        </p:nvSpPr>
        <p:spPr>
          <a:xfrm>
            <a:off x="395536" y="1340768"/>
            <a:ext cx="8229600" cy="4525963"/>
          </a:xfrm>
        </p:spPr>
        <p:txBody>
          <a:bodyPr/>
          <a:lstStyle/>
          <a:p>
            <a:r>
              <a:rPr lang="en-US" altLang="ja-JP" sz="1800" dirty="0" smtClean="0">
                <a:latin typeface="Arial" pitchFamily="34" charset="0"/>
                <a:cs typeface="Arial" pitchFamily="34" charset="0"/>
              </a:rPr>
              <a:t>Intense interests have been paid for synthesis and physical properties of 2D polymer which constitutes ordered </a:t>
            </a:r>
            <a:r>
              <a:rPr lang="en-US" altLang="ja-JP" sz="1800" dirty="0" err="1" smtClean="0">
                <a:latin typeface="Arial" pitchFamily="34" charset="0"/>
                <a:cs typeface="Arial" pitchFamily="34" charset="0"/>
              </a:rPr>
              <a:t>nano</a:t>
            </a:r>
            <a:r>
              <a:rPr lang="en-US" altLang="ja-JP" sz="1800" dirty="0" smtClean="0">
                <a:latin typeface="Arial" pitchFamily="34" charset="0"/>
                <a:cs typeface="Arial" pitchFamily="34" charset="0"/>
              </a:rPr>
              <a:t> structure with single atomic film thickness, and which is novel polymeric material.</a:t>
            </a:r>
          </a:p>
          <a:p>
            <a:endParaRPr lang="en-US" altLang="ja-JP" sz="1800" dirty="0" smtClean="0">
              <a:latin typeface="Arial" pitchFamily="34" charset="0"/>
              <a:cs typeface="Arial" pitchFamily="34" charset="0"/>
            </a:endParaRPr>
          </a:p>
          <a:p>
            <a:r>
              <a:rPr lang="en-US" altLang="ja-JP" sz="1800" dirty="0" smtClean="0">
                <a:latin typeface="Arial" pitchFamily="34" charset="0"/>
                <a:cs typeface="Arial" pitchFamily="34" charset="0"/>
              </a:rPr>
              <a:t>In my project, I’ll synthesize 2D polymer via </a:t>
            </a:r>
            <a:r>
              <a:rPr lang="en-US" altLang="ja-JP" sz="1800" dirty="0" err="1" smtClean="0">
                <a:latin typeface="Arial" pitchFamily="34" charset="0"/>
                <a:cs typeface="Arial" pitchFamily="34" charset="0"/>
              </a:rPr>
              <a:t>imine</a:t>
            </a:r>
            <a:r>
              <a:rPr lang="en-US" altLang="ja-JP" sz="1800" dirty="0" smtClean="0">
                <a:latin typeface="Arial" pitchFamily="34" charset="0"/>
                <a:cs typeface="Arial" pitchFamily="34" charset="0"/>
              </a:rPr>
              <a:t> formation between  the DBA which comprises amino groups at the end of  alkyl chains and guest molecule with </a:t>
            </a:r>
            <a:r>
              <a:rPr lang="en-US" altLang="ja-JP" sz="1800" dirty="0" err="1" smtClean="0">
                <a:latin typeface="Arial" pitchFamily="34" charset="0"/>
                <a:cs typeface="Arial" pitchFamily="34" charset="0"/>
              </a:rPr>
              <a:t>formyl</a:t>
            </a:r>
            <a:r>
              <a:rPr lang="en-US" altLang="ja-JP" sz="1800" dirty="0" smtClean="0">
                <a:latin typeface="Arial" pitchFamily="34" charset="0"/>
                <a:cs typeface="Arial" pitchFamily="34" charset="0"/>
              </a:rPr>
              <a:t> groups at the ambient condition.</a:t>
            </a:r>
          </a:p>
          <a:p>
            <a:endParaRPr lang="en-US" altLang="ja-JP" sz="1800" dirty="0" smtClean="0">
              <a:latin typeface="Arial" pitchFamily="34" charset="0"/>
              <a:cs typeface="Arial" pitchFamily="34" charset="0"/>
            </a:endParaRPr>
          </a:p>
          <a:p>
            <a:r>
              <a:rPr kumimoji="1" lang="en-US" altLang="ja-JP" sz="1800" dirty="0" smtClean="0">
                <a:latin typeface="Arial" pitchFamily="34" charset="0"/>
                <a:cs typeface="Arial" pitchFamily="34" charset="0"/>
              </a:rPr>
              <a:t>DBA </a:t>
            </a:r>
            <a:r>
              <a:rPr kumimoji="1" lang="en-US" altLang="ja-JP" sz="1800" b="1" dirty="0" smtClean="0">
                <a:latin typeface="Arial" pitchFamily="34" charset="0"/>
                <a:cs typeface="Arial" pitchFamily="34" charset="0"/>
              </a:rPr>
              <a:t>1</a:t>
            </a:r>
            <a:r>
              <a:rPr kumimoji="1" lang="en-US" altLang="ja-JP" sz="1800" dirty="0" smtClean="0">
                <a:latin typeface="Arial" pitchFamily="34" charset="0"/>
                <a:cs typeface="Arial" pitchFamily="34" charset="0"/>
              </a:rPr>
              <a:t> didn’t form honeycomb network, so I tried to use exchange reaction.</a:t>
            </a:r>
          </a:p>
          <a:p>
            <a:endParaRPr kumimoji="1" lang="en-US" altLang="ja-JP" sz="1800" dirty="0" smtClean="0">
              <a:latin typeface="Arial" pitchFamily="34" charset="0"/>
              <a:cs typeface="Arial" pitchFamily="34" charset="0"/>
            </a:endParaRPr>
          </a:p>
          <a:p>
            <a:r>
              <a:rPr lang="en-US" altLang="ja-JP" sz="1800" dirty="0" smtClean="0">
                <a:latin typeface="Arial" pitchFamily="34" charset="0"/>
                <a:cs typeface="Arial" pitchFamily="34" charset="0"/>
              </a:rPr>
              <a:t>DBA </a:t>
            </a:r>
            <a:r>
              <a:rPr lang="en-US" altLang="ja-JP" sz="1800" b="1" dirty="0" smtClean="0">
                <a:latin typeface="Arial" pitchFamily="34" charset="0"/>
                <a:cs typeface="Arial" pitchFamily="34" charset="0"/>
              </a:rPr>
              <a:t>6</a:t>
            </a:r>
            <a:r>
              <a:rPr lang="en-US" altLang="ja-JP" sz="1800" dirty="0" smtClean="0">
                <a:latin typeface="Arial" pitchFamily="34" charset="0"/>
                <a:cs typeface="Arial" pitchFamily="34" charset="0"/>
              </a:rPr>
              <a:t> formed honeycomb network and guest molecule was co-adsorbed, but exchange reaction didn’t proceed.</a:t>
            </a:r>
          </a:p>
          <a:p>
            <a:endParaRPr lang="en-US" altLang="ja-JP" sz="1800" dirty="0" smtClean="0">
              <a:latin typeface="Arial" pitchFamily="34" charset="0"/>
              <a:cs typeface="Arial" pitchFamily="34" charset="0"/>
            </a:endParaRPr>
          </a:p>
          <a:p>
            <a:r>
              <a:rPr kumimoji="1" lang="en-US" altLang="ja-JP" sz="1800" dirty="0" smtClean="0">
                <a:latin typeface="Arial" pitchFamily="34" charset="0"/>
                <a:cs typeface="Arial" pitchFamily="34" charset="0"/>
              </a:rPr>
              <a:t>With another model molecule which comprised </a:t>
            </a:r>
            <a:r>
              <a:rPr kumimoji="1" lang="en-US" altLang="ja-JP" sz="1800" i="1" dirty="0" err="1" smtClean="0">
                <a:latin typeface="Arial" pitchFamily="34" charset="0"/>
                <a:cs typeface="Arial" pitchFamily="34" charset="0"/>
              </a:rPr>
              <a:t>i</a:t>
            </a:r>
            <a:r>
              <a:rPr kumimoji="1" lang="en-US" altLang="ja-JP" sz="1800" dirty="0" smtClean="0">
                <a:latin typeface="Arial" pitchFamily="34" charset="0"/>
                <a:cs typeface="Arial" pitchFamily="34" charset="0"/>
              </a:rPr>
              <a:t>-</a:t>
            </a:r>
            <a:r>
              <a:rPr lang="en-US" altLang="ja-JP" sz="1800" dirty="0" smtClean="0">
                <a:latin typeface="Arial" pitchFamily="34" charset="0"/>
                <a:cs typeface="Arial" pitchFamily="34" charset="0"/>
              </a:rPr>
              <a:t>butyl </a:t>
            </a:r>
            <a:r>
              <a:rPr lang="en-US" altLang="ja-JP" sz="1800" dirty="0" err="1" smtClean="0">
                <a:latin typeface="Arial" pitchFamily="34" charset="0"/>
                <a:cs typeface="Arial" pitchFamily="34" charset="0"/>
              </a:rPr>
              <a:t>imine</a:t>
            </a:r>
            <a:r>
              <a:rPr lang="en-US" altLang="ja-JP" sz="1800" dirty="0" smtClean="0">
                <a:latin typeface="Arial" pitchFamily="34" charset="0"/>
                <a:cs typeface="Arial" pitchFamily="34" charset="0"/>
              </a:rPr>
              <a:t>, exchange reaction proceeded quickly.</a:t>
            </a:r>
            <a:endParaRPr kumimoji="1" lang="ja-JP" altLang="en-US" sz="1800"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p:txBody>
          <a:bodyPr/>
          <a:lstStyle/>
          <a:p>
            <a:pPr>
              <a:defRPr/>
            </a:pPr>
            <a:fld id="{BF16C9B7-48A0-41F0-9B80-E4DE8B700431}" type="slidenum">
              <a:rPr lang="ja-JP" altLang="en-US" smtClean="0"/>
              <a:pPr>
                <a:defRPr/>
              </a:pPr>
              <a:t>17</a:t>
            </a:fld>
            <a:endParaRPr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pPr>
              <a:defRPr/>
            </a:pPr>
            <a:fld id="{BF16C9B7-48A0-41F0-9B80-E4DE8B700431}" type="slidenum">
              <a:rPr lang="ja-JP" altLang="en-US" smtClean="0"/>
              <a:pPr>
                <a:defRPr/>
              </a:pPr>
              <a:t>18</a:t>
            </a:fld>
            <a:endParaRPr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タイトル 1"/>
          <p:cNvSpPr>
            <a:spLocks noGrp="1"/>
          </p:cNvSpPr>
          <p:nvPr>
            <p:ph type="title"/>
          </p:nvPr>
        </p:nvSpPr>
        <p:spPr>
          <a:xfrm>
            <a:off x="1571625" y="-27384"/>
            <a:ext cx="5857875" cy="654050"/>
          </a:xfrm>
        </p:spPr>
        <p:txBody>
          <a:bodyPr/>
          <a:lstStyle/>
          <a:p>
            <a:pPr eaLnBrk="1" hangingPunct="1"/>
            <a:r>
              <a:rPr lang="en-US" altLang="ja-JP" sz="2800" b="1" dirty="0" smtClean="0">
                <a:latin typeface="Arial" charset="0"/>
                <a:cs typeface="Arial" charset="0"/>
              </a:rPr>
              <a:t>Synthesis of DBA 1</a:t>
            </a:r>
            <a:endParaRPr lang="ja-JP" altLang="en-US" sz="2800" b="1" dirty="0" smtClean="0">
              <a:latin typeface="Arial" charset="0"/>
              <a:cs typeface="Arial" charset="0"/>
            </a:endParaRPr>
          </a:p>
        </p:txBody>
      </p:sp>
      <p:sp>
        <p:nvSpPr>
          <p:cNvPr id="7172" name="テキスト ボックス 4"/>
          <p:cNvSpPr txBox="1">
            <a:spLocks noChangeArrowheads="1"/>
          </p:cNvSpPr>
          <p:nvPr/>
        </p:nvSpPr>
        <p:spPr bwMode="auto">
          <a:xfrm>
            <a:off x="1785938" y="6429375"/>
            <a:ext cx="7410450" cy="369888"/>
          </a:xfrm>
          <a:prstGeom prst="rect">
            <a:avLst/>
          </a:prstGeom>
          <a:noFill/>
          <a:ln w="9525">
            <a:noFill/>
            <a:miter lim="800000"/>
            <a:headEnd/>
            <a:tailEnd/>
          </a:ln>
        </p:spPr>
        <p:txBody>
          <a:bodyPr wrap="none">
            <a:spAutoFit/>
          </a:bodyPr>
          <a:lstStyle/>
          <a:p>
            <a:r>
              <a:rPr lang="en-US" altLang="ja-JP" dirty="0">
                <a:latin typeface="ＭＳ Ｐ明朝" pitchFamily="18" charset="-128"/>
                <a:ea typeface="ＭＳ Ｐ明朝" pitchFamily="18" charset="-128"/>
              </a:rPr>
              <a:t>*: </a:t>
            </a:r>
            <a:r>
              <a:rPr lang="ja-JP" altLang="ja-JP" dirty="0">
                <a:latin typeface="ＭＳ Ｐ明朝" pitchFamily="18" charset="-128"/>
                <a:ea typeface="ＭＳ Ｐ明朝" pitchFamily="18" charset="-128"/>
              </a:rPr>
              <a:t>犬飼</a:t>
            </a:r>
            <a:r>
              <a:rPr lang="ja-JP" altLang="en-US" dirty="0">
                <a:latin typeface="ＭＳ Ｐ明朝" pitchFamily="18" charset="-128"/>
                <a:ea typeface="ＭＳ Ｐ明朝" pitchFamily="18" charset="-128"/>
              </a:rPr>
              <a:t>　</a:t>
            </a:r>
            <a:r>
              <a:rPr lang="ja-JP" altLang="ja-JP" dirty="0">
                <a:latin typeface="ＭＳ Ｐ明朝" pitchFamily="18" charset="-128"/>
                <a:ea typeface="ＭＳ Ｐ明朝" pitchFamily="18" charset="-128"/>
              </a:rPr>
              <a:t>晃司</a:t>
            </a:r>
            <a:r>
              <a:rPr lang="en-US" altLang="ja-JP" dirty="0">
                <a:latin typeface="ＭＳ Ｐ明朝" pitchFamily="18" charset="-128"/>
                <a:ea typeface="ＭＳ Ｐ明朝" pitchFamily="18" charset="-128"/>
              </a:rPr>
              <a:t>, </a:t>
            </a:r>
            <a:r>
              <a:rPr lang="en-US" altLang="ja-JP" dirty="0">
                <a:latin typeface="ＭＳ Ｐ明朝" pitchFamily="18" charset="-128"/>
                <a:ea typeface="ＭＳ Ｐ明朝" pitchFamily="18" charset="-128"/>
                <a:cs typeface="Arial" charset="0"/>
              </a:rPr>
              <a:t>2009</a:t>
            </a:r>
            <a:r>
              <a:rPr lang="ja-JP" altLang="en-US" dirty="0">
                <a:latin typeface="ＭＳ Ｐ明朝" pitchFamily="18" charset="-128"/>
                <a:ea typeface="ＭＳ Ｐ明朝" pitchFamily="18" charset="-128"/>
                <a:cs typeface="Arial" charset="0"/>
              </a:rPr>
              <a:t>年度</a:t>
            </a:r>
            <a:r>
              <a:rPr lang="ja-JP" altLang="ja-JP" dirty="0">
                <a:latin typeface="ＭＳ Ｐ明朝" pitchFamily="18" charset="-128"/>
                <a:ea typeface="ＭＳ Ｐ明朝" pitchFamily="18" charset="-128"/>
              </a:rPr>
              <a:t>修士学位論文</a:t>
            </a:r>
            <a:r>
              <a:rPr lang="en-US" altLang="ja-JP" dirty="0">
                <a:latin typeface="ＭＳ Ｐ明朝" pitchFamily="18" charset="-128"/>
                <a:ea typeface="ＭＳ Ｐ明朝" pitchFamily="18" charset="-128"/>
              </a:rPr>
              <a:t>,  </a:t>
            </a:r>
            <a:r>
              <a:rPr lang="ja-JP" altLang="ja-JP" dirty="0">
                <a:latin typeface="ＭＳ Ｐ明朝" pitchFamily="18" charset="-128"/>
                <a:ea typeface="ＭＳ Ｐ明朝" pitchFamily="18" charset="-128"/>
              </a:rPr>
              <a:t>大阪大学</a:t>
            </a:r>
            <a:r>
              <a:rPr lang="ja-JP" altLang="en-US" dirty="0">
                <a:latin typeface="ＭＳ Ｐ明朝" pitchFamily="18" charset="-128"/>
                <a:ea typeface="ＭＳ Ｐ明朝" pitchFamily="18" charset="-128"/>
              </a:rPr>
              <a:t>大学院</a:t>
            </a:r>
            <a:r>
              <a:rPr lang="ja-JP" altLang="ja-JP" dirty="0">
                <a:latin typeface="ＭＳ Ｐ明朝" pitchFamily="18" charset="-128"/>
                <a:ea typeface="ＭＳ Ｐ明朝" pitchFamily="18" charset="-128"/>
              </a:rPr>
              <a:t>基礎工学研究科</a:t>
            </a:r>
            <a:endParaRPr lang="ja-JP" altLang="en-US" dirty="0">
              <a:latin typeface="ＭＳ Ｐ明朝" pitchFamily="18" charset="-128"/>
              <a:ea typeface="ＭＳ Ｐ明朝" pitchFamily="18" charset="-128"/>
            </a:endParaRPr>
          </a:p>
        </p:txBody>
      </p:sp>
      <p:pic>
        <p:nvPicPr>
          <p:cNvPr id="5" name="図 4" descr="host合成スキーム.tif"/>
          <p:cNvPicPr>
            <a:picLocks noChangeAspect="1"/>
          </p:cNvPicPr>
          <p:nvPr/>
        </p:nvPicPr>
        <p:blipFill>
          <a:blip r:embed="rId3" cstate="print"/>
          <a:stretch>
            <a:fillRect/>
          </a:stretch>
        </p:blipFill>
        <p:spPr>
          <a:xfrm>
            <a:off x="467544" y="692695"/>
            <a:ext cx="8208913" cy="5770586"/>
          </a:xfrm>
          <a:prstGeom prst="rect">
            <a:avLst/>
          </a:prstGeom>
        </p:spPr>
      </p:pic>
      <p:sp>
        <p:nvSpPr>
          <p:cNvPr id="6" name="スライド番号プレースホルダ 5"/>
          <p:cNvSpPr>
            <a:spLocks noGrp="1"/>
          </p:cNvSpPr>
          <p:nvPr>
            <p:ph type="sldNum" sz="quarter" idx="12"/>
          </p:nvPr>
        </p:nvSpPr>
        <p:spPr/>
        <p:txBody>
          <a:bodyPr/>
          <a:lstStyle/>
          <a:p>
            <a:pPr>
              <a:defRPr/>
            </a:pPr>
            <a:fld id="{BF16C9B7-48A0-41F0-9B80-E4DE8B700431}" type="slidenum">
              <a:rPr lang="ja-JP" altLang="en-US" smtClean="0"/>
              <a:pPr>
                <a:defRPr/>
              </a:pPr>
              <a:t>19</a:t>
            </a:fld>
            <a:endParaRPr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lstStyle/>
          <a:p>
            <a:r>
              <a:rPr lang="en-US" altLang="ja-JP" sz="32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Contents</a:t>
            </a:r>
            <a:endParaRPr kumimoji="1" lang="ja-JP" altLang="en-US" sz="3200" b="1" dirty="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ndParaRPr>
          </a:p>
        </p:txBody>
      </p:sp>
      <p:sp>
        <p:nvSpPr>
          <p:cNvPr id="3" name="コンテンツ プレースホルダ 2"/>
          <p:cNvSpPr>
            <a:spLocks noGrp="1"/>
          </p:cNvSpPr>
          <p:nvPr>
            <p:ph idx="1"/>
          </p:nvPr>
        </p:nvSpPr>
        <p:spPr>
          <a:xfrm>
            <a:off x="457200" y="1268760"/>
            <a:ext cx="8686800" cy="4525963"/>
          </a:xfrm>
        </p:spPr>
        <p:txBody>
          <a:bodyPr/>
          <a:lstStyle/>
          <a:p>
            <a:r>
              <a:rPr kumimoji="1" lang="en-US" altLang="ja-JP" dirty="0" smtClean="0">
                <a:latin typeface="Arial" pitchFamily="34" charset="0"/>
                <a:cs typeface="Arial" pitchFamily="34" charset="0"/>
              </a:rPr>
              <a:t>Introduction</a:t>
            </a:r>
          </a:p>
          <a:p>
            <a:pPr>
              <a:buNone/>
            </a:pPr>
            <a:r>
              <a:rPr lang="ja-JP" altLang="en-US" sz="2000" dirty="0" smtClean="0">
                <a:latin typeface="Arial" pitchFamily="34" charset="0"/>
                <a:cs typeface="Arial" pitchFamily="34" charset="0"/>
              </a:rPr>
              <a:t>            ・ </a:t>
            </a:r>
            <a:r>
              <a:rPr lang="en-US" altLang="ja-JP" sz="2000" dirty="0" smtClean="0">
                <a:latin typeface="Arial" pitchFamily="34" charset="0"/>
                <a:cs typeface="Arial" pitchFamily="34" charset="0"/>
              </a:rPr>
              <a:t>Concept of 2D Polymer</a:t>
            </a:r>
          </a:p>
          <a:p>
            <a:pPr>
              <a:buNone/>
            </a:pPr>
            <a:r>
              <a:rPr lang="en-US" altLang="ja-JP" sz="2000" dirty="0" smtClean="0">
                <a:latin typeface="Arial" pitchFamily="34" charset="0"/>
                <a:cs typeface="Arial" pitchFamily="34" charset="0"/>
              </a:rPr>
              <a:t>     </a:t>
            </a:r>
            <a:r>
              <a:rPr lang="en-US" altLang="ja-JP" sz="2000" dirty="0" smtClean="0">
                <a:latin typeface="Arial" pitchFamily="34" charset="0"/>
                <a:cs typeface="Arial" pitchFamily="34" charset="0"/>
              </a:rPr>
              <a:t>       </a:t>
            </a:r>
            <a:r>
              <a:rPr lang="ja-JP" altLang="en-US" sz="2000" dirty="0" smtClean="0">
                <a:latin typeface="Arial" pitchFamily="34" charset="0"/>
                <a:cs typeface="Arial" pitchFamily="34" charset="0"/>
              </a:rPr>
              <a:t>・ </a:t>
            </a:r>
            <a:r>
              <a:rPr lang="en-US" altLang="ja-JP" sz="2000" dirty="0" smtClean="0">
                <a:latin typeface="Arial" pitchFamily="34" charset="0"/>
                <a:cs typeface="Arial" pitchFamily="34" charset="0"/>
              </a:rPr>
              <a:t>Previous Research Toward The Synthesis </a:t>
            </a:r>
            <a:r>
              <a:rPr lang="en-US" altLang="ja-JP" sz="2000" dirty="0" smtClean="0">
                <a:latin typeface="Arial" pitchFamily="34" charset="0"/>
                <a:cs typeface="Arial" pitchFamily="34" charset="0"/>
              </a:rPr>
              <a:t>of 2D </a:t>
            </a:r>
            <a:r>
              <a:rPr lang="en-US" altLang="ja-JP" sz="2000" dirty="0" smtClean="0">
                <a:latin typeface="Arial" pitchFamily="34" charset="0"/>
                <a:cs typeface="Arial" pitchFamily="34" charset="0"/>
              </a:rPr>
              <a:t>Polymer</a:t>
            </a:r>
          </a:p>
          <a:p>
            <a:pPr>
              <a:buNone/>
            </a:pPr>
            <a:r>
              <a:rPr lang="en-US" altLang="ja-JP" sz="2000" dirty="0" smtClean="0">
                <a:latin typeface="Arial" pitchFamily="34" charset="0"/>
                <a:cs typeface="Arial" pitchFamily="34" charset="0"/>
              </a:rPr>
              <a:t> </a:t>
            </a:r>
            <a:r>
              <a:rPr lang="en-US" altLang="ja-JP" sz="2000" dirty="0" smtClean="0">
                <a:latin typeface="Arial" pitchFamily="34" charset="0"/>
                <a:cs typeface="Arial" pitchFamily="34" charset="0"/>
              </a:rPr>
              <a:t>              </a:t>
            </a:r>
            <a:r>
              <a:rPr lang="en-US" altLang="ja-JP" sz="2000" dirty="0" smtClean="0">
                <a:latin typeface="Arial" pitchFamily="34" charset="0"/>
                <a:cs typeface="Arial" pitchFamily="34" charset="0"/>
              </a:rPr>
              <a:t>on </a:t>
            </a:r>
            <a:r>
              <a:rPr lang="en-US" altLang="ja-JP" sz="2000" dirty="0" smtClean="0">
                <a:latin typeface="Arial" pitchFamily="34" charset="0"/>
                <a:cs typeface="Arial" pitchFamily="34" charset="0"/>
              </a:rPr>
              <a:t> Surfaces</a:t>
            </a:r>
            <a:endParaRPr lang="en-US" altLang="ja-JP" sz="2000" dirty="0" smtClean="0">
              <a:latin typeface="Arial" pitchFamily="34" charset="0"/>
              <a:cs typeface="Arial" pitchFamily="34" charset="0"/>
            </a:endParaRPr>
          </a:p>
          <a:p>
            <a:pPr>
              <a:buNone/>
            </a:pPr>
            <a:r>
              <a:rPr lang="en-US" altLang="ja-JP" sz="2000" dirty="0" smtClean="0">
                <a:latin typeface="Arial" pitchFamily="34" charset="0"/>
                <a:cs typeface="Arial" pitchFamily="34" charset="0"/>
              </a:rPr>
              <a:t>     </a:t>
            </a:r>
            <a:r>
              <a:rPr lang="en-US" altLang="ja-JP" sz="2000" dirty="0" smtClean="0">
                <a:latin typeface="Arial" pitchFamily="34" charset="0"/>
                <a:cs typeface="Arial" pitchFamily="34" charset="0"/>
              </a:rPr>
              <a:t>       </a:t>
            </a:r>
            <a:r>
              <a:rPr lang="ja-JP" altLang="en-US" sz="2000" dirty="0" smtClean="0">
                <a:latin typeface="Arial" pitchFamily="34" charset="0"/>
                <a:cs typeface="Arial" pitchFamily="34" charset="0"/>
              </a:rPr>
              <a:t>・</a:t>
            </a:r>
            <a:r>
              <a:rPr lang="en-US" altLang="ja-JP" sz="2000" dirty="0" smtClean="0">
                <a:latin typeface="Arial" pitchFamily="34" charset="0"/>
                <a:cs typeface="Arial" pitchFamily="34" charset="0"/>
              </a:rPr>
              <a:t> </a:t>
            </a:r>
            <a:r>
              <a:rPr lang="en-US" altLang="ja-JP" sz="2000" dirty="0" smtClean="0">
                <a:latin typeface="Arial" pitchFamily="34" charset="0"/>
                <a:ea typeface="ＭＳ Ｐゴシック" pitchFamily="50" charset="-128"/>
              </a:rPr>
              <a:t>My </a:t>
            </a:r>
            <a:r>
              <a:rPr lang="en-US" altLang="ja-JP" sz="2000" dirty="0" smtClean="0">
                <a:latin typeface="Arial" pitchFamily="34" charset="0"/>
                <a:ea typeface="ＭＳ Ｐゴシック" pitchFamily="50" charset="-128"/>
              </a:rPr>
              <a:t>Project</a:t>
            </a:r>
            <a:endParaRPr kumimoji="1" lang="en-US" altLang="ja-JP" sz="2000" dirty="0" smtClean="0">
              <a:latin typeface="Arial" pitchFamily="34" charset="0"/>
              <a:cs typeface="Arial" pitchFamily="34" charset="0"/>
            </a:endParaRPr>
          </a:p>
          <a:p>
            <a:r>
              <a:rPr lang="en-US" altLang="ja-JP" dirty="0" smtClean="0">
                <a:latin typeface="Arial" pitchFamily="34" charset="0"/>
                <a:cs typeface="Arial" pitchFamily="34" charset="0"/>
              </a:rPr>
              <a:t>Experimental results</a:t>
            </a:r>
          </a:p>
          <a:p>
            <a:pPr>
              <a:buNone/>
            </a:pPr>
            <a:r>
              <a:rPr lang="en-US" altLang="ja-JP" dirty="0" smtClean="0">
                <a:latin typeface="Arial" pitchFamily="34" charset="0"/>
                <a:cs typeface="Arial" pitchFamily="34" charset="0"/>
              </a:rPr>
              <a:t>    </a:t>
            </a:r>
            <a:r>
              <a:rPr lang="en-US" altLang="ja-JP" dirty="0" smtClean="0">
                <a:latin typeface="Arial" pitchFamily="34" charset="0"/>
                <a:cs typeface="Arial" pitchFamily="34" charset="0"/>
              </a:rPr>
              <a:t>    </a:t>
            </a:r>
            <a:r>
              <a:rPr lang="ja-JP" altLang="en-US" sz="2000" dirty="0" smtClean="0">
                <a:latin typeface="Arial" pitchFamily="34" charset="0"/>
                <a:cs typeface="Arial" pitchFamily="34" charset="0"/>
              </a:rPr>
              <a:t>・ </a:t>
            </a:r>
            <a:r>
              <a:rPr lang="en-US" altLang="ja-JP" sz="2000" dirty="0" smtClean="0">
                <a:latin typeface="Arial" pitchFamily="34" charset="0"/>
                <a:cs typeface="Arial" pitchFamily="34" charset="0"/>
              </a:rPr>
              <a:t>STM Observation</a:t>
            </a:r>
          </a:p>
          <a:p>
            <a:pPr>
              <a:buNone/>
            </a:pPr>
            <a:r>
              <a:rPr lang="en-US" altLang="ja-JP" sz="2000" dirty="0" smtClean="0">
                <a:latin typeface="Arial" pitchFamily="34" charset="0"/>
                <a:cs typeface="Arial" pitchFamily="34" charset="0"/>
              </a:rPr>
              <a:t>       </a:t>
            </a:r>
            <a:r>
              <a:rPr lang="en-US" altLang="ja-JP" sz="2000" dirty="0" smtClean="0">
                <a:latin typeface="Arial" pitchFamily="34" charset="0"/>
                <a:cs typeface="Arial" pitchFamily="34" charset="0"/>
              </a:rPr>
              <a:t>      </a:t>
            </a:r>
            <a:r>
              <a:rPr lang="ja-JP" altLang="en-US" sz="2000" dirty="0" smtClean="0">
                <a:latin typeface="Arial" pitchFamily="34" charset="0"/>
                <a:cs typeface="Arial" pitchFamily="34" charset="0"/>
              </a:rPr>
              <a:t>・ </a:t>
            </a:r>
            <a:r>
              <a:rPr lang="en-US" altLang="ja-JP" sz="2000" baseline="30000" dirty="0" smtClean="0">
                <a:latin typeface="Arial" pitchFamily="34" charset="0"/>
                <a:cs typeface="Arial" pitchFamily="34" charset="0"/>
              </a:rPr>
              <a:t>1</a:t>
            </a:r>
            <a:r>
              <a:rPr lang="en-US" altLang="ja-JP" sz="2000" dirty="0" smtClean="0">
                <a:latin typeface="Arial" pitchFamily="34" charset="0"/>
                <a:cs typeface="Arial" pitchFamily="34" charset="0"/>
              </a:rPr>
              <a:t>H NMR Experiment </a:t>
            </a:r>
          </a:p>
          <a:p>
            <a:r>
              <a:rPr lang="en-US" altLang="ja-JP" dirty="0" smtClean="0">
                <a:latin typeface="Arial" pitchFamily="34" charset="0"/>
                <a:cs typeface="Arial" pitchFamily="34" charset="0"/>
              </a:rPr>
              <a:t>S</a:t>
            </a:r>
            <a:r>
              <a:rPr kumimoji="1" lang="en-US" altLang="ja-JP" dirty="0" smtClean="0">
                <a:latin typeface="Arial" pitchFamily="34" charset="0"/>
                <a:cs typeface="Arial" pitchFamily="34" charset="0"/>
              </a:rPr>
              <a:t>ummary</a:t>
            </a:r>
            <a:endParaRPr kumimoji="1" lang="ja-JP" altLang="en-US"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p:txBody>
          <a:bodyPr/>
          <a:lstStyle/>
          <a:p>
            <a:pPr>
              <a:defRPr/>
            </a:pPr>
            <a:fld id="{BF16C9B7-48A0-41F0-9B80-E4DE8B700431}" type="slidenum">
              <a:rPr lang="ja-JP" altLang="en-US" smtClean="0"/>
              <a:pPr>
                <a:defRPr/>
              </a:pPr>
              <a:t>2</a:t>
            </a:fld>
            <a:endParaRPr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タイトル 1"/>
          <p:cNvSpPr>
            <a:spLocks noGrp="1"/>
          </p:cNvSpPr>
          <p:nvPr>
            <p:ph type="title"/>
          </p:nvPr>
        </p:nvSpPr>
        <p:spPr>
          <a:xfrm>
            <a:off x="500063" y="71438"/>
            <a:ext cx="8229600" cy="1143000"/>
          </a:xfrm>
        </p:spPr>
        <p:txBody>
          <a:bodyPr/>
          <a:lstStyle/>
          <a:p>
            <a:pPr eaLnBrk="1" hangingPunct="1"/>
            <a:r>
              <a:rPr lang="en-US" altLang="ja-JP" sz="2800" b="1" dirty="0" smtClean="0">
                <a:latin typeface="Arial" charset="0"/>
                <a:cs typeface="Arial" charset="0"/>
              </a:rPr>
              <a:t>Synthesis of </a:t>
            </a:r>
            <a:r>
              <a:rPr lang="en-US" altLang="ja-JP" sz="2800" b="1" dirty="0" err="1" smtClean="0">
                <a:latin typeface="Arial" charset="0"/>
                <a:cs typeface="Arial" charset="0"/>
              </a:rPr>
              <a:t>Aldehyde</a:t>
            </a:r>
            <a:r>
              <a:rPr lang="en-US" altLang="ja-JP" sz="2800" b="1" dirty="0" smtClean="0">
                <a:latin typeface="Arial" charset="0"/>
                <a:cs typeface="Arial" charset="0"/>
              </a:rPr>
              <a:t> 2</a:t>
            </a:r>
            <a:endParaRPr lang="ja-JP" altLang="en-US" sz="2800" b="1" dirty="0" smtClean="0">
              <a:latin typeface="Arial" charset="0"/>
              <a:cs typeface="Arial" charset="0"/>
            </a:endParaRPr>
          </a:p>
        </p:txBody>
      </p:sp>
      <p:sp>
        <p:nvSpPr>
          <p:cNvPr id="7" name="テキスト ボックス 4"/>
          <p:cNvSpPr txBox="1">
            <a:spLocks noChangeArrowheads="1"/>
          </p:cNvSpPr>
          <p:nvPr/>
        </p:nvSpPr>
        <p:spPr bwMode="auto">
          <a:xfrm>
            <a:off x="1331640" y="6429375"/>
            <a:ext cx="7872668" cy="369332"/>
          </a:xfrm>
          <a:prstGeom prst="rect">
            <a:avLst/>
          </a:prstGeom>
          <a:noFill/>
          <a:ln w="9525">
            <a:noFill/>
            <a:miter lim="800000"/>
            <a:headEnd/>
            <a:tailEnd/>
          </a:ln>
        </p:spPr>
        <p:txBody>
          <a:bodyPr wrap="none">
            <a:spAutoFit/>
          </a:bodyPr>
          <a:lstStyle/>
          <a:p>
            <a:r>
              <a:rPr lang="en-US" altLang="ja-JP" dirty="0">
                <a:latin typeface="ＭＳ Ｐ明朝" pitchFamily="18" charset="-128"/>
                <a:ea typeface="ＭＳ Ｐ明朝" pitchFamily="18" charset="-128"/>
              </a:rPr>
              <a:t>*: </a:t>
            </a:r>
            <a:r>
              <a:rPr lang="ja-JP" altLang="en-US" dirty="0" smtClean="0">
                <a:latin typeface="ＭＳ Ｐ明朝" pitchFamily="18" charset="-128"/>
                <a:ea typeface="ＭＳ Ｐ明朝" pitchFamily="18" charset="-128"/>
              </a:rPr>
              <a:t>太田　雄介</a:t>
            </a:r>
            <a:r>
              <a:rPr lang="en-US" altLang="ja-JP" dirty="0" smtClean="0">
                <a:latin typeface="ＭＳ Ｐ明朝" pitchFamily="18" charset="-128"/>
                <a:ea typeface="ＭＳ Ｐ明朝" pitchFamily="18" charset="-128"/>
              </a:rPr>
              <a:t>, </a:t>
            </a:r>
            <a:r>
              <a:rPr lang="en-US" altLang="ja-JP" dirty="0">
                <a:latin typeface="ＭＳ Ｐ明朝" pitchFamily="18" charset="-128"/>
                <a:ea typeface="ＭＳ Ｐ明朝" pitchFamily="18" charset="-128"/>
                <a:cs typeface="Arial" charset="0"/>
              </a:rPr>
              <a:t>2009</a:t>
            </a:r>
            <a:r>
              <a:rPr lang="ja-JP" altLang="en-US" dirty="0" smtClean="0">
                <a:latin typeface="ＭＳ Ｐ明朝" pitchFamily="18" charset="-128"/>
                <a:ea typeface="ＭＳ Ｐ明朝" pitchFamily="18" charset="-128"/>
                <a:cs typeface="Arial" charset="0"/>
              </a:rPr>
              <a:t>年度学</a:t>
            </a:r>
            <a:r>
              <a:rPr lang="ja-JP" altLang="ja-JP" dirty="0" smtClean="0">
                <a:latin typeface="ＭＳ Ｐ明朝" pitchFamily="18" charset="-128"/>
                <a:ea typeface="ＭＳ Ｐ明朝" pitchFamily="18" charset="-128"/>
              </a:rPr>
              <a:t>士</a:t>
            </a:r>
            <a:r>
              <a:rPr lang="ja-JP" altLang="ja-JP" dirty="0">
                <a:latin typeface="ＭＳ Ｐ明朝" pitchFamily="18" charset="-128"/>
                <a:ea typeface="ＭＳ Ｐ明朝" pitchFamily="18" charset="-128"/>
              </a:rPr>
              <a:t>学位論文</a:t>
            </a:r>
            <a:r>
              <a:rPr lang="en-US" altLang="ja-JP" dirty="0">
                <a:latin typeface="ＭＳ Ｐ明朝" pitchFamily="18" charset="-128"/>
                <a:ea typeface="ＭＳ Ｐ明朝" pitchFamily="18" charset="-128"/>
              </a:rPr>
              <a:t>,  </a:t>
            </a:r>
            <a:r>
              <a:rPr lang="ja-JP" altLang="ja-JP" dirty="0">
                <a:latin typeface="ＭＳ Ｐ明朝" pitchFamily="18" charset="-128"/>
                <a:ea typeface="ＭＳ Ｐ明朝" pitchFamily="18" charset="-128"/>
              </a:rPr>
              <a:t>大阪</a:t>
            </a:r>
            <a:r>
              <a:rPr lang="ja-JP" altLang="ja-JP" dirty="0" smtClean="0">
                <a:latin typeface="ＭＳ Ｐ明朝" pitchFamily="18" charset="-128"/>
                <a:ea typeface="ＭＳ Ｐ明朝" pitchFamily="18" charset="-128"/>
              </a:rPr>
              <a:t>大学基礎工学</a:t>
            </a:r>
            <a:r>
              <a:rPr lang="ja-JP" altLang="en-US" dirty="0" smtClean="0">
                <a:latin typeface="ＭＳ Ｐ明朝" pitchFamily="18" charset="-128"/>
                <a:ea typeface="ＭＳ Ｐ明朝" pitchFamily="18" charset="-128"/>
              </a:rPr>
              <a:t>部化学応用科学科</a:t>
            </a:r>
            <a:endParaRPr lang="ja-JP" altLang="en-US" dirty="0">
              <a:latin typeface="ＭＳ Ｐ明朝" pitchFamily="18" charset="-128"/>
              <a:ea typeface="ＭＳ Ｐ明朝" pitchFamily="18" charset="-128"/>
            </a:endParaRPr>
          </a:p>
        </p:txBody>
      </p:sp>
      <p:pic>
        <p:nvPicPr>
          <p:cNvPr id="5" name="図 4" descr="guest合成スキーム卒論スライド用.tif"/>
          <p:cNvPicPr>
            <a:picLocks noChangeAspect="1"/>
          </p:cNvPicPr>
          <p:nvPr/>
        </p:nvPicPr>
        <p:blipFill>
          <a:blip r:embed="rId3" cstate="print"/>
          <a:stretch>
            <a:fillRect/>
          </a:stretch>
        </p:blipFill>
        <p:spPr>
          <a:xfrm>
            <a:off x="565499" y="1196752"/>
            <a:ext cx="8110957" cy="4536504"/>
          </a:xfrm>
          <a:prstGeom prst="rect">
            <a:avLst/>
          </a:prstGeom>
        </p:spPr>
      </p:pic>
      <p:sp>
        <p:nvSpPr>
          <p:cNvPr id="6" name="スライド番号プレースホルダ 5"/>
          <p:cNvSpPr>
            <a:spLocks noGrp="1"/>
          </p:cNvSpPr>
          <p:nvPr>
            <p:ph type="sldNum" sz="quarter" idx="12"/>
          </p:nvPr>
        </p:nvSpPr>
        <p:spPr/>
        <p:txBody>
          <a:bodyPr/>
          <a:lstStyle/>
          <a:p>
            <a:pPr>
              <a:defRPr/>
            </a:pPr>
            <a:fld id="{BF16C9B7-48A0-41F0-9B80-E4DE8B700431}" type="slidenum">
              <a:rPr lang="ja-JP" altLang="en-US" smtClean="0"/>
              <a:pPr>
                <a:defRPr/>
              </a:pPr>
              <a:t>20</a:t>
            </a:fld>
            <a:endParaRPr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99392"/>
            <a:ext cx="8229600" cy="1143000"/>
          </a:xfrm>
        </p:spPr>
        <p:txBody>
          <a:bodyPr/>
          <a:lstStyle/>
          <a:p>
            <a:r>
              <a:rPr lang="en-US" altLang="ja-JP" sz="2800" b="1" dirty="0" smtClean="0">
                <a:latin typeface="Arial" pitchFamily="34" charset="0"/>
                <a:cs typeface="Arial" pitchFamily="34" charset="0"/>
              </a:rPr>
              <a:t>STM Observation of DBAOC</a:t>
            </a:r>
            <a:r>
              <a:rPr lang="en-US" altLang="ja-JP" sz="2800" b="1" baseline="-25000" dirty="0" smtClean="0">
                <a:latin typeface="Arial" pitchFamily="34" charset="0"/>
                <a:cs typeface="Arial" pitchFamily="34" charset="0"/>
              </a:rPr>
              <a:t>10</a:t>
            </a:r>
            <a:r>
              <a:rPr lang="en-US" altLang="ja-JP" sz="2800" b="1" dirty="0" smtClean="0">
                <a:latin typeface="Arial" pitchFamily="34" charset="0"/>
                <a:cs typeface="Arial" pitchFamily="34" charset="0"/>
              </a:rPr>
              <a:t> and 2</a:t>
            </a:r>
            <a:endParaRPr kumimoji="1" lang="ja-JP" altLang="en-US" sz="2800" dirty="0"/>
          </a:p>
        </p:txBody>
      </p:sp>
      <p:pic>
        <p:nvPicPr>
          <p:cNvPr id="78850" name="Picture 2" descr="dbaoc10-hpeb-aldehyde_011_urh"/>
          <p:cNvPicPr>
            <a:picLocks noChangeAspect="1" noChangeArrowheads="1"/>
          </p:cNvPicPr>
          <p:nvPr/>
        </p:nvPicPr>
        <p:blipFill>
          <a:blip r:embed="rId3" cstate="print"/>
          <a:srcRect/>
          <a:stretch>
            <a:fillRect/>
          </a:stretch>
        </p:blipFill>
        <p:spPr bwMode="auto">
          <a:xfrm>
            <a:off x="4283968" y="1412776"/>
            <a:ext cx="4392488" cy="4392488"/>
          </a:xfrm>
          <a:prstGeom prst="rect">
            <a:avLst/>
          </a:prstGeom>
          <a:noFill/>
          <a:ln w="9525">
            <a:noFill/>
            <a:miter lim="800000"/>
            <a:headEnd/>
            <a:tailEnd/>
          </a:ln>
        </p:spPr>
      </p:pic>
      <p:pic>
        <p:nvPicPr>
          <p:cNvPr id="78851" name="Picture 3"/>
          <p:cNvPicPr>
            <a:picLocks noChangeAspect="1" noChangeArrowheads="1"/>
          </p:cNvPicPr>
          <p:nvPr/>
        </p:nvPicPr>
        <p:blipFill>
          <a:blip r:embed="rId4" cstate="print"/>
          <a:srcRect/>
          <a:stretch>
            <a:fillRect/>
          </a:stretch>
        </p:blipFill>
        <p:spPr bwMode="auto">
          <a:xfrm>
            <a:off x="891555" y="3429000"/>
            <a:ext cx="2600325" cy="2692400"/>
          </a:xfrm>
          <a:prstGeom prst="rect">
            <a:avLst/>
          </a:prstGeom>
          <a:noFill/>
          <a:ln w="9525">
            <a:noFill/>
            <a:miter lim="800000"/>
            <a:headEnd/>
            <a:tailEnd/>
          </a:ln>
        </p:spPr>
      </p:pic>
      <p:graphicFrame>
        <p:nvGraphicFramePr>
          <p:cNvPr id="89089" name="Object 1"/>
          <p:cNvGraphicFramePr>
            <a:graphicFrameLocks noChangeAspect="1"/>
          </p:cNvGraphicFramePr>
          <p:nvPr/>
        </p:nvGraphicFramePr>
        <p:xfrm>
          <a:off x="395536" y="1340768"/>
          <a:ext cx="3533840" cy="2016224"/>
        </p:xfrm>
        <a:graphic>
          <a:graphicData uri="http://schemas.openxmlformats.org/presentationml/2006/ole">
            <p:oleObj spid="_x0000_s89089" name="CS ChemDraw Drawing" r:id="rId5" imgW="2058344" imgH="1174615" progId="ChemDraw.Document.6.0">
              <p:embed/>
            </p:oleObj>
          </a:graphicData>
        </a:graphic>
      </p:graphicFrame>
      <p:sp>
        <p:nvSpPr>
          <p:cNvPr id="7" name="スライド番号プレースホルダ 6"/>
          <p:cNvSpPr>
            <a:spLocks noGrp="1"/>
          </p:cNvSpPr>
          <p:nvPr>
            <p:ph type="sldNum" sz="quarter" idx="12"/>
          </p:nvPr>
        </p:nvSpPr>
        <p:spPr/>
        <p:txBody>
          <a:bodyPr/>
          <a:lstStyle/>
          <a:p>
            <a:pPr>
              <a:defRPr/>
            </a:pPr>
            <a:fld id="{E24B9F40-EBD3-4DAF-A1EF-B72382E3F4CB}" type="slidenum">
              <a:rPr lang="ja-JP" altLang="en-US" smtClean="0"/>
              <a:pPr>
                <a:defRPr/>
              </a:pPr>
              <a:t>21</a:t>
            </a:fld>
            <a:endParaRPr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p:cNvPicPr>
            <a:picLocks noChangeAspect="1" noChangeArrowheads="1"/>
          </p:cNvPicPr>
          <p:nvPr/>
        </p:nvPicPr>
        <p:blipFill>
          <a:blip r:embed="rId2" cstate="print"/>
          <a:srcRect/>
          <a:stretch>
            <a:fillRect/>
          </a:stretch>
        </p:blipFill>
        <p:spPr bwMode="auto">
          <a:xfrm>
            <a:off x="1259633" y="4171191"/>
            <a:ext cx="3096344" cy="1994113"/>
          </a:xfrm>
          <a:prstGeom prst="rect">
            <a:avLst/>
          </a:prstGeom>
          <a:noFill/>
          <a:ln w="9525">
            <a:noFill/>
            <a:miter lim="800000"/>
            <a:headEnd/>
            <a:tailEnd/>
          </a:ln>
        </p:spPr>
      </p:pic>
      <p:sp>
        <p:nvSpPr>
          <p:cNvPr id="2" name="タイトル 1"/>
          <p:cNvSpPr>
            <a:spLocks noGrp="1"/>
          </p:cNvSpPr>
          <p:nvPr>
            <p:ph type="title"/>
          </p:nvPr>
        </p:nvSpPr>
        <p:spPr>
          <a:xfrm>
            <a:off x="457200" y="-171400"/>
            <a:ext cx="8229600" cy="1143000"/>
          </a:xfrm>
        </p:spPr>
        <p:txBody>
          <a:bodyPr/>
          <a:lstStyle/>
          <a:p>
            <a:r>
              <a:rPr kumimoji="1" lang="en-US" altLang="ja-JP" dirty="0" smtClean="0">
                <a:solidFill>
                  <a:schemeClr val="tx2">
                    <a:lumMod val="50000"/>
                  </a:schemeClr>
                </a:solidFill>
                <a:latin typeface="Arial" pitchFamily="34" charset="0"/>
                <a:cs typeface="Arial" pitchFamily="34" charset="0"/>
              </a:rPr>
              <a:t>Future Work</a:t>
            </a:r>
            <a:endParaRPr kumimoji="1" lang="ja-JP" altLang="en-US" dirty="0">
              <a:solidFill>
                <a:schemeClr val="tx2">
                  <a:lumMod val="50000"/>
                </a:schemeClr>
              </a:solidFill>
              <a:latin typeface="Arial" pitchFamily="34" charset="0"/>
              <a:cs typeface="Arial" pitchFamily="34" charset="0"/>
            </a:endParaRPr>
          </a:p>
        </p:txBody>
      </p:sp>
      <p:pic>
        <p:nvPicPr>
          <p:cNvPr id="37892" name="Picture 4"/>
          <p:cNvPicPr>
            <a:picLocks noChangeAspect="1" noChangeArrowheads="1"/>
          </p:cNvPicPr>
          <p:nvPr/>
        </p:nvPicPr>
        <p:blipFill>
          <a:blip r:embed="rId3" cstate="print"/>
          <a:srcRect/>
          <a:stretch>
            <a:fillRect/>
          </a:stretch>
        </p:blipFill>
        <p:spPr bwMode="auto">
          <a:xfrm>
            <a:off x="-45914" y="1979548"/>
            <a:ext cx="9226426" cy="2254338"/>
          </a:xfrm>
          <a:prstGeom prst="rect">
            <a:avLst/>
          </a:prstGeom>
          <a:noFill/>
          <a:ln w="9525">
            <a:noFill/>
            <a:miter lim="800000"/>
            <a:headEnd/>
            <a:tailEnd/>
          </a:ln>
        </p:spPr>
      </p:pic>
      <p:sp>
        <p:nvSpPr>
          <p:cNvPr id="7" name="正方形/長方形 6"/>
          <p:cNvSpPr/>
          <p:nvPr/>
        </p:nvSpPr>
        <p:spPr>
          <a:xfrm>
            <a:off x="6718106" y="4211796"/>
            <a:ext cx="2390398" cy="369332"/>
          </a:xfrm>
          <a:prstGeom prst="rect">
            <a:avLst/>
          </a:prstGeom>
        </p:spPr>
        <p:txBody>
          <a:bodyPr wrap="none">
            <a:spAutoFit/>
          </a:bodyPr>
          <a:lstStyle/>
          <a:p>
            <a:r>
              <a:rPr lang="ja-JP" altLang="en-US" b="1" u="sng" dirty="0" smtClean="0"/>
              <a:t>多孔性二次元ポリマー</a:t>
            </a:r>
          </a:p>
        </p:txBody>
      </p:sp>
      <p:pic>
        <p:nvPicPr>
          <p:cNvPr id="37893" name="Picture 5"/>
          <p:cNvPicPr>
            <a:picLocks noChangeAspect="1" noChangeArrowheads="1"/>
          </p:cNvPicPr>
          <p:nvPr/>
        </p:nvPicPr>
        <p:blipFill>
          <a:blip r:embed="rId4" cstate="print"/>
          <a:srcRect/>
          <a:stretch>
            <a:fillRect/>
          </a:stretch>
        </p:blipFill>
        <p:spPr bwMode="auto">
          <a:xfrm>
            <a:off x="4860032" y="908720"/>
            <a:ext cx="2581275" cy="1009650"/>
          </a:xfrm>
          <a:prstGeom prst="rect">
            <a:avLst/>
          </a:prstGeom>
          <a:noFill/>
          <a:ln w="9525">
            <a:noFill/>
            <a:miter lim="800000"/>
            <a:headEnd/>
            <a:tailEnd/>
          </a:ln>
        </p:spPr>
      </p:pic>
      <p:pic>
        <p:nvPicPr>
          <p:cNvPr id="37894" name="Picture 6"/>
          <p:cNvPicPr>
            <a:picLocks noChangeAspect="1" noChangeArrowheads="1"/>
          </p:cNvPicPr>
          <p:nvPr/>
        </p:nvPicPr>
        <p:blipFill>
          <a:blip r:embed="rId5" cstate="print"/>
          <a:srcRect/>
          <a:stretch>
            <a:fillRect/>
          </a:stretch>
        </p:blipFill>
        <p:spPr bwMode="auto">
          <a:xfrm>
            <a:off x="7020272" y="4581128"/>
            <a:ext cx="1809750" cy="1209675"/>
          </a:xfrm>
          <a:prstGeom prst="rect">
            <a:avLst/>
          </a:prstGeom>
          <a:noFill/>
          <a:ln w="9525">
            <a:noFill/>
            <a:miter lim="800000"/>
            <a:headEnd/>
            <a:tailEnd/>
          </a:ln>
        </p:spPr>
      </p:pic>
      <p:sp>
        <p:nvSpPr>
          <p:cNvPr id="10" name="正方形/長方形 9"/>
          <p:cNvSpPr/>
          <p:nvPr/>
        </p:nvSpPr>
        <p:spPr>
          <a:xfrm>
            <a:off x="6372087" y="5877272"/>
            <a:ext cx="2771913" cy="369332"/>
          </a:xfrm>
          <a:prstGeom prst="rect">
            <a:avLst/>
          </a:prstGeom>
        </p:spPr>
        <p:txBody>
          <a:bodyPr wrap="none">
            <a:spAutoFit/>
          </a:bodyPr>
          <a:lstStyle/>
          <a:p>
            <a:r>
              <a:rPr lang="ja-JP" altLang="en-US" b="1" dirty="0" smtClean="0"/>
              <a:t>分子ふるい、圧力センサー</a:t>
            </a:r>
          </a:p>
        </p:txBody>
      </p:sp>
      <p:sp>
        <p:nvSpPr>
          <p:cNvPr id="11" name="スライド番号プレースホルダ 10"/>
          <p:cNvSpPr>
            <a:spLocks noGrp="1"/>
          </p:cNvSpPr>
          <p:nvPr>
            <p:ph type="sldNum" sz="quarter" idx="12"/>
          </p:nvPr>
        </p:nvSpPr>
        <p:spPr/>
        <p:txBody>
          <a:bodyPr/>
          <a:lstStyle/>
          <a:p>
            <a:pPr>
              <a:defRPr/>
            </a:pPr>
            <a:fld id="{E24B9F40-EBD3-4DAF-A1EF-B72382E3F4CB}" type="slidenum">
              <a:rPr lang="ja-JP" altLang="en-US" smtClean="0"/>
              <a:pPr>
                <a:defRPr/>
              </a:pPr>
              <a:t>22</a:t>
            </a:fld>
            <a:endParaRPr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285776"/>
            <a:ext cx="8229600" cy="1143000"/>
          </a:xfrm>
        </p:spPr>
        <p:txBody>
          <a:bodyPr/>
          <a:lstStyle/>
          <a:p>
            <a:r>
              <a:rPr kumimoji="1" lang="en-US" altLang="ja-JP" sz="2800" dirty="0" smtClean="0">
                <a:latin typeface="Arial" pitchFamily="34" charset="0"/>
                <a:cs typeface="Arial" pitchFamily="34" charset="0"/>
              </a:rPr>
              <a:t>Negative Sample </a:t>
            </a:r>
            <a:r>
              <a:rPr lang="en-US" altLang="ja-JP" sz="2800" dirty="0" err="1" smtClean="0">
                <a:latin typeface="Arial" pitchFamily="34" charset="0"/>
                <a:cs typeface="Arial" pitchFamily="34" charset="0"/>
              </a:rPr>
              <a:t>V</a:t>
            </a:r>
            <a:r>
              <a:rPr kumimoji="1" lang="en-US" altLang="ja-JP" sz="2800" dirty="0" err="1" smtClean="0">
                <a:latin typeface="Arial" pitchFamily="34" charset="0"/>
                <a:cs typeface="Arial" pitchFamily="34" charset="0"/>
              </a:rPr>
              <a:t>ias</a:t>
            </a:r>
            <a:r>
              <a:rPr kumimoji="1" lang="en-US" altLang="ja-JP" sz="2800" dirty="0" smtClean="0">
                <a:latin typeface="Arial" pitchFamily="34" charset="0"/>
                <a:cs typeface="Arial" pitchFamily="34" charset="0"/>
              </a:rPr>
              <a:t>  </a:t>
            </a:r>
            <a:endParaRPr kumimoji="1" lang="ja-JP" altLang="en-US" sz="2800" dirty="0">
              <a:latin typeface="Arial" pitchFamily="34" charset="0"/>
              <a:cs typeface="Arial" pitchFamily="34" charset="0"/>
            </a:endParaRPr>
          </a:p>
        </p:txBody>
      </p:sp>
      <p:pic>
        <p:nvPicPr>
          <p:cNvPr id="32770" name="Picture 2"/>
          <p:cNvPicPr>
            <a:picLocks noGrp="1" noChangeAspect="1" noChangeArrowheads="1"/>
          </p:cNvPicPr>
          <p:nvPr>
            <p:ph idx="1"/>
          </p:nvPr>
        </p:nvPicPr>
        <p:blipFill>
          <a:blip r:embed="rId3" cstate="print"/>
          <a:srcRect/>
          <a:stretch>
            <a:fillRect/>
          </a:stretch>
        </p:blipFill>
        <p:spPr bwMode="auto">
          <a:xfrm>
            <a:off x="357158" y="785794"/>
            <a:ext cx="5686425" cy="3019425"/>
          </a:xfrm>
          <a:prstGeom prst="rect">
            <a:avLst/>
          </a:prstGeom>
          <a:noFill/>
          <a:ln w="9525">
            <a:noFill/>
            <a:miter lim="800000"/>
            <a:headEnd/>
            <a:tailEnd/>
          </a:ln>
        </p:spPr>
      </p:pic>
      <p:sp>
        <p:nvSpPr>
          <p:cNvPr id="4" name="スライド番号プレースホルダ 3"/>
          <p:cNvSpPr>
            <a:spLocks noGrp="1"/>
          </p:cNvSpPr>
          <p:nvPr>
            <p:ph type="sldNum" sz="quarter" idx="12"/>
          </p:nvPr>
        </p:nvSpPr>
        <p:spPr/>
        <p:txBody>
          <a:bodyPr/>
          <a:lstStyle/>
          <a:p>
            <a:pPr>
              <a:defRPr/>
            </a:pPr>
            <a:fld id="{BF16C9B7-48A0-41F0-9B80-E4DE8B700431}" type="slidenum">
              <a:rPr lang="ja-JP" altLang="en-US" smtClean="0"/>
              <a:pPr>
                <a:defRPr/>
              </a:pPr>
              <a:t>23</a:t>
            </a:fld>
            <a:endParaRPr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obu-STM-fig4.png"/>
          <p:cNvPicPr>
            <a:picLocks noChangeAspect="1" noChangeArrowheads="1"/>
          </p:cNvPicPr>
          <p:nvPr/>
        </p:nvPicPr>
        <p:blipFill>
          <a:blip r:embed="rId2" cstate="print"/>
          <a:srcRect/>
          <a:stretch>
            <a:fillRect/>
          </a:stretch>
        </p:blipFill>
        <p:spPr bwMode="auto">
          <a:xfrm>
            <a:off x="107950" y="188913"/>
            <a:ext cx="8964613" cy="3419475"/>
          </a:xfrm>
          <a:prstGeom prst="rect">
            <a:avLst/>
          </a:prstGeom>
          <a:noFill/>
        </p:spPr>
      </p:pic>
      <p:pic>
        <p:nvPicPr>
          <p:cNvPr id="5" name="Picture 4" descr="nobu-STM-fig5.png"/>
          <p:cNvPicPr>
            <a:picLocks noChangeAspect="1" noChangeArrowheads="1"/>
          </p:cNvPicPr>
          <p:nvPr/>
        </p:nvPicPr>
        <p:blipFill>
          <a:blip r:embed="rId3" cstate="print"/>
          <a:srcRect/>
          <a:stretch>
            <a:fillRect/>
          </a:stretch>
        </p:blipFill>
        <p:spPr bwMode="auto">
          <a:xfrm>
            <a:off x="827088" y="4081463"/>
            <a:ext cx="7920037" cy="2516187"/>
          </a:xfrm>
          <a:prstGeom prst="rect">
            <a:avLst/>
          </a:prstGeom>
          <a:noFill/>
        </p:spPr>
      </p:pic>
      <p:sp>
        <p:nvSpPr>
          <p:cNvPr id="6" name="スライド番号プレースホルダ 5"/>
          <p:cNvSpPr>
            <a:spLocks noGrp="1"/>
          </p:cNvSpPr>
          <p:nvPr>
            <p:ph type="sldNum" sz="quarter" idx="12"/>
          </p:nvPr>
        </p:nvSpPr>
        <p:spPr/>
        <p:txBody>
          <a:bodyPr/>
          <a:lstStyle/>
          <a:p>
            <a:pPr>
              <a:defRPr/>
            </a:pPr>
            <a:fld id="{BF16C9B7-48A0-41F0-9B80-E4DE8B700431}" type="slidenum">
              <a:rPr lang="ja-JP" altLang="en-US" smtClean="0"/>
              <a:pPr>
                <a:defRPr/>
              </a:pPr>
              <a:t>24</a:t>
            </a:fld>
            <a:endParaRPr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34280"/>
            <a:ext cx="8229600" cy="1143000"/>
          </a:xfrm>
        </p:spPr>
        <p:txBody>
          <a:bodyPr/>
          <a:lstStyle/>
          <a:p>
            <a:r>
              <a:rPr lang="ja-JP" altLang="en-US" sz="2800" dirty="0" smtClean="0">
                <a:latin typeface="Arial" pitchFamily="34" charset="0"/>
                <a:cs typeface="Arial" pitchFamily="34" charset="0"/>
              </a:rPr>
              <a:t>Ｒ</a:t>
            </a:r>
            <a:r>
              <a:rPr lang="en-US" altLang="ja-JP" sz="2800" dirty="0" err="1" smtClean="0">
                <a:latin typeface="Arial" pitchFamily="34" charset="0"/>
                <a:cs typeface="Arial" pitchFamily="34" charset="0"/>
              </a:rPr>
              <a:t>eaction</a:t>
            </a:r>
            <a:r>
              <a:rPr lang="en-US" altLang="ja-JP" sz="2800" dirty="0" smtClean="0">
                <a:latin typeface="Arial" pitchFamily="34" charset="0"/>
                <a:cs typeface="Arial" pitchFamily="34" charset="0"/>
              </a:rPr>
              <a:t> </a:t>
            </a:r>
            <a:r>
              <a:rPr lang="ja-JP" altLang="en-US" sz="2800" dirty="0" smtClean="0">
                <a:latin typeface="Arial" pitchFamily="34" charset="0"/>
                <a:cs typeface="Arial" pitchFamily="34" charset="0"/>
              </a:rPr>
              <a:t>Ｍ</a:t>
            </a:r>
            <a:r>
              <a:rPr lang="en-US" altLang="ja-JP" sz="2800" dirty="0" err="1" smtClean="0">
                <a:latin typeface="Arial" pitchFamily="34" charset="0"/>
                <a:cs typeface="Arial" pitchFamily="34" charset="0"/>
              </a:rPr>
              <a:t>echanism</a:t>
            </a:r>
            <a:r>
              <a:rPr lang="ja-JP" altLang="en-US" sz="2800" dirty="0" smtClean="0">
                <a:latin typeface="Arial" pitchFamily="34" charset="0"/>
                <a:cs typeface="Arial" pitchFamily="34" charset="0"/>
              </a:rPr>
              <a:t> </a:t>
            </a:r>
            <a:r>
              <a:rPr lang="en-US" altLang="ja-JP" sz="2800" dirty="0" smtClean="0">
                <a:latin typeface="Arial" pitchFamily="34" charset="0"/>
                <a:cs typeface="Arial" pitchFamily="34" charset="0"/>
              </a:rPr>
              <a:t>of </a:t>
            </a:r>
            <a:r>
              <a:rPr lang="en-US" altLang="ja-JP" sz="2800" b="1" dirty="0" smtClean="0">
                <a:latin typeface="Arial" pitchFamily="34" charset="0"/>
                <a:cs typeface="Arial" pitchFamily="34" charset="0"/>
              </a:rPr>
              <a:t>13</a:t>
            </a:r>
            <a:r>
              <a:rPr lang="en-US" altLang="ja-JP" sz="2800" dirty="0" smtClean="0">
                <a:latin typeface="Arial" pitchFamily="34" charset="0"/>
                <a:cs typeface="Arial" pitchFamily="34" charset="0"/>
              </a:rPr>
              <a:t> </a:t>
            </a:r>
            <a:endParaRPr kumimoji="1" lang="ja-JP" altLang="en-US" sz="2800" dirty="0">
              <a:latin typeface="Arial" pitchFamily="34" charset="0"/>
              <a:cs typeface="Arial" pitchFamily="34" charset="0"/>
            </a:endParaRPr>
          </a:p>
        </p:txBody>
      </p:sp>
      <p:pic>
        <p:nvPicPr>
          <p:cNvPr id="3" name="図 2" descr="oppenauer_2.gif"/>
          <p:cNvPicPr>
            <a:picLocks noChangeAspect="1"/>
          </p:cNvPicPr>
          <p:nvPr/>
        </p:nvPicPr>
        <p:blipFill>
          <a:blip r:embed="rId2" cstate="print"/>
          <a:stretch>
            <a:fillRect/>
          </a:stretch>
        </p:blipFill>
        <p:spPr>
          <a:xfrm>
            <a:off x="745968" y="5013176"/>
            <a:ext cx="7858480" cy="1633141"/>
          </a:xfrm>
          <a:prstGeom prst="rect">
            <a:avLst/>
          </a:prstGeom>
        </p:spPr>
      </p:pic>
      <p:sp>
        <p:nvSpPr>
          <p:cNvPr id="4" name="正方形/長方形 3"/>
          <p:cNvSpPr/>
          <p:nvPr/>
        </p:nvSpPr>
        <p:spPr>
          <a:xfrm>
            <a:off x="251520" y="4787860"/>
            <a:ext cx="2531462" cy="369332"/>
          </a:xfrm>
          <a:prstGeom prst="rect">
            <a:avLst/>
          </a:prstGeom>
          <a:ln>
            <a:solidFill>
              <a:schemeClr val="accent5">
                <a:lumMod val="75000"/>
              </a:schemeClr>
            </a:solidFill>
          </a:ln>
        </p:spPr>
        <p:txBody>
          <a:bodyPr wrap="none">
            <a:spAutoFit/>
          </a:bodyPr>
          <a:lstStyle/>
          <a:p>
            <a:r>
              <a:rPr lang="en-US" altLang="ja-JP" b="1" dirty="0" err="1" smtClean="0"/>
              <a:t>Oppenauer</a:t>
            </a:r>
            <a:r>
              <a:rPr lang="en-US" altLang="ja-JP" b="1" dirty="0" smtClean="0"/>
              <a:t> Oxidation</a:t>
            </a:r>
            <a:endParaRPr lang="ja-JP" altLang="en-US" dirty="0"/>
          </a:p>
        </p:txBody>
      </p:sp>
      <p:cxnSp>
        <p:nvCxnSpPr>
          <p:cNvPr id="6" name="直線コネクタ 5"/>
          <p:cNvCxnSpPr/>
          <p:nvPr/>
        </p:nvCxnSpPr>
        <p:spPr>
          <a:xfrm>
            <a:off x="0" y="4653136"/>
            <a:ext cx="914400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7" name="図 6" descr="ホルミル化機構-改2.tif"/>
          <p:cNvPicPr>
            <a:picLocks noChangeAspect="1"/>
          </p:cNvPicPr>
          <p:nvPr/>
        </p:nvPicPr>
        <p:blipFill>
          <a:blip r:embed="rId3" cstate="print"/>
          <a:stretch>
            <a:fillRect/>
          </a:stretch>
        </p:blipFill>
        <p:spPr>
          <a:xfrm>
            <a:off x="0" y="807883"/>
            <a:ext cx="9144000" cy="3485213"/>
          </a:xfrm>
          <a:prstGeom prst="rect">
            <a:avLst/>
          </a:prstGeom>
        </p:spPr>
      </p:pic>
      <p:sp>
        <p:nvSpPr>
          <p:cNvPr id="8" name="スライド番号プレースホルダ 7"/>
          <p:cNvSpPr>
            <a:spLocks noGrp="1"/>
          </p:cNvSpPr>
          <p:nvPr>
            <p:ph type="sldNum" sz="quarter" idx="12"/>
          </p:nvPr>
        </p:nvSpPr>
        <p:spPr/>
        <p:txBody>
          <a:bodyPr/>
          <a:lstStyle/>
          <a:p>
            <a:pPr>
              <a:defRPr/>
            </a:pPr>
            <a:fld id="{E24B9F40-EBD3-4DAF-A1EF-B72382E3F4CB}" type="slidenum">
              <a:rPr lang="ja-JP" altLang="en-US" smtClean="0"/>
              <a:pPr>
                <a:defRPr/>
              </a:pPr>
              <a:t>25</a:t>
            </a:fld>
            <a:endParaRPr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5428"/>
            <a:ext cx="8229600" cy="1011222"/>
          </a:xfrm>
        </p:spPr>
        <p:txBody>
          <a:bodyPr/>
          <a:lstStyle/>
          <a:p>
            <a:r>
              <a:rPr kumimoji="1" lang="en-US" altLang="ja-JP" sz="2800" dirty="0" smtClean="0">
                <a:latin typeface="Arial" pitchFamily="34" charset="0"/>
                <a:cs typeface="Arial" pitchFamily="34" charset="0"/>
              </a:rPr>
              <a:t>Stability of </a:t>
            </a:r>
            <a:r>
              <a:rPr kumimoji="1" lang="en-US" altLang="ja-JP" sz="2800" dirty="0" err="1" smtClean="0">
                <a:latin typeface="Arial" pitchFamily="34" charset="0"/>
                <a:cs typeface="Arial" pitchFamily="34" charset="0"/>
              </a:rPr>
              <a:t>Imine</a:t>
            </a:r>
            <a:endParaRPr kumimoji="1" lang="ja-JP" altLang="en-US" sz="2800" dirty="0">
              <a:latin typeface="Arial" pitchFamily="34" charset="0"/>
              <a:cs typeface="Arial" pitchFamily="34" charset="0"/>
            </a:endParaRPr>
          </a:p>
        </p:txBody>
      </p:sp>
      <p:graphicFrame>
        <p:nvGraphicFramePr>
          <p:cNvPr id="10" name="表 9"/>
          <p:cNvGraphicFramePr>
            <a:graphicFrameLocks noGrp="1"/>
          </p:cNvGraphicFramePr>
          <p:nvPr/>
        </p:nvGraphicFramePr>
        <p:xfrm>
          <a:off x="428596" y="2857496"/>
          <a:ext cx="8380108" cy="1304932"/>
        </p:xfrm>
        <a:graphic>
          <a:graphicData uri="http://schemas.openxmlformats.org/drawingml/2006/table">
            <a:tbl>
              <a:tblPr/>
              <a:tblGrid>
                <a:gridCol w="1563962"/>
                <a:gridCol w="1223969"/>
                <a:gridCol w="2579854"/>
                <a:gridCol w="1668678"/>
                <a:gridCol w="1343645"/>
              </a:tblGrid>
              <a:tr h="652466">
                <a:tc>
                  <a:txBody>
                    <a:bodyPr/>
                    <a:lstStyle/>
                    <a:p>
                      <a:pPr algn="ctr">
                        <a:spcAft>
                          <a:spcPts val="0"/>
                        </a:spcAft>
                      </a:pPr>
                      <a:r>
                        <a:rPr lang="es-MX" sz="2100" kern="100" dirty="0">
                          <a:latin typeface="Century"/>
                          <a:ea typeface="ＭＳ 明朝"/>
                          <a:cs typeface="Times New Roman"/>
                        </a:rPr>
                        <a:t>Aldehyde</a:t>
                      </a:r>
                      <a:endParaRPr lang="ja-JP" sz="2100" kern="100" dirty="0">
                        <a:latin typeface="Times New Roman"/>
                        <a:ea typeface="ＭＳ 明朝"/>
                        <a:cs typeface="Times New Roman"/>
                      </a:endParaRPr>
                    </a:p>
                  </a:txBody>
                  <a:tcPr marL="95151" marR="951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2100" kern="100" dirty="0">
                          <a:latin typeface="Century"/>
                          <a:ea typeface="ＭＳ 明朝"/>
                          <a:cs typeface="Times New Roman"/>
                        </a:rPr>
                        <a:t>Amine</a:t>
                      </a:r>
                      <a:endParaRPr lang="ja-JP" sz="2100" kern="100" dirty="0">
                        <a:latin typeface="Times New Roman"/>
                        <a:ea typeface="ＭＳ 明朝"/>
                        <a:cs typeface="Times New Roman"/>
                      </a:endParaRPr>
                    </a:p>
                  </a:txBody>
                  <a:tcPr marL="95151" marR="951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2100" kern="100" dirty="0">
                          <a:latin typeface="Century"/>
                          <a:ea typeface="ＭＳ 明朝"/>
                          <a:cs typeface="Times New Roman"/>
                        </a:rPr>
                        <a:t>Molar ratio</a:t>
                      </a:r>
                      <a:endParaRPr lang="ja-JP" sz="2100" kern="100" dirty="0">
                        <a:latin typeface="Times New Roman"/>
                        <a:ea typeface="ＭＳ 明朝"/>
                        <a:cs typeface="Times New Roman"/>
                      </a:endParaRPr>
                    </a:p>
                    <a:p>
                      <a:pPr algn="ctr">
                        <a:spcAft>
                          <a:spcPts val="0"/>
                        </a:spcAft>
                      </a:pPr>
                      <a:r>
                        <a:rPr lang="es-MX" sz="2100" kern="100" dirty="0">
                          <a:latin typeface="Century"/>
                          <a:ea typeface="ＭＳ 明朝"/>
                          <a:cs typeface="Times New Roman"/>
                        </a:rPr>
                        <a:t>aldehyde:amine </a:t>
                      </a:r>
                      <a:r>
                        <a:rPr lang="es-MX" sz="2100" kern="100" baseline="30000" dirty="0">
                          <a:latin typeface="Century"/>
                          <a:ea typeface="ＭＳ 明朝"/>
                          <a:cs typeface="Times New Roman"/>
                        </a:rPr>
                        <a:t>a)</a:t>
                      </a:r>
                      <a:endParaRPr lang="ja-JP" sz="2100" kern="100" dirty="0">
                        <a:latin typeface="Times New Roman"/>
                        <a:ea typeface="ＭＳ 明朝"/>
                        <a:cs typeface="Times New Roman"/>
                      </a:endParaRPr>
                    </a:p>
                  </a:txBody>
                  <a:tcPr marL="95151" marR="951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100" kern="100">
                          <a:latin typeface="Century"/>
                          <a:ea typeface="ＭＳ 明朝"/>
                          <a:cs typeface="Times New Roman"/>
                        </a:rPr>
                        <a:t>Imine</a:t>
                      </a:r>
                      <a:endParaRPr lang="ja-JP" sz="2100" kern="100">
                        <a:latin typeface="Times New Roman"/>
                        <a:ea typeface="ＭＳ 明朝"/>
                        <a:cs typeface="Times New Roman"/>
                      </a:endParaRPr>
                    </a:p>
                    <a:p>
                      <a:pPr algn="ctr">
                        <a:spcAft>
                          <a:spcPts val="0"/>
                        </a:spcAft>
                      </a:pPr>
                      <a:r>
                        <a:rPr lang="en-US" sz="2100" kern="100">
                          <a:latin typeface="Century"/>
                          <a:ea typeface="ＭＳ 明朝"/>
                          <a:cs typeface="Times New Roman"/>
                        </a:rPr>
                        <a:t>(%)</a:t>
                      </a:r>
                      <a:endParaRPr lang="ja-JP" sz="2100" kern="100">
                        <a:latin typeface="Times New Roman"/>
                        <a:ea typeface="ＭＳ 明朝"/>
                        <a:cs typeface="Times New Roman"/>
                      </a:endParaRPr>
                    </a:p>
                  </a:txBody>
                  <a:tcPr marL="95151" marR="951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2100" kern="100">
                          <a:latin typeface="Times New Roman"/>
                          <a:ea typeface="ＭＳ 明朝"/>
                          <a:cs typeface="Times New Roman"/>
                        </a:rPr>
                        <a:t>K </a:t>
                      </a:r>
                      <a:r>
                        <a:rPr lang="es-MX" sz="2100" kern="100" baseline="-25000">
                          <a:latin typeface="Times New Roman"/>
                          <a:ea typeface="ＭＳ 明朝"/>
                          <a:cs typeface="Times New Roman"/>
                        </a:rPr>
                        <a:t>M</a:t>
                      </a:r>
                      <a:r>
                        <a:rPr lang="es-MX" sz="2100" kern="100" baseline="30000">
                          <a:latin typeface="Times New Roman"/>
                          <a:ea typeface="ＭＳ 明朝"/>
                          <a:cs typeface="Times New Roman"/>
                        </a:rPr>
                        <a:t>-</a:t>
                      </a:r>
                      <a:r>
                        <a:rPr lang="ja-JP" sz="2100" kern="100" baseline="30000">
                          <a:latin typeface="Times New Roman"/>
                          <a:ea typeface="ＭＳ 明朝"/>
                          <a:cs typeface="Times New Roman"/>
                        </a:rPr>
                        <a:t>１</a:t>
                      </a:r>
                      <a:endParaRPr lang="ja-JP" sz="2100" kern="100">
                        <a:latin typeface="Times New Roman"/>
                        <a:ea typeface="ＭＳ 明朝"/>
                        <a:cs typeface="Times New Roman"/>
                      </a:endParaRPr>
                    </a:p>
                  </a:txBody>
                  <a:tcPr marL="95151" marR="951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33">
                <a:tc>
                  <a:txBody>
                    <a:bodyPr/>
                    <a:lstStyle/>
                    <a:p>
                      <a:pPr algn="ctr">
                        <a:spcAft>
                          <a:spcPts val="0"/>
                        </a:spcAft>
                      </a:pPr>
                      <a:r>
                        <a:rPr lang="en-US" sz="2100" b="1" kern="100">
                          <a:latin typeface="Century"/>
                          <a:ea typeface="ＭＳ 明朝"/>
                          <a:cs typeface="Times New Roman"/>
                        </a:rPr>
                        <a:t>4</a:t>
                      </a:r>
                      <a:endParaRPr lang="ja-JP" sz="2100" kern="100">
                        <a:latin typeface="Times New Roman"/>
                        <a:ea typeface="ＭＳ 明朝"/>
                        <a:cs typeface="Times New Roman"/>
                      </a:endParaRPr>
                    </a:p>
                  </a:txBody>
                  <a:tcPr marL="95151" marR="951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100" b="1" kern="100">
                          <a:latin typeface="Century"/>
                          <a:ea typeface="ＭＳ 明朝"/>
                          <a:cs typeface="Times New Roman"/>
                        </a:rPr>
                        <a:t>A</a:t>
                      </a:r>
                      <a:endParaRPr lang="ja-JP" sz="2100" kern="100">
                        <a:latin typeface="Times New Roman"/>
                        <a:ea typeface="ＭＳ 明朝"/>
                        <a:cs typeface="Times New Roman"/>
                      </a:endParaRPr>
                    </a:p>
                  </a:txBody>
                  <a:tcPr marL="95151" marR="951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100" kern="100">
                          <a:latin typeface="Century"/>
                          <a:ea typeface="ＭＳ 明朝"/>
                          <a:cs typeface="Times New Roman"/>
                        </a:rPr>
                        <a:t>1:3</a:t>
                      </a:r>
                      <a:endParaRPr lang="ja-JP" sz="2100" kern="100">
                        <a:latin typeface="Times New Roman"/>
                        <a:ea typeface="ＭＳ 明朝"/>
                        <a:cs typeface="Times New Roman"/>
                      </a:endParaRPr>
                    </a:p>
                  </a:txBody>
                  <a:tcPr marL="95151" marR="951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100" kern="100">
                          <a:latin typeface="Century"/>
                          <a:ea typeface="ＭＳ 明朝"/>
                          <a:cs typeface="Times New Roman"/>
                        </a:rPr>
                        <a:t>5.4</a:t>
                      </a:r>
                      <a:endParaRPr lang="ja-JP" sz="2100" kern="100">
                        <a:latin typeface="Times New Roman"/>
                        <a:ea typeface="ＭＳ 明朝"/>
                        <a:cs typeface="Times New Roman"/>
                      </a:endParaRPr>
                    </a:p>
                  </a:txBody>
                  <a:tcPr marL="95151" marR="951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2100" kern="100">
                          <a:latin typeface="Century"/>
                          <a:ea typeface="ＭＳ 明朝"/>
                          <a:cs typeface="Times New Roman"/>
                        </a:rPr>
                        <a:t>2.29</a:t>
                      </a:r>
                      <a:endParaRPr lang="ja-JP" sz="2100" kern="100">
                        <a:latin typeface="Times New Roman"/>
                        <a:ea typeface="ＭＳ 明朝"/>
                        <a:cs typeface="Times New Roman"/>
                      </a:endParaRPr>
                    </a:p>
                  </a:txBody>
                  <a:tcPr marL="95151" marR="95151" marT="0" marB="0">
                    <a:lnL>
                      <a:noFill/>
                    </a:lnL>
                    <a:lnR>
                      <a:noFill/>
                    </a:lnR>
                    <a:lnT w="12700" cap="flat" cmpd="sng" algn="ctr">
                      <a:solidFill>
                        <a:srgbClr val="000000"/>
                      </a:solidFill>
                      <a:prstDash val="solid"/>
                      <a:round/>
                      <a:headEnd type="none" w="med" len="med"/>
                      <a:tailEnd type="none" w="med" len="med"/>
                    </a:lnT>
                    <a:lnB>
                      <a:noFill/>
                    </a:lnB>
                  </a:tcPr>
                </a:tc>
              </a:tr>
              <a:tr h="326233">
                <a:tc>
                  <a:txBody>
                    <a:bodyPr/>
                    <a:lstStyle/>
                    <a:p>
                      <a:pPr algn="ctr">
                        <a:spcAft>
                          <a:spcPts val="0"/>
                        </a:spcAft>
                      </a:pPr>
                      <a:r>
                        <a:rPr lang="en-US" sz="2100" b="1" kern="100">
                          <a:latin typeface="Century"/>
                          <a:ea typeface="ＭＳ 明朝"/>
                          <a:cs typeface="Times New Roman"/>
                        </a:rPr>
                        <a:t>6</a:t>
                      </a:r>
                      <a:endParaRPr lang="ja-JP" sz="2100" kern="100">
                        <a:latin typeface="Times New Roman"/>
                        <a:ea typeface="ＭＳ 明朝"/>
                        <a:cs typeface="Times New Roman"/>
                      </a:endParaRPr>
                    </a:p>
                  </a:txBody>
                  <a:tcPr marL="95151" marR="95151" marT="0" marB="0">
                    <a:lnL>
                      <a:noFill/>
                    </a:lnL>
                    <a:lnR>
                      <a:noFill/>
                    </a:lnR>
                    <a:lnT>
                      <a:noFill/>
                    </a:lnT>
                    <a:lnB>
                      <a:noFill/>
                    </a:lnB>
                  </a:tcPr>
                </a:tc>
                <a:tc>
                  <a:txBody>
                    <a:bodyPr/>
                    <a:lstStyle/>
                    <a:p>
                      <a:pPr algn="ctr">
                        <a:spcAft>
                          <a:spcPts val="0"/>
                        </a:spcAft>
                      </a:pPr>
                      <a:r>
                        <a:rPr lang="en-US" sz="2100" b="1" kern="100">
                          <a:latin typeface="Century"/>
                          <a:ea typeface="ＭＳ 明朝"/>
                          <a:cs typeface="Times New Roman"/>
                        </a:rPr>
                        <a:t>A</a:t>
                      </a:r>
                      <a:endParaRPr lang="ja-JP" sz="2100" kern="100">
                        <a:latin typeface="Times New Roman"/>
                        <a:ea typeface="ＭＳ 明朝"/>
                        <a:cs typeface="Times New Roman"/>
                      </a:endParaRPr>
                    </a:p>
                  </a:txBody>
                  <a:tcPr marL="95151" marR="95151" marT="0" marB="0">
                    <a:lnL>
                      <a:noFill/>
                    </a:lnL>
                    <a:lnR>
                      <a:noFill/>
                    </a:lnR>
                    <a:lnT>
                      <a:noFill/>
                    </a:lnT>
                    <a:lnB>
                      <a:noFill/>
                    </a:lnB>
                  </a:tcPr>
                </a:tc>
                <a:tc>
                  <a:txBody>
                    <a:bodyPr/>
                    <a:lstStyle/>
                    <a:p>
                      <a:pPr algn="ctr">
                        <a:spcAft>
                          <a:spcPts val="0"/>
                        </a:spcAft>
                      </a:pPr>
                      <a:r>
                        <a:rPr lang="en-US" sz="2100" kern="100">
                          <a:latin typeface="Century"/>
                          <a:ea typeface="ＭＳ 明朝"/>
                          <a:cs typeface="Times New Roman"/>
                        </a:rPr>
                        <a:t>1:3</a:t>
                      </a:r>
                      <a:endParaRPr lang="ja-JP" sz="2100" kern="100">
                        <a:latin typeface="Times New Roman"/>
                        <a:ea typeface="ＭＳ 明朝"/>
                        <a:cs typeface="Times New Roman"/>
                      </a:endParaRPr>
                    </a:p>
                  </a:txBody>
                  <a:tcPr marL="95151" marR="95151" marT="0" marB="0">
                    <a:lnL>
                      <a:noFill/>
                    </a:lnL>
                    <a:lnR>
                      <a:noFill/>
                    </a:lnR>
                    <a:lnT>
                      <a:noFill/>
                    </a:lnT>
                    <a:lnB>
                      <a:noFill/>
                    </a:lnB>
                  </a:tcPr>
                </a:tc>
                <a:tc>
                  <a:txBody>
                    <a:bodyPr/>
                    <a:lstStyle/>
                    <a:p>
                      <a:pPr algn="ctr">
                        <a:spcAft>
                          <a:spcPts val="0"/>
                        </a:spcAft>
                      </a:pPr>
                      <a:r>
                        <a:rPr lang="en-US" sz="2100" kern="100">
                          <a:latin typeface="Century"/>
                          <a:ea typeface="ＭＳ 明朝"/>
                          <a:cs typeface="Times New Roman"/>
                        </a:rPr>
                        <a:t>14.0</a:t>
                      </a:r>
                      <a:endParaRPr lang="ja-JP" sz="2100" kern="100">
                        <a:latin typeface="Times New Roman"/>
                        <a:ea typeface="ＭＳ 明朝"/>
                        <a:cs typeface="Times New Roman"/>
                      </a:endParaRPr>
                    </a:p>
                  </a:txBody>
                  <a:tcPr marL="95151" marR="95151" marT="0" marB="0">
                    <a:lnL>
                      <a:noFill/>
                    </a:lnL>
                    <a:lnR>
                      <a:noFill/>
                    </a:lnR>
                    <a:lnT>
                      <a:noFill/>
                    </a:lnT>
                    <a:lnB>
                      <a:noFill/>
                    </a:lnB>
                  </a:tcPr>
                </a:tc>
                <a:tc>
                  <a:txBody>
                    <a:bodyPr/>
                    <a:lstStyle/>
                    <a:p>
                      <a:pPr algn="ctr">
                        <a:spcAft>
                          <a:spcPts val="0"/>
                        </a:spcAft>
                      </a:pPr>
                      <a:r>
                        <a:rPr lang="en-US" sz="2100" kern="100" dirty="0">
                          <a:latin typeface="Century"/>
                          <a:ea typeface="ＭＳ 明朝"/>
                          <a:cs typeface="Times New Roman"/>
                        </a:rPr>
                        <a:t>6.65</a:t>
                      </a:r>
                      <a:endParaRPr lang="ja-JP" sz="2100" kern="100" dirty="0">
                        <a:latin typeface="Times New Roman"/>
                        <a:ea typeface="ＭＳ 明朝"/>
                        <a:cs typeface="Times New Roman"/>
                      </a:endParaRPr>
                    </a:p>
                  </a:txBody>
                  <a:tcPr marL="95151" marR="95151" marT="0" marB="0">
                    <a:lnL>
                      <a:noFill/>
                    </a:lnL>
                    <a:lnR>
                      <a:noFill/>
                    </a:lnR>
                    <a:lnT>
                      <a:noFill/>
                    </a:lnT>
                    <a:lnB>
                      <a:noFill/>
                    </a:lnB>
                  </a:tcPr>
                </a:tc>
              </a:tr>
            </a:tbl>
          </a:graphicData>
        </a:graphic>
      </p:graphicFrame>
      <p:graphicFrame>
        <p:nvGraphicFramePr>
          <p:cNvPr id="31747" name="Object 3"/>
          <p:cNvGraphicFramePr>
            <a:graphicFrameLocks noChangeAspect="1"/>
          </p:cNvGraphicFramePr>
          <p:nvPr/>
        </p:nvGraphicFramePr>
        <p:xfrm>
          <a:off x="2500298" y="928670"/>
          <a:ext cx="4071966" cy="1565553"/>
        </p:xfrm>
        <a:graphic>
          <a:graphicData uri="http://schemas.openxmlformats.org/presentationml/2006/ole">
            <p:oleObj spid="_x0000_s31747" name="CS ChemDraw Drawing" r:id="rId4" imgW="2535504" imgH="974820" progId="ChemDraw.Document.6.0">
              <p:embed/>
            </p:oleObj>
          </a:graphicData>
        </a:graphic>
      </p:graphicFrame>
      <p:pic>
        <p:nvPicPr>
          <p:cNvPr id="31748" name="Picture 4"/>
          <p:cNvPicPr>
            <a:picLocks noChangeAspect="1" noChangeArrowheads="1"/>
          </p:cNvPicPr>
          <p:nvPr/>
        </p:nvPicPr>
        <p:blipFill>
          <a:blip r:embed="rId5" cstate="print"/>
          <a:srcRect/>
          <a:stretch>
            <a:fillRect/>
          </a:stretch>
        </p:blipFill>
        <p:spPr bwMode="auto">
          <a:xfrm>
            <a:off x="-32" y="4291028"/>
            <a:ext cx="5429250" cy="1352550"/>
          </a:xfrm>
          <a:prstGeom prst="rect">
            <a:avLst/>
          </a:prstGeom>
          <a:noFill/>
          <a:ln w="9525">
            <a:noFill/>
            <a:miter lim="800000"/>
            <a:headEnd/>
            <a:tailEnd/>
          </a:ln>
        </p:spPr>
      </p:pic>
      <p:sp>
        <p:nvSpPr>
          <p:cNvPr id="13" name="テキスト ボックス 12"/>
          <p:cNvSpPr txBox="1"/>
          <p:nvPr/>
        </p:nvSpPr>
        <p:spPr>
          <a:xfrm>
            <a:off x="5286380" y="4576243"/>
            <a:ext cx="3818546" cy="1138773"/>
          </a:xfrm>
          <a:prstGeom prst="rect">
            <a:avLst/>
          </a:prstGeom>
          <a:noFill/>
        </p:spPr>
        <p:txBody>
          <a:bodyPr wrap="none" rtlCol="0">
            <a:spAutoFit/>
          </a:bodyPr>
          <a:lstStyle/>
          <a:p>
            <a:r>
              <a:rPr kumimoji="1" lang="en-US" altLang="ja-JP" sz="1600" i="1" dirty="0" smtClean="0"/>
              <a:t>Y</a:t>
            </a:r>
            <a:r>
              <a:rPr kumimoji="1" lang="en-US" altLang="ja-JP" sz="1600" dirty="0" smtClean="0"/>
              <a:t> = yield of </a:t>
            </a:r>
            <a:r>
              <a:rPr kumimoji="1" lang="en-US" altLang="ja-JP" sz="1600" dirty="0" err="1" smtClean="0"/>
              <a:t>imine</a:t>
            </a:r>
            <a:r>
              <a:rPr kumimoji="1" lang="en-US" altLang="ja-JP" sz="1600" dirty="0" smtClean="0"/>
              <a:t> (%)</a:t>
            </a:r>
          </a:p>
          <a:p>
            <a:r>
              <a:rPr lang="en-US" altLang="ja-JP" sz="1600" dirty="0" smtClean="0"/>
              <a:t>[R’ NH</a:t>
            </a:r>
            <a:r>
              <a:rPr lang="en-US" altLang="ja-JP" sz="1600" baseline="-25000" dirty="0" smtClean="0"/>
              <a:t>2</a:t>
            </a:r>
            <a:r>
              <a:rPr lang="en-US" altLang="ja-JP" sz="1600" dirty="0" smtClean="0"/>
              <a:t>]</a:t>
            </a:r>
            <a:r>
              <a:rPr lang="en-US" altLang="ja-JP" sz="1600" baseline="-25000" dirty="0" smtClean="0"/>
              <a:t>T</a:t>
            </a:r>
            <a:r>
              <a:rPr lang="en-US" altLang="ja-JP" sz="1600" dirty="0" smtClean="0"/>
              <a:t>, [RCHO] </a:t>
            </a:r>
            <a:r>
              <a:rPr lang="en-US" altLang="ja-JP" sz="1600" baseline="-25000" dirty="0" smtClean="0"/>
              <a:t>T </a:t>
            </a:r>
            <a:r>
              <a:rPr lang="en-US" altLang="ja-JP" sz="1600" dirty="0" smtClean="0"/>
              <a:t>: total concentration</a:t>
            </a:r>
            <a:r>
              <a:rPr lang="en-US" altLang="ja-JP" sz="1600" baseline="-25000" dirty="0" smtClean="0"/>
              <a:t> </a:t>
            </a:r>
            <a:endParaRPr lang="ja-JP" altLang="ja-JP" sz="1600" dirty="0" smtClean="0"/>
          </a:p>
          <a:p>
            <a:endParaRPr lang="ja-JP" altLang="ja-JP" dirty="0" smtClean="0"/>
          </a:p>
          <a:p>
            <a:endParaRPr kumimoji="1" lang="ja-JP" altLang="en-US" dirty="0"/>
          </a:p>
        </p:txBody>
      </p:sp>
      <p:sp>
        <p:nvSpPr>
          <p:cNvPr id="14" name="Text Box 9"/>
          <p:cNvSpPr txBox="1">
            <a:spLocks noChangeArrowheads="1"/>
          </p:cNvSpPr>
          <p:nvPr/>
        </p:nvSpPr>
        <p:spPr bwMode="auto">
          <a:xfrm>
            <a:off x="571472" y="6072206"/>
            <a:ext cx="8215338" cy="338554"/>
          </a:xfrm>
          <a:prstGeom prst="rect">
            <a:avLst/>
          </a:prstGeom>
          <a:noFill/>
          <a:ln w="9525">
            <a:noFill/>
            <a:miter lim="800000"/>
            <a:headEnd/>
            <a:tailEnd/>
          </a:ln>
        </p:spPr>
        <p:txBody>
          <a:bodyPr wrap="square">
            <a:spAutoFit/>
          </a:bodyPr>
          <a:lstStyle/>
          <a:p>
            <a:r>
              <a:rPr lang="en-US" altLang="ja-JP" sz="1600" dirty="0" smtClean="0">
                <a:cs typeface="Arial" charset="0"/>
              </a:rPr>
              <a:t>Lehn, J. </a:t>
            </a:r>
            <a:r>
              <a:rPr lang="en-US" altLang="ja-JP" sz="1600" dirty="0">
                <a:cs typeface="Arial" charset="0"/>
              </a:rPr>
              <a:t>M</a:t>
            </a:r>
            <a:r>
              <a:rPr lang="en-US" altLang="ja-JP" sz="1600" dirty="0" smtClean="0">
                <a:cs typeface="Arial" charset="0"/>
              </a:rPr>
              <a:t>. </a:t>
            </a:r>
            <a:r>
              <a:rPr lang="en-US" altLang="ja-JP" sz="1600" dirty="0">
                <a:cs typeface="Arial" charset="0"/>
              </a:rPr>
              <a:t>et al. </a:t>
            </a:r>
            <a:r>
              <a:rPr lang="en-US" altLang="ja-JP" sz="1600" i="1" dirty="0" smtClean="0">
                <a:cs typeface="Arial" charset="0"/>
              </a:rPr>
              <a:t>J. Phys. Org. Chem</a:t>
            </a:r>
            <a:r>
              <a:rPr lang="en-US" altLang="ja-JP" sz="1600" i="1" dirty="0">
                <a:cs typeface="Arial" charset="0"/>
              </a:rPr>
              <a:t>. </a:t>
            </a:r>
            <a:r>
              <a:rPr lang="en-US" altLang="ja-JP" sz="1600" b="1" dirty="0" smtClean="0">
                <a:cs typeface="Arial" charset="0"/>
              </a:rPr>
              <a:t>2005</a:t>
            </a:r>
            <a:r>
              <a:rPr lang="en-US" altLang="ja-JP" sz="1600" dirty="0" smtClean="0">
                <a:cs typeface="Arial" charset="0"/>
              </a:rPr>
              <a:t>, </a:t>
            </a:r>
            <a:r>
              <a:rPr lang="en-US" altLang="ja-JP" sz="1600" i="1" dirty="0" smtClean="0">
                <a:cs typeface="Arial" charset="0"/>
              </a:rPr>
              <a:t>18</a:t>
            </a:r>
            <a:r>
              <a:rPr lang="en-US" altLang="ja-JP" sz="1600" dirty="0" smtClean="0">
                <a:cs typeface="Arial" charset="0"/>
              </a:rPr>
              <a:t>, 979-985.</a:t>
            </a:r>
            <a:endParaRPr lang="en-US" altLang="ja-JP" sz="1600" dirty="0">
              <a:cs typeface="Arial" charset="0"/>
            </a:endParaRPr>
          </a:p>
        </p:txBody>
      </p:sp>
      <p:sp>
        <p:nvSpPr>
          <p:cNvPr id="8" name="スライド番号プレースホルダ 7"/>
          <p:cNvSpPr>
            <a:spLocks noGrp="1"/>
          </p:cNvSpPr>
          <p:nvPr>
            <p:ph type="sldNum" sz="quarter" idx="12"/>
          </p:nvPr>
        </p:nvSpPr>
        <p:spPr/>
        <p:txBody>
          <a:bodyPr/>
          <a:lstStyle/>
          <a:p>
            <a:pPr>
              <a:defRPr/>
            </a:pPr>
            <a:fld id="{BF16C9B7-48A0-41F0-9B80-E4DE8B700431}" type="slidenum">
              <a:rPr lang="ja-JP" altLang="en-US" smtClean="0"/>
              <a:pPr>
                <a:defRPr/>
              </a:pPr>
              <a:t>26</a:t>
            </a:fld>
            <a:endParaRPr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8229600" cy="1143000"/>
          </a:xfrm>
        </p:spPr>
        <p:txBody>
          <a:bodyPr/>
          <a:lstStyle/>
          <a:p>
            <a:r>
              <a:rPr kumimoji="1" lang="en-US" altLang="ja-JP" sz="3200" b="1" dirty="0" err="1" smtClean="0">
                <a:latin typeface="Arial" pitchFamily="34" charset="0"/>
                <a:cs typeface="Arial" pitchFamily="34" charset="0"/>
              </a:rPr>
              <a:t>Sonogashira</a:t>
            </a:r>
            <a:r>
              <a:rPr kumimoji="1" lang="en-US" altLang="ja-JP" sz="3200" b="1" dirty="0" smtClean="0">
                <a:latin typeface="Arial" pitchFamily="34" charset="0"/>
                <a:cs typeface="Arial" pitchFamily="34" charset="0"/>
              </a:rPr>
              <a:t> Reaction</a:t>
            </a:r>
            <a:endParaRPr kumimoji="1" lang="ja-JP" altLang="en-US" sz="3200" b="1" dirty="0">
              <a:latin typeface="Arial" pitchFamily="34" charset="0"/>
              <a:cs typeface="Arial" pitchFamily="34" charset="0"/>
            </a:endParaRPr>
          </a:p>
        </p:txBody>
      </p:sp>
      <p:pic>
        <p:nvPicPr>
          <p:cNvPr id="69634" name="Picture 2" descr="薗頭反応">
            <a:hlinkClick r:id="rId2" tooltip="薗頭反応"/>
          </p:cNvPr>
          <p:cNvPicPr>
            <a:picLocks noChangeAspect="1" noChangeArrowheads="1"/>
          </p:cNvPicPr>
          <p:nvPr/>
        </p:nvPicPr>
        <p:blipFill>
          <a:blip r:embed="rId3" cstate="print"/>
          <a:srcRect/>
          <a:stretch>
            <a:fillRect/>
          </a:stretch>
        </p:blipFill>
        <p:spPr bwMode="auto">
          <a:xfrm>
            <a:off x="971600" y="1124744"/>
            <a:ext cx="6726814" cy="1296144"/>
          </a:xfrm>
          <a:prstGeom prst="rect">
            <a:avLst/>
          </a:prstGeom>
          <a:noFill/>
        </p:spPr>
      </p:pic>
      <p:pic>
        <p:nvPicPr>
          <p:cNvPr id="69636" name="Picture 4" descr="ファイル:Sonogashira reaction mechanism.png">
            <a:hlinkClick r:id="rId4"/>
          </p:cNvPr>
          <p:cNvPicPr>
            <a:picLocks noChangeAspect="1" noChangeArrowheads="1"/>
          </p:cNvPicPr>
          <p:nvPr/>
        </p:nvPicPr>
        <p:blipFill>
          <a:blip r:embed="rId5" cstate="print"/>
          <a:srcRect/>
          <a:stretch>
            <a:fillRect/>
          </a:stretch>
        </p:blipFill>
        <p:spPr bwMode="auto">
          <a:xfrm>
            <a:off x="683568" y="2708920"/>
            <a:ext cx="7620000" cy="3505200"/>
          </a:xfrm>
          <a:prstGeom prst="rect">
            <a:avLst/>
          </a:prstGeom>
          <a:noFill/>
        </p:spPr>
      </p:pic>
      <p:sp>
        <p:nvSpPr>
          <p:cNvPr id="5" name="スライド番号プレースホルダ 4"/>
          <p:cNvSpPr>
            <a:spLocks noGrp="1"/>
          </p:cNvSpPr>
          <p:nvPr>
            <p:ph type="sldNum" sz="quarter" idx="12"/>
          </p:nvPr>
        </p:nvSpPr>
        <p:spPr/>
        <p:txBody>
          <a:bodyPr/>
          <a:lstStyle/>
          <a:p>
            <a:pPr>
              <a:defRPr/>
            </a:pPr>
            <a:fld id="{E24B9F40-EBD3-4DAF-A1EF-B72382E3F4CB}" type="slidenum">
              <a:rPr lang="ja-JP" altLang="en-US" smtClean="0"/>
              <a:pPr>
                <a:defRPr/>
              </a:pPr>
              <a:t>27</a:t>
            </a:fld>
            <a:endParaRPr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0264"/>
            <a:ext cx="8229600" cy="1143000"/>
          </a:xfrm>
          <a:ln>
            <a:noFill/>
          </a:ln>
        </p:spPr>
        <p:txBody>
          <a:bodyPr/>
          <a:lstStyle/>
          <a:p>
            <a:r>
              <a:rPr kumimoji="1" lang="en-US" altLang="ja-JP"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What is 2D Polymer ?</a:t>
            </a:r>
            <a:endParaRPr kumimoji="1" lang="ja-JP" altLang="en-US" sz="2800" b="1" dirty="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endParaRPr>
          </a:p>
        </p:txBody>
      </p:sp>
      <p:pic>
        <p:nvPicPr>
          <p:cNvPr id="61444" name="Picture 4" descr="Link to full-size graphical abstract"/>
          <p:cNvPicPr>
            <a:picLocks noChangeAspect="1" noChangeArrowheads="1"/>
          </p:cNvPicPr>
          <p:nvPr/>
        </p:nvPicPr>
        <p:blipFill>
          <a:blip r:embed="rId3" cstate="print"/>
          <a:srcRect/>
          <a:stretch>
            <a:fillRect/>
          </a:stretch>
        </p:blipFill>
        <p:spPr bwMode="auto">
          <a:xfrm>
            <a:off x="179512" y="1988840"/>
            <a:ext cx="8696708" cy="2304256"/>
          </a:xfrm>
          <a:prstGeom prst="rect">
            <a:avLst/>
          </a:prstGeom>
          <a:noFill/>
        </p:spPr>
      </p:pic>
      <p:sp>
        <p:nvSpPr>
          <p:cNvPr id="6" name="正方形/長方形 5"/>
          <p:cNvSpPr/>
          <p:nvPr/>
        </p:nvSpPr>
        <p:spPr>
          <a:xfrm>
            <a:off x="2339752" y="4797152"/>
            <a:ext cx="4572000" cy="584775"/>
          </a:xfrm>
          <a:prstGeom prst="rect">
            <a:avLst/>
          </a:prstGeom>
        </p:spPr>
        <p:txBody>
          <a:bodyPr>
            <a:spAutoFit/>
          </a:bodyPr>
          <a:lstStyle/>
          <a:p>
            <a:r>
              <a:rPr lang="en-US" altLang="ja-JP" sz="1600" dirty="0" err="1" smtClean="0"/>
              <a:t>Schl</a:t>
            </a:r>
            <a:r>
              <a:rPr lang="en-US" altLang="ja-JP" sz="1600" dirty="0" err="1" smtClean="0">
                <a:latin typeface="Arial"/>
                <a:cs typeface="Arial"/>
              </a:rPr>
              <a:t>ü</a:t>
            </a:r>
            <a:r>
              <a:rPr lang="en-US" altLang="ja-JP" sz="1600" dirty="0" err="1" smtClean="0"/>
              <a:t>ter</a:t>
            </a:r>
            <a:r>
              <a:rPr lang="en-US" altLang="ja-JP" sz="1600" dirty="0" smtClean="0"/>
              <a:t>, D. et.al. </a:t>
            </a:r>
            <a:r>
              <a:rPr lang="de-DE" altLang="ja-JP" sz="1600" i="1" dirty="0" smtClean="0"/>
              <a:t>Angew. Chem. Int. Ed</a:t>
            </a:r>
            <a:r>
              <a:rPr lang="de-DE" altLang="ja-JP" sz="1600" dirty="0" smtClean="0"/>
              <a:t>. </a:t>
            </a:r>
            <a:r>
              <a:rPr lang="de-DE" altLang="ja-JP" sz="1600" b="1" dirty="0" smtClean="0"/>
              <a:t>2009</a:t>
            </a:r>
            <a:r>
              <a:rPr lang="de-DE" altLang="ja-JP" sz="1600" dirty="0" smtClean="0"/>
              <a:t>, </a:t>
            </a:r>
            <a:r>
              <a:rPr lang="de-DE" altLang="ja-JP" sz="1600" i="1" dirty="0" smtClean="0"/>
              <a:t>48</a:t>
            </a:r>
            <a:r>
              <a:rPr lang="de-DE" altLang="ja-JP" sz="1600" dirty="0" smtClean="0"/>
              <a:t>, 1030</a:t>
            </a:r>
            <a:r>
              <a:rPr lang="en-US" altLang="ja-JP" sz="1600" dirty="0" smtClean="0"/>
              <a:t>–1069</a:t>
            </a:r>
            <a:r>
              <a:rPr lang="de-DE" altLang="ja-JP" sz="1600" dirty="0" smtClean="0"/>
              <a:t>.</a:t>
            </a:r>
            <a:endParaRPr lang="ja-JP" altLang="en-US" sz="1600" dirty="0"/>
          </a:p>
        </p:txBody>
      </p:sp>
      <p:sp>
        <p:nvSpPr>
          <p:cNvPr id="5" name="スライド番号プレースホルダ 4"/>
          <p:cNvSpPr>
            <a:spLocks noGrp="1"/>
          </p:cNvSpPr>
          <p:nvPr>
            <p:ph type="sldNum" sz="quarter" idx="12"/>
          </p:nvPr>
        </p:nvSpPr>
        <p:spPr/>
        <p:txBody>
          <a:bodyPr/>
          <a:lstStyle/>
          <a:p>
            <a:pPr>
              <a:defRPr/>
            </a:pPr>
            <a:fld id="{E24B9F40-EBD3-4DAF-A1EF-B72382E3F4CB}" type="slidenum">
              <a:rPr lang="ja-JP" altLang="en-US" smtClean="0"/>
              <a:pPr>
                <a:defRPr/>
              </a:pPr>
              <a:t>3</a:t>
            </a:fld>
            <a:endParaRPr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グループ化 37"/>
          <p:cNvGrpSpPr>
            <a:grpSpLocks/>
          </p:cNvGrpSpPr>
          <p:nvPr/>
        </p:nvGrpSpPr>
        <p:grpSpPr bwMode="auto">
          <a:xfrm>
            <a:off x="3929063" y="958775"/>
            <a:ext cx="1635125" cy="3262313"/>
            <a:chOff x="4500562" y="380525"/>
            <a:chExt cx="1635443" cy="3262789"/>
          </a:xfrm>
        </p:grpSpPr>
        <p:pic>
          <p:nvPicPr>
            <p:cNvPr id="5134" name="Picture 26"/>
            <p:cNvPicPr>
              <a:picLocks noChangeAspect="1" noChangeArrowheads="1"/>
            </p:cNvPicPr>
            <p:nvPr/>
          </p:nvPicPr>
          <p:blipFill>
            <a:blip r:embed="rId3" cstate="print"/>
            <a:srcRect/>
            <a:stretch>
              <a:fillRect/>
            </a:stretch>
          </p:blipFill>
          <p:spPr bwMode="auto">
            <a:xfrm>
              <a:off x="4500562" y="380525"/>
              <a:ext cx="1635443" cy="3262789"/>
            </a:xfrm>
            <a:prstGeom prst="rect">
              <a:avLst/>
            </a:prstGeom>
            <a:noFill/>
            <a:ln w="9525">
              <a:noFill/>
              <a:miter lim="800000"/>
              <a:headEnd/>
              <a:tailEnd/>
            </a:ln>
          </p:spPr>
        </p:pic>
        <p:sp>
          <p:nvSpPr>
            <p:cNvPr id="27" name="円/楕円 26"/>
            <p:cNvSpPr/>
            <p:nvPr/>
          </p:nvSpPr>
          <p:spPr>
            <a:xfrm>
              <a:off x="5327810" y="499605"/>
              <a:ext cx="142903" cy="21434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円/楕円 27"/>
            <p:cNvSpPr/>
            <p:nvPr/>
          </p:nvSpPr>
          <p:spPr>
            <a:xfrm>
              <a:off x="5480239" y="856844"/>
              <a:ext cx="142903" cy="21434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円/楕円 28"/>
            <p:cNvSpPr/>
            <p:nvPr/>
          </p:nvSpPr>
          <p:spPr>
            <a:xfrm>
              <a:off x="4786368" y="856844"/>
              <a:ext cx="142903" cy="21434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円/楕円 29"/>
            <p:cNvSpPr/>
            <p:nvPr/>
          </p:nvSpPr>
          <p:spPr>
            <a:xfrm>
              <a:off x="5688243" y="1620544"/>
              <a:ext cx="142903" cy="21434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円/楕円 30"/>
            <p:cNvSpPr/>
            <p:nvPr/>
          </p:nvSpPr>
          <p:spPr>
            <a:xfrm>
              <a:off x="5111868" y="1512578"/>
              <a:ext cx="174659" cy="23816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円/楕円 31"/>
            <p:cNvSpPr/>
            <p:nvPr/>
          </p:nvSpPr>
          <p:spPr>
            <a:xfrm>
              <a:off x="4857818" y="1857115"/>
              <a:ext cx="214355" cy="21434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円/楕円 32"/>
            <p:cNvSpPr/>
            <p:nvPr/>
          </p:nvSpPr>
          <p:spPr>
            <a:xfrm>
              <a:off x="5429430" y="1928564"/>
              <a:ext cx="214355" cy="21434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円/楕円 33"/>
            <p:cNvSpPr/>
            <p:nvPr/>
          </p:nvSpPr>
          <p:spPr>
            <a:xfrm>
              <a:off x="5111868" y="2628753"/>
              <a:ext cx="142903" cy="21434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pic>
        <p:nvPicPr>
          <p:cNvPr id="5123" name="Picture 23"/>
          <p:cNvPicPr>
            <a:picLocks noChangeAspect="1" noChangeArrowheads="1"/>
          </p:cNvPicPr>
          <p:nvPr/>
        </p:nvPicPr>
        <p:blipFill>
          <a:blip r:embed="rId4" cstate="print"/>
          <a:srcRect/>
          <a:stretch>
            <a:fillRect/>
          </a:stretch>
        </p:blipFill>
        <p:spPr bwMode="auto">
          <a:xfrm>
            <a:off x="5765800" y="958775"/>
            <a:ext cx="3163888" cy="3222625"/>
          </a:xfrm>
          <a:prstGeom prst="rect">
            <a:avLst/>
          </a:prstGeom>
          <a:noFill/>
          <a:ln w="9525">
            <a:noFill/>
            <a:miter lim="800000"/>
            <a:headEnd/>
            <a:tailEnd/>
          </a:ln>
        </p:spPr>
      </p:pic>
      <p:sp>
        <p:nvSpPr>
          <p:cNvPr id="5124" name="タイトル 1"/>
          <p:cNvSpPr>
            <a:spLocks noGrp="1"/>
          </p:cNvSpPr>
          <p:nvPr>
            <p:ph type="title"/>
          </p:nvPr>
        </p:nvSpPr>
        <p:spPr>
          <a:xfrm>
            <a:off x="357188" y="-92547"/>
            <a:ext cx="8229600" cy="857251"/>
          </a:xfrm>
        </p:spPr>
        <p:txBody>
          <a:bodyPr/>
          <a:lstStyle/>
          <a:p>
            <a:pPr eaLnBrk="1" hangingPunct="1"/>
            <a:r>
              <a:rPr lang="en-US" altLang="ja-JP"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charset="0"/>
                <a:cs typeface="Arial" charset="0"/>
              </a:rPr>
              <a:t>Chemical Reaction on Surfaces</a:t>
            </a:r>
            <a:endParaRPr lang="ja-JP" altLang="en-US"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charset="0"/>
              <a:cs typeface="Arial" charset="0"/>
            </a:endParaRPr>
          </a:p>
        </p:txBody>
      </p:sp>
      <p:sp>
        <p:nvSpPr>
          <p:cNvPr id="5125" name="Text Box 9"/>
          <p:cNvSpPr txBox="1">
            <a:spLocks noChangeArrowheads="1"/>
          </p:cNvSpPr>
          <p:nvPr/>
        </p:nvSpPr>
        <p:spPr bwMode="auto">
          <a:xfrm>
            <a:off x="0" y="3542927"/>
            <a:ext cx="4714875" cy="584200"/>
          </a:xfrm>
          <a:prstGeom prst="rect">
            <a:avLst/>
          </a:prstGeom>
          <a:noFill/>
          <a:ln w="9525">
            <a:noFill/>
            <a:miter lim="800000"/>
            <a:headEnd/>
            <a:tailEnd/>
          </a:ln>
        </p:spPr>
        <p:txBody>
          <a:bodyPr>
            <a:spAutoFit/>
          </a:bodyPr>
          <a:lstStyle/>
          <a:p>
            <a:r>
              <a:rPr lang="en-US" altLang="ja-JP" sz="1600" dirty="0" err="1">
                <a:cs typeface="Arial" charset="0"/>
              </a:rPr>
              <a:t>Gorthelf</a:t>
            </a:r>
            <a:r>
              <a:rPr lang="en-US" altLang="ja-JP" sz="1600" dirty="0">
                <a:cs typeface="Arial" charset="0"/>
              </a:rPr>
              <a:t>, K. V.; </a:t>
            </a:r>
            <a:r>
              <a:rPr lang="en-US" altLang="ja-JP" sz="1600" dirty="0" err="1">
                <a:cs typeface="Arial" charset="0"/>
              </a:rPr>
              <a:t>Linderoth</a:t>
            </a:r>
            <a:r>
              <a:rPr lang="en-US" altLang="ja-JP" sz="1600" dirty="0">
                <a:cs typeface="Arial" charset="0"/>
              </a:rPr>
              <a:t>, T. R. et al. </a:t>
            </a:r>
            <a:r>
              <a:rPr lang="en-US" altLang="ja-JP" sz="1600" i="1" dirty="0" err="1">
                <a:cs typeface="Arial" charset="0"/>
              </a:rPr>
              <a:t>Angew</a:t>
            </a:r>
            <a:r>
              <a:rPr lang="en-US" altLang="ja-JP" sz="1600" i="1" dirty="0">
                <a:cs typeface="Arial" charset="0"/>
              </a:rPr>
              <a:t>. Chem. Int. Ed. </a:t>
            </a:r>
            <a:r>
              <a:rPr lang="en-US" altLang="ja-JP" sz="1600" b="1" dirty="0">
                <a:cs typeface="Arial" charset="0"/>
              </a:rPr>
              <a:t>2008</a:t>
            </a:r>
            <a:r>
              <a:rPr lang="en-US" altLang="ja-JP" sz="1600" dirty="0">
                <a:cs typeface="Arial" charset="0"/>
              </a:rPr>
              <a:t>, </a:t>
            </a:r>
            <a:r>
              <a:rPr lang="en-US" altLang="ja-JP" sz="1600" i="1" dirty="0">
                <a:cs typeface="Arial" charset="0"/>
              </a:rPr>
              <a:t>47</a:t>
            </a:r>
            <a:r>
              <a:rPr lang="en-US" altLang="ja-JP" sz="1600" dirty="0">
                <a:cs typeface="Arial" charset="0"/>
              </a:rPr>
              <a:t>, 4406-4410.</a:t>
            </a:r>
          </a:p>
        </p:txBody>
      </p:sp>
      <p:pic>
        <p:nvPicPr>
          <p:cNvPr id="5130" name="Picture 27" descr="\\Kurodell\個人フォルダ\太田\卒論\スライドref2.tif"/>
          <p:cNvPicPr>
            <a:picLocks noChangeAspect="1" noChangeArrowheads="1"/>
          </p:cNvPicPr>
          <p:nvPr/>
        </p:nvPicPr>
        <p:blipFill>
          <a:blip r:embed="rId5" cstate="print"/>
          <a:srcRect/>
          <a:stretch>
            <a:fillRect/>
          </a:stretch>
        </p:blipFill>
        <p:spPr bwMode="auto">
          <a:xfrm>
            <a:off x="214313" y="1318815"/>
            <a:ext cx="3148012" cy="1644650"/>
          </a:xfrm>
          <a:prstGeom prst="rect">
            <a:avLst/>
          </a:prstGeom>
          <a:noFill/>
          <a:ln w="9525">
            <a:noFill/>
            <a:miter lim="800000"/>
            <a:headEnd/>
            <a:tailEnd/>
          </a:ln>
        </p:spPr>
      </p:pic>
      <p:grpSp>
        <p:nvGrpSpPr>
          <p:cNvPr id="5131" name="グループ化 38"/>
          <p:cNvGrpSpPr>
            <a:grpSpLocks/>
          </p:cNvGrpSpPr>
          <p:nvPr/>
        </p:nvGrpSpPr>
        <p:grpSpPr bwMode="auto">
          <a:xfrm>
            <a:off x="1428750" y="3125390"/>
            <a:ext cx="4500563" cy="338137"/>
            <a:chOff x="4857752" y="3214686"/>
            <a:chExt cx="4500594" cy="338554"/>
          </a:xfrm>
        </p:grpSpPr>
        <p:sp>
          <p:nvSpPr>
            <p:cNvPr id="35" name="円/楕円 34"/>
            <p:cNvSpPr/>
            <p:nvPr/>
          </p:nvSpPr>
          <p:spPr>
            <a:xfrm>
              <a:off x="6286512" y="3286211"/>
              <a:ext cx="214314" cy="21457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7" name="Text Box 10"/>
            <p:cNvSpPr txBox="1">
              <a:spLocks noChangeArrowheads="1"/>
            </p:cNvSpPr>
            <p:nvPr/>
          </p:nvSpPr>
          <p:spPr bwMode="auto">
            <a:xfrm>
              <a:off x="4857752" y="3214686"/>
              <a:ext cx="4500594" cy="338554"/>
            </a:xfrm>
            <a:prstGeom prst="rect">
              <a:avLst/>
            </a:prstGeom>
            <a:noFill/>
            <a:ln w="9525">
              <a:noFill/>
              <a:miter lim="800000"/>
              <a:headEnd/>
              <a:tailEnd/>
            </a:ln>
          </p:spPr>
          <p:txBody>
            <a:bodyPr>
              <a:spAutoFit/>
            </a:bodyPr>
            <a:lstStyle/>
            <a:p>
              <a:pPr algn="ctr">
                <a:defRPr/>
              </a:pPr>
              <a:r>
                <a:rPr lang="en-US" altLang="ja-JP" sz="1600" dirty="0"/>
                <a:t>= </a:t>
              </a:r>
              <a:r>
                <a:rPr lang="en-US" altLang="ja-JP" sz="1600" dirty="0" err="1">
                  <a:solidFill>
                    <a:schemeClr val="accent6"/>
                  </a:solidFill>
                </a:rPr>
                <a:t>imine</a:t>
              </a:r>
              <a:r>
                <a:rPr lang="en-US" altLang="ja-JP" sz="1600" dirty="0">
                  <a:solidFill>
                    <a:schemeClr val="accent6"/>
                  </a:solidFill>
                </a:rPr>
                <a:t> bond</a:t>
              </a:r>
            </a:p>
          </p:txBody>
        </p:sp>
      </p:grpSp>
      <p:pic>
        <p:nvPicPr>
          <p:cNvPr id="52226" name="Picture 2"/>
          <p:cNvPicPr>
            <a:picLocks noChangeAspect="1" noChangeArrowheads="1"/>
          </p:cNvPicPr>
          <p:nvPr/>
        </p:nvPicPr>
        <p:blipFill>
          <a:blip r:embed="rId6" cstate="print"/>
          <a:srcRect/>
          <a:stretch>
            <a:fillRect/>
          </a:stretch>
        </p:blipFill>
        <p:spPr bwMode="auto">
          <a:xfrm>
            <a:off x="2843808" y="4365104"/>
            <a:ext cx="2541386" cy="2492896"/>
          </a:xfrm>
          <a:prstGeom prst="rect">
            <a:avLst/>
          </a:prstGeom>
          <a:noFill/>
          <a:ln w="9525">
            <a:noFill/>
            <a:miter lim="800000"/>
            <a:headEnd/>
            <a:tailEnd/>
          </a:ln>
        </p:spPr>
      </p:pic>
      <p:sp>
        <p:nvSpPr>
          <p:cNvPr id="21" name="円/楕円 20"/>
          <p:cNvSpPr/>
          <p:nvPr/>
        </p:nvSpPr>
        <p:spPr>
          <a:xfrm>
            <a:off x="4283968" y="3068960"/>
            <a:ext cx="432048" cy="432048"/>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a:stCxn id="21" idx="4"/>
          </p:cNvCxnSpPr>
          <p:nvPr/>
        </p:nvCxnSpPr>
        <p:spPr>
          <a:xfrm flipH="1">
            <a:off x="4067946" y="3501008"/>
            <a:ext cx="432046" cy="93610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stCxn id="21" idx="4"/>
          </p:cNvCxnSpPr>
          <p:nvPr/>
        </p:nvCxnSpPr>
        <p:spPr>
          <a:xfrm>
            <a:off x="4499992" y="3501008"/>
            <a:ext cx="0" cy="1008112"/>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スライド番号プレースホルダ 23"/>
          <p:cNvSpPr>
            <a:spLocks noGrp="1"/>
          </p:cNvSpPr>
          <p:nvPr>
            <p:ph type="sldNum" sz="quarter" idx="12"/>
          </p:nvPr>
        </p:nvSpPr>
        <p:spPr/>
        <p:txBody>
          <a:bodyPr/>
          <a:lstStyle/>
          <a:p>
            <a:pPr>
              <a:defRPr/>
            </a:pPr>
            <a:fld id="{BF16C9B7-48A0-41F0-9B80-E4DE8B700431}" type="slidenum">
              <a:rPr lang="ja-JP" altLang="en-US" smtClean="0"/>
              <a:pPr>
                <a:defRPr/>
              </a:pPr>
              <a:t>4</a:t>
            </a:fld>
            <a:endParaRPr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0264"/>
            <a:ext cx="8229600" cy="1143000"/>
          </a:xfrm>
        </p:spPr>
        <p:txBody>
          <a:bodyPr>
            <a:noAutofit/>
          </a:bodyPr>
          <a:lstStyle/>
          <a:p>
            <a:r>
              <a:rPr lang="en-US" altLang="ja-JP"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Purpose of My Work</a:t>
            </a:r>
            <a:endParaRPr kumimoji="1" lang="ja-JP" altLang="en-US" sz="2800" b="1" dirty="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endParaRPr>
          </a:p>
        </p:txBody>
      </p:sp>
      <p:pic>
        <p:nvPicPr>
          <p:cNvPr id="3" name="Picture 2" descr="H:\DBA-linking-phenylbenzene3.1.bmp"/>
          <p:cNvPicPr>
            <a:picLocks noChangeAspect="1" noChangeArrowheads="1"/>
          </p:cNvPicPr>
          <p:nvPr/>
        </p:nvPicPr>
        <p:blipFill>
          <a:blip r:embed="rId3" cstate="print"/>
          <a:srcRect/>
          <a:stretch>
            <a:fillRect/>
          </a:stretch>
        </p:blipFill>
        <p:spPr bwMode="auto">
          <a:xfrm>
            <a:off x="5508104" y="3985847"/>
            <a:ext cx="3123727" cy="3123727"/>
          </a:xfrm>
          <a:prstGeom prst="rect">
            <a:avLst/>
          </a:prstGeom>
          <a:noFill/>
        </p:spPr>
      </p:pic>
      <p:pic>
        <p:nvPicPr>
          <p:cNvPr id="4" name="Picture 3" descr="H:\DBA-linking-phenylbenzene0.1.bmp"/>
          <p:cNvPicPr>
            <a:picLocks noChangeAspect="1" noChangeArrowheads="1"/>
          </p:cNvPicPr>
          <p:nvPr/>
        </p:nvPicPr>
        <p:blipFill>
          <a:blip r:embed="rId4" cstate="print"/>
          <a:srcRect/>
          <a:stretch>
            <a:fillRect/>
          </a:stretch>
        </p:blipFill>
        <p:spPr bwMode="auto">
          <a:xfrm>
            <a:off x="899592" y="3933056"/>
            <a:ext cx="3214889" cy="3214888"/>
          </a:xfrm>
          <a:prstGeom prst="rect">
            <a:avLst/>
          </a:prstGeom>
          <a:noFill/>
        </p:spPr>
      </p:pic>
      <p:pic>
        <p:nvPicPr>
          <p:cNvPr id="5" name="Picture 4" descr="H:\卒論\卒論発表\DBA-with-functionalgroup-スライド用.bmp"/>
          <p:cNvPicPr>
            <a:picLocks noChangeAspect="1" noChangeArrowheads="1"/>
          </p:cNvPicPr>
          <p:nvPr/>
        </p:nvPicPr>
        <p:blipFill>
          <a:blip r:embed="rId5" cstate="print"/>
          <a:srcRect/>
          <a:stretch>
            <a:fillRect/>
          </a:stretch>
        </p:blipFill>
        <p:spPr bwMode="auto">
          <a:xfrm>
            <a:off x="272342" y="3221142"/>
            <a:ext cx="1097766" cy="1059911"/>
          </a:xfrm>
          <a:prstGeom prst="rect">
            <a:avLst/>
          </a:prstGeom>
          <a:noFill/>
        </p:spPr>
      </p:pic>
      <p:cxnSp>
        <p:nvCxnSpPr>
          <p:cNvPr id="6" name="直線矢印コネクタ 5"/>
          <p:cNvCxnSpPr/>
          <p:nvPr/>
        </p:nvCxnSpPr>
        <p:spPr>
          <a:xfrm rot="10800000">
            <a:off x="1331640" y="3429001"/>
            <a:ext cx="452872" cy="314583"/>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35696" y="3717032"/>
            <a:ext cx="1152128" cy="523220"/>
          </a:xfrm>
          <a:prstGeom prst="rect">
            <a:avLst/>
          </a:prstGeom>
          <a:noFill/>
          <a:ln>
            <a:noFill/>
          </a:ln>
        </p:spPr>
        <p:txBody>
          <a:bodyPr wrap="square" rtlCol="0">
            <a:spAutoFit/>
          </a:bodyPr>
          <a:lstStyle/>
          <a:p>
            <a:r>
              <a:rPr kumimoji="1" lang="en-US" altLang="ja-JP" sz="1400" b="1" dirty="0" smtClean="0">
                <a:solidFill>
                  <a:srgbClr val="002060"/>
                </a:solidFill>
                <a:latin typeface="Arial" pitchFamily="34" charset="0"/>
                <a:cs typeface="Arial" pitchFamily="34" charset="0"/>
              </a:rPr>
              <a:t>Functional Group</a:t>
            </a:r>
            <a:endParaRPr kumimoji="1" lang="ja-JP" altLang="en-US" sz="1400" b="1" dirty="0">
              <a:solidFill>
                <a:srgbClr val="002060"/>
              </a:solidFill>
              <a:latin typeface="Arial" pitchFamily="34" charset="0"/>
              <a:cs typeface="Arial" pitchFamily="34" charset="0"/>
            </a:endParaRPr>
          </a:p>
        </p:txBody>
      </p:sp>
      <p:sp>
        <p:nvSpPr>
          <p:cNvPr id="8" name="下矢印 7"/>
          <p:cNvSpPr/>
          <p:nvPr/>
        </p:nvSpPr>
        <p:spPr>
          <a:xfrm rot="18386326">
            <a:off x="1382887" y="4082706"/>
            <a:ext cx="228570" cy="779809"/>
          </a:xfrm>
          <a:prstGeom prst="downArrow">
            <a:avLst>
              <a:gd name="adj1" fmla="val 50000"/>
              <a:gd name="adj2" fmla="val 78802"/>
            </a:avLst>
          </a:prstGeom>
          <a:solidFill>
            <a:srgbClr val="002060"/>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0" y="4509120"/>
            <a:ext cx="1552150" cy="307777"/>
          </a:xfrm>
          <a:prstGeom prst="rect">
            <a:avLst/>
          </a:prstGeom>
          <a:noFill/>
        </p:spPr>
        <p:txBody>
          <a:bodyPr wrap="square" rtlCol="0">
            <a:spAutoFit/>
          </a:bodyPr>
          <a:lstStyle/>
          <a:p>
            <a:r>
              <a:rPr kumimoji="1" lang="en-US" altLang="ja-JP" sz="1400" b="1" dirty="0" smtClean="0">
                <a:solidFill>
                  <a:srgbClr val="002060"/>
                </a:solidFill>
                <a:latin typeface="Arial" pitchFamily="34" charset="0"/>
                <a:cs typeface="Arial" pitchFamily="34" charset="0"/>
              </a:rPr>
              <a:t>Self-Assembly</a:t>
            </a:r>
            <a:endParaRPr kumimoji="1" lang="ja-JP" altLang="en-US" sz="1400" b="1" dirty="0">
              <a:solidFill>
                <a:srgbClr val="002060"/>
              </a:solidFill>
              <a:latin typeface="Arial" pitchFamily="34" charset="0"/>
              <a:cs typeface="Arial" pitchFamily="34" charset="0"/>
            </a:endParaRPr>
          </a:p>
        </p:txBody>
      </p:sp>
      <p:sp>
        <p:nvSpPr>
          <p:cNvPr id="10" name="下矢印 9"/>
          <p:cNvSpPr/>
          <p:nvPr/>
        </p:nvSpPr>
        <p:spPr>
          <a:xfrm rot="16200000">
            <a:off x="4593201" y="5063983"/>
            <a:ext cx="256444" cy="874909"/>
          </a:xfrm>
          <a:prstGeom prst="downArrow">
            <a:avLst>
              <a:gd name="adj1" fmla="val 50000"/>
              <a:gd name="adj2" fmla="val 78802"/>
            </a:avLst>
          </a:prstGeom>
          <a:solidFill>
            <a:srgbClr val="002060"/>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descr="phenylbenzene.tif"/>
          <p:cNvPicPr>
            <a:picLocks noChangeAspect="1"/>
          </p:cNvPicPr>
          <p:nvPr/>
        </p:nvPicPr>
        <p:blipFill>
          <a:blip r:embed="rId6" cstate="print"/>
          <a:stretch>
            <a:fillRect/>
          </a:stretch>
        </p:blipFill>
        <p:spPr>
          <a:xfrm>
            <a:off x="4355976" y="4509120"/>
            <a:ext cx="659714" cy="548883"/>
          </a:xfrm>
          <a:prstGeom prst="rect">
            <a:avLst/>
          </a:prstGeom>
        </p:spPr>
      </p:pic>
      <p:sp>
        <p:nvSpPr>
          <p:cNvPr id="12" name="テキスト ボックス 11"/>
          <p:cNvSpPr txBox="1"/>
          <p:nvPr/>
        </p:nvSpPr>
        <p:spPr>
          <a:xfrm>
            <a:off x="3923928" y="5085184"/>
            <a:ext cx="1512168" cy="307777"/>
          </a:xfrm>
          <a:prstGeom prst="rect">
            <a:avLst/>
          </a:prstGeom>
          <a:noFill/>
        </p:spPr>
        <p:txBody>
          <a:bodyPr wrap="square" rtlCol="0">
            <a:spAutoFit/>
          </a:bodyPr>
          <a:lstStyle/>
          <a:p>
            <a:r>
              <a:rPr kumimoji="1" lang="en-US" altLang="ja-JP" sz="1400" b="1" dirty="0" smtClean="0">
                <a:solidFill>
                  <a:srgbClr val="002060"/>
                </a:solidFill>
                <a:latin typeface="Arial" pitchFamily="34" charset="0"/>
                <a:cs typeface="Arial" pitchFamily="34" charset="0"/>
              </a:rPr>
              <a:t>Guest Molecule</a:t>
            </a:r>
            <a:endParaRPr kumimoji="1" lang="ja-JP" altLang="en-US" sz="1400" b="1" dirty="0">
              <a:solidFill>
                <a:srgbClr val="002060"/>
              </a:solidFill>
              <a:latin typeface="Arial" pitchFamily="34" charset="0"/>
              <a:cs typeface="Arial" pitchFamily="34" charset="0"/>
            </a:endParaRPr>
          </a:p>
        </p:txBody>
      </p:sp>
      <p:sp>
        <p:nvSpPr>
          <p:cNvPr id="13" name="テキスト ボックス 12"/>
          <p:cNvSpPr txBox="1"/>
          <p:nvPr/>
        </p:nvSpPr>
        <p:spPr>
          <a:xfrm>
            <a:off x="3851920" y="5733256"/>
            <a:ext cx="1800200" cy="307777"/>
          </a:xfrm>
          <a:prstGeom prst="rect">
            <a:avLst/>
          </a:prstGeom>
          <a:noFill/>
        </p:spPr>
        <p:txBody>
          <a:bodyPr wrap="square" rtlCol="0">
            <a:spAutoFit/>
          </a:bodyPr>
          <a:lstStyle/>
          <a:p>
            <a:pPr algn="ctr"/>
            <a:r>
              <a:rPr kumimoji="1" lang="en-US" altLang="ja-JP" sz="1400" b="1" dirty="0" smtClean="0">
                <a:solidFill>
                  <a:srgbClr val="002060"/>
                </a:solidFill>
                <a:latin typeface="Arial" pitchFamily="34" charset="0"/>
                <a:cs typeface="Arial" pitchFamily="34" charset="0"/>
              </a:rPr>
              <a:t>Chemical Reaction</a:t>
            </a:r>
            <a:endParaRPr kumimoji="1" lang="ja-JP" altLang="en-US" sz="1400" b="1" dirty="0">
              <a:solidFill>
                <a:srgbClr val="002060"/>
              </a:solidFill>
              <a:latin typeface="Arial" pitchFamily="34" charset="0"/>
              <a:cs typeface="Arial" pitchFamily="34" charset="0"/>
            </a:endParaRPr>
          </a:p>
        </p:txBody>
      </p:sp>
      <p:sp>
        <p:nvSpPr>
          <p:cNvPr id="14" name="円/楕円 13"/>
          <p:cNvSpPr/>
          <p:nvPr/>
        </p:nvSpPr>
        <p:spPr bwMode="auto">
          <a:xfrm>
            <a:off x="7092280" y="5445224"/>
            <a:ext cx="236478" cy="236478"/>
          </a:xfrm>
          <a:prstGeom prst="ellipse">
            <a:avLst/>
          </a:prstGeom>
          <a:noFill/>
          <a:ln w="444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5" name="直線矢印コネクタ 14"/>
          <p:cNvCxnSpPr/>
          <p:nvPr/>
        </p:nvCxnSpPr>
        <p:spPr bwMode="auto">
          <a:xfrm flipH="1" flipV="1">
            <a:off x="7380312" y="5661248"/>
            <a:ext cx="864096" cy="504056"/>
          </a:xfrm>
          <a:prstGeom prst="straightConnector1">
            <a:avLst/>
          </a:prstGeom>
          <a:ln w="50800" cmpd="sng">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21"/>
          <p:cNvSpPr txBox="1">
            <a:spLocks noChangeArrowheads="1"/>
          </p:cNvSpPr>
          <p:nvPr/>
        </p:nvSpPr>
        <p:spPr bwMode="auto">
          <a:xfrm>
            <a:off x="7956376" y="6093296"/>
            <a:ext cx="1187624" cy="523220"/>
          </a:xfrm>
          <a:prstGeom prst="rect">
            <a:avLst/>
          </a:prstGeom>
          <a:noFill/>
          <a:ln w="9525">
            <a:noFill/>
            <a:miter lim="800000"/>
            <a:headEnd/>
            <a:tailEnd/>
          </a:ln>
        </p:spPr>
        <p:txBody>
          <a:bodyPr wrap="square">
            <a:spAutoFit/>
          </a:bodyPr>
          <a:lstStyle/>
          <a:p>
            <a:r>
              <a:rPr lang="en-US" altLang="ja-JP" sz="1400" b="1" dirty="0" smtClean="0">
                <a:solidFill>
                  <a:srgbClr val="FF6600"/>
                </a:solidFill>
                <a:latin typeface="Arial" pitchFamily="34" charset="0"/>
                <a:cs typeface="Arial" pitchFamily="34" charset="0"/>
              </a:rPr>
              <a:t>Covalent </a:t>
            </a:r>
            <a:r>
              <a:rPr lang="en-US" altLang="ja-JP" sz="1400" b="1" dirty="0">
                <a:solidFill>
                  <a:srgbClr val="FF6600"/>
                </a:solidFill>
                <a:latin typeface="Arial" pitchFamily="34" charset="0"/>
                <a:cs typeface="Arial" pitchFamily="34" charset="0"/>
              </a:rPr>
              <a:t>Bond</a:t>
            </a:r>
            <a:endParaRPr lang="ja-JP" altLang="en-US" sz="1400" b="1" dirty="0">
              <a:solidFill>
                <a:srgbClr val="FF6600"/>
              </a:solidFill>
              <a:latin typeface="Arial" pitchFamily="34" charset="0"/>
              <a:cs typeface="Arial" pitchFamily="34" charset="0"/>
            </a:endParaRPr>
          </a:p>
        </p:txBody>
      </p:sp>
      <p:pic>
        <p:nvPicPr>
          <p:cNvPr id="17" name="図 16"/>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44487" t="16640" r="21686" b="39961"/>
          <a:stretch/>
        </p:blipFill>
        <p:spPr>
          <a:xfrm>
            <a:off x="1763688" y="889556"/>
            <a:ext cx="1346997" cy="1296144"/>
          </a:xfrm>
          <a:prstGeom prst="rect">
            <a:avLst/>
          </a:prstGeom>
        </p:spPr>
      </p:pic>
      <p:pic>
        <p:nvPicPr>
          <p:cNvPr id="18" name="図 1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843808" y="817548"/>
            <a:ext cx="3456385" cy="2592288"/>
          </a:xfrm>
          <a:prstGeom prst="rect">
            <a:avLst/>
          </a:prstGeom>
        </p:spPr>
      </p:pic>
      <p:pic>
        <p:nvPicPr>
          <p:cNvPr id="19" name="図 18"/>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868144" y="817548"/>
            <a:ext cx="3456385" cy="2592288"/>
          </a:xfrm>
          <a:prstGeom prst="rect">
            <a:avLst/>
          </a:prstGeom>
        </p:spPr>
      </p:pic>
      <p:pic>
        <p:nvPicPr>
          <p:cNvPr id="1027" name="Picture 3"/>
          <p:cNvPicPr>
            <a:picLocks noChangeAspect="1" noChangeArrowheads="1"/>
          </p:cNvPicPr>
          <p:nvPr/>
        </p:nvPicPr>
        <p:blipFill>
          <a:blip r:embed="rId9" cstate="print"/>
          <a:srcRect/>
          <a:stretch>
            <a:fillRect/>
          </a:stretch>
        </p:blipFill>
        <p:spPr bwMode="auto">
          <a:xfrm>
            <a:off x="7236296" y="1834854"/>
            <a:ext cx="576064" cy="514026"/>
          </a:xfrm>
          <a:prstGeom prst="rect">
            <a:avLst/>
          </a:prstGeom>
          <a:noFill/>
          <a:ln w="9525">
            <a:noFill/>
            <a:miter lim="800000"/>
            <a:headEnd/>
            <a:tailEnd/>
          </a:ln>
        </p:spPr>
      </p:pic>
      <p:pic>
        <p:nvPicPr>
          <p:cNvPr id="23" name="Picture 3"/>
          <p:cNvPicPr>
            <a:picLocks noChangeAspect="1" noChangeArrowheads="1"/>
          </p:cNvPicPr>
          <p:nvPr/>
        </p:nvPicPr>
        <p:blipFill>
          <a:blip r:embed="rId9" cstate="print"/>
          <a:srcRect/>
          <a:stretch>
            <a:fillRect/>
          </a:stretch>
        </p:blipFill>
        <p:spPr bwMode="auto">
          <a:xfrm>
            <a:off x="5724128" y="1393612"/>
            <a:ext cx="576064" cy="514026"/>
          </a:xfrm>
          <a:prstGeom prst="rect">
            <a:avLst/>
          </a:prstGeom>
          <a:noFill/>
          <a:ln w="9525">
            <a:noFill/>
            <a:miter lim="800000"/>
            <a:headEnd/>
            <a:tailEnd/>
          </a:ln>
        </p:spPr>
      </p:pic>
      <p:sp>
        <p:nvSpPr>
          <p:cNvPr id="24" name="下矢印 23"/>
          <p:cNvSpPr/>
          <p:nvPr/>
        </p:nvSpPr>
        <p:spPr>
          <a:xfrm>
            <a:off x="4067944" y="3645024"/>
            <a:ext cx="1080120" cy="72008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上カーブ矢印 26"/>
          <p:cNvSpPr/>
          <p:nvPr/>
        </p:nvSpPr>
        <p:spPr>
          <a:xfrm rot="9661122">
            <a:off x="4461011" y="1449781"/>
            <a:ext cx="1189072" cy="483682"/>
          </a:xfrm>
          <a:prstGeom prst="curvedUpArrow">
            <a:avLst>
              <a:gd name="adj1" fmla="val 27285"/>
              <a:gd name="adj2" fmla="val 64775"/>
              <a:gd name="adj3" fmla="val 66857"/>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9" name="直線矢印コネクタ 28"/>
          <p:cNvCxnSpPr/>
          <p:nvPr/>
        </p:nvCxnSpPr>
        <p:spPr>
          <a:xfrm>
            <a:off x="2915816" y="1753652"/>
            <a:ext cx="504056" cy="36004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5652120" y="2185700"/>
            <a:ext cx="792088" cy="1588"/>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61" descr="DBAintro"/>
          <p:cNvPicPr>
            <a:picLocks noChangeAspect="1" noChangeArrowheads="1"/>
          </p:cNvPicPr>
          <p:nvPr/>
        </p:nvPicPr>
        <p:blipFill>
          <a:blip r:embed="rId10" cstate="print"/>
          <a:srcRect/>
          <a:stretch>
            <a:fillRect/>
          </a:stretch>
        </p:blipFill>
        <p:spPr bwMode="auto">
          <a:xfrm>
            <a:off x="251520" y="1124744"/>
            <a:ext cx="1738891" cy="1519341"/>
          </a:xfrm>
          <a:prstGeom prst="rect">
            <a:avLst/>
          </a:prstGeom>
          <a:noFill/>
          <a:ln w="9525">
            <a:noFill/>
            <a:miter lim="800000"/>
            <a:headEnd/>
            <a:tailEnd/>
          </a:ln>
        </p:spPr>
      </p:pic>
      <p:sp>
        <p:nvSpPr>
          <p:cNvPr id="33" name="テキスト ボックス 6"/>
          <p:cNvSpPr txBox="1">
            <a:spLocks noChangeArrowheads="1"/>
          </p:cNvSpPr>
          <p:nvPr/>
        </p:nvSpPr>
        <p:spPr bwMode="auto">
          <a:xfrm>
            <a:off x="-252536" y="2564904"/>
            <a:ext cx="2880320" cy="584775"/>
          </a:xfrm>
          <a:prstGeom prst="rect">
            <a:avLst/>
          </a:prstGeom>
          <a:noFill/>
          <a:ln w="9525">
            <a:noFill/>
            <a:miter lim="800000"/>
            <a:headEnd/>
            <a:tailEnd/>
          </a:ln>
        </p:spPr>
        <p:txBody>
          <a:bodyPr wrap="square">
            <a:spAutoFit/>
          </a:bodyPr>
          <a:lstStyle/>
          <a:p>
            <a:pPr algn="ctr"/>
            <a:r>
              <a:rPr lang="en-US" altLang="ja-JP" b="1" dirty="0">
                <a:cs typeface="Arial" charset="0"/>
              </a:rPr>
              <a:t> </a:t>
            </a:r>
            <a:r>
              <a:rPr lang="en-US" altLang="ja-JP" sz="1400" b="1" dirty="0" err="1">
                <a:latin typeface="Arial" pitchFamily="34" charset="0"/>
                <a:cs typeface="Arial" pitchFamily="34" charset="0"/>
              </a:rPr>
              <a:t>Dehydrobenzo</a:t>
            </a:r>
            <a:r>
              <a:rPr lang="en-US" altLang="ja-JP" sz="1400" b="1" dirty="0">
                <a:latin typeface="Arial" pitchFamily="34" charset="0"/>
                <a:cs typeface="Arial" pitchFamily="34" charset="0"/>
              </a:rPr>
              <a:t>[12]</a:t>
            </a:r>
            <a:r>
              <a:rPr lang="en-US" altLang="ja-JP" sz="1400" b="1" dirty="0" err="1">
                <a:latin typeface="Arial" pitchFamily="34" charset="0"/>
                <a:cs typeface="Arial" pitchFamily="34" charset="0"/>
              </a:rPr>
              <a:t>annulene</a:t>
            </a:r>
            <a:endParaRPr lang="en-US" altLang="ja-JP" sz="1400" b="1" dirty="0">
              <a:latin typeface="Arial" pitchFamily="34" charset="0"/>
              <a:cs typeface="Arial" pitchFamily="34" charset="0"/>
            </a:endParaRPr>
          </a:p>
          <a:p>
            <a:pPr algn="ctr"/>
            <a:r>
              <a:rPr lang="en-US" altLang="ja-JP" sz="1400" b="1" dirty="0">
                <a:latin typeface="Arial" pitchFamily="34" charset="0"/>
                <a:cs typeface="Arial" pitchFamily="34" charset="0"/>
              </a:rPr>
              <a:t>(DBA)</a:t>
            </a:r>
            <a:endParaRPr lang="ja-JP" altLang="en-US" sz="1400" b="1" dirty="0">
              <a:latin typeface="Arial" pitchFamily="34" charset="0"/>
              <a:cs typeface="Arial" pitchFamily="34" charset="0"/>
            </a:endParaRPr>
          </a:p>
        </p:txBody>
      </p:sp>
      <p:sp>
        <p:nvSpPr>
          <p:cNvPr id="34" name="テキスト ボックス 33"/>
          <p:cNvSpPr txBox="1"/>
          <p:nvPr/>
        </p:nvSpPr>
        <p:spPr>
          <a:xfrm>
            <a:off x="3635896" y="3265820"/>
            <a:ext cx="2088232" cy="307777"/>
          </a:xfrm>
          <a:prstGeom prst="rect">
            <a:avLst/>
          </a:prstGeom>
          <a:noFill/>
        </p:spPr>
        <p:txBody>
          <a:bodyPr wrap="square" rtlCol="0">
            <a:spAutoFit/>
          </a:bodyPr>
          <a:lstStyle/>
          <a:p>
            <a:r>
              <a:rPr lang="en-US" altLang="ja-JP" sz="1400" b="1" dirty="0" smtClean="0">
                <a:solidFill>
                  <a:srgbClr val="00194C"/>
                </a:solidFill>
                <a:latin typeface="Arial" pitchFamily="34" charset="0"/>
                <a:cs typeface="Arial" pitchFamily="34" charset="0"/>
              </a:rPr>
              <a:t>Honeycomb Structure</a:t>
            </a:r>
            <a:endParaRPr kumimoji="1" lang="ja-JP" altLang="en-US" sz="1400" b="1" dirty="0">
              <a:solidFill>
                <a:srgbClr val="00194C"/>
              </a:solidFill>
              <a:latin typeface="Arial" pitchFamily="34" charset="0"/>
              <a:cs typeface="Arial" pitchFamily="34" charset="0"/>
            </a:endParaRPr>
          </a:p>
        </p:txBody>
      </p:sp>
      <p:sp>
        <p:nvSpPr>
          <p:cNvPr id="35" name="テキスト ボックス 34"/>
          <p:cNvSpPr txBox="1"/>
          <p:nvPr/>
        </p:nvSpPr>
        <p:spPr>
          <a:xfrm>
            <a:off x="2051720" y="2185700"/>
            <a:ext cx="1552150" cy="307777"/>
          </a:xfrm>
          <a:prstGeom prst="rect">
            <a:avLst/>
          </a:prstGeom>
          <a:noFill/>
        </p:spPr>
        <p:txBody>
          <a:bodyPr wrap="square" rtlCol="0">
            <a:spAutoFit/>
          </a:bodyPr>
          <a:lstStyle/>
          <a:p>
            <a:r>
              <a:rPr kumimoji="1" lang="en-US" altLang="ja-JP" sz="1400" b="1" dirty="0" smtClean="0">
                <a:solidFill>
                  <a:srgbClr val="002060"/>
                </a:solidFill>
                <a:latin typeface="Arial" pitchFamily="34" charset="0"/>
                <a:cs typeface="Arial" pitchFamily="34" charset="0"/>
              </a:rPr>
              <a:t>Self-Assembly</a:t>
            </a:r>
            <a:endParaRPr kumimoji="1" lang="ja-JP" altLang="en-US" sz="1400" b="1" dirty="0">
              <a:solidFill>
                <a:srgbClr val="002060"/>
              </a:solidFill>
              <a:latin typeface="Arial" pitchFamily="34" charset="0"/>
              <a:cs typeface="Arial" pitchFamily="34" charset="0"/>
            </a:endParaRPr>
          </a:p>
        </p:txBody>
      </p:sp>
      <p:sp>
        <p:nvSpPr>
          <p:cNvPr id="36" name="テキスト ボックス 35"/>
          <p:cNvSpPr txBox="1"/>
          <p:nvPr/>
        </p:nvSpPr>
        <p:spPr>
          <a:xfrm>
            <a:off x="5220072" y="1033572"/>
            <a:ext cx="1512168" cy="307777"/>
          </a:xfrm>
          <a:prstGeom prst="rect">
            <a:avLst/>
          </a:prstGeom>
          <a:noFill/>
        </p:spPr>
        <p:txBody>
          <a:bodyPr wrap="square" rtlCol="0">
            <a:spAutoFit/>
          </a:bodyPr>
          <a:lstStyle/>
          <a:p>
            <a:r>
              <a:rPr kumimoji="1" lang="en-US" altLang="ja-JP" sz="1400" b="1" dirty="0" smtClean="0">
                <a:solidFill>
                  <a:srgbClr val="002060"/>
                </a:solidFill>
                <a:latin typeface="Arial" pitchFamily="34" charset="0"/>
                <a:cs typeface="Arial" pitchFamily="34" charset="0"/>
              </a:rPr>
              <a:t>Guest Molecule</a:t>
            </a:r>
            <a:endParaRPr kumimoji="1" lang="ja-JP" altLang="en-US" sz="1400" b="1" dirty="0">
              <a:solidFill>
                <a:srgbClr val="002060"/>
              </a:solidFill>
              <a:latin typeface="Arial" pitchFamily="34" charset="0"/>
              <a:cs typeface="Arial" pitchFamily="34" charset="0"/>
            </a:endParaRPr>
          </a:p>
        </p:txBody>
      </p:sp>
      <p:sp>
        <p:nvSpPr>
          <p:cNvPr id="37" name="テキスト ボックス 36"/>
          <p:cNvSpPr txBox="1"/>
          <p:nvPr/>
        </p:nvSpPr>
        <p:spPr>
          <a:xfrm>
            <a:off x="6588224" y="3265820"/>
            <a:ext cx="1944216" cy="523220"/>
          </a:xfrm>
          <a:prstGeom prst="rect">
            <a:avLst/>
          </a:prstGeom>
          <a:noFill/>
        </p:spPr>
        <p:txBody>
          <a:bodyPr wrap="square" rtlCol="0">
            <a:spAutoFit/>
          </a:bodyPr>
          <a:lstStyle/>
          <a:p>
            <a:pPr algn="ctr"/>
            <a:r>
              <a:rPr lang="en-US" altLang="ja-JP" sz="1400" b="1" dirty="0" smtClean="0">
                <a:solidFill>
                  <a:srgbClr val="00194C"/>
                </a:solidFill>
                <a:latin typeface="Arial" pitchFamily="34" charset="0"/>
                <a:cs typeface="Arial" pitchFamily="34" charset="0"/>
              </a:rPr>
              <a:t>Host-Guest </a:t>
            </a:r>
          </a:p>
          <a:p>
            <a:pPr algn="ctr"/>
            <a:r>
              <a:rPr lang="en-US" altLang="ja-JP" sz="1400" b="1" dirty="0" smtClean="0">
                <a:solidFill>
                  <a:srgbClr val="00194C"/>
                </a:solidFill>
                <a:latin typeface="Arial" pitchFamily="34" charset="0"/>
                <a:cs typeface="Arial" pitchFamily="34" charset="0"/>
              </a:rPr>
              <a:t>Co-adsorption</a:t>
            </a:r>
            <a:endParaRPr kumimoji="1" lang="ja-JP" altLang="en-US" sz="1400" b="1" dirty="0">
              <a:solidFill>
                <a:srgbClr val="00194C"/>
              </a:solidFill>
              <a:latin typeface="Arial" pitchFamily="34" charset="0"/>
              <a:cs typeface="Arial" pitchFamily="34" charset="0"/>
            </a:endParaRPr>
          </a:p>
        </p:txBody>
      </p:sp>
      <p:sp>
        <p:nvSpPr>
          <p:cNvPr id="38" name="テキスト ボックス 37"/>
          <p:cNvSpPr txBox="1"/>
          <p:nvPr/>
        </p:nvSpPr>
        <p:spPr>
          <a:xfrm>
            <a:off x="6156176" y="6525344"/>
            <a:ext cx="1800200" cy="307777"/>
          </a:xfrm>
          <a:prstGeom prst="rect">
            <a:avLst/>
          </a:prstGeom>
          <a:noFill/>
        </p:spPr>
        <p:txBody>
          <a:bodyPr wrap="square" rtlCol="0">
            <a:spAutoFit/>
          </a:bodyPr>
          <a:lstStyle/>
          <a:p>
            <a:pPr algn="ctr"/>
            <a:r>
              <a:rPr kumimoji="1" lang="en-US" altLang="ja-JP" sz="1400" b="1" dirty="0" smtClean="0">
                <a:solidFill>
                  <a:srgbClr val="002060"/>
                </a:solidFill>
                <a:latin typeface="Arial" pitchFamily="34" charset="0"/>
                <a:cs typeface="Arial" pitchFamily="34" charset="0"/>
              </a:rPr>
              <a:t>2D Polymer</a:t>
            </a:r>
            <a:endParaRPr kumimoji="1" lang="ja-JP" altLang="en-US" sz="1400" b="1" dirty="0">
              <a:solidFill>
                <a:srgbClr val="002060"/>
              </a:solidFill>
              <a:latin typeface="Arial" pitchFamily="34" charset="0"/>
              <a:cs typeface="Arial" pitchFamily="34" charset="0"/>
            </a:endParaRPr>
          </a:p>
        </p:txBody>
      </p:sp>
      <p:cxnSp>
        <p:nvCxnSpPr>
          <p:cNvPr id="39" name="直線矢印コネクタ 38"/>
          <p:cNvCxnSpPr>
            <a:endCxn id="11" idx="1"/>
          </p:cNvCxnSpPr>
          <p:nvPr/>
        </p:nvCxnSpPr>
        <p:spPr>
          <a:xfrm>
            <a:off x="2771799" y="4073617"/>
            <a:ext cx="1584177" cy="70994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2" name="スライド番号プレースホルダ 41"/>
          <p:cNvSpPr>
            <a:spLocks noGrp="1"/>
          </p:cNvSpPr>
          <p:nvPr>
            <p:ph type="sldNum" sz="quarter" idx="12"/>
          </p:nvPr>
        </p:nvSpPr>
        <p:spPr/>
        <p:txBody>
          <a:bodyPr/>
          <a:lstStyle/>
          <a:p>
            <a:pPr>
              <a:defRPr/>
            </a:pPr>
            <a:fld id="{E24B9F40-EBD3-4DAF-A1EF-B72382E3F4CB}" type="slidenum">
              <a:rPr lang="ja-JP" altLang="en-US" smtClean="0"/>
              <a:pPr>
                <a:defRPr/>
              </a:pPr>
              <a:t>5</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par>
                                <p:cTn id="16" presetID="55"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70"/>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strVal val="#ppt_w*0.70"/>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Effect transition="in" filter="fade">
                                      <p:cBhvr>
                                        <p:cTn id="35" dur="1000"/>
                                        <p:tgtEl>
                                          <p:spTgt spid="9"/>
                                        </p:tgtEl>
                                      </p:cBhvr>
                                    </p:animEffect>
                                  </p:childTnLst>
                                </p:cTn>
                              </p:par>
                              <p:par>
                                <p:cTn id="36" presetID="55"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1000" fill="hold"/>
                                        <p:tgtEl>
                                          <p:spTgt spid="4"/>
                                        </p:tgtEl>
                                        <p:attrNameLst>
                                          <p:attrName>ppt_w</p:attrName>
                                        </p:attrNameLst>
                                      </p:cBhvr>
                                      <p:tavLst>
                                        <p:tav tm="0">
                                          <p:val>
                                            <p:strVal val="#ppt_w*0.70"/>
                                          </p:val>
                                        </p:tav>
                                        <p:tav tm="100000">
                                          <p:val>
                                            <p:strVal val="#ppt_w"/>
                                          </p:val>
                                        </p:tav>
                                      </p:tavLst>
                                    </p:anim>
                                    <p:anim calcmode="lin" valueType="num">
                                      <p:cBhvr>
                                        <p:cTn id="39" dur="1000" fill="hold"/>
                                        <p:tgtEl>
                                          <p:spTgt spid="4"/>
                                        </p:tgtEl>
                                        <p:attrNameLst>
                                          <p:attrName>ppt_h</p:attrName>
                                        </p:attrNameLst>
                                      </p:cBhvr>
                                      <p:tavLst>
                                        <p:tav tm="0">
                                          <p:val>
                                            <p:strVal val="#ppt_h"/>
                                          </p:val>
                                        </p:tav>
                                        <p:tav tm="100000">
                                          <p:val>
                                            <p:strVal val="#ppt_h"/>
                                          </p:val>
                                        </p:tav>
                                      </p:tavLst>
                                    </p:anim>
                                    <p:animEffect transition="in" filter="fade">
                                      <p:cBhvr>
                                        <p:cTn id="40" dur="1000"/>
                                        <p:tgtEl>
                                          <p:spTgt spid="4"/>
                                        </p:tgtEl>
                                      </p:cBhvr>
                                    </p:animEffect>
                                  </p:childTnLst>
                                </p:cTn>
                              </p:par>
                              <p:par>
                                <p:cTn id="41" presetID="55"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strVal val="#ppt_w*0.70"/>
                                          </p:val>
                                        </p:tav>
                                        <p:tav tm="100000">
                                          <p:val>
                                            <p:strVal val="#ppt_w"/>
                                          </p:val>
                                        </p:tav>
                                      </p:tavLst>
                                    </p:anim>
                                    <p:anim calcmode="lin" valueType="num">
                                      <p:cBhvr>
                                        <p:cTn id="44" dur="1000" fill="hold"/>
                                        <p:tgtEl>
                                          <p:spTgt spid="11"/>
                                        </p:tgtEl>
                                        <p:attrNameLst>
                                          <p:attrName>ppt_h</p:attrName>
                                        </p:attrNameLst>
                                      </p:cBhvr>
                                      <p:tavLst>
                                        <p:tav tm="0">
                                          <p:val>
                                            <p:strVal val="#ppt_h"/>
                                          </p:val>
                                        </p:tav>
                                        <p:tav tm="100000">
                                          <p:val>
                                            <p:strVal val="#ppt_h"/>
                                          </p:val>
                                        </p:tav>
                                      </p:tavLst>
                                    </p:anim>
                                    <p:animEffect transition="in" filter="fade">
                                      <p:cBhvr>
                                        <p:cTn id="45" dur="1000"/>
                                        <p:tgtEl>
                                          <p:spTgt spid="11"/>
                                        </p:tgtEl>
                                      </p:cBhvr>
                                    </p:animEffect>
                                  </p:childTnLst>
                                </p:cTn>
                              </p:par>
                              <p:par>
                                <p:cTn id="46" presetID="55" presetClass="entr" presetSubtype="0"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1000" fill="hold"/>
                                        <p:tgtEl>
                                          <p:spTgt spid="39"/>
                                        </p:tgtEl>
                                        <p:attrNameLst>
                                          <p:attrName>ppt_w</p:attrName>
                                        </p:attrNameLst>
                                      </p:cBhvr>
                                      <p:tavLst>
                                        <p:tav tm="0">
                                          <p:val>
                                            <p:strVal val="#ppt_w*0.70"/>
                                          </p:val>
                                        </p:tav>
                                        <p:tav tm="100000">
                                          <p:val>
                                            <p:strVal val="#ppt_w"/>
                                          </p:val>
                                        </p:tav>
                                      </p:tavLst>
                                    </p:anim>
                                    <p:anim calcmode="lin" valueType="num">
                                      <p:cBhvr>
                                        <p:cTn id="49" dur="1000" fill="hold"/>
                                        <p:tgtEl>
                                          <p:spTgt spid="39"/>
                                        </p:tgtEl>
                                        <p:attrNameLst>
                                          <p:attrName>ppt_h</p:attrName>
                                        </p:attrNameLst>
                                      </p:cBhvr>
                                      <p:tavLst>
                                        <p:tav tm="0">
                                          <p:val>
                                            <p:strVal val="#ppt_h"/>
                                          </p:val>
                                        </p:tav>
                                        <p:tav tm="100000">
                                          <p:val>
                                            <p:strVal val="#ppt_h"/>
                                          </p:val>
                                        </p:tav>
                                      </p:tavLst>
                                    </p:anim>
                                    <p:animEffect transition="in" filter="fade">
                                      <p:cBhvr>
                                        <p:cTn id="50" dur="1000"/>
                                        <p:tgtEl>
                                          <p:spTgt spid="39"/>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0.70"/>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1000" fill="hold"/>
                                        <p:tgtEl>
                                          <p:spTgt spid="10"/>
                                        </p:tgtEl>
                                        <p:attrNameLst>
                                          <p:attrName>ppt_w</p:attrName>
                                        </p:attrNameLst>
                                      </p:cBhvr>
                                      <p:tavLst>
                                        <p:tav tm="0">
                                          <p:val>
                                            <p:strVal val="#ppt_w*0.70"/>
                                          </p:val>
                                        </p:tav>
                                        <p:tav tm="100000">
                                          <p:val>
                                            <p:strVal val="#ppt_w"/>
                                          </p:val>
                                        </p:tav>
                                      </p:tavLst>
                                    </p:anim>
                                    <p:anim calcmode="lin" valueType="num">
                                      <p:cBhvr>
                                        <p:cTn id="59" dur="1000" fill="hold"/>
                                        <p:tgtEl>
                                          <p:spTgt spid="10"/>
                                        </p:tgtEl>
                                        <p:attrNameLst>
                                          <p:attrName>ppt_h</p:attrName>
                                        </p:attrNameLst>
                                      </p:cBhvr>
                                      <p:tavLst>
                                        <p:tav tm="0">
                                          <p:val>
                                            <p:strVal val="#ppt_h"/>
                                          </p:val>
                                        </p:tav>
                                        <p:tav tm="100000">
                                          <p:val>
                                            <p:strVal val="#ppt_h"/>
                                          </p:val>
                                        </p:tav>
                                      </p:tavLst>
                                    </p:anim>
                                    <p:animEffect transition="in" filter="fade">
                                      <p:cBhvr>
                                        <p:cTn id="60" dur="1000"/>
                                        <p:tgtEl>
                                          <p:spTgt spid="10"/>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strVal val="#ppt_w*0.70"/>
                                          </p:val>
                                        </p:tav>
                                        <p:tav tm="100000">
                                          <p:val>
                                            <p:strVal val="#ppt_w"/>
                                          </p:val>
                                        </p:tav>
                                      </p:tavLst>
                                    </p:anim>
                                    <p:anim calcmode="lin" valueType="num">
                                      <p:cBhvr>
                                        <p:cTn id="64" dur="1000" fill="hold"/>
                                        <p:tgtEl>
                                          <p:spTgt spid="13"/>
                                        </p:tgtEl>
                                        <p:attrNameLst>
                                          <p:attrName>ppt_h</p:attrName>
                                        </p:attrNameLst>
                                      </p:cBhvr>
                                      <p:tavLst>
                                        <p:tav tm="0">
                                          <p:val>
                                            <p:strVal val="#ppt_h"/>
                                          </p:val>
                                        </p:tav>
                                        <p:tav tm="100000">
                                          <p:val>
                                            <p:strVal val="#ppt_h"/>
                                          </p:val>
                                        </p:tav>
                                      </p:tavLst>
                                    </p:anim>
                                    <p:animEffect transition="in" filter="fade">
                                      <p:cBhvr>
                                        <p:cTn id="65" dur="1000"/>
                                        <p:tgtEl>
                                          <p:spTgt spid="13"/>
                                        </p:tgtEl>
                                      </p:cBhvr>
                                    </p:animEffect>
                                  </p:childTnLst>
                                </p:cTn>
                              </p:par>
                              <p:par>
                                <p:cTn id="66" presetID="55" presetClass="entr" presetSubtype="0"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1000" fill="hold"/>
                                        <p:tgtEl>
                                          <p:spTgt spid="3"/>
                                        </p:tgtEl>
                                        <p:attrNameLst>
                                          <p:attrName>ppt_w</p:attrName>
                                        </p:attrNameLst>
                                      </p:cBhvr>
                                      <p:tavLst>
                                        <p:tav tm="0">
                                          <p:val>
                                            <p:strVal val="#ppt_w*0.70"/>
                                          </p:val>
                                        </p:tav>
                                        <p:tav tm="100000">
                                          <p:val>
                                            <p:strVal val="#ppt_w"/>
                                          </p:val>
                                        </p:tav>
                                      </p:tavLst>
                                    </p:anim>
                                    <p:anim calcmode="lin" valueType="num">
                                      <p:cBhvr>
                                        <p:cTn id="69" dur="1000" fill="hold"/>
                                        <p:tgtEl>
                                          <p:spTgt spid="3"/>
                                        </p:tgtEl>
                                        <p:attrNameLst>
                                          <p:attrName>ppt_h</p:attrName>
                                        </p:attrNameLst>
                                      </p:cBhvr>
                                      <p:tavLst>
                                        <p:tav tm="0">
                                          <p:val>
                                            <p:strVal val="#ppt_h"/>
                                          </p:val>
                                        </p:tav>
                                        <p:tav tm="100000">
                                          <p:val>
                                            <p:strVal val="#ppt_h"/>
                                          </p:val>
                                        </p:tav>
                                      </p:tavLst>
                                    </p:anim>
                                    <p:animEffect transition="in" filter="fade">
                                      <p:cBhvr>
                                        <p:cTn id="70" dur="1000"/>
                                        <p:tgtEl>
                                          <p:spTgt spid="3"/>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strVal val="#ppt_w*0.70"/>
                                          </p:val>
                                        </p:tav>
                                        <p:tav tm="100000">
                                          <p:val>
                                            <p:strVal val="#ppt_w"/>
                                          </p:val>
                                        </p:tav>
                                      </p:tavLst>
                                    </p:anim>
                                    <p:anim calcmode="lin" valueType="num">
                                      <p:cBhvr>
                                        <p:cTn id="74" dur="1000" fill="hold"/>
                                        <p:tgtEl>
                                          <p:spTgt spid="14"/>
                                        </p:tgtEl>
                                        <p:attrNameLst>
                                          <p:attrName>ppt_h</p:attrName>
                                        </p:attrNameLst>
                                      </p:cBhvr>
                                      <p:tavLst>
                                        <p:tav tm="0">
                                          <p:val>
                                            <p:strVal val="#ppt_h"/>
                                          </p:val>
                                        </p:tav>
                                        <p:tav tm="100000">
                                          <p:val>
                                            <p:strVal val="#ppt_h"/>
                                          </p:val>
                                        </p:tav>
                                      </p:tavLst>
                                    </p:anim>
                                    <p:animEffect transition="in" filter="fade">
                                      <p:cBhvr>
                                        <p:cTn id="75" dur="1000"/>
                                        <p:tgtEl>
                                          <p:spTgt spid="14"/>
                                        </p:tgtEl>
                                      </p:cBhvr>
                                    </p:animEffect>
                                  </p:childTnLst>
                                </p:cTn>
                              </p:par>
                              <p:par>
                                <p:cTn id="76" presetID="55" presetClass="entr" presetSubtype="0"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1000" fill="hold"/>
                                        <p:tgtEl>
                                          <p:spTgt spid="15"/>
                                        </p:tgtEl>
                                        <p:attrNameLst>
                                          <p:attrName>ppt_w</p:attrName>
                                        </p:attrNameLst>
                                      </p:cBhvr>
                                      <p:tavLst>
                                        <p:tav tm="0">
                                          <p:val>
                                            <p:strVal val="#ppt_w*0.70"/>
                                          </p:val>
                                        </p:tav>
                                        <p:tav tm="100000">
                                          <p:val>
                                            <p:strVal val="#ppt_w"/>
                                          </p:val>
                                        </p:tav>
                                      </p:tavLst>
                                    </p:anim>
                                    <p:anim calcmode="lin" valueType="num">
                                      <p:cBhvr>
                                        <p:cTn id="79" dur="1000" fill="hold"/>
                                        <p:tgtEl>
                                          <p:spTgt spid="15"/>
                                        </p:tgtEl>
                                        <p:attrNameLst>
                                          <p:attrName>ppt_h</p:attrName>
                                        </p:attrNameLst>
                                      </p:cBhvr>
                                      <p:tavLst>
                                        <p:tav tm="0">
                                          <p:val>
                                            <p:strVal val="#ppt_h"/>
                                          </p:val>
                                        </p:tav>
                                        <p:tav tm="100000">
                                          <p:val>
                                            <p:strVal val="#ppt_h"/>
                                          </p:val>
                                        </p:tav>
                                      </p:tavLst>
                                    </p:anim>
                                    <p:animEffect transition="in" filter="fade">
                                      <p:cBhvr>
                                        <p:cTn id="80" dur="1000"/>
                                        <p:tgtEl>
                                          <p:spTgt spid="15"/>
                                        </p:tgtEl>
                                      </p:cBhvr>
                                    </p:animEffect>
                                  </p:childTnLst>
                                </p:cTn>
                              </p:par>
                              <p:par>
                                <p:cTn id="81" presetID="55"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strVal val="#ppt_w*0.70"/>
                                          </p:val>
                                        </p:tav>
                                        <p:tav tm="100000">
                                          <p:val>
                                            <p:strVal val="#ppt_w"/>
                                          </p:val>
                                        </p:tav>
                                      </p:tavLst>
                                    </p:anim>
                                    <p:anim calcmode="lin" valueType="num">
                                      <p:cBhvr>
                                        <p:cTn id="84" dur="1000" fill="hold"/>
                                        <p:tgtEl>
                                          <p:spTgt spid="16"/>
                                        </p:tgtEl>
                                        <p:attrNameLst>
                                          <p:attrName>ppt_h</p:attrName>
                                        </p:attrNameLst>
                                      </p:cBhvr>
                                      <p:tavLst>
                                        <p:tav tm="0">
                                          <p:val>
                                            <p:strVal val="#ppt_h"/>
                                          </p:val>
                                        </p:tav>
                                        <p:tav tm="100000">
                                          <p:val>
                                            <p:strVal val="#ppt_h"/>
                                          </p:val>
                                        </p:tav>
                                      </p:tavLst>
                                    </p:anim>
                                    <p:animEffect transition="in" filter="fade">
                                      <p:cBhvr>
                                        <p:cTn id="85" dur="1000"/>
                                        <p:tgtEl>
                                          <p:spTgt spid="16"/>
                                        </p:tgtEl>
                                      </p:cBhvr>
                                    </p:animEffect>
                                  </p:childTnLst>
                                </p:cTn>
                              </p:par>
                              <p:par>
                                <p:cTn id="86" presetID="55" presetClass="entr" presetSubtype="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 calcmode="lin" valueType="num">
                                      <p:cBhvr>
                                        <p:cTn id="88" dur="1000" fill="hold"/>
                                        <p:tgtEl>
                                          <p:spTgt spid="38"/>
                                        </p:tgtEl>
                                        <p:attrNameLst>
                                          <p:attrName>ppt_w</p:attrName>
                                        </p:attrNameLst>
                                      </p:cBhvr>
                                      <p:tavLst>
                                        <p:tav tm="0">
                                          <p:val>
                                            <p:strVal val="#ppt_w*0.70"/>
                                          </p:val>
                                        </p:tav>
                                        <p:tav tm="100000">
                                          <p:val>
                                            <p:strVal val="#ppt_w"/>
                                          </p:val>
                                        </p:tav>
                                      </p:tavLst>
                                    </p:anim>
                                    <p:anim calcmode="lin" valueType="num">
                                      <p:cBhvr>
                                        <p:cTn id="89" dur="1000" fill="hold"/>
                                        <p:tgtEl>
                                          <p:spTgt spid="38"/>
                                        </p:tgtEl>
                                        <p:attrNameLst>
                                          <p:attrName>ppt_h</p:attrName>
                                        </p:attrNameLst>
                                      </p:cBhvr>
                                      <p:tavLst>
                                        <p:tav tm="0">
                                          <p:val>
                                            <p:strVal val="#ppt_h"/>
                                          </p:val>
                                        </p:tav>
                                        <p:tav tm="100000">
                                          <p:val>
                                            <p:strVal val="#ppt_h"/>
                                          </p:val>
                                        </p:tav>
                                      </p:tavLst>
                                    </p:anim>
                                    <p:animEffect transition="in" filter="fade">
                                      <p:cBhvr>
                                        <p:cTn id="9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2" grpId="0"/>
      <p:bldP spid="13" grpId="0"/>
      <p:bldP spid="14" grpId="0" animBg="1"/>
      <p:bldP spid="16" grpId="0"/>
      <p:bldP spid="24"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 descr="E:\個人フォルダ\太田\STM\090216\edit\networkmodel_021_dth7ed.tif"/>
          <p:cNvPicPr>
            <a:picLocks noChangeAspect="1" noChangeArrowheads="1"/>
          </p:cNvPicPr>
          <p:nvPr/>
        </p:nvPicPr>
        <p:blipFill>
          <a:blip r:embed="rId3" cstate="print"/>
          <a:srcRect/>
          <a:stretch>
            <a:fillRect/>
          </a:stretch>
        </p:blipFill>
        <p:spPr bwMode="auto">
          <a:xfrm>
            <a:off x="179512" y="2695806"/>
            <a:ext cx="4176464" cy="3973554"/>
          </a:xfrm>
          <a:prstGeom prst="rect">
            <a:avLst/>
          </a:prstGeom>
          <a:noFill/>
          <a:ln w="9525">
            <a:noFill/>
            <a:miter lim="800000"/>
            <a:headEnd/>
            <a:tailEnd/>
          </a:ln>
        </p:spPr>
      </p:pic>
      <p:pic>
        <p:nvPicPr>
          <p:cNvPr id="49" name="図 48" descr="太田さんゲスト.tif"/>
          <p:cNvPicPr>
            <a:picLocks noChangeAspect="1"/>
          </p:cNvPicPr>
          <p:nvPr/>
        </p:nvPicPr>
        <p:blipFill>
          <a:blip r:embed="rId4" cstate="print"/>
          <a:stretch>
            <a:fillRect/>
          </a:stretch>
        </p:blipFill>
        <p:spPr>
          <a:xfrm>
            <a:off x="5557936" y="116632"/>
            <a:ext cx="2254424" cy="2780928"/>
          </a:xfrm>
          <a:prstGeom prst="rect">
            <a:avLst/>
          </a:prstGeom>
        </p:spPr>
      </p:pic>
      <p:pic>
        <p:nvPicPr>
          <p:cNvPr id="32" name="Picture 3"/>
          <p:cNvPicPr>
            <a:picLocks noChangeAspect="1" noChangeArrowheads="1"/>
          </p:cNvPicPr>
          <p:nvPr/>
        </p:nvPicPr>
        <p:blipFill>
          <a:blip r:embed="rId5" cstate="print"/>
          <a:srcRect/>
          <a:stretch>
            <a:fillRect/>
          </a:stretch>
        </p:blipFill>
        <p:spPr bwMode="auto">
          <a:xfrm>
            <a:off x="5796136" y="3501008"/>
            <a:ext cx="1296143" cy="1255848"/>
          </a:xfrm>
          <a:prstGeom prst="rect">
            <a:avLst/>
          </a:prstGeom>
          <a:noFill/>
          <a:ln w="9525">
            <a:noFill/>
            <a:miter lim="800000"/>
            <a:headEnd/>
            <a:tailEnd/>
          </a:ln>
        </p:spPr>
      </p:pic>
      <p:sp>
        <p:nvSpPr>
          <p:cNvPr id="28" name="円/楕円 27"/>
          <p:cNvSpPr/>
          <p:nvPr/>
        </p:nvSpPr>
        <p:spPr bwMode="auto">
          <a:xfrm>
            <a:off x="7668344" y="3907333"/>
            <a:ext cx="385763" cy="385763"/>
          </a:xfrm>
          <a:prstGeom prst="ellipse">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タイトル 1"/>
          <p:cNvSpPr>
            <a:spLocks noGrp="1"/>
          </p:cNvSpPr>
          <p:nvPr>
            <p:ph type="title"/>
          </p:nvPr>
        </p:nvSpPr>
        <p:spPr>
          <a:xfrm>
            <a:off x="2588865" y="-142875"/>
            <a:ext cx="4143375" cy="868363"/>
          </a:xfrm>
        </p:spPr>
        <p:txBody>
          <a:bodyPr/>
          <a:lstStyle/>
          <a:p>
            <a:pPr eaLnBrk="1" hangingPunct="1"/>
            <a:r>
              <a:rPr lang="en-US" altLang="ja-JP"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charset="0"/>
                <a:cs typeface="Arial" charset="0"/>
              </a:rPr>
              <a:t>Previous Work</a:t>
            </a:r>
            <a:endParaRPr lang="ja-JP" altLang="en-US"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charset="0"/>
              <a:cs typeface="Arial" charset="0"/>
            </a:endParaRPr>
          </a:p>
        </p:txBody>
      </p:sp>
      <p:sp>
        <p:nvSpPr>
          <p:cNvPr id="35" name="円/楕円 34"/>
          <p:cNvSpPr/>
          <p:nvPr/>
        </p:nvSpPr>
        <p:spPr>
          <a:xfrm>
            <a:off x="3491880" y="3055845"/>
            <a:ext cx="562997" cy="56299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テキスト ボックス 35"/>
          <p:cNvSpPr txBox="1">
            <a:spLocks noChangeArrowheads="1"/>
          </p:cNvSpPr>
          <p:nvPr/>
        </p:nvSpPr>
        <p:spPr bwMode="auto">
          <a:xfrm>
            <a:off x="4139952" y="3127853"/>
            <a:ext cx="1296144" cy="369332"/>
          </a:xfrm>
          <a:prstGeom prst="rect">
            <a:avLst/>
          </a:prstGeom>
          <a:solidFill>
            <a:schemeClr val="bg1"/>
          </a:solidFill>
          <a:ln w="9525">
            <a:noFill/>
            <a:miter lim="800000"/>
            <a:headEnd/>
            <a:tailEnd/>
          </a:ln>
        </p:spPr>
        <p:txBody>
          <a:bodyPr wrap="square">
            <a:spAutoFit/>
          </a:bodyPr>
          <a:lstStyle/>
          <a:p>
            <a:r>
              <a:rPr lang="en-US" altLang="ja-JP" b="1" dirty="0">
                <a:solidFill>
                  <a:srgbClr val="FF0000"/>
                </a:solidFill>
                <a:cs typeface="Arial" charset="0"/>
              </a:rPr>
              <a:t>DBA Core</a:t>
            </a:r>
            <a:endParaRPr lang="ja-JP" altLang="en-US" b="1" dirty="0">
              <a:solidFill>
                <a:srgbClr val="FF0000"/>
              </a:solidFill>
              <a:cs typeface="Arial" charset="0"/>
            </a:endParaRPr>
          </a:p>
        </p:txBody>
      </p:sp>
      <p:sp>
        <p:nvSpPr>
          <p:cNvPr id="37" name="円/楕円 36"/>
          <p:cNvSpPr/>
          <p:nvPr/>
        </p:nvSpPr>
        <p:spPr>
          <a:xfrm>
            <a:off x="3639510" y="4279981"/>
            <a:ext cx="500442" cy="500442"/>
          </a:xfrm>
          <a:prstGeom prst="ellipse">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a:xfrm>
            <a:off x="3179105" y="3980321"/>
            <a:ext cx="312775" cy="312775"/>
          </a:xfrm>
          <a:prstGeom prst="ellipse">
            <a:avLst/>
          </a:prstGeom>
          <a:noFill/>
          <a:ln w="444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 name="テキスト ボックス 38"/>
          <p:cNvSpPr txBox="1"/>
          <p:nvPr/>
        </p:nvSpPr>
        <p:spPr>
          <a:xfrm>
            <a:off x="3635896" y="3861048"/>
            <a:ext cx="1831378" cy="369332"/>
          </a:xfrm>
          <a:prstGeom prst="rect">
            <a:avLst/>
          </a:prstGeom>
          <a:solidFill>
            <a:schemeClr val="bg1"/>
          </a:solidFill>
        </p:spPr>
        <p:txBody>
          <a:bodyPr wrap="square">
            <a:spAutoFit/>
          </a:bodyPr>
          <a:lstStyle/>
          <a:p>
            <a:pPr fontAlgn="auto">
              <a:spcBef>
                <a:spcPts val="0"/>
              </a:spcBef>
              <a:spcAft>
                <a:spcPts val="0"/>
              </a:spcAft>
              <a:defRPr/>
            </a:pPr>
            <a:r>
              <a:rPr lang="en-US" altLang="ja-JP" b="1" dirty="0">
                <a:solidFill>
                  <a:srgbClr val="FF6600"/>
                </a:solidFill>
                <a:latin typeface="Arial" pitchFamily="34" charset="0"/>
                <a:ea typeface="+mn-ea"/>
                <a:cs typeface="Arial" pitchFamily="34" charset="0"/>
              </a:rPr>
              <a:t>Benzene Ring</a:t>
            </a:r>
            <a:endParaRPr lang="ja-JP" altLang="en-US" b="1" dirty="0">
              <a:solidFill>
                <a:srgbClr val="FF6600"/>
              </a:solidFill>
              <a:latin typeface="Arial" pitchFamily="34" charset="0"/>
              <a:ea typeface="+mn-ea"/>
              <a:cs typeface="Arial" pitchFamily="34" charset="0"/>
            </a:endParaRPr>
          </a:p>
        </p:txBody>
      </p:sp>
      <p:sp>
        <p:nvSpPr>
          <p:cNvPr id="40" name="テキスト ボックス 39"/>
          <p:cNvSpPr txBox="1">
            <a:spLocks noChangeArrowheads="1"/>
          </p:cNvSpPr>
          <p:nvPr/>
        </p:nvSpPr>
        <p:spPr bwMode="auto">
          <a:xfrm>
            <a:off x="4211960" y="4351989"/>
            <a:ext cx="1440160" cy="369332"/>
          </a:xfrm>
          <a:prstGeom prst="rect">
            <a:avLst/>
          </a:prstGeom>
          <a:solidFill>
            <a:schemeClr val="bg1"/>
          </a:solidFill>
          <a:ln w="9525">
            <a:noFill/>
            <a:miter lim="800000"/>
            <a:headEnd/>
            <a:tailEnd/>
          </a:ln>
        </p:spPr>
        <p:txBody>
          <a:bodyPr wrap="square">
            <a:spAutoFit/>
          </a:bodyPr>
          <a:lstStyle/>
          <a:p>
            <a:r>
              <a:rPr lang="en-US" altLang="ja-JP" b="1" dirty="0">
                <a:solidFill>
                  <a:srgbClr val="00B050"/>
                </a:solidFill>
                <a:cs typeface="Arial" charset="0"/>
              </a:rPr>
              <a:t>Alkyl Chain</a:t>
            </a:r>
            <a:endParaRPr lang="ja-JP" altLang="en-US" b="1" dirty="0">
              <a:solidFill>
                <a:srgbClr val="00B050"/>
              </a:solidFill>
              <a:cs typeface="Arial" charset="0"/>
            </a:endParaRPr>
          </a:p>
        </p:txBody>
      </p:sp>
      <p:sp>
        <p:nvSpPr>
          <p:cNvPr id="41" name="Text Box 63"/>
          <p:cNvSpPr txBox="1">
            <a:spLocks noChangeArrowheads="1"/>
          </p:cNvSpPr>
          <p:nvPr/>
        </p:nvSpPr>
        <p:spPr bwMode="auto">
          <a:xfrm>
            <a:off x="5928171" y="6021288"/>
            <a:ext cx="3143250" cy="369887"/>
          </a:xfrm>
          <a:prstGeom prst="rect">
            <a:avLst/>
          </a:prstGeom>
          <a:noFill/>
          <a:ln w="9525">
            <a:noFill/>
            <a:miter lim="800000"/>
            <a:headEnd/>
            <a:tailEnd/>
          </a:ln>
        </p:spPr>
        <p:txBody>
          <a:bodyPr>
            <a:spAutoFit/>
          </a:bodyPr>
          <a:lstStyle/>
          <a:p>
            <a:pPr algn="r"/>
            <a:r>
              <a:rPr lang="en-US" altLang="ja-JP" sz="1600" dirty="0">
                <a:cs typeface="Arial" charset="0"/>
              </a:rPr>
              <a:t>(</a:t>
            </a:r>
            <a:r>
              <a:rPr lang="en-US" altLang="ja-JP" sz="1600" i="1" dirty="0" err="1">
                <a:cs typeface="Arial" charset="0"/>
              </a:rPr>
              <a:t>V</a:t>
            </a:r>
            <a:r>
              <a:rPr lang="en-US" altLang="ja-JP" sz="1600" baseline="-25000" dirty="0" err="1">
                <a:cs typeface="Arial" charset="0"/>
              </a:rPr>
              <a:t>bias</a:t>
            </a:r>
            <a:r>
              <a:rPr lang="en-US" altLang="ja-JP" sz="1600" dirty="0">
                <a:cs typeface="Arial" charset="0"/>
              </a:rPr>
              <a:t> = </a:t>
            </a:r>
            <a:r>
              <a:rPr lang="en-US" altLang="ja-JP" dirty="0">
                <a:cs typeface="Arial" charset="0"/>
              </a:rPr>
              <a:t>-</a:t>
            </a:r>
            <a:r>
              <a:rPr lang="en-US" altLang="ja-JP" sz="1600" dirty="0">
                <a:cs typeface="Arial" charset="0"/>
              </a:rPr>
              <a:t>109 mV, </a:t>
            </a:r>
            <a:r>
              <a:rPr lang="en-US" altLang="ja-JP" sz="1600" i="1" dirty="0" err="1">
                <a:cs typeface="Arial" charset="0"/>
              </a:rPr>
              <a:t>I</a:t>
            </a:r>
            <a:r>
              <a:rPr lang="en-US" altLang="ja-JP" sz="1600" baseline="-25000" dirty="0" err="1">
                <a:cs typeface="Arial" charset="0"/>
              </a:rPr>
              <a:t>set</a:t>
            </a:r>
            <a:r>
              <a:rPr lang="en-US" altLang="ja-JP" sz="1600" dirty="0">
                <a:cs typeface="Arial" charset="0"/>
              </a:rPr>
              <a:t> = 402 </a:t>
            </a:r>
            <a:r>
              <a:rPr lang="en-US" altLang="ja-JP" sz="1600" dirty="0" err="1">
                <a:cs typeface="Arial" charset="0"/>
              </a:rPr>
              <a:t>pA</a:t>
            </a:r>
            <a:r>
              <a:rPr lang="en-US" altLang="ja-JP" sz="1600" dirty="0">
                <a:cs typeface="Arial" charset="0"/>
              </a:rPr>
              <a:t>)</a:t>
            </a:r>
          </a:p>
        </p:txBody>
      </p:sp>
      <p:sp>
        <p:nvSpPr>
          <p:cNvPr id="42" name="テキスト ボックス 5"/>
          <p:cNvSpPr txBox="1">
            <a:spLocks noChangeArrowheads="1"/>
          </p:cNvSpPr>
          <p:nvPr/>
        </p:nvSpPr>
        <p:spPr bwMode="auto">
          <a:xfrm>
            <a:off x="4427984" y="6021288"/>
            <a:ext cx="1864613" cy="369332"/>
          </a:xfrm>
          <a:prstGeom prst="rect">
            <a:avLst/>
          </a:prstGeom>
          <a:noFill/>
          <a:ln w="9525">
            <a:noFill/>
            <a:miter lim="800000"/>
            <a:headEnd/>
            <a:tailEnd/>
          </a:ln>
        </p:spPr>
        <p:txBody>
          <a:bodyPr wrap="none">
            <a:spAutoFit/>
          </a:bodyPr>
          <a:lstStyle/>
          <a:p>
            <a:r>
              <a:rPr lang="en-US" altLang="ja-JP" dirty="0">
                <a:cs typeface="Arial" charset="0"/>
              </a:rPr>
              <a:t>STM Image</a:t>
            </a:r>
            <a:r>
              <a:rPr lang="ja-JP" altLang="en-US" dirty="0">
                <a:cs typeface="Arial" charset="0"/>
              </a:rPr>
              <a:t> </a:t>
            </a:r>
            <a:r>
              <a:rPr lang="en-US" altLang="ja-JP" dirty="0">
                <a:cs typeface="Arial" charset="0"/>
              </a:rPr>
              <a:t>of </a:t>
            </a:r>
            <a:r>
              <a:rPr lang="en-US" altLang="ja-JP" b="1" dirty="0" smtClean="0">
                <a:cs typeface="Arial" charset="0"/>
              </a:rPr>
              <a:t>A</a:t>
            </a:r>
            <a:endParaRPr lang="ja-JP" altLang="en-US" b="1" dirty="0">
              <a:cs typeface="Arial" charset="0"/>
            </a:endParaRPr>
          </a:p>
        </p:txBody>
      </p:sp>
      <p:sp>
        <p:nvSpPr>
          <p:cNvPr id="43" name="テキスト ボックス 42"/>
          <p:cNvSpPr txBox="1"/>
          <p:nvPr/>
        </p:nvSpPr>
        <p:spPr>
          <a:xfrm>
            <a:off x="1915808" y="2276872"/>
            <a:ext cx="1576072" cy="338554"/>
          </a:xfrm>
          <a:prstGeom prst="rect">
            <a:avLst/>
          </a:prstGeom>
          <a:noFill/>
        </p:spPr>
        <p:txBody>
          <a:bodyPr wrap="none" rtlCol="0">
            <a:spAutoFit/>
          </a:bodyPr>
          <a:lstStyle/>
          <a:p>
            <a:r>
              <a:rPr kumimoji="1" lang="en-US" altLang="ja-JP" sz="1600" b="1" dirty="0" smtClean="0"/>
              <a:t>Host Molecule</a:t>
            </a:r>
            <a:endParaRPr kumimoji="1" lang="ja-JP" altLang="en-US" sz="1600" b="1" dirty="0"/>
          </a:p>
        </p:txBody>
      </p:sp>
      <p:sp>
        <p:nvSpPr>
          <p:cNvPr id="44" name="テキスト ボックス 43"/>
          <p:cNvSpPr txBox="1"/>
          <p:nvPr/>
        </p:nvSpPr>
        <p:spPr>
          <a:xfrm>
            <a:off x="7812360" y="1836113"/>
            <a:ext cx="1259632" cy="584775"/>
          </a:xfrm>
          <a:prstGeom prst="rect">
            <a:avLst/>
          </a:prstGeom>
          <a:noFill/>
        </p:spPr>
        <p:txBody>
          <a:bodyPr wrap="square" rtlCol="0">
            <a:spAutoFit/>
          </a:bodyPr>
          <a:lstStyle/>
          <a:p>
            <a:r>
              <a:rPr kumimoji="1" lang="en-US" altLang="ja-JP" sz="1600" b="1" dirty="0" smtClean="0"/>
              <a:t>Guest Molecule</a:t>
            </a:r>
            <a:endParaRPr kumimoji="1" lang="ja-JP" altLang="en-US" sz="1600" b="1" dirty="0"/>
          </a:p>
        </p:txBody>
      </p:sp>
      <p:pic>
        <p:nvPicPr>
          <p:cNvPr id="41985" name="Picture 1"/>
          <p:cNvPicPr>
            <a:picLocks noChangeAspect="1" noChangeArrowheads="1"/>
          </p:cNvPicPr>
          <p:nvPr/>
        </p:nvPicPr>
        <p:blipFill>
          <a:blip r:embed="rId6" cstate="print"/>
          <a:srcRect/>
          <a:stretch>
            <a:fillRect/>
          </a:stretch>
        </p:blipFill>
        <p:spPr bwMode="auto">
          <a:xfrm>
            <a:off x="5724128" y="3212976"/>
            <a:ext cx="2694073" cy="2708919"/>
          </a:xfrm>
          <a:prstGeom prst="rect">
            <a:avLst/>
          </a:prstGeom>
          <a:noFill/>
          <a:ln w="9525">
            <a:noFill/>
            <a:miter lim="800000"/>
            <a:headEnd/>
            <a:tailEnd/>
          </a:ln>
        </p:spPr>
      </p:pic>
      <p:sp>
        <p:nvSpPr>
          <p:cNvPr id="45" name="円/楕円 44"/>
          <p:cNvSpPr/>
          <p:nvPr/>
        </p:nvSpPr>
        <p:spPr>
          <a:xfrm>
            <a:off x="7164288" y="4800766"/>
            <a:ext cx="500442" cy="500442"/>
          </a:xfrm>
          <a:prstGeom prst="ellipse">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6" name="円/楕円 45"/>
          <p:cNvSpPr/>
          <p:nvPr/>
        </p:nvSpPr>
        <p:spPr>
          <a:xfrm>
            <a:off x="6635489" y="4725144"/>
            <a:ext cx="312775" cy="312775"/>
          </a:xfrm>
          <a:prstGeom prst="ellipse">
            <a:avLst/>
          </a:prstGeom>
          <a:noFill/>
          <a:ln w="444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7" name="円/楕円 46"/>
          <p:cNvSpPr/>
          <p:nvPr/>
        </p:nvSpPr>
        <p:spPr>
          <a:xfrm>
            <a:off x="6660232" y="3645024"/>
            <a:ext cx="490989" cy="49098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48" name="図 47" descr="太田さんホスト.tif"/>
          <p:cNvPicPr>
            <a:picLocks noChangeAspect="1"/>
          </p:cNvPicPr>
          <p:nvPr/>
        </p:nvPicPr>
        <p:blipFill>
          <a:blip r:embed="rId7" cstate="print"/>
          <a:stretch>
            <a:fillRect/>
          </a:stretch>
        </p:blipFill>
        <p:spPr>
          <a:xfrm>
            <a:off x="971600" y="548680"/>
            <a:ext cx="3139373" cy="1800200"/>
          </a:xfrm>
          <a:prstGeom prst="rect">
            <a:avLst/>
          </a:prstGeom>
        </p:spPr>
      </p:pic>
      <p:sp>
        <p:nvSpPr>
          <p:cNvPr id="24" name="スライド番号プレースホルダ 23"/>
          <p:cNvSpPr>
            <a:spLocks noGrp="1"/>
          </p:cNvSpPr>
          <p:nvPr>
            <p:ph type="sldNum" sz="quarter" idx="12"/>
          </p:nvPr>
        </p:nvSpPr>
        <p:spPr/>
        <p:txBody>
          <a:bodyPr/>
          <a:lstStyle/>
          <a:p>
            <a:pPr>
              <a:defRPr/>
            </a:pPr>
            <a:fld id="{BF16C9B7-48A0-41F0-9B80-E4DE8B700431}" type="slidenum">
              <a:rPr lang="ja-JP" altLang="en-US" smtClean="0"/>
              <a:pPr>
                <a:defRPr/>
              </a:pPr>
              <a:t>6</a:t>
            </a:fld>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1" animBg="1"/>
      <p:bldP spid="36" grpId="1" animBg="1"/>
      <p:bldP spid="37" grpId="1" animBg="1"/>
      <p:bldP spid="38" grpId="1" animBg="1"/>
      <p:bldP spid="39" grpId="1" animBg="1"/>
      <p:bldP spid="40" grpId="1" animBg="1"/>
      <p:bldP spid="45" grpId="1" animBg="1"/>
      <p:bldP spid="46" grpId="1" animBg="1"/>
      <p:bldP spid="4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p:cNvPicPr>
            <a:picLocks noChangeAspect="1" noChangeArrowheads="1"/>
          </p:cNvPicPr>
          <p:nvPr/>
        </p:nvPicPr>
        <p:blipFill>
          <a:blip r:embed="rId3" cstate="print"/>
          <a:srcRect/>
          <a:stretch>
            <a:fillRect/>
          </a:stretch>
        </p:blipFill>
        <p:spPr bwMode="auto">
          <a:xfrm>
            <a:off x="5796137" y="3541304"/>
            <a:ext cx="1296143" cy="1255848"/>
          </a:xfrm>
          <a:prstGeom prst="rect">
            <a:avLst/>
          </a:prstGeom>
          <a:noFill/>
          <a:ln w="9525">
            <a:noFill/>
            <a:miter lim="800000"/>
            <a:headEnd/>
            <a:tailEnd/>
          </a:ln>
        </p:spPr>
      </p:pic>
      <p:pic>
        <p:nvPicPr>
          <p:cNvPr id="13314" name="Picture 2"/>
          <p:cNvPicPr>
            <a:picLocks noChangeAspect="1" noChangeArrowheads="1"/>
          </p:cNvPicPr>
          <p:nvPr/>
        </p:nvPicPr>
        <p:blipFill>
          <a:blip r:embed="rId4" cstate="print"/>
          <a:srcRect/>
          <a:stretch>
            <a:fillRect/>
          </a:stretch>
        </p:blipFill>
        <p:spPr bwMode="auto">
          <a:xfrm>
            <a:off x="5364088" y="2986320"/>
            <a:ext cx="3456384" cy="3323000"/>
          </a:xfrm>
          <a:prstGeom prst="rect">
            <a:avLst/>
          </a:prstGeom>
          <a:noFill/>
          <a:ln w="9525">
            <a:noFill/>
            <a:miter lim="800000"/>
            <a:headEnd/>
            <a:tailEnd/>
          </a:ln>
        </p:spPr>
      </p:pic>
      <p:pic>
        <p:nvPicPr>
          <p:cNvPr id="61" name="図 60" descr="DBA-amine-only.tif"/>
          <p:cNvPicPr>
            <a:picLocks noChangeAspect="1"/>
          </p:cNvPicPr>
          <p:nvPr/>
        </p:nvPicPr>
        <p:blipFill>
          <a:blip r:embed="rId5" cstate="print"/>
          <a:stretch>
            <a:fillRect/>
          </a:stretch>
        </p:blipFill>
        <p:spPr>
          <a:xfrm>
            <a:off x="395536" y="476672"/>
            <a:ext cx="3853228" cy="2016224"/>
          </a:xfrm>
          <a:prstGeom prst="rect">
            <a:avLst/>
          </a:prstGeom>
        </p:spPr>
      </p:pic>
      <p:pic>
        <p:nvPicPr>
          <p:cNvPr id="13315" name="Picture 3"/>
          <p:cNvPicPr>
            <a:picLocks noChangeAspect="1" noChangeArrowheads="1"/>
          </p:cNvPicPr>
          <p:nvPr/>
        </p:nvPicPr>
        <p:blipFill>
          <a:blip r:embed="rId3" cstate="print"/>
          <a:srcRect/>
          <a:stretch>
            <a:fillRect/>
          </a:stretch>
        </p:blipFill>
        <p:spPr bwMode="auto">
          <a:xfrm>
            <a:off x="3851920" y="3037248"/>
            <a:ext cx="1296143" cy="1255848"/>
          </a:xfrm>
          <a:prstGeom prst="rect">
            <a:avLst/>
          </a:prstGeom>
          <a:noFill/>
          <a:ln w="9525">
            <a:noFill/>
            <a:miter lim="800000"/>
            <a:headEnd/>
            <a:tailEnd/>
          </a:ln>
        </p:spPr>
      </p:pic>
      <p:pic>
        <p:nvPicPr>
          <p:cNvPr id="62" name="図 61" descr="guest-only.tif"/>
          <p:cNvPicPr>
            <a:picLocks noChangeAspect="1"/>
          </p:cNvPicPr>
          <p:nvPr/>
        </p:nvPicPr>
        <p:blipFill>
          <a:blip r:embed="rId6" cstate="print"/>
          <a:stretch>
            <a:fillRect/>
          </a:stretch>
        </p:blipFill>
        <p:spPr>
          <a:xfrm>
            <a:off x="5436096" y="44624"/>
            <a:ext cx="2736304" cy="2856222"/>
          </a:xfrm>
          <a:prstGeom prst="rect">
            <a:avLst/>
          </a:prstGeom>
        </p:spPr>
      </p:pic>
      <p:pic>
        <p:nvPicPr>
          <p:cNvPr id="13313" name="Picture 1"/>
          <p:cNvPicPr>
            <a:picLocks noChangeAspect="1" noChangeArrowheads="1"/>
          </p:cNvPicPr>
          <p:nvPr/>
        </p:nvPicPr>
        <p:blipFill>
          <a:blip r:embed="rId7" cstate="print"/>
          <a:srcRect/>
          <a:stretch>
            <a:fillRect/>
          </a:stretch>
        </p:blipFill>
        <p:spPr bwMode="auto">
          <a:xfrm>
            <a:off x="251520" y="2932534"/>
            <a:ext cx="3406670" cy="3376786"/>
          </a:xfrm>
          <a:prstGeom prst="rect">
            <a:avLst/>
          </a:prstGeom>
          <a:noFill/>
          <a:ln w="9525">
            <a:noFill/>
            <a:miter lim="800000"/>
            <a:headEnd/>
            <a:tailEnd/>
          </a:ln>
        </p:spPr>
      </p:pic>
      <p:sp>
        <p:nvSpPr>
          <p:cNvPr id="1028" name="タイトル 1"/>
          <p:cNvSpPr>
            <a:spLocks noGrp="1"/>
          </p:cNvSpPr>
          <p:nvPr>
            <p:ph type="title"/>
          </p:nvPr>
        </p:nvSpPr>
        <p:spPr>
          <a:xfrm>
            <a:off x="1835696" y="-142875"/>
            <a:ext cx="4464496" cy="868363"/>
          </a:xfrm>
        </p:spPr>
        <p:txBody>
          <a:bodyPr/>
          <a:lstStyle/>
          <a:p>
            <a:pPr eaLnBrk="1" hangingPunct="1"/>
            <a:r>
              <a:rPr lang="en-US" altLang="ja-JP" sz="24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Network Models in This Work</a:t>
            </a:r>
            <a:endParaRPr lang="ja-JP" altLang="en-US" sz="24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endParaRPr>
          </a:p>
        </p:txBody>
      </p:sp>
      <p:sp>
        <p:nvSpPr>
          <p:cNvPr id="102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ja-JP" altLang="en-US">
              <a:latin typeface="Calibri" pitchFamily="34" charset="0"/>
            </a:endParaRPr>
          </a:p>
        </p:txBody>
      </p:sp>
      <p:sp>
        <p:nvSpPr>
          <p:cNvPr id="37" name="右矢印 36"/>
          <p:cNvSpPr/>
          <p:nvPr/>
        </p:nvSpPr>
        <p:spPr>
          <a:xfrm>
            <a:off x="3923928" y="4437112"/>
            <a:ext cx="1224136" cy="36004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4355976" y="4221088"/>
            <a:ext cx="284052" cy="307777"/>
          </a:xfrm>
          <a:prstGeom prst="rect">
            <a:avLst/>
          </a:prstGeom>
          <a:noFill/>
        </p:spPr>
        <p:txBody>
          <a:bodyPr wrap="none" rtlCol="0">
            <a:spAutoFit/>
          </a:bodyPr>
          <a:lstStyle/>
          <a:p>
            <a:r>
              <a:rPr kumimoji="1" lang="en-US" altLang="ja-JP" sz="1400" b="1" dirty="0" smtClean="0">
                <a:latin typeface="Arial" pitchFamily="34" charset="0"/>
                <a:cs typeface="Arial" pitchFamily="34" charset="0"/>
              </a:rPr>
              <a:t>2</a:t>
            </a:r>
            <a:endParaRPr kumimoji="1" lang="ja-JP" altLang="en-US" sz="1400" b="1" dirty="0">
              <a:latin typeface="Arial" pitchFamily="34" charset="0"/>
              <a:cs typeface="Arial" pitchFamily="34" charset="0"/>
            </a:endParaRPr>
          </a:p>
        </p:txBody>
      </p:sp>
      <p:sp>
        <p:nvSpPr>
          <p:cNvPr id="39" name="テキスト ボックス 38"/>
          <p:cNvSpPr txBox="1"/>
          <p:nvPr/>
        </p:nvSpPr>
        <p:spPr>
          <a:xfrm>
            <a:off x="3707904" y="4869160"/>
            <a:ext cx="1656184" cy="584775"/>
          </a:xfrm>
          <a:prstGeom prst="rect">
            <a:avLst/>
          </a:prstGeom>
          <a:noFill/>
        </p:spPr>
        <p:txBody>
          <a:bodyPr wrap="square" rtlCol="0">
            <a:spAutoFit/>
          </a:bodyPr>
          <a:lstStyle/>
          <a:p>
            <a:pPr algn="ctr"/>
            <a:r>
              <a:rPr kumimoji="1" lang="en-US" altLang="ja-JP" sz="1600" b="1" dirty="0" err="1" smtClean="0">
                <a:latin typeface="Arial" pitchFamily="34" charset="0"/>
                <a:cs typeface="Arial" pitchFamily="34" charset="0"/>
              </a:rPr>
              <a:t>Imine</a:t>
            </a:r>
            <a:r>
              <a:rPr kumimoji="1" lang="en-US" altLang="ja-JP" sz="1600" b="1" dirty="0" smtClean="0">
                <a:latin typeface="Arial" pitchFamily="34" charset="0"/>
                <a:cs typeface="Arial" pitchFamily="34" charset="0"/>
              </a:rPr>
              <a:t>–Forming Reaction</a:t>
            </a:r>
            <a:endParaRPr kumimoji="1" lang="ja-JP" altLang="en-US" sz="1600" b="1" dirty="0">
              <a:latin typeface="Arial" pitchFamily="34" charset="0"/>
              <a:cs typeface="Arial" pitchFamily="34" charset="0"/>
            </a:endParaRPr>
          </a:p>
        </p:txBody>
      </p:sp>
      <p:sp>
        <p:nvSpPr>
          <p:cNvPr id="40" name="テキスト ボックス 39"/>
          <p:cNvSpPr txBox="1"/>
          <p:nvPr/>
        </p:nvSpPr>
        <p:spPr bwMode="auto">
          <a:xfrm>
            <a:off x="-9525" y="2278262"/>
            <a:ext cx="1724025" cy="646112"/>
          </a:xfrm>
          <a:prstGeom prst="rect">
            <a:avLst/>
          </a:prstGeom>
          <a:noFill/>
        </p:spPr>
        <p:txBody>
          <a:bodyPr wrap="none">
            <a:spAutoFit/>
          </a:bodyPr>
          <a:lstStyle/>
          <a:p>
            <a:pPr fontAlgn="auto">
              <a:spcBef>
                <a:spcPts val="0"/>
              </a:spcBef>
              <a:spcAft>
                <a:spcPts val="0"/>
              </a:spcAft>
              <a:defRPr/>
            </a:pPr>
            <a:r>
              <a:rPr lang="en-US" altLang="ja-JP" b="1" dirty="0">
                <a:solidFill>
                  <a:schemeClr val="accent3">
                    <a:lumMod val="50000"/>
                  </a:schemeClr>
                </a:solidFill>
                <a:latin typeface="Arial" pitchFamily="34" charset="0"/>
                <a:ea typeface="+mn-ea"/>
                <a:cs typeface="Arial" pitchFamily="34" charset="0"/>
              </a:rPr>
              <a:t>Alkyl Chain </a:t>
            </a:r>
          </a:p>
          <a:p>
            <a:pPr fontAlgn="auto">
              <a:spcBef>
                <a:spcPts val="0"/>
              </a:spcBef>
              <a:spcAft>
                <a:spcPts val="0"/>
              </a:spcAft>
              <a:defRPr/>
            </a:pPr>
            <a:r>
              <a:rPr lang="en-US" altLang="ja-JP" b="1" dirty="0" err="1">
                <a:solidFill>
                  <a:schemeClr val="accent3">
                    <a:lumMod val="50000"/>
                  </a:schemeClr>
                </a:solidFill>
                <a:latin typeface="Arial" pitchFamily="34" charset="0"/>
                <a:ea typeface="+mn-ea"/>
                <a:cs typeface="Arial" pitchFamily="34" charset="0"/>
              </a:rPr>
              <a:t>Interdigitation</a:t>
            </a:r>
            <a:endParaRPr lang="en-US" altLang="ja-JP" b="1" dirty="0">
              <a:solidFill>
                <a:schemeClr val="accent3">
                  <a:lumMod val="50000"/>
                </a:schemeClr>
              </a:solidFill>
              <a:latin typeface="Arial" pitchFamily="34" charset="0"/>
              <a:ea typeface="+mn-ea"/>
              <a:cs typeface="Arial" pitchFamily="34" charset="0"/>
            </a:endParaRPr>
          </a:p>
        </p:txBody>
      </p:sp>
      <p:cxnSp>
        <p:nvCxnSpPr>
          <p:cNvPr id="41" name="直線矢印コネクタ 40"/>
          <p:cNvCxnSpPr/>
          <p:nvPr/>
        </p:nvCxnSpPr>
        <p:spPr bwMode="auto">
          <a:xfrm rot="16200000" flipH="1">
            <a:off x="323528" y="3002932"/>
            <a:ext cx="576066" cy="288033"/>
          </a:xfrm>
          <a:prstGeom prst="straightConnector1">
            <a:avLst/>
          </a:prstGeom>
          <a:ln w="412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円/楕円 41"/>
          <p:cNvSpPr/>
          <p:nvPr/>
        </p:nvSpPr>
        <p:spPr bwMode="auto">
          <a:xfrm>
            <a:off x="611560" y="3433564"/>
            <a:ext cx="571500" cy="571500"/>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4" name="テキスト ボックス 9"/>
          <p:cNvSpPr txBox="1">
            <a:spLocks noChangeArrowheads="1"/>
          </p:cNvSpPr>
          <p:nvPr/>
        </p:nvSpPr>
        <p:spPr bwMode="auto">
          <a:xfrm>
            <a:off x="611560" y="6237312"/>
            <a:ext cx="2646722" cy="646331"/>
          </a:xfrm>
          <a:prstGeom prst="rect">
            <a:avLst/>
          </a:prstGeom>
          <a:noFill/>
          <a:ln w="9525">
            <a:noFill/>
            <a:miter lim="800000"/>
            <a:headEnd/>
            <a:tailEnd/>
          </a:ln>
        </p:spPr>
        <p:txBody>
          <a:bodyPr wrap="none">
            <a:spAutoFit/>
          </a:bodyPr>
          <a:lstStyle/>
          <a:p>
            <a:r>
              <a:rPr lang="en-US" altLang="ja-JP" dirty="0">
                <a:cs typeface="Arial" charset="0"/>
              </a:rPr>
              <a:t>Honeycomb Network of </a:t>
            </a:r>
          </a:p>
          <a:p>
            <a:r>
              <a:rPr lang="en-US" altLang="ja-JP" dirty="0">
                <a:cs typeface="Arial" charset="0"/>
              </a:rPr>
              <a:t>               DBA </a:t>
            </a:r>
            <a:r>
              <a:rPr lang="en-US" altLang="ja-JP" b="1" dirty="0">
                <a:cs typeface="Arial" charset="0"/>
              </a:rPr>
              <a:t>1</a:t>
            </a:r>
            <a:endParaRPr lang="ja-JP" altLang="en-US" dirty="0">
              <a:cs typeface="Arial" charset="0"/>
            </a:endParaRPr>
          </a:p>
        </p:txBody>
      </p:sp>
      <p:sp>
        <p:nvSpPr>
          <p:cNvPr id="45" name="テキスト ボックス 33"/>
          <p:cNvSpPr txBox="1">
            <a:spLocks noChangeArrowheads="1"/>
          </p:cNvSpPr>
          <p:nvPr/>
        </p:nvSpPr>
        <p:spPr bwMode="auto">
          <a:xfrm>
            <a:off x="2555776" y="2498876"/>
            <a:ext cx="889987" cy="369332"/>
          </a:xfrm>
          <a:prstGeom prst="rect">
            <a:avLst/>
          </a:prstGeom>
          <a:noFill/>
          <a:ln w="9525">
            <a:noFill/>
            <a:miter lim="800000"/>
            <a:headEnd/>
            <a:tailEnd/>
          </a:ln>
        </p:spPr>
        <p:txBody>
          <a:bodyPr wrap="none">
            <a:spAutoFit/>
          </a:bodyPr>
          <a:lstStyle/>
          <a:p>
            <a:r>
              <a:rPr lang="en-US" altLang="ja-JP" b="1" dirty="0" smtClean="0">
                <a:solidFill>
                  <a:srgbClr val="0000FF"/>
                </a:solidFill>
                <a:cs typeface="Arial" charset="0"/>
              </a:rPr>
              <a:t>Amine</a:t>
            </a:r>
            <a:endParaRPr lang="ja-JP" altLang="en-US" b="1" dirty="0">
              <a:solidFill>
                <a:srgbClr val="0000FF"/>
              </a:solidFill>
              <a:cs typeface="Arial" charset="0"/>
            </a:endParaRPr>
          </a:p>
        </p:txBody>
      </p:sp>
      <p:sp>
        <p:nvSpPr>
          <p:cNvPr id="46" name="円/楕円 45"/>
          <p:cNvSpPr/>
          <p:nvPr/>
        </p:nvSpPr>
        <p:spPr bwMode="auto">
          <a:xfrm>
            <a:off x="2483768" y="3284984"/>
            <a:ext cx="288032" cy="28803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7" name="直線矢印コネクタ 46"/>
          <p:cNvCxnSpPr/>
          <p:nvPr/>
        </p:nvCxnSpPr>
        <p:spPr bwMode="auto">
          <a:xfrm rot="5400000">
            <a:off x="2595351" y="2951397"/>
            <a:ext cx="438028" cy="229146"/>
          </a:xfrm>
          <a:prstGeom prst="straightConnector1">
            <a:avLst/>
          </a:prstGeom>
          <a:ln w="34925" cmpd="sng">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1" name="円/楕円 50"/>
          <p:cNvSpPr/>
          <p:nvPr/>
        </p:nvSpPr>
        <p:spPr bwMode="auto">
          <a:xfrm>
            <a:off x="7714629" y="3979341"/>
            <a:ext cx="385763" cy="385763"/>
          </a:xfrm>
          <a:prstGeom prst="ellipse">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52" name="直線矢印コネクタ 51"/>
          <p:cNvCxnSpPr/>
          <p:nvPr/>
        </p:nvCxnSpPr>
        <p:spPr bwMode="auto">
          <a:xfrm rot="5400000">
            <a:off x="7668351" y="3212973"/>
            <a:ext cx="1008109" cy="288041"/>
          </a:xfrm>
          <a:prstGeom prst="straightConnector1">
            <a:avLst/>
          </a:prstGeom>
          <a:ln w="34925" cmpd="sng">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53" name="テキスト ボックス 21"/>
          <p:cNvSpPr txBox="1">
            <a:spLocks noChangeArrowheads="1"/>
          </p:cNvSpPr>
          <p:nvPr/>
        </p:nvSpPr>
        <p:spPr bwMode="auto">
          <a:xfrm>
            <a:off x="7683615" y="2483604"/>
            <a:ext cx="1441335" cy="369332"/>
          </a:xfrm>
          <a:prstGeom prst="rect">
            <a:avLst/>
          </a:prstGeom>
          <a:noFill/>
          <a:ln w="9525">
            <a:noFill/>
            <a:miter lim="800000"/>
            <a:headEnd/>
            <a:tailEnd/>
          </a:ln>
        </p:spPr>
        <p:txBody>
          <a:bodyPr wrap="none">
            <a:spAutoFit/>
          </a:bodyPr>
          <a:lstStyle/>
          <a:p>
            <a:r>
              <a:rPr lang="en-US" altLang="ja-JP" b="1" dirty="0" err="1">
                <a:solidFill>
                  <a:srgbClr val="FF6600"/>
                </a:solidFill>
                <a:cs typeface="Arial" charset="0"/>
              </a:rPr>
              <a:t>Imine</a:t>
            </a:r>
            <a:r>
              <a:rPr lang="en-US" altLang="ja-JP" b="1" dirty="0">
                <a:solidFill>
                  <a:srgbClr val="FF6600"/>
                </a:solidFill>
                <a:cs typeface="Arial" charset="0"/>
              </a:rPr>
              <a:t> Bond</a:t>
            </a:r>
            <a:endParaRPr lang="ja-JP" altLang="en-US" b="1" dirty="0">
              <a:solidFill>
                <a:srgbClr val="FF6600"/>
              </a:solidFill>
              <a:cs typeface="Arial" charset="0"/>
            </a:endParaRPr>
          </a:p>
        </p:txBody>
      </p:sp>
      <p:sp>
        <p:nvSpPr>
          <p:cNvPr id="60" name="テキスト ボックス 12"/>
          <p:cNvSpPr txBox="1">
            <a:spLocks noChangeArrowheads="1"/>
          </p:cNvSpPr>
          <p:nvPr/>
        </p:nvSpPr>
        <p:spPr bwMode="auto">
          <a:xfrm>
            <a:off x="5964629" y="6239053"/>
            <a:ext cx="2557239" cy="646331"/>
          </a:xfrm>
          <a:prstGeom prst="rect">
            <a:avLst/>
          </a:prstGeom>
          <a:noFill/>
          <a:ln w="9525">
            <a:noFill/>
            <a:miter lim="800000"/>
            <a:headEnd/>
            <a:tailEnd/>
          </a:ln>
        </p:spPr>
        <p:txBody>
          <a:bodyPr wrap="none">
            <a:spAutoFit/>
          </a:bodyPr>
          <a:lstStyle/>
          <a:p>
            <a:r>
              <a:rPr lang="en-US" altLang="ja-JP" dirty="0">
                <a:cs typeface="Arial" charset="0"/>
              </a:rPr>
              <a:t>Molecular Network of</a:t>
            </a:r>
          </a:p>
          <a:p>
            <a:r>
              <a:rPr lang="en-US" altLang="ja-JP" dirty="0">
                <a:cs typeface="Arial" charset="0"/>
              </a:rPr>
              <a:t> DBA </a:t>
            </a:r>
            <a:r>
              <a:rPr lang="en-US" altLang="ja-JP" b="1" dirty="0">
                <a:cs typeface="Arial" charset="0"/>
              </a:rPr>
              <a:t>1 </a:t>
            </a:r>
            <a:r>
              <a:rPr lang="en-US" altLang="ja-JP" dirty="0">
                <a:cs typeface="Arial" charset="0"/>
              </a:rPr>
              <a:t>and </a:t>
            </a:r>
            <a:r>
              <a:rPr lang="en-US" altLang="ja-JP" dirty="0" err="1" smtClean="0">
                <a:cs typeface="Arial" charset="0"/>
              </a:rPr>
              <a:t>Aldehyde</a:t>
            </a:r>
            <a:r>
              <a:rPr lang="en-US" altLang="ja-JP" dirty="0" smtClean="0">
                <a:cs typeface="Arial" charset="0"/>
              </a:rPr>
              <a:t> </a:t>
            </a:r>
            <a:r>
              <a:rPr lang="en-US" altLang="ja-JP" b="1" dirty="0">
                <a:cs typeface="Arial" charset="0"/>
              </a:rPr>
              <a:t>2</a:t>
            </a:r>
            <a:endParaRPr lang="ja-JP" altLang="en-US" dirty="0">
              <a:cs typeface="Arial" charset="0"/>
            </a:endParaRPr>
          </a:p>
        </p:txBody>
      </p:sp>
      <p:sp>
        <p:nvSpPr>
          <p:cNvPr id="24" name="スライド番号プレースホルダ 23"/>
          <p:cNvSpPr>
            <a:spLocks noGrp="1"/>
          </p:cNvSpPr>
          <p:nvPr>
            <p:ph type="sldNum" sz="quarter" idx="12"/>
          </p:nvPr>
        </p:nvSpPr>
        <p:spPr/>
        <p:txBody>
          <a:bodyPr/>
          <a:lstStyle/>
          <a:p>
            <a:pPr>
              <a:defRPr/>
            </a:pPr>
            <a:fld id="{BF16C9B7-48A0-41F0-9B80-E4DE8B700431}" type="slidenum">
              <a:rPr lang="ja-JP" altLang="en-US" smtClean="0"/>
              <a:pPr>
                <a:defRPr/>
              </a:pPr>
              <a:t>7</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20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20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2000"/>
                                        <p:tgtEl>
                                          <p:spTgt spid="46"/>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20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13313"/>
                                        </p:tgtEl>
                                        <p:attrNameLst>
                                          <p:attrName>style.visibility</p:attrName>
                                        </p:attrNameLst>
                                      </p:cBhvr>
                                      <p:to>
                                        <p:strVal val="visible"/>
                                      </p:to>
                                    </p:set>
                                    <p:animEffect transition="in" filter="fade">
                                      <p:cBhvr>
                                        <p:cTn id="22" dur="2000"/>
                                        <p:tgtEl>
                                          <p:spTgt spid="133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20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20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315"/>
                                        </p:tgtEl>
                                        <p:attrNameLst>
                                          <p:attrName>style.visibility</p:attrName>
                                        </p:attrNameLst>
                                      </p:cBhvr>
                                      <p:to>
                                        <p:strVal val="visible"/>
                                      </p:to>
                                    </p:set>
                                    <p:animEffect transition="in" filter="fade">
                                      <p:cBhvr>
                                        <p:cTn id="33" dur="2000"/>
                                        <p:tgtEl>
                                          <p:spTgt spid="133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2000"/>
                                        <p:tgtEl>
                                          <p:spTgt spid="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20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20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2000"/>
                                        <p:tgtEl>
                                          <p:spTgt spid="53"/>
                                        </p:tgtEl>
                                      </p:cBhvr>
                                    </p:animEffect>
                                  </p:childTnLst>
                                </p:cTn>
                              </p:par>
                              <p:par>
                                <p:cTn id="48" presetID="10" presetClass="entr" presetSubtype="0" fill="hold"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2000"/>
                                        <p:tgtEl>
                                          <p:spTgt spid="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2000"/>
                                        <p:tgtEl>
                                          <p:spTgt spid="51"/>
                                        </p:tgtEl>
                                      </p:cBhvr>
                                    </p:animEffect>
                                  </p:childTnLst>
                                </p:cTn>
                              </p:par>
                              <p:par>
                                <p:cTn id="54" presetID="10" presetClass="entr" presetSubtype="0" fill="hold" nodeType="withEffect">
                                  <p:stCondLst>
                                    <p:cond delay="0"/>
                                  </p:stCondLst>
                                  <p:childTnLst>
                                    <p:set>
                                      <p:cBhvr>
                                        <p:cTn id="55" dur="1" fill="hold">
                                          <p:stCondLst>
                                            <p:cond delay="0"/>
                                          </p:stCondLst>
                                        </p:cTn>
                                        <p:tgtEl>
                                          <p:spTgt spid="13314"/>
                                        </p:tgtEl>
                                        <p:attrNameLst>
                                          <p:attrName>style.visibility</p:attrName>
                                        </p:attrNameLst>
                                      </p:cBhvr>
                                      <p:to>
                                        <p:strVal val="visible"/>
                                      </p:to>
                                    </p:set>
                                    <p:animEffect transition="in" filter="fade">
                                      <p:cBhvr>
                                        <p:cTn id="56" dur="2000"/>
                                        <p:tgtEl>
                                          <p:spTgt spid="133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2000"/>
                                        <p:tgtEl>
                                          <p:spTgt spid="60"/>
                                        </p:tgtEl>
                                      </p:cBhvr>
                                    </p:animEffect>
                                  </p:childTnLst>
                                </p:cTn>
                              </p:par>
                              <p:par>
                                <p:cTn id="60" presetID="47"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p:bldP spid="40" grpId="0"/>
      <p:bldP spid="42" grpId="0" animBg="1"/>
      <p:bldP spid="44" grpId="0"/>
      <p:bldP spid="45" grpId="0"/>
      <p:bldP spid="46" grpId="0" animBg="1"/>
      <p:bldP spid="51" grpId="0" animBg="1"/>
      <p:bldP spid="53"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1143000"/>
          </a:xfrm>
        </p:spPr>
        <p:txBody>
          <a:bodyPr/>
          <a:lstStyle/>
          <a:p>
            <a:r>
              <a:rPr lang="en-US" altLang="ja-JP"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Necessary Requirements for</a:t>
            </a:r>
            <a:br>
              <a:rPr lang="en-US" altLang="ja-JP"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br>
            <a:r>
              <a:rPr lang="en-US" altLang="ja-JP"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 Synthesis of 2D Polymer</a:t>
            </a:r>
            <a:r>
              <a:rPr lang="ja-JP" altLang="en-US" dirty="0" smtClean="0"/>
              <a:t>　</a:t>
            </a:r>
            <a:r>
              <a:rPr lang="en-US" altLang="ja-JP" dirty="0" smtClean="0"/>
              <a:t/>
            </a:r>
            <a:br>
              <a:rPr lang="en-US" altLang="ja-JP" dirty="0" smtClean="0"/>
            </a:br>
            <a:endParaRPr kumimoji="1" lang="ja-JP" altLang="en-US" dirty="0"/>
          </a:p>
        </p:txBody>
      </p:sp>
      <p:sp>
        <p:nvSpPr>
          <p:cNvPr id="4" name="テキスト ボックス 3"/>
          <p:cNvSpPr txBox="1"/>
          <p:nvPr/>
        </p:nvSpPr>
        <p:spPr>
          <a:xfrm>
            <a:off x="395536" y="2132856"/>
            <a:ext cx="8424936" cy="2677656"/>
          </a:xfrm>
          <a:prstGeom prst="rect">
            <a:avLst/>
          </a:prstGeom>
          <a:noFill/>
          <a:ln w="38100">
            <a:solidFill>
              <a:schemeClr val="accent3"/>
            </a:solidFill>
          </a:ln>
        </p:spPr>
        <p:txBody>
          <a:bodyPr wrap="square" rtlCol="0">
            <a:spAutoFit/>
          </a:bodyPr>
          <a:lstStyle/>
          <a:p>
            <a:r>
              <a:rPr lang="en-US" altLang="ja-JP" sz="2400" b="1" dirty="0" smtClean="0">
                <a:solidFill>
                  <a:srgbClr val="0070C0"/>
                </a:solidFill>
              </a:rPr>
              <a:t>1</a:t>
            </a:r>
            <a:r>
              <a:rPr lang="en-US" altLang="ja-JP" sz="2400" b="1" dirty="0" smtClean="0"/>
              <a:t>. </a:t>
            </a:r>
            <a:r>
              <a:rPr lang="en-US" altLang="ja-JP" sz="2400" dirty="0" smtClean="0"/>
              <a:t>DBA derivatives form honeycomb network and</a:t>
            </a:r>
          </a:p>
          <a:p>
            <a:r>
              <a:rPr lang="en-US" altLang="ja-JP" sz="2400" dirty="0" smtClean="0"/>
              <a:t>    functional groups are located at rim of hexagonal pore.</a:t>
            </a:r>
          </a:p>
          <a:p>
            <a:endParaRPr lang="en-US" altLang="ja-JP" sz="2400" dirty="0" smtClean="0"/>
          </a:p>
          <a:p>
            <a:r>
              <a:rPr lang="en-US" altLang="ja-JP" sz="2400" b="1" dirty="0" smtClean="0">
                <a:solidFill>
                  <a:srgbClr val="FFC000"/>
                </a:solidFill>
              </a:rPr>
              <a:t>2</a:t>
            </a:r>
            <a:r>
              <a:rPr lang="en-US" altLang="ja-JP" sz="2400" b="1" dirty="0" smtClean="0"/>
              <a:t>. </a:t>
            </a:r>
            <a:r>
              <a:rPr lang="en-US" altLang="ja-JP" sz="2400" dirty="0" smtClean="0"/>
              <a:t>Guest molecules are co-adsorbed at hexagonal pores.</a:t>
            </a:r>
          </a:p>
          <a:p>
            <a:endParaRPr lang="en-US" altLang="ja-JP" sz="2400" dirty="0" smtClean="0"/>
          </a:p>
          <a:p>
            <a:r>
              <a:rPr lang="en-US" altLang="ja-JP" sz="2400" b="1" dirty="0" smtClean="0">
                <a:solidFill>
                  <a:srgbClr val="FF0000"/>
                </a:solidFill>
              </a:rPr>
              <a:t>3</a:t>
            </a:r>
            <a:r>
              <a:rPr lang="en-US" altLang="ja-JP" sz="2400" b="1" dirty="0" smtClean="0"/>
              <a:t>. </a:t>
            </a:r>
            <a:r>
              <a:rPr lang="en-US" altLang="ja-JP" sz="2400" dirty="0" smtClean="0"/>
              <a:t>Chemical reaction between DBA derivatives and Guest</a:t>
            </a:r>
          </a:p>
          <a:p>
            <a:r>
              <a:rPr lang="en-US" altLang="ja-JP" sz="2400" dirty="0" smtClean="0"/>
              <a:t>    molecules proceeds quickly.</a:t>
            </a:r>
            <a:endParaRPr kumimoji="1" lang="ja-JP" altLang="en-US" sz="2400" b="1" dirty="0"/>
          </a:p>
        </p:txBody>
      </p:sp>
      <p:sp>
        <p:nvSpPr>
          <p:cNvPr id="5" name="スライド番号プレースホルダ 4"/>
          <p:cNvSpPr>
            <a:spLocks noGrp="1"/>
          </p:cNvSpPr>
          <p:nvPr>
            <p:ph type="sldNum" sz="quarter" idx="12"/>
          </p:nvPr>
        </p:nvSpPr>
        <p:spPr/>
        <p:txBody>
          <a:bodyPr/>
          <a:lstStyle/>
          <a:p>
            <a:pPr>
              <a:defRPr/>
            </a:pPr>
            <a:fld id="{BF16C9B7-48A0-41F0-9B80-E4DE8B700431}" type="slidenum">
              <a:rPr lang="ja-JP" altLang="en-US" smtClean="0"/>
              <a:pPr>
                <a:defRPr/>
              </a:pPr>
              <a:t>8</a:t>
            </a:fld>
            <a:endParaRPr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34280"/>
            <a:ext cx="8229600" cy="1143000"/>
          </a:xfrm>
        </p:spPr>
        <p:txBody>
          <a:bodyPr/>
          <a:lstStyle/>
          <a:p>
            <a:r>
              <a:rPr kumimoji="1" lang="en-US" altLang="ja-JP" sz="2800" b="1" dirty="0" smtClean="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rPr>
              <a:t>Conditions of STM Observation</a:t>
            </a:r>
            <a:endParaRPr kumimoji="1" lang="ja-JP" altLang="en-US" sz="2800" b="1" dirty="0">
              <a:gradFill>
                <a:gsLst>
                  <a:gs pos="0">
                    <a:srgbClr val="0000CC"/>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atin typeface="Arial" pitchFamily="34" charset="0"/>
              <a:cs typeface="Arial" pitchFamily="34" charset="0"/>
            </a:endParaRPr>
          </a:p>
        </p:txBody>
      </p:sp>
      <p:sp>
        <p:nvSpPr>
          <p:cNvPr id="3" name="テキスト ボックス 4"/>
          <p:cNvSpPr txBox="1">
            <a:spLocks noChangeArrowheads="1"/>
          </p:cNvSpPr>
          <p:nvPr/>
        </p:nvSpPr>
        <p:spPr bwMode="auto">
          <a:xfrm>
            <a:off x="5782692" y="819374"/>
            <a:ext cx="1390650" cy="646112"/>
          </a:xfrm>
          <a:prstGeom prst="rect">
            <a:avLst/>
          </a:prstGeom>
          <a:noFill/>
          <a:ln w="9525">
            <a:noFill/>
            <a:miter lim="800000"/>
            <a:headEnd/>
            <a:tailEnd/>
          </a:ln>
        </p:spPr>
        <p:txBody>
          <a:bodyPr>
            <a:spAutoFit/>
          </a:bodyPr>
          <a:lstStyle/>
          <a:p>
            <a:r>
              <a:rPr lang="en-US" altLang="ja-JP" b="1">
                <a:cs typeface="Arial" charset="0"/>
              </a:rPr>
              <a:t>Conditions</a:t>
            </a:r>
          </a:p>
          <a:p>
            <a:endParaRPr lang="ja-JP" altLang="en-US">
              <a:latin typeface="Calibri" pitchFamily="34" charset="0"/>
            </a:endParaRPr>
          </a:p>
        </p:txBody>
      </p:sp>
      <p:sp>
        <p:nvSpPr>
          <p:cNvPr id="4" name="テキスト ボックス 3"/>
          <p:cNvSpPr txBox="1"/>
          <p:nvPr/>
        </p:nvSpPr>
        <p:spPr>
          <a:xfrm>
            <a:off x="4865240" y="1158305"/>
            <a:ext cx="4099248" cy="2486719"/>
          </a:xfrm>
          <a:prstGeom prst="rect">
            <a:avLst/>
          </a:prstGeom>
          <a:noFill/>
        </p:spPr>
        <p:txBody>
          <a:bodyPr wrap="none">
            <a:normAutofit fontScale="77500" lnSpcReduction="20000"/>
          </a:bodyPr>
          <a:lstStyle/>
          <a:p>
            <a:pPr marL="374650" indent="-374650" fontAlgn="auto">
              <a:lnSpc>
                <a:spcPct val="140000"/>
              </a:lnSpc>
              <a:spcBef>
                <a:spcPts val="0"/>
              </a:spcBef>
              <a:spcAft>
                <a:spcPts val="0"/>
              </a:spcAft>
              <a:buFontTx/>
              <a:buChar char="•"/>
              <a:defRPr/>
            </a:pPr>
            <a:r>
              <a:rPr lang="en-US" altLang="ja-JP" sz="2000" dirty="0">
                <a:latin typeface="Arial" pitchFamily="34" charset="0"/>
                <a:ea typeface="+mn-ea"/>
                <a:cs typeface="Arial" pitchFamily="34" charset="0"/>
              </a:rPr>
              <a:t>Solvent: </a:t>
            </a:r>
            <a:r>
              <a:rPr lang="en-US" altLang="ja-JP" sz="2000" dirty="0" smtClean="0">
                <a:latin typeface="Arial" pitchFamily="34" charset="0"/>
                <a:ea typeface="+mn-ea"/>
                <a:cs typeface="Arial" pitchFamily="34" charset="0"/>
              </a:rPr>
              <a:t>1-Phenyloctane</a:t>
            </a:r>
          </a:p>
          <a:p>
            <a:pPr marL="374650" indent="-374650" fontAlgn="auto">
              <a:lnSpc>
                <a:spcPct val="140000"/>
              </a:lnSpc>
              <a:spcBef>
                <a:spcPts val="0"/>
              </a:spcBef>
              <a:spcAft>
                <a:spcPts val="0"/>
              </a:spcAft>
              <a:defRPr/>
            </a:pPr>
            <a:r>
              <a:rPr lang="en-US" altLang="ja-JP" sz="2000" dirty="0" smtClean="0">
                <a:latin typeface="Arial" pitchFamily="34" charset="0"/>
                <a:ea typeface="+mn-ea"/>
                <a:cs typeface="Arial" pitchFamily="34" charset="0"/>
              </a:rPr>
              <a:t>                    </a:t>
            </a:r>
            <a:r>
              <a:rPr lang="ja-JP" altLang="en-US" sz="2000" dirty="0" smtClean="0">
                <a:latin typeface="Arial" pitchFamily="34" charset="0"/>
                <a:ea typeface="+mn-ea"/>
                <a:cs typeface="Arial" pitchFamily="34" charset="0"/>
              </a:rPr>
              <a:t> </a:t>
            </a:r>
            <a:r>
              <a:rPr lang="en-US" altLang="ja-JP" sz="2000" dirty="0" smtClean="0">
                <a:latin typeface="Arial" pitchFamily="34" charset="0"/>
                <a:ea typeface="+mn-ea"/>
                <a:cs typeface="Arial" pitchFamily="34" charset="0"/>
              </a:rPr>
              <a:t>1,2,4-Trichlorobenzene</a:t>
            </a:r>
          </a:p>
          <a:p>
            <a:pPr marL="374650" indent="-374650" fontAlgn="auto">
              <a:lnSpc>
                <a:spcPct val="140000"/>
              </a:lnSpc>
              <a:spcBef>
                <a:spcPts val="0"/>
              </a:spcBef>
              <a:spcAft>
                <a:spcPts val="0"/>
              </a:spcAft>
              <a:defRPr/>
            </a:pPr>
            <a:r>
              <a:rPr lang="en-US" altLang="ja-JP" sz="2000" dirty="0" smtClean="0">
                <a:latin typeface="Arial" pitchFamily="34" charset="0"/>
                <a:ea typeface="+mn-ea"/>
                <a:cs typeface="Arial" pitchFamily="34" charset="0"/>
              </a:rPr>
              <a:t>                     1-Decanol</a:t>
            </a:r>
          </a:p>
          <a:p>
            <a:pPr marL="374650" indent="-374650" fontAlgn="auto">
              <a:lnSpc>
                <a:spcPct val="140000"/>
              </a:lnSpc>
              <a:spcBef>
                <a:spcPts val="0"/>
              </a:spcBef>
              <a:spcAft>
                <a:spcPts val="0"/>
              </a:spcAft>
              <a:defRPr/>
            </a:pPr>
            <a:r>
              <a:rPr lang="en-US" altLang="ja-JP" sz="2000" dirty="0" smtClean="0">
                <a:latin typeface="Arial" pitchFamily="34" charset="0"/>
                <a:ea typeface="+mn-ea"/>
                <a:cs typeface="Arial" pitchFamily="34" charset="0"/>
              </a:rPr>
              <a:t>                     1-Octanoic Acid</a:t>
            </a:r>
            <a:endParaRPr lang="en-US" altLang="ja-JP" sz="2000" dirty="0">
              <a:latin typeface="Arial" pitchFamily="34" charset="0"/>
              <a:ea typeface="+mn-ea"/>
              <a:cs typeface="Arial" pitchFamily="34" charset="0"/>
            </a:endParaRPr>
          </a:p>
          <a:p>
            <a:pPr marL="374650" indent="-374650" fontAlgn="auto">
              <a:lnSpc>
                <a:spcPct val="140000"/>
              </a:lnSpc>
              <a:spcBef>
                <a:spcPts val="0"/>
              </a:spcBef>
              <a:spcAft>
                <a:spcPts val="0"/>
              </a:spcAft>
              <a:buFontTx/>
              <a:buChar char="•"/>
              <a:defRPr/>
            </a:pPr>
            <a:r>
              <a:rPr lang="en-US" altLang="ja-JP" sz="2000" dirty="0">
                <a:latin typeface="Arial" pitchFamily="34" charset="0"/>
                <a:ea typeface="+mn-ea"/>
                <a:cs typeface="Arial" pitchFamily="34" charset="0"/>
              </a:rPr>
              <a:t>Substrate: Graphite</a:t>
            </a:r>
          </a:p>
          <a:p>
            <a:pPr marL="374650" indent="-374650" fontAlgn="auto">
              <a:lnSpc>
                <a:spcPct val="140000"/>
              </a:lnSpc>
              <a:spcBef>
                <a:spcPts val="0"/>
              </a:spcBef>
              <a:spcAft>
                <a:spcPts val="0"/>
              </a:spcAft>
              <a:buFontTx/>
              <a:buChar char="•"/>
              <a:defRPr/>
            </a:pPr>
            <a:r>
              <a:rPr lang="en-US" altLang="ja-JP" sz="2000" dirty="0">
                <a:latin typeface="Arial" pitchFamily="34" charset="0"/>
                <a:ea typeface="+mn-ea"/>
                <a:cs typeface="Arial" pitchFamily="34" charset="0"/>
              </a:rPr>
              <a:t>STM tip was immersed in solution</a:t>
            </a:r>
          </a:p>
          <a:p>
            <a:pPr marL="374650" indent="-374650" fontAlgn="auto">
              <a:lnSpc>
                <a:spcPct val="140000"/>
              </a:lnSpc>
              <a:spcBef>
                <a:spcPts val="0"/>
              </a:spcBef>
              <a:spcAft>
                <a:spcPts val="0"/>
              </a:spcAft>
              <a:buFontTx/>
              <a:buChar char="•"/>
              <a:defRPr/>
            </a:pPr>
            <a:r>
              <a:rPr lang="en-US" altLang="ja-JP" sz="2000" dirty="0">
                <a:latin typeface="Arial" pitchFamily="34" charset="0"/>
                <a:ea typeface="+mn-ea"/>
                <a:cs typeface="Arial" pitchFamily="34" charset="0"/>
              </a:rPr>
              <a:t>Negative sample bias</a:t>
            </a:r>
          </a:p>
          <a:p>
            <a:pPr marL="374650" indent="-374650" fontAlgn="auto">
              <a:lnSpc>
                <a:spcPct val="140000"/>
              </a:lnSpc>
              <a:spcBef>
                <a:spcPts val="0"/>
              </a:spcBef>
              <a:spcAft>
                <a:spcPts val="0"/>
              </a:spcAft>
              <a:buFontTx/>
              <a:buChar char="•"/>
              <a:defRPr/>
            </a:pPr>
            <a:r>
              <a:rPr lang="en-US" altLang="ja-JP" sz="2000" dirty="0">
                <a:latin typeface="Arial" pitchFamily="34" charset="0"/>
                <a:ea typeface="+mn-ea"/>
                <a:cs typeface="Arial" pitchFamily="34" charset="0"/>
              </a:rPr>
              <a:t>Height image</a:t>
            </a:r>
          </a:p>
        </p:txBody>
      </p:sp>
      <p:pic>
        <p:nvPicPr>
          <p:cNvPr id="5" name="Picture 16" descr="HOPG surface"/>
          <p:cNvPicPr>
            <a:picLocks noChangeAspect="1" noChangeArrowheads="1"/>
          </p:cNvPicPr>
          <p:nvPr/>
        </p:nvPicPr>
        <p:blipFill>
          <a:blip r:embed="rId3" cstate="print"/>
          <a:srcRect/>
          <a:stretch>
            <a:fillRect/>
          </a:stretch>
        </p:blipFill>
        <p:spPr bwMode="auto">
          <a:xfrm>
            <a:off x="467544" y="620688"/>
            <a:ext cx="4171274" cy="3168352"/>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3635896" y="3933056"/>
            <a:ext cx="2196855" cy="2592288"/>
          </a:xfrm>
          <a:prstGeom prst="rect">
            <a:avLst/>
          </a:prstGeom>
          <a:noFill/>
          <a:ln w="9525">
            <a:noFill/>
            <a:miter lim="800000"/>
            <a:headEnd/>
            <a:tailEnd/>
          </a:ln>
        </p:spPr>
      </p:pic>
      <p:sp>
        <p:nvSpPr>
          <p:cNvPr id="7" name="テキスト ボックス 6"/>
          <p:cNvSpPr txBox="1"/>
          <p:nvPr/>
        </p:nvSpPr>
        <p:spPr>
          <a:xfrm>
            <a:off x="2123728" y="5157192"/>
            <a:ext cx="1115616" cy="584775"/>
          </a:xfrm>
          <a:prstGeom prst="rect">
            <a:avLst/>
          </a:prstGeom>
          <a:noFill/>
        </p:spPr>
        <p:txBody>
          <a:bodyPr wrap="square" rtlCol="0">
            <a:spAutoFit/>
          </a:bodyPr>
          <a:lstStyle/>
          <a:p>
            <a:r>
              <a:rPr kumimoji="1" lang="en-US" altLang="ja-JP" sz="1600" b="1" dirty="0" smtClean="0">
                <a:solidFill>
                  <a:schemeClr val="tx2">
                    <a:lumMod val="60000"/>
                    <a:lumOff val="40000"/>
                  </a:schemeClr>
                </a:solidFill>
                <a:latin typeface="Arial" pitchFamily="34" charset="0"/>
                <a:cs typeface="Arial" pitchFamily="34" charset="0"/>
              </a:rPr>
              <a:t>Sample solution</a:t>
            </a:r>
            <a:endParaRPr kumimoji="1" lang="ja-JP" altLang="en-US" sz="1600" b="1" dirty="0">
              <a:solidFill>
                <a:schemeClr val="tx2">
                  <a:lumMod val="60000"/>
                  <a:lumOff val="40000"/>
                </a:schemeClr>
              </a:solidFill>
              <a:latin typeface="Arial" pitchFamily="34" charset="0"/>
              <a:cs typeface="Arial" pitchFamily="34" charset="0"/>
            </a:endParaRPr>
          </a:p>
        </p:txBody>
      </p:sp>
      <p:sp>
        <p:nvSpPr>
          <p:cNvPr id="8" name="Line 8"/>
          <p:cNvSpPr>
            <a:spLocks noChangeShapeType="1"/>
          </p:cNvSpPr>
          <p:nvPr/>
        </p:nvSpPr>
        <p:spPr bwMode="auto">
          <a:xfrm flipV="1">
            <a:off x="3131840" y="5013177"/>
            <a:ext cx="864096" cy="360040"/>
          </a:xfrm>
          <a:prstGeom prst="line">
            <a:avLst/>
          </a:prstGeom>
          <a:noFill/>
          <a:ln w="38100" cap="flat">
            <a:solidFill>
              <a:srgbClr val="4A7DBB"/>
            </a:solidFill>
            <a:prstDash val="solid"/>
            <a:round/>
            <a:headEnd type="none" w="med" len="med"/>
            <a:tailEnd type="arrow" w="sm" len="sm"/>
          </a:ln>
        </p:spPr>
        <p:txBody>
          <a:bodyPr lIns="0" tIns="0" rIns="0" bIns="0"/>
          <a:lstStyle/>
          <a:p>
            <a:endParaRPr lang="ja-JP" altLang="en-US"/>
          </a:p>
        </p:txBody>
      </p:sp>
      <p:cxnSp>
        <p:nvCxnSpPr>
          <p:cNvPr id="9" name="直線矢印コネクタ 8"/>
          <p:cNvCxnSpPr/>
          <p:nvPr/>
        </p:nvCxnSpPr>
        <p:spPr>
          <a:xfrm rot="10800000" flipV="1">
            <a:off x="5148064" y="5877272"/>
            <a:ext cx="864096"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012160" y="5661248"/>
            <a:ext cx="1080120" cy="338554"/>
          </a:xfrm>
          <a:prstGeom prst="rect">
            <a:avLst/>
          </a:prstGeom>
          <a:noFill/>
        </p:spPr>
        <p:txBody>
          <a:bodyPr wrap="square" rtlCol="0">
            <a:spAutoFit/>
          </a:bodyPr>
          <a:lstStyle/>
          <a:p>
            <a:r>
              <a:rPr kumimoji="1" lang="en-US" altLang="ja-JP" sz="1600" b="1" dirty="0" smtClean="0">
                <a:latin typeface="Arial" pitchFamily="34" charset="0"/>
                <a:cs typeface="Arial" pitchFamily="34" charset="0"/>
              </a:rPr>
              <a:t>Graphite</a:t>
            </a:r>
            <a:endParaRPr kumimoji="1" lang="ja-JP" altLang="en-US" sz="1600" b="1" dirty="0">
              <a:latin typeface="Arial" pitchFamily="34" charset="0"/>
              <a:cs typeface="Arial" pitchFamily="34" charset="0"/>
            </a:endParaRPr>
          </a:p>
        </p:txBody>
      </p:sp>
      <p:sp>
        <p:nvSpPr>
          <p:cNvPr id="11" name="Line 8"/>
          <p:cNvSpPr>
            <a:spLocks noChangeShapeType="1"/>
          </p:cNvSpPr>
          <p:nvPr/>
        </p:nvSpPr>
        <p:spPr bwMode="auto">
          <a:xfrm>
            <a:off x="3131840" y="5517232"/>
            <a:ext cx="1440160" cy="288032"/>
          </a:xfrm>
          <a:prstGeom prst="line">
            <a:avLst/>
          </a:prstGeom>
          <a:noFill/>
          <a:ln w="38100" cap="flat">
            <a:solidFill>
              <a:srgbClr val="4A7DBB"/>
            </a:solidFill>
            <a:prstDash val="solid"/>
            <a:round/>
            <a:headEnd type="none" w="med" len="med"/>
            <a:tailEnd type="arrow" w="sm" len="sm"/>
          </a:ln>
        </p:spPr>
        <p:txBody>
          <a:bodyPr lIns="0" tIns="0" rIns="0" bIns="0"/>
          <a:lstStyle/>
          <a:p>
            <a:endParaRPr lang="ja-JP" altLang="en-US"/>
          </a:p>
        </p:txBody>
      </p:sp>
      <p:sp>
        <p:nvSpPr>
          <p:cNvPr id="12" name="スライド番号プレースホルダ 11"/>
          <p:cNvSpPr>
            <a:spLocks noGrp="1"/>
          </p:cNvSpPr>
          <p:nvPr>
            <p:ph type="sldNum" sz="quarter" idx="12"/>
          </p:nvPr>
        </p:nvSpPr>
        <p:spPr/>
        <p:txBody>
          <a:bodyPr/>
          <a:lstStyle/>
          <a:p>
            <a:pPr>
              <a:defRPr/>
            </a:pPr>
            <a:fld id="{E24B9F40-EBD3-4DAF-A1EF-B72382E3F4CB}" type="slidenum">
              <a:rPr lang="ja-JP" altLang="en-US" smtClean="0"/>
              <a:pPr>
                <a:defRPr/>
              </a:pPr>
              <a:t>9</a:t>
            </a:fld>
            <a:endParaRPr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3"/>
          </a:solidFill>
        </a:ln>
      </a:spPr>
      <a:bodyPr wrap="square">
        <a:spAutoFit/>
      </a:bodyPr>
      <a:lstStyle>
        <a:defPPr>
          <a:defRPr sz="2000" b="1" dirty="0" smtClean="0">
            <a:solidFill>
              <a:srgbClr val="FF0000"/>
            </a:solidFill>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13162</TotalTime>
  <Words>3886</Words>
  <Application>Microsoft Office PowerPoint</Application>
  <PresentationFormat>画面に合わせる (4:3)</PresentationFormat>
  <Paragraphs>310</Paragraphs>
  <Slides>27</Slides>
  <Notes>21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29" baseType="lpstr">
      <vt:lpstr>Office テーマ</vt:lpstr>
      <vt:lpstr>CS ChemDraw Drawing</vt:lpstr>
      <vt:lpstr>Synthesis of 2D Polymer Using Imine-Forming Reaction on Surfaces </vt:lpstr>
      <vt:lpstr>Contents</vt:lpstr>
      <vt:lpstr>What is 2D Polymer ?</vt:lpstr>
      <vt:lpstr>Chemical Reaction on Surfaces</vt:lpstr>
      <vt:lpstr>Purpose of My Work</vt:lpstr>
      <vt:lpstr>Previous Work</vt:lpstr>
      <vt:lpstr>Network Models in This Work</vt:lpstr>
      <vt:lpstr>Necessary Requirements for  Synthesis of 2D Polymer　 </vt:lpstr>
      <vt:lpstr>Conditions of STM Observation</vt:lpstr>
      <vt:lpstr>STM Observation of DBA 1</vt:lpstr>
      <vt:lpstr>Exchange　Reaction</vt:lpstr>
      <vt:lpstr>STM Observation of DBA 6</vt:lpstr>
      <vt:lpstr>STM Observation of DBA 6 and 2</vt:lpstr>
      <vt:lpstr>Examination of Exchange Reaction with Model Molecules</vt:lpstr>
      <vt:lpstr>New Molecular Design</vt:lpstr>
      <vt:lpstr>Examination of Exchange Reaction  with Model Molecules</vt:lpstr>
      <vt:lpstr>Summary</vt:lpstr>
      <vt:lpstr>スライド 18</vt:lpstr>
      <vt:lpstr>Synthesis of DBA 1</vt:lpstr>
      <vt:lpstr>Synthesis of Aldehyde 2</vt:lpstr>
      <vt:lpstr>STM Observation of DBAOC10 and 2</vt:lpstr>
      <vt:lpstr>Future Work</vt:lpstr>
      <vt:lpstr>Negative Sample Vias  </vt:lpstr>
      <vt:lpstr>スライド 24</vt:lpstr>
      <vt:lpstr>Ｒeaction Ｍechanism of 13 </vt:lpstr>
      <vt:lpstr>Stability of Imine</vt:lpstr>
      <vt:lpstr>Sonogashira Reaction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固液界面におけるイミン形成反応を利用した ２次元ナノ構造の構築に関する研究</dc:title>
  <dc:creator>GAKUSEI</dc:creator>
  <cp:lastModifiedBy>金子恭平</cp:lastModifiedBy>
  <cp:revision>792</cp:revision>
  <dcterms:created xsi:type="dcterms:W3CDTF">2010-02-25T01:07:55Z</dcterms:created>
  <dcterms:modified xsi:type="dcterms:W3CDTF">2011-11-15T15:12:49Z</dcterms:modified>
</cp:coreProperties>
</file>