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341" r:id="rId2"/>
    <p:sldId id="336" r:id="rId3"/>
    <p:sldId id="340" r:id="rId4"/>
    <p:sldId id="371" r:id="rId5"/>
    <p:sldId id="367" r:id="rId6"/>
    <p:sldId id="366" r:id="rId7"/>
    <p:sldId id="368" r:id="rId8"/>
    <p:sldId id="347" r:id="rId9"/>
    <p:sldId id="370" r:id="rId10"/>
    <p:sldId id="323" r:id="rId11"/>
    <p:sldId id="345" r:id="rId12"/>
    <p:sldId id="365" r:id="rId13"/>
    <p:sldId id="363" r:id="rId14"/>
    <p:sldId id="329" r:id="rId15"/>
    <p:sldId id="372" r:id="rId16"/>
    <p:sldId id="325" r:id="rId17"/>
    <p:sldId id="357" r:id="rId18"/>
    <p:sldId id="369" r:id="rId19"/>
    <p:sldId id="364" r:id="rId20"/>
    <p:sldId id="362" r:id="rId21"/>
    <p:sldId id="348" r:id="rId22"/>
    <p:sldId id="353" r:id="rId23"/>
    <p:sldId id="355" r:id="rId24"/>
    <p:sldId id="356" r:id="rId25"/>
    <p:sldId id="346" r:id="rId26"/>
    <p:sldId id="350" r:id="rId27"/>
    <p:sldId id="373" r:id="rId28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240AC0"/>
    <a:srgbClr val="18B833"/>
    <a:srgbClr val="0D0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143" autoAdjust="0"/>
    <p:restoredTop sz="56487" autoAdjust="0"/>
  </p:normalViewPr>
  <p:slideViewPr>
    <p:cSldViewPr>
      <p:cViewPr varScale="1">
        <p:scale>
          <a:sx n="43" d="100"/>
          <a:sy n="43" d="100"/>
        </p:scale>
        <p:origin x="-2196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/>
            </a:lvl1pPr>
          </a:lstStyle>
          <a:p>
            <a:fld id="{9559276E-5A22-49A8-A982-BAFFC4E69773}" type="datetimeFigureOut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4" y="9378825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/>
            </a:lvl1pPr>
          </a:lstStyle>
          <a:p>
            <a:fld id="{F1042271-E38D-426F-B2CA-493AFCD776B3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/>
            </a:lvl1pPr>
          </a:lstStyle>
          <a:p>
            <a:fld id="{6C561761-216B-4B26-A644-B6434B54253F}" type="datetimeFigureOut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1" y="4690273"/>
            <a:ext cx="5486400" cy="444341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4" y="9378825"/>
            <a:ext cx="2971801" cy="493712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/>
            </a:lvl1pPr>
          </a:lstStyle>
          <a:p>
            <a:fld id="{2E0705F1-051C-4409-97B4-0070EB08C0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Hi, everyone.</a:t>
            </a:r>
          </a:p>
          <a:p>
            <a:r>
              <a:rPr kumimoji="1" lang="en-US" altLang="ja-JP" dirty="0" smtClean="0"/>
              <a:t>I’m Takayoshi </a:t>
            </a:r>
            <a:r>
              <a:rPr kumimoji="1" lang="en-US" altLang="ja-JP" dirty="0" err="1" smtClean="0"/>
              <a:t>Kushizaki</a:t>
            </a:r>
            <a:r>
              <a:rPr kumimoji="1" lang="en-US" altLang="ja-JP" dirty="0" smtClean="0"/>
              <a:t> from </a:t>
            </a:r>
            <a:r>
              <a:rPr kumimoji="1" lang="en-US" altLang="ja-JP" baseline="0" dirty="0" smtClean="0"/>
              <a:t>Tanaka group.</a:t>
            </a:r>
          </a:p>
          <a:p>
            <a:r>
              <a:rPr kumimoji="1" lang="en-US" altLang="ja-JP" baseline="0" dirty="0" smtClean="0"/>
              <a:t>In this presentation, I would like to introduce my experimental approach for realizing high-performance memory devices.</a:t>
            </a:r>
          </a:p>
          <a:p>
            <a:r>
              <a:rPr kumimoji="1" lang="en-US" altLang="ja-JP" baseline="0" dirty="0" smtClean="0"/>
              <a:t>The memory is based on magnetic transport phenomena in </a:t>
            </a:r>
            <a:r>
              <a:rPr kumimoji="1" lang="en-US" altLang="ja-JP" baseline="0" dirty="0" err="1" smtClean="0"/>
              <a:t>ferromagnets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A number of research has been conducted to improve the device performance.</a:t>
            </a:r>
          </a:p>
          <a:p>
            <a:r>
              <a:rPr kumimoji="1" lang="en-US" altLang="ja-JP" baseline="0" dirty="0" smtClean="0"/>
              <a:t>Here I would like to show my challenging study to drastically enhance the performance using iron oxide and special nanostructure, nanoconstriction.</a:t>
            </a:r>
          </a:p>
          <a:p>
            <a:r>
              <a:rPr kumimoji="1" lang="en-US" altLang="ja-JP" baseline="0" dirty="0" smtClean="0"/>
              <a:t>Through this presentation, I would like to convince you that the combination of oxide and nanostructure has great potential for future magnetic device application.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magnitude</a:t>
            </a:r>
            <a:r>
              <a:rPr kumimoji="1" lang="en-US" altLang="ja-JP" baseline="0" dirty="0" smtClean="0"/>
              <a:t> strongly depends on the dimensions of constriction.</a:t>
            </a:r>
          </a:p>
          <a:p>
            <a:r>
              <a:rPr kumimoji="1" lang="en-US" altLang="ja-JP" baseline="0" dirty="0" smtClean="0"/>
              <a:t>The right panel shows the simulation result based on the theories.</a:t>
            </a:r>
          </a:p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used two parameters, one is the channel length of nanoconstriction and the other one is the ratio of </a:t>
            </a:r>
          </a:p>
          <a:p>
            <a:r>
              <a:rPr kumimoji="1" lang="en-US" altLang="ja-JP" baseline="0" dirty="0" smtClean="0"/>
              <a:t>Cross-section between the constriction part and the other part.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You can see that, with reducing the channel length and increasing the cross-section ratio, the MR is increased.</a:t>
            </a:r>
          </a:p>
          <a:p>
            <a:r>
              <a:rPr kumimoji="1" lang="en-US" altLang="ja-JP" baseline="0" dirty="0" smtClean="0"/>
              <a:t>This is a very positive message that the properties are not only maintained in future downscaling but also greatly enhanced.</a:t>
            </a:r>
          </a:p>
          <a:p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For MRAM application, MR over 150% is required, so we have to fabricate sub 100 nm-scale devices.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However, as you know,</a:t>
            </a:r>
            <a:r>
              <a:rPr kumimoji="1" lang="en-US" altLang="ja-JP" baseline="0" dirty="0" smtClean="0"/>
              <a:t> oxide is a kind of rock, so </a:t>
            </a:r>
            <a:r>
              <a:rPr kumimoji="1" lang="en-US" altLang="ja-JP" dirty="0" smtClean="0"/>
              <a:t>it is quite difficult to pattern it to nanostructure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In addition, the nanoconstriction has a strange H-shape structure.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order to obtain this complicated nanostructure, we first focus on the narrowest part, nanowire region.</a:t>
            </a:r>
          </a:p>
          <a:p>
            <a:r>
              <a:rPr kumimoji="1" lang="en-US" altLang="ja-JP" baseline="0" dirty="0" smtClean="0"/>
              <a:t>Once we succeed in fabricating the nanowire part, the nanoconstriction can be obtained just by attaching two additional pads.</a:t>
            </a:r>
          </a:p>
          <a:p>
            <a:r>
              <a:rPr kumimoji="1" lang="en-US" altLang="ja-JP" baseline="0" dirty="0" smtClean="0"/>
              <a:t>Therefore, I have devoted myself to the fabrication of FMO nanowire.</a:t>
            </a:r>
          </a:p>
          <a:p>
            <a:r>
              <a:rPr kumimoji="1" lang="en-US" altLang="ja-JP" baseline="0" dirty="0" smtClean="0"/>
              <a:t>This is the purpose of this work.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58">
              <a:defRPr/>
            </a:pPr>
            <a:r>
              <a:rPr kumimoji="1" lang="en-US" altLang="ja-JP" baseline="0" dirty="0" smtClean="0"/>
              <a:t>Let me start the experiment part.</a:t>
            </a:r>
          </a:p>
          <a:p>
            <a:pPr defTabSz="914058">
              <a:defRPr/>
            </a:pPr>
            <a:endParaRPr kumimoji="1" lang="en-US" altLang="ja-JP" baseline="0" dirty="0" smtClean="0"/>
          </a:p>
          <a:p>
            <a:pPr defTabSz="914058">
              <a:defRPr/>
            </a:pPr>
            <a:r>
              <a:rPr kumimoji="1" lang="en-US" altLang="ja-JP" baseline="0" dirty="0" smtClean="0"/>
              <a:t>We used three-steps-recipe for patterning the FMO nanoconstriction.</a:t>
            </a:r>
          </a:p>
          <a:p>
            <a:r>
              <a:rPr kumimoji="1" lang="en-US" altLang="ja-JP" dirty="0" smtClean="0"/>
              <a:t>At first</a:t>
            </a:r>
            <a:r>
              <a:rPr kumimoji="1" lang="en-US" altLang="ja-JP" baseline="0" dirty="0" smtClean="0"/>
              <a:t>, fabricate FMO nanowire, and then attach electrode, </a:t>
            </a:r>
          </a:p>
          <a:p>
            <a:r>
              <a:rPr kumimoji="1" lang="en-US" altLang="ja-JP" baseline="0" dirty="0" smtClean="0"/>
              <a:t>In future, FMO regions will be added for the bottleneck structure.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second step is important to check the quality of nanowire.</a:t>
            </a:r>
          </a:p>
          <a:p>
            <a:r>
              <a:rPr kumimoji="1" lang="en-US" altLang="ja-JP" baseline="0" dirty="0" smtClean="0"/>
              <a:t>From now, I’d like to show my achievement for these two steps.</a:t>
            </a:r>
          </a:p>
          <a:p>
            <a:r>
              <a:rPr kumimoji="1" lang="en-US" altLang="ja-JP" baseline="0" dirty="0" smtClean="0"/>
              <a:t>FMO nanowire is successfully fabricated by our special fabrication technique.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58">
              <a:defRPr/>
            </a:pPr>
            <a:r>
              <a:rPr kumimoji="1" lang="en-US" altLang="ja-JP" baseline="0" dirty="0" smtClean="0"/>
              <a:t>We first grown FMO </a:t>
            </a:r>
            <a:r>
              <a:rPr kumimoji="1" lang="en-US" altLang="ja-JP" baseline="0" dirty="0" err="1" smtClean="0"/>
              <a:t>nanowires</a:t>
            </a:r>
            <a:r>
              <a:rPr kumimoji="1" lang="en-US" altLang="ja-JP" baseline="0" dirty="0" smtClean="0"/>
              <a:t> by a sidewall deposition method.</a:t>
            </a:r>
          </a:p>
          <a:p>
            <a:r>
              <a:rPr kumimoji="1" lang="en-US" altLang="ja-JP" baseline="0" dirty="0" smtClean="0"/>
              <a:t>This unique method is a kind of film deposition from a tilted angle.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Wall structure made by organic resist was patented on substrate. </a:t>
            </a:r>
          </a:p>
          <a:p>
            <a:r>
              <a:rPr kumimoji="1" lang="en-US" altLang="ja-JP" baseline="0" dirty="0" smtClean="0"/>
              <a:t>Then, we deposited FMO using </a:t>
            </a:r>
            <a:r>
              <a:rPr lang="en-US" altLang="ja-JP" dirty="0" smtClean="0"/>
              <a:t>Pulsed Laser Deposition method on the side face of the wall pattern.</a:t>
            </a:r>
          </a:p>
          <a:p>
            <a:r>
              <a:rPr lang="en-US" altLang="ja-JP" dirty="0" smtClean="0"/>
              <a:t>After the lift-off process</a:t>
            </a:r>
            <a:r>
              <a:rPr lang="en-US" altLang="ja-JP" baseline="0" dirty="0" smtClean="0"/>
              <a:t>, we obtained nanowire structures.</a:t>
            </a:r>
          </a:p>
          <a:p>
            <a:pPr defTabSz="914058">
              <a:defRPr/>
            </a:pPr>
            <a:endParaRPr lang="en-US" altLang="ja-JP" dirty="0" smtClean="0"/>
          </a:p>
          <a:p>
            <a:pPr defTabSz="914058">
              <a:defRPr/>
            </a:pPr>
            <a:r>
              <a:rPr lang="en-US" altLang="ja-JP" dirty="0" smtClean="0"/>
              <a:t>The great advantage of this method is transferring</a:t>
            </a:r>
            <a:r>
              <a:rPr lang="en-US" altLang="ja-JP" baseline="0" dirty="0" smtClean="0"/>
              <a:t> the thickness of film deposited to the width of nanowire pattern</a:t>
            </a:r>
            <a:r>
              <a:rPr lang="en-US" altLang="ja-JP" dirty="0" smtClean="0"/>
              <a:t>.</a:t>
            </a:r>
          </a:p>
          <a:p>
            <a:pPr defTabSz="914058">
              <a:defRPr/>
            </a:pPr>
            <a:r>
              <a:rPr lang="en-US" altLang="ja-JP" dirty="0" smtClean="0"/>
              <a:t>Due</a:t>
            </a:r>
            <a:r>
              <a:rPr lang="en-US" altLang="ja-JP" baseline="0" dirty="0" smtClean="0"/>
              <a:t> to the capability of controlling the film thickness in deposition, the nanowire can be controlled in A-scale, in principle.</a:t>
            </a:r>
            <a:endParaRPr lang="ja-JP" altLang="en-US" dirty="0" smtClean="0"/>
          </a:p>
          <a:p>
            <a:pPr defTabSz="914258">
              <a:defRPr/>
            </a:pPr>
            <a:r>
              <a:rPr kumimoji="1" lang="en-US" altLang="ja-JP" baseline="0" dirty="0" smtClean="0"/>
              <a:t>In addition, </a:t>
            </a:r>
            <a:r>
              <a:rPr lang="en-US" altLang="ja-JP" dirty="0" smtClean="0"/>
              <a:t>by adjusting the </a:t>
            </a:r>
            <a:r>
              <a:rPr lang="en-US" altLang="ja-JP" baseline="0" dirty="0" smtClean="0"/>
              <a:t>deposition time and angle, we can control the height and width.</a:t>
            </a:r>
            <a:endParaRPr lang="en-US" altLang="ja-JP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58">
              <a:defRPr/>
            </a:pPr>
            <a:r>
              <a:rPr kumimoji="1" lang="en-US" altLang="ja-JP" dirty="0" smtClean="0"/>
              <a:t>This SEM image shows the array of</a:t>
            </a:r>
            <a:r>
              <a:rPr kumimoji="1" lang="en-US" altLang="ja-JP" baseline="0" dirty="0" smtClean="0"/>
              <a:t> the fabricated </a:t>
            </a:r>
            <a:r>
              <a:rPr kumimoji="1" lang="en-US" altLang="ja-JP" baseline="0" dirty="0" err="1" smtClean="0"/>
              <a:t>nanowires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pPr defTabSz="914058">
              <a:defRPr/>
            </a:pPr>
            <a:r>
              <a:rPr kumimoji="1" lang="en-US" altLang="ja-JP" dirty="0" smtClean="0"/>
              <a:t>I adopted </a:t>
            </a:r>
            <a:r>
              <a:rPr kumimoji="1" lang="en-US" altLang="ja-JP" dirty="0" err="1" smtClean="0"/>
              <a:t>nanoimprint</a:t>
            </a:r>
            <a:r>
              <a:rPr kumimoji="1" lang="en-US" altLang="ja-JP" dirty="0" smtClean="0"/>
              <a:t> method for the</a:t>
            </a:r>
            <a:r>
              <a:rPr kumimoji="1" lang="en-US" altLang="ja-JP" baseline="0" dirty="0" smtClean="0"/>
              <a:t> wall pattering as introduced in the previous seminar.</a:t>
            </a:r>
          </a:p>
          <a:p>
            <a:pPr defTabSz="914058">
              <a:defRPr/>
            </a:pPr>
            <a:r>
              <a:rPr kumimoji="1" lang="en-US" altLang="ja-JP" baseline="0" dirty="0" smtClean="0"/>
              <a:t>Since it is like a printing, lots of </a:t>
            </a:r>
            <a:r>
              <a:rPr kumimoji="1" lang="en-US" altLang="ja-JP" baseline="0" dirty="0" err="1" smtClean="0"/>
              <a:t>nanowires</a:t>
            </a:r>
            <a:r>
              <a:rPr kumimoji="1" lang="en-US" altLang="ja-JP" baseline="0" dirty="0" smtClean="0"/>
              <a:t> can be patterned simultaneously in large area.</a:t>
            </a:r>
            <a:endParaRPr kumimoji="1" lang="en-US" altLang="ja-JP" dirty="0" smtClean="0"/>
          </a:p>
          <a:p>
            <a:pPr defTabSz="914058">
              <a:defRPr/>
            </a:pPr>
            <a:endParaRPr lang="en-US" altLang="ja-JP" baseline="0" dirty="0" smtClean="0">
              <a:solidFill>
                <a:schemeClr val="tx1"/>
              </a:solidFill>
            </a:endParaRPr>
          </a:p>
          <a:p>
            <a:pPr defTabSz="914058">
              <a:defRPr/>
            </a:pPr>
            <a:r>
              <a:rPr lang="en-US" altLang="ja-JP" baseline="0" dirty="0" smtClean="0">
                <a:solidFill>
                  <a:schemeClr val="tx1"/>
                </a:solidFill>
              </a:rPr>
              <a:t>As clearly seen in the main panel, the shape of </a:t>
            </a:r>
            <a:r>
              <a:rPr lang="en-US" altLang="ja-JP" baseline="0" dirty="0" err="1" smtClean="0">
                <a:solidFill>
                  <a:schemeClr val="tx1"/>
                </a:solidFill>
              </a:rPr>
              <a:t>nanowires</a:t>
            </a:r>
            <a:r>
              <a:rPr lang="en-US" altLang="ja-JP" baseline="0" dirty="0" smtClean="0">
                <a:solidFill>
                  <a:schemeClr val="tx1"/>
                </a:solidFill>
              </a:rPr>
              <a:t> is well controlled.</a:t>
            </a:r>
          </a:p>
          <a:p>
            <a:pPr defTabSz="914058">
              <a:defRPr/>
            </a:pPr>
            <a:r>
              <a:rPr lang="en-US" altLang="ja-JP" baseline="0" dirty="0" smtClean="0">
                <a:solidFill>
                  <a:schemeClr val="tx1"/>
                </a:solidFill>
              </a:rPr>
              <a:t>In this cross-section image, you can see that the width is 40 nm and height is 140 nm.</a:t>
            </a:r>
          </a:p>
          <a:p>
            <a:pPr defTabSz="914058">
              <a:defRPr/>
            </a:pPr>
            <a:r>
              <a:rPr lang="en-US" altLang="ja-JP" baseline="0" dirty="0" smtClean="0">
                <a:solidFill>
                  <a:schemeClr val="tx1"/>
                </a:solidFill>
              </a:rPr>
              <a:t>These values satisfy the requirement for the observation of large MR effect in </a:t>
            </a:r>
            <a:r>
              <a:rPr lang="en-US" altLang="ja-JP" baseline="0" dirty="0" err="1" smtClean="0">
                <a:solidFill>
                  <a:schemeClr val="tx1"/>
                </a:solidFill>
              </a:rPr>
              <a:t>nanoconstriction</a:t>
            </a:r>
            <a:r>
              <a:rPr lang="en-US" altLang="ja-JP" baseline="0" dirty="0" smtClean="0">
                <a:solidFill>
                  <a:schemeClr val="tx1"/>
                </a:solidFill>
              </a:rPr>
              <a:t>.</a:t>
            </a:r>
          </a:p>
          <a:p>
            <a:pPr defTabSz="914058">
              <a:defRPr/>
            </a:pPr>
            <a:endParaRPr lang="en-US" altLang="ja-JP" baseline="0" dirty="0" smtClean="0">
              <a:solidFill>
                <a:schemeClr val="tx1"/>
              </a:solidFill>
            </a:endParaRPr>
          </a:p>
          <a:p>
            <a:pPr defTabSz="914058">
              <a:defRPr/>
            </a:pPr>
            <a:r>
              <a:rPr lang="en-US" altLang="ja-JP" baseline="0" dirty="0" smtClean="0">
                <a:solidFill>
                  <a:schemeClr val="tx1"/>
                </a:solidFill>
              </a:rPr>
              <a:t>The </a:t>
            </a:r>
            <a:r>
              <a:rPr lang="en-US" altLang="ja-JP" baseline="0" dirty="0" err="1" smtClean="0">
                <a:solidFill>
                  <a:schemeClr val="tx1"/>
                </a:solidFill>
              </a:rPr>
              <a:t>nanowire</a:t>
            </a:r>
            <a:r>
              <a:rPr lang="en-US" altLang="ja-JP" baseline="0" dirty="0" smtClean="0">
                <a:solidFill>
                  <a:schemeClr val="tx1"/>
                </a:solidFill>
              </a:rPr>
              <a:t> has a polycrystalline grain-like structure as shown in the right panel.</a:t>
            </a:r>
          </a:p>
          <a:p>
            <a:pPr defTabSz="914058">
              <a:defRPr/>
            </a:pPr>
            <a:r>
              <a:rPr lang="en-US" altLang="ja-JP" baseline="0" dirty="0" smtClean="0">
                <a:solidFill>
                  <a:schemeClr val="tx1"/>
                </a:solidFill>
              </a:rPr>
              <a:t>This was also confirmed from the detailed cross-sectional TEM analysis.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first step was achieved.</a:t>
            </a:r>
          </a:p>
          <a:p>
            <a:r>
              <a:rPr kumimoji="1" lang="en-US" altLang="ja-JP" dirty="0" smtClean="0"/>
              <a:t>Although the crystallinity</a:t>
            </a:r>
            <a:r>
              <a:rPr kumimoji="1" lang="en-US" altLang="ja-JP" baseline="0" dirty="0" smtClean="0"/>
              <a:t> was confirmed, the magneto transport properties are unclear.</a:t>
            </a:r>
            <a:endParaRPr kumimoji="1" lang="en-US" altLang="ja-JP" dirty="0" smtClean="0"/>
          </a:p>
          <a:p>
            <a:r>
              <a:rPr kumimoji="1" lang="en-US" altLang="ja-JP" dirty="0" smtClean="0"/>
              <a:t>To evaluate it,</a:t>
            </a:r>
            <a:r>
              <a:rPr kumimoji="1" lang="en-US" altLang="ja-JP" baseline="0" dirty="0" smtClean="0"/>
              <a:t> in the next step, I attached electrodes to the single nanowire.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58">
              <a:defRPr/>
            </a:pPr>
            <a:r>
              <a:rPr kumimoji="1" lang="en-US" altLang="ja-JP" dirty="0" smtClean="0"/>
              <a:t>Photo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lithography</a:t>
            </a:r>
            <a:r>
              <a:rPr kumimoji="1" lang="en-US" altLang="ja-JP" baseline="0" dirty="0" smtClean="0"/>
              <a:t> was used to capture the single nanowire.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defTabSz="914058">
              <a:defRPr/>
            </a:pPr>
            <a:endParaRPr kumimoji="1" lang="en-US" altLang="ja-JP" dirty="0" smtClean="0">
              <a:solidFill>
                <a:schemeClr val="tx1"/>
              </a:solidFill>
            </a:endParaRPr>
          </a:p>
          <a:p>
            <a:pPr defTabSz="914058"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Nanowire</a:t>
            </a:r>
            <a:r>
              <a:rPr kumimoji="1" lang="en-US" altLang="ja-JP" baseline="0" dirty="0" smtClean="0">
                <a:solidFill>
                  <a:schemeClr val="tx1"/>
                </a:solidFill>
              </a:rPr>
              <a:t> captured between two gold electrodes were checked by optical microscope and atomic force microscopy </a:t>
            </a:r>
            <a:r>
              <a:rPr lang="en-US" altLang="ja-JP" dirty="0" smtClean="0"/>
              <a:t>before the transport measurements.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defTabSz="914058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In</a:t>
            </a:r>
            <a:r>
              <a:rPr lang="en-US" altLang="ja-JP" baseline="0" dirty="0" smtClean="0">
                <a:solidFill>
                  <a:schemeClr val="tx1"/>
                </a:solidFill>
              </a:rPr>
              <a:t> the lowest panel, AFM image of a FMO nanowire with a channel length of </a:t>
            </a:r>
            <a:r>
              <a:rPr lang="en-US" altLang="ja-JP" dirty="0" smtClean="0">
                <a:solidFill>
                  <a:schemeClr val="tx1"/>
                </a:solidFill>
              </a:rPr>
              <a:t>4 um</a:t>
            </a:r>
            <a:r>
              <a:rPr lang="en-US" altLang="ja-JP" baseline="0" dirty="0" smtClean="0">
                <a:solidFill>
                  <a:schemeClr val="tx1"/>
                </a:solidFill>
              </a:rPr>
              <a:t> is displayed.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result of </a:t>
            </a:r>
            <a:r>
              <a:rPr kumimoji="1" lang="en-US" altLang="ja-JP" baseline="0" dirty="0" smtClean="0"/>
              <a:t>MR measurements.</a:t>
            </a:r>
          </a:p>
          <a:p>
            <a:r>
              <a:rPr kumimoji="1" lang="en-US" altLang="ja-JP" baseline="0" dirty="0" smtClean="0"/>
              <a:t>Here I should stress that this MR is not the my final goal but just to check the ferromagnetic character of the fabricated FMO nanowire.</a:t>
            </a:r>
          </a:p>
          <a:p>
            <a:r>
              <a:rPr kumimoji="1" lang="en-US" altLang="ja-JP" baseline="0" dirty="0" smtClean="0"/>
              <a:t>So, don’t be disappointed about the small MR value.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good agreement in the MR values between the fabricated nanowire and epitaxial thin film indicates that the ferromagnetic property of FMO </a:t>
            </a:r>
          </a:p>
          <a:p>
            <a:r>
              <a:rPr kumimoji="1" lang="en-US" altLang="ja-JP" baseline="0" dirty="0" smtClean="0"/>
              <a:t>is well maintained in sub 100 nm scale.</a:t>
            </a:r>
          </a:p>
          <a:p>
            <a:r>
              <a:rPr kumimoji="1" lang="en-US" altLang="ja-JP" baseline="0" dirty="0" smtClean="0"/>
              <a:t>My recipe worked very well.</a:t>
            </a:r>
          </a:p>
          <a:p>
            <a:r>
              <a:rPr kumimoji="1" lang="en-US" altLang="ja-JP" baseline="0" dirty="0" smtClean="0"/>
              <a:t>This result encourages me to fabricate the nanoconstriction using these </a:t>
            </a:r>
            <a:r>
              <a:rPr kumimoji="1" lang="en-US" altLang="ja-JP" baseline="0" dirty="0" err="1" smtClean="0"/>
              <a:t>nanowires</a:t>
            </a:r>
            <a:r>
              <a:rPr kumimoji="1" lang="en-US" altLang="ja-JP" baseline="0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summary</a:t>
            </a:r>
            <a:r>
              <a:rPr kumimoji="1" lang="en-US" altLang="ja-JP" baseline="0" dirty="0" smtClean="0"/>
              <a:t>, I succeeded in fabricating FMO polycrystalline </a:t>
            </a:r>
            <a:r>
              <a:rPr kumimoji="1" lang="en-US" altLang="ja-JP" baseline="0" dirty="0" err="1" smtClean="0"/>
              <a:t>nanowires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width, height, and length can be well controlled by adjusting deposition conditions.</a:t>
            </a:r>
          </a:p>
          <a:p>
            <a:r>
              <a:rPr kumimoji="1" lang="en-US" altLang="ja-JP" baseline="0" dirty="0" smtClean="0"/>
              <a:t>From MR measurements, the ferromagnetic properties of the fabricated nanowire was confirmed.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Based on these results, I would like to advance my nanowire to nanoconstriction and demonstrate the large MR.</a:t>
            </a:r>
          </a:p>
          <a:p>
            <a:pPr defTabSz="914058">
              <a:defRPr/>
            </a:pPr>
            <a:endParaRPr kumimoji="1" lang="en-US" altLang="ja-JP" baseline="0" dirty="0" smtClean="0"/>
          </a:p>
          <a:p>
            <a:r>
              <a:rPr kumimoji="1" lang="en-US" altLang="ja-JP" dirty="0" smtClean="0"/>
              <a:t>That’s all. </a:t>
            </a:r>
          </a:p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your attention.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As you know well, the cost of Flash memory chips has recently decreased very rapidly with increasing the performance.</a:t>
            </a:r>
          </a:p>
          <a:p>
            <a:r>
              <a:rPr kumimoji="1" lang="en-US" altLang="ja-JP" baseline="0" dirty="0" smtClean="0"/>
              <a:t>This has been promoted by the strong demand in market and the extremely serious competition between Flash and newly developed memories.</a:t>
            </a:r>
          </a:p>
          <a:p>
            <a:r>
              <a:rPr kumimoji="1" lang="en-US" altLang="ja-JP" baseline="0" dirty="0" smtClean="0"/>
              <a:t>What is the best memory for the future information technology? This is the hottest issue in the field.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memory that I will be focusing on today is one such memory called magnetic random access memory.</a:t>
            </a:r>
          </a:p>
          <a:p>
            <a:r>
              <a:rPr kumimoji="1" lang="en-US" altLang="ja-JP" baseline="0" dirty="0" smtClean="0"/>
              <a:t>In the memory operation, </a:t>
            </a:r>
            <a:r>
              <a:rPr kumimoji="1" lang="en-US" altLang="ja-JP" baseline="0" dirty="0" err="1" smtClean="0"/>
              <a:t>magnetoresistance</a:t>
            </a:r>
            <a:r>
              <a:rPr kumimoji="1" lang="en-US" altLang="ja-JP" baseline="0" dirty="0" smtClean="0"/>
              <a:t> effect, called MR in short, plays the key role.</a:t>
            </a:r>
          </a:p>
          <a:p>
            <a:r>
              <a:rPr kumimoji="1" lang="en-US" altLang="ja-JP" baseline="0" dirty="0" smtClean="0"/>
              <a:t>The final goal of this study is to realize a large MR at room temperature for high-performance MRAM design.</a:t>
            </a:r>
          </a:p>
          <a:p>
            <a:r>
              <a:rPr kumimoji="1" lang="en-US" altLang="ja-JP" baseline="0" dirty="0" smtClean="0"/>
              <a:t>I believe that an iron oxide, </a:t>
            </a:r>
            <a:r>
              <a:rPr kumimoji="1" lang="en-US" altLang="ja-JP" baseline="0" dirty="0" err="1" smtClean="0"/>
              <a:t>FeMnO</a:t>
            </a:r>
            <a:r>
              <a:rPr kumimoji="1" lang="en-US" altLang="ja-JP" baseline="0" dirty="0" smtClean="0"/>
              <a:t> is very promising for this purpose.</a:t>
            </a:r>
          </a:p>
          <a:p>
            <a:r>
              <a:rPr kumimoji="1" lang="en-US" altLang="ja-JP" baseline="0" dirty="0" smtClean="0"/>
              <a:t>Before explaining the reasons, I should briefly introduce the physics of MR effect.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 electrode pattern is like this.</a:t>
            </a:r>
          </a:p>
          <a:p>
            <a:r>
              <a:rPr kumimoji="1" lang="en-US" altLang="ja-JP" dirty="0" smtClean="0"/>
              <a:t>To</a:t>
            </a:r>
            <a:r>
              <a:rPr kumimoji="1" lang="en-US" altLang="ja-JP" baseline="0" dirty="0" smtClean="0"/>
              <a:t> capture </a:t>
            </a:r>
            <a:r>
              <a:rPr kumimoji="1" lang="en-US" altLang="ja-JP" dirty="0" smtClean="0"/>
              <a:t>only one wire in many wires, we fabricated</a:t>
            </a:r>
            <a:r>
              <a:rPr kumimoji="1" lang="en-US" altLang="ja-JP" baseline="0" dirty="0" smtClean="0"/>
              <a:t> a lot of electrode like this.</a:t>
            </a:r>
          </a:p>
          <a:p>
            <a:r>
              <a:rPr kumimoji="1" lang="en-US" altLang="ja-JP" baseline="0" dirty="0" smtClean="0"/>
              <a:t>This advantage is capturing various wire pattern.</a:t>
            </a:r>
          </a:p>
          <a:p>
            <a:r>
              <a:rPr kumimoji="1" lang="en-US" altLang="ja-JP" baseline="0" dirty="0" smtClean="0"/>
              <a:t>For example, narrow pitch wire pattern, wide pitch wire pattern and tilted wire pattern.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At first, we deposit</a:t>
            </a:r>
            <a:r>
              <a:rPr kumimoji="1" lang="en-US" altLang="ja-JP" baseline="0" dirty="0" smtClean="0"/>
              <a:t> Mo on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 pattern using sputtering.</a:t>
            </a:r>
          </a:p>
          <a:p>
            <a:r>
              <a:rPr kumimoji="1" lang="en-US" altLang="ja-JP" baseline="0" dirty="0" smtClean="0"/>
              <a:t>Secondly, we oxidize Mo to MoO3 in the pad region by flowing current using AFM.</a:t>
            </a:r>
          </a:p>
          <a:p>
            <a:r>
              <a:rPr kumimoji="1" lang="en-US" altLang="ja-JP" baseline="0" dirty="0" smtClean="0"/>
              <a:t>This is AFM lithography.</a:t>
            </a:r>
          </a:p>
          <a:p>
            <a:r>
              <a:rPr kumimoji="1" lang="en-US" altLang="ja-JP" baseline="0" dirty="0" smtClean="0"/>
              <a:t>Thirdly, we lift off MoO3 by immersing in water.</a:t>
            </a:r>
          </a:p>
          <a:p>
            <a:r>
              <a:rPr kumimoji="1" lang="en-US" altLang="ja-JP" baseline="0" dirty="0" smtClean="0"/>
              <a:t>Next, we deposit FMO on the pattern.</a:t>
            </a:r>
          </a:p>
          <a:p>
            <a:r>
              <a:rPr kumimoji="1" lang="en-US" altLang="ja-JP" baseline="0" dirty="0" smtClean="0"/>
              <a:t>Next, we lift off Mo mask by immersing in H2O2.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At last, the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 structure complete.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MR</a:t>
            </a:r>
            <a:r>
              <a:rPr kumimoji="1" lang="en-US" altLang="ja-JP" baseline="0" dirty="0" smtClean="0"/>
              <a:t> is given by the following definition, the resistance change induced by magnetic field.</a:t>
            </a:r>
          </a:p>
          <a:p>
            <a:r>
              <a:rPr kumimoji="1" lang="en-US" altLang="ja-JP" dirty="0" smtClean="0"/>
              <a:t>For example,</a:t>
            </a:r>
            <a:r>
              <a:rPr kumimoji="1" lang="en-US" altLang="ja-JP" baseline="0" dirty="0" smtClean="0"/>
              <a:t> when the resistance becomes the half of the original resistance by the application of magnetic field, the MR is -50%.</a:t>
            </a:r>
          </a:p>
          <a:p>
            <a:r>
              <a:rPr kumimoji="1" lang="en-US" altLang="ja-JP" baseline="0" dirty="0" smtClean="0"/>
              <a:t> 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right panel shows relatively large</a:t>
            </a:r>
            <a:r>
              <a:rPr kumimoji="1" lang="en-US" altLang="ja-JP" baseline="0" dirty="0" smtClean="0"/>
              <a:t> MR observed in such layer structure.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The horizontal line represents magnetic field and vertical line represents MR.</a:t>
            </a:r>
          </a:p>
          <a:p>
            <a:r>
              <a:rPr kumimoji="1" lang="en-US" altLang="ja-JP" baseline="0" dirty="0" smtClean="0"/>
              <a:t>You can see, by controlling the magnitude of magnetic field, two distinct MR values can be obtained, thus applicable as memory operating principle.</a:t>
            </a:r>
          </a:p>
          <a:p>
            <a:pPr defTabSz="914258">
              <a:defRPr/>
            </a:pPr>
            <a:r>
              <a:rPr kumimoji="1" lang="en-US" altLang="ja-JP" baseline="0" dirty="0" smtClean="0"/>
              <a:t>For stable memory operation, large window between two memory states should be obtained.</a:t>
            </a:r>
          </a:p>
          <a:p>
            <a:pPr defTabSz="914258">
              <a:defRPr/>
            </a:pPr>
            <a:r>
              <a:rPr kumimoji="1" lang="en-US" altLang="ja-JP" baseline="0" dirty="0" smtClean="0"/>
              <a:t>The spin polarization of magnetic materials often dominates the magnitude of MR.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spin polarization P is given by the following definition.</a:t>
            </a:r>
          </a:p>
          <a:p>
            <a:pPr defTabSz="914258">
              <a:defRPr/>
            </a:pPr>
            <a:r>
              <a:rPr kumimoji="1" lang="en-US" altLang="ja-JP" baseline="0" dirty="0" smtClean="0"/>
              <a:t>Ds represent the density of state of up and down spin at </a:t>
            </a:r>
            <a:r>
              <a:rPr kumimoji="1" lang="en-US" altLang="ja-JP" baseline="0" dirty="0" err="1" smtClean="0"/>
              <a:t>fermi</a:t>
            </a:r>
            <a:r>
              <a:rPr kumimoji="1" lang="en-US" altLang="ja-JP" baseline="0" dirty="0" smtClean="0"/>
              <a:t> level.</a:t>
            </a:r>
          </a:p>
          <a:p>
            <a:pPr defTabSz="914258">
              <a:defRPr/>
            </a:pPr>
            <a:endParaRPr kumimoji="1" lang="en-US" altLang="ja-JP" baseline="0" dirty="0" smtClean="0"/>
          </a:p>
          <a:p>
            <a:pPr defTabSz="914258">
              <a:defRPr/>
            </a:pPr>
            <a:r>
              <a:rPr kumimoji="1" lang="en-US" altLang="ja-JP" baseline="0" dirty="0" smtClean="0"/>
              <a:t>These pictures show the band states having different P values.</a:t>
            </a:r>
          </a:p>
          <a:p>
            <a:r>
              <a:rPr kumimoji="1" lang="en-US" altLang="ja-JP" dirty="0" smtClean="0"/>
              <a:t>Roughly speaking,</a:t>
            </a:r>
            <a:r>
              <a:rPr kumimoji="1" lang="en-US" altLang="ja-JP" baseline="0" dirty="0" smtClean="0"/>
              <a:t> it means how many sites at Fermi level are occupied by the red spin.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 </a:t>
            </a:r>
            <a:r>
              <a:rPr kumimoji="1" lang="en-US" altLang="ja-JP" baseline="0" dirty="0" err="1" smtClean="0"/>
              <a:t>nonmagnet</a:t>
            </a:r>
            <a:r>
              <a:rPr kumimoji="1" lang="en-US" altLang="ja-JP" baseline="0" dirty="0" smtClean="0"/>
              <a:t> where the same number of up and down spin exist at </a:t>
            </a:r>
            <a:r>
              <a:rPr kumimoji="1" lang="en-US" altLang="ja-JP" baseline="0" dirty="0" err="1" smtClean="0"/>
              <a:t>fermi</a:t>
            </a:r>
            <a:r>
              <a:rPr kumimoji="1" lang="en-US" altLang="ja-JP" baseline="0" dirty="0" smtClean="0"/>
              <a:t> level, P is 0.</a:t>
            </a:r>
          </a:p>
          <a:p>
            <a:r>
              <a:rPr kumimoji="1" lang="en-US" altLang="ja-JP" baseline="0" dirty="0" smtClean="0"/>
              <a:t>If the band splits due to the exchange interaction like this, P=0.5.</a:t>
            </a:r>
          </a:p>
          <a:p>
            <a:r>
              <a:rPr kumimoji="1" lang="en-US" altLang="ja-JP" baseline="0" dirty="0" smtClean="0"/>
              <a:t>In an ideal case, P becomes 1.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 understand the relation between MR and P, </a:t>
            </a:r>
            <a:r>
              <a:rPr kumimoji="1" lang="en-US" altLang="ja-JP" baseline="0" dirty="0" smtClean="0"/>
              <a:t>I here show an </a:t>
            </a:r>
            <a:r>
              <a:rPr kumimoji="1" lang="en-US" altLang="ja-JP" dirty="0" smtClean="0"/>
              <a:t>example,</a:t>
            </a:r>
            <a:r>
              <a:rPr kumimoji="1" lang="en-US" altLang="ja-JP" baseline="0" dirty="0" smtClean="0"/>
              <a:t> TMR in magnetic tunneling junction.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illustration represents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magnetic tunneling junction.</a:t>
            </a:r>
          </a:p>
          <a:p>
            <a:r>
              <a:rPr kumimoji="1" lang="en-US" altLang="ja-JP" dirty="0" smtClean="0"/>
              <a:t>MTJ has the sandwich structure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ferromagnet</a:t>
            </a:r>
            <a:r>
              <a:rPr kumimoji="1" lang="en-US" altLang="ja-JP" baseline="0" dirty="0" smtClean="0"/>
              <a:t> and nonmagnetic insulator barriers.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In this structure, the</a:t>
            </a:r>
            <a:r>
              <a:rPr kumimoji="1" lang="en-US" altLang="ja-JP" baseline="0" dirty="0" smtClean="0"/>
              <a:t> conduction of electrons is affected by the alignment of two magnetic layers.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When the direction of magnetization between two ferromagnetic layers is the same, electrons can flow via tunneling process like this.</a:t>
            </a:r>
          </a:p>
          <a:p>
            <a:r>
              <a:rPr kumimoji="1" lang="en-US" altLang="ja-JP" baseline="0" dirty="0" smtClean="0"/>
              <a:t>In contrast, in such </a:t>
            </a:r>
            <a:r>
              <a:rPr kumimoji="1" lang="en-US" altLang="ja-JP" baseline="0" dirty="0" err="1" smtClean="0"/>
              <a:t>antiparallel</a:t>
            </a:r>
            <a:r>
              <a:rPr kumimoji="1" lang="en-US" altLang="ja-JP" baseline="0" dirty="0" smtClean="0"/>
              <a:t> configuration electrons are strongly scattered at the interface.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If the P is close to 1, the situation becomes ideal as illustrated here.</a:t>
            </a:r>
          </a:p>
          <a:p>
            <a:r>
              <a:rPr kumimoji="1" lang="en-US" altLang="ja-JP" baseline="0" dirty="0" smtClean="0"/>
              <a:t>Indeed, as shown in the theoretical expression, the magnitude of MR is governed by P.</a:t>
            </a:r>
          </a:p>
          <a:p>
            <a:r>
              <a:rPr kumimoji="1" lang="en-US" altLang="ja-JP" baseline="0" dirty="0" smtClean="0"/>
              <a:t>Therefore, the selection of material with high P is very important for large MR effects.</a:t>
            </a:r>
          </a:p>
          <a:p>
            <a:r>
              <a:rPr kumimoji="1" lang="en-US" altLang="ja-JP" baseline="0" dirty="0" smtClean="0"/>
              <a:t>In the other MR structures, P also plays the dominant role although the expression is different.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most widely known</a:t>
            </a:r>
            <a:r>
              <a:rPr kumimoji="1" lang="en-US" altLang="ja-JP" baseline="0" dirty="0" smtClean="0"/>
              <a:t> magnetic oxide, Magnetite, and its derivatives have high spin polarization close to 1.</a:t>
            </a:r>
          </a:p>
          <a:p>
            <a:r>
              <a:rPr kumimoji="1" lang="en-US" altLang="ja-JP" baseline="0" dirty="0" smtClean="0"/>
              <a:t>In addition, the Curie T is much higher than RT.</a:t>
            </a:r>
          </a:p>
          <a:p>
            <a:r>
              <a:rPr kumimoji="1" lang="en-US" altLang="ja-JP" baseline="0" dirty="0" smtClean="0"/>
              <a:t>So, large MR at room temperature can be expected if these materials are successfully patterned to device structures.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 doping gives us an additional degree of freedom, as a result, the transport and magnetic properties can be tuned as you like.</a:t>
            </a:r>
          </a:p>
          <a:p>
            <a:r>
              <a:rPr kumimoji="1" lang="en-US" altLang="ja-JP" baseline="0" dirty="0" smtClean="0"/>
              <a:t>Moreover, semiconducting character appears with the doping.  This gives us an interesting and useful opportunity to optically control the states.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From these reasons, many research groups including us have attempted to observe large MR with these materials.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58">
              <a:defRPr/>
            </a:pPr>
            <a:r>
              <a:rPr lang="en-US" altLang="ja-JP" dirty="0" smtClean="0"/>
              <a:t>However, the large MR has not yet been observed at room temperature despite a number of device structures were tested.</a:t>
            </a:r>
          </a:p>
          <a:p>
            <a:pPr defTabSz="914058">
              <a:defRPr/>
            </a:pPr>
            <a:r>
              <a:rPr lang="en-US" altLang="ja-JP" dirty="0" smtClean="0"/>
              <a:t>For example, TMR structure, granular structure having a natural tunnel barrier at the grain boundary, and spin valve structure.</a:t>
            </a:r>
          </a:p>
          <a:p>
            <a:pPr defTabSz="914058">
              <a:defRPr/>
            </a:pPr>
            <a:r>
              <a:rPr lang="en-US" altLang="ja-JP" dirty="0" smtClean="0"/>
              <a:t>In all structures, the MR values are much lower than expected and those with usual metal </a:t>
            </a:r>
            <a:r>
              <a:rPr lang="en-US" altLang="ja-JP" dirty="0" err="1" smtClean="0"/>
              <a:t>ferromagnets</a:t>
            </a:r>
            <a:r>
              <a:rPr lang="en-US" altLang="ja-JP" dirty="0" smtClean="0"/>
              <a:t>.</a:t>
            </a:r>
          </a:p>
          <a:p>
            <a:pPr defTabSz="914058">
              <a:defRPr/>
            </a:pPr>
            <a:endParaRPr lang="en-US" altLang="ja-JP" dirty="0" smtClean="0"/>
          </a:p>
          <a:p>
            <a:pPr defTabSz="914058">
              <a:defRPr/>
            </a:pPr>
            <a:r>
              <a:rPr lang="en-US" altLang="ja-JP" dirty="0" smtClean="0"/>
              <a:t>As recently pointed out in the field of oxide interface physics, the fabrication of clean interface with transition metal oxides is quite difficult.</a:t>
            </a:r>
          </a:p>
          <a:p>
            <a:pPr defTabSz="914058">
              <a:defRPr/>
            </a:pPr>
            <a:r>
              <a:rPr lang="en-US" altLang="ja-JP" dirty="0" smtClean="0"/>
              <a:t>And in such interfaces, the reconstruction of magnetic properties can occur and reduce the spin coherence.</a:t>
            </a:r>
          </a:p>
          <a:p>
            <a:pPr defTabSz="914058">
              <a:defRPr/>
            </a:pPr>
            <a:endParaRPr lang="en-US" altLang="ja-JP" dirty="0" smtClean="0"/>
          </a:p>
          <a:p>
            <a:pPr defTabSz="914058">
              <a:defRPr/>
            </a:pPr>
            <a:r>
              <a:rPr lang="en-US" altLang="ja-JP" dirty="0" smtClean="0"/>
              <a:t>You may feel, if so, the realization of large MR with oxide is impossible, but no, here I propose another route toward the large MR.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 answer is nanoconstriction.</a:t>
            </a:r>
          </a:p>
          <a:p>
            <a:r>
              <a:rPr kumimoji="1" lang="en-US" altLang="ja-JP" baseline="0" dirty="0" smtClean="0"/>
              <a:t>Constriction is a bottle-neck structure having such a very narrow region.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big advantage of this structure is using only one material.</a:t>
            </a:r>
          </a:p>
          <a:p>
            <a:r>
              <a:rPr kumimoji="1" lang="en-US" altLang="ja-JP" baseline="0" dirty="0" smtClean="0"/>
              <a:t>Therefore we can escape from the </a:t>
            </a:r>
            <a:r>
              <a:rPr kumimoji="1" lang="en-US" altLang="ja-JP" baseline="0" dirty="0" err="1" smtClean="0"/>
              <a:t>heterointerface</a:t>
            </a:r>
            <a:r>
              <a:rPr kumimoji="1" lang="en-US" altLang="ja-JP" baseline="0" dirty="0" smtClean="0"/>
              <a:t> problem.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How and why MR appears in this structure?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Magnetic wall plays the key role.</a:t>
            </a:r>
          </a:p>
          <a:p>
            <a:r>
              <a:rPr kumimoji="1" lang="en-US" altLang="ja-JP" baseline="0" dirty="0" smtClean="0"/>
              <a:t>In conventional magnetic nanowire, magnetic domain wall dose not affect the electric conduction, because conduction electron can follow the change of localized magnetic moment.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contrast, in such a constricted bottleneck structure, domain wall becomes much shorter than that of wire structure. </a:t>
            </a:r>
          </a:p>
          <a:p>
            <a:r>
              <a:rPr kumimoji="1" lang="en-US" altLang="ja-JP" baseline="0" dirty="0" smtClean="0"/>
              <a:t>Therefore, roughly speaking, electrons feel strong spin scattering at the domain wall interface in such </a:t>
            </a:r>
            <a:r>
              <a:rPr kumimoji="1" lang="en-US" altLang="ja-JP" baseline="0" dirty="0" err="1" smtClean="0"/>
              <a:t>antiparallel</a:t>
            </a:r>
            <a:r>
              <a:rPr kumimoji="1" lang="en-US" altLang="ja-JP" baseline="0" dirty="0" smtClean="0"/>
              <a:t> configuration.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a result, MR is induced between parallel and </a:t>
            </a:r>
            <a:r>
              <a:rPr kumimoji="1" lang="en-US" altLang="ja-JP" baseline="0" dirty="0" err="1" smtClean="0"/>
              <a:t>antiparallel</a:t>
            </a:r>
            <a:r>
              <a:rPr kumimoji="1" lang="en-US" altLang="ja-JP" baseline="0" dirty="0" smtClean="0"/>
              <a:t> configurations.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3680-6F30-4992-96FE-F30DA01686FA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A8A0-838B-4E88-9467-2154F7040B2C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C095-8709-484C-B7C2-AFC149CB0FD0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F781-F487-4117-A7A8-630EA39FD675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14EB-898A-4E7E-B3B7-5D1D1FBAA61B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B350-684F-44D5-A934-5B32C69EABB7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C813-8B71-4E9B-8F0A-526809A96972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2F95-83E3-4416-B318-3E212409B2E6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775E-3953-4276-B2FC-3018B8352218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0687-7F16-4975-B106-7C926919D9D3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A6A-A5B0-415A-8E44-CA826ADB0097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9AA9-6DA7-4C67-A725-5D458BB7381F}" type="datetime1">
              <a:rPr kumimoji="1" lang="ja-JP" altLang="en-US" smtClean="0"/>
              <a:pPr/>
              <a:t>2000/1/1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gif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15" name="正方形/長方形 14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6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887215"/>
            <a:ext cx="8856984" cy="1139552"/>
          </a:xfrm>
          <a:noFill/>
        </p:spPr>
        <p:txBody>
          <a:bodyPr>
            <a:noAutofit/>
          </a:bodyPr>
          <a:lstStyle/>
          <a:p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Preparation of (</a:t>
            </a:r>
            <a:r>
              <a:rPr lang="en-US" altLang="ja-JP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Fe,Mn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altLang="ja-JP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altLang="ja-JP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nanoconstriction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magnetic memory application</a:t>
            </a:r>
            <a:endParaRPr kumimoji="1" lang="ja-JP" alt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Tanaka lab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Takayoshi Kushizaki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M1 colloquium  </a:t>
            </a:r>
            <a:r>
              <a:rPr lang="en-US" altLang="ja-JP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11/16/2011</a:t>
            </a:r>
            <a:endParaRPr kumimoji="1" lang="ja-JP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33273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</a:t>
            </a:r>
            <a:r>
              <a:rPr lang="ja-JP" altLang="ja-JP" sz="2400" dirty="0" smtClean="0"/>
              <a:t> </a:t>
            </a:r>
            <a:r>
              <a:rPr lang="ja-JP" altLang="en-US" sz="2400" dirty="0" smtClean="0"/>
              <a:t>磁気メモリ応用を目指した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Fe,Mn</a:t>
            </a:r>
            <a:r>
              <a:rPr lang="en-US" altLang="ja-JP" sz="2400" dirty="0" smtClean="0"/>
              <a:t>)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4</a:t>
            </a:r>
            <a:r>
              <a:rPr lang="ja-JP" altLang="ja-JP" sz="2400" dirty="0" smtClean="0"/>
              <a:t>ナノ</a:t>
            </a:r>
            <a:r>
              <a:rPr lang="ja-JP" altLang="en-US" sz="2400" dirty="0" smtClean="0"/>
              <a:t>狭窄構造</a:t>
            </a:r>
            <a:r>
              <a:rPr lang="ja-JP" altLang="ja-JP" sz="2400" dirty="0" smtClean="0"/>
              <a:t>の作製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7" name="正方形/長方形 36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9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29" name="正方形/長方形 28"/>
          <p:cNvSpPr/>
          <p:nvPr/>
        </p:nvSpPr>
        <p:spPr>
          <a:xfrm>
            <a:off x="4499992" y="1772816"/>
            <a:ext cx="1944216" cy="2664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1187624" y="3212976"/>
            <a:ext cx="1728192" cy="1008112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64" name="Picture 4" descr="C:\Users\Tanaka Lab\Desktop\狭窄資料\Graph1_1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84784"/>
            <a:ext cx="6048672" cy="454296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187624" y="19038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Estimation of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</a:rPr>
              <a:t>“domain wall” MR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9064" y="6926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Phys. Rev.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Lett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. 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83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, 2425 (1999)  </a:t>
            </a:r>
            <a:r>
              <a:rPr lang="en-US" altLang="ja-JP" sz="2000" dirty="0" smtClean="0">
                <a:solidFill>
                  <a:schemeClr val="bg1"/>
                </a:solidFill>
              </a:rPr>
              <a:t>J.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Magn</a:t>
            </a:r>
            <a:r>
              <a:rPr lang="en-US" altLang="ja-JP" sz="2000" dirty="0" smtClean="0">
                <a:solidFill>
                  <a:schemeClr val="bg1"/>
                </a:solidFill>
              </a:rPr>
              <a:t>.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Magn</a:t>
            </a:r>
            <a:r>
              <a:rPr lang="en-US" altLang="ja-JP" sz="2000" dirty="0" smtClean="0">
                <a:solidFill>
                  <a:schemeClr val="bg1"/>
                </a:solidFill>
              </a:rPr>
              <a:t>. Mater.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310</a:t>
            </a:r>
            <a:r>
              <a:rPr lang="en-US" altLang="ja-JP" sz="2000" dirty="0" smtClean="0">
                <a:solidFill>
                  <a:schemeClr val="bg1"/>
                </a:solidFill>
              </a:rPr>
              <a:t>, 2058 (2007)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683568" y="2060848"/>
            <a:ext cx="2310801" cy="2520280"/>
            <a:chOff x="2267744" y="1268760"/>
            <a:chExt cx="1588176" cy="2376264"/>
          </a:xfrm>
          <a:scene3d>
            <a:camera prst="isometricTopUp"/>
            <a:lightRig rig="threePt" dir="t"/>
          </a:scene3d>
        </p:grpSpPr>
        <p:sp>
          <p:nvSpPr>
            <p:cNvPr id="58" name="正方形/長方形 57"/>
            <p:cNvSpPr/>
            <p:nvPr/>
          </p:nvSpPr>
          <p:spPr>
            <a:xfrm>
              <a:off x="2267744" y="1268760"/>
              <a:ext cx="432048" cy="2376264"/>
            </a:xfrm>
            <a:prstGeom prst="rect">
              <a:avLst/>
            </a:prstGeom>
            <a:noFill/>
            <a:ln w="0">
              <a:solidFill>
                <a:schemeClr val="accent6">
                  <a:lumMod val="50000"/>
                  <a:alpha val="22000"/>
                </a:schemeClr>
              </a:solidFill>
            </a:ln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 rot="5400000">
              <a:off x="2869620" y="2083042"/>
              <a:ext cx="260412" cy="64807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3279856" y="1268760"/>
              <a:ext cx="576064" cy="2376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1" name="直線矢印コネクタ 60"/>
          <p:cNvCxnSpPr/>
          <p:nvPr/>
        </p:nvCxnSpPr>
        <p:spPr>
          <a:xfrm flipV="1">
            <a:off x="1482201" y="3140968"/>
            <a:ext cx="576064" cy="360040"/>
          </a:xfrm>
          <a:prstGeom prst="straightConnector1">
            <a:avLst/>
          </a:prstGeom>
          <a:ln w="50800">
            <a:solidFill>
              <a:schemeClr val="tx1"/>
            </a:solidFill>
            <a:headEnd type="stealth"/>
            <a:tailEnd type="stealth"/>
          </a:ln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1403648" y="27809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d</a:t>
            </a:r>
            <a:endParaRPr kumimoji="1" lang="ja-JP" altLang="en-US" sz="36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02281" y="335699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S</a:t>
            </a:r>
            <a:endParaRPr kumimoji="1" lang="ja-JP" altLang="en-US" sz="3600" b="1" dirty="0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732240" y="1484784"/>
          <a:ext cx="1572262" cy="997248"/>
        </p:xfrm>
        <a:graphic>
          <a:graphicData uri="http://schemas.openxmlformats.org/presentationml/2006/ole">
            <p:oleObj spid="_x0000_s92163" name="数式" r:id="rId6" imgW="495000" imgH="431640" progId="Equation.3">
              <p:embed/>
            </p:oleObj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544" y="16288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FMO </a:t>
            </a:r>
            <a:r>
              <a:rPr kumimoji="1" lang="en-US" altLang="ja-JP" sz="2400" dirty="0" err="1" smtClean="0"/>
              <a:t>nanoconstriction</a:t>
            </a:r>
            <a:endParaRPr kumimoji="1" lang="ja-JP" altLang="en-US" sz="24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1187624" y="2636912"/>
            <a:ext cx="1728192" cy="1584176"/>
            <a:chOff x="1187624" y="2780928"/>
            <a:chExt cx="1728192" cy="1584176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1187624" y="2780928"/>
              <a:ext cx="0" cy="576064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915816" y="3789040"/>
              <a:ext cx="0" cy="576064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187624" y="2780928"/>
              <a:ext cx="1728192" cy="1008112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1331640" y="3429000"/>
            <a:ext cx="216025" cy="648072"/>
            <a:chOff x="1331640" y="3573016"/>
            <a:chExt cx="216025" cy="648072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1331640" y="3573016"/>
              <a:ext cx="0" cy="576064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547664" y="3645024"/>
              <a:ext cx="0" cy="576064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 flipV="1">
              <a:off x="1331640" y="3573016"/>
              <a:ext cx="216025" cy="144016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 flipV="1">
              <a:off x="1331640" y="4149080"/>
              <a:ext cx="216025" cy="72008"/>
            </a:xfrm>
            <a:prstGeom prst="line">
              <a:avLst/>
            </a:pr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1122161" y="35010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S</a:t>
            </a:r>
            <a:r>
              <a:rPr lang="en-US" altLang="ja-JP" sz="3600" b="1" baseline="-25000" dirty="0" smtClean="0"/>
              <a:t>C</a:t>
            </a:r>
            <a:endParaRPr lang="en-US" altLang="ja-JP" sz="3600" b="1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8064" y="18448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MRAM</a:t>
            </a:r>
            <a:endParaRPr kumimoji="1" lang="ja-JP" altLang="en-US" sz="2400" dirty="0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323528" y="4725144"/>
          <a:ext cx="3744415" cy="1059213"/>
        </p:xfrm>
        <a:graphic>
          <a:graphicData uri="http://schemas.openxmlformats.org/presentationml/2006/ole">
            <p:oleObj spid="_x0000_s92166" name="数式" r:id="rId7" imgW="2247840" imgH="634680" progId="Equation.3">
              <p:embed/>
            </p:oleObj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323528" y="6021288"/>
            <a:ext cx="8496944" cy="5232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With downscaling (</a:t>
            </a:r>
            <a:r>
              <a:rPr lang="en-US" altLang="ja-JP" sz="2800" i="1" dirty="0" smtClean="0"/>
              <a:t>d</a:t>
            </a:r>
            <a:r>
              <a:rPr lang="en-US" altLang="ja-JP" sz="2800" dirty="0" smtClean="0"/>
              <a:t> and </a:t>
            </a:r>
            <a:r>
              <a:rPr lang="en-US" altLang="ja-JP" sz="2800" i="1" dirty="0" smtClean="0"/>
              <a:t>S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), the MR is greatly enhanced!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092280" y="3933056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/>
              <a:t>P</a:t>
            </a:r>
            <a:r>
              <a:rPr lang="en-US" altLang="ja-JP" sz="2400" dirty="0" smtClean="0"/>
              <a:t> = 0.9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4" name="正方形/長方形 33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5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97" y="2636912"/>
            <a:ext cx="3098091" cy="2349481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</p:spPr>
      </p:pic>
      <p:grpSp>
        <p:nvGrpSpPr>
          <p:cNvPr id="24" name="グループ化 23"/>
          <p:cNvGrpSpPr/>
          <p:nvPr/>
        </p:nvGrpSpPr>
        <p:grpSpPr>
          <a:xfrm>
            <a:off x="611560" y="2636911"/>
            <a:ext cx="2880320" cy="2376265"/>
            <a:chOff x="5796136" y="4014220"/>
            <a:chExt cx="2386551" cy="2074111"/>
          </a:xfrm>
        </p:grpSpPr>
        <p:sp>
          <p:nvSpPr>
            <p:cNvPr id="18" name="正方形/長方形 17"/>
            <p:cNvSpPr/>
            <p:nvPr/>
          </p:nvSpPr>
          <p:spPr>
            <a:xfrm>
              <a:off x="5796136" y="4014221"/>
              <a:ext cx="768085" cy="207411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380312" y="4014220"/>
              <a:ext cx="802375" cy="207411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6372200" y="4345240"/>
              <a:ext cx="1280141" cy="1407881"/>
              <a:chOff x="6372200" y="4345240"/>
              <a:chExt cx="1280141" cy="1407881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7012271" y="4345240"/>
                <a:ext cx="640070" cy="1407881"/>
              </a:xfrm>
              <a:prstGeom prst="rect">
                <a:avLst/>
              </a:prstGeom>
              <a:solidFill>
                <a:schemeClr val="accent6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 rot="5400000" flipH="1">
                <a:off x="6804248" y="4941168"/>
                <a:ext cx="144016" cy="288032"/>
              </a:xfrm>
              <a:prstGeom prst="rect">
                <a:avLst/>
              </a:prstGeom>
              <a:solidFill>
                <a:schemeClr val="accent6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372200" y="4345240"/>
                <a:ext cx="384043" cy="1391434"/>
              </a:xfrm>
              <a:prstGeom prst="rect">
                <a:avLst/>
              </a:prstGeom>
              <a:solidFill>
                <a:schemeClr val="accent6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1" name="グループ化 50"/>
          <p:cNvGrpSpPr/>
          <p:nvPr/>
        </p:nvGrpSpPr>
        <p:grpSpPr>
          <a:xfrm>
            <a:off x="4397095" y="1530529"/>
            <a:ext cx="3703297" cy="4680000"/>
            <a:chOff x="1259632" y="908720"/>
            <a:chExt cx="5185192" cy="6093296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1259632" y="908720"/>
              <a:ext cx="5184576" cy="6093296"/>
              <a:chOff x="539552" y="1340768"/>
              <a:chExt cx="4896544" cy="5373216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539552" y="1340768"/>
                <a:ext cx="4896544" cy="53732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254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18"/>
              <p:cNvGrpSpPr/>
              <p:nvPr/>
            </p:nvGrpSpPr>
            <p:grpSpPr>
              <a:xfrm>
                <a:off x="971600" y="2119959"/>
                <a:ext cx="3888432" cy="3482178"/>
                <a:chOff x="971600" y="2060848"/>
                <a:chExt cx="3528392" cy="3240360"/>
              </a:xfrm>
              <a:scene3d>
                <a:camera prst="orthographicFront">
                  <a:rot lat="18000000" lon="1082343" rev="20400000"/>
                </a:camera>
                <a:lightRig rig="soft" dir="t"/>
              </a:scene3d>
            </p:grpSpPr>
            <p:sp>
              <p:nvSpPr>
                <p:cNvPr id="45" name="角丸四角形 44"/>
                <p:cNvSpPr/>
                <p:nvPr/>
              </p:nvSpPr>
              <p:spPr>
                <a:xfrm>
                  <a:off x="1043608" y="4437112"/>
                  <a:ext cx="3456384" cy="86409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角丸四角形 45"/>
                <p:cNvSpPr/>
                <p:nvPr/>
              </p:nvSpPr>
              <p:spPr>
                <a:xfrm rot="10800000">
                  <a:off x="971600" y="2060848"/>
                  <a:ext cx="3456384" cy="86409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7" name="グループ化 16"/>
                <p:cNvGrpSpPr/>
                <p:nvPr/>
              </p:nvGrpSpPr>
              <p:grpSpPr>
                <a:xfrm>
                  <a:off x="2267744" y="2780928"/>
                  <a:ext cx="864096" cy="1872208"/>
                  <a:chOff x="2267744" y="2780928"/>
                  <a:chExt cx="864096" cy="1872208"/>
                </a:xfrm>
              </p:grpSpPr>
              <p:sp>
                <p:nvSpPr>
                  <p:cNvPr id="48" name="正方形/長方形 47"/>
                  <p:cNvSpPr/>
                  <p:nvPr/>
                </p:nvSpPr>
                <p:spPr>
                  <a:xfrm>
                    <a:off x="2627784" y="2996952"/>
                    <a:ext cx="144016" cy="1224136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sp3d extrusionH="254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正方形/長方形 48"/>
                  <p:cNvSpPr/>
                  <p:nvPr/>
                </p:nvSpPr>
                <p:spPr>
                  <a:xfrm>
                    <a:off x="2267744" y="2780928"/>
                    <a:ext cx="864096" cy="648072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sp3d extrusionH="254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正方形/長方形 6"/>
                  <p:cNvSpPr/>
                  <p:nvPr/>
                </p:nvSpPr>
                <p:spPr>
                  <a:xfrm>
                    <a:off x="2267744" y="4005064"/>
                    <a:ext cx="864096" cy="648072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sp3d extrusionH="254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15" name="テキスト ボックス 14"/>
            <p:cNvSpPr txBox="1"/>
            <p:nvPr/>
          </p:nvSpPr>
          <p:spPr>
            <a:xfrm>
              <a:off x="2080533" y="2724229"/>
              <a:ext cx="3456889" cy="601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electrode</a:t>
              </a:r>
              <a:r>
                <a:rPr lang="en-US" altLang="ja-JP" sz="2400" dirty="0" smtClean="0"/>
                <a:t>(</a:t>
              </a:r>
              <a:r>
                <a:rPr lang="ja-JP" altLang="en-US" sz="2400" dirty="0" smtClean="0"/>
                <a:t>電極</a:t>
              </a:r>
              <a:r>
                <a:rPr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125909" y="4974312"/>
              <a:ext cx="2318915" cy="601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substrate</a:t>
              </a:r>
              <a:endParaRPr kumimoji="1" lang="ja-JP" altLang="en-US" sz="2400" dirty="0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683568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</a:rPr>
              <a:t>Towards FMO nanoconstriction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87016" y="1340768"/>
            <a:ext cx="82454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However,  it is difficult to pattern </a:t>
            </a:r>
            <a:r>
              <a:rPr lang="en-US" altLang="ja-JP" sz="2800" i="1" dirty="0" smtClean="0"/>
              <a:t>oxide</a:t>
            </a:r>
            <a:r>
              <a:rPr lang="en-US" altLang="ja-JP" sz="2800" dirty="0" smtClean="0"/>
              <a:t> nanostructure, </a:t>
            </a:r>
            <a:br>
              <a:rPr lang="en-US" altLang="ja-JP" sz="2800" dirty="0" smtClean="0"/>
            </a:br>
            <a:r>
              <a:rPr lang="en-US" altLang="ja-JP" sz="2800" dirty="0" smtClean="0"/>
              <a:t>especially, the </a:t>
            </a:r>
            <a:r>
              <a:rPr lang="en-US" altLang="ja-JP" sz="2800" u="sng" dirty="0" smtClean="0"/>
              <a:t>narrowest part</a:t>
            </a:r>
            <a:r>
              <a:rPr lang="en-US" altLang="ja-JP" sz="2800" dirty="0" smtClean="0"/>
              <a:t> (&lt; 100 nm).</a:t>
            </a:r>
            <a:endParaRPr lang="ja-JP" altLang="en-US" sz="2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411760" y="5301208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In this work,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attempted to fabricate the FMO nanowire as the first step.</a:t>
            </a:r>
            <a:endParaRPr lang="ja-JP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1979712" y="2420888"/>
            <a:ext cx="432048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下矢印 31"/>
          <p:cNvSpPr/>
          <p:nvPr/>
        </p:nvSpPr>
        <p:spPr>
          <a:xfrm rot="16200000">
            <a:off x="1133618" y="5427222"/>
            <a:ext cx="828092" cy="1008112"/>
          </a:xfrm>
          <a:prstGeom prst="down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6" name="正方形/長方形 3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9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31" name="正方形/長方形 30"/>
          <p:cNvSpPr/>
          <p:nvPr/>
        </p:nvSpPr>
        <p:spPr>
          <a:xfrm>
            <a:off x="0" y="1268760"/>
            <a:ext cx="6372200" cy="40324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26"/>
          <p:cNvGrpSpPr/>
          <p:nvPr/>
        </p:nvGrpSpPr>
        <p:grpSpPr>
          <a:xfrm>
            <a:off x="395536" y="1124744"/>
            <a:ext cx="2520280" cy="3096344"/>
            <a:chOff x="2699792" y="2708920"/>
            <a:chExt cx="2664296" cy="3284984"/>
          </a:xfrm>
        </p:grpSpPr>
        <p:sp>
          <p:nvSpPr>
            <p:cNvPr id="32" name="正方形/長方形 31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923929" y="3717033"/>
              <a:ext cx="72008" cy="11521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51520" y="251937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</a:rPr>
              <a:t>Recipe for FMO nanoconstriction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グループ化 5"/>
          <p:cNvGrpSpPr/>
          <p:nvPr/>
        </p:nvGrpSpPr>
        <p:grpSpPr>
          <a:xfrm>
            <a:off x="6228184" y="4077416"/>
            <a:ext cx="2520000" cy="3096000"/>
            <a:chOff x="539552" y="1340768"/>
            <a:chExt cx="4896544" cy="5373216"/>
          </a:xfrm>
        </p:grpSpPr>
        <p:sp>
          <p:nvSpPr>
            <p:cNvPr id="7" name="正方形/長方形 6"/>
            <p:cNvSpPr/>
            <p:nvPr/>
          </p:nvSpPr>
          <p:spPr>
            <a:xfrm>
              <a:off x="539552" y="1340768"/>
              <a:ext cx="4896544" cy="5373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8"/>
            <p:cNvGrpSpPr/>
            <p:nvPr/>
          </p:nvGrpSpPr>
          <p:grpSpPr>
            <a:xfrm>
              <a:off x="971600" y="2119959"/>
              <a:ext cx="3888432" cy="3482178"/>
              <a:chOff x="971600" y="2060848"/>
              <a:chExt cx="3528392" cy="3240360"/>
            </a:xfrm>
            <a:scene3d>
              <a:camera prst="orthographicFront">
                <a:rot lat="18000000" lon="1082343" rev="20400000"/>
              </a:camera>
              <a:lightRig rig="soft" dir="t"/>
            </a:scene3d>
          </p:grpSpPr>
          <p:sp>
            <p:nvSpPr>
              <p:cNvPr id="9" name="角丸四角形 8"/>
              <p:cNvSpPr/>
              <p:nvPr/>
            </p:nvSpPr>
            <p:spPr>
              <a:xfrm>
                <a:off x="1043608" y="4437112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 rot="10800000">
                <a:off x="971600" y="2060848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7" name="グループ化 16"/>
              <p:cNvGrpSpPr/>
              <p:nvPr/>
            </p:nvGrpSpPr>
            <p:grpSpPr>
              <a:xfrm>
                <a:off x="2267744" y="2780928"/>
                <a:ext cx="864096" cy="1872208"/>
                <a:chOff x="2267744" y="2780928"/>
                <a:chExt cx="864096" cy="1872208"/>
              </a:xfrm>
            </p:grpSpPr>
            <p:sp>
              <p:nvSpPr>
                <p:cNvPr id="12" name="正方形/長方形 11"/>
                <p:cNvSpPr/>
                <p:nvPr/>
              </p:nvSpPr>
              <p:spPr>
                <a:xfrm>
                  <a:off x="2627784" y="2996952"/>
                  <a:ext cx="144016" cy="122413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正方形/長方形 12"/>
                <p:cNvSpPr/>
                <p:nvPr/>
              </p:nvSpPr>
              <p:spPr>
                <a:xfrm>
                  <a:off x="2267744" y="2780928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正方形/長方形 6"/>
                <p:cNvSpPr/>
                <p:nvPr/>
              </p:nvSpPr>
              <p:spPr>
                <a:xfrm>
                  <a:off x="2267744" y="4005064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23" name="グループ化 26"/>
          <p:cNvGrpSpPr/>
          <p:nvPr/>
        </p:nvGrpSpPr>
        <p:grpSpPr>
          <a:xfrm>
            <a:off x="2987824" y="2564904"/>
            <a:ext cx="2520280" cy="3096344"/>
            <a:chOff x="2699792" y="2708920"/>
            <a:chExt cx="2664296" cy="3284984"/>
          </a:xfrm>
        </p:grpSpPr>
        <p:sp>
          <p:nvSpPr>
            <p:cNvPr id="26" name="正方形/長方形 25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4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28" name="正方形/長方形 27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角丸四角形 29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7" name="テキスト ボックス 36"/>
          <p:cNvSpPr txBox="1"/>
          <p:nvPr/>
        </p:nvSpPr>
        <p:spPr>
          <a:xfrm>
            <a:off x="0" y="1340768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1. FMO nanowire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43808" y="27809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Au/Ti</a:t>
            </a:r>
            <a:r>
              <a:rPr kumimoji="1" lang="en-US" altLang="ja-JP" sz="2400" dirty="0" smtClean="0"/>
              <a:t> electrode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148064" y="42930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. FMO magneti</a:t>
            </a:r>
            <a:r>
              <a:rPr lang="en-US" altLang="ja-JP" sz="2400" dirty="0" smtClean="0"/>
              <a:t>c </a:t>
            </a:r>
            <a:r>
              <a:rPr kumimoji="1" lang="en-US" altLang="ja-JP" sz="2400" dirty="0" smtClean="0"/>
              <a:t>domain pad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71800" y="14847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Fabricate and evaluate </a:t>
            </a:r>
            <a:b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 by step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グループ化 282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295" name="正方形/長方形 294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98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5076056" y="1330104"/>
            <a:ext cx="2256787" cy="3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endParaRPr lang="en-US" altLang="ja-JP" dirty="0"/>
          </a:p>
        </p:txBody>
      </p:sp>
      <p:grpSp>
        <p:nvGrpSpPr>
          <p:cNvPr id="2" name="グループ化 293"/>
          <p:cNvGrpSpPr/>
          <p:nvPr/>
        </p:nvGrpSpPr>
        <p:grpSpPr>
          <a:xfrm>
            <a:off x="107504" y="3645024"/>
            <a:ext cx="2088232" cy="664853"/>
            <a:chOff x="-108520" y="4303211"/>
            <a:chExt cx="2088232" cy="664853"/>
          </a:xfrm>
          <a:scene3d>
            <a:camera prst="orthographicFront">
              <a:rot lat="300000" lon="300000" rev="0"/>
            </a:camera>
            <a:lightRig rig="balanced" dir="t"/>
          </a:scene3d>
        </p:grpSpPr>
        <p:sp>
          <p:nvSpPr>
            <p:cNvPr id="284" name="正方形/長方形 283"/>
            <p:cNvSpPr/>
            <p:nvPr/>
          </p:nvSpPr>
          <p:spPr>
            <a:xfrm>
              <a:off x="-108520" y="4896056"/>
              <a:ext cx="2088232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6350000" prstMaterial="matte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正方形/長方形 284"/>
            <p:cNvSpPr>
              <a:spLocks/>
            </p:cNvSpPr>
            <p:nvPr/>
          </p:nvSpPr>
          <p:spPr>
            <a:xfrm>
              <a:off x="179512" y="4303211"/>
              <a:ext cx="210898" cy="565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p3d extrusionH="6350000" contourW="12700" prstMaterial="matte"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6" name="正方形/長方形 285"/>
            <p:cNvSpPr>
              <a:spLocks/>
            </p:cNvSpPr>
            <p:nvPr/>
          </p:nvSpPr>
          <p:spPr>
            <a:xfrm>
              <a:off x="1259632" y="4303211"/>
              <a:ext cx="210898" cy="565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p3d extrusionH="6350000" contourW="12700" prstMaterial="matte"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" name="グループ化 309"/>
          <p:cNvGrpSpPr/>
          <p:nvPr/>
        </p:nvGrpSpPr>
        <p:grpSpPr>
          <a:xfrm>
            <a:off x="107504" y="3501008"/>
            <a:ext cx="2952328" cy="1397769"/>
            <a:chOff x="179512" y="3861842"/>
            <a:chExt cx="2952328" cy="1397769"/>
          </a:xfrm>
        </p:grpSpPr>
        <p:cxnSp>
          <p:nvCxnSpPr>
            <p:cNvPr id="299" name="直線矢印コネクタ 298"/>
            <p:cNvCxnSpPr/>
            <p:nvPr/>
          </p:nvCxnSpPr>
          <p:spPr>
            <a:xfrm rot="5400000">
              <a:off x="1619672" y="4149080"/>
              <a:ext cx="576064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テキスト ボックス 299"/>
            <p:cNvSpPr txBox="1"/>
            <p:nvPr/>
          </p:nvSpPr>
          <p:spPr>
            <a:xfrm>
              <a:off x="179512" y="4797946"/>
              <a:ext cx="29523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Controlli</a:t>
              </a:r>
              <a:r>
                <a:rPr lang="en-US" altLang="ja-JP" sz="2400" dirty="0" smtClean="0"/>
                <a:t>ng</a:t>
              </a:r>
              <a:r>
                <a:rPr kumimoji="1" lang="en-US" altLang="ja-JP" sz="2400" dirty="0" smtClean="0"/>
                <a:t> the height</a:t>
              </a:r>
              <a:endParaRPr kumimoji="1" lang="ja-JP" altLang="en-US" sz="2400" dirty="0"/>
            </a:p>
          </p:txBody>
        </p:sp>
      </p:grpSp>
      <p:cxnSp>
        <p:nvCxnSpPr>
          <p:cNvPr id="305" name="直線コネクタ 304"/>
          <p:cNvCxnSpPr/>
          <p:nvPr/>
        </p:nvCxnSpPr>
        <p:spPr>
          <a:xfrm flipV="1">
            <a:off x="7380312" y="2708920"/>
            <a:ext cx="792088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7380312" y="22768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Nanowires</a:t>
            </a:r>
            <a:endParaRPr kumimoji="1" lang="ja-JP" altLang="en-US" sz="2000" dirty="0"/>
          </a:p>
        </p:txBody>
      </p:sp>
      <p:cxnSp>
        <p:nvCxnSpPr>
          <p:cNvPr id="307" name="直線コネクタ 306"/>
          <p:cNvCxnSpPr/>
          <p:nvPr/>
        </p:nvCxnSpPr>
        <p:spPr>
          <a:xfrm rot="16200000" flipV="1">
            <a:off x="8100392" y="2780928"/>
            <a:ext cx="576064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314"/>
          <p:cNvGrpSpPr/>
          <p:nvPr/>
        </p:nvGrpSpPr>
        <p:grpSpPr>
          <a:xfrm>
            <a:off x="3203848" y="3717032"/>
            <a:ext cx="2088232" cy="648072"/>
            <a:chOff x="467544" y="3356992"/>
            <a:chExt cx="2088232" cy="648072"/>
          </a:xfrm>
          <a:scene3d>
            <a:camera prst="orthographicFront">
              <a:rot lat="300000" lon="300000" rev="0"/>
            </a:camera>
            <a:lightRig rig="soft" dir="t"/>
          </a:scene3d>
        </p:grpSpPr>
        <p:grpSp>
          <p:nvGrpSpPr>
            <p:cNvPr id="8" name="グループ化 301"/>
            <p:cNvGrpSpPr/>
            <p:nvPr/>
          </p:nvGrpSpPr>
          <p:grpSpPr>
            <a:xfrm>
              <a:off x="467544" y="3356992"/>
              <a:ext cx="2088232" cy="648072"/>
              <a:chOff x="-108520" y="4303211"/>
              <a:chExt cx="2088232" cy="648072"/>
            </a:xfrm>
          </p:grpSpPr>
          <p:sp>
            <p:nvSpPr>
              <p:cNvPr id="304" name="正方形/長方形 303"/>
              <p:cNvSpPr/>
              <p:nvPr/>
            </p:nvSpPr>
            <p:spPr>
              <a:xfrm>
                <a:off x="-108520" y="4879275"/>
                <a:ext cx="2088232" cy="7200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6350000"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正方形/長方形 308"/>
              <p:cNvSpPr>
                <a:spLocks/>
              </p:cNvSpPr>
              <p:nvPr/>
            </p:nvSpPr>
            <p:spPr>
              <a:xfrm>
                <a:off x="179512" y="4303211"/>
                <a:ext cx="210898" cy="5659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p3d extrusionH="6350000" contourW="12700">
                <a:extrusionClr>
                  <a:srgbClr val="00B0F0"/>
                </a:extrusionClr>
                <a:contourClr>
                  <a:srgbClr val="00B0F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3" name="正方形/長方形 312"/>
              <p:cNvSpPr>
                <a:spLocks/>
              </p:cNvSpPr>
              <p:nvPr/>
            </p:nvSpPr>
            <p:spPr>
              <a:xfrm>
                <a:off x="1259632" y="4303211"/>
                <a:ext cx="210898" cy="5659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p3d extrusionH="6350000" contourW="12700">
                <a:extrusionClr>
                  <a:srgbClr val="00B0F0"/>
                </a:extrusionClr>
                <a:contourClr>
                  <a:srgbClr val="00B0F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30" name="正方形/長方形 129"/>
            <p:cNvSpPr>
              <a:spLocks/>
            </p:cNvSpPr>
            <p:nvPr/>
          </p:nvSpPr>
          <p:spPr>
            <a:xfrm>
              <a:off x="971600" y="3356992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6350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4" name="正方形/長方形 313"/>
            <p:cNvSpPr>
              <a:spLocks/>
            </p:cNvSpPr>
            <p:nvPr/>
          </p:nvSpPr>
          <p:spPr>
            <a:xfrm>
              <a:off x="2051720" y="3356992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6350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9" name="グループ化 315"/>
          <p:cNvGrpSpPr/>
          <p:nvPr/>
        </p:nvGrpSpPr>
        <p:grpSpPr>
          <a:xfrm>
            <a:off x="6444208" y="3861048"/>
            <a:ext cx="2088232" cy="648072"/>
            <a:chOff x="467544" y="3356992"/>
            <a:chExt cx="2088232" cy="648072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320" name="正方形/長方形 319"/>
            <p:cNvSpPr/>
            <p:nvPr/>
          </p:nvSpPr>
          <p:spPr>
            <a:xfrm>
              <a:off x="467544" y="3933056"/>
              <a:ext cx="2088232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635000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>
              <a:spLocks/>
            </p:cNvSpPr>
            <p:nvPr/>
          </p:nvSpPr>
          <p:spPr>
            <a:xfrm>
              <a:off x="971600" y="3356992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6350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9" name="正方形/長方形 318"/>
            <p:cNvSpPr>
              <a:spLocks/>
            </p:cNvSpPr>
            <p:nvPr/>
          </p:nvSpPr>
          <p:spPr>
            <a:xfrm>
              <a:off x="2051720" y="3356992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6350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142"/>
          <p:cNvGrpSpPr/>
          <p:nvPr/>
        </p:nvGrpSpPr>
        <p:grpSpPr>
          <a:xfrm rot="7871990">
            <a:off x="4088481" y="2924479"/>
            <a:ext cx="1013226" cy="582842"/>
            <a:chOff x="6532440" y="2160208"/>
            <a:chExt cx="883437" cy="485740"/>
          </a:xfrm>
        </p:grpSpPr>
        <p:sp>
          <p:nvSpPr>
            <p:cNvPr id="182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3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4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6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7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9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0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1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2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3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4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5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6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7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8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9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0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1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2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3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4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205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1" name="グループ化 142"/>
          <p:cNvGrpSpPr/>
          <p:nvPr/>
        </p:nvGrpSpPr>
        <p:grpSpPr>
          <a:xfrm rot="8253810">
            <a:off x="4851948" y="3372742"/>
            <a:ext cx="1013226" cy="582842"/>
            <a:chOff x="6532440" y="2160208"/>
            <a:chExt cx="883437" cy="485740"/>
          </a:xfrm>
        </p:grpSpPr>
        <p:sp>
          <p:nvSpPr>
            <p:cNvPr id="56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9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1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3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4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6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9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2" name="グループ化 142"/>
          <p:cNvGrpSpPr/>
          <p:nvPr/>
        </p:nvGrpSpPr>
        <p:grpSpPr>
          <a:xfrm rot="7871990">
            <a:off x="3682252" y="3284519"/>
            <a:ext cx="1013226" cy="582842"/>
            <a:chOff x="6532440" y="2160208"/>
            <a:chExt cx="883437" cy="485740"/>
          </a:xfrm>
        </p:grpSpPr>
        <p:sp>
          <p:nvSpPr>
            <p:cNvPr id="207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8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09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0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1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2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3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4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5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6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7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8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19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0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1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2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3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4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5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6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7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8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29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230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3" name="グループ化 142"/>
          <p:cNvGrpSpPr/>
          <p:nvPr/>
        </p:nvGrpSpPr>
        <p:grpSpPr>
          <a:xfrm rot="7871990">
            <a:off x="5122413" y="2630599"/>
            <a:ext cx="1013226" cy="582842"/>
            <a:chOff x="6532440" y="2160208"/>
            <a:chExt cx="883437" cy="485740"/>
          </a:xfrm>
        </p:grpSpPr>
        <p:sp>
          <p:nvSpPr>
            <p:cNvPr id="232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3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4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5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6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7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8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39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0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1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2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3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4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5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6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7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8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49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0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1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2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3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4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255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4" name="グループ化 142"/>
          <p:cNvGrpSpPr/>
          <p:nvPr/>
        </p:nvGrpSpPr>
        <p:grpSpPr>
          <a:xfrm rot="6667660">
            <a:off x="5599948" y="2275019"/>
            <a:ext cx="1013226" cy="582842"/>
            <a:chOff x="6532440" y="2160208"/>
            <a:chExt cx="883437" cy="485740"/>
          </a:xfrm>
        </p:grpSpPr>
        <p:sp>
          <p:nvSpPr>
            <p:cNvPr id="257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8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59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0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1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2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3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4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5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6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7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8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69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0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1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2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3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4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5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6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7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8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79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280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5" name="グループ化 142"/>
          <p:cNvGrpSpPr/>
          <p:nvPr/>
        </p:nvGrpSpPr>
        <p:grpSpPr>
          <a:xfrm rot="7871990">
            <a:off x="5266429" y="2996487"/>
            <a:ext cx="1013226" cy="582842"/>
            <a:chOff x="6532440" y="2160208"/>
            <a:chExt cx="883437" cy="485740"/>
          </a:xfrm>
        </p:grpSpPr>
        <p:sp>
          <p:nvSpPr>
            <p:cNvPr id="132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3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4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5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6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7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8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39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0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1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2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3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4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5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6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7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8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49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0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1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2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3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4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155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16" name="グループ化 310"/>
          <p:cNvGrpSpPr/>
          <p:nvPr/>
        </p:nvGrpSpPr>
        <p:grpSpPr>
          <a:xfrm>
            <a:off x="5148064" y="3429000"/>
            <a:ext cx="855711" cy="1171313"/>
            <a:chOff x="4860032" y="3841863"/>
            <a:chExt cx="855711" cy="1171313"/>
          </a:xfrm>
        </p:grpSpPr>
        <p:grpSp>
          <p:nvGrpSpPr>
            <p:cNvPr id="17" name="グループ化 297"/>
            <p:cNvGrpSpPr/>
            <p:nvPr/>
          </p:nvGrpSpPr>
          <p:grpSpPr>
            <a:xfrm>
              <a:off x="4860032" y="3841863"/>
              <a:ext cx="855711" cy="829331"/>
              <a:chOff x="5436096" y="3256123"/>
              <a:chExt cx="855711" cy="829331"/>
            </a:xfrm>
          </p:grpSpPr>
          <p:cxnSp>
            <p:nvCxnSpPr>
              <p:cNvPr id="289" name="直線コネクタ 288"/>
              <p:cNvCxnSpPr/>
              <p:nvPr/>
            </p:nvCxnSpPr>
            <p:spPr>
              <a:xfrm flipH="1">
                <a:off x="5436096" y="3256123"/>
                <a:ext cx="838626" cy="82094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 rot="10800000" flipV="1">
                <a:off x="5436096" y="4077072"/>
                <a:ext cx="855711" cy="838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円弧 307"/>
            <p:cNvSpPr/>
            <p:nvPr/>
          </p:nvSpPr>
          <p:spPr>
            <a:xfrm>
              <a:off x="5076056" y="4293096"/>
              <a:ext cx="288032" cy="72008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8" name="グループ化 311"/>
          <p:cNvGrpSpPr/>
          <p:nvPr/>
        </p:nvGrpSpPr>
        <p:grpSpPr>
          <a:xfrm>
            <a:off x="3347864" y="4221088"/>
            <a:ext cx="2808312" cy="677689"/>
            <a:chOff x="2987824" y="4653136"/>
            <a:chExt cx="2808312" cy="677689"/>
          </a:xfrm>
        </p:grpSpPr>
        <p:cxnSp>
          <p:nvCxnSpPr>
            <p:cNvPr id="301" name="直線矢印コネクタ 300"/>
            <p:cNvCxnSpPr/>
            <p:nvPr/>
          </p:nvCxnSpPr>
          <p:spPr>
            <a:xfrm rot="10800000">
              <a:off x="4283968" y="4653136"/>
              <a:ext cx="36004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テキスト ボックス 302"/>
            <p:cNvSpPr txBox="1"/>
            <p:nvPr/>
          </p:nvSpPr>
          <p:spPr>
            <a:xfrm>
              <a:off x="2987824" y="4869160"/>
              <a:ext cx="2808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Controlling the width</a:t>
              </a:r>
              <a:endParaRPr kumimoji="1" lang="ja-JP" altLang="en-US" sz="2400" dirty="0"/>
            </a:p>
          </p:txBody>
        </p:sp>
      </p:grpSp>
      <p:sp>
        <p:nvSpPr>
          <p:cNvPr id="282" name="AutoShape 10"/>
          <p:cNvSpPr>
            <a:spLocks noChangeArrowheads="1"/>
          </p:cNvSpPr>
          <p:nvPr/>
        </p:nvSpPr>
        <p:spPr bwMode="auto">
          <a:xfrm rot="8762836">
            <a:off x="6563258" y="1577292"/>
            <a:ext cx="311281" cy="779201"/>
          </a:xfrm>
          <a:prstGeom prst="flowChartMagneticDrum">
            <a:avLst/>
          </a:prstGeom>
          <a:gradFill rotWithShape="1">
            <a:gsLst>
              <a:gs pos="0">
                <a:srgbClr val="808080">
                  <a:gamma/>
                  <a:shade val="0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287" name="Text Box 14"/>
          <p:cNvSpPr txBox="1">
            <a:spLocks noChangeArrowheads="1"/>
          </p:cNvSpPr>
          <p:nvPr/>
        </p:nvSpPr>
        <p:spPr bwMode="auto">
          <a:xfrm>
            <a:off x="6012160" y="1268760"/>
            <a:ext cx="936104" cy="3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en-US" altLang="ja-JP" sz="2000" dirty="0" smtClean="0"/>
              <a:t>Target</a:t>
            </a:r>
            <a:endParaRPr lang="en-US" altLang="ja-JP" sz="2000" dirty="0"/>
          </a:p>
        </p:txBody>
      </p:sp>
      <p:sp>
        <p:nvSpPr>
          <p:cNvPr id="288" name="AutoShape 38"/>
          <p:cNvSpPr>
            <a:spLocks noChangeArrowheads="1"/>
          </p:cNvSpPr>
          <p:nvPr/>
        </p:nvSpPr>
        <p:spPr bwMode="auto">
          <a:xfrm rot="27540000">
            <a:off x="5394860" y="886019"/>
            <a:ext cx="160991" cy="194954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99FF"/>
              </a:gs>
              <a:gs pos="50000">
                <a:srgbClr val="FF0066"/>
              </a:gs>
              <a:gs pos="100000">
                <a:srgbClr val="FF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290" name="Text Box 13"/>
          <p:cNvSpPr txBox="1">
            <a:spLocks noChangeArrowheads="1"/>
          </p:cNvSpPr>
          <p:nvPr/>
        </p:nvSpPr>
        <p:spPr bwMode="auto">
          <a:xfrm>
            <a:off x="4067944" y="1268760"/>
            <a:ext cx="1997400" cy="62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en-US" altLang="ja-JP" sz="2000" dirty="0" smtClean="0"/>
              <a:t>Pulsed laser</a:t>
            </a:r>
            <a:endParaRPr lang="en-US" altLang="ja-JP" sz="2000" dirty="0"/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2483768" y="1844824"/>
            <a:ext cx="28083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Pulsed Laser Deposition (PLD)</a:t>
            </a:r>
            <a:endParaRPr kumimoji="1" lang="ja-JP" altLang="en-US" sz="2000" dirty="0"/>
          </a:p>
        </p:txBody>
      </p:sp>
      <p:grpSp>
        <p:nvGrpSpPr>
          <p:cNvPr id="19" name="グループ化 142"/>
          <p:cNvGrpSpPr/>
          <p:nvPr/>
        </p:nvGrpSpPr>
        <p:grpSpPr>
          <a:xfrm rot="7871990">
            <a:off x="4698749" y="2572823"/>
            <a:ext cx="1013226" cy="582842"/>
            <a:chOff x="6532440" y="2160208"/>
            <a:chExt cx="883437" cy="485740"/>
          </a:xfrm>
        </p:grpSpPr>
        <p:sp>
          <p:nvSpPr>
            <p:cNvPr id="396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97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98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99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0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1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2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3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4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5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6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7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8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09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0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1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2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3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4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5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6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7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18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19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420" name="AutoShape 19"/>
          <p:cNvSpPr>
            <a:spLocks noChangeArrowheads="1"/>
          </p:cNvSpPr>
          <p:nvPr/>
        </p:nvSpPr>
        <p:spPr bwMode="auto">
          <a:xfrm rot="3213397" flipH="1">
            <a:off x="5142043" y="1970576"/>
            <a:ext cx="1498080" cy="1994232"/>
          </a:xfrm>
          <a:prstGeom prst="triangle">
            <a:avLst>
              <a:gd name="adj" fmla="val 68225"/>
            </a:avLst>
          </a:prstGeom>
          <a:gradFill rotWithShape="1">
            <a:gsLst>
              <a:gs pos="0">
                <a:srgbClr val="0000FF"/>
              </a:gs>
              <a:gs pos="100000">
                <a:srgbClr val="669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421" name="右矢印 420"/>
          <p:cNvSpPr/>
          <p:nvPr/>
        </p:nvSpPr>
        <p:spPr>
          <a:xfrm>
            <a:off x="2771800" y="3140968"/>
            <a:ext cx="504056" cy="720080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右矢印 421"/>
          <p:cNvSpPr/>
          <p:nvPr/>
        </p:nvSpPr>
        <p:spPr>
          <a:xfrm>
            <a:off x="6228184" y="3212976"/>
            <a:ext cx="576064" cy="792088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テキスト ボックス 291"/>
          <p:cNvSpPr txBox="1"/>
          <p:nvPr/>
        </p:nvSpPr>
        <p:spPr>
          <a:xfrm>
            <a:off x="0" y="26064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Fabrication of </a:t>
            </a:r>
            <a:r>
              <a:rPr kumimoji="1" lang="en-US" altLang="ja-JP" sz="3200" dirty="0" err="1" smtClean="0">
                <a:solidFill>
                  <a:schemeClr val="bg1"/>
                </a:solidFill>
              </a:rPr>
              <a:t>nanowires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 using sidewall deposition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296" name="直線コネクタ 295"/>
          <p:cNvCxnSpPr/>
          <p:nvPr/>
        </p:nvCxnSpPr>
        <p:spPr>
          <a:xfrm flipV="1">
            <a:off x="899592" y="2564904"/>
            <a:ext cx="576064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flipH="1" flipV="1">
            <a:off x="1475656" y="2564904"/>
            <a:ext cx="648072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テキスト ボックス 311"/>
          <p:cNvSpPr txBox="1"/>
          <p:nvPr/>
        </p:nvSpPr>
        <p:spPr>
          <a:xfrm>
            <a:off x="1115616" y="223680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</a:t>
            </a:r>
            <a:r>
              <a:rPr kumimoji="1" lang="en-US" altLang="ja-JP" sz="2000" dirty="0" smtClean="0"/>
              <a:t>esist</a:t>
            </a:r>
            <a:endParaRPr kumimoji="1" lang="ja-JP" altLang="en-US" sz="2000" dirty="0"/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251520" y="5373216"/>
            <a:ext cx="8496944" cy="95410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Transferring the thickness of film deposited, which can be controlled in Å-scale, to the width of </a:t>
            </a:r>
            <a:r>
              <a:rPr lang="en-US" altLang="ja-JP" sz="2800" dirty="0" err="1" smtClean="0"/>
              <a:t>nanowire</a:t>
            </a:r>
            <a:r>
              <a:rPr lang="en-US" altLang="ja-JP" sz="2800" dirty="0" smtClean="0"/>
              <a:t> pattern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8" name="正方形/長方形 37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9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2" name="グループ化 53"/>
          <p:cNvGrpSpPr>
            <a:grpSpLocks noChangeAspect="1"/>
          </p:cNvGrpSpPr>
          <p:nvPr/>
        </p:nvGrpSpPr>
        <p:grpSpPr>
          <a:xfrm>
            <a:off x="323528" y="1052736"/>
            <a:ext cx="8619743" cy="5805264"/>
            <a:chOff x="323528" y="1052736"/>
            <a:chExt cx="8534399" cy="5747786"/>
          </a:xfrm>
        </p:grpSpPr>
        <p:pic>
          <p:nvPicPr>
            <p:cNvPr id="18438" name="Picture 6" descr="C:\Users\Tanaka Lab\Desktop\実験\SEM\20110218\1.bmp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b="10202"/>
            <a:stretch>
              <a:fillRect/>
            </a:stretch>
          </p:blipFill>
          <p:spPr bwMode="auto">
            <a:xfrm>
              <a:off x="323528" y="1052736"/>
              <a:ext cx="8534399" cy="5747786"/>
            </a:xfrm>
            <a:prstGeom prst="rect">
              <a:avLst/>
            </a:prstGeom>
            <a:noFill/>
          </p:spPr>
        </p:pic>
        <p:cxnSp>
          <p:nvCxnSpPr>
            <p:cNvPr id="52" name="直線コネクタ 51"/>
            <p:cNvCxnSpPr/>
            <p:nvPr/>
          </p:nvCxnSpPr>
          <p:spPr>
            <a:xfrm>
              <a:off x="467544" y="2060848"/>
              <a:ext cx="2952328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1321659" y="1532827"/>
              <a:ext cx="1728192" cy="51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50</a:t>
              </a:r>
              <a:r>
                <a:rPr lang="ja-JP" altLang="en-US" sz="2800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2800" dirty="0" err="1" smtClean="0">
                  <a:solidFill>
                    <a:schemeClr val="bg1"/>
                  </a:solidFill>
                </a:rPr>
                <a:t>μm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395536" y="1124744"/>
            <a:ext cx="216024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Top view (SEM</a:t>
            </a:r>
            <a:r>
              <a:rPr lang="en-US" altLang="ja-JP" sz="2400" dirty="0"/>
              <a:t>)</a:t>
            </a:r>
            <a:endParaRPr lang="en-US" altLang="ja-JP" sz="2800" dirty="0" smtClean="0"/>
          </a:p>
        </p:txBody>
      </p:sp>
      <p:pic>
        <p:nvPicPr>
          <p:cNvPr id="6147" name="Picture 3" descr="C:\Users\Tanaka Lab\Desktop\FMO\SEM\20110218\22.bmp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3125" r="1564"/>
          <a:stretch>
            <a:fillRect/>
          </a:stretch>
        </p:blipFill>
        <p:spPr bwMode="auto">
          <a:xfrm>
            <a:off x="755576" y="4005064"/>
            <a:ext cx="2664294" cy="2342271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</a:ln>
        </p:spPr>
      </p:pic>
      <p:cxnSp>
        <p:nvCxnSpPr>
          <p:cNvPr id="18" name="直線コネクタ 17"/>
          <p:cNvCxnSpPr/>
          <p:nvPr/>
        </p:nvCxnSpPr>
        <p:spPr>
          <a:xfrm>
            <a:off x="2555776" y="4537695"/>
            <a:ext cx="61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411760" y="4149080"/>
            <a:ext cx="126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100 </a:t>
            </a:r>
            <a:r>
              <a:rPr kumimoji="1" lang="en-US" altLang="ja-JP" sz="2000" dirty="0" smtClean="0"/>
              <a:t>nm</a:t>
            </a:r>
            <a:endParaRPr kumimoji="1" lang="ja-JP" altLang="en-US" sz="2000" dirty="0"/>
          </a:p>
        </p:txBody>
      </p:sp>
      <p:cxnSp>
        <p:nvCxnSpPr>
          <p:cNvPr id="40" name="直線矢印コネクタ 39"/>
          <p:cNvCxnSpPr/>
          <p:nvPr/>
        </p:nvCxnSpPr>
        <p:spPr>
          <a:xfrm rot="5400000">
            <a:off x="1332122" y="5875995"/>
            <a:ext cx="573511" cy="158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83568" y="5693186"/>
            <a:ext cx="123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140 nm</a:t>
            </a:r>
            <a:endParaRPr kumimoji="1" lang="ja-JP" altLang="en-US" sz="2000" dirty="0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1846634" y="6076837"/>
            <a:ext cx="274800" cy="1212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195736" y="58052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40 nm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4924" y="4005063"/>
            <a:ext cx="1656836" cy="40010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Cross-section</a:t>
            </a:r>
            <a:endParaRPr kumimoji="1" lang="ja-JP" altLang="en-US" sz="2000" dirty="0"/>
          </a:p>
        </p:txBody>
      </p:sp>
      <p:grpSp>
        <p:nvGrpSpPr>
          <p:cNvPr id="6" name="グループ化 48"/>
          <p:cNvGrpSpPr/>
          <p:nvPr/>
        </p:nvGrpSpPr>
        <p:grpSpPr>
          <a:xfrm>
            <a:off x="3851920" y="1412776"/>
            <a:ext cx="4248472" cy="2385790"/>
            <a:chOff x="3851920" y="1475258"/>
            <a:chExt cx="4248472" cy="2385790"/>
          </a:xfrm>
        </p:grpSpPr>
        <p:sp>
          <p:nvSpPr>
            <p:cNvPr id="68" name="正方形/長方形 67"/>
            <p:cNvSpPr/>
            <p:nvPr/>
          </p:nvSpPr>
          <p:spPr>
            <a:xfrm>
              <a:off x="3851920" y="1772816"/>
              <a:ext cx="216024" cy="21602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V="1">
              <a:off x="4067944" y="1484784"/>
              <a:ext cx="1368152" cy="288032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3815916" y="2240868"/>
              <a:ext cx="1872208" cy="1368152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 descr="C:\Users\Tanaka Lab\Desktop\FMO\SEM\20110218\5.bmp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contrast="6000"/>
            </a:blip>
            <a:srcRect l="22793" t="4676" r="12330" b="18175"/>
            <a:stretch>
              <a:fillRect/>
            </a:stretch>
          </p:blipFill>
          <p:spPr bwMode="auto">
            <a:xfrm>
              <a:off x="5436096" y="1475258"/>
              <a:ext cx="2664296" cy="2376264"/>
            </a:xfrm>
            <a:prstGeom prst="rect">
              <a:avLst/>
            </a:prstGeom>
            <a:noFill/>
            <a:ln w="50800">
              <a:solidFill>
                <a:srgbClr val="92D050"/>
              </a:solidFill>
              <a:miter lim="800000"/>
            </a:ln>
          </p:spPr>
        </p:pic>
        <p:cxnSp>
          <p:nvCxnSpPr>
            <p:cNvPr id="16" name="直線コネクタ 15"/>
            <p:cNvCxnSpPr/>
            <p:nvPr/>
          </p:nvCxnSpPr>
          <p:spPr>
            <a:xfrm>
              <a:off x="6455311" y="3696149"/>
              <a:ext cx="57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300192" y="3316922"/>
              <a:ext cx="1108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100 nm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rot="5400000">
              <a:off x="6202064" y="1962211"/>
              <a:ext cx="441064" cy="33125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5732913" y="2597835"/>
              <a:ext cx="419807" cy="34221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6611147" y="1588730"/>
              <a:ext cx="12012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FF00"/>
                  </a:solidFill>
                </a:rPr>
                <a:t>40 </a:t>
              </a:r>
              <a:r>
                <a:rPr kumimoji="1" lang="en-US" altLang="ja-JP" sz="2000" dirty="0" smtClean="0">
                  <a:solidFill>
                    <a:srgbClr val="FFFF00"/>
                  </a:solidFill>
                </a:rPr>
                <a:t>nm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364088" y="5013176"/>
            <a:ext cx="3024336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Size controllability</a:t>
            </a:r>
          </a:p>
          <a:p>
            <a:pPr algn="ctr"/>
            <a:r>
              <a:rPr lang="en-US" altLang="ja-JP" sz="2400" dirty="0" smtClean="0"/>
              <a:t>width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30 - 150 nm</a:t>
            </a:r>
          </a:p>
          <a:p>
            <a:pPr algn="ctr"/>
            <a:r>
              <a:rPr lang="en-US" altLang="ja-JP" sz="2400" dirty="0" smtClean="0"/>
              <a:t>height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50 - 150 nm</a:t>
            </a:r>
          </a:p>
          <a:p>
            <a:pPr algn="ctr"/>
            <a:r>
              <a:rPr lang="en-US" altLang="ja-JP" sz="2400" dirty="0" smtClean="0"/>
              <a:t>length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100 </a:t>
            </a:r>
            <a:r>
              <a:rPr kumimoji="1" lang="en-US" altLang="ja-JP" sz="2400" dirty="0" err="1" smtClean="0"/>
              <a:t>μm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-</a:t>
            </a:r>
            <a:endParaRPr kumimoji="1" lang="ja-JP" altLang="en-US" sz="2400" dirty="0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7544" y="260648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Large area formation of FMO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nanowires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6518531" y="2564904"/>
            <a:ext cx="1412408" cy="892397"/>
            <a:chOff x="6518531" y="2640873"/>
            <a:chExt cx="1412408" cy="892397"/>
          </a:xfrm>
        </p:grpSpPr>
        <p:sp>
          <p:nvSpPr>
            <p:cNvPr id="44" name="円/楕円 43"/>
            <p:cNvSpPr/>
            <p:nvPr/>
          </p:nvSpPr>
          <p:spPr>
            <a:xfrm rot="7791226">
              <a:off x="7686607" y="3288938"/>
              <a:ext cx="276681" cy="21198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7791226">
              <a:off x="6883502" y="2775702"/>
              <a:ext cx="276681" cy="32531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7791226">
              <a:off x="7182550" y="3000906"/>
              <a:ext cx="276681" cy="21198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 rot="7791226">
              <a:off x="6554239" y="2605165"/>
              <a:ext cx="276681" cy="348098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 rot="7791226">
              <a:off x="7423905" y="3154447"/>
              <a:ext cx="276681" cy="21198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146"/>
          <p:cNvGrpSpPr/>
          <p:nvPr/>
        </p:nvGrpSpPr>
        <p:grpSpPr>
          <a:xfrm>
            <a:off x="568552" y="1988840"/>
            <a:ext cx="8251920" cy="3833642"/>
            <a:chOff x="-10621688" y="548680"/>
            <a:chExt cx="8251920" cy="383364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6482" r="4644" b="9259"/>
            <a:stretch>
              <a:fillRect/>
            </a:stretch>
          </p:blipFill>
          <p:spPr bwMode="auto">
            <a:xfrm>
              <a:off x="-10621688" y="548680"/>
              <a:ext cx="8131912" cy="383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-7123849" y="1686134"/>
              <a:ext cx="1495375" cy="149537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-7250232" y="1559750"/>
              <a:ext cx="1769374" cy="176917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-8071360" y="801448"/>
              <a:ext cx="3306676" cy="330630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-10620468" y="548680"/>
              <a:ext cx="3023116" cy="461665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TED: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FMO wire + Al</a:t>
              </a:r>
              <a:r>
                <a:rPr lang="en-US" altLang="ja-JP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O</a:t>
              </a:r>
              <a:r>
                <a:rPr lang="en-US" altLang="ja-JP" sz="2400" baseline="-25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 </a:t>
              </a:r>
              <a:endParaRPr kumimoji="1" lang="ja-JP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69" name="グループ化 48"/>
            <p:cNvGrpSpPr/>
            <p:nvPr/>
          </p:nvGrpSpPr>
          <p:grpSpPr>
            <a:xfrm rot="3295047">
              <a:off x="-3362963" y="879426"/>
              <a:ext cx="910798" cy="1075593"/>
              <a:chOff x="6372200" y="2348880"/>
              <a:chExt cx="900058" cy="1080120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6372200" y="2996952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" name="直線矢印コネクタ 104"/>
              <p:cNvCxnSpPr>
                <a:stCxn id="100" idx="6"/>
              </p:cNvCxnSpPr>
              <p:nvPr/>
            </p:nvCxnSpPr>
            <p:spPr>
              <a:xfrm rot="18304953">
                <a:off x="6888193" y="2996270"/>
                <a:ext cx="351596" cy="41653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矢印コネクタ 109"/>
              <p:cNvCxnSpPr>
                <a:stCxn id="100" idx="0"/>
              </p:cNvCxnSpPr>
              <p:nvPr/>
            </p:nvCxnSpPr>
            <p:spPr>
              <a:xfrm rot="5400000" flipH="1" flipV="1">
                <a:off x="6264983" y="2672122"/>
                <a:ext cx="648072" cy="15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グループ化 93"/>
            <p:cNvGrpSpPr/>
            <p:nvPr/>
          </p:nvGrpSpPr>
          <p:grpSpPr>
            <a:xfrm>
              <a:off x="-3495541" y="2031231"/>
              <a:ext cx="1010757" cy="461665"/>
              <a:chOff x="3199259" y="36313526"/>
              <a:chExt cx="1174042" cy="596993"/>
            </a:xfrm>
          </p:grpSpPr>
          <p:sp>
            <p:nvSpPr>
              <p:cNvPr id="97" name="テキスト ボックス 96"/>
              <p:cNvSpPr txBox="1"/>
              <p:nvPr/>
            </p:nvSpPr>
            <p:spPr>
              <a:xfrm>
                <a:off x="3199259" y="36313526"/>
                <a:ext cx="1174042" cy="59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[1012]</a:t>
                </a:r>
                <a:endParaRPr kumimoji="1" lang="ja-JP" altLang="en-US" sz="2400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9" name="直線コネクタ 98"/>
              <p:cNvCxnSpPr/>
              <p:nvPr/>
            </p:nvCxnSpPr>
            <p:spPr>
              <a:xfrm>
                <a:off x="3802000" y="36419719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テキスト ボックス 72"/>
            <p:cNvSpPr txBox="1"/>
            <p:nvPr/>
          </p:nvSpPr>
          <p:spPr>
            <a:xfrm>
              <a:off x="-4494498" y="1213098"/>
              <a:ext cx="1865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[1210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]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4" name="グループ化 100"/>
            <p:cNvGrpSpPr/>
            <p:nvPr/>
          </p:nvGrpSpPr>
          <p:grpSpPr>
            <a:xfrm>
              <a:off x="-4779514" y="661306"/>
              <a:ext cx="2045774" cy="354982"/>
              <a:chOff x="3982136" y="36586725"/>
              <a:chExt cx="2376264" cy="459038"/>
            </a:xfrm>
          </p:grpSpPr>
          <p:sp>
            <p:nvSpPr>
              <p:cNvPr id="82" name="テキスト ボックス 81"/>
              <p:cNvSpPr txBox="1"/>
              <p:nvPr/>
            </p:nvSpPr>
            <p:spPr>
              <a:xfrm>
                <a:off x="3982136" y="36586725"/>
                <a:ext cx="2376264" cy="45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[1014]</a:t>
                </a:r>
                <a:r>
                  <a:rPr kumimoji="1" lang="ja-JP" alt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Al</a:t>
                </a:r>
                <a:r>
                  <a:rPr kumimoji="1" lang="en-US" altLang="ja-JP" sz="24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O</a:t>
                </a:r>
                <a:r>
                  <a:rPr kumimoji="1" lang="en-US" altLang="ja-JP" sz="2400" baseline="-25000" dirty="0" smtClean="0">
                    <a:solidFill>
                      <a:schemeClr val="bg1"/>
                    </a:solidFill>
                  </a:rPr>
                  <a:t>3</a:t>
                </a:r>
                <a:endParaRPr kumimoji="1" lang="ja-JP" altLang="en-US" sz="2400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9" name="直線コネクタ 88"/>
              <p:cNvCxnSpPr/>
              <p:nvPr/>
            </p:nvCxnSpPr>
            <p:spPr>
              <a:xfrm>
                <a:off x="4230787" y="36669958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4574510" y="36669922"/>
                <a:ext cx="1080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線コネクタ 74"/>
            <p:cNvCxnSpPr>
              <a:endCxn id="64" idx="2"/>
            </p:cNvCxnSpPr>
            <p:nvPr/>
          </p:nvCxnSpPr>
          <p:spPr>
            <a:xfrm>
              <a:off x="-8808967" y="2318054"/>
              <a:ext cx="1685117" cy="1157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endCxn id="65" idx="3"/>
            </p:cNvCxnSpPr>
            <p:nvPr/>
          </p:nvCxnSpPr>
          <p:spPr>
            <a:xfrm>
              <a:off x="-8851094" y="2697205"/>
              <a:ext cx="1859980" cy="37263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endCxn id="66" idx="3"/>
            </p:cNvCxnSpPr>
            <p:nvPr/>
          </p:nvCxnSpPr>
          <p:spPr>
            <a:xfrm>
              <a:off x="-8851094" y="3118484"/>
              <a:ext cx="1263986" cy="5050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-10241316" y="2065286"/>
              <a:ext cx="1600862" cy="922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(220) FMO</a:t>
              </a:r>
            </a:p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(311) FMO</a:t>
              </a:r>
            </a:p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(440) FMO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79" name="直線コネクタ 78"/>
            <p:cNvCxnSpPr/>
            <p:nvPr/>
          </p:nvCxnSpPr>
          <p:spPr>
            <a:xfrm>
              <a:off x="-4281057" y="1274774"/>
              <a:ext cx="9298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-3975641" y="1274774"/>
              <a:ext cx="9298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正方形/長方形 80"/>
            <p:cNvSpPr/>
            <p:nvPr/>
          </p:nvSpPr>
          <p:spPr>
            <a:xfrm>
              <a:off x="-3761878" y="946820"/>
              <a:ext cx="6067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600" b="1" dirty="0" smtClean="0"/>
                <a:t>×</a:t>
              </a:r>
              <a:endParaRPr lang="ja-JP" altLang="en-US" sz="5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21" name="正方形/長方形 20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2" name="グループ化 26"/>
          <p:cNvGrpSpPr/>
          <p:nvPr/>
        </p:nvGrpSpPr>
        <p:grpSpPr>
          <a:xfrm>
            <a:off x="683568" y="1124744"/>
            <a:ext cx="2520280" cy="3096344"/>
            <a:chOff x="2699792" y="2708920"/>
            <a:chExt cx="2664296" cy="3284984"/>
          </a:xfrm>
        </p:grpSpPr>
        <p:sp>
          <p:nvSpPr>
            <p:cNvPr id="32" name="正方形/長方形 31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923929" y="3717033"/>
              <a:ext cx="72008" cy="11521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475656" y="25193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Road to </a:t>
            </a:r>
            <a:r>
              <a:rPr lang="en-US" altLang="ja-JP" sz="3600" dirty="0" smtClean="0">
                <a:solidFill>
                  <a:schemeClr val="bg1"/>
                </a:solidFill>
              </a:rPr>
              <a:t>FMO</a:t>
            </a:r>
            <a:r>
              <a:rPr lang="en-US" altLang="ja-JP" sz="3600" i="1" dirty="0" smtClean="0">
                <a:solidFill>
                  <a:schemeClr val="bg1"/>
                </a:solidFill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</a:rPr>
              <a:t>nanoconstriction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16" name="グループ化 26"/>
          <p:cNvGrpSpPr/>
          <p:nvPr/>
        </p:nvGrpSpPr>
        <p:grpSpPr>
          <a:xfrm>
            <a:off x="5292080" y="3761656"/>
            <a:ext cx="2520280" cy="3096344"/>
            <a:chOff x="2699792" y="2708920"/>
            <a:chExt cx="2664296" cy="3284984"/>
          </a:xfrm>
        </p:grpSpPr>
        <p:sp>
          <p:nvSpPr>
            <p:cNvPr id="26" name="正方形/長方形 25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7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28" name="正方形/長方形 27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角丸四角形 29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7" name="テキスト ボックス 36"/>
          <p:cNvSpPr txBox="1"/>
          <p:nvPr/>
        </p:nvSpPr>
        <p:spPr>
          <a:xfrm>
            <a:off x="216024" y="1340768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1. </a:t>
            </a:r>
            <a:r>
              <a:rPr kumimoji="1" lang="en-US" altLang="ja-JP" sz="2400" dirty="0" err="1" smtClean="0"/>
              <a:t>Polycrytalline</a:t>
            </a:r>
            <a:r>
              <a:rPr kumimoji="1" lang="en-US" altLang="ja-JP" sz="2400" dirty="0" smtClean="0"/>
              <a:t> FMO nanowire (sub-100 nm scale)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48064" y="37890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. Au/Ti electrode</a:t>
            </a:r>
            <a:endParaRPr kumimoji="1" lang="ja-JP" altLang="en-US" sz="2400" dirty="0"/>
          </a:p>
        </p:txBody>
      </p:sp>
      <p:sp>
        <p:nvSpPr>
          <p:cNvPr id="33" name="右矢印 32"/>
          <p:cNvSpPr/>
          <p:nvPr/>
        </p:nvSpPr>
        <p:spPr>
          <a:xfrm rot="1751790">
            <a:off x="3866391" y="3517809"/>
            <a:ext cx="971366" cy="1198014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11560" y="1484784"/>
            <a:ext cx="2808312" cy="2808312"/>
          </a:xfrm>
          <a:prstGeom prst="ellipse">
            <a:avLst/>
          </a:prstGeom>
          <a:noFill/>
          <a:ln w="3810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4" name="正方形/長方形 33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5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Users\Tanaka Lab\Desktop\実験\光顕sentan\発表用\PA19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707904" cy="2780928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85447"/>
            <a:ext cx="3024336" cy="28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419872" y="2564904"/>
            <a:ext cx="2952328" cy="461665"/>
          </a:xfrm>
          <a:prstGeom prst="rect">
            <a:avLst/>
          </a:prstGeom>
          <a:solidFill>
            <a:srgbClr val="FFFFFF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Electrode </a:t>
            </a:r>
            <a:r>
              <a:rPr lang="en-US" altLang="ja-JP" sz="2400" dirty="0" smtClean="0"/>
              <a:t>gap</a:t>
            </a:r>
            <a:r>
              <a:rPr kumimoji="1" lang="en-US" altLang="ja-JP" sz="2400" dirty="0" smtClean="0"/>
              <a:t>: 4 </a:t>
            </a:r>
            <a:r>
              <a:rPr kumimoji="1" lang="en-US" altLang="ja-JP" sz="2400" dirty="0" err="1" smtClean="0"/>
              <a:t>μm</a:t>
            </a:r>
            <a:endParaRPr kumimoji="1" lang="ja-JP" altLang="en-US" sz="2400" dirty="0"/>
          </a:p>
        </p:txBody>
      </p:sp>
      <p:pic>
        <p:nvPicPr>
          <p:cNvPr id="14" name="Picture 14" descr="C:\Users\Kohei\Documents\Experiment\2011\110912_DFM_FMO single NW4-3\8um_2D_1_h1000n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861048"/>
            <a:ext cx="2952328" cy="2952328"/>
          </a:xfrm>
          <a:prstGeom prst="rect">
            <a:avLst/>
          </a:prstGeom>
          <a:noFill/>
        </p:spPr>
      </p:pic>
      <p:grpSp>
        <p:nvGrpSpPr>
          <p:cNvPr id="22" name="グループ化 21"/>
          <p:cNvGrpSpPr/>
          <p:nvPr/>
        </p:nvGrpSpPr>
        <p:grpSpPr>
          <a:xfrm>
            <a:off x="4572000" y="3685064"/>
            <a:ext cx="1584176" cy="3172936"/>
            <a:chOff x="4572000" y="3685064"/>
            <a:chExt cx="1584176" cy="3172936"/>
          </a:xfrm>
        </p:grpSpPr>
        <p:sp>
          <p:nvSpPr>
            <p:cNvPr id="15" name="正方形/長方形 14"/>
            <p:cNvSpPr/>
            <p:nvPr/>
          </p:nvSpPr>
          <p:spPr>
            <a:xfrm>
              <a:off x="4572000" y="3717032"/>
              <a:ext cx="608032" cy="59917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5148064" y="3685064"/>
              <a:ext cx="936104" cy="175984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4572000" y="4293096"/>
              <a:ext cx="1584176" cy="2564904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8100392" y="60932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μm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331640" y="2492896"/>
            <a:ext cx="2016224" cy="2736304"/>
            <a:chOff x="1331640" y="2492896"/>
            <a:chExt cx="2016224" cy="2736304"/>
          </a:xfrm>
        </p:grpSpPr>
        <p:sp>
          <p:nvSpPr>
            <p:cNvPr id="26" name="正方形/長方形 25"/>
            <p:cNvSpPr/>
            <p:nvPr/>
          </p:nvSpPr>
          <p:spPr>
            <a:xfrm>
              <a:off x="1331640" y="2492896"/>
              <a:ext cx="247992" cy="16712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>
              <a:endCxn id="26" idx="1"/>
            </p:cNvCxnSpPr>
            <p:nvPr/>
          </p:nvCxnSpPr>
          <p:spPr>
            <a:xfrm flipH="1" flipV="1">
              <a:off x="1331640" y="2576460"/>
              <a:ext cx="2016224" cy="265274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endCxn id="26" idx="0"/>
            </p:cNvCxnSpPr>
            <p:nvPr/>
          </p:nvCxnSpPr>
          <p:spPr>
            <a:xfrm flipH="1">
              <a:off x="1455636" y="2492896"/>
              <a:ext cx="189222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0" y="1052736"/>
            <a:ext cx="212372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Au/Ti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electrode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Capture</a:t>
            </a:r>
            <a:r>
              <a:rPr lang="ja-JP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</a:rPr>
              <a:t>a single nanowire for the characterization</a:t>
            </a: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8388424" y="6597352"/>
            <a:ext cx="432048" cy="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732240" y="3933056"/>
            <a:ext cx="122413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Au/Ti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2240" y="6237312"/>
            <a:ext cx="122413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Au/Ti</a:t>
            </a:r>
            <a:endParaRPr kumimoji="1" lang="ja-JP" altLang="en-US" sz="24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876256" y="5373216"/>
            <a:ext cx="576064" cy="0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9" name="正方形/長方形 38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0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10" name="グループ化 26"/>
          <p:cNvGrpSpPr/>
          <p:nvPr/>
        </p:nvGrpSpPr>
        <p:grpSpPr>
          <a:xfrm>
            <a:off x="323666" y="1628800"/>
            <a:ext cx="2520280" cy="3096344"/>
            <a:chOff x="2699792" y="2708920"/>
            <a:chExt cx="2664296" cy="3284984"/>
          </a:xfrm>
        </p:grpSpPr>
        <p:sp>
          <p:nvSpPr>
            <p:cNvPr id="11" name="正方形/長方形 10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13" name="正方形/長方形 12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0" name="グループ化 89"/>
          <p:cNvGrpSpPr/>
          <p:nvPr/>
        </p:nvGrpSpPr>
        <p:grpSpPr>
          <a:xfrm>
            <a:off x="1043746" y="1700808"/>
            <a:ext cx="3240222" cy="3096344"/>
            <a:chOff x="1043608" y="1556792"/>
            <a:chExt cx="3240222" cy="3096344"/>
          </a:xfrm>
        </p:grpSpPr>
        <p:cxnSp>
          <p:nvCxnSpPr>
            <p:cNvPr id="28" name="直線コネクタ 27"/>
            <p:cNvCxnSpPr/>
            <p:nvPr/>
          </p:nvCxnSpPr>
          <p:spPr>
            <a:xfrm flipV="1">
              <a:off x="1043608" y="3501008"/>
              <a:ext cx="288032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043608" y="4437112"/>
              <a:ext cx="2376264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619672" y="1556792"/>
              <a:ext cx="288032" cy="9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907704" y="1556792"/>
              <a:ext cx="2232248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3419872" y="3789040"/>
              <a:ext cx="216024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275856" y="3717032"/>
              <a:ext cx="736848" cy="88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21180000">
              <a:off x="3567203" y="3555733"/>
              <a:ext cx="288032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正方形/長方形 68"/>
            <p:cNvSpPr/>
            <p:nvPr/>
          </p:nvSpPr>
          <p:spPr>
            <a:xfrm>
              <a:off x="3635896" y="2132856"/>
              <a:ext cx="647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600" b="1" dirty="0" smtClean="0"/>
                <a:t>Ⓐ</a:t>
              </a:r>
              <a:endParaRPr lang="ja-JP" altLang="en-US" sz="3600" b="1" dirty="0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V="1">
              <a:off x="3707904" y="2636912"/>
              <a:ext cx="216024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3995798" y="1700808"/>
              <a:ext cx="144016" cy="5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グループ化 82"/>
          <p:cNvGrpSpPr/>
          <p:nvPr/>
        </p:nvGrpSpPr>
        <p:grpSpPr>
          <a:xfrm rot="675055">
            <a:off x="2444234" y="2380592"/>
            <a:ext cx="1242278" cy="1817927"/>
            <a:chOff x="4697874" y="2763200"/>
            <a:chExt cx="1242278" cy="1817927"/>
          </a:xfrm>
          <a:scene3d>
            <a:camera prst="orthographicFront">
              <a:rot lat="1797536" lon="20039936" rev="21274540"/>
            </a:camera>
            <a:lightRig rig="threePt" dir="t"/>
          </a:scene3d>
        </p:grpSpPr>
        <p:sp>
          <p:nvSpPr>
            <p:cNvPr id="16" name="下矢印 15"/>
            <p:cNvSpPr/>
            <p:nvPr/>
          </p:nvSpPr>
          <p:spPr>
            <a:xfrm rot="10800000">
              <a:off x="4697874" y="2763200"/>
              <a:ext cx="1242278" cy="1817927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5004048" y="3356992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 smtClean="0"/>
                <a:t>H</a:t>
              </a:r>
              <a:endParaRPr kumimoji="1" lang="ja-JP" altLang="en-US" sz="6000" b="1" dirty="0"/>
            </a:p>
          </p:txBody>
        </p:sp>
      </p:grpSp>
      <p:pic>
        <p:nvPicPr>
          <p:cNvPr id="84" name="Picture 14" descr="C:\Users\Kohei\Documents\Experiment\2011\110912_DFM_FMO single NW4-3\8um_2D_1_h1000n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1512168" cy="1512168"/>
          </a:xfrm>
          <a:prstGeom prst="rect">
            <a:avLst/>
          </a:prstGeom>
          <a:noFill/>
        </p:spPr>
      </p:pic>
      <p:grpSp>
        <p:nvGrpSpPr>
          <p:cNvPr id="85" name="グループ化 84"/>
          <p:cNvGrpSpPr/>
          <p:nvPr/>
        </p:nvGrpSpPr>
        <p:grpSpPr>
          <a:xfrm>
            <a:off x="1187623" y="2708920"/>
            <a:ext cx="3168353" cy="3384376"/>
            <a:chOff x="4499819" y="3325024"/>
            <a:chExt cx="3960442" cy="3384376"/>
          </a:xfrm>
        </p:grpSpPr>
        <p:sp>
          <p:nvSpPr>
            <p:cNvPr id="86" name="正方形/長方形 85"/>
            <p:cNvSpPr/>
            <p:nvPr/>
          </p:nvSpPr>
          <p:spPr>
            <a:xfrm>
              <a:off x="4499992" y="3325024"/>
              <a:ext cx="720080" cy="703152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7" name="直線コネクタ 86"/>
            <p:cNvCxnSpPr/>
            <p:nvPr/>
          </p:nvCxnSpPr>
          <p:spPr>
            <a:xfrm>
              <a:off x="5219900" y="4045104"/>
              <a:ext cx="3240361" cy="1224136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4499819" y="4045104"/>
              <a:ext cx="2160240" cy="2664296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テキスト ボックス 101"/>
          <p:cNvSpPr txBox="1"/>
          <p:nvPr/>
        </p:nvSpPr>
        <p:spPr>
          <a:xfrm>
            <a:off x="108520" y="6279703"/>
            <a:ext cx="8927976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FMO polycrystalline NWs were successfully fabricated with my recipe!!</a:t>
            </a:r>
            <a:endParaRPr lang="ja-JP" altLang="en-US" sz="2400" dirty="0"/>
          </a:p>
        </p:txBody>
      </p:sp>
      <p:pic>
        <p:nvPicPr>
          <p:cNvPr id="35" name="Picture 3" descr="C:\Users\Tanaka Lab\Desktop\単一ワイヤーまとめ\まとめ\Graph2_1.tif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23099"/>
            <a:ext cx="4176464" cy="4970197"/>
          </a:xfrm>
          <a:prstGeom prst="rect">
            <a:avLst/>
          </a:prstGeom>
          <a:noFill/>
        </p:spPr>
      </p:pic>
      <p:sp>
        <p:nvSpPr>
          <p:cNvPr id="34" name="テキスト ボックス 33"/>
          <p:cNvSpPr txBox="1"/>
          <p:nvPr/>
        </p:nvSpPr>
        <p:spPr>
          <a:xfrm>
            <a:off x="179512" y="26238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Capture</a:t>
            </a:r>
            <a:r>
              <a:rPr lang="ja-JP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</a:rPr>
              <a:t>a single nanowire for the characterization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9512" y="11247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MR measurement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6" name="正方形/長方形 3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7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pic>
        <p:nvPicPr>
          <p:cNvPr id="26" name="Picture 3" descr="C:\Users\Tanaka Lab\Desktop\FMO\SEM\20110218\22.bmp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13125" r="1564"/>
          <a:stretch>
            <a:fillRect/>
          </a:stretch>
        </p:blipFill>
        <p:spPr bwMode="auto">
          <a:xfrm>
            <a:off x="6599061" y="1628800"/>
            <a:ext cx="2293419" cy="2016223"/>
          </a:xfrm>
          <a:prstGeom prst="rect">
            <a:avLst/>
          </a:prstGeom>
          <a:noFill/>
          <a:ln w="50800">
            <a:noFill/>
            <a:miter lim="800000"/>
          </a:ln>
        </p:spPr>
      </p:pic>
      <p:grpSp>
        <p:nvGrpSpPr>
          <p:cNvPr id="22" name="グループ化 26"/>
          <p:cNvGrpSpPr/>
          <p:nvPr/>
        </p:nvGrpSpPr>
        <p:grpSpPr>
          <a:xfrm>
            <a:off x="5724304" y="764952"/>
            <a:ext cx="1584000" cy="2232000"/>
            <a:chOff x="2699792" y="2708920"/>
            <a:chExt cx="2664296" cy="3284984"/>
          </a:xfrm>
        </p:grpSpPr>
        <p:sp>
          <p:nvSpPr>
            <p:cNvPr id="23" name="正方形/長方形 22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3929" y="3717033"/>
              <a:ext cx="72008" cy="11521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203848" y="1886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Summary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196752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þ"/>
            </a:pPr>
            <a:r>
              <a:rPr lang="en-US" altLang="ja-JP" sz="2400" dirty="0" smtClean="0"/>
              <a:t> Fabrication  </a:t>
            </a:r>
          </a:p>
          <a:p>
            <a:r>
              <a:rPr lang="en-US" altLang="ja-JP" sz="2400" dirty="0" smtClean="0"/>
              <a:t>FMO polycrystalline </a:t>
            </a:r>
            <a:r>
              <a:rPr lang="en-US" altLang="ja-JP" sz="2400" dirty="0" err="1" smtClean="0"/>
              <a:t>nanowires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Width: 30-150 nm</a:t>
            </a:r>
          </a:p>
          <a:p>
            <a:r>
              <a:rPr lang="en-US" altLang="ja-JP" sz="2400" dirty="0" smtClean="0"/>
              <a:t>Height: 50-150 nm</a:t>
            </a:r>
          </a:p>
          <a:p>
            <a:r>
              <a:rPr lang="en-US" altLang="ja-JP" sz="2400" dirty="0" smtClean="0"/>
              <a:t>Length: over 100 </a:t>
            </a:r>
            <a:r>
              <a:rPr lang="en-US" altLang="ja-JP" sz="2400" dirty="0" err="1" smtClean="0"/>
              <a:t>μm</a:t>
            </a:r>
            <a:endParaRPr lang="en-US" altLang="ja-JP" sz="2400" dirty="0" smtClean="0">
              <a:sym typeface="Wingdings"/>
            </a:endParaRPr>
          </a:p>
        </p:txBody>
      </p:sp>
      <p:grpSp>
        <p:nvGrpSpPr>
          <p:cNvPr id="8" name="グループ化 5"/>
          <p:cNvGrpSpPr/>
          <p:nvPr/>
        </p:nvGrpSpPr>
        <p:grpSpPr>
          <a:xfrm>
            <a:off x="6228184" y="4725392"/>
            <a:ext cx="1584000" cy="2232000"/>
            <a:chOff x="539552" y="1340768"/>
            <a:chExt cx="4896544" cy="5373216"/>
          </a:xfrm>
        </p:grpSpPr>
        <p:sp>
          <p:nvSpPr>
            <p:cNvPr id="9" name="正方形/長方形 8"/>
            <p:cNvSpPr/>
            <p:nvPr/>
          </p:nvSpPr>
          <p:spPr>
            <a:xfrm>
              <a:off x="539552" y="1340768"/>
              <a:ext cx="4896544" cy="5373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18"/>
            <p:cNvGrpSpPr/>
            <p:nvPr/>
          </p:nvGrpSpPr>
          <p:grpSpPr>
            <a:xfrm>
              <a:off x="971600" y="2119959"/>
              <a:ext cx="3888432" cy="3482178"/>
              <a:chOff x="971600" y="2060848"/>
              <a:chExt cx="3528392" cy="3240360"/>
            </a:xfrm>
            <a:scene3d>
              <a:camera prst="orthographicFront">
                <a:rot lat="18000000" lon="1082343" rev="20400000"/>
              </a:camera>
              <a:lightRig rig="soft" dir="t"/>
            </a:scene3d>
          </p:grpSpPr>
          <p:sp>
            <p:nvSpPr>
              <p:cNvPr id="11" name="角丸四角形 10"/>
              <p:cNvSpPr/>
              <p:nvPr/>
            </p:nvSpPr>
            <p:spPr>
              <a:xfrm>
                <a:off x="1043608" y="4437112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rot="10800000">
                <a:off x="971600" y="2060848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6"/>
              <p:cNvGrpSpPr/>
              <p:nvPr/>
            </p:nvGrpSpPr>
            <p:grpSpPr>
              <a:xfrm>
                <a:off x="2267744" y="2780928"/>
                <a:ext cx="864096" cy="1872208"/>
                <a:chOff x="2267744" y="2780928"/>
                <a:chExt cx="864096" cy="1872208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2627784" y="2996952"/>
                  <a:ext cx="144016" cy="122413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2267744" y="2780928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6"/>
                <p:cNvSpPr/>
                <p:nvPr/>
              </p:nvSpPr>
              <p:spPr>
                <a:xfrm>
                  <a:off x="2267744" y="4005064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7" name="テキスト ボックス 16"/>
          <p:cNvSpPr txBox="1"/>
          <p:nvPr/>
        </p:nvSpPr>
        <p:spPr>
          <a:xfrm>
            <a:off x="2195736" y="50851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final step: FMO magnetic domain pad</a:t>
            </a:r>
            <a:endParaRPr lang="ja-JP" altLang="en-US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627784" y="5602615"/>
            <a:ext cx="3240360" cy="1039361"/>
            <a:chOff x="4091946" y="5373217"/>
            <a:chExt cx="3816424" cy="1224136"/>
          </a:xfrm>
        </p:grpSpPr>
        <p:sp>
          <p:nvSpPr>
            <p:cNvPr id="20" name="爆発 1 19"/>
            <p:cNvSpPr/>
            <p:nvPr/>
          </p:nvSpPr>
          <p:spPr>
            <a:xfrm>
              <a:off x="4091946" y="5373217"/>
              <a:ext cx="3816424" cy="122413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109659" y="5611894"/>
              <a:ext cx="1646583" cy="61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ongoing</a:t>
              </a:r>
              <a:endParaRPr kumimoji="1" lang="ja-JP" altLang="en-US" sz="2800" dirty="0"/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179512" y="3596823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þ"/>
            </a:pPr>
            <a:r>
              <a:rPr lang="en-US" altLang="ja-JP" sz="2400" dirty="0" smtClean="0"/>
              <a:t> Characterization</a:t>
            </a:r>
            <a:br>
              <a:rPr lang="en-US" altLang="ja-JP" sz="2400" dirty="0" smtClean="0"/>
            </a:br>
            <a:r>
              <a:rPr lang="en-US" altLang="ja-JP" sz="2400" dirty="0" smtClean="0"/>
              <a:t>Confirmed the ferromagnetic character of FMO </a:t>
            </a:r>
            <a:r>
              <a:rPr lang="en-US" altLang="ja-JP" sz="2400" dirty="0" err="1" smtClean="0"/>
              <a:t>nanowires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from MR measurements</a:t>
            </a:r>
          </a:p>
        </p:txBody>
      </p:sp>
      <p:sp>
        <p:nvSpPr>
          <p:cNvPr id="34" name="右矢印 33"/>
          <p:cNvSpPr/>
          <p:nvPr/>
        </p:nvSpPr>
        <p:spPr>
          <a:xfrm rot="5400000">
            <a:off x="4368562" y="3416414"/>
            <a:ext cx="432047" cy="2905491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6"/>
          <p:cNvGrpSpPr/>
          <p:nvPr/>
        </p:nvGrpSpPr>
        <p:grpSpPr>
          <a:xfrm>
            <a:off x="5292080" y="2132856"/>
            <a:ext cx="1584176" cy="2232248"/>
            <a:chOff x="2699792" y="2708920"/>
            <a:chExt cx="2664296" cy="3284984"/>
          </a:xfrm>
        </p:grpSpPr>
        <p:sp>
          <p:nvSpPr>
            <p:cNvPr id="29" name="正方形/長方形 28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0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31" name="正方形/長方形 30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角丸四角形 32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7" name="正方形/長方形 6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19" name="正方形/長方形 18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1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395536" y="5807005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aim </a:t>
            </a: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ealize large MR using (</a:t>
            </a:r>
            <a:r>
              <a:rPr kumimoji="1" lang="en-US" altLang="ja-JP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Fe,Mn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kumimoji="1" lang="en-US" altLang="ja-JP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1" lang="ja-JP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7544" y="26238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For ubiquitous information technology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5076056" y="1268760"/>
            <a:ext cx="3960440" cy="432048"/>
          </a:xfrm>
          <a:prstGeom prst="wedgeRoundRectCallout">
            <a:avLst>
              <a:gd name="adj1" fmla="val -30705"/>
              <a:gd name="adj2" fmla="val 3615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Mag</a:t>
            </a:r>
            <a:r>
              <a:rPr lang="en-US" altLang="ja-JP" sz="2400" dirty="0" smtClean="0">
                <a:solidFill>
                  <a:srgbClr val="0033CC"/>
                </a:solidFill>
              </a:rPr>
              <a:t>netic memory (MRAM)</a:t>
            </a:r>
            <a:endParaRPr kumimoji="1" lang="ja-JP" altLang="en-US" sz="2400" dirty="0">
              <a:solidFill>
                <a:srgbClr val="0033CC"/>
              </a:solidFill>
            </a:endParaRPr>
          </a:p>
        </p:txBody>
      </p:sp>
      <p:pic>
        <p:nvPicPr>
          <p:cNvPr id="24" name="Picture 4" descr="C:\Users\Kohei\Desktop\mram-read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5292080" y="1700808"/>
            <a:ext cx="2952328" cy="220082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179512" y="1268760"/>
            <a:ext cx="4824536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Highly integrated memory devices</a:t>
            </a:r>
            <a:endParaRPr kumimoji="1" lang="ja-JP" altLang="en-US" sz="2400" dirty="0"/>
          </a:p>
        </p:txBody>
      </p:sp>
      <p:sp>
        <p:nvSpPr>
          <p:cNvPr id="29" name="二等辺三角形 28"/>
          <p:cNvSpPr/>
          <p:nvPr/>
        </p:nvSpPr>
        <p:spPr>
          <a:xfrm rot="15016427">
            <a:off x="4013346" y="2025677"/>
            <a:ext cx="921809" cy="2068159"/>
          </a:xfrm>
          <a:prstGeom prst="triangle">
            <a:avLst>
              <a:gd name="adj" fmla="val 30249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00000">
            <a:off x="8024144" y="2937834"/>
            <a:ext cx="837566" cy="7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23528" y="4365104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/>
              <a:t>Magnetoresistance</a:t>
            </a:r>
            <a:r>
              <a:rPr lang="en-US" altLang="ja-JP" sz="2400" b="1" dirty="0" smtClean="0"/>
              <a:t> (MR)</a:t>
            </a:r>
            <a:r>
              <a:rPr kumimoji="1" lang="en-US" altLang="ja-JP" sz="2400" b="1" dirty="0" smtClean="0"/>
              <a:t> </a:t>
            </a:r>
            <a:r>
              <a:rPr lang="en-US" altLang="ja-JP" sz="2400" b="1" dirty="0" smtClean="0"/>
              <a:t>effect  </a:t>
            </a:r>
            <a:r>
              <a:rPr kumimoji="1" lang="en-US" altLang="ja-JP" sz="2400" dirty="0" smtClean="0"/>
              <a:t>plays the key role in the operation.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3851920" y="5013176"/>
            <a:ext cx="1728192" cy="576064"/>
          </a:xfrm>
          <a:prstGeom prst="down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C:\Users\Tanaka Lab\Desktop\実験\光顕sentan\発表用\PA19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611893" cy="2708920"/>
          </a:xfrm>
          <a:prstGeom prst="rect">
            <a:avLst/>
          </a:prstGeom>
          <a:noFill/>
        </p:spPr>
      </p:pic>
      <p:cxnSp>
        <p:nvCxnSpPr>
          <p:cNvPr id="12" name="直線矢印コネクタ 11"/>
          <p:cNvCxnSpPr/>
          <p:nvPr/>
        </p:nvCxnSpPr>
        <p:spPr>
          <a:xfrm>
            <a:off x="8748464" y="2204864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740352" y="2060848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524328" y="15567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100 </a:t>
            </a:r>
            <a:r>
              <a:rPr kumimoji="1" lang="en-US" altLang="ja-JP" sz="2400" dirty="0" err="1" smtClean="0"/>
              <a:t>μm</a:t>
            </a:r>
            <a:endParaRPr kumimoji="1" lang="ja-JP" altLang="en-US" sz="2400" dirty="0"/>
          </a:p>
        </p:txBody>
      </p:sp>
      <p:pic>
        <p:nvPicPr>
          <p:cNvPr id="18" name="Picture 2" descr="C:\Users\Tanaka Lab\Desktop\実験\photo lith\P1010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78750"/>
            <a:ext cx="3576397" cy="2682298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251520" y="1178750"/>
            <a:ext cx="3384376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Photo lithography system</a:t>
            </a:r>
            <a:r>
              <a:rPr kumimoji="1" lang="ja-JP" altLang="en-US" sz="2800" dirty="0" smtClean="0"/>
              <a:t>　</a:t>
            </a:r>
            <a:endParaRPr kumimoji="1" lang="ja-JP" altLang="en-US" sz="2800" dirty="0"/>
          </a:p>
        </p:txBody>
      </p:sp>
      <p:grpSp>
        <p:nvGrpSpPr>
          <p:cNvPr id="7" name="グループ化 25"/>
          <p:cNvGrpSpPr/>
          <p:nvPr/>
        </p:nvGrpSpPr>
        <p:grpSpPr>
          <a:xfrm>
            <a:off x="5940152" y="3284984"/>
            <a:ext cx="914400" cy="1512168"/>
            <a:chOff x="5004048" y="1844824"/>
            <a:chExt cx="914400" cy="1512168"/>
          </a:xfrm>
        </p:grpSpPr>
        <p:cxnSp>
          <p:nvCxnSpPr>
            <p:cNvPr id="27" name="直線コネクタ 26"/>
            <p:cNvCxnSpPr/>
            <p:nvPr/>
          </p:nvCxnSpPr>
          <p:spPr>
            <a:xfrm rot="5400000">
              <a:off x="42479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>
              <a:off x="44003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45527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47051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48575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50099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>
              <a:off x="5162364" y="26009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33"/>
          <p:cNvGrpSpPr/>
          <p:nvPr/>
        </p:nvGrpSpPr>
        <p:grpSpPr>
          <a:xfrm>
            <a:off x="4283968" y="2204864"/>
            <a:ext cx="4320480" cy="3456384"/>
            <a:chOff x="467544" y="1340768"/>
            <a:chExt cx="3312368" cy="2520280"/>
          </a:xfrm>
        </p:grpSpPr>
        <p:sp>
          <p:nvSpPr>
            <p:cNvPr id="35" name="斜め縞 34"/>
            <p:cNvSpPr/>
            <p:nvPr/>
          </p:nvSpPr>
          <p:spPr>
            <a:xfrm rot="3531699">
              <a:off x="811933" y="2052000"/>
              <a:ext cx="922000" cy="315348"/>
            </a:xfrm>
            <a:prstGeom prst="diagStrip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67544" y="1340768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67544" y="2276872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67544" y="3212976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331640" y="1340768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195736" y="1340768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131840" y="1340768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331640" y="3212976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267744" y="3212976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131840" y="3212976"/>
              <a:ext cx="648072" cy="648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683568" y="2636912"/>
              <a:ext cx="864096" cy="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3131840" y="2232000"/>
              <a:ext cx="648072" cy="64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2699792" y="2564904"/>
              <a:ext cx="864096" cy="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85"/>
            <p:cNvGrpSpPr/>
            <p:nvPr/>
          </p:nvGrpSpPr>
          <p:grpSpPr>
            <a:xfrm>
              <a:off x="1511680" y="2456904"/>
              <a:ext cx="1224096" cy="288008"/>
              <a:chOff x="1511680" y="2456904"/>
              <a:chExt cx="1224096" cy="288008"/>
            </a:xfrm>
            <a:solidFill>
              <a:srgbClr val="FFC000"/>
            </a:solidFill>
          </p:grpSpPr>
          <p:grpSp>
            <p:nvGrpSpPr>
              <p:cNvPr id="10" name="グループ化 77"/>
              <p:cNvGrpSpPr/>
              <p:nvPr/>
            </p:nvGrpSpPr>
            <p:grpSpPr>
              <a:xfrm>
                <a:off x="1511680" y="2456904"/>
                <a:ext cx="216000" cy="108000"/>
                <a:chOff x="1511680" y="2456904"/>
                <a:chExt cx="216000" cy="108000"/>
              </a:xfrm>
              <a:grpFill/>
            </p:grpSpPr>
            <p:cxnSp>
              <p:nvCxnSpPr>
                <p:cNvPr id="79" name="直線コネクタ 78"/>
                <p:cNvCxnSpPr/>
                <p:nvPr/>
              </p:nvCxnSpPr>
              <p:spPr>
                <a:xfrm>
                  <a:off x="1511680" y="2564904"/>
                  <a:ext cx="216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 rot="5400000">
                  <a:off x="1565672" y="2510904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グループ化 76"/>
              <p:cNvGrpSpPr/>
              <p:nvPr/>
            </p:nvGrpSpPr>
            <p:grpSpPr>
              <a:xfrm>
                <a:off x="1835696" y="2456904"/>
                <a:ext cx="288032" cy="108000"/>
                <a:chOff x="1835696" y="2456904"/>
                <a:chExt cx="288032" cy="108000"/>
              </a:xfrm>
              <a:grpFill/>
            </p:grpSpPr>
            <p:cxnSp>
              <p:nvCxnSpPr>
                <p:cNvPr id="77" name="直線コネクタ 33"/>
                <p:cNvCxnSpPr/>
                <p:nvPr/>
              </p:nvCxnSpPr>
              <p:spPr>
                <a:xfrm>
                  <a:off x="1835696" y="2564904"/>
                  <a:ext cx="288032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 rot="5400000">
                  <a:off x="1925712" y="2510904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グループ化 80"/>
              <p:cNvGrpSpPr/>
              <p:nvPr/>
            </p:nvGrpSpPr>
            <p:grpSpPr>
              <a:xfrm>
                <a:off x="2195736" y="2456904"/>
                <a:ext cx="180000" cy="108000"/>
                <a:chOff x="2195736" y="2456904"/>
                <a:chExt cx="180000" cy="108000"/>
              </a:xfrm>
              <a:grpFill/>
            </p:grpSpPr>
            <p:cxnSp>
              <p:nvCxnSpPr>
                <p:cNvPr id="75" name="直線コネクタ 31"/>
                <p:cNvCxnSpPr/>
                <p:nvPr/>
              </p:nvCxnSpPr>
              <p:spPr>
                <a:xfrm>
                  <a:off x="2195736" y="2564904"/>
                  <a:ext cx="180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 rot="5400000">
                  <a:off x="2213744" y="2510904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グループ化 79"/>
              <p:cNvGrpSpPr/>
              <p:nvPr/>
            </p:nvGrpSpPr>
            <p:grpSpPr>
              <a:xfrm>
                <a:off x="1979712" y="2636912"/>
                <a:ext cx="288032" cy="108000"/>
                <a:chOff x="1979712" y="2636912"/>
                <a:chExt cx="288032" cy="108000"/>
              </a:xfrm>
              <a:grpFill/>
            </p:grpSpPr>
            <p:cxnSp>
              <p:nvCxnSpPr>
                <p:cNvPr id="73" name="直線コネクタ 34"/>
                <p:cNvCxnSpPr/>
                <p:nvPr/>
              </p:nvCxnSpPr>
              <p:spPr>
                <a:xfrm>
                  <a:off x="1979712" y="2636912"/>
                  <a:ext cx="288032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rot="5400000">
                  <a:off x="2069728" y="2690912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グループ化 83"/>
              <p:cNvGrpSpPr/>
              <p:nvPr/>
            </p:nvGrpSpPr>
            <p:grpSpPr>
              <a:xfrm>
                <a:off x="2339752" y="2636912"/>
                <a:ext cx="180000" cy="108000"/>
                <a:chOff x="2339752" y="2636912"/>
                <a:chExt cx="180000" cy="108000"/>
              </a:xfrm>
              <a:grpFill/>
            </p:grpSpPr>
            <p:cxnSp>
              <p:nvCxnSpPr>
                <p:cNvPr id="71" name="直線コネクタ 70"/>
                <p:cNvCxnSpPr/>
                <p:nvPr/>
              </p:nvCxnSpPr>
              <p:spPr>
                <a:xfrm>
                  <a:off x="2339752" y="2636912"/>
                  <a:ext cx="180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rot="5400000">
                  <a:off x="2357760" y="2690912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グループ化 82"/>
              <p:cNvGrpSpPr/>
              <p:nvPr/>
            </p:nvGrpSpPr>
            <p:grpSpPr>
              <a:xfrm>
                <a:off x="2555776" y="2636912"/>
                <a:ext cx="180000" cy="108000"/>
                <a:chOff x="2555776" y="2636912"/>
                <a:chExt cx="180000" cy="108000"/>
              </a:xfrm>
              <a:grpFill/>
            </p:grpSpPr>
            <p:cxnSp>
              <p:nvCxnSpPr>
                <p:cNvPr id="69" name="直線コネクタ 68"/>
                <p:cNvCxnSpPr/>
                <p:nvPr/>
              </p:nvCxnSpPr>
              <p:spPr>
                <a:xfrm>
                  <a:off x="2555776" y="2636912"/>
                  <a:ext cx="180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rot="5400000">
                  <a:off x="2573784" y="2690912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78"/>
              <p:cNvGrpSpPr/>
              <p:nvPr/>
            </p:nvGrpSpPr>
            <p:grpSpPr>
              <a:xfrm>
                <a:off x="1619672" y="2636912"/>
                <a:ext cx="288032" cy="108000"/>
                <a:chOff x="1619672" y="2636912"/>
                <a:chExt cx="288032" cy="108000"/>
              </a:xfrm>
              <a:grpFill/>
            </p:grpSpPr>
            <p:cxnSp>
              <p:nvCxnSpPr>
                <p:cNvPr id="67" name="直線コネクタ 32"/>
                <p:cNvCxnSpPr/>
                <p:nvPr/>
              </p:nvCxnSpPr>
              <p:spPr>
                <a:xfrm>
                  <a:off x="1619672" y="2636912"/>
                  <a:ext cx="288032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rot="5400000">
                  <a:off x="1709688" y="2690912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グループ化 81"/>
              <p:cNvGrpSpPr/>
              <p:nvPr/>
            </p:nvGrpSpPr>
            <p:grpSpPr>
              <a:xfrm>
                <a:off x="2483768" y="2456904"/>
                <a:ext cx="180000" cy="108000"/>
                <a:chOff x="2483768" y="2456904"/>
                <a:chExt cx="180000" cy="108000"/>
              </a:xfrm>
              <a:grpFill/>
            </p:grpSpPr>
            <p:cxnSp>
              <p:nvCxnSpPr>
                <p:cNvPr id="65" name="直線コネクタ 64"/>
                <p:cNvCxnSpPr/>
                <p:nvPr/>
              </p:nvCxnSpPr>
              <p:spPr>
                <a:xfrm>
                  <a:off x="2483768" y="2564904"/>
                  <a:ext cx="180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 rot="5400000">
                  <a:off x="2501776" y="2510904"/>
                  <a:ext cx="108000" cy="0"/>
                </a:xfrm>
                <a:prstGeom prst="line">
                  <a:avLst/>
                </a:prstGeom>
                <a:grpFill/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二等辺三角形 49"/>
            <p:cNvSpPr/>
            <p:nvPr/>
          </p:nvSpPr>
          <p:spPr>
            <a:xfrm rot="2220000">
              <a:off x="1785928" y="2542908"/>
              <a:ext cx="216024" cy="864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斜め縞 50"/>
            <p:cNvSpPr/>
            <p:nvPr/>
          </p:nvSpPr>
          <p:spPr>
            <a:xfrm rot="20369281">
              <a:off x="729883" y="2900099"/>
              <a:ext cx="1153787" cy="345939"/>
            </a:xfrm>
            <a:prstGeom prst="diagStrip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rot="8923962">
              <a:off x="2354632" y="1989188"/>
              <a:ext cx="922000" cy="315348"/>
            </a:xfrm>
            <a:prstGeom prst="diagStrip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rot="14261560">
              <a:off x="2520000" y="2844000"/>
              <a:ext cx="922000" cy="315348"/>
            </a:xfrm>
            <a:prstGeom prst="diagStrip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二等辺三角形 53"/>
            <p:cNvSpPr/>
            <p:nvPr/>
          </p:nvSpPr>
          <p:spPr>
            <a:xfrm rot="9660000">
              <a:off x="1754449" y="1712435"/>
              <a:ext cx="216024" cy="864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rot="11880000">
              <a:off x="2283536" y="1713040"/>
              <a:ext cx="216024" cy="864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 rot="-780000">
              <a:off x="2362166" y="2578129"/>
              <a:ext cx="216024" cy="864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2195736" y="6279703"/>
            <a:ext cx="1656184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64 unit/cm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grpSp>
        <p:nvGrpSpPr>
          <p:cNvPr id="24" name="グループ化 80"/>
          <p:cNvGrpSpPr/>
          <p:nvPr/>
        </p:nvGrpSpPr>
        <p:grpSpPr>
          <a:xfrm>
            <a:off x="5292080" y="3429000"/>
            <a:ext cx="2016224" cy="1512168"/>
            <a:chOff x="6732240" y="2564904"/>
            <a:chExt cx="2016224" cy="1512168"/>
          </a:xfrm>
        </p:grpSpPr>
        <p:cxnSp>
          <p:nvCxnSpPr>
            <p:cNvPr id="82" name="直線コネクタ 81"/>
            <p:cNvCxnSpPr/>
            <p:nvPr/>
          </p:nvCxnSpPr>
          <p:spPr>
            <a:xfrm rot="5400000">
              <a:off x="5976156" y="332098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5400000">
              <a:off x="6624228" y="332098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5400000">
              <a:off x="7992380" y="332098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5400000">
              <a:off x="7272300" y="332098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85"/>
          <p:cNvGrpSpPr/>
          <p:nvPr/>
        </p:nvGrpSpPr>
        <p:grpSpPr>
          <a:xfrm rot="1374203">
            <a:off x="5936066" y="3169082"/>
            <a:ext cx="922968" cy="2016224"/>
            <a:chOff x="4830596" y="4194677"/>
            <a:chExt cx="922968" cy="2016224"/>
          </a:xfrm>
        </p:grpSpPr>
        <p:cxnSp>
          <p:nvCxnSpPr>
            <p:cNvPr id="87" name="直線コネクタ 86"/>
            <p:cNvCxnSpPr/>
            <p:nvPr/>
          </p:nvCxnSpPr>
          <p:spPr>
            <a:xfrm rot="6600000">
              <a:off x="4074512" y="4950761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rot="6600000">
              <a:off x="4434552" y="5094777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6600000">
              <a:off x="4722584" y="5310801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6600000">
              <a:off x="4997480" y="5454817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テキスト ボックス 85"/>
          <p:cNvSpPr txBox="1"/>
          <p:nvPr/>
        </p:nvSpPr>
        <p:spPr>
          <a:xfrm>
            <a:off x="4283968" y="1484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Electrode pattern</a:t>
            </a:r>
            <a:endParaRPr kumimoji="1" lang="ja-JP" altLang="en-US" sz="2000" dirty="0"/>
          </a:p>
        </p:txBody>
      </p:sp>
      <p:cxnSp>
        <p:nvCxnSpPr>
          <p:cNvPr id="95" name="直線コネクタ 94"/>
          <p:cNvCxnSpPr/>
          <p:nvPr/>
        </p:nvCxnSpPr>
        <p:spPr>
          <a:xfrm>
            <a:off x="6300192" y="4869160"/>
            <a:ext cx="720080" cy="10801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660232" y="60212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nanowires</a:t>
            </a:r>
            <a:endParaRPr kumimoji="1" lang="ja-JP" altLang="en-US" sz="2000" dirty="0"/>
          </a:p>
        </p:txBody>
      </p:sp>
      <p:grpSp>
        <p:nvGrpSpPr>
          <p:cNvPr id="94" name="グループ化 93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3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92" name="テキスト ボックス 91"/>
          <p:cNvSpPr txBox="1"/>
          <p:nvPr/>
        </p:nvSpPr>
        <p:spPr>
          <a:xfrm>
            <a:off x="215008" y="251937"/>
            <a:ext cx="874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Capture</a:t>
            </a:r>
            <a:r>
              <a:rPr lang="ja-JP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</a:rPr>
              <a:t>a single nanowire for the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グループ化 8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83" name="正方形/長方形 8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4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69" name="正方形/長方形 68"/>
          <p:cNvSpPr/>
          <p:nvPr/>
        </p:nvSpPr>
        <p:spPr>
          <a:xfrm>
            <a:off x="4860032" y="1844824"/>
            <a:ext cx="1512168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555776" y="1844824"/>
            <a:ext cx="1512168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1520" y="1844824"/>
            <a:ext cx="1512168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直観的解釈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スピン蓄積・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ΔR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の起源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0800000">
            <a:off x="1907704" y="4397112"/>
            <a:ext cx="936104" cy="1944216"/>
          </a:xfrm>
          <a:prstGeom prst="downArrow">
            <a:avLst>
              <a:gd name="adj1" fmla="val 50000"/>
              <a:gd name="adj2" fmla="val 70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10800000">
            <a:off x="6321125" y="4365104"/>
            <a:ext cx="936104" cy="1944216"/>
          </a:xfrm>
          <a:prstGeom prst="downArrow">
            <a:avLst>
              <a:gd name="adj1" fmla="val 50000"/>
              <a:gd name="adj2" fmla="val 70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rot="10800000">
            <a:off x="6473525" y="4517504"/>
            <a:ext cx="936104" cy="1944216"/>
          </a:xfrm>
          <a:prstGeom prst="downArrow">
            <a:avLst>
              <a:gd name="adj1" fmla="val 50000"/>
              <a:gd name="adj2" fmla="val 70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6823298" y="3973056"/>
            <a:ext cx="0" cy="2664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755576" y="4437112"/>
            <a:ext cx="3456384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79512" y="42210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V-</a:t>
            </a:r>
            <a:endParaRPr kumimoji="1" lang="ja-JP" altLang="en-US" sz="2000" dirty="0"/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2339752" y="3965064"/>
            <a:ext cx="0" cy="2664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096989" y="4365104"/>
            <a:ext cx="1728192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825181" y="5347816"/>
            <a:ext cx="1728192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>
            <a:off x="5108876" y="4365104"/>
            <a:ext cx="1698171" cy="529046"/>
          </a:xfrm>
          <a:custGeom>
            <a:avLst/>
            <a:gdLst>
              <a:gd name="connsiteX0" fmla="*/ 0 w 1698171"/>
              <a:gd name="connsiteY0" fmla="*/ 0 h 529046"/>
              <a:gd name="connsiteX1" fmla="*/ 600891 w 1698171"/>
              <a:gd name="connsiteY1" fmla="*/ 261257 h 529046"/>
              <a:gd name="connsiteX2" fmla="*/ 979714 w 1698171"/>
              <a:gd name="connsiteY2" fmla="*/ 404949 h 529046"/>
              <a:gd name="connsiteX3" fmla="*/ 1332411 w 1698171"/>
              <a:gd name="connsiteY3" fmla="*/ 509452 h 529046"/>
              <a:gd name="connsiteX4" fmla="*/ 1606731 w 1698171"/>
              <a:gd name="connsiteY4" fmla="*/ 522515 h 529046"/>
              <a:gd name="connsiteX5" fmla="*/ 1698171 w 1698171"/>
              <a:gd name="connsiteY5" fmla="*/ 522515 h 5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171" h="529046">
                <a:moveTo>
                  <a:pt x="0" y="0"/>
                </a:moveTo>
                <a:lnTo>
                  <a:pt x="600891" y="261257"/>
                </a:lnTo>
                <a:cubicBezTo>
                  <a:pt x="764177" y="328748"/>
                  <a:pt x="857794" y="363583"/>
                  <a:pt x="979714" y="404949"/>
                </a:cubicBezTo>
                <a:cubicBezTo>
                  <a:pt x="1101634" y="446315"/>
                  <a:pt x="1227908" y="489858"/>
                  <a:pt x="1332411" y="509452"/>
                </a:cubicBezTo>
                <a:cubicBezTo>
                  <a:pt x="1436914" y="529046"/>
                  <a:pt x="1545771" y="520338"/>
                  <a:pt x="1606731" y="522515"/>
                </a:cubicBezTo>
                <a:cubicBezTo>
                  <a:pt x="1667691" y="524692"/>
                  <a:pt x="1682931" y="523603"/>
                  <a:pt x="1698171" y="522515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5148064" y="4405104"/>
            <a:ext cx="1672046" cy="1267097"/>
          </a:xfrm>
          <a:custGeom>
            <a:avLst/>
            <a:gdLst>
              <a:gd name="connsiteX0" fmla="*/ 0 w 1672046"/>
              <a:gd name="connsiteY0" fmla="*/ 0 h 1267097"/>
              <a:gd name="connsiteX1" fmla="*/ 744583 w 1672046"/>
              <a:gd name="connsiteY1" fmla="*/ 418011 h 1267097"/>
              <a:gd name="connsiteX2" fmla="*/ 1201783 w 1672046"/>
              <a:gd name="connsiteY2" fmla="*/ 679269 h 1267097"/>
              <a:gd name="connsiteX3" fmla="*/ 1541418 w 1672046"/>
              <a:gd name="connsiteY3" fmla="*/ 1045029 h 1267097"/>
              <a:gd name="connsiteX4" fmla="*/ 1672046 w 1672046"/>
              <a:gd name="connsiteY4" fmla="*/ 1267097 h 126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046" h="1267097">
                <a:moveTo>
                  <a:pt x="0" y="0"/>
                </a:moveTo>
                <a:lnTo>
                  <a:pt x="744583" y="418011"/>
                </a:lnTo>
                <a:cubicBezTo>
                  <a:pt x="944880" y="531222"/>
                  <a:pt x="1068977" y="574766"/>
                  <a:pt x="1201783" y="679269"/>
                </a:cubicBezTo>
                <a:cubicBezTo>
                  <a:pt x="1334589" y="783772"/>
                  <a:pt x="1463041" y="947058"/>
                  <a:pt x="1541418" y="1045029"/>
                </a:cubicBezTo>
                <a:cubicBezTo>
                  <a:pt x="1619795" y="1143000"/>
                  <a:pt x="1645920" y="1205048"/>
                  <a:pt x="1672046" y="1267097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10800000">
            <a:off x="6825181" y="5661248"/>
            <a:ext cx="1698171" cy="529046"/>
          </a:xfrm>
          <a:custGeom>
            <a:avLst/>
            <a:gdLst>
              <a:gd name="connsiteX0" fmla="*/ 0 w 1698171"/>
              <a:gd name="connsiteY0" fmla="*/ 0 h 529046"/>
              <a:gd name="connsiteX1" fmla="*/ 600891 w 1698171"/>
              <a:gd name="connsiteY1" fmla="*/ 261257 h 529046"/>
              <a:gd name="connsiteX2" fmla="*/ 979714 w 1698171"/>
              <a:gd name="connsiteY2" fmla="*/ 404949 h 529046"/>
              <a:gd name="connsiteX3" fmla="*/ 1332411 w 1698171"/>
              <a:gd name="connsiteY3" fmla="*/ 509452 h 529046"/>
              <a:gd name="connsiteX4" fmla="*/ 1606731 w 1698171"/>
              <a:gd name="connsiteY4" fmla="*/ 522515 h 529046"/>
              <a:gd name="connsiteX5" fmla="*/ 1698171 w 1698171"/>
              <a:gd name="connsiteY5" fmla="*/ 522515 h 5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171" h="529046">
                <a:moveTo>
                  <a:pt x="0" y="0"/>
                </a:moveTo>
                <a:lnTo>
                  <a:pt x="600891" y="261257"/>
                </a:lnTo>
                <a:cubicBezTo>
                  <a:pt x="764177" y="328748"/>
                  <a:pt x="857794" y="363583"/>
                  <a:pt x="979714" y="404949"/>
                </a:cubicBezTo>
                <a:cubicBezTo>
                  <a:pt x="1101634" y="446315"/>
                  <a:pt x="1227908" y="489858"/>
                  <a:pt x="1332411" y="509452"/>
                </a:cubicBezTo>
                <a:cubicBezTo>
                  <a:pt x="1436914" y="529046"/>
                  <a:pt x="1545771" y="520338"/>
                  <a:pt x="1606731" y="522515"/>
                </a:cubicBezTo>
                <a:cubicBezTo>
                  <a:pt x="1667691" y="524692"/>
                  <a:pt x="1682931" y="523603"/>
                  <a:pt x="1698171" y="522515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rot="10800000">
            <a:off x="6818811" y="4882223"/>
            <a:ext cx="1672046" cy="1267097"/>
          </a:xfrm>
          <a:custGeom>
            <a:avLst/>
            <a:gdLst>
              <a:gd name="connsiteX0" fmla="*/ 0 w 1672046"/>
              <a:gd name="connsiteY0" fmla="*/ 0 h 1267097"/>
              <a:gd name="connsiteX1" fmla="*/ 744583 w 1672046"/>
              <a:gd name="connsiteY1" fmla="*/ 418011 h 1267097"/>
              <a:gd name="connsiteX2" fmla="*/ 1201783 w 1672046"/>
              <a:gd name="connsiteY2" fmla="*/ 679269 h 1267097"/>
              <a:gd name="connsiteX3" fmla="*/ 1541418 w 1672046"/>
              <a:gd name="connsiteY3" fmla="*/ 1045029 h 1267097"/>
              <a:gd name="connsiteX4" fmla="*/ 1672046 w 1672046"/>
              <a:gd name="connsiteY4" fmla="*/ 1267097 h 126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046" h="1267097">
                <a:moveTo>
                  <a:pt x="0" y="0"/>
                </a:moveTo>
                <a:lnTo>
                  <a:pt x="744583" y="418011"/>
                </a:lnTo>
                <a:cubicBezTo>
                  <a:pt x="944880" y="531222"/>
                  <a:pt x="1068977" y="574766"/>
                  <a:pt x="1201783" y="679269"/>
                </a:cubicBezTo>
                <a:cubicBezTo>
                  <a:pt x="1334589" y="783772"/>
                  <a:pt x="1463041" y="947058"/>
                  <a:pt x="1541418" y="1045029"/>
                </a:cubicBezTo>
                <a:cubicBezTo>
                  <a:pt x="1619795" y="1143000"/>
                  <a:pt x="1645920" y="1205048"/>
                  <a:pt x="1672046" y="126709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11760" y="39330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m</a:t>
            </a:r>
            <a:endParaRPr kumimoji="1" lang="ja-JP" altLang="en-US" sz="2000" dirty="0">
              <a:latin typeface="Symbol" pitchFamily="18" charset="2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6804248" y="5157192"/>
            <a:ext cx="0" cy="216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283968" y="60212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V+</a:t>
            </a:r>
            <a:endParaRPr kumimoji="1" lang="ja-JP" altLang="en-US" sz="2000" dirty="0"/>
          </a:p>
        </p:txBody>
      </p:sp>
      <p:sp>
        <p:nvSpPr>
          <p:cNvPr id="54" name="下矢印 53"/>
          <p:cNvSpPr/>
          <p:nvPr/>
        </p:nvSpPr>
        <p:spPr>
          <a:xfrm rot="10800000">
            <a:off x="1259632" y="5301208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下矢印 54"/>
          <p:cNvSpPr/>
          <p:nvPr/>
        </p:nvSpPr>
        <p:spPr>
          <a:xfrm rot="10800000">
            <a:off x="5580112" y="5445224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下矢印 55"/>
          <p:cNvSpPr/>
          <p:nvPr/>
        </p:nvSpPr>
        <p:spPr>
          <a:xfrm>
            <a:off x="7452320" y="5949280"/>
            <a:ext cx="432048" cy="79208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948264" y="39330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m</a:t>
            </a:r>
            <a:endParaRPr kumimoji="1" lang="ja-JP" altLang="en-US" sz="2000" dirty="0">
              <a:latin typeface="Symbol" pitchFamily="18" charset="2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5230800" y="4491079"/>
            <a:ext cx="0" cy="378081"/>
          </a:xfrm>
          <a:prstGeom prst="straightConnector1">
            <a:avLst/>
          </a:prstGeom>
          <a:ln w="317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5151600" y="4548396"/>
            <a:ext cx="174518" cy="17451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80"/>
          <p:cNvGrpSpPr/>
          <p:nvPr/>
        </p:nvGrpSpPr>
        <p:grpSpPr>
          <a:xfrm>
            <a:off x="5259600" y="3986740"/>
            <a:ext cx="174518" cy="378081"/>
            <a:chOff x="5259600" y="3986740"/>
            <a:chExt cx="174518" cy="378081"/>
          </a:xfrm>
        </p:grpSpPr>
        <p:cxnSp>
          <p:nvCxnSpPr>
            <p:cNvPr id="60" name="直線矢印コネクタ 59"/>
            <p:cNvCxnSpPr/>
            <p:nvPr/>
          </p:nvCxnSpPr>
          <p:spPr>
            <a:xfrm flipV="1">
              <a:off x="5338800" y="3986740"/>
              <a:ext cx="0" cy="37808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/楕円 60"/>
            <p:cNvSpPr/>
            <p:nvPr/>
          </p:nvSpPr>
          <p:spPr>
            <a:xfrm>
              <a:off x="5259600" y="4149080"/>
              <a:ext cx="174518" cy="1745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2" name="直線矢印コネクタ 61"/>
          <p:cNvCxnSpPr/>
          <p:nvPr/>
        </p:nvCxnSpPr>
        <p:spPr>
          <a:xfrm flipV="1">
            <a:off x="5583221" y="4139140"/>
            <a:ext cx="0" cy="378081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/>
          <p:cNvSpPr/>
          <p:nvPr/>
        </p:nvSpPr>
        <p:spPr>
          <a:xfrm>
            <a:off x="5498535" y="4293096"/>
            <a:ext cx="174518" cy="174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 rot="10800000">
            <a:off x="2843807" y="5909280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1691680" y="2564904"/>
            <a:ext cx="86409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7236296" y="1772816"/>
            <a:ext cx="1512168" cy="180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372200" y="2492896"/>
            <a:ext cx="432048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23528" y="1196752"/>
            <a:ext cx="129614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磁化平行</a:t>
            </a:r>
            <a:endParaRPr kumimoji="1" lang="ja-JP" altLang="en-US" sz="2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860032" y="1196752"/>
            <a:ext cx="151216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磁化反平行</a:t>
            </a:r>
            <a:endParaRPr kumimoji="1" lang="ja-JP" altLang="en-US" sz="2000" dirty="0"/>
          </a:p>
        </p:txBody>
      </p:sp>
      <p:sp>
        <p:nvSpPr>
          <p:cNvPr id="74" name="下矢印 73"/>
          <p:cNvSpPr/>
          <p:nvPr/>
        </p:nvSpPr>
        <p:spPr>
          <a:xfrm rot="10800000">
            <a:off x="827584" y="2348880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804248" y="2492896"/>
            <a:ext cx="50405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下矢印 75"/>
          <p:cNvSpPr/>
          <p:nvPr/>
        </p:nvSpPr>
        <p:spPr>
          <a:xfrm rot="10800000">
            <a:off x="3059832" y="2348880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下矢印 76"/>
          <p:cNvSpPr/>
          <p:nvPr/>
        </p:nvSpPr>
        <p:spPr>
          <a:xfrm rot="10800000">
            <a:off x="5436096" y="2348880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下矢印 77"/>
          <p:cNvSpPr/>
          <p:nvPr/>
        </p:nvSpPr>
        <p:spPr>
          <a:xfrm>
            <a:off x="7740352" y="2348880"/>
            <a:ext cx="432048" cy="79208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28184" y="3645024"/>
            <a:ext cx="27728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ΔV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lang="ja-JP" altLang="en-US" sz="2000" dirty="0" smtClean="0">
                <a:solidFill>
                  <a:schemeClr val="bg1"/>
                </a:solidFill>
              </a:rPr>
              <a:t>スピン蓄積とスピン緩和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の結果生じる界面電圧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9" name="右矢印 78"/>
          <p:cNvSpPr/>
          <p:nvPr/>
        </p:nvSpPr>
        <p:spPr>
          <a:xfrm>
            <a:off x="1331640" y="3717032"/>
            <a:ext cx="194421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403648" y="36450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電子注入方向</a:t>
            </a:r>
            <a:endParaRPr kumimoji="1" lang="ja-JP" altLang="en-US" sz="2000" dirty="0"/>
          </a:p>
        </p:txBody>
      </p:sp>
      <p:grpSp>
        <p:nvGrpSpPr>
          <p:cNvPr id="8" name="グループ化 92"/>
          <p:cNvGrpSpPr/>
          <p:nvPr/>
        </p:nvGrpSpPr>
        <p:grpSpPr>
          <a:xfrm rot="10800000">
            <a:off x="1259632" y="2780928"/>
            <a:ext cx="288000" cy="531168"/>
            <a:chOff x="3576167" y="1872000"/>
            <a:chExt cx="479768" cy="576000"/>
          </a:xfrm>
        </p:grpSpPr>
        <p:cxnSp>
          <p:nvCxnSpPr>
            <p:cNvPr id="94" name="直線矢印コネクタ 93"/>
            <p:cNvCxnSpPr/>
            <p:nvPr/>
          </p:nvCxnSpPr>
          <p:spPr>
            <a:xfrm>
              <a:off x="3816000" y="1872000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円/楕円 94"/>
            <p:cNvSpPr/>
            <p:nvPr/>
          </p:nvSpPr>
          <p:spPr>
            <a:xfrm>
              <a:off x="3576167" y="1940500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95"/>
          <p:cNvGrpSpPr/>
          <p:nvPr/>
        </p:nvGrpSpPr>
        <p:grpSpPr>
          <a:xfrm rot="10800000">
            <a:off x="1043609" y="1961728"/>
            <a:ext cx="288000" cy="531168"/>
            <a:chOff x="3576167" y="1901401"/>
            <a:chExt cx="479768" cy="576000"/>
          </a:xfrm>
        </p:grpSpPr>
        <p:cxnSp>
          <p:nvCxnSpPr>
            <p:cNvPr id="97" name="直線矢印コネクタ 96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円/楕円 97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103"/>
          <p:cNvGrpSpPr/>
          <p:nvPr/>
        </p:nvGrpSpPr>
        <p:grpSpPr>
          <a:xfrm rot="10800000">
            <a:off x="827584" y="2924944"/>
            <a:ext cx="288000" cy="531168"/>
            <a:chOff x="3576167" y="1872000"/>
            <a:chExt cx="479768" cy="576000"/>
          </a:xfrm>
        </p:grpSpPr>
        <p:cxnSp>
          <p:nvCxnSpPr>
            <p:cNvPr id="105" name="直線矢印コネクタ 104"/>
            <p:cNvCxnSpPr/>
            <p:nvPr/>
          </p:nvCxnSpPr>
          <p:spPr>
            <a:xfrm>
              <a:off x="3816000" y="1872000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円/楕円 105"/>
            <p:cNvSpPr/>
            <p:nvPr/>
          </p:nvSpPr>
          <p:spPr>
            <a:xfrm>
              <a:off x="3576167" y="1940500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6"/>
          <p:cNvGrpSpPr/>
          <p:nvPr/>
        </p:nvGrpSpPr>
        <p:grpSpPr>
          <a:xfrm rot="10800000">
            <a:off x="5940184" y="2736032"/>
            <a:ext cx="288000" cy="531168"/>
            <a:chOff x="3576167" y="1872000"/>
            <a:chExt cx="479768" cy="576000"/>
          </a:xfrm>
        </p:grpSpPr>
        <p:cxnSp>
          <p:nvCxnSpPr>
            <p:cNvPr id="108" name="直線矢印コネクタ 107"/>
            <p:cNvCxnSpPr/>
            <p:nvPr/>
          </p:nvCxnSpPr>
          <p:spPr>
            <a:xfrm>
              <a:off x="3816000" y="1872000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円/楕円 108"/>
            <p:cNvSpPr/>
            <p:nvPr/>
          </p:nvSpPr>
          <p:spPr>
            <a:xfrm>
              <a:off x="3576167" y="1940500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09"/>
          <p:cNvGrpSpPr/>
          <p:nvPr/>
        </p:nvGrpSpPr>
        <p:grpSpPr>
          <a:xfrm rot="10800000">
            <a:off x="5724161" y="1916832"/>
            <a:ext cx="288000" cy="531168"/>
            <a:chOff x="3576167" y="1901401"/>
            <a:chExt cx="479768" cy="576000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円/楕円 111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12"/>
          <p:cNvGrpSpPr/>
          <p:nvPr/>
        </p:nvGrpSpPr>
        <p:grpSpPr>
          <a:xfrm rot="10800000">
            <a:off x="5508136" y="2880048"/>
            <a:ext cx="288000" cy="531168"/>
            <a:chOff x="3576167" y="1872000"/>
            <a:chExt cx="479768" cy="576000"/>
          </a:xfrm>
        </p:grpSpPr>
        <p:cxnSp>
          <p:nvCxnSpPr>
            <p:cNvPr id="114" name="直線矢印コネクタ 113"/>
            <p:cNvCxnSpPr/>
            <p:nvPr/>
          </p:nvCxnSpPr>
          <p:spPr>
            <a:xfrm>
              <a:off x="3816000" y="1872000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円/楕円 114"/>
            <p:cNvSpPr/>
            <p:nvPr/>
          </p:nvSpPr>
          <p:spPr>
            <a:xfrm>
              <a:off x="3576167" y="1940500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テキスト ボックス 121"/>
          <p:cNvSpPr txBox="1"/>
          <p:nvPr/>
        </p:nvSpPr>
        <p:spPr>
          <a:xfrm>
            <a:off x="6372200" y="1844824"/>
            <a:ext cx="2376264" cy="70788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スピン蓄積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</a:rPr>
              <a:t>電荷は蓄積しない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788024" y="6021288"/>
            <a:ext cx="41764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電流一定より、</a:t>
            </a:r>
            <a:r>
              <a:rPr lang="en-US" altLang="ja-JP" sz="2400" dirty="0" smtClean="0">
                <a:solidFill>
                  <a:schemeClr val="bg1"/>
                </a:solidFill>
              </a:rPr>
              <a:t>Δ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V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が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ΔR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になる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8" name="下矢印 127"/>
          <p:cNvSpPr/>
          <p:nvPr/>
        </p:nvSpPr>
        <p:spPr>
          <a:xfrm>
            <a:off x="7236296" y="4725144"/>
            <a:ext cx="792088" cy="108012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42"/>
          <p:cNvGrpSpPr/>
          <p:nvPr/>
        </p:nvGrpSpPr>
        <p:grpSpPr>
          <a:xfrm rot="10800000">
            <a:off x="3347865" y="2465783"/>
            <a:ext cx="288000" cy="531168"/>
            <a:chOff x="3576167" y="1901401"/>
            <a:chExt cx="479768" cy="576000"/>
          </a:xfrm>
        </p:grpSpPr>
        <p:cxnSp>
          <p:nvCxnSpPr>
            <p:cNvPr id="144" name="直線矢印コネクタ 143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円/楕円 144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69558E-6 C 0.01007 0.00278 0.0106 0.00301 0.02292 0.00162 C 0.12431 0.00601 0.22605 0.00948 0.32761 0.00948 " pathEditMode="relative" ptsTypes="ff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1642 C 0.00521 0.02012 0.01042 0.02359 0.0158 0.02706 C 0.02292 0.03146 0.01667 0.0303 0.0224 0.03516 C 0.02674 0.03886 0.03663 0.04649 0.04202 0.04811 C 0.04688 0.05135 0.05243 0.05412 0.05816 0.05621 C 0.06719 0.06245 0.07899 0.06407 0.08976 0.06708 C 0.10417 0.06638 0.11875 0.06615 0.13333 0.06546 C 0.15781 0.0643 0.16979 0.05459 0.19028 0.04441 C 0.19514 0.03909 0.2007 0.03516 0.2059 0.0296 C 0.2099 0.0259 0.21129 0.02035 0.21511 0.01642 C 0.21649 0.01526 0.21858 0.01434 0.2191 0.01249 C 0.22049 0.00601 0.2191 -0.0007 0.2191 -0.00718 " pathEditMode="relative" rAng="0" ptsTypes="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1996E-7 C 0.00746 -0.0067 0.01476 -0.0148 0.0217 -0.02243 C 0.02448 -0.02544 0.02552 -0.02845 0.02882 -0.03053 C 0.03889 -0.03654 0.05069 -0.03816 0.06146 -0.04001 C 0.07187 -0.03955 0.08229 -0.03955 0.09271 -0.03863 C 0.10156 -0.03793 0.11875 -0.02984 0.1276 -0.02567 C 0.13924 -0.01017 0.1243 -0.02868 0.13489 -0.01919 C 0.13924 -0.01549 0.1408 -0.01202 0.14583 -0.00971 C 0.15087 -0.00508 0.15469 -0.00092 0.16024 0.00162 C 0.16441 0.00718 0.1684 0.01041 0.17101 0.01759 " pathEditMode="relative" ptsTypes="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57159E-6 C 0.0059 -0.00046 0.01181 -0.00046 0.01771 -0.00162 C 0.02743 -0.00347 0.03542 -0.00948 0.04427 -0.01272 C 0.0474 -0.01596 0.04983 -0.01989 0.0533 -0.02243 C 0.05625 -0.02452 0.06233 -0.02891 0.06233 -0.02868 C 0.06319 -0.03053 0.06372 -0.03261 0.0651 -0.03377 C 0.06788 -0.03631 0.07396 -0.04001 0.07396 -0.03978 C 0.07865 -0.04765 0.08785 -0.05343 0.09479 -0.05945 C 0.09861 -0.06268 0.10816 -0.06569 0.10816 -0.06546 C 0.11632 -0.07194 0.13767 -0.07217 0.13767 -0.07194 C 0.15347 -0.07171 0.16944 -0.07194 0.18524 -0.07055 C 0.18733 -0.07032 0.18889 -0.068 0.19097 -0.06731 C 0.20295 -0.06338 0.2158 -0.06107 0.22813 -0.05783 C 0.23802 -0.05042 0.24913 -0.03909 0.26059 -0.03539 C 0.26528 -0.0303 0.27118 -0.02729 0.27569 -0.02243 " pathEditMode="relative" rAng="0" ptsTypes="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7053E-6 C 0.00572 0.0111 0.00242 0.0074 0.00833 0.01272 C 0.01006 0.01943 0.01336 0.02013 0.01683 0.02568 C 0.02395 0.03701 0.03385 0.04465 0.04461 0.04812 C 0.05173 0.05482 0.06076 0.06084 0.06857 0.0657 C 0.07204 0.06778 0.07638 0.06778 0.07951 0.07055 C 0.08281 0.07356 0.08506 0.07541 0.08906 0.07541 " pathEditMode="relative" ptsTypes="ffffff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62642E-9 C 0.0019 -0.00787 0.00746 -0.01088 0.00954 -0.0192 C 0.01163 -0.02776 0.01006 -0.02267 0.01562 -0.03378 C 0.01631 -0.03516 0.01631 -0.03701 0.01683 -0.0384 C 0.02204 -0.05066 0.02881 -0.05783 0.03975 -0.05783 " pathEditMode="relative" ptsTypes="ffff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6694E-6 C 0.02135 -0.00578 0.02569 -0.03493 0.03975 -0.05297 C 0.0434 -0.0576 0.05069 -0.06107 0.05538 -0.06269 C 0.06545 -0.06223 0.07552 -0.06246 0.08559 -0.06107 C 0.08975 -0.06038 0.09409 -0.04835 0.09409 -0.04835 C 0.09444 -0.04673 0.09513 -0.04349 0.09513 -0.04349 " pathEditMode="relative" ptsTypes="fffff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8" grpId="0" animBg="1"/>
      <p:bldP spid="49" grpId="0" animBg="1"/>
      <p:bldP spid="50" grpId="0" animBg="1"/>
      <p:bldP spid="55" grpId="0" animBg="1"/>
      <p:bldP spid="56" grpId="0" animBg="1"/>
      <p:bldP spid="57" grpId="0"/>
      <p:bldP spid="59" grpId="0" animBg="1"/>
      <p:bldP spid="63" grpId="0" animBg="1"/>
      <p:bldP spid="43" grpId="0" animBg="1"/>
      <p:bldP spid="122" grpId="0" animBg="1"/>
      <p:bldP spid="123" grpId="0" animBg="1"/>
      <p:bldP spid="1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251520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FMO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狭窄構造で予想される磁気抵抗値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54105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J. Appl</a:t>
            </a:r>
            <a:r>
              <a:rPr lang="en-US" altLang="ja-JP" sz="2000" dirty="0" smtClean="0"/>
              <a:t>. Phys. </a:t>
            </a:r>
            <a:r>
              <a:rPr lang="en-US" altLang="ja-JP" sz="2000" b="1" dirty="0" smtClean="0"/>
              <a:t>103</a:t>
            </a:r>
            <a:r>
              <a:rPr lang="en-US" altLang="ja-JP" sz="2000" dirty="0" smtClean="0"/>
              <a:t>, 07D702 (2008)</a:t>
            </a:r>
            <a:endParaRPr kumimoji="1" lang="ja-JP" altLang="en-US" sz="2000" dirty="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74688" y="3721100"/>
          <a:ext cx="1582737" cy="889000"/>
        </p:xfrm>
        <a:graphic>
          <a:graphicData uri="http://schemas.openxmlformats.org/presentationml/2006/ole">
            <p:oleObj spid="_x0000_s103426" name="数式" r:id="rId5" imgW="647640" imgH="36828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63888" y="3716338"/>
          <a:ext cx="4154488" cy="1152525"/>
        </p:xfrm>
        <a:graphic>
          <a:graphicData uri="http://schemas.openxmlformats.org/presentationml/2006/ole">
            <p:oleObj spid="_x0000_s103427" name="数式" r:id="rId6" imgW="1422360" imgH="393480" progId="Equation.3">
              <p:embed/>
            </p:oleObj>
          </a:graphicData>
        </a:graphic>
      </p:graphicFrame>
      <p:grpSp>
        <p:nvGrpSpPr>
          <p:cNvPr id="6" name="グループ化 15"/>
          <p:cNvGrpSpPr/>
          <p:nvPr/>
        </p:nvGrpSpPr>
        <p:grpSpPr>
          <a:xfrm>
            <a:off x="2915816" y="4077072"/>
            <a:ext cx="3312368" cy="3600400"/>
            <a:chOff x="2267744" y="1268760"/>
            <a:chExt cx="1588176" cy="2376264"/>
          </a:xfrm>
          <a:scene3d>
            <a:camera prst="isometricOffAxis1Top"/>
            <a:lightRig rig="threePt" dir="t"/>
          </a:scene3d>
        </p:grpSpPr>
        <p:sp>
          <p:nvSpPr>
            <p:cNvPr id="19" name="正方形/長方形 18"/>
            <p:cNvSpPr/>
            <p:nvPr/>
          </p:nvSpPr>
          <p:spPr>
            <a:xfrm>
              <a:off x="2267744" y="1268760"/>
              <a:ext cx="432048" cy="2376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5400000">
              <a:off x="2869620" y="2083042"/>
              <a:ext cx="260412" cy="64807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279856" y="1268760"/>
              <a:ext cx="576064" cy="2376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>
            <a:off x="3203848" y="4293096"/>
            <a:ext cx="0" cy="3600400"/>
          </a:xfrm>
          <a:prstGeom prst="straightConnector1">
            <a:avLst/>
          </a:prstGeom>
          <a:ln w="50800">
            <a:solidFill>
              <a:schemeClr val="tx1"/>
            </a:solidFill>
            <a:headEnd type="stealth"/>
            <a:tailEnd type="stealth"/>
          </a:ln>
          <a:scene3d>
            <a:camera prst="isometricOffAxis1To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923928" y="5770740"/>
            <a:ext cx="0" cy="394564"/>
          </a:xfrm>
          <a:prstGeom prst="straightConnector1">
            <a:avLst/>
          </a:prstGeom>
          <a:ln w="50800">
            <a:solidFill>
              <a:schemeClr val="tx1"/>
            </a:solidFill>
            <a:headEnd type="stealth"/>
            <a:tailEnd type="stealth"/>
          </a:ln>
          <a:scene3d>
            <a:camera prst="isometricOffAxis1To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347864" y="554917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40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nm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11960" y="59812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2d=50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nm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67744" y="58052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err="1" smtClean="0"/>
              <a:t>μm</a:t>
            </a:r>
            <a:endParaRPr kumimoji="1" lang="ja-JP" altLang="en-US" sz="2000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868144" y="623731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940152" y="63093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nm</a:t>
            </a:r>
            <a:endParaRPr kumimoji="1" lang="ja-JP" altLang="en-US" sz="2000" dirty="0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043608" y="2124821"/>
          <a:ext cx="1792356" cy="728115"/>
        </p:xfrm>
        <a:graphic>
          <a:graphicData uri="http://schemas.openxmlformats.org/presentationml/2006/ole">
            <p:oleObj spid="_x0000_s103428" name="数式" r:id="rId7" imgW="774360" imgH="431640" progId="Equation.3">
              <p:embed/>
            </p:oleObj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777875" y="1614488"/>
          <a:ext cx="2617788" cy="433387"/>
        </p:xfrm>
        <a:graphic>
          <a:graphicData uri="http://schemas.openxmlformats.org/presentationml/2006/ole">
            <p:oleObj spid="_x0000_s103429" name="数式" r:id="rId8" imgW="1295280" imgH="215640" progId="Equation.3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994150" y="1951038"/>
          <a:ext cx="4270375" cy="661987"/>
        </p:xfrm>
        <a:graphic>
          <a:graphicData uri="http://schemas.openxmlformats.org/presentationml/2006/ole">
            <p:oleObj spid="_x0000_s103430" name="数式" r:id="rId9" imgW="2273040" imgH="355320" progId="Equation.3">
              <p:embed/>
            </p:oleObj>
          </a:graphicData>
        </a:graphic>
      </p:graphicFrame>
      <p:sp>
        <p:nvSpPr>
          <p:cNvPr id="29" name="大かっこ 28"/>
          <p:cNvSpPr/>
          <p:nvPr/>
        </p:nvSpPr>
        <p:spPr>
          <a:xfrm flipV="1">
            <a:off x="395536" y="1628800"/>
            <a:ext cx="8496944" cy="122413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1124744"/>
            <a:ext cx="2232248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理論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：磁壁の圧縮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3140968"/>
            <a:ext cx="4032448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理論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 ”</a:t>
            </a:r>
            <a:r>
              <a:rPr lang="ja-JP" altLang="en-US" sz="2000" dirty="0" smtClean="0"/>
              <a:t>スピン蓄積誘起</a:t>
            </a:r>
            <a:r>
              <a:rPr lang="en-US" altLang="ja-JP" sz="2000" dirty="0" smtClean="0"/>
              <a:t>”</a:t>
            </a:r>
            <a:r>
              <a:rPr lang="ja-JP" altLang="en-US" sz="2000" dirty="0" smtClean="0"/>
              <a:t>磁気抵抗</a:t>
            </a:r>
            <a:endParaRPr kumimoji="1" lang="ja-JP" altLang="en-US" sz="2000" dirty="0"/>
          </a:p>
        </p:txBody>
      </p:sp>
      <p:sp>
        <p:nvSpPr>
          <p:cNvPr id="33" name="大かっこ 32"/>
          <p:cNvSpPr/>
          <p:nvPr/>
        </p:nvSpPr>
        <p:spPr>
          <a:xfrm flipV="1">
            <a:off x="395536" y="3645024"/>
            <a:ext cx="8496944" cy="129614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860032" y="2996952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4045272" y="5949280"/>
            <a:ext cx="1030784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524328" y="393305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Symbol" pitchFamily="18" charset="2"/>
              </a:rPr>
              <a:t>207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Symbol" pitchFamily="18" charset="2"/>
              </a:rPr>
              <a:t>%</a:t>
            </a:r>
            <a:endParaRPr kumimoji="1" lang="ja-JP" altLang="en-US" sz="4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グループ化 11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122" name="正方形/長方形 121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3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grpSp>
        <p:nvGrpSpPr>
          <p:cNvPr id="2" name="グループ化 143"/>
          <p:cNvGrpSpPr/>
          <p:nvPr/>
        </p:nvGrpSpPr>
        <p:grpSpPr>
          <a:xfrm>
            <a:off x="5580112" y="2204864"/>
            <a:ext cx="3563888" cy="2420888"/>
            <a:chOff x="5524881" y="4591704"/>
            <a:chExt cx="3287042" cy="2200833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4881" y="4591704"/>
              <a:ext cx="3275855" cy="220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8" name="直線コネクタ 207"/>
            <p:cNvCxnSpPr/>
            <p:nvPr/>
          </p:nvCxnSpPr>
          <p:spPr>
            <a:xfrm>
              <a:off x="8172400" y="6669360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テキスト ボックス 208"/>
            <p:cNvSpPr txBox="1"/>
            <p:nvPr/>
          </p:nvSpPr>
          <p:spPr>
            <a:xfrm>
              <a:off x="8048626" y="6359194"/>
              <a:ext cx="763297" cy="3637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10μm</a:t>
              </a:r>
              <a:endParaRPr kumimoji="1" lang="ja-JP" altLang="en-US" sz="2000" dirty="0"/>
            </a:p>
          </p:txBody>
        </p:sp>
      </p:grpSp>
      <p:grpSp>
        <p:nvGrpSpPr>
          <p:cNvPr id="6" name="グループ化 62"/>
          <p:cNvGrpSpPr/>
          <p:nvPr/>
        </p:nvGrpSpPr>
        <p:grpSpPr>
          <a:xfrm>
            <a:off x="5652120" y="3465120"/>
            <a:ext cx="1404000" cy="835200"/>
            <a:chOff x="4499992" y="2276872"/>
            <a:chExt cx="1008112" cy="720080"/>
          </a:xfrm>
          <a:scene3d>
            <a:camera prst="orthographicFront">
              <a:rot lat="300000" lon="300000" rev="0"/>
            </a:camera>
            <a:lightRig rig="soft" dir="t"/>
          </a:scene3d>
        </p:grpSpPr>
        <p:grpSp>
          <p:nvGrpSpPr>
            <p:cNvPr id="7" name="グループ化 40"/>
            <p:cNvGrpSpPr/>
            <p:nvPr/>
          </p:nvGrpSpPr>
          <p:grpSpPr>
            <a:xfrm>
              <a:off x="4572000" y="2276872"/>
              <a:ext cx="864096" cy="360040"/>
              <a:chOff x="4572000" y="2276872"/>
              <a:chExt cx="864096" cy="360040"/>
            </a:xfrm>
          </p:grpSpPr>
          <p:grpSp>
            <p:nvGrpSpPr>
              <p:cNvPr id="8" name="グループ化 30"/>
              <p:cNvGrpSpPr/>
              <p:nvPr/>
            </p:nvGrpSpPr>
            <p:grpSpPr>
              <a:xfrm>
                <a:off x="4572000" y="2420888"/>
                <a:ext cx="864096" cy="216024"/>
                <a:chOff x="2123728" y="2204864"/>
                <a:chExt cx="864096" cy="216024"/>
              </a:xfrm>
            </p:grpSpPr>
            <p:sp>
              <p:nvSpPr>
                <p:cNvPr id="62" name="正方形/長方形 61"/>
                <p:cNvSpPr/>
                <p:nvPr/>
              </p:nvSpPr>
              <p:spPr>
                <a:xfrm>
                  <a:off x="212372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248376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284380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" name="グループ化 34"/>
              <p:cNvGrpSpPr/>
              <p:nvPr/>
            </p:nvGrpSpPr>
            <p:grpSpPr>
              <a:xfrm>
                <a:off x="4572000" y="2276872"/>
                <a:ext cx="864096" cy="144016"/>
                <a:chOff x="2123728" y="2204864"/>
                <a:chExt cx="864096" cy="144016"/>
              </a:xfrm>
            </p:grpSpPr>
            <p:sp>
              <p:nvSpPr>
                <p:cNvPr id="59" name="正方形/長方形 58"/>
                <p:cNvSpPr/>
                <p:nvPr/>
              </p:nvSpPr>
              <p:spPr>
                <a:xfrm>
                  <a:off x="212372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正方形/長方形 59"/>
                <p:cNvSpPr/>
                <p:nvPr/>
              </p:nvSpPr>
              <p:spPr>
                <a:xfrm>
                  <a:off x="248376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正方形/長方形 60"/>
                <p:cNvSpPr/>
                <p:nvPr/>
              </p:nvSpPr>
              <p:spPr>
                <a:xfrm>
                  <a:off x="284380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6" name="正方形/長方形 55"/>
            <p:cNvSpPr/>
            <p:nvPr/>
          </p:nvSpPr>
          <p:spPr>
            <a:xfrm>
              <a:off x="4499992" y="2636912"/>
              <a:ext cx="1008112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5868144" y="2140080"/>
            <a:ext cx="1656184" cy="400110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292100" dist="50800" dir="5400000" algn="ctr" rotWithShape="0">
              <a:schemeClr val="bg1">
                <a:alpha val="33000"/>
              </a:schemeClr>
            </a:outerShdw>
          </a:effectLst>
          <a:scene3d>
            <a:camera prst="orthographicFront"/>
            <a:lightRig rig="threePt" dir="t"/>
          </a:scene3d>
          <a:sp3d prstMaterial="clear"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CF</a:t>
            </a:r>
            <a:r>
              <a:rPr kumimoji="1" lang="en-US" altLang="ja-JP" sz="2000" baseline="-25000" dirty="0" smtClean="0"/>
              <a:t>4</a:t>
            </a:r>
            <a:r>
              <a:rPr kumimoji="1" lang="en-US" altLang="ja-JP" sz="2000" dirty="0" smtClean="0"/>
              <a:t>,O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plasma</a:t>
            </a:r>
            <a:endParaRPr kumimoji="1" lang="ja-JP" altLang="en-US" sz="2000" dirty="0"/>
          </a:p>
        </p:txBody>
      </p:sp>
      <p:sp>
        <p:nvSpPr>
          <p:cNvPr id="117" name="右矢印 116"/>
          <p:cNvSpPr/>
          <p:nvPr/>
        </p:nvSpPr>
        <p:spPr>
          <a:xfrm>
            <a:off x="5076056" y="1268760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31"/>
          <p:cNvGrpSpPr/>
          <p:nvPr/>
        </p:nvGrpSpPr>
        <p:grpSpPr>
          <a:xfrm>
            <a:off x="3816072" y="3387793"/>
            <a:ext cx="1404000" cy="900000"/>
            <a:chOff x="2051720" y="2204864"/>
            <a:chExt cx="1008112" cy="691848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28" name="正方形/長方形 27"/>
            <p:cNvSpPr/>
            <p:nvPr/>
          </p:nvSpPr>
          <p:spPr>
            <a:xfrm>
              <a:off x="2051720" y="2348880"/>
              <a:ext cx="1008112" cy="72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59"/>
            <p:cNvGrpSpPr/>
            <p:nvPr/>
          </p:nvGrpSpPr>
          <p:grpSpPr>
            <a:xfrm>
              <a:off x="2051720" y="2204864"/>
              <a:ext cx="1008112" cy="691848"/>
              <a:chOff x="2051720" y="2204864"/>
              <a:chExt cx="1008112" cy="691848"/>
            </a:xfrm>
          </p:grpSpPr>
          <p:grpSp>
            <p:nvGrpSpPr>
              <p:cNvPr id="13" name="グループ化 15"/>
              <p:cNvGrpSpPr/>
              <p:nvPr/>
            </p:nvGrpSpPr>
            <p:grpSpPr>
              <a:xfrm>
                <a:off x="2051720" y="2420888"/>
                <a:ext cx="1008112" cy="475824"/>
                <a:chOff x="2051720" y="2060848"/>
                <a:chExt cx="1008112" cy="475824"/>
              </a:xfrm>
            </p:grpSpPr>
            <p:sp>
              <p:nvSpPr>
                <p:cNvPr id="35" name="正方形/長方形 34"/>
                <p:cNvSpPr/>
                <p:nvPr/>
              </p:nvSpPr>
              <p:spPr>
                <a:xfrm>
                  <a:off x="2051720" y="2060848"/>
                  <a:ext cx="1008112" cy="22440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2051720" y="2276874"/>
                  <a:ext cx="1008112" cy="25979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" name="グループ化 21"/>
              <p:cNvGrpSpPr/>
              <p:nvPr/>
            </p:nvGrpSpPr>
            <p:grpSpPr>
              <a:xfrm>
                <a:off x="2123728" y="2204864"/>
                <a:ext cx="864096" cy="144016"/>
                <a:chOff x="2123728" y="2204864"/>
                <a:chExt cx="864096" cy="144016"/>
              </a:xfrm>
            </p:grpSpPr>
            <p:sp>
              <p:nvSpPr>
                <p:cNvPr id="32" name="正方形/長方形 16"/>
                <p:cNvSpPr/>
                <p:nvPr/>
              </p:nvSpPr>
              <p:spPr>
                <a:xfrm>
                  <a:off x="212372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17"/>
                <p:cNvSpPr/>
                <p:nvPr/>
              </p:nvSpPr>
              <p:spPr>
                <a:xfrm>
                  <a:off x="248376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18"/>
                <p:cNvSpPr/>
                <p:nvPr/>
              </p:nvSpPr>
              <p:spPr>
                <a:xfrm>
                  <a:off x="284380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5" name="グループ化 182"/>
          <p:cNvGrpSpPr/>
          <p:nvPr/>
        </p:nvGrpSpPr>
        <p:grpSpPr>
          <a:xfrm>
            <a:off x="3816072" y="2708920"/>
            <a:ext cx="1404000" cy="208356"/>
            <a:chOff x="2339752" y="1268760"/>
            <a:chExt cx="1008112" cy="224408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108" name="正方形/長方形 107"/>
            <p:cNvSpPr/>
            <p:nvPr/>
          </p:nvSpPr>
          <p:spPr>
            <a:xfrm>
              <a:off x="2339752" y="1268760"/>
              <a:ext cx="1008112" cy="720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2555776" y="1340768"/>
              <a:ext cx="21602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2915816" y="1340768"/>
              <a:ext cx="21602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3275856" y="1340768"/>
              <a:ext cx="72008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2339752" y="1340768"/>
              <a:ext cx="72008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下矢印 112"/>
          <p:cNvSpPr/>
          <p:nvPr/>
        </p:nvSpPr>
        <p:spPr>
          <a:xfrm rot="10800000">
            <a:off x="4248120" y="2924944"/>
            <a:ext cx="802286" cy="20057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755576" y="112474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パターン作製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(</a:t>
            </a:r>
            <a:r>
              <a:rPr lang="ja-JP" altLang="en-US" sz="2400" dirty="0" smtClean="0"/>
              <a:t>ナノインプリント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grpSp>
        <p:nvGrpSpPr>
          <p:cNvPr id="16" name="グループ化 8"/>
          <p:cNvGrpSpPr/>
          <p:nvPr/>
        </p:nvGrpSpPr>
        <p:grpSpPr>
          <a:xfrm>
            <a:off x="35496" y="3541330"/>
            <a:ext cx="1404000" cy="835200"/>
            <a:chOff x="755576" y="1556792"/>
            <a:chExt cx="1008112" cy="711696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25" name="正方形/長方形 24"/>
            <p:cNvSpPr/>
            <p:nvPr/>
          </p:nvSpPr>
          <p:spPr>
            <a:xfrm>
              <a:off x="755576" y="1988840"/>
              <a:ext cx="1008112" cy="2796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55576" y="1772816"/>
              <a:ext cx="1008112" cy="22440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55576" y="1556792"/>
              <a:ext cx="1008112" cy="2244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82"/>
          <p:cNvGrpSpPr/>
          <p:nvPr/>
        </p:nvGrpSpPr>
        <p:grpSpPr>
          <a:xfrm>
            <a:off x="107504" y="2788152"/>
            <a:ext cx="1404000" cy="208800"/>
            <a:chOff x="2339752" y="1268760"/>
            <a:chExt cx="1008112" cy="224408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99" name="正方形/長方形 98"/>
            <p:cNvSpPr/>
            <p:nvPr/>
          </p:nvSpPr>
          <p:spPr>
            <a:xfrm>
              <a:off x="2339752" y="1268760"/>
              <a:ext cx="1008112" cy="720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2555776" y="1340768"/>
              <a:ext cx="21602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915816" y="1340768"/>
              <a:ext cx="21602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3275856" y="1340768"/>
              <a:ext cx="72008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2339752" y="1340768"/>
              <a:ext cx="72008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" name="下矢印 104"/>
          <p:cNvSpPr/>
          <p:nvPr/>
        </p:nvSpPr>
        <p:spPr>
          <a:xfrm>
            <a:off x="467544" y="3068960"/>
            <a:ext cx="792088" cy="21602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179512" y="346093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レジスト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23528" y="403700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基板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79512" y="374897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レジスト</a:t>
            </a:r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467544" y="472514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基板</a:t>
            </a:r>
            <a:r>
              <a:rPr lang="en-US" altLang="ja-JP" sz="2000" dirty="0" smtClean="0"/>
              <a:t>:</a:t>
            </a:r>
            <a:r>
              <a:rPr lang="en-US" altLang="ja-JP" sz="2000" b="1" dirty="0" smtClean="0"/>
              <a:t> Al</a:t>
            </a:r>
            <a:r>
              <a:rPr lang="en-US" altLang="ja-JP" sz="2000" b="1" baseline="-25000" dirty="0" smtClean="0"/>
              <a:t>2</a:t>
            </a:r>
            <a:r>
              <a:rPr lang="en-US" altLang="ja-JP" sz="2000" b="1" dirty="0" smtClean="0"/>
              <a:t>O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(0001) </a:t>
            </a:r>
          </a:p>
          <a:p>
            <a:endParaRPr lang="en-US" altLang="ja-JP" sz="2000" b="1" dirty="0" smtClean="0"/>
          </a:p>
          <a:p>
            <a:r>
              <a:rPr kumimoji="1" lang="ja-JP" altLang="en-US" sz="2000" dirty="0" smtClean="0"/>
              <a:t>レジスト</a:t>
            </a:r>
            <a:r>
              <a:rPr kumimoji="1" lang="en-US" altLang="ja-JP" sz="2000" dirty="0" smtClean="0"/>
              <a:t>1:</a:t>
            </a:r>
            <a:r>
              <a:rPr kumimoji="1" lang="ja-JP" altLang="en-US" sz="2000" dirty="0" smtClean="0"/>
              <a:t>熱硬化レジスト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nanonex</a:t>
            </a:r>
            <a:r>
              <a:rPr kumimoji="1" lang="en-US" altLang="ja-JP" sz="2000" dirty="0" smtClean="0"/>
              <a:t> NXR-2030)</a:t>
            </a:r>
            <a:endParaRPr lang="en-US" altLang="ja-JP" sz="2000" dirty="0" smtClean="0"/>
          </a:p>
          <a:p>
            <a:r>
              <a:rPr lang="ja-JP" altLang="en-US" sz="2000" dirty="0" smtClean="0"/>
              <a:t>レジスト</a:t>
            </a:r>
            <a:r>
              <a:rPr lang="en-US" altLang="ja-JP" sz="2000" dirty="0" smtClean="0"/>
              <a:t>2:UV</a:t>
            </a:r>
            <a:r>
              <a:rPr lang="ja-JP" altLang="en-US" sz="2000" dirty="0" smtClean="0"/>
              <a:t>硬化レジスト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nanonex</a:t>
            </a:r>
            <a:r>
              <a:rPr lang="en-US" altLang="ja-JP" sz="2000" dirty="0" smtClean="0"/>
              <a:t> NXR-3032)</a:t>
            </a:r>
            <a:endParaRPr kumimoji="1" lang="ja-JP" altLang="en-US" sz="20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5940152" y="11967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基板面出す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エッチング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作製プロセス①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652120" y="47251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CF</a:t>
            </a:r>
            <a:r>
              <a:rPr lang="en-US" altLang="ja-JP" sz="2000" baseline="-25000" dirty="0" smtClean="0"/>
              <a:t>4</a:t>
            </a:r>
            <a:r>
              <a:rPr lang="en-US" altLang="ja-JP" sz="2000" dirty="0" smtClean="0"/>
              <a:t>:</a:t>
            </a:r>
            <a:r>
              <a:rPr lang="en-US" altLang="ja-JP" sz="2400" dirty="0" smtClean="0"/>
              <a:t> </a:t>
            </a:r>
            <a:r>
              <a:rPr lang="en-US" altLang="ja-JP" sz="2000" b="1" dirty="0" smtClean="0"/>
              <a:t>10sccm 50W 2min 2.0Pa</a:t>
            </a:r>
            <a:endParaRPr lang="en-US" altLang="ja-JP" sz="2400" b="1" dirty="0" smtClean="0"/>
          </a:p>
          <a:p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:</a:t>
            </a:r>
            <a:r>
              <a:rPr lang="en-US" altLang="ja-JP" sz="2400" dirty="0" smtClean="0"/>
              <a:t> </a:t>
            </a:r>
            <a:r>
              <a:rPr lang="en-US" altLang="ja-JP" sz="2000" b="1" dirty="0" smtClean="0"/>
              <a:t>10sccm 50W 2min 1.0Pa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4281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モールド</a:t>
            </a:r>
            <a:endParaRPr kumimoji="1" lang="ja-JP" altLang="en-US" sz="2000" dirty="0"/>
          </a:p>
        </p:txBody>
      </p:sp>
      <p:grpSp>
        <p:nvGrpSpPr>
          <p:cNvPr id="18" name="グループ化 105"/>
          <p:cNvGrpSpPr/>
          <p:nvPr/>
        </p:nvGrpSpPr>
        <p:grpSpPr>
          <a:xfrm>
            <a:off x="1979712" y="3429001"/>
            <a:ext cx="1404000" cy="900000"/>
            <a:chOff x="2051720" y="3429000"/>
            <a:chExt cx="1008112" cy="806579"/>
          </a:xfrm>
          <a:scene3d>
            <a:camera prst="orthographicFront">
              <a:rot lat="300000" lon="300000" rev="0"/>
            </a:camera>
            <a:lightRig rig="soft" dir="t"/>
          </a:scene3d>
        </p:grpSpPr>
        <p:grpSp>
          <p:nvGrpSpPr>
            <p:cNvPr id="19" name="グループ化 182"/>
            <p:cNvGrpSpPr/>
            <p:nvPr/>
          </p:nvGrpSpPr>
          <p:grpSpPr>
            <a:xfrm>
              <a:off x="2051720" y="3429000"/>
              <a:ext cx="1008112" cy="224408"/>
              <a:chOff x="2339752" y="1268760"/>
              <a:chExt cx="1008112" cy="224408"/>
            </a:xfrm>
          </p:grpSpPr>
          <p:sp>
            <p:nvSpPr>
              <p:cNvPr id="114" name="正方形/長方形 113"/>
              <p:cNvSpPr/>
              <p:nvPr/>
            </p:nvSpPr>
            <p:spPr>
              <a:xfrm>
                <a:off x="2339752" y="1268760"/>
                <a:ext cx="1008112" cy="7200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正方形/長方形 11"/>
              <p:cNvSpPr/>
              <p:nvPr/>
            </p:nvSpPr>
            <p:spPr>
              <a:xfrm>
                <a:off x="2555776" y="1340768"/>
                <a:ext cx="216024" cy="1440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2"/>
              <p:cNvSpPr/>
              <p:nvPr/>
            </p:nvSpPr>
            <p:spPr>
              <a:xfrm>
                <a:off x="2915816" y="1340768"/>
                <a:ext cx="216024" cy="1440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正方形/長方形 13"/>
              <p:cNvSpPr/>
              <p:nvPr/>
            </p:nvSpPr>
            <p:spPr>
              <a:xfrm>
                <a:off x="3275856" y="1340768"/>
                <a:ext cx="72008" cy="152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正方形/長方形 120"/>
              <p:cNvSpPr/>
              <p:nvPr/>
            </p:nvSpPr>
            <p:spPr>
              <a:xfrm>
                <a:off x="2339752" y="1340768"/>
                <a:ext cx="72008" cy="152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31"/>
            <p:cNvGrpSpPr/>
            <p:nvPr/>
          </p:nvGrpSpPr>
          <p:grpSpPr>
            <a:xfrm>
              <a:off x="2051720" y="3501008"/>
              <a:ext cx="1008112" cy="734571"/>
              <a:chOff x="2051720" y="2204864"/>
              <a:chExt cx="1008112" cy="734571"/>
            </a:xfrm>
          </p:grpSpPr>
          <p:sp>
            <p:nvSpPr>
              <p:cNvPr id="91" name="正方形/長方形 90"/>
              <p:cNvSpPr/>
              <p:nvPr/>
            </p:nvSpPr>
            <p:spPr>
              <a:xfrm>
                <a:off x="2051720" y="2348880"/>
                <a:ext cx="1008112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59"/>
              <p:cNvGrpSpPr/>
              <p:nvPr/>
            </p:nvGrpSpPr>
            <p:grpSpPr>
              <a:xfrm>
                <a:off x="2051720" y="2204864"/>
                <a:ext cx="1008112" cy="734571"/>
                <a:chOff x="2051720" y="2204864"/>
                <a:chExt cx="1008112" cy="734571"/>
              </a:xfrm>
            </p:grpSpPr>
            <p:grpSp>
              <p:nvGrpSpPr>
                <p:cNvPr id="22" name="グループ化 15"/>
                <p:cNvGrpSpPr/>
                <p:nvPr/>
              </p:nvGrpSpPr>
              <p:grpSpPr>
                <a:xfrm>
                  <a:off x="2051720" y="2420888"/>
                  <a:ext cx="1008112" cy="518547"/>
                  <a:chOff x="2051720" y="2060848"/>
                  <a:chExt cx="1008112" cy="518547"/>
                </a:xfrm>
              </p:grpSpPr>
              <p:sp>
                <p:nvSpPr>
                  <p:cNvPr id="104" name="正方形/長方形 103"/>
                  <p:cNvSpPr/>
                  <p:nvPr/>
                </p:nvSpPr>
                <p:spPr>
                  <a:xfrm>
                    <a:off x="2051720" y="2060848"/>
                    <a:ext cx="1008112" cy="22440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" name="正方形/長方形 105"/>
                  <p:cNvSpPr/>
                  <p:nvPr/>
                </p:nvSpPr>
                <p:spPr>
                  <a:xfrm>
                    <a:off x="2051720" y="2276872"/>
                    <a:ext cx="1008112" cy="302523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" name="グループ化 21"/>
                <p:cNvGrpSpPr/>
                <p:nvPr/>
              </p:nvGrpSpPr>
              <p:grpSpPr>
                <a:xfrm>
                  <a:off x="2123728" y="2204864"/>
                  <a:ext cx="864096" cy="144016"/>
                  <a:chOff x="2123728" y="2204864"/>
                  <a:chExt cx="864096" cy="144016"/>
                </a:xfrm>
              </p:grpSpPr>
              <p:sp>
                <p:nvSpPr>
                  <p:cNvPr id="95" name="正方形/長方形 16"/>
                  <p:cNvSpPr/>
                  <p:nvPr/>
                </p:nvSpPr>
                <p:spPr>
                  <a:xfrm>
                    <a:off x="212372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6" name="正方形/長方形 17"/>
                  <p:cNvSpPr/>
                  <p:nvPr/>
                </p:nvSpPr>
                <p:spPr>
                  <a:xfrm>
                    <a:off x="248376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7" name="正方形/長方形 18"/>
                  <p:cNvSpPr/>
                  <p:nvPr/>
                </p:nvSpPr>
                <p:spPr>
                  <a:xfrm>
                    <a:off x="284380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24" name="グループ化 135"/>
          <p:cNvGrpSpPr/>
          <p:nvPr/>
        </p:nvGrpSpPr>
        <p:grpSpPr>
          <a:xfrm>
            <a:off x="2339752" y="2644136"/>
            <a:ext cx="1152128" cy="504056"/>
            <a:chOff x="2339752" y="2420888"/>
            <a:chExt cx="1152128" cy="504056"/>
          </a:xfrm>
        </p:grpSpPr>
        <p:cxnSp>
          <p:nvCxnSpPr>
            <p:cNvPr id="124" name="直線矢印コネクタ 123"/>
            <p:cNvCxnSpPr/>
            <p:nvPr/>
          </p:nvCxnSpPr>
          <p:spPr>
            <a:xfrm rot="5400000">
              <a:off x="2088518" y="2672122"/>
              <a:ext cx="504056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/>
            <p:nvPr/>
          </p:nvCxnSpPr>
          <p:spPr>
            <a:xfrm rot="5400000">
              <a:off x="2374962" y="2672122"/>
              <a:ext cx="504056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/>
            <p:nvPr/>
          </p:nvCxnSpPr>
          <p:spPr>
            <a:xfrm rot="5400000">
              <a:off x="2662994" y="2672122"/>
              <a:ext cx="504056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/>
            <p:nvPr/>
          </p:nvCxnSpPr>
          <p:spPr>
            <a:xfrm rot="5400000">
              <a:off x="2951026" y="2672122"/>
              <a:ext cx="504056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矢印コネクタ 131"/>
            <p:cNvCxnSpPr/>
            <p:nvPr/>
          </p:nvCxnSpPr>
          <p:spPr>
            <a:xfrm rot="5400000">
              <a:off x="3239058" y="2672122"/>
              <a:ext cx="504056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テキスト ボックス 134"/>
          <p:cNvSpPr txBox="1"/>
          <p:nvPr/>
        </p:nvSpPr>
        <p:spPr>
          <a:xfrm>
            <a:off x="2483768" y="2212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UV</a:t>
            </a:r>
            <a:endParaRPr kumimoji="1" lang="ja-JP" altLang="en-US" sz="2000" b="1" dirty="0"/>
          </a:p>
        </p:txBody>
      </p:sp>
      <p:grpSp>
        <p:nvGrpSpPr>
          <p:cNvPr id="29" name="グループ化 136"/>
          <p:cNvGrpSpPr/>
          <p:nvPr/>
        </p:nvGrpSpPr>
        <p:grpSpPr>
          <a:xfrm>
            <a:off x="6012160" y="2500120"/>
            <a:ext cx="1152128" cy="504056"/>
            <a:chOff x="2339752" y="2420888"/>
            <a:chExt cx="1152128" cy="504056"/>
          </a:xfrm>
        </p:grpSpPr>
        <p:cxnSp>
          <p:nvCxnSpPr>
            <p:cNvPr id="138" name="直線矢印コネクタ 137"/>
            <p:cNvCxnSpPr/>
            <p:nvPr/>
          </p:nvCxnSpPr>
          <p:spPr>
            <a:xfrm rot="5400000">
              <a:off x="2088518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/>
            <p:nvPr/>
          </p:nvCxnSpPr>
          <p:spPr>
            <a:xfrm rot="5400000">
              <a:off x="2374962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rot="5400000">
              <a:off x="2662994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141"/>
            <p:cNvCxnSpPr/>
            <p:nvPr/>
          </p:nvCxnSpPr>
          <p:spPr>
            <a:xfrm rot="5400000">
              <a:off x="2951026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矢印コネクタ 142"/>
            <p:cNvCxnSpPr/>
            <p:nvPr/>
          </p:nvCxnSpPr>
          <p:spPr>
            <a:xfrm rot="5400000">
              <a:off x="3239058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154"/>
          <p:cNvGrpSpPr/>
          <p:nvPr/>
        </p:nvGrpSpPr>
        <p:grpSpPr>
          <a:xfrm>
            <a:off x="3275856" y="3481466"/>
            <a:ext cx="2016224" cy="1967581"/>
            <a:chOff x="3275856" y="3481466"/>
            <a:chExt cx="2016224" cy="1967581"/>
          </a:xfrm>
        </p:grpSpPr>
        <p:sp>
          <p:nvSpPr>
            <p:cNvPr id="145" name="テキスト ボックス 144"/>
            <p:cNvSpPr txBox="1"/>
            <p:nvPr/>
          </p:nvSpPr>
          <p:spPr>
            <a:xfrm>
              <a:off x="3275856" y="4741161"/>
              <a:ext cx="2016224" cy="70788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高い端面平坦性</a:t>
              </a:r>
              <a:endParaRPr kumimoji="1" lang="en-US" altLang="ja-JP" sz="2000" dirty="0" smtClean="0"/>
            </a:p>
            <a:p>
              <a:pPr algn="ctr"/>
              <a:r>
                <a:rPr lang="ja-JP" altLang="en-US" sz="2000" dirty="0" smtClean="0"/>
                <a:t>大面積・一括</a:t>
              </a:r>
              <a:endParaRPr kumimoji="1" lang="ja-JP" altLang="en-US" sz="2000" dirty="0"/>
            </a:p>
          </p:txBody>
        </p:sp>
        <p:cxnSp>
          <p:nvCxnSpPr>
            <p:cNvPr id="146" name="直線矢印コネクタ 145"/>
            <p:cNvCxnSpPr>
              <a:stCxn id="145" idx="0"/>
              <a:endCxn id="32" idx="3"/>
            </p:cNvCxnSpPr>
            <p:nvPr/>
          </p:nvCxnSpPr>
          <p:spPr>
            <a:xfrm rot="16200000" flipV="1">
              <a:off x="3570602" y="4027795"/>
              <a:ext cx="1259695" cy="16703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>
              <a:stCxn id="145" idx="0"/>
              <a:endCxn id="33" idx="3"/>
            </p:cNvCxnSpPr>
            <p:nvPr/>
          </p:nvCxnSpPr>
          <p:spPr>
            <a:xfrm rot="5400000" flipH="1" flipV="1">
              <a:off x="3821316" y="3944119"/>
              <a:ext cx="1259695" cy="33439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>
              <a:stCxn id="145" idx="0"/>
              <a:endCxn id="34" idx="3"/>
            </p:cNvCxnSpPr>
            <p:nvPr/>
          </p:nvCxnSpPr>
          <p:spPr>
            <a:xfrm rot="5400000" flipH="1" flipV="1">
              <a:off x="4072031" y="3693404"/>
              <a:ext cx="1259695" cy="83582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108" name="正方形/長方形 107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9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6660232" y="14127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結晶化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ポストアニール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grpSp>
        <p:nvGrpSpPr>
          <p:cNvPr id="5" name="グループ化 126"/>
          <p:cNvGrpSpPr/>
          <p:nvPr/>
        </p:nvGrpSpPr>
        <p:grpSpPr>
          <a:xfrm>
            <a:off x="7308304" y="3817936"/>
            <a:ext cx="1342800" cy="835200"/>
            <a:chOff x="2051720" y="4293096"/>
            <a:chExt cx="1008112" cy="648072"/>
          </a:xfrm>
          <a:scene3d>
            <a:camera prst="orthographicFront">
              <a:rot lat="298855" lon="301140" rev="0"/>
            </a:camera>
            <a:lightRig rig="soft" dir="t"/>
          </a:scene3d>
        </p:grpSpPr>
        <p:sp>
          <p:nvSpPr>
            <p:cNvPr id="103" name="正方形/長方形 102"/>
            <p:cNvSpPr/>
            <p:nvPr/>
          </p:nvSpPr>
          <p:spPr>
            <a:xfrm>
              <a:off x="2051720" y="4661268"/>
              <a:ext cx="1008112" cy="279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2051720" y="4293096"/>
              <a:ext cx="7200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2411760" y="4293096"/>
              <a:ext cx="7200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771800" y="4293096"/>
              <a:ext cx="7200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コネクタ 98"/>
          <p:cNvCxnSpPr/>
          <p:nvPr/>
        </p:nvCxnSpPr>
        <p:spPr>
          <a:xfrm rot="5400000">
            <a:off x="7613660" y="3187186"/>
            <a:ext cx="852921" cy="408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6948264" y="252483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FMO </a:t>
            </a:r>
            <a:r>
              <a:rPr kumimoji="1" lang="ja-JP" altLang="en-US" sz="2000" dirty="0" smtClean="0"/>
              <a:t>ナノワイヤー</a:t>
            </a:r>
            <a:endParaRPr kumimoji="1" lang="ja-JP" altLang="en-US" sz="20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292080" y="24928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Ar</a:t>
            </a:r>
            <a:r>
              <a:rPr kumimoji="1" lang="en-US" altLang="ja-JP" sz="2000" dirty="0" smtClean="0"/>
              <a:t> plasma</a:t>
            </a:r>
            <a:endParaRPr kumimoji="1" lang="ja-JP" altLang="en-US" sz="2000" dirty="0"/>
          </a:p>
        </p:txBody>
      </p:sp>
      <p:sp>
        <p:nvSpPr>
          <p:cNvPr id="139" name="右矢印 138"/>
          <p:cNvSpPr/>
          <p:nvPr/>
        </p:nvSpPr>
        <p:spPr>
          <a:xfrm>
            <a:off x="4139952" y="1412776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243"/>
          <p:cNvGrpSpPr/>
          <p:nvPr/>
        </p:nvGrpSpPr>
        <p:grpSpPr>
          <a:xfrm>
            <a:off x="2987824" y="3789040"/>
            <a:ext cx="1584176" cy="1008112"/>
            <a:chOff x="2987824" y="4521314"/>
            <a:chExt cx="1224136" cy="1016496"/>
          </a:xfrm>
          <a:scene3d>
            <a:camera prst="orthographicFront">
              <a:rot lat="300000" lon="300000" rev="0"/>
            </a:camera>
            <a:lightRig rig="soft" dir="t"/>
          </a:scene3d>
        </p:grpSpPr>
        <p:cxnSp>
          <p:nvCxnSpPr>
            <p:cNvPr id="124" name="直線コネクタ 123"/>
            <p:cNvCxnSpPr/>
            <p:nvPr/>
          </p:nvCxnSpPr>
          <p:spPr>
            <a:xfrm flipV="1">
              <a:off x="2987824" y="5529426"/>
              <a:ext cx="1224136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  <a:sp3d extrusionH="3810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242"/>
            <p:cNvGrpSpPr/>
            <p:nvPr/>
          </p:nvGrpSpPr>
          <p:grpSpPr>
            <a:xfrm>
              <a:off x="2987824" y="4593322"/>
              <a:ext cx="1224136" cy="936104"/>
              <a:chOff x="2987824" y="4593322"/>
              <a:chExt cx="1224136" cy="936104"/>
            </a:xfrm>
          </p:grpSpPr>
          <p:sp>
            <p:nvSpPr>
              <p:cNvPr id="129" name="正方形/長方形 128"/>
              <p:cNvSpPr/>
              <p:nvPr/>
            </p:nvSpPr>
            <p:spPr>
              <a:xfrm>
                <a:off x="2987824" y="4593322"/>
                <a:ext cx="1224136" cy="9361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dist="50800" dir="8520000" algn="ctr" rotWithShape="0">
                  <a:schemeClr val="bg1">
                    <a:alpha val="0"/>
                  </a:schemeClr>
                </a:outerShdw>
              </a:effectLst>
              <a:sp3d extrusionH="3810000"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" name="グループ化 132"/>
              <p:cNvGrpSpPr/>
              <p:nvPr/>
            </p:nvGrpSpPr>
            <p:grpSpPr>
              <a:xfrm>
                <a:off x="3059832" y="4689168"/>
                <a:ext cx="1008112" cy="604808"/>
                <a:chOff x="755576" y="4257120"/>
                <a:chExt cx="1008112" cy="604808"/>
              </a:xfrm>
            </p:grpSpPr>
            <p:sp>
              <p:nvSpPr>
                <p:cNvPr id="131" name="正方形/長方形 130"/>
                <p:cNvSpPr/>
                <p:nvPr/>
              </p:nvSpPr>
              <p:spPr>
                <a:xfrm>
                  <a:off x="755576" y="4581128"/>
                  <a:ext cx="1008112" cy="2808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" name="グループ化 105"/>
                <p:cNvGrpSpPr/>
                <p:nvPr/>
              </p:nvGrpSpPr>
              <p:grpSpPr>
                <a:xfrm>
                  <a:off x="755577" y="4257120"/>
                  <a:ext cx="1008111" cy="324008"/>
                  <a:chOff x="755577" y="4257120"/>
                  <a:chExt cx="1008111" cy="324008"/>
                </a:xfrm>
              </p:grpSpPr>
              <p:sp>
                <p:nvSpPr>
                  <p:cNvPr id="133" name="正方形/長方形 132"/>
                  <p:cNvSpPr/>
                  <p:nvPr/>
                </p:nvSpPr>
                <p:spPr>
                  <a:xfrm>
                    <a:off x="755577" y="4257128"/>
                    <a:ext cx="72008" cy="324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" name="正方形/長方形 133"/>
                  <p:cNvSpPr/>
                  <p:nvPr/>
                </p:nvSpPr>
                <p:spPr>
                  <a:xfrm>
                    <a:off x="1115617" y="4257120"/>
                    <a:ext cx="72008" cy="252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" name="正方形/長方形 134"/>
                  <p:cNvSpPr/>
                  <p:nvPr/>
                </p:nvSpPr>
                <p:spPr>
                  <a:xfrm>
                    <a:off x="1475657" y="4257120"/>
                    <a:ext cx="72008" cy="252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" name="正方形/長方形 135"/>
                  <p:cNvSpPr/>
                  <p:nvPr/>
                </p:nvSpPr>
                <p:spPr>
                  <a:xfrm>
                    <a:off x="971600" y="4509120"/>
                    <a:ext cx="216024" cy="7200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" name="正方形/長方形 136"/>
                  <p:cNvSpPr/>
                  <p:nvPr/>
                </p:nvSpPr>
                <p:spPr>
                  <a:xfrm>
                    <a:off x="1331640" y="4509120"/>
                    <a:ext cx="216024" cy="7200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" name="正方形/長方形 137"/>
                  <p:cNvSpPr/>
                  <p:nvPr/>
                </p:nvSpPr>
                <p:spPr>
                  <a:xfrm>
                    <a:off x="1691680" y="4509120"/>
                    <a:ext cx="72008" cy="7200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cxnSp>
          <p:nvCxnSpPr>
            <p:cNvPr id="127" name="直線コネクタ 126"/>
            <p:cNvCxnSpPr/>
            <p:nvPr/>
          </p:nvCxnSpPr>
          <p:spPr>
            <a:xfrm rot="5400000">
              <a:off x="2483768" y="5025370"/>
              <a:ext cx="1008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sp3d extrusionH="3810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rot="5400000">
              <a:off x="3707904" y="5025370"/>
              <a:ext cx="1008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sp3d extrusionH="3810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テキスト ボックス 144"/>
          <p:cNvSpPr txBox="1"/>
          <p:nvPr/>
        </p:nvSpPr>
        <p:spPr>
          <a:xfrm>
            <a:off x="2051720" y="14847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レジスト除去</a:t>
            </a:r>
            <a:endParaRPr kumimoji="1" lang="en-US" altLang="ja-JP" sz="2400" dirty="0" smtClean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067944" y="14127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形状を整える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イオンミリング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47" name="右矢印 146"/>
          <p:cNvSpPr/>
          <p:nvPr/>
        </p:nvSpPr>
        <p:spPr>
          <a:xfrm>
            <a:off x="6372200" y="1412776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132"/>
          <p:cNvGrpSpPr/>
          <p:nvPr/>
        </p:nvGrpSpPr>
        <p:grpSpPr>
          <a:xfrm>
            <a:off x="888401" y="3897084"/>
            <a:ext cx="1404000" cy="900067"/>
            <a:chOff x="755576" y="4149080"/>
            <a:chExt cx="1008112" cy="720080"/>
          </a:xfrm>
          <a:scene3d>
            <a:camera prst="orthographicFront">
              <a:rot lat="300000" lon="300000" rev="0"/>
            </a:camera>
            <a:lightRig rig="soft" dir="t"/>
          </a:scene3d>
        </p:grpSpPr>
        <p:grpSp>
          <p:nvGrpSpPr>
            <p:cNvPr id="11" name="グループ化 74"/>
            <p:cNvGrpSpPr/>
            <p:nvPr/>
          </p:nvGrpSpPr>
          <p:grpSpPr>
            <a:xfrm>
              <a:off x="755576" y="4221088"/>
              <a:ext cx="1008112" cy="648072"/>
              <a:chOff x="4499992" y="2276872"/>
              <a:chExt cx="1008112" cy="648072"/>
            </a:xfrm>
          </p:grpSpPr>
          <p:grpSp>
            <p:nvGrpSpPr>
              <p:cNvPr id="12" name="グループ化 40"/>
              <p:cNvGrpSpPr/>
              <p:nvPr/>
            </p:nvGrpSpPr>
            <p:grpSpPr>
              <a:xfrm>
                <a:off x="4572000" y="2276872"/>
                <a:ext cx="864096" cy="360040"/>
                <a:chOff x="4572000" y="2276872"/>
                <a:chExt cx="864096" cy="360040"/>
              </a:xfrm>
            </p:grpSpPr>
            <p:grpSp>
              <p:nvGrpSpPr>
                <p:cNvPr id="13" name="グループ化 30"/>
                <p:cNvGrpSpPr/>
                <p:nvPr/>
              </p:nvGrpSpPr>
              <p:grpSpPr>
                <a:xfrm>
                  <a:off x="4572000" y="2420888"/>
                  <a:ext cx="864096" cy="216024"/>
                  <a:chOff x="2123728" y="2204864"/>
                  <a:chExt cx="864096" cy="216024"/>
                </a:xfrm>
              </p:grpSpPr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212372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248376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正方形/長方形 39"/>
                  <p:cNvSpPr/>
                  <p:nvPr/>
                </p:nvSpPr>
                <p:spPr>
                  <a:xfrm>
                    <a:off x="284380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4" name="グループ化 34"/>
                <p:cNvGrpSpPr/>
                <p:nvPr/>
              </p:nvGrpSpPr>
              <p:grpSpPr>
                <a:xfrm>
                  <a:off x="4572000" y="2276872"/>
                  <a:ext cx="864096" cy="144016"/>
                  <a:chOff x="2123728" y="2204864"/>
                  <a:chExt cx="864096" cy="144016"/>
                </a:xfrm>
              </p:grpSpPr>
              <p:sp>
                <p:nvSpPr>
                  <p:cNvPr id="35" name="正方形/長方形 34"/>
                  <p:cNvSpPr/>
                  <p:nvPr/>
                </p:nvSpPr>
                <p:spPr>
                  <a:xfrm>
                    <a:off x="212372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正方形/長方形 35"/>
                  <p:cNvSpPr/>
                  <p:nvPr/>
                </p:nvSpPr>
                <p:spPr>
                  <a:xfrm>
                    <a:off x="248376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284380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sp3d extrusionH="381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2" name="正方形/長方形 31"/>
              <p:cNvSpPr/>
              <p:nvPr/>
            </p:nvSpPr>
            <p:spPr>
              <a:xfrm>
                <a:off x="4499992" y="2636912"/>
                <a:ext cx="1008112" cy="2880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05"/>
            <p:cNvGrpSpPr/>
            <p:nvPr/>
          </p:nvGrpSpPr>
          <p:grpSpPr>
            <a:xfrm>
              <a:off x="755576" y="4149080"/>
              <a:ext cx="1008112" cy="432048"/>
              <a:chOff x="755576" y="4149080"/>
              <a:chExt cx="1008112" cy="432048"/>
            </a:xfrm>
          </p:grpSpPr>
          <p:grpSp>
            <p:nvGrpSpPr>
              <p:cNvPr id="16" name="グループ化 94"/>
              <p:cNvGrpSpPr/>
              <p:nvPr/>
            </p:nvGrpSpPr>
            <p:grpSpPr>
              <a:xfrm>
                <a:off x="755576" y="4149081"/>
                <a:ext cx="216024" cy="432047"/>
                <a:chOff x="755576" y="4149081"/>
                <a:chExt cx="216024" cy="432047"/>
              </a:xfrm>
            </p:grpSpPr>
            <p:sp>
              <p:nvSpPr>
                <p:cNvPr id="29" name="正方形/長方形 28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95"/>
              <p:cNvGrpSpPr/>
              <p:nvPr/>
            </p:nvGrpSpPr>
            <p:grpSpPr>
              <a:xfrm>
                <a:off x="1115616" y="4149080"/>
                <a:ext cx="216024" cy="432047"/>
                <a:chOff x="755576" y="4149081"/>
                <a:chExt cx="216024" cy="432047"/>
              </a:xfrm>
            </p:grpSpPr>
            <p:sp>
              <p:nvSpPr>
                <p:cNvPr id="27" name="正方形/長方形 26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" name="グループ化 98"/>
              <p:cNvGrpSpPr/>
              <p:nvPr/>
            </p:nvGrpSpPr>
            <p:grpSpPr>
              <a:xfrm>
                <a:off x="1475656" y="4149080"/>
                <a:ext cx="216024" cy="432047"/>
                <a:chOff x="755576" y="4149081"/>
                <a:chExt cx="216024" cy="432047"/>
              </a:xfrm>
            </p:grpSpPr>
            <p:sp>
              <p:nvSpPr>
                <p:cNvPr id="25" name="正方形/長方形 24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381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" name="正方形/長方形 21"/>
              <p:cNvSpPr/>
              <p:nvPr/>
            </p:nvSpPr>
            <p:spPr>
              <a:xfrm>
                <a:off x="971600" y="4509120"/>
                <a:ext cx="216024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1331640" y="4509120"/>
                <a:ext cx="216024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691680" y="4509120"/>
                <a:ext cx="72008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 extrusionH="3810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7" name="AutoShape 19"/>
          <p:cNvSpPr>
            <a:spLocks noChangeArrowheads="1"/>
          </p:cNvSpPr>
          <p:nvPr/>
        </p:nvSpPr>
        <p:spPr bwMode="auto">
          <a:xfrm rot="18712155" flipH="1">
            <a:off x="179441" y="2395213"/>
            <a:ext cx="1374483" cy="2094422"/>
          </a:xfrm>
          <a:prstGeom prst="triangle">
            <a:avLst>
              <a:gd name="adj" fmla="val 68225"/>
            </a:avLst>
          </a:prstGeom>
          <a:gradFill rotWithShape="1">
            <a:gsLst>
              <a:gs pos="0">
                <a:srgbClr val="0000FF"/>
              </a:gs>
              <a:gs pos="100000">
                <a:srgbClr val="6699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soft" dir="t"/>
          </a:scene3d>
          <a:sp3d extrusionH="3810000"/>
        </p:spPr>
        <p:txBody>
          <a:bodyPr lIns="74295" tIns="8890" rIns="74295" bIns="8890"/>
          <a:lstStyle/>
          <a:p>
            <a:endParaRPr lang="ja-JP" altLang="en-US"/>
          </a:p>
        </p:txBody>
      </p:sp>
      <p:grpSp>
        <p:nvGrpSpPr>
          <p:cNvPr id="19" name="グループ化 142"/>
          <p:cNvGrpSpPr/>
          <p:nvPr/>
        </p:nvGrpSpPr>
        <p:grpSpPr>
          <a:xfrm rot="2274333">
            <a:off x="72155" y="3174706"/>
            <a:ext cx="1013226" cy="582842"/>
            <a:chOff x="6532440" y="2160208"/>
            <a:chExt cx="883437" cy="485740"/>
          </a:xfrm>
        </p:grpSpPr>
        <p:sp>
          <p:nvSpPr>
            <p:cNvPr id="59" name="Oval 21"/>
            <p:cNvSpPr>
              <a:spLocks noChangeArrowheads="1"/>
            </p:cNvSpPr>
            <p:nvPr/>
          </p:nvSpPr>
          <p:spPr bwMode="auto">
            <a:xfrm flipH="1">
              <a:off x="7003235" y="224434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auto">
            <a:xfrm flipH="1">
              <a:off x="6844696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auto">
            <a:xfrm flipH="1">
              <a:off x="7355743" y="231688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auto">
            <a:xfrm flipH="1">
              <a:off x="7037550" y="248085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auto">
            <a:xfrm flipH="1">
              <a:off x="6653520" y="2292955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 flipH="1">
              <a:off x="6763467" y="235366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 flipH="1">
              <a:off x="7062921" y="241415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auto">
            <a:xfrm flipH="1">
              <a:off x="7301211" y="227467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auto">
            <a:xfrm flipH="1">
              <a:off x="7335577" y="241670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8" name="Oval 33"/>
            <p:cNvSpPr>
              <a:spLocks noChangeArrowheads="1"/>
            </p:cNvSpPr>
            <p:nvPr/>
          </p:nvSpPr>
          <p:spPr bwMode="auto">
            <a:xfrm flipH="1">
              <a:off x="7014068" y="216020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69" name="Oval 34"/>
            <p:cNvSpPr>
              <a:spLocks noChangeArrowheads="1"/>
            </p:cNvSpPr>
            <p:nvPr/>
          </p:nvSpPr>
          <p:spPr bwMode="auto">
            <a:xfrm flipH="1">
              <a:off x="7165881" y="2228922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0" name="Oval 35"/>
            <p:cNvSpPr>
              <a:spLocks noChangeArrowheads="1"/>
            </p:cNvSpPr>
            <p:nvPr/>
          </p:nvSpPr>
          <p:spPr bwMode="auto">
            <a:xfrm flipH="1">
              <a:off x="6663649" y="233349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1" name="Oval 36"/>
            <p:cNvSpPr>
              <a:spLocks noChangeArrowheads="1"/>
            </p:cNvSpPr>
            <p:nvPr/>
          </p:nvSpPr>
          <p:spPr bwMode="auto">
            <a:xfrm flipH="1">
              <a:off x="6888376" y="2281424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 flipH="1">
              <a:off x="6844696" y="243684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H="1">
              <a:off x="7230198" y="240035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 flipH="1">
              <a:off x="6619662" y="223829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" name="Oval 23"/>
            <p:cNvSpPr>
              <a:spLocks noChangeArrowheads="1"/>
            </p:cNvSpPr>
            <p:nvPr/>
          </p:nvSpPr>
          <p:spPr bwMode="auto">
            <a:xfrm flipH="1">
              <a:off x="6906009" y="2395316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 flipH="1">
              <a:off x="7121249" y="2528207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7" name="Oval 26"/>
            <p:cNvSpPr>
              <a:spLocks noChangeArrowheads="1"/>
            </p:cNvSpPr>
            <p:nvPr/>
          </p:nvSpPr>
          <p:spPr bwMode="auto">
            <a:xfrm flipH="1">
              <a:off x="6908038" y="21774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8" name="Oval 27"/>
            <p:cNvSpPr>
              <a:spLocks noChangeArrowheads="1"/>
            </p:cNvSpPr>
            <p:nvPr/>
          </p:nvSpPr>
          <p:spPr bwMode="auto">
            <a:xfrm flipH="1">
              <a:off x="6773504" y="221330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6720829" y="2283950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 flipH="1">
              <a:off x="7085985" y="2275839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 flipH="1">
              <a:off x="7190502" y="2588753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82" name="Oval 35"/>
            <p:cNvSpPr>
              <a:spLocks noChangeArrowheads="1"/>
            </p:cNvSpPr>
            <p:nvPr/>
          </p:nvSpPr>
          <p:spPr bwMode="auto">
            <a:xfrm flipH="1">
              <a:off x="6532440" y="2247718"/>
              <a:ext cx="60134" cy="5719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149" name="テキスト ボックス 148"/>
          <p:cNvSpPr txBox="1"/>
          <p:nvPr/>
        </p:nvSpPr>
        <p:spPr>
          <a:xfrm>
            <a:off x="-252536" y="14127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サイドウォール蒸着</a:t>
            </a:r>
            <a:endParaRPr kumimoji="1" lang="ja-JP" altLang="en-US" sz="2400" dirty="0"/>
          </a:p>
        </p:txBody>
      </p:sp>
      <p:sp>
        <p:nvSpPr>
          <p:cNvPr id="161" name="右矢印 160"/>
          <p:cNvSpPr/>
          <p:nvPr/>
        </p:nvSpPr>
        <p:spPr>
          <a:xfrm>
            <a:off x="1907704" y="1412776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2699792" y="188640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作製プロセス②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35496" y="4976589"/>
            <a:ext cx="30963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ターゲット</a:t>
            </a:r>
            <a:r>
              <a:rPr lang="en-US" altLang="ja-JP" sz="2400" dirty="0" smtClean="0"/>
              <a:t>:</a:t>
            </a:r>
            <a:r>
              <a:rPr lang="en-US" altLang="ja-JP" sz="2000" b="1" dirty="0" smtClean="0"/>
              <a:t>Fe</a:t>
            </a:r>
            <a:r>
              <a:rPr lang="en-US" altLang="ja-JP" sz="2000" b="1" baseline="-25000" dirty="0" smtClean="0"/>
              <a:t>2.5</a:t>
            </a:r>
            <a:r>
              <a:rPr lang="en-US" altLang="ja-JP" sz="2000" b="1" dirty="0" smtClean="0"/>
              <a:t>-Mn</a:t>
            </a:r>
            <a:r>
              <a:rPr lang="en-US" altLang="ja-JP" sz="2000" b="1" baseline="-25000" dirty="0" smtClean="0"/>
              <a:t>0.5</a:t>
            </a:r>
            <a:r>
              <a:rPr lang="en-US" altLang="ja-JP" sz="2000" b="1" dirty="0" smtClean="0"/>
              <a:t>-O</a:t>
            </a:r>
            <a:r>
              <a:rPr lang="en-US" altLang="ja-JP" sz="2000" b="1" baseline="-25000" dirty="0" smtClean="0"/>
              <a:t> </a:t>
            </a:r>
          </a:p>
          <a:p>
            <a:r>
              <a:rPr lang="en-US" altLang="ja-JP" sz="2000" dirty="0" smtClean="0"/>
              <a:t>P </a:t>
            </a:r>
            <a:r>
              <a:rPr lang="en-US" altLang="ja-JP" sz="2000" baseline="-25000" dirty="0" smtClean="0"/>
              <a:t>base</a:t>
            </a:r>
            <a:r>
              <a:rPr lang="en-US" altLang="ja-JP" sz="2000" dirty="0" smtClean="0"/>
              <a:t> :</a:t>
            </a:r>
            <a:r>
              <a:rPr lang="ja-JP" altLang="en-US" sz="2000" b="1" dirty="0" smtClean="0"/>
              <a:t>～</a:t>
            </a:r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-6</a:t>
            </a:r>
            <a:r>
              <a:rPr lang="en-US" altLang="ja-JP" sz="2000" b="1" dirty="0" smtClean="0"/>
              <a:t>Pa</a:t>
            </a:r>
          </a:p>
          <a:p>
            <a:r>
              <a:rPr lang="en-US" altLang="ja-JP" sz="2000" dirty="0" smtClean="0"/>
              <a:t>P</a:t>
            </a:r>
            <a:r>
              <a:rPr lang="en-US" altLang="ja-JP" sz="2000" baseline="-25000" dirty="0" smtClean="0"/>
              <a:t>O2</a:t>
            </a:r>
            <a:r>
              <a:rPr lang="ja-JP" altLang="en-US" sz="2000" dirty="0" smtClean="0"/>
              <a:t>：</a:t>
            </a:r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-4</a:t>
            </a:r>
            <a:r>
              <a:rPr lang="en-US" altLang="ja-JP" sz="2000" b="1" dirty="0" smtClean="0"/>
              <a:t>Pa</a:t>
            </a:r>
          </a:p>
          <a:p>
            <a:r>
              <a:rPr lang="ja-JP" altLang="en-US" sz="2000" dirty="0" smtClean="0"/>
              <a:t>基板温度  </a:t>
            </a:r>
            <a:r>
              <a:rPr lang="en-US" altLang="ja-JP" sz="2000" dirty="0" smtClean="0"/>
              <a:t>: </a:t>
            </a:r>
            <a:r>
              <a:rPr lang="ja-JP" altLang="en-US" sz="2000" b="1" dirty="0" smtClean="0"/>
              <a:t>室温</a:t>
            </a:r>
            <a:endParaRPr lang="en-US" altLang="ja-JP" sz="2000" b="1" dirty="0" smtClean="0"/>
          </a:p>
          <a:p>
            <a:r>
              <a:rPr lang="ja-JP" altLang="en-US" sz="2000" dirty="0" smtClean="0"/>
              <a:t>蒸着角度：</a:t>
            </a:r>
            <a:r>
              <a:rPr lang="en-US" altLang="ja-JP" sz="2000" b="1" dirty="0" smtClean="0"/>
              <a:t>60°</a:t>
            </a:r>
          </a:p>
        </p:txBody>
      </p:sp>
      <p:sp>
        <p:nvSpPr>
          <p:cNvPr id="160" name="正方形/長方形 159"/>
          <p:cNvSpPr/>
          <p:nvPr/>
        </p:nvSpPr>
        <p:spPr>
          <a:xfrm>
            <a:off x="7308304" y="5157192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P </a:t>
            </a:r>
            <a:r>
              <a:rPr lang="en-US" altLang="ja-JP" sz="2000" baseline="-25000" dirty="0" smtClean="0"/>
              <a:t>base</a:t>
            </a:r>
            <a:r>
              <a:rPr lang="en-US" altLang="ja-JP" sz="2000" dirty="0" smtClean="0"/>
              <a:t> :</a:t>
            </a:r>
            <a:r>
              <a:rPr lang="ja-JP" altLang="en-US" sz="2000" b="1" dirty="0" smtClean="0"/>
              <a:t>～</a:t>
            </a:r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-6</a:t>
            </a:r>
            <a:r>
              <a:rPr lang="en-US" altLang="ja-JP" sz="2000" b="1" dirty="0" smtClean="0"/>
              <a:t>Pa</a:t>
            </a:r>
          </a:p>
          <a:p>
            <a:r>
              <a:rPr lang="en-US" altLang="ja-JP" sz="2000" dirty="0" smtClean="0"/>
              <a:t>P</a:t>
            </a:r>
            <a:r>
              <a:rPr lang="en-US" altLang="ja-JP" sz="2000" baseline="-25000" dirty="0" smtClean="0"/>
              <a:t>O2</a:t>
            </a:r>
            <a:r>
              <a:rPr lang="ja-JP" altLang="en-US" sz="2000" dirty="0" smtClean="0"/>
              <a:t>：</a:t>
            </a:r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-4</a:t>
            </a:r>
            <a:r>
              <a:rPr lang="en-US" altLang="ja-JP" sz="2000" b="1" dirty="0" smtClean="0"/>
              <a:t>Pa</a:t>
            </a:r>
          </a:p>
          <a:p>
            <a:r>
              <a:rPr lang="ja-JP" altLang="en-US" sz="2000" dirty="0" smtClean="0"/>
              <a:t>温度：</a:t>
            </a:r>
            <a:r>
              <a:rPr lang="en-US" altLang="ja-JP" sz="2000" b="1" dirty="0" smtClean="0"/>
              <a:t>400</a:t>
            </a:r>
            <a:r>
              <a:rPr lang="ja-JP" altLang="en-US" sz="2000" b="1" dirty="0" smtClean="0"/>
              <a:t>℃</a:t>
            </a:r>
            <a:endParaRPr lang="en-US" altLang="ja-JP" sz="2000" b="1" dirty="0" smtClean="0"/>
          </a:p>
          <a:p>
            <a:r>
              <a:rPr lang="ja-JP" altLang="en-US" sz="2000" dirty="0" smtClean="0"/>
              <a:t>時間：</a:t>
            </a:r>
            <a:r>
              <a:rPr lang="en-US" altLang="ja-JP" sz="2000" b="1" dirty="0" smtClean="0"/>
              <a:t>5h</a:t>
            </a:r>
            <a:endParaRPr lang="ja-JP" altLang="en-US" sz="2000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843808" y="515719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浸漬</a:t>
            </a:r>
            <a:r>
              <a:rPr lang="en-US" altLang="ja-JP" sz="2000" dirty="0" smtClean="0"/>
              <a:t>:</a:t>
            </a:r>
            <a:r>
              <a:rPr lang="en-US" altLang="ja-JP" sz="2000" b="1" dirty="0" smtClean="0"/>
              <a:t>6h</a:t>
            </a:r>
            <a:r>
              <a:rPr lang="ja-JP" altLang="en-US" sz="2000" b="1" dirty="0" smtClean="0"/>
              <a:t>、</a:t>
            </a:r>
            <a:r>
              <a:rPr lang="en-US" altLang="ja-JP" sz="2000" b="1" dirty="0" smtClean="0"/>
              <a:t>90</a:t>
            </a:r>
            <a:r>
              <a:rPr lang="ja-JP" altLang="en-US" sz="2000" b="1" dirty="0" smtClean="0"/>
              <a:t>℃</a:t>
            </a:r>
            <a:endParaRPr lang="en-US" altLang="ja-JP" sz="2000" b="1" dirty="0" smtClean="0"/>
          </a:p>
          <a:p>
            <a:r>
              <a:rPr kumimoji="1" lang="en-US" altLang="ja-JP" sz="2000" b="1" dirty="0" smtClean="0"/>
              <a:t>(1-</a:t>
            </a:r>
            <a:r>
              <a:rPr kumimoji="1" lang="ja-JP" altLang="en-US" sz="2000" b="1" dirty="0" smtClean="0"/>
              <a:t>メチル</a:t>
            </a:r>
            <a:r>
              <a:rPr kumimoji="1" lang="en-US" altLang="ja-JP" sz="2000" b="1" dirty="0" smtClean="0"/>
              <a:t>-2</a:t>
            </a:r>
            <a:r>
              <a:rPr kumimoji="1" lang="ja-JP" altLang="en-US" sz="2000" b="1" dirty="0" smtClean="0"/>
              <a:t>ピロリドン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5508104" y="52292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ECR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3min</a:t>
            </a:r>
            <a:endParaRPr kumimoji="1" lang="ja-JP" altLang="en-US" sz="2000" b="1" dirty="0"/>
          </a:p>
        </p:txBody>
      </p:sp>
      <p:grpSp>
        <p:nvGrpSpPr>
          <p:cNvPr id="20" name="グループ化 109"/>
          <p:cNvGrpSpPr/>
          <p:nvPr/>
        </p:nvGrpSpPr>
        <p:grpSpPr>
          <a:xfrm>
            <a:off x="5184576" y="3816424"/>
            <a:ext cx="1403648" cy="836712"/>
            <a:chOff x="2051720" y="4293096"/>
            <a:chExt cx="1008000" cy="640840"/>
          </a:xfrm>
          <a:scene3d>
            <a:camera prst="orthographicFront">
              <a:rot lat="300000" lon="300000" rev="0"/>
            </a:camera>
            <a:lightRig rig="soft" dir="t"/>
          </a:scene3d>
        </p:grpSpPr>
        <p:sp>
          <p:nvSpPr>
            <p:cNvPr id="155" name="正方形/長方形 154"/>
            <p:cNvSpPr/>
            <p:nvPr/>
          </p:nvSpPr>
          <p:spPr>
            <a:xfrm>
              <a:off x="2051720" y="4653136"/>
              <a:ext cx="1008000" cy="280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2051720" y="4293096"/>
              <a:ext cx="72008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2411760" y="4293096"/>
              <a:ext cx="72008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2771800" y="4293096"/>
              <a:ext cx="72008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166"/>
          <p:cNvGrpSpPr/>
          <p:nvPr/>
        </p:nvGrpSpPr>
        <p:grpSpPr>
          <a:xfrm>
            <a:off x="5364088" y="2852936"/>
            <a:ext cx="1152128" cy="504056"/>
            <a:chOff x="2339752" y="2420888"/>
            <a:chExt cx="1152128" cy="504056"/>
          </a:xfrm>
        </p:grpSpPr>
        <p:cxnSp>
          <p:nvCxnSpPr>
            <p:cNvPr id="168" name="直線矢印コネクタ 167"/>
            <p:cNvCxnSpPr/>
            <p:nvPr/>
          </p:nvCxnSpPr>
          <p:spPr>
            <a:xfrm rot="5400000">
              <a:off x="2088518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矢印コネクタ 168"/>
            <p:cNvCxnSpPr/>
            <p:nvPr/>
          </p:nvCxnSpPr>
          <p:spPr>
            <a:xfrm rot="5400000">
              <a:off x="2374962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矢印コネクタ 169"/>
            <p:cNvCxnSpPr/>
            <p:nvPr/>
          </p:nvCxnSpPr>
          <p:spPr>
            <a:xfrm rot="5400000">
              <a:off x="2662994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rot="5400000">
              <a:off x="2951026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矢印コネクタ 171"/>
            <p:cNvCxnSpPr/>
            <p:nvPr/>
          </p:nvCxnSpPr>
          <p:spPr>
            <a:xfrm rot="5400000">
              <a:off x="3239058" y="2672122"/>
              <a:ext cx="5040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" name="直線コネクタ 173"/>
          <p:cNvCxnSpPr/>
          <p:nvPr/>
        </p:nvCxnSpPr>
        <p:spPr>
          <a:xfrm rot="5400000">
            <a:off x="683567" y="2924945"/>
            <a:ext cx="50405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テキスト ボックス 174"/>
          <p:cNvSpPr txBox="1"/>
          <p:nvPr/>
        </p:nvSpPr>
        <p:spPr>
          <a:xfrm>
            <a:off x="971600" y="24928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FMO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グループ化 109"/>
          <p:cNvGrpSpPr/>
          <p:nvPr/>
        </p:nvGrpSpPr>
        <p:grpSpPr>
          <a:xfrm>
            <a:off x="539552" y="3708648"/>
            <a:ext cx="1800200" cy="2960712"/>
            <a:chOff x="4572000" y="1196752"/>
            <a:chExt cx="1800200" cy="2960712"/>
          </a:xfrm>
        </p:grpSpPr>
        <p:grpSp>
          <p:nvGrpSpPr>
            <p:cNvPr id="111" name="グループ化 26"/>
            <p:cNvGrpSpPr/>
            <p:nvPr/>
          </p:nvGrpSpPr>
          <p:grpSpPr>
            <a:xfrm>
              <a:off x="4572000" y="1493168"/>
              <a:ext cx="1800200" cy="2664296"/>
              <a:chOff x="2699792" y="2708920"/>
              <a:chExt cx="2664296" cy="3284984"/>
            </a:xfrm>
          </p:grpSpPr>
          <p:sp>
            <p:nvSpPr>
              <p:cNvPr id="115" name="正方形/長方形 114"/>
              <p:cNvSpPr/>
              <p:nvPr/>
            </p:nvSpPr>
            <p:spPr>
              <a:xfrm>
                <a:off x="2699792" y="2708920"/>
                <a:ext cx="2664296" cy="32849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317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6" name="グループ化 18"/>
              <p:cNvGrpSpPr/>
              <p:nvPr/>
            </p:nvGrpSpPr>
            <p:grpSpPr>
              <a:xfrm>
                <a:off x="2934877" y="3185288"/>
                <a:ext cx="2115764" cy="2128874"/>
                <a:chOff x="971597" y="2060849"/>
                <a:chExt cx="3528380" cy="3240362"/>
              </a:xfrm>
              <a:scene3d>
                <a:camera prst="orthographicFront">
                  <a:rot lat="18000000" lon="1080000" rev="20400000"/>
                </a:camera>
                <a:lightRig rig="soft" dir="t"/>
              </a:scene3d>
            </p:grpSpPr>
            <p:sp>
              <p:nvSpPr>
                <p:cNvPr id="117" name="正方形/長方形 116"/>
                <p:cNvSpPr/>
                <p:nvPr/>
              </p:nvSpPr>
              <p:spPr>
                <a:xfrm>
                  <a:off x="2621000" y="2870217"/>
                  <a:ext cx="120085" cy="175365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角丸四角形 117"/>
                <p:cNvSpPr/>
                <p:nvPr/>
              </p:nvSpPr>
              <p:spPr>
                <a:xfrm>
                  <a:off x="1043605" y="4437114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角丸四角形 118"/>
                <p:cNvSpPr/>
                <p:nvPr/>
              </p:nvSpPr>
              <p:spPr>
                <a:xfrm rot="10800000">
                  <a:off x="971597" y="2060849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13" name="正方形/長方形 112"/>
            <p:cNvSpPr/>
            <p:nvPr/>
          </p:nvSpPr>
          <p:spPr>
            <a:xfrm>
              <a:off x="4572200" y="1196752"/>
              <a:ext cx="1800000" cy="26640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1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6084168" y="900000"/>
            <a:ext cx="2016224" cy="2960712"/>
            <a:chOff x="4355976" y="1196752"/>
            <a:chExt cx="2016224" cy="2960712"/>
          </a:xfrm>
        </p:grpSpPr>
        <p:grpSp>
          <p:nvGrpSpPr>
            <p:cNvPr id="101" name="グループ化 26"/>
            <p:cNvGrpSpPr/>
            <p:nvPr/>
          </p:nvGrpSpPr>
          <p:grpSpPr>
            <a:xfrm>
              <a:off x="4572000" y="1493168"/>
              <a:ext cx="1800200" cy="2664296"/>
              <a:chOff x="2699792" y="2708920"/>
              <a:chExt cx="2664296" cy="3284984"/>
            </a:xfrm>
          </p:grpSpPr>
          <p:sp>
            <p:nvSpPr>
              <p:cNvPr id="105" name="正方形/長方形 104"/>
              <p:cNvSpPr/>
              <p:nvPr/>
            </p:nvSpPr>
            <p:spPr>
              <a:xfrm>
                <a:off x="2699792" y="2708920"/>
                <a:ext cx="2664296" cy="32849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317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06" name="グループ化 18"/>
              <p:cNvGrpSpPr/>
              <p:nvPr/>
            </p:nvGrpSpPr>
            <p:grpSpPr>
              <a:xfrm>
                <a:off x="2934877" y="3185288"/>
                <a:ext cx="2115764" cy="2128874"/>
                <a:chOff x="971597" y="2060849"/>
                <a:chExt cx="3528380" cy="3240362"/>
              </a:xfrm>
              <a:scene3d>
                <a:camera prst="orthographicFront">
                  <a:rot lat="18000000" lon="1080000" rev="20400000"/>
                </a:camera>
                <a:lightRig rig="soft" dir="t"/>
              </a:scene3d>
            </p:grpSpPr>
            <p:sp>
              <p:nvSpPr>
                <p:cNvPr id="107" name="正方形/長方形 106"/>
                <p:cNvSpPr/>
                <p:nvPr/>
              </p:nvSpPr>
              <p:spPr>
                <a:xfrm>
                  <a:off x="2621000" y="2870217"/>
                  <a:ext cx="120085" cy="175365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角丸四角形 107"/>
                <p:cNvSpPr/>
                <p:nvPr/>
              </p:nvSpPr>
              <p:spPr>
                <a:xfrm>
                  <a:off x="1043605" y="4437114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角丸四角形 108"/>
                <p:cNvSpPr/>
                <p:nvPr/>
              </p:nvSpPr>
              <p:spPr>
                <a:xfrm rot="10800000">
                  <a:off x="971597" y="2060849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02" name="グループ化 112"/>
            <p:cNvGrpSpPr/>
            <p:nvPr/>
          </p:nvGrpSpPr>
          <p:grpSpPr>
            <a:xfrm>
              <a:off x="4355976" y="1196752"/>
              <a:ext cx="2016224" cy="2664000"/>
              <a:chOff x="2591780" y="1540478"/>
              <a:chExt cx="2916326" cy="3472311"/>
            </a:xfrm>
          </p:grpSpPr>
          <p:sp>
            <p:nvSpPr>
              <p:cNvPr id="103" name="正方形/長方形 102"/>
              <p:cNvSpPr/>
              <p:nvPr/>
            </p:nvSpPr>
            <p:spPr>
              <a:xfrm>
                <a:off x="2904533" y="1540478"/>
                <a:ext cx="2603573" cy="34723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71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317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2591780" y="3511469"/>
                <a:ext cx="1002969" cy="59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Mo</a:t>
                </a:r>
                <a:endParaRPr kumimoji="1" lang="ja-JP" altLang="en-US" sz="2400" dirty="0"/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grpSp>
        <p:nvGrpSpPr>
          <p:cNvPr id="5" name="グループ化 26"/>
          <p:cNvGrpSpPr/>
          <p:nvPr/>
        </p:nvGrpSpPr>
        <p:grpSpPr>
          <a:xfrm>
            <a:off x="539552" y="900000"/>
            <a:ext cx="1800200" cy="2664296"/>
            <a:chOff x="2699792" y="2708920"/>
            <a:chExt cx="2664296" cy="3284984"/>
          </a:xfrm>
        </p:grpSpPr>
        <p:sp>
          <p:nvSpPr>
            <p:cNvPr id="6" name="正方形/長方形 5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8" name="正方形/長方形 7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テキスト ボックス 17"/>
          <p:cNvSpPr txBox="1"/>
          <p:nvPr/>
        </p:nvSpPr>
        <p:spPr>
          <a:xfrm>
            <a:off x="6300192" y="9807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AFM tip</a:t>
            </a:r>
            <a:endParaRPr kumimoji="1" lang="ja-JP" altLang="en-US" sz="2000" dirty="0"/>
          </a:p>
        </p:txBody>
      </p:sp>
      <p:grpSp>
        <p:nvGrpSpPr>
          <p:cNvPr id="73" name="グループ化 16"/>
          <p:cNvGrpSpPr/>
          <p:nvPr/>
        </p:nvGrpSpPr>
        <p:grpSpPr>
          <a:xfrm>
            <a:off x="1173534" y="4716760"/>
            <a:ext cx="374130" cy="725960"/>
            <a:chOff x="2267744" y="2780928"/>
            <a:chExt cx="864096" cy="1872208"/>
          </a:xfrm>
          <a:solidFill>
            <a:schemeClr val="accent2">
              <a:lumMod val="60000"/>
              <a:lumOff val="40000"/>
              <a:alpha val="48000"/>
            </a:schemeClr>
          </a:solidFill>
          <a:scene3d>
            <a:camera prst="orthographicFront">
              <a:rot lat="18000000" lon="1080000" rev="20400000"/>
            </a:camera>
            <a:lightRig rig="balanced" dir="t"/>
          </a:scene3d>
        </p:grpSpPr>
        <p:sp>
          <p:nvSpPr>
            <p:cNvPr id="74" name="正方形/長方形 73"/>
            <p:cNvSpPr/>
            <p:nvPr/>
          </p:nvSpPr>
          <p:spPr>
            <a:xfrm>
              <a:off x="2267744" y="2780928"/>
              <a:ext cx="864096" cy="648072"/>
            </a:xfrm>
            <a:prstGeom prst="rect">
              <a:avLst/>
            </a:prstGeom>
            <a:noFill/>
            <a:ln>
              <a:solidFill>
                <a:schemeClr val="bg1">
                  <a:alpha val="51000"/>
                </a:schemeClr>
              </a:solidFill>
            </a:ln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6"/>
            <p:cNvSpPr/>
            <p:nvPr/>
          </p:nvSpPr>
          <p:spPr>
            <a:xfrm>
              <a:off x="2267744" y="4005064"/>
              <a:ext cx="864096" cy="648072"/>
            </a:xfrm>
            <a:prstGeom prst="rect">
              <a:avLst/>
            </a:prstGeom>
            <a:noFill/>
            <a:ln>
              <a:solidFill>
                <a:schemeClr val="bg1">
                  <a:alpha val="51000"/>
                </a:schemeClr>
              </a:solidFill>
            </a:ln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6"/>
          <p:cNvGrpSpPr/>
          <p:nvPr/>
        </p:nvGrpSpPr>
        <p:grpSpPr>
          <a:xfrm>
            <a:off x="6588224" y="4176000"/>
            <a:ext cx="1800200" cy="2636912"/>
            <a:chOff x="539552" y="1340768"/>
            <a:chExt cx="4896544" cy="5373216"/>
          </a:xfrm>
        </p:grpSpPr>
        <p:sp>
          <p:nvSpPr>
            <p:cNvPr id="77" name="正方形/長方形 76"/>
            <p:cNvSpPr/>
            <p:nvPr/>
          </p:nvSpPr>
          <p:spPr>
            <a:xfrm>
              <a:off x="539552" y="1340768"/>
              <a:ext cx="4896544" cy="5373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8" name="グループ化 18"/>
            <p:cNvGrpSpPr/>
            <p:nvPr/>
          </p:nvGrpSpPr>
          <p:grpSpPr>
            <a:xfrm>
              <a:off x="971600" y="2119959"/>
              <a:ext cx="3888432" cy="3482178"/>
              <a:chOff x="971600" y="2060848"/>
              <a:chExt cx="3528392" cy="3240360"/>
            </a:xfrm>
            <a:scene3d>
              <a:camera prst="orthographicFront">
                <a:rot lat="18000000" lon="1082343" rev="20400000"/>
              </a:camera>
              <a:lightRig rig="soft" dir="t"/>
            </a:scene3d>
          </p:grpSpPr>
          <p:sp>
            <p:nvSpPr>
              <p:cNvPr id="79" name="角丸四角形 78"/>
              <p:cNvSpPr/>
              <p:nvPr/>
            </p:nvSpPr>
            <p:spPr>
              <a:xfrm>
                <a:off x="1043608" y="4437112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角丸四角形 79"/>
              <p:cNvSpPr/>
              <p:nvPr/>
            </p:nvSpPr>
            <p:spPr>
              <a:xfrm rot="10800000">
                <a:off x="971600" y="2060848"/>
                <a:ext cx="3456384" cy="8640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1" name="グループ化 16"/>
              <p:cNvGrpSpPr/>
              <p:nvPr/>
            </p:nvGrpSpPr>
            <p:grpSpPr>
              <a:xfrm>
                <a:off x="2267744" y="2780928"/>
                <a:ext cx="864096" cy="1872208"/>
                <a:chOff x="2267744" y="2780928"/>
                <a:chExt cx="864096" cy="1872208"/>
              </a:xfrm>
            </p:grpSpPr>
            <p:sp>
              <p:nvSpPr>
                <p:cNvPr id="82" name="正方形/長方形 81"/>
                <p:cNvSpPr/>
                <p:nvPr/>
              </p:nvSpPr>
              <p:spPr>
                <a:xfrm>
                  <a:off x="2627784" y="2996952"/>
                  <a:ext cx="144016" cy="122413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正方形/長方形 82"/>
                <p:cNvSpPr/>
                <p:nvPr/>
              </p:nvSpPr>
              <p:spPr>
                <a:xfrm>
                  <a:off x="2267744" y="2780928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正方形/長方形 6"/>
                <p:cNvSpPr/>
                <p:nvPr/>
              </p:nvSpPr>
              <p:spPr>
                <a:xfrm>
                  <a:off x="2267744" y="4005064"/>
                  <a:ext cx="864096" cy="64807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85" name="グループ化 168"/>
          <p:cNvGrpSpPr/>
          <p:nvPr/>
        </p:nvGrpSpPr>
        <p:grpSpPr>
          <a:xfrm>
            <a:off x="6804248" y="1766936"/>
            <a:ext cx="936104" cy="941984"/>
            <a:chOff x="1763688" y="2348880"/>
            <a:chExt cx="1310546" cy="1230016"/>
          </a:xfrm>
        </p:grpSpPr>
        <p:grpSp>
          <p:nvGrpSpPr>
            <p:cNvPr id="86" name="グループ化 16"/>
            <p:cNvGrpSpPr/>
            <p:nvPr/>
          </p:nvGrpSpPr>
          <p:grpSpPr>
            <a:xfrm>
              <a:off x="2003230" y="2348880"/>
              <a:ext cx="518146" cy="1230016"/>
              <a:chOff x="2267744" y="2780928"/>
              <a:chExt cx="864096" cy="1872208"/>
            </a:xfrm>
            <a:solidFill>
              <a:schemeClr val="accent2">
                <a:lumMod val="60000"/>
                <a:lumOff val="40000"/>
                <a:alpha val="48000"/>
              </a:schemeClr>
            </a:solidFill>
            <a:scene3d>
              <a:camera prst="orthographicFront">
                <a:rot lat="18000000" lon="1080000" rev="20400000"/>
              </a:camera>
              <a:lightRig rig="balanced" dir="t"/>
            </a:scene3d>
          </p:grpSpPr>
          <p:sp>
            <p:nvSpPr>
              <p:cNvPr id="88" name="正方形/長方形 87"/>
              <p:cNvSpPr/>
              <p:nvPr/>
            </p:nvSpPr>
            <p:spPr>
              <a:xfrm>
                <a:off x="2267744" y="2780928"/>
                <a:ext cx="864096" cy="648072"/>
              </a:xfrm>
              <a:prstGeom prst="rect">
                <a:avLst/>
              </a:prstGeom>
              <a:solidFill>
                <a:schemeClr val="accent6">
                  <a:lumMod val="75000"/>
                  <a:alpha val="65000"/>
                </a:schemeClr>
              </a:solidFill>
              <a:ln>
                <a:solidFill>
                  <a:schemeClr val="accent6">
                    <a:lumMod val="75000"/>
                    <a:alpha val="80000"/>
                  </a:schemeClr>
                </a:solidFill>
              </a:ln>
              <a:sp3d extrusionH="254000" contourW="12700" prstMaterial="matte">
                <a:extrusionClr>
                  <a:schemeClr val="accent6">
                    <a:lumMod val="75000"/>
                  </a:schemeClr>
                </a:extrusionClr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6"/>
              <p:cNvSpPr/>
              <p:nvPr/>
            </p:nvSpPr>
            <p:spPr>
              <a:xfrm>
                <a:off x="2267744" y="4005064"/>
                <a:ext cx="864096" cy="648072"/>
              </a:xfrm>
              <a:prstGeom prst="rect">
                <a:avLst/>
              </a:prstGeom>
              <a:solidFill>
                <a:schemeClr val="accent6">
                  <a:lumMod val="75000"/>
                  <a:alpha val="73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p3d extrusionH="254000" contourW="12700" prstMaterial="matte">
                <a:extrusionClr>
                  <a:schemeClr val="accent6">
                    <a:lumMod val="75000"/>
                  </a:schemeClr>
                </a:extrusionClr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763688" y="2913037"/>
              <a:ext cx="1310546" cy="60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MoO</a:t>
              </a:r>
              <a:r>
                <a:rPr kumimoji="1" lang="en-US" altLang="ja-JP" sz="2400" baseline="-25000" dirty="0" smtClean="0"/>
                <a:t>3</a:t>
              </a:r>
              <a:endParaRPr kumimoji="1" lang="ja-JP" altLang="en-US" sz="2400" baseline="-25000" dirty="0"/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3192508" y="836712"/>
            <a:ext cx="1955556" cy="2952328"/>
            <a:chOff x="3192508" y="764704"/>
            <a:chExt cx="1955556" cy="2952328"/>
          </a:xfrm>
        </p:grpSpPr>
        <p:grpSp>
          <p:nvGrpSpPr>
            <p:cNvPr id="93" name="グループ化 26"/>
            <p:cNvGrpSpPr/>
            <p:nvPr/>
          </p:nvGrpSpPr>
          <p:grpSpPr>
            <a:xfrm>
              <a:off x="3347864" y="1052736"/>
              <a:ext cx="1800200" cy="2664296"/>
              <a:chOff x="2699792" y="2708920"/>
              <a:chExt cx="2664296" cy="3284984"/>
            </a:xfrm>
          </p:grpSpPr>
          <p:sp>
            <p:nvSpPr>
              <p:cNvPr id="94" name="正方形/長方形 93"/>
              <p:cNvSpPr/>
              <p:nvPr/>
            </p:nvSpPr>
            <p:spPr>
              <a:xfrm>
                <a:off x="2699792" y="2708920"/>
                <a:ext cx="2664296" cy="32849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317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95" name="グループ化 18"/>
              <p:cNvGrpSpPr/>
              <p:nvPr/>
            </p:nvGrpSpPr>
            <p:grpSpPr>
              <a:xfrm>
                <a:off x="2934877" y="3185288"/>
                <a:ext cx="2115764" cy="2128874"/>
                <a:chOff x="971597" y="2060849"/>
                <a:chExt cx="3528380" cy="3240362"/>
              </a:xfrm>
              <a:scene3d>
                <a:camera prst="orthographicFront">
                  <a:rot lat="18000000" lon="1080000" rev="20400000"/>
                </a:camera>
                <a:lightRig rig="soft" dir="t"/>
              </a:scene3d>
            </p:grpSpPr>
            <p:sp>
              <p:nvSpPr>
                <p:cNvPr id="96" name="正方形/長方形 95"/>
                <p:cNvSpPr/>
                <p:nvPr/>
              </p:nvSpPr>
              <p:spPr>
                <a:xfrm>
                  <a:off x="2621000" y="2870217"/>
                  <a:ext cx="120085" cy="175365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角丸四角形 96"/>
                <p:cNvSpPr/>
                <p:nvPr/>
              </p:nvSpPr>
              <p:spPr>
                <a:xfrm>
                  <a:off x="1043605" y="4437114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角丸四角形 97"/>
                <p:cNvSpPr/>
                <p:nvPr/>
              </p:nvSpPr>
              <p:spPr>
                <a:xfrm rot="10800000">
                  <a:off x="971597" y="2060849"/>
                  <a:ext cx="3456372" cy="86409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sp3d extrusionH="254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1" name="グループ化 112"/>
            <p:cNvGrpSpPr/>
            <p:nvPr/>
          </p:nvGrpSpPr>
          <p:grpSpPr>
            <a:xfrm>
              <a:off x="3192508" y="764704"/>
              <a:ext cx="1955556" cy="2664000"/>
              <a:chOff x="2591780" y="1728192"/>
              <a:chExt cx="3168355" cy="3284984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2843809" y="1728192"/>
                <a:ext cx="2916326" cy="32849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71000"/>
                </a:schemeClr>
              </a:solidFill>
              <a:ln>
                <a:noFill/>
              </a:ln>
              <a:scene3d>
                <a:camera prst="orthographicFront">
                  <a:rot lat="18000000" lon="1080000" rev="20400000"/>
                </a:camera>
                <a:lightRig rig="soft" dir="t"/>
              </a:scene3d>
              <a:sp3d extrusionH="317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591780" y="3511469"/>
                <a:ext cx="1002969" cy="59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Mo</a:t>
                </a:r>
                <a:endParaRPr kumimoji="1" lang="ja-JP" altLang="en-US" sz="2400" dirty="0"/>
              </a:p>
            </p:txBody>
          </p:sp>
        </p:grpSp>
      </p:grpSp>
      <p:sp>
        <p:nvSpPr>
          <p:cNvPr id="131" name="テキスト ボックス 130"/>
          <p:cNvSpPr txBox="1"/>
          <p:nvPr/>
        </p:nvSpPr>
        <p:spPr>
          <a:xfrm>
            <a:off x="755576" y="16288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electrode</a:t>
            </a:r>
            <a:endParaRPr kumimoji="1" lang="ja-JP" altLang="en-US" sz="2000" dirty="0"/>
          </a:p>
        </p:txBody>
      </p:sp>
      <p:grpSp>
        <p:nvGrpSpPr>
          <p:cNvPr id="15" name="グループ化 85"/>
          <p:cNvGrpSpPr/>
          <p:nvPr/>
        </p:nvGrpSpPr>
        <p:grpSpPr>
          <a:xfrm>
            <a:off x="5796136" y="1412776"/>
            <a:ext cx="1800200" cy="864096"/>
            <a:chOff x="3995936" y="2060848"/>
            <a:chExt cx="1584176" cy="720080"/>
          </a:xfrm>
          <a:solidFill>
            <a:schemeClr val="tx1"/>
          </a:solidFill>
          <a:scene3d>
            <a:camera prst="orthographicFront">
              <a:rot lat="2288665" lon="1370749" rev="685085"/>
            </a:camera>
            <a:lightRig rig="threePt" dir="t"/>
          </a:scene3d>
        </p:grpSpPr>
        <p:sp>
          <p:nvSpPr>
            <p:cNvPr id="16" name="二等辺三角形 15"/>
            <p:cNvSpPr/>
            <p:nvPr/>
          </p:nvSpPr>
          <p:spPr>
            <a:xfrm rot="10800000">
              <a:off x="5004048" y="2060848"/>
              <a:ext cx="576064" cy="72008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endCxn id="16" idx="2"/>
            </p:cNvCxnSpPr>
            <p:nvPr/>
          </p:nvCxnSpPr>
          <p:spPr>
            <a:xfrm>
              <a:off x="3995936" y="2060848"/>
              <a:ext cx="1584176" cy="0"/>
            </a:xfrm>
            <a:prstGeom prst="line">
              <a:avLst/>
            </a:prstGeom>
            <a:grpFill/>
            <a:ln w="63500">
              <a:solidFill>
                <a:schemeClr val="accent3">
                  <a:lumMod val="75000"/>
                </a:schemeClr>
              </a:solidFill>
            </a:ln>
            <a:sp3d extrusionH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グループ化 26"/>
          <p:cNvGrpSpPr/>
          <p:nvPr/>
        </p:nvGrpSpPr>
        <p:grpSpPr>
          <a:xfrm>
            <a:off x="3347864" y="4077072"/>
            <a:ext cx="1800200" cy="2664296"/>
            <a:chOff x="2699792" y="2708920"/>
            <a:chExt cx="2664296" cy="3284984"/>
          </a:xfrm>
        </p:grpSpPr>
        <p:sp>
          <p:nvSpPr>
            <p:cNvPr id="125" name="正方形/長方形 124"/>
            <p:cNvSpPr/>
            <p:nvPr/>
          </p:nvSpPr>
          <p:spPr>
            <a:xfrm>
              <a:off x="2699792" y="2708920"/>
              <a:ext cx="2664296" cy="32849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6" name="グループ化 18"/>
            <p:cNvGrpSpPr/>
            <p:nvPr/>
          </p:nvGrpSpPr>
          <p:grpSpPr>
            <a:xfrm>
              <a:off x="2934877" y="3185288"/>
              <a:ext cx="2115764" cy="2128874"/>
              <a:chOff x="971597" y="2060849"/>
              <a:chExt cx="3528380" cy="3240362"/>
            </a:xfrm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127" name="正方形/長方形 126"/>
              <p:cNvSpPr/>
              <p:nvPr/>
            </p:nvSpPr>
            <p:spPr>
              <a:xfrm>
                <a:off x="2621000" y="2870217"/>
                <a:ext cx="120085" cy="17536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角丸四角形 127"/>
              <p:cNvSpPr/>
              <p:nvPr/>
            </p:nvSpPr>
            <p:spPr>
              <a:xfrm>
                <a:off x="1043605" y="4437114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角丸四角形 128"/>
              <p:cNvSpPr/>
              <p:nvPr/>
            </p:nvSpPr>
            <p:spPr>
              <a:xfrm rot="10800000">
                <a:off x="971597" y="2060849"/>
                <a:ext cx="3456372" cy="86409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p3d extrusionH="254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0" name="グループ化 139"/>
          <p:cNvGrpSpPr/>
          <p:nvPr/>
        </p:nvGrpSpPr>
        <p:grpSpPr>
          <a:xfrm>
            <a:off x="3348064" y="3772272"/>
            <a:ext cx="1800000" cy="2664000"/>
            <a:chOff x="2988024" y="3861048"/>
            <a:chExt cx="1800000" cy="2664000"/>
          </a:xfrm>
        </p:grpSpPr>
        <p:sp>
          <p:nvSpPr>
            <p:cNvPr id="123" name="正方形/長方形 122"/>
            <p:cNvSpPr/>
            <p:nvPr/>
          </p:nvSpPr>
          <p:spPr>
            <a:xfrm>
              <a:off x="2988024" y="3861048"/>
              <a:ext cx="1800000" cy="26640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7000"/>
              </a:schemeClr>
            </a:solidFill>
            <a:ln>
              <a:noFill/>
            </a:ln>
            <a:scene3d>
              <a:camera prst="orthographicFront">
                <a:rot lat="18000000" lon="1080000" rev="20400000"/>
              </a:camera>
              <a:lightRig rig="sof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0" name="グループ化 16"/>
            <p:cNvGrpSpPr/>
            <p:nvPr/>
          </p:nvGrpSpPr>
          <p:grpSpPr>
            <a:xfrm>
              <a:off x="3708104" y="4869160"/>
              <a:ext cx="302122" cy="725960"/>
              <a:chOff x="2267744" y="2780928"/>
              <a:chExt cx="864096" cy="1872208"/>
            </a:xfrm>
            <a:solidFill>
              <a:schemeClr val="accent6">
                <a:lumMod val="50000"/>
                <a:alpha val="67000"/>
              </a:schemeClr>
            </a:solidFill>
            <a:scene3d>
              <a:camera prst="orthographicFront">
                <a:rot lat="18000000" lon="1080000" rev="20400000"/>
              </a:camera>
              <a:lightRig rig="soft" dir="t"/>
            </a:scene3d>
          </p:grpSpPr>
          <p:sp>
            <p:nvSpPr>
              <p:cNvPr id="91" name="正方形/長方形 90"/>
              <p:cNvSpPr/>
              <p:nvPr/>
            </p:nvSpPr>
            <p:spPr>
              <a:xfrm>
                <a:off x="2267744" y="2780928"/>
                <a:ext cx="864096" cy="648072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p3d extrusionH="254000" contourW="12700" prstMaterial="matte">
                <a:extrusionClr>
                  <a:schemeClr val="accent6">
                    <a:lumMod val="50000"/>
                  </a:schemeClr>
                </a:extrusionClr>
                <a:contourClr>
                  <a:schemeClr val="accent6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6"/>
              <p:cNvSpPr/>
              <p:nvPr/>
            </p:nvSpPr>
            <p:spPr>
              <a:xfrm>
                <a:off x="2267744" y="4005064"/>
                <a:ext cx="864096" cy="648072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p3d extrusionH="254000" contourW="12700" prstMaterial="matte">
                <a:extrusionClr>
                  <a:schemeClr val="accent6">
                    <a:lumMod val="50000"/>
                  </a:schemeClr>
                </a:extrusionClr>
                <a:contourClr>
                  <a:schemeClr val="accent6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171"/>
          <p:cNvGrpSpPr/>
          <p:nvPr/>
        </p:nvGrpSpPr>
        <p:grpSpPr>
          <a:xfrm>
            <a:off x="3995936" y="3861513"/>
            <a:ext cx="1618576" cy="1799735"/>
            <a:chOff x="1864744" y="870196"/>
            <a:chExt cx="1618576" cy="1799735"/>
          </a:xfrm>
        </p:grpSpPr>
        <p:grpSp>
          <p:nvGrpSpPr>
            <p:cNvPr id="20" name="グループ化 170"/>
            <p:cNvGrpSpPr/>
            <p:nvPr/>
          </p:nvGrpSpPr>
          <p:grpSpPr>
            <a:xfrm>
              <a:off x="2313268" y="870196"/>
              <a:ext cx="1170052" cy="1550325"/>
              <a:chOff x="2313268" y="870196"/>
              <a:chExt cx="1170052" cy="1550325"/>
            </a:xfrm>
          </p:grpSpPr>
          <p:grpSp>
            <p:nvGrpSpPr>
              <p:cNvPr id="22" name="グループ化 142"/>
              <p:cNvGrpSpPr/>
              <p:nvPr/>
            </p:nvGrpSpPr>
            <p:grpSpPr>
              <a:xfrm rot="7871990">
                <a:off x="2098077" y="1622487"/>
                <a:ext cx="1013226" cy="582842"/>
                <a:chOff x="6532440" y="2160208"/>
                <a:chExt cx="883437" cy="485740"/>
              </a:xfrm>
            </p:grpSpPr>
            <p:sp>
              <p:nvSpPr>
                <p:cNvPr id="49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003235" y="224434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0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1" name="Oval 24"/>
                <p:cNvSpPr>
                  <a:spLocks noChangeArrowheads="1"/>
                </p:cNvSpPr>
                <p:nvPr/>
              </p:nvSpPr>
              <p:spPr bwMode="auto">
                <a:xfrm flipH="1">
                  <a:off x="7355743" y="231688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2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037550" y="248085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653520" y="2292955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4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63467" y="235366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5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7062921" y="241415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6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7301211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7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7335577" y="241670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8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7014068" y="216020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59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7165881" y="222892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0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663649" y="233349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1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6888376" y="228142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43684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3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230198" y="240035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4" name="Oval 22"/>
                <p:cNvSpPr>
                  <a:spLocks noChangeArrowheads="1"/>
                </p:cNvSpPr>
                <p:nvPr/>
              </p:nvSpPr>
              <p:spPr bwMode="auto">
                <a:xfrm flipH="1">
                  <a:off x="6619662" y="223829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5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906009" y="2395316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121249" y="252820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7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908038" y="21774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8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73504" y="221330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6720829" y="228395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0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7085985" y="227583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1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7190502" y="258875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 dirty="0"/>
                </a:p>
              </p:txBody>
            </p:sp>
            <p:sp>
              <p:nvSpPr>
                <p:cNvPr id="72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532440" y="22477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" name="グループ化 142"/>
              <p:cNvGrpSpPr/>
              <p:nvPr/>
            </p:nvGrpSpPr>
            <p:grpSpPr>
              <a:xfrm rot="7871990">
                <a:off x="2098076" y="1550479"/>
                <a:ext cx="1013226" cy="582842"/>
                <a:chOff x="6532440" y="2160208"/>
                <a:chExt cx="883437" cy="485740"/>
              </a:xfrm>
            </p:grpSpPr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003235" y="224434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26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27" name="Oval 24"/>
                <p:cNvSpPr>
                  <a:spLocks noChangeArrowheads="1"/>
                </p:cNvSpPr>
                <p:nvPr/>
              </p:nvSpPr>
              <p:spPr bwMode="auto">
                <a:xfrm flipH="1">
                  <a:off x="7355743" y="231688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28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037550" y="248085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29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653520" y="2292955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0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63467" y="235366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7062921" y="241415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7301211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3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7335577" y="241670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7014068" y="216020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7165881" y="222892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663649" y="233349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6888376" y="228142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43684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39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230198" y="240035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0" name="Oval 22"/>
                <p:cNvSpPr>
                  <a:spLocks noChangeArrowheads="1"/>
                </p:cNvSpPr>
                <p:nvPr/>
              </p:nvSpPr>
              <p:spPr bwMode="auto">
                <a:xfrm flipH="1">
                  <a:off x="6619662" y="223829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1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906009" y="2395316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2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121249" y="252820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3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908038" y="21774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4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73504" y="221330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5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6720829" y="228395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6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7085985" y="227583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47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7190502" y="258875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 dirty="0"/>
                </a:p>
              </p:txBody>
            </p:sp>
            <p:sp>
              <p:nvSpPr>
                <p:cNvPr id="48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532440" y="22477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</p:grpSp>
          <p:sp>
            <p:nvSpPr>
              <p:cNvPr id="24" name="AutoShape 10"/>
              <p:cNvSpPr>
                <a:spLocks noChangeArrowheads="1"/>
              </p:cNvSpPr>
              <p:nvPr/>
            </p:nvSpPr>
            <p:spPr bwMode="auto">
              <a:xfrm rot="8528708">
                <a:off x="3236214" y="870196"/>
                <a:ext cx="247106" cy="779201"/>
              </a:xfrm>
              <a:prstGeom prst="flowChartMagneticDrum">
                <a:avLst/>
              </a:prstGeom>
              <a:gradFill rotWithShape="1">
                <a:gsLst>
                  <a:gs pos="0">
                    <a:srgbClr val="808080">
                      <a:gamma/>
                      <a:shade val="0"/>
                      <a:invGamma/>
                    </a:srgbClr>
                  </a:gs>
                  <a:gs pos="50000">
                    <a:srgbClr val="808080"/>
                  </a:gs>
                  <a:gs pos="100000">
                    <a:srgbClr val="80808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rot="3213397" flipH="1">
              <a:off x="1985613" y="1200367"/>
              <a:ext cx="1348695" cy="1590433"/>
            </a:xfrm>
            <a:prstGeom prst="triangle">
              <a:avLst>
                <a:gd name="adj" fmla="val 61671"/>
              </a:avLst>
            </a:prstGeom>
            <a:gradFill rotWithShape="1">
              <a:gsLst>
                <a:gs pos="0">
                  <a:srgbClr val="0000FF">
                    <a:alpha val="61000"/>
                  </a:srgbClr>
                </a:gs>
                <a:gs pos="100000">
                  <a:srgbClr val="6699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132" name="AutoShape 38"/>
          <p:cNvSpPr>
            <a:spLocks noChangeArrowheads="1"/>
          </p:cNvSpPr>
          <p:nvPr/>
        </p:nvSpPr>
        <p:spPr bwMode="auto">
          <a:xfrm rot="6000000">
            <a:off x="4309650" y="3134814"/>
            <a:ext cx="160991" cy="194954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99FF"/>
              </a:gs>
              <a:gs pos="50000">
                <a:srgbClr val="FF0066"/>
              </a:gs>
              <a:gs pos="100000">
                <a:srgbClr val="FF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133" name="Text Box 13"/>
          <p:cNvSpPr txBox="1">
            <a:spLocks noChangeArrowheads="1"/>
          </p:cNvSpPr>
          <p:nvPr/>
        </p:nvSpPr>
        <p:spPr bwMode="auto">
          <a:xfrm>
            <a:off x="3059832" y="3861048"/>
            <a:ext cx="1781376" cy="3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en-US" altLang="ja-JP" sz="2000" dirty="0" smtClean="0"/>
              <a:t>Pulsed laser</a:t>
            </a:r>
            <a:endParaRPr lang="en-US" altLang="ja-JP" sz="20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059832" y="33569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Deposition of Mo</a:t>
            </a:r>
            <a:endParaRPr kumimoji="1" lang="ja-JP" altLang="en-US" sz="24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156176" y="34290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Oxidation of Mo</a:t>
            </a:r>
          </a:p>
          <a:p>
            <a:r>
              <a:rPr kumimoji="1" lang="en-US" altLang="ja-JP" sz="2400" dirty="0" smtClean="0"/>
              <a:t>(AFM lithography)</a:t>
            </a:r>
            <a:endParaRPr kumimoji="1" lang="ja-JP" altLang="en-US" sz="2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395536" y="635171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Lift off MoO</a:t>
            </a:r>
            <a:r>
              <a:rPr kumimoji="1"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059832" y="63813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Deposition of FMO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6767736" y="642371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Lift off Mo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8" y="4077072"/>
            <a:ext cx="792088" cy="400110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FMO</a:t>
            </a:r>
            <a:endParaRPr kumimoji="1" lang="ja-JP" altLang="en-US" sz="2000" dirty="0"/>
          </a:p>
        </p:txBody>
      </p:sp>
      <p:sp>
        <p:nvSpPr>
          <p:cNvPr id="139" name="右矢印 138"/>
          <p:cNvSpPr/>
          <p:nvPr/>
        </p:nvSpPr>
        <p:spPr>
          <a:xfrm>
            <a:off x="2555776" y="2132856"/>
            <a:ext cx="504056" cy="72008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右矢印 140"/>
          <p:cNvSpPr/>
          <p:nvPr/>
        </p:nvSpPr>
        <p:spPr>
          <a:xfrm>
            <a:off x="5436096" y="2132856"/>
            <a:ext cx="504056" cy="72008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右矢印 142"/>
          <p:cNvSpPr/>
          <p:nvPr/>
        </p:nvSpPr>
        <p:spPr>
          <a:xfrm>
            <a:off x="2627784" y="5085184"/>
            <a:ext cx="504056" cy="72008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右矢印 143"/>
          <p:cNvSpPr/>
          <p:nvPr/>
        </p:nvSpPr>
        <p:spPr>
          <a:xfrm>
            <a:off x="5724128" y="5085184"/>
            <a:ext cx="504056" cy="72008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0" y="190381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bg1"/>
                </a:solidFill>
              </a:rPr>
              <a:t>Final step: AFM lithography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971E-6 C -0.01128 0.00509 -0.02343 0.00093 -0.03489 0.00486 C -0.05138 0.02684 -0.01562 0.02198 -0.00954 0.02244 C -0.00763 0.0229 -0.00486 0.02198 -0.00364 0.02406 C -0.00277 0.02568 -0.00468 0.02799 -0.00607 0.02892 C -0.00902 0.031 -0.01232 0.03216 -0.01562 0.03216 C -0.02326 0.03216 -0.0309 0.03216 -0.03854 0.03216 " pathEditMode="relative" ptsTypes="ffffff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619672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狭窄構造作製可能寸法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17" name="グループ化 215"/>
          <p:cNvGrpSpPr/>
          <p:nvPr/>
        </p:nvGrpSpPr>
        <p:grpSpPr>
          <a:xfrm>
            <a:off x="2195736" y="2204864"/>
            <a:ext cx="5149080" cy="3384376"/>
            <a:chOff x="3995936" y="1340768"/>
            <a:chExt cx="5149080" cy="3384376"/>
          </a:xfrm>
        </p:grpSpPr>
        <p:grpSp>
          <p:nvGrpSpPr>
            <p:cNvPr id="18" name="グループ化 188"/>
            <p:cNvGrpSpPr/>
            <p:nvPr/>
          </p:nvGrpSpPr>
          <p:grpSpPr>
            <a:xfrm>
              <a:off x="4896544" y="1340768"/>
              <a:ext cx="2304256" cy="3384376"/>
              <a:chOff x="5076056" y="1340768"/>
              <a:chExt cx="2304256" cy="3384376"/>
            </a:xfrm>
          </p:grpSpPr>
          <p:sp>
            <p:nvSpPr>
              <p:cNvPr id="179" name="正方形/長方形 178"/>
              <p:cNvSpPr/>
              <p:nvPr/>
            </p:nvSpPr>
            <p:spPr>
              <a:xfrm>
                <a:off x="5076056" y="1340768"/>
                <a:ext cx="2304256" cy="122413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正方形/長方形 179"/>
              <p:cNvSpPr/>
              <p:nvPr/>
            </p:nvSpPr>
            <p:spPr>
              <a:xfrm>
                <a:off x="5076056" y="3501008"/>
                <a:ext cx="2304256" cy="122413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正方形/長方形 180"/>
              <p:cNvSpPr/>
              <p:nvPr/>
            </p:nvSpPr>
            <p:spPr>
              <a:xfrm>
                <a:off x="5868144" y="2204864"/>
                <a:ext cx="648072" cy="15121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3" name="直線矢印コネクタ 182"/>
            <p:cNvCxnSpPr>
              <a:stCxn id="181" idx="1"/>
              <a:endCxn id="181" idx="3"/>
            </p:cNvCxnSpPr>
            <p:nvPr/>
          </p:nvCxnSpPr>
          <p:spPr>
            <a:xfrm>
              <a:off x="5688632" y="2960948"/>
              <a:ext cx="64807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テキスト ボックス 183"/>
            <p:cNvSpPr txBox="1"/>
            <p:nvPr/>
          </p:nvSpPr>
          <p:spPr>
            <a:xfrm>
              <a:off x="6479704" y="2636912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狭窄</a:t>
              </a:r>
              <a:r>
                <a:rPr lang="en-US" altLang="ja-JP" sz="2400" dirty="0" smtClean="0"/>
                <a:t>(</a:t>
              </a:r>
              <a:r>
                <a:rPr lang="ja-JP" altLang="en-US" sz="2400" dirty="0" smtClean="0"/>
                <a:t>ワイヤー</a:t>
              </a:r>
              <a:r>
                <a:rPr lang="en-US" altLang="ja-JP" sz="2400" dirty="0" smtClean="0"/>
                <a:t>)</a:t>
              </a:r>
              <a:r>
                <a:rPr kumimoji="1" lang="ja-JP" altLang="en-US" sz="2400" dirty="0" smtClean="0"/>
                <a:t>幅</a:t>
              </a:r>
              <a:endParaRPr lang="en-US" altLang="ja-JP" sz="2400" dirty="0" smtClean="0"/>
            </a:p>
            <a:p>
              <a:r>
                <a:rPr kumimoji="1" lang="en-US" altLang="ja-JP" sz="2400" dirty="0" smtClean="0"/>
                <a:t>20</a:t>
              </a:r>
              <a:r>
                <a:rPr lang="ja-JP" altLang="en-US" sz="2400" dirty="0" smtClean="0"/>
                <a:t>～</a:t>
              </a:r>
              <a:r>
                <a:rPr kumimoji="1" lang="en-US" altLang="ja-JP" sz="2400" dirty="0" smtClean="0"/>
                <a:t>200</a:t>
              </a:r>
              <a:r>
                <a:rPr kumimoji="1" lang="ja-JP" altLang="en-US" sz="2400" dirty="0" smtClean="0"/>
                <a:t> </a:t>
              </a:r>
              <a:r>
                <a:rPr kumimoji="1" lang="en-US" altLang="ja-JP" sz="2400" dirty="0" smtClean="0"/>
                <a:t>nm</a:t>
              </a:r>
            </a:p>
          </p:txBody>
        </p:sp>
        <p:cxnSp>
          <p:nvCxnSpPr>
            <p:cNvPr id="185" name="直線矢印コネクタ 184"/>
            <p:cNvCxnSpPr>
              <a:stCxn id="179" idx="1"/>
              <a:endCxn id="179" idx="3"/>
            </p:cNvCxnSpPr>
            <p:nvPr/>
          </p:nvCxnSpPr>
          <p:spPr>
            <a:xfrm>
              <a:off x="4896544" y="1952836"/>
              <a:ext cx="23042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テキスト ボックス 187"/>
            <p:cNvSpPr txBox="1"/>
            <p:nvPr/>
          </p:nvSpPr>
          <p:spPr>
            <a:xfrm>
              <a:off x="6840760" y="1628800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 smtClean="0"/>
                <a:t>パッド幅</a:t>
              </a:r>
              <a:endParaRPr lang="en-US" altLang="ja-JP" sz="2400" dirty="0" smtClean="0"/>
            </a:p>
            <a:p>
              <a:pPr algn="ctr"/>
              <a:r>
                <a:rPr lang="en-US" altLang="ja-JP" sz="2400" dirty="0" smtClean="0"/>
                <a:t>100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nm</a:t>
              </a:r>
              <a:r>
                <a:rPr lang="ja-JP" altLang="en-US" sz="2400" dirty="0" smtClean="0"/>
                <a:t>～</a:t>
              </a:r>
              <a:endParaRPr kumimoji="1" lang="ja-JP" altLang="en-US" sz="2400" dirty="0"/>
            </a:p>
          </p:txBody>
        </p:sp>
        <p:cxnSp>
          <p:nvCxnSpPr>
            <p:cNvPr id="192" name="直線矢印コネクタ 191"/>
            <p:cNvCxnSpPr/>
            <p:nvPr/>
          </p:nvCxnSpPr>
          <p:spPr>
            <a:xfrm>
              <a:off x="5364088" y="2564904"/>
              <a:ext cx="0" cy="936104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テキスト ボックス 198"/>
            <p:cNvSpPr txBox="1"/>
            <p:nvPr/>
          </p:nvSpPr>
          <p:spPr>
            <a:xfrm>
              <a:off x="3995936" y="2636912"/>
              <a:ext cx="1835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狭窄長さ</a:t>
              </a:r>
              <a:endParaRPr kumimoji="1" lang="en-US" altLang="ja-JP" sz="2400" dirty="0" smtClean="0"/>
            </a:p>
            <a:p>
              <a:r>
                <a:rPr lang="en-US" altLang="ja-JP" sz="2400" dirty="0" smtClean="0"/>
                <a:t>50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nm</a:t>
              </a:r>
              <a:r>
                <a:rPr lang="ja-JP" altLang="en-US" sz="2400" dirty="0" smtClean="0"/>
                <a:t>～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  <a:solidFill>
            <a:srgbClr val="000099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grp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691680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予想される磁気抵抗特性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グループ化 192"/>
          <p:cNvGrpSpPr/>
          <p:nvPr/>
        </p:nvGrpSpPr>
        <p:grpSpPr>
          <a:xfrm>
            <a:off x="1115616" y="2185700"/>
            <a:ext cx="3096344" cy="2323433"/>
            <a:chOff x="971600" y="2276872"/>
            <a:chExt cx="2467778" cy="1531345"/>
          </a:xfrm>
        </p:grpSpPr>
        <p:sp>
          <p:nvSpPr>
            <p:cNvPr id="177" name="フリーフォーム 176"/>
            <p:cNvSpPr/>
            <p:nvPr/>
          </p:nvSpPr>
          <p:spPr>
            <a:xfrm rot="21374806">
              <a:off x="971600" y="2276872"/>
              <a:ext cx="2467778" cy="1531345"/>
            </a:xfrm>
            <a:custGeom>
              <a:avLst/>
              <a:gdLst>
                <a:gd name="connsiteX0" fmla="*/ 0 w 2467778"/>
                <a:gd name="connsiteY0" fmla="*/ 1233889 h 1531345"/>
                <a:gd name="connsiteX1" fmla="*/ 66101 w 2467778"/>
                <a:gd name="connsiteY1" fmla="*/ 1189822 h 1531345"/>
                <a:gd name="connsiteX2" fmla="*/ 110168 w 2467778"/>
                <a:gd name="connsiteY2" fmla="*/ 1156771 h 1531345"/>
                <a:gd name="connsiteX3" fmla="*/ 176269 w 2467778"/>
                <a:gd name="connsiteY3" fmla="*/ 1112704 h 1531345"/>
                <a:gd name="connsiteX4" fmla="*/ 209320 w 2467778"/>
                <a:gd name="connsiteY4" fmla="*/ 1090670 h 1531345"/>
                <a:gd name="connsiteX5" fmla="*/ 275421 w 2467778"/>
                <a:gd name="connsiteY5" fmla="*/ 1057620 h 1531345"/>
                <a:gd name="connsiteX6" fmla="*/ 363556 w 2467778"/>
                <a:gd name="connsiteY6" fmla="*/ 1013552 h 1531345"/>
                <a:gd name="connsiteX7" fmla="*/ 462708 w 2467778"/>
                <a:gd name="connsiteY7" fmla="*/ 947451 h 1531345"/>
                <a:gd name="connsiteX8" fmla="*/ 495759 w 2467778"/>
                <a:gd name="connsiteY8" fmla="*/ 925417 h 1531345"/>
                <a:gd name="connsiteX9" fmla="*/ 528809 w 2467778"/>
                <a:gd name="connsiteY9" fmla="*/ 914400 h 1531345"/>
                <a:gd name="connsiteX10" fmla="*/ 561860 w 2467778"/>
                <a:gd name="connsiteY10" fmla="*/ 892367 h 1531345"/>
                <a:gd name="connsiteX11" fmla="*/ 594910 w 2467778"/>
                <a:gd name="connsiteY11" fmla="*/ 881350 h 1531345"/>
                <a:gd name="connsiteX12" fmla="*/ 661012 w 2467778"/>
                <a:gd name="connsiteY12" fmla="*/ 837282 h 1531345"/>
                <a:gd name="connsiteX13" fmla="*/ 694062 w 2467778"/>
                <a:gd name="connsiteY13" fmla="*/ 815249 h 1531345"/>
                <a:gd name="connsiteX14" fmla="*/ 727113 w 2467778"/>
                <a:gd name="connsiteY14" fmla="*/ 782198 h 1531345"/>
                <a:gd name="connsiteX15" fmla="*/ 760163 w 2467778"/>
                <a:gd name="connsiteY15" fmla="*/ 771181 h 1531345"/>
                <a:gd name="connsiteX16" fmla="*/ 826265 w 2467778"/>
                <a:gd name="connsiteY16" fmla="*/ 727114 h 1531345"/>
                <a:gd name="connsiteX17" fmla="*/ 848298 w 2467778"/>
                <a:gd name="connsiteY17" fmla="*/ 694063 h 1531345"/>
                <a:gd name="connsiteX18" fmla="*/ 914400 w 2467778"/>
                <a:gd name="connsiteY18" fmla="*/ 649995 h 1531345"/>
                <a:gd name="connsiteX19" fmla="*/ 947450 w 2467778"/>
                <a:gd name="connsiteY19" fmla="*/ 627962 h 1531345"/>
                <a:gd name="connsiteX20" fmla="*/ 980501 w 2467778"/>
                <a:gd name="connsiteY20" fmla="*/ 594911 h 1531345"/>
                <a:gd name="connsiteX21" fmla="*/ 1002534 w 2467778"/>
                <a:gd name="connsiteY21" fmla="*/ 528810 h 1531345"/>
                <a:gd name="connsiteX22" fmla="*/ 1035585 w 2467778"/>
                <a:gd name="connsiteY22" fmla="*/ 297456 h 1531345"/>
                <a:gd name="connsiteX23" fmla="*/ 1046602 w 2467778"/>
                <a:gd name="connsiteY23" fmla="*/ 209321 h 1531345"/>
                <a:gd name="connsiteX24" fmla="*/ 1057619 w 2467778"/>
                <a:gd name="connsiteY24" fmla="*/ 176270 h 1531345"/>
                <a:gd name="connsiteX25" fmla="*/ 1079653 w 2467778"/>
                <a:gd name="connsiteY25" fmla="*/ 66102 h 1531345"/>
                <a:gd name="connsiteX26" fmla="*/ 1101686 w 2467778"/>
                <a:gd name="connsiteY26" fmla="*/ 0 h 1531345"/>
                <a:gd name="connsiteX27" fmla="*/ 1123720 w 2467778"/>
                <a:gd name="connsiteY27" fmla="*/ 66102 h 1531345"/>
                <a:gd name="connsiteX28" fmla="*/ 1134737 w 2467778"/>
                <a:gd name="connsiteY28" fmla="*/ 99152 h 1531345"/>
                <a:gd name="connsiteX29" fmla="*/ 1156771 w 2467778"/>
                <a:gd name="connsiteY29" fmla="*/ 132203 h 1531345"/>
                <a:gd name="connsiteX30" fmla="*/ 1189821 w 2467778"/>
                <a:gd name="connsiteY30" fmla="*/ 198304 h 1531345"/>
                <a:gd name="connsiteX31" fmla="*/ 1222872 w 2467778"/>
                <a:gd name="connsiteY31" fmla="*/ 264405 h 1531345"/>
                <a:gd name="connsiteX32" fmla="*/ 1233889 w 2467778"/>
                <a:gd name="connsiteY32" fmla="*/ 297456 h 1531345"/>
                <a:gd name="connsiteX33" fmla="*/ 1311007 w 2467778"/>
                <a:gd name="connsiteY33" fmla="*/ 396608 h 1531345"/>
                <a:gd name="connsiteX34" fmla="*/ 1366091 w 2467778"/>
                <a:gd name="connsiteY34" fmla="*/ 495759 h 1531345"/>
                <a:gd name="connsiteX35" fmla="*/ 1399142 w 2467778"/>
                <a:gd name="connsiteY35" fmla="*/ 528810 h 1531345"/>
                <a:gd name="connsiteX36" fmla="*/ 1454226 w 2467778"/>
                <a:gd name="connsiteY36" fmla="*/ 583894 h 1531345"/>
                <a:gd name="connsiteX37" fmla="*/ 1498293 w 2467778"/>
                <a:gd name="connsiteY37" fmla="*/ 627962 h 1531345"/>
                <a:gd name="connsiteX38" fmla="*/ 1520327 w 2467778"/>
                <a:gd name="connsiteY38" fmla="*/ 661012 h 1531345"/>
                <a:gd name="connsiteX39" fmla="*/ 1553378 w 2467778"/>
                <a:gd name="connsiteY39" fmla="*/ 683046 h 1531345"/>
                <a:gd name="connsiteX40" fmla="*/ 1630496 w 2467778"/>
                <a:gd name="connsiteY40" fmla="*/ 760164 h 1531345"/>
                <a:gd name="connsiteX41" fmla="*/ 1663546 w 2467778"/>
                <a:gd name="connsiteY41" fmla="*/ 793215 h 1531345"/>
                <a:gd name="connsiteX42" fmla="*/ 1718631 w 2467778"/>
                <a:gd name="connsiteY42" fmla="*/ 859316 h 1531345"/>
                <a:gd name="connsiteX43" fmla="*/ 1740665 w 2467778"/>
                <a:gd name="connsiteY43" fmla="*/ 892367 h 1531345"/>
                <a:gd name="connsiteX44" fmla="*/ 1773715 w 2467778"/>
                <a:gd name="connsiteY44" fmla="*/ 925417 h 1531345"/>
                <a:gd name="connsiteX45" fmla="*/ 1806766 w 2467778"/>
                <a:gd name="connsiteY45" fmla="*/ 969485 h 1531345"/>
                <a:gd name="connsiteX46" fmla="*/ 1872867 w 2467778"/>
                <a:gd name="connsiteY46" fmla="*/ 1013552 h 1531345"/>
                <a:gd name="connsiteX47" fmla="*/ 1905918 w 2467778"/>
                <a:gd name="connsiteY47" fmla="*/ 1035586 h 1531345"/>
                <a:gd name="connsiteX48" fmla="*/ 1972019 w 2467778"/>
                <a:gd name="connsiteY48" fmla="*/ 1101687 h 1531345"/>
                <a:gd name="connsiteX49" fmla="*/ 2005069 w 2467778"/>
                <a:gd name="connsiteY49" fmla="*/ 1123721 h 1531345"/>
                <a:gd name="connsiteX50" fmla="*/ 2071171 w 2467778"/>
                <a:gd name="connsiteY50" fmla="*/ 1189822 h 1531345"/>
                <a:gd name="connsiteX51" fmla="*/ 2148289 w 2467778"/>
                <a:gd name="connsiteY51" fmla="*/ 1244906 h 1531345"/>
                <a:gd name="connsiteX52" fmla="*/ 2181339 w 2467778"/>
                <a:gd name="connsiteY52" fmla="*/ 1266940 h 1531345"/>
                <a:gd name="connsiteX53" fmla="*/ 2247440 w 2467778"/>
                <a:gd name="connsiteY53" fmla="*/ 1333041 h 1531345"/>
                <a:gd name="connsiteX54" fmla="*/ 2280491 w 2467778"/>
                <a:gd name="connsiteY54" fmla="*/ 1344058 h 1531345"/>
                <a:gd name="connsiteX55" fmla="*/ 2379643 w 2467778"/>
                <a:gd name="connsiteY55" fmla="*/ 1432193 h 1531345"/>
                <a:gd name="connsiteX56" fmla="*/ 2412693 w 2467778"/>
                <a:gd name="connsiteY56" fmla="*/ 1465244 h 1531345"/>
                <a:gd name="connsiteX57" fmla="*/ 2445744 w 2467778"/>
                <a:gd name="connsiteY57" fmla="*/ 1498294 h 1531345"/>
                <a:gd name="connsiteX58" fmla="*/ 2467778 w 2467778"/>
                <a:gd name="connsiteY58" fmla="*/ 1531345 h 153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67778" h="1531345">
                  <a:moveTo>
                    <a:pt x="0" y="1233889"/>
                  </a:moveTo>
                  <a:cubicBezTo>
                    <a:pt x="22034" y="1219200"/>
                    <a:pt x="44916" y="1205711"/>
                    <a:pt x="66101" y="1189822"/>
                  </a:cubicBezTo>
                  <a:cubicBezTo>
                    <a:pt x="80790" y="1178805"/>
                    <a:pt x="95126" y="1167301"/>
                    <a:pt x="110168" y="1156771"/>
                  </a:cubicBezTo>
                  <a:cubicBezTo>
                    <a:pt x="131862" y="1141585"/>
                    <a:pt x="154235" y="1127393"/>
                    <a:pt x="176269" y="1112704"/>
                  </a:cubicBezTo>
                  <a:cubicBezTo>
                    <a:pt x="187286" y="1105359"/>
                    <a:pt x="196759" y="1094857"/>
                    <a:pt x="209320" y="1090670"/>
                  </a:cubicBezTo>
                  <a:cubicBezTo>
                    <a:pt x="276337" y="1068331"/>
                    <a:pt x="208303" y="1094230"/>
                    <a:pt x="275421" y="1057620"/>
                  </a:cubicBezTo>
                  <a:cubicBezTo>
                    <a:pt x="304256" y="1041892"/>
                    <a:pt x="336226" y="1031772"/>
                    <a:pt x="363556" y="1013552"/>
                  </a:cubicBezTo>
                  <a:lnTo>
                    <a:pt x="462708" y="947451"/>
                  </a:lnTo>
                  <a:cubicBezTo>
                    <a:pt x="473725" y="940106"/>
                    <a:pt x="483198" y="929604"/>
                    <a:pt x="495759" y="925417"/>
                  </a:cubicBezTo>
                  <a:cubicBezTo>
                    <a:pt x="506776" y="921745"/>
                    <a:pt x="518422" y="919593"/>
                    <a:pt x="528809" y="914400"/>
                  </a:cubicBezTo>
                  <a:cubicBezTo>
                    <a:pt x="540652" y="908479"/>
                    <a:pt x="550017" y="898288"/>
                    <a:pt x="561860" y="892367"/>
                  </a:cubicBezTo>
                  <a:cubicBezTo>
                    <a:pt x="572247" y="887174"/>
                    <a:pt x="584759" y="886990"/>
                    <a:pt x="594910" y="881350"/>
                  </a:cubicBezTo>
                  <a:cubicBezTo>
                    <a:pt x="618059" y="868489"/>
                    <a:pt x="638978" y="851971"/>
                    <a:pt x="661012" y="837282"/>
                  </a:cubicBezTo>
                  <a:cubicBezTo>
                    <a:pt x="672029" y="829938"/>
                    <a:pt x="684700" y="824611"/>
                    <a:pt x="694062" y="815249"/>
                  </a:cubicBezTo>
                  <a:cubicBezTo>
                    <a:pt x="705079" y="804232"/>
                    <a:pt x="714149" y="790841"/>
                    <a:pt x="727113" y="782198"/>
                  </a:cubicBezTo>
                  <a:cubicBezTo>
                    <a:pt x="736775" y="775756"/>
                    <a:pt x="750012" y="776821"/>
                    <a:pt x="760163" y="771181"/>
                  </a:cubicBezTo>
                  <a:cubicBezTo>
                    <a:pt x="783312" y="758321"/>
                    <a:pt x="826265" y="727114"/>
                    <a:pt x="826265" y="727114"/>
                  </a:cubicBezTo>
                  <a:cubicBezTo>
                    <a:pt x="833609" y="716097"/>
                    <a:pt x="838333" y="702782"/>
                    <a:pt x="848298" y="694063"/>
                  </a:cubicBezTo>
                  <a:cubicBezTo>
                    <a:pt x="868227" y="676625"/>
                    <a:pt x="892366" y="664684"/>
                    <a:pt x="914400" y="649995"/>
                  </a:cubicBezTo>
                  <a:cubicBezTo>
                    <a:pt x="925417" y="642651"/>
                    <a:pt x="938088" y="637324"/>
                    <a:pt x="947450" y="627962"/>
                  </a:cubicBezTo>
                  <a:lnTo>
                    <a:pt x="980501" y="594911"/>
                  </a:lnTo>
                  <a:cubicBezTo>
                    <a:pt x="987845" y="572877"/>
                    <a:pt x="997979" y="551584"/>
                    <a:pt x="1002534" y="528810"/>
                  </a:cubicBezTo>
                  <a:cubicBezTo>
                    <a:pt x="1025164" y="415662"/>
                    <a:pt x="1011228" y="492306"/>
                    <a:pt x="1035585" y="297456"/>
                  </a:cubicBezTo>
                  <a:cubicBezTo>
                    <a:pt x="1039257" y="268078"/>
                    <a:pt x="1037239" y="237409"/>
                    <a:pt x="1046602" y="209321"/>
                  </a:cubicBezTo>
                  <a:cubicBezTo>
                    <a:pt x="1050274" y="198304"/>
                    <a:pt x="1055100" y="187606"/>
                    <a:pt x="1057619" y="176270"/>
                  </a:cubicBezTo>
                  <a:cubicBezTo>
                    <a:pt x="1074639" y="99683"/>
                    <a:pt x="1060837" y="128824"/>
                    <a:pt x="1079653" y="66102"/>
                  </a:cubicBezTo>
                  <a:cubicBezTo>
                    <a:pt x="1086327" y="43856"/>
                    <a:pt x="1101686" y="0"/>
                    <a:pt x="1101686" y="0"/>
                  </a:cubicBezTo>
                  <a:lnTo>
                    <a:pt x="1123720" y="66102"/>
                  </a:lnTo>
                  <a:cubicBezTo>
                    <a:pt x="1127392" y="77119"/>
                    <a:pt x="1128295" y="89490"/>
                    <a:pt x="1134737" y="99152"/>
                  </a:cubicBezTo>
                  <a:lnTo>
                    <a:pt x="1156771" y="132203"/>
                  </a:lnTo>
                  <a:cubicBezTo>
                    <a:pt x="1184458" y="215270"/>
                    <a:pt x="1147110" y="112883"/>
                    <a:pt x="1189821" y="198304"/>
                  </a:cubicBezTo>
                  <a:cubicBezTo>
                    <a:pt x="1235430" y="289523"/>
                    <a:pt x="1159730" y="169694"/>
                    <a:pt x="1222872" y="264405"/>
                  </a:cubicBezTo>
                  <a:cubicBezTo>
                    <a:pt x="1226544" y="275422"/>
                    <a:pt x="1227447" y="287793"/>
                    <a:pt x="1233889" y="297456"/>
                  </a:cubicBezTo>
                  <a:cubicBezTo>
                    <a:pt x="1271913" y="354493"/>
                    <a:pt x="1281670" y="308600"/>
                    <a:pt x="1311007" y="396608"/>
                  </a:cubicBezTo>
                  <a:cubicBezTo>
                    <a:pt x="1324861" y="438168"/>
                    <a:pt x="1328210" y="457878"/>
                    <a:pt x="1366091" y="495759"/>
                  </a:cubicBezTo>
                  <a:cubicBezTo>
                    <a:pt x="1377108" y="506776"/>
                    <a:pt x="1389168" y="516841"/>
                    <a:pt x="1399142" y="528810"/>
                  </a:cubicBezTo>
                  <a:cubicBezTo>
                    <a:pt x="1445045" y="583895"/>
                    <a:pt x="1393632" y="543500"/>
                    <a:pt x="1454226" y="583894"/>
                  </a:cubicBezTo>
                  <a:cubicBezTo>
                    <a:pt x="1478263" y="656004"/>
                    <a:pt x="1444879" y="585231"/>
                    <a:pt x="1498293" y="627962"/>
                  </a:cubicBezTo>
                  <a:cubicBezTo>
                    <a:pt x="1508632" y="636233"/>
                    <a:pt x="1510964" y="651650"/>
                    <a:pt x="1520327" y="661012"/>
                  </a:cubicBezTo>
                  <a:cubicBezTo>
                    <a:pt x="1529690" y="670375"/>
                    <a:pt x="1543536" y="674188"/>
                    <a:pt x="1553378" y="683046"/>
                  </a:cubicBezTo>
                  <a:cubicBezTo>
                    <a:pt x="1580400" y="707365"/>
                    <a:pt x="1604790" y="734458"/>
                    <a:pt x="1630496" y="760164"/>
                  </a:cubicBezTo>
                  <a:cubicBezTo>
                    <a:pt x="1641513" y="771181"/>
                    <a:pt x="1654904" y="780252"/>
                    <a:pt x="1663546" y="793215"/>
                  </a:cubicBezTo>
                  <a:cubicBezTo>
                    <a:pt x="1718255" y="875277"/>
                    <a:pt x="1647938" y="774484"/>
                    <a:pt x="1718631" y="859316"/>
                  </a:cubicBezTo>
                  <a:cubicBezTo>
                    <a:pt x="1727108" y="869488"/>
                    <a:pt x="1732188" y="882195"/>
                    <a:pt x="1740665" y="892367"/>
                  </a:cubicBezTo>
                  <a:cubicBezTo>
                    <a:pt x="1750639" y="904336"/>
                    <a:pt x="1763576" y="913588"/>
                    <a:pt x="1773715" y="925417"/>
                  </a:cubicBezTo>
                  <a:cubicBezTo>
                    <a:pt x="1785665" y="939358"/>
                    <a:pt x="1793042" y="957286"/>
                    <a:pt x="1806766" y="969485"/>
                  </a:cubicBezTo>
                  <a:cubicBezTo>
                    <a:pt x="1826558" y="987078"/>
                    <a:pt x="1850833" y="998863"/>
                    <a:pt x="1872867" y="1013552"/>
                  </a:cubicBezTo>
                  <a:cubicBezTo>
                    <a:pt x="1883884" y="1020897"/>
                    <a:pt x="1896555" y="1026223"/>
                    <a:pt x="1905918" y="1035586"/>
                  </a:cubicBezTo>
                  <a:cubicBezTo>
                    <a:pt x="1927952" y="1057620"/>
                    <a:pt x="1946092" y="1084402"/>
                    <a:pt x="1972019" y="1101687"/>
                  </a:cubicBezTo>
                  <a:cubicBezTo>
                    <a:pt x="1983036" y="1109032"/>
                    <a:pt x="1995173" y="1114924"/>
                    <a:pt x="2005069" y="1123721"/>
                  </a:cubicBezTo>
                  <a:cubicBezTo>
                    <a:pt x="2028359" y="1144423"/>
                    <a:pt x="2045244" y="1172537"/>
                    <a:pt x="2071171" y="1189822"/>
                  </a:cubicBezTo>
                  <a:cubicBezTo>
                    <a:pt x="2149060" y="1241749"/>
                    <a:pt x="2052634" y="1176582"/>
                    <a:pt x="2148289" y="1244906"/>
                  </a:cubicBezTo>
                  <a:cubicBezTo>
                    <a:pt x="2159063" y="1252602"/>
                    <a:pt x="2171443" y="1258143"/>
                    <a:pt x="2181339" y="1266940"/>
                  </a:cubicBezTo>
                  <a:cubicBezTo>
                    <a:pt x="2204628" y="1287642"/>
                    <a:pt x="2217879" y="1323187"/>
                    <a:pt x="2247440" y="1333041"/>
                  </a:cubicBezTo>
                  <a:cubicBezTo>
                    <a:pt x="2258457" y="1336713"/>
                    <a:pt x="2270104" y="1338865"/>
                    <a:pt x="2280491" y="1344058"/>
                  </a:cubicBezTo>
                  <a:cubicBezTo>
                    <a:pt x="2319809" y="1363717"/>
                    <a:pt x="2350445" y="1402995"/>
                    <a:pt x="2379643" y="1432193"/>
                  </a:cubicBezTo>
                  <a:lnTo>
                    <a:pt x="2412693" y="1465244"/>
                  </a:lnTo>
                  <a:cubicBezTo>
                    <a:pt x="2423710" y="1476261"/>
                    <a:pt x="2437102" y="1485331"/>
                    <a:pt x="2445744" y="1498294"/>
                  </a:cubicBezTo>
                  <a:lnTo>
                    <a:pt x="2467778" y="1531345"/>
                  </a:lnTo>
                </a:path>
              </a:pathLst>
            </a:cu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/>
            <p:cNvSpPr/>
            <p:nvPr/>
          </p:nvSpPr>
          <p:spPr>
            <a:xfrm rot="21374806">
              <a:off x="971600" y="2276872"/>
              <a:ext cx="2401678" cy="1498294"/>
            </a:xfrm>
            <a:custGeom>
              <a:avLst/>
              <a:gdLst>
                <a:gd name="connsiteX0" fmla="*/ 0 w 2401678"/>
                <a:gd name="connsiteY0" fmla="*/ 1233889 h 1498294"/>
                <a:gd name="connsiteX1" fmla="*/ 99152 w 2401678"/>
                <a:gd name="connsiteY1" fmla="*/ 1211856 h 1498294"/>
                <a:gd name="connsiteX2" fmla="*/ 132203 w 2401678"/>
                <a:gd name="connsiteY2" fmla="*/ 1189822 h 1498294"/>
                <a:gd name="connsiteX3" fmla="*/ 165253 w 2401678"/>
                <a:gd name="connsiteY3" fmla="*/ 1178805 h 1498294"/>
                <a:gd name="connsiteX4" fmla="*/ 231355 w 2401678"/>
                <a:gd name="connsiteY4" fmla="*/ 1145755 h 1498294"/>
                <a:gd name="connsiteX5" fmla="*/ 297456 w 2401678"/>
                <a:gd name="connsiteY5" fmla="*/ 1101687 h 1498294"/>
                <a:gd name="connsiteX6" fmla="*/ 330506 w 2401678"/>
                <a:gd name="connsiteY6" fmla="*/ 1068636 h 1498294"/>
                <a:gd name="connsiteX7" fmla="*/ 396608 w 2401678"/>
                <a:gd name="connsiteY7" fmla="*/ 1024569 h 1498294"/>
                <a:gd name="connsiteX8" fmla="*/ 462709 w 2401678"/>
                <a:gd name="connsiteY8" fmla="*/ 969485 h 1498294"/>
                <a:gd name="connsiteX9" fmla="*/ 495759 w 2401678"/>
                <a:gd name="connsiteY9" fmla="*/ 958468 h 1498294"/>
                <a:gd name="connsiteX10" fmla="*/ 561861 w 2401678"/>
                <a:gd name="connsiteY10" fmla="*/ 925417 h 1498294"/>
                <a:gd name="connsiteX11" fmla="*/ 627962 w 2401678"/>
                <a:gd name="connsiteY11" fmla="*/ 892367 h 1498294"/>
                <a:gd name="connsiteX12" fmla="*/ 661012 w 2401678"/>
                <a:gd name="connsiteY12" fmla="*/ 870333 h 1498294"/>
                <a:gd name="connsiteX13" fmla="*/ 694063 w 2401678"/>
                <a:gd name="connsiteY13" fmla="*/ 859316 h 1498294"/>
                <a:gd name="connsiteX14" fmla="*/ 760164 w 2401678"/>
                <a:gd name="connsiteY14" fmla="*/ 815248 h 1498294"/>
                <a:gd name="connsiteX15" fmla="*/ 793215 w 2401678"/>
                <a:gd name="connsiteY15" fmla="*/ 793215 h 1498294"/>
                <a:gd name="connsiteX16" fmla="*/ 859316 w 2401678"/>
                <a:gd name="connsiteY16" fmla="*/ 760164 h 1498294"/>
                <a:gd name="connsiteX17" fmla="*/ 892367 w 2401678"/>
                <a:gd name="connsiteY17" fmla="*/ 727114 h 1498294"/>
                <a:gd name="connsiteX18" fmla="*/ 925417 w 2401678"/>
                <a:gd name="connsiteY18" fmla="*/ 705080 h 1498294"/>
                <a:gd name="connsiteX19" fmla="*/ 991518 w 2401678"/>
                <a:gd name="connsiteY19" fmla="*/ 638979 h 1498294"/>
                <a:gd name="connsiteX20" fmla="*/ 1090670 w 2401678"/>
                <a:gd name="connsiteY20" fmla="*/ 561861 h 1498294"/>
                <a:gd name="connsiteX21" fmla="*/ 1123721 w 2401678"/>
                <a:gd name="connsiteY21" fmla="*/ 539827 h 1498294"/>
                <a:gd name="connsiteX22" fmla="*/ 1178805 w 2401678"/>
                <a:gd name="connsiteY22" fmla="*/ 473726 h 1498294"/>
                <a:gd name="connsiteX23" fmla="*/ 1211856 w 2401678"/>
                <a:gd name="connsiteY23" fmla="*/ 451692 h 1498294"/>
                <a:gd name="connsiteX24" fmla="*/ 1255923 w 2401678"/>
                <a:gd name="connsiteY24" fmla="*/ 396608 h 1498294"/>
                <a:gd name="connsiteX25" fmla="*/ 1288974 w 2401678"/>
                <a:gd name="connsiteY25" fmla="*/ 330506 h 1498294"/>
                <a:gd name="connsiteX26" fmla="*/ 1322025 w 2401678"/>
                <a:gd name="connsiteY26" fmla="*/ 308473 h 1498294"/>
                <a:gd name="connsiteX27" fmla="*/ 1344058 w 2401678"/>
                <a:gd name="connsiteY27" fmla="*/ 275422 h 1498294"/>
                <a:gd name="connsiteX28" fmla="*/ 1366092 w 2401678"/>
                <a:gd name="connsiteY28" fmla="*/ 231355 h 1498294"/>
                <a:gd name="connsiteX29" fmla="*/ 1399143 w 2401678"/>
                <a:gd name="connsiteY29" fmla="*/ 198304 h 1498294"/>
                <a:gd name="connsiteX30" fmla="*/ 1443210 w 2401678"/>
                <a:gd name="connsiteY30" fmla="*/ 132203 h 1498294"/>
                <a:gd name="connsiteX31" fmla="*/ 1487278 w 2401678"/>
                <a:gd name="connsiteY31" fmla="*/ 66102 h 1498294"/>
                <a:gd name="connsiteX32" fmla="*/ 1531345 w 2401678"/>
                <a:gd name="connsiteY32" fmla="*/ 0 h 1498294"/>
                <a:gd name="connsiteX33" fmla="*/ 1553379 w 2401678"/>
                <a:gd name="connsiteY33" fmla="*/ 33051 h 1498294"/>
                <a:gd name="connsiteX34" fmla="*/ 1564396 w 2401678"/>
                <a:gd name="connsiteY34" fmla="*/ 99152 h 1498294"/>
                <a:gd name="connsiteX35" fmla="*/ 1575412 w 2401678"/>
                <a:gd name="connsiteY35" fmla="*/ 132203 h 1498294"/>
                <a:gd name="connsiteX36" fmla="*/ 1586429 w 2401678"/>
                <a:gd name="connsiteY36" fmla="*/ 187287 h 1498294"/>
                <a:gd name="connsiteX37" fmla="*/ 1608463 w 2401678"/>
                <a:gd name="connsiteY37" fmla="*/ 253388 h 1498294"/>
                <a:gd name="connsiteX38" fmla="*/ 1641514 w 2401678"/>
                <a:gd name="connsiteY38" fmla="*/ 352540 h 1498294"/>
                <a:gd name="connsiteX39" fmla="*/ 1663547 w 2401678"/>
                <a:gd name="connsiteY39" fmla="*/ 418641 h 1498294"/>
                <a:gd name="connsiteX40" fmla="*/ 1674564 w 2401678"/>
                <a:gd name="connsiteY40" fmla="*/ 451692 h 1498294"/>
                <a:gd name="connsiteX41" fmla="*/ 1718632 w 2401678"/>
                <a:gd name="connsiteY41" fmla="*/ 517793 h 1498294"/>
                <a:gd name="connsiteX42" fmla="*/ 1740665 w 2401678"/>
                <a:gd name="connsiteY42" fmla="*/ 550844 h 1498294"/>
                <a:gd name="connsiteX43" fmla="*/ 1773716 w 2401678"/>
                <a:gd name="connsiteY43" fmla="*/ 649995 h 1498294"/>
                <a:gd name="connsiteX44" fmla="*/ 1784733 w 2401678"/>
                <a:gd name="connsiteY44" fmla="*/ 683046 h 1498294"/>
                <a:gd name="connsiteX45" fmla="*/ 1817784 w 2401678"/>
                <a:gd name="connsiteY45" fmla="*/ 749147 h 1498294"/>
                <a:gd name="connsiteX46" fmla="*/ 1839817 w 2401678"/>
                <a:gd name="connsiteY46" fmla="*/ 782198 h 1498294"/>
                <a:gd name="connsiteX47" fmla="*/ 1861851 w 2401678"/>
                <a:gd name="connsiteY47" fmla="*/ 848299 h 1498294"/>
                <a:gd name="connsiteX48" fmla="*/ 1872868 w 2401678"/>
                <a:gd name="connsiteY48" fmla="*/ 881350 h 1498294"/>
                <a:gd name="connsiteX49" fmla="*/ 1916935 w 2401678"/>
                <a:gd name="connsiteY49" fmla="*/ 947451 h 1498294"/>
                <a:gd name="connsiteX50" fmla="*/ 1949986 w 2401678"/>
                <a:gd name="connsiteY50" fmla="*/ 1013552 h 1498294"/>
                <a:gd name="connsiteX51" fmla="*/ 1983037 w 2401678"/>
                <a:gd name="connsiteY51" fmla="*/ 1046603 h 1498294"/>
                <a:gd name="connsiteX52" fmla="*/ 2005070 w 2401678"/>
                <a:gd name="connsiteY52" fmla="*/ 1079653 h 1498294"/>
                <a:gd name="connsiteX53" fmla="*/ 2038121 w 2401678"/>
                <a:gd name="connsiteY53" fmla="*/ 1101687 h 1498294"/>
                <a:gd name="connsiteX54" fmla="*/ 2071171 w 2401678"/>
                <a:gd name="connsiteY54" fmla="*/ 1134738 h 1498294"/>
                <a:gd name="connsiteX55" fmla="*/ 2104222 w 2401678"/>
                <a:gd name="connsiteY55" fmla="*/ 1156771 h 1498294"/>
                <a:gd name="connsiteX56" fmla="*/ 2137273 w 2401678"/>
                <a:gd name="connsiteY56" fmla="*/ 1189822 h 1498294"/>
                <a:gd name="connsiteX57" fmla="*/ 2170323 w 2401678"/>
                <a:gd name="connsiteY57" fmla="*/ 1211856 h 1498294"/>
                <a:gd name="connsiteX58" fmla="*/ 2203374 w 2401678"/>
                <a:gd name="connsiteY58" fmla="*/ 1244906 h 1498294"/>
                <a:gd name="connsiteX59" fmla="*/ 2247441 w 2401678"/>
                <a:gd name="connsiteY59" fmla="*/ 1311008 h 1498294"/>
                <a:gd name="connsiteX60" fmla="*/ 2280492 w 2401678"/>
                <a:gd name="connsiteY60" fmla="*/ 1333041 h 1498294"/>
                <a:gd name="connsiteX61" fmla="*/ 2346593 w 2401678"/>
                <a:gd name="connsiteY61" fmla="*/ 1432193 h 1498294"/>
                <a:gd name="connsiteX62" fmla="*/ 2368627 w 2401678"/>
                <a:gd name="connsiteY62" fmla="*/ 1465244 h 1498294"/>
                <a:gd name="connsiteX63" fmla="*/ 2401678 w 2401678"/>
                <a:gd name="connsiteY63" fmla="*/ 1498294 h 149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401678" h="1498294">
                  <a:moveTo>
                    <a:pt x="0" y="1233889"/>
                  </a:moveTo>
                  <a:cubicBezTo>
                    <a:pt x="25392" y="1229657"/>
                    <a:pt x="72029" y="1225418"/>
                    <a:pt x="99152" y="1211856"/>
                  </a:cubicBezTo>
                  <a:cubicBezTo>
                    <a:pt x="110995" y="1205934"/>
                    <a:pt x="120360" y="1195744"/>
                    <a:pt x="132203" y="1189822"/>
                  </a:cubicBezTo>
                  <a:cubicBezTo>
                    <a:pt x="142590" y="1184629"/>
                    <a:pt x="154866" y="1183998"/>
                    <a:pt x="165253" y="1178805"/>
                  </a:cubicBezTo>
                  <a:cubicBezTo>
                    <a:pt x="250668" y="1136097"/>
                    <a:pt x="148291" y="1173441"/>
                    <a:pt x="231355" y="1145755"/>
                  </a:cubicBezTo>
                  <a:cubicBezTo>
                    <a:pt x="253389" y="1131066"/>
                    <a:pt x="278731" y="1120412"/>
                    <a:pt x="297456" y="1101687"/>
                  </a:cubicBezTo>
                  <a:cubicBezTo>
                    <a:pt x="308473" y="1090670"/>
                    <a:pt x="318208" y="1078201"/>
                    <a:pt x="330506" y="1068636"/>
                  </a:cubicBezTo>
                  <a:cubicBezTo>
                    <a:pt x="351409" y="1052378"/>
                    <a:pt x="377883" y="1043294"/>
                    <a:pt x="396608" y="1024569"/>
                  </a:cubicBezTo>
                  <a:cubicBezTo>
                    <a:pt x="420976" y="1000200"/>
                    <a:pt x="432029" y="984825"/>
                    <a:pt x="462709" y="969485"/>
                  </a:cubicBezTo>
                  <a:cubicBezTo>
                    <a:pt x="473096" y="964292"/>
                    <a:pt x="485372" y="963661"/>
                    <a:pt x="495759" y="958468"/>
                  </a:cubicBezTo>
                  <a:cubicBezTo>
                    <a:pt x="581182" y="915756"/>
                    <a:pt x="478790" y="953107"/>
                    <a:pt x="561861" y="925417"/>
                  </a:cubicBezTo>
                  <a:cubicBezTo>
                    <a:pt x="656577" y="862271"/>
                    <a:pt x="536739" y="937978"/>
                    <a:pt x="627962" y="892367"/>
                  </a:cubicBezTo>
                  <a:cubicBezTo>
                    <a:pt x="639805" y="886446"/>
                    <a:pt x="649169" y="876254"/>
                    <a:pt x="661012" y="870333"/>
                  </a:cubicBezTo>
                  <a:cubicBezTo>
                    <a:pt x="671399" y="865139"/>
                    <a:pt x="683911" y="864956"/>
                    <a:pt x="694063" y="859316"/>
                  </a:cubicBezTo>
                  <a:cubicBezTo>
                    <a:pt x="717212" y="846455"/>
                    <a:pt x="738130" y="829937"/>
                    <a:pt x="760164" y="815248"/>
                  </a:cubicBezTo>
                  <a:cubicBezTo>
                    <a:pt x="771181" y="807903"/>
                    <a:pt x="780654" y="797402"/>
                    <a:pt x="793215" y="793215"/>
                  </a:cubicBezTo>
                  <a:cubicBezTo>
                    <a:pt x="826340" y="782173"/>
                    <a:pt x="830840" y="783894"/>
                    <a:pt x="859316" y="760164"/>
                  </a:cubicBezTo>
                  <a:cubicBezTo>
                    <a:pt x="871285" y="750190"/>
                    <a:pt x="880398" y="737088"/>
                    <a:pt x="892367" y="727114"/>
                  </a:cubicBezTo>
                  <a:cubicBezTo>
                    <a:pt x="902539" y="718638"/>
                    <a:pt x="915521" y="713877"/>
                    <a:pt x="925417" y="705080"/>
                  </a:cubicBezTo>
                  <a:cubicBezTo>
                    <a:pt x="948706" y="684378"/>
                    <a:pt x="965591" y="656264"/>
                    <a:pt x="991518" y="638979"/>
                  </a:cubicBezTo>
                  <a:cubicBezTo>
                    <a:pt x="1158590" y="527598"/>
                    <a:pt x="987118" y="648154"/>
                    <a:pt x="1090670" y="561861"/>
                  </a:cubicBezTo>
                  <a:cubicBezTo>
                    <a:pt x="1100842" y="553384"/>
                    <a:pt x="1113549" y="548304"/>
                    <a:pt x="1123721" y="539827"/>
                  </a:cubicBezTo>
                  <a:cubicBezTo>
                    <a:pt x="1232014" y="449581"/>
                    <a:pt x="1092141" y="560389"/>
                    <a:pt x="1178805" y="473726"/>
                  </a:cubicBezTo>
                  <a:cubicBezTo>
                    <a:pt x="1188168" y="464363"/>
                    <a:pt x="1200839" y="459037"/>
                    <a:pt x="1211856" y="451692"/>
                  </a:cubicBezTo>
                  <a:cubicBezTo>
                    <a:pt x="1233304" y="387348"/>
                    <a:pt x="1206091" y="446440"/>
                    <a:pt x="1255923" y="396608"/>
                  </a:cubicBezTo>
                  <a:cubicBezTo>
                    <a:pt x="1348802" y="303729"/>
                    <a:pt x="1217284" y="420116"/>
                    <a:pt x="1288974" y="330506"/>
                  </a:cubicBezTo>
                  <a:cubicBezTo>
                    <a:pt x="1297245" y="320167"/>
                    <a:pt x="1311008" y="315817"/>
                    <a:pt x="1322025" y="308473"/>
                  </a:cubicBezTo>
                  <a:cubicBezTo>
                    <a:pt x="1329369" y="297456"/>
                    <a:pt x="1337489" y="286918"/>
                    <a:pt x="1344058" y="275422"/>
                  </a:cubicBezTo>
                  <a:cubicBezTo>
                    <a:pt x="1352206" y="261163"/>
                    <a:pt x="1356546" y="244719"/>
                    <a:pt x="1366092" y="231355"/>
                  </a:cubicBezTo>
                  <a:cubicBezTo>
                    <a:pt x="1375148" y="218677"/>
                    <a:pt x="1389578" y="210602"/>
                    <a:pt x="1399143" y="198304"/>
                  </a:cubicBezTo>
                  <a:cubicBezTo>
                    <a:pt x="1415401" y="177401"/>
                    <a:pt x="1443210" y="132203"/>
                    <a:pt x="1443210" y="132203"/>
                  </a:cubicBezTo>
                  <a:cubicBezTo>
                    <a:pt x="1464280" y="68992"/>
                    <a:pt x="1439137" y="127997"/>
                    <a:pt x="1487278" y="66102"/>
                  </a:cubicBezTo>
                  <a:cubicBezTo>
                    <a:pt x="1503536" y="45199"/>
                    <a:pt x="1531345" y="0"/>
                    <a:pt x="1531345" y="0"/>
                  </a:cubicBezTo>
                  <a:cubicBezTo>
                    <a:pt x="1538690" y="11017"/>
                    <a:pt x="1549192" y="20490"/>
                    <a:pt x="1553379" y="33051"/>
                  </a:cubicBezTo>
                  <a:cubicBezTo>
                    <a:pt x="1560443" y="54242"/>
                    <a:pt x="1559550" y="77346"/>
                    <a:pt x="1564396" y="99152"/>
                  </a:cubicBezTo>
                  <a:cubicBezTo>
                    <a:pt x="1566915" y="110488"/>
                    <a:pt x="1572596" y="120937"/>
                    <a:pt x="1575412" y="132203"/>
                  </a:cubicBezTo>
                  <a:cubicBezTo>
                    <a:pt x="1579953" y="150369"/>
                    <a:pt x="1581502" y="169222"/>
                    <a:pt x="1586429" y="187287"/>
                  </a:cubicBezTo>
                  <a:cubicBezTo>
                    <a:pt x="1592540" y="209694"/>
                    <a:pt x="1601118" y="231354"/>
                    <a:pt x="1608463" y="253388"/>
                  </a:cubicBezTo>
                  <a:lnTo>
                    <a:pt x="1641514" y="352540"/>
                  </a:lnTo>
                  <a:lnTo>
                    <a:pt x="1663547" y="418641"/>
                  </a:lnTo>
                  <a:cubicBezTo>
                    <a:pt x="1667219" y="429658"/>
                    <a:pt x="1668122" y="442029"/>
                    <a:pt x="1674564" y="451692"/>
                  </a:cubicBezTo>
                  <a:lnTo>
                    <a:pt x="1718632" y="517793"/>
                  </a:lnTo>
                  <a:cubicBezTo>
                    <a:pt x="1725977" y="528810"/>
                    <a:pt x="1736478" y="538283"/>
                    <a:pt x="1740665" y="550844"/>
                  </a:cubicBezTo>
                  <a:lnTo>
                    <a:pt x="1773716" y="649995"/>
                  </a:lnTo>
                  <a:cubicBezTo>
                    <a:pt x="1777388" y="661012"/>
                    <a:pt x="1778291" y="673383"/>
                    <a:pt x="1784733" y="683046"/>
                  </a:cubicBezTo>
                  <a:cubicBezTo>
                    <a:pt x="1847874" y="777758"/>
                    <a:pt x="1772177" y="657931"/>
                    <a:pt x="1817784" y="749147"/>
                  </a:cubicBezTo>
                  <a:cubicBezTo>
                    <a:pt x="1823705" y="760990"/>
                    <a:pt x="1834440" y="770099"/>
                    <a:pt x="1839817" y="782198"/>
                  </a:cubicBezTo>
                  <a:cubicBezTo>
                    <a:pt x="1849250" y="803422"/>
                    <a:pt x="1854506" y="826265"/>
                    <a:pt x="1861851" y="848299"/>
                  </a:cubicBezTo>
                  <a:cubicBezTo>
                    <a:pt x="1865523" y="859316"/>
                    <a:pt x="1866426" y="871687"/>
                    <a:pt x="1872868" y="881350"/>
                  </a:cubicBezTo>
                  <a:cubicBezTo>
                    <a:pt x="1887557" y="903384"/>
                    <a:pt x="1908561" y="922329"/>
                    <a:pt x="1916935" y="947451"/>
                  </a:cubicBezTo>
                  <a:cubicBezTo>
                    <a:pt x="1927977" y="980577"/>
                    <a:pt x="1926256" y="985076"/>
                    <a:pt x="1949986" y="1013552"/>
                  </a:cubicBezTo>
                  <a:cubicBezTo>
                    <a:pt x="1959960" y="1025521"/>
                    <a:pt x="1973063" y="1034634"/>
                    <a:pt x="1983037" y="1046603"/>
                  </a:cubicBezTo>
                  <a:cubicBezTo>
                    <a:pt x="1991513" y="1056775"/>
                    <a:pt x="1995708" y="1070291"/>
                    <a:pt x="2005070" y="1079653"/>
                  </a:cubicBezTo>
                  <a:cubicBezTo>
                    <a:pt x="2014433" y="1089016"/>
                    <a:pt x="2027949" y="1093210"/>
                    <a:pt x="2038121" y="1101687"/>
                  </a:cubicBezTo>
                  <a:cubicBezTo>
                    <a:pt x="2050090" y="1111661"/>
                    <a:pt x="2059202" y="1124764"/>
                    <a:pt x="2071171" y="1134738"/>
                  </a:cubicBezTo>
                  <a:cubicBezTo>
                    <a:pt x="2081343" y="1143214"/>
                    <a:pt x="2094050" y="1148295"/>
                    <a:pt x="2104222" y="1156771"/>
                  </a:cubicBezTo>
                  <a:cubicBezTo>
                    <a:pt x="2116191" y="1166745"/>
                    <a:pt x="2125304" y="1179848"/>
                    <a:pt x="2137273" y="1189822"/>
                  </a:cubicBezTo>
                  <a:cubicBezTo>
                    <a:pt x="2147445" y="1198298"/>
                    <a:pt x="2160151" y="1203380"/>
                    <a:pt x="2170323" y="1211856"/>
                  </a:cubicBezTo>
                  <a:cubicBezTo>
                    <a:pt x="2182292" y="1221830"/>
                    <a:pt x="2193809" y="1232608"/>
                    <a:pt x="2203374" y="1244906"/>
                  </a:cubicBezTo>
                  <a:cubicBezTo>
                    <a:pt x="2219632" y="1265809"/>
                    <a:pt x="2225407" y="1296319"/>
                    <a:pt x="2247441" y="1311008"/>
                  </a:cubicBezTo>
                  <a:lnTo>
                    <a:pt x="2280492" y="1333041"/>
                  </a:lnTo>
                  <a:lnTo>
                    <a:pt x="2346593" y="1432193"/>
                  </a:lnTo>
                  <a:cubicBezTo>
                    <a:pt x="2353938" y="1443210"/>
                    <a:pt x="2359264" y="1455881"/>
                    <a:pt x="2368627" y="1465244"/>
                  </a:cubicBezTo>
                  <a:lnTo>
                    <a:pt x="2401678" y="1498294"/>
                  </a:lnTo>
                </a:path>
              </a:pathLst>
            </a:cu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207"/>
          <p:cNvGrpSpPr/>
          <p:nvPr/>
        </p:nvGrpSpPr>
        <p:grpSpPr>
          <a:xfrm>
            <a:off x="-108520" y="1856878"/>
            <a:ext cx="4896544" cy="4668466"/>
            <a:chOff x="-44260" y="1432933"/>
            <a:chExt cx="3804106" cy="3677274"/>
          </a:xfrm>
        </p:grpSpPr>
        <p:grpSp>
          <p:nvGrpSpPr>
            <p:cNvPr id="8" name="グループ化 187"/>
            <p:cNvGrpSpPr/>
            <p:nvPr/>
          </p:nvGrpSpPr>
          <p:grpSpPr>
            <a:xfrm>
              <a:off x="663501" y="1432933"/>
              <a:ext cx="3096345" cy="3038265"/>
              <a:chOff x="159089" y="1781126"/>
              <a:chExt cx="2376264" cy="2211588"/>
            </a:xfrm>
          </p:grpSpPr>
          <p:cxnSp>
            <p:nvCxnSpPr>
              <p:cNvPr id="181" name="直線矢印コネクタ 180"/>
              <p:cNvCxnSpPr/>
              <p:nvPr/>
            </p:nvCxnSpPr>
            <p:spPr>
              <a:xfrm flipH="1" flipV="1">
                <a:off x="159089" y="1781126"/>
                <a:ext cx="14961" cy="221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矢印コネクタ 183"/>
              <p:cNvCxnSpPr/>
              <p:nvPr/>
            </p:nvCxnSpPr>
            <p:spPr>
              <a:xfrm flipV="1">
                <a:off x="159089" y="3984327"/>
                <a:ext cx="2376264" cy="83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テキスト ボックス 188"/>
            <p:cNvSpPr txBox="1"/>
            <p:nvPr/>
          </p:nvSpPr>
          <p:spPr>
            <a:xfrm>
              <a:off x="-44260" y="2348882"/>
              <a:ext cx="615553" cy="12961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 smtClean="0"/>
                <a:t>抵抗</a:t>
              </a:r>
              <a:endParaRPr kumimoji="1" lang="ja-JP" altLang="en-US" sz="2800" dirty="0"/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1578079" y="4698075"/>
              <a:ext cx="1622339" cy="41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外部磁場</a:t>
              </a:r>
              <a:endParaRPr kumimoji="1" lang="ja-JP" altLang="en-US" sz="2800" dirty="0"/>
            </a:p>
          </p:txBody>
        </p:sp>
        <p:cxnSp>
          <p:nvCxnSpPr>
            <p:cNvPr id="205" name="直線コネクタ 204"/>
            <p:cNvCxnSpPr/>
            <p:nvPr/>
          </p:nvCxnSpPr>
          <p:spPr>
            <a:xfrm>
              <a:off x="2175669" y="4327181"/>
              <a:ext cx="0" cy="1440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テキスト ボックス 206"/>
            <p:cNvSpPr txBox="1"/>
            <p:nvPr/>
          </p:nvSpPr>
          <p:spPr>
            <a:xfrm>
              <a:off x="2064927" y="441447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0</a:t>
              </a:r>
              <a:r>
                <a:rPr kumimoji="1" lang="en-US" altLang="ja-JP" dirty="0" smtClean="0"/>
                <a:t> </a:t>
              </a:r>
            </a:p>
          </p:txBody>
        </p:sp>
      </p:grpSp>
      <p:grpSp>
        <p:nvGrpSpPr>
          <p:cNvPr id="9" name="グループ化 210"/>
          <p:cNvGrpSpPr/>
          <p:nvPr/>
        </p:nvGrpSpPr>
        <p:grpSpPr>
          <a:xfrm>
            <a:off x="1043608" y="1681644"/>
            <a:ext cx="1152128" cy="864096"/>
            <a:chOff x="3131840" y="1196752"/>
            <a:chExt cx="1152128" cy="864096"/>
          </a:xfrm>
        </p:grpSpPr>
        <p:grpSp>
          <p:nvGrpSpPr>
            <p:cNvPr id="10" name="グループ化 201"/>
            <p:cNvGrpSpPr/>
            <p:nvPr/>
          </p:nvGrpSpPr>
          <p:grpSpPr>
            <a:xfrm>
              <a:off x="3131840" y="1196752"/>
              <a:ext cx="1152128" cy="864096"/>
              <a:chOff x="1115616" y="5157192"/>
              <a:chExt cx="792088" cy="576064"/>
            </a:xfrm>
          </p:grpSpPr>
          <p:sp>
            <p:nvSpPr>
              <p:cNvPr id="198" name="正方形/長方形 197"/>
              <p:cNvSpPr/>
              <p:nvPr/>
            </p:nvSpPr>
            <p:spPr>
              <a:xfrm>
                <a:off x="1115616" y="5157192"/>
                <a:ext cx="360040" cy="57606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正方形/長方形 198"/>
              <p:cNvSpPr/>
              <p:nvPr/>
            </p:nvSpPr>
            <p:spPr>
              <a:xfrm>
                <a:off x="1403648" y="5373216"/>
                <a:ext cx="288032" cy="1440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正方形/長方形 200"/>
              <p:cNvSpPr/>
              <p:nvPr/>
            </p:nvSpPr>
            <p:spPr>
              <a:xfrm>
                <a:off x="1547664" y="5157192"/>
                <a:ext cx="360040" cy="57606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3" name="下矢印 202"/>
            <p:cNvSpPr/>
            <p:nvPr/>
          </p:nvSpPr>
          <p:spPr>
            <a:xfrm rot="10800000">
              <a:off x="3203848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下矢印 209"/>
            <p:cNvSpPr/>
            <p:nvPr/>
          </p:nvSpPr>
          <p:spPr>
            <a:xfrm>
              <a:off x="3851920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211"/>
          <p:cNvGrpSpPr/>
          <p:nvPr/>
        </p:nvGrpSpPr>
        <p:grpSpPr>
          <a:xfrm>
            <a:off x="3275856" y="1681644"/>
            <a:ext cx="1152128" cy="864096"/>
            <a:chOff x="3131840" y="1196752"/>
            <a:chExt cx="1152128" cy="864096"/>
          </a:xfrm>
        </p:grpSpPr>
        <p:grpSp>
          <p:nvGrpSpPr>
            <p:cNvPr id="12" name="グループ化 201"/>
            <p:cNvGrpSpPr/>
            <p:nvPr/>
          </p:nvGrpSpPr>
          <p:grpSpPr>
            <a:xfrm>
              <a:off x="3131840" y="1196752"/>
              <a:ext cx="1152128" cy="864096"/>
              <a:chOff x="1115616" y="5157192"/>
              <a:chExt cx="792088" cy="576064"/>
            </a:xfrm>
          </p:grpSpPr>
          <p:sp>
            <p:nvSpPr>
              <p:cNvPr id="216" name="正方形/長方形 215"/>
              <p:cNvSpPr/>
              <p:nvPr/>
            </p:nvSpPr>
            <p:spPr>
              <a:xfrm>
                <a:off x="1115616" y="5157192"/>
                <a:ext cx="360040" cy="57606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正方形/長方形 216"/>
              <p:cNvSpPr/>
              <p:nvPr/>
            </p:nvSpPr>
            <p:spPr>
              <a:xfrm>
                <a:off x="1403648" y="5373216"/>
                <a:ext cx="288032" cy="14401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1547664" y="5157192"/>
                <a:ext cx="360040" cy="57606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4" name="下矢印 213"/>
            <p:cNvSpPr/>
            <p:nvPr/>
          </p:nvSpPr>
          <p:spPr>
            <a:xfrm>
              <a:off x="3203848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下矢印 214"/>
            <p:cNvSpPr/>
            <p:nvPr/>
          </p:nvSpPr>
          <p:spPr>
            <a:xfrm rot="10800000">
              <a:off x="3851920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218"/>
          <p:cNvGrpSpPr/>
          <p:nvPr/>
        </p:nvGrpSpPr>
        <p:grpSpPr>
          <a:xfrm>
            <a:off x="971600" y="4633972"/>
            <a:ext cx="1152128" cy="864096"/>
            <a:chOff x="3131840" y="1196752"/>
            <a:chExt cx="1152128" cy="864096"/>
          </a:xfrm>
        </p:grpSpPr>
        <p:grpSp>
          <p:nvGrpSpPr>
            <p:cNvPr id="14" name="グループ化 201"/>
            <p:cNvGrpSpPr/>
            <p:nvPr/>
          </p:nvGrpSpPr>
          <p:grpSpPr>
            <a:xfrm>
              <a:off x="3131840" y="1196752"/>
              <a:ext cx="1152128" cy="864096"/>
              <a:chOff x="1115616" y="5157192"/>
              <a:chExt cx="792088" cy="576064"/>
            </a:xfrm>
          </p:grpSpPr>
          <p:sp>
            <p:nvSpPr>
              <p:cNvPr id="223" name="正方形/長方形 222"/>
              <p:cNvSpPr/>
              <p:nvPr/>
            </p:nvSpPr>
            <p:spPr>
              <a:xfrm>
                <a:off x="1115616" y="5157192"/>
                <a:ext cx="360040" cy="57606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正方形/長方形 223"/>
              <p:cNvSpPr/>
              <p:nvPr/>
            </p:nvSpPr>
            <p:spPr>
              <a:xfrm>
                <a:off x="1403648" y="5373216"/>
                <a:ext cx="288032" cy="14401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正方形/長方形 224"/>
              <p:cNvSpPr/>
              <p:nvPr/>
            </p:nvSpPr>
            <p:spPr>
              <a:xfrm>
                <a:off x="1547664" y="5157192"/>
                <a:ext cx="360040" cy="57606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1" name="下矢印 220"/>
            <p:cNvSpPr/>
            <p:nvPr/>
          </p:nvSpPr>
          <p:spPr>
            <a:xfrm>
              <a:off x="3203848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下矢印 221"/>
            <p:cNvSpPr/>
            <p:nvPr/>
          </p:nvSpPr>
          <p:spPr>
            <a:xfrm>
              <a:off x="3851920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3" name="右矢印 232"/>
          <p:cNvSpPr/>
          <p:nvPr/>
        </p:nvSpPr>
        <p:spPr>
          <a:xfrm>
            <a:off x="1763688" y="3913892"/>
            <a:ext cx="1872208" cy="21602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右矢印 234"/>
          <p:cNvSpPr/>
          <p:nvPr/>
        </p:nvSpPr>
        <p:spPr>
          <a:xfrm rot="10800000">
            <a:off x="1763688" y="4201924"/>
            <a:ext cx="1872208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236"/>
          <p:cNvGrpSpPr/>
          <p:nvPr/>
        </p:nvGrpSpPr>
        <p:grpSpPr>
          <a:xfrm>
            <a:off x="5364088" y="1124744"/>
            <a:ext cx="3600400" cy="5328592"/>
            <a:chOff x="5436096" y="1515029"/>
            <a:chExt cx="3600400" cy="5298347"/>
          </a:xfrm>
        </p:grpSpPr>
        <p:sp>
          <p:nvSpPr>
            <p:cNvPr id="236" name="角丸四角形吹き出し 235"/>
            <p:cNvSpPr/>
            <p:nvPr/>
          </p:nvSpPr>
          <p:spPr>
            <a:xfrm>
              <a:off x="5436096" y="1515029"/>
              <a:ext cx="3528392" cy="5298347"/>
            </a:xfrm>
            <a:prstGeom prst="wedgeRoundRectCallout">
              <a:avLst>
                <a:gd name="adj1" fmla="val -72513"/>
                <a:gd name="adj2" fmla="val -314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93"/>
            <p:cNvGrpSpPr/>
            <p:nvPr/>
          </p:nvGrpSpPr>
          <p:grpSpPr>
            <a:xfrm>
              <a:off x="5580112" y="3898403"/>
              <a:ext cx="2340099" cy="2771775"/>
              <a:chOff x="5364088" y="1738163"/>
              <a:chExt cx="2340099" cy="2771775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80112" y="1738163"/>
                <a:ext cx="2124075" cy="277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64088" y="2098203"/>
                <a:ext cx="247650" cy="160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3" name="テキスト ボックス 172"/>
            <p:cNvSpPr txBox="1"/>
            <p:nvPr/>
          </p:nvSpPr>
          <p:spPr>
            <a:xfrm>
              <a:off x="5652120" y="2302621"/>
              <a:ext cx="338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Phys. Rev. B </a:t>
              </a:r>
              <a:r>
                <a:rPr kumimoji="1" lang="en-US" altLang="ja-JP" sz="2000" b="1" dirty="0" smtClean="0"/>
                <a:t>75</a:t>
              </a:r>
              <a:r>
                <a:rPr kumimoji="1" lang="en-US" altLang="ja-JP" sz="2000" dirty="0" smtClean="0"/>
                <a:t>, 220409 (2007)</a:t>
              </a:r>
              <a:endParaRPr kumimoji="1" lang="ja-JP" altLang="en-US" sz="20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7668344" y="423580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狭窄有</a:t>
              </a:r>
              <a:endParaRPr kumimoji="1" lang="ja-JP" altLang="en-US" sz="20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7740352" y="5410571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狭窄無</a:t>
              </a:r>
              <a:endParaRPr kumimoji="1" lang="ja-JP" altLang="en-US" sz="2000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2120" y="2818283"/>
              <a:ext cx="2963075" cy="87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グループ化 225"/>
          <p:cNvGrpSpPr/>
          <p:nvPr/>
        </p:nvGrpSpPr>
        <p:grpSpPr>
          <a:xfrm rot="10800000">
            <a:off x="3347864" y="4705980"/>
            <a:ext cx="1152128" cy="864096"/>
            <a:chOff x="3131840" y="1196752"/>
            <a:chExt cx="1152128" cy="864096"/>
          </a:xfrm>
        </p:grpSpPr>
        <p:grpSp>
          <p:nvGrpSpPr>
            <p:cNvPr id="18" name="グループ化 201"/>
            <p:cNvGrpSpPr/>
            <p:nvPr/>
          </p:nvGrpSpPr>
          <p:grpSpPr>
            <a:xfrm>
              <a:off x="3131840" y="1196752"/>
              <a:ext cx="1152128" cy="864096"/>
              <a:chOff x="1115616" y="5157192"/>
              <a:chExt cx="792088" cy="576064"/>
            </a:xfrm>
          </p:grpSpPr>
          <p:sp>
            <p:nvSpPr>
              <p:cNvPr id="231" name="正方形/長方形 230"/>
              <p:cNvSpPr/>
              <p:nvPr/>
            </p:nvSpPr>
            <p:spPr>
              <a:xfrm>
                <a:off x="1403648" y="5373216"/>
                <a:ext cx="288032" cy="1440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正方形/長方形 229"/>
              <p:cNvSpPr/>
              <p:nvPr/>
            </p:nvSpPr>
            <p:spPr>
              <a:xfrm>
                <a:off x="1115616" y="5157192"/>
                <a:ext cx="360040" cy="57606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正方形/長方形 231"/>
              <p:cNvSpPr/>
              <p:nvPr/>
            </p:nvSpPr>
            <p:spPr>
              <a:xfrm>
                <a:off x="1547664" y="5157192"/>
                <a:ext cx="360040" cy="57606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8" name="下矢印 227"/>
            <p:cNvSpPr/>
            <p:nvPr/>
          </p:nvSpPr>
          <p:spPr>
            <a:xfrm>
              <a:off x="3203848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下矢印 228"/>
            <p:cNvSpPr/>
            <p:nvPr/>
          </p:nvSpPr>
          <p:spPr>
            <a:xfrm>
              <a:off x="3851920" y="1412776"/>
              <a:ext cx="360040" cy="50405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9" name="テキスト ボックス 238"/>
          <p:cNvSpPr txBox="1"/>
          <p:nvPr/>
        </p:nvSpPr>
        <p:spPr>
          <a:xfrm>
            <a:off x="5580112" y="1412776"/>
            <a:ext cx="216024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LSMO</a:t>
            </a:r>
            <a:r>
              <a:rPr kumimoji="1" lang="ja-JP" altLang="en-US" sz="2400" dirty="0" smtClean="0"/>
              <a:t>狭窄構造</a:t>
            </a:r>
            <a:endParaRPr kumimoji="1" lang="ja-JP" altLang="en-US" sz="2400" dirty="0"/>
          </a:p>
        </p:txBody>
      </p:sp>
      <p:sp>
        <p:nvSpPr>
          <p:cNvPr id="240" name="右矢印 239"/>
          <p:cNvSpPr/>
          <p:nvPr/>
        </p:nvSpPr>
        <p:spPr>
          <a:xfrm>
            <a:off x="5796136" y="2780928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右矢印 241"/>
          <p:cNvSpPr/>
          <p:nvPr/>
        </p:nvSpPr>
        <p:spPr>
          <a:xfrm rot="10800000">
            <a:off x="6732240" y="2924944"/>
            <a:ext cx="576064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7884368" y="32849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8K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0" name="正方形/長方形 29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1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07504" y="26238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agnetoresistance effect (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磁気抵抗効果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5536" y="132160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Resistance change induced by magnetic field (</a:t>
            </a:r>
            <a:r>
              <a:rPr lang="en-US" altLang="ja-JP" sz="2800" i="1" dirty="0" smtClean="0"/>
              <a:t>H</a:t>
            </a:r>
            <a:r>
              <a:rPr lang="en-US" altLang="ja-JP" sz="2800" dirty="0" smtClean="0"/>
              <a:t>)</a:t>
            </a:r>
            <a:endParaRPr lang="ja-JP" altLang="en-US" sz="28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33350" y="2278063"/>
          <a:ext cx="3908425" cy="2206625"/>
        </p:xfrm>
        <a:graphic>
          <a:graphicData uri="http://schemas.openxmlformats.org/presentationml/2006/ole">
            <p:oleObj spid="_x0000_s71682" name="数式" r:id="rId5" imgW="1688760" imgH="888840" progId="Equation.3">
              <p:embed/>
            </p:oleObj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103239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851920" y="21328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MR (%)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72200" y="6237312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H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Oe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5004048" y="2895327"/>
            <a:ext cx="3744416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004048" y="5199583"/>
            <a:ext cx="3744416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076056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High “0”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48064" y="534359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Law “1”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395288" y="4653136"/>
          <a:ext cx="3550794" cy="576064"/>
        </p:xfrm>
        <a:graphic>
          <a:graphicData uri="http://schemas.openxmlformats.org/presentationml/2006/ole">
            <p:oleObj spid="_x0000_s71684" name="数式" r:id="rId7" imgW="1257120" imgH="19044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99992" y="270892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20</a:t>
            </a:r>
            <a:endParaRPr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499992" y="382097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10</a:t>
            </a:r>
            <a:endParaRPr lang="ja-JP" altLang="en-US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614980" y="497310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0</a:t>
            </a:r>
            <a:endParaRPr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32240" y="22577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Fe/Al</a:t>
            </a:r>
            <a:r>
              <a:rPr kumimoji="1" lang="en-US" altLang="ja-JP" sz="2800" b="1" baseline="-25000" dirty="0" smtClean="0"/>
              <a:t>2</a:t>
            </a:r>
            <a:r>
              <a:rPr kumimoji="1" lang="en-US" altLang="ja-JP" sz="2800" b="1" dirty="0" smtClean="0"/>
              <a:t>O</a:t>
            </a:r>
            <a:r>
              <a:rPr kumimoji="1" lang="en-US" altLang="ja-JP" sz="2800" b="1" baseline="-25000" dirty="0" smtClean="0"/>
              <a:t>3</a:t>
            </a:r>
            <a:r>
              <a:rPr kumimoji="1" lang="en-US" altLang="ja-JP" sz="2800" b="1" dirty="0" smtClean="0"/>
              <a:t>/Fe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グループ化 86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96" name="正方形/長方形 9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7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2" name="グループ化 188"/>
          <p:cNvGrpSpPr/>
          <p:nvPr/>
        </p:nvGrpSpPr>
        <p:grpSpPr>
          <a:xfrm>
            <a:off x="7668344" y="5589240"/>
            <a:ext cx="1109032" cy="1440160"/>
            <a:chOff x="7567424" y="4149080"/>
            <a:chExt cx="1109032" cy="1440160"/>
          </a:xfrm>
        </p:grpSpPr>
        <p:sp>
          <p:nvSpPr>
            <p:cNvPr id="186" name="フリーフォーム 185"/>
            <p:cNvSpPr/>
            <p:nvPr/>
          </p:nvSpPr>
          <p:spPr>
            <a:xfrm>
              <a:off x="7567425" y="4149080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7567424" y="4797152"/>
              <a:ext cx="1109031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115616" y="2623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Spin polarization (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スピン偏極率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134076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The degree to which the spin is aligned with a given direction</a:t>
            </a:r>
            <a:endParaRPr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174936" y="35730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P=0.5</a:t>
            </a:r>
            <a:endParaRPr kumimoji="1" lang="ja-JP" altLang="en-US" sz="3200" dirty="0"/>
          </a:p>
        </p:txBody>
      </p:sp>
      <p:grpSp>
        <p:nvGrpSpPr>
          <p:cNvPr id="6" name="グループ化 169"/>
          <p:cNvGrpSpPr/>
          <p:nvPr/>
        </p:nvGrpSpPr>
        <p:grpSpPr>
          <a:xfrm>
            <a:off x="1734776" y="4437112"/>
            <a:ext cx="1128831" cy="1373436"/>
            <a:chOff x="5747425" y="2708920"/>
            <a:chExt cx="1128831" cy="1373436"/>
          </a:xfrm>
        </p:grpSpPr>
        <p:sp>
          <p:nvSpPr>
            <p:cNvPr id="143" name="フリーフォーム 142"/>
            <p:cNvSpPr/>
            <p:nvPr/>
          </p:nvSpPr>
          <p:spPr>
            <a:xfrm>
              <a:off x="5752535" y="3081605"/>
              <a:ext cx="1123721" cy="995190"/>
            </a:xfrm>
            <a:custGeom>
              <a:avLst/>
              <a:gdLst>
                <a:gd name="connsiteX0" fmla="*/ 0 w 1123721"/>
                <a:gd name="connsiteY0" fmla="*/ 986009 h 995190"/>
                <a:gd name="connsiteX1" fmla="*/ 242371 w 1123721"/>
                <a:gd name="connsiteY1" fmla="*/ 986009 h 995190"/>
                <a:gd name="connsiteX2" fmla="*/ 473725 w 1123721"/>
                <a:gd name="connsiteY2" fmla="*/ 930925 h 995190"/>
                <a:gd name="connsiteX3" fmla="*/ 727113 w 1123721"/>
                <a:gd name="connsiteY3" fmla="*/ 809739 h 995190"/>
                <a:gd name="connsiteX4" fmla="*/ 925417 w 1123721"/>
                <a:gd name="connsiteY4" fmla="*/ 666520 h 995190"/>
                <a:gd name="connsiteX5" fmla="*/ 1035586 w 1123721"/>
                <a:gd name="connsiteY5" fmla="*/ 523301 h 995190"/>
                <a:gd name="connsiteX6" fmla="*/ 1090670 w 1123721"/>
                <a:gd name="connsiteY6" fmla="*/ 424149 h 995190"/>
                <a:gd name="connsiteX7" fmla="*/ 1112704 w 1123721"/>
                <a:gd name="connsiteY7" fmla="*/ 280930 h 995190"/>
                <a:gd name="connsiteX8" fmla="*/ 1024569 w 1123721"/>
                <a:gd name="connsiteY8" fmla="*/ 49576 h 995190"/>
                <a:gd name="connsiteX9" fmla="*/ 969484 w 1123721"/>
                <a:gd name="connsiteY9" fmla="*/ 5508 h 995190"/>
                <a:gd name="connsiteX10" fmla="*/ 936434 w 1123721"/>
                <a:gd name="connsiteY10" fmla="*/ 16525 h 995190"/>
                <a:gd name="connsiteX11" fmla="*/ 264405 w 1123721"/>
                <a:gd name="connsiteY11" fmla="*/ 27542 h 995190"/>
                <a:gd name="connsiteX12" fmla="*/ 0 w 1123721"/>
                <a:gd name="connsiteY12" fmla="*/ 27542 h 99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721" h="995190">
                  <a:moveTo>
                    <a:pt x="0" y="986009"/>
                  </a:moveTo>
                  <a:cubicBezTo>
                    <a:pt x="81708" y="990599"/>
                    <a:pt x="163417" y="995190"/>
                    <a:pt x="242371" y="986009"/>
                  </a:cubicBezTo>
                  <a:cubicBezTo>
                    <a:pt x="321325" y="976828"/>
                    <a:pt x="392935" y="960303"/>
                    <a:pt x="473725" y="930925"/>
                  </a:cubicBezTo>
                  <a:cubicBezTo>
                    <a:pt x="554515" y="901547"/>
                    <a:pt x="651831" y="853806"/>
                    <a:pt x="727113" y="809739"/>
                  </a:cubicBezTo>
                  <a:cubicBezTo>
                    <a:pt x="802395" y="765672"/>
                    <a:pt x="874005" y="714260"/>
                    <a:pt x="925417" y="666520"/>
                  </a:cubicBezTo>
                  <a:cubicBezTo>
                    <a:pt x="976829" y="618780"/>
                    <a:pt x="1008044" y="563696"/>
                    <a:pt x="1035586" y="523301"/>
                  </a:cubicBezTo>
                  <a:cubicBezTo>
                    <a:pt x="1063128" y="482906"/>
                    <a:pt x="1077817" y="464544"/>
                    <a:pt x="1090670" y="424149"/>
                  </a:cubicBezTo>
                  <a:cubicBezTo>
                    <a:pt x="1103523" y="383754"/>
                    <a:pt x="1123721" y="343359"/>
                    <a:pt x="1112704" y="280930"/>
                  </a:cubicBezTo>
                  <a:cubicBezTo>
                    <a:pt x="1101687" y="218501"/>
                    <a:pt x="1048439" y="95480"/>
                    <a:pt x="1024569" y="49576"/>
                  </a:cubicBezTo>
                  <a:cubicBezTo>
                    <a:pt x="1000699" y="3672"/>
                    <a:pt x="984173" y="11016"/>
                    <a:pt x="969484" y="5508"/>
                  </a:cubicBezTo>
                  <a:cubicBezTo>
                    <a:pt x="954795" y="0"/>
                    <a:pt x="1053947" y="12853"/>
                    <a:pt x="936434" y="16525"/>
                  </a:cubicBezTo>
                  <a:cubicBezTo>
                    <a:pt x="818921" y="20197"/>
                    <a:pt x="420477" y="25706"/>
                    <a:pt x="264405" y="27542"/>
                  </a:cubicBezTo>
                  <a:cubicBezTo>
                    <a:pt x="108333" y="29378"/>
                    <a:pt x="54166" y="28460"/>
                    <a:pt x="0" y="275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/>
            <p:cNvSpPr/>
            <p:nvPr/>
          </p:nvSpPr>
          <p:spPr>
            <a:xfrm>
              <a:off x="5747425" y="2708920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下矢印 147"/>
            <p:cNvSpPr/>
            <p:nvPr/>
          </p:nvSpPr>
          <p:spPr>
            <a:xfrm>
              <a:off x="6107465" y="3284984"/>
              <a:ext cx="288032" cy="576064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168"/>
          <p:cNvGrpSpPr/>
          <p:nvPr/>
        </p:nvGrpSpPr>
        <p:grpSpPr>
          <a:xfrm>
            <a:off x="4650848" y="4797152"/>
            <a:ext cx="1116376" cy="1385925"/>
            <a:chOff x="4097825" y="2996952"/>
            <a:chExt cx="1116376" cy="1385925"/>
          </a:xfrm>
        </p:grpSpPr>
        <p:sp>
          <p:nvSpPr>
            <p:cNvPr id="162" name="フリーフォーム 161"/>
            <p:cNvSpPr/>
            <p:nvPr/>
          </p:nvSpPr>
          <p:spPr>
            <a:xfrm>
              <a:off x="4097825" y="3092068"/>
              <a:ext cx="1116376" cy="1290809"/>
            </a:xfrm>
            <a:custGeom>
              <a:avLst/>
              <a:gdLst>
                <a:gd name="connsiteX0" fmla="*/ 22034 w 1116376"/>
                <a:gd name="connsiteY0" fmla="*/ 1270612 h 1290809"/>
                <a:gd name="connsiteX1" fmla="*/ 198304 w 1116376"/>
                <a:gd name="connsiteY1" fmla="*/ 1281628 h 1290809"/>
                <a:gd name="connsiteX2" fmla="*/ 451692 w 1116376"/>
                <a:gd name="connsiteY2" fmla="*/ 1215527 h 1290809"/>
                <a:gd name="connsiteX3" fmla="*/ 583894 w 1116376"/>
                <a:gd name="connsiteY3" fmla="*/ 1160443 h 1290809"/>
                <a:gd name="connsiteX4" fmla="*/ 738130 w 1116376"/>
                <a:gd name="connsiteY4" fmla="*/ 1094342 h 1290809"/>
                <a:gd name="connsiteX5" fmla="*/ 848299 w 1116376"/>
                <a:gd name="connsiteY5" fmla="*/ 1017224 h 1290809"/>
                <a:gd name="connsiteX6" fmla="*/ 936434 w 1116376"/>
                <a:gd name="connsiteY6" fmla="*/ 929089 h 1290809"/>
                <a:gd name="connsiteX7" fmla="*/ 1024569 w 1116376"/>
                <a:gd name="connsiteY7" fmla="*/ 840954 h 1290809"/>
                <a:gd name="connsiteX8" fmla="*/ 1035586 w 1116376"/>
                <a:gd name="connsiteY8" fmla="*/ 785869 h 1290809"/>
                <a:gd name="connsiteX9" fmla="*/ 1112704 w 1116376"/>
                <a:gd name="connsiteY9" fmla="*/ 609599 h 1290809"/>
                <a:gd name="connsiteX10" fmla="*/ 1057619 w 1116376"/>
                <a:gd name="connsiteY10" fmla="*/ 455363 h 1290809"/>
                <a:gd name="connsiteX11" fmla="*/ 1002535 w 1116376"/>
                <a:gd name="connsiteY11" fmla="*/ 301127 h 1290809"/>
                <a:gd name="connsiteX12" fmla="*/ 826265 w 1116376"/>
                <a:gd name="connsiteY12" fmla="*/ 157908 h 1290809"/>
                <a:gd name="connsiteX13" fmla="*/ 727113 w 1116376"/>
                <a:gd name="connsiteY13" fmla="*/ 69773 h 1290809"/>
                <a:gd name="connsiteX14" fmla="*/ 661012 w 1116376"/>
                <a:gd name="connsiteY14" fmla="*/ 36722 h 1290809"/>
                <a:gd name="connsiteX15" fmla="*/ 594911 w 1116376"/>
                <a:gd name="connsiteY15" fmla="*/ 3672 h 1290809"/>
                <a:gd name="connsiteX16" fmla="*/ 451692 w 1116376"/>
                <a:gd name="connsiteY16" fmla="*/ 14689 h 1290809"/>
                <a:gd name="connsiteX17" fmla="*/ 0 w 1116376"/>
                <a:gd name="connsiteY17" fmla="*/ 3672 h 129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376" h="1290809">
                  <a:moveTo>
                    <a:pt x="22034" y="1270612"/>
                  </a:moveTo>
                  <a:cubicBezTo>
                    <a:pt x="74364" y="1280710"/>
                    <a:pt x="126694" y="1290809"/>
                    <a:pt x="198304" y="1281628"/>
                  </a:cubicBezTo>
                  <a:cubicBezTo>
                    <a:pt x="269914" y="1272447"/>
                    <a:pt x="387427" y="1235724"/>
                    <a:pt x="451692" y="1215527"/>
                  </a:cubicBezTo>
                  <a:cubicBezTo>
                    <a:pt x="515957" y="1195330"/>
                    <a:pt x="583894" y="1160443"/>
                    <a:pt x="583894" y="1160443"/>
                  </a:cubicBezTo>
                  <a:cubicBezTo>
                    <a:pt x="631633" y="1140246"/>
                    <a:pt x="694063" y="1118212"/>
                    <a:pt x="738130" y="1094342"/>
                  </a:cubicBezTo>
                  <a:cubicBezTo>
                    <a:pt x="782198" y="1070472"/>
                    <a:pt x="815248" y="1044766"/>
                    <a:pt x="848299" y="1017224"/>
                  </a:cubicBezTo>
                  <a:cubicBezTo>
                    <a:pt x="881350" y="989682"/>
                    <a:pt x="936434" y="929089"/>
                    <a:pt x="936434" y="929089"/>
                  </a:cubicBezTo>
                  <a:cubicBezTo>
                    <a:pt x="965812" y="899711"/>
                    <a:pt x="1008044" y="864824"/>
                    <a:pt x="1024569" y="840954"/>
                  </a:cubicBezTo>
                  <a:cubicBezTo>
                    <a:pt x="1041094" y="817084"/>
                    <a:pt x="1020897" y="824428"/>
                    <a:pt x="1035586" y="785869"/>
                  </a:cubicBezTo>
                  <a:cubicBezTo>
                    <a:pt x="1050275" y="747310"/>
                    <a:pt x="1109032" y="664683"/>
                    <a:pt x="1112704" y="609599"/>
                  </a:cubicBezTo>
                  <a:cubicBezTo>
                    <a:pt x="1116376" y="554515"/>
                    <a:pt x="1057619" y="455363"/>
                    <a:pt x="1057619" y="455363"/>
                  </a:cubicBezTo>
                  <a:cubicBezTo>
                    <a:pt x="1039258" y="403951"/>
                    <a:pt x="1041094" y="350703"/>
                    <a:pt x="1002535" y="301127"/>
                  </a:cubicBezTo>
                  <a:cubicBezTo>
                    <a:pt x="963976" y="251551"/>
                    <a:pt x="872169" y="196467"/>
                    <a:pt x="826265" y="157908"/>
                  </a:cubicBezTo>
                  <a:cubicBezTo>
                    <a:pt x="780361" y="119349"/>
                    <a:pt x="754655" y="89971"/>
                    <a:pt x="727113" y="69773"/>
                  </a:cubicBezTo>
                  <a:cubicBezTo>
                    <a:pt x="699571" y="49575"/>
                    <a:pt x="661012" y="36722"/>
                    <a:pt x="661012" y="36722"/>
                  </a:cubicBezTo>
                  <a:cubicBezTo>
                    <a:pt x="638978" y="25705"/>
                    <a:pt x="629798" y="7344"/>
                    <a:pt x="594911" y="3672"/>
                  </a:cubicBezTo>
                  <a:cubicBezTo>
                    <a:pt x="560024" y="0"/>
                    <a:pt x="550844" y="14689"/>
                    <a:pt x="451692" y="14689"/>
                  </a:cubicBezTo>
                  <a:cubicBezTo>
                    <a:pt x="352540" y="14689"/>
                    <a:pt x="176270" y="9180"/>
                    <a:pt x="0" y="367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/>
            <p:cNvSpPr/>
            <p:nvPr/>
          </p:nvSpPr>
          <p:spPr>
            <a:xfrm>
              <a:off x="4102331" y="2996952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下矢印 157"/>
            <p:cNvSpPr/>
            <p:nvPr/>
          </p:nvSpPr>
          <p:spPr>
            <a:xfrm>
              <a:off x="4390363" y="3429000"/>
              <a:ext cx="288032" cy="576064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339752" y="1988840"/>
          <a:ext cx="4020567" cy="1261691"/>
        </p:xfrm>
        <a:graphic>
          <a:graphicData uri="http://schemas.openxmlformats.org/presentationml/2006/ole">
            <p:oleObj spid="_x0000_s163842" name="数式" r:id="rId5" imgW="1562040" imgH="457200" progId="Equation.3">
              <p:embed/>
            </p:oleObj>
          </a:graphicData>
        </a:graphic>
      </p:graphicFrame>
      <p:sp>
        <p:nvSpPr>
          <p:cNvPr id="176" name="テキスト ボックス 175"/>
          <p:cNvSpPr txBox="1"/>
          <p:nvPr/>
        </p:nvSpPr>
        <p:spPr>
          <a:xfrm>
            <a:off x="6487304" y="35730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P=1</a:t>
            </a:r>
            <a:endParaRPr kumimoji="1" lang="ja-JP" altLang="en-US" sz="32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7112" y="35730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P=0</a:t>
            </a:r>
            <a:endParaRPr kumimoji="1" lang="ja-JP" altLang="en-US" sz="3200" dirty="0"/>
          </a:p>
        </p:txBody>
      </p:sp>
      <p:grpSp>
        <p:nvGrpSpPr>
          <p:cNvPr id="10" name="グループ化 195"/>
          <p:cNvGrpSpPr/>
          <p:nvPr/>
        </p:nvGrpSpPr>
        <p:grpSpPr>
          <a:xfrm>
            <a:off x="1806784" y="4653136"/>
            <a:ext cx="174518" cy="378081"/>
            <a:chOff x="5151600" y="4491079"/>
            <a:chExt cx="174518" cy="378081"/>
          </a:xfrm>
        </p:grpSpPr>
        <p:cxnSp>
          <p:nvCxnSpPr>
            <p:cNvPr id="192" name="直線矢印コネクタ 191"/>
            <p:cNvCxnSpPr/>
            <p:nvPr/>
          </p:nvCxnSpPr>
          <p:spPr>
            <a:xfrm>
              <a:off x="5230800" y="4491079"/>
              <a:ext cx="0" cy="3780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円/楕円 192"/>
            <p:cNvSpPr/>
            <p:nvPr/>
          </p:nvSpPr>
          <p:spPr>
            <a:xfrm>
              <a:off x="5151600" y="4548396"/>
              <a:ext cx="174518" cy="174518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46"/>
          <p:cNvGrpSpPr/>
          <p:nvPr/>
        </p:nvGrpSpPr>
        <p:grpSpPr>
          <a:xfrm>
            <a:off x="222608" y="3861048"/>
            <a:ext cx="2664296" cy="2160240"/>
            <a:chOff x="4788024" y="1772816"/>
            <a:chExt cx="2664296" cy="2160240"/>
          </a:xfrm>
        </p:grpSpPr>
        <p:sp>
          <p:nvSpPr>
            <p:cNvPr id="60" name="フリーフォーム 59"/>
            <p:cNvSpPr/>
            <p:nvPr/>
          </p:nvSpPr>
          <p:spPr>
            <a:xfrm>
              <a:off x="5292080" y="2745712"/>
              <a:ext cx="1022733" cy="971320"/>
            </a:xfrm>
            <a:custGeom>
              <a:avLst/>
              <a:gdLst>
                <a:gd name="connsiteX0" fmla="*/ 1011716 w 1022733"/>
                <a:gd name="connsiteY0" fmla="*/ 962139 h 971320"/>
                <a:gd name="connsiteX1" fmla="*/ 912564 w 1022733"/>
                <a:gd name="connsiteY1" fmla="*/ 962139 h 971320"/>
                <a:gd name="connsiteX2" fmla="*/ 648160 w 1022733"/>
                <a:gd name="connsiteY2" fmla="*/ 907055 h 971320"/>
                <a:gd name="connsiteX3" fmla="*/ 383755 w 1022733"/>
                <a:gd name="connsiteY3" fmla="*/ 774853 h 971320"/>
                <a:gd name="connsiteX4" fmla="*/ 174434 w 1022733"/>
                <a:gd name="connsiteY4" fmla="*/ 609600 h 971320"/>
                <a:gd name="connsiteX5" fmla="*/ 64266 w 1022733"/>
                <a:gd name="connsiteY5" fmla="*/ 422313 h 971320"/>
                <a:gd name="connsiteX6" fmla="*/ 20198 w 1022733"/>
                <a:gd name="connsiteY6" fmla="*/ 312144 h 971320"/>
                <a:gd name="connsiteX7" fmla="*/ 20198 w 1022733"/>
                <a:gd name="connsiteY7" fmla="*/ 190959 h 971320"/>
                <a:gd name="connsiteX8" fmla="*/ 141384 w 1022733"/>
                <a:gd name="connsiteY8" fmla="*/ 25706 h 971320"/>
                <a:gd name="connsiteX9" fmla="*/ 141384 w 1022733"/>
                <a:gd name="connsiteY9" fmla="*/ 36722 h 971320"/>
                <a:gd name="connsiteX10" fmla="*/ 339687 w 1022733"/>
                <a:gd name="connsiteY10" fmla="*/ 36722 h 971320"/>
                <a:gd name="connsiteX11" fmla="*/ 1022733 w 1022733"/>
                <a:gd name="connsiteY11" fmla="*/ 25706 h 9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733" h="971320">
                  <a:moveTo>
                    <a:pt x="1011716" y="962139"/>
                  </a:moveTo>
                  <a:cubicBezTo>
                    <a:pt x="992436" y="966729"/>
                    <a:pt x="973157" y="971320"/>
                    <a:pt x="912564" y="962139"/>
                  </a:cubicBezTo>
                  <a:cubicBezTo>
                    <a:pt x="851971" y="952958"/>
                    <a:pt x="736295" y="938269"/>
                    <a:pt x="648160" y="907055"/>
                  </a:cubicBezTo>
                  <a:cubicBezTo>
                    <a:pt x="560025" y="875841"/>
                    <a:pt x="462709" y="824429"/>
                    <a:pt x="383755" y="774853"/>
                  </a:cubicBezTo>
                  <a:cubicBezTo>
                    <a:pt x="304801" y="725277"/>
                    <a:pt x="227682" y="668357"/>
                    <a:pt x="174434" y="609600"/>
                  </a:cubicBezTo>
                  <a:cubicBezTo>
                    <a:pt x="121186" y="550843"/>
                    <a:pt x="89972" y="471889"/>
                    <a:pt x="64266" y="422313"/>
                  </a:cubicBezTo>
                  <a:cubicBezTo>
                    <a:pt x="38560" y="372737"/>
                    <a:pt x="27543" y="350703"/>
                    <a:pt x="20198" y="312144"/>
                  </a:cubicBezTo>
                  <a:cubicBezTo>
                    <a:pt x="12853" y="273585"/>
                    <a:pt x="0" y="238699"/>
                    <a:pt x="20198" y="190959"/>
                  </a:cubicBezTo>
                  <a:cubicBezTo>
                    <a:pt x="40396" y="143219"/>
                    <a:pt x="121186" y="51412"/>
                    <a:pt x="141384" y="25706"/>
                  </a:cubicBezTo>
                  <a:cubicBezTo>
                    <a:pt x="161582" y="0"/>
                    <a:pt x="108334" y="34886"/>
                    <a:pt x="141384" y="36722"/>
                  </a:cubicBezTo>
                  <a:cubicBezTo>
                    <a:pt x="174434" y="38558"/>
                    <a:pt x="339687" y="36722"/>
                    <a:pt x="339687" y="36722"/>
                  </a:cubicBezTo>
                  <a:lnTo>
                    <a:pt x="1022733" y="25706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/>
            <p:cNvSpPr/>
            <p:nvPr/>
          </p:nvSpPr>
          <p:spPr>
            <a:xfrm rot="10800000">
              <a:off x="5292081" y="2348880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下矢印 148"/>
            <p:cNvSpPr/>
            <p:nvPr/>
          </p:nvSpPr>
          <p:spPr>
            <a:xfrm rot="10800000">
              <a:off x="5819433" y="2924944"/>
              <a:ext cx="288032" cy="57606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6372200" y="177281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E</a:t>
              </a:r>
              <a:endParaRPr kumimoji="1" lang="ja-JP" altLang="en-US" sz="3200" dirty="0"/>
            </a:p>
          </p:txBody>
        </p:sp>
        <p:cxnSp>
          <p:nvCxnSpPr>
            <p:cNvPr id="150" name="直線コネクタ 149"/>
            <p:cNvCxnSpPr/>
            <p:nvPr/>
          </p:nvCxnSpPr>
          <p:spPr>
            <a:xfrm>
              <a:off x="5148064" y="2780928"/>
              <a:ext cx="2304256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テキスト ボックス 162"/>
            <p:cNvSpPr txBox="1"/>
            <p:nvPr/>
          </p:nvSpPr>
          <p:spPr>
            <a:xfrm>
              <a:off x="4788024" y="249289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C000"/>
                  </a:solidFill>
                </a:rPr>
                <a:t>E</a:t>
              </a:r>
              <a:r>
                <a:rPr kumimoji="1" lang="en-US" altLang="ja-JP" sz="2800" baseline="-25000" dirty="0" smtClean="0">
                  <a:solidFill>
                    <a:srgbClr val="FFC000"/>
                  </a:solidFill>
                </a:rPr>
                <a:t>F</a:t>
              </a:r>
              <a:endParaRPr kumimoji="1" lang="ja-JP" altLang="en-US" sz="28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47" name="直線矢印コネクタ 146"/>
            <p:cNvCxnSpPr/>
            <p:nvPr/>
          </p:nvCxnSpPr>
          <p:spPr>
            <a:xfrm flipH="1" flipV="1">
              <a:off x="6300192" y="1988840"/>
              <a:ext cx="28912" cy="19442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96"/>
            <p:cNvGrpSpPr/>
            <p:nvPr/>
          </p:nvGrpSpPr>
          <p:grpSpPr>
            <a:xfrm>
              <a:off x="5436096" y="2492896"/>
              <a:ext cx="174518" cy="378081"/>
              <a:chOff x="5498535" y="4139140"/>
              <a:chExt cx="174518" cy="378081"/>
            </a:xfrm>
          </p:grpSpPr>
          <p:cxnSp>
            <p:nvCxnSpPr>
              <p:cNvPr id="194" name="直線矢印コネクタ 193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円/楕円 194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97"/>
            <p:cNvGrpSpPr/>
            <p:nvPr/>
          </p:nvGrpSpPr>
          <p:grpSpPr>
            <a:xfrm>
              <a:off x="5765634" y="2492896"/>
              <a:ext cx="174518" cy="378081"/>
              <a:chOff x="5498535" y="4139140"/>
              <a:chExt cx="174518" cy="378081"/>
            </a:xfrm>
          </p:grpSpPr>
          <p:cxnSp>
            <p:nvCxnSpPr>
              <p:cNvPr id="199" name="直線矢印コネクタ 198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円/楕円 199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00"/>
            <p:cNvGrpSpPr/>
            <p:nvPr/>
          </p:nvGrpSpPr>
          <p:grpSpPr>
            <a:xfrm>
              <a:off x="6084168" y="2492896"/>
              <a:ext cx="174518" cy="378081"/>
              <a:chOff x="5498535" y="4139140"/>
              <a:chExt cx="174518" cy="378081"/>
            </a:xfrm>
          </p:grpSpPr>
          <p:cxnSp>
            <p:nvCxnSpPr>
              <p:cNvPr id="202" name="直線矢印コネクタ 201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円/楕円 202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" name="グループ化 203"/>
          <p:cNvGrpSpPr/>
          <p:nvPr/>
        </p:nvGrpSpPr>
        <p:grpSpPr>
          <a:xfrm>
            <a:off x="2166824" y="4653136"/>
            <a:ext cx="174518" cy="378081"/>
            <a:chOff x="5151600" y="4491079"/>
            <a:chExt cx="174518" cy="378081"/>
          </a:xfrm>
        </p:grpSpPr>
        <p:cxnSp>
          <p:nvCxnSpPr>
            <p:cNvPr id="205" name="直線矢印コネクタ 204"/>
            <p:cNvCxnSpPr/>
            <p:nvPr/>
          </p:nvCxnSpPr>
          <p:spPr>
            <a:xfrm>
              <a:off x="5230800" y="4491079"/>
              <a:ext cx="0" cy="3780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円/楕円 205"/>
            <p:cNvSpPr/>
            <p:nvPr/>
          </p:nvSpPr>
          <p:spPr>
            <a:xfrm>
              <a:off x="5151600" y="4548396"/>
              <a:ext cx="174518" cy="174518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206"/>
          <p:cNvGrpSpPr/>
          <p:nvPr/>
        </p:nvGrpSpPr>
        <p:grpSpPr>
          <a:xfrm>
            <a:off x="2526864" y="4653136"/>
            <a:ext cx="174518" cy="378081"/>
            <a:chOff x="5151600" y="4491079"/>
            <a:chExt cx="174518" cy="378081"/>
          </a:xfrm>
        </p:grpSpPr>
        <p:cxnSp>
          <p:nvCxnSpPr>
            <p:cNvPr id="208" name="直線矢印コネクタ 207"/>
            <p:cNvCxnSpPr/>
            <p:nvPr/>
          </p:nvCxnSpPr>
          <p:spPr>
            <a:xfrm>
              <a:off x="5230800" y="4491079"/>
              <a:ext cx="0" cy="3780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円/楕円 208"/>
            <p:cNvSpPr/>
            <p:nvPr/>
          </p:nvSpPr>
          <p:spPr>
            <a:xfrm>
              <a:off x="5151600" y="4548396"/>
              <a:ext cx="174518" cy="174518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49"/>
          <p:cNvGrpSpPr/>
          <p:nvPr/>
        </p:nvGrpSpPr>
        <p:grpSpPr>
          <a:xfrm>
            <a:off x="3102928" y="3933056"/>
            <a:ext cx="2664296" cy="2376264"/>
            <a:chOff x="4788024" y="1772816"/>
            <a:chExt cx="2664296" cy="2376264"/>
          </a:xfrm>
        </p:grpSpPr>
        <p:sp>
          <p:nvSpPr>
            <p:cNvPr id="51" name="フリーフォーム 50"/>
            <p:cNvSpPr/>
            <p:nvPr/>
          </p:nvSpPr>
          <p:spPr>
            <a:xfrm>
              <a:off x="5292080" y="2745712"/>
              <a:ext cx="1022733" cy="971320"/>
            </a:xfrm>
            <a:custGeom>
              <a:avLst/>
              <a:gdLst>
                <a:gd name="connsiteX0" fmla="*/ 1011716 w 1022733"/>
                <a:gd name="connsiteY0" fmla="*/ 962139 h 971320"/>
                <a:gd name="connsiteX1" fmla="*/ 912564 w 1022733"/>
                <a:gd name="connsiteY1" fmla="*/ 962139 h 971320"/>
                <a:gd name="connsiteX2" fmla="*/ 648160 w 1022733"/>
                <a:gd name="connsiteY2" fmla="*/ 907055 h 971320"/>
                <a:gd name="connsiteX3" fmla="*/ 383755 w 1022733"/>
                <a:gd name="connsiteY3" fmla="*/ 774853 h 971320"/>
                <a:gd name="connsiteX4" fmla="*/ 174434 w 1022733"/>
                <a:gd name="connsiteY4" fmla="*/ 609600 h 971320"/>
                <a:gd name="connsiteX5" fmla="*/ 64266 w 1022733"/>
                <a:gd name="connsiteY5" fmla="*/ 422313 h 971320"/>
                <a:gd name="connsiteX6" fmla="*/ 20198 w 1022733"/>
                <a:gd name="connsiteY6" fmla="*/ 312144 h 971320"/>
                <a:gd name="connsiteX7" fmla="*/ 20198 w 1022733"/>
                <a:gd name="connsiteY7" fmla="*/ 190959 h 971320"/>
                <a:gd name="connsiteX8" fmla="*/ 141384 w 1022733"/>
                <a:gd name="connsiteY8" fmla="*/ 25706 h 971320"/>
                <a:gd name="connsiteX9" fmla="*/ 141384 w 1022733"/>
                <a:gd name="connsiteY9" fmla="*/ 36722 h 971320"/>
                <a:gd name="connsiteX10" fmla="*/ 339687 w 1022733"/>
                <a:gd name="connsiteY10" fmla="*/ 36722 h 971320"/>
                <a:gd name="connsiteX11" fmla="*/ 1022733 w 1022733"/>
                <a:gd name="connsiteY11" fmla="*/ 25706 h 9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733" h="971320">
                  <a:moveTo>
                    <a:pt x="1011716" y="962139"/>
                  </a:moveTo>
                  <a:cubicBezTo>
                    <a:pt x="992436" y="966729"/>
                    <a:pt x="973157" y="971320"/>
                    <a:pt x="912564" y="962139"/>
                  </a:cubicBezTo>
                  <a:cubicBezTo>
                    <a:pt x="851971" y="952958"/>
                    <a:pt x="736295" y="938269"/>
                    <a:pt x="648160" y="907055"/>
                  </a:cubicBezTo>
                  <a:cubicBezTo>
                    <a:pt x="560025" y="875841"/>
                    <a:pt x="462709" y="824429"/>
                    <a:pt x="383755" y="774853"/>
                  </a:cubicBezTo>
                  <a:cubicBezTo>
                    <a:pt x="304801" y="725277"/>
                    <a:pt x="227682" y="668357"/>
                    <a:pt x="174434" y="609600"/>
                  </a:cubicBezTo>
                  <a:cubicBezTo>
                    <a:pt x="121186" y="550843"/>
                    <a:pt x="89972" y="471889"/>
                    <a:pt x="64266" y="422313"/>
                  </a:cubicBezTo>
                  <a:cubicBezTo>
                    <a:pt x="38560" y="372737"/>
                    <a:pt x="27543" y="350703"/>
                    <a:pt x="20198" y="312144"/>
                  </a:cubicBezTo>
                  <a:cubicBezTo>
                    <a:pt x="12853" y="273585"/>
                    <a:pt x="0" y="238699"/>
                    <a:pt x="20198" y="190959"/>
                  </a:cubicBezTo>
                  <a:cubicBezTo>
                    <a:pt x="40396" y="143219"/>
                    <a:pt x="121186" y="51412"/>
                    <a:pt x="141384" y="25706"/>
                  </a:cubicBezTo>
                  <a:cubicBezTo>
                    <a:pt x="161582" y="0"/>
                    <a:pt x="108334" y="34886"/>
                    <a:pt x="141384" y="36722"/>
                  </a:cubicBezTo>
                  <a:cubicBezTo>
                    <a:pt x="174434" y="38558"/>
                    <a:pt x="339687" y="36722"/>
                    <a:pt x="339687" y="36722"/>
                  </a:cubicBezTo>
                  <a:lnTo>
                    <a:pt x="1022733" y="25706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 rot="10800000">
              <a:off x="5292081" y="2348880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下矢印 52"/>
            <p:cNvSpPr/>
            <p:nvPr/>
          </p:nvSpPr>
          <p:spPr>
            <a:xfrm rot="10800000">
              <a:off x="5819433" y="2924944"/>
              <a:ext cx="288032" cy="57606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372200" y="177281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E</a:t>
              </a:r>
              <a:endParaRPr kumimoji="1" lang="ja-JP" altLang="en-US" sz="3200" dirty="0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5148064" y="2780928"/>
              <a:ext cx="2304256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4788024" y="249289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C000"/>
                  </a:solidFill>
                </a:rPr>
                <a:t>E</a:t>
              </a:r>
              <a:r>
                <a:rPr kumimoji="1" lang="en-US" altLang="ja-JP" sz="2800" baseline="-25000" dirty="0" smtClean="0">
                  <a:solidFill>
                    <a:srgbClr val="FFC000"/>
                  </a:solidFill>
                </a:rPr>
                <a:t>F</a:t>
              </a:r>
              <a:endParaRPr kumimoji="1" lang="ja-JP" altLang="en-US" sz="28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H="1" flipV="1">
              <a:off x="6300192" y="1988840"/>
              <a:ext cx="72008" cy="2160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グループ化 196"/>
            <p:cNvGrpSpPr/>
            <p:nvPr/>
          </p:nvGrpSpPr>
          <p:grpSpPr>
            <a:xfrm>
              <a:off x="5436096" y="2492896"/>
              <a:ext cx="174518" cy="378081"/>
              <a:chOff x="5498535" y="4139140"/>
              <a:chExt cx="174518" cy="378081"/>
            </a:xfrm>
          </p:grpSpPr>
          <p:cxnSp>
            <p:nvCxnSpPr>
              <p:cNvPr id="66" name="直線矢印コネクタ 65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円/楕円 66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97"/>
            <p:cNvGrpSpPr/>
            <p:nvPr/>
          </p:nvGrpSpPr>
          <p:grpSpPr>
            <a:xfrm>
              <a:off x="5765634" y="2492896"/>
              <a:ext cx="174518" cy="378081"/>
              <a:chOff x="5498535" y="4139140"/>
              <a:chExt cx="174518" cy="378081"/>
            </a:xfrm>
          </p:grpSpPr>
          <p:cxnSp>
            <p:nvCxnSpPr>
              <p:cNvPr id="64" name="直線矢印コネクタ 63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円/楕円 64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200"/>
            <p:cNvGrpSpPr/>
            <p:nvPr/>
          </p:nvGrpSpPr>
          <p:grpSpPr>
            <a:xfrm>
              <a:off x="6084168" y="2492896"/>
              <a:ext cx="174518" cy="378081"/>
              <a:chOff x="5498535" y="4139140"/>
              <a:chExt cx="174518" cy="378081"/>
            </a:xfrm>
          </p:grpSpPr>
          <p:cxnSp>
            <p:nvCxnSpPr>
              <p:cNvPr id="62" name="直線矢印コネクタ 61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円/楕円 62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1" name="グループ化 67"/>
          <p:cNvGrpSpPr/>
          <p:nvPr/>
        </p:nvGrpSpPr>
        <p:grpSpPr>
          <a:xfrm>
            <a:off x="4759112" y="4725144"/>
            <a:ext cx="174518" cy="378081"/>
            <a:chOff x="5151600" y="4491079"/>
            <a:chExt cx="174518" cy="378081"/>
          </a:xfrm>
        </p:grpSpPr>
        <p:cxnSp>
          <p:nvCxnSpPr>
            <p:cNvPr id="69" name="直線矢印コネクタ 68"/>
            <p:cNvCxnSpPr/>
            <p:nvPr/>
          </p:nvCxnSpPr>
          <p:spPr>
            <a:xfrm>
              <a:off x="5230800" y="4491079"/>
              <a:ext cx="0" cy="3780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/>
            <p:nvPr/>
          </p:nvSpPr>
          <p:spPr>
            <a:xfrm>
              <a:off x="5151600" y="4548396"/>
              <a:ext cx="174518" cy="174518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77"/>
          <p:cNvGrpSpPr/>
          <p:nvPr/>
        </p:nvGrpSpPr>
        <p:grpSpPr>
          <a:xfrm>
            <a:off x="6127264" y="3645024"/>
            <a:ext cx="2664296" cy="2592288"/>
            <a:chOff x="4788024" y="1772816"/>
            <a:chExt cx="2664296" cy="2592288"/>
          </a:xfrm>
        </p:grpSpPr>
        <p:sp>
          <p:nvSpPr>
            <p:cNvPr id="79" name="フリーフォーム 78"/>
            <p:cNvSpPr/>
            <p:nvPr/>
          </p:nvSpPr>
          <p:spPr>
            <a:xfrm>
              <a:off x="5292080" y="2745712"/>
              <a:ext cx="1022733" cy="971320"/>
            </a:xfrm>
            <a:custGeom>
              <a:avLst/>
              <a:gdLst>
                <a:gd name="connsiteX0" fmla="*/ 1011716 w 1022733"/>
                <a:gd name="connsiteY0" fmla="*/ 962139 h 971320"/>
                <a:gd name="connsiteX1" fmla="*/ 912564 w 1022733"/>
                <a:gd name="connsiteY1" fmla="*/ 962139 h 971320"/>
                <a:gd name="connsiteX2" fmla="*/ 648160 w 1022733"/>
                <a:gd name="connsiteY2" fmla="*/ 907055 h 971320"/>
                <a:gd name="connsiteX3" fmla="*/ 383755 w 1022733"/>
                <a:gd name="connsiteY3" fmla="*/ 774853 h 971320"/>
                <a:gd name="connsiteX4" fmla="*/ 174434 w 1022733"/>
                <a:gd name="connsiteY4" fmla="*/ 609600 h 971320"/>
                <a:gd name="connsiteX5" fmla="*/ 64266 w 1022733"/>
                <a:gd name="connsiteY5" fmla="*/ 422313 h 971320"/>
                <a:gd name="connsiteX6" fmla="*/ 20198 w 1022733"/>
                <a:gd name="connsiteY6" fmla="*/ 312144 h 971320"/>
                <a:gd name="connsiteX7" fmla="*/ 20198 w 1022733"/>
                <a:gd name="connsiteY7" fmla="*/ 190959 h 971320"/>
                <a:gd name="connsiteX8" fmla="*/ 141384 w 1022733"/>
                <a:gd name="connsiteY8" fmla="*/ 25706 h 971320"/>
                <a:gd name="connsiteX9" fmla="*/ 141384 w 1022733"/>
                <a:gd name="connsiteY9" fmla="*/ 36722 h 971320"/>
                <a:gd name="connsiteX10" fmla="*/ 339687 w 1022733"/>
                <a:gd name="connsiteY10" fmla="*/ 36722 h 971320"/>
                <a:gd name="connsiteX11" fmla="*/ 1022733 w 1022733"/>
                <a:gd name="connsiteY11" fmla="*/ 25706 h 9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733" h="971320">
                  <a:moveTo>
                    <a:pt x="1011716" y="962139"/>
                  </a:moveTo>
                  <a:cubicBezTo>
                    <a:pt x="992436" y="966729"/>
                    <a:pt x="973157" y="971320"/>
                    <a:pt x="912564" y="962139"/>
                  </a:cubicBezTo>
                  <a:cubicBezTo>
                    <a:pt x="851971" y="952958"/>
                    <a:pt x="736295" y="938269"/>
                    <a:pt x="648160" y="907055"/>
                  </a:cubicBezTo>
                  <a:cubicBezTo>
                    <a:pt x="560025" y="875841"/>
                    <a:pt x="462709" y="824429"/>
                    <a:pt x="383755" y="774853"/>
                  </a:cubicBezTo>
                  <a:cubicBezTo>
                    <a:pt x="304801" y="725277"/>
                    <a:pt x="227682" y="668357"/>
                    <a:pt x="174434" y="609600"/>
                  </a:cubicBezTo>
                  <a:cubicBezTo>
                    <a:pt x="121186" y="550843"/>
                    <a:pt x="89972" y="471889"/>
                    <a:pt x="64266" y="422313"/>
                  </a:cubicBezTo>
                  <a:cubicBezTo>
                    <a:pt x="38560" y="372737"/>
                    <a:pt x="27543" y="350703"/>
                    <a:pt x="20198" y="312144"/>
                  </a:cubicBezTo>
                  <a:cubicBezTo>
                    <a:pt x="12853" y="273585"/>
                    <a:pt x="0" y="238699"/>
                    <a:pt x="20198" y="190959"/>
                  </a:cubicBezTo>
                  <a:cubicBezTo>
                    <a:pt x="40396" y="143219"/>
                    <a:pt x="121186" y="51412"/>
                    <a:pt x="141384" y="25706"/>
                  </a:cubicBezTo>
                  <a:cubicBezTo>
                    <a:pt x="161582" y="0"/>
                    <a:pt x="108334" y="34886"/>
                    <a:pt x="141384" y="36722"/>
                  </a:cubicBezTo>
                  <a:cubicBezTo>
                    <a:pt x="174434" y="38558"/>
                    <a:pt x="339687" y="36722"/>
                    <a:pt x="339687" y="36722"/>
                  </a:cubicBezTo>
                  <a:lnTo>
                    <a:pt x="1022733" y="25706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 rot="10800000">
              <a:off x="5292081" y="2348880"/>
              <a:ext cx="1109031" cy="1373436"/>
            </a:xfrm>
            <a:custGeom>
              <a:avLst/>
              <a:gdLst>
                <a:gd name="connsiteX0" fmla="*/ 0 w 1109031"/>
                <a:gd name="connsiteY0" fmla="*/ 1366091 h 1373436"/>
                <a:gd name="connsiteX1" fmla="*/ 352539 w 1109031"/>
                <a:gd name="connsiteY1" fmla="*/ 1344058 h 1373436"/>
                <a:gd name="connsiteX2" fmla="*/ 727113 w 1109031"/>
                <a:gd name="connsiteY2" fmla="*/ 1189821 h 1373436"/>
                <a:gd name="connsiteX3" fmla="*/ 936433 w 1109031"/>
                <a:gd name="connsiteY3" fmla="*/ 1013552 h 1373436"/>
                <a:gd name="connsiteX4" fmla="*/ 1068636 w 1109031"/>
                <a:gd name="connsiteY4" fmla="*/ 815248 h 1373436"/>
                <a:gd name="connsiteX5" fmla="*/ 1079653 w 1109031"/>
                <a:gd name="connsiteY5" fmla="*/ 583894 h 1373436"/>
                <a:gd name="connsiteX6" fmla="*/ 892366 w 1109031"/>
                <a:gd name="connsiteY6" fmla="*/ 297455 h 1373436"/>
                <a:gd name="connsiteX7" fmla="*/ 495759 w 1109031"/>
                <a:gd name="connsiteY7" fmla="*/ 66101 h 1373436"/>
                <a:gd name="connsiteX8" fmla="*/ 11017 w 1109031"/>
                <a:gd name="connsiteY8" fmla="*/ 0 h 137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31" h="1373436">
                  <a:moveTo>
                    <a:pt x="0" y="1366091"/>
                  </a:moveTo>
                  <a:cubicBezTo>
                    <a:pt x="115677" y="1369763"/>
                    <a:pt x="231354" y="1373436"/>
                    <a:pt x="352539" y="1344058"/>
                  </a:cubicBezTo>
                  <a:cubicBezTo>
                    <a:pt x="473725" y="1314680"/>
                    <a:pt x="629797" y="1244905"/>
                    <a:pt x="727113" y="1189821"/>
                  </a:cubicBezTo>
                  <a:cubicBezTo>
                    <a:pt x="824429" y="1134737"/>
                    <a:pt x="879513" y="1075981"/>
                    <a:pt x="936433" y="1013552"/>
                  </a:cubicBezTo>
                  <a:cubicBezTo>
                    <a:pt x="993353" y="951123"/>
                    <a:pt x="1044766" y="886858"/>
                    <a:pt x="1068636" y="815248"/>
                  </a:cubicBezTo>
                  <a:cubicBezTo>
                    <a:pt x="1092506" y="743638"/>
                    <a:pt x="1109031" y="670193"/>
                    <a:pt x="1079653" y="583894"/>
                  </a:cubicBezTo>
                  <a:cubicBezTo>
                    <a:pt x="1050275" y="497595"/>
                    <a:pt x="989682" y="383754"/>
                    <a:pt x="892366" y="297455"/>
                  </a:cubicBezTo>
                  <a:cubicBezTo>
                    <a:pt x="795050" y="211156"/>
                    <a:pt x="642651" y="115677"/>
                    <a:pt x="495759" y="66101"/>
                  </a:cubicBezTo>
                  <a:cubicBezTo>
                    <a:pt x="348867" y="16525"/>
                    <a:pt x="179942" y="8262"/>
                    <a:pt x="1101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下矢印 80"/>
            <p:cNvSpPr/>
            <p:nvPr/>
          </p:nvSpPr>
          <p:spPr>
            <a:xfrm rot="10800000">
              <a:off x="5819433" y="2924944"/>
              <a:ext cx="288032" cy="57606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372200" y="177281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E</a:t>
              </a:r>
              <a:endParaRPr kumimoji="1" lang="ja-JP" altLang="en-US" sz="3200" dirty="0"/>
            </a:p>
          </p:txBody>
        </p:sp>
        <p:cxnSp>
          <p:nvCxnSpPr>
            <p:cNvPr id="83" name="直線コネクタ 82"/>
            <p:cNvCxnSpPr/>
            <p:nvPr/>
          </p:nvCxnSpPr>
          <p:spPr>
            <a:xfrm>
              <a:off x="5148064" y="2780928"/>
              <a:ext cx="2304256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4788024" y="249289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C000"/>
                  </a:solidFill>
                </a:rPr>
                <a:t>E</a:t>
              </a:r>
              <a:r>
                <a:rPr kumimoji="1" lang="en-US" altLang="ja-JP" sz="2800" baseline="-25000" dirty="0" smtClean="0">
                  <a:solidFill>
                    <a:srgbClr val="FFC000"/>
                  </a:solidFill>
                </a:rPr>
                <a:t>F</a:t>
              </a:r>
              <a:endParaRPr kumimoji="1" lang="ja-JP" altLang="en-US" sz="28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H="1" flipV="1">
              <a:off x="6300192" y="1988840"/>
              <a:ext cx="72008" cy="23762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化 196"/>
            <p:cNvGrpSpPr/>
            <p:nvPr/>
          </p:nvGrpSpPr>
          <p:grpSpPr>
            <a:xfrm>
              <a:off x="5436096" y="2492896"/>
              <a:ext cx="174518" cy="378081"/>
              <a:chOff x="5498535" y="4139140"/>
              <a:chExt cx="174518" cy="378081"/>
            </a:xfrm>
          </p:grpSpPr>
          <p:cxnSp>
            <p:nvCxnSpPr>
              <p:cNvPr id="94" name="直線矢印コネクタ 93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円/楕円 94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197"/>
            <p:cNvGrpSpPr/>
            <p:nvPr/>
          </p:nvGrpSpPr>
          <p:grpSpPr>
            <a:xfrm>
              <a:off x="5765634" y="2492896"/>
              <a:ext cx="174518" cy="378081"/>
              <a:chOff x="5498535" y="4139140"/>
              <a:chExt cx="174518" cy="378081"/>
            </a:xfrm>
          </p:grpSpPr>
          <p:cxnSp>
            <p:nvCxnSpPr>
              <p:cNvPr id="92" name="直線矢印コネクタ 91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円/楕円 92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00"/>
            <p:cNvGrpSpPr/>
            <p:nvPr/>
          </p:nvGrpSpPr>
          <p:grpSpPr>
            <a:xfrm>
              <a:off x="6084168" y="2492896"/>
              <a:ext cx="174518" cy="378081"/>
              <a:chOff x="5498535" y="4139140"/>
              <a:chExt cx="174518" cy="378081"/>
            </a:xfrm>
          </p:grpSpPr>
          <p:cxnSp>
            <p:nvCxnSpPr>
              <p:cNvPr id="90" name="直線矢印コネクタ 89"/>
              <p:cNvCxnSpPr/>
              <p:nvPr/>
            </p:nvCxnSpPr>
            <p:spPr>
              <a:xfrm flipV="1">
                <a:off x="5583221" y="4139140"/>
                <a:ext cx="0" cy="37808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円/楕円 90"/>
              <p:cNvSpPr/>
              <p:nvPr/>
            </p:nvSpPr>
            <p:spPr>
              <a:xfrm>
                <a:off x="5498535" y="4293096"/>
                <a:ext cx="174518" cy="17451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6" name="テキスト ボックス 85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41" name="正方形/長方形 40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5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2" name="グループ化 1"/>
          <p:cNvGrpSpPr/>
          <p:nvPr/>
        </p:nvGrpSpPr>
        <p:grpSpPr>
          <a:xfrm>
            <a:off x="6575604" y="2217741"/>
            <a:ext cx="1092740" cy="955165"/>
            <a:chOff x="7092280" y="5498171"/>
            <a:chExt cx="1380772" cy="955165"/>
          </a:xfrm>
        </p:grpSpPr>
        <p:sp>
          <p:nvSpPr>
            <p:cNvPr id="3" name="右矢印 2"/>
            <p:cNvSpPr/>
            <p:nvPr/>
          </p:nvSpPr>
          <p:spPr>
            <a:xfrm>
              <a:off x="7092280" y="5498171"/>
              <a:ext cx="1380772" cy="9551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balanced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7365245" y="5642187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H</a:t>
              </a:r>
              <a:endParaRPr kumimoji="1" lang="ja-JP" altLang="en-US" sz="3200" b="1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83768" y="2473835"/>
            <a:ext cx="1512168" cy="2323317"/>
            <a:chOff x="3779912" y="3789040"/>
            <a:chExt cx="1512168" cy="2323317"/>
          </a:xfrm>
        </p:grpSpPr>
        <p:grpSp>
          <p:nvGrpSpPr>
            <p:cNvPr id="7" name="グループ化 45"/>
            <p:cNvGrpSpPr/>
            <p:nvPr/>
          </p:nvGrpSpPr>
          <p:grpSpPr>
            <a:xfrm>
              <a:off x="3779912" y="4509120"/>
              <a:ext cx="1512168" cy="1080120"/>
              <a:chOff x="3275856" y="2636912"/>
              <a:chExt cx="1224136" cy="792088"/>
            </a:xfrm>
            <a:scene3d>
              <a:camera prst="orthographicFront">
                <a:rot lat="600000" lon="600000" rev="0"/>
              </a:camera>
              <a:lightRig rig="balanced" dir="t"/>
            </a:scene3d>
          </p:grpSpPr>
          <p:sp>
            <p:nvSpPr>
              <p:cNvPr id="12" name="正方形/長方形 11"/>
              <p:cNvSpPr/>
              <p:nvPr/>
            </p:nvSpPr>
            <p:spPr>
              <a:xfrm>
                <a:off x="3275856" y="3140968"/>
                <a:ext cx="1224136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275856" y="2636912"/>
                <a:ext cx="1224136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3275856" y="2924944"/>
                <a:ext cx="1224136" cy="21602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右矢印 7"/>
            <p:cNvSpPr/>
            <p:nvPr/>
          </p:nvSpPr>
          <p:spPr>
            <a:xfrm rot="10800000">
              <a:off x="4046765" y="4546058"/>
              <a:ext cx="889511" cy="29457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balanced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rot="10800000">
              <a:off x="4046765" y="5233331"/>
              <a:ext cx="889511" cy="29457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balanced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4572000" y="3789040"/>
              <a:ext cx="0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572000" y="5589240"/>
              <a:ext cx="0" cy="523117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076056" y="2507840"/>
            <a:ext cx="1512168" cy="2304256"/>
            <a:chOff x="6012160" y="3501008"/>
            <a:chExt cx="1512168" cy="2304256"/>
          </a:xfrm>
        </p:grpSpPr>
        <p:grpSp>
          <p:nvGrpSpPr>
            <p:cNvPr id="16" name="グループ化 11"/>
            <p:cNvGrpSpPr/>
            <p:nvPr/>
          </p:nvGrpSpPr>
          <p:grpSpPr>
            <a:xfrm>
              <a:off x="6012160" y="4221088"/>
              <a:ext cx="1512168" cy="1080120"/>
              <a:chOff x="3203848" y="2636912"/>
              <a:chExt cx="1224136" cy="792088"/>
            </a:xfrm>
            <a:scene3d>
              <a:camera prst="orthographicFront">
                <a:rot lat="600000" lon="600000" rev="0"/>
              </a:camera>
              <a:lightRig rig="balanced" dir="t"/>
            </a:scene3d>
          </p:grpSpPr>
          <p:grpSp>
            <p:nvGrpSpPr>
              <p:cNvPr id="19" name="グループ化 45"/>
              <p:cNvGrpSpPr/>
              <p:nvPr/>
            </p:nvGrpSpPr>
            <p:grpSpPr>
              <a:xfrm>
                <a:off x="3203848" y="2636912"/>
                <a:ext cx="1224136" cy="792088"/>
                <a:chOff x="3275856" y="2636912"/>
                <a:chExt cx="1224136" cy="792088"/>
              </a:xfrm>
            </p:grpSpPr>
            <p:sp>
              <p:nvSpPr>
                <p:cNvPr id="22" name="正方形/長方形 15"/>
                <p:cNvSpPr/>
                <p:nvPr/>
              </p:nvSpPr>
              <p:spPr>
                <a:xfrm>
                  <a:off x="3275856" y="3140968"/>
                  <a:ext cx="1224136" cy="2880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p3d extrusionH="127000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275856" y="2636912"/>
                  <a:ext cx="1224136" cy="2880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p3d extrusionH="127000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3275856" y="2924944"/>
                  <a:ext cx="1224136" cy="216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127000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0" name="右矢印 19"/>
              <p:cNvSpPr/>
              <p:nvPr/>
            </p:nvSpPr>
            <p:spPr>
              <a:xfrm>
                <a:off x="3419872" y="2664000"/>
                <a:ext cx="720080" cy="21602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右矢印 20"/>
              <p:cNvSpPr/>
              <p:nvPr/>
            </p:nvSpPr>
            <p:spPr>
              <a:xfrm rot="10800000">
                <a:off x="3419872" y="3168000"/>
                <a:ext cx="720080" cy="21602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コネクタ 16"/>
            <p:cNvCxnSpPr/>
            <p:nvPr/>
          </p:nvCxnSpPr>
          <p:spPr>
            <a:xfrm>
              <a:off x="6804248" y="3501008"/>
              <a:ext cx="0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804248" y="5301208"/>
              <a:ext cx="0" cy="504056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142"/>
          <p:cNvGrpSpPr/>
          <p:nvPr/>
        </p:nvGrpSpPr>
        <p:grpSpPr>
          <a:xfrm rot="12720000">
            <a:off x="3131840" y="2473835"/>
            <a:ext cx="288000" cy="531168"/>
            <a:chOff x="3576167" y="1901401"/>
            <a:chExt cx="479768" cy="576000"/>
          </a:xfrm>
        </p:grpSpPr>
        <p:cxnSp>
          <p:nvCxnSpPr>
            <p:cNvPr id="26" name="直線矢印コネクタ 25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/楕円 26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142"/>
          <p:cNvGrpSpPr/>
          <p:nvPr/>
        </p:nvGrpSpPr>
        <p:grpSpPr>
          <a:xfrm rot="12720000">
            <a:off x="5770978" y="2471784"/>
            <a:ext cx="288000" cy="531168"/>
            <a:chOff x="3576167" y="1901401"/>
            <a:chExt cx="479768" cy="576000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539552" y="312602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/>
              <a:t>Ferromagnet</a:t>
            </a:r>
            <a:endParaRPr lang="ja-JP" altLang="en-US" sz="2400" dirty="0" smtClean="0"/>
          </a:p>
          <a:p>
            <a:pPr algn="r"/>
            <a:r>
              <a:rPr lang="en-US" altLang="ja-JP" sz="2400" dirty="0" smtClean="0"/>
              <a:t>insulator</a:t>
            </a:r>
          </a:p>
          <a:p>
            <a:pPr algn="r"/>
            <a:r>
              <a:rPr lang="en-US" altLang="ja-JP" sz="2400" dirty="0" err="1" smtClean="0"/>
              <a:t>Ferromagnet</a:t>
            </a:r>
            <a:endParaRPr lang="ja-JP" altLang="en-US" sz="2400" dirty="0" smtClean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844821" y="5307706"/>
          <a:ext cx="3751515" cy="1145630"/>
        </p:xfrm>
        <a:graphic>
          <a:graphicData uri="http://schemas.openxmlformats.org/presentationml/2006/ole">
            <p:oleObj spid="_x0000_s162818" name="数式" r:id="rId5" imgW="1371600" imgH="419040" progId="Equation.3">
              <p:embed/>
            </p:oleObj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1187624" y="5710137"/>
            <a:ext cx="2255233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Julliere</a:t>
            </a:r>
            <a:r>
              <a:rPr lang="en-US" altLang="ja-JP" sz="2400" dirty="0" smtClean="0"/>
              <a:t> equation</a:t>
            </a:r>
            <a:endParaRPr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3528" y="14127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Basic structure: magnetic tunneling junction</a:t>
            </a:r>
            <a:endParaRPr kumimoji="1" lang="ja-JP" altLang="en-US" sz="28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95536" y="25193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Example : </a:t>
            </a:r>
            <a:r>
              <a:rPr lang="en-US" altLang="ja-JP" sz="3200" dirty="0" smtClean="0">
                <a:solidFill>
                  <a:schemeClr val="bg1"/>
                </a:solidFill>
              </a:rPr>
              <a:t>Tunneling </a:t>
            </a:r>
            <a:r>
              <a:rPr lang="en-US" altLang="ja-JP" sz="3200" dirty="0" err="1" smtClean="0">
                <a:solidFill>
                  <a:schemeClr val="bg1"/>
                </a:solidFill>
              </a:rPr>
              <a:t>magnetoresistance</a:t>
            </a:r>
            <a:r>
              <a:rPr lang="en-US" altLang="ja-JP" sz="3200" dirty="0" smtClean="0">
                <a:solidFill>
                  <a:schemeClr val="bg1"/>
                </a:solidFill>
              </a:rPr>
              <a:t> (TMR)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　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388 C 0.00034 0.11173 0.00034 0.11983 0.00069 0.07102 C 0.00295 0.226 0.00538 0.3486 0.00781 0.3486 " pathEditMode="relative" rAng="0" ptsTypes="ff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11841E-6 C 0.0066 0.03931 0.00348 0.08094 -0.00242 0.12002 C -0.00937 0.11702 -0.00763 0.11147 -0.01232 0.10522 C -0.01562 0.09181 -0.02673 0.06729 -0.03454 0.05758 C -0.03628 0.05064 -0.03854 0.05203 -0.04062 0.04602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16" name="正方形/長方形 1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7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pic>
        <p:nvPicPr>
          <p:cNvPr id="48" name="Picture 2" descr="C:\Users\Kohei\Documents\Experiment\Experiment その他\研究用fig\図鑑_Fe3O4.jpg"/>
          <p:cNvPicPr>
            <a:picLocks noChangeAspect="1" noChangeArrowheads="1"/>
          </p:cNvPicPr>
          <p:nvPr/>
        </p:nvPicPr>
        <p:blipFill>
          <a:blip r:embed="rId4" cstate="print"/>
          <a:srcRect l="7251" t="2751" r="59334" b="47803"/>
          <a:stretch>
            <a:fillRect/>
          </a:stretch>
        </p:blipFill>
        <p:spPr bwMode="auto">
          <a:xfrm>
            <a:off x="827584" y="1700808"/>
            <a:ext cx="2545883" cy="2664296"/>
          </a:xfrm>
          <a:prstGeom prst="rect">
            <a:avLst/>
          </a:prstGeom>
          <a:noFill/>
        </p:spPr>
      </p:pic>
      <p:sp>
        <p:nvSpPr>
          <p:cNvPr id="13" name="二等辺三角形 12"/>
          <p:cNvSpPr/>
          <p:nvPr/>
        </p:nvSpPr>
        <p:spPr>
          <a:xfrm rot="15235746" flipH="1">
            <a:off x="2841917" y="2131883"/>
            <a:ext cx="1378183" cy="2232248"/>
          </a:xfrm>
          <a:prstGeom prst="triangle">
            <a:avLst>
              <a:gd name="adj" fmla="val 30249"/>
            </a:avLst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59632" y="2623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(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Fe,Mn</a:t>
            </a:r>
            <a:r>
              <a:rPr lang="en-US" altLang="ja-JP" sz="3600" dirty="0" smtClean="0">
                <a:solidFill>
                  <a:schemeClr val="bg1"/>
                </a:solidFill>
              </a:rPr>
              <a:t>)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600" dirty="0" smtClean="0">
                <a:solidFill>
                  <a:schemeClr val="bg1"/>
                </a:solidFill>
              </a:rPr>
              <a:t>O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4</a:t>
            </a:r>
            <a:r>
              <a:rPr lang="en-US" altLang="ja-JP" sz="3600" dirty="0" smtClean="0">
                <a:solidFill>
                  <a:schemeClr val="bg1"/>
                </a:solidFill>
              </a:rPr>
              <a:t>: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Mn</a:t>
            </a:r>
            <a:r>
              <a:rPr lang="en-US" altLang="ja-JP" sz="3600" dirty="0" smtClean="0">
                <a:solidFill>
                  <a:schemeClr val="bg1"/>
                </a:solidFill>
              </a:rPr>
              <a:t>-doped Fe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600" dirty="0" smtClean="0">
                <a:solidFill>
                  <a:schemeClr val="bg1"/>
                </a:solidFill>
              </a:rPr>
              <a:t>O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4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3528" y="4797152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ym typeface="Wingdings"/>
              </a:rPr>
              <a:t></a:t>
            </a:r>
            <a:r>
              <a:rPr lang="en-US" altLang="ja-JP" sz="2800" dirty="0" smtClean="0">
                <a:solidFill>
                  <a:srgbClr val="FF0000"/>
                </a:solidFill>
              </a:rPr>
              <a:t>High spin polarization </a:t>
            </a:r>
            <a:r>
              <a:rPr lang="en-US" altLang="ja-JP" sz="2800" dirty="0" smtClean="0"/>
              <a:t>(</a:t>
            </a:r>
            <a:r>
              <a:rPr lang="en-US" altLang="ja-JP" sz="2800" i="1" dirty="0" smtClean="0"/>
              <a:t>P</a:t>
            </a:r>
            <a:r>
              <a:rPr lang="en-US" altLang="ja-JP" sz="2800" dirty="0" smtClean="0"/>
              <a:t> = 0.6-1.0) </a:t>
            </a:r>
          </a:p>
          <a:p>
            <a:r>
              <a:rPr lang="en-US" altLang="ja-JP" sz="2800" dirty="0" smtClean="0">
                <a:sym typeface="Wingdings"/>
              </a:rPr>
              <a:t></a:t>
            </a:r>
            <a:r>
              <a:rPr lang="en-US" altLang="ja-JP" sz="2800" dirty="0" smtClean="0">
                <a:solidFill>
                  <a:srgbClr val="FF0000"/>
                </a:solidFill>
                <a:sym typeface="Wingdings"/>
              </a:rPr>
              <a:t>High Curie temperature </a:t>
            </a:r>
            <a:r>
              <a:rPr lang="en-US" altLang="ja-JP" sz="2800" dirty="0" smtClean="0">
                <a:sym typeface="Wingdings"/>
              </a:rPr>
              <a:t>(</a:t>
            </a:r>
            <a:r>
              <a:rPr lang="en-US" altLang="ja-JP" sz="2800" i="1" dirty="0" err="1" smtClean="0">
                <a:sym typeface="Wingdings"/>
              </a:rPr>
              <a:t>T</a:t>
            </a:r>
            <a:r>
              <a:rPr lang="en-US" altLang="ja-JP" sz="2800" baseline="-25000" dirty="0" err="1" smtClean="0">
                <a:sym typeface="Wingdings"/>
              </a:rPr>
              <a:t>c</a:t>
            </a:r>
            <a:r>
              <a:rPr lang="en-US" altLang="ja-JP" sz="2800" dirty="0" smtClean="0">
                <a:sym typeface="Wingdings"/>
              </a:rPr>
              <a:t> = 800K)</a:t>
            </a:r>
            <a:endParaRPr lang="en-US" altLang="ja-JP" sz="2800" dirty="0" smtClean="0"/>
          </a:p>
          <a:p>
            <a:r>
              <a:rPr lang="en-US" altLang="ja-JP" sz="2800" dirty="0" smtClean="0">
                <a:sym typeface="Wingdings"/>
              </a:rPr>
              <a:t>Physical properties can be tuned via external fields</a:t>
            </a:r>
            <a:endParaRPr lang="en-US" altLang="ja-JP" sz="28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380312" y="15567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/>
              <a:t>H</a:t>
            </a:r>
            <a:r>
              <a:rPr lang="en-US" altLang="ja-JP" sz="2800" b="1" dirty="0" smtClean="0"/>
              <a:t>, </a:t>
            </a:r>
            <a:r>
              <a:rPr lang="en-US" altLang="ja-JP" sz="2800" b="1" i="1" dirty="0" smtClean="0"/>
              <a:t>E</a:t>
            </a:r>
            <a:r>
              <a:rPr lang="en-US" altLang="ja-JP" sz="2800" b="1" dirty="0" smtClean="0"/>
              <a:t>, </a:t>
            </a:r>
            <a:r>
              <a:rPr lang="en-US" altLang="ja-JP" sz="2800" b="1" i="1" dirty="0" err="1" smtClean="0"/>
              <a:t>h</a:t>
            </a:r>
            <a:r>
              <a:rPr lang="en-US" altLang="ja-JP" sz="2800" b="1" i="1" dirty="0" err="1" smtClean="0">
                <a:latin typeface="Symbol" pitchFamily="18" charset="2"/>
              </a:rPr>
              <a:t>n</a:t>
            </a:r>
            <a:endParaRPr kumimoji="1" lang="ja-JP" altLang="en-US" sz="2800" b="1" i="1" dirty="0">
              <a:latin typeface="Symbol" pitchFamily="18" charset="2"/>
            </a:endParaRPr>
          </a:p>
        </p:txBody>
      </p:sp>
      <p:pic>
        <p:nvPicPr>
          <p:cNvPr id="49" name="Picture 3" descr="C:\Users\Kohei\Documents\Experiment\VESTA結晶構造\Fe3O4_2.png"/>
          <p:cNvPicPr>
            <a:picLocks noChangeAspect="1" noChangeArrowheads="1"/>
          </p:cNvPicPr>
          <p:nvPr/>
        </p:nvPicPr>
        <p:blipFill>
          <a:blip r:embed="rId5" cstate="print"/>
          <a:srcRect l="36354" t="5911" r="36928" b="9802"/>
          <a:stretch>
            <a:fillRect/>
          </a:stretch>
        </p:blipFill>
        <p:spPr bwMode="auto">
          <a:xfrm>
            <a:off x="5004048" y="1765736"/>
            <a:ext cx="2304256" cy="245535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5" name="稲妻 54"/>
          <p:cNvSpPr/>
          <p:nvPr/>
        </p:nvSpPr>
        <p:spPr>
          <a:xfrm flipH="1">
            <a:off x="6660232" y="2060848"/>
            <a:ext cx="1267341" cy="1056117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588224" y="4941168"/>
            <a:ext cx="2359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large MR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at RT</a:t>
            </a:r>
            <a:endParaRPr lang="ja-JP" altLang="en-US" sz="2800" dirty="0"/>
          </a:p>
        </p:txBody>
      </p:sp>
      <p:sp>
        <p:nvSpPr>
          <p:cNvPr id="20" name="右矢印 19"/>
          <p:cNvSpPr/>
          <p:nvPr/>
        </p:nvSpPr>
        <p:spPr>
          <a:xfrm>
            <a:off x="5940152" y="4941168"/>
            <a:ext cx="504056" cy="576064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42" name="正方形/長方形 41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6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823" y="1792126"/>
            <a:ext cx="2872347" cy="184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843808" y="36386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J. Appl. Phys. </a:t>
            </a:r>
            <a:r>
              <a:rPr kumimoji="1" lang="en-US" altLang="ja-JP" b="1" dirty="0" smtClean="0"/>
              <a:t>95</a:t>
            </a:r>
            <a:r>
              <a:rPr kumimoji="1" lang="en-US" altLang="ja-JP" dirty="0" smtClean="0"/>
              <a:t>, 5661 (2004)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3206586"/>
            <a:ext cx="1440160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Fe</a:t>
            </a:r>
            <a:r>
              <a:rPr kumimoji="1" lang="en-US" altLang="ja-JP" sz="2000" baseline="-25000" dirty="0" smtClean="0"/>
              <a:t>3</a:t>
            </a:r>
            <a:r>
              <a:rPr kumimoji="1" lang="en-US" altLang="ja-JP" sz="2000" dirty="0" smtClean="0"/>
              <a:t>O</a:t>
            </a:r>
            <a:r>
              <a:rPr kumimoji="1" lang="en-US" altLang="ja-JP" sz="2000" baseline="-25000" dirty="0" smtClean="0"/>
              <a:t>4</a:t>
            </a:r>
            <a:r>
              <a:rPr kumimoji="1" lang="en-US" altLang="ja-JP" sz="2000" dirty="0" smtClean="0"/>
              <a:t>-SiO</a:t>
            </a:r>
            <a:r>
              <a:rPr kumimoji="1" lang="en-US" altLang="ja-JP" sz="2000" baseline="-25000" dirty="0" smtClean="0"/>
              <a:t>2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7824" y="1766426"/>
            <a:ext cx="2513034" cy="46166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Granular structure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804754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TMR structure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3638634"/>
            <a:ext cx="2803524" cy="27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J. Appl. Phys. </a:t>
            </a:r>
            <a:r>
              <a:rPr lang="en-US" altLang="ja-JP" b="1" dirty="0" smtClean="0"/>
              <a:t>41</a:t>
            </a:r>
            <a:r>
              <a:rPr lang="en-US" altLang="ja-JP" dirty="0" smtClean="0"/>
              <a:t>, 387 (2002)</a:t>
            </a:r>
            <a:endParaRPr lang="ja-JP" altLang="en-US" sz="2400" dirty="0"/>
          </a:p>
        </p:txBody>
      </p:sp>
      <p:sp>
        <p:nvSpPr>
          <p:cNvPr id="21" name="テキスト ボックス 14"/>
          <p:cNvSpPr txBox="1"/>
          <p:nvPr/>
        </p:nvSpPr>
        <p:spPr>
          <a:xfrm>
            <a:off x="1584176" y="255851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Fe</a:t>
            </a:r>
            <a:r>
              <a:rPr kumimoji="1" lang="en-US" altLang="ja-JP" sz="2000" baseline="-25000" dirty="0" smtClean="0"/>
              <a:t>3</a:t>
            </a:r>
            <a:r>
              <a:rPr kumimoji="1" lang="en-US" altLang="ja-JP" sz="2000" dirty="0" smtClean="0"/>
              <a:t>O</a:t>
            </a:r>
            <a:r>
              <a:rPr kumimoji="1" lang="en-US" altLang="ja-JP" sz="2000" baseline="-25000" dirty="0" smtClean="0"/>
              <a:t>4</a:t>
            </a:r>
          </a:p>
          <a:p>
            <a:r>
              <a:rPr kumimoji="1" lang="en-US" altLang="ja-JP" sz="2000" dirty="0" err="1" smtClean="0"/>
              <a:t>AlO</a:t>
            </a:r>
            <a:r>
              <a:rPr kumimoji="1" lang="en-US" altLang="ja-JP" sz="2000" baseline="-25000" dirty="0" err="1" smtClean="0"/>
              <a:t>X</a:t>
            </a:r>
            <a:endParaRPr kumimoji="1" lang="en-US" altLang="ja-JP" sz="2000" baseline="-25000" dirty="0" smtClean="0"/>
          </a:p>
          <a:p>
            <a:r>
              <a:rPr kumimoji="1" lang="en-US" altLang="ja-JP" sz="2000" dirty="0" err="1" smtClean="0"/>
              <a:t>CoFe</a:t>
            </a:r>
            <a:endParaRPr kumimoji="1" lang="ja-JP" altLang="en-US" dirty="0"/>
          </a:p>
        </p:txBody>
      </p:sp>
      <p:grpSp>
        <p:nvGrpSpPr>
          <p:cNvPr id="5" name="グループ化 50"/>
          <p:cNvGrpSpPr/>
          <p:nvPr/>
        </p:nvGrpSpPr>
        <p:grpSpPr>
          <a:xfrm>
            <a:off x="216024" y="2774538"/>
            <a:ext cx="1224136" cy="792088"/>
            <a:chOff x="3203848" y="2636912"/>
            <a:chExt cx="1224136" cy="792088"/>
          </a:xfrm>
          <a:scene3d>
            <a:camera prst="orthographicFront">
              <a:rot lat="600000" lon="600000" rev="0"/>
            </a:camera>
            <a:lightRig rig="balanced" dir="t"/>
          </a:scene3d>
        </p:grpSpPr>
        <p:grpSp>
          <p:nvGrpSpPr>
            <p:cNvPr id="6" name="グループ化 45"/>
            <p:cNvGrpSpPr/>
            <p:nvPr/>
          </p:nvGrpSpPr>
          <p:grpSpPr>
            <a:xfrm>
              <a:off x="3203848" y="2636912"/>
              <a:ext cx="1224136" cy="792088"/>
              <a:chOff x="3275856" y="2636912"/>
              <a:chExt cx="1224136" cy="792088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3275856" y="3140968"/>
                <a:ext cx="1224136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3275856" y="2636912"/>
                <a:ext cx="1224136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3275856" y="2924944"/>
                <a:ext cx="1224136" cy="21602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9" name="右矢印 48"/>
            <p:cNvSpPr/>
            <p:nvPr/>
          </p:nvSpPr>
          <p:spPr>
            <a:xfrm>
              <a:off x="3419872" y="2664000"/>
              <a:ext cx="720080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右矢印 49"/>
            <p:cNvSpPr/>
            <p:nvPr/>
          </p:nvSpPr>
          <p:spPr>
            <a:xfrm rot="10800000">
              <a:off x="3419872" y="3168000"/>
              <a:ext cx="720080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128143" y="1798364"/>
            <a:ext cx="276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Pseudo-s</a:t>
            </a:r>
            <a:r>
              <a:rPr kumimoji="1" lang="en-US" altLang="ja-JP" sz="2400" dirty="0" smtClean="0"/>
              <a:t>pin-valve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19864" y="255096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Ni</a:t>
            </a:r>
            <a:r>
              <a:rPr kumimoji="1" lang="en-US" altLang="ja-JP" sz="2000" baseline="-25000" dirty="0" smtClean="0"/>
              <a:t>80</a:t>
            </a:r>
            <a:r>
              <a:rPr kumimoji="1" lang="en-US" altLang="ja-JP" sz="2000" dirty="0" smtClean="0"/>
              <a:t>Fe</a:t>
            </a:r>
            <a:r>
              <a:rPr kumimoji="1" lang="en-US" altLang="ja-JP" sz="2000" baseline="-25000" dirty="0" smtClean="0"/>
              <a:t>20</a:t>
            </a:r>
          </a:p>
          <a:p>
            <a:r>
              <a:rPr lang="en-US" altLang="ja-JP" sz="2000" dirty="0" smtClean="0"/>
              <a:t>Cu</a:t>
            </a:r>
            <a:endParaRPr kumimoji="1" lang="en-US" altLang="ja-JP" sz="2000" baseline="-25000" dirty="0" smtClean="0"/>
          </a:p>
          <a:p>
            <a:r>
              <a:rPr lang="en-US" altLang="ja-JP" sz="2000" dirty="0" smtClean="0"/>
              <a:t>Fe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4</a:t>
            </a:r>
            <a:endParaRPr kumimoji="1" lang="ja-JP" altLang="en-US" sz="2000" baseline="-25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260648"/>
            <a:ext cx="827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bg1"/>
                </a:solidFill>
              </a:rPr>
              <a:t>Attempts towards large MR effect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グループ化 34"/>
          <p:cNvGrpSpPr/>
          <p:nvPr/>
        </p:nvGrpSpPr>
        <p:grpSpPr>
          <a:xfrm>
            <a:off x="6516216" y="2694979"/>
            <a:ext cx="1224136" cy="792088"/>
            <a:chOff x="3203848" y="2636912"/>
            <a:chExt cx="1224136" cy="792088"/>
          </a:xfrm>
          <a:scene3d>
            <a:camera prst="orthographicFront">
              <a:rot lat="600000" lon="600000" rev="0"/>
            </a:camera>
            <a:lightRig rig="balanced" dir="t"/>
          </a:scene3d>
        </p:grpSpPr>
        <p:grpSp>
          <p:nvGrpSpPr>
            <p:cNvPr id="8" name="グループ化 45"/>
            <p:cNvGrpSpPr/>
            <p:nvPr/>
          </p:nvGrpSpPr>
          <p:grpSpPr>
            <a:xfrm>
              <a:off x="3203848" y="2636912"/>
              <a:ext cx="1224136" cy="792088"/>
              <a:chOff x="3275856" y="2636912"/>
              <a:chExt cx="1224136" cy="792088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3275856" y="3140968"/>
                <a:ext cx="1224136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275856" y="2636912"/>
                <a:ext cx="1224136" cy="2880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3275856" y="2924944"/>
                <a:ext cx="1224136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p3d extrusionH="1270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7" name="右矢印 36"/>
            <p:cNvSpPr/>
            <p:nvPr/>
          </p:nvSpPr>
          <p:spPr>
            <a:xfrm>
              <a:off x="3419872" y="2664000"/>
              <a:ext cx="720080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 rot="10800000">
              <a:off x="3419872" y="3168000"/>
              <a:ext cx="720080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5940152" y="362934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J. Appl. Phys. </a:t>
            </a:r>
            <a:r>
              <a:rPr kumimoji="1" lang="en-US" altLang="ja-JP" b="1" dirty="0" smtClean="0"/>
              <a:t>103</a:t>
            </a:r>
            <a:r>
              <a:rPr kumimoji="1" lang="en-US" altLang="ja-JP" dirty="0" smtClean="0"/>
              <a:t>, 07D702 (2008)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3528" y="4079974"/>
            <a:ext cx="8568952" cy="1077218"/>
          </a:xfrm>
          <a:prstGeom prst="rect">
            <a:avLst/>
          </a:prstGeom>
          <a:solidFill>
            <a:schemeClr val="bg1">
              <a:alpha val="81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MR @RT</a:t>
            </a:r>
            <a:endParaRPr kumimoji="1" lang="en-US" altLang="ja-JP" sz="2400" dirty="0" smtClean="0"/>
          </a:p>
          <a:p>
            <a:r>
              <a:rPr kumimoji="1" lang="ja-JP" altLang="en-US" sz="2000" dirty="0" smtClean="0"/>
              <a:t>　　</a:t>
            </a:r>
            <a:r>
              <a:rPr kumimoji="1" lang="en-US" altLang="ja-JP" sz="3600" dirty="0" smtClean="0"/>
              <a:t>14</a:t>
            </a:r>
            <a:r>
              <a:rPr lang="en-US" altLang="ja-JP" sz="3600" dirty="0" smtClean="0"/>
              <a:t>%</a:t>
            </a:r>
            <a:r>
              <a:rPr lang="ja-JP" altLang="en-US" sz="3600" dirty="0" smtClean="0"/>
              <a:t>　　　            　　</a:t>
            </a:r>
            <a:r>
              <a:rPr lang="en-US" altLang="ja-JP" sz="3600" dirty="0" smtClean="0"/>
              <a:t>5%</a:t>
            </a:r>
            <a:r>
              <a:rPr lang="ja-JP" altLang="en-US" sz="3600" dirty="0" smtClean="0"/>
              <a:t>　　　   　　　</a:t>
            </a:r>
            <a:r>
              <a:rPr lang="en-US" altLang="ja-JP" sz="3600" dirty="0" smtClean="0"/>
              <a:t>1%</a:t>
            </a:r>
            <a:endParaRPr kumimoji="1" lang="ja-JP" altLang="en-US" dirty="0"/>
          </a:p>
        </p:txBody>
      </p:sp>
      <p:sp>
        <p:nvSpPr>
          <p:cNvPr id="54" name="右矢印 53"/>
          <p:cNvSpPr/>
          <p:nvPr/>
        </p:nvSpPr>
        <p:spPr>
          <a:xfrm>
            <a:off x="755576" y="5517232"/>
            <a:ext cx="720080" cy="648072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691680" y="5517232"/>
            <a:ext cx="716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spin coherence is lost at the </a:t>
            </a:r>
            <a:r>
              <a:rPr lang="en-US" altLang="ja-JP" sz="2800" dirty="0" err="1" smtClean="0"/>
              <a:t>heterointerface</a:t>
            </a:r>
            <a:r>
              <a:rPr lang="en-US" altLang="ja-JP" sz="2800" dirty="0" smtClean="0"/>
              <a:t>.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                       </a:t>
            </a:r>
            <a:r>
              <a:rPr lang="ja-JP" altLang="en-US" sz="2400" dirty="0" smtClean="0"/>
              <a:t>（ヘテロ界面・複合界面）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39552" y="292494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Preparation of a ferromagnetic nanoconstriction</a:t>
            </a:r>
            <a:endParaRPr kumimoji="1" lang="ja-JP" altLang="en-US" sz="32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6" name="正方形/長方形 3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7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220072" y="3933056"/>
            <a:ext cx="3600400" cy="2784247"/>
            <a:chOff x="5220072" y="3933056"/>
            <a:chExt cx="3600400" cy="278424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220072" y="3933056"/>
              <a:ext cx="3600400" cy="2784247"/>
              <a:chOff x="2915816" y="4332803"/>
              <a:chExt cx="2726124" cy="2064167"/>
            </a:xfrm>
          </p:grpSpPr>
          <p:pic>
            <p:nvPicPr>
              <p:cNvPr id="96257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4332803"/>
                <a:ext cx="2726124" cy="2064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テキスト ボックス 19"/>
              <p:cNvSpPr txBox="1"/>
              <p:nvPr/>
            </p:nvSpPr>
            <p:spPr>
              <a:xfrm>
                <a:off x="5205760" y="4332803"/>
                <a:ext cx="436180" cy="33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Ni</a:t>
                </a:r>
                <a:endParaRPr kumimoji="1" lang="ja-JP" altLang="en-US" sz="2400" dirty="0"/>
              </a:p>
            </p:txBody>
          </p:sp>
        </p:grpSp>
        <p:cxnSp>
          <p:nvCxnSpPr>
            <p:cNvPr id="29" name="直線矢印コネクタ 28"/>
            <p:cNvCxnSpPr/>
            <p:nvPr/>
          </p:nvCxnSpPr>
          <p:spPr>
            <a:xfrm>
              <a:off x="6948264" y="5157192"/>
              <a:ext cx="0" cy="288032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6948264" y="5616798"/>
              <a:ext cx="8384" cy="288032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6660232" y="472514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6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0 nm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436096" y="6300028"/>
              <a:ext cx="3041154" cy="36933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 dirty="0" smtClean="0"/>
                <a:t>Phys. Rev. B </a:t>
              </a:r>
              <a:r>
                <a:rPr lang="en-US" altLang="ja-JP" b="1" dirty="0" smtClean="0"/>
                <a:t>75</a:t>
              </a:r>
              <a:r>
                <a:rPr lang="en-US" altLang="ja-JP" dirty="0" smtClean="0"/>
                <a:t>, 220409 (2007)</a:t>
              </a:r>
              <a:endParaRPr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259632" y="134076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Realization of large MR</a:t>
            </a:r>
            <a:r>
              <a:rPr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(</a:t>
            </a:r>
            <a:r>
              <a:rPr kumimoji="1" lang="en-US" altLang="ja-JP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Fe,Mn</a:t>
            </a:r>
            <a:r>
              <a:rPr kumimoji="1"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32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kumimoji="1" lang="en-US" altLang="ja-JP" sz="32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1" lang="ja-JP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707904" y="2060848"/>
            <a:ext cx="1728192" cy="648072"/>
          </a:xfrm>
          <a:prstGeom prst="down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85768" y="3460938"/>
            <a:ext cx="234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ナノ狭窄構造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75656" y="26238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</a:rPr>
              <a:t>Strategy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683568" y="3899460"/>
            <a:ext cx="3816423" cy="2841909"/>
            <a:chOff x="683568" y="3899460"/>
            <a:chExt cx="3816423" cy="284190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683568" y="3899460"/>
              <a:ext cx="3816423" cy="2841909"/>
              <a:chOff x="209435" y="4514412"/>
              <a:chExt cx="2701162" cy="2009816"/>
            </a:xfrm>
          </p:grpSpPr>
          <p:pic>
            <p:nvPicPr>
              <p:cNvPr id="9626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9435" y="4514412"/>
                <a:ext cx="2650197" cy="2009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テキスト ボックス 18"/>
              <p:cNvSpPr txBox="1"/>
              <p:nvPr/>
            </p:nvSpPr>
            <p:spPr>
              <a:xfrm>
                <a:off x="2400944" y="4538171"/>
                <a:ext cx="509653" cy="326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Ni</a:t>
                </a:r>
                <a:endParaRPr kumimoji="1" lang="ja-JP" altLang="en-US" sz="2400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83568" y="6309320"/>
              <a:ext cx="3600400" cy="369332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ja-JP" dirty="0" smtClean="0"/>
                <a:t>Appl. Phys. </a:t>
              </a:r>
              <a:r>
                <a:rPr lang="en-US" altLang="ja-JP" dirty="0" err="1" smtClean="0"/>
                <a:t>Lett</a:t>
              </a:r>
              <a:r>
                <a:rPr lang="en-US" altLang="ja-JP" dirty="0" smtClean="0"/>
                <a:t>. </a:t>
              </a:r>
              <a:r>
                <a:rPr lang="en-US" altLang="ja-JP" b="1" dirty="0" smtClean="0"/>
                <a:t>97</a:t>
              </a:r>
              <a:r>
                <a:rPr lang="en-US" altLang="ja-JP" dirty="0" smtClean="0"/>
                <a:t>, 262501 (2010)</a:t>
              </a:r>
              <a:r>
                <a:rPr lang="ja-JP" altLang="en-US" dirty="0" smtClean="0"/>
                <a:t>　　　　　　　　　　　　　　　</a:t>
              </a:r>
              <a:endParaRPr lang="ja-JP" altLang="en-US" dirty="0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2483768" y="4941168"/>
              <a:ext cx="0" cy="28803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flipV="1">
              <a:off x="2483768" y="5445224"/>
              <a:ext cx="8384" cy="28803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403648" y="458112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50 nm</a:t>
              </a:r>
              <a:endParaRPr kumimoji="1" lang="ja-JP" altLang="en-US"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483768" y="4581128"/>
            <a:ext cx="4464496" cy="1077218"/>
          </a:xfrm>
          <a:prstGeom prst="rect">
            <a:avLst/>
          </a:prstGeom>
          <a:solidFill>
            <a:schemeClr val="bg1"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Comic Sans MS" pitchFamily="66" charset="0"/>
              </a:rPr>
              <a:t>nly one </a:t>
            </a:r>
            <a:r>
              <a:rPr kumimoji="1" lang="en-US" altLang="ja-JP" sz="3200" b="1" dirty="0" smtClean="0">
                <a:latin typeface="Comic Sans MS" pitchFamily="66" charset="0"/>
              </a:rPr>
              <a:t>material</a:t>
            </a:r>
            <a:r>
              <a:rPr lang="en-US" altLang="ja-JP" sz="3200" b="1" dirty="0" smtClean="0">
                <a:latin typeface="Comic Sans MS" pitchFamily="66" charset="0"/>
              </a:rPr>
              <a:t>!!</a:t>
            </a:r>
          </a:p>
          <a:p>
            <a:pPr algn="ctr"/>
            <a:r>
              <a:rPr kumimoji="1" lang="en-US" altLang="ja-JP" sz="3200" b="1" dirty="0" smtClean="0">
                <a:latin typeface="Comic Sans MS" pitchFamily="66" charset="0"/>
              </a:rPr>
              <a:t>No </a:t>
            </a:r>
            <a:r>
              <a:rPr kumimoji="1" lang="en-US" altLang="ja-JP" sz="3200" b="1" dirty="0" err="1" smtClean="0">
                <a:latin typeface="Comic Sans MS" pitchFamily="66" charset="0"/>
              </a:rPr>
              <a:t>heterointerface</a:t>
            </a:r>
            <a:endParaRPr kumimoji="1" lang="ja-JP" altLang="en-US" sz="3200" b="1" dirty="0">
              <a:latin typeface="Comic Sans MS" pitchFamily="66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49"/>
          <p:cNvGrpSpPr/>
          <p:nvPr/>
        </p:nvGrpSpPr>
        <p:grpSpPr>
          <a:xfrm>
            <a:off x="2411760" y="4077072"/>
            <a:ext cx="4968552" cy="2580721"/>
            <a:chOff x="2411760" y="4005064"/>
            <a:chExt cx="4968552" cy="2580721"/>
          </a:xfrm>
        </p:grpSpPr>
        <p:grpSp>
          <p:nvGrpSpPr>
            <p:cNvPr id="12" name="グループ化 140"/>
            <p:cNvGrpSpPr/>
            <p:nvPr/>
          </p:nvGrpSpPr>
          <p:grpSpPr>
            <a:xfrm>
              <a:off x="2411760" y="4005064"/>
              <a:ext cx="4968552" cy="2580721"/>
              <a:chOff x="5012432" y="1997224"/>
              <a:chExt cx="3888432" cy="1800200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5012432" y="1997224"/>
                <a:ext cx="1512168" cy="1800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6524600" y="2645296"/>
                <a:ext cx="432048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6956648" y="2645296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388696" y="1997224"/>
                <a:ext cx="1512168" cy="1800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下矢印 32"/>
              <p:cNvSpPr/>
              <p:nvPr/>
            </p:nvSpPr>
            <p:spPr>
              <a:xfrm rot="10800000">
                <a:off x="5588496" y="2636912"/>
                <a:ext cx="432048" cy="792088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下矢印 33"/>
              <p:cNvSpPr/>
              <p:nvPr/>
            </p:nvSpPr>
            <p:spPr>
              <a:xfrm rot="10800000">
                <a:off x="7892752" y="2636912"/>
                <a:ext cx="432048" cy="792088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43"/>
            <p:cNvGrpSpPr/>
            <p:nvPr/>
          </p:nvGrpSpPr>
          <p:grpSpPr>
            <a:xfrm>
              <a:off x="4427984" y="5013176"/>
              <a:ext cx="936104" cy="432048"/>
              <a:chOff x="4427984" y="5013176"/>
              <a:chExt cx="936104" cy="432048"/>
            </a:xfrm>
          </p:grpSpPr>
          <p:cxnSp>
            <p:nvCxnSpPr>
              <p:cNvPr id="37" name="直線矢印コネクタ 36"/>
              <p:cNvCxnSpPr/>
              <p:nvPr/>
            </p:nvCxnSpPr>
            <p:spPr>
              <a:xfrm flipV="1">
                <a:off x="4427984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 flipV="1">
                <a:off x="4572000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4716016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076056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flipV="1">
                <a:off x="5220072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flipV="1">
                <a:off x="5364088" y="5013176"/>
                <a:ext cx="0" cy="43204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テキスト ボックス 57"/>
          <p:cNvSpPr txBox="1"/>
          <p:nvPr/>
        </p:nvSpPr>
        <p:spPr>
          <a:xfrm>
            <a:off x="428596" y="4357694"/>
            <a:ext cx="174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Parallel </a:t>
            </a:r>
            <a:endParaRPr kumimoji="1" lang="ja-JP" altLang="en-US" sz="3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0" y="17144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Anti-parallel </a:t>
            </a:r>
            <a:endParaRPr kumimoji="1" lang="ja-JP" altLang="en-US" sz="3200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56" name="正方形/長方形 5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7" name="Picture 2" descr="C:\Users\Kohei\Desktop\isir_r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36551"/>
              <a:ext cx="1080120" cy="600161"/>
            </a:xfrm>
            <a:prstGeom prst="rect">
              <a:avLst/>
            </a:prstGeom>
            <a:noFill/>
          </p:spPr>
        </p:pic>
      </p:grpSp>
      <p:grpSp>
        <p:nvGrpSpPr>
          <p:cNvPr id="5" name="グループ化 50"/>
          <p:cNvGrpSpPr/>
          <p:nvPr/>
        </p:nvGrpSpPr>
        <p:grpSpPr>
          <a:xfrm>
            <a:off x="2411760" y="1268760"/>
            <a:ext cx="4968552" cy="2580721"/>
            <a:chOff x="2411760" y="1268760"/>
            <a:chExt cx="4968552" cy="2580721"/>
          </a:xfrm>
        </p:grpSpPr>
        <p:grpSp>
          <p:nvGrpSpPr>
            <p:cNvPr id="6" name="グループ化 140"/>
            <p:cNvGrpSpPr/>
            <p:nvPr/>
          </p:nvGrpSpPr>
          <p:grpSpPr>
            <a:xfrm>
              <a:off x="2411760" y="1268760"/>
              <a:ext cx="4968552" cy="2580721"/>
              <a:chOff x="5012432" y="1997224"/>
              <a:chExt cx="3888432" cy="180020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5012432" y="1997224"/>
                <a:ext cx="1512168" cy="1800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524600" y="2645296"/>
                <a:ext cx="432048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956648" y="2645296"/>
                <a:ext cx="504056" cy="43204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7388696" y="1997224"/>
                <a:ext cx="1512168" cy="1800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下矢印 16"/>
              <p:cNvSpPr/>
              <p:nvPr/>
            </p:nvSpPr>
            <p:spPr>
              <a:xfrm rot="10800000">
                <a:off x="5588496" y="2636912"/>
                <a:ext cx="432048" cy="792088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下矢印 17"/>
              <p:cNvSpPr/>
              <p:nvPr/>
            </p:nvSpPr>
            <p:spPr>
              <a:xfrm>
                <a:off x="7892752" y="2636912"/>
                <a:ext cx="432048" cy="792088"/>
              </a:xfrm>
              <a:prstGeom prst="down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4" name="Picture 9" descr="C:\Users\Tanaka Lab\Desktop\図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4704" y="2014128"/>
              <a:ext cx="798886" cy="103634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971600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Mechanism of “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domain wall” MR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20" name="グループ化 142"/>
          <p:cNvGrpSpPr/>
          <p:nvPr/>
        </p:nvGrpSpPr>
        <p:grpSpPr>
          <a:xfrm rot="10800000">
            <a:off x="3275856" y="2276872"/>
            <a:ext cx="288000" cy="531168"/>
            <a:chOff x="3576167" y="1901401"/>
            <a:chExt cx="479768" cy="576000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0" y="11967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Constricted structure</a:t>
            </a:r>
            <a:endParaRPr kumimoji="1" lang="ja-JP" altLang="en-US" sz="3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Introduction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69" name="グループ化 142"/>
          <p:cNvGrpSpPr/>
          <p:nvPr/>
        </p:nvGrpSpPr>
        <p:grpSpPr>
          <a:xfrm rot="10800000">
            <a:off x="3275888" y="5013176"/>
            <a:ext cx="288000" cy="531168"/>
            <a:chOff x="3576167" y="1901401"/>
            <a:chExt cx="479768" cy="576000"/>
          </a:xfrm>
        </p:grpSpPr>
        <p:cxnSp>
          <p:nvCxnSpPr>
            <p:cNvPr id="70" name="直線矢印コネクタ 69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円/楕円 70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0" y="1052760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40360" y="21328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magnetic wall (</a:t>
            </a:r>
            <a:r>
              <a:rPr kumimoji="1" lang="ja-JP" altLang="en-US" sz="3200" dirty="0" smtClean="0"/>
              <a:t>磁壁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64096" y="148480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Wire structure without constriction</a:t>
            </a:r>
            <a:endParaRPr kumimoji="1" lang="ja-JP" altLang="en-US" sz="3200" dirty="0"/>
          </a:p>
        </p:txBody>
      </p:sp>
      <p:grpSp>
        <p:nvGrpSpPr>
          <p:cNvPr id="25" name="グループ化 141"/>
          <p:cNvGrpSpPr/>
          <p:nvPr/>
        </p:nvGrpSpPr>
        <p:grpSpPr>
          <a:xfrm>
            <a:off x="2304256" y="2734078"/>
            <a:ext cx="4968552" cy="2495146"/>
            <a:chOff x="539552" y="2060848"/>
            <a:chExt cx="3901324" cy="1847074"/>
          </a:xfrm>
        </p:grpSpPr>
        <p:sp>
          <p:nvSpPr>
            <p:cNvPr id="8" name="正方形/長方形 7"/>
            <p:cNvSpPr/>
            <p:nvPr/>
          </p:nvSpPr>
          <p:spPr>
            <a:xfrm rot="5400000">
              <a:off x="1566677" y="1033723"/>
              <a:ext cx="1847074" cy="3901324"/>
            </a:xfrm>
            <a:prstGeom prst="rect">
              <a:avLst/>
            </a:prstGeom>
            <a:gradFill>
              <a:gsLst>
                <a:gs pos="83000">
                  <a:schemeClr val="accent6">
                    <a:lumMod val="60000"/>
                    <a:lumOff val="4000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82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glow>
                <a:schemeClr val="accent1"/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flat">
              <a:bevelT w="0" h="4572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4" descr="C:\Users\Tanaka Lab\Desktop\図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83881" y="1884673"/>
              <a:ext cx="750556" cy="211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下矢印 9"/>
            <p:cNvSpPr/>
            <p:nvPr/>
          </p:nvSpPr>
          <p:spPr>
            <a:xfrm>
              <a:off x="3707904" y="2564904"/>
              <a:ext cx="432048" cy="792088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下矢印 10"/>
            <p:cNvSpPr/>
            <p:nvPr/>
          </p:nvSpPr>
          <p:spPr>
            <a:xfrm rot="10800000">
              <a:off x="899592" y="2492896"/>
              <a:ext cx="432048" cy="7920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142"/>
          <p:cNvGrpSpPr/>
          <p:nvPr/>
        </p:nvGrpSpPr>
        <p:grpSpPr>
          <a:xfrm rot="10800000">
            <a:off x="2952328" y="3573040"/>
            <a:ext cx="288000" cy="531168"/>
            <a:chOff x="3576167" y="1901401"/>
            <a:chExt cx="479768" cy="576000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3816026" y="1901401"/>
              <a:ext cx="0" cy="576000"/>
            </a:xfrm>
            <a:prstGeom prst="straightConnector1">
              <a:avLst/>
            </a:prstGeom>
            <a:ln w="50800" cap="sq" cmpd="sng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3576167" y="1979521"/>
              <a:ext cx="479768" cy="31230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sx="1000" sy="1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3672408" y="2734078"/>
            <a:ext cx="2016224" cy="2448272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69558E-6 C 0.01007 0.00278 0.0106 0.00301 0.02292 0.00162 C 0.12431 0.00601 0.22605 0.00948 0.32761 0.00948 " pathEditMode="relative" ptsTypes="ff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158 -0.003 0.03021 -0.01018 0.04566 -0.01458 C 0.09827 -0.01273 0.12917 -0.0456 0.14132 0.00579 C 0.13108 0.02616 0.14063 0.01204 0.1066 0.01737 C 0.10521 0.0176 0.09479 0.02246 0.09358 0.02315 C 0.09132 0.02616 0.08698 0.03195 0.08698 0.03195 " pathEditMode="relative" ptsTypes="fffff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C 0.01667 -0.00231 0.03142 -0.00787 0.04774 -0.01157 C 0.05538 -0.01134 0.13385 -0.02986 0.15 0.00301 C 0.13767 0.0081 0.12517 0.01181 0.11302 0.01736 C 0.11076 0.01829 0.10868 0.01945 0.10642 0.02037 C 0.10434 0.0213 0.10208 0.02222 0.1 0.02315 C 0.09774 0.02408 0.0934 0.02616 0.0934 0.02616 C 0.08594 0.03635 0.08698 0.03079 0.08698 0.04074 " pathEditMode="relative" ptsTypes="fffffff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69558E-6 C 0.01007 0.00278 0.0106 0.00301 0.02292 0.00162 C 0.12431 0.00601 0.22605 0.00948 0.32761 0.00948 " pathEditMode="relative" ptsTypes="ffA">
                                      <p:cBhvr>
                                        <p:cTn id="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8" grpId="0"/>
      <p:bldP spid="54" grpId="0"/>
      <p:bldP spid="2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31020</TotalTime>
  <Words>2935</Words>
  <Application>Microsoft Office PowerPoint</Application>
  <PresentationFormat>画面に合わせる (4:3)</PresentationFormat>
  <Paragraphs>449</Paragraphs>
  <Slides>27</Slides>
  <Notes>27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テーマ</vt:lpstr>
      <vt:lpstr>数式</vt:lpstr>
      <vt:lpstr>Preparation of (Fe,Mn)3O4 nanoconstriction  for magnetic memory application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FMOナノワイヤーの作成とその物性の評価</dc:title>
  <dc:creator>Tanaka Lab</dc:creator>
  <cp:lastModifiedBy>takayoshi</cp:lastModifiedBy>
  <cp:revision>2645</cp:revision>
  <dcterms:created xsi:type="dcterms:W3CDTF">2010-09-10T01:51:39Z</dcterms:created>
  <dcterms:modified xsi:type="dcterms:W3CDTF">1999-12-31T16:02:30Z</dcterms:modified>
</cp:coreProperties>
</file>