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70" r:id="rId11"/>
    <p:sldId id="265" r:id="rId12"/>
    <p:sldId id="266" r:id="rId13"/>
    <p:sldId id="274" r:id="rId14"/>
    <p:sldId id="267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27" autoAdjust="0"/>
  </p:normalViewPr>
  <p:slideViewPr>
    <p:cSldViewPr>
      <p:cViewPr varScale="1">
        <p:scale>
          <a:sx n="72" d="100"/>
          <a:sy n="7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172FC-7B5C-4D72-8F48-DFE88CD9485C}" type="datetimeFigureOut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87A1-CEAC-4B0D-B16A-0E40B438F9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BF38-4283-44B0-AF7E-A482C4C894D0}" type="datetimeFigureOut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3879C-0B45-4FE7-83B2-3B1AA5D7F7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879C-0B45-4FE7-83B2-3B1AA5D7F773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9D49-AF1F-459A-8E68-26238E43C869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8F25-F185-4AC7-B8E8-8150BC859D57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59AC-8BF2-4DCA-95D9-107D0516547A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99F6-F17F-413D-BE70-2BAED6F81FC4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8AFA-33EF-45E2-8667-349F7478C9A2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30866-F5E7-48B3-8B78-B974BB6827C4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7483-B839-4723-8F85-9A1CFCC878BE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3B4-9EBA-4CD5-A181-6110C8D65075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B710-12FD-4F40-B039-3B4D11BB4D7B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55BE-800B-41DA-AFED-05F952773FDC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7307-1001-44D8-96CB-B125AF1D9EDF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EC1EF-CFAB-42EA-A311-C6F2AF065474}" type="datetime1">
              <a:rPr kumimoji="1" lang="ja-JP" altLang="en-US" smtClean="0"/>
              <a:pPr/>
              <a:t>2011/11/9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766F5-C618-4C06-BEBB-5E6FA0A14AF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Terahertz spectroscopy of </a:t>
            </a:r>
            <a:r>
              <a:rPr lang="en-US" altLang="ja-JP" dirty="0" err="1" smtClean="0"/>
              <a:t>electromagnons</a:t>
            </a:r>
            <a:r>
              <a:rPr lang="en-US" altLang="ja-JP" dirty="0" smtClean="0"/>
              <a:t> in Multiferroics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Ashida</a:t>
            </a:r>
            <a:r>
              <a:rPr kumimoji="1" lang="en-US" altLang="ja-JP" dirty="0" smtClean="0"/>
              <a:t> lab.</a:t>
            </a:r>
          </a:p>
          <a:p>
            <a:r>
              <a:rPr lang="en-US" altLang="ja-JP" dirty="0" smtClean="0"/>
              <a:t>Saito </a:t>
            </a:r>
            <a:r>
              <a:rPr lang="en-US" altLang="ja-JP" dirty="0" err="1" smtClean="0"/>
              <a:t>Tadtaka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set up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126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Experiment</a:t>
            </a:r>
            <a:endParaRPr kumimoji="1" lang="en-US" altLang="ja-JP" dirty="0" smtClean="0"/>
          </a:p>
        </p:txBody>
      </p:sp>
      <p:pic>
        <p:nvPicPr>
          <p:cNvPr id="5" name="Picture 3" descr="setup2(colo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824536" cy="431528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33822" y="5574978"/>
            <a:ext cx="6518498" cy="12830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THz-TDS 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enables us to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waveform  of ”</a:t>
            </a:r>
            <a:r>
              <a:rPr kumimoji="1" lang="en-US" altLang="ja-JP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E(t)”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directly.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400" dirty="0" smtClean="0">
                <a:solidFill>
                  <a:schemeClr val="tx1"/>
                </a:solidFill>
              </a:rPr>
              <a:t>By using THz-TDS , 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amplitude and phase </a:t>
            </a:r>
            <a:r>
              <a:rPr lang="en-US" altLang="ja-JP" sz="2400" dirty="0" smtClean="0">
                <a:solidFill>
                  <a:schemeClr val="tx1"/>
                </a:solidFill>
              </a:rPr>
              <a:t>of ”</a:t>
            </a:r>
            <a:r>
              <a:rPr lang="en-US" altLang="ja-JP" sz="2400" i="1" dirty="0" smtClean="0">
                <a:solidFill>
                  <a:schemeClr val="tx1"/>
                </a:solidFill>
              </a:rPr>
              <a:t>E(t)”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directly obtained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7500990" cy="46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dirty="0" smtClean="0">
                <a:latin typeface="+mj-lt"/>
                <a:ea typeface="+mj-ea"/>
                <a:cs typeface="+mj-cs"/>
              </a:rPr>
              <a:t> Y-type h</a:t>
            </a:r>
            <a:r>
              <a:rPr kumimoji="1" lang="en-US" altLang="ja-JP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exaferrite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</a:t>
            </a:r>
            <a:r>
              <a:rPr kumimoji="1" lang="en-US" altLang="ja-JP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Mg</a:t>
            </a:r>
            <a:r>
              <a:rPr kumimoji="1" lang="en-US" altLang="ja-JP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</a:t>
            </a:r>
            <a:r>
              <a:rPr kumimoji="1" lang="en-US" altLang="ja-JP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1" lang="en-US" altLang="ja-JP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22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25882" y="1857364"/>
            <a:ext cx="15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Ferri</a:t>
            </a:r>
            <a:r>
              <a:rPr kumimoji="1" lang="en-US" altLang="ja-JP" dirty="0" smtClean="0"/>
              <a:t> magnetic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83270" y="1857364"/>
            <a:ext cx="141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</a:t>
            </a:r>
            <a:r>
              <a:rPr kumimoji="1" lang="en-US" altLang="ja-JP" dirty="0" smtClean="0"/>
              <a:t>oper screw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97782" y="1845222"/>
            <a:ext cx="130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Conical spin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3768" y="5837202"/>
            <a:ext cx="2172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Room temperature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5733256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T&lt;195K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86578" y="5715016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T&lt;50K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-2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Sample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71800" y="188640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六方晶フェライト</a:t>
            </a:r>
            <a:endParaRPr kumimoji="1" lang="ja-JP" alt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453336"/>
            <a:ext cx="404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S. </a:t>
            </a:r>
            <a:r>
              <a:rPr kumimoji="1" lang="en-US" altLang="ja-JP" dirty="0" err="1" smtClean="0"/>
              <a:t>Ishiwata</a:t>
            </a:r>
            <a:r>
              <a:rPr kumimoji="1" lang="en-US" altLang="ja-JP" dirty="0" smtClean="0"/>
              <a:t> et al Science </a:t>
            </a:r>
            <a:r>
              <a:rPr kumimoji="1" lang="en-US" altLang="ja-JP" b="1" dirty="0" smtClean="0"/>
              <a:t>319,</a:t>
            </a:r>
            <a:r>
              <a:rPr kumimoji="1" lang="en-US" altLang="ja-JP" dirty="0" smtClean="0"/>
              <a:t> 1643 (2008)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グループ化 103"/>
          <p:cNvGrpSpPr/>
          <p:nvPr/>
        </p:nvGrpSpPr>
        <p:grpSpPr>
          <a:xfrm>
            <a:off x="488960" y="1268760"/>
            <a:ext cx="8154974" cy="5400600"/>
            <a:chOff x="488960" y="1385986"/>
            <a:chExt cx="8154974" cy="5400600"/>
          </a:xfrm>
        </p:grpSpPr>
        <p:sp>
          <p:nvSpPr>
            <p:cNvPr id="2" name="角丸四角形 1"/>
            <p:cNvSpPr/>
            <p:nvPr/>
          </p:nvSpPr>
          <p:spPr>
            <a:xfrm>
              <a:off x="611560" y="1385986"/>
              <a:ext cx="8001056" cy="28586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/>
            </a:p>
          </p:txBody>
        </p:sp>
        <p:cxnSp>
          <p:nvCxnSpPr>
            <p:cNvPr id="4" name="直線コネクタ 3"/>
            <p:cNvCxnSpPr/>
            <p:nvPr/>
          </p:nvCxnSpPr>
          <p:spPr>
            <a:xfrm>
              <a:off x="3989891" y="2643182"/>
              <a:ext cx="1296489" cy="143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円弧 4"/>
            <p:cNvSpPr/>
            <p:nvPr/>
          </p:nvSpPr>
          <p:spPr>
            <a:xfrm>
              <a:off x="4714876" y="2469601"/>
              <a:ext cx="144054" cy="387895"/>
            </a:xfrm>
            <a:prstGeom prst="arc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/>
            <p:cNvCxnSpPr/>
            <p:nvPr/>
          </p:nvCxnSpPr>
          <p:spPr bwMode="auto">
            <a:xfrm rot="16200000" flipV="1">
              <a:off x="3806036" y="2720690"/>
              <a:ext cx="1702370" cy="2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21"/>
            <p:cNvGrpSpPr>
              <a:grpSpLocks/>
            </p:cNvGrpSpPr>
            <p:nvPr/>
          </p:nvGrpSpPr>
          <p:grpSpPr bwMode="auto">
            <a:xfrm rot="10800000">
              <a:off x="4476438" y="2909366"/>
              <a:ext cx="325406" cy="400607"/>
              <a:chOff x="4710952" y="1385730"/>
              <a:chExt cx="1277064" cy="1573298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8" name="直線コネクタ 7"/>
              <p:cNvCxnSpPr>
                <a:stCxn id="10" idx="2"/>
              </p:cNvCxnSpPr>
              <p:nvPr/>
            </p:nvCxnSpPr>
            <p:spPr>
              <a:xfrm rot="10800000" flipH="1" flipV="1">
                <a:off x="4710952" y="1557158"/>
                <a:ext cx="573884" cy="140187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>
                <a:endCxn id="10" idx="6"/>
              </p:cNvCxnSpPr>
              <p:nvPr/>
            </p:nvCxnSpPr>
            <p:spPr>
              <a:xfrm rot="16200000">
                <a:off x="4950717" y="1891262"/>
                <a:ext cx="1371401" cy="703192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円/楕円 9"/>
              <p:cNvSpPr/>
              <p:nvPr/>
            </p:nvSpPr>
            <p:spPr>
              <a:xfrm flipV="1">
                <a:off x="4710952" y="1385730"/>
                <a:ext cx="1277064" cy="34285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11" name="グループ化 26"/>
            <p:cNvGrpSpPr>
              <a:grpSpLocks/>
            </p:cNvGrpSpPr>
            <p:nvPr/>
          </p:nvGrpSpPr>
          <p:grpSpPr bwMode="auto">
            <a:xfrm>
              <a:off x="4331815" y="2087759"/>
              <a:ext cx="578499" cy="588800"/>
              <a:chOff x="4527569" y="1567755"/>
              <a:chExt cx="1397131" cy="1360226"/>
            </a:xfrm>
            <a:solidFill>
              <a:schemeClr val="bg1">
                <a:lumMod val="95000"/>
              </a:schemeClr>
            </a:solidFill>
          </p:grpSpPr>
          <p:cxnSp>
            <p:nvCxnSpPr>
              <p:cNvPr id="12" name="直線コネクタ 11"/>
              <p:cNvCxnSpPr>
                <a:stCxn id="14" idx="2"/>
              </p:cNvCxnSpPr>
              <p:nvPr/>
            </p:nvCxnSpPr>
            <p:spPr>
              <a:xfrm rot="10800000" flipH="1" flipV="1">
                <a:off x="4527569" y="1668595"/>
                <a:ext cx="758724" cy="125938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>
                <a:endCxn id="14" idx="6"/>
              </p:cNvCxnSpPr>
              <p:nvPr/>
            </p:nvCxnSpPr>
            <p:spPr>
              <a:xfrm rot="5400000" flipH="1" flipV="1">
                <a:off x="4984764" y="1970125"/>
                <a:ext cx="1241463" cy="63840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円/楕円 13"/>
              <p:cNvSpPr/>
              <p:nvPr/>
            </p:nvSpPr>
            <p:spPr>
              <a:xfrm>
                <a:off x="4527569" y="1567755"/>
                <a:ext cx="1397131" cy="20168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cxnSp>
          <p:nvCxnSpPr>
            <p:cNvPr id="15" name="直線矢印コネクタ 14"/>
            <p:cNvCxnSpPr/>
            <p:nvPr/>
          </p:nvCxnSpPr>
          <p:spPr bwMode="auto">
            <a:xfrm rot="16200000" flipH="1">
              <a:off x="4545067" y="3029272"/>
              <a:ext cx="326094" cy="101788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 bwMode="auto">
            <a:xfrm rot="5400000" flipH="1" flipV="1">
              <a:off x="4459205" y="2303383"/>
              <a:ext cx="569229" cy="163549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右矢印 16"/>
            <p:cNvSpPr/>
            <p:nvPr/>
          </p:nvSpPr>
          <p:spPr bwMode="auto">
            <a:xfrm rot="16200000">
              <a:off x="4919922" y="3174068"/>
              <a:ext cx="431551" cy="168748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" name="テキスト ボックス 89"/>
            <p:cNvSpPr txBox="1">
              <a:spLocks noChangeArrowheads="1"/>
            </p:cNvSpPr>
            <p:nvPr/>
          </p:nvSpPr>
          <p:spPr bwMode="auto">
            <a:xfrm>
              <a:off x="3416323" y="3486412"/>
              <a:ext cx="291137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latin typeface="Georgia" pitchFamily="18" charset="0"/>
                  <a:ea typeface="HG明朝B" pitchFamily="17" charset="-128"/>
                </a:rPr>
                <a:t>Weak magnetic field(</a:t>
              </a:r>
              <a:r>
                <a:rPr lang="ja-JP" altLang="en-US" dirty="0" smtClean="0">
                  <a:latin typeface="Georgia" pitchFamily="18" charset="0"/>
                  <a:ea typeface="HG明朝B" pitchFamily="17" charset="-128"/>
                </a:rPr>
                <a:t>～</a:t>
              </a:r>
              <a:r>
                <a:rPr lang="en-US" altLang="ja-JP" dirty="0" smtClean="0">
                  <a:latin typeface="Georgia" pitchFamily="18" charset="0"/>
                  <a:ea typeface="HG明朝B" pitchFamily="17" charset="-128"/>
                </a:rPr>
                <a:t>1T)</a:t>
              </a:r>
            </a:p>
            <a:p>
              <a:r>
                <a:rPr lang="en-US" altLang="ja-JP" dirty="0" smtClean="0">
                  <a:latin typeface="Georgia" pitchFamily="18" charset="0"/>
                  <a:ea typeface="HG明朝B" pitchFamily="17" charset="-128"/>
                </a:rPr>
                <a:t>H//[001]</a:t>
              </a:r>
              <a:endParaRPr lang="ja-JP" altLang="en-US" dirty="0">
                <a:latin typeface="Georgia" pitchFamily="18" charset="0"/>
                <a:ea typeface="HG明朝B" pitchFamily="17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357554" y="1428736"/>
              <a:ext cx="2490746" cy="36933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Longitudinal conical spin</a:t>
              </a:r>
              <a:endParaRPr kumimoji="1" lang="ja-JP" altLang="en-US" dirty="0"/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6675457" y="1857364"/>
              <a:ext cx="1804350" cy="1785950"/>
              <a:chOff x="3938913" y="1428736"/>
              <a:chExt cx="2311470" cy="2786082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21" name="グループ化 58"/>
              <p:cNvGrpSpPr/>
              <p:nvPr/>
            </p:nvGrpSpPr>
            <p:grpSpPr>
              <a:xfrm>
                <a:off x="3938913" y="1428736"/>
                <a:ext cx="841299" cy="2786082"/>
                <a:chOff x="3982803" y="1428736"/>
                <a:chExt cx="841299" cy="2786082"/>
              </a:xfrm>
              <a:grpFill/>
            </p:grpSpPr>
            <p:cxnSp>
              <p:nvCxnSpPr>
                <p:cNvPr id="23" name="直線コネクタ 22"/>
                <p:cNvCxnSpPr/>
                <p:nvPr/>
              </p:nvCxnSpPr>
              <p:spPr bwMode="auto">
                <a:xfrm rot="16200000" flipV="1">
                  <a:off x="2607457" y="2821775"/>
                  <a:ext cx="2786082" cy="4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矢印コネクタ 23"/>
                <p:cNvCxnSpPr/>
                <p:nvPr/>
              </p:nvCxnSpPr>
              <p:spPr bwMode="auto">
                <a:xfrm rot="16200000" flipH="1">
                  <a:off x="3662741" y="3481001"/>
                  <a:ext cx="679360" cy="3850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線矢印コネクタ 24"/>
                <p:cNvCxnSpPr/>
                <p:nvPr/>
              </p:nvCxnSpPr>
              <p:spPr bwMode="auto">
                <a:xfrm rot="16200000" flipV="1">
                  <a:off x="3500249" y="2228668"/>
                  <a:ext cx="992333" cy="27226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右矢印 25"/>
                <p:cNvSpPr/>
                <p:nvPr/>
              </p:nvSpPr>
              <p:spPr bwMode="auto">
                <a:xfrm rot="16200000">
                  <a:off x="3986453" y="2680463"/>
                  <a:ext cx="1309274" cy="366024"/>
                </a:xfrm>
                <a:prstGeom prst="rightArrow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22" name="テキスト ボックス 89"/>
              <p:cNvSpPr txBox="1">
                <a:spLocks noChangeArrowheads="1"/>
              </p:cNvSpPr>
              <p:nvPr/>
            </p:nvSpPr>
            <p:spPr bwMode="auto">
              <a:xfrm>
                <a:off x="4904907" y="2654612"/>
                <a:ext cx="1345476" cy="6241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2000" dirty="0" smtClean="0">
                    <a:latin typeface="Georgia" pitchFamily="18" charset="0"/>
                    <a:ea typeface="HG明朝B" pitchFamily="17" charset="-128"/>
                  </a:rPr>
                  <a:t>H(&gt;3T)</a:t>
                </a:r>
                <a:endParaRPr lang="ja-JP" altLang="en-US" sz="2000" dirty="0">
                  <a:latin typeface="Georgia" pitchFamily="18" charset="0"/>
                  <a:ea typeface="HG明朝B" pitchFamily="17" charset="-128"/>
                </a:endParaRPr>
              </a:p>
            </p:txBody>
          </p:sp>
        </p:grpSp>
        <p:sp>
          <p:nvSpPr>
            <p:cNvPr id="28" name="右矢印 27"/>
            <p:cNvSpPr/>
            <p:nvPr/>
          </p:nvSpPr>
          <p:spPr bwMode="auto">
            <a:xfrm>
              <a:off x="5760576" y="2428868"/>
              <a:ext cx="661747" cy="69441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3571868" y="4214818"/>
              <a:ext cx="5072066" cy="2571768"/>
              <a:chOff x="3974594" y="4000504"/>
              <a:chExt cx="5072066" cy="2571768"/>
            </a:xfrm>
          </p:grpSpPr>
          <p:sp>
            <p:nvSpPr>
              <p:cNvPr id="30" name="角丸四角形 29"/>
              <p:cNvSpPr/>
              <p:nvPr/>
            </p:nvSpPr>
            <p:spPr>
              <a:xfrm>
                <a:off x="3974594" y="4000504"/>
                <a:ext cx="5072066" cy="257176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1" name="グループ化 63"/>
              <p:cNvGrpSpPr/>
              <p:nvPr/>
            </p:nvGrpSpPr>
            <p:grpSpPr>
              <a:xfrm>
                <a:off x="5046171" y="4357694"/>
                <a:ext cx="1795471" cy="1843228"/>
                <a:chOff x="6429388" y="1660940"/>
                <a:chExt cx="3189947" cy="2500329"/>
              </a:xfrm>
            </p:grpSpPr>
            <p:cxnSp>
              <p:nvCxnSpPr>
                <p:cNvPr id="41" name="直線コネクタ 40"/>
                <p:cNvCxnSpPr/>
                <p:nvPr/>
              </p:nvCxnSpPr>
              <p:spPr bwMode="auto">
                <a:xfrm rot="5400000" flipH="1" flipV="1">
                  <a:off x="5850124" y="2674965"/>
                  <a:ext cx="1972841" cy="460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グループ化 22"/>
                <p:cNvGrpSpPr>
                  <a:grpSpLocks/>
                </p:cNvGrpSpPr>
                <p:nvPr/>
              </p:nvGrpSpPr>
              <p:grpSpPr bwMode="auto">
                <a:xfrm rot="15911514">
                  <a:off x="6245722" y="2938293"/>
                  <a:ext cx="853866" cy="384108"/>
                  <a:chOff x="4143371" y="2071678"/>
                  <a:chExt cx="2270307" cy="857256"/>
                </a:xfrm>
              </p:grpSpPr>
              <p:cxnSp>
                <p:nvCxnSpPr>
                  <p:cNvPr id="51" name="直線コネクタ 30"/>
                  <p:cNvCxnSpPr/>
                  <p:nvPr/>
                </p:nvCxnSpPr>
                <p:spPr>
                  <a:xfrm>
                    <a:off x="4143942" y="2284876"/>
                    <a:ext cx="1140997" cy="6438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 flipV="1">
                    <a:off x="5279609" y="2254870"/>
                    <a:ext cx="1113736" cy="64770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円/楕円 32"/>
                  <p:cNvSpPr/>
                  <p:nvPr/>
                </p:nvSpPr>
                <p:spPr>
                  <a:xfrm>
                    <a:off x="4141461" y="2070800"/>
                    <a:ext cx="2274202" cy="358143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</p:grpSp>
            <p:grpSp>
              <p:nvGrpSpPr>
                <p:cNvPr id="43" name="グループ化 32"/>
                <p:cNvGrpSpPr>
                  <a:grpSpLocks/>
                </p:cNvGrpSpPr>
                <p:nvPr/>
              </p:nvGrpSpPr>
              <p:grpSpPr bwMode="auto">
                <a:xfrm rot="5111514">
                  <a:off x="6493304" y="2047877"/>
                  <a:ext cx="1388448" cy="614574"/>
                  <a:chOff x="4143372" y="2122105"/>
                  <a:chExt cx="2270308" cy="806829"/>
                </a:xfrm>
              </p:grpSpPr>
              <p:cxnSp>
                <p:nvCxnSpPr>
                  <p:cNvPr id="48" name="直線コネクタ 47"/>
                  <p:cNvCxnSpPr>
                    <a:stCxn id="50" idx="2"/>
                  </p:cNvCxnSpPr>
                  <p:nvPr/>
                </p:nvCxnSpPr>
                <p:spPr>
                  <a:xfrm rot="10800000" flipH="1" flipV="1">
                    <a:off x="4135219" y="2241073"/>
                    <a:ext cx="1142339" cy="70597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>
                    <a:endCxn id="50" idx="6"/>
                  </p:cNvCxnSpPr>
                  <p:nvPr/>
                </p:nvCxnSpPr>
                <p:spPr>
                  <a:xfrm rot="16200000">
                    <a:off x="5490004" y="2031832"/>
                    <a:ext cx="705975" cy="112797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円/楕円 49"/>
                  <p:cNvSpPr/>
                  <p:nvPr/>
                </p:nvSpPr>
                <p:spPr>
                  <a:xfrm>
                    <a:off x="4124728" y="2124066"/>
                    <a:ext cx="2270308" cy="201707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</p:grpSp>
            <p:cxnSp>
              <p:nvCxnSpPr>
                <p:cNvPr id="44" name="直線矢印コネクタ 43"/>
                <p:cNvCxnSpPr/>
                <p:nvPr/>
              </p:nvCxnSpPr>
              <p:spPr bwMode="auto">
                <a:xfrm rot="10800000">
                  <a:off x="6429388" y="2849588"/>
                  <a:ext cx="428627" cy="29366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矢印コネクタ 44"/>
                <p:cNvCxnSpPr/>
                <p:nvPr/>
              </p:nvCxnSpPr>
              <p:spPr bwMode="auto">
                <a:xfrm>
                  <a:off x="6864709" y="2347227"/>
                  <a:ext cx="546288" cy="26362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右矢印 45"/>
                <p:cNvSpPr/>
                <p:nvPr/>
              </p:nvSpPr>
              <p:spPr bwMode="auto">
                <a:xfrm>
                  <a:off x="6475479" y="3757831"/>
                  <a:ext cx="921861" cy="263629"/>
                </a:xfrm>
                <a:prstGeom prst="rightArrow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47" name="テキスト ボックス 89"/>
                <p:cNvSpPr txBox="1">
                  <a:spLocks noChangeArrowheads="1"/>
                </p:cNvSpPr>
                <p:nvPr/>
              </p:nvSpPr>
              <p:spPr bwMode="auto">
                <a:xfrm>
                  <a:off x="7397328" y="3618522"/>
                  <a:ext cx="2222007" cy="5427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dirty="0" smtClean="0">
                      <a:latin typeface="Georgia" pitchFamily="18" charset="0"/>
                      <a:ea typeface="HG明朝B" pitchFamily="17" charset="-128"/>
                    </a:rPr>
                    <a:t>H//[100]</a:t>
                  </a:r>
                  <a:endParaRPr lang="ja-JP" altLang="en-US" sz="2000" dirty="0">
                    <a:latin typeface="Georgia" pitchFamily="18" charset="0"/>
                    <a:ea typeface="HG明朝B" pitchFamily="17" charset="-128"/>
                  </a:endParaRPr>
                </a:p>
              </p:txBody>
            </p:sp>
          </p:grpSp>
          <p:sp>
            <p:nvSpPr>
              <p:cNvPr id="32" name="テキスト ボックス 31"/>
              <p:cNvSpPr txBox="1"/>
              <p:nvPr/>
            </p:nvSpPr>
            <p:spPr>
              <a:xfrm>
                <a:off x="4117470" y="4000504"/>
                <a:ext cx="2351285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Transverse</a:t>
                </a:r>
                <a:r>
                  <a:rPr kumimoji="1" lang="en-US" altLang="ja-JP" dirty="0" smtClean="0"/>
                  <a:t> conical spin</a:t>
                </a:r>
                <a:endParaRPr kumimoji="1" lang="ja-JP" altLang="en-US" dirty="0"/>
              </a:p>
            </p:txBody>
          </p:sp>
          <p:grpSp>
            <p:nvGrpSpPr>
              <p:cNvPr id="33" name="グループ化 110"/>
              <p:cNvGrpSpPr/>
              <p:nvPr/>
            </p:nvGrpSpPr>
            <p:grpSpPr>
              <a:xfrm>
                <a:off x="7143767" y="4500570"/>
                <a:ext cx="1160601" cy="1971746"/>
                <a:chOff x="5912686" y="1711589"/>
                <a:chExt cx="1964093" cy="2848092"/>
              </a:xfrm>
            </p:grpSpPr>
            <p:cxnSp>
              <p:nvCxnSpPr>
                <p:cNvPr id="36" name="直線コネクタ 35"/>
                <p:cNvCxnSpPr/>
                <p:nvPr/>
              </p:nvCxnSpPr>
              <p:spPr bwMode="auto">
                <a:xfrm rot="5400000" flipH="1" flipV="1">
                  <a:off x="5927490" y="2644650"/>
                  <a:ext cx="1882017" cy="158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矢印コネクタ 36"/>
                <p:cNvCxnSpPr/>
                <p:nvPr/>
              </p:nvCxnSpPr>
              <p:spPr bwMode="auto">
                <a:xfrm rot="10800000">
                  <a:off x="6352432" y="3120481"/>
                  <a:ext cx="505583" cy="2277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矢印コネクタ 37"/>
                <p:cNvCxnSpPr/>
                <p:nvPr/>
              </p:nvCxnSpPr>
              <p:spPr bwMode="auto">
                <a:xfrm>
                  <a:off x="6864708" y="2347228"/>
                  <a:ext cx="1012071" cy="2447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右矢印 38"/>
                <p:cNvSpPr/>
                <p:nvPr/>
              </p:nvSpPr>
              <p:spPr bwMode="auto">
                <a:xfrm>
                  <a:off x="6033581" y="3775364"/>
                  <a:ext cx="1811269" cy="327099"/>
                </a:xfrm>
                <a:prstGeom prst="rightArrow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40" name="テキスト ボックス 89"/>
                <p:cNvSpPr txBox="1">
                  <a:spLocks noChangeArrowheads="1"/>
                </p:cNvSpPr>
                <p:nvPr/>
              </p:nvSpPr>
              <p:spPr bwMode="auto">
                <a:xfrm>
                  <a:off x="5912686" y="3981741"/>
                  <a:ext cx="1937463" cy="5779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dirty="0" smtClean="0">
                      <a:latin typeface="Georgia" pitchFamily="18" charset="0"/>
                      <a:ea typeface="HG明朝B" pitchFamily="17" charset="-128"/>
                    </a:rPr>
                    <a:t>H(</a:t>
                  </a:r>
                  <a:r>
                    <a:rPr lang="ja-JP" altLang="en-US" sz="2000" dirty="0" smtClean="0">
                      <a:latin typeface="Georgia" pitchFamily="18" charset="0"/>
                      <a:ea typeface="HG明朝B" pitchFamily="17" charset="-128"/>
                    </a:rPr>
                    <a:t>＞</a:t>
                  </a:r>
                  <a:r>
                    <a:rPr lang="en-US" altLang="ja-JP" sz="2000" dirty="0" smtClean="0">
                      <a:latin typeface="Georgia" pitchFamily="18" charset="0"/>
                      <a:ea typeface="HG明朝B" pitchFamily="17" charset="-128"/>
                    </a:rPr>
                    <a:t>4T)</a:t>
                  </a:r>
                  <a:endParaRPr lang="ja-JP" altLang="en-US" sz="2000" dirty="0">
                    <a:latin typeface="Georgia" pitchFamily="18" charset="0"/>
                    <a:ea typeface="HG明朝B" pitchFamily="17" charset="-128"/>
                  </a:endParaRPr>
                </a:p>
              </p:txBody>
            </p:sp>
          </p:grpSp>
          <p:sp>
            <p:nvSpPr>
              <p:cNvPr id="35" name="右矢印 34"/>
              <p:cNvSpPr/>
              <p:nvPr/>
            </p:nvSpPr>
            <p:spPr bwMode="auto">
              <a:xfrm>
                <a:off x="6313243" y="4877728"/>
                <a:ext cx="661747" cy="694412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6072198" y="1428736"/>
              <a:ext cx="1483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F</a:t>
              </a:r>
              <a:r>
                <a:rPr kumimoji="1" lang="en-US" altLang="ja-JP" dirty="0" err="1" smtClean="0"/>
                <a:t>errimagnetic</a:t>
              </a:r>
              <a:endParaRPr kumimoji="1" lang="ja-JP" altLang="en-US" dirty="0"/>
            </a:p>
          </p:txBody>
        </p:sp>
        <p:grpSp>
          <p:nvGrpSpPr>
            <p:cNvPr id="56" name="グループ化 55"/>
            <p:cNvGrpSpPr/>
            <p:nvPr/>
          </p:nvGrpSpPr>
          <p:grpSpPr>
            <a:xfrm>
              <a:off x="1493171" y="1928802"/>
              <a:ext cx="1221441" cy="1500198"/>
              <a:chOff x="1737237" y="2071678"/>
              <a:chExt cx="1221441" cy="1500198"/>
            </a:xfrm>
          </p:grpSpPr>
          <p:sp>
            <p:nvSpPr>
              <p:cNvPr id="57" name="円/楕円 56"/>
              <p:cNvSpPr/>
              <p:nvPr/>
            </p:nvSpPr>
            <p:spPr bwMode="auto">
              <a:xfrm>
                <a:off x="1737237" y="2341567"/>
                <a:ext cx="1221441" cy="30161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58" name="直線矢印コネクタ 57"/>
              <p:cNvCxnSpPr>
                <a:endCxn id="57" idx="5"/>
              </p:cNvCxnSpPr>
              <p:nvPr/>
            </p:nvCxnSpPr>
            <p:spPr bwMode="auto">
              <a:xfrm>
                <a:off x="2315736" y="2498032"/>
                <a:ext cx="464066" cy="100980"/>
              </a:xfrm>
              <a:prstGeom prst="straightConnector1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rot="5400000">
                <a:off x="2101025" y="2285595"/>
                <a:ext cx="428628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円/楕円 59"/>
              <p:cNvSpPr/>
              <p:nvPr/>
            </p:nvSpPr>
            <p:spPr bwMode="auto">
              <a:xfrm>
                <a:off x="1958546" y="2984509"/>
                <a:ext cx="785818" cy="15873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61" name="直線コネクタ 60"/>
              <p:cNvCxnSpPr/>
              <p:nvPr/>
            </p:nvCxnSpPr>
            <p:spPr>
              <a:xfrm rot="5400000">
                <a:off x="2101819" y="2857099"/>
                <a:ext cx="428628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/>
              <p:cNvCxnSpPr>
                <a:endCxn id="60" idx="7"/>
              </p:cNvCxnSpPr>
              <p:nvPr/>
            </p:nvCxnSpPr>
            <p:spPr bwMode="auto">
              <a:xfrm flipV="1">
                <a:off x="2315736" y="3007756"/>
                <a:ext cx="313548" cy="34512"/>
              </a:xfrm>
              <a:prstGeom prst="straightConnector1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 rot="5400000">
                <a:off x="2101025" y="3357165"/>
                <a:ext cx="428628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テキスト ボックス 63"/>
            <p:cNvSpPr txBox="1"/>
            <p:nvPr/>
          </p:nvSpPr>
          <p:spPr>
            <a:xfrm>
              <a:off x="1370150" y="1428736"/>
              <a:ext cx="1415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Proper screw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874891" y="4202676"/>
              <a:ext cx="1483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F</a:t>
              </a:r>
              <a:r>
                <a:rPr kumimoji="1" lang="en-US" altLang="ja-JP" dirty="0" err="1" smtClean="0"/>
                <a:t>errimagnetic</a:t>
              </a:r>
              <a:endParaRPr kumimoji="1" lang="ja-JP" altLang="en-US" dirty="0"/>
            </a:p>
          </p:txBody>
        </p:sp>
        <p:sp>
          <p:nvSpPr>
            <p:cNvPr id="66" name="右矢印 65"/>
            <p:cNvSpPr/>
            <p:nvPr/>
          </p:nvSpPr>
          <p:spPr bwMode="auto">
            <a:xfrm>
              <a:off x="2981559" y="2305960"/>
              <a:ext cx="661747" cy="694412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4786314" y="225295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θ</a:t>
              </a:r>
              <a:endParaRPr kumimoji="1" lang="ja-JP" altLang="en-US" sz="2400" dirty="0"/>
            </a:p>
          </p:txBody>
        </p:sp>
        <p:cxnSp>
          <p:nvCxnSpPr>
            <p:cNvPr id="71" name="直線矢印コネクタ 70"/>
            <p:cNvCxnSpPr>
              <a:stCxn id="74" idx="0"/>
            </p:cNvCxnSpPr>
            <p:nvPr/>
          </p:nvCxnSpPr>
          <p:spPr bwMode="auto">
            <a:xfrm flipV="1">
              <a:off x="1356421" y="4936662"/>
              <a:ext cx="24436" cy="5707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>
              <a:stCxn id="74" idx="6"/>
            </p:cNvCxnSpPr>
            <p:nvPr/>
          </p:nvCxnSpPr>
          <p:spPr bwMode="auto">
            <a:xfrm>
              <a:off x="1475656" y="5642922"/>
              <a:ext cx="604935" cy="4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グループ化 72"/>
            <p:cNvGrpSpPr/>
            <p:nvPr/>
          </p:nvGrpSpPr>
          <p:grpSpPr>
            <a:xfrm>
              <a:off x="1237197" y="5507362"/>
              <a:ext cx="238471" cy="271104"/>
              <a:chOff x="4237051" y="6429396"/>
              <a:chExt cx="160292" cy="249301"/>
            </a:xfrm>
          </p:grpSpPr>
          <p:sp>
            <p:nvSpPr>
              <p:cNvPr id="74" name="円/楕円 73"/>
              <p:cNvSpPr/>
              <p:nvPr/>
            </p:nvSpPr>
            <p:spPr>
              <a:xfrm>
                <a:off x="4237051" y="6429396"/>
                <a:ext cx="160292" cy="2493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5" name="直線コネクタ 74"/>
              <p:cNvCxnSpPr>
                <a:stCxn id="74" idx="1"/>
                <a:endCxn id="74" idx="5"/>
              </p:cNvCxnSpPr>
              <p:nvPr/>
            </p:nvCxnSpPr>
            <p:spPr>
              <a:xfrm>
                <a:off x="4260518" y="6465912"/>
                <a:ext cx="113343" cy="1762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>
                <a:stCxn id="74" idx="7"/>
                <a:endCxn id="74" idx="3"/>
              </p:cNvCxnSpPr>
              <p:nvPr/>
            </p:nvCxnSpPr>
            <p:spPr>
              <a:xfrm flipH="1">
                <a:off x="4260518" y="6465912"/>
                <a:ext cx="113343" cy="1762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テキスト ボックス 76"/>
            <p:cNvSpPr txBox="1"/>
            <p:nvPr/>
          </p:nvSpPr>
          <p:spPr>
            <a:xfrm>
              <a:off x="1022872" y="4650114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(001)</a:t>
              </a:r>
              <a:endParaRPr kumimoji="1" lang="ja-JP" altLang="en-US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2023004" y="542379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(100)</a:t>
              </a:r>
              <a:endParaRPr kumimoji="1" lang="ja-JP" altLang="en-US" dirty="0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488960" y="5435932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(120)</a:t>
              </a:r>
              <a:endParaRPr kumimoji="1" lang="ja-JP" altLang="en-US" dirty="0"/>
            </a:p>
          </p:txBody>
        </p:sp>
      </p:grpSp>
      <p:sp>
        <p:nvSpPr>
          <p:cNvPr id="3" name="タイトル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Transition of spin phase</a:t>
            </a:r>
            <a:b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by weak magnetic field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7" name="スライド番号プレースホルダ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0" y="-2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Sample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365741" y="1196752"/>
            <a:ext cx="5072066" cy="5095252"/>
            <a:chOff x="142876" y="1071546"/>
            <a:chExt cx="5072066" cy="509525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643042" y="5643578"/>
              <a:ext cx="21280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Proper-screw</a:t>
              </a:r>
              <a:endParaRPr kumimoji="1" lang="ja-JP" altLang="en-US" sz="28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14282" y="5643578"/>
              <a:ext cx="1238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Conical</a:t>
              </a:r>
              <a:endParaRPr kumimoji="1" lang="ja-JP" altLang="en-US" sz="28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214810" y="5643578"/>
              <a:ext cx="85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Ferri</a:t>
              </a:r>
              <a:endParaRPr kumimoji="1" lang="ja-JP" altLang="en-US" sz="2800" dirty="0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876" y="1071546"/>
              <a:ext cx="5072066" cy="456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テキスト ボックス 19"/>
            <p:cNvSpPr txBox="1"/>
            <p:nvPr/>
          </p:nvSpPr>
          <p:spPr>
            <a:xfrm>
              <a:off x="1142976" y="1619896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F</a:t>
              </a:r>
              <a:endParaRPr kumimoji="1" lang="ja-JP" altLang="en-US" sz="28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214546" y="2928934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</a:t>
              </a:r>
              <a:endParaRPr kumimoji="1" lang="ja-JP" altLang="en-US" sz="28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364836" y="1571612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F</a:t>
              </a:r>
              <a:endParaRPr kumimoji="1" lang="ja-JP" altLang="en-US" sz="28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786050" y="3786190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</a:t>
              </a:r>
              <a:endParaRPr kumimoji="1" lang="ja-JP" altLang="en-US" sz="28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64902" y="2262838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F</a:t>
              </a:r>
              <a:endParaRPr kumimoji="1" lang="ja-JP" altLang="en-US" sz="28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 change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67544" y="1214068"/>
            <a:ext cx="5402311" cy="5095252"/>
            <a:chOff x="646330" y="1071546"/>
            <a:chExt cx="5402311" cy="509525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445" y="1071546"/>
              <a:ext cx="5399196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046639" y="5643578"/>
              <a:ext cx="21280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Proper-screw</a:t>
              </a:r>
              <a:endParaRPr kumimoji="1" lang="ja-JP" altLang="en-US" sz="28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46330" y="5643578"/>
              <a:ext cx="1238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Conical</a:t>
              </a:r>
              <a:endParaRPr kumimoji="1" lang="ja-JP" altLang="en-US" sz="28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616593" y="5620424"/>
              <a:ext cx="85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Ferri</a:t>
              </a:r>
              <a:endParaRPr kumimoji="1" lang="ja-JP" altLang="en-US" sz="2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85786" y="1691334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F</a:t>
              </a:r>
              <a:endParaRPr kumimoji="1" lang="ja-JP" altLang="en-US" sz="28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339188" y="3500438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553634" y="3357562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C</a:t>
              </a:r>
              <a:endParaRPr kumimoji="1" lang="ja-JP" altLang="en-US" sz="2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143108" y="1500174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F</a:t>
              </a:r>
              <a:endParaRPr kumimoji="1" lang="ja-JP" altLang="en-US" sz="28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214678" y="1905648"/>
              <a:ext cx="349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F</a:t>
              </a:r>
              <a:endParaRPr kumimoji="1" lang="ja-JP" altLang="en-US" sz="2800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0" y="-2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Sample</a:t>
            </a:r>
            <a:endParaRPr kumimoji="1"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40954" y="2060848"/>
            <a:ext cx="3611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Electromagnon’s</a:t>
            </a:r>
            <a:r>
              <a:rPr lang="en-US" altLang="ja-JP" sz="2400" dirty="0" smtClean="0"/>
              <a:t> excitation </a:t>
            </a:r>
          </a:p>
          <a:p>
            <a:r>
              <a:rPr lang="en-US" altLang="ja-JP" sz="2400" dirty="0" smtClean="0"/>
              <a:t>was observed in</a:t>
            </a:r>
          </a:p>
          <a:p>
            <a:r>
              <a:rPr lang="en-US" altLang="ja-JP" sz="2400" dirty="0" smtClean="0"/>
              <a:t>c</a:t>
            </a:r>
            <a:r>
              <a:rPr kumimoji="1" lang="en-US" altLang="ja-JP" sz="2400" dirty="0" smtClean="0"/>
              <a:t>onical spin order.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08104" y="4293096"/>
            <a:ext cx="344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Spectra change by weak H</a:t>
            </a:r>
            <a:endParaRPr kumimoji="1" lang="ja-JP" altLang="en-US" sz="2400" dirty="0"/>
          </a:p>
        </p:txBody>
      </p:sp>
      <p:sp>
        <p:nvSpPr>
          <p:cNvPr id="29" name="下矢印 28"/>
          <p:cNvSpPr/>
          <p:nvPr/>
        </p:nvSpPr>
        <p:spPr>
          <a:xfrm>
            <a:off x="6660232" y="3429000"/>
            <a:ext cx="576064" cy="648072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331640" y="118746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E//(001)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7770" y="6453336"/>
            <a:ext cx="40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N. Kida et al </a:t>
            </a:r>
            <a:r>
              <a:rPr kumimoji="1" lang="en-US" altLang="ja-JP" dirty="0" err="1" smtClean="0"/>
              <a:t>Phy</a:t>
            </a:r>
            <a:r>
              <a:rPr kumimoji="1" lang="en-US" altLang="ja-JP" dirty="0" smtClean="0"/>
              <a:t> Rev B 83, 064422 (2011)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2002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1837149" cy="53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Z-type hexaferrites </a:t>
            </a:r>
            <a:r>
              <a:rPr lang="en-US" altLang="ja-JP" dirty="0" smtClean="0"/>
              <a:t>Sr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Fe</a:t>
            </a:r>
            <a:r>
              <a:rPr kumimoji="1" lang="en-US" altLang="ja-JP" baseline="-25000" dirty="0" smtClean="0"/>
              <a:t>24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41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059832" y="1196752"/>
            <a:ext cx="1962150" cy="5502225"/>
            <a:chOff x="3059832" y="1196752"/>
            <a:chExt cx="1962150" cy="550222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1196752"/>
              <a:ext cx="1962150" cy="501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563888" y="6237312"/>
              <a:ext cx="987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Y-type</a:t>
              </a:r>
              <a:endParaRPr kumimoji="1" lang="ja-JP" altLang="en-US" sz="2400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6156176" y="6237312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Z</a:t>
            </a:r>
            <a:r>
              <a:rPr kumimoji="1" lang="en-US" altLang="ja-JP" sz="2400" dirty="0" smtClean="0"/>
              <a:t>-type</a:t>
            </a:r>
            <a:endParaRPr kumimoji="1" lang="ja-JP" altLang="en-US" sz="24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-2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ample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 smtClean="0"/>
              <a:t>Y. Kitagawa, etc Nat. Mat. </a:t>
            </a:r>
            <a:r>
              <a:rPr lang="en-US" altLang="ja-JP" b="1" dirty="0" smtClean="0"/>
              <a:t>9</a:t>
            </a:r>
            <a:r>
              <a:rPr lang="en-US" altLang="ja-JP" dirty="0" smtClean="0"/>
              <a:t>, 797(2010).</a:t>
            </a:r>
            <a:endParaRPr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51520" y="1772816"/>
            <a:ext cx="5062538" cy="4761820"/>
            <a:chOff x="251520" y="1772816"/>
            <a:chExt cx="5062538" cy="476182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772816"/>
              <a:ext cx="5062538" cy="36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853540" y="5703639"/>
              <a:ext cx="33584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Polarization by ME effe</a:t>
              </a:r>
              <a:r>
                <a:rPr lang="en-US" altLang="ja-JP" sz="2400" dirty="0" smtClean="0"/>
                <a:t>ct </a:t>
              </a:r>
            </a:p>
            <a:p>
              <a:r>
                <a:rPr lang="en-US" altLang="ja-JP" sz="2400" dirty="0" smtClean="0"/>
                <a:t>at room temperature.</a:t>
              </a:r>
              <a:endParaRPr kumimoji="1" lang="ja-JP" altLang="en-US" sz="2400" dirty="0"/>
            </a:p>
          </p:txBody>
        </p:sp>
      </p:grpSp>
      <p:cxnSp>
        <p:nvCxnSpPr>
          <p:cNvPr id="17" name="直線矢印コネクタ 16"/>
          <p:cNvCxnSpPr/>
          <p:nvPr/>
        </p:nvCxnSpPr>
        <p:spPr>
          <a:xfrm flipV="1">
            <a:off x="8604448" y="2564904"/>
            <a:ext cx="0" cy="1728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172400" y="2175247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984" y="1268760"/>
            <a:ext cx="47390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491880" cy="175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28673" name="Picture 1" descr="C:\Users\tadataka\Documents\芦田研\実験データ\110614\Graph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063072"/>
            <a:ext cx="6336704" cy="346227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0" y="-24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</a:t>
            </a:r>
            <a:endParaRPr kumimoji="1" lang="ja-JP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10673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5436096" cy="16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27649" name="Picture 1" descr="C:\Users\tadataka\Documents\芦田研\実験データ\110517\Graph18'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979" y="3140968"/>
            <a:ext cx="6457717" cy="3528392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0" y="-24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Summary 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 introduced to my study toward observation of </a:t>
            </a:r>
            <a:r>
              <a:rPr kumimoji="1" lang="en-US" altLang="ja-JP" dirty="0" err="1" smtClean="0"/>
              <a:t>electromagnon’s</a:t>
            </a:r>
            <a:r>
              <a:rPr kumimoji="1" lang="en-US" altLang="ja-JP" dirty="0" smtClean="0"/>
              <a:t> excitation at room temperature.</a:t>
            </a:r>
          </a:p>
          <a:p>
            <a:r>
              <a:rPr kumimoji="1" lang="en-US" altLang="ja-JP" dirty="0" smtClean="0"/>
              <a:t>We observed the change of spectrum by the direction of light polarization in Z-type hexaferrites Ba</a:t>
            </a:r>
            <a:r>
              <a:rPr kumimoji="1" lang="en-US" altLang="ja-JP" sz="1800" dirty="0" smtClean="0"/>
              <a:t>3</a:t>
            </a:r>
            <a:r>
              <a:rPr kumimoji="1" lang="en-US" altLang="ja-JP" dirty="0" smtClean="0"/>
              <a:t>Co</a:t>
            </a:r>
            <a:r>
              <a:rPr kumimoji="1" lang="en-US" altLang="ja-JP" sz="1800" dirty="0" smtClean="0"/>
              <a:t>2</a:t>
            </a:r>
            <a:r>
              <a:rPr kumimoji="1" lang="en-US" altLang="ja-JP" dirty="0" smtClean="0"/>
              <a:t>Fe</a:t>
            </a:r>
            <a:r>
              <a:rPr kumimoji="1" lang="en-US" altLang="ja-JP" sz="1800" dirty="0" smtClean="0"/>
              <a:t>24</a:t>
            </a:r>
            <a:r>
              <a:rPr kumimoji="1" lang="en-US" altLang="ja-JP" dirty="0" smtClean="0"/>
              <a:t>O</a:t>
            </a:r>
            <a:r>
              <a:rPr kumimoji="1" lang="en-US" altLang="ja-JP" sz="1800" dirty="0" smtClean="0"/>
              <a:t>41 </a:t>
            </a:r>
            <a:r>
              <a:rPr kumimoji="1" lang="en-US" altLang="ja-JP" dirty="0" smtClean="0"/>
              <a:t>at room temperature. 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-24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Introduct</a:t>
            </a:r>
            <a:r>
              <a:rPr lang="en-US" altLang="ja-JP" dirty="0" smtClean="0"/>
              <a:t>ion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>
              <a:buNone/>
            </a:pPr>
            <a:r>
              <a:rPr lang="en-US" altLang="ja-JP" sz="2400" dirty="0" smtClean="0"/>
              <a:t>                       ---Multiferroic materials </a:t>
            </a:r>
          </a:p>
          <a:p>
            <a:pPr>
              <a:buNone/>
            </a:pPr>
            <a:r>
              <a:rPr lang="en-US" altLang="ja-JP" sz="2400" dirty="0" smtClean="0"/>
              <a:t>                       ---The mechanism of </a:t>
            </a:r>
            <a:r>
              <a:rPr lang="en-US" altLang="ja-JP" sz="2400" dirty="0" err="1" smtClean="0"/>
              <a:t>Electromagnon’s</a:t>
            </a:r>
            <a:r>
              <a:rPr lang="en-US" altLang="ja-JP" sz="2400" dirty="0" smtClean="0"/>
              <a:t> excitation</a:t>
            </a:r>
            <a:endParaRPr lang="en-US" altLang="ja-JP" dirty="0" smtClean="0"/>
          </a:p>
          <a:p>
            <a:r>
              <a:rPr lang="en-US" altLang="ja-JP" dirty="0" smtClean="0"/>
              <a:t>Experiment </a:t>
            </a:r>
          </a:p>
          <a:p>
            <a:pPr>
              <a:buNone/>
            </a:pPr>
            <a:r>
              <a:rPr lang="en-US" altLang="ja-JP" sz="2400" dirty="0" smtClean="0"/>
              <a:t>                       ---Experimental set up</a:t>
            </a:r>
          </a:p>
          <a:p>
            <a:pPr>
              <a:buNone/>
            </a:pPr>
            <a:r>
              <a:rPr lang="en-US" altLang="ja-JP" sz="2400" dirty="0" smtClean="0"/>
              <a:t>                       ---Sample</a:t>
            </a:r>
          </a:p>
          <a:p>
            <a:r>
              <a:rPr lang="en-US" altLang="ja-JP" dirty="0" smtClean="0"/>
              <a:t>Results </a:t>
            </a:r>
          </a:p>
          <a:p>
            <a:r>
              <a:rPr lang="en-US" altLang="ja-JP" dirty="0" smtClean="0"/>
              <a:t>Summary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Multiferroics 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785918" y="2422115"/>
            <a:ext cx="5072082" cy="2159013"/>
            <a:chOff x="1785918" y="2127243"/>
            <a:chExt cx="5072082" cy="2159013"/>
          </a:xfrm>
        </p:grpSpPr>
        <p:sp>
          <p:nvSpPr>
            <p:cNvPr id="5" name="Oval 30"/>
            <p:cNvSpPr>
              <a:spLocks noChangeArrowheads="1"/>
            </p:cNvSpPr>
            <p:nvPr/>
          </p:nvSpPr>
          <p:spPr bwMode="auto">
            <a:xfrm>
              <a:off x="1785918" y="2129146"/>
              <a:ext cx="1474286" cy="77800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ja-JP" sz="4800" dirty="0"/>
                <a:t>E</a:t>
              </a:r>
            </a:p>
          </p:txBody>
        </p:sp>
        <p:sp>
          <p:nvSpPr>
            <p:cNvPr id="6" name="Oval 32"/>
            <p:cNvSpPr>
              <a:spLocks noChangeArrowheads="1"/>
            </p:cNvSpPr>
            <p:nvPr/>
          </p:nvSpPr>
          <p:spPr bwMode="auto">
            <a:xfrm>
              <a:off x="1785918" y="3508250"/>
              <a:ext cx="1474401" cy="778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4800" dirty="0"/>
                <a:t>H</a:t>
              </a:r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auto">
            <a:xfrm>
              <a:off x="5221380" y="2127243"/>
              <a:ext cx="1474399" cy="778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4800" dirty="0"/>
                <a:t>P</a:t>
              </a: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5383599" y="3508250"/>
              <a:ext cx="1474401" cy="77800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4800" dirty="0"/>
                <a:t>M</a:t>
              </a:r>
            </a:p>
          </p:txBody>
        </p:sp>
        <p:sp>
          <p:nvSpPr>
            <p:cNvPr id="9" name="AutoShape 35"/>
            <p:cNvSpPr>
              <a:spLocks noChangeArrowheads="1"/>
            </p:cNvSpPr>
            <p:nvPr/>
          </p:nvSpPr>
          <p:spPr bwMode="auto">
            <a:xfrm>
              <a:off x="3656196" y="3786190"/>
              <a:ext cx="1272993" cy="235656"/>
            </a:xfrm>
            <a:prstGeom prst="rightArrow">
              <a:avLst>
                <a:gd name="adj1" fmla="val 50000"/>
                <a:gd name="adj2" fmla="val 107022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AutoShape 36"/>
            <p:cNvSpPr>
              <a:spLocks noChangeArrowheads="1"/>
            </p:cNvSpPr>
            <p:nvPr/>
          </p:nvSpPr>
          <p:spPr bwMode="auto">
            <a:xfrm>
              <a:off x="3584759" y="2216648"/>
              <a:ext cx="1344430" cy="690503"/>
            </a:xfrm>
            <a:prstGeom prst="rightArrow">
              <a:avLst>
                <a:gd name="adj1" fmla="val 50000"/>
                <a:gd name="adj2" fmla="val 5577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785786" y="1509294"/>
            <a:ext cx="6871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Multiferroics</a:t>
            </a:r>
            <a:r>
              <a:rPr kumimoji="1" lang="en-US" altLang="ja-JP" sz="2400" dirty="0" smtClean="0"/>
              <a:t> are materials where </a:t>
            </a:r>
            <a:r>
              <a:rPr kumimoji="1" lang="en-US" altLang="ja-JP" sz="2400" dirty="0" err="1" smtClean="0"/>
              <a:t>ferroelectricity</a:t>
            </a:r>
            <a:r>
              <a:rPr kumimoji="1" lang="en-US" altLang="ja-JP" sz="2400" dirty="0" smtClean="0"/>
              <a:t> and </a:t>
            </a:r>
          </a:p>
          <a:p>
            <a:r>
              <a:rPr kumimoji="1" lang="en-US" altLang="ja-JP" sz="2400" dirty="0" smtClean="0"/>
              <a:t>ferromagnetism are inherently coupled.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5301208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</a:t>
            </a:r>
            <a:r>
              <a:rPr kumimoji="1" lang="en-US" altLang="ja-JP" sz="2400" dirty="0" smtClean="0"/>
              <a:t>he magnetization can be controlled by electric field of light.</a:t>
            </a:r>
          </a:p>
          <a:p>
            <a:r>
              <a:rPr lang="en-US" altLang="ja-JP" sz="2400" dirty="0" smtClean="0"/>
              <a:t>The polarization can be controlled by magnetic.</a:t>
            </a:r>
            <a:endParaRPr lang="en-US" altLang="ja-JP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-24"/>
            <a:ext cx="364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 ---Multiferroic materials</a:t>
            </a:r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3000364" y="2931784"/>
            <a:ext cx="6143636" cy="781101"/>
            <a:chOff x="3000364" y="2636912"/>
            <a:chExt cx="6143636" cy="781101"/>
          </a:xfrm>
        </p:grpSpPr>
        <p:sp>
          <p:nvSpPr>
            <p:cNvPr id="12" name="AutoShape 38"/>
            <p:cNvSpPr>
              <a:spLocks noChangeArrowheads="1"/>
            </p:cNvSpPr>
            <p:nvPr/>
          </p:nvSpPr>
          <p:spPr bwMode="auto">
            <a:xfrm rot="19489664">
              <a:off x="3000364" y="3000372"/>
              <a:ext cx="2516214" cy="346203"/>
            </a:xfrm>
            <a:prstGeom prst="rightArrow">
              <a:avLst>
                <a:gd name="adj1" fmla="val 28426"/>
                <a:gd name="adj2" fmla="val 68269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AutoShape 39"/>
            <p:cNvSpPr>
              <a:spLocks noChangeArrowheads="1"/>
            </p:cNvSpPr>
            <p:nvPr/>
          </p:nvSpPr>
          <p:spPr bwMode="auto">
            <a:xfrm rot="2110336" flipV="1">
              <a:off x="3184901" y="3071810"/>
              <a:ext cx="2516214" cy="346203"/>
            </a:xfrm>
            <a:prstGeom prst="rightArrow">
              <a:avLst>
                <a:gd name="adj1" fmla="val 28426"/>
                <a:gd name="adj2" fmla="val 68269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 flipH="1">
              <a:off x="4788024" y="2996952"/>
              <a:ext cx="2016224" cy="3600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6901142" y="2636912"/>
              <a:ext cx="2242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Magnet Electric effect</a:t>
              </a:r>
            </a:p>
            <a:p>
              <a:r>
                <a:rPr lang="en-US" altLang="ja-JP" dirty="0" smtClean="0"/>
                <a:t>(ME effect)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Magnet Electric effect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6497" y="1484784"/>
            <a:ext cx="756987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Antisymmetry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Dzyaloshinskii-Moriya interaction</a:t>
            </a:r>
          </a:p>
          <a:p>
            <a:endParaRPr lang="en-US" altLang="ja-JP" sz="2400" dirty="0"/>
          </a:p>
          <a:p>
            <a:endParaRPr lang="en-US" altLang="ja-JP" sz="2400" dirty="0" smtClean="0"/>
          </a:p>
        </p:txBody>
      </p:sp>
      <p:graphicFrame>
        <p:nvGraphicFramePr>
          <p:cNvPr id="1026" name="Object 84"/>
          <p:cNvGraphicFramePr>
            <a:graphicFrameLocks noChangeAspect="1"/>
          </p:cNvGraphicFramePr>
          <p:nvPr/>
        </p:nvGraphicFramePr>
        <p:xfrm>
          <a:off x="1331640" y="2046332"/>
          <a:ext cx="3220026" cy="468312"/>
        </p:xfrm>
        <a:graphic>
          <a:graphicData uri="http://schemas.openxmlformats.org/presentationml/2006/ole">
            <p:oleObj spid="_x0000_s1026" name="数式" r:id="rId3" imgW="1218960" imgH="241200" progId="Equation.3">
              <p:embed/>
            </p:oleObj>
          </a:graphicData>
        </a:graphic>
      </p:graphicFrame>
      <p:sp>
        <p:nvSpPr>
          <p:cNvPr id="5" name="円/楕円 4"/>
          <p:cNvSpPr/>
          <p:nvPr/>
        </p:nvSpPr>
        <p:spPr>
          <a:xfrm>
            <a:off x="184292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>
            <a:endCxn id="5" idx="7"/>
          </p:cNvCxnSpPr>
          <p:nvPr/>
        </p:nvCxnSpPr>
        <p:spPr>
          <a:xfrm rot="5400000" flipH="1" flipV="1">
            <a:off x="2164399" y="4320980"/>
            <a:ext cx="324010" cy="2525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>
            <a:off x="255730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>
            <a:endCxn id="7" idx="6"/>
          </p:cNvCxnSpPr>
          <p:nvPr/>
        </p:nvCxnSpPr>
        <p:spPr>
          <a:xfrm>
            <a:off x="2914498" y="4537831"/>
            <a:ext cx="35719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184292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>
            <a:endCxn id="9" idx="7"/>
          </p:cNvCxnSpPr>
          <p:nvPr/>
        </p:nvCxnSpPr>
        <p:spPr>
          <a:xfrm rot="5400000" flipH="1" flipV="1">
            <a:off x="2164398" y="4320979"/>
            <a:ext cx="324010" cy="2525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327168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endCxn id="11" idx="5"/>
          </p:cNvCxnSpPr>
          <p:nvPr/>
        </p:nvCxnSpPr>
        <p:spPr>
          <a:xfrm>
            <a:off x="3628877" y="4609270"/>
            <a:ext cx="252572" cy="1811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398606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>
            <a:endCxn id="13" idx="4"/>
          </p:cNvCxnSpPr>
          <p:nvPr/>
        </p:nvCxnSpPr>
        <p:spPr>
          <a:xfrm rot="5400000">
            <a:off x="4164665" y="4716426"/>
            <a:ext cx="357188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470044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endCxn id="15" idx="3"/>
          </p:cNvCxnSpPr>
          <p:nvPr/>
        </p:nvCxnSpPr>
        <p:spPr>
          <a:xfrm rot="10800000" flipV="1">
            <a:off x="4805067" y="4609269"/>
            <a:ext cx="252570" cy="18113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541482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/>
          <p:cNvCxnSpPr>
            <a:endCxn id="17" idx="2"/>
          </p:cNvCxnSpPr>
          <p:nvPr/>
        </p:nvCxnSpPr>
        <p:spPr>
          <a:xfrm rot="10800000">
            <a:off x="5414828" y="4537831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612920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rot="16200000" flipV="1">
            <a:off x="6198107" y="4287800"/>
            <a:ext cx="324011" cy="252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>
            <a:off x="1128548" y="4180641"/>
            <a:ext cx="714380" cy="7143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>
            <a:endCxn id="21" idx="0"/>
          </p:cNvCxnSpPr>
          <p:nvPr/>
        </p:nvCxnSpPr>
        <p:spPr>
          <a:xfrm rot="5400000" flipH="1" flipV="1">
            <a:off x="1271422" y="4394957"/>
            <a:ext cx="428631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下矢印 22"/>
          <p:cNvSpPr/>
          <p:nvPr/>
        </p:nvSpPr>
        <p:spPr>
          <a:xfrm>
            <a:off x="7808453" y="4537831"/>
            <a:ext cx="500066" cy="642942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72396" y="3966327"/>
            <a:ext cx="113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</a:t>
            </a:r>
            <a:r>
              <a:rPr kumimoji="1" lang="en-US" altLang="ja-JP" sz="2400" baseline="-25000" dirty="0" smtClean="0"/>
              <a:t>total </a:t>
            </a:r>
            <a:r>
              <a:rPr kumimoji="1" lang="en-US" altLang="ja-JP" sz="2400" dirty="0" smtClean="0"/>
              <a:t>//c</a:t>
            </a:r>
            <a:endParaRPr kumimoji="1" lang="ja-JP" altLang="en-US" sz="2400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4282" y="3284984"/>
            <a:ext cx="26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Spiral-spin-order</a:t>
            </a:r>
            <a:endParaRPr kumimoji="1" lang="ja-JP" altLang="en-US" sz="2800" u="sng" dirty="0"/>
          </a:p>
        </p:txBody>
      </p:sp>
      <p:cxnSp>
        <p:nvCxnSpPr>
          <p:cNvPr id="26" name="直線矢印コネクタ 25"/>
          <p:cNvCxnSpPr/>
          <p:nvPr/>
        </p:nvCxnSpPr>
        <p:spPr>
          <a:xfrm rot="5400000" flipH="1" flipV="1">
            <a:off x="484812" y="4537037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0800000" flipV="1">
            <a:off x="414168" y="4966459"/>
            <a:ext cx="509590" cy="4905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914234" y="4966459"/>
            <a:ext cx="62151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56978" y="521917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54388" y="464767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5606" y="3894889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</a:t>
            </a:r>
            <a:endParaRPr kumimoji="1" lang="ja-JP" altLang="en-US" sz="2400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1500166" y="4609269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84"/>
          <p:cNvGraphicFramePr>
            <a:graphicFrameLocks noChangeAspect="1"/>
          </p:cNvGraphicFramePr>
          <p:nvPr/>
        </p:nvGraphicFramePr>
        <p:xfrm>
          <a:off x="1214414" y="4466393"/>
          <a:ext cx="417513" cy="468313"/>
        </p:xfrm>
        <a:graphic>
          <a:graphicData uri="http://schemas.openxmlformats.org/presentationml/2006/ole">
            <p:oleObj spid="_x0000_s1027" name="Equation" r:id="rId4" imgW="215640" imgH="241200" progId="Equation.3">
              <p:embed/>
            </p:oleObj>
          </a:graphicData>
        </a:graphic>
      </p:graphicFrame>
      <p:graphicFrame>
        <p:nvGraphicFramePr>
          <p:cNvPr id="34" name="Object 84"/>
          <p:cNvGraphicFramePr>
            <a:graphicFrameLocks noChangeAspect="1"/>
          </p:cNvGraphicFramePr>
          <p:nvPr/>
        </p:nvGraphicFramePr>
        <p:xfrm>
          <a:off x="1285852" y="3752013"/>
          <a:ext cx="319087" cy="442913"/>
        </p:xfrm>
        <a:graphic>
          <a:graphicData uri="http://schemas.openxmlformats.org/presentationml/2006/ole">
            <p:oleObj spid="_x0000_s1028" name="Equation" r:id="rId5" imgW="164880" imgH="228600" progId="Equation.3">
              <p:embed/>
            </p:oleObj>
          </a:graphicData>
        </a:graphic>
      </p:graphicFrame>
      <p:graphicFrame>
        <p:nvGraphicFramePr>
          <p:cNvPr id="35" name="Object 84"/>
          <p:cNvGraphicFramePr>
            <a:graphicFrameLocks noChangeAspect="1"/>
          </p:cNvGraphicFramePr>
          <p:nvPr/>
        </p:nvGraphicFramePr>
        <p:xfrm>
          <a:off x="2274874" y="3752013"/>
          <a:ext cx="368300" cy="468313"/>
        </p:xfrm>
        <a:graphic>
          <a:graphicData uri="http://schemas.openxmlformats.org/presentationml/2006/ole">
            <p:oleObj spid="_x0000_s1029" name="Equation" r:id="rId6" imgW="190440" imgH="241200" progId="Equation.3">
              <p:embed/>
            </p:oleObj>
          </a:graphicData>
        </a:graphic>
      </p:graphicFrame>
      <p:sp>
        <p:nvSpPr>
          <p:cNvPr id="36" name="テキスト ボックス 35"/>
          <p:cNvSpPr txBox="1"/>
          <p:nvPr/>
        </p:nvSpPr>
        <p:spPr>
          <a:xfrm>
            <a:off x="2786050" y="339482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らせんスピン磁性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71802" y="5180773"/>
            <a:ext cx="124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b</a:t>
            </a:r>
            <a:r>
              <a:rPr kumimoji="1" lang="en-US" altLang="ja-JP" sz="2400" dirty="0" err="1" smtClean="0"/>
              <a:t>c</a:t>
            </a:r>
            <a:r>
              <a:rPr kumimoji="1" lang="en-US" altLang="ja-JP" sz="2400" dirty="0" smtClean="0"/>
              <a:t>-spiral</a:t>
            </a:r>
            <a:endParaRPr kumimoji="1" lang="ja-JP" altLang="en-US" sz="2400" dirty="0"/>
          </a:p>
        </p:txBody>
      </p:sp>
      <p:sp>
        <p:nvSpPr>
          <p:cNvPr id="42" name="スライド番号プレースホルダ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0" y="-24"/>
            <a:ext cx="364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 ---Multiferroic materials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</a:t>
            </a:r>
            <a:r>
              <a:rPr lang="en-US" altLang="ja-JP" dirty="0" smtClean="0"/>
              <a:t>lectromagnon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0387" y="3967467"/>
            <a:ext cx="3179525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Magnon</a:t>
            </a:r>
            <a:r>
              <a:rPr lang="en-US" altLang="ja-JP" sz="2400" dirty="0" smtClean="0"/>
              <a:t> can be excited</a:t>
            </a:r>
          </a:p>
          <a:p>
            <a:r>
              <a:rPr lang="en-US" altLang="ja-JP" sz="2400" dirty="0" smtClean="0"/>
              <a:t> by electric field of light.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720" y="1052736"/>
            <a:ext cx="122501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M</a:t>
            </a:r>
            <a:r>
              <a:rPr kumimoji="1" lang="en-US" altLang="ja-JP" sz="2400" dirty="0" err="1" smtClean="0"/>
              <a:t>agnon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143108" y="1767116"/>
            <a:ext cx="5143536" cy="642942"/>
            <a:chOff x="2285984" y="2000240"/>
            <a:chExt cx="10429948" cy="898617"/>
          </a:xfrm>
        </p:grpSpPr>
        <p:grpSp>
          <p:nvGrpSpPr>
            <p:cNvPr id="7" name="グループ化 42"/>
            <p:cNvGrpSpPr/>
            <p:nvPr/>
          </p:nvGrpSpPr>
          <p:grpSpPr>
            <a:xfrm>
              <a:off x="10358479" y="2000240"/>
              <a:ext cx="1168879" cy="898617"/>
              <a:chOff x="4903319" y="1958879"/>
              <a:chExt cx="3026267" cy="2256733"/>
            </a:xfrm>
          </p:grpSpPr>
          <p:sp>
            <p:nvSpPr>
              <p:cNvPr id="48" name="円/楕円 47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49" name="直線コネクタ 48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/>
              <p:cNvCxnSpPr>
                <a:endCxn id="48" idx="7"/>
              </p:cNvCxnSpPr>
              <p:nvPr/>
            </p:nvCxnSpPr>
            <p:spPr>
              <a:xfrm rot="5400000" flipH="1" flipV="1">
                <a:off x="5945500" y="2673917"/>
                <a:ext cx="2024796" cy="105701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二等辺三角形 50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43"/>
            <p:cNvGrpSpPr/>
            <p:nvPr/>
          </p:nvGrpSpPr>
          <p:grpSpPr>
            <a:xfrm>
              <a:off x="3474560" y="2000240"/>
              <a:ext cx="1168879" cy="898617"/>
              <a:chOff x="4903319" y="1958879"/>
              <a:chExt cx="3026267" cy="2256733"/>
            </a:xfrm>
          </p:grpSpPr>
          <p:sp>
            <p:nvSpPr>
              <p:cNvPr id="44" name="円/楕円 43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45" name="直線コネクタ 44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/>
              <p:cNvCxnSpPr>
                <a:endCxn id="44" idx="5"/>
              </p:cNvCxnSpPr>
              <p:nvPr/>
            </p:nvCxnSpPr>
            <p:spPr>
              <a:xfrm rot="5400000" flipH="1" flipV="1">
                <a:off x="6192379" y="2920805"/>
                <a:ext cx="1531029" cy="105700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二等辺三角形 46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" name="グループ化 50"/>
            <p:cNvGrpSpPr/>
            <p:nvPr/>
          </p:nvGrpSpPr>
          <p:grpSpPr>
            <a:xfrm>
              <a:off x="4617568" y="2000240"/>
              <a:ext cx="1168879" cy="898617"/>
              <a:chOff x="4903319" y="1958879"/>
              <a:chExt cx="3026267" cy="2256733"/>
            </a:xfrm>
          </p:grpSpPr>
          <p:sp>
            <p:nvSpPr>
              <p:cNvPr id="40" name="円/楕円 39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41" name="直線コネクタ 40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>
                <a:endCxn id="40" idx="4"/>
              </p:cNvCxnSpPr>
              <p:nvPr/>
            </p:nvCxnSpPr>
            <p:spPr>
              <a:xfrm rot="16200000" flipV="1">
                <a:off x="5708543" y="3493968"/>
                <a:ext cx="1428762" cy="1293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二等辺三角形 42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" name="グループ化 56"/>
            <p:cNvGrpSpPr/>
            <p:nvPr/>
          </p:nvGrpSpPr>
          <p:grpSpPr>
            <a:xfrm>
              <a:off x="5760576" y="2000240"/>
              <a:ext cx="1168879" cy="898617"/>
              <a:chOff x="4903319" y="1958879"/>
              <a:chExt cx="3026267" cy="2256733"/>
            </a:xfrm>
          </p:grpSpPr>
          <p:sp>
            <p:nvSpPr>
              <p:cNvPr id="36" name="円/楕円 35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>
                <a:endCxn id="36" idx="3"/>
              </p:cNvCxnSpPr>
              <p:nvPr/>
            </p:nvCxnSpPr>
            <p:spPr>
              <a:xfrm rot="16200000" flipV="1">
                <a:off x="5122438" y="2907862"/>
                <a:ext cx="1531026" cy="10828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二等辺三角形 38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グループ化 62"/>
            <p:cNvGrpSpPr/>
            <p:nvPr/>
          </p:nvGrpSpPr>
          <p:grpSpPr>
            <a:xfrm>
              <a:off x="6903584" y="2000240"/>
              <a:ext cx="1168879" cy="898617"/>
              <a:chOff x="4903319" y="1958879"/>
              <a:chExt cx="3026267" cy="2256733"/>
            </a:xfrm>
          </p:grpSpPr>
          <p:sp>
            <p:nvSpPr>
              <p:cNvPr id="32" name="円/楕円 31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33" name="直線コネクタ 32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>
                <a:endCxn id="32" idx="2"/>
              </p:cNvCxnSpPr>
              <p:nvPr/>
            </p:nvCxnSpPr>
            <p:spPr>
              <a:xfrm rot="16200000" flipV="1">
                <a:off x="4777403" y="2562827"/>
                <a:ext cx="1777911" cy="15260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二等辺三角形 34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68"/>
            <p:cNvGrpSpPr/>
            <p:nvPr/>
          </p:nvGrpSpPr>
          <p:grpSpPr>
            <a:xfrm>
              <a:off x="8046592" y="2000240"/>
              <a:ext cx="1168879" cy="898617"/>
              <a:chOff x="4903319" y="1958879"/>
              <a:chExt cx="3026267" cy="2256733"/>
            </a:xfrm>
          </p:grpSpPr>
          <p:sp>
            <p:nvSpPr>
              <p:cNvPr id="28" name="円/楕円 27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29" name="直線コネクタ 28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>
                <a:endCxn id="28" idx="1"/>
              </p:cNvCxnSpPr>
              <p:nvPr/>
            </p:nvCxnSpPr>
            <p:spPr>
              <a:xfrm rot="16200000" flipV="1">
                <a:off x="4875553" y="2660977"/>
                <a:ext cx="2024796" cy="10828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二等辺三角形 30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74"/>
            <p:cNvGrpSpPr/>
            <p:nvPr/>
          </p:nvGrpSpPr>
          <p:grpSpPr>
            <a:xfrm>
              <a:off x="9189600" y="2000240"/>
              <a:ext cx="1168879" cy="898617"/>
              <a:chOff x="4903319" y="1958879"/>
              <a:chExt cx="3026267" cy="2256733"/>
            </a:xfrm>
          </p:grpSpPr>
          <p:sp>
            <p:nvSpPr>
              <p:cNvPr id="24" name="円/楕円 23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25" name="直線コネクタ 24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矢印コネクタ 25"/>
              <p:cNvCxnSpPr>
                <a:endCxn id="27" idx="1"/>
              </p:cNvCxnSpPr>
              <p:nvPr/>
            </p:nvCxnSpPr>
            <p:spPr>
              <a:xfrm rot="5400000" flipH="1" flipV="1">
                <a:off x="5342302" y="3117404"/>
                <a:ext cx="2184503" cy="103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二等辺三角形 26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81"/>
            <p:cNvGrpSpPr/>
            <p:nvPr/>
          </p:nvGrpSpPr>
          <p:grpSpPr>
            <a:xfrm>
              <a:off x="2285984" y="2000240"/>
              <a:ext cx="1168879" cy="898617"/>
              <a:chOff x="4903319" y="1958879"/>
              <a:chExt cx="3026268" cy="2256733"/>
            </a:xfrm>
          </p:grpSpPr>
          <p:sp>
            <p:nvSpPr>
              <p:cNvPr id="20" name="円/楕円 19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>
                <a:endCxn id="20" idx="6"/>
              </p:cNvCxnSpPr>
              <p:nvPr/>
            </p:nvCxnSpPr>
            <p:spPr>
              <a:xfrm rot="5400000" flipH="1" flipV="1">
                <a:off x="6290534" y="2575766"/>
                <a:ext cx="1777909" cy="15001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二等辺三角形 22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87"/>
            <p:cNvGrpSpPr/>
            <p:nvPr/>
          </p:nvGrpSpPr>
          <p:grpSpPr>
            <a:xfrm>
              <a:off x="11547053" y="2000240"/>
              <a:ext cx="1168879" cy="898617"/>
              <a:chOff x="4903319" y="1958879"/>
              <a:chExt cx="3026268" cy="2256733"/>
            </a:xfrm>
          </p:grpSpPr>
          <p:sp>
            <p:nvSpPr>
              <p:cNvPr id="16" name="円/楕円 15"/>
              <p:cNvSpPr/>
              <p:nvPr/>
            </p:nvSpPr>
            <p:spPr bwMode="auto">
              <a:xfrm>
                <a:off x="4903319" y="2087759"/>
                <a:ext cx="3026267" cy="698299"/>
              </a:xfrm>
              <a:prstGeom prst="ellipse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17" name="直線コネクタ 16"/>
              <p:cNvCxnSpPr/>
              <p:nvPr/>
            </p:nvCxnSpPr>
            <p:spPr>
              <a:xfrm rot="5400000">
                <a:off x="5536413" y="3321843"/>
                <a:ext cx="178595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>
                <a:endCxn id="16" idx="6"/>
              </p:cNvCxnSpPr>
              <p:nvPr/>
            </p:nvCxnSpPr>
            <p:spPr>
              <a:xfrm rot="5400000" flipH="1" flipV="1">
                <a:off x="6290534" y="2575766"/>
                <a:ext cx="1777909" cy="15001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二等辺三角形 18"/>
              <p:cNvSpPr/>
              <p:nvPr/>
            </p:nvSpPr>
            <p:spPr>
              <a:xfrm rot="5400000">
                <a:off x="6296842" y="1851722"/>
                <a:ext cx="285752" cy="50006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2" name="右矢印 51"/>
          <p:cNvSpPr/>
          <p:nvPr/>
        </p:nvSpPr>
        <p:spPr>
          <a:xfrm>
            <a:off x="4000496" y="1409926"/>
            <a:ext cx="1857388" cy="2143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428860" y="1267050"/>
            <a:ext cx="1437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Spin wave</a:t>
            </a:r>
            <a:endParaRPr kumimoji="1" lang="ja-JP" altLang="en-US" sz="2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28596" y="2552934"/>
            <a:ext cx="461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Magnon</a:t>
            </a:r>
            <a:r>
              <a:rPr kumimoji="1" lang="en-US" altLang="ja-JP" sz="2400" dirty="0" smtClean="0"/>
              <a:t> is exited by magnetic field.</a:t>
            </a:r>
            <a:endParaRPr kumimoji="1" lang="ja-JP" altLang="en-US" sz="2400" dirty="0"/>
          </a:p>
        </p:txBody>
      </p:sp>
      <p:cxnSp>
        <p:nvCxnSpPr>
          <p:cNvPr id="55" name="直線矢印コネクタ 54"/>
          <p:cNvCxnSpPr/>
          <p:nvPr/>
        </p:nvCxnSpPr>
        <p:spPr>
          <a:xfrm rot="5400000">
            <a:off x="1611589" y="3642520"/>
            <a:ext cx="85725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2183093" y="3357562"/>
            <a:ext cx="201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Multiferroics…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07504" y="4983559"/>
            <a:ext cx="288720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lectromagnon(2006)</a:t>
            </a:r>
            <a:endParaRPr kumimoji="1" lang="ja-JP" altLang="en-US" sz="24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70729" y="5589240"/>
            <a:ext cx="3680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RMnO</a:t>
            </a:r>
            <a:r>
              <a:rPr kumimoji="1" lang="en-US" altLang="ja-JP" sz="2400" baseline="-25000" dirty="0" smtClean="0"/>
              <a:t>3 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R; rare-earth metal</a:t>
            </a:r>
            <a:endParaRPr lang="en-US" altLang="ja-JP" sz="2400" baseline="-25000" dirty="0"/>
          </a:p>
          <a:p>
            <a:r>
              <a:rPr lang="en-US" altLang="ja-JP" sz="2400" dirty="0" smtClean="0"/>
              <a:t>Low temperature, High H</a:t>
            </a:r>
          </a:p>
        </p:txBody>
      </p:sp>
      <p:sp>
        <p:nvSpPr>
          <p:cNvPr id="62" name="スライド番号プレースホルダ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0" y="-24"/>
            <a:ext cx="414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 ---</a:t>
            </a:r>
            <a:r>
              <a:rPr kumimoji="1" lang="en-US" altLang="ja-JP" dirty="0" err="1" smtClean="0"/>
              <a:t>electromagnon’s</a:t>
            </a:r>
            <a:r>
              <a:rPr kumimoji="1" lang="en-US" altLang="ja-JP" dirty="0" smtClean="0"/>
              <a:t> excitation</a:t>
            </a:r>
            <a:endParaRPr kumimoji="1" lang="ja-JP" alt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80928"/>
            <a:ext cx="286266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テキスト ボックス 64"/>
          <p:cNvSpPr txBox="1"/>
          <p:nvPr/>
        </p:nvSpPr>
        <p:spPr>
          <a:xfrm>
            <a:off x="467544" y="6453336"/>
            <a:ext cx="380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N.Kida</a:t>
            </a:r>
            <a:r>
              <a:rPr kumimoji="1" lang="en-US" altLang="ja-JP" dirty="0" smtClean="0"/>
              <a:t>. </a:t>
            </a:r>
            <a:r>
              <a:rPr lang="en-US" altLang="ja-JP" dirty="0" smtClean="0"/>
              <a:t>et </a:t>
            </a:r>
            <a:r>
              <a:rPr kumimoji="1" lang="en-US" altLang="ja-JP" dirty="0" smtClean="0"/>
              <a:t>al Opt. Soc </a:t>
            </a:r>
            <a:r>
              <a:rPr kumimoji="1" lang="en-US" altLang="ja-JP" b="1" dirty="0" smtClean="0"/>
              <a:t>26 </a:t>
            </a:r>
            <a:r>
              <a:rPr kumimoji="1" lang="en-US" altLang="ja-JP" dirty="0" smtClean="0"/>
              <a:t>108794(2009)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RMnO</a:t>
            </a:r>
            <a:r>
              <a:rPr kumimoji="1" lang="en-US" altLang="ja-JP" sz="4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1" lang="ja-JP" altLang="en-US" sz="4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5688632" cy="399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1907704" y="1196752"/>
            <a:ext cx="525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Rare-</a:t>
            </a:r>
            <a:r>
              <a:rPr lang="en-US" altLang="ja-JP" sz="2400" dirty="0" smtClean="0"/>
              <a:t>e</a:t>
            </a:r>
            <a:r>
              <a:rPr kumimoji="1" lang="en-US" altLang="ja-JP" sz="2400" dirty="0" smtClean="0"/>
              <a:t>arth</a:t>
            </a:r>
            <a:r>
              <a:rPr lang="en-US" altLang="ja-JP" sz="2400" dirty="0" smtClean="0"/>
              <a:t>-</a:t>
            </a:r>
            <a:r>
              <a:rPr kumimoji="1" lang="en-US" altLang="ja-JP" sz="2400" dirty="0" smtClean="0"/>
              <a:t>metal perovskite </a:t>
            </a:r>
            <a:r>
              <a:rPr kumimoji="1" lang="en-US" altLang="ja-JP" sz="2400" dirty="0" err="1" smtClean="0"/>
              <a:t>magnites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R; rare earth elements(Y, </a:t>
            </a:r>
            <a:r>
              <a:rPr kumimoji="1" lang="en-US" altLang="ja-JP" sz="2400" dirty="0" err="1" smtClean="0"/>
              <a:t>Eu</a:t>
            </a:r>
            <a:r>
              <a:rPr kumimoji="1" lang="en-US" altLang="ja-JP" sz="2400" dirty="0" smtClean="0"/>
              <a:t>, Tb, </a:t>
            </a:r>
            <a:r>
              <a:rPr kumimoji="1" lang="en-US" altLang="ja-JP" sz="2400" dirty="0" err="1" smtClean="0"/>
              <a:t>Dy</a:t>
            </a:r>
            <a:r>
              <a:rPr kumimoji="1" lang="en-US" altLang="ja-JP" sz="2400" dirty="0" smtClean="0"/>
              <a:t>, </a:t>
            </a:r>
            <a:r>
              <a:rPr kumimoji="1" lang="ja-JP" altLang="en-US" sz="2400" dirty="0" smtClean="0"/>
              <a:t>・・・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6444044"/>
            <a:ext cx="508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M. Mochizuki, et al </a:t>
            </a:r>
            <a:r>
              <a:rPr kumimoji="1" lang="en-US" altLang="ja-JP" dirty="0" err="1" smtClean="0"/>
              <a:t>Phy</a:t>
            </a:r>
            <a:r>
              <a:rPr lang="en-US" altLang="ja-JP" dirty="0" smtClean="0"/>
              <a:t>. Rev. Lett.</a:t>
            </a:r>
            <a:r>
              <a:rPr lang="en-US" altLang="ja-JP" b="1" dirty="0" smtClean="0"/>
              <a:t>104</a:t>
            </a:r>
            <a:r>
              <a:rPr lang="en-US" altLang="ja-JP" dirty="0" smtClean="0"/>
              <a:t>.177206(2010).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-24"/>
            <a:ext cx="414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 ---</a:t>
            </a:r>
            <a:r>
              <a:rPr kumimoji="1" lang="en-US" altLang="ja-JP" dirty="0" err="1" smtClean="0"/>
              <a:t>electromagnon’s</a:t>
            </a:r>
            <a:r>
              <a:rPr kumimoji="1" lang="en-US" altLang="ja-JP" dirty="0" smtClean="0"/>
              <a:t> excitation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Phase Diagram of Eu</a:t>
            </a:r>
            <a:r>
              <a:rPr kumimoji="1" lang="en-US" altLang="ja-JP" sz="4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1-x</a:t>
            </a: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1" lang="en-US" altLang="ja-JP" sz="4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</a:t>
            </a: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MnO</a:t>
            </a:r>
            <a:r>
              <a:rPr kumimoji="1" lang="en-US" altLang="ja-JP" sz="4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1" lang="ja-JP" altLang="en-US" sz="4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645024"/>
            <a:ext cx="2609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23050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44291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932040" y="1340768"/>
            <a:ext cx="22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Spiral spin phase</a:t>
            </a:r>
            <a:endParaRPr kumimoji="1" lang="ja-JP" altLang="en-US" sz="2400" u="sng" dirty="0"/>
          </a:p>
        </p:txBody>
      </p:sp>
      <p:sp>
        <p:nvSpPr>
          <p:cNvPr id="9" name="下矢印 8"/>
          <p:cNvSpPr/>
          <p:nvPr/>
        </p:nvSpPr>
        <p:spPr>
          <a:xfrm>
            <a:off x="6444208" y="5373216"/>
            <a:ext cx="576064" cy="648072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6093296"/>
            <a:ext cx="343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Spontaneous polarization 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6016" y="5445224"/>
            <a:ext cx="178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Spin </a:t>
            </a:r>
            <a:r>
              <a:rPr kumimoji="1" lang="en-US" altLang="ja-JP" sz="2400" dirty="0" err="1" smtClean="0"/>
              <a:t>chirality</a:t>
            </a:r>
            <a:endParaRPr kumimoji="1" lang="ja-JP" altLang="en-US" sz="2400" dirty="0"/>
          </a:p>
        </p:txBody>
      </p:sp>
      <p:cxnSp>
        <p:nvCxnSpPr>
          <p:cNvPr id="22" name="直線コネクタ 21"/>
          <p:cNvCxnSpPr/>
          <p:nvPr/>
        </p:nvCxnSpPr>
        <p:spPr>
          <a:xfrm flipV="1">
            <a:off x="4283968" y="2636912"/>
            <a:ext cx="1152128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995936" y="3717032"/>
            <a:ext cx="1584176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643422"/>
            <a:ext cx="389258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テキスト ボックス 26"/>
          <p:cNvSpPr txBox="1"/>
          <p:nvPr/>
        </p:nvSpPr>
        <p:spPr>
          <a:xfrm>
            <a:off x="251520" y="4293096"/>
            <a:ext cx="188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At </a:t>
            </a:r>
            <a:r>
              <a:rPr kumimoji="1" lang="en-US" altLang="ja-JP" sz="2000" dirty="0" err="1" smtClean="0"/>
              <a:t>ab</a:t>
            </a:r>
            <a:r>
              <a:rPr lang="en-US" altLang="ja-JP" sz="2000" dirty="0" err="1" smtClean="0"/>
              <a:t>-cycloidal</a:t>
            </a:r>
            <a:r>
              <a:rPr lang="en-US" altLang="ja-JP" sz="2000" dirty="0" smtClean="0"/>
              <a:t>…</a:t>
            </a:r>
            <a:endParaRPr kumimoji="1" lang="ja-JP" altLang="en-US" sz="2000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-24"/>
            <a:ext cx="414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 ---</a:t>
            </a:r>
            <a:r>
              <a:rPr kumimoji="1" lang="en-US" altLang="ja-JP" dirty="0" err="1" smtClean="0"/>
              <a:t>electromagnon’s</a:t>
            </a:r>
            <a:r>
              <a:rPr kumimoji="1" lang="en-US" altLang="ja-JP" dirty="0" smtClean="0"/>
              <a:t> excitation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48152"/>
            <a:ext cx="4032448" cy="39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円/楕円 12"/>
          <p:cNvSpPr/>
          <p:nvPr/>
        </p:nvSpPr>
        <p:spPr>
          <a:xfrm>
            <a:off x="2915816" y="1700808"/>
            <a:ext cx="2448272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Super Exchange Interaction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2295747" y="1700808"/>
          <a:ext cx="6524725" cy="1008112"/>
        </p:xfrm>
        <a:graphic>
          <a:graphicData uri="http://schemas.openxmlformats.org/presentationml/2006/ole">
            <p:oleObj spid="_x0000_s4098" name="数式" r:id="rId4" imgW="2958840" imgH="457200" progId="Equation.3">
              <p:embed/>
            </p:oleObj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0" y="0"/>
            <a:ext cx="135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20110057">
            <a:off x="4578210" y="3019823"/>
            <a:ext cx="1080120" cy="1296144"/>
          </a:xfrm>
          <a:prstGeom prst="downArrow">
            <a:avLst>
              <a:gd name="adj1" fmla="val 50000"/>
              <a:gd name="adj2" fmla="val 4018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44371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 </a:t>
            </a:r>
            <a:r>
              <a:rPr kumimoji="1" lang="en-US" altLang="ja-JP" sz="2400" dirty="0" smtClean="0"/>
              <a:t>modulation of this interaction results in </a:t>
            </a:r>
          </a:p>
          <a:p>
            <a:r>
              <a:rPr kumimoji="1" lang="en-US" altLang="ja-JP" sz="2400" dirty="0" err="1" smtClean="0"/>
              <a:t>electromagnon’s</a:t>
            </a:r>
            <a:r>
              <a:rPr kumimoji="1" lang="en-US" altLang="ja-JP" sz="2400" dirty="0" smtClean="0"/>
              <a:t> excitation.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-24"/>
            <a:ext cx="414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 ---</a:t>
            </a:r>
            <a:r>
              <a:rPr kumimoji="1" lang="en-US" altLang="ja-JP" dirty="0" err="1" smtClean="0"/>
              <a:t>electromagnon’s</a:t>
            </a:r>
            <a:r>
              <a:rPr kumimoji="1" lang="en-US" altLang="ja-JP" dirty="0" smtClean="0"/>
              <a:t> excitation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グループ化 115"/>
          <p:cNvGrpSpPr/>
          <p:nvPr/>
        </p:nvGrpSpPr>
        <p:grpSpPr>
          <a:xfrm>
            <a:off x="5222783" y="2949432"/>
            <a:ext cx="3358277" cy="3287701"/>
            <a:chOff x="2578803" y="3150118"/>
            <a:chExt cx="3358277" cy="3287701"/>
          </a:xfrm>
        </p:grpSpPr>
        <p:sp>
          <p:nvSpPr>
            <p:cNvPr id="117" name="右矢印 116"/>
            <p:cNvSpPr/>
            <p:nvPr/>
          </p:nvSpPr>
          <p:spPr>
            <a:xfrm rot="2812567">
              <a:off x="2775634" y="3305861"/>
              <a:ext cx="424379" cy="3918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右矢印 117"/>
            <p:cNvSpPr/>
            <p:nvPr/>
          </p:nvSpPr>
          <p:spPr>
            <a:xfrm rot="18709689">
              <a:off x="5313806" y="3166406"/>
              <a:ext cx="424379" cy="3918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右矢印 118"/>
            <p:cNvSpPr/>
            <p:nvPr/>
          </p:nvSpPr>
          <p:spPr>
            <a:xfrm rot="19009947">
              <a:off x="2578803" y="6046015"/>
              <a:ext cx="424379" cy="3918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右矢印 119"/>
            <p:cNvSpPr/>
            <p:nvPr/>
          </p:nvSpPr>
          <p:spPr>
            <a:xfrm rot="2564844">
              <a:off x="5512701" y="5897251"/>
              <a:ext cx="424379" cy="3918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638278" y="3160895"/>
            <a:ext cx="3576118" cy="3304545"/>
            <a:chOff x="2360962" y="3289573"/>
            <a:chExt cx="3576118" cy="3304545"/>
          </a:xfrm>
        </p:grpSpPr>
        <p:sp>
          <p:nvSpPr>
            <p:cNvPr id="55" name="右矢印 54"/>
            <p:cNvSpPr/>
            <p:nvPr/>
          </p:nvSpPr>
          <p:spPr>
            <a:xfrm rot="2812567">
              <a:off x="2775634" y="3305861"/>
              <a:ext cx="424379" cy="3918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右矢印 55"/>
            <p:cNvSpPr/>
            <p:nvPr/>
          </p:nvSpPr>
          <p:spPr>
            <a:xfrm rot="7847821">
              <a:off x="5150811" y="3377714"/>
              <a:ext cx="424379" cy="3918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右矢印 56"/>
            <p:cNvSpPr/>
            <p:nvPr/>
          </p:nvSpPr>
          <p:spPr>
            <a:xfrm rot="7951604">
              <a:off x="2344674" y="6186027"/>
              <a:ext cx="424379" cy="3918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右矢印 57"/>
            <p:cNvSpPr/>
            <p:nvPr/>
          </p:nvSpPr>
          <p:spPr>
            <a:xfrm rot="2564844">
              <a:off x="5512701" y="5897251"/>
              <a:ext cx="424379" cy="39180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5650243" y="3808967"/>
            <a:ext cx="2448272" cy="2448271"/>
            <a:chOff x="5724128" y="3212976"/>
            <a:chExt cx="2448272" cy="2448271"/>
          </a:xfrm>
        </p:grpSpPr>
        <p:sp>
          <p:nvSpPr>
            <p:cNvPr id="3" name="右矢印 2"/>
            <p:cNvSpPr/>
            <p:nvPr/>
          </p:nvSpPr>
          <p:spPr>
            <a:xfrm rot="5400000">
              <a:off x="5714908" y="3635804"/>
              <a:ext cx="378479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右矢印 3"/>
            <p:cNvSpPr/>
            <p:nvPr/>
          </p:nvSpPr>
          <p:spPr>
            <a:xfrm rot="5400000">
              <a:off x="7803140" y="4662356"/>
              <a:ext cx="378479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右矢印 4"/>
            <p:cNvSpPr/>
            <p:nvPr/>
          </p:nvSpPr>
          <p:spPr>
            <a:xfrm rot="5400000">
              <a:off x="7155068" y="3222196"/>
              <a:ext cx="378479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右矢印 5"/>
            <p:cNvSpPr/>
            <p:nvPr/>
          </p:nvSpPr>
          <p:spPr>
            <a:xfrm rot="5400000">
              <a:off x="6218965" y="5291988"/>
              <a:ext cx="378479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5220072" y="2656839"/>
            <a:ext cx="3456383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1121124" y="3736959"/>
            <a:ext cx="2367880" cy="2304256"/>
            <a:chOff x="2771800" y="3717032"/>
            <a:chExt cx="2367880" cy="2304256"/>
          </a:xfrm>
        </p:grpSpPr>
        <p:sp>
          <p:nvSpPr>
            <p:cNvPr id="9" name="右矢印 8"/>
            <p:cNvSpPr/>
            <p:nvPr/>
          </p:nvSpPr>
          <p:spPr>
            <a:xfrm rot="10800000">
              <a:off x="2771800" y="4149080"/>
              <a:ext cx="279648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/>
            <p:cNvSpPr/>
            <p:nvPr/>
          </p:nvSpPr>
          <p:spPr>
            <a:xfrm rot="10800000">
              <a:off x="4211960" y="3717032"/>
              <a:ext cx="279648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/>
            <p:cNvSpPr/>
            <p:nvPr/>
          </p:nvSpPr>
          <p:spPr>
            <a:xfrm rot="10800000">
              <a:off x="4860032" y="5157192"/>
              <a:ext cx="279648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矢印 11"/>
            <p:cNvSpPr/>
            <p:nvPr/>
          </p:nvSpPr>
          <p:spPr>
            <a:xfrm rot="10800000">
              <a:off x="3275856" y="5661248"/>
              <a:ext cx="279648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611560" y="3016879"/>
            <a:ext cx="3600400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057228" y="2008767"/>
            <a:ext cx="1080120" cy="792088"/>
            <a:chOff x="3779912" y="2060848"/>
            <a:chExt cx="1080120" cy="792088"/>
          </a:xfrm>
        </p:grpSpPr>
        <p:sp>
          <p:nvSpPr>
            <p:cNvPr id="15" name="右矢印 14"/>
            <p:cNvSpPr/>
            <p:nvPr/>
          </p:nvSpPr>
          <p:spPr>
            <a:xfrm>
              <a:off x="3779912" y="2492896"/>
              <a:ext cx="1080120" cy="36004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851920" y="2060848"/>
              <a:ext cx="714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E//a</a:t>
              </a:r>
              <a:endParaRPr kumimoji="1" lang="ja-JP" altLang="en-US" sz="2400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47400" y="3160895"/>
            <a:ext cx="3813824" cy="3133818"/>
            <a:chOff x="2270084" y="3238289"/>
            <a:chExt cx="3813824" cy="3133818"/>
          </a:xfrm>
        </p:grpSpPr>
        <p:sp>
          <p:nvSpPr>
            <p:cNvPr id="18" name="Line 86"/>
            <p:cNvSpPr>
              <a:spLocks noChangeShapeType="1"/>
            </p:cNvSpPr>
            <p:nvPr/>
          </p:nvSpPr>
          <p:spPr bwMode="auto">
            <a:xfrm rot="16511072" flipV="1">
              <a:off x="5177830" y="5546749"/>
              <a:ext cx="684601" cy="423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9" name="Line 86"/>
            <p:cNvSpPr>
              <a:spLocks noChangeShapeType="1"/>
            </p:cNvSpPr>
            <p:nvPr/>
          </p:nvSpPr>
          <p:spPr bwMode="auto">
            <a:xfrm rot="16511072" flipH="1">
              <a:off x="4476281" y="4545267"/>
              <a:ext cx="344317" cy="986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20" name="Line 86"/>
            <p:cNvSpPr>
              <a:spLocks noChangeShapeType="1"/>
            </p:cNvSpPr>
            <p:nvPr/>
          </p:nvSpPr>
          <p:spPr bwMode="auto">
            <a:xfrm rot="16511072" flipH="1">
              <a:off x="2504523" y="3538758"/>
              <a:ext cx="778458" cy="508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21" name="Line 86"/>
            <p:cNvSpPr>
              <a:spLocks noChangeShapeType="1"/>
            </p:cNvSpPr>
            <p:nvPr/>
          </p:nvSpPr>
          <p:spPr bwMode="auto">
            <a:xfrm rot="16511072" flipV="1">
              <a:off x="3475078" y="4120782"/>
              <a:ext cx="345692" cy="97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22" name="右矢印 21"/>
            <p:cNvSpPr/>
            <p:nvPr/>
          </p:nvSpPr>
          <p:spPr>
            <a:xfrm rot="12846702">
              <a:off x="5438436" y="5957167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Line 86"/>
            <p:cNvSpPr>
              <a:spLocks noChangeShapeType="1"/>
            </p:cNvSpPr>
            <p:nvPr/>
          </p:nvSpPr>
          <p:spPr bwMode="auto">
            <a:xfrm rot="11111072" flipV="1">
              <a:off x="4732882" y="3416500"/>
              <a:ext cx="650590" cy="402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24" name="Line 86"/>
            <p:cNvSpPr>
              <a:spLocks noChangeShapeType="1"/>
            </p:cNvSpPr>
            <p:nvPr/>
          </p:nvSpPr>
          <p:spPr bwMode="auto">
            <a:xfrm rot="11111072" flipH="1">
              <a:off x="4148062" y="4005207"/>
              <a:ext cx="344317" cy="986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25" name="Line 86"/>
            <p:cNvSpPr>
              <a:spLocks noChangeShapeType="1"/>
            </p:cNvSpPr>
            <p:nvPr/>
          </p:nvSpPr>
          <p:spPr bwMode="auto">
            <a:xfrm rot="11111072" flipH="1">
              <a:off x="2693812" y="5933027"/>
              <a:ext cx="900110" cy="439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26" name="Line 86"/>
            <p:cNvSpPr>
              <a:spLocks noChangeShapeType="1"/>
            </p:cNvSpPr>
            <p:nvPr/>
          </p:nvSpPr>
          <p:spPr bwMode="auto">
            <a:xfrm rot="11111072" flipV="1">
              <a:off x="3728167" y="4729639"/>
              <a:ext cx="403796" cy="1258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27" name="右矢印 26"/>
            <p:cNvSpPr/>
            <p:nvPr/>
          </p:nvSpPr>
          <p:spPr>
            <a:xfrm>
              <a:off x="5112308" y="3252669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48"/>
            <p:cNvGrpSpPr/>
            <p:nvPr/>
          </p:nvGrpSpPr>
          <p:grpSpPr>
            <a:xfrm>
              <a:off x="3035856" y="3734749"/>
              <a:ext cx="2376264" cy="2303117"/>
              <a:chOff x="3035856" y="3734749"/>
              <a:chExt cx="2376264" cy="2303117"/>
            </a:xfrm>
          </p:grpSpPr>
          <p:sp>
            <p:nvSpPr>
              <p:cNvPr id="32" name="円/楕円 29"/>
              <p:cNvSpPr/>
              <p:nvPr/>
            </p:nvSpPr>
            <p:spPr>
              <a:xfrm>
                <a:off x="3035856" y="4174393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5124088" y="5182505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 rot="16200000">
                <a:off x="3544199" y="5749834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 rot="16200000">
                <a:off x="4464236" y="3734749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右矢印 28"/>
            <p:cNvSpPr/>
            <p:nvPr/>
          </p:nvSpPr>
          <p:spPr>
            <a:xfrm rot="18355815">
              <a:off x="3854013" y="4661872"/>
              <a:ext cx="600752" cy="26182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右矢印 29"/>
            <p:cNvSpPr/>
            <p:nvPr/>
          </p:nvSpPr>
          <p:spPr>
            <a:xfrm>
              <a:off x="2459792" y="3238289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右矢印 30"/>
            <p:cNvSpPr/>
            <p:nvPr/>
          </p:nvSpPr>
          <p:spPr>
            <a:xfrm rot="13356057">
              <a:off x="2270084" y="6092293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47475" y="3339587"/>
            <a:ext cx="4224525" cy="3179051"/>
            <a:chOff x="1840567" y="2874912"/>
            <a:chExt cx="4224525" cy="3179051"/>
          </a:xfrm>
        </p:grpSpPr>
        <p:sp>
          <p:nvSpPr>
            <p:cNvPr id="37" name="Line 86"/>
            <p:cNvSpPr>
              <a:spLocks noChangeShapeType="1"/>
            </p:cNvSpPr>
            <p:nvPr/>
          </p:nvSpPr>
          <p:spPr bwMode="auto">
            <a:xfrm rot="16511072" flipV="1">
              <a:off x="4828538" y="4766384"/>
              <a:ext cx="639051" cy="925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38" name="Line 86"/>
            <p:cNvSpPr>
              <a:spLocks noChangeShapeType="1"/>
            </p:cNvSpPr>
            <p:nvPr/>
          </p:nvSpPr>
          <p:spPr bwMode="auto">
            <a:xfrm rot="16511072" flipH="1">
              <a:off x="4115604" y="4139794"/>
              <a:ext cx="422762" cy="819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39" name="Line 86"/>
            <p:cNvSpPr>
              <a:spLocks noChangeShapeType="1"/>
            </p:cNvSpPr>
            <p:nvPr/>
          </p:nvSpPr>
          <p:spPr bwMode="auto">
            <a:xfrm rot="16511072" flipH="1" flipV="1">
              <a:off x="2301967" y="3353670"/>
              <a:ext cx="723641" cy="6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40" name="Line 86"/>
            <p:cNvSpPr>
              <a:spLocks noChangeShapeType="1"/>
            </p:cNvSpPr>
            <p:nvPr/>
          </p:nvSpPr>
          <p:spPr bwMode="auto">
            <a:xfrm rot="16511072" flipV="1">
              <a:off x="3055631" y="3398256"/>
              <a:ext cx="397658" cy="129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41" name="右矢印 40"/>
            <p:cNvSpPr/>
            <p:nvPr/>
          </p:nvSpPr>
          <p:spPr>
            <a:xfrm rot="12846702">
              <a:off x="5419620" y="5597127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Line 86"/>
            <p:cNvSpPr>
              <a:spLocks noChangeShapeType="1"/>
            </p:cNvSpPr>
            <p:nvPr/>
          </p:nvSpPr>
          <p:spPr bwMode="auto">
            <a:xfrm rot="11111072" flipV="1">
              <a:off x="4079768" y="3095861"/>
              <a:ext cx="984466" cy="306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43" name="Line 86"/>
            <p:cNvSpPr>
              <a:spLocks noChangeShapeType="1"/>
            </p:cNvSpPr>
            <p:nvPr/>
          </p:nvSpPr>
          <p:spPr bwMode="auto">
            <a:xfrm rot="11111072" flipH="1">
              <a:off x="3919313" y="3350262"/>
              <a:ext cx="98675" cy="1110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44" name="Line 86"/>
            <p:cNvSpPr>
              <a:spLocks noChangeShapeType="1"/>
            </p:cNvSpPr>
            <p:nvPr/>
          </p:nvSpPr>
          <p:spPr bwMode="auto">
            <a:xfrm rot="11111072" flipH="1">
              <a:off x="2220425" y="5403958"/>
              <a:ext cx="886726" cy="586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45" name="Line 86"/>
            <p:cNvSpPr>
              <a:spLocks noChangeShapeType="1"/>
            </p:cNvSpPr>
            <p:nvPr/>
          </p:nvSpPr>
          <p:spPr bwMode="auto">
            <a:xfrm rot="11111072" flipV="1">
              <a:off x="3328892" y="4201785"/>
              <a:ext cx="571216" cy="11996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46" name="右矢印 45"/>
            <p:cNvSpPr/>
            <p:nvPr/>
          </p:nvSpPr>
          <p:spPr>
            <a:xfrm>
              <a:off x="4716016" y="2946920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483768" y="3653983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572000" y="4662095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 rot="16200000">
              <a:off x="2987824" y="5229424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/>
            <p:nvPr/>
          </p:nvSpPr>
          <p:spPr>
            <a:xfrm rot="16200000">
              <a:off x="3923928" y="3214339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右矢印 50"/>
            <p:cNvSpPr/>
            <p:nvPr/>
          </p:nvSpPr>
          <p:spPr>
            <a:xfrm rot="18355815">
              <a:off x="3619173" y="4141462"/>
              <a:ext cx="600752" cy="26182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右矢印 51"/>
            <p:cNvSpPr/>
            <p:nvPr/>
          </p:nvSpPr>
          <p:spPr>
            <a:xfrm>
              <a:off x="2414360" y="2874912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右矢印 52"/>
            <p:cNvSpPr/>
            <p:nvPr/>
          </p:nvSpPr>
          <p:spPr>
            <a:xfrm rot="13356057">
              <a:off x="1840567" y="5787907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35496" y="2760367"/>
            <a:ext cx="5254707" cy="4504984"/>
            <a:chOff x="1691680" y="2812448"/>
            <a:chExt cx="5254707" cy="4504984"/>
          </a:xfrm>
        </p:grpSpPr>
        <p:sp>
          <p:nvSpPr>
            <p:cNvPr id="60" name="円弧 59"/>
            <p:cNvSpPr/>
            <p:nvPr/>
          </p:nvSpPr>
          <p:spPr>
            <a:xfrm>
              <a:off x="2970318" y="4141205"/>
              <a:ext cx="1643074" cy="1571636"/>
            </a:xfrm>
            <a:prstGeom prst="arc">
              <a:avLst>
                <a:gd name="adj1" fmla="val 17649729"/>
                <a:gd name="adj2" fmla="val 20277466"/>
              </a:avLst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弧 60"/>
            <p:cNvSpPr/>
            <p:nvPr/>
          </p:nvSpPr>
          <p:spPr>
            <a:xfrm rot="1734314">
              <a:off x="1691680" y="2812448"/>
              <a:ext cx="1800200" cy="1728192"/>
            </a:xfrm>
            <a:prstGeom prst="arc">
              <a:avLst>
                <a:gd name="adj1" fmla="val 17957928"/>
                <a:gd name="adj2" fmla="val 20211889"/>
              </a:avLst>
            </a:prstGeom>
            <a:noFill/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弧 61"/>
            <p:cNvSpPr/>
            <p:nvPr/>
          </p:nvSpPr>
          <p:spPr>
            <a:xfrm rot="2042492">
              <a:off x="4091873" y="2912820"/>
              <a:ext cx="1800200" cy="1728192"/>
            </a:xfrm>
            <a:prstGeom prst="arc">
              <a:avLst>
                <a:gd name="adj1" fmla="val 17957928"/>
                <a:gd name="adj2" fmla="val 20211889"/>
              </a:avLst>
            </a:prstGeom>
            <a:noFill/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弧 62"/>
            <p:cNvSpPr/>
            <p:nvPr/>
          </p:nvSpPr>
          <p:spPr>
            <a:xfrm>
              <a:off x="3042326" y="4081737"/>
              <a:ext cx="1643074" cy="1571636"/>
            </a:xfrm>
            <a:prstGeom prst="arc">
              <a:avLst>
                <a:gd name="adj1" fmla="val 17649729"/>
                <a:gd name="adj2" fmla="val 20277466"/>
              </a:avLst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弧 63"/>
            <p:cNvSpPr/>
            <p:nvPr/>
          </p:nvSpPr>
          <p:spPr>
            <a:xfrm rot="15521880">
              <a:off x="5182191" y="5409220"/>
              <a:ext cx="1800200" cy="1728192"/>
            </a:xfrm>
            <a:prstGeom prst="arc">
              <a:avLst>
                <a:gd name="adj1" fmla="val 17957928"/>
                <a:gd name="adj2" fmla="val 20211889"/>
              </a:avLst>
            </a:prstGeom>
            <a:noFill/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弧 64"/>
            <p:cNvSpPr/>
            <p:nvPr/>
          </p:nvSpPr>
          <p:spPr>
            <a:xfrm rot="15521880">
              <a:off x="2013840" y="5553236"/>
              <a:ext cx="1800200" cy="1728192"/>
            </a:xfrm>
            <a:prstGeom prst="arc">
              <a:avLst>
                <a:gd name="adj1" fmla="val 17957928"/>
                <a:gd name="adj2" fmla="val 20211889"/>
              </a:avLst>
            </a:prstGeom>
            <a:noFill/>
            <a:ln w="3810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弧 65"/>
            <p:cNvSpPr/>
            <p:nvPr/>
          </p:nvSpPr>
          <p:spPr>
            <a:xfrm>
              <a:off x="3072942" y="3997189"/>
              <a:ext cx="1643074" cy="1571636"/>
            </a:xfrm>
            <a:prstGeom prst="arc">
              <a:avLst>
                <a:gd name="adj1" fmla="val 17649729"/>
                <a:gd name="adj2" fmla="val 20310144"/>
              </a:avLst>
            </a:prstGeom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弧 66"/>
            <p:cNvSpPr/>
            <p:nvPr/>
          </p:nvSpPr>
          <p:spPr>
            <a:xfrm>
              <a:off x="2911420" y="4213213"/>
              <a:ext cx="1643074" cy="1571636"/>
            </a:xfrm>
            <a:prstGeom prst="arc">
              <a:avLst>
                <a:gd name="adj1" fmla="val 17649729"/>
                <a:gd name="adj2" fmla="val 2027746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971600" y="3573016"/>
            <a:ext cx="2836371" cy="2586037"/>
            <a:chOff x="2694284" y="3625097"/>
            <a:chExt cx="2836371" cy="2586037"/>
          </a:xfrm>
        </p:grpSpPr>
        <p:cxnSp>
          <p:nvCxnSpPr>
            <p:cNvPr id="69" name="直線コネクタ 68"/>
            <p:cNvCxnSpPr/>
            <p:nvPr/>
          </p:nvCxnSpPr>
          <p:spPr>
            <a:xfrm flipH="1">
              <a:off x="4644008" y="3789040"/>
              <a:ext cx="648072" cy="936104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2699792" y="4941168"/>
              <a:ext cx="1080120" cy="864096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059832" y="3717032"/>
              <a:ext cx="936104" cy="7920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4355976" y="5301208"/>
              <a:ext cx="936104" cy="792088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3" name="Object 3"/>
            <p:cNvGraphicFramePr>
              <a:graphicFrameLocks noChangeAspect="1"/>
            </p:cNvGraphicFramePr>
            <p:nvPr/>
          </p:nvGraphicFramePr>
          <p:xfrm>
            <a:off x="3270348" y="3625097"/>
            <a:ext cx="610130" cy="640829"/>
          </p:xfrm>
          <a:graphic>
            <a:graphicData uri="http://schemas.openxmlformats.org/presentationml/2006/ole">
              <p:oleObj spid="_x0000_s3074" name="数式" r:id="rId3" imgW="228600" imgH="241200" progId="Equation.3">
                <p:embed/>
              </p:oleObj>
            </a:graphicData>
          </a:graphic>
        </p:graphicFrame>
        <p:graphicFrame>
          <p:nvGraphicFramePr>
            <p:cNvPr id="74" name="Object 3"/>
            <p:cNvGraphicFramePr>
              <a:graphicFrameLocks noChangeAspect="1"/>
            </p:cNvGraphicFramePr>
            <p:nvPr/>
          </p:nvGraphicFramePr>
          <p:xfrm>
            <a:off x="4854524" y="3985137"/>
            <a:ext cx="676131" cy="712390"/>
          </p:xfrm>
          <a:graphic>
            <a:graphicData uri="http://schemas.openxmlformats.org/presentationml/2006/ole">
              <p:oleObj spid="_x0000_s3075" name="数式" r:id="rId4" imgW="228600" imgH="241200" progId="Equation.3">
                <p:embed/>
              </p:oleObj>
            </a:graphicData>
          </a:graphic>
        </p:graphicFrame>
        <p:graphicFrame>
          <p:nvGraphicFramePr>
            <p:cNvPr id="75" name="Object 4"/>
            <p:cNvGraphicFramePr>
              <a:graphicFrameLocks noChangeAspect="1"/>
            </p:cNvGraphicFramePr>
            <p:nvPr/>
          </p:nvGraphicFramePr>
          <p:xfrm>
            <a:off x="2694284" y="4849233"/>
            <a:ext cx="647481" cy="682204"/>
          </p:xfrm>
          <a:graphic>
            <a:graphicData uri="http://schemas.openxmlformats.org/presentationml/2006/ole">
              <p:oleObj spid="_x0000_s3076" name="数式" r:id="rId5" imgW="228600" imgH="241200" progId="Equation.3">
                <p:embed/>
              </p:oleObj>
            </a:graphicData>
          </a:graphic>
        </p:graphicFrame>
        <p:graphicFrame>
          <p:nvGraphicFramePr>
            <p:cNvPr id="76" name="Object 5"/>
            <p:cNvGraphicFramePr>
              <a:graphicFrameLocks noChangeAspect="1"/>
            </p:cNvGraphicFramePr>
            <p:nvPr/>
          </p:nvGraphicFramePr>
          <p:xfrm>
            <a:off x="4350468" y="5497305"/>
            <a:ext cx="675474" cy="713829"/>
          </p:xfrm>
          <a:graphic>
            <a:graphicData uri="http://schemas.openxmlformats.org/presentationml/2006/ole">
              <p:oleObj spid="_x0000_s3077" name="数式" r:id="rId6" imgW="228600" imgH="241200" progId="Equation.3">
                <p:embed/>
              </p:oleObj>
            </a:graphicData>
          </a:graphic>
        </p:graphicFrame>
      </p:grpSp>
      <p:sp>
        <p:nvSpPr>
          <p:cNvPr id="77" name="右矢印 76"/>
          <p:cNvSpPr/>
          <p:nvPr/>
        </p:nvSpPr>
        <p:spPr>
          <a:xfrm rot="16200000">
            <a:off x="6775587" y="2179567"/>
            <a:ext cx="720080" cy="37847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154299" y="2152783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E//b</a:t>
            </a:r>
            <a:endParaRPr kumimoji="1" lang="ja-JP" altLang="en-US" sz="2400" dirty="0"/>
          </a:p>
        </p:txBody>
      </p:sp>
      <p:grpSp>
        <p:nvGrpSpPr>
          <p:cNvPr id="79" name="グループ化 78"/>
          <p:cNvGrpSpPr/>
          <p:nvPr/>
        </p:nvGrpSpPr>
        <p:grpSpPr>
          <a:xfrm>
            <a:off x="4914064" y="3088887"/>
            <a:ext cx="3813824" cy="3133818"/>
            <a:chOff x="2270084" y="3238289"/>
            <a:chExt cx="3813824" cy="3133818"/>
          </a:xfrm>
        </p:grpSpPr>
        <p:sp>
          <p:nvSpPr>
            <p:cNvPr id="80" name="Line 86"/>
            <p:cNvSpPr>
              <a:spLocks noChangeShapeType="1"/>
            </p:cNvSpPr>
            <p:nvPr/>
          </p:nvSpPr>
          <p:spPr bwMode="auto">
            <a:xfrm rot="16511072" flipV="1">
              <a:off x="5177830" y="5546749"/>
              <a:ext cx="684601" cy="423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81" name="Line 86"/>
            <p:cNvSpPr>
              <a:spLocks noChangeShapeType="1"/>
            </p:cNvSpPr>
            <p:nvPr/>
          </p:nvSpPr>
          <p:spPr bwMode="auto">
            <a:xfrm rot="16511072" flipH="1">
              <a:off x="4476281" y="4545267"/>
              <a:ext cx="344317" cy="986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82" name="Line 86"/>
            <p:cNvSpPr>
              <a:spLocks noChangeShapeType="1"/>
            </p:cNvSpPr>
            <p:nvPr/>
          </p:nvSpPr>
          <p:spPr bwMode="auto">
            <a:xfrm rot="16511072" flipH="1">
              <a:off x="2504523" y="3538758"/>
              <a:ext cx="778458" cy="508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 rot="16511072" flipV="1">
              <a:off x="3475078" y="4120782"/>
              <a:ext cx="345692" cy="971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84" name="右矢印 83"/>
            <p:cNvSpPr/>
            <p:nvPr/>
          </p:nvSpPr>
          <p:spPr>
            <a:xfrm rot="12846702">
              <a:off x="5438436" y="5957167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Line 86"/>
            <p:cNvSpPr>
              <a:spLocks noChangeShapeType="1"/>
            </p:cNvSpPr>
            <p:nvPr/>
          </p:nvSpPr>
          <p:spPr bwMode="auto">
            <a:xfrm rot="11111072" flipV="1">
              <a:off x="4732882" y="3416500"/>
              <a:ext cx="650590" cy="4027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rot="11111072" flipH="1">
              <a:off x="4148062" y="4005207"/>
              <a:ext cx="344317" cy="986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 rot="11111072" flipH="1">
              <a:off x="2693812" y="5933027"/>
              <a:ext cx="900110" cy="439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 rot="11111072" flipV="1">
              <a:off x="3728167" y="4729639"/>
              <a:ext cx="403796" cy="1258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89" name="右矢印 88"/>
            <p:cNvSpPr/>
            <p:nvPr/>
          </p:nvSpPr>
          <p:spPr>
            <a:xfrm>
              <a:off x="5112308" y="3252669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0" name="グループ化 48"/>
            <p:cNvGrpSpPr/>
            <p:nvPr/>
          </p:nvGrpSpPr>
          <p:grpSpPr>
            <a:xfrm>
              <a:off x="3035856" y="3734749"/>
              <a:ext cx="2376264" cy="2303117"/>
              <a:chOff x="3035856" y="3734749"/>
              <a:chExt cx="2376264" cy="2303117"/>
            </a:xfrm>
          </p:grpSpPr>
          <p:sp>
            <p:nvSpPr>
              <p:cNvPr id="94" name="円/楕円 93"/>
              <p:cNvSpPr/>
              <p:nvPr/>
            </p:nvSpPr>
            <p:spPr>
              <a:xfrm>
                <a:off x="3035856" y="4174393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5124088" y="5182505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/>
            </p:nvSpPr>
            <p:spPr>
              <a:xfrm rot="16200000">
                <a:off x="3544199" y="5749834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 rot="16200000">
                <a:off x="4464236" y="3734749"/>
                <a:ext cx="288032" cy="28803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1" name="右矢印 90"/>
            <p:cNvSpPr/>
            <p:nvPr/>
          </p:nvSpPr>
          <p:spPr>
            <a:xfrm rot="18355815">
              <a:off x="3854013" y="4661872"/>
              <a:ext cx="600752" cy="26182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右矢印 91"/>
            <p:cNvSpPr/>
            <p:nvPr/>
          </p:nvSpPr>
          <p:spPr>
            <a:xfrm>
              <a:off x="2459792" y="3238289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右矢印 92"/>
            <p:cNvSpPr/>
            <p:nvPr/>
          </p:nvSpPr>
          <p:spPr>
            <a:xfrm rot="13356057">
              <a:off x="2270084" y="6092293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5079050" y="2800855"/>
            <a:ext cx="3859614" cy="3528392"/>
            <a:chOff x="2205478" y="2408188"/>
            <a:chExt cx="3859614" cy="3528392"/>
          </a:xfrm>
        </p:grpSpPr>
        <p:sp>
          <p:nvSpPr>
            <p:cNvPr id="99" name="Line 86"/>
            <p:cNvSpPr>
              <a:spLocks noChangeShapeType="1"/>
            </p:cNvSpPr>
            <p:nvPr/>
          </p:nvSpPr>
          <p:spPr bwMode="auto">
            <a:xfrm rot="16511072" flipV="1">
              <a:off x="5131609" y="5098199"/>
              <a:ext cx="397820" cy="5373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00" name="Line 86"/>
            <p:cNvSpPr>
              <a:spLocks noChangeShapeType="1"/>
            </p:cNvSpPr>
            <p:nvPr/>
          </p:nvSpPr>
          <p:spPr bwMode="auto">
            <a:xfrm rot="16511072" flipH="1">
              <a:off x="4134785" y="4122274"/>
              <a:ext cx="605293" cy="10579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01" name="Line 86"/>
            <p:cNvSpPr>
              <a:spLocks noChangeShapeType="1"/>
            </p:cNvSpPr>
            <p:nvPr/>
          </p:nvSpPr>
          <p:spPr bwMode="auto">
            <a:xfrm rot="16511072" flipH="1">
              <a:off x="2210177" y="3444151"/>
              <a:ext cx="1056106" cy="173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02" name="Line 86"/>
            <p:cNvSpPr>
              <a:spLocks noChangeShapeType="1"/>
            </p:cNvSpPr>
            <p:nvPr/>
          </p:nvSpPr>
          <p:spPr bwMode="auto">
            <a:xfrm rot="16511072" flipV="1">
              <a:off x="3430415" y="3808586"/>
              <a:ext cx="13000" cy="893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03" name="右矢印 102"/>
            <p:cNvSpPr/>
            <p:nvPr/>
          </p:nvSpPr>
          <p:spPr>
            <a:xfrm rot="12846702">
              <a:off x="5419620" y="5597127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Line 86"/>
            <p:cNvSpPr>
              <a:spLocks noChangeShapeType="1"/>
            </p:cNvSpPr>
            <p:nvPr/>
          </p:nvSpPr>
          <p:spPr bwMode="auto">
            <a:xfrm rot="11111072" flipV="1">
              <a:off x="4624186" y="2515225"/>
              <a:ext cx="769464" cy="1082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05" name="Line 86"/>
            <p:cNvSpPr>
              <a:spLocks noChangeShapeType="1"/>
            </p:cNvSpPr>
            <p:nvPr/>
          </p:nvSpPr>
          <p:spPr bwMode="auto">
            <a:xfrm rot="11111072" flipH="1">
              <a:off x="3911020" y="3533429"/>
              <a:ext cx="552180" cy="947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06" name="Line 86"/>
            <p:cNvSpPr>
              <a:spLocks noChangeShapeType="1"/>
            </p:cNvSpPr>
            <p:nvPr/>
          </p:nvSpPr>
          <p:spPr bwMode="auto">
            <a:xfrm rot="11111072" flipH="1" flipV="1">
              <a:off x="2624221" y="5606263"/>
              <a:ext cx="664940" cy="156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07" name="Line 86"/>
            <p:cNvSpPr>
              <a:spLocks noChangeShapeType="1"/>
            </p:cNvSpPr>
            <p:nvPr/>
          </p:nvSpPr>
          <p:spPr bwMode="auto">
            <a:xfrm rot="11111072" flipV="1">
              <a:off x="3636889" y="4215729"/>
              <a:ext cx="248124" cy="1519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ja-JP" altLang="en-US" b="1"/>
            </a:p>
          </p:txBody>
        </p:sp>
        <p:sp>
          <p:nvSpPr>
            <p:cNvPr id="108" name="右矢印 107"/>
            <p:cNvSpPr/>
            <p:nvPr/>
          </p:nvSpPr>
          <p:spPr>
            <a:xfrm>
              <a:off x="5224943" y="2408188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08"/>
            <p:cNvSpPr/>
            <p:nvPr/>
          </p:nvSpPr>
          <p:spPr>
            <a:xfrm>
              <a:off x="2776671" y="3992364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09"/>
            <p:cNvSpPr/>
            <p:nvPr/>
          </p:nvSpPr>
          <p:spPr>
            <a:xfrm>
              <a:off x="4864903" y="4928468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10"/>
            <p:cNvSpPr/>
            <p:nvPr/>
          </p:nvSpPr>
          <p:spPr>
            <a:xfrm rot="16200000">
              <a:off x="3280727" y="5648548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/>
          </p:nvSpPr>
          <p:spPr>
            <a:xfrm rot="16200000">
              <a:off x="4360847" y="3488308"/>
              <a:ext cx="288032" cy="2880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右矢印 112"/>
            <p:cNvSpPr/>
            <p:nvPr/>
          </p:nvSpPr>
          <p:spPr>
            <a:xfrm rot="18355815">
              <a:off x="3619173" y="4141462"/>
              <a:ext cx="600752" cy="26182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右矢印 113"/>
            <p:cNvSpPr/>
            <p:nvPr/>
          </p:nvSpPr>
          <p:spPr>
            <a:xfrm>
              <a:off x="2414360" y="2874912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右矢印 114"/>
            <p:cNvSpPr/>
            <p:nvPr/>
          </p:nvSpPr>
          <p:spPr>
            <a:xfrm rot="13356057">
              <a:off x="2205478" y="5399849"/>
              <a:ext cx="645472" cy="26605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5371445" y="3429000"/>
            <a:ext cx="2903179" cy="2708846"/>
            <a:chOff x="2710648" y="3553089"/>
            <a:chExt cx="2903179" cy="2708846"/>
          </a:xfrm>
        </p:grpSpPr>
        <p:cxnSp>
          <p:nvCxnSpPr>
            <p:cNvPr id="122" name="直線コネクタ 121"/>
            <p:cNvCxnSpPr/>
            <p:nvPr/>
          </p:nvCxnSpPr>
          <p:spPr>
            <a:xfrm flipH="1">
              <a:off x="4644008" y="3789040"/>
              <a:ext cx="648072" cy="936104"/>
            </a:xfrm>
            <a:prstGeom prst="line">
              <a:avLst/>
            </a:prstGeom>
            <a:ln w="285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 flipV="1">
              <a:off x="2845430" y="5157192"/>
              <a:ext cx="1080120" cy="864096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3059832" y="3717032"/>
              <a:ext cx="936104" cy="79208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>
              <a:off x="4357598" y="5157192"/>
              <a:ext cx="936104" cy="792088"/>
            </a:xfrm>
            <a:prstGeom prst="line">
              <a:avLst/>
            </a:prstGeom>
            <a:ln w="285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6" name="Object 3"/>
            <p:cNvGraphicFramePr>
              <a:graphicFrameLocks noChangeAspect="1"/>
            </p:cNvGraphicFramePr>
            <p:nvPr/>
          </p:nvGraphicFramePr>
          <p:xfrm>
            <a:off x="3279355" y="3553089"/>
            <a:ext cx="715798" cy="754064"/>
          </p:xfrm>
          <a:graphic>
            <a:graphicData uri="http://schemas.openxmlformats.org/presentationml/2006/ole">
              <p:oleObj spid="_x0000_s3078" name="数式" r:id="rId7" imgW="228600" imgH="241200" progId="Equation.3">
                <p:embed/>
              </p:oleObj>
            </a:graphicData>
          </a:graphic>
        </p:graphicFrame>
        <p:graphicFrame>
          <p:nvGraphicFramePr>
            <p:cNvPr id="127" name="Object 3"/>
            <p:cNvGraphicFramePr>
              <a:graphicFrameLocks noChangeAspect="1"/>
            </p:cNvGraphicFramePr>
            <p:nvPr/>
          </p:nvGraphicFramePr>
          <p:xfrm>
            <a:off x="4935539" y="3913129"/>
            <a:ext cx="678288" cy="714548"/>
          </p:xfrm>
          <a:graphic>
            <a:graphicData uri="http://schemas.openxmlformats.org/presentationml/2006/ole">
              <p:oleObj spid="_x0000_s3079" name="数式" r:id="rId8" imgW="228600" imgH="241200" progId="Equation.3">
                <p:embed/>
              </p:oleObj>
            </a:graphicData>
          </a:graphic>
        </p:graphicFrame>
        <p:graphicFrame>
          <p:nvGraphicFramePr>
            <p:cNvPr id="128" name="Object 4"/>
            <p:cNvGraphicFramePr>
              <a:graphicFrameLocks noChangeAspect="1"/>
            </p:cNvGraphicFramePr>
            <p:nvPr/>
          </p:nvGraphicFramePr>
          <p:xfrm>
            <a:off x="2710648" y="5065257"/>
            <a:ext cx="712723" cy="753195"/>
          </p:xfrm>
          <a:graphic>
            <a:graphicData uri="http://schemas.openxmlformats.org/presentationml/2006/ole">
              <p:oleObj spid="_x0000_s3080" name="数式" r:id="rId9" imgW="228600" imgH="241200" progId="Equation.3">
                <p:embed/>
              </p:oleObj>
            </a:graphicData>
          </a:graphic>
        </p:graphicFrame>
        <p:graphicFrame>
          <p:nvGraphicFramePr>
            <p:cNvPr id="129" name="Object 5"/>
            <p:cNvGraphicFramePr>
              <a:graphicFrameLocks noChangeAspect="1"/>
            </p:cNvGraphicFramePr>
            <p:nvPr/>
          </p:nvGraphicFramePr>
          <p:xfrm>
            <a:off x="4425852" y="5497305"/>
            <a:ext cx="725711" cy="764630"/>
          </p:xfrm>
          <a:graphic>
            <a:graphicData uri="http://schemas.openxmlformats.org/presentationml/2006/ole">
              <p:oleObj spid="_x0000_s3081" name="数式" r:id="rId10" imgW="228600" imgH="241200" progId="Equation.3">
                <p:embed/>
              </p:oleObj>
            </a:graphicData>
          </a:graphic>
        </p:graphicFrame>
      </p:grpSp>
      <p:grpSp>
        <p:nvGrpSpPr>
          <p:cNvPr id="130" name="グループ化 129"/>
          <p:cNvGrpSpPr/>
          <p:nvPr/>
        </p:nvGrpSpPr>
        <p:grpSpPr>
          <a:xfrm>
            <a:off x="4336593" y="2108028"/>
            <a:ext cx="5474484" cy="5221456"/>
            <a:chOff x="1600289" y="2263637"/>
            <a:chExt cx="5474484" cy="5221456"/>
          </a:xfrm>
        </p:grpSpPr>
        <p:sp>
          <p:nvSpPr>
            <p:cNvPr id="131" name="円弧 130"/>
            <p:cNvSpPr/>
            <p:nvPr/>
          </p:nvSpPr>
          <p:spPr>
            <a:xfrm rot="2801845">
              <a:off x="4557477" y="2299356"/>
              <a:ext cx="1643074" cy="1571636"/>
            </a:xfrm>
            <a:prstGeom prst="arc">
              <a:avLst>
                <a:gd name="adj1" fmla="val 17649729"/>
                <a:gd name="adj2" fmla="val 20277466"/>
              </a:avLst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円弧 131"/>
            <p:cNvSpPr/>
            <p:nvPr/>
          </p:nvSpPr>
          <p:spPr>
            <a:xfrm rot="1734314">
              <a:off x="1600289" y="2845062"/>
              <a:ext cx="1800200" cy="1728192"/>
            </a:xfrm>
            <a:prstGeom prst="arc">
              <a:avLst>
                <a:gd name="adj1" fmla="val 17957928"/>
                <a:gd name="adj2" fmla="val 20211889"/>
              </a:avLst>
            </a:prstGeom>
            <a:noFill/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円弧 132"/>
            <p:cNvSpPr/>
            <p:nvPr/>
          </p:nvSpPr>
          <p:spPr>
            <a:xfrm rot="20863016">
              <a:off x="2861140" y="4136285"/>
              <a:ext cx="1800200" cy="1728192"/>
            </a:xfrm>
            <a:prstGeom prst="arc">
              <a:avLst>
                <a:gd name="adj1" fmla="val 17957928"/>
                <a:gd name="adj2" fmla="val 20211889"/>
              </a:avLst>
            </a:prstGeom>
            <a:noFill/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円弧 133"/>
            <p:cNvSpPr/>
            <p:nvPr/>
          </p:nvSpPr>
          <p:spPr>
            <a:xfrm>
              <a:off x="3042326" y="4081737"/>
              <a:ext cx="1643074" cy="1571636"/>
            </a:xfrm>
            <a:prstGeom prst="arc">
              <a:avLst>
                <a:gd name="adj1" fmla="val 17649729"/>
                <a:gd name="adj2" fmla="val 20277466"/>
              </a:avLst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弧 134"/>
            <p:cNvSpPr/>
            <p:nvPr/>
          </p:nvSpPr>
          <p:spPr>
            <a:xfrm rot="15521880">
              <a:off x="5310577" y="5720897"/>
              <a:ext cx="1800200" cy="1728192"/>
            </a:xfrm>
            <a:prstGeom prst="arc">
              <a:avLst>
                <a:gd name="adj1" fmla="val 17957928"/>
                <a:gd name="adj2" fmla="val 20211889"/>
              </a:avLst>
            </a:prstGeom>
            <a:noFill/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弧 135"/>
            <p:cNvSpPr/>
            <p:nvPr/>
          </p:nvSpPr>
          <p:spPr>
            <a:xfrm rot="20916905">
              <a:off x="2994791" y="3981237"/>
              <a:ext cx="1800200" cy="1728192"/>
            </a:xfrm>
            <a:prstGeom prst="arc">
              <a:avLst>
                <a:gd name="adj1" fmla="val 17957928"/>
                <a:gd name="adj2" fmla="val 20211889"/>
              </a:avLst>
            </a:prstGeom>
            <a:noFill/>
            <a:ln w="38100"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弧 136"/>
            <p:cNvSpPr/>
            <p:nvPr/>
          </p:nvSpPr>
          <p:spPr>
            <a:xfrm rot="16200000">
              <a:off x="2098672" y="5597581"/>
              <a:ext cx="1643074" cy="1571636"/>
            </a:xfrm>
            <a:prstGeom prst="arc">
              <a:avLst>
                <a:gd name="adj1" fmla="val 17649729"/>
                <a:gd name="adj2" fmla="val 20310144"/>
              </a:avLst>
            </a:prstGeom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弧 137"/>
            <p:cNvSpPr/>
            <p:nvPr/>
          </p:nvSpPr>
          <p:spPr>
            <a:xfrm>
              <a:off x="2911420" y="4213213"/>
              <a:ext cx="1643074" cy="1571636"/>
            </a:xfrm>
            <a:prstGeom prst="arc">
              <a:avLst>
                <a:gd name="adj1" fmla="val 17649729"/>
                <a:gd name="adj2" fmla="val 2027746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9" name="タイトル 1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Mechanism</a:t>
            </a:r>
            <a:r>
              <a:rPr kumimoji="1" lang="en-US" altLang="ja-JP" dirty="0" smtClean="0"/>
              <a:t> of Electromagnon</a:t>
            </a:r>
            <a:endParaRPr kumimoji="1" lang="ja-JP" altLang="en-US" dirty="0"/>
          </a:p>
        </p:txBody>
      </p:sp>
      <p:grpSp>
        <p:nvGrpSpPr>
          <p:cNvPr id="148" name="グループ化 147"/>
          <p:cNvGrpSpPr/>
          <p:nvPr/>
        </p:nvGrpSpPr>
        <p:grpSpPr>
          <a:xfrm>
            <a:off x="120974" y="1484784"/>
            <a:ext cx="1786730" cy="1244063"/>
            <a:chOff x="120974" y="888793"/>
            <a:chExt cx="1786730" cy="1244063"/>
          </a:xfrm>
        </p:grpSpPr>
        <p:cxnSp>
          <p:nvCxnSpPr>
            <p:cNvPr id="140" name="直線矢印コネクタ 139"/>
            <p:cNvCxnSpPr/>
            <p:nvPr/>
          </p:nvCxnSpPr>
          <p:spPr>
            <a:xfrm flipV="1">
              <a:off x="548014" y="1103107"/>
              <a:ext cx="1588" cy="8572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矢印コネクタ 140"/>
            <p:cNvCxnSpPr/>
            <p:nvPr/>
          </p:nvCxnSpPr>
          <p:spPr>
            <a:xfrm flipV="1">
              <a:off x="549602" y="1949308"/>
              <a:ext cx="1010745" cy="11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テキスト ボックス 141"/>
            <p:cNvSpPr txBox="1"/>
            <p:nvPr/>
          </p:nvSpPr>
          <p:spPr>
            <a:xfrm>
              <a:off x="1561134" y="1671191"/>
              <a:ext cx="346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/>
                <a:t>a</a:t>
              </a:r>
              <a:endParaRPr kumimoji="1" lang="ja-JP" altLang="en-US" sz="2400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120974" y="888793"/>
              <a:ext cx="314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/>
                <a:t>b</a:t>
              </a:r>
              <a:endParaRPr kumimoji="1" lang="ja-JP" altLang="en-US" sz="2400" dirty="0"/>
            </a:p>
          </p:txBody>
        </p:sp>
      </p:grp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115616" y="1052736"/>
          <a:ext cx="2601714" cy="936558"/>
        </p:xfrm>
        <a:graphic>
          <a:graphicData uri="http://schemas.openxmlformats.org/presentationml/2006/ole">
            <p:oleObj spid="_x0000_s3082" name="数式" r:id="rId11" imgW="1269720" imgH="457200" progId="Equation.3">
              <p:embed/>
            </p:oleObj>
          </a:graphicData>
        </a:graphic>
      </p:graphicFrame>
      <p:sp>
        <p:nvSpPr>
          <p:cNvPr id="147" name="スライド番号プレースホルダ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6F5-C618-4C06-BEBB-5E6FA0A14AF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0" y="-24"/>
            <a:ext cx="414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Introduction ---</a:t>
            </a:r>
            <a:r>
              <a:rPr kumimoji="1" lang="en-US" altLang="ja-JP" dirty="0" err="1" smtClean="0"/>
              <a:t>electromagnon’s</a:t>
            </a:r>
            <a:r>
              <a:rPr kumimoji="1" lang="en-US" altLang="ja-JP" dirty="0" smtClean="0"/>
              <a:t> excitation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5455</TotalTime>
  <Words>464</Words>
  <Application>Microsoft Office PowerPoint</Application>
  <PresentationFormat>画面に合わせる (4:3)</PresentationFormat>
  <Paragraphs>158</Paragraphs>
  <Slides>17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0" baseType="lpstr">
      <vt:lpstr>Office テーマ</vt:lpstr>
      <vt:lpstr>数式</vt:lpstr>
      <vt:lpstr>Equation</vt:lpstr>
      <vt:lpstr>Terahertz spectroscopy of electromagnons in Multiferroics</vt:lpstr>
      <vt:lpstr>Contents </vt:lpstr>
      <vt:lpstr>スライド 3</vt:lpstr>
      <vt:lpstr>Magnet Electric effect</vt:lpstr>
      <vt:lpstr>Electromagnon</vt:lpstr>
      <vt:lpstr>スライド 6</vt:lpstr>
      <vt:lpstr>スライド 7</vt:lpstr>
      <vt:lpstr>スライド 8</vt:lpstr>
      <vt:lpstr>Mechanism of Electromagnon</vt:lpstr>
      <vt:lpstr>Experimental set up</vt:lpstr>
      <vt:lpstr>スライド 11</vt:lpstr>
      <vt:lpstr>スライド 12</vt:lpstr>
      <vt:lpstr>Spectra change</vt:lpstr>
      <vt:lpstr>Z-type hexaferrites Sr3Co2Fe24O41 </vt:lpstr>
      <vt:lpstr>Results </vt:lpstr>
      <vt:lpstr>Results </vt:lpstr>
      <vt:lpstr>Summary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Terahertz spectroscopy of electromagnons</dc:title>
  <dc:creator>tadataka</dc:creator>
  <cp:lastModifiedBy>tadataka</cp:lastModifiedBy>
  <cp:revision>100</cp:revision>
  <dcterms:created xsi:type="dcterms:W3CDTF">2011-11-04T04:26:05Z</dcterms:created>
  <dcterms:modified xsi:type="dcterms:W3CDTF">2011-11-09T02:05:41Z</dcterms:modified>
</cp:coreProperties>
</file>