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5"/>
  </p:notesMasterIdLst>
  <p:sldIdLst>
    <p:sldId id="257" r:id="rId2"/>
    <p:sldId id="296" r:id="rId3"/>
    <p:sldId id="311" r:id="rId4"/>
    <p:sldId id="297" r:id="rId5"/>
    <p:sldId id="298" r:id="rId6"/>
    <p:sldId id="299" r:id="rId7"/>
    <p:sldId id="284" r:id="rId8"/>
    <p:sldId id="286" r:id="rId9"/>
    <p:sldId id="301" r:id="rId10"/>
    <p:sldId id="303" r:id="rId11"/>
    <p:sldId id="304" r:id="rId12"/>
    <p:sldId id="270" r:id="rId13"/>
    <p:sldId id="307" r:id="rId1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C075"/>
    <a:srgbClr val="CC9900"/>
    <a:srgbClr val="C707B0"/>
    <a:srgbClr val="D7AF03"/>
    <a:srgbClr val="D77C03"/>
    <a:srgbClr val="A47D00"/>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152"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in\Desktop\Be03_xr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in\Desktop\Be03_xr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in\Desktop\Be03_x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4405647247191641"/>
          <c:y val="5.2493791981071278E-2"/>
          <c:w val="0.75341837969425351"/>
          <c:h val="0.70467282914511042"/>
        </c:manualLayout>
      </c:layout>
      <c:scatterChart>
        <c:scatterStyle val="lineMarker"/>
        <c:ser>
          <c:idx val="4"/>
          <c:order val="0"/>
          <c:tx>
            <c:v>a</c:v>
          </c:tx>
          <c:spPr>
            <a:ln w="28575">
              <a:noFill/>
            </a:ln>
          </c:spPr>
          <c:marker>
            <c:symbol val="diamond"/>
            <c:size val="5"/>
            <c:spPr>
              <a:solidFill>
                <a:srgbClr val="FFFF00"/>
              </a:solidFill>
            </c:spPr>
          </c:marker>
          <c:xVal>
            <c:numRef>
              <c:f>'be03_xrd (2)'!$E$8:$E$60</c:f>
              <c:numCache>
                <c:formatCode>General</c:formatCode>
                <c:ptCount val="53"/>
                <c:pt idx="1">
                  <c:v>9.1560000000000006</c:v>
                </c:pt>
                <c:pt idx="2">
                  <c:v>9.6920000000000002</c:v>
                </c:pt>
                <c:pt idx="3">
                  <c:v>11.091000000000001</c:v>
                </c:pt>
                <c:pt idx="4">
                  <c:v>13.274000000000001</c:v>
                </c:pt>
                <c:pt idx="5">
                  <c:v>15.417</c:v>
                </c:pt>
                <c:pt idx="6">
                  <c:v>15.252000000000002</c:v>
                </c:pt>
                <c:pt idx="7">
                  <c:v>18.670000000000005</c:v>
                </c:pt>
                <c:pt idx="8">
                  <c:v>19.327999999999999</c:v>
                </c:pt>
                <c:pt idx="9">
                  <c:v>20.064999999999987</c:v>
                </c:pt>
                <c:pt idx="10">
                  <c:v>22.257000000000001</c:v>
                </c:pt>
                <c:pt idx="11">
                  <c:v>23.824999999999999</c:v>
                </c:pt>
                <c:pt idx="12">
                  <c:v>24.747</c:v>
                </c:pt>
                <c:pt idx="13">
                  <c:v>28.294</c:v>
                </c:pt>
                <c:pt idx="14">
                  <c:v>29.079000000000001</c:v>
                </c:pt>
                <c:pt idx="15">
                  <c:v>29.73</c:v>
                </c:pt>
                <c:pt idx="16">
                  <c:v>30.9</c:v>
                </c:pt>
                <c:pt idx="17">
                  <c:v>32.338000000000001</c:v>
                </c:pt>
                <c:pt idx="18">
                  <c:v>33.422000000000011</c:v>
                </c:pt>
                <c:pt idx="19">
                  <c:v>35.865000000000002</c:v>
                </c:pt>
                <c:pt idx="20">
                  <c:v>40.294000000000011</c:v>
                </c:pt>
                <c:pt idx="21">
                  <c:v>40.906000000000006</c:v>
                </c:pt>
                <c:pt idx="22">
                  <c:v>41.469000000000001</c:v>
                </c:pt>
                <c:pt idx="23">
                  <c:v>44.730000000000011</c:v>
                </c:pt>
                <c:pt idx="24">
                  <c:v>48.660000000000011</c:v>
                </c:pt>
                <c:pt idx="25">
                  <c:v>51.354999999999997</c:v>
                </c:pt>
                <c:pt idx="26">
                  <c:v>54.277000000000001</c:v>
                </c:pt>
                <c:pt idx="27">
                  <c:v>60.316000000000003</c:v>
                </c:pt>
                <c:pt idx="28">
                  <c:v>65.936000000000007</c:v>
                </c:pt>
              </c:numCache>
            </c:numRef>
          </c:xVal>
          <c:yVal>
            <c:numRef>
              <c:f>'be03_xrd (2)'!$X$8:$X$60</c:f>
              <c:numCache>
                <c:formatCode>General</c:formatCode>
                <c:ptCount val="53"/>
                <c:pt idx="1">
                  <c:v>2.2208999999999999</c:v>
                </c:pt>
                <c:pt idx="2">
                  <c:v>2.2231100000000019</c:v>
                </c:pt>
                <c:pt idx="3">
                  <c:v>2.21448</c:v>
                </c:pt>
                <c:pt idx="4">
                  <c:v>2.2074500000000001</c:v>
                </c:pt>
                <c:pt idx="5">
                  <c:v>2.2039700000000018</c:v>
                </c:pt>
                <c:pt idx="6">
                  <c:v>2.1952799999999981</c:v>
                </c:pt>
                <c:pt idx="7">
                  <c:v>2.1871100000000019</c:v>
                </c:pt>
                <c:pt idx="8">
                  <c:v>2.1854900000000002</c:v>
                </c:pt>
                <c:pt idx="9">
                  <c:v>2.1838600000000001</c:v>
                </c:pt>
                <c:pt idx="10">
                  <c:v>2.17638</c:v>
                </c:pt>
                <c:pt idx="11">
                  <c:v>2.16954</c:v>
                </c:pt>
                <c:pt idx="12">
                  <c:v>2.15516</c:v>
                </c:pt>
                <c:pt idx="13">
                  <c:v>2.1515599999999981</c:v>
                </c:pt>
                <c:pt idx="14">
                  <c:v>2.14601</c:v>
                </c:pt>
                <c:pt idx="15">
                  <c:v>2.1443699999999999</c:v>
                </c:pt>
                <c:pt idx="16">
                  <c:v>2.1370900000000002</c:v>
                </c:pt>
                <c:pt idx="17">
                  <c:v>2.1319999999999997</c:v>
                </c:pt>
                <c:pt idx="18">
                  <c:v>2.1257799999999998</c:v>
                </c:pt>
                <c:pt idx="19">
                  <c:v>2.1206100000000001</c:v>
                </c:pt>
                <c:pt idx="20">
                  <c:v>2.1107399999999998</c:v>
                </c:pt>
                <c:pt idx="21">
                  <c:v>2.1031900000000019</c:v>
                </c:pt>
                <c:pt idx="22">
                  <c:v>2.0985100000000001</c:v>
                </c:pt>
                <c:pt idx="23">
                  <c:v>2.09036</c:v>
                </c:pt>
                <c:pt idx="24">
                  <c:v>2.0838100000000002</c:v>
                </c:pt>
                <c:pt idx="25">
                  <c:v>2.0701100000000001</c:v>
                </c:pt>
                <c:pt idx="26">
                  <c:v>2.0612399999999997</c:v>
                </c:pt>
                <c:pt idx="27">
                  <c:v>2.0463399999999998</c:v>
                </c:pt>
              </c:numCache>
            </c:numRef>
          </c:yVal>
        </c:ser>
        <c:ser>
          <c:idx val="5"/>
          <c:order val="1"/>
          <c:tx>
            <c:v>c</c:v>
          </c:tx>
          <c:spPr>
            <a:ln w="28575">
              <a:noFill/>
            </a:ln>
          </c:spPr>
          <c:marker>
            <c:symbol val="circle"/>
            <c:size val="5"/>
          </c:marker>
          <c:xVal>
            <c:numRef>
              <c:f>'be03_xrd (2)'!$E$8:$E$60</c:f>
              <c:numCache>
                <c:formatCode>General</c:formatCode>
                <c:ptCount val="53"/>
                <c:pt idx="1">
                  <c:v>9.1560000000000006</c:v>
                </c:pt>
                <c:pt idx="2">
                  <c:v>9.6920000000000002</c:v>
                </c:pt>
                <c:pt idx="3">
                  <c:v>11.091000000000001</c:v>
                </c:pt>
                <c:pt idx="4">
                  <c:v>13.274000000000001</c:v>
                </c:pt>
                <c:pt idx="5">
                  <c:v>15.417</c:v>
                </c:pt>
                <c:pt idx="6">
                  <c:v>15.252000000000002</c:v>
                </c:pt>
                <c:pt idx="7">
                  <c:v>18.670000000000005</c:v>
                </c:pt>
                <c:pt idx="8">
                  <c:v>19.327999999999999</c:v>
                </c:pt>
                <c:pt idx="9">
                  <c:v>20.064999999999987</c:v>
                </c:pt>
                <c:pt idx="10">
                  <c:v>22.257000000000001</c:v>
                </c:pt>
                <c:pt idx="11">
                  <c:v>23.824999999999999</c:v>
                </c:pt>
                <c:pt idx="12">
                  <c:v>24.747</c:v>
                </c:pt>
                <c:pt idx="13">
                  <c:v>28.294</c:v>
                </c:pt>
                <c:pt idx="14">
                  <c:v>29.079000000000001</c:v>
                </c:pt>
                <c:pt idx="15">
                  <c:v>29.73</c:v>
                </c:pt>
                <c:pt idx="16">
                  <c:v>30.9</c:v>
                </c:pt>
                <c:pt idx="17">
                  <c:v>32.338000000000001</c:v>
                </c:pt>
                <c:pt idx="18">
                  <c:v>33.422000000000011</c:v>
                </c:pt>
                <c:pt idx="19">
                  <c:v>35.865000000000002</c:v>
                </c:pt>
                <c:pt idx="20">
                  <c:v>40.294000000000011</c:v>
                </c:pt>
                <c:pt idx="21">
                  <c:v>40.906000000000006</c:v>
                </c:pt>
                <c:pt idx="22">
                  <c:v>41.469000000000001</c:v>
                </c:pt>
                <c:pt idx="23">
                  <c:v>44.730000000000011</c:v>
                </c:pt>
                <c:pt idx="24">
                  <c:v>48.660000000000011</c:v>
                </c:pt>
                <c:pt idx="25">
                  <c:v>51.354999999999997</c:v>
                </c:pt>
                <c:pt idx="26">
                  <c:v>54.277000000000001</c:v>
                </c:pt>
                <c:pt idx="27">
                  <c:v>60.316000000000003</c:v>
                </c:pt>
                <c:pt idx="28">
                  <c:v>65.936000000000007</c:v>
                </c:pt>
              </c:numCache>
            </c:numRef>
          </c:xVal>
          <c:yVal>
            <c:numRef>
              <c:f>'be03_xrd (2)'!$Z$8:$Z$60</c:f>
              <c:numCache>
                <c:formatCode>General</c:formatCode>
                <c:ptCount val="53"/>
                <c:pt idx="1">
                  <c:v>3.486749999999998</c:v>
                </c:pt>
                <c:pt idx="2">
                  <c:v>3.4993300000000001</c:v>
                </c:pt>
                <c:pt idx="3">
                  <c:v>3.48563</c:v>
                </c:pt>
                <c:pt idx="4">
                  <c:v>3.4647299999999999</c:v>
                </c:pt>
                <c:pt idx="5">
                  <c:v>3.4494799999999981</c:v>
                </c:pt>
                <c:pt idx="6">
                  <c:v>3.4366699999999963</c:v>
                </c:pt>
                <c:pt idx="7">
                  <c:v>3.4298599999999979</c:v>
                </c:pt>
                <c:pt idx="8">
                  <c:v>3.43052</c:v>
                </c:pt>
                <c:pt idx="9">
                  <c:v>3.41818</c:v>
                </c:pt>
                <c:pt idx="10">
                  <c:v>3.4028099999999979</c:v>
                </c:pt>
                <c:pt idx="11">
                  <c:v>3.415909999999998</c:v>
                </c:pt>
                <c:pt idx="12">
                  <c:v>3.3995599999999979</c:v>
                </c:pt>
                <c:pt idx="13">
                  <c:v>3.3909199999999982</c:v>
                </c:pt>
                <c:pt idx="14">
                  <c:v>3.3732699999999984</c:v>
                </c:pt>
                <c:pt idx="15">
                  <c:v>3.38219</c:v>
                </c:pt>
                <c:pt idx="16">
                  <c:v>3.3783300000000001</c:v>
                </c:pt>
                <c:pt idx="17">
                  <c:v>3.36876</c:v>
                </c:pt>
                <c:pt idx="18">
                  <c:v>3.3598299999999979</c:v>
                </c:pt>
                <c:pt idx="19">
                  <c:v>3.3388499999999963</c:v>
                </c:pt>
                <c:pt idx="20">
                  <c:v>3.3205900000000002</c:v>
                </c:pt>
                <c:pt idx="21">
                  <c:v>3.3239200000000002</c:v>
                </c:pt>
                <c:pt idx="22">
                  <c:v>3.3097499999999984</c:v>
                </c:pt>
                <c:pt idx="23">
                  <c:v>3.2974100000000002</c:v>
                </c:pt>
                <c:pt idx="24">
                  <c:v>3.2725599999999981</c:v>
                </c:pt>
                <c:pt idx="25">
                  <c:v>3.2772899999999998</c:v>
                </c:pt>
                <c:pt idx="26">
                  <c:v>3.2686999999999999</c:v>
                </c:pt>
                <c:pt idx="27">
                  <c:v>3.2472599999999998</c:v>
                </c:pt>
              </c:numCache>
            </c:numRef>
          </c:yVal>
        </c:ser>
        <c:axId val="49368448"/>
        <c:axId val="49563136"/>
      </c:scatterChart>
      <c:valAx>
        <c:axId val="49368448"/>
        <c:scaling>
          <c:orientation val="minMax"/>
          <c:max val="70"/>
          <c:min val="0"/>
        </c:scaling>
        <c:axPos val="b"/>
        <c:title>
          <c:tx>
            <c:rich>
              <a:bodyPr/>
              <a:lstStyle/>
              <a:p>
                <a:pPr>
                  <a:defRPr/>
                </a:pPr>
                <a:r>
                  <a:rPr lang="en-US" sz="1400" i="1" dirty="0"/>
                  <a:t>P</a:t>
                </a:r>
                <a:r>
                  <a:rPr lang="en-US" sz="1400" dirty="0"/>
                  <a:t> (GPa)</a:t>
                </a:r>
              </a:p>
            </c:rich>
          </c:tx>
          <c:layout/>
        </c:title>
        <c:numFmt formatCode="General" sourceLinked="1"/>
        <c:majorTickMark val="none"/>
        <c:tickLblPos val="nextTo"/>
        <c:crossAx val="49563136"/>
        <c:crosses val="autoZero"/>
        <c:crossBetween val="midCat"/>
        <c:majorUnit val="10"/>
      </c:valAx>
      <c:valAx>
        <c:axId val="49563136"/>
        <c:scaling>
          <c:orientation val="minMax"/>
          <c:min val="1.5"/>
        </c:scaling>
        <c:axPos val="l"/>
        <c:majorGridlines/>
        <c:title>
          <c:tx>
            <c:rich>
              <a:bodyPr/>
              <a:lstStyle/>
              <a:p>
                <a:pPr>
                  <a:defRPr/>
                </a:pPr>
                <a:r>
                  <a:rPr lang="en-US" sz="1400" i="1" dirty="0"/>
                  <a:t>a, c</a:t>
                </a:r>
                <a:r>
                  <a:rPr lang="en-US" sz="1400" dirty="0"/>
                  <a:t> </a:t>
                </a:r>
                <a:r>
                  <a:rPr lang="en-US" sz="1400" dirty="0" smtClean="0"/>
                  <a:t>(</a:t>
                </a:r>
                <a:r>
                  <a:rPr lang="en-US" altLang="ja-JP" sz="1400" dirty="0" smtClean="0"/>
                  <a:t>Å</a:t>
                </a:r>
                <a:r>
                  <a:rPr lang="en-US" sz="1400" dirty="0" smtClean="0"/>
                  <a:t>)</a:t>
                </a:r>
                <a:endParaRPr lang="en-US" sz="1400" dirty="0"/>
              </a:p>
            </c:rich>
          </c:tx>
          <c:layout/>
        </c:title>
        <c:numFmt formatCode="General" sourceLinked="1"/>
        <c:majorTickMark val="none"/>
        <c:tickLblPos val="nextTo"/>
        <c:crossAx val="49368448"/>
        <c:crosses val="autoZero"/>
        <c:crossBetween val="midCat"/>
      </c:valAx>
    </c:plotArea>
    <c:legend>
      <c:legendPos val="r"/>
      <c:legendEntry>
        <c:idx val="0"/>
        <c:txPr>
          <a:bodyPr/>
          <a:lstStyle/>
          <a:p>
            <a:pPr>
              <a:defRPr sz="1400" i="1" baseline="0"/>
            </a:pPr>
            <a:endParaRPr lang="ja-JP"/>
          </a:p>
        </c:txPr>
      </c:legendEntry>
      <c:legendEntry>
        <c:idx val="1"/>
        <c:txPr>
          <a:bodyPr/>
          <a:lstStyle/>
          <a:p>
            <a:pPr>
              <a:defRPr sz="1400" i="1" baseline="0"/>
            </a:pPr>
            <a:endParaRPr lang="ja-JP"/>
          </a:p>
        </c:txPr>
      </c:legendEntry>
      <c:layout>
        <c:manualLayout>
          <c:xMode val="edge"/>
          <c:yMode val="edge"/>
          <c:x val="0.90795487897696259"/>
          <c:y val="0.3263995441947895"/>
          <c:w val="7.625085604087109E-2"/>
          <c:h val="0.21373225797734202"/>
        </c:manualLayout>
      </c:layout>
      <c:txPr>
        <a:bodyPr/>
        <a:lstStyle/>
        <a:p>
          <a:pPr>
            <a:defRPr sz="1400" baseline="0"/>
          </a:pPr>
          <a:endParaRPr lang="ja-JP"/>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autoTitleDeleted val="1"/>
    <c:plotArea>
      <c:layout/>
      <c:scatterChart>
        <c:scatterStyle val="lineMarker"/>
        <c:ser>
          <c:idx val="1"/>
          <c:order val="0"/>
          <c:tx>
            <c:v>c/a</c:v>
          </c:tx>
          <c:spPr>
            <a:ln w="28575">
              <a:noFill/>
            </a:ln>
          </c:spPr>
          <c:marker>
            <c:symbol val="square"/>
            <c:size val="4"/>
          </c:marker>
          <c:xVal>
            <c:numRef>
              <c:f>'be03_xrd (2)'!$E$8:$E$60</c:f>
              <c:numCache>
                <c:formatCode>General</c:formatCode>
                <c:ptCount val="53"/>
                <c:pt idx="1">
                  <c:v>9.1560000000000006</c:v>
                </c:pt>
                <c:pt idx="2">
                  <c:v>9.6920000000000002</c:v>
                </c:pt>
                <c:pt idx="3">
                  <c:v>11.091000000000001</c:v>
                </c:pt>
                <c:pt idx="4">
                  <c:v>13.274000000000001</c:v>
                </c:pt>
                <c:pt idx="5">
                  <c:v>15.417</c:v>
                </c:pt>
                <c:pt idx="6">
                  <c:v>15.252000000000002</c:v>
                </c:pt>
                <c:pt idx="7">
                  <c:v>18.670000000000005</c:v>
                </c:pt>
                <c:pt idx="8">
                  <c:v>19.327999999999999</c:v>
                </c:pt>
                <c:pt idx="9">
                  <c:v>20.064999999999987</c:v>
                </c:pt>
                <c:pt idx="10">
                  <c:v>22.257000000000001</c:v>
                </c:pt>
                <c:pt idx="11">
                  <c:v>23.824999999999999</c:v>
                </c:pt>
                <c:pt idx="12">
                  <c:v>24.747</c:v>
                </c:pt>
                <c:pt idx="13">
                  <c:v>28.294</c:v>
                </c:pt>
                <c:pt idx="14">
                  <c:v>29.079000000000001</c:v>
                </c:pt>
                <c:pt idx="15">
                  <c:v>29.73</c:v>
                </c:pt>
                <c:pt idx="16">
                  <c:v>30.9</c:v>
                </c:pt>
                <c:pt idx="17">
                  <c:v>32.338000000000001</c:v>
                </c:pt>
                <c:pt idx="18">
                  <c:v>33.422000000000011</c:v>
                </c:pt>
                <c:pt idx="19">
                  <c:v>35.865000000000002</c:v>
                </c:pt>
                <c:pt idx="20">
                  <c:v>40.294000000000011</c:v>
                </c:pt>
                <c:pt idx="21">
                  <c:v>40.906000000000006</c:v>
                </c:pt>
                <c:pt idx="22">
                  <c:v>41.469000000000001</c:v>
                </c:pt>
                <c:pt idx="23">
                  <c:v>44.730000000000011</c:v>
                </c:pt>
                <c:pt idx="24">
                  <c:v>48.660000000000011</c:v>
                </c:pt>
                <c:pt idx="25">
                  <c:v>51.354999999999997</c:v>
                </c:pt>
                <c:pt idx="26">
                  <c:v>54.277000000000001</c:v>
                </c:pt>
                <c:pt idx="27">
                  <c:v>60.316000000000003</c:v>
                </c:pt>
                <c:pt idx="28">
                  <c:v>65.936000000000007</c:v>
                </c:pt>
              </c:numCache>
            </c:numRef>
          </c:xVal>
          <c:yVal>
            <c:numRef>
              <c:f>'be03_xrd (2)'!$AD$8:$AD$60</c:f>
              <c:numCache>
                <c:formatCode>General</c:formatCode>
                <c:ptCount val="53"/>
                <c:pt idx="0">
                  <c:v>0</c:v>
                </c:pt>
                <c:pt idx="1">
                  <c:v>1.5699716331217075</c:v>
                </c:pt>
                <c:pt idx="2">
                  <c:v>1.5740696591711612</c:v>
                </c:pt>
                <c:pt idx="3">
                  <c:v>1.5740173765398657</c:v>
                </c:pt>
                <c:pt idx="4">
                  <c:v>1.5695621644884377</c:v>
                </c:pt>
                <c:pt idx="5">
                  <c:v>1.5651211223383259</c:v>
                </c:pt>
                <c:pt idx="6">
                  <c:v>1.5654813964505658</c:v>
                </c:pt>
                <c:pt idx="7">
                  <c:v>1.5682155904366959</c:v>
                </c:pt>
                <c:pt idx="8">
                  <c:v>1.5696800259895949</c:v>
                </c:pt>
                <c:pt idx="9">
                  <c:v>1.5652010660023994</c:v>
                </c:pt>
                <c:pt idx="10">
                  <c:v>1.5635183194111324</c:v>
                </c:pt>
                <c:pt idx="11">
                  <c:v>1.5744858357071083</c:v>
                </c:pt>
                <c:pt idx="12">
                  <c:v>1.577404925852373</c:v>
                </c:pt>
                <c:pt idx="13">
                  <c:v>1.5760285560244658</c:v>
                </c:pt>
                <c:pt idx="14">
                  <c:v>1.5718799073629657</c:v>
                </c:pt>
                <c:pt idx="15">
                  <c:v>1.5772418006220938</c:v>
                </c:pt>
                <c:pt idx="16">
                  <c:v>1.5808084825627371</c:v>
                </c:pt>
                <c:pt idx="17">
                  <c:v>1.5800938086303939</c:v>
                </c:pt>
                <c:pt idx="18">
                  <c:v>1.5805163281242651</c:v>
                </c:pt>
                <c:pt idx="19">
                  <c:v>1.5744762120333298</c:v>
                </c:pt>
                <c:pt idx="20">
                  <c:v>1.5731876024522207</c:v>
                </c:pt>
                <c:pt idx="21">
                  <c:v>1.5804183169376043</c:v>
                </c:pt>
                <c:pt idx="22">
                  <c:v>1.577190482771109</c:v>
                </c:pt>
                <c:pt idx="23">
                  <c:v>1.5774364224344124</c:v>
                </c:pt>
                <c:pt idx="24">
                  <c:v>1.5704694765837581</c:v>
                </c:pt>
                <c:pt idx="25">
                  <c:v>1.583147755433286</c:v>
                </c:pt>
                <c:pt idx="26">
                  <c:v>1.5857930177951121</c:v>
                </c:pt>
                <c:pt idx="27">
                  <c:v>1.586862398232942</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yVal>
        </c:ser>
        <c:axId val="49595136"/>
        <c:axId val="49597056"/>
      </c:scatterChart>
      <c:valAx>
        <c:axId val="49595136"/>
        <c:scaling>
          <c:orientation val="minMax"/>
          <c:max val="70"/>
          <c:min val="0"/>
        </c:scaling>
        <c:axPos val="b"/>
        <c:title>
          <c:tx>
            <c:rich>
              <a:bodyPr/>
              <a:lstStyle/>
              <a:p>
                <a:pPr>
                  <a:defRPr sz="1400"/>
                </a:pPr>
                <a:r>
                  <a:rPr lang="en-US" altLang="en-US" sz="1400" i="1"/>
                  <a:t>P</a:t>
                </a:r>
                <a:r>
                  <a:rPr lang="en-US" altLang="en-US" sz="1400"/>
                  <a:t> (GPa)</a:t>
                </a:r>
              </a:p>
            </c:rich>
          </c:tx>
          <c:layout/>
        </c:title>
        <c:numFmt formatCode="General" sourceLinked="1"/>
        <c:majorTickMark val="none"/>
        <c:tickLblPos val="nextTo"/>
        <c:crossAx val="49597056"/>
        <c:crosses val="autoZero"/>
        <c:crossBetween val="midCat"/>
      </c:valAx>
      <c:valAx>
        <c:axId val="49597056"/>
        <c:scaling>
          <c:orientation val="minMax"/>
          <c:max val="1.7"/>
          <c:min val="1.45"/>
        </c:scaling>
        <c:axPos val="l"/>
        <c:majorGridlines/>
        <c:title>
          <c:tx>
            <c:rich>
              <a:bodyPr/>
              <a:lstStyle/>
              <a:p>
                <a:pPr>
                  <a:defRPr sz="1400" i="1"/>
                </a:pPr>
                <a:r>
                  <a:rPr lang="en-US" altLang="ja-JP" sz="1400" i="1"/>
                  <a:t>c/a</a:t>
                </a:r>
                <a:endParaRPr lang="ja-JP" altLang="en-US" sz="1400" i="1"/>
              </a:p>
            </c:rich>
          </c:tx>
          <c:layout/>
        </c:title>
        <c:numFmt formatCode="General" sourceLinked="1"/>
        <c:majorTickMark val="none"/>
        <c:tickLblPos val="nextTo"/>
        <c:crossAx val="49595136"/>
        <c:crosses val="autoZero"/>
        <c:crossBetween val="midCat"/>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autoTitleDeleted val="1"/>
    <c:plotArea>
      <c:layout/>
      <c:scatterChart>
        <c:scatterStyle val="lineMarker"/>
        <c:ser>
          <c:idx val="2"/>
          <c:order val="0"/>
          <c:tx>
            <c:v>V</c:v>
          </c:tx>
          <c:spPr>
            <a:ln w="28575">
              <a:noFill/>
            </a:ln>
          </c:spPr>
          <c:xVal>
            <c:numRef>
              <c:f>'be03_xrd (2)'!$E$8:$E$60</c:f>
              <c:numCache>
                <c:formatCode>General</c:formatCode>
                <c:ptCount val="53"/>
                <c:pt idx="1">
                  <c:v>9.1560000000000006</c:v>
                </c:pt>
                <c:pt idx="2">
                  <c:v>9.6920000000000002</c:v>
                </c:pt>
                <c:pt idx="3">
                  <c:v>11.091000000000001</c:v>
                </c:pt>
                <c:pt idx="4">
                  <c:v>13.274000000000001</c:v>
                </c:pt>
                <c:pt idx="5">
                  <c:v>15.417</c:v>
                </c:pt>
                <c:pt idx="6">
                  <c:v>15.252000000000002</c:v>
                </c:pt>
                <c:pt idx="7">
                  <c:v>18.670000000000005</c:v>
                </c:pt>
                <c:pt idx="8">
                  <c:v>19.327999999999999</c:v>
                </c:pt>
                <c:pt idx="9">
                  <c:v>20.064999999999987</c:v>
                </c:pt>
                <c:pt idx="10">
                  <c:v>22.257000000000001</c:v>
                </c:pt>
                <c:pt idx="11">
                  <c:v>23.824999999999999</c:v>
                </c:pt>
                <c:pt idx="12">
                  <c:v>24.747</c:v>
                </c:pt>
                <c:pt idx="13">
                  <c:v>28.294</c:v>
                </c:pt>
                <c:pt idx="14">
                  <c:v>29.079000000000001</c:v>
                </c:pt>
                <c:pt idx="15">
                  <c:v>29.73</c:v>
                </c:pt>
                <c:pt idx="16">
                  <c:v>30.9</c:v>
                </c:pt>
                <c:pt idx="17">
                  <c:v>32.338000000000001</c:v>
                </c:pt>
                <c:pt idx="18">
                  <c:v>33.422000000000011</c:v>
                </c:pt>
                <c:pt idx="19">
                  <c:v>35.865000000000002</c:v>
                </c:pt>
                <c:pt idx="20">
                  <c:v>40.294000000000011</c:v>
                </c:pt>
                <c:pt idx="21">
                  <c:v>40.906000000000006</c:v>
                </c:pt>
                <c:pt idx="22">
                  <c:v>41.469000000000001</c:v>
                </c:pt>
                <c:pt idx="23">
                  <c:v>44.730000000000011</c:v>
                </c:pt>
                <c:pt idx="24">
                  <c:v>48.660000000000011</c:v>
                </c:pt>
                <c:pt idx="25">
                  <c:v>51.354999999999997</c:v>
                </c:pt>
                <c:pt idx="26">
                  <c:v>54.277000000000001</c:v>
                </c:pt>
                <c:pt idx="27">
                  <c:v>60.316000000000003</c:v>
                </c:pt>
                <c:pt idx="28">
                  <c:v>65.936000000000007</c:v>
                </c:pt>
              </c:numCache>
            </c:numRef>
          </c:xVal>
          <c:yVal>
            <c:numRef>
              <c:f>'be03_xrd (2)'!$AF$8:$AF$60</c:f>
              <c:numCache>
                <c:formatCode>General</c:formatCode>
                <c:ptCount val="53"/>
                <c:pt idx="1">
                  <c:v>14.894</c:v>
                </c:pt>
                <c:pt idx="2">
                  <c:v>14.977</c:v>
                </c:pt>
                <c:pt idx="3">
                  <c:v>14.803000000000004</c:v>
                </c:pt>
                <c:pt idx="4">
                  <c:v>14.621</c:v>
                </c:pt>
                <c:pt idx="5">
                  <c:v>14.511000000000001</c:v>
                </c:pt>
                <c:pt idx="6">
                  <c:v>14.343</c:v>
                </c:pt>
                <c:pt idx="7">
                  <c:v>14.208</c:v>
                </c:pt>
                <c:pt idx="8">
                  <c:v>14.19</c:v>
                </c:pt>
                <c:pt idx="9">
                  <c:v>14.118</c:v>
                </c:pt>
                <c:pt idx="10">
                  <c:v>13.959000000000007</c:v>
                </c:pt>
                <c:pt idx="11">
                  <c:v>13.924000000000001</c:v>
                </c:pt>
                <c:pt idx="12">
                  <c:v>13.675000000000002</c:v>
                </c:pt>
                <c:pt idx="13">
                  <c:v>13.594000000000001</c:v>
                </c:pt>
                <c:pt idx="14">
                  <c:v>13.454000000000002</c:v>
                </c:pt>
                <c:pt idx="15">
                  <c:v>13.469000000000007</c:v>
                </c:pt>
                <c:pt idx="16">
                  <c:v>13.362000000000007</c:v>
                </c:pt>
                <c:pt idx="17">
                  <c:v>13.261000000000001</c:v>
                </c:pt>
                <c:pt idx="18">
                  <c:v>13.148999999999999</c:v>
                </c:pt>
                <c:pt idx="19">
                  <c:v>13.003</c:v>
                </c:pt>
                <c:pt idx="20">
                  <c:v>12.812000000000006</c:v>
                </c:pt>
                <c:pt idx="21">
                  <c:v>12.733000000000001</c:v>
                </c:pt>
                <c:pt idx="22">
                  <c:v>12.623000000000001</c:v>
                </c:pt>
                <c:pt idx="23">
                  <c:v>12.478</c:v>
                </c:pt>
                <c:pt idx="24">
                  <c:v>12.307</c:v>
                </c:pt>
                <c:pt idx="25">
                  <c:v>12.163</c:v>
                </c:pt>
                <c:pt idx="26">
                  <c:v>12.027000000000001</c:v>
                </c:pt>
                <c:pt idx="27">
                  <c:v>11.776</c:v>
                </c:pt>
              </c:numCache>
            </c:numRef>
          </c:yVal>
        </c:ser>
        <c:axId val="62658432"/>
        <c:axId val="62664704"/>
      </c:scatterChart>
      <c:valAx>
        <c:axId val="62658432"/>
        <c:scaling>
          <c:orientation val="minMax"/>
          <c:max val="70"/>
          <c:min val="0"/>
        </c:scaling>
        <c:axPos val="b"/>
        <c:title>
          <c:tx>
            <c:rich>
              <a:bodyPr/>
              <a:lstStyle/>
              <a:p>
                <a:pPr>
                  <a:defRPr/>
                </a:pPr>
                <a:r>
                  <a:rPr lang="en-US" altLang="ja-JP" sz="1400" i="1"/>
                  <a:t>P</a:t>
                </a:r>
                <a:r>
                  <a:rPr lang="en-US" altLang="ja-JP" sz="1400"/>
                  <a:t> (GPa)</a:t>
                </a:r>
                <a:endParaRPr lang="ja-JP" altLang="en-US" sz="1400"/>
              </a:p>
            </c:rich>
          </c:tx>
          <c:layout/>
        </c:title>
        <c:numFmt formatCode="General" sourceLinked="1"/>
        <c:majorTickMark val="none"/>
        <c:tickLblPos val="nextTo"/>
        <c:crossAx val="62664704"/>
        <c:crosses val="autoZero"/>
        <c:crossBetween val="midCat"/>
        <c:majorUnit val="10"/>
      </c:valAx>
      <c:valAx>
        <c:axId val="62664704"/>
        <c:scaling>
          <c:orientation val="minMax"/>
          <c:max val="16"/>
          <c:min val="10"/>
        </c:scaling>
        <c:axPos val="l"/>
        <c:majorGridlines/>
        <c:title>
          <c:tx>
            <c:rich>
              <a:bodyPr/>
              <a:lstStyle/>
              <a:p>
                <a:pPr>
                  <a:defRPr/>
                </a:pPr>
                <a:r>
                  <a:rPr lang="en-US" altLang="ja-JP" sz="1400" b="1" i="1" dirty="0"/>
                  <a:t>V</a:t>
                </a:r>
                <a:r>
                  <a:rPr lang="en-US" altLang="ja-JP" sz="1400" b="1" i="1" baseline="0" dirty="0"/>
                  <a:t> </a:t>
                </a:r>
                <a:r>
                  <a:rPr lang="en-US" altLang="ja-JP" sz="1400" baseline="0" dirty="0" smtClean="0"/>
                  <a:t>(Å</a:t>
                </a:r>
                <a:r>
                  <a:rPr lang="en-US" altLang="ja-JP" sz="1400" baseline="30000" dirty="0" smtClean="0"/>
                  <a:t>3</a:t>
                </a:r>
                <a:r>
                  <a:rPr lang="en-US" altLang="ja-JP" sz="1400" baseline="0" dirty="0" smtClean="0"/>
                  <a:t>)</a:t>
                </a:r>
                <a:endParaRPr lang="ja-JP" altLang="en-US" sz="1400" dirty="0"/>
              </a:p>
            </c:rich>
          </c:tx>
          <c:layout/>
        </c:title>
        <c:numFmt formatCode="General" sourceLinked="1"/>
        <c:majorTickMark val="none"/>
        <c:tickLblPos val="nextTo"/>
        <c:crossAx val="62658432"/>
        <c:crosses val="autoZero"/>
        <c:crossBetween val="midCat"/>
      </c:valAx>
    </c:plotArea>
    <c:plotVisOnly val="1"/>
    <c:dispBlanksAs val="gap"/>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DD645-1750-420A-B4F2-67164E41BAE5}" type="datetimeFigureOut">
              <a:rPr kumimoji="1" lang="ja-JP" altLang="en-US" smtClean="0"/>
              <a:pPr/>
              <a:t>2011/11/1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6A79E-630A-49B3-8B0D-77769A031A7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D46A79E-630A-49B3-8B0D-77769A031A70}" type="slidenum">
              <a:rPr kumimoji="1" lang="ja-JP" altLang="en-US" smtClean="0"/>
              <a:pPr/>
              <a:t>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544EBD0-F581-4B07-B396-FB05BA29EE9C}"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このデバイ温度</a:t>
            </a:r>
            <a:r>
              <a:rPr kumimoji="1" lang="en-US" altLang="ja-JP" dirty="0" smtClean="0"/>
              <a:t>1440K</a:t>
            </a:r>
            <a:r>
              <a:rPr kumimoji="1" lang="ja-JP" altLang="en-US" dirty="0" smtClean="0"/>
              <a:t>はダイヤモンドの次に高く金属元素としては飛びぬけて高い</a:t>
            </a:r>
            <a:endParaRPr kumimoji="1" lang="en-US" altLang="ja-JP" dirty="0" smtClean="0"/>
          </a:p>
          <a:p>
            <a:r>
              <a:rPr kumimoji="1" lang="ja-JP" altLang="en-US" dirty="0" smtClean="0"/>
              <a:t>これは電子と格子振動の相互関係がかなり大きいということを示す。</a:t>
            </a:r>
            <a:endParaRPr kumimoji="1" lang="en-US" altLang="ja-JP" dirty="0" smtClean="0"/>
          </a:p>
          <a:p>
            <a:endParaRPr kumimoji="1" lang="en-US" altLang="ja-JP" dirty="0" smtClean="0"/>
          </a:p>
          <a:p>
            <a:r>
              <a:rPr kumimoji="1" lang="en-US" altLang="ja-JP" dirty="0" smtClean="0"/>
              <a:t>BCS</a:t>
            </a:r>
            <a:r>
              <a:rPr kumimoji="1" lang="ja-JP" altLang="en-US" dirty="0" smtClean="0"/>
              <a:t>理論によると、超伝導は電子と格子振動の相互作用によるクーパー対の形成により出現する。</a:t>
            </a:r>
            <a:endParaRPr kumimoji="1" lang="en-US" altLang="ja-JP" dirty="0" smtClean="0"/>
          </a:p>
          <a:p>
            <a:r>
              <a:rPr kumimoji="1" lang="ja-JP" altLang="en-US" dirty="0" smtClean="0"/>
              <a:t>そこで</a:t>
            </a:r>
            <a:r>
              <a:rPr kumimoji="1" lang="en-US" altLang="ja-JP" dirty="0" smtClean="0"/>
              <a:t>Tc</a:t>
            </a:r>
            <a:r>
              <a:rPr kumimoji="1" lang="ja-JP" altLang="en-US" dirty="0" smtClean="0"/>
              <a:t>は以下のようにあらわされ、</a:t>
            </a:r>
            <a:r>
              <a:rPr kumimoji="1" lang="en-US" altLang="ja-JP" dirty="0" smtClean="0"/>
              <a:t>Be</a:t>
            </a:r>
            <a:r>
              <a:rPr kumimoji="1" lang="ja-JP" altLang="en-US" dirty="0" smtClean="0"/>
              <a:t>はデバイ温度が高く、電子と格子の相互作用が大きいため高い</a:t>
            </a:r>
            <a:r>
              <a:rPr kumimoji="1" lang="en-US" altLang="ja-JP" dirty="0" smtClean="0"/>
              <a:t>Tc</a:t>
            </a:r>
            <a:r>
              <a:rPr kumimoji="1" lang="ja-JP" altLang="en-US" dirty="0" smtClean="0"/>
              <a:t>が期待できる。</a:t>
            </a:r>
            <a:endParaRPr kumimoji="1" lang="en-US" altLang="ja-JP" dirty="0" smtClean="0"/>
          </a:p>
          <a:p>
            <a:r>
              <a:rPr kumimoji="1" lang="ja-JP" altLang="en-US" dirty="0" smtClean="0"/>
              <a:t>が、ベリリウムの常圧下での</a:t>
            </a:r>
            <a:r>
              <a:rPr kumimoji="1" lang="en-US" altLang="ja-JP" dirty="0" smtClean="0"/>
              <a:t>Tc</a:t>
            </a:r>
            <a:r>
              <a:rPr kumimoji="1" lang="ja-JP" altLang="en-US" dirty="0" smtClean="0"/>
              <a:t>は</a:t>
            </a:r>
            <a:r>
              <a:rPr kumimoji="1" lang="en-US" altLang="ja-JP" dirty="0" smtClean="0"/>
              <a:t>24.38mK</a:t>
            </a:r>
            <a:r>
              <a:rPr kumimoji="1" lang="ja-JP" altLang="en-US" dirty="0" smtClean="0"/>
              <a:t>と非常に小さく、これはフェルミ面付近での電子状態密度が非常に小さいためであると考えられる。ここで加圧することによりフェルミ面での電子状態密度が増加するのであれば、</a:t>
            </a:r>
            <a:r>
              <a:rPr kumimoji="1" lang="en-US" altLang="ja-JP" dirty="0" smtClean="0"/>
              <a:t>Tc</a:t>
            </a:r>
            <a:r>
              <a:rPr kumimoji="1" lang="ja-JP" altLang="en-US" dirty="0" smtClean="0"/>
              <a:t>の上昇が期待できる。</a:t>
            </a:r>
            <a:endParaRPr kumimoji="1" lang="en-US" altLang="ja-JP" dirty="0" smtClean="0"/>
          </a:p>
          <a:p>
            <a:endParaRPr kumimoji="1" lang="en-US" altLang="ja-JP" dirty="0" smtClean="0"/>
          </a:p>
          <a:p>
            <a:endParaRPr kumimoji="1" lang="en-US" altLang="ja-JP" dirty="0" smtClean="0"/>
          </a:p>
          <a:p>
            <a:r>
              <a:rPr kumimoji="1" lang="ja-JP" altLang="en-US" dirty="0" smtClean="0"/>
              <a:t>デバイ温度 ： </a:t>
            </a:r>
            <a:r>
              <a:rPr kumimoji="1" lang="en-US" altLang="ja-JP" dirty="0" smtClean="0"/>
              <a:t>θ</a:t>
            </a:r>
            <a:r>
              <a:rPr kumimoji="1" lang="en-US" altLang="ja-JP" sz="1000" baseline="-25000" dirty="0" smtClean="0"/>
              <a:t>D</a:t>
            </a:r>
            <a:r>
              <a:rPr kumimoji="1" lang="en-US" altLang="ja-JP" dirty="0" smtClean="0"/>
              <a:t> = ℏν/k</a:t>
            </a:r>
            <a:r>
              <a:rPr kumimoji="1" lang="en-US" altLang="ja-JP" sz="400" baseline="-25000" dirty="0" smtClean="0"/>
              <a:t>B</a:t>
            </a:r>
            <a:r>
              <a:rPr kumimoji="1" lang="ja-JP" altLang="en-US" dirty="0" smtClean="0"/>
              <a:t> ・　</a:t>
            </a:r>
            <a:r>
              <a:rPr kumimoji="1" lang="en-US" altLang="ja-JP" dirty="0" smtClean="0"/>
              <a:t>(6π</a:t>
            </a:r>
            <a:r>
              <a:rPr kumimoji="1" lang="en-US" altLang="ja-JP" baseline="30000" dirty="0" smtClean="0"/>
              <a:t>2</a:t>
            </a:r>
            <a:r>
              <a:rPr kumimoji="1" lang="en-US" altLang="ja-JP" dirty="0" smtClean="0"/>
              <a:t>N/V)</a:t>
            </a:r>
            <a:r>
              <a:rPr kumimoji="1" lang="en-US" altLang="ja-JP" baseline="30000" dirty="0" smtClean="0"/>
              <a:t>1/3</a:t>
            </a:r>
          </a:p>
          <a:p>
            <a:endParaRPr kumimoji="1" lang="en-US" altLang="ja-JP" baseline="30000" dirty="0" smtClean="0"/>
          </a:p>
          <a:p>
            <a:r>
              <a:rPr kumimoji="1" lang="en-US" altLang="ja-JP" baseline="0" dirty="0" smtClean="0"/>
              <a:t>ν</a:t>
            </a:r>
            <a:r>
              <a:rPr kumimoji="1" lang="ja-JP" altLang="en-US" baseline="0" dirty="0" smtClean="0"/>
              <a:t>：音速　</a:t>
            </a:r>
            <a:r>
              <a:rPr kumimoji="1" lang="en-US" altLang="ja-JP" baseline="0" dirty="0" smtClean="0"/>
              <a:t>N</a:t>
            </a:r>
            <a:r>
              <a:rPr kumimoji="1" lang="ja-JP" altLang="en-US" baseline="0" dirty="0" smtClean="0"/>
              <a:t>：基本単位格子の数＝音響フォノンモードの総数　</a:t>
            </a:r>
            <a:r>
              <a:rPr kumimoji="1" lang="en-US" altLang="ja-JP" baseline="0" dirty="0" smtClean="0"/>
              <a:t>V</a:t>
            </a:r>
            <a:r>
              <a:rPr kumimoji="1" lang="ja-JP" altLang="en-US" baseline="0" dirty="0" smtClean="0"/>
              <a:t>：試料体積＝</a:t>
            </a:r>
            <a:r>
              <a:rPr kumimoji="1" lang="en-US" altLang="ja-JP" baseline="0" dirty="0" smtClean="0"/>
              <a:t>L^3</a:t>
            </a:r>
            <a:endParaRPr kumimoji="1" lang="ja-JP" altLang="en-US" baseline="0" dirty="0"/>
          </a:p>
        </p:txBody>
      </p:sp>
      <p:sp>
        <p:nvSpPr>
          <p:cNvPr id="4" name="スライド番号プレースホルダ 3"/>
          <p:cNvSpPr>
            <a:spLocks noGrp="1"/>
          </p:cNvSpPr>
          <p:nvPr>
            <p:ph type="sldNum" sz="quarter" idx="10"/>
          </p:nvPr>
        </p:nvSpPr>
        <p:spPr/>
        <p:txBody>
          <a:bodyPr/>
          <a:lstStyle/>
          <a:p>
            <a:fld id="{2D46A79E-630A-49B3-8B0D-77769A031A70}"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20 GPa, </a:t>
            </a:r>
            <a:r>
              <a:rPr lang="en-US" altLang="ja-JP" dirty="0" smtClean="0"/>
              <a:t>short-circuited Pt electrode and gasket(sus301S).</a:t>
            </a:r>
            <a:r>
              <a:rPr kumimoji="1" lang="en-US" altLang="ja-JP" dirty="0" smtClean="0"/>
              <a:t>  </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a:t>
            </a:r>
            <a:r>
              <a:rPr kumimoji="1" lang="ja-JP" altLang="en-US" dirty="0" smtClean="0"/>
              <a:t>端子間でも変な挙動はないのでおそらく</a:t>
            </a:r>
            <a:r>
              <a:rPr kumimoji="1" lang="en-US" altLang="ja-JP" dirty="0" smtClean="0"/>
              <a:t>4</a:t>
            </a:r>
            <a:r>
              <a:rPr kumimoji="1" lang="ja-JP" altLang="en-US" dirty="0" smtClean="0"/>
              <a:t>端子で測定できていると思われる（～５０</a:t>
            </a:r>
            <a:r>
              <a:rPr kumimoji="1" lang="en-US" altLang="ja-JP" dirty="0" smtClean="0"/>
              <a:t>GPa</a:t>
            </a:r>
            <a:r>
              <a:rPr kumimoji="1" lang="ja-JP" altLang="en-US" dirty="0" smtClean="0"/>
              <a:t>まで）</a:t>
            </a:r>
          </a:p>
          <a:p>
            <a:endParaRPr kumimoji="1" lang="ja-JP" altLang="en-US" dirty="0"/>
          </a:p>
        </p:txBody>
      </p:sp>
      <p:sp>
        <p:nvSpPr>
          <p:cNvPr id="4" name="スライド番号プレースホルダ 3"/>
          <p:cNvSpPr>
            <a:spLocks noGrp="1"/>
          </p:cNvSpPr>
          <p:nvPr>
            <p:ph type="sldNum" sz="quarter" idx="10"/>
          </p:nvPr>
        </p:nvSpPr>
        <p:spPr/>
        <p:txBody>
          <a:bodyPr/>
          <a:lstStyle/>
          <a:p>
            <a:fld id="{2D46A79E-630A-49B3-8B0D-77769A031A70}" type="slidenum">
              <a:rPr kumimoji="1" lang="ja-JP" altLang="en-US" smtClean="0"/>
              <a:pPr/>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各圧力での低音部の拡大になります。</a:t>
            </a:r>
            <a:endParaRPr kumimoji="1" lang="en-US" altLang="ja-JP" dirty="0" smtClean="0"/>
          </a:p>
          <a:p>
            <a:r>
              <a:rPr kumimoji="1" lang="ja-JP" altLang="en-US" dirty="0" smtClean="0"/>
              <a:t>上のグラフは約</a:t>
            </a:r>
            <a:r>
              <a:rPr kumimoji="1" lang="en-US" altLang="ja-JP" dirty="0" smtClean="0"/>
              <a:t>26GPa</a:t>
            </a:r>
            <a:r>
              <a:rPr kumimoji="1" lang="ja-JP" altLang="en-US" dirty="0" smtClean="0"/>
              <a:t>で、流す電流値を変化させたものになります。</a:t>
            </a:r>
            <a:endParaRPr kumimoji="1" lang="en-US" altLang="ja-JP" dirty="0" smtClean="0"/>
          </a:p>
          <a:p>
            <a:r>
              <a:rPr kumimoji="1" lang="ja-JP" altLang="en-US" dirty="0" smtClean="0"/>
              <a:t>電流を流すことにより抵抗値の減少が抑えられていることより、これは超電導である可能性があります。</a:t>
            </a:r>
            <a:endParaRPr kumimoji="1" lang="en-US" altLang="ja-JP" dirty="0" smtClean="0"/>
          </a:p>
          <a:p>
            <a:endParaRPr kumimoji="1" lang="en-US" altLang="ja-JP" dirty="0" smtClean="0"/>
          </a:p>
          <a:p>
            <a:r>
              <a:rPr kumimoji="1" lang="ja-JP" altLang="en-US" dirty="0" smtClean="0"/>
              <a:t>約</a:t>
            </a:r>
            <a:r>
              <a:rPr kumimoji="1" lang="en-US" altLang="ja-JP" dirty="0" smtClean="0"/>
              <a:t>50GPa</a:t>
            </a:r>
            <a:r>
              <a:rPr kumimoji="1" lang="ja-JP" altLang="en-US" dirty="0" err="1" smtClean="0"/>
              <a:t>まで</a:t>
            </a:r>
            <a:r>
              <a:rPr kumimoji="1" lang="ja-JP" altLang="en-US" dirty="0" smtClean="0"/>
              <a:t>加圧・冷却を行いましたが、</a:t>
            </a:r>
            <a:r>
              <a:rPr kumimoji="1" lang="en-US" altLang="ja-JP" dirty="0" smtClean="0"/>
              <a:t>26GPa</a:t>
            </a:r>
            <a:r>
              <a:rPr kumimoji="1" lang="ja-JP" altLang="en-US" dirty="0" smtClean="0"/>
              <a:t>以上で電気抵抗の減少が確認され、その最大の減少は、残留抵抗の</a:t>
            </a:r>
            <a:r>
              <a:rPr kumimoji="1" lang="en-US" altLang="ja-JP" dirty="0" smtClean="0"/>
              <a:t>1%</a:t>
            </a:r>
            <a:r>
              <a:rPr kumimoji="1" lang="ja-JP" altLang="en-US" dirty="0" smtClean="0"/>
              <a:t>程度となっております。</a:t>
            </a:r>
            <a:endParaRPr kumimoji="1" lang="ja-JP" altLang="en-US" dirty="0"/>
          </a:p>
        </p:txBody>
      </p:sp>
      <p:sp>
        <p:nvSpPr>
          <p:cNvPr id="4" name="スライド番号プレースホルダ 3"/>
          <p:cNvSpPr>
            <a:spLocks noGrp="1"/>
          </p:cNvSpPr>
          <p:nvPr>
            <p:ph type="sldNum" sz="quarter" idx="10"/>
          </p:nvPr>
        </p:nvSpPr>
        <p:spPr/>
        <p:txBody>
          <a:bodyPr/>
          <a:lstStyle/>
          <a:p>
            <a:fld id="{2D46A79E-630A-49B3-8B0D-77769A031A70}" type="slidenum">
              <a:rPr kumimoji="1" lang="ja-JP" altLang="en-US" smtClean="0"/>
              <a:pPr/>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こちらは超伝導転移温度をプロットしたグラフになります。</a:t>
            </a:r>
            <a:endParaRPr kumimoji="1" lang="en-US" altLang="ja-JP" dirty="0" smtClean="0"/>
          </a:p>
          <a:p>
            <a:endParaRPr kumimoji="1" lang="en-US" altLang="ja-JP" dirty="0" smtClean="0"/>
          </a:p>
          <a:p>
            <a:r>
              <a:rPr kumimoji="1" lang="en-US" altLang="ja-JP" dirty="0" smtClean="0"/>
              <a:t>Tc</a:t>
            </a:r>
            <a:r>
              <a:rPr kumimoji="1" lang="ja-JP" altLang="en-US" dirty="0" smtClean="0"/>
              <a:t>の決め方を二種類しており、・・・</a:t>
            </a:r>
            <a:endParaRPr kumimoji="1" lang="ja-JP" altLang="en-US" dirty="0"/>
          </a:p>
        </p:txBody>
      </p:sp>
      <p:sp>
        <p:nvSpPr>
          <p:cNvPr id="4" name="スライド番号プレースホルダ 3"/>
          <p:cNvSpPr>
            <a:spLocks noGrp="1"/>
          </p:cNvSpPr>
          <p:nvPr>
            <p:ph type="sldNum" sz="quarter" idx="10"/>
          </p:nvPr>
        </p:nvSpPr>
        <p:spPr/>
        <p:txBody>
          <a:bodyPr/>
          <a:lstStyle/>
          <a:p>
            <a:fld id="{2D46A79E-630A-49B3-8B0D-77769A031A70}" type="slidenum">
              <a:rPr kumimoji="1" lang="ja-JP" altLang="en-US" smtClean="0"/>
              <a:pPr/>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a:ln/>
        </p:spPr>
      </p:sp>
      <p:sp>
        <p:nvSpPr>
          <p:cNvPr id="15363" name="ノート プレースホルダ 2"/>
          <p:cNvSpPr>
            <a:spLocks noGrp="1"/>
          </p:cNvSpPr>
          <p:nvPr>
            <p:ph type="body" idx="1"/>
          </p:nvPr>
        </p:nvSpPr>
        <p:spPr>
          <a:noFill/>
          <a:ln/>
        </p:spPr>
        <p:txBody>
          <a:bodyPr/>
          <a:lstStyle/>
          <a:p>
            <a:r>
              <a:rPr lang="ja-JP" altLang="en-US" smtClean="0">
                <a:ea typeface="ＭＳ Ｐ明朝" charset="-128"/>
              </a:rPr>
              <a:t>先端</a:t>
            </a:r>
            <a:r>
              <a:rPr lang="en-US" altLang="ja-JP" smtClean="0">
                <a:ea typeface="ＭＳ Ｐ明朝" charset="-128"/>
              </a:rPr>
              <a:t>200μ</a:t>
            </a:r>
            <a:r>
              <a:rPr lang="ja-JP" altLang="en-US" smtClean="0">
                <a:ea typeface="ＭＳ Ｐ明朝" charset="-128"/>
              </a:rPr>
              <a:t>の</a:t>
            </a:r>
            <a:r>
              <a:rPr lang="en-US" altLang="ja-JP" smtClean="0">
                <a:ea typeface="ＭＳ Ｐ明朝" charset="-128"/>
              </a:rPr>
              <a:t>Ib</a:t>
            </a:r>
            <a:r>
              <a:rPr lang="ja-JP" altLang="en-US" smtClean="0">
                <a:ea typeface="ＭＳ Ｐ明朝" charset="-128"/>
              </a:rPr>
              <a:t>のダイヤでガスケット</a:t>
            </a:r>
            <a:r>
              <a:rPr lang="en-US" altLang="ja-JP" smtClean="0">
                <a:ea typeface="ＭＳ Ｐ明朝" charset="-128"/>
              </a:rPr>
              <a:t>Re</a:t>
            </a:r>
            <a:r>
              <a:rPr lang="ja-JP" altLang="en-US" smtClean="0">
                <a:ea typeface="ＭＳ Ｐ明朝" charset="-128"/>
              </a:rPr>
              <a:t>圧媒体・端子なしでルビー封入また圧マーカーとして</a:t>
            </a:r>
            <a:r>
              <a:rPr lang="en-US" altLang="ja-JP" smtClean="0">
                <a:ea typeface="ＭＳ Ｐ明朝" charset="-128"/>
              </a:rPr>
              <a:t>Au</a:t>
            </a:r>
            <a:r>
              <a:rPr lang="ja-JP" altLang="en-US" smtClean="0">
                <a:ea typeface="ＭＳ Ｐ明朝" charset="-128"/>
              </a:rPr>
              <a:t>を入れて作った。</a:t>
            </a:r>
            <a:endParaRPr lang="en-US" altLang="ja-JP" smtClean="0">
              <a:ea typeface="ＭＳ Ｐ明朝" charset="-128"/>
            </a:endParaRPr>
          </a:p>
          <a:p>
            <a:endParaRPr lang="en-US" altLang="ja-JP" smtClean="0">
              <a:ea typeface="ＭＳ Ｐ明朝" charset="-128"/>
            </a:endParaRPr>
          </a:p>
          <a:p>
            <a:r>
              <a:rPr lang="ja-JP" altLang="en-US" smtClean="0">
                <a:ea typeface="ＭＳ Ｐ明朝" charset="-128"/>
              </a:rPr>
              <a:t>結局サンプルホールサイズは</a:t>
            </a:r>
            <a:r>
              <a:rPr lang="en-US" altLang="ja-JP" smtClean="0">
                <a:ea typeface="ＭＳ Ｐ明朝" charset="-128"/>
              </a:rPr>
              <a:t>40μm</a:t>
            </a:r>
            <a:r>
              <a:rPr lang="ja-JP" altLang="en-US" smtClean="0">
                <a:ea typeface="ＭＳ Ｐ明朝" charset="-128"/>
              </a:rPr>
              <a:t>ほどになった。</a:t>
            </a:r>
            <a:endParaRPr lang="en-US" altLang="ja-JP" smtClean="0">
              <a:ea typeface="ＭＳ Ｐ明朝" charset="-128"/>
            </a:endParaRPr>
          </a:p>
        </p:txBody>
      </p:sp>
      <p:sp>
        <p:nvSpPr>
          <p:cNvPr id="15364" name="スライド番号プレースホルダ 3"/>
          <p:cNvSpPr>
            <a:spLocks noGrp="1"/>
          </p:cNvSpPr>
          <p:nvPr>
            <p:ph type="sldNum" sz="quarter" idx="5"/>
          </p:nvPr>
        </p:nvSpPr>
        <p:spPr>
          <a:noFill/>
        </p:spPr>
        <p:txBody>
          <a:bodyPr/>
          <a:lstStyle/>
          <a:p>
            <a:fld id="{887E2C53-49C5-4095-BD79-5A5DE66DA0E7}" type="slidenum">
              <a:rPr lang="ja-JP" altLang="en-US" smtClean="0">
                <a:ea typeface="ＭＳ Ｐゴシック" charset="-128"/>
              </a:rPr>
              <a:pPr/>
              <a:t>9</a:t>
            </a:fld>
            <a:endParaRPr lang="ja-JP" altLang="en-US"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続いて粉末</a:t>
            </a:r>
            <a:r>
              <a:rPr kumimoji="1" lang="en-US" altLang="ja-JP" dirty="0" smtClean="0"/>
              <a:t>X</a:t>
            </a:r>
            <a:r>
              <a:rPr kumimoji="1" lang="ja-JP" altLang="en-US" dirty="0" smtClean="0"/>
              <a:t>線回折実験の結果になります。</a:t>
            </a:r>
            <a:endParaRPr kumimoji="1" lang="en-US" altLang="ja-JP" dirty="0" smtClean="0"/>
          </a:p>
          <a:p>
            <a:endParaRPr kumimoji="1" lang="en-US" altLang="ja-JP" dirty="0" smtClean="0"/>
          </a:p>
          <a:p>
            <a:r>
              <a:rPr kumimoji="1" lang="ja-JP" altLang="en-US" dirty="0" smtClean="0"/>
              <a:t>下のグラフはイメージングプレートのパターンを積分・</a:t>
            </a:r>
            <a:r>
              <a:rPr kumimoji="1" lang="en-US" altLang="ja-JP" dirty="0" smtClean="0"/>
              <a:t>2</a:t>
            </a:r>
            <a:r>
              <a:rPr kumimoji="1" lang="ja-JP" altLang="en-US" dirty="0" smtClean="0"/>
              <a:t>次元化したもので、ガスケットとして利用したレニウムのピークも確認されますが、ベリリウムのピークもきちんと確認できました。</a:t>
            </a:r>
            <a:endParaRPr kumimoji="1" lang="ja-JP" altLang="en-US" dirty="0"/>
          </a:p>
        </p:txBody>
      </p:sp>
      <p:sp>
        <p:nvSpPr>
          <p:cNvPr id="4" name="スライド番号プレースホルダ 3"/>
          <p:cNvSpPr>
            <a:spLocks noGrp="1"/>
          </p:cNvSpPr>
          <p:nvPr>
            <p:ph type="sldNum" sz="quarter" idx="10"/>
          </p:nvPr>
        </p:nvSpPr>
        <p:spPr/>
        <p:txBody>
          <a:bodyPr/>
          <a:lstStyle/>
          <a:p>
            <a:fld id="{2D46A79E-630A-49B3-8B0D-77769A031A70}" type="slidenum">
              <a:rPr kumimoji="1" lang="ja-JP" altLang="en-US" smtClean="0"/>
              <a:pPr/>
              <a:t>10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こちらが室温実験での解析結果になります。</a:t>
            </a:r>
            <a:endParaRPr kumimoji="1" lang="en-US" altLang="ja-JP" dirty="0" smtClean="0"/>
          </a:p>
          <a:p>
            <a:endParaRPr kumimoji="1" lang="en-US" altLang="ja-JP" dirty="0" smtClean="0"/>
          </a:p>
          <a:p>
            <a:r>
              <a:rPr kumimoji="1" lang="ja-JP" altLang="en-US" dirty="0" smtClean="0"/>
              <a:t>右下のグラフは過去実験での</a:t>
            </a:r>
            <a:r>
              <a:rPr kumimoji="1" lang="en-US" altLang="ja-JP" dirty="0" smtClean="0"/>
              <a:t>c/a</a:t>
            </a:r>
            <a:r>
              <a:rPr kumimoji="1" lang="ja-JP" altLang="en-US" dirty="0" smtClean="0"/>
              <a:t>の値をまとめたグラフになりますが、今回の実験でも再現性が得られ、相転移は認められません。</a:t>
            </a:r>
            <a:endParaRPr kumimoji="1" lang="ja-JP" altLang="en-US" dirty="0"/>
          </a:p>
        </p:txBody>
      </p:sp>
      <p:sp>
        <p:nvSpPr>
          <p:cNvPr id="4" name="スライド番号プレースホルダ 3"/>
          <p:cNvSpPr>
            <a:spLocks noGrp="1"/>
          </p:cNvSpPr>
          <p:nvPr>
            <p:ph type="sldNum" sz="quarter" idx="10"/>
          </p:nvPr>
        </p:nvSpPr>
        <p:spPr/>
        <p:txBody>
          <a:bodyPr/>
          <a:lstStyle/>
          <a:p>
            <a:fld id="{2D46A79E-630A-49B3-8B0D-77769A031A70}"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27DBF5C0-BF69-4BC7-898A-A46BC8104E83}" type="datetimeFigureOut">
              <a:rPr kumimoji="1" lang="ja-JP" altLang="en-US" smtClean="0"/>
              <a:pPr/>
              <a:t>2011/11/1</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232B43D6-2E3E-49D2-958F-C144E714B52E}"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27DBF5C0-BF69-4BC7-898A-A46BC8104E83}" type="datetimeFigureOut">
              <a:rPr kumimoji="1" lang="ja-JP" altLang="en-US" smtClean="0"/>
              <a:pPr/>
              <a:t>2011/11/1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32B43D6-2E3E-49D2-958F-C144E714B52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27DBF5C0-BF69-4BC7-898A-A46BC8104E83}" type="datetimeFigureOut">
              <a:rPr kumimoji="1" lang="ja-JP" altLang="en-US" smtClean="0"/>
              <a:pPr/>
              <a:t>2011/11/1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32B43D6-2E3E-49D2-958F-C144E714B52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27DBF5C0-BF69-4BC7-898A-A46BC8104E83}" type="datetimeFigureOut">
              <a:rPr kumimoji="1" lang="ja-JP" altLang="en-US" smtClean="0"/>
              <a:pPr/>
              <a:t>2011/11/1</a:t>
            </a:fld>
            <a:endParaRPr kumimoji="1" lang="ja-JP" altLang="en-US"/>
          </a:p>
        </p:txBody>
      </p:sp>
      <p:sp>
        <p:nvSpPr>
          <p:cNvPr id="9" name="スライド番号プレースホルダ 8"/>
          <p:cNvSpPr>
            <a:spLocks noGrp="1"/>
          </p:cNvSpPr>
          <p:nvPr>
            <p:ph type="sldNum" sz="quarter" idx="15"/>
          </p:nvPr>
        </p:nvSpPr>
        <p:spPr/>
        <p:txBody>
          <a:bodyPr rtlCol="0"/>
          <a:lstStyle/>
          <a:p>
            <a:fld id="{232B43D6-2E3E-49D2-958F-C144E714B52E}"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27DBF5C0-BF69-4BC7-898A-A46BC8104E83}" type="datetimeFigureOut">
              <a:rPr kumimoji="1" lang="ja-JP" altLang="en-US" smtClean="0"/>
              <a:pPr/>
              <a:t>2011/11/1</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232B43D6-2E3E-49D2-958F-C144E714B52E}"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27DBF5C0-BF69-4BC7-898A-A46BC8104E83}" type="datetimeFigureOut">
              <a:rPr kumimoji="1" lang="ja-JP" altLang="en-US" smtClean="0"/>
              <a:pPr/>
              <a:t>2011/11/1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32B43D6-2E3E-49D2-958F-C144E714B52E}"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27DBF5C0-BF69-4BC7-898A-A46BC8104E83}" type="datetimeFigureOut">
              <a:rPr kumimoji="1" lang="ja-JP" altLang="en-US" smtClean="0"/>
              <a:pPr/>
              <a:t>2011/11/1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32B43D6-2E3E-49D2-958F-C144E714B52E}"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27DBF5C0-BF69-4BC7-898A-A46BC8104E83}" type="datetimeFigureOut">
              <a:rPr kumimoji="1" lang="ja-JP" altLang="en-US" smtClean="0"/>
              <a:pPr/>
              <a:t>2011/11/1</a:t>
            </a:fld>
            <a:endParaRPr kumimoji="1" lang="ja-JP" altLang="en-US"/>
          </a:p>
        </p:txBody>
      </p:sp>
      <p:sp>
        <p:nvSpPr>
          <p:cNvPr id="7" name="スライド番号プレースホルダ 6"/>
          <p:cNvSpPr>
            <a:spLocks noGrp="1"/>
          </p:cNvSpPr>
          <p:nvPr>
            <p:ph type="sldNum" sz="quarter" idx="11"/>
          </p:nvPr>
        </p:nvSpPr>
        <p:spPr/>
        <p:txBody>
          <a:bodyPr rtlCol="0"/>
          <a:lstStyle/>
          <a:p>
            <a:fld id="{232B43D6-2E3E-49D2-958F-C144E714B52E}"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7DBF5C0-BF69-4BC7-898A-A46BC8104E83}" type="datetimeFigureOut">
              <a:rPr kumimoji="1" lang="ja-JP" altLang="en-US" smtClean="0"/>
              <a:pPr/>
              <a:t>2011/11/1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32B43D6-2E3E-49D2-958F-C144E714B52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27DBF5C0-BF69-4BC7-898A-A46BC8104E83}" type="datetimeFigureOut">
              <a:rPr kumimoji="1" lang="ja-JP" altLang="en-US" smtClean="0"/>
              <a:pPr/>
              <a:t>2011/11/1</a:t>
            </a:fld>
            <a:endParaRPr kumimoji="1" lang="ja-JP" altLang="en-US"/>
          </a:p>
        </p:txBody>
      </p:sp>
      <p:sp>
        <p:nvSpPr>
          <p:cNvPr id="22" name="スライド番号プレースホルダ 21"/>
          <p:cNvSpPr>
            <a:spLocks noGrp="1"/>
          </p:cNvSpPr>
          <p:nvPr>
            <p:ph type="sldNum" sz="quarter" idx="15"/>
          </p:nvPr>
        </p:nvSpPr>
        <p:spPr/>
        <p:txBody>
          <a:bodyPr rtlCol="0"/>
          <a:lstStyle/>
          <a:p>
            <a:fld id="{232B43D6-2E3E-49D2-958F-C144E714B52E}"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27DBF5C0-BF69-4BC7-898A-A46BC8104E83}" type="datetimeFigureOut">
              <a:rPr kumimoji="1" lang="ja-JP" altLang="en-US" smtClean="0"/>
              <a:pPr/>
              <a:t>2011/11/1</a:t>
            </a:fld>
            <a:endParaRPr kumimoji="1" lang="ja-JP" altLang="en-US"/>
          </a:p>
        </p:txBody>
      </p:sp>
      <p:sp>
        <p:nvSpPr>
          <p:cNvPr id="18" name="スライド番号プレースホルダ 17"/>
          <p:cNvSpPr>
            <a:spLocks noGrp="1"/>
          </p:cNvSpPr>
          <p:nvPr>
            <p:ph type="sldNum" sz="quarter" idx="11"/>
          </p:nvPr>
        </p:nvSpPr>
        <p:spPr/>
        <p:txBody>
          <a:bodyPr rtlCol="0"/>
          <a:lstStyle/>
          <a:p>
            <a:fld id="{232B43D6-2E3E-49D2-958F-C144E714B52E}"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DBF5C0-BF69-4BC7-898A-A46BC8104E83}" type="datetimeFigureOut">
              <a:rPr kumimoji="1" lang="ja-JP" altLang="en-US" smtClean="0"/>
              <a:pPr/>
              <a:t>2011/11/1</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32B43D6-2E3E-49D2-958F-C144E714B52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83568" y="548680"/>
            <a:ext cx="2448272" cy="646331"/>
          </a:xfrm>
          <a:prstGeom prst="rect">
            <a:avLst/>
          </a:prstGeom>
          <a:noFill/>
        </p:spPr>
        <p:txBody>
          <a:bodyPr wrap="square" rtlCol="0">
            <a:spAutoFit/>
          </a:bodyPr>
          <a:lstStyle/>
          <a:p>
            <a:r>
              <a:rPr kumimoji="1" lang="en-US" altLang="ja-JP" sz="3600" b="1" dirty="0" smtClean="0"/>
              <a:t>Contents</a:t>
            </a:r>
            <a:endParaRPr kumimoji="1" lang="ja-JP" altLang="en-US" sz="3600" b="1" dirty="0"/>
          </a:p>
        </p:txBody>
      </p:sp>
      <p:sp>
        <p:nvSpPr>
          <p:cNvPr id="6" name="Rectangle 3"/>
          <p:cNvSpPr txBox="1">
            <a:spLocks noChangeArrowheads="1"/>
          </p:cNvSpPr>
          <p:nvPr/>
        </p:nvSpPr>
        <p:spPr>
          <a:xfrm>
            <a:off x="899592" y="1844824"/>
            <a:ext cx="7560840" cy="4248472"/>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Introduction</a:t>
            </a:r>
            <a:endParaRPr lang="en-US" altLang="ja-JP" sz="1600" dirty="0" smtClean="0"/>
          </a:p>
          <a:p>
            <a:pPr marL="274320" lvl="0" indent="-274320">
              <a:spcBef>
                <a:spcPts val="600"/>
              </a:spcBef>
              <a:buClr>
                <a:schemeClr val="accent1"/>
              </a:buClr>
              <a:buSzPct val="70000"/>
              <a:defRPr/>
            </a:pPr>
            <a:r>
              <a:rPr lang="en-US" altLang="ja-JP" sz="2000" noProof="0" dirty="0" smtClean="0"/>
              <a:t>		Superconductivity of </a:t>
            </a:r>
            <a:r>
              <a:rPr lang="en-US" altLang="ja-JP" sz="2000" dirty="0" smtClean="0"/>
              <a:t>elements</a:t>
            </a:r>
            <a:endParaRPr lang="en-US" altLang="ja-JP" sz="2000" noProof="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en-US" altLang="ja-JP" sz="2000" b="0" i="0" u="none" strike="noStrike" kern="1200" cap="none" spc="0" normalizeH="0" noProof="0" dirty="0" smtClean="0">
                <a:ln>
                  <a:noFill/>
                </a:ln>
                <a:solidFill>
                  <a:schemeClr val="tx1"/>
                </a:solidFill>
                <a:effectLst/>
                <a:uLnTx/>
                <a:uFillTx/>
                <a:latin typeface="+mn-lt"/>
                <a:ea typeface="+mn-ea"/>
                <a:cs typeface="+mn-cs"/>
              </a:rPr>
              <a:t>		Property of Beryllium</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Experiment</a:t>
            </a:r>
            <a:r>
              <a:rPr lang="en-US" altLang="ja-JP" sz="1600" dirty="0" smtClean="0"/>
              <a:t> </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en-US" altLang="ja-JP" sz="16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Electrical</a:t>
            </a:r>
            <a:r>
              <a:rPr kumimoji="1" lang="en-US" altLang="ja-JP" sz="2000" b="0" i="0" u="none" strike="noStrike" kern="1200" cap="none" spc="0" normalizeH="0" noProof="0" dirty="0" smtClean="0">
                <a:ln>
                  <a:noFill/>
                </a:ln>
                <a:solidFill>
                  <a:schemeClr val="tx1"/>
                </a:solidFill>
                <a:effectLst/>
                <a:uLnTx/>
                <a:uFillTx/>
                <a:latin typeface="+mn-lt"/>
                <a:ea typeface="+mn-ea"/>
                <a:cs typeface="+mn-cs"/>
              </a:rPr>
              <a:t> resistance measurement</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n-US" altLang="ja-JP" sz="2000" dirty="0" smtClean="0"/>
              <a:t>              Powder X-ray diffraction</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Result &amp; Discussion</a:t>
            </a:r>
            <a:endParaRPr kumimoji="1" lang="en-US" altLang="ja-JP" sz="1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Summary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7839656" y="558924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899592" y="620688"/>
            <a:ext cx="2148345" cy="400110"/>
          </a:xfrm>
          <a:prstGeom prst="rect">
            <a:avLst/>
          </a:prstGeom>
          <a:noFill/>
          <a:ln>
            <a:solidFill>
              <a:schemeClr val="accent1"/>
            </a:solidFill>
          </a:ln>
        </p:spPr>
        <p:txBody>
          <a:bodyPr wrap="none" rtlCol="0">
            <a:spAutoFit/>
          </a:bodyPr>
          <a:lstStyle/>
          <a:p>
            <a:r>
              <a:rPr kumimoji="1" lang="en-US" altLang="ja-JP" sz="2000" dirty="0" smtClean="0"/>
              <a:t>X-ray diffraction</a:t>
            </a:r>
            <a:endParaRPr kumimoji="1" lang="ja-JP" altLang="en-US" sz="2000" dirty="0"/>
          </a:p>
        </p:txBody>
      </p:sp>
      <p:sp>
        <p:nvSpPr>
          <p:cNvPr id="8" name="テキスト ボックス 7"/>
          <p:cNvSpPr txBox="1"/>
          <p:nvPr/>
        </p:nvSpPr>
        <p:spPr>
          <a:xfrm>
            <a:off x="1115616" y="1556792"/>
            <a:ext cx="5046574" cy="707886"/>
          </a:xfrm>
          <a:prstGeom prst="rect">
            <a:avLst/>
          </a:prstGeom>
          <a:noFill/>
        </p:spPr>
        <p:txBody>
          <a:bodyPr wrap="none" rtlCol="0">
            <a:spAutoFit/>
          </a:bodyPr>
          <a:lstStyle/>
          <a:p>
            <a:r>
              <a:rPr kumimoji="1" lang="en-US" altLang="ja-JP" sz="2000" dirty="0" smtClean="0"/>
              <a:t>We can observed beryllium’s diffractions</a:t>
            </a:r>
            <a:r>
              <a:rPr lang="en-US" altLang="ja-JP" sz="2000" dirty="0" smtClean="0"/>
              <a:t>.</a:t>
            </a:r>
          </a:p>
          <a:p>
            <a:r>
              <a:rPr kumimoji="1" lang="en-US" altLang="ja-JP" sz="2000" dirty="0" smtClean="0"/>
              <a:t>But there are some rhenium's</a:t>
            </a:r>
            <a:r>
              <a:rPr lang="en-US" altLang="ja-JP" sz="2000" dirty="0" smtClean="0"/>
              <a:t> peaks (G).</a:t>
            </a:r>
            <a:endParaRPr kumimoji="1" lang="en-US" altLang="ja-JP" sz="2000" dirty="0" smtClean="0"/>
          </a:p>
        </p:txBody>
      </p:sp>
      <p:graphicFrame>
        <p:nvGraphicFramePr>
          <p:cNvPr id="51204" name="Object 4"/>
          <p:cNvGraphicFramePr>
            <a:graphicFrameLocks noChangeAspect="1"/>
          </p:cNvGraphicFramePr>
          <p:nvPr/>
        </p:nvGraphicFramePr>
        <p:xfrm>
          <a:off x="-324544" y="2255182"/>
          <a:ext cx="5400600" cy="3773812"/>
        </p:xfrm>
        <a:graphic>
          <a:graphicData uri="http://schemas.openxmlformats.org/presentationml/2006/ole">
            <p:oleObj spid="_x0000_s51204" name="ｸﾞﾗﾌ" r:id="rId4" imgW="4153680" imgH="2901600" progId="Origin50.Graph">
              <p:embed/>
            </p:oleObj>
          </a:graphicData>
        </a:graphic>
      </p:graphicFrame>
      <p:graphicFrame>
        <p:nvGraphicFramePr>
          <p:cNvPr id="51205" name="Object 5"/>
          <p:cNvGraphicFramePr>
            <a:graphicFrameLocks noChangeAspect="1"/>
          </p:cNvGraphicFramePr>
          <p:nvPr/>
        </p:nvGraphicFramePr>
        <p:xfrm>
          <a:off x="3779912" y="2244480"/>
          <a:ext cx="5423148" cy="3789570"/>
        </p:xfrm>
        <a:graphic>
          <a:graphicData uri="http://schemas.openxmlformats.org/presentationml/2006/ole">
            <p:oleObj spid="_x0000_s51205" name="ｸﾞﾗﾌ" r:id="rId5" imgW="4153680" imgH="2901600" progId="Origin50.Graph">
              <p:embed/>
            </p:oleObj>
          </a:graphicData>
        </a:graphic>
      </p:graphicFrame>
      <p:sp>
        <p:nvSpPr>
          <p:cNvPr id="12" name="テキスト ボックス 11"/>
          <p:cNvSpPr txBox="1"/>
          <p:nvPr/>
        </p:nvSpPr>
        <p:spPr>
          <a:xfrm>
            <a:off x="3419872" y="2780928"/>
            <a:ext cx="679994" cy="276999"/>
          </a:xfrm>
          <a:prstGeom prst="rect">
            <a:avLst/>
          </a:prstGeom>
          <a:noFill/>
        </p:spPr>
        <p:txBody>
          <a:bodyPr wrap="none" rtlCol="0">
            <a:spAutoFit/>
          </a:bodyPr>
          <a:lstStyle/>
          <a:p>
            <a:r>
              <a:rPr kumimoji="1" lang="en-US" altLang="ja-JP" sz="1200" dirty="0" smtClean="0"/>
              <a:t>T = RT</a:t>
            </a:r>
            <a:endParaRPr kumimoji="1" lang="ja-JP" altLang="en-US" sz="1200" dirty="0"/>
          </a:p>
        </p:txBody>
      </p:sp>
      <p:sp>
        <p:nvSpPr>
          <p:cNvPr id="13" name="テキスト ボックス 12"/>
          <p:cNvSpPr txBox="1"/>
          <p:nvPr/>
        </p:nvSpPr>
        <p:spPr>
          <a:xfrm>
            <a:off x="7564414" y="2780928"/>
            <a:ext cx="679994" cy="276999"/>
          </a:xfrm>
          <a:prstGeom prst="rect">
            <a:avLst/>
          </a:prstGeom>
          <a:noFill/>
        </p:spPr>
        <p:txBody>
          <a:bodyPr wrap="none" rtlCol="0">
            <a:spAutoFit/>
          </a:bodyPr>
          <a:lstStyle/>
          <a:p>
            <a:r>
              <a:rPr kumimoji="1" lang="en-US" altLang="ja-JP" sz="1200" dirty="0" smtClean="0"/>
              <a:t>T = RT</a:t>
            </a:r>
            <a:endParaRPr kumimoji="1" lang="ja-JP" alt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nvGraphicFramePr>
        <p:xfrm>
          <a:off x="251520" y="692696"/>
          <a:ext cx="4824536"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nvGraphicFramePr>
        <p:xfrm>
          <a:off x="283777" y="3284984"/>
          <a:ext cx="4320480" cy="2952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p:cNvGraphicFramePr>
            <a:graphicFrameLocks/>
          </p:cNvGraphicFramePr>
          <p:nvPr/>
        </p:nvGraphicFramePr>
        <p:xfrm>
          <a:off x="4932040" y="692696"/>
          <a:ext cx="3816424" cy="2752086"/>
        </p:xfrm>
        <a:graphic>
          <a:graphicData uri="http://schemas.openxmlformats.org/drawingml/2006/chart">
            <c:chart xmlns:c="http://schemas.openxmlformats.org/drawingml/2006/chart" xmlns:r="http://schemas.openxmlformats.org/officeDocument/2006/relationships" r:id="rId5"/>
          </a:graphicData>
        </a:graphic>
      </p:graphicFrame>
      <p:sp>
        <p:nvSpPr>
          <p:cNvPr id="7" name="円/楕円 6"/>
          <p:cNvSpPr/>
          <p:nvPr/>
        </p:nvSpPr>
        <p:spPr>
          <a:xfrm>
            <a:off x="7839656" y="558924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2226" name="Picture 2"/>
          <p:cNvPicPr>
            <a:picLocks noChangeAspect="1" noChangeArrowheads="1"/>
          </p:cNvPicPr>
          <p:nvPr/>
        </p:nvPicPr>
        <p:blipFill>
          <a:blip r:embed="rId6" cstate="print"/>
          <a:srcRect/>
          <a:stretch>
            <a:fillRect/>
          </a:stretch>
        </p:blipFill>
        <p:spPr bwMode="auto">
          <a:xfrm>
            <a:off x="4748273" y="3356992"/>
            <a:ext cx="3600400" cy="2666962"/>
          </a:xfrm>
          <a:prstGeom prst="rect">
            <a:avLst/>
          </a:prstGeom>
          <a:noFill/>
          <a:ln w="9525">
            <a:noFill/>
            <a:miter lim="800000"/>
            <a:headEnd/>
            <a:tailEnd/>
          </a:ln>
        </p:spPr>
      </p:pic>
      <p:sp>
        <p:nvSpPr>
          <p:cNvPr id="9" name="テキスト ボックス 8"/>
          <p:cNvSpPr txBox="1"/>
          <p:nvPr/>
        </p:nvSpPr>
        <p:spPr>
          <a:xfrm>
            <a:off x="4748273" y="6021288"/>
            <a:ext cx="4126451" cy="276999"/>
          </a:xfrm>
          <a:prstGeom prst="rect">
            <a:avLst/>
          </a:prstGeom>
          <a:noFill/>
        </p:spPr>
        <p:txBody>
          <a:bodyPr wrap="none" rtlCol="0">
            <a:spAutoFit/>
          </a:bodyPr>
          <a:lstStyle/>
          <a:p>
            <a:r>
              <a:rPr kumimoji="1" lang="en-US" altLang="ja-JP" sz="1200" dirty="0" smtClean="0"/>
              <a:t>Ref. G. V. </a:t>
            </a:r>
            <a:r>
              <a:rPr kumimoji="1" lang="en-US" altLang="ja-JP" sz="1200" dirty="0" err="1" smtClean="0"/>
              <a:t>Sin’ko</a:t>
            </a:r>
            <a:r>
              <a:rPr kumimoji="1" lang="en-US" altLang="ja-JP" sz="1200" dirty="0" smtClean="0"/>
              <a:t>, </a:t>
            </a:r>
            <a:r>
              <a:rPr kumimoji="1" lang="en-US" altLang="ja-JP" sz="1200" i="1" dirty="0" smtClean="0"/>
              <a:t>et al</a:t>
            </a:r>
            <a:r>
              <a:rPr kumimoji="1" lang="en-US" altLang="ja-JP" sz="1200" dirty="0" smtClean="0"/>
              <a:t>., </a:t>
            </a:r>
            <a:r>
              <a:rPr lang="en-US" altLang="ja-JP" sz="1200" dirty="0" smtClean="0"/>
              <a:t>Phys. Rev. </a:t>
            </a:r>
            <a:r>
              <a:rPr lang="en-US" altLang="ja-JP" sz="1200" b="1" dirty="0" smtClean="0"/>
              <a:t>B 71</a:t>
            </a:r>
            <a:r>
              <a:rPr lang="en-US" altLang="ja-JP" sz="1200" dirty="0" smtClean="0"/>
              <a:t>, 214108 (2005) </a:t>
            </a:r>
            <a:endParaRPr kumimoji="1" lang="ja-JP" altLang="en-US" sz="1200" dirty="0"/>
          </a:p>
        </p:txBody>
      </p:sp>
      <p:sp>
        <p:nvSpPr>
          <p:cNvPr id="10" name="テキスト ボックス 9"/>
          <p:cNvSpPr txBox="1"/>
          <p:nvPr/>
        </p:nvSpPr>
        <p:spPr>
          <a:xfrm>
            <a:off x="7340561" y="5805264"/>
            <a:ext cx="1483098" cy="276999"/>
          </a:xfrm>
          <a:prstGeom prst="rect">
            <a:avLst/>
          </a:prstGeom>
          <a:noFill/>
        </p:spPr>
        <p:txBody>
          <a:bodyPr wrap="none" rtlCol="0">
            <a:spAutoFit/>
          </a:bodyPr>
          <a:lstStyle/>
          <a:p>
            <a:r>
              <a:rPr kumimoji="1" lang="en-US" altLang="ja-JP" sz="1200" dirty="0" smtClean="0"/>
              <a:t>1 Mbar = 100 GPa</a:t>
            </a:r>
            <a:endParaRPr kumimoji="1" lang="ja-JP" altLang="en-US" sz="1200" dirty="0"/>
          </a:p>
        </p:txBody>
      </p:sp>
      <p:sp>
        <p:nvSpPr>
          <p:cNvPr id="11" name="テキスト ボックス 10"/>
          <p:cNvSpPr txBox="1"/>
          <p:nvPr/>
        </p:nvSpPr>
        <p:spPr>
          <a:xfrm>
            <a:off x="1115616" y="260648"/>
            <a:ext cx="2694969" cy="400110"/>
          </a:xfrm>
          <a:prstGeom prst="rect">
            <a:avLst/>
          </a:prstGeom>
          <a:noFill/>
        </p:spPr>
        <p:txBody>
          <a:bodyPr wrap="none" rtlCol="0">
            <a:spAutoFit/>
          </a:bodyPr>
          <a:lstStyle/>
          <a:p>
            <a:r>
              <a:rPr kumimoji="1" lang="en-US" altLang="ja-JP" sz="2000" dirty="0" smtClean="0">
                <a:solidFill>
                  <a:srgbClr val="1AC075"/>
                </a:solidFill>
              </a:rPr>
              <a:t>At room temperature</a:t>
            </a:r>
          </a:p>
        </p:txBody>
      </p:sp>
      <p:cxnSp>
        <p:nvCxnSpPr>
          <p:cNvPr id="13" name="直線コネクタ 12"/>
          <p:cNvCxnSpPr/>
          <p:nvPr/>
        </p:nvCxnSpPr>
        <p:spPr>
          <a:xfrm>
            <a:off x="4580878" y="836712"/>
            <a:ext cx="0" cy="1872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532440" y="854468"/>
            <a:ext cx="0" cy="1944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01350" y="3429000"/>
            <a:ext cx="0" cy="2160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979712" y="6309320"/>
            <a:ext cx="4716356" cy="400110"/>
          </a:xfrm>
          <a:prstGeom prst="rect">
            <a:avLst/>
          </a:prstGeom>
          <a:noFill/>
          <a:ln>
            <a:solidFill>
              <a:srgbClr val="7030A0"/>
            </a:solidFill>
          </a:ln>
        </p:spPr>
        <p:txBody>
          <a:bodyPr wrap="none" rtlCol="0">
            <a:spAutoFit/>
          </a:bodyPr>
          <a:lstStyle/>
          <a:p>
            <a:r>
              <a:rPr lang="en-US" altLang="ja-JP" sz="2000" dirty="0" smtClean="0"/>
              <a:t>I cannot observe</a:t>
            </a:r>
            <a:r>
              <a:rPr kumimoji="1" lang="en-US" altLang="ja-JP" sz="2000" dirty="0" smtClean="0"/>
              <a:t> any phase transition.</a:t>
            </a:r>
            <a:endParaRPr kumimoji="1" lang="ja-JP" alt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548680"/>
            <a:ext cx="3096344" cy="584775"/>
          </a:xfrm>
          <a:prstGeom prst="rect">
            <a:avLst/>
          </a:prstGeom>
          <a:noFill/>
        </p:spPr>
        <p:txBody>
          <a:bodyPr wrap="square" rtlCol="0">
            <a:spAutoFit/>
          </a:bodyPr>
          <a:lstStyle/>
          <a:p>
            <a:pPr marL="274320" lvl="0" indent="-274320">
              <a:spcBef>
                <a:spcPts val="600"/>
              </a:spcBef>
              <a:buClr>
                <a:schemeClr val="accent1"/>
              </a:buClr>
              <a:buSzPct val="70000"/>
              <a:defRPr/>
            </a:pPr>
            <a:r>
              <a:rPr lang="en-US" altLang="ja-JP" sz="3200" b="1" dirty="0" smtClean="0">
                <a:solidFill>
                  <a:srgbClr val="C707B0"/>
                </a:solidFill>
              </a:rPr>
              <a:t>Summary</a:t>
            </a:r>
            <a:endParaRPr lang="en-US" altLang="ja-JP" sz="3200" b="1" dirty="0">
              <a:solidFill>
                <a:srgbClr val="C707B0"/>
              </a:solidFill>
            </a:endParaRPr>
          </a:p>
        </p:txBody>
      </p:sp>
      <p:graphicFrame>
        <p:nvGraphicFramePr>
          <p:cNvPr id="93185" name="Object 1"/>
          <p:cNvGraphicFramePr>
            <a:graphicFrameLocks noChangeAspect="1"/>
          </p:cNvGraphicFramePr>
          <p:nvPr/>
        </p:nvGraphicFramePr>
        <p:xfrm>
          <a:off x="611560" y="980728"/>
          <a:ext cx="7944694" cy="5551568"/>
        </p:xfrm>
        <a:graphic>
          <a:graphicData uri="http://schemas.openxmlformats.org/presentationml/2006/ole">
            <p:oleObj spid="_x0000_s93185" name="ｸﾞﾗﾌ" r:id="rId3" imgW="4153680" imgH="2901600" progId="Origin50.Graph">
              <p:embed/>
            </p:oleObj>
          </a:graphicData>
        </a:graphic>
      </p:graphicFrame>
      <p:sp>
        <p:nvSpPr>
          <p:cNvPr id="6" name="円/楕円 5"/>
          <p:cNvSpPr/>
          <p:nvPr/>
        </p:nvSpPr>
        <p:spPr>
          <a:xfrm>
            <a:off x="7839656" y="558924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sz="quarter"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周期表.jpg"/>
          <p:cNvPicPr>
            <a:picLocks noChangeAspect="1"/>
          </p:cNvPicPr>
          <p:nvPr/>
        </p:nvPicPr>
        <p:blipFill>
          <a:blip r:embed="rId3" cstate="print"/>
          <a:stretch>
            <a:fillRect/>
          </a:stretch>
        </p:blipFill>
        <p:spPr>
          <a:xfrm>
            <a:off x="1572854" y="3474293"/>
            <a:ext cx="6324600" cy="3267075"/>
          </a:xfrm>
          <a:prstGeom prst="rect">
            <a:avLst/>
          </a:prstGeom>
        </p:spPr>
      </p:pic>
      <p:pic>
        <p:nvPicPr>
          <p:cNvPr id="11" name="Picture 2"/>
          <p:cNvPicPr>
            <a:picLocks noChangeAspect="1" noChangeArrowheads="1"/>
          </p:cNvPicPr>
          <p:nvPr/>
        </p:nvPicPr>
        <p:blipFill>
          <a:blip r:embed="rId4" cstate="print"/>
          <a:srcRect l="3333" r="8333"/>
          <a:stretch>
            <a:fillRect/>
          </a:stretch>
        </p:blipFill>
        <p:spPr bwMode="auto">
          <a:xfrm>
            <a:off x="4804219" y="512401"/>
            <a:ext cx="3405782" cy="2827440"/>
          </a:xfrm>
          <a:prstGeom prst="rect">
            <a:avLst/>
          </a:prstGeom>
          <a:noFill/>
          <a:ln w="9525">
            <a:noFill/>
            <a:miter lim="800000"/>
            <a:headEnd/>
            <a:tailEnd/>
          </a:ln>
        </p:spPr>
      </p:pic>
      <p:sp>
        <p:nvSpPr>
          <p:cNvPr id="13" name="テキスト ボックス 12"/>
          <p:cNvSpPr txBox="1"/>
          <p:nvPr/>
        </p:nvSpPr>
        <p:spPr>
          <a:xfrm>
            <a:off x="5329680" y="3167097"/>
            <a:ext cx="3096344" cy="523220"/>
          </a:xfrm>
          <a:prstGeom prst="rect">
            <a:avLst/>
          </a:prstGeom>
          <a:noFill/>
        </p:spPr>
        <p:txBody>
          <a:bodyPr wrap="square" rtlCol="0">
            <a:spAutoFit/>
          </a:bodyPr>
          <a:lstStyle/>
          <a:p>
            <a:r>
              <a:rPr lang="en-US" altLang="ja-JP" sz="1400" dirty="0" smtClean="0"/>
              <a:t>Ref. S. Okada. </a:t>
            </a:r>
            <a:r>
              <a:rPr lang="en-US" altLang="ja-JP" sz="1400" i="1" dirty="0" smtClean="0"/>
              <a:t>et al</a:t>
            </a:r>
            <a:r>
              <a:rPr lang="en-US" altLang="ja-JP" sz="1400" dirty="0" smtClean="0"/>
              <a:t>., J. Phys. </a:t>
            </a:r>
          </a:p>
          <a:p>
            <a:r>
              <a:rPr lang="en-US" altLang="ja-JP" sz="1400" dirty="0" smtClean="0"/>
              <a:t>Soc. Jpn., </a:t>
            </a:r>
            <a:r>
              <a:rPr lang="en-US" altLang="ja-JP" sz="1400" b="1" dirty="0" smtClean="0"/>
              <a:t>65</a:t>
            </a:r>
            <a:r>
              <a:rPr lang="en-US" altLang="ja-JP" sz="1400" dirty="0" smtClean="0"/>
              <a:t>, 1924 (1996)</a:t>
            </a:r>
            <a:endParaRPr lang="ja-JP" altLang="en-US" sz="1400" dirty="0" smtClean="0"/>
          </a:p>
        </p:txBody>
      </p:sp>
      <p:sp>
        <p:nvSpPr>
          <p:cNvPr id="22" name="円/楕円 21"/>
          <p:cNvSpPr/>
          <p:nvPr/>
        </p:nvSpPr>
        <p:spPr>
          <a:xfrm>
            <a:off x="1668489" y="4022787"/>
            <a:ext cx="360040" cy="360040"/>
          </a:xfrm>
          <a:prstGeom prst="ellipse">
            <a:avLst/>
          </a:prstGeom>
          <a:noFill/>
          <a:ln>
            <a:solidFill>
              <a:srgbClr val="CC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円/楕円 22"/>
          <p:cNvSpPr/>
          <p:nvPr/>
        </p:nvSpPr>
        <p:spPr>
          <a:xfrm>
            <a:off x="2008923" y="4582262"/>
            <a:ext cx="360040" cy="1008113"/>
          </a:xfrm>
          <a:prstGeom prst="ellipse">
            <a:avLst/>
          </a:prstGeom>
          <a:noFill/>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9" name="直線コネクタ 28"/>
          <p:cNvCxnSpPr>
            <a:stCxn id="23" idx="7"/>
            <a:endCxn id="13" idx="2"/>
          </p:cNvCxnSpPr>
          <p:nvPr/>
        </p:nvCxnSpPr>
        <p:spPr>
          <a:xfrm flipV="1">
            <a:off x="2316236" y="3690317"/>
            <a:ext cx="4561616" cy="1039580"/>
          </a:xfrm>
          <a:prstGeom prst="line">
            <a:avLst/>
          </a:prstGeom>
        </p:spPr>
        <p:style>
          <a:lnRef idx="1">
            <a:schemeClr val="dk1"/>
          </a:lnRef>
          <a:fillRef idx="0">
            <a:schemeClr val="dk1"/>
          </a:fillRef>
          <a:effectRef idx="0">
            <a:schemeClr val="dk1"/>
          </a:effectRef>
          <a:fontRef idx="minor">
            <a:schemeClr val="tx1"/>
          </a:fontRef>
        </p:style>
      </p:cxnSp>
      <p:sp>
        <p:nvSpPr>
          <p:cNvPr id="33" name="円/楕円 32"/>
          <p:cNvSpPr/>
          <p:nvPr/>
        </p:nvSpPr>
        <p:spPr>
          <a:xfrm>
            <a:off x="2007788" y="4020054"/>
            <a:ext cx="360040" cy="36004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 name="テキスト ボックス 37"/>
          <p:cNvSpPr txBox="1"/>
          <p:nvPr/>
        </p:nvSpPr>
        <p:spPr>
          <a:xfrm>
            <a:off x="467544" y="6180294"/>
            <a:ext cx="1555234" cy="400110"/>
          </a:xfrm>
          <a:prstGeom prst="rect">
            <a:avLst/>
          </a:prstGeom>
          <a:noFill/>
          <a:ln w="28575">
            <a:solidFill>
              <a:srgbClr val="00B050"/>
            </a:solidFill>
            <a:prstDash val="solid"/>
          </a:ln>
        </p:spPr>
        <p:txBody>
          <a:bodyPr wrap="none" rtlCol="0">
            <a:spAutoFit/>
          </a:bodyPr>
          <a:lstStyle/>
          <a:p>
            <a:r>
              <a:rPr kumimoji="1" lang="en-US" altLang="ja-JP" sz="2000" dirty="0" smtClean="0"/>
              <a:t>My sample!</a:t>
            </a:r>
            <a:endParaRPr kumimoji="1" lang="ja-JP" altLang="en-US" sz="2000" dirty="0"/>
          </a:p>
        </p:txBody>
      </p:sp>
      <p:cxnSp>
        <p:nvCxnSpPr>
          <p:cNvPr id="40" name="直線矢印コネクタ 39"/>
          <p:cNvCxnSpPr>
            <a:endCxn id="33" idx="3"/>
          </p:cNvCxnSpPr>
          <p:nvPr/>
        </p:nvCxnSpPr>
        <p:spPr>
          <a:xfrm flipV="1">
            <a:off x="1230690" y="4327367"/>
            <a:ext cx="829825" cy="7008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a:off x="654626" y="5604230"/>
            <a:ext cx="115212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44284" y="116632"/>
            <a:ext cx="7108036" cy="523220"/>
          </a:xfrm>
          <a:prstGeom prst="rect">
            <a:avLst/>
          </a:prstGeom>
          <a:noFill/>
        </p:spPr>
        <p:txBody>
          <a:bodyPr wrap="none" rtlCol="0">
            <a:spAutoFit/>
          </a:bodyPr>
          <a:lstStyle/>
          <a:p>
            <a:r>
              <a:rPr kumimoji="1" lang="en-US" altLang="ja-JP" sz="2800" b="1" dirty="0" smtClean="0">
                <a:solidFill>
                  <a:srgbClr val="FE5E16"/>
                </a:solidFill>
              </a:rPr>
              <a:t>Superconductivity of single elements</a:t>
            </a:r>
            <a:endParaRPr kumimoji="1" lang="ja-JP" altLang="en-US" sz="2800" b="1" dirty="0">
              <a:solidFill>
                <a:srgbClr val="FE5E16"/>
              </a:solidFill>
            </a:endParaRPr>
          </a:p>
        </p:txBody>
      </p:sp>
      <p:sp>
        <p:nvSpPr>
          <p:cNvPr id="16" name="円/楕円 15"/>
          <p:cNvSpPr/>
          <p:nvPr/>
        </p:nvSpPr>
        <p:spPr>
          <a:xfrm>
            <a:off x="7839656" y="558924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テキスト ボックス 204"/>
          <p:cNvSpPr txBox="1">
            <a:spLocks noChangeArrowheads="1"/>
          </p:cNvSpPr>
          <p:nvPr/>
        </p:nvSpPr>
        <p:spPr bwMode="auto">
          <a:xfrm>
            <a:off x="1547664" y="2996952"/>
            <a:ext cx="2592288" cy="523220"/>
          </a:xfrm>
          <a:prstGeom prst="rect">
            <a:avLst/>
          </a:prstGeom>
          <a:noFill/>
          <a:ln w="9525">
            <a:noFill/>
            <a:miter lim="800000"/>
            <a:headEnd/>
            <a:tailEnd/>
          </a:ln>
        </p:spPr>
        <p:txBody>
          <a:bodyPr wrap="square">
            <a:spAutoFit/>
          </a:bodyPr>
          <a:lstStyle/>
          <a:p>
            <a:r>
              <a:rPr lang="en-US" altLang="ja-JP" sz="1400" dirty="0" smtClean="0">
                <a:latin typeface="Times New Roman" pitchFamily="18" charset="0"/>
                <a:cs typeface="Times New Roman" pitchFamily="18" charset="0"/>
              </a:rPr>
              <a:t>T. </a:t>
            </a:r>
            <a:r>
              <a:rPr lang="en-US" altLang="ja-JP" sz="1400" dirty="0">
                <a:latin typeface="Times New Roman" pitchFamily="18" charset="0"/>
                <a:cs typeface="Times New Roman" pitchFamily="18" charset="0"/>
              </a:rPr>
              <a:t>Matsuoka</a:t>
            </a:r>
            <a:r>
              <a:rPr lang="en-US" altLang="ja-JP" sz="1400" dirty="0" smtClean="0">
                <a:latin typeface="Times New Roman" pitchFamily="18" charset="0"/>
                <a:cs typeface="Times New Roman" pitchFamily="18" charset="0"/>
              </a:rPr>
              <a:t>, </a:t>
            </a:r>
            <a:r>
              <a:rPr lang="en-US" altLang="ja-JP" sz="1400" i="1" dirty="0">
                <a:latin typeface="Times New Roman" pitchFamily="18" charset="0"/>
                <a:cs typeface="Times New Roman" pitchFamily="18" charset="0"/>
              </a:rPr>
              <a:t>et al</a:t>
            </a:r>
            <a:r>
              <a:rPr lang="en-US" altLang="ja-JP" sz="1400" dirty="0">
                <a:latin typeface="Times New Roman" pitchFamily="18" charset="0"/>
                <a:cs typeface="Times New Roman" pitchFamily="18" charset="0"/>
              </a:rPr>
              <a:t>., </a:t>
            </a:r>
            <a:r>
              <a:rPr lang="pt-BR" altLang="ja-JP" sz="1400" dirty="0" smtClean="0">
                <a:latin typeface="Times New Roman" pitchFamily="18" charset="0"/>
                <a:cs typeface="Times New Roman" pitchFamily="18" charset="0"/>
              </a:rPr>
              <a:t>J. Phys.: Conf. Ser. </a:t>
            </a:r>
            <a:r>
              <a:rPr lang="pt-BR" altLang="ja-JP" sz="1400" b="1" dirty="0" smtClean="0">
                <a:latin typeface="Times New Roman" pitchFamily="18" charset="0"/>
                <a:cs typeface="Times New Roman" pitchFamily="18" charset="0"/>
              </a:rPr>
              <a:t>121</a:t>
            </a:r>
            <a:r>
              <a:rPr lang="pt-BR" altLang="ja-JP" sz="1400" dirty="0" smtClean="0">
                <a:latin typeface="Times New Roman" pitchFamily="18" charset="0"/>
                <a:cs typeface="Times New Roman" pitchFamily="18" charset="0"/>
              </a:rPr>
              <a:t>, 052003 (2008).</a:t>
            </a:r>
            <a:endParaRPr lang="en-US" altLang="ja-JP" sz="1400" dirty="0">
              <a:latin typeface="Times New Roman" pitchFamily="18" charset="0"/>
              <a:cs typeface="Times New Roman" pitchFamily="18" charset="0"/>
            </a:endParaRPr>
          </a:p>
        </p:txBody>
      </p:sp>
      <p:grpSp>
        <p:nvGrpSpPr>
          <p:cNvPr id="56" name="グループ化 55"/>
          <p:cNvGrpSpPr/>
          <p:nvPr/>
        </p:nvGrpSpPr>
        <p:grpSpPr>
          <a:xfrm>
            <a:off x="884505" y="620688"/>
            <a:ext cx="3222271" cy="3573685"/>
            <a:chOff x="884505" y="620688"/>
            <a:chExt cx="3222271" cy="3573685"/>
          </a:xfrm>
        </p:grpSpPr>
        <p:sp>
          <p:nvSpPr>
            <p:cNvPr id="24" name="円弧 23"/>
            <p:cNvSpPr/>
            <p:nvPr/>
          </p:nvSpPr>
          <p:spPr>
            <a:xfrm rot="10800000">
              <a:off x="884505" y="1890117"/>
              <a:ext cx="1492847" cy="2304256"/>
            </a:xfrm>
            <a:prstGeom prst="arc">
              <a:avLst>
                <a:gd name="adj1" fmla="val 16165001"/>
                <a:gd name="adj2" fmla="val 428362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25" name="グループ化 24"/>
            <p:cNvGrpSpPr/>
            <p:nvPr/>
          </p:nvGrpSpPr>
          <p:grpSpPr>
            <a:xfrm>
              <a:off x="1331640" y="620688"/>
              <a:ext cx="2775136" cy="2448272"/>
              <a:chOff x="26263277" y="6027874"/>
              <a:chExt cx="4700388" cy="4146762"/>
            </a:xfrm>
          </p:grpSpPr>
          <p:grpSp>
            <p:nvGrpSpPr>
              <p:cNvPr id="26" name="グループ化 276"/>
              <p:cNvGrpSpPr/>
              <p:nvPr/>
            </p:nvGrpSpPr>
            <p:grpSpPr>
              <a:xfrm>
                <a:off x="26263277" y="6027874"/>
                <a:ext cx="4700388" cy="4146762"/>
                <a:chOff x="26263277" y="6027874"/>
                <a:chExt cx="4700388" cy="4146762"/>
              </a:xfrm>
            </p:grpSpPr>
            <p:grpSp>
              <p:nvGrpSpPr>
                <p:cNvPr id="28" name="グループ化 270"/>
                <p:cNvGrpSpPr/>
                <p:nvPr/>
              </p:nvGrpSpPr>
              <p:grpSpPr>
                <a:xfrm>
                  <a:off x="26263277" y="6027874"/>
                  <a:ext cx="4700388" cy="4146762"/>
                  <a:chOff x="26263277" y="6027874"/>
                  <a:chExt cx="4700388" cy="4146762"/>
                </a:xfrm>
              </p:grpSpPr>
              <p:pic>
                <p:nvPicPr>
                  <p:cNvPr id="34" name="Picture 213"/>
                  <p:cNvPicPr>
                    <a:picLocks noChangeAspect="1" noChangeArrowheads="1"/>
                  </p:cNvPicPr>
                  <p:nvPr/>
                </p:nvPicPr>
                <p:blipFill>
                  <a:blip r:embed="rId5" cstate="print"/>
                  <a:srcRect/>
                  <a:stretch>
                    <a:fillRect/>
                  </a:stretch>
                </p:blipFill>
                <p:spPr bwMode="auto">
                  <a:xfrm>
                    <a:off x="26263277" y="6027874"/>
                    <a:ext cx="4700388" cy="4146762"/>
                  </a:xfrm>
                  <a:prstGeom prst="rect">
                    <a:avLst/>
                  </a:prstGeom>
                  <a:noFill/>
                  <a:ln w="9525">
                    <a:noFill/>
                    <a:miter lim="800000"/>
                    <a:headEnd/>
                    <a:tailEnd/>
                  </a:ln>
                </p:spPr>
              </p:pic>
              <p:sp>
                <p:nvSpPr>
                  <p:cNvPr id="35" name="正方形/長方形 34"/>
                  <p:cNvSpPr/>
                  <p:nvPr/>
                </p:nvSpPr>
                <p:spPr bwMode="auto">
                  <a:xfrm>
                    <a:off x="27147241" y="8497244"/>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36" name="正方形/長方形 35"/>
                  <p:cNvSpPr/>
                  <p:nvPr/>
                </p:nvSpPr>
                <p:spPr bwMode="auto">
                  <a:xfrm>
                    <a:off x="27867321" y="7777164"/>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37" name="正方形/長方形 36"/>
                  <p:cNvSpPr/>
                  <p:nvPr/>
                </p:nvSpPr>
                <p:spPr bwMode="auto">
                  <a:xfrm>
                    <a:off x="28371377" y="6985076"/>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39" name="正方形/長方形 38"/>
                  <p:cNvSpPr/>
                  <p:nvPr/>
                </p:nvSpPr>
                <p:spPr bwMode="auto">
                  <a:xfrm>
                    <a:off x="27723305" y="7993188"/>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41" name="正方形/長方形 40"/>
                  <p:cNvSpPr/>
                  <p:nvPr/>
                </p:nvSpPr>
                <p:spPr bwMode="auto">
                  <a:xfrm>
                    <a:off x="28083345" y="7489132"/>
                    <a:ext cx="216024" cy="224408"/>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43" name="正方形/長方形 42"/>
                  <p:cNvSpPr/>
                  <p:nvPr/>
                </p:nvSpPr>
                <p:spPr bwMode="auto">
                  <a:xfrm>
                    <a:off x="28443385" y="7417124"/>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44" name="正方形/長方形 43"/>
                  <p:cNvSpPr/>
                  <p:nvPr/>
                </p:nvSpPr>
                <p:spPr bwMode="auto">
                  <a:xfrm>
                    <a:off x="29091457" y="7290948"/>
                    <a:ext cx="1152128"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45" name="正方形/長方形 44"/>
                  <p:cNvSpPr/>
                  <p:nvPr/>
                </p:nvSpPr>
                <p:spPr bwMode="auto">
                  <a:xfrm>
                    <a:off x="28227361" y="8353228"/>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46" name="正方形/長方形 45"/>
                  <p:cNvSpPr/>
                  <p:nvPr/>
                </p:nvSpPr>
                <p:spPr bwMode="auto">
                  <a:xfrm>
                    <a:off x="28246213" y="8093474"/>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47" name="正方形/長方形 46"/>
                  <p:cNvSpPr/>
                  <p:nvPr/>
                </p:nvSpPr>
                <p:spPr bwMode="auto">
                  <a:xfrm>
                    <a:off x="28269778" y="8353228"/>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48" name="正方形/長方形 47"/>
                  <p:cNvSpPr/>
                  <p:nvPr/>
                </p:nvSpPr>
                <p:spPr bwMode="auto">
                  <a:xfrm>
                    <a:off x="28505967" y="7921180"/>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49" name="正方形/長方形 48"/>
                  <p:cNvSpPr/>
                  <p:nvPr/>
                </p:nvSpPr>
                <p:spPr bwMode="auto">
                  <a:xfrm>
                    <a:off x="28701934" y="7957076"/>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50" name="正方形/長方形 49"/>
                  <p:cNvSpPr/>
                  <p:nvPr/>
                </p:nvSpPr>
                <p:spPr bwMode="auto">
                  <a:xfrm>
                    <a:off x="28745556" y="8160769"/>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51" name="正方形/長方形 50"/>
                  <p:cNvSpPr/>
                  <p:nvPr/>
                </p:nvSpPr>
                <p:spPr bwMode="auto">
                  <a:xfrm>
                    <a:off x="29739529" y="8592817"/>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52" name="正方形/長方形 51"/>
                  <p:cNvSpPr/>
                  <p:nvPr/>
                </p:nvSpPr>
                <p:spPr bwMode="auto">
                  <a:xfrm>
                    <a:off x="30209281" y="8688390"/>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53" name="正方形/長方形 52"/>
                  <p:cNvSpPr/>
                  <p:nvPr/>
                </p:nvSpPr>
                <p:spPr bwMode="auto">
                  <a:xfrm>
                    <a:off x="30094856" y="8545687"/>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grpSp>
            <p:sp>
              <p:nvSpPr>
                <p:cNvPr id="30" name="テキスト ボックス 29"/>
                <p:cNvSpPr txBox="1"/>
                <p:nvPr/>
              </p:nvSpPr>
              <p:spPr>
                <a:xfrm>
                  <a:off x="27074245" y="7980274"/>
                  <a:ext cx="896522" cy="364908"/>
                </a:xfrm>
                <a:prstGeom prst="rect">
                  <a:avLst/>
                </a:prstGeom>
                <a:noFill/>
                <a:ln>
                  <a:solidFill>
                    <a:schemeClr val="tx1"/>
                  </a:solidFill>
                </a:ln>
              </p:spPr>
              <p:txBody>
                <a:bodyPr wrap="none" rtlCol="0">
                  <a:spAutoFit/>
                </a:bodyPr>
                <a:lstStyle/>
                <a:p>
                  <a:r>
                    <a:rPr kumimoji="1" lang="en-US" altLang="ja-JP" sz="800" dirty="0" smtClean="0"/>
                    <a:t>400 </a:t>
                  </a:r>
                  <a:r>
                    <a:rPr kumimoji="1" lang="en-US" altLang="ja-JP" sz="800" dirty="0" err="1" smtClean="0"/>
                    <a:t>μK</a:t>
                  </a:r>
                  <a:endParaRPr kumimoji="1" lang="ja-JP" altLang="en-US" sz="800" dirty="0"/>
                </a:p>
              </p:txBody>
            </p:sp>
            <p:cxnSp>
              <p:nvCxnSpPr>
                <p:cNvPr id="32" name="直線矢印コネクタ 31"/>
                <p:cNvCxnSpPr>
                  <a:stCxn id="30" idx="2"/>
                  <a:endCxn id="27" idx="7"/>
                </p:cNvCxnSpPr>
                <p:nvPr/>
              </p:nvCxnSpPr>
              <p:spPr bwMode="auto">
                <a:xfrm flipH="1">
                  <a:off x="26938238" y="8345182"/>
                  <a:ext cx="584268" cy="11948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7" name="円/楕円 26"/>
              <p:cNvSpPr/>
              <p:nvPr/>
            </p:nvSpPr>
            <p:spPr bwMode="auto">
              <a:xfrm>
                <a:off x="26868129" y="9527655"/>
                <a:ext cx="82138" cy="84695"/>
              </a:xfrm>
              <a:prstGeom prst="ellipse">
                <a:avLst/>
              </a:prstGeom>
              <a:solidFill>
                <a:srgbClr val="FF0000"/>
              </a:solidFill>
              <a:ln w="9525">
                <a:solidFill>
                  <a:srgbClr val="FF0000"/>
                </a:solidFill>
                <a:miter lim="800000"/>
                <a:headEnd/>
                <a:tailEnd/>
              </a:ln>
              <a:effectLst/>
            </p:spPr>
            <p:txBody>
              <a:bodyPr wrap="none" rtlCol="0" anchor="ctr"/>
              <a:lstStyle/>
              <a:p>
                <a:pPr algn="ctr"/>
                <a:endParaRPr kumimoji="1"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childTnLst>
                          </p:cTn>
                        </p:par>
                        <p:par>
                          <p:cTn id="26" fill="hold">
                            <p:stCondLst>
                              <p:cond delay="500"/>
                            </p:stCondLst>
                            <p:childTnLst>
                              <p:par>
                                <p:cTn id="27" presetID="55" presetClass="entr" presetSubtype="0" fill="hold" nodeType="afterEffect">
                                  <p:stCondLst>
                                    <p:cond delay="100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strVal val="#ppt_w*0.70"/>
                                          </p:val>
                                        </p:tav>
                                        <p:tav tm="100000">
                                          <p:val>
                                            <p:strVal val="#ppt_w"/>
                                          </p:val>
                                        </p:tav>
                                      </p:tavLst>
                                    </p:anim>
                                    <p:anim calcmode="lin" valueType="num">
                                      <p:cBhvr>
                                        <p:cTn id="30" dur="500" fill="hold"/>
                                        <p:tgtEl>
                                          <p:spTgt spid="42"/>
                                        </p:tgtEl>
                                        <p:attrNameLst>
                                          <p:attrName>ppt_h</p:attrName>
                                        </p:attrNameLst>
                                      </p:cBhvr>
                                      <p:tavLst>
                                        <p:tav tm="0">
                                          <p:val>
                                            <p:strVal val="#ppt_h"/>
                                          </p:val>
                                        </p:tav>
                                        <p:tav tm="100000">
                                          <p:val>
                                            <p:strVal val="#ppt_h"/>
                                          </p:val>
                                        </p:tav>
                                      </p:tavLst>
                                    </p:anim>
                                    <p:animEffect transition="in" filter="fade">
                                      <p:cBhvr>
                                        <p:cTn id="31" dur="500"/>
                                        <p:tgtEl>
                                          <p:spTgt spid="42"/>
                                        </p:tgtEl>
                                      </p:cBhvr>
                                    </p:animEffect>
                                  </p:childTnLst>
                                </p:cTn>
                              </p:par>
                              <p:par>
                                <p:cTn id="32" presetID="55" presetClass="entr" presetSubtype="0" fill="hold" nodeType="withEffect">
                                  <p:stCondLst>
                                    <p:cond delay="100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strVal val="#ppt_w*0.70"/>
                                          </p:val>
                                        </p:tav>
                                        <p:tav tm="100000">
                                          <p:val>
                                            <p:strVal val="#ppt_w"/>
                                          </p:val>
                                        </p:tav>
                                      </p:tavLst>
                                    </p:anim>
                                    <p:anim calcmode="lin" valueType="num">
                                      <p:cBhvr>
                                        <p:cTn id="35" dur="500" fill="hold"/>
                                        <p:tgtEl>
                                          <p:spTgt spid="40"/>
                                        </p:tgtEl>
                                        <p:attrNameLst>
                                          <p:attrName>ppt_h</p:attrName>
                                        </p:attrNameLst>
                                      </p:cBhvr>
                                      <p:tavLst>
                                        <p:tav tm="0">
                                          <p:val>
                                            <p:strVal val="#ppt_h"/>
                                          </p:val>
                                        </p:tav>
                                        <p:tav tm="100000">
                                          <p:val>
                                            <p:strVal val="#ppt_h"/>
                                          </p:val>
                                        </p:tav>
                                      </p:tavLst>
                                    </p:anim>
                                    <p:animEffect transition="in" filter="fade">
                                      <p:cBhvr>
                                        <p:cTn id="36" dur="500"/>
                                        <p:tgtEl>
                                          <p:spTgt spid="40"/>
                                        </p:tgtEl>
                                      </p:cBhvr>
                                    </p:animEffect>
                                  </p:childTnLst>
                                </p:cTn>
                              </p:par>
                              <p:par>
                                <p:cTn id="37" presetID="55" presetClass="entr" presetSubtype="0" fill="hold" grpId="0" nodeType="withEffect">
                                  <p:stCondLst>
                                    <p:cond delay="100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strVal val="#ppt_w*0.70"/>
                                          </p:val>
                                        </p:tav>
                                        <p:tav tm="100000">
                                          <p:val>
                                            <p:strVal val="#ppt_w"/>
                                          </p:val>
                                        </p:tav>
                                      </p:tavLst>
                                    </p:anim>
                                    <p:anim calcmode="lin" valueType="num">
                                      <p:cBhvr>
                                        <p:cTn id="40" dur="500" fill="hold"/>
                                        <p:tgtEl>
                                          <p:spTgt spid="33"/>
                                        </p:tgtEl>
                                        <p:attrNameLst>
                                          <p:attrName>ppt_h</p:attrName>
                                        </p:attrNameLst>
                                      </p:cBhvr>
                                      <p:tavLst>
                                        <p:tav tm="0">
                                          <p:val>
                                            <p:strVal val="#ppt_h"/>
                                          </p:val>
                                        </p:tav>
                                        <p:tav tm="100000">
                                          <p:val>
                                            <p:strVal val="#ppt_h"/>
                                          </p:val>
                                        </p:tav>
                                      </p:tavLst>
                                    </p:anim>
                                    <p:animEffect transition="in" filter="fade">
                                      <p:cBhvr>
                                        <p:cTn id="41" dur="500"/>
                                        <p:tgtEl>
                                          <p:spTgt spid="33"/>
                                        </p:tgtEl>
                                      </p:cBhvr>
                                    </p:animEffect>
                                  </p:childTnLst>
                                </p:cTn>
                              </p:par>
                              <p:par>
                                <p:cTn id="42" presetID="55" presetClass="entr" presetSubtype="0" fill="hold" grpId="0" nodeType="withEffect">
                                  <p:stCondLst>
                                    <p:cond delay="100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strVal val="#ppt_w*0.7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animEffect transition="in" filter="fade">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38"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24"/>
          <p:cNvGrpSpPr/>
          <p:nvPr/>
        </p:nvGrpSpPr>
        <p:grpSpPr>
          <a:xfrm>
            <a:off x="4211960" y="1412776"/>
            <a:ext cx="4176464" cy="3684547"/>
            <a:chOff x="26263277" y="6027874"/>
            <a:chExt cx="4700388" cy="4146762"/>
          </a:xfrm>
        </p:grpSpPr>
        <p:grpSp>
          <p:nvGrpSpPr>
            <p:cNvPr id="5" name="グループ化 276"/>
            <p:cNvGrpSpPr/>
            <p:nvPr/>
          </p:nvGrpSpPr>
          <p:grpSpPr>
            <a:xfrm>
              <a:off x="26263277" y="6027874"/>
              <a:ext cx="4700388" cy="4146762"/>
              <a:chOff x="26263277" y="6027874"/>
              <a:chExt cx="4700388" cy="4146762"/>
            </a:xfrm>
          </p:grpSpPr>
          <p:grpSp>
            <p:nvGrpSpPr>
              <p:cNvPr id="7" name="グループ化 270"/>
              <p:cNvGrpSpPr/>
              <p:nvPr/>
            </p:nvGrpSpPr>
            <p:grpSpPr>
              <a:xfrm>
                <a:off x="26263277" y="6027874"/>
                <a:ext cx="4700388" cy="4146762"/>
                <a:chOff x="26263277" y="6027874"/>
                <a:chExt cx="4700388" cy="4146762"/>
              </a:xfrm>
            </p:grpSpPr>
            <p:pic>
              <p:nvPicPr>
                <p:cNvPr id="10" name="Picture 213"/>
                <p:cNvPicPr>
                  <a:picLocks noChangeAspect="1" noChangeArrowheads="1"/>
                </p:cNvPicPr>
                <p:nvPr/>
              </p:nvPicPr>
              <p:blipFill>
                <a:blip r:embed="rId2" cstate="print"/>
                <a:srcRect/>
                <a:stretch>
                  <a:fillRect/>
                </a:stretch>
              </p:blipFill>
              <p:spPr bwMode="auto">
                <a:xfrm>
                  <a:off x="26263277" y="6027874"/>
                  <a:ext cx="4700388" cy="4146762"/>
                </a:xfrm>
                <a:prstGeom prst="rect">
                  <a:avLst/>
                </a:prstGeom>
                <a:noFill/>
                <a:ln w="9525">
                  <a:noFill/>
                  <a:miter lim="800000"/>
                  <a:headEnd/>
                  <a:tailEnd/>
                </a:ln>
              </p:spPr>
            </p:pic>
            <p:sp>
              <p:nvSpPr>
                <p:cNvPr id="11" name="正方形/長方形 10"/>
                <p:cNvSpPr/>
                <p:nvPr/>
              </p:nvSpPr>
              <p:spPr bwMode="auto">
                <a:xfrm>
                  <a:off x="27147241" y="8497244"/>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12" name="正方形/長方形 11"/>
                <p:cNvSpPr/>
                <p:nvPr/>
              </p:nvSpPr>
              <p:spPr bwMode="auto">
                <a:xfrm>
                  <a:off x="27867321" y="7777164"/>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13" name="正方形/長方形 12"/>
                <p:cNvSpPr/>
                <p:nvPr/>
              </p:nvSpPr>
              <p:spPr bwMode="auto">
                <a:xfrm>
                  <a:off x="28371377" y="6985076"/>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14" name="正方形/長方形 13"/>
                <p:cNvSpPr/>
                <p:nvPr/>
              </p:nvSpPr>
              <p:spPr bwMode="auto">
                <a:xfrm>
                  <a:off x="27723305" y="7993188"/>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15" name="正方形/長方形 14"/>
                <p:cNvSpPr/>
                <p:nvPr/>
              </p:nvSpPr>
              <p:spPr bwMode="auto">
                <a:xfrm>
                  <a:off x="28083345" y="7489132"/>
                  <a:ext cx="216024" cy="224408"/>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16" name="正方形/長方形 15"/>
                <p:cNvSpPr/>
                <p:nvPr/>
              </p:nvSpPr>
              <p:spPr bwMode="auto">
                <a:xfrm>
                  <a:off x="28443385" y="7417124"/>
                  <a:ext cx="216024"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17" name="正方形/長方形 16"/>
                <p:cNvSpPr/>
                <p:nvPr/>
              </p:nvSpPr>
              <p:spPr bwMode="auto">
                <a:xfrm>
                  <a:off x="29091457" y="7290948"/>
                  <a:ext cx="1152128" cy="216024"/>
                </a:xfrm>
                <a:prstGeom prst="rect">
                  <a:avLst/>
                </a:prstGeom>
                <a:solidFill>
                  <a:schemeClr val="bg1"/>
                </a:solidFill>
                <a:ln w="9525">
                  <a:solidFill>
                    <a:schemeClr val="bg1"/>
                  </a:solidFill>
                  <a:miter lim="800000"/>
                  <a:headEnd/>
                  <a:tailEnd/>
                </a:ln>
                <a:effectLst/>
              </p:spPr>
              <p:txBody>
                <a:bodyPr wrap="none" rtlCol="0" anchor="ctr"/>
                <a:lstStyle/>
                <a:p>
                  <a:pPr algn="ctr"/>
                  <a:endParaRPr kumimoji="1" lang="ja-JP" altLang="en-US"/>
                </a:p>
              </p:txBody>
            </p:sp>
            <p:sp>
              <p:nvSpPr>
                <p:cNvPr id="18" name="正方形/長方形 17"/>
                <p:cNvSpPr/>
                <p:nvPr/>
              </p:nvSpPr>
              <p:spPr bwMode="auto">
                <a:xfrm>
                  <a:off x="28227361" y="8353228"/>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19" name="正方形/長方形 18"/>
                <p:cNvSpPr/>
                <p:nvPr/>
              </p:nvSpPr>
              <p:spPr bwMode="auto">
                <a:xfrm>
                  <a:off x="28246213" y="8093474"/>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20" name="正方形/長方形 19"/>
                <p:cNvSpPr/>
                <p:nvPr/>
              </p:nvSpPr>
              <p:spPr bwMode="auto">
                <a:xfrm>
                  <a:off x="28269778" y="8353228"/>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21" name="正方形/長方形 20"/>
                <p:cNvSpPr/>
                <p:nvPr/>
              </p:nvSpPr>
              <p:spPr bwMode="auto">
                <a:xfrm>
                  <a:off x="28505967" y="7921180"/>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22" name="正方形/長方形 21"/>
                <p:cNvSpPr/>
                <p:nvPr/>
              </p:nvSpPr>
              <p:spPr bwMode="auto">
                <a:xfrm>
                  <a:off x="28701934" y="7957076"/>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23" name="正方形/長方形 22"/>
                <p:cNvSpPr/>
                <p:nvPr/>
              </p:nvSpPr>
              <p:spPr bwMode="auto">
                <a:xfrm>
                  <a:off x="28745556" y="8160769"/>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24" name="正方形/長方形 23"/>
                <p:cNvSpPr/>
                <p:nvPr/>
              </p:nvSpPr>
              <p:spPr bwMode="auto">
                <a:xfrm>
                  <a:off x="29739529" y="8592817"/>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25" name="正方形/長方形 24"/>
                <p:cNvSpPr/>
                <p:nvPr/>
              </p:nvSpPr>
              <p:spPr bwMode="auto">
                <a:xfrm>
                  <a:off x="30209281" y="8688390"/>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sp>
              <p:nvSpPr>
                <p:cNvPr id="26" name="正方形/長方形 25"/>
                <p:cNvSpPr/>
                <p:nvPr/>
              </p:nvSpPr>
              <p:spPr bwMode="auto">
                <a:xfrm>
                  <a:off x="30094856" y="8545687"/>
                  <a:ext cx="87352" cy="89268"/>
                </a:xfrm>
                <a:prstGeom prst="rect">
                  <a:avLst/>
                </a:prstGeom>
                <a:solidFill>
                  <a:schemeClr val="tx1"/>
                </a:solidFill>
                <a:ln w="9525">
                  <a:solidFill>
                    <a:schemeClr val="tx1"/>
                  </a:solidFill>
                  <a:miter lim="800000"/>
                  <a:headEnd/>
                  <a:tailEnd/>
                </a:ln>
                <a:effectLst/>
              </p:spPr>
              <p:txBody>
                <a:bodyPr wrap="none" rtlCol="0" anchor="ctr"/>
                <a:lstStyle/>
                <a:p>
                  <a:pPr algn="ctr"/>
                  <a:endParaRPr kumimoji="1" lang="ja-JP" altLang="en-US"/>
                </a:p>
              </p:txBody>
            </p:sp>
          </p:grpSp>
          <p:sp>
            <p:nvSpPr>
              <p:cNvPr id="8" name="テキスト ボックス 7"/>
              <p:cNvSpPr txBox="1"/>
              <p:nvPr/>
            </p:nvSpPr>
            <p:spPr>
              <a:xfrm>
                <a:off x="27074245" y="7980275"/>
                <a:ext cx="785142" cy="311748"/>
              </a:xfrm>
              <a:prstGeom prst="rect">
                <a:avLst/>
              </a:prstGeom>
              <a:noFill/>
              <a:ln>
                <a:solidFill>
                  <a:schemeClr val="tx1"/>
                </a:solidFill>
              </a:ln>
            </p:spPr>
            <p:txBody>
              <a:bodyPr wrap="none" rtlCol="0">
                <a:spAutoFit/>
              </a:bodyPr>
              <a:lstStyle/>
              <a:p>
                <a:r>
                  <a:rPr kumimoji="1" lang="en-US" altLang="ja-JP" sz="1200" dirty="0" smtClean="0"/>
                  <a:t>400 </a:t>
                </a:r>
                <a:r>
                  <a:rPr kumimoji="1" lang="en-US" altLang="ja-JP" sz="1200" dirty="0" err="1" smtClean="0"/>
                  <a:t>μK</a:t>
                </a:r>
                <a:endParaRPr kumimoji="1" lang="ja-JP" altLang="en-US" sz="1200" dirty="0"/>
              </a:p>
            </p:txBody>
          </p:sp>
          <p:cxnSp>
            <p:nvCxnSpPr>
              <p:cNvPr id="9" name="直線矢印コネクタ 8"/>
              <p:cNvCxnSpPr>
                <a:stCxn id="8" idx="2"/>
                <a:endCxn id="6" idx="7"/>
              </p:cNvCxnSpPr>
              <p:nvPr/>
            </p:nvCxnSpPr>
            <p:spPr bwMode="auto">
              <a:xfrm flipH="1">
                <a:off x="26938239" y="8292022"/>
                <a:ext cx="528577" cy="124803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6" name="円/楕円 5"/>
            <p:cNvSpPr/>
            <p:nvPr/>
          </p:nvSpPr>
          <p:spPr bwMode="auto">
            <a:xfrm>
              <a:off x="26868129" y="9527655"/>
              <a:ext cx="82138" cy="84695"/>
            </a:xfrm>
            <a:prstGeom prst="ellipse">
              <a:avLst/>
            </a:prstGeom>
            <a:solidFill>
              <a:srgbClr val="FF0000"/>
            </a:solidFill>
            <a:ln w="9525">
              <a:solidFill>
                <a:srgbClr val="FF0000"/>
              </a:solidFill>
              <a:miter lim="800000"/>
              <a:headEnd/>
              <a:tailEnd/>
            </a:ln>
            <a:effectLst/>
          </p:spPr>
          <p:txBody>
            <a:bodyPr wrap="none" rtlCol="0" anchor="ctr"/>
            <a:lstStyle/>
            <a:p>
              <a:pPr algn="ctr"/>
              <a:endParaRPr kumimoji="1" lang="ja-JP" altLang="en-US"/>
            </a:p>
          </p:txBody>
        </p:sp>
      </p:grpSp>
      <p:sp>
        <p:nvSpPr>
          <p:cNvPr id="27" name="テキスト ボックス 26"/>
          <p:cNvSpPr txBox="1"/>
          <p:nvPr/>
        </p:nvSpPr>
        <p:spPr>
          <a:xfrm>
            <a:off x="395536" y="476672"/>
            <a:ext cx="3312368" cy="461665"/>
          </a:xfrm>
          <a:prstGeom prst="rect">
            <a:avLst/>
          </a:prstGeom>
          <a:noFill/>
        </p:spPr>
        <p:txBody>
          <a:bodyPr wrap="square" rtlCol="0">
            <a:spAutoFit/>
          </a:bodyPr>
          <a:lstStyle/>
          <a:p>
            <a:r>
              <a:rPr kumimoji="1" lang="en-US" altLang="ja-JP" sz="2400" dirty="0" smtClean="0"/>
              <a:t>In case of Lithium</a:t>
            </a:r>
            <a:endParaRPr kumimoji="1" lang="ja-JP" altLang="en-US" sz="2400" dirty="0"/>
          </a:p>
        </p:txBody>
      </p:sp>
      <p:sp>
        <p:nvSpPr>
          <p:cNvPr id="29" name="テキスト ボックス 28"/>
          <p:cNvSpPr txBox="1"/>
          <p:nvPr/>
        </p:nvSpPr>
        <p:spPr>
          <a:xfrm>
            <a:off x="251520" y="2420888"/>
            <a:ext cx="3851920" cy="1200329"/>
          </a:xfrm>
          <a:prstGeom prst="rect">
            <a:avLst/>
          </a:prstGeom>
          <a:noFill/>
        </p:spPr>
        <p:txBody>
          <a:bodyPr wrap="square" rtlCol="0">
            <a:spAutoFit/>
          </a:bodyPr>
          <a:lstStyle/>
          <a:p>
            <a:r>
              <a:rPr kumimoji="1" lang="en-US" altLang="ja-JP" dirty="0" smtClean="0"/>
              <a:t>Lithium have a very low Tc at ambient pressure.</a:t>
            </a:r>
          </a:p>
          <a:p>
            <a:r>
              <a:rPr lang="en-US" altLang="ja-JP" dirty="0" smtClean="0"/>
              <a:t>But the Tc reach to 20 K under pressure with phase transition.</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txBox="1">
            <a:spLocks/>
          </p:cNvSpPr>
          <p:nvPr/>
        </p:nvSpPr>
        <p:spPr>
          <a:xfrm>
            <a:off x="539552" y="476672"/>
            <a:ext cx="4680520" cy="648072"/>
          </a:xfrm>
          <a:prstGeom prst="rect">
            <a:avLst/>
          </a:prstGeom>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1" lang="en-US" altLang="ja-JP" sz="2800" b="1" i="0" u="none" strike="noStrike" kern="1200" cap="none" spc="0" normalizeH="0" baseline="0" noProof="0" dirty="0" smtClean="0">
                <a:ln>
                  <a:noFill/>
                </a:ln>
                <a:solidFill>
                  <a:srgbClr val="FE5E16"/>
                </a:solidFill>
                <a:effectLst/>
                <a:uLnTx/>
                <a:uFillTx/>
                <a:latin typeface="+mn-lt"/>
                <a:ea typeface="+mn-ea"/>
                <a:cs typeface="+mn-cs"/>
              </a:rPr>
              <a:t>Property of beryllium</a:t>
            </a:r>
            <a:endParaRPr kumimoji="1" lang="ja-JP" altLang="en-US" sz="1800" b="0" i="0" u="none" strike="noStrike" kern="1200" cap="none" spc="0" normalizeH="0" baseline="0" noProof="0" dirty="0">
              <a:ln>
                <a:noFill/>
              </a:ln>
              <a:solidFill>
                <a:srgbClr val="FE5E16"/>
              </a:solidFill>
              <a:effectLst/>
              <a:uLnTx/>
              <a:uFillTx/>
              <a:latin typeface="+mn-lt"/>
              <a:ea typeface="+mn-ea"/>
              <a:cs typeface="+mn-cs"/>
            </a:endParaRPr>
          </a:p>
        </p:txBody>
      </p:sp>
      <p:pic>
        <p:nvPicPr>
          <p:cNvPr id="5" name="Picture 3"/>
          <p:cNvPicPr>
            <a:picLocks noChangeAspect="1" noChangeArrowheads="1"/>
          </p:cNvPicPr>
          <p:nvPr/>
        </p:nvPicPr>
        <p:blipFill>
          <a:blip r:embed="rId3" cstate="print">
            <a:lum bright="-10000" contrast="25000"/>
          </a:blip>
          <a:srcRect/>
          <a:stretch>
            <a:fillRect/>
          </a:stretch>
        </p:blipFill>
        <p:spPr bwMode="auto">
          <a:xfrm>
            <a:off x="5868144" y="1196752"/>
            <a:ext cx="1426336" cy="1467984"/>
          </a:xfrm>
          <a:prstGeom prst="rect">
            <a:avLst/>
          </a:prstGeom>
          <a:noFill/>
          <a:ln w="9525">
            <a:noFill/>
            <a:miter lim="800000"/>
            <a:headEnd/>
            <a:tailEnd/>
          </a:ln>
        </p:spPr>
      </p:pic>
      <p:pic>
        <p:nvPicPr>
          <p:cNvPr id="6" name="Picture 2" descr="\\Hd-shimizu\common\昼食会(lunch time meeting)\2010昼食会\kubota\PhaseDiagram@Be.jpg"/>
          <p:cNvPicPr>
            <a:picLocks noChangeAspect="1" noChangeArrowheads="1"/>
          </p:cNvPicPr>
          <p:nvPr/>
        </p:nvPicPr>
        <p:blipFill>
          <a:blip r:embed="rId4" cstate="print"/>
          <a:srcRect/>
          <a:stretch>
            <a:fillRect/>
          </a:stretch>
        </p:blipFill>
        <p:spPr bwMode="auto">
          <a:xfrm>
            <a:off x="827584" y="2847178"/>
            <a:ext cx="2713928" cy="3134040"/>
          </a:xfrm>
          <a:prstGeom prst="rect">
            <a:avLst/>
          </a:prstGeom>
          <a:noFill/>
        </p:spPr>
      </p:pic>
      <p:sp>
        <p:nvSpPr>
          <p:cNvPr id="8" name="テキスト ボックス 7"/>
          <p:cNvSpPr txBox="1"/>
          <p:nvPr/>
        </p:nvSpPr>
        <p:spPr>
          <a:xfrm>
            <a:off x="611560" y="6053226"/>
            <a:ext cx="3168352" cy="400110"/>
          </a:xfrm>
          <a:prstGeom prst="rect">
            <a:avLst/>
          </a:prstGeom>
          <a:noFill/>
        </p:spPr>
        <p:txBody>
          <a:bodyPr wrap="square" rtlCol="0">
            <a:spAutoFit/>
          </a:bodyPr>
          <a:lstStyle/>
          <a:p>
            <a:r>
              <a:rPr kumimoji="1" lang="en-US" altLang="ja-JP" sz="1000" dirty="0" smtClean="0"/>
              <a:t>Ref. D. A. Young, </a:t>
            </a:r>
            <a:r>
              <a:rPr kumimoji="1" lang="en-US" altLang="ja-JP" sz="1000" i="1" dirty="0" smtClean="0"/>
              <a:t>Phase Diagrams of the Elements</a:t>
            </a:r>
            <a:r>
              <a:rPr kumimoji="1" lang="en-US" altLang="ja-JP" sz="1000" dirty="0" smtClean="0"/>
              <a:t> (University of California, 1991), P. 79.</a:t>
            </a:r>
            <a:endParaRPr kumimoji="1" lang="ja-JP" altLang="en-US" sz="1000" dirty="0"/>
          </a:p>
        </p:txBody>
      </p:sp>
      <p:sp>
        <p:nvSpPr>
          <p:cNvPr id="20" name="テキスト ボックス 19"/>
          <p:cNvSpPr txBox="1"/>
          <p:nvPr/>
        </p:nvSpPr>
        <p:spPr>
          <a:xfrm>
            <a:off x="1403648" y="1772816"/>
            <a:ext cx="3744416" cy="400110"/>
          </a:xfrm>
          <a:prstGeom prst="rect">
            <a:avLst/>
          </a:prstGeom>
          <a:noFill/>
        </p:spPr>
        <p:txBody>
          <a:bodyPr wrap="square" rtlCol="0">
            <a:spAutoFit/>
          </a:bodyPr>
          <a:lstStyle/>
          <a:p>
            <a:pPr lvl="0"/>
            <a:r>
              <a:rPr lang="en-US" altLang="ja-JP" sz="2000" dirty="0" smtClean="0"/>
              <a:t>Crystal structure : hcp</a:t>
            </a:r>
          </a:p>
        </p:txBody>
      </p:sp>
      <p:sp>
        <p:nvSpPr>
          <p:cNvPr id="27" name="テキスト ボックス 26"/>
          <p:cNvSpPr txBox="1"/>
          <p:nvPr/>
        </p:nvSpPr>
        <p:spPr>
          <a:xfrm>
            <a:off x="4067944" y="2924944"/>
            <a:ext cx="2773516" cy="400110"/>
          </a:xfrm>
          <a:prstGeom prst="rect">
            <a:avLst/>
          </a:prstGeom>
          <a:noFill/>
        </p:spPr>
        <p:txBody>
          <a:bodyPr wrap="none" rtlCol="0">
            <a:spAutoFit/>
          </a:bodyPr>
          <a:lstStyle/>
          <a:p>
            <a:r>
              <a:rPr kumimoji="1" lang="en-US" altLang="ja-JP" sz="2000" dirty="0" smtClean="0"/>
              <a:t>Melting point: 1551 K</a:t>
            </a:r>
            <a:endParaRPr kumimoji="1" lang="ja-JP" altLang="en-US" sz="2000" dirty="0"/>
          </a:p>
        </p:txBody>
      </p:sp>
      <p:grpSp>
        <p:nvGrpSpPr>
          <p:cNvPr id="7" name="グループ化 25"/>
          <p:cNvGrpSpPr/>
          <p:nvPr/>
        </p:nvGrpSpPr>
        <p:grpSpPr>
          <a:xfrm>
            <a:off x="4355976" y="4293096"/>
            <a:ext cx="3174267" cy="1631216"/>
            <a:chOff x="4427984" y="2852936"/>
            <a:chExt cx="3174267" cy="1631216"/>
          </a:xfrm>
        </p:grpSpPr>
        <p:sp>
          <p:nvSpPr>
            <p:cNvPr id="24" name="テキスト ボックス 23"/>
            <p:cNvSpPr txBox="1"/>
            <p:nvPr/>
          </p:nvSpPr>
          <p:spPr>
            <a:xfrm>
              <a:off x="4427984" y="2852936"/>
              <a:ext cx="3174267" cy="1631216"/>
            </a:xfrm>
            <a:prstGeom prst="rect">
              <a:avLst/>
            </a:prstGeom>
            <a:noFill/>
          </p:spPr>
          <p:txBody>
            <a:bodyPr wrap="none" rtlCol="0">
              <a:spAutoFit/>
            </a:bodyPr>
            <a:lstStyle/>
            <a:p>
              <a:r>
                <a:rPr kumimoji="1" lang="en-US" altLang="ja-JP" sz="2000" dirty="0" smtClean="0"/>
                <a:t>                             toxic</a:t>
              </a:r>
            </a:p>
            <a:p>
              <a:endParaRPr lang="en-US" altLang="ja-JP" sz="2000" dirty="0" smtClean="0"/>
            </a:p>
            <a:p>
              <a:r>
                <a:rPr lang="en-US" altLang="ja-JP" sz="2000" dirty="0" smtClean="0"/>
                <a:t>Beryllium</a:t>
              </a:r>
              <a:r>
                <a:rPr kumimoji="1" lang="en-US" altLang="ja-JP" sz="2000" dirty="0" smtClean="0"/>
                <a:t> is        hard</a:t>
              </a:r>
            </a:p>
            <a:p>
              <a:endParaRPr lang="en-US" altLang="ja-JP" sz="2000" dirty="0" smtClean="0"/>
            </a:p>
            <a:p>
              <a:r>
                <a:rPr kumimoji="1" lang="en-US" altLang="ja-JP" sz="2000" dirty="0" smtClean="0"/>
                <a:t>                             reactive</a:t>
              </a:r>
              <a:endParaRPr kumimoji="1" lang="ja-JP" altLang="en-US" sz="2000" dirty="0"/>
            </a:p>
          </p:txBody>
        </p:sp>
        <p:sp>
          <p:nvSpPr>
            <p:cNvPr id="25" name="左中かっこ 24"/>
            <p:cNvSpPr/>
            <p:nvPr/>
          </p:nvSpPr>
          <p:spPr>
            <a:xfrm>
              <a:off x="6084168" y="2899976"/>
              <a:ext cx="231014" cy="151216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爆発 1 28"/>
          <p:cNvSpPr/>
          <p:nvPr/>
        </p:nvSpPr>
        <p:spPr>
          <a:xfrm>
            <a:off x="3923928" y="4653136"/>
            <a:ext cx="1080120" cy="792088"/>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1475656" y="5589240"/>
            <a:ext cx="5917004" cy="400110"/>
          </a:xfrm>
          <a:prstGeom prst="rect">
            <a:avLst/>
          </a:prstGeom>
          <a:noFill/>
        </p:spPr>
        <p:txBody>
          <a:bodyPr wrap="none" rtlCol="0">
            <a:spAutoFit/>
          </a:bodyPr>
          <a:lstStyle/>
          <a:p>
            <a:pPr>
              <a:buNone/>
            </a:pPr>
            <a:r>
              <a:rPr lang="en-US" altLang="ja-JP" sz="2000" i="1" dirty="0" smtClean="0"/>
              <a:t>T</a:t>
            </a:r>
            <a:r>
              <a:rPr lang="en-US" altLang="ja-JP" sz="2000" baseline="-25000" dirty="0" smtClean="0"/>
              <a:t>c</a:t>
            </a:r>
            <a:r>
              <a:rPr lang="ja-JP" altLang="en-US" sz="2000" dirty="0" smtClean="0"/>
              <a:t> </a:t>
            </a:r>
            <a:r>
              <a:rPr lang="en-US" altLang="ja-JP" sz="2000" dirty="0" smtClean="0"/>
              <a:t>of</a:t>
            </a:r>
            <a:r>
              <a:rPr lang="ja-JP" altLang="en-US" sz="2000" dirty="0" smtClean="0"/>
              <a:t> </a:t>
            </a:r>
            <a:r>
              <a:rPr lang="en-US" altLang="ja-JP" sz="2000" dirty="0" smtClean="0"/>
              <a:t>beryllium is 24.38 mK at ambient pressure</a:t>
            </a:r>
          </a:p>
        </p:txBody>
      </p:sp>
      <p:sp>
        <p:nvSpPr>
          <p:cNvPr id="11" name="テキスト ボックス 10"/>
          <p:cNvSpPr txBox="1"/>
          <p:nvPr/>
        </p:nvSpPr>
        <p:spPr>
          <a:xfrm>
            <a:off x="1043608" y="908720"/>
            <a:ext cx="3457998" cy="400110"/>
          </a:xfrm>
          <a:prstGeom prst="rect">
            <a:avLst/>
          </a:prstGeom>
          <a:noFill/>
        </p:spPr>
        <p:txBody>
          <a:bodyPr wrap="none" rtlCol="0">
            <a:spAutoFit/>
          </a:bodyPr>
          <a:lstStyle/>
          <a:p>
            <a:r>
              <a:rPr lang="en-US" altLang="ja-JP" sz="2000" dirty="0" smtClean="0"/>
              <a:t>Debye temperature: 1440 K</a:t>
            </a:r>
            <a:endParaRPr kumimoji="1" lang="ja-JP" altLang="en-US" sz="2000" dirty="0"/>
          </a:p>
        </p:txBody>
      </p:sp>
      <p:grpSp>
        <p:nvGrpSpPr>
          <p:cNvPr id="4" name="グループ化 28"/>
          <p:cNvGrpSpPr/>
          <p:nvPr/>
        </p:nvGrpSpPr>
        <p:grpSpPr>
          <a:xfrm>
            <a:off x="755576" y="2204864"/>
            <a:ext cx="7393620" cy="2238057"/>
            <a:chOff x="1497456" y="2132856"/>
            <a:chExt cx="6104825" cy="2238057"/>
          </a:xfrm>
          <a:noFill/>
        </p:grpSpPr>
        <p:sp>
          <p:nvSpPr>
            <p:cNvPr id="19" name="テキスト ボックス 18"/>
            <p:cNvSpPr txBox="1"/>
            <p:nvPr/>
          </p:nvSpPr>
          <p:spPr>
            <a:xfrm>
              <a:off x="1913649" y="2708920"/>
              <a:ext cx="5688632" cy="166199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ja-JP" sz="500" i="1" dirty="0" smtClean="0"/>
            </a:p>
            <a:p>
              <a:r>
                <a:rPr kumimoji="1" lang="en-US" altLang="ja-JP" sz="2400" i="1" dirty="0" smtClean="0"/>
                <a:t> T</a:t>
              </a:r>
              <a:r>
                <a:rPr kumimoji="1" lang="en-US" altLang="ja-JP" sz="2400" baseline="-25000" dirty="0" smtClean="0"/>
                <a:t>c</a:t>
              </a:r>
              <a:r>
                <a:rPr lang="en-US" altLang="ja-JP" sz="2400" i="1" dirty="0" smtClean="0"/>
                <a:t> = </a:t>
              </a:r>
              <a:r>
                <a:rPr lang="en-US" altLang="ja-JP" sz="2400" dirty="0" smtClean="0"/>
                <a:t>1.14</a:t>
              </a:r>
              <a:r>
                <a:rPr lang="en-US" altLang="ja-JP" sz="1050" dirty="0" smtClean="0"/>
                <a:t> </a:t>
              </a:r>
              <a:r>
                <a:rPr lang="en-US" altLang="ja-JP" sz="2400" i="1" dirty="0" smtClean="0"/>
                <a:t>θ</a:t>
              </a:r>
              <a:r>
                <a:rPr lang="en-US" altLang="ja-JP" sz="2400" baseline="-25000" dirty="0" smtClean="0"/>
                <a:t>D</a:t>
              </a:r>
              <a:r>
                <a:rPr lang="en-US" altLang="ja-JP" sz="1400" dirty="0" smtClean="0"/>
                <a:t> </a:t>
              </a:r>
              <a:r>
                <a:rPr lang="en-US" altLang="ja-JP" sz="2400" dirty="0" smtClean="0"/>
                <a:t>exp</a:t>
              </a:r>
              <a:r>
                <a:rPr lang="en-US" altLang="ja-JP" sz="1200" dirty="0" smtClean="0"/>
                <a:t> </a:t>
              </a:r>
              <a:r>
                <a:rPr lang="en-US" altLang="ja-JP" sz="2400" dirty="0" smtClean="0"/>
                <a:t>[</a:t>
              </a:r>
              <a:r>
                <a:rPr lang="en-US" altLang="ja-JP" sz="1100" dirty="0" smtClean="0"/>
                <a:t> </a:t>
              </a:r>
              <a:r>
                <a:rPr lang="en-US" altLang="ja-JP" sz="2400" dirty="0" smtClean="0"/>
                <a:t>-1</a:t>
              </a:r>
              <a:r>
                <a:rPr lang="en-US" altLang="ja-JP" sz="1200" dirty="0" smtClean="0"/>
                <a:t> </a:t>
              </a:r>
              <a:r>
                <a:rPr lang="en-US" altLang="ja-JP" sz="2400" dirty="0" smtClean="0"/>
                <a:t>/</a:t>
              </a:r>
              <a:r>
                <a:rPr lang="en-US" altLang="ja-JP" sz="1200" dirty="0" smtClean="0"/>
                <a:t> </a:t>
              </a:r>
              <a:r>
                <a:rPr lang="en-US" altLang="ja-JP" sz="2400" i="1" dirty="0" smtClean="0"/>
                <a:t>N</a:t>
              </a:r>
              <a:r>
                <a:rPr lang="en-US" altLang="ja-JP" sz="2400" dirty="0" smtClean="0"/>
                <a:t>(0)</a:t>
              </a:r>
              <a:r>
                <a:rPr lang="en-US" altLang="ja-JP" sz="1100" dirty="0" smtClean="0"/>
                <a:t> </a:t>
              </a:r>
              <a:r>
                <a:rPr lang="en-US" altLang="ja-JP" sz="2400" i="1" dirty="0" smtClean="0"/>
                <a:t>V</a:t>
              </a:r>
              <a:r>
                <a:rPr lang="en-US" altLang="ja-JP" sz="1100" dirty="0" smtClean="0"/>
                <a:t> </a:t>
              </a:r>
              <a:r>
                <a:rPr lang="en-US" altLang="ja-JP" sz="2400" dirty="0" smtClean="0"/>
                <a:t>]</a:t>
              </a:r>
            </a:p>
            <a:p>
              <a:endParaRPr lang="en-US" altLang="ja-JP" sz="1400" dirty="0" smtClean="0"/>
            </a:p>
            <a:p>
              <a:r>
                <a:rPr lang="en-US" altLang="ja-JP" i="1" dirty="0" smtClean="0"/>
                <a:t>	θ</a:t>
              </a:r>
              <a:r>
                <a:rPr lang="en-US" altLang="ja-JP" baseline="-25000" dirty="0" smtClean="0"/>
                <a:t>D</a:t>
              </a:r>
              <a:r>
                <a:rPr lang="en-US" altLang="ja-JP" dirty="0" smtClean="0"/>
                <a:t> : Debye temperature</a:t>
              </a:r>
            </a:p>
            <a:p>
              <a:r>
                <a:rPr lang="en-US" altLang="ja-JP" i="1" dirty="0" smtClean="0"/>
                <a:t>	N</a:t>
              </a:r>
              <a:r>
                <a:rPr lang="en-US" altLang="ja-JP" dirty="0" smtClean="0"/>
                <a:t>(0): Density of electrons near the Fermi surface</a:t>
              </a:r>
            </a:p>
            <a:p>
              <a:r>
                <a:rPr lang="en-US" altLang="ja-JP" i="1" dirty="0" smtClean="0"/>
                <a:t>	V</a:t>
              </a:r>
              <a:r>
                <a:rPr lang="en-US" altLang="ja-JP" dirty="0" smtClean="0"/>
                <a:t> : Interaction between electron and lattice vibration</a:t>
              </a:r>
            </a:p>
            <a:p>
              <a:endParaRPr lang="en-US" altLang="ja-JP" sz="500" dirty="0" smtClean="0"/>
            </a:p>
          </p:txBody>
        </p:sp>
        <p:sp>
          <p:nvSpPr>
            <p:cNvPr id="28" name="テキスト ボックス 27"/>
            <p:cNvSpPr txBox="1"/>
            <p:nvPr/>
          </p:nvSpPr>
          <p:spPr>
            <a:xfrm>
              <a:off x="1497456" y="2132856"/>
              <a:ext cx="2141933"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sz="2000" dirty="0" smtClean="0"/>
                <a:t>In BCS theory…</a:t>
              </a:r>
              <a:endParaRPr kumimoji="1" lang="ja-JP" altLang="en-US" sz="2000" dirty="0"/>
            </a:p>
          </p:txBody>
        </p:sp>
      </p:grpSp>
      <p:sp>
        <p:nvSpPr>
          <p:cNvPr id="22" name="円/楕円 21"/>
          <p:cNvSpPr/>
          <p:nvPr/>
        </p:nvSpPr>
        <p:spPr>
          <a:xfrm>
            <a:off x="7839656" y="558924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テキスト ボックス 25"/>
          <p:cNvSpPr txBox="1"/>
          <p:nvPr/>
        </p:nvSpPr>
        <p:spPr>
          <a:xfrm>
            <a:off x="4126505" y="4797152"/>
            <a:ext cx="663964" cy="461665"/>
          </a:xfrm>
          <a:prstGeom prst="rect">
            <a:avLst/>
          </a:prstGeom>
          <a:noFill/>
        </p:spPr>
        <p:txBody>
          <a:bodyPr wrap="none" rtlCol="0">
            <a:spAutoFit/>
          </a:bodyPr>
          <a:lstStyle/>
          <a:p>
            <a:r>
              <a:rPr lang="en-US" altLang="ja-JP" sz="2400" dirty="0" smtClean="0"/>
              <a:t>but</a:t>
            </a:r>
            <a:endParaRPr kumimoji="1" lang="ja-JP" altLang="en-US" sz="2400" dirty="0"/>
          </a:p>
        </p:txBody>
      </p:sp>
      <p:sp>
        <p:nvSpPr>
          <p:cNvPr id="14" name="円/楕円 13"/>
          <p:cNvSpPr/>
          <p:nvPr/>
        </p:nvSpPr>
        <p:spPr bwMode="auto">
          <a:xfrm>
            <a:off x="5310368" y="404664"/>
            <a:ext cx="3353842" cy="187220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latin typeface="Times New Roman" pitchFamily="18" charset="0"/>
              <a:ea typeface="ＭＳ Ｐゴシック" pitchFamily="50" charset="-128"/>
            </a:endParaRPr>
          </a:p>
        </p:txBody>
      </p:sp>
      <p:sp>
        <p:nvSpPr>
          <p:cNvPr id="15" name="テキスト ボックス 233"/>
          <p:cNvSpPr txBox="1">
            <a:spLocks noChangeArrowheads="1"/>
          </p:cNvSpPr>
          <p:nvPr/>
        </p:nvSpPr>
        <p:spPr bwMode="auto">
          <a:xfrm>
            <a:off x="5195272" y="502072"/>
            <a:ext cx="3799056" cy="1631216"/>
          </a:xfrm>
          <a:prstGeom prst="rect">
            <a:avLst/>
          </a:prstGeom>
          <a:noFill/>
          <a:ln w="9525">
            <a:noFill/>
            <a:miter lim="800000"/>
            <a:headEnd/>
            <a:tailEnd/>
          </a:ln>
        </p:spPr>
        <p:txBody>
          <a:bodyPr>
            <a:spAutoFit/>
          </a:bodyPr>
          <a:lstStyle/>
          <a:p>
            <a:r>
              <a:rPr lang="en-US" altLang="ja-JP" sz="2000" i="1" dirty="0">
                <a:latin typeface="+mj-lt"/>
                <a:cs typeface="Times New Roman" pitchFamily="18" charset="0"/>
              </a:rPr>
              <a:t>    </a:t>
            </a:r>
            <a:r>
              <a:rPr lang="ja-JP" altLang="en-US" sz="2000" i="1" dirty="0" smtClean="0">
                <a:latin typeface="+mj-lt"/>
                <a:cs typeface="Times New Roman" pitchFamily="18" charset="0"/>
              </a:rPr>
              <a:t>　　　</a:t>
            </a:r>
            <a:r>
              <a:rPr lang="en-US" altLang="ja-JP" sz="2000" i="1" dirty="0" smtClean="0">
                <a:latin typeface="+mj-lt"/>
                <a:cs typeface="Times New Roman" pitchFamily="18" charset="0"/>
              </a:rPr>
              <a:t>  </a:t>
            </a:r>
            <a:r>
              <a:rPr lang="en-US" altLang="ja-JP" sz="2000" dirty="0">
                <a:latin typeface="+mj-lt"/>
                <a:cs typeface="Times New Roman" pitchFamily="18" charset="0"/>
              </a:rPr>
              <a:t>Debye Temp.</a:t>
            </a:r>
            <a:endParaRPr lang="en-US" altLang="ja-JP" sz="2000" i="1" dirty="0">
              <a:latin typeface="+mj-lt"/>
              <a:cs typeface="Times New Roman" pitchFamily="18" charset="0"/>
            </a:endParaRPr>
          </a:p>
          <a:p>
            <a:r>
              <a:rPr lang="ja-JP" altLang="en-US" sz="2000" b="1" i="1" dirty="0" smtClean="0">
                <a:latin typeface="+mj-lt"/>
                <a:cs typeface="Times New Roman" pitchFamily="18" charset="0"/>
              </a:rPr>
              <a:t>　  </a:t>
            </a:r>
            <a:r>
              <a:rPr lang="en-US" altLang="ja-JP" sz="2000" b="1" i="1" dirty="0" smtClean="0">
                <a:latin typeface="+mj-lt"/>
                <a:cs typeface="Times New Roman" pitchFamily="18" charset="0"/>
              </a:rPr>
              <a:t>cf</a:t>
            </a:r>
            <a:r>
              <a:rPr lang="en-US" altLang="ja-JP" sz="2000" i="1" dirty="0" smtClean="0">
                <a:latin typeface="+mj-lt"/>
                <a:cs typeface="Times New Roman" pitchFamily="18" charset="0"/>
              </a:rPr>
              <a:t>. </a:t>
            </a:r>
            <a:r>
              <a:rPr lang="en-US" altLang="ja-JP" sz="2000" dirty="0">
                <a:latin typeface="+mj-lt"/>
                <a:cs typeface="Times New Roman" pitchFamily="18" charset="0"/>
              </a:rPr>
              <a:t>diamond  :</a:t>
            </a:r>
            <a:r>
              <a:rPr lang="ja-JP" altLang="en-US" sz="2000" dirty="0">
                <a:latin typeface="+mj-lt"/>
                <a:cs typeface="Times New Roman" pitchFamily="18" charset="0"/>
              </a:rPr>
              <a:t> </a:t>
            </a:r>
            <a:r>
              <a:rPr lang="en-US" altLang="ja-JP" sz="2000" dirty="0">
                <a:latin typeface="+mj-lt"/>
                <a:cs typeface="Times New Roman" pitchFamily="18" charset="0"/>
              </a:rPr>
              <a:t>2230 </a:t>
            </a:r>
            <a:r>
              <a:rPr lang="en-US" altLang="ja-JP" sz="2000" dirty="0" smtClean="0">
                <a:latin typeface="+mj-lt"/>
                <a:cs typeface="Times New Roman" pitchFamily="18" charset="0"/>
              </a:rPr>
              <a:t>K</a:t>
            </a:r>
          </a:p>
          <a:p>
            <a:pPr algn="ctr"/>
            <a:r>
              <a:rPr lang="en-US" altLang="ja-JP" sz="2000" dirty="0" smtClean="0">
                <a:latin typeface="+mj-lt"/>
                <a:cs typeface="Times New Roman" pitchFamily="18" charset="0"/>
              </a:rPr>
              <a:t>   </a:t>
            </a:r>
            <a:r>
              <a:rPr lang="ja-JP" altLang="en-US" sz="2000" dirty="0" smtClean="0">
                <a:latin typeface="+mj-lt"/>
                <a:cs typeface="Times New Roman" pitchFamily="18" charset="0"/>
              </a:rPr>
              <a:t> </a:t>
            </a:r>
            <a:r>
              <a:rPr lang="en-US" altLang="ja-JP" sz="2000" dirty="0" smtClean="0">
                <a:latin typeface="+mj-lt"/>
                <a:cs typeface="Times New Roman" pitchFamily="18" charset="0"/>
              </a:rPr>
              <a:t> Li      :  344 K</a:t>
            </a:r>
          </a:p>
          <a:p>
            <a:pPr algn="ctr"/>
            <a:r>
              <a:rPr lang="en-US" altLang="ja-JP" sz="2000" dirty="0" smtClean="0">
                <a:latin typeface="+mj-lt"/>
                <a:cs typeface="Times New Roman" pitchFamily="18" charset="0"/>
              </a:rPr>
              <a:t>     Ca     </a:t>
            </a:r>
            <a:r>
              <a:rPr lang="en-US" altLang="ja-JP" sz="2000" dirty="0">
                <a:latin typeface="+mj-lt"/>
                <a:cs typeface="Times New Roman" pitchFamily="18" charset="0"/>
              </a:rPr>
              <a:t>: </a:t>
            </a:r>
            <a:r>
              <a:rPr lang="ja-JP" altLang="en-US" sz="2000" dirty="0">
                <a:latin typeface="+mj-lt"/>
                <a:cs typeface="Times New Roman" pitchFamily="18" charset="0"/>
              </a:rPr>
              <a:t> </a:t>
            </a:r>
            <a:r>
              <a:rPr lang="en-US" altLang="ja-JP" sz="2000" dirty="0">
                <a:latin typeface="+mj-lt"/>
                <a:cs typeface="Times New Roman" pitchFamily="18" charset="0"/>
              </a:rPr>
              <a:t>230 K</a:t>
            </a:r>
          </a:p>
          <a:p>
            <a:pPr algn="ctr"/>
            <a:r>
              <a:rPr lang="en-US" altLang="ja-JP" sz="2000" dirty="0">
                <a:latin typeface="+mj-lt"/>
                <a:cs typeface="Times New Roman" pitchFamily="18" charset="0"/>
              </a:rPr>
              <a:t>     </a:t>
            </a:r>
            <a:r>
              <a:rPr lang="en-US" altLang="ja-JP" sz="2000" dirty="0" smtClean="0">
                <a:latin typeface="+mj-lt"/>
                <a:cs typeface="Times New Roman" pitchFamily="18" charset="0"/>
              </a:rPr>
              <a:t>Fe</a:t>
            </a:r>
            <a:r>
              <a:rPr lang="ja-JP" altLang="en-US" sz="2000" dirty="0" smtClean="0">
                <a:latin typeface="+mj-lt"/>
                <a:cs typeface="Times New Roman" pitchFamily="18" charset="0"/>
              </a:rPr>
              <a:t>  </a:t>
            </a:r>
            <a:r>
              <a:rPr lang="en-US" altLang="ja-JP" sz="2000" dirty="0" smtClean="0">
                <a:latin typeface="+mj-lt"/>
                <a:cs typeface="Times New Roman" pitchFamily="18" charset="0"/>
              </a:rPr>
              <a:t>    </a:t>
            </a:r>
            <a:r>
              <a:rPr lang="en-US" altLang="ja-JP" sz="2000" dirty="0">
                <a:latin typeface="+mj-lt"/>
                <a:cs typeface="Times New Roman" pitchFamily="18" charset="0"/>
              </a:rPr>
              <a:t>:</a:t>
            </a:r>
            <a:r>
              <a:rPr lang="ja-JP" altLang="en-US" sz="2000" dirty="0">
                <a:latin typeface="+mj-lt"/>
                <a:cs typeface="Times New Roman" pitchFamily="18" charset="0"/>
              </a:rPr>
              <a:t>  </a:t>
            </a:r>
            <a:r>
              <a:rPr lang="en-US" altLang="ja-JP" sz="2000" dirty="0">
                <a:latin typeface="+mj-lt"/>
                <a:cs typeface="Times New Roman" pitchFamily="18" charset="0"/>
              </a:rPr>
              <a:t>470 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円/楕円 72"/>
          <p:cNvSpPr/>
          <p:nvPr/>
        </p:nvSpPr>
        <p:spPr>
          <a:xfrm>
            <a:off x="7839656" y="558924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 name="グループ化 52"/>
          <p:cNvGrpSpPr/>
          <p:nvPr/>
        </p:nvGrpSpPr>
        <p:grpSpPr>
          <a:xfrm>
            <a:off x="1028838" y="1484784"/>
            <a:ext cx="4433460" cy="2664296"/>
            <a:chOff x="179512" y="2566492"/>
            <a:chExt cx="5270075" cy="3167062"/>
          </a:xfrm>
        </p:grpSpPr>
        <p:sp>
          <p:nvSpPr>
            <p:cNvPr id="59438" name="Text Box 46"/>
            <p:cNvSpPr txBox="1">
              <a:spLocks noChangeArrowheads="1"/>
            </p:cNvSpPr>
            <p:nvPr/>
          </p:nvSpPr>
          <p:spPr bwMode="auto">
            <a:xfrm>
              <a:off x="3792112" y="3508051"/>
              <a:ext cx="1657475" cy="402441"/>
            </a:xfrm>
            <a:prstGeom prst="rect">
              <a:avLst/>
            </a:prstGeom>
            <a:noFill/>
            <a:ln w="9525">
              <a:noFill/>
              <a:miter lim="800000"/>
              <a:headEnd/>
              <a:tailEnd/>
            </a:ln>
          </p:spPr>
          <p:txBody>
            <a:bodyPr wrap="square">
              <a:spAutoFit/>
            </a:bodyPr>
            <a:lstStyle/>
            <a:p>
              <a:pPr>
                <a:spcBef>
                  <a:spcPct val="50000"/>
                </a:spcBef>
              </a:pPr>
              <a:r>
                <a:rPr lang="en-US" altLang="ja-JP" sz="1600" dirty="0" smtClean="0"/>
                <a:t>scotch  </a:t>
              </a:r>
              <a:r>
                <a:rPr lang="en-US" altLang="ja-JP" sz="1600" dirty="0"/>
                <a:t>tape</a:t>
              </a:r>
            </a:p>
          </p:txBody>
        </p:sp>
        <p:sp>
          <p:nvSpPr>
            <p:cNvPr id="59403" name="Rectangle 11"/>
            <p:cNvSpPr>
              <a:spLocks noChangeArrowheads="1"/>
            </p:cNvSpPr>
            <p:nvPr/>
          </p:nvSpPr>
          <p:spPr bwMode="auto">
            <a:xfrm>
              <a:off x="2052762" y="4369892"/>
              <a:ext cx="503237" cy="69850"/>
            </a:xfrm>
            <a:prstGeom prst="rect">
              <a:avLst/>
            </a:prstGeom>
            <a:solidFill>
              <a:srgbClr val="3366FF"/>
            </a:solidFill>
            <a:ln w="9525">
              <a:solidFill>
                <a:schemeClr val="tx1"/>
              </a:solidFill>
              <a:miter lim="800000"/>
              <a:headEnd/>
              <a:tailEnd/>
            </a:ln>
          </p:spPr>
          <p:txBody>
            <a:bodyPr wrap="none" anchor="ctr"/>
            <a:lstStyle/>
            <a:p>
              <a:endParaRPr lang="ja-JP" altLang="en-US"/>
            </a:p>
          </p:txBody>
        </p:sp>
        <p:sp>
          <p:nvSpPr>
            <p:cNvPr id="59404" name="Freeform 12"/>
            <p:cNvSpPr>
              <a:spLocks/>
            </p:cNvSpPr>
            <p:nvPr/>
          </p:nvSpPr>
          <p:spPr bwMode="auto">
            <a:xfrm>
              <a:off x="1547937" y="4787404"/>
              <a:ext cx="360362" cy="298450"/>
            </a:xfrm>
            <a:custGeom>
              <a:avLst/>
              <a:gdLst>
                <a:gd name="T0" fmla="*/ 0 w 182"/>
                <a:gd name="T1" fmla="*/ 71438 h 188"/>
                <a:gd name="T2" fmla="*/ 180181 w 182"/>
                <a:gd name="T3" fmla="*/ 287338 h 188"/>
                <a:gd name="T4" fmla="*/ 360362 w 182"/>
                <a:gd name="T5" fmla="*/ 0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0" y="45"/>
                  </a:moveTo>
                  <a:cubicBezTo>
                    <a:pt x="30" y="116"/>
                    <a:pt x="61" y="188"/>
                    <a:pt x="91" y="181"/>
                  </a:cubicBezTo>
                  <a:cubicBezTo>
                    <a:pt x="121" y="174"/>
                    <a:pt x="151" y="87"/>
                    <a:pt x="182" y="0"/>
                  </a:cubicBezTo>
                </a:path>
              </a:pathLst>
            </a:custGeom>
            <a:noFill/>
            <a:ln w="9525">
              <a:solidFill>
                <a:schemeClr val="tx1"/>
              </a:solidFill>
              <a:round/>
              <a:headEnd/>
              <a:tailEnd/>
            </a:ln>
          </p:spPr>
          <p:txBody>
            <a:bodyPr/>
            <a:lstStyle/>
            <a:p>
              <a:endParaRPr lang="ja-JP" altLang="en-US"/>
            </a:p>
          </p:txBody>
        </p:sp>
        <p:sp>
          <p:nvSpPr>
            <p:cNvPr id="59405" name="AutoShape 13"/>
            <p:cNvSpPr>
              <a:spLocks noChangeArrowheads="1"/>
            </p:cNvSpPr>
            <p:nvPr/>
          </p:nvSpPr>
          <p:spPr bwMode="auto">
            <a:xfrm rot="10800000">
              <a:off x="1403474" y="4725492"/>
              <a:ext cx="1873250" cy="1008062"/>
            </a:xfrm>
            <a:custGeom>
              <a:avLst/>
              <a:gdLst>
                <a:gd name="T0" fmla="*/ 142149660 w 21600"/>
                <a:gd name="T1" fmla="*/ 23522891 h 21600"/>
                <a:gd name="T2" fmla="*/ 81228362 w 21600"/>
                <a:gd name="T3" fmla="*/ 47045781 h 21600"/>
                <a:gd name="T4" fmla="*/ 20307069 w 21600"/>
                <a:gd name="T5" fmla="*/ 23522891 h 21600"/>
                <a:gd name="T6" fmla="*/ 8122836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lumMod val="90000"/>
              </a:schemeClr>
            </a:solidFill>
            <a:ln w="9525">
              <a:solidFill>
                <a:schemeClr val="tx1"/>
              </a:solidFill>
              <a:miter lim="800000"/>
              <a:headEnd/>
              <a:tailEnd/>
            </a:ln>
          </p:spPr>
          <p:txBody>
            <a:bodyPr wrap="none" anchor="ctr"/>
            <a:lstStyle/>
            <a:p>
              <a:endParaRPr lang="ja-JP" altLang="en-US"/>
            </a:p>
          </p:txBody>
        </p:sp>
        <p:sp>
          <p:nvSpPr>
            <p:cNvPr id="59406" name="AutoShape 14"/>
            <p:cNvSpPr>
              <a:spLocks noChangeArrowheads="1"/>
            </p:cNvSpPr>
            <p:nvPr/>
          </p:nvSpPr>
          <p:spPr bwMode="auto">
            <a:xfrm>
              <a:off x="1403474" y="2566492"/>
              <a:ext cx="1873250" cy="1008062"/>
            </a:xfrm>
            <a:custGeom>
              <a:avLst/>
              <a:gdLst>
                <a:gd name="T0" fmla="*/ 142149660 w 21600"/>
                <a:gd name="T1" fmla="*/ 23522891 h 21600"/>
                <a:gd name="T2" fmla="*/ 81228362 w 21600"/>
                <a:gd name="T3" fmla="*/ 47045781 h 21600"/>
                <a:gd name="T4" fmla="*/ 20307069 w 21600"/>
                <a:gd name="T5" fmla="*/ 23522891 h 21600"/>
                <a:gd name="T6" fmla="*/ 8122836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lumMod val="90000"/>
              </a:schemeClr>
            </a:solidFill>
            <a:ln w="9525">
              <a:solidFill>
                <a:schemeClr val="tx1"/>
              </a:solidFill>
              <a:miter lim="800000"/>
              <a:headEnd/>
              <a:tailEnd/>
            </a:ln>
          </p:spPr>
          <p:txBody>
            <a:bodyPr wrap="none" anchor="ctr"/>
            <a:lstStyle/>
            <a:p>
              <a:endParaRPr lang="ja-JP" altLang="en-US" dirty="0">
                <a:solidFill>
                  <a:schemeClr val="bg2">
                    <a:lumMod val="90000"/>
                  </a:schemeClr>
                </a:solidFill>
              </a:endParaRPr>
            </a:p>
          </p:txBody>
        </p:sp>
        <p:sp>
          <p:nvSpPr>
            <p:cNvPr id="59407" name="Line 15"/>
            <p:cNvSpPr>
              <a:spLocks noChangeShapeType="1"/>
            </p:cNvSpPr>
            <p:nvPr/>
          </p:nvSpPr>
          <p:spPr bwMode="auto">
            <a:xfrm>
              <a:off x="1835274" y="2566492"/>
              <a:ext cx="217488" cy="1008062"/>
            </a:xfrm>
            <a:prstGeom prst="line">
              <a:avLst/>
            </a:prstGeom>
            <a:noFill/>
            <a:ln w="9525">
              <a:solidFill>
                <a:schemeClr val="tx1"/>
              </a:solidFill>
              <a:round/>
              <a:headEnd/>
              <a:tailEnd/>
            </a:ln>
          </p:spPr>
          <p:txBody>
            <a:bodyPr/>
            <a:lstStyle/>
            <a:p>
              <a:endParaRPr lang="ja-JP" altLang="en-US"/>
            </a:p>
          </p:txBody>
        </p:sp>
        <p:sp>
          <p:nvSpPr>
            <p:cNvPr id="59408" name="Line 16"/>
            <p:cNvSpPr>
              <a:spLocks noChangeShapeType="1"/>
            </p:cNvSpPr>
            <p:nvPr/>
          </p:nvSpPr>
          <p:spPr bwMode="auto">
            <a:xfrm>
              <a:off x="2340099" y="2566492"/>
              <a:ext cx="0" cy="1008062"/>
            </a:xfrm>
            <a:prstGeom prst="line">
              <a:avLst/>
            </a:prstGeom>
            <a:noFill/>
            <a:ln w="9525">
              <a:solidFill>
                <a:schemeClr val="tx1"/>
              </a:solidFill>
              <a:round/>
              <a:headEnd/>
              <a:tailEnd/>
            </a:ln>
          </p:spPr>
          <p:txBody>
            <a:bodyPr/>
            <a:lstStyle/>
            <a:p>
              <a:endParaRPr lang="ja-JP" altLang="en-US"/>
            </a:p>
          </p:txBody>
        </p:sp>
        <p:sp>
          <p:nvSpPr>
            <p:cNvPr id="59409" name="Line 17"/>
            <p:cNvSpPr>
              <a:spLocks noChangeShapeType="1"/>
            </p:cNvSpPr>
            <p:nvPr/>
          </p:nvSpPr>
          <p:spPr bwMode="auto">
            <a:xfrm flipH="1">
              <a:off x="2589337" y="2566492"/>
              <a:ext cx="182562" cy="996950"/>
            </a:xfrm>
            <a:prstGeom prst="line">
              <a:avLst/>
            </a:prstGeom>
            <a:noFill/>
            <a:ln w="9525">
              <a:solidFill>
                <a:schemeClr val="tx1"/>
              </a:solidFill>
              <a:round/>
              <a:headEnd/>
              <a:tailEnd/>
            </a:ln>
          </p:spPr>
          <p:txBody>
            <a:bodyPr/>
            <a:lstStyle/>
            <a:p>
              <a:endParaRPr lang="ja-JP" altLang="en-US"/>
            </a:p>
          </p:txBody>
        </p:sp>
        <p:sp>
          <p:nvSpPr>
            <p:cNvPr id="59410" name="Line 18"/>
            <p:cNvSpPr>
              <a:spLocks noChangeShapeType="1"/>
            </p:cNvSpPr>
            <p:nvPr/>
          </p:nvSpPr>
          <p:spPr bwMode="auto">
            <a:xfrm rot="10800000" flipH="1">
              <a:off x="1908299" y="4725492"/>
              <a:ext cx="215900" cy="1008062"/>
            </a:xfrm>
            <a:prstGeom prst="line">
              <a:avLst/>
            </a:prstGeom>
            <a:noFill/>
            <a:ln w="9525">
              <a:solidFill>
                <a:schemeClr val="tx1"/>
              </a:solidFill>
              <a:round/>
              <a:headEnd/>
              <a:tailEnd/>
            </a:ln>
          </p:spPr>
          <p:txBody>
            <a:bodyPr/>
            <a:lstStyle/>
            <a:p>
              <a:endParaRPr lang="ja-JP" altLang="en-US"/>
            </a:p>
          </p:txBody>
        </p:sp>
        <p:sp>
          <p:nvSpPr>
            <p:cNvPr id="59411" name="Line 19"/>
            <p:cNvSpPr>
              <a:spLocks noChangeShapeType="1"/>
            </p:cNvSpPr>
            <p:nvPr/>
          </p:nvSpPr>
          <p:spPr bwMode="auto">
            <a:xfrm rot="10800000">
              <a:off x="2340099" y="4725492"/>
              <a:ext cx="0" cy="1008062"/>
            </a:xfrm>
            <a:prstGeom prst="line">
              <a:avLst/>
            </a:prstGeom>
            <a:noFill/>
            <a:ln w="9525">
              <a:solidFill>
                <a:schemeClr val="tx1"/>
              </a:solidFill>
              <a:round/>
              <a:headEnd/>
              <a:tailEnd/>
            </a:ln>
          </p:spPr>
          <p:txBody>
            <a:bodyPr/>
            <a:lstStyle/>
            <a:p>
              <a:endParaRPr lang="ja-JP" altLang="en-US"/>
            </a:p>
          </p:txBody>
        </p:sp>
        <p:sp>
          <p:nvSpPr>
            <p:cNvPr id="59412" name="Line 20"/>
            <p:cNvSpPr>
              <a:spLocks noChangeShapeType="1"/>
            </p:cNvSpPr>
            <p:nvPr/>
          </p:nvSpPr>
          <p:spPr bwMode="auto">
            <a:xfrm rot="10800000">
              <a:off x="2555999" y="4725492"/>
              <a:ext cx="215900" cy="1008062"/>
            </a:xfrm>
            <a:prstGeom prst="line">
              <a:avLst/>
            </a:prstGeom>
            <a:noFill/>
            <a:ln w="9525">
              <a:solidFill>
                <a:schemeClr val="tx1"/>
              </a:solidFill>
              <a:round/>
              <a:headEnd/>
              <a:tailEnd/>
            </a:ln>
          </p:spPr>
          <p:txBody>
            <a:bodyPr/>
            <a:lstStyle/>
            <a:p>
              <a:endParaRPr lang="ja-JP" altLang="en-US"/>
            </a:p>
          </p:txBody>
        </p:sp>
        <p:sp>
          <p:nvSpPr>
            <p:cNvPr id="59413" name="Line 21"/>
            <p:cNvSpPr>
              <a:spLocks noChangeShapeType="1"/>
            </p:cNvSpPr>
            <p:nvPr/>
          </p:nvSpPr>
          <p:spPr bwMode="auto">
            <a:xfrm>
              <a:off x="539874" y="4869954"/>
              <a:ext cx="1008063" cy="0"/>
            </a:xfrm>
            <a:prstGeom prst="line">
              <a:avLst/>
            </a:prstGeom>
            <a:noFill/>
            <a:ln w="9525">
              <a:solidFill>
                <a:schemeClr val="tx1"/>
              </a:solidFill>
              <a:round/>
              <a:headEnd/>
              <a:tailEnd/>
            </a:ln>
          </p:spPr>
          <p:txBody>
            <a:bodyPr/>
            <a:lstStyle/>
            <a:p>
              <a:endParaRPr lang="ja-JP" altLang="en-US"/>
            </a:p>
          </p:txBody>
        </p:sp>
        <p:sp>
          <p:nvSpPr>
            <p:cNvPr id="59414" name="Line 22"/>
            <p:cNvSpPr>
              <a:spLocks noChangeShapeType="1"/>
            </p:cNvSpPr>
            <p:nvPr/>
          </p:nvSpPr>
          <p:spPr bwMode="auto">
            <a:xfrm>
              <a:off x="3132262" y="4869954"/>
              <a:ext cx="1008062" cy="0"/>
            </a:xfrm>
            <a:prstGeom prst="line">
              <a:avLst/>
            </a:prstGeom>
            <a:noFill/>
            <a:ln w="9525">
              <a:solidFill>
                <a:schemeClr val="tx1"/>
              </a:solidFill>
              <a:round/>
              <a:headEnd/>
              <a:tailEnd/>
            </a:ln>
          </p:spPr>
          <p:txBody>
            <a:bodyPr/>
            <a:lstStyle/>
            <a:p>
              <a:endParaRPr lang="ja-JP" altLang="en-US"/>
            </a:p>
          </p:txBody>
        </p:sp>
        <p:sp>
          <p:nvSpPr>
            <p:cNvPr id="59415" name="Line 23"/>
            <p:cNvSpPr>
              <a:spLocks noChangeShapeType="1"/>
            </p:cNvSpPr>
            <p:nvPr/>
          </p:nvSpPr>
          <p:spPr bwMode="auto">
            <a:xfrm>
              <a:off x="3132262" y="4509592"/>
              <a:ext cx="1008062" cy="0"/>
            </a:xfrm>
            <a:prstGeom prst="line">
              <a:avLst/>
            </a:prstGeom>
            <a:noFill/>
            <a:ln w="9525">
              <a:solidFill>
                <a:schemeClr val="tx1"/>
              </a:solidFill>
              <a:round/>
              <a:headEnd/>
              <a:tailEnd/>
            </a:ln>
          </p:spPr>
          <p:txBody>
            <a:bodyPr/>
            <a:lstStyle/>
            <a:p>
              <a:endParaRPr lang="ja-JP" altLang="en-US"/>
            </a:p>
          </p:txBody>
        </p:sp>
        <p:sp>
          <p:nvSpPr>
            <p:cNvPr id="59416" name="Line 24"/>
            <p:cNvSpPr>
              <a:spLocks noChangeShapeType="1"/>
            </p:cNvSpPr>
            <p:nvPr/>
          </p:nvSpPr>
          <p:spPr bwMode="auto">
            <a:xfrm>
              <a:off x="539874" y="4509592"/>
              <a:ext cx="1008063" cy="0"/>
            </a:xfrm>
            <a:prstGeom prst="line">
              <a:avLst/>
            </a:prstGeom>
            <a:noFill/>
            <a:ln w="9525">
              <a:solidFill>
                <a:schemeClr val="tx1"/>
              </a:solidFill>
              <a:round/>
              <a:headEnd/>
              <a:tailEnd/>
            </a:ln>
          </p:spPr>
          <p:txBody>
            <a:bodyPr/>
            <a:lstStyle/>
            <a:p>
              <a:endParaRPr lang="ja-JP" altLang="en-US"/>
            </a:p>
          </p:txBody>
        </p:sp>
        <p:sp>
          <p:nvSpPr>
            <p:cNvPr id="59417" name="Line 25"/>
            <p:cNvSpPr>
              <a:spLocks noChangeShapeType="1"/>
            </p:cNvSpPr>
            <p:nvPr/>
          </p:nvSpPr>
          <p:spPr bwMode="auto">
            <a:xfrm>
              <a:off x="1835274" y="4582617"/>
              <a:ext cx="1008063" cy="0"/>
            </a:xfrm>
            <a:prstGeom prst="line">
              <a:avLst/>
            </a:prstGeom>
            <a:noFill/>
            <a:ln w="9525">
              <a:solidFill>
                <a:schemeClr val="tx1"/>
              </a:solidFill>
              <a:round/>
              <a:headEnd/>
              <a:tailEnd/>
            </a:ln>
          </p:spPr>
          <p:txBody>
            <a:bodyPr/>
            <a:lstStyle/>
            <a:p>
              <a:endParaRPr lang="ja-JP" altLang="en-US"/>
            </a:p>
          </p:txBody>
        </p:sp>
        <p:sp>
          <p:nvSpPr>
            <p:cNvPr id="59418" name="Line 26"/>
            <p:cNvSpPr>
              <a:spLocks noChangeShapeType="1"/>
            </p:cNvSpPr>
            <p:nvPr/>
          </p:nvSpPr>
          <p:spPr bwMode="auto">
            <a:xfrm>
              <a:off x="3132262" y="4366717"/>
              <a:ext cx="1008062" cy="0"/>
            </a:xfrm>
            <a:prstGeom prst="line">
              <a:avLst/>
            </a:prstGeom>
            <a:noFill/>
            <a:ln w="9525">
              <a:solidFill>
                <a:schemeClr val="tx1"/>
              </a:solidFill>
              <a:round/>
              <a:headEnd/>
              <a:tailEnd/>
            </a:ln>
          </p:spPr>
          <p:txBody>
            <a:bodyPr/>
            <a:lstStyle/>
            <a:p>
              <a:endParaRPr lang="ja-JP" altLang="en-US"/>
            </a:p>
          </p:txBody>
        </p:sp>
        <p:sp>
          <p:nvSpPr>
            <p:cNvPr id="59419" name="Line 27"/>
            <p:cNvSpPr>
              <a:spLocks noChangeShapeType="1"/>
            </p:cNvSpPr>
            <p:nvPr/>
          </p:nvSpPr>
          <p:spPr bwMode="auto">
            <a:xfrm>
              <a:off x="539874" y="4366717"/>
              <a:ext cx="1008063" cy="0"/>
            </a:xfrm>
            <a:prstGeom prst="line">
              <a:avLst/>
            </a:prstGeom>
            <a:noFill/>
            <a:ln w="9525">
              <a:solidFill>
                <a:schemeClr val="tx1"/>
              </a:solidFill>
              <a:round/>
              <a:headEnd/>
              <a:tailEnd/>
            </a:ln>
          </p:spPr>
          <p:txBody>
            <a:bodyPr/>
            <a:lstStyle/>
            <a:p>
              <a:endParaRPr lang="ja-JP" altLang="en-US"/>
            </a:p>
          </p:txBody>
        </p:sp>
        <p:sp>
          <p:nvSpPr>
            <p:cNvPr id="59420" name="Line 28"/>
            <p:cNvSpPr>
              <a:spLocks noChangeShapeType="1"/>
            </p:cNvSpPr>
            <p:nvPr/>
          </p:nvSpPr>
          <p:spPr bwMode="auto">
            <a:xfrm>
              <a:off x="1547937" y="4366717"/>
              <a:ext cx="0" cy="142875"/>
            </a:xfrm>
            <a:prstGeom prst="line">
              <a:avLst/>
            </a:prstGeom>
            <a:noFill/>
            <a:ln w="9525">
              <a:solidFill>
                <a:schemeClr val="tx1"/>
              </a:solidFill>
              <a:round/>
              <a:headEnd/>
              <a:tailEnd/>
            </a:ln>
          </p:spPr>
          <p:txBody>
            <a:bodyPr/>
            <a:lstStyle/>
            <a:p>
              <a:endParaRPr lang="ja-JP" altLang="en-US"/>
            </a:p>
          </p:txBody>
        </p:sp>
        <p:sp>
          <p:nvSpPr>
            <p:cNvPr id="59421" name="Line 29"/>
            <p:cNvSpPr>
              <a:spLocks noChangeShapeType="1"/>
            </p:cNvSpPr>
            <p:nvPr/>
          </p:nvSpPr>
          <p:spPr bwMode="auto">
            <a:xfrm>
              <a:off x="3132262" y="4366717"/>
              <a:ext cx="0" cy="142875"/>
            </a:xfrm>
            <a:prstGeom prst="line">
              <a:avLst/>
            </a:prstGeom>
            <a:noFill/>
            <a:ln w="9525">
              <a:solidFill>
                <a:schemeClr val="tx1"/>
              </a:solidFill>
              <a:round/>
              <a:headEnd/>
              <a:tailEnd/>
            </a:ln>
          </p:spPr>
          <p:txBody>
            <a:bodyPr/>
            <a:lstStyle/>
            <a:p>
              <a:endParaRPr lang="ja-JP" altLang="en-US"/>
            </a:p>
          </p:txBody>
        </p:sp>
        <p:sp>
          <p:nvSpPr>
            <p:cNvPr id="59422" name="Rectangle 30"/>
            <p:cNvSpPr>
              <a:spLocks noChangeArrowheads="1"/>
            </p:cNvSpPr>
            <p:nvPr/>
          </p:nvSpPr>
          <p:spPr bwMode="auto">
            <a:xfrm>
              <a:off x="1692399" y="4293692"/>
              <a:ext cx="144463" cy="215900"/>
            </a:xfrm>
            <a:prstGeom prst="rect">
              <a:avLst/>
            </a:prstGeom>
            <a:solidFill>
              <a:schemeClr val="bg1"/>
            </a:solidFill>
            <a:ln w="9525">
              <a:solidFill>
                <a:schemeClr val="bg1"/>
              </a:solidFill>
              <a:miter lim="800000"/>
              <a:headEnd/>
              <a:tailEnd/>
            </a:ln>
          </p:spPr>
          <p:txBody>
            <a:bodyPr wrap="none" anchor="ctr"/>
            <a:lstStyle/>
            <a:p>
              <a:endParaRPr lang="ja-JP" altLang="en-US"/>
            </a:p>
          </p:txBody>
        </p:sp>
        <p:sp>
          <p:nvSpPr>
            <p:cNvPr id="59423" name="Freeform 31"/>
            <p:cNvSpPr>
              <a:spLocks/>
            </p:cNvSpPr>
            <p:nvPr/>
          </p:nvSpPr>
          <p:spPr bwMode="auto">
            <a:xfrm>
              <a:off x="1547937" y="4149229"/>
              <a:ext cx="288925" cy="298450"/>
            </a:xfrm>
            <a:custGeom>
              <a:avLst/>
              <a:gdLst>
                <a:gd name="T0" fmla="*/ 288925 w 182"/>
                <a:gd name="T1" fmla="*/ 298450 h 188"/>
                <a:gd name="T2" fmla="*/ 144463 w 182"/>
                <a:gd name="T3" fmla="*/ 11112 h 188"/>
                <a:gd name="T4" fmla="*/ 0 w 182"/>
                <a:gd name="T5" fmla="*/ 227013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182" y="188"/>
                  </a:moveTo>
                  <a:cubicBezTo>
                    <a:pt x="151" y="101"/>
                    <a:pt x="121" y="14"/>
                    <a:pt x="91" y="7"/>
                  </a:cubicBezTo>
                  <a:cubicBezTo>
                    <a:pt x="61" y="0"/>
                    <a:pt x="15" y="120"/>
                    <a:pt x="0" y="143"/>
                  </a:cubicBezTo>
                </a:path>
              </a:pathLst>
            </a:custGeom>
            <a:noFill/>
            <a:ln w="9525">
              <a:solidFill>
                <a:schemeClr val="tx1"/>
              </a:solidFill>
              <a:round/>
              <a:headEnd/>
              <a:tailEnd/>
            </a:ln>
          </p:spPr>
          <p:txBody>
            <a:bodyPr/>
            <a:lstStyle/>
            <a:p>
              <a:endParaRPr lang="ja-JP" altLang="en-US"/>
            </a:p>
          </p:txBody>
        </p:sp>
        <p:sp>
          <p:nvSpPr>
            <p:cNvPr id="59424" name="Rectangle 32"/>
            <p:cNvSpPr>
              <a:spLocks noChangeArrowheads="1"/>
            </p:cNvSpPr>
            <p:nvPr/>
          </p:nvSpPr>
          <p:spPr bwMode="auto">
            <a:xfrm>
              <a:off x="2843337" y="4293692"/>
              <a:ext cx="71437" cy="215900"/>
            </a:xfrm>
            <a:prstGeom prst="rect">
              <a:avLst/>
            </a:prstGeom>
            <a:solidFill>
              <a:schemeClr val="bg1"/>
            </a:solidFill>
            <a:ln w="9525">
              <a:solidFill>
                <a:schemeClr val="bg1"/>
              </a:solidFill>
              <a:miter lim="800000"/>
              <a:headEnd/>
              <a:tailEnd/>
            </a:ln>
          </p:spPr>
          <p:txBody>
            <a:bodyPr wrap="none" anchor="ctr"/>
            <a:lstStyle/>
            <a:p>
              <a:endParaRPr lang="ja-JP" altLang="en-US"/>
            </a:p>
          </p:txBody>
        </p:sp>
        <p:sp>
          <p:nvSpPr>
            <p:cNvPr id="59425" name="Freeform 33"/>
            <p:cNvSpPr>
              <a:spLocks/>
            </p:cNvSpPr>
            <p:nvPr/>
          </p:nvSpPr>
          <p:spPr bwMode="auto">
            <a:xfrm>
              <a:off x="2843337" y="4149229"/>
              <a:ext cx="288925" cy="298450"/>
            </a:xfrm>
            <a:custGeom>
              <a:avLst/>
              <a:gdLst>
                <a:gd name="T0" fmla="*/ 0 w 182"/>
                <a:gd name="T1" fmla="*/ 298450 h 188"/>
                <a:gd name="T2" fmla="*/ 144463 w 182"/>
                <a:gd name="T3" fmla="*/ 11112 h 188"/>
                <a:gd name="T4" fmla="*/ 288925 w 182"/>
                <a:gd name="T5" fmla="*/ 227013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0" y="188"/>
                  </a:moveTo>
                  <a:cubicBezTo>
                    <a:pt x="30" y="101"/>
                    <a:pt x="61" y="14"/>
                    <a:pt x="91" y="7"/>
                  </a:cubicBezTo>
                  <a:cubicBezTo>
                    <a:pt x="121" y="0"/>
                    <a:pt x="167" y="120"/>
                    <a:pt x="182" y="143"/>
                  </a:cubicBezTo>
                </a:path>
              </a:pathLst>
            </a:custGeom>
            <a:noFill/>
            <a:ln w="9525">
              <a:solidFill>
                <a:schemeClr val="tx1"/>
              </a:solidFill>
              <a:round/>
              <a:headEnd/>
              <a:tailEnd/>
            </a:ln>
          </p:spPr>
          <p:txBody>
            <a:bodyPr/>
            <a:lstStyle/>
            <a:p>
              <a:endParaRPr lang="ja-JP" altLang="en-US"/>
            </a:p>
          </p:txBody>
        </p:sp>
        <p:sp>
          <p:nvSpPr>
            <p:cNvPr id="59426" name="Freeform 34"/>
            <p:cNvSpPr>
              <a:spLocks/>
            </p:cNvSpPr>
            <p:nvPr/>
          </p:nvSpPr>
          <p:spPr bwMode="auto">
            <a:xfrm>
              <a:off x="2843337" y="4274642"/>
              <a:ext cx="288925" cy="298450"/>
            </a:xfrm>
            <a:custGeom>
              <a:avLst/>
              <a:gdLst>
                <a:gd name="T0" fmla="*/ 0 w 182"/>
                <a:gd name="T1" fmla="*/ 298450 h 188"/>
                <a:gd name="T2" fmla="*/ 144463 w 182"/>
                <a:gd name="T3" fmla="*/ 11112 h 188"/>
                <a:gd name="T4" fmla="*/ 288925 w 182"/>
                <a:gd name="T5" fmla="*/ 227013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0" y="188"/>
                  </a:moveTo>
                  <a:cubicBezTo>
                    <a:pt x="30" y="101"/>
                    <a:pt x="61" y="14"/>
                    <a:pt x="91" y="7"/>
                  </a:cubicBezTo>
                  <a:cubicBezTo>
                    <a:pt x="121" y="0"/>
                    <a:pt x="167" y="120"/>
                    <a:pt x="182" y="143"/>
                  </a:cubicBezTo>
                </a:path>
              </a:pathLst>
            </a:custGeom>
            <a:noFill/>
            <a:ln w="9525">
              <a:solidFill>
                <a:schemeClr val="tx1"/>
              </a:solidFill>
              <a:round/>
              <a:headEnd/>
              <a:tailEnd/>
            </a:ln>
          </p:spPr>
          <p:txBody>
            <a:bodyPr/>
            <a:lstStyle/>
            <a:p>
              <a:endParaRPr lang="ja-JP" altLang="en-US"/>
            </a:p>
          </p:txBody>
        </p:sp>
        <p:sp>
          <p:nvSpPr>
            <p:cNvPr id="59427" name="Freeform 35"/>
            <p:cNvSpPr>
              <a:spLocks/>
            </p:cNvSpPr>
            <p:nvPr/>
          </p:nvSpPr>
          <p:spPr bwMode="auto">
            <a:xfrm>
              <a:off x="538287" y="4279404"/>
              <a:ext cx="3605212" cy="806450"/>
            </a:xfrm>
            <a:custGeom>
              <a:avLst/>
              <a:gdLst>
                <a:gd name="T0" fmla="*/ 1587 w 2271"/>
                <a:gd name="T1" fmla="*/ 590550 h 508"/>
                <a:gd name="T2" fmla="*/ 1009650 w 2271"/>
                <a:gd name="T3" fmla="*/ 590550 h 508"/>
                <a:gd name="T4" fmla="*/ 1154112 w 2271"/>
                <a:gd name="T5" fmla="*/ 806450 h 508"/>
                <a:gd name="T6" fmla="*/ 1331912 w 2271"/>
                <a:gd name="T7" fmla="*/ 434975 h 508"/>
                <a:gd name="T8" fmla="*/ 2263774 w 2271"/>
                <a:gd name="T9" fmla="*/ 442913 h 508"/>
                <a:gd name="T10" fmla="*/ 2424112 w 2271"/>
                <a:gd name="T11" fmla="*/ 788988 h 508"/>
                <a:gd name="T12" fmla="*/ 2584449 w 2271"/>
                <a:gd name="T13" fmla="*/ 576263 h 508"/>
                <a:gd name="T14" fmla="*/ 3605212 w 2271"/>
                <a:gd name="T15" fmla="*/ 593725 h 508"/>
                <a:gd name="T16" fmla="*/ 3587750 w 2271"/>
                <a:gd name="T17" fmla="*/ 230188 h 508"/>
                <a:gd name="T18" fmla="*/ 2592387 w 2271"/>
                <a:gd name="T19" fmla="*/ 222250 h 508"/>
                <a:gd name="T20" fmla="*/ 2495549 w 2271"/>
                <a:gd name="T21" fmla="*/ 44450 h 508"/>
                <a:gd name="T22" fmla="*/ 2451099 w 2271"/>
                <a:gd name="T23" fmla="*/ 0 h 508"/>
                <a:gd name="T24" fmla="*/ 2397124 w 2271"/>
                <a:gd name="T25" fmla="*/ 52388 h 508"/>
                <a:gd name="T26" fmla="*/ 2290762 w 2271"/>
                <a:gd name="T27" fmla="*/ 301625 h 508"/>
                <a:gd name="T28" fmla="*/ 1296987 w 2271"/>
                <a:gd name="T29" fmla="*/ 301625 h 508"/>
                <a:gd name="T30" fmla="*/ 1208087 w 2271"/>
                <a:gd name="T31" fmla="*/ 69850 h 508"/>
                <a:gd name="T32" fmla="*/ 1128712 w 2271"/>
                <a:gd name="T33" fmla="*/ 34925 h 508"/>
                <a:gd name="T34" fmla="*/ 1074737 w 2271"/>
                <a:gd name="T35" fmla="*/ 114300 h 508"/>
                <a:gd name="T36" fmla="*/ 1020762 w 2271"/>
                <a:gd name="T37" fmla="*/ 222250 h 508"/>
                <a:gd name="T38" fmla="*/ 0 w 2271"/>
                <a:gd name="T39" fmla="*/ 230188 h 508"/>
                <a:gd name="T40" fmla="*/ 1587 w 2271"/>
                <a:gd name="T41" fmla="*/ 590550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1"/>
                <a:gd name="T64" fmla="*/ 0 h 508"/>
                <a:gd name="T65" fmla="*/ 2271 w 2271"/>
                <a:gd name="T66" fmla="*/ 508 h 5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1" h="508">
                  <a:moveTo>
                    <a:pt x="1" y="372"/>
                  </a:moveTo>
                  <a:lnTo>
                    <a:pt x="636" y="372"/>
                  </a:lnTo>
                  <a:lnTo>
                    <a:pt x="727" y="508"/>
                  </a:lnTo>
                  <a:lnTo>
                    <a:pt x="839" y="274"/>
                  </a:lnTo>
                  <a:lnTo>
                    <a:pt x="1426" y="279"/>
                  </a:lnTo>
                  <a:lnTo>
                    <a:pt x="1527" y="497"/>
                  </a:lnTo>
                  <a:lnTo>
                    <a:pt x="1628" y="363"/>
                  </a:lnTo>
                  <a:lnTo>
                    <a:pt x="2271" y="374"/>
                  </a:lnTo>
                  <a:lnTo>
                    <a:pt x="2260" y="145"/>
                  </a:lnTo>
                  <a:lnTo>
                    <a:pt x="1633" y="140"/>
                  </a:lnTo>
                  <a:lnTo>
                    <a:pt x="1572" y="28"/>
                  </a:lnTo>
                  <a:lnTo>
                    <a:pt x="1544" y="0"/>
                  </a:lnTo>
                  <a:lnTo>
                    <a:pt x="1510" y="33"/>
                  </a:lnTo>
                  <a:lnTo>
                    <a:pt x="1443" y="190"/>
                  </a:lnTo>
                  <a:lnTo>
                    <a:pt x="817" y="190"/>
                  </a:lnTo>
                  <a:lnTo>
                    <a:pt x="761" y="44"/>
                  </a:lnTo>
                  <a:lnTo>
                    <a:pt x="711" y="22"/>
                  </a:lnTo>
                  <a:lnTo>
                    <a:pt x="677" y="72"/>
                  </a:lnTo>
                  <a:lnTo>
                    <a:pt x="643" y="140"/>
                  </a:lnTo>
                  <a:lnTo>
                    <a:pt x="0" y="145"/>
                  </a:lnTo>
                  <a:lnTo>
                    <a:pt x="1" y="372"/>
                  </a:lnTo>
                  <a:close/>
                </a:path>
              </a:pathLst>
            </a:custGeom>
            <a:solidFill>
              <a:srgbClr val="C0C0C0"/>
            </a:solidFill>
            <a:ln w="9525">
              <a:solidFill>
                <a:schemeClr val="tx1"/>
              </a:solidFill>
              <a:round/>
              <a:headEnd/>
              <a:tailEnd/>
            </a:ln>
          </p:spPr>
          <p:txBody>
            <a:bodyPr/>
            <a:lstStyle/>
            <a:p>
              <a:endParaRPr lang="ja-JP" altLang="en-US"/>
            </a:p>
          </p:txBody>
        </p:sp>
        <p:sp>
          <p:nvSpPr>
            <p:cNvPr id="59428" name="Freeform 36"/>
            <p:cNvSpPr>
              <a:spLocks/>
            </p:cNvSpPr>
            <p:nvPr/>
          </p:nvSpPr>
          <p:spPr bwMode="auto">
            <a:xfrm>
              <a:off x="539874" y="4366717"/>
              <a:ext cx="1008063" cy="142875"/>
            </a:xfrm>
            <a:custGeom>
              <a:avLst/>
              <a:gdLst>
                <a:gd name="T0" fmla="*/ 0 w 635"/>
                <a:gd name="T1" fmla="*/ 142875 h 90"/>
                <a:gd name="T2" fmla="*/ 0 w 635"/>
                <a:gd name="T3" fmla="*/ 0 h 90"/>
                <a:gd name="T4" fmla="*/ 1008063 w 635"/>
                <a:gd name="T5" fmla="*/ 0 h 90"/>
                <a:gd name="T6" fmla="*/ 1008063 w 635"/>
                <a:gd name="T7" fmla="*/ 142875 h 90"/>
                <a:gd name="T8" fmla="*/ 0 w 635"/>
                <a:gd name="T9" fmla="*/ 142875 h 90"/>
                <a:gd name="T10" fmla="*/ 0 60000 65536"/>
                <a:gd name="T11" fmla="*/ 0 60000 65536"/>
                <a:gd name="T12" fmla="*/ 0 60000 65536"/>
                <a:gd name="T13" fmla="*/ 0 60000 65536"/>
                <a:gd name="T14" fmla="*/ 0 60000 65536"/>
                <a:gd name="T15" fmla="*/ 0 w 635"/>
                <a:gd name="T16" fmla="*/ 0 h 90"/>
                <a:gd name="T17" fmla="*/ 635 w 635"/>
                <a:gd name="T18" fmla="*/ 90 h 90"/>
              </a:gdLst>
              <a:ahLst/>
              <a:cxnLst>
                <a:cxn ang="T10">
                  <a:pos x="T0" y="T1"/>
                </a:cxn>
                <a:cxn ang="T11">
                  <a:pos x="T2" y="T3"/>
                </a:cxn>
                <a:cxn ang="T12">
                  <a:pos x="T4" y="T5"/>
                </a:cxn>
                <a:cxn ang="T13">
                  <a:pos x="T6" y="T7"/>
                </a:cxn>
                <a:cxn ang="T14">
                  <a:pos x="T8" y="T9"/>
                </a:cxn>
              </a:cxnLst>
              <a:rect l="T15" t="T16" r="T17" b="T18"/>
              <a:pathLst>
                <a:path w="635" h="90">
                  <a:moveTo>
                    <a:pt x="0" y="90"/>
                  </a:moveTo>
                  <a:lnTo>
                    <a:pt x="0" y="0"/>
                  </a:lnTo>
                  <a:lnTo>
                    <a:pt x="635" y="0"/>
                  </a:lnTo>
                  <a:lnTo>
                    <a:pt x="635" y="90"/>
                  </a:lnTo>
                  <a:lnTo>
                    <a:pt x="0" y="90"/>
                  </a:lnTo>
                  <a:close/>
                </a:path>
              </a:pathLst>
            </a:custGeom>
            <a:solidFill>
              <a:srgbClr val="CCFFFF"/>
            </a:solidFill>
            <a:ln w="9525">
              <a:solidFill>
                <a:schemeClr val="tx1"/>
              </a:solidFill>
              <a:round/>
              <a:headEnd/>
              <a:tailEnd/>
            </a:ln>
          </p:spPr>
          <p:txBody>
            <a:bodyPr/>
            <a:lstStyle/>
            <a:p>
              <a:endParaRPr lang="ja-JP" altLang="en-US"/>
            </a:p>
          </p:txBody>
        </p:sp>
        <p:sp>
          <p:nvSpPr>
            <p:cNvPr id="59429" name="Freeform 37"/>
            <p:cNvSpPr>
              <a:spLocks/>
            </p:cNvSpPr>
            <p:nvPr/>
          </p:nvSpPr>
          <p:spPr bwMode="auto">
            <a:xfrm>
              <a:off x="3132262" y="4366717"/>
              <a:ext cx="1008062" cy="142875"/>
            </a:xfrm>
            <a:custGeom>
              <a:avLst/>
              <a:gdLst>
                <a:gd name="T0" fmla="*/ 0 w 635"/>
                <a:gd name="T1" fmla="*/ 142875 h 90"/>
                <a:gd name="T2" fmla="*/ 0 w 635"/>
                <a:gd name="T3" fmla="*/ 0 h 90"/>
                <a:gd name="T4" fmla="*/ 1008062 w 635"/>
                <a:gd name="T5" fmla="*/ 0 h 90"/>
                <a:gd name="T6" fmla="*/ 1008062 w 635"/>
                <a:gd name="T7" fmla="*/ 142875 h 90"/>
                <a:gd name="T8" fmla="*/ 0 w 635"/>
                <a:gd name="T9" fmla="*/ 142875 h 90"/>
                <a:gd name="T10" fmla="*/ 0 60000 65536"/>
                <a:gd name="T11" fmla="*/ 0 60000 65536"/>
                <a:gd name="T12" fmla="*/ 0 60000 65536"/>
                <a:gd name="T13" fmla="*/ 0 60000 65536"/>
                <a:gd name="T14" fmla="*/ 0 60000 65536"/>
                <a:gd name="T15" fmla="*/ 0 w 635"/>
                <a:gd name="T16" fmla="*/ 0 h 90"/>
                <a:gd name="T17" fmla="*/ 635 w 635"/>
                <a:gd name="T18" fmla="*/ 90 h 90"/>
              </a:gdLst>
              <a:ahLst/>
              <a:cxnLst>
                <a:cxn ang="T10">
                  <a:pos x="T0" y="T1"/>
                </a:cxn>
                <a:cxn ang="T11">
                  <a:pos x="T2" y="T3"/>
                </a:cxn>
                <a:cxn ang="T12">
                  <a:pos x="T4" y="T5"/>
                </a:cxn>
                <a:cxn ang="T13">
                  <a:pos x="T6" y="T7"/>
                </a:cxn>
                <a:cxn ang="T14">
                  <a:pos x="T8" y="T9"/>
                </a:cxn>
              </a:cxnLst>
              <a:rect l="T15" t="T16" r="T17" b="T18"/>
              <a:pathLst>
                <a:path w="635" h="90">
                  <a:moveTo>
                    <a:pt x="0" y="90"/>
                  </a:moveTo>
                  <a:lnTo>
                    <a:pt x="0" y="0"/>
                  </a:lnTo>
                  <a:lnTo>
                    <a:pt x="635" y="0"/>
                  </a:lnTo>
                  <a:lnTo>
                    <a:pt x="635" y="90"/>
                  </a:lnTo>
                  <a:lnTo>
                    <a:pt x="0" y="90"/>
                  </a:lnTo>
                  <a:close/>
                </a:path>
              </a:pathLst>
            </a:custGeom>
            <a:solidFill>
              <a:srgbClr val="CCFFFF"/>
            </a:solidFill>
            <a:ln w="9525">
              <a:solidFill>
                <a:schemeClr val="tx1"/>
              </a:solidFill>
              <a:round/>
              <a:headEnd/>
              <a:tailEnd/>
            </a:ln>
          </p:spPr>
          <p:txBody>
            <a:bodyPr/>
            <a:lstStyle/>
            <a:p>
              <a:endParaRPr lang="ja-JP" altLang="en-US"/>
            </a:p>
          </p:txBody>
        </p:sp>
        <p:sp>
          <p:nvSpPr>
            <p:cNvPr id="59430" name="Freeform 38"/>
            <p:cNvSpPr>
              <a:spLocks/>
            </p:cNvSpPr>
            <p:nvPr/>
          </p:nvSpPr>
          <p:spPr bwMode="auto">
            <a:xfrm>
              <a:off x="1533649" y="4153992"/>
              <a:ext cx="1606550" cy="427037"/>
            </a:xfrm>
            <a:custGeom>
              <a:avLst/>
              <a:gdLst>
                <a:gd name="T0" fmla="*/ 14288 w 1012"/>
                <a:gd name="T1" fmla="*/ 355600 h 269"/>
                <a:gd name="T2" fmla="*/ 114300 w 1012"/>
                <a:gd name="T3" fmla="*/ 169862 h 269"/>
                <a:gd name="T4" fmla="*/ 220663 w 1012"/>
                <a:gd name="T5" fmla="*/ 204787 h 269"/>
                <a:gd name="T6" fmla="*/ 301625 w 1012"/>
                <a:gd name="T7" fmla="*/ 417512 h 269"/>
                <a:gd name="T8" fmla="*/ 1287463 w 1012"/>
                <a:gd name="T9" fmla="*/ 427037 h 269"/>
                <a:gd name="T10" fmla="*/ 1401763 w 1012"/>
                <a:gd name="T11" fmla="*/ 160337 h 269"/>
                <a:gd name="T12" fmla="*/ 1473200 w 1012"/>
                <a:gd name="T13" fmla="*/ 152400 h 269"/>
                <a:gd name="T14" fmla="*/ 1606550 w 1012"/>
                <a:gd name="T15" fmla="*/ 338137 h 269"/>
                <a:gd name="T16" fmla="*/ 1589088 w 1012"/>
                <a:gd name="T17" fmla="*/ 214312 h 269"/>
                <a:gd name="T18" fmla="*/ 1482725 w 1012"/>
                <a:gd name="T19" fmla="*/ 19050 h 269"/>
                <a:gd name="T20" fmla="*/ 1428750 w 1012"/>
                <a:gd name="T21" fmla="*/ 9525 h 269"/>
                <a:gd name="T22" fmla="*/ 1304925 w 1012"/>
                <a:gd name="T23" fmla="*/ 293687 h 269"/>
                <a:gd name="T24" fmla="*/ 292100 w 1012"/>
                <a:gd name="T25" fmla="*/ 276225 h 269"/>
                <a:gd name="T26" fmla="*/ 220663 w 1012"/>
                <a:gd name="T27" fmla="*/ 36512 h 269"/>
                <a:gd name="T28" fmla="*/ 150813 w 1012"/>
                <a:gd name="T29" fmla="*/ 0 h 269"/>
                <a:gd name="T30" fmla="*/ 0 w 1012"/>
                <a:gd name="T31" fmla="*/ 204787 h 269"/>
                <a:gd name="T32" fmla="*/ 14288 w 1012"/>
                <a:gd name="T33" fmla="*/ 355600 h 2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2"/>
                <a:gd name="T52" fmla="*/ 0 h 269"/>
                <a:gd name="T53" fmla="*/ 1012 w 1012"/>
                <a:gd name="T54" fmla="*/ 269 h 2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2" h="269">
                  <a:moveTo>
                    <a:pt x="9" y="224"/>
                  </a:moveTo>
                  <a:lnTo>
                    <a:pt x="72" y="107"/>
                  </a:lnTo>
                  <a:lnTo>
                    <a:pt x="139" y="129"/>
                  </a:lnTo>
                  <a:lnTo>
                    <a:pt x="190" y="263"/>
                  </a:lnTo>
                  <a:lnTo>
                    <a:pt x="811" y="269"/>
                  </a:lnTo>
                  <a:lnTo>
                    <a:pt x="883" y="101"/>
                  </a:lnTo>
                  <a:lnTo>
                    <a:pt x="928" y="96"/>
                  </a:lnTo>
                  <a:lnTo>
                    <a:pt x="1012" y="213"/>
                  </a:lnTo>
                  <a:lnTo>
                    <a:pt x="1001" y="135"/>
                  </a:lnTo>
                  <a:lnTo>
                    <a:pt x="934" y="12"/>
                  </a:lnTo>
                  <a:lnTo>
                    <a:pt x="900" y="6"/>
                  </a:lnTo>
                  <a:lnTo>
                    <a:pt x="822" y="185"/>
                  </a:lnTo>
                  <a:lnTo>
                    <a:pt x="184" y="174"/>
                  </a:lnTo>
                  <a:lnTo>
                    <a:pt x="139" y="23"/>
                  </a:lnTo>
                  <a:lnTo>
                    <a:pt x="95" y="0"/>
                  </a:lnTo>
                  <a:lnTo>
                    <a:pt x="0" y="129"/>
                  </a:lnTo>
                  <a:lnTo>
                    <a:pt x="9" y="224"/>
                  </a:lnTo>
                  <a:close/>
                </a:path>
              </a:pathLst>
            </a:custGeom>
            <a:solidFill>
              <a:srgbClr val="00FF00"/>
            </a:solidFill>
            <a:ln w="9525">
              <a:solidFill>
                <a:schemeClr val="tx1"/>
              </a:solidFill>
              <a:round/>
              <a:headEnd/>
              <a:tailEnd/>
            </a:ln>
          </p:spPr>
          <p:txBody>
            <a:bodyPr/>
            <a:lstStyle/>
            <a:p>
              <a:endParaRPr lang="ja-JP" altLang="en-US"/>
            </a:p>
          </p:txBody>
        </p:sp>
        <p:sp>
          <p:nvSpPr>
            <p:cNvPr id="59431" name="Freeform 39"/>
            <p:cNvSpPr>
              <a:spLocks/>
            </p:cNvSpPr>
            <p:nvPr/>
          </p:nvSpPr>
          <p:spPr bwMode="auto">
            <a:xfrm>
              <a:off x="179512" y="4006354"/>
              <a:ext cx="1992312" cy="431800"/>
            </a:xfrm>
            <a:custGeom>
              <a:avLst/>
              <a:gdLst>
                <a:gd name="T0" fmla="*/ 360362 w 1255"/>
                <a:gd name="T1" fmla="*/ 360362 h 272"/>
                <a:gd name="T2" fmla="*/ 0 w 1255"/>
                <a:gd name="T3" fmla="*/ 71437 h 272"/>
                <a:gd name="T4" fmla="*/ 73025 w 1255"/>
                <a:gd name="T5" fmla="*/ 0 h 272"/>
                <a:gd name="T6" fmla="*/ 360362 w 1255"/>
                <a:gd name="T7" fmla="*/ 215900 h 272"/>
                <a:gd name="T8" fmla="*/ 457200 w 1255"/>
                <a:gd name="T9" fmla="*/ 300037 h 272"/>
                <a:gd name="T10" fmla="*/ 1327150 w 1255"/>
                <a:gd name="T11" fmla="*/ 300037 h 272"/>
                <a:gd name="T12" fmla="*/ 1487487 w 1255"/>
                <a:gd name="T13" fmla="*/ 95250 h 272"/>
                <a:gd name="T14" fmla="*/ 1584324 w 1255"/>
                <a:gd name="T15" fmla="*/ 147637 h 272"/>
                <a:gd name="T16" fmla="*/ 1628775 w 1255"/>
                <a:gd name="T17" fmla="*/ 219075 h 272"/>
                <a:gd name="T18" fmla="*/ 1673225 w 1255"/>
                <a:gd name="T19" fmla="*/ 379412 h 272"/>
                <a:gd name="T20" fmla="*/ 1992312 w 1255"/>
                <a:gd name="T21" fmla="*/ 431800 h 272"/>
                <a:gd name="T22" fmla="*/ 1638300 w 1255"/>
                <a:gd name="T23" fmla="*/ 423863 h 272"/>
                <a:gd name="T24" fmla="*/ 1574799 w 1255"/>
                <a:gd name="T25" fmla="*/ 192087 h 272"/>
                <a:gd name="T26" fmla="*/ 1495424 w 1255"/>
                <a:gd name="T27" fmla="*/ 147637 h 272"/>
                <a:gd name="T28" fmla="*/ 1344612 w 1255"/>
                <a:gd name="T29" fmla="*/ 352425 h 272"/>
                <a:gd name="T30" fmla="*/ 360362 w 1255"/>
                <a:gd name="T31" fmla="*/ 360362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5"/>
                <a:gd name="T49" fmla="*/ 0 h 272"/>
                <a:gd name="T50" fmla="*/ 1255 w 1255"/>
                <a:gd name="T51" fmla="*/ 272 h 2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5" h="272">
                  <a:moveTo>
                    <a:pt x="227" y="227"/>
                  </a:moveTo>
                  <a:lnTo>
                    <a:pt x="0" y="45"/>
                  </a:lnTo>
                  <a:lnTo>
                    <a:pt x="46" y="0"/>
                  </a:lnTo>
                  <a:lnTo>
                    <a:pt x="227" y="136"/>
                  </a:lnTo>
                  <a:lnTo>
                    <a:pt x="288" y="189"/>
                  </a:lnTo>
                  <a:lnTo>
                    <a:pt x="836" y="189"/>
                  </a:lnTo>
                  <a:lnTo>
                    <a:pt x="937" y="60"/>
                  </a:lnTo>
                  <a:lnTo>
                    <a:pt x="998" y="93"/>
                  </a:lnTo>
                  <a:lnTo>
                    <a:pt x="1026" y="138"/>
                  </a:lnTo>
                  <a:lnTo>
                    <a:pt x="1054" y="239"/>
                  </a:lnTo>
                  <a:lnTo>
                    <a:pt x="1255" y="272"/>
                  </a:lnTo>
                  <a:lnTo>
                    <a:pt x="1032" y="267"/>
                  </a:lnTo>
                  <a:lnTo>
                    <a:pt x="992" y="121"/>
                  </a:lnTo>
                  <a:lnTo>
                    <a:pt x="942" y="93"/>
                  </a:lnTo>
                  <a:lnTo>
                    <a:pt x="847" y="222"/>
                  </a:lnTo>
                  <a:lnTo>
                    <a:pt x="227" y="227"/>
                  </a:lnTo>
                  <a:close/>
                </a:path>
              </a:pathLst>
            </a:custGeom>
            <a:solidFill>
              <a:srgbClr val="FFFF00"/>
            </a:solidFill>
            <a:ln w="9525">
              <a:solidFill>
                <a:schemeClr val="tx1"/>
              </a:solidFill>
              <a:round/>
              <a:headEnd/>
              <a:tailEnd/>
            </a:ln>
          </p:spPr>
          <p:txBody>
            <a:bodyPr/>
            <a:lstStyle/>
            <a:p>
              <a:endParaRPr lang="ja-JP" altLang="en-US"/>
            </a:p>
          </p:txBody>
        </p:sp>
        <p:sp>
          <p:nvSpPr>
            <p:cNvPr id="59432" name="Freeform 40"/>
            <p:cNvSpPr>
              <a:spLocks/>
            </p:cNvSpPr>
            <p:nvPr/>
          </p:nvSpPr>
          <p:spPr bwMode="auto">
            <a:xfrm>
              <a:off x="2484562" y="4022229"/>
              <a:ext cx="2066925" cy="415925"/>
            </a:xfrm>
            <a:custGeom>
              <a:avLst/>
              <a:gdLst>
                <a:gd name="T0" fmla="*/ 0 w 1302"/>
                <a:gd name="T1" fmla="*/ 415925 h 262"/>
                <a:gd name="T2" fmla="*/ 358775 w 1302"/>
                <a:gd name="T3" fmla="*/ 415925 h 262"/>
                <a:gd name="T4" fmla="*/ 460375 w 1302"/>
                <a:gd name="T5" fmla="*/ 150812 h 262"/>
                <a:gd name="T6" fmla="*/ 539750 w 1302"/>
                <a:gd name="T7" fmla="*/ 131762 h 262"/>
                <a:gd name="T8" fmla="*/ 646112 w 1302"/>
                <a:gd name="T9" fmla="*/ 346075 h 262"/>
                <a:gd name="T10" fmla="*/ 1649413 w 1302"/>
                <a:gd name="T11" fmla="*/ 346075 h 262"/>
                <a:gd name="T12" fmla="*/ 2066925 w 1302"/>
                <a:gd name="T13" fmla="*/ 79375 h 262"/>
                <a:gd name="T14" fmla="*/ 2022475 w 1302"/>
                <a:gd name="T15" fmla="*/ 0 h 262"/>
                <a:gd name="T16" fmla="*/ 1641475 w 1302"/>
                <a:gd name="T17" fmla="*/ 257175 h 262"/>
                <a:gd name="T18" fmla="*/ 655637 w 1302"/>
                <a:gd name="T19" fmla="*/ 257175 h 262"/>
                <a:gd name="T20" fmla="*/ 539750 w 1302"/>
                <a:gd name="T21" fmla="*/ 79375 h 262"/>
                <a:gd name="T22" fmla="*/ 433388 w 1302"/>
                <a:gd name="T23" fmla="*/ 79375 h 262"/>
                <a:gd name="T24" fmla="*/ 327025 w 1302"/>
                <a:gd name="T25" fmla="*/ 354012 h 262"/>
                <a:gd name="T26" fmla="*/ 0 w 1302"/>
                <a:gd name="T27" fmla="*/ 415925 h 2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2"/>
                <a:gd name="T43" fmla="*/ 0 h 262"/>
                <a:gd name="T44" fmla="*/ 1302 w 1302"/>
                <a:gd name="T45" fmla="*/ 262 h 2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2" h="262">
                  <a:moveTo>
                    <a:pt x="0" y="262"/>
                  </a:moveTo>
                  <a:lnTo>
                    <a:pt x="226" y="262"/>
                  </a:lnTo>
                  <a:lnTo>
                    <a:pt x="290" y="95"/>
                  </a:lnTo>
                  <a:lnTo>
                    <a:pt x="340" y="83"/>
                  </a:lnTo>
                  <a:lnTo>
                    <a:pt x="407" y="218"/>
                  </a:lnTo>
                  <a:lnTo>
                    <a:pt x="1039" y="218"/>
                  </a:lnTo>
                  <a:lnTo>
                    <a:pt x="1302" y="50"/>
                  </a:lnTo>
                  <a:lnTo>
                    <a:pt x="1274" y="0"/>
                  </a:lnTo>
                  <a:lnTo>
                    <a:pt x="1034" y="162"/>
                  </a:lnTo>
                  <a:lnTo>
                    <a:pt x="413" y="162"/>
                  </a:lnTo>
                  <a:lnTo>
                    <a:pt x="340" y="50"/>
                  </a:lnTo>
                  <a:lnTo>
                    <a:pt x="273" y="50"/>
                  </a:lnTo>
                  <a:lnTo>
                    <a:pt x="206" y="223"/>
                  </a:lnTo>
                  <a:lnTo>
                    <a:pt x="0" y="262"/>
                  </a:lnTo>
                  <a:close/>
                </a:path>
              </a:pathLst>
            </a:custGeom>
            <a:solidFill>
              <a:srgbClr val="FFFF00"/>
            </a:solidFill>
            <a:ln w="9525">
              <a:solidFill>
                <a:schemeClr val="tx1"/>
              </a:solidFill>
              <a:round/>
              <a:headEnd/>
              <a:tailEnd/>
            </a:ln>
          </p:spPr>
          <p:txBody>
            <a:bodyPr/>
            <a:lstStyle/>
            <a:p>
              <a:endParaRPr lang="ja-JP" altLang="en-US"/>
            </a:p>
          </p:txBody>
        </p:sp>
        <p:sp>
          <p:nvSpPr>
            <p:cNvPr id="59433" name="Oval 41"/>
            <p:cNvSpPr>
              <a:spLocks noChangeArrowheads="1"/>
            </p:cNvSpPr>
            <p:nvPr/>
          </p:nvSpPr>
          <p:spPr bwMode="auto">
            <a:xfrm>
              <a:off x="2267074" y="4223842"/>
              <a:ext cx="73025" cy="71437"/>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59434" name="Text Box 42"/>
            <p:cNvSpPr txBox="1">
              <a:spLocks noChangeArrowheads="1"/>
            </p:cNvSpPr>
            <p:nvPr/>
          </p:nvSpPr>
          <p:spPr bwMode="auto">
            <a:xfrm>
              <a:off x="3636194" y="2588394"/>
              <a:ext cx="1439862" cy="336550"/>
            </a:xfrm>
            <a:prstGeom prst="rect">
              <a:avLst/>
            </a:prstGeom>
            <a:noFill/>
            <a:ln w="9525">
              <a:noFill/>
              <a:miter lim="800000"/>
              <a:headEnd/>
              <a:tailEnd/>
            </a:ln>
          </p:spPr>
          <p:txBody>
            <a:bodyPr>
              <a:spAutoFit/>
            </a:bodyPr>
            <a:lstStyle/>
            <a:p>
              <a:pPr>
                <a:spcBef>
                  <a:spcPct val="50000"/>
                </a:spcBef>
              </a:pPr>
              <a:r>
                <a:rPr lang="en-US" altLang="ja-JP" sz="1600" dirty="0"/>
                <a:t>diamond</a:t>
              </a:r>
            </a:p>
          </p:txBody>
        </p:sp>
        <p:cxnSp>
          <p:nvCxnSpPr>
            <p:cNvPr id="59435" name="AutoShape 43"/>
            <p:cNvCxnSpPr>
              <a:cxnSpLocks noChangeShapeType="1"/>
            </p:cNvCxnSpPr>
            <p:nvPr/>
          </p:nvCxnSpPr>
          <p:spPr bwMode="auto">
            <a:xfrm>
              <a:off x="1835274" y="3790454"/>
              <a:ext cx="1008063" cy="0"/>
            </a:xfrm>
            <a:prstGeom prst="straightConnector1">
              <a:avLst/>
            </a:prstGeom>
            <a:noFill/>
            <a:ln w="9525">
              <a:solidFill>
                <a:schemeClr val="tx1"/>
              </a:solidFill>
              <a:round/>
              <a:headEnd type="triangle" w="med" len="med"/>
              <a:tailEnd type="triangle" w="med" len="med"/>
            </a:ln>
          </p:spPr>
        </p:cxnSp>
        <p:sp>
          <p:nvSpPr>
            <p:cNvPr id="59436" name="Text Box 44"/>
            <p:cNvSpPr txBox="1">
              <a:spLocks noChangeArrowheads="1"/>
            </p:cNvSpPr>
            <p:nvPr/>
          </p:nvSpPr>
          <p:spPr bwMode="auto">
            <a:xfrm>
              <a:off x="1908299" y="3545979"/>
              <a:ext cx="1008063" cy="274638"/>
            </a:xfrm>
            <a:prstGeom prst="rect">
              <a:avLst/>
            </a:prstGeom>
            <a:noFill/>
            <a:ln w="9525">
              <a:noFill/>
              <a:miter lim="800000"/>
              <a:headEnd/>
              <a:tailEnd/>
            </a:ln>
          </p:spPr>
          <p:txBody>
            <a:bodyPr>
              <a:spAutoFit/>
            </a:bodyPr>
            <a:lstStyle/>
            <a:p>
              <a:pPr>
                <a:spcBef>
                  <a:spcPct val="50000"/>
                </a:spcBef>
              </a:pPr>
              <a:r>
                <a:rPr lang="en-US" altLang="ja-JP" sz="1200" dirty="0"/>
                <a:t>300 </a:t>
              </a:r>
              <a:r>
                <a:rPr lang="en-US" altLang="ja-JP" sz="1200" dirty="0">
                  <a:cs typeface="Arial" charset="0"/>
                </a:rPr>
                <a:t>µm</a:t>
              </a:r>
            </a:p>
          </p:txBody>
        </p:sp>
        <p:sp>
          <p:nvSpPr>
            <p:cNvPr id="59437" name="Text Box 45"/>
            <p:cNvSpPr txBox="1">
              <a:spLocks noChangeArrowheads="1"/>
            </p:cNvSpPr>
            <p:nvPr/>
          </p:nvSpPr>
          <p:spPr bwMode="auto">
            <a:xfrm>
              <a:off x="3449727" y="3593647"/>
              <a:ext cx="576261" cy="336550"/>
            </a:xfrm>
            <a:prstGeom prst="rect">
              <a:avLst/>
            </a:prstGeom>
            <a:noFill/>
            <a:ln w="9525">
              <a:noFill/>
              <a:miter lim="800000"/>
              <a:headEnd/>
              <a:tailEnd/>
            </a:ln>
          </p:spPr>
          <p:txBody>
            <a:bodyPr>
              <a:spAutoFit/>
            </a:bodyPr>
            <a:lstStyle/>
            <a:p>
              <a:pPr>
                <a:spcBef>
                  <a:spcPct val="50000"/>
                </a:spcBef>
              </a:pPr>
              <a:r>
                <a:rPr lang="en-US" altLang="ja-JP" sz="1600" dirty="0"/>
                <a:t>Pt</a:t>
              </a:r>
            </a:p>
          </p:txBody>
        </p:sp>
        <p:sp>
          <p:nvSpPr>
            <p:cNvPr id="59439" name="Text Box 47"/>
            <p:cNvSpPr txBox="1">
              <a:spLocks noChangeArrowheads="1"/>
            </p:cNvSpPr>
            <p:nvPr/>
          </p:nvSpPr>
          <p:spPr bwMode="auto">
            <a:xfrm>
              <a:off x="3431806" y="5149809"/>
              <a:ext cx="1357807" cy="392078"/>
            </a:xfrm>
            <a:prstGeom prst="rect">
              <a:avLst/>
            </a:prstGeom>
            <a:noFill/>
            <a:ln w="9525">
              <a:noFill/>
              <a:miter lim="800000"/>
              <a:headEnd/>
              <a:tailEnd/>
            </a:ln>
          </p:spPr>
          <p:txBody>
            <a:bodyPr wrap="square">
              <a:spAutoFit/>
            </a:bodyPr>
            <a:lstStyle/>
            <a:p>
              <a:pPr>
                <a:spcBef>
                  <a:spcPct val="50000"/>
                </a:spcBef>
              </a:pPr>
              <a:r>
                <a:rPr lang="en-US" altLang="ja-JP" sz="1600" dirty="0" smtClean="0"/>
                <a:t>SUS310S</a:t>
              </a:r>
              <a:endParaRPr lang="en-US" altLang="ja-JP" sz="1600" dirty="0"/>
            </a:p>
          </p:txBody>
        </p:sp>
        <p:sp>
          <p:nvSpPr>
            <p:cNvPr id="59440" name="Text Box 48"/>
            <p:cNvSpPr txBox="1">
              <a:spLocks noChangeArrowheads="1"/>
            </p:cNvSpPr>
            <p:nvPr/>
          </p:nvSpPr>
          <p:spPr bwMode="auto">
            <a:xfrm>
              <a:off x="538287" y="3166567"/>
              <a:ext cx="1152525" cy="336550"/>
            </a:xfrm>
            <a:prstGeom prst="rect">
              <a:avLst/>
            </a:prstGeom>
            <a:noFill/>
            <a:ln w="9525">
              <a:noFill/>
              <a:miter lim="800000"/>
              <a:headEnd/>
              <a:tailEnd/>
            </a:ln>
          </p:spPr>
          <p:txBody>
            <a:bodyPr>
              <a:spAutoFit/>
            </a:bodyPr>
            <a:lstStyle/>
            <a:p>
              <a:pPr>
                <a:spcBef>
                  <a:spcPct val="50000"/>
                </a:spcBef>
              </a:pPr>
              <a:r>
                <a:rPr lang="en-US" altLang="ja-JP" sz="1600"/>
                <a:t>ruby</a:t>
              </a:r>
            </a:p>
          </p:txBody>
        </p:sp>
        <p:sp>
          <p:nvSpPr>
            <p:cNvPr id="59441" name="Text Box 49"/>
            <p:cNvSpPr txBox="1">
              <a:spLocks noChangeArrowheads="1"/>
            </p:cNvSpPr>
            <p:nvPr/>
          </p:nvSpPr>
          <p:spPr bwMode="auto">
            <a:xfrm>
              <a:off x="733549" y="3503117"/>
              <a:ext cx="792163" cy="336550"/>
            </a:xfrm>
            <a:prstGeom prst="rect">
              <a:avLst/>
            </a:prstGeom>
            <a:noFill/>
            <a:ln w="9525">
              <a:noFill/>
              <a:miter lim="800000"/>
              <a:headEnd/>
              <a:tailEnd/>
            </a:ln>
          </p:spPr>
          <p:txBody>
            <a:bodyPr>
              <a:spAutoFit/>
            </a:bodyPr>
            <a:lstStyle/>
            <a:p>
              <a:pPr>
                <a:spcBef>
                  <a:spcPct val="50000"/>
                </a:spcBef>
              </a:pPr>
              <a:r>
                <a:rPr lang="en-US" altLang="ja-JP" sz="1600" dirty="0"/>
                <a:t>Be</a:t>
              </a:r>
            </a:p>
          </p:txBody>
        </p:sp>
        <p:sp>
          <p:nvSpPr>
            <p:cNvPr id="59442" name="Text Box 50"/>
            <p:cNvSpPr txBox="1">
              <a:spLocks noChangeArrowheads="1"/>
            </p:cNvSpPr>
            <p:nvPr/>
          </p:nvSpPr>
          <p:spPr bwMode="auto">
            <a:xfrm>
              <a:off x="3021746" y="3165666"/>
              <a:ext cx="1255605" cy="402441"/>
            </a:xfrm>
            <a:prstGeom prst="rect">
              <a:avLst/>
            </a:prstGeom>
            <a:noFill/>
            <a:ln w="9525">
              <a:noFill/>
              <a:miter lim="800000"/>
              <a:headEnd/>
              <a:tailEnd/>
            </a:ln>
          </p:spPr>
          <p:txBody>
            <a:bodyPr wrap="square">
              <a:spAutoFit/>
            </a:bodyPr>
            <a:lstStyle/>
            <a:p>
              <a:pPr>
                <a:spcBef>
                  <a:spcPct val="50000"/>
                </a:spcBef>
              </a:pPr>
              <a:r>
                <a:rPr lang="en-US" altLang="ja-JP" sz="1600" dirty="0" smtClean="0"/>
                <a:t>Al</a:t>
              </a:r>
              <a:r>
                <a:rPr lang="en-US" altLang="ja-JP" sz="1600" baseline="-25000" dirty="0" smtClean="0"/>
                <a:t>2</a:t>
              </a:r>
              <a:r>
                <a:rPr lang="en-US" altLang="ja-JP" sz="1600" dirty="0" smtClean="0"/>
                <a:t>O</a:t>
              </a:r>
              <a:r>
                <a:rPr lang="en-US" altLang="ja-JP" sz="1600" baseline="-25000" dirty="0" smtClean="0"/>
                <a:t>3</a:t>
              </a:r>
              <a:endParaRPr lang="en-US" altLang="ja-JP" sz="1600" baseline="-25000" dirty="0"/>
            </a:p>
          </p:txBody>
        </p:sp>
        <p:sp>
          <p:nvSpPr>
            <p:cNvPr id="59443" name="Line 51"/>
            <p:cNvSpPr>
              <a:spLocks noChangeShapeType="1"/>
            </p:cNvSpPr>
            <p:nvPr/>
          </p:nvSpPr>
          <p:spPr bwMode="auto">
            <a:xfrm flipH="1">
              <a:off x="2843337" y="2782392"/>
              <a:ext cx="792162" cy="144462"/>
            </a:xfrm>
            <a:prstGeom prst="line">
              <a:avLst/>
            </a:prstGeom>
            <a:noFill/>
            <a:ln w="9525">
              <a:solidFill>
                <a:schemeClr val="tx1"/>
              </a:solidFill>
              <a:round/>
              <a:headEnd/>
              <a:tailEnd type="triangle" w="med" len="med"/>
            </a:ln>
          </p:spPr>
          <p:txBody>
            <a:bodyPr/>
            <a:lstStyle/>
            <a:p>
              <a:endParaRPr lang="ja-JP" altLang="en-US"/>
            </a:p>
          </p:txBody>
        </p:sp>
        <p:sp>
          <p:nvSpPr>
            <p:cNvPr id="59444" name="Line 52"/>
            <p:cNvSpPr>
              <a:spLocks noChangeShapeType="1"/>
            </p:cNvSpPr>
            <p:nvPr/>
          </p:nvSpPr>
          <p:spPr bwMode="auto">
            <a:xfrm flipH="1">
              <a:off x="3491037" y="3934917"/>
              <a:ext cx="215900" cy="360362"/>
            </a:xfrm>
            <a:prstGeom prst="line">
              <a:avLst/>
            </a:prstGeom>
            <a:noFill/>
            <a:ln w="9525">
              <a:solidFill>
                <a:schemeClr val="tx1"/>
              </a:solidFill>
              <a:round/>
              <a:headEnd/>
              <a:tailEnd type="triangle" w="med" len="med"/>
            </a:ln>
          </p:spPr>
          <p:txBody>
            <a:bodyPr/>
            <a:lstStyle/>
            <a:p>
              <a:endParaRPr lang="ja-JP" altLang="en-US"/>
            </a:p>
          </p:txBody>
        </p:sp>
        <p:sp>
          <p:nvSpPr>
            <p:cNvPr id="59445" name="Line 53"/>
            <p:cNvSpPr>
              <a:spLocks noChangeShapeType="1"/>
            </p:cNvSpPr>
            <p:nvPr/>
          </p:nvSpPr>
          <p:spPr bwMode="auto">
            <a:xfrm flipH="1">
              <a:off x="3706937" y="3863479"/>
              <a:ext cx="720725" cy="576263"/>
            </a:xfrm>
            <a:prstGeom prst="line">
              <a:avLst/>
            </a:prstGeom>
            <a:noFill/>
            <a:ln w="9525">
              <a:solidFill>
                <a:schemeClr val="tx1"/>
              </a:solidFill>
              <a:round/>
              <a:headEnd/>
              <a:tailEnd type="triangle" w="med" len="med"/>
            </a:ln>
          </p:spPr>
          <p:txBody>
            <a:bodyPr/>
            <a:lstStyle/>
            <a:p>
              <a:endParaRPr lang="ja-JP" altLang="en-US"/>
            </a:p>
          </p:txBody>
        </p:sp>
        <p:sp>
          <p:nvSpPr>
            <p:cNvPr id="59446" name="Line 54"/>
            <p:cNvSpPr>
              <a:spLocks noChangeShapeType="1"/>
            </p:cNvSpPr>
            <p:nvPr/>
          </p:nvSpPr>
          <p:spPr bwMode="auto">
            <a:xfrm flipH="1" flipV="1">
              <a:off x="3779962" y="4655642"/>
              <a:ext cx="360362" cy="501650"/>
            </a:xfrm>
            <a:prstGeom prst="line">
              <a:avLst/>
            </a:prstGeom>
            <a:noFill/>
            <a:ln w="9525">
              <a:solidFill>
                <a:schemeClr val="tx1"/>
              </a:solidFill>
              <a:round/>
              <a:headEnd/>
              <a:tailEnd type="triangle" w="med" len="med"/>
            </a:ln>
          </p:spPr>
          <p:txBody>
            <a:bodyPr/>
            <a:lstStyle/>
            <a:p>
              <a:endParaRPr lang="ja-JP" altLang="en-US"/>
            </a:p>
          </p:txBody>
        </p:sp>
        <p:sp>
          <p:nvSpPr>
            <p:cNvPr id="59447" name="Line 55"/>
            <p:cNvSpPr>
              <a:spLocks noChangeShapeType="1"/>
            </p:cNvSpPr>
            <p:nvPr/>
          </p:nvSpPr>
          <p:spPr bwMode="auto">
            <a:xfrm>
              <a:off x="1259012" y="3719017"/>
              <a:ext cx="936625" cy="647700"/>
            </a:xfrm>
            <a:prstGeom prst="line">
              <a:avLst/>
            </a:prstGeom>
            <a:noFill/>
            <a:ln w="9525">
              <a:solidFill>
                <a:schemeClr val="tx1"/>
              </a:solidFill>
              <a:round/>
              <a:headEnd/>
              <a:tailEnd type="triangle" w="med" len="med"/>
            </a:ln>
          </p:spPr>
          <p:txBody>
            <a:bodyPr/>
            <a:lstStyle/>
            <a:p>
              <a:endParaRPr lang="ja-JP" altLang="en-US"/>
            </a:p>
          </p:txBody>
        </p:sp>
        <p:sp>
          <p:nvSpPr>
            <p:cNvPr id="59448" name="Line 56"/>
            <p:cNvSpPr>
              <a:spLocks noChangeShapeType="1"/>
            </p:cNvSpPr>
            <p:nvPr/>
          </p:nvSpPr>
          <p:spPr bwMode="auto">
            <a:xfrm>
              <a:off x="1330449" y="3431679"/>
              <a:ext cx="936625" cy="792163"/>
            </a:xfrm>
            <a:prstGeom prst="line">
              <a:avLst/>
            </a:prstGeom>
            <a:noFill/>
            <a:ln w="9525">
              <a:solidFill>
                <a:schemeClr val="tx1"/>
              </a:solidFill>
              <a:round/>
              <a:headEnd/>
              <a:tailEnd type="triangle" w="med" len="med"/>
            </a:ln>
          </p:spPr>
          <p:txBody>
            <a:bodyPr/>
            <a:lstStyle/>
            <a:p>
              <a:endParaRPr lang="ja-JP" altLang="en-US"/>
            </a:p>
          </p:txBody>
        </p:sp>
        <p:sp>
          <p:nvSpPr>
            <p:cNvPr id="59449" name="Line 57"/>
            <p:cNvSpPr>
              <a:spLocks noChangeShapeType="1"/>
            </p:cNvSpPr>
            <p:nvPr/>
          </p:nvSpPr>
          <p:spPr bwMode="auto">
            <a:xfrm flipH="1">
              <a:off x="2987799" y="3503117"/>
              <a:ext cx="360363" cy="792162"/>
            </a:xfrm>
            <a:prstGeom prst="line">
              <a:avLst/>
            </a:prstGeom>
            <a:noFill/>
            <a:ln w="9525">
              <a:solidFill>
                <a:schemeClr val="tx1"/>
              </a:solidFill>
              <a:round/>
              <a:headEnd/>
              <a:tailEnd type="triangle" w="med" len="med"/>
            </a:ln>
          </p:spPr>
          <p:txBody>
            <a:bodyPr/>
            <a:lstStyle/>
            <a:p>
              <a:endParaRPr lang="ja-JP" altLang="en-US"/>
            </a:p>
          </p:txBody>
        </p:sp>
      </p:grpSp>
      <p:sp>
        <p:nvSpPr>
          <p:cNvPr id="59451" name="Text Box 8"/>
          <p:cNvSpPr txBox="1">
            <a:spLocks noChangeArrowheads="1"/>
          </p:cNvSpPr>
          <p:nvPr/>
        </p:nvSpPr>
        <p:spPr bwMode="auto">
          <a:xfrm>
            <a:off x="5292080" y="1484784"/>
            <a:ext cx="4248150" cy="2323713"/>
          </a:xfrm>
          <a:prstGeom prst="rect">
            <a:avLst/>
          </a:prstGeom>
          <a:noFill/>
          <a:ln w="9525">
            <a:noFill/>
            <a:miter lim="800000"/>
            <a:headEnd/>
            <a:tailEnd/>
          </a:ln>
        </p:spPr>
        <p:txBody>
          <a:bodyPr>
            <a:spAutoFit/>
          </a:bodyPr>
          <a:lstStyle/>
          <a:p>
            <a:pPr algn="l" defTabSz="4176713">
              <a:spcBef>
                <a:spcPts val="1200"/>
              </a:spcBef>
            </a:pPr>
            <a:r>
              <a:rPr lang="en-US" altLang="ja-JP" sz="2000" u="sng" dirty="0"/>
              <a:t>Sample setting</a:t>
            </a:r>
          </a:p>
          <a:p>
            <a:pPr algn="l" defTabSz="4176713">
              <a:spcBef>
                <a:spcPts val="600"/>
              </a:spcBef>
            </a:pPr>
            <a:r>
              <a:rPr lang="en-US" altLang="ja-JP" sz="2000" dirty="0"/>
              <a:t>  Sample: </a:t>
            </a:r>
            <a:r>
              <a:rPr lang="en-US" altLang="ja-JP" sz="2000" dirty="0" smtClean="0"/>
              <a:t>Be </a:t>
            </a:r>
            <a:r>
              <a:rPr lang="en-US" altLang="ja-JP" sz="2000" dirty="0"/>
              <a:t>(99.9 %)</a:t>
            </a:r>
          </a:p>
          <a:p>
            <a:pPr algn="l" defTabSz="4176713">
              <a:spcBef>
                <a:spcPts val="600"/>
              </a:spcBef>
            </a:pPr>
            <a:r>
              <a:rPr lang="en-US" altLang="ja-JP" sz="2000" dirty="0"/>
              <a:t>  Cell: 30 mm (Cu-Be)</a:t>
            </a:r>
          </a:p>
          <a:p>
            <a:pPr algn="l" defTabSz="4176713">
              <a:spcBef>
                <a:spcPts val="600"/>
              </a:spcBef>
            </a:pPr>
            <a:r>
              <a:rPr lang="en-US" altLang="ja-JP" sz="2000" dirty="0"/>
              <a:t>  Diamond anvil: 300 </a:t>
            </a:r>
            <a:r>
              <a:rPr lang="en-US" altLang="ja-JP" sz="2000" dirty="0">
                <a:latin typeface="Symbol" pitchFamily="18" charset="2"/>
              </a:rPr>
              <a:t>m</a:t>
            </a:r>
            <a:r>
              <a:rPr lang="en-US" altLang="ja-JP" sz="2000" dirty="0"/>
              <a:t>m</a:t>
            </a:r>
          </a:p>
          <a:p>
            <a:pPr algn="l" defTabSz="4176713">
              <a:spcBef>
                <a:spcPts val="600"/>
              </a:spcBef>
            </a:pPr>
            <a:r>
              <a:rPr lang="en-US" altLang="ja-JP" sz="2000" dirty="0"/>
              <a:t>  Insulating layer: Al</a:t>
            </a:r>
            <a:r>
              <a:rPr lang="en-US" altLang="ja-JP" sz="2000" baseline="-25000" dirty="0"/>
              <a:t>2</a:t>
            </a:r>
            <a:r>
              <a:rPr lang="en-US" altLang="ja-JP" sz="2000" dirty="0"/>
              <a:t>O</a:t>
            </a:r>
            <a:r>
              <a:rPr lang="en-US" altLang="ja-JP" sz="2000" baseline="-25000" dirty="0"/>
              <a:t>3</a:t>
            </a:r>
          </a:p>
          <a:p>
            <a:pPr algn="l" defTabSz="4176713">
              <a:spcBef>
                <a:spcPts val="600"/>
              </a:spcBef>
            </a:pPr>
            <a:r>
              <a:rPr lang="en-US" altLang="ja-JP" sz="2000" dirty="0"/>
              <a:t>  Pressure medium: no</a:t>
            </a:r>
          </a:p>
        </p:txBody>
      </p:sp>
      <p:sp>
        <p:nvSpPr>
          <p:cNvPr id="61" name="テキスト ボックス 60"/>
          <p:cNvSpPr txBox="1"/>
          <p:nvPr/>
        </p:nvSpPr>
        <p:spPr>
          <a:xfrm>
            <a:off x="467544" y="457508"/>
            <a:ext cx="2736304" cy="523220"/>
          </a:xfrm>
          <a:prstGeom prst="rect">
            <a:avLst/>
          </a:prstGeom>
          <a:noFill/>
        </p:spPr>
        <p:txBody>
          <a:bodyPr wrap="square" rtlCol="0">
            <a:spAutoFit/>
          </a:bodyPr>
          <a:lstStyle/>
          <a:p>
            <a:pPr lvl="0"/>
            <a:r>
              <a:rPr lang="en-US" altLang="ja-JP" sz="2800" b="1" dirty="0" smtClean="0">
                <a:solidFill>
                  <a:srgbClr val="FE5E16"/>
                </a:solidFill>
              </a:rPr>
              <a:t>Experiment</a:t>
            </a:r>
            <a:endParaRPr lang="en-US" altLang="ja-JP" sz="2800" b="1" dirty="0">
              <a:solidFill>
                <a:srgbClr val="FE5E16"/>
              </a:solidFill>
            </a:endParaRPr>
          </a:p>
        </p:txBody>
      </p:sp>
      <p:sp>
        <p:nvSpPr>
          <p:cNvPr id="62" name="テキスト ボックス 61"/>
          <p:cNvSpPr txBox="1"/>
          <p:nvPr/>
        </p:nvSpPr>
        <p:spPr>
          <a:xfrm>
            <a:off x="755576" y="1012666"/>
            <a:ext cx="5256584" cy="400110"/>
          </a:xfrm>
          <a:prstGeom prst="rect">
            <a:avLst/>
          </a:prstGeom>
          <a:noFill/>
        </p:spPr>
        <p:txBody>
          <a:bodyPr wrap="square" rtlCol="0">
            <a:spAutoFit/>
          </a:bodyPr>
          <a:lstStyle/>
          <a:p>
            <a:r>
              <a:rPr lang="en-US" altLang="ja-JP" sz="2000" dirty="0" smtClean="0"/>
              <a:t>For </a:t>
            </a:r>
            <a:r>
              <a:rPr lang="en-US" altLang="ja-JP" sz="2000" dirty="0" smtClean="0">
                <a:solidFill>
                  <a:srgbClr val="FF0000"/>
                </a:solidFill>
              </a:rPr>
              <a:t>electrical resistance measurements </a:t>
            </a:r>
            <a:endParaRPr kumimoji="1" lang="ja-JP" altLang="en-US" sz="2000" dirty="0">
              <a:solidFill>
                <a:srgbClr val="FF0000"/>
              </a:solidFill>
            </a:endParaRPr>
          </a:p>
        </p:txBody>
      </p:sp>
      <p:pic>
        <p:nvPicPr>
          <p:cNvPr id="53" name="Picture 4"/>
          <p:cNvPicPr>
            <a:picLocks noChangeAspect="1" noChangeArrowheads="1"/>
          </p:cNvPicPr>
          <p:nvPr/>
        </p:nvPicPr>
        <p:blipFill>
          <a:blip r:embed="rId3" cstate="print"/>
          <a:srcRect/>
          <a:stretch>
            <a:fillRect/>
          </a:stretch>
        </p:blipFill>
        <p:spPr bwMode="auto">
          <a:xfrm>
            <a:off x="539552" y="4365104"/>
            <a:ext cx="2593975" cy="1947862"/>
          </a:xfrm>
          <a:prstGeom prst="rect">
            <a:avLst/>
          </a:prstGeom>
          <a:noFill/>
        </p:spPr>
      </p:pic>
      <p:sp>
        <p:nvSpPr>
          <p:cNvPr id="55" name="テキスト ボックス 54"/>
          <p:cNvSpPr txBox="1"/>
          <p:nvPr/>
        </p:nvSpPr>
        <p:spPr>
          <a:xfrm>
            <a:off x="1401675" y="6263070"/>
            <a:ext cx="938077" cy="338554"/>
          </a:xfrm>
          <a:prstGeom prst="rect">
            <a:avLst/>
          </a:prstGeom>
          <a:noFill/>
        </p:spPr>
        <p:txBody>
          <a:bodyPr wrap="none" rtlCol="0">
            <a:spAutoFit/>
          </a:bodyPr>
          <a:lstStyle/>
          <a:p>
            <a:r>
              <a:rPr kumimoji="1" lang="en-US" altLang="ja-JP" sz="1600" dirty="0" smtClean="0"/>
              <a:t>4.0 GPa</a:t>
            </a:r>
            <a:endParaRPr kumimoji="1" lang="ja-JP" altLang="en-US" sz="1600" dirty="0"/>
          </a:p>
        </p:txBody>
      </p:sp>
      <p:grpSp>
        <p:nvGrpSpPr>
          <p:cNvPr id="3" name="グループ化 62"/>
          <p:cNvGrpSpPr/>
          <p:nvPr/>
        </p:nvGrpSpPr>
        <p:grpSpPr>
          <a:xfrm>
            <a:off x="3851920" y="4797152"/>
            <a:ext cx="1090613" cy="1084976"/>
            <a:chOff x="971550" y="4940300"/>
            <a:chExt cx="1090613" cy="1084976"/>
          </a:xfrm>
        </p:grpSpPr>
        <p:sp>
          <p:nvSpPr>
            <p:cNvPr id="64" name="Oval 4"/>
            <p:cNvSpPr>
              <a:spLocks noChangeArrowheads="1"/>
            </p:cNvSpPr>
            <p:nvPr/>
          </p:nvSpPr>
          <p:spPr bwMode="auto">
            <a:xfrm>
              <a:off x="976313" y="4940300"/>
              <a:ext cx="1079500" cy="1084976"/>
            </a:xfrm>
            <a:prstGeom prst="ellipse">
              <a:avLst/>
            </a:prstGeom>
            <a:solidFill>
              <a:schemeClr val="accent2">
                <a:lumMod val="60000"/>
                <a:lumOff val="40000"/>
              </a:schemeClr>
            </a:solidFill>
            <a:ln w="9525">
              <a:solidFill>
                <a:schemeClr val="tx1"/>
              </a:solidFill>
              <a:round/>
              <a:headEnd/>
              <a:tailEnd/>
            </a:ln>
          </p:spPr>
          <p:txBody>
            <a:bodyPr wrap="none" anchor="ctr"/>
            <a:lstStyle/>
            <a:p>
              <a:endParaRPr lang="ja-JP" altLang="en-US"/>
            </a:p>
          </p:txBody>
        </p:sp>
        <p:sp>
          <p:nvSpPr>
            <p:cNvPr id="65" name="Freeform 5"/>
            <p:cNvSpPr>
              <a:spLocks/>
            </p:cNvSpPr>
            <p:nvPr/>
          </p:nvSpPr>
          <p:spPr bwMode="auto">
            <a:xfrm>
              <a:off x="1395413" y="4948238"/>
              <a:ext cx="144462" cy="1016468"/>
            </a:xfrm>
            <a:custGeom>
              <a:avLst/>
              <a:gdLst>
                <a:gd name="T0" fmla="*/ 0 w 91"/>
                <a:gd name="T1" fmla="*/ 4762 h 638"/>
                <a:gd name="T2" fmla="*/ 71437 w 91"/>
                <a:gd name="T3" fmla="*/ 1012825 h 638"/>
                <a:gd name="T4" fmla="*/ 144462 w 91"/>
                <a:gd name="T5" fmla="*/ 868363 h 638"/>
                <a:gd name="T6" fmla="*/ 71437 w 91"/>
                <a:gd name="T7" fmla="*/ 0 h 638"/>
                <a:gd name="T8" fmla="*/ 0 w 91"/>
                <a:gd name="T9" fmla="*/ 4762 h 638"/>
                <a:gd name="T10" fmla="*/ 0 60000 65536"/>
                <a:gd name="T11" fmla="*/ 0 60000 65536"/>
                <a:gd name="T12" fmla="*/ 0 60000 65536"/>
                <a:gd name="T13" fmla="*/ 0 60000 65536"/>
                <a:gd name="T14" fmla="*/ 0 60000 65536"/>
                <a:gd name="T15" fmla="*/ 0 w 91"/>
                <a:gd name="T16" fmla="*/ 0 h 638"/>
                <a:gd name="T17" fmla="*/ 91 w 91"/>
                <a:gd name="T18" fmla="*/ 638 h 638"/>
              </a:gdLst>
              <a:ahLst/>
              <a:cxnLst>
                <a:cxn ang="T10">
                  <a:pos x="T0" y="T1"/>
                </a:cxn>
                <a:cxn ang="T11">
                  <a:pos x="T2" y="T3"/>
                </a:cxn>
                <a:cxn ang="T12">
                  <a:pos x="T4" y="T5"/>
                </a:cxn>
                <a:cxn ang="T13">
                  <a:pos x="T6" y="T7"/>
                </a:cxn>
                <a:cxn ang="T14">
                  <a:pos x="T8" y="T9"/>
                </a:cxn>
              </a:cxnLst>
              <a:rect l="T15" t="T16" r="T17" b="T18"/>
              <a:pathLst>
                <a:path w="91" h="638">
                  <a:moveTo>
                    <a:pt x="0" y="3"/>
                  </a:moveTo>
                  <a:lnTo>
                    <a:pt x="45" y="638"/>
                  </a:lnTo>
                  <a:lnTo>
                    <a:pt x="91" y="547"/>
                  </a:lnTo>
                  <a:lnTo>
                    <a:pt x="45" y="0"/>
                  </a:lnTo>
                  <a:lnTo>
                    <a:pt x="0" y="3"/>
                  </a:lnTo>
                  <a:close/>
                </a:path>
              </a:pathLst>
            </a:custGeom>
            <a:solidFill>
              <a:srgbClr val="FFFF00"/>
            </a:solidFill>
            <a:ln w="9525">
              <a:solidFill>
                <a:schemeClr val="tx1"/>
              </a:solidFill>
              <a:round/>
              <a:headEnd/>
              <a:tailEnd/>
            </a:ln>
          </p:spPr>
          <p:txBody>
            <a:bodyPr/>
            <a:lstStyle/>
            <a:p>
              <a:endParaRPr lang="ja-JP" altLang="en-US"/>
            </a:p>
          </p:txBody>
        </p:sp>
        <p:sp>
          <p:nvSpPr>
            <p:cNvPr id="66" name="Freeform 6"/>
            <p:cNvSpPr>
              <a:spLocks/>
            </p:cNvSpPr>
            <p:nvPr/>
          </p:nvSpPr>
          <p:spPr bwMode="auto">
            <a:xfrm>
              <a:off x="1720850" y="5405438"/>
              <a:ext cx="177800" cy="524166"/>
            </a:xfrm>
            <a:custGeom>
              <a:avLst/>
              <a:gdLst>
                <a:gd name="T0" fmla="*/ 106363 w 112"/>
                <a:gd name="T1" fmla="*/ 522287 h 329"/>
                <a:gd name="T2" fmla="*/ 0 w 112"/>
                <a:gd name="T3" fmla="*/ 0 h 329"/>
                <a:gd name="T4" fmla="*/ 177800 w 112"/>
                <a:gd name="T5" fmla="*/ 449262 h 329"/>
                <a:gd name="T6" fmla="*/ 106363 w 112"/>
                <a:gd name="T7" fmla="*/ 522287 h 329"/>
                <a:gd name="T8" fmla="*/ 0 60000 65536"/>
                <a:gd name="T9" fmla="*/ 0 60000 65536"/>
                <a:gd name="T10" fmla="*/ 0 60000 65536"/>
                <a:gd name="T11" fmla="*/ 0 60000 65536"/>
                <a:gd name="T12" fmla="*/ 0 w 112"/>
                <a:gd name="T13" fmla="*/ 0 h 329"/>
                <a:gd name="T14" fmla="*/ 112 w 112"/>
                <a:gd name="T15" fmla="*/ 329 h 329"/>
              </a:gdLst>
              <a:ahLst/>
              <a:cxnLst>
                <a:cxn ang="T8">
                  <a:pos x="T0" y="T1"/>
                </a:cxn>
                <a:cxn ang="T9">
                  <a:pos x="T2" y="T3"/>
                </a:cxn>
                <a:cxn ang="T10">
                  <a:pos x="T4" y="T5"/>
                </a:cxn>
                <a:cxn ang="T11">
                  <a:pos x="T6" y="T7"/>
                </a:cxn>
              </a:cxnLst>
              <a:rect l="T12" t="T13" r="T14" b="T15"/>
              <a:pathLst>
                <a:path w="112" h="329">
                  <a:moveTo>
                    <a:pt x="67" y="329"/>
                  </a:moveTo>
                  <a:lnTo>
                    <a:pt x="0" y="0"/>
                  </a:lnTo>
                  <a:lnTo>
                    <a:pt x="112" y="283"/>
                  </a:lnTo>
                  <a:lnTo>
                    <a:pt x="67" y="329"/>
                  </a:lnTo>
                  <a:close/>
                </a:path>
              </a:pathLst>
            </a:custGeom>
            <a:solidFill>
              <a:srgbClr val="FFFF00"/>
            </a:solidFill>
            <a:ln w="9525">
              <a:solidFill>
                <a:schemeClr val="tx1"/>
              </a:solidFill>
              <a:round/>
              <a:headEnd/>
              <a:tailEnd/>
            </a:ln>
          </p:spPr>
          <p:txBody>
            <a:bodyPr/>
            <a:lstStyle/>
            <a:p>
              <a:endParaRPr lang="ja-JP" altLang="en-US"/>
            </a:p>
          </p:txBody>
        </p:sp>
        <p:sp>
          <p:nvSpPr>
            <p:cNvPr id="67" name="Freeform 7"/>
            <p:cNvSpPr>
              <a:spLocks/>
            </p:cNvSpPr>
            <p:nvPr/>
          </p:nvSpPr>
          <p:spPr bwMode="auto">
            <a:xfrm>
              <a:off x="971550" y="5432425"/>
              <a:ext cx="215900" cy="143389"/>
            </a:xfrm>
            <a:custGeom>
              <a:avLst/>
              <a:gdLst>
                <a:gd name="T0" fmla="*/ 0 w 136"/>
                <a:gd name="T1" fmla="*/ 0 h 90"/>
                <a:gd name="T2" fmla="*/ 215900 w 136"/>
                <a:gd name="T3" fmla="*/ 0 h 90"/>
                <a:gd name="T4" fmla="*/ 215900 w 136"/>
                <a:gd name="T5" fmla="*/ 142875 h 90"/>
                <a:gd name="T6" fmla="*/ 0 w 136"/>
                <a:gd name="T7" fmla="*/ 142875 h 90"/>
                <a:gd name="T8" fmla="*/ 0 w 136"/>
                <a:gd name="T9" fmla="*/ 0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0" y="0"/>
                  </a:moveTo>
                  <a:lnTo>
                    <a:pt x="136" y="0"/>
                  </a:lnTo>
                  <a:lnTo>
                    <a:pt x="136" y="90"/>
                  </a:lnTo>
                  <a:lnTo>
                    <a:pt x="0" y="90"/>
                  </a:lnTo>
                  <a:lnTo>
                    <a:pt x="0" y="0"/>
                  </a:lnTo>
                  <a:close/>
                </a:path>
              </a:pathLst>
            </a:custGeom>
            <a:solidFill>
              <a:srgbClr val="FFFF00"/>
            </a:solidFill>
            <a:ln w="9525">
              <a:solidFill>
                <a:schemeClr val="tx1"/>
              </a:solidFill>
              <a:round/>
              <a:headEnd/>
              <a:tailEnd/>
            </a:ln>
          </p:spPr>
          <p:txBody>
            <a:bodyPr/>
            <a:lstStyle/>
            <a:p>
              <a:endParaRPr lang="ja-JP" altLang="en-US"/>
            </a:p>
          </p:txBody>
        </p:sp>
        <p:sp>
          <p:nvSpPr>
            <p:cNvPr id="68" name="Freeform 8"/>
            <p:cNvSpPr>
              <a:spLocks/>
            </p:cNvSpPr>
            <p:nvPr/>
          </p:nvSpPr>
          <p:spPr bwMode="auto">
            <a:xfrm>
              <a:off x="1990725" y="5422900"/>
              <a:ext cx="71438" cy="144983"/>
            </a:xfrm>
            <a:custGeom>
              <a:avLst/>
              <a:gdLst>
                <a:gd name="T0" fmla="*/ 71438 w 45"/>
                <a:gd name="T1" fmla="*/ 0 h 91"/>
                <a:gd name="T2" fmla="*/ 0 w 45"/>
                <a:gd name="T3" fmla="*/ 0 h 91"/>
                <a:gd name="T4" fmla="*/ 0 w 45"/>
                <a:gd name="T5" fmla="*/ 144463 h 91"/>
                <a:gd name="T6" fmla="*/ 71438 w 45"/>
                <a:gd name="T7" fmla="*/ 144463 h 91"/>
                <a:gd name="T8" fmla="*/ 71438 w 45"/>
                <a:gd name="T9" fmla="*/ 0 h 91"/>
                <a:gd name="T10" fmla="*/ 0 60000 65536"/>
                <a:gd name="T11" fmla="*/ 0 60000 65536"/>
                <a:gd name="T12" fmla="*/ 0 60000 65536"/>
                <a:gd name="T13" fmla="*/ 0 60000 65536"/>
                <a:gd name="T14" fmla="*/ 0 60000 65536"/>
                <a:gd name="T15" fmla="*/ 0 w 45"/>
                <a:gd name="T16" fmla="*/ 0 h 91"/>
                <a:gd name="T17" fmla="*/ 45 w 45"/>
                <a:gd name="T18" fmla="*/ 91 h 91"/>
              </a:gdLst>
              <a:ahLst/>
              <a:cxnLst>
                <a:cxn ang="T10">
                  <a:pos x="T0" y="T1"/>
                </a:cxn>
                <a:cxn ang="T11">
                  <a:pos x="T2" y="T3"/>
                </a:cxn>
                <a:cxn ang="T12">
                  <a:pos x="T4" y="T5"/>
                </a:cxn>
                <a:cxn ang="T13">
                  <a:pos x="T6" y="T7"/>
                </a:cxn>
                <a:cxn ang="T14">
                  <a:pos x="T8" y="T9"/>
                </a:cxn>
              </a:cxnLst>
              <a:rect l="T15" t="T16" r="T17" b="T18"/>
              <a:pathLst>
                <a:path w="45" h="91">
                  <a:moveTo>
                    <a:pt x="45" y="0"/>
                  </a:moveTo>
                  <a:lnTo>
                    <a:pt x="0" y="0"/>
                  </a:lnTo>
                  <a:lnTo>
                    <a:pt x="0" y="91"/>
                  </a:lnTo>
                  <a:lnTo>
                    <a:pt x="45" y="91"/>
                  </a:lnTo>
                  <a:lnTo>
                    <a:pt x="45" y="0"/>
                  </a:lnTo>
                  <a:close/>
                </a:path>
              </a:pathLst>
            </a:custGeom>
            <a:solidFill>
              <a:srgbClr val="FFFF00"/>
            </a:solidFill>
            <a:ln w="9525">
              <a:solidFill>
                <a:schemeClr val="tx1"/>
              </a:solidFill>
              <a:round/>
              <a:headEnd/>
              <a:tailEnd/>
            </a:ln>
          </p:spPr>
          <p:txBody>
            <a:bodyPr/>
            <a:lstStyle/>
            <a:p>
              <a:endParaRPr lang="ja-JP" altLang="en-US"/>
            </a:p>
          </p:txBody>
        </p:sp>
        <p:sp>
          <p:nvSpPr>
            <p:cNvPr id="69" name="Freeform 9"/>
            <p:cNvSpPr>
              <a:spLocks/>
            </p:cNvSpPr>
            <p:nvPr/>
          </p:nvSpPr>
          <p:spPr bwMode="auto">
            <a:xfrm>
              <a:off x="1004888" y="5156200"/>
              <a:ext cx="1008062" cy="505048"/>
            </a:xfrm>
            <a:custGeom>
              <a:avLst/>
              <a:gdLst>
                <a:gd name="T0" fmla="*/ 71437 w 635"/>
                <a:gd name="T1" fmla="*/ 0 h 317"/>
                <a:gd name="T2" fmla="*/ 0 w 635"/>
                <a:gd name="T3" fmla="*/ 215900 h 317"/>
                <a:gd name="T4" fmla="*/ 0 w 635"/>
                <a:gd name="T5" fmla="*/ 287338 h 317"/>
                <a:gd name="T6" fmla="*/ 215900 w 635"/>
                <a:gd name="T7" fmla="*/ 358775 h 317"/>
                <a:gd name="T8" fmla="*/ 503237 w 635"/>
                <a:gd name="T9" fmla="*/ 431800 h 317"/>
                <a:gd name="T10" fmla="*/ 792162 w 635"/>
                <a:gd name="T11" fmla="*/ 503238 h 317"/>
                <a:gd name="T12" fmla="*/ 908050 w 635"/>
                <a:gd name="T13" fmla="*/ 493713 h 317"/>
                <a:gd name="T14" fmla="*/ 1008062 w 635"/>
                <a:gd name="T15" fmla="*/ 431800 h 317"/>
                <a:gd name="T16" fmla="*/ 971550 w 635"/>
                <a:gd name="T17" fmla="*/ 296863 h 317"/>
                <a:gd name="T18" fmla="*/ 812800 w 635"/>
                <a:gd name="T19" fmla="*/ 144463 h 317"/>
                <a:gd name="T20" fmla="*/ 596900 w 635"/>
                <a:gd name="T21" fmla="*/ 80963 h 317"/>
                <a:gd name="T22" fmla="*/ 361950 w 635"/>
                <a:gd name="T23" fmla="*/ 125413 h 317"/>
                <a:gd name="T24" fmla="*/ 215900 w 635"/>
                <a:gd name="T25" fmla="*/ 71438 h 317"/>
                <a:gd name="T26" fmla="*/ 71437 w 635"/>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5"/>
                <a:gd name="T43" fmla="*/ 0 h 317"/>
                <a:gd name="T44" fmla="*/ 635 w 635"/>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5" h="317">
                  <a:moveTo>
                    <a:pt x="45" y="0"/>
                  </a:moveTo>
                  <a:lnTo>
                    <a:pt x="0" y="136"/>
                  </a:lnTo>
                  <a:lnTo>
                    <a:pt x="0" y="181"/>
                  </a:lnTo>
                  <a:lnTo>
                    <a:pt x="136" y="226"/>
                  </a:lnTo>
                  <a:lnTo>
                    <a:pt x="317" y="272"/>
                  </a:lnTo>
                  <a:lnTo>
                    <a:pt x="499" y="317"/>
                  </a:lnTo>
                  <a:lnTo>
                    <a:pt x="572" y="311"/>
                  </a:lnTo>
                  <a:lnTo>
                    <a:pt x="635" y="272"/>
                  </a:lnTo>
                  <a:lnTo>
                    <a:pt x="612" y="187"/>
                  </a:lnTo>
                  <a:lnTo>
                    <a:pt x="512" y="91"/>
                  </a:lnTo>
                  <a:lnTo>
                    <a:pt x="376" y="51"/>
                  </a:lnTo>
                  <a:lnTo>
                    <a:pt x="228" y="79"/>
                  </a:lnTo>
                  <a:lnTo>
                    <a:pt x="136" y="45"/>
                  </a:lnTo>
                  <a:lnTo>
                    <a:pt x="45" y="0"/>
                  </a:lnTo>
                  <a:close/>
                </a:path>
              </a:pathLst>
            </a:custGeom>
            <a:solidFill>
              <a:schemeClr val="bg1">
                <a:lumMod val="75000"/>
              </a:schemeClr>
            </a:solidFill>
            <a:ln w="9525">
              <a:solidFill>
                <a:schemeClr val="tx1"/>
              </a:solidFill>
              <a:round/>
              <a:headEnd/>
              <a:tailEnd/>
            </a:ln>
          </p:spPr>
          <p:txBody>
            <a:bodyPr/>
            <a:lstStyle/>
            <a:p>
              <a:endParaRPr lang="ja-JP" altLang="en-US" dirty="0">
                <a:solidFill>
                  <a:schemeClr val="bg1">
                    <a:lumMod val="85000"/>
                  </a:schemeClr>
                </a:solidFill>
              </a:endParaRPr>
            </a:p>
          </p:txBody>
        </p:sp>
        <p:sp>
          <p:nvSpPr>
            <p:cNvPr id="70" name="Oval 10"/>
            <p:cNvSpPr>
              <a:spLocks noChangeArrowheads="1"/>
            </p:cNvSpPr>
            <p:nvPr/>
          </p:nvSpPr>
          <p:spPr bwMode="auto">
            <a:xfrm>
              <a:off x="1566863" y="5372100"/>
              <a:ext cx="144462" cy="144983"/>
            </a:xfrm>
            <a:prstGeom prst="ellipse">
              <a:avLst/>
            </a:prstGeom>
            <a:solidFill>
              <a:srgbClr val="FF0000"/>
            </a:solidFill>
            <a:ln w="9525">
              <a:solidFill>
                <a:schemeClr val="tx1"/>
              </a:solidFill>
              <a:round/>
              <a:headEnd/>
              <a:tailEnd/>
            </a:ln>
          </p:spPr>
          <p:txBody>
            <a:bodyPr wrap="none" anchor="ctr"/>
            <a:lstStyle/>
            <a:p>
              <a:endParaRPr lang="ja-JP" altLang="en-US"/>
            </a:p>
          </p:txBody>
        </p:sp>
      </p:grpSp>
      <p:sp>
        <p:nvSpPr>
          <p:cNvPr id="76" name="Text Box 119"/>
          <p:cNvSpPr txBox="1">
            <a:spLocks noChangeArrowheads="1"/>
          </p:cNvSpPr>
          <p:nvPr/>
        </p:nvSpPr>
        <p:spPr bwMode="auto">
          <a:xfrm>
            <a:off x="3635896" y="6309320"/>
            <a:ext cx="938879" cy="304468"/>
          </a:xfrm>
          <a:prstGeom prst="rect">
            <a:avLst/>
          </a:prstGeom>
          <a:noFill/>
          <a:ln w="9525">
            <a:noFill/>
            <a:miter lim="800000"/>
            <a:headEnd/>
            <a:tailEnd/>
          </a:ln>
        </p:spPr>
        <p:txBody>
          <a:bodyPr wrap="none">
            <a:spAutoFit/>
          </a:bodyPr>
          <a:lstStyle/>
          <a:p>
            <a:r>
              <a:rPr lang="en-US" altLang="ja-JP" sz="1600" dirty="0" smtClean="0"/>
              <a:t>electrode</a:t>
            </a:r>
            <a:endParaRPr lang="en-US" altLang="ja-JP" sz="1600" b="1" dirty="0">
              <a:latin typeface="Calibri" pitchFamily="34" charset="0"/>
            </a:endParaRPr>
          </a:p>
        </p:txBody>
      </p:sp>
      <p:cxnSp>
        <p:nvCxnSpPr>
          <p:cNvPr id="78" name="直線矢印コネクタ 77"/>
          <p:cNvCxnSpPr>
            <a:stCxn id="76" idx="0"/>
          </p:cNvCxnSpPr>
          <p:nvPr/>
        </p:nvCxnSpPr>
        <p:spPr>
          <a:xfrm rot="5400000" flipH="1" flipV="1">
            <a:off x="3906620" y="5859964"/>
            <a:ext cx="648072" cy="2506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0" name="直線矢印コネクタ 79"/>
          <p:cNvCxnSpPr/>
          <p:nvPr/>
        </p:nvCxnSpPr>
        <p:spPr>
          <a:xfrm>
            <a:off x="3491880" y="4797152"/>
            <a:ext cx="57606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1" name="テキスト ボックス 80"/>
          <p:cNvSpPr txBox="1"/>
          <p:nvPr/>
        </p:nvSpPr>
        <p:spPr>
          <a:xfrm>
            <a:off x="3275856" y="4509120"/>
            <a:ext cx="434734" cy="338554"/>
          </a:xfrm>
          <a:prstGeom prst="rect">
            <a:avLst/>
          </a:prstGeom>
          <a:noFill/>
        </p:spPr>
        <p:txBody>
          <a:bodyPr wrap="none" rtlCol="0">
            <a:spAutoFit/>
          </a:bodyPr>
          <a:lstStyle/>
          <a:p>
            <a:r>
              <a:rPr lang="en-US" altLang="ja-JP" sz="1600" dirty="0" smtClean="0"/>
              <a:t>Be</a:t>
            </a:r>
            <a:endParaRPr kumimoji="1" lang="ja-JP" altLang="en-US" sz="1600" dirty="0"/>
          </a:p>
        </p:txBody>
      </p:sp>
      <p:cxnSp>
        <p:nvCxnSpPr>
          <p:cNvPr id="83" name="直線矢印コネクタ 82"/>
          <p:cNvCxnSpPr>
            <a:endCxn id="70" idx="7"/>
          </p:cNvCxnSpPr>
          <p:nvPr/>
        </p:nvCxnSpPr>
        <p:spPr>
          <a:xfrm rot="5400000">
            <a:off x="4488770" y="4806914"/>
            <a:ext cx="525040" cy="3615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4" name="テキスト ボックス 83"/>
          <p:cNvSpPr txBox="1"/>
          <p:nvPr/>
        </p:nvSpPr>
        <p:spPr>
          <a:xfrm>
            <a:off x="4716016" y="4437112"/>
            <a:ext cx="792088" cy="338554"/>
          </a:xfrm>
          <a:prstGeom prst="rect">
            <a:avLst/>
          </a:prstGeom>
          <a:noFill/>
        </p:spPr>
        <p:txBody>
          <a:bodyPr wrap="square" rtlCol="0">
            <a:spAutoFit/>
          </a:bodyPr>
          <a:lstStyle/>
          <a:p>
            <a:r>
              <a:rPr kumimoji="1" lang="en-US" altLang="ja-JP" sz="1600" dirty="0" smtClean="0"/>
              <a:t>ruby</a:t>
            </a:r>
            <a:endParaRPr kumimoji="1" lang="ja-JP" altLang="en-US" sz="1600" dirty="0"/>
          </a:p>
        </p:txBody>
      </p:sp>
      <p:pic>
        <p:nvPicPr>
          <p:cNvPr id="74" name="Picture 5"/>
          <p:cNvPicPr>
            <a:picLocks noChangeAspect="1" noChangeArrowheads="1"/>
          </p:cNvPicPr>
          <p:nvPr/>
        </p:nvPicPr>
        <p:blipFill>
          <a:blip r:embed="rId4" cstate="print"/>
          <a:srcRect/>
          <a:stretch>
            <a:fillRect/>
          </a:stretch>
        </p:blipFill>
        <p:spPr bwMode="auto">
          <a:xfrm>
            <a:off x="5724128" y="4403725"/>
            <a:ext cx="2590800" cy="1933575"/>
          </a:xfrm>
          <a:prstGeom prst="rect">
            <a:avLst/>
          </a:prstGeom>
          <a:noFill/>
        </p:spPr>
      </p:pic>
      <p:sp>
        <p:nvSpPr>
          <p:cNvPr id="75" name="Text Box 7"/>
          <p:cNvSpPr txBox="1">
            <a:spLocks noChangeArrowheads="1"/>
          </p:cNvSpPr>
          <p:nvPr/>
        </p:nvSpPr>
        <p:spPr bwMode="auto">
          <a:xfrm>
            <a:off x="6659166" y="6300215"/>
            <a:ext cx="880369" cy="338554"/>
          </a:xfrm>
          <a:prstGeom prst="rect">
            <a:avLst/>
          </a:prstGeom>
          <a:noFill/>
          <a:ln w="9525">
            <a:noFill/>
            <a:miter lim="800000"/>
            <a:headEnd/>
            <a:tailEnd/>
          </a:ln>
          <a:effectLst/>
        </p:spPr>
        <p:txBody>
          <a:bodyPr wrap="none">
            <a:spAutoFit/>
          </a:bodyPr>
          <a:lstStyle/>
          <a:p>
            <a:r>
              <a:rPr lang="en-US" altLang="ja-JP" sz="1600" dirty="0"/>
              <a:t>38 GPa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971600" y="1988840"/>
            <a:ext cx="3312368" cy="923330"/>
          </a:xfrm>
          <a:prstGeom prst="rect">
            <a:avLst/>
          </a:prstGeom>
          <a:noFill/>
        </p:spPr>
        <p:txBody>
          <a:bodyPr wrap="square" rtlCol="0">
            <a:spAutoFit/>
          </a:bodyPr>
          <a:lstStyle/>
          <a:p>
            <a:r>
              <a:rPr lang="en-US" altLang="ja-JP" dirty="0" smtClean="0"/>
              <a:t>I observe</a:t>
            </a:r>
            <a:r>
              <a:rPr kumimoji="1" lang="en-US" altLang="ja-JP" dirty="0" smtClean="0"/>
              <a:t>d small</a:t>
            </a:r>
            <a:r>
              <a:rPr lang="ja-JP" altLang="en-US" dirty="0" smtClean="0"/>
              <a:t> </a:t>
            </a:r>
            <a:r>
              <a:rPr lang="en-US" altLang="ja-JP" dirty="0" smtClean="0"/>
              <a:t>drop in the electrical resistance</a:t>
            </a:r>
            <a:r>
              <a:rPr kumimoji="1" lang="en-US" altLang="ja-JP" dirty="0" smtClean="0"/>
              <a:t> around 1.0 </a:t>
            </a:r>
            <a:r>
              <a:rPr lang="en-US" altLang="ja-JP" dirty="0" smtClean="0"/>
              <a:t>K at 26 GPa </a:t>
            </a:r>
            <a:endParaRPr kumimoji="1" lang="ja-JP" altLang="en-US" dirty="0"/>
          </a:p>
        </p:txBody>
      </p:sp>
      <p:sp>
        <p:nvSpPr>
          <p:cNvPr id="7" name="円/楕円 6"/>
          <p:cNvSpPr/>
          <p:nvPr/>
        </p:nvSpPr>
        <p:spPr>
          <a:xfrm>
            <a:off x="7839656" y="558924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37898" name="Object 10"/>
          <p:cNvGraphicFramePr>
            <a:graphicFrameLocks noChangeAspect="1"/>
          </p:cNvGraphicFramePr>
          <p:nvPr/>
        </p:nvGraphicFramePr>
        <p:xfrm>
          <a:off x="179512" y="3717032"/>
          <a:ext cx="4320480" cy="3019050"/>
        </p:xfrm>
        <a:graphic>
          <a:graphicData uri="http://schemas.openxmlformats.org/presentationml/2006/ole">
            <p:oleObj spid="_x0000_s37898" name="ｸﾞﾗﾌ" r:id="rId4" imgW="4153680" imgH="2901600" progId="Origin50.Graph">
              <p:embed/>
            </p:oleObj>
          </a:graphicData>
        </a:graphic>
      </p:graphicFrame>
      <p:sp>
        <p:nvSpPr>
          <p:cNvPr id="6" name="テキスト ボックス 5"/>
          <p:cNvSpPr txBox="1"/>
          <p:nvPr/>
        </p:nvSpPr>
        <p:spPr>
          <a:xfrm>
            <a:off x="971600" y="2924944"/>
            <a:ext cx="3096344" cy="646331"/>
          </a:xfrm>
          <a:prstGeom prst="rect">
            <a:avLst/>
          </a:prstGeom>
          <a:noFill/>
        </p:spPr>
        <p:txBody>
          <a:bodyPr wrap="square" rtlCol="0">
            <a:spAutoFit/>
          </a:bodyPr>
          <a:lstStyle/>
          <a:p>
            <a:r>
              <a:rPr lang="en-US" altLang="ja-JP" dirty="0" smtClean="0"/>
              <a:t>The reduction is up to about 1 percent.</a:t>
            </a:r>
            <a:endParaRPr kumimoji="1" lang="ja-JP" altLang="en-US" dirty="0"/>
          </a:p>
        </p:txBody>
      </p:sp>
      <p:graphicFrame>
        <p:nvGraphicFramePr>
          <p:cNvPr id="37899" name="Object 11"/>
          <p:cNvGraphicFramePr>
            <a:graphicFrameLocks noChangeAspect="1"/>
          </p:cNvGraphicFramePr>
          <p:nvPr/>
        </p:nvGraphicFramePr>
        <p:xfrm>
          <a:off x="4499992" y="404664"/>
          <a:ext cx="4805380" cy="6925110"/>
        </p:xfrm>
        <a:graphic>
          <a:graphicData uri="http://schemas.openxmlformats.org/presentationml/2006/ole">
            <p:oleObj spid="_x0000_s37899" name="ｸﾞﾗﾌ" r:id="rId5" imgW="2901600" imgH="4153680" progId="Origin50.Graph">
              <p:embed/>
            </p:oleObj>
          </a:graphicData>
        </a:graphic>
      </p:graphicFrame>
      <p:sp>
        <p:nvSpPr>
          <p:cNvPr id="8" name="コンテンツ プレースホルダ 2"/>
          <p:cNvSpPr>
            <a:spLocks noGrp="1"/>
          </p:cNvSpPr>
          <p:nvPr>
            <p:ph sz="quarter" idx="1"/>
          </p:nvPr>
        </p:nvSpPr>
        <p:spPr>
          <a:xfrm>
            <a:off x="467544" y="548680"/>
            <a:ext cx="4032448" cy="576064"/>
          </a:xfrm>
        </p:spPr>
        <p:txBody>
          <a:bodyPr>
            <a:normAutofit fontScale="85000" lnSpcReduction="10000"/>
          </a:bodyPr>
          <a:lstStyle/>
          <a:p>
            <a:pPr lvl="0">
              <a:buNone/>
            </a:pPr>
            <a:r>
              <a:rPr lang="en-US" altLang="ja-JP" sz="3200" b="1" dirty="0" smtClean="0">
                <a:solidFill>
                  <a:srgbClr val="C707B0"/>
                </a:solidFill>
              </a:rPr>
              <a:t>Result &amp; Discussion</a:t>
            </a:r>
          </a:p>
          <a:p>
            <a:pPr lvl="0">
              <a:buNone/>
            </a:pPr>
            <a:endParaRPr lang="en-US" altLang="ja-JP" sz="3200" b="1" dirty="0" smtClean="0">
              <a:solidFill>
                <a:srgbClr val="C707B0"/>
              </a:solidFill>
            </a:endParaRPr>
          </a:p>
          <a:p>
            <a:pPr lvl="0">
              <a:buNone/>
            </a:pPr>
            <a:endParaRPr lang="en-US" altLang="ja-JP" sz="3200" b="1" dirty="0" smtClean="0">
              <a:solidFill>
                <a:srgbClr val="C707B0"/>
              </a:solidFill>
            </a:endParaRPr>
          </a:p>
          <a:p>
            <a:pPr lvl="0">
              <a:buNone/>
            </a:pPr>
            <a:endParaRPr lang="en-US" altLang="ja-JP" sz="1200" b="1" dirty="0" smtClean="0">
              <a:solidFill>
                <a:srgbClr val="C707B0"/>
              </a:solidFill>
            </a:endParaRPr>
          </a:p>
          <a:p>
            <a:pPr lvl="0">
              <a:buNone/>
            </a:pPr>
            <a:endParaRPr lang="en-US" altLang="ja-JP" sz="1200" b="1" dirty="0" smtClean="0">
              <a:solidFill>
                <a:srgbClr val="C707B0"/>
              </a:solidFill>
            </a:endParaRPr>
          </a:p>
        </p:txBody>
      </p:sp>
      <p:sp>
        <p:nvSpPr>
          <p:cNvPr id="10" name="テキスト ボックス 9"/>
          <p:cNvSpPr txBox="1"/>
          <p:nvPr/>
        </p:nvSpPr>
        <p:spPr>
          <a:xfrm>
            <a:off x="323528" y="1268760"/>
            <a:ext cx="4293163" cy="400110"/>
          </a:xfrm>
          <a:prstGeom prst="rect">
            <a:avLst/>
          </a:prstGeom>
          <a:noFill/>
          <a:ln>
            <a:solidFill>
              <a:schemeClr val="accent1"/>
            </a:solidFill>
          </a:ln>
        </p:spPr>
        <p:txBody>
          <a:bodyPr wrap="none" rtlCol="0">
            <a:spAutoFit/>
          </a:bodyPr>
          <a:lstStyle/>
          <a:p>
            <a:r>
              <a:rPr kumimoji="1" lang="en-US" altLang="ja-JP" sz="2000" dirty="0" smtClean="0"/>
              <a:t>Electrical resistance measurement</a:t>
            </a:r>
            <a:endParaRPr kumimoji="1" lang="ja-JP" alt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55" name="Object 19"/>
          <p:cNvGraphicFramePr>
            <a:graphicFrameLocks noChangeAspect="1"/>
          </p:cNvGraphicFramePr>
          <p:nvPr/>
        </p:nvGraphicFramePr>
        <p:xfrm>
          <a:off x="-314619" y="908720"/>
          <a:ext cx="5976823" cy="4176464"/>
        </p:xfrm>
        <a:graphic>
          <a:graphicData uri="http://schemas.openxmlformats.org/presentationml/2006/ole">
            <p:oleObj spid="_x0000_s39955" name="ｸﾞﾗﾌ" r:id="rId4" imgW="4153680" imgH="2901600" progId="Origin50.Graph">
              <p:embed/>
            </p:oleObj>
          </a:graphicData>
        </a:graphic>
      </p:graphicFrame>
      <p:sp>
        <p:nvSpPr>
          <p:cNvPr id="13" name="円/楕円 12"/>
          <p:cNvSpPr/>
          <p:nvPr/>
        </p:nvSpPr>
        <p:spPr>
          <a:xfrm>
            <a:off x="7839656" y="558924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395536" y="548680"/>
            <a:ext cx="2376264" cy="523220"/>
          </a:xfrm>
          <a:prstGeom prst="rect">
            <a:avLst/>
          </a:prstGeom>
          <a:noFill/>
        </p:spPr>
        <p:txBody>
          <a:bodyPr wrap="square" rtlCol="0">
            <a:spAutoFit/>
          </a:bodyPr>
          <a:lstStyle/>
          <a:p>
            <a:r>
              <a:rPr kumimoji="1" lang="en-US" altLang="ja-JP" sz="2800" b="1" dirty="0" smtClean="0">
                <a:solidFill>
                  <a:srgbClr val="C707B0"/>
                </a:solidFill>
              </a:rPr>
              <a:t>About </a:t>
            </a:r>
            <a:r>
              <a:rPr kumimoji="1" lang="en-US" altLang="ja-JP" sz="2800" b="1" i="1" dirty="0" smtClean="0">
                <a:solidFill>
                  <a:srgbClr val="C707B0"/>
                </a:solidFill>
              </a:rPr>
              <a:t>T</a:t>
            </a:r>
            <a:r>
              <a:rPr kumimoji="1" lang="en-US" altLang="ja-JP" sz="2400" b="1" i="1" baseline="-25000" dirty="0" smtClean="0">
                <a:solidFill>
                  <a:srgbClr val="C707B0"/>
                </a:solidFill>
              </a:rPr>
              <a:t>c</a:t>
            </a:r>
            <a:r>
              <a:rPr kumimoji="1" lang="en-US" altLang="ja-JP" sz="2800" b="1" dirty="0" smtClean="0">
                <a:solidFill>
                  <a:srgbClr val="C707B0"/>
                </a:solidFill>
              </a:rPr>
              <a:t> </a:t>
            </a:r>
            <a:endParaRPr kumimoji="1" lang="ja-JP" altLang="en-US" sz="2800" b="1" i="1" baseline="-25000" dirty="0">
              <a:solidFill>
                <a:srgbClr val="C707B0"/>
              </a:solidFill>
            </a:endParaRPr>
          </a:p>
        </p:txBody>
      </p:sp>
      <p:graphicFrame>
        <p:nvGraphicFramePr>
          <p:cNvPr id="39943" name="Object 7"/>
          <p:cNvGraphicFramePr>
            <a:graphicFrameLocks noChangeAspect="1"/>
          </p:cNvGraphicFramePr>
          <p:nvPr/>
        </p:nvGraphicFramePr>
        <p:xfrm>
          <a:off x="9144000" y="3933056"/>
          <a:ext cx="4183289" cy="2924944"/>
        </p:xfrm>
        <a:graphic>
          <a:graphicData uri="http://schemas.openxmlformats.org/presentationml/2006/ole">
            <p:oleObj spid="_x0000_s39943" name="ｸﾞﾗﾌ" r:id="rId5" imgW="4153680" imgH="2901600" progId="Origin50.Graph">
              <p:embed/>
            </p:oleObj>
          </a:graphicData>
        </a:graphic>
      </p:graphicFrame>
      <p:graphicFrame>
        <p:nvGraphicFramePr>
          <p:cNvPr id="39946" name="Object 10"/>
          <p:cNvGraphicFramePr>
            <a:graphicFrameLocks noChangeAspect="1"/>
          </p:cNvGraphicFramePr>
          <p:nvPr/>
        </p:nvGraphicFramePr>
        <p:xfrm>
          <a:off x="9144000" y="692696"/>
          <a:ext cx="4152900" cy="2901950"/>
        </p:xfrm>
        <a:graphic>
          <a:graphicData uri="http://schemas.openxmlformats.org/presentationml/2006/ole">
            <p:oleObj spid="_x0000_s39946" name="ｸﾞﾗﾌ" r:id="rId6" imgW="4153680" imgH="2901600" progId="Origin50.Graph">
              <p:embed/>
            </p:oleObj>
          </a:graphicData>
        </a:graphic>
      </p:graphicFrame>
      <p:graphicFrame>
        <p:nvGraphicFramePr>
          <p:cNvPr id="39954" name="Object 18"/>
          <p:cNvGraphicFramePr>
            <a:graphicFrameLocks noChangeAspect="1"/>
          </p:cNvGraphicFramePr>
          <p:nvPr/>
        </p:nvGraphicFramePr>
        <p:xfrm>
          <a:off x="4494758" y="3609868"/>
          <a:ext cx="4649242" cy="3248132"/>
        </p:xfrm>
        <a:graphic>
          <a:graphicData uri="http://schemas.openxmlformats.org/presentationml/2006/ole">
            <p:oleObj spid="_x0000_s39954" name="ｸﾞﾗﾌ" r:id="rId7" imgW="4153680" imgH="2901600" progId="Origin50.Graph">
              <p:embed/>
            </p:oleObj>
          </a:graphicData>
        </a:graphic>
      </p:graphicFrame>
      <p:cxnSp>
        <p:nvCxnSpPr>
          <p:cNvPr id="18" name="直線矢印コネクタ 17"/>
          <p:cNvCxnSpPr/>
          <p:nvPr/>
        </p:nvCxnSpPr>
        <p:spPr>
          <a:xfrm flipH="1">
            <a:off x="808730" y="4077072"/>
            <a:ext cx="450902" cy="259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259632" y="5661248"/>
            <a:ext cx="2448272" cy="646331"/>
          </a:xfrm>
          <a:prstGeom prst="rect">
            <a:avLst/>
          </a:prstGeom>
          <a:noFill/>
        </p:spPr>
        <p:txBody>
          <a:bodyPr wrap="square" rtlCol="0">
            <a:spAutoFit/>
          </a:bodyPr>
          <a:lstStyle/>
          <a:p>
            <a:r>
              <a:rPr kumimoji="1" lang="en-US" altLang="ja-JP" dirty="0" smtClean="0"/>
              <a:t>I determine </a:t>
            </a:r>
            <a:r>
              <a:rPr kumimoji="1" lang="en-US" altLang="ja-JP" i="1" dirty="0" smtClean="0"/>
              <a:t>T</a:t>
            </a:r>
            <a:r>
              <a:rPr kumimoji="1" lang="en-US" altLang="ja-JP" baseline="-25000" dirty="0" smtClean="0"/>
              <a:t>c</a:t>
            </a:r>
            <a:r>
              <a:rPr kumimoji="1" lang="en-US" altLang="ja-JP" dirty="0" smtClean="0"/>
              <a:t> like right graph.</a:t>
            </a:r>
            <a:r>
              <a:rPr lang="en-US" altLang="ja-JP" dirty="0" smtClean="0"/>
              <a:t> </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円/楕円 111"/>
          <p:cNvSpPr/>
          <p:nvPr/>
        </p:nvSpPr>
        <p:spPr>
          <a:xfrm>
            <a:off x="7839656" y="5589240"/>
            <a:ext cx="864096" cy="79208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147" name="Text Box 8"/>
          <p:cNvSpPr txBox="1">
            <a:spLocks noChangeArrowheads="1"/>
          </p:cNvSpPr>
          <p:nvPr/>
        </p:nvSpPr>
        <p:spPr bwMode="auto">
          <a:xfrm>
            <a:off x="755576" y="1124744"/>
            <a:ext cx="4537075" cy="2708434"/>
          </a:xfrm>
          <a:prstGeom prst="rect">
            <a:avLst/>
          </a:prstGeom>
          <a:noFill/>
          <a:ln w="9525">
            <a:noFill/>
            <a:miter lim="800000"/>
            <a:headEnd/>
            <a:tailEnd/>
          </a:ln>
        </p:spPr>
        <p:txBody>
          <a:bodyPr>
            <a:spAutoFit/>
          </a:bodyPr>
          <a:lstStyle/>
          <a:p>
            <a:pPr defTabSz="4176713">
              <a:spcBef>
                <a:spcPts val="1200"/>
              </a:spcBef>
            </a:pPr>
            <a:r>
              <a:rPr lang="en-US" altLang="ja-JP" sz="2000" u="sng" dirty="0"/>
              <a:t>Sample setting</a:t>
            </a:r>
          </a:p>
          <a:p>
            <a:pPr defTabSz="4176713">
              <a:spcBef>
                <a:spcPts val="600"/>
              </a:spcBef>
            </a:pPr>
            <a:r>
              <a:rPr lang="en-US" altLang="ja-JP" sz="2000" dirty="0"/>
              <a:t>  Sample: </a:t>
            </a:r>
            <a:r>
              <a:rPr lang="en-US" altLang="ja-JP" sz="2000" dirty="0" smtClean="0"/>
              <a:t>Beryllium </a:t>
            </a:r>
            <a:r>
              <a:rPr lang="en-US" altLang="ja-JP" sz="2000" dirty="0"/>
              <a:t>(99.9 </a:t>
            </a:r>
            <a:r>
              <a:rPr lang="en-US" altLang="ja-JP" sz="2000" dirty="0" smtClean="0"/>
              <a:t>%)</a:t>
            </a:r>
          </a:p>
          <a:p>
            <a:pPr defTabSz="4176713">
              <a:spcBef>
                <a:spcPts val="600"/>
              </a:spcBef>
            </a:pPr>
            <a:r>
              <a:rPr lang="en-US" altLang="ja-JP" sz="2000" dirty="0" smtClean="0"/>
              <a:t>  Cell: gas driven type</a:t>
            </a:r>
            <a:endParaRPr lang="en-US" altLang="ja-JP" sz="2000" dirty="0"/>
          </a:p>
          <a:p>
            <a:pPr defTabSz="4176713">
              <a:spcBef>
                <a:spcPts val="600"/>
              </a:spcBef>
            </a:pPr>
            <a:r>
              <a:rPr lang="en-US" altLang="ja-JP" sz="2000" dirty="0"/>
              <a:t>  Diamond anvil: 200 </a:t>
            </a:r>
            <a:r>
              <a:rPr lang="en-US" altLang="ja-JP" sz="2000" dirty="0">
                <a:latin typeface="Symbol" pitchFamily="18" charset="2"/>
              </a:rPr>
              <a:t>m</a:t>
            </a:r>
            <a:r>
              <a:rPr lang="en-US" altLang="ja-JP" sz="2000" dirty="0"/>
              <a:t>m</a:t>
            </a:r>
          </a:p>
          <a:p>
            <a:pPr defTabSz="4176713">
              <a:spcBef>
                <a:spcPts val="600"/>
              </a:spcBef>
            </a:pPr>
            <a:r>
              <a:rPr lang="en-US" altLang="ja-JP" sz="2000" dirty="0"/>
              <a:t>  Gasket: </a:t>
            </a:r>
            <a:r>
              <a:rPr lang="en-US" altLang="ja-JP" sz="2000" dirty="0" smtClean="0"/>
              <a:t>Re</a:t>
            </a:r>
            <a:endParaRPr lang="en-US" altLang="ja-JP" sz="2000" baseline="-25000" dirty="0"/>
          </a:p>
          <a:p>
            <a:pPr defTabSz="4176713">
              <a:spcBef>
                <a:spcPts val="600"/>
              </a:spcBef>
            </a:pPr>
            <a:r>
              <a:rPr lang="en-US" altLang="ja-JP" sz="2000" dirty="0"/>
              <a:t>  Pressure medium: no</a:t>
            </a:r>
          </a:p>
          <a:p>
            <a:pPr defTabSz="4176713">
              <a:spcBef>
                <a:spcPts val="600"/>
              </a:spcBef>
            </a:pPr>
            <a:r>
              <a:rPr lang="en-US" altLang="ja-JP" sz="2000" dirty="0"/>
              <a:t>  Pressure marker: Ruby and Au</a:t>
            </a:r>
          </a:p>
        </p:txBody>
      </p:sp>
      <p:pic>
        <p:nvPicPr>
          <p:cNvPr id="6152" name="Picture 3" descr="\\HD-SHIMIZU\common\昼食会(lunch time meeting)\2011昼食会\kubota\SPring-8\BeXRD04x.jpg"/>
          <p:cNvPicPr>
            <a:picLocks noChangeAspect="1" noChangeArrowheads="1"/>
          </p:cNvPicPr>
          <p:nvPr/>
        </p:nvPicPr>
        <p:blipFill>
          <a:blip r:embed="rId3" cstate="print"/>
          <a:srcRect l="20552" t="25240" r="25111" b="24361"/>
          <a:stretch>
            <a:fillRect/>
          </a:stretch>
        </p:blipFill>
        <p:spPr bwMode="auto">
          <a:xfrm>
            <a:off x="5004048" y="4293096"/>
            <a:ext cx="3313113" cy="2303462"/>
          </a:xfrm>
          <a:prstGeom prst="rect">
            <a:avLst/>
          </a:prstGeom>
          <a:noFill/>
          <a:ln w="9525">
            <a:noFill/>
            <a:miter lim="800000"/>
            <a:headEnd/>
            <a:tailEnd/>
          </a:ln>
        </p:spPr>
      </p:pic>
      <p:grpSp>
        <p:nvGrpSpPr>
          <p:cNvPr id="8" name="グループ化 73"/>
          <p:cNvGrpSpPr>
            <a:grpSpLocks/>
          </p:cNvGrpSpPr>
          <p:nvPr/>
        </p:nvGrpSpPr>
        <p:grpSpPr bwMode="auto">
          <a:xfrm>
            <a:off x="971600" y="4653136"/>
            <a:ext cx="4033837" cy="1633537"/>
            <a:chOff x="539552" y="4941168"/>
            <a:chExt cx="4032448" cy="1634698"/>
          </a:xfrm>
        </p:grpSpPr>
        <p:sp>
          <p:nvSpPr>
            <p:cNvPr id="51" name="円/楕円 50"/>
            <p:cNvSpPr/>
            <p:nvPr/>
          </p:nvSpPr>
          <p:spPr>
            <a:xfrm>
              <a:off x="1404441" y="4941168"/>
              <a:ext cx="1439367" cy="14408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円/楕円 51"/>
            <p:cNvSpPr/>
            <p:nvPr/>
          </p:nvSpPr>
          <p:spPr>
            <a:xfrm>
              <a:off x="1942419" y="5481302"/>
              <a:ext cx="433238" cy="432107"/>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フリーフォーム 53"/>
            <p:cNvSpPr/>
            <p:nvPr/>
          </p:nvSpPr>
          <p:spPr>
            <a:xfrm>
              <a:off x="2193157" y="5517840"/>
              <a:ext cx="146000" cy="169984"/>
            </a:xfrm>
            <a:custGeom>
              <a:avLst/>
              <a:gdLst>
                <a:gd name="connsiteX0" fmla="*/ 80133 w 421509"/>
                <a:gd name="connsiteY0" fmla="*/ 0 h 418163"/>
                <a:gd name="connsiteX1" fmla="*/ 80133 w 421509"/>
                <a:gd name="connsiteY1" fmla="*/ 0 h 418163"/>
                <a:gd name="connsiteX2" fmla="*/ 19173 w 421509"/>
                <a:gd name="connsiteY2" fmla="*/ 85344 h 418163"/>
                <a:gd name="connsiteX3" fmla="*/ 19173 w 421509"/>
                <a:gd name="connsiteY3" fmla="*/ 195072 h 418163"/>
                <a:gd name="connsiteX4" fmla="*/ 55749 w 421509"/>
                <a:gd name="connsiteY4" fmla="*/ 219456 h 418163"/>
                <a:gd name="connsiteX5" fmla="*/ 128901 w 421509"/>
                <a:gd name="connsiteY5" fmla="*/ 280416 h 418163"/>
                <a:gd name="connsiteX6" fmla="*/ 189861 w 421509"/>
                <a:gd name="connsiteY6" fmla="*/ 377952 h 418163"/>
                <a:gd name="connsiteX7" fmla="*/ 202053 w 421509"/>
                <a:gd name="connsiteY7" fmla="*/ 414528 h 418163"/>
                <a:gd name="connsiteX8" fmla="*/ 275205 w 421509"/>
                <a:gd name="connsiteY8" fmla="*/ 390144 h 418163"/>
                <a:gd name="connsiteX9" fmla="*/ 311781 w 421509"/>
                <a:gd name="connsiteY9" fmla="*/ 377952 h 418163"/>
                <a:gd name="connsiteX10" fmla="*/ 336165 w 421509"/>
                <a:gd name="connsiteY10" fmla="*/ 341376 h 418163"/>
                <a:gd name="connsiteX11" fmla="*/ 372741 w 421509"/>
                <a:gd name="connsiteY11" fmla="*/ 316992 h 418163"/>
                <a:gd name="connsiteX12" fmla="*/ 397125 w 421509"/>
                <a:gd name="connsiteY12" fmla="*/ 195072 h 418163"/>
                <a:gd name="connsiteX13" fmla="*/ 421509 w 421509"/>
                <a:gd name="connsiteY13" fmla="*/ 158496 h 418163"/>
                <a:gd name="connsiteX14" fmla="*/ 409317 w 421509"/>
                <a:gd name="connsiteY14" fmla="*/ 97536 h 418163"/>
                <a:gd name="connsiteX15" fmla="*/ 397125 w 421509"/>
                <a:gd name="connsiteY15" fmla="*/ 60960 h 418163"/>
                <a:gd name="connsiteX16" fmla="*/ 323973 w 421509"/>
                <a:gd name="connsiteY16" fmla="*/ 12192 h 418163"/>
                <a:gd name="connsiteX17" fmla="*/ 80133 w 421509"/>
                <a:gd name="connsiteY17" fmla="*/ 0 h 41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509" h="418163">
                  <a:moveTo>
                    <a:pt x="80133" y="0"/>
                  </a:moveTo>
                  <a:lnTo>
                    <a:pt x="80133" y="0"/>
                  </a:lnTo>
                  <a:cubicBezTo>
                    <a:pt x="59813" y="28448"/>
                    <a:pt x="37160" y="55366"/>
                    <a:pt x="19173" y="85344"/>
                  </a:cubicBezTo>
                  <a:cubicBezTo>
                    <a:pt x="0" y="117298"/>
                    <a:pt x="3259" y="163244"/>
                    <a:pt x="19173" y="195072"/>
                  </a:cubicBezTo>
                  <a:cubicBezTo>
                    <a:pt x="25726" y="208178"/>
                    <a:pt x="44492" y="210075"/>
                    <a:pt x="55749" y="219456"/>
                  </a:cubicBezTo>
                  <a:cubicBezTo>
                    <a:pt x="149623" y="297685"/>
                    <a:pt x="38090" y="219875"/>
                    <a:pt x="128901" y="280416"/>
                  </a:cubicBezTo>
                  <a:cubicBezTo>
                    <a:pt x="157919" y="367469"/>
                    <a:pt x="131899" y="339311"/>
                    <a:pt x="189861" y="377952"/>
                  </a:cubicBezTo>
                  <a:cubicBezTo>
                    <a:pt x="193925" y="390144"/>
                    <a:pt x="189331" y="412711"/>
                    <a:pt x="202053" y="414528"/>
                  </a:cubicBezTo>
                  <a:cubicBezTo>
                    <a:pt x="227498" y="418163"/>
                    <a:pt x="250821" y="398272"/>
                    <a:pt x="275205" y="390144"/>
                  </a:cubicBezTo>
                  <a:lnTo>
                    <a:pt x="311781" y="377952"/>
                  </a:lnTo>
                  <a:cubicBezTo>
                    <a:pt x="319909" y="365760"/>
                    <a:pt x="325804" y="351737"/>
                    <a:pt x="336165" y="341376"/>
                  </a:cubicBezTo>
                  <a:cubicBezTo>
                    <a:pt x="346526" y="331015"/>
                    <a:pt x="364613" y="329184"/>
                    <a:pt x="372741" y="316992"/>
                  </a:cubicBezTo>
                  <a:cubicBezTo>
                    <a:pt x="380879" y="304785"/>
                    <a:pt x="397005" y="195433"/>
                    <a:pt x="397125" y="195072"/>
                  </a:cubicBezTo>
                  <a:cubicBezTo>
                    <a:pt x="401759" y="181171"/>
                    <a:pt x="413381" y="170688"/>
                    <a:pt x="421509" y="158496"/>
                  </a:cubicBezTo>
                  <a:cubicBezTo>
                    <a:pt x="417445" y="138176"/>
                    <a:pt x="414343" y="117640"/>
                    <a:pt x="409317" y="97536"/>
                  </a:cubicBezTo>
                  <a:cubicBezTo>
                    <a:pt x="406200" y="85068"/>
                    <a:pt x="406212" y="70047"/>
                    <a:pt x="397125" y="60960"/>
                  </a:cubicBezTo>
                  <a:cubicBezTo>
                    <a:pt x="376403" y="40238"/>
                    <a:pt x="323973" y="12192"/>
                    <a:pt x="323973" y="12192"/>
                  </a:cubicBezTo>
                  <a:lnTo>
                    <a:pt x="80133" y="0"/>
                  </a:lnTo>
                  <a:close/>
                </a:path>
              </a:pathLst>
            </a:custGeom>
            <a:solidFill>
              <a:srgbClr val="FF0000"/>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56" name="フリーフォーム 55"/>
            <p:cNvSpPr/>
            <p:nvPr/>
          </p:nvSpPr>
          <p:spPr>
            <a:xfrm>
              <a:off x="1931310" y="5660816"/>
              <a:ext cx="150761" cy="181104"/>
            </a:xfrm>
            <a:custGeom>
              <a:avLst/>
              <a:gdLst>
                <a:gd name="connsiteX0" fmla="*/ 182880 w 719328"/>
                <a:gd name="connsiteY0" fmla="*/ 121920 h 966595"/>
                <a:gd name="connsiteX1" fmla="*/ 158496 w 719328"/>
                <a:gd name="connsiteY1" fmla="*/ 146304 h 966595"/>
                <a:gd name="connsiteX2" fmla="*/ 134112 w 719328"/>
                <a:gd name="connsiteY2" fmla="*/ 256032 h 966595"/>
                <a:gd name="connsiteX3" fmla="*/ 121920 w 719328"/>
                <a:gd name="connsiteY3" fmla="*/ 292608 h 966595"/>
                <a:gd name="connsiteX4" fmla="*/ 158496 w 719328"/>
                <a:gd name="connsiteY4" fmla="*/ 463296 h 966595"/>
                <a:gd name="connsiteX5" fmla="*/ 182880 w 719328"/>
                <a:gd name="connsiteY5" fmla="*/ 499872 h 966595"/>
                <a:gd name="connsiteX6" fmla="*/ 158496 w 719328"/>
                <a:gd name="connsiteY6" fmla="*/ 609600 h 966595"/>
                <a:gd name="connsiteX7" fmla="*/ 109728 w 719328"/>
                <a:gd name="connsiteY7" fmla="*/ 682752 h 966595"/>
                <a:gd name="connsiteX8" fmla="*/ 73152 w 719328"/>
                <a:gd name="connsiteY8" fmla="*/ 694944 h 966595"/>
                <a:gd name="connsiteX9" fmla="*/ 48768 w 719328"/>
                <a:gd name="connsiteY9" fmla="*/ 768096 h 966595"/>
                <a:gd name="connsiteX10" fmla="*/ 24384 w 719328"/>
                <a:gd name="connsiteY10" fmla="*/ 804672 h 966595"/>
                <a:gd name="connsiteX11" fmla="*/ 0 w 719328"/>
                <a:gd name="connsiteY11" fmla="*/ 877824 h 966595"/>
                <a:gd name="connsiteX12" fmla="*/ 12192 w 719328"/>
                <a:gd name="connsiteY12" fmla="*/ 926592 h 966595"/>
                <a:gd name="connsiteX13" fmla="*/ 109728 w 719328"/>
                <a:gd name="connsiteY13" fmla="*/ 938784 h 966595"/>
                <a:gd name="connsiteX14" fmla="*/ 146304 w 719328"/>
                <a:gd name="connsiteY14" fmla="*/ 926592 h 966595"/>
                <a:gd name="connsiteX15" fmla="*/ 256032 w 719328"/>
                <a:gd name="connsiteY15" fmla="*/ 853440 h 966595"/>
                <a:gd name="connsiteX16" fmla="*/ 292608 w 719328"/>
                <a:gd name="connsiteY16" fmla="*/ 829056 h 966595"/>
                <a:gd name="connsiteX17" fmla="*/ 402336 w 719328"/>
                <a:gd name="connsiteY17" fmla="*/ 792480 h 966595"/>
                <a:gd name="connsiteX18" fmla="*/ 438912 w 719328"/>
                <a:gd name="connsiteY18" fmla="*/ 780288 h 966595"/>
                <a:gd name="connsiteX19" fmla="*/ 475488 w 719328"/>
                <a:gd name="connsiteY19" fmla="*/ 755904 h 966595"/>
                <a:gd name="connsiteX20" fmla="*/ 548640 w 719328"/>
                <a:gd name="connsiteY20" fmla="*/ 719328 h 966595"/>
                <a:gd name="connsiteX21" fmla="*/ 609600 w 719328"/>
                <a:gd name="connsiteY21" fmla="*/ 646176 h 966595"/>
                <a:gd name="connsiteX22" fmla="*/ 646176 w 719328"/>
                <a:gd name="connsiteY22" fmla="*/ 621792 h 966595"/>
                <a:gd name="connsiteX23" fmla="*/ 694944 w 719328"/>
                <a:gd name="connsiteY23" fmla="*/ 548640 h 966595"/>
                <a:gd name="connsiteX24" fmla="*/ 719328 w 719328"/>
                <a:gd name="connsiteY24" fmla="*/ 475488 h 966595"/>
                <a:gd name="connsiteX25" fmla="*/ 682752 w 719328"/>
                <a:gd name="connsiteY25" fmla="*/ 341376 h 966595"/>
                <a:gd name="connsiteX26" fmla="*/ 670560 w 719328"/>
                <a:gd name="connsiteY26" fmla="*/ 268224 h 966595"/>
                <a:gd name="connsiteX27" fmla="*/ 646176 w 719328"/>
                <a:gd name="connsiteY27" fmla="*/ 195072 h 966595"/>
                <a:gd name="connsiteX28" fmla="*/ 633984 w 719328"/>
                <a:gd name="connsiteY28" fmla="*/ 146304 h 966595"/>
                <a:gd name="connsiteX29" fmla="*/ 609600 w 719328"/>
                <a:gd name="connsiteY29" fmla="*/ 73152 h 966595"/>
                <a:gd name="connsiteX30" fmla="*/ 573024 w 719328"/>
                <a:gd name="connsiteY30" fmla="*/ 36576 h 966595"/>
                <a:gd name="connsiteX31" fmla="*/ 536448 w 719328"/>
                <a:gd name="connsiteY31" fmla="*/ 24384 h 966595"/>
                <a:gd name="connsiteX32" fmla="*/ 402336 w 719328"/>
                <a:gd name="connsiteY32" fmla="*/ 0 h 966595"/>
                <a:gd name="connsiteX33" fmla="*/ 268224 w 719328"/>
                <a:gd name="connsiteY33" fmla="*/ 24384 h 966595"/>
                <a:gd name="connsiteX34" fmla="*/ 231648 w 719328"/>
                <a:gd name="connsiteY34" fmla="*/ 48768 h 966595"/>
                <a:gd name="connsiteX35" fmla="*/ 182880 w 719328"/>
                <a:gd name="connsiteY35" fmla="*/ 121920 h 96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9328" h="966595">
                  <a:moveTo>
                    <a:pt x="182880" y="121920"/>
                  </a:moveTo>
                  <a:cubicBezTo>
                    <a:pt x="170688" y="138176"/>
                    <a:pt x="166624" y="138176"/>
                    <a:pt x="158496" y="146304"/>
                  </a:cubicBezTo>
                  <a:cubicBezTo>
                    <a:pt x="150368" y="182880"/>
                    <a:pt x="143199" y="219682"/>
                    <a:pt x="134112" y="256032"/>
                  </a:cubicBezTo>
                  <a:cubicBezTo>
                    <a:pt x="130995" y="268500"/>
                    <a:pt x="121920" y="279757"/>
                    <a:pt x="121920" y="292608"/>
                  </a:cubicBezTo>
                  <a:cubicBezTo>
                    <a:pt x="121920" y="369508"/>
                    <a:pt x="135816" y="395256"/>
                    <a:pt x="158496" y="463296"/>
                  </a:cubicBezTo>
                  <a:cubicBezTo>
                    <a:pt x="163130" y="477197"/>
                    <a:pt x="174752" y="487680"/>
                    <a:pt x="182880" y="499872"/>
                  </a:cubicBezTo>
                  <a:cubicBezTo>
                    <a:pt x="179572" y="519720"/>
                    <a:pt x="172788" y="583874"/>
                    <a:pt x="158496" y="609600"/>
                  </a:cubicBezTo>
                  <a:cubicBezTo>
                    <a:pt x="144264" y="635218"/>
                    <a:pt x="137530" y="673485"/>
                    <a:pt x="109728" y="682752"/>
                  </a:cubicBezTo>
                  <a:lnTo>
                    <a:pt x="73152" y="694944"/>
                  </a:lnTo>
                  <a:cubicBezTo>
                    <a:pt x="65024" y="719328"/>
                    <a:pt x="63025" y="746710"/>
                    <a:pt x="48768" y="768096"/>
                  </a:cubicBezTo>
                  <a:cubicBezTo>
                    <a:pt x="40640" y="780288"/>
                    <a:pt x="30335" y="791282"/>
                    <a:pt x="24384" y="804672"/>
                  </a:cubicBezTo>
                  <a:cubicBezTo>
                    <a:pt x="13945" y="828160"/>
                    <a:pt x="0" y="877824"/>
                    <a:pt x="0" y="877824"/>
                  </a:cubicBezTo>
                  <a:cubicBezTo>
                    <a:pt x="4064" y="894080"/>
                    <a:pt x="2897" y="912650"/>
                    <a:pt x="12192" y="926592"/>
                  </a:cubicBezTo>
                  <a:cubicBezTo>
                    <a:pt x="38861" y="966595"/>
                    <a:pt x="72795" y="948017"/>
                    <a:pt x="109728" y="938784"/>
                  </a:cubicBezTo>
                  <a:cubicBezTo>
                    <a:pt x="122196" y="935667"/>
                    <a:pt x="134112" y="930656"/>
                    <a:pt x="146304" y="926592"/>
                  </a:cubicBezTo>
                  <a:lnTo>
                    <a:pt x="256032" y="853440"/>
                  </a:lnTo>
                  <a:cubicBezTo>
                    <a:pt x="268224" y="845312"/>
                    <a:pt x="278707" y="833690"/>
                    <a:pt x="292608" y="829056"/>
                  </a:cubicBezTo>
                  <a:lnTo>
                    <a:pt x="402336" y="792480"/>
                  </a:lnTo>
                  <a:lnTo>
                    <a:pt x="438912" y="780288"/>
                  </a:lnTo>
                  <a:cubicBezTo>
                    <a:pt x="451104" y="772160"/>
                    <a:pt x="462382" y="762457"/>
                    <a:pt x="475488" y="755904"/>
                  </a:cubicBezTo>
                  <a:cubicBezTo>
                    <a:pt x="530475" y="728411"/>
                    <a:pt x="496229" y="763004"/>
                    <a:pt x="548640" y="719328"/>
                  </a:cubicBezTo>
                  <a:cubicBezTo>
                    <a:pt x="668480" y="619461"/>
                    <a:pt x="513696" y="742080"/>
                    <a:pt x="609600" y="646176"/>
                  </a:cubicBezTo>
                  <a:cubicBezTo>
                    <a:pt x="619961" y="635815"/>
                    <a:pt x="633984" y="629920"/>
                    <a:pt x="646176" y="621792"/>
                  </a:cubicBezTo>
                  <a:cubicBezTo>
                    <a:pt x="662432" y="597408"/>
                    <a:pt x="685677" y="576442"/>
                    <a:pt x="694944" y="548640"/>
                  </a:cubicBezTo>
                  <a:lnTo>
                    <a:pt x="719328" y="475488"/>
                  </a:lnTo>
                  <a:cubicBezTo>
                    <a:pt x="696538" y="407119"/>
                    <a:pt x="710253" y="451380"/>
                    <a:pt x="682752" y="341376"/>
                  </a:cubicBezTo>
                  <a:cubicBezTo>
                    <a:pt x="676756" y="317394"/>
                    <a:pt x="676556" y="292206"/>
                    <a:pt x="670560" y="268224"/>
                  </a:cubicBezTo>
                  <a:cubicBezTo>
                    <a:pt x="664326" y="243288"/>
                    <a:pt x="654304" y="219456"/>
                    <a:pt x="646176" y="195072"/>
                  </a:cubicBezTo>
                  <a:cubicBezTo>
                    <a:pt x="640877" y="179176"/>
                    <a:pt x="638799" y="162354"/>
                    <a:pt x="633984" y="146304"/>
                  </a:cubicBezTo>
                  <a:cubicBezTo>
                    <a:pt x="626598" y="121685"/>
                    <a:pt x="617728" y="97536"/>
                    <a:pt x="609600" y="73152"/>
                  </a:cubicBezTo>
                  <a:cubicBezTo>
                    <a:pt x="604148" y="56795"/>
                    <a:pt x="587370" y="46140"/>
                    <a:pt x="573024" y="36576"/>
                  </a:cubicBezTo>
                  <a:cubicBezTo>
                    <a:pt x="562331" y="29447"/>
                    <a:pt x="548805" y="27915"/>
                    <a:pt x="536448" y="24384"/>
                  </a:cubicBezTo>
                  <a:cubicBezTo>
                    <a:pt x="478963" y="7960"/>
                    <a:pt x="471406" y="9867"/>
                    <a:pt x="402336" y="0"/>
                  </a:cubicBezTo>
                  <a:cubicBezTo>
                    <a:pt x="368714" y="4203"/>
                    <a:pt x="305813" y="5590"/>
                    <a:pt x="268224" y="24384"/>
                  </a:cubicBezTo>
                  <a:cubicBezTo>
                    <a:pt x="255118" y="30937"/>
                    <a:pt x="243840" y="40640"/>
                    <a:pt x="231648" y="48768"/>
                  </a:cubicBezTo>
                  <a:cubicBezTo>
                    <a:pt x="179692" y="126702"/>
                    <a:pt x="195072" y="105664"/>
                    <a:pt x="182880" y="121920"/>
                  </a:cubicBezTo>
                  <a:close/>
                </a:path>
              </a:pathLst>
            </a:custGeom>
            <a:solidFill>
              <a:srgbClr val="FFFF00"/>
            </a:solid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8" name="直線矢印コネクタ 57"/>
            <p:cNvCxnSpPr>
              <a:stCxn id="59" idx="1"/>
              <a:endCxn id="54" idx="14"/>
            </p:cNvCxnSpPr>
            <p:nvPr/>
          </p:nvCxnSpPr>
          <p:spPr>
            <a:xfrm rot="10800000" flipV="1">
              <a:off x="2335983" y="5470181"/>
              <a:ext cx="1012476" cy="87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bwMode="auto">
            <a:xfrm>
              <a:off x="3348459" y="5301786"/>
              <a:ext cx="661759" cy="338378"/>
            </a:xfrm>
            <a:prstGeom prst="rect">
              <a:avLst/>
            </a:prstGeom>
            <a:noFill/>
            <a:ln w="9525">
              <a:noFill/>
              <a:miter lim="800000"/>
              <a:headEnd/>
              <a:tailEnd/>
            </a:ln>
          </p:spPr>
          <p:txBody>
            <a:bodyPr wrap="none">
              <a:spAutoFit/>
            </a:bodyPr>
            <a:lstStyle/>
            <a:p>
              <a:pPr>
                <a:defRPr/>
              </a:pPr>
              <a:r>
                <a:rPr lang="en-US" altLang="ja-JP" sz="1600" dirty="0">
                  <a:latin typeface="+mn-lt"/>
                  <a:cs typeface="Times New Roman" pitchFamily="18" charset="0"/>
                </a:rPr>
                <a:t>Ruby</a:t>
              </a:r>
              <a:endParaRPr lang="ja-JP" altLang="en-US" sz="1600" dirty="0" err="1">
                <a:latin typeface="+mn-lt"/>
                <a:cs typeface="Times New Roman" pitchFamily="18" charset="0"/>
              </a:endParaRPr>
            </a:p>
          </p:txBody>
        </p:sp>
        <p:cxnSp>
          <p:nvCxnSpPr>
            <p:cNvPr id="62" name="直線矢印コネクタ 61"/>
            <p:cNvCxnSpPr>
              <a:stCxn id="63" idx="3"/>
              <a:endCxn id="56" idx="6"/>
            </p:cNvCxnSpPr>
            <p:nvPr/>
          </p:nvCxnSpPr>
          <p:spPr>
            <a:xfrm flipV="1">
              <a:off x="974377" y="5775197"/>
              <a:ext cx="990259" cy="1985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bwMode="auto">
            <a:xfrm>
              <a:off x="539552" y="5805382"/>
              <a:ext cx="434825" cy="338377"/>
            </a:xfrm>
            <a:prstGeom prst="rect">
              <a:avLst/>
            </a:prstGeom>
            <a:noFill/>
            <a:ln w="9525">
              <a:noFill/>
              <a:miter lim="800000"/>
              <a:headEnd/>
              <a:tailEnd/>
            </a:ln>
          </p:spPr>
          <p:txBody>
            <a:bodyPr wrap="none">
              <a:spAutoFit/>
            </a:bodyPr>
            <a:lstStyle/>
            <a:p>
              <a:pPr>
                <a:defRPr/>
              </a:pPr>
              <a:r>
                <a:rPr lang="en-US" altLang="ja-JP" sz="1600" dirty="0">
                  <a:latin typeface="+mn-lt"/>
                  <a:cs typeface="Times New Roman" pitchFamily="18" charset="0"/>
                </a:rPr>
                <a:t>Au</a:t>
              </a:r>
              <a:endParaRPr lang="ja-JP" altLang="en-US" sz="1600" dirty="0" err="1">
                <a:latin typeface="+mn-lt"/>
                <a:cs typeface="Times New Roman" pitchFamily="18" charset="0"/>
              </a:endParaRPr>
            </a:p>
          </p:txBody>
        </p:sp>
        <p:cxnSp>
          <p:nvCxnSpPr>
            <p:cNvPr id="66" name="直線矢印コネクタ 65"/>
            <p:cNvCxnSpPr>
              <a:stCxn id="67" idx="1"/>
              <a:endCxn id="52" idx="5"/>
            </p:cNvCxnSpPr>
            <p:nvPr/>
          </p:nvCxnSpPr>
          <p:spPr>
            <a:xfrm rot="10800000">
              <a:off x="2312178" y="5849863"/>
              <a:ext cx="460216" cy="556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bwMode="auto">
            <a:xfrm>
              <a:off x="2772395" y="6237489"/>
              <a:ext cx="1799605" cy="338377"/>
            </a:xfrm>
            <a:prstGeom prst="rect">
              <a:avLst/>
            </a:prstGeom>
            <a:noFill/>
            <a:ln w="9525">
              <a:noFill/>
              <a:miter lim="800000"/>
              <a:headEnd/>
              <a:tailEnd/>
            </a:ln>
          </p:spPr>
          <p:txBody>
            <a:bodyPr>
              <a:spAutoFit/>
            </a:bodyPr>
            <a:lstStyle/>
            <a:p>
              <a:pPr>
                <a:defRPr/>
              </a:pPr>
              <a:r>
                <a:rPr lang="en-US" altLang="ja-JP" sz="1600" dirty="0">
                  <a:latin typeface="+mn-lt"/>
                  <a:cs typeface="Times New Roman" pitchFamily="18" charset="0"/>
                </a:rPr>
                <a:t>Sample (40 μm)</a:t>
              </a:r>
              <a:endParaRPr lang="ja-JP" altLang="en-US" sz="1600" dirty="0" err="1">
                <a:latin typeface="+mn-lt"/>
                <a:cs typeface="Times New Roman" pitchFamily="18" charset="0"/>
              </a:endParaRPr>
            </a:p>
          </p:txBody>
        </p:sp>
      </p:grpSp>
      <p:sp>
        <p:nvSpPr>
          <p:cNvPr id="57" name="テキスト ボックス 56"/>
          <p:cNvSpPr txBox="1"/>
          <p:nvPr/>
        </p:nvSpPr>
        <p:spPr>
          <a:xfrm>
            <a:off x="755576" y="548680"/>
            <a:ext cx="7301999" cy="400110"/>
          </a:xfrm>
          <a:prstGeom prst="rect">
            <a:avLst/>
          </a:prstGeom>
          <a:noFill/>
        </p:spPr>
        <p:txBody>
          <a:bodyPr wrap="none" rtlCol="0">
            <a:spAutoFit/>
          </a:bodyPr>
          <a:lstStyle/>
          <a:p>
            <a:r>
              <a:rPr lang="en-US" altLang="ja-JP" sz="2000" dirty="0" smtClean="0"/>
              <a:t>For </a:t>
            </a:r>
            <a:r>
              <a:rPr lang="en-US" altLang="ja-JP" sz="2000" dirty="0" smtClean="0">
                <a:solidFill>
                  <a:srgbClr val="FF0000"/>
                </a:solidFill>
              </a:rPr>
              <a:t>p</a:t>
            </a:r>
            <a:r>
              <a:rPr kumimoji="1" lang="en-US" altLang="ja-JP" sz="2000" dirty="0" smtClean="0">
                <a:solidFill>
                  <a:srgbClr val="FF0000"/>
                </a:solidFill>
              </a:rPr>
              <a:t>owder X-ray diffraction</a:t>
            </a:r>
            <a:r>
              <a:rPr kumimoji="1" lang="en-US" altLang="ja-JP" sz="2000" dirty="0" smtClean="0"/>
              <a:t> in SPring-8 beam line BL10XU</a:t>
            </a:r>
            <a:endParaRPr kumimoji="1" lang="ja-JP" altLang="en-US" sz="2000" dirty="0"/>
          </a:p>
        </p:txBody>
      </p:sp>
      <p:grpSp>
        <p:nvGrpSpPr>
          <p:cNvPr id="60" name="グループ化 52"/>
          <p:cNvGrpSpPr/>
          <p:nvPr/>
        </p:nvGrpSpPr>
        <p:grpSpPr>
          <a:xfrm>
            <a:off x="4716016" y="1384127"/>
            <a:ext cx="4033430" cy="2404913"/>
            <a:chOff x="281498" y="2874821"/>
            <a:chExt cx="4794558" cy="2858733"/>
          </a:xfrm>
        </p:grpSpPr>
        <p:sp>
          <p:nvSpPr>
            <p:cNvPr id="65" name="Freeform 12"/>
            <p:cNvSpPr>
              <a:spLocks/>
            </p:cNvSpPr>
            <p:nvPr/>
          </p:nvSpPr>
          <p:spPr bwMode="auto">
            <a:xfrm>
              <a:off x="1547937" y="4787404"/>
              <a:ext cx="360362" cy="298450"/>
            </a:xfrm>
            <a:custGeom>
              <a:avLst/>
              <a:gdLst>
                <a:gd name="T0" fmla="*/ 0 w 182"/>
                <a:gd name="T1" fmla="*/ 71438 h 188"/>
                <a:gd name="T2" fmla="*/ 180181 w 182"/>
                <a:gd name="T3" fmla="*/ 287338 h 188"/>
                <a:gd name="T4" fmla="*/ 360362 w 182"/>
                <a:gd name="T5" fmla="*/ 0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0" y="45"/>
                  </a:moveTo>
                  <a:cubicBezTo>
                    <a:pt x="30" y="116"/>
                    <a:pt x="61" y="188"/>
                    <a:pt x="91" y="181"/>
                  </a:cubicBezTo>
                  <a:cubicBezTo>
                    <a:pt x="121" y="174"/>
                    <a:pt x="151" y="87"/>
                    <a:pt x="182" y="0"/>
                  </a:cubicBezTo>
                </a:path>
              </a:pathLst>
            </a:custGeom>
            <a:noFill/>
            <a:ln w="9525">
              <a:solidFill>
                <a:schemeClr val="tx1"/>
              </a:solidFill>
              <a:round/>
              <a:headEnd/>
              <a:tailEnd/>
            </a:ln>
          </p:spPr>
          <p:txBody>
            <a:bodyPr/>
            <a:lstStyle/>
            <a:p>
              <a:endParaRPr lang="ja-JP" altLang="en-US"/>
            </a:p>
          </p:txBody>
        </p:sp>
        <p:sp>
          <p:nvSpPr>
            <p:cNvPr id="68" name="AutoShape 13"/>
            <p:cNvSpPr>
              <a:spLocks noChangeArrowheads="1"/>
            </p:cNvSpPr>
            <p:nvPr/>
          </p:nvSpPr>
          <p:spPr bwMode="auto">
            <a:xfrm rot="10800000">
              <a:off x="1403474" y="4725492"/>
              <a:ext cx="1873250" cy="1008062"/>
            </a:xfrm>
            <a:custGeom>
              <a:avLst/>
              <a:gdLst>
                <a:gd name="T0" fmla="*/ 142149660 w 21600"/>
                <a:gd name="T1" fmla="*/ 23522891 h 21600"/>
                <a:gd name="T2" fmla="*/ 81228362 w 21600"/>
                <a:gd name="T3" fmla="*/ 47045781 h 21600"/>
                <a:gd name="T4" fmla="*/ 20307069 w 21600"/>
                <a:gd name="T5" fmla="*/ 23522891 h 21600"/>
                <a:gd name="T6" fmla="*/ 8122836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lumMod val="90000"/>
              </a:schemeClr>
            </a:solidFill>
            <a:ln w="9525">
              <a:solidFill>
                <a:schemeClr val="tx1"/>
              </a:solidFill>
              <a:miter lim="800000"/>
              <a:headEnd/>
              <a:tailEnd/>
            </a:ln>
          </p:spPr>
          <p:txBody>
            <a:bodyPr wrap="none" anchor="ctr"/>
            <a:lstStyle/>
            <a:p>
              <a:endParaRPr lang="ja-JP" altLang="en-US"/>
            </a:p>
          </p:txBody>
        </p:sp>
        <p:sp>
          <p:nvSpPr>
            <p:cNvPr id="69" name="AutoShape 14"/>
            <p:cNvSpPr>
              <a:spLocks noChangeArrowheads="1"/>
            </p:cNvSpPr>
            <p:nvPr/>
          </p:nvSpPr>
          <p:spPr bwMode="auto">
            <a:xfrm>
              <a:off x="1403474" y="2884064"/>
              <a:ext cx="1873250" cy="1008062"/>
            </a:xfrm>
            <a:custGeom>
              <a:avLst/>
              <a:gdLst>
                <a:gd name="T0" fmla="*/ 142149660 w 21600"/>
                <a:gd name="T1" fmla="*/ 23522891 h 21600"/>
                <a:gd name="T2" fmla="*/ 81228362 w 21600"/>
                <a:gd name="T3" fmla="*/ 47045781 h 21600"/>
                <a:gd name="T4" fmla="*/ 20307069 w 21600"/>
                <a:gd name="T5" fmla="*/ 23522891 h 21600"/>
                <a:gd name="T6" fmla="*/ 8122836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lumMod val="90000"/>
              </a:schemeClr>
            </a:solidFill>
            <a:ln w="9525">
              <a:solidFill>
                <a:schemeClr val="tx1"/>
              </a:solidFill>
              <a:miter lim="800000"/>
              <a:headEnd/>
              <a:tailEnd/>
            </a:ln>
          </p:spPr>
          <p:txBody>
            <a:bodyPr wrap="none" anchor="ctr"/>
            <a:lstStyle/>
            <a:p>
              <a:endParaRPr lang="ja-JP" altLang="en-US" dirty="0">
                <a:solidFill>
                  <a:schemeClr val="bg2">
                    <a:lumMod val="90000"/>
                  </a:schemeClr>
                </a:solidFill>
              </a:endParaRPr>
            </a:p>
          </p:txBody>
        </p:sp>
        <p:sp>
          <p:nvSpPr>
            <p:cNvPr id="70" name="Line 15"/>
            <p:cNvSpPr>
              <a:spLocks noChangeShapeType="1"/>
            </p:cNvSpPr>
            <p:nvPr/>
          </p:nvSpPr>
          <p:spPr bwMode="auto">
            <a:xfrm>
              <a:off x="1835275" y="2874821"/>
              <a:ext cx="217488" cy="1008063"/>
            </a:xfrm>
            <a:prstGeom prst="line">
              <a:avLst/>
            </a:prstGeom>
            <a:noFill/>
            <a:ln w="9525">
              <a:solidFill>
                <a:schemeClr val="tx1"/>
              </a:solidFill>
              <a:round/>
              <a:headEnd/>
              <a:tailEnd/>
            </a:ln>
          </p:spPr>
          <p:txBody>
            <a:bodyPr/>
            <a:lstStyle/>
            <a:p>
              <a:endParaRPr lang="ja-JP" altLang="en-US"/>
            </a:p>
          </p:txBody>
        </p:sp>
        <p:sp>
          <p:nvSpPr>
            <p:cNvPr id="71" name="Line 16"/>
            <p:cNvSpPr>
              <a:spLocks noChangeShapeType="1"/>
            </p:cNvSpPr>
            <p:nvPr/>
          </p:nvSpPr>
          <p:spPr bwMode="auto">
            <a:xfrm>
              <a:off x="2340100" y="2874821"/>
              <a:ext cx="0" cy="1008063"/>
            </a:xfrm>
            <a:prstGeom prst="line">
              <a:avLst/>
            </a:prstGeom>
            <a:noFill/>
            <a:ln w="9525">
              <a:solidFill>
                <a:schemeClr val="tx1"/>
              </a:solidFill>
              <a:round/>
              <a:headEnd/>
              <a:tailEnd/>
            </a:ln>
          </p:spPr>
          <p:txBody>
            <a:bodyPr/>
            <a:lstStyle/>
            <a:p>
              <a:endParaRPr lang="ja-JP" altLang="en-US"/>
            </a:p>
          </p:txBody>
        </p:sp>
        <p:sp>
          <p:nvSpPr>
            <p:cNvPr id="72" name="Line 17"/>
            <p:cNvSpPr>
              <a:spLocks noChangeShapeType="1"/>
            </p:cNvSpPr>
            <p:nvPr/>
          </p:nvSpPr>
          <p:spPr bwMode="auto">
            <a:xfrm flipH="1">
              <a:off x="2589337" y="2874821"/>
              <a:ext cx="182562" cy="996951"/>
            </a:xfrm>
            <a:prstGeom prst="line">
              <a:avLst/>
            </a:prstGeom>
            <a:noFill/>
            <a:ln w="9525">
              <a:solidFill>
                <a:schemeClr val="tx1"/>
              </a:solidFill>
              <a:round/>
              <a:headEnd/>
              <a:tailEnd/>
            </a:ln>
          </p:spPr>
          <p:txBody>
            <a:bodyPr/>
            <a:lstStyle/>
            <a:p>
              <a:endParaRPr lang="ja-JP" altLang="en-US"/>
            </a:p>
          </p:txBody>
        </p:sp>
        <p:sp>
          <p:nvSpPr>
            <p:cNvPr id="73" name="Line 18"/>
            <p:cNvSpPr>
              <a:spLocks noChangeShapeType="1"/>
            </p:cNvSpPr>
            <p:nvPr/>
          </p:nvSpPr>
          <p:spPr bwMode="auto">
            <a:xfrm rot="10800000" flipH="1">
              <a:off x="1908299" y="4725492"/>
              <a:ext cx="215900" cy="1008062"/>
            </a:xfrm>
            <a:prstGeom prst="line">
              <a:avLst/>
            </a:prstGeom>
            <a:noFill/>
            <a:ln w="9525">
              <a:solidFill>
                <a:schemeClr val="tx1"/>
              </a:solidFill>
              <a:round/>
              <a:headEnd/>
              <a:tailEnd/>
            </a:ln>
          </p:spPr>
          <p:txBody>
            <a:bodyPr/>
            <a:lstStyle/>
            <a:p>
              <a:endParaRPr lang="ja-JP" altLang="en-US"/>
            </a:p>
          </p:txBody>
        </p:sp>
        <p:sp>
          <p:nvSpPr>
            <p:cNvPr id="74" name="Line 19"/>
            <p:cNvSpPr>
              <a:spLocks noChangeShapeType="1"/>
            </p:cNvSpPr>
            <p:nvPr/>
          </p:nvSpPr>
          <p:spPr bwMode="auto">
            <a:xfrm rot="10800000">
              <a:off x="2340099" y="4725492"/>
              <a:ext cx="0" cy="1008062"/>
            </a:xfrm>
            <a:prstGeom prst="line">
              <a:avLst/>
            </a:prstGeom>
            <a:noFill/>
            <a:ln w="9525">
              <a:solidFill>
                <a:schemeClr val="tx1"/>
              </a:solidFill>
              <a:round/>
              <a:headEnd/>
              <a:tailEnd/>
            </a:ln>
          </p:spPr>
          <p:txBody>
            <a:bodyPr/>
            <a:lstStyle/>
            <a:p>
              <a:endParaRPr lang="ja-JP" altLang="en-US"/>
            </a:p>
          </p:txBody>
        </p:sp>
        <p:sp>
          <p:nvSpPr>
            <p:cNvPr id="75" name="Line 20"/>
            <p:cNvSpPr>
              <a:spLocks noChangeShapeType="1"/>
            </p:cNvSpPr>
            <p:nvPr/>
          </p:nvSpPr>
          <p:spPr bwMode="auto">
            <a:xfrm rot="10800000">
              <a:off x="2555999" y="4725492"/>
              <a:ext cx="215900" cy="1008062"/>
            </a:xfrm>
            <a:prstGeom prst="line">
              <a:avLst/>
            </a:prstGeom>
            <a:noFill/>
            <a:ln w="9525">
              <a:solidFill>
                <a:schemeClr val="tx1"/>
              </a:solidFill>
              <a:round/>
              <a:headEnd/>
              <a:tailEnd/>
            </a:ln>
          </p:spPr>
          <p:txBody>
            <a:bodyPr/>
            <a:lstStyle/>
            <a:p>
              <a:endParaRPr lang="ja-JP" altLang="en-US"/>
            </a:p>
          </p:txBody>
        </p:sp>
        <p:sp>
          <p:nvSpPr>
            <p:cNvPr id="76" name="Line 21"/>
            <p:cNvSpPr>
              <a:spLocks noChangeShapeType="1"/>
            </p:cNvSpPr>
            <p:nvPr/>
          </p:nvSpPr>
          <p:spPr bwMode="auto">
            <a:xfrm>
              <a:off x="539874" y="4869954"/>
              <a:ext cx="1008063" cy="0"/>
            </a:xfrm>
            <a:prstGeom prst="line">
              <a:avLst/>
            </a:prstGeom>
            <a:noFill/>
            <a:ln w="9525">
              <a:solidFill>
                <a:schemeClr val="tx1"/>
              </a:solidFill>
              <a:round/>
              <a:headEnd/>
              <a:tailEnd/>
            </a:ln>
          </p:spPr>
          <p:txBody>
            <a:bodyPr/>
            <a:lstStyle/>
            <a:p>
              <a:endParaRPr lang="ja-JP" altLang="en-US"/>
            </a:p>
          </p:txBody>
        </p:sp>
        <p:sp>
          <p:nvSpPr>
            <p:cNvPr id="77" name="Line 22"/>
            <p:cNvSpPr>
              <a:spLocks noChangeShapeType="1"/>
            </p:cNvSpPr>
            <p:nvPr/>
          </p:nvSpPr>
          <p:spPr bwMode="auto">
            <a:xfrm>
              <a:off x="3132262" y="4869954"/>
              <a:ext cx="1008062" cy="0"/>
            </a:xfrm>
            <a:prstGeom prst="line">
              <a:avLst/>
            </a:prstGeom>
            <a:noFill/>
            <a:ln w="9525">
              <a:solidFill>
                <a:schemeClr val="tx1"/>
              </a:solidFill>
              <a:round/>
              <a:headEnd/>
              <a:tailEnd/>
            </a:ln>
          </p:spPr>
          <p:txBody>
            <a:bodyPr/>
            <a:lstStyle/>
            <a:p>
              <a:endParaRPr lang="ja-JP" altLang="en-US"/>
            </a:p>
          </p:txBody>
        </p:sp>
        <p:sp>
          <p:nvSpPr>
            <p:cNvPr id="78" name="Line 23"/>
            <p:cNvSpPr>
              <a:spLocks noChangeShapeType="1"/>
            </p:cNvSpPr>
            <p:nvPr/>
          </p:nvSpPr>
          <p:spPr bwMode="auto">
            <a:xfrm>
              <a:off x="3132262" y="4509592"/>
              <a:ext cx="1008062" cy="0"/>
            </a:xfrm>
            <a:prstGeom prst="line">
              <a:avLst/>
            </a:prstGeom>
            <a:noFill/>
            <a:ln w="9525">
              <a:solidFill>
                <a:schemeClr val="tx1"/>
              </a:solidFill>
              <a:round/>
              <a:headEnd/>
              <a:tailEnd/>
            </a:ln>
          </p:spPr>
          <p:txBody>
            <a:bodyPr/>
            <a:lstStyle/>
            <a:p>
              <a:endParaRPr lang="ja-JP" altLang="en-US"/>
            </a:p>
          </p:txBody>
        </p:sp>
        <p:sp>
          <p:nvSpPr>
            <p:cNvPr id="79" name="Line 24"/>
            <p:cNvSpPr>
              <a:spLocks noChangeShapeType="1"/>
            </p:cNvSpPr>
            <p:nvPr/>
          </p:nvSpPr>
          <p:spPr bwMode="auto">
            <a:xfrm>
              <a:off x="539874" y="4509592"/>
              <a:ext cx="1008063" cy="0"/>
            </a:xfrm>
            <a:prstGeom prst="line">
              <a:avLst/>
            </a:prstGeom>
            <a:noFill/>
            <a:ln w="9525">
              <a:solidFill>
                <a:schemeClr val="tx1"/>
              </a:solidFill>
              <a:round/>
              <a:headEnd/>
              <a:tailEnd/>
            </a:ln>
          </p:spPr>
          <p:txBody>
            <a:bodyPr/>
            <a:lstStyle/>
            <a:p>
              <a:endParaRPr lang="ja-JP" altLang="en-US"/>
            </a:p>
          </p:txBody>
        </p:sp>
        <p:sp>
          <p:nvSpPr>
            <p:cNvPr id="80" name="Line 25"/>
            <p:cNvSpPr>
              <a:spLocks noChangeShapeType="1"/>
            </p:cNvSpPr>
            <p:nvPr/>
          </p:nvSpPr>
          <p:spPr bwMode="auto">
            <a:xfrm>
              <a:off x="1835274" y="4582617"/>
              <a:ext cx="1008063" cy="0"/>
            </a:xfrm>
            <a:prstGeom prst="line">
              <a:avLst/>
            </a:prstGeom>
            <a:noFill/>
            <a:ln w="9525">
              <a:solidFill>
                <a:schemeClr val="tx1"/>
              </a:solidFill>
              <a:round/>
              <a:headEnd/>
              <a:tailEnd/>
            </a:ln>
          </p:spPr>
          <p:txBody>
            <a:bodyPr/>
            <a:lstStyle/>
            <a:p>
              <a:endParaRPr lang="ja-JP" altLang="en-US"/>
            </a:p>
          </p:txBody>
        </p:sp>
        <p:sp>
          <p:nvSpPr>
            <p:cNvPr id="85" name="Rectangle 30"/>
            <p:cNvSpPr>
              <a:spLocks noChangeArrowheads="1"/>
            </p:cNvSpPr>
            <p:nvPr/>
          </p:nvSpPr>
          <p:spPr bwMode="auto">
            <a:xfrm>
              <a:off x="1692399" y="4293692"/>
              <a:ext cx="144463" cy="215900"/>
            </a:xfrm>
            <a:prstGeom prst="rect">
              <a:avLst/>
            </a:prstGeom>
            <a:solidFill>
              <a:schemeClr val="bg1"/>
            </a:solidFill>
            <a:ln w="9525">
              <a:solidFill>
                <a:schemeClr val="bg1"/>
              </a:solidFill>
              <a:miter lim="800000"/>
              <a:headEnd/>
              <a:tailEnd/>
            </a:ln>
          </p:spPr>
          <p:txBody>
            <a:bodyPr wrap="none" anchor="ctr"/>
            <a:lstStyle/>
            <a:p>
              <a:endParaRPr lang="ja-JP" altLang="en-US"/>
            </a:p>
          </p:txBody>
        </p:sp>
        <p:sp>
          <p:nvSpPr>
            <p:cNvPr id="87" name="Rectangle 32"/>
            <p:cNvSpPr>
              <a:spLocks noChangeArrowheads="1"/>
            </p:cNvSpPr>
            <p:nvPr/>
          </p:nvSpPr>
          <p:spPr bwMode="auto">
            <a:xfrm>
              <a:off x="2843337" y="4293692"/>
              <a:ext cx="71437" cy="215900"/>
            </a:xfrm>
            <a:prstGeom prst="rect">
              <a:avLst/>
            </a:prstGeom>
            <a:solidFill>
              <a:schemeClr val="bg1"/>
            </a:solidFill>
            <a:ln w="9525">
              <a:solidFill>
                <a:schemeClr val="bg1"/>
              </a:solidFill>
              <a:miter lim="800000"/>
              <a:headEnd/>
              <a:tailEnd/>
            </a:ln>
          </p:spPr>
          <p:txBody>
            <a:bodyPr wrap="none" anchor="ctr"/>
            <a:lstStyle/>
            <a:p>
              <a:endParaRPr lang="ja-JP" altLang="en-US"/>
            </a:p>
          </p:txBody>
        </p:sp>
        <p:sp>
          <p:nvSpPr>
            <p:cNvPr id="89" name="Freeform 34"/>
            <p:cNvSpPr>
              <a:spLocks/>
            </p:cNvSpPr>
            <p:nvPr/>
          </p:nvSpPr>
          <p:spPr bwMode="auto">
            <a:xfrm>
              <a:off x="2843337" y="4274642"/>
              <a:ext cx="288925" cy="298450"/>
            </a:xfrm>
            <a:custGeom>
              <a:avLst/>
              <a:gdLst>
                <a:gd name="T0" fmla="*/ 0 w 182"/>
                <a:gd name="T1" fmla="*/ 298450 h 188"/>
                <a:gd name="T2" fmla="*/ 144463 w 182"/>
                <a:gd name="T3" fmla="*/ 11112 h 188"/>
                <a:gd name="T4" fmla="*/ 288925 w 182"/>
                <a:gd name="T5" fmla="*/ 227013 h 188"/>
                <a:gd name="T6" fmla="*/ 0 60000 65536"/>
                <a:gd name="T7" fmla="*/ 0 60000 65536"/>
                <a:gd name="T8" fmla="*/ 0 60000 65536"/>
                <a:gd name="T9" fmla="*/ 0 w 182"/>
                <a:gd name="T10" fmla="*/ 0 h 188"/>
                <a:gd name="T11" fmla="*/ 182 w 182"/>
                <a:gd name="T12" fmla="*/ 188 h 188"/>
              </a:gdLst>
              <a:ahLst/>
              <a:cxnLst>
                <a:cxn ang="T6">
                  <a:pos x="T0" y="T1"/>
                </a:cxn>
                <a:cxn ang="T7">
                  <a:pos x="T2" y="T3"/>
                </a:cxn>
                <a:cxn ang="T8">
                  <a:pos x="T4" y="T5"/>
                </a:cxn>
              </a:cxnLst>
              <a:rect l="T9" t="T10" r="T11" b="T12"/>
              <a:pathLst>
                <a:path w="182" h="188">
                  <a:moveTo>
                    <a:pt x="0" y="188"/>
                  </a:moveTo>
                  <a:cubicBezTo>
                    <a:pt x="30" y="101"/>
                    <a:pt x="61" y="14"/>
                    <a:pt x="91" y="7"/>
                  </a:cubicBezTo>
                  <a:cubicBezTo>
                    <a:pt x="121" y="0"/>
                    <a:pt x="167" y="120"/>
                    <a:pt x="182" y="143"/>
                  </a:cubicBezTo>
                </a:path>
              </a:pathLst>
            </a:custGeom>
            <a:noFill/>
            <a:ln w="9525">
              <a:solidFill>
                <a:schemeClr val="tx1"/>
              </a:solidFill>
              <a:round/>
              <a:headEnd/>
              <a:tailEnd/>
            </a:ln>
          </p:spPr>
          <p:txBody>
            <a:bodyPr/>
            <a:lstStyle/>
            <a:p>
              <a:endParaRPr lang="ja-JP" altLang="en-US"/>
            </a:p>
          </p:txBody>
        </p:sp>
        <p:sp>
          <p:nvSpPr>
            <p:cNvPr id="90" name="Freeform 35"/>
            <p:cNvSpPr>
              <a:spLocks/>
            </p:cNvSpPr>
            <p:nvPr/>
          </p:nvSpPr>
          <p:spPr bwMode="auto">
            <a:xfrm>
              <a:off x="538287" y="4279404"/>
              <a:ext cx="3605212" cy="806450"/>
            </a:xfrm>
            <a:custGeom>
              <a:avLst/>
              <a:gdLst>
                <a:gd name="T0" fmla="*/ 1587 w 2271"/>
                <a:gd name="T1" fmla="*/ 590550 h 508"/>
                <a:gd name="T2" fmla="*/ 1009650 w 2271"/>
                <a:gd name="T3" fmla="*/ 590550 h 508"/>
                <a:gd name="T4" fmla="*/ 1154112 w 2271"/>
                <a:gd name="T5" fmla="*/ 806450 h 508"/>
                <a:gd name="T6" fmla="*/ 1331912 w 2271"/>
                <a:gd name="T7" fmla="*/ 434975 h 508"/>
                <a:gd name="T8" fmla="*/ 2263774 w 2271"/>
                <a:gd name="T9" fmla="*/ 442913 h 508"/>
                <a:gd name="T10" fmla="*/ 2424112 w 2271"/>
                <a:gd name="T11" fmla="*/ 788988 h 508"/>
                <a:gd name="T12" fmla="*/ 2584449 w 2271"/>
                <a:gd name="T13" fmla="*/ 576263 h 508"/>
                <a:gd name="T14" fmla="*/ 3605212 w 2271"/>
                <a:gd name="T15" fmla="*/ 593725 h 508"/>
                <a:gd name="T16" fmla="*/ 3587750 w 2271"/>
                <a:gd name="T17" fmla="*/ 230188 h 508"/>
                <a:gd name="T18" fmla="*/ 2592387 w 2271"/>
                <a:gd name="T19" fmla="*/ 222250 h 508"/>
                <a:gd name="T20" fmla="*/ 2495549 w 2271"/>
                <a:gd name="T21" fmla="*/ 44450 h 508"/>
                <a:gd name="T22" fmla="*/ 2451099 w 2271"/>
                <a:gd name="T23" fmla="*/ 0 h 508"/>
                <a:gd name="T24" fmla="*/ 2397124 w 2271"/>
                <a:gd name="T25" fmla="*/ 52388 h 508"/>
                <a:gd name="T26" fmla="*/ 2290762 w 2271"/>
                <a:gd name="T27" fmla="*/ 301625 h 508"/>
                <a:gd name="T28" fmla="*/ 1296987 w 2271"/>
                <a:gd name="T29" fmla="*/ 301625 h 508"/>
                <a:gd name="T30" fmla="*/ 1208087 w 2271"/>
                <a:gd name="T31" fmla="*/ 69850 h 508"/>
                <a:gd name="T32" fmla="*/ 1128712 w 2271"/>
                <a:gd name="T33" fmla="*/ 34925 h 508"/>
                <a:gd name="T34" fmla="*/ 1074737 w 2271"/>
                <a:gd name="T35" fmla="*/ 114300 h 508"/>
                <a:gd name="T36" fmla="*/ 1020762 w 2271"/>
                <a:gd name="T37" fmla="*/ 222250 h 508"/>
                <a:gd name="T38" fmla="*/ 0 w 2271"/>
                <a:gd name="T39" fmla="*/ 230188 h 508"/>
                <a:gd name="T40" fmla="*/ 1587 w 2271"/>
                <a:gd name="T41" fmla="*/ 590550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1"/>
                <a:gd name="T64" fmla="*/ 0 h 508"/>
                <a:gd name="T65" fmla="*/ 2271 w 2271"/>
                <a:gd name="T66" fmla="*/ 508 h 5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1" h="508">
                  <a:moveTo>
                    <a:pt x="1" y="372"/>
                  </a:moveTo>
                  <a:lnTo>
                    <a:pt x="636" y="372"/>
                  </a:lnTo>
                  <a:lnTo>
                    <a:pt x="727" y="508"/>
                  </a:lnTo>
                  <a:lnTo>
                    <a:pt x="839" y="274"/>
                  </a:lnTo>
                  <a:lnTo>
                    <a:pt x="1426" y="279"/>
                  </a:lnTo>
                  <a:lnTo>
                    <a:pt x="1527" y="497"/>
                  </a:lnTo>
                  <a:lnTo>
                    <a:pt x="1628" y="363"/>
                  </a:lnTo>
                  <a:lnTo>
                    <a:pt x="2271" y="374"/>
                  </a:lnTo>
                  <a:lnTo>
                    <a:pt x="2260" y="145"/>
                  </a:lnTo>
                  <a:lnTo>
                    <a:pt x="1633" y="140"/>
                  </a:lnTo>
                  <a:lnTo>
                    <a:pt x="1572" y="28"/>
                  </a:lnTo>
                  <a:lnTo>
                    <a:pt x="1544" y="0"/>
                  </a:lnTo>
                  <a:lnTo>
                    <a:pt x="1510" y="33"/>
                  </a:lnTo>
                  <a:lnTo>
                    <a:pt x="1443" y="190"/>
                  </a:lnTo>
                  <a:lnTo>
                    <a:pt x="817" y="190"/>
                  </a:lnTo>
                  <a:lnTo>
                    <a:pt x="761" y="44"/>
                  </a:lnTo>
                  <a:lnTo>
                    <a:pt x="711" y="22"/>
                  </a:lnTo>
                  <a:lnTo>
                    <a:pt x="677" y="72"/>
                  </a:lnTo>
                  <a:lnTo>
                    <a:pt x="643" y="140"/>
                  </a:lnTo>
                  <a:lnTo>
                    <a:pt x="0" y="145"/>
                  </a:lnTo>
                  <a:lnTo>
                    <a:pt x="1" y="372"/>
                  </a:lnTo>
                  <a:close/>
                </a:path>
              </a:pathLst>
            </a:custGeom>
            <a:solidFill>
              <a:srgbClr val="C0C0C0"/>
            </a:solidFill>
            <a:ln w="9525">
              <a:solidFill>
                <a:schemeClr val="tx1"/>
              </a:solidFill>
              <a:round/>
              <a:headEnd/>
              <a:tailEnd/>
            </a:ln>
          </p:spPr>
          <p:txBody>
            <a:bodyPr/>
            <a:lstStyle/>
            <a:p>
              <a:endParaRPr lang="ja-JP" altLang="en-US"/>
            </a:p>
          </p:txBody>
        </p:sp>
        <p:sp>
          <p:nvSpPr>
            <p:cNvPr id="96" name="Oval 41"/>
            <p:cNvSpPr>
              <a:spLocks noChangeArrowheads="1"/>
            </p:cNvSpPr>
            <p:nvPr/>
          </p:nvSpPr>
          <p:spPr bwMode="auto">
            <a:xfrm>
              <a:off x="2267074" y="4223842"/>
              <a:ext cx="73025" cy="71437"/>
            </a:xfrm>
            <a:prstGeom prst="ellipse">
              <a:avLst/>
            </a:prstGeom>
            <a:solidFill>
              <a:srgbClr val="FF0000"/>
            </a:solidFill>
            <a:ln w="9525">
              <a:solidFill>
                <a:schemeClr val="tx1"/>
              </a:solidFill>
              <a:round/>
              <a:headEnd/>
              <a:tailEnd/>
            </a:ln>
          </p:spPr>
          <p:txBody>
            <a:bodyPr wrap="none" anchor="ctr"/>
            <a:lstStyle/>
            <a:p>
              <a:endParaRPr lang="ja-JP" altLang="en-US"/>
            </a:p>
          </p:txBody>
        </p:sp>
        <p:sp>
          <p:nvSpPr>
            <p:cNvPr id="97" name="Text Box 42"/>
            <p:cNvSpPr txBox="1">
              <a:spLocks noChangeArrowheads="1"/>
            </p:cNvSpPr>
            <p:nvPr/>
          </p:nvSpPr>
          <p:spPr bwMode="auto">
            <a:xfrm>
              <a:off x="3636194" y="2905966"/>
              <a:ext cx="1439862" cy="336550"/>
            </a:xfrm>
            <a:prstGeom prst="rect">
              <a:avLst/>
            </a:prstGeom>
            <a:noFill/>
            <a:ln w="9525">
              <a:noFill/>
              <a:miter lim="800000"/>
              <a:headEnd/>
              <a:tailEnd/>
            </a:ln>
          </p:spPr>
          <p:txBody>
            <a:bodyPr>
              <a:spAutoFit/>
            </a:bodyPr>
            <a:lstStyle/>
            <a:p>
              <a:pPr>
                <a:spcBef>
                  <a:spcPct val="50000"/>
                </a:spcBef>
              </a:pPr>
              <a:r>
                <a:rPr lang="en-US" altLang="ja-JP" sz="1600" dirty="0"/>
                <a:t>diamond</a:t>
              </a:r>
            </a:p>
          </p:txBody>
        </p:sp>
        <p:cxnSp>
          <p:nvCxnSpPr>
            <p:cNvPr id="98" name="AutoShape 43"/>
            <p:cNvCxnSpPr>
              <a:cxnSpLocks noChangeShapeType="1"/>
            </p:cNvCxnSpPr>
            <p:nvPr/>
          </p:nvCxnSpPr>
          <p:spPr bwMode="auto">
            <a:xfrm>
              <a:off x="1835275" y="4108026"/>
              <a:ext cx="1008063" cy="0"/>
            </a:xfrm>
            <a:prstGeom prst="straightConnector1">
              <a:avLst/>
            </a:prstGeom>
            <a:noFill/>
            <a:ln w="9525">
              <a:solidFill>
                <a:schemeClr val="tx1"/>
              </a:solidFill>
              <a:round/>
              <a:headEnd type="triangle" w="med" len="med"/>
              <a:tailEnd type="triangle" w="med" len="med"/>
            </a:ln>
          </p:spPr>
        </p:cxnSp>
        <p:sp>
          <p:nvSpPr>
            <p:cNvPr id="99" name="Text Box 44"/>
            <p:cNvSpPr txBox="1">
              <a:spLocks noChangeArrowheads="1"/>
            </p:cNvSpPr>
            <p:nvPr/>
          </p:nvSpPr>
          <p:spPr bwMode="auto">
            <a:xfrm>
              <a:off x="1908299" y="3863551"/>
              <a:ext cx="1008063" cy="329270"/>
            </a:xfrm>
            <a:prstGeom prst="rect">
              <a:avLst/>
            </a:prstGeom>
            <a:noFill/>
            <a:ln w="9525">
              <a:noFill/>
              <a:miter lim="800000"/>
              <a:headEnd/>
              <a:tailEnd/>
            </a:ln>
          </p:spPr>
          <p:txBody>
            <a:bodyPr>
              <a:spAutoFit/>
            </a:bodyPr>
            <a:lstStyle/>
            <a:p>
              <a:pPr>
                <a:spcBef>
                  <a:spcPct val="50000"/>
                </a:spcBef>
              </a:pPr>
              <a:r>
                <a:rPr lang="en-US" altLang="ja-JP" sz="1200" dirty="0" smtClean="0"/>
                <a:t>200 </a:t>
              </a:r>
              <a:r>
                <a:rPr lang="en-US" altLang="ja-JP" sz="1200" dirty="0">
                  <a:cs typeface="Arial" charset="0"/>
                </a:rPr>
                <a:t>µm</a:t>
              </a:r>
            </a:p>
          </p:txBody>
        </p:sp>
        <p:sp>
          <p:nvSpPr>
            <p:cNvPr id="101" name="Text Box 47"/>
            <p:cNvSpPr txBox="1">
              <a:spLocks noChangeArrowheads="1"/>
            </p:cNvSpPr>
            <p:nvPr/>
          </p:nvSpPr>
          <p:spPr bwMode="auto">
            <a:xfrm>
              <a:off x="3431806" y="5149809"/>
              <a:ext cx="1357806" cy="402441"/>
            </a:xfrm>
            <a:prstGeom prst="rect">
              <a:avLst/>
            </a:prstGeom>
            <a:noFill/>
            <a:ln w="9525">
              <a:noFill/>
              <a:miter lim="800000"/>
              <a:headEnd/>
              <a:tailEnd/>
            </a:ln>
          </p:spPr>
          <p:txBody>
            <a:bodyPr wrap="square">
              <a:spAutoFit/>
            </a:bodyPr>
            <a:lstStyle/>
            <a:p>
              <a:pPr>
                <a:spcBef>
                  <a:spcPct val="50000"/>
                </a:spcBef>
              </a:pPr>
              <a:r>
                <a:rPr lang="en-US" altLang="ja-JP" sz="1600" dirty="0" smtClean="0"/>
                <a:t>Gasket</a:t>
              </a:r>
              <a:endParaRPr lang="en-US" altLang="ja-JP" sz="1600" dirty="0"/>
            </a:p>
          </p:txBody>
        </p:sp>
        <p:sp>
          <p:nvSpPr>
            <p:cNvPr id="102" name="Text Box 48"/>
            <p:cNvSpPr txBox="1">
              <a:spLocks noChangeArrowheads="1"/>
            </p:cNvSpPr>
            <p:nvPr/>
          </p:nvSpPr>
          <p:spPr bwMode="auto">
            <a:xfrm>
              <a:off x="281498" y="3217206"/>
              <a:ext cx="1952324" cy="402441"/>
            </a:xfrm>
            <a:prstGeom prst="rect">
              <a:avLst/>
            </a:prstGeom>
            <a:noFill/>
            <a:ln w="9525">
              <a:noFill/>
              <a:miter lim="800000"/>
              <a:headEnd/>
              <a:tailEnd/>
            </a:ln>
          </p:spPr>
          <p:txBody>
            <a:bodyPr wrap="square">
              <a:spAutoFit/>
            </a:bodyPr>
            <a:lstStyle/>
            <a:p>
              <a:pPr>
                <a:spcBef>
                  <a:spcPct val="50000"/>
                </a:spcBef>
              </a:pPr>
              <a:r>
                <a:rPr lang="en-US" altLang="ja-JP" sz="1600" dirty="0" smtClean="0"/>
                <a:t>Au &amp; ruby</a:t>
              </a:r>
              <a:endParaRPr lang="en-US" altLang="ja-JP" sz="1600" dirty="0"/>
            </a:p>
          </p:txBody>
        </p:sp>
        <p:sp>
          <p:nvSpPr>
            <p:cNvPr id="103" name="Text Box 49"/>
            <p:cNvSpPr txBox="1">
              <a:spLocks noChangeArrowheads="1"/>
            </p:cNvSpPr>
            <p:nvPr/>
          </p:nvSpPr>
          <p:spPr bwMode="auto">
            <a:xfrm>
              <a:off x="709480" y="3816380"/>
              <a:ext cx="513578" cy="402441"/>
            </a:xfrm>
            <a:prstGeom prst="rect">
              <a:avLst/>
            </a:prstGeom>
            <a:noFill/>
            <a:ln w="9525">
              <a:noFill/>
              <a:miter lim="800000"/>
              <a:headEnd/>
              <a:tailEnd/>
            </a:ln>
          </p:spPr>
          <p:txBody>
            <a:bodyPr wrap="square">
              <a:spAutoFit/>
            </a:bodyPr>
            <a:lstStyle/>
            <a:p>
              <a:pPr>
                <a:spcBef>
                  <a:spcPct val="50000"/>
                </a:spcBef>
              </a:pPr>
              <a:r>
                <a:rPr lang="en-US" altLang="ja-JP" sz="1600" dirty="0"/>
                <a:t>Be</a:t>
              </a:r>
            </a:p>
          </p:txBody>
        </p:sp>
        <p:sp>
          <p:nvSpPr>
            <p:cNvPr id="105" name="Line 51"/>
            <p:cNvSpPr>
              <a:spLocks noChangeShapeType="1"/>
            </p:cNvSpPr>
            <p:nvPr/>
          </p:nvSpPr>
          <p:spPr bwMode="auto">
            <a:xfrm flipH="1">
              <a:off x="2843337" y="3099964"/>
              <a:ext cx="792162" cy="144462"/>
            </a:xfrm>
            <a:prstGeom prst="line">
              <a:avLst/>
            </a:prstGeom>
            <a:noFill/>
            <a:ln w="9525">
              <a:solidFill>
                <a:schemeClr val="tx1"/>
              </a:solidFill>
              <a:round/>
              <a:headEnd/>
              <a:tailEnd type="triangle" w="med" len="med"/>
            </a:ln>
          </p:spPr>
          <p:txBody>
            <a:bodyPr/>
            <a:lstStyle/>
            <a:p>
              <a:endParaRPr lang="ja-JP" altLang="en-US"/>
            </a:p>
          </p:txBody>
        </p:sp>
        <p:sp>
          <p:nvSpPr>
            <p:cNvPr id="108" name="Line 54"/>
            <p:cNvSpPr>
              <a:spLocks noChangeShapeType="1"/>
            </p:cNvSpPr>
            <p:nvPr/>
          </p:nvSpPr>
          <p:spPr bwMode="auto">
            <a:xfrm flipH="1" flipV="1">
              <a:off x="3779962" y="4655642"/>
              <a:ext cx="360362" cy="501650"/>
            </a:xfrm>
            <a:prstGeom prst="line">
              <a:avLst/>
            </a:prstGeom>
            <a:noFill/>
            <a:ln w="9525">
              <a:solidFill>
                <a:schemeClr val="tx1"/>
              </a:solidFill>
              <a:round/>
              <a:headEnd/>
              <a:tailEnd type="triangle" w="med" len="med"/>
            </a:ln>
          </p:spPr>
          <p:txBody>
            <a:bodyPr/>
            <a:lstStyle/>
            <a:p>
              <a:endParaRPr lang="ja-JP" altLang="en-US"/>
            </a:p>
          </p:txBody>
        </p:sp>
        <p:sp>
          <p:nvSpPr>
            <p:cNvPr id="110" name="Line 56"/>
            <p:cNvSpPr>
              <a:spLocks noChangeShapeType="1"/>
            </p:cNvSpPr>
            <p:nvPr/>
          </p:nvSpPr>
          <p:spPr bwMode="auto">
            <a:xfrm>
              <a:off x="1223057" y="3645188"/>
              <a:ext cx="1044017" cy="578655"/>
            </a:xfrm>
            <a:prstGeom prst="line">
              <a:avLst/>
            </a:prstGeom>
            <a:noFill/>
            <a:ln w="9525">
              <a:solidFill>
                <a:schemeClr val="tx1"/>
              </a:solidFill>
              <a:round/>
              <a:headEnd/>
              <a:tailEnd type="triangle" w="med" len="med"/>
            </a:ln>
          </p:spPr>
          <p:txBody>
            <a:bodyPr/>
            <a:lstStyle/>
            <a:p>
              <a:endParaRPr lang="ja-JP" altLang="en-US"/>
            </a:p>
          </p:txBody>
        </p:sp>
        <p:sp>
          <p:nvSpPr>
            <p:cNvPr id="64" name="Rectangle 11"/>
            <p:cNvSpPr>
              <a:spLocks noChangeArrowheads="1"/>
            </p:cNvSpPr>
            <p:nvPr/>
          </p:nvSpPr>
          <p:spPr bwMode="auto">
            <a:xfrm>
              <a:off x="2111467" y="4586747"/>
              <a:ext cx="476980" cy="119652"/>
            </a:xfrm>
            <a:prstGeom prst="rect">
              <a:avLst/>
            </a:prstGeom>
            <a:solidFill>
              <a:srgbClr val="3366FF"/>
            </a:solidFill>
            <a:ln w="9525">
              <a:solidFill>
                <a:schemeClr val="tx1"/>
              </a:solidFill>
              <a:miter lim="800000"/>
              <a:headEnd/>
              <a:tailEnd/>
            </a:ln>
          </p:spPr>
          <p:txBody>
            <a:bodyPr wrap="none" anchor="ctr"/>
            <a:lstStyle/>
            <a:p>
              <a:endParaRPr lang="ja-JP" altLang="en-US"/>
            </a:p>
          </p:txBody>
        </p:sp>
        <p:sp>
          <p:nvSpPr>
            <p:cNvPr id="109" name="Line 55"/>
            <p:cNvSpPr>
              <a:spLocks noChangeShapeType="1"/>
            </p:cNvSpPr>
            <p:nvPr/>
          </p:nvSpPr>
          <p:spPr bwMode="auto">
            <a:xfrm>
              <a:off x="1223058" y="3987573"/>
              <a:ext cx="1112751" cy="684770"/>
            </a:xfrm>
            <a:prstGeom prst="line">
              <a:avLst/>
            </a:prstGeom>
            <a:noFill/>
            <a:ln w="9525">
              <a:solidFill>
                <a:schemeClr val="tx1"/>
              </a:solidFill>
              <a:round/>
              <a:headEnd/>
              <a:tailEnd type="triangle" w="med" len="med"/>
            </a:ln>
          </p:spPr>
          <p:txBody>
            <a:bodyPr/>
            <a:lstStyle/>
            <a:p>
              <a:endParaRPr lang="ja-JP" altLang="en-US"/>
            </a:p>
          </p:txBody>
        </p:sp>
      </p:grpSp>
      <p:sp>
        <p:nvSpPr>
          <p:cNvPr id="113" name="円/楕円 112"/>
          <p:cNvSpPr/>
          <p:nvPr/>
        </p:nvSpPr>
        <p:spPr>
          <a:xfrm>
            <a:off x="6496025" y="5416649"/>
            <a:ext cx="389756" cy="360040"/>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11348</TotalTime>
  <Words>838</Words>
  <Application>Microsoft Office PowerPoint</Application>
  <PresentationFormat>画面に合わせる (4:3)</PresentationFormat>
  <Paragraphs>143</Paragraphs>
  <Slides>13</Slides>
  <Notes>9</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15" baseType="lpstr">
      <vt:lpstr>スパイス</vt:lpstr>
      <vt:lpstr>ｸﾞﾗﾌ</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B4</dc:creator>
  <cp:lastModifiedBy>main</cp:lastModifiedBy>
  <cp:revision>609</cp:revision>
  <dcterms:created xsi:type="dcterms:W3CDTF">2010-12-03T05:37:23Z</dcterms:created>
  <dcterms:modified xsi:type="dcterms:W3CDTF">2011-11-01T10:45:32Z</dcterms:modified>
</cp:coreProperties>
</file>