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65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117F-82A5-4787-A176-1F0E83F8A5B9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ADFDB-2859-47C2-86B0-9CB72E42A99F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9F89-0CF9-43DA-8C46-72513824F0C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9F89-0CF9-43DA-8C46-72513824F0C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9F89-0CF9-43DA-8C46-72513824F0C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9F89-0CF9-43DA-8C46-72513824F0C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9F89-0CF9-43DA-8C46-72513824F0C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9F89-0CF9-43DA-8C46-72513824F0C7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9F89-0CF9-43DA-8C46-72513824F0C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9F89-0CF9-43DA-8C46-72513824F0C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9F89-0CF9-43DA-8C46-72513824F0C7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9F89-0CF9-43DA-8C46-72513824F0C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9F89-0CF9-43DA-8C46-72513824F0C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9F89-0CF9-43DA-8C46-72513824F0C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9F89-0CF9-43DA-8C46-72513824F0C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C10-D0E1-4843-B1B4-5706E9BF30E2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77A4-1386-4337-A5AA-0B21996E564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C10-D0E1-4843-B1B4-5706E9BF30E2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77A4-1386-4337-A5AA-0B21996E564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C10-D0E1-4843-B1B4-5706E9BF30E2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77A4-1386-4337-A5AA-0B21996E564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C10-D0E1-4843-B1B4-5706E9BF30E2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77A4-1386-4337-A5AA-0B21996E564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C10-D0E1-4843-B1B4-5706E9BF30E2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77A4-1386-4337-A5AA-0B21996E564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C10-D0E1-4843-B1B4-5706E9BF30E2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77A4-1386-4337-A5AA-0B21996E564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C10-D0E1-4843-B1B4-5706E9BF30E2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77A4-1386-4337-A5AA-0B21996E564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C10-D0E1-4843-B1B4-5706E9BF30E2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77A4-1386-4337-A5AA-0B21996E564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C10-D0E1-4843-B1B4-5706E9BF30E2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77A4-1386-4337-A5AA-0B21996E564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C10-D0E1-4843-B1B4-5706E9BF30E2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77A4-1386-4337-A5AA-0B21996E564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C10-D0E1-4843-B1B4-5706E9BF30E2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77A4-1386-4337-A5AA-0B21996E564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AC10-D0E1-4843-B1B4-5706E9BF30E2}" type="datetimeFigureOut">
              <a:rPr kumimoji="1" lang="ja-JP" altLang="en-US" smtClean="0"/>
              <a:t>2011/11/1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77A4-1386-4337-A5AA-0B21996E564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2592288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Chemical Wiring and Soldering toward All-Molecule Electronic Circuitry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80669" y="5304110"/>
            <a:ext cx="25594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err="1" smtClean="0">
                <a:latin typeface="Arial" pitchFamily="34" charset="0"/>
                <a:cs typeface="Arial" pitchFamily="34" charset="0"/>
              </a:rPr>
              <a:t>Tobe</a:t>
            </a:r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 Lab.</a:t>
            </a:r>
          </a:p>
          <a:p>
            <a:pPr algn="ctr"/>
            <a:r>
              <a:rPr kumimoji="1" lang="en-US" altLang="ja-JP" sz="3200" b="1" dirty="0" err="1" smtClean="0">
                <a:latin typeface="Arial" pitchFamily="34" charset="0"/>
                <a:cs typeface="Arial" pitchFamily="34" charset="0"/>
              </a:rPr>
              <a:t>Daichi</a:t>
            </a:r>
            <a:r>
              <a:rPr kumimoji="1" lang="en-US" altLang="ja-JP" sz="3200" b="1" dirty="0" smtClean="0">
                <a:latin typeface="Arial" pitchFamily="34" charset="0"/>
                <a:cs typeface="Arial" pitchFamily="34" charset="0"/>
              </a:rPr>
              <a:t> Ando</a:t>
            </a:r>
            <a:endParaRPr kumimoji="1" lang="ja-JP" alt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3789040"/>
            <a:ext cx="7344816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Masakazu 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</a:rPr>
              <a:t>Aono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i="1" dirty="0" smtClean="0">
                <a:latin typeface="Arial" pitchFamily="34" charset="0"/>
                <a:cs typeface="Arial" pitchFamily="34" charset="0"/>
              </a:rPr>
              <a:t>et al.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altLang="ja-JP" sz="2000" i="1" dirty="0">
                <a:latin typeface="Arial" pitchFamily="34" charset="0"/>
                <a:cs typeface="Arial" pitchFamily="34" charset="0"/>
              </a:rPr>
              <a:t>J. Am. Chem. Soc.</a:t>
            </a:r>
            <a:r>
              <a:rPr lang="de-DE" altLang="ja-JP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de-DE" altLang="ja-JP" sz="2000" b="1" dirty="0">
                <a:latin typeface="Arial" pitchFamily="34" charset="0"/>
                <a:cs typeface="Arial" pitchFamily="34" charset="0"/>
              </a:rPr>
              <a:t>2011</a:t>
            </a:r>
            <a:r>
              <a:rPr lang="de-DE" altLang="ja-JP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de-DE" altLang="ja-JP" sz="2000" i="1" dirty="0">
                <a:latin typeface="Arial" pitchFamily="34" charset="0"/>
                <a:cs typeface="Arial" pitchFamily="34" charset="0"/>
              </a:rPr>
              <a:t>133</a:t>
            </a:r>
            <a:r>
              <a:rPr lang="de-DE" altLang="ja-JP" sz="2000" dirty="0">
                <a:latin typeface="Arial" pitchFamily="34" charset="0"/>
                <a:cs typeface="Arial" pitchFamily="34" charset="0"/>
              </a:rPr>
              <a:t> (21</a:t>
            </a:r>
            <a:r>
              <a:rPr lang="de-DE" altLang="ja-JP" sz="2000" dirty="0" smtClean="0">
                <a:latin typeface="Arial" pitchFamily="34" charset="0"/>
                <a:cs typeface="Arial" pitchFamily="34" charset="0"/>
              </a:rPr>
              <a:t>), 8227</a:t>
            </a:r>
            <a:endParaRPr lang="de-DE" altLang="ja-JP" sz="2000" dirty="0">
              <a:latin typeface="Arial" pitchFamily="34" charset="0"/>
              <a:cs typeface="Arial" pitchFamily="34" charset="0"/>
            </a:endParaRPr>
          </a:p>
          <a:p>
            <a:r>
              <a:rPr lang="en-US" altLang="ja-JP" sz="20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ja-JP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b="1" dirty="0" err="1" smtClean="0">
                <a:latin typeface="Arial" pitchFamily="34" charset="0"/>
                <a:cs typeface="Arial" pitchFamily="34" charset="0"/>
              </a:rPr>
              <a:t>Polarons</a:t>
            </a:r>
            <a:r>
              <a:rPr lang="en-US" altLang="ja-JP" sz="40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ja-JP" sz="4000" b="1" dirty="0" err="1" smtClean="0">
                <a:latin typeface="Arial" pitchFamily="34" charset="0"/>
                <a:cs typeface="Arial" pitchFamily="34" charset="0"/>
              </a:rPr>
              <a:t>Bipolarons</a:t>
            </a:r>
            <a:endParaRPr kumimoji="1" lang="ja-JP" altLang="en-US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683568" y="1707456"/>
          <a:ext cx="5827713" cy="320675"/>
        </p:xfrm>
        <a:graphic>
          <a:graphicData uri="http://schemas.openxmlformats.org/presentationml/2006/ole">
            <p:oleObj spid="_x0000_s4098" name="CS ChemDraw Drawing" r:id="rId4" imgW="5827484" imgH="321221" progId="ChemDraw.Document.6.0">
              <p:embed/>
            </p:oleObj>
          </a:graphicData>
        </a:graphic>
      </p:graphicFrame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683568" y="2244155"/>
          <a:ext cx="5468937" cy="1112837"/>
        </p:xfrm>
        <a:graphic>
          <a:graphicData uri="http://schemas.openxmlformats.org/presentationml/2006/ole">
            <p:oleObj spid="_x0000_s4099" name="CS ChemDraw Drawing" r:id="rId5" imgW="5469272" imgH="1112126" progId="ChemDraw.Document.6.0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51816" y="4014837"/>
          <a:ext cx="9056688" cy="422275"/>
        </p:xfrm>
        <a:graphic>
          <a:graphicData uri="http://schemas.openxmlformats.org/presentationml/2006/ole">
            <p:oleObj spid="_x0000_s4100" name="CS ChemDraw Drawing" r:id="rId6" imgW="9056786" imgH="421906" progId="ChemDraw.Document.6.0">
              <p:embed/>
            </p:oleObj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827584" y="5085184"/>
          <a:ext cx="6972300" cy="1333500"/>
        </p:xfrm>
        <a:graphic>
          <a:graphicData uri="http://schemas.openxmlformats.org/presentationml/2006/ole">
            <p:oleObj spid="_x0000_s4101" name="CS ChemDraw Drawing" r:id="rId7" imgW="6971763" imgH="1333202" progId="ChemDraw.Document.6.0">
              <p:embed/>
            </p:oleObj>
          </a:graphicData>
        </a:graphic>
      </p:graphicFrame>
      <p:sp>
        <p:nvSpPr>
          <p:cNvPr id="11" name="下矢印 10"/>
          <p:cNvSpPr/>
          <p:nvPr/>
        </p:nvSpPr>
        <p:spPr>
          <a:xfrm rot="2940000">
            <a:off x="5495291" y="1319542"/>
            <a:ext cx="238421" cy="456347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24128" y="112474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unpaired electron</a:t>
            </a:r>
            <a:endParaRPr kumimoji="1" lang="ja-JP" alt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下矢印 12"/>
          <p:cNvSpPr/>
          <p:nvPr/>
        </p:nvSpPr>
        <p:spPr>
          <a:xfrm rot="2940000">
            <a:off x="5135251" y="2543678"/>
            <a:ext cx="238421" cy="456347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64088" y="234888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kumimoji="1" lang="en-US" altLang="ja-JP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ositive charge</a:t>
            </a:r>
            <a:endParaRPr kumimoji="1" lang="ja-JP" altLang="en-US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7524328" y="3717032"/>
            <a:ext cx="72008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29381" y="328498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olaron</a:t>
            </a:r>
            <a:endParaRPr kumimoji="1" lang="ja-JP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508104" y="5821030"/>
            <a:ext cx="208823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64288" y="558924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bip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olaron</a:t>
            </a:r>
            <a:endParaRPr kumimoji="1" lang="ja-JP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latin typeface="Arial" pitchFamily="34" charset="0"/>
                <a:cs typeface="Arial" pitchFamily="34" charset="0"/>
              </a:rPr>
              <a:t>PDA-</a:t>
            </a:r>
            <a:r>
              <a:rPr lang="en-US" altLang="ja-JP" sz="4000" b="1" dirty="0" err="1" smtClean="0">
                <a:latin typeface="Arial" pitchFamily="34" charset="0"/>
                <a:cs typeface="Arial" pitchFamily="34" charset="0"/>
              </a:rPr>
              <a:t>ZnPc</a:t>
            </a:r>
            <a:r>
              <a:rPr lang="en-US" altLang="ja-JP" sz="4000" b="1" dirty="0" smtClean="0">
                <a:latin typeface="Arial" pitchFamily="34" charset="0"/>
                <a:cs typeface="Arial" pitchFamily="34" charset="0"/>
              </a:rPr>
              <a:t>-PDA System</a:t>
            </a:r>
            <a:endParaRPr kumimoji="1" lang="ja-JP" alt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476" t="11480" r="1020" b="5878"/>
          <a:stretch>
            <a:fillRect/>
          </a:stretch>
        </p:blipFill>
        <p:spPr bwMode="auto">
          <a:xfrm>
            <a:off x="1475656" y="951485"/>
            <a:ext cx="6120680" cy="590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kumimoji="1" lang="ja-JP" alt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0356" r="4614" b="3539"/>
          <a:stretch>
            <a:fillRect/>
          </a:stretch>
        </p:blipFill>
        <p:spPr bwMode="auto">
          <a:xfrm>
            <a:off x="1403648" y="2636912"/>
            <a:ext cx="6264696" cy="390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3876" t="46557" r="5233" b="3615"/>
          <a:stretch>
            <a:fillRect/>
          </a:stretch>
        </p:blipFill>
        <p:spPr bwMode="auto">
          <a:xfrm>
            <a:off x="2411760" y="980728"/>
            <a:ext cx="3960440" cy="128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latin typeface="Arial" pitchFamily="34" charset="0"/>
                <a:cs typeface="Arial" pitchFamily="34" charset="0"/>
              </a:rPr>
              <a:t>Conclusion</a:t>
            </a:r>
            <a:endParaRPr kumimoji="1" lang="ja-JP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87686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Conductive polymer </a:t>
            </a:r>
            <a:r>
              <a:rPr lang="en-US" altLang="ja-JP" sz="3200" b="1" dirty="0" err="1" smtClean="0">
                <a:latin typeface="Arial" pitchFamily="34" charset="0"/>
                <a:cs typeface="Arial" pitchFamily="34" charset="0"/>
              </a:rPr>
              <a:t>nanowires</a:t>
            </a:r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 connect to </a:t>
            </a:r>
          </a:p>
          <a:p>
            <a:r>
              <a:rPr lang="ja-JP" altLang="en-US" sz="3200" b="1" dirty="0" smtClean="0">
                <a:latin typeface="Arial" pitchFamily="34" charset="0"/>
                <a:cs typeface="Arial" pitchFamily="34" charset="0"/>
              </a:rPr>
              <a:t>　</a:t>
            </a:r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a functional molecule via covalent bonds.</a:t>
            </a:r>
            <a:endParaRPr kumimoji="1" lang="ja-JP" alt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9932" y="4797152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This method represents a key step in  </a:t>
            </a:r>
          </a:p>
          <a:p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  advancing the development of future</a:t>
            </a:r>
          </a:p>
          <a:p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  single-molecule circuits.</a:t>
            </a:r>
            <a:endParaRPr kumimoji="1" lang="ja-JP" alt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3140968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Polymer connection to </a:t>
            </a:r>
            <a:r>
              <a:rPr lang="en-US" altLang="ja-JP" sz="3200" b="1" dirty="0" err="1" smtClean="0">
                <a:latin typeface="Arial" pitchFamily="34" charset="0"/>
                <a:cs typeface="Arial" pitchFamily="34" charset="0"/>
              </a:rPr>
              <a:t>phthalocyanine</a:t>
            </a:r>
            <a:endParaRPr lang="en-US" altLang="ja-JP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  (chemical soldering) is the main reaction.</a:t>
            </a:r>
            <a:endParaRPr kumimoji="1" lang="ja-JP" alt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latin typeface="Arial" pitchFamily="34" charset="0"/>
                <a:cs typeface="Arial" pitchFamily="34" charset="0"/>
              </a:rPr>
              <a:t>Contents</a:t>
            </a:r>
            <a:endParaRPr kumimoji="1" lang="ja-JP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80835" y="1268760"/>
            <a:ext cx="59434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b="1" dirty="0" smtClean="0">
                <a:latin typeface="Arial" pitchFamily="34" charset="0"/>
                <a:cs typeface="Arial" pitchFamily="34" charset="0"/>
              </a:rPr>
              <a:t>Single-molecule electronics</a:t>
            </a:r>
          </a:p>
          <a:p>
            <a:r>
              <a:rPr lang="en-US" altLang="ja-JP" sz="2400" b="1" dirty="0" smtClean="0">
                <a:latin typeface="Arial" pitchFamily="34" charset="0"/>
                <a:cs typeface="Arial" pitchFamily="34" charset="0"/>
              </a:rPr>
              <a:t> Linear chain polymerization</a:t>
            </a:r>
          </a:p>
          <a:p>
            <a:r>
              <a:rPr kumimoji="1" lang="en-US" altLang="ja-JP" sz="2400" b="1" dirty="0" smtClean="0">
                <a:latin typeface="Arial" pitchFamily="34" charset="0"/>
                <a:cs typeface="Arial" pitchFamily="34" charset="0"/>
              </a:rPr>
              <a:t> Purpose of </a:t>
            </a:r>
            <a:r>
              <a:rPr lang="en-US" altLang="ja-JP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400" b="1" dirty="0" smtClean="0">
                <a:latin typeface="Arial" pitchFamily="34" charset="0"/>
                <a:cs typeface="Arial" pitchFamily="34" charset="0"/>
              </a:rPr>
              <a:t>his work</a:t>
            </a:r>
          </a:p>
          <a:p>
            <a:endParaRPr kumimoji="1" lang="en-US" altLang="ja-JP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Result and discussion</a:t>
            </a:r>
          </a:p>
          <a:p>
            <a:r>
              <a:rPr kumimoji="1" lang="en-US" altLang="ja-JP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2400" b="1" dirty="0" smtClean="0">
                <a:latin typeface="Arial" pitchFamily="34" charset="0"/>
                <a:cs typeface="Arial" pitchFamily="34" charset="0"/>
              </a:rPr>
              <a:t>Adsorption of </a:t>
            </a:r>
            <a:r>
              <a:rPr kumimoji="1" lang="en-US" altLang="ja-JP" sz="2400" b="1" dirty="0" err="1" smtClean="0">
                <a:latin typeface="Arial" pitchFamily="34" charset="0"/>
                <a:cs typeface="Arial" pitchFamily="34" charset="0"/>
              </a:rPr>
              <a:t>CuPc</a:t>
            </a:r>
            <a:endParaRPr kumimoji="1" lang="en-US" altLang="ja-JP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ja-JP" sz="2400" b="1" dirty="0" smtClean="0">
                <a:latin typeface="Arial" pitchFamily="34" charset="0"/>
                <a:cs typeface="Arial" pitchFamily="34" charset="0"/>
              </a:rPr>
              <a:t> Chemical </a:t>
            </a:r>
            <a:r>
              <a:rPr lang="en-US" altLang="ja-JP" sz="2400" b="1" dirty="0" err="1" smtClean="0">
                <a:latin typeface="Arial" pitchFamily="34" charset="0"/>
                <a:cs typeface="Arial" pitchFamily="34" charset="0"/>
              </a:rPr>
              <a:t>Sodering</a:t>
            </a:r>
            <a:endParaRPr lang="en-US" altLang="ja-JP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ja-JP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kumimoji="1" lang="en-US" altLang="ja-JP" sz="3200" b="1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1" lang="ja-JP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latin typeface="Arial" pitchFamily="34" charset="0"/>
                <a:cs typeface="Arial" pitchFamily="34" charset="0"/>
              </a:rPr>
              <a:t>Single-Molecule Electronics</a:t>
            </a:r>
            <a:endParaRPr kumimoji="1" lang="ja-JP" alt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8035"/>
          <a:stretch>
            <a:fillRect/>
          </a:stretch>
        </p:blipFill>
        <p:spPr bwMode="auto">
          <a:xfrm>
            <a:off x="3923928" y="980728"/>
            <a:ext cx="3384376" cy="262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124744"/>
            <a:ext cx="1390340" cy="231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コネクタ 9"/>
          <p:cNvCxnSpPr/>
          <p:nvPr/>
        </p:nvCxnSpPr>
        <p:spPr>
          <a:xfrm>
            <a:off x="-4980" y="3933056"/>
            <a:ext cx="914501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175448" y="356372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Díez</a:t>
            </a:r>
            <a:r>
              <a:rPr lang="en-US" altLang="ja-JP" dirty="0" smtClean="0"/>
              <a:t>-Perez, I.; </a:t>
            </a:r>
            <a:r>
              <a:rPr lang="pl-PL" altLang="ja-JP" dirty="0" smtClean="0"/>
              <a:t>Tao, N</a:t>
            </a:r>
            <a:r>
              <a:rPr lang="pl-PL" altLang="ja-JP" i="1" dirty="0" smtClean="0"/>
              <a:t>. Nat. Chem. </a:t>
            </a:r>
            <a:r>
              <a:rPr lang="pl-PL" altLang="ja-JP" b="1" dirty="0" smtClean="0"/>
              <a:t>2009</a:t>
            </a:r>
            <a:r>
              <a:rPr lang="pl-PL" altLang="ja-JP" dirty="0" smtClean="0"/>
              <a:t>, 1, 635–641.</a:t>
            </a:r>
            <a:endParaRPr kumimoji="1" lang="ja-JP" altLang="en-US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print"/>
          <a:srcRect l="35538" t="61019"/>
          <a:stretch>
            <a:fillRect/>
          </a:stretch>
        </p:blipFill>
        <p:spPr bwMode="auto">
          <a:xfrm>
            <a:off x="6156176" y="4365104"/>
            <a:ext cx="29206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 l="873" t="31294" r="68573" b="39883"/>
          <a:stretch>
            <a:fillRect/>
          </a:stretch>
        </p:blipFill>
        <p:spPr bwMode="auto">
          <a:xfrm>
            <a:off x="2123728" y="4365104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 l="33173" t="31294" r="36716" b="39883"/>
          <a:stretch>
            <a:fillRect/>
          </a:stretch>
        </p:blipFill>
        <p:spPr bwMode="auto">
          <a:xfrm>
            <a:off x="4168118" y="4365104"/>
            <a:ext cx="191605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 l="873" t="823" r="69446" b="70354"/>
          <a:stretch>
            <a:fillRect/>
          </a:stretch>
        </p:blipFill>
        <p:spPr bwMode="auto">
          <a:xfrm>
            <a:off x="107504" y="4343510"/>
            <a:ext cx="1909660" cy="196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2627784" y="651605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+mj-lt"/>
                <a:cs typeface="Arial" pitchFamily="34" charset="0"/>
              </a:rPr>
              <a:t>Barner</a:t>
            </a:r>
            <a:r>
              <a:rPr lang="en-US" altLang="ja-JP" dirty="0" smtClean="0">
                <a:latin typeface="+mj-lt"/>
                <a:cs typeface="Arial" pitchFamily="34" charset="0"/>
              </a:rPr>
              <a:t>, J.;  </a:t>
            </a:r>
            <a:r>
              <a:rPr lang="en-US" altLang="ja-JP" dirty="0" err="1" smtClean="0">
                <a:latin typeface="+mj-lt"/>
                <a:cs typeface="Arial" pitchFamily="34" charset="0"/>
              </a:rPr>
              <a:t>Rabe</a:t>
            </a:r>
            <a:r>
              <a:rPr lang="en-US" altLang="ja-JP" dirty="0" smtClean="0">
                <a:latin typeface="+mj-lt"/>
                <a:cs typeface="Arial" pitchFamily="34" charset="0"/>
              </a:rPr>
              <a:t>, J. P. </a:t>
            </a:r>
            <a:r>
              <a:rPr lang="en-US" altLang="ja-JP" i="1" dirty="0" err="1" smtClean="0">
                <a:latin typeface="+mj-lt"/>
                <a:cs typeface="Arial" pitchFamily="34" charset="0"/>
              </a:rPr>
              <a:t>Macromol</a:t>
            </a:r>
            <a:r>
              <a:rPr lang="en-US" altLang="ja-JP" i="1" dirty="0" smtClean="0">
                <a:latin typeface="+mj-lt"/>
                <a:cs typeface="Arial" pitchFamily="34" charset="0"/>
              </a:rPr>
              <a:t>. Rapid </a:t>
            </a:r>
            <a:r>
              <a:rPr lang="en-US" altLang="ja-JP" i="1" dirty="0" err="1" smtClean="0">
                <a:latin typeface="+mj-lt"/>
                <a:cs typeface="Arial" pitchFamily="34" charset="0"/>
              </a:rPr>
              <a:t>Commun</a:t>
            </a:r>
            <a:r>
              <a:rPr lang="en-US" altLang="ja-JP" i="1" dirty="0" smtClean="0">
                <a:latin typeface="+mj-lt"/>
                <a:cs typeface="Arial" pitchFamily="34" charset="0"/>
              </a:rPr>
              <a:t>. </a:t>
            </a:r>
            <a:r>
              <a:rPr lang="en-US" altLang="ja-JP" b="1" dirty="0" smtClean="0">
                <a:latin typeface="+mj-lt"/>
                <a:cs typeface="Arial" pitchFamily="34" charset="0"/>
              </a:rPr>
              <a:t>2010</a:t>
            </a:r>
            <a:r>
              <a:rPr lang="en-US" altLang="ja-JP" dirty="0" smtClean="0">
                <a:latin typeface="+mj-lt"/>
                <a:cs typeface="Arial" pitchFamily="34" charset="0"/>
              </a:rPr>
              <a:t>, 31, 362–367.</a:t>
            </a:r>
            <a:endParaRPr kumimoji="1" lang="ja-JP" altLang="en-US" dirty="0">
              <a:latin typeface="+mj-lt"/>
              <a:cs typeface="Arial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36296" y="1988840"/>
            <a:ext cx="1571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Rectification </a:t>
            </a:r>
          </a:p>
          <a:p>
            <a:r>
              <a:rPr kumimoji="1" lang="en-US" altLang="ja-JP" sz="2000" b="1" dirty="0" smtClean="0"/>
              <a:t>= </a:t>
            </a:r>
            <a:r>
              <a:rPr kumimoji="1" lang="ja-JP" altLang="en-US" sz="2000" b="1" dirty="0" smtClean="0"/>
              <a:t>整流性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latin typeface="Arial" pitchFamily="34" charset="0"/>
                <a:cs typeface="Arial" pitchFamily="34" charset="0"/>
              </a:rPr>
              <a:t>Linear chain polymerization</a:t>
            </a:r>
            <a:endParaRPr kumimoji="1" lang="ja-JP" altLang="en-US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004566" y="1124744"/>
          <a:ext cx="4655666" cy="2787130"/>
        </p:xfrm>
        <a:graphic>
          <a:graphicData uri="http://schemas.openxmlformats.org/presentationml/2006/ole">
            <p:oleObj spid="_x0000_s1026" name="CS ChemDraw Drawing" r:id="rId4" imgW="5423652" imgH="3245681" progId="ChemDraw.Document.6.0">
              <p:embed/>
            </p:oleObj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509120"/>
            <a:ext cx="231286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077072"/>
            <a:ext cx="1656184" cy="228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83041">
            <a:off x="6353416" y="4793600"/>
            <a:ext cx="2056028" cy="13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563888" y="6488668"/>
            <a:ext cx="562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ja-JP" dirty="0" smtClean="0"/>
              <a:t>Okawa, Y.; Aono, M. </a:t>
            </a:r>
            <a:r>
              <a:rPr lang="pl-PL" altLang="ja-JP" i="1" dirty="0" smtClean="0"/>
              <a:t>J. Chem. Phys. </a:t>
            </a:r>
            <a:r>
              <a:rPr lang="pl-PL" altLang="ja-JP" b="1" dirty="0" smtClean="0"/>
              <a:t>2001</a:t>
            </a:r>
            <a:r>
              <a:rPr lang="pl-PL" altLang="ja-JP" dirty="0" smtClean="0"/>
              <a:t>, </a:t>
            </a:r>
            <a:r>
              <a:rPr lang="pl-PL" altLang="ja-JP" i="1" dirty="0" smtClean="0"/>
              <a:t>115</a:t>
            </a:r>
            <a:r>
              <a:rPr lang="pl-PL" altLang="ja-JP" dirty="0" smtClean="0"/>
              <a:t>, 2317–2322.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latin typeface="Arial" pitchFamily="34" charset="0"/>
                <a:cs typeface="Arial" pitchFamily="34" charset="0"/>
              </a:rPr>
              <a:t>Purpose of This Work</a:t>
            </a:r>
            <a:endParaRPr kumimoji="1" lang="ja-JP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31840" y="1929026"/>
            <a:ext cx="5580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Monomer molecules of the </a:t>
            </a:r>
            <a:r>
              <a:rPr lang="en-US" altLang="ja-JP" sz="2000" b="1" dirty="0" err="1" smtClean="0">
                <a:latin typeface="Arial" pitchFamily="34" charset="0"/>
                <a:cs typeface="Arial" pitchFamily="34" charset="0"/>
              </a:rPr>
              <a:t>diacetylene</a:t>
            </a:r>
            <a:endParaRPr lang="en-US" altLang="ja-JP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 form a self-assembled monolayer</a:t>
            </a:r>
            <a:r>
              <a:rPr lang="ja-JP" alt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(SAM).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31840" y="293713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Stimulation from the STM tip initiates the chain polymerization of the </a:t>
            </a:r>
            <a:r>
              <a:rPr lang="en-US" altLang="ja-JP" sz="2000" b="1" dirty="0" err="1" smtClean="0">
                <a:latin typeface="Arial" pitchFamily="34" charset="0"/>
                <a:cs typeface="Arial" pitchFamily="34" charset="0"/>
              </a:rPr>
              <a:t>diacetylene</a:t>
            </a:r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 (PDA).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31840" y="423328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The lifted-up structure of PDA enables the reactive end to approach the adsorbed molecule.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4125" t="6110" r="65288" b="2234"/>
          <a:stretch>
            <a:fillRect/>
          </a:stretch>
        </p:blipFill>
        <p:spPr bwMode="auto">
          <a:xfrm>
            <a:off x="251520" y="980728"/>
            <a:ext cx="28083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35587" t="5185" r="33826" b="1953"/>
          <a:stretch>
            <a:fillRect/>
          </a:stretch>
        </p:blipFill>
        <p:spPr bwMode="auto">
          <a:xfrm>
            <a:off x="251520" y="924486"/>
            <a:ext cx="280831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67447" t="5185" r="2364" b="1953"/>
          <a:stretch>
            <a:fillRect/>
          </a:stretch>
        </p:blipFill>
        <p:spPr bwMode="auto">
          <a:xfrm>
            <a:off x="288032" y="924486"/>
            <a:ext cx="27718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latin typeface="Arial" pitchFamily="34" charset="0"/>
                <a:cs typeface="Arial" pitchFamily="34" charset="0"/>
              </a:rPr>
              <a:t>Adsorption of </a:t>
            </a:r>
            <a:r>
              <a:rPr lang="en-US" altLang="ja-JP" sz="4000" b="1" dirty="0" err="1" smtClean="0">
                <a:latin typeface="Arial" pitchFamily="34" charset="0"/>
                <a:cs typeface="Arial" pitchFamily="34" charset="0"/>
              </a:rPr>
              <a:t>CuPc</a:t>
            </a:r>
            <a:endParaRPr kumimoji="1" lang="ja-JP" alt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1765" t="5576"/>
          <a:stretch>
            <a:fillRect/>
          </a:stretch>
        </p:blipFill>
        <p:spPr bwMode="auto">
          <a:xfrm>
            <a:off x="3131840" y="980728"/>
            <a:ext cx="2808312" cy="28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t="9498" r="18011"/>
          <a:stretch>
            <a:fillRect/>
          </a:stretch>
        </p:blipFill>
        <p:spPr bwMode="auto">
          <a:xfrm>
            <a:off x="6372200" y="980728"/>
            <a:ext cx="2448272" cy="286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5677" b="7354"/>
          <a:stretch>
            <a:fillRect/>
          </a:stretch>
        </p:blipFill>
        <p:spPr bwMode="auto">
          <a:xfrm>
            <a:off x="3246485" y="3805636"/>
            <a:ext cx="3413747" cy="293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r="14286" b="6454"/>
          <a:stretch>
            <a:fillRect/>
          </a:stretch>
        </p:blipFill>
        <p:spPr bwMode="auto">
          <a:xfrm>
            <a:off x="6948264" y="3789039"/>
            <a:ext cx="1800200" cy="300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71600" y="4937720"/>
          <a:ext cx="1371600" cy="1371600"/>
        </p:xfrm>
        <a:graphic>
          <a:graphicData uri="http://schemas.openxmlformats.org/presentationml/2006/ole">
            <p:oleObj spid="_x0000_s2050" name="CS ChemDraw Drawing" r:id="rId8" imgW="1956531" imgH="1956479" progId="ChemDraw.Document.6.0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71643" y="6372036"/>
            <a:ext cx="306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Cupper </a:t>
            </a:r>
            <a:r>
              <a:rPr kumimoji="1" lang="en-US" altLang="ja-JP" b="1" dirty="0" err="1" smtClean="0"/>
              <a:t>Phthalocyanine</a:t>
            </a:r>
            <a:r>
              <a:rPr kumimoji="1" lang="en-US" altLang="ja-JP" b="1" dirty="0" smtClean="0"/>
              <a:t> (</a:t>
            </a:r>
            <a:r>
              <a:rPr kumimoji="1" lang="en-US" altLang="ja-JP" b="1" dirty="0" err="1" smtClean="0"/>
              <a:t>CuPc</a:t>
            </a:r>
            <a:r>
              <a:rPr kumimoji="1" lang="en-US" altLang="ja-JP" b="1" dirty="0" smtClean="0"/>
              <a:t>)</a:t>
            </a:r>
            <a:endParaRPr kumimoji="1" lang="ja-JP" altLang="en-US" b="1" dirty="0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827584" y="404664"/>
          <a:ext cx="2241550" cy="4254500"/>
        </p:xfrm>
        <a:graphic>
          <a:graphicData uri="http://schemas.openxmlformats.org/presentationml/2006/ole">
            <p:oleObj spid="_x0000_s2051" name="CS ChemDraw Drawing" r:id="rId9" imgW="3209327" imgH="6097260" progId="ChemDraw.Document.6.0">
              <p:embed/>
            </p:oleObj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-82442" y="4078813"/>
            <a:ext cx="2926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/>
              <a:t>10, 12-nonacosadiynoic acid </a:t>
            </a:r>
          </a:p>
          <a:p>
            <a:pPr algn="ctr"/>
            <a:r>
              <a:rPr kumimoji="1" lang="en-US" altLang="ja-JP" b="1" dirty="0" smtClean="0"/>
              <a:t>(</a:t>
            </a:r>
            <a:r>
              <a:rPr kumimoji="1" lang="en-US" altLang="ja-JP" b="1" dirty="0" err="1" smtClean="0"/>
              <a:t>diacetylene</a:t>
            </a:r>
            <a:r>
              <a:rPr kumimoji="1" lang="en-US" altLang="ja-JP" b="1" dirty="0" smtClean="0"/>
              <a:t> molecule)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b="1" dirty="0" err="1" smtClean="0">
                <a:latin typeface="Arial" pitchFamily="34" charset="0"/>
                <a:cs typeface="Arial" pitchFamily="34" charset="0"/>
              </a:rPr>
              <a:t>Chmical</a:t>
            </a:r>
            <a:r>
              <a:rPr kumimoji="1" lang="en-US" altLang="ja-JP" sz="4000" b="1" dirty="0" smtClean="0">
                <a:latin typeface="Arial" pitchFamily="34" charset="0"/>
                <a:cs typeface="Arial" pitchFamily="34" charset="0"/>
              </a:rPr>
              <a:t> Soldering</a:t>
            </a:r>
            <a:endParaRPr kumimoji="1" lang="ja-JP" alt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154" t="5053" r="70710" b="4579"/>
          <a:stretch>
            <a:fillRect/>
          </a:stretch>
        </p:blipFill>
        <p:spPr bwMode="auto">
          <a:xfrm>
            <a:off x="3964" y="1340768"/>
            <a:ext cx="4505233" cy="437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69921" t="5659" r="3463" b="5877"/>
          <a:stretch>
            <a:fillRect/>
          </a:stretch>
        </p:blipFill>
        <p:spPr bwMode="auto">
          <a:xfrm>
            <a:off x="4524702" y="1340768"/>
            <a:ext cx="4608512" cy="43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187624" y="6165304"/>
            <a:ext cx="6905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Arial" pitchFamily="34" charset="0"/>
                <a:cs typeface="Arial" pitchFamily="34" charset="0"/>
              </a:rPr>
              <a:t>About 70% of the STM images showed type A.</a:t>
            </a:r>
            <a:endParaRPr kumimoji="1" lang="ja-JP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4000" b="1" dirty="0" smtClean="0">
                <a:latin typeface="Arial" pitchFamily="34" charset="0"/>
                <a:cs typeface="Arial" pitchFamily="34" charset="0"/>
              </a:rPr>
              <a:t>The Density-functional </a:t>
            </a:r>
            <a:br>
              <a:rPr lang="en-US" altLang="ja-JP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4000" b="1" dirty="0" smtClean="0">
                <a:latin typeface="Arial" pitchFamily="34" charset="0"/>
                <a:cs typeface="Arial" pitchFamily="34" charset="0"/>
              </a:rPr>
              <a:t>First-Principles Method</a:t>
            </a:r>
            <a:endParaRPr kumimoji="1" lang="ja-JP" alt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2890" t="1416" r="3467"/>
          <a:stretch>
            <a:fillRect/>
          </a:stretch>
        </p:blipFill>
        <p:spPr bwMode="auto">
          <a:xfrm>
            <a:off x="323528" y="1412776"/>
            <a:ext cx="8208912" cy="352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085184"/>
            <a:ext cx="2664296" cy="160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latin typeface="Arial" pitchFamily="34" charset="0"/>
                <a:cs typeface="Arial" pitchFamily="34" charset="0"/>
              </a:rPr>
              <a:t>The Calculated Distribution</a:t>
            </a:r>
            <a:endParaRPr kumimoji="1" lang="ja-JP" alt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077" t="3571" r="12460" b="51197"/>
          <a:stretch>
            <a:fillRect/>
          </a:stretch>
        </p:blipFill>
        <p:spPr bwMode="auto">
          <a:xfrm>
            <a:off x="278237" y="3529812"/>
            <a:ext cx="4061636" cy="328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3383" r="14224" b="12343"/>
          <a:stretch>
            <a:fillRect/>
          </a:stretch>
        </p:blipFill>
        <p:spPr bwMode="auto">
          <a:xfrm>
            <a:off x="4572001" y="3443403"/>
            <a:ext cx="4208366" cy="3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187624" y="1052513"/>
          <a:ext cx="6721475" cy="2363787"/>
        </p:xfrm>
        <a:graphic>
          <a:graphicData uri="http://schemas.openxmlformats.org/presentationml/2006/ole">
            <p:oleObj spid="_x0000_s3074" name="CS ChemDraw Drawing" r:id="rId6" imgW="6722068" imgH="2363268" progId="ChemDraw.Document.6.0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331640" y="148478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sp</a:t>
            </a:r>
            <a:endParaRPr kumimoji="1" lang="ja-JP" alt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45822" y="148478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sp</a:t>
            </a:r>
            <a:endParaRPr kumimoji="1" lang="ja-JP" alt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81926" y="148478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sp</a:t>
            </a:r>
            <a:endParaRPr kumimoji="1" lang="ja-JP" alt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46022" y="148478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sp</a:t>
            </a:r>
            <a:endParaRPr kumimoji="1" lang="ja-JP" alt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82126" y="148478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sp</a:t>
            </a:r>
            <a:endParaRPr kumimoji="1" lang="ja-JP" alt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3688" y="263691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en-US" altLang="ja-JP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1" lang="ja-JP" alt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99792" y="263691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en-US" altLang="ja-JP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1" lang="ja-JP" alt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63888" y="263691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en-US" altLang="ja-JP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1" lang="ja-JP" alt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99992" y="263691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en-US" altLang="ja-JP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1" lang="ja-JP" alt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1475656" y="1844824"/>
            <a:ext cx="0" cy="3600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691680" y="1797526"/>
            <a:ext cx="0" cy="3600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380228" y="1844824"/>
            <a:ext cx="0" cy="3600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2587308" y="1797526"/>
            <a:ext cx="0" cy="3600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3275856" y="1844824"/>
            <a:ext cx="0" cy="3600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3491880" y="1772816"/>
            <a:ext cx="0" cy="3600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4211960" y="1844824"/>
            <a:ext cx="0" cy="3600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4427984" y="1772816"/>
            <a:ext cx="0" cy="3600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5148064" y="1844824"/>
            <a:ext cx="0" cy="3600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5364088" y="1772816"/>
            <a:ext cx="0" cy="3600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0800000">
            <a:off x="1907704" y="2276872"/>
            <a:ext cx="0" cy="3600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10800000">
            <a:off x="2123728" y="2348880"/>
            <a:ext cx="0" cy="3600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10800000">
            <a:off x="2859575" y="2189097"/>
            <a:ext cx="0" cy="3600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10800000">
            <a:off x="3059833" y="2348880"/>
            <a:ext cx="0" cy="3600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rot="10800000">
            <a:off x="3779912" y="2204864"/>
            <a:ext cx="0" cy="3600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0800000">
            <a:off x="3995936" y="2348880"/>
            <a:ext cx="0" cy="3600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10800000">
            <a:off x="4716016" y="2204864"/>
            <a:ext cx="0" cy="3600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rot="10800000">
            <a:off x="4932040" y="2348880"/>
            <a:ext cx="0" cy="3600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5364088" y="13407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1" lang="ja-JP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5580112" y="166927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283</Words>
  <Application>Microsoft Office PowerPoint</Application>
  <PresentationFormat>画面に合わせる (4:3)</PresentationFormat>
  <Paragraphs>75</Paragraphs>
  <Slides>13</Slides>
  <Notes>13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Office テーマ</vt:lpstr>
      <vt:lpstr>CS ChemDraw Drawing</vt:lpstr>
      <vt:lpstr>Chemical Wiring and Soldering toward All-Molecule Electronic Circuitry</vt:lpstr>
      <vt:lpstr>Contents</vt:lpstr>
      <vt:lpstr>Single-Molecule Electronics</vt:lpstr>
      <vt:lpstr>Linear chain polymerization</vt:lpstr>
      <vt:lpstr>Purpose of This Work</vt:lpstr>
      <vt:lpstr>Adsorption of CuPc</vt:lpstr>
      <vt:lpstr>Chmical Soldering</vt:lpstr>
      <vt:lpstr>The Density-functional  First-Principles Method</vt:lpstr>
      <vt:lpstr>The Calculated Distribution</vt:lpstr>
      <vt:lpstr>Polarons and Bipolarons</vt:lpstr>
      <vt:lpstr>PDA-ZnPc-PDA System</vt:lpstr>
      <vt:lpstr>Contents</vt:lpstr>
      <vt:lpstr>Conclusion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Wiring and Soldering toward All-Molecule Electronic Circuitry</dc:title>
  <dc:creator>Ando</dc:creator>
  <cp:lastModifiedBy>Ando</cp:lastModifiedBy>
  <cp:revision>1</cp:revision>
  <dcterms:created xsi:type="dcterms:W3CDTF">2011-11-01T14:29:24Z</dcterms:created>
  <dcterms:modified xsi:type="dcterms:W3CDTF">2011-11-01T14:31:49Z</dcterms:modified>
</cp:coreProperties>
</file>