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44" autoAdjust="0"/>
  </p:normalViewPr>
  <p:slideViewPr>
    <p:cSldViewPr snapToGrid="0" snapToObjects="1">
      <p:cViewPr>
        <p:scale>
          <a:sx n="90" d="100"/>
          <a:sy n="90" d="100"/>
        </p:scale>
        <p:origin x="-18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ltLang="ja-JP"/>
          </a:p>
        </p:txBody>
      </p:sp>
      <p:sp>
        <p:nvSpPr>
          <p:cNvPr id="378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70396B18-3BE5-4251-88B7-8B1AC9C56365}" type="datetimeFigureOut">
              <a:rPr lang="ja-JP" altLang="en-US"/>
              <a:pPr/>
              <a:t>2011/10/28</a:t>
            </a:fld>
            <a:endParaRPr lang="en-US" altLang="ja-JP"/>
          </a:p>
        </p:txBody>
      </p:sp>
      <p:sp>
        <p:nvSpPr>
          <p:cNvPr id="378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ltLang="ja-JP"/>
          </a:p>
        </p:txBody>
      </p:sp>
      <p:sp>
        <p:nvSpPr>
          <p:cNvPr id="378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F9830890-84C0-44C5-A01A-A4DD75487BA9}" type="slidenum">
              <a:rPr lang="ja-JP" altLang="en-US"/>
              <a:pPr/>
              <a:t>&lt;#&gt;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8A476871-A926-46E5-ABF9-30112D3E036F}" type="datetimeFigureOut">
              <a:rPr lang="ja-JP" altLang="en-US"/>
              <a:pPr>
                <a:defRPr/>
              </a:pPr>
              <a:t>2011/10/28</a:t>
            </a:fld>
            <a:endParaRPr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8B92EBF8-85D1-4B60-9E4C-4BDC2ECB05EE}"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mn-cs"/>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36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ja-JP" smtClean="0"/>
              <a:t>Hello. I am Keisuke Katayama from Tobe Laboratory. Today, I talk about “Construction of Two-dimensional Pore with Fluorinated Alkyl groups”.</a:t>
            </a:r>
          </a:p>
          <a:p>
            <a:pPr>
              <a:spcBef>
                <a:spcPct val="0"/>
              </a:spcBef>
            </a:pPr>
            <a:endParaRPr lang="ja-JP" altLang="en-US" smtClean="0"/>
          </a:p>
        </p:txBody>
      </p:sp>
      <p:sp>
        <p:nvSpPr>
          <p:cNvPr id="15363"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5F6EE3-2475-41D1-A3FB-031D58D4835D}" type="slidenum">
              <a:rPr lang="ja-JP" altLang="en-US"/>
              <a:pPr fontAlgn="base">
                <a:spcBef>
                  <a:spcPct val="0"/>
                </a:spcBef>
                <a:spcAft>
                  <a:spcPct val="0"/>
                </a:spcAft>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78469B-0CE5-48C4-9C0B-0C58E82DB031}" type="slidenum">
              <a:rPr lang="en-US" altLang="ja-JP">
                <a:latin typeface="Arial" charset="0"/>
              </a:rPr>
              <a:pPr fontAlgn="base">
                <a:spcBef>
                  <a:spcPct val="0"/>
                </a:spcBef>
                <a:spcAft>
                  <a:spcPct val="0"/>
                </a:spcAft>
              </a:pPr>
              <a:t>10</a:t>
            </a:fld>
            <a:endParaRPr lang="en-US" altLang="ja-JP">
              <a:latin typeface="Arial" charset="0"/>
            </a:endParaRPr>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smtClean="0">
                <a:latin typeface="Arial" charset="0"/>
                <a:ea typeface="ＭＳ Ｐ明朝" pitchFamily="18" charset="-128"/>
              </a:rPr>
              <a:t>次に実験条件について述べます。すべての分子の観察は走査型トンネル顕微鏡を用いました。</a:t>
            </a:r>
            <a:r>
              <a:rPr lang="en-US" altLang="ja-JP" smtClean="0">
                <a:latin typeface="Arial" charset="0"/>
                <a:ea typeface="ＭＳ Ｐ明朝" pitchFamily="18" charset="-128"/>
              </a:rPr>
              <a:t>STM</a:t>
            </a:r>
            <a:r>
              <a:rPr lang="ja-JP" altLang="en-US" smtClean="0">
                <a:latin typeface="Arial" charset="0"/>
                <a:ea typeface="ＭＳ Ｐ明朝" pitchFamily="18" charset="-128"/>
              </a:rPr>
              <a:t>は表面とチップの間のトンネル電流の強弱を検知するツールであり、この分野で非常によく用いられています。実験は室温にて基盤と溶媒の界面で行い、</a:t>
            </a:r>
            <a:r>
              <a:rPr lang="en-US" altLang="ja-JP" smtClean="0">
                <a:latin typeface="Arial" charset="0"/>
                <a:ea typeface="ＭＳ Ｐ明朝" pitchFamily="18" charset="-128"/>
              </a:rPr>
              <a:t>STM</a:t>
            </a:r>
            <a:r>
              <a:rPr lang="ja-JP" altLang="en-US" smtClean="0">
                <a:latin typeface="Arial" charset="0"/>
                <a:ea typeface="ＭＳ Ｐ明朝" pitchFamily="18" charset="-128"/>
              </a:rPr>
              <a:t>は電流一定モードで測定を行いました。また、バイアス電圧はサンプル側をマイナスとし、基盤にはグラファイト、溶媒には</a:t>
            </a:r>
            <a:r>
              <a:rPr lang="en-US" altLang="ja-JP" smtClean="0">
                <a:latin typeface="Arial" charset="0"/>
                <a:ea typeface="ＭＳ Ｐ明朝" pitchFamily="18" charset="-128"/>
              </a:rPr>
              <a:t>1-phenyloctane</a:t>
            </a:r>
            <a:r>
              <a:rPr lang="ja-JP" altLang="en-US" smtClean="0">
                <a:latin typeface="Arial" charset="0"/>
                <a:ea typeface="ＭＳ Ｐ明朝" pitchFamily="18" charset="-128"/>
              </a:rPr>
              <a:t>を用いました。</a:t>
            </a:r>
            <a:endParaRPr lang="en-US" altLang="ja-JP" smtClean="0">
              <a:latin typeface="Arial" charset="0"/>
              <a:ea typeface="ＭＳ Ｐ明朝" pitchFamily="18" charset="-128"/>
            </a:endParaRPr>
          </a:p>
          <a:p>
            <a:pPr>
              <a:spcBef>
                <a:spcPct val="0"/>
              </a:spcBef>
            </a:pPr>
            <a:endParaRPr lang="ja-JP" altLang="en-US" smtClean="0">
              <a:latin typeface="Arial" charset="0"/>
              <a:ea typeface="ＭＳ Ｐ明朝" pitchFamily="1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4096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smtClean="0"/>
              <a:t>はじめに、</a:t>
            </a:r>
            <a:r>
              <a:rPr lang="en-US" altLang="ja-JP" smtClean="0"/>
              <a:t>DBAOC14RF</a:t>
            </a:r>
            <a:r>
              <a:rPr lang="ja-JP" altLang="en-US" smtClean="0"/>
              <a:t>と</a:t>
            </a:r>
            <a:r>
              <a:rPr lang="en-US" altLang="ja-JP" smtClean="0"/>
              <a:t>DBAOC14RH</a:t>
            </a:r>
            <a:r>
              <a:rPr lang="ja-JP" altLang="en-US" smtClean="0"/>
              <a:t>が固液界面において形成する分子ネットワークの</a:t>
            </a:r>
            <a:r>
              <a:rPr lang="en-US" altLang="ja-JP" smtClean="0"/>
              <a:t>STM</a:t>
            </a:r>
            <a:r>
              <a:rPr lang="ja-JP" altLang="en-US" smtClean="0"/>
              <a:t>観察を行いました。こちらにその結果を示します。図の</a:t>
            </a:r>
            <a:r>
              <a:rPr lang="ja-JP" altLang="ja-JP" smtClean="0"/>
              <a:t>明るい三角形の部分が</a:t>
            </a:r>
            <a:r>
              <a:rPr lang="en-US" altLang="ja-JP" smtClean="0"/>
              <a:t>DBA </a:t>
            </a:r>
            <a:r>
              <a:rPr lang="ja-JP" altLang="ja-JP" smtClean="0"/>
              <a:t>の共役コア</a:t>
            </a:r>
            <a:r>
              <a:rPr lang="ja-JP" altLang="en-US" smtClean="0"/>
              <a:t>に、暗い部分が組み合ったアルキル鎖に相当します。また、リンカ</a:t>
            </a:r>
            <a:r>
              <a:rPr lang="en-US" altLang="ja-JP" smtClean="0"/>
              <a:t>―</a:t>
            </a:r>
            <a:r>
              <a:rPr lang="ja-JP" altLang="en-US" smtClean="0"/>
              <a:t>であるフェニル基も小さな光点として観察され、官能基であるフルオロアルキル基も設計通りに空孔に沿って吸着されている様子が観察されました。また同様にアルキル側鎖を持つ</a:t>
            </a:r>
            <a:r>
              <a:rPr lang="en-US" altLang="ja-JP" smtClean="0"/>
              <a:t>DBAOC14RH</a:t>
            </a:r>
            <a:r>
              <a:rPr lang="ja-JP" altLang="en-US" smtClean="0"/>
              <a:t>についても</a:t>
            </a:r>
            <a:r>
              <a:rPr lang="en-US" altLang="ja-JP" smtClean="0"/>
              <a:t>STM</a:t>
            </a:r>
            <a:r>
              <a:rPr lang="ja-JP" altLang="en-US" smtClean="0"/>
              <a:t>観察を行いました。こちらも</a:t>
            </a:r>
            <a:r>
              <a:rPr lang="en-US" altLang="ja-JP" smtClean="0"/>
              <a:t>DBAOC14RF</a:t>
            </a:r>
            <a:r>
              <a:rPr lang="ja-JP" altLang="en-US" smtClean="0"/>
              <a:t>の場合と同様に</a:t>
            </a:r>
            <a:r>
              <a:rPr lang="en-US" altLang="ja-JP" smtClean="0"/>
              <a:t>DBA</a:t>
            </a:r>
            <a:r>
              <a:rPr lang="ja-JP" altLang="en-US" smtClean="0"/>
              <a:t>の共役コア、組み合ったアルキル鎖、リンカーであるフェニル基、空孔に沿って配置されたアルキル鎖が観察されました。なお図中の矢印はグラファイト主軸の方向を示しています。</a:t>
            </a:r>
            <a:endParaRPr lang="en-US" altLang="ja-JP" smtClean="0"/>
          </a:p>
          <a:p>
            <a:pPr>
              <a:spcBef>
                <a:spcPct val="0"/>
              </a:spcBef>
            </a:pPr>
            <a:r>
              <a:rPr lang="ja-JP" altLang="en-US" smtClean="0"/>
              <a:t>これらの結果から官能基が二次元ナノ空孔に配置され、化学環境が修飾された空孔の構築に成功しました。</a:t>
            </a:r>
          </a:p>
        </p:txBody>
      </p:sp>
      <p:sp>
        <p:nvSpPr>
          <p:cNvPr id="40964"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D848CF-F8E7-4B4D-8F1E-3C7B6DACE569}" type="slidenum">
              <a:rPr lang="ja-JP" altLang="en-US" sz="1200">
                <a:latin typeface="Calibri" pitchFamily="34" charset="0"/>
              </a:rPr>
              <a:pPr algn="r"/>
              <a:t>11</a:t>
            </a:fld>
            <a:endParaRPr lang="en-US" altLang="ja-JP"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43011"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smtClean="0"/>
              <a:t>続いて</a:t>
            </a:r>
            <a:r>
              <a:rPr lang="en-US" altLang="ja-JP" smtClean="0"/>
              <a:t>DBAOC14RF</a:t>
            </a:r>
            <a:r>
              <a:rPr lang="ja-JP" altLang="en-US" smtClean="0"/>
              <a:t>が形成する空孔に</a:t>
            </a:r>
            <a:r>
              <a:rPr lang="en-US" altLang="ja-JP" smtClean="0"/>
              <a:t>guest</a:t>
            </a:r>
            <a:r>
              <a:rPr lang="ja-JP" altLang="en-US" smtClean="0"/>
              <a:t>分子を吸着させ、その様子を</a:t>
            </a:r>
            <a:r>
              <a:rPr lang="en-US" altLang="ja-JP" smtClean="0"/>
              <a:t>STM</a:t>
            </a:r>
            <a:r>
              <a:rPr lang="ja-JP" altLang="en-US" smtClean="0"/>
              <a:t>で観察しました。こちらの図がその結果になります。左が</a:t>
            </a:r>
            <a:r>
              <a:rPr lang="en-US" altLang="ja-JP" smtClean="0"/>
              <a:t>DBAOC14RF</a:t>
            </a:r>
            <a:r>
              <a:rPr lang="ja-JP" altLang="en-US" smtClean="0"/>
              <a:t>が形成する空孔に</a:t>
            </a:r>
            <a:r>
              <a:rPr lang="en-US" altLang="ja-JP" smtClean="0"/>
              <a:t>HPEB</a:t>
            </a:r>
            <a:r>
              <a:rPr lang="ja-JP" altLang="en-US" smtClean="0"/>
              <a:t>が吸着されたもの、右が</a:t>
            </a:r>
            <a:r>
              <a:rPr lang="en-US" altLang="ja-JP" smtClean="0"/>
              <a:t>18FHPEB</a:t>
            </a:r>
            <a:r>
              <a:rPr lang="ja-JP" altLang="en-US" smtClean="0"/>
              <a:t>が吸着されたものになります。例えば左の図において六角形の内部に見られる、小さい</a:t>
            </a:r>
            <a:r>
              <a:rPr lang="en-US" altLang="ja-JP" smtClean="0"/>
              <a:t>7</a:t>
            </a:r>
            <a:r>
              <a:rPr lang="ja-JP" altLang="en-US" smtClean="0"/>
              <a:t>つの明るい点が</a:t>
            </a:r>
            <a:r>
              <a:rPr lang="en-US" altLang="ja-JP" smtClean="0"/>
              <a:t>HPEB</a:t>
            </a:r>
            <a:r>
              <a:rPr lang="ja-JP" altLang="en-US" smtClean="0"/>
              <a:t>のベンゼン環の部分に相当します。この実験では</a:t>
            </a:r>
            <a:r>
              <a:rPr lang="en-US" altLang="ja-JP" smtClean="0"/>
              <a:t>host1</a:t>
            </a:r>
            <a:r>
              <a:rPr lang="ja-JP" altLang="en-US" smtClean="0"/>
              <a:t>分子に対して</a:t>
            </a:r>
            <a:r>
              <a:rPr lang="en-US" altLang="ja-JP" smtClean="0"/>
              <a:t>guest</a:t>
            </a:r>
            <a:r>
              <a:rPr lang="ja-JP" altLang="en-US" smtClean="0"/>
              <a:t>分子が</a:t>
            </a:r>
            <a:r>
              <a:rPr lang="en-US" altLang="ja-JP" smtClean="0"/>
              <a:t>100</a:t>
            </a:r>
            <a:r>
              <a:rPr lang="ja-JP" altLang="en-US" smtClean="0"/>
              <a:t>倍の濃度に調整した溶液で実験を行っています。</a:t>
            </a:r>
            <a:endParaRPr lang="en-US" altLang="ja-JP" smtClean="0"/>
          </a:p>
          <a:p>
            <a:pPr>
              <a:spcBef>
                <a:spcPct val="0"/>
              </a:spcBef>
            </a:pPr>
            <a:r>
              <a:rPr lang="ja-JP" altLang="en-US" smtClean="0"/>
              <a:t>この結果からこの濃度では</a:t>
            </a:r>
            <a:r>
              <a:rPr lang="en-US" altLang="ja-JP" smtClean="0"/>
              <a:t>DBAOC14RF</a:t>
            </a:r>
            <a:r>
              <a:rPr lang="ja-JP" altLang="en-US" smtClean="0"/>
              <a:t>が形成するハニカムネットワークの空孔には</a:t>
            </a:r>
            <a:r>
              <a:rPr lang="en-US" altLang="ja-JP" smtClean="0"/>
              <a:t>HPEB</a:t>
            </a:r>
            <a:r>
              <a:rPr lang="ja-JP" altLang="en-US" smtClean="0"/>
              <a:t>、</a:t>
            </a:r>
            <a:r>
              <a:rPr lang="en-US" altLang="ja-JP" smtClean="0"/>
              <a:t>18F-HPEB</a:t>
            </a:r>
            <a:r>
              <a:rPr lang="ja-JP" altLang="en-US" smtClean="0"/>
              <a:t>がともにほぼ</a:t>
            </a:r>
            <a:r>
              <a:rPr lang="en-US" altLang="ja-JP" smtClean="0"/>
              <a:t>100%</a:t>
            </a:r>
            <a:r>
              <a:rPr lang="ja-JP" altLang="en-US" smtClean="0"/>
              <a:t>吸着されることがわかりました。</a:t>
            </a:r>
            <a:endParaRPr lang="en-US" altLang="ja-JP" smtClean="0"/>
          </a:p>
        </p:txBody>
      </p:sp>
      <p:sp>
        <p:nvSpPr>
          <p:cNvPr id="43012"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E130486-784E-44F1-9F7B-601C337C4BFD}" type="slidenum">
              <a:rPr lang="ja-JP" altLang="en-US" sz="1200">
                <a:latin typeface="Calibri" pitchFamily="34" charset="0"/>
              </a:rPr>
              <a:pPr algn="r"/>
              <a:t>12</a:t>
            </a:fld>
            <a:endParaRPr lang="en-US" altLang="ja-JP"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45059"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smtClean="0"/>
              <a:t>続いて、</a:t>
            </a:r>
            <a:r>
              <a:rPr lang="en-US" altLang="ja-JP" smtClean="0"/>
              <a:t>DBAOC14RH</a:t>
            </a:r>
            <a:r>
              <a:rPr lang="ja-JP" altLang="en-US" smtClean="0"/>
              <a:t>が形成する空孔に</a:t>
            </a:r>
            <a:r>
              <a:rPr lang="en-US" altLang="ja-JP" smtClean="0"/>
              <a:t>guest</a:t>
            </a:r>
            <a:r>
              <a:rPr lang="ja-JP" altLang="en-US" smtClean="0"/>
              <a:t>分子を吸着させ、その様子を</a:t>
            </a:r>
            <a:r>
              <a:rPr lang="en-US" altLang="ja-JP" smtClean="0"/>
              <a:t>STM</a:t>
            </a:r>
            <a:r>
              <a:rPr lang="ja-JP" altLang="en-US" smtClean="0"/>
              <a:t>で観察しました。この実験も</a:t>
            </a:r>
            <a:r>
              <a:rPr lang="en-US" altLang="ja-JP" smtClean="0"/>
              <a:t>host</a:t>
            </a:r>
            <a:r>
              <a:rPr lang="ja-JP" altLang="en-US" smtClean="0"/>
              <a:t>分子に対して</a:t>
            </a:r>
            <a:r>
              <a:rPr lang="en-US" altLang="ja-JP" smtClean="0"/>
              <a:t>guest</a:t>
            </a:r>
            <a:r>
              <a:rPr lang="ja-JP" altLang="en-US" smtClean="0"/>
              <a:t>分子</a:t>
            </a:r>
            <a:r>
              <a:rPr lang="en-US" altLang="ja-JP" smtClean="0"/>
              <a:t>100</a:t>
            </a:r>
            <a:r>
              <a:rPr lang="ja-JP" altLang="en-US" smtClean="0"/>
              <a:t>の濃度に調整した溶液を用いて実験を行いました。しかし、先程の</a:t>
            </a:r>
            <a:r>
              <a:rPr lang="en-US" altLang="ja-JP" smtClean="0"/>
              <a:t>DBAOC14RF</a:t>
            </a:r>
            <a:r>
              <a:rPr lang="ja-JP" altLang="en-US" smtClean="0"/>
              <a:t>の場合とは異なり、</a:t>
            </a:r>
            <a:r>
              <a:rPr lang="en-US" altLang="ja-JP" smtClean="0"/>
              <a:t>HPEB</a:t>
            </a:r>
            <a:r>
              <a:rPr lang="ja-JP" altLang="en-US" smtClean="0"/>
              <a:t>が</a:t>
            </a:r>
            <a:r>
              <a:rPr lang="en-US" altLang="ja-JP" smtClean="0"/>
              <a:t>DBAOC14RH</a:t>
            </a:r>
            <a:r>
              <a:rPr lang="ja-JP" altLang="en-US" smtClean="0"/>
              <a:t>が形成する空孔に対して</a:t>
            </a:r>
            <a:r>
              <a:rPr lang="en-US" altLang="ja-JP" smtClean="0"/>
              <a:t>69%</a:t>
            </a:r>
            <a:r>
              <a:rPr lang="ja-JP" altLang="en-US" smtClean="0"/>
              <a:t>程度しか吸着しませんでした。図のこちらの部分が吸着された部分に相当し、こちらの部分が吸着されていない部分に相当します。またこの図をよく観察したところ、一部で</a:t>
            </a:r>
            <a:r>
              <a:rPr lang="en-US" altLang="ja-JP" smtClean="0"/>
              <a:t>guest</a:t>
            </a:r>
            <a:r>
              <a:rPr lang="ja-JP" altLang="en-US" smtClean="0"/>
              <a:t>分子が、吸着されていない部分の周りを取り囲むように吸着されている、ロングレンジでの周期的な構造が確認されました。なお</a:t>
            </a:r>
            <a:r>
              <a:rPr lang="en-US" altLang="ja-JP" smtClean="0"/>
              <a:t>18FHPEB</a:t>
            </a:r>
            <a:r>
              <a:rPr lang="ja-JP" altLang="en-US" smtClean="0"/>
              <a:t>は</a:t>
            </a:r>
            <a:r>
              <a:rPr lang="en-US" altLang="ja-JP" smtClean="0"/>
              <a:t>DBAOC14RH</a:t>
            </a:r>
            <a:r>
              <a:rPr lang="ja-JP" altLang="en-US" smtClean="0"/>
              <a:t>が形成する空孔にほぼ</a:t>
            </a:r>
            <a:r>
              <a:rPr lang="en-US" altLang="ja-JP" smtClean="0"/>
              <a:t>100%</a:t>
            </a:r>
            <a:r>
              <a:rPr lang="ja-JP" altLang="en-US" smtClean="0"/>
              <a:t>吸着されました。</a:t>
            </a:r>
            <a:endParaRPr lang="en-US" altLang="ja-JP" smtClean="0"/>
          </a:p>
        </p:txBody>
      </p:sp>
      <p:sp>
        <p:nvSpPr>
          <p:cNvPr id="45060"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239E0E7-799B-48E4-B666-CBF051DD1426}" type="slidenum">
              <a:rPr lang="ja-JP" altLang="en-US" sz="1200">
                <a:latin typeface="Calibri" pitchFamily="34" charset="0"/>
              </a:rPr>
              <a:pPr algn="r"/>
              <a:t>13</a:t>
            </a:fld>
            <a:endParaRPr lang="en-US" altLang="ja-JP"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47107"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smtClean="0"/>
              <a:t>これまでの結果を表にまとめるとこのようになります。青字の部分、つまり</a:t>
            </a:r>
            <a:r>
              <a:rPr lang="en-US" altLang="ja-JP" smtClean="0"/>
              <a:t>DBAOC14RH</a:t>
            </a:r>
            <a:r>
              <a:rPr lang="ja-JP" altLang="en-US" smtClean="0"/>
              <a:t>と</a:t>
            </a:r>
            <a:r>
              <a:rPr lang="en-US" altLang="ja-JP" smtClean="0"/>
              <a:t>HPEB</a:t>
            </a:r>
            <a:r>
              <a:rPr lang="ja-JP" altLang="en-US" smtClean="0"/>
              <a:t>の組み合わせの場合でのみ</a:t>
            </a:r>
            <a:r>
              <a:rPr lang="en-US" altLang="ja-JP" smtClean="0"/>
              <a:t>guest</a:t>
            </a:r>
            <a:r>
              <a:rPr lang="ja-JP" altLang="en-US" smtClean="0"/>
              <a:t>分子の吸着割合は</a:t>
            </a:r>
            <a:r>
              <a:rPr lang="en-US" altLang="ja-JP" smtClean="0"/>
              <a:t>69%</a:t>
            </a:r>
            <a:r>
              <a:rPr lang="ja-JP" altLang="en-US" smtClean="0"/>
              <a:t>であり、その他の混合物では</a:t>
            </a:r>
            <a:r>
              <a:rPr lang="en-US" altLang="ja-JP" smtClean="0"/>
              <a:t>guest</a:t>
            </a:r>
            <a:r>
              <a:rPr lang="ja-JP" altLang="en-US" smtClean="0"/>
              <a:t>分子はほぼ</a:t>
            </a:r>
            <a:r>
              <a:rPr lang="en-US" altLang="ja-JP" smtClean="0"/>
              <a:t>100%</a:t>
            </a:r>
            <a:r>
              <a:rPr lang="ja-JP" altLang="en-US" smtClean="0"/>
              <a:t>吸着されました。またこの</a:t>
            </a:r>
            <a:r>
              <a:rPr lang="en-US" altLang="ja-JP" smtClean="0"/>
              <a:t>HPEB</a:t>
            </a:r>
            <a:r>
              <a:rPr lang="ja-JP" altLang="en-US" smtClean="0"/>
              <a:t>と</a:t>
            </a:r>
            <a:r>
              <a:rPr lang="en-US" altLang="ja-JP" smtClean="0"/>
              <a:t>DBAOC14RH</a:t>
            </a:r>
            <a:r>
              <a:rPr lang="ja-JP" altLang="en-US" smtClean="0"/>
              <a:t>の系ではロングレンジで周期的な構造も観察されました。次に</a:t>
            </a:r>
            <a:r>
              <a:rPr lang="en-US" altLang="ja-JP" smtClean="0"/>
              <a:t>guest</a:t>
            </a:r>
            <a:r>
              <a:rPr lang="ja-JP" altLang="en-US" smtClean="0"/>
              <a:t>分子の濃度を</a:t>
            </a:r>
            <a:r>
              <a:rPr lang="en-US" altLang="ja-JP" smtClean="0"/>
              <a:t>host</a:t>
            </a:r>
            <a:r>
              <a:rPr lang="ja-JP" altLang="en-US" smtClean="0"/>
              <a:t>１分子に対して</a:t>
            </a:r>
            <a:r>
              <a:rPr lang="en-US" altLang="ja-JP" smtClean="0"/>
              <a:t>3%</a:t>
            </a:r>
            <a:r>
              <a:rPr lang="ja-JP" altLang="en-US" smtClean="0"/>
              <a:t>程度に調整した溶液を用いて同様の実験を行いました。結果がこの表の赤字の部分です。</a:t>
            </a:r>
            <a:r>
              <a:rPr lang="en-US" altLang="ja-JP" smtClean="0"/>
              <a:t>DBAOC14RF</a:t>
            </a:r>
            <a:r>
              <a:rPr lang="ja-JP" altLang="en-US" smtClean="0"/>
              <a:t>が形成する空孔にたいして</a:t>
            </a:r>
            <a:r>
              <a:rPr lang="en-US" altLang="ja-JP" smtClean="0"/>
              <a:t>guest</a:t>
            </a:r>
            <a:r>
              <a:rPr lang="ja-JP" altLang="en-US" smtClean="0"/>
              <a:t>分子はほぼ</a:t>
            </a:r>
            <a:r>
              <a:rPr lang="en-US" altLang="ja-JP" smtClean="0"/>
              <a:t>50%</a:t>
            </a:r>
            <a:r>
              <a:rPr lang="ja-JP" altLang="en-US" smtClean="0"/>
              <a:t>吸着されるのに対して、</a:t>
            </a:r>
            <a:r>
              <a:rPr lang="en-US" altLang="ja-JP" smtClean="0"/>
              <a:t>DBAOC14RH</a:t>
            </a:r>
            <a:r>
              <a:rPr lang="ja-JP" altLang="en-US" smtClean="0"/>
              <a:t>が形成する空孔には</a:t>
            </a:r>
            <a:r>
              <a:rPr lang="en-US" altLang="ja-JP" smtClean="0"/>
              <a:t>18FHPEB</a:t>
            </a:r>
            <a:r>
              <a:rPr lang="ja-JP" altLang="en-US" smtClean="0"/>
              <a:t>はわずか</a:t>
            </a:r>
            <a:r>
              <a:rPr lang="en-US" altLang="ja-JP" smtClean="0"/>
              <a:t>12%</a:t>
            </a:r>
            <a:r>
              <a:rPr lang="ja-JP" altLang="en-US" smtClean="0"/>
              <a:t>しか吸着されていません。以上より</a:t>
            </a:r>
            <a:r>
              <a:rPr lang="en-US" altLang="ja-JP" smtClean="0"/>
              <a:t>18FHPEB</a:t>
            </a:r>
            <a:r>
              <a:rPr lang="ja-JP" altLang="en-US" smtClean="0"/>
              <a:t>、</a:t>
            </a:r>
            <a:r>
              <a:rPr lang="en-US" altLang="ja-JP" smtClean="0"/>
              <a:t>HPEB</a:t>
            </a:r>
            <a:r>
              <a:rPr lang="ja-JP" altLang="en-US" smtClean="0"/>
              <a:t>は</a:t>
            </a:r>
            <a:r>
              <a:rPr lang="en-US" altLang="ja-JP" smtClean="0"/>
              <a:t>DBAOC14RF</a:t>
            </a:r>
            <a:r>
              <a:rPr lang="ja-JP" altLang="en-US" smtClean="0"/>
              <a:t>が形成するネットワークの空孔により多く吸着されることがわかりました。</a:t>
            </a:r>
          </a:p>
        </p:txBody>
      </p:sp>
      <p:sp>
        <p:nvSpPr>
          <p:cNvPr id="47108"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03B5680-8004-480B-812B-3BF18C6409F2}" type="slidenum">
              <a:rPr lang="ja-JP" altLang="en-US" sz="1200">
                <a:latin typeface="Calibri" pitchFamily="34" charset="0"/>
              </a:rPr>
              <a:pPr algn="r"/>
              <a:t>14</a:t>
            </a:fld>
            <a:endParaRPr lang="en-US" altLang="ja-JP"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49155"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smtClean="0"/>
              <a:t>続いて</a:t>
            </a:r>
            <a:r>
              <a:rPr lang="en-US" altLang="ja-JP" smtClean="0"/>
              <a:t>HPEB</a:t>
            </a:r>
            <a:r>
              <a:rPr lang="ja-JP" altLang="en-US" smtClean="0"/>
              <a:t>と</a:t>
            </a:r>
            <a:r>
              <a:rPr lang="en-US" altLang="ja-JP" smtClean="0"/>
              <a:t>18FHPEB</a:t>
            </a:r>
            <a:r>
              <a:rPr lang="ja-JP" altLang="en-US" smtClean="0"/>
              <a:t>をフルオロアルカンに囲まれた空孔、アルカンに囲まれた空孔のそれぞれに競合させて吸着させる実験を行いました。左の図がフルオロアルカンに囲まれた空孔に</a:t>
            </a:r>
            <a:r>
              <a:rPr lang="en-US" altLang="ja-JP" smtClean="0"/>
              <a:t>18F-HPEB</a:t>
            </a:r>
            <a:r>
              <a:rPr lang="ja-JP" altLang="en-US" smtClean="0"/>
              <a:t>、</a:t>
            </a:r>
            <a:r>
              <a:rPr lang="en-US" altLang="ja-JP" smtClean="0"/>
              <a:t>HPEB</a:t>
            </a:r>
            <a:r>
              <a:rPr lang="ja-JP" altLang="en-US" smtClean="0"/>
              <a:t>を同時に吸着させた</a:t>
            </a:r>
            <a:r>
              <a:rPr lang="en-US" altLang="ja-JP" smtClean="0"/>
              <a:t>STM</a:t>
            </a:r>
            <a:r>
              <a:rPr lang="ja-JP" altLang="en-US" smtClean="0"/>
              <a:t>画像で、右の図がアルカンに囲まれた空孔に</a:t>
            </a:r>
            <a:r>
              <a:rPr lang="en-US" altLang="ja-JP" smtClean="0"/>
              <a:t>18FHPEB</a:t>
            </a:r>
            <a:r>
              <a:rPr lang="ja-JP" altLang="en-US" smtClean="0"/>
              <a:t>、</a:t>
            </a:r>
            <a:r>
              <a:rPr lang="en-US" altLang="ja-JP" smtClean="0"/>
              <a:t>HPEB</a:t>
            </a:r>
            <a:r>
              <a:rPr lang="ja-JP" altLang="en-US" smtClean="0"/>
              <a:t>を同時に吸着させた</a:t>
            </a:r>
            <a:r>
              <a:rPr lang="en-US" altLang="ja-JP" smtClean="0"/>
              <a:t>STM</a:t>
            </a:r>
            <a:r>
              <a:rPr lang="ja-JP" altLang="en-US" smtClean="0"/>
              <a:t>画像です。実験には</a:t>
            </a:r>
            <a:r>
              <a:rPr lang="en-US" altLang="ja-JP" smtClean="0"/>
              <a:t>guest</a:t>
            </a:r>
            <a:r>
              <a:rPr lang="ja-JP" altLang="en-US" smtClean="0"/>
              <a:t>分子の濃度を</a:t>
            </a:r>
            <a:r>
              <a:rPr lang="en-US" altLang="ja-JP" smtClean="0"/>
              <a:t>host</a:t>
            </a:r>
            <a:r>
              <a:rPr lang="ja-JP" altLang="en-US" smtClean="0"/>
              <a:t>分子に対してそれぞれ</a:t>
            </a:r>
            <a:r>
              <a:rPr lang="en-US" altLang="ja-JP" smtClean="0"/>
              <a:t>5%</a:t>
            </a:r>
            <a:r>
              <a:rPr lang="ja-JP" altLang="en-US" smtClean="0"/>
              <a:t>程度に調整した溶液を用いて実験を行いました。</a:t>
            </a:r>
            <a:r>
              <a:rPr lang="en-US" altLang="ja-JP" smtClean="0"/>
              <a:t>18F-HPEB</a:t>
            </a:r>
            <a:r>
              <a:rPr lang="ja-JP" altLang="en-US" smtClean="0"/>
              <a:t>と</a:t>
            </a:r>
            <a:r>
              <a:rPr lang="en-US" altLang="ja-JP" smtClean="0"/>
              <a:t>HPEB</a:t>
            </a:r>
            <a:r>
              <a:rPr lang="ja-JP" altLang="en-US" smtClean="0"/>
              <a:t>はコントラストの違いにより見分けることができます。</a:t>
            </a:r>
            <a:r>
              <a:rPr lang="en-US" altLang="ja-JP" smtClean="0"/>
              <a:t>HPEB</a:t>
            </a:r>
            <a:r>
              <a:rPr lang="ja-JP" altLang="en-US" smtClean="0"/>
              <a:t>では</a:t>
            </a:r>
            <a:r>
              <a:rPr lang="en-US" altLang="ja-JP" smtClean="0"/>
              <a:t>7</a:t>
            </a:r>
            <a:r>
              <a:rPr lang="ja-JP" altLang="en-US" smtClean="0"/>
              <a:t>つのベンゼン環が同じ明るさで観察されるのに対して、</a:t>
            </a:r>
            <a:r>
              <a:rPr lang="en-US" altLang="ja-JP" smtClean="0"/>
              <a:t>18FHPEB</a:t>
            </a:r>
            <a:r>
              <a:rPr lang="ja-JP" altLang="en-US" smtClean="0"/>
              <a:t>では周りのベンゼン環が中心のベンゼン環に比べて暗く観察されます。図の赤線で囲まれた部分が</a:t>
            </a:r>
            <a:r>
              <a:rPr lang="en-US" altLang="ja-JP" smtClean="0"/>
              <a:t>18FHPEB</a:t>
            </a:r>
            <a:r>
              <a:rPr lang="ja-JP" altLang="en-US" smtClean="0"/>
              <a:t>が吸着されている部分であり、緑の部分が</a:t>
            </a:r>
            <a:r>
              <a:rPr lang="en-US" altLang="ja-JP" smtClean="0"/>
              <a:t>HPEB</a:t>
            </a:r>
            <a:r>
              <a:rPr lang="ja-JP" altLang="en-US" smtClean="0"/>
              <a:t>が吸着されている部分です。また青い領域は空の空孔を示しています。また</a:t>
            </a:r>
            <a:endParaRPr lang="en-US" altLang="ja-JP" smtClean="0"/>
          </a:p>
        </p:txBody>
      </p:sp>
      <p:sp>
        <p:nvSpPr>
          <p:cNvPr id="49156"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C06FAE6-006B-4F9E-9F1A-190DF92CC6CE}" type="slidenum">
              <a:rPr lang="ja-JP" altLang="en-US" sz="1200">
                <a:latin typeface="Calibri" pitchFamily="34" charset="0"/>
              </a:rPr>
              <a:pPr algn="r"/>
              <a:t>15</a:t>
            </a:fld>
            <a:endParaRPr lang="en-US" altLang="ja-JP"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5120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smtClean="0"/>
              <a:t>こちらに実験の結果をまとめた表を示します。さきほどのスライドから、右の画像では青いドメインが非常に多いということがわかります。つまり、</a:t>
            </a:r>
            <a:r>
              <a:rPr lang="en-US" altLang="ja-JP" smtClean="0"/>
              <a:t>guest</a:t>
            </a:r>
            <a:r>
              <a:rPr lang="ja-JP" altLang="en-US" smtClean="0"/>
              <a:t>分子が吸着される割合が</a:t>
            </a:r>
            <a:r>
              <a:rPr lang="en-US" altLang="ja-JP" smtClean="0"/>
              <a:t>DBAOC14RH</a:t>
            </a:r>
            <a:r>
              <a:rPr lang="ja-JP" altLang="en-US" smtClean="0"/>
              <a:t>が形成する空孔に比べて</a:t>
            </a:r>
            <a:r>
              <a:rPr lang="en-US" altLang="ja-JP" smtClean="0"/>
              <a:t>DBAOC14RF</a:t>
            </a:r>
            <a:r>
              <a:rPr lang="ja-JP" altLang="en-US" smtClean="0"/>
              <a:t>の方が多くなっているということを意味します。また</a:t>
            </a:r>
            <a:r>
              <a:rPr lang="en-US" altLang="ja-JP" smtClean="0"/>
              <a:t>host</a:t>
            </a:r>
            <a:r>
              <a:rPr lang="ja-JP" altLang="en-US" smtClean="0"/>
              <a:t>ネットワークと</a:t>
            </a:r>
            <a:r>
              <a:rPr lang="en-US" altLang="ja-JP" smtClean="0"/>
              <a:t>guest</a:t>
            </a:r>
            <a:r>
              <a:rPr lang="ja-JP" altLang="en-US" smtClean="0"/>
              <a:t>分子の組み合わせが</a:t>
            </a:r>
            <a:r>
              <a:rPr lang="en-US" altLang="ja-JP" smtClean="0"/>
              <a:t>DBAOC14RF</a:t>
            </a:r>
            <a:r>
              <a:rPr lang="ja-JP" altLang="en-US" smtClean="0"/>
              <a:t>と</a:t>
            </a:r>
            <a:r>
              <a:rPr lang="en-US" altLang="ja-JP" smtClean="0"/>
              <a:t>18FHPEB</a:t>
            </a:r>
            <a:r>
              <a:rPr lang="ja-JP" altLang="en-US" smtClean="0"/>
              <a:t>の混合物の場合に、</a:t>
            </a:r>
            <a:r>
              <a:rPr lang="en-US" altLang="ja-JP" smtClean="0"/>
              <a:t>guest</a:t>
            </a:r>
            <a:r>
              <a:rPr lang="ja-JP" altLang="en-US" smtClean="0"/>
              <a:t>分子が一番よく吸着されていることがわかります。これはおそらくフッ素間相互作用が関与している可能性があります。</a:t>
            </a:r>
          </a:p>
        </p:txBody>
      </p:sp>
      <p:sp>
        <p:nvSpPr>
          <p:cNvPr id="51204"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12F53BF-4F56-4562-933F-7BA01645A346}" type="slidenum">
              <a:rPr lang="ja-JP" altLang="en-US" sz="1200">
                <a:latin typeface="Calibri" pitchFamily="34" charset="0"/>
              </a:rPr>
              <a:pPr algn="r"/>
              <a:t>16</a:t>
            </a:fld>
            <a:endParaRPr lang="en-US" altLang="ja-JP"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53251"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3252" name="スライド番号プレースホルダー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2A8B73A-A559-44BA-8E8D-D4BDD0208D04}" type="slidenum">
              <a:rPr lang="ja-JP" altLang="en-US" sz="1200">
                <a:latin typeface="Calibri" pitchFamily="34" charset="0"/>
              </a:rPr>
              <a:pPr algn="r"/>
              <a:t>17</a:t>
            </a:fld>
            <a:endParaRPr lang="en-US" altLang="ja-JP"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41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ja-JP" smtClean="0"/>
              <a:t>These are today’s contents, First, I introduce the 2D porous molecular networks via Hydrogen Bonding and 2D host-guest interaction. Next, I talk about the previous works in our laboratory. The construction of molecular networks of dehydrobenzo[12]annulenes and host-guest system are introduced in the first semester. I also talk about the purpose and molecular design of this work. Next, I talk about scanning tunneling microscopy and the experimental result of my work, and summary of this presentation .</a:t>
            </a:r>
            <a:endParaRPr lang="ja-JP" altLang="en-US" smtClean="0"/>
          </a:p>
        </p:txBody>
      </p:sp>
      <p:sp>
        <p:nvSpPr>
          <p:cNvPr id="17411"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B0478F-092A-4121-AC9A-43A829E7C651}" type="slidenum">
              <a:rPr lang="ja-JP" altLang="en-US"/>
              <a:pPr fontAlgn="base">
                <a:spcBef>
                  <a:spcPct val="0"/>
                </a:spcBef>
                <a:spcAft>
                  <a:spcPct val="0"/>
                </a:spcAft>
              </a:pPr>
              <a:t>2</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3FA4E4-FBBD-4020-9191-BEF2CF5EB626}" type="slidenum">
              <a:rPr lang="en-US" altLang="ja-JP">
                <a:latin typeface="Arial" charset="0"/>
              </a:rPr>
              <a:pPr fontAlgn="base">
                <a:spcBef>
                  <a:spcPct val="0"/>
                </a:spcBef>
                <a:spcAft>
                  <a:spcPct val="0"/>
                </a:spcAft>
              </a:pPr>
              <a:t>3</a:t>
            </a:fld>
            <a:endParaRPr lang="en-US" altLang="ja-JP">
              <a:latin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ja-JP" smtClean="0">
                <a:latin typeface="Arial" charset="0"/>
                <a:ea typeface="ＭＳ Ｐ明朝" pitchFamily="18" charset="-128"/>
              </a:rPr>
              <a:t>Toward the miniaturization of electrical devices, there are two approaches, top-down approach and bottom-up approach. Top-down approach is the physical method to shape big materials into desired nano shape and order via processing. Micro patterning techniques, such as photolithography or inkjet printing belongs to this category. The size limitation of nano materials thorough top-down approach is a few 10 nm.</a:t>
            </a:r>
          </a:p>
          <a:p>
            <a:pPr>
              <a:spcBef>
                <a:spcPct val="0"/>
              </a:spcBef>
            </a:pPr>
            <a:r>
              <a:rPr lang="en-US" altLang="ja-JP" smtClean="0">
                <a:latin typeface="Arial" charset="0"/>
                <a:ea typeface="ＭＳ Ｐ明朝" pitchFamily="18" charset="-128"/>
              </a:rPr>
              <a:t>In contrast, bottom-up approach is the chemical method to assemble very small material into desired nano structure and periodicity using molecular self-assembly. The size of nano materials by bottom-up approach is a few nm. Now, the former approach is considered to be reaching critical limit of miniaturization, therefore much attentions have been paid the later approach.</a:t>
            </a:r>
          </a:p>
          <a:p>
            <a:pPr>
              <a:spcBef>
                <a:spcPct val="0"/>
              </a:spcBef>
            </a:pPr>
            <a:endParaRPr lang="en-US" altLang="ja-JP" smtClean="0">
              <a:latin typeface="Arial" charset="0"/>
              <a:ea typeface="ＭＳ Ｐ明朝" pitchFamily="18" charset="-128"/>
            </a:endParaRPr>
          </a:p>
          <a:p>
            <a:pPr>
              <a:spcBef>
                <a:spcPct val="0"/>
              </a:spcBef>
            </a:pPr>
            <a:r>
              <a:rPr lang="ja-JP" altLang="en-US" smtClean="0">
                <a:latin typeface="Arial" charset="0"/>
                <a:ea typeface="ＭＳ Ｐ明朝" pitchFamily="18" charset="-128"/>
              </a:rPr>
              <a:t>電子デバイスの微細化に向けて、二つのアプローチがあります。</a:t>
            </a:r>
            <a:endParaRPr lang="en-US" altLang="ja-JP" smtClean="0">
              <a:latin typeface="Arial" charset="0"/>
              <a:ea typeface="ＭＳ Ｐ明朝" pitchFamily="18" charset="-128"/>
            </a:endParaRPr>
          </a:p>
          <a:p>
            <a:pPr>
              <a:spcBef>
                <a:spcPct val="0"/>
              </a:spcBef>
            </a:pPr>
            <a:r>
              <a:rPr lang="ja-JP" altLang="en-US" smtClean="0">
                <a:latin typeface="Arial" charset="0"/>
                <a:ea typeface="ＭＳ Ｐ明朝" pitchFamily="18" charset="-128"/>
              </a:rPr>
              <a:t>ひとつはトップダウンアプローチです。これは、大きなものを切ったり削ったりして小さくしていくという物理的な方法です。フォトリソグラフィーなどがこのトップダウン法に相当します。この方法で作られるサイズの限界は約数十</a:t>
            </a:r>
            <a:r>
              <a:rPr lang="en-US" altLang="ja-JP" smtClean="0">
                <a:latin typeface="Arial" charset="0"/>
                <a:ea typeface="ＭＳ Ｐ明朝" pitchFamily="18" charset="-128"/>
              </a:rPr>
              <a:t>nm</a:t>
            </a:r>
            <a:r>
              <a:rPr lang="ja-JP" altLang="en-US" smtClean="0">
                <a:latin typeface="Arial" charset="0"/>
                <a:ea typeface="ＭＳ Ｐ明朝" pitchFamily="18" charset="-128"/>
              </a:rPr>
              <a:t>であり、トップダウンアプローチは微細化の限界に近づきつつあると考えられています。そこで、現在盛んに研究されているのがボトムアップ法です。これは小さいものを集積させてより大きな構造を作る方法です。例えば、分子の自己集合を用いる化学的な手法が挙げられます。このボトムアップアプローチでは</a:t>
            </a:r>
            <a:r>
              <a:rPr lang="en-US" altLang="ja-JP" smtClean="0">
                <a:latin typeface="Arial" charset="0"/>
                <a:ea typeface="ＭＳ Ｐ明朝" pitchFamily="18" charset="-128"/>
              </a:rPr>
              <a:t>1 nm</a:t>
            </a:r>
            <a:r>
              <a:rPr lang="ja-JP" altLang="en-US" smtClean="0">
                <a:latin typeface="Arial" charset="0"/>
                <a:ea typeface="ＭＳ Ｐ明朝" pitchFamily="18" charset="-128"/>
              </a:rPr>
              <a:t>から</a:t>
            </a:r>
            <a:r>
              <a:rPr lang="en-US" altLang="ja-JP" smtClean="0">
                <a:latin typeface="Arial" charset="0"/>
                <a:ea typeface="ＭＳ Ｐ明朝" pitchFamily="18" charset="-128"/>
              </a:rPr>
              <a:t>10 nm</a:t>
            </a:r>
            <a:r>
              <a:rPr lang="ja-JP" altLang="en-US" smtClean="0">
                <a:latin typeface="Arial" charset="0"/>
                <a:ea typeface="ＭＳ Ｐ明朝" pitchFamily="18" charset="-128"/>
              </a:rPr>
              <a:t>の分子サイズの精度で微細化することが可能です。</a:t>
            </a:r>
            <a:endParaRPr lang="en-US" altLang="ja-JP" smtClean="0">
              <a:latin typeface="Arial" charset="0"/>
              <a:ea typeface="ＭＳ Ｐ明朝" pitchFamily="1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150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ja-JP" sz="1000" smtClean="0"/>
              <a:t>In connection with construction of nano structure by the boom-up approach, recently, the construction of two-dimensional porous molecular networks via the self-assembly of molecules on the solid surface, and the guest adsorption to the host networks has been paid great attention. Now I would like to introduce the representative example of 2D self-assembly. Perylenediimide and Melamine assembles spontaneously via hydrogen bonding, and form honeycomb network as shown in this image. Because hydrogen atoms having low-electronegativity are positively charged, the hydrogens interacts oxygens or nitrogens which are negatively charged. And hydrogen bonding is very strong. In the system of PDI and Melamine, the hydrogen is positively charged and Nitrogen and oxygen are negatively charged. As a result, these atoms form the hydrogen bondings shown in red dot line in the image. This structure of hexagonal porous ordering is called as honeycomb networks. Recently, there are much study about the construction of 2D porous molecular network and we expect further developing is expected.</a:t>
            </a:r>
          </a:p>
          <a:p>
            <a:pPr>
              <a:spcBef>
                <a:spcPct val="0"/>
              </a:spcBef>
            </a:pPr>
            <a:endParaRPr lang="en-US" altLang="ja-JP" sz="1000" smtClean="0"/>
          </a:p>
          <a:p>
            <a:pPr>
              <a:spcBef>
                <a:spcPct val="0"/>
              </a:spcBef>
            </a:pPr>
            <a:r>
              <a:rPr lang="ja-JP" altLang="en-US" sz="1000" smtClean="0"/>
              <a:t>ボトムアップ法によるナノ構造の構築の一環として最近は分子を固体表面において自己集合させ空孔を持った配列を形成させ、</a:t>
            </a:r>
            <a:r>
              <a:rPr lang="en-US" altLang="ja-JP" sz="1000" smtClean="0"/>
              <a:t>guest</a:t>
            </a:r>
            <a:r>
              <a:rPr lang="ja-JP" altLang="en-US" sz="1000" smtClean="0"/>
              <a:t>分子の吸着を観察する研究が盛んになされています。二次元における自己集合の代表的な例として、</a:t>
            </a:r>
            <a:r>
              <a:rPr lang="en-US" altLang="ja-JP" sz="1000" smtClean="0"/>
              <a:t>PDI</a:t>
            </a:r>
            <a:r>
              <a:rPr lang="ja-JP" altLang="en-US" sz="1000" smtClean="0"/>
              <a:t>と</a:t>
            </a:r>
            <a:r>
              <a:rPr lang="en-US" altLang="ja-JP" sz="1000" smtClean="0"/>
              <a:t>Melanine</a:t>
            </a:r>
            <a:r>
              <a:rPr lang="ja-JP" altLang="en-US" sz="1000" smtClean="0"/>
              <a:t>が水素結合を駆動力とし、下の図に示すようにハニカムネットワークを形成することが</a:t>
            </a:r>
            <a:r>
              <a:rPr lang="en-US" altLang="ja-JP" sz="1000" smtClean="0"/>
              <a:t>Champness</a:t>
            </a:r>
            <a:r>
              <a:rPr lang="ja-JP" altLang="en-US" sz="1000" smtClean="0"/>
              <a:t>により報告されています。水素結合とは電気陰性度の低い水素が電気的に正に偏っているため、電気的に負に偏っている窒素や酸素と電気的に相互作用する現象であり、この相互作用は比較的強力な相互作用です。さてこの</a:t>
            </a:r>
            <a:r>
              <a:rPr lang="en-US" altLang="ja-JP" sz="1000" smtClean="0"/>
              <a:t>PDI</a:t>
            </a:r>
            <a:r>
              <a:rPr lang="ja-JP" altLang="en-US" sz="1000" smtClean="0"/>
              <a:t>と</a:t>
            </a:r>
            <a:r>
              <a:rPr lang="en-US" altLang="ja-JP" sz="1000" smtClean="0"/>
              <a:t>melamine</a:t>
            </a:r>
            <a:r>
              <a:rPr lang="ja-JP" altLang="en-US" sz="1000" smtClean="0"/>
              <a:t>の系における分子ネットワークですが、こちらに示すように水素が正に偏り、</a:t>
            </a:r>
            <a:r>
              <a:rPr lang="en-US" altLang="ja-JP" sz="1000" smtClean="0"/>
              <a:t>O,N</a:t>
            </a:r>
            <a:r>
              <a:rPr lang="ja-JP" altLang="en-US" sz="1000" smtClean="0"/>
              <a:t>がマイナスに偏っているため、図の分子の赤い点線のような水素結合が起こりネットワークが形成されます。またこのように六角形の空孔が並んだ構造をハニカム構造といいます。また最近はこのような空孔を有する二次元分子ネットワークを構築する研究が盛んになされており、今後更なる発展が期待されます。</a:t>
            </a:r>
            <a:endParaRPr lang="en-US" altLang="ja-JP" sz="1000" smtClean="0"/>
          </a:p>
        </p:txBody>
      </p:sp>
      <p:sp>
        <p:nvSpPr>
          <p:cNvPr id="21507"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12B185-BCB3-43DF-B301-2817A0456685}" type="slidenum">
              <a:rPr lang="ja-JP" altLang="en-US"/>
              <a:pPr fontAlgn="base">
                <a:spcBef>
                  <a:spcPct val="0"/>
                </a:spcBef>
                <a:spcAft>
                  <a:spcPct val="0"/>
                </a:spcAft>
              </a:pPr>
              <a:t>4</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355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ja-JP" smtClean="0"/>
              <a:t>In addition, it was observed that [60]fullerenes were adsorbed at the pores of this honeycomb network. The bright spots of this image are [60]fullarenes and we can see the pore with 7 fullerenes as shown in enlarged image. By use of the guest adsorption, we could construct more complex three-component network from simple two-component network. These images are observed by scanning tunneling microscopy. We abbreviate scanning tunneling microscopy as STM for short, and STM is a very important tool in this field.</a:t>
            </a:r>
          </a:p>
          <a:p>
            <a:pPr>
              <a:spcBef>
                <a:spcPct val="0"/>
              </a:spcBef>
            </a:pPr>
            <a:endParaRPr lang="en-US" altLang="ja-JP" smtClean="0"/>
          </a:p>
          <a:p>
            <a:pPr>
              <a:spcBef>
                <a:spcPct val="0"/>
              </a:spcBef>
            </a:pPr>
            <a:r>
              <a:rPr lang="ja-JP" altLang="en-US" smtClean="0"/>
              <a:t>なぜなら空孔に</a:t>
            </a:r>
            <a:r>
              <a:rPr lang="en-US" altLang="ja-JP" smtClean="0"/>
              <a:t>guest</a:t>
            </a:r>
            <a:r>
              <a:rPr lang="ja-JP" altLang="en-US" smtClean="0"/>
              <a:t>分子を吸着させることでより多成分からなる分子ネットワークを構築することが可能となるからです。例えば</a:t>
            </a:r>
            <a:r>
              <a:rPr lang="en-US" altLang="ja-JP" smtClean="0"/>
              <a:t>Champness</a:t>
            </a:r>
            <a:r>
              <a:rPr lang="ja-JP" altLang="en-US" smtClean="0"/>
              <a:t>は先程のハニカムネットワークの空孔に</a:t>
            </a:r>
            <a:r>
              <a:rPr lang="en-US" altLang="ja-JP" smtClean="0"/>
              <a:t>C60</a:t>
            </a:r>
            <a:r>
              <a:rPr lang="ja-JP" altLang="en-US" smtClean="0"/>
              <a:t>フラーレンが吸着されることを報告しています。図の白く明るい部分が</a:t>
            </a:r>
            <a:r>
              <a:rPr lang="en-US" altLang="ja-JP" smtClean="0"/>
              <a:t>C60</a:t>
            </a:r>
            <a:r>
              <a:rPr lang="ja-JP" altLang="en-US" smtClean="0"/>
              <a:t>に相当し、拡大図より一つの空孔に対して</a:t>
            </a:r>
            <a:r>
              <a:rPr lang="en-US" altLang="ja-JP" smtClean="0"/>
              <a:t>7</a:t>
            </a:r>
            <a:r>
              <a:rPr lang="ja-JP" altLang="en-US" smtClean="0"/>
              <a:t>個のフラーレンが吸着されている様子がわかります。このように、</a:t>
            </a:r>
            <a:r>
              <a:rPr lang="en-US" altLang="ja-JP" smtClean="0"/>
              <a:t>guest</a:t>
            </a:r>
            <a:r>
              <a:rPr lang="ja-JP" altLang="en-US" smtClean="0"/>
              <a:t>分子を吸着させることで</a:t>
            </a:r>
            <a:r>
              <a:rPr lang="en-US" altLang="ja-JP" smtClean="0"/>
              <a:t>2</a:t>
            </a:r>
            <a:r>
              <a:rPr lang="ja-JP" altLang="en-US" smtClean="0"/>
              <a:t>成分の分子ネットワークから</a:t>
            </a:r>
            <a:r>
              <a:rPr lang="en-US" altLang="ja-JP" smtClean="0"/>
              <a:t>3</a:t>
            </a:r>
            <a:r>
              <a:rPr lang="ja-JP" altLang="en-US" smtClean="0"/>
              <a:t>成分のネットワークへとより複雑な配列を形成させることに成功しました。なおこれらの画像は走査型トンネル顕微鏡により観察されています。走査型トンネル顕微鏡は</a:t>
            </a:r>
            <a:r>
              <a:rPr lang="en-US" altLang="ja-JP" smtClean="0"/>
              <a:t>STM</a:t>
            </a:r>
            <a:r>
              <a:rPr lang="ja-JP" altLang="en-US" smtClean="0"/>
              <a:t>と省略します。</a:t>
            </a:r>
            <a:r>
              <a:rPr lang="en-US" altLang="ja-JP" smtClean="0"/>
              <a:t>STM</a:t>
            </a:r>
            <a:r>
              <a:rPr lang="ja-JP" altLang="en-US" smtClean="0"/>
              <a:t>はこの分野において非常に重要なツールとなっています。</a:t>
            </a:r>
          </a:p>
        </p:txBody>
      </p:sp>
      <p:sp>
        <p:nvSpPr>
          <p:cNvPr id="2355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E05B00-2F75-4DA8-ABFD-63E44B58CEA5}" type="slidenum">
              <a:rPr lang="ja-JP" altLang="en-US"/>
              <a:pPr fontAlgn="base">
                <a:spcBef>
                  <a:spcPct val="0"/>
                </a:spcBef>
                <a:spcAft>
                  <a:spcPct val="0"/>
                </a:spcAft>
              </a:pPr>
              <a:t>5</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662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ja-JP" smtClean="0"/>
              <a:t>From this slide, I talk about the previous work of our laboratory. In our laboratory, An STM observation revealed that dehydrobenzo[12]annulenes having six long alkoxy chains formed honeycomb  networks by alkyl chain interdigitation. Driving force of the interdigitation is van der Waals interaction between interdigitated alkyl chains. I abbreviate dehydrobenzo[12]annulene as DBA for short. Right image shows the honecomb network formed by DBAOC20. OC20 correspond number of carbon atoms in alkoxy chains. The bright triangular spots are conjugated cores of DBA and the dark spots are interdigitated alkyl chains. Interestingly, with increasing of the alkoxy chain length, the pore size also increases. For example, if the alkoxy chain changes from OC10 to OC20, the diameter of the pore changes from 2.5nm to 4.7nm.</a:t>
            </a:r>
          </a:p>
          <a:p>
            <a:pPr>
              <a:spcBef>
                <a:spcPct val="0"/>
              </a:spcBef>
            </a:pPr>
            <a:endParaRPr lang="en-US" altLang="ja-JP" smtClean="0"/>
          </a:p>
          <a:p>
            <a:pPr>
              <a:spcBef>
                <a:spcPct val="0"/>
              </a:spcBef>
            </a:pPr>
            <a:r>
              <a:rPr lang="ja-JP" altLang="en-US" smtClean="0"/>
              <a:t>さて当研究室ではこれまでに長鎖アルコキシ鎖を有するデヒドロベンゾ</a:t>
            </a:r>
            <a:r>
              <a:rPr lang="en-US" altLang="ja-JP" smtClean="0"/>
              <a:t>[12]</a:t>
            </a:r>
            <a:r>
              <a:rPr lang="ja-JP" altLang="en-US" smtClean="0"/>
              <a:t>アヌレンと呼ばれる有機分子が</a:t>
            </a:r>
            <a:r>
              <a:rPr lang="en-US" altLang="ja-JP" smtClean="0"/>
              <a:t>van der Waals</a:t>
            </a:r>
            <a:r>
              <a:rPr lang="ja-JP" altLang="en-US" smtClean="0"/>
              <a:t>力を駆動力とするアルキル基同士の組合によって固液界面においてハニカムネットワークを形成することを報告しています。以下デヒドロベンゾ</a:t>
            </a:r>
            <a:r>
              <a:rPr lang="en-US" altLang="ja-JP" smtClean="0"/>
              <a:t>[12]</a:t>
            </a:r>
            <a:r>
              <a:rPr lang="ja-JP" altLang="en-US" smtClean="0"/>
              <a:t>アヌレンは</a:t>
            </a:r>
            <a:r>
              <a:rPr lang="en-US" altLang="ja-JP" smtClean="0"/>
              <a:t>DBA</a:t>
            </a:r>
            <a:r>
              <a:rPr lang="ja-JP" altLang="en-US" smtClean="0"/>
              <a:t>と呼びます。こちらに、側鎖に</a:t>
            </a:r>
            <a:r>
              <a:rPr lang="en-US" altLang="ja-JP" smtClean="0"/>
              <a:t>OC20</a:t>
            </a:r>
            <a:r>
              <a:rPr lang="ja-JP" altLang="en-US" smtClean="0"/>
              <a:t>を有する</a:t>
            </a:r>
            <a:r>
              <a:rPr lang="en-US" altLang="ja-JP" smtClean="0"/>
              <a:t>DBAOC20</a:t>
            </a:r>
            <a:r>
              <a:rPr lang="ja-JP" altLang="en-US" smtClean="0"/>
              <a:t>が形成するハニカムネットワークの</a:t>
            </a:r>
            <a:r>
              <a:rPr lang="en-US" altLang="ja-JP" smtClean="0"/>
              <a:t>STM</a:t>
            </a:r>
            <a:r>
              <a:rPr lang="ja-JP" altLang="en-US" smtClean="0"/>
              <a:t>画像を示します。図の明るい三角形の部分が</a:t>
            </a:r>
            <a:r>
              <a:rPr lang="en-US" altLang="ja-JP" smtClean="0"/>
              <a:t>DBA</a:t>
            </a:r>
            <a:r>
              <a:rPr lang="ja-JP" altLang="en-US" smtClean="0"/>
              <a:t>の共役コアに相当し、暗い部分は組み合ったアルキル鎖に相当します。この分子はアルコキシ鎖の長さを変えることで空孔のサイズを変化させることが可能です。例えばアルキル鎖長が</a:t>
            </a:r>
            <a:r>
              <a:rPr lang="en-US" altLang="ja-JP" smtClean="0"/>
              <a:t>10</a:t>
            </a:r>
            <a:r>
              <a:rPr lang="ja-JP" altLang="en-US" smtClean="0"/>
              <a:t>の</a:t>
            </a:r>
            <a:r>
              <a:rPr lang="en-US" altLang="ja-JP" smtClean="0"/>
              <a:t>DBAOC10</a:t>
            </a:r>
            <a:r>
              <a:rPr lang="ja-JP" altLang="en-US" smtClean="0"/>
              <a:t>では空孔の大きさが</a:t>
            </a:r>
            <a:r>
              <a:rPr lang="en-US" altLang="ja-JP" smtClean="0"/>
              <a:t>2.5 nm</a:t>
            </a:r>
            <a:r>
              <a:rPr lang="ja-JP" altLang="en-US" smtClean="0"/>
              <a:t>であるのに対して、</a:t>
            </a:r>
            <a:r>
              <a:rPr lang="en-US" altLang="ja-JP" smtClean="0"/>
              <a:t>DBAOC20</a:t>
            </a:r>
            <a:r>
              <a:rPr lang="ja-JP" altLang="en-US" smtClean="0"/>
              <a:t>では</a:t>
            </a:r>
            <a:r>
              <a:rPr lang="en-US" altLang="ja-JP" smtClean="0"/>
              <a:t>4.7nm</a:t>
            </a:r>
            <a:r>
              <a:rPr lang="ja-JP" altLang="en-US" smtClean="0"/>
              <a:t>と倍近くに空孔サイズは広がります。</a:t>
            </a:r>
            <a:endParaRPr lang="en-US" altLang="ja-JP" smtClean="0"/>
          </a:p>
        </p:txBody>
      </p:sp>
      <p:sp>
        <p:nvSpPr>
          <p:cNvPr id="26627"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862A05-A616-44F6-B941-444D659932EA}" type="slidenum">
              <a:rPr lang="ja-JP" altLang="en-US"/>
              <a:pPr fontAlgn="base">
                <a:spcBef>
                  <a:spcPct val="0"/>
                </a:spcBef>
                <a:spcAft>
                  <a:spcPct val="0"/>
                </a:spcAft>
              </a:pPr>
              <a:t>6</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969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ja-JP" smtClean="0"/>
              <a:t>We also observed that the guest molecules nanographene are adsorbed in the pore formed by DBA. Interestingly, the number of guest molecules at the pore increase with the enlargement of the size of pore. When the host molecule is DBAOC16, the four nanographenes are adsorbed in the pore as shown in the red circle. In the case of DBAOC18 or DBAOC20 as host molecule, five nanographenes or six nanographenes were adsorbed at the pore respectively.</a:t>
            </a:r>
          </a:p>
          <a:p>
            <a:pPr>
              <a:spcBef>
                <a:spcPct val="0"/>
              </a:spcBef>
            </a:pPr>
            <a:endParaRPr lang="en-US" altLang="ja-JP" smtClean="0"/>
          </a:p>
          <a:p>
            <a:pPr>
              <a:spcBef>
                <a:spcPct val="0"/>
              </a:spcBef>
            </a:pPr>
            <a:r>
              <a:rPr lang="en-US" altLang="ja-JP" smtClean="0"/>
              <a:t>DBA</a:t>
            </a:r>
            <a:r>
              <a:rPr lang="ja-JP" altLang="en-US" smtClean="0"/>
              <a:t>の形成するハニカムネットワークの空孔には</a:t>
            </a:r>
            <a:r>
              <a:rPr lang="en-US" altLang="ja-JP" smtClean="0"/>
              <a:t>guest</a:t>
            </a:r>
            <a:r>
              <a:rPr lang="ja-JP" altLang="en-US" smtClean="0"/>
              <a:t>分子が吸着されることも明らかにしています。例えば、</a:t>
            </a:r>
            <a:r>
              <a:rPr lang="en-US" altLang="ja-JP" smtClean="0"/>
              <a:t>guest</a:t>
            </a:r>
            <a:r>
              <a:rPr lang="ja-JP" altLang="en-US" smtClean="0"/>
              <a:t>として</a:t>
            </a:r>
            <a:r>
              <a:rPr lang="en-US" altLang="ja-JP" smtClean="0"/>
              <a:t>nanographene</a:t>
            </a:r>
            <a:r>
              <a:rPr lang="ja-JP" altLang="en-US" smtClean="0"/>
              <a:t>という平面三角形分子が吸着される例が挙げられます。興味深いことに空孔のサイズによって吸着される数が変化します。例えば一番左の図のようにアルキル鎖長が</a:t>
            </a:r>
            <a:r>
              <a:rPr lang="en-US" altLang="ja-JP" smtClean="0"/>
              <a:t>16</a:t>
            </a:r>
            <a:r>
              <a:rPr lang="ja-JP" altLang="en-US" smtClean="0"/>
              <a:t>の</a:t>
            </a:r>
            <a:r>
              <a:rPr lang="en-US" altLang="ja-JP" smtClean="0"/>
              <a:t>DBAOC16</a:t>
            </a:r>
            <a:r>
              <a:rPr lang="ja-JP" altLang="en-US" smtClean="0"/>
              <a:t>では、赤い丸で囲んだ部分が示すように</a:t>
            </a:r>
            <a:r>
              <a:rPr lang="en-US" altLang="ja-JP" smtClean="0"/>
              <a:t>DBA</a:t>
            </a:r>
            <a:r>
              <a:rPr lang="ja-JP" altLang="en-US" smtClean="0"/>
              <a:t>で形成された六角形の空孔の中に</a:t>
            </a:r>
            <a:r>
              <a:rPr lang="en-US" altLang="ja-JP" smtClean="0"/>
              <a:t>4</a:t>
            </a:r>
            <a:r>
              <a:rPr lang="ja-JP" altLang="en-US" smtClean="0"/>
              <a:t>つのナノグラフェンが吸着されているのがわかります。これに対し、アルキル鎖長が</a:t>
            </a:r>
            <a:r>
              <a:rPr lang="en-US" altLang="ja-JP" smtClean="0"/>
              <a:t>18</a:t>
            </a:r>
            <a:r>
              <a:rPr lang="ja-JP" altLang="en-US" smtClean="0"/>
              <a:t>の</a:t>
            </a:r>
            <a:r>
              <a:rPr lang="en-US" altLang="ja-JP" smtClean="0"/>
              <a:t>DBAOC18</a:t>
            </a:r>
            <a:r>
              <a:rPr lang="ja-JP" altLang="en-US" smtClean="0"/>
              <a:t>には５つ、アルキル鎖長が</a:t>
            </a:r>
            <a:r>
              <a:rPr lang="en-US" altLang="ja-JP" smtClean="0"/>
              <a:t>20</a:t>
            </a:r>
            <a:r>
              <a:rPr lang="ja-JP" altLang="en-US" smtClean="0"/>
              <a:t>の</a:t>
            </a:r>
            <a:r>
              <a:rPr lang="en-US" altLang="ja-JP" smtClean="0"/>
              <a:t>DBAOC20</a:t>
            </a:r>
            <a:r>
              <a:rPr lang="ja-JP" altLang="en-US" smtClean="0"/>
              <a:t>には６つのナノグラフェンが吸着されることが</a:t>
            </a:r>
            <a:r>
              <a:rPr lang="en-US" altLang="ja-JP" smtClean="0"/>
              <a:t>STM</a:t>
            </a:r>
            <a:r>
              <a:rPr lang="ja-JP" altLang="en-US" smtClean="0"/>
              <a:t>により観察されています。</a:t>
            </a:r>
            <a:endParaRPr lang="en-US" altLang="ja-JP" smtClean="0"/>
          </a:p>
          <a:p>
            <a:pPr>
              <a:spcBef>
                <a:spcPct val="0"/>
              </a:spcBef>
            </a:pPr>
            <a:endParaRPr lang="en-US" altLang="ja-JP" smtClean="0"/>
          </a:p>
          <a:p>
            <a:pPr>
              <a:spcBef>
                <a:spcPct val="0"/>
              </a:spcBef>
            </a:pPr>
            <a:endParaRPr lang="en-US" altLang="ja-JP" smtClean="0"/>
          </a:p>
        </p:txBody>
      </p:sp>
      <p:sp>
        <p:nvSpPr>
          <p:cNvPr id="29699"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9F8D06-6229-45CA-ADFF-4472C312012A}" type="slidenum">
              <a:rPr lang="ja-JP" altLang="en-US"/>
              <a:pPr fontAlgn="base">
                <a:spcBef>
                  <a:spcPct val="0"/>
                </a:spcBef>
                <a:spcAft>
                  <a:spcPct val="0"/>
                </a:spcAft>
              </a:pPr>
              <a:t>7</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174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ja-JP" smtClean="0"/>
              <a:t>in this work, I study about the construction 2D nano porous network with functionalized pores formed by DBA. There is no report on the formation of such functionalized 2D pore, therefore I expect that it would show unique capability toward guest molecule. In particular, I focus on fluorophilic interaction for specific 2D host guest system.</a:t>
            </a:r>
          </a:p>
          <a:p>
            <a:pPr>
              <a:spcBef>
                <a:spcPct val="0"/>
              </a:spcBef>
            </a:pPr>
            <a:endParaRPr lang="en-US" altLang="ja-JP" smtClean="0"/>
          </a:p>
          <a:p>
            <a:pPr>
              <a:spcBef>
                <a:spcPct val="0"/>
              </a:spcBef>
            </a:pPr>
            <a:r>
              <a:rPr lang="en-US" altLang="ja-JP" smtClean="0"/>
              <a:t> </a:t>
            </a:r>
            <a:r>
              <a:rPr lang="ja-JP" altLang="en-US" smtClean="0"/>
              <a:t>さて今回私は官能基を有する二次元ナノ空孔を構築することを目的として研究を行いました。これまでに官能基で修飾された空孔を構築したという例はほとんど報告されていません。またこのような空孔が構築できれば、特異な分子認識を起こし、特定のゲスト分子が選択的に吸着される可能性があります。私はフッ素間相互作用を用いて特異な分子認識を起こさせることにしました。</a:t>
            </a:r>
            <a:endParaRPr lang="en-US" altLang="ja-JP" smtClean="0"/>
          </a:p>
        </p:txBody>
      </p:sp>
      <p:sp>
        <p:nvSpPr>
          <p:cNvPr id="31747"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E76537-E7D8-41CC-8C2A-AD69A89FC07B}" type="slidenum">
              <a:rPr lang="ja-JP" altLang="en-US"/>
              <a:pPr fontAlgn="base">
                <a:spcBef>
                  <a:spcPct val="0"/>
                </a:spcBef>
                <a:spcAft>
                  <a:spcPct val="0"/>
                </a:spcAft>
              </a:pPr>
              <a:t>8</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481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smtClean="0"/>
              <a:t>こちらに今回設計した分子の化学式と分子モデルを示します。この分子には</a:t>
            </a:r>
            <a:r>
              <a:rPr lang="en-US" altLang="ja-JP" smtClean="0"/>
              <a:t>DBA</a:t>
            </a:r>
            <a:r>
              <a:rPr lang="ja-JP" altLang="en-US" smtClean="0"/>
              <a:t>の</a:t>
            </a:r>
            <a:r>
              <a:rPr lang="en-US" altLang="ja-JP" smtClean="0"/>
              <a:t>3</a:t>
            </a:r>
            <a:r>
              <a:rPr lang="ja-JP" altLang="en-US" smtClean="0"/>
              <a:t>本のアルコキシ鎖の末端にフェニル基をリンカーとしてフルオロアルカンが導入されています。こちらの分子モデルの水色の部分がフッ素原子に相当し、この分子がハニカムネットワークを組むとフルオロアルカン部位は空孔のふちに沿って固体表面に吸着されると予想されます。またフルオロアルカンのようなフッ素をたくさん含む分子は前期でも述べたように、水や有機溶媒に溶けにくく、フッ素溶媒によく溶けるという性質、つまりフッ素を多く含むものはお互いに引き合うという性質があります。そのため空孔の内部をフッ素化することで、フッ素化された</a:t>
            </a:r>
            <a:r>
              <a:rPr lang="en-US" altLang="ja-JP" smtClean="0"/>
              <a:t>guest</a:t>
            </a:r>
            <a:r>
              <a:rPr lang="ja-JP" altLang="en-US" smtClean="0"/>
              <a:t>分子のみが吸着され、フッ素化されていない</a:t>
            </a:r>
            <a:r>
              <a:rPr lang="en-US" altLang="ja-JP" smtClean="0"/>
              <a:t>guest</a:t>
            </a:r>
            <a:r>
              <a:rPr lang="ja-JP" altLang="en-US" smtClean="0"/>
              <a:t>分子は吸着されないなどの面白い挙動を示すのではないかと期待しました。</a:t>
            </a:r>
          </a:p>
          <a:p>
            <a:pPr>
              <a:spcBef>
                <a:spcPct val="0"/>
              </a:spcBef>
            </a:pPr>
            <a:r>
              <a:rPr lang="ja-JP" altLang="en-US" smtClean="0"/>
              <a:t>化合物はフッ素を有する</a:t>
            </a:r>
            <a:r>
              <a:rPr lang="en-US" altLang="ja-JP" smtClean="0"/>
              <a:t>host</a:t>
            </a:r>
            <a:r>
              <a:rPr lang="ja-JP" altLang="en-US" smtClean="0"/>
              <a:t>分子を</a:t>
            </a:r>
            <a:r>
              <a:rPr lang="en-US" altLang="ja-JP" smtClean="0"/>
              <a:t>DBAOC14RF</a:t>
            </a:r>
            <a:r>
              <a:rPr lang="ja-JP" altLang="en-US" smtClean="0"/>
              <a:t>、アルキル鎖のみを有する分子を</a:t>
            </a:r>
            <a:r>
              <a:rPr lang="en-US" altLang="ja-JP" smtClean="0"/>
              <a:t>DBAOC14RH</a:t>
            </a:r>
            <a:r>
              <a:rPr lang="ja-JP" altLang="en-US" smtClean="0"/>
              <a:t>とし、フッ素を有する</a:t>
            </a:r>
            <a:r>
              <a:rPr lang="en-US" altLang="ja-JP" smtClean="0"/>
              <a:t>gust</a:t>
            </a:r>
            <a:r>
              <a:rPr lang="ja-JP" altLang="en-US" smtClean="0"/>
              <a:t>分子を</a:t>
            </a:r>
            <a:r>
              <a:rPr lang="en-US" altLang="ja-JP" smtClean="0"/>
              <a:t>18F-HPEB</a:t>
            </a:r>
            <a:r>
              <a:rPr lang="ja-JP" altLang="en-US" smtClean="0"/>
              <a:t>、有さないものを</a:t>
            </a:r>
            <a:r>
              <a:rPr lang="en-US" altLang="ja-JP" smtClean="0"/>
              <a:t>HPEB</a:t>
            </a:r>
            <a:r>
              <a:rPr lang="ja-JP" altLang="en-US" smtClean="0"/>
              <a:t>と呼びます。</a:t>
            </a:r>
            <a:endParaRPr lang="en-US" altLang="ja-JP" smtClean="0"/>
          </a:p>
          <a:p>
            <a:pPr>
              <a:spcBef>
                <a:spcPct val="0"/>
              </a:spcBef>
            </a:pPr>
            <a:endParaRPr lang="en-US" altLang="ja-JP" smtClean="0"/>
          </a:p>
        </p:txBody>
      </p:sp>
      <p:sp>
        <p:nvSpPr>
          <p:cNvPr id="34819"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B3845E-95CD-4130-AD63-277E7F1A16C1}" type="slidenum">
              <a:rPr lang="ja-JP" altLang="en-US"/>
              <a:pPr fontAlgn="base">
                <a:spcBef>
                  <a:spcPct val="0"/>
                </a:spcBef>
                <a:spcAft>
                  <a:spcPct val="0"/>
                </a:spcAft>
              </a:pPr>
              <a:t>9</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B9BB527E-41D0-42D5-9181-BD818BE79F47}" type="datetimeFigureOut">
              <a:rPr lang="ja-JP" altLang="en-US"/>
              <a:pPr>
                <a:defRPr/>
              </a:pPr>
              <a:t>2011/10/28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20D5F0F-11F3-47D4-9CCD-529102F28BF5}" type="slidenum">
              <a:rPr lang="ja-JP" altLang="en-US"/>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A18B8C92-4CB4-4D3E-A089-C5925CE54C74}" type="datetimeFigureOut">
              <a:rPr lang="ja-JP" altLang="en-US"/>
              <a:pPr>
                <a:defRPr/>
              </a:pPr>
              <a:t>2011/10/28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50FBFFC0-C2A2-4516-A5EA-9FB7F534F57C}"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3E9E23A5-F60E-4293-995D-07FEB30E863A}" type="datetimeFigureOut">
              <a:rPr lang="ja-JP" altLang="en-US"/>
              <a:pPr>
                <a:defRPr/>
              </a:pPr>
              <a:t>2011/10/28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E4BF97D-20FE-43F3-816F-1B0DF0265173}" type="slidenum">
              <a:rPr lang="ja-JP" altLang="en-US"/>
              <a:pPr>
                <a:defRPr/>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B036615E-77F1-4984-962C-E9765A5689C1}" type="datetimeFigureOut">
              <a:rPr lang="ja-JP" altLang="en-US"/>
              <a:pPr>
                <a:defRPr/>
              </a:pPr>
              <a:t>2011/10/28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6BCD32C1-366A-4342-91CB-5EA799D9071B}"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B84A2052-508A-4E5D-BF4C-6639AB054107}" type="datetimeFigureOut">
              <a:rPr lang="ja-JP" altLang="en-US"/>
              <a:pPr>
                <a:defRPr/>
              </a:pPr>
              <a:t>2011/10/28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3AD2021-588B-432C-8B5A-F87A6E194EEB}" type="slidenum">
              <a:rPr lang="ja-JP" altLang="en-US"/>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CC17A1FC-C42F-440C-8FFB-24DF6234D00D}" type="datetimeFigureOut">
              <a:rPr lang="ja-JP" altLang="en-US"/>
              <a:pPr>
                <a:defRPr/>
              </a:pPr>
              <a:t>2011/10/28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A6B42185-B68F-4F23-BFE1-DD23C8E6DEF2}"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66F97F77-0FB9-4BAE-8D34-E6B0A7055404}" type="datetimeFigureOut">
              <a:rPr lang="ja-JP" altLang="en-US"/>
              <a:pPr>
                <a:defRPr/>
              </a:pPr>
              <a:t>2011/10/28</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119A931A-33E2-44D6-B73E-429F5A4E1872}"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1A326C08-8E8A-4F7B-B61B-EAF25FF0A6E0}" type="datetimeFigureOut">
              <a:rPr lang="ja-JP" altLang="en-US"/>
              <a:pPr>
                <a:defRPr/>
              </a:pPr>
              <a:t>2011/10/28</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4EEAC87B-3218-4436-8ADD-52408E51EC85}"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E4523630-1CC7-438F-BBB6-400907416C18}" type="datetimeFigureOut">
              <a:rPr lang="ja-JP" altLang="en-US"/>
              <a:pPr>
                <a:defRPr/>
              </a:pPr>
              <a:t>2011/10/28</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7562BE5D-4DF2-497D-A71F-F80CC54214AE}"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90C0B6B-8EAC-4019-B986-7DEB9A51189D}" type="datetimeFigureOut">
              <a:rPr lang="ja-JP" altLang="en-US"/>
              <a:pPr>
                <a:defRPr/>
              </a:pPr>
              <a:t>2011/10/28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68BA5EFA-99E1-4186-B4EB-4B9881CF1CFC}"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F93DE076-5AA5-40F7-9930-79E37174AC19}" type="datetimeFigureOut">
              <a:rPr lang="ja-JP" altLang="en-US"/>
              <a:pPr>
                <a:defRPr/>
              </a:pPr>
              <a:t>2011/10/28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A390F0C0-E1A9-4F15-8C9E-A39891FF0B7E}"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5603"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1C75D0F6-D9BD-4150-BB5A-C4115EFA8FC1}" type="datetimeFigureOut">
              <a:rPr lang="ja-JP" altLang="en-US"/>
              <a:pPr>
                <a:defRPr/>
              </a:pPr>
              <a:t>2011/10/28</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FB84322-C65F-4155-954E-A0EFC51A8734}"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fontAlgn="base">
        <a:spcBef>
          <a:spcPct val="0"/>
        </a:spcBef>
        <a:spcAft>
          <a:spcPct val="0"/>
        </a:spcAft>
        <a:defRPr kumimoji="1" sz="4400" kern="12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ＭＳ Ｐゴシック" charset="-128"/>
        </a:defRPr>
      </a:lvl2pPr>
      <a:lvl3pPr algn="ctr" defTabSz="457200" rtl="0" fontAlgn="base">
        <a:spcBef>
          <a:spcPct val="0"/>
        </a:spcBef>
        <a:spcAft>
          <a:spcPct val="0"/>
        </a:spcAft>
        <a:defRPr kumimoji="1" sz="4400">
          <a:solidFill>
            <a:schemeClr val="tx1"/>
          </a:solidFill>
          <a:latin typeface="Calibri" pitchFamily="34" charset="0"/>
          <a:ea typeface="ＭＳ Ｐゴシック" charset="-128"/>
        </a:defRPr>
      </a:lvl3pPr>
      <a:lvl4pPr algn="ctr" defTabSz="457200" rtl="0" fontAlgn="base">
        <a:spcBef>
          <a:spcPct val="0"/>
        </a:spcBef>
        <a:spcAft>
          <a:spcPct val="0"/>
        </a:spcAft>
        <a:defRPr kumimoji="1" sz="4400">
          <a:solidFill>
            <a:schemeClr val="tx1"/>
          </a:solidFill>
          <a:latin typeface="Calibri" pitchFamily="34" charset="0"/>
          <a:ea typeface="ＭＳ Ｐゴシック" charset="-128"/>
        </a:defRPr>
      </a:lvl4pPr>
      <a:lvl5pPr algn="ctr" defTabSz="457200" rtl="0" fontAlgn="base">
        <a:spcBef>
          <a:spcPct val="0"/>
        </a:spcBef>
        <a:spcAft>
          <a:spcPct val="0"/>
        </a:spcAft>
        <a:defRPr kumimoji="1" sz="4400">
          <a:solidFill>
            <a:schemeClr val="tx1"/>
          </a:solidFill>
          <a:latin typeface="Calibri" pitchFamily="34" charset="0"/>
          <a:ea typeface="ＭＳ Ｐゴシック" charset="-128"/>
        </a:defRPr>
      </a:lvl5pPr>
      <a:lvl6pPr marL="457200" algn="ctr" defTabSz="457200" rtl="0" fontAlgn="base">
        <a:spcBef>
          <a:spcPct val="0"/>
        </a:spcBef>
        <a:spcAft>
          <a:spcPct val="0"/>
        </a:spcAft>
        <a:defRPr kumimoji="1" sz="4400">
          <a:solidFill>
            <a:schemeClr val="tx1"/>
          </a:solidFill>
          <a:latin typeface="Calibri" pitchFamily="34" charset="0"/>
          <a:ea typeface="ＭＳ Ｐゴシック" charset="-128"/>
        </a:defRPr>
      </a:lvl6pPr>
      <a:lvl7pPr marL="914400" algn="ctr" defTabSz="457200"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defTabSz="457200"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defTabSz="457200"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9.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9.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タイトル 1"/>
          <p:cNvSpPr>
            <a:spLocks noGrp="1"/>
          </p:cNvSpPr>
          <p:nvPr>
            <p:ph type="ctrTitle"/>
          </p:nvPr>
        </p:nvSpPr>
        <p:spPr>
          <a:xfrm>
            <a:off x="0" y="2106613"/>
            <a:ext cx="9045575" cy="1470025"/>
          </a:xfrm>
        </p:spPr>
        <p:txBody>
          <a:bodyPr/>
          <a:lstStyle/>
          <a:p>
            <a:r>
              <a:rPr lang="en-US" altLang="ja-JP" sz="3600" b="1" smtClean="0">
                <a:solidFill>
                  <a:srgbClr val="000090"/>
                </a:solidFill>
                <a:latin typeface="Arial" charset="0"/>
                <a:cs typeface="Arial" charset="0"/>
              </a:rPr>
              <a:t>Construction of Two-Dimensional Pore with Fluorinated Alkyl Groups</a:t>
            </a:r>
            <a:r>
              <a:rPr lang="en-US" altLang="ja-JP" sz="3600" b="1" smtClean="0">
                <a:latin typeface="Arial" charset="0"/>
                <a:cs typeface="Arial" charset="0"/>
              </a:rPr>
              <a:t/>
            </a:r>
            <a:br>
              <a:rPr lang="en-US" altLang="ja-JP" sz="3600" b="1" smtClean="0">
                <a:latin typeface="Arial" charset="0"/>
                <a:cs typeface="Arial" charset="0"/>
              </a:rPr>
            </a:br>
            <a:endParaRPr lang="ja-JP" altLang="en-US" sz="3600" smtClean="0">
              <a:latin typeface="Arial" charset="0"/>
              <a:cs typeface="Arial" charset="0"/>
            </a:endParaRPr>
          </a:p>
        </p:txBody>
      </p:sp>
      <p:sp>
        <p:nvSpPr>
          <p:cNvPr id="14338" name="サブタイトル 2"/>
          <p:cNvSpPr>
            <a:spLocks noGrp="1"/>
          </p:cNvSpPr>
          <p:nvPr>
            <p:ph type="subTitle" idx="1"/>
          </p:nvPr>
        </p:nvSpPr>
        <p:spPr>
          <a:xfrm>
            <a:off x="1371600" y="4656138"/>
            <a:ext cx="6400800" cy="1752600"/>
          </a:xfrm>
        </p:spPr>
        <p:txBody>
          <a:bodyPr/>
          <a:lstStyle/>
          <a:p>
            <a:r>
              <a:rPr lang="en-US" altLang="ja-JP" smtClean="0">
                <a:solidFill>
                  <a:schemeClr val="tx1"/>
                </a:solidFill>
                <a:latin typeface="Arial" charset="0"/>
                <a:cs typeface="Arial" charset="0"/>
              </a:rPr>
              <a:t>Tobe Lab. </a:t>
            </a:r>
          </a:p>
          <a:p>
            <a:r>
              <a:rPr lang="en-US" altLang="ja-JP" smtClean="0">
                <a:solidFill>
                  <a:schemeClr val="tx1"/>
                </a:solidFill>
                <a:latin typeface="Arial" charset="0"/>
                <a:cs typeface="Arial" charset="0"/>
              </a:rPr>
              <a:t>Keisuke Katayama</a:t>
            </a:r>
            <a:endParaRPr lang="ja-JP" altLang="en-US"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p:cNvSpPr>
            <a:spLocks noGrp="1" noChangeArrowheads="1"/>
          </p:cNvSpPr>
          <p:nvPr>
            <p:ph type="title"/>
          </p:nvPr>
        </p:nvSpPr>
        <p:spPr>
          <a:xfrm>
            <a:off x="0" y="228600"/>
            <a:ext cx="9144000" cy="633413"/>
          </a:xfrm>
        </p:spPr>
        <p:txBody>
          <a:bodyPr/>
          <a:lstStyle/>
          <a:p>
            <a:r>
              <a:rPr lang="en-US" altLang="ja-JP" sz="3200" b="1" smtClean="0">
                <a:solidFill>
                  <a:srgbClr val="000090"/>
                </a:solidFill>
                <a:latin typeface="Arial" charset="0"/>
              </a:rPr>
              <a:t>Scanning Tunneling Microscopy (STM)</a:t>
            </a:r>
          </a:p>
        </p:txBody>
      </p:sp>
      <p:pic>
        <p:nvPicPr>
          <p:cNvPr id="35842" name="Picture 128" descr="STM model"/>
          <p:cNvPicPr>
            <a:picLocks noChangeAspect="1" noChangeArrowheads="1"/>
          </p:cNvPicPr>
          <p:nvPr/>
        </p:nvPicPr>
        <p:blipFill>
          <a:blip r:embed="rId3"/>
          <a:srcRect/>
          <a:stretch>
            <a:fillRect/>
          </a:stretch>
        </p:blipFill>
        <p:spPr bwMode="auto">
          <a:xfrm>
            <a:off x="242888" y="1439863"/>
            <a:ext cx="5033962" cy="4208462"/>
          </a:xfrm>
          <a:prstGeom prst="rect">
            <a:avLst/>
          </a:prstGeom>
          <a:noFill/>
          <a:ln w="9525">
            <a:noFill/>
            <a:miter lim="800000"/>
            <a:headEnd/>
            <a:tailEnd/>
          </a:ln>
        </p:spPr>
      </p:pic>
      <p:sp>
        <p:nvSpPr>
          <p:cNvPr id="50" name="テキスト ボックス 23"/>
          <p:cNvSpPr txBox="1">
            <a:spLocks noChangeArrowheads="1"/>
          </p:cNvSpPr>
          <p:nvPr/>
        </p:nvSpPr>
        <p:spPr bwMode="auto">
          <a:xfrm>
            <a:off x="5510213" y="2166938"/>
            <a:ext cx="3362325" cy="2808287"/>
          </a:xfrm>
          <a:prstGeom prst="rect">
            <a:avLst/>
          </a:prstGeom>
          <a:noFill/>
          <a:ln>
            <a:noFill/>
          </a:ln>
          <a:extLst>
            <a:ext uri="{909E8E84-426E-40dd-AFC4-6F175D3DCCD1}"/>
            <a:ext uri="{91240B29-F687-4f45-9708-019B960494DF}"/>
          </a:extLst>
        </p:spPr>
        <p:txBody>
          <a:bodyPr>
            <a:spAutoFit/>
          </a:bodyPr>
          <a:lstStyle>
            <a:lvl1pPr marL="371475" indent="-371475" eaLnBrk="0" hangingPunct="0">
              <a:defRPr kumimoji="1" sz="2800">
                <a:solidFill>
                  <a:schemeClr val="tx1"/>
                </a:solidFill>
                <a:latin typeface="Arial" charset="0"/>
                <a:ea typeface="ＭＳ Ｐゴシック" pitchFamily="50" charset="-128"/>
              </a:defRPr>
            </a:lvl1pPr>
            <a:lvl2pPr marL="742950" indent="-285750" eaLnBrk="0" hangingPunct="0">
              <a:defRPr kumimoji="1" sz="2800">
                <a:solidFill>
                  <a:schemeClr val="tx1"/>
                </a:solidFill>
                <a:latin typeface="Arial" charset="0"/>
                <a:ea typeface="ＭＳ Ｐゴシック" pitchFamily="50" charset="-128"/>
              </a:defRPr>
            </a:lvl2pPr>
            <a:lvl3pPr marL="1143000" indent="-228600" eaLnBrk="0" hangingPunct="0">
              <a:defRPr kumimoji="1" sz="2800">
                <a:solidFill>
                  <a:schemeClr val="tx1"/>
                </a:solidFill>
                <a:latin typeface="Arial" charset="0"/>
                <a:ea typeface="ＭＳ Ｐゴシック" pitchFamily="50" charset="-128"/>
              </a:defRPr>
            </a:lvl3pPr>
            <a:lvl4pPr marL="1600200" indent="-228600" eaLnBrk="0" hangingPunct="0">
              <a:defRPr kumimoji="1" sz="2800">
                <a:solidFill>
                  <a:schemeClr val="tx1"/>
                </a:solidFill>
                <a:latin typeface="Arial" charset="0"/>
                <a:ea typeface="ＭＳ Ｐゴシック" pitchFamily="50" charset="-128"/>
              </a:defRPr>
            </a:lvl4pPr>
            <a:lvl5pPr marL="2057400" indent="-228600" eaLnBrk="0" hangingPunct="0">
              <a:defRPr kumimoji="1" sz="28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Arial" charset="0"/>
                <a:ea typeface="ＭＳ Ｐゴシック" pitchFamily="50" charset="-128"/>
              </a:defRPr>
            </a:lvl9pPr>
          </a:lstStyle>
          <a:p>
            <a:pPr eaLnBrk="1" fontAlgn="auto" hangingPunct="1">
              <a:spcBef>
                <a:spcPts val="0"/>
              </a:spcBef>
              <a:spcAft>
                <a:spcPts val="0"/>
              </a:spcAft>
              <a:defRPr/>
            </a:pPr>
            <a:r>
              <a:rPr lang="en-US" altLang="ja-JP" sz="2400" i="1" u="sng" dirty="0">
                <a:latin typeface="Arial"/>
                <a:cs typeface="Arial"/>
              </a:rPr>
              <a:t>Conditions</a:t>
            </a:r>
          </a:p>
          <a:p>
            <a:pPr marL="0" indent="0" eaLnBrk="1" fontAlgn="auto" hangingPunct="1">
              <a:spcBef>
                <a:spcPts val="0"/>
              </a:spcBef>
              <a:spcAft>
                <a:spcPts val="0"/>
              </a:spcAft>
              <a:defRPr/>
            </a:pPr>
            <a:endParaRPr lang="en-US" altLang="ja-JP" sz="1050" dirty="0" smtClean="0">
              <a:latin typeface="Arial"/>
              <a:cs typeface="Arial"/>
            </a:endParaRPr>
          </a:p>
          <a:p>
            <a:pPr marL="0" indent="0" eaLnBrk="1" fontAlgn="auto" hangingPunct="1">
              <a:spcBef>
                <a:spcPts val="0"/>
              </a:spcBef>
              <a:spcAft>
                <a:spcPts val="0"/>
              </a:spcAft>
              <a:defRPr/>
            </a:pPr>
            <a:r>
              <a:rPr lang="ja-JP" altLang="en-US" sz="2000" dirty="0" smtClean="0">
                <a:latin typeface="Arial"/>
                <a:cs typeface="Arial"/>
              </a:rPr>
              <a:t>・</a:t>
            </a:r>
            <a:r>
              <a:rPr lang="en-US" altLang="ja-JP" sz="2000" dirty="0" smtClean="0">
                <a:latin typeface="Arial"/>
                <a:cs typeface="Arial"/>
              </a:rPr>
              <a:t>Constant current </a:t>
            </a:r>
            <a:r>
              <a:rPr lang="en-US" altLang="ja-JP" sz="2000" dirty="0">
                <a:latin typeface="Arial"/>
                <a:cs typeface="Arial"/>
              </a:rPr>
              <a:t>mode</a:t>
            </a:r>
          </a:p>
          <a:p>
            <a:pPr marL="0" indent="0" eaLnBrk="1" fontAlgn="auto" hangingPunct="1">
              <a:spcBef>
                <a:spcPts val="0"/>
              </a:spcBef>
              <a:spcAft>
                <a:spcPts val="0"/>
              </a:spcAft>
              <a:defRPr/>
            </a:pPr>
            <a:endParaRPr lang="en-US" altLang="en-US" sz="1050" dirty="0" smtClean="0">
              <a:latin typeface="Arial"/>
              <a:cs typeface="Arial"/>
            </a:endParaRPr>
          </a:p>
          <a:p>
            <a:pPr marL="0" indent="0" eaLnBrk="1" fontAlgn="auto" hangingPunct="1">
              <a:spcBef>
                <a:spcPts val="0"/>
              </a:spcBef>
              <a:spcAft>
                <a:spcPts val="0"/>
              </a:spcAft>
              <a:defRPr/>
            </a:pPr>
            <a:r>
              <a:rPr lang="en-US" altLang="en-US" sz="2000" dirty="0" smtClean="0">
                <a:latin typeface="Arial"/>
                <a:cs typeface="Arial"/>
              </a:rPr>
              <a:t>・</a:t>
            </a:r>
            <a:r>
              <a:rPr lang="en-US" altLang="ja-JP" sz="2000" dirty="0" smtClean="0">
                <a:latin typeface="Arial"/>
                <a:cs typeface="Arial"/>
              </a:rPr>
              <a:t>Negative </a:t>
            </a:r>
            <a:r>
              <a:rPr lang="en-US" altLang="ja-JP" sz="2000" dirty="0">
                <a:latin typeface="Arial"/>
                <a:cs typeface="Arial"/>
              </a:rPr>
              <a:t>sample bias</a:t>
            </a:r>
          </a:p>
          <a:p>
            <a:pPr marL="0" indent="0" eaLnBrk="1" fontAlgn="auto" hangingPunct="1">
              <a:spcBef>
                <a:spcPts val="0"/>
              </a:spcBef>
              <a:spcAft>
                <a:spcPts val="0"/>
              </a:spcAft>
              <a:defRPr/>
            </a:pPr>
            <a:endParaRPr lang="en-US" altLang="ja-JP" sz="1050" dirty="0" smtClean="0">
              <a:latin typeface="Arial"/>
              <a:cs typeface="Arial"/>
            </a:endParaRPr>
          </a:p>
          <a:p>
            <a:pPr marL="0" indent="0" eaLnBrk="1" fontAlgn="auto" hangingPunct="1">
              <a:spcBef>
                <a:spcPts val="0"/>
              </a:spcBef>
              <a:spcAft>
                <a:spcPts val="0"/>
              </a:spcAft>
              <a:defRPr/>
            </a:pPr>
            <a:r>
              <a:rPr lang="ja-JP" altLang="en-US" sz="2000" dirty="0" smtClean="0">
                <a:latin typeface="Arial"/>
                <a:cs typeface="Arial"/>
              </a:rPr>
              <a:t>・</a:t>
            </a:r>
            <a:r>
              <a:rPr lang="en-US" altLang="ja-JP" sz="2000" dirty="0" smtClean="0">
                <a:latin typeface="Arial"/>
                <a:cs typeface="Arial"/>
              </a:rPr>
              <a:t>Room temperature</a:t>
            </a:r>
          </a:p>
          <a:p>
            <a:pPr marL="0" indent="0" eaLnBrk="1" fontAlgn="auto" hangingPunct="1">
              <a:spcBef>
                <a:spcPts val="0"/>
              </a:spcBef>
              <a:spcAft>
                <a:spcPts val="0"/>
              </a:spcAft>
              <a:defRPr/>
            </a:pPr>
            <a:endParaRPr lang="en-US" altLang="ja-JP" sz="1050" dirty="0" smtClean="0">
              <a:latin typeface="Arial"/>
              <a:cs typeface="Arial"/>
            </a:endParaRPr>
          </a:p>
          <a:p>
            <a:pPr marL="0" indent="0" eaLnBrk="1" fontAlgn="auto" hangingPunct="1">
              <a:spcBef>
                <a:spcPts val="0"/>
              </a:spcBef>
              <a:spcAft>
                <a:spcPts val="0"/>
              </a:spcAft>
              <a:defRPr/>
            </a:pPr>
            <a:r>
              <a:rPr lang="ja-JP" altLang="en-US" sz="2000" dirty="0" smtClean="0">
                <a:latin typeface="Arial"/>
                <a:cs typeface="Arial"/>
              </a:rPr>
              <a:t>・</a:t>
            </a:r>
            <a:r>
              <a:rPr lang="en-US" altLang="ja-JP" sz="2000" dirty="0" smtClean="0">
                <a:latin typeface="Arial"/>
                <a:cs typeface="Arial"/>
              </a:rPr>
              <a:t>Solvent : </a:t>
            </a:r>
            <a:r>
              <a:rPr lang="en-US" altLang="ja-JP" sz="2000" dirty="0">
                <a:latin typeface="Arial"/>
                <a:cs typeface="Arial"/>
              </a:rPr>
              <a:t>1-Phenyloctane</a:t>
            </a:r>
          </a:p>
          <a:p>
            <a:pPr marL="0" indent="0" eaLnBrk="1" fontAlgn="auto" hangingPunct="1">
              <a:spcBef>
                <a:spcPts val="0"/>
              </a:spcBef>
              <a:spcAft>
                <a:spcPts val="0"/>
              </a:spcAft>
              <a:defRPr/>
            </a:pPr>
            <a:endParaRPr lang="en-US" altLang="ja-JP" sz="1050" dirty="0" smtClean="0">
              <a:latin typeface="Arial"/>
              <a:cs typeface="Arial"/>
            </a:endParaRPr>
          </a:p>
          <a:p>
            <a:pPr marL="0" indent="0" eaLnBrk="1" fontAlgn="auto" hangingPunct="1">
              <a:spcBef>
                <a:spcPts val="0"/>
              </a:spcBef>
              <a:spcAft>
                <a:spcPts val="0"/>
              </a:spcAft>
              <a:defRPr/>
            </a:pPr>
            <a:r>
              <a:rPr lang="ja-JP" altLang="en-US" sz="2000" dirty="0" smtClean="0">
                <a:latin typeface="Arial"/>
                <a:cs typeface="Arial"/>
              </a:rPr>
              <a:t>・</a:t>
            </a:r>
            <a:r>
              <a:rPr lang="en-US" altLang="ja-JP" sz="2000" dirty="0" smtClean="0">
                <a:latin typeface="Arial"/>
                <a:cs typeface="Arial"/>
              </a:rPr>
              <a:t>Substrate : </a:t>
            </a:r>
            <a:r>
              <a:rPr lang="en-US" altLang="ja-JP" sz="2000" dirty="0">
                <a:latin typeface="Arial"/>
                <a:cs typeface="Arial"/>
              </a:rPr>
              <a:t>Graphite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正方形/長方形 3"/>
          <p:cNvSpPr>
            <a:spLocks noChangeArrowheads="1"/>
          </p:cNvSpPr>
          <p:nvPr/>
        </p:nvSpPr>
        <p:spPr bwMode="auto">
          <a:xfrm>
            <a:off x="401638" y="123825"/>
            <a:ext cx="8361362" cy="830263"/>
          </a:xfrm>
          <a:prstGeom prst="rect">
            <a:avLst/>
          </a:prstGeom>
          <a:noFill/>
          <a:ln w="9525">
            <a:noFill/>
            <a:miter lim="800000"/>
            <a:headEnd/>
            <a:tailEnd/>
          </a:ln>
        </p:spPr>
        <p:txBody>
          <a:bodyPr>
            <a:spAutoFit/>
          </a:bodyPr>
          <a:lstStyle/>
          <a:p>
            <a:pPr algn="ctr"/>
            <a:r>
              <a:rPr lang="en-US" altLang="ja-JP" sz="2400" b="1">
                <a:solidFill>
                  <a:srgbClr val="000090"/>
                </a:solidFill>
                <a:cs typeface="Arial" charset="0"/>
              </a:rPr>
              <a:t>STM Images of Monolayer Formed by DBAOC14R</a:t>
            </a:r>
            <a:r>
              <a:rPr lang="en-US" altLang="ja-JP" sz="2400" b="1" baseline="-25000">
                <a:solidFill>
                  <a:srgbClr val="000090"/>
                </a:solidFill>
                <a:cs typeface="Arial" charset="0"/>
              </a:rPr>
              <a:t>F</a:t>
            </a:r>
            <a:r>
              <a:rPr lang="en-US" altLang="ja-JP" sz="2400" b="1">
                <a:solidFill>
                  <a:srgbClr val="000090"/>
                </a:solidFill>
                <a:cs typeface="Arial" charset="0"/>
              </a:rPr>
              <a:t> and DBAOC14R</a:t>
            </a:r>
            <a:r>
              <a:rPr lang="en-US" altLang="ja-JP" sz="2400" b="1" baseline="-25000">
                <a:solidFill>
                  <a:srgbClr val="000090"/>
                </a:solidFill>
                <a:cs typeface="Arial" charset="0"/>
              </a:rPr>
              <a:t>H</a:t>
            </a:r>
            <a:r>
              <a:rPr lang="en-US" altLang="ja-JP" sz="2400" b="1">
                <a:solidFill>
                  <a:srgbClr val="000090"/>
                </a:solidFill>
                <a:cs typeface="Arial" charset="0"/>
              </a:rPr>
              <a:t> at the 1-Phenyloctane/Gaphite Interface</a:t>
            </a:r>
            <a:endParaRPr lang="ja-JP" altLang="en-US" sz="2400" b="1">
              <a:solidFill>
                <a:srgbClr val="000090"/>
              </a:solidFill>
              <a:cs typeface="Arial" charset="0"/>
            </a:endParaRPr>
          </a:p>
        </p:txBody>
      </p:sp>
      <p:sp>
        <p:nvSpPr>
          <p:cNvPr id="39939" name="Text Box 254"/>
          <p:cNvSpPr txBox="1">
            <a:spLocks noChangeArrowheads="1"/>
          </p:cNvSpPr>
          <p:nvPr/>
        </p:nvSpPr>
        <p:spPr bwMode="auto">
          <a:xfrm>
            <a:off x="-142875" y="5397500"/>
            <a:ext cx="5005388" cy="368300"/>
          </a:xfrm>
          <a:prstGeom prst="rect">
            <a:avLst/>
          </a:prstGeom>
          <a:noFill/>
          <a:ln w="9525">
            <a:noFill/>
            <a:miter lim="800000"/>
            <a:headEnd/>
            <a:tailEnd/>
          </a:ln>
        </p:spPr>
        <p:txBody>
          <a:bodyPr>
            <a:spAutoFit/>
          </a:bodyPr>
          <a:lstStyle/>
          <a:p>
            <a:pPr algn="ctr"/>
            <a:r>
              <a:rPr lang="en-US" altLang="ja-JP" b="1">
                <a:cs typeface="Arial" charset="0"/>
              </a:rPr>
              <a:t>DBAOC14R</a:t>
            </a:r>
            <a:r>
              <a:rPr lang="en-US" altLang="ja-JP" b="1" baseline="-25000">
                <a:cs typeface="Arial" charset="0"/>
              </a:rPr>
              <a:t>F</a:t>
            </a:r>
            <a:r>
              <a:rPr lang="en-US" altLang="ja-JP" baseline="-25000">
                <a:cs typeface="Arial" charset="0"/>
              </a:rPr>
              <a:t> </a:t>
            </a:r>
            <a:r>
              <a:rPr lang="en-US" altLang="ja-JP">
                <a:cs typeface="Arial" charset="0"/>
              </a:rPr>
              <a:t>(4.4 × 10</a:t>
            </a:r>
            <a:r>
              <a:rPr lang="en-US" altLang="ja-JP" baseline="30000">
                <a:cs typeface="Arial" charset="0"/>
              </a:rPr>
              <a:t>–6 </a:t>
            </a:r>
            <a:r>
              <a:rPr lang="en-US" altLang="ja-JP">
                <a:cs typeface="Arial" charset="0"/>
              </a:rPr>
              <a:t>M)</a:t>
            </a:r>
          </a:p>
        </p:txBody>
      </p:sp>
      <p:sp>
        <p:nvSpPr>
          <p:cNvPr id="10" name="Text Box 254"/>
          <p:cNvSpPr txBox="1">
            <a:spLocks noChangeArrowheads="1"/>
          </p:cNvSpPr>
          <p:nvPr/>
        </p:nvSpPr>
        <p:spPr bwMode="auto">
          <a:xfrm>
            <a:off x="4262438" y="5386388"/>
            <a:ext cx="5005387" cy="369887"/>
          </a:xfrm>
          <a:prstGeom prst="rect">
            <a:avLst/>
          </a:prstGeom>
          <a:noFill/>
          <a:ln w="9525">
            <a:noFill/>
            <a:miter lim="800000"/>
            <a:headEnd/>
            <a:tailEnd/>
          </a:ln>
        </p:spPr>
        <p:txBody>
          <a:bodyPr>
            <a:spAutoFit/>
          </a:bodyPr>
          <a:lstStyle/>
          <a:p>
            <a:pPr algn="ctr"/>
            <a:r>
              <a:rPr lang="en-US" altLang="ja-JP" b="1">
                <a:cs typeface="Arial" charset="0"/>
              </a:rPr>
              <a:t>DBAOC14R</a:t>
            </a:r>
            <a:r>
              <a:rPr lang="en-US" altLang="ja-JP" b="1" baseline="-25000">
                <a:cs typeface="Arial" charset="0"/>
              </a:rPr>
              <a:t>H </a:t>
            </a:r>
            <a:r>
              <a:rPr lang="en-US" altLang="ja-JP">
                <a:cs typeface="Arial" charset="0"/>
              </a:rPr>
              <a:t>(7.0 × 10</a:t>
            </a:r>
            <a:r>
              <a:rPr lang="en-US" altLang="ja-JP" baseline="30000">
                <a:cs typeface="Arial" charset="0"/>
              </a:rPr>
              <a:t>–6 </a:t>
            </a:r>
            <a:r>
              <a:rPr lang="en-US" altLang="ja-JP">
                <a:cs typeface="Arial" charset="0"/>
              </a:rPr>
              <a:t>M)</a:t>
            </a:r>
          </a:p>
        </p:txBody>
      </p:sp>
      <p:sp>
        <p:nvSpPr>
          <p:cNvPr id="11" name="テキスト ボックス 10"/>
          <p:cNvSpPr txBox="1">
            <a:spLocks noChangeArrowheads="1"/>
          </p:cNvSpPr>
          <p:nvPr/>
        </p:nvSpPr>
        <p:spPr bwMode="auto">
          <a:xfrm>
            <a:off x="401638" y="5753100"/>
            <a:ext cx="8553450" cy="1323975"/>
          </a:xfrm>
          <a:prstGeom prst="rect">
            <a:avLst/>
          </a:prstGeom>
          <a:noFill/>
          <a:ln w="9525">
            <a:noFill/>
            <a:miter lim="800000"/>
            <a:headEnd/>
            <a:tailEnd/>
          </a:ln>
        </p:spPr>
        <p:txBody>
          <a:bodyPr>
            <a:spAutoFit/>
          </a:bodyPr>
          <a:lstStyle/>
          <a:p>
            <a:r>
              <a:rPr lang="ja-JP" altLang="en-US" sz="2000">
                <a:cs typeface="Arial" charset="0"/>
              </a:rPr>
              <a:t>・</a:t>
            </a:r>
            <a:r>
              <a:rPr lang="en-US" altLang="ja-JP" sz="2000">
                <a:cs typeface="Arial" charset="0"/>
              </a:rPr>
              <a:t>In the both images, the fluorinated alkyl chains or alkyl chains were </a:t>
            </a:r>
          </a:p>
          <a:p>
            <a:r>
              <a:rPr lang="en-US" altLang="ja-JP" sz="2000">
                <a:cs typeface="Arial" charset="0"/>
              </a:rPr>
              <a:t>  observed at the rim of the pores as designed, respectively. </a:t>
            </a:r>
          </a:p>
          <a:p>
            <a:r>
              <a:rPr lang="ja-JP" altLang="en-US" sz="2000">
                <a:cs typeface="Arial" charset="0"/>
              </a:rPr>
              <a:t>・</a:t>
            </a:r>
            <a:r>
              <a:rPr lang="en-US" altLang="ja-JP" sz="2000">
                <a:cs typeface="Arial" charset="0"/>
              </a:rPr>
              <a:t>The 2D porous networks with  functionalized pores can be constructed.</a:t>
            </a:r>
          </a:p>
          <a:p>
            <a:endParaRPr lang="ja-JP" altLang="en-US" sz="2000">
              <a:cs typeface="Arial" charset="0"/>
            </a:endParaRPr>
          </a:p>
        </p:txBody>
      </p:sp>
      <p:pic>
        <p:nvPicPr>
          <p:cNvPr id="39942" name="図 11" descr="dbaoc14rf17_051_uth9.bmp"/>
          <p:cNvPicPr>
            <a:picLocks noChangeAspect="1"/>
          </p:cNvPicPr>
          <p:nvPr/>
        </p:nvPicPr>
        <p:blipFill>
          <a:blip r:embed="rId3"/>
          <a:srcRect/>
          <a:stretch>
            <a:fillRect/>
          </a:stretch>
        </p:blipFill>
        <p:spPr bwMode="auto">
          <a:xfrm>
            <a:off x="196850" y="1028700"/>
            <a:ext cx="4295775" cy="4295775"/>
          </a:xfrm>
          <a:prstGeom prst="rect">
            <a:avLst/>
          </a:prstGeom>
          <a:noFill/>
          <a:ln w="9525">
            <a:noFill/>
            <a:miter lim="800000"/>
            <a:headEnd/>
            <a:tailEnd/>
          </a:ln>
        </p:spPr>
      </p:pic>
      <p:pic>
        <p:nvPicPr>
          <p:cNvPr id="13" name="図 12" descr="dbaoc14rh_029_dth3.bmp"/>
          <p:cNvPicPr>
            <a:picLocks noChangeAspect="1"/>
          </p:cNvPicPr>
          <p:nvPr/>
        </p:nvPicPr>
        <p:blipFill>
          <a:blip r:embed="rId4"/>
          <a:srcRect/>
          <a:stretch>
            <a:fillRect/>
          </a:stretch>
        </p:blipFill>
        <p:spPr bwMode="auto">
          <a:xfrm>
            <a:off x="4660900" y="1028700"/>
            <a:ext cx="4294188" cy="4295775"/>
          </a:xfrm>
          <a:prstGeom prst="rect">
            <a:avLst/>
          </a:prstGeom>
          <a:noFill/>
          <a:ln w="9525">
            <a:noFill/>
            <a:miter lim="800000"/>
            <a:headEnd/>
            <a:tailEnd/>
          </a:ln>
        </p:spPr>
      </p:pic>
      <p:pic>
        <p:nvPicPr>
          <p:cNvPr id="14" name="図 14" descr="DBA-OC14-RF17-honycomb-finish.bmp"/>
          <p:cNvPicPr>
            <a:picLocks noChangeAspect="1"/>
          </p:cNvPicPr>
          <p:nvPr/>
        </p:nvPicPr>
        <p:blipFill>
          <a:blip r:embed="rId5">
            <a:clrChange>
              <a:clrFrom>
                <a:srgbClr val="FFFFFF"/>
              </a:clrFrom>
              <a:clrTo>
                <a:srgbClr val="FFFFFF">
                  <a:alpha val="0"/>
                </a:srgbClr>
              </a:clrTo>
            </a:clrChange>
          </a:blip>
          <a:srcRect l="29378" t="19983" b="8171"/>
          <a:stretch>
            <a:fillRect/>
          </a:stretch>
        </p:blipFill>
        <p:spPr bwMode="auto">
          <a:xfrm>
            <a:off x="6110288" y="2903538"/>
            <a:ext cx="3068637" cy="2852737"/>
          </a:xfrm>
          <a:prstGeom prst="rect">
            <a:avLst/>
          </a:prstGeom>
          <a:noFill/>
          <a:ln w="9525">
            <a:noFill/>
            <a:miter lim="800000"/>
            <a:headEnd/>
            <a:tailEnd/>
          </a:ln>
        </p:spPr>
      </p:pic>
      <p:pic>
        <p:nvPicPr>
          <p:cNvPr id="15" name="図 12" descr="DBA-OC14-RF17-3-finish.bmp"/>
          <p:cNvPicPr>
            <a:picLocks noChangeAspect="1"/>
          </p:cNvPicPr>
          <p:nvPr/>
        </p:nvPicPr>
        <p:blipFill>
          <a:blip r:embed="rId6">
            <a:clrChange>
              <a:clrFrom>
                <a:srgbClr val="FFFFFF"/>
              </a:clrFrom>
              <a:clrTo>
                <a:srgbClr val="FFFFFF">
                  <a:alpha val="0"/>
                </a:srgbClr>
              </a:clrTo>
            </a:clrChange>
          </a:blip>
          <a:srcRect l="16293" r="16740"/>
          <a:stretch>
            <a:fillRect/>
          </a:stretch>
        </p:blipFill>
        <p:spPr bwMode="auto">
          <a:xfrm>
            <a:off x="4660900" y="1012825"/>
            <a:ext cx="1647825" cy="1792288"/>
          </a:xfrm>
          <a:prstGeom prst="rect">
            <a:avLst/>
          </a:prstGeom>
          <a:noFill/>
          <a:ln w="9525">
            <a:noFill/>
            <a:miter lim="800000"/>
            <a:headEnd/>
            <a:tailEnd/>
          </a:ln>
        </p:spPr>
      </p:pic>
      <p:sp>
        <p:nvSpPr>
          <p:cNvPr id="16" name="テキスト ボックス 11"/>
          <p:cNvSpPr txBox="1">
            <a:spLocks noChangeArrowheads="1"/>
          </p:cNvSpPr>
          <p:nvPr/>
        </p:nvSpPr>
        <p:spPr bwMode="auto">
          <a:xfrm>
            <a:off x="6359525" y="1676400"/>
            <a:ext cx="273050" cy="369888"/>
          </a:xfrm>
          <a:prstGeom prst="rect">
            <a:avLst/>
          </a:prstGeom>
          <a:noFill/>
          <a:ln w="9525">
            <a:noFill/>
            <a:miter lim="800000"/>
            <a:headEnd/>
            <a:tailEnd/>
          </a:ln>
        </p:spPr>
        <p:txBody>
          <a:bodyPr>
            <a:spAutoFit/>
          </a:bodyPr>
          <a:lstStyle/>
          <a:p>
            <a:r>
              <a:rPr lang="en-US" altLang="ja-JP"/>
              <a:t>=</a:t>
            </a:r>
            <a:endParaRPr lang="ja-JP" altLang="en-US"/>
          </a:p>
        </p:txBody>
      </p:sp>
      <p:pic>
        <p:nvPicPr>
          <p:cNvPr id="17" name="図 10" descr="DBAOC14RF.bmp"/>
          <p:cNvPicPr>
            <a:picLocks noChangeAspect="1"/>
          </p:cNvPicPr>
          <p:nvPr/>
        </p:nvPicPr>
        <p:blipFill>
          <a:blip r:embed="rId7">
            <a:clrChange>
              <a:clrFrom>
                <a:srgbClr val="FFFFFF"/>
              </a:clrFrom>
              <a:clrTo>
                <a:srgbClr val="FFFFFF">
                  <a:alpha val="0"/>
                </a:srgbClr>
              </a:clrTo>
            </a:clrChange>
          </a:blip>
          <a:srcRect/>
          <a:stretch>
            <a:fillRect/>
          </a:stretch>
        </p:blipFill>
        <p:spPr bwMode="auto">
          <a:xfrm>
            <a:off x="6718300" y="1022350"/>
            <a:ext cx="2222500" cy="1776413"/>
          </a:xfrm>
          <a:prstGeom prst="rect">
            <a:avLst/>
          </a:prstGeom>
          <a:noFill/>
          <a:ln w="9525">
            <a:noFill/>
            <a:miter lim="800000"/>
            <a:headEnd/>
            <a:tailEnd/>
          </a:ln>
        </p:spPr>
      </p:pic>
      <p:cxnSp>
        <p:nvCxnSpPr>
          <p:cNvPr id="18" name="直線矢印コネクタ 43"/>
          <p:cNvCxnSpPr>
            <a:cxnSpLocks noChangeShapeType="1"/>
          </p:cNvCxnSpPr>
          <p:nvPr/>
        </p:nvCxnSpPr>
        <p:spPr bwMode="auto">
          <a:xfrm>
            <a:off x="5638800" y="2490788"/>
            <a:ext cx="677863" cy="827087"/>
          </a:xfrm>
          <a:prstGeom prst="straightConnector1">
            <a:avLst/>
          </a:prstGeom>
          <a:noFill/>
          <a:ln w="66675">
            <a:solidFill>
              <a:schemeClr val="accent1"/>
            </a:solidFill>
            <a:round/>
            <a:headEnd/>
            <a:tailEnd type="arrow" w="med" len="med"/>
          </a:ln>
          <a:effectLst>
            <a:outerShdw dist="20000" dir="5400000" rotWithShape="0">
              <a:srgbClr val="808080">
                <a:alpha val="37999"/>
              </a:srgbClr>
            </a:outerShdw>
          </a:effectLst>
        </p:spPr>
      </p:cxnSp>
      <p:sp>
        <p:nvSpPr>
          <p:cNvPr id="19" name="円/楕円 18"/>
          <p:cNvSpPr/>
          <p:nvPr/>
        </p:nvSpPr>
        <p:spPr>
          <a:xfrm>
            <a:off x="6791325" y="4605338"/>
            <a:ext cx="369888" cy="354012"/>
          </a:xfrm>
          <a:prstGeom prst="ellipse">
            <a:avLst/>
          </a:prstGeom>
          <a:noFill/>
          <a:ln w="5715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 name="円/楕円 19"/>
          <p:cNvSpPr/>
          <p:nvPr/>
        </p:nvSpPr>
        <p:spPr>
          <a:xfrm rot="802613">
            <a:off x="6626225" y="4270375"/>
            <a:ext cx="523875" cy="277813"/>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00FF"/>
              </a:solidFill>
            </a:endParaRPr>
          </a:p>
        </p:txBody>
      </p:sp>
      <p:sp>
        <p:nvSpPr>
          <p:cNvPr id="21" name="円/楕円 20"/>
          <p:cNvSpPr/>
          <p:nvPr/>
        </p:nvSpPr>
        <p:spPr>
          <a:xfrm>
            <a:off x="6977063" y="4154488"/>
            <a:ext cx="246062" cy="236537"/>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円/楕円 21"/>
          <p:cNvSpPr/>
          <p:nvPr/>
        </p:nvSpPr>
        <p:spPr>
          <a:xfrm rot="9111630">
            <a:off x="7085013" y="4033838"/>
            <a:ext cx="428625" cy="182562"/>
          </a:xfrm>
          <a:prstGeom prst="ellipse">
            <a:avLst/>
          </a:prstGeom>
          <a:noFill/>
          <a:ln w="57150">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3" name="円/楕円 22"/>
          <p:cNvSpPr/>
          <p:nvPr/>
        </p:nvSpPr>
        <p:spPr>
          <a:xfrm>
            <a:off x="2598738" y="1968500"/>
            <a:ext cx="454025" cy="463550"/>
          </a:xfrm>
          <a:prstGeom prst="ellipse">
            <a:avLst/>
          </a:prstGeom>
          <a:noFill/>
          <a:ln w="5715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円/楕円 23"/>
          <p:cNvSpPr/>
          <p:nvPr/>
        </p:nvSpPr>
        <p:spPr>
          <a:xfrm>
            <a:off x="2901950" y="1647825"/>
            <a:ext cx="301625" cy="300038"/>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5" name="円/楕円 24"/>
          <p:cNvSpPr/>
          <p:nvPr/>
        </p:nvSpPr>
        <p:spPr>
          <a:xfrm rot="20820396">
            <a:off x="3097213" y="1517650"/>
            <a:ext cx="577850" cy="230188"/>
          </a:xfrm>
          <a:prstGeom prst="ellipse">
            <a:avLst/>
          </a:prstGeom>
          <a:noFill/>
          <a:ln w="57150">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 name="円/楕円 25"/>
          <p:cNvSpPr/>
          <p:nvPr/>
        </p:nvSpPr>
        <p:spPr>
          <a:xfrm rot="1597511">
            <a:off x="2489200" y="1631950"/>
            <a:ext cx="506413" cy="284163"/>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00FF"/>
              </a:solidFill>
            </a:endParaRPr>
          </a:p>
        </p:txBody>
      </p:sp>
      <p:sp>
        <p:nvSpPr>
          <p:cNvPr id="27" name="円/楕円 26"/>
          <p:cNvSpPr/>
          <p:nvPr/>
        </p:nvSpPr>
        <p:spPr>
          <a:xfrm>
            <a:off x="7294563" y="2441575"/>
            <a:ext cx="415925" cy="407988"/>
          </a:xfrm>
          <a:prstGeom prst="ellipse">
            <a:avLst/>
          </a:prstGeom>
          <a:noFill/>
          <a:ln w="5715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8" name="円/楕円 27"/>
          <p:cNvSpPr/>
          <p:nvPr/>
        </p:nvSpPr>
        <p:spPr>
          <a:xfrm>
            <a:off x="7564438" y="2233613"/>
            <a:ext cx="249237" cy="24765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 name="円/楕円 28"/>
          <p:cNvSpPr/>
          <p:nvPr/>
        </p:nvSpPr>
        <p:spPr>
          <a:xfrm rot="20820396">
            <a:off x="7677150" y="2227263"/>
            <a:ext cx="419100" cy="155575"/>
          </a:xfrm>
          <a:prstGeom prst="ellipse">
            <a:avLst/>
          </a:prstGeom>
          <a:noFill/>
          <a:ln w="57150">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円/楕円 29"/>
          <p:cNvSpPr/>
          <p:nvPr/>
        </p:nvSpPr>
        <p:spPr>
          <a:xfrm rot="1597511">
            <a:off x="7305675" y="2270125"/>
            <a:ext cx="411163" cy="285750"/>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rgbClr val="FF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2" nodeType="clickEffect">
                                  <p:stCondLst>
                                    <p:cond delay="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50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500"/>
                                        <p:tgtEl>
                                          <p:spTgt spid="2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27"/>
                                        </p:tgtEl>
                                      </p:cBhvr>
                                    </p:animEffect>
                                    <p:set>
                                      <p:cBhvr>
                                        <p:cTn id="99" dur="1" fill="hold">
                                          <p:stCondLst>
                                            <p:cond delay="499"/>
                                          </p:stCondLst>
                                        </p:cTn>
                                        <p:tgtEl>
                                          <p:spTgt spid="27"/>
                                        </p:tgtEl>
                                        <p:attrNameLst>
                                          <p:attrName>style.visibility</p:attrName>
                                        </p:attrNameLst>
                                      </p:cBhvr>
                                      <p:to>
                                        <p:strVal val="hidden"/>
                                      </p:to>
                                    </p:set>
                                  </p:childTnLst>
                                </p:cTn>
                              </p:par>
                              <p:par>
                                <p:cTn id="100" presetID="10" presetClass="entr" presetSubtype="0"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500"/>
                                        <p:tgtEl>
                                          <p:spTgt spid="28"/>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8"/>
                                        </p:tgtEl>
                                      </p:cBhvr>
                                    </p:animEffect>
                                    <p:set>
                                      <p:cBhvr>
                                        <p:cTn id="115" dur="1" fill="hold">
                                          <p:stCondLst>
                                            <p:cond delay="499"/>
                                          </p:stCondLst>
                                        </p:cTn>
                                        <p:tgtEl>
                                          <p:spTgt spid="28"/>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500"/>
                                        <p:tgtEl>
                                          <p:spTgt spid="2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500"/>
                                        <p:tgtEl>
                                          <p:spTgt spid="29"/>
                                        </p:tgtEl>
                                      </p:cBhvr>
                                    </p:animEffect>
                                    <p:set>
                                      <p:cBhvr>
                                        <p:cTn id="123" dur="1" fill="hold">
                                          <p:stCondLst>
                                            <p:cond delay="499"/>
                                          </p:stCondLst>
                                        </p:cTn>
                                        <p:tgtEl>
                                          <p:spTgt spid="29"/>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fade">
                                      <p:cBhvr>
                                        <p:cTn id="1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9" grpId="0" animBg="1"/>
      <p:bldP spid="19" grpId="1" animBg="1"/>
      <p:bldP spid="20" grpId="0" animBg="1"/>
      <p:bldP spid="20" grpId="1" animBg="1"/>
      <p:bldP spid="21" grpId="0" animBg="1"/>
      <p:bldP spid="21" grpId="1" animBg="1"/>
      <p:bldP spid="22" grpId="0" animBg="1"/>
      <p:bldP spid="22" grpId="1" animBg="1"/>
      <p:bldP spid="22" grpId="2" animBg="1"/>
      <p:bldP spid="23" grpId="0" animBg="1"/>
      <p:bldP spid="23" grpId="1" animBg="1"/>
      <p:bldP spid="24" grpId="0" animBg="1"/>
      <p:bldP spid="24" grpId="1" animBg="1"/>
      <p:bldP spid="25" grpId="0" animBg="1"/>
      <p:bldP spid="25" grpId="1" animBg="1"/>
      <p:bldP spid="25" grpId="2"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正方形/長方形 3"/>
          <p:cNvSpPr>
            <a:spLocks noChangeArrowheads="1"/>
          </p:cNvSpPr>
          <p:nvPr/>
        </p:nvSpPr>
        <p:spPr bwMode="auto">
          <a:xfrm>
            <a:off x="401638" y="34925"/>
            <a:ext cx="8361362" cy="831850"/>
          </a:xfrm>
          <a:prstGeom prst="rect">
            <a:avLst/>
          </a:prstGeom>
          <a:noFill/>
          <a:ln w="9525">
            <a:noFill/>
            <a:miter lim="800000"/>
            <a:headEnd/>
            <a:tailEnd/>
          </a:ln>
        </p:spPr>
        <p:txBody>
          <a:bodyPr>
            <a:spAutoFit/>
          </a:bodyPr>
          <a:lstStyle/>
          <a:p>
            <a:pPr algn="ctr"/>
            <a:r>
              <a:rPr lang="en-US" altLang="ja-JP" sz="2400" b="1">
                <a:solidFill>
                  <a:srgbClr val="000090"/>
                </a:solidFill>
                <a:cs typeface="Arial" charset="0"/>
              </a:rPr>
              <a:t>Co-Adsorption of HPEB and 18F-HPEB at the Pore of Honeycomb Structure of DBAOC14R</a:t>
            </a:r>
            <a:r>
              <a:rPr lang="en-US" altLang="ja-JP" sz="2400" b="1" baseline="-25000">
                <a:solidFill>
                  <a:srgbClr val="000090"/>
                </a:solidFill>
                <a:cs typeface="Arial" charset="0"/>
              </a:rPr>
              <a:t>F</a:t>
            </a:r>
            <a:endParaRPr lang="ja-JP" altLang="en-US" sz="2400" b="1">
              <a:solidFill>
                <a:srgbClr val="000090"/>
              </a:solidFill>
              <a:cs typeface="Arial" charset="0"/>
            </a:endParaRPr>
          </a:p>
        </p:txBody>
      </p:sp>
      <p:sp>
        <p:nvSpPr>
          <p:cNvPr id="41987" name="テキスト ボックス 6"/>
          <p:cNvSpPr txBox="1">
            <a:spLocks noChangeArrowheads="1"/>
          </p:cNvSpPr>
          <p:nvPr/>
        </p:nvSpPr>
        <p:spPr bwMode="auto">
          <a:xfrm>
            <a:off x="909638" y="5164138"/>
            <a:ext cx="3332162" cy="646112"/>
          </a:xfrm>
          <a:prstGeom prst="rect">
            <a:avLst/>
          </a:prstGeom>
          <a:noFill/>
          <a:ln w="9525">
            <a:noFill/>
            <a:miter lim="800000"/>
            <a:headEnd/>
            <a:tailEnd/>
          </a:ln>
        </p:spPr>
        <p:txBody>
          <a:bodyPr>
            <a:spAutoFit/>
          </a:bodyPr>
          <a:lstStyle/>
          <a:p>
            <a:r>
              <a:rPr lang="en-US" altLang="ja-JP" b="1">
                <a:latin typeface="Helvetica" pitchFamily="34" charset="0"/>
                <a:cs typeface="Helvetica" pitchFamily="34" charset="0"/>
              </a:rPr>
              <a:t>DBAOC14R</a:t>
            </a:r>
            <a:r>
              <a:rPr lang="en-US" altLang="ja-JP" b="1" baseline="-25000">
                <a:latin typeface="Helvetica" pitchFamily="34" charset="0"/>
                <a:cs typeface="Helvetica" pitchFamily="34" charset="0"/>
              </a:rPr>
              <a:t>F</a:t>
            </a:r>
            <a:r>
              <a:rPr lang="en-US" altLang="ja-JP" baseline="-25000">
                <a:latin typeface="Helvetica" pitchFamily="34" charset="0"/>
                <a:cs typeface="Helvetica" pitchFamily="34" charset="0"/>
              </a:rPr>
              <a:t> </a:t>
            </a:r>
            <a:r>
              <a:rPr lang="en-US" altLang="ja-JP">
                <a:latin typeface="Helvetica" pitchFamily="34" charset="0"/>
                <a:cs typeface="Helvetica" pitchFamily="34" charset="0"/>
              </a:rPr>
              <a:t>(4.0 </a:t>
            </a:r>
            <a:r>
              <a:rPr lang="en-US" altLang="ja-JP">
                <a:cs typeface="Arial" charset="0"/>
              </a:rPr>
              <a:t>×</a:t>
            </a:r>
            <a:r>
              <a:rPr lang="en-US" altLang="ja-JP">
                <a:latin typeface="Helvetica" pitchFamily="34" charset="0"/>
                <a:cs typeface="Helvetica" pitchFamily="34" charset="0"/>
              </a:rPr>
              <a:t> 10</a:t>
            </a:r>
            <a:r>
              <a:rPr lang="en-US" altLang="ja-JP" baseline="30000">
                <a:latin typeface="Helvetica" pitchFamily="34" charset="0"/>
                <a:cs typeface="Helvetica" pitchFamily="34" charset="0"/>
              </a:rPr>
              <a:t>–6</a:t>
            </a:r>
            <a:r>
              <a:rPr lang="en-US" altLang="ja-JP">
                <a:latin typeface="Helvetica" pitchFamily="34" charset="0"/>
                <a:cs typeface="Helvetica" pitchFamily="34" charset="0"/>
              </a:rPr>
              <a:t> M) and</a:t>
            </a:r>
            <a:r>
              <a:rPr lang="en-US" altLang="ja-JP" baseline="-25000">
                <a:latin typeface="Helvetica" pitchFamily="34" charset="0"/>
                <a:cs typeface="Helvetica" pitchFamily="34" charset="0"/>
              </a:rPr>
              <a:t> </a:t>
            </a:r>
            <a:r>
              <a:rPr lang="en-US" altLang="ja-JP" b="1">
                <a:latin typeface="Helvetica" pitchFamily="34" charset="0"/>
                <a:cs typeface="Helvetica" pitchFamily="34" charset="0"/>
              </a:rPr>
              <a:t>HPEB </a:t>
            </a:r>
            <a:r>
              <a:rPr lang="en-US" altLang="ja-JP">
                <a:latin typeface="Helvetica" pitchFamily="34" charset="0"/>
                <a:cs typeface="Helvetica" pitchFamily="34" charset="0"/>
              </a:rPr>
              <a:t>(4.1 </a:t>
            </a:r>
            <a:r>
              <a:rPr lang="en-US" altLang="ja-JP">
                <a:cs typeface="Arial" charset="0"/>
              </a:rPr>
              <a:t>×</a:t>
            </a:r>
            <a:r>
              <a:rPr lang="en-US" altLang="ja-JP">
                <a:latin typeface="Helvetica" pitchFamily="34" charset="0"/>
                <a:cs typeface="Helvetica" pitchFamily="34" charset="0"/>
              </a:rPr>
              <a:t> 10</a:t>
            </a:r>
            <a:r>
              <a:rPr lang="en-US" altLang="ja-JP" baseline="30000">
                <a:latin typeface="Helvetica" pitchFamily="34" charset="0"/>
                <a:cs typeface="Helvetica" pitchFamily="34" charset="0"/>
              </a:rPr>
              <a:t>–4</a:t>
            </a:r>
            <a:r>
              <a:rPr lang="en-US" altLang="ja-JP">
                <a:latin typeface="Helvetica" pitchFamily="34" charset="0"/>
                <a:cs typeface="Helvetica" pitchFamily="34" charset="0"/>
              </a:rPr>
              <a:t> M)</a:t>
            </a:r>
            <a:endParaRPr lang="ja-JP" altLang="en-US">
              <a:latin typeface="Helvetica" pitchFamily="34" charset="0"/>
              <a:cs typeface="Helvetica" pitchFamily="34" charset="0"/>
            </a:endParaRPr>
          </a:p>
        </p:txBody>
      </p:sp>
      <p:sp>
        <p:nvSpPr>
          <p:cNvPr id="41988" name="テキスト ボックス 7"/>
          <p:cNvSpPr txBox="1">
            <a:spLocks noChangeArrowheads="1"/>
          </p:cNvSpPr>
          <p:nvPr/>
        </p:nvSpPr>
        <p:spPr bwMode="auto">
          <a:xfrm>
            <a:off x="5137150" y="5153025"/>
            <a:ext cx="3330575" cy="646113"/>
          </a:xfrm>
          <a:prstGeom prst="rect">
            <a:avLst/>
          </a:prstGeom>
          <a:noFill/>
          <a:ln w="9525">
            <a:noFill/>
            <a:miter lim="800000"/>
            <a:headEnd/>
            <a:tailEnd/>
          </a:ln>
        </p:spPr>
        <p:txBody>
          <a:bodyPr>
            <a:spAutoFit/>
          </a:bodyPr>
          <a:lstStyle/>
          <a:p>
            <a:r>
              <a:rPr lang="en-US" altLang="ja-JP" b="1">
                <a:latin typeface="Helvetica" pitchFamily="34" charset="0"/>
                <a:cs typeface="Helvetica" pitchFamily="34" charset="0"/>
              </a:rPr>
              <a:t>DBAOC14R</a:t>
            </a:r>
            <a:r>
              <a:rPr lang="en-US" altLang="ja-JP" b="1" baseline="-25000">
                <a:latin typeface="Helvetica" pitchFamily="34" charset="0"/>
                <a:cs typeface="Helvetica" pitchFamily="34" charset="0"/>
              </a:rPr>
              <a:t>F</a:t>
            </a:r>
            <a:r>
              <a:rPr lang="en-US" altLang="ja-JP" baseline="-25000">
                <a:latin typeface="Helvetica" pitchFamily="34" charset="0"/>
                <a:cs typeface="Helvetica" pitchFamily="34" charset="0"/>
              </a:rPr>
              <a:t> </a:t>
            </a:r>
            <a:r>
              <a:rPr lang="en-US" altLang="ja-JP">
                <a:latin typeface="Helvetica" pitchFamily="34" charset="0"/>
                <a:cs typeface="Helvetica" pitchFamily="34" charset="0"/>
              </a:rPr>
              <a:t>(3.7 </a:t>
            </a:r>
            <a:r>
              <a:rPr lang="en-US" altLang="ja-JP">
                <a:cs typeface="Arial" charset="0"/>
              </a:rPr>
              <a:t>×</a:t>
            </a:r>
            <a:r>
              <a:rPr lang="en-US" altLang="ja-JP">
                <a:latin typeface="Helvetica" pitchFamily="34" charset="0"/>
                <a:cs typeface="Helvetica" pitchFamily="34" charset="0"/>
              </a:rPr>
              <a:t> 10</a:t>
            </a:r>
            <a:r>
              <a:rPr lang="en-US" altLang="ja-JP" baseline="30000">
                <a:latin typeface="Helvetica" pitchFamily="34" charset="0"/>
                <a:cs typeface="Helvetica" pitchFamily="34" charset="0"/>
              </a:rPr>
              <a:t>–6</a:t>
            </a:r>
            <a:r>
              <a:rPr lang="en-US" altLang="ja-JP">
                <a:latin typeface="Helvetica" pitchFamily="34" charset="0"/>
                <a:cs typeface="Helvetica" pitchFamily="34" charset="0"/>
              </a:rPr>
              <a:t> M) and </a:t>
            </a:r>
            <a:r>
              <a:rPr lang="en-US" altLang="ja-JP" b="1">
                <a:latin typeface="Helvetica" pitchFamily="34" charset="0"/>
                <a:cs typeface="Helvetica" pitchFamily="34" charset="0"/>
              </a:rPr>
              <a:t>18F-HPEB </a:t>
            </a:r>
            <a:r>
              <a:rPr lang="en-US" altLang="ja-JP">
                <a:latin typeface="Helvetica" pitchFamily="34" charset="0"/>
                <a:cs typeface="Helvetica" pitchFamily="34" charset="0"/>
              </a:rPr>
              <a:t>(4.0 </a:t>
            </a:r>
            <a:r>
              <a:rPr lang="en-US" altLang="ja-JP">
                <a:cs typeface="Arial" charset="0"/>
              </a:rPr>
              <a:t>×</a:t>
            </a:r>
            <a:r>
              <a:rPr lang="en-US" altLang="ja-JP">
                <a:latin typeface="Helvetica" pitchFamily="34" charset="0"/>
                <a:cs typeface="Helvetica" pitchFamily="34" charset="0"/>
              </a:rPr>
              <a:t> 10</a:t>
            </a:r>
            <a:r>
              <a:rPr lang="en-US" altLang="ja-JP" baseline="30000">
                <a:latin typeface="Helvetica" pitchFamily="34" charset="0"/>
                <a:cs typeface="Helvetica" pitchFamily="34" charset="0"/>
              </a:rPr>
              <a:t>–4</a:t>
            </a:r>
            <a:r>
              <a:rPr lang="en-US" altLang="ja-JP">
                <a:latin typeface="Helvetica" pitchFamily="34" charset="0"/>
                <a:cs typeface="Helvetica" pitchFamily="34" charset="0"/>
              </a:rPr>
              <a:t> M)</a:t>
            </a:r>
            <a:endParaRPr lang="ja-JP" altLang="en-US">
              <a:latin typeface="Helvetica" pitchFamily="34" charset="0"/>
              <a:cs typeface="Helvetica" pitchFamily="34" charset="0"/>
            </a:endParaRPr>
          </a:p>
        </p:txBody>
      </p:sp>
      <p:sp>
        <p:nvSpPr>
          <p:cNvPr id="41989" name="テキスト ボックス 8"/>
          <p:cNvSpPr txBox="1">
            <a:spLocks noChangeArrowheads="1"/>
          </p:cNvSpPr>
          <p:nvPr/>
        </p:nvSpPr>
        <p:spPr bwMode="auto">
          <a:xfrm>
            <a:off x="315913" y="5843588"/>
            <a:ext cx="8632825" cy="922337"/>
          </a:xfrm>
          <a:prstGeom prst="rect">
            <a:avLst/>
          </a:prstGeom>
          <a:noFill/>
          <a:ln w="9525">
            <a:noFill/>
            <a:miter lim="800000"/>
            <a:headEnd/>
            <a:tailEnd/>
          </a:ln>
        </p:spPr>
        <p:txBody>
          <a:bodyPr>
            <a:spAutoFit/>
          </a:bodyPr>
          <a:lstStyle/>
          <a:p>
            <a:r>
              <a:rPr lang="en-US" altLang="ja-JP">
                <a:latin typeface="Helvetica" pitchFamily="34" charset="0"/>
                <a:cs typeface="Helvetica" pitchFamily="34" charset="0"/>
              </a:rPr>
              <a:t>In all images we observed the guest molecules located in the pores. </a:t>
            </a:r>
          </a:p>
          <a:p>
            <a:r>
              <a:rPr lang="en-US" altLang="ja-JP">
                <a:latin typeface="Helvetica" pitchFamily="34" charset="0"/>
                <a:cs typeface="Helvetica" pitchFamily="34" charset="0"/>
              </a:rPr>
              <a:t>(left)</a:t>
            </a:r>
            <a:r>
              <a:rPr lang="en-US" altLang="ja-JP" b="1">
                <a:latin typeface="Helvetica" pitchFamily="34" charset="0"/>
                <a:cs typeface="Helvetica" pitchFamily="34" charset="0"/>
              </a:rPr>
              <a:t> HPEB </a:t>
            </a:r>
            <a:r>
              <a:rPr lang="en-US" altLang="ja-JP">
                <a:latin typeface="Helvetica" pitchFamily="34" charset="0"/>
                <a:cs typeface="Helvetica" pitchFamily="34" charset="0"/>
              </a:rPr>
              <a:t>was observed at 94% of the pores formed by </a:t>
            </a:r>
            <a:r>
              <a:rPr lang="en-US" altLang="ja-JP" b="1">
                <a:latin typeface="Helvetica" pitchFamily="34" charset="0"/>
                <a:cs typeface="Helvetica" pitchFamily="34" charset="0"/>
              </a:rPr>
              <a:t>DBAOC14R</a:t>
            </a:r>
            <a:r>
              <a:rPr lang="en-US" altLang="ja-JP" b="1" baseline="-25000">
                <a:latin typeface="Helvetica" pitchFamily="34" charset="0"/>
                <a:cs typeface="Helvetica" pitchFamily="34" charset="0"/>
              </a:rPr>
              <a:t>F</a:t>
            </a:r>
            <a:r>
              <a:rPr lang="en-US" altLang="ja-JP">
                <a:latin typeface="Helvetica" pitchFamily="34" charset="0"/>
                <a:cs typeface="Helvetica" pitchFamily="34" charset="0"/>
              </a:rPr>
              <a:t>. </a:t>
            </a:r>
          </a:p>
          <a:p>
            <a:r>
              <a:rPr lang="en-US" altLang="ja-JP">
                <a:latin typeface="Helvetica" pitchFamily="34" charset="0"/>
                <a:cs typeface="Helvetica" pitchFamily="34" charset="0"/>
              </a:rPr>
              <a:t>(right) </a:t>
            </a:r>
            <a:r>
              <a:rPr lang="en-US" altLang="ja-JP" b="1">
                <a:latin typeface="Helvetica" pitchFamily="34" charset="0"/>
                <a:cs typeface="Helvetica" pitchFamily="34" charset="0"/>
              </a:rPr>
              <a:t>18F-HPEB</a:t>
            </a:r>
            <a:r>
              <a:rPr lang="en-US" altLang="ja-JP">
                <a:latin typeface="Helvetica" pitchFamily="34" charset="0"/>
                <a:cs typeface="Helvetica" pitchFamily="34" charset="0"/>
              </a:rPr>
              <a:t> was observed at 97% of the pores formed </a:t>
            </a:r>
            <a:r>
              <a:rPr lang="en-US" altLang="ja-JP" b="1">
                <a:latin typeface="Helvetica" pitchFamily="34" charset="0"/>
                <a:cs typeface="Helvetica" pitchFamily="34" charset="0"/>
              </a:rPr>
              <a:t>by DBAOC14R</a:t>
            </a:r>
            <a:r>
              <a:rPr lang="en-US" altLang="ja-JP" b="1" baseline="-25000">
                <a:latin typeface="Helvetica" pitchFamily="34" charset="0"/>
                <a:cs typeface="Helvetica" pitchFamily="34" charset="0"/>
              </a:rPr>
              <a:t>F</a:t>
            </a:r>
            <a:r>
              <a:rPr lang="en-US" altLang="ja-JP">
                <a:latin typeface="Helvetica" pitchFamily="34" charset="0"/>
                <a:cs typeface="Helvetica" pitchFamily="34" charset="0"/>
              </a:rPr>
              <a:t>. </a:t>
            </a:r>
            <a:endParaRPr lang="ja-JP" altLang="en-US">
              <a:latin typeface="Helvetica" pitchFamily="34" charset="0"/>
              <a:cs typeface="Helvetica" pitchFamily="34" charset="0"/>
            </a:endParaRPr>
          </a:p>
        </p:txBody>
      </p:sp>
      <p:pic>
        <p:nvPicPr>
          <p:cNvPr id="41990" name="図 9" descr="dbaoc14rf-hpeb_051_urh2-1.bmp"/>
          <p:cNvPicPr>
            <a:picLocks noChangeAspect="1"/>
          </p:cNvPicPr>
          <p:nvPr/>
        </p:nvPicPr>
        <p:blipFill>
          <a:blip r:embed="rId3"/>
          <a:srcRect/>
          <a:stretch>
            <a:fillRect/>
          </a:stretch>
        </p:blipFill>
        <p:spPr bwMode="auto">
          <a:xfrm>
            <a:off x="225425" y="866775"/>
            <a:ext cx="4287838" cy="4286250"/>
          </a:xfrm>
          <a:prstGeom prst="rect">
            <a:avLst/>
          </a:prstGeom>
          <a:noFill/>
          <a:ln w="9525">
            <a:noFill/>
            <a:miter lim="800000"/>
            <a:headEnd/>
            <a:tailEnd/>
          </a:ln>
        </p:spPr>
      </p:pic>
      <p:pic>
        <p:nvPicPr>
          <p:cNvPr id="41991" name="図 10" descr="dbaoc14rf-18fhpeb_041_uth7.bmp"/>
          <p:cNvPicPr>
            <a:picLocks noChangeAspect="1"/>
          </p:cNvPicPr>
          <p:nvPr/>
        </p:nvPicPr>
        <p:blipFill>
          <a:blip r:embed="rId4"/>
          <a:srcRect/>
          <a:stretch>
            <a:fillRect/>
          </a:stretch>
        </p:blipFill>
        <p:spPr bwMode="auto">
          <a:xfrm>
            <a:off x="4664075" y="866775"/>
            <a:ext cx="4287838"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正方形/長方形 3"/>
          <p:cNvSpPr>
            <a:spLocks noChangeArrowheads="1"/>
          </p:cNvSpPr>
          <p:nvPr/>
        </p:nvSpPr>
        <p:spPr bwMode="auto">
          <a:xfrm>
            <a:off x="401638" y="20638"/>
            <a:ext cx="8361362" cy="831850"/>
          </a:xfrm>
          <a:prstGeom prst="rect">
            <a:avLst/>
          </a:prstGeom>
          <a:noFill/>
          <a:ln w="9525">
            <a:noFill/>
            <a:miter lim="800000"/>
            <a:headEnd/>
            <a:tailEnd/>
          </a:ln>
        </p:spPr>
        <p:txBody>
          <a:bodyPr>
            <a:spAutoFit/>
          </a:bodyPr>
          <a:lstStyle/>
          <a:p>
            <a:pPr algn="ctr"/>
            <a:r>
              <a:rPr lang="en-US" altLang="ja-JP" sz="2400" b="1">
                <a:solidFill>
                  <a:srgbClr val="000090"/>
                </a:solidFill>
                <a:cs typeface="Arial" charset="0"/>
              </a:rPr>
              <a:t>Co-Adsorption of HPEB and 18F-HPEB at the Pore of Honeycomb Structure of DBAOC14R</a:t>
            </a:r>
            <a:r>
              <a:rPr lang="en-US" altLang="ja-JP" sz="2400" b="1" baseline="-25000">
                <a:solidFill>
                  <a:srgbClr val="000090"/>
                </a:solidFill>
                <a:cs typeface="Arial" charset="0"/>
              </a:rPr>
              <a:t>H</a:t>
            </a:r>
            <a:endParaRPr lang="ja-JP" altLang="en-US" sz="2400" b="1">
              <a:solidFill>
                <a:srgbClr val="000090"/>
              </a:solidFill>
              <a:cs typeface="Arial" charset="0"/>
            </a:endParaRPr>
          </a:p>
        </p:txBody>
      </p:sp>
      <p:sp>
        <p:nvSpPr>
          <p:cNvPr id="44035" name="テキスト ボックス 6"/>
          <p:cNvSpPr txBox="1">
            <a:spLocks noChangeArrowheads="1"/>
          </p:cNvSpPr>
          <p:nvPr/>
        </p:nvSpPr>
        <p:spPr bwMode="auto">
          <a:xfrm>
            <a:off x="909638" y="5187950"/>
            <a:ext cx="3332162" cy="646113"/>
          </a:xfrm>
          <a:prstGeom prst="rect">
            <a:avLst/>
          </a:prstGeom>
          <a:noFill/>
          <a:ln w="9525">
            <a:noFill/>
            <a:miter lim="800000"/>
            <a:headEnd/>
            <a:tailEnd/>
          </a:ln>
        </p:spPr>
        <p:txBody>
          <a:bodyPr>
            <a:spAutoFit/>
          </a:bodyPr>
          <a:lstStyle/>
          <a:p>
            <a:r>
              <a:rPr lang="en-US" altLang="ja-JP" b="1">
                <a:latin typeface="Helvetica" pitchFamily="34" charset="0"/>
                <a:cs typeface="Helvetica" pitchFamily="34" charset="0"/>
              </a:rPr>
              <a:t>DBAOC14R</a:t>
            </a:r>
            <a:r>
              <a:rPr lang="en-US" altLang="ja-JP" b="1" baseline="-25000">
                <a:latin typeface="Helvetica" pitchFamily="34" charset="0"/>
                <a:cs typeface="Helvetica" pitchFamily="34" charset="0"/>
              </a:rPr>
              <a:t>H</a:t>
            </a:r>
            <a:r>
              <a:rPr lang="en-US" altLang="ja-JP" baseline="-25000">
                <a:latin typeface="Helvetica" pitchFamily="34" charset="0"/>
                <a:cs typeface="Helvetica" pitchFamily="34" charset="0"/>
              </a:rPr>
              <a:t> </a:t>
            </a:r>
            <a:r>
              <a:rPr lang="en-US" altLang="ja-JP">
                <a:latin typeface="Helvetica" pitchFamily="34" charset="0"/>
                <a:cs typeface="Helvetica" pitchFamily="34" charset="0"/>
              </a:rPr>
              <a:t>(4.5 </a:t>
            </a:r>
            <a:r>
              <a:rPr lang="en-US" altLang="ja-JP">
                <a:cs typeface="Arial" charset="0"/>
              </a:rPr>
              <a:t>×</a:t>
            </a:r>
            <a:r>
              <a:rPr lang="en-US" altLang="ja-JP">
                <a:latin typeface="Helvetica" pitchFamily="34" charset="0"/>
                <a:cs typeface="Helvetica" pitchFamily="34" charset="0"/>
              </a:rPr>
              <a:t> 10</a:t>
            </a:r>
            <a:r>
              <a:rPr lang="en-US" altLang="ja-JP" baseline="30000">
                <a:latin typeface="Helvetica" pitchFamily="34" charset="0"/>
                <a:cs typeface="Helvetica" pitchFamily="34" charset="0"/>
              </a:rPr>
              <a:t>–6</a:t>
            </a:r>
            <a:r>
              <a:rPr lang="en-US" altLang="ja-JP">
                <a:latin typeface="Helvetica" pitchFamily="34" charset="0"/>
                <a:cs typeface="Helvetica" pitchFamily="34" charset="0"/>
              </a:rPr>
              <a:t> M) and</a:t>
            </a:r>
            <a:r>
              <a:rPr lang="en-US" altLang="ja-JP" baseline="-25000">
                <a:latin typeface="Helvetica" pitchFamily="34" charset="0"/>
                <a:cs typeface="Helvetica" pitchFamily="34" charset="0"/>
              </a:rPr>
              <a:t> </a:t>
            </a:r>
            <a:r>
              <a:rPr lang="en-US" altLang="ja-JP" b="1">
                <a:latin typeface="Helvetica" pitchFamily="34" charset="0"/>
                <a:cs typeface="Helvetica" pitchFamily="34" charset="0"/>
              </a:rPr>
              <a:t>HPEB </a:t>
            </a:r>
            <a:r>
              <a:rPr lang="en-US" altLang="ja-JP">
                <a:latin typeface="Helvetica" pitchFamily="34" charset="0"/>
                <a:cs typeface="Helvetica" pitchFamily="34" charset="0"/>
              </a:rPr>
              <a:t>(4.5 </a:t>
            </a:r>
            <a:r>
              <a:rPr lang="en-US" altLang="ja-JP">
                <a:cs typeface="Arial" charset="0"/>
              </a:rPr>
              <a:t>× </a:t>
            </a:r>
            <a:r>
              <a:rPr lang="en-US" altLang="ja-JP">
                <a:latin typeface="Helvetica" pitchFamily="34" charset="0"/>
                <a:cs typeface="Helvetica" pitchFamily="34" charset="0"/>
              </a:rPr>
              <a:t>10</a:t>
            </a:r>
            <a:r>
              <a:rPr lang="en-US" altLang="ja-JP" baseline="30000">
                <a:latin typeface="Helvetica" pitchFamily="34" charset="0"/>
                <a:cs typeface="Helvetica" pitchFamily="34" charset="0"/>
              </a:rPr>
              <a:t>–4</a:t>
            </a:r>
            <a:r>
              <a:rPr lang="en-US" altLang="ja-JP">
                <a:latin typeface="Helvetica" pitchFamily="34" charset="0"/>
                <a:cs typeface="Helvetica" pitchFamily="34" charset="0"/>
              </a:rPr>
              <a:t> M)</a:t>
            </a:r>
            <a:endParaRPr lang="ja-JP" altLang="en-US">
              <a:latin typeface="Helvetica" pitchFamily="34" charset="0"/>
              <a:cs typeface="Helvetica" pitchFamily="34" charset="0"/>
            </a:endParaRPr>
          </a:p>
        </p:txBody>
      </p:sp>
      <p:sp>
        <p:nvSpPr>
          <p:cNvPr id="44036" name="テキスト ボックス 7"/>
          <p:cNvSpPr txBox="1">
            <a:spLocks noChangeArrowheads="1"/>
          </p:cNvSpPr>
          <p:nvPr/>
        </p:nvSpPr>
        <p:spPr bwMode="auto">
          <a:xfrm>
            <a:off x="5137150" y="5197475"/>
            <a:ext cx="3330575" cy="647700"/>
          </a:xfrm>
          <a:prstGeom prst="rect">
            <a:avLst/>
          </a:prstGeom>
          <a:noFill/>
          <a:ln w="9525">
            <a:noFill/>
            <a:miter lim="800000"/>
            <a:headEnd/>
            <a:tailEnd/>
          </a:ln>
        </p:spPr>
        <p:txBody>
          <a:bodyPr>
            <a:spAutoFit/>
          </a:bodyPr>
          <a:lstStyle/>
          <a:p>
            <a:r>
              <a:rPr lang="en-US" altLang="ja-JP" b="1">
                <a:latin typeface="Helvetica" pitchFamily="34" charset="0"/>
                <a:cs typeface="Helvetica" pitchFamily="34" charset="0"/>
              </a:rPr>
              <a:t>DBAOC14R</a:t>
            </a:r>
            <a:r>
              <a:rPr lang="en-US" altLang="ja-JP" b="1" baseline="-25000">
                <a:latin typeface="Helvetica" pitchFamily="34" charset="0"/>
                <a:cs typeface="Helvetica" pitchFamily="34" charset="0"/>
              </a:rPr>
              <a:t>H</a:t>
            </a:r>
            <a:r>
              <a:rPr lang="en-US" altLang="ja-JP" baseline="-25000">
                <a:latin typeface="Helvetica" pitchFamily="34" charset="0"/>
                <a:cs typeface="Helvetica" pitchFamily="34" charset="0"/>
              </a:rPr>
              <a:t> </a:t>
            </a:r>
            <a:r>
              <a:rPr lang="en-US" altLang="ja-JP">
                <a:latin typeface="Helvetica" pitchFamily="34" charset="0"/>
                <a:cs typeface="Helvetica" pitchFamily="34" charset="0"/>
              </a:rPr>
              <a:t>(3.2 </a:t>
            </a:r>
            <a:r>
              <a:rPr lang="en-US" altLang="ja-JP">
                <a:cs typeface="Arial" charset="0"/>
              </a:rPr>
              <a:t>×</a:t>
            </a:r>
            <a:r>
              <a:rPr lang="en-US" altLang="ja-JP">
                <a:latin typeface="Helvetica" pitchFamily="34" charset="0"/>
                <a:cs typeface="Helvetica" pitchFamily="34" charset="0"/>
              </a:rPr>
              <a:t> 10</a:t>
            </a:r>
            <a:r>
              <a:rPr lang="en-US" altLang="ja-JP" baseline="30000">
                <a:latin typeface="Helvetica" pitchFamily="34" charset="0"/>
                <a:cs typeface="Helvetica" pitchFamily="34" charset="0"/>
              </a:rPr>
              <a:t>–6</a:t>
            </a:r>
            <a:r>
              <a:rPr lang="en-US" altLang="ja-JP">
                <a:latin typeface="Helvetica" pitchFamily="34" charset="0"/>
                <a:cs typeface="Helvetica" pitchFamily="34" charset="0"/>
              </a:rPr>
              <a:t> M) and </a:t>
            </a:r>
            <a:r>
              <a:rPr lang="en-US" altLang="ja-JP" b="1">
                <a:latin typeface="Helvetica" pitchFamily="34" charset="0"/>
                <a:cs typeface="Helvetica" pitchFamily="34" charset="0"/>
              </a:rPr>
              <a:t>18F-HPEB </a:t>
            </a:r>
            <a:r>
              <a:rPr lang="en-US" altLang="ja-JP">
                <a:latin typeface="Helvetica" pitchFamily="34" charset="0"/>
                <a:cs typeface="Helvetica" pitchFamily="34" charset="0"/>
              </a:rPr>
              <a:t>(3.8 </a:t>
            </a:r>
            <a:r>
              <a:rPr lang="en-US" altLang="ja-JP">
                <a:cs typeface="Arial" charset="0"/>
              </a:rPr>
              <a:t>×</a:t>
            </a:r>
            <a:r>
              <a:rPr lang="en-US" altLang="ja-JP">
                <a:latin typeface="Helvetica" pitchFamily="34" charset="0"/>
                <a:cs typeface="Helvetica" pitchFamily="34" charset="0"/>
              </a:rPr>
              <a:t> 10</a:t>
            </a:r>
            <a:r>
              <a:rPr lang="en-US" altLang="ja-JP" baseline="30000">
                <a:latin typeface="Helvetica" pitchFamily="34" charset="0"/>
                <a:cs typeface="Helvetica" pitchFamily="34" charset="0"/>
              </a:rPr>
              <a:t>–4</a:t>
            </a:r>
            <a:r>
              <a:rPr lang="en-US" altLang="ja-JP">
                <a:latin typeface="Helvetica" pitchFamily="34" charset="0"/>
                <a:cs typeface="Helvetica" pitchFamily="34" charset="0"/>
              </a:rPr>
              <a:t> M)</a:t>
            </a:r>
            <a:endParaRPr lang="ja-JP" altLang="en-US">
              <a:latin typeface="Helvetica" pitchFamily="34" charset="0"/>
              <a:cs typeface="Helvetica" pitchFamily="34" charset="0"/>
            </a:endParaRPr>
          </a:p>
        </p:txBody>
      </p:sp>
      <p:sp>
        <p:nvSpPr>
          <p:cNvPr id="44037" name="テキスト ボックス 8"/>
          <p:cNvSpPr txBox="1">
            <a:spLocks noChangeArrowheads="1"/>
          </p:cNvSpPr>
          <p:nvPr/>
        </p:nvSpPr>
        <p:spPr bwMode="auto">
          <a:xfrm>
            <a:off x="171450" y="5811838"/>
            <a:ext cx="8972550" cy="1200150"/>
          </a:xfrm>
          <a:prstGeom prst="rect">
            <a:avLst/>
          </a:prstGeom>
          <a:noFill/>
          <a:ln w="9525">
            <a:noFill/>
            <a:miter lim="800000"/>
            <a:headEnd/>
            <a:tailEnd/>
          </a:ln>
        </p:spPr>
        <p:txBody>
          <a:bodyPr>
            <a:spAutoFit/>
          </a:bodyPr>
          <a:lstStyle/>
          <a:p>
            <a:r>
              <a:rPr lang="en-US" altLang="ja-JP">
                <a:cs typeface="Arial" charset="0"/>
              </a:rPr>
              <a:t>(left) </a:t>
            </a:r>
            <a:r>
              <a:rPr lang="en-US" altLang="ja-JP" b="1">
                <a:cs typeface="Arial" charset="0"/>
              </a:rPr>
              <a:t>HPEB </a:t>
            </a:r>
            <a:r>
              <a:rPr lang="en-US" altLang="ja-JP">
                <a:cs typeface="Arial" charset="0"/>
              </a:rPr>
              <a:t>was observed at 69% of the pores formed by </a:t>
            </a:r>
            <a:r>
              <a:rPr lang="en-US" altLang="ja-JP" b="1">
                <a:cs typeface="Arial" charset="0"/>
              </a:rPr>
              <a:t>DBAOC14R</a:t>
            </a:r>
            <a:r>
              <a:rPr lang="en-US" altLang="ja-JP" b="1" baseline="-25000">
                <a:cs typeface="Arial" charset="0"/>
              </a:rPr>
              <a:t>H</a:t>
            </a:r>
            <a:r>
              <a:rPr lang="en-US" altLang="ja-JP">
                <a:cs typeface="Arial" charset="0"/>
              </a:rPr>
              <a:t>. Anisotropic </a:t>
            </a:r>
          </a:p>
          <a:p>
            <a:r>
              <a:rPr lang="en-US" altLang="ja-JP">
                <a:cs typeface="Arial" charset="0"/>
              </a:rPr>
              <a:t>        distribution of HPEB was observed in the honeycomb network of </a:t>
            </a:r>
            <a:r>
              <a:rPr lang="en-US" altLang="ja-JP" b="1">
                <a:cs typeface="Arial" charset="0"/>
              </a:rPr>
              <a:t>DBAOC14R</a:t>
            </a:r>
            <a:r>
              <a:rPr lang="en-US" altLang="ja-JP" b="1" baseline="-25000">
                <a:cs typeface="Arial" charset="0"/>
              </a:rPr>
              <a:t>H</a:t>
            </a:r>
            <a:r>
              <a:rPr lang="en-US" altLang="ja-JP">
                <a:cs typeface="Arial" charset="0"/>
              </a:rPr>
              <a:t>.</a:t>
            </a:r>
          </a:p>
          <a:p>
            <a:r>
              <a:rPr lang="en-US" altLang="ja-JP">
                <a:cs typeface="Arial" charset="0"/>
              </a:rPr>
              <a:t>(right) </a:t>
            </a:r>
            <a:r>
              <a:rPr lang="en-US" altLang="ja-JP" b="1">
                <a:cs typeface="Arial" charset="0"/>
              </a:rPr>
              <a:t>18F-HPEB</a:t>
            </a:r>
            <a:r>
              <a:rPr lang="en-US" altLang="ja-JP">
                <a:cs typeface="Arial" charset="0"/>
              </a:rPr>
              <a:t> was observed at 98% of the pores formed by</a:t>
            </a:r>
            <a:r>
              <a:rPr lang="en-US" altLang="ja-JP" b="1">
                <a:cs typeface="Arial" charset="0"/>
              </a:rPr>
              <a:t> DBAOC14R</a:t>
            </a:r>
            <a:r>
              <a:rPr lang="en-US" altLang="ja-JP" b="1" baseline="-25000">
                <a:cs typeface="Arial" charset="0"/>
              </a:rPr>
              <a:t>H</a:t>
            </a:r>
            <a:r>
              <a:rPr lang="en-US" altLang="ja-JP" b="1">
                <a:cs typeface="Arial" charset="0"/>
              </a:rPr>
              <a:t>. </a:t>
            </a:r>
          </a:p>
          <a:p>
            <a:endParaRPr lang="ja-JP" altLang="en-US">
              <a:latin typeface="Calibri" pitchFamily="34" charset="0"/>
            </a:endParaRPr>
          </a:p>
        </p:txBody>
      </p:sp>
      <p:pic>
        <p:nvPicPr>
          <p:cNvPr id="44038" name="図 9" descr="dbaoc14rh-hpeb_016_drh4.bmp"/>
          <p:cNvPicPr>
            <a:picLocks noChangeAspect="1"/>
          </p:cNvPicPr>
          <p:nvPr/>
        </p:nvPicPr>
        <p:blipFill>
          <a:blip r:embed="rId3"/>
          <a:srcRect/>
          <a:stretch>
            <a:fillRect/>
          </a:stretch>
        </p:blipFill>
        <p:spPr bwMode="auto">
          <a:xfrm>
            <a:off x="203200" y="895350"/>
            <a:ext cx="4292600" cy="4292600"/>
          </a:xfrm>
          <a:prstGeom prst="rect">
            <a:avLst/>
          </a:prstGeom>
          <a:noFill/>
          <a:ln w="9525">
            <a:noFill/>
            <a:miter lim="800000"/>
            <a:headEnd/>
            <a:tailEnd/>
          </a:ln>
        </p:spPr>
      </p:pic>
      <p:pic>
        <p:nvPicPr>
          <p:cNvPr id="44039" name="図 10" descr="dbaoc14rh-18f_hpeb_082_dth2.bmp"/>
          <p:cNvPicPr>
            <a:picLocks noChangeAspect="1"/>
          </p:cNvPicPr>
          <p:nvPr/>
        </p:nvPicPr>
        <p:blipFill>
          <a:blip r:embed="rId4"/>
          <a:srcRect/>
          <a:stretch>
            <a:fillRect/>
          </a:stretch>
        </p:blipFill>
        <p:spPr bwMode="auto">
          <a:xfrm>
            <a:off x="4654550" y="895350"/>
            <a:ext cx="4302125" cy="430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正方形/長方形 3"/>
          <p:cNvSpPr>
            <a:spLocks noChangeArrowheads="1"/>
          </p:cNvSpPr>
          <p:nvPr/>
        </p:nvSpPr>
        <p:spPr bwMode="auto">
          <a:xfrm>
            <a:off x="401638" y="142875"/>
            <a:ext cx="8361362" cy="831850"/>
          </a:xfrm>
          <a:prstGeom prst="rect">
            <a:avLst/>
          </a:prstGeom>
          <a:noFill/>
          <a:ln w="9525">
            <a:noFill/>
            <a:miter lim="800000"/>
            <a:headEnd/>
            <a:tailEnd/>
          </a:ln>
        </p:spPr>
        <p:txBody>
          <a:bodyPr>
            <a:spAutoFit/>
          </a:bodyPr>
          <a:lstStyle/>
          <a:p>
            <a:pPr algn="ctr"/>
            <a:r>
              <a:rPr lang="en-US" altLang="ja-JP" sz="2400" b="1">
                <a:solidFill>
                  <a:srgbClr val="000090"/>
                </a:solidFill>
                <a:cs typeface="Arial" charset="0"/>
              </a:rPr>
              <a:t>Changes in Number of Filled Pore by Guest Molecules at Different Guest Concentration </a:t>
            </a:r>
            <a:endParaRPr lang="ja-JP" altLang="en-US" sz="2400" b="1">
              <a:solidFill>
                <a:srgbClr val="000090"/>
              </a:solidFill>
              <a:cs typeface="Arial" charset="0"/>
            </a:endParaRPr>
          </a:p>
        </p:txBody>
      </p:sp>
      <p:graphicFrame>
        <p:nvGraphicFramePr>
          <p:cNvPr id="5" name="表 4"/>
          <p:cNvGraphicFramePr>
            <a:graphicFrameLocks noGrp="1"/>
          </p:cNvGraphicFramePr>
          <p:nvPr/>
        </p:nvGraphicFramePr>
        <p:xfrm>
          <a:off x="109538" y="1144588"/>
          <a:ext cx="8985250" cy="4541837"/>
        </p:xfrm>
        <a:graphic>
          <a:graphicData uri="http://schemas.openxmlformats.org/drawingml/2006/table">
            <a:tbl>
              <a:tblPr/>
              <a:tblGrid>
                <a:gridCol w="1865312"/>
                <a:gridCol w="1630363"/>
                <a:gridCol w="1630362"/>
                <a:gridCol w="1322388"/>
                <a:gridCol w="1322387"/>
                <a:gridCol w="1214438"/>
              </a:tblGrid>
              <a:tr h="895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Compound</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Host Concentration</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Guest Concentration</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Number of All Pores</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Number of Pores Filled with Guest</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Occupancy (%)</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DBAOC14R</a:t>
                      </a:r>
                      <a:r>
                        <a:rPr kumimoji="0" lang="en-US" altLang="ja-JP" sz="1800" b="1" i="0" u="none" strike="noStrike" cap="none" normalizeH="0" baseline="-25000" smtClean="0">
                          <a:ln>
                            <a:noFill/>
                          </a:ln>
                          <a:solidFill>
                            <a:schemeClr val="tx1"/>
                          </a:solidFill>
                          <a:effectLst/>
                          <a:latin typeface="Arial" charset="0"/>
                          <a:ea typeface="ＭＳ Ｐゴシック" charset="-128"/>
                          <a:cs typeface="Arial" charset="0"/>
                        </a:rPr>
                        <a:t>F</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and</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HPEB </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4.0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4.1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–4</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216</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202</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94%</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vMerge="1">
                  <a:txBody>
                    <a:bodyPr/>
                    <a:lstStyle/>
                    <a:p>
                      <a:endParaRPr kumimoji="1" lang="ja-JP" alt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3.9 </a:t>
                      </a: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FF0000"/>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1.2 </a:t>
                      </a: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FF0000"/>
                          </a:solidFill>
                          <a:effectLst/>
                          <a:latin typeface="Arial" charset="0"/>
                          <a:ea typeface="ＭＳ Ｐゴシック" charset="-128"/>
                          <a:cs typeface="Arial" charset="0"/>
                        </a:rPr>
                        <a:t>–7</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396</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179</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45%</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DBAOC14R</a:t>
                      </a:r>
                      <a:r>
                        <a:rPr kumimoji="0" lang="en-US" altLang="ja-JP" sz="1800" b="1" i="0" u="none" strike="noStrike" cap="none" normalizeH="0" baseline="-25000" smtClean="0">
                          <a:ln>
                            <a:noFill/>
                          </a:ln>
                          <a:solidFill>
                            <a:schemeClr val="tx1"/>
                          </a:solidFill>
                          <a:effectLst/>
                          <a:latin typeface="Arial" charset="0"/>
                          <a:ea typeface="ＭＳ Ｐゴシック" charset="-128"/>
                          <a:cs typeface="Arial" charset="0"/>
                        </a:rPr>
                        <a:t>F</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and</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18F-HPEB </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3.7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4.0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–4</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278</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271</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97%</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vMerge="1">
                  <a:txBody>
                    <a:bodyPr/>
                    <a:lstStyle/>
                    <a:p>
                      <a:endParaRPr kumimoji="1" lang="ja-JP" alt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3.8 </a:t>
                      </a: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FF0000"/>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1.2 </a:t>
                      </a: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FF0000"/>
                          </a:solidFill>
                          <a:effectLst/>
                          <a:latin typeface="Arial" charset="0"/>
                          <a:ea typeface="ＭＳ Ｐゴシック" charset="-128"/>
                          <a:cs typeface="Arial" charset="0"/>
                        </a:rPr>
                        <a:t>–7</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355</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178</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50%</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DBAOC14R</a:t>
                      </a:r>
                      <a:r>
                        <a:rPr kumimoji="0" lang="en-US" altLang="ja-JP" sz="1800" b="1" i="0" u="none" strike="noStrike" cap="none" normalizeH="0" baseline="-25000" smtClean="0">
                          <a:ln>
                            <a:noFill/>
                          </a:ln>
                          <a:solidFill>
                            <a:schemeClr val="tx1"/>
                          </a:solidFill>
                          <a:effectLst/>
                          <a:latin typeface="Arial" charset="0"/>
                          <a:ea typeface="ＭＳ Ｐゴシック" charset="-128"/>
                          <a:cs typeface="Arial" charset="0"/>
                        </a:rPr>
                        <a:t>H</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and</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HPEB </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4.5 </a:t>
                      </a: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0000FF"/>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0000FF"/>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4.5 </a:t>
                      </a: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0000FF"/>
                          </a:solidFill>
                          <a:effectLst/>
                          <a:latin typeface="Arial" charset="0"/>
                          <a:ea typeface="ＭＳ Ｐゴシック" charset="-128"/>
                          <a:cs typeface="Arial" charset="0"/>
                        </a:rPr>
                        <a:t>–4</a:t>
                      </a: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0000FF"/>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474</a:t>
                      </a:r>
                      <a:endParaRPr kumimoji="1" lang="ja-JP" altLang="en-US" sz="1800" b="0" i="0" u="none" strike="noStrike" cap="none" normalizeH="0" baseline="0" smtClean="0">
                        <a:ln>
                          <a:noFill/>
                        </a:ln>
                        <a:solidFill>
                          <a:srgbClr val="0000FF"/>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326</a:t>
                      </a:r>
                      <a:endParaRPr kumimoji="1" lang="ja-JP" altLang="en-US" sz="1800" b="0" i="0" u="none" strike="noStrike" cap="none" normalizeH="0" baseline="0" smtClean="0">
                        <a:ln>
                          <a:noFill/>
                        </a:ln>
                        <a:solidFill>
                          <a:srgbClr val="0000FF"/>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69%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DBAOC14R</a:t>
                      </a:r>
                      <a:r>
                        <a:rPr kumimoji="0" lang="en-US" altLang="ja-JP" sz="1800" b="1" i="0" u="none" strike="noStrike" cap="none" normalizeH="0" baseline="-25000" smtClean="0">
                          <a:ln>
                            <a:noFill/>
                          </a:ln>
                          <a:solidFill>
                            <a:schemeClr val="tx1"/>
                          </a:solidFill>
                          <a:effectLst/>
                          <a:latin typeface="Arial" charset="0"/>
                          <a:ea typeface="ＭＳ Ｐゴシック" charset="-128"/>
                          <a:cs typeface="Arial" charset="0"/>
                        </a:rPr>
                        <a:t>H</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and</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18F-HPEB </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3.2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3.8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–4</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292</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287</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98%</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vMerge="1">
                  <a:txBody>
                    <a:bodyPr/>
                    <a:lstStyle/>
                    <a:p>
                      <a:endParaRPr kumimoji="1" lang="ja-JP" alt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3.8 </a:t>
                      </a: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FF0000"/>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1.2 </a:t>
                      </a: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FF0000"/>
                          </a:solidFill>
                          <a:effectLst/>
                          <a:latin typeface="Arial" charset="0"/>
                          <a:ea typeface="ＭＳ Ｐゴシック" charset="-128"/>
                          <a:cs typeface="Arial" charset="0"/>
                        </a:rPr>
                        <a:t>–7</a:t>
                      </a:r>
                      <a:r>
                        <a:rPr kumimoji="0" lang="en-US" altLang="ja-JP" sz="1800" b="0" i="0" u="none" strike="noStrike" cap="none" normalizeH="0" baseline="0" smtClean="0">
                          <a:ln>
                            <a:noFill/>
                          </a:ln>
                          <a:solidFill>
                            <a:srgbClr val="FF0000"/>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482</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60</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Arial" charset="0"/>
                          <a:ea typeface="ＭＳ Ｐゴシック" charset="-128"/>
                          <a:cs typeface="Arial" charset="0"/>
                        </a:rPr>
                        <a:t>12%</a:t>
                      </a: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6145" name="テキスト ボックス 6"/>
          <p:cNvSpPr txBox="1">
            <a:spLocks noChangeArrowheads="1"/>
          </p:cNvSpPr>
          <p:nvPr/>
        </p:nvSpPr>
        <p:spPr bwMode="auto">
          <a:xfrm>
            <a:off x="133350" y="5773738"/>
            <a:ext cx="8961438" cy="646112"/>
          </a:xfrm>
          <a:prstGeom prst="rect">
            <a:avLst/>
          </a:prstGeom>
          <a:noFill/>
          <a:ln w="9525">
            <a:noFill/>
            <a:miter lim="800000"/>
            <a:headEnd/>
            <a:tailEnd/>
          </a:ln>
        </p:spPr>
        <p:txBody>
          <a:bodyPr>
            <a:spAutoFit/>
          </a:bodyPr>
          <a:lstStyle/>
          <a:p>
            <a:r>
              <a:rPr lang="en-US" altLang="ja-JP">
                <a:cs typeface="Arial" charset="0"/>
              </a:rPr>
              <a:t>(</a:t>
            </a:r>
            <a:r>
              <a:rPr lang="en-US" altLang="ja-JP" b="1">
                <a:solidFill>
                  <a:srgbClr val="0000FF"/>
                </a:solidFill>
                <a:cs typeface="Arial" charset="0"/>
              </a:rPr>
              <a:t>Blue</a:t>
            </a:r>
            <a:r>
              <a:rPr lang="en-US" altLang="ja-JP">
                <a:cs typeface="Arial" charset="0"/>
              </a:rPr>
              <a:t>) Anisotropic distribution of HPEB was observed in the honeycomb network of </a:t>
            </a:r>
          </a:p>
          <a:p>
            <a:r>
              <a:rPr lang="en-US" altLang="ja-JP" b="1">
                <a:cs typeface="Arial" charset="0"/>
              </a:rPr>
              <a:t>           DBAOC14R</a:t>
            </a:r>
            <a:r>
              <a:rPr lang="en-US" altLang="ja-JP" b="1" baseline="-25000">
                <a:cs typeface="Arial" charset="0"/>
              </a:rPr>
              <a:t>H</a:t>
            </a:r>
            <a:r>
              <a:rPr lang="en-US" altLang="ja-JP">
                <a:cs typeface="Arial" charset="0"/>
              </a:rPr>
              <a:t>.</a:t>
            </a:r>
            <a:endParaRPr lang="ja-JP" altLang="en-US">
              <a:cs typeface="Arial" charset="0"/>
            </a:endParaRPr>
          </a:p>
        </p:txBody>
      </p:sp>
      <p:sp>
        <p:nvSpPr>
          <p:cNvPr id="2" name="テキスト ボックス 1"/>
          <p:cNvSpPr txBox="1">
            <a:spLocks noChangeArrowheads="1"/>
          </p:cNvSpPr>
          <p:nvPr/>
        </p:nvSpPr>
        <p:spPr bwMode="auto">
          <a:xfrm>
            <a:off x="133350" y="6419850"/>
            <a:ext cx="8374063" cy="369888"/>
          </a:xfrm>
          <a:prstGeom prst="rect">
            <a:avLst/>
          </a:prstGeom>
          <a:noFill/>
          <a:ln w="9525">
            <a:noFill/>
            <a:miter lim="800000"/>
            <a:headEnd/>
            <a:tailEnd/>
          </a:ln>
        </p:spPr>
        <p:txBody>
          <a:bodyPr wrap="none">
            <a:spAutoFit/>
          </a:bodyPr>
          <a:lstStyle/>
          <a:p>
            <a:r>
              <a:rPr lang="en-US" altLang="ja-JP">
                <a:cs typeface="Arial" charset="0"/>
              </a:rPr>
              <a:t>(</a:t>
            </a:r>
            <a:r>
              <a:rPr lang="en-US" altLang="ja-JP" b="1">
                <a:solidFill>
                  <a:srgbClr val="FF0000"/>
                </a:solidFill>
                <a:cs typeface="Arial" charset="0"/>
              </a:rPr>
              <a:t>Red</a:t>
            </a:r>
            <a:r>
              <a:rPr lang="en-US" altLang="ja-JP">
                <a:cs typeface="Arial" charset="0"/>
              </a:rPr>
              <a:t>)</a:t>
            </a:r>
            <a:r>
              <a:rPr lang="en-US" altLang="ja-JP" b="1">
                <a:cs typeface="Arial" charset="0"/>
              </a:rPr>
              <a:t> 18FHPEB </a:t>
            </a:r>
            <a:r>
              <a:rPr lang="en-US" altLang="ja-JP">
                <a:cs typeface="Arial" charset="0"/>
              </a:rPr>
              <a:t>and </a:t>
            </a:r>
            <a:r>
              <a:rPr lang="en-US" altLang="ja-JP" b="1">
                <a:cs typeface="Arial" charset="0"/>
              </a:rPr>
              <a:t>HPEB</a:t>
            </a:r>
            <a:r>
              <a:rPr lang="en-US" altLang="ja-JP">
                <a:cs typeface="Arial" charset="0"/>
              </a:rPr>
              <a:t> are favorably adsorbed at the pore of </a:t>
            </a:r>
            <a:r>
              <a:rPr lang="en-US" altLang="ja-JP" b="1">
                <a:cs typeface="Arial" charset="0"/>
              </a:rPr>
              <a:t>DBAOC14R</a:t>
            </a:r>
            <a:r>
              <a:rPr lang="en-US" altLang="ja-JP" b="1" baseline="-25000">
                <a:cs typeface="Arial" charset="0"/>
              </a:rPr>
              <a:t>F</a:t>
            </a:r>
            <a:r>
              <a:rPr lang="en-US" altLang="ja-JP">
                <a:cs typeface="Arial" charset="0"/>
              </a:rPr>
              <a:t>.  </a:t>
            </a:r>
          </a:p>
        </p:txBody>
      </p:sp>
      <p:graphicFrame>
        <p:nvGraphicFramePr>
          <p:cNvPr id="8" name="表 7"/>
          <p:cNvGraphicFramePr>
            <a:graphicFrameLocks noGrp="1"/>
          </p:cNvGraphicFramePr>
          <p:nvPr/>
        </p:nvGraphicFramePr>
        <p:xfrm>
          <a:off x="112713" y="1143000"/>
          <a:ext cx="8985250" cy="4543425"/>
        </p:xfrm>
        <a:graphic>
          <a:graphicData uri="http://schemas.openxmlformats.org/drawingml/2006/table">
            <a:tbl>
              <a:tblPr/>
              <a:tblGrid>
                <a:gridCol w="1865312"/>
                <a:gridCol w="1630363"/>
                <a:gridCol w="1630362"/>
                <a:gridCol w="1322388"/>
                <a:gridCol w="1322387"/>
                <a:gridCol w="1214438"/>
              </a:tblGrid>
              <a:tr h="895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Compound</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Host Concentration</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Guest Concentration</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Number of All Pores</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Number of Pores Filled with Guest</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charset="0"/>
                          <a:ea typeface="ＭＳ Ｐゴシック" charset="-128"/>
                          <a:cs typeface="Arial" charset="0"/>
                        </a:rPr>
                        <a:t>Occupancy (%)</a:t>
                      </a:r>
                      <a:endParaRPr kumimoji="1" lang="ja-JP" alt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DBAOC14R</a:t>
                      </a:r>
                      <a:r>
                        <a:rPr kumimoji="0" lang="en-US" altLang="ja-JP" sz="1800" b="1" i="0" u="none" strike="noStrike" cap="none" normalizeH="0" baseline="-25000" smtClean="0">
                          <a:ln>
                            <a:noFill/>
                          </a:ln>
                          <a:solidFill>
                            <a:schemeClr val="tx1"/>
                          </a:solidFill>
                          <a:effectLst/>
                          <a:latin typeface="Arial" charset="0"/>
                          <a:ea typeface="ＭＳ Ｐゴシック" charset="-128"/>
                          <a:cs typeface="Arial" charset="0"/>
                        </a:rPr>
                        <a:t>F</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and</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HPEB </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4.0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4.1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–4</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216</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202</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94%</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501650">
                <a:tc vMerge="1">
                  <a:txBody>
                    <a:bodyPr/>
                    <a:lstStyle/>
                    <a:p>
                      <a:endParaRPr kumimoji="1" lang="ja-JP" alt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0000"/>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DBAOC14R</a:t>
                      </a:r>
                      <a:r>
                        <a:rPr kumimoji="0" lang="en-US" altLang="ja-JP" sz="1800" b="1" i="0" u="none" strike="noStrike" cap="none" normalizeH="0" baseline="-25000" smtClean="0">
                          <a:ln>
                            <a:noFill/>
                          </a:ln>
                          <a:solidFill>
                            <a:schemeClr val="tx1"/>
                          </a:solidFill>
                          <a:effectLst/>
                          <a:latin typeface="Arial" charset="0"/>
                          <a:ea typeface="ＭＳ Ｐゴシック" charset="-128"/>
                          <a:cs typeface="Arial" charset="0"/>
                        </a:rPr>
                        <a:t>F</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and</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18F-HPEB </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3.7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4.0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–4</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278</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271</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97%</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50165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DBAOC14R</a:t>
                      </a:r>
                      <a:r>
                        <a:rPr kumimoji="0" lang="en-US" altLang="ja-JP" sz="1800" b="1" i="0" u="none" strike="noStrike" cap="none" normalizeH="0" baseline="-25000" smtClean="0">
                          <a:ln>
                            <a:noFill/>
                          </a:ln>
                          <a:solidFill>
                            <a:schemeClr val="tx1"/>
                          </a:solidFill>
                          <a:effectLst/>
                          <a:latin typeface="Arial" charset="0"/>
                          <a:ea typeface="ＭＳ Ｐゴシック" charset="-128"/>
                          <a:cs typeface="Arial" charset="0"/>
                        </a:rPr>
                        <a:t>H</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and</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HPEB </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4.5 </a:t>
                      </a: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0000FF"/>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0000FF"/>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4.5 </a:t>
                      </a: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rgbClr val="0000FF"/>
                          </a:solidFill>
                          <a:effectLst/>
                          <a:latin typeface="Arial" charset="0"/>
                          <a:ea typeface="ＭＳ Ｐゴシック" charset="-128"/>
                          <a:cs typeface="Arial" charset="0"/>
                        </a:rPr>
                        <a:t>–4</a:t>
                      </a:r>
                      <a:r>
                        <a:rPr kumimoji="0" lang="en-US" altLang="ja-JP" sz="1800" b="0" i="0" u="none" strike="noStrike" cap="none" normalizeH="0" baseline="0" smtClean="0">
                          <a:ln>
                            <a:noFill/>
                          </a:ln>
                          <a:solidFill>
                            <a:srgbClr val="0000FF"/>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rgbClr val="0000FF"/>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474</a:t>
                      </a:r>
                      <a:endParaRPr kumimoji="1" lang="ja-JP" altLang="en-US" sz="1800" b="0" i="0" u="none" strike="noStrike" cap="none" normalizeH="0" baseline="0" smtClean="0">
                        <a:ln>
                          <a:noFill/>
                        </a:ln>
                        <a:solidFill>
                          <a:srgbClr val="0000FF"/>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326</a:t>
                      </a:r>
                      <a:endParaRPr kumimoji="1" lang="ja-JP" altLang="en-US" sz="1800" b="0" i="0" u="none" strike="noStrike" cap="none" normalizeH="0" baseline="0" smtClean="0">
                        <a:ln>
                          <a:noFill/>
                        </a:ln>
                        <a:solidFill>
                          <a:srgbClr val="0000FF"/>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FF"/>
                          </a:solidFill>
                          <a:effectLst/>
                          <a:latin typeface="Arial" charset="0"/>
                          <a:ea typeface="ＭＳ Ｐゴシック" charset="-128"/>
                          <a:cs typeface="Arial" charset="0"/>
                        </a:rPr>
                        <a:t>69%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DBAOC14R</a:t>
                      </a:r>
                      <a:r>
                        <a:rPr kumimoji="0" lang="en-US" altLang="ja-JP" sz="1800" b="1" i="0" u="none" strike="noStrike" cap="none" normalizeH="0" baseline="-25000" smtClean="0">
                          <a:ln>
                            <a:noFill/>
                          </a:ln>
                          <a:solidFill>
                            <a:schemeClr val="tx1"/>
                          </a:solidFill>
                          <a:effectLst/>
                          <a:latin typeface="Arial" charset="0"/>
                          <a:ea typeface="ＭＳ Ｐゴシック" charset="-128"/>
                          <a:cs typeface="Arial" charset="0"/>
                        </a:rPr>
                        <a:t>H</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and</a:t>
                      </a:r>
                      <a:r>
                        <a:rPr kumimoji="0" lang="en-US" altLang="ja-JP" sz="1800" b="0" i="0" u="none" strike="noStrike" cap="none" normalizeH="0" baseline="-25000" smtClean="0">
                          <a:ln>
                            <a:noFill/>
                          </a:ln>
                          <a:solidFill>
                            <a:schemeClr val="tx1"/>
                          </a:solidFill>
                          <a:effectLst/>
                          <a:latin typeface="Arial" charset="0"/>
                          <a:ea typeface="ＭＳ Ｐゴシック" charset="-128"/>
                          <a:cs typeface="Arial" charset="0"/>
                        </a:rPr>
                        <a:t> </a:t>
                      </a:r>
                      <a:r>
                        <a:rPr kumimoji="0" lang="en-US" altLang="ja-JP" sz="1800" b="1" i="0" u="none" strike="noStrike" cap="none" normalizeH="0" baseline="0" smtClean="0">
                          <a:ln>
                            <a:noFill/>
                          </a:ln>
                          <a:solidFill>
                            <a:schemeClr val="tx1"/>
                          </a:solidFill>
                          <a:effectLst/>
                          <a:latin typeface="Arial" charset="0"/>
                          <a:ea typeface="ＭＳ Ｐゴシック" charset="-128"/>
                          <a:cs typeface="Arial" charset="0"/>
                        </a:rPr>
                        <a:t>18F-HPEB </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3.2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–6</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3.8 </a:t>
                      </a: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10</a:t>
                      </a:r>
                      <a:r>
                        <a:rPr kumimoji="0" lang="en-US" altLang="ja-JP" sz="1800" b="0" i="0" u="none" strike="noStrike" cap="none" normalizeH="0" baseline="30000" smtClean="0">
                          <a:ln>
                            <a:noFill/>
                          </a:ln>
                          <a:solidFill>
                            <a:schemeClr val="tx1"/>
                          </a:solidFill>
                          <a:effectLst/>
                          <a:latin typeface="Arial" charset="0"/>
                          <a:ea typeface="ＭＳ Ｐゴシック" charset="-128"/>
                          <a:cs typeface="Arial" charset="0"/>
                        </a:rPr>
                        <a:t>–4</a:t>
                      </a:r>
                      <a:r>
                        <a:rPr kumimoji="0" lang="en-US" altLang="ja-JP" sz="1800" b="0" i="0" u="none" strike="noStrike" cap="none" normalizeH="0" baseline="0" smtClean="0">
                          <a:ln>
                            <a:noFill/>
                          </a:ln>
                          <a:solidFill>
                            <a:schemeClr val="tx1"/>
                          </a:solidFill>
                          <a:effectLst/>
                          <a:latin typeface="Arial" charset="0"/>
                          <a:ea typeface="ＭＳ Ｐゴシック" charset="-128"/>
                          <a:cs typeface="Arial" charset="0"/>
                        </a:rPr>
                        <a:t> M</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292</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287</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charset="0"/>
                          <a:ea typeface="ＭＳ Ｐゴシック" charset="-128"/>
                          <a:cs typeface="Arial" charset="0"/>
                        </a:rPr>
                        <a:t>98%</a:t>
                      </a:r>
                      <a:endParaRPr kumimoji="1" lang="ja-JP" altLang="en-US" sz="1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50165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Calibri"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正方形/長方形 3"/>
          <p:cNvSpPr>
            <a:spLocks noChangeArrowheads="1"/>
          </p:cNvSpPr>
          <p:nvPr/>
        </p:nvSpPr>
        <p:spPr bwMode="auto">
          <a:xfrm>
            <a:off x="100013" y="90488"/>
            <a:ext cx="8943975" cy="830262"/>
          </a:xfrm>
          <a:prstGeom prst="rect">
            <a:avLst/>
          </a:prstGeom>
          <a:noFill/>
          <a:ln w="9525">
            <a:noFill/>
            <a:miter lim="800000"/>
            <a:headEnd/>
            <a:tailEnd/>
          </a:ln>
        </p:spPr>
        <p:txBody>
          <a:bodyPr>
            <a:spAutoFit/>
          </a:bodyPr>
          <a:lstStyle/>
          <a:p>
            <a:pPr algn="ctr"/>
            <a:r>
              <a:rPr lang="en-US" altLang="ja-JP" sz="2400" b="1">
                <a:solidFill>
                  <a:srgbClr val="000090"/>
                </a:solidFill>
                <a:cs typeface="Arial" charset="0"/>
              </a:rPr>
              <a:t>Monolayer Formed from Two Combinations, DBAOC14R</a:t>
            </a:r>
            <a:r>
              <a:rPr lang="en-US" altLang="ja-JP" sz="2400" b="1" baseline="-25000">
                <a:solidFill>
                  <a:srgbClr val="000090"/>
                </a:solidFill>
                <a:cs typeface="Arial" charset="0"/>
              </a:rPr>
              <a:t>H</a:t>
            </a:r>
            <a:r>
              <a:rPr lang="en-US" altLang="ja-JP" sz="2400" b="1">
                <a:solidFill>
                  <a:srgbClr val="000090"/>
                </a:solidFill>
                <a:cs typeface="Arial" charset="0"/>
              </a:rPr>
              <a:t>, HPEB, and 18FHPEB and DBAOC14R</a:t>
            </a:r>
            <a:r>
              <a:rPr lang="en-US" altLang="ja-JP" sz="2400" b="1" baseline="-25000">
                <a:solidFill>
                  <a:srgbClr val="000090"/>
                </a:solidFill>
                <a:cs typeface="Arial" charset="0"/>
              </a:rPr>
              <a:t>F</a:t>
            </a:r>
            <a:r>
              <a:rPr lang="en-US" altLang="ja-JP" sz="2400" b="1">
                <a:solidFill>
                  <a:srgbClr val="000090"/>
                </a:solidFill>
                <a:cs typeface="Arial" charset="0"/>
              </a:rPr>
              <a:t>, HPEB, and 18FHPEB  </a:t>
            </a:r>
            <a:endParaRPr lang="ja-JP" altLang="en-US" sz="2400" b="1">
              <a:solidFill>
                <a:srgbClr val="000090"/>
              </a:solidFill>
              <a:cs typeface="Arial" charset="0"/>
            </a:endParaRPr>
          </a:p>
        </p:txBody>
      </p:sp>
      <p:sp>
        <p:nvSpPr>
          <p:cNvPr id="48131" name="正方形/長方形 6"/>
          <p:cNvSpPr>
            <a:spLocks noChangeArrowheads="1"/>
          </p:cNvSpPr>
          <p:nvPr/>
        </p:nvSpPr>
        <p:spPr bwMode="auto">
          <a:xfrm>
            <a:off x="239713" y="5387975"/>
            <a:ext cx="4572000" cy="646113"/>
          </a:xfrm>
          <a:prstGeom prst="rect">
            <a:avLst/>
          </a:prstGeom>
          <a:noFill/>
          <a:ln w="9525">
            <a:noFill/>
            <a:miter lim="800000"/>
            <a:headEnd/>
            <a:tailEnd/>
          </a:ln>
        </p:spPr>
        <p:txBody>
          <a:bodyPr>
            <a:spAutoFit/>
          </a:bodyPr>
          <a:lstStyle/>
          <a:p>
            <a:r>
              <a:rPr lang="en-US" altLang="ja-JP" b="1">
                <a:cs typeface="Arial" charset="0"/>
              </a:rPr>
              <a:t>DBAOC14R</a:t>
            </a:r>
            <a:r>
              <a:rPr lang="en-US" altLang="ja-JP" b="1" baseline="-25000">
                <a:cs typeface="Arial" charset="0"/>
              </a:rPr>
              <a:t>F</a:t>
            </a:r>
            <a:r>
              <a:rPr lang="en-US" altLang="ja-JP" baseline="-25000">
                <a:cs typeface="Arial" charset="0"/>
              </a:rPr>
              <a:t> </a:t>
            </a:r>
            <a:r>
              <a:rPr lang="en-US" altLang="ja-JP">
                <a:cs typeface="Arial" charset="0"/>
              </a:rPr>
              <a:t>(3.5 × 10</a:t>
            </a:r>
            <a:r>
              <a:rPr lang="en-US" altLang="ja-JP" baseline="30000">
                <a:cs typeface="Arial" charset="0"/>
              </a:rPr>
              <a:t>–6</a:t>
            </a:r>
            <a:r>
              <a:rPr lang="en-US" altLang="ja-JP">
                <a:cs typeface="Arial" charset="0"/>
              </a:rPr>
              <a:t> M), </a:t>
            </a:r>
            <a:r>
              <a:rPr lang="en-US" altLang="ja-JP" b="1">
                <a:cs typeface="Arial" charset="0"/>
              </a:rPr>
              <a:t>18F-HPEB </a:t>
            </a:r>
            <a:r>
              <a:rPr lang="en-US" altLang="ja-JP">
                <a:cs typeface="Arial" charset="0"/>
              </a:rPr>
              <a:t>(1.8 × 10</a:t>
            </a:r>
            <a:r>
              <a:rPr lang="en-US" altLang="ja-JP" baseline="30000">
                <a:cs typeface="Arial" charset="0"/>
              </a:rPr>
              <a:t>–7</a:t>
            </a:r>
            <a:r>
              <a:rPr lang="en-US" altLang="ja-JP">
                <a:cs typeface="Arial" charset="0"/>
              </a:rPr>
              <a:t> M), and </a:t>
            </a:r>
            <a:r>
              <a:rPr lang="en-US" altLang="ja-JP" b="1">
                <a:cs typeface="Arial" charset="0"/>
              </a:rPr>
              <a:t>HPEB </a:t>
            </a:r>
            <a:r>
              <a:rPr lang="en-US" altLang="ja-JP">
                <a:cs typeface="Arial" charset="0"/>
              </a:rPr>
              <a:t>(1.9 × 10</a:t>
            </a:r>
            <a:r>
              <a:rPr lang="en-US" altLang="ja-JP" baseline="30000">
                <a:cs typeface="Arial" charset="0"/>
              </a:rPr>
              <a:t>–7</a:t>
            </a:r>
            <a:r>
              <a:rPr lang="en-US" altLang="ja-JP">
                <a:cs typeface="Arial" charset="0"/>
              </a:rPr>
              <a:t> M)</a:t>
            </a:r>
            <a:endParaRPr lang="ja-JP" altLang="en-US">
              <a:cs typeface="Arial" charset="0"/>
            </a:endParaRPr>
          </a:p>
        </p:txBody>
      </p:sp>
      <p:sp>
        <p:nvSpPr>
          <p:cNvPr id="48132" name="正方形/長方形 7"/>
          <p:cNvSpPr>
            <a:spLocks noChangeArrowheads="1"/>
          </p:cNvSpPr>
          <p:nvPr/>
        </p:nvSpPr>
        <p:spPr bwMode="auto">
          <a:xfrm>
            <a:off x="4624388" y="5387975"/>
            <a:ext cx="4532312" cy="646113"/>
          </a:xfrm>
          <a:prstGeom prst="rect">
            <a:avLst/>
          </a:prstGeom>
          <a:noFill/>
          <a:ln w="9525">
            <a:noFill/>
            <a:miter lim="800000"/>
            <a:headEnd/>
            <a:tailEnd/>
          </a:ln>
        </p:spPr>
        <p:txBody>
          <a:bodyPr>
            <a:spAutoFit/>
          </a:bodyPr>
          <a:lstStyle/>
          <a:p>
            <a:r>
              <a:rPr lang="en-US" altLang="ja-JP" b="1">
                <a:cs typeface="Arial" charset="0"/>
              </a:rPr>
              <a:t>DBAOC14R</a:t>
            </a:r>
            <a:r>
              <a:rPr lang="en-US" altLang="ja-JP" b="1" baseline="-25000">
                <a:cs typeface="Arial" charset="0"/>
              </a:rPr>
              <a:t>H</a:t>
            </a:r>
            <a:r>
              <a:rPr lang="en-US" altLang="ja-JP" baseline="-25000">
                <a:cs typeface="Arial" charset="0"/>
              </a:rPr>
              <a:t> </a:t>
            </a:r>
            <a:r>
              <a:rPr lang="en-US" altLang="ja-JP">
                <a:cs typeface="Arial" charset="0"/>
              </a:rPr>
              <a:t>(3.5 × 10</a:t>
            </a:r>
            <a:r>
              <a:rPr lang="en-US" altLang="ja-JP" baseline="30000">
                <a:cs typeface="Arial" charset="0"/>
              </a:rPr>
              <a:t>–6</a:t>
            </a:r>
            <a:r>
              <a:rPr lang="en-US" altLang="ja-JP">
                <a:cs typeface="Arial" charset="0"/>
              </a:rPr>
              <a:t> M), </a:t>
            </a:r>
            <a:r>
              <a:rPr lang="en-US" altLang="ja-JP" b="1">
                <a:cs typeface="Arial" charset="0"/>
              </a:rPr>
              <a:t>18F-HPEB </a:t>
            </a:r>
            <a:r>
              <a:rPr lang="en-US" altLang="ja-JP">
                <a:cs typeface="Arial" charset="0"/>
              </a:rPr>
              <a:t>(1.9 × 10</a:t>
            </a:r>
            <a:r>
              <a:rPr lang="en-US" altLang="ja-JP" baseline="30000">
                <a:cs typeface="Arial" charset="0"/>
              </a:rPr>
              <a:t>–7</a:t>
            </a:r>
            <a:r>
              <a:rPr lang="en-US" altLang="ja-JP">
                <a:cs typeface="Arial" charset="0"/>
              </a:rPr>
              <a:t> M), and </a:t>
            </a:r>
            <a:r>
              <a:rPr lang="en-US" altLang="ja-JP" b="1">
                <a:cs typeface="Arial" charset="0"/>
              </a:rPr>
              <a:t>HPEB </a:t>
            </a:r>
            <a:r>
              <a:rPr lang="en-US" altLang="ja-JP">
                <a:cs typeface="Arial" charset="0"/>
              </a:rPr>
              <a:t>(1.9 × 10</a:t>
            </a:r>
            <a:r>
              <a:rPr lang="en-US" altLang="ja-JP" baseline="30000">
                <a:cs typeface="Arial" charset="0"/>
              </a:rPr>
              <a:t>–7</a:t>
            </a:r>
            <a:r>
              <a:rPr lang="en-US" altLang="ja-JP">
                <a:cs typeface="Arial" charset="0"/>
              </a:rPr>
              <a:t> M)</a:t>
            </a:r>
            <a:endParaRPr lang="ja-JP" altLang="en-US">
              <a:cs typeface="Arial" charset="0"/>
            </a:endParaRPr>
          </a:p>
        </p:txBody>
      </p:sp>
      <p:sp>
        <p:nvSpPr>
          <p:cNvPr id="48133" name="正方形/長方形 9"/>
          <p:cNvSpPr>
            <a:spLocks noChangeArrowheads="1"/>
          </p:cNvSpPr>
          <p:nvPr/>
        </p:nvSpPr>
        <p:spPr bwMode="auto">
          <a:xfrm>
            <a:off x="774700" y="6103938"/>
            <a:ext cx="7697788" cy="646112"/>
          </a:xfrm>
          <a:prstGeom prst="rect">
            <a:avLst/>
          </a:prstGeom>
          <a:noFill/>
          <a:ln w="9525">
            <a:noFill/>
            <a:miter lim="800000"/>
            <a:headEnd/>
            <a:tailEnd/>
          </a:ln>
        </p:spPr>
        <p:txBody>
          <a:bodyPr>
            <a:spAutoFit/>
          </a:bodyPr>
          <a:lstStyle/>
          <a:p>
            <a:r>
              <a:rPr lang="en-US" altLang="ja-JP">
                <a:solidFill>
                  <a:srgbClr val="FF0000"/>
                </a:solidFill>
                <a:cs typeface="Arial" charset="0"/>
              </a:rPr>
              <a:t>Red</a:t>
            </a:r>
            <a:r>
              <a:rPr lang="en-US" altLang="ja-JP">
                <a:cs typeface="Arial" charset="0"/>
              </a:rPr>
              <a:t>: Pores with </a:t>
            </a:r>
            <a:r>
              <a:rPr lang="en-US" altLang="ja-JP" b="1">
                <a:cs typeface="Arial" charset="0"/>
              </a:rPr>
              <a:t>18F-HPEB</a:t>
            </a:r>
            <a:r>
              <a:rPr lang="en-US" altLang="ja-JP">
                <a:cs typeface="Arial" charset="0"/>
              </a:rPr>
              <a:t>, </a:t>
            </a:r>
            <a:r>
              <a:rPr lang="en-US" altLang="ja-JP">
                <a:solidFill>
                  <a:srgbClr val="008000"/>
                </a:solidFill>
                <a:cs typeface="Arial" charset="0"/>
              </a:rPr>
              <a:t>Green</a:t>
            </a:r>
            <a:r>
              <a:rPr lang="en-US" altLang="ja-JP">
                <a:cs typeface="Arial" charset="0"/>
              </a:rPr>
              <a:t>: Pores with </a:t>
            </a:r>
            <a:r>
              <a:rPr lang="en-US" altLang="ja-JP" b="1">
                <a:cs typeface="Arial" charset="0"/>
              </a:rPr>
              <a:t>HPEB</a:t>
            </a:r>
            <a:r>
              <a:rPr lang="en-US" altLang="ja-JP">
                <a:cs typeface="Arial" charset="0"/>
              </a:rPr>
              <a:t>, </a:t>
            </a:r>
            <a:r>
              <a:rPr lang="en-US" altLang="ja-JP">
                <a:solidFill>
                  <a:srgbClr val="0000FF"/>
                </a:solidFill>
                <a:cs typeface="Arial" charset="0"/>
              </a:rPr>
              <a:t>Blue</a:t>
            </a:r>
            <a:r>
              <a:rPr lang="en-US" altLang="ja-JP">
                <a:cs typeface="Arial" charset="0"/>
              </a:rPr>
              <a:t>: Free Pores. </a:t>
            </a:r>
          </a:p>
          <a:p>
            <a:r>
              <a:rPr lang="en-US" altLang="ja-JP" b="1">
                <a:cs typeface="Arial" charset="0"/>
              </a:rPr>
              <a:t>18F-HPEB</a:t>
            </a:r>
            <a:r>
              <a:rPr lang="en-US" altLang="ja-JP">
                <a:cs typeface="Arial" charset="0"/>
              </a:rPr>
              <a:t> and </a:t>
            </a:r>
            <a:r>
              <a:rPr lang="en-US" altLang="ja-JP" b="1">
                <a:cs typeface="Arial" charset="0"/>
              </a:rPr>
              <a:t>HPEB</a:t>
            </a:r>
            <a:r>
              <a:rPr lang="en-US" altLang="ja-JP">
                <a:cs typeface="Arial" charset="0"/>
              </a:rPr>
              <a:t> can be distinguished by different image contrast.</a:t>
            </a:r>
            <a:endParaRPr lang="ja-JP" altLang="en-US">
              <a:cs typeface="Arial" charset="0"/>
            </a:endParaRPr>
          </a:p>
        </p:txBody>
      </p:sp>
      <p:pic>
        <p:nvPicPr>
          <p:cNvPr id="48134" name="図 13" descr="dbaoc14rf-18fhpeb-hpeb_007_dth3.bmp"/>
          <p:cNvPicPr>
            <a:picLocks noChangeAspect="1"/>
          </p:cNvPicPr>
          <p:nvPr/>
        </p:nvPicPr>
        <p:blipFill>
          <a:blip r:embed="rId3"/>
          <a:srcRect/>
          <a:stretch>
            <a:fillRect/>
          </a:stretch>
        </p:blipFill>
        <p:spPr bwMode="auto">
          <a:xfrm>
            <a:off x="168275" y="1027113"/>
            <a:ext cx="4359275" cy="4360862"/>
          </a:xfrm>
          <a:prstGeom prst="rect">
            <a:avLst/>
          </a:prstGeom>
          <a:noFill/>
          <a:ln w="9525">
            <a:noFill/>
            <a:miter lim="800000"/>
            <a:headEnd/>
            <a:tailEnd/>
          </a:ln>
        </p:spPr>
      </p:pic>
      <p:pic>
        <p:nvPicPr>
          <p:cNvPr id="48135" name="図 14" descr="dbaoc14rh-18fhpeb-hpeb_020_uth3.bmp"/>
          <p:cNvPicPr>
            <a:picLocks noChangeAspect="1"/>
          </p:cNvPicPr>
          <p:nvPr/>
        </p:nvPicPr>
        <p:blipFill>
          <a:blip r:embed="rId4"/>
          <a:srcRect/>
          <a:stretch>
            <a:fillRect/>
          </a:stretch>
        </p:blipFill>
        <p:spPr bwMode="auto">
          <a:xfrm>
            <a:off x="4640263" y="1027113"/>
            <a:ext cx="4359275" cy="4360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正方形/長方形 3"/>
          <p:cNvSpPr>
            <a:spLocks noChangeArrowheads="1"/>
          </p:cNvSpPr>
          <p:nvPr/>
        </p:nvSpPr>
        <p:spPr bwMode="auto">
          <a:xfrm>
            <a:off x="427038" y="149225"/>
            <a:ext cx="8359775" cy="831850"/>
          </a:xfrm>
          <a:prstGeom prst="rect">
            <a:avLst/>
          </a:prstGeom>
          <a:noFill/>
          <a:ln w="9525">
            <a:noFill/>
            <a:miter lim="800000"/>
            <a:headEnd/>
            <a:tailEnd/>
          </a:ln>
        </p:spPr>
        <p:txBody>
          <a:bodyPr>
            <a:spAutoFit/>
          </a:bodyPr>
          <a:lstStyle/>
          <a:p>
            <a:pPr algn="ctr"/>
            <a:r>
              <a:rPr lang="en-US" altLang="ja-JP" sz="2400" b="1">
                <a:solidFill>
                  <a:srgbClr val="000090"/>
                </a:solidFill>
                <a:cs typeface="Arial" charset="0"/>
              </a:rPr>
              <a:t>Changes in Number of Filled Pore by Guest Molecules  at Different Guest Concentration</a:t>
            </a:r>
            <a:endParaRPr lang="ja-JP" altLang="en-US" sz="2400" b="1">
              <a:solidFill>
                <a:srgbClr val="000090"/>
              </a:solidFill>
              <a:cs typeface="Arial" charset="0"/>
            </a:endParaRPr>
          </a:p>
        </p:txBody>
      </p:sp>
      <p:graphicFrame>
        <p:nvGraphicFramePr>
          <p:cNvPr id="5" name="表 4"/>
          <p:cNvGraphicFramePr>
            <a:graphicFrameLocks noGrp="1"/>
          </p:cNvGraphicFramePr>
          <p:nvPr/>
        </p:nvGraphicFramePr>
        <p:xfrm>
          <a:off x="134938" y="1212850"/>
          <a:ext cx="8810625" cy="3657600"/>
        </p:xfrm>
        <a:graphic>
          <a:graphicData uri="http://schemas.openxmlformats.org/drawingml/2006/table">
            <a:tbl>
              <a:tblPr firstRow="1" bandRow="1">
                <a:tableStyleId>{5940675A-B579-460E-94D1-54222C63F5DA}</a:tableStyleId>
              </a:tblPr>
              <a:tblGrid>
                <a:gridCol w="1720367"/>
                <a:gridCol w="1571304"/>
                <a:gridCol w="1571304"/>
                <a:gridCol w="1284683"/>
                <a:gridCol w="1299801"/>
                <a:gridCol w="1364388"/>
              </a:tblGrid>
              <a:tr h="1039465">
                <a:tc>
                  <a:txBody>
                    <a:bodyPr/>
                    <a:lstStyle/>
                    <a:p>
                      <a:pPr algn="ctr"/>
                      <a:r>
                        <a:rPr kumimoji="1" lang="en-US" altLang="ja-JP" sz="1600" dirty="0" smtClean="0">
                          <a:latin typeface="Arial"/>
                          <a:cs typeface="Arial"/>
                        </a:rPr>
                        <a:t>Compound</a:t>
                      </a:r>
                      <a:endParaRPr kumimoji="1" lang="ja-JP" altLang="en-US" sz="1600" dirty="0">
                        <a:latin typeface="Arial"/>
                        <a:cs typeface="Arial"/>
                      </a:endParaRPr>
                    </a:p>
                  </a:txBody>
                  <a:tcPr anchor="ctr"/>
                </a:tc>
                <a:tc>
                  <a:txBody>
                    <a:bodyPr/>
                    <a:lstStyle/>
                    <a:p>
                      <a:pPr algn="ctr"/>
                      <a:r>
                        <a:rPr kumimoji="1" lang="en-US" altLang="ja-JP" sz="1600" dirty="0" smtClean="0">
                          <a:latin typeface="Arial"/>
                          <a:cs typeface="Arial"/>
                        </a:rPr>
                        <a:t>Host Concentration</a:t>
                      </a:r>
                      <a:endParaRPr kumimoji="1" lang="ja-JP" altLang="en-US" sz="1600" dirty="0">
                        <a:latin typeface="Arial"/>
                        <a:cs typeface="Arial"/>
                      </a:endParaRPr>
                    </a:p>
                  </a:txBody>
                  <a:tcPr anchor="ctr"/>
                </a:tc>
                <a:tc>
                  <a:txBody>
                    <a:bodyPr/>
                    <a:lstStyle/>
                    <a:p>
                      <a:pPr algn="ctr"/>
                      <a:r>
                        <a:rPr kumimoji="1" lang="en-US" altLang="ja-JP" sz="1600" dirty="0" smtClean="0">
                          <a:latin typeface="Arial"/>
                          <a:cs typeface="Arial"/>
                        </a:rPr>
                        <a:t>Guest Concentration</a:t>
                      </a:r>
                      <a:endParaRPr kumimoji="1" lang="ja-JP" altLang="en-US" sz="1600" dirty="0">
                        <a:latin typeface="Arial"/>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Arial"/>
                          <a:cs typeface="Arial"/>
                        </a:rPr>
                        <a:t>Number</a:t>
                      </a:r>
                      <a:r>
                        <a:rPr kumimoji="1" lang="en-US" altLang="ja-JP" sz="1600" baseline="0" dirty="0" smtClean="0">
                          <a:latin typeface="Arial"/>
                          <a:cs typeface="Arial"/>
                        </a:rPr>
                        <a:t> of All Pores</a:t>
                      </a:r>
                      <a:endParaRPr kumimoji="1" lang="ja-JP" altLang="en-US" sz="1600" dirty="0" smtClean="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Arial"/>
                          <a:cs typeface="Arial"/>
                        </a:rPr>
                        <a:t>Number</a:t>
                      </a:r>
                      <a:r>
                        <a:rPr kumimoji="1" lang="en-US" altLang="ja-JP" sz="1600" baseline="0" dirty="0" smtClean="0">
                          <a:latin typeface="Arial"/>
                          <a:cs typeface="Arial"/>
                        </a:rPr>
                        <a:t> of Pores Filled with Guest</a:t>
                      </a:r>
                      <a:endParaRPr kumimoji="1" lang="ja-JP" altLang="en-US" sz="1600" dirty="0" smtClean="0">
                        <a:latin typeface="Arial"/>
                        <a:cs typeface="Arial"/>
                      </a:endParaRPr>
                    </a:p>
                  </a:txBody>
                  <a:tcPr anchor="ctr">
                    <a:lnL w="12700" cap="flat" cmpd="sng" algn="ctr">
                      <a:solidFill>
                        <a:scrgbClr r="0" g="0" b="0"/>
                      </a:solidFill>
                      <a:prstDash val="solid"/>
                      <a:round/>
                      <a:headEnd type="none" w="med" len="med"/>
                      <a:tailEnd type="none" w="med" len="med"/>
                    </a:ln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Arial"/>
                          <a:cs typeface="Arial"/>
                        </a:rPr>
                        <a:t>Occupancy (%)</a:t>
                      </a:r>
                      <a:endParaRPr kumimoji="1" lang="ja-JP" altLang="en-US" sz="1600" dirty="0">
                        <a:latin typeface="Arial"/>
                        <a:cs typeface="Arial"/>
                      </a:endParaRPr>
                    </a:p>
                  </a:txBody>
                  <a:tcPr anchor="ctr"/>
                </a:tc>
              </a:tr>
              <a:tr h="669517">
                <a:tc rowSpan="2">
                  <a:txBody>
                    <a:bodyPr/>
                    <a:lstStyle/>
                    <a:p>
                      <a:pPr algn="ctr"/>
                      <a:r>
                        <a:rPr lang="en-US" altLang="ja-JP" b="1" dirty="0" smtClean="0">
                          <a:latin typeface="Arial"/>
                          <a:cs typeface="Arial"/>
                        </a:rPr>
                        <a:t>DBAOC14R</a:t>
                      </a:r>
                      <a:r>
                        <a:rPr lang="en-US" altLang="ja-JP" b="1" baseline="-25000" dirty="0" smtClean="0">
                          <a:latin typeface="Arial"/>
                          <a:cs typeface="Arial"/>
                        </a:rPr>
                        <a:t>F</a:t>
                      </a:r>
                      <a:r>
                        <a:rPr lang="en-US" altLang="ja-JP" dirty="0" smtClean="0">
                          <a:latin typeface="Arial"/>
                          <a:cs typeface="Arial"/>
                        </a:rPr>
                        <a:t>, </a:t>
                      </a:r>
                      <a:r>
                        <a:rPr lang="en-US" altLang="ja-JP" b="1" dirty="0" smtClean="0">
                          <a:latin typeface="Arial"/>
                          <a:cs typeface="Arial"/>
                        </a:rPr>
                        <a:t>18F-HPEB</a:t>
                      </a:r>
                      <a:r>
                        <a:rPr lang="en-US" altLang="ja-JP" b="0" dirty="0" smtClean="0">
                          <a:latin typeface="Arial"/>
                          <a:cs typeface="Arial"/>
                        </a:rPr>
                        <a:t>,</a:t>
                      </a:r>
                      <a:r>
                        <a:rPr lang="en-US" altLang="ja-JP" b="1" dirty="0" smtClean="0">
                          <a:latin typeface="Arial"/>
                          <a:cs typeface="Arial"/>
                        </a:rPr>
                        <a:t> </a:t>
                      </a:r>
                      <a:r>
                        <a:rPr lang="en-US" altLang="ja-JP" dirty="0" smtClean="0">
                          <a:latin typeface="Arial"/>
                          <a:cs typeface="Arial"/>
                        </a:rPr>
                        <a:t>and </a:t>
                      </a:r>
                      <a:r>
                        <a:rPr lang="en-US" altLang="ja-JP" b="1" dirty="0" smtClean="0">
                          <a:latin typeface="Arial"/>
                          <a:cs typeface="Arial"/>
                        </a:rPr>
                        <a:t>HPEB </a:t>
                      </a:r>
                      <a:endParaRPr kumimoji="1" lang="ja-JP" altLang="en-US" dirty="0">
                        <a:latin typeface="Arial"/>
                        <a:cs typeface="Arial"/>
                      </a:endParaRPr>
                    </a:p>
                  </a:txBody>
                  <a:tcPr anchor="ctr"/>
                </a:tc>
                <a:tc rowSpan="2">
                  <a:txBody>
                    <a:bodyPr/>
                    <a:lstStyle/>
                    <a:p>
                      <a:pPr algn="ctr"/>
                      <a:r>
                        <a:rPr lang="en-US" altLang="ja-JP" dirty="0" smtClean="0">
                          <a:latin typeface="Arial"/>
                          <a:cs typeface="Arial"/>
                        </a:rPr>
                        <a:t>3.5 </a:t>
                      </a:r>
                      <a:r>
                        <a:rPr kumimoji="1" lang="en-US" altLang="ja-JP" sz="1800" baseline="0" dirty="0" smtClean="0">
                          <a:latin typeface="Arial"/>
                          <a:cs typeface="Arial"/>
                        </a:rPr>
                        <a:t>×</a:t>
                      </a:r>
                      <a:r>
                        <a:rPr lang="en-US" altLang="ja-JP" dirty="0" smtClean="0">
                          <a:latin typeface="Arial"/>
                          <a:cs typeface="Arial"/>
                        </a:rPr>
                        <a:t> 10</a:t>
                      </a:r>
                      <a:r>
                        <a:rPr lang="en-US" altLang="ja-JP" baseline="30000" dirty="0" smtClean="0">
                          <a:latin typeface="Arial"/>
                          <a:cs typeface="Arial"/>
                        </a:rPr>
                        <a:t>–6</a:t>
                      </a:r>
                      <a:r>
                        <a:rPr lang="en-US" altLang="ja-JP" dirty="0" smtClean="0">
                          <a:latin typeface="Arial"/>
                          <a:cs typeface="Arial"/>
                        </a:rPr>
                        <a:t> M</a:t>
                      </a:r>
                      <a:endParaRPr kumimoji="1" lang="ja-JP" altLang="en-US" dirty="0">
                        <a:latin typeface="Arial"/>
                        <a:cs typeface="Arial"/>
                      </a:endParaRPr>
                    </a:p>
                  </a:txBody>
                  <a:tcPr anchor="ctr"/>
                </a:tc>
                <a:tc>
                  <a:txBody>
                    <a:bodyPr/>
                    <a:lstStyle/>
                    <a:p>
                      <a:pPr algn="ctr"/>
                      <a:r>
                        <a:rPr lang="en-US" altLang="ja-JP" b="1" dirty="0" smtClean="0">
                          <a:latin typeface="Arial"/>
                          <a:cs typeface="Arial"/>
                        </a:rPr>
                        <a:t>18F-HPEB</a:t>
                      </a:r>
                    </a:p>
                    <a:p>
                      <a:pPr algn="ctr"/>
                      <a:r>
                        <a:rPr lang="en-US" altLang="ja-JP" dirty="0" smtClean="0">
                          <a:latin typeface="Arial"/>
                          <a:cs typeface="Arial"/>
                        </a:rPr>
                        <a:t>1.8 </a:t>
                      </a:r>
                      <a:r>
                        <a:rPr kumimoji="1" lang="en-US" altLang="ja-JP" sz="1800" baseline="0" dirty="0" smtClean="0">
                          <a:latin typeface="Arial"/>
                          <a:cs typeface="Arial"/>
                        </a:rPr>
                        <a:t>×</a:t>
                      </a:r>
                      <a:r>
                        <a:rPr lang="en-US" altLang="ja-JP" dirty="0" smtClean="0">
                          <a:latin typeface="Arial"/>
                          <a:cs typeface="Arial"/>
                        </a:rPr>
                        <a:t> 10</a:t>
                      </a:r>
                      <a:r>
                        <a:rPr lang="en-US" altLang="ja-JP" baseline="30000" dirty="0" smtClean="0">
                          <a:latin typeface="Arial"/>
                          <a:cs typeface="Arial"/>
                        </a:rPr>
                        <a:t>–7</a:t>
                      </a:r>
                      <a:r>
                        <a:rPr lang="en-US" altLang="ja-JP" dirty="0" smtClean="0">
                          <a:latin typeface="Arial"/>
                          <a:cs typeface="Arial"/>
                        </a:rPr>
                        <a:t> M</a:t>
                      </a:r>
                      <a:endParaRPr kumimoji="1" lang="ja-JP" altLang="en-US" dirty="0">
                        <a:latin typeface="Arial"/>
                        <a:cs typeface="Arial"/>
                      </a:endParaRPr>
                    </a:p>
                  </a:txBody>
                  <a:tcPr anchor="ctr">
                    <a:lnB w="12700" cap="flat" cmpd="sng" algn="ctr">
                      <a:solidFill>
                        <a:scrgbClr r="0" g="0" b="0"/>
                      </a:solidFill>
                      <a:prstDash val="solid"/>
                      <a:round/>
                      <a:headEnd type="none" w="med" len="med"/>
                      <a:tailEnd type="none" w="med" len="med"/>
                    </a:lnB>
                  </a:tcPr>
                </a:tc>
                <a:tc rowSpan="2">
                  <a:txBody>
                    <a:bodyPr/>
                    <a:lstStyle/>
                    <a:p>
                      <a:pPr algn="ctr"/>
                      <a:r>
                        <a:rPr kumimoji="1" lang="en-US" altLang="ja-JP" dirty="0" smtClean="0">
                          <a:latin typeface="Arial"/>
                          <a:cs typeface="Arial"/>
                        </a:rPr>
                        <a:t>508</a:t>
                      </a:r>
                      <a:endParaRPr kumimoji="1" lang="ja-JP" altLang="en-US"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r>
                        <a:rPr kumimoji="1" lang="en-US" altLang="ja-JP" dirty="0" smtClean="0">
                          <a:latin typeface="Arial"/>
                          <a:cs typeface="Arial"/>
                        </a:rPr>
                        <a:t>284</a:t>
                      </a:r>
                      <a:endParaRPr kumimoji="1" lang="ja-JP" altLang="en-US" dirty="0">
                        <a:latin typeface="Arial"/>
                        <a:cs typeface="Arial"/>
                      </a:endParaRPr>
                    </a:p>
                  </a:txBody>
                  <a:tcPr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a:r>
                        <a:rPr kumimoji="1" lang="en-US" altLang="ja-JP" dirty="0" smtClean="0">
                          <a:latin typeface="Arial"/>
                          <a:cs typeface="Arial"/>
                        </a:rPr>
                        <a:t>56%</a:t>
                      </a:r>
                      <a:endParaRPr kumimoji="1" lang="ja-JP" altLang="en-US" dirty="0">
                        <a:latin typeface="Arial"/>
                        <a:cs typeface="Arial"/>
                      </a:endParaRPr>
                    </a:p>
                  </a:txBody>
                  <a:tcPr anchor="ctr">
                    <a:lnB w="12700" cap="flat" cmpd="sng" algn="ctr">
                      <a:solidFill>
                        <a:scrgbClr r="0" g="0" b="0"/>
                      </a:solidFill>
                      <a:prstDash val="solid"/>
                      <a:round/>
                      <a:headEnd type="none" w="med" len="med"/>
                      <a:tailEnd type="none" w="med" len="med"/>
                    </a:lnB>
                  </a:tcPr>
                </a:tc>
              </a:tr>
              <a:tr h="244883">
                <a:tc vMerge="1">
                  <a:txBody>
                    <a:bodyPr/>
                    <a:lstStyle/>
                    <a:p>
                      <a:endParaRPr kumimoji="1" lang="ja-JP" altLang="en-US"/>
                    </a:p>
                  </a:txBody>
                  <a:tcPr/>
                </a:tc>
                <a:tc vMerge="1">
                  <a:txBody>
                    <a:bodyPr/>
                    <a:lstStyle/>
                    <a:p>
                      <a:endParaRPr kumimoji="1" lang="ja-JP" altLang="en-US"/>
                    </a:p>
                  </a:txBody>
                  <a:tcPr/>
                </a:tc>
                <a:tc>
                  <a:txBody>
                    <a:bodyPr/>
                    <a:lstStyle/>
                    <a:p>
                      <a:pPr algn="ctr"/>
                      <a:r>
                        <a:rPr lang="en-US" altLang="ja-JP" b="1" dirty="0" smtClean="0">
                          <a:latin typeface="Arial"/>
                          <a:cs typeface="Arial"/>
                        </a:rPr>
                        <a:t>HPEB</a:t>
                      </a:r>
                    </a:p>
                    <a:p>
                      <a:pPr algn="ctr"/>
                      <a:r>
                        <a:rPr lang="en-US" altLang="ja-JP" dirty="0" smtClean="0">
                          <a:latin typeface="Arial"/>
                          <a:cs typeface="Arial"/>
                        </a:rPr>
                        <a:t>1.9 </a:t>
                      </a:r>
                      <a:r>
                        <a:rPr kumimoji="1" lang="en-US" altLang="ja-JP" sz="1800" baseline="0" dirty="0" smtClean="0">
                          <a:latin typeface="Arial"/>
                          <a:cs typeface="Arial"/>
                        </a:rPr>
                        <a:t>× </a:t>
                      </a:r>
                      <a:r>
                        <a:rPr lang="en-US" altLang="ja-JP" dirty="0" smtClean="0">
                          <a:latin typeface="Arial"/>
                          <a:cs typeface="Arial"/>
                        </a:rPr>
                        <a:t>10</a:t>
                      </a:r>
                      <a:r>
                        <a:rPr lang="en-US" altLang="ja-JP" baseline="30000" dirty="0" smtClean="0">
                          <a:latin typeface="Arial"/>
                          <a:cs typeface="Arial"/>
                        </a:rPr>
                        <a:t>–7</a:t>
                      </a:r>
                      <a:r>
                        <a:rPr lang="en-US" altLang="ja-JP" dirty="0" smtClean="0">
                          <a:latin typeface="Arial"/>
                          <a:cs typeface="Arial"/>
                        </a:rPr>
                        <a:t> M</a:t>
                      </a:r>
                      <a:endParaRPr kumimoji="1" lang="ja-JP" altLang="en-US" dirty="0" smtClean="0">
                        <a:latin typeface="Arial"/>
                        <a:cs typeface="Arial"/>
                      </a:endParaRPr>
                    </a:p>
                  </a:txBody>
                  <a:tcPr anchor="ctr">
                    <a:lnT w="12700" cap="flat" cmpd="sng" algn="ctr">
                      <a:solidFill>
                        <a:scrgbClr r="0" g="0" b="0"/>
                      </a:solidFill>
                      <a:prstDash val="solid"/>
                      <a:round/>
                      <a:headEnd type="none" w="med" len="med"/>
                      <a:tailEnd type="none" w="med" len="med"/>
                    </a:lnT>
                  </a:tcPr>
                </a:tc>
                <a:tc vMerge="1">
                  <a:txBody>
                    <a:bodyPr/>
                    <a:lstStyle/>
                    <a:p>
                      <a:pPr algn="ctr"/>
                      <a:endParaRPr kumimoji="1" lang="ja-JP" altLang="en-US" dirty="0">
                        <a:latin typeface="Helvetica"/>
                        <a:cs typeface="Helvetica"/>
                      </a:endParaRPr>
                    </a:p>
                  </a:txBody>
                  <a:tcPr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kumimoji="1" lang="en-US" altLang="ja-JP" dirty="0" smtClean="0">
                          <a:latin typeface="Arial"/>
                          <a:cs typeface="Arial"/>
                        </a:rPr>
                        <a:t>185</a:t>
                      </a:r>
                      <a:endParaRPr kumimoji="1" lang="ja-JP" altLang="en-US" dirty="0">
                        <a:latin typeface="Arial"/>
                        <a:cs typeface="Arial"/>
                      </a:endParaRPr>
                    </a:p>
                  </a:txBody>
                  <a:tcPr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kumimoji="1" lang="en-US" altLang="ja-JP" dirty="0" smtClean="0">
                          <a:latin typeface="Arial"/>
                          <a:cs typeface="Arial"/>
                        </a:rPr>
                        <a:t>39%</a:t>
                      </a:r>
                      <a:endParaRPr kumimoji="1" lang="ja-JP" altLang="en-US" dirty="0">
                        <a:latin typeface="Arial"/>
                        <a:cs typeface="Arial"/>
                      </a:endParaRPr>
                    </a:p>
                  </a:txBody>
                  <a:tcPr anchor="ctr">
                    <a:lnT w="12700" cap="flat" cmpd="sng" algn="ctr">
                      <a:solidFill>
                        <a:scrgbClr r="0" g="0" b="0"/>
                      </a:solidFill>
                      <a:prstDash val="solid"/>
                      <a:round/>
                      <a:headEnd type="none" w="med" len="med"/>
                      <a:tailEnd type="none" w="med" len="med"/>
                    </a:lnT>
                  </a:tcPr>
                </a:tc>
              </a:tr>
              <a:tr h="669517">
                <a:tc rowSpan="2">
                  <a:txBody>
                    <a:bodyPr/>
                    <a:lstStyle/>
                    <a:p>
                      <a:pPr algn="ctr"/>
                      <a:r>
                        <a:rPr lang="en-US" altLang="ja-JP" b="1" dirty="0" smtClean="0">
                          <a:latin typeface="Arial"/>
                          <a:cs typeface="Arial"/>
                        </a:rPr>
                        <a:t>DBAOC14R</a:t>
                      </a:r>
                      <a:r>
                        <a:rPr lang="en-US" altLang="ja-JP" b="1" baseline="-25000" dirty="0" smtClean="0">
                          <a:latin typeface="Arial"/>
                          <a:cs typeface="Arial"/>
                        </a:rPr>
                        <a:t>H</a:t>
                      </a:r>
                      <a:r>
                        <a:rPr lang="en-US" altLang="ja-JP" dirty="0" smtClean="0">
                          <a:latin typeface="Arial"/>
                          <a:cs typeface="Arial"/>
                        </a:rPr>
                        <a:t>, </a:t>
                      </a:r>
                      <a:r>
                        <a:rPr lang="en-US" altLang="ja-JP" b="1" dirty="0" smtClean="0">
                          <a:latin typeface="Arial"/>
                          <a:cs typeface="Arial"/>
                        </a:rPr>
                        <a:t>18F-HPEB</a:t>
                      </a:r>
                      <a:r>
                        <a:rPr lang="en-US" altLang="ja-JP" b="0" dirty="0" smtClean="0">
                          <a:latin typeface="Arial"/>
                          <a:cs typeface="Arial"/>
                        </a:rPr>
                        <a:t>,</a:t>
                      </a:r>
                      <a:r>
                        <a:rPr lang="en-US" altLang="ja-JP" b="1" dirty="0" smtClean="0">
                          <a:latin typeface="Arial"/>
                          <a:cs typeface="Arial"/>
                        </a:rPr>
                        <a:t> </a:t>
                      </a:r>
                      <a:r>
                        <a:rPr lang="en-US" altLang="ja-JP" dirty="0" smtClean="0">
                          <a:latin typeface="Arial"/>
                          <a:cs typeface="Arial"/>
                        </a:rPr>
                        <a:t>and </a:t>
                      </a:r>
                      <a:r>
                        <a:rPr lang="en-US" altLang="ja-JP" b="1" dirty="0" smtClean="0">
                          <a:latin typeface="Arial"/>
                          <a:cs typeface="Arial"/>
                        </a:rPr>
                        <a:t>HPEB </a:t>
                      </a:r>
                      <a:endParaRPr kumimoji="1" lang="ja-JP" altLang="en-US" dirty="0" smtClean="0">
                        <a:latin typeface="Arial"/>
                        <a:cs typeface="Arial"/>
                      </a:endParaRPr>
                    </a:p>
                  </a:txBody>
                  <a:tcPr anchor="ctr">
                    <a:lnB w="12700" cap="flat" cmpd="sng" algn="ctr">
                      <a:solidFill>
                        <a:scrgbClr r="0" g="0" b="0"/>
                      </a:solidFill>
                      <a:prstDash val="solid"/>
                      <a:round/>
                      <a:headEnd type="none" w="med" len="med"/>
                      <a:tailEnd type="none" w="med" len="med"/>
                    </a:lnB>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dirty="0" smtClean="0">
                          <a:latin typeface="Arial"/>
                          <a:cs typeface="Arial"/>
                        </a:rPr>
                        <a:t>3.5 </a:t>
                      </a:r>
                      <a:r>
                        <a:rPr kumimoji="1" lang="en-US" altLang="ja-JP" sz="1800" baseline="0" dirty="0" smtClean="0">
                          <a:latin typeface="Arial"/>
                          <a:cs typeface="Arial"/>
                        </a:rPr>
                        <a:t>×</a:t>
                      </a:r>
                      <a:r>
                        <a:rPr lang="en-US" altLang="ja-JP" dirty="0" smtClean="0">
                          <a:latin typeface="Arial"/>
                          <a:cs typeface="Arial"/>
                        </a:rPr>
                        <a:t> 10</a:t>
                      </a:r>
                      <a:r>
                        <a:rPr lang="en-US" altLang="ja-JP" baseline="30000" dirty="0" smtClean="0">
                          <a:latin typeface="Arial"/>
                          <a:cs typeface="Arial"/>
                        </a:rPr>
                        <a:t>–6</a:t>
                      </a:r>
                      <a:r>
                        <a:rPr lang="en-US" altLang="ja-JP" dirty="0" smtClean="0">
                          <a:latin typeface="Arial"/>
                          <a:cs typeface="Arial"/>
                        </a:rPr>
                        <a:t> M</a:t>
                      </a:r>
                      <a:endParaRPr kumimoji="1" lang="ja-JP" altLang="en-US" dirty="0" smtClean="0">
                        <a:latin typeface="Arial"/>
                        <a:cs typeface="Arial"/>
                      </a:endParaRPr>
                    </a:p>
                  </a:txBody>
                  <a:tcPr anchor="ctr"/>
                </a:tc>
                <a:tc>
                  <a:txBody>
                    <a:bodyPr/>
                    <a:lstStyle/>
                    <a:p>
                      <a:pPr algn="ctr"/>
                      <a:r>
                        <a:rPr lang="en-US" altLang="ja-JP" b="1" dirty="0" smtClean="0">
                          <a:latin typeface="Arial"/>
                          <a:cs typeface="Arial"/>
                        </a:rPr>
                        <a:t>18F-HPEB</a:t>
                      </a:r>
                    </a:p>
                    <a:p>
                      <a:pPr algn="ctr"/>
                      <a:r>
                        <a:rPr lang="en-US" altLang="ja-JP" dirty="0" smtClean="0">
                          <a:latin typeface="Arial"/>
                          <a:cs typeface="Arial"/>
                        </a:rPr>
                        <a:t>1.9 </a:t>
                      </a:r>
                      <a:r>
                        <a:rPr kumimoji="1" lang="en-US" altLang="ja-JP" sz="1800" baseline="0" dirty="0" smtClean="0">
                          <a:latin typeface="Arial"/>
                          <a:cs typeface="Arial"/>
                        </a:rPr>
                        <a:t>×</a:t>
                      </a:r>
                      <a:r>
                        <a:rPr lang="en-US" altLang="ja-JP" dirty="0" smtClean="0">
                          <a:latin typeface="Arial"/>
                          <a:cs typeface="Arial"/>
                        </a:rPr>
                        <a:t> 10</a:t>
                      </a:r>
                      <a:r>
                        <a:rPr lang="en-US" altLang="ja-JP" baseline="30000" dirty="0" smtClean="0">
                          <a:latin typeface="Arial"/>
                          <a:cs typeface="Arial"/>
                        </a:rPr>
                        <a:t>–7</a:t>
                      </a:r>
                      <a:r>
                        <a:rPr lang="en-US" altLang="ja-JP" dirty="0" smtClean="0">
                          <a:latin typeface="Arial"/>
                          <a:cs typeface="Arial"/>
                        </a:rPr>
                        <a:t> M</a:t>
                      </a:r>
                      <a:endParaRPr kumimoji="1" lang="ja-JP" altLang="en-US" dirty="0">
                        <a:latin typeface="Arial"/>
                        <a:cs typeface="Arial"/>
                      </a:endParaRPr>
                    </a:p>
                  </a:txBody>
                  <a:tcPr anchor="ctr">
                    <a:lnB w="12700" cap="flat" cmpd="sng" algn="ctr">
                      <a:solidFill>
                        <a:scrgbClr r="0" g="0" b="0"/>
                      </a:solidFill>
                      <a:prstDash val="solid"/>
                      <a:round/>
                      <a:headEnd type="none" w="med" len="med"/>
                      <a:tailEnd type="none" w="med" len="med"/>
                    </a:lnB>
                  </a:tcPr>
                </a:tc>
                <a:tc rowSpan="2">
                  <a:txBody>
                    <a:bodyPr/>
                    <a:lstStyle/>
                    <a:p>
                      <a:pPr algn="ctr"/>
                      <a:r>
                        <a:rPr kumimoji="1" lang="en-US" altLang="ja-JP" dirty="0" smtClean="0">
                          <a:latin typeface="Arial"/>
                          <a:cs typeface="Arial"/>
                        </a:rPr>
                        <a:t>497</a:t>
                      </a:r>
                      <a:endParaRPr kumimoji="1" lang="ja-JP" altLang="en-US" dirty="0">
                        <a:latin typeface="Arial"/>
                        <a:cs typeface="Arial"/>
                      </a:endParaRPr>
                    </a:p>
                  </a:txBody>
                  <a:tcPr anchor="ctr">
                    <a:lnR w="12700" cap="flat" cmpd="sng" algn="ctr">
                      <a:solidFill>
                        <a:scrgbClr r="0" g="0" b="0"/>
                      </a:solidFill>
                      <a:prstDash val="solid"/>
                      <a:round/>
                      <a:headEnd type="none" w="med" len="med"/>
                      <a:tailEnd type="none" w="med" len="med"/>
                    </a:lnR>
                  </a:tcPr>
                </a:tc>
                <a:tc>
                  <a:txBody>
                    <a:bodyPr/>
                    <a:lstStyle/>
                    <a:p>
                      <a:pPr algn="ctr"/>
                      <a:r>
                        <a:rPr kumimoji="1" lang="en-US" altLang="ja-JP" dirty="0" smtClean="0">
                          <a:latin typeface="Arial"/>
                          <a:cs typeface="Arial"/>
                        </a:rPr>
                        <a:t>158</a:t>
                      </a:r>
                      <a:endParaRPr kumimoji="1" lang="ja-JP" altLang="en-US" dirty="0">
                        <a:latin typeface="Arial"/>
                        <a:cs typeface="Arial"/>
                      </a:endParaRPr>
                    </a:p>
                  </a:txBody>
                  <a:tcPr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a:r>
                        <a:rPr kumimoji="1" lang="en-US" altLang="ja-JP" dirty="0" smtClean="0">
                          <a:latin typeface="Arial"/>
                          <a:cs typeface="Arial"/>
                        </a:rPr>
                        <a:t>32%</a:t>
                      </a:r>
                      <a:endParaRPr kumimoji="1" lang="ja-JP" altLang="en-US" dirty="0">
                        <a:latin typeface="Arial"/>
                        <a:cs typeface="Arial"/>
                      </a:endParaRPr>
                    </a:p>
                  </a:txBody>
                  <a:tcPr anchor="ctr">
                    <a:lnB w="12700" cap="flat" cmpd="sng" algn="ctr">
                      <a:solidFill>
                        <a:scrgbClr r="0" g="0" b="0"/>
                      </a:solidFill>
                      <a:prstDash val="solid"/>
                      <a:round/>
                      <a:headEnd type="none" w="med" len="med"/>
                      <a:tailEnd type="none" w="med" len="med"/>
                    </a:lnB>
                  </a:tcPr>
                </a:tc>
              </a:tr>
              <a:tr h="244883">
                <a:tc vMerge="1">
                  <a:txBody>
                    <a:bodyPr/>
                    <a:lstStyle/>
                    <a:p>
                      <a:endParaRPr kumimoji="1" lang="ja-JP" altLang="en-US"/>
                    </a:p>
                  </a:txBody>
                  <a:tcPr/>
                </a:tc>
                <a:tc vMerge="1">
                  <a:txBody>
                    <a:bodyPr/>
                    <a:lstStyle/>
                    <a:p>
                      <a:endParaRPr kumimoji="1" lang="ja-JP" altLang="en-US"/>
                    </a:p>
                  </a:txBody>
                  <a:tcPr/>
                </a:tc>
                <a:tc>
                  <a:txBody>
                    <a:bodyPr/>
                    <a:lstStyle/>
                    <a:p>
                      <a:pPr algn="ctr"/>
                      <a:r>
                        <a:rPr lang="en-US" altLang="ja-JP" b="1" dirty="0" smtClean="0">
                          <a:latin typeface="Arial"/>
                          <a:cs typeface="Arial"/>
                        </a:rPr>
                        <a:t>HPEB</a:t>
                      </a:r>
                    </a:p>
                    <a:p>
                      <a:pPr algn="ctr"/>
                      <a:r>
                        <a:rPr lang="en-US" altLang="ja-JP" dirty="0" smtClean="0">
                          <a:latin typeface="Arial"/>
                          <a:cs typeface="Arial"/>
                        </a:rPr>
                        <a:t>1.9 </a:t>
                      </a:r>
                      <a:r>
                        <a:rPr kumimoji="1" lang="en-US" altLang="ja-JP" sz="1800" baseline="0" dirty="0" smtClean="0">
                          <a:latin typeface="Arial"/>
                          <a:cs typeface="Arial"/>
                        </a:rPr>
                        <a:t>×</a:t>
                      </a:r>
                      <a:r>
                        <a:rPr lang="en-US" altLang="ja-JP" dirty="0" smtClean="0">
                          <a:latin typeface="Arial"/>
                          <a:cs typeface="Arial"/>
                        </a:rPr>
                        <a:t> 10</a:t>
                      </a:r>
                      <a:r>
                        <a:rPr lang="en-US" altLang="ja-JP" baseline="30000" dirty="0" smtClean="0">
                          <a:latin typeface="Arial"/>
                          <a:cs typeface="Arial"/>
                        </a:rPr>
                        <a:t>–7</a:t>
                      </a:r>
                      <a:r>
                        <a:rPr lang="en-US" altLang="ja-JP" dirty="0" smtClean="0">
                          <a:latin typeface="Arial"/>
                          <a:cs typeface="Arial"/>
                        </a:rPr>
                        <a:t> M</a:t>
                      </a:r>
                      <a:endParaRPr kumimoji="1" lang="ja-JP" altLang="en-US" dirty="0" smtClean="0">
                        <a:latin typeface="Arial"/>
                        <a:cs typeface="Arial"/>
                      </a:endParaRPr>
                    </a:p>
                  </a:txBody>
                  <a:tcPr anchor="ctr">
                    <a:lnT w="12700" cap="flat" cmpd="sng" algn="ctr">
                      <a:solidFill>
                        <a:scrgbClr r="0" g="0" b="0"/>
                      </a:solidFill>
                      <a:prstDash val="solid"/>
                      <a:round/>
                      <a:headEnd type="none" w="med" len="med"/>
                      <a:tailEnd type="none" w="med" len="med"/>
                    </a:lnT>
                  </a:tcPr>
                </a:tc>
                <a:tc vMerge="1">
                  <a:txBody>
                    <a:bodyPr/>
                    <a:lstStyle/>
                    <a:p>
                      <a:pPr algn="ctr"/>
                      <a:endParaRPr kumimoji="1" lang="ja-JP" altLang="en-US" dirty="0">
                        <a:latin typeface="Helvetica"/>
                        <a:cs typeface="Helvetica"/>
                      </a:endParaRPr>
                    </a:p>
                  </a:txBody>
                  <a:tcPr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kumimoji="1" lang="en-US" altLang="ja-JP" dirty="0" smtClean="0">
                          <a:latin typeface="Arial"/>
                          <a:cs typeface="Arial"/>
                        </a:rPr>
                        <a:t>78</a:t>
                      </a:r>
                      <a:endParaRPr kumimoji="1" lang="ja-JP" altLang="en-US" dirty="0">
                        <a:latin typeface="Arial"/>
                        <a:cs typeface="Arial"/>
                      </a:endParaRPr>
                    </a:p>
                  </a:txBody>
                  <a:tcPr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kumimoji="1" lang="en-US" altLang="ja-JP" dirty="0" smtClean="0">
                          <a:latin typeface="Arial"/>
                          <a:cs typeface="Arial"/>
                        </a:rPr>
                        <a:t>16%</a:t>
                      </a:r>
                      <a:endParaRPr kumimoji="1" lang="ja-JP" altLang="en-US" dirty="0">
                        <a:latin typeface="Arial"/>
                        <a:cs typeface="Arial"/>
                      </a:endParaRPr>
                    </a:p>
                  </a:txBody>
                  <a:tcPr anchor="ctr">
                    <a:lnT w="12700" cap="flat" cmpd="sng" algn="ctr">
                      <a:solidFill>
                        <a:scrgbClr r="0" g="0" b="0"/>
                      </a:solidFill>
                      <a:prstDash val="solid"/>
                      <a:round/>
                      <a:headEnd type="none" w="med" len="med"/>
                      <a:tailEnd type="none" w="med" len="med"/>
                    </a:lnT>
                  </a:tcPr>
                </a:tc>
              </a:tr>
            </a:tbl>
          </a:graphicData>
        </a:graphic>
      </p:graphicFrame>
      <p:sp>
        <p:nvSpPr>
          <p:cNvPr id="50220" name="テキスト ボックス 5"/>
          <p:cNvSpPr txBox="1">
            <a:spLocks noChangeArrowheads="1"/>
          </p:cNvSpPr>
          <p:nvPr/>
        </p:nvSpPr>
        <p:spPr bwMode="auto">
          <a:xfrm>
            <a:off x="209550" y="5170488"/>
            <a:ext cx="8724900" cy="1477962"/>
          </a:xfrm>
          <a:prstGeom prst="rect">
            <a:avLst/>
          </a:prstGeom>
          <a:noFill/>
          <a:ln w="9525">
            <a:noFill/>
            <a:miter lim="800000"/>
            <a:headEnd/>
            <a:tailEnd/>
          </a:ln>
        </p:spPr>
        <p:txBody>
          <a:bodyPr>
            <a:spAutoFit/>
          </a:bodyPr>
          <a:lstStyle/>
          <a:p>
            <a:r>
              <a:rPr lang="en-US" altLang="ja-JP">
                <a:latin typeface="Helvetica" pitchFamily="34" charset="0"/>
                <a:cs typeface="Helvetica" pitchFamily="34" charset="0"/>
              </a:rPr>
              <a:t>·Guest occupancy is higher for </a:t>
            </a:r>
            <a:r>
              <a:rPr lang="en-US" altLang="ja-JP" b="1">
                <a:latin typeface="Helvetica" pitchFamily="34" charset="0"/>
                <a:cs typeface="Helvetica" pitchFamily="34" charset="0"/>
              </a:rPr>
              <a:t>DBAOC14R</a:t>
            </a:r>
            <a:r>
              <a:rPr lang="en-US" altLang="ja-JP" b="1" baseline="-25000">
                <a:latin typeface="Helvetica" pitchFamily="34" charset="0"/>
                <a:cs typeface="Helvetica" pitchFamily="34" charset="0"/>
              </a:rPr>
              <a:t>F</a:t>
            </a:r>
            <a:r>
              <a:rPr lang="en-US" altLang="ja-JP" b="1">
                <a:latin typeface="Helvetica" pitchFamily="34" charset="0"/>
                <a:cs typeface="Helvetica" pitchFamily="34" charset="0"/>
              </a:rPr>
              <a:t> </a:t>
            </a:r>
            <a:r>
              <a:rPr lang="en-US" altLang="ja-JP">
                <a:latin typeface="Helvetica" pitchFamily="34" charset="0"/>
                <a:cs typeface="Helvetica" pitchFamily="34" charset="0"/>
              </a:rPr>
              <a:t>compared with that of </a:t>
            </a:r>
            <a:r>
              <a:rPr lang="en-US" altLang="ja-JP" b="1">
                <a:latin typeface="Helvetica" pitchFamily="34" charset="0"/>
                <a:cs typeface="Helvetica" pitchFamily="34" charset="0"/>
              </a:rPr>
              <a:t>DBAOC14R</a:t>
            </a:r>
            <a:r>
              <a:rPr lang="en-US" altLang="ja-JP" b="1" baseline="-25000">
                <a:latin typeface="Helvetica" pitchFamily="34" charset="0"/>
                <a:cs typeface="Helvetica" pitchFamily="34" charset="0"/>
              </a:rPr>
              <a:t>H.</a:t>
            </a:r>
          </a:p>
          <a:p>
            <a:endParaRPr lang="en-US" altLang="ja-JP">
              <a:solidFill>
                <a:srgbClr val="0000FF"/>
              </a:solidFill>
              <a:latin typeface="Helvetica" pitchFamily="34" charset="0"/>
              <a:cs typeface="Helvetica" pitchFamily="34" charset="0"/>
            </a:endParaRPr>
          </a:p>
          <a:p>
            <a:r>
              <a:rPr lang="en-US" altLang="ja-JP">
                <a:solidFill>
                  <a:srgbClr val="0000FF"/>
                </a:solidFill>
                <a:latin typeface="Helvetica" pitchFamily="34" charset="0"/>
                <a:cs typeface="Helvetica" pitchFamily="34" charset="0"/>
              </a:rPr>
              <a:t>·</a:t>
            </a:r>
            <a:r>
              <a:rPr lang="en-US" altLang="ja-JP">
                <a:cs typeface="Arial" charset="0"/>
              </a:rPr>
              <a:t>The host-guest combination of </a:t>
            </a:r>
            <a:r>
              <a:rPr lang="en-US" altLang="ja-JP" b="1">
                <a:cs typeface="Arial" charset="0"/>
              </a:rPr>
              <a:t>DBAOC14R</a:t>
            </a:r>
            <a:r>
              <a:rPr lang="en-US" altLang="ja-JP" b="1" baseline="-25000">
                <a:cs typeface="Arial" charset="0"/>
              </a:rPr>
              <a:t>F</a:t>
            </a:r>
            <a:r>
              <a:rPr lang="en-US" altLang="ja-JP">
                <a:cs typeface="Arial" charset="0"/>
              </a:rPr>
              <a:t> and </a:t>
            </a:r>
            <a:r>
              <a:rPr lang="en-US" altLang="ja-JP" b="1">
                <a:cs typeface="Arial" charset="0"/>
              </a:rPr>
              <a:t>18F-HPEB </a:t>
            </a:r>
            <a:r>
              <a:rPr lang="en-US" altLang="ja-JP">
                <a:cs typeface="Arial" charset="0"/>
              </a:rPr>
              <a:t>exhibits the highest </a:t>
            </a:r>
          </a:p>
          <a:p>
            <a:r>
              <a:rPr lang="en-US" altLang="ja-JP">
                <a:cs typeface="Arial" charset="0"/>
              </a:rPr>
              <a:t> guest occupancy, most likely due to the fluorophilic interactions.</a:t>
            </a:r>
            <a:endParaRPr lang="en-US" altLang="ja-JP" b="1">
              <a:cs typeface="Arial" charset="0"/>
            </a:endParaRPr>
          </a:p>
          <a:p>
            <a:endParaRPr lang="ja-JP" altLang="en-US">
              <a:latin typeface="Helvetica" pitchFamily="34" charset="0"/>
              <a:cs typeface="Helvetic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05"/>
          <p:cNvSpPr txBox="1">
            <a:spLocks noChangeArrowheads="1"/>
          </p:cNvSpPr>
          <p:nvPr/>
        </p:nvSpPr>
        <p:spPr bwMode="auto">
          <a:xfrm>
            <a:off x="708025" y="1081088"/>
            <a:ext cx="8112125" cy="5065712"/>
          </a:xfrm>
          <a:prstGeom prst="rect">
            <a:avLst/>
          </a:prstGeom>
          <a:noFill/>
          <a:ln w="9525">
            <a:noFill/>
            <a:miter lim="800000"/>
            <a:headEnd/>
            <a:tailEnd/>
          </a:ln>
        </p:spPr>
        <p:txBody>
          <a:bodyPr>
            <a:spAutoFit/>
          </a:bodyPr>
          <a:lstStyle/>
          <a:p>
            <a:pPr>
              <a:lnSpc>
                <a:spcPct val="105000"/>
              </a:lnSpc>
            </a:pPr>
            <a:r>
              <a:rPr lang="ja-JP" altLang="en-US" sz="2800"/>
              <a:t>・</a:t>
            </a:r>
            <a:r>
              <a:rPr lang="en-US" altLang="ja-JP" sz="2800"/>
              <a:t>The formation of 2D porous networks with </a:t>
            </a:r>
          </a:p>
          <a:p>
            <a:pPr>
              <a:lnSpc>
                <a:spcPct val="105000"/>
              </a:lnSpc>
            </a:pPr>
            <a:r>
              <a:rPr lang="en-US" altLang="ja-JP" sz="2800"/>
              <a:t>  fluorinated pores was confirmed by STM.</a:t>
            </a:r>
          </a:p>
          <a:p>
            <a:pPr>
              <a:lnSpc>
                <a:spcPct val="105000"/>
              </a:lnSpc>
            </a:pPr>
            <a:endParaRPr lang="en-US" altLang="ja-JP" sz="2800"/>
          </a:p>
          <a:p>
            <a:pPr>
              <a:lnSpc>
                <a:spcPct val="105000"/>
              </a:lnSpc>
            </a:pPr>
            <a:r>
              <a:rPr lang="ja-JP" altLang="en-US" sz="2800"/>
              <a:t>・</a:t>
            </a:r>
            <a:r>
              <a:rPr lang="en-US" altLang="ja-JP" sz="2800"/>
              <a:t>Co-adsorptions of </a:t>
            </a:r>
            <a:r>
              <a:rPr lang="en-US" altLang="ja-JP" sz="2800" b="1"/>
              <a:t>18F-HPEB </a:t>
            </a:r>
            <a:r>
              <a:rPr lang="en-US" altLang="ja-JP" sz="2800"/>
              <a:t>and </a:t>
            </a:r>
            <a:r>
              <a:rPr lang="en-US" altLang="ja-JP" sz="2800" b="1"/>
              <a:t>HPEB</a:t>
            </a:r>
            <a:r>
              <a:rPr lang="en-US" altLang="ja-JP" sz="2800"/>
              <a:t> at </a:t>
            </a:r>
          </a:p>
          <a:p>
            <a:pPr>
              <a:lnSpc>
                <a:spcPct val="105000"/>
              </a:lnSpc>
            </a:pPr>
            <a:r>
              <a:rPr lang="en-US" altLang="ja-JP" sz="2800"/>
              <a:t>  the functionalized pores formed by </a:t>
            </a:r>
            <a:r>
              <a:rPr lang="en-US" altLang="ja-JP" sz="2800" b="1"/>
              <a:t>DBAOC14R</a:t>
            </a:r>
            <a:r>
              <a:rPr lang="en-US" altLang="ja-JP" sz="2800" b="1" baseline="-25000"/>
              <a:t>F</a:t>
            </a:r>
            <a:r>
              <a:rPr lang="en-US" altLang="ja-JP" sz="2800"/>
              <a:t> </a:t>
            </a:r>
          </a:p>
          <a:p>
            <a:pPr>
              <a:lnSpc>
                <a:spcPct val="105000"/>
              </a:lnSpc>
            </a:pPr>
            <a:r>
              <a:rPr lang="en-US" altLang="ja-JP" sz="2800"/>
              <a:t>  were observed.</a:t>
            </a:r>
          </a:p>
          <a:p>
            <a:pPr>
              <a:lnSpc>
                <a:spcPct val="105000"/>
              </a:lnSpc>
            </a:pPr>
            <a:endParaRPr lang="en-US" altLang="ja-JP" sz="2800"/>
          </a:p>
          <a:p>
            <a:pPr>
              <a:lnSpc>
                <a:spcPct val="105000"/>
              </a:lnSpc>
            </a:pPr>
            <a:r>
              <a:rPr lang="ja-JP" altLang="en-US" sz="2800"/>
              <a:t>・</a:t>
            </a:r>
            <a:r>
              <a:rPr lang="en-US" altLang="ja-JP" sz="2800"/>
              <a:t>It seems </a:t>
            </a:r>
            <a:r>
              <a:rPr lang="en-US" altLang="ja-JP" sz="2800" b="1"/>
              <a:t>18F-HPEB</a:t>
            </a:r>
            <a:r>
              <a:rPr lang="en-US" altLang="ja-JP" sz="2800"/>
              <a:t> are preferably  adsorbed at </a:t>
            </a:r>
          </a:p>
          <a:p>
            <a:pPr>
              <a:lnSpc>
                <a:spcPct val="105000"/>
              </a:lnSpc>
            </a:pPr>
            <a:r>
              <a:rPr lang="en-US" altLang="ja-JP" sz="2800"/>
              <a:t>  the pore formed by </a:t>
            </a:r>
            <a:r>
              <a:rPr lang="en-US" altLang="ja-JP" sz="2800" b="1"/>
              <a:t>DBAOC14R</a:t>
            </a:r>
            <a:r>
              <a:rPr lang="en-US" altLang="ja-JP" sz="2800" b="1" baseline="-25000"/>
              <a:t>F,</a:t>
            </a:r>
            <a:r>
              <a:rPr lang="en-US" altLang="ja-JP" sz="2800"/>
              <a:t> most likely due </a:t>
            </a:r>
          </a:p>
          <a:p>
            <a:pPr>
              <a:lnSpc>
                <a:spcPct val="105000"/>
              </a:lnSpc>
            </a:pPr>
            <a:r>
              <a:rPr lang="en-US" altLang="ja-JP" sz="2800"/>
              <a:t>  to the fluorophilic interactions.</a:t>
            </a:r>
          </a:p>
          <a:p>
            <a:pPr>
              <a:lnSpc>
                <a:spcPct val="105000"/>
              </a:lnSpc>
            </a:pPr>
            <a:endParaRPr lang="en-US" altLang="ja-JP" sz="2800"/>
          </a:p>
        </p:txBody>
      </p:sp>
      <p:sp>
        <p:nvSpPr>
          <p:cNvPr id="52227" name="テキスト ボックス 6"/>
          <p:cNvSpPr txBox="1">
            <a:spLocks noChangeArrowheads="1"/>
          </p:cNvSpPr>
          <p:nvPr/>
        </p:nvSpPr>
        <p:spPr bwMode="auto">
          <a:xfrm>
            <a:off x="3136900" y="211138"/>
            <a:ext cx="2870200" cy="585787"/>
          </a:xfrm>
          <a:prstGeom prst="rect">
            <a:avLst/>
          </a:prstGeom>
          <a:noFill/>
          <a:ln w="9525">
            <a:noFill/>
            <a:miter lim="800000"/>
            <a:headEnd/>
            <a:tailEnd/>
          </a:ln>
        </p:spPr>
        <p:txBody>
          <a:bodyPr>
            <a:spAutoFit/>
          </a:bodyPr>
          <a:lstStyle/>
          <a:p>
            <a:pPr algn="ctr"/>
            <a:r>
              <a:rPr lang="en-US" altLang="ja-JP" sz="3200" b="1">
                <a:solidFill>
                  <a:srgbClr val="000090"/>
                </a:solidFill>
                <a:cs typeface="Arial" charset="0"/>
              </a:rPr>
              <a:t>Conclusion</a:t>
            </a:r>
            <a:endParaRPr lang="ja-JP" altLang="en-US" sz="3200" b="1">
              <a:solidFill>
                <a:srgbClr val="000090"/>
              </a:solidFill>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テキスト ボックス 3"/>
          <p:cNvSpPr txBox="1">
            <a:spLocks noChangeArrowheads="1"/>
          </p:cNvSpPr>
          <p:nvPr/>
        </p:nvSpPr>
        <p:spPr bwMode="auto">
          <a:xfrm>
            <a:off x="3590925" y="176213"/>
            <a:ext cx="1962150" cy="585787"/>
          </a:xfrm>
          <a:prstGeom prst="rect">
            <a:avLst/>
          </a:prstGeom>
          <a:noFill/>
          <a:ln w="9525">
            <a:noFill/>
            <a:miter lim="800000"/>
            <a:headEnd/>
            <a:tailEnd/>
          </a:ln>
        </p:spPr>
        <p:txBody>
          <a:bodyPr wrap="none">
            <a:spAutoFit/>
          </a:bodyPr>
          <a:lstStyle/>
          <a:p>
            <a:r>
              <a:rPr lang="en-US" altLang="ja-JP" sz="3200" b="1">
                <a:solidFill>
                  <a:srgbClr val="000090"/>
                </a:solidFill>
                <a:cs typeface="Arial" charset="0"/>
              </a:rPr>
              <a:t>Contents</a:t>
            </a:r>
            <a:endParaRPr lang="ja-JP" altLang="en-US" sz="3200" b="1">
              <a:solidFill>
                <a:srgbClr val="000090"/>
              </a:solidFill>
              <a:cs typeface="Arial" charset="0"/>
            </a:endParaRPr>
          </a:p>
        </p:txBody>
      </p:sp>
      <p:sp>
        <p:nvSpPr>
          <p:cNvPr id="16386" name="テキスト ボックス 6"/>
          <p:cNvSpPr txBox="1">
            <a:spLocks noChangeArrowheads="1"/>
          </p:cNvSpPr>
          <p:nvPr/>
        </p:nvSpPr>
        <p:spPr bwMode="auto">
          <a:xfrm>
            <a:off x="1581150" y="1414463"/>
            <a:ext cx="6580188" cy="4740275"/>
          </a:xfrm>
          <a:prstGeom prst="rect">
            <a:avLst/>
          </a:prstGeom>
          <a:noFill/>
          <a:ln w="9525">
            <a:noFill/>
            <a:miter lim="800000"/>
            <a:headEnd/>
            <a:tailEnd/>
          </a:ln>
        </p:spPr>
        <p:txBody>
          <a:bodyPr wrap="none">
            <a:spAutoFit/>
          </a:bodyPr>
          <a:lstStyle/>
          <a:p>
            <a:r>
              <a:rPr lang="en-US" altLang="ja-JP" sz="2800">
                <a:cs typeface="Arial" charset="0"/>
              </a:rPr>
              <a:t>Introduction</a:t>
            </a:r>
          </a:p>
          <a:p>
            <a:r>
              <a:rPr lang="en-US" altLang="ja-JP">
                <a:cs typeface="Arial" charset="0"/>
              </a:rPr>
              <a:t> </a:t>
            </a:r>
            <a:r>
              <a:rPr lang="en-US" altLang="ja-JP" sz="2000">
                <a:cs typeface="Arial" charset="0"/>
              </a:rPr>
              <a:t>top down approach and bottom up approach</a:t>
            </a:r>
          </a:p>
          <a:p>
            <a:r>
              <a:rPr lang="en-US" altLang="ja-JP" sz="2000">
                <a:cs typeface="Arial" charset="0"/>
              </a:rPr>
              <a:t> 2D molecular network and guest coadsorption</a:t>
            </a:r>
          </a:p>
          <a:p>
            <a:r>
              <a:rPr lang="en-US" altLang="ja-JP" sz="2000">
                <a:cs typeface="Arial" charset="0"/>
              </a:rPr>
              <a:t> Previous Work about dehydrobenzo[12]annulene (DBA)</a:t>
            </a:r>
          </a:p>
          <a:p>
            <a:r>
              <a:rPr lang="en-US" altLang="ja-JP" sz="2000">
                <a:cs typeface="Arial" charset="0"/>
              </a:rPr>
              <a:t> Purpose of this Work</a:t>
            </a:r>
          </a:p>
          <a:p>
            <a:endParaRPr lang="en-US" altLang="ja-JP">
              <a:cs typeface="Arial" charset="0"/>
            </a:endParaRPr>
          </a:p>
          <a:p>
            <a:endParaRPr lang="en-US" altLang="ja-JP" sz="2400">
              <a:cs typeface="Arial" charset="0"/>
            </a:endParaRPr>
          </a:p>
          <a:p>
            <a:r>
              <a:rPr lang="en-US" altLang="ja-JP" sz="2800">
                <a:cs typeface="Arial" charset="0"/>
              </a:rPr>
              <a:t>Experiment and discussion</a:t>
            </a:r>
          </a:p>
          <a:p>
            <a:r>
              <a:rPr lang="en-US" altLang="ja-JP">
                <a:cs typeface="Arial" charset="0"/>
              </a:rPr>
              <a:t> </a:t>
            </a:r>
            <a:r>
              <a:rPr lang="en-US" altLang="ja-JP" sz="2000">
                <a:cs typeface="Arial" charset="0"/>
              </a:rPr>
              <a:t>Molecular Design</a:t>
            </a:r>
          </a:p>
          <a:p>
            <a:r>
              <a:rPr lang="en-US" altLang="ja-JP" sz="2000">
                <a:cs typeface="Arial" charset="0"/>
              </a:rPr>
              <a:t> Scanning Tunneling Microscopy</a:t>
            </a:r>
          </a:p>
          <a:p>
            <a:r>
              <a:rPr lang="en-US" altLang="ja-JP" sz="2000">
                <a:cs typeface="Arial" charset="0"/>
              </a:rPr>
              <a:t> Experimental Result</a:t>
            </a:r>
          </a:p>
          <a:p>
            <a:endParaRPr lang="en-US" altLang="ja-JP">
              <a:cs typeface="Arial" charset="0"/>
            </a:endParaRPr>
          </a:p>
          <a:p>
            <a:endParaRPr lang="en-US" altLang="ja-JP">
              <a:cs typeface="Arial" charset="0"/>
            </a:endParaRPr>
          </a:p>
          <a:p>
            <a:r>
              <a:rPr lang="en-US" altLang="ja-JP" sz="2800">
                <a:cs typeface="Arial" charset="0"/>
              </a:rPr>
              <a:t>Conclusion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4"/>
          <p:cNvSpPr>
            <a:spLocks noGrp="1" noChangeArrowheads="1"/>
          </p:cNvSpPr>
          <p:nvPr>
            <p:ph type="title"/>
          </p:nvPr>
        </p:nvSpPr>
        <p:spPr>
          <a:xfrm>
            <a:off x="468313" y="17463"/>
            <a:ext cx="8229600" cy="838200"/>
          </a:xfrm>
        </p:spPr>
        <p:txBody>
          <a:bodyPr/>
          <a:lstStyle/>
          <a:p>
            <a:r>
              <a:rPr lang="en-US" altLang="ja-JP" sz="3200" b="1" smtClean="0">
                <a:solidFill>
                  <a:srgbClr val="000090"/>
                </a:solidFill>
                <a:latin typeface="Arial" charset="0"/>
              </a:rPr>
              <a:t>Creation of surface nanopattern</a:t>
            </a:r>
          </a:p>
        </p:txBody>
      </p:sp>
      <p:sp>
        <p:nvSpPr>
          <p:cNvPr id="18434" name="スライド番号プレースホルダ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EC3E4A-5055-466B-B499-0B1D4E7824F2}" type="slidenum">
              <a:rPr lang="en-US" altLang="ja-JP">
                <a:solidFill>
                  <a:schemeClr val="tx1"/>
                </a:solidFill>
                <a:latin typeface="Arial" charset="0"/>
              </a:rPr>
              <a:pPr fontAlgn="base">
                <a:spcBef>
                  <a:spcPct val="0"/>
                </a:spcBef>
                <a:spcAft>
                  <a:spcPct val="0"/>
                </a:spcAft>
              </a:pPr>
              <a:t>3</a:t>
            </a:fld>
            <a:endParaRPr lang="en-US" altLang="ja-JP">
              <a:solidFill>
                <a:schemeClr val="tx1"/>
              </a:solidFill>
              <a:latin typeface="Arial" charset="0"/>
            </a:endParaRPr>
          </a:p>
        </p:txBody>
      </p:sp>
      <p:pic>
        <p:nvPicPr>
          <p:cNvPr id="18435" name="Picture 113" descr="rectangular"/>
          <p:cNvPicPr>
            <a:picLocks noChangeAspect="1" noChangeArrowheads="1"/>
          </p:cNvPicPr>
          <p:nvPr/>
        </p:nvPicPr>
        <p:blipFill>
          <a:blip r:embed="rId3"/>
          <a:srcRect/>
          <a:stretch>
            <a:fillRect/>
          </a:stretch>
        </p:blipFill>
        <p:spPr bwMode="auto">
          <a:xfrm>
            <a:off x="4464050" y="4443413"/>
            <a:ext cx="2195513" cy="1463675"/>
          </a:xfrm>
          <a:prstGeom prst="rect">
            <a:avLst/>
          </a:prstGeom>
          <a:noFill/>
          <a:ln w="9525">
            <a:noFill/>
            <a:miter lim="800000"/>
            <a:headEnd/>
            <a:tailEnd/>
          </a:ln>
        </p:spPr>
      </p:pic>
      <p:pic>
        <p:nvPicPr>
          <p:cNvPr id="18436" name="Picture 114" descr="row"/>
          <p:cNvPicPr>
            <a:picLocks noChangeAspect="1" noChangeArrowheads="1"/>
          </p:cNvPicPr>
          <p:nvPr/>
        </p:nvPicPr>
        <p:blipFill>
          <a:blip r:embed="rId4"/>
          <a:srcRect/>
          <a:stretch>
            <a:fillRect/>
          </a:stretch>
        </p:blipFill>
        <p:spPr bwMode="auto">
          <a:xfrm>
            <a:off x="6934200" y="4495800"/>
            <a:ext cx="2232025" cy="1487488"/>
          </a:xfrm>
          <a:prstGeom prst="rect">
            <a:avLst/>
          </a:prstGeom>
          <a:noFill/>
          <a:ln w="9525">
            <a:noFill/>
            <a:miter lim="800000"/>
            <a:headEnd/>
            <a:tailEnd/>
          </a:ln>
        </p:spPr>
      </p:pic>
      <p:pic>
        <p:nvPicPr>
          <p:cNvPr id="18437" name="Picture 116" descr="subst"/>
          <p:cNvPicPr>
            <a:picLocks noChangeAspect="1" noChangeArrowheads="1"/>
          </p:cNvPicPr>
          <p:nvPr/>
        </p:nvPicPr>
        <p:blipFill>
          <a:blip r:embed="rId5"/>
          <a:srcRect/>
          <a:stretch>
            <a:fillRect/>
          </a:stretch>
        </p:blipFill>
        <p:spPr bwMode="auto">
          <a:xfrm>
            <a:off x="5410200" y="2511425"/>
            <a:ext cx="2808288" cy="1871663"/>
          </a:xfrm>
          <a:prstGeom prst="rect">
            <a:avLst/>
          </a:prstGeom>
          <a:noFill/>
          <a:ln w="9525">
            <a:noFill/>
            <a:miter lim="800000"/>
            <a:headEnd/>
            <a:tailEnd/>
          </a:ln>
        </p:spPr>
      </p:pic>
      <p:pic>
        <p:nvPicPr>
          <p:cNvPr id="18438" name="Picture 115" descr="molecule"/>
          <p:cNvPicPr>
            <a:picLocks noChangeAspect="1" noChangeArrowheads="1"/>
          </p:cNvPicPr>
          <p:nvPr/>
        </p:nvPicPr>
        <p:blipFill>
          <a:blip r:embed="rId6"/>
          <a:srcRect/>
          <a:stretch>
            <a:fillRect/>
          </a:stretch>
        </p:blipFill>
        <p:spPr bwMode="auto">
          <a:xfrm>
            <a:off x="5986463" y="1868488"/>
            <a:ext cx="1655762" cy="1104900"/>
          </a:xfrm>
          <a:prstGeom prst="rect">
            <a:avLst/>
          </a:prstGeom>
          <a:noFill/>
          <a:ln w="9525">
            <a:noFill/>
            <a:miter lim="800000"/>
            <a:headEnd/>
            <a:tailEnd/>
          </a:ln>
        </p:spPr>
      </p:pic>
      <p:pic>
        <p:nvPicPr>
          <p:cNvPr id="18439" name="Picture 117" descr="masked"/>
          <p:cNvPicPr>
            <a:picLocks noChangeAspect="1" noChangeArrowheads="1"/>
          </p:cNvPicPr>
          <p:nvPr/>
        </p:nvPicPr>
        <p:blipFill>
          <a:blip r:embed="rId7"/>
          <a:srcRect/>
          <a:stretch>
            <a:fillRect/>
          </a:stretch>
        </p:blipFill>
        <p:spPr bwMode="auto">
          <a:xfrm>
            <a:off x="711200" y="2397125"/>
            <a:ext cx="2857500" cy="1905000"/>
          </a:xfrm>
          <a:prstGeom prst="rect">
            <a:avLst/>
          </a:prstGeom>
          <a:noFill/>
          <a:ln w="9525">
            <a:noFill/>
            <a:miter lim="800000"/>
            <a:headEnd/>
            <a:tailEnd/>
          </a:ln>
        </p:spPr>
      </p:pic>
      <p:pic>
        <p:nvPicPr>
          <p:cNvPr id="18440" name="Picture 118" descr="row"/>
          <p:cNvPicPr>
            <a:picLocks noChangeAspect="1" noChangeArrowheads="1"/>
          </p:cNvPicPr>
          <p:nvPr/>
        </p:nvPicPr>
        <p:blipFill>
          <a:blip r:embed="rId8"/>
          <a:srcRect/>
          <a:stretch>
            <a:fillRect/>
          </a:stretch>
        </p:blipFill>
        <p:spPr bwMode="auto">
          <a:xfrm>
            <a:off x="111125" y="4606925"/>
            <a:ext cx="1800225" cy="1200150"/>
          </a:xfrm>
          <a:prstGeom prst="rect">
            <a:avLst/>
          </a:prstGeom>
          <a:noFill/>
          <a:ln w="9525">
            <a:noFill/>
            <a:miter lim="800000"/>
            <a:headEnd/>
            <a:tailEnd/>
          </a:ln>
        </p:spPr>
      </p:pic>
      <p:pic>
        <p:nvPicPr>
          <p:cNvPr id="18441" name="Picture 119" descr="rowcolumn"/>
          <p:cNvPicPr>
            <a:picLocks noChangeAspect="1" noChangeArrowheads="1"/>
          </p:cNvPicPr>
          <p:nvPr/>
        </p:nvPicPr>
        <p:blipFill>
          <a:blip r:embed="rId9"/>
          <a:srcRect/>
          <a:stretch>
            <a:fillRect/>
          </a:stretch>
        </p:blipFill>
        <p:spPr bwMode="auto">
          <a:xfrm>
            <a:off x="2271713" y="4606925"/>
            <a:ext cx="1944687" cy="1296988"/>
          </a:xfrm>
          <a:prstGeom prst="rect">
            <a:avLst/>
          </a:prstGeom>
          <a:noFill/>
          <a:ln w="9525">
            <a:noFill/>
            <a:miter lim="800000"/>
            <a:headEnd/>
            <a:tailEnd/>
          </a:ln>
        </p:spPr>
      </p:pic>
      <p:sp>
        <p:nvSpPr>
          <p:cNvPr id="18442" name="Text Box 122"/>
          <p:cNvSpPr txBox="1">
            <a:spLocks noChangeArrowheads="1"/>
          </p:cNvSpPr>
          <p:nvPr/>
        </p:nvSpPr>
        <p:spPr bwMode="auto">
          <a:xfrm>
            <a:off x="142875" y="6140450"/>
            <a:ext cx="4200525" cy="641350"/>
          </a:xfrm>
          <a:prstGeom prst="rect">
            <a:avLst/>
          </a:prstGeom>
          <a:noFill/>
          <a:ln w="9525">
            <a:noFill/>
            <a:miter lim="800000"/>
            <a:headEnd/>
            <a:tailEnd/>
          </a:ln>
        </p:spPr>
        <p:txBody>
          <a:bodyPr>
            <a:spAutoFit/>
          </a:bodyPr>
          <a:lstStyle/>
          <a:p>
            <a:pPr algn="ctr"/>
            <a:r>
              <a:rPr kumimoji="0" lang="en-US" altLang="ja-JP" b="1"/>
              <a:t>Photolithography technique encounters physical limitation.</a:t>
            </a:r>
          </a:p>
        </p:txBody>
      </p:sp>
      <p:sp>
        <p:nvSpPr>
          <p:cNvPr id="18443" name="Text Box 123"/>
          <p:cNvSpPr txBox="1">
            <a:spLocks noChangeArrowheads="1"/>
          </p:cNvSpPr>
          <p:nvPr/>
        </p:nvSpPr>
        <p:spPr bwMode="auto">
          <a:xfrm>
            <a:off x="7210425" y="2295525"/>
            <a:ext cx="1409700" cy="366713"/>
          </a:xfrm>
          <a:prstGeom prst="rect">
            <a:avLst/>
          </a:prstGeom>
          <a:noFill/>
          <a:ln w="9525">
            <a:noFill/>
            <a:miter lim="800000"/>
            <a:headEnd/>
            <a:tailEnd/>
          </a:ln>
        </p:spPr>
        <p:txBody>
          <a:bodyPr wrap="none">
            <a:spAutoFit/>
          </a:bodyPr>
          <a:lstStyle/>
          <a:p>
            <a:r>
              <a:rPr lang="en-US" altLang="ja-JP"/>
              <a:t>= molecules</a:t>
            </a:r>
          </a:p>
        </p:txBody>
      </p:sp>
      <p:sp>
        <p:nvSpPr>
          <p:cNvPr id="18444" name="Text Box 128"/>
          <p:cNvSpPr txBox="1">
            <a:spLocks noChangeArrowheads="1"/>
          </p:cNvSpPr>
          <p:nvPr/>
        </p:nvSpPr>
        <p:spPr bwMode="auto">
          <a:xfrm>
            <a:off x="4572000" y="6161088"/>
            <a:ext cx="4343400" cy="595312"/>
          </a:xfrm>
          <a:prstGeom prst="rect">
            <a:avLst/>
          </a:prstGeom>
          <a:noFill/>
          <a:ln w="9525">
            <a:noFill/>
            <a:miter lim="800000"/>
            <a:headEnd/>
            <a:tailEnd/>
          </a:ln>
        </p:spPr>
        <p:txBody>
          <a:bodyPr>
            <a:spAutoFit/>
          </a:bodyPr>
          <a:lstStyle/>
          <a:p>
            <a:pPr algn="ctr">
              <a:lnSpc>
                <a:spcPct val="90000"/>
              </a:lnSpc>
            </a:pPr>
            <a:r>
              <a:rPr kumimoji="0" lang="en-US" altLang="ja-JP" b="1"/>
              <a:t>Smaller geometries than photolithography can be constructed.</a:t>
            </a:r>
          </a:p>
        </p:txBody>
      </p:sp>
      <p:sp>
        <p:nvSpPr>
          <p:cNvPr id="18445" name="Line 129"/>
          <p:cNvSpPr>
            <a:spLocks noChangeShapeType="1"/>
          </p:cNvSpPr>
          <p:nvPr/>
        </p:nvSpPr>
        <p:spPr bwMode="auto">
          <a:xfrm>
            <a:off x="6850063" y="2798763"/>
            <a:ext cx="0" cy="719137"/>
          </a:xfrm>
          <a:prstGeom prst="line">
            <a:avLst/>
          </a:prstGeom>
          <a:noFill/>
          <a:ln w="25400">
            <a:solidFill>
              <a:schemeClr val="tx1"/>
            </a:solidFill>
            <a:prstDash val="sysDot"/>
            <a:round/>
            <a:headEnd/>
            <a:tailEnd type="triangle" w="med" len="med"/>
          </a:ln>
        </p:spPr>
        <p:txBody>
          <a:bodyPr anchor="ctr">
            <a:spAutoFit/>
          </a:bodyPr>
          <a:lstStyle/>
          <a:p>
            <a:endParaRPr lang="ja-JP" altLang="en-US"/>
          </a:p>
        </p:txBody>
      </p:sp>
      <p:sp>
        <p:nvSpPr>
          <p:cNvPr id="18446" name="Text Box 130"/>
          <p:cNvSpPr txBox="1">
            <a:spLocks noChangeArrowheads="1"/>
          </p:cNvSpPr>
          <p:nvPr/>
        </p:nvSpPr>
        <p:spPr bwMode="auto">
          <a:xfrm>
            <a:off x="7713663" y="3584575"/>
            <a:ext cx="1320800" cy="366713"/>
          </a:xfrm>
          <a:prstGeom prst="rect">
            <a:avLst/>
          </a:prstGeom>
          <a:noFill/>
          <a:ln w="9525">
            <a:noFill/>
            <a:miter lim="800000"/>
            <a:headEnd/>
            <a:tailEnd/>
          </a:ln>
        </p:spPr>
        <p:txBody>
          <a:bodyPr wrap="none">
            <a:spAutoFit/>
          </a:bodyPr>
          <a:lstStyle/>
          <a:p>
            <a:r>
              <a:rPr lang="en-US" altLang="ja-JP"/>
              <a:t>= substrate</a:t>
            </a:r>
          </a:p>
        </p:txBody>
      </p:sp>
      <p:sp>
        <p:nvSpPr>
          <p:cNvPr id="18447" name="Text Box 131"/>
          <p:cNvSpPr txBox="1">
            <a:spLocks noChangeArrowheads="1"/>
          </p:cNvSpPr>
          <p:nvPr/>
        </p:nvSpPr>
        <p:spPr bwMode="auto">
          <a:xfrm>
            <a:off x="3302000" y="2625725"/>
            <a:ext cx="1498600" cy="366713"/>
          </a:xfrm>
          <a:prstGeom prst="rect">
            <a:avLst/>
          </a:prstGeom>
          <a:noFill/>
          <a:ln w="9525">
            <a:noFill/>
            <a:miter lim="800000"/>
            <a:headEnd/>
            <a:tailEnd/>
          </a:ln>
        </p:spPr>
        <p:txBody>
          <a:bodyPr wrap="none">
            <a:spAutoFit/>
          </a:bodyPr>
          <a:lstStyle/>
          <a:p>
            <a:r>
              <a:rPr lang="en-US" altLang="ja-JP"/>
              <a:t>= photoresist</a:t>
            </a:r>
          </a:p>
        </p:txBody>
      </p:sp>
      <p:sp>
        <p:nvSpPr>
          <p:cNvPr id="18448" name="Text Box 132"/>
          <p:cNvSpPr txBox="1">
            <a:spLocks noChangeArrowheads="1"/>
          </p:cNvSpPr>
          <p:nvPr/>
        </p:nvSpPr>
        <p:spPr bwMode="auto">
          <a:xfrm>
            <a:off x="3302000" y="3235325"/>
            <a:ext cx="1320800" cy="366713"/>
          </a:xfrm>
          <a:prstGeom prst="rect">
            <a:avLst/>
          </a:prstGeom>
          <a:noFill/>
          <a:ln w="9525">
            <a:noFill/>
            <a:miter lim="800000"/>
            <a:headEnd/>
            <a:tailEnd/>
          </a:ln>
        </p:spPr>
        <p:txBody>
          <a:bodyPr wrap="none">
            <a:spAutoFit/>
          </a:bodyPr>
          <a:lstStyle/>
          <a:p>
            <a:r>
              <a:rPr lang="en-US" altLang="ja-JP"/>
              <a:t>= substrate</a:t>
            </a:r>
          </a:p>
        </p:txBody>
      </p:sp>
      <p:sp>
        <p:nvSpPr>
          <p:cNvPr id="18449" name="Line 133"/>
          <p:cNvSpPr>
            <a:spLocks noChangeShapeType="1"/>
          </p:cNvSpPr>
          <p:nvPr/>
        </p:nvSpPr>
        <p:spPr bwMode="auto">
          <a:xfrm>
            <a:off x="2141538" y="2074863"/>
            <a:ext cx="0" cy="1008062"/>
          </a:xfrm>
          <a:prstGeom prst="line">
            <a:avLst/>
          </a:prstGeom>
          <a:noFill/>
          <a:ln w="50800">
            <a:solidFill>
              <a:srgbClr val="FFFF00"/>
            </a:solidFill>
            <a:round/>
            <a:headEnd/>
            <a:tailEnd type="triangle" w="med" len="med"/>
          </a:ln>
        </p:spPr>
        <p:txBody>
          <a:bodyPr anchor="ctr">
            <a:spAutoFit/>
          </a:bodyPr>
          <a:lstStyle/>
          <a:p>
            <a:endParaRPr lang="ja-JP" altLang="en-US"/>
          </a:p>
        </p:txBody>
      </p:sp>
      <p:sp>
        <p:nvSpPr>
          <p:cNvPr id="18450" name="Text Box 134"/>
          <p:cNvSpPr txBox="1">
            <a:spLocks noChangeArrowheads="1"/>
          </p:cNvSpPr>
          <p:nvPr/>
        </p:nvSpPr>
        <p:spPr bwMode="auto">
          <a:xfrm>
            <a:off x="2368550" y="2227263"/>
            <a:ext cx="603250" cy="366712"/>
          </a:xfrm>
          <a:prstGeom prst="rect">
            <a:avLst/>
          </a:prstGeom>
          <a:noFill/>
          <a:ln w="9525">
            <a:noFill/>
            <a:miter lim="800000"/>
            <a:headEnd/>
            <a:tailEnd/>
          </a:ln>
        </p:spPr>
        <p:txBody>
          <a:bodyPr>
            <a:spAutoFit/>
          </a:bodyPr>
          <a:lstStyle/>
          <a:p>
            <a:r>
              <a:rPr lang="en-US" altLang="ja-JP"/>
              <a:t>light</a:t>
            </a:r>
          </a:p>
        </p:txBody>
      </p:sp>
      <p:sp>
        <p:nvSpPr>
          <p:cNvPr id="18451" name="Text Box 136"/>
          <p:cNvSpPr txBox="1">
            <a:spLocks noChangeArrowheads="1"/>
          </p:cNvSpPr>
          <p:nvPr/>
        </p:nvSpPr>
        <p:spPr bwMode="auto">
          <a:xfrm>
            <a:off x="6332538" y="712788"/>
            <a:ext cx="2711450" cy="369887"/>
          </a:xfrm>
          <a:prstGeom prst="rect">
            <a:avLst/>
          </a:prstGeom>
          <a:noFill/>
          <a:ln w="9525">
            <a:noFill/>
            <a:miter lim="800000"/>
            <a:headEnd/>
            <a:tailEnd/>
          </a:ln>
        </p:spPr>
        <p:txBody>
          <a:bodyPr wrap="none">
            <a:spAutoFit/>
          </a:bodyPr>
          <a:lstStyle/>
          <a:p>
            <a:r>
              <a:rPr lang="en-US" altLang="ja-JP"/>
              <a:t>self-assembly : </a:t>
            </a:r>
            <a:r>
              <a:rPr lang="ja-JP" altLang="en-US"/>
              <a:t>自己集合</a:t>
            </a:r>
          </a:p>
        </p:txBody>
      </p:sp>
      <p:grpSp>
        <p:nvGrpSpPr>
          <p:cNvPr id="18452" name="図形グループ 28"/>
          <p:cNvGrpSpPr>
            <a:grpSpLocks/>
          </p:cNvGrpSpPr>
          <p:nvPr/>
        </p:nvGrpSpPr>
        <p:grpSpPr bwMode="auto">
          <a:xfrm>
            <a:off x="304800" y="1109663"/>
            <a:ext cx="2590800" cy="838200"/>
            <a:chOff x="406400" y="1168400"/>
            <a:chExt cx="2590800" cy="838200"/>
          </a:xfrm>
        </p:grpSpPr>
        <p:sp>
          <p:nvSpPr>
            <p:cNvPr id="18463" name="Text Box 120"/>
            <p:cNvSpPr txBox="1">
              <a:spLocks noChangeArrowheads="1"/>
            </p:cNvSpPr>
            <p:nvPr/>
          </p:nvSpPr>
          <p:spPr bwMode="auto">
            <a:xfrm>
              <a:off x="511175" y="1225550"/>
              <a:ext cx="2436813" cy="677863"/>
            </a:xfrm>
            <a:prstGeom prst="rect">
              <a:avLst/>
            </a:prstGeom>
            <a:noFill/>
            <a:ln w="9525">
              <a:noFill/>
              <a:miter lim="800000"/>
              <a:headEnd/>
              <a:tailEnd/>
            </a:ln>
          </p:spPr>
          <p:txBody>
            <a:bodyPr wrap="none">
              <a:spAutoFit/>
            </a:bodyPr>
            <a:lstStyle/>
            <a:p>
              <a:pPr algn="ctr"/>
              <a:r>
                <a:rPr lang="en-US" altLang="ja-JP" sz="2000"/>
                <a:t>Top-down approach </a:t>
              </a:r>
            </a:p>
            <a:p>
              <a:pPr algn="ctr"/>
              <a:r>
                <a:rPr lang="en-US" altLang="ja-JP"/>
                <a:t>(photolithography)</a:t>
              </a:r>
            </a:p>
          </p:txBody>
        </p:sp>
        <p:sp>
          <p:nvSpPr>
            <p:cNvPr id="27" name="正方形/長方形 26"/>
            <p:cNvSpPr>
              <a:spLocks noChangeArrowheads="1"/>
            </p:cNvSpPr>
            <p:nvPr/>
          </p:nvSpPr>
          <p:spPr bwMode="auto">
            <a:xfrm>
              <a:off x="406400" y="1168400"/>
              <a:ext cx="2590800" cy="838200"/>
            </a:xfrm>
            <a:prstGeom prst="rect">
              <a:avLst/>
            </a:prstGeom>
            <a:noFill/>
            <a:ln w="9525">
              <a:solidFill>
                <a:srgbClr val="FF0000"/>
              </a:solidFill>
              <a:miter lim="800000"/>
              <a:headEnd/>
              <a:tailEnd type="triangle" w="med" len="med"/>
            </a:ln>
            <a:effectLst>
              <a:outerShdw dist="23000" dir="5400000" rotWithShape="0">
                <a:srgbClr val="808080">
                  <a:alpha val="34999"/>
                </a:srgbClr>
              </a:outerShdw>
            </a:effectLst>
          </p:spPr>
          <p:txBody>
            <a:bodyPr anchor="ctr">
              <a:spAutoFit/>
            </a:bodyPr>
            <a:lstStyle/>
            <a:p>
              <a:pPr fontAlgn="auto">
                <a:spcBef>
                  <a:spcPts val="0"/>
                </a:spcBef>
                <a:spcAft>
                  <a:spcPts val="0"/>
                </a:spcAft>
                <a:defRPr/>
              </a:pPr>
              <a:endParaRPr lang="ja-JP" altLang="en-US">
                <a:latin typeface="+mn-lt"/>
                <a:ea typeface="ＭＳ Ｐゴシック" pitchFamily="-106" charset="-128"/>
              </a:endParaRPr>
            </a:p>
          </p:txBody>
        </p:sp>
      </p:grpSp>
      <p:grpSp>
        <p:nvGrpSpPr>
          <p:cNvPr id="18453" name="図形グループ 33"/>
          <p:cNvGrpSpPr>
            <a:grpSpLocks/>
          </p:cNvGrpSpPr>
          <p:nvPr/>
        </p:nvGrpSpPr>
        <p:grpSpPr bwMode="auto">
          <a:xfrm>
            <a:off x="4762500" y="1122363"/>
            <a:ext cx="2836863" cy="838200"/>
            <a:chOff x="5054600" y="1219200"/>
            <a:chExt cx="2836863" cy="838200"/>
          </a:xfrm>
        </p:grpSpPr>
        <p:sp>
          <p:nvSpPr>
            <p:cNvPr id="18461" name="Text Box 121"/>
            <p:cNvSpPr txBox="1">
              <a:spLocks noChangeArrowheads="1"/>
            </p:cNvSpPr>
            <p:nvPr/>
          </p:nvSpPr>
          <p:spPr bwMode="auto">
            <a:xfrm>
              <a:off x="5076825" y="1263650"/>
              <a:ext cx="2814638" cy="677863"/>
            </a:xfrm>
            <a:prstGeom prst="rect">
              <a:avLst/>
            </a:prstGeom>
            <a:noFill/>
            <a:ln w="9525">
              <a:noFill/>
              <a:miter lim="800000"/>
              <a:headEnd/>
              <a:tailEnd/>
            </a:ln>
          </p:spPr>
          <p:txBody>
            <a:bodyPr wrap="none">
              <a:spAutoFit/>
            </a:bodyPr>
            <a:lstStyle/>
            <a:p>
              <a:pPr algn="ctr"/>
              <a:r>
                <a:rPr lang="en-US" altLang="ja-JP" sz="2000"/>
                <a:t>Bottom-up approach </a:t>
              </a:r>
            </a:p>
            <a:p>
              <a:pPr algn="ctr"/>
              <a:r>
                <a:rPr lang="en-US" altLang="ja-JP"/>
                <a:t>(molecular self-assembly)</a:t>
              </a:r>
            </a:p>
          </p:txBody>
        </p:sp>
        <p:sp>
          <p:nvSpPr>
            <p:cNvPr id="28" name="正方形/長方形 27"/>
            <p:cNvSpPr>
              <a:spLocks noChangeArrowheads="1"/>
            </p:cNvSpPr>
            <p:nvPr/>
          </p:nvSpPr>
          <p:spPr bwMode="auto">
            <a:xfrm>
              <a:off x="5054600" y="1219200"/>
              <a:ext cx="2819400" cy="838200"/>
            </a:xfrm>
            <a:prstGeom prst="rect">
              <a:avLst/>
            </a:prstGeom>
            <a:noFill/>
            <a:ln w="9525">
              <a:solidFill>
                <a:srgbClr val="FF0000"/>
              </a:solidFill>
              <a:miter lim="800000"/>
              <a:headEnd/>
              <a:tailEnd type="triangle" w="med" len="med"/>
            </a:ln>
            <a:effectLst>
              <a:outerShdw dist="23000" dir="5400000" rotWithShape="0">
                <a:srgbClr val="808080">
                  <a:alpha val="34999"/>
                </a:srgbClr>
              </a:outerShdw>
            </a:effectLst>
          </p:spPr>
          <p:txBody>
            <a:bodyPr anchor="ctr">
              <a:spAutoFit/>
            </a:bodyPr>
            <a:lstStyle/>
            <a:p>
              <a:pPr fontAlgn="auto">
                <a:spcBef>
                  <a:spcPts val="0"/>
                </a:spcBef>
                <a:spcAft>
                  <a:spcPts val="0"/>
                </a:spcAft>
                <a:defRPr/>
              </a:pPr>
              <a:endParaRPr lang="ja-JP" altLang="en-US">
                <a:latin typeface="+mn-lt"/>
                <a:ea typeface="ＭＳ Ｐゴシック" pitchFamily="-106" charset="-128"/>
              </a:endParaRPr>
            </a:p>
          </p:txBody>
        </p:sp>
      </p:grpSp>
      <p:sp>
        <p:nvSpPr>
          <p:cNvPr id="30" name="左矢印 29"/>
          <p:cNvSpPr/>
          <p:nvPr/>
        </p:nvSpPr>
        <p:spPr bwMode="auto">
          <a:xfrm>
            <a:off x="1066800" y="4124743"/>
            <a:ext cx="533400" cy="381000"/>
          </a:xfrm>
          <a:prstGeom prst="leftArrow">
            <a:avLst/>
          </a:prstGeom>
          <a:solidFill>
            <a:srgbClr val="FF0000"/>
          </a:solidFill>
          <a:ln w="25400" cap="flat" cmpd="sng" algn="ctr">
            <a:solidFill>
              <a:srgbClr val="FF0000"/>
            </a:solidFill>
            <a:prstDash val="solid"/>
            <a:round/>
            <a:headEnd type="none" w="med" len="med"/>
            <a:tailEnd type="triangle" w="med" len="med"/>
          </a:ln>
          <a:effectLst/>
          <a:scene3d>
            <a:camera prst="orthographicFront">
              <a:rot lat="0" lon="0" rev="3600000"/>
            </a:camera>
            <a:lightRig rig="threePt" dir="t"/>
          </a:scene3d>
        </p:spPr>
        <p:txBody>
          <a:bodyPr anchor="ctr">
            <a:spAutoFit/>
          </a:bodyPr>
          <a:lstStyle/>
          <a:p>
            <a:pPr fontAlgn="auto">
              <a:spcBef>
                <a:spcPts val="0"/>
              </a:spcBef>
              <a:spcAft>
                <a:spcPts val="0"/>
              </a:spcAft>
              <a:defRPr/>
            </a:pPr>
            <a:endParaRPr lang="ja-JP" altLang="en-US">
              <a:latin typeface="Arial" pitchFamily="-112" charset="0"/>
              <a:ea typeface="ＭＳ Ｐゴシック" pitchFamily="-112" charset="-128"/>
            </a:endParaRPr>
          </a:p>
        </p:txBody>
      </p:sp>
      <p:sp>
        <p:nvSpPr>
          <p:cNvPr id="31" name="左矢印 30"/>
          <p:cNvSpPr/>
          <p:nvPr/>
        </p:nvSpPr>
        <p:spPr bwMode="auto">
          <a:xfrm>
            <a:off x="2844800" y="4150143"/>
            <a:ext cx="533400" cy="381000"/>
          </a:xfrm>
          <a:prstGeom prst="leftArrow">
            <a:avLst/>
          </a:prstGeom>
          <a:solidFill>
            <a:srgbClr val="FF0000"/>
          </a:solidFill>
          <a:ln w="25400" cap="flat" cmpd="sng" algn="ctr">
            <a:solidFill>
              <a:srgbClr val="FF0000"/>
            </a:solidFill>
            <a:prstDash val="solid"/>
            <a:round/>
            <a:headEnd type="none" w="med" len="med"/>
            <a:tailEnd type="triangle" w="med" len="med"/>
          </a:ln>
          <a:effectLst/>
          <a:scene3d>
            <a:camera prst="orthographicFront">
              <a:rot lat="0" lon="0" rev="7200000"/>
            </a:camera>
            <a:lightRig rig="threePt" dir="t"/>
          </a:scene3d>
        </p:spPr>
        <p:txBody>
          <a:bodyPr anchor="ctr">
            <a:spAutoFit/>
          </a:bodyPr>
          <a:lstStyle/>
          <a:p>
            <a:pPr fontAlgn="auto">
              <a:spcBef>
                <a:spcPts val="0"/>
              </a:spcBef>
              <a:spcAft>
                <a:spcPts val="0"/>
              </a:spcAft>
              <a:defRPr/>
            </a:pPr>
            <a:endParaRPr lang="ja-JP" altLang="en-US">
              <a:latin typeface="Arial" pitchFamily="-112" charset="0"/>
              <a:ea typeface="ＭＳ Ｐゴシック" pitchFamily="-112" charset="-128"/>
            </a:endParaRPr>
          </a:p>
        </p:txBody>
      </p:sp>
      <p:sp>
        <p:nvSpPr>
          <p:cNvPr id="32" name="左矢印 31"/>
          <p:cNvSpPr/>
          <p:nvPr/>
        </p:nvSpPr>
        <p:spPr bwMode="auto">
          <a:xfrm>
            <a:off x="5867400" y="4231105"/>
            <a:ext cx="533400" cy="381000"/>
          </a:xfrm>
          <a:prstGeom prst="leftArrow">
            <a:avLst/>
          </a:prstGeom>
          <a:solidFill>
            <a:srgbClr val="FF0000"/>
          </a:solidFill>
          <a:ln w="25400" cap="flat" cmpd="sng" algn="ctr">
            <a:solidFill>
              <a:srgbClr val="FF0000"/>
            </a:solidFill>
            <a:prstDash val="solid"/>
            <a:round/>
            <a:headEnd type="none" w="med" len="med"/>
            <a:tailEnd type="triangle" w="med" len="med"/>
          </a:ln>
          <a:effectLst/>
          <a:scene3d>
            <a:camera prst="orthographicFront">
              <a:rot lat="0" lon="0" rev="3600000"/>
            </a:camera>
            <a:lightRig rig="threePt" dir="t"/>
          </a:scene3d>
        </p:spPr>
        <p:txBody>
          <a:bodyPr anchor="ctr">
            <a:spAutoFit/>
          </a:bodyPr>
          <a:lstStyle/>
          <a:p>
            <a:pPr fontAlgn="auto">
              <a:spcBef>
                <a:spcPts val="0"/>
              </a:spcBef>
              <a:spcAft>
                <a:spcPts val="0"/>
              </a:spcAft>
              <a:defRPr/>
            </a:pPr>
            <a:endParaRPr lang="ja-JP" altLang="en-US">
              <a:latin typeface="Arial" pitchFamily="-112" charset="0"/>
              <a:ea typeface="ＭＳ Ｐゴシック" pitchFamily="-112" charset="-128"/>
            </a:endParaRPr>
          </a:p>
        </p:txBody>
      </p:sp>
      <p:sp>
        <p:nvSpPr>
          <p:cNvPr id="33" name="左矢印 32"/>
          <p:cNvSpPr/>
          <p:nvPr/>
        </p:nvSpPr>
        <p:spPr bwMode="auto">
          <a:xfrm>
            <a:off x="7620000" y="4231105"/>
            <a:ext cx="533400" cy="381000"/>
          </a:xfrm>
          <a:prstGeom prst="leftArrow">
            <a:avLst/>
          </a:prstGeom>
          <a:solidFill>
            <a:srgbClr val="FF0000"/>
          </a:solidFill>
          <a:ln w="25400" cap="flat" cmpd="sng" algn="ctr">
            <a:solidFill>
              <a:srgbClr val="FF0000"/>
            </a:solidFill>
            <a:prstDash val="solid"/>
            <a:round/>
            <a:headEnd type="none" w="med" len="med"/>
            <a:tailEnd type="triangle" w="med" len="med"/>
          </a:ln>
          <a:effectLst/>
          <a:scene3d>
            <a:camera prst="orthographicFront">
              <a:rot lat="0" lon="0" rev="7200000"/>
            </a:camera>
            <a:lightRig rig="threePt" dir="t"/>
          </a:scene3d>
        </p:spPr>
        <p:txBody>
          <a:bodyPr anchor="ctr">
            <a:spAutoFit/>
          </a:bodyPr>
          <a:lstStyle/>
          <a:p>
            <a:pPr fontAlgn="auto">
              <a:spcBef>
                <a:spcPts val="0"/>
              </a:spcBef>
              <a:spcAft>
                <a:spcPts val="0"/>
              </a:spcAft>
              <a:defRPr/>
            </a:pPr>
            <a:endParaRPr lang="ja-JP" altLang="en-US">
              <a:latin typeface="Arial" pitchFamily="-112" charset="0"/>
              <a:ea typeface="ＭＳ Ｐゴシック" pitchFamily="-112" charset="-128"/>
            </a:endParaRPr>
          </a:p>
        </p:txBody>
      </p:sp>
      <p:sp>
        <p:nvSpPr>
          <p:cNvPr id="18458" name="テキスト ボックス 33"/>
          <p:cNvSpPr txBox="1">
            <a:spLocks noChangeArrowheads="1"/>
          </p:cNvSpPr>
          <p:nvPr/>
        </p:nvSpPr>
        <p:spPr bwMode="auto">
          <a:xfrm>
            <a:off x="7026275" y="2935288"/>
            <a:ext cx="1676400" cy="369887"/>
          </a:xfrm>
          <a:prstGeom prst="rect">
            <a:avLst/>
          </a:prstGeom>
          <a:noFill/>
          <a:ln w="9525">
            <a:noFill/>
            <a:miter lim="800000"/>
            <a:headEnd/>
            <a:tailEnd/>
          </a:ln>
        </p:spPr>
        <p:txBody>
          <a:bodyPr>
            <a:spAutoFit/>
          </a:bodyPr>
          <a:lstStyle/>
          <a:p>
            <a:r>
              <a:rPr lang="en-US" altLang="ja-JP"/>
              <a:t>Self-assembly</a:t>
            </a:r>
            <a:endParaRPr lang="ja-JP" altLang="en-US"/>
          </a:p>
        </p:txBody>
      </p:sp>
      <p:sp>
        <p:nvSpPr>
          <p:cNvPr id="18459" name="テキスト ボックス 33"/>
          <p:cNvSpPr txBox="1">
            <a:spLocks noChangeArrowheads="1"/>
          </p:cNvSpPr>
          <p:nvPr/>
        </p:nvSpPr>
        <p:spPr bwMode="auto">
          <a:xfrm>
            <a:off x="1050925" y="5808663"/>
            <a:ext cx="2259013" cy="369887"/>
          </a:xfrm>
          <a:prstGeom prst="rect">
            <a:avLst/>
          </a:prstGeom>
          <a:noFill/>
          <a:ln w="9525">
            <a:noFill/>
            <a:miter lim="800000"/>
            <a:headEnd/>
            <a:tailEnd/>
          </a:ln>
        </p:spPr>
        <p:txBody>
          <a:bodyPr>
            <a:spAutoFit/>
          </a:bodyPr>
          <a:lstStyle/>
          <a:p>
            <a:r>
              <a:rPr lang="en-US" altLang="ja-JP">
                <a:solidFill>
                  <a:srgbClr val="FF0000"/>
                </a:solidFill>
              </a:rPr>
              <a:t>A few 10 nm scale</a:t>
            </a:r>
            <a:endParaRPr lang="ja-JP" altLang="en-US">
              <a:solidFill>
                <a:srgbClr val="FF0000"/>
              </a:solidFill>
            </a:endParaRPr>
          </a:p>
        </p:txBody>
      </p:sp>
      <p:sp>
        <p:nvSpPr>
          <p:cNvPr id="18460" name="テキスト ボックス 34"/>
          <p:cNvSpPr txBox="1">
            <a:spLocks noChangeArrowheads="1"/>
          </p:cNvSpPr>
          <p:nvPr/>
        </p:nvSpPr>
        <p:spPr bwMode="auto">
          <a:xfrm>
            <a:off x="5994400" y="5834063"/>
            <a:ext cx="1752600" cy="369887"/>
          </a:xfrm>
          <a:prstGeom prst="rect">
            <a:avLst/>
          </a:prstGeom>
          <a:noFill/>
          <a:ln w="9525">
            <a:noFill/>
            <a:miter lim="800000"/>
            <a:headEnd/>
            <a:tailEnd/>
          </a:ln>
        </p:spPr>
        <p:txBody>
          <a:bodyPr>
            <a:spAutoFit/>
          </a:bodyPr>
          <a:lstStyle/>
          <a:p>
            <a:r>
              <a:rPr lang="en-US" altLang="ja-JP">
                <a:solidFill>
                  <a:srgbClr val="FF0000"/>
                </a:solidFill>
              </a:rPr>
              <a:t>1~10 nm scale</a:t>
            </a:r>
            <a:endParaRPr lang="ja-JP" altLang="en-US">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rrowheads="1"/>
          </p:cNvPicPr>
          <p:nvPr/>
        </p:nvPicPr>
        <p:blipFill>
          <a:blip r:embed="rId3"/>
          <a:srcRect l="2" r="-1791"/>
          <a:stretch>
            <a:fillRect/>
          </a:stretch>
        </p:blipFill>
        <p:spPr bwMode="auto">
          <a:xfrm>
            <a:off x="3924300" y="950913"/>
            <a:ext cx="4176713" cy="2262187"/>
          </a:xfrm>
          <a:prstGeom prst="rect">
            <a:avLst/>
          </a:prstGeom>
          <a:noFill/>
          <a:ln w="12700">
            <a:noFill/>
            <a:miter lim="800000"/>
            <a:headEnd/>
            <a:tailEnd/>
          </a:ln>
        </p:spPr>
      </p:pic>
      <p:sp>
        <p:nvSpPr>
          <p:cNvPr id="20482" name="Rectangle 2"/>
          <p:cNvSpPr txBox="1">
            <a:spLocks noChangeArrowheads="1"/>
          </p:cNvSpPr>
          <p:nvPr/>
        </p:nvSpPr>
        <p:spPr bwMode="auto">
          <a:xfrm>
            <a:off x="-150813" y="155575"/>
            <a:ext cx="9445626" cy="565150"/>
          </a:xfrm>
          <a:prstGeom prst="rect">
            <a:avLst/>
          </a:prstGeom>
          <a:noFill/>
          <a:ln w="9525">
            <a:noFill/>
            <a:miter lim="800000"/>
            <a:headEnd/>
            <a:tailEnd/>
          </a:ln>
        </p:spPr>
        <p:txBody>
          <a:bodyPr rIns="132080"/>
          <a:lstStyle/>
          <a:p>
            <a:pPr algn="ctr" defTabSz="914400"/>
            <a:r>
              <a:rPr lang="en-US" altLang="ja-JP" sz="3200" b="1">
                <a:solidFill>
                  <a:srgbClr val="000090"/>
                </a:solidFill>
                <a:cs typeface="Arial" charset="0"/>
                <a:sym typeface="Helvetica" pitchFamily="34" charset="0"/>
              </a:rPr>
              <a:t>2D Self Assembly via Hydrogen Bonding</a:t>
            </a:r>
          </a:p>
        </p:txBody>
      </p:sp>
      <p:pic>
        <p:nvPicPr>
          <p:cNvPr id="20483" name="Picture 3"/>
          <p:cNvPicPr>
            <a:picLocks noChangeArrowheads="1"/>
          </p:cNvPicPr>
          <p:nvPr/>
        </p:nvPicPr>
        <p:blipFill>
          <a:blip r:embed="rId4"/>
          <a:srcRect/>
          <a:stretch>
            <a:fillRect/>
          </a:stretch>
        </p:blipFill>
        <p:spPr bwMode="auto">
          <a:xfrm>
            <a:off x="666750" y="3379788"/>
            <a:ext cx="4051300" cy="2871787"/>
          </a:xfrm>
          <a:prstGeom prst="rect">
            <a:avLst/>
          </a:prstGeom>
          <a:noFill/>
          <a:ln w="12700">
            <a:noFill/>
            <a:miter lim="800000"/>
            <a:headEnd/>
            <a:tailEnd/>
          </a:ln>
        </p:spPr>
      </p:pic>
      <p:pic>
        <p:nvPicPr>
          <p:cNvPr id="20484" name="Picture 4"/>
          <p:cNvPicPr>
            <a:picLocks noChangeArrowheads="1"/>
          </p:cNvPicPr>
          <p:nvPr/>
        </p:nvPicPr>
        <p:blipFill>
          <a:blip r:embed="rId5"/>
          <a:srcRect/>
          <a:stretch>
            <a:fillRect/>
          </a:stretch>
        </p:blipFill>
        <p:spPr bwMode="auto">
          <a:xfrm>
            <a:off x="1997075" y="1039813"/>
            <a:ext cx="1854200" cy="800100"/>
          </a:xfrm>
          <a:prstGeom prst="rect">
            <a:avLst/>
          </a:prstGeom>
          <a:noFill/>
          <a:ln w="12700">
            <a:noFill/>
            <a:miter lim="800000"/>
            <a:headEnd/>
            <a:tailEnd/>
          </a:ln>
        </p:spPr>
      </p:pic>
      <p:pic>
        <p:nvPicPr>
          <p:cNvPr id="20485" name="Picture 5"/>
          <p:cNvPicPr>
            <a:picLocks noChangeArrowheads="1"/>
          </p:cNvPicPr>
          <p:nvPr/>
        </p:nvPicPr>
        <p:blipFill>
          <a:blip r:embed="rId6"/>
          <a:srcRect/>
          <a:stretch>
            <a:fillRect/>
          </a:stretch>
        </p:blipFill>
        <p:spPr bwMode="auto">
          <a:xfrm>
            <a:off x="2205038" y="2106613"/>
            <a:ext cx="1143000" cy="746125"/>
          </a:xfrm>
          <a:prstGeom prst="rect">
            <a:avLst/>
          </a:prstGeom>
          <a:noFill/>
          <a:ln w="12700">
            <a:noFill/>
            <a:miter lim="800000"/>
            <a:headEnd/>
            <a:tailEnd/>
          </a:ln>
        </p:spPr>
      </p:pic>
      <p:pic>
        <p:nvPicPr>
          <p:cNvPr id="20486" name="Picture 6"/>
          <p:cNvPicPr>
            <a:picLocks noChangeArrowheads="1"/>
          </p:cNvPicPr>
          <p:nvPr/>
        </p:nvPicPr>
        <p:blipFill>
          <a:blip r:embed="rId7"/>
          <a:srcRect/>
          <a:stretch>
            <a:fillRect/>
          </a:stretch>
        </p:blipFill>
        <p:spPr bwMode="auto">
          <a:xfrm>
            <a:off x="5105400" y="3397250"/>
            <a:ext cx="3810000" cy="2513013"/>
          </a:xfrm>
          <a:prstGeom prst="rect">
            <a:avLst/>
          </a:prstGeom>
          <a:noFill/>
          <a:ln w="12700">
            <a:noFill/>
            <a:miter lim="800000"/>
            <a:headEnd/>
            <a:tailEnd/>
          </a:ln>
        </p:spPr>
      </p:pic>
      <p:sp>
        <p:nvSpPr>
          <p:cNvPr id="20487" name="Rectangle 7"/>
          <p:cNvSpPr>
            <a:spLocks/>
          </p:cNvSpPr>
          <p:nvPr/>
        </p:nvSpPr>
        <p:spPr bwMode="auto">
          <a:xfrm>
            <a:off x="4284663" y="6391275"/>
            <a:ext cx="4787900" cy="277813"/>
          </a:xfrm>
          <a:prstGeom prst="rect">
            <a:avLst/>
          </a:prstGeom>
          <a:noFill/>
          <a:ln w="12700">
            <a:noFill/>
            <a:miter lim="800000"/>
            <a:headEnd/>
            <a:tailEnd/>
          </a:ln>
        </p:spPr>
        <p:txBody>
          <a:bodyPr wrap="none" lIns="0" tIns="0" rIns="40639" bIns="0">
            <a:spAutoFit/>
          </a:bodyPr>
          <a:lstStyle/>
          <a:p>
            <a:pPr marL="39688" algn="ctr"/>
            <a:r>
              <a:rPr lang="en-US" altLang="ja-JP">
                <a:cs typeface="Arial" charset="0"/>
                <a:sym typeface="Helvetica" pitchFamily="34" charset="0"/>
              </a:rPr>
              <a:t>N. Champness. </a:t>
            </a:r>
            <a:r>
              <a:rPr lang="en-US" altLang="ja-JP" i="1">
                <a:cs typeface="Arial" charset="0"/>
                <a:sym typeface="Helvetica" pitchFamily="34" charset="0"/>
              </a:rPr>
              <a:t>et al</a:t>
            </a:r>
            <a:r>
              <a:rPr lang="en-US" altLang="ja-JP">
                <a:cs typeface="Arial" charset="0"/>
                <a:sym typeface="Helvetica" pitchFamily="34" charset="0"/>
              </a:rPr>
              <a:t>. </a:t>
            </a:r>
            <a:r>
              <a:rPr lang="en-US" altLang="ja-JP" i="1">
                <a:cs typeface="Arial" charset="0"/>
                <a:sym typeface="Helvetica" pitchFamily="34" charset="0"/>
              </a:rPr>
              <a:t>Nature </a:t>
            </a:r>
            <a:r>
              <a:rPr lang="en-US" altLang="ja-JP" b="1">
                <a:cs typeface="Arial" charset="0"/>
                <a:sym typeface="Helvetica" pitchFamily="34" charset="0"/>
              </a:rPr>
              <a:t>2003</a:t>
            </a:r>
            <a:r>
              <a:rPr lang="en-US" altLang="ja-JP" i="1">
                <a:cs typeface="Arial" charset="0"/>
                <a:sym typeface="Helvetica" pitchFamily="34" charset="0"/>
              </a:rPr>
              <a:t>, 424</a:t>
            </a:r>
            <a:r>
              <a:rPr lang="en-US" altLang="ja-JP">
                <a:cs typeface="Arial" charset="0"/>
                <a:sym typeface="Helvetica" pitchFamily="34" charset="0"/>
              </a:rPr>
              <a:t>, 1029.</a:t>
            </a:r>
          </a:p>
        </p:txBody>
      </p:sp>
      <p:sp>
        <p:nvSpPr>
          <p:cNvPr id="20488" name="Rectangle 8"/>
          <p:cNvSpPr>
            <a:spLocks/>
          </p:cNvSpPr>
          <p:nvPr/>
        </p:nvSpPr>
        <p:spPr bwMode="auto">
          <a:xfrm>
            <a:off x="39688" y="1189038"/>
            <a:ext cx="1909762" cy="615950"/>
          </a:xfrm>
          <a:prstGeom prst="rect">
            <a:avLst/>
          </a:prstGeom>
          <a:noFill/>
          <a:ln w="12700">
            <a:noFill/>
            <a:miter lim="800000"/>
            <a:headEnd/>
            <a:tailEnd/>
          </a:ln>
        </p:spPr>
        <p:txBody>
          <a:bodyPr wrap="none" lIns="0" tIns="0" rIns="40639" bIns="0">
            <a:spAutoFit/>
          </a:bodyPr>
          <a:lstStyle/>
          <a:p>
            <a:pPr marL="39688" algn="ctr"/>
            <a:r>
              <a:rPr lang="en-US" altLang="ja-JP" sz="2000">
                <a:cs typeface="Arial" charset="0"/>
                <a:sym typeface="Helvetica" pitchFamily="34" charset="0"/>
              </a:rPr>
              <a:t>Perylenediimide</a:t>
            </a:r>
          </a:p>
          <a:p>
            <a:pPr marL="39688" algn="ctr"/>
            <a:r>
              <a:rPr lang="en-US" altLang="ja-JP" sz="2000">
                <a:cs typeface="Arial" charset="0"/>
                <a:sym typeface="Helvetica" pitchFamily="34" charset="0"/>
              </a:rPr>
              <a:t>(PDI)</a:t>
            </a:r>
          </a:p>
        </p:txBody>
      </p:sp>
      <p:sp>
        <p:nvSpPr>
          <p:cNvPr id="20489" name="Rectangle 9"/>
          <p:cNvSpPr>
            <a:spLocks/>
          </p:cNvSpPr>
          <p:nvPr/>
        </p:nvSpPr>
        <p:spPr bwMode="auto">
          <a:xfrm>
            <a:off x="427038" y="2271713"/>
            <a:ext cx="1123950" cy="307975"/>
          </a:xfrm>
          <a:prstGeom prst="rect">
            <a:avLst/>
          </a:prstGeom>
          <a:noFill/>
          <a:ln w="12700">
            <a:noFill/>
            <a:miter lim="800000"/>
            <a:headEnd/>
            <a:tailEnd/>
          </a:ln>
        </p:spPr>
        <p:txBody>
          <a:bodyPr wrap="none" lIns="0" tIns="0" rIns="40639" bIns="0">
            <a:spAutoFit/>
          </a:bodyPr>
          <a:lstStyle/>
          <a:p>
            <a:pPr marL="39688"/>
            <a:r>
              <a:rPr lang="en-US" altLang="ja-JP" sz="2000">
                <a:cs typeface="Arial" charset="0"/>
                <a:sym typeface="Helvetica" pitchFamily="34" charset="0"/>
              </a:rPr>
              <a:t>Melanine</a:t>
            </a:r>
          </a:p>
        </p:txBody>
      </p:sp>
      <p:sp>
        <p:nvSpPr>
          <p:cNvPr id="20490" name="Rectangle 11"/>
          <p:cNvSpPr>
            <a:spLocks/>
          </p:cNvSpPr>
          <p:nvPr/>
        </p:nvSpPr>
        <p:spPr bwMode="auto">
          <a:xfrm>
            <a:off x="6018213" y="5943600"/>
            <a:ext cx="1792287" cy="306388"/>
          </a:xfrm>
          <a:prstGeom prst="rect">
            <a:avLst/>
          </a:prstGeom>
          <a:noFill/>
          <a:ln w="12700">
            <a:noFill/>
            <a:miter lim="800000"/>
            <a:headEnd/>
            <a:tailEnd/>
          </a:ln>
        </p:spPr>
        <p:txBody>
          <a:bodyPr wrap="none" lIns="0" tIns="0" rIns="40639" bIns="0">
            <a:spAutoFit/>
          </a:bodyPr>
          <a:lstStyle/>
          <a:p>
            <a:pPr marL="39688"/>
            <a:r>
              <a:rPr lang="en-US" altLang="ja-JP" sz="2000">
                <a:cs typeface="Arial" charset="0"/>
                <a:sym typeface="Helvetica" pitchFamily="34" charset="0"/>
              </a:rPr>
              <a:t>Network model</a:t>
            </a:r>
          </a:p>
        </p:txBody>
      </p:sp>
      <p:pic>
        <p:nvPicPr>
          <p:cNvPr id="23" name="図 37" descr="名称未設定 1.psd"/>
          <p:cNvPicPr>
            <a:picLocks noChangeAspect="1"/>
          </p:cNvPicPr>
          <p:nvPr/>
        </p:nvPicPr>
        <p:blipFill>
          <a:blip r:embed="rId8"/>
          <a:srcRect/>
          <a:stretch>
            <a:fillRect/>
          </a:stretch>
        </p:blipFill>
        <p:spPr bwMode="auto">
          <a:xfrm>
            <a:off x="7772400" y="909638"/>
            <a:ext cx="998538" cy="1011237"/>
          </a:xfrm>
          <a:prstGeom prst="rect">
            <a:avLst/>
          </a:prstGeom>
          <a:noFill/>
          <a:ln w="9525">
            <a:noFill/>
            <a:miter lim="800000"/>
            <a:headEnd/>
            <a:tailEnd/>
          </a:ln>
        </p:spPr>
      </p:pic>
      <p:sp>
        <p:nvSpPr>
          <p:cNvPr id="24" name="円/楕円 23"/>
          <p:cNvSpPr/>
          <p:nvPr/>
        </p:nvSpPr>
        <p:spPr>
          <a:xfrm>
            <a:off x="6804025" y="2112963"/>
            <a:ext cx="576263" cy="595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n>
                <a:solidFill>
                  <a:srgbClr val="FF0000"/>
                </a:solidFill>
              </a:ln>
            </a:endParaRPr>
          </a:p>
        </p:txBody>
      </p:sp>
      <p:sp>
        <p:nvSpPr>
          <p:cNvPr id="25" name="円/楕円 24"/>
          <p:cNvSpPr/>
          <p:nvPr/>
        </p:nvSpPr>
        <p:spPr>
          <a:xfrm>
            <a:off x="7667625" y="765175"/>
            <a:ext cx="1323975" cy="13160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n>
                <a:solidFill>
                  <a:srgbClr val="FF0000"/>
                </a:solidFill>
              </a:ln>
            </a:endParaRPr>
          </a:p>
        </p:txBody>
      </p:sp>
      <p:cxnSp>
        <p:nvCxnSpPr>
          <p:cNvPr id="27" name="直線矢印コネクタ 26"/>
          <p:cNvCxnSpPr>
            <a:endCxn id="24" idx="7"/>
          </p:cNvCxnSpPr>
          <p:nvPr/>
        </p:nvCxnSpPr>
        <p:spPr>
          <a:xfrm flipH="1">
            <a:off x="7296150" y="1773238"/>
            <a:ext cx="476250" cy="4270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a:spLocks noChangeArrowheads="1"/>
          </p:cNvSpPr>
          <p:nvPr/>
        </p:nvSpPr>
        <p:spPr bwMode="auto">
          <a:xfrm>
            <a:off x="6588125" y="2708275"/>
            <a:ext cx="2520950" cy="400050"/>
          </a:xfrm>
          <a:prstGeom prst="rect">
            <a:avLst/>
          </a:prstGeom>
          <a:noFill/>
          <a:ln w="9525">
            <a:noFill/>
            <a:miter lim="800000"/>
            <a:headEnd/>
            <a:tailEnd/>
          </a:ln>
        </p:spPr>
        <p:txBody>
          <a:bodyPr>
            <a:spAutoFit/>
          </a:bodyPr>
          <a:lstStyle/>
          <a:p>
            <a:r>
              <a:rPr lang="en-US" altLang="ja-JP" sz="2000" b="1">
                <a:solidFill>
                  <a:srgbClr val="FF0000"/>
                </a:solidFill>
                <a:cs typeface="Arial" charset="0"/>
              </a:rPr>
              <a:t>Hydrogen Bonding</a:t>
            </a:r>
            <a:endParaRPr lang="ja-JP" altLang="en-US" sz="2000" b="1">
              <a:solidFill>
                <a:srgbClr val="FF0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0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20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85800" y="0"/>
            <a:ext cx="7772400" cy="838200"/>
          </a:xfrm>
        </p:spPr>
        <p:txBody>
          <a:bodyPr rIns="132080"/>
          <a:lstStyle/>
          <a:p>
            <a:r>
              <a:rPr lang="en-US" altLang="ja-JP" sz="3200" b="1" smtClean="0">
                <a:solidFill>
                  <a:srgbClr val="000090"/>
                </a:solidFill>
                <a:latin typeface="Arial" charset="0"/>
                <a:cs typeface="Arial" charset="0"/>
                <a:sym typeface="Helvetica" pitchFamily="34" charset="0"/>
              </a:rPr>
              <a:t>2D Host-Guest Interaction</a:t>
            </a:r>
          </a:p>
        </p:txBody>
      </p:sp>
      <p:pic>
        <p:nvPicPr>
          <p:cNvPr id="22530" name="Picture 2"/>
          <p:cNvPicPr>
            <a:picLocks noChangeArrowheads="1"/>
          </p:cNvPicPr>
          <p:nvPr/>
        </p:nvPicPr>
        <p:blipFill>
          <a:blip r:embed="rId3"/>
          <a:srcRect/>
          <a:stretch>
            <a:fillRect/>
          </a:stretch>
        </p:blipFill>
        <p:spPr bwMode="auto">
          <a:xfrm>
            <a:off x="4953000" y="762000"/>
            <a:ext cx="4191000" cy="3205163"/>
          </a:xfrm>
          <a:prstGeom prst="rect">
            <a:avLst/>
          </a:prstGeom>
          <a:noFill/>
          <a:ln w="12700">
            <a:noFill/>
            <a:miter lim="800000"/>
            <a:headEnd/>
            <a:tailEnd/>
          </a:ln>
        </p:spPr>
      </p:pic>
      <p:pic>
        <p:nvPicPr>
          <p:cNvPr id="22531" name="Picture 3"/>
          <p:cNvPicPr>
            <a:picLocks noChangeArrowheads="1"/>
          </p:cNvPicPr>
          <p:nvPr/>
        </p:nvPicPr>
        <p:blipFill>
          <a:blip r:embed="rId4"/>
          <a:srcRect/>
          <a:stretch>
            <a:fillRect/>
          </a:stretch>
        </p:blipFill>
        <p:spPr bwMode="auto">
          <a:xfrm>
            <a:off x="827088" y="4437063"/>
            <a:ext cx="2965450" cy="2252662"/>
          </a:xfrm>
          <a:prstGeom prst="rect">
            <a:avLst/>
          </a:prstGeom>
          <a:noFill/>
          <a:ln w="12700">
            <a:noFill/>
            <a:miter lim="800000"/>
            <a:headEnd/>
            <a:tailEnd/>
          </a:ln>
        </p:spPr>
      </p:pic>
      <p:sp>
        <p:nvSpPr>
          <p:cNvPr id="22532" name="Rectangle 4"/>
          <p:cNvSpPr>
            <a:spLocks/>
          </p:cNvSpPr>
          <p:nvPr/>
        </p:nvSpPr>
        <p:spPr bwMode="auto">
          <a:xfrm>
            <a:off x="4284663" y="6496050"/>
            <a:ext cx="4787900" cy="276225"/>
          </a:xfrm>
          <a:prstGeom prst="rect">
            <a:avLst/>
          </a:prstGeom>
          <a:noFill/>
          <a:ln w="12700">
            <a:noFill/>
            <a:miter lim="800000"/>
            <a:headEnd/>
            <a:tailEnd/>
          </a:ln>
        </p:spPr>
        <p:txBody>
          <a:bodyPr wrap="none" lIns="0" tIns="0" rIns="40639" bIns="0">
            <a:spAutoFit/>
          </a:bodyPr>
          <a:lstStyle/>
          <a:p>
            <a:pPr marL="39688" algn="ctr"/>
            <a:r>
              <a:rPr lang="en-US" altLang="ja-JP">
                <a:cs typeface="Arial" charset="0"/>
                <a:sym typeface="Helvetica" pitchFamily="34" charset="0"/>
              </a:rPr>
              <a:t>N. Champness. et al. </a:t>
            </a:r>
            <a:r>
              <a:rPr lang="en-US" altLang="ja-JP" i="1">
                <a:cs typeface="Arial" charset="0"/>
                <a:sym typeface="Helvetica" pitchFamily="34" charset="0"/>
              </a:rPr>
              <a:t>Nature </a:t>
            </a:r>
            <a:r>
              <a:rPr lang="en-US" altLang="ja-JP" b="1">
                <a:cs typeface="Arial" charset="0"/>
                <a:sym typeface="Helvetica" pitchFamily="34" charset="0"/>
              </a:rPr>
              <a:t>2003</a:t>
            </a:r>
            <a:r>
              <a:rPr lang="en-US" altLang="ja-JP" i="1">
                <a:cs typeface="Arial" charset="0"/>
                <a:sym typeface="Helvetica" pitchFamily="34" charset="0"/>
              </a:rPr>
              <a:t>, 424</a:t>
            </a:r>
            <a:r>
              <a:rPr lang="en-US" altLang="ja-JP">
                <a:cs typeface="Arial" charset="0"/>
                <a:sym typeface="Helvetica" pitchFamily="34" charset="0"/>
              </a:rPr>
              <a:t>, 1029.</a:t>
            </a:r>
          </a:p>
        </p:txBody>
      </p:sp>
      <p:pic>
        <p:nvPicPr>
          <p:cNvPr id="22533" name="Picture 5"/>
          <p:cNvPicPr>
            <a:picLocks noChangeArrowheads="1"/>
          </p:cNvPicPr>
          <p:nvPr/>
        </p:nvPicPr>
        <p:blipFill>
          <a:blip r:embed="rId5"/>
          <a:srcRect/>
          <a:stretch>
            <a:fillRect/>
          </a:stretch>
        </p:blipFill>
        <p:spPr bwMode="auto">
          <a:xfrm>
            <a:off x="76200" y="989013"/>
            <a:ext cx="3810000" cy="2947987"/>
          </a:xfrm>
          <a:prstGeom prst="rect">
            <a:avLst/>
          </a:prstGeom>
          <a:noFill/>
          <a:ln w="12700">
            <a:noFill/>
            <a:miter lim="800000"/>
            <a:headEnd/>
            <a:tailEnd/>
          </a:ln>
        </p:spPr>
      </p:pic>
      <p:sp>
        <p:nvSpPr>
          <p:cNvPr id="22534" name="AutoShape 6"/>
          <p:cNvSpPr>
            <a:spLocks/>
          </p:cNvSpPr>
          <p:nvPr/>
        </p:nvSpPr>
        <p:spPr bwMode="auto">
          <a:xfrm>
            <a:off x="3962400" y="2514600"/>
            <a:ext cx="990600" cy="457200"/>
          </a:xfrm>
          <a:prstGeom prst="rightArrow">
            <a:avLst>
              <a:gd name="adj1" fmla="val 50000"/>
              <a:gd name="adj2" fmla="val 54167"/>
            </a:avLst>
          </a:prstGeom>
          <a:solidFill>
            <a:srgbClr val="0000FF"/>
          </a:solidFill>
          <a:ln w="12700">
            <a:solidFill>
              <a:schemeClr val="tx1"/>
            </a:solidFill>
            <a:round/>
            <a:headEnd/>
            <a:tailEnd/>
          </a:ln>
        </p:spPr>
        <p:txBody>
          <a:bodyPr lIns="0" tIns="0" rIns="0" bIns="0"/>
          <a:lstStyle/>
          <a:p>
            <a:endParaRPr lang="ja-JP" altLang="en-US">
              <a:cs typeface="Arial" charset="0"/>
            </a:endParaRPr>
          </a:p>
        </p:txBody>
      </p:sp>
      <p:pic>
        <p:nvPicPr>
          <p:cNvPr id="22535" name="Picture 7"/>
          <p:cNvPicPr>
            <a:picLocks noChangeArrowheads="1"/>
          </p:cNvPicPr>
          <p:nvPr/>
        </p:nvPicPr>
        <p:blipFill>
          <a:blip r:embed="rId6"/>
          <a:srcRect/>
          <a:stretch>
            <a:fillRect/>
          </a:stretch>
        </p:blipFill>
        <p:spPr bwMode="auto">
          <a:xfrm>
            <a:off x="4062413" y="1619250"/>
            <a:ext cx="796925" cy="801688"/>
          </a:xfrm>
          <a:prstGeom prst="rect">
            <a:avLst/>
          </a:prstGeom>
          <a:noFill/>
          <a:ln w="12700">
            <a:noFill/>
            <a:miter lim="800000"/>
            <a:headEnd/>
            <a:tailEnd/>
          </a:ln>
        </p:spPr>
      </p:pic>
      <p:sp>
        <p:nvSpPr>
          <p:cNvPr id="22536" name="Rectangle 8"/>
          <p:cNvSpPr>
            <a:spLocks/>
          </p:cNvSpPr>
          <p:nvPr/>
        </p:nvSpPr>
        <p:spPr bwMode="auto">
          <a:xfrm>
            <a:off x="4259263" y="1239838"/>
            <a:ext cx="379412" cy="276225"/>
          </a:xfrm>
          <a:prstGeom prst="rect">
            <a:avLst/>
          </a:prstGeom>
          <a:noFill/>
          <a:ln w="12700">
            <a:noFill/>
            <a:miter lim="800000"/>
            <a:headEnd/>
            <a:tailEnd/>
          </a:ln>
        </p:spPr>
        <p:txBody>
          <a:bodyPr wrap="none" lIns="0" tIns="0" rIns="40639" bIns="0">
            <a:spAutoFit/>
          </a:bodyPr>
          <a:lstStyle/>
          <a:p>
            <a:pPr marL="39688"/>
            <a:r>
              <a:rPr lang="en-US" altLang="ja-JP" b="1">
                <a:cs typeface="Arial" charset="0"/>
                <a:sym typeface="Helvetica" pitchFamily="34" charset="0"/>
              </a:rPr>
              <a:t>C</a:t>
            </a:r>
            <a:r>
              <a:rPr lang="en-US" altLang="ja-JP" b="1" baseline="-25000">
                <a:cs typeface="Arial" charset="0"/>
                <a:sym typeface="Helvetica" pitchFamily="34" charset="0"/>
              </a:rPr>
              <a:t>60</a:t>
            </a:r>
          </a:p>
        </p:txBody>
      </p:sp>
      <p:sp>
        <p:nvSpPr>
          <p:cNvPr id="22537" name="Rectangle 9"/>
          <p:cNvSpPr>
            <a:spLocks/>
          </p:cNvSpPr>
          <p:nvPr/>
        </p:nvSpPr>
        <p:spPr bwMode="auto">
          <a:xfrm>
            <a:off x="457200" y="4005263"/>
            <a:ext cx="3187700" cy="406400"/>
          </a:xfrm>
          <a:prstGeom prst="rect">
            <a:avLst/>
          </a:prstGeom>
          <a:noFill/>
          <a:ln w="12700">
            <a:noFill/>
            <a:miter lim="800000"/>
            <a:headEnd/>
            <a:tailEnd/>
          </a:ln>
        </p:spPr>
        <p:txBody>
          <a:bodyPr lIns="0" tIns="0" rIns="40639" bIns="0"/>
          <a:lstStyle/>
          <a:p>
            <a:pPr marL="39688"/>
            <a:r>
              <a:rPr lang="en-US" altLang="ja-JP" sz="2000" b="1">
                <a:cs typeface="Arial" charset="0"/>
                <a:sym typeface="Helvetica" pitchFamily="34" charset="0"/>
              </a:rPr>
              <a:t>Two-component network</a:t>
            </a:r>
          </a:p>
        </p:txBody>
      </p:sp>
      <p:sp>
        <p:nvSpPr>
          <p:cNvPr id="22538" name="Rectangle 10"/>
          <p:cNvSpPr>
            <a:spLocks/>
          </p:cNvSpPr>
          <p:nvPr/>
        </p:nvSpPr>
        <p:spPr bwMode="auto">
          <a:xfrm>
            <a:off x="5256213" y="5073650"/>
            <a:ext cx="3386137" cy="307975"/>
          </a:xfrm>
          <a:prstGeom prst="rect">
            <a:avLst/>
          </a:prstGeom>
          <a:noFill/>
          <a:ln w="12700">
            <a:noFill/>
            <a:miter lim="800000"/>
            <a:headEnd/>
            <a:tailEnd/>
          </a:ln>
        </p:spPr>
        <p:txBody>
          <a:bodyPr wrap="none" lIns="0" tIns="0" rIns="40639" bIns="0">
            <a:spAutoFit/>
          </a:bodyPr>
          <a:lstStyle/>
          <a:p>
            <a:pPr marL="39688"/>
            <a:r>
              <a:rPr lang="en-US" altLang="ja-JP" sz="2000" b="1" i="1">
                <a:solidFill>
                  <a:srgbClr val="FF0000"/>
                </a:solidFill>
                <a:cs typeface="Arial" charset="0"/>
                <a:sym typeface="Helvetica" pitchFamily="34" charset="0"/>
              </a:rPr>
              <a:t>Three-component network!</a:t>
            </a:r>
          </a:p>
        </p:txBody>
      </p:sp>
      <p:sp>
        <p:nvSpPr>
          <p:cNvPr id="22539" name="Rectangle 11"/>
          <p:cNvSpPr>
            <a:spLocks/>
          </p:cNvSpPr>
          <p:nvPr/>
        </p:nvSpPr>
        <p:spPr bwMode="auto">
          <a:xfrm>
            <a:off x="5105400" y="3946525"/>
            <a:ext cx="3962400" cy="711200"/>
          </a:xfrm>
          <a:prstGeom prst="rect">
            <a:avLst/>
          </a:prstGeom>
          <a:noFill/>
          <a:ln w="12700">
            <a:noFill/>
            <a:miter lim="800000"/>
            <a:headEnd/>
            <a:tailEnd/>
          </a:ln>
        </p:spPr>
        <p:txBody>
          <a:bodyPr lIns="0" tIns="0" rIns="40639" bIns="0"/>
          <a:lstStyle/>
          <a:p>
            <a:pPr marL="39688" algn="ctr"/>
            <a:r>
              <a:rPr lang="en-US" altLang="ja-JP" sz="2000" b="1">
                <a:cs typeface="Arial" charset="0"/>
                <a:sym typeface="Helvetica" pitchFamily="34" charset="0"/>
              </a:rPr>
              <a:t>Bright spots are adsorbed fullerene heptamer</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図 5"/>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96863" y="3611563"/>
            <a:ext cx="4176713" cy="3130550"/>
          </a:xfrm>
          <a:prstGeom prst="rect">
            <a:avLst/>
          </a:prstGeom>
          <a:noFill/>
          <a:ln w="9525">
            <a:noFill/>
            <a:miter lim="800000"/>
            <a:headEnd/>
            <a:tailEnd/>
          </a:ln>
        </p:spPr>
      </p:pic>
      <p:pic>
        <p:nvPicPr>
          <p:cNvPr id="1027" name="図 18"/>
          <p:cNvPicPr>
            <a:picLocks noChangeAspect="1"/>
          </p:cNvPicPr>
          <p:nvPr/>
        </p:nvPicPr>
        <p:blipFill>
          <a:blip r:embed="rId5">
            <a:clrChange>
              <a:clrFrom>
                <a:srgbClr val="FFFFFF"/>
              </a:clrFrom>
              <a:clrTo>
                <a:srgbClr val="FFFFFF">
                  <a:alpha val="0"/>
                </a:srgbClr>
              </a:clrTo>
            </a:clrChange>
          </a:blip>
          <a:srcRect l="44487" t="16640" r="21686" b="39961"/>
          <a:stretch>
            <a:fillRect/>
          </a:stretch>
        </p:blipFill>
        <p:spPr bwMode="auto">
          <a:xfrm>
            <a:off x="2376488" y="785813"/>
            <a:ext cx="2243137" cy="2157412"/>
          </a:xfrm>
          <a:prstGeom prst="rect">
            <a:avLst/>
          </a:prstGeom>
          <a:noFill/>
          <a:ln w="9525">
            <a:noFill/>
            <a:miter lim="800000"/>
            <a:headEnd/>
            <a:tailEnd/>
          </a:ln>
        </p:spPr>
      </p:pic>
      <p:graphicFrame>
        <p:nvGraphicFramePr>
          <p:cNvPr id="1025" name="Object 1"/>
          <p:cNvGraphicFramePr>
            <a:graphicFrameLocks noChangeAspect="1"/>
          </p:cNvGraphicFramePr>
          <p:nvPr/>
        </p:nvGraphicFramePr>
        <p:xfrm>
          <a:off x="268288" y="995363"/>
          <a:ext cx="1752600" cy="2559050"/>
        </p:xfrm>
        <a:graphic>
          <a:graphicData uri="http://schemas.openxmlformats.org/presentationml/2006/ole">
            <p:oleObj spid="_x0000_s1025" name="CS ChemDraw Drawing" r:id="rId6" imgW="1900159" imgH="2774719" progId="">
              <p:embed/>
            </p:oleObj>
          </a:graphicData>
        </a:graphic>
      </p:graphicFrame>
      <p:pic>
        <p:nvPicPr>
          <p:cNvPr id="1028" name="図 4" descr="DBA-OC20のコピー.bmp"/>
          <p:cNvPicPr>
            <a:picLocks noChangeAspect="1"/>
          </p:cNvPicPr>
          <p:nvPr/>
        </p:nvPicPr>
        <p:blipFill>
          <a:blip r:embed="rId7"/>
          <a:srcRect l="2486" b="1633"/>
          <a:stretch>
            <a:fillRect/>
          </a:stretch>
        </p:blipFill>
        <p:spPr bwMode="auto">
          <a:xfrm>
            <a:off x="4932363" y="1484313"/>
            <a:ext cx="4160837" cy="4032250"/>
          </a:xfrm>
          <a:prstGeom prst="rect">
            <a:avLst/>
          </a:prstGeom>
          <a:noFill/>
          <a:ln w="9525">
            <a:noFill/>
            <a:miter lim="800000"/>
            <a:headEnd/>
            <a:tailEnd/>
          </a:ln>
        </p:spPr>
      </p:pic>
      <p:sp>
        <p:nvSpPr>
          <p:cNvPr id="1029" name="テキスト ボックス 8"/>
          <p:cNvSpPr txBox="1">
            <a:spLocks noChangeArrowheads="1"/>
          </p:cNvSpPr>
          <p:nvPr/>
        </p:nvSpPr>
        <p:spPr bwMode="auto">
          <a:xfrm>
            <a:off x="4860925" y="5589588"/>
            <a:ext cx="4248150" cy="708025"/>
          </a:xfrm>
          <a:prstGeom prst="rect">
            <a:avLst/>
          </a:prstGeom>
          <a:noFill/>
          <a:ln w="9525">
            <a:noFill/>
            <a:miter lim="800000"/>
            <a:headEnd/>
            <a:tailEnd/>
          </a:ln>
        </p:spPr>
        <p:txBody>
          <a:bodyPr>
            <a:spAutoFit/>
          </a:bodyPr>
          <a:lstStyle/>
          <a:p>
            <a:pPr algn="ctr"/>
            <a:r>
              <a:rPr lang="en-US" altLang="ja-JP" sz="2000">
                <a:cs typeface="Arial" charset="0"/>
              </a:rPr>
              <a:t>An STM Image of Honeycomb structure of DBAOC20</a:t>
            </a:r>
            <a:endParaRPr lang="ja-JP" altLang="en-US" sz="2000">
              <a:cs typeface="Arial" charset="0"/>
            </a:endParaRPr>
          </a:p>
        </p:txBody>
      </p:sp>
      <p:sp>
        <p:nvSpPr>
          <p:cNvPr id="1030" name="テキスト ボックス 28"/>
          <p:cNvSpPr txBox="1">
            <a:spLocks noChangeArrowheads="1"/>
          </p:cNvSpPr>
          <p:nvPr/>
        </p:nvSpPr>
        <p:spPr bwMode="auto">
          <a:xfrm>
            <a:off x="2879725" y="6381750"/>
            <a:ext cx="5940425" cy="368300"/>
          </a:xfrm>
          <a:prstGeom prst="rect">
            <a:avLst/>
          </a:prstGeom>
          <a:noFill/>
          <a:ln w="9525">
            <a:noFill/>
            <a:miter lim="800000"/>
            <a:headEnd/>
            <a:tailEnd/>
          </a:ln>
        </p:spPr>
        <p:txBody>
          <a:bodyPr>
            <a:spAutoFit/>
          </a:bodyPr>
          <a:lstStyle/>
          <a:p>
            <a:r>
              <a:rPr lang="en-US" altLang="ja-JP">
                <a:cs typeface="Arial" charset="0"/>
              </a:rPr>
              <a:t>Tobe, Y. et al. </a:t>
            </a:r>
            <a:r>
              <a:rPr lang="en-US" altLang="ja-JP" i="1">
                <a:cs typeface="Arial" charset="0"/>
              </a:rPr>
              <a:t>Chem. Commun</a:t>
            </a:r>
            <a:r>
              <a:rPr lang="en-US" altLang="ja-JP">
                <a:cs typeface="Arial" charset="0"/>
              </a:rPr>
              <a:t>. </a:t>
            </a:r>
            <a:r>
              <a:rPr lang="en-US" altLang="ja-JP" b="1">
                <a:cs typeface="Arial" charset="0"/>
              </a:rPr>
              <a:t>2010</a:t>
            </a:r>
            <a:r>
              <a:rPr lang="en-US" altLang="ja-JP">
                <a:cs typeface="Arial" charset="0"/>
              </a:rPr>
              <a:t>, </a:t>
            </a:r>
            <a:r>
              <a:rPr lang="en-US" altLang="ja-JP" i="1">
                <a:cs typeface="Arial" charset="0"/>
              </a:rPr>
              <a:t>46</a:t>
            </a:r>
            <a:r>
              <a:rPr lang="en-US" altLang="ja-JP">
                <a:cs typeface="Arial" charset="0"/>
              </a:rPr>
              <a:t>, 8507-8525.</a:t>
            </a:r>
            <a:endParaRPr lang="ja-JP" altLang="en-US">
              <a:cs typeface="Arial" charset="0"/>
            </a:endParaRPr>
          </a:p>
        </p:txBody>
      </p:sp>
      <p:cxnSp>
        <p:nvCxnSpPr>
          <p:cNvPr id="11" name="直線矢印コネクタ 40"/>
          <p:cNvCxnSpPr>
            <a:cxnSpLocks noChangeShapeType="1"/>
          </p:cNvCxnSpPr>
          <p:nvPr/>
        </p:nvCxnSpPr>
        <p:spPr bwMode="auto">
          <a:xfrm flipH="1">
            <a:off x="2433638" y="3154363"/>
            <a:ext cx="788987" cy="995362"/>
          </a:xfrm>
          <a:prstGeom prst="straightConnector1">
            <a:avLst/>
          </a:prstGeom>
          <a:noFill/>
          <a:ln w="66675">
            <a:solidFill>
              <a:schemeClr val="accent1"/>
            </a:solidFill>
            <a:round/>
            <a:headEnd/>
            <a:tailEnd type="arrow" w="med" len="med"/>
          </a:ln>
          <a:effectLst>
            <a:outerShdw dist="20000" dir="5400000" rotWithShape="0">
              <a:srgbClr val="808080">
                <a:alpha val="37999"/>
              </a:srgbClr>
            </a:outerShdw>
          </a:effectLst>
        </p:spPr>
      </p:cxnSp>
      <p:sp>
        <p:nvSpPr>
          <p:cNvPr id="12" name="円/楕円 11"/>
          <p:cNvSpPr/>
          <p:nvPr/>
        </p:nvSpPr>
        <p:spPr>
          <a:xfrm>
            <a:off x="1958975" y="4724400"/>
            <a:ext cx="792163" cy="649288"/>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a:cs typeface="Arial"/>
            </a:endParaRPr>
          </a:p>
        </p:txBody>
      </p:sp>
      <p:cxnSp>
        <p:nvCxnSpPr>
          <p:cNvPr id="13" name="直線矢印コネクタ 12"/>
          <p:cNvCxnSpPr/>
          <p:nvPr/>
        </p:nvCxnSpPr>
        <p:spPr>
          <a:xfrm rot="10800000">
            <a:off x="2860675" y="5229225"/>
            <a:ext cx="215900" cy="144463"/>
          </a:xfrm>
          <a:prstGeom prst="straightConnector1">
            <a:avLst/>
          </a:prstGeom>
          <a:ln w="38100">
            <a:solidFill>
              <a:srgbClr val="FF0505"/>
            </a:solidFill>
            <a:tailEnd type="arrow"/>
          </a:ln>
        </p:spPr>
        <p:style>
          <a:lnRef idx="1">
            <a:schemeClr val="accent1"/>
          </a:lnRef>
          <a:fillRef idx="0">
            <a:schemeClr val="accent1"/>
          </a:fillRef>
          <a:effectRef idx="0">
            <a:schemeClr val="accent1"/>
          </a:effectRef>
          <a:fontRef idx="minor">
            <a:schemeClr val="tx1"/>
          </a:fontRef>
        </p:style>
      </p:cxnSp>
      <p:sp>
        <p:nvSpPr>
          <p:cNvPr id="1034" name="テキスト ボックス 13"/>
          <p:cNvSpPr txBox="1">
            <a:spLocks noChangeArrowheads="1"/>
          </p:cNvSpPr>
          <p:nvPr/>
        </p:nvSpPr>
        <p:spPr bwMode="auto">
          <a:xfrm>
            <a:off x="3059113" y="5013325"/>
            <a:ext cx="1873250" cy="708025"/>
          </a:xfrm>
          <a:prstGeom prst="rect">
            <a:avLst/>
          </a:prstGeom>
          <a:noFill/>
          <a:ln w="9525">
            <a:noFill/>
            <a:miter lim="800000"/>
            <a:headEnd/>
            <a:tailEnd/>
          </a:ln>
        </p:spPr>
        <p:txBody>
          <a:bodyPr>
            <a:spAutoFit/>
          </a:bodyPr>
          <a:lstStyle/>
          <a:p>
            <a:r>
              <a:rPr lang="en-US" altLang="ja-JP" sz="2000">
                <a:cs typeface="Arial" charset="0"/>
              </a:rPr>
              <a:t>Alkyl Chain Interdigitation</a:t>
            </a:r>
            <a:endParaRPr lang="ja-JP" altLang="en-US" sz="2000">
              <a:cs typeface="Arial" charset="0"/>
            </a:endParaRPr>
          </a:p>
        </p:txBody>
      </p:sp>
      <p:sp>
        <p:nvSpPr>
          <p:cNvPr id="1035" name="テキスト ボックス 14"/>
          <p:cNvSpPr txBox="1">
            <a:spLocks noChangeArrowheads="1"/>
          </p:cNvSpPr>
          <p:nvPr/>
        </p:nvSpPr>
        <p:spPr bwMode="auto">
          <a:xfrm>
            <a:off x="2827338" y="2754313"/>
            <a:ext cx="1530350" cy="400050"/>
          </a:xfrm>
          <a:prstGeom prst="rect">
            <a:avLst/>
          </a:prstGeom>
          <a:noFill/>
          <a:ln w="9525">
            <a:noFill/>
            <a:miter lim="800000"/>
            <a:headEnd/>
            <a:tailEnd/>
          </a:ln>
        </p:spPr>
        <p:txBody>
          <a:bodyPr>
            <a:spAutoFit/>
          </a:bodyPr>
          <a:lstStyle/>
          <a:p>
            <a:pPr algn="ctr"/>
            <a:r>
              <a:rPr lang="en-US" altLang="ja-JP" sz="2000">
                <a:cs typeface="Arial" charset="0"/>
              </a:rPr>
              <a:t>DBA</a:t>
            </a:r>
            <a:endParaRPr lang="ja-JP" altLang="en-US" sz="2000">
              <a:cs typeface="Arial" charset="0"/>
            </a:endParaRPr>
          </a:p>
        </p:txBody>
      </p:sp>
      <p:sp>
        <p:nvSpPr>
          <p:cNvPr id="1036" name="テキスト ボックス 15"/>
          <p:cNvSpPr txBox="1">
            <a:spLocks noChangeArrowheads="1"/>
          </p:cNvSpPr>
          <p:nvPr/>
        </p:nvSpPr>
        <p:spPr bwMode="auto">
          <a:xfrm>
            <a:off x="428625" y="169863"/>
            <a:ext cx="8286750" cy="585787"/>
          </a:xfrm>
          <a:prstGeom prst="rect">
            <a:avLst/>
          </a:prstGeom>
          <a:noFill/>
          <a:ln w="9525">
            <a:noFill/>
            <a:miter lim="800000"/>
            <a:headEnd/>
            <a:tailEnd/>
          </a:ln>
        </p:spPr>
        <p:txBody>
          <a:bodyPr wrap="none">
            <a:spAutoFit/>
          </a:bodyPr>
          <a:lstStyle/>
          <a:p>
            <a:r>
              <a:rPr lang="en-US" altLang="ja-JP" sz="3200" b="1">
                <a:solidFill>
                  <a:srgbClr val="000090"/>
                </a:solidFill>
                <a:cs typeface="Arial" charset="0"/>
              </a:rPr>
              <a:t>Honeycomb Networks of DBA Derivatives</a:t>
            </a:r>
            <a:endParaRPr lang="ja-JP" altLang="en-US" sz="3200" b="1">
              <a:solidFill>
                <a:srgbClr val="000090"/>
              </a:solidFill>
              <a:cs typeface="Arial" charset="0"/>
            </a:endParaRPr>
          </a:p>
        </p:txBody>
      </p:sp>
      <p:sp>
        <p:nvSpPr>
          <p:cNvPr id="1037" name="テキスト ボックス 16"/>
          <p:cNvSpPr txBox="1">
            <a:spLocks noChangeArrowheads="1"/>
          </p:cNvSpPr>
          <p:nvPr/>
        </p:nvSpPr>
        <p:spPr bwMode="auto">
          <a:xfrm>
            <a:off x="2127250" y="1504950"/>
            <a:ext cx="320675" cy="369888"/>
          </a:xfrm>
          <a:prstGeom prst="rect">
            <a:avLst/>
          </a:prstGeom>
          <a:noFill/>
          <a:ln w="9525">
            <a:noFill/>
            <a:miter lim="800000"/>
            <a:headEnd/>
            <a:tailEnd/>
          </a:ln>
        </p:spPr>
        <p:txBody>
          <a:bodyPr wrap="none">
            <a:spAutoFit/>
          </a:bodyPr>
          <a:lstStyle/>
          <a:p>
            <a:r>
              <a:rPr lang="en-US" altLang="ja-JP">
                <a:cs typeface="Arial" charset="0"/>
              </a:rPr>
              <a:t>=</a:t>
            </a:r>
            <a:endParaRPr lang="ja-JP" altLang="en-US">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グループ化 6"/>
          <p:cNvGrpSpPr>
            <a:grpSpLocks/>
          </p:cNvGrpSpPr>
          <p:nvPr/>
        </p:nvGrpSpPr>
        <p:grpSpPr bwMode="auto">
          <a:xfrm>
            <a:off x="523875" y="1009650"/>
            <a:ext cx="8151813" cy="2665413"/>
            <a:chOff x="395536" y="2420888"/>
            <a:chExt cx="8152059" cy="2664296"/>
          </a:xfrm>
        </p:grpSpPr>
        <p:pic>
          <p:nvPicPr>
            <p:cNvPr id="7181" name="Picture 2"/>
            <p:cNvPicPr>
              <a:picLocks noChangeAspect="1" noChangeArrowheads="1"/>
            </p:cNvPicPr>
            <p:nvPr/>
          </p:nvPicPr>
          <p:blipFill>
            <a:blip r:embed="rId4"/>
            <a:srcRect b="50552"/>
            <a:stretch>
              <a:fillRect/>
            </a:stretch>
          </p:blipFill>
          <p:spPr bwMode="auto">
            <a:xfrm>
              <a:off x="395536" y="2420888"/>
              <a:ext cx="5481067" cy="2664296"/>
            </a:xfrm>
            <a:prstGeom prst="rect">
              <a:avLst/>
            </a:prstGeom>
            <a:noFill/>
            <a:ln w="9525">
              <a:noFill/>
              <a:miter lim="800000"/>
              <a:headEnd/>
              <a:tailEnd/>
            </a:ln>
          </p:spPr>
        </p:pic>
        <p:pic>
          <p:nvPicPr>
            <p:cNvPr id="7182" name="Picture 3"/>
            <p:cNvPicPr>
              <a:picLocks noChangeAspect="1" noChangeArrowheads="1"/>
            </p:cNvPicPr>
            <p:nvPr/>
          </p:nvPicPr>
          <p:blipFill>
            <a:blip r:embed="rId4"/>
            <a:srcRect l="23820" t="50365" r="27107"/>
            <a:stretch>
              <a:fillRect/>
            </a:stretch>
          </p:blipFill>
          <p:spPr bwMode="auto">
            <a:xfrm>
              <a:off x="5868144" y="2420888"/>
              <a:ext cx="2679451" cy="2664296"/>
            </a:xfrm>
            <a:prstGeom prst="rect">
              <a:avLst/>
            </a:prstGeom>
            <a:noFill/>
            <a:ln w="9525">
              <a:noFill/>
              <a:miter lim="800000"/>
              <a:headEnd/>
              <a:tailEnd/>
            </a:ln>
          </p:spPr>
        </p:pic>
      </p:grpSp>
      <p:sp>
        <p:nvSpPr>
          <p:cNvPr id="7171" name="テキスト ボックス 6"/>
          <p:cNvSpPr txBox="1">
            <a:spLocks noChangeArrowheads="1"/>
          </p:cNvSpPr>
          <p:nvPr/>
        </p:nvSpPr>
        <p:spPr bwMode="auto">
          <a:xfrm>
            <a:off x="0" y="185738"/>
            <a:ext cx="9144000" cy="584200"/>
          </a:xfrm>
          <a:prstGeom prst="rect">
            <a:avLst/>
          </a:prstGeom>
          <a:noFill/>
          <a:ln w="9525">
            <a:noFill/>
            <a:miter lim="800000"/>
            <a:headEnd/>
            <a:tailEnd/>
          </a:ln>
        </p:spPr>
        <p:txBody>
          <a:bodyPr>
            <a:spAutoFit/>
          </a:bodyPr>
          <a:lstStyle/>
          <a:p>
            <a:pPr algn="ctr"/>
            <a:r>
              <a:rPr lang="en-US" altLang="ja-JP" sz="3200" b="1">
                <a:solidFill>
                  <a:srgbClr val="000090"/>
                </a:solidFill>
                <a:cs typeface="Arial" charset="0"/>
              </a:rPr>
              <a:t>Guest Adsorption at Pores Formed by DBAs</a:t>
            </a:r>
            <a:endParaRPr lang="ja-JP" altLang="en-US" sz="3200" b="1">
              <a:solidFill>
                <a:srgbClr val="000090"/>
              </a:solidFill>
              <a:cs typeface="Arial" charset="0"/>
            </a:endParaRPr>
          </a:p>
        </p:txBody>
      </p:sp>
      <p:pic>
        <p:nvPicPr>
          <p:cNvPr id="7172" name="図 7"/>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5651500" y="3922713"/>
            <a:ext cx="3790950" cy="2843212"/>
          </a:xfrm>
          <a:prstGeom prst="rect">
            <a:avLst/>
          </a:prstGeom>
          <a:noFill/>
          <a:ln w="9525">
            <a:noFill/>
            <a:miter lim="800000"/>
            <a:headEnd/>
            <a:tailEnd/>
          </a:ln>
        </p:spPr>
      </p:pic>
      <p:pic>
        <p:nvPicPr>
          <p:cNvPr id="7173" name="図 8"/>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843213" y="3922713"/>
            <a:ext cx="3779837" cy="2835275"/>
          </a:xfrm>
          <a:prstGeom prst="rect">
            <a:avLst/>
          </a:prstGeom>
          <a:noFill/>
          <a:ln w="9525">
            <a:noFill/>
            <a:miter lim="800000"/>
            <a:headEnd/>
            <a:tailEnd/>
          </a:ln>
        </p:spPr>
      </p:pic>
      <p:graphicFrame>
        <p:nvGraphicFramePr>
          <p:cNvPr id="7169" name="Object 1"/>
          <p:cNvGraphicFramePr>
            <a:graphicFrameLocks noChangeAspect="1"/>
          </p:cNvGraphicFramePr>
          <p:nvPr/>
        </p:nvGraphicFramePr>
        <p:xfrm>
          <a:off x="107950" y="4295775"/>
          <a:ext cx="2152650" cy="2089150"/>
        </p:xfrm>
        <a:graphic>
          <a:graphicData uri="http://schemas.openxmlformats.org/presentationml/2006/ole">
            <p:oleObj spid="_x0000_s7169" name="CS ChemDraw Drawing" r:id="rId7" imgW="2337519" imgH="2267085" progId="">
              <p:embed/>
            </p:oleObj>
          </a:graphicData>
        </a:graphic>
      </p:graphicFrame>
      <p:sp>
        <p:nvSpPr>
          <p:cNvPr id="7174" name="テキスト ボックス 10"/>
          <p:cNvSpPr txBox="1">
            <a:spLocks noChangeArrowheads="1"/>
          </p:cNvSpPr>
          <p:nvPr/>
        </p:nvSpPr>
        <p:spPr bwMode="auto">
          <a:xfrm>
            <a:off x="1911350" y="4967288"/>
            <a:ext cx="300038" cy="368300"/>
          </a:xfrm>
          <a:prstGeom prst="rect">
            <a:avLst/>
          </a:prstGeom>
          <a:noFill/>
          <a:ln w="9525">
            <a:noFill/>
            <a:miter lim="800000"/>
            <a:headEnd/>
            <a:tailEnd/>
          </a:ln>
        </p:spPr>
        <p:txBody>
          <a:bodyPr wrap="none">
            <a:spAutoFit/>
          </a:bodyPr>
          <a:lstStyle/>
          <a:p>
            <a:r>
              <a:rPr lang="en-US" altLang="ja-JP">
                <a:latin typeface="Calibri" pitchFamily="34" charset="0"/>
              </a:rPr>
              <a:t>=</a:t>
            </a:r>
            <a:endParaRPr lang="ja-JP" altLang="en-US">
              <a:latin typeface="Calibri" pitchFamily="34" charset="0"/>
            </a:endParaRPr>
          </a:p>
        </p:txBody>
      </p:sp>
      <p:pic>
        <p:nvPicPr>
          <p:cNvPr id="7175" name="図 11"/>
          <p:cNvPicPr>
            <a:picLocks noChangeAspect="1"/>
          </p:cNvPicPr>
          <p:nvPr/>
        </p:nvPicPr>
        <p:blipFill>
          <a:blip r:embed="rId8">
            <a:clrChange>
              <a:clrFrom>
                <a:srgbClr val="FFFFFF"/>
              </a:clrFrom>
              <a:clrTo>
                <a:srgbClr val="FFFFFF">
                  <a:alpha val="0"/>
                </a:srgbClr>
              </a:clrTo>
            </a:clrChange>
          </a:blip>
          <a:srcRect l="45332" t="47342" r="42633" b="34766"/>
          <a:stretch>
            <a:fillRect/>
          </a:stretch>
        </p:blipFill>
        <p:spPr bwMode="auto">
          <a:xfrm>
            <a:off x="2163763" y="4784725"/>
            <a:ext cx="1101725" cy="1227138"/>
          </a:xfrm>
          <a:prstGeom prst="rect">
            <a:avLst/>
          </a:prstGeom>
          <a:noFill/>
          <a:ln w="9525">
            <a:noFill/>
            <a:miter lim="800000"/>
            <a:headEnd/>
            <a:tailEnd/>
          </a:ln>
        </p:spPr>
      </p:pic>
      <p:sp>
        <p:nvSpPr>
          <p:cNvPr id="7176" name="テキスト ボックス 12"/>
          <p:cNvSpPr txBox="1">
            <a:spLocks noChangeArrowheads="1"/>
          </p:cNvSpPr>
          <p:nvPr/>
        </p:nvSpPr>
        <p:spPr bwMode="auto">
          <a:xfrm>
            <a:off x="850900" y="3695700"/>
            <a:ext cx="2338388" cy="400050"/>
          </a:xfrm>
          <a:prstGeom prst="rect">
            <a:avLst/>
          </a:prstGeom>
          <a:noFill/>
          <a:ln w="9525">
            <a:noFill/>
            <a:miter lim="800000"/>
            <a:headEnd/>
            <a:tailEnd/>
          </a:ln>
        </p:spPr>
        <p:txBody>
          <a:bodyPr wrap="none">
            <a:spAutoFit/>
          </a:bodyPr>
          <a:lstStyle/>
          <a:p>
            <a:r>
              <a:rPr lang="en-US" altLang="ja-JP" sz="2000">
                <a:cs typeface="Arial" charset="0"/>
              </a:rPr>
              <a:t>DBAOC16 and NG</a:t>
            </a:r>
            <a:endParaRPr lang="ja-JP" altLang="en-US" sz="2000">
              <a:cs typeface="Arial" charset="0"/>
            </a:endParaRPr>
          </a:p>
        </p:txBody>
      </p:sp>
      <p:sp>
        <p:nvSpPr>
          <p:cNvPr id="7177" name="テキスト ボックス 13"/>
          <p:cNvSpPr txBox="1">
            <a:spLocks noChangeArrowheads="1"/>
          </p:cNvSpPr>
          <p:nvPr/>
        </p:nvSpPr>
        <p:spPr bwMode="auto">
          <a:xfrm>
            <a:off x="3517900" y="3695700"/>
            <a:ext cx="2336800" cy="400050"/>
          </a:xfrm>
          <a:prstGeom prst="rect">
            <a:avLst/>
          </a:prstGeom>
          <a:noFill/>
          <a:ln w="9525">
            <a:noFill/>
            <a:miter lim="800000"/>
            <a:headEnd/>
            <a:tailEnd/>
          </a:ln>
        </p:spPr>
        <p:txBody>
          <a:bodyPr wrap="none">
            <a:spAutoFit/>
          </a:bodyPr>
          <a:lstStyle/>
          <a:p>
            <a:r>
              <a:rPr lang="en-US" altLang="ja-JP" sz="2000">
                <a:cs typeface="Arial" charset="0"/>
              </a:rPr>
              <a:t>DBAOC18 and NG</a:t>
            </a:r>
            <a:endParaRPr lang="ja-JP" altLang="en-US" sz="2000">
              <a:cs typeface="Arial" charset="0"/>
            </a:endParaRPr>
          </a:p>
        </p:txBody>
      </p:sp>
      <p:sp>
        <p:nvSpPr>
          <p:cNvPr id="7178" name="テキスト ボックス 14"/>
          <p:cNvSpPr txBox="1">
            <a:spLocks noChangeArrowheads="1"/>
          </p:cNvSpPr>
          <p:nvPr/>
        </p:nvSpPr>
        <p:spPr bwMode="auto">
          <a:xfrm>
            <a:off x="6276975" y="3663950"/>
            <a:ext cx="2336800" cy="400050"/>
          </a:xfrm>
          <a:prstGeom prst="rect">
            <a:avLst/>
          </a:prstGeom>
          <a:noFill/>
          <a:ln w="9525">
            <a:noFill/>
            <a:miter lim="800000"/>
            <a:headEnd/>
            <a:tailEnd/>
          </a:ln>
        </p:spPr>
        <p:txBody>
          <a:bodyPr wrap="none">
            <a:spAutoFit/>
          </a:bodyPr>
          <a:lstStyle/>
          <a:p>
            <a:r>
              <a:rPr lang="en-US" altLang="ja-JP" sz="2000">
                <a:cs typeface="Arial" charset="0"/>
              </a:rPr>
              <a:t>DBAOC20 and NG</a:t>
            </a:r>
            <a:endParaRPr lang="ja-JP" altLang="en-US" sz="2000">
              <a:cs typeface="Arial" charset="0"/>
            </a:endParaRPr>
          </a:p>
        </p:txBody>
      </p:sp>
      <p:sp>
        <p:nvSpPr>
          <p:cNvPr id="7179" name="テキスト ボックス 15"/>
          <p:cNvSpPr txBox="1">
            <a:spLocks noChangeArrowheads="1"/>
          </p:cNvSpPr>
          <p:nvPr/>
        </p:nvSpPr>
        <p:spPr bwMode="auto">
          <a:xfrm>
            <a:off x="850900" y="6218238"/>
            <a:ext cx="2508250" cy="400050"/>
          </a:xfrm>
          <a:prstGeom prst="rect">
            <a:avLst/>
          </a:prstGeom>
          <a:noFill/>
          <a:ln w="9525">
            <a:noFill/>
            <a:miter lim="800000"/>
            <a:headEnd/>
            <a:tailEnd/>
          </a:ln>
        </p:spPr>
        <p:txBody>
          <a:bodyPr wrap="none">
            <a:spAutoFit/>
          </a:bodyPr>
          <a:lstStyle/>
          <a:p>
            <a:r>
              <a:rPr lang="en-US" altLang="ja-JP" sz="2000">
                <a:cs typeface="Arial" charset="0"/>
              </a:rPr>
              <a:t>Nanographene (NG)</a:t>
            </a:r>
            <a:endParaRPr lang="ja-JP" altLang="en-US" sz="2000">
              <a:cs typeface="Arial" charset="0"/>
            </a:endParaRPr>
          </a:p>
        </p:txBody>
      </p:sp>
      <p:sp>
        <p:nvSpPr>
          <p:cNvPr id="17" name="円/楕円 16"/>
          <p:cNvSpPr/>
          <p:nvPr/>
        </p:nvSpPr>
        <p:spPr>
          <a:xfrm>
            <a:off x="1727200" y="2101850"/>
            <a:ext cx="681038" cy="711200"/>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366"/>
          <p:cNvSpPr txBox="1">
            <a:spLocks noChangeArrowheads="1"/>
          </p:cNvSpPr>
          <p:nvPr/>
        </p:nvSpPr>
        <p:spPr bwMode="auto">
          <a:xfrm>
            <a:off x="774700" y="4641850"/>
            <a:ext cx="7594600" cy="1938338"/>
          </a:xfrm>
          <a:prstGeom prst="rect">
            <a:avLst/>
          </a:prstGeom>
          <a:noFill/>
          <a:ln w="9525">
            <a:noFill/>
            <a:miter lim="800000"/>
            <a:headEnd/>
            <a:tailEnd/>
          </a:ln>
        </p:spPr>
        <p:txBody>
          <a:bodyPr>
            <a:spAutoFit/>
          </a:bodyPr>
          <a:lstStyle/>
          <a:p>
            <a:r>
              <a:rPr lang="ja-JP" altLang="en-US" sz="2000"/>
              <a:t>・</a:t>
            </a:r>
            <a:r>
              <a:rPr lang="en-US" altLang="ja-JP" sz="2000"/>
              <a:t>The construction of the 2D porous networks with functionalized </a:t>
            </a:r>
          </a:p>
          <a:p>
            <a:r>
              <a:rPr lang="en-US" altLang="ja-JP" sz="2000"/>
              <a:t>  pores formed by DBAs.</a:t>
            </a:r>
          </a:p>
          <a:p>
            <a:r>
              <a:rPr lang="ja-JP" altLang="en-US" sz="2000"/>
              <a:t>・</a:t>
            </a:r>
            <a:r>
              <a:rPr lang="en-US" altLang="ja-JP" sz="2000"/>
              <a:t>Investigation of their unique capability to host guest molecules </a:t>
            </a:r>
          </a:p>
          <a:p>
            <a:r>
              <a:rPr lang="en-US" altLang="ja-JP" sz="2000"/>
              <a:t>  via specific interaction between them. </a:t>
            </a:r>
          </a:p>
          <a:p>
            <a:r>
              <a:rPr lang="ja-JP" altLang="en-US" sz="2000"/>
              <a:t>・</a:t>
            </a:r>
            <a:r>
              <a:rPr lang="en-US" altLang="ja-JP" sz="2000"/>
              <a:t>We focus on fluorophilic interaction for specific 2D host-guest </a:t>
            </a:r>
          </a:p>
          <a:p>
            <a:r>
              <a:rPr lang="en-US" altLang="ja-JP" sz="2000"/>
              <a:t>  system.</a:t>
            </a:r>
          </a:p>
        </p:txBody>
      </p:sp>
      <p:sp>
        <p:nvSpPr>
          <p:cNvPr id="30722" name="Text Box 322"/>
          <p:cNvSpPr txBox="1">
            <a:spLocks noChangeArrowheads="1"/>
          </p:cNvSpPr>
          <p:nvPr/>
        </p:nvSpPr>
        <p:spPr bwMode="auto">
          <a:xfrm>
            <a:off x="2351088" y="203200"/>
            <a:ext cx="4441825" cy="585788"/>
          </a:xfrm>
          <a:prstGeom prst="rect">
            <a:avLst/>
          </a:prstGeom>
          <a:noFill/>
          <a:ln w="9525">
            <a:noFill/>
            <a:miter lim="800000"/>
            <a:headEnd/>
            <a:tailEnd/>
          </a:ln>
        </p:spPr>
        <p:txBody>
          <a:bodyPr wrap="none">
            <a:spAutoFit/>
          </a:bodyPr>
          <a:lstStyle/>
          <a:p>
            <a:r>
              <a:rPr lang="en-US" altLang="ja-JP" sz="3200" b="1">
                <a:solidFill>
                  <a:srgbClr val="000090"/>
                </a:solidFill>
              </a:rPr>
              <a:t>Purpose of This Work</a:t>
            </a:r>
          </a:p>
        </p:txBody>
      </p:sp>
      <p:grpSp>
        <p:nvGrpSpPr>
          <p:cNvPr id="30723" name="図形グループ 17"/>
          <p:cNvGrpSpPr>
            <a:grpSpLocks/>
          </p:cNvGrpSpPr>
          <p:nvPr/>
        </p:nvGrpSpPr>
        <p:grpSpPr bwMode="auto">
          <a:xfrm>
            <a:off x="82550" y="930275"/>
            <a:ext cx="8950325" cy="3576638"/>
            <a:chOff x="1256888" y="755612"/>
            <a:chExt cx="11531213" cy="5328311"/>
          </a:xfrm>
        </p:grpSpPr>
        <p:pic>
          <p:nvPicPr>
            <p:cNvPr id="30724" name="図 12" descr="DBAwithChain-orangeGuest2.bmp"/>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256888" y="1520416"/>
              <a:ext cx="6084676" cy="4563507"/>
            </a:xfrm>
            <a:prstGeom prst="rect">
              <a:avLst/>
            </a:prstGeom>
            <a:noFill/>
            <a:ln w="9525">
              <a:noFill/>
              <a:miter lim="800000"/>
              <a:headEnd/>
              <a:tailEnd/>
            </a:ln>
          </p:spPr>
        </p:pic>
        <p:pic>
          <p:nvPicPr>
            <p:cNvPr id="30725" name="図 13" descr="DBAwithChain-orangeGuest.bmp"/>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6750507" y="1526730"/>
              <a:ext cx="6037594" cy="4528195"/>
            </a:xfrm>
            <a:prstGeom prst="rect">
              <a:avLst/>
            </a:prstGeom>
            <a:noFill/>
            <a:ln w="9525">
              <a:noFill/>
              <a:miter lim="800000"/>
              <a:headEnd/>
              <a:tailEnd/>
            </a:ln>
          </p:spPr>
        </p:pic>
        <p:pic>
          <p:nvPicPr>
            <p:cNvPr id="30726" name="図 14" descr="randomGuest.bmp"/>
            <p:cNvPicPr>
              <a:picLocks noChangeAspect="1"/>
            </p:cNvPicPr>
            <p:nvPr/>
          </p:nvPicPr>
          <p:blipFill>
            <a:blip r:embed="rId5">
              <a:clrChange>
                <a:clrFrom>
                  <a:srgbClr val="FFFFFF"/>
                </a:clrFrom>
                <a:clrTo>
                  <a:srgbClr val="FFFFFF">
                    <a:alpha val="0"/>
                  </a:srgbClr>
                </a:clrTo>
              </a:clrChange>
            </a:blip>
            <a:srcRect l="27296" t="17291" r="26994" b="35571"/>
            <a:stretch>
              <a:fillRect/>
            </a:stretch>
          </p:blipFill>
          <p:spPr bwMode="auto">
            <a:xfrm>
              <a:off x="5620706" y="755612"/>
              <a:ext cx="2908784" cy="2249746"/>
            </a:xfrm>
            <a:prstGeom prst="rect">
              <a:avLst/>
            </a:prstGeom>
            <a:noFill/>
            <a:ln w="9525">
              <a:noFill/>
              <a:miter lim="800000"/>
              <a:headEnd/>
              <a:tailEnd/>
            </a:ln>
          </p:spPr>
        </p:pic>
        <p:cxnSp>
          <p:nvCxnSpPr>
            <p:cNvPr id="16" name="直線矢印コネクタ 40"/>
            <p:cNvCxnSpPr>
              <a:cxnSpLocks noChangeShapeType="1"/>
            </p:cNvCxnSpPr>
            <p:nvPr/>
          </p:nvCxnSpPr>
          <p:spPr bwMode="auto">
            <a:xfrm>
              <a:off x="6402779" y="4014561"/>
              <a:ext cx="1112625" cy="11826"/>
            </a:xfrm>
            <a:prstGeom prst="straightConnector1">
              <a:avLst/>
            </a:prstGeom>
            <a:noFill/>
            <a:ln w="66675">
              <a:solidFill>
                <a:schemeClr val="accent1"/>
              </a:solidFill>
              <a:round/>
              <a:headEnd/>
              <a:tailEnd type="arrow" w="med" len="med"/>
            </a:ln>
            <a:effectLst>
              <a:outerShdw dist="20000" dir="5400000" rotWithShape="0">
                <a:srgbClr val="808080">
                  <a:alpha val="37999"/>
                </a:srgbClr>
              </a:outerShdw>
            </a:effectLst>
            <a:extLst>
              <a:ext uri="{909E8E84-426E-40dd-AFC4-6F175D3DCCD1}"/>
            </a:extLst>
          </p:spPr>
        </p:cxnSp>
        <p:cxnSp>
          <p:nvCxnSpPr>
            <p:cNvPr id="17" name="直線矢印コネクタ 16"/>
            <p:cNvCxnSpPr/>
            <p:nvPr/>
          </p:nvCxnSpPr>
          <p:spPr>
            <a:xfrm flipH="1">
              <a:off x="5695116" y="2115479"/>
              <a:ext cx="640169" cy="67875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3" name="Object 1"/>
          <p:cNvGraphicFramePr>
            <a:graphicFrameLocks noChangeAspect="1"/>
          </p:cNvGraphicFramePr>
          <p:nvPr/>
        </p:nvGraphicFramePr>
        <p:xfrm>
          <a:off x="39688" y="1392238"/>
          <a:ext cx="5791200" cy="1612900"/>
        </p:xfrm>
        <a:graphic>
          <a:graphicData uri="http://schemas.openxmlformats.org/presentationml/2006/ole">
            <p:oleObj spid="_x0000_s8193" name="CS ChemDraw Drawing" r:id="rId4" imgW="5926337" imgH="1653162" progId="">
              <p:embed/>
            </p:oleObj>
          </a:graphicData>
        </a:graphic>
      </p:graphicFrame>
      <p:sp>
        <p:nvSpPr>
          <p:cNvPr id="8196" name="正方形/長方形 17"/>
          <p:cNvSpPr>
            <a:spLocks noChangeArrowheads="1"/>
          </p:cNvSpPr>
          <p:nvPr/>
        </p:nvSpPr>
        <p:spPr bwMode="auto">
          <a:xfrm>
            <a:off x="401638" y="198438"/>
            <a:ext cx="8361362" cy="584200"/>
          </a:xfrm>
          <a:prstGeom prst="rect">
            <a:avLst/>
          </a:prstGeom>
          <a:noFill/>
          <a:ln w="9525">
            <a:noFill/>
            <a:miter lim="800000"/>
            <a:headEnd/>
            <a:tailEnd/>
          </a:ln>
        </p:spPr>
        <p:txBody>
          <a:bodyPr>
            <a:spAutoFit/>
          </a:bodyPr>
          <a:lstStyle/>
          <a:p>
            <a:pPr algn="ctr"/>
            <a:r>
              <a:rPr lang="en-US" altLang="ja-JP" sz="3200" b="1">
                <a:solidFill>
                  <a:srgbClr val="000090"/>
                </a:solidFill>
                <a:cs typeface="Arial" charset="0"/>
              </a:rPr>
              <a:t>Molecular Design</a:t>
            </a:r>
            <a:endParaRPr lang="ja-JP" altLang="en-US" sz="3200" b="1">
              <a:solidFill>
                <a:srgbClr val="000090"/>
              </a:solidFill>
              <a:cs typeface="Arial" charset="0"/>
            </a:endParaRPr>
          </a:p>
        </p:txBody>
      </p:sp>
      <p:grpSp>
        <p:nvGrpSpPr>
          <p:cNvPr id="8197" name="図形グループ 18"/>
          <p:cNvGrpSpPr>
            <a:grpSpLocks/>
          </p:cNvGrpSpPr>
          <p:nvPr/>
        </p:nvGrpSpPr>
        <p:grpSpPr bwMode="auto">
          <a:xfrm>
            <a:off x="73025" y="3087688"/>
            <a:ext cx="5730875" cy="3111500"/>
            <a:chOff x="1039654" y="8446588"/>
            <a:chExt cx="5732004" cy="3111500"/>
          </a:xfrm>
        </p:grpSpPr>
        <p:pic>
          <p:nvPicPr>
            <p:cNvPr id="8205" name="図 8" descr="DBA-OC14-RF17-3-finish.bmp"/>
            <p:cNvPicPr>
              <a:picLocks noChangeAspect="1"/>
            </p:cNvPicPr>
            <p:nvPr/>
          </p:nvPicPr>
          <p:blipFill>
            <a:blip r:embed="rId5"/>
            <a:srcRect l="17641" r="16084"/>
            <a:stretch>
              <a:fillRect/>
            </a:stretch>
          </p:blipFill>
          <p:spPr bwMode="auto">
            <a:xfrm>
              <a:off x="1039654" y="8676775"/>
              <a:ext cx="2232025" cy="2455863"/>
            </a:xfrm>
            <a:prstGeom prst="rect">
              <a:avLst/>
            </a:prstGeom>
            <a:noFill/>
            <a:ln w="9525">
              <a:noFill/>
              <a:miter lim="800000"/>
              <a:headEnd/>
              <a:tailEnd/>
            </a:ln>
          </p:spPr>
        </p:pic>
        <p:pic>
          <p:nvPicPr>
            <p:cNvPr id="8206" name="Picture 2058" descr="H:\モデル\DBA-OC14-RF17-honycomb-finish.bmp"/>
            <p:cNvPicPr>
              <a:picLocks noChangeAspect="1" noChangeArrowheads="1"/>
            </p:cNvPicPr>
            <p:nvPr/>
          </p:nvPicPr>
          <p:blipFill>
            <a:blip r:embed="rId6"/>
            <a:srcRect l="29274" t="18227" r="7513" b="8014"/>
            <a:stretch>
              <a:fillRect/>
            </a:stretch>
          </p:blipFill>
          <p:spPr bwMode="auto">
            <a:xfrm>
              <a:off x="3850658" y="8446588"/>
              <a:ext cx="2921000" cy="3111500"/>
            </a:xfrm>
            <a:prstGeom prst="rect">
              <a:avLst/>
            </a:prstGeom>
            <a:noFill/>
            <a:ln w="9525">
              <a:noFill/>
              <a:miter lim="800000"/>
              <a:headEnd/>
              <a:tailEnd/>
            </a:ln>
          </p:spPr>
        </p:pic>
        <p:cxnSp>
          <p:nvCxnSpPr>
            <p:cNvPr id="22" name="直線矢印コネクタ 17"/>
            <p:cNvCxnSpPr>
              <a:cxnSpLocks noChangeShapeType="1"/>
            </p:cNvCxnSpPr>
            <p:nvPr/>
          </p:nvCxnSpPr>
          <p:spPr bwMode="auto">
            <a:xfrm>
              <a:off x="3343571" y="9829300"/>
              <a:ext cx="720867" cy="1588"/>
            </a:xfrm>
            <a:prstGeom prst="straightConnector1">
              <a:avLst/>
            </a:prstGeom>
            <a:noFill/>
            <a:ln w="66675">
              <a:solidFill>
                <a:schemeClr val="accent1"/>
              </a:solidFill>
              <a:round/>
              <a:headEnd/>
              <a:tailEnd type="arrow" w="med" len="med"/>
            </a:ln>
            <a:effectLst>
              <a:outerShdw dist="20000" dir="5400000" rotWithShape="0">
                <a:srgbClr val="808080">
                  <a:alpha val="37999"/>
                </a:srgbClr>
              </a:outerShdw>
            </a:effectLst>
            <a:extLst>
              <a:ext uri="{909E8E84-426E-40dd-AFC4-6F175D3DCCD1}"/>
            </a:extLst>
          </p:spPr>
        </p:cxnSp>
      </p:grpSp>
      <p:sp>
        <p:nvSpPr>
          <p:cNvPr id="8198" name="Text Box 15"/>
          <p:cNvSpPr txBox="1">
            <a:spLocks noChangeArrowheads="1"/>
          </p:cNvSpPr>
          <p:nvPr/>
        </p:nvSpPr>
        <p:spPr bwMode="auto">
          <a:xfrm>
            <a:off x="-30163" y="5937250"/>
            <a:ext cx="4184651" cy="523875"/>
          </a:xfrm>
          <a:prstGeom prst="rect">
            <a:avLst/>
          </a:prstGeom>
          <a:noFill/>
          <a:ln w="9525">
            <a:noFill/>
            <a:miter lim="800000"/>
            <a:headEnd/>
            <a:tailEnd/>
          </a:ln>
        </p:spPr>
        <p:txBody>
          <a:bodyPr wrap="none">
            <a:spAutoFit/>
          </a:bodyPr>
          <a:lstStyle/>
          <a:p>
            <a:r>
              <a:rPr lang="en-US" altLang="ja-JP" sz="2400" b="1" i="1" u="sng">
                <a:solidFill>
                  <a:srgbClr val="FF0505"/>
                </a:solidFill>
                <a:cs typeface="Arial" charset="0"/>
              </a:rPr>
              <a:t>Fluorophilic 2D nano pores</a:t>
            </a:r>
            <a:r>
              <a:rPr lang="en-US" altLang="ja-JP" sz="2800" b="1">
                <a:solidFill>
                  <a:srgbClr val="FF5050"/>
                </a:solidFill>
                <a:cs typeface="Arial" charset="0"/>
              </a:rPr>
              <a:t> </a:t>
            </a:r>
          </a:p>
        </p:txBody>
      </p:sp>
      <p:cxnSp>
        <p:nvCxnSpPr>
          <p:cNvPr id="24" name="直線矢印コネクタ 17"/>
          <p:cNvCxnSpPr>
            <a:cxnSpLocks noChangeShapeType="1"/>
          </p:cNvCxnSpPr>
          <p:nvPr/>
        </p:nvCxnSpPr>
        <p:spPr bwMode="auto">
          <a:xfrm flipV="1">
            <a:off x="3184525" y="4743450"/>
            <a:ext cx="1079500" cy="1244600"/>
          </a:xfrm>
          <a:prstGeom prst="straightConnector1">
            <a:avLst/>
          </a:prstGeom>
          <a:noFill/>
          <a:ln w="66675">
            <a:solidFill>
              <a:srgbClr val="FF0505"/>
            </a:solidFill>
            <a:round/>
            <a:headEnd/>
            <a:tailEnd type="arrow" w="med" len="med"/>
          </a:ln>
          <a:effectLst>
            <a:outerShdw dist="20000" dir="5400000" rotWithShape="0">
              <a:srgbClr val="808080">
                <a:alpha val="37999"/>
              </a:srgbClr>
            </a:outerShdw>
          </a:effectLst>
          <a:extLst>
            <a:ext uri="{909E8E84-426E-40dd-AFC4-6F175D3DCCD1}"/>
          </a:extLst>
        </p:spPr>
      </p:cxnSp>
      <p:graphicFrame>
        <p:nvGraphicFramePr>
          <p:cNvPr id="8194" name="Object 2"/>
          <p:cNvGraphicFramePr>
            <a:graphicFrameLocks noChangeAspect="1"/>
          </p:cNvGraphicFramePr>
          <p:nvPr/>
        </p:nvGraphicFramePr>
        <p:xfrm>
          <a:off x="6573838" y="993775"/>
          <a:ext cx="1954212" cy="2249488"/>
        </p:xfrm>
        <a:graphic>
          <a:graphicData uri="http://schemas.openxmlformats.org/presentationml/2006/ole">
            <p:oleObj spid="_x0000_s8194" name="CS ChemDraw Drawing" r:id="rId7" imgW="1954766" imgH="2248981" progId="">
              <p:embed/>
            </p:oleObj>
          </a:graphicData>
        </a:graphic>
      </p:graphicFrame>
      <p:graphicFrame>
        <p:nvGraphicFramePr>
          <p:cNvPr id="8195" name="Object 3"/>
          <p:cNvGraphicFramePr>
            <a:graphicFrameLocks noChangeAspect="1"/>
          </p:cNvGraphicFramePr>
          <p:nvPr/>
        </p:nvGraphicFramePr>
        <p:xfrm>
          <a:off x="6396038" y="3848100"/>
          <a:ext cx="2349500" cy="2706688"/>
        </p:xfrm>
        <a:graphic>
          <a:graphicData uri="http://schemas.openxmlformats.org/presentationml/2006/ole">
            <p:oleObj spid="_x0000_s8195" name="CS ChemDraw Drawing" r:id="rId8" imgW="2349657" imgH="2706181" progId="">
              <p:embed/>
            </p:oleObj>
          </a:graphicData>
        </a:graphic>
      </p:graphicFrame>
      <p:sp>
        <p:nvSpPr>
          <p:cNvPr id="8200" name="テキスト ボックス 26"/>
          <p:cNvSpPr txBox="1">
            <a:spLocks noChangeArrowheads="1"/>
          </p:cNvSpPr>
          <p:nvPr/>
        </p:nvSpPr>
        <p:spPr bwMode="auto">
          <a:xfrm>
            <a:off x="5973763" y="3173413"/>
            <a:ext cx="3092450" cy="615950"/>
          </a:xfrm>
          <a:prstGeom prst="rect">
            <a:avLst/>
          </a:prstGeom>
          <a:noFill/>
          <a:ln w="9525">
            <a:noFill/>
            <a:miter lim="800000"/>
            <a:headEnd/>
            <a:tailEnd/>
          </a:ln>
        </p:spPr>
        <p:txBody>
          <a:bodyPr wrap="none">
            <a:spAutoFit/>
          </a:bodyPr>
          <a:lstStyle/>
          <a:p>
            <a:pPr algn="ctr"/>
            <a:r>
              <a:rPr lang="en-US" altLang="ja-JP" sz="1600">
                <a:cs typeface="Arial" charset="0"/>
              </a:rPr>
              <a:t>Hexakis(phenylethynyl)benzene</a:t>
            </a:r>
          </a:p>
          <a:p>
            <a:pPr algn="ctr"/>
            <a:r>
              <a:rPr lang="en-US" altLang="ja-JP">
                <a:cs typeface="Arial" charset="0"/>
              </a:rPr>
              <a:t>(</a:t>
            </a:r>
            <a:r>
              <a:rPr lang="en-US" altLang="ja-JP" b="1">
                <a:cs typeface="Arial" charset="0"/>
              </a:rPr>
              <a:t>HPEB</a:t>
            </a:r>
            <a:r>
              <a:rPr lang="en-US" altLang="ja-JP">
                <a:cs typeface="Arial" charset="0"/>
              </a:rPr>
              <a:t>)</a:t>
            </a:r>
            <a:endParaRPr lang="ja-JP" altLang="en-US">
              <a:cs typeface="Arial" charset="0"/>
            </a:endParaRPr>
          </a:p>
        </p:txBody>
      </p:sp>
      <p:sp>
        <p:nvSpPr>
          <p:cNvPr id="8201" name="テキスト ボックス 27"/>
          <p:cNvSpPr txBox="1">
            <a:spLocks noChangeArrowheads="1"/>
          </p:cNvSpPr>
          <p:nvPr/>
        </p:nvSpPr>
        <p:spPr bwMode="auto">
          <a:xfrm>
            <a:off x="6908800" y="6488113"/>
            <a:ext cx="1300163" cy="369887"/>
          </a:xfrm>
          <a:prstGeom prst="rect">
            <a:avLst/>
          </a:prstGeom>
          <a:noFill/>
          <a:ln w="9525">
            <a:noFill/>
            <a:miter lim="800000"/>
            <a:headEnd/>
            <a:tailEnd/>
          </a:ln>
        </p:spPr>
        <p:txBody>
          <a:bodyPr wrap="none">
            <a:spAutoFit/>
          </a:bodyPr>
          <a:lstStyle/>
          <a:p>
            <a:r>
              <a:rPr lang="en-US" altLang="ja-JP" b="1">
                <a:cs typeface="Arial" charset="0"/>
              </a:rPr>
              <a:t>18F-HPEB</a:t>
            </a:r>
            <a:endParaRPr lang="ja-JP" altLang="en-US" b="1">
              <a:cs typeface="Arial" charset="0"/>
            </a:endParaRPr>
          </a:p>
        </p:txBody>
      </p:sp>
      <p:cxnSp>
        <p:nvCxnSpPr>
          <p:cNvPr id="29" name="直線コネクタ 28"/>
          <p:cNvCxnSpPr/>
          <p:nvPr/>
        </p:nvCxnSpPr>
        <p:spPr>
          <a:xfrm>
            <a:off x="5937250" y="876300"/>
            <a:ext cx="0" cy="589597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8203" name="テキスト ボックス 29"/>
          <p:cNvSpPr txBox="1">
            <a:spLocks noChangeArrowheads="1"/>
          </p:cNvSpPr>
          <p:nvPr/>
        </p:nvSpPr>
        <p:spPr bwMode="auto">
          <a:xfrm>
            <a:off x="6184900" y="876300"/>
            <a:ext cx="869950" cy="400050"/>
          </a:xfrm>
          <a:prstGeom prst="rect">
            <a:avLst/>
          </a:prstGeom>
          <a:noFill/>
          <a:ln w="9525">
            <a:noFill/>
            <a:miter lim="800000"/>
            <a:headEnd/>
            <a:tailEnd/>
          </a:ln>
        </p:spPr>
        <p:txBody>
          <a:bodyPr wrap="none">
            <a:spAutoFit/>
          </a:bodyPr>
          <a:lstStyle/>
          <a:p>
            <a:r>
              <a:rPr lang="en-US" altLang="ja-JP" sz="2000">
                <a:cs typeface="Arial" charset="0"/>
              </a:rPr>
              <a:t>Guest</a:t>
            </a:r>
            <a:endParaRPr lang="ja-JP" altLang="en-US" sz="2000">
              <a:cs typeface="Arial" charset="0"/>
            </a:endParaRPr>
          </a:p>
        </p:txBody>
      </p:sp>
      <p:sp>
        <p:nvSpPr>
          <p:cNvPr id="8204" name="テキスト ボックス 15"/>
          <p:cNvSpPr txBox="1">
            <a:spLocks noChangeArrowheads="1"/>
          </p:cNvSpPr>
          <p:nvPr/>
        </p:nvSpPr>
        <p:spPr bwMode="auto">
          <a:xfrm>
            <a:off x="200025" y="876300"/>
            <a:ext cx="712788" cy="401638"/>
          </a:xfrm>
          <a:prstGeom prst="rect">
            <a:avLst/>
          </a:prstGeom>
          <a:noFill/>
          <a:ln w="9525">
            <a:noFill/>
            <a:miter lim="800000"/>
            <a:headEnd/>
            <a:tailEnd/>
          </a:ln>
        </p:spPr>
        <p:txBody>
          <a:bodyPr wrap="none">
            <a:spAutoFit/>
          </a:bodyPr>
          <a:lstStyle/>
          <a:p>
            <a:r>
              <a:rPr lang="en-US" altLang="ja-JP" sz="2000">
                <a:cs typeface="Arial" charset="0"/>
              </a:rPr>
              <a:t>Host</a:t>
            </a:r>
            <a:endParaRPr lang="ja-JP" altLang="en-US" sz="2000">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7661</TotalTime>
  <Words>5410</Words>
  <Application>Microsoft Macintosh PowerPoint</Application>
  <PresentationFormat>画面に合わせる (4:3)</PresentationFormat>
  <Paragraphs>283</Paragraphs>
  <Slides>17</Slides>
  <Notes>17</Notes>
  <HiddenSlides>0</HiddenSlides>
  <MMClips>0</MMClips>
  <ScaleCrop>false</ScaleCrop>
  <HeadingPairs>
    <vt:vector size="8" baseType="variant">
      <vt:variant>
        <vt:lpstr>使用されているフォント</vt:lpstr>
      </vt:variant>
      <vt:variant>
        <vt:i4>5</vt:i4>
      </vt:variant>
      <vt:variant>
        <vt:lpstr>デザイン テンプレート</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24" baseType="lpstr">
      <vt:lpstr>Calibri</vt:lpstr>
      <vt:lpstr>ＭＳ Ｐゴシック</vt:lpstr>
      <vt:lpstr>Arial</vt:lpstr>
      <vt:lpstr>Helvetica</vt:lpstr>
      <vt:lpstr>ＭＳ Ｐ明朝</vt:lpstr>
      <vt:lpstr>ホワイト</vt:lpstr>
      <vt:lpstr>CS ChemDraw Drawing</vt:lpstr>
      <vt:lpstr>Construction of Two-Dimensional Pore with Fluorinated Alkyl Groups </vt:lpstr>
      <vt:lpstr>スライド 2</vt:lpstr>
      <vt:lpstr>Creation of surface nanopattern</vt:lpstr>
      <vt:lpstr>スライド 4</vt:lpstr>
      <vt:lpstr>2D Host-Guest Interaction</vt:lpstr>
      <vt:lpstr>スライド 6</vt:lpstr>
      <vt:lpstr>スライド 7</vt:lpstr>
      <vt:lpstr>スライド 8</vt:lpstr>
      <vt:lpstr>スライド 9</vt:lpstr>
      <vt:lpstr>Scanning Tunneling Microscopy (STM)</vt:lpstr>
      <vt:lpstr>スライド 11</vt:lpstr>
      <vt:lpstr>スライド 12</vt:lpstr>
      <vt:lpstr>スライド 13</vt:lpstr>
      <vt:lpstr>スライド 14</vt:lpstr>
      <vt:lpstr>スライド 15</vt:lpstr>
      <vt:lpstr>スライド 16</vt:lpstr>
      <vt:lpstr>スライド 17</vt:lpstr>
    </vt:vector>
  </TitlesOfParts>
  <Manager/>
  <Company>大阪大学大学院</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of Two-Dimensional Pore with Fluorinated Alkyl Groups </dc:title>
  <dc:subject/>
  <dc:creator>片山 敬介</dc:creator>
  <cp:keywords/>
  <dc:description/>
  <cp:lastModifiedBy>Nagai</cp:lastModifiedBy>
  <cp:revision>107</cp:revision>
  <cp:lastPrinted>2011-10-25T05:38:31Z</cp:lastPrinted>
  <dcterms:created xsi:type="dcterms:W3CDTF">2011-10-14T10:00:34Z</dcterms:created>
  <dcterms:modified xsi:type="dcterms:W3CDTF">2011-10-28T08:34:24Z</dcterms:modified>
  <cp:category/>
</cp:coreProperties>
</file>