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304" r:id="rId4"/>
    <p:sldId id="305" r:id="rId5"/>
    <p:sldId id="301" r:id="rId6"/>
    <p:sldId id="341" r:id="rId7"/>
    <p:sldId id="338" r:id="rId8"/>
    <p:sldId id="303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E47904"/>
    <a:srgbClr val="B1CCE5"/>
    <a:srgbClr val="BCC7DA"/>
    <a:srgbClr val="C2CDE2"/>
    <a:srgbClr val="D1DFEB"/>
    <a:srgbClr val="698489"/>
    <a:srgbClr val="487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011" autoAdjust="0"/>
  </p:normalViewPr>
  <p:slideViewPr>
    <p:cSldViewPr>
      <p:cViewPr varScale="1">
        <p:scale>
          <a:sx n="123" d="100"/>
          <a:sy n="123" d="100"/>
        </p:scale>
        <p:origin x="-7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684" y="-7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C06628E-6F3F-4A76-BAC4-5327DC361E29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CA8A1C7-32FA-40B8-B06F-6FC0788DA44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CE666F9-B349-4B42-BD4F-82A02A1AB9C4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0E4055-D7E0-4A4E-8D41-FDFD553C5BF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Hello, every one.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am Yasushi Fujiwara from Tanaka laboratory.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presentation title is three-dimensional-nanopatterned MgO substrates for the fabrication of epitaxial metal oxide nanowires.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63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FAB46F-5537-4D7B-8DFB-FA22C2BEB27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It is known that MgO show strong anisotropic growth.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Therefore, I fabricate MgO nanopatterns of different direction against substrate to confirm anisotropic growth of MgO.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Left SEM image is before annealing nanopatterns.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Right SEM image is after annealing nanopattarns.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Although, there are little differences of the sidesueface structures among [010]-parallel and [110]-parallel MgO wires before annealing, quite different sidesurface structures were obtained after annealing.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 [100] parallel wire had zigzag edge structures, and [110]-parallel wire had straight flat edge structure.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difference is caused by MgO anisotropic growth and I will discuss them later. </a:t>
            </a:r>
            <a:endParaRPr lang="ja-JP" altLang="ja-JP" smtClean="0"/>
          </a:p>
        </p:txBody>
      </p:sp>
      <p:sp>
        <p:nvSpPr>
          <p:cNvPr id="41988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BFEFD6-DE65-4E4D-9538-A168CDCF385B}" type="slidenum">
              <a:rPr lang="ja-JP" altLang="en-US" sz="1200">
                <a:latin typeface="Calibri" pitchFamily="34" charset="0"/>
              </a:rPr>
              <a:pPr algn="r"/>
              <a:t>10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I analyzed crystal structure of 3D-patternd MgO substrate by cross-section TEM.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Left figure is TEM image across the wire line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Right figure is magnified(</a:t>
            </a:r>
            <a:r>
              <a:rPr lang="ja-JP" altLang="en-US" smtClean="0"/>
              <a:t>マグニファイト</a:t>
            </a:r>
            <a:r>
              <a:rPr lang="en-US" altLang="ja-JP" smtClean="0"/>
              <a:t>) image of nanopattern edge.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These figures are FFT images 3D-MgO and MgO substrate regions.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 points in MgO substrate are coincident with those in 3D-MgO region. 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So I confirmed that crystal quality of 3D-MgO is similar to that of MgO substrates.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TEM image also showed Crystal relation is 3D-MgO(001)face[100]derection//MgO</a:t>
            </a:r>
            <a:r>
              <a:rPr lang="en-US" altLang="ja-JP" baseline="-25000" smtClean="0"/>
              <a:t>substrate</a:t>
            </a:r>
            <a:r>
              <a:rPr lang="en-US" altLang="ja-JP" smtClean="0"/>
              <a:t>(001)face[100]direction. </a:t>
            </a:r>
            <a:endParaRPr lang="ja-JP" altLang="ja-JP" smtClean="0"/>
          </a:p>
        </p:txBody>
      </p:sp>
      <p:sp>
        <p:nvSpPr>
          <p:cNvPr id="44036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27F46E-DF9E-4067-9B9C-91EC917BF2B6}" type="slidenum">
              <a:rPr lang="ja-JP" altLang="en-US" sz="1200">
                <a:latin typeface="Calibri" pitchFamily="34" charset="0"/>
              </a:rPr>
              <a:pPr algn="r"/>
              <a:t>11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This figure is cross-section SEM image of [110]-parallel wire.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They are schematic MgO (100), (110), and (111) crystal face.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 angle between sidesurface and substrate surface is fifty five degree.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implies sidesurface is MgO(111) face. The (111) sidesurface consistent with the zig-zag edge on [010]-parallel line.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Therefore, I conclude sidesurface is (111)face.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To fabricate oxide nanowires, the straight sidesurface is better, that is, I want 3D-MgO nanowires with (100) sidesurface.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D82A7D-E25A-462E-B179-522B5A8E9F89}" type="slidenum">
              <a:rPr lang="ja-JP" altLang="en-US" sz="1200">
                <a:latin typeface="Calibri" pitchFamily="34" charset="0"/>
              </a:rPr>
              <a:pPr algn="r"/>
              <a:t>12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I thought the key point in obtaining (100) sidesurface is to control surface energy of MgO face.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 surface stability(</a:t>
            </a:r>
            <a:r>
              <a:rPr lang="ja-JP" altLang="en-US" smtClean="0"/>
              <a:t>スタビリティ</a:t>
            </a:r>
            <a:r>
              <a:rPr lang="en-US" altLang="ja-JP" smtClean="0"/>
              <a:t>) is expressed by Wulff’s theorem.  According to Wulff’s relation, surface energy over distance to surface is constant.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σ is surface energy. h is distance to surface.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Equilibrium(</a:t>
            </a:r>
            <a:r>
              <a:rPr lang="ja-JP" altLang="en-US" smtClean="0"/>
              <a:t>イクィリブリアム</a:t>
            </a:r>
            <a:r>
              <a:rPr lang="en-US" altLang="ja-JP" smtClean="0"/>
              <a:t>) crystal shape is decided by surface energy.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figure is how to illustrate equilibrium crystal shape by wulff’s relational expression.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For MgO crystal faces, surface energy of each surface is reported as shown in this table.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We can see (100) phase is most stable(</a:t>
            </a:r>
            <a:r>
              <a:rPr lang="ja-JP" altLang="en-US" smtClean="0"/>
              <a:t>ステイブル</a:t>
            </a:r>
            <a:r>
              <a:rPr lang="en-US" altLang="ja-JP" smtClean="0"/>
              <a:t>).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According to crystal surface energy we expected to produce (100) surface.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Indeed, sidesurface of crystallized MgO was (111).  It was reported (111) surface energy reduces by surface contamination and so on.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In this case, the surface energy of (111) may be close to that of (100) value. </a:t>
            </a:r>
            <a:endParaRPr lang="ja-JP" altLang="ja-JP" smtClean="0"/>
          </a:p>
        </p:txBody>
      </p:sp>
      <p:sp>
        <p:nvSpPr>
          <p:cNvPr id="48132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B653CA-9BC8-4707-BF40-CE07398021B6}" type="slidenum">
              <a:rPr lang="ja-JP" altLang="en-US" sz="1200">
                <a:latin typeface="Calibri" pitchFamily="34" charset="0"/>
              </a:rPr>
              <a:pPr algn="r"/>
              <a:t>13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In addition to surface energy(</a:t>
            </a:r>
            <a:r>
              <a:rPr lang="ja-JP" altLang="en-US" smtClean="0"/>
              <a:t>エナジー</a:t>
            </a:r>
            <a:r>
              <a:rPr lang="en-US" altLang="ja-JP" smtClean="0"/>
              <a:t>), Equilibrium crystal shape on substrate is decided by value of adhesive energy between crystal and substrate.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γ is adhesive energy.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figure shows the relationship between crystal and substrate defined with γ and σ.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Case of γ</a:t>
            </a:r>
            <a:r>
              <a:rPr lang="ja-JP" altLang="ja-JP" smtClean="0"/>
              <a:t>　</a:t>
            </a:r>
            <a:r>
              <a:rPr lang="en-US" altLang="ja-JP" smtClean="0"/>
              <a:t>equal 0, a crystal does not contact on substrate.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Case of γ equal σ, half of crystal is buried(</a:t>
            </a:r>
            <a:r>
              <a:rPr lang="ja-JP" altLang="en-US" smtClean="0"/>
              <a:t>ベリード</a:t>
            </a:r>
            <a:r>
              <a:rPr lang="en-US" altLang="ja-JP" smtClean="0"/>
              <a:t>) in substrate.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Case of γ is less than σ and bigger than 0, a part of crystal is located on substrate.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Case of γ is less than 2σ and bigger than σ, almost all parts of crystal is located on substrate.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relation provide us one scenario: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Sidesurface could be changed from (111) facet to (100) face by increasing the aspect ratio.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ja-JP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BBB9A0-4CDD-4180-ABCB-B0C8BE014E40}" type="slidenum">
              <a:rPr lang="ja-JP" altLang="en-US" sz="1200">
                <a:latin typeface="Calibri" pitchFamily="34" charset="0"/>
              </a:rPr>
              <a:pPr algn="r"/>
              <a:t>14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To increase the aspect ratio, I modified fabrication process. 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Upper is previous process.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Bottom one is modified process.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modified deposition method from normal deposition to sidewall deposition.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Sidewall deposition produced high aspect ratio MgO nanowires as shown in this figure.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Right figure is after annealing at one thausand degree. We can see the nanowires with flat (100) sidesurface.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succeed to fabricate the three dimensional nanopatterned MgO substrates. </a:t>
            </a:r>
            <a:endParaRPr lang="ja-JP" altLang="ja-JP" smtClean="0"/>
          </a:p>
        </p:txBody>
      </p:sp>
      <p:sp>
        <p:nvSpPr>
          <p:cNvPr id="52228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9CB136-EC4E-4512-9A4A-7EEEDBD907CE}" type="slidenum">
              <a:rPr lang="ja-JP" altLang="en-US" sz="1200">
                <a:latin typeface="Calibri" pitchFamily="34" charset="0"/>
              </a:rPr>
              <a:pPr algn="r"/>
              <a:t>15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At last, I Conclude my talk.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tried to fabricate the three dimensionally nanopatterned MgO substrates.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found that sidesurface of MgO  nanowire  was (111) face at low aspect ratio.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modified the fabrication process, and succeed in fabrication of the MgO nanowires structure with flat  (100) sidesurface. </a:t>
            </a:r>
          </a:p>
          <a:p>
            <a:pPr>
              <a:spcBef>
                <a:spcPct val="0"/>
              </a:spcBef>
            </a:pP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In the Future plan.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have been trying to fabricate nanowire structures on the 3D-MgO nanowire substrate, and study their magnetic properties.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Thank you for your kind attention.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4276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CA262-D8AA-4C50-A301-3268D9EBA251}" type="slidenum">
              <a:rPr lang="ja-JP" altLang="en-US" sz="1200">
                <a:latin typeface="Calibri" pitchFamily="34" charset="0"/>
              </a:rPr>
              <a:pPr algn="r"/>
              <a:t>16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At first, I introduce some keywords.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	Strongly correlated electron system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	Merit of Nanostructures, and nano processing procedure for metal oxides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Second, I will talk my research.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	Results of first semester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	Sidesurface of 3D-MgO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	Wulff’s theorem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	Approach to fabricate MgO(100) side surface, and Fabrication of MgO nanostructure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At Last, I will conclude my talk.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4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243E8-FA5D-4169-AC45-5A1EAEAEAC5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First keyword is strongly correlated electron system.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Strongly correlated electron systems, such as transition metal oxide, show remarkable electronic phase separation and consist of mixed-phases.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 phase separate occur due to strong electronic interaction.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Left figure is VO2. This green region is metal phase, and blue region is insular phase.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Right figure is La, Ca, Mn, oxide. 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This system has phase separation between red region ferromagnetic metal and yellow region insulator.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Strongly correlated electron system have mixed-phases whose domain size is a few tens to a few hundred nm.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Strongly correlate electron system have multi domain structure each phase.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These domains can be controlled, that is insulator domain change to metallic domain by applying external field. </a:t>
            </a:r>
            <a:endParaRPr lang="ja-JP" altLang="ja-JP" smtClean="0"/>
          </a:p>
        </p:txBody>
      </p:sp>
      <p:sp>
        <p:nvSpPr>
          <p:cNvPr id="204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B0BD9-6247-412E-82AF-73764DAF34B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Second keyword is nanostructures.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As I showed previous slide, the average domain size is about a few hundred nm. 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implies that the each phase can be trapped in the nanostructures, and this nanostructure expected to exhibit(</a:t>
            </a:r>
            <a:r>
              <a:rPr lang="ja-JP" altLang="en-US" smtClean="0"/>
              <a:t>イグジビット</a:t>
            </a:r>
            <a:r>
              <a:rPr lang="en-US" altLang="ja-JP" smtClean="0"/>
              <a:t>) giant response.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Indeed, it was reported nonlinear response in (La, Pr, Ca) MnO3 nanostructure.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is a micro-nano channel structure of (La, Pr, Ca)MnO3, and magnetic resistance (MR) was measured with varying the width from ten μm to five hundred nm.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Here, the domain inversion from insulator to ferromagnetic metal was induced by applying magnetic field.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We can see insulator-metal transitions for all size channel structures.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We can see nonlinear response at 500 nm width, while 10 and 1 mm exhibit continuous change. 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These figures are nano-channel systems increasing magnetic fields.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The insulator phases inversed to metal-conductive phases by magnetic field.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The sharp transition in the nano-channel structure can be illustrated(</a:t>
            </a:r>
            <a:r>
              <a:rPr lang="ja-JP" altLang="en-US" smtClean="0"/>
              <a:t>イラストレイト</a:t>
            </a:r>
            <a:r>
              <a:rPr lang="en-US" altLang="ja-JP" smtClean="0"/>
              <a:t>) in these schematic(</a:t>
            </a:r>
            <a:r>
              <a:rPr lang="ja-JP" altLang="en-US" smtClean="0"/>
              <a:t>スキマチック</a:t>
            </a:r>
            <a:r>
              <a:rPr lang="en-US" altLang="ja-JP" smtClean="0"/>
              <a:t>) images.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The nanostructure limits the percolative conducting pass of the ferromagnetic metal pass.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nonlinear response in nanostructure indicates that the nanostructures which confined single domain expected to exhibit(</a:t>
            </a:r>
            <a:r>
              <a:rPr lang="ja-JP" altLang="en-US" smtClean="0"/>
              <a:t>イグジビット</a:t>
            </a:r>
            <a:r>
              <a:rPr lang="en-US" altLang="ja-JP" smtClean="0"/>
              <a:t>) the much giant response.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To achieve such response, the nanostructure whose size is less than the size of single domain is required.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en-US" altLang="ja-JP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FE46EB-AF72-498D-93DF-F9D82FC1FBF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My purpose is to trap and control the strong correlated single domain by the external field and produce giant nonlinearly response.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Then wire width is less than single domain size, about ten nm – one hundred nm.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In the future, this nanostructure will be applied for electronic phase transition memory device, for example.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device has advantages of ultrafast speed, lower switching energy, and giant nonlinear response.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So high quality nanowire is required to produce the expected advantage.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45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0737F-C8F5-4D4C-815E-3CFFD0498AD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But metal oxides have high physical hardness and chemical stability.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So it is difficult to fabricate a few tens nanometer patterns with controlling shape and position.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chart shows correlation chart of size and productivity.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Generally, to obtain nanostructures, top down techniques, for example photo lithography, EB lithography, nanoimprint lithography,  and AFM lithography,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and bottom-up techniques, pulse laser deposition and so on, are applied.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Top down technique can control the position, and shape precisely(</a:t>
            </a:r>
            <a:r>
              <a:rPr lang="ja-JP" altLang="en-US" smtClean="0"/>
              <a:t>プレサイスリィ</a:t>
            </a:r>
            <a:r>
              <a:rPr lang="en-US" altLang="ja-JP" smtClean="0"/>
              <a:t>).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But it is difficult to fabricate a few nm size.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Bottom up technique can control size at atomic layer level.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But it is difficult to control position and shape of nanostructures.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have been tried to fabricate the nanostructure by combining top down technique with bottom-up techniques,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so that the position, shape, and size controlled nanostructures can be fabricated.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662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BBD4A0-CC2F-4373-AD1A-EFCEE16F4F7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I will show you three steps for fabrication of well-defined epitaxial nanostructure. </a:t>
            </a:r>
          </a:p>
          <a:p>
            <a:pPr>
              <a:spcBef>
                <a:spcPct val="0"/>
              </a:spcBef>
            </a:pP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First step is resist nanopatterns by top down nanoimprint lithography.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The resist nanopatterns are high processing accuracy(</a:t>
            </a:r>
            <a:r>
              <a:rPr lang="ja-JP" altLang="en-US" smtClean="0"/>
              <a:t>アキュレイシィ</a:t>
            </a:r>
            <a:r>
              <a:rPr lang="en-US" altLang="ja-JP" smtClean="0"/>
              <a:t>) of side surface and high productivity and High reproducibility(</a:t>
            </a:r>
            <a:r>
              <a:rPr lang="ja-JP" altLang="en-US" smtClean="0"/>
              <a:t>プロデューシビリティ</a:t>
            </a:r>
            <a:r>
              <a:rPr lang="en-US" altLang="ja-JP" smtClean="0"/>
              <a:t>). </a:t>
            </a:r>
          </a:p>
          <a:p>
            <a:pPr>
              <a:spcBef>
                <a:spcPct val="0"/>
              </a:spcBef>
            </a:pP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Second step is fabrication of MgO replica nanopatterns by bottom up pulse laser deposition and controlling MgO anisotropic growth. 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MgO single crystal is used as a typical substrate for various epitaxial oxides.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MgO nanopatterns are enable high temperature deposition, which produce epitaxial oxide nanostructures. </a:t>
            </a:r>
          </a:p>
          <a:p>
            <a:pPr>
              <a:spcBef>
                <a:spcPct val="0"/>
              </a:spcBef>
            </a:pP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Third step is high quality oxide nanostructures by glancing angle deposition of PLD.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As we deposit target oxide materials on the 3D-patterned MgO substrate by controlling the deposition thickness,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we can obtain the expected size nanostructures while retaining the original position and shape.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In Today’s presentation, I show fabrication of MgO nanopattern substrate. </a:t>
            </a:r>
            <a:endParaRPr lang="ja-JP" altLang="ja-JP" smtClean="0"/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3B8D17-B11A-4DBC-A316-7E3E25E9A8C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This slide show detail fabrication precedures.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First, cleaning substrate.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Second, resist is spin coating.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Third, nanoimprinting to obtain original patterns.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Fourth, removing extra resist by Reactive Ion Etching.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Fifth, MgO deposited by PLD. Here, I should keep the substrate temperature at RT since the resist patterns are broken about two hundred degree Celsius.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Sixth, removing resist.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Seventh, annealing in order to crystalize MgO.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At Last, 3D-MgO substrate is used for the 3D oxide nanostructure.</a:t>
            </a:r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C3E2E-E26C-4A1E-BF6A-00219E893B4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I will show results.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studied MgO crystallization temperature on STO(001) substrate using XRD.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Because of room-temperature deposition, as-grown MgO was not crystallized.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figure show XRD curves for MgO deposited on STO(001) substrate with changing annealing temperature.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Three peaks appeared.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Two peak is STO substrate peak.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peak is MgO(022) peak.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At seven hundreds degree celsius(</a:t>
            </a:r>
            <a:r>
              <a:rPr lang="ja-JP" altLang="en-US" smtClean="0"/>
              <a:t>セルシウス</a:t>
            </a:r>
            <a:r>
              <a:rPr lang="en-US" altLang="ja-JP" smtClean="0"/>
              <a:t>), this peak is appeared but small.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At one thousand degree celsius, this peak become intense. 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This result show that MgO was crystallized by posetannealing above 700 degree Celsius and crystal quality improved with increasing temperature.</a:t>
            </a:r>
            <a:endParaRPr lang="ja-JP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I decided the postannealing temperature is 1000 degree Celsius in this study. </a:t>
            </a:r>
            <a:endParaRPr lang="ja-JP" altLang="ja-JP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40" name="スライド番号プレースホルダ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17CEE1-7C9B-4798-B472-7F3FF7C2D132}" type="slidenum">
              <a:rPr lang="ja-JP" altLang="en-US" sz="1200">
                <a:latin typeface="Calibri" pitchFamily="34" charset="0"/>
              </a:rPr>
              <a:pPr algn="r"/>
              <a:t>9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7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B3079-A063-4C82-B9C8-801C3ECC8B08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10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C35D3C-6817-4076-983E-87A9DA1471F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7D8C-20E8-4F95-BF9B-7024FE143975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8E9E-714E-44BE-85B9-F2EFDB72EF5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0302B-8050-442E-BDA0-0B831E7DA29B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D070-EADA-4036-AC71-143F181361E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5B5E-E677-431B-A02E-D97BF59C5B93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BD82-9036-4CD7-AA3A-CF874F23A88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191E-6FDE-44D9-8865-41211D31F105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2884-F2DD-4955-A39A-388785B4A27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7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1372-2E40-4580-9D71-5E9DF8E62681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8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C6139D-61E9-4985-9261-55391A43AAA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9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9F1D5D-201E-4B59-BD48-7104367F3552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6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BA0F17-FDAC-4333-ABFA-6E70966FE92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7" name="フッター プレースホル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27D8DD-96CC-4DFA-9E90-A26AD7398E95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8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6152A4-716E-46AB-95B8-D8DA04FD0EE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9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5D83-1B1A-4E7C-9BEA-8C2F92291E4F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DE7D-7718-416D-BD2D-9639F08A55F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8890-9409-46F1-BE15-D8E210CC88C8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44C2AE-B448-4B04-BEF9-916AF000482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B2DF-929D-4F44-A09F-507CF04CCD99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7649-BCAB-4951-A494-5636D27FBD5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正方形/長方形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9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E72A77-1795-457A-928E-BDD1B5CC14BE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10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591E47CD-F935-4B9A-B688-96DF8CBD17C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11" name="フッター プレースホル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15A4E2-4A38-4824-826E-2E4F48E74710}" type="datetimeFigureOut">
              <a:rPr lang="ja-JP" altLang="en-US"/>
              <a:pPr>
                <a:defRPr/>
              </a:pPr>
              <a:t>2011/10/26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BF0D7A-BFF9-4577-96E6-E31D2C2726F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4" r:id="rId5"/>
    <p:sldLayoutId id="2147483718" r:id="rId6"/>
    <p:sldLayoutId id="2147483725" r:id="rId7"/>
    <p:sldLayoutId id="2147483717" r:id="rId8"/>
    <p:sldLayoutId id="2147483726" r:id="rId9"/>
    <p:sldLayoutId id="2147483716" r:id="rId10"/>
    <p:sldLayoutId id="2147483727" r:id="rId11"/>
    <p:sldLayoutId id="214748372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jpeg"/><Relationship Id="rId7" Type="http://schemas.openxmlformats.org/officeDocument/2006/relationships/image" Target="../media/image15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サブタイトル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	Tanaka Lab. 		   Yasushi Fujiwara</a:t>
            </a:r>
          </a:p>
        </p:txBody>
      </p:sp>
      <p:sp>
        <p:nvSpPr>
          <p:cNvPr id="15362" name="テキスト ボックス 4"/>
          <p:cNvSpPr txBox="1">
            <a:spLocks noChangeArrowheads="1"/>
          </p:cNvSpPr>
          <p:nvPr/>
        </p:nvSpPr>
        <p:spPr bwMode="auto">
          <a:xfrm>
            <a:off x="34925" y="2054225"/>
            <a:ext cx="91090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 </a:t>
            </a:r>
            <a:r>
              <a:rPr lang="en-US" altLang="ja-JP" sz="4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Three-dimensional-nanopatterned MgO substrates for the fabrication of epitaxial transition metal oxide nanowires</a:t>
            </a:r>
          </a:p>
          <a:p>
            <a:endParaRPr lang="ja-JP" altLang="en-US" sz="4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Users\Tanaka Lab\Desktop\実験\sidewall\SEM\SW 10(MgO on MgO 45度)大気\imp_PLD_piro(8).bmp"/>
          <p:cNvPicPr>
            <a:picLocks noChangeAspect="1" noChangeArrowheads="1"/>
          </p:cNvPicPr>
          <p:nvPr/>
        </p:nvPicPr>
        <p:blipFill>
          <a:blip r:embed="rId3"/>
          <a:srcRect l="17682" t="25275" r="29655" b="7387"/>
          <a:stretch>
            <a:fillRect/>
          </a:stretch>
        </p:blipFill>
        <p:spPr bwMode="auto">
          <a:xfrm rot="-4529364">
            <a:off x="3018631" y="3901282"/>
            <a:ext cx="320992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3" name="グループ化 13"/>
          <p:cNvGrpSpPr>
            <a:grpSpLocks/>
          </p:cNvGrpSpPr>
          <p:nvPr/>
        </p:nvGrpSpPr>
        <p:grpSpPr bwMode="auto">
          <a:xfrm>
            <a:off x="2700338" y="3860800"/>
            <a:ext cx="3887787" cy="3529013"/>
            <a:chOff x="1619672" y="1412776"/>
            <a:chExt cx="3888431" cy="3528392"/>
          </a:xfrm>
        </p:grpSpPr>
        <p:sp>
          <p:nvSpPr>
            <p:cNvPr id="132" name="正方形/長方形 131"/>
            <p:cNvSpPr/>
            <p:nvPr/>
          </p:nvSpPr>
          <p:spPr>
            <a:xfrm>
              <a:off x="1764158" y="1484201"/>
              <a:ext cx="3456560" cy="720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1980094" y="4220570"/>
              <a:ext cx="3456560" cy="720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4" name="正方形/長方形 133"/>
            <p:cNvSpPr/>
            <p:nvPr/>
          </p:nvSpPr>
          <p:spPr>
            <a:xfrm rot="5400000">
              <a:off x="3419198" y="2780837"/>
              <a:ext cx="3456967" cy="72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5" name="正方形/長方形 134"/>
            <p:cNvSpPr/>
            <p:nvPr/>
          </p:nvSpPr>
          <p:spPr>
            <a:xfrm rot="5400000">
              <a:off x="251611" y="2852263"/>
              <a:ext cx="3456967" cy="72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276475"/>
            <a:ext cx="2371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ja-JP" sz="4800" smtClean="0">
                <a:latin typeface="Times New Roman" pitchFamily="18" charset="0"/>
                <a:cs typeface="Times New Roman" pitchFamily="18" charset="0"/>
              </a:rPr>
              <a:t>Anisotropic growth of MgO</a:t>
            </a:r>
            <a:endParaRPr lang="ja-JP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テキスト ボックス 74"/>
          <p:cNvSpPr txBox="1">
            <a:spLocks noChangeArrowheads="1"/>
          </p:cNvSpPr>
          <p:nvPr/>
        </p:nvSpPr>
        <p:spPr bwMode="auto">
          <a:xfrm>
            <a:off x="827088" y="184467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Schematic diagram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71" name="グループ化 3"/>
          <p:cNvGrpSpPr>
            <a:grpSpLocks/>
          </p:cNvGrpSpPr>
          <p:nvPr/>
        </p:nvGrpSpPr>
        <p:grpSpPr bwMode="auto">
          <a:xfrm>
            <a:off x="6338888" y="3244850"/>
            <a:ext cx="1303337" cy="1141413"/>
            <a:chOff x="5092121" y="-361096"/>
            <a:chExt cx="2003874" cy="2089878"/>
          </a:xfrm>
        </p:grpSpPr>
        <p:sp>
          <p:nvSpPr>
            <p:cNvPr id="5" name="円/楕円 4"/>
            <p:cNvSpPr/>
            <p:nvPr/>
          </p:nvSpPr>
          <p:spPr>
            <a:xfrm>
              <a:off x="5148258" y="836441"/>
              <a:ext cx="288011" cy="28775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5219041" y="909108"/>
              <a:ext cx="144005" cy="1424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5436269" y="1051533"/>
              <a:ext cx="646806" cy="21799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5147570" y="403736"/>
              <a:ext cx="648181" cy="21723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6" name="テキスト ボックス 8"/>
            <p:cNvSpPr txBox="1">
              <a:spLocks noChangeArrowheads="1"/>
            </p:cNvSpPr>
            <p:nvPr/>
          </p:nvSpPr>
          <p:spPr bwMode="auto">
            <a:xfrm>
              <a:off x="6042624" y="1052735"/>
              <a:ext cx="1053371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7" name="テキスト ボックス 9"/>
            <p:cNvSpPr txBox="1">
              <a:spLocks noChangeArrowheads="1"/>
            </p:cNvSpPr>
            <p:nvPr/>
          </p:nvSpPr>
          <p:spPr bwMode="auto">
            <a:xfrm>
              <a:off x="5092121" y="-361096"/>
              <a:ext cx="1053371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978" name="テキスト ボックス 10"/>
          <p:cNvSpPr txBox="1">
            <a:spLocks noChangeArrowheads="1"/>
          </p:cNvSpPr>
          <p:nvPr/>
        </p:nvSpPr>
        <p:spPr bwMode="auto">
          <a:xfrm rot="-4495873">
            <a:off x="7426325" y="2676526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79" name="グループ化 11"/>
          <p:cNvGrpSpPr>
            <a:grpSpLocks/>
          </p:cNvGrpSpPr>
          <p:nvPr/>
        </p:nvGrpSpPr>
        <p:grpSpPr bwMode="auto">
          <a:xfrm>
            <a:off x="6192838" y="2349500"/>
            <a:ext cx="2916237" cy="2136775"/>
            <a:chOff x="5724128" y="1556792"/>
            <a:chExt cx="4311164" cy="3381375"/>
          </a:xfrm>
        </p:grpSpPr>
        <p:pic>
          <p:nvPicPr>
            <p:cNvPr id="4098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24128" y="1556792"/>
              <a:ext cx="416242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コネクタ 13"/>
            <p:cNvCxnSpPr/>
            <p:nvPr/>
          </p:nvCxnSpPr>
          <p:spPr>
            <a:xfrm>
              <a:off x="8892376" y="4797486"/>
              <a:ext cx="720482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2" name="テキスト ボックス 14"/>
            <p:cNvSpPr txBox="1">
              <a:spLocks noChangeArrowheads="1"/>
            </p:cNvSpPr>
            <p:nvPr/>
          </p:nvSpPr>
          <p:spPr bwMode="auto">
            <a:xfrm>
              <a:off x="8613976" y="4227441"/>
              <a:ext cx="1421316" cy="63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500nm</a:t>
              </a:r>
              <a:endParaRPr lang="ja-JP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 rot="16200000" flipV="1">
            <a:off x="7290595" y="3158331"/>
            <a:ext cx="360362" cy="180975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4" name="テキスト ボックス 16"/>
          <p:cNvSpPr txBox="1">
            <a:spLocks noChangeArrowheads="1"/>
          </p:cNvSpPr>
          <p:nvPr/>
        </p:nvSpPr>
        <p:spPr bwMode="auto">
          <a:xfrm>
            <a:off x="6477000" y="2636838"/>
            <a:ext cx="1344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Zig-Zag line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5" name="テキスト ボックス 18"/>
          <p:cNvSpPr txBox="1">
            <a:spLocks noChangeArrowheads="1"/>
          </p:cNvSpPr>
          <p:nvPr/>
        </p:nvSpPr>
        <p:spPr bwMode="auto">
          <a:xfrm>
            <a:off x="7596188" y="3676650"/>
            <a:ext cx="1335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0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86" name="グループ化 19"/>
          <p:cNvGrpSpPr>
            <a:grpSpLocks/>
          </p:cNvGrpSpPr>
          <p:nvPr/>
        </p:nvGrpSpPr>
        <p:grpSpPr bwMode="auto">
          <a:xfrm>
            <a:off x="6516688" y="3213100"/>
            <a:ext cx="1189037" cy="1304925"/>
            <a:chOff x="5148064" y="-425883"/>
            <a:chExt cx="1828715" cy="2389546"/>
          </a:xfrm>
        </p:grpSpPr>
        <p:sp>
          <p:nvSpPr>
            <p:cNvPr id="21" name="円/楕円 20"/>
            <p:cNvSpPr/>
            <p:nvPr/>
          </p:nvSpPr>
          <p:spPr>
            <a:xfrm>
              <a:off x="5148064" y="835751"/>
              <a:ext cx="288102" cy="28779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218868" y="908426"/>
              <a:ext cx="144052" cy="145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5428841" y="1053776"/>
              <a:ext cx="605503" cy="57267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5400000" flipH="1" flipV="1">
              <a:off x="5266140" y="214505"/>
              <a:ext cx="720934" cy="52737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1" name="テキスト ボックス 24"/>
            <p:cNvSpPr txBox="1">
              <a:spLocks noChangeArrowheads="1"/>
            </p:cNvSpPr>
            <p:nvPr/>
          </p:nvSpPr>
          <p:spPr bwMode="auto">
            <a:xfrm>
              <a:off x="5923408" y="1287616"/>
              <a:ext cx="1053371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2" name="テキスト ボックス 25"/>
            <p:cNvSpPr txBox="1">
              <a:spLocks noChangeArrowheads="1"/>
            </p:cNvSpPr>
            <p:nvPr/>
          </p:nvSpPr>
          <p:spPr bwMode="auto">
            <a:xfrm>
              <a:off x="5336101" y="-425883"/>
              <a:ext cx="1053371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93" name="Picture 3" descr="C:\Users\Tanaka Lab\Desktop\実験\sidewall\SEM\SW 15(MgO on MgO 45度)大気\imp_PLD_piro_anneal1000(19)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5850" y="4581525"/>
            <a:ext cx="28273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コネクタ 27"/>
          <p:cNvCxnSpPr/>
          <p:nvPr/>
        </p:nvCxnSpPr>
        <p:spPr>
          <a:xfrm>
            <a:off x="8148638" y="6467475"/>
            <a:ext cx="646112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5" name="テキスト ボックス 28"/>
          <p:cNvSpPr txBox="1">
            <a:spLocks noChangeArrowheads="1"/>
          </p:cNvSpPr>
          <p:nvPr/>
        </p:nvSpPr>
        <p:spPr bwMode="auto">
          <a:xfrm>
            <a:off x="8027988" y="6124575"/>
            <a:ext cx="88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500nm</a:t>
            </a:r>
            <a:endParaRPr lang="ja-JP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rot="16200000" flipV="1">
            <a:off x="7427912" y="5326063"/>
            <a:ext cx="430213" cy="23653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7" name="テキスト ボックス 37"/>
          <p:cNvSpPr txBox="1">
            <a:spLocks noChangeArrowheads="1"/>
          </p:cNvSpPr>
          <p:nvPr/>
        </p:nvSpPr>
        <p:spPr bwMode="auto">
          <a:xfrm>
            <a:off x="6589713" y="48688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 line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8" name="テキスト ボックス 38"/>
          <p:cNvSpPr txBox="1">
            <a:spLocks noChangeArrowheads="1"/>
          </p:cNvSpPr>
          <p:nvPr/>
        </p:nvSpPr>
        <p:spPr bwMode="auto">
          <a:xfrm>
            <a:off x="7629525" y="5805488"/>
            <a:ext cx="133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0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9" name="テキスト ボックス 39"/>
          <p:cNvSpPr txBox="1">
            <a:spLocks noChangeArrowheads="1"/>
          </p:cNvSpPr>
          <p:nvPr/>
        </p:nvSpPr>
        <p:spPr bwMode="auto">
          <a:xfrm>
            <a:off x="6156325" y="4581525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3D-MgO</a:t>
            </a:r>
            <a:endParaRPr lang="ja-JP" alt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0" name="テキスト ボックス 75"/>
          <p:cNvSpPr txBox="1">
            <a:spLocks noChangeArrowheads="1"/>
          </p:cNvSpPr>
          <p:nvPr/>
        </p:nvSpPr>
        <p:spPr bwMode="auto">
          <a:xfrm>
            <a:off x="6191250" y="4067175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[001]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01" name="グループ化 40"/>
          <p:cNvGrpSpPr>
            <a:grpSpLocks/>
          </p:cNvGrpSpPr>
          <p:nvPr/>
        </p:nvGrpSpPr>
        <p:grpSpPr bwMode="auto">
          <a:xfrm>
            <a:off x="430213" y="2349500"/>
            <a:ext cx="2736850" cy="2087563"/>
            <a:chOff x="1187628" y="1556792"/>
            <a:chExt cx="2736300" cy="2088232"/>
          </a:xfrm>
        </p:grpSpPr>
        <p:grpSp>
          <p:nvGrpSpPr>
            <p:cNvPr id="41002" name="グループ化 3"/>
            <p:cNvGrpSpPr>
              <a:grpSpLocks/>
            </p:cNvGrpSpPr>
            <p:nvPr/>
          </p:nvGrpSpPr>
          <p:grpSpPr bwMode="auto">
            <a:xfrm>
              <a:off x="1259632" y="1556792"/>
              <a:ext cx="2664296" cy="2088232"/>
              <a:chOff x="1859698" y="1556792"/>
              <a:chExt cx="2664296" cy="2088232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1859117" y="1566320"/>
                <a:ext cx="2641069" cy="20787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04" name="テキスト ボックス 50"/>
              <p:cNvSpPr txBox="1">
                <a:spLocks noChangeArrowheads="1"/>
              </p:cNvSpPr>
              <p:nvPr/>
            </p:nvSpPr>
            <p:spPr bwMode="auto">
              <a:xfrm>
                <a:off x="3303788" y="3222268"/>
                <a:ext cx="12202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en-US" altLang="ja-JP" baseline="-2500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2651121" y="1998258"/>
                <a:ext cx="73010" cy="122435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2939988" y="1998258"/>
                <a:ext cx="71423" cy="122435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3227267" y="1998258"/>
                <a:ext cx="73010" cy="122435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3516134" y="1998258"/>
                <a:ext cx="71424" cy="122435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6" name="直線コネクタ 55"/>
              <p:cNvCxnSpPr/>
              <p:nvPr/>
            </p:nvCxnSpPr>
            <p:spPr>
              <a:xfrm flipV="1">
                <a:off x="3587557" y="1917270"/>
                <a:ext cx="325372" cy="620911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10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3264582" y="1556792"/>
                <a:ext cx="10310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imes New Roman" pitchFamily="18" charset="0"/>
                    <a:cs typeface="Times New Roman" pitchFamily="18" charset="0"/>
                  </a:rPr>
                  <a:t>3D-MgO</a:t>
                </a:r>
                <a:endParaRPr lang="ja-JP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011" name="グループ化 113"/>
            <p:cNvGrpSpPr>
              <a:grpSpLocks/>
            </p:cNvGrpSpPr>
            <p:nvPr/>
          </p:nvGrpSpPr>
          <p:grpSpPr bwMode="auto">
            <a:xfrm>
              <a:off x="1187628" y="2574197"/>
              <a:ext cx="1602956" cy="1047601"/>
              <a:chOff x="4775288" y="-748417"/>
              <a:chExt cx="2474981" cy="1962719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5147783" y="835340"/>
                <a:ext cx="289174" cy="2885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5221302" y="906745"/>
                <a:ext cx="142136" cy="14578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6" name="直線矢印コネクタ 45"/>
              <p:cNvCxnSpPr/>
              <p:nvPr/>
            </p:nvCxnSpPr>
            <p:spPr>
              <a:xfrm flipV="1">
                <a:off x="5436957" y="978149"/>
                <a:ext cx="816057" cy="2677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/>
              <p:nvPr/>
            </p:nvCxnSpPr>
            <p:spPr>
              <a:xfrm rot="5400000" flipH="1" flipV="1">
                <a:off x="4830603" y="363771"/>
                <a:ext cx="9431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16" name="テキスト ボックス 47"/>
              <p:cNvSpPr txBox="1">
                <a:spLocks noChangeArrowheads="1"/>
              </p:cNvSpPr>
              <p:nvPr/>
            </p:nvSpPr>
            <p:spPr bwMode="auto">
              <a:xfrm>
                <a:off x="6192925" y="522345"/>
                <a:ext cx="1057344" cy="691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imes New Roman" pitchFamily="18" charset="0"/>
                    <a:cs typeface="Times New Roman" pitchFamily="18" charset="0"/>
                  </a:rPr>
                  <a:t>[100]</a:t>
                </a: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17" name="テキスト ボックス 48"/>
              <p:cNvSpPr txBox="1">
                <a:spLocks noChangeArrowheads="1"/>
              </p:cNvSpPr>
              <p:nvPr/>
            </p:nvSpPr>
            <p:spPr bwMode="auto">
              <a:xfrm>
                <a:off x="4775288" y="-748417"/>
                <a:ext cx="1057344" cy="691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imes New Roman" pitchFamily="18" charset="0"/>
                    <a:cs typeface="Times New Roman" pitchFamily="18" charset="0"/>
                  </a:rPr>
                  <a:t>[010]</a:t>
                </a: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正方形/長方形 57"/>
          <p:cNvSpPr/>
          <p:nvPr/>
        </p:nvSpPr>
        <p:spPr>
          <a:xfrm>
            <a:off x="503238" y="4598988"/>
            <a:ext cx="2640012" cy="207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9" name="テキスト ボックス 58"/>
          <p:cNvSpPr txBox="1">
            <a:spLocks noChangeArrowheads="1"/>
          </p:cNvSpPr>
          <p:nvPr/>
        </p:nvSpPr>
        <p:spPr bwMode="auto">
          <a:xfrm>
            <a:off x="1946275" y="6256338"/>
            <a:ext cx="1220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baseline="-2500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20" name="グループ化 59"/>
          <p:cNvGrpSpPr>
            <a:grpSpLocks/>
          </p:cNvGrpSpPr>
          <p:nvPr/>
        </p:nvGrpSpPr>
        <p:grpSpPr bwMode="auto">
          <a:xfrm rot="2923050">
            <a:off x="1353344" y="5022056"/>
            <a:ext cx="936625" cy="1223963"/>
            <a:chOff x="2051720" y="4374396"/>
            <a:chExt cx="936104" cy="1224136"/>
          </a:xfrm>
        </p:grpSpPr>
        <p:sp>
          <p:nvSpPr>
            <p:cNvPr id="61" name="正方形/長方形 60"/>
            <p:cNvSpPr/>
            <p:nvPr/>
          </p:nvSpPr>
          <p:spPr>
            <a:xfrm>
              <a:off x="2050633" y="4373889"/>
              <a:ext cx="71397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339593" y="4374226"/>
              <a:ext cx="7139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627361" y="4373517"/>
              <a:ext cx="71398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2916322" y="4373856"/>
              <a:ext cx="71397" cy="1224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5" name="直線コネクタ 64"/>
          <p:cNvCxnSpPr/>
          <p:nvPr/>
        </p:nvCxnSpPr>
        <p:spPr>
          <a:xfrm rot="5400000" flipH="1" flipV="1">
            <a:off x="2188369" y="5064919"/>
            <a:ext cx="433388" cy="203200"/>
          </a:xfrm>
          <a:prstGeom prst="line">
            <a:avLst/>
          </a:prstGeom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26" name="グループ化 66"/>
          <p:cNvGrpSpPr>
            <a:grpSpLocks/>
          </p:cNvGrpSpPr>
          <p:nvPr/>
        </p:nvGrpSpPr>
        <p:grpSpPr bwMode="auto">
          <a:xfrm>
            <a:off x="468313" y="5589588"/>
            <a:ext cx="1358900" cy="1223962"/>
            <a:chOff x="4888714" y="-226190"/>
            <a:chExt cx="2099177" cy="2293463"/>
          </a:xfrm>
        </p:grpSpPr>
        <p:sp>
          <p:nvSpPr>
            <p:cNvPr id="68" name="円/楕円 67"/>
            <p:cNvSpPr/>
            <p:nvPr/>
          </p:nvSpPr>
          <p:spPr>
            <a:xfrm>
              <a:off x="5148659" y="835763"/>
              <a:ext cx="286919" cy="2885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219775" y="910131"/>
              <a:ext cx="144687" cy="1427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直線矢印コネクタ 69"/>
            <p:cNvCxnSpPr/>
            <p:nvPr/>
          </p:nvCxnSpPr>
          <p:spPr>
            <a:xfrm>
              <a:off x="5388985" y="1038040"/>
              <a:ext cx="617982" cy="6574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 flipV="1">
              <a:off x="5388985" y="228932"/>
              <a:ext cx="640052" cy="6574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31" name="テキスト ボックス 71"/>
            <p:cNvSpPr txBox="1">
              <a:spLocks noChangeArrowheads="1"/>
            </p:cNvSpPr>
            <p:nvPr/>
          </p:nvSpPr>
          <p:spPr bwMode="auto">
            <a:xfrm>
              <a:off x="5943812" y="1375316"/>
              <a:ext cx="1044079" cy="69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[110]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32" name="テキスト ボックス 72"/>
            <p:cNvSpPr txBox="1">
              <a:spLocks noChangeArrowheads="1"/>
            </p:cNvSpPr>
            <p:nvPr/>
          </p:nvSpPr>
          <p:spPr bwMode="auto">
            <a:xfrm>
              <a:off x="4888714" y="-226190"/>
              <a:ext cx="1044079" cy="69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[110]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33" name="テキスト ボックス 77"/>
          <p:cNvSpPr txBox="1">
            <a:spLocks noChangeArrowheads="1"/>
          </p:cNvSpPr>
          <p:nvPr/>
        </p:nvSpPr>
        <p:spPr bwMode="auto">
          <a:xfrm>
            <a:off x="33338" y="40767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[001]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4" name="テキスト ボックス 78"/>
          <p:cNvSpPr txBox="1">
            <a:spLocks noChangeArrowheads="1"/>
          </p:cNvSpPr>
          <p:nvPr/>
        </p:nvSpPr>
        <p:spPr bwMode="auto">
          <a:xfrm>
            <a:off x="179388" y="6237288"/>
            <a:ext cx="68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[001]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35" name="グループ化 81"/>
          <p:cNvGrpSpPr>
            <a:grpSpLocks noChangeAspect="1"/>
          </p:cNvGrpSpPr>
          <p:nvPr/>
        </p:nvGrpSpPr>
        <p:grpSpPr bwMode="auto">
          <a:xfrm>
            <a:off x="4859338" y="6227763"/>
            <a:ext cx="1050925" cy="400050"/>
            <a:chOff x="3863484" y="5165637"/>
            <a:chExt cx="2528255" cy="1061711"/>
          </a:xfrm>
        </p:grpSpPr>
        <p:sp>
          <p:nvSpPr>
            <p:cNvPr id="84" name="正方形/長方形 83"/>
            <p:cNvSpPr/>
            <p:nvPr/>
          </p:nvSpPr>
          <p:spPr>
            <a:xfrm>
              <a:off x="4035343" y="6004050"/>
              <a:ext cx="1978302" cy="143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37" name="テキスト ボックス 84"/>
            <p:cNvSpPr txBox="1">
              <a:spLocks noChangeArrowheads="1"/>
            </p:cNvSpPr>
            <p:nvPr/>
          </p:nvSpPr>
          <p:spPr bwMode="auto">
            <a:xfrm>
              <a:off x="3863484" y="5165637"/>
              <a:ext cx="2528255" cy="106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500nm</a:t>
              </a:r>
              <a:endParaRPr lang="ja-JP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38" name="テキスト ボックス 85"/>
          <p:cNvSpPr txBox="1">
            <a:spLocks noChangeArrowheads="1"/>
          </p:cNvSpPr>
          <p:nvPr/>
        </p:nvSpPr>
        <p:spPr bwMode="auto">
          <a:xfrm>
            <a:off x="3397250" y="4652963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3D-MgO</a:t>
            </a:r>
            <a:endParaRPr lang="ja-JP" alt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9" name="テキスト ボックス 86"/>
          <p:cNvSpPr txBox="1">
            <a:spLocks noChangeArrowheads="1"/>
          </p:cNvSpPr>
          <p:nvPr/>
        </p:nvSpPr>
        <p:spPr bwMode="auto">
          <a:xfrm>
            <a:off x="4572000" y="5876925"/>
            <a:ext cx="133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0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0" name="テキスト ボックス 95"/>
          <p:cNvSpPr txBox="1">
            <a:spLocks noChangeArrowheads="1"/>
          </p:cNvSpPr>
          <p:nvPr/>
        </p:nvSpPr>
        <p:spPr bwMode="auto">
          <a:xfrm>
            <a:off x="6372225" y="1628775"/>
            <a:ext cx="1331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Times New Roman" pitchFamily="18" charset="0"/>
                <a:cs typeface="Times New Roman" pitchFamily="18" charset="0"/>
              </a:rPr>
              <a:t>After anneal</a:t>
            </a:r>
          </a:p>
          <a:p>
            <a:pPr algn="ctr"/>
            <a:r>
              <a:rPr lang="en-US" altLang="ja-JP">
                <a:latin typeface="Times New Roman" pitchFamily="18" charset="0"/>
                <a:cs typeface="Times New Roman" pitchFamily="18" charset="0"/>
              </a:rPr>
              <a:t>(1000</a:t>
            </a:r>
            <a:r>
              <a:rPr lang="ja-JP" altLang="en-US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041" name="テキスト ボックス 114"/>
          <p:cNvSpPr txBox="1">
            <a:spLocks noChangeArrowheads="1"/>
          </p:cNvSpPr>
          <p:nvPr/>
        </p:nvSpPr>
        <p:spPr bwMode="auto">
          <a:xfrm>
            <a:off x="3563938" y="1763713"/>
            <a:ext cx="147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Before anneal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2" name="テキスト ボックス 112"/>
          <p:cNvSpPr txBox="1">
            <a:spLocks noChangeArrowheads="1"/>
          </p:cNvSpPr>
          <p:nvPr/>
        </p:nvSpPr>
        <p:spPr bwMode="auto">
          <a:xfrm>
            <a:off x="4460875" y="3644900"/>
            <a:ext cx="133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0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3" name="テキスト ボックス 113"/>
          <p:cNvSpPr txBox="1">
            <a:spLocks noChangeArrowheads="1"/>
          </p:cNvSpPr>
          <p:nvPr/>
        </p:nvSpPr>
        <p:spPr bwMode="auto">
          <a:xfrm>
            <a:off x="3419475" y="227647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3D-MgO</a:t>
            </a:r>
            <a:endParaRPr lang="ja-JP" altLang="en-US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4" name="テキスト ボックス 102"/>
          <p:cNvSpPr txBox="1">
            <a:spLocks noChangeArrowheads="1"/>
          </p:cNvSpPr>
          <p:nvPr/>
        </p:nvSpPr>
        <p:spPr bwMode="auto">
          <a:xfrm>
            <a:off x="4910138" y="4005263"/>
            <a:ext cx="1101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500nm</a:t>
            </a:r>
            <a:endParaRPr lang="ja-JP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45" name="グループ化 118"/>
          <p:cNvGrpSpPr>
            <a:grpSpLocks/>
          </p:cNvGrpSpPr>
          <p:nvPr/>
        </p:nvGrpSpPr>
        <p:grpSpPr bwMode="auto">
          <a:xfrm>
            <a:off x="3382963" y="3203575"/>
            <a:ext cx="1514475" cy="1243013"/>
            <a:chOff x="3634442" y="2765794"/>
            <a:chExt cx="1513622" cy="1242719"/>
          </a:xfrm>
        </p:grpSpPr>
        <p:sp>
          <p:nvSpPr>
            <p:cNvPr id="41046" name="テキスト ボックス 111"/>
            <p:cNvSpPr txBox="1">
              <a:spLocks noChangeArrowheads="1"/>
            </p:cNvSpPr>
            <p:nvPr/>
          </p:nvSpPr>
          <p:spPr bwMode="auto">
            <a:xfrm>
              <a:off x="3634442" y="3619436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[001]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047" name="グループ化 104"/>
            <p:cNvGrpSpPr>
              <a:grpSpLocks/>
            </p:cNvGrpSpPr>
            <p:nvPr/>
          </p:nvGrpSpPr>
          <p:grpSpPr bwMode="auto">
            <a:xfrm>
              <a:off x="3890815" y="2765794"/>
              <a:ext cx="1257249" cy="1242719"/>
              <a:chOff x="4994270" y="-827322"/>
              <a:chExt cx="2044421" cy="2495858"/>
            </a:xfrm>
          </p:grpSpPr>
          <p:sp>
            <p:nvSpPr>
              <p:cNvPr id="106" name="円/楕円 105"/>
              <p:cNvSpPr/>
              <p:nvPr/>
            </p:nvSpPr>
            <p:spPr>
              <a:xfrm>
                <a:off x="4995339" y="616642"/>
                <a:ext cx="288959" cy="29006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5067579" y="689955"/>
                <a:ext cx="144479" cy="1434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8" name="直線矢印コネクタ 107"/>
              <p:cNvCxnSpPr/>
              <p:nvPr/>
            </p:nvCxnSpPr>
            <p:spPr>
              <a:xfrm>
                <a:off x="5284298" y="862083"/>
                <a:ext cx="758517" cy="49725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矢印コネクタ 108"/>
              <p:cNvCxnSpPr/>
              <p:nvPr/>
            </p:nvCxnSpPr>
            <p:spPr>
              <a:xfrm rot="5400000" flipH="1" flipV="1">
                <a:off x="5039284" y="-104913"/>
                <a:ext cx="838326" cy="585657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52" name="テキスト ボックス 109"/>
              <p:cNvSpPr txBox="1">
                <a:spLocks noChangeArrowheads="1"/>
              </p:cNvSpPr>
              <p:nvPr/>
            </p:nvSpPr>
            <p:spPr bwMode="auto">
              <a:xfrm>
                <a:off x="5925129" y="926775"/>
                <a:ext cx="1113562" cy="741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[100]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53" name="テキスト ボックス 110"/>
              <p:cNvSpPr txBox="1">
                <a:spLocks noChangeArrowheads="1"/>
              </p:cNvSpPr>
              <p:nvPr/>
            </p:nvSpPr>
            <p:spPr bwMode="auto">
              <a:xfrm>
                <a:off x="5282299" y="-827322"/>
                <a:ext cx="1113562" cy="741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[010]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1054" name="グループ化 115"/>
          <p:cNvGrpSpPr>
            <a:grpSpLocks/>
          </p:cNvGrpSpPr>
          <p:nvPr/>
        </p:nvGrpSpPr>
        <p:grpSpPr bwMode="auto">
          <a:xfrm>
            <a:off x="3705225" y="5445125"/>
            <a:ext cx="1227138" cy="1243013"/>
            <a:chOff x="3489160" y="5157193"/>
            <a:chExt cx="1226862" cy="1242716"/>
          </a:xfrm>
        </p:grpSpPr>
        <p:grpSp>
          <p:nvGrpSpPr>
            <p:cNvPr id="41055" name="グループ化 380"/>
            <p:cNvGrpSpPr>
              <a:grpSpLocks/>
            </p:cNvGrpSpPr>
            <p:nvPr/>
          </p:nvGrpSpPr>
          <p:grpSpPr bwMode="auto">
            <a:xfrm>
              <a:off x="3489160" y="5157193"/>
              <a:ext cx="1226862" cy="1242716"/>
              <a:chOff x="5832073" y="-361094"/>
              <a:chExt cx="1894286" cy="2328278"/>
            </a:xfrm>
          </p:grpSpPr>
          <p:sp>
            <p:nvSpPr>
              <p:cNvPr id="120" name="円/楕円 119"/>
              <p:cNvSpPr/>
              <p:nvPr/>
            </p:nvSpPr>
            <p:spPr>
              <a:xfrm>
                <a:off x="5832073" y="971049"/>
                <a:ext cx="289166" cy="28843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5903140" y="1042414"/>
                <a:ext cx="144582" cy="1457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2" name="直線矢印コネクタ 121"/>
              <p:cNvCxnSpPr/>
              <p:nvPr/>
            </p:nvCxnSpPr>
            <p:spPr>
              <a:xfrm>
                <a:off x="6121239" y="1197038"/>
                <a:ext cx="671454" cy="48171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矢印コネクタ 122"/>
              <p:cNvCxnSpPr/>
              <p:nvPr/>
            </p:nvCxnSpPr>
            <p:spPr>
              <a:xfrm rot="5400000" flipH="1" flipV="1">
                <a:off x="5952601" y="387190"/>
                <a:ext cx="761225" cy="47785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60" name="テキスト ボックス 123"/>
              <p:cNvSpPr txBox="1">
                <a:spLocks noChangeArrowheads="1"/>
              </p:cNvSpPr>
              <p:nvPr/>
            </p:nvSpPr>
            <p:spPr bwMode="auto">
              <a:xfrm>
                <a:off x="6682283" y="1275226"/>
                <a:ext cx="1044076" cy="69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[110]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61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6082931" y="-361094"/>
                <a:ext cx="1044076" cy="69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[110]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8" name="直線コネクタ 117"/>
            <p:cNvCxnSpPr/>
            <p:nvPr/>
          </p:nvCxnSpPr>
          <p:spPr>
            <a:xfrm>
              <a:off x="4211311" y="6093594"/>
              <a:ext cx="1079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3" name="テキスト ボックス 125"/>
          <p:cNvSpPr txBox="1">
            <a:spLocks noChangeArrowheads="1"/>
          </p:cNvSpPr>
          <p:nvPr/>
        </p:nvSpPr>
        <p:spPr bwMode="auto">
          <a:xfrm>
            <a:off x="3348038" y="6237288"/>
            <a:ext cx="68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[001]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4" name="テキスト ボックス 136"/>
          <p:cNvSpPr txBox="1">
            <a:spLocks noChangeArrowheads="1"/>
          </p:cNvSpPr>
          <p:nvPr/>
        </p:nvSpPr>
        <p:spPr bwMode="auto">
          <a:xfrm>
            <a:off x="6227763" y="6165850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[001]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65" name="グループ化 137"/>
          <p:cNvGrpSpPr>
            <a:grpSpLocks/>
          </p:cNvGrpSpPr>
          <p:nvPr/>
        </p:nvGrpSpPr>
        <p:grpSpPr bwMode="auto">
          <a:xfrm>
            <a:off x="6588125" y="5300663"/>
            <a:ext cx="1227138" cy="1243012"/>
            <a:chOff x="3489160" y="5157193"/>
            <a:chExt cx="1226862" cy="1242716"/>
          </a:xfrm>
        </p:grpSpPr>
        <p:grpSp>
          <p:nvGrpSpPr>
            <p:cNvPr id="41066" name="グループ化 380"/>
            <p:cNvGrpSpPr>
              <a:grpSpLocks/>
            </p:cNvGrpSpPr>
            <p:nvPr/>
          </p:nvGrpSpPr>
          <p:grpSpPr bwMode="auto">
            <a:xfrm>
              <a:off x="3489160" y="5157193"/>
              <a:ext cx="1226862" cy="1242716"/>
              <a:chOff x="5832073" y="-361094"/>
              <a:chExt cx="1894286" cy="2328278"/>
            </a:xfrm>
          </p:grpSpPr>
          <p:sp>
            <p:nvSpPr>
              <p:cNvPr id="141" name="円/楕円 140"/>
              <p:cNvSpPr/>
              <p:nvPr/>
            </p:nvSpPr>
            <p:spPr>
              <a:xfrm>
                <a:off x="5832073" y="971050"/>
                <a:ext cx="289166" cy="28843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5903140" y="1042415"/>
                <a:ext cx="144582" cy="1457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3" name="直線矢印コネクタ 142"/>
              <p:cNvCxnSpPr/>
              <p:nvPr/>
            </p:nvCxnSpPr>
            <p:spPr>
              <a:xfrm>
                <a:off x="6121239" y="1197039"/>
                <a:ext cx="671454" cy="48171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矢印コネクタ 143"/>
              <p:cNvCxnSpPr/>
              <p:nvPr/>
            </p:nvCxnSpPr>
            <p:spPr>
              <a:xfrm rot="5400000" flipH="1" flipV="1">
                <a:off x="5952601" y="387191"/>
                <a:ext cx="761225" cy="47785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71" name="テキスト ボックス 144"/>
              <p:cNvSpPr txBox="1">
                <a:spLocks noChangeArrowheads="1"/>
              </p:cNvSpPr>
              <p:nvPr/>
            </p:nvSpPr>
            <p:spPr bwMode="auto">
              <a:xfrm>
                <a:off x="6682283" y="1275226"/>
                <a:ext cx="1044076" cy="69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[110]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72" name="テキスト ボックス 145"/>
              <p:cNvSpPr txBox="1">
                <a:spLocks noChangeArrowheads="1"/>
              </p:cNvSpPr>
              <p:nvPr/>
            </p:nvSpPr>
            <p:spPr bwMode="auto">
              <a:xfrm>
                <a:off x="6082931" y="-361094"/>
                <a:ext cx="1044076" cy="69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[110]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0" name="直線コネクタ 139"/>
            <p:cNvCxnSpPr/>
            <p:nvPr/>
          </p:nvCxnSpPr>
          <p:spPr>
            <a:xfrm>
              <a:off x="4211311" y="6093595"/>
              <a:ext cx="1079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9" name="直線コネクタ 158"/>
          <p:cNvCxnSpPr/>
          <p:nvPr/>
        </p:nvCxnSpPr>
        <p:spPr>
          <a:xfrm>
            <a:off x="1331913" y="6516688"/>
            <a:ext cx="1079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75" name="グループ化 16"/>
          <p:cNvGrpSpPr>
            <a:grpSpLocks/>
          </p:cNvGrpSpPr>
          <p:nvPr/>
        </p:nvGrpSpPr>
        <p:grpSpPr bwMode="auto">
          <a:xfrm>
            <a:off x="5148263" y="1903413"/>
            <a:ext cx="642937" cy="230187"/>
            <a:chOff x="6732240" y="4782750"/>
            <a:chExt cx="1584176" cy="460852"/>
          </a:xfrm>
        </p:grpSpPr>
        <p:sp>
          <p:nvSpPr>
            <p:cNvPr id="148" name="正方形/長方形 147"/>
            <p:cNvSpPr/>
            <p:nvPr/>
          </p:nvSpPr>
          <p:spPr>
            <a:xfrm>
              <a:off x="6732240" y="5013176"/>
              <a:ext cx="1584176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732240" y="4782750"/>
              <a:ext cx="216024" cy="2304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7308304" y="4782750"/>
              <a:ext cx="432048" cy="2304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8100392" y="4782750"/>
              <a:ext cx="216024" cy="2304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80" name="グループ化 16"/>
          <p:cNvGrpSpPr>
            <a:grpSpLocks/>
          </p:cNvGrpSpPr>
          <p:nvPr/>
        </p:nvGrpSpPr>
        <p:grpSpPr bwMode="auto">
          <a:xfrm>
            <a:off x="7885113" y="1974850"/>
            <a:ext cx="642937" cy="230188"/>
            <a:chOff x="6732240" y="4782750"/>
            <a:chExt cx="1584176" cy="460852"/>
          </a:xfrm>
        </p:grpSpPr>
        <p:sp>
          <p:nvSpPr>
            <p:cNvPr id="153" name="正方形/長方形 152"/>
            <p:cNvSpPr/>
            <p:nvPr/>
          </p:nvSpPr>
          <p:spPr>
            <a:xfrm>
              <a:off x="6732240" y="5013176"/>
              <a:ext cx="1584176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正方形/長方形 153"/>
            <p:cNvSpPr/>
            <p:nvPr/>
          </p:nvSpPr>
          <p:spPr>
            <a:xfrm>
              <a:off x="6732240" y="4782750"/>
              <a:ext cx="216024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7308304" y="4782750"/>
              <a:ext cx="432048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8100392" y="4782750"/>
              <a:ext cx="216024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8" name="直線コネクタ 157"/>
          <p:cNvCxnSpPr/>
          <p:nvPr/>
        </p:nvCxnSpPr>
        <p:spPr>
          <a:xfrm>
            <a:off x="4932363" y="4365625"/>
            <a:ext cx="79216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6" name="テキスト ボックス 127"/>
          <p:cNvSpPr txBox="1">
            <a:spLocks noChangeArrowheads="1"/>
          </p:cNvSpPr>
          <p:nvPr/>
        </p:nvSpPr>
        <p:spPr bwMode="auto">
          <a:xfrm>
            <a:off x="1957388" y="4581525"/>
            <a:ext cx="1031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3D-MgO</a:t>
            </a:r>
            <a:endParaRPr lang="ja-JP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7" name="テキスト ボックス 128"/>
          <p:cNvSpPr txBox="1">
            <a:spLocks noChangeArrowheads="1"/>
          </p:cNvSpPr>
          <p:nvPr/>
        </p:nvSpPr>
        <p:spPr bwMode="auto">
          <a:xfrm>
            <a:off x="6235700" y="2308225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3D-MgO</a:t>
            </a:r>
            <a:endParaRPr lang="ja-JP" alt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8" name="テキスト ボックス 129"/>
          <p:cNvSpPr txBox="1">
            <a:spLocks noChangeArrowheads="1"/>
          </p:cNvSpPr>
          <p:nvPr/>
        </p:nvSpPr>
        <p:spPr bwMode="auto">
          <a:xfrm>
            <a:off x="2425700" y="17938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（異方性成長）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altLang="ja-JP" sz="4000" smtClean="0">
                <a:latin typeface="Times New Roman" pitchFamily="18" charset="0"/>
                <a:cs typeface="Times New Roman" pitchFamily="18" charset="0"/>
              </a:rPr>
              <a:t>Structure analysis of MgO nanowire (TEM)</a:t>
            </a:r>
            <a:endParaRPr lang="ja-JP" altLang="en-US" sz="40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1" name="グループ化 87"/>
          <p:cNvGrpSpPr>
            <a:grpSpLocks/>
          </p:cNvGrpSpPr>
          <p:nvPr/>
        </p:nvGrpSpPr>
        <p:grpSpPr bwMode="auto">
          <a:xfrm>
            <a:off x="179388" y="2060575"/>
            <a:ext cx="3529012" cy="2617788"/>
            <a:chOff x="179512" y="2443372"/>
            <a:chExt cx="3024336" cy="2235497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3"/>
            <a:srcRect l="10114" t="14490" b="8112"/>
            <a:stretch>
              <a:fillRect/>
            </a:stretch>
          </p:blipFill>
          <p:spPr bwMode="auto">
            <a:xfrm rot="3009435">
              <a:off x="551395" y="2390697"/>
              <a:ext cx="2235497" cy="23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コネクタ 5"/>
            <p:cNvCxnSpPr/>
            <p:nvPr/>
          </p:nvCxnSpPr>
          <p:spPr>
            <a:xfrm rot="10800000">
              <a:off x="251617" y="3644494"/>
              <a:ext cx="2952231" cy="73206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0800000">
              <a:off x="179512" y="3357092"/>
              <a:ext cx="2160435" cy="71851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H="1">
              <a:off x="2231621" y="3537269"/>
              <a:ext cx="288757" cy="72105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16" name="テキスト ボックス 15"/>
            <p:cNvSpPr txBox="1">
              <a:spLocks noChangeArrowheads="1"/>
            </p:cNvSpPr>
            <p:nvPr/>
          </p:nvSpPr>
          <p:spPr bwMode="auto">
            <a:xfrm>
              <a:off x="1835696" y="3933056"/>
              <a:ext cx="793074" cy="34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latin typeface="Times New Roman" pitchFamily="18" charset="0"/>
                  <a:cs typeface="Times New Roman" pitchFamily="18" charset="0"/>
                </a:rPr>
                <a:t>200nm</a:t>
              </a:r>
              <a:endParaRPr lang="ja-JP" alt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7" name="テキスト ボックス 16"/>
            <p:cNvSpPr txBox="1">
              <a:spLocks noChangeArrowheads="1"/>
            </p:cNvSpPr>
            <p:nvPr/>
          </p:nvSpPr>
          <p:spPr bwMode="auto">
            <a:xfrm>
              <a:off x="364675" y="3611621"/>
              <a:ext cx="1224511" cy="34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en-US" altLang="ja-JP" sz="2000" b="1" baseline="-2500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2000" b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8" name="テキスト ボックス 17"/>
            <p:cNvSpPr txBox="1">
              <a:spLocks noChangeArrowheads="1"/>
            </p:cNvSpPr>
            <p:nvPr/>
          </p:nvSpPr>
          <p:spPr bwMode="auto">
            <a:xfrm>
              <a:off x="364675" y="3331458"/>
              <a:ext cx="988183" cy="34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  <a:cs typeface="Times New Roman" pitchFamily="18" charset="0"/>
                </a:rPr>
                <a:t>3D-</a:t>
              </a:r>
              <a:r>
                <a:rPr lang="en-US" altLang="ja-JP" sz="2000" b="1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ja-JP" altLang="en-US" sz="2000" b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051526" y="4220653"/>
              <a:ext cx="360526" cy="718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430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349500"/>
            <a:ext cx="26781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1"/>
          <p:cNvCxnSpPr/>
          <p:nvPr/>
        </p:nvCxnSpPr>
        <p:spPr>
          <a:xfrm rot="10800000">
            <a:off x="3851275" y="4797425"/>
            <a:ext cx="2663825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6200000" flipH="1">
            <a:off x="4211638" y="3070225"/>
            <a:ext cx="2447925" cy="1006475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3" name="テキスト ボックス 29"/>
          <p:cNvSpPr txBox="1">
            <a:spLocks noChangeArrowheads="1"/>
          </p:cNvSpPr>
          <p:nvPr/>
        </p:nvSpPr>
        <p:spPr bwMode="auto">
          <a:xfrm>
            <a:off x="3922713" y="474662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000" b="1" baseline="-2500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テキスト ボックス 30"/>
          <p:cNvSpPr txBox="1">
            <a:spLocks noChangeArrowheads="1"/>
          </p:cNvSpPr>
          <p:nvPr/>
        </p:nvSpPr>
        <p:spPr bwMode="auto">
          <a:xfrm>
            <a:off x="3937000" y="4329113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3D-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MgO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484438" y="3213100"/>
            <a:ext cx="431800" cy="43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2916238" y="2349500"/>
            <a:ext cx="935037" cy="863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6200000" flipH="1">
            <a:off x="2663825" y="3897313"/>
            <a:ext cx="1439863" cy="935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6083300" y="5157788"/>
            <a:ext cx="358775" cy="71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029" name="テキスト ボックス 45"/>
          <p:cNvSpPr txBox="1">
            <a:spLocks noChangeArrowheads="1"/>
          </p:cNvSpPr>
          <p:nvPr/>
        </p:nvSpPr>
        <p:spPr bwMode="auto">
          <a:xfrm>
            <a:off x="5867400" y="4684713"/>
            <a:ext cx="798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10nm</a:t>
            </a:r>
            <a:endParaRPr lang="ja-JP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0" name="テキスト ボックス 63"/>
          <p:cNvSpPr txBox="1">
            <a:spLocks noChangeArrowheads="1"/>
          </p:cNvSpPr>
          <p:nvPr/>
        </p:nvSpPr>
        <p:spPr bwMode="auto">
          <a:xfrm>
            <a:off x="107950" y="5516563"/>
            <a:ext cx="6696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confirmed that quality of crystallized 3D-MgO is similar to that of MgO substrates.</a:t>
            </a:r>
          </a:p>
          <a:p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Crystal relation: 3D-MgO(001)[100]//MgO</a:t>
            </a:r>
            <a:r>
              <a:rPr lang="en-US" altLang="ja-JP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(001)[100].</a:t>
            </a:r>
            <a:endParaRPr lang="ja-JP" alt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テキスト ボックス 65"/>
          <p:cNvSpPr txBox="1">
            <a:spLocks noChangeArrowheads="1"/>
          </p:cNvSpPr>
          <p:nvPr/>
        </p:nvSpPr>
        <p:spPr bwMode="auto">
          <a:xfrm>
            <a:off x="6946900" y="1616075"/>
            <a:ext cx="18018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3D-MgO (FFT)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2" name="テキスト ボックス 86"/>
          <p:cNvSpPr txBox="1">
            <a:spLocks noChangeArrowheads="1"/>
          </p:cNvSpPr>
          <p:nvPr/>
        </p:nvSpPr>
        <p:spPr bwMode="auto">
          <a:xfrm>
            <a:off x="6659563" y="4064000"/>
            <a:ext cx="23129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MgO substrate(FFT)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33" name="Picture 10" descr="C:\Users\Tanaka Lab\Desktop\FFT of 1675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201612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グループ化 84"/>
          <p:cNvGrpSpPr>
            <a:grpSpLocks/>
          </p:cNvGrpSpPr>
          <p:nvPr/>
        </p:nvGrpSpPr>
        <p:grpSpPr bwMode="auto">
          <a:xfrm>
            <a:off x="7162800" y="2520950"/>
            <a:ext cx="1295400" cy="1008063"/>
            <a:chOff x="7020000" y="2636912"/>
            <a:chExt cx="1296016" cy="1008112"/>
          </a:xfrm>
        </p:grpSpPr>
        <p:sp>
          <p:nvSpPr>
            <p:cNvPr id="67" name="円/楕円 66"/>
            <p:cNvSpPr/>
            <p:nvPr/>
          </p:nvSpPr>
          <p:spPr>
            <a:xfrm>
              <a:off x="7596537" y="2636912"/>
              <a:ext cx="144531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7596537" y="3068733"/>
              <a:ext cx="144531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7884011" y="2852822"/>
              <a:ext cx="144532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7884011" y="3284643"/>
              <a:ext cx="144532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7596537" y="3500554"/>
              <a:ext cx="144531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309062" y="3284643"/>
              <a:ext cx="142943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7309062" y="2852822"/>
              <a:ext cx="142943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7020000" y="3095722"/>
              <a:ext cx="144532" cy="1444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8171485" y="3059208"/>
              <a:ext cx="144531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43044" name="Picture 9" descr="C:\Users\Tanaka Lab\Desktop\su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46405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グループ化 85"/>
          <p:cNvGrpSpPr>
            <a:grpSpLocks/>
          </p:cNvGrpSpPr>
          <p:nvPr/>
        </p:nvGrpSpPr>
        <p:grpSpPr bwMode="auto">
          <a:xfrm>
            <a:off x="7164388" y="4968875"/>
            <a:ext cx="1295400" cy="1008063"/>
            <a:chOff x="7020000" y="5013176"/>
            <a:chExt cx="1296016" cy="1008112"/>
          </a:xfrm>
        </p:grpSpPr>
        <p:sp>
          <p:nvSpPr>
            <p:cNvPr id="76" name="円/楕円 75"/>
            <p:cNvSpPr/>
            <p:nvPr/>
          </p:nvSpPr>
          <p:spPr>
            <a:xfrm>
              <a:off x="7596536" y="5013176"/>
              <a:ext cx="144532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7596536" y="5444997"/>
              <a:ext cx="144532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7884011" y="5229086"/>
              <a:ext cx="144531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7884011" y="5660907"/>
              <a:ext cx="144531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7596536" y="5876818"/>
              <a:ext cx="144532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7309062" y="5660907"/>
              <a:ext cx="142943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7309062" y="5229086"/>
              <a:ext cx="142943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7020000" y="5471986"/>
              <a:ext cx="144531" cy="1444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8171484" y="5435472"/>
              <a:ext cx="144532" cy="144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3055" name="グループ化 107"/>
          <p:cNvGrpSpPr>
            <a:grpSpLocks/>
          </p:cNvGrpSpPr>
          <p:nvPr/>
        </p:nvGrpSpPr>
        <p:grpSpPr bwMode="auto">
          <a:xfrm>
            <a:off x="179388" y="4500563"/>
            <a:ext cx="863600" cy="873125"/>
            <a:chOff x="2051720" y="5589240"/>
            <a:chExt cx="864096" cy="801380"/>
          </a:xfrm>
        </p:grpSpPr>
        <p:sp>
          <p:nvSpPr>
            <p:cNvPr id="102" name="正方形/長方形 101"/>
            <p:cNvSpPr/>
            <p:nvPr/>
          </p:nvSpPr>
          <p:spPr>
            <a:xfrm>
              <a:off x="2051720" y="5589240"/>
              <a:ext cx="864096" cy="801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057" name="グループ化 102"/>
            <p:cNvGrpSpPr>
              <a:grpSpLocks/>
            </p:cNvGrpSpPr>
            <p:nvPr/>
          </p:nvGrpSpPr>
          <p:grpSpPr bwMode="auto">
            <a:xfrm rot="2923050">
              <a:off x="2284879" y="5800684"/>
              <a:ext cx="360845" cy="400626"/>
              <a:chOff x="2051720" y="4374396"/>
              <a:chExt cx="936104" cy="1224136"/>
            </a:xfrm>
          </p:grpSpPr>
          <p:sp>
            <p:nvSpPr>
              <p:cNvPr id="104" name="正方形/長方形 103"/>
              <p:cNvSpPr/>
              <p:nvPr/>
            </p:nvSpPr>
            <p:spPr>
              <a:xfrm>
                <a:off x="2048845" y="4377787"/>
                <a:ext cx="71819" cy="12230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2335445" y="4377948"/>
                <a:ext cx="71817" cy="12230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2624537" y="4374468"/>
                <a:ext cx="71819" cy="12230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>
                <a:off x="2911138" y="4374630"/>
                <a:ext cx="71817" cy="12230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10" name="直線コネクタ 109"/>
          <p:cNvCxnSpPr/>
          <p:nvPr/>
        </p:nvCxnSpPr>
        <p:spPr>
          <a:xfrm rot="16200000" flipH="1">
            <a:off x="107157" y="4509294"/>
            <a:ext cx="1008062" cy="8636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63" name="テキスト ボックス 110"/>
          <p:cNvSpPr txBox="1">
            <a:spLocks noChangeArrowheads="1"/>
          </p:cNvSpPr>
          <p:nvPr/>
        </p:nvSpPr>
        <p:spPr bwMode="auto">
          <a:xfrm>
            <a:off x="-36513" y="4005263"/>
            <a:ext cx="82232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Fracture</a:t>
            </a:r>
          </a:p>
          <a:p>
            <a:pPr algn="ctr"/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direction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64" name="グループ化 114"/>
          <p:cNvGrpSpPr>
            <a:grpSpLocks/>
          </p:cNvGrpSpPr>
          <p:nvPr/>
        </p:nvGrpSpPr>
        <p:grpSpPr bwMode="auto">
          <a:xfrm>
            <a:off x="1547813" y="4581525"/>
            <a:ext cx="185737" cy="153988"/>
            <a:chOff x="2797211" y="5211167"/>
            <a:chExt cx="186548" cy="153737"/>
          </a:xfrm>
        </p:grpSpPr>
        <p:sp>
          <p:nvSpPr>
            <p:cNvPr id="112" name="円/楕円 111"/>
            <p:cNvSpPr/>
            <p:nvPr/>
          </p:nvSpPr>
          <p:spPr>
            <a:xfrm>
              <a:off x="2797211" y="5211167"/>
              <a:ext cx="186548" cy="153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2843449" y="5249205"/>
              <a:ext cx="94072" cy="776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67" name="テキスト ボックス 113"/>
          <p:cNvSpPr txBox="1">
            <a:spLocks noChangeArrowheads="1"/>
          </p:cNvSpPr>
          <p:nvPr/>
        </p:nvSpPr>
        <p:spPr bwMode="auto">
          <a:xfrm>
            <a:off x="1692275" y="4437063"/>
            <a:ext cx="676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[110]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68" name="テキスト ボックス 59"/>
          <p:cNvSpPr txBox="1">
            <a:spLocks noChangeArrowheads="1"/>
          </p:cNvSpPr>
          <p:nvPr/>
        </p:nvSpPr>
        <p:spPr bwMode="auto">
          <a:xfrm>
            <a:off x="107950" y="6381750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（結晶方位関係）</a:t>
            </a:r>
          </a:p>
        </p:txBody>
      </p:sp>
      <p:sp>
        <p:nvSpPr>
          <p:cNvPr id="43069" name="テキスト ボックス 60"/>
          <p:cNvSpPr txBox="1">
            <a:spLocks noChangeArrowheads="1"/>
          </p:cNvSpPr>
          <p:nvPr/>
        </p:nvSpPr>
        <p:spPr bwMode="auto">
          <a:xfrm>
            <a:off x="6713538" y="6524625"/>
            <a:ext cx="2538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latin typeface="HGP明朝B" pitchFamily="18" charset="-128"/>
                <a:ea typeface="HGP明朝B" pitchFamily="18" charset="-128"/>
              </a:rPr>
              <a:t>（</a:t>
            </a:r>
            <a:r>
              <a:rPr lang="en-US" altLang="ja-JP" sz="1600">
                <a:latin typeface="HGP明朝B" pitchFamily="18" charset="-128"/>
                <a:ea typeface="HGP明朝B" pitchFamily="18" charset="-128"/>
              </a:rPr>
              <a:t>FFT : </a:t>
            </a:r>
            <a:r>
              <a:rPr lang="ja-JP" altLang="en-US" sz="1600">
                <a:latin typeface="HGP明朝B" pitchFamily="18" charset="-128"/>
                <a:ea typeface="HGP明朝B" pitchFamily="18" charset="-128"/>
              </a:rPr>
              <a:t>高速フーリエ変換）</a:t>
            </a:r>
          </a:p>
        </p:txBody>
      </p:sp>
      <p:sp>
        <p:nvSpPr>
          <p:cNvPr id="43070" name="テキスト ボックス 61"/>
          <p:cNvSpPr txBox="1">
            <a:spLocks noChangeArrowheads="1"/>
          </p:cNvSpPr>
          <p:nvPr/>
        </p:nvSpPr>
        <p:spPr bwMode="auto">
          <a:xfrm>
            <a:off x="6948488" y="971550"/>
            <a:ext cx="226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（透過型電子顕微鏡）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図 100" descr="MgO_zigzag_4.jpg"/>
          <p:cNvPicPr>
            <a:picLocks noChangeAspect="1"/>
          </p:cNvPicPr>
          <p:nvPr/>
        </p:nvPicPr>
        <p:blipFill>
          <a:blip r:embed="rId3"/>
          <a:srcRect l="27950" t="16705" r="29526" b="18221"/>
          <a:stretch>
            <a:fillRect/>
          </a:stretch>
        </p:blipFill>
        <p:spPr bwMode="auto">
          <a:xfrm>
            <a:off x="6227763" y="2006600"/>
            <a:ext cx="2509837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タイトル 1"/>
          <p:cNvSpPr>
            <a:spLocks noGrp="1"/>
          </p:cNvSpPr>
          <p:nvPr>
            <p:ph type="title" idx="4294967295"/>
          </p:nvPr>
        </p:nvSpPr>
        <p:spPr>
          <a:xfrm>
            <a:off x="450850" y="188913"/>
            <a:ext cx="8153400" cy="990600"/>
          </a:xfrm>
        </p:spPr>
        <p:txBody>
          <a:bodyPr/>
          <a:lstStyle/>
          <a:p>
            <a:r>
              <a:rPr lang="en-US" altLang="ja-JP" sz="4800" smtClean="0">
                <a:latin typeface="Times New Roman" pitchFamily="18" charset="0"/>
                <a:cs typeface="Times New Roman" pitchFamily="18" charset="0"/>
              </a:rPr>
              <a:t>Sidesurfaces of 3D-</a:t>
            </a:r>
            <a:r>
              <a:rPr lang="en-US" altLang="ja-JP" sz="5400" smtClean="0">
                <a:latin typeface="Times New Roman" pitchFamily="18" charset="0"/>
                <a:cs typeface="Times New Roman" pitchFamily="18" charset="0"/>
              </a:rPr>
              <a:t>MgO</a:t>
            </a:r>
            <a:endParaRPr lang="ja-JP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テキスト ボックス 365"/>
          <p:cNvSpPr txBox="1">
            <a:spLocks noChangeArrowheads="1"/>
          </p:cNvSpPr>
          <p:nvPr/>
        </p:nvSpPr>
        <p:spPr bwMode="auto">
          <a:xfrm>
            <a:off x="144463" y="3938588"/>
            <a:ext cx="305911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The angle between sidesurface and substrate surface is 55º.</a:t>
            </a:r>
          </a:p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Therefore, sidesurface is MgO(111). 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61" name="グループ化 245"/>
          <p:cNvGrpSpPr>
            <a:grpSpLocks/>
          </p:cNvGrpSpPr>
          <p:nvPr/>
        </p:nvGrpSpPr>
        <p:grpSpPr bwMode="auto">
          <a:xfrm>
            <a:off x="212725" y="1484313"/>
            <a:ext cx="3206750" cy="2016125"/>
            <a:chOff x="323528" y="4365104"/>
            <a:chExt cx="3206455" cy="2016224"/>
          </a:xfrm>
        </p:grpSpPr>
        <p:grpSp>
          <p:nvGrpSpPr>
            <p:cNvPr id="45062" name="グループ化 336"/>
            <p:cNvGrpSpPr>
              <a:grpSpLocks/>
            </p:cNvGrpSpPr>
            <p:nvPr/>
          </p:nvGrpSpPr>
          <p:grpSpPr bwMode="auto">
            <a:xfrm>
              <a:off x="359025" y="4797152"/>
              <a:ext cx="3170958" cy="1584176"/>
              <a:chOff x="711993" y="3095318"/>
              <a:chExt cx="2864539" cy="1212375"/>
            </a:xfrm>
          </p:grpSpPr>
          <p:grpSp>
            <p:nvGrpSpPr>
              <p:cNvPr id="45063" name="グループ化 17"/>
              <p:cNvGrpSpPr>
                <a:grpSpLocks/>
              </p:cNvGrpSpPr>
              <p:nvPr/>
            </p:nvGrpSpPr>
            <p:grpSpPr bwMode="auto">
              <a:xfrm>
                <a:off x="711993" y="3095318"/>
                <a:ext cx="2864539" cy="1212375"/>
                <a:chOff x="804233" y="3147081"/>
                <a:chExt cx="2395870" cy="1001509"/>
              </a:xfrm>
            </p:grpSpPr>
            <p:grpSp>
              <p:nvGrpSpPr>
                <p:cNvPr id="45064" name="グループ化 8"/>
                <p:cNvGrpSpPr>
                  <a:grpSpLocks noChangeAspect="1"/>
                </p:cNvGrpSpPr>
                <p:nvPr/>
              </p:nvGrpSpPr>
              <p:grpSpPr bwMode="auto">
                <a:xfrm>
                  <a:off x="804233" y="3147081"/>
                  <a:ext cx="2395870" cy="1001509"/>
                  <a:chOff x="2029479" y="1979785"/>
                  <a:chExt cx="4575549" cy="1912646"/>
                </a:xfrm>
              </p:grpSpPr>
              <p:pic>
                <p:nvPicPr>
                  <p:cNvPr id="45065" name="Picture 3" descr="C:\Users\Tanaka Lab\Desktop\発表\2011年度\2011年　応用物理学会(秋)\Result of 22-1.jpg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 l="8292" t="18301" r="27444" b="39864"/>
                  <a:stretch>
                    <a:fillRect/>
                  </a:stretch>
                </p:blipFill>
                <p:spPr bwMode="auto">
                  <a:xfrm>
                    <a:off x="2029479" y="1979785"/>
                    <a:ext cx="3917472" cy="19126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50" name="直線コネクタ 349"/>
                  <p:cNvCxnSpPr/>
                  <p:nvPr/>
                </p:nvCxnSpPr>
                <p:spPr>
                  <a:xfrm>
                    <a:off x="4999402" y="3773592"/>
                    <a:ext cx="694015" cy="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067" name="テキスト ボックス 3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9770" y="3370800"/>
                    <a:ext cx="1925258" cy="4459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100nm</a:t>
                    </a:r>
                    <a:endParaRPr lang="ja-JP" altLang="en-US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344" name="直線コネクタ 343"/>
                <p:cNvCxnSpPr/>
                <p:nvPr/>
              </p:nvCxnSpPr>
              <p:spPr>
                <a:xfrm flipV="1">
                  <a:off x="803799" y="3709990"/>
                  <a:ext cx="2052091" cy="702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線コネクタ 346"/>
                <p:cNvCxnSpPr/>
                <p:nvPr/>
              </p:nvCxnSpPr>
              <p:spPr>
                <a:xfrm rot="5400000">
                  <a:off x="1475332" y="3429069"/>
                  <a:ext cx="288051" cy="28784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線コネクタ 347"/>
                <p:cNvCxnSpPr/>
                <p:nvPr/>
              </p:nvCxnSpPr>
              <p:spPr>
                <a:xfrm flipV="1">
                  <a:off x="1763280" y="3396848"/>
                  <a:ext cx="1092610" cy="3211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071" name="テキスト ボックス 340"/>
              <p:cNvSpPr txBox="1">
                <a:spLocks noChangeArrowheads="1"/>
              </p:cNvSpPr>
              <p:nvPr/>
            </p:nvSpPr>
            <p:spPr bwMode="auto">
              <a:xfrm>
                <a:off x="1704009" y="3724118"/>
                <a:ext cx="1535276" cy="306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072" name="テキスト ボックス 341"/>
              <p:cNvSpPr txBox="1">
                <a:spLocks noChangeArrowheads="1"/>
              </p:cNvSpPr>
              <p:nvPr/>
            </p:nvSpPr>
            <p:spPr bwMode="auto">
              <a:xfrm>
                <a:off x="2077033" y="3450408"/>
                <a:ext cx="1074780" cy="306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3D-MgO</a:t>
                </a:r>
                <a:r>
                  <a:rPr lang="ja-JP" alt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5073" name="グループ化 244"/>
            <p:cNvGrpSpPr>
              <a:grpSpLocks/>
            </p:cNvGrpSpPr>
            <p:nvPr/>
          </p:nvGrpSpPr>
          <p:grpSpPr bwMode="auto">
            <a:xfrm>
              <a:off x="323528" y="4365104"/>
              <a:ext cx="2773517" cy="1512168"/>
              <a:chOff x="323528" y="4365104"/>
              <a:chExt cx="2773517" cy="1512168"/>
            </a:xfrm>
          </p:grpSpPr>
          <p:sp>
            <p:nvSpPr>
              <p:cNvPr id="45074" name="テキスト ボックス 358"/>
              <p:cNvSpPr txBox="1">
                <a:spLocks noChangeArrowheads="1"/>
              </p:cNvSpPr>
              <p:nvPr/>
            </p:nvSpPr>
            <p:spPr bwMode="auto">
              <a:xfrm>
                <a:off x="323528" y="4365104"/>
                <a:ext cx="277351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latin typeface="Times New Roman" pitchFamily="18" charset="0"/>
                    <a:cs typeface="Times New Roman" pitchFamily="18" charset="0"/>
                  </a:rPr>
                  <a:t>Crosssection SEM image</a:t>
                </a:r>
                <a:endParaRPr lang="ja-JP" alt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" name="円弧 234"/>
              <p:cNvSpPr/>
              <p:nvPr/>
            </p:nvSpPr>
            <p:spPr>
              <a:xfrm>
                <a:off x="1260067" y="5446244"/>
                <a:ext cx="358742" cy="431821"/>
              </a:xfrm>
              <a:prstGeom prst="arc">
                <a:avLst>
                  <a:gd name="adj1" fmla="val 16276303"/>
                  <a:gd name="adj2" fmla="val 21595517"/>
                </a:avLst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cxnSp>
        <p:nvCxnSpPr>
          <p:cNvPr id="237" name="直線矢印コネクタ 236"/>
          <p:cNvCxnSpPr/>
          <p:nvPr/>
        </p:nvCxnSpPr>
        <p:spPr>
          <a:xfrm flipV="1">
            <a:off x="539750" y="2852738"/>
            <a:ext cx="719138" cy="10810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89"/>
          <p:cNvGrpSpPr>
            <a:grpSpLocks/>
          </p:cNvGrpSpPr>
          <p:nvPr/>
        </p:nvGrpSpPr>
        <p:grpSpPr bwMode="auto">
          <a:xfrm>
            <a:off x="6523038" y="1589088"/>
            <a:ext cx="1722437" cy="400050"/>
            <a:chOff x="6522716" y="1588730"/>
            <a:chExt cx="1722903" cy="400110"/>
          </a:xfrm>
        </p:grpSpPr>
        <p:pic>
          <p:nvPicPr>
            <p:cNvPr id="4507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22716" y="1700808"/>
              <a:ext cx="209524" cy="21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9" name="テキスト ボックス 86"/>
            <p:cNvSpPr txBox="1">
              <a:spLocks noChangeArrowheads="1"/>
            </p:cNvSpPr>
            <p:nvPr/>
          </p:nvSpPr>
          <p:spPr bwMode="auto">
            <a:xfrm>
              <a:off x="6660232" y="1588730"/>
              <a:ext cx="6751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  <a:cs typeface="Times New Roman" pitchFamily="18" charset="0"/>
                </a:rPr>
                <a:t>: Mg</a:t>
              </a:r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5080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24328" y="1659657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1" name="テキスト ボックス 88"/>
            <p:cNvSpPr txBox="1">
              <a:spLocks noChangeArrowheads="1"/>
            </p:cNvSpPr>
            <p:nvPr/>
          </p:nvSpPr>
          <p:spPr bwMode="auto">
            <a:xfrm>
              <a:off x="7740352" y="1588730"/>
              <a:ext cx="5052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  <a:cs typeface="Times New Roman" pitchFamily="18" charset="0"/>
                </a:rPr>
                <a:t>: O</a:t>
              </a:r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グループ化 345"/>
          <p:cNvGrpSpPr>
            <a:grpSpLocks/>
          </p:cNvGrpSpPr>
          <p:nvPr/>
        </p:nvGrpSpPr>
        <p:grpSpPr bwMode="auto">
          <a:xfrm>
            <a:off x="3387725" y="2741613"/>
            <a:ext cx="1301750" cy="1141412"/>
            <a:chOff x="5092121" y="-361096"/>
            <a:chExt cx="2003874" cy="2089878"/>
          </a:xfrm>
        </p:grpSpPr>
        <p:sp>
          <p:nvSpPr>
            <p:cNvPr id="353" name="円/楕円 352"/>
            <p:cNvSpPr/>
            <p:nvPr/>
          </p:nvSpPr>
          <p:spPr>
            <a:xfrm>
              <a:off x="5148328" y="836442"/>
              <a:ext cx="288362" cy="2877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4" name="円/楕円 353"/>
            <p:cNvSpPr/>
            <p:nvPr/>
          </p:nvSpPr>
          <p:spPr>
            <a:xfrm>
              <a:off x="5219196" y="909108"/>
              <a:ext cx="144182" cy="1424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5" name="直線矢印コネクタ 354"/>
            <p:cNvCxnSpPr/>
            <p:nvPr/>
          </p:nvCxnSpPr>
          <p:spPr>
            <a:xfrm>
              <a:off x="5436690" y="1051534"/>
              <a:ext cx="647593" cy="21799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矢印コネクタ 355"/>
            <p:cNvCxnSpPr/>
            <p:nvPr/>
          </p:nvCxnSpPr>
          <p:spPr>
            <a:xfrm rot="5400000" flipH="1" flipV="1">
              <a:off x="5148033" y="403604"/>
              <a:ext cx="648183" cy="21749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87" name="テキスト ボックス 356"/>
            <p:cNvSpPr txBox="1">
              <a:spLocks noChangeArrowheads="1"/>
            </p:cNvSpPr>
            <p:nvPr/>
          </p:nvSpPr>
          <p:spPr bwMode="auto">
            <a:xfrm>
              <a:off x="6042624" y="1052735"/>
              <a:ext cx="1053371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88" name="テキスト ボックス 357"/>
            <p:cNvSpPr txBox="1">
              <a:spLocks noChangeArrowheads="1"/>
            </p:cNvSpPr>
            <p:nvPr/>
          </p:nvSpPr>
          <p:spPr bwMode="auto">
            <a:xfrm>
              <a:off x="5092121" y="-361096"/>
              <a:ext cx="1053371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1" name="テキスト ボックス 360"/>
          <p:cNvSpPr txBox="1">
            <a:spLocks noChangeArrowheads="1"/>
          </p:cNvSpPr>
          <p:nvPr/>
        </p:nvSpPr>
        <p:spPr bwMode="auto">
          <a:xfrm rot="-4495873">
            <a:off x="4475163" y="2171700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グループ化 361"/>
          <p:cNvGrpSpPr>
            <a:grpSpLocks/>
          </p:cNvGrpSpPr>
          <p:nvPr/>
        </p:nvGrpSpPr>
        <p:grpSpPr bwMode="auto">
          <a:xfrm>
            <a:off x="3240088" y="1844675"/>
            <a:ext cx="2952750" cy="2136775"/>
            <a:chOff x="5724128" y="1556792"/>
            <a:chExt cx="4365474" cy="3381375"/>
          </a:xfrm>
        </p:grpSpPr>
        <p:pic>
          <p:nvPicPr>
            <p:cNvPr id="4509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24128" y="1556792"/>
              <a:ext cx="416242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4" name="直線コネクタ 363"/>
            <p:cNvCxnSpPr/>
            <p:nvPr/>
          </p:nvCxnSpPr>
          <p:spPr>
            <a:xfrm>
              <a:off x="8892617" y="4797486"/>
              <a:ext cx="720537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93" name="テキスト ボックス 364"/>
            <p:cNvSpPr txBox="1">
              <a:spLocks noChangeArrowheads="1"/>
            </p:cNvSpPr>
            <p:nvPr/>
          </p:nvSpPr>
          <p:spPr bwMode="auto">
            <a:xfrm>
              <a:off x="8668286" y="4283708"/>
              <a:ext cx="1421316" cy="58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500nm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67" name="直線矢印コネクタ 366"/>
          <p:cNvCxnSpPr/>
          <p:nvPr/>
        </p:nvCxnSpPr>
        <p:spPr>
          <a:xfrm rot="10800000">
            <a:off x="4427538" y="2517775"/>
            <a:ext cx="360362" cy="21590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テキスト ボックス 367"/>
          <p:cNvSpPr txBox="1">
            <a:spLocks noChangeArrowheads="1"/>
          </p:cNvSpPr>
          <p:nvPr/>
        </p:nvSpPr>
        <p:spPr bwMode="auto">
          <a:xfrm>
            <a:off x="3419475" y="2205038"/>
            <a:ext cx="134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Zig-Zag line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テキスト ボックス 368"/>
          <p:cNvSpPr txBox="1">
            <a:spLocks noChangeArrowheads="1"/>
          </p:cNvSpPr>
          <p:nvPr/>
        </p:nvSpPr>
        <p:spPr bwMode="auto">
          <a:xfrm>
            <a:off x="3771900" y="1844675"/>
            <a:ext cx="123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3D-MgO(001)</a:t>
            </a:r>
            <a:endParaRPr lang="ja-JP" altLang="en-US" sz="14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テキスト ボックス 369"/>
          <p:cNvSpPr txBox="1">
            <a:spLocks noChangeArrowheads="1"/>
          </p:cNvSpPr>
          <p:nvPr/>
        </p:nvSpPr>
        <p:spPr bwMode="auto">
          <a:xfrm>
            <a:off x="4673600" y="3343275"/>
            <a:ext cx="137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MgO(001)</a:t>
            </a:r>
            <a:r>
              <a:rPr lang="en-US" altLang="ja-JP" sz="14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" name="Picture 3" descr="C:\Users\Tanaka Lab\Desktop\実験\sidewall\SEM\SW 15(MgO on MgO 45度)大気\imp_PLD_piro_anneal1000(19)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3100" y="4076700"/>
            <a:ext cx="28273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9" name="直線コネクタ 378"/>
          <p:cNvCxnSpPr/>
          <p:nvPr/>
        </p:nvCxnSpPr>
        <p:spPr>
          <a:xfrm>
            <a:off x="5195888" y="5962650"/>
            <a:ext cx="646112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テキスト ボックス 379"/>
          <p:cNvSpPr txBox="1">
            <a:spLocks noChangeArrowheads="1"/>
          </p:cNvSpPr>
          <p:nvPr/>
        </p:nvSpPr>
        <p:spPr bwMode="auto">
          <a:xfrm>
            <a:off x="5127625" y="565150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500nm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8" name="直線矢印コネクタ 387"/>
          <p:cNvCxnSpPr/>
          <p:nvPr/>
        </p:nvCxnSpPr>
        <p:spPr>
          <a:xfrm rot="10800000">
            <a:off x="4392613" y="4797425"/>
            <a:ext cx="415925" cy="35718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テキスト ボックス 388"/>
          <p:cNvSpPr txBox="1">
            <a:spLocks noChangeArrowheads="1"/>
          </p:cNvSpPr>
          <p:nvPr/>
        </p:nvSpPr>
        <p:spPr bwMode="auto">
          <a:xfrm>
            <a:off x="3235325" y="4481513"/>
            <a:ext cx="1293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 line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テキスト ボックス 389"/>
          <p:cNvSpPr txBox="1">
            <a:spLocks noChangeArrowheads="1"/>
          </p:cNvSpPr>
          <p:nvPr/>
        </p:nvSpPr>
        <p:spPr bwMode="auto">
          <a:xfrm>
            <a:off x="4740275" y="5424488"/>
            <a:ext cx="137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MgO(001)</a:t>
            </a:r>
            <a:r>
              <a:rPr lang="en-US" altLang="ja-JP" sz="14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テキスト ボックス 390"/>
          <p:cNvSpPr txBox="1">
            <a:spLocks noChangeArrowheads="1"/>
          </p:cNvSpPr>
          <p:nvPr/>
        </p:nvSpPr>
        <p:spPr bwMode="auto">
          <a:xfrm>
            <a:off x="3714750" y="4144963"/>
            <a:ext cx="123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3D-MgO(001)</a:t>
            </a:r>
            <a:endParaRPr lang="ja-JP" altLang="en-US" sz="14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テキスト ボックス 391"/>
          <p:cNvSpPr txBox="1">
            <a:spLocks noChangeArrowheads="1"/>
          </p:cNvSpPr>
          <p:nvPr/>
        </p:nvSpPr>
        <p:spPr bwMode="auto">
          <a:xfrm>
            <a:off x="3311525" y="3563938"/>
            <a:ext cx="68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[001]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テキスト ボックス 392"/>
          <p:cNvSpPr txBox="1">
            <a:spLocks noChangeArrowheads="1"/>
          </p:cNvSpPr>
          <p:nvPr/>
        </p:nvSpPr>
        <p:spPr bwMode="auto">
          <a:xfrm>
            <a:off x="3167063" y="5661025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[001]</a:t>
            </a:r>
            <a:endParaRPr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テキスト ボックス 393"/>
          <p:cNvSpPr txBox="1">
            <a:spLocks noChangeArrowheads="1"/>
          </p:cNvSpPr>
          <p:nvPr/>
        </p:nvSpPr>
        <p:spPr bwMode="auto">
          <a:xfrm>
            <a:off x="3419475" y="1474788"/>
            <a:ext cx="229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Times New Roman" pitchFamily="18" charset="0"/>
                <a:cs typeface="Times New Roman" pitchFamily="18" charset="0"/>
              </a:rPr>
              <a:t>After anneal  (1000</a:t>
            </a:r>
            <a:r>
              <a:rPr lang="ja-JP" altLang="en-US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0" name="図 99" descr="MgO_parallel_4.jpg"/>
          <p:cNvPicPr>
            <a:picLocks noChangeAspect="1"/>
          </p:cNvPicPr>
          <p:nvPr/>
        </p:nvPicPr>
        <p:blipFill>
          <a:blip r:embed="rId9"/>
          <a:srcRect l="27950" t="18221" r="27950" b="18221"/>
          <a:stretch>
            <a:fillRect/>
          </a:stretch>
        </p:blipFill>
        <p:spPr bwMode="auto">
          <a:xfrm rot="-458901">
            <a:off x="6430963" y="4230688"/>
            <a:ext cx="24241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グループ化 77"/>
          <p:cNvGrpSpPr>
            <a:grpSpLocks/>
          </p:cNvGrpSpPr>
          <p:nvPr/>
        </p:nvGrpSpPr>
        <p:grpSpPr bwMode="auto">
          <a:xfrm>
            <a:off x="6500813" y="4164013"/>
            <a:ext cx="1239837" cy="741362"/>
            <a:chOff x="6300192" y="1895004"/>
            <a:chExt cx="1238858" cy="741908"/>
          </a:xfrm>
        </p:grpSpPr>
        <p:cxnSp>
          <p:nvCxnSpPr>
            <p:cNvPr id="79" name="直線矢印コネクタ 78"/>
            <p:cNvCxnSpPr/>
            <p:nvPr/>
          </p:nvCxnSpPr>
          <p:spPr>
            <a:xfrm flipV="1">
              <a:off x="6300192" y="2276285"/>
              <a:ext cx="575807" cy="360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11" name="テキスト ボックス 79"/>
            <p:cNvSpPr txBox="1">
              <a:spLocks noChangeArrowheads="1"/>
            </p:cNvSpPr>
            <p:nvPr/>
          </p:nvSpPr>
          <p:spPr bwMode="auto">
            <a:xfrm rot="-1953738">
              <a:off x="6849439" y="1895004"/>
              <a:ext cx="6896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Calibri" pitchFamily="34" charset="0"/>
                </a:rPr>
                <a:t>[110]</a:t>
              </a:r>
              <a:endParaRPr lang="ja-JP" altLang="en-US">
                <a:latin typeface="Calibri" pitchFamily="34" charset="0"/>
              </a:endParaRPr>
            </a:p>
          </p:txBody>
        </p:sp>
      </p:grpSp>
      <p:grpSp>
        <p:nvGrpSpPr>
          <p:cNvPr id="12" name="グループ化 76"/>
          <p:cNvGrpSpPr>
            <a:grpSpLocks/>
          </p:cNvGrpSpPr>
          <p:nvPr/>
        </p:nvGrpSpPr>
        <p:grpSpPr bwMode="auto">
          <a:xfrm>
            <a:off x="6300788" y="2111375"/>
            <a:ext cx="1238250" cy="741363"/>
            <a:chOff x="6300192" y="1895004"/>
            <a:chExt cx="1238858" cy="741908"/>
          </a:xfrm>
        </p:grpSpPr>
        <p:cxnSp>
          <p:nvCxnSpPr>
            <p:cNvPr id="75" name="直線矢印コネクタ 74"/>
            <p:cNvCxnSpPr/>
            <p:nvPr/>
          </p:nvCxnSpPr>
          <p:spPr>
            <a:xfrm flipV="1">
              <a:off x="6300192" y="2276284"/>
              <a:ext cx="576545" cy="3606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14" name="テキスト ボックス 75"/>
            <p:cNvSpPr txBox="1">
              <a:spLocks noChangeArrowheads="1"/>
            </p:cNvSpPr>
            <p:nvPr/>
          </p:nvSpPr>
          <p:spPr bwMode="auto">
            <a:xfrm rot="-1953738">
              <a:off x="6849439" y="1895004"/>
              <a:ext cx="6896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Calibri" pitchFamily="34" charset="0"/>
                </a:rPr>
                <a:t>[100]</a:t>
              </a:r>
              <a:endParaRPr lang="ja-JP" altLang="en-US">
                <a:latin typeface="Calibri" pitchFamily="34" charset="0"/>
              </a:endParaRPr>
            </a:p>
          </p:txBody>
        </p:sp>
      </p:grpSp>
      <p:grpSp>
        <p:nvGrpSpPr>
          <p:cNvPr id="13" name="グループ化 370"/>
          <p:cNvGrpSpPr>
            <a:grpSpLocks/>
          </p:cNvGrpSpPr>
          <p:nvPr/>
        </p:nvGrpSpPr>
        <p:grpSpPr bwMode="auto">
          <a:xfrm>
            <a:off x="3665538" y="2755900"/>
            <a:ext cx="1193800" cy="1249363"/>
            <a:chOff x="5148064" y="-425885"/>
            <a:chExt cx="1837168" cy="2286474"/>
          </a:xfrm>
        </p:grpSpPr>
        <p:sp>
          <p:nvSpPr>
            <p:cNvPr id="372" name="円/楕円 371"/>
            <p:cNvSpPr/>
            <p:nvPr/>
          </p:nvSpPr>
          <p:spPr>
            <a:xfrm>
              <a:off x="5148064" y="837923"/>
              <a:ext cx="288279" cy="2876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3" name="円/楕円 372"/>
            <p:cNvSpPr/>
            <p:nvPr/>
          </p:nvSpPr>
          <p:spPr>
            <a:xfrm>
              <a:off x="5218911" y="907650"/>
              <a:ext cx="144140" cy="1452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4" name="直線矢印コネクタ 373"/>
            <p:cNvCxnSpPr/>
            <p:nvPr/>
          </p:nvCxnSpPr>
          <p:spPr>
            <a:xfrm>
              <a:off x="5436343" y="1052915"/>
              <a:ext cx="564342" cy="51423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矢印コネクタ 374"/>
            <p:cNvCxnSpPr/>
            <p:nvPr/>
          </p:nvCxnSpPr>
          <p:spPr>
            <a:xfrm rot="5400000" flipH="1" flipV="1">
              <a:off x="5266643" y="213816"/>
              <a:ext cx="720515" cy="52769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20" name="テキスト ボックス 375"/>
            <p:cNvSpPr txBox="1">
              <a:spLocks noChangeArrowheads="1"/>
            </p:cNvSpPr>
            <p:nvPr/>
          </p:nvSpPr>
          <p:spPr bwMode="auto">
            <a:xfrm>
              <a:off x="5931862" y="1184542"/>
              <a:ext cx="1053370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121" name="テキスト ボックス 376"/>
            <p:cNvSpPr txBox="1">
              <a:spLocks noChangeArrowheads="1"/>
            </p:cNvSpPr>
            <p:nvPr/>
          </p:nvSpPr>
          <p:spPr bwMode="auto">
            <a:xfrm>
              <a:off x="5336101" y="-425885"/>
              <a:ext cx="1053370" cy="67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グループ化 94"/>
          <p:cNvGrpSpPr>
            <a:grpSpLocks/>
          </p:cNvGrpSpPr>
          <p:nvPr/>
        </p:nvGrpSpPr>
        <p:grpSpPr bwMode="auto">
          <a:xfrm>
            <a:off x="3489325" y="4797425"/>
            <a:ext cx="1227138" cy="1243013"/>
            <a:chOff x="3489155" y="5157193"/>
            <a:chExt cx="1226863" cy="1242719"/>
          </a:xfrm>
        </p:grpSpPr>
        <p:grpSp>
          <p:nvGrpSpPr>
            <p:cNvPr id="45123" name="グループ化 380"/>
            <p:cNvGrpSpPr>
              <a:grpSpLocks/>
            </p:cNvGrpSpPr>
            <p:nvPr/>
          </p:nvGrpSpPr>
          <p:grpSpPr bwMode="auto">
            <a:xfrm>
              <a:off x="3489155" y="5157193"/>
              <a:ext cx="1226863" cy="1242719"/>
              <a:chOff x="5832073" y="-361094"/>
              <a:chExt cx="1894290" cy="2328276"/>
            </a:xfrm>
          </p:grpSpPr>
          <p:sp>
            <p:nvSpPr>
              <p:cNvPr id="382" name="円/楕円 381"/>
              <p:cNvSpPr/>
              <p:nvPr/>
            </p:nvSpPr>
            <p:spPr>
              <a:xfrm>
                <a:off x="5832073" y="971048"/>
                <a:ext cx="289167" cy="28843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3" name="円/楕円 382"/>
              <p:cNvSpPr/>
              <p:nvPr/>
            </p:nvSpPr>
            <p:spPr>
              <a:xfrm>
                <a:off x="5903140" y="1042413"/>
                <a:ext cx="144583" cy="1457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84" name="直線矢印コネクタ 383"/>
              <p:cNvCxnSpPr/>
              <p:nvPr/>
            </p:nvCxnSpPr>
            <p:spPr>
              <a:xfrm>
                <a:off x="6121240" y="1197036"/>
                <a:ext cx="671456" cy="48171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直線矢印コネクタ 384"/>
              <p:cNvCxnSpPr/>
              <p:nvPr/>
            </p:nvCxnSpPr>
            <p:spPr>
              <a:xfrm rot="5400000" flipH="1" flipV="1">
                <a:off x="5952603" y="387188"/>
                <a:ext cx="761224" cy="47786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128" name="テキスト ボックス 385"/>
              <p:cNvSpPr txBox="1">
                <a:spLocks noChangeArrowheads="1"/>
              </p:cNvSpPr>
              <p:nvPr/>
            </p:nvSpPr>
            <p:spPr bwMode="auto">
              <a:xfrm>
                <a:off x="6682285" y="1275226"/>
                <a:ext cx="1044078" cy="691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[110]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129" name="テキスト ボックス 386"/>
              <p:cNvSpPr txBox="1">
                <a:spLocks noChangeArrowheads="1"/>
              </p:cNvSpPr>
              <p:nvPr/>
            </p:nvSpPr>
            <p:spPr bwMode="auto">
              <a:xfrm>
                <a:off x="6082936" y="-361094"/>
                <a:ext cx="1044077" cy="691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[110]</a:t>
                </a:r>
                <a:endParaRPr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4" name="直線コネクタ 93"/>
            <p:cNvCxnSpPr/>
            <p:nvPr/>
          </p:nvCxnSpPr>
          <p:spPr>
            <a:xfrm>
              <a:off x="4211306" y="6093596"/>
              <a:ext cx="1079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67"/>
          <p:cNvGrpSpPr>
            <a:grpSpLocks/>
          </p:cNvGrpSpPr>
          <p:nvPr/>
        </p:nvGrpSpPr>
        <p:grpSpPr bwMode="auto">
          <a:xfrm>
            <a:off x="3924300" y="1474788"/>
            <a:ext cx="2879725" cy="4691062"/>
            <a:chOff x="3923928" y="1835532"/>
            <a:chExt cx="2880319" cy="4689812"/>
          </a:xfrm>
        </p:grpSpPr>
        <p:cxnSp>
          <p:nvCxnSpPr>
            <p:cNvPr id="93" name="直線コネクタ 92"/>
            <p:cNvCxnSpPr/>
            <p:nvPr/>
          </p:nvCxnSpPr>
          <p:spPr>
            <a:xfrm rot="5400000">
              <a:off x="4644042" y="3356746"/>
              <a:ext cx="14442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4571762" y="3428957"/>
              <a:ext cx="1444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4716254" y="3284533"/>
              <a:ext cx="14449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4787706" y="3141696"/>
              <a:ext cx="21594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4932199" y="2997272"/>
              <a:ext cx="14449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5076691" y="2852848"/>
              <a:ext cx="142904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rot="16200000" flipH="1">
              <a:off x="4752808" y="3176594"/>
              <a:ext cx="142837" cy="7304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rot="16200000" flipH="1">
              <a:off x="4895714" y="3033758"/>
              <a:ext cx="144424" cy="7145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rot="5400000">
              <a:off x="5004478" y="2925061"/>
              <a:ext cx="14442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rot="5400000">
              <a:off x="5111674" y="2744927"/>
              <a:ext cx="21584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5219595" y="2637005"/>
              <a:ext cx="1444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5364088" y="2492582"/>
              <a:ext cx="14449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5508580" y="2348157"/>
              <a:ext cx="142904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rot="5400000">
              <a:off x="5291876" y="2564794"/>
              <a:ext cx="144424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rot="5400000">
              <a:off x="5436367" y="2420370"/>
              <a:ext cx="14442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rot="5400000">
              <a:off x="5580065" y="2276739"/>
              <a:ext cx="142837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rot="5400000">
              <a:off x="4463840" y="3536879"/>
              <a:ext cx="21584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rot="5400000">
              <a:off x="4284398" y="3789224"/>
              <a:ext cx="142837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rot="5400000">
              <a:off x="4139114" y="3932854"/>
              <a:ext cx="144424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rot="5400000">
              <a:off x="4031951" y="4112987"/>
              <a:ext cx="21584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rot="16200000" flipH="1">
              <a:off x="3923945" y="4220891"/>
              <a:ext cx="71419" cy="7145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V="1">
              <a:off x="4355817" y="3644800"/>
              <a:ext cx="215945" cy="7300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4211325" y="3860642"/>
              <a:ext cx="14449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>
              <a:off x="4139873" y="4005066"/>
              <a:ext cx="7145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3923928" y="4220908"/>
              <a:ext cx="21594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rot="5400000" flipH="1" flipV="1">
              <a:off x="3815656" y="4689515"/>
              <a:ext cx="2088593" cy="158306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矢印コネクタ 155"/>
            <p:cNvCxnSpPr/>
            <p:nvPr/>
          </p:nvCxnSpPr>
          <p:spPr>
            <a:xfrm flipH="1">
              <a:off x="5724524" y="2060897"/>
              <a:ext cx="287397" cy="14442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59" name="テキスト ボックス 160"/>
            <p:cNvSpPr txBox="1">
              <a:spLocks noChangeArrowheads="1"/>
            </p:cNvSpPr>
            <p:nvPr/>
          </p:nvSpPr>
          <p:spPr bwMode="auto">
            <a:xfrm>
              <a:off x="5940151" y="1835532"/>
              <a:ext cx="6676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(111)</a:t>
              </a:r>
              <a:endParaRPr lang="ja-JP" alt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2" name="直線矢印コネクタ 161"/>
            <p:cNvCxnSpPr/>
            <p:nvPr/>
          </p:nvCxnSpPr>
          <p:spPr>
            <a:xfrm flipH="1">
              <a:off x="5405372" y="4838282"/>
              <a:ext cx="751042" cy="10316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61" name="テキスト ボックス 162"/>
            <p:cNvSpPr txBox="1">
              <a:spLocks noChangeArrowheads="1"/>
            </p:cNvSpPr>
            <p:nvPr/>
          </p:nvSpPr>
          <p:spPr bwMode="auto">
            <a:xfrm>
              <a:off x="6114635" y="4653136"/>
              <a:ext cx="6896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(111)</a:t>
              </a:r>
              <a:endParaRPr lang="ja-JP" alt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9" name="図 118" descr="MgO(100).jpg"/>
          <p:cNvPicPr>
            <a:picLocks noChangeAspect="1"/>
          </p:cNvPicPr>
          <p:nvPr/>
        </p:nvPicPr>
        <p:blipFill>
          <a:blip r:embed="rId10"/>
          <a:srcRect l="33862" t="19675" r="34250" b="19792"/>
          <a:stretch>
            <a:fillRect/>
          </a:stretch>
        </p:blipFill>
        <p:spPr bwMode="auto">
          <a:xfrm>
            <a:off x="6907213" y="1820863"/>
            <a:ext cx="14097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図 119" descr="MgO(110).jpg"/>
          <p:cNvPicPr>
            <a:picLocks noChangeAspect="1"/>
          </p:cNvPicPr>
          <p:nvPr/>
        </p:nvPicPr>
        <p:blipFill>
          <a:blip r:embed="rId11"/>
          <a:srcRect l="33862" t="19675" r="33852" b="19792"/>
          <a:stretch>
            <a:fillRect/>
          </a:stretch>
        </p:blipFill>
        <p:spPr bwMode="auto">
          <a:xfrm>
            <a:off x="6961188" y="3548063"/>
            <a:ext cx="142716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テキスト ボックス 121"/>
          <p:cNvSpPr txBox="1">
            <a:spLocks noChangeArrowheads="1"/>
          </p:cNvSpPr>
          <p:nvPr/>
        </p:nvSpPr>
        <p:spPr bwMode="auto">
          <a:xfrm>
            <a:off x="6819900" y="1484313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MgO(100)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テキスト ボックス 125"/>
          <p:cNvSpPr txBox="1">
            <a:spLocks noChangeArrowheads="1"/>
          </p:cNvSpPr>
          <p:nvPr/>
        </p:nvSpPr>
        <p:spPr bwMode="auto">
          <a:xfrm>
            <a:off x="6829425" y="3173413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MgO(110)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" name="図 127" descr="MgO(111).jpg"/>
          <p:cNvPicPr>
            <a:picLocks noChangeAspect="1"/>
          </p:cNvPicPr>
          <p:nvPr/>
        </p:nvPicPr>
        <p:blipFill>
          <a:blip r:embed="rId12"/>
          <a:srcRect l="34250" t="19733" r="34250" b="19733"/>
          <a:stretch>
            <a:fillRect/>
          </a:stretch>
        </p:blipFill>
        <p:spPr bwMode="auto">
          <a:xfrm>
            <a:off x="6924675" y="5348288"/>
            <a:ext cx="139223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テキスト ボックス 129"/>
          <p:cNvSpPr txBox="1">
            <a:spLocks noChangeArrowheads="1"/>
          </p:cNvSpPr>
          <p:nvPr/>
        </p:nvSpPr>
        <p:spPr bwMode="auto">
          <a:xfrm>
            <a:off x="6804025" y="4941888"/>
            <a:ext cx="126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MgO(111)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テキスト ボックス 136"/>
          <p:cNvSpPr txBox="1">
            <a:spLocks noChangeArrowheads="1"/>
          </p:cNvSpPr>
          <p:nvPr/>
        </p:nvSpPr>
        <p:spPr bwMode="auto">
          <a:xfrm>
            <a:off x="569913" y="6054725"/>
            <a:ext cx="7962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fabricate oxide nanowires, the straight sidesurfade is better, </a:t>
            </a:r>
          </a:p>
          <a:p>
            <a:r>
              <a:rPr lang="en-US" altLang="ja-JP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is, I want 3D-MgO nanowire with (100) sidesurface.</a:t>
            </a:r>
            <a:endParaRPr lang="ja-JP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  <p:bldP spid="368" grpId="0"/>
      <p:bldP spid="369" grpId="0"/>
      <p:bldP spid="370" grpId="0"/>
      <p:bldP spid="380" grpId="0"/>
      <p:bldP spid="389" grpId="0"/>
      <p:bldP spid="390" grpId="0"/>
      <p:bldP spid="391" grpId="0"/>
      <p:bldP spid="392" grpId="0"/>
      <p:bldP spid="393" grpId="0"/>
      <p:bldP spid="394" grpId="0"/>
      <p:bldP spid="122" grpId="0"/>
      <p:bldP spid="126" grpId="0"/>
      <p:bldP spid="130" grpId="0"/>
      <p:bldP spid="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47483647" y="2147483647"/>
          <a:ext cx="2147483647" cy="1101764688"/>
        </p:xfrm>
        <a:graphic>
          <a:graphicData uri="http://schemas.openxmlformats.org/presentationml/2006/ole">
            <p:oleObj spid="_x0000_s47106" name="数式" r:id="rId4" imgW="1358310" imgH="431613" progId="Equation.3">
              <p:embed/>
            </p:oleObj>
          </a:graphicData>
        </a:graphic>
      </p:graphicFrame>
      <p:sp>
        <p:nvSpPr>
          <p:cNvPr id="315" name="正方形/長方形 314"/>
          <p:cNvSpPr/>
          <p:nvPr/>
        </p:nvSpPr>
        <p:spPr>
          <a:xfrm>
            <a:off x="7272338" y="28479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6" name="正方形/長方形 315"/>
          <p:cNvSpPr/>
          <p:nvPr/>
        </p:nvSpPr>
        <p:spPr>
          <a:xfrm>
            <a:off x="7704138" y="2847975"/>
            <a:ext cx="21748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8" name="正方形/長方形 317"/>
          <p:cNvSpPr/>
          <p:nvPr/>
        </p:nvSpPr>
        <p:spPr>
          <a:xfrm>
            <a:off x="7921625" y="28479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9" name="正方形/長方形 318"/>
          <p:cNvSpPr/>
          <p:nvPr/>
        </p:nvSpPr>
        <p:spPr>
          <a:xfrm>
            <a:off x="8353425" y="28479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0" name="正方形/長方形 319"/>
          <p:cNvSpPr/>
          <p:nvPr/>
        </p:nvSpPr>
        <p:spPr>
          <a:xfrm>
            <a:off x="8137525" y="28479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1" name="正方形/長方形 320"/>
          <p:cNvSpPr/>
          <p:nvPr/>
        </p:nvSpPr>
        <p:spPr>
          <a:xfrm>
            <a:off x="7488238" y="28479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5" name="正方形/長方形 324"/>
          <p:cNvSpPr/>
          <p:nvPr/>
        </p:nvSpPr>
        <p:spPr>
          <a:xfrm>
            <a:off x="7272338" y="30638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6" name="正方形/長方形 325"/>
          <p:cNvSpPr/>
          <p:nvPr/>
        </p:nvSpPr>
        <p:spPr>
          <a:xfrm>
            <a:off x="7488238" y="30638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7" name="正方形/長方形 326"/>
          <p:cNvSpPr/>
          <p:nvPr/>
        </p:nvSpPr>
        <p:spPr>
          <a:xfrm>
            <a:off x="7921625" y="30638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8" name="正方形/長方形 327"/>
          <p:cNvSpPr/>
          <p:nvPr/>
        </p:nvSpPr>
        <p:spPr>
          <a:xfrm>
            <a:off x="8137525" y="30638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9" name="正方形/長方形 328"/>
          <p:cNvSpPr/>
          <p:nvPr/>
        </p:nvSpPr>
        <p:spPr>
          <a:xfrm>
            <a:off x="8353425" y="30638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3" name="正方形/長方形 332"/>
          <p:cNvSpPr/>
          <p:nvPr/>
        </p:nvSpPr>
        <p:spPr>
          <a:xfrm>
            <a:off x="7704138" y="3063875"/>
            <a:ext cx="21748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4" name="正方形/長方形 333"/>
          <p:cNvSpPr/>
          <p:nvPr/>
        </p:nvSpPr>
        <p:spPr>
          <a:xfrm>
            <a:off x="7272338" y="32797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6" name="正方形/長方形 335"/>
          <p:cNvSpPr/>
          <p:nvPr/>
        </p:nvSpPr>
        <p:spPr>
          <a:xfrm>
            <a:off x="7488238" y="32797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7" name="正方形/長方形 336"/>
          <p:cNvSpPr/>
          <p:nvPr/>
        </p:nvSpPr>
        <p:spPr>
          <a:xfrm>
            <a:off x="7704138" y="3279775"/>
            <a:ext cx="21748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" name="正方形/長方形 337"/>
          <p:cNvSpPr/>
          <p:nvPr/>
        </p:nvSpPr>
        <p:spPr>
          <a:xfrm>
            <a:off x="7921625" y="32797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9" name="正方形/長方形 338"/>
          <p:cNvSpPr/>
          <p:nvPr/>
        </p:nvSpPr>
        <p:spPr>
          <a:xfrm>
            <a:off x="8137525" y="32797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40" name="正方形/長方形 339"/>
          <p:cNvSpPr/>
          <p:nvPr/>
        </p:nvSpPr>
        <p:spPr>
          <a:xfrm>
            <a:off x="8353425" y="32797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2" name="正方形/長方形 351"/>
          <p:cNvSpPr/>
          <p:nvPr/>
        </p:nvSpPr>
        <p:spPr>
          <a:xfrm>
            <a:off x="7704138" y="2632075"/>
            <a:ext cx="21748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3" name="正方形/長方形 352"/>
          <p:cNvSpPr/>
          <p:nvPr/>
        </p:nvSpPr>
        <p:spPr>
          <a:xfrm>
            <a:off x="7704138" y="2416175"/>
            <a:ext cx="21748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4" name="正方形/長方形 353"/>
          <p:cNvSpPr/>
          <p:nvPr/>
        </p:nvSpPr>
        <p:spPr>
          <a:xfrm>
            <a:off x="7921625" y="26320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5" name="正方形/長方形 354"/>
          <p:cNvSpPr/>
          <p:nvPr/>
        </p:nvSpPr>
        <p:spPr>
          <a:xfrm>
            <a:off x="7921625" y="2416175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129" name="タイトル 1"/>
          <p:cNvSpPr>
            <a:spLocks noGrp="1"/>
          </p:cNvSpPr>
          <p:nvPr>
            <p:ph type="title" idx="4294967295"/>
          </p:nvPr>
        </p:nvSpPr>
        <p:spPr>
          <a:xfrm>
            <a:off x="468313" y="228600"/>
            <a:ext cx="8153400" cy="990600"/>
          </a:xfrm>
        </p:spPr>
        <p:txBody>
          <a:bodyPr/>
          <a:lstStyle/>
          <a:p>
            <a:r>
              <a:rPr lang="en-US" altLang="ja-JP" sz="4800" smtClean="0">
                <a:latin typeface="Times New Roman" pitchFamily="18" charset="0"/>
                <a:cs typeface="Times New Roman" pitchFamily="18" charset="0"/>
              </a:rPr>
              <a:t>Wulff’s theorem</a:t>
            </a:r>
            <a:endParaRPr lang="ja-JP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364163" y="2344738"/>
            <a:ext cx="431800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1" name="テキスト ボックス 15"/>
          <p:cNvSpPr txBox="1">
            <a:spLocks noChangeArrowheads="1"/>
          </p:cNvSpPr>
          <p:nvPr/>
        </p:nvSpPr>
        <p:spPr bwMode="auto">
          <a:xfrm>
            <a:off x="4321175" y="191293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Deposited MgO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132" name="グループ化 124"/>
          <p:cNvGrpSpPr>
            <a:grpSpLocks/>
          </p:cNvGrpSpPr>
          <p:nvPr/>
        </p:nvGrpSpPr>
        <p:grpSpPr bwMode="auto">
          <a:xfrm>
            <a:off x="4392613" y="2355850"/>
            <a:ext cx="1295400" cy="1139825"/>
            <a:chOff x="4392488" y="2431920"/>
            <a:chExt cx="1296145" cy="1139935"/>
          </a:xfrm>
        </p:grpSpPr>
        <p:sp>
          <p:nvSpPr>
            <p:cNvPr id="366" name="正方形/長方形 365"/>
            <p:cNvSpPr/>
            <p:nvPr/>
          </p:nvSpPr>
          <p:spPr>
            <a:xfrm>
              <a:off x="4392488" y="2890752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4824536" y="2890752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9" name="正方形/長方形 368"/>
            <p:cNvSpPr/>
            <p:nvPr/>
          </p:nvSpPr>
          <p:spPr>
            <a:xfrm>
              <a:off x="5040561" y="2890752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0" name="正方形/長方形 369"/>
            <p:cNvSpPr/>
            <p:nvPr/>
          </p:nvSpPr>
          <p:spPr>
            <a:xfrm>
              <a:off x="5472609" y="2890752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1" name="正方形/長方形 370"/>
            <p:cNvSpPr/>
            <p:nvPr/>
          </p:nvSpPr>
          <p:spPr>
            <a:xfrm>
              <a:off x="5256585" y="2890752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2" name="正方形/長方形 371"/>
            <p:cNvSpPr/>
            <p:nvPr/>
          </p:nvSpPr>
          <p:spPr>
            <a:xfrm>
              <a:off x="4608512" y="2890752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5" name="正方形/長方形 374"/>
            <p:cNvSpPr/>
            <p:nvPr/>
          </p:nvSpPr>
          <p:spPr>
            <a:xfrm>
              <a:off x="4392488" y="3106673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6" name="正方形/長方形 375"/>
            <p:cNvSpPr/>
            <p:nvPr/>
          </p:nvSpPr>
          <p:spPr>
            <a:xfrm>
              <a:off x="4608512" y="3106673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7" name="正方形/長方形 376"/>
            <p:cNvSpPr/>
            <p:nvPr/>
          </p:nvSpPr>
          <p:spPr>
            <a:xfrm>
              <a:off x="5040561" y="3106673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8" name="正方形/長方形 377"/>
            <p:cNvSpPr/>
            <p:nvPr/>
          </p:nvSpPr>
          <p:spPr>
            <a:xfrm>
              <a:off x="5256585" y="3106673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9" name="正方形/長方形 378"/>
            <p:cNvSpPr/>
            <p:nvPr/>
          </p:nvSpPr>
          <p:spPr>
            <a:xfrm>
              <a:off x="5472609" y="3106673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3" name="正方形/長方形 382"/>
            <p:cNvSpPr/>
            <p:nvPr/>
          </p:nvSpPr>
          <p:spPr>
            <a:xfrm>
              <a:off x="4824536" y="3106673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4" name="正方形/長方形 383"/>
            <p:cNvSpPr/>
            <p:nvPr/>
          </p:nvSpPr>
          <p:spPr>
            <a:xfrm>
              <a:off x="4392488" y="3322594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4608512" y="3322594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4824536" y="3322594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8" name="正方形/長方形 387"/>
            <p:cNvSpPr/>
            <p:nvPr/>
          </p:nvSpPr>
          <p:spPr>
            <a:xfrm>
              <a:off x="5040561" y="3322594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5256585" y="3322594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5472609" y="3322594"/>
              <a:ext cx="216024" cy="2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47151" name="グループ化 50"/>
            <p:cNvGrpSpPr>
              <a:grpSpLocks/>
            </p:cNvGrpSpPr>
            <p:nvPr/>
          </p:nvGrpSpPr>
          <p:grpSpPr bwMode="auto">
            <a:xfrm rot="10800000">
              <a:off x="4856112" y="2431920"/>
              <a:ext cx="419515" cy="453364"/>
              <a:chOff x="1979712" y="2420888"/>
              <a:chExt cx="360040" cy="373754"/>
            </a:xfrm>
          </p:grpSpPr>
          <p:sp>
            <p:nvSpPr>
              <p:cNvPr id="22" name="円/楕円 21"/>
              <p:cNvSpPr/>
              <p:nvPr/>
            </p:nvSpPr>
            <p:spPr>
              <a:xfrm>
                <a:off x="1981060" y="2420307"/>
                <a:ext cx="72250" cy="143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2051948" y="2492294"/>
                <a:ext cx="62708" cy="143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2125562" y="2421615"/>
                <a:ext cx="143138" cy="71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2195086" y="2492294"/>
                <a:ext cx="136322" cy="143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2124198" y="2709565"/>
                <a:ext cx="62708" cy="641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2196449" y="2637578"/>
                <a:ext cx="72250" cy="719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2053311" y="2637578"/>
                <a:ext cx="143139" cy="641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2124198" y="2492294"/>
                <a:ext cx="70888" cy="136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2124198" y="2709565"/>
                <a:ext cx="62708" cy="641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268700" y="2637578"/>
                <a:ext cx="72251" cy="1452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2182817" y="2708257"/>
                <a:ext cx="85883" cy="863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1987876" y="2708257"/>
                <a:ext cx="136322" cy="732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051948" y="2421615"/>
                <a:ext cx="62708" cy="641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1981060" y="2637578"/>
                <a:ext cx="72250" cy="719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1981060" y="2565590"/>
                <a:ext cx="72250" cy="71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8" name="円/楕円 7"/>
            <p:cNvSpPr/>
            <p:nvPr/>
          </p:nvSpPr>
          <p:spPr>
            <a:xfrm rot="10800000">
              <a:off x="4856305" y="2808194"/>
              <a:ext cx="74655" cy="777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168" name="テキスト ボックス 16"/>
            <p:cNvSpPr txBox="1">
              <a:spLocks noChangeArrowheads="1"/>
            </p:cNvSpPr>
            <p:nvPr/>
          </p:nvSpPr>
          <p:spPr bwMode="auto">
            <a:xfrm>
              <a:off x="4460476" y="2863969"/>
              <a:ext cx="122815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2000">
                  <a:latin typeface="Times New Roman" pitchFamily="18" charset="0"/>
                  <a:cs typeface="Times New Roman" pitchFamily="18" charset="0"/>
                </a:rPr>
                <a:t>MgO substrate</a:t>
              </a:r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169" name="テキスト ボックス 96"/>
          <p:cNvSpPr txBox="1">
            <a:spLocks noChangeArrowheads="1"/>
          </p:cNvSpPr>
          <p:nvPr/>
        </p:nvSpPr>
        <p:spPr bwMode="auto">
          <a:xfrm>
            <a:off x="4284663" y="4287838"/>
            <a:ext cx="202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Crystallized MgO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直線矢印コネクタ 97"/>
          <p:cNvCxnSpPr/>
          <p:nvPr/>
        </p:nvCxnSpPr>
        <p:spPr>
          <a:xfrm rot="5400000">
            <a:off x="5320507" y="4691856"/>
            <a:ext cx="306388" cy="2190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71" name="テキスト ボックス 151"/>
          <p:cNvSpPr txBox="1">
            <a:spLocks noChangeArrowheads="1"/>
          </p:cNvSpPr>
          <p:nvPr/>
        </p:nvSpPr>
        <p:spPr bwMode="auto">
          <a:xfrm>
            <a:off x="6227763" y="6032500"/>
            <a:ext cx="2916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Times New Roman" pitchFamily="18" charset="0"/>
                <a:cs typeface="Times New Roman" pitchFamily="18" charset="0"/>
              </a:rPr>
              <a:t>J. Chem. Soc., Faraday Trans. </a:t>
            </a:r>
            <a:r>
              <a:rPr lang="en-US" altLang="ja-JP" sz="1200" b="1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ja-JP" alt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>
                <a:latin typeface="Times New Roman" pitchFamily="18" charset="0"/>
                <a:cs typeface="Times New Roman" pitchFamily="18" charset="0"/>
              </a:rPr>
              <a:t>433(1996)</a:t>
            </a:r>
          </a:p>
        </p:txBody>
      </p:sp>
      <p:graphicFrame>
        <p:nvGraphicFramePr>
          <p:cNvPr id="214" name="表 213"/>
          <p:cNvGraphicFramePr>
            <a:graphicFrameLocks noGrp="1"/>
          </p:cNvGraphicFramePr>
          <p:nvPr/>
        </p:nvGraphicFramePr>
        <p:xfrm>
          <a:off x="6407150" y="4071938"/>
          <a:ext cx="2520950" cy="1878012"/>
        </p:xfrm>
        <a:graphic>
          <a:graphicData uri="http://schemas.openxmlformats.org/drawingml/2006/table">
            <a:tbl>
              <a:tblPr/>
              <a:tblGrid>
                <a:gridCol w="936625"/>
                <a:gridCol w="1584325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Crystal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 face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Surface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energy</a:t>
                      </a:r>
                      <a:endParaRPr kumimoji="1" lang="ja-JP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(100)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1.25 J/m</a:t>
                      </a:r>
                      <a:r>
                        <a:rPr kumimoji="1" lang="en-US" altLang="ja-JP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(110)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3.02 J/m</a:t>
                      </a:r>
                      <a:r>
                        <a:rPr kumimoji="1" lang="en-US" altLang="ja-JP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(111)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3.86 J/m</a:t>
                      </a:r>
                      <a:r>
                        <a:rPr kumimoji="1" lang="en-US" altLang="ja-JP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PｺﾞｼｯｸE" pitchFamily="50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GPｺﾞｼｯｸE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pSp>
        <p:nvGrpSpPr>
          <p:cNvPr id="47189" name="グループ化 216"/>
          <p:cNvGrpSpPr>
            <a:grpSpLocks/>
          </p:cNvGrpSpPr>
          <p:nvPr/>
        </p:nvGrpSpPr>
        <p:grpSpPr bwMode="auto">
          <a:xfrm>
            <a:off x="4427538" y="3651250"/>
            <a:ext cx="1296987" cy="636588"/>
            <a:chOff x="395536" y="3645024"/>
            <a:chExt cx="1296144" cy="936104"/>
          </a:xfrm>
        </p:grpSpPr>
        <p:sp>
          <p:nvSpPr>
            <p:cNvPr id="90" name="下矢印 89"/>
            <p:cNvSpPr/>
            <p:nvPr/>
          </p:nvSpPr>
          <p:spPr>
            <a:xfrm>
              <a:off x="395536" y="3645024"/>
              <a:ext cx="1296144" cy="936104"/>
            </a:xfrm>
            <a:prstGeom prst="downArrow">
              <a:avLst/>
            </a:prstGeom>
            <a:gradFill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193" name="テキスト ボックス 214"/>
            <p:cNvSpPr txBox="1">
              <a:spLocks noChangeArrowheads="1"/>
            </p:cNvSpPr>
            <p:nvPr/>
          </p:nvSpPr>
          <p:spPr bwMode="auto">
            <a:xfrm>
              <a:off x="611559" y="3892986"/>
              <a:ext cx="8451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>
                  <a:latin typeface="Times New Roman" pitchFamily="18" charset="0"/>
                  <a:cs typeface="Times New Roman" pitchFamily="18" charset="0"/>
                </a:rPr>
                <a:t>In fact</a:t>
              </a:r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194" name="グループ化 333"/>
          <p:cNvGrpSpPr>
            <a:grpSpLocks/>
          </p:cNvGrpSpPr>
          <p:nvPr/>
        </p:nvGrpSpPr>
        <p:grpSpPr bwMode="auto">
          <a:xfrm>
            <a:off x="7046913" y="1944688"/>
            <a:ext cx="2025650" cy="615950"/>
            <a:chOff x="818998" y="4933913"/>
            <a:chExt cx="1737015" cy="504339"/>
          </a:xfrm>
        </p:grpSpPr>
        <p:sp>
          <p:nvSpPr>
            <p:cNvPr id="47195" name="テキスト ボックス 263"/>
            <p:cNvSpPr txBox="1">
              <a:spLocks noChangeArrowheads="1"/>
            </p:cNvSpPr>
            <p:nvPr/>
          </p:nvSpPr>
          <p:spPr bwMode="auto">
            <a:xfrm>
              <a:off x="818998" y="4933913"/>
              <a:ext cx="1737015" cy="32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  <a:cs typeface="Times New Roman" pitchFamily="18" charset="0"/>
                </a:rPr>
                <a:t>Crystallized MgO</a:t>
              </a:r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5" name="直線矢印コネクタ 264"/>
            <p:cNvCxnSpPr/>
            <p:nvPr/>
          </p:nvCxnSpPr>
          <p:spPr>
            <a:xfrm flipH="1">
              <a:off x="1815467" y="5261473"/>
              <a:ext cx="338963" cy="1767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97" name="グループ化 208"/>
          <p:cNvGrpSpPr>
            <a:grpSpLocks/>
          </p:cNvGrpSpPr>
          <p:nvPr/>
        </p:nvGrpSpPr>
        <p:grpSpPr bwMode="auto">
          <a:xfrm>
            <a:off x="107950" y="1984375"/>
            <a:ext cx="4032250" cy="4032250"/>
            <a:chOff x="5004048" y="1673424"/>
            <a:chExt cx="4032448" cy="4032447"/>
          </a:xfrm>
        </p:grpSpPr>
        <p:pic>
          <p:nvPicPr>
            <p:cNvPr id="47198" name="Picture 2" descr="C:\Users\Tanaka Lab\Desktop\発表\2011年度\Mコロ 後期\IMG_0001.jpg"/>
            <p:cNvPicPr>
              <a:picLocks noChangeAspect="1" noChangeArrowheads="1"/>
            </p:cNvPicPr>
            <p:nvPr/>
          </p:nvPicPr>
          <p:blipFill>
            <a:blip r:embed="rId5"/>
            <a:srcRect l="51874" t="62627" r="24426" b="20869"/>
            <a:stretch>
              <a:fillRect/>
            </a:stretch>
          </p:blipFill>
          <p:spPr bwMode="auto">
            <a:xfrm rot="5340000">
              <a:off x="5105907" y="3351686"/>
              <a:ext cx="2229332" cy="214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" name="角丸四角形 196"/>
            <p:cNvSpPr/>
            <p:nvPr/>
          </p:nvSpPr>
          <p:spPr>
            <a:xfrm>
              <a:off x="5004048" y="1889335"/>
              <a:ext cx="4032448" cy="3816536"/>
            </a:xfrm>
            <a:prstGeom prst="roundRect">
              <a:avLst>
                <a:gd name="adj" fmla="val 3474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0" name="角丸四角形 199"/>
            <p:cNvSpPr/>
            <p:nvPr/>
          </p:nvSpPr>
          <p:spPr>
            <a:xfrm>
              <a:off x="5148518" y="1673424"/>
              <a:ext cx="3743509" cy="431821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201" name="テキスト ボックス 200"/>
            <p:cNvSpPr txBox="1">
              <a:spLocks noChangeArrowheads="1"/>
            </p:cNvSpPr>
            <p:nvPr/>
          </p:nvSpPr>
          <p:spPr bwMode="auto">
            <a:xfrm>
              <a:off x="5148064" y="1673424"/>
              <a:ext cx="37444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Wulff’s relational expression</a:t>
              </a:r>
              <a:endParaRPr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202" name="グループ化 201"/>
            <p:cNvGrpSpPr>
              <a:grpSpLocks/>
            </p:cNvGrpSpPr>
            <p:nvPr/>
          </p:nvGrpSpPr>
          <p:grpSpPr bwMode="auto">
            <a:xfrm>
              <a:off x="5187348" y="2753544"/>
              <a:ext cx="3777140" cy="338554"/>
              <a:chOff x="495773" y="2708920"/>
              <a:chExt cx="3777140" cy="338554"/>
            </a:xfrm>
          </p:grpSpPr>
          <p:grpSp>
            <p:nvGrpSpPr>
              <p:cNvPr id="47203" name="グループ化 21"/>
              <p:cNvGrpSpPr>
                <a:grpSpLocks/>
              </p:cNvGrpSpPr>
              <p:nvPr/>
            </p:nvGrpSpPr>
            <p:grpSpPr bwMode="auto">
              <a:xfrm>
                <a:off x="495773" y="2708920"/>
                <a:ext cx="1679872" cy="338554"/>
                <a:chOff x="651114" y="2708920"/>
                <a:chExt cx="1679872" cy="338554"/>
              </a:xfrm>
            </p:grpSpPr>
            <p:graphicFrame>
              <p:nvGraphicFramePr>
                <p:cNvPr id="47204" name="Object 100"/>
                <p:cNvGraphicFramePr>
                  <a:graphicFrameLocks noChangeAspect="1"/>
                </p:cNvGraphicFramePr>
                <p:nvPr/>
              </p:nvGraphicFramePr>
              <p:xfrm>
                <a:off x="651114" y="2780928"/>
                <a:ext cx="331811" cy="228724"/>
              </p:xfrm>
              <a:graphic>
                <a:graphicData uri="http://schemas.openxmlformats.org/presentationml/2006/ole">
                  <p:oleObj spid="_x0000_s47204" name="数式" r:id="rId6" imgW="203112" imgH="139639" progId="Equation.3">
                    <p:embed/>
                  </p:oleObj>
                </a:graphicData>
              </a:graphic>
            </p:graphicFrame>
            <p:sp>
              <p:nvSpPr>
                <p:cNvPr id="47205" name="テキスト ボックス 207"/>
                <p:cNvSpPr txBox="1">
                  <a:spLocks noChangeArrowheads="1"/>
                </p:cNvSpPr>
                <p:nvPr/>
              </p:nvSpPr>
              <p:spPr bwMode="auto">
                <a:xfrm>
                  <a:off x="910917" y="2708920"/>
                  <a:ext cx="1420069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>
                      <a:latin typeface="Times New Roman" pitchFamily="18" charset="0"/>
                      <a:cs typeface="Times New Roman" pitchFamily="18" charset="0"/>
                    </a:rPr>
                    <a:t>Surface energy</a:t>
                  </a:r>
                  <a:endParaRPr lang="ja-JP" altLang="en-US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7206" name="グループ化 22"/>
              <p:cNvGrpSpPr>
                <a:grpSpLocks/>
              </p:cNvGrpSpPr>
              <p:nvPr/>
            </p:nvGrpSpPr>
            <p:grpSpPr bwMode="auto">
              <a:xfrm>
                <a:off x="2365376" y="2708920"/>
                <a:ext cx="1907537" cy="338554"/>
                <a:chOff x="676738" y="2708920"/>
                <a:chExt cx="1907537" cy="338554"/>
              </a:xfrm>
            </p:grpSpPr>
            <p:graphicFrame>
              <p:nvGraphicFramePr>
                <p:cNvPr id="47207" name="Object 103"/>
                <p:cNvGraphicFramePr>
                  <a:graphicFrameLocks noChangeAspect="1"/>
                </p:cNvGraphicFramePr>
                <p:nvPr/>
              </p:nvGraphicFramePr>
              <p:xfrm>
                <a:off x="676738" y="2734544"/>
                <a:ext cx="262408" cy="262408"/>
              </p:xfrm>
              <a:graphic>
                <a:graphicData uri="http://schemas.openxmlformats.org/presentationml/2006/ole">
                  <p:oleObj spid="_x0000_s47207" name="数式" r:id="rId7" imgW="177492" imgH="177492" progId="Equation.3">
                    <p:embed/>
                  </p:oleObj>
                </a:graphicData>
              </a:graphic>
            </p:graphicFrame>
            <p:sp>
              <p:nvSpPr>
                <p:cNvPr id="47208" name="テキスト ボックス 205"/>
                <p:cNvSpPr txBox="1">
                  <a:spLocks noChangeArrowheads="1"/>
                </p:cNvSpPr>
                <p:nvPr/>
              </p:nvSpPr>
              <p:spPr bwMode="auto">
                <a:xfrm>
                  <a:off x="867138" y="2708920"/>
                  <a:ext cx="1717137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>
                      <a:latin typeface="Times New Roman" pitchFamily="18" charset="0"/>
                      <a:cs typeface="Times New Roman" pitchFamily="18" charset="0"/>
                    </a:rPr>
                    <a:t>distance to surface</a:t>
                  </a:r>
                  <a:endParaRPr lang="ja-JP" altLang="en-US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47209" name="Picture 2" descr="C:\Users\Tanaka Lab\Desktop\発表\2011年度\Mコロ 後期\IMG_0001.jpg"/>
            <p:cNvPicPr>
              <a:picLocks noChangeAspect="1" noChangeArrowheads="1"/>
            </p:cNvPicPr>
            <p:nvPr/>
          </p:nvPicPr>
          <p:blipFill>
            <a:blip r:embed="rId8"/>
            <a:srcRect l="10484" t="12575" r="72746" b="77206"/>
            <a:stretch>
              <a:fillRect/>
            </a:stretch>
          </p:blipFill>
          <p:spPr bwMode="auto">
            <a:xfrm rot="5400000">
              <a:off x="7147006" y="3490906"/>
              <a:ext cx="2016224" cy="169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210" name="テキスト ボックス 209"/>
          <p:cNvSpPr txBox="1">
            <a:spLocks noChangeArrowheads="1"/>
          </p:cNvSpPr>
          <p:nvPr/>
        </p:nvSpPr>
        <p:spPr bwMode="auto">
          <a:xfrm>
            <a:off x="7272338" y="2847975"/>
            <a:ext cx="122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MgO substrate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211" name="グループ化 127"/>
          <p:cNvGrpSpPr>
            <a:grpSpLocks/>
          </p:cNvGrpSpPr>
          <p:nvPr/>
        </p:nvGrpSpPr>
        <p:grpSpPr bwMode="auto">
          <a:xfrm>
            <a:off x="4427538" y="4805363"/>
            <a:ext cx="1300162" cy="1066800"/>
            <a:chOff x="4499991" y="4653137"/>
            <a:chExt cx="1300165" cy="1067926"/>
          </a:xfrm>
        </p:grpSpPr>
        <p:sp>
          <p:nvSpPr>
            <p:cNvPr id="415" name="正方形/長方形 414"/>
            <p:cNvSpPr/>
            <p:nvPr/>
          </p:nvSpPr>
          <p:spPr>
            <a:xfrm>
              <a:off x="4499991" y="5021826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4931792" y="5021826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8" name="正方形/長方形 417"/>
            <p:cNvSpPr/>
            <p:nvPr/>
          </p:nvSpPr>
          <p:spPr>
            <a:xfrm>
              <a:off x="5147692" y="5021826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9" name="正方形/長方形 418"/>
            <p:cNvSpPr/>
            <p:nvPr/>
          </p:nvSpPr>
          <p:spPr>
            <a:xfrm>
              <a:off x="5579493" y="5021826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0" name="正方形/長方形 419"/>
            <p:cNvSpPr/>
            <p:nvPr/>
          </p:nvSpPr>
          <p:spPr>
            <a:xfrm>
              <a:off x="5363593" y="5021826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1" name="正方形/長方形 420"/>
            <p:cNvSpPr/>
            <p:nvPr/>
          </p:nvSpPr>
          <p:spPr>
            <a:xfrm>
              <a:off x="4715891" y="5021826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4" name="正方形/長方形 423"/>
            <p:cNvSpPr/>
            <p:nvPr/>
          </p:nvSpPr>
          <p:spPr>
            <a:xfrm>
              <a:off x="4499991" y="5237954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4715891" y="5237954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6" name="正方形/長方形 425"/>
            <p:cNvSpPr/>
            <p:nvPr/>
          </p:nvSpPr>
          <p:spPr>
            <a:xfrm>
              <a:off x="5147692" y="5237954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5363593" y="5237954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8" name="正方形/長方形 427"/>
            <p:cNvSpPr/>
            <p:nvPr/>
          </p:nvSpPr>
          <p:spPr>
            <a:xfrm>
              <a:off x="5579493" y="5237954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4931792" y="5237954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3" name="正方形/長方形 432"/>
            <p:cNvSpPr/>
            <p:nvPr/>
          </p:nvSpPr>
          <p:spPr>
            <a:xfrm>
              <a:off x="4499991" y="5454082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5" name="正方形/長方形 434"/>
            <p:cNvSpPr/>
            <p:nvPr/>
          </p:nvSpPr>
          <p:spPr>
            <a:xfrm>
              <a:off x="4715891" y="5454082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6" name="正方形/長方形 435"/>
            <p:cNvSpPr/>
            <p:nvPr/>
          </p:nvSpPr>
          <p:spPr>
            <a:xfrm>
              <a:off x="4931792" y="5454082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7" name="正方形/長方形 436"/>
            <p:cNvSpPr/>
            <p:nvPr/>
          </p:nvSpPr>
          <p:spPr>
            <a:xfrm>
              <a:off x="5147692" y="5454082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8" name="正方形/長方形 437"/>
            <p:cNvSpPr/>
            <p:nvPr/>
          </p:nvSpPr>
          <p:spPr>
            <a:xfrm>
              <a:off x="5363593" y="5454082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9" name="正方形/長方形 438"/>
            <p:cNvSpPr/>
            <p:nvPr/>
          </p:nvSpPr>
          <p:spPr>
            <a:xfrm>
              <a:off x="5579493" y="5454082"/>
              <a:ext cx="215900" cy="21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47230" name="グループ化 219"/>
            <p:cNvGrpSpPr>
              <a:grpSpLocks/>
            </p:cNvGrpSpPr>
            <p:nvPr/>
          </p:nvGrpSpPr>
          <p:grpSpPr bwMode="auto">
            <a:xfrm>
              <a:off x="4919256" y="4653137"/>
              <a:ext cx="492423" cy="360040"/>
              <a:chOff x="4599419" y="2564904"/>
              <a:chExt cx="432047" cy="288032"/>
            </a:xfrm>
          </p:grpSpPr>
          <p:grpSp>
            <p:nvGrpSpPr>
              <p:cNvPr id="47231" name="グループ化 203"/>
              <p:cNvGrpSpPr>
                <a:grpSpLocks/>
              </p:cNvGrpSpPr>
              <p:nvPr/>
            </p:nvGrpSpPr>
            <p:grpSpPr bwMode="auto">
              <a:xfrm>
                <a:off x="4671425" y="2564904"/>
                <a:ext cx="260615" cy="288032"/>
                <a:chOff x="2079137" y="5157192"/>
                <a:chExt cx="260615" cy="288032"/>
              </a:xfrm>
            </p:grpSpPr>
            <p:sp>
              <p:nvSpPr>
                <p:cNvPr id="119" name="正方形/長方形 118"/>
                <p:cNvSpPr/>
                <p:nvPr/>
              </p:nvSpPr>
              <p:spPr>
                <a:xfrm>
                  <a:off x="2151845" y="5302125"/>
                  <a:ext cx="115607" cy="1436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20" name="正方形/長方形 119"/>
                <p:cNvSpPr/>
                <p:nvPr/>
              </p:nvSpPr>
              <p:spPr>
                <a:xfrm>
                  <a:off x="2267451" y="5302125"/>
                  <a:ext cx="72429" cy="1436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21" name="正方形/長方形 120"/>
                <p:cNvSpPr/>
                <p:nvPr/>
              </p:nvSpPr>
              <p:spPr>
                <a:xfrm>
                  <a:off x="2123987" y="5157192"/>
                  <a:ext cx="143464" cy="1449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22" name="正方形/長方形 121"/>
                <p:cNvSpPr/>
                <p:nvPr/>
              </p:nvSpPr>
              <p:spPr>
                <a:xfrm>
                  <a:off x="2079416" y="5157192"/>
                  <a:ext cx="72429" cy="1449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114" name="直角三角形 113"/>
              <p:cNvSpPr/>
              <p:nvPr/>
            </p:nvSpPr>
            <p:spPr>
              <a:xfrm>
                <a:off x="4932168" y="2564904"/>
                <a:ext cx="98893" cy="288594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6" name="直角三角形 115"/>
              <p:cNvSpPr/>
              <p:nvPr/>
            </p:nvSpPr>
            <p:spPr>
              <a:xfrm rot="16200000">
                <a:off x="4491192" y="2672987"/>
                <a:ext cx="288594" cy="7242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7" name="正方形/長方形 116"/>
              <p:cNvSpPr/>
              <p:nvPr/>
            </p:nvSpPr>
            <p:spPr>
              <a:xfrm>
                <a:off x="4859739" y="2564904"/>
                <a:ext cx="72429" cy="1449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4670310" y="2709837"/>
                <a:ext cx="72429" cy="1436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47240" name="テキスト ボックス 210"/>
            <p:cNvSpPr txBox="1">
              <a:spLocks noChangeArrowheads="1"/>
            </p:cNvSpPr>
            <p:nvPr/>
          </p:nvSpPr>
          <p:spPr bwMode="auto">
            <a:xfrm>
              <a:off x="4571999" y="5013177"/>
              <a:ext cx="122815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2000">
                  <a:latin typeface="Times New Roman" pitchFamily="18" charset="0"/>
                  <a:cs typeface="Times New Roman" pitchFamily="18" charset="0"/>
                </a:rPr>
                <a:t>MgO substrate</a:t>
              </a:r>
              <a:endParaRPr lang="ja-JP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241" name="グループ化 212"/>
          <p:cNvGrpSpPr>
            <a:grpSpLocks/>
          </p:cNvGrpSpPr>
          <p:nvPr/>
        </p:nvGrpSpPr>
        <p:grpSpPr bwMode="auto">
          <a:xfrm>
            <a:off x="5795963" y="2416175"/>
            <a:ext cx="1317625" cy="936625"/>
            <a:chOff x="1691680" y="2492894"/>
            <a:chExt cx="1317782" cy="936106"/>
          </a:xfrm>
        </p:grpSpPr>
        <p:grpSp>
          <p:nvGrpSpPr>
            <p:cNvPr id="47242" name="グループ化 330"/>
            <p:cNvGrpSpPr>
              <a:grpSpLocks/>
            </p:cNvGrpSpPr>
            <p:nvPr/>
          </p:nvGrpSpPr>
          <p:grpSpPr bwMode="auto">
            <a:xfrm rot="-5400000">
              <a:off x="1918522" y="2338060"/>
              <a:ext cx="936106" cy="1245774"/>
              <a:chOff x="527554" y="4149079"/>
              <a:chExt cx="1080120" cy="648072"/>
            </a:xfrm>
          </p:grpSpPr>
          <p:sp>
            <p:nvSpPr>
              <p:cNvPr id="247" name="下矢印 246"/>
              <p:cNvSpPr/>
              <p:nvPr/>
            </p:nvSpPr>
            <p:spPr>
              <a:xfrm>
                <a:off x="527554" y="4149079"/>
                <a:ext cx="1080120" cy="648072"/>
              </a:xfrm>
              <a:prstGeom prst="downArrow">
                <a:avLst/>
              </a:prstGeom>
              <a:gradFill>
                <a:gsLst>
                  <a:gs pos="0">
                    <a:srgbClr val="03D4A8">
                      <a:alpha val="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dirty="0"/>
              </a:p>
            </p:txBody>
          </p:sp>
          <p:sp>
            <p:nvSpPr>
              <p:cNvPr id="47246" name="テキスト ボックス 247"/>
              <p:cNvSpPr txBox="1">
                <a:spLocks noChangeArrowheads="1"/>
              </p:cNvSpPr>
              <p:nvPr/>
            </p:nvSpPr>
            <p:spPr bwMode="auto">
              <a:xfrm rot="5400000">
                <a:off x="948817" y="4018768"/>
                <a:ext cx="96100" cy="46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ja-JP" alt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247" name="正方形/長方形 211"/>
            <p:cNvSpPr>
              <a:spLocks noChangeArrowheads="1"/>
            </p:cNvSpPr>
            <p:nvPr/>
          </p:nvSpPr>
          <p:spPr bwMode="auto">
            <a:xfrm>
              <a:off x="1691680" y="2736000"/>
              <a:ext cx="12961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expectation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248" name="テキスト ボックス 129"/>
          <p:cNvSpPr txBox="1">
            <a:spLocks noChangeArrowheads="1"/>
          </p:cNvSpPr>
          <p:nvPr/>
        </p:nvSpPr>
        <p:spPr bwMode="auto">
          <a:xfrm>
            <a:off x="-42863" y="6248400"/>
            <a:ext cx="9353551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According to crystal surface energy we expected to produce (100) face.</a:t>
            </a:r>
            <a:endParaRPr lang="ja-JP" alt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49" name="テキスト ボックス 130"/>
          <p:cNvSpPr txBox="1">
            <a:spLocks noChangeArrowheads="1"/>
          </p:cNvSpPr>
          <p:nvPr/>
        </p:nvSpPr>
        <p:spPr bwMode="auto">
          <a:xfrm>
            <a:off x="6677025" y="3713163"/>
            <a:ext cx="199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Bulk MgO (calc.)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50" name="テキスト ボックス 128"/>
          <p:cNvSpPr txBox="1">
            <a:spLocks noChangeArrowheads="1"/>
          </p:cNvSpPr>
          <p:nvPr/>
        </p:nvSpPr>
        <p:spPr bwMode="auto">
          <a:xfrm>
            <a:off x="495300" y="3306763"/>
            <a:ext cx="155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HGP明朝B" pitchFamily="18" charset="-128"/>
                <a:ea typeface="HGP明朝B" pitchFamily="18" charset="-128"/>
              </a:rPr>
              <a:t>（表面エネルギー）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Users\Tanaka Lab\Desktop\発表\2011年度\Mコロ 後期\IMG_0002.jpg"/>
          <p:cNvPicPr>
            <a:picLocks noChangeAspect="1" noChangeArrowheads="1"/>
          </p:cNvPicPr>
          <p:nvPr/>
        </p:nvPicPr>
        <p:blipFill>
          <a:blip r:embed="rId4"/>
          <a:srcRect l="58101" t="73393" r="23798" b="14034"/>
          <a:stretch>
            <a:fillRect/>
          </a:stretch>
        </p:blipFill>
        <p:spPr bwMode="auto">
          <a:xfrm>
            <a:off x="395288" y="4860925"/>
            <a:ext cx="21605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:\Users\Tanaka Lab\Desktop\発表\2011年度\Mコロ 後期\IMG_0002.jpg"/>
          <p:cNvPicPr>
            <a:picLocks noChangeAspect="1" noChangeArrowheads="1"/>
          </p:cNvPicPr>
          <p:nvPr/>
        </p:nvPicPr>
        <p:blipFill>
          <a:blip r:embed="rId4"/>
          <a:srcRect l="76202" t="50542" r="8109" b="34486"/>
          <a:stretch>
            <a:fillRect/>
          </a:stretch>
        </p:blipFill>
        <p:spPr bwMode="auto">
          <a:xfrm>
            <a:off x="2484438" y="4429125"/>
            <a:ext cx="1871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C:\Users\Tanaka Lab\Desktop\発表\2011年度\Mコロ 後期\IMG_0002.jpg"/>
          <p:cNvPicPr>
            <a:picLocks noChangeAspect="1" noChangeArrowheads="1"/>
          </p:cNvPicPr>
          <p:nvPr/>
        </p:nvPicPr>
        <p:blipFill>
          <a:blip r:embed="rId4"/>
          <a:srcRect l="76202" t="73000" r="8109" b="14523"/>
          <a:stretch>
            <a:fillRect/>
          </a:stretch>
        </p:blipFill>
        <p:spPr bwMode="auto">
          <a:xfrm>
            <a:off x="2484438" y="3060700"/>
            <a:ext cx="18716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C:\Users\Tanaka Lab\Desktop\発表\2011年度\Mコロ 後期\IMG_0002.jpg"/>
          <p:cNvPicPr>
            <a:picLocks noChangeAspect="1" noChangeArrowheads="1"/>
          </p:cNvPicPr>
          <p:nvPr/>
        </p:nvPicPr>
        <p:blipFill>
          <a:blip r:embed="rId4"/>
          <a:srcRect l="58101" t="47215" r="23798" b="33997"/>
          <a:stretch>
            <a:fillRect/>
          </a:stretch>
        </p:blipFill>
        <p:spPr bwMode="auto">
          <a:xfrm>
            <a:off x="395288" y="2708275"/>
            <a:ext cx="216058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角丸四角形 10"/>
          <p:cNvSpPr/>
          <p:nvPr/>
        </p:nvSpPr>
        <p:spPr>
          <a:xfrm>
            <a:off x="179388" y="1884363"/>
            <a:ext cx="4537075" cy="4137025"/>
          </a:xfrm>
          <a:prstGeom prst="roundRect">
            <a:avLst>
              <a:gd name="adj" fmla="val 3474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39750" y="1552575"/>
            <a:ext cx="3744913" cy="76358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160" name="テキスト ボックス 11"/>
          <p:cNvSpPr txBox="1">
            <a:spLocks noChangeArrowheads="1"/>
          </p:cNvSpPr>
          <p:nvPr/>
        </p:nvSpPr>
        <p:spPr bwMode="auto">
          <a:xfrm>
            <a:off x="539750" y="1484313"/>
            <a:ext cx="3744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>
                <a:latin typeface="Times New Roman" pitchFamily="18" charset="0"/>
                <a:cs typeface="Times New Roman" pitchFamily="18" charset="0"/>
              </a:rPr>
              <a:t>Equilibrium crystal shape</a:t>
            </a:r>
          </a:p>
          <a:p>
            <a:pPr algn="ctr"/>
            <a:r>
              <a:rPr lang="en-US" altLang="ja-JP" sz="2400">
                <a:latin typeface="Times New Roman" pitchFamily="18" charset="0"/>
                <a:cs typeface="Times New Roman" pitchFamily="18" charset="0"/>
              </a:rPr>
              <a:t> on substrate</a:t>
            </a:r>
            <a:endParaRPr lang="ja-JP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611188" y="2366963"/>
          <a:ext cx="2665412" cy="452437"/>
        </p:xfrm>
        <a:graphic>
          <a:graphicData uri="http://schemas.openxmlformats.org/presentationml/2006/ole">
            <p:oleObj spid="_x0000_s49161" name="数式" r:id="rId5" imgW="1193800" imgH="203200" progId="Equation.3">
              <p:embed/>
            </p:oleObj>
          </a:graphicData>
        </a:graphic>
      </p:graphicFrame>
      <p:sp>
        <p:nvSpPr>
          <p:cNvPr id="49162" name="テキスト ボックス 14"/>
          <p:cNvSpPr txBox="1">
            <a:spLocks noChangeArrowheads="1"/>
          </p:cNvSpPr>
          <p:nvPr/>
        </p:nvSpPr>
        <p:spPr bwMode="auto">
          <a:xfrm>
            <a:off x="1331913" y="2768600"/>
            <a:ext cx="6477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γ = 0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3" name="テキスト ボックス 17"/>
          <p:cNvSpPr txBox="1">
            <a:spLocks noChangeArrowheads="1"/>
          </p:cNvSpPr>
          <p:nvPr/>
        </p:nvSpPr>
        <p:spPr bwMode="auto">
          <a:xfrm>
            <a:off x="1225550" y="4221163"/>
            <a:ext cx="825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 γ = σ</a:t>
            </a:r>
            <a:r>
              <a:rPr lang="en-US" altLang="ja-JP" baseline="-25000">
                <a:latin typeface="Times New Roman" pitchFamily="18" charset="0"/>
                <a:cs typeface="Times New Roman" pitchFamily="18" charset="0"/>
              </a:rPr>
              <a:t>A</a:t>
            </a:r>
            <a:endParaRPr lang="ja-JP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4" name="テキスト ボックス 15"/>
          <p:cNvSpPr txBox="1">
            <a:spLocks noChangeArrowheads="1"/>
          </p:cNvSpPr>
          <p:nvPr/>
        </p:nvSpPr>
        <p:spPr bwMode="auto">
          <a:xfrm>
            <a:off x="2771775" y="4283075"/>
            <a:ext cx="11287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0 &lt; γ &lt; σ</a:t>
            </a:r>
            <a:r>
              <a:rPr lang="en-US" altLang="ja-JP" baseline="-25000">
                <a:latin typeface="Times New Roman" pitchFamily="18" charset="0"/>
                <a:cs typeface="Times New Roman" pitchFamily="18" charset="0"/>
              </a:rPr>
              <a:t>A</a:t>
            </a:r>
            <a:endParaRPr lang="ja-JP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テキスト ボックス 16"/>
          <p:cNvSpPr txBox="1">
            <a:spLocks noChangeArrowheads="1"/>
          </p:cNvSpPr>
          <p:nvPr/>
        </p:nvSpPr>
        <p:spPr bwMode="auto">
          <a:xfrm>
            <a:off x="2771775" y="2738438"/>
            <a:ext cx="13557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ja-JP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&lt; γ &lt; 2σ</a:t>
            </a:r>
            <a:r>
              <a:rPr lang="en-US" altLang="ja-JP" baseline="-25000">
                <a:latin typeface="Times New Roman" pitchFamily="18" charset="0"/>
                <a:cs typeface="Times New Roman" pitchFamily="18" charset="0"/>
              </a:rPr>
              <a:t>A</a:t>
            </a:r>
            <a:endParaRPr lang="ja-JP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66" name="グループ化 50"/>
          <p:cNvGrpSpPr>
            <a:grpSpLocks noChangeAspect="1"/>
          </p:cNvGrpSpPr>
          <p:nvPr/>
        </p:nvGrpSpPr>
        <p:grpSpPr bwMode="auto">
          <a:xfrm>
            <a:off x="5656263" y="2420938"/>
            <a:ext cx="3124200" cy="922337"/>
            <a:chOff x="646226" y="2564705"/>
            <a:chExt cx="4628624" cy="1191554"/>
          </a:xfrm>
        </p:grpSpPr>
        <p:sp>
          <p:nvSpPr>
            <p:cNvPr id="30" name="正方形/長方形 29"/>
            <p:cNvSpPr/>
            <p:nvPr/>
          </p:nvSpPr>
          <p:spPr>
            <a:xfrm>
              <a:off x="646226" y="3338613"/>
              <a:ext cx="2448272" cy="417646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190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err="1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ja-JP" altLang="en-US" dirty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台形 30"/>
            <p:cNvSpPr/>
            <p:nvPr/>
          </p:nvSpPr>
          <p:spPr>
            <a:xfrm>
              <a:off x="646226" y="3122589"/>
              <a:ext cx="864096" cy="216024"/>
            </a:xfrm>
            <a:prstGeom prst="trapezoid">
              <a:avLst>
                <a:gd name="adj" fmla="val 59014"/>
              </a:avLst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190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" name="台形 31"/>
            <p:cNvSpPr/>
            <p:nvPr/>
          </p:nvSpPr>
          <p:spPr>
            <a:xfrm>
              <a:off x="2230401" y="3122589"/>
              <a:ext cx="864096" cy="216024"/>
            </a:xfrm>
            <a:prstGeom prst="trapezoid">
              <a:avLst>
                <a:gd name="adj" fmla="val 59014"/>
              </a:avLst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190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>
              <a:off x="3414462" y="2843623"/>
              <a:ext cx="747918" cy="18662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1" name="テキスト ボックス 33"/>
            <p:cNvSpPr txBox="1">
              <a:spLocks noChangeArrowheads="1"/>
            </p:cNvSpPr>
            <p:nvPr/>
          </p:nvSpPr>
          <p:spPr bwMode="auto">
            <a:xfrm>
              <a:off x="4047166" y="2564705"/>
              <a:ext cx="1227684" cy="59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(111)</a:t>
              </a:r>
              <a:endParaRPr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172" name="グループ化 51"/>
          <p:cNvGrpSpPr>
            <a:grpSpLocks noChangeAspect="1"/>
          </p:cNvGrpSpPr>
          <p:nvPr/>
        </p:nvGrpSpPr>
        <p:grpSpPr bwMode="auto">
          <a:xfrm>
            <a:off x="5508625" y="4437063"/>
            <a:ext cx="3063875" cy="1512887"/>
            <a:chOff x="5076056" y="2026649"/>
            <a:chExt cx="4627749" cy="2007269"/>
          </a:xfrm>
        </p:grpSpPr>
        <p:sp>
          <p:nvSpPr>
            <p:cNvPr id="36" name="正方形/長方形 35"/>
            <p:cNvSpPr/>
            <p:nvPr/>
          </p:nvSpPr>
          <p:spPr>
            <a:xfrm>
              <a:off x="5076056" y="3520688"/>
              <a:ext cx="2500790" cy="513230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190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err="1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ja-JP" altLang="en-US" dirty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52121" y="3047345"/>
              <a:ext cx="144013" cy="473343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190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804248" y="3047345"/>
              <a:ext cx="112013" cy="473343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190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>
              <a:off x="7795158" y="2409989"/>
              <a:ext cx="652201" cy="25485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7" name="テキスト ボックス 39"/>
            <p:cNvSpPr txBox="1">
              <a:spLocks noChangeArrowheads="1"/>
            </p:cNvSpPr>
            <p:nvPr/>
          </p:nvSpPr>
          <p:spPr bwMode="auto">
            <a:xfrm>
              <a:off x="8418042" y="2026649"/>
              <a:ext cx="1285763" cy="61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(100)</a:t>
              </a:r>
              <a:endParaRPr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178" name="テキスト ボックス 40"/>
          <p:cNvSpPr txBox="1">
            <a:spLocks noChangeArrowheads="1"/>
          </p:cNvSpPr>
          <p:nvPr/>
        </p:nvSpPr>
        <p:spPr bwMode="auto">
          <a:xfrm>
            <a:off x="5229225" y="1527175"/>
            <a:ext cx="3322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Case of low-aspect ratio</a:t>
            </a:r>
            <a:endParaRPr lang="ja-JP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9" name="テキスト ボックス 42"/>
          <p:cNvSpPr txBox="1">
            <a:spLocks noChangeArrowheads="1"/>
          </p:cNvSpPr>
          <p:nvPr/>
        </p:nvSpPr>
        <p:spPr bwMode="auto">
          <a:xfrm>
            <a:off x="6084888" y="19081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ja-JP" baseline="-25000">
                <a:latin typeface="Times New Roman" pitchFamily="18" charset="0"/>
                <a:cs typeface="Times New Roman" pitchFamily="18" charset="0"/>
              </a:rPr>
              <a:t>(100)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&lt; γ &lt; 2σ</a:t>
            </a:r>
            <a:r>
              <a:rPr lang="en-US" altLang="ja-JP" baseline="-25000">
                <a:latin typeface="Times New Roman" pitchFamily="18" charset="0"/>
                <a:cs typeface="Times New Roman" pitchFamily="18" charset="0"/>
              </a:rPr>
              <a:t>(100)</a:t>
            </a:r>
            <a:endParaRPr lang="ja-JP" altLang="en-US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80" name="グループ化 44"/>
          <p:cNvGrpSpPr>
            <a:grpSpLocks/>
          </p:cNvGrpSpPr>
          <p:nvPr/>
        </p:nvGrpSpPr>
        <p:grpSpPr bwMode="auto">
          <a:xfrm>
            <a:off x="5233988" y="3933825"/>
            <a:ext cx="3441700" cy="749300"/>
            <a:chOff x="5148064" y="4005064"/>
            <a:chExt cx="3441968" cy="749697"/>
          </a:xfrm>
        </p:grpSpPr>
        <p:sp>
          <p:nvSpPr>
            <p:cNvPr id="49181" name="テキスト ボックス 41"/>
            <p:cNvSpPr txBox="1">
              <a:spLocks noChangeArrowheads="1"/>
            </p:cNvSpPr>
            <p:nvPr/>
          </p:nvSpPr>
          <p:spPr bwMode="auto">
            <a:xfrm>
              <a:off x="5148064" y="4005064"/>
              <a:ext cx="34419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latin typeface="Times New Roman" pitchFamily="18" charset="0"/>
                  <a:cs typeface="Times New Roman" pitchFamily="18" charset="0"/>
                </a:rPr>
                <a:t>Case of high-aspect ratio</a:t>
              </a:r>
              <a:endParaRPr lang="ja-JP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2" name="テキスト ボックス 43"/>
            <p:cNvSpPr txBox="1">
              <a:spLocks noChangeArrowheads="1"/>
            </p:cNvSpPr>
            <p:nvPr/>
          </p:nvSpPr>
          <p:spPr bwMode="auto">
            <a:xfrm>
              <a:off x="6300192" y="4385429"/>
              <a:ext cx="1351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0 &lt; γ &lt; σ</a:t>
              </a:r>
              <a:r>
                <a:rPr lang="en-US" altLang="ja-JP" baseline="-25000">
                  <a:latin typeface="Times New Roman" pitchFamily="18" charset="0"/>
                  <a:cs typeface="Times New Roman" pitchFamily="18" charset="0"/>
                </a:rPr>
                <a:t>(100)</a:t>
              </a:r>
              <a:endParaRPr lang="ja-JP" altLang="en-US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183" name="グループ化 47"/>
          <p:cNvGrpSpPr>
            <a:grpSpLocks/>
          </p:cNvGrpSpPr>
          <p:nvPr/>
        </p:nvGrpSpPr>
        <p:grpSpPr bwMode="auto">
          <a:xfrm>
            <a:off x="5940425" y="3429000"/>
            <a:ext cx="1511300" cy="576263"/>
            <a:chOff x="6084169" y="3429000"/>
            <a:chExt cx="1512168" cy="576064"/>
          </a:xfrm>
        </p:grpSpPr>
        <p:sp>
          <p:nvSpPr>
            <p:cNvPr id="46" name="右矢印 45"/>
            <p:cNvSpPr/>
            <p:nvPr/>
          </p:nvSpPr>
          <p:spPr>
            <a:xfrm rot="5400000">
              <a:off x="6552220" y="2960948"/>
              <a:ext cx="576064" cy="1512168"/>
            </a:xfrm>
            <a:prstGeom prst="rightArrow">
              <a:avLst>
                <a:gd name="adj1" fmla="val 50000"/>
                <a:gd name="adj2" fmla="val 62531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49185" name="正方形/長方形 46"/>
            <p:cNvSpPr>
              <a:spLocks noChangeArrowheads="1"/>
            </p:cNvSpPr>
            <p:nvPr/>
          </p:nvSpPr>
          <p:spPr bwMode="auto">
            <a:xfrm>
              <a:off x="6228184" y="3491716"/>
              <a:ext cx="129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expectation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タイトル 1"/>
          <p:cNvSpPr txBox="1">
            <a:spLocks/>
          </p:cNvSpPr>
          <p:nvPr/>
        </p:nvSpPr>
        <p:spPr>
          <a:xfrm>
            <a:off x="107950" y="228600"/>
            <a:ext cx="903605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Approach to fabricate </a:t>
            </a:r>
            <a:r>
              <a:rPr lang="en-US" altLang="ja-JP" sz="360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MgO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(100) side surface</a:t>
            </a:r>
            <a:endParaRPr lang="ja-JP" altLang="en-US" sz="3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187" name="テキスト ボックス 48"/>
          <p:cNvSpPr txBox="1">
            <a:spLocks noChangeArrowheads="1"/>
          </p:cNvSpPr>
          <p:nvPr/>
        </p:nvSpPr>
        <p:spPr bwMode="auto">
          <a:xfrm>
            <a:off x="144463" y="5949950"/>
            <a:ext cx="89646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Sidesurface could be changed from (111) face to</a:t>
            </a:r>
          </a:p>
          <a:p>
            <a:r>
              <a:rPr lang="en-US" altLang="ja-JP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	  (100) face by increasing the aspect ratio.</a:t>
            </a:r>
            <a:endParaRPr lang="ja-JP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88" name="テキスト ボックス 49"/>
          <p:cNvSpPr txBox="1">
            <a:spLocks noChangeArrowheads="1"/>
          </p:cNvSpPr>
          <p:nvPr/>
        </p:nvSpPr>
        <p:spPr bwMode="auto">
          <a:xfrm>
            <a:off x="898525" y="5732463"/>
            <a:ext cx="381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Calibri" pitchFamily="34" charset="0"/>
              </a:rPr>
              <a:t>「結晶成長（材料学シリーズ）」（丸善）　後藤芳彦</a:t>
            </a:r>
          </a:p>
        </p:txBody>
      </p:sp>
      <p:sp>
        <p:nvSpPr>
          <p:cNvPr id="49189" name="テキスト ボックス 54"/>
          <p:cNvSpPr txBox="1">
            <a:spLocks noChangeArrowheads="1"/>
          </p:cNvSpPr>
          <p:nvPr/>
        </p:nvSpPr>
        <p:spPr bwMode="auto">
          <a:xfrm>
            <a:off x="3087688" y="2473325"/>
            <a:ext cx="155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HGP明朝B" pitchFamily="18" charset="-128"/>
                <a:ea typeface="HGP明朝B" pitchFamily="18" charset="-128"/>
              </a:rPr>
              <a:t>（接着エネルギー）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グループ化 31"/>
          <p:cNvGrpSpPr>
            <a:grpSpLocks noChangeAspect="1"/>
          </p:cNvGrpSpPr>
          <p:nvPr/>
        </p:nvGrpSpPr>
        <p:grpSpPr bwMode="auto">
          <a:xfrm>
            <a:off x="357188" y="4508500"/>
            <a:ext cx="2544762" cy="1857375"/>
            <a:chOff x="323528" y="1791316"/>
            <a:chExt cx="2993686" cy="2184946"/>
          </a:xfrm>
        </p:grpSpPr>
        <p:sp>
          <p:nvSpPr>
            <p:cNvPr id="4" name="正方形/長方形 3"/>
            <p:cNvSpPr/>
            <p:nvPr/>
          </p:nvSpPr>
          <p:spPr>
            <a:xfrm>
              <a:off x="323528" y="3699751"/>
              <a:ext cx="2088232" cy="276511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正方形/長方形 7"/>
            <p:cNvSpPr/>
            <p:nvPr/>
          </p:nvSpPr>
          <p:spPr>
            <a:xfrm>
              <a:off x="582757" y="3492368"/>
              <a:ext cx="432048" cy="2073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正方形/長方形 8"/>
            <p:cNvSpPr/>
            <p:nvPr/>
          </p:nvSpPr>
          <p:spPr>
            <a:xfrm>
              <a:off x="582757" y="3284984"/>
              <a:ext cx="432048" cy="207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上矢印 11"/>
            <p:cNvSpPr/>
            <p:nvPr/>
          </p:nvSpPr>
          <p:spPr>
            <a:xfrm rot="13540389">
              <a:off x="2010874" y="1950978"/>
              <a:ext cx="605062" cy="345498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07" name="テキスト ボックス 12"/>
            <p:cNvSpPr txBox="1">
              <a:spLocks noChangeArrowheads="1"/>
            </p:cNvSpPr>
            <p:nvPr/>
          </p:nvSpPr>
          <p:spPr bwMode="auto">
            <a:xfrm>
              <a:off x="2496476" y="1791316"/>
              <a:ext cx="820738" cy="434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ja-JP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flipV="1">
              <a:off x="576000" y="3212976"/>
              <a:ext cx="432048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014805" y="3212976"/>
              <a:ext cx="213202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24000" y="3645024"/>
              <a:ext cx="216024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533262" y="3492368"/>
              <a:ext cx="432048" cy="2073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533262" y="3284984"/>
              <a:ext cx="432048" cy="207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 flipV="1">
              <a:off x="1530000" y="3212976"/>
              <a:ext cx="432048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5310" y="3212976"/>
              <a:ext cx="158418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123728" y="3645025"/>
              <a:ext cx="288032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216" name="グループ化 23"/>
          <p:cNvGrpSpPr>
            <a:grpSpLocks noChangeAspect="1"/>
          </p:cNvGrpSpPr>
          <p:nvPr/>
        </p:nvGrpSpPr>
        <p:grpSpPr bwMode="auto">
          <a:xfrm>
            <a:off x="3290888" y="5718175"/>
            <a:ext cx="1774825" cy="647700"/>
            <a:chOff x="3059832" y="3212976"/>
            <a:chExt cx="2088232" cy="763286"/>
          </a:xfrm>
        </p:grpSpPr>
        <p:sp>
          <p:nvSpPr>
            <p:cNvPr id="18" name="正方形/長方形 17"/>
            <p:cNvSpPr/>
            <p:nvPr/>
          </p:nvSpPr>
          <p:spPr>
            <a:xfrm>
              <a:off x="3059832" y="3699751"/>
              <a:ext cx="2088232" cy="276511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751109" y="3212976"/>
              <a:ext cx="213202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960304" y="3645024"/>
              <a:ext cx="216024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701614" y="3212976"/>
              <a:ext cx="158418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860032" y="3645025"/>
              <a:ext cx="288032" cy="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右矢印 32"/>
          <p:cNvSpPr/>
          <p:nvPr/>
        </p:nvSpPr>
        <p:spPr>
          <a:xfrm>
            <a:off x="2930525" y="5430838"/>
            <a:ext cx="431800" cy="719137"/>
          </a:xfrm>
          <a:prstGeom prst="rightArrow">
            <a:avLst>
              <a:gd name="adj1" fmla="val 51919"/>
              <a:gd name="adj2" fmla="val 5000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1" name="右矢印 40"/>
          <p:cNvSpPr/>
          <p:nvPr/>
        </p:nvSpPr>
        <p:spPr>
          <a:xfrm>
            <a:off x="5883275" y="5430838"/>
            <a:ext cx="431800" cy="719137"/>
          </a:xfrm>
          <a:prstGeom prst="rightArrow">
            <a:avLst>
              <a:gd name="adj1" fmla="val 54187"/>
              <a:gd name="adj2" fmla="val 5000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1224" name="テキスト ボックス 41"/>
          <p:cNvSpPr txBox="1">
            <a:spLocks noChangeArrowheads="1"/>
          </p:cNvSpPr>
          <p:nvPr/>
        </p:nvSpPr>
        <p:spPr bwMode="auto">
          <a:xfrm>
            <a:off x="3365500" y="6326188"/>
            <a:ext cx="185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Removing resist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5" name="テキスト ボックス 83"/>
          <p:cNvSpPr txBox="1">
            <a:spLocks noChangeArrowheads="1"/>
          </p:cNvSpPr>
          <p:nvPr/>
        </p:nvSpPr>
        <p:spPr bwMode="auto">
          <a:xfrm>
            <a:off x="84138" y="6294438"/>
            <a:ext cx="275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Sidewall</a:t>
            </a:r>
            <a:r>
              <a:rPr lang="ja-JP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deposition@RT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26" name="グループ化 23"/>
          <p:cNvGrpSpPr>
            <a:grpSpLocks noChangeAspect="1"/>
          </p:cNvGrpSpPr>
          <p:nvPr/>
        </p:nvGrpSpPr>
        <p:grpSpPr bwMode="auto">
          <a:xfrm>
            <a:off x="6386513" y="5718175"/>
            <a:ext cx="1776412" cy="649288"/>
            <a:chOff x="3059832" y="3212976"/>
            <a:chExt cx="2088232" cy="763286"/>
          </a:xfrm>
        </p:grpSpPr>
        <p:sp>
          <p:nvSpPr>
            <p:cNvPr id="69" name="正方形/長方形 68"/>
            <p:cNvSpPr/>
            <p:nvPr/>
          </p:nvSpPr>
          <p:spPr>
            <a:xfrm>
              <a:off x="3059832" y="3699751"/>
              <a:ext cx="2088232" cy="276511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751109" y="3212976"/>
              <a:ext cx="213202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3960304" y="3645024"/>
              <a:ext cx="216024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701614" y="3212976"/>
              <a:ext cx="158418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860032" y="3645025"/>
              <a:ext cx="28803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32" name="テキスト ボックス 73"/>
          <p:cNvSpPr txBox="1">
            <a:spLocks noChangeArrowheads="1"/>
          </p:cNvSpPr>
          <p:nvPr/>
        </p:nvSpPr>
        <p:spPr bwMode="auto">
          <a:xfrm>
            <a:off x="6315075" y="6308725"/>
            <a:ext cx="2085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cs typeface="Times New Roman" pitchFamily="18" charset="0"/>
              </a:rPr>
              <a:t>Annealing 1000℃</a:t>
            </a:r>
            <a:endParaRPr lang="ja-JP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3" name="タイトル 1"/>
          <p:cNvSpPr txBox="1">
            <a:spLocks/>
          </p:cNvSpPr>
          <p:nvPr/>
        </p:nvSpPr>
        <p:spPr bwMode="auto">
          <a:xfrm>
            <a:off x="179388" y="228600"/>
            <a:ext cx="8964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Fabrication of MgO nanostructure</a:t>
            </a:r>
            <a:endParaRPr lang="ja-JP" altLang="en-US" sz="4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07950" y="4365625"/>
            <a:ext cx="8856663" cy="23764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1252538" y="4221163"/>
            <a:ext cx="6442075" cy="287337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Modify Fabrication process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グループ化 109"/>
          <p:cNvGrpSpPr>
            <a:grpSpLocks/>
          </p:cNvGrpSpPr>
          <p:nvPr/>
        </p:nvGrpSpPr>
        <p:grpSpPr bwMode="auto">
          <a:xfrm>
            <a:off x="468313" y="1557338"/>
            <a:ext cx="8207375" cy="2457450"/>
            <a:chOff x="467544" y="1556792"/>
            <a:chExt cx="8208912" cy="2457564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7922252" y="4004831"/>
              <a:ext cx="720860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38" name="テキスト ボックス 44"/>
            <p:cNvSpPr txBox="1">
              <a:spLocks noChangeArrowheads="1"/>
            </p:cNvSpPr>
            <p:nvPr/>
          </p:nvSpPr>
          <p:spPr bwMode="auto">
            <a:xfrm>
              <a:off x="7850589" y="3645024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300nm</a:t>
              </a:r>
              <a:endParaRPr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239" name="グループ化 105"/>
            <p:cNvGrpSpPr>
              <a:grpSpLocks/>
            </p:cNvGrpSpPr>
            <p:nvPr/>
          </p:nvGrpSpPr>
          <p:grpSpPr bwMode="auto">
            <a:xfrm>
              <a:off x="3419872" y="3102879"/>
              <a:ext cx="1787669" cy="830176"/>
              <a:chOff x="3707904" y="2924944"/>
              <a:chExt cx="1787669" cy="830176"/>
            </a:xfrm>
          </p:grpSpPr>
          <p:sp>
            <p:nvSpPr>
              <p:cNvPr id="90" name="正方形/長方形 89"/>
              <p:cNvSpPr/>
              <p:nvPr/>
            </p:nvSpPr>
            <p:spPr>
              <a:xfrm>
                <a:off x="3707904" y="3155370"/>
                <a:ext cx="1584176" cy="230426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 err="1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16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3707904" y="2924944"/>
                <a:ext cx="216024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4283968" y="2924944"/>
                <a:ext cx="432048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5076056" y="2924944"/>
                <a:ext cx="216024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44" name="テキスト ボックス 101"/>
              <p:cNvSpPr txBox="1">
                <a:spLocks noChangeArrowheads="1"/>
              </p:cNvSpPr>
              <p:nvPr/>
            </p:nvSpPr>
            <p:spPr bwMode="auto">
              <a:xfrm>
                <a:off x="3707904" y="3385788"/>
                <a:ext cx="17876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imes New Roman" pitchFamily="18" charset="0"/>
                    <a:cs typeface="Times New Roman" pitchFamily="18" charset="0"/>
                  </a:rPr>
                  <a:t>6.removing resist</a:t>
                </a: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45" name="グループ化 106"/>
            <p:cNvGrpSpPr>
              <a:grpSpLocks/>
            </p:cNvGrpSpPr>
            <p:nvPr/>
          </p:nvGrpSpPr>
          <p:grpSpPr bwMode="auto">
            <a:xfrm>
              <a:off x="6444208" y="3102883"/>
              <a:ext cx="1584176" cy="830173"/>
              <a:chOff x="1475656" y="2924944"/>
              <a:chExt cx="1584176" cy="830173"/>
            </a:xfrm>
          </p:grpSpPr>
          <p:sp>
            <p:nvSpPr>
              <p:cNvPr id="95" name="正方形/長方形 94"/>
              <p:cNvSpPr/>
              <p:nvPr/>
            </p:nvSpPr>
            <p:spPr>
              <a:xfrm>
                <a:off x="1475656" y="3155370"/>
                <a:ext cx="1584176" cy="230426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 err="1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16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>
              <a:xfrm>
                <a:off x="1475656" y="2924944"/>
                <a:ext cx="216024" cy="2304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>
                <a:off x="2051720" y="2924944"/>
                <a:ext cx="432048" cy="2304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正方形/長方形 97"/>
              <p:cNvSpPr/>
              <p:nvPr/>
            </p:nvSpPr>
            <p:spPr>
              <a:xfrm>
                <a:off x="2843808" y="2924944"/>
                <a:ext cx="216024" cy="2304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0" name="テキスト ボックス 102"/>
              <p:cNvSpPr txBox="1">
                <a:spLocks noChangeArrowheads="1"/>
              </p:cNvSpPr>
              <p:nvPr/>
            </p:nvSpPr>
            <p:spPr bwMode="auto">
              <a:xfrm>
                <a:off x="1619672" y="3385785"/>
                <a:ext cx="1255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imes New Roman" pitchFamily="18" charset="0"/>
                    <a:cs typeface="Times New Roman" pitchFamily="18" charset="0"/>
                  </a:rPr>
                  <a:t>7.annealing</a:t>
                </a: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51" name="グループ化 104"/>
            <p:cNvGrpSpPr>
              <a:grpSpLocks/>
            </p:cNvGrpSpPr>
            <p:nvPr/>
          </p:nvGrpSpPr>
          <p:grpSpPr bwMode="auto">
            <a:xfrm>
              <a:off x="467544" y="1556792"/>
              <a:ext cx="2243447" cy="2385555"/>
              <a:chOff x="5906500" y="1369565"/>
              <a:chExt cx="2243447" cy="2385555"/>
            </a:xfrm>
          </p:grpSpPr>
          <p:sp>
            <p:nvSpPr>
              <p:cNvPr id="79" name="正方形/長方形 78"/>
              <p:cNvSpPr/>
              <p:nvPr/>
            </p:nvSpPr>
            <p:spPr>
              <a:xfrm>
                <a:off x="5906500" y="3164659"/>
                <a:ext cx="1584176" cy="230426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 err="1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16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5906500" y="2934233"/>
                <a:ext cx="216024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正方形/長方形 7"/>
              <p:cNvSpPr/>
              <p:nvPr/>
            </p:nvSpPr>
            <p:spPr>
              <a:xfrm>
                <a:off x="6122524" y="2991840"/>
                <a:ext cx="360040" cy="1728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正方形/長方形 8"/>
              <p:cNvSpPr/>
              <p:nvPr/>
            </p:nvSpPr>
            <p:spPr>
              <a:xfrm>
                <a:off x="6122524" y="2819020"/>
                <a:ext cx="360040" cy="1728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6482564" y="2934233"/>
                <a:ext cx="432048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6914612" y="2991840"/>
                <a:ext cx="360040" cy="1728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6914612" y="2819020"/>
                <a:ext cx="360040" cy="1728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7274652" y="2934233"/>
                <a:ext cx="216024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6122524" y="2588594"/>
                <a:ext cx="360040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6914612" y="2588594"/>
                <a:ext cx="360040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62" name="テキスト ボックス 99"/>
              <p:cNvSpPr txBox="1">
                <a:spLocks noChangeArrowheads="1"/>
              </p:cNvSpPr>
              <p:nvPr/>
            </p:nvSpPr>
            <p:spPr bwMode="auto">
              <a:xfrm>
                <a:off x="6122524" y="3385788"/>
                <a:ext cx="14350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imes New Roman" pitchFamily="18" charset="0"/>
                    <a:cs typeface="Times New Roman" pitchFamily="18" charset="0"/>
                  </a:rPr>
                  <a:t>5.PLD(MgO)</a:t>
                </a: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上矢印 100"/>
              <p:cNvSpPr/>
              <p:nvPr/>
            </p:nvSpPr>
            <p:spPr>
              <a:xfrm rot="10800000">
                <a:off x="7130691" y="1595000"/>
                <a:ext cx="503332" cy="287350"/>
              </a:xfrm>
              <a:prstGeom prst="up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64" name="テキスト ボックス 103"/>
              <p:cNvSpPr txBox="1">
                <a:spLocks noChangeArrowheads="1"/>
              </p:cNvSpPr>
              <p:nvPr/>
            </p:nvSpPr>
            <p:spPr bwMode="auto">
              <a:xfrm>
                <a:off x="7452320" y="1369565"/>
                <a:ext cx="6976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MgO</a:t>
                </a:r>
                <a:endParaRPr lang="ja-JP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8" name="右矢印 107"/>
            <p:cNvSpPr/>
            <p:nvPr/>
          </p:nvSpPr>
          <p:spPr>
            <a:xfrm>
              <a:off x="2915927" y="2636342"/>
              <a:ext cx="431881" cy="720758"/>
            </a:xfrm>
            <a:prstGeom prst="rightArrow">
              <a:avLst>
                <a:gd name="adj1" fmla="val 51919"/>
                <a:gd name="adj2" fmla="val 50000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09" name="右矢印 108"/>
            <p:cNvSpPr/>
            <p:nvPr/>
          </p:nvSpPr>
          <p:spPr>
            <a:xfrm>
              <a:off x="5867642" y="2636342"/>
              <a:ext cx="431881" cy="720758"/>
            </a:xfrm>
            <a:prstGeom prst="rightArrow">
              <a:avLst>
                <a:gd name="adj1" fmla="val 54187"/>
                <a:gd name="adj2" fmla="val 50000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  <p:grpSp>
        <p:nvGrpSpPr>
          <p:cNvPr id="27" name="グループ化 111"/>
          <p:cNvGrpSpPr>
            <a:grpSpLocks/>
          </p:cNvGrpSpPr>
          <p:nvPr/>
        </p:nvGrpSpPr>
        <p:grpSpPr bwMode="auto">
          <a:xfrm>
            <a:off x="395288" y="1557338"/>
            <a:ext cx="8355012" cy="2538412"/>
            <a:chOff x="395536" y="1556792"/>
            <a:chExt cx="8354382" cy="2538282"/>
          </a:xfrm>
        </p:grpSpPr>
        <p:grpSp>
          <p:nvGrpSpPr>
            <p:cNvPr id="28" name="グループ化 65"/>
            <p:cNvGrpSpPr/>
            <p:nvPr/>
          </p:nvGrpSpPr>
          <p:grpSpPr>
            <a:xfrm>
              <a:off x="395536" y="1556792"/>
              <a:ext cx="8354382" cy="2538282"/>
              <a:chOff x="322074" y="1700808"/>
              <a:chExt cx="8354382" cy="2538282"/>
            </a:xfrm>
            <a:noFill/>
          </p:grpSpPr>
          <p:grpSp>
            <p:nvGrpSpPr>
              <p:cNvPr id="29" name="グループ化 101"/>
              <p:cNvGrpSpPr/>
              <p:nvPr/>
            </p:nvGrpSpPr>
            <p:grpSpPr>
              <a:xfrm>
                <a:off x="323528" y="1700808"/>
                <a:ext cx="2952328" cy="2514600"/>
                <a:chOff x="-468650" y="1556792"/>
                <a:chExt cx="2952328" cy="2514600"/>
              </a:xfrm>
              <a:grpFill/>
            </p:grpSpPr>
            <p:pic>
              <p:nvPicPr>
                <p:cNvPr id="1028" name="Picture 4" descr="C:\Users\Tanaka Lab\Desktop\レジスト除去後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501" r="6443"/>
                <a:stretch>
                  <a:fillRect/>
                </a:stretch>
              </p:blipFill>
              <p:spPr bwMode="auto">
                <a:xfrm>
                  <a:off x="-468650" y="1556792"/>
                  <a:ext cx="2952328" cy="2514600"/>
                </a:xfrm>
                <a:prstGeom prst="rect">
                  <a:avLst/>
                </a:prstGeom>
                <a:grpFill/>
              </p:spPr>
            </p:pic>
            <p:cxnSp>
              <p:nvCxnSpPr>
                <p:cNvPr id="93" name="直線コネクタ 92"/>
                <p:cNvCxnSpPr/>
                <p:nvPr/>
              </p:nvCxnSpPr>
              <p:spPr>
                <a:xfrm>
                  <a:off x="1691590" y="3789040"/>
                  <a:ext cx="720080" cy="0"/>
                </a:xfrm>
                <a:prstGeom prst="line">
                  <a:avLst/>
                </a:prstGeom>
                <a:grpFill/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1619582" y="3429000"/>
                  <a:ext cx="825867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dirty="0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500nm</a:t>
                  </a:r>
                  <a:endParaRPr lang="ja-JP" altLang="en-US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右矢印 75"/>
              <p:cNvSpPr/>
              <p:nvPr/>
            </p:nvSpPr>
            <p:spPr>
              <a:xfrm>
                <a:off x="3995936" y="2060848"/>
                <a:ext cx="1008112" cy="936104"/>
              </a:xfrm>
              <a:prstGeom prst="rightArrow">
                <a:avLst>
                  <a:gd name="adj1" fmla="val 54187"/>
                  <a:gd name="adj2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3275856" y="2996952"/>
                <a:ext cx="2314800" cy="101566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annealing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Temperature:1000℃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O</a:t>
                </a:r>
                <a:r>
                  <a:rPr lang="en-US" altLang="ja-JP" sz="2000" baseline="-25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lang="en-US" altLang="ja-JP" sz="2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 pressure:10</a:t>
                </a:r>
                <a:r>
                  <a:rPr lang="en-US" altLang="ja-JP" sz="2000" baseline="30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-4</a:t>
                </a:r>
                <a:r>
                  <a:rPr lang="en-US" altLang="ja-JP" sz="2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Pa</a:t>
                </a:r>
              </a:p>
            </p:txBody>
          </p:sp>
          <p:pic>
            <p:nvPicPr>
              <p:cNvPr id="1026" name="Picture 2" descr="C:\Users\Tanaka Lab\Desktop\14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55" r="6383"/>
              <a:stretch>
                <a:fillRect/>
              </a:stretch>
            </p:blipFill>
            <p:spPr bwMode="auto">
              <a:xfrm>
                <a:off x="5652120" y="1700808"/>
                <a:ext cx="3024336" cy="2538282"/>
              </a:xfrm>
              <a:prstGeom prst="rect">
                <a:avLst/>
              </a:prstGeom>
              <a:grpFill/>
            </p:spPr>
          </p:pic>
          <p:grpSp>
            <p:nvGrpSpPr>
              <p:cNvPr id="30" name="グループ化 45"/>
              <p:cNvGrpSpPr/>
              <p:nvPr/>
            </p:nvGrpSpPr>
            <p:grpSpPr>
              <a:xfrm>
                <a:off x="322074" y="2978368"/>
                <a:ext cx="1513620" cy="1242720"/>
                <a:chOff x="3634442" y="2765793"/>
                <a:chExt cx="1513620" cy="1242720"/>
              </a:xfrm>
              <a:grpFill/>
            </p:grpSpPr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3634442" y="3619436"/>
                  <a:ext cx="684803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dirty="0">
                      <a:latin typeface="Times New Roman" pitchFamily="18" charset="0"/>
                      <a:ea typeface="+mn-ea"/>
                      <a:cs typeface="Times New Roman" pitchFamily="18" charset="0"/>
                    </a:rPr>
                    <a:t>[001]</a:t>
                  </a:r>
                  <a:endParaRPr lang="ja-JP" altLang="en-US" dirty="0"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グループ化 104"/>
                <p:cNvGrpSpPr/>
                <p:nvPr/>
              </p:nvGrpSpPr>
              <p:grpSpPr>
                <a:xfrm>
                  <a:off x="3890812" y="2765793"/>
                  <a:ext cx="1257250" cy="1242720"/>
                  <a:chOff x="4994273" y="-827324"/>
                  <a:chExt cx="2044425" cy="2495860"/>
                </a:xfrm>
                <a:grpFill/>
              </p:grpSpPr>
              <p:sp>
                <p:nvSpPr>
                  <p:cNvPr id="49" name="円/楕円 48"/>
                  <p:cNvSpPr/>
                  <p:nvPr/>
                </p:nvSpPr>
                <p:spPr>
                  <a:xfrm>
                    <a:off x="4994273" y="617750"/>
                    <a:ext cx="288032" cy="288033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0" name="円/楕円 49"/>
                  <p:cNvSpPr/>
                  <p:nvPr/>
                </p:nvSpPr>
                <p:spPr>
                  <a:xfrm>
                    <a:off x="5066277" y="689759"/>
                    <a:ext cx="144016" cy="144015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1" name="直線矢印コネクタ 50"/>
                  <p:cNvCxnSpPr/>
                  <p:nvPr/>
                </p:nvCxnSpPr>
                <p:spPr>
                  <a:xfrm>
                    <a:off x="5282995" y="782662"/>
                    <a:ext cx="760322" cy="499998"/>
                  </a:xfrm>
                  <a:prstGeom prst="straightConnector1">
                    <a:avLst/>
                  </a:prstGeom>
                  <a:grpFill/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矢印コネクタ 51"/>
                  <p:cNvCxnSpPr/>
                  <p:nvPr/>
                </p:nvCxnSpPr>
                <p:spPr>
                  <a:xfrm rot="5400000" flipH="1" flipV="1">
                    <a:off x="5086369" y="-54448"/>
                    <a:ext cx="835826" cy="585465"/>
                  </a:xfrm>
                  <a:prstGeom prst="straightConnector1">
                    <a:avLst/>
                  </a:prstGeom>
                  <a:grpFill/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テキスト ボックス 52"/>
                  <p:cNvSpPr txBox="1"/>
                  <p:nvPr/>
                </p:nvSpPr>
                <p:spPr>
                  <a:xfrm>
                    <a:off x="5925134" y="926775"/>
                    <a:ext cx="1113564" cy="741761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ja-JP" dirty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[010]</a:t>
                    </a:r>
                    <a:endParaRPr lang="ja-JP" altLang="en-US" dirty="0"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テキスト ボックス 53"/>
                  <p:cNvSpPr txBox="1"/>
                  <p:nvPr/>
                </p:nvSpPr>
                <p:spPr>
                  <a:xfrm>
                    <a:off x="5282306" y="-827324"/>
                    <a:ext cx="1113564" cy="741761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ja-JP" dirty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[100]</a:t>
                    </a:r>
                    <a:endParaRPr lang="ja-JP" altLang="en-US" dirty="0"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2" name="グループ化 54"/>
              <p:cNvGrpSpPr/>
              <p:nvPr/>
            </p:nvGrpSpPr>
            <p:grpSpPr>
              <a:xfrm>
                <a:off x="5652120" y="2780928"/>
                <a:ext cx="1512168" cy="1368152"/>
                <a:chOff x="3527157" y="2837801"/>
                <a:chExt cx="1512168" cy="1368152"/>
              </a:xfrm>
              <a:grpFill/>
            </p:grpSpPr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3527157" y="3620597"/>
                  <a:ext cx="684803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dirty="0">
                      <a:latin typeface="Times New Roman" pitchFamily="18" charset="0"/>
                      <a:ea typeface="+mn-ea"/>
                      <a:cs typeface="Times New Roman" pitchFamily="18" charset="0"/>
                    </a:rPr>
                    <a:t>[001]</a:t>
                  </a:r>
                  <a:endParaRPr lang="ja-JP" altLang="en-US" dirty="0"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grpSp>
              <p:nvGrpSpPr>
                <p:cNvPr id="34" name="グループ化 104"/>
                <p:cNvGrpSpPr/>
                <p:nvPr/>
              </p:nvGrpSpPr>
              <p:grpSpPr>
                <a:xfrm>
                  <a:off x="3890813" y="2837801"/>
                  <a:ext cx="1148512" cy="1368152"/>
                  <a:chOff x="4994270" y="-682704"/>
                  <a:chExt cx="1867603" cy="2747777"/>
                </a:xfrm>
                <a:grpFill/>
              </p:grpSpPr>
              <p:sp>
                <p:nvSpPr>
                  <p:cNvPr id="58" name="円/楕円 57"/>
                  <p:cNvSpPr/>
                  <p:nvPr/>
                </p:nvSpPr>
                <p:spPr>
                  <a:xfrm>
                    <a:off x="4994270" y="617750"/>
                    <a:ext cx="288032" cy="288033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9" name="円/楕円 58"/>
                  <p:cNvSpPr/>
                  <p:nvPr/>
                </p:nvSpPr>
                <p:spPr>
                  <a:xfrm>
                    <a:off x="5066277" y="689759"/>
                    <a:ext cx="144016" cy="144015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60" name="直線矢印コネクタ 59"/>
                  <p:cNvCxnSpPr>
                    <a:stCxn id="58" idx="5"/>
                  </p:cNvCxnSpPr>
                  <p:nvPr/>
                </p:nvCxnSpPr>
                <p:spPr>
                  <a:xfrm>
                    <a:off x="5240121" y="863600"/>
                    <a:ext cx="627647" cy="767613"/>
                  </a:xfrm>
                  <a:prstGeom prst="straightConnector1">
                    <a:avLst/>
                  </a:prstGeom>
                  <a:grpFill/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矢印コネクタ 60"/>
                  <p:cNvCxnSpPr>
                    <a:stCxn id="58" idx="7"/>
                  </p:cNvCxnSpPr>
                  <p:nvPr/>
                </p:nvCxnSpPr>
                <p:spPr>
                  <a:xfrm flipV="1">
                    <a:off x="5240121" y="40397"/>
                    <a:ext cx="861832" cy="619535"/>
                  </a:xfrm>
                  <a:prstGeom prst="straightConnector1">
                    <a:avLst/>
                  </a:prstGeom>
                  <a:grpFill/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テキスト ボックス 61"/>
                  <p:cNvSpPr txBox="1"/>
                  <p:nvPr/>
                </p:nvSpPr>
                <p:spPr>
                  <a:xfrm>
                    <a:off x="5748310" y="1323312"/>
                    <a:ext cx="1113563" cy="741761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ja-JP" dirty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[010]</a:t>
                    </a:r>
                    <a:endParaRPr lang="ja-JP" altLang="en-US" dirty="0"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5456759" y="-682704"/>
                    <a:ext cx="1113562" cy="741761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ja-JP" dirty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[100]</a:t>
                    </a:r>
                    <a:endParaRPr lang="ja-JP" altLang="en-US" dirty="0"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11" name="右矢印 110"/>
            <p:cNvSpPr/>
            <p:nvPr/>
          </p:nvSpPr>
          <p:spPr>
            <a:xfrm>
              <a:off x="3851262" y="1844114"/>
              <a:ext cx="1296890" cy="1009598"/>
            </a:xfrm>
            <a:prstGeom prst="rightArrow">
              <a:avLst>
                <a:gd name="adj1" fmla="val 54187"/>
                <a:gd name="adj2" fmla="val 50000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ja-JP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コンテンツ プレースホルダ 2"/>
          <p:cNvSpPr>
            <a:spLocks noGrp="1"/>
          </p:cNvSpPr>
          <p:nvPr>
            <p:ph sz="quarter" idx="4294967295"/>
          </p:nvPr>
        </p:nvSpPr>
        <p:spPr>
          <a:xfrm>
            <a:off x="250825" y="1700213"/>
            <a:ext cx="6192838" cy="5229225"/>
          </a:xfrm>
        </p:spPr>
        <p:txBody>
          <a:bodyPr/>
          <a:lstStyle/>
          <a:p>
            <a:r>
              <a:rPr lang="en-US" altLang="ja-JP" sz="2100" smtClean="0">
                <a:latin typeface="Times New Roman" pitchFamily="18" charset="0"/>
                <a:cs typeface="Times New Roman" pitchFamily="18" charset="0"/>
              </a:rPr>
              <a:t>I tried to fabricate the three dimensionally nanopatterned MgO substrates.</a:t>
            </a:r>
          </a:p>
          <a:p>
            <a:r>
              <a:rPr lang="en-US" altLang="ja-JP" sz="2100" smtClean="0">
                <a:latin typeface="Times New Roman" pitchFamily="18" charset="0"/>
                <a:cs typeface="Times New Roman" pitchFamily="18" charset="0"/>
              </a:rPr>
              <a:t>I found that sidesurface of MgO  nanowire  was (111) face at low aspect ratio.</a:t>
            </a:r>
          </a:p>
          <a:p>
            <a:r>
              <a:rPr lang="en-US" altLang="ja-JP" sz="2100" smtClean="0">
                <a:latin typeface="Times New Roman" pitchFamily="18" charset="0"/>
                <a:cs typeface="Times New Roman" pitchFamily="18" charset="0"/>
              </a:rPr>
              <a:t>I modified the fabrication process, and succeed in fabrication of the MgO nanowires structure with flat  (100) sidesurface.</a:t>
            </a:r>
            <a:endParaRPr lang="ja-JP" altLang="en-US" sz="21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4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100" smtClean="0">
                <a:latin typeface="Times New Roman" pitchFamily="18" charset="0"/>
                <a:cs typeface="Times New Roman" pitchFamily="18" charset="0"/>
              </a:rPr>
              <a:t>I have been trying to fabricate nanowire structures on the 3D-MgO nanowire substrate, and study their magnetic properties.</a:t>
            </a:r>
            <a:endParaRPr lang="en-US" altLang="ja-JP" sz="25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252" name="グループ化 5"/>
          <p:cNvGrpSpPr>
            <a:grpSpLocks/>
          </p:cNvGrpSpPr>
          <p:nvPr/>
        </p:nvGrpSpPr>
        <p:grpSpPr bwMode="auto">
          <a:xfrm>
            <a:off x="4140200" y="4581525"/>
            <a:ext cx="1295400" cy="503238"/>
            <a:chOff x="3779912" y="5085184"/>
            <a:chExt cx="1296144" cy="504056"/>
          </a:xfrm>
        </p:grpSpPr>
        <p:sp>
          <p:nvSpPr>
            <p:cNvPr id="4" name="下矢印 3"/>
            <p:cNvSpPr/>
            <p:nvPr/>
          </p:nvSpPr>
          <p:spPr>
            <a:xfrm>
              <a:off x="3779912" y="5085184"/>
              <a:ext cx="1296144" cy="504056"/>
            </a:xfrm>
            <a:prstGeom prst="downArrow">
              <a:avLst/>
            </a:prstGeom>
            <a:gradFill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256" name="テキスト ボックス 4"/>
            <p:cNvSpPr txBox="1">
              <a:spLocks noChangeArrowheads="1"/>
            </p:cNvSpPr>
            <p:nvPr/>
          </p:nvSpPr>
          <p:spPr bwMode="auto">
            <a:xfrm>
              <a:off x="3802824" y="5085184"/>
              <a:ext cx="12426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Future plan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257" name="グループ化 6"/>
          <p:cNvGrpSpPr>
            <a:grpSpLocks noChangeAspect="1"/>
          </p:cNvGrpSpPr>
          <p:nvPr/>
        </p:nvGrpSpPr>
        <p:grpSpPr bwMode="auto">
          <a:xfrm>
            <a:off x="6372225" y="2997200"/>
            <a:ext cx="1800225" cy="863600"/>
            <a:chOff x="3144547" y="3212968"/>
            <a:chExt cx="1779021" cy="1016589"/>
          </a:xfrm>
        </p:grpSpPr>
        <p:sp>
          <p:nvSpPr>
            <p:cNvPr id="8" name="正方形/長方形 7"/>
            <p:cNvSpPr/>
            <p:nvPr/>
          </p:nvSpPr>
          <p:spPr>
            <a:xfrm>
              <a:off x="3144547" y="3699749"/>
              <a:ext cx="1779021" cy="529808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 err="1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ja-JP" altLang="en-US" sz="2000" dirty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2000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863213" y="3212968"/>
              <a:ext cx="467348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260" name="グループ化 16"/>
          <p:cNvGrpSpPr>
            <a:grpSpLocks/>
          </p:cNvGrpSpPr>
          <p:nvPr/>
        </p:nvGrpSpPr>
        <p:grpSpPr bwMode="auto">
          <a:xfrm>
            <a:off x="6372225" y="5949950"/>
            <a:ext cx="1800225" cy="719138"/>
            <a:chOff x="6660233" y="5661248"/>
            <a:chExt cx="1512168" cy="864102"/>
          </a:xfrm>
        </p:grpSpPr>
        <p:grpSp>
          <p:nvGrpSpPr>
            <p:cNvPr id="53261" name="グループ化 12"/>
            <p:cNvGrpSpPr>
              <a:grpSpLocks noChangeAspect="1"/>
            </p:cNvGrpSpPr>
            <p:nvPr/>
          </p:nvGrpSpPr>
          <p:grpSpPr bwMode="auto">
            <a:xfrm>
              <a:off x="6660233" y="5661248"/>
              <a:ext cx="1512168" cy="864102"/>
              <a:chOff x="3144548" y="3212968"/>
              <a:chExt cx="1779021" cy="1016589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3144548" y="3699749"/>
                <a:ext cx="1779021" cy="529808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dirty="0" err="1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20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2000" dirty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863213" y="3212968"/>
                <a:ext cx="467348" cy="5040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7668344" y="5661248"/>
              <a:ext cx="144016" cy="4284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71438" y="1628775"/>
            <a:ext cx="8964612" cy="2879725"/>
          </a:xfrm>
          <a:prstGeom prst="roundRect">
            <a:avLst>
              <a:gd name="adj" fmla="val 68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71438" y="5157788"/>
            <a:ext cx="8964612" cy="1584325"/>
          </a:xfrm>
          <a:prstGeom prst="roundRect">
            <a:avLst>
              <a:gd name="adj" fmla="val 68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lang="ja-JP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0825" y="1627188"/>
            <a:ext cx="8370888" cy="5257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Introduction of keywords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Strongly correlated electron system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Merit of Nanostructures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processing procedure for metal oxides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My research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Results of first semester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Sidesurface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of 3D-MgO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ja-JP" altLang="ja-JP" sz="2400" dirty="0" smtClean="0">
                <a:latin typeface="Times New Roman" pitchFamily="18" charset="0"/>
                <a:cs typeface="Times New Roman" pitchFamily="18" charset="0"/>
              </a:rPr>
              <a:t>Wulff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ja-JP" altLang="ja-JP" sz="2400" dirty="0" smtClean="0">
                <a:latin typeface="Times New Roman" pitchFamily="18" charset="0"/>
                <a:cs typeface="Times New Roman" pitchFamily="18" charset="0"/>
              </a:rPr>
              <a:t>s theorem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Approach to fabricate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(100) side surface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Fabrication of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nanostructure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ja-JP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テキスト ボックス 3"/>
          <p:cNvSpPr txBox="1">
            <a:spLocks noChangeArrowheads="1"/>
          </p:cNvSpPr>
          <p:nvPr/>
        </p:nvSpPr>
        <p:spPr bwMode="auto">
          <a:xfrm>
            <a:off x="5319713" y="2060575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（強相関電子系酸化物）</a:t>
            </a:r>
          </a:p>
        </p:txBody>
      </p:sp>
      <p:sp>
        <p:nvSpPr>
          <p:cNvPr id="17412" name="テキスト ボックス 4"/>
          <p:cNvSpPr txBox="1">
            <a:spLocks noChangeArrowheads="1"/>
          </p:cNvSpPr>
          <p:nvPr/>
        </p:nvSpPr>
        <p:spPr bwMode="auto">
          <a:xfrm>
            <a:off x="2987675" y="4797425"/>
            <a:ext cx="168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（ウルフの定理）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893175" cy="990600"/>
          </a:xfrm>
        </p:spPr>
        <p:txBody>
          <a:bodyPr/>
          <a:lstStyle/>
          <a:p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Strongly correlated electron system</a:t>
            </a:r>
          </a:p>
        </p:txBody>
      </p:sp>
      <p:grpSp>
        <p:nvGrpSpPr>
          <p:cNvPr id="19458" name="グループ化 24"/>
          <p:cNvGrpSpPr>
            <a:grpSpLocks/>
          </p:cNvGrpSpPr>
          <p:nvPr/>
        </p:nvGrpSpPr>
        <p:grpSpPr bwMode="auto">
          <a:xfrm>
            <a:off x="1619250" y="3067050"/>
            <a:ext cx="5886450" cy="3386138"/>
            <a:chOff x="2760815" y="2399597"/>
            <a:chExt cx="4638433" cy="2469565"/>
          </a:xfrm>
        </p:grpSpPr>
        <p:grpSp>
          <p:nvGrpSpPr>
            <p:cNvPr id="19465" name="グループ化 3"/>
            <p:cNvGrpSpPr>
              <a:grpSpLocks/>
            </p:cNvGrpSpPr>
            <p:nvPr/>
          </p:nvGrpSpPr>
          <p:grpSpPr bwMode="auto">
            <a:xfrm>
              <a:off x="5076055" y="2399597"/>
              <a:ext cx="2323193" cy="2469565"/>
              <a:chOff x="539551" y="2038380"/>
              <a:chExt cx="2111994" cy="2254715"/>
            </a:xfrm>
          </p:grpSpPr>
          <p:grpSp>
            <p:nvGrpSpPr>
              <p:cNvPr id="19473" name="グループ化 36"/>
              <p:cNvGrpSpPr>
                <a:grpSpLocks/>
              </p:cNvGrpSpPr>
              <p:nvPr/>
            </p:nvGrpSpPr>
            <p:grpSpPr bwMode="auto">
              <a:xfrm>
                <a:off x="551843" y="2359864"/>
                <a:ext cx="2099702" cy="1933231"/>
                <a:chOff x="2498628" y="2290497"/>
                <a:chExt cx="2538539" cy="2398101"/>
              </a:xfrm>
            </p:grpSpPr>
            <p:pic>
              <p:nvPicPr>
                <p:cNvPr id="1947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498628" y="2290497"/>
                  <a:ext cx="2368158" cy="2160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8" name="テキスト ボックス 9"/>
                <p:cNvSpPr txBox="1">
                  <a:spLocks noChangeArrowheads="1"/>
                </p:cNvSpPr>
                <p:nvPr/>
              </p:nvSpPr>
              <p:spPr bwMode="auto">
                <a:xfrm>
                  <a:off x="2966005" y="4409016"/>
                  <a:ext cx="2071162" cy="279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600">
                      <a:latin typeface="Times New Roman" pitchFamily="18" charset="0"/>
                      <a:ea typeface="HGPｺﾞｼｯｸE" pitchFamily="50" charset="-128"/>
                      <a:cs typeface="Times New Roman" pitchFamily="18" charset="0"/>
                    </a:rPr>
                    <a:t>Science </a:t>
                  </a:r>
                  <a:r>
                    <a:rPr lang="en-US" altLang="ja-JP" sz="1600" b="1">
                      <a:latin typeface="Times New Roman" pitchFamily="18" charset="0"/>
                      <a:ea typeface="HGPｺﾞｼｯｸE" pitchFamily="50" charset="-128"/>
                      <a:cs typeface="Times New Roman" pitchFamily="18" charset="0"/>
                    </a:rPr>
                    <a:t>285</a:t>
                  </a:r>
                  <a:r>
                    <a:rPr lang="en-US" altLang="ja-JP" sz="1600">
                      <a:latin typeface="Times New Roman" pitchFamily="18" charset="0"/>
                      <a:ea typeface="HGPｺﾞｼｯｸE" pitchFamily="50" charset="-128"/>
                      <a:cs typeface="Times New Roman" pitchFamily="18" charset="0"/>
                    </a:rPr>
                    <a:t> 1540 (1999)</a:t>
                  </a:r>
                </a:p>
              </p:txBody>
            </p:sp>
            <p:sp>
              <p:nvSpPr>
                <p:cNvPr id="19479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2744939" y="2750140"/>
                  <a:ext cx="2237437" cy="330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>
                      <a:latin typeface="Times New Roman" pitchFamily="18" charset="0"/>
                      <a:ea typeface="HGPｺﾞｼｯｸE" pitchFamily="50" charset="-128"/>
                      <a:cs typeface="Times New Roman" pitchFamily="18" charset="0"/>
                    </a:rPr>
                    <a:t>Ferromagnetic(metal)</a:t>
                  </a:r>
                  <a:endParaRPr lang="ja-JP" altLang="en-US" sz="2000" b="1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endParaRPr>
                </a:p>
              </p:txBody>
            </p:sp>
            <p:sp>
              <p:nvSpPr>
                <p:cNvPr id="19480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2504846" y="3644600"/>
                  <a:ext cx="2402510" cy="330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>
                      <a:latin typeface="Times New Roman" pitchFamily="18" charset="0"/>
                      <a:ea typeface="HGPｺﾞｼｯｸE" pitchFamily="50" charset="-128"/>
                      <a:cs typeface="Times New Roman" pitchFamily="18" charset="0"/>
                    </a:rPr>
                    <a:t>Paramagneic(insulator)</a:t>
                  </a:r>
                  <a:endParaRPr lang="ja-JP" altLang="en-US" sz="2000" b="1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" name="テキスト ボックス 5"/>
              <p:cNvSpPr txBox="1"/>
              <p:nvPr/>
            </p:nvSpPr>
            <p:spPr>
              <a:xfrm>
                <a:off x="539754" y="2038380"/>
                <a:ext cx="1970777" cy="30760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:r>
                  <a:rPr lang="en-US" altLang="ja-JP" sz="2400" dirty="0" err="1">
                    <a:latin typeface="Times New Roman" pitchFamily="18" charset="0"/>
                    <a:ea typeface="+mn-ea"/>
                    <a:cs typeface="Times New Roman" pitchFamily="18" charset="0"/>
                  </a:rPr>
                  <a:t>La,Ca</a:t>
                </a:r>
                <a:r>
                  <a:rPr lang="en-US" altLang="ja-JP" sz="24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)MnO</a:t>
                </a:r>
                <a:r>
                  <a:rPr lang="en-US" altLang="ja-JP" sz="2400" baseline="-25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  <a:endParaRPr lang="ja-JP" altLang="en-US" sz="2400" baseline="-25000" dirty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1116317" y="2997136"/>
                <a:ext cx="719852" cy="50421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611398" y="3669428"/>
                <a:ext cx="719852" cy="40802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19466" name="グループ化 18"/>
            <p:cNvGrpSpPr>
              <a:grpSpLocks/>
            </p:cNvGrpSpPr>
            <p:nvPr/>
          </p:nvGrpSpPr>
          <p:grpSpPr bwMode="auto">
            <a:xfrm>
              <a:off x="2760815" y="2411596"/>
              <a:ext cx="2550201" cy="2445425"/>
              <a:chOff x="2760815" y="2411596"/>
              <a:chExt cx="2550201" cy="2445425"/>
            </a:xfrm>
          </p:grpSpPr>
          <p:pic>
            <p:nvPicPr>
              <p:cNvPr id="1946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60815" y="2767554"/>
                <a:ext cx="2099826" cy="1885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テキスト ボックス 13"/>
              <p:cNvSpPr txBox="1"/>
              <p:nvPr/>
            </p:nvSpPr>
            <p:spPr>
              <a:xfrm>
                <a:off x="2760815" y="2411175"/>
                <a:ext cx="2100305" cy="33691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4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VO</a:t>
                </a:r>
                <a:r>
                  <a:rPr lang="en-US" altLang="ja-JP" sz="2400" baseline="-25000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endParaRPr lang="ja-JP" altLang="en-US" sz="2400" baseline="-25000" dirty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3782822" y="3573596"/>
                <a:ext cx="287713" cy="28713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9470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3563887" y="3284984"/>
                <a:ext cx="1007169" cy="33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Insulator</a:t>
                </a:r>
                <a:endParaRPr lang="ja-JP" altLang="en-US" sz="24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9471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3131839" y="3995772"/>
                <a:ext cx="682480" cy="33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metal</a:t>
                </a:r>
                <a:endParaRPr lang="ja-JP" altLang="en-US" sz="24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9472" name="テキスト ボックス 17"/>
              <p:cNvSpPr txBox="1">
                <a:spLocks noChangeArrowheads="1"/>
              </p:cNvSpPr>
              <p:nvPr/>
            </p:nvSpPr>
            <p:spPr bwMode="auto">
              <a:xfrm>
                <a:off x="3426584" y="4610159"/>
                <a:ext cx="1884432" cy="246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600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Science </a:t>
                </a:r>
                <a:r>
                  <a:rPr lang="en-US" altLang="ja-JP" sz="1600" b="1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318</a:t>
                </a:r>
                <a:r>
                  <a:rPr lang="en-US" altLang="ja-JP" sz="1600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 14</a:t>
                </a:r>
                <a:r>
                  <a:rPr lang="ja-JP" altLang="en-US" sz="1600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600"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(2007)</a:t>
                </a:r>
              </a:p>
            </p:txBody>
          </p:sp>
        </p:grpSp>
      </p:grpSp>
      <p:sp>
        <p:nvSpPr>
          <p:cNvPr id="19459" name="テキスト ボックス 25"/>
          <p:cNvSpPr txBox="1">
            <a:spLocks noChangeArrowheads="1"/>
          </p:cNvSpPr>
          <p:nvPr/>
        </p:nvSpPr>
        <p:spPr bwMode="auto">
          <a:xfrm>
            <a:off x="-36513" y="1700213"/>
            <a:ext cx="93646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Strongly correlated electron system oxide have multi domains. </a:t>
            </a:r>
          </a:p>
          <a:p>
            <a:r>
              <a:rPr lang="en-US" altLang="ja-JP" sz="28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The phase separation occur due to strong electronic interaction. 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6659563" y="6021388"/>
            <a:ext cx="39687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テキスト ボックス 31"/>
          <p:cNvSpPr txBox="1">
            <a:spLocks noChangeArrowheads="1"/>
          </p:cNvSpPr>
          <p:nvPr/>
        </p:nvSpPr>
        <p:spPr bwMode="auto">
          <a:xfrm>
            <a:off x="6416675" y="5661025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100nm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3708400" y="5949950"/>
            <a:ext cx="395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テキスト ボックス 34"/>
          <p:cNvSpPr txBox="1">
            <a:spLocks noChangeArrowheads="1"/>
          </p:cNvSpPr>
          <p:nvPr/>
        </p:nvSpPr>
        <p:spPr bwMode="auto">
          <a:xfrm>
            <a:off x="3492500" y="5589588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400nm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19464" name="テキスト ボックス 26"/>
          <p:cNvSpPr txBox="1">
            <a:spLocks noChangeArrowheads="1"/>
          </p:cNvSpPr>
          <p:nvPr/>
        </p:nvSpPr>
        <p:spPr bwMode="auto">
          <a:xfrm>
            <a:off x="6634163" y="2555875"/>
            <a:ext cx="247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（強い電子間相互作用）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 preferRelativeResize="0">
            <a:picLocks noChangeAspect="1" noChangeArrowheads="1"/>
          </p:cNvPicPr>
          <p:nvPr/>
        </p:nvPicPr>
        <p:blipFill>
          <a:blip r:embed="rId3"/>
          <a:srcRect r="50725"/>
          <a:stretch>
            <a:fillRect/>
          </a:stretch>
        </p:blipFill>
        <p:spPr bwMode="auto">
          <a:xfrm>
            <a:off x="179388" y="1552575"/>
            <a:ext cx="61087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Merit of nanostructures</a:t>
            </a:r>
            <a:endParaRPr lang="ja-JP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テキスト ボックス 27"/>
          <p:cNvSpPr txBox="1">
            <a:spLocks noChangeArrowheads="1"/>
          </p:cNvSpPr>
          <p:nvPr/>
        </p:nvSpPr>
        <p:spPr bwMode="auto">
          <a:xfrm>
            <a:off x="-36513" y="6275388"/>
            <a:ext cx="91805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900">
                <a:solidFill>
                  <a:srgbClr val="FF0000"/>
                </a:solidFill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The nonlinear response by controlling single domain.</a:t>
            </a:r>
            <a:endParaRPr lang="ja-JP" altLang="en-US" sz="2900">
              <a:solidFill>
                <a:srgbClr val="FF0000"/>
              </a:solidFill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36" name="円/楕円 35"/>
          <p:cNvSpPr/>
          <p:nvPr/>
        </p:nvSpPr>
        <p:spPr>
          <a:xfrm rot="21240090">
            <a:off x="2779713" y="2879725"/>
            <a:ext cx="730250" cy="1560513"/>
          </a:xfrm>
          <a:prstGeom prst="ellipse">
            <a:avLst/>
          </a:prstGeom>
          <a:noFill/>
          <a:ln w="635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円/楕円 38"/>
          <p:cNvSpPr/>
          <p:nvPr/>
        </p:nvSpPr>
        <p:spPr>
          <a:xfrm rot="20524883">
            <a:off x="4151313" y="4765675"/>
            <a:ext cx="360362" cy="598488"/>
          </a:xfrm>
          <a:prstGeom prst="ellipse">
            <a:avLst/>
          </a:prstGeom>
          <a:noFill/>
          <a:ln w="635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510" name="テキスト ボックス 7"/>
          <p:cNvSpPr txBox="1">
            <a:spLocks noChangeArrowheads="1"/>
          </p:cNvSpPr>
          <p:nvPr/>
        </p:nvSpPr>
        <p:spPr bwMode="auto">
          <a:xfrm>
            <a:off x="6804025" y="6000750"/>
            <a:ext cx="2339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APL. </a:t>
            </a:r>
            <a:r>
              <a:rPr lang="en-US" altLang="ja-JP" sz="16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89</a:t>
            </a:r>
            <a:r>
              <a:rPr lang="en-US" altLang="ja-JP" sz="16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253121</a:t>
            </a:r>
            <a:r>
              <a:rPr lang="ja-JP" altLang="en-US" sz="16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lang="en-US" altLang="ja-JP" sz="16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(2006)</a:t>
            </a:r>
          </a:p>
        </p:txBody>
      </p:sp>
      <p:grpSp>
        <p:nvGrpSpPr>
          <p:cNvPr id="62" name="グループ化 61"/>
          <p:cNvGrpSpPr>
            <a:grpSpLocks/>
          </p:cNvGrpSpPr>
          <p:nvPr/>
        </p:nvGrpSpPr>
        <p:grpSpPr bwMode="auto">
          <a:xfrm>
            <a:off x="6300788" y="4437063"/>
            <a:ext cx="2232025" cy="1512887"/>
            <a:chOff x="6804248" y="4437112"/>
            <a:chExt cx="2232248" cy="1512168"/>
          </a:xfrm>
        </p:grpSpPr>
        <p:pic>
          <p:nvPicPr>
            <p:cNvPr id="21534" name="Picture 1"/>
            <p:cNvPicPr>
              <a:picLocks noChangeAspect="1" noChangeArrowheads="1"/>
            </p:cNvPicPr>
            <p:nvPr/>
          </p:nvPicPr>
          <p:blipFill>
            <a:blip r:embed="rId4"/>
            <a:srcRect l="52863" t="74596" r="9515"/>
            <a:stretch>
              <a:fillRect/>
            </a:stretch>
          </p:blipFill>
          <p:spPr bwMode="auto">
            <a:xfrm>
              <a:off x="6804248" y="4535504"/>
              <a:ext cx="2232248" cy="141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正方形/長方形 54"/>
            <p:cNvSpPr/>
            <p:nvPr/>
          </p:nvSpPr>
          <p:spPr>
            <a:xfrm>
              <a:off x="7667934" y="4437112"/>
              <a:ext cx="360398" cy="14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21512" name="Picture 2"/>
          <p:cNvPicPr preferRelativeResize="0">
            <a:picLocks noChangeAspect="1" noChangeArrowheads="1"/>
          </p:cNvPicPr>
          <p:nvPr/>
        </p:nvPicPr>
        <p:blipFill>
          <a:blip r:embed="rId3"/>
          <a:srcRect l="28391" t="16533" r="51862" b="59296"/>
          <a:stretch>
            <a:fillRect/>
          </a:stretch>
        </p:blipFill>
        <p:spPr bwMode="auto">
          <a:xfrm>
            <a:off x="1511300" y="4581525"/>
            <a:ext cx="18367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正方形/長方形 58"/>
          <p:cNvSpPr/>
          <p:nvPr/>
        </p:nvSpPr>
        <p:spPr>
          <a:xfrm>
            <a:off x="3563938" y="1773238"/>
            <a:ext cx="2520950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1" name="グループ化 60"/>
          <p:cNvGrpSpPr>
            <a:grpSpLocks/>
          </p:cNvGrpSpPr>
          <p:nvPr/>
        </p:nvGrpSpPr>
        <p:grpSpPr bwMode="auto">
          <a:xfrm>
            <a:off x="5003800" y="2781300"/>
            <a:ext cx="2447925" cy="1574800"/>
            <a:chOff x="5508104" y="2780928"/>
            <a:chExt cx="2448272" cy="1574686"/>
          </a:xfrm>
        </p:grpSpPr>
        <p:pic>
          <p:nvPicPr>
            <p:cNvPr id="21531" name="Picture 1"/>
            <p:cNvPicPr>
              <a:picLocks noChangeAspect="1" noChangeArrowheads="1"/>
            </p:cNvPicPr>
            <p:nvPr/>
          </p:nvPicPr>
          <p:blipFill>
            <a:blip r:embed="rId4"/>
            <a:srcRect l="54417" t="43098" r="8269" b="30379"/>
            <a:stretch>
              <a:fillRect/>
            </a:stretch>
          </p:blipFill>
          <p:spPr bwMode="auto">
            <a:xfrm>
              <a:off x="5508104" y="2852936"/>
              <a:ext cx="2254016" cy="150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正方形/長方形 55"/>
            <p:cNvSpPr/>
            <p:nvPr/>
          </p:nvSpPr>
          <p:spPr>
            <a:xfrm>
              <a:off x="6084449" y="2780928"/>
              <a:ext cx="647792" cy="287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7595963" y="3644465"/>
              <a:ext cx="360413" cy="433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21515" name="グループ化 65"/>
          <p:cNvGrpSpPr>
            <a:grpSpLocks/>
          </p:cNvGrpSpPr>
          <p:nvPr/>
        </p:nvGrpSpPr>
        <p:grpSpPr bwMode="auto">
          <a:xfrm>
            <a:off x="6443663" y="1557338"/>
            <a:ext cx="2520950" cy="1343025"/>
            <a:chOff x="967750" y="2062932"/>
            <a:chExt cx="2962792" cy="1735400"/>
          </a:xfrm>
        </p:grpSpPr>
        <p:pic>
          <p:nvPicPr>
            <p:cNvPr id="2152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5090" y="2645045"/>
              <a:ext cx="2448272" cy="1143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6" name="テキスト ボックス 6"/>
            <p:cNvSpPr txBox="1">
              <a:spLocks noChangeArrowheads="1"/>
            </p:cNvSpPr>
            <p:nvPr/>
          </p:nvSpPr>
          <p:spPr bwMode="auto">
            <a:xfrm>
              <a:off x="967750" y="2062932"/>
              <a:ext cx="2962792" cy="596426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24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(La, Pr, Ca)MnO</a:t>
              </a:r>
              <a:r>
                <a:rPr lang="en-US" altLang="ja-JP" sz="2400" baseline="-250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3</a:t>
              </a:r>
              <a:endParaRPr lang="ja-JP" altLang="en-US" sz="2400" baseline="-25000">
                <a:latin typeface="Times New Roman" pitchFamily="18" charset="0"/>
                <a:ea typeface="HGPｺﾞｼｯｸE" pitchFamily="50" charset="-128"/>
                <a:cs typeface="Times New Roman" pitchFamily="18" charset="0"/>
              </a:endParaRPr>
            </a:p>
          </p:txBody>
        </p:sp>
        <p:sp>
          <p:nvSpPr>
            <p:cNvPr id="21527" name="テキスト ボックス 30"/>
            <p:cNvSpPr txBox="1">
              <a:spLocks noChangeArrowheads="1"/>
            </p:cNvSpPr>
            <p:nvPr/>
          </p:nvSpPr>
          <p:spPr bwMode="auto">
            <a:xfrm>
              <a:off x="1647137" y="2495950"/>
              <a:ext cx="1047274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w Cen MT" pitchFamily="34" charset="0"/>
                  <a:ea typeface="HGPｺﾞｼｯｸE" pitchFamily="50" charset="-128"/>
                </a:rPr>
                <a:t>electrode</a:t>
              </a:r>
              <a:endParaRPr lang="ja-JP" altLang="en-US">
                <a:latin typeface="Tw Cen MT" pitchFamily="34" charset="0"/>
                <a:ea typeface="HGPｺﾞｼｯｸE" pitchFamily="50" charset="-128"/>
              </a:endParaRPr>
            </a:p>
          </p:txBody>
        </p:sp>
        <p:sp>
          <p:nvSpPr>
            <p:cNvPr id="21528" name="テキスト ボックス 31"/>
            <p:cNvSpPr txBox="1">
              <a:spLocks noChangeArrowheads="1"/>
            </p:cNvSpPr>
            <p:nvPr/>
          </p:nvSpPr>
          <p:spPr bwMode="auto">
            <a:xfrm>
              <a:off x="2112031" y="3429000"/>
              <a:ext cx="10472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w Cen MT" pitchFamily="34" charset="0"/>
                  <a:ea typeface="HGPｺﾞｼｯｸE" pitchFamily="50" charset="-128"/>
                </a:rPr>
                <a:t>electrode</a:t>
              </a:r>
              <a:endParaRPr lang="ja-JP" altLang="en-US">
                <a:latin typeface="Tw Cen MT" pitchFamily="34" charset="0"/>
                <a:ea typeface="HGPｺﾞｼｯｸE" pitchFamily="50" charset="-128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 flipV="1">
              <a:off x="2230854" y="3053709"/>
              <a:ext cx="0" cy="361029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0" name="テキスト ボックス 34"/>
            <p:cNvSpPr txBox="1">
              <a:spLocks noChangeArrowheads="1"/>
            </p:cNvSpPr>
            <p:nvPr/>
          </p:nvSpPr>
          <p:spPr bwMode="auto">
            <a:xfrm>
              <a:off x="2230904" y="2963864"/>
              <a:ext cx="1484702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10μm~500nm</a:t>
              </a:r>
              <a:endParaRPr lang="ja-JP" altLang="en-US">
                <a:latin typeface="Times New Roman" pitchFamily="18" charset="0"/>
                <a:ea typeface="HGPｺﾞｼｯｸE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60" name="グループ化 59"/>
          <p:cNvGrpSpPr>
            <a:grpSpLocks/>
          </p:cNvGrpSpPr>
          <p:nvPr/>
        </p:nvGrpSpPr>
        <p:grpSpPr bwMode="auto">
          <a:xfrm>
            <a:off x="3132138" y="1557338"/>
            <a:ext cx="2735262" cy="1366837"/>
            <a:chOff x="3635896" y="1556792"/>
            <a:chExt cx="2736304" cy="1368152"/>
          </a:xfrm>
        </p:grpSpPr>
        <p:pic>
          <p:nvPicPr>
            <p:cNvPr id="21522" name="Picture 1"/>
            <p:cNvPicPr>
              <a:picLocks noChangeAspect="1" noChangeArrowheads="1"/>
            </p:cNvPicPr>
            <p:nvPr/>
          </p:nvPicPr>
          <p:blipFill>
            <a:blip r:embed="rId4"/>
            <a:srcRect l="52863" t="9306" r="6723" b="66190"/>
            <a:stretch>
              <a:fillRect/>
            </a:stretch>
          </p:blipFill>
          <p:spPr bwMode="auto">
            <a:xfrm>
              <a:off x="3779912" y="1556792"/>
              <a:ext cx="240592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正方形/長方形 50"/>
            <p:cNvSpPr/>
            <p:nvPr/>
          </p:nvSpPr>
          <p:spPr>
            <a:xfrm>
              <a:off x="3635896" y="1772900"/>
              <a:ext cx="360499" cy="115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011701" y="2276621"/>
              <a:ext cx="360499" cy="43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64" name="直線コネクタ 63"/>
          <p:cNvCxnSpPr/>
          <p:nvPr/>
        </p:nvCxnSpPr>
        <p:spPr>
          <a:xfrm flipH="1">
            <a:off x="2339975" y="2205038"/>
            <a:ext cx="1152525" cy="215900"/>
          </a:xfrm>
          <a:prstGeom prst="line">
            <a:avLst/>
          </a:prstGeom>
          <a:ln w="88900">
            <a:solidFill>
              <a:schemeClr val="tx1">
                <a:alpha val="7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 flipV="1">
            <a:off x="3059113" y="2781300"/>
            <a:ext cx="2017712" cy="935038"/>
          </a:xfrm>
          <a:prstGeom prst="line">
            <a:avLst/>
          </a:prstGeom>
          <a:ln w="88900">
            <a:solidFill>
              <a:schemeClr val="tx1">
                <a:alpha val="7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 flipV="1">
            <a:off x="3276600" y="3789363"/>
            <a:ext cx="3240088" cy="1511300"/>
          </a:xfrm>
          <a:prstGeom prst="line">
            <a:avLst/>
          </a:prstGeom>
          <a:ln w="88900">
            <a:solidFill>
              <a:schemeClr val="tx1">
                <a:alpha val="7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3648075" y="3678238"/>
            <a:ext cx="1500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b="1">
                <a:solidFill>
                  <a:srgbClr val="00B050"/>
                </a:solidFill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Nonlinear</a:t>
            </a:r>
          </a:p>
          <a:p>
            <a:pPr algn="ctr"/>
            <a:r>
              <a:rPr lang="en-US" altLang="ja-JP" sz="2400" b="1">
                <a:solidFill>
                  <a:srgbClr val="00B050"/>
                </a:solidFill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response</a:t>
            </a:r>
            <a:endParaRPr lang="ja-JP" altLang="en-US" sz="2400" b="1">
              <a:solidFill>
                <a:srgbClr val="00B050"/>
              </a:solidFill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1521" name="テキスト ボックス 33"/>
          <p:cNvSpPr txBox="1">
            <a:spLocks noChangeArrowheads="1"/>
          </p:cNvSpPr>
          <p:nvPr/>
        </p:nvSpPr>
        <p:spPr bwMode="auto">
          <a:xfrm rot="-5400000">
            <a:off x="-234156" y="2185194"/>
            <a:ext cx="1339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（磁気抵抗）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2771775" y="1557338"/>
            <a:ext cx="6264275" cy="1727200"/>
          </a:xfrm>
          <a:prstGeom prst="roundRect">
            <a:avLst/>
          </a:prstGeom>
          <a:solidFill>
            <a:srgbClr val="FFC000">
              <a:alpha val="4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Purpose</a:t>
            </a:r>
            <a:endParaRPr lang="ja-JP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テキスト ボックス 11"/>
          <p:cNvSpPr txBox="1">
            <a:spLocks noChangeArrowheads="1"/>
          </p:cNvSpPr>
          <p:nvPr/>
        </p:nvSpPr>
        <p:spPr bwMode="auto">
          <a:xfrm>
            <a:off x="0" y="616585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>
                <a:solidFill>
                  <a:srgbClr val="FF0000"/>
                </a:solidFill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High quality nanowire is required to produce the expected advantage. </a:t>
            </a:r>
          </a:p>
        </p:txBody>
      </p:sp>
      <p:sp>
        <p:nvSpPr>
          <p:cNvPr id="23556" name="AutoShape 835"/>
          <p:cNvSpPr>
            <a:spLocks noChangeArrowheads="1"/>
          </p:cNvSpPr>
          <p:nvPr/>
        </p:nvSpPr>
        <p:spPr bwMode="auto">
          <a:xfrm rot="10800000" flipH="1">
            <a:off x="2641600" y="4438650"/>
            <a:ext cx="1873250" cy="1584325"/>
          </a:xfrm>
          <a:prstGeom prst="lightningBol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Tw Cen MT" pitchFamily="34" charset="0"/>
              <a:ea typeface="HGPｺﾞｼｯｸE" pitchFamily="50" charset="-128"/>
            </a:endParaRPr>
          </a:p>
        </p:txBody>
      </p:sp>
      <p:sp>
        <p:nvSpPr>
          <p:cNvPr id="23557" name="Text Box 837"/>
          <p:cNvSpPr txBox="1">
            <a:spLocks noChangeArrowheads="1"/>
          </p:cNvSpPr>
          <p:nvPr/>
        </p:nvSpPr>
        <p:spPr bwMode="auto">
          <a:xfrm>
            <a:off x="2281238" y="4924425"/>
            <a:ext cx="2146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006600"/>
                </a:solidFill>
                <a:latin typeface="Times New Roman" pitchFamily="18" charset="0"/>
                <a:ea typeface="HGPｺﾞｼｯｸE" pitchFamily="50" charset="-128"/>
              </a:rPr>
              <a:t>External field</a:t>
            </a:r>
          </a:p>
        </p:txBody>
      </p:sp>
      <p:cxnSp>
        <p:nvCxnSpPr>
          <p:cNvPr id="96" name="直線コネクタ 95"/>
          <p:cNvCxnSpPr/>
          <p:nvPr/>
        </p:nvCxnSpPr>
        <p:spPr>
          <a:xfrm flipV="1">
            <a:off x="1547813" y="3143250"/>
            <a:ext cx="277812" cy="992188"/>
          </a:xfrm>
          <a:prstGeom prst="line">
            <a:avLst/>
          </a:prstGeom>
          <a:ln w="254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テキスト ボックス 96"/>
          <p:cNvSpPr txBox="1">
            <a:spLocks noChangeArrowheads="1"/>
          </p:cNvSpPr>
          <p:nvPr/>
        </p:nvSpPr>
        <p:spPr bwMode="auto">
          <a:xfrm>
            <a:off x="684213" y="4367213"/>
            <a:ext cx="1309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electrode</a:t>
            </a:r>
            <a:endParaRPr lang="ja-JP" altLang="en-US" sz="2400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187624" y="2613590"/>
            <a:ext cx="1205829" cy="889075"/>
          </a:xfrm>
          <a:prstGeom prst="rect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17500" dir="2700000" algn="ctr">
              <a:schemeClr val="tx1">
                <a:alpha val="43000"/>
              </a:schemeClr>
            </a:outerShdw>
          </a:effectLst>
          <a:scene3d>
            <a:camera prst="isometricTopUp">
              <a:rot lat="19476224" lon="18883146" rev="4200000"/>
            </a:camera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6" name="正方形/長方形 65"/>
          <p:cNvSpPr/>
          <p:nvPr/>
        </p:nvSpPr>
        <p:spPr>
          <a:xfrm>
            <a:off x="3112801" y="2132856"/>
            <a:ext cx="451087" cy="3025993"/>
          </a:xfrm>
          <a:prstGeom prst="rect">
            <a:avLst/>
          </a:prstGeom>
          <a:solidFill>
            <a:srgbClr val="FFFF00"/>
          </a:solidFill>
          <a:ln w="34925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D2D200">
                <a:alpha val="40000"/>
              </a:srgbClr>
            </a:outerShdw>
          </a:effectLst>
          <a:scene3d>
            <a:camera prst="isometricTopUp">
              <a:rot lat="19476224" lon="18883146" rev="4200000"/>
            </a:camera>
            <a:lightRig rig="threePt" dir="t">
              <a:rot lat="0" lon="0" rev="0"/>
            </a:lightRig>
          </a:scene3d>
          <a:sp3d extrusionH="38100" contourW="12700" prstMaterial="clear">
            <a:bevelT w="260350" h="50800"/>
            <a:bevelB prst="softRound"/>
            <a:contourClr>
              <a:srgbClr val="D2D2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4513812" y="3861048"/>
            <a:ext cx="451087" cy="617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>
              <a:rot lat="19476224" lon="18883146" rev="4200000"/>
            </a:camera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4552961" y="3862706"/>
            <a:ext cx="451087" cy="576064"/>
          </a:xfrm>
          <a:prstGeom prst="rect">
            <a:avLst/>
          </a:prstGeom>
          <a:solidFill>
            <a:srgbClr val="FFFF00"/>
          </a:solidFill>
          <a:ln w="34925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D2D200">
                <a:alpha val="40000"/>
              </a:srgbClr>
            </a:outerShdw>
          </a:effectLst>
          <a:scene3d>
            <a:camera prst="isometricTopUp">
              <a:rot lat="19476224" lon="18883146" rev="4200000"/>
            </a:camera>
            <a:lightRig rig="threePt" dir="t">
              <a:rot lat="0" lon="0" rev="0"/>
            </a:lightRig>
          </a:scene3d>
          <a:sp3d extrusionH="38100" contourW="12700" prstMaterial="clear">
            <a:bevelT w="260350" h="50800"/>
            <a:bevelB prst="softRound"/>
            <a:contourClr>
              <a:srgbClr val="D2D2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5796136" y="3284984"/>
            <a:ext cx="451087" cy="2692589"/>
          </a:xfrm>
          <a:prstGeom prst="rect">
            <a:avLst/>
          </a:prstGeom>
          <a:solidFill>
            <a:srgbClr val="FFFF00"/>
          </a:solidFill>
          <a:ln w="34925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D2D200">
                <a:alpha val="40000"/>
              </a:srgbClr>
            </a:outerShdw>
          </a:effectLst>
          <a:scene3d>
            <a:camera prst="isometricTopUp">
              <a:rot lat="19476224" lon="18883146" rev="4200000"/>
            </a:camera>
            <a:lightRig rig="threePt" dir="t">
              <a:rot lat="0" lon="0" rev="0"/>
            </a:lightRig>
          </a:scene3d>
          <a:sp3d extrusionH="38100" contourW="12700" prstMaterial="clear">
            <a:bevelT w="260350" h="50800"/>
            <a:bevelB prst="softRound"/>
            <a:contourClr>
              <a:srgbClr val="D2D2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6804248" y="4725144"/>
            <a:ext cx="1205829" cy="889075"/>
          </a:xfrm>
          <a:prstGeom prst="rect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17500" dir="2700000" algn="ctr">
              <a:schemeClr val="tx1">
                <a:alpha val="43000"/>
              </a:schemeClr>
            </a:outerShdw>
          </a:effectLst>
          <a:scene3d>
            <a:camera prst="isometricTopUp">
              <a:rot lat="19476224" lon="18883146" rev="4200000"/>
            </a:camera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3566" name="テキスト ボックス 16"/>
          <p:cNvSpPr txBox="1">
            <a:spLocks noChangeArrowheads="1"/>
          </p:cNvSpPr>
          <p:nvPr/>
        </p:nvSpPr>
        <p:spPr bwMode="auto">
          <a:xfrm>
            <a:off x="2771775" y="1609725"/>
            <a:ext cx="631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Electronic phase transition memory device</a:t>
            </a:r>
            <a:endParaRPr lang="ja-JP" altLang="en-US" sz="2800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3567" name="テキスト ボックス 18"/>
          <p:cNvSpPr txBox="1">
            <a:spLocks noChangeArrowheads="1"/>
          </p:cNvSpPr>
          <p:nvPr/>
        </p:nvSpPr>
        <p:spPr bwMode="auto">
          <a:xfrm>
            <a:off x="2916238" y="2060575"/>
            <a:ext cx="4373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4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Ultrafast speed (80fs)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4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Lower switching energy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4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Giant nonliear response (&gt;10</a:t>
            </a:r>
            <a:r>
              <a:rPr lang="en-US" altLang="ja-JP" sz="2400" baseline="300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6</a:t>
            </a:r>
            <a:r>
              <a:rPr lang="en-US" altLang="ja-JP" sz="24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)</a:t>
            </a:r>
            <a:endParaRPr lang="ja-JP" altLang="en-US" sz="2400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6084888" y="4076700"/>
            <a:ext cx="358775" cy="43180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5508625" y="4797425"/>
            <a:ext cx="368300" cy="49530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テキスト ボックス 31"/>
          <p:cNvSpPr txBox="1">
            <a:spLocks noChangeArrowheads="1"/>
          </p:cNvSpPr>
          <p:nvPr/>
        </p:nvSpPr>
        <p:spPr bwMode="auto">
          <a:xfrm>
            <a:off x="5364163" y="3368675"/>
            <a:ext cx="154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Wire width</a:t>
            </a:r>
          </a:p>
          <a:p>
            <a:r>
              <a:rPr lang="en-US" altLang="ja-JP" sz="20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10  ~ 100 nm</a:t>
            </a:r>
            <a:endParaRPr lang="ja-JP" altLang="en-US" sz="2000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3571" name="テキスト ボックス 20"/>
          <p:cNvSpPr txBox="1">
            <a:spLocks noChangeArrowheads="1"/>
          </p:cNvSpPr>
          <p:nvPr/>
        </p:nvSpPr>
        <p:spPr bwMode="auto">
          <a:xfrm>
            <a:off x="6732588" y="3532188"/>
            <a:ext cx="22971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&lt; single domain size</a:t>
            </a:r>
            <a:endParaRPr lang="ja-JP" altLang="en-US" sz="2000">
              <a:latin typeface="Tw Cen MT" pitchFamily="34" charset="0"/>
              <a:ea typeface="HGPｺﾞｼｯｸE" pitchFamily="50" charset="-128"/>
            </a:endParaRPr>
          </a:p>
        </p:txBody>
      </p:sp>
      <p:sp>
        <p:nvSpPr>
          <p:cNvPr id="23572" name="テキスト ボックス 21"/>
          <p:cNvSpPr txBox="1">
            <a:spLocks noChangeArrowheads="1"/>
          </p:cNvSpPr>
          <p:nvPr/>
        </p:nvSpPr>
        <p:spPr bwMode="auto">
          <a:xfrm>
            <a:off x="7024688" y="1989138"/>
            <a:ext cx="2084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（電子相転移メモリ）</a:t>
            </a:r>
          </a:p>
        </p:txBody>
      </p:sp>
      <p:sp>
        <p:nvSpPr>
          <p:cNvPr id="23573" name="テキスト ボックス 22"/>
          <p:cNvSpPr txBox="1">
            <a:spLocks noChangeArrowheads="1"/>
          </p:cNvSpPr>
          <p:nvPr/>
        </p:nvSpPr>
        <p:spPr bwMode="auto">
          <a:xfrm>
            <a:off x="7019925" y="2852738"/>
            <a:ext cx="203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P明朝B" pitchFamily="18" charset="-128"/>
                <a:ea typeface="HGP明朝B" pitchFamily="18" charset="-128"/>
              </a:rPr>
              <a:t>（巨大非線形応答）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1331913" y="3284538"/>
            <a:ext cx="2808287" cy="2447925"/>
          </a:xfrm>
          <a:prstGeom prst="roundRect">
            <a:avLst/>
          </a:prstGeom>
          <a:solidFill>
            <a:srgbClr val="FFC000">
              <a:alpha val="50000"/>
            </a:srgb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laser deposition</a:t>
            </a:r>
            <a:endParaRPr lang="ja-JP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1403350" y="1557338"/>
            <a:ext cx="3744913" cy="719137"/>
          </a:xfrm>
          <a:prstGeom prst="roundRect">
            <a:avLst/>
          </a:prstGeom>
          <a:solidFill>
            <a:srgbClr val="FFC000">
              <a:alpha val="50000"/>
            </a:srgbClr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Bottom 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technique</a:t>
            </a:r>
            <a:endParaRPr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5219700" y="1557338"/>
            <a:ext cx="3816350" cy="719137"/>
          </a:xfrm>
          <a:prstGeom prst="round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technique</a:t>
            </a:r>
            <a:endParaRPr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755650" y="5949950"/>
            <a:ext cx="8064500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1187450" y="1628775"/>
            <a:ext cx="0" cy="467995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テキスト ボックス 11"/>
          <p:cNvSpPr txBox="1">
            <a:spLocks noChangeArrowheads="1"/>
          </p:cNvSpPr>
          <p:nvPr/>
        </p:nvSpPr>
        <p:spPr bwMode="auto">
          <a:xfrm>
            <a:off x="3924300" y="6167438"/>
            <a:ext cx="901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size</a:t>
            </a:r>
            <a:endParaRPr lang="ja-JP" altLang="en-US" sz="3600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051050" y="5805488"/>
            <a:ext cx="0" cy="287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563938" y="5805488"/>
            <a:ext cx="0" cy="287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148263" y="5805488"/>
            <a:ext cx="0" cy="287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732588" y="5805488"/>
            <a:ext cx="0" cy="287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テキスト ボックス 25"/>
          <p:cNvSpPr txBox="1">
            <a:spLocks noChangeArrowheads="1"/>
          </p:cNvSpPr>
          <p:nvPr/>
        </p:nvSpPr>
        <p:spPr bwMode="auto">
          <a:xfrm>
            <a:off x="1743075" y="6021388"/>
            <a:ext cx="668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1nm</a:t>
            </a:r>
            <a:endParaRPr lang="ja-JP" altLang="en-US" sz="2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5612" name="テキスト ボックス 26"/>
          <p:cNvSpPr txBox="1">
            <a:spLocks noChangeArrowheads="1"/>
          </p:cNvSpPr>
          <p:nvPr/>
        </p:nvSpPr>
        <p:spPr bwMode="auto">
          <a:xfrm>
            <a:off x="3198813" y="6021388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10nm</a:t>
            </a:r>
            <a:endParaRPr lang="ja-JP" altLang="en-US" sz="2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5613" name="テキスト ボックス 27"/>
          <p:cNvSpPr txBox="1">
            <a:spLocks noChangeArrowheads="1"/>
          </p:cNvSpPr>
          <p:nvPr/>
        </p:nvSpPr>
        <p:spPr bwMode="auto">
          <a:xfrm>
            <a:off x="4716463" y="6021388"/>
            <a:ext cx="925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100nm</a:t>
            </a:r>
            <a:endParaRPr lang="ja-JP" altLang="en-US" sz="2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5614" name="テキスト ボックス 28"/>
          <p:cNvSpPr txBox="1">
            <a:spLocks noChangeArrowheads="1"/>
          </p:cNvSpPr>
          <p:nvPr/>
        </p:nvSpPr>
        <p:spPr bwMode="auto">
          <a:xfrm>
            <a:off x="6227763" y="6021388"/>
            <a:ext cx="105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1000nm</a:t>
            </a:r>
            <a:endParaRPr lang="ja-JP" altLang="en-US" sz="2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5615" name="テキスト ボックス 29"/>
          <p:cNvSpPr txBox="1">
            <a:spLocks noChangeArrowheads="1"/>
          </p:cNvSpPr>
          <p:nvPr/>
        </p:nvSpPr>
        <p:spPr bwMode="auto">
          <a:xfrm rot="-5400000">
            <a:off x="-972343" y="3429793"/>
            <a:ext cx="252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6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productivity</a:t>
            </a:r>
            <a:endParaRPr lang="ja-JP" altLang="en-US" sz="3600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H="1">
            <a:off x="971550" y="5373688"/>
            <a:ext cx="431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7" name="テキスト ボックス 36"/>
          <p:cNvSpPr txBox="1">
            <a:spLocks noChangeArrowheads="1"/>
          </p:cNvSpPr>
          <p:nvPr/>
        </p:nvSpPr>
        <p:spPr bwMode="auto">
          <a:xfrm>
            <a:off x="468313" y="5045075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Low</a:t>
            </a:r>
            <a:endParaRPr lang="ja-JP" altLang="en-US" sz="2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grpSp>
        <p:nvGrpSpPr>
          <p:cNvPr id="25618" name="グループ化 109"/>
          <p:cNvGrpSpPr>
            <a:grpSpLocks/>
          </p:cNvGrpSpPr>
          <p:nvPr/>
        </p:nvGrpSpPr>
        <p:grpSpPr bwMode="auto">
          <a:xfrm>
            <a:off x="468313" y="2133600"/>
            <a:ext cx="935037" cy="400050"/>
            <a:chOff x="467544" y="2524834"/>
            <a:chExt cx="936104" cy="400110"/>
          </a:xfrm>
        </p:grpSpPr>
        <p:cxnSp>
          <p:nvCxnSpPr>
            <p:cNvPr id="35" name="直線コネクタ 34"/>
            <p:cNvCxnSpPr/>
            <p:nvPr/>
          </p:nvCxnSpPr>
          <p:spPr>
            <a:xfrm flipH="1">
              <a:off x="971355" y="2853496"/>
              <a:ext cx="4322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68" name="テキスト ボックス 37"/>
            <p:cNvSpPr txBox="1">
              <a:spLocks noChangeArrowheads="1"/>
            </p:cNvSpPr>
            <p:nvPr/>
          </p:nvSpPr>
          <p:spPr bwMode="auto">
            <a:xfrm>
              <a:off x="467544" y="2524834"/>
              <a:ext cx="7248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High</a:t>
              </a:r>
              <a:endParaRPr lang="ja-JP" altLang="en-US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25619" name="グループ化 112"/>
          <p:cNvGrpSpPr>
            <a:grpSpLocks/>
          </p:cNvGrpSpPr>
          <p:nvPr/>
        </p:nvGrpSpPr>
        <p:grpSpPr bwMode="auto">
          <a:xfrm>
            <a:off x="468313" y="3532188"/>
            <a:ext cx="935037" cy="401637"/>
            <a:chOff x="467544" y="3820978"/>
            <a:chExt cx="936104" cy="400110"/>
          </a:xfrm>
        </p:grpSpPr>
        <p:cxnSp>
          <p:nvCxnSpPr>
            <p:cNvPr id="34" name="直線コネクタ 33"/>
            <p:cNvCxnSpPr/>
            <p:nvPr/>
          </p:nvCxnSpPr>
          <p:spPr>
            <a:xfrm flipH="1">
              <a:off x="971355" y="4148341"/>
              <a:ext cx="4322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66" name="テキスト ボックス 38"/>
            <p:cNvSpPr txBox="1">
              <a:spLocks noChangeArrowheads="1"/>
            </p:cNvSpPr>
            <p:nvPr/>
          </p:nvSpPr>
          <p:spPr bwMode="auto">
            <a:xfrm>
              <a:off x="467544" y="3820978"/>
              <a:ext cx="6399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Mid</a:t>
              </a:r>
              <a:endParaRPr lang="ja-JP" altLang="en-US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endParaRPr>
            </a:p>
          </p:txBody>
        </p:sp>
      </p:grpSp>
      <p:sp>
        <p:nvSpPr>
          <p:cNvPr id="40" name="角丸四角形 39"/>
          <p:cNvSpPr/>
          <p:nvPr/>
        </p:nvSpPr>
        <p:spPr>
          <a:xfrm>
            <a:off x="4356100" y="5445125"/>
            <a:ext cx="2376488" cy="287338"/>
          </a:xfrm>
          <a:prstGeom prst="roundRect">
            <a:avLst/>
          </a:prstGeom>
          <a:solidFill>
            <a:srgbClr val="00B05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AFM lithography</a:t>
            </a:r>
            <a:endParaRPr lang="ja-JP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356100" y="5084763"/>
            <a:ext cx="3816350" cy="288925"/>
          </a:xfrm>
          <a:prstGeom prst="roundRect">
            <a:avLst/>
          </a:prstGeom>
          <a:solidFill>
            <a:srgbClr val="00B05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 beam lithography</a:t>
            </a:r>
            <a:endParaRPr lang="ja-JP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356100" y="2565400"/>
            <a:ext cx="3744913" cy="1368425"/>
          </a:xfrm>
          <a:prstGeom prst="roundRect">
            <a:avLst/>
          </a:prstGeom>
          <a:solidFill>
            <a:srgbClr val="00B05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ja-JP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Nanoimprint</a:t>
            </a:r>
            <a:endParaRPr lang="en-US" altLang="ja-JP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lithography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ja-JP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732588" y="2349500"/>
            <a:ext cx="2160587" cy="1366838"/>
          </a:xfrm>
          <a:prstGeom prst="roundRect">
            <a:avLst/>
          </a:prstGeom>
          <a:solidFill>
            <a:srgbClr val="00B05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 lithography</a:t>
            </a:r>
            <a:endParaRPr lang="ja-JP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グループ化 100"/>
          <p:cNvGrpSpPr>
            <a:grpSpLocks/>
          </p:cNvGrpSpPr>
          <p:nvPr/>
        </p:nvGrpSpPr>
        <p:grpSpPr bwMode="auto">
          <a:xfrm>
            <a:off x="1763713" y="2432050"/>
            <a:ext cx="2736850" cy="1789113"/>
            <a:chOff x="1763688" y="2204864"/>
            <a:chExt cx="2736304" cy="1789167"/>
          </a:xfrm>
        </p:grpSpPr>
        <p:sp>
          <p:nvSpPr>
            <p:cNvPr id="25661" name="テキスト ボックス 98"/>
            <p:cNvSpPr txBox="1">
              <a:spLocks noChangeArrowheads="1"/>
            </p:cNvSpPr>
            <p:nvPr/>
          </p:nvSpPr>
          <p:spPr bwMode="auto">
            <a:xfrm>
              <a:off x="2123728" y="3717032"/>
              <a:ext cx="23762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Appl. Surf. Sci. 253 1758(2006)</a:t>
              </a:r>
            </a:p>
          </p:txBody>
        </p:sp>
        <p:grpSp>
          <p:nvGrpSpPr>
            <p:cNvPr id="25662" name="グループ化 67"/>
            <p:cNvGrpSpPr>
              <a:grpSpLocks/>
            </p:cNvGrpSpPr>
            <p:nvPr/>
          </p:nvGrpSpPr>
          <p:grpSpPr bwMode="auto">
            <a:xfrm>
              <a:off x="1763688" y="2204864"/>
              <a:ext cx="2304256" cy="1584175"/>
              <a:chOff x="2051720" y="1700808"/>
              <a:chExt cx="2016224" cy="1721930"/>
            </a:xfrm>
          </p:grpSpPr>
          <p:cxnSp>
            <p:nvCxnSpPr>
              <p:cNvPr id="65" name="直線コネクタ 64"/>
              <p:cNvCxnSpPr/>
              <p:nvPr/>
            </p:nvCxnSpPr>
            <p:spPr>
              <a:xfrm flipV="1">
                <a:off x="2051720" y="2237469"/>
                <a:ext cx="315254" cy="38998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66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39752" y="1700808"/>
                <a:ext cx="1728192" cy="1721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625" name="タイトル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marL="342900" indent="-342900" algn="ctr"/>
            <a:r>
              <a:rPr kumimoji="0" lang="en-US" altLang="ja-JP" sz="3600" smtClean="0">
                <a:latin typeface="Times New Roman" pitchFamily="18" charset="0"/>
                <a:cs typeface="Times New Roman" pitchFamily="18" charset="0"/>
              </a:rPr>
              <a:t>Nano processing procedure for metal oxides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6948488" y="1989138"/>
            <a:ext cx="576262" cy="144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8172450" y="1989138"/>
            <a:ext cx="576263" cy="144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右矢印 75"/>
          <p:cNvSpPr/>
          <p:nvPr/>
        </p:nvSpPr>
        <p:spPr>
          <a:xfrm>
            <a:off x="7668344" y="1844824"/>
            <a:ext cx="360040" cy="288032"/>
          </a:xfrm>
          <a:prstGeom prst="rightArrow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8172450" y="1844675"/>
            <a:ext cx="144463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8604250" y="1844675"/>
            <a:ext cx="144463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3132138" y="1916113"/>
            <a:ext cx="576262" cy="144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4356100" y="1916113"/>
            <a:ext cx="576263" cy="144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6948488" y="1844675"/>
            <a:ext cx="576262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356100" y="1773238"/>
            <a:ext cx="144463" cy="142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4787900" y="1773238"/>
            <a:ext cx="144463" cy="142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右矢印 89"/>
          <p:cNvSpPr/>
          <p:nvPr/>
        </p:nvSpPr>
        <p:spPr>
          <a:xfrm>
            <a:off x="3851919" y="1772816"/>
            <a:ext cx="360040" cy="288032"/>
          </a:xfrm>
          <a:prstGeom prst="rightArrow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92" name="グループ化 91"/>
          <p:cNvGrpSpPr>
            <a:grpSpLocks/>
          </p:cNvGrpSpPr>
          <p:nvPr/>
        </p:nvGrpSpPr>
        <p:grpSpPr bwMode="auto">
          <a:xfrm>
            <a:off x="6732588" y="5419725"/>
            <a:ext cx="3203575" cy="1393825"/>
            <a:chOff x="6732240" y="5418946"/>
            <a:chExt cx="3203847" cy="1394430"/>
          </a:xfrm>
        </p:grpSpPr>
        <p:grpSp>
          <p:nvGrpSpPr>
            <p:cNvPr id="25656" name="グループ化 71"/>
            <p:cNvGrpSpPr>
              <a:grpSpLocks/>
            </p:cNvGrpSpPr>
            <p:nvPr/>
          </p:nvGrpSpPr>
          <p:grpSpPr bwMode="auto">
            <a:xfrm>
              <a:off x="6732240" y="5418946"/>
              <a:ext cx="2411761" cy="1250414"/>
              <a:chOff x="6658016" y="5463571"/>
              <a:chExt cx="2485985" cy="1394430"/>
            </a:xfrm>
          </p:grpSpPr>
          <p:pic>
            <p:nvPicPr>
              <p:cNvPr id="25659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80313" y="5463571"/>
                <a:ext cx="1763688" cy="139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4" name="直線コネクタ 53"/>
              <p:cNvCxnSpPr>
                <a:stCxn id="40" idx="3"/>
                <a:endCxn id="46" idx="1"/>
              </p:cNvCxnSpPr>
              <p:nvPr/>
            </p:nvCxnSpPr>
            <p:spPr>
              <a:xfrm>
                <a:off x="6658016" y="5653080"/>
                <a:ext cx="721694" cy="50830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正方形/長方形 92"/>
            <p:cNvSpPr/>
            <p:nvPr/>
          </p:nvSpPr>
          <p:spPr>
            <a:xfrm>
              <a:off x="7272036" y="5445946"/>
              <a:ext cx="503280" cy="28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58" name="テキスト ボックス 95"/>
            <p:cNvSpPr txBox="1">
              <a:spLocks noChangeArrowheads="1"/>
            </p:cNvSpPr>
            <p:nvPr/>
          </p:nvSpPr>
          <p:spPr bwMode="auto">
            <a:xfrm>
              <a:off x="7452320" y="6536377"/>
              <a:ext cx="24837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Nano Lett. </a:t>
              </a:r>
              <a:r>
                <a:rPr lang="en-US" altLang="ja-JP" sz="1200" b="1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9</a:t>
              </a:r>
              <a:r>
                <a:rPr lang="en-US" altLang="ja-JP" sz="12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 1962(2009)</a:t>
              </a:r>
            </a:p>
          </p:txBody>
        </p:sp>
      </p:grpSp>
      <p:grpSp>
        <p:nvGrpSpPr>
          <p:cNvPr id="66" name="グループ化 65"/>
          <p:cNvGrpSpPr>
            <a:grpSpLocks/>
          </p:cNvGrpSpPr>
          <p:nvPr/>
        </p:nvGrpSpPr>
        <p:grpSpPr bwMode="auto">
          <a:xfrm>
            <a:off x="6948488" y="3644900"/>
            <a:ext cx="2879725" cy="1573213"/>
            <a:chOff x="6948265" y="3645024"/>
            <a:chExt cx="2880319" cy="1573143"/>
          </a:xfrm>
        </p:grpSpPr>
        <p:grpSp>
          <p:nvGrpSpPr>
            <p:cNvPr id="25652" name="グループ化 69"/>
            <p:cNvGrpSpPr>
              <a:grpSpLocks/>
            </p:cNvGrpSpPr>
            <p:nvPr/>
          </p:nvGrpSpPr>
          <p:grpSpPr bwMode="auto">
            <a:xfrm>
              <a:off x="6948265" y="3645024"/>
              <a:ext cx="2160238" cy="1440161"/>
              <a:chOff x="7268701" y="3439668"/>
              <a:chExt cx="1638181" cy="1299539"/>
            </a:xfrm>
          </p:grpSpPr>
          <p:pic>
            <p:nvPicPr>
              <p:cNvPr id="25654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 l="15152" r="3030"/>
              <a:stretch>
                <a:fillRect/>
              </a:stretch>
            </p:blipFill>
            <p:spPr bwMode="auto">
              <a:xfrm>
                <a:off x="7596336" y="3439668"/>
                <a:ext cx="1310546" cy="121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7" name="直線コネクタ 56"/>
              <p:cNvCxnSpPr/>
              <p:nvPr/>
            </p:nvCxnSpPr>
            <p:spPr>
              <a:xfrm flipH="1">
                <a:off x="7268701" y="4284800"/>
                <a:ext cx="327516" cy="454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53" name="テキスト ボックス 96"/>
            <p:cNvSpPr txBox="1">
              <a:spLocks noChangeArrowheads="1"/>
            </p:cNvSpPr>
            <p:nvPr/>
          </p:nvSpPr>
          <p:spPr bwMode="auto">
            <a:xfrm>
              <a:off x="7740352" y="4941168"/>
              <a:ext cx="2088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JJAP. </a:t>
              </a:r>
              <a:r>
                <a:rPr lang="en-US" altLang="ja-JP" sz="1200" b="1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42</a:t>
              </a:r>
              <a:r>
                <a:rPr lang="en-US" altLang="ja-JP" sz="12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 6721(2003)</a:t>
              </a:r>
            </a:p>
          </p:txBody>
        </p:sp>
      </p:grpSp>
      <p:grpSp>
        <p:nvGrpSpPr>
          <p:cNvPr id="63" name="グループ化 62"/>
          <p:cNvGrpSpPr>
            <a:grpSpLocks/>
          </p:cNvGrpSpPr>
          <p:nvPr/>
        </p:nvGrpSpPr>
        <p:grpSpPr bwMode="auto">
          <a:xfrm>
            <a:off x="4284663" y="3429000"/>
            <a:ext cx="2705100" cy="1644650"/>
            <a:chOff x="4283968" y="3429000"/>
            <a:chExt cx="2705554" cy="1645151"/>
          </a:xfrm>
        </p:grpSpPr>
        <p:grpSp>
          <p:nvGrpSpPr>
            <p:cNvPr id="25644" name="グループ化 94"/>
            <p:cNvGrpSpPr>
              <a:grpSpLocks/>
            </p:cNvGrpSpPr>
            <p:nvPr/>
          </p:nvGrpSpPr>
          <p:grpSpPr bwMode="auto">
            <a:xfrm>
              <a:off x="4283968" y="3429000"/>
              <a:ext cx="2376264" cy="1440160"/>
              <a:chOff x="4139952" y="1700808"/>
              <a:chExt cx="2376264" cy="1440160"/>
            </a:xfrm>
          </p:grpSpPr>
          <p:grpSp>
            <p:nvGrpSpPr>
              <p:cNvPr id="25646" name="グループ化 93"/>
              <p:cNvGrpSpPr>
                <a:grpSpLocks/>
              </p:cNvGrpSpPr>
              <p:nvPr/>
            </p:nvGrpSpPr>
            <p:grpSpPr bwMode="auto">
              <a:xfrm>
                <a:off x="4139952" y="1700808"/>
                <a:ext cx="2376264" cy="1440160"/>
                <a:chOff x="4139952" y="1700808"/>
                <a:chExt cx="2376264" cy="1440160"/>
              </a:xfrm>
            </p:grpSpPr>
            <p:grpSp>
              <p:nvGrpSpPr>
                <p:cNvPr id="25648" name="グループ化 87"/>
                <p:cNvGrpSpPr>
                  <a:grpSpLocks/>
                </p:cNvGrpSpPr>
                <p:nvPr/>
              </p:nvGrpSpPr>
              <p:grpSpPr bwMode="auto">
                <a:xfrm>
                  <a:off x="4139952" y="1700808"/>
                  <a:ext cx="2376264" cy="1440160"/>
                  <a:chOff x="3846563" y="3904067"/>
                  <a:chExt cx="2376264" cy="1440160"/>
                </a:xfrm>
              </p:grpSpPr>
              <p:pic>
                <p:nvPicPr>
                  <p:cNvPr id="25650" name="Picture 2" descr="D:\Personal Data\2009 데이터\2009 Sanken\20090414-1\7.bmp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846563" y="3904067"/>
                    <a:ext cx="1959236" cy="1440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86" name="直線コネクタ 85"/>
                  <p:cNvCxnSpPr/>
                  <p:nvPr/>
                </p:nvCxnSpPr>
                <p:spPr>
                  <a:xfrm flipV="1">
                    <a:off x="5791577" y="4407458"/>
                    <a:ext cx="431873" cy="360472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649" name="TextBox 765"/>
                <p:cNvSpPr txBox="1">
                  <a:spLocks noChangeArrowheads="1"/>
                </p:cNvSpPr>
                <p:nvPr/>
              </p:nvSpPr>
              <p:spPr bwMode="auto">
                <a:xfrm>
                  <a:off x="5292080" y="2730406"/>
                  <a:ext cx="86409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defTabSz="4776788" latinLnBrk="1"/>
                  <a:r>
                    <a:rPr kumimoji="0" lang="en-US" altLang="ko-KR" sz="1600" b="1">
                      <a:latin typeface="Tw Cen MT" pitchFamily="34" charset="0"/>
                      <a:ea typeface="Arial Unicode MS" pitchFamily="50" charset="-128"/>
                      <a:cs typeface="Arial" charset="0"/>
                    </a:rPr>
                    <a:t>2 µm</a:t>
                  </a:r>
                  <a:endParaRPr kumimoji="0" lang="ko-KR" altLang="en-US" sz="1600" b="1">
                    <a:latin typeface="Tw Cen MT" pitchFamily="34" charset="0"/>
                    <a:ea typeface="Arial Unicode MS" pitchFamily="50" charset="-128"/>
                    <a:cs typeface="Arial" charset="0"/>
                  </a:endParaRPr>
                </a:p>
              </p:txBody>
            </p:sp>
          </p:grpSp>
          <p:cxnSp>
            <p:nvCxnSpPr>
              <p:cNvPr id="25647" name="직선 연결선 764"/>
              <p:cNvCxnSpPr>
                <a:cxnSpLocks noChangeShapeType="1"/>
              </p:cNvCxnSpPr>
              <p:nvPr/>
            </p:nvCxnSpPr>
            <p:spPr bwMode="auto">
              <a:xfrm>
                <a:off x="5364088" y="3068960"/>
                <a:ext cx="645709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645" name="Text Box 7690"/>
            <p:cNvSpPr txBox="1">
              <a:spLocks noChangeArrowheads="1"/>
            </p:cNvSpPr>
            <p:nvPr/>
          </p:nvSpPr>
          <p:spPr bwMode="auto">
            <a:xfrm>
              <a:off x="4644008" y="4797152"/>
              <a:ext cx="2345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12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Nanotechnology </a:t>
              </a:r>
              <a:r>
                <a:rPr lang="en-US" altLang="ja-JP" sz="1200" b="1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20</a:t>
              </a:r>
              <a:r>
                <a:rPr lang="en-US" altLang="ja-JP" sz="1200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 395301 (2009)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0" y="4581525"/>
            <a:ext cx="9144000" cy="2276475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990600"/>
          </a:xfrm>
        </p:spPr>
        <p:txBody>
          <a:bodyPr/>
          <a:lstStyle/>
          <a:p>
            <a:pPr algn="ctr"/>
            <a:r>
              <a:rPr lang="en-US" altLang="ja-JP" sz="3400" smtClean="0">
                <a:latin typeface="Times New Roman" pitchFamily="18" charset="0"/>
                <a:cs typeface="Times New Roman" pitchFamily="18" charset="0"/>
              </a:rPr>
              <a:t>Fabrication of well-defined epitaxial nanostructure</a:t>
            </a:r>
            <a:endParaRPr lang="ja-JP" altLang="en-US" sz="34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グループ化 39"/>
          <p:cNvGrpSpPr>
            <a:grpSpLocks/>
          </p:cNvGrpSpPr>
          <p:nvPr/>
        </p:nvGrpSpPr>
        <p:grpSpPr bwMode="auto">
          <a:xfrm>
            <a:off x="244475" y="1804988"/>
            <a:ext cx="1511300" cy="2736850"/>
            <a:chOff x="107504" y="3645024"/>
            <a:chExt cx="1512168" cy="2736304"/>
          </a:xfrm>
        </p:grpSpPr>
        <p:sp>
          <p:nvSpPr>
            <p:cNvPr id="9" name="正方形/長方形 8"/>
            <p:cNvSpPr/>
            <p:nvPr/>
          </p:nvSpPr>
          <p:spPr>
            <a:xfrm>
              <a:off x="107504" y="6093296"/>
              <a:ext cx="1512168" cy="288032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07504" y="5661248"/>
              <a:ext cx="216024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bliqueTopRight"/>
              <a:lightRig rig="balanced" dir="t">
                <a:rot lat="0" lon="0" rev="18000000"/>
              </a:lightRig>
            </a:scene3d>
            <a:sp3d extrusionH="6350000" contourW="12700" prstMaterial="plastic"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47936" y="5661248"/>
              <a:ext cx="207640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bliqueTopRight"/>
              <a:lightRig rig="balanced" dir="t">
                <a:rot lat="0" lon="0" rev="18000000"/>
              </a:lightRig>
            </a:scene3d>
            <a:sp3d extrusionH="6350000" contourW="12700" prstMaterial="plastic"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979984" y="5661248"/>
              <a:ext cx="207640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bliqueTopRight"/>
              <a:lightRig rig="balanced" dir="t">
                <a:rot lat="0" lon="0" rev="18000000"/>
              </a:lightRig>
            </a:scene3d>
            <a:sp3d extrusionH="6350000" contourW="12700" prstMaterial="plastic"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403648" y="5661248"/>
              <a:ext cx="216024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bliqueTopRight"/>
              <a:lightRig rig="balanced" dir="t">
                <a:rot lat="0" lon="0" rev="18000000"/>
              </a:lightRig>
            </a:scene3d>
            <a:sp3d extrusionH="6350000" contourW="12700" prstMaterial="plastic"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655507" y="4005314"/>
              <a:ext cx="287502" cy="6475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0" name="テキスト ボックス 14"/>
            <p:cNvSpPr txBox="1">
              <a:spLocks noChangeArrowheads="1"/>
            </p:cNvSpPr>
            <p:nvPr/>
          </p:nvSpPr>
          <p:spPr bwMode="auto">
            <a:xfrm>
              <a:off x="222677" y="3645024"/>
              <a:ext cx="74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Resist</a:t>
              </a:r>
            </a:p>
          </p:txBody>
        </p:sp>
      </p:grpSp>
      <p:grpSp>
        <p:nvGrpSpPr>
          <p:cNvPr id="4" name="グループ化 37"/>
          <p:cNvGrpSpPr>
            <a:grpSpLocks/>
          </p:cNvGrpSpPr>
          <p:nvPr/>
        </p:nvGrpSpPr>
        <p:grpSpPr bwMode="auto">
          <a:xfrm>
            <a:off x="2916238" y="1641475"/>
            <a:ext cx="2146300" cy="2900363"/>
            <a:chOff x="2160239" y="1690826"/>
            <a:chExt cx="2146743" cy="2899594"/>
          </a:xfrm>
        </p:grpSpPr>
        <p:sp>
          <p:nvSpPr>
            <p:cNvPr id="16" name="正方形/長方形 15"/>
            <p:cNvSpPr/>
            <p:nvPr/>
          </p:nvSpPr>
          <p:spPr>
            <a:xfrm>
              <a:off x="2483767" y="4302388"/>
              <a:ext cx="1440161" cy="288032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 flipH="1">
              <a:off x="2699791" y="3870340"/>
              <a:ext cx="144016" cy="410344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 flipH="1">
              <a:off x="3131839" y="3870340"/>
              <a:ext cx="144016" cy="410344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flipH="1">
              <a:off x="3563888" y="3870340"/>
              <a:ext cx="144016" cy="410344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直線矢印コネクタ 19"/>
            <p:cNvCxnSpPr>
              <a:stCxn id="27673" idx="2"/>
            </p:cNvCxnSpPr>
            <p:nvPr/>
          </p:nvCxnSpPr>
          <p:spPr>
            <a:xfrm>
              <a:off x="3233610" y="2614506"/>
              <a:ext cx="150843" cy="372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3" name="テキスト ボックス 20"/>
            <p:cNvSpPr txBox="1">
              <a:spLocks noChangeArrowheads="1"/>
            </p:cNvSpPr>
            <p:nvPr/>
          </p:nvSpPr>
          <p:spPr bwMode="auto">
            <a:xfrm>
              <a:off x="2160239" y="1690826"/>
              <a:ext cx="214674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Three dimensionally </a:t>
              </a:r>
            </a:p>
            <a:p>
              <a:pPr algn="ctr"/>
              <a:r>
                <a:rPr lang="en-US" altLang="ja-JP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nanopatterned MgO</a:t>
              </a:r>
            </a:p>
            <a:p>
              <a:pPr algn="ctr"/>
              <a:r>
                <a:rPr lang="en-US" altLang="ja-JP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 (3D-MgO)</a:t>
              </a:r>
              <a:endParaRPr lang="ja-JP" altLang="en-US">
                <a:latin typeface="Times New Roman" pitchFamily="18" charset="0"/>
                <a:ea typeface="HGPｺﾞｼｯｸE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5" name="グループ化 38"/>
          <p:cNvGrpSpPr>
            <a:grpSpLocks/>
          </p:cNvGrpSpPr>
          <p:nvPr/>
        </p:nvGrpSpPr>
        <p:grpSpPr bwMode="auto">
          <a:xfrm>
            <a:off x="6191250" y="1733550"/>
            <a:ext cx="1439863" cy="2808288"/>
            <a:chOff x="5484659" y="692696"/>
            <a:chExt cx="1440160" cy="2808312"/>
          </a:xfrm>
        </p:grpSpPr>
        <p:sp>
          <p:nvSpPr>
            <p:cNvPr id="29" name="正方形/長方形 28"/>
            <p:cNvSpPr/>
            <p:nvPr/>
          </p:nvSpPr>
          <p:spPr>
            <a:xfrm>
              <a:off x="5484659" y="3212976"/>
              <a:ext cx="1440160" cy="288032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 flipH="1">
              <a:off x="5628675" y="2780928"/>
              <a:ext cx="72008" cy="410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6276985" y="1053062"/>
              <a:ext cx="287396" cy="6477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2" name="テキスト ボックス 36"/>
            <p:cNvSpPr txBox="1">
              <a:spLocks noChangeArrowheads="1"/>
            </p:cNvSpPr>
            <p:nvPr/>
          </p:nvSpPr>
          <p:spPr bwMode="auto">
            <a:xfrm>
              <a:off x="5772691" y="692696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Times New Roman" pitchFamily="18" charset="0"/>
                  <a:ea typeface="HGPｺﾞｼｯｸE" pitchFamily="50" charset="-128"/>
                  <a:cs typeface="Times New Roman" pitchFamily="18" charset="0"/>
                </a:rPr>
                <a:t>Oxide</a:t>
              </a:r>
              <a:endParaRPr lang="ja-JP" altLang="en-US">
                <a:latin typeface="Times New Roman" pitchFamily="18" charset="0"/>
                <a:ea typeface="HGPｺﾞｼｯｸE" pitchFamily="50" charset="-128"/>
                <a:cs typeface="Times New Roman" pitchFamily="18" charset="0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 flipH="1">
              <a:off x="5700683" y="2780928"/>
              <a:ext cx="144016" cy="410344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 flipH="1">
              <a:off x="6060723" y="2780928"/>
              <a:ext cx="72008" cy="410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 flipH="1">
              <a:off x="6132731" y="2780928"/>
              <a:ext cx="144016" cy="410344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 flipH="1">
              <a:off x="6492771" y="2780928"/>
              <a:ext cx="72008" cy="410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 flipH="1">
              <a:off x="6564779" y="2780928"/>
              <a:ext cx="144016" cy="410344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右矢印 40"/>
          <p:cNvSpPr/>
          <p:nvPr/>
        </p:nvSpPr>
        <p:spPr>
          <a:xfrm>
            <a:off x="2519363" y="3605213"/>
            <a:ext cx="64770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5399088" y="3676650"/>
            <a:ext cx="649287" cy="86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07950" y="4613275"/>
            <a:ext cx="3132138" cy="1223963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down technique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Position and shape</a:t>
            </a:r>
            <a:endParaRPr lang="ja-JP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348038" y="4613275"/>
            <a:ext cx="5688012" cy="1223963"/>
          </a:xfrm>
          <a:prstGeom prst="rect">
            <a:avLst/>
          </a:prstGeom>
          <a:solidFill>
            <a:srgbClr val="DAA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Bottom up technique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Size at atomic layer level</a:t>
            </a:r>
            <a:endParaRPr lang="ja-JP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正方形/長方形 54"/>
          <p:cNvSpPr>
            <a:spLocks noChangeArrowheads="1"/>
          </p:cNvSpPr>
          <p:nvPr/>
        </p:nvSpPr>
        <p:spPr bwMode="auto">
          <a:xfrm>
            <a:off x="107950" y="5808663"/>
            <a:ext cx="8785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>
                <a:solidFill>
                  <a:srgbClr val="FF0000"/>
                </a:solidFill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The position, shape, and size controlled nanostructures can be fabricated.</a:t>
            </a:r>
            <a:endParaRPr lang="ja-JP" altLang="ja-JP" sz="3200" b="1">
              <a:solidFill>
                <a:srgbClr val="FF0000"/>
              </a:solidFill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107950" y="4149725"/>
            <a:ext cx="2303463" cy="25923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07950" y="1700213"/>
            <a:ext cx="9036050" cy="2449512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411413" y="4149725"/>
            <a:ext cx="6705600" cy="259238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latin typeface="Times New Roman" pitchFamily="18" charset="0"/>
                <a:ea typeface="+mn-ea"/>
                <a:cs typeface="Times New Roman" pitchFamily="18" charset="0"/>
              </a:rPr>
              <a:t>Detail fabrication procedures</a:t>
            </a:r>
            <a:endParaRPr lang="ja-JP" alt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1535" y="3419709"/>
            <a:ext cx="1584176" cy="230426"/>
          </a:xfrm>
          <a:prstGeom prst="rect">
            <a:avLst/>
          </a:prstGeom>
          <a:ln>
            <a:noFill/>
          </a:ln>
          <a:scene3d>
            <a:camera prst="obliqueTopRight">
              <a:rot lat="0" lon="0" rev="0"/>
            </a:camera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732240" y="3414598"/>
            <a:ext cx="1584176" cy="230426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48264" y="3241780"/>
            <a:ext cx="360040" cy="17281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948264" y="3068961"/>
            <a:ext cx="360040" cy="172819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740352" y="3241780"/>
            <a:ext cx="360040" cy="17281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740352" y="3068961"/>
            <a:ext cx="360040" cy="172819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70596" y="5934883"/>
            <a:ext cx="1584176" cy="230426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770596" y="5704456"/>
            <a:ext cx="216024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正方形/長方形 7"/>
          <p:cNvSpPr/>
          <p:nvPr/>
        </p:nvSpPr>
        <p:spPr>
          <a:xfrm>
            <a:off x="6986620" y="5762064"/>
            <a:ext cx="360040" cy="17282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正方形/長方形 8"/>
          <p:cNvSpPr/>
          <p:nvPr/>
        </p:nvSpPr>
        <p:spPr>
          <a:xfrm>
            <a:off x="6986620" y="5589244"/>
            <a:ext cx="360040" cy="17282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346660" y="5704456"/>
            <a:ext cx="432048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778708" y="5762064"/>
            <a:ext cx="360040" cy="17282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778708" y="5589244"/>
            <a:ext cx="360040" cy="17282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38748" y="5704456"/>
            <a:ext cx="216024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86620" y="5358817"/>
            <a:ext cx="360040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778708" y="5358817"/>
            <a:ext cx="360040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572000" y="5925594"/>
            <a:ext cx="1584176" cy="230426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572000" y="5695168"/>
            <a:ext cx="216024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148064" y="5695168"/>
            <a:ext cx="432048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940152" y="5695168"/>
            <a:ext cx="216024" cy="230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339752" y="5925594"/>
            <a:ext cx="1584176" cy="230426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339752" y="5695168"/>
            <a:ext cx="216024" cy="23042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15816" y="5695168"/>
            <a:ext cx="432048" cy="23042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707904" y="5695168"/>
            <a:ext cx="216024" cy="23042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5" name="テキスト ボックス 27"/>
          <p:cNvSpPr txBox="1">
            <a:spLocks noChangeArrowheads="1"/>
          </p:cNvSpPr>
          <p:nvPr/>
        </p:nvSpPr>
        <p:spPr bwMode="auto">
          <a:xfrm>
            <a:off x="104775" y="3635375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1.cleaning substrate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9726" name="テキスト ボックス 28"/>
          <p:cNvSpPr txBox="1">
            <a:spLocks noChangeArrowheads="1"/>
          </p:cNvSpPr>
          <p:nvPr/>
        </p:nvSpPr>
        <p:spPr bwMode="auto">
          <a:xfrm>
            <a:off x="6875463" y="3635375"/>
            <a:ext cx="154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4.RIE(CF</a:t>
            </a:r>
            <a:r>
              <a:rPr lang="en-US" altLang="ja-JP" baseline="-250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4</a:t>
            </a:r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,O</a:t>
            </a:r>
            <a:r>
              <a:rPr lang="en-US" altLang="ja-JP" baseline="-2500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2</a:t>
            </a:r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)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9727" name="テキスト ボックス 29"/>
          <p:cNvSpPr txBox="1">
            <a:spLocks noChangeArrowheads="1"/>
          </p:cNvSpPr>
          <p:nvPr/>
        </p:nvSpPr>
        <p:spPr bwMode="auto">
          <a:xfrm>
            <a:off x="6819900" y="6156325"/>
            <a:ext cx="192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5.PLD(MgO)@RT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31" name="上矢印 30"/>
          <p:cNvSpPr/>
          <p:nvPr/>
        </p:nvSpPr>
        <p:spPr>
          <a:xfrm rot="10800000">
            <a:off x="7994650" y="4365625"/>
            <a:ext cx="504825" cy="28733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9" name="テキスト ボックス 31"/>
          <p:cNvSpPr txBox="1">
            <a:spLocks noChangeArrowheads="1"/>
          </p:cNvSpPr>
          <p:nvPr/>
        </p:nvSpPr>
        <p:spPr bwMode="auto">
          <a:xfrm>
            <a:off x="4572000" y="6156325"/>
            <a:ext cx="178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6.removing resist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29730" name="テキスト ボックス 32"/>
          <p:cNvSpPr txBox="1">
            <a:spLocks noChangeArrowheads="1"/>
          </p:cNvSpPr>
          <p:nvPr/>
        </p:nvSpPr>
        <p:spPr bwMode="auto">
          <a:xfrm>
            <a:off x="2484438" y="6156325"/>
            <a:ext cx="125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7.annealing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rot="5400000" flipH="1" flipV="1">
            <a:off x="7667626" y="2141537"/>
            <a:ext cx="360362" cy="360363"/>
          </a:xfrm>
          <a:prstGeom prst="line">
            <a:avLst/>
          </a:prstGeom>
          <a:ln w="28575" cmpd="sng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2" name="テキスト ボックス 34"/>
          <p:cNvSpPr txBox="1">
            <a:spLocks noChangeArrowheads="1"/>
          </p:cNvSpPr>
          <p:nvPr/>
        </p:nvSpPr>
        <p:spPr bwMode="auto">
          <a:xfrm>
            <a:off x="7986713" y="192563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resist</a:t>
            </a:r>
            <a:endParaRPr lang="ja-JP" altLang="en-US" sz="2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79512" y="5896789"/>
            <a:ext cx="1584176" cy="230426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79512" y="5666363"/>
            <a:ext cx="216024" cy="23042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95536" y="5666364"/>
            <a:ext cx="144016" cy="21602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上矢印 40"/>
          <p:cNvSpPr/>
          <p:nvPr/>
        </p:nvSpPr>
        <p:spPr>
          <a:xfrm rot="12988509">
            <a:off x="1974652" y="4524405"/>
            <a:ext cx="416352" cy="362423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9496" y="6117923"/>
            <a:ext cx="142218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" h="38100"/>
            <a:bevelB w="12700" h="2413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Times New Roman" pitchFamily="18" charset="0"/>
                <a:ea typeface="+mn-ea"/>
                <a:cs typeface="Times New Roman" pitchFamily="18" charset="0"/>
              </a:rPr>
              <a:t>8.PLD&amp;ECR</a:t>
            </a:r>
            <a:endParaRPr lang="ja-JP" alt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755576" y="5666363"/>
            <a:ext cx="432048" cy="23042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187624" y="5666363"/>
            <a:ext cx="144016" cy="23042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547664" y="5666363"/>
            <a:ext cx="216024" cy="23042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45" name="テキスト ボックス 46"/>
          <p:cNvSpPr txBox="1">
            <a:spLocks noChangeArrowheads="1"/>
          </p:cNvSpPr>
          <p:nvPr/>
        </p:nvSpPr>
        <p:spPr bwMode="auto">
          <a:xfrm>
            <a:off x="8316913" y="4140200"/>
            <a:ext cx="696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MgO</a:t>
            </a:r>
            <a:endParaRPr lang="ja-JP" altLang="en-US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341269" y="4437112"/>
            <a:ext cx="710451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" h="38100"/>
            <a:bevelB w="12700" h="2413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Times New Roman" pitchFamily="18" charset="0"/>
                <a:ea typeface="+mn-ea"/>
                <a:cs typeface="Times New Roman" pitchFamily="18" charset="0"/>
              </a:rPr>
              <a:t>oxide</a:t>
            </a:r>
            <a:endParaRPr lang="ja-JP" altLang="en-US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339752" y="3419709"/>
            <a:ext cx="1584176" cy="230426"/>
          </a:xfrm>
          <a:prstGeom prst="rect">
            <a:avLst/>
          </a:prstGeom>
          <a:ln>
            <a:noFill/>
          </a:ln>
          <a:scene3d>
            <a:camera prst="obliqueTopRight">
              <a:rot lat="0" lon="0" rev="0"/>
            </a:camera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50" name="テキスト ボックス 63"/>
          <p:cNvSpPr txBox="1">
            <a:spLocks noChangeArrowheads="1"/>
          </p:cNvSpPr>
          <p:nvPr/>
        </p:nvSpPr>
        <p:spPr bwMode="auto">
          <a:xfrm>
            <a:off x="2371725" y="3635375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2.spin coating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339752" y="3256182"/>
            <a:ext cx="1584176" cy="17281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339752" y="3140969"/>
            <a:ext cx="1584176" cy="144016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644008" y="3419709"/>
            <a:ext cx="1584176" cy="230426"/>
          </a:xfrm>
          <a:prstGeom prst="rect">
            <a:avLst/>
          </a:prstGeom>
          <a:ln>
            <a:noFill/>
          </a:ln>
          <a:scene3d>
            <a:camera prst="obliqueTopRight">
              <a:rot lat="0" lon="0" rev="0"/>
            </a:camera>
            <a:lightRig rig="threePt" dir="t">
              <a:rot lat="0" lon="0" rev="8400000"/>
            </a:lightRig>
          </a:scene3d>
          <a:sp3d extrusionH="3175000" prstMaterial="plastic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54" name="テキスト ボックス 67"/>
          <p:cNvSpPr txBox="1">
            <a:spLocks noChangeArrowheads="1"/>
          </p:cNvSpPr>
          <p:nvPr/>
        </p:nvSpPr>
        <p:spPr bwMode="auto">
          <a:xfrm>
            <a:off x="4741863" y="3635375"/>
            <a:ext cx="148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3.nanoimprint</a:t>
            </a:r>
            <a:endParaRPr lang="ja-JP" altLang="en-US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44008" y="3256182"/>
            <a:ext cx="1584176" cy="17281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 flipV="1">
            <a:off x="4644008" y="3239266"/>
            <a:ext cx="1584176" cy="45719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860032" y="3112166"/>
            <a:ext cx="360040" cy="172819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652120" y="3112166"/>
            <a:ext cx="360040" cy="172819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84168" y="2824134"/>
            <a:ext cx="216024" cy="17281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292080" y="2824134"/>
            <a:ext cx="360040" cy="17281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4716016" y="2780928"/>
            <a:ext cx="216024" cy="21602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4716016" y="2708921"/>
            <a:ext cx="1584176" cy="14401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3175000">
            <a:bevelT w="25400" h="38100"/>
            <a:bevelB w="1270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直線コネクタ 78"/>
          <p:cNvCxnSpPr/>
          <p:nvPr/>
        </p:nvCxnSpPr>
        <p:spPr>
          <a:xfrm flipV="1">
            <a:off x="6659563" y="1844675"/>
            <a:ext cx="433387" cy="288925"/>
          </a:xfrm>
          <a:prstGeom prst="line">
            <a:avLst/>
          </a:prstGeom>
          <a:ln w="28575" cmpd="sng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4" name="テキスト ボックス 80"/>
          <p:cNvSpPr txBox="1">
            <a:spLocks noChangeArrowheads="1"/>
          </p:cNvSpPr>
          <p:nvPr/>
        </p:nvSpPr>
        <p:spPr bwMode="auto">
          <a:xfrm>
            <a:off x="7050088" y="1628775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mold</a:t>
            </a:r>
            <a:endParaRPr lang="ja-JP" altLang="en-US" sz="2000" b="1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323850" y="1557338"/>
            <a:ext cx="4392613" cy="3587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Three dimension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nanowire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179388" y="4005263"/>
            <a:ext cx="2160587" cy="3603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67" name="テキスト ボックス 79"/>
          <p:cNvSpPr txBox="1">
            <a:spLocks noChangeArrowheads="1"/>
          </p:cNvSpPr>
          <p:nvPr/>
        </p:nvSpPr>
        <p:spPr bwMode="auto">
          <a:xfrm>
            <a:off x="6516688" y="3860800"/>
            <a:ext cx="2454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latin typeface="HGP明朝B" pitchFamily="18" charset="-128"/>
                <a:ea typeface="HGP明朝B" pitchFamily="18" charset="-128"/>
              </a:rPr>
              <a:t>（反応性イオンエッチング）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anaka Lab\Desktop\Grap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44675"/>
            <a:ext cx="6796088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テキスト ボックス 4"/>
          <p:cNvSpPr txBox="1">
            <a:spLocks noChangeArrowheads="1"/>
          </p:cNvSpPr>
          <p:nvPr/>
        </p:nvSpPr>
        <p:spPr bwMode="auto">
          <a:xfrm rot="-5400000">
            <a:off x="898525" y="2149476"/>
            <a:ext cx="12477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STO(002)</a:t>
            </a:r>
            <a:endParaRPr lang="ja-JP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テキスト ボックス 5"/>
          <p:cNvSpPr txBox="1">
            <a:spLocks noChangeArrowheads="1"/>
          </p:cNvSpPr>
          <p:nvPr/>
        </p:nvSpPr>
        <p:spPr bwMode="auto">
          <a:xfrm rot="-5400000">
            <a:off x="4108450" y="2146301"/>
            <a:ext cx="12477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STO(003)</a:t>
            </a:r>
            <a:endParaRPr lang="ja-JP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テキスト ボックス 6"/>
          <p:cNvSpPr txBox="1">
            <a:spLocks noChangeArrowheads="1"/>
          </p:cNvSpPr>
          <p:nvPr/>
        </p:nvSpPr>
        <p:spPr bwMode="auto">
          <a:xfrm rot="-5400000">
            <a:off x="2663031" y="2155032"/>
            <a:ext cx="13096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MgO(022)</a:t>
            </a:r>
            <a:endParaRPr lang="ja-JP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8" name="グループ化 15"/>
          <p:cNvGrpSpPr>
            <a:grpSpLocks/>
          </p:cNvGrpSpPr>
          <p:nvPr/>
        </p:nvGrpSpPr>
        <p:grpSpPr bwMode="auto">
          <a:xfrm>
            <a:off x="6804025" y="5127625"/>
            <a:ext cx="1584325" cy="461963"/>
            <a:chOff x="6732240" y="4782750"/>
            <a:chExt cx="1584176" cy="460852"/>
          </a:xfrm>
        </p:grpSpPr>
        <p:sp>
          <p:nvSpPr>
            <p:cNvPr id="9" name="正方形/長方形 8"/>
            <p:cNvSpPr/>
            <p:nvPr/>
          </p:nvSpPr>
          <p:spPr>
            <a:xfrm>
              <a:off x="6732240" y="5013176"/>
              <a:ext cx="1584176" cy="2304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STO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732240" y="4782750"/>
              <a:ext cx="216024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308304" y="4782750"/>
              <a:ext cx="432048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100392" y="4782750"/>
              <a:ext cx="216024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右矢印 22"/>
          <p:cNvSpPr/>
          <p:nvPr/>
        </p:nvSpPr>
        <p:spPr>
          <a:xfrm rot="5400000">
            <a:off x="7560332" y="3753036"/>
            <a:ext cx="576064" cy="504056"/>
          </a:xfrm>
          <a:prstGeom prst="rightArrow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26" name="グループ化 24"/>
          <p:cNvGrpSpPr>
            <a:grpSpLocks/>
          </p:cNvGrpSpPr>
          <p:nvPr/>
        </p:nvGrpSpPr>
        <p:grpSpPr bwMode="auto">
          <a:xfrm>
            <a:off x="6804025" y="1844675"/>
            <a:ext cx="2305050" cy="1733550"/>
            <a:chOff x="6804248" y="1844824"/>
            <a:chExt cx="2305008" cy="1733302"/>
          </a:xfrm>
        </p:grpSpPr>
        <p:grpSp>
          <p:nvGrpSpPr>
            <p:cNvPr id="38927" name="グループ化 16"/>
            <p:cNvGrpSpPr>
              <a:grpSpLocks/>
            </p:cNvGrpSpPr>
            <p:nvPr/>
          </p:nvGrpSpPr>
          <p:grpSpPr bwMode="auto">
            <a:xfrm>
              <a:off x="6804248" y="3117274"/>
              <a:ext cx="1584176" cy="460852"/>
              <a:chOff x="6732240" y="4782750"/>
              <a:chExt cx="1584176" cy="460852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6732240" y="5013176"/>
                <a:ext cx="1584176" cy="23042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STO</a:t>
                </a:r>
                <a:r>
                  <a:rPr lang="ja-JP" altLang="en-US" sz="16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6732240" y="4782750"/>
                <a:ext cx="216024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7308304" y="4782750"/>
                <a:ext cx="432048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8100392" y="4782750"/>
                <a:ext cx="216024" cy="2304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2" name="直線コネクタ 21"/>
            <p:cNvCxnSpPr/>
            <p:nvPr/>
          </p:nvCxnSpPr>
          <p:spPr>
            <a:xfrm rot="5400000" flipH="1" flipV="1">
              <a:off x="7921066" y="2312258"/>
              <a:ext cx="503165" cy="288920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3" name="テキスト ボックス 23"/>
            <p:cNvSpPr txBox="1">
              <a:spLocks noChangeArrowheads="1"/>
            </p:cNvSpPr>
            <p:nvPr/>
          </p:nvSpPr>
          <p:spPr bwMode="auto">
            <a:xfrm>
              <a:off x="7956376" y="1844824"/>
              <a:ext cx="1152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latin typeface="Times New Roman" pitchFamily="18" charset="0"/>
                  <a:cs typeface="Times New Roman" pitchFamily="18" charset="0"/>
                </a:rPr>
                <a:t>3D-MgO</a:t>
              </a:r>
              <a:endParaRPr lang="ja-JP" alt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タイトル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6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MgO crystallization condition by postanneal</a:t>
            </a:r>
            <a:endParaRPr lang="ja-JP" altLang="en-US" sz="3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935" name="テキスト ボックス 26"/>
          <p:cNvSpPr txBox="1">
            <a:spLocks noChangeArrowheads="1"/>
          </p:cNvSpPr>
          <p:nvPr/>
        </p:nvSpPr>
        <p:spPr bwMode="auto">
          <a:xfrm>
            <a:off x="468313" y="6092825"/>
            <a:ext cx="8521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MgO was crystallized by postannealing at 1000</a:t>
            </a:r>
            <a:r>
              <a:rPr lang="ja-JP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ja-JP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ja-JP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859338" y="3141663"/>
            <a:ext cx="936625" cy="142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859338" y="3644900"/>
            <a:ext cx="936625" cy="215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デザート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9836</TotalTime>
  <Words>2423</Words>
  <Application>Microsoft Office PowerPoint</Application>
  <PresentationFormat>画面に合わせる (4:3)</PresentationFormat>
  <Paragraphs>429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デザイン テンプレート</vt:lpstr>
      </vt:variant>
      <vt:variant>
        <vt:i4>8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5" baseType="lpstr">
      <vt:lpstr>Tw Cen MT</vt:lpstr>
      <vt:lpstr>HGPｺﾞｼｯｸE</vt:lpstr>
      <vt:lpstr>Arial</vt:lpstr>
      <vt:lpstr>Wingdings</vt:lpstr>
      <vt:lpstr>Wingdings 2</vt:lpstr>
      <vt:lpstr>Calibri</vt:lpstr>
      <vt:lpstr>ＭＳ Ｐゴシック</vt:lpstr>
      <vt:lpstr>Times New Roman</vt:lpstr>
      <vt:lpstr>HGP明朝B</vt:lpstr>
      <vt:lpstr>Arial Unicode MS</vt:lpstr>
      <vt:lpstr>デザート</vt:lpstr>
      <vt:lpstr>デザート</vt:lpstr>
      <vt:lpstr>デザート</vt:lpstr>
      <vt:lpstr>デザート</vt:lpstr>
      <vt:lpstr>デザート</vt:lpstr>
      <vt:lpstr>デザート</vt:lpstr>
      <vt:lpstr>デザート</vt:lpstr>
      <vt:lpstr>デザート</vt:lpstr>
      <vt:lpstr>数式</vt:lpstr>
      <vt:lpstr>スライド 1</vt:lpstr>
      <vt:lpstr>Contents</vt:lpstr>
      <vt:lpstr>Strongly correlated electron system</vt:lpstr>
      <vt:lpstr>Merit of nanostructures</vt:lpstr>
      <vt:lpstr>Purpose</vt:lpstr>
      <vt:lpstr>Nano processing procedure for metal oxides</vt:lpstr>
      <vt:lpstr>Fabrication of well-defined epitaxial nanostructure</vt:lpstr>
      <vt:lpstr>Detail fabrication procedures</vt:lpstr>
      <vt:lpstr>スライド 9</vt:lpstr>
      <vt:lpstr>Anisotropic growth of MgO</vt:lpstr>
      <vt:lpstr>Structure analysis of MgO nanowire (TEM)</vt:lpstr>
      <vt:lpstr>Sidesurfaces of 3D-MgO</vt:lpstr>
      <vt:lpstr>Wulff’s theorem</vt:lpstr>
      <vt:lpstr>スライド 14</vt:lpstr>
      <vt:lpstr>スライド 15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M1コロキウム</dc:title>
  <dc:creator>Tanaka Lab</dc:creator>
  <cp:lastModifiedBy>Nagai</cp:lastModifiedBy>
  <cp:revision>739</cp:revision>
  <dcterms:created xsi:type="dcterms:W3CDTF">2011-04-25T07:57:44Z</dcterms:created>
  <dcterms:modified xsi:type="dcterms:W3CDTF">2011-10-26T04:00:36Z</dcterms:modified>
</cp:coreProperties>
</file>