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tiff" ContentType="image/tif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0" r:id="rId5"/>
    <p:sldId id="262" r:id="rId6"/>
    <p:sldId id="261" r:id="rId7"/>
    <p:sldId id="273" r:id="rId8"/>
    <p:sldId id="263" r:id="rId9"/>
    <p:sldId id="277" r:id="rId10"/>
    <p:sldId id="267" r:id="rId11"/>
    <p:sldId id="268" r:id="rId12"/>
    <p:sldId id="266" r:id="rId13"/>
    <p:sldId id="281" r:id="rId14"/>
    <p:sldId id="289" r:id="rId15"/>
    <p:sldId id="272" r:id="rId16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76098" autoAdjust="0"/>
  </p:normalViewPr>
  <p:slideViewPr>
    <p:cSldViewPr>
      <p:cViewPr varScale="1">
        <p:scale>
          <a:sx n="56" d="100"/>
          <a:sy n="56" d="100"/>
        </p:scale>
        <p:origin x="-17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7D1B-EF95-41A5-AC8C-3A44C96772FA}" type="datetimeFigureOut">
              <a:rPr kumimoji="1" lang="ja-JP" altLang="en-US" smtClean="0"/>
              <a:pPr/>
              <a:t>2011/10/18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960B2-539D-4671-9F4B-A8FE005564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38734B3-E7A6-4970-8CD0-247CED6A8B0F}" type="datetimeFigureOut">
              <a:rPr lang="ja-JP" altLang="en-US"/>
              <a:pPr>
                <a:defRPr/>
              </a:pPr>
              <a:t>2011/10/18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CC7F9B5-D6DB-44BF-8376-7ADFDC034CB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2662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5125E9-B89F-473C-9A6D-55AD4BA122EC}" type="slidenum">
              <a:rPr lang="ja-JP" altLang="en-US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7F9B5-D6DB-44BF-8376-7ADFDC034CBB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7F9B5-D6DB-44BF-8376-7ADFDC034CBB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7F9B5-D6DB-44BF-8376-7ADFDC034CBB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2867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0C4FAB-3408-448B-AAEC-1C35E5F73C34}" type="slidenum">
              <a:rPr lang="ja-JP" altLang="en-US"/>
              <a:pPr/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7F9B5-D6DB-44BF-8376-7ADFDC034CBB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7F9B5-D6DB-44BF-8376-7ADFDC034CBB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276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9294ED-A87D-41D9-B9DF-E941ED72FE49}" type="slidenum">
              <a:rPr lang="ja-JP" altLang="en-US"/>
              <a:pPr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2867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0C4FAB-3408-448B-AAEC-1C35E5F73C34}" type="slidenum">
              <a:rPr lang="ja-JP" altLang="en-US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B2855F-D137-41AF-940F-3F31A447864C}" type="slidenum">
              <a:rPr lang="ja-JP" altLang="en-US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174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5B83A3-C0B4-473B-ADE5-E5D8FEA0793D}" type="slidenum">
              <a:rPr lang="ja-JP" altLang="en-US"/>
              <a:pPr/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27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363812-D9D5-4E07-8103-60C4EB4B0977}" type="slidenum">
              <a:rPr lang="ja-JP" altLang="en-US"/>
              <a:pPr/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337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AF16F1-67F9-4E0B-BF08-04175CEE1E22}" type="slidenum">
              <a:rPr lang="ja-JP" altLang="en-US"/>
              <a:pPr/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7F9B5-D6DB-44BF-8376-7ADFDC034CBB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7F9B5-D6DB-44BF-8376-7ADFDC034CBB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円/楕円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円/楕円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1" name="円/楕円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22" name="日付プレースホル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3399-FF65-499D-BE02-BFF34EE9D9CF}" type="datetimeFigureOut">
              <a:rPr lang="ja-JP" altLang="en-US" smtClean="0"/>
              <a:pPr>
                <a:defRPr/>
              </a:pPr>
              <a:t>2011/10/18</a:t>
            </a:fld>
            <a:endParaRPr lang="ja-JP" altLang="en-US"/>
          </a:p>
        </p:txBody>
      </p:sp>
      <p:sp>
        <p:nvSpPr>
          <p:cNvPr id="23" name="フッター プレースホル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4" name="スライド番号プレースホル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8EF72-9CEC-40C3-98C8-E3298808C3C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DD55-CCBD-4855-A193-4D2073603FE5}" type="datetimeFigureOut">
              <a:rPr lang="ja-JP" altLang="en-US" smtClean="0"/>
              <a:pPr>
                <a:defRPr/>
              </a:pPr>
              <a:t>2011/10/18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1C35-9D3C-49A8-BCB9-6D821FF6020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06742-72B1-4D01-A4B1-70B633411376}" type="datetimeFigureOut">
              <a:rPr lang="ja-JP" altLang="en-US" smtClean="0"/>
              <a:pPr>
                <a:defRPr/>
              </a:pPr>
              <a:t>2011/10/18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888BB-F318-4F77-AB17-84DBDB29F8C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04293E-D2B4-4E0E-A904-7BD8C173C823}" type="datetimeFigureOut">
              <a:rPr lang="ja-JP" altLang="en-US" smtClean="0"/>
              <a:pPr>
                <a:defRPr/>
              </a:pPr>
              <a:t>2011/10/18</a:t>
            </a:fld>
            <a:endParaRPr lang="ja-JP" altLang="en-US"/>
          </a:p>
        </p:txBody>
      </p:sp>
      <p:sp>
        <p:nvSpPr>
          <p:cNvPr id="5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CA52AA-8CEC-4743-BB91-C452CA06FFC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  <p:sp>
        <p:nvSpPr>
          <p:cNvPr id="6" name="フッター プレースホルダ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4" name="円/楕円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5" name="円/楕円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6" name="円/楕円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円/楕円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円/楕円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20" name="日付プレースホル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7A3E-1C0B-491A-A53F-09D3F4AE8452}" type="datetimeFigureOut">
              <a:rPr lang="ja-JP" altLang="en-US" smtClean="0"/>
              <a:pPr>
                <a:defRPr/>
              </a:pPr>
              <a:t>2011/10/18</a:t>
            </a:fld>
            <a:endParaRPr lang="ja-JP" altLang="en-US"/>
          </a:p>
        </p:txBody>
      </p:sp>
      <p:sp>
        <p:nvSpPr>
          <p:cNvPr id="21" name="フッター プレースホル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2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8C7F0-50FA-4424-90A5-550946592D4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70624-A91F-4C09-81FA-8F33486093F7}" type="datetimeFigureOut">
              <a:rPr lang="ja-JP" altLang="en-US" smtClean="0"/>
              <a:pPr>
                <a:defRPr/>
              </a:pPr>
              <a:t>2011/10/18</a:t>
            </a:fld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719E-8550-4967-99AD-40719AFD5F3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2" name="テキスト プレースホル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4" name="テキスト プレースホル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F71AF-A908-4DC1-A037-92A53EB267BC}" type="datetimeFigureOut">
              <a:rPr lang="ja-JP" altLang="en-US" smtClean="0"/>
              <a:pPr>
                <a:defRPr/>
              </a:pPr>
              <a:t>2011/10/18</a:t>
            </a:fld>
            <a:endParaRPr lang="ja-JP" altLang="en-US"/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0A85C-606E-4E46-A79A-8D98424EF65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75AC42-BA88-46C2-B121-86C6C51F8D0A}" type="datetimeFigureOut">
              <a:rPr lang="ja-JP" altLang="en-US" smtClean="0"/>
              <a:pPr>
                <a:defRPr/>
              </a:pPr>
              <a:t>2011/10/18</a:t>
            </a:fld>
            <a:endParaRPr lang="ja-JP" altLang="en-US"/>
          </a:p>
        </p:txBody>
      </p:sp>
      <p:sp>
        <p:nvSpPr>
          <p:cNvPr id="4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A7B1BC4-69CA-4435-B2B2-AFF27ED79F7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  <p:sp>
        <p:nvSpPr>
          <p:cNvPr id="5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AF66-C4DA-4968-9A35-C33CC0356E96}" type="datetimeFigureOut">
              <a:rPr lang="ja-JP" altLang="en-US" smtClean="0"/>
              <a:pPr>
                <a:defRPr/>
              </a:pPr>
              <a:t>2011/10/18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C37EC-C0FE-4A1B-8F77-BF94122F24F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6" name="直線コネクタ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8" name="コンテンツ プレースホル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2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292B79-D028-4B8D-A40E-76FC88C7AD5B}" type="datetimeFigureOut">
              <a:rPr lang="ja-JP" altLang="en-US" smtClean="0"/>
              <a:pPr>
                <a:defRPr/>
              </a:pPr>
              <a:t>2011/10/18</a:t>
            </a:fld>
            <a:endParaRPr lang="ja-JP" altLang="en-US"/>
          </a:p>
        </p:txBody>
      </p:sp>
      <p:sp>
        <p:nvSpPr>
          <p:cNvPr id="13" name="スライド番号プレースホルダ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8B5618-231C-452C-ACA9-868F61906FB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  <p:sp>
        <p:nvSpPr>
          <p:cNvPr id="14" name="フッター プレースホル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2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944F54-ACC4-4B1E-B07A-5D7569A7063A}" type="datetimeFigureOut">
              <a:rPr lang="ja-JP" altLang="en-US" smtClean="0"/>
              <a:pPr>
                <a:defRPr/>
              </a:pPr>
              <a:t>2011/10/18</a:t>
            </a:fld>
            <a:endParaRPr lang="ja-JP" altLang="en-US"/>
          </a:p>
        </p:txBody>
      </p:sp>
      <p:sp>
        <p:nvSpPr>
          <p:cNvPr id="13" name="スライド番号プレースホル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3555A4-28D4-4CA9-8C59-DECFFC5ECAD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  <p:sp>
        <p:nvSpPr>
          <p:cNvPr id="14" name="フッター プレースホル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6148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131AFF-C385-4011-96FD-64A560AA6CC8}" type="datetimeFigureOut">
              <a:rPr lang="ja-JP" altLang="en-US" smtClean="0"/>
              <a:pPr>
                <a:defRPr/>
              </a:pPr>
              <a:t>2011/10/18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 b="1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0F31450-0C7E-4658-8B84-5E6B1CF4A24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0" r:id="rId4"/>
    <p:sldLayoutId id="2147483781" r:id="rId5"/>
    <p:sldLayoutId id="2147483788" r:id="rId6"/>
    <p:sldLayoutId id="2147483782" r:id="rId7"/>
    <p:sldLayoutId id="2147483789" r:id="rId8"/>
    <p:sldLayoutId id="2147483790" r:id="rId9"/>
    <p:sldLayoutId id="2147483783" r:id="rId10"/>
    <p:sldLayoutId id="21474837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 pitchFamily="18" charset="0"/>
          <a:ea typeface="ＭＳ Ｐ明朝" pitchFamily="1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 pitchFamily="18" charset="0"/>
          <a:ea typeface="ＭＳ Ｐ明朝" pitchFamily="1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 pitchFamily="18" charset="0"/>
          <a:ea typeface="ＭＳ Ｐ明朝" pitchFamily="1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 pitchFamily="18" charset="0"/>
          <a:ea typeface="ＭＳ Ｐ明朝" pitchFamily="1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 pitchFamily="18" charset="0"/>
          <a:ea typeface="ＭＳ Ｐ明朝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 pitchFamily="18" charset="0"/>
          <a:ea typeface="ＭＳ Ｐ明朝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 pitchFamily="18" charset="0"/>
          <a:ea typeface="ＭＳ Ｐ明朝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entury Schoolbook" pitchFamily="18" charset="0"/>
          <a:ea typeface="ＭＳ Ｐ明朝" pitchFamily="18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テキスト ボックス 3"/>
          <p:cNvSpPr txBox="1">
            <a:spLocks noChangeArrowheads="1"/>
          </p:cNvSpPr>
          <p:nvPr/>
        </p:nvSpPr>
        <p:spPr bwMode="auto">
          <a:xfrm>
            <a:off x="467544" y="1700213"/>
            <a:ext cx="863890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000" dirty="0">
                <a:ea typeface="ＭＳ Ｐ明朝" pitchFamily="18" charset="-128"/>
                <a:cs typeface="Arial" charset="0"/>
              </a:rPr>
              <a:t>Dynamics and Mechanisms of </a:t>
            </a:r>
          </a:p>
          <a:p>
            <a:r>
              <a:rPr lang="en-US" altLang="ja-JP" sz="3000" dirty="0">
                <a:ea typeface="ＭＳ Ｐ明朝" pitchFamily="18" charset="-128"/>
                <a:cs typeface="Arial" charset="0"/>
              </a:rPr>
              <a:t>the </a:t>
            </a:r>
            <a:r>
              <a:rPr lang="en-US" altLang="ja-JP" sz="3000" dirty="0" err="1">
                <a:ea typeface="ＭＳ Ｐ明朝" pitchFamily="18" charset="-128"/>
                <a:cs typeface="Arial" charset="0"/>
              </a:rPr>
              <a:t>Multiphoton</a:t>
            </a:r>
            <a:r>
              <a:rPr lang="en-US" altLang="ja-JP" sz="3000" dirty="0">
                <a:ea typeface="ＭＳ Ｐ明朝" pitchFamily="18" charset="-128"/>
                <a:cs typeface="Arial" charset="0"/>
              </a:rPr>
              <a:t> Gated </a:t>
            </a:r>
            <a:r>
              <a:rPr lang="en-US" altLang="ja-JP" sz="3000" dirty="0" err="1">
                <a:ea typeface="ＭＳ Ｐ明朝" pitchFamily="18" charset="-128"/>
                <a:cs typeface="Arial" charset="0"/>
              </a:rPr>
              <a:t>Photochromic</a:t>
            </a:r>
            <a:r>
              <a:rPr lang="en-US" altLang="ja-JP" sz="3000" dirty="0">
                <a:ea typeface="ＭＳ Ｐ明朝" pitchFamily="18" charset="-128"/>
                <a:cs typeface="Arial" charset="0"/>
              </a:rPr>
              <a:t> Reaction </a:t>
            </a:r>
          </a:p>
          <a:p>
            <a:r>
              <a:rPr lang="en-US" altLang="ja-JP" sz="3000" dirty="0">
                <a:ea typeface="ＭＳ Ｐ明朝" pitchFamily="18" charset="-128"/>
                <a:cs typeface="Arial" charset="0"/>
              </a:rPr>
              <a:t>of </a:t>
            </a:r>
            <a:r>
              <a:rPr lang="en-US" altLang="ja-JP" sz="3000" dirty="0" smtClean="0">
                <a:ea typeface="ＭＳ Ｐ明朝" pitchFamily="18" charset="-128"/>
                <a:cs typeface="Arial" charset="0"/>
              </a:rPr>
              <a:t>the Highly Fluorescent </a:t>
            </a:r>
            <a:r>
              <a:rPr lang="en-US" altLang="ja-JP" sz="3000" dirty="0" err="1" smtClean="0">
                <a:ea typeface="ＭＳ Ｐ明朝" pitchFamily="18" charset="-128"/>
                <a:cs typeface="Arial" charset="0"/>
              </a:rPr>
              <a:t>Diarylethene</a:t>
            </a:r>
            <a:r>
              <a:rPr lang="en-US" altLang="ja-JP" sz="3000" dirty="0" smtClean="0">
                <a:ea typeface="ＭＳ Ｐ明朝" pitchFamily="18" charset="-128"/>
                <a:cs typeface="Arial" charset="0"/>
              </a:rPr>
              <a:t> Derivatives</a:t>
            </a:r>
            <a:endParaRPr lang="ja-JP" altLang="en-US" sz="3000" dirty="0">
              <a:ea typeface="ＭＳ Ｐ明朝" pitchFamily="18" charset="-128"/>
              <a:cs typeface="Arial" charset="0"/>
            </a:endParaRPr>
          </a:p>
        </p:txBody>
      </p:sp>
      <p:sp>
        <p:nvSpPr>
          <p:cNvPr id="13315" name="テキスト ボックス 5"/>
          <p:cNvSpPr txBox="1">
            <a:spLocks noChangeArrowheads="1"/>
          </p:cNvSpPr>
          <p:nvPr/>
        </p:nvSpPr>
        <p:spPr bwMode="auto">
          <a:xfrm>
            <a:off x="6516688" y="4868863"/>
            <a:ext cx="1949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ea typeface="ＭＳ Ｐ明朝" pitchFamily="18" charset="-128"/>
                <a:cs typeface="Arial" charset="0"/>
              </a:rPr>
              <a:t>Miyasaka Lab</a:t>
            </a:r>
          </a:p>
          <a:p>
            <a:r>
              <a:rPr lang="en-US" altLang="ja-JP">
                <a:ea typeface="ＭＳ Ｐ明朝" pitchFamily="18" charset="-128"/>
                <a:cs typeface="Arial" charset="0"/>
              </a:rPr>
              <a:t>Kunishi Tomohiro</a:t>
            </a:r>
          </a:p>
        </p:txBody>
      </p:sp>
    </p:spTree>
  </p:cSld>
  <p:clrMapOvr>
    <a:masterClrMapping/>
  </p:clrMapOvr>
  <p:transition advTm="1263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テキスト ボックス 3"/>
          <p:cNvSpPr txBox="1">
            <a:spLocks noChangeArrowheads="1"/>
          </p:cNvSpPr>
          <p:nvPr/>
        </p:nvSpPr>
        <p:spPr bwMode="auto">
          <a:xfrm>
            <a:off x="323850" y="333375"/>
            <a:ext cx="60563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000" i="1" dirty="0">
                <a:ea typeface="ＭＳ Ｐ明朝" pitchFamily="18" charset="-128"/>
                <a:cs typeface="Arial" charset="0"/>
              </a:rPr>
              <a:t>Two-Photon Absorption Processes</a:t>
            </a:r>
            <a:endParaRPr lang="ja-JP" altLang="en-US" sz="3000" i="1" dirty="0">
              <a:ea typeface="ＭＳ Ｐ明朝" pitchFamily="18" charset="-128"/>
              <a:cs typeface="Arial" charset="0"/>
            </a:endParaRPr>
          </a:p>
        </p:txBody>
      </p:sp>
      <p:grpSp>
        <p:nvGrpSpPr>
          <p:cNvPr id="3076" name="Group 1026"/>
          <p:cNvGrpSpPr>
            <a:grpSpLocks/>
          </p:cNvGrpSpPr>
          <p:nvPr/>
        </p:nvGrpSpPr>
        <p:grpSpPr bwMode="auto">
          <a:xfrm>
            <a:off x="323850" y="1484313"/>
            <a:ext cx="2436813" cy="2032000"/>
            <a:chOff x="864" y="1056"/>
            <a:chExt cx="1536" cy="1280"/>
          </a:xfrm>
        </p:grpSpPr>
        <p:grpSp>
          <p:nvGrpSpPr>
            <p:cNvPr id="3095" name="Group 1027"/>
            <p:cNvGrpSpPr>
              <a:grpSpLocks/>
            </p:cNvGrpSpPr>
            <p:nvPr/>
          </p:nvGrpSpPr>
          <p:grpSpPr bwMode="auto">
            <a:xfrm>
              <a:off x="864" y="1216"/>
              <a:ext cx="1536" cy="1120"/>
              <a:chOff x="864" y="1216"/>
              <a:chExt cx="1536" cy="1120"/>
            </a:xfrm>
          </p:grpSpPr>
          <p:sp>
            <p:nvSpPr>
              <p:cNvPr id="3097" name="Line 1028"/>
              <p:cNvSpPr>
                <a:spLocks noChangeShapeType="1"/>
              </p:cNvSpPr>
              <p:nvPr/>
            </p:nvSpPr>
            <p:spPr bwMode="auto">
              <a:xfrm>
                <a:off x="912" y="2256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98" name="Line 1029"/>
              <p:cNvSpPr>
                <a:spLocks noChangeShapeType="1"/>
              </p:cNvSpPr>
              <p:nvPr/>
            </p:nvSpPr>
            <p:spPr bwMode="auto">
              <a:xfrm>
                <a:off x="864" y="1296"/>
                <a:ext cx="9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99" name="Text Box 1030"/>
              <p:cNvSpPr txBox="1">
                <a:spLocks noChangeArrowheads="1"/>
              </p:cNvSpPr>
              <p:nvPr/>
            </p:nvSpPr>
            <p:spPr bwMode="auto">
              <a:xfrm>
                <a:off x="1920" y="1216"/>
                <a:ext cx="432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/>
                <a:r>
                  <a:rPr kumimoji="0" lang="en-US" altLang="ja-JP" b="1">
                    <a:ea typeface="ＭＳ 明朝" pitchFamily="17" charset="-128"/>
                    <a:cs typeface="Arial" charset="0"/>
                  </a:rPr>
                  <a:t>S</a:t>
                </a:r>
                <a:r>
                  <a:rPr kumimoji="0" lang="en-US" altLang="ja-JP" b="1" baseline="-25000">
                    <a:ea typeface="ＭＳ 明朝" pitchFamily="17" charset="-128"/>
                    <a:cs typeface="Arial" charset="0"/>
                  </a:rPr>
                  <a:t>n</a:t>
                </a:r>
              </a:p>
            </p:txBody>
          </p:sp>
          <p:sp>
            <p:nvSpPr>
              <p:cNvPr id="3100" name="Text Box 1031"/>
              <p:cNvSpPr txBox="1">
                <a:spLocks noChangeArrowheads="1"/>
              </p:cNvSpPr>
              <p:nvPr/>
            </p:nvSpPr>
            <p:spPr bwMode="auto">
              <a:xfrm>
                <a:off x="1968" y="2096"/>
                <a:ext cx="432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/>
                <a:r>
                  <a:rPr kumimoji="0" lang="en-US" altLang="ja-JP" b="1">
                    <a:ea typeface="ＭＳ 明朝" pitchFamily="17" charset="-128"/>
                    <a:cs typeface="Arial" charset="0"/>
                  </a:rPr>
                  <a:t>S</a:t>
                </a:r>
                <a:r>
                  <a:rPr kumimoji="0" lang="en-US" altLang="ja-JP" b="1" baseline="-25000">
                    <a:ea typeface="ＭＳ 明朝" pitchFamily="17" charset="-128"/>
                    <a:cs typeface="Arial" charset="0"/>
                  </a:rPr>
                  <a:t>0</a:t>
                </a:r>
              </a:p>
            </p:txBody>
          </p:sp>
          <p:sp>
            <p:nvSpPr>
              <p:cNvPr id="3101" name="Line 1032"/>
              <p:cNvSpPr>
                <a:spLocks noChangeShapeType="1"/>
              </p:cNvSpPr>
              <p:nvPr/>
            </p:nvSpPr>
            <p:spPr bwMode="auto">
              <a:xfrm flipV="1">
                <a:off x="1055" y="1620"/>
                <a:ext cx="0" cy="6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02" name="Text Box 1033"/>
              <p:cNvSpPr txBox="1">
                <a:spLocks noChangeArrowheads="1"/>
              </p:cNvSpPr>
              <p:nvPr/>
            </p:nvSpPr>
            <p:spPr bwMode="auto">
              <a:xfrm>
                <a:off x="1056" y="1856"/>
                <a:ext cx="672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/>
                <a:r>
                  <a:rPr kumimoji="0" lang="en-US" altLang="ja-JP" sz="2000" b="1">
                    <a:ea typeface="ＭＳ 明朝" pitchFamily="17" charset="-128"/>
                    <a:cs typeface="Arial" charset="0"/>
                  </a:rPr>
                  <a:t>hv</a:t>
                </a:r>
              </a:p>
            </p:txBody>
          </p:sp>
          <p:sp>
            <p:nvSpPr>
              <p:cNvPr id="3103" name="Text Box 1034"/>
              <p:cNvSpPr txBox="1">
                <a:spLocks noChangeArrowheads="1"/>
              </p:cNvSpPr>
              <p:nvPr/>
            </p:nvSpPr>
            <p:spPr bwMode="auto">
              <a:xfrm>
                <a:off x="1056" y="1376"/>
                <a:ext cx="672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/>
                <a:r>
                  <a:rPr kumimoji="0" lang="en-US" altLang="ja-JP" sz="2000" b="1" dirty="0" err="1">
                    <a:ea typeface="ＭＳ 明朝" pitchFamily="17" charset="-128"/>
                    <a:cs typeface="Arial" charset="0"/>
                  </a:rPr>
                  <a:t>hv</a:t>
                </a:r>
                <a:endParaRPr kumimoji="0" lang="en-US" altLang="ja-JP" sz="2000" b="1" dirty="0">
                  <a:ea typeface="ＭＳ 明朝" pitchFamily="17" charset="-128"/>
                  <a:cs typeface="Arial" charset="0"/>
                </a:endParaRPr>
              </a:p>
            </p:txBody>
          </p:sp>
        </p:grpSp>
        <p:sp>
          <p:nvSpPr>
            <p:cNvPr id="3096" name="Line 1035"/>
            <p:cNvSpPr>
              <a:spLocks noChangeShapeType="1"/>
            </p:cNvSpPr>
            <p:nvPr/>
          </p:nvSpPr>
          <p:spPr bwMode="auto">
            <a:xfrm flipV="1">
              <a:off x="1056" y="1056"/>
              <a:ext cx="0" cy="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077" name="Group 1036"/>
          <p:cNvGrpSpPr>
            <a:grpSpLocks/>
          </p:cNvGrpSpPr>
          <p:nvPr/>
        </p:nvGrpSpPr>
        <p:grpSpPr bwMode="auto">
          <a:xfrm>
            <a:off x="395288" y="4005263"/>
            <a:ext cx="2514600" cy="2362200"/>
            <a:chOff x="864" y="2640"/>
            <a:chExt cx="1584" cy="1488"/>
          </a:xfrm>
        </p:grpSpPr>
        <p:grpSp>
          <p:nvGrpSpPr>
            <p:cNvPr id="3085" name="Group 1037"/>
            <p:cNvGrpSpPr>
              <a:grpSpLocks/>
            </p:cNvGrpSpPr>
            <p:nvPr/>
          </p:nvGrpSpPr>
          <p:grpSpPr bwMode="auto">
            <a:xfrm>
              <a:off x="1920" y="3200"/>
              <a:ext cx="528" cy="928"/>
              <a:chOff x="1920" y="3200"/>
              <a:chExt cx="528" cy="928"/>
            </a:xfrm>
          </p:grpSpPr>
          <p:sp>
            <p:nvSpPr>
              <p:cNvPr id="3093" name="Text Box 1038"/>
              <p:cNvSpPr txBox="1">
                <a:spLocks noChangeArrowheads="1"/>
              </p:cNvSpPr>
              <p:nvPr/>
            </p:nvSpPr>
            <p:spPr bwMode="auto">
              <a:xfrm>
                <a:off x="1920" y="3200"/>
                <a:ext cx="432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/>
                <a:r>
                  <a:rPr kumimoji="0" lang="en-US" altLang="ja-JP" b="1">
                    <a:ea typeface="ＭＳ 明朝" pitchFamily="17" charset="-128"/>
                    <a:cs typeface="Arial" charset="0"/>
                  </a:rPr>
                  <a:t>S</a:t>
                </a:r>
                <a:r>
                  <a:rPr kumimoji="0" lang="en-US" altLang="ja-JP" b="1" baseline="-25000">
                    <a:ea typeface="ＭＳ 明朝" pitchFamily="17" charset="-128"/>
                    <a:cs typeface="Arial" charset="0"/>
                  </a:rPr>
                  <a:t>1</a:t>
                </a:r>
              </a:p>
            </p:txBody>
          </p:sp>
          <p:sp>
            <p:nvSpPr>
              <p:cNvPr id="3094" name="Text Box 1039"/>
              <p:cNvSpPr txBox="1">
                <a:spLocks noChangeArrowheads="1"/>
              </p:cNvSpPr>
              <p:nvPr/>
            </p:nvSpPr>
            <p:spPr bwMode="auto">
              <a:xfrm>
                <a:off x="1920" y="3760"/>
                <a:ext cx="528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/>
                <a:r>
                  <a:rPr kumimoji="0" lang="en-US" altLang="ja-JP" b="1">
                    <a:ea typeface="ＭＳ 明朝" pitchFamily="17" charset="-128"/>
                    <a:cs typeface="Arial" charset="0"/>
                  </a:rPr>
                  <a:t>S</a:t>
                </a:r>
                <a:r>
                  <a:rPr kumimoji="0" lang="en-US" altLang="ja-JP" b="1" baseline="-25000">
                    <a:ea typeface="ＭＳ 明朝" pitchFamily="17" charset="-128"/>
                    <a:cs typeface="Arial" charset="0"/>
                  </a:rPr>
                  <a:t>0</a:t>
                </a:r>
              </a:p>
            </p:txBody>
          </p:sp>
        </p:grpSp>
        <p:grpSp>
          <p:nvGrpSpPr>
            <p:cNvPr id="3086" name="Group 1040"/>
            <p:cNvGrpSpPr>
              <a:grpSpLocks/>
            </p:cNvGrpSpPr>
            <p:nvPr/>
          </p:nvGrpSpPr>
          <p:grpSpPr bwMode="auto">
            <a:xfrm>
              <a:off x="864" y="2640"/>
              <a:ext cx="1248" cy="1284"/>
              <a:chOff x="864" y="2640"/>
              <a:chExt cx="1248" cy="1284"/>
            </a:xfrm>
          </p:grpSpPr>
          <p:sp>
            <p:nvSpPr>
              <p:cNvPr id="3087" name="Line 1041"/>
              <p:cNvSpPr>
                <a:spLocks noChangeShapeType="1"/>
              </p:cNvSpPr>
              <p:nvPr/>
            </p:nvSpPr>
            <p:spPr bwMode="auto">
              <a:xfrm>
                <a:off x="864" y="3920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88" name="Line 1042"/>
              <p:cNvSpPr>
                <a:spLocks noChangeShapeType="1"/>
              </p:cNvSpPr>
              <p:nvPr/>
            </p:nvSpPr>
            <p:spPr bwMode="auto">
              <a:xfrm>
                <a:off x="912" y="3360"/>
                <a:ext cx="9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89" name="Line 1043"/>
              <p:cNvSpPr>
                <a:spLocks noChangeShapeType="1"/>
              </p:cNvSpPr>
              <p:nvPr/>
            </p:nvSpPr>
            <p:spPr bwMode="auto">
              <a:xfrm flipV="1">
                <a:off x="1007" y="3120"/>
                <a:ext cx="1" cy="8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90" name="Text Box 1044"/>
              <p:cNvSpPr txBox="1">
                <a:spLocks noChangeArrowheads="1"/>
              </p:cNvSpPr>
              <p:nvPr/>
            </p:nvSpPr>
            <p:spPr bwMode="auto">
              <a:xfrm>
                <a:off x="1008" y="3520"/>
                <a:ext cx="672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/>
                <a:r>
                  <a:rPr kumimoji="0" lang="en-US" altLang="ja-JP" sz="2000" b="1">
                    <a:ea typeface="ＭＳ 明朝" pitchFamily="17" charset="-128"/>
                    <a:cs typeface="Arial" charset="0"/>
                  </a:rPr>
                  <a:t>hv</a:t>
                </a:r>
              </a:p>
            </p:txBody>
          </p:sp>
          <p:sp>
            <p:nvSpPr>
              <p:cNvPr id="3091" name="Text Box 1045"/>
              <p:cNvSpPr txBox="1">
                <a:spLocks noChangeArrowheads="1"/>
              </p:cNvSpPr>
              <p:nvPr/>
            </p:nvSpPr>
            <p:spPr bwMode="auto">
              <a:xfrm>
                <a:off x="1440" y="3040"/>
                <a:ext cx="672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/>
                <a:r>
                  <a:rPr kumimoji="0" lang="en-US" altLang="ja-JP" sz="2000" b="1" dirty="0" err="1">
                    <a:ea typeface="ＭＳ 明朝" pitchFamily="17" charset="-128"/>
                    <a:cs typeface="Arial" charset="0"/>
                  </a:rPr>
                  <a:t>hv</a:t>
                </a:r>
                <a:endParaRPr kumimoji="0" lang="en-US" altLang="ja-JP" sz="2000" b="1" dirty="0">
                  <a:ea typeface="ＭＳ 明朝" pitchFamily="17" charset="-128"/>
                  <a:cs typeface="Arial" charset="0"/>
                </a:endParaRPr>
              </a:p>
            </p:txBody>
          </p:sp>
          <p:sp>
            <p:nvSpPr>
              <p:cNvPr id="3092" name="Line 1046"/>
              <p:cNvSpPr>
                <a:spLocks noChangeShapeType="1"/>
              </p:cNvSpPr>
              <p:nvPr/>
            </p:nvSpPr>
            <p:spPr bwMode="auto">
              <a:xfrm flipV="1">
                <a:off x="1440" y="2640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3078" name="Rectangle 1047"/>
          <p:cNvSpPr>
            <a:spLocks noChangeArrowheads="1"/>
          </p:cNvSpPr>
          <p:nvPr/>
        </p:nvSpPr>
        <p:spPr bwMode="auto">
          <a:xfrm>
            <a:off x="0" y="981075"/>
            <a:ext cx="6642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u="sng">
                <a:ea typeface="ＭＳ 明朝" pitchFamily="17" charset="-128"/>
                <a:cs typeface="Arial" charset="0"/>
              </a:rPr>
              <a:t>Simultaneous two-photon absorption process </a:t>
            </a:r>
          </a:p>
        </p:txBody>
      </p:sp>
      <p:sp>
        <p:nvSpPr>
          <p:cNvPr id="3079" name="Rectangle 1048"/>
          <p:cNvSpPr>
            <a:spLocks noChangeArrowheads="1"/>
          </p:cNvSpPr>
          <p:nvPr/>
        </p:nvSpPr>
        <p:spPr bwMode="auto">
          <a:xfrm>
            <a:off x="0" y="3644900"/>
            <a:ext cx="695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u="sng" dirty="0">
                <a:ea typeface="ＭＳ 明朝" pitchFamily="17" charset="-128"/>
                <a:cs typeface="Arial" charset="0"/>
              </a:rPr>
              <a:t>Stepwise two-photon absorption process </a:t>
            </a:r>
          </a:p>
        </p:txBody>
      </p:sp>
      <p:sp>
        <p:nvSpPr>
          <p:cNvPr id="3080" name="Text Box 1049"/>
          <p:cNvSpPr txBox="1">
            <a:spLocks noChangeArrowheads="1"/>
          </p:cNvSpPr>
          <p:nvPr/>
        </p:nvSpPr>
        <p:spPr bwMode="auto">
          <a:xfrm>
            <a:off x="2843213" y="4076700"/>
            <a:ext cx="5027612" cy="2057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ja-JP" sz="2000" u="sng" dirty="0">
                <a:ea typeface="ＭＳ 明朝" pitchFamily="17" charset="-128"/>
                <a:cs typeface="Arial" charset="0"/>
              </a:rPr>
              <a:t>Re-absorption of intermediate species</a:t>
            </a:r>
          </a:p>
          <a:p>
            <a:pPr eaLnBrk="0" hangingPunct="0"/>
            <a:r>
              <a:rPr kumimoji="0" lang="en-US" altLang="ja-JP" sz="2000" dirty="0">
                <a:ea typeface="ＭＳ 明朝" pitchFamily="17" charset="-128"/>
                <a:cs typeface="Arial" charset="0"/>
              </a:rPr>
              <a:t>The competition of absorption of light</a:t>
            </a:r>
          </a:p>
          <a:p>
            <a:pPr eaLnBrk="0" hangingPunct="0"/>
            <a:r>
              <a:rPr kumimoji="0" lang="en-US" altLang="ja-JP" sz="2000" dirty="0">
                <a:ea typeface="ＭＳ 明朝" pitchFamily="17" charset="-128"/>
                <a:cs typeface="Arial" charset="0"/>
              </a:rPr>
              <a:t>between the ground state molecule and the intermediate species.</a:t>
            </a:r>
          </a:p>
          <a:p>
            <a:pPr eaLnBrk="0" hangingPunct="0"/>
            <a:r>
              <a:rPr kumimoji="0" lang="en-US" altLang="ja-JP" sz="2000" dirty="0">
                <a:solidFill>
                  <a:srgbClr val="FF0000"/>
                </a:solidFill>
                <a:ea typeface="ＭＳ 明朝" pitchFamily="17" charset="-128"/>
                <a:cs typeface="Arial" charset="0"/>
                <a:sym typeface="Wingdings 2" pitchFamily="18" charset="2"/>
              </a:rPr>
              <a:t></a:t>
            </a:r>
            <a:r>
              <a:rPr kumimoji="0" lang="en-US" altLang="ja-JP" sz="2000" dirty="0">
                <a:solidFill>
                  <a:srgbClr val="FF0000"/>
                </a:solidFill>
                <a:ea typeface="ＭＳ 明朝" pitchFamily="17" charset="-128"/>
                <a:cs typeface="Arial" charset="0"/>
              </a:rPr>
              <a:t>Effective in the case where the number of total photon is large.</a:t>
            </a:r>
          </a:p>
          <a:p>
            <a:pPr algn="just" eaLnBrk="0" hangingPunct="0"/>
            <a:endParaRPr kumimoji="0" lang="en-US" altLang="ja-JP" sz="1000" dirty="0">
              <a:ea typeface="ＭＳ 明朝" pitchFamily="17" charset="-128"/>
              <a:cs typeface="Arial" charset="0"/>
            </a:endParaRPr>
          </a:p>
        </p:txBody>
      </p:sp>
      <p:grpSp>
        <p:nvGrpSpPr>
          <p:cNvPr id="3081" name="グループ化 31"/>
          <p:cNvGrpSpPr>
            <a:grpSpLocks/>
          </p:cNvGrpSpPr>
          <p:nvPr/>
        </p:nvGrpSpPr>
        <p:grpSpPr bwMode="auto">
          <a:xfrm>
            <a:off x="2843213" y="1412875"/>
            <a:ext cx="5448300" cy="1971888"/>
            <a:chOff x="4283968" y="1916832"/>
            <a:chExt cx="5448300" cy="1970738"/>
          </a:xfrm>
        </p:grpSpPr>
        <p:sp>
          <p:nvSpPr>
            <p:cNvPr id="3084" name="Rectangle 1051"/>
            <p:cNvSpPr>
              <a:spLocks noChangeArrowheads="1"/>
            </p:cNvSpPr>
            <p:nvPr/>
          </p:nvSpPr>
          <p:spPr bwMode="auto">
            <a:xfrm>
              <a:off x="4283968" y="2564903"/>
              <a:ext cx="5448300" cy="132266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altLang="ja-JP" i="1" dirty="0">
                  <a:ea typeface="ＭＳ 明朝" pitchFamily="17" charset="-128"/>
                  <a:cs typeface="Arial" charset="0"/>
                </a:rPr>
                <a:t>   I </a:t>
              </a:r>
              <a:r>
                <a:rPr lang="en-US" altLang="ja-JP" dirty="0">
                  <a:ea typeface="ＭＳ 明朝" pitchFamily="17" charset="-128"/>
                  <a:cs typeface="Arial" charset="0"/>
                </a:rPr>
                <a:t>：</a:t>
              </a:r>
              <a:r>
                <a:rPr lang="en-US" altLang="ja-JP" sz="2000" dirty="0">
                  <a:ea typeface="ＭＳ 明朝" pitchFamily="17" charset="-128"/>
                  <a:cs typeface="Arial" charset="0"/>
                </a:rPr>
                <a:t>Peak Intensity　(photon / cm</a:t>
              </a:r>
              <a:r>
                <a:rPr lang="en-US" altLang="ja-JP" sz="2000" baseline="30000" dirty="0">
                  <a:ea typeface="ＭＳ 明朝" pitchFamily="17" charset="-128"/>
                  <a:cs typeface="Arial" charset="0"/>
                </a:rPr>
                <a:t>2 </a:t>
              </a:r>
              <a:r>
                <a:rPr lang="en-US" altLang="ja-JP" sz="2000" dirty="0">
                  <a:ea typeface="ＭＳ 明朝" pitchFamily="17" charset="-128"/>
                  <a:cs typeface="Arial" charset="0"/>
                </a:rPr>
                <a:t>sec)</a:t>
              </a:r>
              <a:endParaRPr lang="en-US" altLang="ja-JP" i="1" dirty="0">
                <a:ea typeface="ＭＳ 明朝" pitchFamily="17" charset="-128"/>
                <a:cs typeface="Arial" charset="0"/>
              </a:endParaRPr>
            </a:p>
            <a:p>
              <a:pPr algn="just"/>
              <a:r>
                <a:rPr lang="en-US" altLang="ja-JP" dirty="0">
                  <a:ea typeface="ＭＳ 明朝" pitchFamily="17" charset="-128"/>
                  <a:cs typeface="Arial" charset="0"/>
                </a:rPr>
                <a:t>  δ  : </a:t>
              </a:r>
              <a:r>
                <a:rPr lang="en-US" altLang="ja-JP" sz="2000" dirty="0">
                  <a:ea typeface="ＭＳ 明朝" pitchFamily="17" charset="-128"/>
                  <a:cs typeface="Arial" charset="0"/>
                </a:rPr>
                <a:t>2-photon absorption cross </a:t>
              </a:r>
              <a:r>
                <a:rPr lang="en-US" altLang="ja-JP" sz="2000" dirty="0" smtClean="0">
                  <a:ea typeface="ＭＳ 明朝" pitchFamily="17" charset="-128"/>
                  <a:cs typeface="Arial" charset="0"/>
                </a:rPr>
                <a:t>section</a:t>
              </a:r>
              <a:r>
                <a:rPr lang="en-US" altLang="ja-JP" sz="1000" dirty="0" smtClean="0">
                  <a:ea typeface="ＭＳ 明朝" pitchFamily="17" charset="-128"/>
                  <a:cs typeface="Arial" charset="0"/>
                </a:rPr>
                <a:t> </a:t>
              </a:r>
              <a:endParaRPr lang="en-US" altLang="ja-JP" sz="1000" dirty="0">
                <a:ea typeface="ＭＳ 明朝" pitchFamily="17" charset="-128"/>
                <a:cs typeface="Arial" charset="0"/>
              </a:endParaRPr>
            </a:p>
            <a:p>
              <a:r>
                <a:rPr lang="en-US" altLang="ja-JP" sz="2000" dirty="0">
                  <a:ea typeface="ＭＳ 明朝" pitchFamily="17" charset="-128"/>
                  <a:cs typeface="Arial" charset="0"/>
                </a:rPr>
                <a:t>Ng : the number of the ground-state molecules</a:t>
              </a:r>
            </a:p>
            <a:p>
              <a:r>
                <a:rPr lang="en-US" altLang="ja-JP" sz="2000" dirty="0">
                  <a:ea typeface="ＭＳ 明朝" pitchFamily="17" charset="-128"/>
                  <a:cs typeface="Arial" charset="0"/>
                </a:rPr>
                <a:t>Ne : the number of the excited state molecules</a:t>
              </a:r>
            </a:p>
          </p:txBody>
        </p:sp>
        <p:graphicFrame>
          <p:nvGraphicFramePr>
            <p:cNvPr id="3074" name="Object 3"/>
            <p:cNvGraphicFramePr>
              <a:graphicFrameLocks noChangeAspect="1"/>
            </p:cNvGraphicFramePr>
            <p:nvPr/>
          </p:nvGraphicFramePr>
          <p:xfrm>
            <a:off x="5220072" y="1916832"/>
            <a:ext cx="2041444" cy="622813"/>
          </p:xfrm>
          <a:graphic>
            <a:graphicData uri="http://schemas.openxmlformats.org/presentationml/2006/ole">
              <p:oleObj spid="_x0000_s3074" name="数式" r:id="rId4" imgW="749160" imgH="228600" progId="Equation.3">
                <p:embed/>
              </p:oleObj>
            </a:graphicData>
          </a:graphic>
        </p:graphicFrame>
      </p:grpSp>
      <p:sp>
        <p:nvSpPr>
          <p:cNvPr id="3082" name="テキスト ボックス 29"/>
          <p:cNvSpPr txBox="1">
            <a:spLocks noChangeArrowheads="1"/>
          </p:cNvSpPr>
          <p:nvPr/>
        </p:nvSpPr>
        <p:spPr bwMode="auto">
          <a:xfrm>
            <a:off x="3703638" y="6273800"/>
            <a:ext cx="5440362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ea typeface="ＭＳ 明朝" pitchFamily="17" charset="-128"/>
                <a:cs typeface="Arial" charset="0"/>
              </a:rPr>
              <a:t>Simultaneous two-photon absorption :</a:t>
            </a:r>
            <a:r>
              <a:rPr lang="ja-JP" altLang="en-US" sz="1600">
                <a:ea typeface="ＭＳ 明朝" pitchFamily="17" charset="-128"/>
                <a:cs typeface="Arial" charset="0"/>
              </a:rPr>
              <a:t>同時二光子吸収　</a:t>
            </a:r>
            <a:endParaRPr lang="en-US" altLang="ja-JP" sz="1600">
              <a:ea typeface="ＭＳ 明朝" pitchFamily="17" charset="-128"/>
              <a:cs typeface="Arial" charset="0"/>
            </a:endParaRPr>
          </a:p>
          <a:p>
            <a:r>
              <a:rPr lang="en-US" altLang="ja-JP" sz="1600">
                <a:ea typeface="ＭＳ 明朝" pitchFamily="17" charset="-128"/>
                <a:cs typeface="Arial" charset="0"/>
              </a:rPr>
              <a:t>    Stepwise two-photon absorption    :</a:t>
            </a:r>
            <a:r>
              <a:rPr lang="ja-JP" altLang="en-US" sz="1600">
                <a:ea typeface="ＭＳ 明朝" pitchFamily="17" charset="-128"/>
                <a:cs typeface="Arial" charset="0"/>
              </a:rPr>
              <a:t>逐次二光子吸収</a:t>
            </a:r>
          </a:p>
        </p:txBody>
      </p:sp>
      <p:sp>
        <p:nvSpPr>
          <p:cNvPr id="3083" name="テキスト ボックス 21"/>
          <p:cNvSpPr txBox="1">
            <a:spLocks noChangeArrowheads="1"/>
          </p:cNvSpPr>
          <p:nvPr/>
        </p:nvSpPr>
        <p:spPr bwMode="auto">
          <a:xfrm>
            <a:off x="0" y="0"/>
            <a:ext cx="235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ea typeface="ＭＳ Ｐ明朝" pitchFamily="18" charset="-128"/>
                <a:cs typeface="Arial" charset="0"/>
              </a:rPr>
              <a:t>Results &amp; Discussion</a:t>
            </a:r>
            <a:endParaRPr lang="ja-JP" altLang="en-US" dirty="0">
              <a:ea typeface="ＭＳ Ｐ明朝" pitchFamily="18" charset="-128"/>
              <a:cs typeface="Arial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824324" y="-273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8</a:t>
            </a:r>
            <a:endParaRPr kumimoji="1" lang="ja-JP" altLang="en-US" sz="2400" dirty="0"/>
          </a:p>
        </p:txBody>
      </p:sp>
    </p:spTree>
  </p:cSld>
  <p:clrMapOvr>
    <a:masterClrMapping/>
  </p:clrMapOvr>
  <p:transition advTm="14969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テキスト ボックス 3"/>
          <p:cNvSpPr txBox="1">
            <a:spLocks noChangeArrowheads="1"/>
          </p:cNvSpPr>
          <p:nvPr/>
        </p:nvSpPr>
        <p:spPr bwMode="auto">
          <a:xfrm>
            <a:off x="323850" y="333375"/>
            <a:ext cx="80629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000" i="1">
                <a:ea typeface="ＭＳ 明朝" pitchFamily="17" charset="-128"/>
                <a:cs typeface="Arial" charset="0"/>
              </a:rPr>
              <a:t>Comparison of Picosecond and Femtosecond </a:t>
            </a:r>
          </a:p>
          <a:p>
            <a:r>
              <a:rPr lang="en-US" altLang="ja-JP" sz="3000" i="1">
                <a:ea typeface="ＭＳ 明朝" pitchFamily="17" charset="-128"/>
                <a:cs typeface="Arial" charset="0"/>
              </a:rPr>
              <a:t>Lasers </a:t>
            </a:r>
            <a:endParaRPr lang="ja-JP" altLang="en-US" sz="3000" i="1">
              <a:ea typeface="ＭＳ Ｐ明朝" pitchFamily="18" charset="-128"/>
              <a:cs typeface="Arial" charset="0"/>
            </a:endParaRPr>
          </a:p>
        </p:txBody>
      </p:sp>
      <p:graphicFrame>
        <p:nvGraphicFramePr>
          <p:cNvPr id="129" name="表 128"/>
          <p:cNvGraphicFramePr>
            <a:graphicFrameLocks noGrp="1"/>
          </p:cNvGraphicFramePr>
          <p:nvPr/>
        </p:nvGraphicFramePr>
        <p:xfrm>
          <a:off x="179512" y="1916832"/>
          <a:ext cx="8837913" cy="26137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5980"/>
                <a:gridCol w="1374021"/>
                <a:gridCol w="1186180"/>
                <a:gridCol w="1807244"/>
                <a:gridCol w="1807244"/>
                <a:gridCol w="1807244"/>
              </a:tblGrid>
              <a:tr h="7295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Laser</a:t>
                      </a:r>
                      <a:endParaRPr kumimoji="1" lang="ja-JP" altLang="en-US" i="1" dirty="0">
                        <a:latin typeface="Arial" pitchFamily="34" charset="0"/>
                        <a:ea typeface="Arial Unicode MS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Wave</a:t>
                      </a:r>
                    </a:p>
                    <a:p>
                      <a:pPr algn="ctr"/>
                      <a:r>
                        <a:rPr kumimoji="1" lang="en-US" altLang="ja-JP" i="1" dirty="0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length</a:t>
                      </a:r>
                      <a:endParaRPr kumimoji="1" lang="ja-JP" altLang="en-US" i="1" dirty="0">
                        <a:latin typeface="Arial" pitchFamily="34" charset="0"/>
                        <a:ea typeface="Arial Unicode MS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Pulse</a:t>
                      </a:r>
                    </a:p>
                    <a:p>
                      <a:pPr algn="ctr"/>
                      <a:r>
                        <a:rPr kumimoji="1" lang="en-US" altLang="ja-JP" i="1" dirty="0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kumimoji="1" lang="en-US" altLang="ja-JP" i="1" dirty="0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(</a:t>
                      </a:r>
                      <a:r>
                        <a:rPr kumimoji="1" lang="en-US" altLang="ja-JP" i="1" dirty="0" err="1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fwhm</a:t>
                      </a:r>
                      <a:r>
                        <a:rPr kumimoji="1" lang="en-US" altLang="ja-JP" i="1" dirty="0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)</a:t>
                      </a:r>
                      <a:endParaRPr kumimoji="1" lang="ja-JP" altLang="en-US" i="1" dirty="0">
                        <a:latin typeface="Arial" pitchFamily="34" charset="0"/>
                        <a:ea typeface="Arial Unicode MS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Peak</a:t>
                      </a:r>
                    </a:p>
                    <a:p>
                      <a:pPr algn="ctr"/>
                      <a:r>
                        <a:rPr kumimoji="1" lang="en-US" altLang="ja-JP" i="1" dirty="0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Intensity</a:t>
                      </a:r>
                    </a:p>
                    <a:p>
                      <a:pPr algn="ctr"/>
                      <a:r>
                        <a:rPr kumimoji="1" lang="en-US" altLang="ja-JP" i="1" dirty="0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(I)</a:t>
                      </a:r>
                      <a:endParaRPr kumimoji="1" lang="ja-JP" altLang="en-US" i="1" dirty="0">
                        <a:latin typeface="Arial" pitchFamily="34" charset="0"/>
                        <a:ea typeface="Arial Unicode MS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Total </a:t>
                      </a:r>
                      <a:r>
                        <a:rPr kumimoji="1" lang="en-US" altLang="ja-JP" i="1" baseline="0" dirty="0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photon</a:t>
                      </a:r>
                    </a:p>
                    <a:p>
                      <a:pPr algn="ctr"/>
                      <a:r>
                        <a:rPr kumimoji="1" lang="en-US" altLang="ja-JP" i="1" baseline="0" dirty="0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baseline="0" dirty="0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Drastic</a:t>
                      </a:r>
                    </a:p>
                    <a:p>
                      <a:pPr algn="ctr"/>
                      <a:r>
                        <a:rPr kumimoji="1" lang="en-US" altLang="ja-JP" i="1" baseline="0" dirty="0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Enhancement</a:t>
                      </a:r>
                    </a:p>
                    <a:p>
                      <a:pPr algn="ctr"/>
                      <a:r>
                        <a:rPr kumimoji="1" lang="en-US" altLang="ja-JP" i="1" baseline="0" dirty="0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of</a:t>
                      </a:r>
                    </a:p>
                    <a:p>
                      <a:pPr algn="ctr"/>
                      <a:r>
                        <a:rPr kumimoji="1" lang="en-US" altLang="ja-JP" i="1" baseline="0" dirty="0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the apparent</a:t>
                      </a:r>
                    </a:p>
                    <a:p>
                      <a:pPr algn="ctr"/>
                      <a:r>
                        <a:rPr kumimoji="1" lang="en-US" altLang="ja-JP" i="1" baseline="0" dirty="0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reaction yield</a:t>
                      </a:r>
                    </a:p>
                  </a:txBody>
                  <a:tcPr anchor="ctr"/>
                </a:tc>
              </a:tr>
              <a:tr h="5106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PS</a:t>
                      </a:r>
                      <a:endParaRPr kumimoji="1" lang="ja-JP" altLang="en-US" dirty="0">
                        <a:latin typeface="Arial" pitchFamily="34" charset="0"/>
                        <a:ea typeface="Arial Unicode MS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532 nm</a:t>
                      </a:r>
                      <a:endParaRPr kumimoji="1" lang="ja-JP" altLang="en-US" dirty="0">
                        <a:latin typeface="Arial" pitchFamily="34" charset="0"/>
                        <a:ea typeface="Arial Unicode MS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15 </a:t>
                      </a:r>
                      <a:r>
                        <a:rPr kumimoji="1" lang="en-US" altLang="ja-JP" dirty="0" err="1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ps</a:t>
                      </a:r>
                      <a:endParaRPr kumimoji="1" lang="en-US" altLang="ja-JP" dirty="0" smtClean="0">
                        <a:latin typeface="Arial" pitchFamily="34" charset="0"/>
                        <a:ea typeface="Arial Unicode MS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  <a:sym typeface="Symbol" pitchFamily="18" charset="2"/>
                        </a:rPr>
                        <a:t>small</a:t>
                      </a:r>
                      <a:endParaRPr lang="en-US" altLang="ja-JP" b="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8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  <a:sym typeface="Symbol" pitchFamily="18" charset="2"/>
                        </a:rPr>
                        <a:t>large</a:t>
                      </a:r>
                      <a:endParaRPr lang="en-US" altLang="ja-JP" b="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8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  <a:sym typeface="Symbol" pitchFamily="18" charset="2"/>
                        </a:rPr>
                        <a:t>○</a:t>
                      </a:r>
                      <a:endParaRPr lang="en-US" altLang="ja-JP" b="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8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/>
                </a:tc>
              </a:tr>
              <a:tr h="5106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FS</a:t>
                      </a:r>
                      <a:endParaRPr kumimoji="1" lang="ja-JP" altLang="en-US" dirty="0">
                        <a:latin typeface="Arial" pitchFamily="34" charset="0"/>
                        <a:ea typeface="Arial Unicode MS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540 ~ 610 nm</a:t>
                      </a:r>
                      <a:endParaRPr kumimoji="1" lang="ja-JP" altLang="en-US" dirty="0">
                        <a:latin typeface="Arial" pitchFamily="34" charset="0"/>
                        <a:ea typeface="Arial Unicode MS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150 </a:t>
                      </a:r>
                      <a:r>
                        <a:rPr kumimoji="1" lang="en-US" altLang="ja-JP" dirty="0" err="1" smtClean="0"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</a:rPr>
                        <a:t>fs</a:t>
                      </a:r>
                      <a:endParaRPr kumimoji="1" lang="ja-JP" altLang="en-US" dirty="0">
                        <a:latin typeface="Arial" pitchFamily="34" charset="0"/>
                        <a:ea typeface="Arial Unicode MS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  <a:sym typeface="Symbol" pitchFamily="18" charset="2"/>
                        </a:rPr>
                        <a:t>large</a:t>
                      </a:r>
                      <a:endParaRPr lang="en-US" altLang="ja-JP" b="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8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  <a:sym typeface="Symbol" pitchFamily="18" charset="2"/>
                        </a:rPr>
                        <a:t>small</a:t>
                      </a:r>
                      <a:endParaRPr lang="en-US" altLang="ja-JP" b="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8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50" charset="-128"/>
                          <a:cs typeface="Arial" pitchFamily="34" charset="0"/>
                          <a:sym typeface="Symbol" pitchFamily="18" charset="2"/>
                        </a:rPr>
                        <a:t>×</a:t>
                      </a:r>
                      <a:endParaRPr lang="en-US" altLang="ja-JP" b="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50" charset="-128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139" name="テキスト ボックス 21"/>
          <p:cNvSpPr txBox="1">
            <a:spLocks noChangeArrowheads="1"/>
          </p:cNvSpPr>
          <p:nvPr/>
        </p:nvSpPr>
        <p:spPr bwMode="auto">
          <a:xfrm>
            <a:off x="0" y="0"/>
            <a:ext cx="235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ea typeface="ＭＳ Ｐ明朝" pitchFamily="18" charset="-128"/>
                <a:cs typeface="Arial" charset="0"/>
              </a:rPr>
              <a:t>Results &amp; Discussion</a:t>
            </a:r>
            <a:endParaRPr lang="ja-JP" altLang="en-US">
              <a:ea typeface="ＭＳ Ｐ明朝" pitchFamily="18" charset="-128"/>
              <a:cs typeface="Arial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824324" y="-273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9</a:t>
            </a:r>
            <a:endParaRPr kumimoji="1" lang="ja-JP" altLang="en-US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1115616" y="5867980"/>
            <a:ext cx="6763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>
                <a:solidFill>
                  <a:srgbClr val="FF0000"/>
                </a:solidFill>
                <a:ea typeface="ＭＳ 明朝" pitchFamily="17" charset="-128"/>
                <a:cs typeface="Arial" charset="0"/>
              </a:rPr>
              <a:t>Stepwise two-photon absorption process </a:t>
            </a:r>
            <a:endParaRPr lang="en-US" altLang="ja-JP" sz="2800" i="1" dirty="0">
              <a:solidFill>
                <a:srgbClr val="FF0000"/>
              </a:solidFill>
              <a:ea typeface="ＭＳ 明朝" pitchFamily="17" charset="-128"/>
              <a:cs typeface="Arial" charset="0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3995936" y="5013176"/>
            <a:ext cx="64807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C:\Users\tomohiro\Desktop\H23_miyasaka_lab\授業\H23後期\Mコロ\DAE3（fitting）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3888432" cy="5184577"/>
          </a:xfrm>
          <a:prstGeom prst="rect">
            <a:avLst/>
          </a:prstGeom>
          <a:noFill/>
        </p:spPr>
      </p:pic>
      <p:sp>
        <p:nvSpPr>
          <p:cNvPr id="22530" name="テキスト ボックス 3"/>
          <p:cNvSpPr txBox="1">
            <a:spLocks noChangeArrowheads="1"/>
          </p:cNvSpPr>
          <p:nvPr/>
        </p:nvSpPr>
        <p:spPr bwMode="auto">
          <a:xfrm>
            <a:off x="323850" y="333375"/>
            <a:ext cx="84248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000" i="1" dirty="0">
                <a:cs typeface="Arial" charset="0"/>
              </a:rPr>
              <a:t>Excitation intensity dependence : conversion efficiency at 20 ns after the excitation with a 15-ps 532-nm laser pulse. </a:t>
            </a:r>
            <a:endParaRPr lang="ja-JP" altLang="en-US" sz="3000" i="1" dirty="0">
              <a:ea typeface="ＭＳ Ｐ明朝" pitchFamily="18" charset="-128"/>
              <a:cs typeface="Arial" charset="0"/>
            </a:endParaRPr>
          </a:p>
        </p:txBody>
      </p:sp>
      <p:sp>
        <p:nvSpPr>
          <p:cNvPr id="22535" name="テキスト ボックス 7"/>
          <p:cNvSpPr txBox="1">
            <a:spLocks noChangeArrowheads="1"/>
          </p:cNvSpPr>
          <p:nvPr/>
        </p:nvSpPr>
        <p:spPr bwMode="auto">
          <a:xfrm>
            <a:off x="6137275" y="6519863"/>
            <a:ext cx="3006725" cy="33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cs typeface="Arial" charset="0"/>
              </a:rPr>
              <a:t>Conversion efficiency:</a:t>
            </a:r>
            <a:r>
              <a:rPr lang="ja-JP" altLang="en-US" sz="1600">
                <a:cs typeface="Arial" charset="0"/>
              </a:rPr>
              <a:t>変換効率</a:t>
            </a:r>
          </a:p>
        </p:txBody>
      </p:sp>
      <p:sp>
        <p:nvSpPr>
          <p:cNvPr id="22536" name="テキスト ボックス 21"/>
          <p:cNvSpPr txBox="1">
            <a:spLocks noChangeArrowheads="1"/>
          </p:cNvSpPr>
          <p:nvPr/>
        </p:nvSpPr>
        <p:spPr bwMode="auto">
          <a:xfrm>
            <a:off x="0" y="0"/>
            <a:ext cx="235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ea typeface="ＭＳ Ｐ明朝" pitchFamily="18" charset="-128"/>
                <a:cs typeface="Arial" charset="0"/>
              </a:rPr>
              <a:t>Results &amp; Discussion</a:t>
            </a:r>
            <a:endParaRPr lang="ja-JP" altLang="en-US" dirty="0">
              <a:ea typeface="ＭＳ Ｐ明朝" pitchFamily="18" charset="-128"/>
              <a:cs typeface="Arial" charset="0"/>
            </a:endParaRPr>
          </a:p>
        </p:txBody>
      </p:sp>
      <p:pic>
        <p:nvPicPr>
          <p:cNvPr id="70" name="Picture 2" descr="C:\Users\tomohiro\Desktop\DAE3(c-o)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589240"/>
            <a:ext cx="3744416" cy="705802"/>
          </a:xfrm>
          <a:prstGeom prst="rect">
            <a:avLst/>
          </a:prstGeom>
          <a:noFill/>
        </p:spPr>
      </p:pic>
      <p:sp>
        <p:nvSpPr>
          <p:cNvPr id="71" name="テキスト ボックス 32"/>
          <p:cNvSpPr txBox="1">
            <a:spLocks noChangeArrowheads="1"/>
          </p:cNvSpPr>
          <p:nvPr/>
        </p:nvSpPr>
        <p:spPr bwMode="auto">
          <a:xfrm>
            <a:off x="2051720" y="3284984"/>
            <a:ext cx="710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ea typeface="HGP明朝E" pitchFamily="18" charset="-128"/>
                <a:cs typeface="Arial" charset="0"/>
              </a:rPr>
              <a:t>90 </a:t>
            </a:r>
            <a:r>
              <a:rPr lang="en-US" altLang="ja-JP" dirty="0">
                <a:ea typeface="HGP明朝E" pitchFamily="18" charset="-128"/>
                <a:cs typeface="Arial" charset="0"/>
              </a:rPr>
              <a:t>%</a:t>
            </a:r>
            <a:endParaRPr lang="ja-JP" altLang="en-US" dirty="0">
              <a:ea typeface="HGP明朝E" pitchFamily="18" charset="-128"/>
              <a:cs typeface="Arial" charset="0"/>
            </a:endParaRPr>
          </a:p>
        </p:txBody>
      </p:sp>
      <p:sp>
        <p:nvSpPr>
          <p:cNvPr id="72" name="テキスト ボックス 31"/>
          <p:cNvSpPr txBox="1">
            <a:spLocks noChangeArrowheads="1"/>
          </p:cNvSpPr>
          <p:nvPr/>
        </p:nvSpPr>
        <p:spPr bwMode="auto">
          <a:xfrm>
            <a:off x="2987824" y="3284984"/>
            <a:ext cx="531206" cy="27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ea typeface="HGP明朝E" pitchFamily="18" charset="-128"/>
                <a:cs typeface="Arial" charset="0"/>
              </a:rPr>
              <a:t>10 </a:t>
            </a:r>
            <a:r>
              <a:rPr lang="en-US" altLang="ja-JP" dirty="0">
                <a:solidFill>
                  <a:srgbClr val="FF0000"/>
                </a:solidFill>
                <a:ea typeface="HGP明朝E" pitchFamily="18" charset="-128"/>
                <a:cs typeface="Arial" charset="0"/>
              </a:rPr>
              <a:t>%</a:t>
            </a:r>
            <a:endParaRPr lang="ja-JP" altLang="en-US" dirty="0">
              <a:solidFill>
                <a:srgbClr val="FF0000"/>
              </a:solidFill>
              <a:ea typeface="HGP明朝E" pitchFamily="18" charset="-128"/>
              <a:cs typeface="Arial" charset="0"/>
            </a:endParaRPr>
          </a:p>
        </p:txBody>
      </p:sp>
      <p:sp>
        <p:nvSpPr>
          <p:cNvPr id="73" name="テキスト ボックス 32"/>
          <p:cNvSpPr txBox="1">
            <a:spLocks noChangeArrowheads="1"/>
          </p:cNvSpPr>
          <p:nvPr/>
        </p:nvSpPr>
        <p:spPr bwMode="auto">
          <a:xfrm>
            <a:off x="2627784" y="4225279"/>
            <a:ext cx="645153" cy="35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ea typeface="HGP明朝E" pitchFamily="18" charset="-128"/>
                <a:cs typeface="Arial" charset="0"/>
              </a:rPr>
              <a:t>≈</a:t>
            </a:r>
            <a:r>
              <a:rPr lang="en-US" altLang="ja-JP" dirty="0">
                <a:ea typeface="HGP明朝E" pitchFamily="18" charset="-128"/>
                <a:cs typeface="Arial" charset="0"/>
              </a:rPr>
              <a:t>0 %</a:t>
            </a:r>
            <a:endParaRPr lang="ja-JP" altLang="en-US" dirty="0">
              <a:ea typeface="HGP明朝E" pitchFamily="18" charset="-128"/>
              <a:cs typeface="Arial" charset="0"/>
            </a:endParaRPr>
          </a:p>
        </p:txBody>
      </p:sp>
      <p:grpSp>
        <p:nvGrpSpPr>
          <p:cNvPr id="50" name="グループ化 49"/>
          <p:cNvGrpSpPr/>
          <p:nvPr/>
        </p:nvGrpSpPr>
        <p:grpSpPr>
          <a:xfrm>
            <a:off x="827584" y="2564904"/>
            <a:ext cx="3456384" cy="3024336"/>
            <a:chOff x="4932040" y="2564904"/>
            <a:chExt cx="3456384" cy="3024336"/>
          </a:xfrm>
        </p:grpSpPr>
        <p:sp>
          <p:nvSpPr>
            <p:cNvPr id="68" name="Text Box 1045"/>
            <p:cNvSpPr txBox="1">
              <a:spLocks noChangeArrowheads="1"/>
            </p:cNvSpPr>
            <p:nvPr/>
          </p:nvSpPr>
          <p:spPr bwMode="auto">
            <a:xfrm>
              <a:off x="5004048" y="4365104"/>
              <a:ext cx="1066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ja-JP" sz="2000" b="1" dirty="0" err="1">
                  <a:ea typeface="ＭＳ 明朝" pitchFamily="17" charset="-128"/>
                  <a:cs typeface="Arial" charset="0"/>
                </a:rPr>
                <a:t>hv</a:t>
              </a:r>
              <a:endParaRPr kumimoji="0" lang="en-US" altLang="ja-JP" sz="2000" b="1" dirty="0">
                <a:ea typeface="ＭＳ 明朝" pitchFamily="17" charset="-128"/>
                <a:cs typeface="Arial" charset="0"/>
              </a:endParaRPr>
            </a:p>
          </p:txBody>
        </p:sp>
        <p:sp>
          <p:nvSpPr>
            <p:cNvPr id="69" name="Text Box 1045"/>
            <p:cNvSpPr txBox="1">
              <a:spLocks noChangeArrowheads="1"/>
            </p:cNvSpPr>
            <p:nvPr/>
          </p:nvSpPr>
          <p:spPr bwMode="auto">
            <a:xfrm>
              <a:off x="5220072" y="3212976"/>
              <a:ext cx="1066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ja-JP" sz="2000" b="1" dirty="0" err="1">
                  <a:ea typeface="ＭＳ 明朝" pitchFamily="17" charset="-128"/>
                  <a:cs typeface="Arial" charset="0"/>
                </a:rPr>
                <a:t>hv</a:t>
              </a:r>
              <a:endParaRPr kumimoji="0" lang="en-US" altLang="ja-JP" sz="2000" b="1" dirty="0">
                <a:ea typeface="ＭＳ 明朝" pitchFamily="17" charset="-128"/>
                <a:cs typeface="Arial" charset="0"/>
              </a:endParaRPr>
            </a:p>
          </p:txBody>
        </p:sp>
        <p:grpSp>
          <p:nvGrpSpPr>
            <p:cNvPr id="31" name="グループ化 30"/>
            <p:cNvGrpSpPr/>
            <p:nvPr/>
          </p:nvGrpSpPr>
          <p:grpSpPr>
            <a:xfrm>
              <a:off x="4932040" y="2564904"/>
              <a:ext cx="3456384" cy="3024336"/>
              <a:chOff x="4932040" y="2564904"/>
              <a:chExt cx="3456384" cy="3024336"/>
            </a:xfrm>
          </p:grpSpPr>
          <p:grpSp>
            <p:nvGrpSpPr>
              <p:cNvPr id="52" name="グループ化 13"/>
              <p:cNvGrpSpPr>
                <a:grpSpLocks/>
              </p:cNvGrpSpPr>
              <p:nvPr/>
            </p:nvGrpSpPr>
            <p:grpSpPr bwMode="auto">
              <a:xfrm>
                <a:off x="5057624" y="2752448"/>
                <a:ext cx="3330800" cy="2836792"/>
                <a:chOff x="422892" y="1844972"/>
                <a:chExt cx="5877300" cy="4327671"/>
              </a:xfrm>
            </p:grpSpPr>
            <p:cxnSp>
              <p:nvCxnSpPr>
                <p:cNvPr id="53" name="直線コネクタ 52"/>
                <p:cNvCxnSpPr/>
                <p:nvPr/>
              </p:nvCxnSpPr>
              <p:spPr>
                <a:xfrm>
                  <a:off x="972891" y="5589851"/>
                  <a:ext cx="1726602" cy="0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コネクタ 53"/>
                <p:cNvCxnSpPr/>
                <p:nvPr/>
              </p:nvCxnSpPr>
              <p:spPr>
                <a:xfrm>
                  <a:off x="972891" y="3718689"/>
                  <a:ext cx="1726602" cy="0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コネクタ 54"/>
                <p:cNvCxnSpPr/>
                <p:nvPr/>
              </p:nvCxnSpPr>
              <p:spPr>
                <a:xfrm>
                  <a:off x="900588" y="1844972"/>
                  <a:ext cx="1726600" cy="0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55"/>
                <p:cNvCxnSpPr/>
                <p:nvPr/>
              </p:nvCxnSpPr>
              <p:spPr>
                <a:xfrm>
                  <a:off x="4570699" y="5589851"/>
                  <a:ext cx="1729493" cy="0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矢印コネクタ 59"/>
                <p:cNvCxnSpPr/>
                <p:nvPr/>
              </p:nvCxnSpPr>
              <p:spPr>
                <a:xfrm rot="5400000" flipH="1" flipV="1">
                  <a:off x="323800" y="4654102"/>
                  <a:ext cx="1873718" cy="289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矢印コネクタ 60"/>
                <p:cNvCxnSpPr/>
                <p:nvPr/>
              </p:nvCxnSpPr>
              <p:spPr>
                <a:xfrm rot="5400000" flipH="1" flipV="1">
                  <a:off x="1476312" y="2781832"/>
                  <a:ext cx="1873717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矢印コネクタ 61"/>
                <p:cNvCxnSpPr/>
                <p:nvPr/>
              </p:nvCxnSpPr>
              <p:spPr>
                <a:xfrm rot="5400000" flipH="1" flipV="1">
                  <a:off x="1117521" y="4652823"/>
                  <a:ext cx="1871161" cy="289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矢印コネクタ 62"/>
                <p:cNvCxnSpPr/>
                <p:nvPr/>
              </p:nvCxnSpPr>
              <p:spPr>
                <a:xfrm rot="5400000" flipH="1" flipV="1">
                  <a:off x="685315" y="2780385"/>
                  <a:ext cx="1873717" cy="289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矢印コネクタ 63"/>
                <p:cNvCxnSpPr/>
                <p:nvPr/>
              </p:nvCxnSpPr>
              <p:spPr>
                <a:xfrm rot="16200000" flipH="1">
                  <a:off x="2699515" y="3718667"/>
                  <a:ext cx="1871161" cy="187120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線矢印コネクタ 64"/>
                <p:cNvCxnSpPr/>
                <p:nvPr/>
              </p:nvCxnSpPr>
              <p:spPr>
                <a:xfrm rot="16200000" flipH="1">
                  <a:off x="2591251" y="1880910"/>
                  <a:ext cx="3744878" cy="3673004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テキスト ボックス 27"/>
                <p:cNvSpPr txBox="1">
                  <a:spLocks noChangeArrowheads="1"/>
                </p:cNvSpPr>
                <p:nvPr/>
              </p:nvSpPr>
              <p:spPr bwMode="auto">
                <a:xfrm>
                  <a:off x="422892" y="5673216"/>
                  <a:ext cx="2258079" cy="499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dirty="0">
                      <a:ea typeface="HGP明朝E" pitchFamily="18" charset="-128"/>
                      <a:cs typeface="Arial" charset="0"/>
                    </a:rPr>
                    <a:t>closed form</a:t>
                  </a:r>
                  <a:endParaRPr lang="ja-JP" altLang="en-US" sz="2000" dirty="0">
                    <a:ea typeface="HGP明朝E" pitchFamily="18" charset="-128"/>
                    <a:cs typeface="Arial" charset="0"/>
                  </a:endParaRPr>
                </a:p>
              </p:txBody>
            </p:sp>
            <p:sp>
              <p:nvSpPr>
                <p:cNvPr id="67" name="テキスト ボックス 28"/>
                <p:cNvSpPr txBox="1">
                  <a:spLocks noChangeArrowheads="1"/>
                </p:cNvSpPr>
                <p:nvPr/>
              </p:nvSpPr>
              <p:spPr bwMode="auto">
                <a:xfrm>
                  <a:off x="4070066" y="5673216"/>
                  <a:ext cx="2001374" cy="499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dirty="0">
                      <a:ea typeface="HGP明朝E" pitchFamily="18" charset="-128"/>
                      <a:cs typeface="Arial" charset="0"/>
                    </a:rPr>
                    <a:t>open form</a:t>
                  </a:r>
                  <a:endParaRPr lang="ja-JP" altLang="en-US" sz="2000" dirty="0">
                    <a:ea typeface="HGP明朝E" pitchFamily="18" charset="-128"/>
                    <a:cs typeface="Arial" charset="0"/>
                  </a:endParaRPr>
                </a:p>
              </p:txBody>
            </p:sp>
          </p:grpSp>
          <p:sp>
            <p:nvSpPr>
              <p:cNvPr id="28" name="テキスト ボックス 18"/>
              <p:cNvSpPr txBox="1">
                <a:spLocks noChangeArrowheads="1"/>
              </p:cNvSpPr>
              <p:nvPr/>
            </p:nvSpPr>
            <p:spPr bwMode="auto">
              <a:xfrm>
                <a:off x="4932040" y="2564904"/>
                <a:ext cx="4844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 err="1">
                    <a:ea typeface="HGP明朝E" pitchFamily="18" charset="-128"/>
                    <a:cs typeface="Arial" charset="0"/>
                  </a:rPr>
                  <a:t>S</a:t>
                </a:r>
                <a:r>
                  <a:rPr lang="en-US" altLang="ja-JP" sz="1600" dirty="0" err="1">
                    <a:ea typeface="HGP明朝E" pitchFamily="18" charset="-128"/>
                    <a:cs typeface="Arial" charset="0"/>
                  </a:rPr>
                  <a:t>n</a:t>
                </a:r>
                <a:endParaRPr lang="ja-JP" altLang="en-US" sz="2000" dirty="0">
                  <a:ea typeface="HGP明朝E" pitchFamily="18" charset="-128"/>
                  <a:cs typeface="Arial" charset="0"/>
                </a:endParaRPr>
              </a:p>
            </p:txBody>
          </p:sp>
          <p:sp>
            <p:nvSpPr>
              <p:cNvPr id="29" name="テキスト ボックス 19"/>
              <p:cNvSpPr txBox="1">
                <a:spLocks noChangeArrowheads="1"/>
              </p:cNvSpPr>
              <p:nvPr/>
            </p:nvSpPr>
            <p:spPr bwMode="auto">
              <a:xfrm>
                <a:off x="4932040" y="3748970"/>
                <a:ext cx="45076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>
                    <a:ea typeface="HGP明朝E" pitchFamily="18" charset="-128"/>
                    <a:cs typeface="Arial" charset="0"/>
                  </a:rPr>
                  <a:t>S</a:t>
                </a:r>
                <a:r>
                  <a:rPr lang="en-US" altLang="ja-JP" sz="2000" baseline="-25000" dirty="0">
                    <a:ea typeface="HGP明朝E" pitchFamily="18" charset="-128"/>
                    <a:cs typeface="Arial" charset="0"/>
                  </a:rPr>
                  <a:t>1</a:t>
                </a:r>
                <a:endParaRPr lang="ja-JP" altLang="en-US" sz="2000" baseline="-25000" dirty="0">
                  <a:ea typeface="HGP明朝E" pitchFamily="18" charset="-128"/>
                  <a:cs typeface="Arial" charset="0"/>
                </a:endParaRPr>
              </a:p>
            </p:txBody>
          </p:sp>
          <p:sp>
            <p:nvSpPr>
              <p:cNvPr id="30" name="テキスト ボックス 20"/>
              <p:cNvSpPr txBox="1">
                <a:spLocks noChangeArrowheads="1"/>
              </p:cNvSpPr>
              <p:nvPr/>
            </p:nvSpPr>
            <p:spPr bwMode="auto">
              <a:xfrm>
                <a:off x="4985332" y="4973106"/>
                <a:ext cx="45076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>
                    <a:ea typeface="HGP明朝E" pitchFamily="18" charset="-128"/>
                    <a:cs typeface="Arial" charset="0"/>
                  </a:rPr>
                  <a:t>S</a:t>
                </a:r>
                <a:r>
                  <a:rPr lang="en-US" altLang="ja-JP" sz="2000" baseline="-25000" dirty="0">
                    <a:ea typeface="HGP明朝E" pitchFamily="18" charset="-128"/>
                    <a:cs typeface="Arial" charset="0"/>
                  </a:rPr>
                  <a:t>0</a:t>
                </a:r>
                <a:endParaRPr lang="ja-JP" altLang="en-US" sz="2000" baseline="-25000" dirty="0">
                  <a:ea typeface="HGP明朝E" pitchFamily="18" charset="-128"/>
                  <a:cs typeface="Arial" charset="0"/>
                </a:endParaRPr>
              </a:p>
            </p:txBody>
          </p:sp>
        </p:grpSp>
      </p:grpSp>
      <p:sp>
        <p:nvSpPr>
          <p:cNvPr id="32" name="テキスト ボックス 31"/>
          <p:cNvSpPr txBox="1"/>
          <p:nvPr/>
        </p:nvSpPr>
        <p:spPr>
          <a:xfrm>
            <a:off x="8604448" y="-2738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10</a:t>
            </a:r>
            <a:endParaRPr kumimoji="1" lang="ja-JP" altLang="en-US" sz="2400" dirty="0"/>
          </a:p>
        </p:txBody>
      </p:sp>
    </p:spTree>
  </p:cSld>
  <p:clrMapOvr>
    <a:masterClrMapping/>
  </p:clrMapOvr>
  <p:transition advTm="10994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テキスト ボックス 3"/>
          <p:cNvSpPr txBox="1">
            <a:spLocks noChangeArrowheads="1"/>
          </p:cNvSpPr>
          <p:nvPr/>
        </p:nvSpPr>
        <p:spPr bwMode="auto">
          <a:xfrm>
            <a:off x="323850" y="333375"/>
            <a:ext cx="28761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000" i="1" dirty="0" smtClean="0">
                <a:ea typeface="ＭＳ Ｐ明朝" pitchFamily="18" charset="-128"/>
                <a:cs typeface="Arial" charset="0"/>
              </a:rPr>
              <a:t>Future prospect</a:t>
            </a:r>
          </a:p>
        </p:txBody>
      </p:sp>
      <p:sp>
        <p:nvSpPr>
          <p:cNvPr id="1037" name="テキスト ボックス 21"/>
          <p:cNvSpPr txBox="1">
            <a:spLocks noChangeArrowheads="1"/>
          </p:cNvSpPr>
          <p:nvPr/>
        </p:nvSpPr>
        <p:spPr bwMode="auto">
          <a:xfrm>
            <a:off x="0" y="0"/>
            <a:ext cx="2351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ea typeface="ＭＳ Ｐ明朝" pitchFamily="18" charset="-128"/>
                <a:cs typeface="Arial" charset="0"/>
              </a:rPr>
              <a:t>Results &amp; Discussion</a:t>
            </a:r>
            <a:endParaRPr lang="ja-JP" altLang="en-US" dirty="0">
              <a:ea typeface="ＭＳ Ｐ明朝" pitchFamily="18" charset="-128"/>
              <a:cs typeface="Arial" charset="0"/>
            </a:endParaRPr>
          </a:p>
        </p:txBody>
      </p:sp>
      <p:grpSp>
        <p:nvGrpSpPr>
          <p:cNvPr id="5" name="グループ化 17"/>
          <p:cNvGrpSpPr/>
          <p:nvPr/>
        </p:nvGrpSpPr>
        <p:grpSpPr>
          <a:xfrm>
            <a:off x="395536" y="1772816"/>
            <a:ext cx="8316416" cy="3672408"/>
            <a:chOff x="827584" y="4149080"/>
            <a:chExt cx="8316416" cy="3672408"/>
          </a:xfrm>
        </p:grpSpPr>
        <p:grpSp>
          <p:nvGrpSpPr>
            <p:cNvPr id="6" name="グループ化 35"/>
            <p:cNvGrpSpPr/>
            <p:nvPr/>
          </p:nvGrpSpPr>
          <p:grpSpPr>
            <a:xfrm>
              <a:off x="827584" y="4149080"/>
              <a:ext cx="8316416" cy="3672408"/>
              <a:chOff x="2499666" y="3893162"/>
              <a:chExt cx="8856443" cy="4196574"/>
            </a:xfrm>
          </p:grpSpPr>
          <p:sp>
            <p:nvSpPr>
              <p:cNvPr id="35" name="角丸四角形 34"/>
              <p:cNvSpPr/>
              <p:nvPr/>
            </p:nvSpPr>
            <p:spPr>
              <a:xfrm>
                <a:off x="2499666" y="4149081"/>
                <a:ext cx="8856443" cy="3940655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4023470" y="3893162"/>
                <a:ext cx="5808835" cy="5275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Super-resolution fluorescence imaging</a:t>
                </a:r>
                <a:endParaRPr kumimoji="1" lang="ja-JP" altLang="en-US" sz="2400" dirty="0"/>
              </a:p>
            </p:txBody>
          </p:sp>
        </p:grp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55844" y="4725144"/>
              <a:ext cx="6259896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4152597" y="6488668"/>
            <a:ext cx="5027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Stefan W. Hell, </a:t>
            </a:r>
            <a:r>
              <a:rPr lang="en-US" altLang="ja-JP" i="1" dirty="0" smtClean="0"/>
              <a:t>et </a:t>
            </a:r>
            <a:r>
              <a:rPr lang="en-US" altLang="ja-JP" i="1" dirty="0"/>
              <a:t>al</a:t>
            </a:r>
            <a:r>
              <a:rPr lang="en-US" altLang="ja-JP" dirty="0"/>
              <a:t>, </a:t>
            </a:r>
            <a:r>
              <a:rPr lang="en-US" altLang="ja-JP" i="1" dirty="0" smtClean="0"/>
              <a:t>Science</a:t>
            </a:r>
            <a:r>
              <a:rPr lang="en-US" altLang="ja-JP" dirty="0" smtClean="0"/>
              <a:t>, </a:t>
            </a:r>
            <a:r>
              <a:rPr lang="en-US" altLang="ja-JP" b="1" dirty="0" smtClean="0"/>
              <a:t>316</a:t>
            </a:r>
            <a:r>
              <a:rPr lang="en-US" altLang="ja-JP" dirty="0" smtClean="0"/>
              <a:t> </a:t>
            </a:r>
            <a:r>
              <a:rPr lang="en-US" altLang="ja-JP" dirty="0"/>
              <a:t>(2007) </a:t>
            </a:r>
            <a:r>
              <a:rPr lang="en-US" altLang="ja-JP" dirty="0" smtClean="0"/>
              <a:t>1153.</a:t>
            </a:r>
            <a:endParaRPr lang="en-US" altLang="ja-JP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604448" y="-27384"/>
            <a:ext cx="50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11</a:t>
            </a:r>
            <a:endParaRPr kumimoji="1" lang="ja-JP" altLang="en-US" sz="2400" dirty="0"/>
          </a:p>
        </p:txBody>
      </p:sp>
    </p:spTree>
  </p:cSld>
  <p:clrMapOvr>
    <a:masterClrMapping/>
  </p:clrMapOvr>
  <p:transition advTm="8756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テキスト ボックス 3"/>
          <p:cNvSpPr txBox="1">
            <a:spLocks noChangeArrowheads="1"/>
          </p:cNvSpPr>
          <p:nvPr/>
        </p:nvSpPr>
        <p:spPr bwMode="auto">
          <a:xfrm>
            <a:off x="323850" y="333375"/>
            <a:ext cx="7001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i="1" dirty="0" smtClean="0">
                <a:cs typeface="Arial" charset="0"/>
              </a:rPr>
              <a:t>Super-resolution microscopy</a:t>
            </a:r>
            <a:r>
              <a:rPr lang="ja-JP" altLang="en-US" sz="3200" i="1" dirty="0" smtClean="0">
                <a:cs typeface="Arial" charset="0"/>
              </a:rPr>
              <a:t>　</a:t>
            </a:r>
            <a:r>
              <a:rPr lang="en-US" altLang="ja-JP" sz="3200" i="1" dirty="0" smtClean="0">
                <a:cs typeface="Arial" charset="0"/>
              </a:rPr>
              <a:t>(PALM)</a:t>
            </a:r>
            <a:endParaRPr lang="ja-JP" altLang="en-US" sz="3000" i="1" dirty="0">
              <a:ea typeface="ＭＳ Ｐ明朝" pitchFamily="18" charset="-128"/>
              <a:cs typeface="Arial" charset="0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8604448" y="-2738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12</a:t>
            </a:r>
            <a:endParaRPr kumimoji="1" lang="ja-JP" altLang="en-US" sz="2400" dirty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1763688" y="2492896"/>
            <a:ext cx="2752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Stochastically ON</a:t>
            </a:r>
          </a:p>
          <a:p>
            <a:r>
              <a:rPr kumimoji="1" lang="en-US" altLang="ja-JP" dirty="0" smtClean="0"/>
              <a:t>(one-photon absorption)</a:t>
            </a:r>
            <a:endParaRPr kumimoji="1" lang="ja-JP" altLang="en-US" dirty="0"/>
          </a:p>
        </p:txBody>
      </p:sp>
      <p:cxnSp>
        <p:nvCxnSpPr>
          <p:cNvPr id="97" name="直線矢印コネクタ 96"/>
          <p:cNvCxnSpPr/>
          <p:nvPr/>
        </p:nvCxnSpPr>
        <p:spPr>
          <a:xfrm>
            <a:off x="1691680" y="2492896"/>
            <a:ext cx="0" cy="6400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97"/>
          <p:cNvSpPr txBox="1"/>
          <p:nvPr/>
        </p:nvSpPr>
        <p:spPr>
          <a:xfrm>
            <a:off x="323528" y="2492896"/>
            <a:ext cx="135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 err="1" smtClean="0"/>
              <a:t>hv</a:t>
            </a:r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(activation)</a:t>
            </a:r>
            <a:endParaRPr kumimoji="1" lang="ja-JP" altLang="en-US" dirty="0"/>
          </a:p>
        </p:txBody>
      </p:sp>
      <p:grpSp>
        <p:nvGrpSpPr>
          <p:cNvPr id="119" name="グループ化 70"/>
          <p:cNvGrpSpPr/>
          <p:nvPr/>
        </p:nvGrpSpPr>
        <p:grpSpPr>
          <a:xfrm>
            <a:off x="627442" y="3356992"/>
            <a:ext cx="2376264" cy="1008112"/>
            <a:chOff x="1043607" y="1772816"/>
            <a:chExt cx="3024335" cy="1296144"/>
          </a:xfrm>
        </p:grpSpPr>
        <p:sp>
          <p:nvSpPr>
            <p:cNvPr id="125" name="平行四辺形 124"/>
            <p:cNvSpPr/>
            <p:nvPr/>
          </p:nvSpPr>
          <p:spPr>
            <a:xfrm>
              <a:off x="1043607" y="1772816"/>
              <a:ext cx="3024335" cy="1296144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ローチャート : 結合子 126"/>
            <p:cNvSpPr/>
            <p:nvPr/>
          </p:nvSpPr>
          <p:spPr>
            <a:xfrm>
              <a:off x="3040196" y="1844824"/>
              <a:ext cx="386220" cy="370327"/>
            </a:xfrm>
            <a:prstGeom prst="flowChartConnector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ローチャート : 結合子 128"/>
            <p:cNvSpPr/>
            <p:nvPr/>
          </p:nvSpPr>
          <p:spPr>
            <a:xfrm>
              <a:off x="2176098" y="2513470"/>
              <a:ext cx="386220" cy="370327"/>
            </a:xfrm>
            <a:prstGeom prst="flowChartConnector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3" name="テキスト ボックス 132"/>
          <p:cNvSpPr txBox="1"/>
          <p:nvPr/>
        </p:nvSpPr>
        <p:spPr>
          <a:xfrm>
            <a:off x="1635554" y="4437112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Analysis of </a:t>
            </a:r>
            <a:r>
              <a:rPr lang="en-US" altLang="ja-JP" dirty="0" smtClean="0"/>
              <a:t>the center </a:t>
            </a:r>
          </a:p>
          <a:p>
            <a:r>
              <a:rPr lang="en-US" altLang="ja-JP" dirty="0" smtClean="0"/>
              <a:t>of the lighting spot</a:t>
            </a:r>
            <a:endParaRPr kumimoji="1" lang="ja-JP" altLang="en-US" dirty="0"/>
          </a:p>
        </p:txBody>
      </p:sp>
      <p:cxnSp>
        <p:nvCxnSpPr>
          <p:cNvPr id="134" name="直線矢印コネクタ 133"/>
          <p:cNvCxnSpPr/>
          <p:nvPr/>
        </p:nvCxnSpPr>
        <p:spPr>
          <a:xfrm>
            <a:off x="1563546" y="4437112"/>
            <a:ext cx="0" cy="6400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グループ化 151"/>
          <p:cNvGrpSpPr/>
          <p:nvPr/>
        </p:nvGrpSpPr>
        <p:grpSpPr>
          <a:xfrm>
            <a:off x="555434" y="5085184"/>
            <a:ext cx="2376264" cy="1080120"/>
            <a:chOff x="4248472" y="1628800"/>
            <a:chExt cx="2376264" cy="1080120"/>
          </a:xfrm>
        </p:grpSpPr>
        <p:grpSp>
          <p:nvGrpSpPr>
            <p:cNvPr id="135" name="グループ化 134"/>
            <p:cNvGrpSpPr/>
            <p:nvPr/>
          </p:nvGrpSpPr>
          <p:grpSpPr>
            <a:xfrm>
              <a:off x="4248472" y="1700808"/>
              <a:ext cx="2376264" cy="1008112"/>
              <a:chOff x="5292080" y="1556792"/>
              <a:chExt cx="2376264" cy="1008112"/>
            </a:xfrm>
          </p:grpSpPr>
          <p:sp>
            <p:nvSpPr>
              <p:cNvPr id="136" name="フローチャート : 結合子 135"/>
              <p:cNvSpPr/>
              <p:nvPr/>
            </p:nvSpPr>
            <p:spPr>
              <a:xfrm>
                <a:off x="6156176" y="2148858"/>
                <a:ext cx="258816" cy="272030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フローチャート : 結合子 136"/>
              <p:cNvSpPr/>
              <p:nvPr/>
            </p:nvSpPr>
            <p:spPr>
              <a:xfrm>
                <a:off x="6833464" y="1628800"/>
                <a:ext cx="258816" cy="272030"/>
              </a:xfrm>
              <a:prstGeom prst="flowChartConnector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平行四辺形 140"/>
              <p:cNvSpPr/>
              <p:nvPr/>
            </p:nvSpPr>
            <p:spPr>
              <a:xfrm>
                <a:off x="5292080" y="1556792"/>
                <a:ext cx="2376264" cy="1008112"/>
              </a:xfrm>
              <a:prstGeom prst="parallelogram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6" name="グループ化 145"/>
            <p:cNvGrpSpPr/>
            <p:nvPr/>
          </p:nvGrpSpPr>
          <p:grpSpPr>
            <a:xfrm>
              <a:off x="5580112" y="1628800"/>
              <a:ext cx="648072" cy="576064"/>
              <a:chOff x="3851920" y="1268760"/>
              <a:chExt cx="1440160" cy="1440160"/>
            </a:xfrm>
          </p:grpSpPr>
          <p:cxnSp>
            <p:nvCxnSpPr>
              <p:cNvPr id="147" name="直線コネクタ 146"/>
              <p:cNvCxnSpPr/>
              <p:nvPr/>
            </p:nvCxnSpPr>
            <p:spPr>
              <a:xfrm>
                <a:off x="4572000" y="1268760"/>
                <a:ext cx="0" cy="144016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線コネクタ 147"/>
              <p:cNvCxnSpPr/>
              <p:nvPr/>
            </p:nvCxnSpPr>
            <p:spPr>
              <a:xfrm flipH="1">
                <a:off x="3851920" y="1988840"/>
                <a:ext cx="1440160" cy="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グループ化 148"/>
            <p:cNvGrpSpPr/>
            <p:nvPr/>
          </p:nvGrpSpPr>
          <p:grpSpPr>
            <a:xfrm>
              <a:off x="4932040" y="2132856"/>
              <a:ext cx="648072" cy="576064"/>
              <a:chOff x="3851920" y="1268760"/>
              <a:chExt cx="1440160" cy="1440160"/>
            </a:xfrm>
          </p:grpSpPr>
          <p:cxnSp>
            <p:nvCxnSpPr>
              <p:cNvPr id="150" name="直線コネクタ 149"/>
              <p:cNvCxnSpPr/>
              <p:nvPr/>
            </p:nvCxnSpPr>
            <p:spPr>
              <a:xfrm>
                <a:off x="4572000" y="1268760"/>
                <a:ext cx="0" cy="144016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 flipH="1">
                <a:off x="3851920" y="1988840"/>
                <a:ext cx="1440160" cy="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7" name="フリーフォーム 156"/>
          <p:cNvSpPr/>
          <p:nvPr/>
        </p:nvSpPr>
        <p:spPr>
          <a:xfrm>
            <a:off x="381101" y="908720"/>
            <a:ext cx="8167221" cy="5636526"/>
          </a:xfrm>
          <a:custGeom>
            <a:avLst/>
            <a:gdLst>
              <a:gd name="connsiteX0" fmla="*/ 13648 w 7915701"/>
              <a:gd name="connsiteY0" fmla="*/ 0 h 5636526"/>
              <a:gd name="connsiteX1" fmla="*/ 7915701 w 7915701"/>
              <a:gd name="connsiteY1" fmla="*/ 13648 h 5636526"/>
              <a:gd name="connsiteX2" fmla="*/ 7915701 w 7915701"/>
              <a:gd name="connsiteY2" fmla="*/ 2019869 h 5636526"/>
              <a:gd name="connsiteX3" fmla="*/ 4148919 w 7915701"/>
              <a:gd name="connsiteY3" fmla="*/ 2019869 h 5636526"/>
              <a:gd name="connsiteX4" fmla="*/ 4162567 w 7915701"/>
              <a:gd name="connsiteY4" fmla="*/ 5636526 h 5636526"/>
              <a:gd name="connsiteX5" fmla="*/ 0 w 7915701"/>
              <a:gd name="connsiteY5" fmla="*/ 5636526 h 5636526"/>
              <a:gd name="connsiteX6" fmla="*/ 13648 w 7915701"/>
              <a:gd name="connsiteY6" fmla="*/ 0 h 5636526"/>
              <a:gd name="connsiteX0" fmla="*/ 13648 w 7915701"/>
              <a:gd name="connsiteY0" fmla="*/ 0 h 5636526"/>
              <a:gd name="connsiteX1" fmla="*/ 7915701 w 7915701"/>
              <a:gd name="connsiteY1" fmla="*/ 13648 h 5636526"/>
              <a:gd name="connsiteX2" fmla="*/ 7915701 w 7915701"/>
              <a:gd name="connsiteY2" fmla="*/ 2019869 h 5636526"/>
              <a:gd name="connsiteX3" fmla="*/ 4536504 w 7915701"/>
              <a:gd name="connsiteY3" fmla="*/ 2016224 h 5636526"/>
              <a:gd name="connsiteX4" fmla="*/ 4162567 w 7915701"/>
              <a:gd name="connsiteY4" fmla="*/ 5636526 h 5636526"/>
              <a:gd name="connsiteX5" fmla="*/ 0 w 7915701"/>
              <a:gd name="connsiteY5" fmla="*/ 5636526 h 5636526"/>
              <a:gd name="connsiteX6" fmla="*/ 13648 w 7915701"/>
              <a:gd name="connsiteY6" fmla="*/ 0 h 5636526"/>
              <a:gd name="connsiteX0" fmla="*/ 13648 w 7915701"/>
              <a:gd name="connsiteY0" fmla="*/ 0 h 5636526"/>
              <a:gd name="connsiteX1" fmla="*/ 7915701 w 7915701"/>
              <a:gd name="connsiteY1" fmla="*/ 13648 h 5636526"/>
              <a:gd name="connsiteX2" fmla="*/ 7915701 w 7915701"/>
              <a:gd name="connsiteY2" fmla="*/ 2019869 h 5636526"/>
              <a:gd name="connsiteX3" fmla="*/ 4536504 w 7915701"/>
              <a:gd name="connsiteY3" fmla="*/ 2016224 h 5636526"/>
              <a:gd name="connsiteX4" fmla="*/ 4464496 w 7915701"/>
              <a:gd name="connsiteY4" fmla="*/ 5616624 h 5636526"/>
              <a:gd name="connsiteX5" fmla="*/ 0 w 7915701"/>
              <a:gd name="connsiteY5" fmla="*/ 5636526 h 5636526"/>
              <a:gd name="connsiteX6" fmla="*/ 13648 w 7915701"/>
              <a:gd name="connsiteY6" fmla="*/ 0 h 5636526"/>
              <a:gd name="connsiteX0" fmla="*/ 13648 w 7915701"/>
              <a:gd name="connsiteY0" fmla="*/ 0 h 5636526"/>
              <a:gd name="connsiteX1" fmla="*/ 7915701 w 7915701"/>
              <a:gd name="connsiteY1" fmla="*/ 13648 h 5636526"/>
              <a:gd name="connsiteX2" fmla="*/ 7915701 w 7915701"/>
              <a:gd name="connsiteY2" fmla="*/ 2019869 h 5636526"/>
              <a:gd name="connsiteX3" fmla="*/ 4536504 w 7915701"/>
              <a:gd name="connsiteY3" fmla="*/ 2016224 h 5636526"/>
              <a:gd name="connsiteX4" fmla="*/ 4531325 w 7915701"/>
              <a:gd name="connsiteY4" fmla="*/ 5616624 h 5636526"/>
              <a:gd name="connsiteX5" fmla="*/ 0 w 7915701"/>
              <a:gd name="connsiteY5" fmla="*/ 5636526 h 5636526"/>
              <a:gd name="connsiteX6" fmla="*/ 13648 w 7915701"/>
              <a:gd name="connsiteY6" fmla="*/ 0 h 5636526"/>
              <a:gd name="connsiteX0" fmla="*/ 13648 w 7915701"/>
              <a:gd name="connsiteY0" fmla="*/ 0 h 5636526"/>
              <a:gd name="connsiteX1" fmla="*/ 7915701 w 7915701"/>
              <a:gd name="connsiteY1" fmla="*/ 13648 h 5636526"/>
              <a:gd name="connsiteX2" fmla="*/ 7915701 w 7915701"/>
              <a:gd name="connsiteY2" fmla="*/ 2019869 h 5636526"/>
              <a:gd name="connsiteX3" fmla="*/ 4536504 w 7915701"/>
              <a:gd name="connsiteY3" fmla="*/ 2016224 h 5636526"/>
              <a:gd name="connsiteX4" fmla="*/ 4603333 w 7915701"/>
              <a:gd name="connsiteY4" fmla="*/ 5616624 h 5636526"/>
              <a:gd name="connsiteX5" fmla="*/ 0 w 7915701"/>
              <a:gd name="connsiteY5" fmla="*/ 5636526 h 5636526"/>
              <a:gd name="connsiteX6" fmla="*/ 13648 w 7915701"/>
              <a:gd name="connsiteY6" fmla="*/ 0 h 5636526"/>
              <a:gd name="connsiteX0" fmla="*/ 13648 w 7915701"/>
              <a:gd name="connsiteY0" fmla="*/ 0 h 5636526"/>
              <a:gd name="connsiteX1" fmla="*/ 7915701 w 7915701"/>
              <a:gd name="connsiteY1" fmla="*/ 13648 h 5636526"/>
              <a:gd name="connsiteX2" fmla="*/ 7915701 w 7915701"/>
              <a:gd name="connsiteY2" fmla="*/ 2019869 h 5636526"/>
              <a:gd name="connsiteX3" fmla="*/ 4536504 w 7915701"/>
              <a:gd name="connsiteY3" fmla="*/ 2016224 h 5636526"/>
              <a:gd name="connsiteX4" fmla="*/ 4536504 w 7915701"/>
              <a:gd name="connsiteY4" fmla="*/ 5616624 h 5636526"/>
              <a:gd name="connsiteX5" fmla="*/ 0 w 7915701"/>
              <a:gd name="connsiteY5" fmla="*/ 5636526 h 5636526"/>
              <a:gd name="connsiteX6" fmla="*/ 13648 w 7915701"/>
              <a:gd name="connsiteY6" fmla="*/ 0 h 563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5701" h="5636526">
                <a:moveTo>
                  <a:pt x="13648" y="0"/>
                </a:moveTo>
                <a:lnTo>
                  <a:pt x="7915701" y="13648"/>
                </a:lnTo>
                <a:lnTo>
                  <a:pt x="7915701" y="2019869"/>
                </a:lnTo>
                <a:lnTo>
                  <a:pt x="4536504" y="2016224"/>
                </a:lnTo>
                <a:cubicBezTo>
                  <a:pt x="4541053" y="3221776"/>
                  <a:pt x="4531955" y="4411072"/>
                  <a:pt x="4536504" y="5616624"/>
                </a:cubicBezTo>
                <a:lnTo>
                  <a:pt x="0" y="5636526"/>
                </a:lnTo>
                <a:cubicBezTo>
                  <a:pt x="4549" y="3757684"/>
                  <a:pt x="9099" y="1878842"/>
                  <a:pt x="13648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5" name="直線矢印コネクタ 164"/>
          <p:cNvCxnSpPr/>
          <p:nvPr/>
        </p:nvCxnSpPr>
        <p:spPr>
          <a:xfrm>
            <a:off x="5812018" y="980728"/>
            <a:ext cx="0" cy="6400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テキスト ボックス 165"/>
          <p:cNvSpPr txBox="1"/>
          <p:nvPr/>
        </p:nvSpPr>
        <p:spPr>
          <a:xfrm>
            <a:off x="5884026" y="980728"/>
            <a:ext cx="282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Perfect OFF</a:t>
            </a:r>
          </a:p>
          <a:p>
            <a:r>
              <a:rPr kumimoji="1" lang="en-US" altLang="ja-JP" dirty="0" smtClean="0"/>
              <a:t>(</a:t>
            </a:r>
            <a:r>
              <a:rPr kumimoji="1" lang="en-US" altLang="ja-JP" dirty="0" smtClean="0">
                <a:solidFill>
                  <a:srgbClr val="FF0000"/>
                </a:solidFill>
              </a:rPr>
              <a:t>Two-Photon Absorption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4299850" y="98072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VIS </a:t>
            </a:r>
          </a:p>
          <a:p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FF0000"/>
                </a:solidFill>
              </a:rPr>
              <a:t>short pulse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grpSp>
        <p:nvGrpSpPr>
          <p:cNvPr id="169" name="グループ化 70"/>
          <p:cNvGrpSpPr/>
          <p:nvPr/>
        </p:nvGrpSpPr>
        <p:grpSpPr>
          <a:xfrm>
            <a:off x="4659890" y="1700808"/>
            <a:ext cx="2376264" cy="1008112"/>
            <a:chOff x="1043607" y="1772816"/>
            <a:chExt cx="3024335" cy="1296144"/>
          </a:xfrm>
        </p:grpSpPr>
        <p:sp>
          <p:nvSpPr>
            <p:cNvPr id="184" name="平行四辺形 183"/>
            <p:cNvSpPr/>
            <p:nvPr/>
          </p:nvSpPr>
          <p:spPr>
            <a:xfrm>
              <a:off x="1043607" y="1772816"/>
              <a:ext cx="3024335" cy="1296144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ローチャート : 結合子 187"/>
            <p:cNvSpPr/>
            <p:nvPr/>
          </p:nvSpPr>
          <p:spPr>
            <a:xfrm>
              <a:off x="3131842" y="1957979"/>
              <a:ext cx="129490" cy="15430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ローチャート : 結合子 189"/>
            <p:cNvSpPr/>
            <p:nvPr/>
          </p:nvSpPr>
          <p:spPr>
            <a:xfrm>
              <a:off x="2267745" y="2626625"/>
              <a:ext cx="129490" cy="15430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11" name="直線矢印コネクタ 210"/>
          <p:cNvCxnSpPr/>
          <p:nvPr/>
        </p:nvCxnSpPr>
        <p:spPr>
          <a:xfrm flipH="1">
            <a:off x="3219730" y="2852936"/>
            <a:ext cx="1512168" cy="86409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テキスト ボックス 216"/>
          <p:cNvSpPr txBox="1"/>
          <p:nvPr/>
        </p:nvSpPr>
        <p:spPr>
          <a:xfrm rot="19707674">
            <a:off x="3534215" y="331458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repeatedly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25" name="下矢印 224"/>
          <p:cNvSpPr/>
          <p:nvPr/>
        </p:nvSpPr>
        <p:spPr>
          <a:xfrm>
            <a:off x="6676114" y="3212976"/>
            <a:ext cx="50405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4" name="グループ化 253"/>
          <p:cNvGrpSpPr/>
          <p:nvPr/>
        </p:nvGrpSpPr>
        <p:grpSpPr>
          <a:xfrm>
            <a:off x="771458" y="1268760"/>
            <a:ext cx="2376264" cy="1008112"/>
            <a:chOff x="539552" y="1268760"/>
            <a:chExt cx="2376264" cy="1008112"/>
          </a:xfrm>
        </p:grpSpPr>
        <p:grpSp>
          <p:nvGrpSpPr>
            <p:cNvPr id="95" name="グループ化 94"/>
            <p:cNvGrpSpPr/>
            <p:nvPr/>
          </p:nvGrpSpPr>
          <p:grpSpPr>
            <a:xfrm>
              <a:off x="539552" y="1268760"/>
              <a:ext cx="2376264" cy="1008112"/>
              <a:chOff x="539552" y="1268760"/>
              <a:chExt cx="2376264" cy="1008112"/>
            </a:xfrm>
          </p:grpSpPr>
          <p:grpSp>
            <p:nvGrpSpPr>
              <p:cNvPr id="71" name="グループ化 70"/>
              <p:cNvGrpSpPr/>
              <p:nvPr/>
            </p:nvGrpSpPr>
            <p:grpSpPr>
              <a:xfrm>
                <a:off x="539552" y="1268760"/>
                <a:ext cx="2376264" cy="1008112"/>
                <a:chOff x="1043607" y="1772816"/>
                <a:chExt cx="3024335" cy="1296144"/>
              </a:xfrm>
            </p:grpSpPr>
            <p:sp>
              <p:nvSpPr>
                <p:cNvPr id="72" name="平行四辺形 71"/>
                <p:cNvSpPr/>
                <p:nvPr/>
              </p:nvSpPr>
              <p:spPr>
                <a:xfrm>
                  <a:off x="1043607" y="1772816"/>
                  <a:ext cx="3024335" cy="1296144"/>
                </a:xfrm>
                <a:prstGeom prst="parallelogram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74" name="曲線コネクタ 73"/>
                <p:cNvCxnSpPr/>
                <p:nvPr/>
              </p:nvCxnSpPr>
              <p:spPr>
                <a:xfrm flipV="1">
                  <a:off x="1403648" y="1988840"/>
                  <a:ext cx="2232248" cy="936104"/>
                </a:xfrm>
                <a:prstGeom prst="curved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フローチャート : 結合子 78"/>
                <p:cNvSpPr/>
                <p:nvPr/>
              </p:nvSpPr>
              <p:spPr>
                <a:xfrm>
                  <a:off x="3131842" y="1957979"/>
                  <a:ext cx="129490" cy="154302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" name="フローチャート : 結合子 79"/>
                <p:cNvSpPr/>
                <p:nvPr/>
              </p:nvSpPr>
              <p:spPr>
                <a:xfrm>
                  <a:off x="2627786" y="2194578"/>
                  <a:ext cx="129490" cy="154302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" name="フローチャート : 結合子 80"/>
                <p:cNvSpPr/>
                <p:nvPr/>
              </p:nvSpPr>
              <p:spPr>
                <a:xfrm>
                  <a:off x="2267745" y="2626625"/>
                  <a:ext cx="129490" cy="154302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フローチャート : 結合子 81"/>
                <p:cNvSpPr/>
                <p:nvPr/>
              </p:nvSpPr>
              <p:spPr>
                <a:xfrm>
                  <a:off x="1691681" y="2842650"/>
                  <a:ext cx="129490" cy="154302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89" name="曲線コネクタ 88"/>
              <p:cNvCxnSpPr/>
              <p:nvPr/>
            </p:nvCxnSpPr>
            <p:spPr>
              <a:xfrm>
                <a:off x="899592" y="1556792"/>
                <a:ext cx="1652943" cy="535675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フローチャート : 結合子 90"/>
              <p:cNvSpPr/>
              <p:nvPr/>
            </p:nvSpPr>
            <p:spPr>
              <a:xfrm>
                <a:off x="1013874" y="1508787"/>
                <a:ext cx="101742" cy="120013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ローチャート : 結合子 91"/>
              <p:cNvSpPr/>
              <p:nvPr/>
            </p:nvSpPr>
            <p:spPr>
              <a:xfrm>
                <a:off x="1331640" y="1556792"/>
                <a:ext cx="101742" cy="120013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ローチャート : 結合子 92"/>
              <p:cNvSpPr/>
              <p:nvPr/>
            </p:nvSpPr>
            <p:spPr>
              <a:xfrm>
                <a:off x="1936664" y="1940835"/>
                <a:ext cx="101742" cy="120013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ローチャート : 結合子 93"/>
              <p:cNvSpPr/>
              <p:nvPr/>
            </p:nvSpPr>
            <p:spPr>
              <a:xfrm>
                <a:off x="2339752" y="2012843"/>
                <a:ext cx="101742" cy="120013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9" name="フローチャート : 結合子 238"/>
            <p:cNvSpPr/>
            <p:nvPr/>
          </p:nvSpPr>
          <p:spPr>
            <a:xfrm>
              <a:off x="1166274" y="1508787"/>
              <a:ext cx="101742" cy="12001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ローチャート : 結合子 239"/>
            <p:cNvSpPr/>
            <p:nvPr/>
          </p:nvSpPr>
          <p:spPr>
            <a:xfrm>
              <a:off x="1517930" y="1628800"/>
              <a:ext cx="101742" cy="12001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ローチャート : 結合子 240"/>
            <p:cNvSpPr/>
            <p:nvPr/>
          </p:nvSpPr>
          <p:spPr>
            <a:xfrm>
              <a:off x="1229898" y="2060848"/>
              <a:ext cx="101742" cy="12001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ローチャート : 結合子 241"/>
            <p:cNvSpPr/>
            <p:nvPr/>
          </p:nvSpPr>
          <p:spPr>
            <a:xfrm>
              <a:off x="1373914" y="1988840"/>
              <a:ext cx="101742" cy="12001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ローチャート : 結合子 242"/>
            <p:cNvSpPr/>
            <p:nvPr/>
          </p:nvSpPr>
          <p:spPr>
            <a:xfrm>
              <a:off x="1619672" y="1796819"/>
              <a:ext cx="101742" cy="12001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ローチャート : 結合子 243"/>
            <p:cNvSpPr/>
            <p:nvPr/>
          </p:nvSpPr>
          <p:spPr>
            <a:xfrm>
              <a:off x="869858" y="2132856"/>
              <a:ext cx="101742" cy="12001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ローチャート : 結合子 244"/>
            <p:cNvSpPr/>
            <p:nvPr/>
          </p:nvSpPr>
          <p:spPr>
            <a:xfrm>
              <a:off x="1805962" y="1868827"/>
              <a:ext cx="101742" cy="12001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ローチャート : 結合子 245"/>
            <p:cNvSpPr/>
            <p:nvPr/>
          </p:nvSpPr>
          <p:spPr>
            <a:xfrm>
              <a:off x="1949978" y="1484784"/>
              <a:ext cx="101742" cy="12001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ローチャート : 結合子 246"/>
            <p:cNvSpPr/>
            <p:nvPr/>
          </p:nvSpPr>
          <p:spPr>
            <a:xfrm>
              <a:off x="2051720" y="2012843"/>
              <a:ext cx="101742" cy="12001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ローチャート : 結合子 247"/>
            <p:cNvSpPr/>
            <p:nvPr/>
          </p:nvSpPr>
          <p:spPr>
            <a:xfrm>
              <a:off x="2195736" y="2012843"/>
              <a:ext cx="101742" cy="12001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ローチャート : 結合子 248"/>
            <p:cNvSpPr/>
            <p:nvPr/>
          </p:nvSpPr>
          <p:spPr>
            <a:xfrm>
              <a:off x="2310018" y="1412776"/>
              <a:ext cx="101742" cy="12001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ローチャート : 結合子 249"/>
            <p:cNvSpPr/>
            <p:nvPr/>
          </p:nvSpPr>
          <p:spPr>
            <a:xfrm>
              <a:off x="2454034" y="1412776"/>
              <a:ext cx="101742" cy="12001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ローチャート : 結合子 250"/>
            <p:cNvSpPr/>
            <p:nvPr/>
          </p:nvSpPr>
          <p:spPr>
            <a:xfrm>
              <a:off x="2051720" y="1436779"/>
              <a:ext cx="101742" cy="12001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ローチャート : 結合子 251"/>
            <p:cNvSpPr/>
            <p:nvPr/>
          </p:nvSpPr>
          <p:spPr>
            <a:xfrm>
              <a:off x="2483768" y="2060848"/>
              <a:ext cx="101742" cy="12001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ローチャート : 結合子 252"/>
            <p:cNvSpPr/>
            <p:nvPr/>
          </p:nvSpPr>
          <p:spPr>
            <a:xfrm>
              <a:off x="869858" y="1508787"/>
              <a:ext cx="101742" cy="12001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5" name="グループ化 254"/>
          <p:cNvGrpSpPr/>
          <p:nvPr/>
        </p:nvGrpSpPr>
        <p:grpSpPr>
          <a:xfrm>
            <a:off x="5740010" y="4077072"/>
            <a:ext cx="2376264" cy="1008112"/>
            <a:chOff x="539552" y="1268760"/>
            <a:chExt cx="2376264" cy="1008112"/>
          </a:xfrm>
          <a:solidFill>
            <a:schemeClr val="tx1"/>
          </a:solidFill>
        </p:grpSpPr>
        <p:grpSp>
          <p:nvGrpSpPr>
            <p:cNvPr id="256" name="グループ化 94"/>
            <p:cNvGrpSpPr/>
            <p:nvPr/>
          </p:nvGrpSpPr>
          <p:grpSpPr>
            <a:xfrm>
              <a:off x="539552" y="1268760"/>
              <a:ext cx="2376264" cy="1008112"/>
              <a:chOff x="539552" y="1268760"/>
              <a:chExt cx="2376264" cy="1008112"/>
            </a:xfrm>
            <a:grpFill/>
          </p:grpSpPr>
          <p:grpSp>
            <p:nvGrpSpPr>
              <p:cNvPr id="272" name="グループ化 70"/>
              <p:cNvGrpSpPr/>
              <p:nvPr/>
            </p:nvGrpSpPr>
            <p:grpSpPr>
              <a:xfrm>
                <a:off x="539552" y="1268760"/>
                <a:ext cx="2376264" cy="1008112"/>
                <a:chOff x="1043607" y="1772816"/>
                <a:chExt cx="3024335" cy="1296144"/>
              </a:xfrm>
              <a:grpFill/>
            </p:grpSpPr>
            <p:sp>
              <p:nvSpPr>
                <p:cNvPr id="278" name="平行四辺形 277"/>
                <p:cNvSpPr/>
                <p:nvPr/>
              </p:nvSpPr>
              <p:spPr>
                <a:xfrm>
                  <a:off x="1043607" y="1772816"/>
                  <a:ext cx="3024335" cy="1296144"/>
                </a:xfrm>
                <a:prstGeom prst="parallelogram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0" name="フローチャート : 結合子 279"/>
                <p:cNvSpPr/>
                <p:nvPr/>
              </p:nvSpPr>
              <p:spPr>
                <a:xfrm>
                  <a:off x="3131842" y="1957979"/>
                  <a:ext cx="129490" cy="154302"/>
                </a:xfrm>
                <a:prstGeom prst="flowChartConnector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1" name="フローチャート : 結合子 280"/>
                <p:cNvSpPr/>
                <p:nvPr/>
              </p:nvSpPr>
              <p:spPr>
                <a:xfrm>
                  <a:off x="2627786" y="2194578"/>
                  <a:ext cx="129490" cy="154302"/>
                </a:xfrm>
                <a:prstGeom prst="flowChartConnector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2" name="フローチャート : 結合子 281"/>
                <p:cNvSpPr/>
                <p:nvPr/>
              </p:nvSpPr>
              <p:spPr>
                <a:xfrm>
                  <a:off x="2267745" y="2626625"/>
                  <a:ext cx="129490" cy="154302"/>
                </a:xfrm>
                <a:prstGeom prst="flowChartConnector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3" name="フローチャート : 結合子 282"/>
                <p:cNvSpPr/>
                <p:nvPr/>
              </p:nvSpPr>
              <p:spPr>
                <a:xfrm>
                  <a:off x="1691681" y="2842650"/>
                  <a:ext cx="129490" cy="154302"/>
                </a:xfrm>
                <a:prstGeom prst="flowChartConnector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74" name="フローチャート : 結合子 273"/>
              <p:cNvSpPr/>
              <p:nvPr/>
            </p:nvSpPr>
            <p:spPr>
              <a:xfrm>
                <a:off x="1013874" y="1508787"/>
                <a:ext cx="101742" cy="120013"/>
              </a:xfrm>
              <a:prstGeom prst="flowChartConnector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フローチャート : 結合子 274"/>
              <p:cNvSpPr/>
              <p:nvPr/>
            </p:nvSpPr>
            <p:spPr>
              <a:xfrm>
                <a:off x="1331640" y="1556792"/>
                <a:ext cx="101742" cy="120013"/>
              </a:xfrm>
              <a:prstGeom prst="flowChartConnector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6" name="フローチャート : 結合子 275"/>
              <p:cNvSpPr/>
              <p:nvPr/>
            </p:nvSpPr>
            <p:spPr>
              <a:xfrm>
                <a:off x="1936664" y="1940835"/>
                <a:ext cx="101742" cy="120013"/>
              </a:xfrm>
              <a:prstGeom prst="flowChartConnector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フローチャート : 結合子 276"/>
              <p:cNvSpPr/>
              <p:nvPr/>
            </p:nvSpPr>
            <p:spPr>
              <a:xfrm>
                <a:off x="2339752" y="2012843"/>
                <a:ext cx="101742" cy="120013"/>
              </a:xfrm>
              <a:prstGeom prst="flowChartConnector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7" name="フローチャート : 結合子 256"/>
            <p:cNvSpPr/>
            <p:nvPr/>
          </p:nvSpPr>
          <p:spPr>
            <a:xfrm>
              <a:off x="1166274" y="1508787"/>
              <a:ext cx="101742" cy="120013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ローチャート : 結合子 257"/>
            <p:cNvSpPr/>
            <p:nvPr/>
          </p:nvSpPr>
          <p:spPr>
            <a:xfrm>
              <a:off x="1517930" y="1628800"/>
              <a:ext cx="101742" cy="120013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ローチャート : 結合子 258"/>
            <p:cNvSpPr/>
            <p:nvPr/>
          </p:nvSpPr>
          <p:spPr>
            <a:xfrm>
              <a:off x="1229898" y="2060848"/>
              <a:ext cx="101742" cy="120013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ローチャート : 結合子 259"/>
            <p:cNvSpPr/>
            <p:nvPr/>
          </p:nvSpPr>
          <p:spPr>
            <a:xfrm>
              <a:off x="1373914" y="1988840"/>
              <a:ext cx="101742" cy="120013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ローチャート : 結合子 260"/>
            <p:cNvSpPr/>
            <p:nvPr/>
          </p:nvSpPr>
          <p:spPr>
            <a:xfrm>
              <a:off x="1619672" y="1796819"/>
              <a:ext cx="101742" cy="120013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ローチャート : 結合子 261"/>
            <p:cNvSpPr/>
            <p:nvPr/>
          </p:nvSpPr>
          <p:spPr>
            <a:xfrm>
              <a:off x="869858" y="2132856"/>
              <a:ext cx="101742" cy="120013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ローチャート : 結合子 262"/>
            <p:cNvSpPr/>
            <p:nvPr/>
          </p:nvSpPr>
          <p:spPr>
            <a:xfrm>
              <a:off x="1805962" y="1868827"/>
              <a:ext cx="101742" cy="120013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ローチャート : 結合子 263"/>
            <p:cNvSpPr/>
            <p:nvPr/>
          </p:nvSpPr>
          <p:spPr>
            <a:xfrm>
              <a:off x="1949978" y="1484784"/>
              <a:ext cx="101742" cy="120013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ローチャート : 結合子 264"/>
            <p:cNvSpPr/>
            <p:nvPr/>
          </p:nvSpPr>
          <p:spPr>
            <a:xfrm>
              <a:off x="2051720" y="2012843"/>
              <a:ext cx="101742" cy="120013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ローチャート : 結合子 265"/>
            <p:cNvSpPr/>
            <p:nvPr/>
          </p:nvSpPr>
          <p:spPr>
            <a:xfrm>
              <a:off x="2195736" y="2012843"/>
              <a:ext cx="101742" cy="120013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ローチャート : 結合子 266"/>
            <p:cNvSpPr/>
            <p:nvPr/>
          </p:nvSpPr>
          <p:spPr>
            <a:xfrm>
              <a:off x="2310018" y="1412776"/>
              <a:ext cx="101742" cy="120013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ローチャート : 結合子 267"/>
            <p:cNvSpPr/>
            <p:nvPr/>
          </p:nvSpPr>
          <p:spPr>
            <a:xfrm>
              <a:off x="2454034" y="1412776"/>
              <a:ext cx="101742" cy="120013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ローチャート : 結合子 268"/>
            <p:cNvSpPr/>
            <p:nvPr/>
          </p:nvSpPr>
          <p:spPr>
            <a:xfrm>
              <a:off x="2051720" y="1436779"/>
              <a:ext cx="101742" cy="120013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ローチャート : 結合子 269"/>
            <p:cNvSpPr/>
            <p:nvPr/>
          </p:nvSpPr>
          <p:spPr>
            <a:xfrm>
              <a:off x="2483768" y="2060848"/>
              <a:ext cx="101742" cy="120013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ローチャート : 結合子 270"/>
            <p:cNvSpPr/>
            <p:nvPr/>
          </p:nvSpPr>
          <p:spPr>
            <a:xfrm>
              <a:off x="869858" y="1508787"/>
              <a:ext cx="101742" cy="120013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4" name="テキスト ボックス 283"/>
          <p:cNvSpPr txBox="1"/>
          <p:nvPr/>
        </p:nvSpPr>
        <p:spPr>
          <a:xfrm>
            <a:off x="5091938" y="5157192"/>
            <a:ext cx="394454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</a:rPr>
              <a:t>We can get the good image</a:t>
            </a:r>
          </a:p>
          <a:p>
            <a:r>
              <a:rPr lang="en-US" altLang="ja-JP" sz="2400" i="1" dirty="0" smtClean="0">
                <a:solidFill>
                  <a:srgbClr val="FF0000"/>
                </a:solidFill>
              </a:rPr>
              <a:t>more efficiently</a:t>
            </a:r>
            <a:r>
              <a:rPr kumimoji="1" lang="en-US" altLang="ja-JP" sz="2400" i="1" dirty="0" smtClean="0">
                <a:solidFill>
                  <a:srgbClr val="FF0000"/>
                </a:solidFill>
              </a:rPr>
              <a:t>.</a:t>
            </a:r>
            <a:endParaRPr kumimoji="1" lang="ja-JP" alt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584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テキスト ボックス 3"/>
          <p:cNvSpPr txBox="1">
            <a:spLocks noChangeArrowheads="1"/>
          </p:cNvSpPr>
          <p:nvPr/>
        </p:nvSpPr>
        <p:spPr bwMode="auto">
          <a:xfrm>
            <a:off x="323850" y="333375"/>
            <a:ext cx="1938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i="1">
                <a:cs typeface="Arial" charset="0"/>
              </a:rPr>
              <a:t>Summary</a:t>
            </a:r>
            <a:endParaRPr lang="ja-JP" altLang="en-US" sz="3000" i="1">
              <a:ea typeface="ＭＳ Ｐ明朝" pitchFamily="18" charset="-128"/>
              <a:cs typeface="Arial" charset="0"/>
            </a:endParaRPr>
          </a:p>
        </p:txBody>
      </p:sp>
      <p:sp>
        <p:nvSpPr>
          <p:cNvPr id="24579" name="テキスト ボックス 29"/>
          <p:cNvSpPr txBox="1">
            <a:spLocks noChangeArrowheads="1"/>
          </p:cNvSpPr>
          <p:nvPr/>
        </p:nvSpPr>
        <p:spPr bwMode="auto">
          <a:xfrm>
            <a:off x="179388" y="1074216"/>
            <a:ext cx="902586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ja-JP" sz="2400" dirty="0" err="1"/>
              <a:t>Picosecond</a:t>
            </a:r>
            <a:r>
              <a:rPr lang="en-US" altLang="ja-JP" sz="2400" dirty="0"/>
              <a:t> pulsed excitation of the closed-isomer of the</a:t>
            </a:r>
          </a:p>
          <a:p>
            <a:r>
              <a:rPr lang="en-US" altLang="ja-JP" sz="2400" dirty="0" err="1"/>
              <a:t>diarylethene</a:t>
            </a:r>
            <a:r>
              <a:rPr lang="en-US" altLang="ja-JP" sz="2400" dirty="0"/>
              <a:t> derivatives led to the drastic enhancement of the</a:t>
            </a:r>
          </a:p>
          <a:p>
            <a:r>
              <a:rPr lang="en-US" altLang="ja-JP" sz="2400" dirty="0" err="1"/>
              <a:t>cycloreversion</a:t>
            </a:r>
            <a:r>
              <a:rPr lang="en-US" altLang="ja-JP" sz="2400" dirty="0"/>
              <a:t> reaction. </a:t>
            </a:r>
            <a:r>
              <a:rPr lang="en-US" altLang="ja-JP" sz="2400" dirty="0" smtClean="0"/>
              <a:t>(</a:t>
            </a:r>
            <a:r>
              <a:rPr lang="en-US" altLang="ja-JP" sz="2400" dirty="0" smtClean="0">
                <a:solidFill>
                  <a:srgbClr val="FF0000"/>
                </a:solidFill>
              </a:rPr>
              <a:t>Φ&lt;1.0×10</a:t>
            </a:r>
            <a:r>
              <a:rPr lang="ja-JP" altLang="en-US" sz="2400" dirty="0">
                <a:solidFill>
                  <a:srgbClr val="FF0000"/>
                </a:solidFill>
              </a:rPr>
              <a:t>⁻⁵</a:t>
            </a:r>
            <a:r>
              <a:rPr lang="ja-JP" altLang="en-US" sz="2400" dirty="0" smtClean="0">
                <a:solidFill>
                  <a:srgbClr val="FF0000"/>
                </a:solidFill>
              </a:rPr>
              <a:t>→</a:t>
            </a:r>
            <a:r>
              <a:rPr lang="en-US" altLang="ja-JP" sz="2400" dirty="0" smtClean="0">
                <a:solidFill>
                  <a:srgbClr val="FF0000"/>
                </a:solidFill>
              </a:rPr>
              <a:t>1.0×10</a:t>
            </a:r>
            <a:r>
              <a:rPr lang="ja-JP" altLang="en-US" sz="2400" dirty="0" smtClean="0">
                <a:solidFill>
                  <a:srgbClr val="FF0000"/>
                </a:solidFill>
              </a:rPr>
              <a:t>⁻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1</a:t>
            </a:r>
            <a:r>
              <a:rPr lang="en-US" altLang="ja-JP" sz="2400" dirty="0" smtClean="0"/>
              <a:t>)</a:t>
            </a:r>
            <a:endParaRPr lang="en-US" altLang="ja-JP" sz="2400" dirty="0"/>
          </a:p>
          <a:p>
            <a:endParaRPr lang="en-US" altLang="ja-JP" sz="2400" dirty="0"/>
          </a:p>
          <a:p>
            <a:pPr>
              <a:buFont typeface="Arial" charset="0"/>
              <a:buChar char="•"/>
            </a:pPr>
            <a:r>
              <a:rPr lang="en-US" altLang="ja-JP" sz="2400" dirty="0"/>
              <a:t>This enhancement is attributable to the production of the higher </a:t>
            </a:r>
          </a:p>
          <a:p>
            <a:r>
              <a:rPr lang="en-US" altLang="ja-JP" sz="2400" dirty="0"/>
              <a:t>excited state with a large reaction yield of the </a:t>
            </a:r>
            <a:r>
              <a:rPr lang="en-US" altLang="ja-JP" sz="2400" dirty="0" err="1"/>
              <a:t>cycloreversion</a:t>
            </a:r>
            <a:r>
              <a:rPr lang="en-US" altLang="ja-JP" sz="2400" dirty="0"/>
              <a:t> </a:t>
            </a:r>
            <a:endParaRPr lang="en-US" altLang="ja-JP" sz="2400" dirty="0" smtClean="0"/>
          </a:p>
          <a:p>
            <a:r>
              <a:rPr lang="en-US" altLang="ja-JP" sz="2400" dirty="0" smtClean="0"/>
              <a:t>(ca.10%) attained </a:t>
            </a:r>
            <a:r>
              <a:rPr lang="en-US" altLang="ja-JP" sz="2400" dirty="0"/>
              <a:t>via a successive two-photon process.</a:t>
            </a:r>
          </a:p>
          <a:p>
            <a:endParaRPr lang="en-US" altLang="ja-JP" sz="24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/>
              <a:t>Two-photon gated reaction in opening reaction can be utilized to</a:t>
            </a:r>
          </a:p>
          <a:p>
            <a:r>
              <a:rPr lang="en-US" altLang="ja-JP" sz="2400" dirty="0" smtClean="0"/>
              <a:t>  the deterministic switching ,which can be applied to </a:t>
            </a:r>
          </a:p>
          <a:p>
            <a:r>
              <a:rPr lang="en-US" altLang="ja-JP" sz="2400" dirty="0" smtClean="0"/>
              <a:t>  the super-resolution fluorescence imaging.</a:t>
            </a:r>
            <a:endParaRPr lang="en-US" altLang="ja-JP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04448" y="-2738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13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63480" y="5589240"/>
            <a:ext cx="7374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i="1" dirty="0" smtClean="0"/>
              <a:t>Thank you for your attention</a:t>
            </a:r>
            <a:endParaRPr kumimoji="1" lang="ja-JP" altLang="en-US" sz="4400" i="1" dirty="0"/>
          </a:p>
        </p:txBody>
      </p:sp>
    </p:spTree>
  </p:cSld>
  <p:clrMapOvr>
    <a:masterClrMapping/>
  </p:clrMapOvr>
  <p:transition advTm="3584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テキスト ボックス 3"/>
          <p:cNvSpPr txBox="1">
            <a:spLocks noChangeArrowheads="1"/>
          </p:cNvSpPr>
          <p:nvPr/>
        </p:nvSpPr>
        <p:spPr bwMode="auto">
          <a:xfrm>
            <a:off x="323850" y="333375"/>
            <a:ext cx="17208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000" i="1">
                <a:ea typeface="ＭＳ Ｐ明朝" pitchFamily="18" charset="-128"/>
                <a:cs typeface="Arial" charset="0"/>
              </a:rPr>
              <a:t>Contents</a:t>
            </a:r>
            <a:endParaRPr lang="ja-JP" altLang="en-US" sz="3000" i="1">
              <a:ea typeface="ＭＳ Ｐ明朝" pitchFamily="18" charset="-128"/>
              <a:cs typeface="Arial" charset="0"/>
            </a:endParaRPr>
          </a:p>
        </p:txBody>
      </p:sp>
      <p:sp>
        <p:nvSpPr>
          <p:cNvPr id="14339" name="テキスト ボックス 5"/>
          <p:cNvSpPr txBox="1">
            <a:spLocks noChangeArrowheads="1"/>
          </p:cNvSpPr>
          <p:nvPr/>
        </p:nvSpPr>
        <p:spPr bwMode="auto">
          <a:xfrm>
            <a:off x="611560" y="1650280"/>
            <a:ext cx="813727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u="sng" dirty="0">
                <a:ea typeface="ＭＳ Ｐ明朝" pitchFamily="18" charset="-128"/>
                <a:cs typeface="Arial" charset="0"/>
              </a:rPr>
              <a:t>Introduction</a:t>
            </a:r>
          </a:p>
          <a:p>
            <a:pPr lvl="1">
              <a:buFont typeface="Arial" charset="0"/>
              <a:buChar char="•"/>
            </a:pPr>
            <a:r>
              <a:rPr lang="en-US" altLang="ja-JP" sz="2400" dirty="0" smtClean="0">
                <a:ea typeface="ＭＳ Ｐ明朝" pitchFamily="18" charset="-128"/>
                <a:cs typeface="Arial" charset="0"/>
              </a:rPr>
              <a:t>The definition of the </a:t>
            </a:r>
            <a:r>
              <a:rPr lang="en-US" altLang="ja-JP" sz="2400" dirty="0" err="1" smtClean="0">
                <a:ea typeface="ＭＳ Ｐ明朝" pitchFamily="18" charset="-128"/>
                <a:cs typeface="Arial" charset="0"/>
              </a:rPr>
              <a:t>Photochromism</a:t>
            </a:r>
            <a:endParaRPr lang="en-US" altLang="ja-JP" sz="2400" dirty="0" smtClean="0">
              <a:ea typeface="ＭＳ Ｐ明朝" pitchFamily="18" charset="-128"/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en-US" altLang="ja-JP" sz="2400" dirty="0" smtClean="0">
                <a:ea typeface="ＭＳ Ｐ明朝" pitchFamily="18" charset="-128"/>
                <a:cs typeface="Arial" charset="0"/>
              </a:rPr>
              <a:t>Application and Conditions required </a:t>
            </a:r>
            <a:r>
              <a:rPr lang="en-US" altLang="ja-JP" sz="2400" dirty="0" smtClean="0">
                <a:ea typeface="ＭＳ ゴシック" pitchFamily="49" charset="-128"/>
                <a:cs typeface="Arial" charset="0"/>
              </a:rPr>
              <a:t>for </a:t>
            </a:r>
          </a:p>
          <a:p>
            <a:pPr lvl="1"/>
            <a:r>
              <a:rPr lang="en-US" altLang="ja-JP" sz="2400" dirty="0" smtClean="0">
                <a:ea typeface="ＭＳ ゴシック" pitchFamily="49" charset="-128"/>
                <a:cs typeface="Arial" charset="0"/>
              </a:rPr>
              <a:t>  the </a:t>
            </a:r>
            <a:r>
              <a:rPr lang="en-US" altLang="ja-JP" sz="2400" dirty="0" err="1" smtClean="0">
                <a:ea typeface="ＭＳ ゴシック" pitchFamily="49" charset="-128"/>
                <a:cs typeface="Arial" charset="0"/>
              </a:rPr>
              <a:t>photochromic</a:t>
            </a:r>
            <a:r>
              <a:rPr lang="en-US" altLang="ja-JP" sz="2400" dirty="0" smtClean="0">
                <a:ea typeface="ＭＳ ゴシック" pitchFamily="49" charset="-128"/>
                <a:cs typeface="Arial" charset="0"/>
              </a:rPr>
              <a:t> </a:t>
            </a:r>
            <a:r>
              <a:rPr lang="en-US" altLang="ja-JP" sz="2400" dirty="0" err="1" smtClean="0">
                <a:ea typeface="ＭＳ ゴシック" pitchFamily="49" charset="-128"/>
                <a:cs typeface="Arial" charset="0"/>
              </a:rPr>
              <a:t>molicules</a:t>
            </a:r>
            <a:r>
              <a:rPr lang="en-US" altLang="ja-JP" sz="2400" dirty="0" smtClean="0">
                <a:ea typeface="ＭＳ ゴシック" pitchFamily="49" charset="-128"/>
                <a:cs typeface="Arial" charset="0"/>
              </a:rPr>
              <a:t> in the application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400" dirty="0" smtClean="0">
                <a:ea typeface="ＭＳ Ｐ明朝" pitchFamily="18" charset="-128"/>
                <a:cs typeface="Arial" charset="0"/>
              </a:rPr>
              <a:t>The highly fluorescent </a:t>
            </a:r>
            <a:r>
              <a:rPr lang="en-US" altLang="ja-JP" sz="2400" dirty="0" err="1" smtClean="0">
                <a:ea typeface="ＭＳ Ｐ明朝" pitchFamily="18" charset="-128"/>
                <a:cs typeface="Arial" charset="0"/>
              </a:rPr>
              <a:t>Diarylethene</a:t>
            </a:r>
            <a:r>
              <a:rPr lang="en-US" altLang="ja-JP" sz="2400" dirty="0" smtClean="0">
                <a:ea typeface="ＭＳ Ｐ明朝" pitchFamily="18" charset="-128"/>
                <a:cs typeface="Arial" charset="0"/>
              </a:rPr>
              <a:t> derivative</a:t>
            </a:r>
          </a:p>
          <a:p>
            <a:pPr lvl="1">
              <a:buFont typeface="Arial" pitchFamily="34" charset="0"/>
              <a:buChar char="•"/>
            </a:pPr>
            <a:endParaRPr lang="en-US" altLang="ja-JP" sz="2400" dirty="0" smtClean="0">
              <a:ea typeface="ＭＳ Ｐ明朝" pitchFamily="18" charset="-128"/>
              <a:cs typeface="Arial" charset="0"/>
            </a:endParaRPr>
          </a:p>
          <a:p>
            <a:r>
              <a:rPr lang="en-US" altLang="ja-JP" sz="2400" u="sng" dirty="0" smtClean="0">
                <a:ea typeface="ＭＳ Ｐ明朝" pitchFamily="18" charset="-128"/>
                <a:cs typeface="Arial" charset="0"/>
              </a:rPr>
              <a:t>Results &amp; Discussion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400" dirty="0" smtClean="0">
                <a:ea typeface="ＭＳ Ｐ明朝" pitchFamily="18" charset="-128"/>
                <a:cs typeface="Arial" charset="0"/>
              </a:rPr>
              <a:t>The dynamics of the excited state</a:t>
            </a:r>
          </a:p>
          <a:p>
            <a:pPr lvl="1">
              <a:buFont typeface="Arial" pitchFamily="34" charset="0"/>
              <a:buChar char="•"/>
            </a:pPr>
            <a:endParaRPr lang="en-US" altLang="ja-JP" sz="2400" dirty="0" smtClean="0">
              <a:ea typeface="ＭＳ Ｐ明朝" pitchFamily="18" charset="-128"/>
              <a:cs typeface="Arial" charset="0"/>
            </a:endParaRPr>
          </a:p>
          <a:p>
            <a:r>
              <a:rPr lang="en-US" altLang="ja-JP" sz="2400" u="sng" dirty="0" smtClean="0">
                <a:ea typeface="ＭＳ Ｐ明朝" pitchFamily="18" charset="-128"/>
                <a:cs typeface="Arial" charset="0"/>
              </a:rPr>
              <a:t>Summary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400" dirty="0" smtClean="0">
                <a:ea typeface="ＭＳ Ｐ明朝" pitchFamily="18" charset="-128"/>
                <a:cs typeface="Arial" charset="0"/>
              </a:rPr>
              <a:t>The prospect for the future</a:t>
            </a:r>
          </a:p>
        </p:txBody>
      </p:sp>
    </p:spTree>
  </p:cSld>
  <p:clrMapOvr>
    <a:masterClrMapping/>
  </p:clrMapOvr>
  <p:transition advTm="1391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テキスト ボックス 3"/>
          <p:cNvSpPr txBox="1">
            <a:spLocks noChangeArrowheads="1"/>
          </p:cNvSpPr>
          <p:nvPr/>
        </p:nvSpPr>
        <p:spPr bwMode="auto">
          <a:xfrm>
            <a:off x="323850" y="333375"/>
            <a:ext cx="28527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000" i="1">
                <a:ea typeface="ＭＳ Ｐ明朝" pitchFamily="18" charset="-128"/>
                <a:cs typeface="Arial" charset="0"/>
              </a:rPr>
              <a:t>Photochromism</a:t>
            </a:r>
            <a:endParaRPr lang="ja-JP" altLang="en-US" sz="3000" i="1">
              <a:ea typeface="ＭＳ Ｐ明朝" pitchFamily="18" charset="-128"/>
              <a:cs typeface="Arial" charset="0"/>
            </a:endParaRPr>
          </a:p>
        </p:txBody>
      </p:sp>
      <p:sp>
        <p:nvSpPr>
          <p:cNvPr id="1029" name="テキスト ボックス 10"/>
          <p:cNvSpPr txBox="1">
            <a:spLocks noChangeArrowheads="1"/>
          </p:cNvSpPr>
          <p:nvPr/>
        </p:nvSpPr>
        <p:spPr bwMode="auto">
          <a:xfrm>
            <a:off x="843255" y="1661899"/>
            <a:ext cx="7292381" cy="83099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ea typeface="HGP明朝E" pitchFamily="18" charset="-128"/>
                <a:cs typeface="Arial" charset="0"/>
              </a:rPr>
              <a:t>the reversible </a:t>
            </a:r>
            <a:r>
              <a:rPr lang="en-US" altLang="ja-JP" sz="2400" dirty="0" err="1" smtClean="0">
                <a:ea typeface="HGP明朝E" pitchFamily="18" charset="-128"/>
                <a:cs typeface="Arial" charset="0"/>
              </a:rPr>
              <a:t>photoinduced</a:t>
            </a:r>
            <a:r>
              <a:rPr lang="en-US" altLang="ja-JP" sz="2400" dirty="0" smtClean="0">
                <a:ea typeface="HGP明朝E" pitchFamily="18" charset="-128"/>
                <a:cs typeface="Arial" charset="0"/>
              </a:rPr>
              <a:t> </a:t>
            </a:r>
            <a:r>
              <a:rPr lang="en-US" altLang="ja-JP" sz="2400" dirty="0" err="1" smtClean="0">
                <a:ea typeface="HGP明朝E" pitchFamily="18" charset="-128"/>
                <a:cs typeface="Arial" charset="0"/>
              </a:rPr>
              <a:t>isomerization</a:t>
            </a:r>
            <a:r>
              <a:rPr lang="en-US" altLang="ja-JP" sz="2400" dirty="0" smtClean="0">
                <a:ea typeface="HGP明朝E" pitchFamily="18" charset="-128"/>
                <a:cs typeface="Arial" charset="0"/>
              </a:rPr>
              <a:t> reactions </a:t>
            </a:r>
          </a:p>
          <a:p>
            <a:r>
              <a:rPr lang="en-US" altLang="ja-JP" sz="2400" dirty="0" smtClean="0">
                <a:ea typeface="HGP明朝E" pitchFamily="18" charset="-128"/>
                <a:cs typeface="Arial" charset="0"/>
              </a:rPr>
              <a:t>b</a:t>
            </a:r>
            <a:r>
              <a:rPr lang="en-US" altLang="ja-JP" sz="2400" dirty="0" smtClean="0">
                <a:ea typeface="HGP明朝E" pitchFamily="18" charset="-128"/>
                <a:cs typeface="Arial" charset="0"/>
              </a:rPr>
              <a:t>etween two isomers</a:t>
            </a:r>
            <a:endParaRPr lang="en-US" altLang="ja-JP" sz="2400" dirty="0">
              <a:ea typeface="HGP明朝E" pitchFamily="18" charset="-128"/>
              <a:cs typeface="Arial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070350" y="4773613"/>
            <a:ext cx="14970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4025900" y="5065713"/>
            <a:ext cx="1527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164013" y="4321175"/>
            <a:ext cx="126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400">
                <a:solidFill>
                  <a:srgbClr val="FF0000"/>
                </a:solidFill>
                <a:ea typeface="ＭＳ Ｐ明朝" pitchFamily="18" charset="-128"/>
                <a:cs typeface="Arial" charset="0"/>
              </a:rPr>
              <a:t>UV light</a:t>
            </a:r>
            <a:endParaRPr lang="en-US" altLang="ja-JP" sz="2400" baseline="-25000">
              <a:solidFill>
                <a:srgbClr val="FF0000"/>
              </a:solidFill>
              <a:ea typeface="ＭＳ Ｐ明朝" pitchFamily="18" charset="-128"/>
              <a:cs typeface="Arial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197350" y="5002213"/>
            <a:ext cx="1392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400">
                <a:ea typeface="ＭＳ Ｐ明朝" pitchFamily="18" charset="-128"/>
                <a:cs typeface="Arial" charset="0"/>
              </a:rPr>
              <a:t>Vis. light</a:t>
            </a:r>
            <a:endParaRPr lang="en-US" altLang="ja-JP" sz="2400" baseline="-25000">
              <a:ea typeface="ＭＳ Ｐ明朝" pitchFamily="18" charset="-128"/>
              <a:cs typeface="Arial" charset="0"/>
            </a:endParaRPr>
          </a:p>
        </p:txBody>
      </p:sp>
      <p:pic>
        <p:nvPicPr>
          <p:cNvPr id="1034" name="図 24" descr="IMG_15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3338" y="3932238"/>
            <a:ext cx="1651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図 25" descr="IMG_151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932238"/>
            <a:ext cx="1651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2517775" y="4046538"/>
          <a:ext cx="1443038" cy="957262"/>
        </p:xfrm>
        <a:graphic>
          <a:graphicData uri="http://schemas.openxmlformats.org/presentationml/2006/ole">
            <p:oleObj spid="_x0000_s1026" name="CS ChemDraw Drawing" r:id="rId6" imgW="1442834" imgH="956645" progId="ChemDraw.Document.6.0">
              <p:embed/>
            </p:oleObj>
          </a:graphicData>
        </a:graphic>
      </p:graphicFrame>
      <p:graphicFrame>
        <p:nvGraphicFramePr>
          <p:cNvPr id="1027" name="Object 15"/>
          <p:cNvGraphicFramePr>
            <a:graphicFrameLocks noChangeAspect="1"/>
          </p:cNvGraphicFramePr>
          <p:nvPr/>
        </p:nvGraphicFramePr>
        <p:xfrm>
          <a:off x="7089775" y="4044950"/>
          <a:ext cx="1443038" cy="958850"/>
        </p:xfrm>
        <a:graphic>
          <a:graphicData uri="http://schemas.openxmlformats.org/presentationml/2006/ole">
            <p:oleObj spid="_x0000_s1027" name="CS ChemDraw Drawing" r:id="rId7" imgW="1443104" imgH="958264" progId="ChemDraw.Document.6.0">
              <p:embed/>
            </p:oleObj>
          </a:graphicData>
        </a:graphic>
      </p:graphicFrame>
      <p:sp>
        <p:nvSpPr>
          <p:cNvPr id="1036" name="テキスト ボックス 20"/>
          <p:cNvSpPr txBox="1">
            <a:spLocks noChangeArrowheads="1"/>
          </p:cNvSpPr>
          <p:nvPr/>
        </p:nvSpPr>
        <p:spPr bwMode="auto">
          <a:xfrm>
            <a:off x="468313" y="3429000"/>
            <a:ext cx="487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u="sng">
                <a:ea typeface="ＭＳ Ｐ明朝" pitchFamily="18" charset="-128"/>
                <a:cs typeface="Arial" charset="0"/>
              </a:rPr>
              <a:t>Example (Diarylethene in solution)</a:t>
            </a:r>
            <a:endParaRPr lang="ja-JP" altLang="en-US" sz="2400" u="sng">
              <a:ea typeface="ＭＳ Ｐ明朝" pitchFamily="18" charset="-128"/>
              <a:cs typeface="Arial" charset="0"/>
            </a:endParaRPr>
          </a:p>
        </p:txBody>
      </p:sp>
      <p:sp>
        <p:nvSpPr>
          <p:cNvPr id="1037" name="テキスト ボックス 21"/>
          <p:cNvSpPr txBox="1">
            <a:spLocks noChangeArrowheads="1"/>
          </p:cNvSpPr>
          <p:nvPr/>
        </p:nvSpPr>
        <p:spPr bwMode="auto">
          <a:xfrm>
            <a:off x="0" y="0"/>
            <a:ext cx="139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ea typeface="ＭＳ Ｐ明朝" pitchFamily="18" charset="-128"/>
                <a:cs typeface="Arial" charset="0"/>
              </a:rPr>
              <a:t>Introduction</a:t>
            </a:r>
            <a:endParaRPr lang="ja-JP" altLang="en-US">
              <a:ea typeface="ＭＳ Ｐ明朝" pitchFamily="18" charset="-128"/>
              <a:cs typeface="Arial" charset="0"/>
            </a:endParaRPr>
          </a:p>
        </p:txBody>
      </p:sp>
      <p:sp>
        <p:nvSpPr>
          <p:cNvPr id="14" name="テキスト ボックス 17"/>
          <p:cNvSpPr txBox="1">
            <a:spLocks noChangeArrowheads="1"/>
          </p:cNvSpPr>
          <p:nvPr/>
        </p:nvSpPr>
        <p:spPr bwMode="auto">
          <a:xfrm>
            <a:off x="2429644" y="5012928"/>
            <a:ext cx="1638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ea typeface="ＭＳ Ｐ明朝" pitchFamily="18" charset="-128"/>
                <a:cs typeface="Arial" charset="0"/>
              </a:rPr>
              <a:t>Open form</a:t>
            </a:r>
            <a:endParaRPr lang="ja-JP" altLang="en-US" sz="2400" dirty="0">
              <a:ea typeface="ＭＳ Ｐ明朝" pitchFamily="18" charset="-128"/>
              <a:cs typeface="Arial" charset="0"/>
            </a:endParaRPr>
          </a:p>
        </p:txBody>
      </p:sp>
      <p:sp>
        <p:nvSpPr>
          <p:cNvPr id="15" name="テキスト ボックス 18"/>
          <p:cNvSpPr txBox="1">
            <a:spLocks noChangeArrowheads="1"/>
          </p:cNvSpPr>
          <p:nvPr/>
        </p:nvSpPr>
        <p:spPr bwMode="auto">
          <a:xfrm>
            <a:off x="6902201" y="5012928"/>
            <a:ext cx="1846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ea typeface="ＭＳ Ｐ明朝" pitchFamily="18" charset="-128"/>
                <a:cs typeface="Arial" charset="0"/>
              </a:rPr>
              <a:t>Closed form</a:t>
            </a:r>
            <a:endParaRPr lang="ja-JP" altLang="en-US" sz="2400" dirty="0">
              <a:ea typeface="ＭＳ Ｐ明朝" pitchFamily="18" charset="-128"/>
              <a:cs typeface="Arial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820472" y="-273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endParaRPr kumimoji="1" lang="ja-JP" altLang="en-US" sz="2400" dirty="0"/>
          </a:p>
        </p:txBody>
      </p:sp>
    </p:spTree>
  </p:cSld>
  <p:clrMapOvr>
    <a:masterClrMapping/>
  </p:clrMapOvr>
  <p:transition advTm="8756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テキスト ボックス 3"/>
          <p:cNvSpPr txBox="1">
            <a:spLocks noChangeArrowheads="1"/>
          </p:cNvSpPr>
          <p:nvPr/>
        </p:nvSpPr>
        <p:spPr bwMode="auto">
          <a:xfrm>
            <a:off x="323850" y="333375"/>
            <a:ext cx="699422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000" i="1" dirty="0">
                <a:ea typeface="ＭＳ Ｐ明朝" pitchFamily="18" charset="-128"/>
                <a:cs typeface="Arial" charset="0"/>
              </a:rPr>
              <a:t>Application of </a:t>
            </a:r>
            <a:r>
              <a:rPr lang="en-US" altLang="ja-JP" sz="3000" i="1" dirty="0" err="1">
                <a:ea typeface="ＭＳ Ｐ明朝" pitchFamily="18" charset="-128"/>
                <a:cs typeface="Arial" charset="0"/>
              </a:rPr>
              <a:t>Photochoromic</a:t>
            </a:r>
            <a:r>
              <a:rPr lang="en-US" altLang="ja-JP" sz="3000" i="1" dirty="0">
                <a:ea typeface="ＭＳ Ｐ明朝" pitchFamily="18" charset="-128"/>
                <a:cs typeface="Arial" charset="0"/>
              </a:rPr>
              <a:t> </a:t>
            </a:r>
            <a:r>
              <a:rPr lang="en-US" altLang="ja-JP" sz="3000" i="1" dirty="0" smtClean="0">
                <a:ea typeface="ＭＳ Ｐ明朝" pitchFamily="18" charset="-128"/>
                <a:cs typeface="Arial" charset="0"/>
              </a:rPr>
              <a:t>Molecules</a:t>
            </a:r>
            <a:endParaRPr lang="ja-JP" altLang="en-US" sz="3000" i="1" dirty="0">
              <a:ea typeface="ＭＳ Ｐ明朝" pitchFamily="18" charset="-128"/>
              <a:cs typeface="Arial" charset="0"/>
            </a:endParaRPr>
          </a:p>
        </p:txBody>
      </p:sp>
      <p:sp>
        <p:nvSpPr>
          <p:cNvPr id="15363" name="テキスト ボックス 21"/>
          <p:cNvSpPr txBox="1">
            <a:spLocks noChangeArrowheads="1"/>
          </p:cNvSpPr>
          <p:nvPr/>
        </p:nvSpPr>
        <p:spPr bwMode="auto">
          <a:xfrm>
            <a:off x="0" y="0"/>
            <a:ext cx="139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ea typeface="ＭＳ Ｐ明朝" pitchFamily="18" charset="-128"/>
                <a:cs typeface="Arial" charset="0"/>
              </a:rPr>
              <a:t>Introduction</a:t>
            </a:r>
            <a:endParaRPr lang="ja-JP" altLang="en-US">
              <a:ea typeface="ＭＳ Ｐ明朝" pitchFamily="18" charset="-128"/>
              <a:cs typeface="Arial" charset="0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2534389" y="1052736"/>
            <a:ext cx="4075220" cy="2160141"/>
            <a:chOff x="920498" y="1412875"/>
            <a:chExt cx="3214688" cy="2160141"/>
          </a:xfrm>
        </p:grpSpPr>
        <p:sp>
          <p:nvSpPr>
            <p:cNvPr id="15364" name="テキスト ボックス 4"/>
            <p:cNvSpPr txBox="1">
              <a:spLocks noChangeArrowheads="1"/>
            </p:cNvSpPr>
            <p:nvPr/>
          </p:nvSpPr>
          <p:spPr bwMode="auto">
            <a:xfrm>
              <a:off x="1221382" y="1484313"/>
              <a:ext cx="261292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400" i="1" dirty="0">
                  <a:solidFill>
                    <a:srgbClr val="002060"/>
                  </a:solidFill>
                  <a:ea typeface="ＭＳ Ｐ明朝" pitchFamily="18" charset="-128"/>
                  <a:cs typeface="Arial" charset="0"/>
                </a:rPr>
                <a:t>Quick property change</a:t>
              </a:r>
            </a:p>
          </p:txBody>
        </p:sp>
        <p:sp>
          <p:nvSpPr>
            <p:cNvPr id="15365" name="テキスト ボックス 5"/>
            <p:cNvSpPr txBox="1">
              <a:spLocks noChangeArrowheads="1"/>
            </p:cNvSpPr>
            <p:nvPr/>
          </p:nvSpPr>
          <p:spPr bwMode="auto">
            <a:xfrm>
              <a:off x="1328538" y="1927225"/>
              <a:ext cx="2398608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altLang="ja-JP" sz="2400" dirty="0" err="1">
                  <a:solidFill>
                    <a:srgbClr val="FF0000"/>
                  </a:solidFill>
                  <a:ea typeface="ＭＳ Ｐ明朝" pitchFamily="18" charset="-128"/>
                  <a:cs typeface="Arial" charset="0"/>
                </a:rPr>
                <a:t>Absoption</a:t>
              </a:r>
              <a:r>
                <a:rPr lang="en-US" altLang="ja-JP" sz="2400" dirty="0">
                  <a:solidFill>
                    <a:srgbClr val="FF0000"/>
                  </a:solidFill>
                  <a:ea typeface="ＭＳ Ｐ明朝" pitchFamily="18" charset="-128"/>
                  <a:cs typeface="Arial" charset="0"/>
                </a:rPr>
                <a:t> spectra</a:t>
              </a:r>
            </a:p>
            <a:p>
              <a:pPr>
                <a:buFont typeface="Arial" charset="0"/>
                <a:buChar char="•"/>
              </a:pPr>
              <a:r>
                <a:rPr lang="en-US" altLang="ja-JP" sz="2400" dirty="0">
                  <a:ea typeface="ＭＳ Ｐ明朝" pitchFamily="18" charset="-128"/>
                  <a:cs typeface="Arial" charset="0"/>
                </a:rPr>
                <a:t>Refractive </a:t>
              </a:r>
              <a:r>
                <a:rPr lang="en-US" altLang="ja-JP" sz="2400" dirty="0" smtClean="0">
                  <a:ea typeface="ＭＳ Ｐ明朝" pitchFamily="18" charset="-128"/>
                  <a:cs typeface="Arial" charset="0"/>
                </a:rPr>
                <a:t>indices</a:t>
              </a:r>
              <a:endParaRPr lang="en-US" altLang="ja-JP" sz="2400" dirty="0">
                <a:ea typeface="ＭＳ Ｐ明朝" pitchFamily="18" charset="-128"/>
                <a:cs typeface="Arial" charset="0"/>
              </a:endParaRPr>
            </a:p>
            <a:p>
              <a:pPr>
                <a:buFont typeface="Arial" charset="0"/>
                <a:buChar char="•"/>
              </a:pPr>
              <a:r>
                <a:rPr lang="en-US" altLang="ja-JP" sz="2400" dirty="0" err="1">
                  <a:ea typeface="ＭＳ Ｐ明朝" pitchFamily="18" charset="-128"/>
                  <a:cs typeface="Arial" charset="0"/>
                </a:rPr>
                <a:t>Redox</a:t>
              </a:r>
              <a:r>
                <a:rPr lang="en-US" altLang="ja-JP" sz="2400" dirty="0">
                  <a:ea typeface="ＭＳ Ｐ明朝" pitchFamily="18" charset="-128"/>
                  <a:cs typeface="Arial" charset="0"/>
                </a:rPr>
                <a:t> potential</a:t>
              </a:r>
            </a:p>
            <a:p>
              <a:r>
                <a:rPr lang="en-US" altLang="ja-JP" sz="2400" dirty="0" smtClean="0">
                  <a:ea typeface="ＭＳ Ｐ明朝" pitchFamily="18" charset="-128"/>
                  <a:cs typeface="Arial" charset="0"/>
                </a:rPr>
                <a:t>	</a:t>
              </a:r>
              <a:r>
                <a:rPr lang="en-US" altLang="ja-JP" sz="2400" dirty="0">
                  <a:ea typeface="ＭＳ Ｐ明朝" pitchFamily="18" charset="-128"/>
                  <a:cs typeface="Arial" charset="0"/>
                </a:rPr>
                <a:t>	      etc.</a:t>
              </a:r>
              <a:endParaRPr lang="ja-JP" altLang="en-US" sz="2400" dirty="0">
                <a:solidFill>
                  <a:srgbClr val="FF0000"/>
                </a:solidFill>
                <a:ea typeface="ＭＳ Ｐ明朝" pitchFamily="18" charset="-128"/>
                <a:cs typeface="Arial" charset="0"/>
              </a:endParaRPr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920498" y="1412875"/>
              <a:ext cx="3214688" cy="2160141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右矢印 16"/>
          <p:cNvSpPr/>
          <p:nvPr/>
        </p:nvSpPr>
        <p:spPr>
          <a:xfrm rot="5400000">
            <a:off x="4175956" y="3284984"/>
            <a:ext cx="792088" cy="7699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1943708" y="4149080"/>
            <a:ext cx="5256584" cy="2376265"/>
            <a:chOff x="4596455" y="1412776"/>
            <a:chExt cx="8151847" cy="1912602"/>
          </a:xfrm>
        </p:grpSpPr>
        <p:sp>
          <p:nvSpPr>
            <p:cNvPr id="18" name="角丸四角形 17"/>
            <p:cNvSpPr/>
            <p:nvPr/>
          </p:nvSpPr>
          <p:spPr>
            <a:xfrm>
              <a:off x="4596455" y="1412875"/>
              <a:ext cx="8151847" cy="1912503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9" name="テキスト ボックス 9"/>
            <p:cNvSpPr txBox="1">
              <a:spLocks noChangeArrowheads="1"/>
            </p:cNvSpPr>
            <p:nvPr/>
          </p:nvSpPr>
          <p:spPr bwMode="auto">
            <a:xfrm>
              <a:off x="5105945" y="1699290"/>
              <a:ext cx="7132868" cy="156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400" i="1" dirty="0" smtClean="0">
                  <a:ea typeface="ＭＳ Ｐ明朝" pitchFamily="18" charset="-128"/>
                  <a:cs typeface="Arial" charset="0"/>
                </a:rPr>
                <a:t>Photo-electronic devices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altLang="ja-JP" sz="2400" dirty="0" smtClean="0">
                  <a:ea typeface="ＭＳ Ｐ明朝" pitchFamily="18" charset="-128"/>
                  <a:cs typeface="Arial" charset="0"/>
                </a:rPr>
                <a:t>Photo-memories</a:t>
              </a:r>
              <a:endParaRPr lang="en-US" altLang="ja-JP" sz="2400" dirty="0">
                <a:ea typeface="ＭＳ Ｐ明朝" pitchFamily="18" charset="-128"/>
                <a:cs typeface="Arial" charset="0"/>
              </a:endParaRPr>
            </a:p>
            <a:p>
              <a:pPr lvl="1">
                <a:buFont typeface="Arial" pitchFamily="34" charset="0"/>
                <a:buChar char="•"/>
              </a:pPr>
              <a:r>
                <a:rPr lang="en-US" altLang="ja-JP" sz="2400" dirty="0" smtClean="0">
                  <a:ea typeface="ＭＳ Ｐ明朝" pitchFamily="18" charset="-128"/>
                  <a:cs typeface="Arial" charset="0"/>
                </a:rPr>
                <a:t>Photo-switches	  etc.</a:t>
              </a:r>
            </a:p>
            <a:p>
              <a:r>
                <a:rPr lang="en-US" altLang="ja-JP" sz="2400" i="1" dirty="0" smtClean="0">
                  <a:ea typeface="ＭＳ Ｐ明朝" pitchFamily="18" charset="-128"/>
                  <a:cs typeface="Arial" charset="0"/>
                </a:rPr>
                <a:t>Fluorescent dyes</a:t>
              </a:r>
            </a:p>
            <a:p>
              <a:r>
                <a:rPr lang="en-US" altLang="ja-JP" sz="2400" i="1" dirty="0" smtClean="0">
                  <a:ea typeface="ＭＳ Ｐ明朝" pitchFamily="18" charset="-128"/>
                  <a:cs typeface="Arial" charset="0"/>
                </a:rPr>
                <a:t> for super-resolution microscopy</a:t>
              </a:r>
            </a:p>
          </p:txBody>
        </p:sp>
        <p:sp>
          <p:nvSpPr>
            <p:cNvPr id="15370" name="テキスト ボックス 4"/>
            <p:cNvSpPr txBox="1">
              <a:spLocks noChangeArrowheads="1"/>
            </p:cNvSpPr>
            <p:nvPr/>
          </p:nvSpPr>
          <p:spPr bwMode="auto">
            <a:xfrm>
              <a:off x="6984440" y="1412776"/>
              <a:ext cx="3375878" cy="37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400" i="1" dirty="0">
                  <a:solidFill>
                    <a:srgbClr val="FF0000"/>
                  </a:solidFill>
                  <a:ea typeface="ＭＳ Ｐ明朝" pitchFamily="18" charset="-128"/>
                  <a:cs typeface="Arial" charset="0"/>
                </a:rPr>
                <a:t>Application</a:t>
              </a: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8820472" y="-273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</a:t>
            </a:r>
            <a:endParaRPr kumimoji="1" lang="ja-JP" altLang="en-US" sz="2400" dirty="0"/>
          </a:p>
        </p:txBody>
      </p:sp>
    </p:spTree>
  </p:cSld>
  <p:clrMapOvr>
    <a:masterClrMapping/>
  </p:clrMapOvr>
  <p:transition advTm="7456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ボックス 3"/>
          <p:cNvSpPr txBox="1">
            <a:spLocks noChangeArrowheads="1"/>
          </p:cNvSpPr>
          <p:nvPr/>
        </p:nvSpPr>
        <p:spPr bwMode="auto">
          <a:xfrm>
            <a:off x="323850" y="333375"/>
            <a:ext cx="8632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i="1" dirty="0">
                <a:ea typeface="ＭＳ Ｐ明朝" pitchFamily="18" charset="-128"/>
                <a:cs typeface="Arial" charset="0"/>
              </a:rPr>
              <a:t>Conditions required </a:t>
            </a:r>
            <a:r>
              <a:rPr lang="en-US" altLang="ja-JP" sz="2400" i="1" dirty="0">
                <a:ea typeface="ＭＳ ゴシック" pitchFamily="49" charset="-128"/>
                <a:cs typeface="Arial" charset="0"/>
              </a:rPr>
              <a:t>the </a:t>
            </a:r>
            <a:r>
              <a:rPr lang="en-US" altLang="ja-JP" sz="2400" i="1" dirty="0" err="1">
                <a:ea typeface="ＭＳ ゴシック" pitchFamily="49" charset="-128"/>
                <a:cs typeface="Arial" charset="0"/>
              </a:rPr>
              <a:t>Photochromic</a:t>
            </a:r>
            <a:r>
              <a:rPr lang="en-US" altLang="ja-JP" sz="2400" i="1" dirty="0">
                <a:ea typeface="ＭＳ ゴシック" pitchFamily="49" charset="-128"/>
                <a:cs typeface="Arial" charset="0"/>
              </a:rPr>
              <a:t> Systems </a:t>
            </a:r>
            <a:r>
              <a:rPr lang="en-US" altLang="ja-JP" sz="2400" i="1" dirty="0" smtClean="0">
                <a:ea typeface="ＭＳ ゴシック" pitchFamily="49" charset="-128"/>
                <a:cs typeface="Arial" charset="0"/>
              </a:rPr>
              <a:t>toward the </a:t>
            </a:r>
          </a:p>
          <a:p>
            <a:r>
              <a:rPr lang="en-US" altLang="ja-JP" sz="2400" i="1" dirty="0" smtClean="0">
                <a:ea typeface="ＭＳ ゴシック" pitchFamily="49" charset="-128"/>
                <a:cs typeface="Arial" charset="0"/>
              </a:rPr>
              <a:t>Actual Application(memories </a:t>
            </a:r>
            <a:r>
              <a:rPr lang="en-US" altLang="ja-JP" sz="2400" i="1" dirty="0" smtClean="0">
                <a:ea typeface="ＭＳ ゴシック" pitchFamily="49" charset="-128"/>
                <a:cs typeface="Arial" charset="0"/>
              </a:rPr>
              <a:t>and switchable fluorescent dyes)</a:t>
            </a:r>
            <a:endParaRPr lang="ja-JP" altLang="en-US" sz="2400" i="1" dirty="0">
              <a:ea typeface="ＭＳ Ｐ明朝" pitchFamily="18" charset="-128"/>
              <a:cs typeface="Arial" charset="0"/>
            </a:endParaRPr>
          </a:p>
        </p:txBody>
      </p:sp>
      <p:sp>
        <p:nvSpPr>
          <p:cNvPr id="33" name="テキスト ボックス 32"/>
          <p:cNvSpPr txBox="1">
            <a:spLocks noChangeArrowheads="1"/>
          </p:cNvSpPr>
          <p:nvPr/>
        </p:nvSpPr>
        <p:spPr bwMode="auto">
          <a:xfrm>
            <a:off x="0" y="0"/>
            <a:ext cx="1390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ea typeface="ＭＳ Ｐ明朝" pitchFamily="18" charset="-128"/>
                <a:cs typeface="Arial" charset="0"/>
              </a:rPr>
              <a:t>Introduction</a:t>
            </a:r>
            <a:endParaRPr lang="ja-JP" altLang="en-US" dirty="0">
              <a:ea typeface="ＭＳ Ｐ明朝" pitchFamily="18" charset="-128"/>
              <a:cs typeface="Arial" charset="0"/>
            </a:endParaRPr>
          </a:p>
        </p:txBody>
      </p:sp>
      <p:sp>
        <p:nvSpPr>
          <p:cNvPr id="34" name="Rectangle 2"/>
          <p:cNvSpPr txBox="1">
            <a:spLocks/>
          </p:cNvSpPr>
          <p:nvPr/>
        </p:nvSpPr>
        <p:spPr bwMode="auto">
          <a:xfrm>
            <a:off x="251520" y="1221779"/>
            <a:ext cx="8568952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582613" indent="-514350" font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altLang="ja-JP" sz="2000" dirty="0">
                <a:ea typeface="ＭＳ ゴシック" pitchFamily="49" charset="-128"/>
                <a:cs typeface="Arial" charset="0"/>
              </a:rPr>
              <a:t>Thermal stability of both isomers </a:t>
            </a:r>
          </a:p>
          <a:p>
            <a:pPr marL="582613" indent="-514350" font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altLang="ja-JP" sz="2000" dirty="0">
                <a:ea typeface="ＭＳ ゴシック" pitchFamily="49" charset="-128"/>
                <a:cs typeface="Arial" charset="0"/>
              </a:rPr>
              <a:t>Low </a:t>
            </a:r>
            <a:r>
              <a:rPr lang="en-US" altLang="ja-JP" sz="2000" dirty="0" smtClean="0">
                <a:ea typeface="ＭＳ ゴシック" pitchFamily="49" charset="-128"/>
                <a:cs typeface="Arial" charset="0"/>
              </a:rPr>
              <a:t>fatigue</a:t>
            </a:r>
            <a:endParaRPr lang="en-US" altLang="ja-JP" sz="2000" dirty="0">
              <a:ea typeface="ＭＳ ゴシック" pitchFamily="49" charset="-128"/>
              <a:cs typeface="Arial" charset="0"/>
            </a:endParaRPr>
          </a:p>
        </p:txBody>
      </p:sp>
      <p:sp>
        <p:nvSpPr>
          <p:cNvPr id="35" name="正方形/長方形 34"/>
          <p:cNvSpPr>
            <a:spLocks noChangeArrowheads="1"/>
          </p:cNvSpPr>
          <p:nvPr/>
        </p:nvSpPr>
        <p:spPr bwMode="auto">
          <a:xfrm>
            <a:off x="395536" y="2564904"/>
            <a:ext cx="457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	</a:t>
            </a:r>
            <a:r>
              <a:rPr lang="en-US" altLang="ja-JP" sz="2000" dirty="0" smtClean="0">
                <a:ea typeface="ＭＳ ゴシック" pitchFamily="49" charset="-128"/>
                <a:cs typeface="Arial" charset="0"/>
              </a:rPr>
              <a:t>&lt;memory&gt;</a:t>
            </a:r>
            <a:endParaRPr lang="en-US" altLang="ja-JP" sz="2000" dirty="0" smtClean="0">
              <a:ea typeface="ＭＳ ゴシック" pitchFamily="49" charset="-128"/>
              <a:cs typeface="Arial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ja-JP" sz="2000" dirty="0" smtClean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The colored state should keep its color while it is written in the memory</a:t>
            </a:r>
          </a:p>
          <a:p>
            <a:r>
              <a:rPr lang="en-US" altLang="ja-JP" sz="2000" dirty="0" smtClean="0">
                <a:ea typeface="ＭＳ ゴシック" pitchFamily="49" charset="-128"/>
                <a:cs typeface="Arial" charset="0"/>
              </a:rPr>
              <a:t>&lt;switchable fluorescent dyes&gt;</a:t>
            </a:r>
            <a:endParaRPr lang="en-US" altLang="ja-JP" sz="2000" dirty="0" smtClean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ja-JP" sz="2000" dirty="0" smtClean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The </a:t>
            </a:r>
            <a:r>
              <a:rPr lang="en-US" altLang="ja-JP" sz="2000" dirty="0" smtClean="0">
                <a:solidFill>
                  <a:srgbClr val="FF0000"/>
                </a:solidFill>
                <a:ea typeface="ＭＳ ゴシック" pitchFamily="49" charset="-128"/>
                <a:cs typeface="Arial" charset="0"/>
              </a:rPr>
              <a:t>fluorescent emission should be kept when the molecule is in the ON state of the fluorescence</a:t>
            </a:r>
            <a:endParaRPr lang="ja-JP" altLang="en-US" sz="2000" dirty="0">
              <a:solidFill>
                <a:srgbClr val="FF0000"/>
              </a:solidFill>
              <a:ea typeface="ＭＳ ゴシック" pitchFamily="49" charset="-128"/>
              <a:cs typeface="Arial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820472" y="-273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</a:t>
            </a:r>
            <a:endParaRPr kumimoji="1" lang="ja-JP" altLang="en-US" sz="2400" dirty="0"/>
          </a:p>
        </p:txBody>
      </p:sp>
      <p:grpSp>
        <p:nvGrpSpPr>
          <p:cNvPr id="41" name="グループ化 40"/>
          <p:cNvGrpSpPr/>
          <p:nvPr/>
        </p:nvGrpSpPr>
        <p:grpSpPr>
          <a:xfrm>
            <a:off x="4716016" y="2564904"/>
            <a:ext cx="4032600" cy="2345812"/>
            <a:chOff x="4859338" y="1411290"/>
            <a:chExt cx="4032600" cy="2345812"/>
          </a:xfrm>
        </p:grpSpPr>
        <p:grpSp>
          <p:nvGrpSpPr>
            <p:cNvPr id="42" name="Group 8"/>
            <p:cNvGrpSpPr>
              <a:grpSpLocks/>
            </p:cNvGrpSpPr>
            <p:nvPr/>
          </p:nvGrpSpPr>
          <p:grpSpPr bwMode="auto">
            <a:xfrm>
              <a:off x="4859338" y="1411290"/>
              <a:ext cx="4032600" cy="2301876"/>
              <a:chOff x="2640" y="2496"/>
              <a:chExt cx="2648" cy="1450"/>
            </a:xfrm>
          </p:grpSpPr>
          <p:sp>
            <p:nvSpPr>
              <p:cNvPr id="45" name="Text Box 9"/>
              <p:cNvSpPr txBox="1">
                <a:spLocks noChangeArrowheads="1"/>
              </p:cNvSpPr>
              <p:nvPr/>
            </p:nvSpPr>
            <p:spPr bwMode="auto">
              <a:xfrm>
                <a:off x="3936" y="2640"/>
                <a:ext cx="432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/>
                <a:r>
                  <a:rPr kumimoji="0" lang="en-US" altLang="ja-JP" b="1">
                    <a:solidFill>
                      <a:srgbClr val="FFFFFF"/>
                    </a:solidFill>
                    <a:latin typeface="Century Schoolbook" pitchFamily="18" charset="0"/>
                    <a:ea typeface="ＭＳ 明朝" pitchFamily="17" charset="-128"/>
                  </a:rPr>
                  <a:t>S</a:t>
                </a:r>
                <a:r>
                  <a:rPr kumimoji="0" lang="en-US" altLang="ja-JP" b="1" baseline="-25000">
                    <a:solidFill>
                      <a:srgbClr val="FFFFFF"/>
                    </a:solidFill>
                    <a:latin typeface="Century Schoolbook" pitchFamily="18" charset="0"/>
                    <a:ea typeface="ＭＳ 明朝" pitchFamily="17" charset="-128"/>
                  </a:rPr>
                  <a:t>1</a:t>
                </a:r>
                <a:endParaRPr kumimoji="0" lang="en-US" altLang="ja-JP" b="1">
                  <a:solidFill>
                    <a:srgbClr val="FFFFFF"/>
                  </a:solidFill>
                  <a:latin typeface="Century Schoolbook" pitchFamily="18" charset="0"/>
                  <a:ea typeface="ＭＳ 明朝" pitchFamily="17" charset="-128"/>
                </a:endParaRPr>
              </a:p>
            </p:txBody>
          </p:sp>
          <p:sp>
            <p:nvSpPr>
              <p:cNvPr id="46" name="Line 11"/>
              <p:cNvSpPr>
                <a:spLocks noChangeShapeType="1"/>
              </p:cNvSpPr>
              <p:nvPr/>
            </p:nvSpPr>
            <p:spPr bwMode="auto">
              <a:xfrm>
                <a:off x="2880" y="3680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>
                <a:off x="2880" y="2736"/>
                <a:ext cx="9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Line 13"/>
              <p:cNvSpPr>
                <a:spLocks noChangeShapeType="1"/>
              </p:cNvSpPr>
              <p:nvPr/>
            </p:nvSpPr>
            <p:spPr bwMode="auto">
              <a:xfrm flipV="1">
                <a:off x="3023" y="2496"/>
                <a:ext cx="1" cy="11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Text Box 14"/>
              <p:cNvSpPr txBox="1">
                <a:spLocks noChangeArrowheads="1"/>
              </p:cNvSpPr>
              <p:nvPr/>
            </p:nvSpPr>
            <p:spPr bwMode="auto">
              <a:xfrm>
                <a:off x="2640" y="3024"/>
                <a:ext cx="336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/>
                <a:r>
                  <a:rPr kumimoji="0" lang="en-US" altLang="ja-JP" sz="2000" b="1">
                    <a:latin typeface="Century" pitchFamily="18" charset="0"/>
                    <a:ea typeface="ＭＳ 明朝" pitchFamily="17" charset="-128"/>
                  </a:rPr>
                  <a:t>h</a:t>
                </a:r>
                <a:r>
                  <a:rPr kumimoji="0" lang="en-US" altLang="ja-JP" sz="2000" b="1">
                    <a:latin typeface="Symbol" pitchFamily="18" charset="2"/>
                    <a:ea typeface="ＭＳ 明朝" pitchFamily="17" charset="-128"/>
                  </a:rPr>
                  <a:t>n</a:t>
                </a:r>
                <a:endParaRPr kumimoji="0" lang="en-US" altLang="ja-JP" sz="2000" b="1">
                  <a:latin typeface="Century" pitchFamily="18" charset="0"/>
                  <a:ea typeface="ＭＳ 明朝" pitchFamily="17" charset="-128"/>
                </a:endParaRPr>
              </a:p>
            </p:txBody>
          </p:sp>
          <p:sp>
            <p:nvSpPr>
              <p:cNvPr id="50" name="Line 16"/>
              <p:cNvSpPr>
                <a:spLocks noChangeShapeType="1"/>
              </p:cNvSpPr>
              <p:nvPr/>
            </p:nvSpPr>
            <p:spPr bwMode="auto">
              <a:xfrm>
                <a:off x="3857" y="2736"/>
                <a:ext cx="769" cy="622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51" name="Text Box 17"/>
              <p:cNvSpPr txBox="1">
                <a:spLocks noChangeArrowheads="1"/>
              </p:cNvSpPr>
              <p:nvPr/>
            </p:nvSpPr>
            <p:spPr bwMode="auto">
              <a:xfrm>
                <a:off x="4297" y="3403"/>
                <a:ext cx="991" cy="543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2000" i="1" dirty="0" smtClean="0">
                    <a:solidFill>
                      <a:srgbClr val="160369"/>
                    </a:solidFill>
                    <a:ea typeface="ＭＳ Ｐ明朝" pitchFamily="18" charset="-128"/>
                    <a:cs typeface="Arial" charset="0"/>
                  </a:rPr>
                  <a:t>Colorless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altLang="ja-JP" sz="2000" i="1" dirty="0" smtClean="0">
                    <a:solidFill>
                      <a:srgbClr val="160369"/>
                    </a:solidFill>
                    <a:ea typeface="ＭＳ Ｐ明朝" pitchFamily="18" charset="-128"/>
                    <a:cs typeface="Arial" charset="0"/>
                  </a:rPr>
                  <a:t>(OFF) </a:t>
                </a:r>
                <a:r>
                  <a:rPr lang="en-US" altLang="ja-JP" sz="2000" i="1" dirty="0" smtClean="0">
                    <a:solidFill>
                      <a:srgbClr val="160369"/>
                    </a:solidFill>
                    <a:ea typeface="ＭＳ Ｐ明朝" pitchFamily="18" charset="-128"/>
                    <a:cs typeface="Arial" charset="0"/>
                  </a:rPr>
                  <a:t>state</a:t>
                </a:r>
                <a:endParaRPr lang="en-US" altLang="ja-JP" sz="2000" i="1" dirty="0">
                  <a:solidFill>
                    <a:srgbClr val="160369"/>
                  </a:solidFill>
                  <a:ea typeface="ＭＳ Ｐ明朝" pitchFamily="18" charset="-128"/>
                  <a:cs typeface="Arial" charset="0"/>
                </a:endParaRPr>
              </a:p>
            </p:txBody>
          </p:sp>
          <p:sp>
            <p:nvSpPr>
              <p:cNvPr id="52" name="Line 19"/>
              <p:cNvSpPr>
                <a:spLocks noChangeShapeType="1"/>
              </p:cNvSpPr>
              <p:nvPr/>
            </p:nvSpPr>
            <p:spPr bwMode="auto">
              <a:xfrm>
                <a:off x="3456" y="2736"/>
                <a:ext cx="0" cy="912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3" name="テキスト ボックス 42"/>
            <p:cNvSpPr txBox="1"/>
            <p:nvPr/>
          </p:nvSpPr>
          <p:spPr>
            <a:xfrm>
              <a:off x="4859338" y="3356992"/>
              <a:ext cx="23342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 smtClean="0"/>
                <a:t>Colored (ON )state</a:t>
              </a:r>
              <a:endParaRPr kumimoji="1" lang="ja-JP" altLang="en-US" sz="2000" i="1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085986" y="2492896"/>
              <a:ext cx="15103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 err="1" smtClean="0">
                  <a:solidFill>
                    <a:srgbClr val="00B050"/>
                  </a:solidFill>
                </a:rPr>
                <a:t>fluoresence</a:t>
              </a:r>
              <a:endParaRPr kumimoji="1" lang="ja-JP" altLang="en-US" sz="2000" i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3" name="テキスト ボックス 52"/>
          <p:cNvSpPr txBox="1"/>
          <p:nvPr/>
        </p:nvSpPr>
        <p:spPr>
          <a:xfrm>
            <a:off x="2627784" y="5877272"/>
            <a:ext cx="5320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</a:rPr>
              <a:t>The gated function with the light intensity </a:t>
            </a:r>
          </a:p>
          <a:p>
            <a:r>
              <a:rPr kumimoji="1" lang="en-US" altLang="ja-JP" sz="2000" b="1" i="1" dirty="0" smtClean="0">
                <a:solidFill>
                  <a:srgbClr val="FF0000"/>
                </a:solidFill>
              </a:rPr>
              <a:t>by using </a:t>
            </a:r>
            <a:r>
              <a:rPr kumimoji="1" lang="en-US" altLang="ja-JP" sz="2000" b="1" i="1" dirty="0" err="1" smtClean="0">
                <a:solidFill>
                  <a:srgbClr val="FF0000"/>
                </a:solidFill>
              </a:rPr>
              <a:t>multiphoton</a:t>
            </a:r>
            <a:r>
              <a:rPr kumimoji="1" lang="en-US" altLang="ja-JP" sz="2000" b="1" i="1" dirty="0" smtClean="0">
                <a:solidFill>
                  <a:srgbClr val="FF0000"/>
                </a:solidFill>
              </a:rPr>
              <a:t> absorption process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251520" y="2564904"/>
            <a:ext cx="8568952" cy="23042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95536" y="5085184"/>
            <a:ext cx="7956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But nondestructive performance is in conflict with the non-destructive </a:t>
            </a:r>
          </a:p>
          <a:p>
            <a:r>
              <a:rPr lang="en-US" altLang="ja-JP" b="1" dirty="0" smtClean="0"/>
              <a:t>performance for the switchable molecular systems.</a:t>
            </a:r>
            <a:endParaRPr kumimoji="1" lang="ja-JP" altLang="en-US" b="1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860032" y="1221779"/>
            <a:ext cx="3748462" cy="1271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82613" indent="-514350" font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altLang="ja-JP" dirty="0" smtClean="0">
                <a:ea typeface="ＭＳ ゴシック" pitchFamily="49" charset="-128"/>
                <a:cs typeface="Arial" charset="0"/>
              </a:rPr>
              <a:t>Rapid response</a:t>
            </a:r>
          </a:p>
          <a:p>
            <a:pPr marL="582613" indent="-514350" font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altLang="ja-JP" dirty="0" smtClean="0">
                <a:ea typeface="ＭＳ ゴシック" pitchFamily="49" charset="-128"/>
                <a:cs typeface="Arial" charset="0"/>
              </a:rPr>
              <a:t>High sensitivity</a:t>
            </a:r>
          </a:p>
          <a:p>
            <a:pPr marL="582613" indent="-514350" font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altLang="ja-JP" dirty="0" smtClean="0">
                <a:ea typeface="ＭＳ ゴシック" pitchFamily="49" charset="-128"/>
                <a:cs typeface="Arial" charset="0"/>
              </a:rPr>
              <a:t>Non-destructive performance</a:t>
            </a:r>
          </a:p>
          <a:p>
            <a:pPr>
              <a:buFont typeface="Arial" pitchFamily="34" charset="0"/>
              <a:buChar char="•"/>
            </a:pPr>
            <a:endParaRPr kumimoji="1" lang="ja-JP" altLang="en-US" dirty="0"/>
          </a:p>
        </p:txBody>
      </p:sp>
      <p:sp>
        <p:nvSpPr>
          <p:cNvPr id="57" name="右矢印 56"/>
          <p:cNvSpPr/>
          <p:nvPr/>
        </p:nvSpPr>
        <p:spPr>
          <a:xfrm>
            <a:off x="1115616" y="6093296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advTm="17266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テキスト ボックス 3"/>
          <p:cNvSpPr txBox="1">
            <a:spLocks noChangeArrowheads="1"/>
          </p:cNvSpPr>
          <p:nvPr/>
        </p:nvSpPr>
        <p:spPr bwMode="auto">
          <a:xfrm>
            <a:off x="323850" y="333375"/>
            <a:ext cx="408958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000" i="1" dirty="0" err="1">
                <a:ea typeface="ＭＳ Ｐ明朝" pitchFamily="18" charset="-128"/>
                <a:cs typeface="Arial" charset="0"/>
              </a:rPr>
              <a:t>Diarylethene</a:t>
            </a:r>
            <a:r>
              <a:rPr lang="en-US" altLang="ja-JP" sz="3000" i="1" dirty="0">
                <a:ea typeface="ＭＳ Ｐ明朝" pitchFamily="18" charset="-128"/>
                <a:cs typeface="Arial" charset="0"/>
              </a:rPr>
              <a:t> </a:t>
            </a:r>
            <a:r>
              <a:rPr lang="en-US" altLang="ja-JP" sz="3000" i="1" dirty="0" smtClean="0">
                <a:ea typeface="ＭＳ Ｐ明朝" pitchFamily="18" charset="-128"/>
                <a:cs typeface="Arial" charset="0"/>
              </a:rPr>
              <a:t>derivative</a:t>
            </a:r>
            <a:endParaRPr lang="ja-JP" altLang="en-US" sz="3000" i="1" dirty="0">
              <a:ea typeface="ＭＳ Ｐ明朝" pitchFamily="18" charset="-128"/>
              <a:cs typeface="Arial" charset="0"/>
            </a:endParaRPr>
          </a:p>
        </p:txBody>
      </p:sp>
      <p:pic>
        <p:nvPicPr>
          <p:cNvPr id="17411" name="Picture 4" descr="C:\Users\tomohiro\Desktop\H23_miyasaka_lab\報告会\20110801\DAE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6007" y="1427295"/>
            <a:ext cx="5722044" cy="104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テキスト ボックス 15"/>
          <p:cNvSpPr txBox="1">
            <a:spLocks noChangeArrowheads="1"/>
          </p:cNvSpPr>
          <p:nvPr/>
        </p:nvSpPr>
        <p:spPr bwMode="auto">
          <a:xfrm>
            <a:off x="4716016" y="2924175"/>
            <a:ext cx="278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ea typeface="ＭＳ Ｐ明朝" pitchFamily="18" charset="-128"/>
                <a:cs typeface="Arial" charset="0"/>
              </a:rPr>
              <a:t>(</a:t>
            </a:r>
            <a:r>
              <a:rPr lang="en-US" altLang="ja-JP" sz="2400" dirty="0">
                <a:solidFill>
                  <a:srgbClr val="FF0000"/>
                </a:solidFill>
                <a:ea typeface="ＭＳ Ｐ明朝" pitchFamily="18" charset="-128"/>
                <a:cs typeface="Arial" charset="0"/>
              </a:rPr>
              <a:t>highly fluorescent</a:t>
            </a:r>
            <a:r>
              <a:rPr lang="en-US" altLang="ja-JP" sz="2400" dirty="0">
                <a:ea typeface="ＭＳ Ｐ明朝" pitchFamily="18" charset="-128"/>
                <a:cs typeface="Arial" charset="0"/>
              </a:rPr>
              <a:t>)</a:t>
            </a:r>
            <a:endParaRPr lang="ja-JP" altLang="en-US" sz="2400" dirty="0">
              <a:ea typeface="ＭＳ Ｐ明朝" pitchFamily="18" charset="-128"/>
              <a:cs typeface="Arial" charset="0"/>
            </a:endParaRPr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716338"/>
            <a:ext cx="4433888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テキスト ボックス 17"/>
          <p:cNvSpPr txBox="1">
            <a:spLocks noChangeArrowheads="1"/>
          </p:cNvSpPr>
          <p:nvPr/>
        </p:nvSpPr>
        <p:spPr bwMode="auto">
          <a:xfrm>
            <a:off x="1925588" y="2565400"/>
            <a:ext cx="1638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ea typeface="ＭＳ Ｐ明朝" pitchFamily="18" charset="-128"/>
                <a:cs typeface="Arial" charset="0"/>
              </a:rPr>
              <a:t>Open form</a:t>
            </a:r>
            <a:endParaRPr lang="ja-JP" altLang="en-US" sz="2400" dirty="0">
              <a:ea typeface="ＭＳ Ｐ明朝" pitchFamily="18" charset="-128"/>
              <a:cs typeface="Arial" charset="0"/>
            </a:endParaRPr>
          </a:p>
        </p:txBody>
      </p:sp>
      <p:sp>
        <p:nvSpPr>
          <p:cNvPr id="17416" name="テキスト ボックス 18"/>
          <p:cNvSpPr txBox="1">
            <a:spLocks noChangeArrowheads="1"/>
          </p:cNvSpPr>
          <p:nvPr/>
        </p:nvSpPr>
        <p:spPr bwMode="auto">
          <a:xfrm>
            <a:off x="5148064" y="2565400"/>
            <a:ext cx="1846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ea typeface="ＭＳ Ｐ明朝" pitchFamily="18" charset="-128"/>
                <a:cs typeface="Arial" charset="0"/>
              </a:rPr>
              <a:t>Closed form</a:t>
            </a:r>
            <a:endParaRPr lang="ja-JP" altLang="en-US" sz="2400" dirty="0">
              <a:ea typeface="ＭＳ Ｐ明朝" pitchFamily="18" charset="-128"/>
              <a:cs typeface="Arial" charset="0"/>
            </a:endParaRPr>
          </a:p>
        </p:txBody>
      </p:sp>
      <p:sp>
        <p:nvSpPr>
          <p:cNvPr id="17417" name="テキスト ボックス 19"/>
          <p:cNvSpPr txBox="1">
            <a:spLocks noChangeArrowheads="1"/>
          </p:cNvSpPr>
          <p:nvPr/>
        </p:nvSpPr>
        <p:spPr bwMode="auto">
          <a:xfrm>
            <a:off x="4932363" y="3789363"/>
            <a:ext cx="34575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i="1" u="sng">
                <a:ea typeface="ＭＳ Ｐ明朝" pitchFamily="18" charset="-128"/>
                <a:cs typeface="Arial" charset="0"/>
              </a:rPr>
              <a:t>Absorption spectra</a:t>
            </a:r>
          </a:p>
          <a:p>
            <a:pPr>
              <a:buFont typeface="Arial" charset="0"/>
              <a:buChar char="•"/>
            </a:pPr>
            <a:r>
              <a:rPr lang="ja-JP" altLang="en-US">
                <a:ea typeface="ＭＳ Ｐ明朝" pitchFamily="18" charset="-128"/>
                <a:cs typeface="Arial" charset="0"/>
              </a:rPr>
              <a:t>　</a:t>
            </a:r>
            <a:r>
              <a:rPr lang="en-US" altLang="ja-JP">
                <a:ea typeface="ＭＳ Ｐ明朝" pitchFamily="18" charset="-128"/>
                <a:cs typeface="Arial" charset="0"/>
              </a:rPr>
              <a:t>Open form in 1,4-dioxane</a:t>
            </a:r>
          </a:p>
          <a:p>
            <a:r>
              <a:rPr lang="ja-JP" altLang="en-US">
                <a:ea typeface="ＭＳ Ｐ明朝" pitchFamily="18" charset="-128"/>
                <a:cs typeface="Arial" charset="0"/>
              </a:rPr>
              <a:t>　　</a:t>
            </a:r>
            <a:r>
              <a:rPr lang="en-US" altLang="ja-JP">
                <a:ea typeface="ＭＳ Ｐ明朝" pitchFamily="18" charset="-128"/>
                <a:cs typeface="Arial" charset="0"/>
              </a:rPr>
              <a:t>(Black dashed line)</a:t>
            </a:r>
          </a:p>
          <a:p>
            <a:pPr>
              <a:buFont typeface="Arial" charset="0"/>
              <a:buChar char="•"/>
            </a:pPr>
            <a:r>
              <a:rPr lang="ja-JP" altLang="en-US">
                <a:ea typeface="ＭＳ Ｐ明朝" pitchFamily="18" charset="-128"/>
                <a:cs typeface="Arial" charset="0"/>
              </a:rPr>
              <a:t>　</a:t>
            </a:r>
            <a:r>
              <a:rPr lang="en-US" altLang="ja-JP">
                <a:ea typeface="ＭＳ Ｐ明朝" pitchFamily="18" charset="-128"/>
                <a:cs typeface="Arial" charset="0"/>
              </a:rPr>
              <a:t>Closed form in 1,4-dioxane</a:t>
            </a:r>
          </a:p>
          <a:p>
            <a:r>
              <a:rPr lang="ja-JP" altLang="en-US">
                <a:ea typeface="ＭＳ Ｐ明朝" pitchFamily="18" charset="-128"/>
                <a:cs typeface="Arial" charset="0"/>
              </a:rPr>
              <a:t>　　</a:t>
            </a:r>
            <a:r>
              <a:rPr lang="en-US" altLang="ja-JP">
                <a:ea typeface="ＭＳ Ｐ明朝" pitchFamily="18" charset="-128"/>
                <a:cs typeface="Arial" charset="0"/>
              </a:rPr>
              <a:t>(black solid line)</a:t>
            </a:r>
          </a:p>
          <a:p>
            <a:r>
              <a:rPr lang="en-US" altLang="ja-JP" i="1" u="sng">
                <a:ea typeface="ＭＳ Ｐ明朝" pitchFamily="18" charset="-128"/>
                <a:cs typeface="Arial" charset="0"/>
              </a:rPr>
              <a:t>Fluorescence spectra</a:t>
            </a:r>
          </a:p>
          <a:p>
            <a:pPr>
              <a:buFont typeface="Arial" charset="0"/>
              <a:buChar char="•"/>
            </a:pPr>
            <a:r>
              <a:rPr lang="ja-JP" altLang="en-US">
                <a:ea typeface="ＭＳ Ｐ明朝" pitchFamily="18" charset="-128"/>
                <a:cs typeface="Arial" charset="0"/>
              </a:rPr>
              <a:t>　</a:t>
            </a:r>
            <a:r>
              <a:rPr lang="en-US" altLang="ja-JP">
                <a:ea typeface="ＭＳ Ｐ明朝" pitchFamily="18" charset="-128"/>
                <a:cs typeface="Arial" charset="0"/>
              </a:rPr>
              <a:t>Closed form under irradiation </a:t>
            </a:r>
          </a:p>
          <a:p>
            <a:r>
              <a:rPr lang="ja-JP" altLang="en-US">
                <a:ea typeface="ＭＳ Ｐ明朝" pitchFamily="18" charset="-128"/>
                <a:cs typeface="Arial" charset="0"/>
              </a:rPr>
              <a:t>　　</a:t>
            </a:r>
            <a:r>
              <a:rPr lang="en-US" altLang="ja-JP">
                <a:ea typeface="ＭＳ Ｐ明朝" pitchFamily="18" charset="-128"/>
                <a:cs typeface="Arial" charset="0"/>
              </a:rPr>
              <a:t>with 532 nm light</a:t>
            </a:r>
          </a:p>
          <a:p>
            <a:r>
              <a:rPr lang="ja-JP" altLang="en-US">
                <a:ea typeface="ＭＳ Ｐ明朝" pitchFamily="18" charset="-128"/>
                <a:cs typeface="Arial" charset="0"/>
              </a:rPr>
              <a:t>　　</a:t>
            </a:r>
            <a:r>
              <a:rPr lang="en-US" altLang="ja-JP">
                <a:ea typeface="ＭＳ Ｐ明朝" pitchFamily="18" charset="-128"/>
                <a:cs typeface="Arial" charset="0"/>
              </a:rPr>
              <a:t>(red line)</a:t>
            </a:r>
          </a:p>
        </p:txBody>
      </p:sp>
      <p:sp>
        <p:nvSpPr>
          <p:cNvPr id="17418" name="テキスト ボックス 22"/>
          <p:cNvSpPr txBox="1">
            <a:spLocks noChangeArrowheads="1"/>
          </p:cNvSpPr>
          <p:nvPr/>
        </p:nvSpPr>
        <p:spPr bwMode="auto">
          <a:xfrm>
            <a:off x="4283968" y="6488668"/>
            <a:ext cx="4856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ea typeface="ＭＳ Ｐ明朝" pitchFamily="18" charset="-128"/>
                <a:cs typeface="Arial" charset="0"/>
              </a:rPr>
              <a:t>(M. </a:t>
            </a:r>
            <a:r>
              <a:rPr lang="en-US" altLang="ja-JP" dirty="0" err="1" smtClean="0">
                <a:ea typeface="ＭＳ Ｐ明朝" pitchFamily="18" charset="-128"/>
                <a:cs typeface="Arial" charset="0"/>
              </a:rPr>
              <a:t>Irie,</a:t>
            </a:r>
            <a:r>
              <a:rPr lang="en-US" altLang="ja-JP" i="1" dirty="0" err="1" smtClean="0">
                <a:ea typeface="ＭＳ Ｐ明朝" pitchFamily="18" charset="-128"/>
                <a:cs typeface="Arial" charset="0"/>
              </a:rPr>
              <a:t>et</a:t>
            </a:r>
            <a:r>
              <a:rPr lang="en-US" altLang="ja-JP" i="1" dirty="0" smtClean="0">
                <a:ea typeface="ＭＳ Ｐ明朝" pitchFamily="18" charset="-128"/>
                <a:cs typeface="Arial" charset="0"/>
              </a:rPr>
              <a:t> al,</a:t>
            </a:r>
            <a:r>
              <a:rPr lang="en-US" altLang="ja-JP" dirty="0" smtClean="0">
                <a:ea typeface="ＭＳ Ｐ明朝" pitchFamily="18" charset="-128"/>
                <a:cs typeface="Arial" charset="0"/>
              </a:rPr>
              <a:t> </a:t>
            </a:r>
            <a:r>
              <a:rPr lang="en-US" altLang="ja-JP" i="1" dirty="0">
                <a:solidFill>
                  <a:srgbClr val="000049"/>
                </a:solidFill>
                <a:ea typeface="ＭＳ Ｐ明朝" pitchFamily="18" charset="-128"/>
                <a:cs typeface="Arial" charset="0"/>
              </a:rPr>
              <a:t>J. </a:t>
            </a:r>
            <a:r>
              <a:rPr lang="en-US" altLang="ja-JP" i="1" dirty="0" smtClean="0">
                <a:solidFill>
                  <a:srgbClr val="000049"/>
                </a:solidFill>
                <a:ea typeface="ＭＳ Ｐ明朝" pitchFamily="18" charset="-128"/>
                <a:cs typeface="Arial" charset="0"/>
              </a:rPr>
              <a:t>Am. Chem</a:t>
            </a:r>
            <a:r>
              <a:rPr lang="en-US" altLang="ja-JP" i="1" dirty="0">
                <a:solidFill>
                  <a:srgbClr val="000049"/>
                </a:solidFill>
                <a:ea typeface="ＭＳ Ｐ明朝" pitchFamily="18" charset="-128"/>
                <a:cs typeface="Arial" charset="0"/>
              </a:rPr>
              <a:t>. Soc.</a:t>
            </a:r>
            <a:r>
              <a:rPr lang="en-US" altLang="ja-JP" dirty="0">
                <a:solidFill>
                  <a:srgbClr val="000049"/>
                </a:solidFill>
                <a:ea typeface="ＭＳ Ｐ明朝" pitchFamily="18" charset="-128"/>
                <a:cs typeface="Arial" charset="0"/>
              </a:rPr>
              <a:t> </a:t>
            </a:r>
            <a:r>
              <a:rPr lang="en-US" altLang="ja-JP" b="1" dirty="0">
                <a:solidFill>
                  <a:srgbClr val="000049"/>
                </a:solidFill>
                <a:ea typeface="ＭＳ Ｐ明朝" pitchFamily="18" charset="-128"/>
                <a:cs typeface="Arial" charset="0"/>
              </a:rPr>
              <a:t>2011</a:t>
            </a:r>
            <a:r>
              <a:rPr lang="en-US" altLang="ja-JP" dirty="0">
                <a:solidFill>
                  <a:srgbClr val="000049"/>
                </a:solidFill>
                <a:ea typeface="ＭＳ Ｐ明朝" pitchFamily="18" charset="-128"/>
                <a:cs typeface="Arial" charset="0"/>
              </a:rPr>
              <a:t>,13558.)</a:t>
            </a:r>
            <a:endParaRPr lang="ja-JP" altLang="en-US" dirty="0">
              <a:ea typeface="ＭＳ Ｐ明朝" pitchFamily="18" charset="-128"/>
              <a:cs typeface="Arial" charset="0"/>
            </a:endParaRPr>
          </a:p>
        </p:txBody>
      </p:sp>
      <p:sp>
        <p:nvSpPr>
          <p:cNvPr id="11" name="テキスト ボックス 21"/>
          <p:cNvSpPr txBox="1">
            <a:spLocks noChangeArrowheads="1"/>
          </p:cNvSpPr>
          <p:nvPr/>
        </p:nvSpPr>
        <p:spPr bwMode="auto">
          <a:xfrm>
            <a:off x="0" y="0"/>
            <a:ext cx="2351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ea typeface="ＭＳ Ｐ明朝" pitchFamily="18" charset="-128"/>
                <a:cs typeface="Arial" charset="0"/>
              </a:rPr>
              <a:t>Results &amp; Discussion</a:t>
            </a:r>
            <a:endParaRPr lang="ja-JP" altLang="en-US" dirty="0">
              <a:ea typeface="ＭＳ Ｐ明朝" pitchFamily="18" charset="-128"/>
              <a:cs typeface="Arial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51920" y="1340768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Φ=0.21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23928" y="2492896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Φ&lt;10</a:t>
            </a:r>
            <a:r>
              <a:rPr kumimoji="1" lang="en-US" altLang="ja-JP" baseline="30000" dirty="0" smtClean="0"/>
              <a:t>-5</a:t>
            </a:r>
            <a:endParaRPr kumimoji="1" lang="ja-JP" altLang="en-US" baseline="30000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298" y="1268760"/>
            <a:ext cx="1085874" cy="153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6082" y="1268760"/>
            <a:ext cx="1130374" cy="151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8820472" y="-273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4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1475656" y="2924944"/>
            <a:ext cx="2513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ea typeface="ＭＳ Ｐ明朝" pitchFamily="18" charset="-128"/>
                <a:cs typeface="Arial" charset="0"/>
              </a:rPr>
              <a:t>(non-fluorescent</a:t>
            </a:r>
            <a:r>
              <a:rPr lang="en-US" altLang="ja-JP" sz="2400" dirty="0">
                <a:ea typeface="ＭＳ Ｐ明朝" pitchFamily="18" charset="-128"/>
                <a:cs typeface="Arial" charset="0"/>
              </a:rPr>
              <a:t>)</a:t>
            </a:r>
            <a:endParaRPr lang="ja-JP" altLang="en-US" sz="2400" dirty="0">
              <a:ea typeface="ＭＳ Ｐ明朝" pitchFamily="18" charset="-128"/>
              <a:cs typeface="Arial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39752" y="3356992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Φ</a:t>
            </a:r>
            <a:r>
              <a:rPr kumimoji="1" lang="en-US" altLang="ja-JP" baseline="-25000" dirty="0" smtClean="0"/>
              <a:t>F</a:t>
            </a:r>
            <a:r>
              <a:rPr lang="en-US" altLang="ja-JP" dirty="0" smtClean="0"/>
              <a:t>~0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24128" y="3356992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Φ</a:t>
            </a:r>
            <a:r>
              <a:rPr kumimoji="1" lang="en-US" altLang="ja-JP" baseline="-25000" dirty="0" smtClean="0"/>
              <a:t>F</a:t>
            </a:r>
            <a:r>
              <a:rPr lang="en-US" altLang="ja-JP" dirty="0" smtClean="0"/>
              <a:t>=0.78</a:t>
            </a:r>
            <a:endParaRPr kumimoji="1" lang="ja-JP" altLang="en-US" dirty="0"/>
          </a:p>
        </p:txBody>
      </p:sp>
    </p:spTree>
  </p:cSld>
  <p:clrMapOvr>
    <a:masterClrMapping/>
  </p:clrMapOvr>
  <p:transition advTm="6338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テキスト ボックス 3"/>
          <p:cNvSpPr txBox="1">
            <a:spLocks noChangeArrowheads="1"/>
          </p:cNvSpPr>
          <p:nvPr/>
        </p:nvSpPr>
        <p:spPr bwMode="auto">
          <a:xfrm>
            <a:off x="323850" y="333375"/>
            <a:ext cx="408958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000" i="1" dirty="0" err="1">
                <a:ea typeface="ＭＳ Ｐ明朝" pitchFamily="18" charset="-128"/>
                <a:cs typeface="Arial" charset="0"/>
              </a:rPr>
              <a:t>Diarylethene</a:t>
            </a:r>
            <a:r>
              <a:rPr lang="en-US" altLang="ja-JP" sz="3000" i="1" dirty="0">
                <a:ea typeface="ＭＳ Ｐ明朝" pitchFamily="18" charset="-128"/>
                <a:cs typeface="Arial" charset="0"/>
              </a:rPr>
              <a:t> </a:t>
            </a:r>
            <a:r>
              <a:rPr lang="en-US" altLang="ja-JP" sz="3000" i="1" dirty="0" smtClean="0">
                <a:ea typeface="ＭＳ Ｐ明朝" pitchFamily="18" charset="-128"/>
                <a:cs typeface="Arial" charset="0"/>
              </a:rPr>
              <a:t>derivative</a:t>
            </a:r>
            <a:endParaRPr lang="ja-JP" altLang="en-US" sz="3000" i="1" dirty="0">
              <a:ea typeface="ＭＳ Ｐ明朝" pitchFamily="18" charset="-128"/>
              <a:cs typeface="Arial" charset="0"/>
            </a:endParaRPr>
          </a:p>
        </p:txBody>
      </p:sp>
      <p:sp>
        <p:nvSpPr>
          <p:cNvPr id="18441" name="テキスト ボックス 19"/>
          <p:cNvSpPr txBox="1">
            <a:spLocks noChangeArrowheads="1"/>
          </p:cNvSpPr>
          <p:nvPr/>
        </p:nvSpPr>
        <p:spPr bwMode="auto">
          <a:xfrm>
            <a:off x="4930775" y="4471952"/>
            <a:ext cx="34868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i="1" u="sng" dirty="0" smtClean="0">
                <a:ea typeface="ＭＳ Ｐ明朝" pitchFamily="18" charset="-128"/>
                <a:cs typeface="Arial" charset="0"/>
              </a:rPr>
              <a:t>Fluorescence time profile</a:t>
            </a:r>
            <a:endParaRPr lang="en-US" altLang="ja-JP" i="1" u="sng" dirty="0">
              <a:ea typeface="ＭＳ Ｐ明朝" pitchFamily="18" charset="-128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ja-JP" altLang="en-US" dirty="0">
                <a:ea typeface="ＭＳ Ｐ明朝" pitchFamily="18" charset="-128"/>
                <a:cs typeface="Arial" charset="0"/>
              </a:rPr>
              <a:t>　</a:t>
            </a:r>
            <a:r>
              <a:rPr lang="en-US" altLang="ja-JP" dirty="0">
                <a:ea typeface="ＭＳ Ｐ明朝" pitchFamily="18" charset="-128"/>
                <a:cs typeface="Arial" charset="0"/>
              </a:rPr>
              <a:t>Closed form under irradiation </a:t>
            </a:r>
          </a:p>
          <a:p>
            <a:r>
              <a:rPr lang="ja-JP" altLang="en-US" dirty="0">
                <a:ea typeface="ＭＳ Ｐ明朝" pitchFamily="18" charset="-128"/>
                <a:cs typeface="Arial" charset="0"/>
              </a:rPr>
              <a:t>　　</a:t>
            </a:r>
            <a:r>
              <a:rPr lang="en-US" altLang="ja-JP" dirty="0">
                <a:ea typeface="ＭＳ Ｐ明朝" pitchFamily="18" charset="-128"/>
                <a:cs typeface="Arial" charset="0"/>
              </a:rPr>
              <a:t>with 532 nm </a:t>
            </a:r>
            <a:r>
              <a:rPr lang="en-US" altLang="ja-JP" dirty="0" smtClean="0">
                <a:ea typeface="ＭＳ Ｐ明朝" pitchFamily="18" charset="-128"/>
                <a:cs typeface="Arial" charset="0"/>
              </a:rPr>
              <a:t>light</a:t>
            </a:r>
            <a:endParaRPr lang="en-US" altLang="ja-JP" dirty="0">
              <a:ea typeface="ＭＳ Ｐ明朝" pitchFamily="18" charset="-128"/>
              <a:cs typeface="Arial" charset="0"/>
            </a:endParaRPr>
          </a:p>
          <a:p>
            <a:r>
              <a:rPr lang="ja-JP" altLang="en-US" dirty="0">
                <a:ea typeface="ＭＳ Ｐ明朝" pitchFamily="18" charset="-128"/>
                <a:cs typeface="Arial" charset="0"/>
              </a:rPr>
              <a:t>　　</a:t>
            </a:r>
            <a:r>
              <a:rPr lang="en-US" altLang="ja-JP" dirty="0">
                <a:solidFill>
                  <a:srgbClr val="FF0000"/>
                </a:solidFill>
                <a:ea typeface="ＭＳ Ｐ明朝" pitchFamily="18" charset="-128"/>
                <a:cs typeface="Arial" charset="0"/>
              </a:rPr>
              <a:t>fluorescence lifetime = 2.6 ns</a:t>
            </a:r>
          </a:p>
        </p:txBody>
      </p:sp>
      <p:pic>
        <p:nvPicPr>
          <p:cNvPr id="14" name="コンテンツ プレースホルダ 14" descr="DAE_3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3459163"/>
            <a:ext cx="4346575" cy="3398837"/>
          </a:xfrm>
          <a:prstGeom prst="rect">
            <a:avLst/>
          </a:prstGeom>
        </p:spPr>
      </p:pic>
      <p:sp>
        <p:nvSpPr>
          <p:cNvPr id="18" name="テキスト ボックス 22"/>
          <p:cNvSpPr txBox="1">
            <a:spLocks noChangeArrowheads="1"/>
          </p:cNvSpPr>
          <p:nvPr/>
        </p:nvSpPr>
        <p:spPr bwMode="auto">
          <a:xfrm>
            <a:off x="4283968" y="6488668"/>
            <a:ext cx="4856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ea typeface="ＭＳ Ｐ明朝" pitchFamily="18" charset="-128"/>
                <a:cs typeface="Arial" charset="0"/>
              </a:rPr>
              <a:t>(M. </a:t>
            </a:r>
            <a:r>
              <a:rPr lang="en-US" altLang="ja-JP" dirty="0" err="1" smtClean="0">
                <a:ea typeface="ＭＳ Ｐ明朝" pitchFamily="18" charset="-128"/>
                <a:cs typeface="Arial" charset="0"/>
              </a:rPr>
              <a:t>Irie,</a:t>
            </a:r>
            <a:r>
              <a:rPr lang="en-US" altLang="ja-JP" i="1" dirty="0" err="1" smtClean="0">
                <a:ea typeface="ＭＳ Ｐ明朝" pitchFamily="18" charset="-128"/>
                <a:cs typeface="Arial" charset="0"/>
              </a:rPr>
              <a:t>et</a:t>
            </a:r>
            <a:r>
              <a:rPr lang="en-US" altLang="ja-JP" i="1" dirty="0" smtClean="0">
                <a:ea typeface="ＭＳ Ｐ明朝" pitchFamily="18" charset="-128"/>
                <a:cs typeface="Arial" charset="0"/>
              </a:rPr>
              <a:t> al,</a:t>
            </a:r>
            <a:r>
              <a:rPr lang="en-US" altLang="ja-JP" dirty="0" smtClean="0">
                <a:ea typeface="ＭＳ Ｐ明朝" pitchFamily="18" charset="-128"/>
                <a:cs typeface="Arial" charset="0"/>
              </a:rPr>
              <a:t> </a:t>
            </a:r>
            <a:r>
              <a:rPr lang="en-US" altLang="ja-JP" i="1" dirty="0">
                <a:solidFill>
                  <a:srgbClr val="000049"/>
                </a:solidFill>
                <a:ea typeface="ＭＳ Ｐ明朝" pitchFamily="18" charset="-128"/>
                <a:cs typeface="Arial" charset="0"/>
              </a:rPr>
              <a:t>J. </a:t>
            </a:r>
            <a:r>
              <a:rPr lang="en-US" altLang="ja-JP" i="1" dirty="0" smtClean="0">
                <a:solidFill>
                  <a:srgbClr val="000049"/>
                </a:solidFill>
                <a:ea typeface="ＭＳ Ｐ明朝" pitchFamily="18" charset="-128"/>
                <a:cs typeface="Arial" charset="0"/>
              </a:rPr>
              <a:t>Am. Chem</a:t>
            </a:r>
            <a:r>
              <a:rPr lang="en-US" altLang="ja-JP" i="1" dirty="0">
                <a:solidFill>
                  <a:srgbClr val="000049"/>
                </a:solidFill>
                <a:ea typeface="ＭＳ Ｐ明朝" pitchFamily="18" charset="-128"/>
                <a:cs typeface="Arial" charset="0"/>
              </a:rPr>
              <a:t>. Soc.</a:t>
            </a:r>
            <a:r>
              <a:rPr lang="en-US" altLang="ja-JP" dirty="0">
                <a:solidFill>
                  <a:srgbClr val="000049"/>
                </a:solidFill>
                <a:ea typeface="ＭＳ Ｐ明朝" pitchFamily="18" charset="-128"/>
                <a:cs typeface="Arial" charset="0"/>
              </a:rPr>
              <a:t> </a:t>
            </a:r>
            <a:r>
              <a:rPr lang="en-US" altLang="ja-JP" b="1" dirty="0">
                <a:solidFill>
                  <a:srgbClr val="000049"/>
                </a:solidFill>
                <a:ea typeface="ＭＳ Ｐ明朝" pitchFamily="18" charset="-128"/>
                <a:cs typeface="Arial" charset="0"/>
              </a:rPr>
              <a:t>2011</a:t>
            </a:r>
            <a:r>
              <a:rPr lang="en-US" altLang="ja-JP" dirty="0">
                <a:solidFill>
                  <a:srgbClr val="000049"/>
                </a:solidFill>
                <a:ea typeface="ＭＳ Ｐ明朝" pitchFamily="18" charset="-128"/>
                <a:cs typeface="Arial" charset="0"/>
              </a:rPr>
              <a:t>,13558.)</a:t>
            </a:r>
            <a:endParaRPr lang="ja-JP" altLang="en-US" dirty="0">
              <a:ea typeface="ＭＳ Ｐ明朝" pitchFamily="18" charset="-128"/>
              <a:cs typeface="Arial" charset="0"/>
            </a:endParaRPr>
          </a:p>
        </p:txBody>
      </p:sp>
      <p:pic>
        <p:nvPicPr>
          <p:cNvPr id="22" name="Picture 4" descr="C:\Users\tomohiro\Desktop\H23_miyasaka_lab\報告会\20110801\DAE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6007" y="1427295"/>
            <a:ext cx="5722044" cy="104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テキスト ボックス 15"/>
          <p:cNvSpPr txBox="1">
            <a:spLocks noChangeArrowheads="1"/>
          </p:cNvSpPr>
          <p:nvPr/>
        </p:nvSpPr>
        <p:spPr bwMode="auto">
          <a:xfrm>
            <a:off x="4716016" y="2924175"/>
            <a:ext cx="278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ea typeface="ＭＳ Ｐ明朝" pitchFamily="18" charset="-128"/>
                <a:cs typeface="Arial" charset="0"/>
              </a:rPr>
              <a:t>(</a:t>
            </a:r>
            <a:r>
              <a:rPr lang="en-US" altLang="ja-JP" sz="2400">
                <a:solidFill>
                  <a:srgbClr val="FF0000"/>
                </a:solidFill>
                <a:ea typeface="ＭＳ Ｐ明朝" pitchFamily="18" charset="-128"/>
                <a:cs typeface="Arial" charset="0"/>
              </a:rPr>
              <a:t>highly fluorescent</a:t>
            </a:r>
            <a:r>
              <a:rPr lang="en-US" altLang="ja-JP" sz="2400">
                <a:ea typeface="ＭＳ Ｐ明朝" pitchFamily="18" charset="-128"/>
                <a:cs typeface="Arial" charset="0"/>
              </a:rPr>
              <a:t>)</a:t>
            </a:r>
            <a:endParaRPr lang="ja-JP" altLang="en-US" sz="2400">
              <a:ea typeface="ＭＳ Ｐ明朝" pitchFamily="18" charset="-128"/>
              <a:cs typeface="Arial" charset="0"/>
            </a:endParaRPr>
          </a:p>
        </p:txBody>
      </p:sp>
      <p:sp>
        <p:nvSpPr>
          <p:cNvPr id="24" name="テキスト ボックス 17"/>
          <p:cNvSpPr txBox="1">
            <a:spLocks noChangeArrowheads="1"/>
          </p:cNvSpPr>
          <p:nvPr/>
        </p:nvSpPr>
        <p:spPr bwMode="auto">
          <a:xfrm>
            <a:off x="1925588" y="2565400"/>
            <a:ext cx="1638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ea typeface="ＭＳ Ｐ明朝" pitchFamily="18" charset="-128"/>
                <a:cs typeface="Arial" charset="0"/>
              </a:rPr>
              <a:t>Open form</a:t>
            </a:r>
            <a:endParaRPr lang="ja-JP" altLang="en-US" sz="2400" dirty="0">
              <a:ea typeface="ＭＳ Ｐ明朝" pitchFamily="18" charset="-128"/>
              <a:cs typeface="Arial" charset="0"/>
            </a:endParaRPr>
          </a:p>
        </p:txBody>
      </p:sp>
      <p:sp>
        <p:nvSpPr>
          <p:cNvPr id="25" name="テキスト ボックス 18"/>
          <p:cNvSpPr txBox="1">
            <a:spLocks noChangeArrowheads="1"/>
          </p:cNvSpPr>
          <p:nvPr/>
        </p:nvSpPr>
        <p:spPr bwMode="auto">
          <a:xfrm>
            <a:off x="5148064" y="2565400"/>
            <a:ext cx="1846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ea typeface="ＭＳ Ｐ明朝" pitchFamily="18" charset="-128"/>
                <a:cs typeface="Arial" charset="0"/>
              </a:rPr>
              <a:t>Closed form</a:t>
            </a:r>
            <a:endParaRPr lang="ja-JP" altLang="en-US" sz="2400" dirty="0">
              <a:ea typeface="ＭＳ Ｐ明朝" pitchFamily="18" charset="-128"/>
              <a:cs typeface="Arial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851920" y="1340768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Φ=0.21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923928" y="2492896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Φ&lt;10</a:t>
            </a:r>
            <a:r>
              <a:rPr kumimoji="1" lang="en-US" altLang="ja-JP" baseline="30000" dirty="0" smtClean="0"/>
              <a:t>-5</a:t>
            </a:r>
            <a:endParaRPr kumimoji="1" lang="ja-JP" altLang="en-US" baseline="30000" dirty="0"/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298" y="1268760"/>
            <a:ext cx="1085874" cy="153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6082" y="1268760"/>
            <a:ext cx="1130374" cy="151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21"/>
          <p:cNvSpPr txBox="1">
            <a:spLocks noChangeArrowheads="1"/>
          </p:cNvSpPr>
          <p:nvPr/>
        </p:nvSpPr>
        <p:spPr bwMode="auto">
          <a:xfrm>
            <a:off x="0" y="0"/>
            <a:ext cx="2351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ea typeface="ＭＳ Ｐ明朝" pitchFamily="18" charset="-128"/>
                <a:cs typeface="Arial" charset="0"/>
              </a:rPr>
              <a:t>Results &amp; Discussion</a:t>
            </a:r>
            <a:endParaRPr lang="ja-JP" altLang="en-US" dirty="0">
              <a:ea typeface="ＭＳ Ｐ明朝" pitchFamily="18" charset="-128"/>
              <a:cs typeface="Arial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820472" y="-273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5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1475656" y="2924944"/>
            <a:ext cx="2513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ea typeface="ＭＳ Ｐ明朝" pitchFamily="18" charset="-128"/>
                <a:cs typeface="Arial" charset="0"/>
              </a:rPr>
              <a:t>(non-fluorescent</a:t>
            </a:r>
            <a:r>
              <a:rPr lang="en-US" altLang="ja-JP" sz="2400" dirty="0">
                <a:ea typeface="ＭＳ Ｐ明朝" pitchFamily="18" charset="-128"/>
                <a:cs typeface="Arial" charset="0"/>
              </a:rPr>
              <a:t>)</a:t>
            </a:r>
            <a:endParaRPr lang="ja-JP" altLang="en-US" sz="2400" dirty="0">
              <a:ea typeface="ＭＳ Ｐ明朝" pitchFamily="18" charset="-128"/>
              <a:cs typeface="Arial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39752" y="3356992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Φ</a:t>
            </a:r>
            <a:r>
              <a:rPr kumimoji="1" lang="en-US" altLang="ja-JP" baseline="-25000" dirty="0" smtClean="0"/>
              <a:t>F</a:t>
            </a:r>
            <a:r>
              <a:rPr lang="en-US" altLang="ja-JP" dirty="0" smtClean="0"/>
              <a:t>~0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24128" y="3356992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Φ</a:t>
            </a:r>
            <a:r>
              <a:rPr kumimoji="1" lang="en-US" altLang="ja-JP" baseline="-25000" dirty="0" smtClean="0"/>
              <a:t>F</a:t>
            </a:r>
            <a:r>
              <a:rPr lang="en-US" altLang="ja-JP" dirty="0" smtClean="0"/>
              <a:t>=0.78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4788024" y="1268760"/>
            <a:ext cx="2592288" cy="2376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advTm="3378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テキスト ボックス 3"/>
          <p:cNvSpPr txBox="1">
            <a:spLocks noChangeArrowheads="1"/>
          </p:cNvSpPr>
          <p:nvPr/>
        </p:nvSpPr>
        <p:spPr bwMode="auto">
          <a:xfrm>
            <a:off x="323850" y="333375"/>
            <a:ext cx="64207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000" i="1" dirty="0">
                <a:ea typeface="ＭＳ Ｐ明朝" pitchFamily="18" charset="-128"/>
                <a:cs typeface="Arial" charset="0"/>
              </a:rPr>
              <a:t>Observation of Reaction Dynamics </a:t>
            </a:r>
          </a:p>
          <a:p>
            <a:r>
              <a:rPr lang="en-US" altLang="ja-JP" sz="3000" i="1" dirty="0">
                <a:ea typeface="ＭＳ Ｐ明朝" pitchFamily="18" charset="-128"/>
                <a:cs typeface="Arial" charset="0"/>
              </a:rPr>
              <a:t>by </a:t>
            </a:r>
            <a:r>
              <a:rPr lang="en-US" altLang="ja-JP" sz="3000" i="1" dirty="0" err="1" smtClean="0">
                <a:ea typeface="ＭＳ Ｐ明朝" pitchFamily="18" charset="-128"/>
                <a:cs typeface="Arial" charset="0"/>
              </a:rPr>
              <a:t>Trasient</a:t>
            </a:r>
            <a:r>
              <a:rPr lang="en-US" altLang="ja-JP" sz="3000" i="1" dirty="0" smtClean="0">
                <a:ea typeface="ＭＳ Ｐ明朝" pitchFamily="18" charset="-128"/>
                <a:cs typeface="Arial" charset="0"/>
              </a:rPr>
              <a:t> Absorption </a:t>
            </a:r>
            <a:r>
              <a:rPr lang="en-US" altLang="ja-JP" sz="3000" i="1" dirty="0" smtClean="0">
                <a:ea typeface="ＭＳ Ｐ明朝" pitchFamily="18" charset="-128"/>
                <a:cs typeface="Arial" charset="0"/>
              </a:rPr>
              <a:t>Spectroscopy</a:t>
            </a:r>
            <a:endParaRPr lang="ja-JP" altLang="en-US" sz="3000" i="1" dirty="0">
              <a:ea typeface="ＭＳ Ｐ明朝" pitchFamily="18" charset="-128"/>
              <a:cs typeface="Arial" charset="0"/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323528" y="1804754"/>
            <a:ext cx="4530725" cy="2344326"/>
            <a:chOff x="468685" y="1467355"/>
            <a:chExt cx="4530725" cy="1870754"/>
          </a:xfrm>
        </p:grpSpPr>
        <p:grpSp>
          <p:nvGrpSpPr>
            <p:cNvPr id="19460" name="グループ化 39"/>
            <p:cNvGrpSpPr>
              <a:grpSpLocks noChangeAspect="1"/>
            </p:cNvGrpSpPr>
            <p:nvPr/>
          </p:nvGrpSpPr>
          <p:grpSpPr bwMode="auto">
            <a:xfrm>
              <a:off x="468685" y="1844130"/>
              <a:ext cx="4530725" cy="1493979"/>
              <a:chOff x="95216" y="1643050"/>
              <a:chExt cx="4786528" cy="1578157"/>
            </a:xfrm>
          </p:grpSpPr>
          <p:grpSp>
            <p:nvGrpSpPr>
              <p:cNvPr id="19465" name="Group 4"/>
              <p:cNvGrpSpPr>
                <a:grpSpLocks noChangeAspect="1"/>
              </p:cNvGrpSpPr>
              <p:nvPr/>
            </p:nvGrpSpPr>
            <p:grpSpPr bwMode="auto">
              <a:xfrm>
                <a:off x="247609" y="1795220"/>
                <a:ext cx="4450180" cy="1223427"/>
                <a:chOff x="1761" y="9507"/>
                <a:chExt cx="7010" cy="1925"/>
              </a:xfrm>
            </p:grpSpPr>
            <p:sp>
              <p:nvSpPr>
                <p:cNvPr id="19479" name="Rectangle 5"/>
                <p:cNvSpPr>
                  <a:spLocks noChangeArrowheads="1"/>
                </p:cNvSpPr>
                <p:nvPr/>
              </p:nvSpPr>
              <p:spPr bwMode="auto">
                <a:xfrm>
                  <a:off x="6164" y="10055"/>
                  <a:ext cx="104" cy="690"/>
                </a:xfrm>
                <a:prstGeom prst="rect">
                  <a:avLst/>
                </a:prstGeom>
                <a:solidFill>
                  <a:srgbClr val="FFCC00">
                    <a:alpha val="70195"/>
                  </a:srgbClr>
                </a:solidFill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>
                    <a:latin typeface="Century Schoolbook" pitchFamily="18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19480" name="Line 6"/>
                <p:cNvSpPr>
                  <a:spLocks noChangeShapeType="1"/>
                </p:cNvSpPr>
                <p:nvPr/>
              </p:nvSpPr>
              <p:spPr bwMode="auto">
                <a:xfrm>
                  <a:off x="2833" y="9980"/>
                  <a:ext cx="5400" cy="720"/>
                </a:xfrm>
                <a:prstGeom prst="line">
                  <a:avLst/>
                </a:prstGeom>
                <a:noFill/>
                <a:ln w="9525">
                  <a:solidFill>
                    <a:srgbClr val="00B050"/>
                  </a:solidFill>
                  <a:round/>
                  <a:headEnd/>
                  <a:tailEnd type="triangle" w="med" len="med"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1948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2833" y="10100"/>
                  <a:ext cx="5400" cy="90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round/>
                  <a:headEnd/>
                  <a:tailEnd type="triangle" w="med" len="med"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19482" name="Freeform 8"/>
                <p:cNvSpPr>
                  <a:spLocks noChangeAspect="1"/>
                </p:cNvSpPr>
                <p:nvPr/>
              </p:nvSpPr>
              <p:spPr bwMode="auto">
                <a:xfrm rot="-660000">
                  <a:off x="3193" y="10390"/>
                  <a:ext cx="504" cy="545"/>
                </a:xfrm>
                <a:custGeom>
                  <a:avLst/>
                  <a:gdLst>
                    <a:gd name="T0" fmla="*/ 0 w 720"/>
                    <a:gd name="T1" fmla="*/ 1 h 778"/>
                    <a:gd name="T2" fmla="*/ 1 w 720"/>
                    <a:gd name="T3" fmla="*/ 1 h 778"/>
                    <a:gd name="T4" fmla="*/ 1 w 720"/>
                    <a:gd name="T5" fmla="*/ 1 h 778"/>
                    <a:gd name="T6" fmla="*/ 1 w 720"/>
                    <a:gd name="T7" fmla="*/ 1 h 778"/>
                    <a:gd name="T8" fmla="*/ 1 w 720"/>
                    <a:gd name="T9" fmla="*/ 1 h 7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0"/>
                    <a:gd name="T16" fmla="*/ 0 h 778"/>
                    <a:gd name="T17" fmla="*/ 720 w 720"/>
                    <a:gd name="T18" fmla="*/ 778 h 7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0" h="778">
                      <a:moveTo>
                        <a:pt x="0" y="722"/>
                      </a:moveTo>
                      <a:cubicBezTo>
                        <a:pt x="26" y="711"/>
                        <a:pt x="99" y="778"/>
                        <a:pt x="159" y="658"/>
                      </a:cubicBezTo>
                      <a:cubicBezTo>
                        <a:pt x="219" y="538"/>
                        <a:pt x="298" y="4"/>
                        <a:pt x="360" y="2"/>
                      </a:cubicBezTo>
                      <a:cubicBezTo>
                        <a:pt x="422" y="0"/>
                        <a:pt x="474" y="523"/>
                        <a:pt x="534" y="643"/>
                      </a:cubicBezTo>
                      <a:cubicBezTo>
                        <a:pt x="594" y="763"/>
                        <a:pt x="681" y="706"/>
                        <a:pt x="720" y="722"/>
                      </a:cubicBezTo>
                    </a:path>
                  </a:pathLst>
                </a:custGeom>
                <a:solidFill>
                  <a:srgbClr val="00B0F0">
                    <a:alpha val="50195"/>
                  </a:srgbClr>
                </a:solidFill>
                <a:ln w="952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19483" name="Freeform 9"/>
                <p:cNvSpPr>
                  <a:spLocks noChangeAspect="1"/>
                </p:cNvSpPr>
                <p:nvPr/>
              </p:nvSpPr>
              <p:spPr bwMode="auto">
                <a:xfrm rot="600000">
                  <a:off x="5399" y="9845"/>
                  <a:ext cx="504" cy="545"/>
                </a:xfrm>
                <a:custGeom>
                  <a:avLst/>
                  <a:gdLst>
                    <a:gd name="T0" fmla="*/ 0 w 720"/>
                    <a:gd name="T1" fmla="*/ 1 h 778"/>
                    <a:gd name="T2" fmla="*/ 1 w 720"/>
                    <a:gd name="T3" fmla="*/ 1 h 778"/>
                    <a:gd name="T4" fmla="*/ 1 w 720"/>
                    <a:gd name="T5" fmla="*/ 1 h 778"/>
                    <a:gd name="T6" fmla="*/ 1 w 720"/>
                    <a:gd name="T7" fmla="*/ 1 h 778"/>
                    <a:gd name="T8" fmla="*/ 1 w 720"/>
                    <a:gd name="T9" fmla="*/ 1 h 7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0"/>
                    <a:gd name="T16" fmla="*/ 0 h 778"/>
                    <a:gd name="T17" fmla="*/ 720 w 720"/>
                    <a:gd name="T18" fmla="*/ 778 h 7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0" h="778">
                      <a:moveTo>
                        <a:pt x="0" y="722"/>
                      </a:moveTo>
                      <a:cubicBezTo>
                        <a:pt x="26" y="711"/>
                        <a:pt x="99" y="778"/>
                        <a:pt x="159" y="658"/>
                      </a:cubicBezTo>
                      <a:cubicBezTo>
                        <a:pt x="219" y="538"/>
                        <a:pt x="298" y="4"/>
                        <a:pt x="360" y="2"/>
                      </a:cubicBezTo>
                      <a:cubicBezTo>
                        <a:pt x="422" y="0"/>
                        <a:pt x="474" y="523"/>
                        <a:pt x="534" y="643"/>
                      </a:cubicBezTo>
                      <a:cubicBezTo>
                        <a:pt x="594" y="763"/>
                        <a:pt x="681" y="706"/>
                        <a:pt x="720" y="722"/>
                      </a:cubicBezTo>
                    </a:path>
                  </a:pathLst>
                </a:custGeom>
                <a:solidFill>
                  <a:srgbClr val="00B050">
                    <a:alpha val="50195"/>
                  </a:srgbClr>
                </a:solidFill>
                <a:ln w="9525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19484" name="Line 10"/>
                <p:cNvSpPr>
                  <a:spLocks noChangeAspect="1" noChangeShapeType="1"/>
                </p:cNvSpPr>
                <p:nvPr/>
              </p:nvSpPr>
              <p:spPr bwMode="auto">
                <a:xfrm rot="21540000" flipV="1">
                  <a:off x="3691" y="10457"/>
                  <a:ext cx="1795" cy="2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lIns="74295" tIns="8890" rIns="74295" bIns="8890"/>
                <a:lstStyle/>
                <a:p>
                  <a:endParaRPr lang="ja-JP" altLang="en-US"/>
                </a:p>
              </p:txBody>
            </p:sp>
            <p:sp>
              <p:nvSpPr>
                <p:cNvPr id="1948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308" y="10225"/>
                  <a:ext cx="72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pPr algn="just"/>
                  <a:r>
                    <a:rPr lang="en-US" altLang="ja-JP" sz="1400">
                      <a:latin typeface="Symbol" pitchFamily="18" charset="2"/>
                      <a:ea typeface="ＭＳ Ｐ明朝" pitchFamily="18" charset="-128"/>
                    </a:rPr>
                    <a:t>D</a:t>
                  </a:r>
                  <a:r>
                    <a:rPr lang="en-US" altLang="ja-JP" sz="1400" i="1">
                      <a:latin typeface="Times New Roman" pitchFamily="18" charset="0"/>
                      <a:ea typeface="ＭＳ Ｐ明朝" pitchFamily="18" charset="-128"/>
                    </a:rPr>
                    <a:t>t</a:t>
                  </a:r>
                  <a:endParaRPr lang="ja-JP" altLang="ja-JP" sz="1400">
                    <a:latin typeface="Century Schoolbook" pitchFamily="18" charset="0"/>
                    <a:ea typeface="ＭＳ Ｐ明朝" pitchFamily="18" charset="-128"/>
                  </a:endParaRPr>
                </a:p>
              </p:txBody>
            </p:sp>
            <p:grpSp>
              <p:nvGrpSpPr>
                <p:cNvPr id="19486" name="Group 12"/>
                <p:cNvGrpSpPr>
                  <a:grpSpLocks/>
                </p:cNvGrpSpPr>
                <p:nvPr/>
              </p:nvGrpSpPr>
              <p:grpSpPr bwMode="auto">
                <a:xfrm>
                  <a:off x="8233" y="9815"/>
                  <a:ext cx="244" cy="540"/>
                  <a:chOff x="6771" y="8829"/>
                  <a:chExt cx="244" cy="540"/>
                </a:xfrm>
              </p:grpSpPr>
              <p:sp>
                <p:nvSpPr>
                  <p:cNvPr id="19491" name="Rectangle 13"/>
                  <p:cNvSpPr>
                    <a:spLocks noChangeArrowheads="1"/>
                  </p:cNvSpPr>
                  <p:nvPr/>
                </p:nvSpPr>
                <p:spPr bwMode="auto">
                  <a:xfrm rot="-720000">
                    <a:off x="6771" y="8829"/>
                    <a:ext cx="126" cy="540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74295" tIns="8890" rIns="74295" bIns="8890"/>
                  <a:lstStyle/>
                  <a:p>
                    <a:endParaRPr lang="ja-JP" altLang="en-US">
                      <a:latin typeface="Century Schoolbook" pitchFamily="18" charset="0"/>
                      <a:ea typeface="ＭＳ Ｐ明朝" pitchFamily="18" charset="-128"/>
                    </a:endParaRPr>
                  </a:p>
                </p:txBody>
              </p:sp>
              <p:sp>
                <p:nvSpPr>
                  <p:cNvPr id="19492" name="Rectangle 14"/>
                  <p:cNvSpPr>
                    <a:spLocks noChangeArrowheads="1"/>
                  </p:cNvSpPr>
                  <p:nvPr/>
                </p:nvSpPr>
                <p:spPr bwMode="auto">
                  <a:xfrm rot="-720000">
                    <a:off x="6889" y="8870"/>
                    <a:ext cx="126" cy="378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74295" tIns="8890" rIns="74295" bIns="8890"/>
                  <a:lstStyle/>
                  <a:p>
                    <a:endParaRPr lang="ja-JP" altLang="en-US">
                      <a:latin typeface="Century Schoolbook" pitchFamily="18" charset="0"/>
                      <a:ea typeface="ＭＳ Ｐ明朝" pitchFamily="18" charset="-128"/>
                    </a:endParaRPr>
                  </a:p>
                </p:txBody>
              </p:sp>
            </p:grpSp>
            <p:sp>
              <p:nvSpPr>
                <p:cNvPr id="194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741" y="10766"/>
                  <a:ext cx="126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pPr algn="just"/>
                  <a:r>
                    <a:rPr lang="en-US" altLang="ja-JP" sz="1400">
                      <a:solidFill>
                        <a:srgbClr val="000000"/>
                      </a:solidFill>
                      <a:ea typeface="ＭＳ Ｐ明朝" pitchFamily="18" charset="-128"/>
                      <a:cs typeface="Arial" charset="0"/>
                    </a:rPr>
                    <a:t>sample</a:t>
                  </a:r>
                  <a:endParaRPr lang="ja-JP" altLang="ja-JP" sz="1400">
                    <a:ea typeface="ＭＳ Ｐ明朝" pitchFamily="18" charset="-128"/>
                    <a:cs typeface="Arial" charset="0"/>
                  </a:endParaRPr>
                </a:p>
              </p:txBody>
            </p:sp>
            <p:sp>
              <p:nvSpPr>
                <p:cNvPr id="1948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673" y="9507"/>
                  <a:ext cx="2098" cy="3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pPr algn="just"/>
                  <a:r>
                    <a:rPr lang="en-US" altLang="ja-JP" sz="1400">
                      <a:ea typeface="ＭＳ Ｐ明朝" pitchFamily="18" charset="-128"/>
                      <a:cs typeface="Arial" charset="0"/>
                    </a:rPr>
                    <a:t>photo detector</a:t>
                  </a:r>
                  <a:endParaRPr lang="ja-JP" altLang="ja-JP" sz="1400">
                    <a:ea typeface="ＭＳ Ｐ明朝" pitchFamily="18" charset="-128"/>
                    <a:cs typeface="Arial" charset="0"/>
                  </a:endParaRPr>
                </a:p>
              </p:txBody>
            </p:sp>
            <p:sp>
              <p:nvSpPr>
                <p:cNvPr id="1948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318" y="9507"/>
                  <a:ext cx="3204" cy="3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pPr algn="just"/>
                  <a:r>
                    <a:rPr lang="en-US" altLang="ja-JP" sz="1400" dirty="0">
                      <a:ea typeface="ＭＳ Ｐ明朝" pitchFamily="18" charset="-128"/>
                      <a:cs typeface="Arial" charset="0"/>
                    </a:rPr>
                    <a:t>pump pulse (532 nm)</a:t>
                  </a:r>
                  <a:endParaRPr lang="ja-JP" altLang="ja-JP" sz="1400" dirty="0">
                    <a:ea typeface="ＭＳ Ｐ明朝" pitchFamily="18" charset="-128"/>
                    <a:cs typeface="Arial" charset="0"/>
                  </a:endParaRPr>
                </a:p>
              </p:txBody>
            </p:sp>
            <p:sp>
              <p:nvSpPr>
                <p:cNvPr id="1949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761" y="11063"/>
                  <a:ext cx="3714" cy="3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pPr algn="just"/>
                  <a:r>
                    <a:rPr lang="en-US" altLang="ja-JP" sz="1400" dirty="0">
                      <a:ea typeface="ＭＳ Ｐ明朝" pitchFamily="18" charset="-128"/>
                      <a:cs typeface="Arial" charset="0"/>
                    </a:rPr>
                    <a:t>monitor pulse (white light)</a:t>
                  </a:r>
                </a:p>
              </p:txBody>
            </p:sp>
          </p:grpSp>
          <p:sp>
            <p:nvSpPr>
              <p:cNvPr id="31" name="正方形/長方形 30"/>
              <p:cNvSpPr>
                <a:spLocks noChangeAspect="1"/>
              </p:cNvSpPr>
              <p:nvPr/>
            </p:nvSpPr>
            <p:spPr>
              <a:xfrm>
                <a:off x="95216" y="1643050"/>
                <a:ext cx="4786528" cy="1578157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sp>
          <p:nvSpPr>
            <p:cNvPr id="19461" name="テキスト ボックス 45"/>
            <p:cNvSpPr txBox="1">
              <a:spLocks noChangeArrowheads="1"/>
            </p:cNvSpPr>
            <p:nvPr/>
          </p:nvSpPr>
          <p:spPr bwMode="auto">
            <a:xfrm>
              <a:off x="766908" y="1467355"/>
              <a:ext cx="3950249" cy="3192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 err="1" smtClean="0">
                  <a:solidFill>
                    <a:srgbClr val="0070C0"/>
                  </a:solidFill>
                  <a:ea typeface="ＭＳ Ｐ明朝" pitchFamily="18" charset="-128"/>
                  <a:cs typeface="Arial" charset="0"/>
                </a:rPr>
                <a:t>Trasient</a:t>
              </a:r>
              <a:r>
                <a:rPr lang="en-US" altLang="ja-JP" sz="2000" dirty="0" smtClean="0">
                  <a:solidFill>
                    <a:srgbClr val="0070C0"/>
                  </a:solidFill>
                  <a:ea typeface="ＭＳ Ｐ明朝" pitchFamily="18" charset="-128"/>
                  <a:cs typeface="Arial" charset="0"/>
                </a:rPr>
                <a:t> absorption </a:t>
              </a:r>
              <a:r>
                <a:rPr lang="en-US" altLang="ja-JP" sz="2000" dirty="0">
                  <a:solidFill>
                    <a:srgbClr val="0070C0"/>
                  </a:solidFill>
                  <a:ea typeface="ＭＳ Ｐ明朝" pitchFamily="18" charset="-128"/>
                  <a:cs typeface="Arial" charset="0"/>
                </a:rPr>
                <a:t>spectroscopy</a:t>
              </a:r>
              <a:endParaRPr lang="ja-JP" altLang="en-US" sz="2000" dirty="0">
                <a:solidFill>
                  <a:srgbClr val="0070C0"/>
                </a:solidFill>
                <a:ea typeface="ＭＳ Ｐ明朝" pitchFamily="18" charset="-128"/>
                <a:cs typeface="Arial" charset="0"/>
              </a:endParaRPr>
            </a:p>
          </p:txBody>
        </p:sp>
      </p:grpSp>
      <p:pic>
        <p:nvPicPr>
          <p:cNvPr id="24578" name="Picture 2" descr="C:\Users\tomohiro\Desktop\Graph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4037962" cy="4489296"/>
          </a:xfrm>
          <a:prstGeom prst="rect">
            <a:avLst/>
          </a:prstGeom>
          <a:noFill/>
        </p:spPr>
      </p:pic>
      <p:pic>
        <p:nvPicPr>
          <p:cNvPr id="23553" name="Picture 1" descr="C:\Users\tomohiro\Desktop\DAE3(c-o)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229200"/>
            <a:ext cx="4924598" cy="928260"/>
          </a:xfrm>
          <a:prstGeom prst="rect">
            <a:avLst/>
          </a:prstGeom>
          <a:noFill/>
        </p:spPr>
      </p:pic>
      <p:sp>
        <p:nvSpPr>
          <p:cNvPr id="41" name="テキスト ボックス 17"/>
          <p:cNvSpPr txBox="1">
            <a:spLocks noChangeArrowheads="1"/>
          </p:cNvSpPr>
          <p:nvPr/>
        </p:nvSpPr>
        <p:spPr bwMode="auto">
          <a:xfrm>
            <a:off x="3293740" y="6207397"/>
            <a:ext cx="1638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ea typeface="ＭＳ Ｐ明朝" pitchFamily="18" charset="-128"/>
                <a:cs typeface="Arial" charset="0"/>
              </a:rPr>
              <a:t>Open form</a:t>
            </a:r>
            <a:endParaRPr lang="ja-JP" altLang="en-US" sz="2400" dirty="0">
              <a:ea typeface="ＭＳ Ｐ明朝" pitchFamily="18" charset="-128"/>
              <a:cs typeface="Arial" charset="0"/>
            </a:endParaRPr>
          </a:p>
        </p:txBody>
      </p:sp>
      <p:sp>
        <p:nvSpPr>
          <p:cNvPr id="42" name="テキスト ボックス 18"/>
          <p:cNvSpPr txBox="1">
            <a:spLocks noChangeArrowheads="1"/>
          </p:cNvSpPr>
          <p:nvPr/>
        </p:nvSpPr>
        <p:spPr bwMode="auto">
          <a:xfrm>
            <a:off x="395536" y="6207397"/>
            <a:ext cx="1846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ea typeface="ＭＳ Ｐ明朝" pitchFamily="18" charset="-128"/>
                <a:cs typeface="Arial" charset="0"/>
              </a:rPr>
              <a:t>Closed form</a:t>
            </a:r>
            <a:endParaRPr lang="ja-JP" altLang="en-US" sz="2400" dirty="0">
              <a:ea typeface="ＭＳ Ｐ明朝" pitchFamily="18" charset="-128"/>
              <a:cs typeface="Arial" charset="0"/>
            </a:endParaRPr>
          </a:p>
        </p:txBody>
      </p:sp>
      <p:sp>
        <p:nvSpPr>
          <p:cNvPr id="43" name="テキスト ボックス 21"/>
          <p:cNvSpPr txBox="1">
            <a:spLocks noChangeArrowheads="1"/>
          </p:cNvSpPr>
          <p:nvPr/>
        </p:nvSpPr>
        <p:spPr bwMode="auto">
          <a:xfrm>
            <a:off x="0" y="0"/>
            <a:ext cx="2351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ea typeface="ＭＳ Ｐ明朝" pitchFamily="18" charset="-128"/>
                <a:cs typeface="Arial" charset="0"/>
              </a:rPr>
              <a:t>Results &amp; Discussion</a:t>
            </a:r>
            <a:endParaRPr lang="ja-JP" altLang="en-US" dirty="0">
              <a:ea typeface="ＭＳ Ｐ明朝" pitchFamily="18" charset="-128"/>
              <a:cs typeface="Arial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59341" y="4541058"/>
            <a:ext cx="4472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Drastic enhancement of reaction yield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820472" y="-273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</a:t>
            </a:r>
            <a:endParaRPr kumimoji="1" lang="ja-JP" altLang="en-US" sz="2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267744" y="623731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ca.10 %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251520" y="5013176"/>
            <a:ext cx="4968552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グループ化 32"/>
          <p:cNvGrpSpPr/>
          <p:nvPr/>
        </p:nvGrpSpPr>
        <p:grpSpPr>
          <a:xfrm>
            <a:off x="6300192" y="1988840"/>
            <a:ext cx="792088" cy="3384674"/>
            <a:chOff x="6372200" y="1916832"/>
            <a:chExt cx="864096" cy="3384674"/>
          </a:xfrm>
        </p:grpSpPr>
        <p:cxnSp>
          <p:nvCxnSpPr>
            <p:cNvPr id="35" name="直線矢印コネクタ 34"/>
            <p:cNvCxnSpPr/>
            <p:nvPr/>
          </p:nvCxnSpPr>
          <p:spPr>
            <a:xfrm flipV="1">
              <a:off x="6372200" y="1916832"/>
              <a:ext cx="0" cy="338437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 flipV="1">
              <a:off x="7236296" y="1916832"/>
              <a:ext cx="0" cy="338467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/>
          <p:cNvSpPr txBox="1"/>
          <p:nvPr/>
        </p:nvSpPr>
        <p:spPr>
          <a:xfrm>
            <a:off x="5436096" y="6095037"/>
            <a:ext cx="34676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B050"/>
                </a:solidFill>
              </a:rPr>
              <a:t>←　</a:t>
            </a:r>
            <a:r>
              <a:rPr kumimoji="1" lang="en-US" altLang="ja-JP" dirty="0" smtClean="0">
                <a:solidFill>
                  <a:srgbClr val="00B050"/>
                </a:solidFill>
              </a:rPr>
              <a:t>Ground state of Closed form</a:t>
            </a:r>
          </a:p>
          <a:p>
            <a:r>
              <a:rPr lang="ja-JP" altLang="en-US" dirty="0" smtClean="0">
                <a:solidFill>
                  <a:srgbClr val="FF0000"/>
                </a:solidFill>
              </a:rPr>
              <a:t>←　</a:t>
            </a:r>
            <a:r>
              <a:rPr lang="en-US" altLang="ja-JP" dirty="0" smtClean="0">
                <a:solidFill>
                  <a:srgbClr val="FF0000"/>
                </a:solidFill>
              </a:rPr>
              <a:t>Excited state of Closed form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3363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テキスト ボックス 3"/>
          <p:cNvSpPr txBox="1">
            <a:spLocks noChangeArrowheads="1"/>
          </p:cNvSpPr>
          <p:nvPr/>
        </p:nvSpPr>
        <p:spPr bwMode="auto">
          <a:xfrm>
            <a:off x="323850" y="333375"/>
            <a:ext cx="84248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000" i="1" dirty="0">
                <a:cs typeface="Arial" charset="0"/>
              </a:rPr>
              <a:t>Excitation intensity dependence : conversion efficiency at 20 ns after the excitation with a 15-ps 532-nm laser pulse. </a:t>
            </a:r>
            <a:endParaRPr lang="ja-JP" altLang="en-US" sz="3000" i="1" dirty="0">
              <a:ea typeface="ＭＳ Ｐ明朝" pitchFamily="18" charset="-128"/>
              <a:cs typeface="Arial" charset="0"/>
            </a:endParaRPr>
          </a:p>
        </p:txBody>
      </p:sp>
      <p:sp>
        <p:nvSpPr>
          <p:cNvPr id="22532" name="Text Box 1030"/>
          <p:cNvSpPr txBox="1">
            <a:spLocks noChangeArrowheads="1"/>
          </p:cNvSpPr>
          <p:nvPr/>
        </p:nvSpPr>
        <p:spPr bwMode="auto">
          <a:xfrm>
            <a:off x="792684" y="2413298"/>
            <a:ext cx="3146425" cy="7080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/>
              <a:t>Conversion Efficiency</a:t>
            </a:r>
          </a:p>
          <a:p>
            <a:pPr algn="ctr"/>
            <a:r>
              <a:rPr lang="en-US" altLang="ja-JP" sz="2000"/>
              <a:t>-</a:t>
            </a:r>
            <a:r>
              <a:rPr lang="en-US" altLang="ja-JP" sz="2000">
                <a:latin typeface="Symbol" pitchFamily="18" charset="2"/>
              </a:rPr>
              <a:t>D</a:t>
            </a:r>
            <a:r>
              <a:rPr lang="en-US" altLang="ja-JP" sz="2000"/>
              <a:t>Abs510nm / Abs510nm </a:t>
            </a:r>
          </a:p>
        </p:txBody>
      </p:sp>
      <p:sp>
        <p:nvSpPr>
          <p:cNvPr id="22533" name="テキスト ボックス 9"/>
          <p:cNvSpPr txBox="1">
            <a:spLocks noChangeArrowheads="1"/>
          </p:cNvSpPr>
          <p:nvPr/>
        </p:nvSpPr>
        <p:spPr bwMode="auto">
          <a:xfrm>
            <a:off x="792684" y="3492798"/>
            <a:ext cx="3232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Conversion efficiency is </a:t>
            </a:r>
          </a:p>
          <a:p>
            <a:r>
              <a:rPr lang="en-US" altLang="ja-JP" sz="2000"/>
              <a:t>quadratically in proportion </a:t>
            </a:r>
          </a:p>
          <a:p>
            <a:r>
              <a:rPr lang="en-US" altLang="ja-JP" sz="2000"/>
              <a:t>with the excitation intensity</a:t>
            </a:r>
            <a:endParaRPr lang="ja-JP" altLang="en-US" sz="2000"/>
          </a:p>
        </p:txBody>
      </p:sp>
      <p:sp>
        <p:nvSpPr>
          <p:cNvPr id="22534" name="Text Box 1031"/>
          <p:cNvSpPr txBox="1">
            <a:spLocks noChangeArrowheads="1"/>
          </p:cNvSpPr>
          <p:nvPr/>
        </p:nvSpPr>
        <p:spPr bwMode="auto">
          <a:xfrm>
            <a:off x="719907" y="4933280"/>
            <a:ext cx="33480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 i="1" dirty="0">
                <a:solidFill>
                  <a:srgbClr val="FF0000"/>
                </a:solidFill>
              </a:rPr>
              <a:t>Two-photon process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>is responsible for</a:t>
            </a:r>
          </a:p>
          <a:p>
            <a:r>
              <a:rPr lang="en-US" altLang="ja-JP" sz="2000" dirty="0"/>
              <a:t>the efficient bond breakage.</a:t>
            </a:r>
          </a:p>
        </p:txBody>
      </p:sp>
      <p:sp>
        <p:nvSpPr>
          <p:cNvPr id="22535" name="テキスト ボックス 7"/>
          <p:cNvSpPr txBox="1">
            <a:spLocks noChangeArrowheads="1"/>
          </p:cNvSpPr>
          <p:nvPr/>
        </p:nvSpPr>
        <p:spPr bwMode="auto">
          <a:xfrm>
            <a:off x="6137275" y="6519863"/>
            <a:ext cx="3006725" cy="33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cs typeface="Arial" charset="0"/>
              </a:rPr>
              <a:t>Conversion efficiency:</a:t>
            </a:r>
            <a:r>
              <a:rPr lang="ja-JP" altLang="en-US" sz="1600">
                <a:cs typeface="Arial" charset="0"/>
              </a:rPr>
              <a:t>変換効率</a:t>
            </a:r>
          </a:p>
        </p:txBody>
      </p:sp>
      <p:sp>
        <p:nvSpPr>
          <p:cNvPr id="22536" name="テキスト ボックス 21"/>
          <p:cNvSpPr txBox="1">
            <a:spLocks noChangeArrowheads="1"/>
          </p:cNvSpPr>
          <p:nvPr/>
        </p:nvSpPr>
        <p:spPr bwMode="auto">
          <a:xfrm>
            <a:off x="0" y="0"/>
            <a:ext cx="235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ea typeface="ＭＳ Ｐ明朝" pitchFamily="18" charset="-128"/>
                <a:cs typeface="Arial" charset="0"/>
              </a:rPr>
              <a:t>Results &amp; Discussion</a:t>
            </a:r>
            <a:endParaRPr lang="ja-JP" altLang="en-US" dirty="0">
              <a:ea typeface="ＭＳ Ｐ明朝" pitchFamily="18" charset="-128"/>
              <a:cs typeface="Arial" charset="0"/>
            </a:endParaRPr>
          </a:p>
        </p:txBody>
      </p:sp>
      <p:pic>
        <p:nvPicPr>
          <p:cNvPr id="51202" name="Picture 2" descr="C:\Users\tomohiro\Desktop\H23_miyasaka_lab\授業\H23後期\Mコロ\DAE3(data point)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92762"/>
            <a:ext cx="3888432" cy="5184575"/>
          </a:xfrm>
          <a:prstGeom prst="rect">
            <a:avLst/>
          </a:prstGeom>
          <a:noFill/>
        </p:spPr>
      </p:pic>
      <p:cxnSp>
        <p:nvCxnSpPr>
          <p:cNvPr id="13" name="直線コネクタ 12"/>
          <p:cNvCxnSpPr/>
          <p:nvPr/>
        </p:nvCxnSpPr>
        <p:spPr>
          <a:xfrm flipH="1">
            <a:off x="6012160" y="1916832"/>
            <a:ext cx="1584176" cy="36724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796136" y="2924944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dirty="0" smtClean="0">
                <a:solidFill>
                  <a:srgbClr val="FF0000"/>
                </a:solidFill>
              </a:rPr>
              <a:t>lope~2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787812" y="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7</a:t>
            </a:r>
            <a:endParaRPr kumimoji="1" lang="ja-JP" altLang="en-US" sz="2400" dirty="0"/>
          </a:p>
        </p:txBody>
      </p:sp>
    </p:spTree>
  </p:cSld>
  <p:clrMapOvr>
    <a:masterClrMapping/>
  </p:clrMapOvr>
  <p:transition advTm="109949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スパイス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7913</TotalTime>
  <Words>685</Words>
  <Application>Microsoft Office PowerPoint</Application>
  <PresentationFormat>画面に合わせる (4:3)</PresentationFormat>
  <Paragraphs>248</Paragraphs>
  <Slides>15</Slides>
  <Notes>15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18" baseType="lpstr">
      <vt:lpstr>スパイス</vt:lpstr>
      <vt:lpstr>CS ChemDraw Drawing</vt:lpstr>
      <vt:lpstr>数式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国司知宏</dc:creator>
  <cp:lastModifiedBy>国司知宏</cp:lastModifiedBy>
  <cp:revision>526</cp:revision>
  <dcterms:created xsi:type="dcterms:W3CDTF">2011-09-20T03:20:46Z</dcterms:created>
  <dcterms:modified xsi:type="dcterms:W3CDTF">2011-10-18T14:02:22Z</dcterms:modified>
</cp:coreProperties>
</file>