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1" r:id="rId3"/>
    <p:sldId id="275" r:id="rId4"/>
    <p:sldId id="274" r:id="rId5"/>
    <p:sldId id="282" r:id="rId6"/>
    <p:sldId id="276" r:id="rId7"/>
    <p:sldId id="273" r:id="rId8"/>
    <p:sldId id="259" r:id="rId9"/>
    <p:sldId id="277" r:id="rId10"/>
    <p:sldId id="278" r:id="rId11"/>
    <p:sldId id="279" r:id="rId12"/>
    <p:sldId id="283" r:id="rId13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EEFF"/>
    <a:srgbClr val="FF6600"/>
    <a:srgbClr val="FFFF66"/>
    <a:srgbClr val="FFFF99"/>
    <a:srgbClr val="0000D7"/>
    <a:srgbClr val="B2A018"/>
    <a:srgbClr val="00542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75" autoAdjust="0"/>
    <p:restoredTop sz="76975" autoAdjust="0"/>
  </p:normalViewPr>
  <p:slideViewPr>
    <p:cSldViewPr>
      <p:cViewPr varScale="1">
        <p:scale>
          <a:sx n="59" d="100"/>
          <a:sy n="59" d="100"/>
        </p:scale>
        <p:origin x="-16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94"/>
    </p:cViewPr>
  </p:sorterViewPr>
  <p:notesViewPr>
    <p:cSldViewPr>
      <p:cViewPr varScale="1">
        <p:scale>
          <a:sx n="57" d="100"/>
          <a:sy n="57" d="100"/>
        </p:scale>
        <p:origin x="-2418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2F915AA5-ADED-4AD7-83F3-37CF8EAC0CD2}" type="datetimeFigureOut">
              <a:rPr kumimoji="1" lang="ja-JP" altLang="en-US" smtClean="0"/>
              <a:pPr/>
              <a:t>2011/10/11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B9677A21-E3F3-4BCB-9644-1F3CA304B0C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92969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4B63F068-4744-41AE-B188-A22E35F2FE1A}" type="datetimeFigureOut">
              <a:rPr kumimoji="1" lang="ja-JP" altLang="en-US" smtClean="0"/>
              <a:pPr/>
              <a:t>2011/10/11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1" tIns="45501" rIns="91001" bIns="4550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001" tIns="45501" rIns="91001" bIns="4550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35B71E90-BE06-4A10-8740-AFC387F5306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6764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1E90-BE06-4A10-8740-AFC387F5306E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645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1E90-BE06-4A10-8740-AFC387F5306E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1E90-BE06-4A10-8740-AFC387F5306E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050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0011"/>
            <a:endParaRPr lang="en-US" altLang="ja-JP" b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1E90-BE06-4A10-8740-AFC387F5306E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1E90-BE06-4A10-8740-AFC387F5306E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1E90-BE06-4A10-8740-AFC387F5306E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1E90-BE06-4A10-8740-AFC387F5306E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1E90-BE06-4A10-8740-AFC387F5306E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1454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1E90-BE06-4A10-8740-AFC387F5306E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4296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1E90-BE06-4A10-8740-AFC387F5306E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6758-B52E-49B8-A5F9-242EEAEA1068}" type="datetime1">
              <a:rPr kumimoji="1" lang="ja-JP" altLang="en-US" smtClean="0"/>
              <a:t>2011/10/11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7529-BE3C-406D-B7DB-476BE37F31D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0138B-74C9-47C7-B055-B0013ACCA0A6}" type="datetime1">
              <a:rPr kumimoji="1" lang="ja-JP" altLang="en-US" smtClean="0"/>
              <a:t>2011/10/11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7529-BE3C-406D-B7DB-476BE37F31D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41F8C-3B29-4D33-A221-0769283D811D}" type="datetime1">
              <a:rPr kumimoji="1" lang="ja-JP" altLang="en-US" smtClean="0"/>
              <a:t>2011/10/11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7529-BE3C-406D-B7DB-476BE37F31D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ED49-254E-45CF-991B-108120B9766F}" type="datetime1">
              <a:rPr kumimoji="1" lang="ja-JP" altLang="en-US" smtClean="0"/>
              <a:t>2011/10/11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7529-BE3C-406D-B7DB-476BE37F31D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8B4B-7766-4BF2-86A2-9028A0F41B44}" type="datetime1">
              <a:rPr kumimoji="1" lang="ja-JP" altLang="en-US" smtClean="0"/>
              <a:t>2011/10/11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7529-BE3C-406D-B7DB-476BE37F31D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AC0E-EFB7-49CB-81B9-FFB846B83BFF}" type="datetime1">
              <a:rPr kumimoji="1" lang="ja-JP" altLang="en-US" smtClean="0"/>
              <a:t>2011/10/11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7529-BE3C-406D-B7DB-476BE37F31D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16AD-05F3-4F2E-BB0C-6D6E77F0732D}" type="datetime1">
              <a:rPr kumimoji="1" lang="ja-JP" altLang="en-US" smtClean="0"/>
              <a:t>2011/10/11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7529-BE3C-406D-B7DB-476BE37F31D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A899B-7779-449E-9498-515B8CA3642B}" type="datetime1">
              <a:rPr kumimoji="1" lang="ja-JP" altLang="en-US" smtClean="0"/>
              <a:t>2011/10/11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7529-BE3C-406D-B7DB-476BE37F31D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32DC7-B0D8-417C-ACF7-BE44795C5C13}" type="datetime1">
              <a:rPr kumimoji="1" lang="ja-JP" altLang="en-US" smtClean="0"/>
              <a:t>2011/10/11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7529-BE3C-406D-B7DB-476BE37F31D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246C4-3F6B-408C-A524-78DAAB78ED83}" type="datetime1">
              <a:rPr kumimoji="1" lang="ja-JP" altLang="en-US" smtClean="0"/>
              <a:t>2011/10/11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7529-BE3C-406D-B7DB-476BE37F31D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A435-E128-42A7-A6E9-D6C496A5009D}" type="datetime1">
              <a:rPr kumimoji="1" lang="ja-JP" altLang="en-US" smtClean="0"/>
              <a:t>2011/10/11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7529-BE3C-406D-B7DB-476BE37F31D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B564C-9697-4E93-84A9-F9400FD3DD4B}" type="datetime1">
              <a:rPr kumimoji="1" lang="ja-JP" altLang="en-US" smtClean="0"/>
              <a:t>2011/10/11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B7529-BE3C-406D-B7DB-476BE37F31D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45082" y="1556792"/>
            <a:ext cx="7772400" cy="180020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Pressure effect on electrical conductivity of</a:t>
            </a:r>
            <a:r>
              <a:rPr lang="ja-JP" altLang="en-US" dirty="0" smtClean="0"/>
              <a:t> </a:t>
            </a:r>
            <a:r>
              <a:rPr lang="en-US" altLang="ja-JP" dirty="0" smtClean="0"/>
              <a:t>Mott insulator “Ba</a:t>
            </a:r>
            <a:r>
              <a:rPr lang="en-US" altLang="ja-JP" baseline="-25000" dirty="0" smtClean="0"/>
              <a:t>2</a:t>
            </a:r>
            <a:r>
              <a:rPr lang="en-US" altLang="ja-JP" dirty="0" smtClean="0"/>
              <a:t>IrO</a:t>
            </a:r>
            <a:r>
              <a:rPr lang="en-US" altLang="ja-JP" baseline="-25000" dirty="0" smtClean="0"/>
              <a:t>4</a:t>
            </a:r>
            <a:r>
              <a:rPr lang="en-US" altLang="ja-JP" dirty="0" smtClean="0"/>
              <a:t>”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95936" y="5490229"/>
            <a:ext cx="46501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>
                <a:latin typeface="+mj-lt"/>
                <a:ea typeface="HGS明朝B" pitchFamily="18" charset="-128"/>
              </a:rPr>
              <a:t> Shimizu lab.  ORII </a:t>
            </a:r>
            <a:r>
              <a:rPr lang="en-US" altLang="ja-JP" sz="3200" dirty="0" smtClean="0">
                <a:latin typeface="+mj-lt"/>
                <a:ea typeface="HGS明朝B" pitchFamily="18" charset="-128"/>
              </a:rPr>
              <a:t>Daisuke</a:t>
            </a:r>
            <a:endParaRPr kumimoji="1" lang="ja-JP" altLang="en-US" sz="3200" dirty="0">
              <a:latin typeface="+mj-lt"/>
              <a:ea typeface="HGS明朝B" pitchFamily="18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7529-BE3C-406D-B7DB-476BE37F31DF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7705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3"/>
    </mc:Choice>
    <mc:Fallback xmlns="">
      <p:transition spd="slow" advTm="80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C:\Documents and Settings\Shimizu-Lab\デスクトップ\old92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23220"/>
            <a:ext cx="8833598" cy="61739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ja-JP" dirty="0" smtClean="0"/>
              <a:t>R</a:t>
            </a:r>
            <a:r>
              <a:rPr kumimoji="1" lang="en-US" altLang="ja-JP" dirty="0" smtClean="0"/>
              <a:t>esult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7604887" y="0"/>
            <a:ext cx="15036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Research</a:t>
            </a:r>
            <a:endParaRPr lang="ja-JP" altLang="en-US" sz="2800" dirty="0"/>
          </a:p>
        </p:txBody>
      </p:sp>
      <p:sp>
        <p:nvSpPr>
          <p:cNvPr id="5" name="角丸四角形吹き出し 4"/>
          <p:cNvSpPr/>
          <p:nvPr/>
        </p:nvSpPr>
        <p:spPr>
          <a:xfrm>
            <a:off x="5508104" y="4941168"/>
            <a:ext cx="1944216" cy="432048"/>
          </a:xfrm>
          <a:prstGeom prst="wedgeRoundRectCallout">
            <a:avLst>
              <a:gd name="adj1" fmla="val -53577"/>
              <a:gd name="adj2" fmla="val -149143"/>
              <a:gd name="adj3" fmla="val 16667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rgbClr val="FF0000"/>
                </a:solidFill>
              </a:rPr>
              <a:t>Metallic behavior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7" name="フローチャート : 代替処理 6"/>
          <p:cNvSpPr/>
          <p:nvPr/>
        </p:nvSpPr>
        <p:spPr>
          <a:xfrm>
            <a:off x="1907704" y="1340768"/>
            <a:ext cx="2048572" cy="864096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12~23GPa Insulator behavior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7529-BE3C-406D-B7DB-476BE37F31DF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1763688" y="5261138"/>
            <a:ext cx="7056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/>
              <a:t>~10K</a:t>
            </a:r>
            <a:endParaRPr lang="ja-JP" altLang="en-US" sz="2000" dirty="0"/>
          </a:p>
        </p:txBody>
      </p:sp>
      <p:cxnSp>
        <p:nvCxnSpPr>
          <p:cNvPr id="10" name="直線矢印コネクタ 9"/>
          <p:cNvCxnSpPr/>
          <p:nvPr/>
        </p:nvCxnSpPr>
        <p:spPr>
          <a:xfrm flipH="1" flipV="1">
            <a:off x="1914924" y="4775455"/>
            <a:ext cx="104401" cy="5359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ja-JP" dirty="0" smtClean="0"/>
              <a:t>D</a:t>
            </a:r>
            <a:r>
              <a:rPr kumimoji="1" lang="en-US" altLang="ja-JP" dirty="0" smtClean="0"/>
              <a:t>iscussion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77528" y="1412776"/>
            <a:ext cx="8830976" cy="666624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M-I transition</a:t>
            </a:r>
            <a:r>
              <a:rPr lang="ja-JP" altLang="en-US" dirty="0"/>
              <a:t>　</a:t>
            </a:r>
            <a:r>
              <a:rPr lang="ja-JP" altLang="en-US" dirty="0" smtClean="0"/>
              <a:t>　　　　　</a:t>
            </a:r>
            <a:r>
              <a:rPr lang="ja-JP" altLang="en-US" dirty="0"/>
              <a:t>　</a:t>
            </a:r>
            <a:r>
              <a:rPr lang="ja-JP" altLang="en-US" dirty="0" smtClean="0"/>
              <a:t>　　　　</a:t>
            </a:r>
            <a:endParaRPr kumimoji="1" lang="en-US" altLang="ja-JP" sz="1800" dirty="0" smtClean="0"/>
          </a:p>
        </p:txBody>
      </p:sp>
      <p:sp>
        <p:nvSpPr>
          <p:cNvPr id="45" name="正方形/長方形 44"/>
          <p:cNvSpPr/>
          <p:nvPr/>
        </p:nvSpPr>
        <p:spPr>
          <a:xfrm>
            <a:off x="7604887" y="0"/>
            <a:ext cx="15036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Research</a:t>
            </a:r>
            <a:endParaRPr lang="ja-JP" altLang="en-US" sz="2800" dirty="0"/>
          </a:p>
        </p:txBody>
      </p:sp>
      <p:sp>
        <p:nvSpPr>
          <p:cNvPr id="22" name="右矢印 21"/>
          <p:cNvSpPr/>
          <p:nvPr/>
        </p:nvSpPr>
        <p:spPr>
          <a:xfrm>
            <a:off x="684434" y="5638693"/>
            <a:ext cx="576064" cy="43204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353744" y="5439219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But the superconductivity phase was not observed </a:t>
            </a:r>
            <a:r>
              <a:rPr lang="en-US" altLang="ja-JP" sz="2400" dirty="0" smtClean="0"/>
              <a:t>down to 10K.</a:t>
            </a:r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7529-BE3C-406D-B7DB-476BE37F31DF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  <p:grpSp>
        <p:nvGrpSpPr>
          <p:cNvPr id="5" name="グループ化 4"/>
          <p:cNvGrpSpPr/>
          <p:nvPr/>
        </p:nvGrpSpPr>
        <p:grpSpPr>
          <a:xfrm>
            <a:off x="1055963" y="1988840"/>
            <a:ext cx="6617144" cy="3194600"/>
            <a:chOff x="1410250" y="2348880"/>
            <a:chExt cx="5754038" cy="2664296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1410250" y="2348880"/>
              <a:ext cx="5754038" cy="2664296"/>
              <a:chOff x="-533966" y="1052736"/>
              <a:chExt cx="5754038" cy="2664296"/>
            </a:xfrm>
          </p:grpSpPr>
          <p:grpSp>
            <p:nvGrpSpPr>
              <p:cNvPr id="24" name="グループ化 24"/>
              <p:cNvGrpSpPr/>
              <p:nvPr/>
            </p:nvGrpSpPr>
            <p:grpSpPr>
              <a:xfrm>
                <a:off x="-533966" y="1052736"/>
                <a:ext cx="2160240" cy="2664000"/>
                <a:chOff x="1698063" y="1412776"/>
                <a:chExt cx="2088232" cy="4295663"/>
              </a:xfrm>
            </p:grpSpPr>
            <p:grpSp>
              <p:nvGrpSpPr>
                <p:cNvPr id="27" name="グループ化 16"/>
                <p:cNvGrpSpPr/>
                <p:nvPr/>
              </p:nvGrpSpPr>
              <p:grpSpPr>
                <a:xfrm>
                  <a:off x="2736047" y="1412776"/>
                  <a:ext cx="608553" cy="4295663"/>
                  <a:chOff x="1185503" y="1412776"/>
                  <a:chExt cx="608553" cy="4295663"/>
                </a:xfrm>
              </p:grpSpPr>
              <p:cxnSp>
                <p:nvCxnSpPr>
                  <p:cNvPr id="30" name="直線矢印コネクタ 29"/>
                  <p:cNvCxnSpPr/>
                  <p:nvPr/>
                </p:nvCxnSpPr>
                <p:spPr>
                  <a:xfrm flipH="1" flipV="1">
                    <a:off x="1185503" y="1700806"/>
                    <a:ext cx="0" cy="4007633"/>
                  </a:xfrm>
                  <a:prstGeom prst="straightConnector1">
                    <a:avLst/>
                  </a:prstGeom>
                  <a:ln w="3492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1" name="テキスト ボックス 30"/>
                  <p:cNvSpPr txBox="1"/>
                  <p:nvPr/>
                </p:nvSpPr>
                <p:spPr>
                  <a:xfrm>
                    <a:off x="1290001" y="1412776"/>
                    <a:ext cx="504055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kumimoji="1" lang="en-US" altLang="ja-JP" sz="4000" i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rPr>
                      <a:t>E</a:t>
                    </a:r>
                    <a:endParaRPr kumimoji="1" lang="ja-JP" altLang="en-US" sz="4000" i="1" dirty="0">
                      <a:solidFill>
                        <a:schemeClr val="accent6">
                          <a:lumMod val="75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28" name="弦 27"/>
                <p:cNvSpPr/>
                <p:nvPr/>
              </p:nvSpPr>
              <p:spPr>
                <a:xfrm rot="10800000">
                  <a:off x="1698063" y="2573894"/>
                  <a:ext cx="2088232" cy="1008112"/>
                </a:xfrm>
                <a:prstGeom prst="chord">
                  <a:avLst>
                    <a:gd name="adj1" fmla="val 5381544"/>
                    <a:gd name="adj2" fmla="val 1620000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" name="弦 28"/>
                <p:cNvSpPr/>
                <p:nvPr/>
              </p:nvSpPr>
              <p:spPr>
                <a:xfrm rot="10800000">
                  <a:off x="1698063" y="4004132"/>
                  <a:ext cx="2088232" cy="1008112"/>
                </a:xfrm>
                <a:prstGeom prst="chord">
                  <a:avLst>
                    <a:gd name="adj1" fmla="val 5414023"/>
                    <a:gd name="adj2" fmla="val 16200000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3" name="グループ化 42"/>
              <p:cNvGrpSpPr/>
              <p:nvPr/>
            </p:nvGrpSpPr>
            <p:grpSpPr>
              <a:xfrm>
                <a:off x="2275311" y="1053032"/>
                <a:ext cx="2160955" cy="2664000"/>
                <a:chOff x="6811815" y="4005064"/>
                <a:chExt cx="2160955" cy="2664000"/>
              </a:xfrm>
            </p:grpSpPr>
            <p:grpSp>
              <p:nvGrpSpPr>
                <p:cNvPr id="33" name="グループ化 24"/>
                <p:cNvGrpSpPr/>
                <p:nvPr/>
              </p:nvGrpSpPr>
              <p:grpSpPr>
                <a:xfrm>
                  <a:off x="6811815" y="4005064"/>
                  <a:ext cx="2160955" cy="2664000"/>
                  <a:chOff x="1698997" y="1412776"/>
                  <a:chExt cx="2088923" cy="4295663"/>
                </a:xfrm>
              </p:grpSpPr>
              <p:grpSp>
                <p:nvGrpSpPr>
                  <p:cNvPr id="36" name="グループ化 16"/>
                  <p:cNvGrpSpPr/>
                  <p:nvPr/>
                </p:nvGrpSpPr>
                <p:grpSpPr>
                  <a:xfrm>
                    <a:off x="2736047" y="1412776"/>
                    <a:ext cx="608553" cy="4295663"/>
                    <a:chOff x="1185503" y="1412776"/>
                    <a:chExt cx="608553" cy="4295663"/>
                  </a:xfrm>
                </p:grpSpPr>
                <p:cxnSp>
                  <p:nvCxnSpPr>
                    <p:cNvPr id="39" name="直線矢印コネクタ 38"/>
                    <p:cNvCxnSpPr/>
                    <p:nvPr/>
                  </p:nvCxnSpPr>
                  <p:spPr>
                    <a:xfrm flipH="1" flipV="1">
                      <a:off x="1185503" y="1700806"/>
                      <a:ext cx="0" cy="4007633"/>
                    </a:xfrm>
                    <a:prstGeom prst="straightConnector1">
                      <a:avLst/>
                    </a:prstGeom>
                    <a:ln w="34925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0" name="テキスト ボックス 39"/>
                    <p:cNvSpPr txBox="1"/>
                    <p:nvPr/>
                  </p:nvSpPr>
                  <p:spPr>
                    <a:xfrm>
                      <a:off x="1290001" y="1412776"/>
                      <a:ext cx="504055" cy="70788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kumimoji="1" lang="en-US" altLang="ja-JP" sz="4000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1" lang="ja-JP" altLang="en-US" sz="4000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37" name="弦 36"/>
                  <p:cNvSpPr/>
                  <p:nvPr/>
                </p:nvSpPr>
                <p:spPr>
                  <a:xfrm rot="10800000">
                    <a:off x="1699688" y="2528176"/>
                    <a:ext cx="2088232" cy="1278111"/>
                  </a:xfrm>
                  <a:prstGeom prst="chord">
                    <a:avLst>
                      <a:gd name="adj1" fmla="val 5381544"/>
                      <a:gd name="adj2" fmla="val 16200000"/>
                    </a:avLst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8" name="弦 37"/>
                  <p:cNvSpPr/>
                  <p:nvPr/>
                </p:nvSpPr>
                <p:spPr>
                  <a:xfrm rot="10800000">
                    <a:off x="1698997" y="3787637"/>
                    <a:ext cx="2088232" cy="1277230"/>
                  </a:xfrm>
                  <a:prstGeom prst="chord">
                    <a:avLst>
                      <a:gd name="adj1" fmla="val 5380536"/>
                      <a:gd name="adj2" fmla="val 16200000"/>
                    </a:avLst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cxnSp>
              <p:nvCxnSpPr>
                <p:cNvPr id="41" name="直線矢印コネクタ 40"/>
                <p:cNvCxnSpPr/>
                <p:nvPr/>
              </p:nvCxnSpPr>
              <p:spPr>
                <a:xfrm>
                  <a:off x="8172400" y="4581128"/>
                  <a:ext cx="0" cy="893130"/>
                </a:xfrm>
                <a:prstGeom prst="straightConnector1">
                  <a:avLst/>
                </a:prstGeom>
                <a:ln w="31750">
                  <a:solidFill>
                    <a:schemeClr val="tx1"/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直線矢印コネクタ 41"/>
                <p:cNvCxnSpPr/>
                <p:nvPr/>
              </p:nvCxnSpPr>
              <p:spPr>
                <a:xfrm>
                  <a:off x="8172400" y="5445224"/>
                  <a:ext cx="0" cy="893130"/>
                </a:xfrm>
                <a:prstGeom prst="straightConnector1">
                  <a:avLst/>
                </a:prstGeom>
                <a:ln w="31750">
                  <a:solidFill>
                    <a:schemeClr val="tx1"/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" name="右矢印 43"/>
              <p:cNvSpPr/>
              <p:nvPr/>
            </p:nvSpPr>
            <p:spPr>
              <a:xfrm>
                <a:off x="2123728" y="2253829"/>
                <a:ext cx="648072" cy="576064"/>
              </a:xfrm>
              <a:prstGeom prst="right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5" name="直線コネクタ 24"/>
              <p:cNvCxnSpPr/>
              <p:nvPr/>
            </p:nvCxnSpPr>
            <p:spPr>
              <a:xfrm flipV="1">
                <a:off x="103929" y="2522226"/>
                <a:ext cx="5116143" cy="13791"/>
              </a:xfrm>
              <a:prstGeom prst="line">
                <a:avLst/>
              </a:prstGeom>
              <a:ln w="17780" cmpd="sng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正方形/長方形 8"/>
            <p:cNvSpPr/>
            <p:nvPr/>
          </p:nvSpPr>
          <p:spPr>
            <a:xfrm>
              <a:off x="6308963" y="3308527"/>
              <a:ext cx="51167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altLang="ja-JP" sz="54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?</a:t>
              </a:r>
              <a:endParaRPr lang="ja-JP" alt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7" name="正方形/長方形 6"/>
          <p:cNvSpPr/>
          <p:nvPr/>
        </p:nvSpPr>
        <p:spPr>
          <a:xfrm>
            <a:off x="4608004" y="6488668"/>
            <a:ext cx="4528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H. Okabe </a:t>
            </a:r>
            <a:r>
              <a:rPr lang="en-US" altLang="ja-JP" i="1" dirty="0"/>
              <a:t>et al</a:t>
            </a:r>
            <a:r>
              <a:rPr lang="en-US" altLang="ja-JP" dirty="0"/>
              <a:t>., </a:t>
            </a:r>
            <a:r>
              <a:rPr lang="en-US" altLang="ja-JP" dirty="0" smtClean="0"/>
              <a:t>Phys</a:t>
            </a:r>
            <a:r>
              <a:rPr lang="en-US" altLang="ja-JP" dirty="0"/>
              <a:t>. Rev. B </a:t>
            </a:r>
            <a:r>
              <a:rPr lang="en-US" altLang="ja-JP" b="1" dirty="0"/>
              <a:t>84</a:t>
            </a:r>
            <a:r>
              <a:rPr lang="en-US" altLang="ja-JP" dirty="0"/>
              <a:t>, 115127 (2011)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Daisuke\Desktop\Ba2IrO4\jij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248" y="0"/>
            <a:ext cx="2992686" cy="6221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6131024" cy="4525963"/>
          </a:xfrm>
        </p:spPr>
        <p:txBody>
          <a:bodyPr>
            <a:normAutofit/>
          </a:bodyPr>
          <a:lstStyle/>
          <a:p>
            <a:r>
              <a:rPr lang="en-US" altLang="ja-JP" sz="4000" b="1" dirty="0" smtClean="0"/>
              <a:t>M-I transition </a:t>
            </a:r>
            <a:r>
              <a:rPr lang="en-US" altLang="ja-JP" sz="4000" dirty="0" smtClean="0"/>
              <a:t>was observed at 25 GPa.</a:t>
            </a:r>
          </a:p>
          <a:p>
            <a:endParaRPr kumimoji="1" lang="en-US" altLang="ja-JP" sz="4000" dirty="0" smtClean="0"/>
          </a:p>
          <a:p>
            <a:r>
              <a:rPr lang="en-US" altLang="ja-JP" sz="4000" dirty="0" smtClean="0"/>
              <a:t>But </a:t>
            </a:r>
            <a:r>
              <a:rPr lang="en-US" altLang="ja-JP" sz="4000" b="1" dirty="0" smtClean="0"/>
              <a:t>superconductivity</a:t>
            </a:r>
            <a:r>
              <a:rPr lang="en-US" altLang="ja-JP" sz="4000" dirty="0" smtClean="0"/>
              <a:t> was not observed.</a:t>
            </a:r>
            <a:endParaRPr kumimoji="1" lang="ja-JP" altLang="en-US" sz="4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7529-BE3C-406D-B7DB-476BE37F31DF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 smtClean="0"/>
              <a:t>Contents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Introduction</a:t>
            </a:r>
            <a:r>
              <a:rPr lang="en-US" altLang="ja-JP" dirty="0" smtClean="0"/>
              <a:t> : </a:t>
            </a:r>
            <a:r>
              <a:rPr lang="en-US" altLang="ja-JP" sz="1900" dirty="0" smtClean="0"/>
              <a:t>H. Okabe </a:t>
            </a:r>
            <a:r>
              <a:rPr lang="en-US" altLang="ja-JP" sz="1900" i="1" dirty="0" smtClean="0"/>
              <a:t>et al</a:t>
            </a:r>
            <a:r>
              <a:rPr lang="en-US" altLang="ja-JP" sz="1900" dirty="0" smtClean="0"/>
              <a:t>., Phys.</a:t>
            </a:r>
            <a:r>
              <a:rPr lang="ja-JP" altLang="en-US" sz="1900" dirty="0" smtClean="0"/>
              <a:t> </a:t>
            </a:r>
            <a:r>
              <a:rPr lang="en-US" altLang="ja-JP" sz="1900" dirty="0" smtClean="0"/>
              <a:t>Rev.</a:t>
            </a:r>
            <a:r>
              <a:rPr lang="ja-JP" altLang="en-US" sz="1900" dirty="0" smtClean="0"/>
              <a:t> </a:t>
            </a:r>
            <a:r>
              <a:rPr lang="en-US" altLang="ja-JP" sz="1900" dirty="0" smtClean="0"/>
              <a:t>B </a:t>
            </a:r>
            <a:r>
              <a:rPr lang="en-US" altLang="ja-JP" sz="1900" b="1" dirty="0" smtClean="0"/>
              <a:t>83</a:t>
            </a:r>
            <a:r>
              <a:rPr lang="en-US" altLang="ja-JP" sz="1900" dirty="0" smtClean="0"/>
              <a:t>, 155118(2011)</a:t>
            </a:r>
            <a:endParaRPr lang="ja-JP" altLang="en-US" dirty="0" smtClean="0"/>
          </a:p>
          <a:p>
            <a:pPr marL="0" indent="0">
              <a:buNone/>
            </a:pPr>
            <a:r>
              <a:rPr kumimoji="1" lang="en-US" altLang="ja-JP" dirty="0" smtClean="0"/>
              <a:t>	</a:t>
            </a:r>
            <a:r>
              <a:rPr kumimoji="1" lang="en-US" altLang="ja-JP" sz="2600" dirty="0" smtClean="0"/>
              <a:t>Mott insulator</a:t>
            </a:r>
          </a:p>
          <a:p>
            <a:pPr marL="0" indent="0">
              <a:buNone/>
            </a:pPr>
            <a:r>
              <a:rPr lang="en-US" altLang="ja-JP" sz="2600" dirty="0" smtClean="0"/>
              <a:t>	Ba</a:t>
            </a:r>
            <a:r>
              <a:rPr lang="en-US" altLang="ja-JP" sz="2600" baseline="-25000" dirty="0" smtClean="0"/>
              <a:t>2</a:t>
            </a:r>
            <a:r>
              <a:rPr lang="en-US" altLang="ja-JP" sz="2600" dirty="0" smtClean="0"/>
              <a:t>IrO</a:t>
            </a:r>
            <a:r>
              <a:rPr lang="en-US" altLang="ja-JP" sz="2600" baseline="-25000" dirty="0" smtClean="0"/>
              <a:t>4</a:t>
            </a:r>
            <a:r>
              <a:rPr lang="en-US" altLang="ja-JP" sz="2600" dirty="0" smtClean="0"/>
              <a:t>   </a:t>
            </a:r>
            <a:r>
              <a:rPr lang="en-US" altLang="ja-JP" sz="2100" dirty="0" smtClean="0"/>
              <a:t>Mottness</a:t>
            </a:r>
          </a:p>
          <a:p>
            <a:pPr marL="0" indent="0">
              <a:buNone/>
            </a:pPr>
            <a:r>
              <a:rPr kumimoji="1" lang="en-US" altLang="ja-JP" sz="2100" dirty="0" smtClean="0"/>
              <a:t>		     </a:t>
            </a:r>
            <a:r>
              <a:rPr lang="en-US" altLang="ja-JP" sz="2100" dirty="0" smtClean="0"/>
              <a:t>Structure</a:t>
            </a:r>
          </a:p>
          <a:p>
            <a:pPr marL="514350" indent="-514350">
              <a:buNone/>
            </a:pPr>
            <a:r>
              <a:rPr lang="en-US" altLang="ja-JP" sz="2100" dirty="0" smtClean="0"/>
              <a:t>			     </a:t>
            </a:r>
            <a:r>
              <a:rPr kumimoji="1" lang="en-US" altLang="ja-JP" sz="2100" dirty="0" smtClean="0"/>
              <a:t>Magnetic property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en-US" altLang="ja-JP" sz="2600" dirty="0"/>
              <a:t>High-pressure effect</a:t>
            </a:r>
          </a:p>
          <a:p>
            <a:r>
              <a:rPr lang="en-US" altLang="ja-JP" dirty="0" smtClean="0"/>
              <a:t>Motivation</a:t>
            </a:r>
          </a:p>
          <a:p>
            <a:r>
              <a:rPr lang="en-US" altLang="ja-JP" dirty="0" smtClean="0"/>
              <a:t>Research</a:t>
            </a:r>
          </a:p>
          <a:p>
            <a:r>
              <a:rPr lang="en-US" altLang="ja-JP" dirty="0" smtClean="0"/>
              <a:t>Summary</a:t>
            </a:r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7529-BE3C-406D-B7DB-476BE37F31DF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55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Daisuke\Desktop\後期\Cu_superconductivit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760" y="2996952"/>
            <a:ext cx="4721744" cy="3617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 smtClean="0"/>
              <a:t>Mott insulator</a:t>
            </a:r>
            <a:endParaRPr kumimoji="1" lang="ja-JP" altLang="en-US" dirty="0"/>
          </a:p>
        </p:txBody>
      </p:sp>
      <p:grpSp>
        <p:nvGrpSpPr>
          <p:cNvPr id="16" name="グループ化 15"/>
          <p:cNvGrpSpPr/>
          <p:nvPr/>
        </p:nvGrpSpPr>
        <p:grpSpPr>
          <a:xfrm>
            <a:off x="431984" y="1052736"/>
            <a:ext cx="2619205" cy="3024672"/>
            <a:chOff x="108600" y="1412776"/>
            <a:chExt cx="2160152" cy="4112779"/>
          </a:xfrm>
        </p:grpSpPr>
        <p:grpSp>
          <p:nvGrpSpPr>
            <p:cNvPr id="14" name="グループ化 13"/>
            <p:cNvGrpSpPr/>
            <p:nvPr/>
          </p:nvGrpSpPr>
          <p:grpSpPr>
            <a:xfrm>
              <a:off x="108600" y="1745555"/>
              <a:ext cx="2160152" cy="3780000"/>
              <a:chOff x="1227097" y="1889571"/>
              <a:chExt cx="2160152" cy="3780000"/>
            </a:xfrm>
          </p:grpSpPr>
          <p:cxnSp>
            <p:nvCxnSpPr>
              <p:cNvPr id="5" name="直線矢印コネクタ 4"/>
              <p:cNvCxnSpPr/>
              <p:nvPr/>
            </p:nvCxnSpPr>
            <p:spPr>
              <a:xfrm flipH="1" flipV="1">
                <a:off x="2303999" y="1889571"/>
                <a:ext cx="0" cy="3780000"/>
              </a:xfrm>
              <a:prstGeom prst="straightConnector1">
                <a:avLst/>
              </a:prstGeom>
              <a:ln w="349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パイ 8"/>
              <p:cNvSpPr/>
              <p:nvPr/>
            </p:nvSpPr>
            <p:spPr>
              <a:xfrm rot="5400000">
                <a:off x="939097" y="2781048"/>
                <a:ext cx="2736304" cy="2160000"/>
              </a:xfrm>
              <a:prstGeom prst="pie">
                <a:avLst>
                  <a:gd name="adj1" fmla="val 10799251"/>
                  <a:gd name="adj2" fmla="val 16214717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パイ 10"/>
              <p:cNvSpPr/>
              <p:nvPr/>
            </p:nvSpPr>
            <p:spPr>
              <a:xfrm rot="10800000">
                <a:off x="1227097" y="2492896"/>
                <a:ext cx="2160000" cy="2735999"/>
              </a:xfrm>
              <a:prstGeom prst="pie">
                <a:avLst>
                  <a:gd name="adj1" fmla="val 10815593"/>
                  <a:gd name="adj2" fmla="val 16179771"/>
                </a:avLst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" name="テキスト ボックス 14"/>
            <p:cNvSpPr txBox="1"/>
            <p:nvPr/>
          </p:nvSpPr>
          <p:spPr>
            <a:xfrm>
              <a:off x="1331640" y="1412776"/>
              <a:ext cx="5040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4000" i="1" dirty="0" smtClean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endParaRPr kumimoji="1" lang="ja-JP" altLang="en-US" sz="40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216000" y="1052736"/>
            <a:ext cx="3024336" cy="3051600"/>
            <a:chOff x="2483767" y="2094132"/>
            <a:chExt cx="2088233" cy="4334388"/>
          </a:xfrm>
        </p:grpSpPr>
        <p:grpSp>
          <p:nvGrpSpPr>
            <p:cNvPr id="25" name="グループ化 24"/>
            <p:cNvGrpSpPr/>
            <p:nvPr/>
          </p:nvGrpSpPr>
          <p:grpSpPr>
            <a:xfrm>
              <a:off x="2483767" y="2094132"/>
              <a:ext cx="2088233" cy="4334388"/>
              <a:chOff x="1691680" y="1374052"/>
              <a:chExt cx="2088233" cy="4334388"/>
            </a:xfrm>
          </p:grpSpPr>
          <p:grpSp>
            <p:nvGrpSpPr>
              <p:cNvPr id="17" name="グループ化 16"/>
              <p:cNvGrpSpPr/>
              <p:nvPr/>
            </p:nvGrpSpPr>
            <p:grpSpPr>
              <a:xfrm>
                <a:off x="2736047" y="1374052"/>
                <a:ext cx="620914" cy="4334388"/>
                <a:chOff x="1185503" y="1374052"/>
                <a:chExt cx="620914" cy="4334388"/>
              </a:xfrm>
            </p:grpSpPr>
            <p:cxnSp>
              <p:nvCxnSpPr>
                <p:cNvPr id="20" name="直線矢印コネクタ 19"/>
                <p:cNvCxnSpPr/>
                <p:nvPr/>
              </p:nvCxnSpPr>
              <p:spPr>
                <a:xfrm flipH="1" flipV="1">
                  <a:off x="1185503" y="1700806"/>
                  <a:ext cx="0" cy="4007634"/>
                </a:xfrm>
                <a:prstGeom prst="straightConnector1">
                  <a:avLst/>
                </a:prstGeom>
                <a:ln w="3492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テキスト ボックス 18"/>
                <p:cNvSpPr txBox="1"/>
                <p:nvPr/>
              </p:nvSpPr>
              <p:spPr>
                <a:xfrm>
                  <a:off x="1302362" y="1374052"/>
                  <a:ext cx="504055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4000" i="1" dirty="0" smtClean="0">
                      <a:solidFill>
                        <a:schemeClr val="accent6">
                          <a:lumMod val="75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rPr>
                    <a:t>E</a:t>
                  </a:r>
                  <a:endParaRPr kumimoji="1" lang="ja-JP" altLang="en-US" sz="4000" i="1" dirty="0">
                    <a:solidFill>
                      <a:schemeClr val="accent6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23" name="弦 22"/>
              <p:cNvSpPr/>
              <p:nvPr/>
            </p:nvSpPr>
            <p:spPr>
              <a:xfrm rot="10800000">
                <a:off x="1691680" y="2573893"/>
                <a:ext cx="2088232" cy="1008111"/>
              </a:xfrm>
              <a:prstGeom prst="chord">
                <a:avLst>
                  <a:gd name="adj1" fmla="val 5381544"/>
                  <a:gd name="adj2" fmla="val 1620000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弦 23"/>
              <p:cNvSpPr/>
              <p:nvPr/>
            </p:nvSpPr>
            <p:spPr>
              <a:xfrm rot="10800000">
                <a:off x="1691681" y="4004131"/>
                <a:ext cx="2088232" cy="1008112"/>
              </a:xfrm>
              <a:prstGeom prst="chord">
                <a:avLst>
                  <a:gd name="adj1" fmla="val 5414023"/>
                  <a:gd name="adj2" fmla="val 16200000"/>
                </a:avLst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27" name="直線矢印コネクタ 26"/>
            <p:cNvCxnSpPr/>
            <p:nvPr/>
          </p:nvCxnSpPr>
          <p:spPr>
            <a:xfrm>
              <a:off x="3721239" y="3711606"/>
              <a:ext cx="0" cy="1440160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9" name="円/楕円 178"/>
          <p:cNvSpPr/>
          <p:nvPr/>
        </p:nvSpPr>
        <p:spPr>
          <a:xfrm>
            <a:off x="457162" y="4552295"/>
            <a:ext cx="455127" cy="46073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円/楕円 179"/>
          <p:cNvSpPr/>
          <p:nvPr/>
        </p:nvSpPr>
        <p:spPr>
          <a:xfrm>
            <a:off x="1481198" y="4552295"/>
            <a:ext cx="455127" cy="46073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2" name="直線矢印コネクタ 181"/>
          <p:cNvCxnSpPr/>
          <p:nvPr/>
        </p:nvCxnSpPr>
        <p:spPr>
          <a:xfrm flipH="1" flipV="1">
            <a:off x="179512" y="4437112"/>
            <a:ext cx="682690" cy="691095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直線矢印コネクタ 182"/>
          <p:cNvCxnSpPr/>
          <p:nvPr/>
        </p:nvCxnSpPr>
        <p:spPr>
          <a:xfrm>
            <a:off x="1513046" y="4437112"/>
            <a:ext cx="682690" cy="691095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円/楕円 250"/>
          <p:cNvSpPr/>
          <p:nvPr/>
        </p:nvSpPr>
        <p:spPr>
          <a:xfrm>
            <a:off x="2577242" y="4552295"/>
            <a:ext cx="455127" cy="46073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円/楕円 251"/>
          <p:cNvSpPr/>
          <p:nvPr/>
        </p:nvSpPr>
        <p:spPr>
          <a:xfrm>
            <a:off x="3601278" y="4552295"/>
            <a:ext cx="455127" cy="46073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54" name="直線矢印コネクタ 253"/>
          <p:cNvCxnSpPr/>
          <p:nvPr/>
        </p:nvCxnSpPr>
        <p:spPr>
          <a:xfrm flipH="1" flipV="1">
            <a:off x="2305134" y="4437112"/>
            <a:ext cx="682690" cy="691095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直線矢印コネクタ 254"/>
          <p:cNvCxnSpPr/>
          <p:nvPr/>
        </p:nvCxnSpPr>
        <p:spPr>
          <a:xfrm>
            <a:off x="3673286" y="4466097"/>
            <a:ext cx="682690" cy="691095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正方形/長方形 221"/>
          <p:cNvSpPr/>
          <p:nvPr/>
        </p:nvSpPr>
        <p:spPr>
          <a:xfrm>
            <a:off x="7144222" y="0"/>
            <a:ext cx="19997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Introduction</a:t>
            </a:r>
            <a:endParaRPr lang="ja-JP" altLang="en-US" sz="2800" dirty="0"/>
          </a:p>
        </p:txBody>
      </p:sp>
      <p:cxnSp>
        <p:nvCxnSpPr>
          <p:cNvPr id="226" name="直線コネクタ 225"/>
          <p:cNvCxnSpPr/>
          <p:nvPr/>
        </p:nvCxnSpPr>
        <p:spPr>
          <a:xfrm>
            <a:off x="684725" y="2754000"/>
            <a:ext cx="3528393" cy="0"/>
          </a:xfrm>
          <a:prstGeom prst="line">
            <a:avLst/>
          </a:prstGeom>
          <a:ln w="17780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テキスト ボックス 227"/>
          <p:cNvSpPr txBox="1"/>
          <p:nvPr/>
        </p:nvSpPr>
        <p:spPr>
          <a:xfrm>
            <a:off x="222717" y="2520000"/>
            <a:ext cx="748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kumimoji="1" lang="en-US" altLang="ja-JP" i="1" baseline="-25000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kumimoji="1" lang="ja-JP" alt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4902846" y="404664"/>
            <a:ext cx="4010513" cy="2621905"/>
            <a:chOff x="4788025" y="532272"/>
            <a:chExt cx="4010513" cy="2621905"/>
          </a:xfrm>
        </p:grpSpPr>
        <p:sp>
          <p:nvSpPr>
            <p:cNvPr id="4" name="テキスト ボックス 3"/>
            <p:cNvSpPr txBox="1"/>
            <p:nvPr/>
          </p:nvSpPr>
          <p:spPr>
            <a:xfrm>
              <a:off x="4788025" y="2059646"/>
              <a:ext cx="1296143" cy="70788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4000" b="1" dirty="0" smtClean="0">
                  <a:solidFill>
                    <a:srgbClr val="FF0000"/>
                  </a:solidFill>
                </a:rPr>
                <a:t>large</a:t>
              </a:r>
              <a:endParaRPr kumimoji="1" lang="ja-JP" altLang="en-US" sz="4000" b="1" dirty="0">
                <a:solidFill>
                  <a:srgbClr val="FF0000"/>
                </a:solidFill>
              </a:endParaRP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4788273" y="2692512"/>
              <a:ext cx="401026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dirty="0" smtClean="0"/>
                <a:t>On-site coulomb interaction </a:t>
              </a:r>
              <a:r>
                <a:rPr lang="en-US" altLang="ja-JP" sz="2400" i="1" dirty="0" smtClean="0"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lang="en-US" altLang="ja-JP" sz="2400" dirty="0" smtClean="0"/>
                <a:t> </a:t>
              </a:r>
              <a:endParaRPr lang="ja-JP" altLang="en-US" sz="2400" dirty="0"/>
            </a:p>
          </p:txBody>
        </p:sp>
        <p:grpSp>
          <p:nvGrpSpPr>
            <p:cNvPr id="21" name="グループ化 20"/>
            <p:cNvGrpSpPr/>
            <p:nvPr/>
          </p:nvGrpSpPr>
          <p:grpSpPr>
            <a:xfrm>
              <a:off x="4788025" y="532272"/>
              <a:ext cx="3240360" cy="2253199"/>
              <a:chOff x="4788025" y="532272"/>
              <a:chExt cx="3240360" cy="2253199"/>
            </a:xfrm>
          </p:grpSpPr>
          <p:grpSp>
            <p:nvGrpSpPr>
              <p:cNvPr id="3" name="グループ化 2"/>
              <p:cNvGrpSpPr/>
              <p:nvPr/>
            </p:nvGrpSpPr>
            <p:grpSpPr>
              <a:xfrm>
                <a:off x="4788025" y="532272"/>
                <a:ext cx="3240360" cy="2253199"/>
                <a:chOff x="4794496" y="2736509"/>
                <a:chExt cx="1080120" cy="692491"/>
              </a:xfrm>
            </p:grpSpPr>
            <p:sp>
              <p:nvSpPr>
                <p:cNvPr id="35" name="円/楕円 34"/>
                <p:cNvSpPr/>
                <p:nvPr/>
              </p:nvSpPr>
              <p:spPr>
                <a:xfrm>
                  <a:off x="5113446" y="2853088"/>
                  <a:ext cx="455127" cy="460730"/>
                </a:xfrm>
                <a:prstGeom prst="ellipse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36" name="直線矢印コネクタ 35"/>
                <p:cNvCxnSpPr/>
                <p:nvPr/>
              </p:nvCxnSpPr>
              <p:spPr>
                <a:xfrm>
                  <a:off x="5191926" y="2737905"/>
                  <a:ext cx="682690" cy="691095"/>
                </a:xfrm>
                <a:prstGeom prst="straightConnector1">
                  <a:avLst/>
                </a:prstGeom>
                <a:ln w="34925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直線矢印コネクタ 36"/>
                <p:cNvCxnSpPr/>
                <p:nvPr/>
              </p:nvCxnSpPr>
              <p:spPr>
                <a:xfrm flipH="1" flipV="1">
                  <a:off x="4794496" y="2736509"/>
                  <a:ext cx="682690" cy="691095"/>
                </a:xfrm>
                <a:prstGeom prst="straightConnector1">
                  <a:avLst/>
                </a:prstGeom>
                <a:ln w="3492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" name="直線矢印コネクタ 7"/>
              <p:cNvCxnSpPr/>
              <p:nvPr/>
            </p:nvCxnSpPr>
            <p:spPr>
              <a:xfrm flipV="1">
                <a:off x="6084168" y="1313038"/>
                <a:ext cx="709237" cy="740042"/>
              </a:xfrm>
              <a:prstGeom prst="straightConnector1">
                <a:avLst/>
              </a:prstGeom>
              <a:ln w="79375">
                <a:solidFill>
                  <a:srgbClr val="FFC00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下矢印 12"/>
          <p:cNvSpPr/>
          <p:nvPr/>
        </p:nvSpPr>
        <p:spPr>
          <a:xfrm>
            <a:off x="2123728" y="5229200"/>
            <a:ext cx="517907" cy="60306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586667" y="6021288"/>
            <a:ext cx="1617181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4000" dirty="0"/>
              <a:t>M</a:t>
            </a:r>
            <a:r>
              <a:rPr kumimoji="1" lang="en-US" altLang="ja-JP" sz="4000" dirty="0" smtClean="0"/>
              <a:t>etal</a:t>
            </a:r>
            <a:endParaRPr kumimoji="1" lang="ja-JP" altLang="en-US" sz="4000" dirty="0"/>
          </a:p>
        </p:txBody>
      </p:sp>
      <p:sp>
        <p:nvSpPr>
          <p:cNvPr id="22" name="左右矢印 21"/>
          <p:cNvSpPr/>
          <p:nvPr/>
        </p:nvSpPr>
        <p:spPr>
          <a:xfrm>
            <a:off x="3130936" y="4753043"/>
            <a:ext cx="360944" cy="116117"/>
          </a:xfrm>
          <a:prstGeom prst="left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左右矢印 47"/>
          <p:cNvSpPr/>
          <p:nvPr/>
        </p:nvSpPr>
        <p:spPr>
          <a:xfrm>
            <a:off x="2122824" y="4725144"/>
            <a:ext cx="360944" cy="116117"/>
          </a:xfrm>
          <a:prstGeom prst="left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左右矢印 48"/>
          <p:cNvSpPr/>
          <p:nvPr/>
        </p:nvSpPr>
        <p:spPr>
          <a:xfrm>
            <a:off x="971600" y="4725144"/>
            <a:ext cx="360944" cy="116117"/>
          </a:xfrm>
          <a:prstGeom prst="left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722785" y="6534834"/>
            <a:ext cx="2457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err="1" smtClean="0"/>
              <a:t>Kitaoka</a:t>
            </a:r>
            <a:r>
              <a:rPr lang="en-US" altLang="ja-JP" dirty="0" smtClean="0"/>
              <a:t>-sensei’s lecture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7529-BE3C-406D-B7DB-476BE37F31DF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1321507" y="2338821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>
                <a:latin typeface="Times New Roman" pitchFamily="18" charset="0"/>
                <a:cs typeface="Times New Roman" pitchFamily="18" charset="0"/>
              </a:rPr>
              <a:t>U</a:t>
            </a:r>
            <a:endParaRPr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 animBg="1"/>
      <p:bldP spid="22" grpId="0" animBg="1"/>
      <p:bldP spid="22" grpId="1" animBg="1"/>
      <p:bldP spid="48" grpId="0" animBg="1"/>
      <p:bldP spid="49" grpId="0" animBg="1"/>
      <p:bldP spid="30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en-US" altLang="ja-JP" dirty="0" smtClean="0"/>
              <a:t>Ba</a:t>
            </a:r>
            <a:r>
              <a:rPr kumimoji="1" lang="en-US" altLang="ja-JP" baseline="-25000" dirty="0" smtClean="0"/>
              <a:t>2</a:t>
            </a:r>
            <a:r>
              <a:rPr kumimoji="1" lang="en-US" altLang="ja-JP" dirty="0" smtClean="0"/>
              <a:t>IrO</a:t>
            </a:r>
            <a:r>
              <a:rPr kumimoji="1" lang="en-US" altLang="ja-JP" baseline="-25000" dirty="0" smtClean="0"/>
              <a:t>4</a:t>
            </a:r>
            <a:r>
              <a:rPr lang="en-US" altLang="ja-JP" dirty="0" smtClean="0"/>
              <a:t> : Mottness</a:t>
            </a:r>
            <a:endParaRPr kumimoji="1" lang="ja-JP" altLang="en-US" baseline="-25000" dirty="0"/>
          </a:p>
        </p:txBody>
      </p:sp>
      <p:sp>
        <p:nvSpPr>
          <p:cNvPr id="39" name="正方形/長方形 38"/>
          <p:cNvSpPr/>
          <p:nvPr/>
        </p:nvSpPr>
        <p:spPr>
          <a:xfrm>
            <a:off x="7144222" y="0"/>
            <a:ext cx="19997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Introduction</a:t>
            </a:r>
            <a:endParaRPr lang="ja-JP" altLang="en-US" sz="2800" dirty="0"/>
          </a:p>
        </p:txBody>
      </p:sp>
      <p:grpSp>
        <p:nvGrpSpPr>
          <p:cNvPr id="76" name="グループ化 75"/>
          <p:cNvGrpSpPr/>
          <p:nvPr/>
        </p:nvGrpSpPr>
        <p:grpSpPr>
          <a:xfrm>
            <a:off x="259062" y="4084486"/>
            <a:ext cx="3018386" cy="2025516"/>
            <a:chOff x="251520" y="4725144"/>
            <a:chExt cx="3018386" cy="2025516"/>
          </a:xfrm>
        </p:grpSpPr>
        <p:grpSp>
          <p:nvGrpSpPr>
            <p:cNvPr id="32" name="グループ化 31"/>
            <p:cNvGrpSpPr/>
            <p:nvPr/>
          </p:nvGrpSpPr>
          <p:grpSpPr>
            <a:xfrm>
              <a:off x="711390" y="5585011"/>
              <a:ext cx="2558516" cy="980880"/>
              <a:chOff x="69268" y="4509120"/>
              <a:chExt cx="2558516" cy="980880"/>
            </a:xfrm>
          </p:grpSpPr>
          <p:grpSp>
            <p:nvGrpSpPr>
              <p:cNvPr id="65" name="グループ化 64"/>
              <p:cNvGrpSpPr/>
              <p:nvPr/>
            </p:nvGrpSpPr>
            <p:grpSpPr>
              <a:xfrm>
                <a:off x="1619672" y="5130000"/>
                <a:ext cx="540000" cy="360000"/>
                <a:chOff x="899592" y="4674111"/>
                <a:chExt cx="540000" cy="720000"/>
              </a:xfrm>
            </p:grpSpPr>
            <p:cxnSp>
              <p:nvCxnSpPr>
                <p:cNvPr id="66" name="直線コネクタ 65"/>
                <p:cNvCxnSpPr/>
                <p:nvPr/>
              </p:nvCxnSpPr>
              <p:spPr>
                <a:xfrm>
                  <a:off x="899592" y="5034111"/>
                  <a:ext cx="540000" cy="360000"/>
                </a:xfrm>
                <a:prstGeom prst="line">
                  <a:avLst/>
                </a:prstGeom>
                <a:ln w="15875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直線コネクタ 66"/>
                <p:cNvCxnSpPr/>
                <p:nvPr/>
              </p:nvCxnSpPr>
              <p:spPr>
                <a:xfrm flipV="1">
                  <a:off x="899592" y="4674111"/>
                  <a:ext cx="540000" cy="360000"/>
                </a:xfrm>
                <a:prstGeom prst="line">
                  <a:avLst/>
                </a:prstGeom>
                <a:ln w="15875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4" name="直線コネクタ 63"/>
              <p:cNvCxnSpPr/>
              <p:nvPr/>
            </p:nvCxnSpPr>
            <p:spPr>
              <a:xfrm flipV="1">
                <a:off x="1619672" y="4581128"/>
                <a:ext cx="540000" cy="0"/>
              </a:xfrm>
              <a:prstGeom prst="line">
                <a:avLst/>
              </a:prstGeom>
              <a:ln w="15875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グループ化 9"/>
              <p:cNvGrpSpPr/>
              <p:nvPr/>
            </p:nvGrpSpPr>
            <p:grpSpPr>
              <a:xfrm>
                <a:off x="69268" y="4818087"/>
                <a:ext cx="504056" cy="290680"/>
                <a:chOff x="323528" y="4869160"/>
                <a:chExt cx="792088" cy="290680"/>
              </a:xfrm>
            </p:grpSpPr>
            <p:cxnSp>
              <p:nvCxnSpPr>
                <p:cNvPr id="4" name="直線コネクタ 3"/>
                <p:cNvCxnSpPr/>
                <p:nvPr/>
              </p:nvCxnSpPr>
              <p:spPr>
                <a:xfrm>
                  <a:off x="323528" y="4869160"/>
                  <a:ext cx="792088" cy="0"/>
                </a:xfrm>
                <a:prstGeom prst="line">
                  <a:avLst/>
                </a:prstGeom>
                <a:ln w="3175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直線コネクタ 15"/>
                <p:cNvCxnSpPr/>
                <p:nvPr/>
              </p:nvCxnSpPr>
              <p:spPr>
                <a:xfrm>
                  <a:off x="323528" y="4941168"/>
                  <a:ext cx="792088" cy="0"/>
                </a:xfrm>
                <a:prstGeom prst="line">
                  <a:avLst/>
                </a:prstGeom>
                <a:ln w="3175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直線コネクタ 16"/>
                <p:cNvCxnSpPr/>
                <p:nvPr/>
              </p:nvCxnSpPr>
              <p:spPr>
                <a:xfrm>
                  <a:off x="323528" y="5013176"/>
                  <a:ext cx="792088" cy="0"/>
                </a:xfrm>
                <a:prstGeom prst="line">
                  <a:avLst/>
                </a:prstGeom>
                <a:ln w="3175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直線コネクタ 17"/>
                <p:cNvCxnSpPr/>
                <p:nvPr/>
              </p:nvCxnSpPr>
              <p:spPr>
                <a:xfrm>
                  <a:off x="323528" y="5085184"/>
                  <a:ext cx="792088" cy="0"/>
                </a:xfrm>
                <a:prstGeom prst="line">
                  <a:avLst/>
                </a:prstGeom>
                <a:ln w="3175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直線コネクタ 18"/>
                <p:cNvCxnSpPr/>
                <p:nvPr/>
              </p:nvCxnSpPr>
              <p:spPr>
                <a:xfrm>
                  <a:off x="323528" y="5159840"/>
                  <a:ext cx="792088" cy="0"/>
                </a:xfrm>
                <a:prstGeom prst="line">
                  <a:avLst/>
                </a:prstGeom>
                <a:ln w="3175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" name="グループ化 28"/>
              <p:cNvGrpSpPr/>
              <p:nvPr/>
            </p:nvGrpSpPr>
            <p:grpSpPr>
              <a:xfrm>
                <a:off x="575616" y="4602103"/>
                <a:ext cx="540000" cy="720000"/>
                <a:chOff x="899592" y="4674111"/>
                <a:chExt cx="540000" cy="720000"/>
              </a:xfrm>
            </p:grpSpPr>
            <p:cxnSp>
              <p:nvCxnSpPr>
                <p:cNvPr id="12" name="直線コネクタ 11"/>
                <p:cNvCxnSpPr/>
                <p:nvPr/>
              </p:nvCxnSpPr>
              <p:spPr>
                <a:xfrm>
                  <a:off x="899592" y="5034111"/>
                  <a:ext cx="540000" cy="360000"/>
                </a:xfrm>
                <a:prstGeom prst="line">
                  <a:avLst/>
                </a:prstGeom>
                <a:ln w="15875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直線コネクタ 13"/>
                <p:cNvCxnSpPr/>
                <p:nvPr/>
              </p:nvCxnSpPr>
              <p:spPr>
                <a:xfrm flipV="1">
                  <a:off x="899592" y="4674111"/>
                  <a:ext cx="540000" cy="360000"/>
                </a:xfrm>
                <a:prstGeom prst="line">
                  <a:avLst/>
                </a:prstGeom>
                <a:ln w="15875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6" name="グループ化 45"/>
              <p:cNvGrpSpPr/>
              <p:nvPr/>
            </p:nvGrpSpPr>
            <p:grpSpPr>
              <a:xfrm>
                <a:off x="1115616" y="5229200"/>
                <a:ext cx="504056" cy="144016"/>
                <a:chOff x="323528" y="5013176"/>
                <a:chExt cx="792088" cy="144016"/>
              </a:xfrm>
            </p:grpSpPr>
            <p:cxnSp>
              <p:nvCxnSpPr>
                <p:cNvPr id="49" name="直線コネクタ 48"/>
                <p:cNvCxnSpPr/>
                <p:nvPr/>
              </p:nvCxnSpPr>
              <p:spPr>
                <a:xfrm>
                  <a:off x="323528" y="5013176"/>
                  <a:ext cx="792088" cy="0"/>
                </a:xfrm>
                <a:prstGeom prst="line">
                  <a:avLst/>
                </a:prstGeom>
                <a:ln w="3175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直線コネクタ 49"/>
                <p:cNvCxnSpPr/>
                <p:nvPr/>
              </p:nvCxnSpPr>
              <p:spPr>
                <a:xfrm>
                  <a:off x="323528" y="5085184"/>
                  <a:ext cx="792088" cy="0"/>
                </a:xfrm>
                <a:prstGeom prst="line">
                  <a:avLst/>
                </a:prstGeom>
                <a:ln w="3175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直線コネクタ 50"/>
                <p:cNvCxnSpPr/>
                <p:nvPr/>
              </p:nvCxnSpPr>
              <p:spPr>
                <a:xfrm>
                  <a:off x="323528" y="5157192"/>
                  <a:ext cx="792088" cy="0"/>
                </a:xfrm>
                <a:prstGeom prst="line">
                  <a:avLst/>
                </a:prstGeom>
                <a:ln w="3175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2" name="グループ化 51"/>
              <p:cNvGrpSpPr/>
              <p:nvPr/>
            </p:nvGrpSpPr>
            <p:grpSpPr>
              <a:xfrm>
                <a:off x="1115616" y="4509120"/>
                <a:ext cx="504056" cy="72008"/>
                <a:chOff x="323528" y="5085184"/>
                <a:chExt cx="792088" cy="72008"/>
              </a:xfrm>
            </p:grpSpPr>
            <p:cxnSp>
              <p:nvCxnSpPr>
                <p:cNvPr id="56" name="直線コネクタ 55"/>
                <p:cNvCxnSpPr/>
                <p:nvPr/>
              </p:nvCxnSpPr>
              <p:spPr>
                <a:xfrm>
                  <a:off x="323528" y="5085184"/>
                  <a:ext cx="792088" cy="0"/>
                </a:xfrm>
                <a:prstGeom prst="line">
                  <a:avLst/>
                </a:prstGeom>
                <a:ln w="3175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線コネクタ 56"/>
                <p:cNvCxnSpPr/>
                <p:nvPr/>
              </p:nvCxnSpPr>
              <p:spPr>
                <a:xfrm>
                  <a:off x="323528" y="5157192"/>
                  <a:ext cx="792088" cy="0"/>
                </a:xfrm>
                <a:prstGeom prst="line">
                  <a:avLst/>
                </a:prstGeom>
                <a:ln w="3175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8" name="グループ化 67"/>
              <p:cNvGrpSpPr/>
              <p:nvPr/>
            </p:nvGrpSpPr>
            <p:grpSpPr>
              <a:xfrm>
                <a:off x="2123728" y="4509120"/>
                <a:ext cx="504056" cy="72008"/>
                <a:chOff x="323528" y="5085184"/>
                <a:chExt cx="792088" cy="72008"/>
              </a:xfrm>
            </p:grpSpPr>
            <p:cxnSp>
              <p:nvCxnSpPr>
                <p:cNvPr id="69" name="直線コネクタ 68"/>
                <p:cNvCxnSpPr/>
                <p:nvPr/>
              </p:nvCxnSpPr>
              <p:spPr>
                <a:xfrm>
                  <a:off x="323528" y="5085184"/>
                  <a:ext cx="792088" cy="0"/>
                </a:xfrm>
                <a:prstGeom prst="line">
                  <a:avLst/>
                </a:prstGeom>
                <a:ln w="3175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直線コネクタ 69"/>
                <p:cNvCxnSpPr/>
                <p:nvPr/>
              </p:nvCxnSpPr>
              <p:spPr>
                <a:xfrm>
                  <a:off x="323528" y="5157192"/>
                  <a:ext cx="792088" cy="0"/>
                </a:xfrm>
                <a:prstGeom prst="line">
                  <a:avLst/>
                </a:prstGeom>
                <a:ln w="3175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1" name="グループ化 70"/>
              <p:cNvGrpSpPr/>
              <p:nvPr/>
            </p:nvGrpSpPr>
            <p:grpSpPr>
              <a:xfrm>
                <a:off x="2123728" y="5410800"/>
                <a:ext cx="504056" cy="72008"/>
                <a:chOff x="323528" y="5085184"/>
                <a:chExt cx="792088" cy="72008"/>
              </a:xfrm>
            </p:grpSpPr>
            <p:cxnSp>
              <p:nvCxnSpPr>
                <p:cNvPr id="72" name="直線コネクタ 71"/>
                <p:cNvCxnSpPr/>
                <p:nvPr/>
              </p:nvCxnSpPr>
              <p:spPr>
                <a:xfrm>
                  <a:off x="323528" y="5085184"/>
                  <a:ext cx="792088" cy="0"/>
                </a:xfrm>
                <a:prstGeom prst="line">
                  <a:avLst/>
                </a:prstGeom>
                <a:ln w="3175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直線コネクタ 72"/>
                <p:cNvCxnSpPr/>
                <p:nvPr/>
              </p:nvCxnSpPr>
              <p:spPr>
                <a:xfrm>
                  <a:off x="323528" y="5157192"/>
                  <a:ext cx="792088" cy="0"/>
                </a:xfrm>
                <a:prstGeom prst="line">
                  <a:avLst/>
                </a:prstGeom>
                <a:ln w="3175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4" name="直線コネクタ 73"/>
              <p:cNvCxnSpPr/>
              <p:nvPr/>
            </p:nvCxnSpPr>
            <p:spPr>
              <a:xfrm>
                <a:off x="2123728" y="5137200"/>
                <a:ext cx="504056" cy="0"/>
              </a:xfrm>
              <a:prstGeom prst="line">
                <a:avLst/>
              </a:prstGeom>
              <a:ln w="317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テキスト ボックス 34"/>
            <p:cNvSpPr txBox="1"/>
            <p:nvPr/>
          </p:nvSpPr>
          <p:spPr>
            <a:xfrm>
              <a:off x="251520" y="4725144"/>
              <a:ext cx="17084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Iridium </a:t>
              </a:r>
              <a:r>
                <a:rPr lang="en-US" altLang="ja-JP" sz="2400" dirty="0" smtClean="0">
                  <a:latin typeface="Times New Roman" pitchFamily="18" charset="0"/>
                  <a:cs typeface="Times New Roman" pitchFamily="18" charset="0"/>
                </a:rPr>
                <a:t>5</a:t>
              </a:r>
              <a:r>
                <a:rPr lang="en-US" altLang="ja-JP" sz="2400" i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altLang="ja-JP" sz="2400" baseline="30000" dirty="0" smtClean="0">
                  <a:latin typeface="Times New Roman" pitchFamily="18" charset="0"/>
                  <a:cs typeface="Times New Roman" pitchFamily="18" charset="0"/>
                </a:rPr>
                <a:t>5</a:t>
              </a:r>
              <a:endParaRPr kumimoji="1" lang="ja-JP" altLang="en-US" sz="2400" baseline="30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" name="テキスト ボックス 74"/>
            <p:cNvSpPr txBox="1"/>
            <p:nvPr/>
          </p:nvSpPr>
          <p:spPr>
            <a:xfrm>
              <a:off x="1487738" y="5167437"/>
              <a:ext cx="52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i="1" dirty="0" err="1" smtClean="0"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kumimoji="1" lang="en-US" altLang="ja-JP" baseline="-25000" dirty="0" err="1" smtClean="0">
                  <a:latin typeface="Times New Roman" pitchFamily="18" charset="0"/>
                  <a:cs typeface="Times New Roman" pitchFamily="18" charset="0"/>
                </a:rPr>
                <a:t>g</a:t>
              </a:r>
              <a:endParaRPr kumimoji="1" lang="ja-JP" altLang="en-US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1475656" y="6381328"/>
              <a:ext cx="52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i="1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kumimoji="1" lang="en-US" altLang="ja-JP" baseline="-25000" dirty="0" smtClean="0">
                  <a:latin typeface="Times New Roman" pitchFamily="18" charset="0"/>
                  <a:cs typeface="Times New Roman" pitchFamily="18" charset="0"/>
                </a:rPr>
                <a:t>2g</a:t>
              </a:r>
              <a:endParaRPr kumimoji="1" lang="ja-JP" altLang="en-US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8" name="テキスト ボックス 77"/>
          <p:cNvSpPr txBox="1"/>
          <p:nvPr/>
        </p:nvSpPr>
        <p:spPr>
          <a:xfrm>
            <a:off x="720078" y="6284089"/>
            <a:ext cx="1550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Crystal field</a:t>
            </a:r>
            <a:endParaRPr kumimoji="1" lang="ja-JP" altLang="en-US" dirty="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2481246" y="6284089"/>
            <a:ext cx="1482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SO coupling</a:t>
            </a:r>
            <a:endParaRPr kumimoji="1" lang="ja-JP" altLang="en-US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395536" y="494435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kumimoji="1" lang="en-US" altLang="ja-JP" i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kumimoji="1" lang="ja-JP" alt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右矢印 82"/>
          <p:cNvSpPr/>
          <p:nvPr/>
        </p:nvSpPr>
        <p:spPr>
          <a:xfrm>
            <a:off x="3779912" y="5438260"/>
            <a:ext cx="675073" cy="5280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50" name="Picture 2" descr="C:\Users\Daisuke\Desktop\後期\ρ_vs_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7448" y="1151299"/>
            <a:ext cx="5534025" cy="3395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雲形吹き出し 1026"/>
          <p:cNvSpPr/>
          <p:nvPr/>
        </p:nvSpPr>
        <p:spPr>
          <a:xfrm>
            <a:off x="34412" y="1844823"/>
            <a:ext cx="3025420" cy="1634315"/>
          </a:xfrm>
          <a:prstGeom prst="cloudCallout">
            <a:avLst>
              <a:gd name="adj1" fmla="val 60729"/>
              <a:gd name="adj2" fmla="val 6165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solidFill>
                  <a:srgbClr val="FF0000"/>
                </a:solidFill>
              </a:rPr>
              <a:t>I</a:t>
            </a:r>
            <a:r>
              <a:rPr lang="en-US" altLang="ja-JP" sz="2800" dirty="0" smtClean="0">
                <a:solidFill>
                  <a:srgbClr val="FF0000"/>
                </a:solidFill>
              </a:rPr>
              <a:t>nsulator </a:t>
            </a:r>
            <a:r>
              <a:rPr lang="en-US" altLang="ja-JP" sz="2800" dirty="0" smtClean="0"/>
              <a:t>??</a:t>
            </a:r>
            <a:endParaRPr lang="ja-JP" altLang="en-US" sz="2800" dirty="0"/>
          </a:p>
        </p:txBody>
      </p:sp>
      <p:sp>
        <p:nvSpPr>
          <p:cNvPr id="1029" name="雲形吹き出し 1028"/>
          <p:cNvSpPr/>
          <p:nvPr/>
        </p:nvSpPr>
        <p:spPr>
          <a:xfrm>
            <a:off x="6804248" y="4653136"/>
            <a:ext cx="2248629" cy="1502086"/>
          </a:xfrm>
          <a:prstGeom prst="cloudCallout">
            <a:avLst>
              <a:gd name="adj1" fmla="val -71407"/>
              <a:gd name="adj2" fmla="val 3999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rgbClr val="FF0000"/>
                </a:solidFill>
              </a:rPr>
              <a:t>Metal</a:t>
            </a:r>
            <a:r>
              <a:rPr kumimoji="1" lang="en-US" altLang="ja-JP" sz="2800" dirty="0" smtClean="0"/>
              <a:t>??</a:t>
            </a:r>
            <a:endParaRPr kumimoji="1" lang="ja-JP" altLang="en-US" sz="28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7529-BE3C-406D-B7DB-476BE37F31DF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  <p:sp>
        <p:nvSpPr>
          <p:cNvPr id="54" name="正方形/長方形 53"/>
          <p:cNvSpPr/>
          <p:nvPr/>
        </p:nvSpPr>
        <p:spPr>
          <a:xfrm>
            <a:off x="5436096" y="6516052"/>
            <a:ext cx="38089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B. J. Kim </a:t>
            </a:r>
            <a:r>
              <a:rPr lang="en-US" altLang="ja-JP" i="1" dirty="0" smtClean="0"/>
              <a:t>et al</a:t>
            </a:r>
            <a:r>
              <a:rPr lang="en-US" altLang="ja-JP" dirty="0" smtClean="0"/>
              <a:t>., PRL </a:t>
            </a:r>
            <a:r>
              <a:rPr lang="en-US" altLang="ja-JP" b="1" dirty="0" smtClean="0"/>
              <a:t>101</a:t>
            </a:r>
            <a:r>
              <a:rPr lang="en-US" altLang="ja-JP" dirty="0" smtClean="0"/>
              <a:t>, 076402 </a:t>
            </a:r>
            <a:r>
              <a:rPr lang="en-US" altLang="ja-JP" dirty="0"/>
              <a:t>(</a:t>
            </a:r>
            <a:r>
              <a:rPr lang="en-US" altLang="ja-JP" dirty="0" smtClean="0"/>
              <a:t>2008)</a:t>
            </a:r>
            <a:endParaRPr lang="en-US" altLang="ja-JP" dirty="0"/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2916982" y="5464367"/>
            <a:ext cx="0" cy="159266"/>
          </a:xfrm>
          <a:prstGeom prst="straightConnector1">
            <a:avLst/>
          </a:prstGeom>
          <a:ln w="31750">
            <a:solidFill>
              <a:srgbClr val="FFC000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矢印コネクタ 80"/>
          <p:cNvCxnSpPr/>
          <p:nvPr/>
        </p:nvCxnSpPr>
        <p:spPr>
          <a:xfrm flipV="1">
            <a:off x="2916000" y="5742000"/>
            <a:ext cx="0" cy="159266"/>
          </a:xfrm>
          <a:prstGeom prst="straightConnector1">
            <a:avLst/>
          </a:prstGeom>
          <a:ln w="31750">
            <a:solidFill>
              <a:srgbClr val="FFC000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矢印コネクタ 81"/>
          <p:cNvCxnSpPr/>
          <p:nvPr/>
        </p:nvCxnSpPr>
        <p:spPr>
          <a:xfrm flipV="1">
            <a:off x="3131840" y="5740546"/>
            <a:ext cx="0" cy="159266"/>
          </a:xfrm>
          <a:prstGeom prst="straightConnector1">
            <a:avLst/>
          </a:prstGeom>
          <a:ln w="31750">
            <a:solidFill>
              <a:srgbClr val="FFC000"/>
            </a:solidFill>
            <a:headEnd type="triangl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矢印コネクタ 84"/>
          <p:cNvCxnSpPr/>
          <p:nvPr/>
        </p:nvCxnSpPr>
        <p:spPr>
          <a:xfrm flipV="1">
            <a:off x="2916982" y="5846400"/>
            <a:ext cx="0" cy="159266"/>
          </a:xfrm>
          <a:prstGeom prst="straightConnector1">
            <a:avLst/>
          </a:prstGeom>
          <a:ln w="31750">
            <a:solidFill>
              <a:srgbClr val="FFC000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/>
          <p:nvPr/>
        </p:nvCxnSpPr>
        <p:spPr>
          <a:xfrm flipV="1">
            <a:off x="3131840" y="5846033"/>
            <a:ext cx="0" cy="159266"/>
          </a:xfrm>
          <a:prstGeom prst="straightConnector1">
            <a:avLst/>
          </a:prstGeom>
          <a:ln w="31750">
            <a:solidFill>
              <a:srgbClr val="FFC000"/>
            </a:solidFill>
            <a:headEnd type="triangl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0" name="グループ化 99"/>
          <p:cNvGrpSpPr/>
          <p:nvPr/>
        </p:nvGrpSpPr>
        <p:grpSpPr>
          <a:xfrm>
            <a:off x="3995936" y="4437112"/>
            <a:ext cx="2575907" cy="1942198"/>
            <a:chOff x="4366800" y="4665170"/>
            <a:chExt cx="2575907" cy="1942198"/>
          </a:xfrm>
        </p:grpSpPr>
        <p:sp>
          <p:nvSpPr>
            <p:cNvPr id="101" name="パイ 100"/>
            <p:cNvSpPr/>
            <p:nvPr/>
          </p:nvSpPr>
          <p:spPr>
            <a:xfrm>
              <a:off x="4392000" y="5301248"/>
              <a:ext cx="1944000" cy="360000"/>
            </a:xfrm>
            <a:prstGeom prst="pie">
              <a:avLst>
                <a:gd name="adj1" fmla="val 17079"/>
                <a:gd name="adj2" fmla="val 5410791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102" name="グループ化 101"/>
            <p:cNvGrpSpPr/>
            <p:nvPr/>
          </p:nvGrpSpPr>
          <p:grpSpPr>
            <a:xfrm>
              <a:off x="4366800" y="4665170"/>
              <a:ext cx="1944000" cy="1942198"/>
              <a:chOff x="1683125" y="1374052"/>
              <a:chExt cx="2088231" cy="4299828"/>
            </a:xfrm>
          </p:grpSpPr>
          <p:grpSp>
            <p:nvGrpSpPr>
              <p:cNvPr id="106" name="グループ化 105"/>
              <p:cNvGrpSpPr/>
              <p:nvPr/>
            </p:nvGrpSpPr>
            <p:grpSpPr>
              <a:xfrm>
                <a:off x="2748213" y="1374052"/>
                <a:ext cx="608748" cy="4299828"/>
                <a:chOff x="1197669" y="1374052"/>
                <a:chExt cx="608748" cy="4299828"/>
              </a:xfrm>
            </p:grpSpPr>
            <p:cxnSp>
              <p:nvCxnSpPr>
                <p:cNvPr id="108" name="直線矢印コネクタ 107"/>
                <p:cNvCxnSpPr/>
                <p:nvPr/>
              </p:nvCxnSpPr>
              <p:spPr>
                <a:xfrm flipH="1" flipV="1">
                  <a:off x="1197669" y="1666247"/>
                  <a:ext cx="0" cy="4007633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9" name="テキスト ボックス 108"/>
                <p:cNvSpPr txBox="1"/>
                <p:nvPr/>
              </p:nvSpPr>
              <p:spPr>
                <a:xfrm>
                  <a:off x="1302363" y="1374052"/>
                  <a:ext cx="504054" cy="102207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2400" i="1" dirty="0" smtClean="0">
                      <a:solidFill>
                        <a:schemeClr val="accent6">
                          <a:lumMod val="75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rPr>
                    <a:t>E</a:t>
                  </a:r>
                  <a:endParaRPr kumimoji="1" lang="ja-JP" altLang="en-US" sz="2400" i="1" dirty="0">
                    <a:solidFill>
                      <a:schemeClr val="accent6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07" name="弦 106"/>
              <p:cNvSpPr/>
              <p:nvPr/>
            </p:nvSpPr>
            <p:spPr>
              <a:xfrm rot="10800000">
                <a:off x="1683125" y="3586318"/>
                <a:ext cx="2088231" cy="1699406"/>
              </a:xfrm>
              <a:prstGeom prst="chord">
                <a:avLst>
                  <a:gd name="adj1" fmla="val 5604324"/>
                  <a:gd name="adj2" fmla="val 15984305"/>
                </a:avLst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103" name="直線コネクタ 102"/>
            <p:cNvCxnSpPr/>
            <p:nvPr/>
          </p:nvCxnSpPr>
          <p:spPr>
            <a:xfrm>
              <a:off x="4932040" y="5490000"/>
              <a:ext cx="1800200" cy="0"/>
            </a:xfrm>
            <a:prstGeom prst="line">
              <a:avLst/>
            </a:prstGeom>
            <a:ln w="15875">
              <a:solidFill>
                <a:schemeClr val="tx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テキスト ボックス 103"/>
            <p:cNvSpPr txBox="1"/>
            <p:nvPr/>
          </p:nvSpPr>
          <p:spPr>
            <a:xfrm>
              <a:off x="6510659" y="5175185"/>
              <a:ext cx="4320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i="1" dirty="0" smtClean="0"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kumimoji="1" lang="en-US" altLang="ja-JP" sz="1600" i="1" baseline="-25000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endParaRPr kumimoji="1" lang="ja-JP" altLang="en-US" sz="16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" name="パイ 104"/>
            <p:cNvSpPr/>
            <p:nvPr/>
          </p:nvSpPr>
          <p:spPr>
            <a:xfrm>
              <a:off x="4392000" y="5301248"/>
              <a:ext cx="1944000" cy="360000"/>
            </a:xfrm>
            <a:prstGeom prst="pie">
              <a:avLst>
                <a:gd name="adj1" fmla="val 16206767"/>
                <a:gd name="adj2" fmla="val 14408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0" name="グループ化 109"/>
          <p:cNvGrpSpPr/>
          <p:nvPr/>
        </p:nvGrpSpPr>
        <p:grpSpPr>
          <a:xfrm>
            <a:off x="4002210" y="4437112"/>
            <a:ext cx="2569633" cy="1942198"/>
            <a:chOff x="4002210" y="4437112"/>
            <a:chExt cx="2569633" cy="1942198"/>
          </a:xfrm>
        </p:grpSpPr>
        <p:grpSp>
          <p:nvGrpSpPr>
            <p:cNvPr id="111" name="グループ化 110"/>
            <p:cNvGrpSpPr/>
            <p:nvPr/>
          </p:nvGrpSpPr>
          <p:grpSpPr>
            <a:xfrm>
              <a:off x="4561176" y="4437112"/>
              <a:ext cx="2010667" cy="1942198"/>
              <a:chOff x="4932040" y="4665170"/>
              <a:chExt cx="2010667" cy="1942198"/>
            </a:xfrm>
          </p:grpSpPr>
          <p:grpSp>
            <p:nvGrpSpPr>
              <p:cNvPr id="116" name="グループ化 115"/>
              <p:cNvGrpSpPr/>
              <p:nvPr/>
            </p:nvGrpSpPr>
            <p:grpSpPr>
              <a:xfrm>
                <a:off x="5358325" y="4665170"/>
                <a:ext cx="566703" cy="1942198"/>
                <a:chOff x="1197669" y="1374052"/>
                <a:chExt cx="608748" cy="4299828"/>
              </a:xfrm>
            </p:grpSpPr>
            <p:cxnSp>
              <p:nvCxnSpPr>
                <p:cNvPr id="119" name="直線矢印コネクタ 118"/>
                <p:cNvCxnSpPr/>
                <p:nvPr/>
              </p:nvCxnSpPr>
              <p:spPr>
                <a:xfrm flipH="1" flipV="1">
                  <a:off x="1197669" y="1666247"/>
                  <a:ext cx="0" cy="4007633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0" name="テキスト ボックス 119"/>
                <p:cNvSpPr txBox="1"/>
                <p:nvPr/>
              </p:nvSpPr>
              <p:spPr>
                <a:xfrm>
                  <a:off x="1302363" y="1374052"/>
                  <a:ext cx="504054" cy="102207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2400" i="1" dirty="0" smtClean="0">
                      <a:solidFill>
                        <a:schemeClr val="accent6">
                          <a:lumMod val="75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rPr>
                    <a:t>E</a:t>
                  </a:r>
                  <a:endParaRPr kumimoji="1" lang="ja-JP" altLang="en-US" sz="2400" i="1" dirty="0">
                    <a:solidFill>
                      <a:schemeClr val="accent6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117" name="直線コネクタ 116"/>
              <p:cNvCxnSpPr/>
              <p:nvPr/>
            </p:nvCxnSpPr>
            <p:spPr>
              <a:xfrm>
                <a:off x="4932040" y="5490000"/>
                <a:ext cx="1800200" cy="0"/>
              </a:xfrm>
              <a:prstGeom prst="line">
                <a:avLst/>
              </a:prstGeom>
              <a:ln w="15875">
                <a:solidFill>
                  <a:schemeClr val="tx2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8" name="テキスト ボックス 117"/>
              <p:cNvSpPr txBox="1"/>
              <p:nvPr/>
            </p:nvSpPr>
            <p:spPr>
              <a:xfrm>
                <a:off x="6510659" y="5175185"/>
                <a:ext cx="43204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600" i="1" dirty="0" smtClean="0">
                    <a:latin typeface="Times New Roman" pitchFamily="18" charset="0"/>
                    <a:cs typeface="Times New Roman" pitchFamily="18" charset="0"/>
                  </a:rPr>
                  <a:t>E</a:t>
                </a:r>
                <a:r>
                  <a:rPr kumimoji="1" lang="en-US" altLang="ja-JP" sz="1600" i="1" baseline="-25000" dirty="0" smtClean="0">
                    <a:latin typeface="Times New Roman" pitchFamily="18" charset="0"/>
                    <a:cs typeface="Times New Roman" pitchFamily="18" charset="0"/>
                  </a:rPr>
                  <a:t>F</a:t>
                </a:r>
                <a:endParaRPr kumimoji="1" lang="ja-JP" altLang="en-US" sz="1600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12" name="弦 111"/>
            <p:cNvSpPr/>
            <p:nvPr/>
          </p:nvSpPr>
          <p:spPr>
            <a:xfrm rot="10800000">
              <a:off x="4021136" y="4997403"/>
              <a:ext cx="1944000" cy="180000"/>
            </a:xfrm>
            <a:prstGeom prst="chord">
              <a:avLst>
                <a:gd name="adj1" fmla="val 5381544"/>
                <a:gd name="adj2" fmla="val 1620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弦 112"/>
            <p:cNvSpPr/>
            <p:nvPr/>
          </p:nvSpPr>
          <p:spPr>
            <a:xfrm rot="10800000">
              <a:off x="4021136" y="5337231"/>
              <a:ext cx="1944000" cy="180000"/>
            </a:xfrm>
            <a:prstGeom prst="chord">
              <a:avLst>
                <a:gd name="adj1" fmla="val 5381544"/>
                <a:gd name="adj2" fmla="val 1620000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弦 113"/>
            <p:cNvSpPr/>
            <p:nvPr/>
          </p:nvSpPr>
          <p:spPr>
            <a:xfrm rot="10800000">
              <a:off x="4002210" y="5517232"/>
              <a:ext cx="1944000" cy="686752"/>
            </a:xfrm>
            <a:prstGeom prst="chord">
              <a:avLst>
                <a:gd name="adj1" fmla="val 5604324"/>
                <a:gd name="adj2" fmla="val 15984305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15" name="直線矢印コネクタ 114"/>
            <p:cNvCxnSpPr/>
            <p:nvPr/>
          </p:nvCxnSpPr>
          <p:spPr>
            <a:xfrm>
              <a:off x="5318118" y="5043509"/>
              <a:ext cx="0" cy="436866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aisuke\Desktop\Ba2IrO4\Ba2IrO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534" y="76600"/>
            <a:ext cx="2496716" cy="4329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 smtClean="0"/>
              <a:t>Ba</a:t>
            </a:r>
            <a:r>
              <a:rPr kumimoji="1" lang="en-US" altLang="ja-JP" baseline="-25000" dirty="0" smtClean="0"/>
              <a:t>2</a:t>
            </a:r>
            <a:r>
              <a:rPr kumimoji="1" lang="en-US" altLang="ja-JP" dirty="0" smtClean="0"/>
              <a:t>IrO</a:t>
            </a:r>
            <a:r>
              <a:rPr kumimoji="1" lang="en-US" altLang="ja-JP" baseline="-25000" dirty="0" smtClean="0"/>
              <a:t>4</a:t>
            </a:r>
            <a:r>
              <a:rPr lang="en-US" altLang="ja-JP" dirty="0" smtClean="0"/>
              <a:t> : structure</a:t>
            </a:r>
            <a:endParaRPr kumimoji="1" lang="ja-JP" altLang="en-US" baseline="-25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9552" y="1628800"/>
            <a:ext cx="4104456" cy="1296144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Same structure with high-</a:t>
            </a:r>
            <a:r>
              <a:rPr lang="en-US" altLang="ja-JP" i="1" dirty="0" err="1" smtClean="0"/>
              <a:t>T</a:t>
            </a:r>
            <a:r>
              <a:rPr lang="en-US" altLang="ja-JP" baseline="-25000" dirty="0" err="1" smtClean="0"/>
              <a:t>c</a:t>
            </a:r>
            <a:r>
              <a:rPr lang="en-US" altLang="ja-JP" dirty="0" smtClean="0"/>
              <a:t> materials</a:t>
            </a:r>
          </a:p>
          <a:p>
            <a:pPr>
              <a:buNone/>
            </a:pPr>
            <a:r>
              <a:rPr kumimoji="1" lang="en-US" altLang="ja-JP" dirty="0" smtClean="0"/>
              <a:t>	</a:t>
            </a:r>
            <a:r>
              <a:rPr kumimoji="1" lang="en-US" altLang="ja-JP" sz="2000" dirty="0" smtClean="0"/>
              <a:t>Ex.) </a:t>
            </a:r>
            <a:r>
              <a:rPr kumimoji="1" lang="en-US" altLang="ja-JP" sz="2000" dirty="0" err="1" smtClean="0"/>
              <a:t>Sr</a:t>
            </a:r>
            <a:r>
              <a:rPr kumimoji="1" lang="en-US" altLang="ja-JP" sz="2000" dirty="0" smtClean="0"/>
              <a:t>-</a:t>
            </a:r>
            <a:r>
              <a:rPr lang="en-US" altLang="ja-JP" sz="2000" dirty="0" smtClean="0"/>
              <a:t>La-Cu-O, Ba-La-Cu-O, </a:t>
            </a:r>
            <a:r>
              <a:rPr lang="en-US" altLang="ja-JP" sz="2000" i="1" dirty="0" smtClean="0"/>
              <a:t>etc</a:t>
            </a:r>
            <a:r>
              <a:rPr lang="en-US" altLang="ja-JP" sz="2000" dirty="0" smtClean="0"/>
              <a:t>…</a:t>
            </a:r>
            <a:endParaRPr kumimoji="1" lang="en-US" altLang="ja-JP" sz="1800" dirty="0" smtClean="0"/>
          </a:p>
          <a:p>
            <a:endParaRPr lang="en-US" altLang="ja-JP" dirty="0" smtClean="0"/>
          </a:p>
        </p:txBody>
      </p:sp>
      <p:sp>
        <p:nvSpPr>
          <p:cNvPr id="10" name="コンテンツ プレースホルダ 9"/>
          <p:cNvSpPr>
            <a:spLocks noGrp="1"/>
          </p:cNvSpPr>
          <p:nvPr>
            <p:ph sz="half" idx="2"/>
          </p:nvPr>
        </p:nvSpPr>
        <p:spPr>
          <a:xfrm>
            <a:off x="4765072" y="4149079"/>
            <a:ext cx="4075556" cy="259228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altLang="ja-JP" dirty="0" smtClean="0">
                <a:solidFill>
                  <a:prstClr val="black"/>
                </a:solidFill>
              </a:rPr>
              <a:t>2 dimensionality</a:t>
            </a:r>
          </a:p>
          <a:p>
            <a:pPr lvl="0">
              <a:buNone/>
            </a:pPr>
            <a:r>
              <a:rPr lang="en-US" altLang="ja-JP" dirty="0" smtClean="0">
                <a:solidFill>
                  <a:prstClr val="black"/>
                </a:solidFill>
              </a:rPr>
              <a:t>	</a:t>
            </a:r>
            <a:r>
              <a:rPr lang="en-US" altLang="ja-JP" sz="2000" dirty="0" smtClean="0">
                <a:solidFill>
                  <a:prstClr val="black"/>
                </a:solidFill>
              </a:rPr>
              <a:t>The effect of</a:t>
            </a:r>
          </a:p>
          <a:p>
            <a:pPr lvl="0">
              <a:buNone/>
            </a:pPr>
            <a:r>
              <a:rPr lang="en-US" altLang="ja-JP" sz="2000" dirty="0">
                <a:solidFill>
                  <a:prstClr val="black"/>
                </a:solidFill>
              </a:rPr>
              <a:t>	</a:t>
            </a:r>
            <a:r>
              <a:rPr lang="en-US" altLang="ja-JP" sz="3900" b="1" u="sng" dirty="0" smtClean="0">
                <a:solidFill>
                  <a:srgbClr val="00B050"/>
                </a:solidFill>
              </a:rPr>
              <a:t>spin fluctuation</a:t>
            </a:r>
            <a:endParaRPr lang="en-US" altLang="ja-JP" sz="3600" b="1" u="sng" dirty="0" smtClean="0">
              <a:solidFill>
                <a:srgbClr val="00B050"/>
              </a:solidFill>
            </a:endParaRPr>
          </a:p>
          <a:p>
            <a:pPr lvl="0">
              <a:buNone/>
            </a:pPr>
            <a:r>
              <a:rPr lang="en-US" altLang="ja-JP" sz="3600" dirty="0">
                <a:solidFill>
                  <a:srgbClr val="00B050"/>
                </a:solidFill>
              </a:rPr>
              <a:t>	</a:t>
            </a:r>
            <a:r>
              <a:rPr lang="en-US" altLang="ja-JP" sz="2000" dirty="0" smtClean="0"/>
              <a:t>strongly </a:t>
            </a:r>
            <a:r>
              <a:rPr lang="en-US" altLang="ja-JP" sz="2000" dirty="0" smtClean="0">
                <a:solidFill>
                  <a:prstClr val="black"/>
                </a:solidFill>
              </a:rPr>
              <a:t>appears.</a:t>
            </a:r>
            <a:endParaRPr lang="en-US" altLang="ja-JP" dirty="0" smtClean="0">
              <a:solidFill>
                <a:prstClr val="black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7144222" y="0"/>
            <a:ext cx="19997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Introduction</a:t>
            </a:r>
            <a:endParaRPr lang="ja-JP" altLang="en-US" sz="2800" dirty="0"/>
          </a:p>
        </p:txBody>
      </p:sp>
      <p:sp>
        <p:nvSpPr>
          <p:cNvPr id="16" name="フローチャート : 結合子 15"/>
          <p:cNvSpPr/>
          <p:nvPr/>
        </p:nvSpPr>
        <p:spPr>
          <a:xfrm>
            <a:off x="3059832" y="4015589"/>
            <a:ext cx="504056" cy="5040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ローチャート : 結合子 18"/>
          <p:cNvSpPr/>
          <p:nvPr/>
        </p:nvSpPr>
        <p:spPr>
          <a:xfrm>
            <a:off x="2159832" y="4015589"/>
            <a:ext cx="504056" cy="5040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フローチャート : 結合子 19"/>
          <p:cNvSpPr/>
          <p:nvPr/>
        </p:nvSpPr>
        <p:spPr>
          <a:xfrm>
            <a:off x="1259832" y="4015589"/>
            <a:ext cx="504056" cy="5040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左右矢印 23"/>
          <p:cNvSpPr/>
          <p:nvPr/>
        </p:nvSpPr>
        <p:spPr>
          <a:xfrm>
            <a:off x="1799984" y="4195589"/>
            <a:ext cx="288032" cy="153759"/>
          </a:xfrm>
          <a:prstGeom prst="left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左右矢印 26"/>
          <p:cNvSpPr/>
          <p:nvPr/>
        </p:nvSpPr>
        <p:spPr>
          <a:xfrm>
            <a:off x="2699832" y="4195589"/>
            <a:ext cx="288032" cy="153759"/>
          </a:xfrm>
          <a:prstGeom prst="left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>
            <a:off x="480282" y="5912737"/>
            <a:ext cx="38635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The interaction is weaker for lower dimension.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44" name="フローチャート: データ 43"/>
          <p:cNvSpPr/>
          <p:nvPr/>
        </p:nvSpPr>
        <p:spPr>
          <a:xfrm>
            <a:off x="5035576" y="3429000"/>
            <a:ext cx="3282759" cy="377923"/>
          </a:xfrm>
          <a:prstGeom prst="flowChartInputOutpu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3" name="直線矢印コネクタ 52"/>
          <p:cNvCxnSpPr/>
          <p:nvPr/>
        </p:nvCxnSpPr>
        <p:spPr>
          <a:xfrm flipH="1" flipV="1">
            <a:off x="2017102" y="3864398"/>
            <a:ext cx="682690" cy="691095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>
            <a:off x="1187624" y="3936406"/>
            <a:ext cx="682690" cy="691095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>
          <a:xfrm>
            <a:off x="2987824" y="3936406"/>
            <a:ext cx="682690" cy="691095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上下矢印 28"/>
          <p:cNvSpPr/>
          <p:nvPr/>
        </p:nvSpPr>
        <p:spPr>
          <a:xfrm>
            <a:off x="2339832" y="4555589"/>
            <a:ext cx="154800" cy="288000"/>
          </a:xfrm>
          <a:prstGeom prst="up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ローチャート : 結合子 17"/>
          <p:cNvSpPr/>
          <p:nvPr/>
        </p:nvSpPr>
        <p:spPr>
          <a:xfrm>
            <a:off x="2159832" y="4915589"/>
            <a:ext cx="504056" cy="5040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ローチャート : 結合子 29"/>
          <p:cNvSpPr/>
          <p:nvPr/>
        </p:nvSpPr>
        <p:spPr>
          <a:xfrm>
            <a:off x="3059832" y="4915589"/>
            <a:ext cx="504056" cy="5040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ローチャート : 結合子 30"/>
          <p:cNvSpPr/>
          <p:nvPr/>
        </p:nvSpPr>
        <p:spPr>
          <a:xfrm>
            <a:off x="1259832" y="4915589"/>
            <a:ext cx="504056" cy="5040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左右矢印 35"/>
          <p:cNvSpPr/>
          <p:nvPr/>
        </p:nvSpPr>
        <p:spPr>
          <a:xfrm>
            <a:off x="1799984" y="5094806"/>
            <a:ext cx="288032" cy="153759"/>
          </a:xfrm>
          <a:prstGeom prst="left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左右矢印 36"/>
          <p:cNvSpPr/>
          <p:nvPr/>
        </p:nvSpPr>
        <p:spPr>
          <a:xfrm>
            <a:off x="2699832" y="5094806"/>
            <a:ext cx="288032" cy="153759"/>
          </a:xfrm>
          <a:prstGeom prst="left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上下矢印 39"/>
          <p:cNvSpPr/>
          <p:nvPr/>
        </p:nvSpPr>
        <p:spPr>
          <a:xfrm>
            <a:off x="1439832" y="4555589"/>
            <a:ext cx="154800" cy="288000"/>
          </a:xfrm>
          <a:prstGeom prst="up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上下矢印 40"/>
          <p:cNvSpPr/>
          <p:nvPr/>
        </p:nvSpPr>
        <p:spPr>
          <a:xfrm>
            <a:off x="3239832" y="4555589"/>
            <a:ext cx="154800" cy="288000"/>
          </a:xfrm>
          <a:prstGeom prst="up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0" name="直線矢印コネクタ 49"/>
          <p:cNvCxnSpPr/>
          <p:nvPr/>
        </p:nvCxnSpPr>
        <p:spPr>
          <a:xfrm flipH="1" flipV="1">
            <a:off x="1115616" y="4771517"/>
            <a:ext cx="682690" cy="691095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 flipH="1" flipV="1">
            <a:off x="2881198" y="4728494"/>
            <a:ext cx="682690" cy="691095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>
          <a:xfrm>
            <a:off x="2089110" y="4843525"/>
            <a:ext cx="682690" cy="691095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フローチャート : 結合子 22"/>
          <p:cNvSpPr/>
          <p:nvPr/>
        </p:nvSpPr>
        <p:spPr>
          <a:xfrm>
            <a:off x="2159832" y="3115589"/>
            <a:ext cx="504056" cy="5040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上下矢印 24"/>
          <p:cNvSpPr/>
          <p:nvPr/>
        </p:nvSpPr>
        <p:spPr>
          <a:xfrm>
            <a:off x="2339832" y="3655589"/>
            <a:ext cx="154800" cy="288000"/>
          </a:xfrm>
          <a:prstGeom prst="up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ローチャート : 結合子 31"/>
          <p:cNvSpPr/>
          <p:nvPr/>
        </p:nvSpPr>
        <p:spPr>
          <a:xfrm>
            <a:off x="3059832" y="3115589"/>
            <a:ext cx="504056" cy="5040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ローチャート : 結合子 32"/>
          <p:cNvSpPr/>
          <p:nvPr/>
        </p:nvSpPr>
        <p:spPr>
          <a:xfrm>
            <a:off x="1259832" y="3115589"/>
            <a:ext cx="504056" cy="5040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左右矢印 33"/>
          <p:cNvSpPr/>
          <p:nvPr/>
        </p:nvSpPr>
        <p:spPr>
          <a:xfrm>
            <a:off x="1799984" y="3294606"/>
            <a:ext cx="288032" cy="153759"/>
          </a:xfrm>
          <a:prstGeom prst="left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左右矢印 34"/>
          <p:cNvSpPr/>
          <p:nvPr/>
        </p:nvSpPr>
        <p:spPr>
          <a:xfrm>
            <a:off x="2699832" y="3295589"/>
            <a:ext cx="288032" cy="153759"/>
          </a:xfrm>
          <a:prstGeom prst="left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上下矢印 37"/>
          <p:cNvSpPr/>
          <p:nvPr/>
        </p:nvSpPr>
        <p:spPr>
          <a:xfrm>
            <a:off x="1439832" y="3655589"/>
            <a:ext cx="154800" cy="288000"/>
          </a:xfrm>
          <a:prstGeom prst="up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上下矢印 38"/>
          <p:cNvSpPr/>
          <p:nvPr/>
        </p:nvSpPr>
        <p:spPr>
          <a:xfrm>
            <a:off x="3239832" y="3655589"/>
            <a:ext cx="154800" cy="288000"/>
          </a:xfrm>
          <a:prstGeom prst="up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9" name="直線矢印コネクタ 48"/>
          <p:cNvCxnSpPr/>
          <p:nvPr/>
        </p:nvCxnSpPr>
        <p:spPr>
          <a:xfrm flipH="1" flipV="1">
            <a:off x="2915816" y="2971317"/>
            <a:ext cx="682690" cy="691095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/>
          <p:nvPr/>
        </p:nvCxnSpPr>
        <p:spPr>
          <a:xfrm flipH="1" flipV="1">
            <a:off x="1115616" y="2971317"/>
            <a:ext cx="682690" cy="691095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/>
          <p:nvPr/>
        </p:nvCxnSpPr>
        <p:spPr>
          <a:xfrm>
            <a:off x="2089110" y="3043325"/>
            <a:ext cx="682690" cy="691095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7816200" y="2564904"/>
            <a:ext cx="1004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Flat IrO</a:t>
            </a:r>
            <a:r>
              <a:rPr kumimoji="1" lang="en-US" altLang="ja-JP" baseline="-25000" dirty="0" smtClean="0"/>
              <a:t>2</a:t>
            </a:r>
            <a:r>
              <a:rPr kumimoji="1" lang="en-US" altLang="ja-JP" dirty="0" smtClean="0"/>
              <a:t> square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7529-BE3C-406D-B7DB-476BE37F31DF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sp>
        <p:nvSpPr>
          <p:cNvPr id="5" name="乗算記号 4"/>
          <p:cNvSpPr/>
          <p:nvPr/>
        </p:nvSpPr>
        <p:spPr>
          <a:xfrm>
            <a:off x="455430" y="2636912"/>
            <a:ext cx="3888432" cy="1469145"/>
          </a:xfrm>
          <a:prstGeom prst="mathMultiply">
            <a:avLst>
              <a:gd name="adj1" fmla="val 1603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乗算記号 45"/>
          <p:cNvSpPr/>
          <p:nvPr/>
        </p:nvSpPr>
        <p:spPr>
          <a:xfrm>
            <a:off x="480282" y="4454499"/>
            <a:ext cx="3888432" cy="1469145"/>
          </a:xfrm>
          <a:prstGeom prst="mathMultiply">
            <a:avLst>
              <a:gd name="adj1" fmla="val 1603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40" grpId="0" animBg="1"/>
      <p:bldP spid="41" grpId="0" animBg="1"/>
      <p:bldP spid="25" grpId="0" animBg="1"/>
      <p:bldP spid="38" grpId="0" animBg="1"/>
      <p:bldP spid="39" grpId="0" animBg="1"/>
      <p:bldP spid="5" grpId="0" animBg="1"/>
      <p:bldP spid="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雲形吹き出し 22"/>
          <p:cNvSpPr/>
          <p:nvPr/>
        </p:nvSpPr>
        <p:spPr>
          <a:xfrm>
            <a:off x="5040560" y="4221088"/>
            <a:ext cx="4067944" cy="1728192"/>
          </a:xfrm>
          <a:prstGeom prst="cloudCallout">
            <a:avLst>
              <a:gd name="adj1" fmla="val -46501"/>
              <a:gd name="adj2" fmla="val 7217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ja-JP" dirty="0" smtClean="0"/>
              <a:t>Ba</a:t>
            </a:r>
            <a:r>
              <a:rPr lang="en-US" altLang="ja-JP" baseline="-25000" dirty="0" smtClean="0"/>
              <a:t>2</a:t>
            </a:r>
            <a:r>
              <a:rPr lang="en-US" altLang="ja-JP" dirty="0" smtClean="0"/>
              <a:t>IrO</a:t>
            </a:r>
            <a:r>
              <a:rPr lang="en-US" altLang="ja-JP" baseline="-25000" dirty="0" smtClean="0"/>
              <a:t>4</a:t>
            </a:r>
            <a:r>
              <a:rPr lang="en-US" altLang="ja-JP" dirty="0" smtClean="0"/>
              <a:t> : magnetic property</a:t>
            </a:r>
            <a:endParaRPr kumimoji="1" lang="ja-JP" altLang="en-US" dirty="0"/>
          </a:p>
        </p:txBody>
      </p:sp>
      <p:sp>
        <p:nvSpPr>
          <p:cNvPr id="18" name="コンテンツ プレースホルダ 17"/>
          <p:cNvSpPr>
            <a:spLocks noGrp="1"/>
          </p:cNvSpPr>
          <p:nvPr>
            <p:ph idx="1"/>
          </p:nvPr>
        </p:nvSpPr>
        <p:spPr>
          <a:xfrm>
            <a:off x="107504" y="3717031"/>
            <a:ext cx="5472608" cy="2880321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sz="4200" b="1" dirty="0"/>
              <a:t>Spin fluctuation</a:t>
            </a:r>
          </a:p>
          <a:p>
            <a:pPr>
              <a:buNone/>
            </a:pPr>
            <a:r>
              <a:rPr lang="en-US" altLang="ja-JP" sz="4000" dirty="0"/>
              <a:t>	</a:t>
            </a:r>
            <a:r>
              <a:rPr lang="en-US" altLang="ja-JP" sz="2800" dirty="0" smtClean="0"/>
              <a:t>Both oh the </a:t>
            </a:r>
            <a:r>
              <a:rPr lang="en-US" altLang="ja-JP" sz="2800" dirty="0"/>
              <a:t>magnetic </a:t>
            </a:r>
            <a:r>
              <a:rPr lang="en-US" altLang="ja-JP" sz="2800" dirty="0" smtClean="0"/>
              <a:t>moments are </a:t>
            </a:r>
            <a:r>
              <a:rPr lang="en-US" altLang="ja-JP" sz="2800" dirty="0"/>
              <a:t>reduced by the </a:t>
            </a:r>
            <a:r>
              <a:rPr lang="en-US" altLang="ja-JP" sz="2800" dirty="0">
                <a:solidFill>
                  <a:srgbClr val="00B050"/>
                </a:solidFill>
              </a:rPr>
              <a:t>spin fluctuation</a:t>
            </a:r>
            <a:r>
              <a:rPr lang="en-US" altLang="ja-JP" sz="2800" dirty="0"/>
              <a:t>.</a:t>
            </a:r>
          </a:p>
          <a:p>
            <a:pPr lvl="0"/>
            <a:endParaRPr lang="en-US" altLang="ja-JP" sz="4000" b="1" dirty="0" smtClean="0">
              <a:solidFill>
                <a:prstClr val="black"/>
              </a:solidFill>
            </a:endParaRPr>
          </a:p>
          <a:p>
            <a:pPr lvl="0"/>
            <a:r>
              <a:rPr lang="en-US" altLang="ja-JP" sz="4200" b="1" dirty="0" smtClean="0">
                <a:solidFill>
                  <a:prstClr val="black"/>
                </a:solidFill>
              </a:rPr>
              <a:t>Antiferromagnetic order</a:t>
            </a:r>
          </a:p>
          <a:p>
            <a:pPr marL="0" lvl="0" indent="0">
              <a:buNone/>
            </a:pPr>
            <a:r>
              <a:rPr lang="en-US" altLang="ja-JP" sz="2800" dirty="0">
                <a:solidFill>
                  <a:prstClr val="black"/>
                </a:solidFill>
              </a:rPr>
              <a:t> </a:t>
            </a:r>
            <a:r>
              <a:rPr lang="en-US" altLang="ja-JP" sz="2800" dirty="0" smtClean="0">
                <a:solidFill>
                  <a:prstClr val="black"/>
                </a:solidFill>
              </a:rPr>
              <a:t>    Neel temperature 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T</a:t>
            </a:r>
            <a:r>
              <a:rPr lang="en-US" altLang="ja-JP" sz="2800" baseline="-25000" dirty="0" smtClean="0">
                <a:solidFill>
                  <a:prstClr val="black"/>
                </a:solidFill>
              </a:rPr>
              <a:t>N</a:t>
            </a:r>
            <a:r>
              <a:rPr lang="en-US" altLang="ja-JP" sz="2800" dirty="0" smtClean="0">
                <a:solidFill>
                  <a:prstClr val="black"/>
                </a:solidFill>
              </a:rPr>
              <a:t> is similar.</a:t>
            </a:r>
            <a:endParaRPr lang="en-US" altLang="ja-JP" sz="4200" b="1" dirty="0" smtClean="0">
              <a:solidFill>
                <a:prstClr val="black"/>
              </a:solidFill>
            </a:endParaRPr>
          </a:p>
          <a:p>
            <a:pPr lvl="0">
              <a:buNone/>
            </a:pPr>
            <a:endParaRPr lang="en-US" altLang="ja-JP" dirty="0" smtClean="0"/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07940"/>
              </p:ext>
            </p:extLst>
          </p:nvPr>
        </p:nvGraphicFramePr>
        <p:xfrm>
          <a:off x="4364743" y="1412777"/>
          <a:ext cx="4671753" cy="1817615"/>
        </p:xfrm>
        <a:graphic>
          <a:graphicData uri="http://schemas.openxmlformats.org/drawingml/2006/table">
            <a:tbl>
              <a:tblPr/>
              <a:tblGrid>
                <a:gridCol w="1071353"/>
                <a:gridCol w="2736304"/>
                <a:gridCol w="864096"/>
              </a:tblGrid>
              <a:tr h="614289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Magnetic moment</a:t>
                      </a:r>
                    </a:p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(at low temperature)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  <a:r>
                        <a:rPr lang="en-US" sz="2400" b="1" i="0" u="none" strike="noStrike" baseline="-25000" dirty="0">
                          <a:solidFill>
                            <a:srgbClr val="000000"/>
                          </a:solidFill>
                          <a:latin typeface="Calibri"/>
                        </a:rPr>
                        <a:t>N </a:t>
                      </a:r>
                      <a:endParaRPr lang="en-US" sz="24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745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</a:t>
                      </a:r>
                      <a:r>
                        <a:rPr lang="en-US" sz="2400" b="1" i="0" u="none" strike="noStrike" baseline="-25000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IrO</a:t>
                      </a:r>
                      <a:r>
                        <a:rPr lang="en-US" sz="2400" b="1" i="0" u="none" strike="noStrike" baseline="-25000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0.34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l-GR" sz="24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μ</a:t>
                      </a:r>
                      <a:r>
                        <a:rPr lang="en-US" sz="2400" b="0" i="0" u="none" strike="noStrike" baseline="-25000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Ir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atom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240 K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934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La</a:t>
                      </a:r>
                      <a:r>
                        <a:rPr lang="en-US" sz="2400" b="1" i="0" u="none" strike="noStrike" baseline="-25000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CuO</a:t>
                      </a:r>
                      <a:r>
                        <a:rPr lang="en-US" sz="2400" b="1" i="0" u="none" strike="noStrike" baseline="-25000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0.40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l-GR" sz="24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μ</a:t>
                      </a:r>
                      <a:r>
                        <a:rPr lang="en-US" sz="2400" b="0" i="0" u="none" strike="noStrike" baseline="-25000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/Cu atom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220 K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7" name="正方形/長方形 16"/>
          <p:cNvSpPr/>
          <p:nvPr/>
        </p:nvSpPr>
        <p:spPr>
          <a:xfrm>
            <a:off x="4499992" y="3429000"/>
            <a:ext cx="46122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D. </a:t>
            </a:r>
            <a:r>
              <a:rPr lang="en-US" altLang="ja-JP" dirty="0" err="1" smtClean="0"/>
              <a:t>Vaknin</a:t>
            </a:r>
            <a:r>
              <a:rPr lang="en-US" altLang="ja-JP" dirty="0" smtClean="0"/>
              <a:t> </a:t>
            </a:r>
            <a:r>
              <a:rPr lang="en-US" altLang="ja-JP" i="1" dirty="0" smtClean="0"/>
              <a:t>et al</a:t>
            </a:r>
            <a:r>
              <a:rPr lang="en-US" altLang="ja-JP" dirty="0" smtClean="0"/>
              <a:t>., Phys. Rev. </a:t>
            </a:r>
            <a:r>
              <a:rPr lang="en-US" altLang="ja-JP" dirty="0" err="1" smtClean="0"/>
              <a:t>Lett</a:t>
            </a:r>
            <a:r>
              <a:rPr lang="en-US" altLang="ja-JP" dirty="0" smtClean="0"/>
              <a:t>. </a:t>
            </a:r>
            <a:r>
              <a:rPr lang="en-US" altLang="ja-JP" b="1" dirty="0" smtClean="0"/>
              <a:t>58</a:t>
            </a:r>
            <a:r>
              <a:rPr lang="en-US" altLang="ja-JP" dirty="0" smtClean="0"/>
              <a:t>, 2802 (1987)</a:t>
            </a:r>
            <a:endParaRPr lang="ja-JP" altLang="en-US" dirty="0"/>
          </a:p>
        </p:txBody>
      </p:sp>
      <p:sp>
        <p:nvSpPr>
          <p:cNvPr id="25" name="正方形/長方形 24"/>
          <p:cNvSpPr/>
          <p:nvPr/>
        </p:nvSpPr>
        <p:spPr>
          <a:xfrm>
            <a:off x="5508104" y="4581128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b="1" dirty="0" smtClean="0">
                <a:solidFill>
                  <a:srgbClr val="FF0000"/>
                </a:solidFill>
              </a:rPr>
              <a:t>Ba</a:t>
            </a:r>
            <a:r>
              <a:rPr lang="en-US" altLang="ja-JP" sz="3200" b="1" baseline="-25000" dirty="0" smtClean="0">
                <a:solidFill>
                  <a:srgbClr val="FF0000"/>
                </a:solidFill>
              </a:rPr>
              <a:t>2</a:t>
            </a:r>
            <a:r>
              <a:rPr lang="en-US" altLang="ja-JP" sz="3200" b="1" dirty="0" smtClean="0">
                <a:solidFill>
                  <a:srgbClr val="FF0000"/>
                </a:solidFill>
              </a:rPr>
              <a:t>IrO</a:t>
            </a:r>
            <a:r>
              <a:rPr lang="en-US" altLang="ja-JP" sz="3200" b="1" baseline="-25000" dirty="0" smtClean="0">
                <a:solidFill>
                  <a:srgbClr val="FF0000"/>
                </a:solidFill>
              </a:rPr>
              <a:t>4</a:t>
            </a:r>
            <a:r>
              <a:rPr lang="en-US" altLang="ja-JP" sz="3200" b="1" dirty="0" smtClean="0">
                <a:solidFill>
                  <a:srgbClr val="FF0000"/>
                </a:solidFill>
              </a:rPr>
              <a:t> will be superconductor…?</a:t>
            </a:r>
            <a:endParaRPr lang="ja-JP" altLang="en-US" sz="3200" b="1" dirty="0">
              <a:solidFill>
                <a:srgbClr val="FF0000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144222" y="0"/>
            <a:ext cx="19997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Introduction</a:t>
            </a:r>
            <a:endParaRPr lang="ja-JP" altLang="en-US" sz="2800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372215" y="1916832"/>
            <a:ext cx="3623252" cy="883260"/>
            <a:chOff x="732255" y="1700808"/>
            <a:chExt cx="3623252" cy="883260"/>
          </a:xfrm>
        </p:grpSpPr>
        <p:sp>
          <p:nvSpPr>
            <p:cNvPr id="12" name="正方形/長方形 11"/>
            <p:cNvSpPr/>
            <p:nvPr/>
          </p:nvSpPr>
          <p:spPr>
            <a:xfrm>
              <a:off x="732255" y="2041684"/>
              <a:ext cx="124745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800" dirty="0" smtClean="0"/>
                <a:t>Ba</a:t>
              </a:r>
              <a:r>
                <a:rPr lang="en-US" altLang="ja-JP" sz="2800" baseline="-25000" dirty="0" smtClean="0"/>
                <a:t>2</a:t>
              </a:r>
              <a:r>
                <a:rPr lang="en-US" altLang="ja-JP" sz="2800" dirty="0" smtClean="0"/>
                <a:t>IrO</a:t>
              </a:r>
              <a:r>
                <a:rPr lang="en-US" altLang="ja-JP" sz="2800" baseline="-25000" dirty="0" smtClean="0"/>
                <a:t>4</a:t>
              </a:r>
              <a:endParaRPr lang="ja-JP" altLang="en-US" sz="2800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2987824" y="2060848"/>
              <a:ext cx="136768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ctr"/>
              <a:r>
                <a:rPr lang="en-US" altLang="ja-JP" sz="2800" dirty="0" smtClean="0">
                  <a:solidFill>
                    <a:srgbClr val="000000"/>
                  </a:solidFill>
                </a:rPr>
                <a:t>La</a:t>
              </a:r>
              <a:r>
                <a:rPr lang="en-US" altLang="ja-JP" sz="2800" baseline="-25000" dirty="0" smtClean="0">
                  <a:solidFill>
                    <a:srgbClr val="000000"/>
                  </a:solidFill>
                </a:rPr>
                <a:t>2</a:t>
              </a:r>
              <a:r>
                <a:rPr lang="en-US" altLang="ja-JP" sz="2800" dirty="0" smtClean="0">
                  <a:solidFill>
                    <a:srgbClr val="000000"/>
                  </a:solidFill>
                </a:rPr>
                <a:t>CuO</a:t>
              </a:r>
              <a:r>
                <a:rPr lang="en-US" altLang="ja-JP" sz="2800" baseline="-25000" dirty="0" smtClean="0">
                  <a:solidFill>
                    <a:srgbClr val="000000"/>
                  </a:solidFill>
                </a:rPr>
                <a:t>4</a:t>
              </a:r>
              <a:endParaRPr lang="en-US" altLang="ja-JP" sz="2800" dirty="0">
                <a:solidFill>
                  <a:srgbClr val="000000"/>
                </a:solidFill>
              </a:endParaRPr>
            </a:p>
          </p:txBody>
        </p:sp>
        <p:sp>
          <p:nvSpPr>
            <p:cNvPr id="16" name="左右矢印 15"/>
            <p:cNvSpPr/>
            <p:nvPr/>
          </p:nvSpPr>
          <p:spPr>
            <a:xfrm>
              <a:off x="2123728" y="2204864"/>
              <a:ext cx="792088" cy="288032"/>
            </a:xfrm>
            <a:prstGeom prst="left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763688" y="1700808"/>
              <a:ext cx="15841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dirty="0" smtClean="0">
                  <a:solidFill>
                    <a:schemeClr val="accent2">
                      <a:lumMod val="75000"/>
                    </a:schemeClr>
                  </a:solidFill>
                </a:rPr>
                <a:t>compare</a:t>
              </a:r>
              <a:endParaRPr kumimoji="1" lang="ja-JP" altLang="en-US" sz="20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7529-BE3C-406D-B7DB-476BE37F31DF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pPr algn="l"/>
            <a:r>
              <a:rPr lang="en-US" altLang="ja-JP" dirty="0" smtClean="0"/>
              <a:t>High-pressure effect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05154" y="1476073"/>
            <a:ext cx="1728192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Pressure</a:t>
            </a:r>
            <a:endParaRPr kumimoji="1" lang="ja-JP" altLang="en-US" sz="3200" dirty="0"/>
          </a:p>
        </p:txBody>
      </p:sp>
      <p:sp>
        <p:nvSpPr>
          <p:cNvPr id="5" name="下矢印 4"/>
          <p:cNvSpPr/>
          <p:nvPr/>
        </p:nvSpPr>
        <p:spPr>
          <a:xfrm>
            <a:off x="2045214" y="2162492"/>
            <a:ext cx="648072" cy="648072"/>
          </a:xfrm>
          <a:prstGeom prst="down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上矢印 5"/>
          <p:cNvSpPr/>
          <p:nvPr/>
        </p:nvSpPr>
        <p:spPr>
          <a:xfrm>
            <a:off x="2045214" y="4106708"/>
            <a:ext cx="648072" cy="648072"/>
          </a:xfrm>
          <a:prstGeom prst="up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右矢印 6"/>
          <p:cNvSpPr/>
          <p:nvPr/>
        </p:nvSpPr>
        <p:spPr>
          <a:xfrm>
            <a:off x="899592" y="3103523"/>
            <a:ext cx="792088" cy="720080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左矢印 7"/>
          <p:cNvSpPr/>
          <p:nvPr/>
        </p:nvSpPr>
        <p:spPr>
          <a:xfrm>
            <a:off x="3026572" y="3103523"/>
            <a:ext cx="792088" cy="720080"/>
          </a:xfrm>
          <a:prstGeom prst="lef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" name="グループ化 10"/>
          <p:cNvGrpSpPr/>
          <p:nvPr/>
        </p:nvGrpSpPr>
        <p:grpSpPr>
          <a:xfrm>
            <a:off x="1691680" y="2810564"/>
            <a:ext cx="1333156" cy="1266508"/>
            <a:chOff x="1690909" y="2780928"/>
            <a:chExt cx="1333156" cy="1266508"/>
          </a:xfrm>
        </p:grpSpPr>
        <p:sp>
          <p:nvSpPr>
            <p:cNvPr id="9" name="正方形/長方形 8"/>
            <p:cNvSpPr>
              <a:spLocks noChangeAspect="1"/>
            </p:cNvSpPr>
            <p:nvPr/>
          </p:nvSpPr>
          <p:spPr>
            <a:xfrm>
              <a:off x="1906933" y="2965217"/>
              <a:ext cx="936000" cy="937421"/>
            </a:xfrm>
            <a:prstGeom prst="rect">
              <a:avLst/>
            </a:prstGeom>
            <a:solidFill>
              <a:srgbClr val="FFC00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8" name="円/楕円 47"/>
            <p:cNvSpPr>
              <a:spLocks noChangeAspect="1"/>
            </p:cNvSpPr>
            <p:nvPr/>
          </p:nvSpPr>
          <p:spPr>
            <a:xfrm>
              <a:off x="1727447" y="2780928"/>
              <a:ext cx="396281" cy="3960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49" name="円/楕円 48"/>
            <p:cNvSpPr>
              <a:spLocks noChangeAspect="1"/>
            </p:cNvSpPr>
            <p:nvPr/>
          </p:nvSpPr>
          <p:spPr>
            <a:xfrm>
              <a:off x="2627784" y="2780928"/>
              <a:ext cx="396281" cy="3960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円/楕円 49"/>
            <p:cNvSpPr>
              <a:spLocks noChangeAspect="1"/>
            </p:cNvSpPr>
            <p:nvPr/>
          </p:nvSpPr>
          <p:spPr>
            <a:xfrm>
              <a:off x="1690909" y="3651436"/>
              <a:ext cx="396281" cy="3960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円/楕円 50"/>
            <p:cNvSpPr>
              <a:spLocks noChangeAspect="1"/>
            </p:cNvSpPr>
            <p:nvPr/>
          </p:nvSpPr>
          <p:spPr>
            <a:xfrm>
              <a:off x="2590772" y="3651436"/>
              <a:ext cx="396281" cy="3960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6" name="テキスト ボックス 55"/>
          <p:cNvSpPr txBox="1"/>
          <p:nvPr/>
        </p:nvSpPr>
        <p:spPr>
          <a:xfrm>
            <a:off x="467544" y="5210036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>
                <a:solidFill>
                  <a:srgbClr val="FF0000"/>
                </a:solidFill>
              </a:rPr>
              <a:t>Electronic states change!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grpSp>
        <p:nvGrpSpPr>
          <p:cNvPr id="23" name="グループ化 22"/>
          <p:cNvGrpSpPr>
            <a:grpSpLocks noChangeAspect="1"/>
          </p:cNvGrpSpPr>
          <p:nvPr/>
        </p:nvGrpSpPr>
        <p:grpSpPr>
          <a:xfrm>
            <a:off x="1799463" y="2906714"/>
            <a:ext cx="1116353" cy="1046893"/>
            <a:chOff x="1779979" y="2913366"/>
            <a:chExt cx="1116353" cy="1054400"/>
          </a:xfrm>
        </p:grpSpPr>
        <p:sp>
          <p:nvSpPr>
            <p:cNvPr id="24" name="正方形/長方形 23"/>
            <p:cNvSpPr>
              <a:spLocks noChangeAspect="1"/>
            </p:cNvSpPr>
            <p:nvPr/>
          </p:nvSpPr>
          <p:spPr>
            <a:xfrm>
              <a:off x="1996774" y="3114208"/>
              <a:ext cx="719942" cy="725163"/>
            </a:xfrm>
            <a:prstGeom prst="rect">
              <a:avLst/>
            </a:prstGeom>
            <a:solidFill>
              <a:srgbClr val="FFC00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" name="円/楕円 24"/>
            <p:cNvSpPr>
              <a:spLocks/>
            </p:cNvSpPr>
            <p:nvPr/>
          </p:nvSpPr>
          <p:spPr>
            <a:xfrm>
              <a:off x="1779979" y="2916205"/>
              <a:ext cx="396000" cy="39883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26" name="円/楕円 25"/>
            <p:cNvSpPr>
              <a:spLocks/>
            </p:cNvSpPr>
            <p:nvPr/>
          </p:nvSpPr>
          <p:spPr>
            <a:xfrm>
              <a:off x="2500059" y="2913366"/>
              <a:ext cx="396000" cy="39883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円/楕円 26"/>
            <p:cNvSpPr>
              <a:spLocks/>
            </p:cNvSpPr>
            <p:nvPr/>
          </p:nvSpPr>
          <p:spPr>
            <a:xfrm>
              <a:off x="1779979" y="3568925"/>
              <a:ext cx="396000" cy="39883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円/楕円 27"/>
            <p:cNvSpPr>
              <a:spLocks/>
            </p:cNvSpPr>
            <p:nvPr/>
          </p:nvSpPr>
          <p:spPr>
            <a:xfrm>
              <a:off x="2500332" y="3568926"/>
              <a:ext cx="396000" cy="39884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7" name="テキスト ボックス 36"/>
          <p:cNvSpPr txBox="1"/>
          <p:nvPr/>
        </p:nvSpPr>
        <p:spPr>
          <a:xfrm>
            <a:off x="4932040" y="1614279"/>
            <a:ext cx="3528392" cy="224676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2800" i="1" dirty="0" smtClean="0">
                <a:solidFill>
                  <a:schemeClr val="tx2"/>
                </a:solidFill>
              </a:rPr>
              <a:t>Transitions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altLang="ja-JP" sz="2800" dirty="0" smtClean="0"/>
              <a:t>Structural transition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altLang="ja-JP" sz="2800" dirty="0" smtClean="0"/>
              <a:t>Magnetic transition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kumimoji="1" lang="en-US" altLang="ja-JP" sz="2800" dirty="0" smtClean="0"/>
              <a:t>M-I transition</a:t>
            </a:r>
          </a:p>
          <a:p>
            <a:pPr algn="r"/>
            <a:r>
              <a:rPr kumimoji="1" lang="en-US" altLang="ja-JP" sz="2800" i="1" dirty="0" smtClean="0"/>
              <a:t>etc</a:t>
            </a:r>
            <a:r>
              <a:rPr kumimoji="1" lang="en-US" altLang="ja-JP" sz="2800" dirty="0" smtClean="0"/>
              <a:t>…</a:t>
            </a:r>
            <a:endParaRPr kumimoji="1" lang="ja-JP" altLang="en-US" sz="2800" dirty="0"/>
          </a:p>
        </p:txBody>
      </p:sp>
      <p:sp>
        <p:nvSpPr>
          <p:cNvPr id="33" name="下矢印 32"/>
          <p:cNvSpPr/>
          <p:nvPr/>
        </p:nvSpPr>
        <p:spPr>
          <a:xfrm>
            <a:off x="6372200" y="4149080"/>
            <a:ext cx="720080" cy="504056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536504" y="4941168"/>
            <a:ext cx="457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I’m particularly interested in </a:t>
            </a:r>
          </a:p>
          <a:p>
            <a:r>
              <a:rPr lang="en-US" altLang="ja-JP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superconducting transition</a:t>
            </a:r>
            <a:r>
              <a:rPr lang="en-US" altLang="ja-JP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kumimoji="1" lang="ja-JP" alt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7144222" y="0"/>
            <a:ext cx="19997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Introduction</a:t>
            </a:r>
            <a:endParaRPr lang="ja-JP" altLang="en-US" sz="28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7529-BE3C-406D-B7DB-476BE37F31DF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2559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01"/>
    </mc:Choice>
    <mc:Fallback xmlns="">
      <p:transition spd="slow" advTm="38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ja-JP" dirty="0" smtClean="0"/>
              <a:t>Motivation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9604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altLang="ja-JP" sz="4000" dirty="0" smtClean="0"/>
              <a:t>It is expected that</a:t>
            </a:r>
          </a:p>
          <a:p>
            <a:pPr algn="ctr">
              <a:buNone/>
            </a:pPr>
            <a:r>
              <a:rPr lang="en-US" altLang="ja-JP" sz="4000" dirty="0" smtClean="0">
                <a:solidFill>
                  <a:srgbClr val="FF0000"/>
                </a:solidFill>
              </a:rPr>
              <a:t>superconductivity</a:t>
            </a:r>
            <a:r>
              <a:rPr lang="en-US" altLang="ja-JP" sz="4000" dirty="0" smtClean="0"/>
              <a:t> will be observed</a:t>
            </a:r>
          </a:p>
          <a:p>
            <a:pPr algn="ctr">
              <a:buNone/>
            </a:pPr>
            <a:r>
              <a:rPr lang="en-US" altLang="ja-JP" sz="4000" dirty="0" smtClean="0"/>
              <a:t>in Ba</a:t>
            </a:r>
            <a:r>
              <a:rPr lang="en-US" altLang="ja-JP" sz="4000" baseline="-25000" dirty="0" smtClean="0"/>
              <a:t>2</a:t>
            </a:r>
            <a:r>
              <a:rPr lang="en-US" altLang="ja-JP" sz="4000" dirty="0" smtClean="0"/>
              <a:t>IrO</a:t>
            </a:r>
            <a:r>
              <a:rPr lang="en-US" altLang="ja-JP" sz="4000" baseline="-25000" dirty="0" smtClean="0"/>
              <a:t>4</a:t>
            </a:r>
            <a:r>
              <a:rPr lang="en-US" altLang="ja-JP" sz="4000" dirty="0" smtClean="0"/>
              <a:t>.</a:t>
            </a:r>
          </a:p>
          <a:p>
            <a:pPr algn="ctr">
              <a:buNone/>
            </a:pPr>
            <a:endParaRPr lang="en-US" altLang="ja-JP" sz="2400" dirty="0" smtClean="0"/>
          </a:p>
          <a:p>
            <a:pPr algn="ctr">
              <a:buNone/>
            </a:pPr>
            <a:r>
              <a:rPr lang="en-US" altLang="ja-JP" dirty="0" smtClean="0"/>
              <a:t> 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7529-BE3C-406D-B7DB-476BE37F31DF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409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aisuke\Desktop\後期\図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716" y="1639678"/>
            <a:ext cx="6140200" cy="3877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en-US" altLang="ja-JP" dirty="0" smtClean="0"/>
              <a:t>How to make high pressure</a:t>
            </a:r>
            <a:endParaRPr kumimoji="1" lang="ja-JP" altLang="en-US" dirty="0"/>
          </a:p>
        </p:txBody>
      </p:sp>
      <p:sp>
        <p:nvSpPr>
          <p:cNvPr id="97" name="コンテンツ プレースホルダ 96"/>
          <p:cNvSpPr>
            <a:spLocks noGrp="1"/>
          </p:cNvSpPr>
          <p:nvPr>
            <p:ph idx="1"/>
          </p:nvPr>
        </p:nvSpPr>
        <p:spPr>
          <a:xfrm>
            <a:off x="151463" y="1340768"/>
            <a:ext cx="3772465" cy="24032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ja-JP" sz="2000" dirty="0" smtClean="0"/>
              <a:t>Measurement</a:t>
            </a:r>
            <a:endParaRPr kumimoji="1" lang="en-US" altLang="ja-JP" sz="2000" dirty="0" smtClean="0"/>
          </a:p>
          <a:p>
            <a:r>
              <a:rPr kumimoji="1" lang="en-US" altLang="ja-JP" sz="2400" b="1" dirty="0" smtClean="0"/>
              <a:t>Electrical resistance</a:t>
            </a:r>
            <a:r>
              <a:rPr kumimoji="1" lang="en-US" altLang="ja-JP" sz="2000" dirty="0" smtClean="0"/>
              <a:t>; 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 smtClean="0"/>
              <a:t>      4-terminal method</a:t>
            </a:r>
          </a:p>
          <a:p>
            <a:r>
              <a:rPr kumimoji="1" lang="en-US" altLang="ja-JP" sz="2400" b="1" dirty="0" smtClean="0"/>
              <a:t>Pressure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 smtClean="0"/>
              <a:t>      Ruby fluorescence method</a:t>
            </a:r>
          </a:p>
          <a:p>
            <a:r>
              <a:rPr kumimoji="1" lang="en-US" altLang="ja-JP" sz="2400" b="1" dirty="0" smtClean="0"/>
              <a:t>Temperature</a:t>
            </a:r>
            <a:endParaRPr kumimoji="1" lang="ja-JP" altLang="en-US" sz="2400" b="1" dirty="0"/>
          </a:p>
        </p:txBody>
      </p:sp>
      <p:sp>
        <p:nvSpPr>
          <p:cNvPr id="79" name="正方形/長方形 78"/>
          <p:cNvSpPr/>
          <p:nvPr/>
        </p:nvSpPr>
        <p:spPr>
          <a:xfrm>
            <a:off x="7604887" y="0"/>
            <a:ext cx="15036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Research</a:t>
            </a:r>
            <a:endParaRPr lang="ja-JP" altLang="en-US" sz="2800" dirty="0"/>
          </a:p>
        </p:txBody>
      </p:sp>
      <p:sp>
        <p:nvSpPr>
          <p:cNvPr id="60" name="スライド番号プレースホルダー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7529-BE3C-406D-B7DB-476BE37F31DF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  <p:grpSp>
        <p:nvGrpSpPr>
          <p:cNvPr id="3" name="グループ化 2"/>
          <p:cNvGrpSpPr/>
          <p:nvPr/>
        </p:nvGrpSpPr>
        <p:grpSpPr>
          <a:xfrm>
            <a:off x="42792" y="3384000"/>
            <a:ext cx="6419296" cy="3315805"/>
            <a:chOff x="42792" y="3384000"/>
            <a:chExt cx="6419296" cy="3315805"/>
          </a:xfrm>
        </p:grpSpPr>
        <p:cxnSp>
          <p:nvCxnSpPr>
            <p:cNvPr id="102" name="カギ線コネクタ 101"/>
            <p:cNvCxnSpPr>
              <a:stCxn id="105" idx="4"/>
              <a:endCxn id="116" idx="6"/>
            </p:cNvCxnSpPr>
            <p:nvPr/>
          </p:nvCxnSpPr>
          <p:spPr>
            <a:xfrm rot="5400000">
              <a:off x="3995423" y="3500329"/>
              <a:ext cx="1466871" cy="267437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05" name="ドーナツ 104"/>
            <p:cNvSpPr/>
            <p:nvPr/>
          </p:nvSpPr>
          <p:spPr>
            <a:xfrm>
              <a:off x="5670000" y="3384000"/>
              <a:ext cx="792088" cy="720080"/>
            </a:xfrm>
            <a:prstGeom prst="donut">
              <a:avLst>
                <a:gd name="adj" fmla="val 6393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grpSp>
          <p:nvGrpSpPr>
            <p:cNvPr id="106" name="グループ化 105"/>
            <p:cNvGrpSpPr/>
            <p:nvPr/>
          </p:nvGrpSpPr>
          <p:grpSpPr>
            <a:xfrm>
              <a:off x="42792" y="4442097"/>
              <a:ext cx="3348880" cy="2257708"/>
              <a:chOff x="4860032" y="3789040"/>
              <a:chExt cx="4283968" cy="3068960"/>
            </a:xfrm>
          </p:grpSpPr>
          <p:sp>
            <p:nvSpPr>
              <p:cNvPr id="107" name="正方形/長方形 106"/>
              <p:cNvSpPr/>
              <p:nvPr/>
            </p:nvSpPr>
            <p:spPr bwMode="gray">
              <a:xfrm>
                <a:off x="6300192" y="4725143"/>
                <a:ext cx="1440160" cy="1080120"/>
              </a:xfrm>
              <a:prstGeom prst="rect">
                <a:avLst/>
              </a:prstGeom>
              <a:ln cap="rnd"/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" name="フローチャート : 組合せ 107"/>
              <p:cNvSpPr/>
              <p:nvPr/>
            </p:nvSpPr>
            <p:spPr>
              <a:xfrm>
                <a:off x="6588224" y="4005063"/>
                <a:ext cx="432048" cy="1512168"/>
              </a:xfrm>
              <a:prstGeom prst="flowChartMerge">
                <a:avLst/>
              </a:prstGeom>
              <a:solidFill>
                <a:srgbClr val="B2A018"/>
              </a:solidFill>
              <a:ln>
                <a:solidFill>
                  <a:srgbClr val="B2A01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" name="フローチャート : 組合せ 108"/>
              <p:cNvSpPr/>
              <p:nvPr/>
            </p:nvSpPr>
            <p:spPr>
              <a:xfrm rot="10800000">
                <a:off x="6948263" y="5157191"/>
                <a:ext cx="432047" cy="1512168"/>
              </a:xfrm>
              <a:prstGeom prst="flowChartMerge">
                <a:avLst/>
              </a:prstGeom>
              <a:solidFill>
                <a:srgbClr val="B2A018"/>
              </a:solidFill>
              <a:ln>
                <a:solidFill>
                  <a:srgbClr val="B2A01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" name="正方形/長方形 109"/>
              <p:cNvSpPr/>
              <p:nvPr/>
            </p:nvSpPr>
            <p:spPr>
              <a:xfrm>
                <a:off x="5364088" y="5013175"/>
                <a:ext cx="1080120" cy="504056"/>
              </a:xfrm>
              <a:prstGeom prst="rect">
                <a:avLst/>
              </a:prstGeom>
              <a:solidFill>
                <a:srgbClr val="B2A018"/>
              </a:solidFill>
              <a:ln>
                <a:solidFill>
                  <a:srgbClr val="B2A01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" name="正方形/長方形 110"/>
              <p:cNvSpPr/>
              <p:nvPr/>
            </p:nvSpPr>
            <p:spPr>
              <a:xfrm>
                <a:off x="7596336" y="5013175"/>
                <a:ext cx="1080120" cy="504056"/>
              </a:xfrm>
              <a:prstGeom prst="rect">
                <a:avLst/>
              </a:prstGeom>
              <a:solidFill>
                <a:srgbClr val="B2A018"/>
              </a:solidFill>
              <a:ln>
                <a:solidFill>
                  <a:srgbClr val="B2A01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" name="テキスト ボックス 111"/>
              <p:cNvSpPr txBox="1"/>
              <p:nvPr/>
            </p:nvSpPr>
            <p:spPr>
              <a:xfrm>
                <a:off x="6516216" y="3933056"/>
                <a:ext cx="6480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800" i="1" dirty="0" smtClean="0">
                    <a:solidFill>
                      <a:srgbClr val="0000D7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kumimoji="1" lang="en-US" altLang="ja-JP" sz="2800" baseline="30000" dirty="0" smtClean="0">
                    <a:solidFill>
                      <a:srgbClr val="0000D7"/>
                    </a:solidFill>
                  </a:rPr>
                  <a:t>+</a:t>
                </a:r>
                <a:endParaRPr kumimoji="1" lang="ja-JP" altLang="en-US" sz="2800" baseline="30000" dirty="0">
                  <a:solidFill>
                    <a:srgbClr val="0000D7"/>
                  </a:solidFill>
                </a:endParaRPr>
              </a:p>
            </p:txBody>
          </p:sp>
          <p:sp>
            <p:nvSpPr>
              <p:cNvPr id="113" name="テキスト ボックス 112"/>
              <p:cNvSpPr txBox="1"/>
              <p:nvPr/>
            </p:nvSpPr>
            <p:spPr>
              <a:xfrm>
                <a:off x="6876256" y="6165304"/>
                <a:ext cx="6480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800" i="1" dirty="0" smtClean="0">
                    <a:solidFill>
                      <a:srgbClr val="0000D7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kumimoji="1" lang="en-US" altLang="ja-JP" sz="2800" baseline="30000" dirty="0" smtClean="0">
                    <a:solidFill>
                      <a:srgbClr val="0000D7"/>
                    </a:solidFill>
                  </a:rPr>
                  <a:t>-</a:t>
                </a:r>
                <a:endParaRPr kumimoji="1" lang="ja-JP" altLang="en-US" sz="2800" baseline="30000" dirty="0">
                  <a:solidFill>
                    <a:srgbClr val="0000D7"/>
                  </a:solidFill>
                </a:endParaRPr>
              </a:p>
            </p:txBody>
          </p:sp>
          <p:sp>
            <p:nvSpPr>
              <p:cNvPr id="114" name="テキスト ボックス 113"/>
              <p:cNvSpPr txBox="1"/>
              <p:nvPr/>
            </p:nvSpPr>
            <p:spPr>
              <a:xfrm>
                <a:off x="5364088" y="5013176"/>
                <a:ext cx="6480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800" i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kumimoji="1" lang="en-US" altLang="ja-JP" sz="2800" baseline="30000" dirty="0" smtClean="0">
                    <a:solidFill>
                      <a:srgbClr val="FF0000"/>
                    </a:solidFill>
                  </a:rPr>
                  <a:t>+</a:t>
                </a:r>
                <a:endParaRPr kumimoji="1" lang="ja-JP" altLang="en-US" sz="2800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15" name="テキスト ボックス 114"/>
              <p:cNvSpPr txBox="1"/>
              <p:nvPr/>
            </p:nvSpPr>
            <p:spPr>
              <a:xfrm>
                <a:off x="8316416" y="5013176"/>
                <a:ext cx="6480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800" i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kumimoji="1" lang="en-US" altLang="ja-JP" sz="2800" baseline="30000" dirty="0" smtClean="0">
                    <a:solidFill>
                      <a:srgbClr val="FF0000"/>
                    </a:solidFill>
                  </a:rPr>
                  <a:t>-</a:t>
                </a:r>
                <a:endParaRPr kumimoji="1" lang="ja-JP" altLang="en-US" sz="2800" baseline="30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16" name="ドーナツ 115"/>
              <p:cNvSpPr/>
              <p:nvPr/>
            </p:nvSpPr>
            <p:spPr>
              <a:xfrm>
                <a:off x="4860032" y="3789040"/>
                <a:ext cx="4283968" cy="3068960"/>
              </a:xfrm>
              <a:prstGeom prst="donut">
                <a:avLst>
                  <a:gd name="adj" fmla="val 1803"/>
                </a:avLst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15309</TotalTime>
  <Words>306</Words>
  <Application>Microsoft Office PowerPoint</Application>
  <PresentationFormat>画面に合わせる (4:3)</PresentationFormat>
  <Paragraphs>137</Paragraphs>
  <Slides>12</Slides>
  <Notes>10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Office テーマ</vt:lpstr>
      <vt:lpstr>Pressure effect on electrical conductivity of Mott insulator “Ba2IrO4”</vt:lpstr>
      <vt:lpstr>Contents</vt:lpstr>
      <vt:lpstr>Mott insulator</vt:lpstr>
      <vt:lpstr>Ba2IrO4 : Mottness</vt:lpstr>
      <vt:lpstr>Ba2IrO4 : structure</vt:lpstr>
      <vt:lpstr>Ba2IrO4 : magnetic property</vt:lpstr>
      <vt:lpstr>High-pressure effect</vt:lpstr>
      <vt:lpstr>Motivation</vt:lpstr>
      <vt:lpstr>How to make high pressure</vt:lpstr>
      <vt:lpstr>Result</vt:lpstr>
      <vt:lpstr>Discussion</vt:lpstr>
      <vt:lpstr>Summary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High-pressure phase of calcium: Prediction of phase Ⅵ and upper-pressure phases</dc:title>
  <dc:creator>Daisuke</dc:creator>
  <cp:lastModifiedBy>Daisuke</cp:lastModifiedBy>
  <cp:revision>1485</cp:revision>
  <cp:lastPrinted>2011-05-09T07:07:52Z</cp:lastPrinted>
  <dcterms:created xsi:type="dcterms:W3CDTF">2011-04-27T18:49:49Z</dcterms:created>
  <dcterms:modified xsi:type="dcterms:W3CDTF">2011-10-11T07:43:14Z</dcterms:modified>
</cp:coreProperties>
</file>