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14" r:id="rId4"/>
    <p:sldId id="294" r:id="rId5"/>
    <p:sldId id="299" r:id="rId6"/>
    <p:sldId id="270" r:id="rId7"/>
    <p:sldId id="271" r:id="rId8"/>
    <p:sldId id="292" r:id="rId9"/>
    <p:sldId id="273" r:id="rId10"/>
    <p:sldId id="301" r:id="rId11"/>
    <p:sldId id="313" r:id="rId12"/>
    <p:sldId id="297" r:id="rId13"/>
    <p:sldId id="268" r:id="rId14"/>
    <p:sldId id="261" r:id="rId15"/>
    <p:sldId id="281" r:id="rId16"/>
    <p:sldId id="289" r:id="rId17"/>
    <p:sldId id="291" r:id="rId18"/>
    <p:sldId id="260" r:id="rId19"/>
    <p:sldId id="266" r:id="rId20"/>
    <p:sldId id="284" r:id="rId21"/>
  </p:sldIdLst>
  <p:sldSz cx="9144000" cy="6858000" type="screen4x3"/>
  <p:notesSz cx="9939338" cy="6805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FF00"/>
    <a:srgbClr val="48F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78" autoAdjust="0"/>
    <p:restoredTop sz="84531" autoAdjust="0"/>
  </p:normalViewPr>
  <p:slideViewPr>
    <p:cSldViewPr>
      <p:cViewPr varScale="1">
        <p:scale>
          <a:sx n="88" d="100"/>
          <a:sy n="88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1495-78DA-479B-99E8-5F14929331DE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4152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4152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F162B-AC8C-4F1D-A309-D47710908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81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88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6" y="1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74A1-ADD1-4D53-94A5-077E4051DEC7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6" y="3232151"/>
            <a:ext cx="7951788" cy="306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4301"/>
            <a:ext cx="430688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6" y="6464301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EAC0-B6B1-486B-A57F-9F4F96857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65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19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95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89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161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66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26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4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440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77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79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98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35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92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05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46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7EAC0-B6B1-486B-A57F-9F4F968572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52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1052513"/>
            <a:ext cx="9144000" cy="27368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gray">
          <a:xfrm>
            <a:off x="0" y="3789363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</p:spPr>
        <p:txBody>
          <a:bodyPr anchorCtr="1"/>
          <a:lstStyle>
            <a:lvl1pPr algn="ctr"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9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96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0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6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17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43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0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8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01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2413" y="66167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D70C24-4111-4443-B62E-3AE469B2BBDC}" type="datetimeFigureOut">
              <a:rPr kumimoji="1" lang="ja-JP" altLang="en-US" smtClean="0"/>
              <a:t>2011/10/11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32575" y="188913"/>
            <a:ext cx="23272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57988" y="66167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F9BBFF-772E-453B-B6C5-CAF732B67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08504" cy="2520280"/>
          </a:xfrm>
        </p:spPr>
        <p:txBody>
          <a:bodyPr>
            <a:noAutofit/>
          </a:bodyPr>
          <a:lstStyle/>
          <a:p>
            <a:r>
              <a:rPr lang="en-US" altLang="ja-JP" sz="3400" dirty="0" smtClean="0">
                <a:solidFill>
                  <a:schemeClr val="bg1"/>
                </a:solidFill>
              </a:rPr>
              <a:t>Magnetic-field-induced charge-stripe order</a:t>
            </a:r>
            <a:br>
              <a:rPr lang="en-US" altLang="ja-JP" sz="3400" dirty="0" smtClean="0">
                <a:solidFill>
                  <a:schemeClr val="bg1"/>
                </a:solidFill>
              </a:rPr>
            </a:br>
            <a:r>
              <a:rPr lang="en-US" altLang="ja-JP" sz="3400" dirty="0" smtClean="0">
                <a:solidFill>
                  <a:schemeClr val="bg1"/>
                </a:solidFill>
              </a:rPr>
              <a:t>in the high-temperature superconductor YBa</a:t>
            </a:r>
            <a:r>
              <a:rPr lang="en-US" altLang="ja-JP" sz="34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3400" dirty="0" smtClean="0">
                <a:solidFill>
                  <a:schemeClr val="bg1"/>
                </a:solidFill>
              </a:rPr>
              <a:t>Cu</a:t>
            </a:r>
            <a:r>
              <a:rPr lang="en-US" altLang="ja-JP" sz="3400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400" dirty="0" smtClean="0">
                <a:solidFill>
                  <a:schemeClr val="bg1"/>
                </a:solidFill>
              </a:rPr>
              <a:t>O</a:t>
            </a:r>
            <a:r>
              <a:rPr lang="en-US" altLang="ja-JP" sz="3400" baseline="-25000" dirty="0" smtClean="0">
                <a:solidFill>
                  <a:schemeClr val="bg1"/>
                </a:solidFill>
              </a:rPr>
              <a:t>y</a:t>
            </a:r>
            <a:endParaRPr kumimoji="1" lang="ja-JP" altLang="en-US" sz="3400" baseline="-250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72008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Tao Wu et. al.</a:t>
            </a:r>
          </a:p>
          <a:p>
            <a:r>
              <a:rPr lang="en-US" altLang="ja-JP" dirty="0" smtClean="0"/>
              <a:t>Nature</a:t>
            </a:r>
            <a:r>
              <a:rPr lang="en-US" altLang="ja-JP" dirty="0"/>
              <a:t> </a:t>
            </a:r>
            <a:r>
              <a:rPr lang="en-US" altLang="ja-JP" b="1" dirty="0" smtClean="0"/>
              <a:t>477,</a:t>
            </a:r>
            <a:r>
              <a:rPr lang="en-US" altLang="ja-JP" dirty="0" smtClean="0"/>
              <a:t> 191 (2011).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537321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Kitaoka</a:t>
            </a:r>
            <a:r>
              <a:rPr kumimoji="1" lang="en-US" altLang="ja-JP" sz="2800" dirty="0" smtClean="0"/>
              <a:t> Lab.</a:t>
            </a:r>
          </a:p>
          <a:p>
            <a:pPr algn="ctr"/>
            <a:r>
              <a:rPr lang="en-US" altLang="ja-JP" sz="2800" dirty="0" smtClean="0"/>
              <a:t>Takuya </a:t>
            </a:r>
            <a:r>
              <a:rPr lang="en-US" altLang="ja-JP" sz="2800" dirty="0" err="1" smtClean="0"/>
              <a:t>Kaneda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white">
          <a:xfrm>
            <a:off x="252412" y="0"/>
            <a:ext cx="849605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>
                <a:solidFill>
                  <a:schemeClr val="bg1"/>
                </a:solidFill>
              </a:rPr>
              <a:t>M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agnetic-field-induced AFM order of LSCO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aneda\Dropbox\Kitaoka Lab\Mコロ2\img\LSCO_antiferromagnetic_mo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849938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203848" y="4994012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/>
              <a:t>B.Lake</a:t>
            </a:r>
            <a:r>
              <a:rPr lang="en-US" altLang="ja-JP" sz="1400" dirty="0" smtClean="0"/>
              <a:t> et al.,</a:t>
            </a:r>
          </a:p>
          <a:p>
            <a:r>
              <a:rPr lang="en-US" altLang="ja-JP" sz="1400" i="1" dirty="0" smtClean="0"/>
              <a:t>Nature</a:t>
            </a:r>
            <a:r>
              <a:rPr lang="en-US" altLang="ja-JP" sz="1400" dirty="0"/>
              <a:t> </a:t>
            </a:r>
            <a:r>
              <a:rPr lang="en-US" altLang="ja-JP" sz="1400" b="1" dirty="0"/>
              <a:t>415</a:t>
            </a:r>
            <a:r>
              <a:rPr lang="en-US" altLang="ja-JP" sz="1400" dirty="0"/>
              <a:t>, 299-302 (17 January 2002)</a:t>
            </a:r>
            <a:endParaRPr lang="ja-JP" altLang="en-US" sz="1400" dirty="0"/>
          </a:p>
        </p:txBody>
      </p:sp>
      <p:sp>
        <p:nvSpPr>
          <p:cNvPr id="3" name="正方形/長方形 2"/>
          <p:cNvSpPr/>
          <p:nvPr/>
        </p:nvSpPr>
        <p:spPr>
          <a:xfrm>
            <a:off x="3491880" y="1078085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La</a:t>
            </a:r>
            <a:r>
              <a:rPr lang="en-US" altLang="ja-JP" baseline="-25000" dirty="0" smtClean="0"/>
              <a:t>1.9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CuO</a:t>
            </a:r>
            <a:r>
              <a:rPr lang="en-US" altLang="ja-JP" baseline="-25000" dirty="0" smtClean="0"/>
              <a:t>4</a:t>
            </a:r>
            <a:r>
              <a:rPr lang="en-US" altLang="ja-JP" dirty="0"/>
              <a:t> (LSCO)</a:t>
            </a:r>
            <a:endParaRPr lang="ja-JP" altLang="en-US" baseline="-25000" dirty="0"/>
          </a:p>
        </p:txBody>
      </p:sp>
      <p:sp>
        <p:nvSpPr>
          <p:cNvPr id="5" name="上矢印 4"/>
          <p:cNvSpPr/>
          <p:nvPr/>
        </p:nvSpPr>
        <p:spPr>
          <a:xfrm>
            <a:off x="539552" y="1305574"/>
            <a:ext cx="648072" cy="3024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AFM ordering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1097" y="5921784"/>
            <a:ext cx="657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Such ordering occurs in YBCO as well ?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220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897649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8000" dirty="0" smtClean="0"/>
              <a:t>Experiment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44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neda\Dropbox\Kitaoka Lab\Mコロ2\img\pea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816424" cy="24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neda\Dropbox\Kitaoka Lab\Mコロ2\img\pea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816424" cy="24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baseline="30000" dirty="0" smtClean="0">
                <a:solidFill>
                  <a:schemeClr val="bg1"/>
                </a:solidFill>
              </a:rPr>
              <a:t>63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Cu-NMR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12763" y="4120245"/>
                <a:ext cx="2728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aseline="30000" dirty="0" smtClean="0"/>
                  <a:t>63</a:t>
                </a:r>
                <a:r>
                  <a:rPr kumimoji="1" lang="en-US" altLang="ja-JP" sz="2000" dirty="0" smtClean="0"/>
                  <a:t>Cu: Spin </a:t>
                </a:r>
                <a:r>
                  <a:rPr kumimoji="1" lang="en-US" altLang="ja-JP" sz="2000" i="1" dirty="0" smtClean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kumimoji="1" lang="en-US" altLang="ja-JP" sz="2000" dirty="0" smtClean="0"/>
                  <a:t>= 3/2 (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kumimoji="1" lang="en-US" altLang="ja-JP" sz="2000" dirty="0" smtClean="0"/>
                  <a:t>1)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63" y="4120245"/>
                <a:ext cx="272863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446" t="-7576" r="-133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014641" y="4644571"/>
            <a:ext cx="723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Q</a:t>
            </a:r>
            <a:r>
              <a:rPr kumimoji="1" lang="en-US" altLang="ja-JP" dirty="0" err="1" smtClean="0"/>
              <a:t>uadrupole</a:t>
            </a:r>
            <a:r>
              <a:rPr kumimoji="1" lang="en-US" altLang="ja-JP" dirty="0" smtClean="0"/>
              <a:t> Interaction </a:t>
            </a:r>
            <a:r>
              <a:rPr kumimoji="1" lang="ja-JP" altLang="en-US" dirty="0" smtClean="0"/>
              <a:t>（電気四重極相互作用）</a:t>
            </a:r>
            <a:endParaRPr lang="en-US" altLang="ja-JP" dirty="0"/>
          </a:p>
          <a:p>
            <a:r>
              <a:rPr lang="en-US" altLang="ja-JP" dirty="0" smtClean="0"/>
              <a:t>(interaction between </a:t>
            </a:r>
            <a:r>
              <a:rPr lang="en-US" altLang="ja-JP" dirty="0" err="1" smtClean="0"/>
              <a:t>quadrupole</a:t>
            </a:r>
            <a:r>
              <a:rPr lang="en-US" altLang="ja-JP" dirty="0" smtClean="0"/>
              <a:t> moment and electrical gradient)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97394" y="5805264"/>
            <a:ext cx="628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Two satellite peaks are also observed!</a:t>
            </a:r>
            <a:endParaRPr kumimoji="1" lang="ja-JP" altLang="en-US" sz="2800" dirty="0"/>
          </a:p>
        </p:txBody>
      </p:sp>
      <p:sp>
        <p:nvSpPr>
          <p:cNvPr id="3" name="右矢印 2"/>
          <p:cNvSpPr/>
          <p:nvPr/>
        </p:nvSpPr>
        <p:spPr>
          <a:xfrm>
            <a:off x="1141725" y="4677237"/>
            <a:ext cx="806427" cy="304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156176" y="3645024"/>
            <a:ext cx="1094582" cy="9668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C:\Users\kaneda\Dropbox\Kitaoka Lab\Mコロ2\img\energy level splitting2 - コピー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4"/>
          <a:stretch/>
        </p:blipFill>
        <p:spPr bwMode="auto">
          <a:xfrm>
            <a:off x="4932040" y="1052736"/>
            <a:ext cx="4151840" cy="23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aneda\Dropbox\Kitaoka Lab\Mコロ2\img\energy level splitting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5" b="14944"/>
          <a:stretch/>
        </p:blipFill>
        <p:spPr bwMode="auto">
          <a:xfrm>
            <a:off x="4932040" y="1052736"/>
            <a:ext cx="2403708" cy="23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7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Samples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8349" y="1196752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YBa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Cu</a:t>
            </a:r>
            <a:r>
              <a:rPr kumimoji="1" lang="en-US" altLang="ja-JP" sz="2000" baseline="-25000" dirty="0" smtClean="0"/>
              <a:t>3</a:t>
            </a:r>
            <a:r>
              <a:rPr kumimoji="1" lang="en-US" altLang="ja-JP" sz="2000" dirty="0" smtClean="0"/>
              <a:t>O</a:t>
            </a:r>
            <a:r>
              <a:rPr kumimoji="1" lang="en-US" altLang="ja-JP" sz="2000" baseline="-25000" dirty="0" smtClean="0"/>
              <a:t>6.54</a:t>
            </a:r>
            <a:r>
              <a:rPr lang="en-US" altLang="ja-JP" sz="2000" dirty="0"/>
              <a:t> (</a:t>
            </a:r>
            <a:r>
              <a:rPr lang="en-US" altLang="ja-JP" sz="2000" i="1" dirty="0" smtClean="0"/>
              <a:t>p </a:t>
            </a:r>
            <a:r>
              <a:rPr lang="en-US" altLang="ja-JP" sz="2000" dirty="0" smtClean="0"/>
              <a:t>= 0.108)</a:t>
            </a:r>
            <a:endParaRPr lang="en-US" altLang="ja-JP" sz="2000" dirty="0"/>
          </a:p>
          <a:p>
            <a:r>
              <a:rPr lang="en-US" altLang="ja-JP" sz="2000" dirty="0" smtClean="0"/>
              <a:t>YBa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Cu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6.67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</a:t>
            </a:r>
            <a:r>
              <a:rPr lang="en-US" altLang="ja-JP" sz="2000" i="1" dirty="0" smtClean="0"/>
              <a:t>p</a:t>
            </a:r>
            <a:r>
              <a:rPr lang="en-US" altLang="ja-JP" sz="2000" dirty="0" smtClean="0"/>
              <a:t> = 0.12)</a:t>
            </a:r>
            <a:endParaRPr kumimoji="1" lang="ja-JP" altLang="en-US" sz="2000" dirty="0"/>
          </a:p>
        </p:txBody>
      </p:sp>
      <p:pic>
        <p:nvPicPr>
          <p:cNvPr id="5" name="Picture 3" descr="C:\Users\kaneda\Dropbox\Kitaoka Lab\Mコロ2\img\ch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1" y="908720"/>
            <a:ext cx="44729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neda\Dropbox\Kitaoka Lab\Mコロ2\img\YBCO6.5_resiz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7"/>
          <a:stretch/>
        </p:blipFill>
        <p:spPr bwMode="auto">
          <a:xfrm>
            <a:off x="90565" y="2564904"/>
            <a:ext cx="2753243" cy="38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35496" y="2564904"/>
            <a:ext cx="288032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20316904">
            <a:off x="2509208" y="2302280"/>
            <a:ext cx="1944216" cy="5760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20359379">
            <a:off x="3009810" y="24198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ZOOM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79912" y="4725144"/>
            <a:ext cx="5243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Cu2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sz="2000" dirty="0" smtClean="0"/>
              <a:t> is located below Oxygen-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sz="2000" dirty="0" smtClean="0"/>
              <a:t>illed chain.</a:t>
            </a:r>
          </a:p>
          <a:p>
            <a:r>
              <a:rPr lang="en-US" altLang="ja-JP" sz="2000" dirty="0" smtClean="0"/>
              <a:t>Cu2</a:t>
            </a:r>
            <a:r>
              <a:rPr lang="en-US" altLang="ja-JP" sz="2000" dirty="0" smtClean="0">
                <a:solidFill>
                  <a:srgbClr val="0000FF"/>
                </a:solidFill>
              </a:rPr>
              <a:t>E</a:t>
            </a:r>
            <a:r>
              <a:rPr lang="en-US" altLang="ja-JP" sz="2000" dirty="0" smtClean="0"/>
              <a:t> is located below Oxygen-</a:t>
            </a:r>
            <a:r>
              <a:rPr lang="en-US" altLang="ja-JP" sz="2000" dirty="0" smtClean="0">
                <a:solidFill>
                  <a:srgbClr val="0000FF"/>
                </a:solidFill>
              </a:rPr>
              <a:t>E</a:t>
            </a:r>
            <a:r>
              <a:rPr lang="en-US" altLang="ja-JP" sz="2000" dirty="0" smtClean="0"/>
              <a:t>mpty chain.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3335" y="1244856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= 61.3K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90815" y="15475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= 66.0K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38504" y="6485274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11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69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baseline="30000" dirty="0" smtClean="0">
                <a:solidFill>
                  <a:schemeClr val="bg1"/>
                </a:solidFill>
              </a:rPr>
              <a:t>63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Cu-NMR Spectra (</a:t>
            </a:r>
            <a:r>
              <a:rPr lang="en-US" altLang="ja-JP" sz="3200" b="0" i="1" dirty="0" smtClean="0">
                <a:solidFill>
                  <a:schemeClr val="bg1"/>
                </a:solidFill>
              </a:rPr>
              <a:t>H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 = 15T)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82778" y="1039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central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pic>
        <p:nvPicPr>
          <p:cNvPr id="2051" name="Picture 3" descr="C:\Users\kaneda\Dropbox\Kitaoka Lab\Mコロ2\img\ch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96" y="948358"/>
            <a:ext cx="2737019" cy="18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neda\Dropbox\Kitaoka Lab\Mコロ2\img\NMR-spectra_15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" y="1340768"/>
            <a:ext cx="4995986" cy="19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979712" y="5733256"/>
            <a:ext cx="571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 t</a:t>
            </a:r>
            <a:r>
              <a:rPr kumimoji="1" lang="en-US" altLang="ja-JP" sz="2400" dirty="0" smtClean="0"/>
              <a:t>emperature dependence </a:t>
            </a:r>
            <a:r>
              <a:rPr lang="en-US" altLang="ja-JP" sz="2400" dirty="0" smtClean="0"/>
              <a:t>at </a:t>
            </a:r>
            <a:r>
              <a:rPr kumimoji="1" lang="en-US" altLang="ja-JP" sz="2400" i="1" dirty="0" smtClean="0"/>
              <a:t>H </a:t>
            </a:r>
            <a:r>
              <a:rPr kumimoji="1" lang="en-US" altLang="ja-JP" sz="2400" dirty="0" smtClean="0"/>
              <a:t>= 15T </a:t>
            </a:r>
            <a:endParaRPr kumimoji="1" lang="ja-JP" altLang="en-US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71332" y="3280121"/>
            <a:ext cx="6214543" cy="1949079"/>
            <a:chOff x="271332" y="3280121"/>
            <a:chExt cx="6214543" cy="1949079"/>
          </a:xfrm>
        </p:grpSpPr>
        <p:pic>
          <p:nvPicPr>
            <p:cNvPr id="16" name="Picture 2" descr="C:\Users\kaneda\Dropbox\Kitaoka Lab\Mコロ2\img\NMR-spectra_15T_resolv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32" y="3280121"/>
              <a:ext cx="5092756" cy="194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線矢印コネクタ 2"/>
            <p:cNvCxnSpPr/>
            <p:nvPr/>
          </p:nvCxnSpPr>
          <p:spPr>
            <a:xfrm>
              <a:off x="512118" y="4797152"/>
              <a:ext cx="47799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876228" y="4787860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frequency</a:t>
              </a:r>
              <a:r>
                <a:rPr kumimoji="1" lang="en-US" altLang="ja-JP" dirty="0" smtClean="0"/>
                <a:t> (MHz)</a:t>
              </a:r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580112" y="425244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580112" y="374839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724128" y="363573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Cu2E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724128" y="413978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Cu2F</a:t>
              </a:r>
              <a:endParaRPr kumimoji="1" lang="ja-JP" altLang="en-US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46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296416" y="1340768"/>
            <a:ext cx="4995664" cy="3600399"/>
            <a:chOff x="296416" y="1340768"/>
            <a:chExt cx="4995664" cy="3600399"/>
          </a:xfrm>
        </p:grpSpPr>
        <p:pic>
          <p:nvPicPr>
            <p:cNvPr id="2050" name="Picture 2" descr="C:\Users\kaneda\Dropbox\Kitaoka Lab\Mコロ2\img\NMR-spectr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16" y="1340768"/>
              <a:ext cx="4995664" cy="3600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403648" y="422108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2E</a:t>
              </a:r>
              <a:endParaRPr kumimoji="1" lang="ja-JP" altLang="en-US" sz="1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23928" y="422108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2E</a:t>
              </a:r>
              <a:endParaRPr kumimoji="1" lang="ja-JP" altLang="en-US" sz="1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583546" y="391331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2E</a:t>
              </a:r>
              <a:endParaRPr kumimoji="1" lang="ja-JP" altLang="en-US" sz="1400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51520" y="2852936"/>
            <a:ext cx="5589344" cy="1685847"/>
            <a:chOff x="251520" y="2852936"/>
            <a:chExt cx="5589344" cy="1685847"/>
          </a:xfrm>
        </p:grpSpPr>
        <p:pic>
          <p:nvPicPr>
            <p:cNvPr id="1026" name="Picture 2" descr="C:\Users\kaneda\Dropbox\Kitaoka Lab\Mコロ2\img\spectra2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2" b="13431"/>
            <a:stretch/>
          </p:blipFill>
          <p:spPr bwMode="auto">
            <a:xfrm>
              <a:off x="251520" y="2852936"/>
              <a:ext cx="5040560" cy="168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395536" y="3717032"/>
              <a:ext cx="54453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560896" y="2900766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2E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583546" y="378597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2E</a:t>
              </a:r>
              <a:endParaRPr kumimoji="1" lang="ja-JP" altLang="en-US" dirty="0"/>
            </a:p>
          </p:txBody>
        </p:sp>
      </p:grpSp>
      <p:sp>
        <p:nvSpPr>
          <p:cNvPr id="5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baseline="30000" dirty="0" smtClean="0">
                <a:solidFill>
                  <a:schemeClr val="bg1"/>
                </a:solidFill>
              </a:rPr>
              <a:t>63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Cu-NMR </a:t>
            </a:r>
            <a:r>
              <a:rPr lang="en-US" altLang="ja-JP" sz="3200" b="0" dirty="0">
                <a:solidFill>
                  <a:schemeClr val="bg1"/>
                </a:solidFill>
              </a:rPr>
              <a:t>Spectra (</a:t>
            </a:r>
            <a:r>
              <a:rPr lang="en-US" altLang="ja-JP" sz="3200" b="0" i="1" dirty="0">
                <a:solidFill>
                  <a:schemeClr val="bg1"/>
                </a:solidFill>
              </a:rPr>
              <a:t>H</a:t>
            </a:r>
            <a:r>
              <a:rPr lang="en-US" altLang="ja-JP" sz="3200" b="0" dirty="0">
                <a:solidFill>
                  <a:schemeClr val="bg1"/>
                </a:solidFill>
              </a:rPr>
              <a:t> = 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28.5T</a:t>
            </a:r>
            <a:r>
              <a:rPr lang="en-US" altLang="ja-JP" sz="3200" b="0" dirty="0">
                <a:solidFill>
                  <a:schemeClr val="bg1"/>
                </a:solidFill>
              </a:rPr>
              <a:t>)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82778" y="1039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central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93638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Cu2F peaks are splitting!</a:t>
            </a:r>
            <a:endParaRPr kumimoji="1" lang="ja-JP" altLang="en-US" dirty="0"/>
          </a:p>
        </p:txBody>
      </p:sp>
      <p:pic>
        <p:nvPicPr>
          <p:cNvPr id="2051" name="Picture 3" descr="C:\Users\kaneda\Dropbox\Kitaoka Lab\Mコロ2\img\ch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96" y="948358"/>
            <a:ext cx="2737019" cy="18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763688" y="5300336"/>
            <a:ext cx="5920547" cy="792088"/>
            <a:chOff x="1763688" y="5300336"/>
            <a:chExt cx="5920547" cy="79208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6319759" y="5373214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Knight</a:t>
              </a:r>
              <a:r>
                <a:rPr kumimoji="1" lang="en-US" altLang="ja-JP" dirty="0" smtClean="0"/>
                <a:t> Shift</a:t>
              </a:r>
            </a:p>
            <a:p>
              <a:pPr algn="ctr"/>
              <a:r>
                <a:rPr kumimoji="1" lang="el-GR" altLang="ja-JP" dirty="0" smtClean="0"/>
                <a:t>ν</a:t>
              </a:r>
              <a:r>
                <a:rPr kumimoji="1" lang="en-US" altLang="ja-JP" baseline="-25000" dirty="0" smtClean="0"/>
                <a:t>Q</a:t>
              </a:r>
              <a:endParaRPr kumimoji="1" lang="ja-JP" altLang="en-US" baseline="-25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63688" y="5373215"/>
              <a:ext cx="3744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Between Cu2Fa and Cu2Fb, </a:t>
              </a:r>
            </a:p>
            <a:p>
              <a:pPr algn="r"/>
              <a:r>
                <a:rPr lang="en-US" altLang="ja-JP" u="sng" dirty="0"/>
                <a:t>l</a:t>
              </a:r>
              <a:r>
                <a:rPr kumimoji="1" lang="en-US" altLang="ja-JP" u="sng" dirty="0" smtClean="0"/>
                <a:t>ocal environment</a:t>
              </a:r>
              <a:r>
                <a:rPr kumimoji="1" lang="en-US" altLang="ja-JP" dirty="0" smtClean="0"/>
                <a:t> is different.</a:t>
              </a:r>
              <a:endParaRPr kumimoji="1" lang="ja-JP" altLang="en-US" dirty="0"/>
            </a:p>
          </p:txBody>
        </p:sp>
        <p:sp>
          <p:nvSpPr>
            <p:cNvPr id="15" name="右中かっこ 14"/>
            <p:cNvSpPr/>
            <p:nvPr/>
          </p:nvSpPr>
          <p:spPr>
            <a:xfrm>
              <a:off x="5750466" y="5300336"/>
              <a:ext cx="180797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2080" y="31182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59K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0072" y="39398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1.3</a:t>
            </a:r>
            <a:r>
              <a:rPr kumimoji="1" lang="en-US" altLang="ja-JP" dirty="0" smtClean="0">
                <a:solidFill>
                  <a:srgbClr val="FF0000"/>
                </a:solidFill>
              </a:rPr>
              <a:t>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308809" y="2852936"/>
            <a:ext cx="4983271" cy="1685847"/>
            <a:chOff x="308809" y="2852936"/>
            <a:chExt cx="4983271" cy="1685847"/>
          </a:xfrm>
        </p:grpSpPr>
        <p:pic>
          <p:nvPicPr>
            <p:cNvPr id="4098" name="Picture 2" descr="C:\Users\kaneda\Dropbox\Kitaoka Lab\Mコロ2\img\NMR-spectra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80" b="11480"/>
            <a:stretch/>
          </p:blipFill>
          <p:spPr bwMode="auto">
            <a:xfrm>
              <a:off x="308809" y="2852936"/>
              <a:ext cx="4983271" cy="168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738784" y="3049215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2F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492106" y="3967161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2Fa</a:t>
              </a:r>
              <a:endParaRPr kumimoji="1" lang="ja-JP" altLang="en-US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977248" y="396716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2Fb</a:t>
              </a:r>
              <a:endParaRPr kumimoji="1" lang="ja-JP" altLang="en-US" sz="1400" dirty="0"/>
            </a:p>
          </p:txBody>
        </p:sp>
        <p:cxnSp>
          <p:nvCxnSpPr>
            <p:cNvPr id="2049" name="直線矢印コネクタ 2048"/>
            <p:cNvCxnSpPr>
              <a:endCxn id="31" idx="0"/>
            </p:cNvCxnSpPr>
            <p:nvPr/>
          </p:nvCxnSpPr>
          <p:spPr>
            <a:xfrm flipH="1">
              <a:off x="2738328" y="3695859"/>
              <a:ext cx="196984" cy="2713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直線矢印コネクタ 2052"/>
            <p:cNvCxnSpPr>
              <a:endCxn id="35" idx="0"/>
            </p:cNvCxnSpPr>
            <p:nvPr/>
          </p:nvCxnSpPr>
          <p:spPr>
            <a:xfrm>
              <a:off x="2935312" y="3695859"/>
              <a:ext cx="288158" cy="2713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直線矢印コネクタ 2054"/>
            <p:cNvCxnSpPr/>
            <p:nvPr/>
          </p:nvCxnSpPr>
          <p:spPr>
            <a:xfrm flipH="1">
              <a:off x="4788024" y="3695859"/>
              <a:ext cx="102836" cy="3713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直線矢印コネクタ 2056"/>
            <p:cNvCxnSpPr/>
            <p:nvPr/>
          </p:nvCxnSpPr>
          <p:spPr>
            <a:xfrm>
              <a:off x="4890859" y="3695859"/>
              <a:ext cx="113189" cy="3713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1331640" y="2996952"/>
            <a:ext cx="3197636" cy="1530471"/>
            <a:chOff x="1331640" y="2996952"/>
            <a:chExt cx="3197636" cy="1530471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977248" y="2996952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ν</a:t>
              </a:r>
              <a:r>
                <a:rPr kumimoji="1" lang="en-US" altLang="ja-JP" baseline="-25000" dirty="0" err="1" smtClean="0"/>
                <a:t>Q</a:t>
              </a:r>
              <a:r>
                <a:rPr kumimoji="1" lang="en-US" altLang="ja-JP" baseline="-25000" dirty="0" smtClean="0"/>
                <a:t> </a:t>
              </a:r>
              <a:r>
                <a:rPr lang="en-US" altLang="ja-JP" dirty="0" smtClean="0"/>
                <a:t>=</a:t>
              </a:r>
              <a:r>
                <a:rPr kumimoji="1" lang="en-US" altLang="ja-JP" sz="1400" dirty="0" smtClean="0"/>
                <a:t>30.47MH</a:t>
              </a:r>
              <a:r>
                <a:rPr kumimoji="1" lang="ja-JP" altLang="en-US" sz="1400" dirty="0" err="1" smtClean="0"/>
                <a:t>ｚ</a:t>
              </a:r>
              <a:r>
                <a:rPr kumimoji="1" lang="en-US" altLang="ja-JP" sz="1400" dirty="0" smtClean="0"/>
                <a:t>)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076634" y="4158091"/>
              <a:ext cx="1452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ν</a:t>
              </a:r>
              <a:r>
                <a:rPr kumimoji="1" lang="en-US" altLang="ja-JP" baseline="-25000" dirty="0" err="1" smtClean="0"/>
                <a:t>Q</a:t>
              </a:r>
              <a:r>
                <a:rPr kumimoji="1" lang="en-US" altLang="ja-JP" baseline="-25000" dirty="0" smtClean="0"/>
                <a:t> </a:t>
              </a:r>
              <a:r>
                <a:rPr lang="en-US" altLang="ja-JP" dirty="0" smtClean="0"/>
                <a:t>=</a:t>
              </a:r>
              <a:r>
                <a:rPr kumimoji="1" lang="en-US" altLang="ja-JP" sz="1400" dirty="0" smtClean="0"/>
                <a:t>30.7MH</a:t>
              </a:r>
              <a:r>
                <a:rPr kumimoji="1" lang="ja-JP" altLang="en-US" sz="1400" dirty="0" err="1" smtClean="0"/>
                <a:t>ｚ</a:t>
              </a:r>
              <a:r>
                <a:rPr kumimoji="1" lang="en-US" altLang="ja-JP" sz="1400" dirty="0" smtClean="0"/>
                <a:t>)</a:t>
              </a:r>
              <a:endParaRPr kumimoji="1" lang="ja-JP" altLang="en-US" sz="14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331640" y="4139788"/>
              <a:ext cx="1552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en-US" altLang="ja-JP" dirty="0" err="1" smtClean="0"/>
                <a:t>ν</a:t>
              </a:r>
              <a:r>
                <a:rPr kumimoji="1" lang="en-US" altLang="ja-JP" baseline="-25000" dirty="0" err="1" smtClean="0"/>
                <a:t>Q</a:t>
              </a:r>
              <a:r>
                <a:rPr kumimoji="1" lang="en-US" altLang="ja-JP" baseline="-25000" dirty="0" smtClean="0"/>
                <a:t> </a:t>
              </a:r>
              <a:r>
                <a:rPr lang="en-US" altLang="ja-JP" dirty="0" smtClean="0"/>
                <a:t>=</a:t>
              </a:r>
              <a:r>
                <a:rPr kumimoji="1" lang="en-US" altLang="ja-JP" sz="1400" dirty="0" smtClean="0"/>
                <a:t>30.37MH</a:t>
              </a:r>
              <a:r>
                <a:rPr kumimoji="1" lang="ja-JP" altLang="en-US" sz="1400" dirty="0" err="1" smtClean="0"/>
                <a:t>ｚ</a:t>
              </a:r>
              <a:r>
                <a:rPr kumimoji="1" lang="en-US" altLang="ja-JP" sz="1400" dirty="0" smtClean="0"/>
                <a:t>)</a:t>
              </a:r>
              <a:endParaRPr kumimoji="1" lang="ja-JP" altLang="en-US" sz="1400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321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1560" y="553994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broadening of spectrum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2821" y="5463004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Spin order is absent.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baseline="30000" dirty="0" smtClean="0">
                <a:solidFill>
                  <a:schemeClr val="bg1"/>
                </a:solidFill>
              </a:rPr>
              <a:t>63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Cu-NMR Spectra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778" y="1039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central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23928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10434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satellite</a:t>
            </a:r>
          </a:p>
        </p:txBody>
      </p:sp>
      <p:pic>
        <p:nvPicPr>
          <p:cNvPr id="18" name="Picture 2" descr="C:\Users\kaneda\Dropbox\Kitaoka Lab\Mコロ2\img\NMR-spectra_15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" y="1340768"/>
            <a:ext cx="4995986" cy="19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96416" y="3068960"/>
            <a:ext cx="4995664" cy="1944215"/>
            <a:chOff x="323528" y="1412777"/>
            <a:chExt cx="4995664" cy="1944215"/>
          </a:xfrm>
        </p:grpSpPr>
        <p:pic>
          <p:nvPicPr>
            <p:cNvPr id="3" name="Picture 2" descr="C:\Users\kaneda\Dropbox\Kitaoka Lab\Mコロ2\img\NMR-spectr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44"/>
            <a:stretch/>
          </p:blipFill>
          <p:spPr bwMode="auto">
            <a:xfrm>
              <a:off x="323528" y="1412777"/>
              <a:ext cx="4995664" cy="1463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kaneda\Dropbox\Kitaoka Lab\Mコロ2\img\NMR-spectr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17"/>
            <a:stretch/>
          </p:blipFill>
          <p:spPr bwMode="auto">
            <a:xfrm>
              <a:off x="323528" y="2896766"/>
              <a:ext cx="4995664" cy="46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右矢印 18"/>
          <p:cNvSpPr/>
          <p:nvPr/>
        </p:nvSpPr>
        <p:spPr>
          <a:xfrm>
            <a:off x="3839344" y="5552638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2821" y="196786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H</a:t>
            </a:r>
            <a:r>
              <a:rPr kumimoji="1" lang="en-US" altLang="ja-JP" dirty="0" smtClean="0"/>
              <a:t> = 15T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87410" y="361618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H</a:t>
            </a:r>
            <a:r>
              <a:rPr kumimoji="1" lang="en-US" altLang="ja-JP" dirty="0" smtClean="0"/>
              <a:t> = 28.5T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14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58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Charge-Stripe Order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kaneda\Dropbox\Kitaoka Lab\Mコロ2\img\ch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7092"/>
            <a:ext cx="2065572" cy="14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082490" y="105448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YBCO (</a:t>
            </a:r>
            <a:r>
              <a:rPr kumimoji="1" lang="en-US" altLang="ja-JP" i="1" dirty="0" smtClean="0"/>
              <a:t>p </a:t>
            </a:r>
            <a:r>
              <a:rPr kumimoji="1" lang="en-US" altLang="ja-JP" dirty="0" smtClean="0"/>
              <a:t>= 0.108)</a:t>
            </a:r>
            <a:endParaRPr kumimoji="1" lang="ja-JP" altLang="en-US" dirty="0"/>
          </a:p>
        </p:txBody>
      </p:sp>
      <p:pic>
        <p:nvPicPr>
          <p:cNvPr id="3074" name="Picture 2" descr="C:\Users\kaneda\Dropbox\Kitaoka Lab\Mコロ2\img\stripe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-17630" r="63423" b="20465"/>
          <a:stretch/>
        </p:blipFill>
        <p:spPr bwMode="auto">
          <a:xfrm>
            <a:off x="598909" y="2379765"/>
            <a:ext cx="4039208" cy="23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右矢印 21"/>
          <p:cNvSpPr/>
          <p:nvPr/>
        </p:nvSpPr>
        <p:spPr>
          <a:xfrm>
            <a:off x="458602" y="5989967"/>
            <a:ext cx="801030" cy="318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71831" y="5949280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</a:t>
            </a:r>
            <a:r>
              <a:rPr kumimoji="1" lang="en-US" altLang="ja-JP" sz="2000" dirty="0" smtClean="0"/>
              <a:t>ermi surface reconstruction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66700" y="461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7" name="Picture 3" descr="C:\Users\kaneda\Dropbox\Kitaoka Lab\Mコロ2\img\cha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b="10072"/>
          <a:stretch/>
        </p:blipFill>
        <p:spPr bwMode="auto">
          <a:xfrm>
            <a:off x="1763688" y="1567092"/>
            <a:ext cx="1656449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kaneda\Dropbox\Kitaoka Lab\Mコロ2\img\cha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b="10072"/>
          <a:stretch/>
        </p:blipFill>
        <p:spPr bwMode="auto">
          <a:xfrm>
            <a:off x="3131575" y="1556792"/>
            <a:ext cx="1656449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36450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2Fa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59632" y="36450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2E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881970" y="36450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2Fb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25192" y="36450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67559" y="364502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2Fa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851920" y="36450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2E</a:t>
            </a:r>
            <a:endParaRPr kumimoji="1" lang="ja-JP" altLang="en-US" dirty="0"/>
          </a:p>
        </p:txBody>
      </p:sp>
      <p:pic>
        <p:nvPicPr>
          <p:cNvPr id="36" name="Picture 2" descr="C:\Users\kaneda\Dropbox\Kitaoka Lab\Mコロ2\img\stripe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7" t="6768" b="60300"/>
          <a:stretch/>
        </p:blipFill>
        <p:spPr bwMode="auto">
          <a:xfrm>
            <a:off x="1247106" y="4853188"/>
            <a:ext cx="1062566" cy="9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2618514" y="4960140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p</a:t>
            </a:r>
            <a:r>
              <a:rPr lang="en-US" altLang="ja-JP" baseline="-25000" dirty="0" smtClean="0"/>
              <a:t>0 </a:t>
            </a:r>
            <a:r>
              <a:rPr lang="en-US" altLang="ja-JP" dirty="0" smtClean="0"/>
              <a:t>= 0.108</a:t>
            </a:r>
          </a:p>
          <a:p>
            <a:r>
              <a:rPr lang="en-US" altLang="ja-JP" dirty="0" err="1" smtClean="0"/>
              <a:t>Δ</a:t>
            </a:r>
            <a:r>
              <a:rPr lang="en-US" altLang="ja-JP" i="1" dirty="0" err="1" smtClean="0"/>
              <a:t>p</a:t>
            </a:r>
            <a:r>
              <a:rPr lang="en-US" altLang="ja-JP" dirty="0" smtClean="0"/>
              <a:t> = 0.03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23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neda\Dropbox\Kitaoka Lab\Mコロ2\img\phase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10265" cy="37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Phase Diagram of YBa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O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x</a:t>
            </a:r>
            <a:endParaRPr lang="ja-JP" altLang="en-US" sz="3200" b="0" baseline="-250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kaneda\Dropbox\Kitaoka Lab\Mコロ2\img\simbol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3513"/>
            <a:ext cx="219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neda\Dropbox\Kitaoka Lab\Mコロ2\img\simbol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16" y="2060580"/>
            <a:ext cx="2476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neda\Dropbox\Kitaoka Lab\Mコロ2\img\simbol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53" y="2692991"/>
            <a:ext cx="2571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77041" y="1348859"/>
            <a:ext cx="302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N</a:t>
            </a:r>
            <a:r>
              <a:rPr lang="en-US" altLang="ja-JP" dirty="0"/>
              <a:t> </a:t>
            </a:r>
            <a:r>
              <a:rPr lang="en-US" altLang="ja-JP" dirty="0" smtClean="0"/>
              <a:t>(antiferromagnetic order)</a:t>
            </a:r>
            <a:endParaRPr kumimoji="1" lang="ja-JP" altLang="en-US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89865" y="1994976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charge</a:t>
            </a:r>
            <a:r>
              <a:rPr lang="en-US" altLang="ja-JP" dirty="0"/>
              <a:t> </a:t>
            </a:r>
            <a:r>
              <a:rPr lang="en-US" altLang="ja-JP" dirty="0" smtClean="0"/>
              <a:t>(charge order)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89865" y="2636912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0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/>
              <a:t>F</a:t>
            </a:r>
            <a:r>
              <a:rPr lang="en-US" altLang="ja-JP" dirty="0" smtClean="0"/>
              <a:t>ermi surface </a:t>
            </a:r>
            <a:r>
              <a:rPr lang="en-US" altLang="ja-JP" dirty="0" err="1" smtClean="0"/>
              <a:t>reconstruc</a:t>
            </a:r>
            <a:r>
              <a:rPr lang="en-US" altLang="ja-JP" dirty="0" smtClean="0"/>
              <a:t>-</a:t>
            </a:r>
          </a:p>
          <a:p>
            <a:pPr algn="r"/>
            <a:r>
              <a:rPr lang="en-US" altLang="ja-JP" dirty="0" err="1" smtClean="0"/>
              <a:t>tion</a:t>
            </a:r>
            <a:r>
              <a:rPr lang="en-US" altLang="ja-JP" dirty="0" smtClean="0"/>
              <a:t>)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3793" y="3573016"/>
            <a:ext cx="4159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is defined as the temperature </a:t>
            </a:r>
            <a:r>
              <a:rPr lang="en-US" altLang="ja-JP" dirty="0" smtClean="0"/>
              <a:t>where</a:t>
            </a:r>
            <a:r>
              <a:rPr kumimoji="1" lang="en-US" altLang="ja-JP" dirty="0" smtClean="0"/>
              <a:t> the </a:t>
            </a:r>
            <a:r>
              <a:rPr lang="en-US" altLang="ja-JP" dirty="0"/>
              <a:t>F</a:t>
            </a:r>
            <a:r>
              <a:rPr kumimoji="1" lang="en-US" altLang="ja-JP" dirty="0" smtClean="0"/>
              <a:t>ermi surface reconstruction occurs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algn="r"/>
            <a:r>
              <a:rPr lang="en-US" altLang="ja-JP" dirty="0" smtClean="0"/>
              <a:t>(</a:t>
            </a:r>
            <a:r>
              <a:rPr lang="en-US" altLang="ja-JP" dirty="0"/>
              <a:t>Hall coefficient </a:t>
            </a:r>
            <a:r>
              <a:rPr lang="en-US" altLang="ja-JP" i="1" dirty="0" smtClean="0"/>
              <a:t>R</a:t>
            </a:r>
            <a:r>
              <a:rPr lang="en-US" altLang="ja-JP" baseline="-25000" dirty="0" smtClean="0"/>
              <a:t>H</a:t>
            </a:r>
            <a:r>
              <a:rPr lang="en-US" altLang="ja-JP" dirty="0"/>
              <a:t> measurement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4816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charge</a:t>
            </a:r>
            <a:r>
              <a:rPr kumimoji="1" lang="en-US" altLang="ja-JP" dirty="0" smtClean="0"/>
              <a:t> coincides with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331640" y="594928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0762" y="590863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Charge-stripe order is related to the </a:t>
            </a:r>
            <a:r>
              <a:rPr lang="en-US" altLang="ja-JP" dirty="0"/>
              <a:t>F</a:t>
            </a:r>
            <a:r>
              <a:rPr kumimoji="1" lang="en-US" altLang="ja-JP" dirty="0" smtClean="0"/>
              <a:t>ermi surface reconstruction.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3429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10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3" y="0"/>
            <a:ext cx="6246812" cy="764704"/>
          </a:xfrm>
        </p:spPr>
        <p:txBody>
          <a:bodyPr>
            <a:noAutofit/>
          </a:bodyPr>
          <a:lstStyle/>
          <a:p>
            <a:r>
              <a:rPr lang="en-US" altLang="ja-JP" sz="3200" b="0" dirty="0" smtClean="0">
                <a:solidFill>
                  <a:schemeClr val="bg1"/>
                </a:solidFill>
              </a:rPr>
              <a:t>Summary</a:t>
            </a:r>
            <a:endParaRPr kumimoji="1"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20763"/>
            <a:ext cx="8229600" cy="514508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They carried out </a:t>
            </a:r>
            <a:r>
              <a:rPr lang="en-US" altLang="ja-JP" sz="2400" baseline="30000" dirty="0" smtClean="0"/>
              <a:t>63</a:t>
            </a:r>
            <a:r>
              <a:rPr lang="en-US" altLang="ja-JP" sz="2400" dirty="0" smtClean="0"/>
              <a:t>Cu-NMR to reveal any ordered state.</a:t>
            </a:r>
            <a:endParaRPr lang="en-US" altLang="ja-JP" sz="3000" dirty="0" smtClean="0"/>
          </a:p>
          <a:p>
            <a:r>
              <a:rPr lang="en-US" altLang="ja-JP" sz="3000" dirty="0" smtClean="0"/>
              <a:t>High magnetic field induces the charge-stripe order instead of spin order.</a:t>
            </a:r>
          </a:p>
          <a:p>
            <a:endParaRPr lang="en-US" altLang="ja-JP" sz="3000" dirty="0" smtClean="0"/>
          </a:p>
          <a:p>
            <a:r>
              <a:rPr lang="en-US" altLang="ja-JP" sz="3000" dirty="0" smtClean="0"/>
              <a:t>Fermi surface reconstruction is probably associated with the charge-stripe order because </a:t>
            </a:r>
            <a:r>
              <a:rPr lang="en-US" altLang="ja-JP" sz="3000" i="1" dirty="0" smtClean="0"/>
              <a:t>T</a:t>
            </a:r>
            <a:r>
              <a:rPr lang="en-US" altLang="ja-JP" sz="3000" baseline="-25000" dirty="0" smtClean="0"/>
              <a:t>0</a:t>
            </a:r>
            <a:r>
              <a:rPr lang="en-US" altLang="ja-JP" sz="3000" dirty="0" smtClean="0"/>
              <a:t> coincides </a:t>
            </a:r>
            <a:r>
              <a:rPr lang="en-US" altLang="ja-JP" sz="3000" i="1" dirty="0" err="1" smtClean="0"/>
              <a:t>T</a:t>
            </a:r>
            <a:r>
              <a:rPr lang="en-US" altLang="ja-JP" sz="3000" baseline="-25000" dirty="0" err="1" smtClean="0"/>
              <a:t>charge</a:t>
            </a:r>
            <a:r>
              <a:rPr lang="en-US" altLang="ja-JP" sz="3000" dirty="0" smtClean="0"/>
              <a:t>.</a:t>
            </a:r>
            <a:endParaRPr lang="en-US" altLang="ja-JP" sz="3000" baseline="-25000" dirty="0" smtClean="0"/>
          </a:p>
          <a:p>
            <a:endParaRPr lang="en-US" altLang="ja-JP" sz="3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17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08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3" y="0"/>
            <a:ext cx="6246812" cy="764704"/>
          </a:xfrm>
        </p:spPr>
        <p:txBody>
          <a:bodyPr>
            <a:noAutofit/>
          </a:bodyPr>
          <a:lstStyle/>
          <a:p>
            <a:r>
              <a:rPr kumimoji="1" lang="en-US" altLang="ja-JP" sz="3200" b="0" dirty="0" smtClean="0">
                <a:solidFill>
                  <a:schemeClr val="bg1"/>
                </a:solidFill>
              </a:rPr>
              <a:t>CONTENTS</a:t>
            </a:r>
            <a:endParaRPr kumimoji="1"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Phase Diagram of Copper Oxides</a:t>
            </a:r>
            <a:endParaRPr lang="en-US" altLang="ja-JP" baseline="-25000" dirty="0" smtClean="0"/>
          </a:p>
          <a:p>
            <a:pPr lvl="1"/>
            <a:r>
              <a:rPr lang="en-US" altLang="ja-JP" dirty="0" smtClean="0"/>
              <a:t>Variation of </a:t>
            </a:r>
            <a:r>
              <a:rPr lang="en-US" altLang="ja-JP" dirty="0"/>
              <a:t>YBa</a:t>
            </a:r>
            <a:r>
              <a:rPr lang="en-US" altLang="ja-JP" baseline="-25000" dirty="0"/>
              <a:t>2</a:t>
            </a:r>
            <a:r>
              <a:rPr lang="en-US" altLang="ja-JP" dirty="0"/>
              <a:t>Cu</a:t>
            </a:r>
            <a:r>
              <a:rPr lang="en-US" altLang="ja-JP" baseline="-25000" dirty="0"/>
              <a:t>3</a:t>
            </a:r>
            <a:r>
              <a:rPr lang="en-US" altLang="ja-JP" dirty="0"/>
              <a:t>O</a:t>
            </a:r>
            <a:r>
              <a:rPr lang="en-US" altLang="ja-JP" baseline="-25000" dirty="0"/>
              <a:t>y</a:t>
            </a:r>
            <a:endParaRPr lang="en-US" altLang="ja-JP" dirty="0"/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ermi </a:t>
            </a:r>
            <a:r>
              <a:rPr lang="en-US" altLang="ja-JP" dirty="0"/>
              <a:t>S</a:t>
            </a:r>
            <a:r>
              <a:rPr lang="en-US" altLang="ja-JP" dirty="0" smtClean="0"/>
              <a:t>urface of Copper Oxides</a:t>
            </a:r>
            <a:endParaRPr lang="en-US" altLang="ja-JP" dirty="0"/>
          </a:p>
          <a:p>
            <a:r>
              <a:rPr lang="en-US" altLang="ja-JP" dirty="0" smtClean="0"/>
              <a:t>Experimental Result</a:t>
            </a:r>
          </a:p>
          <a:p>
            <a:pPr marL="857250" lvl="1" indent="-457200"/>
            <a:r>
              <a:rPr lang="en-US" altLang="ja-JP" baseline="30000" dirty="0" smtClean="0"/>
              <a:t>63</a:t>
            </a:r>
            <a:r>
              <a:rPr lang="en-US" altLang="ja-JP" dirty="0" smtClean="0"/>
              <a:t>Cu-NMR Spectra</a:t>
            </a:r>
            <a:endParaRPr lang="en-US" altLang="ja-JP" dirty="0"/>
          </a:p>
          <a:p>
            <a:pPr marL="857250" lvl="1" indent="-457200"/>
            <a:r>
              <a:rPr lang="en-US" altLang="ja-JP" dirty="0" smtClean="0"/>
              <a:t>Charge-Stripe Order</a:t>
            </a:r>
          </a:p>
          <a:p>
            <a:pPr marL="857250" lvl="1" indent="-457200"/>
            <a:r>
              <a:rPr lang="en-US" altLang="ja-JP" dirty="0" smtClean="0"/>
              <a:t>Phase Diagram</a:t>
            </a:r>
          </a:p>
          <a:p>
            <a:r>
              <a:rPr lang="en-US" altLang="ja-JP" dirty="0" smtClean="0"/>
              <a:t>Summary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42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3068960"/>
            <a:ext cx="802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latin typeface="Bradley Hand ITC" pitchFamily="66" charset="0"/>
              </a:rPr>
              <a:t>Thank you for your attention</a:t>
            </a:r>
            <a:r>
              <a:rPr lang="en-US" altLang="ja-JP" sz="4800" dirty="0">
                <a:latin typeface="Bradley Hand ITC" pitchFamily="66" charset="0"/>
              </a:rPr>
              <a:t>.</a:t>
            </a:r>
            <a:endParaRPr kumimoji="1" lang="ja-JP" altLang="en-US" sz="4800" dirty="0">
              <a:latin typeface="Bradley Hand ITC" pitchFamily="66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38504" y="64852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9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897649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8000" dirty="0" smtClean="0">
                <a:solidFill>
                  <a:srgbClr val="000000"/>
                </a:solidFill>
              </a:rPr>
              <a:t>Introduction</a:t>
            </a:r>
            <a:endParaRPr lang="ja-JP" altLang="en-US" sz="8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gray">
          <a:xfrm>
            <a:off x="252412" y="0"/>
            <a:ext cx="88560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Phase Diagram of Copper Oxides</a:t>
            </a:r>
            <a:endParaRPr lang="ja-JP" altLang="en-US" sz="3200" b="0" baseline="-25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66700" y="46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I</a:t>
            </a:r>
            <a:r>
              <a:rPr lang="en-US" altLang="ja-JP" dirty="0" smtClean="0">
                <a:solidFill>
                  <a:schemeClr val="bg1"/>
                </a:solidFill>
              </a:rPr>
              <a:t>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16052"/>
            <a:ext cx="444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※AFM = Anti-ferromagnetism </a:t>
            </a:r>
            <a:r>
              <a:rPr kumimoji="1" lang="ja-JP" altLang="en-US" dirty="0" smtClean="0"/>
              <a:t>（反強磁性）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67544" y="1124744"/>
            <a:ext cx="5112568" cy="4557825"/>
            <a:chOff x="1711413" y="1124744"/>
            <a:chExt cx="5400600" cy="4814604"/>
          </a:xfrm>
        </p:grpSpPr>
        <p:pic>
          <p:nvPicPr>
            <p:cNvPr id="2050" name="Picture 2" descr="C:\Users\kaneda\Dropbox\Kitaoka Lab\Mコロ2\img\phase diagram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413" y="1124744"/>
              <a:ext cx="5400600" cy="466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156644" y="1556792"/>
              <a:ext cx="3879304" cy="68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Phase Diagram</a:t>
              </a:r>
            </a:p>
            <a:p>
              <a:r>
                <a:rPr lang="en-US" altLang="ja-JP" dirty="0" smtClean="0"/>
                <a:t>of Copper Oxide Superconductors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491880" y="5549209"/>
              <a:ext cx="2497975" cy="3901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Hole concentration: </a:t>
              </a:r>
              <a:r>
                <a:rPr kumimoji="1" lang="en-US" altLang="ja-JP" i="1" dirty="0" smtClean="0"/>
                <a:t>p</a:t>
              </a:r>
              <a:endParaRPr kumimoji="1" lang="ja-JP" altLang="en-US" i="1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0" y="600492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Carrier concentration</a:t>
            </a:r>
            <a:r>
              <a:rPr lang="en-US" altLang="ja-JP" sz="2400" dirty="0" smtClean="0"/>
              <a:t> is an important parameter.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4128" y="137801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When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/>
              <a:t> = 0, 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opper oxides show AFM.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As 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dirty="0"/>
              <a:t> is increasing</a:t>
            </a:r>
            <a:r>
              <a:rPr lang="en-US" altLang="ja-JP" dirty="0" smtClean="0"/>
              <a:t>, </a:t>
            </a:r>
            <a:endParaRPr lang="en-US" altLang="ja-JP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ja-JP" dirty="0" smtClean="0"/>
              <a:t>AFM phase disappears.</a:t>
            </a:r>
            <a:endParaRPr lang="en-US" altLang="ja-JP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ja-JP" dirty="0" smtClean="0"/>
              <a:t>SC phase appears.</a:t>
            </a:r>
            <a:endParaRPr lang="en-US" altLang="ja-JP" i="1" dirty="0"/>
          </a:p>
          <a:p>
            <a:endParaRPr lang="en-US" altLang="ja-JP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i="1" dirty="0" err="1" smtClean="0"/>
              <a:t>T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depends on </a:t>
            </a:r>
            <a:r>
              <a:rPr lang="en-US" altLang="ja-JP" i="1" dirty="0" smtClean="0">
                <a:solidFill>
                  <a:srgbClr val="FF0000"/>
                </a:solidFill>
              </a:rPr>
              <a:t>p</a:t>
            </a:r>
            <a:r>
              <a:rPr lang="en-US" altLang="ja-JP" dirty="0"/>
              <a:t>.</a:t>
            </a:r>
            <a:endParaRPr lang="en-US" altLang="ja-JP" i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96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98884"/>
              </p:ext>
            </p:extLst>
          </p:nvPr>
        </p:nvGraphicFramePr>
        <p:xfrm>
          <a:off x="395536" y="965855"/>
          <a:ext cx="8280920" cy="5415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27"/>
                <a:gridCol w="1929534"/>
                <a:gridCol w="2009932"/>
                <a:gridCol w="2170727"/>
              </a:tblGrid>
              <a:tr h="339697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YBa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kumimoji="1" lang="en-US" altLang="ja-JP" sz="1600" baseline="-25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YBa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kumimoji="1" lang="en-US" altLang="ja-JP" sz="1600" baseline="-25000" dirty="0" smtClean="0">
                          <a:solidFill>
                            <a:srgbClr val="FF0000"/>
                          </a:solidFill>
                        </a:rPr>
                        <a:t>6.5</a:t>
                      </a:r>
                      <a:endParaRPr kumimoji="1" lang="ja-JP" altLang="en-US" sz="16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YBa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r>
                        <a:rPr kumimoji="1" lang="en-US" altLang="ja-JP" sz="16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kumimoji="1" lang="en-US" altLang="ja-JP" sz="1600" baseline="-250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385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  <a:tr h="5944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Conductivity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Mott Insulator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Superconductor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(under-doped)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Superconductor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(optimally doped)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96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Critical Temperature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×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 smtClean="0"/>
                        <a:t>T</a:t>
                      </a:r>
                      <a:r>
                        <a:rPr kumimoji="1" lang="en-US" altLang="ja-JP" sz="1600" baseline="-25000" dirty="0" err="1" smtClean="0"/>
                        <a:t>c</a:t>
                      </a:r>
                      <a:r>
                        <a:rPr kumimoji="1" lang="en-US" altLang="ja-JP" sz="1600" baseline="-25000" dirty="0" smtClean="0"/>
                        <a:t> </a:t>
                      </a:r>
                      <a:r>
                        <a:rPr kumimoji="1" lang="en-US" altLang="ja-JP" sz="1600" dirty="0" smtClean="0"/>
                        <a:t>= 60K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 smtClean="0"/>
                        <a:t>T</a:t>
                      </a:r>
                      <a:r>
                        <a:rPr kumimoji="1" lang="en-US" altLang="ja-JP" sz="1600" baseline="-25000" dirty="0" err="1" smtClean="0"/>
                        <a:t>c</a:t>
                      </a:r>
                      <a:r>
                        <a:rPr kumimoji="1" lang="en-US" altLang="ja-JP" sz="1600" baseline="-25000" dirty="0" smtClean="0"/>
                        <a:t> </a:t>
                      </a:r>
                      <a:r>
                        <a:rPr kumimoji="1" lang="en-US" altLang="ja-JP" sz="1600" dirty="0" smtClean="0"/>
                        <a:t>= 90K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160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Hole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Concentration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smtClean="0"/>
                        <a:t>p</a:t>
                      </a:r>
                      <a:r>
                        <a:rPr kumimoji="1" lang="en-US" altLang="ja-JP" sz="1600" dirty="0" smtClean="0"/>
                        <a:t> = 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smtClean="0"/>
                        <a:t>p</a:t>
                      </a:r>
                      <a:r>
                        <a:rPr kumimoji="1" lang="en-US" altLang="ja-JP" sz="1600" baseline="0" dirty="0" smtClean="0"/>
                        <a:t> ~ 0.1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smtClean="0"/>
                        <a:t>p</a:t>
                      </a:r>
                      <a:r>
                        <a:rPr kumimoji="1" lang="en-US" altLang="ja-JP" sz="1600" baseline="0" dirty="0" smtClean="0"/>
                        <a:t> ~ 0.194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14209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Fermi Surface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 bwMode="gray">
          <a:xfrm>
            <a:off x="252413" y="0"/>
            <a:ext cx="62468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Variation of YBa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Cu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200" b="0" dirty="0" smtClean="0">
                <a:solidFill>
                  <a:schemeClr val="bg1"/>
                </a:solidFill>
              </a:rPr>
              <a:t>O</a:t>
            </a:r>
            <a:r>
              <a:rPr lang="en-US" altLang="ja-JP" sz="3200" b="0" baseline="-25000" dirty="0" smtClean="0">
                <a:solidFill>
                  <a:schemeClr val="bg1"/>
                </a:solidFill>
              </a:rPr>
              <a:t>x</a:t>
            </a:r>
            <a:endParaRPr lang="ja-JP" altLang="en-US" sz="3200" b="0" baseline="-25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66700" y="46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I</a:t>
            </a:r>
            <a:r>
              <a:rPr lang="en-US" altLang="ja-JP" dirty="0" smtClean="0">
                <a:solidFill>
                  <a:schemeClr val="bg1"/>
                </a:solidFill>
              </a:rPr>
              <a:t>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9" name="Picture 2" descr="C:\Users\kaneda\Dropbox\Kitaoka Lab\Mコロ2\img\YBCO6.5_resiz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93" r="78955" b="41660"/>
          <a:stretch/>
        </p:blipFill>
        <p:spPr bwMode="auto">
          <a:xfrm>
            <a:off x="1224931" y="1844824"/>
            <a:ext cx="538757" cy="11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neda\Dropbox\Kitaoka Lab\Mコロ2\img\YBa2Cu3O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r="20482"/>
          <a:stretch/>
        </p:blipFill>
        <p:spPr bwMode="auto">
          <a:xfrm>
            <a:off x="2841737" y="1458838"/>
            <a:ext cx="1442231" cy="21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neda\Dropbox\Kitaoka Lab\Mコロ2\img\YBa2Cu3O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19434"/>
          <a:stretch/>
        </p:blipFill>
        <p:spPr bwMode="auto">
          <a:xfrm>
            <a:off x="6860477" y="1458838"/>
            <a:ext cx="1455939" cy="21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aneda\Dropbox\Kitaoka Lab\Mコロ2\img\YBa2Cu3O6.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r="18463"/>
          <a:stretch/>
        </p:blipFill>
        <p:spPr bwMode="auto">
          <a:xfrm>
            <a:off x="4716016" y="1458838"/>
            <a:ext cx="1518082" cy="21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kaneda\Dropbox\Kitaoka Lab\Mコロ2\img\fermi ar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67" y="5085184"/>
            <a:ext cx="1403405" cy="11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aneda\Dropbox\Kitaoka Lab\Mコロ2\img\large fermi surfa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6" y="5085184"/>
            <a:ext cx="1362990" cy="11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90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6372200" y="4005064"/>
            <a:ext cx="2655174" cy="2421483"/>
            <a:chOff x="1711413" y="1124744"/>
            <a:chExt cx="5400600" cy="4925275"/>
          </a:xfrm>
        </p:grpSpPr>
        <p:pic>
          <p:nvPicPr>
            <p:cNvPr id="17" name="Picture 2" descr="C:\Users\kaneda\Dropbox\Kitaoka Lab\Mコロ2\img\phase diagram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413" y="1124744"/>
              <a:ext cx="5400600" cy="466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308773" y="1556793"/>
              <a:ext cx="3727174" cy="72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491879" y="5549208"/>
              <a:ext cx="2824241" cy="5008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Hole concentration: </a:t>
              </a:r>
              <a:r>
                <a:rPr kumimoji="1" lang="en-US" altLang="ja-JP" sz="1000" i="1" dirty="0" smtClean="0"/>
                <a:t>p</a:t>
              </a:r>
              <a:endParaRPr kumimoji="1" lang="ja-JP" altLang="en-US" sz="1000" i="1" dirty="0"/>
            </a:p>
          </p:txBody>
        </p:sp>
      </p:grpSp>
      <p:sp>
        <p:nvSpPr>
          <p:cNvPr id="4" name="タイトル 1"/>
          <p:cNvSpPr txBox="1">
            <a:spLocks/>
          </p:cNvSpPr>
          <p:nvPr/>
        </p:nvSpPr>
        <p:spPr bwMode="white">
          <a:xfrm>
            <a:off x="252412" y="0"/>
            <a:ext cx="6695851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Fermi Surface of Copper Oxides #1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pic>
        <p:nvPicPr>
          <p:cNvPr id="6" name="Picture 17" descr="ARPES_YBCO(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1" y="4005064"/>
            <a:ext cx="2419241" cy="20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5496" y="3573016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ARPES Result </a:t>
            </a:r>
            <a:r>
              <a:rPr kumimoji="1" lang="ja-JP" altLang="en-US" dirty="0" smtClean="0"/>
              <a:t>（角度分解光電子分光法）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285" y="1064609"/>
            <a:ext cx="4660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band theory, </a:t>
            </a:r>
          </a:p>
          <a:p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large Fermi </a:t>
            </a:r>
            <a:r>
              <a:rPr lang="en-US" altLang="ja-JP" dirty="0">
                <a:solidFill>
                  <a:srgbClr val="FF0000"/>
                </a:solidFill>
              </a:rPr>
              <a:t>surface</a:t>
            </a:r>
            <a:r>
              <a:rPr lang="en-US" altLang="ja-JP" dirty="0"/>
              <a:t> had been predicted.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1186731" y="1916832"/>
            <a:ext cx="43204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0573" y="249379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fact…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422" y="5949280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Tl2201</a:t>
            </a:r>
          </a:p>
          <a:p>
            <a:r>
              <a:rPr lang="fr-FR" altLang="ja-JP" sz="1200" dirty="0"/>
              <a:t>N. Doiron-Leyraud et al., Nature </a:t>
            </a:r>
            <a:r>
              <a:rPr lang="fr-FR" altLang="ja-JP" sz="1200" b="1" dirty="0"/>
              <a:t>447</a:t>
            </a:r>
            <a:r>
              <a:rPr lang="fr-FR" altLang="ja-JP" sz="1200" dirty="0"/>
              <a:t>, 565 (2007).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6516052"/>
            <a:ext cx="912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 ARPES = Angle Resolved </a:t>
            </a:r>
            <a:r>
              <a:rPr lang="en-US" altLang="ja-JP" dirty="0" err="1" smtClean="0"/>
              <a:t>PhotoEmission</a:t>
            </a:r>
            <a:r>
              <a:rPr lang="en-US" altLang="ja-JP" dirty="0" smtClean="0"/>
              <a:t> Spectroscopy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8073755" y="5151616"/>
            <a:ext cx="576064" cy="34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66700" y="46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I</a:t>
            </a:r>
            <a:r>
              <a:rPr lang="en-US" altLang="ja-JP" dirty="0" smtClean="0">
                <a:solidFill>
                  <a:schemeClr val="bg1"/>
                </a:solidFill>
              </a:rPr>
              <a:t>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kaneda\Dropbox\Kitaoka Lab\Mコロ2\img\hole fermi surf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48" y="1013728"/>
            <a:ext cx="1854276" cy="22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normalFS_cuprate(x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07" y="976016"/>
            <a:ext cx="2452084" cy="24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04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904078" y="1063887"/>
            <a:ext cx="2553190" cy="2313845"/>
            <a:chOff x="1711413" y="1199560"/>
            <a:chExt cx="5400600" cy="4894329"/>
          </a:xfrm>
        </p:grpSpPr>
        <p:pic>
          <p:nvPicPr>
            <p:cNvPr id="21" name="Picture 2" descr="C:\Users\kaneda\Dropbox\Kitaoka Lab\Mコロ2\img\phase diagram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413" y="1199560"/>
              <a:ext cx="5400600" cy="4664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3308773" y="1556793"/>
              <a:ext cx="3727174" cy="72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293699" y="5593077"/>
              <a:ext cx="2824240" cy="5008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Hole concentration: </a:t>
              </a:r>
              <a:r>
                <a:rPr kumimoji="1" lang="en-US" altLang="ja-JP" sz="1000" i="1" dirty="0" smtClean="0"/>
                <a:t>p</a:t>
              </a:r>
              <a:endParaRPr kumimoji="1" lang="ja-JP" altLang="en-US" sz="1000" i="1" dirty="0"/>
            </a:p>
          </p:txBody>
        </p:sp>
      </p:grpSp>
      <p:pic>
        <p:nvPicPr>
          <p:cNvPr id="2050" name="Picture 2" descr="C:\Users\kaneda\Dropbox\Kitaoka Lab\Mコロ2\img\fermi a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7" y="1269677"/>
            <a:ext cx="2910020" cy="24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 bwMode="white">
          <a:xfrm>
            <a:off x="252412" y="0"/>
            <a:ext cx="705589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Fermi Surface of Copper Oxides #2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4854" y="876189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ARPES for </a:t>
            </a:r>
            <a:r>
              <a:rPr kumimoji="1" lang="en-US" altLang="ja-JP" dirty="0" err="1" smtClean="0"/>
              <a:t>underdoped</a:t>
            </a:r>
            <a:r>
              <a:rPr lang="en-US" altLang="ja-JP" dirty="0"/>
              <a:t> </a:t>
            </a:r>
            <a:r>
              <a:rPr lang="en-US" altLang="ja-JP" dirty="0" smtClean="0"/>
              <a:t>copper oxide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29249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fermi</a:t>
            </a:r>
            <a:r>
              <a:rPr kumimoji="1" lang="en-US" altLang="ja-JP" dirty="0" smtClean="0">
                <a:solidFill>
                  <a:srgbClr val="FF0000"/>
                </a:solidFill>
              </a:rPr>
              <a:t> arc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49179" y="5301208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high magnetic field (~30T),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>
                <a:solidFill>
                  <a:srgbClr val="FF0000"/>
                </a:solidFill>
              </a:rPr>
              <a:t>ermi pocket</a:t>
            </a:r>
            <a:r>
              <a:rPr kumimoji="1" lang="en-US" altLang="ja-JP" dirty="0" smtClean="0"/>
              <a:t> (red eclipse) was </a:t>
            </a:r>
            <a:r>
              <a:rPr lang="en-US" altLang="ja-JP" dirty="0" smtClean="0"/>
              <a:t>suggested</a:t>
            </a:r>
            <a:r>
              <a:rPr kumimoji="1" lang="en-US" altLang="ja-JP" dirty="0" smtClean="0"/>
              <a:t> !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35811" y="4211796"/>
            <a:ext cx="5876349" cy="882680"/>
            <a:chOff x="135811" y="4211796"/>
            <a:chExt cx="5876349" cy="88268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35811" y="4211796"/>
              <a:ext cx="5630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 2007 , </a:t>
              </a:r>
              <a:r>
                <a:rPr lang="en-US" altLang="ja-JP" dirty="0" smtClean="0"/>
                <a:t>q</a:t>
              </a:r>
              <a:r>
                <a:rPr kumimoji="1" lang="en-US" altLang="ja-JP" dirty="0" smtClean="0"/>
                <a:t>uantum oscillation was observed in YBCO.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195736" y="4725144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D</a:t>
              </a:r>
              <a:r>
                <a:rPr kumimoji="1" lang="en-US" altLang="ja-JP" dirty="0" smtClean="0"/>
                <a:t>irect proving for </a:t>
              </a:r>
              <a:r>
                <a:rPr lang="en-US" altLang="ja-JP" dirty="0"/>
                <a:t>F</a:t>
              </a:r>
              <a:r>
                <a:rPr kumimoji="1" lang="en-US" altLang="ja-JP" dirty="0" smtClean="0"/>
                <a:t>ermi surface!</a:t>
              </a:r>
              <a:endParaRPr kumimoji="1" lang="ja-JP" altLang="en-US" dirty="0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899592" y="4725144"/>
              <a:ext cx="115212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Picture 17" descr="ARPES_YBCO(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9"/>
            <a:ext cx="1680268" cy="14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6527085"/>
            <a:ext cx="865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※ quantum oscillation </a:t>
            </a:r>
            <a:r>
              <a:rPr lang="ja-JP" altLang="en-US" dirty="0"/>
              <a:t>（量子振動</a:t>
            </a:r>
            <a:r>
              <a:rPr lang="en-US" altLang="ja-JP" dirty="0"/>
              <a:t>, </a:t>
            </a:r>
            <a:r>
              <a:rPr lang="ja-JP" altLang="en-US" dirty="0"/>
              <a:t>ド・ハース振動</a:t>
            </a:r>
            <a:r>
              <a:rPr lang="ja-JP" altLang="en-US" dirty="0" smtClean="0"/>
              <a:t>） 低温</a:t>
            </a:r>
            <a:r>
              <a:rPr lang="en-US" altLang="ja-JP" dirty="0" smtClean="0"/>
              <a:t>, </a:t>
            </a:r>
            <a:r>
              <a:rPr lang="ja-JP" altLang="en-US" dirty="0" smtClean="0"/>
              <a:t>高磁場</a:t>
            </a:r>
            <a:r>
              <a:rPr lang="en-US" altLang="ja-JP" dirty="0" smtClean="0"/>
              <a:t>, </a:t>
            </a:r>
            <a:r>
              <a:rPr lang="ja-JP" altLang="en-US" dirty="0" smtClean="0"/>
              <a:t>綺麗な試料が必要。</a:t>
            </a:r>
            <a:endParaRPr lang="ja-JP" altLang="en-US" dirty="0"/>
          </a:p>
          <a:p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300192" y="3811318"/>
            <a:ext cx="2886516" cy="2714025"/>
            <a:chOff x="6300192" y="3811318"/>
            <a:chExt cx="2886516" cy="2714025"/>
          </a:xfrm>
        </p:grpSpPr>
        <p:pic>
          <p:nvPicPr>
            <p:cNvPr id="8" name="Picture 2" descr="C:\Users\kaneda\Dropbox\Kitaoka Lab\Mコロ2\img\fermi pocke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811318"/>
              <a:ext cx="2567321" cy="271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668344" y="458112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F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ermi </a:t>
              </a:r>
              <a:r>
                <a:rPr lang="en-US" altLang="ja-JP" dirty="0">
                  <a:solidFill>
                    <a:srgbClr val="FF0000"/>
                  </a:solidFill>
                </a:rPr>
                <a:t>pocket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>
              <a:off x="7956376" y="4909810"/>
              <a:ext cx="288032" cy="2585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7766700" y="46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I</a:t>
            </a:r>
            <a:r>
              <a:rPr lang="en-US" altLang="ja-JP" dirty="0" smtClean="0">
                <a:solidFill>
                  <a:schemeClr val="bg1"/>
                </a:solidFill>
              </a:rPr>
              <a:t>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607990" y="2143719"/>
            <a:ext cx="576064" cy="34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5979" y="3543399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Na-CCOC</a:t>
            </a:r>
          </a:p>
          <a:p>
            <a:r>
              <a:rPr lang="fr-FR" altLang="ja-JP" sz="1200" dirty="0"/>
              <a:t>Shen et al., Science </a:t>
            </a:r>
            <a:r>
              <a:rPr lang="fr-FR" altLang="ja-JP" sz="1200" b="1" dirty="0"/>
              <a:t>307</a:t>
            </a:r>
            <a:r>
              <a:rPr lang="fr-FR" altLang="ja-JP" sz="1200" dirty="0"/>
              <a:t>, 901 (2005</a:t>
            </a:r>
            <a:r>
              <a:rPr lang="fr-FR" altLang="ja-JP" sz="1200" dirty="0" smtClean="0"/>
              <a:t>).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2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 sz="3200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kaneda\Dropbox\Kitaoka Lab\Mコロ2\img\fermi pock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" y="1340768"/>
            <a:ext cx="2567321" cy="27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ARPES_YBCO(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52021" cy="24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左矢印 1"/>
          <p:cNvSpPr/>
          <p:nvPr/>
        </p:nvSpPr>
        <p:spPr>
          <a:xfrm>
            <a:off x="3203848" y="2420888"/>
            <a:ext cx="280831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8451" y="4402559"/>
            <a:ext cx="7039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By changing the hole concentration </a:t>
            </a:r>
            <a:r>
              <a:rPr kumimoji="1" lang="en-US" altLang="ja-JP" sz="3200" i="1" dirty="0" smtClean="0"/>
              <a:t>p</a:t>
            </a:r>
            <a:r>
              <a:rPr lang="en-US" altLang="ja-JP" sz="3200" dirty="0" smtClean="0"/>
              <a:t>,</a:t>
            </a:r>
            <a:endParaRPr lang="en-US" altLang="ja-JP" sz="3200" dirty="0"/>
          </a:p>
          <a:p>
            <a:pPr algn="ctr"/>
            <a:r>
              <a:rPr lang="en-US" altLang="ja-JP" sz="3200" dirty="0"/>
              <a:t>what </a:t>
            </a:r>
            <a:r>
              <a:rPr lang="en-US" altLang="ja-JP" sz="3200" dirty="0" err="1" smtClean="0"/>
              <a:t>happend</a:t>
            </a:r>
            <a:r>
              <a:rPr lang="en-US" altLang="ja-JP" sz="3200" dirty="0" smtClean="0"/>
              <a:t>?</a:t>
            </a:r>
            <a:endParaRPr kumimoji="1" lang="ja-JP" altLang="en-US" sz="32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97143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ermi pocket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7</a:t>
            </a:r>
            <a:endParaRPr kumimoji="1" lang="ja-JP" altLang="en-US" sz="20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white">
          <a:xfrm>
            <a:off x="252412" y="0"/>
            <a:ext cx="705589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Question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9389" y="837506"/>
            <a:ext cx="3596785" cy="3599606"/>
            <a:chOff x="179389" y="837506"/>
            <a:chExt cx="3596785" cy="3599606"/>
          </a:xfrm>
        </p:grpSpPr>
        <p:pic>
          <p:nvPicPr>
            <p:cNvPr id="14" name="Picture 9" descr="normalFS_cuprate(x=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9" y="837506"/>
              <a:ext cx="3596785" cy="359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>
              <a:spLocks noChangeAspect="1" noChangeArrowheads="1"/>
            </p:cNvSpPr>
            <p:nvPr/>
          </p:nvSpPr>
          <p:spPr bwMode="auto">
            <a:xfrm>
              <a:off x="1395243" y="2051950"/>
              <a:ext cx="1183413" cy="1183413"/>
            </a:xfrm>
            <a:prstGeom prst="rect">
              <a:avLst/>
            </a:prstGeom>
            <a:noFill/>
            <a:ln w="317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44757" y="1750102"/>
              <a:ext cx="2153839" cy="27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i="1" dirty="0">
                  <a:solidFill>
                    <a:srgbClr val="0000FF"/>
                  </a:solidFill>
                </a:rPr>
                <a:t>New </a:t>
              </a:r>
              <a:r>
                <a:rPr lang="en-US" altLang="ja-JP" sz="2000" b="1" i="1" dirty="0" err="1">
                  <a:solidFill>
                    <a:srgbClr val="0000FF"/>
                  </a:solidFill>
                </a:rPr>
                <a:t>Brillouin</a:t>
              </a:r>
              <a:r>
                <a:rPr lang="en-US" altLang="ja-JP" sz="2000" b="1" i="1" dirty="0">
                  <a:solidFill>
                    <a:srgbClr val="0000FF"/>
                  </a:solidFill>
                </a:rPr>
                <a:t> zone !</a:t>
              </a:r>
            </a:p>
          </p:txBody>
        </p:sp>
        <p:sp>
          <p:nvSpPr>
            <p:cNvPr id="2049" name="テキスト ボックス 2048"/>
            <p:cNvSpPr txBox="1"/>
            <p:nvPr/>
          </p:nvSpPr>
          <p:spPr>
            <a:xfrm>
              <a:off x="252413" y="1124744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underdope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364087" y="908720"/>
            <a:ext cx="3600401" cy="3600400"/>
            <a:chOff x="5364087" y="908720"/>
            <a:chExt cx="3600401" cy="3600400"/>
          </a:xfrm>
        </p:grpSpPr>
        <p:pic>
          <p:nvPicPr>
            <p:cNvPr id="8" name="Picture 37" descr="normalFS_cuprate(x=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882" y="908720"/>
              <a:ext cx="3599606" cy="35996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48" name="直線コネクタ 2047"/>
            <p:cNvCxnSpPr/>
            <p:nvPr/>
          </p:nvCxnSpPr>
          <p:spPr>
            <a:xfrm flipH="1">
              <a:off x="5364087" y="2110253"/>
              <a:ext cx="1188000" cy="1174731"/>
            </a:xfrm>
            <a:prstGeom prst="line">
              <a:avLst/>
            </a:prstGeom>
            <a:ln w="4762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6552352" y="3334389"/>
              <a:ext cx="1188000" cy="1174731"/>
            </a:xfrm>
            <a:prstGeom prst="line">
              <a:avLst/>
            </a:prstGeom>
            <a:ln w="4762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 flipH="1">
              <a:off x="5357454" y="3291619"/>
              <a:ext cx="1188000" cy="1174731"/>
            </a:xfrm>
            <a:prstGeom prst="line">
              <a:avLst/>
            </a:prstGeom>
            <a:ln w="4762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 flipH="1">
              <a:off x="6581590" y="2103618"/>
              <a:ext cx="1188000" cy="1174731"/>
            </a:xfrm>
            <a:prstGeom prst="line">
              <a:avLst/>
            </a:prstGeom>
            <a:ln w="4762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6084168" y="2708920"/>
              <a:ext cx="10227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folding</a:t>
              </a:r>
              <a:endParaRPr lang="en-US" altLang="ja-JP" sz="24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364088" y="112474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overdope</a:t>
              </a:r>
              <a:endParaRPr kumimoji="1" lang="ja-JP" altLang="en-US" sz="2000" dirty="0"/>
            </a:p>
          </p:txBody>
        </p:sp>
      </p:grp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5435600" y="2565400"/>
            <a:ext cx="865188" cy="9350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ja-JP" altLang="en-US"/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185638" y="4365625"/>
            <a:ext cx="2370138" cy="2138363"/>
            <a:chOff x="860" y="2750"/>
            <a:chExt cx="1493" cy="1347"/>
          </a:xfrm>
        </p:grpSpPr>
        <p:pic>
          <p:nvPicPr>
            <p:cNvPr id="18" name="Picture 20" descr="AFM_or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2750"/>
              <a:ext cx="1209" cy="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c 25"/>
            <p:cNvSpPr>
              <a:spLocks noChangeAspect="1"/>
            </p:cNvSpPr>
            <p:nvPr/>
          </p:nvSpPr>
          <p:spPr bwMode="auto">
            <a:xfrm flipH="1" flipV="1">
              <a:off x="1045" y="3222"/>
              <a:ext cx="166" cy="582"/>
            </a:xfrm>
            <a:custGeom>
              <a:avLst/>
              <a:gdLst>
                <a:gd name="G0" fmla="+- 1092 0 0"/>
                <a:gd name="G1" fmla="+- 21600 0 0"/>
                <a:gd name="G2" fmla="+- 21600 0 0"/>
                <a:gd name="T0" fmla="*/ 1092 w 22692"/>
                <a:gd name="T1" fmla="*/ 0 h 43200"/>
                <a:gd name="T2" fmla="*/ 0 w 22692"/>
                <a:gd name="T3" fmla="*/ 43172 h 43200"/>
                <a:gd name="T4" fmla="*/ 1092 w 226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92" h="43200" fill="none" extrusionOk="0">
                  <a:moveTo>
                    <a:pt x="1091" y="0"/>
                  </a:moveTo>
                  <a:cubicBezTo>
                    <a:pt x="13021" y="0"/>
                    <a:pt x="22692" y="9670"/>
                    <a:pt x="22692" y="21600"/>
                  </a:cubicBezTo>
                  <a:cubicBezTo>
                    <a:pt x="22692" y="33529"/>
                    <a:pt x="13021" y="43200"/>
                    <a:pt x="1092" y="43200"/>
                  </a:cubicBezTo>
                  <a:cubicBezTo>
                    <a:pt x="727" y="43200"/>
                    <a:pt x="363" y="43190"/>
                    <a:pt x="-1" y="43172"/>
                  </a:cubicBezTo>
                </a:path>
                <a:path w="22692" h="43200" stroke="0" extrusionOk="0">
                  <a:moveTo>
                    <a:pt x="1091" y="0"/>
                  </a:moveTo>
                  <a:cubicBezTo>
                    <a:pt x="13021" y="0"/>
                    <a:pt x="22692" y="9670"/>
                    <a:pt x="22692" y="21600"/>
                  </a:cubicBezTo>
                  <a:cubicBezTo>
                    <a:pt x="22692" y="33529"/>
                    <a:pt x="13021" y="43200"/>
                    <a:pt x="1092" y="43200"/>
                  </a:cubicBezTo>
                  <a:cubicBezTo>
                    <a:pt x="727" y="43200"/>
                    <a:pt x="363" y="43190"/>
                    <a:pt x="-1" y="43172"/>
                  </a:cubicBezTo>
                  <a:lnTo>
                    <a:pt x="109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" name="Arc 26"/>
            <p:cNvSpPr>
              <a:spLocks noChangeAspect="1"/>
            </p:cNvSpPr>
            <p:nvPr/>
          </p:nvSpPr>
          <p:spPr bwMode="auto">
            <a:xfrm rot="16200000" flipH="1">
              <a:off x="1521" y="3663"/>
              <a:ext cx="135" cy="582"/>
            </a:xfrm>
            <a:custGeom>
              <a:avLst/>
              <a:gdLst>
                <a:gd name="G0" fmla="+- 1092 0 0"/>
                <a:gd name="G1" fmla="+- 21600 0 0"/>
                <a:gd name="G2" fmla="+- 21600 0 0"/>
                <a:gd name="T0" fmla="*/ 1092 w 22692"/>
                <a:gd name="T1" fmla="*/ 0 h 43200"/>
                <a:gd name="T2" fmla="*/ 0 w 22692"/>
                <a:gd name="T3" fmla="*/ 43172 h 43200"/>
                <a:gd name="T4" fmla="*/ 1092 w 226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92" h="43200" fill="none" extrusionOk="0">
                  <a:moveTo>
                    <a:pt x="1091" y="0"/>
                  </a:moveTo>
                  <a:cubicBezTo>
                    <a:pt x="13021" y="0"/>
                    <a:pt x="22692" y="9670"/>
                    <a:pt x="22692" y="21600"/>
                  </a:cubicBezTo>
                  <a:cubicBezTo>
                    <a:pt x="22692" y="33529"/>
                    <a:pt x="13021" y="43200"/>
                    <a:pt x="1092" y="43200"/>
                  </a:cubicBezTo>
                  <a:cubicBezTo>
                    <a:pt x="727" y="43200"/>
                    <a:pt x="363" y="43190"/>
                    <a:pt x="-1" y="43172"/>
                  </a:cubicBezTo>
                </a:path>
                <a:path w="22692" h="43200" stroke="0" extrusionOk="0">
                  <a:moveTo>
                    <a:pt x="1091" y="0"/>
                  </a:moveTo>
                  <a:cubicBezTo>
                    <a:pt x="13021" y="0"/>
                    <a:pt x="22692" y="9670"/>
                    <a:pt x="22692" y="21600"/>
                  </a:cubicBezTo>
                  <a:cubicBezTo>
                    <a:pt x="22692" y="33529"/>
                    <a:pt x="13021" y="43200"/>
                    <a:pt x="1092" y="43200"/>
                  </a:cubicBezTo>
                  <a:cubicBezTo>
                    <a:pt x="727" y="43200"/>
                    <a:pt x="363" y="43190"/>
                    <a:pt x="-1" y="43172"/>
                  </a:cubicBezTo>
                  <a:lnTo>
                    <a:pt x="109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860" y="3430"/>
              <a:ext cx="1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>
                  <a:solidFill>
                    <a:srgbClr val="0000FF"/>
                  </a:solidFill>
                </a:rPr>
                <a:t>2a</a:t>
              </a:r>
            </a:p>
          </p:txBody>
        </p:sp>
        <p:sp>
          <p:nvSpPr>
            <p:cNvPr id="22" name="Rectangle 28"/>
            <p:cNvSpPr>
              <a:spLocks noChangeAspect="1" noChangeArrowheads="1"/>
            </p:cNvSpPr>
            <p:nvPr/>
          </p:nvSpPr>
          <p:spPr bwMode="auto">
            <a:xfrm>
              <a:off x="1263" y="3177"/>
              <a:ext cx="654" cy="654"/>
            </a:xfrm>
            <a:prstGeom prst="rect">
              <a:avLst/>
            </a:prstGeom>
            <a:noFill/>
            <a:ln w="317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23" name="Group 35"/>
          <p:cNvGrpSpPr>
            <a:grpSpLocks noChangeAspect="1"/>
          </p:cNvGrpSpPr>
          <p:nvPr/>
        </p:nvGrpSpPr>
        <p:grpSpPr bwMode="auto">
          <a:xfrm>
            <a:off x="6659563" y="4365104"/>
            <a:ext cx="1814512" cy="2117725"/>
            <a:chOff x="3696" y="2432"/>
            <a:chExt cx="1426" cy="1665"/>
          </a:xfrm>
        </p:grpSpPr>
        <p:pic>
          <p:nvPicPr>
            <p:cNvPr id="24" name="Picture 21" descr="CUO2面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32"/>
              <a:ext cx="1426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30"/>
            <p:cNvSpPr>
              <a:spLocks noChangeAspect="1" noChangeArrowheads="1"/>
            </p:cNvSpPr>
            <p:nvPr/>
          </p:nvSpPr>
          <p:spPr bwMode="auto">
            <a:xfrm>
              <a:off x="3804" y="3361"/>
              <a:ext cx="408" cy="408"/>
            </a:xfrm>
            <a:prstGeom prst="rect">
              <a:avLst/>
            </a:prstGeom>
            <a:noFill/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" name="Line 31"/>
            <p:cNvSpPr>
              <a:spLocks noChangeAspect="1" noChangeShapeType="1"/>
            </p:cNvSpPr>
            <p:nvPr/>
          </p:nvSpPr>
          <p:spPr bwMode="auto">
            <a:xfrm>
              <a:off x="3833" y="374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" name="Line 32"/>
            <p:cNvSpPr>
              <a:spLocks noChangeAspect="1" noChangeShapeType="1"/>
            </p:cNvSpPr>
            <p:nvPr/>
          </p:nvSpPr>
          <p:spPr bwMode="auto">
            <a:xfrm flipV="1">
              <a:off x="3833" y="338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" name="Text Box 33"/>
            <p:cNvSpPr txBox="1">
              <a:spLocks noChangeAspect="1" noChangeArrowheads="1"/>
            </p:cNvSpPr>
            <p:nvPr/>
          </p:nvSpPr>
          <p:spPr bwMode="auto">
            <a:xfrm>
              <a:off x="3879" y="3529"/>
              <a:ext cx="10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b="1"/>
                <a:t>a</a:t>
              </a:r>
            </a:p>
          </p:txBody>
        </p:sp>
      </p:grpSp>
      <p:sp>
        <p:nvSpPr>
          <p:cNvPr id="32" name="タイトル 1"/>
          <p:cNvSpPr txBox="1">
            <a:spLocks/>
          </p:cNvSpPr>
          <p:nvPr/>
        </p:nvSpPr>
        <p:spPr bwMode="white">
          <a:xfrm>
            <a:off x="252413" y="0"/>
            <a:ext cx="6246812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0" dirty="0" smtClean="0">
                <a:solidFill>
                  <a:schemeClr val="bg1"/>
                </a:solidFill>
              </a:rPr>
              <a:t>Fermi Surface Reconstruction</a:t>
            </a:r>
            <a:endParaRPr lang="ja-JP" altLang="en-US" sz="3200" b="0" dirty="0">
              <a:solidFill>
                <a:schemeClr val="bg1"/>
              </a:solidFill>
            </a:endParaRPr>
          </a:p>
        </p:txBody>
      </p:sp>
      <p:sp>
        <p:nvSpPr>
          <p:cNvPr id="2" name="左矢印 1"/>
          <p:cNvSpPr/>
          <p:nvPr/>
        </p:nvSpPr>
        <p:spPr>
          <a:xfrm>
            <a:off x="3275856" y="2931722"/>
            <a:ext cx="1916360" cy="3607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27784" y="5085184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any t</a:t>
            </a:r>
            <a:r>
              <a:rPr kumimoji="1" lang="en-US" altLang="ja-JP" dirty="0" smtClean="0"/>
              <a:t>ranslational symmetry breaking?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42697" y="586798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(spin and/or charge order ? 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766700" y="46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I</a:t>
            </a:r>
            <a:r>
              <a:rPr lang="en-US" altLang="ja-JP" dirty="0" smtClean="0">
                <a:solidFill>
                  <a:schemeClr val="bg1"/>
                </a:solidFill>
              </a:rPr>
              <a:t>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53639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並進対称性の破れ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748464" y="64852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28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/>
      <p:bldP spid="4" grpId="0"/>
    </p:bldLst>
  </p:timing>
</p:sld>
</file>

<file path=ppt/theme/theme1.xml><?xml version="1.0" encoding="utf-8"?>
<a:theme xmlns:a="http://schemas.openxmlformats.org/drawingml/2006/main" name="cool6-s-blue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6-s-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cool6-s-1</Template>
  <TotalTime>5018</TotalTime>
  <Words>694</Words>
  <Application>Microsoft Office PowerPoint</Application>
  <PresentationFormat>画面に合わせる (4:3)</PresentationFormat>
  <Paragraphs>218</Paragraphs>
  <Slides>20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cool6-s-blue</vt:lpstr>
      <vt:lpstr>Magnetic-field-induced charge-stripe order in the high-temperature superconductor YBa2Cu3Oy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Magnetic-field-induced charge-stripe order in the high-temperature superconductor YBa2Cu3Oy</dc:title>
  <dc:creator>kaneda</dc:creator>
  <cp:lastModifiedBy>kaneda</cp:lastModifiedBy>
  <cp:revision>310</cp:revision>
  <cp:lastPrinted>2011-10-11T07:01:58Z</cp:lastPrinted>
  <dcterms:created xsi:type="dcterms:W3CDTF">2011-09-26T08:41:16Z</dcterms:created>
  <dcterms:modified xsi:type="dcterms:W3CDTF">2011-10-11T08:17:50Z</dcterms:modified>
</cp:coreProperties>
</file>