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332" r:id="rId3"/>
    <p:sldId id="336" r:id="rId4"/>
    <p:sldId id="359" r:id="rId5"/>
    <p:sldId id="339" r:id="rId6"/>
    <p:sldId id="368" r:id="rId7"/>
    <p:sldId id="342" r:id="rId8"/>
    <p:sldId id="343" r:id="rId9"/>
    <p:sldId id="344" r:id="rId10"/>
    <p:sldId id="347" r:id="rId11"/>
    <p:sldId id="355" r:id="rId12"/>
    <p:sldId id="360" r:id="rId13"/>
    <p:sldId id="352" r:id="rId14"/>
    <p:sldId id="351" r:id="rId15"/>
    <p:sldId id="349" r:id="rId16"/>
    <p:sldId id="350" r:id="rId17"/>
    <p:sldId id="356" r:id="rId18"/>
    <p:sldId id="357" r:id="rId19"/>
    <p:sldId id="361" r:id="rId20"/>
    <p:sldId id="340" r:id="rId21"/>
    <p:sldId id="280" r:id="rId22"/>
  </p:sldIdLst>
  <p:sldSz cx="9144000" cy="6858000" type="screen4x3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FF"/>
    <a:srgbClr val="008000"/>
    <a:srgbClr val="00CC00"/>
    <a:srgbClr val="FF00FF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12" autoAdjust="0"/>
    <p:restoredTop sz="94658" autoAdjust="0"/>
  </p:normalViewPr>
  <p:slideViewPr>
    <p:cSldViewPr>
      <p:cViewPr>
        <p:scale>
          <a:sx n="70" d="100"/>
          <a:sy n="70" d="100"/>
        </p:scale>
        <p:origin x="-1104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9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041697E-8DE8-4550-93D3-E54634E30BDE}" type="datetimeFigureOut">
              <a:rPr lang="ja-JP" altLang="en-US"/>
              <a:pPr>
                <a:defRPr/>
              </a:pPr>
              <a:t>2011/10/5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6BD9EB4-2B27-4574-BEDC-710B15A8D3E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856351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23DB5D9-1B05-42C0-B7AE-4037CCEBC853}" type="datetimeFigureOut">
              <a:rPr lang="ja-JP" altLang="en-US"/>
              <a:pPr>
                <a:defRPr/>
              </a:pPr>
              <a:t>2011/10/5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DE80CEA-6989-4D97-99C6-D2D666BEC76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55347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379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DBE7F5D-0817-4756-8C6A-95D60934194C}" type="slidenum">
              <a:rPr lang="ja-JP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/>
              <a:t>Shrinks</a:t>
            </a:r>
            <a:r>
              <a:rPr lang="en-US" altLang="ja-JP" baseline="0" dirty="0" smtClean="0"/>
              <a:t> only through c-axis. In each cases, a is constant.</a:t>
            </a:r>
            <a:endParaRPr lang="ja-JP" altLang="en-US" dirty="0" smtClean="0"/>
          </a:p>
        </p:txBody>
      </p:sp>
      <p:sp>
        <p:nvSpPr>
          <p:cNvPr id="26628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79261-59F5-43D3-B967-65878C3F51D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80B5-00C0-454E-A0F2-5772D79E9167}" type="datetime1">
              <a:rPr lang="ja-JP" altLang="en-US"/>
              <a:pPr>
                <a:defRPr/>
              </a:pPr>
              <a:t>2011/10/5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DC9B6-FF48-4EF1-8A69-D89DBF80491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7723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D903-78D2-45B3-A324-E8D994DA223B}" type="datetime1">
              <a:rPr lang="ja-JP" altLang="en-US"/>
              <a:pPr>
                <a:defRPr/>
              </a:pPr>
              <a:t>2011/10/5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35D9A-6059-4B5C-92C3-70FB7D11943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9604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5DBFD-619E-4B77-B136-BEA9F721685F}" type="datetime1">
              <a:rPr lang="ja-JP" altLang="en-US"/>
              <a:pPr>
                <a:defRPr/>
              </a:pPr>
              <a:t>2011/10/5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EFD4-0AC3-4EEE-AA75-C3A8517CACD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8665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33ED3-55DD-4C04-A132-7EC76BA06CAE}" type="datetime1">
              <a:rPr lang="ja-JP" altLang="en-US"/>
              <a:pPr>
                <a:defRPr/>
              </a:pPr>
              <a:t>2011/10/5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2CAE1-6814-41A1-9BD9-E463F74D678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7781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EC4D9-FE05-4F87-9B20-EF8310A6257E}" type="datetime1">
              <a:rPr lang="ja-JP" altLang="en-US"/>
              <a:pPr>
                <a:defRPr/>
              </a:pPr>
              <a:t>2011/10/5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664E3-6363-457F-A013-3168D7908A7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4819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3A690-E6C3-4007-B99D-6A7E5553BB90}" type="datetime1">
              <a:rPr lang="ja-JP" altLang="en-US"/>
              <a:pPr>
                <a:defRPr/>
              </a:pPr>
              <a:t>2011/10/5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41B18-B9F2-4A70-BBDC-CB7A2A1C796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9465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ACCA0-BF29-427F-A153-EB36F3593BEB}" type="datetime1">
              <a:rPr lang="ja-JP" altLang="en-US"/>
              <a:pPr>
                <a:defRPr/>
              </a:pPr>
              <a:t>2011/10/5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D6F6-BD9F-4774-9160-0FFBF77E1BF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9063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3E93-0335-45E2-AC6D-AC2589BF22A0}" type="datetime1">
              <a:rPr lang="ja-JP" altLang="en-US"/>
              <a:pPr>
                <a:defRPr/>
              </a:pPr>
              <a:t>2011/10/5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8F374-EC01-45E9-8686-AA8F43BB018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2202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78E0-420B-44BB-9671-66B58C8C220E}" type="datetime1">
              <a:rPr lang="ja-JP" altLang="en-US"/>
              <a:pPr>
                <a:defRPr/>
              </a:pPr>
              <a:t>2011/10/5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538F9-E472-4495-9C23-5470C17EE3B0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75070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121D8-1985-40E8-9534-F19EF543ABBC}" type="datetime1">
              <a:rPr lang="ja-JP" altLang="en-US"/>
              <a:pPr>
                <a:defRPr/>
              </a:pPr>
              <a:t>2011/10/5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CE18-3C14-4C0E-92CF-BA059DC9D0D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5357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D88D1-F44A-4B95-8A68-D73B8C16FF8E}" type="datetime1">
              <a:rPr lang="ja-JP" altLang="en-US"/>
              <a:pPr>
                <a:defRPr/>
              </a:pPr>
              <a:t>2011/10/5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6C0D-60D8-4872-804B-4BB9EA54270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7489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4587E3-6792-40DC-8F5A-C8F99AEB87D4}" type="datetime1">
              <a:rPr lang="ja-JP" altLang="en-US"/>
              <a:pPr>
                <a:defRPr/>
              </a:pPr>
              <a:t>2011/10/5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E0894E-A25C-4BCE-859D-2A7326145C4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16" descr="gyroscope-precession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4929188"/>
            <a:ext cx="1928812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71688" y="0"/>
            <a:ext cx="5000625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latin typeface="+mn-lt"/>
              <a:ea typeface="+mn-ea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429125"/>
            <a:ext cx="9144000" cy="238125"/>
          </a:xfrm>
          <a:prstGeom prst="rect">
            <a:avLst/>
          </a:prstGeom>
          <a:solidFill>
            <a:srgbClr val="00B05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2053" name="Picture 4" descr="C:\Documents and Settings\Administrator\デスクトップ\iron-based superconductor's structure\BaFe2As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14438"/>
            <a:ext cx="2381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テキスト ボックス 10"/>
          <p:cNvSpPr txBox="1">
            <a:spLocks noChangeArrowheads="1"/>
          </p:cNvSpPr>
          <p:nvPr/>
        </p:nvSpPr>
        <p:spPr bwMode="auto">
          <a:xfrm>
            <a:off x="2046273" y="1833555"/>
            <a:ext cx="525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rgbClr val="FF0000"/>
                </a:solidFill>
                <a:latin typeface="Calibri" pitchFamily="34" charset="0"/>
              </a:rPr>
              <a:t>Fe</a:t>
            </a:r>
            <a:endParaRPr lang="ja-JP" alt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882775" y="2476500"/>
            <a:ext cx="5461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As</a:t>
            </a:r>
            <a:endParaRPr lang="ja-JP" altLang="en-US" sz="28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43188" y="1071563"/>
            <a:ext cx="6429375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400" dirty="0">
                <a:latin typeface="+mn-lt"/>
                <a:ea typeface="+mn-ea"/>
              </a:rPr>
              <a:t>Nodal superconducting gap structure in superconductor </a:t>
            </a:r>
            <a:r>
              <a:rPr lang="en-US" altLang="ja-JP" sz="4400" dirty="0">
                <a:solidFill>
                  <a:srgbClr val="660033"/>
                </a:solidFill>
                <a:latin typeface="+mn-lt"/>
                <a:ea typeface="+mn-ea"/>
              </a:rPr>
              <a:t>Ba</a:t>
            </a:r>
            <a:r>
              <a:rPr lang="en-US" altLang="ja-JP" sz="4400" dirty="0">
                <a:solidFill>
                  <a:srgbClr val="FF0000"/>
                </a:solidFill>
                <a:latin typeface="+mn-lt"/>
                <a:ea typeface="+mn-ea"/>
              </a:rPr>
              <a:t>Fe</a:t>
            </a:r>
            <a:r>
              <a:rPr lang="en-US" altLang="ja-JP" sz="4400" baseline="-25000" dirty="0">
                <a:latin typeface="+mn-lt"/>
                <a:ea typeface="+mn-ea"/>
              </a:rPr>
              <a:t>2</a:t>
            </a:r>
            <a:r>
              <a:rPr lang="en-US" altLang="ja-JP" sz="4400" dirty="0">
                <a:latin typeface="+mn-lt"/>
                <a:ea typeface="+mn-ea"/>
              </a:rPr>
              <a:t>(</a:t>
            </a:r>
            <a:r>
              <a:rPr lang="en-US" altLang="ja-JP" sz="4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As</a:t>
            </a:r>
            <a:r>
              <a:rPr lang="en-US" altLang="ja-JP" sz="4400" baseline="-25000" dirty="0">
                <a:latin typeface="+mn-lt"/>
                <a:ea typeface="+mn-ea"/>
              </a:rPr>
              <a:t>0.7</a:t>
            </a:r>
            <a:r>
              <a:rPr lang="en-US" altLang="ja-JP" sz="4400" dirty="0">
                <a:solidFill>
                  <a:srgbClr val="0000FF"/>
                </a:solidFill>
                <a:latin typeface="+mn-lt"/>
                <a:ea typeface="+mn-ea"/>
              </a:rPr>
              <a:t>P</a:t>
            </a:r>
            <a:r>
              <a:rPr lang="en-US" altLang="ja-JP" sz="4400" baseline="-25000" dirty="0">
                <a:latin typeface="+mn-lt"/>
                <a:ea typeface="+mn-ea"/>
              </a:rPr>
              <a:t>0.3</a:t>
            </a:r>
            <a:r>
              <a:rPr lang="en-US" altLang="ja-JP" sz="4400" dirty="0">
                <a:latin typeface="+mn-lt"/>
                <a:ea typeface="+mn-ea"/>
              </a:rPr>
              <a:t>)</a:t>
            </a:r>
            <a:r>
              <a:rPr lang="en-US" altLang="ja-JP" sz="4400" baseline="-25000" dirty="0">
                <a:latin typeface="+mn-lt"/>
                <a:ea typeface="+mn-ea"/>
              </a:rPr>
              <a:t>2</a:t>
            </a:r>
            <a:endParaRPr lang="en-US" altLang="ja-JP" sz="4400" dirty="0">
              <a:latin typeface="+mn-lt"/>
              <a:ea typeface="+mn-ea"/>
            </a:endParaRPr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0" y="785813"/>
            <a:ext cx="9144000" cy="238125"/>
          </a:xfrm>
          <a:prstGeom prst="rect">
            <a:avLst/>
          </a:prstGeom>
          <a:solidFill>
            <a:srgbClr val="00B05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072313" y="0"/>
            <a:ext cx="2071687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latin typeface="+mn-lt"/>
                <a:ea typeface="+mn-ea"/>
              </a:rPr>
              <a:t>M-colloquium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0"/>
            <a:ext cx="2071688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altLang="ja-JP" sz="2000" b="1">
                <a:latin typeface="Calibri" pitchFamily="34" charset="0"/>
              </a:rPr>
              <a:t>5</a:t>
            </a:r>
            <a:r>
              <a:rPr lang="en-US" altLang="ja-JP" sz="2000" b="1" baseline="30000">
                <a:latin typeface="Calibri" pitchFamily="34" charset="0"/>
              </a:rPr>
              <a:t>th</a:t>
            </a:r>
            <a:r>
              <a:rPr lang="en-US" altLang="ja-JP" sz="2000" b="1">
                <a:latin typeface="Calibri" pitchFamily="34" charset="0"/>
              </a:rPr>
              <a:t> October, 2011</a:t>
            </a:r>
          </a:p>
        </p:txBody>
      </p:sp>
      <p:pic>
        <p:nvPicPr>
          <p:cNvPr id="2060" name="Picture 11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999038"/>
            <a:ext cx="16764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1785938" y="4776788"/>
            <a:ext cx="5786437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Dulguun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Tsendsuren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Kitaoka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 Lab.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Division of Frontier Materials Sc.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Department of Materials Engineering Sc. </a:t>
            </a:r>
            <a:br>
              <a:rPr lang="en-US" sz="20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</a:b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rPr>
              <a:t>Graduate School of Engineering Sc., Osaka Univ.</a:t>
            </a:r>
            <a:endParaRPr lang="en-US" altLang="ja-JP" sz="2000" b="1" dirty="0">
              <a:solidFill>
                <a:schemeClr val="tx2">
                  <a:lumMod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062" name="テキスト ボックス 24"/>
          <p:cNvSpPr txBox="1">
            <a:spLocks noChangeArrowheads="1"/>
          </p:cNvSpPr>
          <p:nvPr/>
        </p:nvSpPr>
        <p:spPr bwMode="auto">
          <a:xfrm>
            <a:off x="2879725" y="3987800"/>
            <a:ext cx="626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b="1">
                <a:latin typeface="Calibri" pitchFamily="34" charset="0"/>
              </a:rPr>
              <a:t>Y. Zhang et al., Fudan Univ., Shanghai, China, arXiv:1109.0229v1</a:t>
            </a:r>
            <a:endParaRPr lang="ja-JP" altLang="en-US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72313" y="0"/>
            <a:ext cx="2071687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en-US" altLang="ja-JP" sz="2000">
                <a:latin typeface="Calibri" pitchFamily="34" charset="0"/>
              </a:rPr>
              <a:t>Exp. results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785813"/>
            <a:ext cx="9144000" cy="238125"/>
          </a:xfrm>
          <a:prstGeom prst="rect">
            <a:avLst/>
          </a:prstGeom>
          <a:solidFill>
            <a:srgbClr val="00B05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9220" name="Picture 11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44475"/>
            <a:ext cx="4333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タイトル 1"/>
          <p:cNvSpPr txBox="1">
            <a:spLocks/>
          </p:cNvSpPr>
          <p:nvPr/>
        </p:nvSpPr>
        <p:spPr bwMode="auto">
          <a:xfrm>
            <a:off x="0" y="0"/>
            <a:ext cx="7072313" cy="785813"/>
          </a:xfrm>
          <a:prstGeom prst="rec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4000" dirty="0" smtClean="0">
                <a:solidFill>
                  <a:schemeClr val="bg1"/>
                </a:solidFill>
                <a:latin typeface="+mj-lt"/>
              </a:rPr>
              <a:t>Phase diagram</a:t>
            </a:r>
            <a:r>
              <a:rPr lang="ja-JP" altLang="en-US" sz="4000" baseline="30000" dirty="0" smtClean="0">
                <a:solidFill>
                  <a:srgbClr val="C00000"/>
                </a:solidFill>
                <a:latin typeface="Calibri" pitchFamily="34" charset="0"/>
              </a:rPr>
              <a:t>相図</a:t>
            </a:r>
            <a:endParaRPr lang="ja-JP" altLang="en-US" sz="4000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222" name="テキスト ボックス 85"/>
          <p:cNvSpPr txBox="1">
            <a:spLocks noChangeArrowheads="1"/>
          </p:cNvSpPr>
          <p:nvPr/>
        </p:nvSpPr>
        <p:spPr bwMode="auto">
          <a:xfrm>
            <a:off x="8820150" y="6396038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latin typeface="Calibri" pitchFamily="34" charset="0"/>
              </a:rPr>
              <a:t>9</a:t>
            </a:r>
            <a:endParaRPr lang="ja-JP" altLang="en-US" sz="2400" b="1" dirty="0">
              <a:latin typeface="Calibri" pitchFamily="34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6081722" cy="568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3112525" y="1477020"/>
            <a:ext cx="281679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C00000"/>
                </a:solidFill>
              </a:rPr>
              <a:t>Ba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Fe</a:t>
            </a:r>
            <a:r>
              <a:rPr kumimoji="1" lang="en-US" altLang="ja-JP" sz="2800" b="1" baseline="-25000" dirty="0" smtClean="0"/>
              <a:t>2</a:t>
            </a:r>
            <a:r>
              <a:rPr kumimoji="1" lang="en-US" altLang="ja-JP" sz="2800" b="1" dirty="0" smtClean="0"/>
              <a:t>(</a:t>
            </a:r>
            <a:r>
              <a:rPr kumimoji="1" lang="en-US" altLang="ja-JP" sz="2800" b="1" dirty="0" smtClean="0">
                <a:solidFill>
                  <a:srgbClr val="FFC000"/>
                </a:solidFill>
              </a:rPr>
              <a:t>As</a:t>
            </a:r>
            <a:r>
              <a:rPr kumimoji="1" lang="en-US" altLang="ja-JP" sz="2800" b="1" baseline="-25000" dirty="0" smtClean="0"/>
              <a:t>1-x</a:t>
            </a:r>
            <a:r>
              <a:rPr kumimoji="1" lang="en-US" altLang="ja-JP" sz="2800" b="1" dirty="0" smtClean="0">
                <a:solidFill>
                  <a:srgbClr val="00B050"/>
                </a:solidFill>
              </a:rPr>
              <a:t>P</a:t>
            </a:r>
            <a:r>
              <a:rPr kumimoji="1" lang="en-US" altLang="ja-JP" sz="2800" b="1" baseline="-25000" dirty="0" smtClean="0"/>
              <a:t>x</a:t>
            </a:r>
            <a:r>
              <a:rPr kumimoji="1" lang="en-US" altLang="ja-JP" sz="2800" b="1" dirty="0" smtClean="0"/>
              <a:t>)</a:t>
            </a:r>
            <a:r>
              <a:rPr kumimoji="1" lang="en-US" altLang="ja-JP" sz="2800" b="1" baseline="-25000" dirty="0" smtClean="0"/>
              <a:t>2</a:t>
            </a:r>
            <a:endParaRPr kumimoji="1" lang="ja-JP" altLang="en-US" sz="2800" b="1" baseline="-25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58356" y="441699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T</a:t>
            </a:r>
            <a:r>
              <a:rPr kumimoji="1" lang="en-US" altLang="ja-JP" baseline="-25000" dirty="0" smtClean="0"/>
              <a:t>c</a:t>
            </a:r>
            <a:r>
              <a:rPr kumimoji="1" lang="en-US" altLang="ja-JP" dirty="0" smtClean="0"/>
              <a:t> = 30[K] (x = 0.3)</a:t>
            </a:r>
            <a:endParaRPr kumimoji="1" lang="ja-JP" altLang="en-US" dirty="0"/>
          </a:p>
        </p:txBody>
      </p:sp>
      <p:pic>
        <p:nvPicPr>
          <p:cNvPr id="15" name="Picture 4" descr="C:\Documents and Settings\Administrator\デスクトップ\iron-based superconductor's structure\BaFe2As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81" y="1571612"/>
            <a:ext cx="2381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0"/>
          <p:cNvSpPr txBox="1">
            <a:spLocks noChangeArrowheads="1"/>
          </p:cNvSpPr>
          <p:nvPr/>
        </p:nvSpPr>
        <p:spPr bwMode="auto">
          <a:xfrm>
            <a:off x="8261379" y="2190729"/>
            <a:ext cx="525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800" b="1">
                <a:solidFill>
                  <a:srgbClr val="FF0000"/>
                </a:solidFill>
                <a:latin typeface="Calibri" pitchFamily="34" charset="0"/>
              </a:rPr>
              <a:t>Fe</a:t>
            </a:r>
            <a:endParaRPr lang="ja-JP" altLang="en-US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097881" y="2833674"/>
            <a:ext cx="5461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As</a:t>
            </a:r>
            <a:endParaRPr lang="ja-JP" altLang="en-US" sz="2800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29388" y="5229067"/>
            <a:ext cx="2044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 smtClean="0"/>
              <a:t>h</a:t>
            </a:r>
            <a:r>
              <a:rPr kumimoji="1" lang="en-US" altLang="ja-JP" b="1" baseline="-25000" dirty="0" smtClean="0"/>
              <a:t>Pn</a:t>
            </a:r>
            <a:r>
              <a:rPr lang="en-US" altLang="ja-JP" dirty="0" smtClean="0"/>
              <a:t>:</a:t>
            </a:r>
          </a:p>
          <a:p>
            <a:endParaRPr lang="en-US" altLang="ja-JP" dirty="0" smtClean="0"/>
          </a:p>
          <a:p>
            <a:r>
              <a:rPr kumimoji="1" lang="en-US" altLang="ja-JP" dirty="0" smtClean="0"/>
              <a:t>Distance between</a:t>
            </a:r>
          </a:p>
          <a:p>
            <a:r>
              <a:rPr lang="en-US" altLang="ja-JP" dirty="0" smtClean="0"/>
              <a:t>Fe layer and As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72313" y="0"/>
            <a:ext cx="2071687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en-US" altLang="ja-JP" sz="2000">
                <a:latin typeface="Calibri" pitchFamily="34" charset="0"/>
              </a:rPr>
              <a:t>Exp. results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785813"/>
            <a:ext cx="9144000" cy="238125"/>
          </a:xfrm>
          <a:prstGeom prst="rect">
            <a:avLst/>
          </a:prstGeom>
          <a:solidFill>
            <a:srgbClr val="00B05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10244" name="Picture 11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44475"/>
            <a:ext cx="4333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タイトル 1"/>
          <p:cNvSpPr txBox="1">
            <a:spLocks/>
          </p:cNvSpPr>
          <p:nvPr/>
        </p:nvSpPr>
        <p:spPr bwMode="auto">
          <a:xfrm>
            <a:off x="0" y="0"/>
            <a:ext cx="7072313" cy="785813"/>
          </a:xfrm>
          <a:prstGeom prst="rec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4000" dirty="0">
                <a:solidFill>
                  <a:schemeClr val="bg1"/>
                </a:solidFill>
                <a:latin typeface="Calibri" pitchFamily="34" charset="0"/>
              </a:rPr>
              <a:t>ARPES result on 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BaFe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(As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0.7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0.3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ja-JP" altLang="en-US" sz="4000" baseline="-25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32" y="6519470"/>
            <a:ext cx="3285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Z. R. Ye et al., </a:t>
            </a:r>
            <a:r>
              <a:rPr kumimoji="1" lang="en-US" altLang="ja-JP" sz="1600" dirty="0" err="1" smtClean="0"/>
              <a:t>arXiv</a:t>
            </a:r>
            <a:r>
              <a:rPr kumimoji="1" lang="en-US" altLang="ja-JP" sz="1600" dirty="0" smtClean="0"/>
              <a:t>: 1105.5242v1</a:t>
            </a:r>
            <a:endParaRPr kumimoji="1" lang="ja-JP" altLang="en-US" sz="1600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88767" y="1142984"/>
            <a:ext cx="4554671" cy="5286412"/>
            <a:chOff x="-32" y="1142984"/>
            <a:chExt cx="4554671" cy="5286412"/>
          </a:xfrm>
        </p:grpSpPr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2" y="1781185"/>
              <a:ext cx="4554671" cy="4648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正方形/長方形 19"/>
            <p:cNvSpPr/>
            <p:nvPr/>
          </p:nvSpPr>
          <p:spPr>
            <a:xfrm>
              <a:off x="1071538" y="1142984"/>
              <a:ext cx="28780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b="1" dirty="0" smtClean="0">
                  <a:latin typeface="Calibri" pitchFamily="34" charset="0"/>
                </a:rPr>
                <a:t>BaFe</a:t>
              </a:r>
              <a:r>
                <a:rPr lang="en-US" altLang="ja-JP" sz="3200" b="1" baseline="-25000" dirty="0" smtClean="0">
                  <a:latin typeface="Calibri" pitchFamily="34" charset="0"/>
                </a:rPr>
                <a:t>2</a:t>
              </a:r>
              <a:r>
                <a:rPr lang="en-US" altLang="ja-JP" sz="3200" b="1" dirty="0" smtClean="0">
                  <a:latin typeface="Calibri" pitchFamily="34" charset="0"/>
                </a:rPr>
                <a:t>(As</a:t>
              </a:r>
              <a:r>
                <a:rPr lang="en-US" altLang="ja-JP" sz="3200" b="1" baseline="-25000" dirty="0" smtClean="0">
                  <a:latin typeface="Calibri" pitchFamily="34" charset="0"/>
                </a:rPr>
                <a:t>0.7</a:t>
              </a:r>
              <a:r>
                <a:rPr lang="en-US" altLang="ja-JP" sz="3200" b="1" dirty="0" smtClean="0">
                  <a:latin typeface="Calibri" pitchFamily="34" charset="0"/>
                </a:rPr>
                <a:t>P</a:t>
              </a:r>
              <a:r>
                <a:rPr lang="en-US" altLang="ja-JP" sz="3200" b="1" baseline="-25000" dirty="0" smtClean="0">
                  <a:latin typeface="Calibri" pitchFamily="34" charset="0"/>
                </a:rPr>
                <a:t>0.3</a:t>
              </a:r>
              <a:r>
                <a:rPr lang="en-US" altLang="ja-JP" sz="3200" b="1" dirty="0" smtClean="0">
                  <a:latin typeface="Calibri" pitchFamily="34" charset="0"/>
                </a:rPr>
                <a:t>)</a:t>
              </a:r>
              <a:r>
                <a:rPr lang="en-US" altLang="ja-JP" sz="3200" b="1" baseline="-25000" dirty="0" smtClean="0">
                  <a:latin typeface="Calibri" pitchFamily="34" charset="0"/>
                </a:rPr>
                <a:t>2</a:t>
              </a:r>
              <a:endParaRPr lang="ja-JP" altLang="en-US" sz="3200" b="1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4714908" y="1142984"/>
            <a:ext cx="4357686" cy="5612421"/>
            <a:chOff x="4714908" y="1142984"/>
            <a:chExt cx="4357686" cy="5612421"/>
          </a:xfrm>
        </p:grpSpPr>
        <p:pic>
          <p:nvPicPr>
            <p:cNvPr id="7065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4908" y="1785926"/>
              <a:ext cx="4357686" cy="4969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正方形/長方形 13"/>
            <p:cNvSpPr/>
            <p:nvPr/>
          </p:nvSpPr>
          <p:spPr>
            <a:xfrm>
              <a:off x="5587311" y="1142984"/>
              <a:ext cx="262802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b="1" dirty="0" smtClean="0">
                  <a:latin typeface="Calibri" pitchFamily="34" charset="0"/>
                </a:rPr>
                <a:t>Ba</a:t>
              </a:r>
              <a:r>
                <a:rPr lang="en-US" altLang="ja-JP" sz="3200" b="1" baseline="-25000" dirty="0" smtClean="0">
                  <a:latin typeface="Calibri" pitchFamily="34" charset="0"/>
                </a:rPr>
                <a:t>0.6</a:t>
              </a:r>
              <a:r>
                <a:rPr lang="en-US" altLang="ja-JP" sz="3200" b="1" dirty="0" smtClean="0">
                  <a:latin typeface="Calibri" pitchFamily="34" charset="0"/>
                </a:rPr>
                <a:t>K</a:t>
              </a:r>
              <a:r>
                <a:rPr lang="en-US" altLang="ja-JP" sz="3200" b="1" baseline="-25000" dirty="0" smtClean="0">
                  <a:latin typeface="Calibri" pitchFamily="34" charset="0"/>
                </a:rPr>
                <a:t>0.4</a:t>
              </a:r>
              <a:r>
                <a:rPr lang="en-US" altLang="ja-JP" sz="3200" b="1" dirty="0" smtClean="0">
                  <a:latin typeface="Calibri" pitchFamily="34" charset="0"/>
                </a:rPr>
                <a:t>Fe</a:t>
              </a:r>
              <a:r>
                <a:rPr lang="en-US" altLang="ja-JP" sz="3200" b="1" baseline="-25000" dirty="0" smtClean="0">
                  <a:latin typeface="Calibri" pitchFamily="34" charset="0"/>
                </a:rPr>
                <a:t>2</a:t>
              </a:r>
              <a:r>
                <a:rPr lang="en-US" altLang="ja-JP" sz="3200" b="1" dirty="0" smtClean="0">
                  <a:latin typeface="Calibri" pitchFamily="34" charset="0"/>
                </a:rPr>
                <a:t>As</a:t>
              </a:r>
              <a:r>
                <a:rPr lang="en-US" altLang="ja-JP" sz="3200" b="1" baseline="-25000" dirty="0" smtClean="0">
                  <a:latin typeface="Calibri" pitchFamily="34" charset="0"/>
                </a:rPr>
                <a:t>2</a:t>
              </a:r>
              <a:endParaRPr lang="ja-JP" altLang="en-US" sz="3200" b="1" dirty="0"/>
            </a:p>
          </p:txBody>
        </p:sp>
      </p:grpSp>
      <p:sp>
        <p:nvSpPr>
          <p:cNvPr id="10246" name="テキスト ボックス 85"/>
          <p:cNvSpPr txBox="1">
            <a:spLocks noChangeArrowheads="1"/>
          </p:cNvSpPr>
          <p:nvPr/>
        </p:nvSpPr>
        <p:spPr bwMode="auto">
          <a:xfrm>
            <a:off x="8643966" y="6396038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latin typeface="Calibri" pitchFamily="34" charset="0"/>
              </a:rPr>
              <a:t>10</a:t>
            </a:r>
            <a:endParaRPr lang="ja-JP" alt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214686"/>
            <a:ext cx="4286280" cy="304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曲折矢印 2"/>
          <p:cNvSpPr/>
          <p:nvPr/>
        </p:nvSpPr>
        <p:spPr>
          <a:xfrm rot="5400000">
            <a:off x="5302388" y="2159124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19959" y="1792420"/>
            <a:ext cx="2095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/>
              <a:t>3D view</a:t>
            </a:r>
            <a:endParaRPr kumimoji="1" lang="ja-JP" altLang="en-US" sz="40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72313" y="0"/>
            <a:ext cx="2071687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en-US" altLang="ja-JP" sz="2000">
                <a:latin typeface="Calibri" pitchFamily="34" charset="0"/>
              </a:rPr>
              <a:t>Exp. results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785813"/>
            <a:ext cx="9144000" cy="238125"/>
          </a:xfrm>
          <a:prstGeom prst="rect">
            <a:avLst/>
          </a:prstGeom>
          <a:solidFill>
            <a:srgbClr val="00B05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7" name="Picture 11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44475"/>
            <a:ext cx="4333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1"/>
          <p:cNvSpPr txBox="1">
            <a:spLocks/>
          </p:cNvSpPr>
          <p:nvPr/>
        </p:nvSpPr>
        <p:spPr bwMode="auto">
          <a:xfrm>
            <a:off x="0" y="0"/>
            <a:ext cx="7072313" cy="785813"/>
          </a:xfrm>
          <a:prstGeom prst="rec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4000" dirty="0">
                <a:solidFill>
                  <a:schemeClr val="bg1"/>
                </a:solidFill>
                <a:latin typeface="Calibri" pitchFamily="34" charset="0"/>
              </a:rPr>
              <a:t>ARPES result on 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BaFe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(As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0.7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0.3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ja-JP" altLang="en-US" sz="4000" baseline="-250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88767" y="1142984"/>
            <a:ext cx="4554671" cy="5286412"/>
            <a:chOff x="-32" y="1142984"/>
            <a:chExt cx="4554671" cy="5286412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2" y="1781185"/>
              <a:ext cx="4554671" cy="4648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正方形/長方形 10"/>
            <p:cNvSpPr/>
            <p:nvPr/>
          </p:nvSpPr>
          <p:spPr>
            <a:xfrm>
              <a:off x="1071538" y="1142984"/>
              <a:ext cx="28780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3200" b="1" dirty="0" smtClean="0">
                  <a:latin typeface="Calibri" pitchFamily="34" charset="0"/>
                </a:rPr>
                <a:t>BaFe</a:t>
              </a:r>
              <a:r>
                <a:rPr lang="en-US" altLang="ja-JP" sz="3200" b="1" baseline="-25000" dirty="0" smtClean="0">
                  <a:latin typeface="Calibri" pitchFamily="34" charset="0"/>
                </a:rPr>
                <a:t>2</a:t>
              </a:r>
              <a:r>
                <a:rPr lang="en-US" altLang="ja-JP" sz="3200" b="1" dirty="0" smtClean="0">
                  <a:latin typeface="Calibri" pitchFamily="34" charset="0"/>
                </a:rPr>
                <a:t>(As</a:t>
              </a:r>
              <a:r>
                <a:rPr lang="en-US" altLang="ja-JP" sz="3200" b="1" baseline="-25000" dirty="0" smtClean="0">
                  <a:latin typeface="Calibri" pitchFamily="34" charset="0"/>
                </a:rPr>
                <a:t>0.7</a:t>
              </a:r>
              <a:r>
                <a:rPr lang="en-US" altLang="ja-JP" sz="3200" b="1" dirty="0" smtClean="0">
                  <a:latin typeface="Calibri" pitchFamily="34" charset="0"/>
                </a:rPr>
                <a:t>P</a:t>
              </a:r>
              <a:r>
                <a:rPr lang="en-US" altLang="ja-JP" sz="3200" b="1" baseline="-25000" dirty="0" smtClean="0">
                  <a:latin typeface="Calibri" pitchFamily="34" charset="0"/>
                </a:rPr>
                <a:t>0.3</a:t>
              </a:r>
              <a:r>
                <a:rPr lang="en-US" altLang="ja-JP" sz="3200" b="1" dirty="0" smtClean="0">
                  <a:latin typeface="Calibri" pitchFamily="34" charset="0"/>
                </a:rPr>
                <a:t>)</a:t>
              </a:r>
              <a:r>
                <a:rPr lang="en-US" altLang="ja-JP" sz="3200" b="1" baseline="-25000" dirty="0" smtClean="0">
                  <a:latin typeface="Calibri" pitchFamily="34" charset="0"/>
                </a:rPr>
                <a:t>2</a:t>
              </a:r>
              <a:endParaRPr lang="ja-JP" altLang="en-US" sz="3200" b="1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-32" y="6519470"/>
            <a:ext cx="3285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Z. R. Ye et al., </a:t>
            </a:r>
            <a:r>
              <a:rPr kumimoji="1" lang="en-US" altLang="ja-JP" sz="1600" dirty="0" err="1" smtClean="0"/>
              <a:t>arXiv</a:t>
            </a:r>
            <a:r>
              <a:rPr kumimoji="1" lang="en-US" altLang="ja-JP" sz="1600" dirty="0" smtClean="0"/>
              <a:t>: 1105.5242v1</a:t>
            </a:r>
            <a:endParaRPr kumimoji="1" lang="ja-JP" altLang="en-US" sz="1600" dirty="0"/>
          </a:p>
        </p:txBody>
      </p:sp>
      <p:sp>
        <p:nvSpPr>
          <p:cNvPr id="13" name="テキスト ボックス 85"/>
          <p:cNvSpPr txBox="1">
            <a:spLocks noChangeArrowheads="1"/>
          </p:cNvSpPr>
          <p:nvPr/>
        </p:nvSpPr>
        <p:spPr bwMode="auto">
          <a:xfrm>
            <a:off x="8643966" y="6396359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latin typeface="Calibri" pitchFamily="34" charset="0"/>
              </a:rPr>
              <a:t>11</a:t>
            </a:r>
            <a:endParaRPr lang="ja-JP" alt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072313" y="0"/>
            <a:ext cx="2071687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en-US" altLang="ja-JP" sz="2000">
                <a:latin typeface="Calibri" pitchFamily="34" charset="0"/>
              </a:rPr>
              <a:t>Exp. results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785813"/>
            <a:ext cx="9144000" cy="238125"/>
          </a:xfrm>
          <a:prstGeom prst="rect">
            <a:avLst/>
          </a:prstGeom>
          <a:solidFill>
            <a:srgbClr val="00B05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4" name="Picture 11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44475"/>
            <a:ext cx="4333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85"/>
          <p:cNvSpPr txBox="1">
            <a:spLocks noChangeArrowheads="1"/>
          </p:cNvSpPr>
          <p:nvPr/>
        </p:nvSpPr>
        <p:spPr bwMode="auto">
          <a:xfrm>
            <a:off x="8643966" y="6396359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latin typeface="Calibri" pitchFamily="34" charset="0"/>
              </a:rPr>
              <a:t>12</a:t>
            </a:r>
            <a:endParaRPr lang="ja-JP" altLang="en-US" sz="2400" b="1" dirty="0">
              <a:latin typeface="Calibri" pitchFamily="34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4" y="1428736"/>
            <a:ext cx="909210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タイトル 1"/>
          <p:cNvSpPr txBox="1">
            <a:spLocks/>
          </p:cNvSpPr>
          <p:nvPr/>
        </p:nvSpPr>
        <p:spPr bwMode="auto">
          <a:xfrm>
            <a:off x="0" y="-19"/>
            <a:ext cx="7072313" cy="785813"/>
          </a:xfrm>
          <a:prstGeom prst="rec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BaFe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(As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0.7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0.3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: Hole pocket</a:t>
            </a:r>
            <a:endParaRPr lang="ja-JP" altLang="en-US" sz="4000" baseline="-25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32" y="648869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at 9[K]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072313" y="0"/>
            <a:ext cx="2071687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en-US" altLang="ja-JP" sz="2000">
                <a:latin typeface="Calibri" pitchFamily="34" charset="0"/>
              </a:rPr>
              <a:t>Exp. results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785813"/>
            <a:ext cx="9144000" cy="238125"/>
          </a:xfrm>
          <a:prstGeom prst="rect">
            <a:avLst/>
          </a:prstGeom>
          <a:solidFill>
            <a:srgbClr val="00B05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4" name="Picture 11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44475"/>
            <a:ext cx="4333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 bwMode="auto">
          <a:xfrm>
            <a:off x="0" y="0"/>
            <a:ext cx="7072313" cy="785813"/>
          </a:xfrm>
          <a:prstGeom prst="rec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BaFe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(As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0.7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0.3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: Electron pocket</a:t>
            </a:r>
            <a:endParaRPr lang="ja-JP" altLang="en-US" sz="4000" baseline="-25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テキスト ボックス 85"/>
          <p:cNvSpPr txBox="1">
            <a:spLocks noChangeArrowheads="1"/>
          </p:cNvSpPr>
          <p:nvPr/>
        </p:nvSpPr>
        <p:spPr bwMode="auto">
          <a:xfrm>
            <a:off x="8643966" y="6396038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latin typeface="Calibri" pitchFamily="34" charset="0"/>
              </a:rPr>
              <a:t>13</a:t>
            </a:r>
            <a:endParaRPr lang="ja-JP" altLang="en-US" sz="2400" b="1" dirty="0">
              <a:latin typeface="Calibri" pitchFamily="34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3576646" cy="501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9756" y="1571612"/>
            <a:ext cx="3598458" cy="505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テキスト ボックス 8"/>
          <p:cNvSpPr txBox="1"/>
          <p:nvPr/>
        </p:nvSpPr>
        <p:spPr>
          <a:xfrm>
            <a:off x="-32" y="648869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at 9[K]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072313" y="0"/>
            <a:ext cx="2071687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en-US" altLang="ja-JP" sz="2000">
                <a:latin typeface="Calibri" pitchFamily="34" charset="0"/>
              </a:rPr>
              <a:t>Exp. results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785813"/>
            <a:ext cx="9144000" cy="238125"/>
          </a:xfrm>
          <a:prstGeom prst="rect">
            <a:avLst/>
          </a:prstGeom>
          <a:solidFill>
            <a:srgbClr val="00B05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4" name="Picture 11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44475"/>
            <a:ext cx="4333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 bwMode="auto">
          <a:xfrm>
            <a:off x="0" y="0"/>
            <a:ext cx="7072313" cy="785813"/>
          </a:xfrm>
          <a:prstGeom prst="rec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Temperature dependence of gap</a:t>
            </a:r>
            <a:endParaRPr lang="ja-JP" altLang="en-US" sz="4000" baseline="-25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43042" y="1214422"/>
            <a:ext cx="3357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Hole pockets</a:t>
            </a:r>
            <a:r>
              <a:rPr kumimoji="1" lang="ja-JP" altLang="en-US" sz="2800" b="1" baseline="30000" dirty="0" smtClean="0">
                <a:solidFill>
                  <a:srgbClr val="C00000"/>
                </a:solidFill>
                <a:latin typeface="Calibri" pitchFamily="34" charset="0"/>
              </a:rPr>
              <a:t>ホール面</a:t>
            </a:r>
            <a:endParaRPr kumimoji="1" lang="ja-JP" altLang="en-US" sz="2800" b="1" dirty="0"/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500174"/>
            <a:ext cx="331729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テキスト ボックス 85"/>
          <p:cNvSpPr txBox="1">
            <a:spLocks noChangeArrowheads="1"/>
          </p:cNvSpPr>
          <p:nvPr/>
        </p:nvSpPr>
        <p:spPr bwMode="auto">
          <a:xfrm>
            <a:off x="8643966" y="6396038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latin typeface="Calibri" pitchFamily="34" charset="0"/>
              </a:rPr>
              <a:t>14</a:t>
            </a:r>
            <a:endParaRPr lang="ja-JP" altLang="en-US" sz="2400" b="1" dirty="0">
              <a:latin typeface="Calibri" pitchFamily="34" charset="0"/>
            </a:endParaRP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5" y="1859001"/>
            <a:ext cx="5429288" cy="455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072313" y="0"/>
            <a:ext cx="2071687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en-US" altLang="ja-JP" sz="2000">
                <a:latin typeface="Calibri" pitchFamily="34" charset="0"/>
              </a:rPr>
              <a:t>Exp. results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785813"/>
            <a:ext cx="9144000" cy="238125"/>
          </a:xfrm>
          <a:prstGeom prst="rect">
            <a:avLst/>
          </a:prstGeom>
          <a:solidFill>
            <a:srgbClr val="00B05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4" name="Picture 11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44475"/>
            <a:ext cx="4333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1285852" y="1214422"/>
            <a:ext cx="3799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Electron pockets</a:t>
            </a:r>
            <a:r>
              <a:rPr lang="ja-JP" altLang="en-US" sz="2800" baseline="30000" dirty="0" smtClean="0">
                <a:solidFill>
                  <a:srgbClr val="C00000"/>
                </a:solidFill>
                <a:latin typeface="Calibri" pitchFamily="34" charset="0"/>
              </a:rPr>
              <a:t>電子面</a:t>
            </a:r>
            <a:endParaRPr kumimoji="1" lang="ja-JP" altLang="en-US" sz="2800" b="1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428736"/>
            <a:ext cx="3349942" cy="4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テキスト ボックス 85"/>
          <p:cNvSpPr txBox="1">
            <a:spLocks noChangeArrowheads="1"/>
          </p:cNvSpPr>
          <p:nvPr/>
        </p:nvSpPr>
        <p:spPr bwMode="auto">
          <a:xfrm>
            <a:off x="8643966" y="6396359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latin typeface="Calibri" pitchFamily="34" charset="0"/>
              </a:rPr>
              <a:t>15</a:t>
            </a:r>
            <a:endParaRPr lang="ja-JP" altLang="en-US" sz="2400" b="1" dirty="0">
              <a:latin typeface="Calibri" pitchFamily="34" charset="0"/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9" y="1857364"/>
            <a:ext cx="550783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タイトル 1"/>
          <p:cNvSpPr txBox="1">
            <a:spLocks/>
          </p:cNvSpPr>
          <p:nvPr/>
        </p:nvSpPr>
        <p:spPr bwMode="auto">
          <a:xfrm>
            <a:off x="0" y="0"/>
            <a:ext cx="7072313" cy="785813"/>
          </a:xfrm>
          <a:prstGeom prst="rec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Temperature dependence of gap</a:t>
            </a:r>
            <a:endParaRPr lang="ja-JP" altLang="en-US" sz="4000" baseline="-25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072313" y="0"/>
            <a:ext cx="2071687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en-US" altLang="ja-JP" sz="2000">
                <a:latin typeface="Calibri" pitchFamily="34" charset="0"/>
              </a:rPr>
              <a:t>Exp. results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785813"/>
            <a:ext cx="9144000" cy="238125"/>
          </a:xfrm>
          <a:prstGeom prst="rect">
            <a:avLst/>
          </a:prstGeom>
          <a:solidFill>
            <a:srgbClr val="00B05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4" name="Picture 11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44475"/>
            <a:ext cx="4333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 bwMode="auto">
          <a:xfrm>
            <a:off x="0" y="0"/>
            <a:ext cx="7072313" cy="785813"/>
          </a:xfrm>
          <a:prstGeom prst="rec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4000" dirty="0">
                <a:solidFill>
                  <a:schemeClr val="bg1"/>
                </a:solidFill>
                <a:latin typeface="Calibri" pitchFamily="34" charset="0"/>
              </a:rPr>
              <a:t>ARPES 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results </a:t>
            </a:r>
            <a:r>
              <a:rPr lang="en-US" altLang="ja-JP" sz="4000" dirty="0">
                <a:solidFill>
                  <a:schemeClr val="bg1"/>
                </a:solidFill>
                <a:latin typeface="Calibri" pitchFamily="34" charset="0"/>
              </a:rPr>
              <a:t>on 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BaFe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(As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1-x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x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ja-JP" altLang="en-US" sz="4000" baseline="-25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2428869"/>
            <a:ext cx="319841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3990" y="2428868"/>
            <a:ext cx="289964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4541" y="2428868"/>
            <a:ext cx="306945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85"/>
          <p:cNvSpPr txBox="1">
            <a:spLocks noChangeArrowheads="1"/>
          </p:cNvSpPr>
          <p:nvPr/>
        </p:nvSpPr>
        <p:spPr bwMode="auto">
          <a:xfrm>
            <a:off x="8643966" y="6396038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latin typeface="Calibri" pitchFamily="34" charset="0"/>
              </a:rPr>
              <a:t>16</a:t>
            </a:r>
            <a:endParaRPr lang="ja-JP" altLang="en-US" sz="2400" b="1" dirty="0">
              <a:latin typeface="Calibri" pitchFamily="34" charset="0"/>
            </a:endParaRPr>
          </a:p>
        </p:txBody>
      </p:sp>
      <p:sp>
        <p:nvSpPr>
          <p:cNvPr id="13" name="左中かっこ 12"/>
          <p:cNvSpPr/>
          <p:nvPr/>
        </p:nvSpPr>
        <p:spPr>
          <a:xfrm rot="5400000">
            <a:off x="1621609" y="692923"/>
            <a:ext cx="257180" cy="292895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左中かっこ 13"/>
          <p:cNvSpPr/>
          <p:nvPr/>
        </p:nvSpPr>
        <p:spPr>
          <a:xfrm rot="5400000">
            <a:off x="6086484" y="-700118"/>
            <a:ext cx="257180" cy="571504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15472" y="1643050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i</a:t>
            </a:r>
            <a:r>
              <a:rPr kumimoji="1" lang="en-US" altLang="ja-JP" b="1" dirty="0" smtClean="0"/>
              <a:t>n Electron pockets</a:t>
            </a:r>
            <a:r>
              <a:rPr lang="ja-JP" altLang="en-US" baseline="30000" dirty="0" smtClean="0">
                <a:solidFill>
                  <a:srgbClr val="C00000"/>
                </a:solidFill>
                <a:latin typeface="Calibri" pitchFamily="34" charset="0"/>
              </a:rPr>
              <a:t>電子面</a:t>
            </a:r>
            <a:endParaRPr kumimoji="1" lang="ja-JP" altLang="en-US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43504" y="1643050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Hole</a:t>
            </a:r>
            <a:r>
              <a:rPr kumimoji="1" lang="en-US" altLang="ja-JP" b="1" dirty="0" smtClean="0"/>
              <a:t> pockets</a:t>
            </a:r>
            <a:r>
              <a:rPr lang="ja-JP" altLang="en-US" baseline="30000" dirty="0" smtClean="0">
                <a:solidFill>
                  <a:srgbClr val="C00000"/>
                </a:solidFill>
                <a:latin typeface="Calibri" pitchFamily="34" charset="0"/>
              </a:rPr>
              <a:t>ホール面</a:t>
            </a:r>
            <a:endParaRPr kumimoji="1" lang="ja-JP" altLang="en-US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1538" y="1214422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no Nodes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14942" y="1214422"/>
            <a:ext cx="2079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No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de </a:t>
            </a:r>
            <a:r>
              <a:rPr kumimoji="1" lang="en-US" altLang="ja-JP" sz="2000" b="1" smtClean="0">
                <a:solidFill>
                  <a:srgbClr val="FF0000"/>
                </a:solidFill>
              </a:rPr>
              <a:t>exists on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/>
        </p:nvGraphicFramePr>
        <p:xfrm>
          <a:off x="7215211" y="1142984"/>
          <a:ext cx="625083" cy="500066"/>
        </p:xfrm>
        <a:graphic>
          <a:graphicData uri="http://schemas.openxmlformats.org/presentationml/2006/ole">
            <p:oleObj spid="_x0000_s67589" name="数式" r:id="rId7" imgW="2538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072313" y="0"/>
            <a:ext cx="2071687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en-US" altLang="ja-JP" sz="2000">
                <a:latin typeface="Calibri" pitchFamily="34" charset="0"/>
              </a:rPr>
              <a:t>Exp. results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785813"/>
            <a:ext cx="9144000" cy="238125"/>
          </a:xfrm>
          <a:prstGeom prst="rect">
            <a:avLst/>
          </a:prstGeom>
          <a:solidFill>
            <a:srgbClr val="00B05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4" name="Picture 11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44475"/>
            <a:ext cx="4333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 bwMode="auto">
          <a:xfrm>
            <a:off x="0" y="0"/>
            <a:ext cx="7072313" cy="785813"/>
          </a:xfrm>
          <a:prstGeom prst="rec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4000" dirty="0">
                <a:solidFill>
                  <a:schemeClr val="bg1"/>
                </a:solidFill>
                <a:latin typeface="Calibri" pitchFamily="34" charset="0"/>
              </a:rPr>
              <a:t>ARPES 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results </a:t>
            </a:r>
            <a:r>
              <a:rPr lang="en-US" altLang="ja-JP" sz="4000" dirty="0">
                <a:solidFill>
                  <a:schemeClr val="bg1"/>
                </a:solidFill>
                <a:latin typeface="Calibri" pitchFamily="34" charset="0"/>
              </a:rPr>
              <a:t>on 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BaFe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(As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1-x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x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ja-JP" altLang="en-US" sz="4000" baseline="-25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803188"/>
            <a:ext cx="2357454" cy="305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1071546"/>
            <a:ext cx="23812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142984"/>
            <a:ext cx="3857652" cy="247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テキスト ボックス 9"/>
          <p:cNvSpPr txBox="1"/>
          <p:nvPr/>
        </p:nvSpPr>
        <p:spPr>
          <a:xfrm>
            <a:off x="5357818" y="3946289"/>
            <a:ext cx="3429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sz="2000" b="1" dirty="0" smtClean="0"/>
              <a:t>3D-like FSs </a:t>
            </a:r>
            <a:r>
              <a:rPr lang="en-US" altLang="ja-JP" sz="2000" b="1" dirty="0" smtClean="0"/>
              <a:t>around </a:t>
            </a:r>
            <a:r>
              <a:rPr lang="mn-MN" altLang="ja-JP" sz="2000" b="1" dirty="0" smtClean="0"/>
              <a:t>Г</a:t>
            </a:r>
            <a:r>
              <a:rPr lang="en-US" altLang="ja-JP" sz="2000" b="1" dirty="0" smtClean="0"/>
              <a:t>Z axis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sz="2000" b="1" dirty="0" smtClean="0"/>
              <a:t>At Z point, </a:t>
            </a:r>
            <a:r>
              <a:rPr kumimoji="1" lang="el-GR" altLang="ja-JP" sz="2000" b="1" dirty="0" smtClean="0">
                <a:solidFill>
                  <a:srgbClr val="008000"/>
                </a:solidFill>
              </a:rPr>
              <a:t>α</a:t>
            </a:r>
            <a:r>
              <a:rPr kumimoji="1" lang="ja-JP" altLang="en-US" sz="2000" b="1" dirty="0" smtClean="0">
                <a:solidFill>
                  <a:srgbClr val="008000"/>
                </a:solidFill>
              </a:rPr>
              <a:t> </a:t>
            </a:r>
            <a:r>
              <a:rPr kumimoji="1" lang="en-US" altLang="ja-JP" sz="2000" b="1" dirty="0" smtClean="0">
                <a:solidFill>
                  <a:srgbClr val="008000"/>
                </a:solidFill>
              </a:rPr>
              <a:t>surface</a:t>
            </a:r>
            <a:r>
              <a:rPr kumimoji="1" lang="en-US" altLang="ja-JP" sz="2000" b="1" dirty="0" smtClean="0"/>
              <a:t> has no energy gap</a:t>
            </a:r>
          </a:p>
          <a:p>
            <a:endParaRPr lang="en-US" altLang="ja-JP" sz="2000" b="1" dirty="0" smtClean="0"/>
          </a:p>
          <a:p>
            <a:endParaRPr lang="en-US" altLang="ja-JP" sz="2000" b="1" dirty="0" smtClean="0"/>
          </a:p>
          <a:p>
            <a:r>
              <a:rPr lang="en-US" altLang="ja-JP" sz="2000" b="1" dirty="0" smtClean="0"/>
              <a:t>From ARPES: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</a:rPr>
              <a:t>SC (line) nodal gap exists</a:t>
            </a:r>
          </a:p>
        </p:txBody>
      </p:sp>
      <p:sp>
        <p:nvSpPr>
          <p:cNvPr id="11" name="テキスト ボックス 85"/>
          <p:cNvSpPr txBox="1">
            <a:spLocks noChangeArrowheads="1"/>
          </p:cNvSpPr>
          <p:nvPr/>
        </p:nvSpPr>
        <p:spPr bwMode="auto">
          <a:xfrm>
            <a:off x="8643966" y="6396038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latin typeface="Calibri" pitchFamily="34" charset="0"/>
              </a:rPr>
              <a:t>17</a:t>
            </a:r>
            <a:endParaRPr lang="ja-JP" alt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072313" y="0"/>
            <a:ext cx="2071687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200" b="1" dirty="0" smtClean="0">
                <a:latin typeface="+mn-lt"/>
                <a:ea typeface="+mn-ea"/>
              </a:rPr>
              <a:t>Summary I</a:t>
            </a:r>
            <a:endParaRPr lang="en-US" altLang="ja-JP" sz="2200" b="1" dirty="0">
              <a:latin typeface="+mn-lt"/>
              <a:ea typeface="+mn-ea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785813"/>
            <a:ext cx="9144000" cy="238125"/>
          </a:xfrm>
          <a:prstGeom prst="rect">
            <a:avLst/>
          </a:prstGeom>
          <a:solidFill>
            <a:srgbClr val="00B05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12293" name="Picture 11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44475"/>
            <a:ext cx="4333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5"/>
          <p:cNvSpPr txBox="1">
            <a:spLocks noChangeArrowheads="1"/>
          </p:cNvSpPr>
          <p:nvPr/>
        </p:nvSpPr>
        <p:spPr bwMode="auto">
          <a:xfrm>
            <a:off x="8643966" y="6396038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latin typeface="Calibri" pitchFamily="34" charset="0"/>
              </a:rPr>
              <a:t>18</a:t>
            </a:r>
            <a:endParaRPr lang="ja-JP" altLang="en-US" sz="2400" b="1" dirty="0">
              <a:latin typeface="Calibri" pitchFamily="34" charset="0"/>
            </a:endParaRPr>
          </a:p>
        </p:txBody>
      </p:sp>
      <p:graphicFrame>
        <p:nvGraphicFramePr>
          <p:cNvPr id="14" name="Group 163"/>
          <p:cNvGraphicFramePr>
            <a:graphicFrameLocks noGrp="1"/>
          </p:cNvGraphicFramePr>
          <p:nvPr/>
        </p:nvGraphicFramePr>
        <p:xfrm>
          <a:off x="357158" y="2214554"/>
          <a:ext cx="3857652" cy="3108960"/>
        </p:xfrm>
        <a:graphic>
          <a:graphicData uri="http://schemas.openxmlformats.org/drawingml/2006/table">
            <a:tbl>
              <a:tblPr/>
              <a:tblGrid>
                <a:gridCol w="1428760"/>
                <a:gridCol w="1214446"/>
                <a:gridCol w="1214446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Type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Pocket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SC gap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800" dirty="0" smtClean="0"/>
                        <a:t>Hole</a:t>
                      </a:r>
                      <a:endParaRPr lang="ja-JP" altLang="en-US" sz="280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α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Nodal</a:t>
                      </a:r>
                      <a:endParaRPr kumimoji="1" lang="ja-JP" alt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800" dirty="0" smtClean="0"/>
                        <a:t>Hole</a:t>
                      </a:r>
                      <a:endParaRPr lang="ja-JP" altLang="en-US" sz="280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β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Full</a:t>
                      </a:r>
                      <a:endParaRPr kumimoji="1" lang="ja-JP" alt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800" dirty="0" smtClean="0"/>
                        <a:t>Hole</a:t>
                      </a:r>
                      <a:endParaRPr lang="ja-JP" altLang="en-US" sz="280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γ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Full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800" dirty="0" smtClean="0"/>
                        <a:t>Electron</a:t>
                      </a:r>
                      <a:endParaRPr lang="ja-JP" altLang="en-US" sz="280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δ</a:t>
                      </a:r>
                      <a:endParaRPr kumimoji="1" lang="en-US" altLang="ja-JP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Full</a:t>
                      </a:r>
                      <a:endParaRPr kumimoji="1" lang="ja-JP" alt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800" dirty="0" smtClean="0"/>
                        <a:t>Electron</a:t>
                      </a:r>
                      <a:endParaRPr lang="ja-JP" altLang="en-US" sz="2800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l-GR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η</a:t>
                      </a:r>
                      <a:endParaRPr kumimoji="1" lang="ja-JP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Full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571472" y="1214422"/>
            <a:ext cx="3429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Superconducting gap </a:t>
            </a:r>
          </a:p>
          <a:p>
            <a:pPr algn="ctr"/>
            <a:r>
              <a:rPr lang="en-US" altLang="ja-JP" sz="2400" b="1" dirty="0" smtClean="0"/>
              <a:t>of </a:t>
            </a:r>
            <a:r>
              <a:rPr kumimoji="1" lang="en-US" altLang="ja-JP" sz="2400" b="1" dirty="0" smtClean="0"/>
              <a:t>each pocket</a:t>
            </a:r>
            <a:endParaRPr kumimoji="1" lang="ja-JP" altLang="en-US" sz="2400" b="1" dirty="0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071547"/>
            <a:ext cx="3714776" cy="263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3" name="グループ化 32"/>
          <p:cNvGrpSpPr/>
          <p:nvPr/>
        </p:nvGrpSpPr>
        <p:grpSpPr>
          <a:xfrm>
            <a:off x="2649679" y="5429264"/>
            <a:ext cx="1922321" cy="1166162"/>
            <a:chOff x="2649679" y="5429264"/>
            <a:chExt cx="1922321" cy="1166162"/>
          </a:xfrm>
        </p:grpSpPr>
        <p:cxnSp>
          <p:nvCxnSpPr>
            <p:cNvPr id="19" name="直線矢印コネクタ 18"/>
            <p:cNvCxnSpPr/>
            <p:nvPr/>
          </p:nvCxnSpPr>
          <p:spPr>
            <a:xfrm rot="5400000">
              <a:off x="3286513" y="5714619"/>
              <a:ext cx="572298" cy="1588"/>
            </a:xfrm>
            <a:prstGeom prst="straightConnector1">
              <a:avLst/>
            </a:prstGeom>
            <a:ln w="127000">
              <a:solidFill>
                <a:srgbClr val="C0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2649679" y="6072206"/>
              <a:ext cx="19223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0000FF"/>
                  </a:solidFill>
                </a:rPr>
                <a:t>Nodal gap</a:t>
              </a:r>
              <a:endParaRPr kumimoji="1" lang="ja-JP" altLang="en-US" sz="2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71406" y="5643578"/>
            <a:ext cx="2357454" cy="1142985"/>
            <a:chOff x="71406" y="5643578"/>
            <a:chExt cx="2357454" cy="1142985"/>
          </a:xfrm>
        </p:grpSpPr>
        <p:graphicFrame>
          <p:nvGraphicFramePr>
            <p:cNvPr id="115715" name="Object 3"/>
            <p:cNvGraphicFramePr>
              <a:graphicFrameLocks noChangeAspect="1"/>
            </p:cNvGraphicFramePr>
            <p:nvPr/>
          </p:nvGraphicFramePr>
          <p:xfrm>
            <a:off x="857224" y="6000768"/>
            <a:ext cx="1364405" cy="785795"/>
          </p:xfrm>
          <a:graphic>
            <a:graphicData uri="http://schemas.openxmlformats.org/presentationml/2006/ole">
              <p:oleObj spid="_x0000_s115715" name="数式" r:id="rId5" imgW="419040" imgH="241200" progId="Equation.3">
                <p:embed/>
              </p:oleObj>
            </a:graphicData>
          </a:graphic>
        </p:graphicFrame>
        <p:sp>
          <p:nvSpPr>
            <p:cNvPr id="31" name="テキスト ボックス 30"/>
            <p:cNvSpPr txBox="1"/>
            <p:nvPr/>
          </p:nvSpPr>
          <p:spPr>
            <a:xfrm>
              <a:off x="71406" y="5643578"/>
              <a:ext cx="23574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l-GR" altLang="ja-JP" sz="2800" dirty="0" smtClean="0">
                  <a:solidFill>
                    <a:srgbClr val="008000"/>
                  </a:solidFill>
                </a:rPr>
                <a:t>α</a:t>
              </a:r>
              <a:r>
                <a:rPr kumimoji="1" lang="en-US" altLang="ja-JP" sz="2800" dirty="0" smtClean="0"/>
                <a:t> band mixes with</a:t>
              </a:r>
              <a:endParaRPr kumimoji="1" lang="ja-JP" altLang="en-US" sz="2800" dirty="0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4642833" y="3709430"/>
            <a:ext cx="4644075" cy="3102569"/>
            <a:chOff x="4642833" y="3709430"/>
            <a:chExt cx="4644075" cy="3102569"/>
          </a:xfrm>
        </p:grpSpPr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86314" y="3709430"/>
              <a:ext cx="3459279" cy="221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" name="テキスト ボックス 34"/>
            <p:cNvSpPr txBox="1"/>
            <p:nvPr/>
          </p:nvSpPr>
          <p:spPr>
            <a:xfrm>
              <a:off x="4642833" y="5857892"/>
              <a:ext cx="200086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l-GR" altLang="ja-JP" sz="2800" b="1" dirty="0" smtClean="0">
                  <a:solidFill>
                    <a:srgbClr val="008000"/>
                  </a:solidFill>
                </a:rPr>
                <a:t>α</a:t>
              </a:r>
              <a:r>
                <a:rPr lang="en-US" altLang="ja-JP" sz="2800" b="1" dirty="0" smtClean="0"/>
                <a:t> and </a:t>
              </a:r>
              <a:r>
                <a:rPr kumimoji="1" lang="el-GR" altLang="ja-JP" sz="2800" b="1" dirty="0" smtClean="0">
                  <a:solidFill>
                    <a:srgbClr val="0000FF"/>
                  </a:solidFill>
                </a:rPr>
                <a:t>β</a:t>
              </a:r>
              <a:r>
                <a:rPr lang="en-US" altLang="ja-JP" sz="2800" b="1" dirty="0" smtClean="0"/>
                <a:t> : </a:t>
              </a:r>
              <a:r>
                <a:rPr lang="el-GR" altLang="ja-JP" sz="2800" b="1" dirty="0" smtClean="0"/>
                <a:t>δ</a:t>
              </a:r>
              <a:endParaRPr lang="en-US" altLang="ja-JP" sz="2800" b="1" dirty="0" smtClean="0"/>
            </a:p>
            <a:p>
              <a:pPr algn="r"/>
              <a:r>
                <a:rPr lang="el-GR" altLang="ja-JP" sz="2800" b="1" dirty="0" smtClean="0">
                  <a:solidFill>
                    <a:srgbClr val="FF0000"/>
                  </a:solidFill>
                </a:rPr>
                <a:t>γ</a:t>
              </a:r>
              <a:r>
                <a:rPr lang="ja-JP" altLang="en-US" sz="2800" b="1" dirty="0" smtClean="0"/>
                <a:t> </a:t>
              </a:r>
              <a:r>
                <a:rPr lang="en-US" altLang="ja-JP" sz="2800" b="1" dirty="0" smtClean="0"/>
                <a:t>: </a:t>
              </a:r>
              <a:r>
                <a:rPr lang="el-GR" altLang="ja-JP" sz="2800" b="1" dirty="0" smtClean="0">
                  <a:solidFill>
                    <a:srgbClr val="002060"/>
                  </a:solidFill>
                </a:rPr>
                <a:t>η</a:t>
              </a:r>
              <a:endParaRPr kumimoji="1" lang="ja-JP" altLang="en-US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572264" y="5929330"/>
              <a:ext cx="2714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smtClean="0">
                  <a:solidFill>
                    <a:srgbClr val="FF0000"/>
                  </a:solidFill>
                </a:rPr>
                <a:t>Nesting between </a:t>
              </a:r>
            </a:p>
            <a:p>
              <a:pPr algn="ctr"/>
              <a:r>
                <a:rPr lang="en-US" altLang="ja-JP" sz="2400" b="1" dirty="0" smtClean="0">
                  <a:solidFill>
                    <a:srgbClr val="FF0000"/>
                  </a:solidFill>
                </a:rPr>
                <a:t>Γ and M</a:t>
              </a:r>
            </a:p>
          </p:txBody>
        </p:sp>
      </p:grpSp>
      <p:sp>
        <p:nvSpPr>
          <p:cNvPr id="20" name="タイトル 1"/>
          <p:cNvSpPr txBox="1">
            <a:spLocks/>
          </p:cNvSpPr>
          <p:nvPr/>
        </p:nvSpPr>
        <p:spPr bwMode="auto">
          <a:xfrm>
            <a:off x="0" y="-19"/>
            <a:ext cx="7072313" cy="785813"/>
          </a:xfrm>
          <a:prstGeom prst="rec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4000" dirty="0">
                <a:solidFill>
                  <a:schemeClr val="bg1"/>
                </a:solidFill>
                <a:latin typeface="Calibri" pitchFamily="34" charset="0"/>
              </a:rPr>
              <a:t>ARPES 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results </a:t>
            </a:r>
            <a:r>
              <a:rPr lang="en-US" altLang="ja-JP" sz="4000" dirty="0">
                <a:solidFill>
                  <a:schemeClr val="bg1"/>
                </a:solidFill>
                <a:latin typeface="Calibri" pitchFamily="34" charset="0"/>
              </a:rPr>
              <a:t>on 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BaFe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(As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1-x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P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x</a:t>
            </a:r>
            <a:r>
              <a:rPr lang="en-US" altLang="ja-JP" sz="4000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r>
              <a:rPr lang="en-US" altLang="ja-JP" sz="4000" baseline="-250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ja-JP" altLang="en-US" sz="4000" baseline="-25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0" y="785813"/>
            <a:ext cx="9144000" cy="238125"/>
          </a:xfrm>
          <a:prstGeom prst="rect">
            <a:avLst/>
          </a:prstGeom>
          <a:solidFill>
            <a:srgbClr val="00B05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307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7072313" cy="785813"/>
          </a:xfrm>
          <a:solidFill>
            <a:schemeClr val="tx1">
              <a:alpha val="59999"/>
            </a:schemeClr>
          </a:solidFill>
        </p:spPr>
        <p:txBody>
          <a:bodyPr/>
          <a:lstStyle/>
          <a:p>
            <a:pPr eaLnBrk="1" hangingPunct="1"/>
            <a:r>
              <a:rPr lang="en-US" altLang="ja-JP" sz="4000" smtClean="0">
                <a:solidFill>
                  <a:schemeClr val="bg1"/>
                </a:solidFill>
              </a:rPr>
              <a:t>Contents</a:t>
            </a:r>
            <a:endParaRPr lang="ja-JP" altLang="en-US" sz="4000" smtClean="0">
              <a:solidFill>
                <a:schemeClr val="bg1"/>
              </a:solidFill>
            </a:endParaRPr>
          </a:p>
        </p:txBody>
      </p:sp>
      <p:sp>
        <p:nvSpPr>
          <p:cNvPr id="3076" name="テキスト ボックス 85"/>
          <p:cNvSpPr txBox="1">
            <a:spLocks noChangeArrowheads="1"/>
          </p:cNvSpPr>
          <p:nvPr/>
        </p:nvSpPr>
        <p:spPr bwMode="auto">
          <a:xfrm>
            <a:off x="8820150" y="63960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>
                <a:latin typeface="Calibri" pitchFamily="34" charset="0"/>
              </a:rPr>
              <a:t>1</a:t>
            </a:r>
            <a:endParaRPr lang="ja-JP" altLang="en-US" sz="2400" b="1">
              <a:latin typeface="Calibri" pitchFamily="34" charset="0"/>
            </a:endParaRPr>
          </a:p>
        </p:txBody>
      </p:sp>
      <p:sp>
        <p:nvSpPr>
          <p:cNvPr id="64" name="コンテンツ プレースホルダ 2"/>
          <p:cNvSpPr>
            <a:spLocks noGrp="1"/>
          </p:cNvSpPr>
          <p:nvPr>
            <p:ph idx="1"/>
          </p:nvPr>
        </p:nvSpPr>
        <p:spPr>
          <a:xfrm>
            <a:off x="590550" y="1557338"/>
            <a:ext cx="8553450" cy="480062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ja-JP" dirty="0" smtClean="0"/>
              <a:t>Introduction</a:t>
            </a:r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r>
              <a:rPr lang="en-US" altLang="ja-JP" dirty="0" smtClean="0"/>
              <a:t>Brief intro to Superconductivity </a:t>
            </a:r>
            <a:r>
              <a:rPr lang="ja-JP" altLang="en-US" baseline="30000" dirty="0" smtClean="0">
                <a:solidFill>
                  <a:srgbClr val="C00000"/>
                </a:solidFill>
              </a:rPr>
              <a:t>超伝導</a:t>
            </a:r>
            <a:endParaRPr lang="en-US" altLang="ja-JP" baseline="30000" dirty="0" smtClean="0">
              <a:solidFill>
                <a:srgbClr val="C00000"/>
              </a:solidFill>
            </a:endParaRPr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r>
              <a:rPr lang="en-US" altLang="ja-JP" dirty="0" smtClean="0"/>
              <a:t>Superconducting gaps</a:t>
            </a:r>
            <a:r>
              <a:rPr lang="ja-JP" altLang="en-US" dirty="0" smtClean="0"/>
              <a:t> </a:t>
            </a:r>
            <a:r>
              <a:rPr lang="ja-JP" altLang="en-US" baseline="30000" dirty="0" smtClean="0">
                <a:solidFill>
                  <a:srgbClr val="C00000"/>
                </a:solidFill>
              </a:rPr>
              <a:t>超伝導ギャップ</a:t>
            </a:r>
            <a:endParaRPr lang="en-US" altLang="ja-JP" baseline="30000" dirty="0" smtClean="0">
              <a:solidFill>
                <a:srgbClr val="C00000"/>
              </a:solidFill>
            </a:endParaRPr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r>
              <a:rPr lang="en-US" altLang="ja-JP" dirty="0" smtClean="0"/>
              <a:t>Experimental method for probing SC gap: </a:t>
            </a:r>
            <a:r>
              <a:rPr lang="en-US" altLang="ja-JP" dirty="0" smtClean="0">
                <a:solidFill>
                  <a:srgbClr val="FF0000"/>
                </a:solidFill>
              </a:rPr>
              <a:t>ARPES</a:t>
            </a:r>
            <a:endParaRPr lang="en-US" altLang="ja-JP" dirty="0" smtClean="0"/>
          </a:p>
          <a:p>
            <a:pPr marL="800100" lvl="2" indent="0" eaLnBrk="1" hangingPunct="1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  </a:t>
            </a:r>
            <a:r>
              <a:rPr lang="en-US" altLang="ja-JP" dirty="0" smtClean="0">
                <a:solidFill>
                  <a:srgbClr val="FF0000"/>
                </a:solidFill>
              </a:rPr>
              <a:t>A</a:t>
            </a:r>
            <a:r>
              <a:rPr lang="en-US" altLang="ja-JP" dirty="0" smtClean="0"/>
              <a:t>ngle </a:t>
            </a:r>
            <a:r>
              <a:rPr lang="en-US" altLang="ja-JP" dirty="0" smtClean="0">
                <a:solidFill>
                  <a:srgbClr val="FF0000"/>
                </a:solidFill>
              </a:rPr>
              <a:t>R</a:t>
            </a:r>
            <a:r>
              <a:rPr lang="en-US" altLang="ja-JP" dirty="0" smtClean="0"/>
              <a:t>esolved </a:t>
            </a:r>
            <a:r>
              <a:rPr lang="en-US" altLang="ja-JP" dirty="0" smtClean="0">
                <a:solidFill>
                  <a:srgbClr val="FF0000"/>
                </a:solidFill>
              </a:rPr>
              <a:t>P</a:t>
            </a:r>
            <a:r>
              <a:rPr lang="en-US" altLang="ja-JP" dirty="0" smtClean="0"/>
              <a:t>hoto </a:t>
            </a:r>
            <a:r>
              <a:rPr lang="en-US" altLang="ja-JP" dirty="0" smtClean="0">
                <a:solidFill>
                  <a:srgbClr val="FF0000"/>
                </a:solidFill>
              </a:rPr>
              <a:t>E</a:t>
            </a:r>
            <a:r>
              <a:rPr lang="en-US" altLang="ja-JP" dirty="0" smtClean="0"/>
              <a:t>mission </a:t>
            </a:r>
            <a:r>
              <a:rPr lang="en-US" altLang="ja-JP" dirty="0" smtClean="0">
                <a:solidFill>
                  <a:srgbClr val="FF0000"/>
                </a:solidFill>
              </a:rPr>
              <a:t>S</a:t>
            </a:r>
            <a:r>
              <a:rPr lang="en-US" altLang="ja-JP" dirty="0" smtClean="0"/>
              <a:t>pectrum </a:t>
            </a:r>
            <a:r>
              <a:rPr lang="ja-JP" altLang="en-US" baseline="30000" dirty="0" smtClean="0">
                <a:solidFill>
                  <a:srgbClr val="FF0000"/>
                </a:solidFill>
              </a:rPr>
              <a:t>角度分解型光電子分光</a:t>
            </a:r>
            <a:endParaRPr lang="en-US" altLang="ja-JP" baseline="30000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ja-JP" dirty="0" smtClean="0"/>
              <a:t>Exp. result for </a:t>
            </a:r>
            <a:r>
              <a:rPr lang="en-US" altLang="ja-JP" dirty="0" smtClean="0">
                <a:solidFill>
                  <a:srgbClr val="660033"/>
                </a:solidFill>
              </a:rPr>
              <a:t>Ba</a:t>
            </a:r>
            <a:r>
              <a:rPr lang="en-US" altLang="ja-JP" dirty="0" smtClean="0">
                <a:solidFill>
                  <a:srgbClr val="FF0000"/>
                </a:solidFill>
              </a:rPr>
              <a:t>Fe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E46C0A"/>
                </a:solidFill>
              </a:rPr>
              <a:t>As</a:t>
            </a:r>
            <a:r>
              <a:rPr lang="en-US" altLang="ja-JP" baseline="-25000" dirty="0" smtClean="0"/>
              <a:t>0.7</a:t>
            </a:r>
            <a:r>
              <a:rPr lang="en-US" altLang="ja-JP" dirty="0" smtClean="0">
                <a:solidFill>
                  <a:srgbClr val="0000FF"/>
                </a:solidFill>
              </a:rPr>
              <a:t>P</a:t>
            </a:r>
            <a:r>
              <a:rPr lang="en-US" altLang="ja-JP" baseline="-25000" dirty="0" smtClean="0"/>
              <a:t>0.3</a:t>
            </a:r>
            <a:r>
              <a:rPr lang="en-US" altLang="ja-JP" dirty="0" smtClean="0"/>
              <a:t>)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, by ARPES</a:t>
            </a:r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r>
              <a:rPr lang="en-US" altLang="ja-JP" dirty="0" smtClean="0"/>
              <a:t>Fermi Surfaces </a:t>
            </a:r>
            <a:r>
              <a:rPr lang="ja-JP" altLang="en-US" baseline="30000" dirty="0" smtClean="0">
                <a:solidFill>
                  <a:srgbClr val="C00000"/>
                </a:solidFill>
              </a:rPr>
              <a:t>フェルミー面</a:t>
            </a:r>
            <a:endParaRPr lang="en-US" altLang="ja-JP" baseline="30000" dirty="0" smtClean="0">
              <a:solidFill>
                <a:srgbClr val="C00000"/>
              </a:solidFill>
            </a:endParaRPr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r>
              <a:rPr lang="en-US" altLang="ja-JP" dirty="0" smtClean="0"/>
              <a:t>Superconducting gap</a:t>
            </a:r>
            <a:r>
              <a:rPr lang="ja-JP" altLang="en-US" baseline="30000" dirty="0" smtClean="0">
                <a:solidFill>
                  <a:srgbClr val="C00000"/>
                </a:solidFill>
              </a:rPr>
              <a:t>超伝導ギャップ</a:t>
            </a:r>
            <a:endParaRPr lang="en-US" altLang="ja-JP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ja-JP" dirty="0" smtClean="0"/>
              <a:t>Summary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72313" y="0"/>
            <a:ext cx="2071687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en-US" altLang="ja-JP" sz="2000">
                <a:latin typeface="Calibri" pitchFamily="34" charset="0"/>
              </a:rPr>
              <a:t>Introduction</a:t>
            </a:r>
          </a:p>
        </p:txBody>
      </p:sp>
      <p:pic>
        <p:nvPicPr>
          <p:cNvPr id="3079" name="Picture 11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44475"/>
            <a:ext cx="4333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6" descr="C:\Users\tsdolgoon\Pictures\arp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08075"/>
            <a:ext cx="3489325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テキスト ボックス 30"/>
          <p:cNvSpPr txBox="1">
            <a:spLocks noChangeArrowheads="1"/>
          </p:cNvSpPr>
          <p:nvPr/>
        </p:nvSpPr>
        <p:spPr bwMode="auto">
          <a:xfrm>
            <a:off x="3923928" y="1196752"/>
            <a:ext cx="46434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Calibri" pitchFamily="34" charset="0"/>
              <a:buAutoNum type="arabicPeriod"/>
            </a:pPr>
            <a:r>
              <a:rPr lang="en-US" altLang="ja-JP" sz="2400" b="1" dirty="0">
                <a:latin typeface="Calibri" pitchFamily="34" charset="0"/>
              </a:rPr>
              <a:t>As </a:t>
            </a:r>
            <a:r>
              <a:rPr lang="en-US" altLang="ja-JP" sz="2400" b="1" dirty="0" err="1">
                <a:latin typeface="Calibri" pitchFamily="34" charset="0"/>
              </a:rPr>
              <a:t>pnictogen</a:t>
            </a:r>
            <a:r>
              <a:rPr lang="en-US" altLang="ja-JP" sz="2400" b="1" dirty="0">
                <a:latin typeface="Calibri" pitchFamily="34" charset="0"/>
              </a:rPr>
              <a:t> height becomes lower, FSs become 3D like.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altLang="ja-JP" sz="2400" b="1" dirty="0">
                <a:latin typeface="Calibri" pitchFamily="34" charset="0"/>
              </a:rPr>
              <a:t>Even 3D like FSs cause large RDOS, </a:t>
            </a:r>
            <a:r>
              <a:rPr lang="en-US" altLang="ja-JP" sz="2400" b="1" i="1" dirty="0">
                <a:latin typeface="Calibri" pitchFamily="34" charset="0"/>
              </a:rPr>
              <a:t>T</a:t>
            </a:r>
            <a:r>
              <a:rPr lang="en-US" altLang="ja-JP" sz="2400" b="1" baseline="-25000" dirty="0">
                <a:latin typeface="Calibri" pitchFamily="34" charset="0"/>
              </a:rPr>
              <a:t>c</a:t>
            </a:r>
            <a:r>
              <a:rPr lang="en-US" altLang="ja-JP" sz="2400" b="1" dirty="0">
                <a:latin typeface="Calibri" pitchFamily="34" charset="0"/>
              </a:rPr>
              <a:t> is still high enough.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altLang="ja-JP" sz="2400" b="1" dirty="0">
                <a:latin typeface="Calibri" pitchFamily="34" charset="0"/>
              </a:rPr>
              <a:t>Multiband </a:t>
            </a:r>
            <a:r>
              <a:rPr lang="en-US" altLang="ja-JP" sz="2400" b="1" dirty="0" smtClean="0">
                <a:latin typeface="Calibri" pitchFamily="34" charset="0"/>
              </a:rPr>
              <a:t>effect</a:t>
            </a:r>
          </a:p>
        </p:txBody>
      </p:sp>
      <p:grpSp>
        <p:nvGrpSpPr>
          <p:cNvPr id="32" name="グループ化 31"/>
          <p:cNvGrpSpPr>
            <a:grpSpLocks/>
          </p:cNvGrpSpPr>
          <p:nvPr/>
        </p:nvGrpSpPr>
        <p:grpSpPr bwMode="auto">
          <a:xfrm>
            <a:off x="4729163" y="3519488"/>
            <a:ext cx="3486150" cy="2981325"/>
            <a:chOff x="5572132" y="2814577"/>
            <a:chExt cx="3486150" cy="2981760"/>
          </a:xfrm>
        </p:grpSpPr>
        <p:grpSp>
          <p:nvGrpSpPr>
            <p:cNvPr id="15373" name="グループ化 39"/>
            <p:cNvGrpSpPr>
              <a:grpSpLocks/>
            </p:cNvGrpSpPr>
            <p:nvPr/>
          </p:nvGrpSpPr>
          <p:grpSpPr bwMode="auto">
            <a:xfrm>
              <a:off x="5691216" y="2814577"/>
              <a:ext cx="3238502" cy="2981760"/>
              <a:chOff x="5691216" y="1641370"/>
              <a:chExt cx="3238502" cy="2981760"/>
            </a:xfrm>
          </p:grpSpPr>
          <p:sp>
            <p:nvSpPr>
              <p:cNvPr id="15375" name="テキスト ボックス 38"/>
              <p:cNvSpPr txBox="1">
                <a:spLocks noChangeArrowheads="1"/>
              </p:cNvSpPr>
              <p:nvPr/>
            </p:nvSpPr>
            <p:spPr bwMode="auto">
              <a:xfrm>
                <a:off x="5783293" y="3975885"/>
                <a:ext cx="745717" cy="27699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ja-JP" sz="1200" b="1">
                    <a:solidFill>
                      <a:schemeClr val="bg1"/>
                    </a:solidFill>
                    <a:latin typeface="Calibri" pitchFamily="34" charset="0"/>
                  </a:rPr>
                  <a:t>BaK122</a:t>
                </a:r>
                <a:endParaRPr lang="ja-JP" altLang="en-US" sz="1200" b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40" name="テキスト ボックス 39"/>
              <p:cNvSpPr txBox="1"/>
              <p:nvPr/>
            </p:nvSpPr>
            <p:spPr>
              <a:xfrm>
                <a:off x="6721482" y="3975335"/>
                <a:ext cx="738187" cy="27785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ja-JP" sz="1200" b="1" dirty="0">
                    <a:solidFill>
                      <a:schemeClr val="bg1"/>
                    </a:solidFill>
                    <a:latin typeface="+mn-lt"/>
                    <a:ea typeface="ＭＳ Ｐゴシック" charset="-128"/>
                  </a:rPr>
                  <a:t>Ba122P</a:t>
                </a:r>
                <a:endParaRPr lang="ja-JP" altLang="en-US" sz="1200" b="1" dirty="0">
                  <a:solidFill>
                    <a:schemeClr val="bg1"/>
                  </a:solidFill>
                  <a:latin typeface="+mn-lt"/>
                  <a:ea typeface="ＭＳ Ｐゴシック" charset="-128"/>
                </a:endParaRPr>
              </a:p>
            </p:txBody>
          </p:sp>
          <p:sp>
            <p:nvSpPr>
              <p:cNvPr id="15377" name="テキスト ボックス 40"/>
              <p:cNvSpPr txBox="1">
                <a:spLocks noChangeArrowheads="1"/>
              </p:cNvSpPr>
              <p:nvPr/>
            </p:nvSpPr>
            <p:spPr bwMode="auto">
              <a:xfrm>
                <a:off x="6715140" y="4346131"/>
                <a:ext cx="704039" cy="2769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ja-JP" sz="1200" b="1">
                    <a:solidFill>
                      <a:schemeClr val="bg1"/>
                    </a:solidFill>
                    <a:latin typeface="Calibri" pitchFamily="34" charset="0"/>
                  </a:rPr>
                  <a:t>Sr122P</a:t>
                </a:r>
                <a:endParaRPr lang="ja-JP" altLang="en-US" sz="1200" b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5378" name="テキスト ボックス 4"/>
              <p:cNvSpPr txBox="1">
                <a:spLocks noChangeArrowheads="1"/>
              </p:cNvSpPr>
              <p:nvPr/>
            </p:nvSpPr>
            <p:spPr bwMode="auto">
              <a:xfrm>
                <a:off x="5691216" y="1641370"/>
                <a:ext cx="323850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altLang="ja-JP" sz="1600" dirty="0">
                    <a:latin typeface="Calibri" pitchFamily="34" charset="0"/>
                  </a:rPr>
                  <a:t>Suzuki, </a:t>
                </a:r>
                <a:r>
                  <a:rPr lang="en-US" altLang="ja-JP" sz="1600" dirty="0" err="1">
                    <a:latin typeface="Calibri" pitchFamily="34" charset="0"/>
                  </a:rPr>
                  <a:t>Usui</a:t>
                </a:r>
                <a:r>
                  <a:rPr lang="en-US" altLang="ja-JP" sz="1600" dirty="0">
                    <a:latin typeface="Calibri" pitchFamily="34" charset="0"/>
                  </a:rPr>
                  <a:t>, Kuroki</a:t>
                </a:r>
                <a:r>
                  <a:rPr lang="ja-JP" altLang="en-US" sz="1600" dirty="0">
                    <a:latin typeface="Calibri" pitchFamily="34" charset="0"/>
                  </a:rPr>
                  <a:t> </a:t>
                </a:r>
                <a:r>
                  <a:rPr lang="en-US" altLang="ja-JP" sz="1600" dirty="0">
                    <a:latin typeface="Calibri" pitchFamily="34" charset="0"/>
                  </a:rPr>
                  <a:t>et al., JPSJ(2011)</a:t>
                </a:r>
              </a:p>
            </p:txBody>
          </p:sp>
        </p:grpSp>
        <p:pic>
          <p:nvPicPr>
            <p:cNvPr id="15374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132" y="3133737"/>
              <a:ext cx="3486150" cy="200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71" name="テキスト ボックス 16"/>
          <p:cNvSpPr txBox="1">
            <a:spLocks noChangeArrowheads="1"/>
          </p:cNvSpPr>
          <p:nvPr/>
        </p:nvSpPr>
        <p:spPr bwMode="auto">
          <a:xfrm>
            <a:off x="642938" y="6357938"/>
            <a:ext cx="342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>
                <a:latin typeface="Calibri" pitchFamily="34" charset="0"/>
              </a:rPr>
              <a:t>Y. Zhang et al., arXiv: 1109.0229v1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15372" name="テキスト ボックス 18"/>
          <p:cNvSpPr txBox="1">
            <a:spLocks noChangeArrowheads="1"/>
          </p:cNvSpPr>
          <p:nvPr/>
        </p:nvSpPr>
        <p:spPr bwMode="auto">
          <a:xfrm>
            <a:off x="0" y="6396038"/>
            <a:ext cx="49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>
                <a:latin typeface="Calibri" pitchFamily="34" charset="0"/>
              </a:rPr>
              <a:t>10</a:t>
            </a:r>
            <a:endParaRPr lang="ja-JP" altLang="en-US" sz="2400" b="1">
              <a:latin typeface="Calibri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072313" y="-5"/>
            <a:ext cx="2071687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200" b="1" dirty="0" smtClean="0">
                <a:latin typeface="+mn-lt"/>
                <a:ea typeface="+mn-ea"/>
              </a:rPr>
              <a:t>Summary II</a:t>
            </a:r>
            <a:endParaRPr lang="en-US" altLang="ja-JP" sz="2200" b="1" dirty="0">
              <a:latin typeface="+mn-lt"/>
              <a:ea typeface="+mn-ea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785808"/>
            <a:ext cx="9144000" cy="238125"/>
          </a:xfrm>
          <a:prstGeom prst="rect">
            <a:avLst/>
          </a:prstGeom>
          <a:solidFill>
            <a:srgbClr val="00B05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21" name="Picture 11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44470"/>
            <a:ext cx="4333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タイトル 1"/>
          <p:cNvSpPr txBox="1">
            <a:spLocks/>
          </p:cNvSpPr>
          <p:nvPr/>
        </p:nvSpPr>
        <p:spPr bwMode="auto">
          <a:xfrm>
            <a:off x="0" y="-24"/>
            <a:ext cx="7072313" cy="785813"/>
          </a:xfrm>
          <a:prstGeom prst="rec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4000" dirty="0" smtClean="0">
                <a:solidFill>
                  <a:schemeClr val="bg1"/>
                </a:solidFill>
                <a:latin typeface="+mj-lt"/>
              </a:rPr>
              <a:t>Comparison with Theory</a:t>
            </a:r>
            <a:endParaRPr lang="ja-JP" altLang="en-US" sz="4000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テキスト ボックス 85"/>
          <p:cNvSpPr txBox="1">
            <a:spLocks noChangeArrowheads="1"/>
          </p:cNvSpPr>
          <p:nvPr/>
        </p:nvSpPr>
        <p:spPr bwMode="auto">
          <a:xfrm>
            <a:off x="8643966" y="6396038"/>
            <a:ext cx="495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latin typeface="Calibri" pitchFamily="34" charset="0"/>
              </a:rPr>
              <a:t>19</a:t>
            </a:r>
            <a:endParaRPr lang="ja-JP" alt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4"/>
          <p:cNvSpPr>
            <a:spLocks noChangeArrowheads="1"/>
          </p:cNvSpPr>
          <p:nvPr/>
        </p:nvSpPr>
        <p:spPr bwMode="auto">
          <a:xfrm>
            <a:off x="0" y="0"/>
            <a:ext cx="7072313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 smtClean="0">
                <a:latin typeface="+mn-lt"/>
                <a:ea typeface="+mn-ea"/>
              </a:rPr>
              <a:t>Conclusions in this work</a:t>
            </a:r>
            <a:endParaRPr lang="en-US" altLang="ja-JP" sz="3600" b="1" dirty="0">
              <a:latin typeface="+mn-lt"/>
              <a:ea typeface="+mn-ea"/>
            </a:endParaRPr>
          </a:p>
        </p:txBody>
      </p:sp>
      <p:sp>
        <p:nvSpPr>
          <p:cNvPr id="13315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5780184"/>
            <a:ext cx="8229600" cy="792088"/>
          </a:xfrm>
        </p:spPr>
        <p:txBody>
          <a:bodyPr/>
          <a:lstStyle/>
          <a:p>
            <a:pPr marL="514350" indent="-514350" algn="ctr" eaLnBrk="1" hangingPunct="1">
              <a:buFont typeface="Arial" pitchFamily="34" charset="0"/>
              <a:buNone/>
            </a:pPr>
            <a:r>
              <a:rPr lang="en-US" altLang="ja-JP" sz="4400" dirty="0" smtClean="0"/>
              <a:t>Thank you  for your attention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072313" y="0"/>
            <a:ext cx="2071687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b="1" dirty="0">
                <a:latin typeface="+mn-lt"/>
                <a:ea typeface="+mn-ea"/>
              </a:rPr>
              <a:t>The End</a:t>
            </a: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0" y="785813"/>
            <a:ext cx="9144000" cy="238125"/>
          </a:xfrm>
          <a:prstGeom prst="rect">
            <a:avLst/>
          </a:prstGeom>
          <a:solidFill>
            <a:srgbClr val="00B05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13319" name="Picture 11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44475"/>
            <a:ext cx="4333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0" y="1532644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dirty="0" smtClean="0">
                <a:solidFill>
                  <a:srgbClr val="0000FF"/>
                </a:solidFill>
              </a:rPr>
              <a:t>This work unifies the seemingly diversified phenomenology of nodal and </a:t>
            </a:r>
            <a:r>
              <a:rPr lang="en-US" altLang="ja-JP" sz="3200" b="1" dirty="0" err="1" smtClean="0">
                <a:solidFill>
                  <a:srgbClr val="0000FF"/>
                </a:solidFill>
              </a:rPr>
              <a:t>nodeless</a:t>
            </a:r>
            <a:r>
              <a:rPr lang="en-US" altLang="ja-JP" sz="3200" b="1" dirty="0" smtClean="0">
                <a:solidFill>
                  <a:srgbClr val="0000FF"/>
                </a:solidFill>
              </a:rPr>
              <a:t> superconducting gaps in various iron based superconductors, </a:t>
            </a:r>
          </a:p>
          <a:p>
            <a:pPr algn="ctr"/>
            <a:r>
              <a:rPr lang="en-US" altLang="ja-JP" sz="3200" b="1" dirty="0" smtClean="0"/>
              <a:t>and </a:t>
            </a:r>
          </a:p>
          <a:p>
            <a:pPr algn="ctr"/>
            <a:r>
              <a:rPr lang="en-US" altLang="ja-JP" sz="3200" b="1" dirty="0" smtClean="0">
                <a:solidFill>
                  <a:srgbClr val="0000FF"/>
                </a:solidFill>
              </a:rPr>
              <a:t>It provides a discriminator for theories on iron </a:t>
            </a:r>
            <a:r>
              <a:rPr lang="en-US" altLang="ja-JP" sz="3200" b="1" dirty="0" err="1" smtClean="0">
                <a:solidFill>
                  <a:srgbClr val="0000FF"/>
                </a:solidFill>
              </a:rPr>
              <a:t>pnictides</a:t>
            </a:r>
            <a:r>
              <a:rPr lang="en-US" altLang="ja-JP" sz="3200" b="1" dirty="0" smtClean="0">
                <a:solidFill>
                  <a:srgbClr val="0000FF"/>
                </a:solidFill>
              </a:rPr>
              <a:t>.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5"/>
          <p:cNvSpPr>
            <a:spLocks noChangeArrowheads="1"/>
          </p:cNvSpPr>
          <p:nvPr/>
        </p:nvSpPr>
        <p:spPr bwMode="auto">
          <a:xfrm>
            <a:off x="3076575" y="1285875"/>
            <a:ext cx="317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8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ja-JP">
              <a:latin typeface="Calibri" pitchFamily="34" charset="0"/>
            </a:endParaRPr>
          </a:p>
        </p:txBody>
      </p:sp>
      <p:sp>
        <p:nvSpPr>
          <p:cNvPr id="152" name="Rectangle 4"/>
          <p:cNvSpPr>
            <a:spLocks noChangeArrowheads="1"/>
          </p:cNvSpPr>
          <p:nvPr/>
        </p:nvSpPr>
        <p:spPr bwMode="auto">
          <a:xfrm>
            <a:off x="7072313" y="0"/>
            <a:ext cx="2071687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en-US" altLang="ja-JP" sz="2000" dirty="0">
                <a:latin typeface="Calibri" pitchFamily="34" charset="0"/>
              </a:rPr>
              <a:t>Introduction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785813"/>
            <a:ext cx="9144000" cy="238125"/>
          </a:xfrm>
          <a:prstGeom prst="rect">
            <a:avLst/>
          </a:prstGeom>
          <a:solidFill>
            <a:srgbClr val="00B05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4101" name="Picture 11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44475"/>
            <a:ext cx="4333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7072313" cy="785813"/>
          </a:xfrm>
          <a:solidFill>
            <a:schemeClr val="tx1">
              <a:alpha val="59999"/>
            </a:schemeClr>
          </a:solidFill>
        </p:spPr>
        <p:txBody>
          <a:bodyPr/>
          <a:lstStyle/>
          <a:p>
            <a:pPr eaLnBrk="1" hangingPunct="1"/>
            <a:r>
              <a:rPr lang="en-US" altLang="ja-JP" sz="4000" smtClean="0">
                <a:solidFill>
                  <a:schemeClr val="bg1"/>
                </a:solidFill>
              </a:rPr>
              <a:t>What is Superconductivity?</a:t>
            </a:r>
            <a:endParaRPr lang="ja-JP" altLang="en-US" sz="4000" smtClean="0">
              <a:solidFill>
                <a:schemeClr val="bg1"/>
              </a:solidFill>
            </a:endParaRPr>
          </a:p>
        </p:txBody>
      </p:sp>
      <p:sp>
        <p:nvSpPr>
          <p:cNvPr id="151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pitchFamily="34" charset="0"/>
              <a:buNone/>
            </a:pPr>
            <a:r>
              <a:rPr lang="en-US" altLang="ja-JP" dirty="0" smtClean="0"/>
              <a:t>If substance is in superconducting state, which:</a:t>
            </a:r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endParaRPr lang="en-US" altLang="ja-JP" dirty="0" smtClean="0"/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r>
              <a:rPr lang="en-US" altLang="ja-JP" sz="3200" dirty="0" smtClean="0"/>
              <a:t>Has no electric resistance </a:t>
            </a:r>
            <a:r>
              <a:rPr lang="ja-JP" altLang="en-US" sz="3200" baseline="30000" dirty="0" smtClean="0">
                <a:solidFill>
                  <a:srgbClr val="C00000"/>
                </a:solidFill>
              </a:rPr>
              <a:t>電気抵抗</a:t>
            </a:r>
            <a:endParaRPr lang="en-US" altLang="ja-JP" sz="3200" baseline="30000" dirty="0" smtClean="0">
              <a:solidFill>
                <a:srgbClr val="C00000"/>
              </a:solidFill>
            </a:endParaRPr>
          </a:p>
          <a:p>
            <a:pPr marL="914400" lvl="1" indent="-514350" eaLnBrk="1" hangingPunct="1">
              <a:buFont typeface="Calibri" pitchFamily="34" charset="0"/>
              <a:buAutoNum type="arabicPeriod"/>
            </a:pPr>
            <a:r>
              <a:rPr lang="en-US" altLang="ja-JP" sz="3200" dirty="0" smtClean="0"/>
              <a:t>Repels magnetic field </a:t>
            </a:r>
            <a:r>
              <a:rPr lang="ja-JP" altLang="en-US" sz="3200" baseline="30000" dirty="0" smtClean="0">
                <a:solidFill>
                  <a:srgbClr val="C00000"/>
                </a:solidFill>
              </a:rPr>
              <a:t>磁場</a:t>
            </a:r>
            <a:r>
              <a:rPr lang="en-US" altLang="ja-JP" sz="3200" dirty="0" smtClean="0"/>
              <a:t> from itself</a:t>
            </a:r>
            <a:endParaRPr lang="en-US" altLang="ja-JP" dirty="0" smtClean="0"/>
          </a:p>
        </p:txBody>
      </p:sp>
      <p:grpSp>
        <p:nvGrpSpPr>
          <p:cNvPr id="160" name="グループ化 159"/>
          <p:cNvGrpSpPr>
            <a:grpSpLocks/>
          </p:cNvGrpSpPr>
          <p:nvPr/>
        </p:nvGrpSpPr>
        <p:grpSpPr bwMode="auto">
          <a:xfrm>
            <a:off x="1428728" y="3857628"/>
            <a:ext cx="3619500" cy="2714625"/>
            <a:chOff x="166657" y="3929066"/>
            <a:chExt cx="3619525" cy="2714644"/>
          </a:xfrm>
        </p:grpSpPr>
        <p:pic>
          <p:nvPicPr>
            <p:cNvPr id="410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57" y="3929066"/>
              <a:ext cx="3619525" cy="2714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612" y="5286388"/>
              <a:ext cx="285752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894" y="5992830"/>
              <a:ext cx="285752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4414" y="4714884"/>
              <a:ext cx="285752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670" y="4891098"/>
              <a:ext cx="285752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38" y="5878530"/>
              <a:ext cx="285752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6" name="テキスト ボックス 85"/>
          <p:cNvSpPr txBox="1">
            <a:spLocks noChangeArrowheads="1"/>
          </p:cNvSpPr>
          <p:nvPr/>
        </p:nvSpPr>
        <p:spPr bwMode="auto">
          <a:xfrm>
            <a:off x="8820150" y="6396038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latin typeface="Calibri" pitchFamily="34" charset="0"/>
              </a:rPr>
              <a:t>2</a:t>
            </a:r>
            <a:endParaRPr lang="ja-JP" altLang="en-US" sz="2400" b="1" dirty="0">
              <a:latin typeface="Calibri" pitchFamily="34" charset="0"/>
            </a:endParaRP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786190"/>
            <a:ext cx="1928826" cy="29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build="p"/>
      <p:bldP spid="151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円弧 40"/>
          <p:cNvSpPr/>
          <p:nvPr/>
        </p:nvSpPr>
        <p:spPr bwMode="auto">
          <a:xfrm rot="16200000" flipV="1">
            <a:off x="4270392" y="2794219"/>
            <a:ext cx="1714500" cy="2000250"/>
          </a:xfrm>
          <a:prstGeom prst="arc">
            <a:avLst>
              <a:gd name="adj1" fmla="val 17295117"/>
              <a:gd name="adj2" fmla="val 275356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406" name="テキスト ボックス 28"/>
          <p:cNvSpPr txBox="1">
            <a:spLocks noChangeArrowheads="1"/>
          </p:cNvSpPr>
          <p:nvPr/>
        </p:nvSpPr>
        <p:spPr bwMode="auto">
          <a:xfrm>
            <a:off x="3598875" y="3955504"/>
            <a:ext cx="285707" cy="36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Calibri" pitchFamily="34" charset="0"/>
              </a:rPr>
              <a:t>0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14407" name="テキスト ボックス 38"/>
          <p:cNvSpPr txBox="1">
            <a:spLocks noChangeArrowheads="1"/>
          </p:cNvSpPr>
          <p:nvPr/>
        </p:nvSpPr>
        <p:spPr bwMode="auto">
          <a:xfrm>
            <a:off x="3102165" y="1500174"/>
            <a:ext cx="610972" cy="36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Calibri" pitchFamily="34" charset="0"/>
              </a:rPr>
              <a:t>T [K]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51" name="フリーフォーム 50"/>
          <p:cNvSpPr/>
          <p:nvPr/>
        </p:nvSpPr>
        <p:spPr bwMode="auto">
          <a:xfrm flipH="1">
            <a:off x="4441842" y="3111719"/>
            <a:ext cx="1284287" cy="857250"/>
          </a:xfrm>
          <a:custGeom>
            <a:avLst/>
            <a:gdLst>
              <a:gd name="connsiteX0" fmla="*/ 0 w 1471448"/>
              <a:gd name="connsiteY0" fmla="*/ 0 h 620111"/>
              <a:gd name="connsiteX1" fmla="*/ 0 w 1471448"/>
              <a:gd name="connsiteY1" fmla="*/ 620111 h 620111"/>
              <a:gd name="connsiteX2" fmla="*/ 1460938 w 1471448"/>
              <a:gd name="connsiteY2" fmla="*/ 620111 h 620111"/>
              <a:gd name="connsiteX3" fmla="*/ 1471448 w 1471448"/>
              <a:gd name="connsiteY3" fmla="*/ 52552 h 620111"/>
              <a:gd name="connsiteX4" fmla="*/ 0 w 1471448"/>
              <a:gd name="connsiteY4" fmla="*/ 0 h 62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448" h="620111">
                <a:moveTo>
                  <a:pt x="0" y="0"/>
                </a:moveTo>
                <a:lnTo>
                  <a:pt x="0" y="620111"/>
                </a:lnTo>
                <a:lnTo>
                  <a:pt x="1460938" y="620111"/>
                </a:lnTo>
                <a:lnTo>
                  <a:pt x="1471448" y="525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2" name="円弧 51"/>
          <p:cNvSpPr/>
          <p:nvPr/>
        </p:nvSpPr>
        <p:spPr bwMode="auto">
          <a:xfrm rot="5400000" flipH="1">
            <a:off x="1650223" y="3161725"/>
            <a:ext cx="4214813" cy="1622425"/>
          </a:xfrm>
          <a:prstGeom prst="arc">
            <a:avLst>
              <a:gd name="adj1" fmla="val 16200000"/>
              <a:gd name="adj2" fmla="val 21599645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3" name="テキスト ボックス 31"/>
          <p:cNvSpPr txBox="1">
            <a:spLocks noChangeArrowheads="1"/>
          </p:cNvSpPr>
          <p:nvPr/>
        </p:nvSpPr>
        <p:spPr bwMode="auto">
          <a:xfrm>
            <a:off x="4946667" y="3287931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SC</a:t>
            </a:r>
            <a:endParaRPr lang="ja-JP" altLang="en-US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411" name="正方形/長方形 41"/>
          <p:cNvSpPr>
            <a:spLocks noChangeArrowheads="1"/>
          </p:cNvSpPr>
          <p:nvPr/>
        </p:nvSpPr>
        <p:spPr bwMode="auto">
          <a:xfrm>
            <a:off x="4326116" y="4037233"/>
            <a:ext cx="2214224" cy="46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400" b="1" dirty="0">
                <a:solidFill>
                  <a:srgbClr val="000000"/>
                </a:solidFill>
                <a:latin typeface="Calibri" pitchFamily="34" charset="0"/>
              </a:rPr>
              <a:t>Ba</a:t>
            </a:r>
            <a:r>
              <a:rPr lang="en-US" altLang="ja-JP" sz="2400" b="1" baseline="-25000" dirty="0">
                <a:solidFill>
                  <a:srgbClr val="000000"/>
                </a:solidFill>
                <a:latin typeface="Calibri" pitchFamily="34" charset="0"/>
              </a:rPr>
              <a:t>1-x</a:t>
            </a:r>
            <a:r>
              <a:rPr lang="en-US" altLang="ja-JP" sz="2400" b="1" dirty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US" altLang="ja-JP" sz="2400" b="1" baseline="-25000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altLang="ja-JP" sz="2400" b="1" dirty="0">
                <a:solidFill>
                  <a:srgbClr val="000000"/>
                </a:solidFill>
                <a:latin typeface="Calibri" pitchFamily="34" charset="0"/>
              </a:rPr>
              <a:t>Fe</a:t>
            </a:r>
            <a:r>
              <a:rPr lang="en-US" altLang="ja-JP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altLang="ja-JP" sz="2400" b="1" dirty="0">
                <a:solidFill>
                  <a:srgbClr val="000000"/>
                </a:solidFill>
                <a:latin typeface="Calibri" pitchFamily="34" charset="0"/>
              </a:rPr>
              <a:t>As</a:t>
            </a:r>
            <a:r>
              <a:rPr lang="en-US" altLang="ja-JP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ja-JP" altLang="en-US" sz="2400" b="1" baseline="-25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412" name="テキスト ボックス 38"/>
          <p:cNvSpPr txBox="1">
            <a:spLocks noChangeArrowheads="1"/>
          </p:cNvSpPr>
          <p:nvPr/>
        </p:nvSpPr>
        <p:spPr bwMode="auto">
          <a:xfrm>
            <a:off x="4786314" y="2571744"/>
            <a:ext cx="763235" cy="26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100" dirty="0">
                <a:latin typeface="Calibri" pitchFamily="34" charset="0"/>
              </a:rPr>
              <a:t>( T</a:t>
            </a:r>
            <a:r>
              <a:rPr lang="en-US" altLang="ja-JP" sz="1100" baseline="-25000" dirty="0">
                <a:latin typeface="Calibri" pitchFamily="34" charset="0"/>
              </a:rPr>
              <a:t>c</a:t>
            </a:r>
            <a:r>
              <a:rPr lang="en-US" altLang="ja-JP" sz="1100" dirty="0">
                <a:latin typeface="Calibri" pitchFamily="34" charset="0"/>
              </a:rPr>
              <a:t>=38K)</a:t>
            </a:r>
            <a:endParaRPr lang="ja-JP" altLang="en-US" sz="1100" dirty="0">
              <a:latin typeface="Calibri" pitchFamily="34" charset="0"/>
            </a:endParaRPr>
          </a:p>
        </p:txBody>
      </p:sp>
      <p:sp>
        <p:nvSpPr>
          <p:cNvPr id="14413" name="テキスト ボックス 18"/>
          <p:cNvSpPr txBox="1">
            <a:spLocks noChangeArrowheads="1"/>
          </p:cNvSpPr>
          <p:nvPr/>
        </p:nvSpPr>
        <p:spPr bwMode="auto">
          <a:xfrm>
            <a:off x="4839355" y="4484446"/>
            <a:ext cx="1232843" cy="33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latin typeface="Calibri" pitchFamily="34" charset="0"/>
              </a:rPr>
              <a:t>hole-doping </a:t>
            </a:r>
            <a:endParaRPr lang="ja-JP" altLang="en-US" sz="1600" baseline="-25000" dirty="0">
              <a:latin typeface="Calibri" pitchFamily="34" charset="0"/>
            </a:endParaRPr>
          </a:p>
        </p:txBody>
      </p:sp>
      <p:cxnSp>
        <p:nvCxnSpPr>
          <p:cNvPr id="60" name="直線コネクタ 59"/>
          <p:cNvCxnSpPr/>
          <p:nvPr/>
        </p:nvCxnSpPr>
        <p:spPr bwMode="auto">
          <a:xfrm rot="16200000" flipH="1">
            <a:off x="2568592" y="2781519"/>
            <a:ext cx="2393950" cy="0"/>
          </a:xfrm>
          <a:prstGeom prst="line">
            <a:avLst/>
          </a:prstGeom>
          <a:ln w="127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15" name="テキスト ボックス 29"/>
          <p:cNvSpPr txBox="1">
            <a:spLocks noChangeArrowheads="1"/>
          </p:cNvSpPr>
          <p:nvPr/>
        </p:nvSpPr>
        <p:spPr bwMode="auto">
          <a:xfrm>
            <a:off x="3774214" y="2940552"/>
            <a:ext cx="684699" cy="36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C00000"/>
                </a:solidFill>
                <a:latin typeface="Calibri" pitchFamily="34" charset="0"/>
              </a:rPr>
              <a:t>AFM</a:t>
            </a:r>
            <a:endParaRPr lang="ja-JP" altLang="en-US" b="1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82" name="直線矢印コネクタ 81"/>
          <p:cNvCxnSpPr/>
          <p:nvPr/>
        </p:nvCxnSpPr>
        <p:spPr bwMode="auto">
          <a:xfrm>
            <a:off x="3768742" y="3975319"/>
            <a:ext cx="271462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17" name="テキスト ボックス 97"/>
          <p:cNvSpPr txBox="1">
            <a:spLocks noChangeArrowheads="1"/>
          </p:cNvSpPr>
          <p:nvPr/>
        </p:nvSpPr>
        <p:spPr bwMode="auto">
          <a:xfrm>
            <a:off x="6500826" y="3845430"/>
            <a:ext cx="573127" cy="36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latin typeface="Calibri" pitchFamily="34" charset="0"/>
              </a:rPr>
              <a:t>x</a:t>
            </a:r>
            <a:endParaRPr lang="ja-JP" altLang="en-US" dirty="0">
              <a:latin typeface="Calibri" pitchFamily="34" charset="0"/>
            </a:endParaRPr>
          </a:p>
        </p:txBody>
      </p:sp>
      <p:sp>
        <p:nvSpPr>
          <p:cNvPr id="104" name="Text Box 7"/>
          <p:cNvSpPr txBox="1">
            <a:spLocks noChangeArrowheads="1"/>
          </p:cNvSpPr>
          <p:nvPr/>
        </p:nvSpPr>
        <p:spPr bwMode="auto">
          <a:xfrm>
            <a:off x="4572000" y="2143116"/>
            <a:ext cx="1068387" cy="369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latin typeface="Arial" pitchFamily="34" charset="0"/>
                <a:ea typeface="+mn-ea"/>
              </a:rPr>
              <a:t>Full gap</a:t>
            </a:r>
          </a:p>
        </p:txBody>
      </p:sp>
      <p:sp>
        <p:nvSpPr>
          <p:cNvPr id="38" name="フリーフォーム 37"/>
          <p:cNvSpPr/>
          <p:nvPr/>
        </p:nvSpPr>
        <p:spPr bwMode="auto">
          <a:xfrm flipH="1">
            <a:off x="5718192" y="3435569"/>
            <a:ext cx="360362" cy="525462"/>
          </a:xfrm>
          <a:custGeom>
            <a:avLst/>
            <a:gdLst>
              <a:gd name="connsiteX0" fmla="*/ 0 w 1471448"/>
              <a:gd name="connsiteY0" fmla="*/ 0 h 620111"/>
              <a:gd name="connsiteX1" fmla="*/ 0 w 1471448"/>
              <a:gd name="connsiteY1" fmla="*/ 620111 h 620111"/>
              <a:gd name="connsiteX2" fmla="*/ 1460938 w 1471448"/>
              <a:gd name="connsiteY2" fmla="*/ 620111 h 620111"/>
              <a:gd name="connsiteX3" fmla="*/ 1471448 w 1471448"/>
              <a:gd name="connsiteY3" fmla="*/ 52552 h 620111"/>
              <a:gd name="connsiteX4" fmla="*/ 0 w 1471448"/>
              <a:gd name="connsiteY4" fmla="*/ 0 h 62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448" h="620111">
                <a:moveTo>
                  <a:pt x="0" y="0"/>
                </a:moveTo>
                <a:lnTo>
                  <a:pt x="0" y="620111"/>
                </a:lnTo>
                <a:lnTo>
                  <a:pt x="1460938" y="620111"/>
                </a:lnTo>
                <a:lnTo>
                  <a:pt x="1471448" y="525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421" name="正方形/長方形 48"/>
          <p:cNvSpPr>
            <a:spLocks noChangeArrowheads="1"/>
          </p:cNvSpPr>
          <p:nvPr/>
        </p:nvSpPr>
        <p:spPr bwMode="auto">
          <a:xfrm rot="3672267">
            <a:off x="5950082" y="3407278"/>
            <a:ext cx="754195" cy="30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b="1" dirty="0">
                <a:solidFill>
                  <a:srgbClr val="000000"/>
                </a:solidFill>
                <a:latin typeface="Calibri" pitchFamily="34" charset="0"/>
              </a:rPr>
              <a:t>KFe</a:t>
            </a:r>
            <a:r>
              <a:rPr lang="en-US" altLang="ja-JP" sz="1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altLang="ja-JP" sz="1400" b="1" dirty="0">
                <a:solidFill>
                  <a:srgbClr val="000000"/>
                </a:solidFill>
                <a:latin typeface="Calibri" pitchFamily="34" charset="0"/>
              </a:rPr>
              <a:t>As</a:t>
            </a:r>
            <a:r>
              <a:rPr lang="en-US" altLang="ja-JP" sz="1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ja-JP" altLang="en-US" sz="1400" b="1" baseline="-25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6" name="円弧 55"/>
          <p:cNvSpPr/>
          <p:nvPr/>
        </p:nvSpPr>
        <p:spPr bwMode="auto">
          <a:xfrm>
            <a:off x="4095767" y="2940269"/>
            <a:ext cx="2016125" cy="1655762"/>
          </a:xfrm>
          <a:prstGeom prst="arc">
            <a:avLst>
              <a:gd name="adj1" fmla="val 13699067"/>
              <a:gd name="adj2" fmla="val 19907007"/>
            </a:avLst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4" name="円/楕円 63"/>
          <p:cNvSpPr/>
          <p:nvPr/>
        </p:nvSpPr>
        <p:spPr bwMode="auto">
          <a:xfrm>
            <a:off x="6005529" y="3587969"/>
            <a:ext cx="144463" cy="1444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5" name="円/楕円 64"/>
          <p:cNvSpPr/>
          <p:nvPr/>
        </p:nvSpPr>
        <p:spPr bwMode="auto">
          <a:xfrm>
            <a:off x="4997467" y="2868831"/>
            <a:ext cx="144462" cy="14287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342" name="テキスト ボックス 86"/>
          <p:cNvSpPr txBox="1">
            <a:spLocks noChangeArrowheads="1"/>
          </p:cNvSpPr>
          <p:nvPr/>
        </p:nvSpPr>
        <p:spPr bwMode="auto">
          <a:xfrm>
            <a:off x="7217931" y="3995772"/>
            <a:ext cx="812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Calibri" pitchFamily="34" charset="0"/>
              </a:rPr>
              <a:t>T</a:t>
            </a:r>
            <a:r>
              <a:rPr lang="en-US" altLang="ja-JP" baseline="-25000" dirty="0">
                <a:latin typeface="Calibri" pitchFamily="34" charset="0"/>
              </a:rPr>
              <a:t>c</a:t>
            </a:r>
            <a:r>
              <a:rPr lang="en-US" altLang="ja-JP" dirty="0">
                <a:latin typeface="Calibri" pitchFamily="34" charset="0"/>
              </a:rPr>
              <a:t>=38K</a:t>
            </a:r>
            <a:endParaRPr lang="ja-JP" altLang="en-US" dirty="0">
              <a:latin typeface="Calibri" pitchFamily="34" charset="0"/>
            </a:endParaRPr>
          </a:p>
        </p:txBody>
      </p:sp>
      <p:sp>
        <p:nvSpPr>
          <p:cNvPr id="14343" name="Rectangle 32"/>
          <p:cNvSpPr>
            <a:spLocks noChangeArrowheads="1"/>
          </p:cNvSpPr>
          <p:nvPr/>
        </p:nvSpPr>
        <p:spPr bwMode="auto">
          <a:xfrm>
            <a:off x="7148528" y="1124744"/>
            <a:ext cx="1047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008000"/>
                </a:solidFill>
                <a:latin typeface="Times New Roman" pitchFamily="18" charset="0"/>
              </a:rPr>
              <a:t>Ba</a:t>
            </a:r>
            <a:r>
              <a:rPr lang="en-US" altLang="en-US" sz="1600" baseline="30000">
                <a:solidFill>
                  <a:srgbClr val="008000"/>
                </a:solidFill>
                <a:latin typeface="Times New Roman" pitchFamily="18" charset="0"/>
              </a:rPr>
              <a:t>2＋</a:t>
            </a:r>
            <a:r>
              <a:rPr lang="en-US" altLang="en-US" sz="1600">
                <a:solidFill>
                  <a:srgbClr val="008000"/>
                </a:solidFill>
                <a:latin typeface="Times New Roman" pitchFamily="18" charset="0"/>
              </a:rPr>
              <a:t>→K</a:t>
            </a:r>
            <a:r>
              <a:rPr lang="en-US" altLang="en-US" sz="1600" baseline="30000">
                <a:solidFill>
                  <a:srgbClr val="008000"/>
                </a:solidFill>
                <a:latin typeface="Times New Roman" pitchFamily="18" charset="0"/>
              </a:rPr>
              <a:t>+</a:t>
            </a:r>
            <a:endParaRPr lang="en-US" altLang="ja-JP" sz="1600" baseline="3000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14344" name="Picture 4" descr="C:\Documents and Settings\Administrator\デスクトップ\iron-based superconductor's structure\BaFe2A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7078" y="2134394"/>
            <a:ext cx="1265237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テキスト ボックス 93"/>
          <p:cNvSpPr txBox="1">
            <a:spLocks noChangeArrowheads="1"/>
          </p:cNvSpPr>
          <p:nvPr/>
        </p:nvSpPr>
        <p:spPr bwMode="auto">
          <a:xfrm>
            <a:off x="7804165" y="2859882"/>
            <a:ext cx="593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7030A0"/>
                </a:solidFill>
                <a:cs typeface="Arial" charset="0"/>
              </a:rPr>
              <a:t>Ba/K</a:t>
            </a:r>
            <a:endParaRPr lang="ja-JP" altLang="en-US" sz="1400" b="1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95" name="正方形/長方形 94"/>
          <p:cNvSpPr/>
          <p:nvPr/>
        </p:nvSpPr>
        <p:spPr bwMode="auto">
          <a:xfrm>
            <a:off x="6985015" y="2423319"/>
            <a:ext cx="1201738" cy="328613"/>
          </a:xfrm>
          <a:prstGeom prst="rect">
            <a:avLst/>
          </a:prstGeom>
          <a:solidFill>
            <a:srgbClr val="ED25D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/>
          </a:p>
        </p:txBody>
      </p:sp>
      <p:sp>
        <p:nvSpPr>
          <p:cNvPr id="96" name="正方形/長方形 95"/>
          <p:cNvSpPr/>
          <p:nvPr/>
        </p:nvSpPr>
        <p:spPr bwMode="auto">
          <a:xfrm>
            <a:off x="7040578" y="3188494"/>
            <a:ext cx="1201737" cy="328613"/>
          </a:xfrm>
          <a:prstGeom prst="rect">
            <a:avLst/>
          </a:prstGeom>
          <a:solidFill>
            <a:srgbClr val="ED25D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/>
          </a:p>
        </p:txBody>
      </p:sp>
      <p:sp>
        <p:nvSpPr>
          <p:cNvPr id="97" name="円/楕円 96"/>
          <p:cNvSpPr/>
          <p:nvPr/>
        </p:nvSpPr>
        <p:spPr bwMode="auto">
          <a:xfrm>
            <a:off x="7640653" y="2915444"/>
            <a:ext cx="163512" cy="163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/>
          </a:p>
        </p:txBody>
      </p:sp>
      <p:sp>
        <p:nvSpPr>
          <p:cNvPr id="99" name="円/楕円 98"/>
          <p:cNvSpPr/>
          <p:nvPr/>
        </p:nvSpPr>
        <p:spPr bwMode="auto">
          <a:xfrm>
            <a:off x="7421578" y="2150269"/>
            <a:ext cx="165100" cy="16351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/>
          </a:p>
        </p:txBody>
      </p:sp>
      <p:sp>
        <p:nvSpPr>
          <p:cNvPr id="14350" name="正方形/長方形 41"/>
          <p:cNvSpPr>
            <a:spLocks noChangeArrowheads="1"/>
          </p:cNvSpPr>
          <p:nvPr/>
        </p:nvSpPr>
        <p:spPr bwMode="auto">
          <a:xfrm>
            <a:off x="6786578" y="1632744"/>
            <a:ext cx="16557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600" b="1">
                <a:solidFill>
                  <a:srgbClr val="000000"/>
                </a:solidFill>
                <a:latin typeface="Calibri" pitchFamily="34" charset="0"/>
              </a:rPr>
              <a:t>Ba</a:t>
            </a:r>
            <a:r>
              <a:rPr lang="en-US" altLang="ja-JP" sz="1600" b="1" baseline="-25000">
                <a:solidFill>
                  <a:srgbClr val="000000"/>
                </a:solidFill>
                <a:latin typeface="Calibri" pitchFamily="34" charset="0"/>
              </a:rPr>
              <a:t>0.6</a:t>
            </a:r>
            <a:r>
              <a:rPr lang="en-US" altLang="ja-JP" sz="1600" b="1">
                <a:solidFill>
                  <a:srgbClr val="00B0F0"/>
                </a:solidFill>
                <a:latin typeface="Calibri" pitchFamily="34" charset="0"/>
              </a:rPr>
              <a:t>K</a:t>
            </a:r>
            <a:r>
              <a:rPr lang="en-US" altLang="ja-JP" sz="1600" b="1" baseline="-25000">
                <a:solidFill>
                  <a:srgbClr val="00B0F0"/>
                </a:solidFill>
                <a:latin typeface="Calibri" pitchFamily="34" charset="0"/>
              </a:rPr>
              <a:t>0.4</a:t>
            </a:r>
            <a:r>
              <a:rPr lang="en-US" altLang="ja-JP" sz="1600" b="1">
                <a:solidFill>
                  <a:srgbClr val="000000"/>
                </a:solidFill>
                <a:latin typeface="Calibri" pitchFamily="34" charset="0"/>
              </a:rPr>
              <a:t>Fe</a:t>
            </a:r>
            <a:r>
              <a:rPr lang="en-US" altLang="ja-JP" sz="1600" b="1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altLang="ja-JP" sz="1600" b="1">
                <a:solidFill>
                  <a:srgbClr val="000000"/>
                </a:solidFill>
                <a:latin typeface="Calibri" pitchFamily="34" charset="0"/>
              </a:rPr>
              <a:t>As</a:t>
            </a:r>
            <a:r>
              <a:rPr lang="en-US" altLang="ja-JP" sz="1600" b="1" baseline="-2500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ja-JP" altLang="en-US" sz="1600" b="1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7" name="Text Box 7"/>
          <p:cNvSpPr txBox="1">
            <a:spLocks noChangeArrowheads="1"/>
          </p:cNvSpPr>
          <p:nvPr/>
        </p:nvSpPr>
        <p:spPr bwMode="auto">
          <a:xfrm>
            <a:off x="7145923" y="4458598"/>
            <a:ext cx="971741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latin typeface="Arial" pitchFamily="34" charset="0"/>
                <a:ea typeface="+mn-ea"/>
              </a:rPr>
              <a:t>Full gap</a:t>
            </a:r>
          </a:p>
        </p:txBody>
      </p:sp>
      <p:pic>
        <p:nvPicPr>
          <p:cNvPr id="14394" name="Picture 4" descr="C:\Documents and Settings\Administrator\デスクトップ\iron-based superconductor's structure\BaFe2A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87" y="2298011"/>
            <a:ext cx="1265494" cy="149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95" name="テキスト ボックス 89"/>
          <p:cNvSpPr txBox="1">
            <a:spLocks noChangeArrowheads="1"/>
          </p:cNvSpPr>
          <p:nvPr/>
        </p:nvSpPr>
        <p:spPr bwMode="auto">
          <a:xfrm>
            <a:off x="1417063" y="2899727"/>
            <a:ext cx="414421" cy="30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b="1">
                <a:solidFill>
                  <a:srgbClr val="7030A0"/>
                </a:solidFill>
                <a:cs typeface="Arial" charset="0"/>
              </a:rPr>
              <a:t>Ba</a:t>
            </a:r>
            <a:endParaRPr lang="ja-JP" altLang="en-US" sz="1400" b="1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91" name="正方形/長方形 90"/>
          <p:cNvSpPr/>
          <p:nvPr/>
        </p:nvSpPr>
        <p:spPr bwMode="auto">
          <a:xfrm>
            <a:off x="488187" y="2586832"/>
            <a:ext cx="1201738" cy="273050"/>
          </a:xfrm>
          <a:prstGeom prst="rect">
            <a:avLst/>
          </a:prstGeom>
          <a:solidFill>
            <a:srgbClr val="ED25D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/>
          </a:p>
        </p:txBody>
      </p:sp>
      <p:sp>
        <p:nvSpPr>
          <p:cNvPr id="92" name="正方形/長方形 91"/>
          <p:cNvSpPr/>
          <p:nvPr/>
        </p:nvSpPr>
        <p:spPr bwMode="auto">
          <a:xfrm>
            <a:off x="542162" y="3226595"/>
            <a:ext cx="1203325" cy="290513"/>
          </a:xfrm>
          <a:prstGeom prst="rect">
            <a:avLst/>
          </a:prstGeom>
          <a:solidFill>
            <a:srgbClr val="ED25D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00"/>
          </a:p>
        </p:txBody>
      </p:sp>
      <p:sp>
        <p:nvSpPr>
          <p:cNvPr id="14398" name="正方形/長方形 40"/>
          <p:cNvSpPr>
            <a:spLocks noChangeArrowheads="1"/>
          </p:cNvSpPr>
          <p:nvPr/>
        </p:nvSpPr>
        <p:spPr bwMode="auto">
          <a:xfrm>
            <a:off x="269857" y="1640728"/>
            <a:ext cx="1730375" cy="33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b="1" dirty="0">
                <a:solidFill>
                  <a:srgbClr val="000000"/>
                </a:solidFill>
                <a:latin typeface="Calibri" pitchFamily="34" charset="0"/>
              </a:rPr>
              <a:t>BaFe</a:t>
            </a:r>
            <a:r>
              <a:rPr lang="en-US" altLang="ja-JP" sz="16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altLang="ja-JP" sz="1600" b="1" dirty="0">
                <a:solidFill>
                  <a:srgbClr val="000000"/>
                </a:solidFill>
                <a:latin typeface="Calibri" pitchFamily="34" charset="0"/>
              </a:rPr>
              <a:t>(As</a:t>
            </a:r>
            <a:r>
              <a:rPr lang="en-US" altLang="ja-JP" sz="1600" b="1" baseline="-25000" dirty="0">
                <a:solidFill>
                  <a:srgbClr val="000000"/>
                </a:solidFill>
                <a:latin typeface="Calibri" pitchFamily="34" charset="0"/>
              </a:rPr>
              <a:t>0.66</a:t>
            </a:r>
            <a:r>
              <a:rPr lang="en-US" altLang="ja-JP" sz="1600" b="1" dirty="0">
                <a:solidFill>
                  <a:srgbClr val="00B0F0"/>
                </a:solidFill>
                <a:latin typeface="Calibri" pitchFamily="34" charset="0"/>
              </a:rPr>
              <a:t>P</a:t>
            </a:r>
            <a:r>
              <a:rPr lang="en-US" altLang="ja-JP" sz="1600" b="1" baseline="-25000" dirty="0">
                <a:solidFill>
                  <a:srgbClr val="000000"/>
                </a:solidFill>
                <a:latin typeface="Calibri" pitchFamily="34" charset="0"/>
              </a:rPr>
              <a:t>0.33</a:t>
            </a:r>
            <a:r>
              <a:rPr lang="en-US" altLang="ja-JP" sz="16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altLang="ja-JP" sz="16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ja-JP" altLang="en-US" sz="1100" dirty="0">
              <a:latin typeface="Calibri" pitchFamily="34" charset="0"/>
            </a:endParaRPr>
          </a:p>
        </p:txBody>
      </p:sp>
      <p:sp>
        <p:nvSpPr>
          <p:cNvPr id="14399" name="Rectangle 32"/>
          <p:cNvSpPr>
            <a:spLocks noChangeArrowheads="1"/>
          </p:cNvSpPr>
          <p:nvPr/>
        </p:nvSpPr>
        <p:spPr bwMode="auto">
          <a:xfrm>
            <a:off x="631091" y="1124744"/>
            <a:ext cx="959044" cy="33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rgbClr val="008000"/>
                </a:solidFill>
                <a:latin typeface="Times New Roman" pitchFamily="18" charset="0"/>
              </a:rPr>
              <a:t>As</a:t>
            </a:r>
            <a:r>
              <a:rPr lang="en-US" altLang="en-US" sz="1600" baseline="30000">
                <a:solidFill>
                  <a:srgbClr val="008000"/>
                </a:solidFill>
                <a:latin typeface="Times New Roman" pitchFamily="18" charset="0"/>
              </a:rPr>
              <a:t>3-</a:t>
            </a:r>
            <a:r>
              <a:rPr lang="en-US" altLang="en-US" sz="1600">
                <a:solidFill>
                  <a:srgbClr val="008000"/>
                </a:solidFill>
                <a:latin typeface="Times New Roman" pitchFamily="18" charset="0"/>
              </a:rPr>
              <a:t>→P</a:t>
            </a:r>
            <a:r>
              <a:rPr lang="en-US" altLang="en-US" sz="1600" baseline="30000">
                <a:solidFill>
                  <a:srgbClr val="008000"/>
                </a:solidFill>
                <a:latin typeface="Times New Roman" pitchFamily="18" charset="0"/>
              </a:rPr>
              <a:t>3-</a:t>
            </a:r>
            <a:endParaRPr lang="en-US" altLang="ja-JP" sz="1600" baseline="300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4400" name="Text Box 7"/>
          <p:cNvSpPr txBox="1">
            <a:spLocks noChangeArrowheads="1"/>
          </p:cNvSpPr>
          <p:nvPr/>
        </p:nvSpPr>
        <p:spPr bwMode="auto">
          <a:xfrm>
            <a:off x="629897" y="4458598"/>
            <a:ext cx="811441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600" b="1" dirty="0"/>
              <a:t>Nodal </a:t>
            </a:r>
          </a:p>
        </p:txBody>
      </p:sp>
      <p:sp>
        <p:nvSpPr>
          <p:cNvPr id="14401" name="テキスト ボックス 119"/>
          <p:cNvSpPr txBox="1">
            <a:spLocks noChangeArrowheads="1"/>
          </p:cNvSpPr>
          <p:nvPr/>
        </p:nvSpPr>
        <p:spPr bwMode="auto">
          <a:xfrm>
            <a:off x="629897" y="3995772"/>
            <a:ext cx="812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latin typeface="Calibri" pitchFamily="34" charset="0"/>
              </a:rPr>
              <a:t>T</a:t>
            </a:r>
            <a:r>
              <a:rPr lang="en-US" altLang="ja-JP" baseline="-25000" dirty="0">
                <a:latin typeface="Calibri" pitchFamily="34" charset="0"/>
              </a:rPr>
              <a:t>c</a:t>
            </a:r>
            <a:r>
              <a:rPr lang="en-US" altLang="ja-JP" dirty="0">
                <a:latin typeface="Calibri" pitchFamily="34" charset="0"/>
              </a:rPr>
              <a:t>=30K</a:t>
            </a:r>
            <a:endParaRPr lang="ja-JP" altLang="en-US" dirty="0">
              <a:latin typeface="Calibri" pitchFamily="34" charset="0"/>
            </a:endParaRPr>
          </a:p>
        </p:txBody>
      </p:sp>
      <p:cxnSp>
        <p:nvCxnSpPr>
          <p:cNvPr id="122" name="直線矢印コネクタ 121"/>
          <p:cNvCxnSpPr/>
          <p:nvPr/>
        </p:nvCxnSpPr>
        <p:spPr bwMode="auto">
          <a:xfrm rot="5400000" flipH="1" flipV="1">
            <a:off x="306418" y="2982913"/>
            <a:ext cx="2190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/>
          <p:cNvCxnSpPr/>
          <p:nvPr/>
        </p:nvCxnSpPr>
        <p:spPr bwMode="auto">
          <a:xfrm rot="5400000">
            <a:off x="278637" y="2464594"/>
            <a:ext cx="2730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/>
          <p:cNvSpPr txBox="1"/>
          <p:nvPr/>
        </p:nvSpPr>
        <p:spPr bwMode="auto">
          <a:xfrm>
            <a:off x="413870" y="5006988"/>
            <a:ext cx="158417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+mj-lt"/>
                <a:ea typeface="+mn-ea"/>
              </a:rPr>
              <a:t>a   = </a:t>
            </a:r>
            <a:r>
              <a:rPr lang="en-US" altLang="ja-JP" sz="1600" b="1" dirty="0">
                <a:latin typeface="+mj-lt"/>
                <a:ea typeface="+mn-ea"/>
              </a:rPr>
              <a:t>3.92</a:t>
            </a:r>
            <a:r>
              <a:rPr lang="en-US" altLang="ja-JP" sz="1600" dirty="0">
                <a:ea typeface="ＭＳ Ｐゴシック" charset="-128"/>
              </a:rPr>
              <a:t> Å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ea typeface="ＭＳ Ｐゴシック" charset="-128"/>
              </a:rPr>
              <a:t>c   ~ </a:t>
            </a:r>
            <a:r>
              <a:rPr lang="en-US" altLang="ja-JP" sz="1600" b="1" dirty="0">
                <a:solidFill>
                  <a:srgbClr val="FF0000"/>
                </a:solidFill>
                <a:ea typeface="ＭＳ Ｐゴシック" charset="-128"/>
              </a:rPr>
              <a:t>12.8</a:t>
            </a:r>
            <a:r>
              <a:rPr lang="en-US" altLang="ja-JP" sz="1600" dirty="0">
                <a:ea typeface="ＭＳ Ｐゴシック" charset="-128"/>
              </a:rPr>
              <a:t> </a:t>
            </a:r>
            <a:r>
              <a:rPr lang="en-US" altLang="ja-JP" sz="1600" dirty="0" smtClean="0">
                <a:ea typeface="ＭＳ Ｐゴシック" charset="-128"/>
              </a:rPr>
              <a:t>Å</a:t>
            </a:r>
            <a:endParaRPr lang="en-US" altLang="ja-JP" sz="1600" dirty="0">
              <a:ea typeface="ＭＳ Ｐゴシック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500" dirty="0">
              <a:latin typeface="+mj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atin typeface="+mj-lt"/>
                <a:ea typeface="+mn-ea"/>
              </a:rPr>
              <a:t>h</a:t>
            </a:r>
            <a:r>
              <a:rPr lang="en-US" altLang="ja-JP" i="1" baseline="-25000" dirty="0">
                <a:latin typeface="+mj-lt"/>
                <a:ea typeface="+mn-ea"/>
              </a:rPr>
              <a:t>Pn</a:t>
            </a:r>
            <a:r>
              <a:rPr lang="en-US" altLang="ja-JP" dirty="0">
                <a:latin typeface="Arial" pitchFamily="34" charset="0"/>
                <a:ea typeface="+mn-ea"/>
                <a:cs typeface="Arial" pitchFamily="34" charset="0"/>
              </a:rPr>
              <a:t>~</a:t>
            </a:r>
            <a:r>
              <a:rPr lang="en-US" altLang="ja-JP" b="1" dirty="0">
                <a:solidFill>
                  <a:srgbClr val="FF0000"/>
                </a:solidFill>
                <a:latin typeface="+mn-lt"/>
                <a:ea typeface="+mn-ea"/>
              </a:rPr>
              <a:t>1.32</a:t>
            </a:r>
            <a:r>
              <a:rPr lang="en-US" altLang="ja-JP" sz="1600" b="1" dirty="0">
                <a:latin typeface="+mn-lt"/>
                <a:ea typeface="+mn-ea"/>
              </a:rPr>
              <a:t> </a:t>
            </a:r>
            <a:r>
              <a:rPr lang="en-US" altLang="ja-JP" sz="1600" dirty="0" smtClean="0">
                <a:latin typeface="+mn-lt"/>
                <a:ea typeface="+mn-ea"/>
              </a:rPr>
              <a:t>Å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 smtClean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smtClean="0">
                <a:latin typeface="+mn-lt"/>
                <a:ea typeface="+mn-ea"/>
              </a:rPr>
              <a:t>Matsuda group,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smtClean="0">
                <a:latin typeface="+mn-lt"/>
                <a:ea typeface="+mn-ea"/>
              </a:rPr>
              <a:t>Ishida group</a:t>
            </a:r>
            <a:endParaRPr lang="ja-JP" altLang="en-US" sz="1400" dirty="0">
              <a:latin typeface="+mn-lt"/>
              <a:ea typeface="+mn-ea"/>
            </a:endParaRPr>
          </a:p>
        </p:txBody>
      </p:sp>
      <p:grpSp>
        <p:nvGrpSpPr>
          <p:cNvPr id="67" name="グループ化 66"/>
          <p:cNvGrpSpPr/>
          <p:nvPr/>
        </p:nvGrpSpPr>
        <p:grpSpPr>
          <a:xfrm>
            <a:off x="6883416" y="5015707"/>
            <a:ext cx="1560555" cy="1648641"/>
            <a:chOff x="6883416" y="5015707"/>
            <a:chExt cx="1560555" cy="1648641"/>
          </a:xfrm>
        </p:grpSpPr>
        <p:sp>
          <p:nvSpPr>
            <p:cNvPr id="129" name="テキスト ボックス 128"/>
            <p:cNvSpPr txBox="1"/>
            <p:nvPr/>
          </p:nvSpPr>
          <p:spPr>
            <a:xfrm>
              <a:off x="7073915" y="5015707"/>
              <a:ext cx="1296988" cy="954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dirty="0">
                  <a:ea typeface="ＭＳ Ｐゴシック" charset="-128"/>
                </a:rPr>
                <a:t>a   ~ </a:t>
              </a:r>
              <a:r>
                <a:rPr lang="en-US" altLang="ja-JP" sz="1600" b="1" dirty="0">
                  <a:ea typeface="ＭＳ Ｐゴシック" charset="-128"/>
                </a:rPr>
                <a:t>3.92</a:t>
              </a:r>
              <a:r>
                <a:rPr lang="en-US" altLang="ja-JP" sz="1600" dirty="0">
                  <a:ea typeface="ＭＳ Ｐゴシック" charset="-128"/>
                </a:rPr>
                <a:t> Å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600" dirty="0">
                  <a:ea typeface="ＭＳ Ｐゴシック" charset="-128"/>
                </a:rPr>
                <a:t>c   ~ </a:t>
              </a:r>
              <a:r>
                <a:rPr lang="en-US" altLang="ja-JP" sz="1600" b="1" dirty="0">
                  <a:solidFill>
                    <a:srgbClr val="FF0000"/>
                  </a:solidFill>
                  <a:ea typeface="ＭＳ Ｐゴシック" charset="-128"/>
                </a:rPr>
                <a:t>13.3</a:t>
              </a:r>
              <a:r>
                <a:rPr lang="en-US" altLang="ja-JP" sz="1600" dirty="0">
                  <a:ea typeface="ＭＳ Ｐゴシック" charset="-128"/>
                </a:rPr>
                <a:t> Å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600" dirty="0">
                <a:ea typeface="ＭＳ Ｐゴシック" charset="-128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dirty="0">
                  <a:latin typeface="+mj-lt"/>
                  <a:ea typeface="+mn-ea"/>
                </a:rPr>
                <a:t>h</a:t>
              </a:r>
              <a:r>
                <a:rPr lang="en-US" altLang="ja-JP" i="1" baseline="-25000" dirty="0">
                  <a:latin typeface="+mj-lt"/>
                  <a:ea typeface="+mn-ea"/>
                </a:rPr>
                <a:t>Pn</a:t>
              </a:r>
              <a:r>
                <a:rPr lang="en-US" altLang="ja-JP" dirty="0">
                  <a:latin typeface="Arial" pitchFamily="34" charset="0"/>
                  <a:ea typeface="+mn-ea"/>
                  <a:cs typeface="Arial" pitchFamily="34" charset="0"/>
                </a:rPr>
                <a:t>~</a:t>
              </a:r>
              <a:r>
                <a:rPr lang="en-US" altLang="ja-JP" b="1" i="1" dirty="0">
                  <a:solidFill>
                    <a:srgbClr val="FF0000"/>
                  </a:solidFill>
                  <a:latin typeface="+mn-lt"/>
                  <a:ea typeface="+mn-ea"/>
                </a:rPr>
                <a:t>1.38</a:t>
              </a:r>
              <a:r>
                <a:rPr lang="en-US" altLang="ja-JP" sz="1600" b="1" i="1" dirty="0">
                  <a:latin typeface="+mn-lt"/>
                  <a:ea typeface="+mn-ea"/>
                </a:rPr>
                <a:t> </a:t>
              </a:r>
              <a:r>
                <a:rPr lang="en-US" altLang="ja-JP" sz="1600" dirty="0">
                  <a:latin typeface="+mn-lt"/>
                  <a:ea typeface="+mn-ea"/>
                </a:rPr>
                <a:t>Å</a:t>
              </a:r>
              <a:r>
                <a:rPr lang="en-US" altLang="ja-JP" dirty="0">
                  <a:latin typeface="+mn-lt"/>
                  <a:ea typeface="+mn-ea"/>
                </a:rPr>
                <a:t> </a:t>
              </a:r>
              <a:endParaRPr lang="ja-JP" altLang="en-US" dirty="0">
                <a:latin typeface="+mn-lt"/>
                <a:ea typeface="+mn-ea"/>
              </a:endParaRPr>
            </a:p>
          </p:txBody>
        </p:sp>
        <p:sp>
          <p:nvSpPr>
            <p:cNvPr id="14358" name="テキスト ボックス 60"/>
            <p:cNvSpPr txBox="1">
              <a:spLocks noChangeArrowheads="1"/>
            </p:cNvSpPr>
            <p:nvPr/>
          </p:nvSpPr>
          <p:spPr bwMode="auto">
            <a:xfrm>
              <a:off x="6883416" y="5987240"/>
              <a:ext cx="1560555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FF0000"/>
                  </a:solidFill>
                  <a:latin typeface="Calibri" pitchFamily="34" charset="0"/>
                </a:rPr>
                <a:t>   Optimum height</a:t>
              </a:r>
            </a:p>
            <a:p>
              <a:pPr algn="ctr"/>
              <a:endParaRPr lang="en-US" altLang="ja-JP" sz="1200" b="1" dirty="0" smtClean="0">
                <a:solidFill>
                  <a:srgbClr val="FF0000"/>
                </a:solidFill>
                <a:latin typeface="Calibri" pitchFamily="34" charset="0"/>
              </a:endParaRPr>
            </a:p>
            <a:p>
              <a:pPr algn="ctr"/>
              <a:r>
                <a:rPr lang="en-US" altLang="ja-JP" sz="1400" dirty="0" err="1" smtClean="0">
                  <a:latin typeface="Calibri" pitchFamily="34" charset="0"/>
                </a:rPr>
                <a:t>Rotter</a:t>
              </a:r>
              <a:r>
                <a:rPr lang="en-US" altLang="ja-JP" sz="1400" dirty="0" smtClean="0">
                  <a:latin typeface="Calibri" pitchFamily="34" charset="0"/>
                </a:rPr>
                <a:t> et al. (2008)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sp>
        <p:nvSpPr>
          <p:cNvPr id="14359" name="テキスト ボックス 86"/>
          <p:cNvSpPr txBox="1">
            <a:spLocks noChangeArrowheads="1"/>
          </p:cNvSpPr>
          <p:nvPr/>
        </p:nvSpPr>
        <p:spPr bwMode="auto">
          <a:xfrm>
            <a:off x="6929899" y="1124744"/>
            <a:ext cx="1415772" cy="3693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chemeClr val="bg1"/>
                </a:solidFill>
              </a:rPr>
              <a:t>    BaK122  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269857" y="1124744"/>
            <a:ext cx="159114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 smtClean="0">
                <a:solidFill>
                  <a:schemeClr val="bg1"/>
                </a:solidFill>
                <a:ea typeface="ＭＳ Ｐゴシック" charset="-128"/>
              </a:rPr>
              <a:t>     Ba122P    </a:t>
            </a:r>
            <a:endParaRPr lang="ja-JP" altLang="en-US" b="1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90" name="フリーフォーム 89"/>
          <p:cNvSpPr/>
          <p:nvPr/>
        </p:nvSpPr>
        <p:spPr bwMode="auto">
          <a:xfrm>
            <a:off x="2482891" y="4385634"/>
            <a:ext cx="1077030" cy="360094"/>
          </a:xfrm>
          <a:custGeom>
            <a:avLst/>
            <a:gdLst>
              <a:gd name="connsiteX0" fmla="*/ 0 w 1471448"/>
              <a:gd name="connsiteY0" fmla="*/ 0 h 620111"/>
              <a:gd name="connsiteX1" fmla="*/ 0 w 1471448"/>
              <a:gd name="connsiteY1" fmla="*/ 620111 h 620111"/>
              <a:gd name="connsiteX2" fmla="*/ 1460938 w 1471448"/>
              <a:gd name="connsiteY2" fmla="*/ 620111 h 620111"/>
              <a:gd name="connsiteX3" fmla="*/ 1471448 w 1471448"/>
              <a:gd name="connsiteY3" fmla="*/ 52552 h 620111"/>
              <a:gd name="connsiteX4" fmla="*/ 0 w 1471448"/>
              <a:gd name="connsiteY4" fmla="*/ 0 h 62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448" h="620111">
                <a:moveTo>
                  <a:pt x="0" y="0"/>
                </a:moveTo>
                <a:lnTo>
                  <a:pt x="0" y="620111"/>
                </a:lnTo>
                <a:lnTo>
                  <a:pt x="1460938" y="620111"/>
                </a:lnTo>
                <a:lnTo>
                  <a:pt x="1471448" y="525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>
              <a:rot lat="0" lon="20399975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93" name="直線コネクタ 92"/>
          <p:cNvCxnSpPr/>
          <p:nvPr/>
        </p:nvCxnSpPr>
        <p:spPr bwMode="auto">
          <a:xfrm rot="16200000" flipH="1" flipV="1">
            <a:off x="2601910" y="4053107"/>
            <a:ext cx="1233487" cy="1090612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円弧 93"/>
          <p:cNvSpPr/>
          <p:nvPr/>
        </p:nvSpPr>
        <p:spPr bwMode="auto">
          <a:xfrm flipH="1">
            <a:off x="3275010" y="1854419"/>
            <a:ext cx="1011238" cy="4214812"/>
          </a:xfrm>
          <a:prstGeom prst="arc">
            <a:avLst>
              <a:gd name="adj1" fmla="val 16200000"/>
              <a:gd name="adj2" fmla="val 2937592"/>
            </a:avLst>
          </a:prstGeom>
          <a:solidFill>
            <a:srgbClr val="00B0F0">
              <a:alpha val="67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366" name="テキスト ボックス 68"/>
          <p:cNvSpPr txBox="1">
            <a:spLocks noChangeArrowheads="1"/>
          </p:cNvSpPr>
          <p:nvPr/>
        </p:nvSpPr>
        <p:spPr bwMode="auto">
          <a:xfrm>
            <a:off x="2470047" y="4945968"/>
            <a:ext cx="571417" cy="36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>
                <a:latin typeface="Calibri" pitchFamily="34" charset="0"/>
              </a:rPr>
              <a:t>y </a:t>
            </a:r>
            <a:endParaRPr lang="ja-JP" altLang="en-US">
              <a:latin typeface="Calibri" pitchFamily="34" charset="0"/>
            </a:endParaRPr>
          </a:p>
        </p:txBody>
      </p:sp>
      <p:sp>
        <p:nvSpPr>
          <p:cNvPr id="14367" name="正方形/長方形 40"/>
          <p:cNvSpPr>
            <a:spLocks noChangeArrowheads="1"/>
          </p:cNvSpPr>
          <p:nvPr/>
        </p:nvSpPr>
        <p:spPr bwMode="auto">
          <a:xfrm rot="18769387">
            <a:off x="2260247" y="4960690"/>
            <a:ext cx="2040611" cy="46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000000"/>
                </a:solidFill>
                <a:latin typeface="Calibri" pitchFamily="34" charset="0"/>
              </a:rPr>
              <a:t>BaFe</a:t>
            </a:r>
            <a:r>
              <a:rPr lang="en-US" altLang="ja-JP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altLang="ja-JP" sz="2400" b="1" dirty="0">
                <a:solidFill>
                  <a:srgbClr val="000000"/>
                </a:solidFill>
                <a:latin typeface="Calibri" pitchFamily="34" charset="0"/>
              </a:rPr>
              <a:t>(As</a:t>
            </a:r>
            <a:r>
              <a:rPr lang="en-US" altLang="ja-JP" sz="2400" b="1" baseline="-25000" dirty="0">
                <a:solidFill>
                  <a:srgbClr val="000000"/>
                </a:solidFill>
                <a:latin typeface="Calibri" pitchFamily="34" charset="0"/>
              </a:rPr>
              <a:t>1-y</a:t>
            </a:r>
            <a:r>
              <a:rPr lang="en-US" altLang="ja-JP" sz="2400" b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altLang="ja-JP" sz="2400" b="1" baseline="-25000" dirty="0">
                <a:solidFill>
                  <a:srgbClr val="000000"/>
                </a:solidFill>
                <a:latin typeface="Calibri" pitchFamily="34" charset="0"/>
              </a:rPr>
              <a:t>y</a:t>
            </a:r>
            <a:r>
              <a:rPr lang="en-US" altLang="ja-JP" sz="2400" b="1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altLang="ja-JP" sz="24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ja-JP" altLang="en-US" sz="1600" dirty="0">
              <a:latin typeface="Calibri" pitchFamily="34" charset="0"/>
            </a:endParaRPr>
          </a:p>
        </p:txBody>
      </p:sp>
      <p:sp>
        <p:nvSpPr>
          <p:cNvPr id="14368" name="テキスト ボックス 18"/>
          <p:cNvSpPr txBox="1">
            <a:spLocks noChangeArrowheads="1"/>
          </p:cNvSpPr>
          <p:nvPr/>
        </p:nvSpPr>
        <p:spPr bwMode="auto">
          <a:xfrm rot="18812776">
            <a:off x="2518962" y="5381112"/>
            <a:ext cx="1613763" cy="33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err="1">
                <a:latin typeface="Calibri" pitchFamily="34" charset="0"/>
              </a:rPr>
              <a:t>isovalent</a:t>
            </a:r>
            <a:r>
              <a:rPr lang="en-US" altLang="ja-JP" sz="1600" dirty="0">
                <a:latin typeface="Calibri" pitchFamily="34" charset="0"/>
              </a:rPr>
              <a:t>-doping </a:t>
            </a:r>
            <a:endParaRPr lang="ja-JP" altLang="en-US" sz="1600" baseline="-25000" dirty="0">
              <a:latin typeface="Calibri" pitchFamily="34" charset="0"/>
            </a:endParaRPr>
          </a:p>
        </p:txBody>
      </p:sp>
      <p:sp>
        <p:nvSpPr>
          <p:cNvPr id="105" name="円弧 104"/>
          <p:cNvSpPr/>
          <p:nvPr/>
        </p:nvSpPr>
        <p:spPr bwMode="auto">
          <a:xfrm rot="16200000" flipV="1">
            <a:off x="2288035" y="3820940"/>
            <a:ext cx="1224321" cy="1799927"/>
          </a:xfrm>
          <a:prstGeom prst="arc">
            <a:avLst>
              <a:gd name="adj1" fmla="val 17601530"/>
              <a:gd name="adj2" fmla="val 3499749"/>
            </a:avLst>
          </a:prstGeom>
          <a:solidFill>
            <a:srgbClr val="FCE0C8"/>
          </a:solidFill>
          <a:ln>
            <a:solidFill>
              <a:schemeClr val="tx1"/>
            </a:solidFill>
          </a:ln>
          <a:scene3d>
            <a:camera prst="orthographicFront">
              <a:rot lat="0" lon="20399975" rev="39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" name="テキスト ボックス 31"/>
          <p:cNvSpPr txBox="1">
            <a:spLocks noChangeArrowheads="1"/>
          </p:cNvSpPr>
          <p:nvPr/>
        </p:nvSpPr>
        <p:spPr bwMode="auto">
          <a:xfrm>
            <a:off x="2853338" y="4270449"/>
            <a:ext cx="504749" cy="36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4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SC</a:t>
            </a:r>
            <a:endParaRPr lang="ja-JP" altLang="en-US" b="1" dirty="0">
              <a:solidFill>
                <a:schemeClr val="accent6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4" name="テキスト ボックス 40"/>
          <p:cNvSpPr txBox="1">
            <a:spLocks noChangeArrowheads="1"/>
          </p:cNvSpPr>
          <p:nvPr/>
        </p:nvSpPr>
        <p:spPr bwMode="auto">
          <a:xfrm rot="16200000">
            <a:off x="2452375" y="3762675"/>
            <a:ext cx="801431" cy="27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9199999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lt"/>
                <a:ea typeface="+mn-ea"/>
              </a:rPr>
              <a:t>( </a:t>
            </a:r>
            <a:r>
              <a:rPr lang="en-US" altLang="ja-JP" sz="1100" dirty="0">
                <a:latin typeface="+mn-lt"/>
                <a:ea typeface="+mn-ea"/>
              </a:rPr>
              <a:t>T</a:t>
            </a:r>
            <a:r>
              <a:rPr lang="en-US" altLang="ja-JP" sz="1100" baseline="-25000" dirty="0">
                <a:latin typeface="+mn-lt"/>
                <a:ea typeface="+mn-ea"/>
              </a:rPr>
              <a:t>c</a:t>
            </a:r>
            <a:r>
              <a:rPr lang="en-US" altLang="ja-JP" sz="1100" dirty="0">
                <a:latin typeface="+mn-lt"/>
                <a:ea typeface="+mn-ea"/>
              </a:rPr>
              <a:t>=30K</a:t>
            </a:r>
            <a:r>
              <a:rPr lang="en-US" altLang="ja-JP" sz="1200" dirty="0">
                <a:latin typeface="+mn-lt"/>
                <a:ea typeface="+mn-ea"/>
              </a:rPr>
              <a:t>)</a:t>
            </a:r>
            <a:endParaRPr lang="ja-JP" altLang="en-US" sz="1200" dirty="0">
              <a:latin typeface="+mn-lt"/>
              <a:ea typeface="+mn-ea"/>
            </a:endParaRPr>
          </a:p>
        </p:txBody>
      </p:sp>
      <p:sp>
        <p:nvSpPr>
          <p:cNvPr id="14372" name="Text Box 7"/>
          <p:cNvSpPr txBox="1">
            <a:spLocks noChangeArrowheads="1"/>
          </p:cNvSpPr>
          <p:nvPr/>
        </p:nvSpPr>
        <p:spPr bwMode="auto">
          <a:xfrm rot="18983201">
            <a:off x="2156561" y="3397296"/>
            <a:ext cx="825742" cy="36938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b="1" dirty="0"/>
              <a:t>Nodal</a:t>
            </a:r>
          </a:p>
        </p:txBody>
      </p:sp>
      <p:sp>
        <p:nvSpPr>
          <p:cNvPr id="101" name="正方形/長方形 100"/>
          <p:cNvSpPr/>
          <p:nvPr/>
        </p:nvSpPr>
        <p:spPr>
          <a:xfrm>
            <a:off x="6931039" y="1124744"/>
            <a:ext cx="1428760" cy="55446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正方形/長方形 114"/>
          <p:cNvSpPr/>
          <p:nvPr/>
        </p:nvSpPr>
        <p:spPr>
          <a:xfrm>
            <a:off x="283304" y="1124744"/>
            <a:ext cx="1584176" cy="55446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0" y="785794"/>
            <a:ext cx="9144032" cy="237765"/>
          </a:xfrm>
          <a:prstGeom prst="rect">
            <a:avLst/>
          </a:prstGeom>
          <a:solidFill>
            <a:srgbClr val="00B050">
              <a:alpha val="90000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1" name="タイトル 1"/>
          <p:cNvSpPr>
            <a:spLocks noGrp="1"/>
          </p:cNvSpPr>
          <p:nvPr>
            <p:ph type="title"/>
          </p:nvPr>
        </p:nvSpPr>
        <p:spPr>
          <a:xfrm>
            <a:off x="-32" y="-24"/>
            <a:ext cx="7072362" cy="785818"/>
          </a:xfrm>
          <a:solidFill>
            <a:schemeClr val="tx1">
              <a:alpha val="60000"/>
            </a:schemeClr>
          </a:solidFill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ja-JP" sz="4000" dirty="0" smtClean="0">
                <a:solidFill>
                  <a:schemeClr val="bg1"/>
                </a:solidFill>
              </a:rPr>
              <a:t>Iron-based SC</a:t>
            </a:r>
            <a:r>
              <a:rPr lang="ja-JP" altLang="en-US" sz="4000" dirty="0" smtClean="0">
                <a:solidFill>
                  <a:schemeClr val="bg1"/>
                </a:solidFill>
              </a:rPr>
              <a:t> </a:t>
            </a:r>
            <a:r>
              <a:rPr lang="ja-JP" altLang="en-US" sz="4000" baseline="30000" dirty="0" smtClean="0">
                <a:solidFill>
                  <a:srgbClr val="C00000"/>
                </a:solidFill>
              </a:rPr>
              <a:t>鉄系超伝導</a:t>
            </a:r>
            <a:r>
              <a:rPr lang="en-US" altLang="ja-JP" sz="4000" dirty="0" smtClean="0">
                <a:solidFill>
                  <a:schemeClr val="bg1"/>
                </a:solidFill>
              </a:rPr>
              <a:t>: Ba122</a:t>
            </a:r>
            <a:endParaRPr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28" name="Rectangle 4"/>
          <p:cNvSpPr>
            <a:spLocks noChangeArrowheads="1"/>
          </p:cNvSpPr>
          <p:nvPr/>
        </p:nvSpPr>
        <p:spPr bwMode="auto">
          <a:xfrm>
            <a:off x="7072313" y="0"/>
            <a:ext cx="2071687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en-US" altLang="ja-JP" sz="2000" dirty="0">
                <a:latin typeface="Calibri" pitchFamily="34" charset="0"/>
              </a:rPr>
              <a:t>Introduction</a:t>
            </a:r>
          </a:p>
        </p:txBody>
      </p:sp>
      <p:pic>
        <p:nvPicPr>
          <p:cNvPr id="120" name="Picture 11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9674" y="243993"/>
            <a:ext cx="434160" cy="3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テキスト ボックス 85"/>
          <p:cNvSpPr txBox="1">
            <a:spLocks noChangeArrowheads="1"/>
          </p:cNvSpPr>
          <p:nvPr/>
        </p:nvSpPr>
        <p:spPr bwMode="auto">
          <a:xfrm>
            <a:off x="8820150" y="6396038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latin typeface="Calibri" pitchFamily="34" charset="0"/>
              </a:rPr>
              <a:t>3</a:t>
            </a:r>
            <a:endParaRPr lang="ja-JP" altLang="en-US" sz="2400" b="1" dirty="0">
              <a:latin typeface="Calibri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857488" y="5715016"/>
            <a:ext cx="40607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rgbClr val="FF0000"/>
                </a:solidFill>
              </a:rPr>
              <a:t>What is </a:t>
            </a:r>
          </a:p>
          <a:p>
            <a:pPr algn="ctr"/>
            <a:r>
              <a:rPr kumimoji="1" lang="en-US" altLang="ja-JP" sz="2800" b="1" dirty="0" smtClean="0">
                <a:solidFill>
                  <a:srgbClr val="FF0000"/>
                </a:solidFill>
              </a:rPr>
              <a:t>superconducting gap?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72313" y="0"/>
            <a:ext cx="2071687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en-US" altLang="ja-JP" sz="2000">
                <a:latin typeface="Calibri" pitchFamily="34" charset="0"/>
              </a:rPr>
              <a:t>Introduction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785813"/>
            <a:ext cx="9144000" cy="238125"/>
          </a:xfrm>
          <a:prstGeom prst="rect">
            <a:avLst/>
          </a:prstGeom>
          <a:solidFill>
            <a:srgbClr val="00B05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6148" name="Picture 11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44475"/>
            <a:ext cx="4333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0" y="0"/>
            <a:ext cx="7072313" cy="785813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Superconducting gap</a:t>
            </a:r>
            <a:endParaRPr lang="ja-JP" alt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150" name="グループ化 31"/>
          <p:cNvGrpSpPr>
            <a:grpSpLocks/>
          </p:cNvGrpSpPr>
          <p:nvPr/>
        </p:nvGrpSpPr>
        <p:grpSpPr bwMode="auto">
          <a:xfrm>
            <a:off x="142844" y="2410803"/>
            <a:ext cx="3895726" cy="2232643"/>
            <a:chOff x="247211" y="1342415"/>
            <a:chExt cx="3896161" cy="2232850"/>
          </a:xfrm>
        </p:grpSpPr>
        <p:sp>
          <p:nvSpPr>
            <p:cNvPr id="6166" name="テキスト ボックス 87"/>
            <p:cNvSpPr txBox="1">
              <a:spLocks noChangeArrowheads="1"/>
            </p:cNvSpPr>
            <p:nvPr/>
          </p:nvSpPr>
          <p:spPr bwMode="auto">
            <a:xfrm>
              <a:off x="3319044" y="3143248"/>
              <a:ext cx="8243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Calibri" pitchFamily="34" charset="0"/>
                </a:rPr>
                <a:t>Energy</a:t>
              </a:r>
              <a:endParaRPr lang="ja-JP" altLang="en-US">
                <a:latin typeface="Calibri" pitchFamily="34" charset="0"/>
              </a:endParaRPr>
            </a:p>
          </p:txBody>
        </p:sp>
        <p:grpSp>
          <p:nvGrpSpPr>
            <p:cNvPr id="6167" name="グループ化 72"/>
            <p:cNvGrpSpPr>
              <a:grpSpLocks/>
            </p:cNvGrpSpPr>
            <p:nvPr/>
          </p:nvGrpSpPr>
          <p:grpSpPr bwMode="auto">
            <a:xfrm>
              <a:off x="620081" y="1342415"/>
              <a:ext cx="3484781" cy="1785798"/>
              <a:chOff x="323528" y="1349846"/>
              <a:chExt cx="3995936" cy="2871242"/>
            </a:xfrm>
          </p:grpSpPr>
          <p:cxnSp>
            <p:nvCxnSpPr>
              <p:cNvPr id="74" name="直線矢印コネクタ 73"/>
              <p:cNvCxnSpPr/>
              <p:nvPr/>
            </p:nvCxnSpPr>
            <p:spPr>
              <a:xfrm>
                <a:off x="323796" y="4217467"/>
                <a:ext cx="3996133" cy="255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矢印コネクタ 74"/>
              <p:cNvCxnSpPr/>
              <p:nvPr/>
            </p:nvCxnSpPr>
            <p:spPr>
              <a:xfrm rot="5400000" flipH="1" flipV="1">
                <a:off x="-1105331" y="2779967"/>
                <a:ext cx="2869179" cy="1092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フリーフォーム 79"/>
            <p:cNvSpPr/>
            <p:nvPr/>
          </p:nvSpPr>
          <p:spPr>
            <a:xfrm>
              <a:off x="620315" y="1917761"/>
              <a:ext cx="1519408" cy="1209787"/>
            </a:xfrm>
            <a:custGeom>
              <a:avLst/>
              <a:gdLst>
                <a:gd name="connsiteX0" fmla="*/ 0 w 1843790"/>
                <a:gd name="connsiteY0" fmla="*/ 809469 h 1648919"/>
                <a:gd name="connsiteX1" fmla="*/ 899409 w 1843790"/>
                <a:gd name="connsiteY1" fmla="*/ 569627 h 1648919"/>
                <a:gd name="connsiteX2" fmla="*/ 1169232 w 1843790"/>
                <a:gd name="connsiteY2" fmla="*/ 179882 h 1648919"/>
                <a:gd name="connsiteX3" fmla="*/ 1843790 w 1843790"/>
                <a:gd name="connsiteY3" fmla="*/ 1648919 h 1648919"/>
                <a:gd name="connsiteX0" fmla="*/ 0 w 1843790"/>
                <a:gd name="connsiteY0" fmla="*/ 845311 h 1684761"/>
                <a:gd name="connsiteX1" fmla="*/ 899409 w 1843790"/>
                <a:gd name="connsiteY1" fmla="*/ 605469 h 1684761"/>
                <a:gd name="connsiteX2" fmla="*/ 1179259 w 1843790"/>
                <a:gd name="connsiteY2" fmla="*/ 179882 h 1684761"/>
                <a:gd name="connsiteX3" fmla="*/ 1843790 w 1843790"/>
                <a:gd name="connsiteY3" fmla="*/ 1684761 h 1684761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99339"/>
                <a:gd name="connsiteY0" fmla="*/ 665429 h 1512168"/>
                <a:gd name="connsiteX1" fmla="*/ 899409 w 1899339"/>
                <a:gd name="connsiteY1" fmla="*/ 425587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665429 h 1512168"/>
                <a:gd name="connsiteX1" fmla="*/ 899409 w 1899339"/>
                <a:gd name="connsiteY1" fmla="*/ 425587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899409 w 1899339"/>
                <a:gd name="connsiteY1" fmla="*/ 425587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1008112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1008112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1008112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864096 w 1899339"/>
                <a:gd name="connsiteY1" fmla="*/ 576064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792088 w 1899339"/>
                <a:gd name="connsiteY1" fmla="*/ 648072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792088 w 1899339"/>
                <a:gd name="connsiteY1" fmla="*/ 648072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792088 w 1899339"/>
                <a:gd name="connsiteY1" fmla="*/ 648072 h 1512168"/>
                <a:gd name="connsiteX2" fmla="*/ 1179259 w 1899339"/>
                <a:gd name="connsiteY2" fmla="*/ 0 h 1512168"/>
                <a:gd name="connsiteX3" fmla="*/ 1578454 w 1899339"/>
                <a:gd name="connsiteY3" fmla="*/ 912532 h 1512168"/>
                <a:gd name="connsiteX4" fmla="*/ 1899339 w 1899339"/>
                <a:gd name="connsiteY4" fmla="*/ 1512168 h 1512168"/>
                <a:gd name="connsiteX0" fmla="*/ 0 w 1899339"/>
                <a:gd name="connsiteY0" fmla="*/ 720080 h 1512168"/>
                <a:gd name="connsiteX1" fmla="*/ 792088 w 1899339"/>
                <a:gd name="connsiteY1" fmla="*/ 648072 h 1512168"/>
                <a:gd name="connsiteX2" fmla="*/ 1179259 w 1899339"/>
                <a:gd name="connsiteY2" fmla="*/ 0 h 1512168"/>
                <a:gd name="connsiteX3" fmla="*/ 1578454 w 1899339"/>
                <a:gd name="connsiteY3" fmla="*/ 912532 h 1512168"/>
                <a:gd name="connsiteX4" fmla="*/ 1899339 w 1899339"/>
                <a:gd name="connsiteY4" fmla="*/ 1512168 h 1512168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251267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251267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251267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179259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179259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692188"/>
                <a:gd name="connsiteX1" fmla="*/ 792088 w 1899339"/>
                <a:gd name="connsiteY1" fmla="*/ 648072 h 1692188"/>
                <a:gd name="connsiteX2" fmla="*/ 1179259 w 1899339"/>
                <a:gd name="connsiteY2" fmla="*/ 0 h 1692188"/>
                <a:gd name="connsiteX3" fmla="*/ 1179259 w 1899339"/>
                <a:gd name="connsiteY3" fmla="*/ 1440160 h 1692188"/>
                <a:gd name="connsiteX4" fmla="*/ 1899339 w 1899339"/>
                <a:gd name="connsiteY4" fmla="*/ 1512168 h 1692188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179259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559244"/>
                <a:gd name="connsiteX1" fmla="*/ 792088 w 1899339"/>
                <a:gd name="connsiteY1" fmla="*/ 648072 h 1559244"/>
                <a:gd name="connsiteX2" fmla="*/ 1179259 w 1899339"/>
                <a:gd name="connsiteY2" fmla="*/ 0 h 1559244"/>
                <a:gd name="connsiteX3" fmla="*/ 1179259 w 1899339"/>
                <a:gd name="connsiteY3" fmla="*/ 1512168 h 1559244"/>
                <a:gd name="connsiteX4" fmla="*/ 1899339 w 1899339"/>
                <a:gd name="connsiteY4" fmla="*/ 1512168 h 1559244"/>
                <a:gd name="connsiteX0" fmla="*/ 0 w 1899339"/>
                <a:gd name="connsiteY0" fmla="*/ 720080 h 1559244"/>
                <a:gd name="connsiteX1" fmla="*/ 792088 w 1899339"/>
                <a:gd name="connsiteY1" fmla="*/ 648072 h 1559244"/>
                <a:gd name="connsiteX2" fmla="*/ 1179259 w 1899339"/>
                <a:gd name="connsiteY2" fmla="*/ 0 h 1559244"/>
                <a:gd name="connsiteX3" fmla="*/ 1179259 w 1899339"/>
                <a:gd name="connsiteY3" fmla="*/ 1512168 h 1559244"/>
                <a:gd name="connsiteX4" fmla="*/ 1899339 w 1899339"/>
                <a:gd name="connsiteY4" fmla="*/ 1512168 h 1559244"/>
                <a:gd name="connsiteX0" fmla="*/ 0 w 1899339"/>
                <a:gd name="connsiteY0" fmla="*/ 720080 h 1539933"/>
                <a:gd name="connsiteX1" fmla="*/ 792088 w 1899339"/>
                <a:gd name="connsiteY1" fmla="*/ 648072 h 1539933"/>
                <a:gd name="connsiteX2" fmla="*/ 1179259 w 1899339"/>
                <a:gd name="connsiteY2" fmla="*/ 0 h 1539933"/>
                <a:gd name="connsiteX3" fmla="*/ 1179259 w 1899339"/>
                <a:gd name="connsiteY3" fmla="*/ 1512168 h 1539933"/>
                <a:gd name="connsiteX4" fmla="*/ 1899339 w 1899339"/>
                <a:gd name="connsiteY4" fmla="*/ 1512168 h 1539933"/>
                <a:gd name="connsiteX0" fmla="*/ 0 w 1899339"/>
                <a:gd name="connsiteY0" fmla="*/ 720080 h 1539933"/>
                <a:gd name="connsiteX1" fmla="*/ 792088 w 1899339"/>
                <a:gd name="connsiteY1" fmla="*/ 648072 h 1539933"/>
                <a:gd name="connsiteX2" fmla="*/ 1179259 w 1899339"/>
                <a:gd name="connsiteY2" fmla="*/ 0 h 1539933"/>
                <a:gd name="connsiteX3" fmla="*/ 1251267 w 1899339"/>
                <a:gd name="connsiteY3" fmla="*/ 1512169 h 1539933"/>
                <a:gd name="connsiteX4" fmla="*/ 1899339 w 1899339"/>
                <a:gd name="connsiteY4" fmla="*/ 1512168 h 1539933"/>
                <a:gd name="connsiteX0" fmla="*/ 0 w 1899339"/>
                <a:gd name="connsiteY0" fmla="*/ 720079 h 1539932"/>
                <a:gd name="connsiteX1" fmla="*/ 792088 w 1899339"/>
                <a:gd name="connsiteY1" fmla="*/ 648071 h 1539932"/>
                <a:gd name="connsiteX2" fmla="*/ 1251267 w 1899339"/>
                <a:gd name="connsiteY2" fmla="*/ 0 h 1539932"/>
                <a:gd name="connsiteX3" fmla="*/ 1251267 w 1899339"/>
                <a:gd name="connsiteY3" fmla="*/ 1512168 h 1539932"/>
                <a:gd name="connsiteX4" fmla="*/ 1899339 w 1899339"/>
                <a:gd name="connsiteY4" fmla="*/ 1512167 h 1539932"/>
                <a:gd name="connsiteX0" fmla="*/ 0 w 1899339"/>
                <a:gd name="connsiteY0" fmla="*/ 720079 h 1539932"/>
                <a:gd name="connsiteX1" fmla="*/ 792088 w 1899339"/>
                <a:gd name="connsiteY1" fmla="*/ 648071 h 1539932"/>
                <a:gd name="connsiteX2" fmla="*/ 1251267 w 1899339"/>
                <a:gd name="connsiteY2" fmla="*/ 0 h 1539932"/>
                <a:gd name="connsiteX3" fmla="*/ 1251267 w 1899339"/>
                <a:gd name="connsiteY3" fmla="*/ 1512168 h 1539932"/>
                <a:gd name="connsiteX4" fmla="*/ 1899339 w 1899339"/>
                <a:gd name="connsiteY4" fmla="*/ 1512167 h 1539932"/>
                <a:gd name="connsiteX0" fmla="*/ 0 w 1899339"/>
                <a:gd name="connsiteY0" fmla="*/ 720079 h 1539932"/>
                <a:gd name="connsiteX1" fmla="*/ 792088 w 1899339"/>
                <a:gd name="connsiteY1" fmla="*/ 648071 h 1539932"/>
                <a:gd name="connsiteX2" fmla="*/ 1251267 w 1899339"/>
                <a:gd name="connsiteY2" fmla="*/ 0 h 1539932"/>
                <a:gd name="connsiteX3" fmla="*/ 1251267 w 1899339"/>
                <a:gd name="connsiteY3" fmla="*/ 1512168 h 1539932"/>
                <a:gd name="connsiteX4" fmla="*/ 1899339 w 1899339"/>
                <a:gd name="connsiteY4" fmla="*/ 1512167 h 1539932"/>
                <a:gd name="connsiteX0" fmla="*/ 0 w 1899339"/>
                <a:gd name="connsiteY0" fmla="*/ 720079 h 1539932"/>
                <a:gd name="connsiteX1" fmla="*/ 792088 w 1899339"/>
                <a:gd name="connsiteY1" fmla="*/ 648071 h 1539932"/>
                <a:gd name="connsiteX2" fmla="*/ 1251267 w 1899339"/>
                <a:gd name="connsiteY2" fmla="*/ 0 h 1539932"/>
                <a:gd name="connsiteX3" fmla="*/ 1251267 w 1899339"/>
                <a:gd name="connsiteY3" fmla="*/ 1512168 h 1539932"/>
                <a:gd name="connsiteX4" fmla="*/ 1899339 w 1899339"/>
                <a:gd name="connsiteY4" fmla="*/ 1512167 h 1539932"/>
                <a:gd name="connsiteX0" fmla="*/ 0 w 1899339"/>
                <a:gd name="connsiteY0" fmla="*/ 720079 h 1512168"/>
                <a:gd name="connsiteX1" fmla="*/ 792088 w 1899339"/>
                <a:gd name="connsiteY1" fmla="*/ 648071 h 1512168"/>
                <a:gd name="connsiteX2" fmla="*/ 1251267 w 1899339"/>
                <a:gd name="connsiteY2" fmla="*/ 0 h 1512168"/>
                <a:gd name="connsiteX3" fmla="*/ 1251267 w 1899339"/>
                <a:gd name="connsiteY3" fmla="*/ 1512168 h 1512168"/>
                <a:gd name="connsiteX4" fmla="*/ 1899339 w 1899339"/>
                <a:gd name="connsiteY4" fmla="*/ 1512167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9339" h="1512168">
                  <a:moveTo>
                    <a:pt x="0" y="720079"/>
                  </a:moveTo>
                  <a:cubicBezTo>
                    <a:pt x="354360" y="721741"/>
                    <a:pt x="516177" y="765643"/>
                    <a:pt x="792088" y="648071"/>
                  </a:cubicBezTo>
                  <a:cubicBezTo>
                    <a:pt x="1022735" y="513418"/>
                    <a:pt x="1216724" y="296125"/>
                    <a:pt x="1251267" y="0"/>
                  </a:cubicBezTo>
                  <a:cubicBezTo>
                    <a:pt x="1237674" y="817665"/>
                    <a:pt x="1244016" y="787740"/>
                    <a:pt x="1251267" y="1512168"/>
                  </a:cubicBezTo>
                  <a:lnTo>
                    <a:pt x="1899339" y="1512167"/>
                  </a:lnTo>
                </a:path>
              </a:pathLst>
            </a:custGeom>
            <a:noFill/>
            <a:ln w="254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81" name="フリーフォーム 80"/>
            <p:cNvSpPr/>
            <p:nvPr/>
          </p:nvSpPr>
          <p:spPr>
            <a:xfrm>
              <a:off x="2153749" y="1918479"/>
              <a:ext cx="1519471" cy="1209734"/>
            </a:xfrm>
            <a:custGeom>
              <a:avLst/>
              <a:gdLst>
                <a:gd name="connsiteX0" fmla="*/ 0 w 1843790"/>
                <a:gd name="connsiteY0" fmla="*/ 809469 h 1648919"/>
                <a:gd name="connsiteX1" fmla="*/ 899409 w 1843790"/>
                <a:gd name="connsiteY1" fmla="*/ 569627 h 1648919"/>
                <a:gd name="connsiteX2" fmla="*/ 1169232 w 1843790"/>
                <a:gd name="connsiteY2" fmla="*/ 179882 h 1648919"/>
                <a:gd name="connsiteX3" fmla="*/ 1843790 w 1843790"/>
                <a:gd name="connsiteY3" fmla="*/ 1648919 h 1648919"/>
                <a:gd name="connsiteX0" fmla="*/ 0 w 1843790"/>
                <a:gd name="connsiteY0" fmla="*/ 845311 h 1684761"/>
                <a:gd name="connsiteX1" fmla="*/ 899409 w 1843790"/>
                <a:gd name="connsiteY1" fmla="*/ 605469 h 1684761"/>
                <a:gd name="connsiteX2" fmla="*/ 1179259 w 1843790"/>
                <a:gd name="connsiteY2" fmla="*/ 179882 h 1684761"/>
                <a:gd name="connsiteX3" fmla="*/ 1843790 w 1843790"/>
                <a:gd name="connsiteY3" fmla="*/ 1684761 h 1684761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99339"/>
                <a:gd name="connsiteY0" fmla="*/ 665429 h 1512168"/>
                <a:gd name="connsiteX1" fmla="*/ 899409 w 1899339"/>
                <a:gd name="connsiteY1" fmla="*/ 425587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665429 h 1512168"/>
                <a:gd name="connsiteX1" fmla="*/ 899409 w 1899339"/>
                <a:gd name="connsiteY1" fmla="*/ 425587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899409 w 1899339"/>
                <a:gd name="connsiteY1" fmla="*/ 425587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1008112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1008112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1008112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864096 w 1899339"/>
                <a:gd name="connsiteY1" fmla="*/ 576064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792088 w 1899339"/>
                <a:gd name="connsiteY1" fmla="*/ 648072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792088 w 1899339"/>
                <a:gd name="connsiteY1" fmla="*/ 648072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792088 w 1899339"/>
                <a:gd name="connsiteY1" fmla="*/ 648072 h 1512168"/>
                <a:gd name="connsiteX2" fmla="*/ 1179259 w 1899339"/>
                <a:gd name="connsiteY2" fmla="*/ 0 h 1512168"/>
                <a:gd name="connsiteX3" fmla="*/ 1578454 w 1899339"/>
                <a:gd name="connsiteY3" fmla="*/ 912532 h 1512168"/>
                <a:gd name="connsiteX4" fmla="*/ 1899339 w 1899339"/>
                <a:gd name="connsiteY4" fmla="*/ 1512168 h 1512168"/>
                <a:gd name="connsiteX0" fmla="*/ 0 w 1899339"/>
                <a:gd name="connsiteY0" fmla="*/ 720080 h 1512168"/>
                <a:gd name="connsiteX1" fmla="*/ 792088 w 1899339"/>
                <a:gd name="connsiteY1" fmla="*/ 648072 h 1512168"/>
                <a:gd name="connsiteX2" fmla="*/ 1179259 w 1899339"/>
                <a:gd name="connsiteY2" fmla="*/ 0 h 1512168"/>
                <a:gd name="connsiteX3" fmla="*/ 1578454 w 1899339"/>
                <a:gd name="connsiteY3" fmla="*/ 912532 h 1512168"/>
                <a:gd name="connsiteX4" fmla="*/ 1899339 w 1899339"/>
                <a:gd name="connsiteY4" fmla="*/ 1512168 h 1512168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251267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251267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251267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179259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179259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692188"/>
                <a:gd name="connsiteX1" fmla="*/ 792088 w 1899339"/>
                <a:gd name="connsiteY1" fmla="*/ 648072 h 1692188"/>
                <a:gd name="connsiteX2" fmla="*/ 1179259 w 1899339"/>
                <a:gd name="connsiteY2" fmla="*/ 0 h 1692188"/>
                <a:gd name="connsiteX3" fmla="*/ 1179259 w 1899339"/>
                <a:gd name="connsiteY3" fmla="*/ 1440160 h 1692188"/>
                <a:gd name="connsiteX4" fmla="*/ 1899339 w 1899339"/>
                <a:gd name="connsiteY4" fmla="*/ 1512168 h 1692188"/>
                <a:gd name="connsiteX0" fmla="*/ 0 w 1899339"/>
                <a:gd name="connsiteY0" fmla="*/ 720080 h 1764196"/>
                <a:gd name="connsiteX1" fmla="*/ 792088 w 1899339"/>
                <a:gd name="connsiteY1" fmla="*/ 648072 h 1764196"/>
                <a:gd name="connsiteX2" fmla="*/ 1179259 w 1899339"/>
                <a:gd name="connsiteY2" fmla="*/ 0 h 1764196"/>
                <a:gd name="connsiteX3" fmla="*/ 1179259 w 1899339"/>
                <a:gd name="connsiteY3" fmla="*/ 1512168 h 1764196"/>
                <a:gd name="connsiteX4" fmla="*/ 1899339 w 1899339"/>
                <a:gd name="connsiteY4" fmla="*/ 1512168 h 1764196"/>
                <a:gd name="connsiteX0" fmla="*/ 0 w 1899339"/>
                <a:gd name="connsiteY0" fmla="*/ 720080 h 1559244"/>
                <a:gd name="connsiteX1" fmla="*/ 792088 w 1899339"/>
                <a:gd name="connsiteY1" fmla="*/ 648072 h 1559244"/>
                <a:gd name="connsiteX2" fmla="*/ 1179259 w 1899339"/>
                <a:gd name="connsiteY2" fmla="*/ 0 h 1559244"/>
                <a:gd name="connsiteX3" fmla="*/ 1179259 w 1899339"/>
                <a:gd name="connsiteY3" fmla="*/ 1512168 h 1559244"/>
                <a:gd name="connsiteX4" fmla="*/ 1899339 w 1899339"/>
                <a:gd name="connsiteY4" fmla="*/ 1512168 h 1559244"/>
                <a:gd name="connsiteX0" fmla="*/ 0 w 1899339"/>
                <a:gd name="connsiteY0" fmla="*/ 720080 h 1559244"/>
                <a:gd name="connsiteX1" fmla="*/ 792088 w 1899339"/>
                <a:gd name="connsiteY1" fmla="*/ 648072 h 1559244"/>
                <a:gd name="connsiteX2" fmla="*/ 1179259 w 1899339"/>
                <a:gd name="connsiteY2" fmla="*/ 0 h 1559244"/>
                <a:gd name="connsiteX3" fmla="*/ 1179259 w 1899339"/>
                <a:gd name="connsiteY3" fmla="*/ 1512168 h 1559244"/>
                <a:gd name="connsiteX4" fmla="*/ 1899339 w 1899339"/>
                <a:gd name="connsiteY4" fmla="*/ 1512168 h 1559244"/>
                <a:gd name="connsiteX0" fmla="*/ 0 w 1899339"/>
                <a:gd name="connsiteY0" fmla="*/ 720080 h 1539933"/>
                <a:gd name="connsiteX1" fmla="*/ 792088 w 1899339"/>
                <a:gd name="connsiteY1" fmla="*/ 648072 h 1539933"/>
                <a:gd name="connsiteX2" fmla="*/ 1179259 w 1899339"/>
                <a:gd name="connsiteY2" fmla="*/ 0 h 1539933"/>
                <a:gd name="connsiteX3" fmla="*/ 1179259 w 1899339"/>
                <a:gd name="connsiteY3" fmla="*/ 1512168 h 1539933"/>
                <a:gd name="connsiteX4" fmla="*/ 1899339 w 1899339"/>
                <a:gd name="connsiteY4" fmla="*/ 1512168 h 1539933"/>
                <a:gd name="connsiteX0" fmla="*/ 0 w 1899339"/>
                <a:gd name="connsiteY0" fmla="*/ 720080 h 1539933"/>
                <a:gd name="connsiteX1" fmla="*/ 792088 w 1899339"/>
                <a:gd name="connsiteY1" fmla="*/ 648072 h 1539933"/>
                <a:gd name="connsiteX2" fmla="*/ 1179259 w 1899339"/>
                <a:gd name="connsiteY2" fmla="*/ 0 h 1539933"/>
                <a:gd name="connsiteX3" fmla="*/ 1251267 w 1899339"/>
                <a:gd name="connsiteY3" fmla="*/ 1512169 h 1539933"/>
                <a:gd name="connsiteX4" fmla="*/ 1899339 w 1899339"/>
                <a:gd name="connsiteY4" fmla="*/ 1512168 h 1539933"/>
                <a:gd name="connsiteX0" fmla="*/ 0 w 1899339"/>
                <a:gd name="connsiteY0" fmla="*/ 720079 h 1539932"/>
                <a:gd name="connsiteX1" fmla="*/ 792088 w 1899339"/>
                <a:gd name="connsiteY1" fmla="*/ 648071 h 1539932"/>
                <a:gd name="connsiteX2" fmla="*/ 1251267 w 1899339"/>
                <a:gd name="connsiteY2" fmla="*/ 0 h 1539932"/>
                <a:gd name="connsiteX3" fmla="*/ 1251267 w 1899339"/>
                <a:gd name="connsiteY3" fmla="*/ 1512168 h 1539932"/>
                <a:gd name="connsiteX4" fmla="*/ 1899339 w 1899339"/>
                <a:gd name="connsiteY4" fmla="*/ 1512167 h 1539932"/>
                <a:gd name="connsiteX0" fmla="*/ 0 w 1899339"/>
                <a:gd name="connsiteY0" fmla="*/ 720079 h 1539932"/>
                <a:gd name="connsiteX1" fmla="*/ 792088 w 1899339"/>
                <a:gd name="connsiteY1" fmla="*/ 648071 h 1539932"/>
                <a:gd name="connsiteX2" fmla="*/ 1251267 w 1899339"/>
                <a:gd name="connsiteY2" fmla="*/ 0 h 1539932"/>
                <a:gd name="connsiteX3" fmla="*/ 1251267 w 1899339"/>
                <a:gd name="connsiteY3" fmla="*/ 1512168 h 1539932"/>
                <a:gd name="connsiteX4" fmla="*/ 1899339 w 1899339"/>
                <a:gd name="connsiteY4" fmla="*/ 1512167 h 1539932"/>
                <a:gd name="connsiteX0" fmla="*/ 0 w 1899339"/>
                <a:gd name="connsiteY0" fmla="*/ 720079 h 1539932"/>
                <a:gd name="connsiteX1" fmla="*/ 792088 w 1899339"/>
                <a:gd name="connsiteY1" fmla="*/ 648071 h 1539932"/>
                <a:gd name="connsiteX2" fmla="*/ 1251267 w 1899339"/>
                <a:gd name="connsiteY2" fmla="*/ 0 h 1539932"/>
                <a:gd name="connsiteX3" fmla="*/ 1251267 w 1899339"/>
                <a:gd name="connsiteY3" fmla="*/ 1512168 h 1539932"/>
                <a:gd name="connsiteX4" fmla="*/ 1899339 w 1899339"/>
                <a:gd name="connsiteY4" fmla="*/ 1512167 h 1539932"/>
                <a:gd name="connsiteX0" fmla="*/ 0 w 1899339"/>
                <a:gd name="connsiteY0" fmla="*/ 720079 h 1539932"/>
                <a:gd name="connsiteX1" fmla="*/ 792088 w 1899339"/>
                <a:gd name="connsiteY1" fmla="*/ 648071 h 1539932"/>
                <a:gd name="connsiteX2" fmla="*/ 1251267 w 1899339"/>
                <a:gd name="connsiteY2" fmla="*/ 0 h 1539932"/>
                <a:gd name="connsiteX3" fmla="*/ 1251267 w 1899339"/>
                <a:gd name="connsiteY3" fmla="*/ 1512168 h 1539932"/>
                <a:gd name="connsiteX4" fmla="*/ 1899339 w 1899339"/>
                <a:gd name="connsiteY4" fmla="*/ 1512167 h 1539932"/>
                <a:gd name="connsiteX0" fmla="*/ 0 w 1899339"/>
                <a:gd name="connsiteY0" fmla="*/ 720079 h 1512168"/>
                <a:gd name="connsiteX1" fmla="*/ 792088 w 1899339"/>
                <a:gd name="connsiteY1" fmla="*/ 648071 h 1512168"/>
                <a:gd name="connsiteX2" fmla="*/ 1251267 w 1899339"/>
                <a:gd name="connsiteY2" fmla="*/ 0 h 1512168"/>
                <a:gd name="connsiteX3" fmla="*/ 1251267 w 1899339"/>
                <a:gd name="connsiteY3" fmla="*/ 1512168 h 1512168"/>
                <a:gd name="connsiteX4" fmla="*/ 1899339 w 1899339"/>
                <a:gd name="connsiteY4" fmla="*/ 1512167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9339" h="1512168">
                  <a:moveTo>
                    <a:pt x="0" y="720079"/>
                  </a:moveTo>
                  <a:cubicBezTo>
                    <a:pt x="354360" y="721741"/>
                    <a:pt x="516177" y="765643"/>
                    <a:pt x="792088" y="648071"/>
                  </a:cubicBezTo>
                  <a:cubicBezTo>
                    <a:pt x="1022735" y="513418"/>
                    <a:pt x="1216724" y="296125"/>
                    <a:pt x="1251267" y="0"/>
                  </a:cubicBezTo>
                  <a:cubicBezTo>
                    <a:pt x="1237674" y="817665"/>
                    <a:pt x="1244016" y="787740"/>
                    <a:pt x="1251267" y="1512168"/>
                  </a:cubicBezTo>
                  <a:lnTo>
                    <a:pt x="1899339" y="1512167"/>
                  </a:lnTo>
                </a:path>
              </a:pathLst>
            </a:custGeom>
            <a:ln w="25400">
              <a:solidFill>
                <a:schemeClr val="tx1"/>
              </a:solidFill>
              <a:prstDash val="solid"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91" name="直線コネクタ 90"/>
            <p:cNvCxnSpPr/>
            <p:nvPr/>
          </p:nvCxnSpPr>
          <p:spPr>
            <a:xfrm rot="5400000">
              <a:off x="2120670" y="3162478"/>
              <a:ext cx="8573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71" name="テキスト ボックス 96"/>
            <p:cNvSpPr txBox="1">
              <a:spLocks noChangeArrowheads="1"/>
            </p:cNvSpPr>
            <p:nvPr/>
          </p:nvSpPr>
          <p:spPr bwMode="auto">
            <a:xfrm>
              <a:off x="1818846" y="3205933"/>
              <a:ext cx="6537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Calibri" pitchFamily="34" charset="0"/>
                </a:rPr>
                <a:t>E</a:t>
              </a:r>
              <a:r>
                <a:rPr lang="en-US" altLang="ja-JP" baseline="-25000">
                  <a:latin typeface="Calibri" pitchFamily="34" charset="0"/>
                </a:rPr>
                <a:t>Fermi</a:t>
              </a:r>
              <a:endParaRPr lang="ja-JP" altLang="en-US" baseline="-25000">
                <a:latin typeface="Calibri" pitchFamily="34" charset="0"/>
              </a:endParaRPr>
            </a:p>
          </p:txBody>
        </p:sp>
        <p:sp>
          <p:nvSpPr>
            <p:cNvPr id="6172" name="テキスト ボックス 101"/>
            <p:cNvSpPr txBox="1">
              <a:spLocks noChangeArrowheads="1"/>
            </p:cNvSpPr>
            <p:nvPr/>
          </p:nvSpPr>
          <p:spPr bwMode="auto">
            <a:xfrm>
              <a:off x="1784740" y="1902395"/>
              <a:ext cx="718546" cy="523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ja-JP" sz="2800" b="1" dirty="0" smtClean="0">
                  <a:solidFill>
                    <a:srgbClr val="00B050"/>
                  </a:solidFill>
                  <a:latin typeface="Calibri" pitchFamily="34" charset="0"/>
                </a:rPr>
                <a:t>Full</a:t>
              </a:r>
              <a:endParaRPr lang="ja-JP" altLang="en-US" sz="2800" b="1" dirty="0">
                <a:solidFill>
                  <a:srgbClr val="00B050"/>
                </a:solidFill>
                <a:latin typeface="Calibri" pitchFamily="34" charset="0"/>
              </a:endParaRPr>
            </a:p>
          </p:txBody>
        </p:sp>
        <p:sp>
          <p:nvSpPr>
            <p:cNvPr id="6173" name="テキスト ボックス 110"/>
            <p:cNvSpPr txBox="1">
              <a:spLocks noChangeArrowheads="1"/>
            </p:cNvSpPr>
            <p:nvPr/>
          </p:nvSpPr>
          <p:spPr bwMode="auto">
            <a:xfrm rot="-5400000">
              <a:off x="-400531" y="2129563"/>
              <a:ext cx="16648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Calibri" pitchFamily="34" charset="0"/>
                </a:rPr>
                <a:t>Density of State</a:t>
              </a:r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74" name="テキスト ボックス 116"/>
            <p:cNvSpPr txBox="1">
              <a:spLocks noChangeArrowheads="1"/>
            </p:cNvSpPr>
            <p:nvPr/>
          </p:nvSpPr>
          <p:spPr bwMode="auto">
            <a:xfrm>
              <a:off x="1907050" y="2277239"/>
              <a:ext cx="5218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FF0000"/>
                  </a:solidFill>
                  <a:latin typeface="Calibri" pitchFamily="34" charset="0"/>
                </a:rPr>
                <a:t>gap</a:t>
              </a:r>
              <a:endParaRPr lang="ja-JP" altLang="en-US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151" name="グループ化 32"/>
          <p:cNvGrpSpPr>
            <a:grpSpLocks/>
          </p:cNvGrpSpPr>
          <p:nvPr/>
        </p:nvGrpSpPr>
        <p:grpSpPr bwMode="auto">
          <a:xfrm>
            <a:off x="142844" y="4500570"/>
            <a:ext cx="3897312" cy="2225692"/>
            <a:chOff x="4747805" y="1349367"/>
            <a:chExt cx="3896161" cy="2225898"/>
          </a:xfrm>
        </p:grpSpPr>
        <p:sp>
          <p:nvSpPr>
            <p:cNvPr id="6155" name="テキスト ボックス 86"/>
            <p:cNvSpPr txBox="1">
              <a:spLocks noChangeArrowheads="1"/>
            </p:cNvSpPr>
            <p:nvPr/>
          </p:nvSpPr>
          <p:spPr bwMode="auto">
            <a:xfrm rot="-5400000">
              <a:off x="4100063" y="2118243"/>
              <a:ext cx="16648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Calibri" pitchFamily="34" charset="0"/>
                </a:rPr>
                <a:t>Density of State</a:t>
              </a:r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156" name="テキスト ボックス 88"/>
            <p:cNvSpPr txBox="1">
              <a:spLocks noChangeArrowheads="1"/>
            </p:cNvSpPr>
            <p:nvPr/>
          </p:nvSpPr>
          <p:spPr bwMode="auto">
            <a:xfrm>
              <a:off x="7819638" y="3123175"/>
              <a:ext cx="8243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Calibri" pitchFamily="34" charset="0"/>
                </a:rPr>
                <a:t>Energy</a:t>
              </a:r>
              <a:endParaRPr lang="ja-JP" altLang="en-US">
                <a:latin typeface="Calibri" pitchFamily="34" charset="0"/>
              </a:endParaRPr>
            </a:p>
          </p:txBody>
        </p:sp>
        <p:sp>
          <p:nvSpPr>
            <p:cNvPr id="63" name="フリーフォーム 62"/>
            <p:cNvSpPr/>
            <p:nvPr/>
          </p:nvSpPr>
          <p:spPr>
            <a:xfrm>
              <a:off x="5119170" y="1925700"/>
              <a:ext cx="1520376" cy="1209787"/>
            </a:xfrm>
            <a:custGeom>
              <a:avLst/>
              <a:gdLst>
                <a:gd name="connsiteX0" fmla="*/ 0 w 1843790"/>
                <a:gd name="connsiteY0" fmla="*/ 809469 h 1648919"/>
                <a:gd name="connsiteX1" fmla="*/ 899409 w 1843790"/>
                <a:gd name="connsiteY1" fmla="*/ 569627 h 1648919"/>
                <a:gd name="connsiteX2" fmla="*/ 1169232 w 1843790"/>
                <a:gd name="connsiteY2" fmla="*/ 179882 h 1648919"/>
                <a:gd name="connsiteX3" fmla="*/ 1843790 w 1843790"/>
                <a:gd name="connsiteY3" fmla="*/ 1648919 h 1648919"/>
                <a:gd name="connsiteX0" fmla="*/ 0 w 1843790"/>
                <a:gd name="connsiteY0" fmla="*/ 845311 h 1684761"/>
                <a:gd name="connsiteX1" fmla="*/ 899409 w 1843790"/>
                <a:gd name="connsiteY1" fmla="*/ 605469 h 1684761"/>
                <a:gd name="connsiteX2" fmla="*/ 1179259 w 1843790"/>
                <a:gd name="connsiteY2" fmla="*/ 179882 h 1684761"/>
                <a:gd name="connsiteX3" fmla="*/ 1843790 w 1843790"/>
                <a:gd name="connsiteY3" fmla="*/ 1684761 h 1684761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99339"/>
                <a:gd name="connsiteY0" fmla="*/ 665429 h 1512168"/>
                <a:gd name="connsiteX1" fmla="*/ 899409 w 1899339"/>
                <a:gd name="connsiteY1" fmla="*/ 425587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665429 h 1512168"/>
                <a:gd name="connsiteX1" fmla="*/ 899409 w 1899339"/>
                <a:gd name="connsiteY1" fmla="*/ 425587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899409 w 1899339"/>
                <a:gd name="connsiteY1" fmla="*/ 425587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1008112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1008112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1008112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864096 w 1899339"/>
                <a:gd name="connsiteY1" fmla="*/ 576064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9339" h="1512168">
                  <a:moveTo>
                    <a:pt x="0" y="720080"/>
                  </a:moveTo>
                  <a:cubicBezTo>
                    <a:pt x="324955" y="662234"/>
                    <a:pt x="660193" y="549620"/>
                    <a:pt x="936104" y="432048"/>
                  </a:cubicBezTo>
                  <a:cubicBezTo>
                    <a:pt x="1166751" y="297395"/>
                    <a:pt x="1144716" y="296125"/>
                    <a:pt x="1179259" y="0"/>
                  </a:cubicBezTo>
                  <a:cubicBezTo>
                    <a:pt x="1316326" y="329184"/>
                    <a:pt x="1671009" y="976980"/>
                    <a:pt x="1899339" y="151216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4" name="フリーフォーム 63"/>
            <p:cNvSpPr>
              <a:spLocks noChangeAspect="1"/>
            </p:cNvSpPr>
            <p:nvPr/>
          </p:nvSpPr>
          <p:spPr>
            <a:xfrm>
              <a:off x="6652950" y="1925431"/>
              <a:ext cx="1519471" cy="1209734"/>
            </a:xfrm>
            <a:custGeom>
              <a:avLst/>
              <a:gdLst>
                <a:gd name="connsiteX0" fmla="*/ 0 w 1843790"/>
                <a:gd name="connsiteY0" fmla="*/ 809469 h 1648919"/>
                <a:gd name="connsiteX1" fmla="*/ 899409 w 1843790"/>
                <a:gd name="connsiteY1" fmla="*/ 569627 h 1648919"/>
                <a:gd name="connsiteX2" fmla="*/ 1169232 w 1843790"/>
                <a:gd name="connsiteY2" fmla="*/ 179882 h 1648919"/>
                <a:gd name="connsiteX3" fmla="*/ 1843790 w 1843790"/>
                <a:gd name="connsiteY3" fmla="*/ 1648919 h 1648919"/>
                <a:gd name="connsiteX0" fmla="*/ 0 w 1843790"/>
                <a:gd name="connsiteY0" fmla="*/ 845311 h 1684761"/>
                <a:gd name="connsiteX1" fmla="*/ 899409 w 1843790"/>
                <a:gd name="connsiteY1" fmla="*/ 605469 h 1684761"/>
                <a:gd name="connsiteX2" fmla="*/ 1179259 w 1843790"/>
                <a:gd name="connsiteY2" fmla="*/ 179882 h 1684761"/>
                <a:gd name="connsiteX3" fmla="*/ 1843790 w 1843790"/>
                <a:gd name="connsiteY3" fmla="*/ 1684761 h 1684761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43790"/>
                <a:gd name="connsiteY0" fmla="*/ 665429 h 1504879"/>
                <a:gd name="connsiteX1" fmla="*/ 899409 w 1843790"/>
                <a:gd name="connsiteY1" fmla="*/ 425587 h 1504879"/>
                <a:gd name="connsiteX2" fmla="*/ 1179259 w 1843790"/>
                <a:gd name="connsiteY2" fmla="*/ 0 h 1504879"/>
                <a:gd name="connsiteX3" fmla="*/ 1843790 w 1843790"/>
                <a:gd name="connsiteY3" fmla="*/ 1504879 h 1504879"/>
                <a:gd name="connsiteX0" fmla="*/ 0 w 1899339"/>
                <a:gd name="connsiteY0" fmla="*/ 665429 h 1512168"/>
                <a:gd name="connsiteX1" fmla="*/ 899409 w 1899339"/>
                <a:gd name="connsiteY1" fmla="*/ 425587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665429 h 1512168"/>
                <a:gd name="connsiteX1" fmla="*/ 899409 w 1899339"/>
                <a:gd name="connsiteY1" fmla="*/ 425587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899409 w 1899339"/>
                <a:gd name="connsiteY1" fmla="*/ 425587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1008112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1008112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1008112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504056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864096 w 1899339"/>
                <a:gd name="connsiteY1" fmla="*/ 576064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  <a:gd name="connsiteX0" fmla="*/ 0 w 1899339"/>
                <a:gd name="connsiteY0" fmla="*/ 720080 h 1512168"/>
                <a:gd name="connsiteX1" fmla="*/ 936104 w 1899339"/>
                <a:gd name="connsiteY1" fmla="*/ 432048 h 1512168"/>
                <a:gd name="connsiteX2" fmla="*/ 1179259 w 1899339"/>
                <a:gd name="connsiteY2" fmla="*/ 0 h 1512168"/>
                <a:gd name="connsiteX3" fmla="*/ 1899339 w 1899339"/>
                <a:gd name="connsiteY3" fmla="*/ 1512168 h 151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9339" h="1512168">
                  <a:moveTo>
                    <a:pt x="0" y="720080"/>
                  </a:moveTo>
                  <a:cubicBezTo>
                    <a:pt x="324955" y="662234"/>
                    <a:pt x="660193" y="549620"/>
                    <a:pt x="936104" y="432048"/>
                  </a:cubicBezTo>
                  <a:cubicBezTo>
                    <a:pt x="1166751" y="297395"/>
                    <a:pt x="1144716" y="296125"/>
                    <a:pt x="1179259" y="0"/>
                  </a:cubicBezTo>
                  <a:cubicBezTo>
                    <a:pt x="1316326" y="329184"/>
                    <a:pt x="1671009" y="976980"/>
                    <a:pt x="1899339" y="1512168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6159" name="グループ化 64"/>
            <p:cNvGrpSpPr>
              <a:grpSpLocks/>
            </p:cNvGrpSpPr>
            <p:nvPr/>
          </p:nvGrpSpPr>
          <p:grpSpPr bwMode="auto">
            <a:xfrm>
              <a:off x="5120676" y="1349367"/>
              <a:ext cx="3484780" cy="1785798"/>
              <a:chOff x="323528" y="1349846"/>
              <a:chExt cx="3995936" cy="2871242"/>
            </a:xfrm>
          </p:grpSpPr>
          <p:cxnSp>
            <p:nvCxnSpPr>
              <p:cNvPr id="66" name="直線矢印コネクタ 65"/>
              <p:cNvCxnSpPr/>
              <p:nvPr/>
            </p:nvCxnSpPr>
            <p:spPr>
              <a:xfrm>
                <a:off x="323621" y="4219052"/>
                <a:ext cx="3996327" cy="255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矢印コネクタ 66"/>
              <p:cNvCxnSpPr/>
              <p:nvPr/>
            </p:nvCxnSpPr>
            <p:spPr>
              <a:xfrm rot="5400000" flipH="1" flipV="1">
                <a:off x="-1106785" y="2780279"/>
                <a:ext cx="2871732" cy="1091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直線コネクタ 95"/>
            <p:cNvCxnSpPr/>
            <p:nvPr/>
          </p:nvCxnSpPr>
          <p:spPr>
            <a:xfrm rot="5400000">
              <a:off x="6601440" y="3162478"/>
              <a:ext cx="8573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61" name="テキスト ボックス 100"/>
            <p:cNvSpPr txBox="1">
              <a:spLocks noChangeArrowheads="1"/>
            </p:cNvSpPr>
            <p:nvPr/>
          </p:nvSpPr>
          <p:spPr bwMode="auto">
            <a:xfrm>
              <a:off x="6319440" y="3205933"/>
              <a:ext cx="6537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Calibri" pitchFamily="34" charset="0"/>
                </a:rPr>
                <a:t>E</a:t>
              </a:r>
              <a:r>
                <a:rPr lang="en-US" altLang="ja-JP" baseline="-25000">
                  <a:latin typeface="Calibri" pitchFamily="34" charset="0"/>
                </a:rPr>
                <a:t>Fermi</a:t>
              </a:r>
              <a:endParaRPr lang="ja-JP" altLang="en-US" baseline="-25000">
                <a:latin typeface="Calibri" pitchFamily="34" charset="0"/>
              </a:endParaRPr>
            </a:p>
          </p:txBody>
        </p:sp>
        <p:sp>
          <p:nvSpPr>
            <p:cNvPr id="6162" name="テキスト ボックス 102"/>
            <p:cNvSpPr txBox="1">
              <a:spLocks noChangeArrowheads="1"/>
            </p:cNvSpPr>
            <p:nvPr/>
          </p:nvSpPr>
          <p:spPr bwMode="auto">
            <a:xfrm>
              <a:off x="6103141" y="1810315"/>
              <a:ext cx="1072413" cy="523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ja-JP" sz="2800" b="1" dirty="0" smtClean="0">
                  <a:solidFill>
                    <a:srgbClr val="0070C0"/>
                  </a:solidFill>
                  <a:latin typeface="Calibri" pitchFamily="34" charset="0"/>
                </a:rPr>
                <a:t>Nodal</a:t>
              </a:r>
              <a:endParaRPr lang="ja-JP" altLang="en-US" sz="2800" b="1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6163" name="テキスト ボックス 119"/>
            <p:cNvSpPr txBox="1">
              <a:spLocks noChangeArrowheads="1"/>
            </p:cNvSpPr>
            <p:nvPr/>
          </p:nvSpPr>
          <p:spPr bwMode="auto">
            <a:xfrm>
              <a:off x="6407644" y="2278061"/>
              <a:ext cx="5218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FF0000"/>
                  </a:solidFill>
                  <a:latin typeface="Calibri" pitchFamily="34" charset="0"/>
                </a:rPr>
                <a:t>gap</a:t>
              </a:r>
              <a:endParaRPr lang="ja-JP" altLang="en-US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6152" name="テキスト ボックス 85"/>
          <p:cNvSpPr txBox="1">
            <a:spLocks noChangeArrowheads="1"/>
          </p:cNvSpPr>
          <p:nvPr/>
        </p:nvSpPr>
        <p:spPr bwMode="auto">
          <a:xfrm>
            <a:off x="8820150" y="6396038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latin typeface="Calibri" pitchFamily="34" charset="0"/>
              </a:rPr>
              <a:t>4</a:t>
            </a:r>
            <a:endParaRPr lang="ja-JP" altLang="en-US" sz="2400" b="1" dirty="0">
              <a:latin typeface="Calibri" pitchFamily="34" charset="0"/>
            </a:endParaRPr>
          </a:p>
        </p:txBody>
      </p:sp>
      <p:sp>
        <p:nvSpPr>
          <p:cNvPr id="6153" name="Content Placeholder 6"/>
          <p:cNvSpPr>
            <a:spLocks noGrp="1"/>
          </p:cNvSpPr>
          <p:nvPr>
            <p:ph idx="1"/>
          </p:nvPr>
        </p:nvSpPr>
        <p:spPr>
          <a:xfrm>
            <a:off x="71406" y="1142984"/>
            <a:ext cx="7215238" cy="142876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sz="2800" dirty="0" smtClean="0">
                <a:ea typeface="ＭＳ Ｐゴシック" pitchFamily="34" charset="-128"/>
              </a:rPr>
              <a:t>SC gap appears in low temperature ( &lt; </a:t>
            </a:r>
            <a:r>
              <a:rPr lang="en-US" sz="2800" i="1" dirty="0" smtClean="0">
                <a:ea typeface="ＭＳ Ｐゴシック" pitchFamily="34" charset="-128"/>
              </a:rPr>
              <a:t>T</a:t>
            </a:r>
            <a:r>
              <a:rPr lang="en-US" sz="2800" baseline="-25000" dirty="0" smtClean="0">
                <a:ea typeface="ＭＳ Ｐゴシック" pitchFamily="34" charset="-128"/>
              </a:rPr>
              <a:t>c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ja-JP" altLang="en-US" sz="2800" baseline="30000" dirty="0" smtClean="0">
                <a:solidFill>
                  <a:srgbClr val="C00000"/>
                </a:solidFill>
                <a:ea typeface="ＭＳ Ｐゴシック" pitchFamily="34" charset="-128"/>
              </a:rPr>
              <a:t>転移温度</a:t>
            </a:r>
            <a:r>
              <a:rPr lang="en-US" sz="2800" dirty="0" smtClean="0">
                <a:ea typeface="ＭＳ Ｐゴシック" pitchFamily="34" charset="-128"/>
              </a:rPr>
              <a:t>) at the same time with SC state, due to coupled electrons</a:t>
            </a:r>
            <a:r>
              <a:rPr lang="ja-JP" altLang="en-US" sz="2800" dirty="0" smtClean="0">
                <a:ea typeface="ＭＳ Ｐゴシック" pitchFamily="34" charset="-128"/>
              </a:rPr>
              <a:t> </a:t>
            </a:r>
            <a:r>
              <a:rPr lang="ja-JP" altLang="en-US" sz="2800" baseline="30000" dirty="0" smtClean="0">
                <a:solidFill>
                  <a:srgbClr val="C00000"/>
                </a:solidFill>
                <a:ea typeface="ＭＳ Ｐゴシック" pitchFamily="34" charset="-128"/>
              </a:rPr>
              <a:t>電子対</a:t>
            </a:r>
            <a:r>
              <a:rPr lang="en-US" sz="2800" dirty="0" smtClean="0">
                <a:ea typeface="ＭＳ Ｐゴシック" pitchFamily="34" charset="-128"/>
              </a:rPr>
              <a:t> (cooper pair </a:t>
            </a:r>
            <a:r>
              <a:rPr lang="ja-JP" altLang="en-US" sz="2800" baseline="30000" dirty="0" smtClean="0">
                <a:solidFill>
                  <a:srgbClr val="C00000"/>
                </a:solidFill>
                <a:ea typeface="ＭＳ Ｐゴシック" pitchFamily="34" charset="-128"/>
              </a:rPr>
              <a:t>クーパー対</a:t>
            </a:r>
            <a:r>
              <a:rPr lang="en-US" sz="2800" dirty="0" smtClean="0">
                <a:ea typeface="ＭＳ Ｐゴシック" pitchFamily="34" charset="-128"/>
              </a:rPr>
              <a:t>)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071934" y="5042142"/>
            <a:ext cx="50720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0000"/>
                </a:solidFill>
              </a:rPr>
              <a:t>How to distinguish this two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2800" b="1" dirty="0" smtClean="0">
                <a:solidFill>
                  <a:srgbClr val="FF0000"/>
                </a:solidFill>
              </a:rPr>
              <a:t>What about iron-based superconductors?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53" name="グループ化 52"/>
          <p:cNvGrpSpPr/>
          <p:nvPr/>
        </p:nvGrpSpPr>
        <p:grpSpPr>
          <a:xfrm>
            <a:off x="4500562" y="1057269"/>
            <a:ext cx="4643470" cy="2089368"/>
            <a:chOff x="4500562" y="1057269"/>
            <a:chExt cx="4643470" cy="2089368"/>
          </a:xfrm>
        </p:grpSpPr>
        <p:pic>
          <p:nvPicPr>
            <p:cNvPr id="615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8082" y="1057269"/>
              <a:ext cx="1885950" cy="151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正方形/長方形 33"/>
            <p:cNvSpPr/>
            <p:nvPr/>
          </p:nvSpPr>
          <p:spPr>
            <a:xfrm>
              <a:off x="4500562" y="2500306"/>
              <a:ext cx="464345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algn="r" eaLnBrk="1" hangingPunct="1">
                <a:buFont typeface="Arial" pitchFamily="34" charset="0"/>
                <a:buNone/>
              </a:pPr>
              <a:r>
                <a:rPr lang="en-US" dirty="0" smtClean="0"/>
                <a:t>Interaction energy</a:t>
              </a:r>
              <a:r>
                <a:rPr lang="ja-JP" altLang="en-US" dirty="0" smtClean="0"/>
                <a:t> </a:t>
              </a:r>
              <a:r>
                <a:rPr lang="ja-JP" altLang="en-US" baseline="30000" dirty="0" smtClean="0">
                  <a:solidFill>
                    <a:srgbClr val="C00000"/>
                  </a:solidFill>
                </a:rPr>
                <a:t>相互作用のエネルギー</a:t>
              </a:r>
              <a:r>
                <a:rPr lang="en-US" dirty="0" smtClean="0"/>
                <a:t>: ≈10</a:t>
              </a:r>
              <a:r>
                <a:rPr lang="en-US" altLang="ja-JP" baseline="30000" dirty="0" smtClean="0"/>
                <a:t>-3</a:t>
              </a:r>
              <a:r>
                <a:rPr lang="en-US" dirty="0" smtClean="0"/>
                <a:t>[</a:t>
              </a:r>
              <a:r>
                <a:rPr lang="en-US" dirty="0" err="1" smtClean="0"/>
                <a:t>eV</a:t>
              </a:r>
              <a:r>
                <a:rPr lang="en-US" dirty="0" smtClean="0"/>
                <a:t>]</a:t>
              </a:r>
            </a:p>
            <a:p>
              <a:pPr marL="0" indent="0" algn="r" eaLnBrk="1" hangingPunct="1">
                <a:buFont typeface="Arial" pitchFamily="34" charset="0"/>
                <a:buNone/>
              </a:pPr>
              <a:r>
                <a:rPr lang="en-US" dirty="0" smtClean="0"/>
                <a:t>Interaction distance </a:t>
              </a:r>
              <a:r>
                <a:rPr lang="ja-JP" altLang="en-US" baseline="30000" dirty="0" smtClean="0">
                  <a:solidFill>
                    <a:srgbClr val="C00000"/>
                  </a:solidFill>
                </a:rPr>
                <a:t>相互作用の距離</a:t>
              </a:r>
              <a:r>
                <a:rPr lang="en-US" dirty="0" smtClean="0"/>
                <a:t>: &gt; 100[nm]</a:t>
              </a:r>
              <a:endParaRPr lang="ja-JP" altLang="en-US" dirty="0"/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3714744" y="3214686"/>
            <a:ext cx="4909271" cy="523220"/>
            <a:chOff x="3714744" y="3214686"/>
            <a:chExt cx="4909271" cy="523220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4643438" y="3214686"/>
              <a:ext cx="39805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008000"/>
                  </a:solidFill>
                </a:rPr>
                <a:t>BCS superconductors</a:t>
              </a:r>
              <a:endParaRPr kumimoji="1" lang="ja-JP" altLang="en-US" sz="2800" b="1" dirty="0">
                <a:solidFill>
                  <a:srgbClr val="008000"/>
                </a:solidFill>
              </a:endParaRPr>
            </a:p>
          </p:txBody>
        </p:sp>
        <p:cxnSp>
          <p:nvCxnSpPr>
            <p:cNvPr id="40" name="直線矢印コネクタ 39"/>
            <p:cNvCxnSpPr/>
            <p:nvPr/>
          </p:nvCxnSpPr>
          <p:spPr>
            <a:xfrm rot="10800000">
              <a:off x="3714744" y="3500438"/>
              <a:ext cx="857256" cy="1588"/>
            </a:xfrm>
            <a:prstGeom prst="straightConnector1">
              <a:avLst/>
            </a:prstGeom>
            <a:ln w="76200">
              <a:solidFill>
                <a:srgbClr val="008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グループ化 51"/>
          <p:cNvGrpSpPr/>
          <p:nvPr/>
        </p:nvGrpSpPr>
        <p:grpSpPr>
          <a:xfrm>
            <a:off x="3500432" y="3975091"/>
            <a:ext cx="4714906" cy="1284296"/>
            <a:chOff x="3500432" y="3975091"/>
            <a:chExt cx="4714906" cy="1284296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5000628" y="3975091"/>
              <a:ext cx="32147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b="1" dirty="0" smtClean="0">
                  <a:solidFill>
                    <a:srgbClr val="0000FF"/>
                  </a:solidFill>
                </a:rPr>
                <a:t>High </a:t>
              </a:r>
              <a:r>
                <a:rPr kumimoji="1" lang="en-US" altLang="ja-JP" sz="2800" b="1" i="1" dirty="0" smtClean="0">
                  <a:solidFill>
                    <a:srgbClr val="0000FF"/>
                  </a:solidFill>
                </a:rPr>
                <a:t>T</a:t>
              </a:r>
              <a:r>
                <a:rPr kumimoji="1" lang="en-US" altLang="ja-JP" sz="2800" b="1" baseline="-25000" dirty="0" smtClean="0">
                  <a:solidFill>
                    <a:srgbClr val="0000FF"/>
                  </a:solidFill>
                </a:rPr>
                <a:t>c</a:t>
              </a:r>
              <a:r>
                <a:rPr kumimoji="1" lang="en-US" altLang="ja-JP" sz="2800" b="1" dirty="0" smtClean="0">
                  <a:solidFill>
                    <a:srgbClr val="0000FF"/>
                  </a:solidFill>
                </a:rPr>
                <a:t> </a:t>
              </a:r>
              <a:r>
                <a:rPr kumimoji="1" lang="en-US" altLang="ja-JP" sz="2800" b="1" dirty="0" err="1" smtClean="0">
                  <a:solidFill>
                    <a:srgbClr val="0000FF"/>
                  </a:solidFill>
                </a:rPr>
                <a:t>cuprate</a:t>
              </a:r>
              <a:r>
                <a:rPr lang="en-US" altLang="ja-JP" sz="2800" b="1" dirty="0" smtClean="0">
                  <a:solidFill>
                    <a:srgbClr val="0000FF"/>
                  </a:solidFill>
                </a:rPr>
                <a:t> </a:t>
              </a:r>
              <a:r>
                <a:rPr kumimoji="1" lang="en-US" altLang="ja-JP" sz="2800" b="1" dirty="0" smtClean="0">
                  <a:solidFill>
                    <a:srgbClr val="0000FF"/>
                  </a:solidFill>
                </a:rPr>
                <a:t>superconductors</a:t>
              </a:r>
              <a:endParaRPr kumimoji="1" lang="ja-JP" altLang="en-US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41" name="直線矢印コネクタ 40"/>
            <p:cNvCxnSpPr>
              <a:stCxn id="36" idx="1"/>
            </p:cNvCxnSpPr>
            <p:nvPr/>
          </p:nvCxnSpPr>
          <p:spPr>
            <a:xfrm rot="10800000" flipV="1">
              <a:off x="3500432" y="4452145"/>
              <a:ext cx="1500197" cy="807242"/>
            </a:xfrm>
            <a:prstGeom prst="straightConnector1">
              <a:avLst/>
            </a:prstGeom>
            <a:ln w="76200">
              <a:solidFill>
                <a:srgbClr val="0000FF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72313" y="0"/>
            <a:ext cx="2071687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en-US" altLang="ja-JP" sz="2000">
                <a:latin typeface="Calibri" pitchFamily="34" charset="0"/>
              </a:rPr>
              <a:t>Introduction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785813"/>
            <a:ext cx="9144000" cy="238125"/>
          </a:xfrm>
          <a:prstGeom prst="rect">
            <a:avLst/>
          </a:prstGeom>
          <a:solidFill>
            <a:srgbClr val="00B05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6" name="Picture 11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44475"/>
            <a:ext cx="4333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0" y="-19"/>
            <a:ext cx="7072313" cy="785813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800" b="1" dirty="0" smtClean="0">
                <a:solidFill>
                  <a:srgbClr val="FFFFFF"/>
                </a:solidFill>
                <a:ea typeface="ＭＳ Ｐゴシック" pitchFamily="50" charset="-128"/>
              </a:rPr>
              <a:t>Possible SC </a:t>
            </a:r>
            <a:r>
              <a:rPr lang="en-US" altLang="ja-JP" sz="2800" b="1" dirty="0" smtClean="0">
                <a:solidFill>
                  <a:srgbClr val="FFFFFF"/>
                </a:solidFill>
                <a:ea typeface="ＭＳ Ｐゴシック" pitchFamily="50" charset="-128"/>
              </a:rPr>
              <a:t>order</a:t>
            </a:r>
            <a:r>
              <a:rPr lang="ja-JP" altLang="en-US" sz="2800" baseline="30000" dirty="0" smtClean="0">
                <a:solidFill>
                  <a:srgbClr val="C00000"/>
                </a:solidFill>
              </a:rPr>
              <a:t>秩序</a:t>
            </a:r>
            <a:r>
              <a:rPr lang="en-US" altLang="ja-JP" sz="2800" b="1" dirty="0" smtClean="0">
                <a:solidFill>
                  <a:srgbClr val="FFFFFF"/>
                </a:solidFill>
                <a:ea typeface="ＭＳ Ｐゴシック" pitchFamily="50" charset="-128"/>
              </a:rPr>
              <a:t> </a:t>
            </a:r>
            <a:r>
              <a:rPr lang="en-US" altLang="ja-JP" sz="2800" b="1" dirty="0" smtClean="0">
                <a:solidFill>
                  <a:srgbClr val="FFFFFF"/>
                </a:solidFill>
                <a:ea typeface="ＭＳ Ｐゴシック" pitchFamily="50" charset="-128"/>
              </a:rPr>
              <a:t>p</a:t>
            </a:r>
            <a:r>
              <a:rPr lang="en-US" altLang="ja-JP" sz="2800" b="1" dirty="0" smtClean="0">
                <a:solidFill>
                  <a:srgbClr val="FFFFFF"/>
                </a:solidFill>
                <a:ea typeface="ＭＳ Ｐゴシック" pitchFamily="50" charset="-128"/>
              </a:rPr>
              <a:t>arameters </a:t>
            </a:r>
            <a:endParaRPr lang="en-US" altLang="ja-JP" sz="2800" b="1" dirty="0" smtClean="0">
              <a:solidFill>
                <a:srgbClr val="FFFFFF"/>
              </a:solidFill>
              <a:ea typeface="ＭＳ Ｐゴシック" pitchFamily="50" charset="-128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altLang="ja-JP" sz="2800" b="1" dirty="0" smtClean="0">
                <a:solidFill>
                  <a:srgbClr val="FFFFFF"/>
                </a:solidFill>
                <a:ea typeface="ＭＳ Ｐゴシック" pitchFamily="50" charset="-128"/>
              </a:rPr>
              <a:t>and their </a:t>
            </a:r>
            <a:r>
              <a:rPr lang="en-US" altLang="ja-JP" sz="2800" b="1" dirty="0" smtClean="0">
                <a:solidFill>
                  <a:srgbClr val="FFFFFF"/>
                </a:solidFill>
                <a:ea typeface="ＭＳ Ｐゴシック" pitchFamily="50" charset="-128"/>
              </a:rPr>
              <a:t>spin-state</a:t>
            </a:r>
            <a:r>
              <a:rPr lang="ja-JP" altLang="en-US" sz="2800" baseline="30000" dirty="0" smtClean="0">
                <a:solidFill>
                  <a:srgbClr val="C00000"/>
                </a:solidFill>
              </a:rPr>
              <a:t>スピン</a:t>
            </a:r>
            <a:r>
              <a:rPr lang="ja-JP" altLang="en-US" sz="2800" baseline="30000" dirty="0" smtClean="0">
                <a:solidFill>
                  <a:srgbClr val="C00000"/>
                </a:solidFill>
              </a:rPr>
              <a:t>状態</a:t>
            </a:r>
            <a:endParaRPr lang="ja-JP" altLang="en-US" sz="28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 descr="http://inisjp.tokai.jaeri.go.jp/ACT97E/GIF/01GIF/Z1_0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90636"/>
            <a:ext cx="8569325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61983" y="5916636"/>
            <a:ext cx="1368425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smtClean="0">
                <a:solidFill>
                  <a:srgbClr val="FFFFFF"/>
                </a:solidFill>
                <a:latin typeface="Times New Roman" pitchFamily="18" charset="0"/>
                <a:ea typeface="ＭＳ Ｐゴシック" pitchFamily="50" charset="-128"/>
              </a:rPr>
              <a:t>BCS SC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05083" y="5916636"/>
            <a:ext cx="3024187" cy="8699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b="1" smtClean="0">
                <a:solidFill>
                  <a:srgbClr val="FFFFFF"/>
                </a:solidFill>
                <a:ea typeface="ＭＳ Ｐゴシック" pitchFamily="50" charset="-128"/>
              </a:rPr>
              <a:t>High-T</a:t>
            </a:r>
            <a:r>
              <a:rPr lang="en-US" altLang="ja-JP" sz="2400" b="1" baseline="-25000" smtClean="0">
                <a:solidFill>
                  <a:srgbClr val="FFFFFF"/>
                </a:solidFill>
                <a:ea typeface="ＭＳ Ｐゴシック" pitchFamily="50" charset="-128"/>
              </a:rPr>
              <a:t>c </a:t>
            </a:r>
            <a:r>
              <a:rPr lang="en-US" altLang="ja-JP" sz="2400" b="1" smtClean="0">
                <a:solidFill>
                  <a:srgbClr val="FFFFFF"/>
                </a:solidFill>
                <a:ea typeface="ＭＳ Ｐゴシック" pitchFamily="50" charset="-128"/>
              </a:rPr>
              <a:t>oxides</a:t>
            </a:r>
          </a:p>
          <a:p>
            <a:pPr algn="ctr">
              <a:spcBef>
                <a:spcPct val="50000"/>
              </a:spcBef>
            </a:pPr>
            <a:r>
              <a:rPr lang="en-US" altLang="ja-JP" b="1" smtClean="0">
                <a:solidFill>
                  <a:srgbClr val="FFFFFF"/>
                </a:solidFill>
                <a:ea typeface="ＭＳ Ｐゴシック" pitchFamily="50" charset="-128"/>
              </a:rPr>
              <a:t>CeCu</a:t>
            </a:r>
            <a:r>
              <a:rPr lang="en-US" altLang="ja-JP" b="1" baseline="-25000" smtClean="0">
                <a:solidFill>
                  <a:srgbClr val="FFFFFF"/>
                </a:solidFill>
                <a:ea typeface="ＭＳ Ｐゴシック" pitchFamily="50" charset="-128"/>
              </a:rPr>
              <a:t>2</a:t>
            </a:r>
            <a:r>
              <a:rPr lang="en-US" altLang="ja-JP" b="1" smtClean="0">
                <a:solidFill>
                  <a:srgbClr val="FFFFFF"/>
                </a:solidFill>
                <a:ea typeface="ＭＳ Ｐゴシック" pitchFamily="50" charset="-128"/>
              </a:rPr>
              <a:t>Si</a:t>
            </a:r>
            <a:r>
              <a:rPr lang="en-US" altLang="ja-JP" b="1" baseline="-25000" smtClean="0">
                <a:solidFill>
                  <a:srgbClr val="FFFFFF"/>
                </a:solidFill>
                <a:ea typeface="ＭＳ Ｐゴシック" pitchFamily="50" charset="-128"/>
              </a:rPr>
              <a:t>2</a:t>
            </a:r>
            <a:r>
              <a:rPr lang="en-US" altLang="ja-JP" b="1" smtClean="0">
                <a:solidFill>
                  <a:srgbClr val="FFFFFF"/>
                </a:solidFill>
                <a:ea typeface="ＭＳ Ｐゴシック" pitchFamily="50" charset="-128"/>
              </a:rPr>
              <a:t> UPd</a:t>
            </a:r>
            <a:r>
              <a:rPr lang="en-US" altLang="ja-JP" b="1" baseline="-25000" smtClean="0">
                <a:solidFill>
                  <a:srgbClr val="FFFFFF"/>
                </a:solidFill>
                <a:ea typeface="ＭＳ Ｐゴシック" pitchFamily="50" charset="-128"/>
              </a:rPr>
              <a:t>2</a:t>
            </a:r>
            <a:r>
              <a:rPr lang="en-US" altLang="ja-JP" b="1" smtClean="0">
                <a:solidFill>
                  <a:srgbClr val="FFFFFF"/>
                </a:solidFill>
                <a:ea typeface="ＭＳ Ｐゴシック" pitchFamily="50" charset="-128"/>
              </a:rPr>
              <a:t>Al</a:t>
            </a:r>
            <a:r>
              <a:rPr lang="en-US" altLang="ja-JP" b="1" baseline="-25000" smtClean="0">
                <a:solidFill>
                  <a:srgbClr val="FFFFFF"/>
                </a:solidFill>
                <a:ea typeface="ＭＳ Ｐゴシック" pitchFamily="50" charset="-128"/>
              </a:rPr>
              <a:t>3</a:t>
            </a:r>
            <a:r>
              <a:rPr lang="en-US" altLang="ja-JP" b="1" smtClean="0">
                <a:solidFill>
                  <a:srgbClr val="FFFFFF"/>
                </a:solidFill>
                <a:ea typeface="ＭＳ Ｐゴシック" pitchFamily="50" charset="-128"/>
              </a:rPr>
              <a:t>, CeRIn</a:t>
            </a:r>
            <a:r>
              <a:rPr lang="en-US" altLang="ja-JP" b="1" baseline="-25000" smtClean="0">
                <a:solidFill>
                  <a:srgbClr val="FFFFFF"/>
                </a:solidFill>
                <a:ea typeface="ＭＳ Ｐゴシック" pitchFamily="50" charset="-128"/>
              </a:rPr>
              <a:t>5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910358" y="5916636"/>
            <a:ext cx="1441450" cy="8223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smtClean="0">
                <a:solidFill>
                  <a:srgbClr val="FFFFFF"/>
                </a:solidFill>
                <a:ea typeface="ＭＳ Ｐゴシック" pitchFamily="50" charset="-128"/>
              </a:rPr>
              <a:t>UPt</a:t>
            </a:r>
            <a:r>
              <a:rPr lang="en-US" altLang="ja-JP" sz="2400" b="1" baseline="-25000" smtClean="0">
                <a:solidFill>
                  <a:srgbClr val="FFFFFF"/>
                </a:solidFill>
                <a:ea typeface="ＭＳ Ｐゴシック" pitchFamily="50" charset="-128"/>
              </a:rPr>
              <a:t>3   </a:t>
            </a:r>
            <a:r>
              <a:rPr lang="en-US" altLang="ja-JP" sz="2400" b="1" smtClean="0">
                <a:solidFill>
                  <a:srgbClr val="FFFFFF"/>
                </a:solidFill>
                <a:ea typeface="ＭＳ Ｐゴシック" pitchFamily="50" charset="-128"/>
              </a:rPr>
              <a:t>Sr</a:t>
            </a:r>
            <a:r>
              <a:rPr lang="en-US" altLang="ja-JP" sz="2400" b="1" baseline="-25000" smtClean="0">
                <a:solidFill>
                  <a:srgbClr val="FFFFFF"/>
                </a:solidFill>
                <a:ea typeface="ＭＳ Ｐゴシック" pitchFamily="50" charset="-128"/>
              </a:rPr>
              <a:t>2</a:t>
            </a:r>
            <a:r>
              <a:rPr lang="en-US" altLang="ja-JP" sz="2400" b="1" smtClean="0">
                <a:solidFill>
                  <a:srgbClr val="FFFFFF"/>
                </a:solidFill>
                <a:ea typeface="ＭＳ Ｐゴシック" pitchFamily="50" charset="-128"/>
              </a:rPr>
              <a:t>RuO</a:t>
            </a:r>
            <a:r>
              <a:rPr lang="en-US" altLang="ja-JP" sz="2400" b="1" baseline="-25000" smtClean="0">
                <a:solidFill>
                  <a:srgbClr val="FFFFFF"/>
                </a:solidFill>
                <a:ea typeface="ＭＳ Ｐゴシック" pitchFamily="50" charset="-128"/>
              </a:rPr>
              <a:t>4</a:t>
            </a:r>
          </a:p>
        </p:txBody>
      </p:sp>
      <p:sp>
        <p:nvSpPr>
          <p:cNvPr id="12" name="テキスト ボックス 85"/>
          <p:cNvSpPr txBox="1">
            <a:spLocks noChangeArrowheads="1"/>
          </p:cNvSpPr>
          <p:nvPr/>
        </p:nvSpPr>
        <p:spPr bwMode="auto">
          <a:xfrm>
            <a:off x="8820150" y="6396038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latin typeface="Calibri" pitchFamily="34" charset="0"/>
              </a:rPr>
              <a:t>5</a:t>
            </a:r>
            <a:endParaRPr lang="ja-JP" alt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72313" y="0"/>
            <a:ext cx="2071687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latin typeface="+mn-lt"/>
                <a:ea typeface="+mn-ea"/>
              </a:rPr>
              <a:t>Introduction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785813"/>
            <a:ext cx="9144000" cy="238125"/>
          </a:xfrm>
          <a:prstGeom prst="rect">
            <a:avLst/>
          </a:prstGeom>
          <a:solidFill>
            <a:srgbClr val="00B05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7172" name="Picture 11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44475"/>
            <a:ext cx="4333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0" y="0"/>
            <a:ext cx="7072313" cy="785813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 gap in iron-based SC</a:t>
            </a:r>
            <a:endParaRPr lang="ja-JP" altLang="en-US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8099" name="Group 163"/>
          <p:cNvGraphicFramePr>
            <a:graphicFrameLocks noGrp="1"/>
          </p:cNvGraphicFramePr>
          <p:nvPr/>
        </p:nvGraphicFramePr>
        <p:xfrm>
          <a:off x="690556" y="3429000"/>
          <a:ext cx="2881312" cy="1857375"/>
        </p:xfrm>
        <a:graphic>
          <a:graphicData uri="http://schemas.openxmlformats.org/drawingml/2006/table">
            <a:tbl>
              <a:tblPr/>
              <a:tblGrid>
                <a:gridCol w="1154112"/>
                <a:gridCol w="1727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Structure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Substance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122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</a:t>
                      </a:r>
                      <a:r>
                        <a:rPr kumimoji="1" lang="en-US" altLang="ja-JP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1-x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Fe</a:t>
                      </a:r>
                      <a:r>
                        <a:rPr kumimoji="1" lang="en-US" altLang="ja-JP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2-x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</a:t>
                      </a:r>
                      <a:r>
                        <a:rPr kumimoji="1" lang="en-US" altLang="ja-JP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As</a:t>
                      </a:r>
                      <a:r>
                        <a:rPr kumimoji="1" lang="en-US" altLang="ja-JP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  <a:endParaRPr kumimoji="1" lang="ja-JP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122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</a:t>
                      </a:r>
                      <a:r>
                        <a:rPr kumimoji="1" lang="en-US" altLang="ja-JP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1-x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  <a:r>
                        <a:rPr kumimoji="1" lang="en-US" altLang="ja-JP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Fe</a:t>
                      </a:r>
                      <a:r>
                        <a:rPr kumimoji="1" lang="en-US" altLang="ja-JP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As</a:t>
                      </a:r>
                      <a:r>
                        <a:rPr kumimoji="1" lang="en-US" altLang="ja-JP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  <a:endParaRPr kumimoji="1" lang="ja-JP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122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  <a:r>
                        <a:rPr kumimoji="1" lang="en-US" altLang="ja-JP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Fe</a:t>
                      </a:r>
                      <a:r>
                        <a:rPr kumimoji="1" lang="en-US" altLang="ja-JP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2-x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</a:t>
                      </a:r>
                      <a:r>
                        <a:rPr kumimoji="1" lang="en-US" altLang="ja-JP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FeTe</a:t>
                      </a:r>
                      <a:r>
                        <a:rPr kumimoji="1" lang="en-US" altLang="ja-JP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1-x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Se</a:t>
                      </a:r>
                      <a:r>
                        <a:rPr kumimoji="1" lang="en-US" altLang="ja-JP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  <a:endParaRPr kumimoji="1" lang="ja-JP" altLang="en-US" sz="1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8132" name="Group 196"/>
          <p:cNvGraphicFramePr>
            <a:graphicFrameLocks noGrp="1"/>
          </p:cNvGraphicFramePr>
          <p:nvPr/>
        </p:nvGraphicFramePr>
        <p:xfrm>
          <a:off x="5214942" y="3429000"/>
          <a:ext cx="2733675" cy="2600325"/>
        </p:xfrm>
        <a:graphic>
          <a:graphicData uri="http://schemas.openxmlformats.org/drawingml/2006/table">
            <a:tbl>
              <a:tblPr/>
              <a:tblGrid>
                <a:gridCol w="1117600"/>
                <a:gridCol w="16160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Structure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Substance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LiFeP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LaOFeP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KFe</a:t>
                      </a:r>
                      <a:r>
                        <a:rPr kumimoji="1" lang="en-US" altLang="ja-JP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As</a:t>
                      </a:r>
                      <a:r>
                        <a:rPr kumimoji="1" lang="en-US" altLang="ja-JP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BaFe</a:t>
                      </a:r>
                      <a:r>
                        <a:rPr kumimoji="1" lang="en-US" altLang="ja-JP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2-x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Ru</a:t>
                      </a:r>
                      <a:r>
                        <a:rPr kumimoji="1" lang="en-US" altLang="ja-JP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As</a:t>
                      </a:r>
                      <a:r>
                        <a:rPr kumimoji="1" lang="en-US" altLang="ja-JP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BaFe</a:t>
                      </a:r>
                      <a:r>
                        <a:rPr kumimoji="1" lang="en-US" altLang="ja-JP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(As</a:t>
                      </a:r>
                      <a:r>
                        <a:rPr kumimoji="1" lang="en-US" altLang="ja-JP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1-x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</a:t>
                      </a:r>
                      <a:r>
                        <a:rPr kumimoji="1" lang="en-US" altLang="ja-JP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x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)</a:t>
                      </a:r>
                      <a:r>
                        <a:rPr kumimoji="1" lang="en-US" altLang="ja-JP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pSp>
        <p:nvGrpSpPr>
          <p:cNvPr id="7234" name="グループ化 35"/>
          <p:cNvGrpSpPr>
            <a:grpSpLocks/>
          </p:cNvGrpSpPr>
          <p:nvPr/>
        </p:nvGrpSpPr>
        <p:grpSpPr bwMode="auto">
          <a:xfrm>
            <a:off x="319088" y="1142984"/>
            <a:ext cx="8396287" cy="2232645"/>
            <a:chOff x="318649" y="1410464"/>
            <a:chExt cx="8396755" cy="2232850"/>
          </a:xfrm>
        </p:grpSpPr>
        <p:grpSp>
          <p:nvGrpSpPr>
            <p:cNvPr id="7236" name="グループ化 31"/>
            <p:cNvGrpSpPr>
              <a:grpSpLocks/>
            </p:cNvGrpSpPr>
            <p:nvPr/>
          </p:nvGrpSpPr>
          <p:grpSpPr bwMode="auto">
            <a:xfrm>
              <a:off x="318649" y="1410464"/>
              <a:ext cx="3896161" cy="2232850"/>
              <a:chOff x="247211" y="1342415"/>
              <a:chExt cx="3896161" cy="2232850"/>
            </a:xfrm>
          </p:grpSpPr>
          <p:sp>
            <p:nvSpPr>
              <p:cNvPr id="7249" name="テキスト ボックス 87"/>
              <p:cNvSpPr txBox="1">
                <a:spLocks noChangeArrowheads="1"/>
              </p:cNvSpPr>
              <p:nvPr/>
            </p:nvSpPr>
            <p:spPr bwMode="auto">
              <a:xfrm>
                <a:off x="3319044" y="3143248"/>
                <a:ext cx="8243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latin typeface="Calibri" pitchFamily="34" charset="0"/>
                  </a:rPr>
                  <a:t>Energy</a:t>
                </a:r>
                <a:endParaRPr lang="ja-JP" altLang="en-US">
                  <a:latin typeface="Calibri" pitchFamily="34" charset="0"/>
                </a:endParaRPr>
              </a:p>
            </p:txBody>
          </p:sp>
          <p:grpSp>
            <p:nvGrpSpPr>
              <p:cNvPr id="7250" name="グループ化 72"/>
              <p:cNvGrpSpPr>
                <a:grpSpLocks/>
              </p:cNvGrpSpPr>
              <p:nvPr/>
            </p:nvGrpSpPr>
            <p:grpSpPr bwMode="auto">
              <a:xfrm>
                <a:off x="620081" y="1342415"/>
                <a:ext cx="3484781" cy="1785798"/>
                <a:chOff x="323528" y="1349846"/>
                <a:chExt cx="3995936" cy="2871242"/>
              </a:xfrm>
            </p:grpSpPr>
            <p:cxnSp>
              <p:nvCxnSpPr>
                <p:cNvPr id="74" name="直線矢印コネクタ 73"/>
                <p:cNvCxnSpPr/>
                <p:nvPr/>
              </p:nvCxnSpPr>
              <p:spPr>
                <a:xfrm>
                  <a:off x="323772" y="4217467"/>
                  <a:ext cx="3995908" cy="255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矢印コネクタ 74"/>
                <p:cNvCxnSpPr/>
                <p:nvPr/>
              </p:nvCxnSpPr>
              <p:spPr>
                <a:xfrm rot="5400000" flipH="1" flipV="1">
                  <a:off x="-1105355" y="2779969"/>
                  <a:ext cx="2869179" cy="1092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フリーフォーム 79"/>
              <p:cNvSpPr/>
              <p:nvPr/>
            </p:nvSpPr>
            <p:spPr>
              <a:xfrm>
                <a:off x="620294" y="1917762"/>
                <a:ext cx="1519323" cy="1209787"/>
              </a:xfrm>
              <a:custGeom>
                <a:avLst/>
                <a:gdLst>
                  <a:gd name="connsiteX0" fmla="*/ 0 w 1843790"/>
                  <a:gd name="connsiteY0" fmla="*/ 809469 h 1648919"/>
                  <a:gd name="connsiteX1" fmla="*/ 899409 w 1843790"/>
                  <a:gd name="connsiteY1" fmla="*/ 569627 h 1648919"/>
                  <a:gd name="connsiteX2" fmla="*/ 1169232 w 1843790"/>
                  <a:gd name="connsiteY2" fmla="*/ 179882 h 1648919"/>
                  <a:gd name="connsiteX3" fmla="*/ 1843790 w 1843790"/>
                  <a:gd name="connsiteY3" fmla="*/ 1648919 h 1648919"/>
                  <a:gd name="connsiteX0" fmla="*/ 0 w 1843790"/>
                  <a:gd name="connsiteY0" fmla="*/ 845311 h 1684761"/>
                  <a:gd name="connsiteX1" fmla="*/ 899409 w 1843790"/>
                  <a:gd name="connsiteY1" fmla="*/ 605469 h 1684761"/>
                  <a:gd name="connsiteX2" fmla="*/ 1179259 w 1843790"/>
                  <a:gd name="connsiteY2" fmla="*/ 179882 h 1684761"/>
                  <a:gd name="connsiteX3" fmla="*/ 1843790 w 1843790"/>
                  <a:gd name="connsiteY3" fmla="*/ 1684761 h 1684761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99339"/>
                  <a:gd name="connsiteY0" fmla="*/ 665429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665429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864096 w 1899339"/>
                  <a:gd name="connsiteY1" fmla="*/ 576064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792088 w 1899339"/>
                  <a:gd name="connsiteY1" fmla="*/ 648072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792088 w 1899339"/>
                  <a:gd name="connsiteY1" fmla="*/ 648072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792088 w 1899339"/>
                  <a:gd name="connsiteY1" fmla="*/ 648072 h 1512168"/>
                  <a:gd name="connsiteX2" fmla="*/ 1179259 w 1899339"/>
                  <a:gd name="connsiteY2" fmla="*/ 0 h 1512168"/>
                  <a:gd name="connsiteX3" fmla="*/ 1578454 w 1899339"/>
                  <a:gd name="connsiteY3" fmla="*/ 912532 h 1512168"/>
                  <a:gd name="connsiteX4" fmla="*/ 1899339 w 1899339"/>
                  <a:gd name="connsiteY4" fmla="*/ 1512168 h 1512168"/>
                  <a:gd name="connsiteX0" fmla="*/ 0 w 1899339"/>
                  <a:gd name="connsiteY0" fmla="*/ 720080 h 1512168"/>
                  <a:gd name="connsiteX1" fmla="*/ 792088 w 1899339"/>
                  <a:gd name="connsiteY1" fmla="*/ 648072 h 1512168"/>
                  <a:gd name="connsiteX2" fmla="*/ 1179259 w 1899339"/>
                  <a:gd name="connsiteY2" fmla="*/ 0 h 1512168"/>
                  <a:gd name="connsiteX3" fmla="*/ 1578454 w 1899339"/>
                  <a:gd name="connsiteY3" fmla="*/ 912532 h 1512168"/>
                  <a:gd name="connsiteX4" fmla="*/ 1899339 w 1899339"/>
                  <a:gd name="connsiteY4" fmla="*/ 1512168 h 1512168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251267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251267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251267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179259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179259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692188"/>
                  <a:gd name="connsiteX1" fmla="*/ 792088 w 1899339"/>
                  <a:gd name="connsiteY1" fmla="*/ 648072 h 1692188"/>
                  <a:gd name="connsiteX2" fmla="*/ 1179259 w 1899339"/>
                  <a:gd name="connsiteY2" fmla="*/ 0 h 1692188"/>
                  <a:gd name="connsiteX3" fmla="*/ 1179259 w 1899339"/>
                  <a:gd name="connsiteY3" fmla="*/ 1440160 h 1692188"/>
                  <a:gd name="connsiteX4" fmla="*/ 1899339 w 1899339"/>
                  <a:gd name="connsiteY4" fmla="*/ 1512168 h 1692188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179259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559244"/>
                  <a:gd name="connsiteX1" fmla="*/ 792088 w 1899339"/>
                  <a:gd name="connsiteY1" fmla="*/ 648072 h 1559244"/>
                  <a:gd name="connsiteX2" fmla="*/ 1179259 w 1899339"/>
                  <a:gd name="connsiteY2" fmla="*/ 0 h 1559244"/>
                  <a:gd name="connsiteX3" fmla="*/ 1179259 w 1899339"/>
                  <a:gd name="connsiteY3" fmla="*/ 1512168 h 1559244"/>
                  <a:gd name="connsiteX4" fmla="*/ 1899339 w 1899339"/>
                  <a:gd name="connsiteY4" fmla="*/ 1512168 h 1559244"/>
                  <a:gd name="connsiteX0" fmla="*/ 0 w 1899339"/>
                  <a:gd name="connsiteY0" fmla="*/ 720080 h 1559244"/>
                  <a:gd name="connsiteX1" fmla="*/ 792088 w 1899339"/>
                  <a:gd name="connsiteY1" fmla="*/ 648072 h 1559244"/>
                  <a:gd name="connsiteX2" fmla="*/ 1179259 w 1899339"/>
                  <a:gd name="connsiteY2" fmla="*/ 0 h 1559244"/>
                  <a:gd name="connsiteX3" fmla="*/ 1179259 w 1899339"/>
                  <a:gd name="connsiteY3" fmla="*/ 1512168 h 1559244"/>
                  <a:gd name="connsiteX4" fmla="*/ 1899339 w 1899339"/>
                  <a:gd name="connsiteY4" fmla="*/ 1512168 h 1559244"/>
                  <a:gd name="connsiteX0" fmla="*/ 0 w 1899339"/>
                  <a:gd name="connsiteY0" fmla="*/ 720080 h 1539933"/>
                  <a:gd name="connsiteX1" fmla="*/ 792088 w 1899339"/>
                  <a:gd name="connsiteY1" fmla="*/ 648072 h 1539933"/>
                  <a:gd name="connsiteX2" fmla="*/ 1179259 w 1899339"/>
                  <a:gd name="connsiteY2" fmla="*/ 0 h 1539933"/>
                  <a:gd name="connsiteX3" fmla="*/ 1179259 w 1899339"/>
                  <a:gd name="connsiteY3" fmla="*/ 1512168 h 1539933"/>
                  <a:gd name="connsiteX4" fmla="*/ 1899339 w 1899339"/>
                  <a:gd name="connsiteY4" fmla="*/ 1512168 h 1539933"/>
                  <a:gd name="connsiteX0" fmla="*/ 0 w 1899339"/>
                  <a:gd name="connsiteY0" fmla="*/ 720080 h 1539933"/>
                  <a:gd name="connsiteX1" fmla="*/ 792088 w 1899339"/>
                  <a:gd name="connsiteY1" fmla="*/ 648072 h 1539933"/>
                  <a:gd name="connsiteX2" fmla="*/ 1179259 w 1899339"/>
                  <a:gd name="connsiteY2" fmla="*/ 0 h 1539933"/>
                  <a:gd name="connsiteX3" fmla="*/ 1251267 w 1899339"/>
                  <a:gd name="connsiteY3" fmla="*/ 1512169 h 1539933"/>
                  <a:gd name="connsiteX4" fmla="*/ 1899339 w 1899339"/>
                  <a:gd name="connsiteY4" fmla="*/ 1512168 h 1539933"/>
                  <a:gd name="connsiteX0" fmla="*/ 0 w 1899339"/>
                  <a:gd name="connsiteY0" fmla="*/ 720079 h 1539932"/>
                  <a:gd name="connsiteX1" fmla="*/ 792088 w 1899339"/>
                  <a:gd name="connsiteY1" fmla="*/ 648071 h 1539932"/>
                  <a:gd name="connsiteX2" fmla="*/ 1251267 w 1899339"/>
                  <a:gd name="connsiteY2" fmla="*/ 0 h 1539932"/>
                  <a:gd name="connsiteX3" fmla="*/ 1251267 w 1899339"/>
                  <a:gd name="connsiteY3" fmla="*/ 1512168 h 1539932"/>
                  <a:gd name="connsiteX4" fmla="*/ 1899339 w 1899339"/>
                  <a:gd name="connsiteY4" fmla="*/ 1512167 h 1539932"/>
                  <a:gd name="connsiteX0" fmla="*/ 0 w 1899339"/>
                  <a:gd name="connsiteY0" fmla="*/ 720079 h 1539932"/>
                  <a:gd name="connsiteX1" fmla="*/ 792088 w 1899339"/>
                  <a:gd name="connsiteY1" fmla="*/ 648071 h 1539932"/>
                  <a:gd name="connsiteX2" fmla="*/ 1251267 w 1899339"/>
                  <a:gd name="connsiteY2" fmla="*/ 0 h 1539932"/>
                  <a:gd name="connsiteX3" fmla="*/ 1251267 w 1899339"/>
                  <a:gd name="connsiteY3" fmla="*/ 1512168 h 1539932"/>
                  <a:gd name="connsiteX4" fmla="*/ 1899339 w 1899339"/>
                  <a:gd name="connsiteY4" fmla="*/ 1512167 h 1539932"/>
                  <a:gd name="connsiteX0" fmla="*/ 0 w 1899339"/>
                  <a:gd name="connsiteY0" fmla="*/ 720079 h 1539932"/>
                  <a:gd name="connsiteX1" fmla="*/ 792088 w 1899339"/>
                  <a:gd name="connsiteY1" fmla="*/ 648071 h 1539932"/>
                  <a:gd name="connsiteX2" fmla="*/ 1251267 w 1899339"/>
                  <a:gd name="connsiteY2" fmla="*/ 0 h 1539932"/>
                  <a:gd name="connsiteX3" fmla="*/ 1251267 w 1899339"/>
                  <a:gd name="connsiteY3" fmla="*/ 1512168 h 1539932"/>
                  <a:gd name="connsiteX4" fmla="*/ 1899339 w 1899339"/>
                  <a:gd name="connsiteY4" fmla="*/ 1512167 h 1539932"/>
                  <a:gd name="connsiteX0" fmla="*/ 0 w 1899339"/>
                  <a:gd name="connsiteY0" fmla="*/ 720079 h 1539932"/>
                  <a:gd name="connsiteX1" fmla="*/ 792088 w 1899339"/>
                  <a:gd name="connsiteY1" fmla="*/ 648071 h 1539932"/>
                  <a:gd name="connsiteX2" fmla="*/ 1251267 w 1899339"/>
                  <a:gd name="connsiteY2" fmla="*/ 0 h 1539932"/>
                  <a:gd name="connsiteX3" fmla="*/ 1251267 w 1899339"/>
                  <a:gd name="connsiteY3" fmla="*/ 1512168 h 1539932"/>
                  <a:gd name="connsiteX4" fmla="*/ 1899339 w 1899339"/>
                  <a:gd name="connsiteY4" fmla="*/ 1512167 h 1539932"/>
                  <a:gd name="connsiteX0" fmla="*/ 0 w 1899339"/>
                  <a:gd name="connsiteY0" fmla="*/ 720079 h 1512168"/>
                  <a:gd name="connsiteX1" fmla="*/ 792088 w 1899339"/>
                  <a:gd name="connsiteY1" fmla="*/ 648071 h 1512168"/>
                  <a:gd name="connsiteX2" fmla="*/ 1251267 w 1899339"/>
                  <a:gd name="connsiteY2" fmla="*/ 0 h 1512168"/>
                  <a:gd name="connsiteX3" fmla="*/ 1251267 w 1899339"/>
                  <a:gd name="connsiteY3" fmla="*/ 1512168 h 1512168"/>
                  <a:gd name="connsiteX4" fmla="*/ 1899339 w 1899339"/>
                  <a:gd name="connsiteY4" fmla="*/ 1512167 h 151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9339" h="1512168">
                    <a:moveTo>
                      <a:pt x="0" y="720079"/>
                    </a:moveTo>
                    <a:cubicBezTo>
                      <a:pt x="354360" y="721741"/>
                      <a:pt x="516177" y="765643"/>
                      <a:pt x="792088" y="648071"/>
                    </a:cubicBezTo>
                    <a:cubicBezTo>
                      <a:pt x="1022735" y="513418"/>
                      <a:pt x="1216724" y="296125"/>
                      <a:pt x="1251267" y="0"/>
                    </a:cubicBezTo>
                    <a:cubicBezTo>
                      <a:pt x="1237674" y="817665"/>
                      <a:pt x="1244016" y="787740"/>
                      <a:pt x="1251267" y="1512168"/>
                    </a:cubicBezTo>
                    <a:lnTo>
                      <a:pt x="1899339" y="1512167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81" name="フリーフォーム 80"/>
              <p:cNvSpPr/>
              <p:nvPr/>
            </p:nvSpPr>
            <p:spPr>
              <a:xfrm>
                <a:off x="2153749" y="1918479"/>
                <a:ext cx="1519471" cy="1209734"/>
              </a:xfrm>
              <a:custGeom>
                <a:avLst/>
                <a:gdLst>
                  <a:gd name="connsiteX0" fmla="*/ 0 w 1843790"/>
                  <a:gd name="connsiteY0" fmla="*/ 809469 h 1648919"/>
                  <a:gd name="connsiteX1" fmla="*/ 899409 w 1843790"/>
                  <a:gd name="connsiteY1" fmla="*/ 569627 h 1648919"/>
                  <a:gd name="connsiteX2" fmla="*/ 1169232 w 1843790"/>
                  <a:gd name="connsiteY2" fmla="*/ 179882 h 1648919"/>
                  <a:gd name="connsiteX3" fmla="*/ 1843790 w 1843790"/>
                  <a:gd name="connsiteY3" fmla="*/ 1648919 h 1648919"/>
                  <a:gd name="connsiteX0" fmla="*/ 0 w 1843790"/>
                  <a:gd name="connsiteY0" fmla="*/ 845311 h 1684761"/>
                  <a:gd name="connsiteX1" fmla="*/ 899409 w 1843790"/>
                  <a:gd name="connsiteY1" fmla="*/ 605469 h 1684761"/>
                  <a:gd name="connsiteX2" fmla="*/ 1179259 w 1843790"/>
                  <a:gd name="connsiteY2" fmla="*/ 179882 h 1684761"/>
                  <a:gd name="connsiteX3" fmla="*/ 1843790 w 1843790"/>
                  <a:gd name="connsiteY3" fmla="*/ 1684761 h 1684761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99339"/>
                  <a:gd name="connsiteY0" fmla="*/ 665429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665429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864096 w 1899339"/>
                  <a:gd name="connsiteY1" fmla="*/ 576064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792088 w 1899339"/>
                  <a:gd name="connsiteY1" fmla="*/ 648072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792088 w 1899339"/>
                  <a:gd name="connsiteY1" fmla="*/ 648072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792088 w 1899339"/>
                  <a:gd name="connsiteY1" fmla="*/ 648072 h 1512168"/>
                  <a:gd name="connsiteX2" fmla="*/ 1179259 w 1899339"/>
                  <a:gd name="connsiteY2" fmla="*/ 0 h 1512168"/>
                  <a:gd name="connsiteX3" fmla="*/ 1578454 w 1899339"/>
                  <a:gd name="connsiteY3" fmla="*/ 912532 h 1512168"/>
                  <a:gd name="connsiteX4" fmla="*/ 1899339 w 1899339"/>
                  <a:gd name="connsiteY4" fmla="*/ 1512168 h 1512168"/>
                  <a:gd name="connsiteX0" fmla="*/ 0 w 1899339"/>
                  <a:gd name="connsiteY0" fmla="*/ 720080 h 1512168"/>
                  <a:gd name="connsiteX1" fmla="*/ 792088 w 1899339"/>
                  <a:gd name="connsiteY1" fmla="*/ 648072 h 1512168"/>
                  <a:gd name="connsiteX2" fmla="*/ 1179259 w 1899339"/>
                  <a:gd name="connsiteY2" fmla="*/ 0 h 1512168"/>
                  <a:gd name="connsiteX3" fmla="*/ 1578454 w 1899339"/>
                  <a:gd name="connsiteY3" fmla="*/ 912532 h 1512168"/>
                  <a:gd name="connsiteX4" fmla="*/ 1899339 w 1899339"/>
                  <a:gd name="connsiteY4" fmla="*/ 1512168 h 1512168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251267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251267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251267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179259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179259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692188"/>
                  <a:gd name="connsiteX1" fmla="*/ 792088 w 1899339"/>
                  <a:gd name="connsiteY1" fmla="*/ 648072 h 1692188"/>
                  <a:gd name="connsiteX2" fmla="*/ 1179259 w 1899339"/>
                  <a:gd name="connsiteY2" fmla="*/ 0 h 1692188"/>
                  <a:gd name="connsiteX3" fmla="*/ 1179259 w 1899339"/>
                  <a:gd name="connsiteY3" fmla="*/ 1440160 h 1692188"/>
                  <a:gd name="connsiteX4" fmla="*/ 1899339 w 1899339"/>
                  <a:gd name="connsiteY4" fmla="*/ 1512168 h 1692188"/>
                  <a:gd name="connsiteX0" fmla="*/ 0 w 1899339"/>
                  <a:gd name="connsiteY0" fmla="*/ 720080 h 1764196"/>
                  <a:gd name="connsiteX1" fmla="*/ 792088 w 1899339"/>
                  <a:gd name="connsiteY1" fmla="*/ 648072 h 1764196"/>
                  <a:gd name="connsiteX2" fmla="*/ 1179259 w 1899339"/>
                  <a:gd name="connsiteY2" fmla="*/ 0 h 1764196"/>
                  <a:gd name="connsiteX3" fmla="*/ 1179259 w 1899339"/>
                  <a:gd name="connsiteY3" fmla="*/ 1512168 h 1764196"/>
                  <a:gd name="connsiteX4" fmla="*/ 1899339 w 1899339"/>
                  <a:gd name="connsiteY4" fmla="*/ 1512168 h 1764196"/>
                  <a:gd name="connsiteX0" fmla="*/ 0 w 1899339"/>
                  <a:gd name="connsiteY0" fmla="*/ 720080 h 1559244"/>
                  <a:gd name="connsiteX1" fmla="*/ 792088 w 1899339"/>
                  <a:gd name="connsiteY1" fmla="*/ 648072 h 1559244"/>
                  <a:gd name="connsiteX2" fmla="*/ 1179259 w 1899339"/>
                  <a:gd name="connsiteY2" fmla="*/ 0 h 1559244"/>
                  <a:gd name="connsiteX3" fmla="*/ 1179259 w 1899339"/>
                  <a:gd name="connsiteY3" fmla="*/ 1512168 h 1559244"/>
                  <a:gd name="connsiteX4" fmla="*/ 1899339 w 1899339"/>
                  <a:gd name="connsiteY4" fmla="*/ 1512168 h 1559244"/>
                  <a:gd name="connsiteX0" fmla="*/ 0 w 1899339"/>
                  <a:gd name="connsiteY0" fmla="*/ 720080 h 1559244"/>
                  <a:gd name="connsiteX1" fmla="*/ 792088 w 1899339"/>
                  <a:gd name="connsiteY1" fmla="*/ 648072 h 1559244"/>
                  <a:gd name="connsiteX2" fmla="*/ 1179259 w 1899339"/>
                  <a:gd name="connsiteY2" fmla="*/ 0 h 1559244"/>
                  <a:gd name="connsiteX3" fmla="*/ 1179259 w 1899339"/>
                  <a:gd name="connsiteY3" fmla="*/ 1512168 h 1559244"/>
                  <a:gd name="connsiteX4" fmla="*/ 1899339 w 1899339"/>
                  <a:gd name="connsiteY4" fmla="*/ 1512168 h 1559244"/>
                  <a:gd name="connsiteX0" fmla="*/ 0 w 1899339"/>
                  <a:gd name="connsiteY0" fmla="*/ 720080 h 1539933"/>
                  <a:gd name="connsiteX1" fmla="*/ 792088 w 1899339"/>
                  <a:gd name="connsiteY1" fmla="*/ 648072 h 1539933"/>
                  <a:gd name="connsiteX2" fmla="*/ 1179259 w 1899339"/>
                  <a:gd name="connsiteY2" fmla="*/ 0 h 1539933"/>
                  <a:gd name="connsiteX3" fmla="*/ 1179259 w 1899339"/>
                  <a:gd name="connsiteY3" fmla="*/ 1512168 h 1539933"/>
                  <a:gd name="connsiteX4" fmla="*/ 1899339 w 1899339"/>
                  <a:gd name="connsiteY4" fmla="*/ 1512168 h 1539933"/>
                  <a:gd name="connsiteX0" fmla="*/ 0 w 1899339"/>
                  <a:gd name="connsiteY0" fmla="*/ 720080 h 1539933"/>
                  <a:gd name="connsiteX1" fmla="*/ 792088 w 1899339"/>
                  <a:gd name="connsiteY1" fmla="*/ 648072 h 1539933"/>
                  <a:gd name="connsiteX2" fmla="*/ 1179259 w 1899339"/>
                  <a:gd name="connsiteY2" fmla="*/ 0 h 1539933"/>
                  <a:gd name="connsiteX3" fmla="*/ 1251267 w 1899339"/>
                  <a:gd name="connsiteY3" fmla="*/ 1512169 h 1539933"/>
                  <a:gd name="connsiteX4" fmla="*/ 1899339 w 1899339"/>
                  <a:gd name="connsiteY4" fmla="*/ 1512168 h 1539933"/>
                  <a:gd name="connsiteX0" fmla="*/ 0 w 1899339"/>
                  <a:gd name="connsiteY0" fmla="*/ 720079 h 1539932"/>
                  <a:gd name="connsiteX1" fmla="*/ 792088 w 1899339"/>
                  <a:gd name="connsiteY1" fmla="*/ 648071 h 1539932"/>
                  <a:gd name="connsiteX2" fmla="*/ 1251267 w 1899339"/>
                  <a:gd name="connsiteY2" fmla="*/ 0 h 1539932"/>
                  <a:gd name="connsiteX3" fmla="*/ 1251267 w 1899339"/>
                  <a:gd name="connsiteY3" fmla="*/ 1512168 h 1539932"/>
                  <a:gd name="connsiteX4" fmla="*/ 1899339 w 1899339"/>
                  <a:gd name="connsiteY4" fmla="*/ 1512167 h 1539932"/>
                  <a:gd name="connsiteX0" fmla="*/ 0 w 1899339"/>
                  <a:gd name="connsiteY0" fmla="*/ 720079 h 1539932"/>
                  <a:gd name="connsiteX1" fmla="*/ 792088 w 1899339"/>
                  <a:gd name="connsiteY1" fmla="*/ 648071 h 1539932"/>
                  <a:gd name="connsiteX2" fmla="*/ 1251267 w 1899339"/>
                  <a:gd name="connsiteY2" fmla="*/ 0 h 1539932"/>
                  <a:gd name="connsiteX3" fmla="*/ 1251267 w 1899339"/>
                  <a:gd name="connsiteY3" fmla="*/ 1512168 h 1539932"/>
                  <a:gd name="connsiteX4" fmla="*/ 1899339 w 1899339"/>
                  <a:gd name="connsiteY4" fmla="*/ 1512167 h 1539932"/>
                  <a:gd name="connsiteX0" fmla="*/ 0 w 1899339"/>
                  <a:gd name="connsiteY0" fmla="*/ 720079 h 1539932"/>
                  <a:gd name="connsiteX1" fmla="*/ 792088 w 1899339"/>
                  <a:gd name="connsiteY1" fmla="*/ 648071 h 1539932"/>
                  <a:gd name="connsiteX2" fmla="*/ 1251267 w 1899339"/>
                  <a:gd name="connsiteY2" fmla="*/ 0 h 1539932"/>
                  <a:gd name="connsiteX3" fmla="*/ 1251267 w 1899339"/>
                  <a:gd name="connsiteY3" fmla="*/ 1512168 h 1539932"/>
                  <a:gd name="connsiteX4" fmla="*/ 1899339 w 1899339"/>
                  <a:gd name="connsiteY4" fmla="*/ 1512167 h 1539932"/>
                  <a:gd name="connsiteX0" fmla="*/ 0 w 1899339"/>
                  <a:gd name="connsiteY0" fmla="*/ 720079 h 1539932"/>
                  <a:gd name="connsiteX1" fmla="*/ 792088 w 1899339"/>
                  <a:gd name="connsiteY1" fmla="*/ 648071 h 1539932"/>
                  <a:gd name="connsiteX2" fmla="*/ 1251267 w 1899339"/>
                  <a:gd name="connsiteY2" fmla="*/ 0 h 1539932"/>
                  <a:gd name="connsiteX3" fmla="*/ 1251267 w 1899339"/>
                  <a:gd name="connsiteY3" fmla="*/ 1512168 h 1539932"/>
                  <a:gd name="connsiteX4" fmla="*/ 1899339 w 1899339"/>
                  <a:gd name="connsiteY4" fmla="*/ 1512167 h 1539932"/>
                  <a:gd name="connsiteX0" fmla="*/ 0 w 1899339"/>
                  <a:gd name="connsiteY0" fmla="*/ 720079 h 1512168"/>
                  <a:gd name="connsiteX1" fmla="*/ 792088 w 1899339"/>
                  <a:gd name="connsiteY1" fmla="*/ 648071 h 1512168"/>
                  <a:gd name="connsiteX2" fmla="*/ 1251267 w 1899339"/>
                  <a:gd name="connsiteY2" fmla="*/ 0 h 1512168"/>
                  <a:gd name="connsiteX3" fmla="*/ 1251267 w 1899339"/>
                  <a:gd name="connsiteY3" fmla="*/ 1512168 h 1512168"/>
                  <a:gd name="connsiteX4" fmla="*/ 1899339 w 1899339"/>
                  <a:gd name="connsiteY4" fmla="*/ 1512167 h 151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9339" h="1512168">
                    <a:moveTo>
                      <a:pt x="0" y="720079"/>
                    </a:moveTo>
                    <a:cubicBezTo>
                      <a:pt x="354360" y="721741"/>
                      <a:pt x="516177" y="765643"/>
                      <a:pt x="792088" y="648071"/>
                    </a:cubicBezTo>
                    <a:cubicBezTo>
                      <a:pt x="1022735" y="513418"/>
                      <a:pt x="1216724" y="296125"/>
                      <a:pt x="1251267" y="0"/>
                    </a:cubicBezTo>
                    <a:cubicBezTo>
                      <a:pt x="1237674" y="817665"/>
                      <a:pt x="1244016" y="787740"/>
                      <a:pt x="1251267" y="1512168"/>
                    </a:cubicBezTo>
                    <a:lnTo>
                      <a:pt x="1899339" y="1512167"/>
                    </a:lnTo>
                  </a:path>
                </a:pathLst>
              </a:custGeom>
              <a:ln w="25400">
                <a:solidFill>
                  <a:schemeClr val="tx1"/>
                </a:solidFill>
                <a:prstDash val="solid"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cxnSp>
            <p:nvCxnSpPr>
              <p:cNvPr id="91" name="直線コネクタ 90"/>
              <p:cNvCxnSpPr/>
              <p:nvPr/>
            </p:nvCxnSpPr>
            <p:spPr>
              <a:xfrm rot="5400000">
                <a:off x="2120563" y="3162477"/>
                <a:ext cx="857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54" name="テキスト ボックス 96"/>
              <p:cNvSpPr txBox="1">
                <a:spLocks noChangeArrowheads="1"/>
              </p:cNvSpPr>
              <p:nvPr/>
            </p:nvSpPr>
            <p:spPr bwMode="auto">
              <a:xfrm>
                <a:off x="1818846" y="3205933"/>
                <a:ext cx="65370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latin typeface="Calibri" pitchFamily="34" charset="0"/>
                  </a:rPr>
                  <a:t>E</a:t>
                </a:r>
                <a:r>
                  <a:rPr lang="en-US" altLang="ja-JP" baseline="-25000">
                    <a:latin typeface="Calibri" pitchFamily="34" charset="0"/>
                  </a:rPr>
                  <a:t>Fermi</a:t>
                </a:r>
                <a:endParaRPr lang="ja-JP" altLang="en-US" baseline="-25000">
                  <a:latin typeface="Calibri" pitchFamily="34" charset="0"/>
                </a:endParaRPr>
              </a:p>
            </p:txBody>
          </p:sp>
          <p:sp>
            <p:nvSpPr>
              <p:cNvPr id="7255" name="テキスト ボックス 101"/>
              <p:cNvSpPr txBox="1">
                <a:spLocks noChangeArrowheads="1"/>
              </p:cNvSpPr>
              <p:nvPr/>
            </p:nvSpPr>
            <p:spPr bwMode="auto">
              <a:xfrm>
                <a:off x="1714123" y="1431928"/>
                <a:ext cx="872404" cy="646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ja-JP" sz="3600" b="1" dirty="0" smtClean="0">
                    <a:solidFill>
                      <a:srgbClr val="00B050"/>
                    </a:solidFill>
                    <a:latin typeface="Calibri" pitchFamily="34" charset="0"/>
                  </a:rPr>
                  <a:t>Full</a:t>
                </a:r>
                <a:endParaRPr lang="ja-JP" altLang="en-US" sz="3600" b="1" dirty="0">
                  <a:solidFill>
                    <a:srgbClr val="00B050"/>
                  </a:solidFill>
                  <a:latin typeface="Calibri" pitchFamily="34" charset="0"/>
                </a:endParaRPr>
              </a:p>
            </p:txBody>
          </p:sp>
          <p:sp>
            <p:nvSpPr>
              <p:cNvPr id="7256" name="テキスト ボックス 110"/>
              <p:cNvSpPr txBox="1">
                <a:spLocks noChangeArrowheads="1"/>
              </p:cNvSpPr>
              <p:nvPr/>
            </p:nvSpPr>
            <p:spPr bwMode="auto">
              <a:xfrm rot="-5400000">
                <a:off x="-400531" y="2129563"/>
                <a:ext cx="166481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latin typeface="Calibri" pitchFamily="34" charset="0"/>
                  </a:rPr>
                  <a:t>Density of State</a:t>
                </a:r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7257" name="テキスト ボックス 116"/>
              <p:cNvSpPr txBox="1">
                <a:spLocks noChangeArrowheads="1"/>
              </p:cNvSpPr>
              <p:nvPr/>
            </p:nvSpPr>
            <p:spPr bwMode="auto">
              <a:xfrm>
                <a:off x="1907050" y="2277239"/>
                <a:ext cx="52181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solidFill>
                      <a:srgbClr val="FF0000"/>
                    </a:solidFill>
                    <a:latin typeface="Calibri" pitchFamily="34" charset="0"/>
                  </a:rPr>
                  <a:t>gap</a:t>
                </a:r>
                <a:endParaRPr lang="ja-JP" altLang="en-US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237" name="グループ化 32"/>
            <p:cNvGrpSpPr>
              <a:grpSpLocks/>
            </p:cNvGrpSpPr>
            <p:nvPr/>
          </p:nvGrpSpPr>
          <p:grpSpPr bwMode="auto">
            <a:xfrm>
              <a:off x="4819243" y="1417416"/>
              <a:ext cx="3896161" cy="2225898"/>
              <a:chOff x="4747805" y="1349367"/>
              <a:chExt cx="3896161" cy="2225898"/>
            </a:xfrm>
          </p:grpSpPr>
          <p:sp>
            <p:nvSpPr>
              <p:cNvPr id="7238" name="テキスト ボックス 86"/>
              <p:cNvSpPr txBox="1">
                <a:spLocks noChangeArrowheads="1"/>
              </p:cNvSpPr>
              <p:nvPr/>
            </p:nvSpPr>
            <p:spPr bwMode="auto">
              <a:xfrm rot="-5400000">
                <a:off x="4100063" y="2118243"/>
                <a:ext cx="166481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latin typeface="Calibri" pitchFamily="34" charset="0"/>
                  </a:rPr>
                  <a:t>Density of State</a:t>
                </a:r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7239" name="テキスト ボックス 88"/>
              <p:cNvSpPr txBox="1">
                <a:spLocks noChangeArrowheads="1"/>
              </p:cNvSpPr>
              <p:nvPr/>
            </p:nvSpPr>
            <p:spPr bwMode="auto">
              <a:xfrm>
                <a:off x="7819638" y="3123175"/>
                <a:ext cx="82432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latin typeface="Calibri" pitchFamily="34" charset="0"/>
                  </a:rPr>
                  <a:t>Energy</a:t>
                </a:r>
                <a:endParaRPr lang="ja-JP" altLang="en-US">
                  <a:latin typeface="Calibri" pitchFamily="34" charset="0"/>
                </a:endParaRPr>
              </a:p>
            </p:txBody>
          </p:sp>
          <p:sp>
            <p:nvSpPr>
              <p:cNvPr id="63" name="フリーフォーム 62"/>
              <p:cNvSpPr/>
              <p:nvPr/>
            </p:nvSpPr>
            <p:spPr>
              <a:xfrm>
                <a:off x="5119520" y="1925700"/>
                <a:ext cx="1519323" cy="1209787"/>
              </a:xfrm>
              <a:custGeom>
                <a:avLst/>
                <a:gdLst>
                  <a:gd name="connsiteX0" fmla="*/ 0 w 1843790"/>
                  <a:gd name="connsiteY0" fmla="*/ 809469 h 1648919"/>
                  <a:gd name="connsiteX1" fmla="*/ 899409 w 1843790"/>
                  <a:gd name="connsiteY1" fmla="*/ 569627 h 1648919"/>
                  <a:gd name="connsiteX2" fmla="*/ 1169232 w 1843790"/>
                  <a:gd name="connsiteY2" fmla="*/ 179882 h 1648919"/>
                  <a:gd name="connsiteX3" fmla="*/ 1843790 w 1843790"/>
                  <a:gd name="connsiteY3" fmla="*/ 1648919 h 1648919"/>
                  <a:gd name="connsiteX0" fmla="*/ 0 w 1843790"/>
                  <a:gd name="connsiteY0" fmla="*/ 845311 h 1684761"/>
                  <a:gd name="connsiteX1" fmla="*/ 899409 w 1843790"/>
                  <a:gd name="connsiteY1" fmla="*/ 605469 h 1684761"/>
                  <a:gd name="connsiteX2" fmla="*/ 1179259 w 1843790"/>
                  <a:gd name="connsiteY2" fmla="*/ 179882 h 1684761"/>
                  <a:gd name="connsiteX3" fmla="*/ 1843790 w 1843790"/>
                  <a:gd name="connsiteY3" fmla="*/ 1684761 h 1684761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99339"/>
                  <a:gd name="connsiteY0" fmla="*/ 665429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665429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864096 w 1899339"/>
                  <a:gd name="connsiteY1" fmla="*/ 576064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9339" h="1512168">
                    <a:moveTo>
                      <a:pt x="0" y="720080"/>
                    </a:moveTo>
                    <a:cubicBezTo>
                      <a:pt x="324955" y="662234"/>
                      <a:pt x="660193" y="549620"/>
                      <a:pt x="936104" y="432048"/>
                    </a:cubicBezTo>
                    <a:cubicBezTo>
                      <a:pt x="1166751" y="297395"/>
                      <a:pt x="1144716" y="296125"/>
                      <a:pt x="1179259" y="0"/>
                    </a:cubicBezTo>
                    <a:cubicBezTo>
                      <a:pt x="1316326" y="329184"/>
                      <a:pt x="1671009" y="976980"/>
                      <a:pt x="1899339" y="1512168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64" name="フリーフォーム 63"/>
              <p:cNvSpPr>
                <a:spLocks noChangeAspect="1"/>
              </p:cNvSpPr>
              <p:nvPr/>
            </p:nvSpPr>
            <p:spPr>
              <a:xfrm>
                <a:off x="6652950" y="1925431"/>
                <a:ext cx="1519471" cy="1209734"/>
              </a:xfrm>
              <a:custGeom>
                <a:avLst/>
                <a:gdLst>
                  <a:gd name="connsiteX0" fmla="*/ 0 w 1843790"/>
                  <a:gd name="connsiteY0" fmla="*/ 809469 h 1648919"/>
                  <a:gd name="connsiteX1" fmla="*/ 899409 w 1843790"/>
                  <a:gd name="connsiteY1" fmla="*/ 569627 h 1648919"/>
                  <a:gd name="connsiteX2" fmla="*/ 1169232 w 1843790"/>
                  <a:gd name="connsiteY2" fmla="*/ 179882 h 1648919"/>
                  <a:gd name="connsiteX3" fmla="*/ 1843790 w 1843790"/>
                  <a:gd name="connsiteY3" fmla="*/ 1648919 h 1648919"/>
                  <a:gd name="connsiteX0" fmla="*/ 0 w 1843790"/>
                  <a:gd name="connsiteY0" fmla="*/ 845311 h 1684761"/>
                  <a:gd name="connsiteX1" fmla="*/ 899409 w 1843790"/>
                  <a:gd name="connsiteY1" fmla="*/ 605469 h 1684761"/>
                  <a:gd name="connsiteX2" fmla="*/ 1179259 w 1843790"/>
                  <a:gd name="connsiteY2" fmla="*/ 179882 h 1684761"/>
                  <a:gd name="connsiteX3" fmla="*/ 1843790 w 1843790"/>
                  <a:gd name="connsiteY3" fmla="*/ 1684761 h 1684761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43790"/>
                  <a:gd name="connsiteY0" fmla="*/ 665429 h 1504879"/>
                  <a:gd name="connsiteX1" fmla="*/ 899409 w 1843790"/>
                  <a:gd name="connsiteY1" fmla="*/ 425587 h 1504879"/>
                  <a:gd name="connsiteX2" fmla="*/ 1179259 w 1843790"/>
                  <a:gd name="connsiteY2" fmla="*/ 0 h 1504879"/>
                  <a:gd name="connsiteX3" fmla="*/ 1843790 w 1843790"/>
                  <a:gd name="connsiteY3" fmla="*/ 1504879 h 1504879"/>
                  <a:gd name="connsiteX0" fmla="*/ 0 w 1899339"/>
                  <a:gd name="connsiteY0" fmla="*/ 665429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665429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899409 w 1899339"/>
                  <a:gd name="connsiteY1" fmla="*/ 425587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1008112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504056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864096 w 1899339"/>
                  <a:gd name="connsiteY1" fmla="*/ 576064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  <a:gd name="connsiteX0" fmla="*/ 0 w 1899339"/>
                  <a:gd name="connsiteY0" fmla="*/ 720080 h 1512168"/>
                  <a:gd name="connsiteX1" fmla="*/ 936104 w 1899339"/>
                  <a:gd name="connsiteY1" fmla="*/ 432048 h 1512168"/>
                  <a:gd name="connsiteX2" fmla="*/ 1179259 w 1899339"/>
                  <a:gd name="connsiteY2" fmla="*/ 0 h 1512168"/>
                  <a:gd name="connsiteX3" fmla="*/ 1899339 w 1899339"/>
                  <a:gd name="connsiteY3" fmla="*/ 1512168 h 1512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9339" h="1512168">
                    <a:moveTo>
                      <a:pt x="0" y="720080"/>
                    </a:moveTo>
                    <a:cubicBezTo>
                      <a:pt x="324955" y="662234"/>
                      <a:pt x="660193" y="549620"/>
                      <a:pt x="936104" y="432048"/>
                    </a:cubicBezTo>
                    <a:cubicBezTo>
                      <a:pt x="1166751" y="297395"/>
                      <a:pt x="1144716" y="296125"/>
                      <a:pt x="1179259" y="0"/>
                    </a:cubicBezTo>
                    <a:cubicBezTo>
                      <a:pt x="1316326" y="329184"/>
                      <a:pt x="1671009" y="976980"/>
                      <a:pt x="1899339" y="1512168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grpSp>
            <p:nvGrpSpPr>
              <p:cNvPr id="7242" name="グループ化 64"/>
              <p:cNvGrpSpPr>
                <a:grpSpLocks/>
              </p:cNvGrpSpPr>
              <p:nvPr/>
            </p:nvGrpSpPr>
            <p:grpSpPr bwMode="auto">
              <a:xfrm>
                <a:off x="5120676" y="1349367"/>
                <a:ext cx="3484780" cy="1785798"/>
                <a:chOff x="323528" y="1349846"/>
                <a:chExt cx="3995936" cy="2871242"/>
              </a:xfrm>
            </p:grpSpPr>
            <p:cxnSp>
              <p:nvCxnSpPr>
                <p:cNvPr id="66" name="直線矢印コネクタ 65"/>
                <p:cNvCxnSpPr/>
                <p:nvPr/>
              </p:nvCxnSpPr>
              <p:spPr>
                <a:xfrm>
                  <a:off x="324023" y="4219054"/>
                  <a:ext cx="3995908" cy="255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矢印コネクタ 66"/>
                <p:cNvCxnSpPr/>
                <p:nvPr/>
              </p:nvCxnSpPr>
              <p:spPr>
                <a:xfrm rot="5400000" flipH="1" flipV="1">
                  <a:off x="-1106381" y="2780279"/>
                  <a:ext cx="2871731" cy="10923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6" name="直線コネクタ 95"/>
              <p:cNvCxnSpPr/>
              <p:nvPr/>
            </p:nvCxnSpPr>
            <p:spPr>
              <a:xfrm rot="5400000">
                <a:off x="6600738" y="3162477"/>
                <a:ext cx="857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4" name="テキスト ボックス 100"/>
              <p:cNvSpPr txBox="1">
                <a:spLocks noChangeArrowheads="1"/>
              </p:cNvSpPr>
              <p:nvPr/>
            </p:nvSpPr>
            <p:spPr bwMode="auto">
              <a:xfrm>
                <a:off x="6319440" y="3205933"/>
                <a:ext cx="65370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latin typeface="Calibri" pitchFamily="34" charset="0"/>
                  </a:rPr>
                  <a:t>E</a:t>
                </a:r>
                <a:r>
                  <a:rPr lang="en-US" altLang="ja-JP" baseline="-25000">
                    <a:latin typeface="Calibri" pitchFamily="34" charset="0"/>
                  </a:rPr>
                  <a:t>Fermi</a:t>
                </a:r>
                <a:endParaRPr lang="ja-JP" altLang="en-US" baseline="-25000">
                  <a:latin typeface="Calibri" pitchFamily="34" charset="0"/>
                </a:endParaRPr>
              </a:p>
            </p:txBody>
          </p:sp>
          <p:sp>
            <p:nvSpPr>
              <p:cNvPr id="7245" name="テキスト ボックス 102"/>
              <p:cNvSpPr txBox="1">
                <a:spLocks noChangeArrowheads="1"/>
              </p:cNvSpPr>
              <p:nvPr/>
            </p:nvSpPr>
            <p:spPr bwMode="auto">
              <a:xfrm>
                <a:off x="5958915" y="1431927"/>
                <a:ext cx="1327682" cy="646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ja-JP" sz="3600" b="1" dirty="0" smtClean="0">
                    <a:solidFill>
                      <a:srgbClr val="0070C0"/>
                    </a:solidFill>
                    <a:latin typeface="Calibri" pitchFamily="34" charset="0"/>
                  </a:rPr>
                  <a:t>Nodal</a:t>
                </a:r>
                <a:endParaRPr lang="ja-JP" altLang="en-US" sz="3600" b="1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7246" name="テキスト ボックス 119"/>
              <p:cNvSpPr txBox="1">
                <a:spLocks noChangeArrowheads="1"/>
              </p:cNvSpPr>
              <p:nvPr/>
            </p:nvSpPr>
            <p:spPr bwMode="auto">
              <a:xfrm>
                <a:off x="6407644" y="2278061"/>
                <a:ext cx="52181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ja-JP">
                    <a:solidFill>
                      <a:srgbClr val="FF0000"/>
                    </a:solidFill>
                    <a:latin typeface="Calibri" pitchFamily="34" charset="0"/>
                  </a:rPr>
                  <a:t>gap</a:t>
                </a:r>
                <a:endParaRPr lang="ja-JP" altLang="en-US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35" name="テキスト ボックス 34"/>
          <p:cNvSpPr txBox="1">
            <a:spLocks noChangeArrowheads="1"/>
          </p:cNvSpPr>
          <p:nvPr/>
        </p:nvSpPr>
        <p:spPr bwMode="auto">
          <a:xfrm>
            <a:off x="17852" y="5429264"/>
            <a:ext cx="44112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r>
              <a:rPr lang="en-US" altLang="ja-JP" sz="2800" b="1" dirty="0">
                <a:latin typeface="Calibri" pitchFamily="34" charset="0"/>
              </a:rPr>
              <a:t>NMR, Penetration Depth</a:t>
            </a:r>
            <a:r>
              <a:rPr lang="en-US" altLang="ja-JP" sz="2800" dirty="0">
                <a:latin typeface="Calibri" pitchFamily="34" charset="0"/>
              </a:rPr>
              <a:t>, </a:t>
            </a:r>
          </a:p>
          <a:p>
            <a:pPr eaLnBrk="1" hangingPunct="1">
              <a:buFont typeface="Calibri" pitchFamily="34" charset="0"/>
              <a:buNone/>
            </a:pPr>
            <a:r>
              <a:rPr lang="en-US" altLang="ja-JP" sz="2800" b="1" dirty="0">
                <a:latin typeface="Calibri" pitchFamily="34" charset="0"/>
              </a:rPr>
              <a:t>Thermal Conductivity, </a:t>
            </a:r>
          </a:p>
          <a:p>
            <a:pPr eaLnBrk="1" hangingPunct="1">
              <a:buFont typeface="Calibri" pitchFamily="34" charset="0"/>
              <a:buNone/>
            </a:pPr>
            <a:r>
              <a:rPr lang="en-US" altLang="ja-JP" sz="2800" b="1" dirty="0">
                <a:latin typeface="Calibri" pitchFamily="34" charset="0"/>
              </a:rPr>
              <a:t>Scan tunneling spectroscopy</a:t>
            </a:r>
          </a:p>
        </p:txBody>
      </p:sp>
      <p:sp>
        <p:nvSpPr>
          <p:cNvPr id="34" name="テキスト ボックス 85"/>
          <p:cNvSpPr txBox="1">
            <a:spLocks noChangeArrowheads="1"/>
          </p:cNvSpPr>
          <p:nvPr/>
        </p:nvSpPr>
        <p:spPr bwMode="auto">
          <a:xfrm>
            <a:off x="8820150" y="6396038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latin typeface="Calibri" pitchFamily="34" charset="0"/>
              </a:rPr>
              <a:t>6</a:t>
            </a:r>
            <a:endParaRPr lang="ja-JP" altLang="en-US" sz="2400" b="1" dirty="0">
              <a:latin typeface="Calibri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421753" y="6215082"/>
            <a:ext cx="4507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Node position in 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FSs?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utoUpdateAnimBg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32" y="3590949"/>
            <a:ext cx="32766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72313" y="0"/>
            <a:ext cx="2071687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en-US" altLang="ja-JP" sz="2000" dirty="0" smtClean="0">
                <a:latin typeface="Calibri" pitchFamily="34" charset="0"/>
              </a:rPr>
              <a:t>Introduction</a:t>
            </a:r>
            <a:endParaRPr lang="en-US" altLang="ja-JP" sz="2000" dirty="0">
              <a:latin typeface="Calibri" pitchFamily="34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785813"/>
            <a:ext cx="9144000" cy="238125"/>
          </a:xfrm>
          <a:prstGeom prst="rect">
            <a:avLst/>
          </a:prstGeom>
          <a:solidFill>
            <a:srgbClr val="00B05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8196" name="Picture 11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44475"/>
            <a:ext cx="4333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タイトル 1"/>
          <p:cNvSpPr txBox="1">
            <a:spLocks/>
          </p:cNvSpPr>
          <p:nvPr/>
        </p:nvSpPr>
        <p:spPr bwMode="auto">
          <a:xfrm>
            <a:off x="0" y="0"/>
            <a:ext cx="7072313" cy="785813"/>
          </a:xfrm>
          <a:prstGeom prst="rec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4000">
                <a:solidFill>
                  <a:schemeClr val="bg1"/>
                </a:solidFill>
                <a:latin typeface="Calibri" pitchFamily="34" charset="0"/>
              </a:rPr>
              <a:t>ARPES</a:t>
            </a:r>
            <a:endParaRPr lang="ja-JP" altLang="en-US" sz="4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8" name="テキスト ボックス 85"/>
          <p:cNvSpPr txBox="1">
            <a:spLocks noChangeArrowheads="1"/>
          </p:cNvSpPr>
          <p:nvPr/>
        </p:nvSpPr>
        <p:spPr bwMode="auto">
          <a:xfrm>
            <a:off x="8820150" y="6396038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latin typeface="Calibri" pitchFamily="34" charset="0"/>
              </a:rPr>
              <a:t>7</a:t>
            </a:r>
            <a:endParaRPr lang="ja-JP" altLang="en-US" sz="2400" b="1" dirty="0">
              <a:latin typeface="Calibri" pitchFamily="34" charset="0"/>
            </a:endParaRPr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51" y="4400571"/>
            <a:ext cx="25812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3755" y="4191023"/>
            <a:ext cx="19526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33"/>
          <p:cNvSpPr>
            <a:spLocks/>
          </p:cNvSpPr>
          <p:nvPr/>
        </p:nvSpPr>
        <p:spPr bwMode="auto">
          <a:xfrm>
            <a:off x="0" y="1000108"/>
            <a:ext cx="91440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altLang="ja-JP" sz="2800" dirty="0" smtClean="0">
                <a:latin typeface="Calibri" pitchFamily="34" charset="0"/>
              </a:rPr>
              <a:t>Based on Photoelectric effect </a:t>
            </a:r>
            <a:r>
              <a:rPr lang="ja-JP" altLang="en-US" sz="2800" baseline="30000" dirty="0" smtClean="0">
                <a:solidFill>
                  <a:srgbClr val="C00000"/>
                </a:solidFill>
                <a:latin typeface="Calibri" pitchFamily="34" charset="0"/>
              </a:rPr>
              <a:t>光電効果</a:t>
            </a:r>
            <a:endParaRPr lang="en-US" altLang="ja-JP" sz="2800" baseline="300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altLang="ja-JP" sz="2800" dirty="0" smtClean="0">
                <a:latin typeface="Calibri" pitchFamily="34" charset="0"/>
              </a:rPr>
              <a:t>Measures</a:t>
            </a:r>
            <a:r>
              <a:rPr lang="ja-JP" altLang="en-US" sz="2800" dirty="0" smtClean="0">
                <a:latin typeface="Calibri" pitchFamily="34" charset="0"/>
              </a:rPr>
              <a:t> </a:t>
            </a:r>
            <a:r>
              <a:rPr lang="en-US" altLang="ja-JP" sz="2800" dirty="0" smtClean="0">
                <a:latin typeface="Calibri" pitchFamily="34" charset="0"/>
              </a:rPr>
              <a:t>an intensity of released electron energy</a:t>
            </a:r>
            <a:endParaRPr lang="en-US" altLang="ja-JP" sz="2800" baseline="30000" dirty="0">
              <a:solidFill>
                <a:srgbClr val="C00000"/>
              </a:solidFill>
              <a:latin typeface="Calibri" pitchFamily="34" charset="0"/>
            </a:endParaRPr>
          </a:p>
          <a:p>
            <a:pPr marL="990600" lvl="1" indent="-533400">
              <a:spcBef>
                <a:spcPct val="20000"/>
              </a:spcBef>
            </a:pPr>
            <a:r>
              <a:rPr lang="ja-JP" altLang="en-US" sz="2400" dirty="0" smtClean="0">
                <a:latin typeface="Calibri" pitchFamily="34" charset="0"/>
              </a:rPr>
              <a:t>　</a:t>
            </a:r>
            <a:r>
              <a:rPr lang="en-US" altLang="ja-JP" sz="2400" dirty="0" smtClean="0">
                <a:latin typeface="Calibri" pitchFamily="34" charset="0"/>
              </a:rPr>
              <a:t>More </a:t>
            </a:r>
            <a:r>
              <a:rPr lang="en-US" altLang="ja-JP" sz="2400" dirty="0" smtClean="0">
                <a:latin typeface="Calibri" pitchFamily="34" charset="0"/>
              </a:rPr>
              <a:t>intensity </a:t>
            </a:r>
            <a:r>
              <a:rPr lang="ja-JP" altLang="en-US" sz="2400" dirty="0">
                <a:latin typeface="Calibri" pitchFamily="34" charset="0"/>
              </a:rPr>
              <a:t>⇒ </a:t>
            </a:r>
            <a:r>
              <a:rPr lang="en-US" altLang="ja-JP" sz="2400" dirty="0">
                <a:latin typeface="Calibri" pitchFamily="34" charset="0"/>
              </a:rPr>
              <a:t>More occupied </a:t>
            </a:r>
            <a:r>
              <a:rPr lang="en-US" altLang="ja-JP" sz="2400" dirty="0" smtClean="0">
                <a:latin typeface="Calibri" pitchFamily="34" charset="0"/>
              </a:rPr>
              <a:t>states</a:t>
            </a:r>
            <a:r>
              <a:rPr lang="ja-JP" altLang="en-US" sz="2400" baseline="30000" dirty="0" smtClean="0">
                <a:solidFill>
                  <a:srgbClr val="C00000"/>
                </a:solidFill>
                <a:latin typeface="Calibri" pitchFamily="34" charset="0"/>
              </a:rPr>
              <a:t>占有状態</a:t>
            </a:r>
            <a:endParaRPr lang="en-US" altLang="ja-JP" sz="2400" baseline="30000" dirty="0">
              <a:solidFill>
                <a:srgbClr val="C00000"/>
              </a:solidFill>
              <a:latin typeface="Calibri" pitchFamily="34" charset="0"/>
            </a:endParaRPr>
          </a:p>
          <a:p>
            <a:pPr marL="990600" lvl="1" indent="-533400">
              <a:spcBef>
                <a:spcPct val="20000"/>
              </a:spcBef>
            </a:pPr>
            <a:r>
              <a:rPr lang="ja-JP" altLang="en-US" sz="2400" dirty="0" smtClean="0">
                <a:latin typeface="Calibri" pitchFamily="34" charset="0"/>
              </a:rPr>
              <a:t>　</a:t>
            </a:r>
            <a:r>
              <a:rPr lang="en-US" altLang="ja-JP" sz="2400" dirty="0" smtClean="0">
                <a:latin typeface="Calibri" pitchFamily="34" charset="0"/>
              </a:rPr>
              <a:t>Less </a:t>
            </a:r>
            <a:r>
              <a:rPr lang="en-US" altLang="ja-JP" sz="2400" dirty="0" smtClean="0">
                <a:latin typeface="Calibri" pitchFamily="34" charset="0"/>
              </a:rPr>
              <a:t>intensity </a:t>
            </a:r>
            <a:r>
              <a:rPr lang="ja-JP" altLang="en-US" sz="2400" dirty="0">
                <a:latin typeface="Calibri" pitchFamily="34" charset="0"/>
              </a:rPr>
              <a:t>⇒ </a:t>
            </a:r>
            <a:r>
              <a:rPr lang="en-US" altLang="ja-JP" sz="2400" dirty="0">
                <a:latin typeface="Calibri" pitchFamily="34" charset="0"/>
              </a:rPr>
              <a:t>Less occupied </a:t>
            </a:r>
            <a:r>
              <a:rPr lang="en-US" altLang="ja-JP" sz="2400" dirty="0" smtClean="0">
                <a:latin typeface="Calibri" pitchFamily="34" charset="0"/>
              </a:rPr>
              <a:t>states</a:t>
            </a:r>
            <a:r>
              <a:rPr lang="ja-JP" altLang="en-US" sz="2400" baseline="30000" dirty="0" smtClean="0">
                <a:solidFill>
                  <a:srgbClr val="C00000"/>
                </a:solidFill>
                <a:latin typeface="Calibri" pitchFamily="34" charset="0"/>
              </a:rPr>
              <a:t>占有状態</a:t>
            </a:r>
            <a:endParaRPr lang="en-US" altLang="ja-JP" sz="24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altLang="ja-JP" sz="2800" dirty="0" smtClean="0">
                <a:latin typeface="Calibri" pitchFamily="34" charset="0"/>
              </a:rPr>
              <a:t>In this manner, directly </a:t>
            </a:r>
            <a:r>
              <a:rPr lang="en-US" altLang="ja-JP" sz="2800" dirty="0">
                <a:latin typeface="Calibri" pitchFamily="34" charset="0"/>
              </a:rPr>
              <a:t>measures </a:t>
            </a:r>
            <a:r>
              <a:rPr lang="en-US" altLang="ja-JP" sz="2800" dirty="0" smtClean="0">
                <a:latin typeface="Calibri" pitchFamily="34" charset="0"/>
              </a:rPr>
              <a:t>DOS</a:t>
            </a:r>
            <a:r>
              <a:rPr lang="ja-JP" altLang="en-US" sz="2800" baseline="30000" dirty="0" smtClean="0">
                <a:solidFill>
                  <a:srgbClr val="C00000"/>
                </a:solidFill>
                <a:latin typeface="Calibri" pitchFamily="34" charset="0"/>
              </a:rPr>
              <a:t>状態密度</a:t>
            </a:r>
            <a:r>
              <a:rPr lang="en-US" altLang="ja-JP" sz="2800" dirty="0" smtClean="0">
                <a:latin typeface="Calibri" pitchFamily="34" charset="0"/>
              </a:rPr>
              <a:t>!!!</a:t>
            </a:r>
            <a:endParaRPr lang="en-US" altLang="ja-JP" sz="2800" dirty="0">
              <a:latin typeface="Calibri" pitchFamily="34" charset="0"/>
            </a:endParaRPr>
          </a:p>
          <a:p>
            <a:pPr marL="609600" indent="-6096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altLang="ja-JP" sz="2800" dirty="0" smtClean="0">
                <a:latin typeface="Calibri" pitchFamily="34" charset="0"/>
              </a:rPr>
              <a:t>FSs can be drawn </a:t>
            </a:r>
            <a:r>
              <a:rPr lang="en-US" altLang="ja-JP" sz="2800" dirty="0">
                <a:latin typeface="Calibri" pitchFamily="34" charset="0"/>
              </a:rPr>
              <a:t>by </a:t>
            </a:r>
            <a:r>
              <a:rPr lang="en-US" altLang="ja-JP" sz="2800" dirty="0" smtClean="0">
                <a:latin typeface="Calibri" pitchFamily="34" charset="0"/>
              </a:rPr>
              <a:t>angle resolved method</a:t>
            </a:r>
            <a:endParaRPr lang="en-US" altLang="ja-JP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72313" y="0"/>
            <a:ext cx="2071687" cy="785813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en-US" altLang="ja-JP" sz="2000">
                <a:latin typeface="Calibri" pitchFamily="34" charset="0"/>
              </a:rPr>
              <a:t>Exp. results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785813"/>
            <a:ext cx="9144000" cy="238125"/>
          </a:xfrm>
          <a:prstGeom prst="rect">
            <a:avLst/>
          </a:prstGeom>
          <a:solidFill>
            <a:srgbClr val="00B050">
              <a:alpha val="9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pic>
        <p:nvPicPr>
          <p:cNvPr id="9220" name="Picture 11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44475"/>
            <a:ext cx="4333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タイトル 1"/>
          <p:cNvSpPr txBox="1">
            <a:spLocks/>
          </p:cNvSpPr>
          <p:nvPr/>
        </p:nvSpPr>
        <p:spPr bwMode="auto">
          <a:xfrm>
            <a:off x="0" y="0"/>
            <a:ext cx="7072313" cy="785813"/>
          </a:xfrm>
          <a:prstGeom prst="rect">
            <a:avLst/>
          </a:prstGeom>
          <a:solidFill>
            <a:schemeClr val="tx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ja-JP" sz="4000" dirty="0">
                <a:solidFill>
                  <a:schemeClr val="bg1"/>
                </a:solidFill>
                <a:latin typeface="+mj-lt"/>
              </a:rPr>
              <a:t>BaFe</a:t>
            </a:r>
            <a:r>
              <a:rPr lang="en-US" altLang="ja-JP" sz="40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altLang="ja-JP" sz="4000" dirty="0">
                <a:solidFill>
                  <a:schemeClr val="bg1"/>
                </a:solidFill>
                <a:latin typeface="+mj-lt"/>
              </a:rPr>
              <a:t>(As</a:t>
            </a:r>
            <a:r>
              <a:rPr lang="en-US" altLang="ja-JP" sz="4000" baseline="-25000" dirty="0">
                <a:solidFill>
                  <a:schemeClr val="bg1"/>
                </a:solidFill>
                <a:latin typeface="+mj-lt"/>
              </a:rPr>
              <a:t>0.7</a:t>
            </a:r>
            <a:r>
              <a:rPr lang="en-US" altLang="ja-JP" sz="4000" dirty="0">
                <a:solidFill>
                  <a:schemeClr val="bg1"/>
                </a:solidFill>
                <a:latin typeface="+mj-lt"/>
              </a:rPr>
              <a:t>P</a:t>
            </a:r>
            <a:r>
              <a:rPr lang="en-US" altLang="ja-JP" sz="4000" baseline="-25000" dirty="0">
                <a:solidFill>
                  <a:schemeClr val="bg1"/>
                </a:solidFill>
                <a:latin typeface="+mj-lt"/>
              </a:rPr>
              <a:t>0.3</a:t>
            </a:r>
            <a:r>
              <a:rPr lang="en-US" altLang="ja-JP" sz="4000" dirty="0">
                <a:solidFill>
                  <a:schemeClr val="bg1"/>
                </a:solidFill>
                <a:latin typeface="+mj-lt"/>
              </a:rPr>
              <a:t>)</a:t>
            </a:r>
            <a:r>
              <a:rPr lang="en-US" altLang="ja-JP" sz="4000" baseline="-25000" dirty="0">
                <a:solidFill>
                  <a:schemeClr val="bg1"/>
                </a:solidFill>
                <a:latin typeface="+mj-lt"/>
              </a:rPr>
              <a:t>2</a:t>
            </a:r>
            <a:endParaRPr lang="ja-JP" altLang="en-US" sz="4000" baseline="-25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222" name="テキスト ボックス 85"/>
          <p:cNvSpPr txBox="1">
            <a:spLocks noChangeArrowheads="1"/>
          </p:cNvSpPr>
          <p:nvPr/>
        </p:nvSpPr>
        <p:spPr bwMode="auto">
          <a:xfrm>
            <a:off x="8820150" y="6396038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 dirty="0" smtClean="0">
                <a:latin typeface="Calibri" pitchFamily="34" charset="0"/>
              </a:rPr>
              <a:t>8</a:t>
            </a:r>
            <a:endParaRPr lang="ja-JP" altLang="en-US" sz="2400" b="1" dirty="0">
              <a:latin typeface="Calibri" pitchFamily="34" charset="0"/>
            </a:endParaRPr>
          </a:p>
        </p:txBody>
      </p:sp>
      <p:pic>
        <p:nvPicPr>
          <p:cNvPr id="9223" name="Picture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2417763"/>
            <a:ext cx="4897438" cy="396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500306"/>
            <a:ext cx="4067175" cy="370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Text Box 35"/>
          <p:cNvSpPr txBox="1">
            <a:spLocks noChangeArrowheads="1"/>
          </p:cNvSpPr>
          <p:nvPr/>
        </p:nvSpPr>
        <p:spPr bwMode="auto">
          <a:xfrm>
            <a:off x="779463" y="1628775"/>
            <a:ext cx="235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 dirty="0"/>
              <a:t>Zero resistivity</a:t>
            </a:r>
          </a:p>
        </p:txBody>
      </p:sp>
      <p:sp>
        <p:nvSpPr>
          <p:cNvPr id="9226" name="Text Box 36"/>
          <p:cNvSpPr txBox="1">
            <a:spLocks noChangeArrowheads="1"/>
          </p:cNvSpPr>
          <p:nvPr/>
        </p:nvSpPr>
        <p:spPr bwMode="auto">
          <a:xfrm>
            <a:off x="5838825" y="1628775"/>
            <a:ext cx="2405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 dirty="0" err="1"/>
              <a:t>Meissner</a:t>
            </a:r>
            <a:r>
              <a:rPr lang="en-US" altLang="ja-JP" sz="2400" b="1" dirty="0"/>
              <a:t>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5110</TotalTime>
  <Words>738</Words>
  <Application>Microsoft Office PowerPoint</Application>
  <PresentationFormat>画面に合わせる (4:3)</PresentationFormat>
  <Paragraphs>266</Paragraphs>
  <Slides>21</Slides>
  <Notes>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3" baseType="lpstr">
      <vt:lpstr>Office テーマ</vt:lpstr>
      <vt:lpstr>数式</vt:lpstr>
      <vt:lpstr>スライド 1</vt:lpstr>
      <vt:lpstr>Contents</vt:lpstr>
      <vt:lpstr>What is Superconductivity?</vt:lpstr>
      <vt:lpstr>Iron-based SC 鉄系超伝導: Ba122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tsdolgoon</dc:creator>
  <cp:lastModifiedBy>tsdolgoon</cp:lastModifiedBy>
  <cp:revision>676</cp:revision>
  <dcterms:created xsi:type="dcterms:W3CDTF">2011-05-17T09:47:24Z</dcterms:created>
  <dcterms:modified xsi:type="dcterms:W3CDTF">2011-10-04T23:48:46Z</dcterms:modified>
</cp:coreProperties>
</file>