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61" r:id="rId4"/>
    <p:sldId id="275" r:id="rId5"/>
    <p:sldId id="268" r:id="rId6"/>
    <p:sldId id="263" r:id="rId7"/>
    <p:sldId id="262" r:id="rId8"/>
    <p:sldId id="276" r:id="rId9"/>
    <p:sldId id="265" r:id="rId10"/>
    <p:sldId id="267" r:id="rId11"/>
    <p:sldId id="266" r:id="rId12"/>
    <p:sldId id="269" r:id="rId13"/>
    <p:sldId id="270" r:id="rId14"/>
    <p:sldId id="273" r:id="rId15"/>
    <p:sldId id="259" r:id="rId16"/>
    <p:sldId id="271" r:id="rId17"/>
    <p:sldId id="260" r:id="rId18"/>
    <p:sldId id="272" r:id="rId19"/>
    <p:sldId id="264" r:id="rId20"/>
    <p:sldId id="274" r:id="rId21"/>
  </p:sldIdLst>
  <p:sldSz cx="9144000" cy="6858000" type="screen4x3"/>
  <p:notesSz cx="9866313" cy="67341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77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6255" cy="336872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6872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CAC8B7AE-B6F0-44A1-BC0C-FA9D35F81E67}" type="datetimeFigureOut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6396220"/>
            <a:ext cx="4276255" cy="336871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7733" y="6396220"/>
            <a:ext cx="4276254" cy="336871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4CE72F1C-4654-4B77-9FB8-CC170D8537B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5403" cy="336709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3" cy="336709"/>
          </a:xfrm>
          <a:prstGeom prst="rect">
            <a:avLst/>
          </a:prstGeom>
        </p:spPr>
        <p:txBody>
          <a:bodyPr vert="horz" lIns="91404" tIns="45701" rIns="91404" bIns="45701" rtlCol="0"/>
          <a:lstStyle>
            <a:lvl1pPr algn="r">
              <a:defRPr sz="1200"/>
            </a:lvl1pPr>
          </a:lstStyle>
          <a:p>
            <a:fld id="{6551D8DA-F2C5-4CB4-9CED-31A7F53179F5}" type="datetimeFigureOut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1" rIns="91404" bIns="45701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2" y="3198734"/>
            <a:ext cx="7893050" cy="3030379"/>
          </a:xfrm>
          <a:prstGeom prst="rect">
            <a:avLst/>
          </a:prstGeom>
        </p:spPr>
        <p:txBody>
          <a:bodyPr vert="horz" lIns="91404" tIns="45701" rIns="91404" bIns="45701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6396297"/>
            <a:ext cx="4275403" cy="336709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9" y="6396297"/>
            <a:ext cx="4275403" cy="336709"/>
          </a:xfrm>
          <a:prstGeom prst="rect">
            <a:avLst/>
          </a:prstGeom>
        </p:spPr>
        <p:txBody>
          <a:bodyPr vert="horz" lIns="91404" tIns="45701" rIns="91404" bIns="45701" rtlCol="0" anchor="b"/>
          <a:lstStyle>
            <a:lvl1pPr algn="r">
              <a:defRPr sz="1200"/>
            </a:lvl1pPr>
          </a:lstStyle>
          <a:p>
            <a:fld id="{A6D0AF27-C804-4AD0-B9FE-C0E1392C725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AF27-C804-4AD0-B9FE-C0E1392C7258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AF27-C804-4AD0-B9FE-C0E1392C7258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0AF27-C804-4AD0-B9FE-C0E1392C725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C5C25-09F0-48EF-8959-20653EDC9266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80A6-CB92-42A2-9D78-9754C652F28A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0813-38F6-44FA-B9DF-46539B07AD2C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B12-DEFD-4432-A85B-72AB067E8E24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179512" y="692696"/>
            <a:ext cx="8784976" cy="0"/>
          </a:xfrm>
          <a:prstGeom prst="line">
            <a:avLst/>
          </a:prstGeom>
          <a:ln w="28575" cap="sq">
            <a:solidFill>
              <a:schemeClr val="tx1"/>
            </a:solidFill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46F5-5F81-4B56-834B-A9C5454E0273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E582-81B3-4745-9442-3AB221CD65C7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2258-181A-4A06-9BFB-A59376ECEC8B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D5A7-8326-43BD-93B3-511C6C8F2979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E23B-2605-47B6-B410-009FCD5D8034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3FAF9-2E02-44E1-BF37-14E6CFD2C935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6D73-8777-4974-999E-4459BEB4567A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578D-EFB1-41BF-897A-D6576EBF37A2}" type="datetime1">
              <a:rPr kumimoji="1" lang="ja-JP" altLang="en-US" smtClean="0"/>
              <a:pPr/>
              <a:t>2011/7/11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8292-452E-40A6-9CAA-A03A82A537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jpeg"/><Relationship Id="rId4" Type="http://schemas.openxmlformats.org/officeDocument/2006/relationships/hyperlink" Target="http://www.ile.osaka-u.ac.jp/research/ths/sub2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521246"/>
            <a:ext cx="8640960" cy="2475706"/>
          </a:xfrm>
        </p:spPr>
        <p:txBody>
          <a:bodyPr>
            <a:normAutofit/>
          </a:bodyPr>
          <a:lstStyle/>
          <a:p>
            <a:r>
              <a:rPr kumimoji="1" lang="en-US" altLang="ja-JP" sz="4800" u="sng" dirty="0" smtClean="0"/>
              <a:t>Metamaterial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lang="en-US" altLang="ja-JP" sz="4000" dirty="0" smtClean="0"/>
              <a:t>Emergence of novel material properties</a:t>
            </a:r>
            <a:r>
              <a:rPr kumimoji="1" lang="en-US" altLang="ja-JP" sz="4000" dirty="0" smtClean="0"/>
              <a:t> 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Ashida Lab 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Masahiro Yoshii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9792" y="2852936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PRL 103, 103907 (2009)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ESR spectra for GGG</a:t>
            </a:r>
            <a:endParaRPr kumimoji="1" lang="ja-JP" altLang="en-US" dirty="0"/>
          </a:p>
        </p:txBody>
      </p:sp>
      <p:pic>
        <p:nvPicPr>
          <p:cNvPr id="20482" name="Picture 2" descr="\\172.16.1.7\share\00yoshii\名称未設定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87535"/>
            <a:ext cx="6192688" cy="350901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6516216" y="1916832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The resonance magnetic field is directly proportional to the frequency of the radiation</a:t>
            </a:r>
            <a:r>
              <a:rPr lang="en-US" altLang="ja-JP" dirty="0" smtClean="0"/>
              <a:t>.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5013176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/>
              <a:t>rotating the polarization of the electromagnetic wave by 90 degrees</a:t>
            </a:r>
            <a:endParaRPr lang="ja-JP" altLang="en-US" sz="2000" u="sng" dirty="0"/>
          </a:p>
        </p:txBody>
      </p:sp>
      <p:sp>
        <p:nvSpPr>
          <p:cNvPr id="7" name="下矢印 6"/>
          <p:cNvSpPr/>
          <p:nvPr/>
        </p:nvSpPr>
        <p:spPr>
          <a:xfrm>
            <a:off x="4427984" y="5589240"/>
            <a:ext cx="288032" cy="432048"/>
          </a:xfrm>
          <a:prstGeom prst="down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27584" y="60840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/>
              <a:t>violating the excitation condition and detecting no ESR signal</a:t>
            </a:r>
            <a:endParaRPr lang="ja-JP" altLang="en-US" sz="2000" u="sng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ESR spectra for GGG with SRR</a:t>
            </a:r>
            <a:endParaRPr kumimoji="1" lang="ja-JP" altLang="en-US" dirty="0"/>
          </a:p>
        </p:txBody>
      </p:sp>
      <p:pic>
        <p:nvPicPr>
          <p:cNvPr id="19459" name="Picture 3" descr="\\172.16.1.7\share\00yoshii\名称未設定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24736" cy="3613506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72008" y="4653136"/>
            <a:ext cx="4139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The excitation condition for the ESR signal in GGG is not fulfilled.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black curve for 86 GHz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00B050"/>
                </a:solidFill>
              </a:rPr>
              <a:t>green curve for 110 GHz</a:t>
            </a:r>
            <a:endParaRPr lang="ja-JP" altLang="en-US" sz="2000" dirty="0" smtClean="0"/>
          </a:p>
        </p:txBody>
      </p:sp>
      <p:sp>
        <p:nvSpPr>
          <p:cNvPr id="8" name="上下矢印 7"/>
          <p:cNvSpPr/>
          <p:nvPr/>
        </p:nvSpPr>
        <p:spPr>
          <a:xfrm rot="17342787">
            <a:off x="4091289" y="5166013"/>
            <a:ext cx="288032" cy="864096"/>
          </a:xfrm>
          <a:prstGeom prst="upDown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932040" y="5417929"/>
            <a:ext cx="4176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We observe a strong signal, which is the result of the coupling between two systems.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000" dirty="0" smtClean="0"/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blue curve for 98 GHz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Transmission spectra for GGG with SRR</a:t>
            </a:r>
            <a:endParaRPr kumimoji="1" lang="ja-JP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531769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3017499" y="3924589"/>
            <a:ext cx="648072" cy="648072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  <a:prstDash val="sysDash"/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580112" y="4077072"/>
            <a:ext cx="3456384" cy="1008112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u="sng" dirty="0" smtClean="0">
                <a:solidFill>
                  <a:srgbClr val="FF0000"/>
                </a:solidFill>
              </a:rPr>
              <a:t>coupled mode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like 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photon polariton=</a:t>
            </a:r>
            <a:r>
              <a:rPr lang="en-US" altLang="ja-JP" dirty="0" err="1" smtClean="0">
                <a:solidFill>
                  <a:schemeClr val="tx1"/>
                </a:solidFill>
              </a:rPr>
              <a:t>photon+phonon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5947556" y="5301208"/>
            <a:ext cx="712676" cy="1123325"/>
            <a:chOff x="6019564" y="5301208"/>
            <a:chExt cx="712676" cy="1123325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6019564" y="6273316"/>
              <a:ext cx="712676" cy="48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V="1">
              <a:off x="6019564" y="5494867"/>
              <a:ext cx="695743" cy="763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5400000">
              <a:off x="6178871" y="5494538"/>
              <a:ext cx="388843" cy="218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5400000" flipH="1" flipV="1">
              <a:off x="6178325" y="6229566"/>
              <a:ext cx="388843" cy="109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右矢印 18"/>
          <p:cNvSpPr/>
          <p:nvPr/>
        </p:nvSpPr>
        <p:spPr>
          <a:xfrm>
            <a:off x="6876256" y="5805264"/>
            <a:ext cx="576064" cy="72008"/>
          </a:xfrm>
          <a:prstGeom prst="right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左矢印 19"/>
          <p:cNvSpPr/>
          <p:nvPr/>
        </p:nvSpPr>
        <p:spPr>
          <a:xfrm>
            <a:off x="6876256" y="5949280"/>
            <a:ext cx="576064" cy="72008"/>
          </a:xfrm>
          <a:prstGeom prst="left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7812360" y="5373216"/>
            <a:ext cx="720080" cy="1152128"/>
            <a:chOff x="7812360" y="5373216"/>
            <a:chExt cx="720080" cy="1152128"/>
          </a:xfrm>
        </p:grpSpPr>
        <p:cxnSp>
          <p:nvCxnSpPr>
            <p:cNvPr id="24" name="直線コネクタ 23"/>
            <p:cNvCxnSpPr/>
            <p:nvPr/>
          </p:nvCxnSpPr>
          <p:spPr>
            <a:xfrm rot="5400000">
              <a:off x="7416316" y="5841268"/>
              <a:ext cx="79208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16200000" flipH="1">
              <a:off x="7992379" y="6129299"/>
              <a:ext cx="792088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7812360" y="5445224"/>
              <a:ext cx="576064" cy="28803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7812360" y="6237312"/>
              <a:ext cx="576064" cy="28803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V="1">
              <a:off x="7812360" y="537321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8388424" y="5661248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8388424" y="6453336"/>
              <a:ext cx="144016" cy="7200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アーチ 33"/>
            <p:cNvSpPr/>
            <p:nvPr/>
          </p:nvSpPr>
          <p:spPr>
            <a:xfrm rot="16944012">
              <a:off x="8103347" y="5756282"/>
              <a:ext cx="268374" cy="220540"/>
            </a:xfrm>
            <a:prstGeom prst="blockArc">
              <a:avLst>
                <a:gd name="adj1" fmla="val 1400823"/>
                <a:gd name="adj2" fmla="val 21531774"/>
                <a:gd name="adj3" fmla="val 9335"/>
              </a:avLst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  <a:scene3d>
              <a:camera prst="orthographicFront">
                <a:rot lat="2400000" lon="2040000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アーチ 34"/>
            <p:cNvSpPr/>
            <p:nvPr/>
          </p:nvSpPr>
          <p:spPr>
            <a:xfrm rot="16944012">
              <a:off x="8102718" y="6116322"/>
              <a:ext cx="268374" cy="220540"/>
            </a:xfrm>
            <a:prstGeom prst="blockArc">
              <a:avLst>
                <a:gd name="adj1" fmla="val 1400823"/>
                <a:gd name="adj2" fmla="val 21531774"/>
                <a:gd name="adj3" fmla="val 9335"/>
              </a:avLst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  <a:scene3d>
              <a:camera prst="orthographicFront">
                <a:rot lat="2400000" lon="2040000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アーチ 35"/>
            <p:cNvSpPr/>
            <p:nvPr/>
          </p:nvSpPr>
          <p:spPr>
            <a:xfrm rot="16944012">
              <a:off x="7829692" y="5612266"/>
              <a:ext cx="268374" cy="220540"/>
            </a:xfrm>
            <a:prstGeom prst="blockArc">
              <a:avLst>
                <a:gd name="adj1" fmla="val 1400823"/>
                <a:gd name="adj2" fmla="val 21531774"/>
                <a:gd name="adj3" fmla="val 9335"/>
              </a:avLst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  <a:scene3d>
              <a:camera prst="orthographicFront">
                <a:rot lat="2400000" lon="2040000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アーチ 36"/>
            <p:cNvSpPr/>
            <p:nvPr/>
          </p:nvSpPr>
          <p:spPr>
            <a:xfrm rot="16944012">
              <a:off x="7814686" y="5972306"/>
              <a:ext cx="268374" cy="220540"/>
            </a:xfrm>
            <a:prstGeom prst="blockArc">
              <a:avLst>
                <a:gd name="adj1" fmla="val 1400823"/>
                <a:gd name="adj2" fmla="val 21531774"/>
                <a:gd name="adj3" fmla="val 9335"/>
              </a:avLst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  <a:scene3d>
              <a:camera prst="orthographicFront">
                <a:rot lat="2400000" lon="2040000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20482" name="Picture 2" descr="\\172.16.1.7\share\00yoshii\図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683892" cy="3024336"/>
          </a:xfrm>
          <a:prstGeom prst="rect">
            <a:avLst/>
          </a:prstGeom>
          <a:noFill/>
        </p:spPr>
      </p:pic>
      <p:sp>
        <p:nvSpPr>
          <p:cNvPr id="39" name="フリーフォーム 38"/>
          <p:cNvSpPr/>
          <p:nvPr/>
        </p:nvSpPr>
        <p:spPr>
          <a:xfrm>
            <a:off x="3666067" y="3704166"/>
            <a:ext cx="1905000" cy="495301"/>
          </a:xfrm>
          <a:custGeom>
            <a:avLst/>
            <a:gdLst>
              <a:gd name="connsiteX0" fmla="*/ 0 w 1905000"/>
              <a:gd name="connsiteY0" fmla="*/ 495301 h 495301"/>
              <a:gd name="connsiteX1" fmla="*/ 999066 w 1905000"/>
              <a:gd name="connsiteY1" fmla="*/ 21167 h 495301"/>
              <a:gd name="connsiteX2" fmla="*/ 1905000 w 1905000"/>
              <a:gd name="connsiteY2" fmla="*/ 368301 h 495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495301">
                <a:moveTo>
                  <a:pt x="0" y="495301"/>
                </a:moveTo>
                <a:cubicBezTo>
                  <a:pt x="340783" y="268817"/>
                  <a:pt x="681566" y="42334"/>
                  <a:pt x="999066" y="21167"/>
                </a:cubicBezTo>
                <a:cubicBezTo>
                  <a:pt x="1316566" y="0"/>
                  <a:pt x="1610783" y="184150"/>
                  <a:pt x="1905000" y="368301"/>
                </a:cubicBezTo>
              </a:path>
            </a:pathLst>
          </a:cu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23528" y="118368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u="sng" dirty="0" smtClean="0"/>
              <a:t>We utilize the bianisotropic properties of the split-ring metamaterial to excite the ESR by the electric field of light.</a:t>
            </a:r>
            <a:endParaRPr lang="ja-JP" altLang="en-US" sz="3600" u="sng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400506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u="sng" dirty="0" smtClean="0">
                <a:solidFill>
                  <a:srgbClr val="FF0000"/>
                </a:solidFill>
              </a:rPr>
              <a:t>Coupling between GGG and split rings changes the physicality.</a:t>
            </a:r>
            <a:endParaRPr lang="ja-JP" altLang="en-US" sz="3600" u="sng" dirty="0">
              <a:solidFill>
                <a:srgbClr val="FF00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427984" y="3212976"/>
            <a:ext cx="288032" cy="648072"/>
          </a:xfrm>
          <a:prstGeom prst="down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My work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23528" y="23488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u="sng" dirty="0" smtClean="0"/>
              <a:t>I’ll research the properties of metamaterial using THz wave.</a:t>
            </a:r>
            <a:endParaRPr lang="ja-JP" altLang="en-US" sz="3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Terahertz wave</a:t>
            </a:r>
            <a:endParaRPr kumimoji="1" lang="ja-JP" altLang="en-US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395536" y="908720"/>
            <a:ext cx="8208912" cy="1325181"/>
            <a:chOff x="35496" y="1465039"/>
            <a:chExt cx="8136904" cy="1325181"/>
          </a:xfrm>
        </p:grpSpPr>
        <p:cxnSp>
          <p:nvCxnSpPr>
            <p:cNvPr id="5" name="直線矢印コネクタ 4"/>
            <p:cNvCxnSpPr/>
            <p:nvPr/>
          </p:nvCxnSpPr>
          <p:spPr>
            <a:xfrm rot="10800000">
              <a:off x="971600" y="1988840"/>
              <a:ext cx="7200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971600" y="2286164"/>
              <a:ext cx="7200006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35496" y="1619508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Wavelength</a:t>
              </a:r>
              <a:endParaRPr kumimoji="1" lang="ja-JP" altLang="en-US" sz="16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5496" y="2276872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Frequency(Hz)</a:t>
              </a:r>
              <a:endParaRPr kumimoji="1" lang="ja-JP" altLang="en-US" sz="1600" dirty="0"/>
            </a:p>
          </p:txBody>
        </p:sp>
        <p:cxnSp>
          <p:nvCxnSpPr>
            <p:cNvPr id="13" name="直線コネクタ 12"/>
            <p:cNvCxnSpPr/>
            <p:nvPr/>
          </p:nvCxnSpPr>
          <p:spPr>
            <a:xfrm>
              <a:off x="1835696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771800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707904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4644008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5580112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6516216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7452320" y="180417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835696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2771800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3707904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644008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5580112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6516216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7452320" y="2286164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1475656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300km</a:t>
              </a:r>
              <a:endParaRPr kumimoji="1" lang="ja-JP" altLang="en-US" sz="14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11760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300m</a:t>
              </a:r>
              <a:endParaRPr kumimoji="1" lang="ja-JP" altLang="en-US" sz="14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275856" y="1465039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300mm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283968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</a:t>
              </a:r>
              <a:r>
                <a:rPr kumimoji="1" lang="el-GR" altLang="ja-JP" sz="1400" dirty="0" smtClean="0"/>
                <a:t>μ</a:t>
              </a:r>
              <a:r>
                <a:rPr kumimoji="1" lang="en-US" altLang="ja-JP" sz="1400" dirty="0" smtClean="0"/>
                <a:t>m</a:t>
              </a:r>
              <a:endParaRPr kumimoji="1" lang="ja-JP" altLang="en-US" sz="14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220072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300nm</a:t>
              </a:r>
              <a:endParaRPr kumimoji="1" lang="ja-JP" altLang="en-US" sz="14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156176" y="1484784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300pm</a:t>
              </a:r>
              <a:endParaRPr kumimoji="1" lang="ja-JP" altLang="en-US" sz="14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7092280" y="146503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300fm</a:t>
              </a:r>
              <a:endParaRPr kumimoji="1" lang="ja-JP" altLang="en-US" sz="14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1475656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kumimoji="1" lang="en-US" altLang="ja-JP" sz="1400" baseline="30000" dirty="0" smtClean="0"/>
                <a:t>3</a:t>
              </a:r>
              <a:endParaRPr kumimoji="1" lang="ja-JP" altLang="en-US" sz="14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411760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/>
                <a:t>6</a:t>
              </a:r>
              <a:endParaRPr kumimoji="1" lang="ja-JP" altLang="en-US" sz="14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347864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9</a:t>
              </a:r>
              <a:endParaRPr kumimoji="1" lang="ja-JP" altLang="en-US" sz="14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283968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12</a:t>
              </a:r>
              <a:endParaRPr kumimoji="1" lang="ja-JP" altLang="en-US" sz="14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5220072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15</a:t>
              </a:r>
              <a:endParaRPr kumimoji="1" lang="ja-JP" altLang="en-US" sz="14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6156176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18</a:t>
              </a:r>
              <a:endParaRPr kumimoji="1" lang="ja-JP" altLang="en-US" sz="1400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7092280" y="2482443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</a:t>
              </a:r>
              <a:r>
                <a:rPr lang="en-US" altLang="ja-JP" sz="1400" baseline="30000" dirty="0" smtClean="0"/>
                <a:t>21</a:t>
              </a:r>
              <a:endParaRPr kumimoji="1" lang="ja-JP" altLang="en-US" sz="14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987824" y="1988841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microwave</a:t>
              </a:r>
              <a:endParaRPr kumimoji="1" lang="ja-JP" altLang="en-US" sz="1400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139952" y="198884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0000"/>
                  </a:solidFill>
                </a:rPr>
                <a:t>THz region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076056" y="198884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visible</a:t>
              </a:r>
              <a:endParaRPr kumimoji="1" lang="ja-JP" altLang="en-US" sz="1400" dirty="0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6372200" y="198884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X-ray</a:t>
              </a:r>
              <a:endParaRPr kumimoji="1" lang="ja-JP" altLang="en-US" sz="1400" dirty="0"/>
            </a:p>
          </p:txBody>
        </p:sp>
      </p:grpSp>
      <p:grpSp>
        <p:nvGrpSpPr>
          <p:cNvPr id="87" name="グループ化 86"/>
          <p:cNvGrpSpPr/>
          <p:nvPr/>
        </p:nvGrpSpPr>
        <p:grpSpPr>
          <a:xfrm>
            <a:off x="1708030" y="2329135"/>
            <a:ext cx="6392362" cy="1891953"/>
            <a:chOff x="395536" y="2348880"/>
            <a:chExt cx="6336704" cy="1891953"/>
          </a:xfrm>
        </p:grpSpPr>
        <p:sp>
          <p:nvSpPr>
            <p:cNvPr id="47" name="正方形/長方形 46"/>
            <p:cNvSpPr/>
            <p:nvPr/>
          </p:nvSpPr>
          <p:spPr>
            <a:xfrm>
              <a:off x="1691680" y="2852936"/>
              <a:ext cx="4896544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47936" y="2514382"/>
              <a:ext cx="1670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Wavelength</a:t>
              </a:r>
              <a:endParaRPr kumimoji="1" lang="ja-JP" altLang="en-US" sz="1600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395536" y="3717032"/>
              <a:ext cx="1670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Frequency(Hz)</a:t>
              </a:r>
              <a:endParaRPr kumimoji="1" lang="ja-JP" altLang="en-US" sz="16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>
              <a:off x="1979712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2843808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3707904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>
              <a:off x="4572000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5436096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6300192" y="2668270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1979712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2843808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3707904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4572000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5436096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6300192" y="3717032"/>
              <a:ext cx="0" cy="184666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1619672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3cm</a:t>
              </a:r>
              <a:endParaRPr kumimoji="1" lang="ja-JP" altLang="en-US" sz="1400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2483768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3mm</a:t>
              </a:r>
              <a:endParaRPr kumimoji="1" lang="ja-JP" altLang="en-US" sz="1400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3347864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/>
                <a:t>300</a:t>
              </a:r>
              <a:r>
                <a:rPr lang="el-GR" altLang="ja-JP" sz="1400" dirty="0"/>
                <a:t>μ</a:t>
              </a:r>
              <a:r>
                <a:rPr lang="en-US" altLang="ja-JP" sz="1400" dirty="0" smtClean="0"/>
                <a:t>m</a:t>
              </a:r>
              <a:endParaRPr lang="ja-JP" altLang="en-US" sz="14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4211960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30</a:t>
              </a:r>
              <a:r>
                <a:rPr lang="el-GR" altLang="ja-JP" sz="1400" dirty="0" smtClean="0"/>
                <a:t>μ</a:t>
              </a:r>
              <a:r>
                <a:rPr lang="en-US" altLang="ja-JP" sz="1400" dirty="0" smtClean="0"/>
                <a:t>m</a:t>
              </a:r>
              <a:endParaRPr lang="ja-JP" altLang="en-US" sz="14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5076056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3</a:t>
              </a:r>
              <a:r>
                <a:rPr lang="el-GR" altLang="ja-JP" sz="1400" dirty="0" smtClean="0"/>
                <a:t>μ</a:t>
              </a:r>
              <a:r>
                <a:rPr lang="en-US" altLang="ja-JP" sz="1400" dirty="0" smtClean="0"/>
                <a:t>m</a:t>
              </a:r>
              <a:endParaRPr lang="ja-JP" altLang="en-US" sz="1400" dirty="0"/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5940152" y="2348880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300nm</a:t>
              </a:r>
              <a:endParaRPr lang="ja-JP" altLang="en-US" sz="14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1547664" y="39133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0.01THz</a:t>
              </a:r>
              <a:endParaRPr kumimoji="1" lang="ja-JP" altLang="en-US" sz="1400" dirty="0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411760" y="39133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0.1THz</a:t>
              </a:r>
              <a:endParaRPr kumimoji="1" lang="ja-JP" altLang="en-US" sz="1400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275856" y="39330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1THz</a:t>
              </a:r>
              <a:endParaRPr kumimoji="1" lang="ja-JP" altLang="en-US" sz="1400" dirty="0"/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4139952" y="39330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10THz</a:t>
              </a:r>
              <a:endParaRPr kumimoji="1" lang="ja-JP" altLang="en-US" sz="1400" dirty="0"/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5004048" y="391331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100THz</a:t>
              </a:r>
              <a:endParaRPr kumimoji="1" lang="ja-JP" altLang="en-US" sz="1400" dirty="0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5868144" y="3933056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 smtClean="0"/>
                <a:t>1000THz</a:t>
              </a:r>
              <a:endParaRPr kumimoji="1" lang="ja-JP" altLang="en-US" sz="1400" dirty="0"/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>
              <a:off x="2843808" y="3356992"/>
              <a:ext cx="172819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3203848" y="3358580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FF0000"/>
                  </a:solidFill>
                </a:rPr>
                <a:t>THz region</a:t>
              </a:r>
              <a:endParaRPr kumimoji="1" lang="ja-JP" alt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>
              <a:off x="3275856" y="2996952"/>
              <a:ext cx="144016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テキスト ボックス 79"/>
            <p:cNvSpPr txBox="1"/>
            <p:nvPr/>
          </p:nvSpPr>
          <p:spPr>
            <a:xfrm>
              <a:off x="3491880" y="2998540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FIR</a:t>
              </a:r>
              <a:endParaRPr kumimoji="1" lang="ja-JP" altLang="en-US" sz="1400" dirty="0"/>
            </a:p>
          </p:txBody>
        </p:sp>
        <p:cxnSp>
          <p:nvCxnSpPr>
            <p:cNvPr id="81" name="直線矢印コネクタ 80"/>
            <p:cNvCxnSpPr/>
            <p:nvPr/>
          </p:nvCxnSpPr>
          <p:spPr>
            <a:xfrm>
              <a:off x="4716016" y="2998540"/>
              <a:ext cx="86409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テキスト ボックス 82"/>
            <p:cNvSpPr txBox="1"/>
            <p:nvPr/>
          </p:nvSpPr>
          <p:spPr>
            <a:xfrm>
              <a:off x="4644008" y="2998540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MIR</a:t>
              </a:r>
              <a:endParaRPr kumimoji="1" lang="ja-JP" altLang="en-US" sz="1400" dirty="0"/>
            </a:p>
          </p:txBody>
        </p:sp>
        <p:cxnSp>
          <p:nvCxnSpPr>
            <p:cNvPr id="84" name="直線矢印コネクタ 83"/>
            <p:cNvCxnSpPr/>
            <p:nvPr/>
          </p:nvCxnSpPr>
          <p:spPr>
            <a:xfrm>
              <a:off x="5580112" y="2998540"/>
              <a:ext cx="43204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テキスト ボックス 85"/>
            <p:cNvSpPr txBox="1"/>
            <p:nvPr/>
          </p:nvSpPr>
          <p:spPr>
            <a:xfrm>
              <a:off x="5292080" y="2996952"/>
              <a:ext cx="1017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/>
                <a:t>NIR</a:t>
              </a:r>
              <a:endParaRPr kumimoji="1" lang="ja-JP" altLang="en-US" sz="1400" dirty="0"/>
            </a:p>
          </p:txBody>
        </p:sp>
      </p:grpSp>
      <p:sp>
        <p:nvSpPr>
          <p:cNvPr id="89" name="テキスト ボックス 88"/>
          <p:cNvSpPr txBox="1"/>
          <p:nvPr/>
        </p:nvSpPr>
        <p:spPr>
          <a:xfrm>
            <a:off x="1835696" y="516996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1THz = 300</a:t>
            </a:r>
            <a:r>
              <a:rPr kumimoji="1" lang="el-GR" altLang="ja-JP" u="sng" dirty="0" smtClean="0"/>
              <a:t>μ</a:t>
            </a:r>
            <a:r>
              <a:rPr kumimoji="1" lang="en-US" altLang="ja-JP" u="sng" dirty="0" smtClean="0"/>
              <a:t>m =4.1 meV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 smtClean="0"/>
              <a:t> gap of low-T</a:t>
            </a:r>
            <a:r>
              <a:rPr lang="en-US" altLang="ja-JP" baseline="-25000" dirty="0" smtClean="0"/>
              <a:t>c</a:t>
            </a:r>
            <a:r>
              <a:rPr lang="en-US" altLang="ja-JP" dirty="0" smtClean="0"/>
              <a:t> superconductor</a:t>
            </a:r>
          </a:p>
          <a:p>
            <a:pPr>
              <a:buFont typeface="Arial" pitchFamily="34" charset="0"/>
              <a:buChar char="•"/>
            </a:pPr>
            <a:r>
              <a:rPr lang="en-US" altLang="ja-JP" dirty="0"/>
              <a:t> </a:t>
            </a:r>
            <a:r>
              <a:rPr lang="en-US" altLang="ja-JP" dirty="0" smtClean="0"/>
              <a:t>mode of </a:t>
            </a:r>
            <a:r>
              <a:rPr lang="en-US" altLang="ja-JP" dirty="0"/>
              <a:t>collective </a:t>
            </a:r>
            <a:r>
              <a:rPr lang="en-US" altLang="ja-JP" dirty="0" smtClean="0"/>
              <a:t>oscillation of macromolecule</a:t>
            </a:r>
          </a:p>
        </p:txBody>
      </p:sp>
      <p:sp>
        <p:nvSpPr>
          <p:cNvPr id="82" name="スライド番号プレースホルダ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THz metamaterial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908720"/>
            <a:ext cx="3528392" cy="72008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Millimeter </a:t>
            </a:r>
            <a:r>
              <a:rPr lang="en-US" altLang="ja-JP" sz="2000" dirty="0" smtClean="0">
                <a:solidFill>
                  <a:schemeClr val="tx1"/>
                </a:solidFill>
              </a:rPr>
              <a:t>wave or microwave Metamaterial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4221088"/>
            <a:ext cx="3528392" cy="36004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THz metamaterial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170080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We can </a:t>
            </a:r>
            <a:r>
              <a:rPr lang="en-US" altLang="ja-JP" sz="2000" dirty="0" smtClean="0">
                <a:solidFill>
                  <a:srgbClr val="0000FF"/>
                </a:solidFill>
              </a:rPr>
              <a:t>fabricate metamaterials precisely, because the size of metamaterials are millimeter order.</a:t>
            </a:r>
          </a:p>
          <a:p>
            <a:r>
              <a:rPr lang="en-US" altLang="ja-JP" sz="2000" dirty="0" smtClean="0"/>
              <a:t>but</a:t>
            </a:r>
            <a:r>
              <a:rPr lang="en-US" altLang="ja-JP" sz="2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It is very difficult to fabricate metamaterials in large numbers. 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827584" y="3140968"/>
            <a:ext cx="288032" cy="864096"/>
          </a:xfrm>
          <a:prstGeom prst="down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624" y="321297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Downsizing of metamaterials is very important to practical realization of metamaterials.</a:t>
            </a:r>
            <a:endParaRPr kumimoji="1" lang="ja-JP" altLang="en-US" sz="2000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1560" y="4697849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We can </a:t>
            </a:r>
            <a:r>
              <a:rPr lang="en-US" altLang="ja-JP" sz="2000" dirty="0" smtClean="0">
                <a:solidFill>
                  <a:srgbClr val="0000FF"/>
                </a:solidFill>
              </a:rPr>
              <a:t>fabricate metamaterials easily by existing methods (ex. lithography).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827584" y="5229200"/>
            <a:ext cx="288032" cy="648072"/>
          </a:xfrm>
          <a:prstGeom prst="down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5949280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research of metamaterial in THz frequency region  </a:t>
            </a:r>
            <a:endParaRPr kumimoji="1" lang="ja-JP" altLang="en-US" sz="2000" u="sng" dirty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フローチャート: データ 136"/>
          <p:cNvSpPr/>
          <p:nvPr/>
        </p:nvSpPr>
        <p:spPr>
          <a:xfrm>
            <a:off x="6228184" y="3789040"/>
            <a:ext cx="1728192" cy="288032"/>
          </a:xfrm>
          <a:prstGeom prst="flowChartInputOutpu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6660232" y="4077072"/>
            <a:ext cx="648074" cy="5040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THz emitter and detector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11560" y="980728"/>
            <a:ext cx="187220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emitter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44008" y="141277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/>
              <a:t>photoconductive antenna</a:t>
            </a:r>
            <a:endParaRPr kumimoji="1" lang="ja-JP" altLang="en-US" sz="1600" u="sng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99592" y="309044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/>
              <a:t>nonlinear optical crystal</a:t>
            </a:r>
            <a:endParaRPr kumimoji="1" lang="ja-JP" altLang="en-US" sz="1600" u="sng" dirty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1073877" y="1772816"/>
            <a:ext cx="1913947" cy="1248910"/>
            <a:chOff x="241233" y="1820050"/>
            <a:chExt cx="1913947" cy="1248910"/>
          </a:xfrm>
        </p:grpSpPr>
        <p:sp>
          <p:nvSpPr>
            <p:cNvPr id="73" name="Freeform 28"/>
            <p:cNvSpPr>
              <a:spLocks/>
            </p:cNvSpPr>
            <p:nvPr/>
          </p:nvSpPr>
          <p:spPr bwMode="auto">
            <a:xfrm rot="282560">
              <a:off x="1507058" y="1820050"/>
              <a:ext cx="648122" cy="791592"/>
            </a:xfrm>
            <a:custGeom>
              <a:avLst/>
              <a:gdLst/>
              <a:ahLst/>
              <a:cxnLst>
                <a:cxn ang="0">
                  <a:pos x="0" y="854"/>
                </a:cxn>
                <a:cxn ang="0">
                  <a:pos x="317" y="582"/>
                </a:cxn>
                <a:cxn ang="0">
                  <a:pos x="363" y="400"/>
                </a:cxn>
                <a:cxn ang="0">
                  <a:pos x="363" y="83"/>
                </a:cxn>
                <a:cxn ang="0">
                  <a:pos x="544" y="899"/>
                </a:cxn>
                <a:cxn ang="0">
                  <a:pos x="544" y="627"/>
                </a:cxn>
                <a:cxn ang="0">
                  <a:pos x="544" y="446"/>
                </a:cxn>
                <a:cxn ang="0">
                  <a:pos x="680" y="310"/>
                </a:cxn>
                <a:cxn ang="0">
                  <a:pos x="907" y="173"/>
                </a:cxn>
              </a:cxnLst>
              <a:rect l="0" t="0" r="r" b="b"/>
              <a:pathLst>
                <a:path w="907" h="990">
                  <a:moveTo>
                    <a:pt x="0" y="854"/>
                  </a:moveTo>
                  <a:cubicBezTo>
                    <a:pt x="128" y="756"/>
                    <a:pt x="257" y="658"/>
                    <a:pt x="317" y="582"/>
                  </a:cubicBezTo>
                  <a:cubicBezTo>
                    <a:pt x="377" y="506"/>
                    <a:pt x="355" y="483"/>
                    <a:pt x="363" y="400"/>
                  </a:cubicBezTo>
                  <a:cubicBezTo>
                    <a:pt x="371" y="317"/>
                    <a:pt x="333" y="0"/>
                    <a:pt x="363" y="83"/>
                  </a:cubicBezTo>
                  <a:cubicBezTo>
                    <a:pt x="393" y="166"/>
                    <a:pt x="514" y="808"/>
                    <a:pt x="544" y="899"/>
                  </a:cubicBezTo>
                  <a:cubicBezTo>
                    <a:pt x="574" y="990"/>
                    <a:pt x="544" y="702"/>
                    <a:pt x="544" y="627"/>
                  </a:cubicBezTo>
                  <a:cubicBezTo>
                    <a:pt x="544" y="552"/>
                    <a:pt x="521" y="499"/>
                    <a:pt x="544" y="446"/>
                  </a:cubicBezTo>
                  <a:cubicBezTo>
                    <a:pt x="567" y="393"/>
                    <a:pt x="620" y="356"/>
                    <a:pt x="680" y="310"/>
                  </a:cubicBezTo>
                  <a:cubicBezTo>
                    <a:pt x="740" y="264"/>
                    <a:pt x="823" y="218"/>
                    <a:pt x="907" y="173"/>
                  </a:cubicBez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フローチャート: 処理 49"/>
            <p:cNvSpPr/>
            <p:nvPr/>
          </p:nvSpPr>
          <p:spPr>
            <a:xfrm>
              <a:off x="984459" y="2221807"/>
              <a:ext cx="894957" cy="152488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ローチャート: 処理 50"/>
            <p:cNvSpPr/>
            <p:nvPr/>
          </p:nvSpPr>
          <p:spPr>
            <a:xfrm>
              <a:off x="984459" y="2603026"/>
              <a:ext cx="894957" cy="152488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カギ線コネクタ 52"/>
            <p:cNvCxnSpPr>
              <a:stCxn id="50" idx="1"/>
              <a:endCxn id="51" idx="1"/>
            </p:cNvCxnSpPr>
            <p:nvPr/>
          </p:nvCxnSpPr>
          <p:spPr>
            <a:xfrm rot="10800000" flipV="1">
              <a:off x="984459" y="2298050"/>
              <a:ext cx="1588" cy="381219"/>
            </a:xfrm>
            <a:prstGeom prst="bentConnector3">
              <a:avLst>
                <a:gd name="adj1" fmla="val 37784395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円/楕円 57"/>
            <p:cNvSpPr/>
            <p:nvPr/>
          </p:nvSpPr>
          <p:spPr>
            <a:xfrm>
              <a:off x="251520" y="2348880"/>
              <a:ext cx="288032" cy="2583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chemeClr val="tx1"/>
                  </a:solidFill>
                </a:rPr>
                <a:t>V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Freeform 31"/>
            <p:cNvSpPr>
              <a:spLocks/>
            </p:cNvSpPr>
            <p:nvPr/>
          </p:nvSpPr>
          <p:spPr bwMode="auto">
            <a:xfrm flipH="1">
              <a:off x="755575" y="2370059"/>
              <a:ext cx="676361" cy="698901"/>
            </a:xfrm>
            <a:custGeom>
              <a:avLst/>
              <a:gdLst/>
              <a:ahLst/>
              <a:cxnLst>
                <a:cxn ang="0">
                  <a:pos x="499" y="876"/>
                </a:cxn>
                <a:cxn ang="0">
                  <a:pos x="318" y="604"/>
                </a:cxn>
                <a:cxn ang="0">
                  <a:pos x="273" y="332"/>
                </a:cxn>
                <a:cxn ang="0">
                  <a:pos x="273" y="15"/>
                </a:cxn>
                <a:cxn ang="0">
                  <a:pos x="227" y="423"/>
                </a:cxn>
                <a:cxn ang="0">
                  <a:pos x="137" y="332"/>
                </a:cxn>
                <a:cxn ang="0">
                  <a:pos x="0" y="151"/>
                </a:cxn>
              </a:cxnLst>
              <a:rect l="0" t="0" r="r" b="b"/>
              <a:pathLst>
                <a:path w="499" h="876">
                  <a:moveTo>
                    <a:pt x="499" y="876"/>
                  </a:moveTo>
                  <a:cubicBezTo>
                    <a:pt x="427" y="785"/>
                    <a:pt x="356" y="695"/>
                    <a:pt x="318" y="604"/>
                  </a:cubicBezTo>
                  <a:cubicBezTo>
                    <a:pt x="280" y="513"/>
                    <a:pt x="280" y="430"/>
                    <a:pt x="273" y="332"/>
                  </a:cubicBezTo>
                  <a:cubicBezTo>
                    <a:pt x="266" y="234"/>
                    <a:pt x="281" y="0"/>
                    <a:pt x="273" y="15"/>
                  </a:cubicBezTo>
                  <a:cubicBezTo>
                    <a:pt x="265" y="30"/>
                    <a:pt x="250" y="370"/>
                    <a:pt x="227" y="423"/>
                  </a:cubicBezTo>
                  <a:cubicBezTo>
                    <a:pt x="204" y="476"/>
                    <a:pt x="175" y="377"/>
                    <a:pt x="137" y="332"/>
                  </a:cubicBezTo>
                  <a:cubicBezTo>
                    <a:pt x="99" y="287"/>
                    <a:pt x="49" y="219"/>
                    <a:pt x="0" y="15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41233" y="1916832"/>
              <a:ext cx="298319" cy="488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-</a:t>
              </a:r>
              <a:endParaRPr kumimoji="1" lang="ja-JP" altLang="en-US" sz="2400" dirty="0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241233" y="2593187"/>
              <a:ext cx="298319" cy="39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+</a:t>
              </a:r>
              <a:endParaRPr kumimoji="1" lang="ja-JP" altLang="en-US" dirty="0"/>
            </a:p>
          </p:txBody>
        </p:sp>
        <p:sp>
          <p:nvSpPr>
            <p:cNvPr id="78" name="フローチャート: 処理 77"/>
            <p:cNvSpPr/>
            <p:nvPr/>
          </p:nvSpPr>
          <p:spPr>
            <a:xfrm>
              <a:off x="899592" y="2132856"/>
              <a:ext cx="1080120" cy="72008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1075010" y="3476234"/>
            <a:ext cx="1408758" cy="1248910"/>
            <a:chOff x="755575" y="1820050"/>
            <a:chExt cx="1408758" cy="1248910"/>
          </a:xfrm>
        </p:grpSpPr>
        <p:sp>
          <p:nvSpPr>
            <p:cNvPr id="89" name="フローチャート: 処理 88"/>
            <p:cNvSpPr/>
            <p:nvPr/>
          </p:nvSpPr>
          <p:spPr>
            <a:xfrm>
              <a:off x="899592" y="2132856"/>
              <a:ext cx="1080120" cy="72008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Freeform 28"/>
            <p:cNvSpPr>
              <a:spLocks/>
            </p:cNvSpPr>
            <p:nvPr/>
          </p:nvSpPr>
          <p:spPr bwMode="auto">
            <a:xfrm rot="282560">
              <a:off x="1516211" y="1820050"/>
              <a:ext cx="648122" cy="791592"/>
            </a:xfrm>
            <a:custGeom>
              <a:avLst/>
              <a:gdLst/>
              <a:ahLst/>
              <a:cxnLst>
                <a:cxn ang="0">
                  <a:pos x="0" y="854"/>
                </a:cxn>
                <a:cxn ang="0">
                  <a:pos x="317" y="582"/>
                </a:cxn>
                <a:cxn ang="0">
                  <a:pos x="363" y="400"/>
                </a:cxn>
                <a:cxn ang="0">
                  <a:pos x="363" y="83"/>
                </a:cxn>
                <a:cxn ang="0">
                  <a:pos x="544" y="899"/>
                </a:cxn>
                <a:cxn ang="0">
                  <a:pos x="544" y="627"/>
                </a:cxn>
                <a:cxn ang="0">
                  <a:pos x="544" y="446"/>
                </a:cxn>
                <a:cxn ang="0">
                  <a:pos x="680" y="310"/>
                </a:cxn>
                <a:cxn ang="0">
                  <a:pos x="907" y="173"/>
                </a:cxn>
              </a:cxnLst>
              <a:rect l="0" t="0" r="r" b="b"/>
              <a:pathLst>
                <a:path w="907" h="990">
                  <a:moveTo>
                    <a:pt x="0" y="854"/>
                  </a:moveTo>
                  <a:cubicBezTo>
                    <a:pt x="128" y="756"/>
                    <a:pt x="257" y="658"/>
                    <a:pt x="317" y="582"/>
                  </a:cubicBezTo>
                  <a:cubicBezTo>
                    <a:pt x="377" y="506"/>
                    <a:pt x="355" y="483"/>
                    <a:pt x="363" y="400"/>
                  </a:cubicBezTo>
                  <a:cubicBezTo>
                    <a:pt x="371" y="317"/>
                    <a:pt x="333" y="0"/>
                    <a:pt x="363" y="83"/>
                  </a:cubicBezTo>
                  <a:cubicBezTo>
                    <a:pt x="393" y="166"/>
                    <a:pt x="514" y="808"/>
                    <a:pt x="544" y="899"/>
                  </a:cubicBezTo>
                  <a:cubicBezTo>
                    <a:pt x="574" y="990"/>
                    <a:pt x="544" y="702"/>
                    <a:pt x="544" y="627"/>
                  </a:cubicBezTo>
                  <a:cubicBezTo>
                    <a:pt x="544" y="552"/>
                    <a:pt x="521" y="499"/>
                    <a:pt x="544" y="446"/>
                  </a:cubicBezTo>
                  <a:cubicBezTo>
                    <a:pt x="567" y="393"/>
                    <a:pt x="620" y="356"/>
                    <a:pt x="680" y="310"/>
                  </a:cubicBezTo>
                  <a:cubicBezTo>
                    <a:pt x="740" y="264"/>
                    <a:pt x="823" y="218"/>
                    <a:pt x="907" y="173"/>
                  </a:cubicBez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 flipH="1">
              <a:off x="755575" y="2370059"/>
              <a:ext cx="676361" cy="698901"/>
            </a:xfrm>
            <a:custGeom>
              <a:avLst/>
              <a:gdLst/>
              <a:ahLst/>
              <a:cxnLst>
                <a:cxn ang="0">
                  <a:pos x="499" y="876"/>
                </a:cxn>
                <a:cxn ang="0">
                  <a:pos x="318" y="604"/>
                </a:cxn>
                <a:cxn ang="0">
                  <a:pos x="273" y="332"/>
                </a:cxn>
                <a:cxn ang="0">
                  <a:pos x="273" y="15"/>
                </a:cxn>
                <a:cxn ang="0">
                  <a:pos x="227" y="423"/>
                </a:cxn>
                <a:cxn ang="0">
                  <a:pos x="137" y="332"/>
                </a:cxn>
                <a:cxn ang="0">
                  <a:pos x="0" y="151"/>
                </a:cxn>
              </a:cxnLst>
              <a:rect l="0" t="0" r="r" b="b"/>
              <a:pathLst>
                <a:path w="499" h="876">
                  <a:moveTo>
                    <a:pt x="499" y="876"/>
                  </a:moveTo>
                  <a:cubicBezTo>
                    <a:pt x="427" y="785"/>
                    <a:pt x="356" y="695"/>
                    <a:pt x="318" y="604"/>
                  </a:cubicBezTo>
                  <a:cubicBezTo>
                    <a:pt x="280" y="513"/>
                    <a:pt x="280" y="430"/>
                    <a:pt x="273" y="332"/>
                  </a:cubicBezTo>
                  <a:cubicBezTo>
                    <a:pt x="266" y="234"/>
                    <a:pt x="281" y="0"/>
                    <a:pt x="273" y="15"/>
                  </a:cubicBezTo>
                  <a:cubicBezTo>
                    <a:pt x="265" y="30"/>
                    <a:pt x="250" y="370"/>
                    <a:pt x="227" y="423"/>
                  </a:cubicBezTo>
                  <a:cubicBezTo>
                    <a:pt x="204" y="476"/>
                    <a:pt x="175" y="377"/>
                    <a:pt x="137" y="332"/>
                  </a:cubicBezTo>
                  <a:cubicBezTo>
                    <a:pt x="99" y="287"/>
                    <a:pt x="49" y="219"/>
                    <a:pt x="0" y="15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4" name="テキスト ボックス 93"/>
          <p:cNvSpPr txBox="1"/>
          <p:nvPr/>
        </p:nvSpPr>
        <p:spPr>
          <a:xfrm>
            <a:off x="2339752" y="386104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1400" dirty="0" smtClean="0"/>
              <a:t> light rectification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1400" dirty="0"/>
              <a:t> </a:t>
            </a:r>
            <a:r>
              <a:rPr kumimoji="1" lang="en-US" altLang="ja-JP" sz="1400" dirty="0" smtClean="0"/>
              <a:t>DFG</a:t>
            </a:r>
            <a:endParaRPr kumimoji="1" lang="ja-JP" altLang="en-US" sz="14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99592" y="4869160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/>
              <a:t>plasma</a:t>
            </a:r>
            <a:endParaRPr kumimoji="1" lang="ja-JP" altLang="en-US" sz="1600" u="sng" dirty="0"/>
          </a:p>
        </p:txBody>
      </p:sp>
      <p:grpSp>
        <p:nvGrpSpPr>
          <p:cNvPr id="106" name="グループ化 105"/>
          <p:cNvGrpSpPr/>
          <p:nvPr/>
        </p:nvGrpSpPr>
        <p:grpSpPr>
          <a:xfrm>
            <a:off x="1115616" y="5276434"/>
            <a:ext cx="1800200" cy="1104894"/>
            <a:chOff x="179512" y="5276434"/>
            <a:chExt cx="1800200" cy="1104894"/>
          </a:xfrm>
        </p:grpSpPr>
        <p:grpSp>
          <p:nvGrpSpPr>
            <p:cNvPr id="104" name="グループ化 103"/>
            <p:cNvGrpSpPr/>
            <p:nvPr/>
          </p:nvGrpSpPr>
          <p:grpSpPr>
            <a:xfrm>
              <a:off x="179512" y="5276434"/>
              <a:ext cx="1399604" cy="1104894"/>
              <a:chOff x="395536" y="4988402"/>
              <a:chExt cx="1399604" cy="1104894"/>
            </a:xfrm>
          </p:grpSpPr>
          <p:sp>
            <p:nvSpPr>
              <p:cNvPr id="96" name="爆発 1 95"/>
              <p:cNvSpPr/>
              <p:nvPr/>
            </p:nvSpPr>
            <p:spPr>
              <a:xfrm>
                <a:off x="971600" y="5517232"/>
                <a:ext cx="360040" cy="288032"/>
              </a:xfrm>
              <a:prstGeom prst="irregularSeal1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Freeform 31"/>
              <p:cNvSpPr>
                <a:spLocks/>
              </p:cNvSpPr>
              <p:nvPr/>
            </p:nvSpPr>
            <p:spPr bwMode="auto">
              <a:xfrm flipH="1">
                <a:off x="395536" y="5538411"/>
                <a:ext cx="648072" cy="554885"/>
              </a:xfrm>
              <a:custGeom>
                <a:avLst/>
                <a:gdLst/>
                <a:ahLst/>
                <a:cxnLst>
                  <a:cxn ang="0">
                    <a:pos x="499" y="876"/>
                  </a:cxn>
                  <a:cxn ang="0">
                    <a:pos x="318" y="604"/>
                  </a:cxn>
                  <a:cxn ang="0">
                    <a:pos x="273" y="332"/>
                  </a:cxn>
                  <a:cxn ang="0">
                    <a:pos x="273" y="15"/>
                  </a:cxn>
                  <a:cxn ang="0">
                    <a:pos x="227" y="423"/>
                  </a:cxn>
                  <a:cxn ang="0">
                    <a:pos x="137" y="332"/>
                  </a:cxn>
                  <a:cxn ang="0">
                    <a:pos x="0" y="151"/>
                  </a:cxn>
                </a:cxnLst>
                <a:rect l="0" t="0" r="r" b="b"/>
                <a:pathLst>
                  <a:path w="499" h="876">
                    <a:moveTo>
                      <a:pt x="499" y="876"/>
                    </a:moveTo>
                    <a:cubicBezTo>
                      <a:pt x="427" y="785"/>
                      <a:pt x="356" y="695"/>
                      <a:pt x="318" y="604"/>
                    </a:cubicBezTo>
                    <a:cubicBezTo>
                      <a:pt x="280" y="513"/>
                      <a:pt x="280" y="430"/>
                      <a:pt x="273" y="332"/>
                    </a:cubicBezTo>
                    <a:cubicBezTo>
                      <a:pt x="266" y="234"/>
                      <a:pt x="281" y="0"/>
                      <a:pt x="273" y="15"/>
                    </a:cubicBezTo>
                    <a:cubicBezTo>
                      <a:pt x="265" y="30"/>
                      <a:pt x="250" y="370"/>
                      <a:pt x="227" y="423"/>
                    </a:cubicBezTo>
                    <a:cubicBezTo>
                      <a:pt x="204" y="476"/>
                      <a:pt x="175" y="377"/>
                      <a:pt x="137" y="332"/>
                    </a:cubicBezTo>
                    <a:cubicBezTo>
                      <a:pt x="99" y="287"/>
                      <a:pt x="49" y="219"/>
                      <a:pt x="0" y="15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フリーフォーム 101"/>
              <p:cNvSpPr/>
              <p:nvPr/>
            </p:nvSpPr>
            <p:spPr>
              <a:xfrm rot="21447457">
                <a:off x="600699" y="5575114"/>
                <a:ext cx="648072" cy="504056"/>
              </a:xfrm>
              <a:custGeom>
                <a:avLst/>
                <a:gdLst>
                  <a:gd name="connsiteX0" fmla="*/ 0 w 491706"/>
                  <a:gd name="connsiteY0" fmla="*/ 507521 h 507521"/>
                  <a:gd name="connsiteX1" fmla="*/ 138023 w 491706"/>
                  <a:gd name="connsiteY1" fmla="*/ 352245 h 507521"/>
                  <a:gd name="connsiteX2" fmla="*/ 198408 w 491706"/>
                  <a:gd name="connsiteY2" fmla="*/ 24441 h 507521"/>
                  <a:gd name="connsiteX3" fmla="*/ 301924 w 491706"/>
                  <a:gd name="connsiteY3" fmla="*/ 205596 h 507521"/>
                  <a:gd name="connsiteX4" fmla="*/ 491706 w 491706"/>
                  <a:gd name="connsiteY4" fmla="*/ 58947 h 5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706" h="507521">
                    <a:moveTo>
                      <a:pt x="0" y="507521"/>
                    </a:moveTo>
                    <a:cubicBezTo>
                      <a:pt x="52477" y="470139"/>
                      <a:pt x="104955" y="432758"/>
                      <a:pt x="138023" y="352245"/>
                    </a:cubicBezTo>
                    <a:cubicBezTo>
                      <a:pt x="171091" y="271732"/>
                      <a:pt x="171091" y="48882"/>
                      <a:pt x="198408" y="24441"/>
                    </a:cubicBezTo>
                    <a:cubicBezTo>
                      <a:pt x="225725" y="0"/>
                      <a:pt x="253041" y="199845"/>
                      <a:pt x="301924" y="205596"/>
                    </a:cubicBezTo>
                    <a:cubicBezTo>
                      <a:pt x="350807" y="211347"/>
                      <a:pt x="421256" y="135147"/>
                      <a:pt x="491706" y="58947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Freeform 28"/>
              <p:cNvSpPr>
                <a:spLocks/>
              </p:cNvSpPr>
              <p:nvPr/>
            </p:nvSpPr>
            <p:spPr bwMode="auto">
              <a:xfrm rot="282560">
                <a:off x="1147018" y="4988402"/>
                <a:ext cx="648122" cy="791592"/>
              </a:xfrm>
              <a:custGeom>
                <a:avLst/>
                <a:gdLst/>
                <a:ahLst/>
                <a:cxnLst>
                  <a:cxn ang="0">
                    <a:pos x="0" y="854"/>
                  </a:cxn>
                  <a:cxn ang="0">
                    <a:pos x="317" y="582"/>
                  </a:cxn>
                  <a:cxn ang="0">
                    <a:pos x="363" y="400"/>
                  </a:cxn>
                  <a:cxn ang="0">
                    <a:pos x="363" y="83"/>
                  </a:cxn>
                  <a:cxn ang="0">
                    <a:pos x="544" y="899"/>
                  </a:cxn>
                  <a:cxn ang="0">
                    <a:pos x="544" y="627"/>
                  </a:cxn>
                  <a:cxn ang="0">
                    <a:pos x="544" y="446"/>
                  </a:cxn>
                  <a:cxn ang="0">
                    <a:pos x="680" y="310"/>
                  </a:cxn>
                  <a:cxn ang="0">
                    <a:pos x="907" y="173"/>
                  </a:cxn>
                </a:cxnLst>
                <a:rect l="0" t="0" r="r" b="b"/>
                <a:pathLst>
                  <a:path w="907" h="990">
                    <a:moveTo>
                      <a:pt x="0" y="854"/>
                    </a:moveTo>
                    <a:cubicBezTo>
                      <a:pt x="128" y="756"/>
                      <a:pt x="257" y="658"/>
                      <a:pt x="317" y="582"/>
                    </a:cubicBezTo>
                    <a:cubicBezTo>
                      <a:pt x="377" y="506"/>
                      <a:pt x="355" y="483"/>
                      <a:pt x="363" y="400"/>
                    </a:cubicBezTo>
                    <a:cubicBezTo>
                      <a:pt x="371" y="317"/>
                      <a:pt x="333" y="0"/>
                      <a:pt x="363" y="83"/>
                    </a:cubicBezTo>
                    <a:cubicBezTo>
                      <a:pt x="393" y="166"/>
                      <a:pt x="514" y="808"/>
                      <a:pt x="544" y="899"/>
                    </a:cubicBezTo>
                    <a:cubicBezTo>
                      <a:pt x="574" y="990"/>
                      <a:pt x="544" y="702"/>
                      <a:pt x="544" y="627"/>
                    </a:cubicBezTo>
                    <a:cubicBezTo>
                      <a:pt x="544" y="552"/>
                      <a:pt x="521" y="499"/>
                      <a:pt x="544" y="446"/>
                    </a:cubicBezTo>
                    <a:cubicBezTo>
                      <a:pt x="567" y="393"/>
                      <a:pt x="620" y="356"/>
                      <a:pt x="680" y="310"/>
                    </a:cubicBezTo>
                    <a:cubicBezTo>
                      <a:pt x="740" y="264"/>
                      <a:pt x="823" y="218"/>
                      <a:pt x="907" y="173"/>
                    </a:cubicBezTo>
                  </a:path>
                </a:pathLst>
              </a:custGeom>
              <a:noFill/>
              <a:ln w="15875">
                <a:solidFill>
                  <a:srgbClr val="0070C0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5" name="テキスト ボックス 104"/>
            <p:cNvSpPr txBox="1"/>
            <p:nvPr/>
          </p:nvSpPr>
          <p:spPr>
            <a:xfrm>
              <a:off x="827584" y="6021288"/>
              <a:ext cx="1152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plasma</a:t>
              </a:r>
              <a:endParaRPr kumimoji="1" lang="ja-JP" altLang="en-US" sz="1400" dirty="0"/>
            </a:p>
          </p:txBody>
        </p:sp>
      </p:grpSp>
      <p:sp>
        <p:nvSpPr>
          <p:cNvPr id="107" name="正方形/長方形 106"/>
          <p:cNvSpPr/>
          <p:nvPr/>
        </p:nvSpPr>
        <p:spPr>
          <a:xfrm>
            <a:off x="4355976" y="980728"/>
            <a:ext cx="1872208" cy="288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detector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4788024" y="1942102"/>
            <a:ext cx="1728192" cy="982842"/>
            <a:chOff x="251520" y="2132856"/>
            <a:chExt cx="1728192" cy="982842"/>
          </a:xfrm>
        </p:grpSpPr>
        <p:sp>
          <p:nvSpPr>
            <p:cNvPr id="111" name="フローチャート: 処理 110"/>
            <p:cNvSpPr/>
            <p:nvPr/>
          </p:nvSpPr>
          <p:spPr>
            <a:xfrm>
              <a:off x="984459" y="2221807"/>
              <a:ext cx="894957" cy="152488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ローチャート: 処理 111"/>
            <p:cNvSpPr/>
            <p:nvPr/>
          </p:nvSpPr>
          <p:spPr>
            <a:xfrm>
              <a:off x="984459" y="2603026"/>
              <a:ext cx="894957" cy="152488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3" name="カギ線コネクタ 112"/>
            <p:cNvCxnSpPr>
              <a:stCxn id="111" idx="1"/>
              <a:endCxn id="112" idx="1"/>
            </p:cNvCxnSpPr>
            <p:nvPr/>
          </p:nvCxnSpPr>
          <p:spPr>
            <a:xfrm rot="10800000" flipV="1">
              <a:off x="984459" y="2298050"/>
              <a:ext cx="1588" cy="381219"/>
            </a:xfrm>
            <a:prstGeom prst="bentConnector3">
              <a:avLst>
                <a:gd name="adj1" fmla="val 37784395"/>
              </a:avLst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円/楕円 113"/>
            <p:cNvSpPr/>
            <p:nvPr/>
          </p:nvSpPr>
          <p:spPr>
            <a:xfrm>
              <a:off x="251520" y="2348880"/>
              <a:ext cx="288032" cy="2583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chemeClr val="tx1"/>
                  </a:solidFill>
                </a:rPr>
                <a:t>A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5" name="Freeform 31"/>
            <p:cNvSpPr>
              <a:spLocks/>
            </p:cNvSpPr>
            <p:nvPr/>
          </p:nvSpPr>
          <p:spPr bwMode="auto">
            <a:xfrm flipH="1">
              <a:off x="755575" y="2370059"/>
              <a:ext cx="676361" cy="698901"/>
            </a:xfrm>
            <a:custGeom>
              <a:avLst/>
              <a:gdLst/>
              <a:ahLst/>
              <a:cxnLst>
                <a:cxn ang="0">
                  <a:pos x="499" y="876"/>
                </a:cxn>
                <a:cxn ang="0">
                  <a:pos x="318" y="604"/>
                </a:cxn>
                <a:cxn ang="0">
                  <a:pos x="273" y="332"/>
                </a:cxn>
                <a:cxn ang="0">
                  <a:pos x="273" y="15"/>
                </a:cxn>
                <a:cxn ang="0">
                  <a:pos x="227" y="423"/>
                </a:cxn>
                <a:cxn ang="0">
                  <a:pos x="137" y="332"/>
                </a:cxn>
                <a:cxn ang="0">
                  <a:pos x="0" y="151"/>
                </a:cxn>
              </a:cxnLst>
              <a:rect l="0" t="0" r="r" b="b"/>
              <a:pathLst>
                <a:path w="499" h="876">
                  <a:moveTo>
                    <a:pt x="499" y="876"/>
                  </a:moveTo>
                  <a:cubicBezTo>
                    <a:pt x="427" y="785"/>
                    <a:pt x="356" y="695"/>
                    <a:pt x="318" y="604"/>
                  </a:cubicBezTo>
                  <a:cubicBezTo>
                    <a:pt x="280" y="513"/>
                    <a:pt x="280" y="430"/>
                    <a:pt x="273" y="332"/>
                  </a:cubicBezTo>
                  <a:cubicBezTo>
                    <a:pt x="266" y="234"/>
                    <a:pt x="281" y="0"/>
                    <a:pt x="273" y="15"/>
                  </a:cubicBezTo>
                  <a:cubicBezTo>
                    <a:pt x="265" y="30"/>
                    <a:pt x="250" y="370"/>
                    <a:pt x="227" y="423"/>
                  </a:cubicBezTo>
                  <a:cubicBezTo>
                    <a:pt x="204" y="476"/>
                    <a:pt x="175" y="377"/>
                    <a:pt x="137" y="332"/>
                  </a:cubicBezTo>
                  <a:cubicBezTo>
                    <a:pt x="99" y="287"/>
                    <a:pt x="49" y="219"/>
                    <a:pt x="0" y="15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フローチャート: 処理 117"/>
            <p:cNvSpPr/>
            <p:nvPr/>
          </p:nvSpPr>
          <p:spPr>
            <a:xfrm>
              <a:off x="899592" y="2132856"/>
              <a:ext cx="1080120" cy="72008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Freeform 28"/>
            <p:cNvSpPr>
              <a:spLocks/>
            </p:cNvSpPr>
            <p:nvPr/>
          </p:nvSpPr>
          <p:spPr bwMode="auto">
            <a:xfrm rot="282560">
              <a:off x="962446" y="2324106"/>
              <a:ext cx="648122" cy="791592"/>
            </a:xfrm>
            <a:custGeom>
              <a:avLst/>
              <a:gdLst/>
              <a:ahLst/>
              <a:cxnLst>
                <a:cxn ang="0">
                  <a:pos x="0" y="854"/>
                </a:cxn>
                <a:cxn ang="0">
                  <a:pos x="317" y="582"/>
                </a:cxn>
                <a:cxn ang="0">
                  <a:pos x="363" y="400"/>
                </a:cxn>
                <a:cxn ang="0">
                  <a:pos x="363" y="83"/>
                </a:cxn>
                <a:cxn ang="0">
                  <a:pos x="544" y="899"/>
                </a:cxn>
                <a:cxn ang="0">
                  <a:pos x="544" y="627"/>
                </a:cxn>
                <a:cxn ang="0">
                  <a:pos x="544" y="446"/>
                </a:cxn>
                <a:cxn ang="0">
                  <a:pos x="680" y="310"/>
                </a:cxn>
                <a:cxn ang="0">
                  <a:pos x="907" y="173"/>
                </a:cxn>
              </a:cxnLst>
              <a:rect l="0" t="0" r="r" b="b"/>
              <a:pathLst>
                <a:path w="907" h="990">
                  <a:moveTo>
                    <a:pt x="0" y="854"/>
                  </a:moveTo>
                  <a:cubicBezTo>
                    <a:pt x="128" y="756"/>
                    <a:pt x="257" y="658"/>
                    <a:pt x="317" y="582"/>
                  </a:cubicBezTo>
                  <a:cubicBezTo>
                    <a:pt x="377" y="506"/>
                    <a:pt x="355" y="483"/>
                    <a:pt x="363" y="400"/>
                  </a:cubicBezTo>
                  <a:cubicBezTo>
                    <a:pt x="371" y="317"/>
                    <a:pt x="333" y="0"/>
                    <a:pt x="363" y="83"/>
                  </a:cubicBezTo>
                  <a:cubicBezTo>
                    <a:pt x="393" y="166"/>
                    <a:pt x="514" y="808"/>
                    <a:pt x="544" y="899"/>
                  </a:cubicBezTo>
                  <a:cubicBezTo>
                    <a:pt x="574" y="990"/>
                    <a:pt x="544" y="702"/>
                    <a:pt x="544" y="627"/>
                  </a:cubicBezTo>
                  <a:cubicBezTo>
                    <a:pt x="544" y="552"/>
                    <a:pt x="521" y="499"/>
                    <a:pt x="544" y="446"/>
                  </a:cubicBezTo>
                  <a:cubicBezTo>
                    <a:pt x="567" y="393"/>
                    <a:pt x="620" y="356"/>
                    <a:pt x="680" y="310"/>
                  </a:cubicBezTo>
                  <a:cubicBezTo>
                    <a:pt x="740" y="264"/>
                    <a:pt x="823" y="218"/>
                    <a:pt x="907" y="173"/>
                  </a:cubicBez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9" name="テキスト ボックス 118"/>
          <p:cNvSpPr txBox="1"/>
          <p:nvPr/>
        </p:nvSpPr>
        <p:spPr>
          <a:xfrm>
            <a:off x="899592" y="141277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/>
              <a:t>photoconductive antenna</a:t>
            </a:r>
            <a:endParaRPr kumimoji="1" lang="ja-JP" altLang="en-US" sz="1600" u="sng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644008" y="309044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u="sng" dirty="0"/>
              <a:t>nonlinear optical </a:t>
            </a:r>
            <a:r>
              <a:rPr lang="en-US" altLang="ja-JP" sz="1600" u="sng" dirty="0" smtClean="0"/>
              <a:t>crystal  (</a:t>
            </a:r>
            <a:r>
              <a:rPr kumimoji="1" lang="en-US" altLang="ja-JP" sz="1600" u="sng" dirty="0" smtClean="0"/>
              <a:t>Electro-Optical sampling)</a:t>
            </a:r>
            <a:endParaRPr kumimoji="1" lang="ja-JP" altLang="en-US" sz="1600" u="sng" dirty="0"/>
          </a:p>
        </p:txBody>
      </p:sp>
      <p:grpSp>
        <p:nvGrpSpPr>
          <p:cNvPr id="121" name="グループ化 120"/>
          <p:cNvGrpSpPr/>
          <p:nvPr/>
        </p:nvGrpSpPr>
        <p:grpSpPr>
          <a:xfrm>
            <a:off x="4644008" y="5373216"/>
            <a:ext cx="1224137" cy="982842"/>
            <a:chOff x="755575" y="2132856"/>
            <a:chExt cx="1224137" cy="982842"/>
          </a:xfrm>
        </p:grpSpPr>
        <p:sp>
          <p:nvSpPr>
            <p:cNvPr id="122" name="フローチャート: 処理 121"/>
            <p:cNvSpPr/>
            <p:nvPr/>
          </p:nvSpPr>
          <p:spPr>
            <a:xfrm>
              <a:off x="899592" y="2132856"/>
              <a:ext cx="1080120" cy="720080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Freeform 28"/>
            <p:cNvSpPr>
              <a:spLocks/>
            </p:cNvSpPr>
            <p:nvPr/>
          </p:nvSpPr>
          <p:spPr bwMode="auto">
            <a:xfrm rot="282560">
              <a:off x="940147" y="2324106"/>
              <a:ext cx="648122" cy="791592"/>
            </a:xfrm>
            <a:custGeom>
              <a:avLst/>
              <a:gdLst/>
              <a:ahLst/>
              <a:cxnLst>
                <a:cxn ang="0">
                  <a:pos x="0" y="854"/>
                </a:cxn>
                <a:cxn ang="0">
                  <a:pos x="317" y="582"/>
                </a:cxn>
                <a:cxn ang="0">
                  <a:pos x="363" y="400"/>
                </a:cxn>
                <a:cxn ang="0">
                  <a:pos x="363" y="83"/>
                </a:cxn>
                <a:cxn ang="0">
                  <a:pos x="544" y="899"/>
                </a:cxn>
                <a:cxn ang="0">
                  <a:pos x="544" y="627"/>
                </a:cxn>
                <a:cxn ang="0">
                  <a:pos x="544" y="446"/>
                </a:cxn>
                <a:cxn ang="0">
                  <a:pos x="680" y="310"/>
                </a:cxn>
                <a:cxn ang="0">
                  <a:pos x="907" y="173"/>
                </a:cxn>
              </a:cxnLst>
              <a:rect l="0" t="0" r="r" b="b"/>
              <a:pathLst>
                <a:path w="907" h="990">
                  <a:moveTo>
                    <a:pt x="0" y="854"/>
                  </a:moveTo>
                  <a:cubicBezTo>
                    <a:pt x="128" y="756"/>
                    <a:pt x="257" y="658"/>
                    <a:pt x="317" y="582"/>
                  </a:cubicBezTo>
                  <a:cubicBezTo>
                    <a:pt x="377" y="506"/>
                    <a:pt x="355" y="483"/>
                    <a:pt x="363" y="400"/>
                  </a:cubicBezTo>
                  <a:cubicBezTo>
                    <a:pt x="371" y="317"/>
                    <a:pt x="333" y="0"/>
                    <a:pt x="363" y="83"/>
                  </a:cubicBezTo>
                  <a:cubicBezTo>
                    <a:pt x="393" y="166"/>
                    <a:pt x="514" y="808"/>
                    <a:pt x="544" y="899"/>
                  </a:cubicBezTo>
                  <a:cubicBezTo>
                    <a:pt x="574" y="990"/>
                    <a:pt x="544" y="702"/>
                    <a:pt x="544" y="627"/>
                  </a:cubicBezTo>
                  <a:cubicBezTo>
                    <a:pt x="544" y="552"/>
                    <a:pt x="521" y="499"/>
                    <a:pt x="544" y="446"/>
                  </a:cubicBezTo>
                  <a:cubicBezTo>
                    <a:pt x="567" y="393"/>
                    <a:pt x="620" y="356"/>
                    <a:pt x="680" y="310"/>
                  </a:cubicBezTo>
                  <a:cubicBezTo>
                    <a:pt x="740" y="264"/>
                    <a:pt x="823" y="218"/>
                    <a:pt x="907" y="173"/>
                  </a:cubicBezTo>
                </a:path>
              </a:pathLst>
            </a:custGeom>
            <a:noFill/>
            <a:ln w="15875">
              <a:solidFill>
                <a:srgbClr val="0070C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Freeform 31"/>
            <p:cNvSpPr>
              <a:spLocks/>
            </p:cNvSpPr>
            <p:nvPr/>
          </p:nvSpPr>
          <p:spPr bwMode="auto">
            <a:xfrm flipH="1">
              <a:off x="755575" y="2370059"/>
              <a:ext cx="676361" cy="698901"/>
            </a:xfrm>
            <a:custGeom>
              <a:avLst/>
              <a:gdLst/>
              <a:ahLst/>
              <a:cxnLst>
                <a:cxn ang="0">
                  <a:pos x="499" y="876"/>
                </a:cxn>
                <a:cxn ang="0">
                  <a:pos x="318" y="604"/>
                </a:cxn>
                <a:cxn ang="0">
                  <a:pos x="273" y="332"/>
                </a:cxn>
                <a:cxn ang="0">
                  <a:pos x="273" y="15"/>
                </a:cxn>
                <a:cxn ang="0">
                  <a:pos x="227" y="423"/>
                </a:cxn>
                <a:cxn ang="0">
                  <a:pos x="137" y="332"/>
                </a:cxn>
                <a:cxn ang="0">
                  <a:pos x="0" y="151"/>
                </a:cxn>
              </a:cxnLst>
              <a:rect l="0" t="0" r="r" b="b"/>
              <a:pathLst>
                <a:path w="499" h="876">
                  <a:moveTo>
                    <a:pt x="499" y="876"/>
                  </a:moveTo>
                  <a:cubicBezTo>
                    <a:pt x="427" y="785"/>
                    <a:pt x="356" y="695"/>
                    <a:pt x="318" y="604"/>
                  </a:cubicBezTo>
                  <a:cubicBezTo>
                    <a:pt x="280" y="513"/>
                    <a:pt x="280" y="430"/>
                    <a:pt x="273" y="332"/>
                  </a:cubicBezTo>
                  <a:cubicBezTo>
                    <a:pt x="266" y="234"/>
                    <a:pt x="281" y="0"/>
                    <a:pt x="273" y="15"/>
                  </a:cubicBezTo>
                  <a:cubicBezTo>
                    <a:pt x="265" y="30"/>
                    <a:pt x="250" y="370"/>
                    <a:pt x="227" y="423"/>
                  </a:cubicBezTo>
                  <a:cubicBezTo>
                    <a:pt x="204" y="476"/>
                    <a:pt x="175" y="377"/>
                    <a:pt x="137" y="332"/>
                  </a:cubicBezTo>
                  <a:cubicBezTo>
                    <a:pt x="99" y="287"/>
                    <a:pt x="49" y="219"/>
                    <a:pt x="0" y="15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cxnSp>
        <p:nvCxnSpPr>
          <p:cNvPr id="134" name="直線コネクタ 133"/>
          <p:cNvCxnSpPr/>
          <p:nvPr/>
        </p:nvCxnSpPr>
        <p:spPr>
          <a:xfrm flipV="1">
            <a:off x="6065995" y="4817533"/>
            <a:ext cx="444872" cy="351491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フローチャート : 結合子 127"/>
          <p:cNvSpPr/>
          <p:nvPr/>
        </p:nvSpPr>
        <p:spPr>
          <a:xfrm>
            <a:off x="5868144" y="4941168"/>
            <a:ext cx="432048" cy="432048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直線コネクタ 125"/>
          <p:cNvCxnSpPr/>
          <p:nvPr/>
        </p:nvCxnSpPr>
        <p:spPr>
          <a:xfrm flipV="1">
            <a:off x="5436096" y="5157192"/>
            <a:ext cx="648072" cy="504056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直方体 135"/>
          <p:cNvSpPr/>
          <p:nvPr/>
        </p:nvSpPr>
        <p:spPr>
          <a:xfrm>
            <a:off x="6372200" y="4581128"/>
            <a:ext cx="360040" cy="360040"/>
          </a:xfrm>
          <a:prstGeom prst="cube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9" name="直線コネクタ 138"/>
          <p:cNvCxnSpPr/>
          <p:nvPr/>
        </p:nvCxnSpPr>
        <p:spPr>
          <a:xfrm rot="5400000">
            <a:off x="6516216" y="4077072"/>
            <a:ext cx="14401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rot="5400000">
            <a:off x="7236296" y="4077072"/>
            <a:ext cx="144016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rot="5400000" flipH="1" flipV="1">
            <a:off x="6304692" y="4297597"/>
            <a:ext cx="504056" cy="6300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6228184" y="52292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400" dirty="0" smtClean="0"/>
              <a:t>λ</a:t>
            </a:r>
            <a:r>
              <a:rPr kumimoji="1" lang="en-US" altLang="ja-JP" sz="1400" dirty="0" smtClean="0"/>
              <a:t>/4 plate</a:t>
            </a:r>
            <a:endParaRPr kumimoji="1" lang="ja-JP" altLang="en-US" sz="1400" dirty="0"/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660232" y="48494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Wolaston prism</a:t>
            </a:r>
            <a:endParaRPr kumimoji="1" lang="ja-JP" altLang="en-US" sz="1400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7380312" y="407707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balance detector</a:t>
            </a:r>
            <a:endParaRPr kumimoji="1" lang="ja-JP" altLang="en-US" sz="1400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868144" y="564150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EO crystal</a:t>
            </a:r>
            <a:endParaRPr kumimoji="1" lang="ja-JP" altLang="en-US" sz="1400" dirty="0"/>
          </a:p>
        </p:txBody>
      </p:sp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Backward Wave Oscillator (BWO)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19459" name="Picture 3" descr="C:\Users\masahiro\Desktop\img2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86956"/>
            <a:ext cx="4176464" cy="529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\\172.16.1.7\share\00yoshii\図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32856"/>
            <a:ext cx="5688632" cy="4186485"/>
          </a:xfrm>
          <a:prstGeom prst="rect">
            <a:avLst/>
          </a:prstGeom>
          <a:noFill/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Experimental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etup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107504" y="202077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Mach-Zehnder interferometer</a:t>
            </a:r>
            <a:endParaRPr kumimoji="1" lang="ja-JP" altLang="en-US" sz="2000" u="sng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107504" y="764704"/>
            <a:ext cx="3039168" cy="1067926"/>
            <a:chOff x="323528" y="4149080"/>
            <a:chExt cx="3039168" cy="1067926"/>
          </a:xfrm>
        </p:grpSpPr>
        <p:sp>
          <p:nvSpPr>
            <p:cNvPr id="82" name="正方形/長方形 81"/>
            <p:cNvSpPr/>
            <p:nvPr/>
          </p:nvSpPr>
          <p:spPr>
            <a:xfrm>
              <a:off x="323528" y="4149080"/>
              <a:ext cx="18589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000" u="sng" dirty="0" smtClean="0"/>
                <a:t>millimeter wave</a:t>
              </a:r>
              <a:endParaRPr lang="ja-JP" altLang="en-US" sz="2000" u="sng" dirty="0" smtClean="0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467544" y="4509120"/>
              <a:ext cx="28951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ja-JP" dirty="0" smtClean="0"/>
                <a:t> </a:t>
              </a:r>
              <a:r>
                <a:rPr lang="en-US" altLang="ja-JP" sz="2000" dirty="0" smtClean="0"/>
                <a:t>wavelength : 0.1</a:t>
              </a:r>
              <a:r>
                <a:rPr lang="ja-JP" altLang="en-US" sz="2000" dirty="0" smtClean="0"/>
                <a:t>～</a:t>
              </a:r>
              <a:r>
                <a:rPr lang="en-US" altLang="ja-JP" sz="2000" dirty="0" smtClean="0"/>
                <a:t>1mm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ja-JP" sz="2000" dirty="0" smtClean="0"/>
                <a:t> frequency : 30</a:t>
              </a:r>
              <a:r>
                <a:rPr lang="ja-JP" altLang="en-US" sz="2000" dirty="0" smtClean="0"/>
                <a:t>～</a:t>
              </a:r>
              <a:r>
                <a:rPr lang="en-US" altLang="ja-JP" sz="2000" dirty="0" smtClean="0"/>
                <a:t>300GHz</a:t>
              </a:r>
            </a:p>
          </p:txBody>
        </p:sp>
      </p:grpSp>
      <p:sp>
        <p:nvSpPr>
          <p:cNvPr id="65" name="正方形/長方形 64"/>
          <p:cNvSpPr/>
          <p:nvPr/>
        </p:nvSpPr>
        <p:spPr>
          <a:xfrm>
            <a:off x="5148064" y="6381328"/>
            <a:ext cx="39959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/>
              <a:t>Millimeter and </a:t>
            </a:r>
            <a:r>
              <a:rPr lang="en-US" altLang="ja-JP" sz="1050" dirty="0" err="1" smtClean="0"/>
              <a:t>Submillimeter</a:t>
            </a:r>
            <a:r>
              <a:rPr lang="en-US" altLang="ja-JP" sz="1050" dirty="0" smtClean="0"/>
              <a:t> Wave Spectroscopy of Solids, edited </a:t>
            </a:r>
          </a:p>
          <a:p>
            <a:r>
              <a:rPr lang="en-US" altLang="ja-JP" sz="1050" dirty="0" smtClean="0"/>
              <a:t>by </a:t>
            </a:r>
            <a:r>
              <a:rPr lang="sv-SE" altLang="ja-JP" sz="1050" dirty="0" smtClean="0"/>
              <a:t>G. Gru¨ner (Springer, Berlin, 1998) p. 51.</a:t>
            </a:r>
            <a:endParaRPr lang="ja-JP" altLang="en-US" sz="1050" dirty="0"/>
          </a:p>
        </p:txBody>
      </p:sp>
      <p:sp>
        <p:nvSpPr>
          <p:cNvPr id="67" name="正方形/長方形 66"/>
          <p:cNvSpPr/>
          <p:nvPr/>
        </p:nvSpPr>
        <p:spPr>
          <a:xfrm>
            <a:off x="3347864" y="5723964"/>
            <a:ext cx="401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superconducting split-coil magnet (</a:t>
            </a:r>
            <a:r>
              <a:rPr lang="ja-JP" altLang="en-US" dirty="0" smtClean="0"/>
              <a:t>～</a:t>
            </a:r>
            <a:r>
              <a:rPr lang="en-US" altLang="ja-JP" dirty="0" smtClean="0"/>
              <a:t>7T)</a:t>
            </a:r>
            <a:endParaRPr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724128" y="270485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/>
              <a:t>intensity shift</a:t>
            </a:r>
          </a:p>
          <a:p>
            <a:r>
              <a:rPr lang="en-US" altLang="ja-JP" dirty="0" smtClean="0"/>
              <a:t>We don’t use the section isolated by the dashed line.</a:t>
            </a:r>
          </a:p>
          <a:p>
            <a:endParaRPr kumimoji="1" lang="en-US" altLang="ja-JP" dirty="0" smtClean="0"/>
          </a:p>
          <a:p>
            <a:r>
              <a:rPr lang="en-US" altLang="ja-JP" u="sng" dirty="0" smtClean="0"/>
              <a:t>phase shift</a:t>
            </a:r>
          </a:p>
          <a:p>
            <a:r>
              <a:rPr kumimoji="1" lang="en-US" altLang="ja-JP" dirty="0" smtClean="0"/>
              <a:t>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mobile mirror</a:t>
            </a:r>
            <a:r>
              <a:rPr kumimoji="1" lang="en-US" altLang="ja-JP" dirty="0" smtClean="0"/>
              <a:t> moves all the time, controlled by a feedback tracing system.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/>
        </p:nvSpPr>
        <p:spPr>
          <a:xfrm>
            <a:off x="2051720" y="3501008"/>
            <a:ext cx="72008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800" dirty="0" smtClean="0"/>
              <a:t>Introduction</a:t>
            </a:r>
          </a:p>
          <a:p>
            <a:pPr lvl="1"/>
            <a:r>
              <a:rPr lang="en-US" altLang="ja-JP" sz="2400" dirty="0" smtClean="0"/>
              <a:t>Metamaterial</a:t>
            </a:r>
          </a:p>
          <a:p>
            <a:pPr lvl="1"/>
            <a:r>
              <a:rPr lang="en-US" altLang="ja-JP" sz="2400" dirty="0" smtClean="0"/>
              <a:t>Control of refractive index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SRR (Split-Ring Resonator)</a:t>
            </a:r>
          </a:p>
          <a:p>
            <a:r>
              <a:rPr lang="en-US" altLang="ja-JP" sz="2800" dirty="0" smtClean="0"/>
              <a:t>Sample fabrication</a:t>
            </a:r>
          </a:p>
          <a:p>
            <a:pPr lvl="1"/>
            <a:r>
              <a:rPr lang="en-US" altLang="ja-JP" sz="2400" dirty="0" smtClean="0"/>
              <a:t>Transmission spectra for SRR</a:t>
            </a:r>
          </a:p>
          <a:p>
            <a:r>
              <a:rPr lang="en-US" altLang="ja-JP" sz="2800" dirty="0" smtClean="0"/>
              <a:t>Electron Spin Resonance (ESR) of GGG</a:t>
            </a:r>
          </a:p>
          <a:p>
            <a:pPr lvl="1"/>
            <a:r>
              <a:rPr lang="en-US" altLang="ja-JP" sz="2400" dirty="0" smtClean="0"/>
              <a:t>ESR spectra for GGG</a:t>
            </a:r>
          </a:p>
          <a:p>
            <a:r>
              <a:rPr lang="en-US" altLang="ja-JP" dirty="0" smtClean="0"/>
              <a:t>results</a:t>
            </a:r>
          </a:p>
          <a:p>
            <a:pPr lvl="1"/>
            <a:r>
              <a:rPr lang="en-US" altLang="ja-JP" sz="2400" dirty="0" smtClean="0"/>
              <a:t>ESR spectra for GGG with SRR</a:t>
            </a:r>
          </a:p>
          <a:p>
            <a:pPr lvl="1"/>
            <a:r>
              <a:rPr lang="en-US" altLang="ja-JP" sz="2400" dirty="0" smtClean="0"/>
              <a:t>Transmission spectra for GGG with SRR</a:t>
            </a:r>
          </a:p>
          <a:p>
            <a:r>
              <a:rPr lang="en-US" altLang="ja-JP" sz="2800" dirty="0" smtClean="0"/>
              <a:t>Summary</a:t>
            </a:r>
          </a:p>
          <a:p>
            <a:r>
              <a:rPr lang="en-US" altLang="ja-JP" sz="2800" dirty="0" smtClean="0"/>
              <a:t>My work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Phase shift of SRR</a:t>
            </a:r>
            <a:endParaRPr kumimoji="1" lang="ja-JP" altLang="en-US" dirty="0"/>
          </a:p>
        </p:txBody>
      </p:sp>
      <p:pic>
        <p:nvPicPr>
          <p:cNvPr id="21506" name="Picture 2" descr="\\172.16.1.7\share\00yoshii\PhysRevLett.1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26" y="1196752"/>
            <a:ext cx="8649354" cy="492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110385"/>
            <a:ext cx="3056572" cy="234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Metamaterial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016" y="836712"/>
            <a:ext cx="5940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u="sng" dirty="0" smtClean="0"/>
              <a:t>What is metamaterial?</a:t>
            </a:r>
          </a:p>
          <a:p>
            <a:r>
              <a:rPr lang="en-US" altLang="ja-JP" sz="2000" dirty="0" smtClean="0"/>
              <a:t>  Metamaterial is artificially designed material </a:t>
            </a:r>
          </a:p>
          <a:p>
            <a:r>
              <a:rPr lang="en-US" altLang="ja-JP" sz="2000" dirty="0" smtClean="0"/>
              <a:t>  to cause properties cannot be achieved with material </a:t>
            </a:r>
            <a:r>
              <a:rPr lang="ja-JP" altLang="en-US" sz="2000" dirty="0" smtClean="0"/>
              <a:t>　</a:t>
            </a:r>
            <a:endParaRPr lang="en-US" altLang="ja-JP" sz="2000" dirty="0" smtClean="0"/>
          </a:p>
          <a:p>
            <a:r>
              <a:rPr lang="en-US" altLang="ja-JP" sz="2000" dirty="0" smtClean="0"/>
              <a:t>  exists in the nature.</a:t>
            </a:r>
          </a:p>
        </p:txBody>
      </p:sp>
      <p:sp>
        <p:nvSpPr>
          <p:cNvPr id="9" name="下矢印 8"/>
          <p:cNvSpPr/>
          <p:nvPr/>
        </p:nvSpPr>
        <p:spPr>
          <a:xfrm>
            <a:off x="683568" y="2276872"/>
            <a:ext cx="432048" cy="432048"/>
          </a:xfrm>
          <a:prstGeom prst="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278092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1) cloaking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2) negative index medium </a:t>
            </a:r>
          </a:p>
          <a:p>
            <a:r>
              <a:rPr kumimoji="1" lang="en-US" altLang="ja-JP" sz="2000" dirty="0" smtClean="0"/>
              <a:t>3) overcoming the resolution limit of optical devices</a:t>
            </a:r>
            <a:endParaRPr kumimoji="1" lang="ja-JP" altLang="en-US" sz="2000" dirty="0"/>
          </a:p>
        </p:txBody>
      </p:sp>
      <p:pic>
        <p:nvPicPr>
          <p:cNvPr id="3075" name="Picture 3" descr="\\172.16.1.7\share\00yoshii\図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0225"/>
            <a:ext cx="2743200" cy="2097087"/>
          </a:xfrm>
          <a:prstGeom prst="rect">
            <a:avLst/>
          </a:prstGeom>
          <a:noFill/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pic>
        <p:nvPicPr>
          <p:cNvPr id="14" name="Picture 12" descr="neg_ref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099225" cy="1878906"/>
          </a:xfrm>
          <a:prstGeom prst="rect">
            <a:avLst/>
          </a:prstGeom>
          <a:noFill/>
        </p:spPr>
      </p:pic>
      <p:sp>
        <p:nvSpPr>
          <p:cNvPr id="15" name="正方形/長方形 14"/>
          <p:cNvSpPr/>
          <p:nvPr/>
        </p:nvSpPr>
        <p:spPr>
          <a:xfrm>
            <a:off x="5832648" y="641544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altLang="ja-JP" sz="1050" dirty="0" smtClean="0"/>
              <a:t>C.G. Parazzoll et al., Phys. Rev. Lett. 90, 107401 (2003). </a:t>
            </a:r>
            <a:endParaRPr lang="nb-NO" altLang="ja-JP" sz="1050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9512" y="6381328"/>
            <a:ext cx="3024336" cy="29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t"/>
            <a:r>
              <a:rPr lang="en-US" altLang="ja-JP" sz="1050" i="1" dirty="0"/>
              <a:t>Science</a:t>
            </a:r>
            <a:r>
              <a:rPr lang="en-US" altLang="ja-JP" sz="1050" dirty="0"/>
              <a:t> Vol. 312. no. 5777, p. 1120 (May 26, 2006 </a:t>
            </a:r>
            <a:r>
              <a:rPr lang="en-US" altLang="ja-JP" sz="1050" dirty="0" smtClean="0"/>
              <a:t>)</a:t>
            </a:r>
            <a:endParaRPr lang="en-US" altLang="ja-JP" sz="105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227687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metamaterial=artificial atom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Control of refractive index</a:t>
            </a:r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23528" y="937049"/>
            <a:ext cx="5328592" cy="5228255"/>
            <a:chOff x="251520" y="633396"/>
            <a:chExt cx="5112568" cy="4997596"/>
          </a:xfrm>
        </p:grpSpPr>
        <p:sp>
          <p:nvSpPr>
            <p:cNvPr id="33" name="正方形/長方形 32"/>
            <p:cNvSpPr/>
            <p:nvPr/>
          </p:nvSpPr>
          <p:spPr>
            <a:xfrm>
              <a:off x="251520" y="1268760"/>
              <a:ext cx="2160240" cy="216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411760" y="3429000"/>
              <a:ext cx="2160240" cy="21602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3" name="グループ化 12"/>
            <p:cNvGrpSpPr/>
            <p:nvPr/>
          </p:nvGrpSpPr>
          <p:grpSpPr>
            <a:xfrm>
              <a:off x="270933" y="1278467"/>
              <a:ext cx="4301068" cy="4310773"/>
              <a:chOff x="264681" y="1269297"/>
              <a:chExt cx="2915978" cy="2922298"/>
            </a:xfrm>
          </p:grpSpPr>
          <p:cxnSp>
            <p:nvCxnSpPr>
              <p:cNvPr id="5" name="直線矢印コネクタ 4"/>
              <p:cNvCxnSpPr/>
              <p:nvPr/>
            </p:nvCxnSpPr>
            <p:spPr>
              <a:xfrm>
                <a:off x="264681" y="2721416"/>
                <a:ext cx="2915978" cy="57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/>
              <p:cNvCxnSpPr/>
              <p:nvPr/>
            </p:nvCxnSpPr>
            <p:spPr>
              <a:xfrm rot="16200000" flipV="1">
                <a:off x="252491" y="2727994"/>
                <a:ext cx="2922298" cy="49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テキスト ボックス 8"/>
            <p:cNvSpPr txBox="1"/>
            <p:nvPr/>
          </p:nvSpPr>
          <p:spPr>
            <a:xfrm>
              <a:off x="1287851" y="633396"/>
              <a:ext cx="2210840" cy="617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relative</a:t>
              </a:r>
              <a:r>
                <a:rPr lang="ja-JP" altLang="en-US" dirty="0" smtClean="0"/>
                <a:t>　</a:t>
              </a:r>
              <a:r>
                <a:rPr lang="en-US" altLang="ja-JP" dirty="0" smtClean="0"/>
                <a:t> permeability(μ</a:t>
              </a:r>
              <a:r>
                <a:rPr lang="en-US" altLang="ja-JP" baseline="-25000" dirty="0" smtClean="0"/>
                <a:t>r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635896" y="2835993"/>
              <a:ext cx="1728192" cy="617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relative permittivity(ε</a:t>
              </a:r>
              <a:r>
                <a:rPr lang="en-US" altLang="ja-JP" baseline="-25000" dirty="0" smtClean="0"/>
                <a:t>r</a:t>
              </a:r>
              <a:r>
                <a:rPr lang="en-US" altLang="ja-JP" dirty="0" smtClean="0"/>
                <a:t>)</a:t>
              </a:r>
              <a:endParaRPr kumimoji="1" lang="ja-JP" altLang="en-US" dirty="0"/>
            </a:p>
          </p:txBody>
        </p:sp>
        <p:cxnSp>
          <p:nvCxnSpPr>
            <p:cNvPr id="20" name="直線コネクタ 19"/>
            <p:cNvCxnSpPr/>
            <p:nvPr/>
          </p:nvCxnSpPr>
          <p:spPr>
            <a:xfrm rot="5400000">
              <a:off x="3059832" y="342900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1619672" y="342900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2339752" y="270892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2339752" y="414908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3068216" y="305966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339752" y="2348880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1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051720" y="4139788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-1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331640" y="3356992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-1</a:t>
              </a:r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 flipV="1">
              <a:off x="3059831" y="2636911"/>
              <a:ext cx="144017" cy="144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32" name="直線コネクタ 31"/>
            <p:cNvCxnSpPr>
              <a:stCxn id="30" idx="6"/>
            </p:cNvCxnSpPr>
            <p:nvPr/>
          </p:nvCxnSpPr>
          <p:spPr>
            <a:xfrm>
              <a:off x="3203848" y="2708919"/>
              <a:ext cx="864096" cy="1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251520" y="2060848"/>
              <a:ext cx="2160240" cy="617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metal</a:t>
              </a:r>
            </a:p>
            <a:p>
              <a:pPr algn="ctr"/>
              <a:r>
                <a:rPr lang="ja-JP" altLang="en-US" dirty="0" smtClean="0"/>
                <a:t>（</a:t>
              </a:r>
              <a:r>
                <a:rPr lang="en-US" altLang="ja-JP" dirty="0" smtClean="0"/>
                <a:t> plasmonics </a:t>
              </a:r>
              <a:r>
                <a:rPr lang="ja-JP" altLang="en-US" dirty="0" smtClean="0"/>
                <a:t>）</a:t>
              </a:r>
              <a:endParaRPr kumimoji="1" lang="ja-JP" altLang="en-US" dirty="0"/>
            </a:p>
          </p:txBody>
        </p:sp>
        <p:sp>
          <p:nvSpPr>
            <p:cNvPr id="40" name="円/楕円 39"/>
            <p:cNvSpPr/>
            <p:nvPr/>
          </p:nvSpPr>
          <p:spPr>
            <a:xfrm flipV="1">
              <a:off x="1619672" y="4077072"/>
              <a:ext cx="144017" cy="14401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11560" y="4221089"/>
              <a:ext cx="1728192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perfect lens</a:t>
              </a:r>
              <a:endParaRPr kumimoji="1" lang="ja-JP" altLang="en-US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467544" y="5013176"/>
              <a:ext cx="1728192" cy="617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negative refractive index</a:t>
              </a:r>
              <a:endParaRPr kumimoji="1" lang="ja-JP" altLang="en-US" dirty="0"/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5868144" y="1486525"/>
            <a:ext cx="3528392" cy="4390747"/>
            <a:chOff x="5796136" y="1340768"/>
            <a:chExt cx="3528392" cy="4390747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5796136" y="1340768"/>
              <a:ext cx="2016224" cy="2232248"/>
              <a:chOff x="5292080" y="908720"/>
              <a:chExt cx="2016224" cy="2232248"/>
            </a:xfrm>
          </p:grpSpPr>
          <p:graphicFrame>
            <p:nvGraphicFramePr>
              <p:cNvPr id="22530" name="Object 2"/>
              <p:cNvGraphicFramePr>
                <a:graphicFrameLocks noChangeAspect="1"/>
              </p:cNvGraphicFramePr>
              <p:nvPr/>
            </p:nvGraphicFramePr>
            <p:xfrm>
              <a:off x="5724128" y="1268760"/>
              <a:ext cx="1584176" cy="511025"/>
            </p:xfrm>
            <a:graphic>
              <a:graphicData uri="http://schemas.openxmlformats.org/presentationml/2006/ole">
                <p:oleObj spid="_x0000_s22530" name="数式" r:id="rId3" imgW="787320" imgH="253800" progId="Equation.3">
                  <p:embed/>
                </p:oleObj>
              </a:graphicData>
            </a:graphic>
          </p:graphicFrame>
          <p:sp>
            <p:nvSpPr>
              <p:cNvPr id="45" name="テキスト ボックス 44"/>
              <p:cNvSpPr txBox="1"/>
              <p:nvPr/>
            </p:nvSpPr>
            <p:spPr>
              <a:xfrm>
                <a:off x="5292080" y="90872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refractive index</a:t>
                </a:r>
                <a:endParaRPr kumimoji="1" lang="ja-JP" altLang="en-US" dirty="0"/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5292080" y="1844824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/>
                  <a:t>impedance</a:t>
                </a:r>
                <a:endParaRPr kumimoji="1" lang="ja-JP" altLang="en-US" dirty="0"/>
              </a:p>
            </p:txBody>
          </p:sp>
          <p:graphicFrame>
            <p:nvGraphicFramePr>
              <p:cNvPr id="22531" name="Object 3"/>
              <p:cNvGraphicFramePr>
                <a:graphicFrameLocks noChangeAspect="1"/>
              </p:cNvGraphicFramePr>
              <p:nvPr/>
            </p:nvGraphicFramePr>
            <p:xfrm>
              <a:off x="5770660" y="2132856"/>
              <a:ext cx="1033588" cy="1008112"/>
            </p:xfrm>
            <a:graphic>
              <a:graphicData uri="http://schemas.openxmlformats.org/presentationml/2006/ole">
                <p:oleObj spid="_x0000_s22531" name="数式" r:id="rId4" imgW="558720" imgH="482400" progId="Equation.3">
                  <p:embed/>
                </p:oleObj>
              </a:graphicData>
            </a:graphic>
          </p:graphicFrame>
        </p:grpSp>
        <p:sp>
          <p:nvSpPr>
            <p:cNvPr id="49" name="下矢印 48"/>
            <p:cNvSpPr/>
            <p:nvPr/>
          </p:nvSpPr>
          <p:spPr>
            <a:xfrm>
              <a:off x="6444208" y="3645024"/>
              <a:ext cx="288032" cy="432048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5868144" y="4139788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in case of </a:t>
              </a:r>
              <a:r>
                <a:rPr kumimoji="1" lang="el-GR" altLang="ja-JP" dirty="0" smtClean="0"/>
                <a:t>μ</a:t>
              </a:r>
              <a:r>
                <a:rPr lang="en-US" altLang="ja-JP" baseline="-25000" dirty="0" smtClean="0"/>
                <a:t>r</a:t>
              </a:r>
              <a:r>
                <a:rPr lang="en-US" altLang="ja-JP" dirty="0" smtClean="0"/>
                <a:t>=1 : n</a:t>
              </a:r>
              <a:r>
                <a:rPr lang="ja-JP" altLang="en-US" dirty="0" smtClean="0"/>
                <a:t>・</a:t>
              </a:r>
              <a:r>
                <a:rPr lang="en-US" altLang="ja-JP" dirty="0" smtClean="0"/>
                <a:t>z=1.</a:t>
              </a:r>
              <a:endParaRPr kumimoji="1" lang="ja-JP" altLang="en-US" baseline="-25000" dirty="0"/>
            </a:p>
          </p:txBody>
        </p:sp>
        <p:sp>
          <p:nvSpPr>
            <p:cNvPr id="51" name="下矢印 50"/>
            <p:cNvSpPr/>
            <p:nvPr/>
          </p:nvSpPr>
          <p:spPr>
            <a:xfrm>
              <a:off x="6444208" y="4581128"/>
              <a:ext cx="288032" cy="432048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5868144" y="5085184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third quadrant</a:t>
              </a:r>
            </a:p>
            <a:p>
              <a:r>
                <a:rPr lang="en-US" altLang="ja-JP" dirty="0" smtClean="0">
                  <a:solidFill>
                    <a:srgbClr val="FF0000"/>
                  </a:solidFill>
                </a:rPr>
                <a:t>negative refractive index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2555776" y="4653136"/>
            <a:ext cx="225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magnetic material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Split-Ring Resonator (SRR)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-36512" y="908720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/>
              <a:t>Split-Ring Resonator</a:t>
            </a:r>
            <a:endParaRPr lang="ja-JP" altLang="en-US" sz="2000" u="sng" dirty="0"/>
          </a:p>
        </p:txBody>
      </p:sp>
      <p:sp>
        <p:nvSpPr>
          <p:cNvPr id="51" name="アーチ 50"/>
          <p:cNvSpPr/>
          <p:nvPr/>
        </p:nvSpPr>
        <p:spPr>
          <a:xfrm rot="21385130">
            <a:off x="730935" y="1046649"/>
            <a:ext cx="2160240" cy="1584176"/>
          </a:xfrm>
          <a:prstGeom prst="blockArc">
            <a:avLst>
              <a:gd name="adj1" fmla="val 6654847"/>
              <a:gd name="adj2" fmla="val 5121311"/>
              <a:gd name="adj3" fmla="val 9892"/>
            </a:avLst>
          </a:prstGeom>
          <a:solidFill>
            <a:schemeClr val="bg2">
              <a:lumMod val="75000"/>
            </a:schemeClr>
          </a:solidFill>
          <a:ln w="19050">
            <a:noFill/>
          </a:ln>
          <a:effectLst/>
          <a:scene3d>
            <a:camera prst="isometricOffAxis2Top"/>
            <a:lightRig rig="threePt" dir="t"/>
          </a:scene3d>
          <a:sp3d extrusionH="133350" contourW="12700" prstMaterial="matte">
            <a:extrusionClr>
              <a:schemeClr val="bg2">
                <a:lumMod val="5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54" name="直方体 53"/>
          <p:cNvSpPr/>
          <p:nvPr/>
        </p:nvSpPr>
        <p:spPr>
          <a:xfrm>
            <a:off x="1059008" y="3817270"/>
            <a:ext cx="181585" cy="433108"/>
          </a:xfrm>
          <a:prstGeom prst="cube">
            <a:avLst>
              <a:gd name="adj" fmla="val 837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55" name="円弧 54"/>
          <p:cNvSpPr/>
          <p:nvPr/>
        </p:nvSpPr>
        <p:spPr>
          <a:xfrm>
            <a:off x="727863" y="3435087"/>
            <a:ext cx="2088232" cy="692973"/>
          </a:xfrm>
          <a:prstGeom prst="arc">
            <a:avLst>
              <a:gd name="adj1" fmla="val 10163327"/>
              <a:gd name="adj2" fmla="val 9272634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直方体 51"/>
          <p:cNvSpPr/>
          <p:nvPr/>
        </p:nvSpPr>
        <p:spPr>
          <a:xfrm>
            <a:off x="797304" y="3740833"/>
            <a:ext cx="181585" cy="433108"/>
          </a:xfrm>
          <a:prstGeom prst="cube">
            <a:avLst>
              <a:gd name="adj" fmla="val 8379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27863" y="4095055"/>
            <a:ext cx="497198" cy="56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523380" y="3530888"/>
            <a:ext cx="497198" cy="564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771800" y="39408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 : </a:t>
            </a:r>
            <a:r>
              <a:rPr lang="en-US" altLang="ja-JP" dirty="0" smtClean="0"/>
              <a:t>inductance</a:t>
            </a:r>
          </a:p>
          <a:p>
            <a:r>
              <a:rPr kumimoji="1" lang="en-US" altLang="ja-JP" dirty="0" smtClean="0"/>
              <a:t>C : </a:t>
            </a:r>
            <a:r>
              <a:rPr lang="en-US" altLang="ja-JP" dirty="0" smtClean="0"/>
              <a:t>capacitance</a:t>
            </a:r>
            <a:endParaRPr kumimoji="1" lang="ja-JP" altLang="en-US" dirty="0"/>
          </a:p>
        </p:txBody>
      </p:sp>
      <p:sp>
        <p:nvSpPr>
          <p:cNvPr id="61" name="下矢印 60"/>
          <p:cNvSpPr/>
          <p:nvPr/>
        </p:nvSpPr>
        <p:spPr>
          <a:xfrm>
            <a:off x="1667039" y="2342792"/>
            <a:ext cx="216024" cy="942191"/>
          </a:xfrm>
          <a:prstGeom prst="downArrow">
            <a:avLst/>
          </a:prstGeom>
          <a:noFill/>
          <a:ln w="19050">
            <a:solidFill>
              <a:schemeClr val="tx1"/>
            </a:solidFill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35696" y="26369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can see SRR as LC circuit. </a:t>
            </a:r>
            <a:endParaRPr kumimoji="1" lang="ja-JP" altLang="en-US" dirty="0"/>
          </a:p>
        </p:txBody>
      </p:sp>
      <p:grpSp>
        <p:nvGrpSpPr>
          <p:cNvPr id="66" name="グループ化 65"/>
          <p:cNvGrpSpPr/>
          <p:nvPr/>
        </p:nvGrpSpPr>
        <p:grpSpPr>
          <a:xfrm>
            <a:off x="824512" y="4659223"/>
            <a:ext cx="2955400" cy="576064"/>
            <a:chOff x="251520" y="4437112"/>
            <a:chExt cx="2955400" cy="576064"/>
          </a:xfrm>
        </p:grpSpPr>
        <p:sp>
          <p:nvSpPr>
            <p:cNvPr id="63" name="正方形/長方形 62"/>
            <p:cNvSpPr/>
            <p:nvPr/>
          </p:nvSpPr>
          <p:spPr>
            <a:xfrm>
              <a:off x="251520" y="4509120"/>
              <a:ext cx="2237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resonant frequency = </a:t>
              </a:r>
              <a:endParaRPr lang="ja-JP" altLang="en-US" dirty="0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339752" y="4437112"/>
            <a:ext cx="867168" cy="576064"/>
          </p:xfrm>
          <a:graphic>
            <a:graphicData uri="http://schemas.openxmlformats.org/presentationml/2006/ole">
              <p:oleObj spid="_x0000_s2051" name="数式" r:id="rId3" imgW="545760" imgH="419040" progId="Equation.3">
                <p:embed/>
              </p:oleObj>
            </a:graphicData>
          </a:graphic>
        </p:graphicFrame>
      </p:grpSp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92080" y="4759260"/>
            <a:ext cx="33123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50" dirty="0" smtClean="0">
                <a:hlinkClick r:id="rId4"/>
              </a:rPr>
              <a:t>http://www.ile.osaka-u.ac.jp/research/ths/sub2.html</a:t>
            </a:r>
            <a:endParaRPr kumimoji="1" lang="ja-JP" altLang="en-US" sz="1050" dirty="0"/>
          </a:p>
        </p:txBody>
      </p:sp>
      <p:pic>
        <p:nvPicPr>
          <p:cNvPr id="23" name="Picture 2" descr="\\172.16.1.7\share\00yoshii\imag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7047"/>
            <a:ext cx="2304256" cy="334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Sample fabrication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702458" y="1691516"/>
            <a:ext cx="2448272" cy="648072"/>
            <a:chOff x="251520" y="1772816"/>
            <a:chExt cx="2448272" cy="648072"/>
          </a:xfrm>
        </p:grpSpPr>
        <p:sp>
          <p:nvSpPr>
            <p:cNvPr id="8" name="正方形/長方形 7"/>
            <p:cNvSpPr/>
            <p:nvPr/>
          </p:nvSpPr>
          <p:spPr>
            <a:xfrm>
              <a:off x="251520" y="1772816"/>
              <a:ext cx="2448272" cy="144016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51520" y="1916832"/>
              <a:ext cx="2448272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251520" y="2060848"/>
              <a:ext cx="2448272" cy="3600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51520" y="836712"/>
            <a:ext cx="1988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Photolithography</a:t>
            </a:r>
            <a:endParaRPr lang="ja-JP" altLang="en-US" sz="2000" u="sng" dirty="0"/>
          </a:p>
        </p:txBody>
      </p:sp>
      <p:sp>
        <p:nvSpPr>
          <p:cNvPr id="10" name="正方形/長方形 9"/>
          <p:cNvSpPr/>
          <p:nvPr/>
        </p:nvSpPr>
        <p:spPr>
          <a:xfrm>
            <a:off x="3363317" y="1394192"/>
            <a:ext cx="165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photoresist film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366754" y="1691516"/>
            <a:ext cx="2268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copper-laminated film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366754" y="1979548"/>
            <a:ext cx="2501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nonconductive substrate</a:t>
            </a:r>
            <a:endParaRPr lang="ja-JP" altLang="en-US" dirty="0"/>
          </a:p>
        </p:txBody>
      </p:sp>
      <p:cxnSp>
        <p:nvCxnSpPr>
          <p:cNvPr id="14" name="直線コネクタ 13"/>
          <p:cNvCxnSpPr>
            <a:endCxn id="10" idx="1"/>
          </p:cNvCxnSpPr>
          <p:nvPr/>
        </p:nvCxnSpPr>
        <p:spPr>
          <a:xfrm flipV="1">
            <a:off x="3150730" y="1578858"/>
            <a:ext cx="212587" cy="18466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1"/>
          </p:cNvCxnSpPr>
          <p:nvPr/>
        </p:nvCxnSpPr>
        <p:spPr>
          <a:xfrm flipV="1">
            <a:off x="3150730" y="1876182"/>
            <a:ext cx="216024" cy="3135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endCxn id="12" idx="1"/>
          </p:cNvCxnSpPr>
          <p:nvPr/>
        </p:nvCxnSpPr>
        <p:spPr>
          <a:xfrm>
            <a:off x="3150730" y="2159568"/>
            <a:ext cx="216024" cy="464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グループ化 70"/>
          <p:cNvGrpSpPr/>
          <p:nvPr/>
        </p:nvGrpSpPr>
        <p:grpSpPr>
          <a:xfrm>
            <a:off x="702458" y="2492896"/>
            <a:ext cx="2448272" cy="1593468"/>
            <a:chOff x="251520" y="2339588"/>
            <a:chExt cx="2448272" cy="1593468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251520" y="3140968"/>
              <a:ext cx="2448272" cy="792088"/>
              <a:chOff x="251520" y="3140968"/>
              <a:chExt cx="2448272" cy="792088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251520" y="3284984"/>
                <a:ext cx="216024" cy="144016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>
                <a:off x="251520" y="314096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683568" y="3140968"/>
                <a:ext cx="6480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1619672" y="3140968"/>
                <a:ext cx="216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2051720" y="3140968"/>
                <a:ext cx="64807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正方形/長方形 31"/>
              <p:cNvSpPr/>
              <p:nvPr/>
            </p:nvSpPr>
            <p:spPr>
              <a:xfrm>
                <a:off x="683568" y="3284984"/>
                <a:ext cx="648072" cy="144016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2051720" y="3284984"/>
                <a:ext cx="648072" cy="144016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619672" y="3284984"/>
                <a:ext cx="216024" cy="144016"/>
              </a:xfrm>
              <a:prstGeom prst="rect">
                <a:avLst/>
              </a:prstGeom>
              <a:solidFill>
                <a:srgbClr val="00B050"/>
              </a:solidFill>
              <a:ln w="1905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251520" y="3429000"/>
                <a:ext cx="2448272" cy="144016"/>
              </a:xfrm>
              <a:prstGeom prst="rect">
                <a:avLst/>
              </a:prstGeom>
              <a:solidFill>
                <a:srgbClr val="FFC000"/>
              </a:solidFill>
              <a:ln w="19050"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251520" y="3573016"/>
                <a:ext cx="2448272" cy="36004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cxnSp>
          <p:nvCxnSpPr>
            <p:cNvPr id="36" name="直線矢印コネクタ 35"/>
            <p:cNvCxnSpPr/>
            <p:nvPr/>
          </p:nvCxnSpPr>
          <p:spPr>
            <a:xfrm rot="5400000">
              <a:off x="250726" y="2852936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rot="5400000">
              <a:off x="682774" y="2852142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 rot="5400000">
              <a:off x="1114822" y="2852142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rot="5400000">
              <a:off x="1546870" y="2852142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 rot="5400000">
              <a:off x="1978918" y="2852142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 rot="5400000">
              <a:off x="2410966" y="2852142"/>
              <a:ext cx="28803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1043608" y="2339588"/>
              <a:ext cx="864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 smtClean="0"/>
                <a:t>UV ray</a:t>
              </a:r>
              <a:endParaRPr lang="ja-JP" altLang="en-US" dirty="0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702458" y="4653136"/>
            <a:ext cx="2448272" cy="648072"/>
            <a:chOff x="251520" y="4653136"/>
            <a:chExt cx="2448272" cy="648072"/>
          </a:xfrm>
        </p:grpSpPr>
        <p:sp>
          <p:nvSpPr>
            <p:cNvPr id="45" name="正方形/長方形 44"/>
            <p:cNvSpPr/>
            <p:nvPr/>
          </p:nvSpPr>
          <p:spPr>
            <a:xfrm>
              <a:off x="251520" y="4653136"/>
              <a:ext cx="216024" cy="144016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83568" y="4653136"/>
              <a:ext cx="648072" cy="144016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051720" y="4653136"/>
              <a:ext cx="648072" cy="144016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1619672" y="4653136"/>
              <a:ext cx="216024" cy="144016"/>
            </a:xfrm>
            <a:prstGeom prst="rect">
              <a:avLst/>
            </a:prstGeom>
            <a:solidFill>
              <a:srgbClr val="00B05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251520" y="4797152"/>
              <a:ext cx="216024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1619672" y="4797152"/>
              <a:ext cx="216024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83568" y="4797152"/>
              <a:ext cx="648072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051720" y="4797152"/>
              <a:ext cx="648072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51520" y="4941168"/>
              <a:ext cx="2448272" cy="3600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70" name="グループ化 69"/>
          <p:cNvGrpSpPr/>
          <p:nvPr/>
        </p:nvGrpSpPr>
        <p:grpSpPr>
          <a:xfrm>
            <a:off x="702458" y="5877272"/>
            <a:ext cx="2448272" cy="504056"/>
            <a:chOff x="251520" y="6165304"/>
            <a:chExt cx="2448272" cy="504056"/>
          </a:xfrm>
        </p:grpSpPr>
        <p:sp>
          <p:nvSpPr>
            <p:cNvPr id="64" name="正方形/長方形 63"/>
            <p:cNvSpPr/>
            <p:nvPr/>
          </p:nvSpPr>
          <p:spPr>
            <a:xfrm>
              <a:off x="251520" y="6165304"/>
              <a:ext cx="216024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1619672" y="6165304"/>
              <a:ext cx="216024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683568" y="6165304"/>
              <a:ext cx="648072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2051720" y="6165304"/>
              <a:ext cx="648072" cy="144016"/>
            </a:xfrm>
            <a:prstGeom prst="rect">
              <a:avLst/>
            </a:prstGeom>
            <a:solidFill>
              <a:srgbClr val="FFC000"/>
            </a:solidFill>
            <a:ln w="19050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251520" y="6309320"/>
              <a:ext cx="2448272" cy="3600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2" name="テキスト ボックス 71"/>
          <p:cNvSpPr txBox="1"/>
          <p:nvPr/>
        </p:nvSpPr>
        <p:spPr>
          <a:xfrm>
            <a:off x="666962" y="12687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666962" y="248360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②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66962" y="422108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666962" y="544522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④</a:t>
            </a:r>
            <a:endParaRPr kumimoji="1" lang="ja-JP" altLang="en-US" dirty="0"/>
          </a:p>
        </p:txBody>
      </p:sp>
      <p:grpSp>
        <p:nvGrpSpPr>
          <p:cNvPr id="80" name="グループ化 79"/>
          <p:cNvGrpSpPr/>
          <p:nvPr/>
        </p:nvGrpSpPr>
        <p:grpSpPr>
          <a:xfrm>
            <a:off x="5220072" y="2636912"/>
            <a:ext cx="3024336" cy="3888432"/>
            <a:chOff x="5652120" y="980728"/>
            <a:chExt cx="3240360" cy="3312368"/>
          </a:xfrm>
        </p:grpSpPr>
        <p:sp>
          <p:nvSpPr>
            <p:cNvPr id="77" name="正方形/長方形 76"/>
            <p:cNvSpPr/>
            <p:nvPr/>
          </p:nvSpPr>
          <p:spPr>
            <a:xfrm>
              <a:off x="5652120" y="1124744"/>
              <a:ext cx="3240360" cy="316835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kumimoji="1" lang="en-US" altLang="ja-JP" dirty="0" smtClean="0">
                  <a:solidFill>
                    <a:schemeClr val="tx1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ring size </a:t>
              </a:r>
            </a:p>
            <a:p>
              <a:r>
                <a:rPr kumimoji="1" lang="en-US" altLang="ja-JP" sz="2000" dirty="0" smtClean="0">
                  <a:solidFill>
                    <a:schemeClr val="tx1"/>
                  </a:solidFill>
                </a:rPr>
                <a:t>  0.35mm×0.35mm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ja-JP" sz="2000" dirty="0" smtClean="0">
                  <a:solidFill>
                    <a:schemeClr val="tx1"/>
                  </a:solidFill>
                </a:rPr>
                <a:t> gap width </a:t>
              </a:r>
            </a:p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  0.17mm </a:t>
              </a:r>
            </a:p>
            <a:p>
              <a:pPr>
                <a:buFont typeface="Arial" pitchFamily="34" charset="0"/>
                <a:buChar char="•"/>
              </a:pPr>
              <a:r>
                <a:rPr kumimoji="1" lang="en-US" altLang="ja-JP" sz="2000" dirty="0" smtClean="0">
                  <a:solidFill>
                    <a:schemeClr val="tx1"/>
                  </a:solidFill>
                </a:rPr>
                <a:t> lattice constant </a:t>
              </a:r>
            </a:p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  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0.7mm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ja-JP" sz="2000" dirty="0" smtClean="0">
                  <a:solidFill>
                    <a:schemeClr val="tx1"/>
                  </a:solidFill>
                </a:rPr>
                <a:t> thickness </a:t>
              </a:r>
            </a:p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  0.56mm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ja-JP" sz="2000" dirty="0" smtClean="0">
                  <a:solidFill>
                    <a:schemeClr val="tx1"/>
                  </a:solidFill>
                </a:rPr>
                <a:t> refractive index</a:t>
              </a:r>
            </a:p>
            <a:p>
              <a:r>
                <a:rPr lang="en-US" altLang="ja-JP" sz="2000" dirty="0" smtClean="0">
                  <a:solidFill>
                    <a:schemeClr val="tx1"/>
                  </a:solidFill>
                </a:rPr>
                <a:t>  n</a:t>
              </a:r>
              <a:r>
                <a:rPr lang="en-US" altLang="ja-JP" sz="2000" baseline="-25000" dirty="0" smtClean="0">
                  <a:solidFill>
                    <a:schemeClr val="tx1"/>
                  </a:solidFill>
                </a:rPr>
                <a:t>s </a:t>
              </a:r>
              <a:r>
                <a:rPr lang="en-US" altLang="ja-JP" sz="2000" dirty="0" smtClean="0">
                  <a:solidFill>
                    <a:schemeClr val="tx1"/>
                  </a:solidFill>
                </a:rPr>
                <a:t>= 2.07 + 0.04</a:t>
              </a:r>
              <a:r>
                <a:rPr lang="en-US" altLang="ja-JP" sz="2000" i="1" dirty="0" smtClean="0">
                  <a:solidFill>
                    <a:schemeClr val="tx1"/>
                  </a:solidFill>
                </a:rPr>
                <a:t>i</a:t>
              </a:r>
              <a:endParaRPr lang="ja-JP" altLang="en-US" sz="2000" i="1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正方形/長方形 75"/>
            <p:cNvSpPr/>
            <p:nvPr/>
          </p:nvSpPr>
          <p:spPr>
            <a:xfrm>
              <a:off x="6300192" y="980728"/>
              <a:ext cx="1944216" cy="288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Split ring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スライド番号プレースホル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Electron Spin </a:t>
            </a:r>
            <a:r>
              <a:rPr lang="en-US" altLang="ja-JP" dirty="0" smtClean="0"/>
              <a:t>Resonance (ESR) of </a:t>
            </a:r>
            <a:r>
              <a:rPr kumimoji="1" lang="en-US" altLang="ja-JP" dirty="0" smtClean="0"/>
              <a:t>GGG</a:t>
            </a:r>
            <a:endParaRPr kumimoji="1" lang="ja-JP" altLang="en-US" dirty="0"/>
          </a:p>
        </p:txBody>
      </p:sp>
      <p:grpSp>
        <p:nvGrpSpPr>
          <p:cNvPr id="76" name="グループ化 75"/>
          <p:cNvGrpSpPr/>
          <p:nvPr/>
        </p:nvGrpSpPr>
        <p:grpSpPr>
          <a:xfrm>
            <a:off x="5183560" y="908720"/>
            <a:ext cx="3960440" cy="3897724"/>
            <a:chOff x="251520" y="1187460"/>
            <a:chExt cx="3960440" cy="3897724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251520" y="1599997"/>
              <a:ext cx="3960440" cy="3485187"/>
              <a:chOff x="251520" y="1124744"/>
              <a:chExt cx="3960440" cy="3485187"/>
            </a:xfrm>
          </p:grpSpPr>
          <p:sp>
            <p:nvSpPr>
              <p:cNvPr id="42" name="テキスト ボックス 41"/>
              <p:cNvSpPr txBox="1"/>
              <p:nvPr/>
            </p:nvSpPr>
            <p:spPr>
              <a:xfrm>
                <a:off x="3275856" y="1556792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=</a:t>
                </a:r>
                <a:r>
                  <a:rPr lang="en-US" altLang="ja-JP" dirty="0" smtClean="0"/>
                  <a:t>g</a:t>
                </a:r>
                <a:r>
                  <a:rPr lang="el-GR" altLang="ja-JP" dirty="0" smtClean="0"/>
                  <a:t>μ</a:t>
                </a:r>
                <a:r>
                  <a:rPr lang="en-US" altLang="ja-JP" baseline="-25000" dirty="0" smtClean="0"/>
                  <a:t>B</a:t>
                </a:r>
                <a:r>
                  <a:rPr lang="en-US" altLang="ja-JP" dirty="0" smtClean="0"/>
                  <a:t>H</a:t>
                </a:r>
                <a:endParaRPr lang="ja-JP" altLang="en-US" baseline="-25000" dirty="0"/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>
                <a:off x="251520" y="1124744"/>
                <a:ext cx="3168352" cy="1296144"/>
                <a:chOff x="251520" y="908720"/>
                <a:chExt cx="2304256" cy="1440160"/>
              </a:xfrm>
            </p:grpSpPr>
            <p:sp>
              <p:nvSpPr>
                <p:cNvPr id="25" name="下矢印 24"/>
                <p:cNvSpPr/>
                <p:nvPr/>
              </p:nvSpPr>
              <p:spPr>
                <a:xfrm rot="10800000">
                  <a:off x="1560757" y="908720"/>
                  <a:ext cx="720079" cy="1440160"/>
                </a:xfrm>
                <a:prstGeom prst="downArrow">
                  <a:avLst/>
                </a:prstGeom>
                <a:solidFill>
                  <a:schemeClr val="bg1">
                    <a:lumMod val="85000"/>
                  </a:schemeClr>
                </a:solidFill>
                <a:ln w="19050">
                  <a:noFill/>
                </a:ln>
                <a:effectLst>
                  <a:outerShdw blurRad="50800" dist="50800" dir="54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cxnSp>
              <p:nvCxnSpPr>
                <p:cNvPr id="5" name="直線コネクタ 4"/>
                <p:cNvCxnSpPr/>
                <p:nvPr/>
              </p:nvCxnSpPr>
              <p:spPr>
                <a:xfrm>
                  <a:off x="251520" y="1602130"/>
                  <a:ext cx="8640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コネクタ 6"/>
                <p:cNvCxnSpPr/>
                <p:nvPr/>
              </p:nvCxnSpPr>
              <p:spPr>
                <a:xfrm flipV="1">
                  <a:off x="1115616" y="1196752"/>
                  <a:ext cx="576064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8"/>
                <p:cNvCxnSpPr/>
                <p:nvPr/>
              </p:nvCxnSpPr>
              <p:spPr>
                <a:xfrm>
                  <a:off x="1115616" y="1628800"/>
                  <a:ext cx="576064" cy="4320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>
                  <a:off x="1691680" y="2060848"/>
                  <a:ext cx="8640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1691680" y="1196752"/>
                  <a:ext cx="8640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矢印コネクタ 13"/>
                <p:cNvCxnSpPr/>
                <p:nvPr/>
              </p:nvCxnSpPr>
              <p:spPr>
                <a:xfrm rot="5400000" flipH="1" flipV="1">
                  <a:off x="323925" y="1628403"/>
                  <a:ext cx="432048" cy="79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矢印コネクタ 16"/>
                <p:cNvCxnSpPr/>
                <p:nvPr/>
              </p:nvCxnSpPr>
              <p:spPr>
                <a:xfrm rot="5400000">
                  <a:off x="538758" y="1628006"/>
                  <a:ext cx="432048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>
                  <a:off x="251520" y="1655470"/>
                  <a:ext cx="8640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線矢印コネクタ 23"/>
                <p:cNvCxnSpPr/>
                <p:nvPr/>
              </p:nvCxnSpPr>
              <p:spPr>
                <a:xfrm rot="5400000" flipH="1" flipV="1">
                  <a:off x="2078302" y="2052450"/>
                  <a:ext cx="432048" cy="79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直線矢印コネクタ 39"/>
              <p:cNvCxnSpPr/>
              <p:nvPr/>
            </p:nvCxnSpPr>
            <p:spPr>
              <a:xfrm rot="5400000">
                <a:off x="2923809" y="1763081"/>
                <a:ext cx="791047" cy="7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テキスト ボックス 42"/>
              <p:cNvSpPr txBox="1"/>
              <p:nvPr/>
            </p:nvSpPr>
            <p:spPr>
              <a:xfrm>
                <a:off x="1907704" y="1484784"/>
                <a:ext cx="14401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/>
                  <a:t>static magnetic field</a:t>
                </a:r>
                <a:endParaRPr kumimoji="1" lang="ja-JP" altLang="en-US" sz="1600" dirty="0"/>
              </a:p>
            </p:txBody>
          </p:sp>
          <p:grpSp>
            <p:nvGrpSpPr>
              <p:cNvPr id="53" name="グループ化 52"/>
              <p:cNvGrpSpPr/>
              <p:nvPr/>
            </p:nvGrpSpPr>
            <p:grpSpPr>
              <a:xfrm rot="10800000">
                <a:off x="679293" y="2564904"/>
                <a:ext cx="2020499" cy="369332"/>
                <a:chOff x="4855757" y="1710100"/>
                <a:chExt cx="2020499" cy="369332"/>
              </a:xfrm>
            </p:grpSpPr>
            <p:grpSp>
              <p:nvGrpSpPr>
                <p:cNvPr id="51" name="グループ化 50"/>
                <p:cNvGrpSpPr/>
                <p:nvPr/>
              </p:nvGrpSpPr>
              <p:grpSpPr>
                <a:xfrm>
                  <a:off x="4855757" y="1772816"/>
                  <a:ext cx="1084395" cy="288032"/>
                  <a:chOff x="4639733" y="1978379"/>
                  <a:chExt cx="1732467" cy="514517"/>
                </a:xfrm>
              </p:grpSpPr>
              <p:sp>
                <p:nvSpPr>
                  <p:cNvPr id="48" name="フリーフォーム 47"/>
                  <p:cNvSpPr/>
                  <p:nvPr/>
                </p:nvSpPr>
                <p:spPr>
                  <a:xfrm>
                    <a:off x="4919133" y="1978379"/>
                    <a:ext cx="1453067" cy="514517"/>
                  </a:xfrm>
                  <a:custGeom>
                    <a:avLst/>
                    <a:gdLst>
                      <a:gd name="connsiteX0" fmla="*/ 0 w 4309534"/>
                      <a:gd name="connsiteY0" fmla="*/ 730955 h 1464733"/>
                      <a:gd name="connsiteX1" fmla="*/ 355600 w 4309534"/>
                      <a:gd name="connsiteY1" fmla="*/ 2822 h 1464733"/>
                      <a:gd name="connsiteX2" fmla="*/ 728134 w 4309534"/>
                      <a:gd name="connsiteY2" fmla="*/ 722489 h 1464733"/>
                      <a:gd name="connsiteX3" fmla="*/ 1075267 w 4309534"/>
                      <a:gd name="connsiteY3" fmla="*/ 1442155 h 1464733"/>
                      <a:gd name="connsiteX4" fmla="*/ 1447800 w 4309534"/>
                      <a:gd name="connsiteY4" fmla="*/ 722489 h 1464733"/>
                      <a:gd name="connsiteX5" fmla="*/ 1803400 w 4309534"/>
                      <a:gd name="connsiteY5" fmla="*/ 2822 h 1464733"/>
                      <a:gd name="connsiteX6" fmla="*/ 2159000 w 4309534"/>
                      <a:gd name="connsiteY6" fmla="*/ 739422 h 1464733"/>
                      <a:gd name="connsiteX7" fmla="*/ 2523067 w 4309534"/>
                      <a:gd name="connsiteY7" fmla="*/ 1450622 h 1464733"/>
                      <a:gd name="connsiteX8" fmla="*/ 2878667 w 4309534"/>
                      <a:gd name="connsiteY8" fmla="*/ 739422 h 1464733"/>
                      <a:gd name="connsiteX9" fmla="*/ 3242734 w 4309534"/>
                      <a:gd name="connsiteY9" fmla="*/ 11289 h 1464733"/>
                      <a:gd name="connsiteX10" fmla="*/ 3615267 w 4309534"/>
                      <a:gd name="connsiteY10" fmla="*/ 747889 h 1464733"/>
                      <a:gd name="connsiteX11" fmla="*/ 3945467 w 4309534"/>
                      <a:gd name="connsiteY11" fmla="*/ 1459089 h 1464733"/>
                      <a:gd name="connsiteX12" fmla="*/ 4309534 w 4309534"/>
                      <a:gd name="connsiteY12" fmla="*/ 714022 h 1464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309534" h="1464733">
                        <a:moveTo>
                          <a:pt x="0" y="730955"/>
                        </a:moveTo>
                        <a:cubicBezTo>
                          <a:pt x="117122" y="367594"/>
                          <a:pt x="234244" y="4233"/>
                          <a:pt x="355600" y="2822"/>
                        </a:cubicBezTo>
                        <a:cubicBezTo>
                          <a:pt x="476956" y="1411"/>
                          <a:pt x="608190" y="482600"/>
                          <a:pt x="728134" y="722489"/>
                        </a:cubicBezTo>
                        <a:cubicBezTo>
                          <a:pt x="848078" y="962378"/>
                          <a:pt x="955323" y="1442155"/>
                          <a:pt x="1075267" y="1442155"/>
                        </a:cubicBezTo>
                        <a:cubicBezTo>
                          <a:pt x="1195211" y="1442155"/>
                          <a:pt x="1326445" y="962378"/>
                          <a:pt x="1447800" y="722489"/>
                        </a:cubicBezTo>
                        <a:cubicBezTo>
                          <a:pt x="1569155" y="482600"/>
                          <a:pt x="1684867" y="0"/>
                          <a:pt x="1803400" y="2822"/>
                        </a:cubicBezTo>
                        <a:cubicBezTo>
                          <a:pt x="1921933" y="5644"/>
                          <a:pt x="2039056" y="498122"/>
                          <a:pt x="2159000" y="739422"/>
                        </a:cubicBezTo>
                        <a:cubicBezTo>
                          <a:pt x="2278944" y="980722"/>
                          <a:pt x="2403123" y="1450622"/>
                          <a:pt x="2523067" y="1450622"/>
                        </a:cubicBezTo>
                        <a:cubicBezTo>
                          <a:pt x="2643011" y="1450622"/>
                          <a:pt x="2878667" y="739422"/>
                          <a:pt x="2878667" y="739422"/>
                        </a:cubicBezTo>
                        <a:cubicBezTo>
                          <a:pt x="2998611" y="499533"/>
                          <a:pt x="3119967" y="9878"/>
                          <a:pt x="3242734" y="11289"/>
                        </a:cubicBezTo>
                        <a:cubicBezTo>
                          <a:pt x="3365501" y="12700"/>
                          <a:pt x="3498145" y="506589"/>
                          <a:pt x="3615267" y="747889"/>
                        </a:cubicBezTo>
                        <a:cubicBezTo>
                          <a:pt x="3732389" y="989189"/>
                          <a:pt x="3829756" y="1464733"/>
                          <a:pt x="3945467" y="1459089"/>
                        </a:cubicBezTo>
                        <a:cubicBezTo>
                          <a:pt x="4061178" y="1453445"/>
                          <a:pt x="4185356" y="1083733"/>
                          <a:pt x="4309534" y="714022"/>
                        </a:cubicBezTo>
                      </a:path>
                    </a:pathLst>
                  </a:cu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50" name="直線矢印コネクタ 49"/>
                  <p:cNvCxnSpPr>
                    <a:stCxn id="48" idx="0"/>
                  </p:cNvCxnSpPr>
                  <p:nvPr/>
                </p:nvCxnSpPr>
                <p:spPr>
                  <a:xfrm flipH="1">
                    <a:off x="4639733" y="2235142"/>
                    <a:ext cx="279400" cy="5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2" name="テキスト ボックス 51"/>
                <p:cNvSpPr txBox="1"/>
                <p:nvPr/>
              </p:nvSpPr>
              <p:spPr>
                <a:xfrm rot="10800000">
                  <a:off x="5940152" y="1710100"/>
                  <a:ext cx="9361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en-US" altLang="ja-JP" dirty="0" smtClean="0"/>
                    <a:t>h</a:t>
                  </a:r>
                  <a:r>
                    <a:rPr kumimoji="1" lang="el-GR" altLang="ja-JP" dirty="0" smtClean="0">
                      <a:ea typeface="HG教科書体" pitchFamily="17" charset="-128"/>
                    </a:rPr>
                    <a:t>ν</a:t>
                  </a:r>
                  <a:r>
                    <a:rPr kumimoji="1" lang="en-US" altLang="ja-JP" dirty="0" smtClean="0">
                      <a:ea typeface="HG教科書体" pitchFamily="17" charset="-128"/>
                    </a:rPr>
                    <a:t>=</a:t>
                  </a:r>
                  <a:endParaRPr kumimoji="1" lang="ja-JP" altLang="en-US" baseline="-25000" dirty="0">
                    <a:ea typeface="HG教科書体" pitchFamily="17" charset="-128"/>
                  </a:endParaRPr>
                </a:p>
              </p:txBody>
            </p:sp>
          </p:grpSp>
          <p:sp>
            <p:nvSpPr>
              <p:cNvPr id="57" name="下矢印 56"/>
              <p:cNvSpPr/>
              <p:nvPr/>
            </p:nvSpPr>
            <p:spPr>
              <a:xfrm>
                <a:off x="2682859" y="2501363"/>
                <a:ext cx="288032" cy="504056"/>
              </a:xfrm>
              <a:prstGeom prst="downArrow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2123728" y="2996952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 smtClean="0">
                    <a:solidFill>
                      <a:srgbClr val="FF0000"/>
                    </a:solidFill>
                  </a:rPr>
                  <a:t>g</a:t>
                </a:r>
                <a:r>
                  <a:rPr lang="el-GR" altLang="ja-JP" dirty="0" smtClean="0">
                    <a:solidFill>
                      <a:srgbClr val="FF0000"/>
                    </a:solidFill>
                  </a:rPr>
                  <a:t>μ</a:t>
                </a:r>
                <a:r>
                  <a:rPr lang="en-US" altLang="ja-JP" baseline="-250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altLang="ja-JP" dirty="0" smtClean="0">
                    <a:solidFill>
                      <a:srgbClr val="FF0000"/>
                    </a:solidFill>
                  </a:rPr>
                  <a:t>H=h</a:t>
                </a:r>
                <a:r>
                  <a:rPr lang="el-GR" altLang="ja-JP" dirty="0" smtClean="0">
                    <a:solidFill>
                      <a:srgbClr val="FF0000"/>
                    </a:solidFill>
                    <a:ea typeface="HG教科書体" pitchFamily="17" charset="-128"/>
                  </a:rPr>
                  <a:t>ν</a:t>
                </a:r>
                <a:endParaRPr lang="ja-JP" altLang="en-US" baseline="-25000" dirty="0" smtClean="0">
                  <a:solidFill>
                    <a:srgbClr val="FF0000"/>
                  </a:solidFill>
                  <a:ea typeface="HG教科書体" pitchFamily="17" charset="-128"/>
                </a:endParaRPr>
              </a:p>
            </p:txBody>
          </p:sp>
          <p:cxnSp>
            <p:nvCxnSpPr>
              <p:cNvPr id="60" name="直線コネクタ 59"/>
              <p:cNvCxnSpPr/>
              <p:nvPr/>
            </p:nvCxnSpPr>
            <p:spPr>
              <a:xfrm>
                <a:off x="2231740" y="4458714"/>
                <a:ext cx="11881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2231740" y="3681028"/>
                <a:ext cx="11881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/>
              <p:cNvCxnSpPr/>
              <p:nvPr/>
            </p:nvCxnSpPr>
            <p:spPr>
              <a:xfrm rot="5400000">
                <a:off x="2648294" y="3677406"/>
                <a:ext cx="388843" cy="218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/>
              <p:cNvCxnSpPr/>
              <p:nvPr/>
            </p:nvCxnSpPr>
            <p:spPr>
              <a:xfrm rot="5400000" flipH="1" flipV="1">
                <a:off x="2649933" y="4414964"/>
                <a:ext cx="388843" cy="109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ot"/>
                <a:headEnd type="none" w="med" len="me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フリーフォーム 71"/>
              <p:cNvSpPr/>
              <p:nvPr/>
            </p:nvSpPr>
            <p:spPr>
              <a:xfrm rot="5400000">
                <a:off x="2840788" y="4008084"/>
                <a:ext cx="582104" cy="144016"/>
              </a:xfrm>
              <a:custGeom>
                <a:avLst/>
                <a:gdLst>
                  <a:gd name="connsiteX0" fmla="*/ 0 w 2540000"/>
                  <a:gd name="connsiteY0" fmla="*/ 341489 h 341489"/>
                  <a:gd name="connsiteX1" fmla="*/ 364066 w 2540000"/>
                  <a:gd name="connsiteY1" fmla="*/ 138289 h 341489"/>
                  <a:gd name="connsiteX2" fmla="*/ 1083733 w 2540000"/>
                  <a:gd name="connsiteY2" fmla="*/ 2822 h 341489"/>
                  <a:gd name="connsiteX3" fmla="*/ 1811866 w 2540000"/>
                  <a:gd name="connsiteY3" fmla="*/ 121355 h 341489"/>
                  <a:gd name="connsiteX4" fmla="*/ 2540000 w 2540000"/>
                  <a:gd name="connsiteY4" fmla="*/ 341489 h 341489"/>
                  <a:gd name="connsiteX0" fmla="*/ 0 w 2540000"/>
                  <a:gd name="connsiteY0" fmla="*/ 630124 h 630124"/>
                  <a:gd name="connsiteX1" fmla="*/ 364066 w 2540000"/>
                  <a:gd name="connsiteY1" fmla="*/ 138289 h 630124"/>
                  <a:gd name="connsiteX2" fmla="*/ 1083733 w 2540000"/>
                  <a:gd name="connsiteY2" fmla="*/ 2822 h 630124"/>
                  <a:gd name="connsiteX3" fmla="*/ 1811866 w 2540000"/>
                  <a:gd name="connsiteY3" fmla="*/ 121355 h 630124"/>
                  <a:gd name="connsiteX4" fmla="*/ 2540000 w 2540000"/>
                  <a:gd name="connsiteY4" fmla="*/ 341489 h 630124"/>
                  <a:gd name="connsiteX0" fmla="*/ 0 w 2854206"/>
                  <a:gd name="connsiteY0" fmla="*/ 630124 h 630124"/>
                  <a:gd name="connsiteX1" fmla="*/ 678272 w 2854206"/>
                  <a:gd name="connsiteY1" fmla="*/ 138289 h 630124"/>
                  <a:gd name="connsiteX2" fmla="*/ 1397939 w 2854206"/>
                  <a:gd name="connsiteY2" fmla="*/ 2822 h 630124"/>
                  <a:gd name="connsiteX3" fmla="*/ 2126072 w 2854206"/>
                  <a:gd name="connsiteY3" fmla="*/ 121355 h 630124"/>
                  <a:gd name="connsiteX4" fmla="*/ 2854206 w 2854206"/>
                  <a:gd name="connsiteY4" fmla="*/ 341489 h 630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4206" h="630124">
                    <a:moveTo>
                      <a:pt x="0" y="630124"/>
                    </a:moveTo>
                    <a:cubicBezTo>
                      <a:pt x="91722" y="556746"/>
                      <a:pt x="445282" y="242839"/>
                      <a:pt x="678272" y="138289"/>
                    </a:cubicBezTo>
                    <a:cubicBezTo>
                      <a:pt x="911262" y="33739"/>
                      <a:pt x="1156639" y="5644"/>
                      <a:pt x="1397939" y="2822"/>
                    </a:cubicBezTo>
                    <a:cubicBezTo>
                      <a:pt x="1639239" y="0"/>
                      <a:pt x="1883361" y="64911"/>
                      <a:pt x="2126072" y="121355"/>
                    </a:cubicBezTo>
                    <a:cubicBezTo>
                      <a:pt x="2368783" y="177799"/>
                      <a:pt x="2611494" y="259644"/>
                      <a:pt x="2854206" y="341489"/>
                    </a:cubicBezTo>
                  </a:path>
                </a:pathLst>
              </a:custGeom>
              <a:ln w="1905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3" name="円/楕円 72"/>
              <p:cNvSpPr/>
              <p:nvPr/>
            </p:nvSpPr>
            <p:spPr>
              <a:xfrm>
                <a:off x="2699792" y="3429000"/>
                <a:ext cx="288032" cy="50405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75" name="テキスト ボックス 74"/>
            <p:cNvSpPr txBox="1"/>
            <p:nvPr/>
          </p:nvSpPr>
          <p:spPr>
            <a:xfrm>
              <a:off x="899592" y="118746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Zeeman splitting</a:t>
              </a:r>
              <a:endParaRPr kumimoji="1" lang="ja-JP" altLang="en-US" dirty="0"/>
            </a:p>
          </p:txBody>
        </p:sp>
      </p:grpSp>
      <p:sp>
        <p:nvSpPr>
          <p:cNvPr id="77" name="テキスト ボックス 76"/>
          <p:cNvSpPr txBox="1"/>
          <p:nvPr/>
        </p:nvSpPr>
        <p:spPr>
          <a:xfrm>
            <a:off x="432048" y="836712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/>
              <a:t>the condition to observe the ESR signal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432048" y="1264692"/>
            <a:ext cx="4139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sng" dirty="0" smtClean="0"/>
              <a:t>g</a:t>
            </a:r>
            <a:r>
              <a:rPr lang="el-GR" altLang="ja-JP" u="sng" dirty="0" smtClean="0"/>
              <a:t>μ</a:t>
            </a:r>
            <a:r>
              <a:rPr lang="en-US" altLang="ja-JP" u="sng" baseline="-25000" dirty="0" smtClean="0"/>
              <a:t>B</a:t>
            </a:r>
            <a:r>
              <a:rPr lang="en-US" altLang="ja-JP" u="sng" dirty="0" smtClean="0"/>
              <a:t>H=h</a:t>
            </a:r>
            <a:r>
              <a:rPr lang="el-GR" altLang="ja-JP" u="sng" dirty="0" smtClean="0"/>
              <a:t>ν</a:t>
            </a:r>
            <a:endParaRPr kumimoji="1" lang="en-US" altLang="ja-JP" u="sng" dirty="0" smtClean="0"/>
          </a:p>
          <a:p>
            <a:pPr algn="ctr"/>
            <a:r>
              <a:rPr kumimoji="1" lang="en-US" altLang="ja-JP" dirty="0" smtClean="0"/>
              <a:t>energy difference between the split levels</a:t>
            </a:r>
          </a:p>
          <a:p>
            <a:pPr algn="ctr"/>
            <a:r>
              <a:rPr lang="en-US" altLang="ja-JP" dirty="0" smtClean="0"/>
              <a:t>ǁ</a:t>
            </a:r>
          </a:p>
          <a:p>
            <a:pPr algn="ctr"/>
            <a:r>
              <a:rPr kumimoji="1" lang="en-US" altLang="ja-JP" dirty="0" smtClean="0"/>
              <a:t>energy of electromagnetic radiation</a:t>
            </a:r>
          </a:p>
          <a:p>
            <a:pPr algn="ctr"/>
            <a:endParaRPr lang="en-US" altLang="ja-JP" dirty="0" smtClean="0"/>
          </a:p>
          <a:p>
            <a:pPr algn="ctr"/>
            <a:r>
              <a:rPr kumimoji="1" lang="en-US" altLang="ja-JP" u="sng" dirty="0" smtClean="0"/>
              <a:t>selection rules</a:t>
            </a:r>
          </a:p>
          <a:p>
            <a:pPr algn="ctr"/>
            <a:r>
              <a:rPr lang="en-US" altLang="ja-JP" dirty="0" smtClean="0"/>
              <a:t>oscillating magnetic field perpendicular to the static magnetic field </a:t>
            </a:r>
            <a:endParaRPr kumimoji="1" lang="en-US" altLang="ja-JP" dirty="0" smtClean="0"/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131840" y="36450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H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971600" y="3861048"/>
            <a:ext cx="2656739" cy="1377444"/>
            <a:chOff x="971600" y="4005064"/>
            <a:chExt cx="2656739" cy="1377444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2699792" y="4005064"/>
              <a:ext cx="928547" cy="1059325"/>
              <a:chOff x="2339752" y="4005064"/>
              <a:chExt cx="928547" cy="1059325"/>
            </a:xfrm>
          </p:grpSpPr>
          <p:cxnSp>
            <p:nvCxnSpPr>
              <p:cNvPr id="92" name="直線コネクタ 91"/>
              <p:cNvCxnSpPr/>
              <p:nvPr/>
            </p:nvCxnSpPr>
            <p:spPr>
              <a:xfrm rot="5400000">
                <a:off x="1979712" y="4509120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/>
              <p:cNvCxnSpPr/>
              <p:nvPr/>
            </p:nvCxnSpPr>
            <p:spPr>
              <a:xfrm>
                <a:off x="2339752" y="4149080"/>
                <a:ext cx="640515" cy="1943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>
                <a:off x="2339752" y="4869160"/>
                <a:ext cx="640515" cy="1943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/>
              <p:cNvCxnSpPr/>
              <p:nvPr/>
            </p:nvCxnSpPr>
            <p:spPr>
              <a:xfrm rot="5400000">
                <a:off x="2611760" y="4694808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/>
              <p:cNvCxnSpPr/>
              <p:nvPr/>
            </p:nvCxnSpPr>
            <p:spPr>
              <a:xfrm flipV="1">
                <a:off x="2339752" y="4114800"/>
                <a:ext cx="208715" cy="342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/>
              <p:cNvCxnSpPr/>
              <p:nvPr/>
            </p:nvCxnSpPr>
            <p:spPr>
              <a:xfrm flipV="1">
                <a:off x="2969733" y="4310030"/>
                <a:ext cx="208715" cy="342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/>
              <p:cNvCxnSpPr/>
              <p:nvPr/>
            </p:nvCxnSpPr>
            <p:spPr>
              <a:xfrm flipV="1">
                <a:off x="2965458" y="5030109"/>
                <a:ext cx="208715" cy="342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/>
              <p:cNvCxnSpPr/>
              <p:nvPr/>
            </p:nvCxnSpPr>
            <p:spPr>
              <a:xfrm rot="5400000">
                <a:off x="2809942" y="4678536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/>
              <p:cNvCxnSpPr/>
              <p:nvPr/>
            </p:nvCxnSpPr>
            <p:spPr>
              <a:xfrm>
                <a:off x="2534485" y="4110938"/>
                <a:ext cx="640515" cy="1943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/>
              <p:cNvCxnSpPr/>
              <p:nvPr/>
            </p:nvCxnSpPr>
            <p:spPr>
              <a:xfrm>
                <a:off x="2627784" y="4005064"/>
                <a:ext cx="640515" cy="194320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グループ化 123"/>
            <p:cNvGrpSpPr/>
            <p:nvPr/>
          </p:nvGrpSpPr>
          <p:grpSpPr>
            <a:xfrm>
              <a:off x="971600" y="4149080"/>
              <a:ext cx="1080120" cy="1233428"/>
              <a:chOff x="899592" y="4437112"/>
              <a:chExt cx="1080120" cy="1233428"/>
            </a:xfrm>
          </p:grpSpPr>
          <p:cxnSp>
            <p:nvCxnSpPr>
              <p:cNvPr id="112" name="直線コネクタ 111"/>
              <p:cNvCxnSpPr/>
              <p:nvPr/>
            </p:nvCxnSpPr>
            <p:spPr>
              <a:xfrm flipV="1">
                <a:off x="1187624" y="5080000"/>
                <a:ext cx="708909" cy="13678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rot="5400000">
                <a:off x="827584" y="4869160"/>
                <a:ext cx="720080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1179158" y="5217038"/>
                <a:ext cx="717375" cy="227029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テキスト ボックス 118"/>
              <p:cNvSpPr txBox="1"/>
              <p:nvPr/>
            </p:nvSpPr>
            <p:spPr>
              <a:xfrm>
                <a:off x="1547664" y="479715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k</a:t>
                </a:r>
                <a:endParaRPr kumimoji="1" lang="ja-JP" altLang="en-US" dirty="0"/>
              </a:p>
            </p:txBody>
          </p:sp>
          <p:sp>
            <p:nvSpPr>
              <p:cNvPr id="122" name="テキスト ボックス 121"/>
              <p:cNvSpPr txBox="1"/>
              <p:nvPr/>
            </p:nvSpPr>
            <p:spPr>
              <a:xfrm>
                <a:off x="1475656" y="530120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e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899592" y="443711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70C0"/>
                    </a:solidFill>
                  </a:rPr>
                  <a:t>h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127" name="グループ化 126"/>
          <p:cNvGrpSpPr/>
          <p:nvPr/>
        </p:nvGrpSpPr>
        <p:grpSpPr>
          <a:xfrm>
            <a:off x="1251166" y="5445224"/>
            <a:ext cx="2377173" cy="1377444"/>
            <a:chOff x="1251166" y="4005064"/>
            <a:chExt cx="2377173" cy="1377444"/>
          </a:xfrm>
        </p:grpSpPr>
        <p:grpSp>
          <p:nvGrpSpPr>
            <p:cNvPr id="128" name="グループ化 124"/>
            <p:cNvGrpSpPr/>
            <p:nvPr/>
          </p:nvGrpSpPr>
          <p:grpSpPr>
            <a:xfrm>
              <a:off x="2699792" y="4005064"/>
              <a:ext cx="928547" cy="1059325"/>
              <a:chOff x="2339752" y="4005064"/>
              <a:chExt cx="928547" cy="1059325"/>
            </a:xfrm>
          </p:grpSpPr>
          <p:cxnSp>
            <p:nvCxnSpPr>
              <p:cNvPr id="136" name="直線コネクタ 135"/>
              <p:cNvCxnSpPr/>
              <p:nvPr/>
            </p:nvCxnSpPr>
            <p:spPr>
              <a:xfrm rot="5400000">
                <a:off x="1979712" y="4509120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/>
              <p:cNvCxnSpPr/>
              <p:nvPr/>
            </p:nvCxnSpPr>
            <p:spPr>
              <a:xfrm>
                <a:off x="2339752" y="4149080"/>
                <a:ext cx="640515" cy="1943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2339752" y="4869160"/>
                <a:ext cx="640515" cy="1943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/>
              <p:cNvCxnSpPr/>
              <p:nvPr/>
            </p:nvCxnSpPr>
            <p:spPr>
              <a:xfrm rot="5400000">
                <a:off x="2611760" y="4694808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/>
              <p:cNvCxnSpPr/>
              <p:nvPr/>
            </p:nvCxnSpPr>
            <p:spPr>
              <a:xfrm flipV="1">
                <a:off x="2339752" y="4114800"/>
                <a:ext cx="208715" cy="342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線コネクタ 140"/>
              <p:cNvCxnSpPr/>
              <p:nvPr/>
            </p:nvCxnSpPr>
            <p:spPr>
              <a:xfrm flipV="1">
                <a:off x="2969733" y="4310030"/>
                <a:ext cx="208715" cy="342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線コネクタ 141"/>
              <p:cNvCxnSpPr/>
              <p:nvPr/>
            </p:nvCxnSpPr>
            <p:spPr>
              <a:xfrm flipV="1">
                <a:off x="2965458" y="5030109"/>
                <a:ext cx="208715" cy="3428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線コネクタ 142"/>
              <p:cNvCxnSpPr/>
              <p:nvPr/>
            </p:nvCxnSpPr>
            <p:spPr>
              <a:xfrm rot="5400000">
                <a:off x="2809942" y="4678536"/>
                <a:ext cx="7200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34485" y="4110938"/>
                <a:ext cx="640515" cy="19432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27784" y="4005064"/>
                <a:ext cx="640515" cy="194320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グループ化 123"/>
            <p:cNvGrpSpPr/>
            <p:nvPr/>
          </p:nvGrpSpPr>
          <p:grpSpPr>
            <a:xfrm>
              <a:off x="1251166" y="4221088"/>
              <a:ext cx="800554" cy="1161420"/>
              <a:chOff x="1179158" y="4509120"/>
              <a:chExt cx="800554" cy="1161420"/>
            </a:xfrm>
          </p:grpSpPr>
          <p:cxnSp>
            <p:nvCxnSpPr>
              <p:cNvPr id="130" name="直線コネクタ 129"/>
              <p:cNvCxnSpPr/>
              <p:nvPr/>
            </p:nvCxnSpPr>
            <p:spPr>
              <a:xfrm flipV="1">
                <a:off x="1187624" y="5080000"/>
                <a:ext cx="708909" cy="13678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線コネクタ 130"/>
              <p:cNvCxnSpPr/>
              <p:nvPr/>
            </p:nvCxnSpPr>
            <p:spPr>
              <a:xfrm rot="5400000">
                <a:off x="827584" y="4869160"/>
                <a:ext cx="7200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線コネクタ 131"/>
              <p:cNvCxnSpPr/>
              <p:nvPr/>
            </p:nvCxnSpPr>
            <p:spPr>
              <a:xfrm>
                <a:off x="1179158" y="5217038"/>
                <a:ext cx="717375" cy="227029"/>
              </a:xfrm>
              <a:prstGeom prst="line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テキスト ボックス 132"/>
              <p:cNvSpPr txBox="1"/>
              <p:nvPr/>
            </p:nvSpPr>
            <p:spPr>
              <a:xfrm>
                <a:off x="1547664" y="479715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k</a:t>
                </a:r>
                <a:endParaRPr kumimoji="1" lang="ja-JP" altLang="en-US" dirty="0"/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1475656" y="5301208"/>
                <a:ext cx="4320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70C0"/>
                    </a:solidFill>
                  </a:rPr>
                  <a:t>h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46" name="テキスト ボックス 145"/>
          <p:cNvSpPr txBox="1"/>
          <p:nvPr/>
        </p:nvSpPr>
        <p:spPr>
          <a:xfrm>
            <a:off x="3131840" y="52292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H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971600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11560" y="37170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○</a:t>
            </a:r>
            <a:endParaRPr kumimoji="1" lang="ja-JP" altLang="en-US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611560" y="52292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×</a:t>
            </a:r>
            <a:endParaRPr kumimoji="1" lang="ja-JP" altLang="en-US" dirty="0"/>
          </a:p>
        </p:txBody>
      </p:sp>
      <p:sp>
        <p:nvSpPr>
          <p:cNvPr id="80" name="スライド番号プレースホルダ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grpSp>
        <p:nvGrpSpPr>
          <p:cNvPr id="82" name="グループ化 81"/>
          <p:cNvGrpSpPr/>
          <p:nvPr/>
        </p:nvGrpSpPr>
        <p:grpSpPr>
          <a:xfrm>
            <a:off x="4139952" y="4005064"/>
            <a:ext cx="2880320" cy="2448272"/>
            <a:chOff x="5652120" y="4509120"/>
            <a:chExt cx="3240360" cy="2448272"/>
          </a:xfrm>
        </p:grpSpPr>
        <p:sp>
          <p:nvSpPr>
            <p:cNvPr id="83" name="正方形/長方形 82"/>
            <p:cNvSpPr/>
            <p:nvPr/>
          </p:nvSpPr>
          <p:spPr>
            <a:xfrm>
              <a:off x="5652120" y="4653136"/>
              <a:ext cx="3240360" cy="23042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Arial" pitchFamily="34" charset="0"/>
                <a:buChar char="•"/>
              </a:pPr>
              <a:r>
                <a:rPr lang="en-US" altLang="ja-JP" dirty="0" smtClean="0">
                  <a:solidFill>
                    <a:schemeClr val="tx1"/>
                  </a:solidFill>
                </a:rPr>
                <a:t> commercially available  </a:t>
              </a:r>
            </a:p>
            <a:p>
              <a:r>
                <a:rPr lang="en-US" altLang="ja-JP" dirty="0" smtClean="0">
                  <a:solidFill>
                    <a:schemeClr val="tx1"/>
                  </a:solidFill>
                </a:rPr>
                <a:t>   substrates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ja-JP" dirty="0" smtClean="0">
                  <a:solidFill>
                    <a:schemeClr val="tx1"/>
                  </a:solidFill>
                </a:rPr>
                <a:t> characteristic size </a:t>
              </a:r>
            </a:p>
            <a:p>
              <a:r>
                <a:rPr lang="en-US" altLang="ja-JP" dirty="0" smtClean="0">
                  <a:solidFill>
                    <a:schemeClr val="tx1"/>
                  </a:solidFill>
                </a:rPr>
                <a:t>  10×10×0.48mm</a:t>
              </a:r>
              <a:r>
                <a:rPr lang="en-US" altLang="ja-JP" baseline="30000" dirty="0" smtClean="0">
                  <a:solidFill>
                    <a:schemeClr val="tx1"/>
                  </a:solidFill>
                </a:rPr>
                <a:t>3</a:t>
              </a:r>
            </a:p>
            <a:p>
              <a:pPr>
                <a:buFont typeface="Arial" pitchFamily="34" charset="0"/>
                <a:buChar char="•"/>
              </a:pPr>
              <a:r>
                <a:rPr kumimoji="1" lang="en-US" altLang="ja-JP" dirty="0" smtClean="0">
                  <a:solidFill>
                    <a:schemeClr val="tx1"/>
                  </a:solidFill>
                </a:rPr>
                <a:t> refractive index</a:t>
              </a:r>
            </a:p>
            <a:p>
              <a:r>
                <a:rPr lang="en-US" altLang="ja-JP" dirty="0" smtClean="0">
                  <a:solidFill>
                    <a:schemeClr val="tx1"/>
                  </a:solidFill>
                </a:rPr>
                <a:t>  n</a:t>
              </a:r>
              <a:r>
                <a:rPr lang="en-US" altLang="ja-JP" baseline="-25000" dirty="0" smtClean="0">
                  <a:solidFill>
                    <a:schemeClr val="tx1"/>
                  </a:solidFill>
                </a:rPr>
                <a:t>GGG 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= 3.43 + 0.008</a:t>
              </a:r>
              <a:r>
                <a:rPr lang="en-US" altLang="ja-JP" i="1" dirty="0" smtClean="0">
                  <a:solidFill>
                    <a:schemeClr val="tx1"/>
                  </a:solidFill>
                </a:rPr>
                <a:t>i</a:t>
              </a: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6057165" y="4509120"/>
              <a:ext cx="2430270" cy="2880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dist="50800" sx="1000" sy="1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Gd</a:t>
              </a:r>
              <a:r>
                <a:rPr kumimoji="1" lang="en-US" altLang="ja-JP" baseline="-25000" dirty="0" smtClean="0">
                  <a:solidFill>
                    <a:schemeClr val="tx1"/>
                  </a:solidFill>
                </a:rPr>
                <a:t>3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Ga</a:t>
              </a:r>
              <a:r>
                <a:rPr kumimoji="1" lang="en-US" altLang="ja-JP" baseline="-25000" dirty="0" smtClean="0">
                  <a:solidFill>
                    <a:schemeClr val="tx1"/>
                  </a:solidFill>
                </a:rPr>
                <a:t>5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o</a:t>
              </a:r>
              <a:r>
                <a:rPr kumimoji="1" lang="en-US" altLang="ja-JP" baseline="-25000" dirty="0" smtClean="0">
                  <a:solidFill>
                    <a:schemeClr val="tx1"/>
                  </a:solidFill>
                </a:rPr>
                <a:t>12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 , GGG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5" name="テキスト ボックス 84"/>
          <p:cNvSpPr txBox="1"/>
          <p:nvPr/>
        </p:nvSpPr>
        <p:spPr>
          <a:xfrm>
            <a:off x="5580112" y="20608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Gd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292080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4f , S=7/2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Selection rules </a:t>
            </a:r>
            <a:endParaRPr kumimoji="1" lang="ja-JP" altLang="en-US" dirty="0"/>
          </a:p>
        </p:txBody>
      </p:sp>
      <p:grpSp>
        <p:nvGrpSpPr>
          <p:cNvPr id="135" name="グループ化 134"/>
          <p:cNvGrpSpPr/>
          <p:nvPr/>
        </p:nvGrpSpPr>
        <p:grpSpPr>
          <a:xfrm>
            <a:off x="611560" y="1052736"/>
            <a:ext cx="7920880" cy="5256584"/>
            <a:chOff x="251520" y="1052736"/>
            <a:chExt cx="7920880" cy="5256584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251520" y="1700808"/>
              <a:ext cx="79208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251520" y="6309320"/>
              <a:ext cx="79208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251520" y="4005064"/>
              <a:ext cx="79208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rot="5400000">
              <a:off x="-2376772" y="3681028"/>
              <a:ext cx="525658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rot="5400000">
              <a:off x="5544108" y="3681028"/>
              <a:ext cx="5256584" cy="0"/>
            </a:xfrm>
            <a:prstGeom prst="line">
              <a:avLst/>
            </a:prstGeom>
            <a:ln w="19050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51520" y="1052736"/>
              <a:ext cx="7920880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-1656692" y="3681028"/>
              <a:ext cx="525658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5400000">
              <a:off x="1943708" y="3681028"/>
              <a:ext cx="525658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グループ化 132"/>
            <p:cNvGrpSpPr/>
            <p:nvPr/>
          </p:nvGrpSpPr>
          <p:grpSpPr>
            <a:xfrm>
              <a:off x="5004048" y="1988840"/>
              <a:ext cx="2656739" cy="1728192"/>
              <a:chOff x="5004048" y="1988840"/>
              <a:chExt cx="2656739" cy="1728192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7164288" y="198884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H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4" name="グループ化 23"/>
              <p:cNvGrpSpPr/>
              <p:nvPr/>
            </p:nvGrpSpPr>
            <p:grpSpPr>
              <a:xfrm>
                <a:off x="5004048" y="2339588"/>
                <a:ext cx="2656739" cy="1377444"/>
                <a:chOff x="971600" y="4005064"/>
                <a:chExt cx="2656739" cy="1377444"/>
              </a:xfrm>
            </p:grpSpPr>
            <p:grpSp>
              <p:nvGrpSpPr>
                <p:cNvPr id="25" name="グループ化 124"/>
                <p:cNvGrpSpPr/>
                <p:nvPr/>
              </p:nvGrpSpPr>
              <p:grpSpPr>
                <a:xfrm>
                  <a:off x="2699792" y="4005064"/>
                  <a:ext cx="928547" cy="1059325"/>
                  <a:chOff x="2339752" y="4005064"/>
                  <a:chExt cx="928547" cy="1059325"/>
                </a:xfrm>
              </p:grpSpPr>
              <p:cxnSp>
                <p:nvCxnSpPr>
                  <p:cNvPr id="33" name="直線コネクタ 32"/>
                  <p:cNvCxnSpPr/>
                  <p:nvPr/>
                </p:nvCxnSpPr>
                <p:spPr>
                  <a:xfrm rot="5400000">
                    <a:off x="1979712" y="4509120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直線コネクタ 33"/>
                  <p:cNvCxnSpPr/>
                  <p:nvPr/>
                </p:nvCxnSpPr>
                <p:spPr>
                  <a:xfrm>
                    <a:off x="2339752" y="4149080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直線コネクタ 34"/>
                  <p:cNvCxnSpPr/>
                  <p:nvPr/>
                </p:nvCxnSpPr>
                <p:spPr>
                  <a:xfrm>
                    <a:off x="2339752" y="4869160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線コネクタ 35"/>
                  <p:cNvCxnSpPr/>
                  <p:nvPr/>
                </p:nvCxnSpPr>
                <p:spPr>
                  <a:xfrm rot="5400000">
                    <a:off x="2611760" y="4694808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コネクタ 36"/>
                  <p:cNvCxnSpPr/>
                  <p:nvPr/>
                </p:nvCxnSpPr>
                <p:spPr>
                  <a:xfrm flipV="1">
                    <a:off x="2339752" y="4114800"/>
                    <a:ext cx="208715" cy="34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 flipV="1">
                    <a:off x="2969733" y="4310030"/>
                    <a:ext cx="208715" cy="34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2965458" y="5030109"/>
                    <a:ext cx="208715" cy="34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 rot="5400000">
                    <a:off x="2809942" y="4678536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2534485" y="4110938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/>
                  <p:cNvCxnSpPr/>
                  <p:nvPr/>
                </p:nvCxnSpPr>
                <p:spPr>
                  <a:xfrm>
                    <a:off x="2627784" y="4005064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グループ化 123"/>
                <p:cNvGrpSpPr/>
                <p:nvPr/>
              </p:nvGrpSpPr>
              <p:grpSpPr>
                <a:xfrm>
                  <a:off x="971600" y="4149080"/>
                  <a:ext cx="1080120" cy="1233428"/>
                  <a:chOff x="899592" y="4437112"/>
                  <a:chExt cx="1080120" cy="1233428"/>
                </a:xfrm>
              </p:grpSpPr>
              <p:cxnSp>
                <p:nvCxnSpPr>
                  <p:cNvPr id="27" name="直線コネクタ 26"/>
                  <p:cNvCxnSpPr/>
                  <p:nvPr/>
                </p:nvCxnSpPr>
                <p:spPr>
                  <a:xfrm flipV="1">
                    <a:off x="1187624" y="5080000"/>
                    <a:ext cx="708909" cy="1367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コネクタ 27"/>
                  <p:cNvCxnSpPr/>
                  <p:nvPr/>
                </p:nvCxnSpPr>
                <p:spPr>
                  <a:xfrm rot="5400000">
                    <a:off x="827584" y="4869160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>
                    <a:off x="1179158" y="5217038"/>
                    <a:ext cx="717375" cy="227029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1547664" y="479715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k</a:t>
                    </a:r>
                    <a:endParaRPr kumimoji="1" lang="ja-JP" altLang="en-US" dirty="0"/>
                  </a:p>
                </p:txBody>
              </p:sp>
              <p:sp>
                <p:nvSpPr>
                  <p:cNvPr id="31" name="テキスト ボックス 30"/>
                  <p:cNvSpPr txBox="1"/>
                  <p:nvPr/>
                </p:nvSpPr>
                <p:spPr>
                  <a:xfrm>
                    <a:off x="1475656" y="5301208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FF0000"/>
                        </a:solidFill>
                      </a:rPr>
                      <a:t>e</a:t>
                    </a:r>
                    <a:endParaRPr kumimoji="1" lang="ja-JP" alt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2" name="テキスト ボックス 31"/>
                  <p:cNvSpPr txBox="1"/>
                  <p:nvPr/>
                </p:nvSpPr>
                <p:spPr>
                  <a:xfrm>
                    <a:off x="899592" y="443711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0070C0"/>
                        </a:solidFill>
                      </a:rPr>
                      <a:t>h</a:t>
                    </a:r>
                    <a:endParaRPr kumimoji="1" lang="ja-JP" altLang="en-US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32" name="グループ化 131"/>
            <p:cNvGrpSpPr/>
            <p:nvPr/>
          </p:nvGrpSpPr>
          <p:grpSpPr>
            <a:xfrm>
              <a:off x="5011605" y="4221088"/>
              <a:ext cx="2656739" cy="1809492"/>
              <a:chOff x="5011605" y="4221088"/>
              <a:chExt cx="2656739" cy="1809492"/>
            </a:xfrm>
          </p:grpSpPr>
          <p:grpSp>
            <p:nvGrpSpPr>
              <p:cNvPr id="43" name="グループ化 42"/>
              <p:cNvGrpSpPr/>
              <p:nvPr/>
            </p:nvGrpSpPr>
            <p:grpSpPr>
              <a:xfrm>
                <a:off x="5291171" y="4653136"/>
                <a:ext cx="2377173" cy="1377444"/>
                <a:chOff x="1251166" y="4005064"/>
                <a:chExt cx="2377173" cy="1377444"/>
              </a:xfrm>
            </p:grpSpPr>
            <p:grpSp>
              <p:nvGrpSpPr>
                <p:cNvPr id="44" name="グループ化 124"/>
                <p:cNvGrpSpPr/>
                <p:nvPr/>
              </p:nvGrpSpPr>
              <p:grpSpPr>
                <a:xfrm>
                  <a:off x="2699792" y="4005064"/>
                  <a:ext cx="928547" cy="1059325"/>
                  <a:chOff x="2339752" y="4005064"/>
                  <a:chExt cx="928547" cy="1059325"/>
                </a:xfrm>
              </p:grpSpPr>
              <p:cxnSp>
                <p:nvCxnSpPr>
                  <p:cNvPr id="51" name="直線コネクタ 50"/>
                  <p:cNvCxnSpPr/>
                  <p:nvPr/>
                </p:nvCxnSpPr>
                <p:spPr>
                  <a:xfrm rot="5400000">
                    <a:off x="1979712" y="4509120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2339752" y="4149080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>
                    <a:off x="2339752" y="4869160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>
                  <a:xfrm rot="5400000">
                    <a:off x="2611760" y="4694808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/>
                  <p:nvPr/>
                </p:nvCxnSpPr>
                <p:spPr>
                  <a:xfrm flipV="1">
                    <a:off x="2339752" y="4114800"/>
                    <a:ext cx="208715" cy="34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 flipV="1">
                    <a:off x="2969733" y="4310030"/>
                    <a:ext cx="208715" cy="34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 flipV="1">
                    <a:off x="2965458" y="5030109"/>
                    <a:ext cx="208715" cy="342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 rot="5400000">
                    <a:off x="2809942" y="4678536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2534485" y="4110938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2627784" y="4005064"/>
                    <a:ext cx="640515" cy="194320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グループ化 123"/>
                <p:cNvGrpSpPr/>
                <p:nvPr/>
              </p:nvGrpSpPr>
              <p:grpSpPr>
                <a:xfrm>
                  <a:off x="1251166" y="4221088"/>
                  <a:ext cx="800554" cy="1161420"/>
                  <a:chOff x="1179158" y="4509120"/>
                  <a:chExt cx="800554" cy="1161420"/>
                </a:xfrm>
              </p:grpSpPr>
              <p:cxnSp>
                <p:nvCxnSpPr>
                  <p:cNvPr id="46" name="直線コネクタ 45"/>
                  <p:cNvCxnSpPr/>
                  <p:nvPr/>
                </p:nvCxnSpPr>
                <p:spPr>
                  <a:xfrm flipV="1">
                    <a:off x="1187624" y="5080000"/>
                    <a:ext cx="708909" cy="13678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/>
                  <p:cNvCxnSpPr/>
                  <p:nvPr/>
                </p:nvCxnSpPr>
                <p:spPr>
                  <a:xfrm rot="5400000">
                    <a:off x="827584" y="4869160"/>
                    <a:ext cx="720080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/>
                  <p:cNvCxnSpPr/>
                  <p:nvPr/>
                </p:nvCxnSpPr>
                <p:spPr>
                  <a:xfrm>
                    <a:off x="1179158" y="5217038"/>
                    <a:ext cx="717375" cy="227029"/>
                  </a:xfrm>
                  <a:prstGeom prst="line">
                    <a:avLst/>
                  </a:prstGeom>
                  <a:ln w="19050">
                    <a:solidFill>
                      <a:srgbClr val="0070C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テキスト ボックス 48"/>
                  <p:cNvSpPr txBox="1"/>
                  <p:nvPr/>
                </p:nvSpPr>
                <p:spPr>
                  <a:xfrm>
                    <a:off x="1547664" y="4797152"/>
                    <a:ext cx="4320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k</a:t>
                    </a:r>
                    <a:endParaRPr kumimoji="1" lang="ja-JP" altLang="en-US" dirty="0"/>
                  </a:p>
                </p:txBody>
              </p:sp>
              <p:sp>
                <p:nvSpPr>
                  <p:cNvPr id="50" name="テキスト ボックス 49"/>
                  <p:cNvSpPr txBox="1"/>
                  <p:nvPr/>
                </p:nvSpPr>
                <p:spPr>
                  <a:xfrm>
                    <a:off x="1475656" y="5301208"/>
                    <a:ext cx="43204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>
                        <a:solidFill>
                          <a:srgbClr val="0070C0"/>
                        </a:solidFill>
                      </a:rPr>
                      <a:t>h</a:t>
                    </a:r>
                    <a:endParaRPr kumimoji="1" lang="ja-JP" altLang="en-US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  <p:sp>
            <p:nvSpPr>
              <p:cNvPr id="61" name="テキスト ボックス 60"/>
              <p:cNvSpPr txBox="1"/>
              <p:nvPr/>
            </p:nvSpPr>
            <p:spPr>
              <a:xfrm>
                <a:off x="7171845" y="42210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H</a:t>
                </a:r>
                <a:endParaRPr kumimoji="1" lang="ja-JP" alt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5011605" y="4797152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e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" name="テキスト ボックス 62"/>
            <p:cNvSpPr txBox="1"/>
            <p:nvPr/>
          </p:nvSpPr>
          <p:spPr>
            <a:xfrm>
              <a:off x="1259632" y="119675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SRR</a:t>
              </a:r>
              <a:endParaRPr kumimoji="1" lang="ja-JP" altLang="en-US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4860032" y="1196752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ESR</a:t>
              </a:r>
              <a:endParaRPr kumimoji="1" lang="ja-JP" altLang="en-US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395536" y="26276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○</a:t>
              </a:r>
              <a:endParaRPr kumimoji="1" lang="ja-JP" altLang="en-US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95536" y="493187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×</a:t>
              </a:r>
              <a:endParaRPr kumimoji="1" lang="ja-JP" altLang="en-US" dirty="0"/>
            </a:p>
          </p:txBody>
        </p:sp>
        <p:grpSp>
          <p:nvGrpSpPr>
            <p:cNvPr id="130" name="グループ化 129"/>
            <p:cNvGrpSpPr/>
            <p:nvPr/>
          </p:nvGrpSpPr>
          <p:grpSpPr>
            <a:xfrm>
              <a:off x="1403648" y="2420888"/>
              <a:ext cx="2448272" cy="1305436"/>
              <a:chOff x="1403648" y="2420888"/>
              <a:chExt cx="2448272" cy="1305436"/>
            </a:xfrm>
          </p:grpSpPr>
          <p:grpSp>
            <p:nvGrpSpPr>
              <p:cNvPr id="67" name="グループ化 66"/>
              <p:cNvGrpSpPr/>
              <p:nvPr/>
            </p:nvGrpSpPr>
            <p:grpSpPr>
              <a:xfrm>
                <a:off x="3131840" y="2420888"/>
                <a:ext cx="720080" cy="1152128"/>
                <a:chOff x="7812360" y="5373216"/>
                <a:chExt cx="720080" cy="1152128"/>
              </a:xfrm>
            </p:grpSpPr>
            <p:cxnSp>
              <p:nvCxnSpPr>
                <p:cNvPr id="68" name="直線コネクタ 67"/>
                <p:cNvCxnSpPr/>
                <p:nvPr/>
              </p:nvCxnSpPr>
              <p:spPr>
                <a:xfrm rot="5400000">
                  <a:off x="7416316" y="5841268"/>
                  <a:ext cx="79208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 rot="16200000" flipH="1">
                  <a:off x="7992379" y="6129299"/>
                  <a:ext cx="792088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>
                  <a:off x="7812360" y="5445224"/>
                  <a:ext cx="576064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7812360" y="6237312"/>
                  <a:ext cx="576064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 flipV="1">
                  <a:off x="7812360" y="5373216"/>
                  <a:ext cx="14401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 flipV="1">
                  <a:off x="8388424" y="5661248"/>
                  <a:ext cx="14401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flipV="1">
                  <a:off x="8388424" y="6453336"/>
                  <a:ext cx="14401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アーチ 74"/>
                <p:cNvSpPr/>
                <p:nvPr/>
              </p:nvSpPr>
              <p:spPr>
                <a:xfrm rot="16944012">
                  <a:off x="8103347" y="5756282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アーチ 75"/>
                <p:cNvSpPr/>
                <p:nvPr/>
              </p:nvSpPr>
              <p:spPr>
                <a:xfrm rot="16944012">
                  <a:off x="8102718" y="6116322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アーチ 76"/>
                <p:cNvSpPr/>
                <p:nvPr/>
              </p:nvSpPr>
              <p:spPr>
                <a:xfrm rot="16944012">
                  <a:off x="7829692" y="5612266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アーチ 77"/>
                <p:cNvSpPr/>
                <p:nvPr/>
              </p:nvSpPr>
              <p:spPr>
                <a:xfrm rot="16944012">
                  <a:off x="7814686" y="5972306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1" name="グループ化 123"/>
              <p:cNvGrpSpPr/>
              <p:nvPr/>
            </p:nvGrpSpPr>
            <p:grpSpPr>
              <a:xfrm>
                <a:off x="1683214" y="2564904"/>
                <a:ext cx="800554" cy="1161420"/>
                <a:chOff x="1179158" y="4509120"/>
                <a:chExt cx="800554" cy="1161420"/>
              </a:xfrm>
            </p:grpSpPr>
            <p:cxnSp>
              <p:nvCxnSpPr>
                <p:cNvPr id="82" name="直線コネクタ 81"/>
                <p:cNvCxnSpPr/>
                <p:nvPr/>
              </p:nvCxnSpPr>
              <p:spPr>
                <a:xfrm flipV="1">
                  <a:off x="1187624" y="5080000"/>
                  <a:ext cx="708909" cy="1367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 rot="5400000">
                  <a:off x="827584" y="4869160"/>
                  <a:ext cx="72008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1179158" y="5217038"/>
                  <a:ext cx="717375" cy="227029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1547664" y="479715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k</a:t>
                  </a:r>
                  <a:endParaRPr kumimoji="1" lang="ja-JP" altLang="en-US" dirty="0"/>
                </a:p>
              </p:txBody>
            </p:sp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1475656" y="5301208"/>
                  <a:ext cx="43204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solidFill>
                        <a:srgbClr val="0070C0"/>
                      </a:solidFill>
                    </a:rPr>
                    <a:t>h</a:t>
                  </a:r>
                  <a:endParaRPr kumimoji="1" lang="ja-JP" altLang="en-US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97" name="テキスト ボックス 96"/>
              <p:cNvSpPr txBox="1"/>
              <p:nvPr/>
            </p:nvSpPr>
            <p:spPr>
              <a:xfrm>
                <a:off x="1403648" y="24928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e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31" name="グループ化 130"/>
            <p:cNvGrpSpPr/>
            <p:nvPr/>
          </p:nvGrpSpPr>
          <p:grpSpPr>
            <a:xfrm>
              <a:off x="1403648" y="4725144"/>
              <a:ext cx="2448272" cy="1296144"/>
              <a:chOff x="1403648" y="4725144"/>
              <a:chExt cx="2448272" cy="1296144"/>
            </a:xfrm>
          </p:grpSpPr>
          <p:grpSp>
            <p:nvGrpSpPr>
              <p:cNvPr id="98" name="グループ化 97"/>
              <p:cNvGrpSpPr/>
              <p:nvPr/>
            </p:nvGrpSpPr>
            <p:grpSpPr>
              <a:xfrm>
                <a:off x="3131840" y="4725144"/>
                <a:ext cx="720080" cy="1152128"/>
                <a:chOff x="7812360" y="5373216"/>
                <a:chExt cx="720080" cy="1152128"/>
              </a:xfrm>
            </p:grpSpPr>
            <p:cxnSp>
              <p:nvCxnSpPr>
                <p:cNvPr id="99" name="直線コネクタ 98"/>
                <p:cNvCxnSpPr/>
                <p:nvPr/>
              </p:nvCxnSpPr>
              <p:spPr>
                <a:xfrm rot="5400000">
                  <a:off x="7416316" y="5841268"/>
                  <a:ext cx="79208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/>
                <p:nvPr/>
              </p:nvCxnSpPr>
              <p:spPr>
                <a:xfrm rot="16200000" flipH="1">
                  <a:off x="7992379" y="6129299"/>
                  <a:ext cx="792088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>
                  <a:off x="7812360" y="5445224"/>
                  <a:ext cx="576064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7812360" y="6237312"/>
                  <a:ext cx="576064" cy="28803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/>
                <p:cNvCxnSpPr/>
                <p:nvPr/>
              </p:nvCxnSpPr>
              <p:spPr>
                <a:xfrm flipV="1">
                  <a:off x="7812360" y="5373216"/>
                  <a:ext cx="14401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/>
                <p:cNvCxnSpPr/>
                <p:nvPr/>
              </p:nvCxnSpPr>
              <p:spPr>
                <a:xfrm flipV="1">
                  <a:off x="8388424" y="5661248"/>
                  <a:ext cx="14401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/>
                <p:cNvCxnSpPr/>
                <p:nvPr/>
              </p:nvCxnSpPr>
              <p:spPr>
                <a:xfrm flipV="1">
                  <a:off x="8388424" y="6453336"/>
                  <a:ext cx="144016" cy="7200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アーチ 105"/>
                <p:cNvSpPr/>
                <p:nvPr/>
              </p:nvSpPr>
              <p:spPr>
                <a:xfrm rot="16944012">
                  <a:off x="8103347" y="5756282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アーチ 106"/>
                <p:cNvSpPr/>
                <p:nvPr/>
              </p:nvSpPr>
              <p:spPr>
                <a:xfrm rot="16944012">
                  <a:off x="8102718" y="6116322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アーチ 107"/>
                <p:cNvSpPr/>
                <p:nvPr/>
              </p:nvSpPr>
              <p:spPr>
                <a:xfrm rot="16944012">
                  <a:off x="7829692" y="5612266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アーチ 108"/>
                <p:cNvSpPr/>
                <p:nvPr/>
              </p:nvSpPr>
              <p:spPr>
                <a:xfrm rot="16944012">
                  <a:off x="7814686" y="5972306"/>
                  <a:ext cx="268374" cy="220540"/>
                </a:xfrm>
                <a:prstGeom prst="blockArc">
                  <a:avLst>
                    <a:gd name="adj1" fmla="val 1400823"/>
                    <a:gd name="adj2" fmla="val 21531774"/>
                    <a:gd name="adj3" fmla="val 9335"/>
                  </a:avLst>
                </a:prstGeom>
                <a:noFill/>
                <a:ln w="19050">
                  <a:solidFill>
                    <a:schemeClr val="tx1"/>
                  </a:solidFill>
                </a:ln>
                <a:effectLst>
                  <a:outerShdw dist="50800" sx="1000" sy="1000" algn="ctr" rotWithShape="0">
                    <a:schemeClr val="bg1"/>
                  </a:outerShdw>
                </a:effectLst>
                <a:scene3d>
                  <a:camera prst="orthographicFront">
                    <a:rot lat="2400000" lon="20400000" rev="6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2" name="グループ化 123"/>
              <p:cNvGrpSpPr/>
              <p:nvPr/>
            </p:nvGrpSpPr>
            <p:grpSpPr>
              <a:xfrm>
                <a:off x="1403648" y="4787860"/>
                <a:ext cx="1080120" cy="1233428"/>
                <a:chOff x="899592" y="4437112"/>
                <a:chExt cx="1080120" cy="1233428"/>
              </a:xfrm>
            </p:grpSpPr>
            <p:cxnSp>
              <p:nvCxnSpPr>
                <p:cNvPr id="113" name="直線コネクタ 112"/>
                <p:cNvCxnSpPr/>
                <p:nvPr/>
              </p:nvCxnSpPr>
              <p:spPr>
                <a:xfrm flipV="1">
                  <a:off x="1187624" y="5080000"/>
                  <a:ext cx="708909" cy="13678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線コネクタ 113"/>
                <p:cNvCxnSpPr/>
                <p:nvPr/>
              </p:nvCxnSpPr>
              <p:spPr>
                <a:xfrm rot="5400000">
                  <a:off x="827584" y="4869160"/>
                  <a:ext cx="720080" cy="0"/>
                </a:xfrm>
                <a:prstGeom prst="line">
                  <a:avLst/>
                </a:prstGeom>
                <a:ln w="19050">
                  <a:solidFill>
                    <a:srgbClr val="0070C0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>
                  <a:off x="1179158" y="5217038"/>
                  <a:ext cx="717375" cy="227029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テキスト ボックス 115"/>
                <p:cNvSpPr txBox="1"/>
                <p:nvPr/>
              </p:nvSpPr>
              <p:spPr>
                <a:xfrm>
                  <a:off x="1547664" y="479715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k</a:t>
                  </a:r>
                  <a:endParaRPr kumimoji="1" lang="ja-JP" altLang="en-US" dirty="0"/>
                </a:p>
              </p:txBody>
            </p:sp>
            <p:sp>
              <p:nvSpPr>
                <p:cNvPr id="117" name="テキスト ボックス 116"/>
                <p:cNvSpPr txBox="1"/>
                <p:nvPr/>
              </p:nvSpPr>
              <p:spPr>
                <a:xfrm>
                  <a:off x="1475656" y="5301208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e</a:t>
                  </a:r>
                  <a:endParaRPr kumimoji="1" lang="ja-JP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8" name="テキスト ボックス 117"/>
                <p:cNvSpPr txBox="1"/>
                <p:nvPr/>
              </p:nvSpPr>
              <p:spPr>
                <a:xfrm>
                  <a:off x="899592" y="4437112"/>
                  <a:ext cx="4320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solidFill>
                        <a:srgbClr val="0070C0"/>
                      </a:solidFill>
                    </a:rPr>
                    <a:t>h</a:t>
                  </a:r>
                  <a:endParaRPr kumimoji="1" lang="ja-JP" altLang="en-US" dirty="0">
                    <a:solidFill>
                      <a:srgbClr val="0070C0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Transmission spectra for SRR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39552" y="4892967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 smtClean="0">
                <a:solidFill>
                  <a:srgbClr val="FF0000"/>
                </a:solidFill>
              </a:rPr>
              <a:t>red circles</a:t>
            </a:r>
          </a:p>
          <a:p>
            <a:r>
              <a:rPr lang="en-US" altLang="ja-JP" dirty="0" smtClean="0"/>
              <a:t>The resonance is excited for the electric field of the electromagnetic wave parallel to the gap of the split rings.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8292-452E-40A6-9CAA-A03A82A537E9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pic>
        <p:nvPicPr>
          <p:cNvPr id="19458" name="Picture 2" descr="\\172.16.1.7\share\00yoshii\名称未設定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6480720" cy="3851088"/>
          </a:xfrm>
          <a:prstGeom prst="rect">
            <a:avLst/>
          </a:prstGeom>
          <a:noFill/>
        </p:spPr>
      </p:pic>
      <p:sp>
        <p:nvSpPr>
          <p:cNvPr id="9" name="正方形/長方形 8"/>
          <p:cNvSpPr/>
          <p:nvPr/>
        </p:nvSpPr>
        <p:spPr>
          <a:xfrm>
            <a:off x="4788024" y="4892967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u="sng" dirty="0" smtClean="0">
                <a:solidFill>
                  <a:srgbClr val="0000FF"/>
                </a:solidFill>
              </a:rPr>
              <a:t>blue triangles</a:t>
            </a:r>
          </a:p>
          <a:p>
            <a:pPr lvl="0"/>
            <a:r>
              <a:rPr lang="en-US" altLang="ja-JP" dirty="0" smtClean="0">
                <a:solidFill>
                  <a:prstClr val="black"/>
                </a:solidFill>
              </a:rPr>
              <a:t>No resonance is excited and the spectra correspond to a pure response of the substrate.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outerShdw dist="50800" sx="1000" sy="1000" algn="ctr" rotWithShape="0">
            <a:schemeClr val="bg1"/>
          </a:outerShdw>
        </a:effectLst>
      </a:spPr>
      <a:bodyPr rtlCol="0" anchor="ctr"/>
      <a:lstStyle>
        <a:defPPr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9285</TotalTime>
  <Words>840</Words>
  <Application>Microsoft Office PowerPoint</Application>
  <PresentationFormat>画面に合わせる (4:3)</PresentationFormat>
  <Paragraphs>255</Paragraphs>
  <Slides>20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数式</vt:lpstr>
      <vt:lpstr>Metamaterial Emergence of novel material properties </vt:lpstr>
      <vt:lpstr>Contents</vt:lpstr>
      <vt:lpstr>Metamaterial</vt:lpstr>
      <vt:lpstr>Control of refractive index</vt:lpstr>
      <vt:lpstr>Split-Ring Resonator (SRR)</vt:lpstr>
      <vt:lpstr>Sample fabrication</vt:lpstr>
      <vt:lpstr>Electron Spin Resonance (ESR) of GGG</vt:lpstr>
      <vt:lpstr>Selection rules </vt:lpstr>
      <vt:lpstr>Transmission spectra for SRR</vt:lpstr>
      <vt:lpstr>ESR spectra for GGG</vt:lpstr>
      <vt:lpstr>ESR spectra for GGG with SRR</vt:lpstr>
      <vt:lpstr>Transmission spectra for GGG with SRR</vt:lpstr>
      <vt:lpstr>Summary</vt:lpstr>
      <vt:lpstr>My work</vt:lpstr>
      <vt:lpstr>Terahertz wave</vt:lpstr>
      <vt:lpstr>THz metamaterial</vt:lpstr>
      <vt:lpstr>THz emitter and detector</vt:lpstr>
      <vt:lpstr>Backward Wave Oscillator (BWO)</vt:lpstr>
      <vt:lpstr>Experimental setup</vt:lpstr>
      <vt:lpstr>Phase shift of SRR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Electrically Excited  Inverse Electron Spin Resonance  in a Split-Ring Metamaterial Resonator</dc:title>
  <dc:creator>masahiro</dc:creator>
  <cp:lastModifiedBy>masahiro</cp:lastModifiedBy>
  <cp:revision>324</cp:revision>
  <dcterms:created xsi:type="dcterms:W3CDTF">2011-06-14T03:21:39Z</dcterms:created>
  <dcterms:modified xsi:type="dcterms:W3CDTF">2011-07-11T11:46:02Z</dcterms:modified>
</cp:coreProperties>
</file>