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308" r:id="rId4"/>
    <p:sldId id="259" r:id="rId5"/>
    <p:sldId id="309" r:id="rId6"/>
    <p:sldId id="280" r:id="rId7"/>
    <p:sldId id="281" r:id="rId8"/>
    <p:sldId id="282" r:id="rId9"/>
    <p:sldId id="283" r:id="rId10"/>
    <p:sldId id="284" r:id="rId11"/>
    <p:sldId id="294" r:id="rId12"/>
    <p:sldId id="293" r:id="rId13"/>
    <p:sldId id="287" r:id="rId14"/>
    <p:sldId id="316" r:id="rId15"/>
    <p:sldId id="311" r:id="rId16"/>
    <p:sldId id="285" r:id="rId17"/>
    <p:sldId id="286" r:id="rId18"/>
    <p:sldId id="290" r:id="rId19"/>
    <p:sldId id="262" r:id="rId20"/>
    <p:sldId id="304" r:id="rId21"/>
    <p:sldId id="264" r:id="rId22"/>
    <p:sldId id="321" r:id="rId23"/>
    <p:sldId id="288" r:id="rId24"/>
    <p:sldId id="265" r:id="rId25"/>
    <p:sldId id="306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83" autoAdjust="0"/>
  </p:normalViewPr>
  <p:slideViewPr>
    <p:cSldViewPr>
      <p:cViewPr varScale="1">
        <p:scale>
          <a:sx n="63" d="100"/>
          <a:sy n="63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72111-EB66-4644-B9E3-61E9B4F5CBBD}" type="datetimeFigureOut">
              <a:rPr kumimoji="1" lang="ja-JP" altLang="en-US" smtClean="0"/>
              <a:t>2011/7/6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C8186-00A3-4888-949F-121E9ECEE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407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9CCD4-7BA5-4192-AD21-2D8996132F68}" type="datetimeFigureOut">
              <a:rPr kumimoji="1" lang="ja-JP" altLang="en-US" smtClean="0"/>
              <a:t>2011/7/6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56214-A223-4C68-9E5B-BC03A6F92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39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326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sz="1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325C5-6A77-44C2-9F60-FFFDE3A183C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0071D-717C-4F70-9FCD-F2BD8631D6C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770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46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236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940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2ADB1-28D8-4397-9C92-3469CC8399A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7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717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438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0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85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458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90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28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960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864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325C5-6A77-44C2-9F60-FFFDE3A183C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325C5-6A77-44C2-9F60-FFFDE3A183C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325C5-6A77-44C2-9F60-FFFDE3A183C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6214-A223-4C68-9E5B-BC03A6F92B4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98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ja-JP" smtClean="0"/>
              <a:t>Introduction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3/28/2008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Introduction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kumimoji="1"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kumimoji="1"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kumimoji="1"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kumimoji="1"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kumimoji="1"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440160"/>
          </a:xfrm>
        </p:spPr>
        <p:txBody>
          <a:bodyPr/>
          <a:lstStyle/>
          <a:p>
            <a:r>
              <a:rPr lang="en-US" altLang="ja-JP" sz="4000" dirty="0">
                <a:solidFill>
                  <a:srgbClr val="002060">
                    <a:alpha val="90000"/>
                  </a:srgbClr>
                </a:solidFill>
                <a:effectLst/>
              </a:rPr>
              <a:t>Direct conversion of graphite into diamond through electronic excited states</a:t>
            </a:r>
            <a:endParaRPr kumimoji="1" lang="ja-JP" altLang="en-US" sz="4000" dirty="0">
              <a:solidFill>
                <a:srgbClr val="002060">
                  <a:alpha val="90000"/>
                </a:srgb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8278688" cy="1152128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err="1" smtClean="0"/>
              <a:t>H.Nakayama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err="1" smtClean="0"/>
              <a:t>H.Katayama</a:t>
            </a:r>
            <a:r>
              <a:rPr lang="en-US" altLang="ja-JP" dirty="0" smtClean="0"/>
              <a:t>-Yoshida</a:t>
            </a:r>
            <a:endParaRPr lang="en-US" altLang="ja-JP" dirty="0"/>
          </a:p>
          <a:p>
            <a:pPr algn="ctr"/>
            <a:r>
              <a:rPr lang="en-US" altLang="ja-JP" dirty="0"/>
              <a:t>(</a:t>
            </a:r>
            <a:r>
              <a:rPr lang="en-US" altLang="ja-JP" dirty="0" err="1" smtClean="0"/>
              <a:t>J.Phys</a:t>
            </a:r>
            <a:r>
              <a:rPr lang="en-US" altLang="ja-JP" dirty="0" smtClean="0"/>
              <a:t> : </a:t>
            </a:r>
            <a:r>
              <a:rPr lang="en-US" altLang="ja-JP" dirty="0" err="1" smtClean="0"/>
              <a:t>Condens</a:t>
            </a:r>
            <a:r>
              <a:rPr lang="en-US" altLang="ja-JP" dirty="0"/>
              <a:t>. Matter </a:t>
            </a:r>
            <a:r>
              <a:rPr lang="en-US" altLang="ja-JP" b="1" dirty="0"/>
              <a:t>15</a:t>
            </a:r>
            <a:r>
              <a:rPr lang="en-US" altLang="ja-JP" dirty="0"/>
              <a:t> </a:t>
            </a:r>
            <a:r>
              <a:rPr lang="en-US" altLang="ja-JP" dirty="0" smtClean="0"/>
              <a:t>R1077 (2003)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30696" y="5301208"/>
            <a:ext cx="8305800" cy="1080120"/>
          </a:xfrm>
          <a:prstGeom prst="rect">
            <a:avLst/>
          </a:prstGeom>
        </p:spPr>
        <p:txBody>
          <a:bodyPr lIns="40522" tIns="40522" rIns="218817" bIns="40522">
            <a:normAutofit/>
          </a:bodyPr>
          <a:lstStyle/>
          <a:p>
            <a:pPr algn="r">
              <a:buClr>
                <a:schemeClr val="accent1"/>
              </a:buClr>
              <a:buSzPct val="70000"/>
              <a:defRPr/>
            </a:pPr>
            <a:r>
              <a:rPr lang="en-US" altLang="ja-JP" sz="3200" dirty="0" smtClean="0"/>
              <a:t>Yoshida Lab.</a:t>
            </a:r>
          </a:p>
          <a:p>
            <a:pPr algn="r">
              <a:buClr>
                <a:schemeClr val="accent1"/>
              </a:buClr>
              <a:buSzPct val="70000"/>
              <a:defRPr/>
            </a:pPr>
            <a:r>
              <a:rPr lang="en-US" altLang="ja-JP" sz="3200" u="sng" dirty="0" smtClean="0"/>
              <a:t>Presenter:</a:t>
            </a:r>
            <a:r>
              <a:rPr lang="ja-JP" altLang="en-US" sz="3200" u="sng" dirty="0" smtClean="0"/>
              <a:t>　</a:t>
            </a:r>
            <a:r>
              <a:rPr lang="en-US" altLang="ja-JP" sz="3200" u="sng" dirty="0" err="1" smtClean="0"/>
              <a:t>Sho</a:t>
            </a:r>
            <a:r>
              <a:rPr lang="en-US" altLang="ja-JP" sz="3200" u="sng" dirty="0" smtClean="0"/>
              <a:t> Nishida</a:t>
            </a:r>
            <a:endParaRPr lang="ja-JP" altLang="en-US" sz="3200" u="sng" dirty="0"/>
          </a:p>
        </p:txBody>
      </p:sp>
      <p:pic>
        <p:nvPicPr>
          <p:cNvPr id="1026" name="Picture 2" descr="C:\Users\nishida\AppData\Local\Microsoft\Windows\Temporary Internet Files\Content.IE5\IQNRH8K4\MC9003705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96" y="5301208"/>
            <a:ext cx="918058" cy="91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riken.go.jp/r-world/info/info/2009/090406/image/logo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7384"/>
            <a:ext cx="808484" cy="80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11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Hexagonal</a:t>
            </a:r>
            <a:r>
              <a:rPr kumimoji="1" lang="en-US" altLang="ja-JP" dirty="0" smtClean="0"/>
              <a:t> diamond</a:t>
            </a:r>
            <a:br>
              <a:rPr kumimoji="1" lang="en-US" altLang="ja-JP" dirty="0" smtClean="0"/>
            </a:br>
            <a:r>
              <a:rPr lang="en-US" altLang="ja-JP" dirty="0" smtClean="0"/>
              <a:t> (</a:t>
            </a:r>
            <a:r>
              <a:rPr lang="en-US" altLang="ja-JP" dirty="0" err="1" smtClean="0"/>
              <a:t>Lonsdaleite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226" name="角丸四角形 225"/>
          <p:cNvSpPr/>
          <p:nvPr/>
        </p:nvSpPr>
        <p:spPr>
          <a:xfrm>
            <a:off x="2555776" y="2348880"/>
            <a:ext cx="6588224" cy="30963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t"/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・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Lonsdaleite</a:t>
            </a:r>
            <a:r>
              <a:rPr lang="en-US" altLang="ja-JP" sz="2800" dirty="0" smtClean="0">
                <a:solidFill>
                  <a:schemeClr val="tx1"/>
                </a:solidFill>
              </a:rPr>
              <a:t> is obtained   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   from </a:t>
            </a:r>
            <a:r>
              <a:rPr lang="en-US" altLang="ja-JP" sz="2800" dirty="0" smtClean="0">
                <a:solidFill>
                  <a:srgbClr val="FFFF00"/>
                </a:solidFill>
              </a:rPr>
              <a:t>simple hexagonal </a:t>
            </a:r>
            <a:r>
              <a:rPr lang="en-US" altLang="ja-JP" sz="2800" dirty="0" smtClean="0">
                <a:solidFill>
                  <a:schemeClr val="tx1"/>
                </a:solidFill>
              </a:rPr>
              <a:t>graphite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   by decreasing the interlayer    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 distance and 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 by buckling the hexagonal rings.</a:t>
            </a:r>
          </a:p>
          <a:p>
            <a:endParaRPr lang="en-US" altLang="ja-JP" sz="2800" dirty="0" smtClean="0"/>
          </a:p>
          <a:p>
            <a:endParaRPr lang="en-US" altLang="ja-JP" sz="2400" dirty="0" smtClean="0">
              <a:solidFill>
                <a:srgbClr val="E7EA68"/>
              </a:solidFill>
            </a:endParaRPr>
          </a:p>
        </p:txBody>
      </p:sp>
      <p:pic>
        <p:nvPicPr>
          <p:cNvPr id="5122" name="Picture 2" descr="C:\Users\nishida\Desktop\論文\後期セミナー\carbon structure\hexagonal diamond (ロンズデーライト）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36512" y="2348880"/>
            <a:ext cx="2966871" cy="2952328"/>
          </a:xfrm>
          <a:prstGeom prst="rect">
            <a:avLst/>
          </a:prstGeom>
          <a:noFill/>
        </p:spPr>
      </p:pic>
      <p:sp>
        <p:nvSpPr>
          <p:cNvPr id="4" name="正方形/長方形 3"/>
          <p:cNvSpPr/>
          <p:nvPr/>
        </p:nvSpPr>
        <p:spPr>
          <a:xfrm>
            <a:off x="35496" y="6561438"/>
            <a:ext cx="2894863" cy="25193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err="1" smtClean="0">
                <a:solidFill>
                  <a:schemeClr val="bg1"/>
                </a:solidFill>
              </a:rPr>
              <a:t>Lonsdaleite</a:t>
            </a:r>
            <a:r>
              <a:rPr lang="ja-JP" altLang="en-US" sz="1400" dirty="0" smtClean="0">
                <a:solidFill>
                  <a:schemeClr val="bg1"/>
                </a:solidFill>
              </a:rPr>
              <a:t>：ロンズデーライト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24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292080" y="4509120"/>
            <a:ext cx="3456384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フローチャート : 結合子 14"/>
          <p:cNvSpPr/>
          <p:nvPr/>
        </p:nvSpPr>
        <p:spPr>
          <a:xfrm>
            <a:off x="6660232" y="5445224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曲線コネクタ 18"/>
          <p:cNvCxnSpPr/>
          <p:nvPr/>
        </p:nvCxnSpPr>
        <p:spPr>
          <a:xfrm rot="5400000" flipH="1" flipV="1">
            <a:off x="6048164" y="5841268"/>
            <a:ext cx="792088" cy="57606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線コネクタ 20"/>
          <p:cNvCxnSpPr/>
          <p:nvPr/>
        </p:nvCxnSpPr>
        <p:spPr>
          <a:xfrm rot="5400000" flipH="1" flipV="1">
            <a:off x="6660232" y="4797152"/>
            <a:ext cx="720080" cy="43204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787648" y="5229200"/>
            <a:ext cx="11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/>
              <a:t>V</a:t>
            </a:r>
            <a:r>
              <a:rPr lang="en-US" altLang="ja-JP" sz="2400" baseline="-30000" dirty="0" err="1" smtClean="0"/>
              <a:t>eff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/>
              <a:t>r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32240" y="55172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/>
              <a:t>ψ</a:t>
            </a:r>
            <a:r>
              <a:rPr kumimoji="1" lang="en-US" altLang="ja-JP" i="1" baseline="-25000" dirty="0" smtClean="0"/>
              <a:t>i</a:t>
            </a:r>
            <a:r>
              <a:rPr kumimoji="1" lang="en-US" altLang="ja-JP" dirty="0" smtClean="0"/>
              <a:t>(</a:t>
            </a:r>
            <a:r>
              <a:rPr kumimoji="1" lang="en-US" altLang="ja-JP" b="1" dirty="0" smtClean="0"/>
              <a:t>r</a:t>
            </a:r>
            <a:r>
              <a:rPr kumimoji="1" lang="en-US" altLang="ja-JP" dirty="0" smtClean="0"/>
              <a:t>)</a:t>
            </a:r>
            <a:endParaRPr kumimoji="1" lang="ja-JP" altLang="en-US" i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5292080" y="2132856"/>
            <a:ext cx="3456384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フローチャート : 結合子 19"/>
          <p:cNvSpPr/>
          <p:nvPr/>
        </p:nvSpPr>
        <p:spPr>
          <a:xfrm>
            <a:off x="5724128" y="2420888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 : 結合子 21"/>
          <p:cNvSpPr/>
          <p:nvPr/>
        </p:nvSpPr>
        <p:spPr>
          <a:xfrm>
            <a:off x="7956376" y="3789040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 : 結合子 22"/>
          <p:cNvSpPr/>
          <p:nvPr/>
        </p:nvSpPr>
        <p:spPr>
          <a:xfrm>
            <a:off x="5796136" y="3717032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 : 結合子 28"/>
          <p:cNvSpPr/>
          <p:nvPr/>
        </p:nvSpPr>
        <p:spPr>
          <a:xfrm>
            <a:off x="6588224" y="3068960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 : 結合子 29"/>
          <p:cNvSpPr/>
          <p:nvPr/>
        </p:nvSpPr>
        <p:spPr>
          <a:xfrm>
            <a:off x="7236296" y="2348880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曲線コネクタ 30"/>
          <p:cNvCxnSpPr/>
          <p:nvPr/>
        </p:nvCxnSpPr>
        <p:spPr>
          <a:xfrm rot="5400000" flipH="1" flipV="1">
            <a:off x="6552220" y="2456892"/>
            <a:ext cx="720080" cy="3600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曲線コネクタ 31"/>
          <p:cNvCxnSpPr/>
          <p:nvPr/>
        </p:nvCxnSpPr>
        <p:spPr>
          <a:xfrm rot="5400000" flipH="1" flipV="1">
            <a:off x="6012160" y="3501008"/>
            <a:ext cx="792088" cy="50405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/>
          <p:nvPr/>
        </p:nvCxnSpPr>
        <p:spPr>
          <a:xfrm rot="16200000" flipH="1">
            <a:off x="6948264" y="3140968"/>
            <a:ext cx="216024" cy="216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カギ線コネクタ 37"/>
          <p:cNvCxnSpPr/>
          <p:nvPr/>
        </p:nvCxnSpPr>
        <p:spPr>
          <a:xfrm rot="16200000" flipH="1">
            <a:off x="7164288" y="3284984"/>
            <a:ext cx="216024" cy="216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カギ線コネクタ 38"/>
          <p:cNvCxnSpPr/>
          <p:nvPr/>
        </p:nvCxnSpPr>
        <p:spPr>
          <a:xfrm rot="16200000" flipH="1">
            <a:off x="7380312" y="3429000"/>
            <a:ext cx="216024" cy="216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/>
          <p:nvPr/>
        </p:nvCxnSpPr>
        <p:spPr>
          <a:xfrm rot="16200000" flipH="1">
            <a:off x="7596336" y="3573016"/>
            <a:ext cx="216024" cy="216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41"/>
          <p:cNvCxnSpPr/>
          <p:nvPr/>
        </p:nvCxnSpPr>
        <p:spPr>
          <a:xfrm rot="16200000" flipH="1">
            <a:off x="6012160" y="2636912"/>
            <a:ext cx="216024" cy="216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/>
          <p:nvPr/>
        </p:nvCxnSpPr>
        <p:spPr>
          <a:xfrm rot="16200000" flipH="1">
            <a:off x="6228184" y="2780928"/>
            <a:ext cx="216024" cy="216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/>
          <p:nvPr/>
        </p:nvCxnSpPr>
        <p:spPr>
          <a:xfrm rot="5400000">
            <a:off x="6336196" y="3248980"/>
            <a:ext cx="216024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カギ線コネクタ 48"/>
          <p:cNvCxnSpPr/>
          <p:nvPr/>
        </p:nvCxnSpPr>
        <p:spPr>
          <a:xfrm rot="5400000">
            <a:off x="6192180" y="3392996"/>
            <a:ext cx="216024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カギ線コネクタ 49"/>
          <p:cNvCxnSpPr/>
          <p:nvPr/>
        </p:nvCxnSpPr>
        <p:spPr>
          <a:xfrm rot="5400000">
            <a:off x="6048164" y="3537012"/>
            <a:ext cx="216024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/>
          <p:nvPr/>
        </p:nvCxnSpPr>
        <p:spPr>
          <a:xfrm rot="5400000">
            <a:off x="6768244" y="2888940"/>
            <a:ext cx="216024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2"/>
          <p:cNvCxnSpPr/>
          <p:nvPr/>
        </p:nvCxnSpPr>
        <p:spPr>
          <a:xfrm rot="5400000">
            <a:off x="6912260" y="2744924"/>
            <a:ext cx="216024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カギ線コネクタ 53"/>
          <p:cNvCxnSpPr/>
          <p:nvPr/>
        </p:nvCxnSpPr>
        <p:spPr>
          <a:xfrm rot="5400000">
            <a:off x="7056276" y="2600908"/>
            <a:ext cx="216024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右カーブ矢印 58"/>
          <p:cNvSpPr/>
          <p:nvPr/>
        </p:nvSpPr>
        <p:spPr>
          <a:xfrm>
            <a:off x="5220072" y="3212976"/>
            <a:ext cx="360040" cy="1872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56" name="オブジェクト 55"/>
          <p:cNvGraphicFramePr>
            <a:graphicFrameLocks noChangeAspect="1"/>
          </p:cNvGraphicFramePr>
          <p:nvPr/>
        </p:nvGraphicFramePr>
        <p:xfrm>
          <a:off x="0" y="4725144"/>
          <a:ext cx="42608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2" name="数式" r:id="rId4" imgW="1815840" imgH="253800" progId="Equation.3">
                  <p:embed/>
                </p:oleObj>
              </mc:Choice>
              <mc:Fallback>
                <p:oleObj name="数式" r:id="rId4" imgW="1815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25144"/>
                        <a:ext cx="42608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正方形/長方形 59"/>
          <p:cNvSpPr/>
          <p:nvPr/>
        </p:nvSpPr>
        <p:spPr>
          <a:xfrm>
            <a:off x="4211960" y="5733256"/>
            <a:ext cx="43204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427984" y="609329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?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2" name="オブジェクト 61"/>
          <p:cNvGraphicFramePr>
            <a:graphicFrameLocks noChangeAspect="1"/>
          </p:cNvGraphicFramePr>
          <p:nvPr/>
        </p:nvGraphicFramePr>
        <p:xfrm>
          <a:off x="0" y="2564904"/>
          <a:ext cx="4860032" cy="528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3" name="数式" r:id="rId6" imgW="2184120" imgH="228600" progId="Equation.3">
                  <p:embed/>
                </p:oleObj>
              </mc:Choice>
              <mc:Fallback>
                <p:oleObj name="数式" r:id="rId6" imgW="2184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4904"/>
                        <a:ext cx="4860032" cy="5282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オブジェクト 62"/>
          <p:cNvGraphicFramePr>
            <a:graphicFrameLocks noChangeAspect="1"/>
          </p:cNvGraphicFramePr>
          <p:nvPr/>
        </p:nvGraphicFramePr>
        <p:xfrm>
          <a:off x="0" y="3068960"/>
          <a:ext cx="432048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4" name="数式" r:id="rId8" imgW="2222280" imgH="482400" progId="Equation.3">
                  <p:embed/>
                </p:oleObj>
              </mc:Choice>
              <mc:Fallback>
                <p:oleObj name="数式" r:id="rId8" imgW="2222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68960"/>
                        <a:ext cx="432048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角丸四角形 63"/>
          <p:cNvSpPr/>
          <p:nvPr/>
        </p:nvSpPr>
        <p:spPr>
          <a:xfrm>
            <a:off x="0" y="2348880"/>
            <a:ext cx="4860032" cy="1728192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65" name="角丸四角形 64"/>
          <p:cNvSpPr/>
          <p:nvPr/>
        </p:nvSpPr>
        <p:spPr>
          <a:xfrm>
            <a:off x="0" y="4509120"/>
            <a:ext cx="4860032" cy="2088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6" name="オブジェクト 65"/>
          <p:cNvGraphicFramePr>
            <a:graphicFrameLocks noChangeAspect="1"/>
          </p:cNvGraphicFramePr>
          <p:nvPr/>
        </p:nvGraphicFramePr>
        <p:xfrm>
          <a:off x="179512" y="5517232"/>
          <a:ext cx="449999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5" name="数式" r:id="rId10" imgW="2095200" imgH="444240" progId="Equation.3">
                  <p:embed/>
                </p:oleObj>
              </mc:Choice>
              <mc:Fallback>
                <p:oleObj name="数式" r:id="rId10" imgW="2095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517232"/>
                        <a:ext cx="449999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タイトル 1"/>
          <p:cNvSpPr>
            <a:spLocks noGrp="1"/>
          </p:cNvSpPr>
          <p:nvPr>
            <p:ph type="title"/>
          </p:nvPr>
        </p:nvSpPr>
        <p:spPr>
          <a:xfrm>
            <a:off x="539552" y="188259"/>
            <a:ext cx="8136903" cy="1080501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First principles calculations</a:t>
            </a:r>
            <a:endParaRPr kumimoji="1" lang="ja-JP" altLang="en-US" dirty="0"/>
          </a:p>
        </p:txBody>
      </p:sp>
      <p:sp>
        <p:nvSpPr>
          <p:cNvPr id="41" name="スライド番号プレースホル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DA92-76F8-4861-9282-DDF8EB5BB7F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80020" y="1844824"/>
            <a:ext cx="60481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2800" kern="0" dirty="0">
                <a:gradFill flip="none" rotWithShape="1">
                  <a:gsLst>
                    <a:gs pos="60000">
                      <a:schemeClr val="tx2"/>
                    </a:gs>
                    <a:gs pos="100000">
                      <a:schemeClr val="tx2">
                        <a:tint val="20000"/>
                      </a:schemeClr>
                    </a:gs>
                  </a:gsLst>
                  <a:lin ang="5400000" scaled="1"/>
                  <a:tileRect/>
                </a:gradFill>
              </a:rPr>
              <a:t>DFT(Density Functional Theory)</a:t>
            </a:r>
          </a:p>
          <a:p>
            <a:pPr algn="ctr"/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79903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136903" cy="1080501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First principles calculations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7704856" cy="4968552"/>
          </a:xfrm>
        </p:spPr>
        <p:txBody>
          <a:bodyPr>
            <a:no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Based on DFT ( Density Functional Theory)  </a:t>
            </a:r>
          </a:p>
          <a:p>
            <a:r>
              <a:rPr lang="en-US" altLang="ja-JP" dirty="0" smtClean="0">
                <a:solidFill>
                  <a:schemeClr val="bg1"/>
                </a:solidFill>
              </a:rPr>
              <a:t>Exchanged correlation energy term </a:t>
            </a:r>
          </a:p>
          <a:p>
            <a:pPr marL="0" indent="0">
              <a:buNone/>
            </a:pPr>
            <a:r>
              <a:rPr lang="en-US" altLang="ja-JP" dirty="0" smtClean="0"/>
              <a:t>     </a:t>
            </a:r>
            <a:r>
              <a:rPr lang="ja-JP" altLang="en-US" dirty="0" smtClean="0"/>
              <a:t>・</a:t>
            </a:r>
            <a:r>
              <a:rPr kumimoji="1" lang="en-US" altLang="ja-JP" dirty="0" smtClean="0"/>
              <a:t>LDA (Local Density Approximation)</a:t>
            </a:r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  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GGA (</a:t>
            </a:r>
            <a:r>
              <a:rPr lang="ja-JP" altLang="ja-JP" dirty="0"/>
              <a:t>Generalized gradient </a:t>
            </a:r>
            <a:r>
              <a:rPr lang="ja-JP" altLang="ja-JP" dirty="0" smtClean="0"/>
              <a:t>approximation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kumimoji="1" lang="en-US" altLang="ja-JP" dirty="0" smtClean="0">
                <a:solidFill>
                  <a:schemeClr val="bg1"/>
                </a:solidFill>
              </a:rPr>
              <a:t>Basis function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</a:t>
            </a:r>
            <a:r>
              <a:rPr lang="en-US" altLang="ja-JP" dirty="0" smtClean="0"/>
              <a:t>Plane Wave basis</a:t>
            </a:r>
          </a:p>
          <a:p>
            <a:pPr marL="0" indent="0">
              <a:buNone/>
            </a:pPr>
            <a:r>
              <a:rPr kumimoji="1" lang="ja-JP" altLang="en-US" dirty="0" smtClean="0"/>
              <a:t>　　・</a:t>
            </a:r>
            <a:r>
              <a:rPr kumimoji="1" lang="en-US" altLang="ja-JP" dirty="0" smtClean="0"/>
              <a:t>Local Orbital basis (Gaussian </a:t>
            </a:r>
            <a:r>
              <a:rPr kumimoji="1" lang="en-US" altLang="ja-JP" dirty="0" err="1" smtClean="0"/>
              <a:t>basis,etc</a:t>
            </a:r>
            <a:r>
              <a:rPr kumimoji="1" lang="en-US" altLang="ja-JP" dirty="0" smtClean="0"/>
              <a:t>)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chemeClr val="bg1"/>
                </a:solidFill>
              </a:rPr>
              <a:t>Treatment of core electron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  <a:r>
              <a:rPr lang="ja-JP" altLang="en-US" dirty="0" smtClean="0"/>
              <a:t>・</a:t>
            </a:r>
            <a:r>
              <a:rPr lang="en-US" altLang="ja-JP" dirty="0"/>
              <a:t>All electron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     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Pseudo potential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-36512" y="6597352"/>
            <a:ext cx="3744416" cy="2606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Pseudo-potential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：擬ポテンシャル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3419872" y="3861048"/>
            <a:ext cx="1728192" cy="140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6084168" y="4149080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256076" y="3284984"/>
            <a:ext cx="3887924" cy="7163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FLAPW (Full potential linearized augmented </a:t>
            </a:r>
            <a:r>
              <a:rPr kumimoji="1" lang="en-US" altLang="ja-JP" dirty="0" err="1" smtClean="0"/>
              <a:t>planewave</a:t>
            </a:r>
            <a:r>
              <a:rPr kumimoji="1" lang="en-US" altLang="ja-JP" dirty="0" smtClean="0"/>
              <a:t> method)</a:t>
            </a:r>
          </a:p>
        </p:txBody>
      </p:sp>
    </p:spTree>
    <p:extLst>
      <p:ext uri="{BB962C8B-B14F-4D97-AF65-F5344CB8AC3E}">
        <p14:creationId xmlns:p14="http://schemas.microsoft.com/office/powerpoint/2010/main" val="4223859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 smtClean="0"/>
              <a:t> </a:t>
            </a:r>
            <a:r>
              <a:rPr lang="en-US" altLang="ja-JP" sz="4800" dirty="0" smtClean="0"/>
              <a:t>Graphite-to-diamond transition </a:t>
            </a:r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4" name="角丸四角形 3"/>
          <p:cNvSpPr/>
          <p:nvPr/>
        </p:nvSpPr>
        <p:spPr>
          <a:xfrm>
            <a:off x="0" y="1988840"/>
            <a:ext cx="9144000" cy="4392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t"/>
          <a:lstStyle/>
          <a:p>
            <a:r>
              <a:rPr lang="ja-JP" altLang="en-US" sz="2100" dirty="0" smtClean="0">
                <a:solidFill>
                  <a:schemeClr val="tx1"/>
                </a:solidFill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</a:rPr>
              <a:t>The transition from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rhombohedral</a:t>
            </a:r>
            <a:r>
              <a:rPr lang="en-US" altLang="ja-JP" sz="2800" dirty="0" smtClean="0">
                <a:solidFill>
                  <a:schemeClr val="tx1"/>
                </a:solidFill>
              </a:rPr>
              <a:t> graphite to 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cubic diamond can be investigated 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by calculating the total energy E (V,β,γ) 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  as a function of </a:t>
            </a:r>
            <a:r>
              <a:rPr lang="en-US" altLang="ja-JP" sz="2800" dirty="0" smtClean="0">
                <a:solidFill>
                  <a:srgbClr val="FFFF00"/>
                </a:solidFill>
              </a:rPr>
              <a:t>V, β(=c/a), γ(=R/c).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V is cell volume, 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  R is length between the first atom and 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                                             the second atom.</a:t>
            </a:r>
          </a:p>
          <a:p>
            <a:endParaRPr lang="en-US" altLang="ja-JP" sz="2100" dirty="0" smtClean="0">
              <a:solidFill>
                <a:schemeClr val="tx1"/>
              </a:solidFill>
            </a:endParaRPr>
          </a:p>
          <a:p>
            <a:endParaRPr lang="en-US" altLang="ja-JP" sz="2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2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14</a:t>
            </a:fld>
            <a:endParaRPr lang="en-US" altLang="ja-JP"/>
          </a:p>
        </p:txBody>
      </p:sp>
      <p:cxnSp>
        <p:nvCxnSpPr>
          <p:cNvPr id="42" name="直線コネクタ 41"/>
          <p:cNvCxnSpPr>
            <a:stCxn id="34" idx="3"/>
            <a:endCxn id="24" idx="7"/>
          </p:cNvCxnSpPr>
          <p:nvPr/>
        </p:nvCxnSpPr>
        <p:spPr>
          <a:xfrm flipH="1">
            <a:off x="609475" y="4653019"/>
            <a:ext cx="976117" cy="92748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タイトル 1"/>
          <p:cNvSpPr>
            <a:spLocks noGrp="1"/>
          </p:cNvSpPr>
          <p:nvPr>
            <p:ph type="title"/>
          </p:nvPr>
        </p:nvSpPr>
        <p:spPr>
          <a:xfrm>
            <a:off x="672353" y="527593"/>
            <a:ext cx="7799294" cy="813175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Rhombohedral</a:t>
            </a:r>
            <a:r>
              <a:rPr kumimoji="1" lang="en-US" altLang="ja-JP" dirty="0" smtClean="0"/>
              <a:t> structure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79512" y="2181046"/>
            <a:ext cx="5256584" cy="3912250"/>
            <a:chOff x="179512" y="2181046"/>
            <a:chExt cx="5256584" cy="3912250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179512" y="2181046"/>
              <a:ext cx="5256584" cy="3768234"/>
              <a:chOff x="611560" y="2181046"/>
              <a:chExt cx="5256584" cy="3768234"/>
            </a:xfrm>
          </p:grpSpPr>
          <p:sp>
            <p:nvSpPr>
              <p:cNvPr id="52" name="フローチャート: 処理 51"/>
              <p:cNvSpPr/>
              <p:nvPr/>
            </p:nvSpPr>
            <p:spPr>
              <a:xfrm>
                <a:off x="2771800" y="3201660"/>
                <a:ext cx="397968" cy="299348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b="1" dirty="0">
                    <a:solidFill>
                      <a:srgbClr val="FF0000"/>
                    </a:solidFill>
                    <a:latin typeface="+mj-ea"/>
                    <a:ea typeface="+mj-ea"/>
                  </a:rPr>
                  <a:t>α</a:t>
                </a:r>
                <a:endParaRPr kumimoji="1" lang="ja-JP" altLang="en-US" sz="2800" b="1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grpSp>
            <p:nvGrpSpPr>
              <p:cNvPr id="54" name="グループ化 53"/>
              <p:cNvGrpSpPr/>
              <p:nvPr/>
            </p:nvGrpSpPr>
            <p:grpSpPr>
              <a:xfrm>
                <a:off x="611560" y="2181046"/>
                <a:ext cx="5256584" cy="3768234"/>
                <a:chOff x="611560" y="2181046"/>
                <a:chExt cx="5256584" cy="3768234"/>
              </a:xfrm>
            </p:grpSpPr>
            <p:grpSp>
              <p:nvGrpSpPr>
                <p:cNvPr id="47" name="グループ化 46"/>
                <p:cNvGrpSpPr/>
                <p:nvPr/>
              </p:nvGrpSpPr>
              <p:grpSpPr>
                <a:xfrm>
                  <a:off x="611560" y="2181046"/>
                  <a:ext cx="5256584" cy="3768234"/>
                  <a:chOff x="899592" y="2037030"/>
                  <a:chExt cx="5256584" cy="3768234"/>
                </a:xfrm>
              </p:grpSpPr>
              <p:grpSp>
                <p:nvGrpSpPr>
                  <p:cNvPr id="46" name="グループ化 45"/>
                  <p:cNvGrpSpPr/>
                  <p:nvPr/>
                </p:nvGrpSpPr>
                <p:grpSpPr>
                  <a:xfrm>
                    <a:off x="899592" y="2037030"/>
                    <a:ext cx="5256584" cy="3768234"/>
                    <a:chOff x="899592" y="2037030"/>
                    <a:chExt cx="5256584" cy="3768234"/>
                  </a:xfrm>
                </p:grpSpPr>
                <p:grpSp>
                  <p:nvGrpSpPr>
                    <p:cNvPr id="21" name="グループ化 20"/>
                    <p:cNvGrpSpPr/>
                    <p:nvPr/>
                  </p:nvGrpSpPr>
                  <p:grpSpPr>
                    <a:xfrm>
                      <a:off x="899592" y="3270019"/>
                      <a:ext cx="3924274" cy="2535245"/>
                      <a:chOff x="899592" y="3270019"/>
                      <a:chExt cx="3924274" cy="2535245"/>
                    </a:xfrm>
                  </p:grpSpPr>
                  <p:grpSp>
                    <p:nvGrpSpPr>
                      <p:cNvPr id="22" name="グループ化 21"/>
                      <p:cNvGrpSpPr/>
                      <p:nvPr/>
                    </p:nvGrpSpPr>
                    <p:grpSpPr>
                      <a:xfrm>
                        <a:off x="899592" y="3270019"/>
                        <a:ext cx="3924274" cy="2535245"/>
                        <a:chOff x="899592" y="3270019"/>
                        <a:chExt cx="3924274" cy="2535245"/>
                      </a:xfrm>
                    </p:grpSpPr>
                    <p:sp>
                      <p:nvSpPr>
                        <p:cNvPr id="24" name="円/楕円 23"/>
                        <p:cNvSpPr/>
                        <p:nvPr/>
                      </p:nvSpPr>
                      <p:spPr>
                        <a:xfrm>
                          <a:off x="899592" y="5373216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5" name="円/楕円 24"/>
                        <p:cNvSpPr/>
                        <p:nvPr/>
                      </p:nvSpPr>
                      <p:spPr>
                        <a:xfrm>
                          <a:off x="1907704" y="3501008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6" name="円/楕円 25"/>
                        <p:cNvSpPr/>
                        <p:nvPr/>
                      </p:nvSpPr>
                      <p:spPr>
                        <a:xfrm>
                          <a:off x="3347864" y="5085184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7" name="円/楕円 26"/>
                        <p:cNvSpPr/>
                        <p:nvPr/>
                      </p:nvSpPr>
                      <p:spPr>
                        <a:xfrm>
                          <a:off x="4320133" y="3270019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28" name="直線コネクタ 27"/>
                        <p:cNvCxnSpPr/>
                        <p:nvPr/>
                      </p:nvCxnSpPr>
                      <p:spPr>
                        <a:xfrm flipV="1">
                          <a:off x="1196179" y="3930418"/>
                          <a:ext cx="830015" cy="1503432"/>
                        </a:xfrm>
                        <a:prstGeom prst="line">
                          <a:avLst/>
                        </a:prstGeom>
                        <a:ln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" name="直線コネクタ 28"/>
                        <p:cNvCxnSpPr/>
                        <p:nvPr/>
                      </p:nvCxnSpPr>
                      <p:spPr>
                        <a:xfrm flipV="1">
                          <a:off x="1403325" y="5373216"/>
                          <a:ext cx="1944539" cy="235693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" name="直線コネクタ 29"/>
                        <p:cNvCxnSpPr/>
                        <p:nvPr/>
                      </p:nvCxnSpPr>
                      <p:spPr>
                        <a:xfrm flipV="1">
                          <a:off x="2375594" y="3486043"/>
                          <a:ext cx="1944539" cy="235693"/>
                        </a:xfrm>
                        <a:prstGeom prst="line">
                          <a:avLst/>
                        </a:prstGeom>
                        <a:ln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3" name="直線コネクタ 22"/>
                      <p:cNvCxnSpPr/>
                      <p:nvPr/>
                    </p:nvCxnSpPr>
                    <p:spPr>
                      <a:xfrm flipV="1">
                        <a:off x="3636165" y="3721736"/>
                        <a:ext cx="830015" cy="15034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1" name="グループ化 30"/>
                    <p:cNvGrpSpPr/>
                    <p:nvPr/>
                  </p:nvGrpSpPr>
                  <p:grpSpPr>
                    <a:xfrm>
                      <a:off x="2231902" y="2037030"/>
                      <a:ext cx="3924274" cy="2535245"/>
                      <a:chOff x="899592" y="3270019"/>
                      <a:chExt cx="3924274" cy="2535245"/>
                    </a:xfrm>
                  </p:grpSpPr>
                  <p:grpSp>
                    <p:nvGrpSpPr>
                      <p:cNvPr id="32" name="グループ化 31"/>
                      <p:cNvGrpSpPr/>
                      <p:nvPr/>
                    </p:nvGrpSpPr>
                    <p:grpSpPr>
                      <a:xfrm>
                        <a:off x="899592" y="3270019"/>
                        <a:ext cx="3924274" cy="2535245"/>
                        <a:chOff x="899592" y="3270019"/>
                        <a:chExt cx="3924274" cy="2535245"/>
                      </a:xfrm>
                    </p:grpSpPr>
                    <p:sp>
                      <p:nvSpPr>
                        <p:cNvPr id="34" name="円/楕円 33"/>
                        <p:cNvSpPr/>
                        <p:nvPr/>
                      </p:nvSpPr>
                      <p:spPr>
                        <a:xfrm>
                          <a:off x="899592" y="5373216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5" name="円/楕円 34"/>
                        <p:cNvSpPr/>
                        <p:nvPr/>
                      </p:nvSpPr>
                      <p:spPr>
                        <a:xfrm>
                          <a:off x="1907704" y="3501008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6" name="円/楕円 35"/>
                        <p:cNvSpPr/>
                        <p:nvPr/>
                      </p:nvSpPr>
                      <p:spPr>
                        <a:xfrm>
                          <a:off x="3347864" y="5085184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7" name="円/楕円 36"/>
                        <p:cNvSpPr/>
                        <p:nvPr/>
                      </p:nvSpPr>
                      <p:spPr>
                        <a:xfrm>
                          <a:off x="4320133" y="3270019"/>
                          <a:ext cx="503733" cy="43204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38" name="直線コネクタ 37"/>
                        <p:cNvCxnSpPr/>
                        <p:nvPr/>
                      </p:nvCxnSpPr>
                      <p:spPr>
                        <a:xfrm flipV="1">
                          <a:off x="1196179" y="3930418"/>
                          <a:ext cx="830015" cy="1503432"/>
                        </a:xfrm>
                        <a:prstGeom prst="line">
                          <a:avLst/>
                        </a:prstGeom>
                        <a:ln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直線コネクタ 38"/>
                        <p:cNvCxnSpPr/>
                        <p:nvPr/>
                      </p:nvCxnSpPr>
                      <p:spPr>
                        <a:xfrm flipV="1">
                          <a:off x="1403325" y="5373216"/>
                          <a:ext cx="1944539" cy="235693"/>
                        </a:xfrm>
                        <a:prstGeom prst="line">
                          <a:avLst/>
                        </a:prstGeom>
                        <a:ln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0" name="直線コネクタ 39"/>
                        <p:cNvCxnSpPr/>
                        <p:nvPr/>
                      </p:nvCxnSpPr>
                      <p:spPr>
                        <a:xfrm flipV="1">
                          <a:off x="2375594" y="3486043"/>
                          <a:ext cx="1944539" cy="235693"/>
                        </a:xfrm>
                        <a:prstGeom prst="line">
                          <a:avLst/>
                        </a:prstGeom>
                        <a:ln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3" name="直線コネクタ 32"/>
                      <p:cNvCxnSpPr/>
                      <p:nvPr/>
                    </p:nvCxnSpPr>
                    <p:spPr>
                      <a:xfrm flipV="1">
                        <a:off x="3636165" y="3721736"/>
                        <a:ext cx="830015" cy="15034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3" name="直線コネクタ 42"/>
                    <p:cNvCxnSpPr/>
                    <p:nvPr/>
                  </p:nvCxnSpPr>
                  <p:spPr>
                    <a:xfrm flipH="1">
                      <a:off x="2305672" y="2595046"/>
                      <a:ext cx="976117" cy="92748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直線コネクタ 43"/>
                    <p:cNvCxnSpPr/>
                    <p:nvPr/>
                  </p:nvCxnSpPr>
                  <p:spPr>
                    <a:xfrm flipH="1">
                      <a:off x="4739877" y="2386799"/>
                      <a:ext cx="976117" cy="92748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" name="直線コネクタ 44"/>
                  <p:cNvCxnSpPr/>
                  <p:nvPr/>
                </p:nvCxnSpPr>
                <p:spPr>
                  <a:xfrm flipH="1">
                    <a:off x="3763760" y="4218391"/>
                    <a:ext cx="976117" cy="92748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" name="フリーフォーム 48"/>
                <p:cNvSpPr/>
                <p:nvPr/>
              </p:nvSpPr>
              <p:spPr>
                <a:xfrm>
                  <a:off x="1323154" y="4827307"/>
                  <a:ext cx="642816" cy="833941"/>
                </a:xfrm>
                <a:custGeom>
                  <a:avLst/>
                  <a:gdLst>
                    <a:gd name="connsiteX0" fmla="*/ 0 w 1045031"/>
                    <a:gd name="connsiteY0" fmla="*/ 0 h 972457"/>
                    <a:gd name="connsiteX1" fmla="*/ 203200 w 1045031"/>
                    <a:gd name="connsiteY1" fmla="*/ 43543 h 972457"/>
                    <a:gd name="connsiteX2" fmla="*/ 261257 w 1045031"/>
                    <a:gd name="connsiteY2" fmla="*/ 72572 h 972457"/>
                    <a:gd name="connsiteX3" fmla="*/ 333828 w 1045031"/>
                    <a:gd name="connsiteY3" fmla="*/ 87086 h 972457"/>
                    <a:gd name="connsiteX4" fmla="*/ 391885 w 1045031"/>
                    <a:gd name="connsiteY4" fmla="*/ 130629 h 972457"/>
                    <a:gd name="connsiteX5" fmla="*/ 449943 w 1045031"/>
                    <a:gd name="connsiteY5" fmla="*/ 159657 h 972457"/>
                    <a:gd name="connsiteX6" fmla="*/ 493485 w 1045031"/>
                    <a:gd name="connsiteY6" fmla="*/ 203200 h 972457"/>
                    <a:gd name="connsiteX7" fmla="*/ 537028 w 1045031"/>
                    <a:gd name="connsiteY7" fmla="*/ 232229 h 972457"/>
                    <a:gd name="connsiteX8" fmla="*/ 566057 w 1045031"/>
                    <a:gd name="connsiteY8" fmla="*/ 275772 h 972457"/>
                    <a:gd name="connsiteX9" fmla="*/ 609600 w 1045031"/>
                    <a:gd name="connsiteY9" fmla="*/ 304800 h 972457"/>
                    <a:gd name="connsiteX10" fmla="*/ 667657 w 1045031"/>
                    <a:gd name="connsiteY10" fmla="*/ 348343 h 972457"/>
                    <a:gd name="connsiteX11" fmla="*/ 754743 w 1045031"/>
                    <a:gd name="connsiteY11" fmla="*/ 449943 h 972457"/>
                    <a:gd name="connsiteX12" fmla="*/ 841828 w 1045031"/>
                    <a:gd name="connsiteY12" fmla="*/ 522515 h 972457"/>
                    <a:gd name="connsiteX13" fmla="*/ 899885 w 1045031"/>
                    <a:gd name="connsiteY13" fmla="*/ 609600 h 972457"/>
                    <a:gd name="connsiteX14" fmla="*/ 943428 w 1045031"/>
                    <a:gd name="connsiteY14" fmla="*/ 653143 h 972457"/>
                    <a:gd name="connsiteX15" fmla="*/ 972457 w 1045031"/>
                    <a:gd name="connsiteY15" fmla="*/ 696686 h 972457"/>
                    <a:gd name="connsiteX16" fmla="*/ 1001485 w 1045031"/>
                    <a:gd name="connsiteY16" fmla="*/ 798286 h 972457"/>
                    <a:gd name="connsiteX17" fmla="*/ 1030514 w 1045031"/>
                    <a:gd name="connsiteY17" fmla="*/ 841829 h 972457"/>
                    <a:gd name="connsiteX18" fmla="*/ 1045028 w 1045031"/>
                    <a:gd name="connsiteY18" fmla="*/ 972457 h 972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045031" h="972457">
                      <a:moveTo>
                        <a:pt x="0" y="0"/>
                      </a:moveTo>
                      <a:cubicBezTo>
                        <a:pt x="67733" y="14514"/>
                        <a:pt x="136456" y="25003"/>
                        <a:pt x="203200" y="43543"/>
                      </a:cubicBezTo>
                      <a:cubicBezTo>
                        <a:pt x="224047" y="49334"/>
                        <a:pt x="240731" y="65730"/>
                        <a:pt x="261257" y="72572"/>
                      </a:cubicBezTo>
                      <a:cubicBezTo>
                        <a:pt x="284660" y="80373"/>
                        <a:pt x="309638" y="82248"/>
                        <a:pt x="333828" y="87086"/>
                      </a:cubicBezTo>
                      <a:cubicBezTo>
                        <a:pt x="353180" y="101600"/>
                        <a:pt x="371371" y="117808"/>
                        <a:pt x="391885" y="130629"/>
                      </a:cubicBezTo>
                      <a:cubicBezTo>
                        <a:pt x="410233" y="142096"/>
                        <a:pt x="432336" y="147081"/>
                        <a:pt x="449943" y="159657"/>
                      </a:cubicBezTo>
                      <a:cubicBezTo>
                        <a:pt x="466646" y="171588"/>
                        <a:pt x="477716" y="190059"/>
                        <a:pt x="493485" y="203200"/>
                      </a:cubicBezTo>
                      <a:cubicBezTo>
                        <a:pt x="506886" y="214368"/>
                        <a:pt x="522514" y="222553"/>
                        <a:pt x="537028" y="232229"/>
                      </a:cubicBezTo>
                      <a:cubicBezTo>
                        <a:pt x="546704" y="246743"/>
                        <a:pt x="553722" y="263437"/>
                        <a:pt x="566057" y="275772"/>
                      </a:cubicBezTo>
                      <a:cubicBezTo>
                        <a:pt x="578392" y="288107"/>
                        <a:pt x="595405" y="294661"/>
                        <a:pt x="609600" y="304800"/>
                      </a:cubicBezTo>
                      <a:cubicBezTo>
                        <a:pt x="629285" y="318860"/>
                        <a:pt x="648305" y="333829"/>
                        <a:pt x="667657" y="348343"/>
                      </a:cubicBezTo>
                      <a:cubicBezTo>
                        <a:pt x="693441" y="425696"/>
                        <a:pt x="667241" y="373378"/>
                        <a:pt x="754743" y="449943"/>
                      </a:cubicBezTo>
                      <a:cubicBezTo>
                        <a:pt x="844152" y="528176"/>
                        <a:pt x="752709" y="463101"/>
                        <a:pt x="841828" y="522515"/>
                      </a:cubicBezTo>
                      <a:lnTo>
                        <a:pt x="899885" y="609600"/>
                      </a:lnTo>
                      <a:cubicBezTo>
                        <a:pt x="911271" y="626679"/>
                        <a:pt x="930287" y="637374"/>
                        <a:pt x="943428" y="653143"/>
                      </a:cubicBezTo>
                      <a:cubicBezTo>
                        <a:pt x="954595" y="666544"/>
                        <a:pt x="962781" y="682172"/>
                        <a:pt x="972457" y="696686"/>
                      </a:cubicBezTo>
                      <a:cubicBezTo>
                        <a:pt x="977107" y="715286"/>
                        <a:pt x="991074" y="777465"/>
                        <a:pt x="1001485" y="798286"/>
                      </a:cubicBezTo>
                      <a:cubicBezTo>
                        <a:pt x="1009286" y="813888"/>
                        <a:pt x="1020838" y="827315"/>
                        <a:pt x="1030514" y="841829"/>
                      </a:cubicBezTo>
                      <a:cubicBezTo>
                        <a:pt x="1045628" y="962744"/>
                        <a:pt x="1045028" y="918937"/>
                        <a:pt x="1045028" y="972457"/>
                      </a:cubicBezTo>
                    </a:path>
                  </a:pathLst>
                </a:cu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0" name="フリーフォーム 49"/>
                <p:cNvSpPr/>
                <p:nvPr/>
              </p:nvSpPr>
              <p:spPr>
                <a:xfrm>
                  <a:off x="3734158" y="4653136"/>
                  <a:ext cx="261778" cy="174171"/>
                </a:xfrm>
                <a:custGeom>
                  <a:avLst/>
                  <a:gdLst>
                    <a:gd name="connsiteX0" fmla="*/ 0 w 261778"/>
                    <a:gd name="connsiteY0" fmla="*/ 0 h 174171"/>
                    <a:gd name="connsiteX1" fmla="*/ 72572 w 261778"/>
                    <a:gd name="connsiteY1" fmla="*/ 14514 h 174171"/>
                    <a:gd name="connsiteX2" fmla="*/ 159657 w 261778"/>
                    <a:gd name="connsiteY2" fmla="*/ 72571 h 174171"/>
                    <a:gd name="connsiteX3" fmla="*/ 203200 w 261778"/>
                    <a:gd name="connsiteY3" fmla="*/ 87085 h 174171"/>
                    <a:gd name="connsiteX4" fmla="*/ 261257 w 261778"/>
                    <a:gd name="connsiteY4" fmla="*/ 159657 h 174171"/>
                    <a:gd name="connsiteX5" fmla="*/ 261257 w 261778"/>
                    <a:gd name="connsiteY5" fmla="*/ 174171 h 174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778" h="174171">
                      <a:moveTo>
                        <a:pt x="0" y="0"/>
                      </a:moveTo>
                      <a:cubicBezTo>
                        <a:pt x="24191" y="4838"/>
                        <a:pt x="50114" y="4306"/>
                        <a:pt x="72572" y="14514"/>
                      </a:cubicBezTo>
                      <a:cubicBezTo>
                        <a:pt x="104333" y="28951"/>
                        <a:pt x="126559" y="61539"/>
                        <a:pt x="159657" y="72571"/>
                      </a:cubicBezTo>
                      <a:lnTo>
                        <a:pt x="203200" y="87085"/>
                      </a:lnTo>
                      <a:cubicBezTo>
                        <a:pt x="252622" y="120033"/>
                        <a:pt x="247236" y="103571"/>
                        <a:pt x="261257" y="159657"/>
                      </a:cubicBezTo>
                      <a:cubicBezTo>
                        <a:pt x="262430" y="164351"/>
                        <a:pt x="261257" y="169333"/>
                        <a:pt x="261257" y="174171"/>
                      </a:cubicBezTo>
                    </a:path>
                  </a:pathLst>
                </a:cu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フローチャート: 処理 50"/>
                <p:cNvSpPr/>
                <p:nvPr/>
              </p:nvSpPr>
              <p:spPr>
                <a:xfrm>
                  <a:off x="1691680" y="4788595"/>
                  <a:ext cx="503733" cy="440605"/>
                </a:xfrm>
                <a:prstGeom prst="flowChartProcess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800" b="1" dirty="0">
                      <a:solidFill>
                        <a:srgbClr val="FF0000"/>
                      </a:solidFill>
                      <a:latin typeface="+mj-ea"/>
                      <a:ea typeface="+mj-ea"/>
                    </a:rPr>
                    <a:t>α</a:t>
                  </a:r>
                  <a:endParaRPr kumimoji="1" lang="ja-JP" altLang="en-US" sz="2800" b="1" dirty="0">
                    <a:solidFill>
                      <a:srgbClr val="FF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" name="フローチャート: 処理 52"/>
                <p:cNvSpPr/>
                <p:nvPr/>
              </p:nvSpPr>
              <p:spPr>
                <a:xfrm>
                  <a:off x="3707904" y="4293096"/>
                  <a:ext cx="503733" cy="440605"/>
                </a:xfrm>
                <a:prstGeom prst="flowChartProcess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800" b="1" dirty="0">
                      <a:solidFill>
                        <a:srgbClr val="FF0000"/>
                      </a:solidFill>
                      <a:latin typeface="+mj-ea"/>
                      <a:ea typeface="+mj-ea"/>
                    </a:rPr>
                    <a:t>α</a:t>
                  </a:r>
                  <a:endParaRPr kumimoji="1" lang="ja-JP" altLang="en-US" sz="2800" b="1" dirty="0">
                    <a:solidFill>
                      <a:srgbClr val="FF0000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8" name="フリーフォーム 47"/>
              <p:cNvSpPr/>
              <p:nvPr/>
            </p:nvSpPr>
            <p:spPr>
              <a:xfrm rot="20853109">
                <a:off x="2396433" y="3284941"/>
                <a:ext cx="361524" cy="565323"/>
              </a:xfrm>
              <a:custGeom>
                <a:avLst/>
                <a:gdLst>
                  <a:gd name="connsiteX0" fmla="*/ 0 w 377793"/>
                  <a:gd name="connsiteY0" fmla="*/ 0 h 391886"/>
                  <a:gd name="connsiteX1" fmla="*/ 116115 w 377793"/>
                  <a:gd name="connsiteY1" fmla="*/ 14514 h 391886"/>
                  <a:gd name="connsiteX2" fmla="*/ 203200 w 377793"/>
                  <a:gd name="connsiteY2" fmla="*/ 72571 h 391886"/>
                  <a:gd name="connsiteX3" fmla="*/ 232229 w 377793"/>
                  <a:gd name="connsiteY3" fmla="*/ 116114 h 391886"/>
                  <a:gd name="connsiteX4" fmla="*/ 275772 w 377793"/>
                  <a:gd name="connsiteY4" fmla="*/ 145143 h 391886"/>
                  <a:gd name="connsiteX5" fmla="*/ 333829 w 377793"/>
                  <a:gd name="connsiteY5" fmla="*/ 232228 h 391886"/>
                  <a:gd name="connsiteX6" fmla="*/ 377372 w 377793"/>
                  <a:gd name="connsiteY6" fmla="*/ 377371 h 391886"/>
                  <a:gd name="connsiteX7" fmla="*/ 377372 w 377793"/>
                  <a:gd name="connsiteY7" fmla="*/ 391886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793" h="391886">
                    <a:moveTo>
                      <a:pt x="0" y="0"/>
                    </a:moveTo>
                    <a:cubicBezTo>
                      <a:pt x="38705" y="4838"/>
                      <a:pt x="79381" y="1395"/>
                      <a:pt x="116115" y="14514"/>
                    </a:cubicBezTo>
                    <a:cubicBezTo>
                      <a:pt x="148970" y="26248"/>
                      <a:pt x="203200" y="72571"/>
                      <a:pt x="203200" y="72571"/>
                    </a:cubicBezTo>
                    <a:cubicBezTo>
                      <a:pt x="212876" y="87085"/>
                      <a:pt x="219894" y="103779"/>
                      <a:pt x="232229" y="116114"/>
                    </a:cubicBezTo>
                    <a:cubicBezTo>
                      <a:pt x="244564" y="128449"/>
                      <a:pt x="264285" y="132015"/>
                      <a:pt x="275772" y="145143"/>
                    </a:cubicBezTo>
                    <a:cubicBezTo>
                      <a:pt x="298746" y="171399"/>
                      <a:pt x="333829" y="232228"/>
                      <a:pt x="333829" y="232228"/>
                    </a:cubicBezTo>
                    <a:cubicBezTo>
                      <a:pt x="352338" y="287756"/>
                      <a:pt x="366405" y="322539"/>
                      <a:pt x="377372" y="377371"/>
                    </a:cubicBezTo>
                    <a:cubicBezTo>
                      <a:pt x="378321" y="382115"/>
                      <a:pt x="377372" y="387048"/>
                      <a:pt x="377372" y="391886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8" name="フローチャート: 処理 57"/>
            <p:cNvSpPr/>
            <p:nvPr/>
          </p:nvSpPr>
          <p:spPr>
            <a:xfrm>
              <a:off x="1547987" y="5652691"/>
              <a:ext cx="503733" cy="44060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>
                  <a:solidFill>
                    <a:schemeClr val="accent3">
                      <a:lumMod val="50000"/>
                    </a:schemeClr>
                  </a:solidFill>
                  <a:latin typeface="+mj-ea"/>
                  <a:ea typeface="+mj-ea"/>
                </a:rPr>
                <a:t>ｃ</a:t>
              </a:r>
              <a:endParaRPr kumimoji="1" lang="ja-JP" altLang="en-US" sz="2800" b="1" dirty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9" name="フローチャート: 処理 58"/>
            <p:cNvSpPr/>
            <p:nvPr/>
          </p:nvSpPr>
          <p:spPr>
            <a:xfrm>
              <a:off x="357608" y="4275686"/>
              <a:ext cx="503733" cy="44060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b="1" dirty="0">
                  <a:solidFill>
                    <a:schemeClr val="accent3">
                      <a:lumMod val="50000"/>
                    </a:schemeClr>
                  </a:solidFill>
                  <a:latin typeface="+mj-ea"/>
                  <a:ea typeface="+mj-ea"/>
                </a:rPr>
                <a:t>a</a:t>
              </a:r>
              <a:endParaRPr kumimoji="1" lang="ja-JP" altLang="en-US" sz="2800" b="1" dirty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0" name="フローチャート: 処理 59"/>
            <p:cNvSpPr/>
            <p:nvPr/>
          </p:nvSpPr>
          <p:spPr>
            <a:xfrm>
              <a:off x="899592" y="5004619"/>
              <a:ext cx="503733" cy="44060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accent3">
                      <a:lumMod val="50000"/>
                    </a:schemeClr>
                  </a:solidFill>
                  <a:latin typeface="+mj-ea"/>
                  <a:ea typeface="+mj-ea"/>
                </a:rPr>
                <a:t>ｂ</a:t>
              </a:r>
              <a:endParaRPr kumimoji="1" lang="ja-JP" altLang="en-US" sz="2800" b="1" dirty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930048" y="3390091"/>
                <a:ext cx="267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800" dirty="0" smtClean="0">
                    <a:solidFill>
                      <a:schemeClr val="bg1"/>
                    </a:solidFill>
                    <a:ea typeface="Cambria Math"/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ja-JP" sz="48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kumimoji="1" lang="ja-JP" alt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048" y="3390091"/>
                <a:ext cx="267440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0502" t="-16912" b="-38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311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2353" y="1"/>
            <a:ext cx="7799294" cy="1091592"/>
          </a:xfrm>
        </p:spPr>
        <p:txBody>
          <a:bodyPr/>
          <a:lstStyle/>
          <a:p>
            <a:pPr algn="ctr"/>
            <a:r>
              <a:rPr kumimoji="1" lang="en-US" altLang="ja-JP" sz="4800" dirty="0" smtClean="0"/>
              <a:t>c/a , R/c</a:t>
            </a:r>
            <a:endParaRPr kumimoji="1" lang="ja-JP" altLang="en-US" sz="4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15</a:t>
            </a:fld>
            <a:endParaRPr lang="en-US" altLang="ja-JP"/>
          </a:p>
        </p:txBody>
      </p:sp>
      <p:grpSp>
        <p:nvGrpSpPr>
          <p:cNvPr id="28" name="グループ化 27"/>
          <p:cNvGrpSpPr/>
          <p:nvPr/>
        </p:nvGrpSpPr>
        <p:grpSpPr>
          <a:xfrm>
            <a:off x="467544" y="1542534"/>
            <a:ext cx="4464496" cy="5126826"/>
            <a:chOff x="35496" y="1340768"/>
            <a:chExt cx="4464496" cy="5126826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35496" y="1340768"/>
              <a:ext cx="2664296" cy="4294101"/>
              <a:chOff x="755576" y="1844823"/>
              <a:chExt cx="2664296" cy="4294101"/>
            </a:xfrm>
          </p:grpSpPr>
          <p:grpSp>
            <p:nvGrpSpPr>
              <p:cNvPr id="17" name="グループ化 16"/>
              <p:cNvGrpSpPr/>
              <p:nvPr/>
            </p:nvGrpSpPr>
            <p:grpSpPr>
              <a:xfrm>
                <a:off x="755576" y="1844823"/>
                <a:ext cx="2664296" cy="4248473"/>
                <a:chOff x="755576" y="1953154"/>
                <a:chExt cx="2664296" cy="4248473"/>
              </a:xfrm>
            </p:grpSpPr>
            <p:cxnSp>
              <p:nvCxnSpPr>
                <p:cNvPr id="15" name="直線コネクタ 14"/>
                <p:cNvCxnSpPr>
                  <a:endCxn id="90" idx="7"/>
                </p:cNvCxnSpPr>
                <p:nvPr/>
              </p:nvCxnSpPr>
              <p:spPr>
                <a:xfrm flipH="1">
                  <a:off x="1042876" y="2220361"/>
                  <a:ext cx="2160000" cy="3714059"/>
                </a:xfrm>
                <a:prstGeom prst="line">
                  <a:avLst/>
                </a:prstGeom>
                <a:ln w="9525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グループ化 163"/>
                <p:cNvGrpSpPr/>
                <p:nvPr/>
              </p:nvGrpSpPr>
              <p:grpSpPr>
                <a:xfrm>
                  <a:off x="755576" y="1953154"/>
                  <a:ext cx="2664296" cy="4248473"/>
                  <a:chOff x="3221152" y="1437489"/>
                  <a:chExt cx="2142936" cy="3575687"/>
                </a:xfrm>
              </p:grpSpPr>
              <p:grpSp>
                <p:nvGrpSpPr>
                  <p:cNvPr id="83" name="グループ化 82"/>
                  <p:cNvGrpSpPr/>
                  <p:nvPr/>
                </p:nvGrpSpPr>
                <p:grpSpPr>
                  <a:xfrm>
                    <a:off x="3221152" y="1437489"/>
                    <a:ext cx="2142936" cy="3575687"/>
                    <a:chOff x="52800" y="1149457"/>
                    <a:chExt cx="2142936" cy="3575687"/>
                  </a:xfrm>
                </p:grpSpPr>
                <p:grpSp>
                  <p:nvGrpSpPr>
                    <p:cNvPr id="84" name="グループ化 83"/>
                    <p:cNvGrpSpPr/>
                    <p:nvPr/>
                  </p:nvGrpSpPr>
                  <p:grpSpPr>
                    <a:xfrm>
                      <a:off x="52800" y="3180858"/>
                      <a:ext cx="1252766" cy="1544286"/>
                      <a:chOff x="52800" y="3180858"/>
                      <a:chExt cx="1252766" cy="1544286"/>
                    </a:xfrm>
                  </p:grpSpPr>
                  <p:sp>
                    <p:nvSpPr>
                      <p:cNvPr id="90" name="円/楕円 89"/>
                      <p:cNvSpPr/>
                      <p:nvPr/>
                    </p:nvSpPr>
                    <p:spPr>
                      <a:xfrm>
                        <a:off x="52800" y="4461666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91" name="円/楕円 90"/>
                      <p:cNvSpPr/>
                      <p:nvPr/>
                    </p:nvSpPr>
                    <p:spPr>
                      <a:xfrm>
                        <a:off x="286457" y="3180858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92" name="円/楕円 91"/>
                      <p:cNvSpPr/>
                      <p:nvPr/>
                    </p:nvSpPr>
                    <p:spPr>
                      <a:xfrm>
                        <a:off x="680496" y="3339267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93" name="円/楕円 92"/>
                      <p:cNvSpPr/>
                      <p:nvPr/>
                    </p:nvSpPr>
                    <p:spPr>
                      <a:xfrm>
                        <a:off x="1034838" y="3557919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85" name="グループ化 84"/>
                    <p:cNvGrpSpPr/>
                    <p:nvPr/>
                  </p:nvGrpSpPr>
                  <p:grpSpPr>
                    <a:xfrm rot="10800000">
                      <a:off x="942970" y="1149457"/>
                      <a:ext cx="1252766" cy="1544286"/>
                      <a:chOff x="52800" y="3180858"/>
                      <a:chExt cx="1252766" cy="1544286"/>
                    </a:xfrm>
                  </p:grpSpPr>
                  <p:sp>
                    <p:nvSpPr>
                      <p:cNvPr id="86" name="円/楕円 85"/>
                      <p:cNvSpPr/>
                      <p:nvPr/>
                    </p:nvSpPr>
                    <p:spPr>
                      <a:xfrm>
                        <a:off x="52800" y="4461666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7" name="円/楕円 86"/>
                      <p:cNvSpPr/>
                      <p:nvPr/>
                    </p:nvSpPr>
                    <p:spPr>
                      <a:xfrm>
                        <a:off x="286457" y="3180858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8" name="円/楕円 87"/>
                      <p:cNvSpPr/>
                      <p:nvPr/>
                    </p:nvSpPr>
                    <p:spPr>
                      <a:xfrm>
                        <a:off x="680496" y="3339267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9" name="円/楕円 88"/>
                      <p:cNvSpPr/>
                      <p:nvPr/>
                    </p:nvSpPr>
                    <p:spPr>
                      <a:xfrm>
                        <a:off x="1034838" y="3557919"/>
                        <a:ext cx="270728" cy="26347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cxnSp>
                <p:nvCxnSpPr>
                  <p:cNvPr id="95" name="直線矢印コネクタ 94"/>
                  <p:cNvCxnSpPr>
                    <a:stCxn id="90" idx="0"/>
                    <a:endCxn id="91" idx="4"/>
                  </p:cNvCxnSpPr>
                  <p:nvPr/>
                </p:nvCxnSpPr>
                <p:spPr>
                  <a:xfrm flipV="1">
                    <a:off x="3356516" y="3732368"/>
                    <a:ext cx="233657" cy="1017330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直線矢印コネクタ 96"/>
                  <p:cNvCxnSpPr/>
                  <p:nvPr/>
                </p:nvCxnSpPr>
                <p:spPr>
                  <a:xfrm flipV="1">
                    <a:off x="3447590" y="3901615"/>
                    <a:ext cx="467814" cy="886385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直線矢印コネクタ 98"/>
                  <p:cNvCxnSpPr>
                    <a:stCxn id="90" idx="6"/>
                  </p:cNvCxnSpPr>
                  <p:nvPr/>
                </p:nvCxnSpPr>
                <p:spPr>
                  <a:xfrm flipV="1">
                    <a:off x="3491880" y="4107633"/>
                    <a:ext cx="760958" cy="773804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直線コネクタ 126"/>
                  <p:cNvCxnSpPr/>
                  <p:nvPr/>
                </p:nvCxnSpPr>
                <p:spPr>
                  <a:xfrm flipV="1">
                    <a:off x="5016920" y="1594022"/>
                    <a:ext cx="259415" cy="12560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/>
                  <p:cNvCxnSpPr/>
                  <p:nvPr/>
                </p:nvCxnSpPr>
                <p:spPr>
                  <a:xfrm flipV="1">
                    <a:off x="4252838" y="1569227"/>
                    <a:ext cx="886321" cy="8105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直線コネクタ 128"/>
                  <p:cNvCxnSpPr/>
                  <p:nvPr/>
                </p:nvCxnSpPr>
                <p:spPr>
                  <a:xfrm flipH="1">
                    <a:off x="3984212" y="2459624"/>
                    <a:ext cx="232601" cy="12994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/>
                  <p:cNvCxnSpPr/>
                  <p:nvPr/>
                </p:nvCxnSpPr>
                <p:spPr>
                  <a:xfrm flipV="1">
                    <a:off x="3590173" y="2562535"/>
                    <a:ext cx="589892" cy="9670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/>
                  <p:cNvCxnSpPr/>
                  <p:nvPr/>
                </p:nvCxnSpPr>
                <p:spPr>
                  <a:xfrm flipV="1">
                    <a:off x="4636085" y="1556951"/>
                    <a:ext cx="615537" cy="1090033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/>
                  <p:cNvCxnSpPr/>
                  <p:nvPr/>
                </p:nvCxnSpPr>
                <p:spPr>
                  <a:xfrm flipV="1">
                    <a:off x="3590173" y="2737243"/>
                    <a:ext cx="983931" cy="86338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/>
                  <p:nvPr/>
                </p:nvCxnSpPr>
                <p:spPr>
                  <a:xfrm flipV="1">
                    <a:off x="4391560" y="2946782"/>
                    <a:ext cx="589892" cy="9670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/>
                  <p:cNvCxnSpPr/>
                  <p:nvPr/>
                </p:nvCxnSpPr>
                <p:spPr>
                  <a:xfrm flipV="1">
                    <a:off x="4011136" y="2850036"/>
                    <a:ext cx="983931" cy="86338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/>
                  <p:nvPr/>
                </p:nvCxnSpPr>
                <p:spPr>
                  <a:xfrm flipH="1">
                    <a:off x="4357617" y="2691627"/>
                    <a:ext cx="232601" cy="12994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右中かっこ 11"/>
                <p:cNvSpPr/>
                <p:nvPr/>
              </p:nvSpPr>
              <p:spPr>
                <a:xfrm rot="2700000">
                  <a:off x="1588896" y="5155094"/>
                  <a:ext cx="292858" cy="1213050"/>
                </a:xfrm>
                <a:prstGeom prst="rightBrac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4" name="フローチャート: 処理 93"/>
              <p:cNvSpPr/>
              <p:nvPr/>
            </p:nvSpPr>
            <p:spPr>
              <a:xfrm>
                <a:off x="1825472" y="5698319"/>
                <a:ext cx="503733" cy="440605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b="1" dirty="0">
                    <a:solidFill>
                      <a:srgbClr val="FFFF00"/>
                    </a:solidFill>
                  </a:rPr>
                  <a:t>a</a:t>
                </a:r>
                <a:endParaRPr kumimoji="1" lang="en-US" altLang="ja-JP" sz="2800" b="1" dirty="0" smtClean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231516" y="1484784"/>
              <a:ext cx="4268476" cy="4982810"/>
              <a:chOff x="231516" y="1470526"/>
              <a:chExt cx="4268476" cy="4982810"/>
            </a:xfrm>
          </p:grpSpPr>
          <p:cxnSp>
            <p:nvCxnSpPr>
              <p:cNvPr id="102" name="直線コネクタ 101"/>
              <p:cNvCxnSpPr/>
              <p:nvPr/>
            </p:nvCxnSpPr>
            <p:spPr>
              <a:xfrm>
                <a:off x="2531749" y="1470526"/>
                <a:ext cx="1968243" cy="1094378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>
                <a:off x="231516" y="5400298"/>
                <a:ext cx="1841177" cy="1053038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矢印コネクタ 103"/>
              <p:cNvCxnSpPr/>
              <p:nvPr/>
            </p:nvCxnSpPr>
            <p:spPr>
              <a:xfrm flipV="1">
                <a:off x="1936119" y="2571086"/>
                <a:ext cx="2347849" cy="3666227"/>
              </a:xfrm>
              <a:prstGeom prst="straightConnector1">
                <a:avLst/>
              </a:prstGeom>
              <a:ln w="4762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フローチャート: 処理 104"/>
              <p:cNvSpPr/>
              <p:nvPr/>
            </p:nvSpPr>
            <p:spPr>
              <a:xfrm>
                <a:off x="3203848" y="4356547"/>
                <a:ext cx="503733" cy="440605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C</a:t>
                </a:r>
                <a:endParaRPr kumimoji="1" lang="ja-JP" altLang="en-US" sz="28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7" name="グループ化 6"/>
          <p:cNvGrpSpPr/>
          <p:nvPr/>
        </p:nvGrpSpPr>
        <p:grpSpPr>
          <a:xfrm>
            <a:off x="4860355" y="2702508"/>
            <a:ext cx="3888109" cy="3750828"/>
            <a:chOff x="4860355" y="2702508"/>
            <a:chExt cx="3888109" cy="3750828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5317591" y="2702508"/>
              <a:ext cx="3430873" cy="3750828"/>
              <a:chOff x="4788024" y="2276872"/>
              <a:chExt cx="3430873" cy="3750828"/>
            </a:xfrm>
          </p:grpSpPr>
          <p:grpSp>
            <p:nvGrpSpPr>
              <p:cNvPr id="18" name="グループ化 17"/>
              <p:cNvGrpSpPr/>
              <p:nvPr/>
            </p:nvGrpSpPr>
            <p:grpSpPr>
              <a:xfrm>
                <a:off x="4788024" y="2276872"/>
                <a:ext cx="3430873" cy="3670615"/>
                <a:chOff x="4788024" y="2276872"/>
                <a:chExt cx="3430873" cy="3670615"/>
              </a:xfrm>
            </p:grpSpPr>
            <p:grpSp>
              <p:nvGrpSpPr>
                <p:cNvPr id="3" name="グループ化 2"/>
                <p:cNvGrpSpPr/>
                <p:nvPr/>
              </p:nvGrpSpPr>
              <p:grpSpPr>
                <a:xfrm>
                  <a:off x="4788024" y="2276872"/>
                  <a:ext cx="3430873" cy="3670615"/>
                  <a:chOff x="4572000" y="2780928"/>
                  <a:chExt cx="3430873" cy="3670615"/>
                </a:xfrm>
              </p:grpSpPr>
              <p:sp>
                <p:nvSpPr>
                  <p:cNvPr id="205" name="円/楕円 204"/>
                  <p:cNvSpPr/>
                  <p:nvPr/>
                </p:nvSpPr>
                <p:spPr>
                  <a:xfrm>
                    <a:off x="5336605" y="5093657"/>
                    <a:ext cx="311928" cy="335542"/>
                  </a:xfrm>
                  <a:prstGeom prst="ellipse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287" name="グループ化 286"/>
                  <p:cNvGrpSpPr/>
                  <p:nvPr/>
                </p:nvGrpSpPr>
                <p:grpSpPr>
                  <a:xfrm>
                    <a:off x="4572000" y="2780928"/>
                    <a:ext cx="3430873" cy="3670615"/>
                    <a:chOff x="5245583" y="2996952"/>
                    <a:chExt cx="3430873" cy="3670615"/>
                  </a:xfrm>
                </p:grpSpPr>
                <p:cxnSp>
                  <p:nvCxnSpPr>
                    <p:cNvPr id="206" name="直線コネクタ 205"/>
                    <p:cNvCxnSpPr>
                      <a:endCxn id="224" idx="3"/>
                    </p:cNvCxnSpPr>
                    <p:nvPr/>
                  </p:nvCxnSpPr>
                  <p:spPr>
                    <a:xfrm flipV="1">
                      <a:off x="5604584" y="3632751"/>
                      <a:ext cx="2744496" cy="2339892"/>
                    </a:xfrm>
                    <a:prstGeom prst="line">
                      <a:avLst/>
                    </a:prstGeom>
                    <a:ln w="95250">
                      <a:solidFill>
                        <a:schemeClr val="accent4">
                          <a:lumMod val="60000"/>
                          <a:lumOff val="40000"/>
                          <a:alpha val="8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0" name="グループ化 279"/>
                    <p:cNvGrpSpPr/>
                    <p:nvPr/>
                  </p:nvGrpSpPr>
                  <p:grpSpPr>
                    <a:xfrm>
                      <a:off x="5245583" y="2996952"/>
                      <a:ext cx="3430873" cy="3670615"/>
                      <a:chOff x="5029559" y="2996952"/>
                      <a:chExt cx="3430873" cy="3670615"/>
                    </a:xfrm>
                  </p:grpSpPr>
                  <p:grpSp>
                    <p:nvGrpSpPr>
                      <p:cNvPr id="254" name="グループ化 253"/>
                      <p:cNvGrpSpPr/>
                      <p:nvPr/>
                    </p:nvGrpSpPr>
                    <p:grpSpPr>
                      <a:xfrm>
                        <a:off x="5029559" y="2996952"/>
                        <a:ext cx="3430873" cy="3670615"/>
                        <a:chOff x="5088935" y="2697834"/>
                        <a:chExt cx="3430873" cy="3670615"/>
                      </a:xfrm>
                    </p:grpSpPr>
                    <p:grpSp>
                      <p:nvGrpSpPr>
                        <p:cNvPr id="221" name="グループ化 220"/>
                        <p:cNvGrpSpPr/>
                        <p:nvPr/>
                      </p:nvGrpSpPr>
                      <p:grpSpPr>
                        <a:xfrm>
                          <a:off x="5312572" y="3295048"/>
                          <a:ext cx="2919507" cy="2510216"/>
                          <a:chOff x="7020272" y="2083428"/>
                          <a:chExt cx="2919507" cy="2510216"/>
                        </a:xfrm>
                      </p:grpSpPr>
                      <p:grpSp>
                        <p:nvGrpSpPr>
                          <p:cNvPr id="222" name="グループ化 221"/>
                          <p:cNvGrpSpPr/>
                          <p:nvPr/>
                        </p:nvGrpSpPr>
                        <p:grpSpPr>
                          <a:xfrm>
                            <a:off x="7020272" y="3023255"/>
                            <a:ext cx="1611007" cy="1570389"/>
                            <a:chOff x="7020272" y="3023255"/>
                            <a:chExt cx="1611007" cy="1570389"/>
                          </a:xfrm>
                        </p:grpSpPr>
                        <p:sp>
                          <p:nvSpPr>
                            <p:cNvPr id="228" name="円/楕円 227"/>
                            <p:cNvSpPr/>
                            <p:nvPr/>
                          </p:nvSpPr>
                          <p:spPr>
                            <a:xfrm>
                              <a:off x="7020272" y="4330166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29" name="円/楕円 228"/>
                            <p:cNvSpPr/>
                            <p:nvPr/>
                          </p:nvSpPr>
                          <p:spPr>
                            <a:xfrm>
                              <a:off x="7439963" y="3023255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30" name="円/楕円 229"/>
                            <p:cNvSpPr/>
                            <p:nvPr/>
                          </p:nvSpPr>
                          <p:spPr>
                            <a:xfrm>
                              <a:off x="7921438" y="3587731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31" name="円/楕円 230"/>
                            <p:cNvSpPr/>
                            <p:nvPr/>
                          </p:nvSpPr>
                          <p:spPr>
                            <a:xfrm>
                              <a:off x="8360551" y="4144113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23" name="グループ化 222"/>
                          <p:cNvGrpSpPr/>
                          <p:nvPr/>
                        </p:nvGrpSpPr>
                        <p:grpSpPr>
                          <a:xfrm rot="10800000">
                            <a:off x="8328772" y="2083428"/>
                            <a:ext cx="1611007" cy="1570389"/>
                            <a:chOff x="7020272" y="3023255"/>
                            <a:chExt cx="1611007" cy="1570389"/>
                          </a:xfrm>
                        </p:grpSpPr>
                        <p:sp>
                          <p:nvSpPr>
                            <p:cNvPr id="224" name="円/楕円 223"/>
                            <p:cNvSpPr/>
                            <p:nvPr/>
                          </p:nvSpPr>
                          <p:spPr>
                            <a:xfrm>
                              <a:off x="7020272" y="4330166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25" name="円/楕円 224"/>
                            <p:cNvSpPr/>
                            <p:nvPr/>
                          </p:nvSpPr>
                          <p:spPr>
                            <a:xfrm>
                              <a:off x="7439963" y="3023255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26" name="円/楕円 225"/>
                            <p:cNvSpPr/>
                            <p:nvPr/>
                          </p:nvSpPr>
                          <p:spPr>
                            <a:xfrm>
                              <a:off x="7921438" y="3587731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27" name="円/楕円 226"/>
                            <p:cNvSpPr/>
                            <p:nvPr/>
                          </p:nvSpPr>
                          <p:spPr>
                            <a:xfrm>
                              <a:off x="8360551" y="4144113"/>
                              <a:ext cx="270728" cy="263478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49" name="グループ化 248"/>
                        <p:cNvGrpSpPr/>
                        <p:nvPr/>
                      </p:nvGrpSpPr>
                      <p:grpSpPr>
                        <a:xfrm>
                          <a:off x="5088935" y="2697834"/>
                          <a:ext cx="3430873" cy="3670615"/>
                          <a:chOff x="5085208" y="2706334"/>
                          <a:chExt cx="3430873" cy="3670615"/>
                        </a:xfrm>
                      </p:grpSpPr>
                      <p:cxnSp>
                        <p:nvCxnSpPr>
                          <p:cNvPr id="233" name="直線コネクタ 232"/>
                          <p:cNvCxnSpPr/>
                          <p:nvPr/>
                        </p:nvCxnSpPr>
                        <p:spPr>
                          <a:xfrm>
                            <a:off x="5112060" y="3612840"/>
                            <a:ext cx="36004" cy="227739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5" name="直線コネクタ 234"/>
                          <p:cNvCxnSpPr/>
                          <p:nvPr/>
                        </p:nvCxnSpPr>
                        <p:spPr>
                          <a:xfrm>
                            <a:off x="7327428" y="4099553"/>
                            <a:ext cx="36004" cy="227739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6" name="直線コネクタ 235"/>
                          <p:cNvCxnSpPr/>
                          <p:nvPr/>
                        </p:nvCxnSpPr>
                        <p:spPr>
                          <a:xfrm>
                            <a:off x="8460432" y="3147149"/>
                            <a:ext cx="36004" cy="227739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7" name="直線コネクタ 236"/>
                          <p:cNvCxnSpPr/>
                          <p:nvPr/>
                        </p:nvCxnSpPr>
                        <p:spPr>
                          <a:xfrm>
                            <a:off x="6217873" y="2706334"/>
                            <a:ext cx="36004" cy="2277396"/>
                          </a:xfrm>
                          <a:prstGeom prst="line">
                            <a:avLst/>
                          </a:prstGeom>
                          <a:ln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8" name="直線コネクタ 237"/>
                          <p:cNvCxnSpPr/>
                          <p:nvPr/>
                        </p:nvCxnSpPr>
                        <p:spPr>
                          <a:xfrm>
                            <a:off x="5130062" y="5943260"/>
                            <a:ext cx="2242220" cy="431973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0" name="直線コネクタ 239"/>
                          <p:cNvCxnSpPr/>
                          <p:nvPr/>
                        </p:nvCxnSpPr>
                        <p:spPr>
                          <a:xfrm>
                            <a:off x="5085208" y="3676102"/>
                            <a:ext cx="2242220" cy="431973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1" name="直線コネクタ 240"/>
                          <p:cNvCxnSpPr/>
                          <p:nvPr/>
                        </p:nvCxnSpPr>
                        <p:spPr>
                          <a:xfrm>
                            <a:off x="6242322" y="2739487"/>
                            <a:ext cx="2242220" cy="431973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2" name="直線コネクタ 241"/>
                          <p:cNvCxnSpPr/>
                          <p:nvPr/>
                        </p:nvCxnSpPr>
                        <p:spPr>
                          <a:xfrm>
                            <a:off x="6273861" y="5022264"/>
                            <a:ext cx="2242220" cy="431973"/>
                          </a:xfrm>
                          <a:prstGeom prst="line">
                            <a:avLst/>
                          </a:prstGeom>
                          <a:ln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3" name="直線コネクタ 242"/>
                          <p:cNvCxnSpPr/>
                          <p:nvPr/>
                        </p:nvCxnSpPr>
                        <p:spPr>
                          <a:xfrm flipH="1">
                            <a:off x="5094795" y="2717442"/>
                            <a:ext cx="1087064" cy="968275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6" name="直線コネクタ 245"/>
                          <p:cNvCxnSpPr/>
                          <p:nvPr/>
                        </p:nvCxnSpPr>
                        <p:spPr>
                          <a:xfrm flipH="1">
                            <a:off x="5112060" y="4983730"/>
                            <a:ext cx="1087064" cy="968275"/>
                          </a:xfrm>
                          <a:prstGeom prst="line">
                            <a:avLst/>
                          </a:prstGeom>
                          <a:ln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7" name="直線コネクタ 246"/>
                          <p:cNvCxnSpPr/>
                          <p:nvPr/>
                        </p:nvCxnSpPr>
                        <p:spPr>
                          <a:xfrm flipH="1">
                            <a:off x="7405413" y="5406098"/>
                            <a:ext cx="1087064" cy="968275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8" name="直線コネクタ 247"/>
                          <p:cNvCxnSpPr/>
                          <p:nvPr/>
                        </p:nvCxnSpPr>
                        <p:spPr>
                          <a:xfrm flipH="1">
                            <a:off x="7354941" y="3139800"/>
                            <a:ext cx="1087064" cy="968275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50" name="円/楕円 249"/>
                        <p:cNvSpPr/>
                        <p:nvPr/>
                      </p:nvSpPr>
                      <p:spPr>
                        <a:xfrm>
                          <a:off x="7987109" y="5138711"/>
                          <a:ext cx="270728" cy="26347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51" name="円/楕円 250"/>
                        <p:cNvSpPr/>
                        <p:nvPr/>
                      </p:nvSpPr>
                      <p:spPr>
                        <a:xfrm>
                          <a:off x="6183966" y="2965245"/>
                          <a:ext cx="270728" cy="26347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52" name="円/楕円 251"/>
                        <p:cNvSpPr/>
                        <p:nvPr/>
                      </p:nvSpPr>
                      <p:spPr>
                        <a:xfrm>
                          <a:off x="5287550" y="3710581"/>
                          <a:ext cx="270728" cy="26347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53" name="円/楕円 252"/>
                        <p:cNvSpPr/>
                        <p:nvPr/>
                      </p:nvSpPr>
                      <p:spPr>
                        <a:xfrm>
                          <a:off x="7127970" y="5852251"/>
                          <a:ext cx="270728" cy="26347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cxnSp>
                    <p:nvCxnSpPr>
                      <p:cNvPr id="256" name="直線矢印コネクタ 255"/>
                      <p:cNvCxnSpPr>
                        <a:stCxn id="228" idx="0"/>
                      </p:cNvCxnSpPr>
                      <p:nvPr/>
                    </p:nvCxnSpPr>
                    <p:spPr>
                      <a:xfrm flipV="1">
                        <a:off x="5388560" y="4778459"/>
                        <a:ext cx="392398" cy="1062445"/>
                      </a:xfrm>
                      <a:prstGeom prst="straightConnector1">
                        <a:avLst/>
                      </a:prstGeom>
                      <a:ln w="412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8" name="直線矢印コネクタ 257"/>
                      <p:cNvCxnSpPr>
                        <a:stCxn id="228" idx="7"/>
                      </p:cNvCxnSpPr>
                      <p:nvPr/>
                    </p:nvCxnSpPr>
                    <p:spPr>
                      <a:xfrm flipV="1">
                        <a:off x="5484277" y="5274347"/>
                        <a:ext cx="657035" cy="605142"/>
                      </a:xfrm>
                      <a:prstGeom prst="straightConnector1">
                        <a:avLst/>
                      </a:prstGeom>
                      <a:ln w="412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1" name="直線矢印コネクタ 260"/>
                      <p:cNvCxnSpPr>
                        <a:endCxn id="231" idx="2"/>
                      </p:cNvCxnSpPr>
                      <p:nvPr/>
                    </p:nvCxnSpPr>
                    <p:spPr>
                      <a:xfrm flipV="1">
                        <a:off x="5538488" y="5786590"/>
                        <a:ext cx="1054987" cy="170832"/>
                      </a:xfrm>
                      <a:prstGeom prst="straightConnector1">
                        <a:avLst/>
                      </a:prstGeom>
                      <a:ln w="412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4" name="直線コネクタ 263"/>
                      <p:cNvCxnSpPr>
                        <a:endCxn id="224" idx="6"/>
                      </p:cNvCxnSpPr>
                      <p:nvPr/>
                    </p:nvCxnSpPr>
                    <p:spPr>
                      <a:xfrm flipV="1">
                        <a:off x="6864027" y="3725905"/>
                        <a:ext cx="1037948" cy="171009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7" name="直線コネクタ 266"/>
                      <p:cNvCxnSpPr/>
                      <p:nvPr/>
                    </p:nvCxnSpPr>
                    <p:spPr>
                      <a:xfrm flipH="1">
                        <a:off x="6289726" y="4049264"/>
                        <a:ext cx="390870" cy="119475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9" name="直線コネクタ 268"/>
                      <p:cNvCxnSpPr>
                        <a:stCxn id="229" idx="7"/>
                      </p:cNvCxnSpPr>
                      <p:nvPr/>
                    </p:nvCxnSpPr>
                    <p:spPr>
                      <a:xfrm flipV="1">
                        <a:off x="5903968" y="3929791"/>
                        <a:ext cx="706707" cy="642787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0" name="直線コネクタ 269"/>
                      <p:cNvCxnSpPr>
                        <a:endCxn id="226" idx="2"/>
                      </p:cNvCxnSpPr>
                      <p:nvPr/>
                    </p:nvCxnSpPr>
                    <p:spPr>
                      <a:xfrm flipV="1">
                        <a:off x="5870444" y="4468340"/>
                        <a:ext cx="1401093" cy="177411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1" name="直線コネクタ 270"/>
                      <p:cNvCxnSpPr>
                        <a:endCxn id="225" idx="3"/>
                      </p:cNvCxnSpPr>
                      <p:nvPr/>
                    </p:nvCxnSpPr>
                    <p:spPr>
                      <a:xfrm flipH="1">
                        <a:off x="7713365" y="3852969"/>
                        <a:ext cx="323973" cy="1086693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4" name="直線コネクタ 273"/>
                      <p:cNvCxnSpPr/>
                      <p:nvPr/>
                    </p:nvCxnSpPr>
                    <p:spPr>
                      <a:xfrm flipH="1">
                        <a:off x="6745302" y="4525086"/>
                        <a:ext cx="390870" cy="119475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7" name="直線コネクタ 276"/>
                      <p:cNvCxnSpPr/>
                      <p:nvPr/>
                    </p:nvCxnSpPr>
                    <p:spPr>
                      <a:xfrm flipV="1">
                        <a:off x="6216554" y="5047335"/>
                        <a:ext cx="1401093" cy="177411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9" name="直線コネクタ 278"/>
                      <p:cNvCxnSpPr/>
                      <p:nvPr/>
                    </p:nvCxnSpPr>
                    <p:spPr>
                      <a:xfrm flipV="1">
                        <a:off x="6782818" y="5131219"/>
                        <a:ext cx="706707" cy="642787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11" name="右中かっこ 10"/>
                <p:cNvSpPr/>
                <p:nvPr/>
              </p:nvSpPr>
              <p:spPr>
                <a:xfrm rot="4920000">
                  <a:off x="5720728" y="4882429"/>
                  <a:ext cx="213642" cy="1051437"/>
                </a:xfrm>
                <a:prstGeom prst="rightBrac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96" name="フローチャート: 処理 95"/>
              <p:cNvSpPr/>
              <p:nvPr/>
            </p:nvSpPr>
            <p:spPr>
              <a:xfrm>
                <a:off x="5632808" y="5587095"/>
                <a:ext cx="503733" cy="440605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b="1" dirty="0">
                    <a:solidFill>
                      <a:srgbClr val="FFFF00"/>
                    </a:solidFill>
                  </a:rPr>
                  <a:t>a</a:t>
                </a:r>
                <a:endParaRPr kumimoji="1" lang="en-US" altLang="ja-JP" sz="2800" b="1" dirty="0" smtClean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" name="左中かっこ 5"/>
            <p:cNvSpPr/>
            <p:nvPr/>
          </p:nvSpPr>
          <p:spPr>
            <a:xfrm rot="2941761">
              <a:off x="5202020" y="4585849"/>
              <a:ext cx="778392" cy="809304"/>
            </a:xfrm>
            <a:prstGeom prst="leftBrac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ローチャート: 処理 106"/>
            <p:cNvSpPr/>
            <p:nvPr/>
          </p:nvSpPr>
          <p:spPr>
            <a:xfrm>
              <a:off x="4860355" y="4221088"/>
              <a:ext cx="503733" cy="44060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b="1" dirty="0" smtClean="0">
                  <a:solidFill>
                    <a:srgbClr val="002060"/>
                  </a:solidFill>
                </a:rPr>
                <a:t>R</a:t>
              </a:r>
              <a:endParaRPr kumimoji="1" lang="en-US" altLang="ja-JP" sz="2800" b="1" dirty="0" smtClean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1440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92480" cy="78296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3600" dirty="0" smtClean="0"/>
              <a:t>The structure of the </a:t>
            </a:r>
            <a:r>
              <a:rPr kumimoji="1" lang="en-US" altLang="ja-JP" sz="3600" dirty="0" err="1" smtClean="0"/>
              <a:t>rhombohedral</a:t>
            </a:r>
            <a:r>
              <a:rPr kumimoji="1" lang="en-US" altLang="ja-JP" sz="3600" dirty="0" smtClean="0"/>
              <a:t> graphite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5766943"/>
            <a:ext cx="9036496" cy="1190449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kumimoji="1" lang="en-US" altLang="ja-JP" sz="2400" dirty="0" smtClean="0">
                <a:solidFill>
                  <a:schemeClr val="bg1"/>
                </a:solidFill>
              </a:rPr>
              <a:t>When R/c=1/3,</a:t>
            </a:r>
          </a:p>
          <a:p>
            <a:pPr marL="182880" indent="0">
              <a:buNone/>
            </a:pPr>
            <a:r>
              <a:rPr lang="en-US" altLang="ja-JP" sz="2400" dirty="0" smtClean="0">
                <a:solidFill>
                  <a:schemeClr val="bg1"/>
                </a:solidFill>
              </a:rPr>
              <a:t>The </a:t>
            </a:r>
            <a:r>
              <a:rPr lang="en-US" altLang="ja-JP" sz="2400" dirty="0" err="1" smtClean="0">
                <a:solidFill>
                  <a:schemeClr val="bg1"/>
                </a:solidFill>
              </a:rPr>
              <a:t>rhombohedral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</a:rPr>
              <a:t>graphite structure is realized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-180528" y="1052736"/>
            <a:ext cx="4968552" cy="4858523"/>
            <a:chOff x="539462" y="980428"/>
            <a:chExt cx="5544706" cy="5434587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539462" y="980428"/>
              <a:ext cx="5544706" cy="5434587"/>
              <a:chOff x="3059832" y="1412776"/>
              <a:chExt cx="5544706" cy="5434587"/>
            </a:xfrm>
          </p:grpSpPr>
          <p:cxnSp>
            <p:nvCxnSpPr>
              <p:cNvPr id="14" name="直線コネクタ 13"/>
              <p:cNvCxnSpPr/>
              <p:nvPr/>
            </p:nvCxnSpPr>
            <p:spPr>
              <a:xfrm>
                <a:off x="5615879" y="1700808"/>
                <a:ext cx="2196481" cy="1224136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グループ化 23"/>
              <p:cNvGrpSpPr/>
              <p:nvPr/>
            </p:nvGrpSpPr>
            <p:grpSpPr>
              <a:xfrm>
                <a:off x="3059832" y="1412776"/>
                <a:ext cx="3671267" cy="5434587"/>
                <a:chOff x="3059832" y="1412776"/>
                <a:chExt cx="3671267" cy="5434587"/>
              </a:xfrm>
            </p:grpSpPr>
            <p:pic>
              <p:nvPicPr>
                <p:cNvPr id="4099" name="Picture 3" descr="C:\Users\nishida\Desktop\rhombo1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832" y="1412776"/>
                  <a:ext cx="2808312" cy="423363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5" name="直線コネクタ 4"/>
                <p:cNvCxnSpPr>
                  <a:endCxn id="22" idx="2"/>
                </p:cNvCxnSpPr>
                <p:nvPr/>
              </p:nvCxnSpPr>
              <p:spPr>
                <a:xfrm>
                  <a:off x="3491880" y="5404521"/>
                  <a:ext cx="1713267" cy="958893"/>
                </a:xfrm>
                <a:prstGeom prst="line">
                  <a:avLst/>
                </a:prstGeom>
                <a:ln w="571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コネクタ 11"/>
                <p:cNvCxnSpPr>
                  <a:endCxn id="22" idx="0"/>
                </p:cNvCxnSpPr>
                <p:nvPr/>
              </p:nvCxnSpPr>
              <p:spPr>
                <a:xfrm>
                  <a:off x="4644008" y="4437112"/>
                  <a:ext cx="1345023" cy="854723"/>
                </a:xfrm>
                <a:prstGeom prst="line">
                  <a:avLst/>
                </a:prstGeom>
                <a:ln w="571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グループ化 18"/>
                <p:cNvGrpSpPr/>
                <p:nvPr/>
              </p:nvGrpSpPr>
              <p:grpSpPr>
                <a:xfrm rot="20811602">
                  <a:off x="5291729" y="5651149"/>
                  <a:ext cx="1439370" cy="1196214"/>
                  <a:chOff x="4391492" y="3539225"/>
                  <a:chExt cx="978012" cy="686377"/>
                </a:xfrm>
              </p:grpSpPr>
              <p:sp>
                <p:nvSpPr>
                  <p:cNvPr id="21" name="フローチャート: 処理 20"/>
                  <p:cNvSpPr/>
                  <p:nvPr/>
                </p:nvSpPr>
                <p:spPr>
                  <a:xfrm rot="788398">
                    <a:off x="4965260" y="3964778"/>
                    <a:ext cx="404244" cy="260824"/>
                  </a:xfrm>
                  <a:prstGeom prst="flowChartProcess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400" dirty="0" smtClean="0">
                        <a:solidFill>
                          <a:srgbClr val="FF0000"/>
                        </a:solidFill>
                      </a:rPr>
                      <a:t>R</a:t>
                    </a:r>
                    <a:endParaRPr kumimoji="1" lang="ja-JP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" name="右中かっこ 21"/>
                  <p:cNvSpPr/>
                  <p:nvPr/>
                </p:nvSpPr>
                <p:spPr>
                  <a:xfrm rot="2959577">
                    <a:off x="4620893" y="3309824"/>
                    <a:ext cx="443326" cy="902128"/>
                  </a:xfrm>
                  <a:prstGeom prst="rightBrac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32" name="フローチャート: 処理 31"/>
              <p:cNvSpPr/>
              <p:nvPr/>
            </p:nvSpPr>
            <p:spPr>
              <a:xfrm>
                <a:off x="7890690" y="3858473"/>
                <a:ext cx="713848" cy="650947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1909201" y="2060848"/>
              <a:ext cx="2459390" cy="3418487"/>
              <a:chOff x="1920978" y="1888748"/>
              <a:chExt cx="2520280" cy="3550603"/>
            </a:xfrm>
          </p:grpSpPr>
          <p:cxnSp>
            <p:nvCxnSpPr>
              <p:cNvPr id="54" name="直線矢印コネクタ 53"/>
              <p:cNvCxnSpPr/>
              <p:nvPr/>
            </p:nvCxnSpPr>
            <p:spPr>
              <a:xfrm flipV="1">
                <a:off x="1920978" y="1888748"/>
                <a:ext cx="2520280" cy="3550603"/>
              </a:xfrm>
              <a:prstGeom prst="straightConnector1">
                <a:avLst/>
              </a:prstGeom>
              <a:ln w="4762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フローチャート: 処理 54"/>
              <p:cNvSpPr/>
              <p:nvPr/>
            </p:nvSpPr>
            <p:spPr>
              <a:xfrm>
                <a:off x="3181118" y="3748817"/>
                <a:ext cx="576064" cy="511894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b="1" dirty="0" smtClean="0">
                    <a:solidFill>
                      <a:srgbClr val="00B050"/>
                    </a:solidFill>
                  </a:rPr>
                  <a:t>C</a:t>
                </a:r>
                <a:endParaRPr kumimoji="1" lang="ja-JP" altLang="en-US" sz="2800" b="1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グループ化 19"/>
          <p:cNvGrpSpPr/>
          <p:nvPr/>
        </p:nvGrpSpPr>
        <p:grpSpPr>
          <a:xfrm>
            <a:off x="4647994" y="1373844"/>
            <a:ext cx="4460510" cy="4442725"/>
            <a:chOff x="4647994" y="1373844"/>
            <a:chExt cx="4460510" cy="4442725"/>
          </a:xfrm>
        </p:grpSpPr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5D5D5D"/>
                </a:clrFrom>
                <a:clrTo>
                  <a:srgbClr val="5D5D5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994" y="1373844"/>
              <a:ext cx="4460510" cy="444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直線コネクタ 7"/>
            <p:cNvCxnSpPr/>
            <p:nvPr/>
          </p:nvCxnSpPr>
          <p:spPr>
            <a:xfrm>
              <a:off x="6732240" y="3829720"/>
              <a:ext cx="278160" cy="1298871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H="1">
              <a:off x="6732241" y="1881809"/>
              <a:ext cx="238402" cy="1979239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0945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 structure of cubic diamond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43042" y="1844824"/>
            <a:ext cx="4200958" cy="186647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kumimoji="1" lang="en-US" altLang="ja-JP" sz="2800" dirty="0" smtClean="0"/>
              <a:t>When R/c=1/4,</a:t>
            </a:r>
          </a:p>
          <a:p>
            <a:pPr marL="182880" indent="0">
              <a:buNone/>
            </a:pPr>
            <a:r>
              <a:rPr lang="en-US" altLang="ja-JP" sz="2800" dirty="0"/>
              <a:t>The </a:t>
            </a:r>
            <a:r>
              <a:rPr lang="en-US" altLang="ja-JP" sz="2800" dirty="0" smtClean="0"/>
              <a:t>cubic diamond structure is </a:t>
            </a:r>
            <a:r>
              <a:rPr lang="en-US" altLang="ja-JP" sz="2800" dirty="0"/>
              <a:t>realized</a:t>
            </a:r>
            <a:endParaRPr lang="ja-JP" altLang="en-US" sz="2800" dirty="0"/>
          </a:p>
          <a:p>
            <a:pPr marL="18288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17</a:t>
            </a:fld>
            <a:endParaRPr lang="en-US" altLang="ja-JP"/>
          </a:p>
        </p:txBody>
      </p:sp>
      <p:pic>
        <p:nvPicPr>
          <p:cNvPr id="6146" name="Picture 2" descr="C:\Users\nishida\Desktop\研究\diamondstructur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65" y="1329291"/>
            <a:ext cx="6096851" cy="526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73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2008"/>
            <a:ext cx="9144000" cy="1340768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 smtClean="0"/>
              <a:t>Total energy dependence 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applied pressure 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18</a:t>
            </a:fld>
            <a:endParaRPr lang="en-US" altLang="ja-JP"/>
          </a:p>
        </p:txBody>
      </p:sp>
      <p:pic>
        <p:nvPicPr>
          <p:cNvPr id="9218" name="Picture 2" descr="C:\Users\nishida\Desktop\論文\後期セミナー\fig3-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504" y="1412776"/>
            <a:ext cx="4032448" cy="5209591"/>
          </a:xfrm>
          <a:prstGeom prst="rect">
            <a:avLst/>
          </a:prstGeom>
          <a:noFill/>
        </p:spPr>
      </p:pic>
      <p:sp>
        <p:nvSpPr>
          <p:cNvPr id="6" name="角丸四角形 5"/>
          <p:cNvSpPr/>
          <p:nvPr/>
        </p:nvSpPr>
        <p:spPr>
          <a:xfrm>
            <a:off x="3995936" y="1340767"/>
            <a:ext cx="5112568" cy="45365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t"/>
          <a:lstStyle/>
          <a:p>
            <a:r>
              <a:rPr lang="ja-JP" altLang="en-US" sz="2100" dirty="0" smtClean="0"/>
              <a:t>・</a:t>
            </a:r>
            <a:r>
              <a:rPr lang="en-US" altLang="ja-JP" sz="2100" dirty="0" smtClean="0"/>
              <a:t>the graphite phase becomes    </a:t>
            </a:r>
          </a:p>
          <a:p>
            <a:r>
              <a:rPr lang="en-US" altLang="ja-JP" sz="2100" dirty="0">
                <a:solidFill>
                  <a:srgbClr val="FFFF00"/>
                </a:solidFill>
              </a:rPr>
              <a:t> </a:t>
            </a:r>
            <a:r>
              <a:rPr lang="en-US" altLang="ja-JP" sz="2100" dirty="0" smtClean="0">
                <a:solidFill>
                  <a:srgbClr val="FFFF00"/>
                </a:solidFill>
              </a:rPr>
              <a:t>  unstable with an increase of </a:t>
            </a:r>
            <a:endParaRPr lang="en-US" altLang="ja-JP" sz="2100" dirty="0">
              <a:solidFill>
                <a:srgbClr val="FFFF00"/>
              </a:solidFill>
            </a:endParaRPr>
          </a:p>
          <a:p>
            <a:r>
              <a:rPr lang="en-US" altLang="ja-JP" sz="2100" dirty="0" smtClean="0">
                <a:solidFill>
                  <a:srgbClr val="FFFF00"/>
                </a:solidFill>
              </a:rPr>
              <a:t>   the applied pressure.</a:t>
            </a:r>
          </a:p>
          <a:p>
            <a:endParaRPr lang="en-US" altLang="ja-JP" sz="2100" dirty="0" smtClean="0"/>
          </a:p>
          <a:p>
            <a:r>
              <a:rPr lang="ja-JP" altLang="en-US" sz="2100" dirty="0" smtClean="0"/>
              <a:t>・</a:t>
            </a:r>
            <a:r>
              <a:rPr lang="en-US" altLang="ja-JP" sz="2100" dirty="0" smtClean="0"/>
              <a:t>In 0 Pa, the activation energy </a:t>
            </a:r>
          </a:p>
          <a:p>
            <a:r>
              <a:rPr lang="en-US" altLang="ja-JP" sz="2100" dirty="0"/>
              <a:t> </a:t>
            </a:r>
            <a:r>
              <a:rPr lang="en-US" altLang="ja-JP" sz="2100" dirty="0" smtClean="0"/>
              <a:t>  is found to be </a:t>
            </a:r>
            <a:r>
              <a:rPr lang="en-US" altLang="ja-JP" sz="1800" dirty="0" smtClean="0"/>
              <a:t>0.29eV/atom</a:t>
            </a:r>
          </a:p>
        </p:txBody>
      </p:sp>
      <p:sp>
        <p:nvSpPr>
          <p:cNvPr id="7" name="下矢印 6"/>
          <p:cNvSpPr/>
          <p:nvPr/>
        </p:nvSpPr>
        <p:spPr>
          <a:xfrm>
            <a:off x="6084168" y="3861048"/>
            <a:ext cx="360040" cy="576064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211960" y="4716760"/>
            <a:ext cx="4932040" cy="1088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t"/>
          <a:lstStyle/>
          <a:p>
            <a:r>
              <a:rPr lang="en-US" altLang="ja-JP" sz="2000" dirty="0" smtClean="0">
                <a:solidFill>
                  <a:srgbClr val="FFFF00"/>
                </a:solidFill>
              </a:rPr>
              <a:t>High pressures  </a:t>
            </a:r>
            <a:r>
              <a:rPr lang="en-US" altLang="ja-JP" sz="2000" dirty="0" smtClean="0"/>
              <a:t>is necessary to cause transition into the diamond </a:t>
            </a:r>
          </a:p>
          <a:p>
            <a:r>
              <a:rPr lang="en-US" altLang="ja-JP" sz="2000" dirty="0" smtClean="0"/>
              <a:t>in the ground state.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55576" y="1556792"/>
            <a:ext cx="1008112" cy="1152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64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216024"/>
            <a:ext cx="9108504" cy="980728"/>
          </a:xfrm>
        </p:spPr>
        <p:txBody>
          <a:bodyPr/>
          <a:lstStyle/>
          <a:p>
            <a:pPr algn="ctr"/>
            <a:r>
              <a:rPr lang="en-US" altLang="ja-JP" sz="4000" dirty="0" smtClean="0"/>
              <a:t>The total energy</a:t>
            </a:r>
            <a:br>
              <a:rPr lang="en-US" altLang="ja-JP" sz="4000" dirty="0" smtClean="0"/>
            </a:br>
            <a:r>
              <a:rPr lang="en-US" altLang="ja-JP" sz="4000" dirty="0" smtClean="0"/>
              <a:t> for the hole doped state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19</a:t>
            </a:fld>
            <a:endParaRPr lang="en-US" altLang="ja-JP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02990"/>
            <a:ext cx="4330600" cy="571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4139952" y="1102990"/>
            <a:ext cx="5076056" cy="20379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The activation energy vanishes </a:t>
            </a:r>
          </a:p>
          <a:p>
            <a:pPr algn="ctr"/>
            <a:r>
              <a:rPr lang="en-US" altLang="ja-JP" sz="2400" dirty="0" smtClean="0"/>
              <a:t>at the concentrations of </a:t>
            </a:r>
          </a:p>
          <a:p>
            <a:pPr algn="ctr"/>
            <a:r>
              <a:rPr lang="en-US" altLang="ja-JP" sz="2400" dirty="0" smtClean="0"/>
              <a:t>more than </a:t>
            </a:r>
            <a:r>
              <a:rPr lang="en-US" altLang="ja-JP" sz="2400" dirty="0" err="1" smtClean="0">
                <a:solidFill>
                  <a:srgbClr val="FFFF00"/>
                </a:solidFill>
              </a:rPr>
              <a:t>n</a:t>
            </a:r>
            <a:r>
              <a:rPr lang="en-US" altLang="ja-JP" sz="2400" baseline="-25000" dirty="0" err="1" smtClean="0">
                <a:solidFill>
                  <a:srgbClr val="FFFF00"/>
                </a:solidFill>
              </a:rPr>
              <a:t>h</a:t>
            </a:r>
            <a:r>
              <a:rPr lang="en-US" altLang="ja-JP" sz="2400" dirty="0" smtClean="0">
                <a:solidFill>
                  <a:srgbClr val="FFFF00"/>
                </a:solidFill>
              </a:rPr>
              <a:t> = 0.125[1/atom]</a:t>
            </a:r>
            <a:r>
              <a:rPr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8" name="下矢印 7"/>
          <p:cNvSpPr/>
          <p:nvPr/>
        </p:nvSpPr>
        <p:spPr>
          <a:xfrm>
            <a:off x="6300192" y="3212976"/>
            <a:ext cx="576064" cy="144016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139952" y="4653136"/>
            <a:ext cx="507605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Doping holes induce a similar effect as applying pressure.</a:t>
            </a:r>
          </a:p>
        </p:txBody>
      </p:sp>
    </p:spTree>
    <p:extLst>
      <p:ext uri="{BB962C8B-B14F-4D97-AF65-F5344CB8AC3E}">
        <p14:creationId xmlns:p14="http://schemas.microsoft.com/office/powerpoint/2010/main" val="1389933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936485"/>
          </a:xfrm>
        </p:spPr>
        <p:txBody>
          <a:bodyPr/>
          <a:lstStyle/>
          <a:p>
            <a:pPr algn="ctr"/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71600" y="1412776"/>
            <a:ext cx="7992888" cy="4968552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2400" dirty="0" smtClean="0"/>
              <a:t>Introduction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    ・</a:t>
            </a:r>
            <a:r>
              <a:rPr lang="en-US" altLang="ja-JP" sz="1800" dirty="0" err="1" smtClean="0"/>
              <a:t>Ultrahard</a:t>
            </a:r>
            <a:r>
              <a:rPr lang="en-US" altLang="ja-JP" sz="1800" dirty="0" smtClean="0"/>
              <a:t> material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    ・</a:t>
            </a:r>
            <a:r>
              <a:rPr kumimoji="1" lang="en-US" altLang="ja-JP" sz="1800" dirty="0" smtClean="0"/>
              <a:t>Polymorphism of Carbon</a:t>
            </a:r>
            <a:endParaRPr lang="en-US" altLang="ja-JP" sz="1800" dirty="0" smtClean="0"/>
          </a:p>
          <a:p>
            <a:r>
              <a:rPr lang="en-US" altLang="ja-JP" sz="2400" dirty="0" smtClean="0"/>
              <a:t>First principles calculations</a:t>
            </a:r>
          </a:p>
          <a:p>
            <a:r>
              <a:rPr lang="en-US" altLang="ja-JP" sz="2400" dirty="0" smtClean="0"/>
              <a:t>Graphite Diamond conversion</a:t>
            </a:r>
          </a:p>
          <a:p>
            <a:pPr marL="0" indent="0">
              <a:buNone/>
            </a:pPr>
            <a:r>
              <a:rPr lang="ja-JP" altLang="en-US" sz="1800" dirty="0"/>
              <a:t> </a:t>
            </a:r>
            <a:r>
              <a:rPr lang="ja-JP" altLang="en-US" sz="1800" dirty="0" smtClean="0"/>
              <a:t>   ・</a:t>
            </a:r>
            <a:r>
              <a:rPr lang="en-US" altLang="ja-JP" sz="1800" dirty="0" smtClean="0"/>
              <a:t>Applying pressure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    </a:t>
            </a:r>
            <a:r>
              <a:rPr lang="ja-JP" altLang="en-US" sz="1800" dirty="0" smtClean="0"/>
              <a:t>・</a:t>
            </a:r>
            <a:r>
              <a:rPr lang="en-US" altLang="ja-JP" sz="1800" dirty="0" smtClean="0"/>
              <a:t>Hole doping</a:t>
            </a:r>
          </a:p>
          <a:p>
            <a:r>
              <a:rPr lang="en-US" altLang="ja-JP" sz="2400" dirty="0"/>
              <a:t>Theoretical prediction of </a:t>
            </a:r>
            <a:br>
              <a:rPr lang="en-US" altLang="ja-JP" sz="2400" dirty="0"/>
            </a:br>
            <a:r>
              <a:rPr lang="en-US" altLang="ja-JP" sz="2400" dirty="0"/>
              <a:t>a new diamond synthesis method</a:t>
            </a:r>
            <a:endParaRPr lang="en-US" altLang="ja-JP" sz="2400" dirty="0" smtClean="0"/>
          </a:p>
          <a:p>
            <a:r>
              <a:rPr lang="en-US" altLang="ja-JP" sz="2400" dirty="0" smtClean="0"/>
              <a:t>Summary</a:t>
            </a:r>
          </a:p>
          <a:p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525344"/>
            <a:ext cx="241176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</a:rPr>
              <a:t>Polymorphism : </a:t>
            </a:r>
            <a:r>
              <a:rPr lang="ja-JP" altLang="en-US" sz="1400" dirty="0">
                <a:solidFill>
                  <a:schemeClr val="bg1"/>
                </a:solidFill>
              </a:rPr>
              <a:t>結晶多形</a:t>
            </a:r>
            <a:endParaRPr lang="en-US" altLang="ja-JP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15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259"/>
            <a:ext cx="8784976" cy="1461247"/>
          </a:xfrm>
        </p:spPr>
        <p:txBody>
          <a:bodyPr/>
          <a:lstStyle/>
          <a:p>
            <a:pPr algn="ctr"/>
            <a:r>
              <a:rPr lang="en-US" altLang="ja-JP" sz="4800" dirty="0" smtClean="0"/>
              <a:t>Theoretical prediction of </a:t>
            </a:r>
            <a:br>
              <a:rPr lang="en-US" altLang="ja-JP" sz="4800" dirty="0" smtClean="0"/>
            </a:br>
            <a:r>
              <a:rPr lang="en-US" altLang="ja-JP" sz="4800" dirty="0" smtClean="0"/>
              <a:t>a new diamond synthesis method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89654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The graphite structure is unstable in the hole-doped state.</a:t>
            </a:r>
          </a:p>
          <a:p>
            <a:endParaRPr lang="en-US" altLang="ja-JP" dirty="0"/>
          </a:p>
          <a:p>
            <a:r>
              <a:rPr lang="en-US" altLang="ja-JP" dirty="0" smtClean="0"/>
              <a:t>When graphite is excited with SR x-ray,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a hole is created at the C 1s core level.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Through Auger decay process,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   The hole is created in the valence band.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The conversion into diamond can occur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5" name="下矢印 4"/>
          <p:cNvSpPr/>
          <p:nvPr/>
        </p:nvSpPr>
        <p:spPr>
          <a:xfrm>
            <a:off x="3347864" y="2276872"/>
            <a:ext cx="504056" cy="64807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2699792" y="3861048"/>
            <a:ext cx="504056" cy="64807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2699792" y="5517232"/>
            <a:ext cx="504056" cy="64807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096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72353" y="116632"/>
            <a:ext cx="7799294" cy="936104"/>
          </a:xfrm>
        </p:spPr>
        <p:txBody>
          <a:bodyPr/>
          <a:lstStyle/>
          <a:p>
            <a:pPr algn="ctr"/>
            <a:r>
              <a:rPr lang="en-US" altLang="ja-JP" dirty="0" smtClean="0"/>
              <a:t>Auger decay process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2725823" y="4077072"/>
            <a:ext cx="2880320" cy="1521702"/>
          </a:xfrm>
          <a:prstGeom prst="rect">
            <a:avLst/>
          </a:prstGeom>
          <a:solidFill>
            <a:schemeClr val="accent3">
              <a:lumMod val="75000"/>
              <a:alpha val="72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673761" y="6525344"/>
            <a:ext cx="2978359" cy="0"/>
          </a:xfrm>
          <a:prstGeom prst="line">
            <a:avLst/>
          </a:prstGeom>
          <a:ln w="952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3575568" y="6417332"/>
            <a:ext cx="204344" cy="18002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baseline="40000" dirty="0"/>
          </a:p>
        </p:txBody>
      </p:sp>
      <p:sp>
        <p:nvSpPr>
          <p:cNvPr id="12" name="円/楕円 11"/>
          <p:cNvSpPr/>
          <p:nvPr/>
        </p:nvSpPr>
        <p:spPr>
          <a:xfrm>
            <a:off x="3563888" y="6417332"/>
            <a:ext cx="204344" cy="1800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baseline="40000" dirty="0"/>
          </a:p>
        </p:txBody>
      </p:sp>
      <p:cxnSp>
        <p:nvCxnSpPr>
          <p:cNvPr id="14" name="直線矢印コネクタ 13"/>
          <p:cNvCxnSpPr>
            <a:endCxn id="12" idx="1"/>
          </p:cNvCxnSpPr>
          <p:nvPr/>
        </p:nvCxnSpPr>
        <p:spPr>
          <a:xfrm>
            <a:off x="395536" y="3068960"/>
            <a:ext cx="3198277" cy="337473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4655688" y="6417332"/>
            <a:ext cx="204344" cy="1800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baseline="40000" dirty="0"/>
          </a:p>
        </p:txBody>
      </p:sp>
      <p:sp>
        <p:nvSpPr>
          <p:cNvPr id="23" name="円/楕円 22"/>
          <p:cNvSpPr/>
          <p:nvPr/>
        </p:nvSpPr>
        <p:spPr>
          <a:xfrm>
            <a:off x="4644008" y="4113076"/>
            <a:ext cx="204344" cy="18002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baseline="40000" dirty="0"/>
          </a:p>
        </p:txBody>
      </p:sp>
      <p:sp>
        <p:nvSpPr>
          <p:cNvPr id="24" name="円/楕円 23"/>
          <p:cNvSpPr/>
          <p:nvPr/>
        </p:nvSpPr>
        <p:spPr>
          <a:xfrm>
            <a:off x="3563888" y="4077072"/>
            <a:ext cx="204344" cy="18002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baseline="40000" dirty="0"/>
          </a:p>
        </p:txBody>
      </p:sp>
      <p:sp>
        <p:nvSpPr>
          <p:cNvPr id="25" name="円/楕円 24"/>
          <p:cNvSpPr/>
          <p:nvPr/>
        </p:nvSpPr>
        <p:spPr>
          <a:xfrm>
            <a:off x="3575567" y="4077072"/>
            <a:ext cx="206525" cy="216024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baseline="40000" dirty="0"/>
          </a:p>
        </p:txBody>
      </p:sp>
      <p:sp>
        <p:nvSpPr>
          <p:cNvPr id="29" name="コンテンツ プレースホルダー 1"/>
          <p:cNvSpPr txBox="1">
            <a:spLocks/>
          </p:cNvSpPr>
          <p:nvPr/>
        </p:nvSpPr>
        <p:spPr>
          <a:xfrm>
            <a:off x="107504" y="3652055"/>
            <a:ext cx="1800200" cy="64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800"/>
              </a:spcBef>
              <a:buFont typeface="Wingdings" pitchFamily="2" charset="2"/>
              <a:buChar char=""/>
              <a:defRPr kumimoji="1" sz="20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800"/>
              </a:spcBef>
              <a:buFont typeface="Wingdings" pitchFamily="2" charset="2"/>
              <a:buChar char=""/>
              <a:defRPr kumimoji="1"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"/>
              <a:defRPr kumimoji="1"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"/>
              <a:defRPr kumimoji="1"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R"/>
              <a:defRPr kumimoji="1"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R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R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R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R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444208" y="5013176"/>
            <a:ext cx="2448272" cy="432048"/>
            <a:chOff x="6695728" y="1541106"/>
            <a:chExt cx="2448272" cy="432048"/>
          </a:xfrm>
        </p:grpSpPr>
        <p:sp>
          <p:nvSpPr>
            <p:cNvPr id="32" name="角丸四角形 31"/>
            <p:cNvSpPr/>
            <p:nvPr/>
          </p:nvSpPr>
          <p:spPr>
            <a:xfrm>
              <a:off x="6695728" y="1541106"/>
              <a:ext cx="2448272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electron</a:t>
              </a:r>
              <a:endParaRPr kumimoji="1" lang="ja-JP" alt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804248" y="1664804"/>
              <a:ext cx="204344" cy="18002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 baseline="40000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6444208" y="5661248"/>
            <a:ext cx="2448272" cy="432048"/>
            <a:chOff x="6850073" y="2941154"/>
            <a:chExt cx="2448272" cy="432048"/>
          </a:xfrm>
        </p:grpSpPr>
        <p:sp>
          <p:nvSpPr>
            <p:cNvPr id="33" name="角丸四角形 32"/>
            <p:cNvSpPr/>
            <p:nvPr/>
          </p:nvSpPr>
          <p:spPr>
            <a:xfrm>
              <a:off x="6850073" y="2941154"/>
              <a:ext cx="2448272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>
                      <a:lumMod val="65000"/>
                    </a:schemeClr>
                  </a:solidFill>
                </a:rPr>
                <a:t>hole</a:t>
              </a:r>
              <a:endParaRPr kumimoji="1" lang="ja-JP" altLang="en-US" sz="2400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6990108" y="3068960"/>
              <a:ext cx="204344" cy="180020"/>
            </a:xfrm>
            <a:prstGeom prst="ellipse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 baseline="40000" dirty="0"/>
            </a:p>
          </p:txBody>
        </p:sp>
      </p:grpSp>
      <p:sp>
        <p:nvSpPr>
          <p:cNvPr id="2" name="角丸四角形 1"/>
          <p:cNvSpPr/>
          <p:nvPr/>
        </p:nvSpPr>
        <p:spPr>
          <a:xfrm>
            <a:off x="35496" y="2204864"/>
            <a:ext cx="2566257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Conduction Band</a:t>
            </a:r>
            <a:endParaRPr kumimoji="1" lang="ja-JP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-40366" y="4701885"/>
            <a:ext cx="2566257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Valence</a:t>
            </a:r>
            <a:r>
              <a:rPr kumimoji="1" lang="en-US" altLang="ja-JP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Band</a:t>
            </a:r>
            <a:endParaRPr kumimoji="1" lang="ja-JP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5495" y="6155663"/>
            <a:ext cx="2566257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Core Level</a:t>
            </a:r>
            <a:endParaRPr kumimoji="1" lang="ja-JP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525891" y="1645940"/>
            <a:ext cx="3414261" cy="1639044"/>
            <a:chOff x="2525891" y="1429916"/>
            <a:chExt cx="3414261" cy="1639044"/>
          </a:xfrm>
        </p:grpSpPr>
        <p:sp>
          <p:nvSpPr>
            <p:cNvPr id="7" name="正方形/長方形 6"/>
            <p:cNvSpPr/>
            <p:nvPr/>
          </p:nvSpPr>
          <p:spPr>
            <a:xfrm>
              <a:off x="2725823" y="1628800"/>
              <a:ext cx="2880320" cy="14401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5891" y="1429916"/>
              <a:ext cx="3414261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" name="円/楕円 21"/>
          <p:cNvSpPr/>
          <p:nvPr/>
        </p:nvSpPr>
        <p:spPr>
          <a:xfrm>
            <a:off x="4642765" y="4113076"/>
            <a:ext cx="204344" cy="1800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baseline="40000" dirty="0"/>
          </a:p>
        </p:txBody>
      </p:sp>
      <p:sp>
        <p:nvSpPr>
          <p:cNvPr id="36" name="角丸四角形 35"/>
          <p:cNvSpPr/>
          <p:nvPr/>
        </p:nvSpPr>
        <p:spPr>
          <a:xfrm>
            <a:off x="-36512" y="1196752"/>
            <a:ext cx="2566257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Vacuum</a:t>
            </a:r>
            <a:endParaRPr kumimoji="1" lang="ja-JP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79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255 L 0.32743 -0.49861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72" y="-2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7.21554E-7 L -0.00139 0.34112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70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34135 L -0.00312 -0.00763 " pathEditMode="relative" rAng="0" ptsTypes="AA">
                                      <p:cBhvr>
                                        <p:cTn id="18" dur="15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25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直線コネクタ 70"/>
          <p:cNvCxnSpPr>
            <a:stCxn id="11" idx="4"/>
            <a:endCxn id="32" idx="4"/>
          </p:cNvCxnSpPr>
          <p:nvPr/>
        </p:nvCxnSpPr>
        <p:spPr>
          <a:xfrm>
            <a:off x="5034815" y="5715000"/>
            <a:ext cx="1769433" cy="1371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40" idx="4"/>
            <a:endCxn id="11" idx="4"/>
          </p:cNvCxnSpPr>
          <p:nvPr/>
        </p:nvCxnSpPr>
        <p:spPr>
          <a:xfrm>
            <a:off x="3810679" y="4350710"/>
            <a:ext cx="1224136" cy="13642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34" idx="4"/>
          </p:cNvCxnSpPr>
          <p:nvPr/>
        </p:nvCxnSpPr>
        <p:spPr>
          <a:xfrm flipV="1">
            <a:off x="3491593" y="5623560"/>
            <a:ext cx="1674767" cy="9495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3522647" y="2661970"/>
            <a:ext cx="576064" cy="1688740"/>
          </a:xfrm>
          <a:prstGeom prst="ellipse">
            <a:avLst/>
          </a:prstGeom>
          <a:solidFill>
            <a:schemeClr val="accent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6516216" y="4063204"/>
            <a:ext cx="576064" cy="1665511"/>
          </a:xfrm>
          <a:prstGeom prst="ellipse">
            <a:avLst/>
          </a:prstGeom>
          <a:solidFill>
            <a:schemeClr val="accent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3203561" y="4884345"/>
            <a:ext cx="576064" cy="1688740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11" name="円/楕円 10"/>
          <p:cNvSpPr/>
          <p:nvPr/>
        </p:nvSpPr>
        <p:spPr>
          <a:xfrm>
            <a:off x="4746783" y="4026260"/>
            <a:ext cx="576064" cy="1688740"/>
          </a:xfrm>
          <a:prstGeom prst="ellipse">
            <a:avLst/>
          </a:prstGeom>
          <a:solidFill>
            <a:schemeClr val="accent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データ 4"/>
          <p:cNvSpPr/>
          <p:nvPr/>
        </p:nvSpPr>
        <p:spPr>
          <a:xfrm>
            <a:off x="1475657" y="2012686"/>
            <a:ext cx="7344816" cy="3936594"/>
          </a:xfrm>
          <a:prstGeom prst="flowChartInputOutput">
            <a:avLst/>
          </a:prstGeom>
          <a:solidFill>
            <a:schemeClr val="accent4">
              <a:lumMod val="40000"/>
              <a:lumOff val="60000"/>
              <a:alpha val="15000"/>
            </a:schemeClr>
          </a:solidFill>
          <a:ln>
            <a:solidFill>
              <a:schemeClr val="accent4">
                <a:lumMod val="40000"/>
                <a:lumOff val="6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-1800200" y="3821820"/>
            <a:ext cx="1800200" cy="0"/>
          </a:xfrm>
          <a:prstGeom prst="straightConnector1">
            <a:avLst/>
          </a:prstGeom>
          <a:ln w="123825">
            <a:solidFill>
              <a:srgbClr val="FFFF00">
                <a:alpha val="9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 rot="2997559">
            <a:off x="3611259" y="3123491"/>
            <a:ext cx="1637719" cy="485208"/>
          </a:xfrm>
          <a:prstGeom prst="ellipse">
            <a:avLst/>
          </a:prstGeom>
          <a:solidFill>
            <a:schemeClr val="bg2">
              <a:lumMod val="75000"/>
              <a:alpha val="69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 rot="20046479">
            <a:off x="3355756" y="4208992"/>
            <a:ext cx="1868048" cy="412324"/>
          </a:xfrm>
          <a:prstGeom prst="ellipse">
            <a:avLst/>
          </a:prstGeom>
          <a:solidFill>
            <a:schemeClr val="bg2">
              <a:lumMod val="75000"/>
              <a:alpha val="69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3203848" y="3090355"/>
            <a:ext cx="576064" cy="1740612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4954028" y="3886200"/>
            <a:ext cx="1903972" cy="387172"/>
          </a:xfrm>
          <a:prstGeom prst="ellipse">
            <a:avLst/>
          </a:prstGeom>
          <a:solidFill>
            <a:schemeClr val="bg2">
              <a:lumMod val="75000"/>
              <a:alpha val="69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4716016" y="2289510"/>
            <a:ext cx="576064" cy="1740612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5070278" y="4365104"/>
            <a:ext cx="166196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altLang="ja-JP" baseline="30000" dirty="0" smtClean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hybrids</a:t>
            </a:r>
          </a:p>
          <a:p>
            <a:pPr algn="ctr"/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(σ-bond)</a:t>
            </a:r>
            <a:endParaRPr kumimoji="1" lang="ja-JP" altLang="en-US" dirty="0">
              <a:solidFill>
                <a:schemeClr val="bg2">
                  <a:lumMod val="50000"/>
                </a:schemeClr>
              </a:solidFill>
              <a:latin typeface="Cambria Math" pitchFamily="18" charset="0"/>
            </a:endParaRPr>
          </a:p>
        </p:txBody>
      </p:sp>
      <p:sp>
        <p:nvSpPr>
          <p:cNvPr id="59" name="円/楕円 58"/>
          <p:cNvSpPr/>
          <p:nvPr/>
        </p:nvSpPr>
        <p:spPr>
          <a:xfrm rot="20046479">
            <a:off x="3055620" y="4896674"/>
            <a:ext cx="342220" cy="179572"/>
          </a:xfrm>
          <a:prstGeom prst="ellipse">
            <a:avLst/>
          </a:prstGeom>
          <a:solidFill>
            <a:schemeClr val="bg2">
              <a:lumMod val="75000"/>
              <a:alpha val="69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 rot="2946479">
            <a:off x="3500658" y="2447221"/>
            <a:ext cx="342220" cy="179572"/>
          </a:xfrm>
          <a:prstGeom prst="ellipse">
            <a:avLst/>
          </a:prstGeom>
          <a:solidFill>
            <a:schemeClr val="bg2">
              <a:lumMod val="75000"/>
              <a:alpha val="69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6876256" y="3963536"/>
            <a:ext cx="397414" cy="175556"/>
          </a:xfrm>
          <a:prstGeom prst="ellipse">
            <a:avLst/>
          </a:prstGeom>
          <a:solidFill>
            <a:schemeClr val="bg2">
              <a:lumMod val="75000"/>
              <a:alpha val="69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516216" y="2276872"/>
            <a:ext cx="576064" cy="1740612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>
            <a:off x="3992880" y="1066800"/>
            <a:ext cx="960120" cy="11734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endCxn id="37" idx="0"/>
          </p:cNvCxnSpPr>
          <p:nvPr/>
        </p:nvCxnSpPr>
        <p:spPr>
          <a:xfrm flipV="1">
            <a:off x="3413760" y="2289510"/>
            <a:ext cx="1590288" cy="8346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37" idx="0"/>
            <a:endCxn id="33" idx="0"/>
          </p:cNvCxnSpPr>
          <p:nvPr/>
        </p:nvCxnSpPr>
        <p:spPr>
          <a:xfrm flipV="1">
            <a:off x="5004048" y="2276872"/>
            <a:ext cx="1800200" cy="1263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4283968" y="1220118"/>
            <a:ext cx="1254903" cy="4806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l-GR" altLang="ja-JP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kumimoji="1" lang="en-US" altLang="ja-JP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-bond</a:t>
            </a:r>
            <a:endParaRPr kumimoji="1" lang="ja-JP" altLang="en-US" dirty="0">
              <a:solidFill>
                <a:schemeClr val="bg1">
                  <a:lumMod val="95000"/>
                  <a:lumOff val="5000"/>
                </a:schemeClr>
              </a:solidFill>
              <a:latin typeface="Cambria Math" pitchFamily="18" charset="0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7133521" y="2228230"/>
            <a:ext cx="1254903" cy="4806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 orbital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3522647" y="921358"/>
            <a:ext cx="576064" cy="1740612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円/楕円 93"/>
          <p:cNvSpPr/>
          <p:nvPr/>
        </p:nvSpPr>
        <p:spPr>
          <a:xfrm>
            <a:off x="6660232" y="4005064"/>
            <a:ext cx="234280" cy="2403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円/楕円 94"/>
          <p:cNvSpPr/>
          <p:nvPr/>
        </p:nvSpPr>
        <p:spPr>
          <a:xfrm>
            <a:off x="3347864" y="4797152"/>
            <a:ext cx="234280" cy="2403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円/楕円 95"/>
          <p:cNvSpPr/>
          <p:nvPr/>
        </p:nvSpPr>
        <p:spPr>
          <a:xfrm>
            <a:off x="3689648" y="2564904"/>
            <a:ext cx="234280" cy="2403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/>
          <p:nvPr/>
        </p:nvSpPr>
        <p:spPr>
          <a:xfrm>
            <a:off x="4913784" y="3908735"/>
            <a:ext cx="234280" cy="2403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角丸四角形 110"/>
          <p:cNvSpPr/>
          <p:nvPr/>
        </p:nvSpPr>
        <p:spPr>
          <a:xfrm>
            <a:off x="5076056" y="4221088"/>
            <a:ext cx="166196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7030A0"/>
                </a:solidFill>
              </a:rPr>
              <a:t>sp</a:t>
            </a:r>
            <a:r>
              <a:rPr lang="en-US" altLang="ja-JP" baseline="30000" dirty="0">
                <a:solidFill>
                  <a:srgbClr val="7030A0"/>
                </a:solidFill>
              </a:rPr>
              <a:t>3</a:t>
            </a:r>
            <a:r>
              <a:rPr lang="en-US" altLang="ja-JP" dirty="0" smtClean="0">
                <a:solidFill>
                  <a:srgbClr val="7030A0"/>
                </a:solidFill>
              </a:rPr>
              <a:t> hybrids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118" name="上矢印 117"/>
          <p:cNvSpPr/>
          <p:nvPr/>
        </p:nvSpPr>
        <p:spPr>
          <a:xfrm>
            <a:off x="5238328" y="3429000"/>
            <a:ext cx="413792" cy="86409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下矢印 118"/>
          <p:cNvSpPr/>
          <p:nvPr/>
        </p:nvSpPr>
        <p:spPr>
          <a:xfrm>
            <a:off x="7117276" y="4051314"/>
            <a:ext cx="360040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下矢印 119"/>
          <p:cNvSpPr/>
          <p:nvPr/>
        </p:nvSpPr>
        <p:spPr>
          <a:xfrm>
            <a:off x="2918562" y="4907574"/>
            <a:ext cx="360040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下矢印 120"/>
          <p:cNvSpPr/>
          <p:nvPr/>
        </p:nvSpPr>
        <p:spPr>
          <a:xfrm>
            <a:off x="3131840" y="2420888"/>
            <a:ext cx="360040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タイトル 2"/>
          <p:cNvSpPr>
            <a:spLocks noGrp="1"/>
          </p:cNvSpPr>
          <p:nvPr>
            <p:ph type="title"/>
          </p:nvPr>
        </p:nvSpPr>
        <p:spPr>
          <a:xfrm>
            <a:off x="733146" y="-243408"/>
            <a:ext cx="7799294" cy="936104"/>
          </a:xfrm>
        </p:spPr>
        <p:txBody>
          <a:bodyPr/>
          <a:lstStyle/>
          <a:p>
            <a:pPr algn="ctr"/>
            <a:r>
              <a:rPr kumimoji="1" lang="en-US" altLang="ja-JP" sz="3200" dirty="0" smtClean="0">
                <a:solidFill>
                  <a:schemeClr val="bg1">
                    <a:alpha val="90000"/>
                  </a:schemeClr>
                </a:solidFill>
              </a:rPr>
              <a:t>Schematics of graphite – diamond transition</a:t>
            </a:r>
            <a:endParaRPr kumimoji="1" lang="ja-JP" altLang="en-US" sz="3200" dirty="0">
              <a:solidFill>
                <a:schemeClr val="bg1">
                  <a:alpha val="90000"/>
                </a:schemeClr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4886908" y="1778011"/>
            <a:ext cx="234280" cy="2403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723434" y="2387287"/>
            <a:ext cx="213135" cy="407727"/>
          </a:xfrm>
          <a:prstGeom prst="ellipse">
            <a:avLst/>
          </a:prstGeom>
          <a:solidFill>
            <a:srgbClr val="095D5F">
              <a:alpha val="22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388231" y="4615558"/>
            <a:ext cx="213135" cy="407727"/>
          </a:xfrm>
          <a:prstGeom prst="ellipse">
            <a:avLst/>
          </a:prstGeom>
          <a:solidFill>
            <a:srgbClr val="095D5F">
              <a:alpha val="22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6666191" y="3840907"/>
            <a:ext cx="213135" cy="407727"/>
          </a:xfrm>
          <a:prstGeom prst="ellipse">
            <a:avLst/>
          </a:prstGeom>
          <a:solidFill>
            <a:srgbClr val="095D5F">
              <a:alpha val="22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4918722" y="3920992"/>
            <a:ext cx="213135" cy="407727"/>
          </a:xfrm>
          <a:prstGeom prst="ellipse">
            <a:avLst/>
          </a:prstGeom>
          <a:solidFill>
            <a:srgbClr val="095D5F">
              <a:alpha val="22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27584" y="2002750"/>
            <a:ext cx="2016224" cy="418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FF00"/>
                </a:solidFill>
              </a:rPr>
              <a:t>Diamond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27584" y="4096895"/>
            <a:ext cx="2016224" cy="418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rgbClr val="C00000"/>
                </a:solidFill>
              </a:rPr>
              <a:t>Graphite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546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79191E-6 L 1.2441 -0.0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20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1041 L 0.00035 -0.0349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26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0174 -0.039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99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439 L 3.33333E-6 0.0499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0174 0.0453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2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509 L -0.0033 0.048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1088 L -8.33333E-7 0.0321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15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-0.00174 0.0409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03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00139 0.041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08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277 L -0.00069 0.0457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15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648 L -0.00399 0.0361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3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accel="2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01337 0.0354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" y="175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4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4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4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4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5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00295 0.0386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92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00295 0.0386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92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00295 0.0386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921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00295 -0.041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10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B1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B14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B14F"/>
                                      </p:to>
                                    </p:animClr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B14F"/>
                                      </p:to>
                                    </p:animClr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B14F"/>
                                      </p:to>
                                    </p:animClr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B14F"/>
                                      </p:to>
                                    </p:animClr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B14F"/>
                                      </p:to>
                                    </p:animClr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2" grpId="0" animBg="1"/>
      <p:bldP spid="34" grpId="0" animBg="1"/>
      <p:bldP spid="11" grpId="0" animBg="1"/>
      <p:bldP spid="11" grpId="1" animBg="1"/>
      <p:bldP spid="54" grpId="0" animBg="1"/>
      <p:bldP spid="55" grpId="0" animBg="1"/>
      <p:bldP spid="35" grpId="0" animBg="1"/>
      <p:bldP spid="35" grpId="1" animBg="1"/>
      <p:bldP spid="56" grpId="0" animBg="1"/>
      <p:bldP spid="37" grpId="0" animBg="1"/>
      <p:bldP spid="57" grpId="0"/>
      <p:bldP spid="59" grpId="0" animBg="1"/>
      <p:bldP spid="61" grpId="0" animBg="1"/>
      <p:bldP spid="61" grpId="1" animBg="1"/>
      <p:bldP spid="63" grpId="0" animBg="1"/>
      <p:bldP spid="63" grpId="1" animBg="1"/>
      <p:bldP spid="33" grpId="0" animBg="1"/>
      <p:bldP spid="33" grpId="1" animBg="1"/>
      <p:bldP spid="80" grpId="0"/>
      <p:bldP spid="81" grpId="0"/>
      <p:bldP spid="41" grpId="0" animBg="1"/>
      <p:bldP spid="41" grpId="1" animBg="1"/>
      <p:bldP spid="94" grpId="0" animBg="1"/>
      <p:bldP spid="95" grpId="0" animBg="1"/>
      <p:bldP spid="96" grpId="0" animBg="1"/>
      <p:bldP spid="97" grpId="0" animBg="1"/>
      <p:bldP spid="111" grpId="0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39" grpId="0" animBg="1"/>
      <p:bldP spid="12" grpId="0" animBg="1"/>
      <p:bldP spid="50" grpId="0" animBg="1"/>
      <p:bldP spid="52" grpId="0" animBg="1"/>
      <p:bldP spid="53" grpId="0" animBg="1"/>
      <p:bldP spid="13" grpId="0"/>
      <p:bldP spid="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53536"/>
            <a:ext cx="8424936" cy="583176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3600" dirty="0" smtClean="0"/>
              <a:t>The advantages of this synthesis method</a:t>
            </a:r>
            <a:endParaRPr kumimoji="1"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0" y="4797152"/>
            <a:ext cx="9144000" cy="1728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t"/>
          <a:lstStyle/>
          <a:p>
            <a:r>
              <a:rPr lang="ja-JP" altLang="en-US" sz="2000" dirty="0" smtClean="0"/>
              <a:t>・</a:t>
            </a:r>
            <a:r>
              <a:rPr lang="en-US" altLang="ja-JP" sz="2000" dirty="0" smtClean="0">
                <a:solidFill>
                  <a:srgbClr val="E7EA68"/>
                </a:solidFill>
              </a:rPr>
              <a:t>no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E7EA68"/>
                </a:solidFill>
              </a:rPr>
              <a:t>impurities</a:t>
            </a:r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Transition can proceed even </a:t>
            </a:r>
            <a:r>
              <a:rPr lang="en-US" altLang="ja-JP" sz="2000" dirty="0" smtClean="0">
                <a:solidFill>
                  <a:srgbClr val="E7EA68"/>
                </a:solidFill>
              </a:rPr>
              <a:t>at room temperature</a:t>
            </a:r>
          </a:p>
          <a:p>
            <a:r>
              <a:rPr lang="ja-JP" altLang="en-US" sz="2000" dirty="0" smtClean="0"/>
              <a:t>・</a:t>
            </a:r>
            <a:r>
              <a:rPr lang="en-US" altLang="ja-JP" sz="2000" dirty="0"/>
              <a:t>S</a:t>
            </a:r>
            <a:r>
              <a:rPr lang="en-US" altLang="ja-JP" sz="2000" dirty="0" smtClean="0"/>
              <a:t>ize of the crystal is </a:t>
            </a:r>
            <a:r>
              <a:rPr lang="en-US" altLang="ja-JP" sz="2000" dirty="0" smtClean="0">
                <a:solidFill>
                  <a:srgbClr val="E7EA68"/>
                </a:solidFill>
              </a:rPr>
              <a:t>controllable</a:t>
            </a:r>
          </a:p>
          <a:p>
            <a:r>
              <a:rPr lang="en-US" altLang="ja-JP" sz="2000" dirty="0" smtClean="0"/>
              <a:t>    by </a:t>
            </a:r>
            <a:r>
              <a:rPr lang="en-US" altLang="ja-JP" sz="2000" dirty="0" smtClean="0">
                <a:solidFill>
                  <a:srgbClr val="E7EA68"/>
                </a:solidFill>
              </a:rPr>
              <a:t>tuning the irradiated areas </a:t>
            </a:r>
            <a:r>
              <a:rPr lang="en-US" altLang="ja-JP" sz="2000" dirty="0" smtClean="0"/>
              <a:t>and the </a:t>
            </a:r>
            <a:r>
              <a:rPr lang="en-US" altLang="ja-JP" sz="2000" dirty="0" smtClean="0">
                <a:solidFill>
                  <a:srgbClr val="E7EA68"/>
                </a:solidFill>
              </a:rPr>
              <a:t>intensity of the SR x-ray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99983"/>
            <a:ext cx="6120680" cy="418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687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936485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96544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When </a:t>
            </a:r>
            <a:r>
              <a:rPr lang="en-US" altLang="ja-JP" sz="2800" dirty="0" smtClean="0">
                <a:solidFill>
                  <a:srgbClr val="FFFF00"/>
                </a:solidFill>
              </a:rPr>
              <a:t>holes</a:t>
            </a:r>
            <a:r>
              <a:rPr lang="en-US" altLang="ja-JP" sz="2800" dirty="0" smtClean="0"/>
              <a:t> are excited in the valence π band,</a:t>
            </a:r>
          </a:p>
          <a:p>
            <a:pPr marL="0" indent="0">
              <a:buNone/>
            </a:pPr>
            <a:r>
              <a:rPr lang="en-US" altLang="ja-JP" sz="2800" dirty="0" smtClean="0"/>
              <a:t>    The configuration in the graphite structure  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becomes markedly </a:t>
            </a:r>
            <a:r>
              <a:rPr lang="en-US" altLang="ja-JP" sz="2800" dirty="0" smtClean="0">
                <a:solidFill>
                  <a:srgbClr val="FFFF00"/>
                </a:solidFill>
              </a:rPr>
              <a:t>unstable</a:t>
            </a:r>
            <a:r>
              <a:rPr lang="en-US" altLang="ja-JP" sz="2800" dirty="0" smtClean="0"/>
              <a:t>.</a:t>
            </a:r>
            <a:endParaRPr lang="en-US" altLang="ja-JP" sz="2800" dirty="0"/>
          </a:p>
          <a:p>
            <a:endParaRPr kumimoji="1" lang="en-US" altLang="ja-JP" sz="2800" dirty="0" smtClean="0"/>
          </a:p>
          <a:p>
            <a:r>
              <a:rPr lang="en-US" altLang="ja-JP" sz="2800" dirty="0" smtClean="0"/>
              <a:t>SR x-ray can induce the conversion into diamond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through the Auger decay process.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783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161277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kumimoji="1" lang="en-US" altLang="ja-JP" sz="8000" dirty="0" smtClean="0">
                <a:latin typeface="Bradley Hand ITC" pitchFamily="66" charset="0"/>
              </a:rPr>
              <a:t>Fin</a:t>
            </a:r>
            <a:endParaRPr kumimoji="1" lang="ja-JP" altLang="en-US" sz="8000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18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3</a:t>
            </a:fld>
            <a:endParaRPr lang="en-US" altLang="ja-JP"/>
          </a:p>
        </p:txBody>
      </p:sp>
      <p:grpSp>
        <p:nvGrpSpPr>
          <p:cNvPr id="2" name="グループ化 1"/>
          <p:cNvGrpSpPr/>
          <p:nvPr/>
        </p:nvGrpSpPr>
        <p:grpSpPr>
          <a:xfrm>
            <a:off x="899592" y="908720"/>
            <a:ext cx="7344815" cy="5832648"/>
            <a:chOff x="818069" y="-37070"/>
            <a:chExt cx="4052377" cy="6922454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1691680" y="-24714"/>
              <a:ext cx="3178766" cy="6910098"/>
              <a:chOff x="811370" y="-44970"/>
              <a:chExt cx="3178766" cy="6930354"/>
            </a:xfrm>
          </p:grpSpPr>
          <p:grpSp>
            <p:nvGrpSpPr>
              <p:cNvPr id="9" name="グループ化 8"/>
              <p:cNvGrpSpPr/>
              <p:nvPr/>
            </p:nvGrpSpPr>
            <p:grpSpPr>
              <a:xfrm>
                <a:off x="1907705" y="-44970"/>
                <a:ext cx="1698380" cy="6930354"/>
                <a:chOff x="4932040" y="-27385"/>
                <a:chExt cx="1657012" cy="6939265"/>
              </a:xfrm>
            </p:grpSpPr>
            <p:sp>
              <p:nvSpPr>
                <p:cNvPr id="11" name="正方形/長方形 10"/>
                <p:cNvSpPr/>
                <p:nvPr/>
              </p:nvSpPr>
              <p:spPr>
                <a:xfrm>
                  <a:off x="4932040" y="188640"/>
                  <a:ext cx="1656184" cy="770730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>
                      <a:solidFill>
                        <a:schemeClr val="bg1"/>
                      </a:solidFill>
                    </a:rPr>
                    <a:t>タルク、滑石</a:t>
                  </a:r>
                </a:p>
                <a:p>
                  <a:pPr algn="ctr"/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" name="正方形/長方形 5"/>
                <p:cNvSpPr/>
                <p:nvPr/>
              </p:nvSpPr>
              <p:spPr>
                <a:xfrm>
                  <a:off x="4932040" y="-27385"/>
                  <a:ext cx="1656184" cy="294150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Japanese name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正方形/長方形 11"/>
                <p:cNvSpPr/>
                <p:nvPr/>
              </p:nvSpPr>
              <p:spPr>
                <a:xfrm>
                  <a:off x="4932040" y="944381"/>
                  <a:ext cx="1656184" cy="80946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>
                      <a:solidFill>
                        <a:schemeClr val="bg1"/>
                      </a:solidFill>
                    </a:rPr>
                    <a:t>石こう、ジプサム</a:t>
                  </a:r>
                </a:p>
                <a:p>
                  <a:pPr algn="ctr"/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正方形/長方形 12"/>
                <p:cNvSpPr/>
                <p:nvPr/>
              </p:nvSpPr>
              <p:spPr>
                <a:xfrm>
                  <a:off x="4932040" y="2375376"/>
                  <a:ext cx="1656184" cy="754084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bg1"/>
                      </a:solidFill>
                    </a:rPr>
                    <a:t>ホタル石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正方形/長方形 13"/>
                <p:cNvSpPr/>
                <p:nvPr/>
              </p:nvSpPr>
              <p:spPr>
                <a:xfrm>
                  <a:off x="4932040" y="1738859"/>
                  <a:ext cx="1656184" cy="641093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 smtClean="0">
                      <a:solidFill>
                        <a:schemeClr val="bg1"/>
                      </a:solidFill>
                    </a:rPr>
                    <a:t>方解石、</a:t>
                  </a:r>
                  <a:r>
                    <a:rPr lang="ja-JP" altLang="en-US" sz="1200" dirty="0">
                      <a:solidFill>
                        <a:schemeClr val="bg1"/>
                      </a:solidFill>
                    </a:rPr>
                    <a:t>カルサイト</a:t>
                  </a:r>
                </a:p>
                <a:p>
                  <a:pPr algn="ctr"/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>
                <a:xfrm>
                  <a:off x="4932040" y="3117954"/>
                  <a:ext cx="1656184" cy="527070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bg1"/>
                      </a:solidFill>
                    </a:rPr>
                    <a:t>リン灰石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正方形/長方形 15"/>
                <p:cNvSpPr/>
                <p:nvPr/>
              </p:nvSpPr>
              <p:spPr>
                <a:xfrm>
                  <a:off x="4932040" y="3593764"/>
                  <a:ext cx="1656184" cy="573501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bg1"/>
                      </a:solidFill>
                    </a:rPr>
                    <a:t>正長石、長石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" name="正方形/長方形 16"/>
                <p:cNvSpPr/>
                <p:nvPr/>
              </p:nvSpPr>
              <p:spPr>
                <a:xfrm>
                  <a:off x="4932040" y="4167265"/>
                  <a:ext cx="1656184" cy="68954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bg1"/>
                      </a:solidFill>
                    </a:rPr>
                    <a:t>石英、クォーツ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正方形/長方形 17"/>
                <p:cNvSpPr/>
                <p:nvPr/>
              </p:nvSpPr>
              <p:spPr>
                <a:xfrm>
                  <a:off x="4932040" y="4856813"/>
                  <a:ext cx="1656184" cy="68954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bg1"/>
                      </a:solidFill>
                    </a:rPr>
                    <a:t>トパーズ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>
                <a:xfrm>
                  <a:off x="4932868" y="5546361"/>
                  <a:ext cx="1656184" cy="74950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bg1"/>
                      </a:solidFill>
                    </a:rPr>
                    <a:t>コランダム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4932040" y="6235907"/>
                  <a:ext cx="1656184" cy="675973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bg1"/>
                      </a:solidFill>
                    </a:rPr>
                    <a:t>ダイアモンド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615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3927" y="-32576"/>
                <a:ext cx="556209" cy="6917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31" name="グループ化 30"/>
              <p:cNvGrpSpPr/>
              <p:nvPr/>
            </p:nvGrpSpPr>
            <p:grpSpPr>
              <a:xfrm>
                <a:off x="811370" y="-44970"/>
                <a:ext cx="1120236" cy="6930354"/>
                <a:chOff x="4932040" y="-27385"/>
                <a:chExt cx="1657012" cy="6939265"/>
              </a:xfrm>
            </p:grpSpPr>
            <p:sp>
              <p:nvSpPr>
                <p:cNvPr id="33" name="正方形/長方形 32"/>
                <p:cNvSpPr/>
                <p:nvPr/>
              </p:nvSpPr>
              <p:spPr>
                <a:xfrm>
                  <a:off x="4932040" y="188640"/>
                  <a:ext cx="1656184" cy="770730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200" dirty="0" smtClean="0">
                      <a:solidFill>
                        <a:schemeClr val="bg1"/>
                      </a:solidFill>
                    </a:rPr>
                    <a:t>Talc</a:t>
                  </a:r>
                  <a:endParaRPr lang="ja-JP" altLang="en-US" sz="1200" dirty="0">
                    <a:solidFill>
                      <a:schemeClr val="bg1"/>
                    </a:solidFill>
                  </a:endParaRPr>
                </a:p>
                <a:p>
                  <a:pPr algn="ctr"/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4932040" y="-27385"/>
                  <a:ext cx="1656184" cy="294150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Mineral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4932040" y="944381"/>
                  <a:ext cx="1656184" cy="80946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Gypsum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>
                <a:xfrm>
                  <a:off x="4932040" y="2375376"/>
                  <a:ext cx="1656184" cy="754084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Fluorite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>
                <a:xfrm>
                  <a:off x="4932040" y="1738859"/>
                  <a:ext cx="1656184" cy="641093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Calcite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4932040" y="3117954"/>
                  <a:ext cx="1656184" cy="527070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200" dirty="0" smtClean="0">
                      <a:solidFill>
                        <a:schemeClr val="bg1"/>
                      </a:solidFill>
                    </a:rPr>
                    <a:t>Apatite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4932040" y="3593764"/>
                  <a:ext cx="1656184" cy="573501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Orthoclase Feldspar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正方形/長方形 38"/>
                <p:cNvSpPr/>
                <p:nvPr/>
              </p:nvSpPr>
              <p:spPr>
                <a:xfrm>
                  <a:off x="4932040" y="4167265"/>
                  <a:ext cx="1656184" cy="68954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200" dirty="0" smtClean="0">
                      <a:solidFill>
                        <a:schemeClr val="bg1"/>
                      </a:solidFill>
                    </a:rPr>
                    <a:t>Quartz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正方形/長方形 39"/>
                <p:cNvSpPr/>
                <p:nvPr/>
              </p:nvSpPr>
              <p:spPr>
                <a:xfrm>
                  <a:off x="4932040" y="4856813"/>
                  <a:ext cx="1656184" cy="68954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Topaz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正方形/長方形 40"/>
                <p:cNvSpPr/>
                <p:nvPr/>
              </p:nvSpPr>
              <p:spPr>
                <a:xfrm>
                  <a:off x="4932868" y="5546361"/>
                  <a:ext cx="1656184" cy="749508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Corundum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2" name="正方形/長方形 41"/>
                <p:cNvSpPr/>
                <p:nvPr/>
              </p:nvSpPr>
              <p:spPr>
                <a:xfrm>
                  <a:off x="4932040" y="6235907"/>
                  <a:ext cx="1656184" cy="675973"/>
                </a:xfrm>
                <a:prstGeom prst="rect">
                  <a:avLst/>
                </a:prstGeom>
                <a:solidFill>
                  <a:schemeClr val="tx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200" dirty="0" smtClean="0">
                      <a:solidFill>
                        <a:schemeClr val="bg1"/>
                      </a:solidFill>
                    </a:rPr>
                    <a:t>Diamond</a:t>
                  </a:r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44" name="グループ化 43"/>
            <p:cNvGrpSpPr/>
            <p:nvPr/>
          </p:nvGrpSpPr>
          <p:grpSpPr>
            <a:xfrm>
              <a:off x="818069" y="-37070"/>
              <a:ext cx="873611" cy="6922454"/>
              <a:chOff x="4932040" y="-27385"/>
              <a:chExt cx="1657012" cy="6939265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4932040" y="-27385"/>
                <a:ext cx="1656184" cy="306011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100" dirty="0" err="1" smtClean="0">
                    <a:solidFill>
                      <a:schemeClr val="bg1"/>
                    </a:solidFill>
                  </a:rPr>
                  <a:t>Mohs</a:t>
                </a:r>
                <a:r>
                  <a:rPr kumimoji="1" lang="en-US" altLang="ja-JP" sz="1100" dirty="0" smtClean="0">
                    <a:solidFill>
                      <a:schemeClr val="bg1"/>
                    </a:solidFill>
                  </a:rPr>
                  <a:t> hardness</a:t>
                </a:r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4932040" y="278626"/>
                <a:ext cx="1656184" cy="680744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bg1"/>
                    </a:solidFill>
                  </a:rPr>
                  <a:t>1</a:t>
                </a:r>
                <a:endParaRPr lang="ja-JP" altLang="en-US" dirty="0">
                  <a:solidFill>
                    <a:schemeClr val="bg1"/>
                  </a:solidFill>
                </a:endParaRPr>
              </a:p>
              <a:p>
                <a:pPr algn="ctr"/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4932040" y="944381"/>
                <a:ext cx="1656184" cy="809468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2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4932040" y="2375376"/>
                <a:ext cx="1656184" cy="754084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4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4932040" y="1738859"/>
                <a:ext cx="1656184" cy="641093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3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4932040" y="3117954"/>
                <a:ext cx="1656184" cy="527070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5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4932040" y="3593764"/>
                <a:ext cx="1656184" cy="573501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6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4932040" y="4167265"/>
                <a:ext cx="1656184" cy="689548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7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4932040" y="4856813"/>
                <a:ext cx="1656184" cy="689548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8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4932868" y="5546361"/>
                <a:ext cx="1656184" cy="749508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9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4932040" y="6235907"/>
                <a:ext cx="1656184" cy="675973"/>
              </a:xfrm>
              <a:prstGeom prst="rect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10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6" name="タイトル 2"/>
          <p:cNvSpPr>
            <a:spLocks noGrp="1"/>
          </p:cNvSpPr>
          <p:nvPr>
            <p:ph type="title"/>
          </p:nvPr>
        </p:nvSpPr>
        <p:spPr>
          <a:xfrm>
            <a:off x="672353" y="116632"/>
            <a:ext cx="7799294" cy="864096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Mohs</a:t>
            </a:r>
            <a:r>
              <a:rPr kumimoji="1" lang="en-US" altLang="ja-JP" dirty="0" smtClean="0"/>
              <a:t> hardness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9827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72353" y="116632"/>
            <a:ext cx="7799294" cy="1080120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Ultrahard</a:t>
            </a:r>
            <a:r>
              <a:rPr kumimoji="1" lang="en-US" altLang="ja-JP" dirty="0" smtClean="0"/>
              <a:t> materials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752527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solidFill>
                  <a:schemeClr val="bg1"/>
                </a:solidFill>
              </a:rPr>
              <a:t>D</a:t>
            </a:r>
            <a:r>
              <a:rPr kumimoji="1" lang="en-US" altLang="ja-JP" sz="2800" u="sng" dirty="0" smtClean="0">
                <a:solidFill>
                  <a:schemeClr val="bg1"/>
                </a:solidFill>
              </a:rPr>
              <a:t>iamond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en-US" dirty="0" smtClean="0"/>
              <a:t>・</a:t>
            </a:r>
            <a:r>
              <a:rPr lang="en-US" altLang="ja-JP" dirty="0" smtClean="0"/>
              <a:t>Diamond can </a:t>
            </a:r>
            <a:r>
              <a:rPr lang="en-US" altLang="ja-JP" dirty="0"/>
              <a:t>resist indentation pressures </a:t>
            </a:r>
            <a:r>
              <a:rPr lang="en-US" altLang="ja-JP" dirty="0" smtClean="0"/>
              <a:t>of </a:t>
            </a:r>
            <a:r>
              <a:rPr lang="en-US" altLang="ja-JP" dirty="0" smtClean="0">
                <a:solidFill>
                  <a:srgbClr val="FFFF00"/>
                </a:solidFill>
              </a:rPr>
              <a:t>97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GPa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sz="2800" u="sng" dirty="0">
                <a:solidFill>
                  <a:schemeClr val="bg1"/>
                </a:solidFill>
              </a:rPr>
              <a:t>Hexagonal diamond </a:t>
            </a:r>
            <a:r>
              <a:rPr lang="en-US" altLang="ja-JP" sz="2800" u="sng" dirty="0" smtClean="0">
                <a:solidFill>
                  <a:schemeClr val="bg1"/>
                </a:solidFill>
              </a:rPr>
              <a:t>(</a:t>
            </a:r>
            <a:r>
              <a:rPr lang="en-US" altLang="ja-JP" sz="2800" u="sng" dirty="0" err="1">
                <a:solidFill>
                  <a:schemeClr val="bg1"/>
                </a:solidFill>
              </a:rPr>
              <a:t>Lonsdaleite</a:t>
            </a:r>
            <a:r>
              <a:rPr lang="en-US" altLang="ja-JP" sz="2800" u="sng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/>
              <a:t> </a:t>
            </a:r>
            <a:r>
              <a:rPr lang="ja-JP" altLang="en-US" dirty="0" smtClean="0"/>
              <a:t>・</a:t>
            </a:r>
            <a:r>
              <a:rPr lang="en-US" altLang="ja-JP" dirty="0" err="1" smtClean="0"/>
              <a:t>Lonsdaleite</a:t>
            </a:r>
            <a:r>
              <a:rPr lang="en-US" altLang="ja-JP" dirty="0" smtClean="0"/>
              <a:t> can resist indentation pressures of </a:t>
            </a:r>
            <a:r>
              <a:rPr lang="en-US" altLang="ja-JP" dirty="0" smtClean="0">
                <a:solidFill>
                  <a:srgbClr val="FFFF00"/>
                </a:solidFill>
              </a:rPr>
              <a:t>152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GPa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(by using </a:t>
            </a:r>
            <a:r>
              <a:rPr lang="en-US" altLang="ja-JP" dirty="0" err="1" smtClean="0"/>
              <a:t>ab</a:t>
            </a:r>
            <a:r>
              <a:rPr lang="en-US" altLang="ja-JP" dirty="0" smtClean="0"/>
              <a:t>-initio calculation[1])</a:t>
            </a:r>
          </a:p>
          <a:p>
            <a:r>
              <a:rPr kumimoji="1" lang="en-US" altLang="ja-JP" sz="2800" u="sng" dirty="0" smtClean="0">
                <a:solidFill>
                  <a:schemeClr val="bg1"/>
                </a:solidFill>
              </a:rPr>
              <a:t>W-BN </a:t>
            </a:r>
            <a:r>
              <a:rPr lang="en-US" altLang="ja-JP" sz="2800" u="sng" dirty="0" smtClean="0">
                <a:solidFill>
                  <a:schemeClr val="bg1"/>
                </a:solidFill>
              </a:rPr>
              <a:t>(</a:t>
            </a:r>
            <a:r>
              <a:rPr lang="en-US" altLang="ja-JP" sz="2800" u="sng" dirty="0" err="1" smtClean="0">
                <a:solidFill>
                  <a:schemeClr val="bg1"/>
                </a:solidFill>
              </a:rPr>
              <a:t>Wurtzite</a:t>
            </a:r>
            <a:r>
              <a:rPr lang="en-US" altLang="ja-JP" sz="2800" u="sng" dirty="0" smtClean="0">
                <a:solidFill>
                  <a:schemeClr val="bg1"/>
                </a:solidFill>
              </a:rPr>
              <a:t> Boron Nitride)</a:t>
            </a:r>
          </a:p>
          <a:p>
            <a:pPr marL="0" indent="0">
              <a:buNone/>
            </a:pP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W-BN can resist  indentation pressures of </a:t>
            </a:r>
            <a:r>
              <a:rPr kumimoji="1" lang="en-US" altLang="ja-JP" dirty="0" smtClean="0">
                <a:solidFill>
                  <a:srgbClr val="FFFF00"/>
                </a:solidFill>
              </a:rPr>
              <a:t>114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GPa</a:t>
            </a:r>
            <a:r>
              <a:rPr kumimoji="1" lang="en-US" altLang="ja-JP" dirty="0" smtClean="0"/>
              <a:t>.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(by using </a:t>
            </a:r>
            <a:r>
              <a:rPr lang="en-US" altLang="ja-JP" dirty="0" err="1" smtClean="0"/>
              <a:t>ab</a:t>
            </a:r>
            <a:r>
              <a:rPr lang="en-US" altLang="ja-JP" dirty="0" smtClean="0"/>
              <a:t>-initio </a:t>
            </a:r>
            <a:r>
              <a:rPr lang="en-US" altLang="ja-JP" dirty="0" err="1" smtClean="0"/>
              <a:t>calculatiuon</a:t>
            </a:r>
            <a:r>
              <a:rPr lang="en-US" altLang="ja-JP" dirty="0" smtClean="0"/>
              <a:t>[1])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309320"/>
            <a:ext cx="522007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</a:rPr>
              <a:t>[1] </a:t>
            </a:r>
            <a:r>
              <a:rPr lang="en-US" altLang="ja-JP" sz="1400" dirty="0" err="1" smtClean="0">
                <a:solidFill>
                  <a:schemeClr val="bg1"/>
                </a:solidFill>
              </a:rPr>
              <a:t>Z.Pan</a:t>
            </a:r>
            <a:r>
              <a:rPr lang="en-US" altLang="ja-JP" sz="1400" dirty="0" smtClean="0">
                <a:solidFill>
                  <a:schemeClr val="bg1"/>
                </a:solidFill>
              </a:rPr>
              <a:t>, </a:t>
            </a:r>
            <a:r>
              <a:rPr lang="en-US" altLang="ja-JP" sz="1400" dirty="0" err="1" smtClean="0">
                <a:solidFill>
                  <a:schemeClr val="bg1"/>
                </a:solidFill>
              </a:rPr>
              <a:t>H,Sun</a:t>
            </a:r>
            <a:r>
              <a:rPr lang="en-US" altLang="ja-JP" sz="1400" dirty="0" smtClean="0">
                <a:solidFill>
                  <a:schemeClr val="bg1"/>
                </a:solidFill>
              </a:rPr>
              <a:t> et al </a:t>
            </a:r>
            <a:r>
              <a:rPr lang="en-US" altLang="ja-JP" sz="1400" dirty="0" err="1">
                <a:solidFill>
                  <a:schemeClr val="bg1"/>
                </a:solidFill>
              </a:rPr>
              <a:t>Phys.Rev.Lett</a:t>
            </a:r>
            <a:r>
              <a:rPr lang="en-US" altLang="ja-JP" sz="1400" dirty="0">
                <a:solidFill>
                  <a:schemeClr val="bg1"/>
                </a:solidFill>
              </a:rPr>
              <a:t>. 102, 055503 (2009</a:t>
            </a:r>
            <a:r>
              <a:rPr lang="en-US" altLang="ja-JP" sz="1400" dirty="0" smtClean="0">
                <a:solidFill>
                  <a:schemeClr val="bg1"/>
                </a:solidFill>
              </a:rPr>
              <a:t>)</a:t>
            </a:r>
            <a:r>
              <a:rPr lang="en-US" altLang="ja-JP" sz="1400" dirty="0" smtClean="0"/>
              <a:t>.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en-US" altLang="ja-JP" sz="1400" dirty="0" err="1" smtClean="0">
                <a:solidFill>
                  <a:schemeClr val="bg1"/>
                </a:solidFill>
              </a:rPr>
              <a:t>a</a:t>
            </a:r>
            <a:r>
              <a:rPr kumimoji="1" lang="en-US" altLang="ja-JP" sz="1400" dirty="0" err="1" smtClean="0">
                <a:solidFill>
                  <a:schemeClr val="bg1"/>
                </a:solidFill>
              </a:rPr>
              <a:t>b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-initio calculation: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第一原理計算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2420888"/>
            <a:ext cx="9144000" cy="3744416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77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2353" y="-171400"/>
            <a:ext cx="7799294" cy="1008493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Polymorphism of Carbon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5</a:t>
            </a:fld>
            <a:endParaRPr lang="en-US" altLang="ja-JP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33" y="723092"/>
            <a:ext cx="7055743" cy="472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0" y="5472608"/>
            <a:ext cx="9143999" cy="1385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/>
              <a:t>                                  (a). hexagonal graphite</a:t>
            </a:r>
          </a:p>
          <a:p>
            <a:r>
              <a:rPr kumimoji="1" lang="en-US" altLang="ja-JP" dirty="0" smtClean="0"/>
              <a:t>                                  (b). </a:t>
            </a:r>
            <a:r>
              <a:rPr kumimoji="1" lang="en-US" altLang="ja-JP" dirty="0" err="1" smtClean="0"/>
              <a:t>rhombohedral</a:t>
            </a:r>
            <a:r>
              <a:rPr kumimoji="1" lang="en-US" altLang="ja-JP" dirty="0" smtClean="0"/>
              <a:t> graphite</a:t>
            </a:r>
          </a:p>
          <a:p>
            <a:r>
              <a:rPr kumimoji="1" lang="en-US" altLang="ja-JP" dirty="0" smtClean="0"/>
              <a:t>                                  (c). </a:t>
            </a:r>
            <a:r>
              <a:rPr lang="en-US" altLang="ja-JP" dirty="0"/>
              <a:t>s</a:t>
            </a:r>
            <a:r>
              <a:rPr lang="en-US" altLang="ja-JP" dirty="0" smtClean="0"/>
              <a:t>imple hexagonal graphite</a:t>
            </a:r>
          </a:p>
          <a:p>
            <a:r>
              <a:rPr kumimoji="1" lang="en-US" altLang="ja-JP" dirty="0" smtClean="0"/>
              <a:t>                                  (d). </a:t>
            </a:r>
            <a:r>
              <a:rPr lang="en-US" altLang="ja-JP" dirty="0"/>
              <a:t>c</a:t>
            </a:r>
            <a:r>
              <a:rPr kumimoji="1" lang="en-US" altLang="ja-JP" dirty="0" smtClean="0"/>
              <a:t>ubic  diamond</a:t>
            </a:r>
          </a:p>
          <a:p>
            <a:r>
              <a:rPr lang="en-US" altLang="ja-JP" dirty="0" smtClean="0"/>
              <a:t>                                  (e). </a:t>
            </a:r>
            <a:r>
              <a:rPr lang="en-US" altLang="ja-JP" dirty="0"/>
              <a:t>h</a:t>
            </a:r>
            <a:r>
              <a:rPr lang="en-US" altLang="ja-JP" dirty="0" smtClean="0"/>
              <a:t>exagonal diamond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6525344"/>
            <a:ext cx="241176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</a:rPr>
              <a:t>Polymorphism : </a:t>
            </a:r>
            <a:r>
              <a:rPr lang="ja-JP" altLang="en-US" sz="1400" dirty="0">
                <a:solidFill>
                  <a:schemeClr val="bg1"/>
                </a:solidFill>
              </a:rPr>
              <a:t>結晶多形</a:t>
            </a:r>
            <a:endParaRPr lang="en-US" altLang="ja-JP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71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69560"/>
            <a:ext cx="8229600" cy="101522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Hexagonal graphite</a:t>
            </a:r>
            <a:br>
              <a:rPr lang="en-US" altLang="ja-JP" dirty="0" smtClean="0"/>
            </a:br>
            <a:r>
              <a:rPr lang="en-US" altLang="ja-JP" dirty="0" smtClean="0"/>
              <a:t>(AB stacking)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6</a:t>
            </a:fld>
            <a:endParaRPr lang="en-US" altLang="ja-JP"/>
          </a:p>
        </p:txBody>
      </p:sp>
      <p:pic>
        <p:nvPicPr>
          <p:cNvPr id="1026" name="Picture 2" descr="C:\Users\nishida\Desktop\論文\後期セミナー\carbon structure\ABstackin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9" y="1628800"/>
            <a:ext cx="2874713" cy="4392488"/>
          </a:xfrm>
          <a:prstGeom prst="rect">
            <a:avLst/>
          </a:prstGeom>
          <a:noFill/>
        </p:spPr>
      </p:pic>
      <p:sp>
        <p:nvSpPr>
          <p:cNvPr id="5" name="角丸四角形 4"/>
          <p:cNvSpPr/>
          <p:nvPr/>
        </p:nvSpPr>
        <p:spPr>
          <a:xfrm>
            <a:off x="3419872" y="1556792"/>
            <a:ext cx="5472608" cy="4536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ctr"/>
          <a:lstStyle/>
          <a:p>
            <a:r>
              <a:rPr lang="ja-JP" altLang="en-US" sz="2500" dirty="0" smtClean="0"/>
              <a:t>・</a:t>
            </a:r>
            <a:r>
              <a:rPr lang="en-US" altLang="ja-JP" sz="2500" dirty="0" smtClean="0"/>
              <a:t>Half of the atoms are directly located just above each other in adjacent planes. </a:t>
            </a:r>
          </a:p>
          <a:p>
            <a:endParaRPr lang="en-US" altLang="ja-JP" sz="2500" dirty="0" smtClean="0">
              <a:solidFill>
                <a:srgbClr val="E7EA68"/>
              </a:solidFill>
            </a:endParaRPr>
          </a:p>
          <a:p>
            <a:r>
              <a:rPr lang="ja-JP" altLang="en-US" sz="2500" dirty="0" smtClean="0">
                <a:solidFill>
                  <a:schemeClr val="tx1"/>
                </a:solidFill>
              </a:rPr>
              <a:t>・</a:t>
            </a:r>
            <a:r>
              <a:rPr lang="en-US" altLang="ja-JP" sz="2500" dirty="0" smtClean="0">
                <a:solidFill>
                  <a:srgbClr val="FFFF00"/>
                </a:solidFill>
              </a:rPr>
              <a:t>the other half </a:t>
            </a:r>
            <a:r>
              <a:rPr lang="en-US" altLang="ja-JP" sz="2500" dirty="0" smtClean="0"/>
              <a:t>are directly above the </a:t>
            </a:r>
            <a:r>
              <a:rPr lang="en-US" altLang="ja-JP" sz="2500" dirty="0" smtClean="0">
                <a:solidFill>
                  <a:srgbClr val="FFFF00"/>
                </a:solidFill>
              </a:rPr>
              <a:t>centers</a:t>
            </a:r>
            <a:r>
              <a:rPr lang="en-US" altLang="ja-JP" sz="2500" dirty="0" smtClean="0"/>
              <a:t> of the hexagonal rings in the adjacent plane.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123728" y="2132856"/>
            <a:ext cx="2880320" cy="2808312"/>
            <a:chOff x="2123728" y="2132856"/>
            <a:chExt cx="2880320" cy="2808312"/>
          </a:xfrm>
        </p:grpSpPr>
        <p:grpSp>
          <p:nvGrpSpPr>
            <p:cNvPr id="7" name="グループ化 46"/>
            <p:cNvGrpSpPr/>
            <p:nvPr/>
          </p:nvGrpSpPr>
          <p:grpSpPr>
            <a:xfrm>
              <a:off x="2123728" y="2996952"/>
              <a:ext cx="1296144" cy="1080120"/>
              <a:chOff x="2123728" y="2996952"/>
              <a:chExt cx="1296144" cy="1080120"/>
            </a:xfrm>
          </p:grpSpPr>
          <p:sp>
            <p:nvSpPr>
              <p:cNvPr id="99" name="円/楕円 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00" name="円/楕円 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1" name="円/楕円 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2" name="円/楕円 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3" name="円/楕円 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4" name="円/楕円 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05" name="直線コネクタ 10"/>
              <p:cNvCxnSpPr/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47"/>
            <p:cNvGrpSpPr/>
            <p:nvPr/>
          </p:nvGrpSpPr>
          <p:grpSpPr>
            <a:xfrm>
              <a:off x="2915816" y="2564904"/>
              <a:ext cx="1296144" cy="1080120"/>
              <a:chOff x="2123728" y="2996952"/>
              <a:chExt cx="1296144" cy="1080120"/>
            </a:xfrm>
          </p:grpSpPr>
          <p:sp>
            <p:nvSpPr>
              <p:cNvPr id="87" name="円/楕円 86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8" name="円/楕円 87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9" name="円/楕円 88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" name="円/楕円 89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1" name="円/楕円 90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2" name="円/楕円 91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93" name="直線コネクタ 92"/>
              <p:cNvCxnSpPr>
                <a:stCxn id="87" idx="6"/>
                <a:endCxn id="88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>
                <a:stCxn id="89" idx="7"/>
                <a:endCxn id="87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>
                <a:stCxn id="89" idx="5"/>
                <a:endCxn id="90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>
                <a:stCxn id="90" idx="6"/>
                <a:endCxn id="91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stCxn id="88" idx="5"/>
                <a:endCxn id="92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1" idx="7"/>
                <a:endCxn id="92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60"/>
            <p:cNvGrpSpPr/>
            <p:nvPr/>
          </p:nvGrpSpPr>
          <p:grpSpPr>
            <a:xfrm>
              <a:off x="2915816" y="3429000"/>
              <a:ext cx="1296144" cy="1080120"/>
              <a:chOff x="2123728" y="2996952"/>
              <a:chExt cx="1296144" cy="1080120"/>
            </a:xfrm>
          </p:grpSpPr>
          <p:sp>
            <p:nvSpPr>
              <p:cNvPr id="75" name="円/楕円 74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" name="円/楕円 75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円/楕円 76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8" name="円/楕円 77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0" name="円/楕円 79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81" name="直線コネクタ 80"/>
              <p:cNvCxnSpPr>
                <a:stCxn id="75" idx="6"/>
                <a:endCxn id="76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>
                <a:stCxn id="77" idx="7"/>
                <a:endCxn id="75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stCxn id="77" idx="5"/>
                <a:endCxn id="78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>
                <a:stCxn id="78" idx="6"/>
                <a:endCxn id="79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>
                <a:stCxn id="76" idx="5"/>
                <a:endCxn id="80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>
                <a:stCxn id="79" idx="7"/>
                <a:endCxn id="80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73"/>
            <p:cNvGrpSpPr/>
            <p:nvPr/>
          </p:nvGrpSpPr>
          <p:grpSpPr>
            <a:xfrm>
              <a:off x="3707904" y="2996952"/>
              <a:ext cx="1296144" cy="1080120"/>
              <a:chOff x="2123728" y="2996952"/>
              <a:chExt cx="1296144" cy="1080120"/>
            </a:xfrm>
          </p:grpSpPr>
          <p:sp>
            <p:nvSpPr>
              <p:cNvPr id="63" name="円/楕円 62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円/楕円 67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9" name="直線コネクタ 68"/>
              <p:cNvCxnSpPr>
                <a:stCxn id="63" idx="6"/>
                <a:endCxn id="64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>
                <a:stCxn id="65" idx="7"/>
                <a:endCxn id="63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>
                <a:stCxn id="65" idx="5"/>
                <a:endCxn id="66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>
                <a:stCxn id="66" idx="6"/>
                <a:endCxn id="67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>
                <a:stCxn id="64" idx="5"/>
                <a:endCxn id="68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>
                <a:stCxn id="67" idx="7"/>
                <a:endCxn id="68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86"/>
            <p:cNvGrpSpPr/>
            <p:nvPr/>
          </p:nvGrpSpPr>
          <p:grpSpPr>
            <a:xfrm>
              <a:off x="3707904" y="2132856"/>
              <a:ext cx="1296144" cy="1080120"/>
              <a:chOff x="2123728" y="2996952"/>
              <a:chExt cx="1296144" cy="1080120"/>
            </a:xfrm>
          </p:grpSpPr>
          <p:sp>
            <p:nvSpPr>
              <p:cNvPr id="51" name="円/楕円 50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2" name="円/楕円 51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3" name="円/楕円 52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4" name="円/楕円 53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7" name="直線コネクタ 56"/>
              <p:cNvCxnSpPr>
                <a:stCxn id="51" idx="6"/>
                <a:endCxn id="52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3" idx="7"/>
                <a:endCxn id="51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>
                <a:stCxn id="53" idx="5"/>
                <a:endCxn id="54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>
                <a:stCxn id="54" idx="6"/>
                <a:endCxn id="55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stCxn id="52" idx="5"/>
                <a:endCxn id="56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>
                <a:stCxn id="55" idx="7"/>
                <a:endCxn id="56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99"/>
            <p:cNvGrpSpPr/>
            <p:nvPr/>
          </p:nvGrpSpPr>
          <p:grpSpPr>
            <a:xfrm>
              <a:off x="2123728" y="2132856"/>
              <a:ext cx="1296144" cy="1080120"/>
              <a:chOff x="2123728" y="2996952"/>
              <a:chExt cx="1296144" cy="1080120"/>
            </a:xfrm>
          </p:grpSpPr>
          <p:sp>
            <p:nvSpPr>
              <p:cNvPr id="39" name="円/楕円 38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5" name="直線コネクタ 44"/>
              <p:cNvCxnSpPr>
                <a:stCxn id="39" idx="6"/>
                <a:endCxn id="40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>
                <a:stCxn id="41" idx="7"/>
                <a:endCxn id="39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>
                <a:stCxn id="41" idx="5"/>
                <a:endCxn id="42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42" idx="6"/>
                <a:endCxn id="43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stCxn id="40" idx="5"/>
                <a:endCxn id="44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>
                <a:stCxn id="43" idx="7"/>
                <a:endCxn id="44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12"/>
            <p:cNvGrpSpPr/>
            <p:nvPr/>
          </p:nvGrpSpPr>
          <p:grpSpPr>
            <a:xfrm>
              <a:off x="3707904" y="3861048"/>
              <a:ext cx="1296144" cy="1080120"/>
              <a:chOff x="2123728" y="2996952"/>
              <a:chExt cx="1296144" cy="1080120"/>
            </a:xfrm>
          </p:grpSpPr>
          <p:sp>
            <p:nvSpPr>
              <p:cNvPr id="27" name="円/楕円 26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3" name="直線コネクタ 32"/>
              <p:cNvCxnSpPr>
                <a:stCxn id="27" idx="6"/>
                <a:endCxn id="28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29" idx="7"/>
                <a:endCxn id="27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stCxn id="29" idx="5"/>
                <a:endCxn id="30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>
                <a:stCxn id="30" idx="6"/>
                <a:endCxn id="31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>
                <a:stCxn id="28" idx="5"/>
                <a:endCxn id="32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>
                <a:stCxn id="31" idx="7"/>
                <a:endCxn id="32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25"/>
            <p:cNvGrpSpPr/>
            <p:nvPr/>
          </p:nvGrpSpPr>
          <p:grpSpPr>
            <a:xfrm>
              <a:off x="2123728" y="3861048"/>
              <a:ext cx="1296144" cy="1080120"/>
              <a:chOff x="2123728" y="2996952"/>
              <a:chExt cx="1296144" cy="1080120"/>
            </a:xfrm>
          </p:grpSpPr>
          <p:sp>
            <p:nvSpPr>
              <p:cNvPr id="15" name="円/楕円 14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1" name="直線コネクタ 20"/>
              <p:cNvCxnSpPr>
                <a:stCxn id="15" idx="6"/>
                <a:endCxn id="16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>
                <a:stCxn id="17" idx="7"/>
                <a:endCxn id="15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>
                <a:stCxn id="17" idx="5"/>
                <a:endCxn id="18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>
                <a:stCxn id="18" idx="6"/>
                <a:endCxn id="19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>
                <a:stCxn id="16" idx="5"/>
                <a:endCxn id="20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stCxn id="19" idx="7"/>
                <a:endCxn id="20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グループ化 110"/>
          <p:cNvGrpSpPr/>
          <p:nvPr/>
        </p:nvGrpSpPr>
        <p:grpSpPr>
          <a:xfrm>
            <a:off x="2411760" y="2132856"/>
            <a:ext cx="5760640" cy="3240360"/>
            <a:chOff x="2411760" y="2132856"/>
            <a:chExt cx="5760640" cy="3240360"/>
          </a:xfrm>
        </p:grpSpPr>
        <p:grpSp>
          <p:nvGrpSpPr>
            <p:cNvPr id="112" name="グループ化 330"/>
            <p:cNvGrpSpPr/>
            <p:nvPr/>
          </p:nvGrpSpPr>
          <p:grpSpPr>
            <a:xfrm>
              <a:off x="2411760" y="2132856"/>
              <a:ext cx="2880320" cy="3240360"/>
              <a:chOff x="5652120" y="1412776"/>
              <a:chExt cx="2880320" cy="3240360"/>
            </a:xfrm>
          </p:grpSpPr>
          <p:grpSp>
            <p:nvGrpSpPr>
              <p:cNvPr id="116" name="グループ化 152"/>
              <p:cNvGrpSpPr/>
              <p:nvPr/>
            </p:nvGrpSpPr>
            <p:grpSpPr>
              <a:xfrm>
                <a:off x="5652120" y="1844824"/>
                <a:ext cx="2880320" cy="2808312"/>
                <a:chOff x="2123728" y="2132856"/>
                <a:chExt cx="2880320" cy="2808312"/>
              </a:xfrm>
            </p:grpSpPr>
            <p:grpSp>
              <p:nvGrpSpPr>
                <p:cNvPr id="123" name="グループ化 46"/>
                <p:cNvGrpSpPr/>
                <p:nvPr/>
              </p:nvGrpSpPr>
              <p:grpSpPr>
                <a:xfrm>
                  <a:off x="2123728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215" name="円/楕円 3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216" name="円/楕円 4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7" name="円/楕円 5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8" name="円/楕円 6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9" name="円/楕円 7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20" name="円/楕円 8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21" name="直線コネクタ 10"/>
                  <p:cNvCxnSpPr/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直線コネクタ 221"/>
                  <p:cNvCxnSpPr/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直線コネクタ 222"/>
                  <p:cNvCxnSpPr/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直線コネクタ 223"/>
                  <p:cNvCxnSpPr/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直線コネクタ 224"/>
                  <p:cNvCxnSpPr/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直線コネクタ 225"/>
                  <p:cNvCxnSpPr/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グループ化 47"/>
                <p:cNvGrpSpPr/>
                <p:nvPr/>
              </p:nvGrpSpPr>
              <p:grpSpPr>
                <a:xfrm>
                  <a:off x="2915816" y="2564904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203" name="円/楕円 202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204" name="円/楕円 203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5" name="円/楕円 204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6" name="円/楕円 205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7" name="円/楕円 206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8" name="円/楕円 207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09" name="直線コネクタ 208"/>
                  <p:cNvCxnSpPr>
                    <a:stCxn id="203" idx="6"/>
                    <a:endCxn id="204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直線コネクタ 209"/>
                  <p:cNvCxnSpPr>
                    <a:stCxn id="205" idx="7"/>
                    <a:endCxn id="203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線コネクタ 210"/>
                  <p:cNvCxnSpPr>
                    <a:stCxn id="205" idx="5"/>
                    <a:endCxn id="206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直線コネクタ 211"/>
                  <p:cNvCxnSpPr>
                    <a:stCxn id="206" idx="6"/>
                    <a:endCxn id="207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直線コネクタ 212"/>
                  <p:cNvCxnSpPr>
                    <a:stCxn id="204" idx="5"/>
                    <a:endCxn id="208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直線コネクタ 213"/>
                  <p:cNvCxnSpPr>
                    <a:stCxn id="207" idx="7"/>
                    <a:endCxn id="208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グループ化 60"/>
                <p:cNvGrpSpPr/>
                <p:nvPr/>
              </p:nvGrpSpPr>
              <p:grpSpPr>
                <a:xfrm>
                  <a:off x="2915816" y="3429000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91" name="円/楕円 190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92" name="円/楕円 191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3" name="円/楕円 192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4" name="円/楕円 193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5" name="円/楕円 194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97" name="直線コネクタ 196"/>
                  <p:cNvCxnSpPr>
                    <a:stCxn id="191" idx="6"/>
                    <a:endCxn id="192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コネクタ 197"/>
                  <p:cNvCxnSpPr>
                    <a:stCxn id="193" idx="7"/>
                    <a:endCxn id="191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コネクタ 198"/>
                  <p:cNvCxnSpPr>
                    <a:stCxn id="193" idx="5"/>
                    <a:endCxn id="194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コネクタ 199"/>
                  <p:cNvCxnSpPr>
                    <a:stCxn id="194" idx="6"/>
                    <a:endCxn id="195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コネクタ 200"/>
                  <p:cNvCxnSpPr>
                    <a:stCxn id="192" idx="5"/>
                    <a:endCxn id="196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コネクタ 201"/>
                  <p:cNvCxnSpPr>
                    <a:stCxn id="195" idx="7"/>
                    <a:endCxn id="196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グループ化 73"/>
                <p:cNvGrpSpPr/>
                <p:nvPr/>
              </p:nvGrpSpPr>
              <p:grpSpPr>
                <a:xfrm>
                  <a:off x="3707904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79" name="円/楕円 178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80" name="円/楕円 179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1" name="円/楕円 180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2" name="円/楕円 181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3" name="円/楕円 182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4" name="円/楕円 183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85" name="直線コネクタ 184"/>
                  <p:cNvCxnSpPr>
                    <a:stCxn id="179" idx="6"/>
                    <a:endCxn id="180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直線コネクタ 185"/>
                  <p:cNvCxnSpPr>
                    <a:stCxn id="181" idx="7"/>
                    <a:endCxn id="179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コネクタ 186"/>
                  <p:cNvCxnSpPr>
                    <a:stCxn id="181" idx="5"/>
                    <a:endCxn id="182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コネクタ 187"/>
                  <p:cNvCxnSpPr>
                    <a:stCxn id="182" idx="6"/>
                    <a:endCxn id="183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直線コネクタ 188"/>
                  <p:cNvCxnSpPr>
                    <a:stCxn id="180" idx="5"/>
                    <a:endCxn id="184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コネクタ 189"/>
                  <p:cNvCxnSpPr>
                    <a:stCxn id="183" idx="7"/>
                    <a:endCxn id="184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7" name="グループ化 86"/>
                <p:cNvGrpSpPr/>
                <p:nvPr/>
              </p:nvGrpSpPr>
              <p:grpSpPr>
                <a:xfrm>
                  <a:off x="3707904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67" name="円/楕円 166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68" name="円/楕円 167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69" name="円/楕円 168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0" name="円/楕円 169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1" name="円/楕円 170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2" name="円/楕円 171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73" name="直線コネクタ 172"/>
                  <p:cNvCxnSpPr>
                    <a:stCxn id="167" idx="6"/>
                    <a:endCxn id="168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直線コネクタ 173"/>
                  <p:cNvCxnSpPr>
                    <a:stCxn id="169" idx="7"/>
                    <a:endCxn id="167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直線コネクタ 174"/>
                  <p:cNvCxnSpPr>
                    <a:stCxn id="169" idx="5"/>
                    <a:endCxn id="170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直線コネクタ 175"/>
                  <p:cNvCxnSpPr>
                    <a:stCxn id="170" idx="6"/>
                    <a:endCxn id="171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>
                    <a:stCxn id="168" idx="5"/>
                    <a:endCxn id="172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コネクタ 177"/>
                  <p:cNvCxnSpPr>
                    <a:stCxn id="171" idx="7"/>
                    <a:endCxn id="172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8" name="グループ化 99"/>
                <p:cNvGrpSpPr/>
                <p:nvPr/>
              </p:nvGrpSpPr>
              <p:grpSpPr>
                <a:xfrm>
                  <a:off x="2123728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55" name="円/楕円 154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56" name="円/楕円 155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7" name="円/楕円 156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8" name="円/楕円 157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9" name="円/楕円 158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60" name="円/楕円 159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61" name="直線コネクタ 160"/>
                  <p:cNvCxnSpPr>
                    <a:stCxn id="155" idx="6"/>
                    <a:endCxn id="156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/>
                  <p:cNvCxnSpPr>
                    <a:stCxn id="157" idx="7"/>
                    <a:endCxn id="155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>
                    <a:stCxn id="157" idx="5"/>
                    <a:endCxn id="158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/>
                  <p:cNvCxnSpPr>
                    <a:stCxn id="158" idx="6"/>
                    <a:endCxn id="159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/>
                  <p:cNvCxnSpPr>
                    <a:stCxn id="156" idx="5"/>
                    <a:endCxn id="160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コネクタ 165"/>
                  <p:cNvCxnSpPr>
                    <a:stCxn id="159" idx="7"/>
                    <a:endCxn id="160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9" name="グループ化 112"/>
                <p:cNvGrpSpPr/>
                <p:nvPr/>
              </p:nvGrpSpPr>
              <p:grpSpPr>
                <a:xfrm>
                  <a:off x="3707904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43" name="円/楕円 142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44" name="円/楕円 143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5" name="円/楕円 144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6" name="円/楕円 145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7" name="円/楕円 146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8" name="円/楕円 147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49" name="直線コネクタ 148"/>
                  <p:cNvCxnSpPr>
                    <a:stCxn id="143" idx="6"/>
                    <a:endCxn id="144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/>
                  <p:cNvCxnSpPr>
                    <a:stCxn id="145" idx="7"/>
                    <a:endCxn id="143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>
                    <a:stCxn id="145" idx="5"/>
                    <a:endCxn id="146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/>
                  <p:cNvCxnSpPr>
                    <a:stCxn id="146" idx="6"/>
                    <a:endCxn id="147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/>
                  <p:cNvCxnSpPr>
                    <a:stCxn id="144" idx="5"/>
                    <a:endCxn id="148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/>
                  <p:cNvCxnSpPr>
                    <a:stCxn id="147" idx="7"/>
                    <a:endCxn id="148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0" name="グループ化 125"/>
                <p:cNvGrpSpPr/>
                <p:nvPr/>
              </p:nvGrpSpPr>
              <p:grpSpPr>
                <a:xfrm>
                  <a:off x="2123728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31" name="円/楕円 130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32" name="円/楕円 131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3" name="円/楕円 132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4" name="円/楕円 133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5" name="円/楕円 134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6" name="円/楕円 135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37" name="直線コネクタ 136"/>
                  <p:cNvCxnSpPr>
                    <a:stCxn id="131" idx="6"/>
                    <a:endCxn id="132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/>
                  <p:cNvCxnSpPr>
                    <a:stCxn id="133" idx="7"/>
                    <a:endCxn id="131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/>
                  <p:cNvCxnSpPr>
                    <a:stCxn id="133" idx="5"/>
                    <a:endCxn id="134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/>
                  <p:cNvCxnSpPr>
                    <a:stCxn id="134" idx="6"/>
                    <a:endCxn id="135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直線コネクタ 140"/>
                  <p:cNvCxnSpPr>
                    <a:stCxn id="132" idx="5"/>
                    <a:endCxn id="136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/>
                  <p:cNvCxnSpPr>
                    <a:stCxn id="135" idx="7"/>
                    <a:endCxn id="136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7" name="グループ化 326"/>
              <p:cNvGrpSpPr/>
              <p:nvPr/>
            </p:nvGrpSpPr>
            <p:grpSpPr>
              <a:xfrm>
                <a:off x="7236296" y="1412776"/>
                <a:ext cx="319668" cy="463684"/>
                <a:chOff x="7316688" y="2429272"/>
                <a:chExt cx="319668" cy="463684"/>
              </a:xfrm>
            </p:grpSpPr>
            <p:sp>
              <p:nvSpPr>
                <p:cNvPr id="121" name="円/楕円 120"/>
                <p:cNvSpPr/>
                <p:nvPr/>
              </p:nvSpPr>
              <p:spPr>
                <a:xfrm>
                  <a:off x="7316688" y="2429272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22" name="直線コネクタ 121"/>
                <p:cNvCxnSpPr>
                  <a:stCxn id="121" idx="5"/>
                </p:cNvCxnSpPr>
                <p:nvPr/>
              </p:nvCxnSpPr>
              <p:spPr>
                <a:xfrm rot="16200000" flipH="1">
                  <a:off x="7429068" y="2685668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8" name="グループ化 329"/>
              <p:cNvGrpSpPr/>
              <p:nvPr/>
            </p:nvGrpSpPr>
            <p:grpSpPr>
              <a:xfrm>
                <a:off x="5652120" y="1412776"/>
                <a:ext cx="319668" cy="463684"/>
                <a:chOff x="6516216" y="1484784"/>
                <a:chExt cx="319668" cy="463684"/>
              </a:xfrm>
            </p:grpSpPr>
            <p:sp>
              <p:nvSpPr>
                <p:cNvPr id="119" name="円/楕円 118"/>
                <p:cNvSpPr/>
                <p:nvPr/>
              </p:nvSpPr>
              <p:spPr>
                <a:xfrm>
                  <a:off x="6516216" y="1484784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20" name="直線コネクタ 119"/>
                <p:cNvCxnSpPr>
                  <a:stCxn id="119" idx="5"/>
                </p:cNvCxnSpPr>
                <p:nvPr/>
              </p:nvCxnSpPr>
              <p:spPr>
                <a:xfrm rot="16200000" flipH="1">
                  <a:off x="6628596" y="1741180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3" name="グループ化 341"/>
            <p:cNvGrpSpPr/>
            <p:nvPr/>
          </p:nvGrpSpPr>
          <p:grpSpPr>
            <a:xfrm>
              <a:off x="6372200" y="2564904"/>
              <a:ext cx="1800200" cy="360040"/>
              <a:chOff x="6372200" y="1988840"/>
              <a:chExt cx="1800200" cy="360040"/>
            </a:xfrm>
          </p:grpSpPr>
          <p:sp>
            <p:nvSpPr>
              <p:cNvPr id="114" name="角丸四角形 113"/>
              <p:cNvSpPr/>
              <p:nvPr/>
            </p:nvSpPr>
            <p:spPr>
              <a:xfrm>
                <a:off x="6372200" y="1988840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15" name="円/楕円 114"/>
              <p:cNvSpPr/>
              <p:nvPr/>
            </p:nvSpPr>
            <p:spPr>
              <a:xfrm>
                <a:off x="6516216" y="2060848"/>
                <a:ext cx="216024" cy="21602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27" name="グループ化 226"/>
          <p:cNvGrpSpPr/>
          <p:nvPr/>
        </p:nvGrpSpPr>
        <p:grpSpPr>
          <a:xfrm>
            <a:off x="6372201" y="1988842"/>
            <a:ext cx="1800200" cy="360040"/>
            <a:chOff x="6372200" y="1988840"/>
            <a:chExt cx="1800200" cy="360040"/>
          </a:xfrm>
        </p:grpSpPr>
        <p:sp>
          <p:nvSpPr>
            <p:cNvPr id="228" name="角丸四角形 227"/>
            <p:cNvSpPr/>
            <p:nvPr/>
          </p:nvSpPr>
          <p:spPr>
            <a:xfrm>
              <a:off x="6372200" y="1988840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</a:t>
              </a:r>
              <a:r>
                <a:rPr kumimoji="1"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 layer</a:t>
              </a:r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29" name="円/楕円 228"/>
            <p:cNvSpPr/>
            <p:nvPr/>
          </p:nvSpPr>
          <p:spPr>
            <a:xfrm>
              <a:off x="6516216" y="2060848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30" name="グループ化 229"/>
          <p:cNvGrpSpPr/>
          <p:nvPr/>
        </p:nvGrpSpPr>
        <p:grpSpPr>
          <a:xfrm>
            <a:off x="6372201" y="3140970"/>
            <a:ext cx="1800200" cy="360040"/>
            <a:chOff x="6372200" y="1988840"/>
            <a:chExt cx="1800200" cy="360040"/>
          </a:xfrm>
        </p:grpSpPr>
        <p:sp>
          <p:nvSpPr>
            <p:cNvPr id="231" name="角丸四角形 230"/>
            <p:cNvSpPr/>
            <p:nvPr/>
          </p:nvSpPr>
          <p:spPr>
            <a:xfrm>
              <a:off x="6372200" y="1988840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 </a:t>
              </a:r>
              <a:r>
                <a:rPr kumimoji="1"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layer</a:t>
              </a:r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32" name="円/楕円 231"/>
            <p:cNvSpPr/>
            <p:nvPr/>
          </p:nvSpPr>
          <p:spPr>
            <a:xfrm>
              <a:off x="6516216" y="2060848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33" name="グループ化 232"/>
          <p:cNvGrpSpPr/>
          <p:nvPr/>
        </p:nvGrpSpPr>
        <p:grpSpPr>
          <a:xfrm>
            <a:off x="2123728" y="2132856"/>
            <a:ext cx="2880320" cy="2808312"/>
            <a:chOff x="2123728" y="2132856"/>
            <a:chExt cx="2880320" cy="2808312"/>
          </a:xfrm>
        </p:grpSpPr>
        <p:grpSp>
          <p:nvGrpSpPr>
            <p:cNvPr id="234" name="グループ化 46"/>
            <p:cNvGrpSpPr/>
            <p:nvPr/>
          </p:nvGrpSpPr>
          <p:grpSpPr>
            <a:xfrm>
              <a:off x="2123728" y="2996952"/>
              <a:ext cx="1296144" cy="1080120"/>
              <a:chOff x="2123728" y="2996952"/>
              <a:chExt cx="1296144" cy="1080120"/>
            </a:xfrm>
          </p:grpSpPr>
          <p:sp>
            <p:nvSpPr>
              <p:cNvPr id="326" name="円/楕円 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7" name="円/楕円 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8" name="円/楕円 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9" name="円/楕円 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0" name="円/楕円 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1" name="円/楕円 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32" name="直線コネクタ 10"/>
              <p:cNvCxnSpPr/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直線コネクタ 332"/>
              <p:cNvCxnSpPr/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直線コネクタ 333"/>
              <p:cNvCxnSpPr/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直線コネクタ 334"/>
              <p:cNvCxnSpPr/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直線コネクタ 335"/>
              <p:cNvCxnSpPr/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/>
              <p:cNvCxnSpPr/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グループ化 47"/>
            <p:cNvGrpSpPr/>
            <p:nvPr/>
          </p:nvGrpSpPr>
          <p:grpSpPr>
            <a:xfrm>
              <a:off x="2915816" y="2564904"/>
              <a:ext cx="1296144" cy="1080120"/>
              <a:chOff x="2123728" y="2996952"/>
              <a:chExt cx="1296144" cy="1080120"/>
            </a:xfrm>
          </p:grpSpPr>
          <p:sp>
            <p:nvSpPr>
              <p:cNvPr id="314" name="円/楕円 31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5" name="円/楕円 31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6" name="円/楕円 31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7" name="円/楕円 31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8" name="円/楕円 31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9" name="円/楕円 31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20" name="直線コネクタ 319"/>
              <p:cNvCxnSpPr>
                <a:stCxn id="314" idx="6"/>
                <a:endCxn id="315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直線コネクタ 320"/>
              <p:cNvCxnSpPr>
                <a:stCxn id="316" idx="7"/>
                <a:endCxn id="314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直線コネクタ 321"/>
              <p:cNvCxnSpPr>
                <a:stCxn id="316" idx="5"/>
                <a:endCxn id="317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直線コネクタ 322"/>
              <p:cNvCxnSpPr>
                <a:stCxn id="317" idx="6"/>
                <a:endCxn id="318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直線コネクタ 323"/>
              <p:cNvCxnSpPr>
                <a:stCxn id="315" idx="5"/>
                <a:endCxn id="319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線コネクタ 324"/>
              <p:cNvCxnSpPr>
                <a:stCxn id="318" idx="7"/>
                <a:endCxn id="319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グループ化 60"/>
            <p:cNvGrpSpPr/>
            <p:nvPr/>
          </p:nvGrpSpPr>
          <p:grpSpPr>
            <a:xfrm>
              <a:off x="2915816" y="3429000"/>
              <a:ext cx="1296144" cy="1080120"/>
              <a:chOff x="2123728" y="2996952"/>
              <a:chExt cx="1296144" cy="1080120"/>
            </a:xfrm>
          </p:grpSpPr>
          <p:sp>
            <p:nvSpPr>
              <p:cNvPr id="302" name="円/楕円 301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3" name="円/楕円 302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4" name="円/楕円 303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5" name="円/楕円 304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6" name="円/楕円 305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7" name="円/楕円 306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08" name="直線コネクタ 307"/>
              <p:cNvCxnSpPr>
                <a:stCxn id="302" idx="6"/>
                <a:endCxn id="303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/>
              <p:cNvCxnSpPr>
                <a:stCxn id="304" idx="7"/>
                <a:endCxn id="302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直線コネクタ 309"/>
              <p:cNvCxnSpPr>
                <a:stCxn id="304" idx="5"/>
                <a:endCxn id="305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/>
              <p:cNvCxnSpPr>
                <a:stCxn id="305" idx="6"/>
                <a:endCxn id="306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>
                <a:stCxn id="303" idx="5"/>
                <a:endCxn id="307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>
                <a:stCxn id="306" idx="7"/>
                <a:endCxn id="307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グループ化 73"/>
            <p:cNvGrpSpPr/>
            <p:nvPr/>
          </p:nvGrpSpPr>
          <p:grpSpPr>
            <a:xfrm>
              <a:off x="3707904" y="2996952"/>
              <a:ext cx="1296144" cy="1080120"/>
              <a:chOff x="2123728" y="2996952"/>
              <a:chExt cx="1296144" cy="1080120"/>
            </a:xfrm>
          </p:grpSpPr>
          <p:sp>
            <p:nvSpPr>
              <p:cNvPr id="290" name="円/楕円 289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1" name="円/楕円 290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2" name="円/楕円 291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3" name="円/楕円 292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4" name="円/楕円 293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5" name="円/楕円 294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96" name="直線コネクタ 295"/>
              <p:cNvCxnSpPr>
                <a:stCxn id="290" idx="6"/>
                <a:endCxn id="291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線コネクタ 296"/>
              <p:cNvCxnSpPr>
                <a:stCxn id="292" idx="7"/>
                <a:endCxn id="290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線コネクタ 297"/>
              <p:cNvCxnSpPr>
                <a:stCxn id="292" idx="5"/>
                <a:endCxn id="293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コネクタ 298"/>
              <p:cNvCxnSpPr>
                <a:stCxn id="293" idx="6"/>
                <a:endCxn id="294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線コネクタ 299"/>
              <p:cNvCxnSpPr>
                <a:stCxn id="291" idx="5"/>
                <a:endCxn id="295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/>
              <p:cNvCxnSpPr>
                <a:stCxn id="294" idx="7"/>
                <a:endCxn id="295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グループ化 86"/>
            <p:cNvGrpSpPr/>
            <p:nvPr/>
          </p:nvGrpSpPr>
          <p:grpSpPr>
            <a:xfrm>
              <a:off x="3707904" y="2132856"/>
              <a:ext cx="1296144" cy="1080120"/>
              <a:chOff x="2123728" y="2996952"/>
              <a:chExt cx="1296144" cy="1080120"/>
            </a:xfrm>
          </p:grpSpPr>
          <p:sp>
            <p:nvSpPr>
              <p:cNvPr id="278" name="円/楕円 277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9" name="円/楕円 278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0" name="円/楕円 279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1" name="円/楕円 280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2" name="円/楕円 281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3" name="円/楕円 282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84" name="直線コネクタ 283"/>
              <p:cNvCxnSpPr>
                <a:stCxn id="278" idx="6"/>
                <a:endCxn id="279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>
                <a:stCxn id="280" idx="7"/>
                <a:endCxn id="278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>
                <a:stCxn id="280" idx="5"/>
                <a:endCxn id="281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線コネクタ 286"/>
              <p:cNvCxnSpPr>
                <a:stCxn id="281" idx="6"/>
                <a:endCxn id="282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コネクタ 287"/>
              <p:cNvCxnSpPr>
                <a:stCxn id="279" idx="5"/>
                <a:endCxn id="283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>
                <a:stCxn id="282" idx="7"/>
                <a:endCxn id="283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グループ化 99"/>
            <p:cNvGrpSpPr/>
            <p:nvPr/>
          </p:nvGrpSpPr>
          <p:grpSpPr>
            <a:xfrm>
              <a:off x="2123728" y="2132856"/>
              <a:ext cx="1296144" cy="1080120"/>
              <a:chOff x="2123728" y="2996952"/>
              <a:chExt cx="1296144" cy="1080120"/>
            </a:xfrm>
          </p:grpSpPr>
          <p:sp>
            <p:nvSpPr>
              <p:cNvPr id="266" name="円/楕円 265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7" name="円/楕円 266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8" name="円/楕円 267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9" name="円/楕円 268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0" name="円/楕円 269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1" name="円/楕円 270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72" name="直線コネクタ 271"/>
              <p:cNvCxnSpPr>
                <a:stCxn id="266" idx="6"/>
                <a:endCxn id="267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>
                <a:stCxn id="268" idx="7"/>
                <a:endCxn id="266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>
                <a:stCxn id="268" idx="5"/>
                <a:endCxn id="269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>
                <a:stCxn id="269" idx="6"/>
                <a:endCxn id="270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>
                <a:stCxn id="267" idx="5"/>
                <a:endCxn id="271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線コネクタ 276"/>
              <p:cNvCxnSpPr>
                <a:stCxn id="270" idx="7"/>
                <a:endCxn id="271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グループ化 112"/>
            <p:cNvGrpSpPr/>
            <p:nvPr/>
          </p:nvGrpSpPr>
          <p:grpSpPr>
            <a:xfrm>
              <a:off x="3707904" y="3861048"/>
              <a:ext cx="1296144" cy="1080120"/>
              <a:chOff x="2123728" y="2996952"/>
              <a:chExt cx="1296144" cy="1080120"/>
            </a:xfrm>
          </p:grpSpPr>
          <p:sp>
            <p:nvSpPr>
              <p:cNvPr id="254" name="円/楕円 25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5" name="円/楕円 25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6" name="円/楕円 25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7" name="円/楕円 25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8" name="円/楕円 25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9" name="円/楕円 25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60" name="直線コネクタ 259"/>
              <p:cNvCxnSpPr>
                <a:stCxn id="254" idx="6"/>
                <a:endCxn id="255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コネクタ 260"/>
              <p:cNvCxnSpPr>
                <a:stCxn id="256" idx="7"/>
                <a:endCxn id="254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コネクタ 261"/>
              <p:cNvCxnSpPr>
                <a:stCxn id="256" idx="5"/>
                <a:endCxn id="257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コネクタ 262"/>
              <p:cNvCxnSpPr>
                <a:stCxn id="257" idx="6"/>
                <a:endCxn id="258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コネクタ 263"/>
              <p:cNvCxnSpPr>
                <a:stCxn id="255" idx="5"/>
                <a:endCxn id="259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>
                <a:stCxn id="258" idx="7"/>
                <a:endCxn id="259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1" name="グループ化 125"/>
            <p:cNvGrpSpPr/>
            <p:nvPr/>
          </p:nvGrpSpPr>
          <p:grpSpPr>
            <a:xfrm>
              <a:off x="2123728" y="3861048"/>
              <a:ext cx="1296144" cy="1080120"/>
              <a:chOff x="2123728" y="2996952"/>
              <a:chExt cx="1296144" cy="1080120"/>
            </a:xfrm>
          </p:grpSpPr>
          <p:sp>
            <p:nvSpPr>
              <p:cNvPr id="242" name="円/楕円 241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3" name="円/楕円 242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4" name="円/楕円 243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5" name="円/楕円 244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6" name="円/楕円 245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48" name="直線コネクタ 247"/>
              <p:cNvCxnSpPr>
                <a:stCxn id="242" idx="6"/>
                <a:endCxn id="243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直線コネクタ 248"/>
              <p:cNvCxnSpPr>
                <a:stCxn id="244" idx="7"/>
                <a:endCxn id="242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直線コネクタ 249"/>
              <p:cNvCxnSpPr>
                <a:stCxn id="244" idx="5"/>
                <a:endCxn id="245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直線コネクタ 250"/>
              <p:cNvCxnSpPr>
                <a:stCxn id="245" idx="6"/>
                <a:endCxn id="246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>
                <a:stCxn id="243" idx="5"/>
                <a:endCxn id="247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直線コネクタ 252"/>
              <p:cNvCxnSpPr>
                <a:stCxn id="246" idx="7"/>
                <a:endCxn id="247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4" name="グループ化 453"/>
          <p:cNvGrpSpPr/>
          <p:nvPr/>
        </p:nvGrpSpPr>
        <p:grpSpPr>
          <a:xfrm>
            <a:off x="2411760" y="2132856"/>
            <a:ext cx="5760640" cy="3240360"/>
            <a:chOff x="2411760" y="2132856"/>
            <a:chExt cx="5760640" cy="3240360"/>
          </a:xfrm>
        </p:grpSpPr>
        <p:grpSp>
          <p:nvGrpSpPr>
            <p:cNvPr id="339" name="グループ化 330"/>
            <p:cNvGrpSpPr/>
            <p:nvPr/>
          </p:nvGrpSpPr>
          <p:grpSpPr>
            <a:xfrm>
              <a:off x="2411760" y="2132856"/>
              <a:ext cx="2880320" cy="3240360"/>
              <a:chOff x="5652120" y="1412776"/>
              <a:chExt cx="2880320" cy="3240360"/>
            </a:xfrm>
          </p:grpSpPr>
          <p:grpSp>
            <p:nvGrpSpPr>
              <p:cNvPr id="343" name="グループ化 152"/>
              <p:cNvGrpSpPr/>
              <p:nvPr/>
            </p:nvGrpSpPr>
            <p:grpSpPr>
              <a:xfrm>
                <a:off x="5652120" y="1844824"/>
                <a:ext cx="2880320" cy="2808312"/>
                <a:chOff x="2123728" y="2132856"/>
                <a:chExt cx="2880320" cy="2808312"/>
              </a:xfrm>
            </p:grpSpPr>
            <p:grpSp>
              <p:nvGrpSpPr>
                <p:cNvPr id="350" name="グループ化 46"/>
                <p:cNvGrpSpPr/>
                <p:nvPr/>
              </p:nvGrpSpPr>
              <p:grpSpPr>
                <a:xfrm>
                  <a:off x="2123728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42" name="円/楕円 3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43" name="円/楕円 4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4" name="円/楕円 5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5" name="円/楕円 6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6" name="円/楕円 7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7" name="円/楕円 8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48" name="直線コネクタ 10"/>
                  <p:cNvCxnSpPr/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直線コネクタ 448"/>
                  <p:cNvCxnSpPr/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直線コネクタ 449"/>
                  <p:cNvCxnSpPr/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直線コネクタ 450"/>
                  <p:cNvCxnSpPr/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直線コネクタ 451"/>
                  <p:cNvCxnSpPr/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直線コネクタ 452"/>
                  <p:cNvCxnSpPr/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1" name="グループ化 47"/>
                <p:cNvGrpSpPr/>
                <p:nvPr/>
              </p:nvGrpSpPr>
              <p:grpSpPr>
                <a:xfrm>
                  <a:off x="2915816" y="2564904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30" name="円/楕円 429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31" name="円/楕円 430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2" name="円/楕円 431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3" name="円/楕円 432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4" name="円/楕円 433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5" name="円/楕円 434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36" name="直線コネクタ 435"/>
                  <p:cNvCxnSpPr>
                    <a:stCxn id="430" idx="6"/>
                    <a:endCxn id="431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7" name="直線コネクタ 436"/>
                  <p:cNvCxnSpPr>
                    <a:stCxn id="432" idx="7"/>
                    <a:endCxn id="430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8" name="直線コネクタ 437"/>
                  <p:cNvCxnSpPr>
                    <a:stCxn id="432" idx="5"/>
                    <a:endCxn id="433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9" name="直線コネクタ 438"/>
                  <p:cNvCxnSpPr>
                    <a:stCxn id="433" idx="6"/>
                    <a:endCxn id="434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0" name="直線コネクタ 439"/>
                  <p:cNvCxnSpPr>
                    <a:stCxn id="431" idx="5"/>
                    <a:endCxn id="435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1" name="直線コネクタ 440"/>
                  <p:cNvCxnSpPr>
                    <a:stCxn id="434" idx="7"/>
                    <a:endCxn id="435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2" name="グループ化 60"/>
                <p:cNvGrpSpPr/>
                <p:nvPr/>
              </p:nvGrpSpPr>
              <p:grpSpPr>
                <a:xfrm>
                  <a:off x="2915816" y="3429000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18" name="円/楕円 417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19" name="円/楕円 418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0" name="円/楕円 419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1" name="円/楕円 420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2" name="円/楕円 421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3" name="円/楕円 422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24" name="直線コネクタ 423"/>
                  <p:cNvCxnSpPr>
                    <a:stCxn id="418" idx="6"/>
                    <a:endCxn id="419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直線コネクタ 424"/>
                  <p:cNvCxnSpPr>
                    <a:stCxn id="420" idx="7"/>
                    <a:endCxn id="418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直線コネクタ 425"/>
                  <p:cNvCxnSpPr>
                    <a:stCxn id="420" idx="5"/>
                    <a:endCxn id="421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直線コネクタ 426"/>
                  <p:cNvCxnSpPr>
                    <a:stCxn id="421" idx="6"/>
                    <a:endCxn id="422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直線コネクタ 427"/>
                  <p:cNvCxnSpPr>
                    <a:stCxn id="419" idx="5"/>
                    <a:endCxn id="423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直線コネクタ 428"/>
                  <p:cNvCxnSpPr>
                    <a:stCxn id="422" idx="7"/>
                    <a:endCxn id="423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グループ化 73"/>
                <p:cNvGrpSpPr/>
                <p:nvPr/>
              </p:nvGrpSpPr>
              <p:grpSpPr>
                <a:xfrm>
                  <a:off x="3707904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06" name="円/楕円 405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07" name="円/楕円 406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08" name="円/楕円 407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09" name="円/楕円 408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10" name="円/楕円 409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11" name="円/楕円 410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12" name="直線コネクタ 411"/>
                  <p:cNvCxnSpPr>
                    <a:stCxn id="406" idx="6"/>
                    <a:endCxn id="407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3" name="直線コネクタ 412"/>
                  <p:cNvCxnSpPr>
                    <a:stCxn id="408" idx="7"/>
                    <a:endCxn id="406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" name="直線コネクタ 413"/>
                  <p:cNvCxnSpPr>
                    <a:stCxn id="408" idx="5"/>
                    <a:endCxn id="409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" name="直線コネクタ 414"/>
                  <p:cNvCxnSpPr>
                    <a:stCxn id="409" idx="6"/>
                    <a:endCxn id="410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直線コネクタ 415"/>
                  <p:cNvCxnSpPr>
                    <a:stCxn id="407" idx="5"/>
                    <a:endCxn id="411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直線コネクタ 416"/>
                  <p:cNvCxnSpPr>
                    <a:stCxn id="410" idx="7"/>
                    <a:endCxn id="411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4" name="グループ化 86"/>
                <p:cNvGrpSpPr/>
                <p:nvPr/>
              </p:nvGrpSpPr>
              <p:grpSpPr>
                <a:xfrm>
                  <a:off x="3707904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94" name="円/楕円 393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95" name="円/楕円 394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6" name="円/楕円 395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7" name="円/楕円 396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8" name="円/楕円 397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9" name="円/楕円 398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00" name="直線コネクタ 399"/>
                  <p:cNvCxnSpPr>
                    <a:stCxn id="394" idx="6"/>
                    <a:endCxn id="395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直線コネクタ 400"/>
                  <p:cNvCxnSpPr>
                    <a:stCxn id="396" idx="7"/>
                    <a:endCxn id="394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直線コネクタ 401"/>
                  <p:cNvCxnSpPr>
                    <a:stCxn id="396" idx="5"/>
                    <a:endCxn id="397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3" name="直線コネクタ 402"/>
                  <p:cNvCxnSpPr>
                    <a:stCxn id="397" idx="6"/>
                    <a:endCxn id="398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直線コネクタ 403"/>
                  <p:cNvCxnSpPr>
                    <a:stCxn id="395" idx="5"/>
                    <a:endCxn id="399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5" name="直線コネクタ 404"/>
                  <p:cNvCxnSpPr>
                    <a:stCxn id="398" idx="7"/>
                    <a:endCxn id="399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5" name="グループ化 99"/>
                <p:cNvGrpSpPr/>
                <p:nvPr/>
              </p:nvGrpSpPr>
              <p:grpSpPr>
                <a:xfrm>
                  <a:off x="2123728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82" name="円/楕円 381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83" name="円/楕円 382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4" name="円/楕円 383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5" name="円/楕円 384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6" name="円/楕円 385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7" name="円/楕円 386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88" name="直線コネクタ 387"/>
                  <p:cNvCxnSpPr>
                    <a:stCxn id="382" idx="6"/>
                    <a:endCxn id="383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直線コネクタ 388"/>
                  <p:cNvCxnSpPr>
                    <a:stCxn id="384" idx="7"/>
                    <a:endCxn id="382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直線コネクタ 389"/>
                  <p:cNvCxnSpPr>
                    <a:stCxn id="384" idx="5"/>
                    <a:endCxn id="385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直線コネクタ 390"/>
                  <p:cNvCxnSpPr>
                    <a:stCxn id="385" idx="6"/>
                    <a:endCxn id="386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直線コネクタ 391"/>
                  <p:cNvCxnSpPr>
                    <a:stCxn id="383" idx="5"/>
                    <a:endCxn id="387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直線コネクタ 392"/>
                  <p:cNvCxnSpPr>
                    <a:stCxn id="386" idx="7"/>
                    <a:endCxn id="387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グループ化 112"/>
                <p:cNvGrpSpPr/>
                <p:nvPr/>
              </p:nvGrpSpPr>
              <p:grpSpPr>
                <a:xfrm>
                  <a:off x="3707904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70" name="円/楕円 369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71" name="円/楕円 370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2" name="円/楕円 371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3" name="円/楕円 372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4" name="円/楕円 373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5" name="円/楕円 374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76" name="直線コネクタ 375"/>
                  <p:cNvCxnSpPr>
                    <a:stCxn id="370" idx="6"/>
                    <a:endCxn id="371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直線コネクタ 376"/>
                  <p:cNvCxnSpPr>
                    <a:stCxn id="372" idx="7"/>
                    <a:endCxn id="370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直線コネクタ 377"/>
                  <p:cNvCxnSpPr>
                    <a:stCxn id="372" idx="5"/>
                    <a:endCxn id="373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9" name="直線コネクタ 378"/>
                  <p:cNvCxnSpPr>
                    <a:stCxn id="373" idx="6"/>
                    <a:endCxn id="374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0" name="直線コネクタ 379"/>
                  <p:cNvCxnSpPr>
                    <a:stCxn id="371" idx="5"/>
                    <a:endCxn id="375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直線コネクタ 380"/>
                  <p:cNvCxnSpPr>
                    <a:stCxn id="374" idx="7"/>
                    <a:endCxn id="375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グループ化 125"/>
                <p:cNvGrpSpPr/>
                <p:nvPr/>
              </p:nvGrpSpPr>
              <p:grpSpPr>
                <a:xfrm>
                  <a:off x="2123728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58" name="円/楕円 357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59" name="円/楕円 358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0" name="円/楕円 359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1" name="円/楕円 360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2" name="円/楕円 361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3" name="円/楕円 362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64" name="直線コネクタ 363"/>
                  <p:cNvCxnSpPr>
                    <a:stCxn id="358" idx="6"/>
                    <a:endCxn id="359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直線コネクタ 364"/>
                  <p:cNvCxnSpPr>
                    <a:stCxn id="360" idx="7"/>
                    <a:endCxn id="358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直線コネクタ 365"/>
                  <p:cNvCxnSpPr>
                    <a:stCxn id="360" idx="5"/>
                    <a:endCxn id="361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直線コネクタ 366"/>
                  <p:cNvCxnSpPr>
                    <a:stCxn id="361" idx="6"/>
                    <a:endCxn id="362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直線コネクタ 367"/>
                  <p:cNvCxnSpPr>
                    <a:stCxn id="359" idx="5"/>
                    <a:endCxn id="363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直線コネクタ 368"/>
                  <p:cNvCxnSpPr>
                    <a:stCxn id="362" idx="7"/>
                    <a:endCxn id="363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44" name="グループ化 326"/>
              <p:cNvGrpSpPr/>
              <p:nvPr/>
            </p:nvGrpSpPr>
            <p:grpSpPr>
              <a:xfrm>
                <a:off x="7236296" y="1412776"/>
                <a:ext cx="319668" cy="463684"/>
                <a:chOff x="7316688" y="2429272"/>
                <a:chExt cx="319668" cy="463684"/>
              </a:xfrm>
            </p:grpSpPr>
            <p:sp>
              <p:nvSpPr>
                <p:cNvPr id="348" name="円/楕円 347"/>
                <p:cNvSpPr/>
                <p:nvPr/>
              </p:nvSpPr>
              <p:spPr>
                <a:xfrm>
                  <a:off x="7316688" y="2429272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49" name="直線コネクタ 348"/>
                <p:cNvCxnSpPr>
                  <a:stCxn id="348" idx="5"/>
                </p:cNvCxnSpPr>
                <p:nvPr/>
              </p:nvCxnSpPr>
              <p:spPr>
                <a:xfrm rot="16200000" flipH="1">
                  <a:off x="7429068" y="2685668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5" name="グループ化 329"/>
              <p:cNvGrpSpPr/>
              <p:nvPr/>
            </p:nvGrpSpPr>
            <p:grpSpPr>
              <a:xfrm>
                <a:off x="5652120" y="1412776"/>
                <a:ext cx="319668" cy="463684"/>
                <a:chOff x="6516216" y="1484784"/>
                <a:chExt cx="319668" cy="463684"/>
              </a:xfrm>
            </p:grpSpPr>
            <p:sp>
              <p:nvSpPr>
                <p:cNvPr id="346" name="円/楕円 345"/>
                <p:cNvSpPr/>
                <p:nvPr/>
              </p:nvSpPr>
              <p:spPr>
                <a:xfrm>
                  <a:off x="6516216" y="1484784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47" name="直線コネクタ 346"/>
                <p:cNvCxnSpPr>
                  <a:stCxn id="346" idx="5"/>
                </p:cNvCxnSpPr>
                <p:nvPr/>
              </p:nvCxnSpPr>
              <p:spPr>
                <a:xfrm rot="16200000" flipH="1">
                  <a:off x="6628596" y="1741180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0" name="グループ化 341"/>
            <p:cNvGrpSpPr/>
            <p:nvPr/>
          </p:nvGrpSpPr>
          <p:grpSpPr>
            <a:xfrm>
              <a:off x="6372200" y="3717032"/>
              <a:ext cx="1800200" cy="360040"/>
              <a:chOff x="6372200" y="1988840"/>
              <a:chExt cx="1800200" cy="360040"/>
            </a:xfrm>
          </p:grpSpPr>
          <p:sp>
            <p:nvSpPr>
              <p:cNvPr id="341" name="角丸四角形 340"/>
              <p:cNvSpPr/>
              <p:nvPr/>
            </p:nvSpPr>
            <p:spPr>
              <a:xfrm>
                <a:off x="6372200" y="1988840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42" name="円/楕円 341"/>
              <p:cNvSpPr/>
              <p:nvPr/>
            </p:nvSpPr>
            <p:spPr>
              <a:xfrm>
                <a:off x="6516216" y="2060848"/>
                <a:ext cx="216024" cy="21602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0852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グループ化 453"/>
          <p:cNvGrpSpPr/>
          <p:nvPr/>
        </p:nvGrpSpPr>
        <p:grpSpPr>
          <a:xfrm>
            <a:off x="323529" y="1556792"/>
            <a:ext cx="8568952" cy="4824538"/>
            <a:chOff x="323528" y="1556791"/>
            <a:chExt cx="8568952" cy="4824537"/>
          </a:xfrm>
        </p:grpSpPr>
        <p:pic>
          <p:nvPicPr>
            <p:cNvPr id="2050" name="Picture 2" descr="C:\Users\nishida\Desktop\論文\後期セミナー\carbon structure\ABC(rhombo)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3528" y="1556791"/>
              <a:ext cx="2983220" cy="4824537"/>
            </a:xfrm>
            <a:prstGeom prst="rect">
              <a:avLst/>
            </a:prstGeom>
            <a:noFill/>
          </p:spPr>
        </p:pic>
        <p:sp>
          <p:nvSpPr>
            <p:cNvPr id="5" name="角丸四角形 4"/>
            <p:cNvSpPr/>
            <p:nvPr/>
          </p:nvSpPr>
          <p:spPr>
            <a:xfrm>
              <a:off x="3419872" y="1556792"/>
              <a:ext cx="5472608" cy="45365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500" dirty="0" smtClean="0"/>
                <a:t>・</a:t>
              </a:r>
              <a:r>
                <a:rPr lang="en-US" altLang="ja-JP" sz="2500" dirty="0" smtClean="0">
                  <a:solidFill>
                    <a:srgbClr val="FFFF00"/>
                  </a:solidFill>
                </a:rPr>
                <a:t>Half of the atoms </a:t>
              </a:r>
              <a:r>
                <a:rPr lang="en-US" altLang="ja-JP" sz="2500" dirty="0" smtClean="0"/>
                <a:t>are directly above atoms in the adjacent plane and directly below the centers of the hexagonal rings. </a:t>
              </a:r>
            </a:p>
            <a:p>
              <a:endParaRPr lang="en-US" altLang="ja-JP" sz="2500" dirty="0" smtClean="0">
                <a:solidFill>
                  <a:srgbClr val="E7EA68"/>
                </a:solidFill>
              </a:endParaRPr>
            </a:p>
            <a:p>
              <a:r>
                <a:rPr lang="ja-JP" altLang="en-US" sz="2500" dirty="0" smtClean="0">
                  <a:solidFill>
                    <a:schemeClr val="tx1"/>
                  </a:solidFill>
                </a:rPr>
                <a:t>・</a:t>
              </a:r>
              <a:r>
                <a:rPr lang="en-US" altLang="ja-JP" sz="2500" dirty="0" smtClean="0">
                  <a:solidFill>
                    <a:srgbClr val="FFFF00"/>
                  </a:solidFill>
                </a:rPr>
                <a:t>the other half </a:t>
              </a:r>
              <a:r>
                <a:rPr lang="en-US" altLang="ja-JP" sz="2500" dirty="0" smtClean="0"/>
                <a:t>are directly below atoms and above the ring centers.</a:t>
              </a:r>
              <a:endParaRPr kumimoji="1"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5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err="1" smtClean="0"/>
              <a:t>Rhombohedral</a:t>
            </a:r>
            <a:r>
              <a:rPr lang="en-US" altLang="ja-JP" dirty="0" smtClean="0"/>
              <a:t> graphite</a:t>
            </a:r>
            <a:br>
              <a:rPr lang="en-US" altLang="ja-JP" dirty="0" smtClean="0"/>
            </a:br>
            <a:r>
              <a:rPr lang="en-US" altLang="ja-JP" dirty="0" smtClean="0"/>
              <a:t>(ABC stacking)</a:t>
            </a:r>
            <a:endParaRPr kumimoji="1" lang="ja-JP" altLang="en-US" dirty="0"/>
          </a:p>
        </p:txBody>
      </p:sp>
      <p:sp>
        <p:nvSpPr>
          <p:cNvPr id="1026" name="スライド番号プレースホルダー 10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7</a:t>
            </a:fld>
            <a:endParaRPr lang="en-US" altLang="ja-JP"/>
          </a:p>
        </p:txBody>
      </p:sp>
      <p:grpSp>
        <p:nvGrpSpPr>
          <p:cNvPr id="456" name="グループ化 455"/>
          <p:cNvGrpSpPr/>
          <p:nvPr/>
        </p:nvGrpSpPr>
        <p:grpSpPr>
          <a:xfrm>
            <a:off x="2123728" y="1988842"/>
            <a:ext cx="6048672" cy="2952328"/>
            <a:chOff x="2123728" y="1988840"/>
            <a:chExt cx="6048672" cy="2952328"/>
          </a:xfrm>
        </p:grpSpPr>
        <p:grpSp>
          <p:nvGrpSpPr>
            <p:cNvPr id="3" name="グループ化 5"/>
            <p:cNvGrpSpPr/>
            <p:nvPr/>
          </p:nvGrpSpPr>
          <p:grpSpPr>
            <a:xfrm>
              <a:off x="2123728" y="2132856"/>
              <a:ext cx="2880320" cy="2808312"/>
              <a:chOff x="2123728" y="2132856"/>
              <a:chExt cx="2880320" cy="2808312"/>
            </a:xfrm>
          </p:grpSpPr>
          <p:grpSp>
            <p:nvGrpSpPr>
              <p:cNvPr id="4" name="グループ化 46"/>
              <p:cNvGrpSpPr/>
              <p:nvPr/>
            </p:nvGrpSpPr>
            <p:grpSpPr>
              <a:xfrm>
                <a:off x="2123728" y="2996952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99" name="円/楕円 3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00" name="円/楕円 4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1" name="円/楕円 5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2" name="円/楕円 6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3" name="円/楕円 7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4" name="円/楕円 8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05" name="直線コネクタ 10"/>
                <p:cNvCxnSpPr/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線コネクタ 105"/>
                <p:cNvCxnSpPr/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線コネクタ 106"/>
                <p:cNvCxnSpPr/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コネクタ 107"/>
                <p:cNvCxnSpPr/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コネクタ 108"/>
                <p:cNvCxnSpPr/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コネクタ 109"/>
                <p:cNvCxnSpPr/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グループ化 47"/>
              <p:cNvGrpSpPr/>
              <p:nvPr/>
            </p:nvGrpSpPr>
            <p:grpSpPr>
              <a:xfrm>
                <a:off x="2915816" y="2564904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87" name="円/楕円 86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88" name="円/楕円 87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9" name="円/楕円 88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0" name="円/楕円 89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1" name="円/楕円 90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2" name="円/楕円 91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93" name="直線コネクタ 92"/>
                <p:cNvCxnSpPr>
                  <a:stCxn id="87" idx="6"/>
                  <a:endCxn id="88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線コネクタ 93"/>
                <p:cNvCxnSpPr>
                  <a:stCxn id="89" idx="7"/>
                  <a:endCxn id="87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線コネクタ 94"/>
                <p:cNvCxnSpPr>
                  <a:stCxn id="89" idx="5"/>
                  <a:endCxn id="90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/>
                <p:cNvCxnSpPr>
                  <a:stCxn id="90" idx="6"/>
                  <a:endCxn id="91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/>
                <p:cNvCxnSpPr>
                  <a:stCxn id="88" idx="5"/>
                  <a:endCxn id="92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/>
                <p:cNvCxnSpPr>
                  <a:stCxn id="91" idx="7"/>
                  <a:endCxn id="92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グループ化 60"/>
              <p:cNvGrpSpPr/>
              <p:nvPr/>
            </p:nvGrpSpPr>
            <p:grpSpPr>
              <a:xfrm>
                <a:off x="2915816" y="3429000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75" name="円/楕円 74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6" name="円/楕円 75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7" name="円/楕円 76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8" name="円/楕円 77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9" name="円/楕円 78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0" name="円/楕円 79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1" name="直線コネクタ 80"/>
                <p:cNvCxnSpPr>
                  <a:stCxn id="75" idx="6"/>
                  <a:endCxn id="76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コネクタ 81"/>
                <p:cNvCxnSpPr>
                  <a:stCxn id="77" idx="7"/>
                  <a:endCxn id="75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/>
                <p:cNvCxnSpPr>
                  <a:stCxn id="77" idx="5"/>
                  <a:endCxn id="78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/>
                <p:cNvCxnSpPr>
                  <a:stCxn id="78" idx="6"/>
                  <a:endCxn id="79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コネクタ 84"/>
                <p:cNvCxnSpPr>
                  <a:stCxn id="76" idx="5"/>
                  <a:endCxn id="80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>
                  <a:stCxn id="79" idx="7"/>
                  <a:endCxn id="80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グループ化 73"/>
              <p:cNvGrpSpPr/>
              <p:nvPr/>
            </p:nvGrpSpPr>
            <p:grpSpPr>
              <a:xfrm>
                <a:off x="3707904" y="2996952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63" name="円/楕円 62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4" name="円/楕円 63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5" name="円/楕円 64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6" name="円/楕円 65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7" name="円/楕円 66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8" name="円/楕円 67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69" name="直線コネクタ 68"/>
                <p:cNvCxnSpPr>
                  <a:stCxn id="63" idx="6"/>
                  <a:endCxn id="64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/>
                <p:cNvCxnSpPr>
                  <a:stCxn id="65" idx="7"/>
                  <a:endCxn id="63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線コネクタ 70"/>
                <p:cNvCxnSpPr>
                  <a:stCxn id="65" idx="5"/>
                  <a:endCxn id="66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/>
                <p:cNvCxnSpPr>
                  <a:stCxn id="66" idx="6"/>
                  <a:endCxn id="67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線コネクタ 72"/>
                <p:cNvCxnSpPr>
                  <a:stCxn id="64" idx="5"/>
                  <a:endCxn id="68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線コネクタ 73"/>
                <p:cNvCxnSpPr>
                  <a:stCxn id="67" idx="7"/>
                  <a:endCxn id="68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グループ化 86"/>
              <p:cNvGrpSpPr/>
              <p:nvPr/>
            </p:nvGrpSpPr>
            <p:grpSpPr>
              <a:xfrm>
                <a:off x="3707904" y="2132856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51" name="円/楕円 50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2" name="円/楕円 51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" name="円/楕円 52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4" name="円/楕円 53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" name="円/楕円 54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6" name="円/楕円 55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7" name="直線コネクタ 56"/>
                <p:cNvCxnSpPr>
                  <a:stCxn id="51" idx="6"/>
                  <a:endCxn id="52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/>
                <p:cNvCxnSpPr>
                  <a:stCxn id="53" idx="7"/>
                  <a:endCxn id="51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/>
                <p:cNvCxnSpPr>
                  <a:stCxn id="53" idx="5"/>
                  <a:endCxn id="54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/>
                <p:cNvCxnSpPr>
                  <a:stCxn id="54" idx="6"/>
                  <a:endCxn id="55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/>
                <p:cNvCxnSpPr>
                  <a:stCxn id="52" idx="5"/>
                  <a:endCxn id="56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/>
                <p:cNvCxnSpPr>
                  <a:stCxn id="55" idx="7"/>
                  <a:endCxn id="56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グループ化 99"/>
              <p:cNvGrpSpPr/>
              <p:nvPr/>
            </p:nvGrpSpPr>
            <p:grpSpPr>
              <a:xfrm>
                <a:off x="2123728" y="2132856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39" name="円/楕円 38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1" name="円/楕円 40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2" name="円/楕円 41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3" name="円/楕円 42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4" name="円/楕円 43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45" name="直線コネクタ 44"/>
                <p:cNvCxnSpPr>
                  <a:stCxn id="39" idx="6"/>
                  <a:endCxn id="40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コネクタ 45"/>
                <p:cNvCxnSpPr>
                  <a:stCxn id="41" idx="7"/>
                  <a:endCxn id="39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/>
                <p:cNvCxnSpPr>
                  <a:stCxn id="41" idx="5"/>
                  <a:endCxn id="42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/>
                <p:cNvCxnSpPr>
                  <a:stCxn id="42" idx="6"/>
                  <a:endCxn id="43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>
                  <a:stCxn id="40" idx="5"/>
                  <a:endCxn id="44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>
                  <a:stCxn id="43" idx="7"/>
                  <a:endCxn id="44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グループ化 112"/>
              <p:cNvGrpSpPr/>
              <p:nvPr/>
            </p:nvGrpSpPr>
            <p:grpSpPr>
              <a:xfrm>
                <a:off x="3707904" y="3861048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27" name="円/楕円 26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8" name="円/楕円 27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9" name="円/楕円 28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0" name="円/楕円 29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1" name="円/楕円 30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2" name="円/楕円 31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3" name="直線コネクタ 32"/>
                <p:cNvCxnSpPr>
                  <a:stCxn id="27" idx="6"/>
                  <a:endCxn id="28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/>
                <p:cNvCxnSpPr>
                  <a:stCxn id="29" idx="7"/>
                  <a:endCxn id="27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コネクタ 34"/>
                <p:cNvCxnSpPr>
                  <a:stCxn id="29" idx="5"/>
                  <a:endCxn id="30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コネクタ 35"/>
                <p:cNvCxnSpPr>
                  <a:stCxn id="30" idx="6"/>
                  <a:endCxn id="31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コネクタ 36"/>
                <p:cNvCxnSpPr>
                  <a:stCxn id="28" idx="5"/>
                  <a:endCxn id="32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コネクタ 37"/>
                <p:cNvCxnSpPr>
                  <a:stCxn id="31" idx="7"/>
                  <a:endCxn id="32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グループ化 125"/>
              <p:cNvGrpSpPr/>
              <p:nvPr/>
            </p:nvGrpSpPr>
            <p:grpSpPr>
              <a:xfrm>
                <a:off x="2123728" y="3861048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15" name="円/楕円 14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" name="円/楕円 15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" name="円/楕円 17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9" name="円/楕円 18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" name="円/楕円 19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21" name="直線コネクタ 20"/>
                <p:cNvCxnSpPr>
                  <a:stCxn id="15" idx="6"/>
                  <a:endCxn id="16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>
                  <a:stCxn id="17" idx="7"/>
                  <a:endCxn id="15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>
                  <a:stCxn id="17" idx="5"/>
                  <a:endCxn id="18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/>
                <p:cNvCxnSpPr>
                  <a:stCxn id="18" idx="6"/>
                  <a:endCxn id="19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/>
                <p:cNvCxnSpPr>
                  <a:stCxn id="16" idx="5"/>
                  <a:endCxn id="20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/>
                <p:cNvCxnSpPr>
                  <a:stCxn id="19" idx="7"/>
                  <a:endCxn id="20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9" name="グループ化 226"/>
            <p:cNvGrpSpPr/>
            <p:nvPr/>
          </p:nvGrpSpPr>
          <p:grpSpPr>
            <a:xfrm>
              <a:off x="6372200" y="1988840"/>
              <a:ext cx="1800200" cy="360040"/>
              <a:chOff x="6372200" y="1988840"/>
              <a:chExt cx="1800200" cy="360040"/>
            </a:xfrm>
          </p:grpSpPr>
          <p:sp>
            <p:nvSpPr>
              <p:cNvPr id="228" name="角丸四角形 227"/>
              <p:cNvSpPr/>
              <p:nvPr/>
            </p:nvSpPr>
            <p:spPr>
              <a:xfrm>
                <a:off x="6372200" y="1988840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29" name="円/楕円 228"/>
              <p:cNvSpPr/>
              <p:nvPr/>
            </p:nvSpPr>
            <p:spPr>
              <a:xfrm>
                <a:off x="6516216" y="20608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grpSp>
        <p:nvGrpSpPr>
          <p:cNvPr id="13" name="グループ化 110"/>
          <p:cNvGrpSpPr/>
          <p:nvPr/>
        </p:nvGrpSpPr>
        <p:grpSpPr>
          <a:xfrm>
            <a:off x="2411760" y="2132856"/>
            <a:ext cx="5760640" cy="3240360"/>
            <a:chOff x="2411760" y="2132856"/>
            <a:chExt cx="5760640" cy="3240360"/>
          </a:xfrm>
        </p:grpSpPr>
        <p:grpSp>
          <p:nvGrpSpPr>
            <p:cNvPr id="14" name="グループ化 330"/>
            <p:cNvGrpSpPr/>
            <p:nvPr/>
          </p:nvGrpSpPr>
          <p:grpSpPr>
            <a:xfrm>
              <a:off x="2411760" y="2132856"/>
              <a:ext cx="2880320" cy="3240360"/>
              <a:chOff x="5652120" y="1412776"/>
              <a:chExt cx="2880320" cy="3240360"/>
            </a:xfrm>
          </p:grpSpPr>
          <p:grpSp>
            <p:nvGrpSpPr>
              <p:cNvPr id="111" name="グループ化 152"/>
              <p:cNvGrpSpPr/>
              <p:nvPr/>
            </p:nvGrpSpPr>
            <p:grpSpPr>
              <a:xfrm>
                <a:off x="5652120" y="1844824"/>
                <a:ext cx="2880320" cy="2808312"/>
                <a:chOff x="2123728" y="2132856"/>
                <a:chExt cx="2880320" cy="2808312"/>
              </a:xfrm>
            </p:grpSpPr>
            <p:grpSp>
              <p:nvGrpSpPr>
                <p:cNvPr id="112" name="グループ化 46"/>
                <p:cNvGrpSpPr/>
                <p:nvPr/>
              </p:nvGrpSpPr>
              <p:grpSpPr>
                <a:xfrm>
                  <a:off x="2123728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215" name="円/楕円 3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216" name="円/楕円 4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7" name="円/楕円 5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8" name="円/楕円 6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9" name="円/楕円 7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20" name="円/楕円 8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21" name="直線コネクタ 10"/>
                  <p:cNvCxnSpPr/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直線コネクタ 221"/>
                  <p:cNvCxnSpPr/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直線コネクタ 222"/>
                  <p:cNvCxnSpPr/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直線コネクタ 223"/>
                  <p:cNvCxnSpPr/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直線コネクタ 224"/>
                  <p:cNvCxnSpPr/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直線コネクタ 225"/>
                  <p:cNvCxnSpPr/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グループ化 47"/>
                <p:cNvGrpSpPr/>
                <p:nvPr/>
              </p:nvGrpSpPr>
              <p:grpSpPr>
                <a:xfrm>
                  <a:off x="2915816" y="2564904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203" name="円/楕円 202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204" name="円/楕円 203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5" name="円/楕円 204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6" name="円/楕円 205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7" name="円/楕円 206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8" name="円/楕円 207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09" name="直線コネクタ 208"/>
                  <p:cNvCxnSpPr>
                    <a:stCxn id="203" idx="6"/>
                    <a:endCxn id="204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直線コネクタ 209"/>
                  <p:cNvCxnSpPr>
                    <a:stCxn id="205" idx="7"/>
                    <a:endCxn id="203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線コネクタ 210"/>
                  <p:cNvCxnSpPr>
                    <a:stCxn id="205" idx="5"/>
                    <a:endCxn id="206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直線コネクタ 211"/>
                  <p:cNvCxnSpPr>
                    <a:stCxn id="206" idx="6"/>
                    <a:endCxn id="207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直線コネクタ 212"/>
                  <p:cNvCxnSpPr>
                    <a:stCxn id="204" idx="5"/>
                    <a:endCxn id="208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直線コネクタ 213"/>
                  <p:cNvCxnSpPr>
                    <a:stCxn id="207" idx="7"/>
                    <a:endCxn id="208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グループ化 60"/>
                <p:cNvGrpSpPr/>
                <p:nvPr/>
              </p:nvGrpSpPr>
              <p:grpSpPr>
                <a:xfrm>
                  <a:off x="2915816" y="3429000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91" name="円/楕円 190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92" name="円/楕円 191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3" name="円/楕円 192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4" name="円/楕円 193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5" name="円/楕円 194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97" name="直線コネクタ 196"/>
                  <p:cNvCxnSpPr>
                    <a:stCxn id="191" idx="6"/>
                    <a:endCxn id="192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コネクタ 197"/>
                  <p:cNvCxnSpPr>
                    <a:stCxn id="193" idx="7"/>
                    <a:endCxn id="191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コネクタ 198"/>
                  <p:cNvCxnSpPr>
                    <a:stCxn id="193" idx="5"/>
                    <a:endCxn id="194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コネクタ 199"/>
                  <p:cNvCxnSpPr>
                    <a:stCxn id="194" idx="6"/>
                    <a:endCxn id="195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コネクタ 200"/>
                  <p:cNvCxnSpPr>
                    <a:stCxn id="192" idx="5"/>
                    <a:endCxn id="196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コネクタ 201"/>
                  <p:cNvCxnSpPr>
                    <a:stCxn id="195" idx="7"/>
                    <a:endCxn id="196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グループ化 73"/>
                <p:cNvGrpSpPr/>
                <p:nvPr/>
              </p:nvGrpSpPr>
              <p:grpSpPr>
                <a:xfrm>
                  <a:off x="3707904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79" name="円/楕円 178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80" name="円/楕円 179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1" name="円/楕円 180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2" name="円/楕円 181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3" name="円/楕円 182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4" name="円/楕円 183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85" name="直線コネクタ 184"/>
                  <p:cNvCxnSpPr>
                    <a:stCxn id="179" idx="6"/>
                    <a:endCxn id="180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直線コネクタ 185"/>
                  <p:cNvCxnSpPr>
                    <a:stCxn id="181" idx="7"/>
                    <a:endCxn id="179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コネクタ 186"/>
                  <p:cNvCxnSpPr>
                    <a:stCxn id="181" idx="5"/>
                    <a:endCxn id="182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コネクタ 187"/>
                  <p:cNvCxnSpPr>
                    <a:stCxn id="182" idx="6"/>
                    <a:endCxn id="183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直線コネクタ 188"/>
                  <p:cNvCxnSpPr>
                    <a:stCxn id="180" idx="5"/>
                    <a:endCxn id="184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コネクタ 189"/>
                  <p:cNvCxnSpPr>
                    <a:stCxn id="183" idx="7"/>
                    <a:endCxn id="184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グループ化 86"/>
                <p:cNvGrpSpPr/>
                <p:nvPr/>
              </p:nvGrpSpPr>
              <p:grpSpPr>
                <a:xfrm>
                  <a:off x="3707904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67" name="円/楕円 166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68" name="円/楕円 167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69" name="円/楕円 168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0" name="円/楕円 169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1" name="円/楕円 170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2" name="円/楕円 171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73" name="直線コネクタ 172"/>
                  <p:cNvCxnSpPr>
                    <a:stCxn id="167" idx="6"/>
                    <a:endCxn id="168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直線コネクタ 173"/>
                  <p:cNvCxnSpPr>
                    <a:stCxn id="169" idx="7"/>
                    <a:endCxn id="167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直線コネクタ 174"/>
                  <p:cNvCxnSpPr>
                    <a:stCxn id="169" idx="5"/>
                    <a:endCxn id="170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直線コネクタ 175"/>
                  <p:cNvCxnSpPr>
                    <a:stCxn id="170" idx="6"/>
                    <a:endCxn id="171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>
                    <a:stCxn id="168" idx="5"/>
                    <a:endCxn id="172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コネクタ 177"/>
                  <p:cNvCxnSpPr>
                    <a:stCxn id="171" idx="7"/>
                    <a:endCxn id="172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" name="グループ化 99"/>
                <p:cNvGrpSpPr/>
                <p:nvPr/>
              </p:nvGrpSpPr>
              <p:grpSpPr>
                <a:xfrm>
                  <a:off x="2123728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55" name="円/楕円 154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56" name="円/楕円 155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7" name="円/楕円 156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8" name="円/楕円 157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9" name="円/楕円 158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60" name="円/楕円 159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61" name="直線コネクタ 160"/>
                  <p:cNvCxnSpPr>
                    <a:stCxn id="155" idx="6"/>
                    <a:endCxn id="156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/>
                  <p:cNvCxnSpPr>
                    <a:stCxn id="157" idx="7"/>
                    <a:endCxn id="155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>
                    <a:stCxn id="157" idx="5"/>
                    <a:endCxn id="158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/>
                  <p:cNvCxnSpPr>
                    <a:stCxn id="158" idx="6"/>
                    <a:endCxn id="159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/>
                  <p:cNvCxnSpPr>
                    <a:stCxn id="156" idx="5"/>
                    <a:endCxn id="160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コネクタ 165"/>
                  <p:cNvCxnSpPr>
                    <a:stCxn id="159" idx="7"/>
                    <a:endCxn id="160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グループ化 112"/>
                <p:cNvGrpSpPr/>
                <p:nvPr/>
              </p:nvGrpSpPr>
              <p:grpSpPr>
                <a:xfrm>
                  <a:off x="3707904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43" name="円/楕円 142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44" name="円/楕円 143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5" name="円/楕円 144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6" name="円/楕円 145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7" name="円/楕円 146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8" name="円/楕円 147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49" name="直線コネクタ 148"/>
                  <p:cNvCxnSpPr>
                    <a:stCxn id="143" idx="6"/>
                    <a:endCxn id="144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/>
                  <p:cNvCxnSpPr>
                    <a:stCxn id="145" idx="7"/>
                    <a:endCxn id="143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>
                    <a:stCxn id="145" idx="5"/>
                    <a:endCxn id="146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/>
                  <p:cNvCxnSpPr>
                    <a:stCxn id="146" idx="6"/>
                    <a:endCxn id="147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/>
                  <p:cNvCxnSpPr>
                    <a:stCxn id="144" idx="5"/>
                    <a:endCxn id="148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/>
                  <p:cNvCxnSpPr>
                    <a:stCxn id="147" idx="7"/>
                    <a:endCxn id="148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グループ化 125"/>
                <p:cNvGrpSpPr/>
                <p:nvPr/>
              </p:nvGrpSpPr>
              <p:grpSpPr>
                <a:xfrm>
                  <a:off x="2123728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31" name="円/楕円 130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32" name="円/楕円 131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3" name="円/楕円 132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4" name="円/楕円 133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5" name="円/楕円 134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6" name="円/楕円 135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37" name="直線コネクタ 136"/>
                  <p:cNvCxnSpPr>
                    <a:stCxn id="131" idx="6"/>
                    <a:endCxn id="132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/>
                  <p:cNvCxnSpPr>
                    <a:stCxn id="133" idx="7"/>
                    <a:endCxn id="131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/>
                  <p:cNvCxnSpPr>
                    <a:stCxn id="133" idx="5"/>
                    <a:endCxn id="134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/>
                  <p:cNvCxnSpPr>
                    <a:stCxn id="134" idx="6"/>
                    <a:endCxn id="135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直線コネクタ 140"/>
                  <p:cNvCxnSpPr>
                    <a:stCxn id="132" idx="5"/>
                    <a:endCxn id="136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/>
                  <p:cNvCxnSpPr>
                    <a:stCxn id="135" idx="7"/>
                    <a:endCxn id="136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6" name="グループ化 326"/>
              <p:cNvGrpSpPr/>
              <p:nvPr/>
            </p:nvGrpSpPr>
            <p:grpSpPr>
              <a:xfrm>
                <a:off x="7236296" y="1412776"/>
                <a:ext cx="319668" cy="463684"/>
                <a:chOff x="7316688" y="2429272"/>
                <a:chExt cx="319668" cy="463684"/>
              </a:xfrm>
            </p:grpSpPr>
            <p:sp>
              <p:nvSpPr>
                <p:cNvPr id="121" name="円/楕円 120"/>
                <p:cNvSpPr/>
                <p:nvPr/>
              </p:nvSpPr>
              <p:spPr>
                <a:xfrm>
                  <a:off x="7316688" y="2429272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22" name="直線コネクタ 121"/>
                <p:cNvCxnSpPr>
                  <a:stCxn id="121" idx="5"/>
                </p:cNvCxnSpPr>
                <p:nvPr/>
              </p:nvCxnSpPr>
              <p:spPr>
                <a:xfrm rot="16200000" flipH="1">
                  <a:off x="7429068" y="2685668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グループ化 329"/>
              <p:cNvGrpSpPr/>
              <p:nvPr/>
            </p:nvGrpSpPr>
            <p:grpSpPr>
              <a:xfrm>
                <a:off x="5652120" y="1412776"/>
                <a:ext cx="319668" cy="463684"/>
                <a:chOff x="6516216" y="1484784"/>
                <a:chExt cx="319668" cy="463684"/>
              </a:xfrm>
            </p:grpSpPr>
            <p:sp>
              <p:nvSpPr>
                <p:cNvPr id="119" name="円/楕円 118"/>
                <p:cNvSpPr/>
                <p:nvPr/>
              </p:nvSpPr>
              <p:spPr>
                <a:xfrm>
                  <a:off x="6516216" y="1484784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20" name="直線コネクタ 119"/>
                <p:cNvCxnSpPr>
                  <a:stCxn id="119" idx="5"/>
                </p:cNvCxnSpPr>
                <p:nvPr/>
              </p:nvCxnSpPr>
              <p:spPr>
                <a:xfrm rot="16200000" flipH="1">
                  <a:off x="6628596" y="1741180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8" name="グループ化 341"/>
            <p:cNvGrpSpPr/>
            <p:nvPr/>
          </p:nvGrpSpPr>
          <p:grpSpPr>
            <a:xfrm>
              <a:off x="6372200" y="2564904"/>
              <a:ext cx="1800200" cy="360040"/>
              <a:chOff x="6372200" y="1988840"/>
              <a:chExt cx="1800200" cy="360040"/>
            </a:xfrm>
          </p:grpSpPr>
          <p:sp>
            <p:nvSpPr>
              <p:cNvPr id="114" name="角丸四角形 113"/>
              <p:cNvSpPr/>
              <p:nvPr/>
            </p:nvSpPr>
            <p:spPr>
              <a:xfrm>
                <a:off x="6372200" y="1988840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15" name="円/楕円 114"/>
              <p:cNvSpPr/>
              <p:nvPr/>
            </p:nvSpPr>
            <p:spPr>
              <a:xfrm>
                <a:off x="6516216" y="2060848"/>
                <a:ext cx="216024" cy="21602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66" name="グループ化 565"/>
          <p:cNvGrpSpPr/>
          <p:nvPr/>
        </p:nvGrpSpPr>
        <p:grpSpPr>
          <a:xfrm>
            <a:off x="2699792" y="2132856"/>
            <a:ext cx="5472608" cy="2808312"/>
            <a:chOff x="2699792" y="2132856"/>
            <a:chExt cx="5472608" cy="2808312"/>
          </a:xfrm>
        </p:grpSpPr>
        <p:grpSp>
          <p:nvGrpSpPr>
            <p:cNvPr id="130" name="グループ化 229"/>
            <p:cNvGrpSpPr/>
            <p:nvPr/>
          </p:nvGrpSpPr>
          <p:grpSpPr>
            <a:xfrm>
              <a:off x="6372200" y="3089452"/>
              <a:ext cx="1800200" cy="360040"/>
              <a:chOff x="5868144" y="1937324"/>
              <a:chExt cx="1800200" cy="360040"/>
            </a:xfrm>
          </p:grpSpPr>
          <p:sp>
            <p:nvSpPr>
              <p:cNvPr id="231" name="角丸四角形 230"/>
              <p:cNvSpPr/>
              <p:nvPr/>
            </p:nvSpPr>
            <p:spPr>
              <a:xfrm>
                <a:off x="5868144" y="1937324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 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32" name="円/楕円 231"/>
              <p:cNvSpPr/>
              <p:nvPr/>
            </p:nvSpPr>
            <p:spPr>
              <a:xfrm>
                <a:off x="6012160" y="2060848"/>
                <a:ext cx="216024" cy="216024"/>
              </a:xfrm>
              <a:prstGeom prst="ellipse">
                <a:avLst/>
              </a:prstGeom>
              <a:solidFill>
                <a:srgbClr val="E7EA6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E7EA68"/>
                  </a:solidFill>
                </a:endParaRPr>
              </a:p>
            </p:txBody>
          </p:sp>
        </p:grpSp>
        <p:grpSp>
          <p:nvGrpSpPr>
            <p:cNvPr id="227" name="グループ化 232"/>
            <p:cNvGrpSpPr/>
            <p:nvPr/>
          </p:nvGrpSpPr>
          <p:grpSpPr>
            <a:xfrm>
              <a:off x="2699792" y="2132856"/>
              <a:ext cx="2808312" cy="2808312"/>
              <a:chOff x="2195736" y="2132856"/>
              <a:chExt cx="2808312" cy="2808312"/>
            </a:xfrm>
          </p:grpSpPr>
          <p:grpSp>
            <p:nvGrpSpPr>
              <p:cNvPr id="230" name="グループ化 46"/>
              <p:cNvGrpSpPr/>
              <p:nvPr/>
            </p:nvGrpSpPr>
            <p:grpSpPr>
              <a:xfrm>
                <a:off x="2195736" y="2996952"/>
                <a:ext cx="1224136" cy="1080120"/>
                <a:chOff x="2195736" y="2996952"/>
                <a:chExt cx="1224136" cy="1080120"/>
              </a:xfrm>
            </p:grpSpPr>
            <p:sp>
              <p:nvSpPr>
                <p:cNvPr id="326" name="円/楕円 3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28" name="円/楕円 5"/>
                <p:cNvSpPr/>
                <p:nvPr/>
              </p:nvSpPr>
              <p:spPr>
                <a:xfrm>
                  <a:off x="2195736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29" name="円/楕円 6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1" name="円/楕円 8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32" name="直線コネクタ 10"/>
                <p:cNvCxnSpPr/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直線コネクタ 332"/>
                <p:cNvCxnSpPr/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直線コネクタ 333"/>
                <p:cNvCxnSpPr/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直線コネクタ 334"/>
                <p:cNvCxnSpPr/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直線コネクタ 335"/>
                <p:cNvCxnSpPr/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直線コネクタ 336"/>
                <p:cNvCxnSpPr/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グループ化 47"/>
              <p:cNvGrpSpPr/>
              <p:nvPr/>
            </p:nvGrpSpPr>
            <p:grpSpPr>
              <a:xfrm>
                <a:off x="3100204" y="2564904"/>
                <a:ext cx="1111756" cy="1080120"/>
                <a:chOff x="2308116" y="2996952"/>
                <a:chExt cx="1111756" cy="1080120"/>
              </a:xfrm>
            </p:grpSpPr>
            <p:sp>
              <p:nvSpPr>
                <p:cNvPr id="314" name="円/楕円 313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17" name="円/楕円 316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19" name="円/楕円 318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20" name="直線コネクタ 319"/>
                <p:cNvCxnSpPr>
                  <a:stCxn id="314" idx="6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直線コネクタ 320"/>
                <p:cNvCxnSpPr>
                  <a:endCxn id="314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直線コネクタ 321"/>
                <p:cNvCxnSpPr>
                  <a:endCxn id="317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直線コネクタ 322"/>
                <p:cNvCxnSpPr>
                  <a:stCxn id="317" idx="6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直線コネクタ 323"/>
                <p:cNvCxnSpPr>
                  <a:endCxn id="319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直線コネクタ 324"/>
                <p:cNvCxnSpPr>
                  <a:endCxn id="319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グループ化 60"/>
              <p:cNvGrpSpPr/>
              <p:nvPr/>
            </p:nvGrpSpPr>
            <p:grpSpPr>
              <a:xfrm>
                <a:off x="3100204" y="3429000"/>
                <a:ext cx="1111756" cy="1080120"/>
                <a:chOff x="2308116" y="2996952"/>
                <a:chExt cx="1111756" cy="1080120"/>
              </a:xfrm>
            </p:grpSpPr>
            <p:sp>
              <p:nvSpPr>
                <p:cNvPr id="302" name="円/楕円 301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05" name="円/楕円 304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07" name="円/楕円 306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08" name="直線コネクタ 307"/>
                <p:cNvCxnSpPr>
                  <a:stCxn id="302" idx="6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直線コネクタ 308"/>
                <p:cNvCxnSpPr>
                  <a:endCxn id="302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直線コネクタ 309"/>
                <p:cNvCxnSpPr>
                  <a:endCxn id="305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直線コネクタ 310"/>
                <p:cNvCxnSpPr>
                  <a:stCxn id="305" idx="6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直線コネクタ 311"/>
                <p:cNvCxnSpPr>
                  <a:endCxn id="307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直線コネクタ 312"/>
                <p:cNvCxnSpPr>
                  <a:endCxn id="307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グループ化 73"/>
              <p:cNvGrpSpPr/>
              <p:nvPr/>
            </p:nvGrpSpPr>
            <p:grpSpPr>
              <a:xfrm>
                <a:off x="3779944" y="2996952"/>
                <a:ext cx="1224104" cy="1080120"/>
                <a:chOff x="2195768" y="2996952"/>
                <a:chExt cx="1224104" cy="1080120"/>
              </a:xfrm>
            </p:grpSpPr>
            <p:sp>
              <p:nvSpPr>
                <p:cNvPr id="290" name="円/楕円 289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92" name="円/楕円 291"/>
                <p:cNvSpPr/>
                <p:nvPr/>
              </p:nvSpPr>
              <p:spPr>
                <a:xfrm>
                  <a:off x="219576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93" name="円/楕円 292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95" name="円/楕円 294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296" name="直線コネクタ 295"/>
                <p:cNvCxnSpPr>
                  <a:stCxn id="290" idx="6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直線コネクタ 296"/>
                <p:cNvCxnSpPr/>
                <p:nvPr/>
              </p:nvCxnSpPr>
              <p:spPr>
                <a:xfrm rot="6300000" flipH="1" flipV="1">
                  <a:off x="2241798" y="3289368"/>
                  <a:ext cx="279296" cy="6324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直線コネクタ 297"/>
                <p:cNvCxnSpPr/>
                <p:nvPr/>
              </p:nvCxnSpPr>
              <p:spPr>
                <a:xfrm rot="15300000" flipH="1">
                  <a:off x="2252440" y="3721416"/>
                  <a:ext cx="279296" cy="6324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直線コネクタ 298"/>
                <p:cNvCxnSpPr>
                  <a:stCxn id="293" idx="6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直線コネクタ 299"/>
                <p:cNvCxnSpPr>
                  <a:endCxn id="295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直線コネクタ 300"/>
                <p:cNvCxnSpPr>
                  <a:endCxn id="295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グループ化 86"/>
              <p:cNvGrpSpPr/>
              <p:nvPr/>
            </p:nvGrpSpPr>
            <p:grpSpPr>
              <a:xfrm>
                <a:off x="3779944" y="2132856"/>
                <a:ext cx="1224104" cy="1080120"/>
                <a:chOff x="2195768" y="2996952"/>
                <a:chExt cx="1224104" cy="1080120"/>
              </a:xfrm>
            </p:grpSpPr>
            <p:sp>
              <p:nvSpPr>
                <p:cNvPr id="278" name="円/楕円 277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79" name="円/楕円 278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80" name="円/楕円 279"/>
                <p:cNvSpPr/>
                <p:nvPr/>
              </p:nvSpPr>
              <p:spPr>
                <a:xfrm>
                  <a:off x="219576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81" name="円/楕円 280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82" name="円/楕円 281"/>
                <p:cNvSpPr/>
                <p:nvPr/>
              </p:nvSpPr>
              <p:spPr>
                <a:xfrm>
                  <a:off x="2990964" y="3861048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83" name="円/楕円 282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284" name="直線コネクタ 283"/>
                <p:cNvCxnSpPr>
                  <a:stCxn id="278" idx="6"/>
                  <a:endCxn id="279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直線コネクタ 284"/>
                <p:cNvCxnSpPr>
                  <a:stCxn id="280" idx="7"/>
                  <a:endCxn id="278" idx="3"/>
                </p:cNvCxnSpPr>
                <p:nvPr/>
              </p:nvCxnSpPr>
              <p:spPr>
                <a:xfrm rot="5400000" flipH="1" flipV="1">
                  <a:off x="2272128" y="3289368"/>
                  <a:ext cx="279296" cy="6324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直線コネクタ 285"/>
                <p:cNvCxnSpPr/>
                <p:nvPr/>
              </p:nvCxnSpPr>
              <p:spPr>
                <a:xfrm rot="15300000" flipH="1">
                  <a:off x="2241798" y="3721416"/>
                  <a:ext cx="279296" cy="6324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直線コネクタ 286"/>
                <p:cNvCxnSpPr>
                  <a:stCxn id="281" idx="6"/>
                  <a:endCxn id="282" idx="2"/>
                </p:cNvCxnSpPr>
                <p:nvPr/>
              </p:nvCxnSpPr>
              <p:spPr>
                <a:xfrm>
                  <a:off x="2627784" y="3969060"/>
                  <a:ext cx="363180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直線コネクタ 287"/>
                <p:cNvCxnSpPr>
                  <a:stCxn id="279" idx="5"/>
                  <a:endCxn id="283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直線コネクタ 288"/>
                <p:cNvCxnSpPr>
                  <a:stCxn id="282" idx="7"/>
                  <a:endCxn id="283" idx="3"/>
                </p:cNvCxnSpPr>
                <p:nvPr/>
              </p:nvCxnSpPr>
              <p:spPr>
                <a:xfrm flipV="1">
                  <a:off x="3175352" y="3613388"/>
                  <a:ext cx="60132" cy="279296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グループ化 99"/>
              <p:cNvGrpSpPr/>
              <p:nvPr/>
            </p:nvGrpSpPr>
            <p:grpSpPr>
              <a:xfrm>
                <a:off x="2195736" y="2132856"/>
                <a:ext cx="1224136" cy="1080120"/>
                <a:chOff x="2195736" y="2996952"/>
                <a:chExt cx="1224136" cy="1080120"/>
              </a:xfrm>
            </p:grpSpPr>
            <p:sp>
              <p:nvSpPr>
                <p:cNvPr id="266" name="円/楕円 265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67" name="円/楕円 266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68" name="円/楕円 267"/>
                <p:cNvSpPr/>
                <p:nvPr/>
              </p:nvSpPr>
              <p:spPr>
                <a:xfrm>
                  <a:off x="2195736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69" name="円/楕円 268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70" name="円/楕円 269"/>
                <p:cNvSpPr/>
                <p:nvPr/>
              </p:nvSpPr>
              <p:spPr>
                <a:xfrm>
                  <a:off x="2997749" y="3848169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71" name="円/楕円 270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272" name="直線コネクタ 271"/>
                <p:cNvCxnSpPr>
                  <a:stCxn id="266" idx="6"/>
                  <a:endCxn id="267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直線コネクタ 272"/>
                <p:cNvCxnSpPr>
                  <a:stCxn id="268" idx="7"/>
                  <a:endCxn id="266" idx="3"/>
                </p:cNvCxnSpPr>
                <p:nvPr/>
              </p:nvCxnSpPr>
              <p:spPr>
                <a:xfrm rot="5400000" flipH="1" flipV="1">
                  <a:off x="2272112" y="3289352"/>
                  <a:ext cx="279296" cy="63272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直線コネクタ 273"/>
                <p:cNvCxnSpPr>
                  <a:stCxn id="268" idx="5"/>
                  <a:endCxn id="269" idx="1"/>
                </p:cNvCxnSpPr>
                <p:nvPr/>
              </p:nvCxnSpPr>
              <p:spPr>
                <a:xfrm rot="16200000" flipH="1">
                  <a:off x="2272112" y="3721400"/>
                  <a:ext cx="279296" cy="63272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直線コネクタ 274"/>
                <p:cNvCxnSpPr>
                  <a:stCxn id="269" idx="6"/>
                  <a:endCxn id="270" idx="2"/>
                </p:cNvCxnSpPr>
                <p:nvPr/>
              </p:nvCxnSpPr>
              <p:spPr>
                <a:xfrm flipV="1">
                  <a:off x="2627784" y="3956181"/>
                  <a:ext cx="369965" cy="12879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直線コネクタ 275"/>
                <p:cNvCxnSpPr>
                  <a:stCxn id="267" idx="5"/>
                  <a:endCxn id="271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コネクタ 276"/>
                <p:cNvCxnSpPr/>
                <p:nvPr/>
              </p:nvCxnSpPr>
              <p:spPr>
                <a:xfrm rot="900000" flipV="1">
                  <a:off x="3140416" y="3613388"/>
                  <a:ext cx="53347" cy="266417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グループ化 112"/>
              <p:cNvGrpSpPr/>
              <p:nvPr/>
            </p:nvGrpSpPr>
            <p:grpSpPr>
              <a:xfrm>
                <a:off x="3779944" y="3861048"/>
                <a:ext cx="1224104" cy="1080120"/>
                <a:chOff x="2195768" y="2996952"/>
                <a:chExt cx="1224104" cy="1080120"/>
              </a:xfrm>
            </p:grpSpPr>
            <p:sp>
              <p:nvSpPr>
                <p:cNvPr id="254" name="円/楕円 253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55" name="円/楕円 254"/>
                <p:cNvSpPr/>
                <p:nvPr/>
              </p:nvSpPr>
              <p:spPr>
                <a:xfrm>
                  <a:off x="2990965" y="3009831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56" name="円/楕円 255"/>
                <p:cNvSpPr/>
                <p:nvPr/>
              </p:nvSpPr>
              <p:spPr>
                <a:xfrm>
                  <a:off x="219576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57" name="円/楕円 256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58" name="円/楕円 257"/>
                <p:cNvSpPr/>
                <p:nvPr/>
              </p:nvSpPr>
              <p:spPr>
                <a:xfrm>
                  <a:off x="2987824" y="3861048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59" name="円/楕円 258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260" name="直線コネクタ 259"/>
                <p:cNvCxnSpPr>
                  <a:stCxn id="254" idx="6"/>
                  <a:endCxn id="255" idx="2"/>
                </p:cNvCxnSpPr>
                <p:nvPr/>
              </p:nvCxnSpPr>
              <p:spPr>
                <a:xfrm>
                  <a:off x="2627784" y="3104964"/>
                  <a:ext cx="363181" cy="12879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直線コネクタ 260"/>
                <p:cNvCxnSpPr/>
                <p:nvPr/>
              </p:nvCxnSpPr>
              <p:spPr>
                <a:xfrm rot="6300000" flipH="1" flipV="1">
                  <a:off x="2241798" y="3289368"/>
                  <a:ext cx="279296" cy="6324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直線コネクタ 261"/>
                <p:cNvCxnSpPr>
                  <a:stCxn id="256" idx="5"/>
                  <a:endCxn id="257" idx="1"/>
                </p:cNvCxnSpPr>
                <p:nvPr/>
              </p:nvCxnSpPr>
              <p:spPr>
                <a:xfrm rot="16200000" flipH="1">
                  <a:off x="2272128" y="3721416"/>
                  <a:ext cx="279296" cy="6324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直線コネクタ 262"/>
                <p:cNvCxnSpPr>
                  <a:stCxn id="257" idx="6"/>
                  <a:endCxn id="258" idx="2"/>
                </p:cNvCxnSpPr>
                <p:nvPr/>
              </p:nvCxnSpPr>
              <p:spPr>
                <a:xfrm>
                  <a:off x="2627784" y="3969060"/>
                  <a:ext cx="360040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直線コネクタ 263"/>
                <p:cNvCxnSpPr>
                  <a:stCxn id="255" idx="5"/>
                  <a:endCxn id="259" idx="1"/>
                </p:cNvCxnSpPr>
                <p:nvPr/>
              </p:nvCxnSpPr>
              <p:spPr>
                <a:xfrm>
                  <a:off x="3175353" y="3194219"/>
                  <a:ext cx="60131" cy="266417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直線コネクタ 264"/>
                <p:cNvCxnSpPr>
                  <a:stCxn id="258" idx="7"/>
                  <a:endCxn id="259" idx="3"/>
                </p:cNvCxnSpPr>
                <p:nvPr/>
              </p:nvCxnSpPr>
              <p:spPr>
                <a:xfrm rot="5400000" flipH="1" flipV="1">
                  <a:off x="3064200" y="3721400"/>
                  <a:ext cx="279296" cy="63272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グループ化 125"/>
              <p:cNvGrpSpPr/>
              <p:nvPr/>
            </p:nvGrpSpPr>
            <p:grpSpPr>
              <a:xfrm>
                <a:off x="2195736" y="3861048"/>
                <a:ext cx="1224136" cy="1080120"/>
                <a:chOff x="2195736" y="2996952"/>
                <a:chExt cx="1224136" cy="1080120"/>
              </a:xfrm>
            </p:grpSpPr>
            <p:sp>
              <p:nvSpPr>
                <p:cNvPr id="242" name="円/楕円 241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43" name="円/楕円 242"/>
                <p:cNvSpPr/>
                <p:nvPr/>
              </p:nvSpPr>
              <p:spPr>
                <a:xfrm>
                  <a:off x="2997749" y="3009831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44" name="円/楕円 243"/>
                <p:cNvSpPr/>
                <p:nvPr/>
              </p:nvSpPr>
              <p:spPr>
                <a:xfrm>
                  <a:off x="2195736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45" name="円/楕円 244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46" name="円/楕円 245"/>
                <p:cNvSpPr/>
                <p:nvPr/>
              </p:nvSpPr>
              <p:spPr>
                <a:xfrm>
                  <a:off x="2977702" y="3861048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47" name="円/楕円 246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E7EA68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248" name="直線コネクタ 247"/>
                <p:cNvCxnSpPr>
                  <a:stCxn id="242" idx="6"/>
                  <a:endCxn id="243" idx="2"/>
                </p:cNvCxnSpPr>
                <p:nvPr/>
              </p:nvCxnSpPr>
              <p:spPr>
                <a:xfrm>
                  <a:off x="2627784" y="3104964"/>
                  <a:ext cx="369965" cy="12879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直線コネクタ 248"/>
                <p:cNvCxnSpPr>
                  <a:stCxn id="244" idx="7"/>
                  <a:endCxn id="242" idx="3"/>
                </p:cNvCxnSpPr>
                <p:nvPr/>
              </p:nvCxnSpPr>
              <p:spPr>
                <a:xfrm rot="5400000" flipH="1" flipV="1">
                  <a:off x="2272112" y="3289352"/>
                  <a:ext cx="279296" cy="63272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直線コネクタ 249"/>
                <p:cNvCxnSpPr>
                  <a:stCxn id="244" idx="5"/>
                  <a:endCxn id="245" idx="1"/>
                </p:cNvCxnSpPr>
                <p:nvPr/>
              </p:nvCxnSpPr>
              <p:spPr>
                <a:xfrm rot="16200000" flipH="1">
                  <a:off x="2272112" y="3721400"/>
                  <a:ext cx="279296" cy="63272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直線コネクタ 250"/>
                <p:cNvCxnSpPr>
                  <a:stCxn id="245" idx="6"/>
                  <a:endCxn id="246" idx="2"/>
                </p:cNvCxnSpPr>
                <p:nvPr/>
              </p:nvCxnSpPr>
              <p:spPr>
                <a:xfrm>
                  <a:off x="2627784" y="3969060"/>
                  <a:ext cx="349918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直線コネクタ 251"/>
                <p:cNvCxnSpPr/>
                <p:nvPr/>
              </p:nvCxnSpPr>
              <p:spPr>
                <a:xfrm rot="20700000">
                  <a:off x="3140416" y="3194219"/>
                  <a:ext cx="53347" cy="266417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直線コネクタ 252"/>
                <p:cNvCxnSpPr>
                  <a:stCxn id="246" idx="7"/>
                  <a:endCxn id="247" idx="3"/>
                </p:cNvCxnSpPr>
                <p:nvPr/>
              </p:nvCxnSpPr>
              <p:spPr>
                <a:xfrm flipV="1">
                  <a:off x="3162090" y="3613388"/>
                  <a:ext cx="73394" cy="279296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57" name="グループ化 456"/>
          <p:cNvGrpSpPr/>
          <p:nvPr/>
        </p:nvGrpSpPr>
        <p:grpSpPr>
          <a:xfrm>
            <a:off x="2123728" y="2132856"/>
            <a:ext cx="6048672" cy="2808312"/>
            <a:chOff x="2123728" y="2132856"/>
            <a:chExt cx="6048672" cy="2808312"/>
          </a:xfrm>
        </p:grpSpPr>
        <p:grpSp>
          <p:nvGrpSpPr>
            <p:cNvPr id="458" name="グループ化 5"/>
            <p:cNvGrpSpPr/>
            <p:nvPr/>
          </p:nvGrpSpPr>
          <p:grpSpPr>
            <a:xfrm>
              <a:off x="2123728" y="2132856"/>
              <a:ext cx="2880320" cy="2808312"/>
              <a:chOff x="2123728" y="2132856"/>
              <a:chExt cx="2880320" cy="2808312"/>
            </a:xfrm>
          </p:grpSpPr>
          <p:grpSp>
            <p:nvGrpSpPr>
              <p:cNvPr id="462" name="グループ化 46"/>
              <p:cNvGrpSpPr/>
              <p:nvPr/>
            </p:nvGrpSpPr>
            <p:grpSpPr>
              <a:xfrm>
                <a:off x="2123728" y="2996952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554" name="円/楕円 3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55" name="円/楕円 4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6" name="円/楕円 5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7" name="円/楕円 6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8" name="円/楕円 7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9" name="円/楕円 8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60" name="直線コネクタ 10"/>
                <p:cNvCxnSpPr/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直線コネクタ 560"/>
                <p:cNvCxnSpPr/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2" name="直線コネクタ 561"/>
                <p:cNvCxnSpPr/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直線コネクタ 562"/>
                <p:cNvCxnSpPr/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直線コネクタ 563"/>
                <p:cNvCxnSpPr/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直線コネクタ 564"/>
                <p:cNvCxnSpPr/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3" name="グループ化 47"/>
              <p:cNvGrpSpPr/>
              <p:nvPr/>
            </p:nvGrpSpPr>
            <p:grpSpPr>
              <a:xfrm>
                <a:off x="2915816" y="2564904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542" name="円/楕円 541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43" name="円/楕円 542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44" name="円/楕円 543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45" name="円/楕円 544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46" name="円/楕円 545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47" name="円/楕円 546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48" name="直線コネクタ 547"/>
                <p:cNvCxnSpPr>
                  <a:stCxn id="542" idx="6"/>
                  <a:endCxn id="543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直線コネクタ 548"/>
                <p:cNvCxnSpPr>
                  <a:stCxn id="544" idx="7"/>
                  <a:endCxn id="542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直線コネクタ 549"/>
                <p:cNvCxnSpPr>
                  <a:stCxn id="544" idx="5"/>
                  <a:endCxn id="545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直線コネクタ 550"/>
                <p:cNvCxnSpPr>
                  <a:stCxn id="545" idx="6"/>
                  <a:endCxn id="546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直線コネクタ 551"/>
                <p:cNvCxnSpPr>
                  <a:stCxn id="543" idx="5"/>
                  <a:endCxn id="547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直線コネクタ 552"/>
                <p:cNvCxnSpPr>
                  <a:stCxn id="546" idx="7"/>
                  <a:endCxn id="547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4" name="グループ化 60"/>
              <p:cNvGrpSpPr/>
              <p:nvPr/>
            </p:nvGrpSpPr>
            <p:grpSpPr>
              <a:xfrm>
                <a:off x="2915816" y="3429000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530" name="円/楕円 529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31" name="円/楕円 530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2" name="円/楕円 531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3" name="円/楕円 532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4" name="円/楕円 533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5" name="円/楕円 534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36" name="直線コネクタ 535"/>
                <p:cNvCxnSpPr>
                  <a:stCxn id="530" idx="6"/>
                  <a:endCxn id="531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直線コネクタ 536"/>
                <p:cNvCxnSpPr>
                  <a:stCxn id="532" idx="7"/>
                  <a:endCxn id="530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直線コネクタ 537"/>
                <p:cNvCxnSpPr>
                  <a:stCxn id="532" idx="5"/>
                  <a:endCxn id="533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直線コネクタ 538"/>
                <p:cNvCxnSpPr>
                  <a:stCxn id="533" idx="6"/>
                  <a:endCxn id="534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直線コネクタ 539"/>
                <p:cNvCxnSpPr>
                  <a:stCxn id="531" idx="5"/>
                  <a:endCxn id="535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直線コネクタ 540"/>
                <p:cNvCxnSpPr>
                  <a:stCxn id="534" idx="7"/>
                  <a:endCxn id="535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5" name="グループ化 73"/>
              <p:cNvGrpSpPr/>
              <p:nvPr/>
            </p:nvGrpSpPr>
            <p:grpSpPr>
              <a:xfrm>
                <a:off x="3707904" y="2996952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518" name="円/楕円 517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19" name="円/楕円 518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20" name="円/楕円 519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21" name="円/楕円 520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22" name="円/楕円 521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23" name="円/楕円 522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24" name="直線コネクタ 523"/>
                <p:cNvCxnSpPr>
                  <a:stCxn id="518" idx="6"/>
                  <a:endCxn id="519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直線コネクタ 524"/>
                <p:cNvCxnSpPr>
                  <a:stCxn id="520" idx="7"/>
                  <a:endCxn id="518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6" name="直線コネクタ 525"/>
                <p:cNvCxnSpPr>
                  <a:stCxn id="520" idx="5"/>
                  <a:endCxn id="521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直線コネクタ 526"/>
                <p:cNvCxnSpPr>
                  <a:stCxn id="521" idx="6"/>
                  <a:endCxn id="522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直線コネクタ 527"/>
                <p:cNvCxnSpPr>
                  <a:stCxn id="519" idx="5"/>
                  <a:endCxn id="523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直線コネクタ 528"/>
                <p:cNvCxnSpPr>
                  <a:stCxn id="522" idx="7"/>
                  <a:endCxn id="523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6" name="グループ化 86"/>
              <p:cNvGrpSpPr/>
              <p:nvPr/>
            </p:nvGrpSpPr>
            <p:grpSpPr>
              <a:xfrm>
                <a:off x="3707904" y="2132856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506" name="円/楕円 505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07" name="円/楕円 506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08" name="円/楕円 507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09" name="円/楕円 508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10" name="円/楕円 509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11" name="円/楕円 510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12" name="直線コネクタ 511"/>
                <p:cNvCxnSpPr>
                  <a:stCxn id="506" idx="6"/>
                  <a:endCxn id="507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3" name="直線コネクタ 512"/>
                <p:cNvCxnSpPr>
                  <a:stCxn id="508" idx="7"/>
                  <a:endCxn id="506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直線コネクタ 513"/>
                <p:cNvCxnSpPr>
                  <a:stCxn id="508" idx="5"/>
                  <a:endCxn id="509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5" name="直線コネクタ 514"/>
                <p:cNvCxnSpPr>
                  <a:stCxn id="509" idx="6"/>
                  <a:endCxn id="510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直線コネクタ 515"/>
                <p:cNvCxnSpPr>
                  <a:stCxn id="507" idx="5"/>
                  <a:endCxn id="511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直線コネクタ 516"/>
                <p:cNvCxnSpPr>
                  <a:stCxn id="510" idx="7"/>
                  <a:endCxn id="511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7" name="グループ化 99"/>
              <p:cNvGrpSpPr/>
              <p:nvPr/>
            </p:nvGrpSpPr>
            <p:grpSpPr>
              <a:xfrm>
                <a:off x="2123728" y="2132856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494" name="円/楕円 493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95" name="円/楕円 494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96" name="円/楕円 495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97" name="円/楕円 496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98" name="円/楕円 497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99" name="円/楕円 498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00" name="直線コネクタ 499"/>
                <p:cNvCxnSpPr>
                  <a:stCxn id="494" idx="6"/>
                  <a:endCxn id="495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直線コネクタ 500"/>
                <p:cNvCxnSpPr>
                  <a:stCxn id="496" idx="7"/>
                  <a:endCxn id="494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直線コネクタ 501"/>
                <p:cNvCxnSpPr>
                  <a:stCxn id="496" idx="5"/>
                  <a:endCxn id="497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直線コネクタ 502"/>
                <p:cNvCxnSpPr>
                  <a:stCxn id="497" idx="6"/>
                  <a:endCxn id="498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直線コネクタ 503"/>
                <p:cNvCxnSpPr>
                  <a:stCxn id="495" idx="5"/>
                  <a:endCxn id="499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直線コネクタ 504"/>
                <p:cNvCxnSpPr>
                  <a:stCxn id="498" idx="7"/>
                  <a:endCxn id="499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8" name="グループ化 112"/>
              <p:cNvGrpSpPr/>
              <p:nvPr/>
            </p:nvGrpSpPr>
            <p:grpSpPr>
              <a:xfrm>
                <a:off x="3707904" y="3861048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482" name="円/楕円 481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83" name="円/楕円 482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84" name="円/楕円 483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85" name="円/楕円 484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86" name="円/楕円 485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87" name="円/楕円 486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488" name="直線コネクタ 487"/>
                <p:cNvCxnSpPr>
                  <a:stCxn id="482" idx="6"/>
                  <a:endCxn id="483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直線コネクタ 488"/>
                <p:cNvCxnSpPr>
                  <a:stCxn id="484" idx="7"/>
                  <a:endCxn id="482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直線コネクタ 489"/>
                <p:cNvCxnSpPr>
                  <a:stCxn id="484" idx="5"/>
                  <a:endCxn id="485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直線コネクタ 490"/>
                <p:cNvCxnSpPr>
                  <a:stCxn id="485" idx="6"/>
                  <a:endCxn id="486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直線コネクタ 491"/>
                <p:cNvCxnSpPr>
                  <a:stCxn id="483" idx="5"/>
                  <a:endCxn id="487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直線コネクタ 492"/>
                <p:cNvCxnSpPr>
                  <a:stCxn id="486" idx="7"/>
                  <a:endCxn id="487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9" name="グループ化 125"/>
              <p:cNvGrpSpPr/>
              <p:nvPr/>
            </p:nvGrpSpPr>
            <p:grpSpPr>
              <a:xfrm>
                <a:off x="2123728" y="3861048"/>
                <a:ext cx="1296144" cy="1080120"/>
                <a:chOff x="2123728" y="2996952"/>
                <a:chExt cx="1296144" cy="1080120"/>
              </a:xfrm>
            </p:grpSpPr>
            <p:sp>
              <p:nvSpPr>
                <p:cNvPr id="470" name="円/楕円 469"/>
                <p:cNvSpPr/>
                <p:nvPr/>
              </p:nvSpPr>
              <p:spPr>
                <a:xfrm>
                  <a:off x="2411760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71" name="円/楕円 470"/>
                <p:cNvSpPr/>
                <p:nvPr/>
              </p:nvSpPr>
              <p:spPr>
                <a:xfrm>
                  <a:off x="2915816" y="2996952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72" name="円/楕円 471"/>
                <p:cNvSpPr/>
                <p:nvPr/>
              </p:nvSpPr>
              <p:spPr>
                <a:xfrm>
                  <a:off x="212372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73" name="円/楕円 472"/>
                <p:cNvSpPr/>
                <p:nvPr/>
              </p:nvSpPr>
              <p:spPr>
                <a:xfrm>
                  <a:off x="2411760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74" name="円/楕円 473"/>
                <p:cNvSpPr/>
                <p:nvPr/>
              </p:nvSpPr>
              <p:spPr>
                <a:xfrm>
                  <a:off x="2915816" y="3861048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75" name="円/楕円 474"/>
                <p:cNvSpPr/>
                <p:nvPr/>
              </p:nvSpPr>
              <p:spPr>
                <a:xfrm>
                  <a:off x="3203848" y="3429000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476" name="直線コネクタ 475"/>
                <p:cNvCxnSpPr>
                  <a:stCxn id="470" idx="6"/>
                  <a:endCxn id="471" idx="2"/>
                </p:cNvCxnSpPr>
                <p:nvPr/>
              </p:nvCxnSpPr>
              <p:spPr>
                <a:xfrm>
                  <a:off x="2627784" y="3104964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直線コネクタ 476"/>
                <p:cNvCxnSpPr>
                  <a:stCxn id="472" idx="7"/>
                  <a:endCxn id="470" idx="3"/>
                </p:cNvCxnSpPr>
                <p:nvPr/>
              </p:nvCxnSpPr>
              <p:spPr>
                <a:xfrm rot="5400000" flipH="1" flipV="1">
                  <a:off x="2236108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直線コネクタ 477"/>
                <p:cNvCxnSpPr>
                  <a:stCxn id="472" idx="5"/>
                  <a:endCxn id="473" idx="1"/>
                </p:cNvCxnSpPr>
                <p:nvPr/>
              </p:nvCxnSpPr>
              <p:spPr>
                <a:xfrm rot="16200000" flipH="1">
                  <a:off x="2236108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直線コネクタ 478"/>
                <p:cNvCxnSpPr>
                  <a:stCxn id="473" idx="6"/>
                  <a:endCxn id="474" idx="2"/>
                </p:cNvCxnSpPr>
                <p:nvPr/>
              </p:nvCxnSpPr>
              <p:spPr>
                <a:xfrm>
                  <a:off x="2627784" y="3969060"/>
                  <a:ext cx="288032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直線コネクタ 479"/>
                <p:cNvCxnSpPr>
                  <a:stCxn id="471" idx="5"/>
                  <a:endCxn id="475" idx="1"/>
                </p:cNvCxnSpPr>
                <p:nvPr/>
              </p:nvCxnSpPr>
              <p:spPr>
                <a:xfrm rot="16200000" flipH="1">
                  <a:off x="3028196" y="3253348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直線コネクタ 480"/>
                <p:cNvCxnSpPr>
                  <a:stCxn id="474" idx="7"/>
                  <a:endCxn id="475" idx="3"/>
                </p:cNvCxnSpPr>
                <p:nvPr/>
              </p:nvCxnSpPr>
              <p:spPr>
                <a:xfrm rot="5400000" flipH="1" flipV="1">
                  <a:off x="3028196" y="3685396"/>
                  <a:ext cx="279296" cy="13528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9" name="グループ化 226"/>
            <p:cNvGrpSpPr/>
            <p:nvPr/>
          </p:nvGrpSpPr>
          <p:grpSpPr>
            <a:xfrm>
              <a:off x="6372200" y="3645024"/>
              <a:ext cx="1800200" cy="360040"/>
              <a:chOff x="6372200" y="3645024"/>
              <a:chExt cx="1800200" cy="360040"/>
            </a:xfrm>
          </p:grpSpPr>
          <p:sp>
            <p:nvSpPr>
              <p:cNvPr id="460" name="角丸四角形 459"/>
              <p:cNvSpPr/>
              <p:nvPr/>
            </p:nvSpPr>
            <p:spPr>
              <a:xfrm>
                <a:off x="6372200" y="3645024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61" name="円/楕円 460"/>
              <p:cNvSpPr/>
              <p:nvPr/>
            </p:nvSpPr>
            <p:spPr>
              <a:xfrm>
                <a:off x="6516216" y="371703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grpSp>
        <p:nvGrpSpPr>
          <p:cNvPr id="240" name="グループ化 453"/>
          <p:cNvGrpSpPr/>
          <p:nvPr/>
        </p:nvGrpSpPr>
        <p:grpSpPr>
          <a:xfrm>
            <a:off x="2411760" y="2132856"/>
            <a:ext cx="5760640" cy="3240360"/>
            <a:chOff x="2411760" y="2132856"/>
            <a:chExt cx="5760640" cy="3240360"/>
          </a:xfrm>
        </p:grpSpPr>
        <p:grpSp>
          <p:nvGrpSpPr>
            <p:cNvPr id="241" name="グループ化 330"/>
            <p:cNvGrpSpPr/>
            <p:nvPr/>
          </p:nvGrpSpPr>
          <p:grpSpPr>
            <a:xfrm>
              <a:off x="2411760" y="2132856"/>
              <a:ext cx="2880320" cy="3240360"/>
              <a:chOff x="5652120" y="1412776"/>
              <a:chExt cx="2880320" cy="3240360"/>
            </a:xfrm>
          </p:grpSpPr>
          <p:grpSp>
            <p:nvGrpSpPr>
              <p:cNvPr id="1024" name="グループ化 152"/>
              <p:cNvGrpSpPr/>
              <p:nvPr/>
            </p:nvGrpSpPr>
            <p:grpSpPr>
              <a:xfrm>
                <a:off x="5652120" y="1844824"/>
                <a:ext cx="2880320" cy="2808312"/>
                <a:chOff x="2123728" y="2132856"/>
                <a:chExt cx="2880320" cy="2808312"/>
              </a:xfrm>
            </p:grpSpPr>
            <p:grpSp>
              <p:nvGrpSpPr>
                <p:cNvPr id="1025" name="グループ化 46"/>
                <p:cNvGrpSpPr/>
                <p:nvPr/>
              </p:nvGrpSpPr>
              <p:grpSpPr>
                <a:xfrm>
                  <a:off x="2123728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42" name="円/楕円 3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43" name="円/楕円 4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4" name="円/楕円 5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5" name="円/楕円 6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6" name="円/楕円 7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7" name="円/楕円 8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48" name="直線コネクタ 10"/>
                  <p:cNvCxnSpPr/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直線コネクタ 448"/>
                  <p:cNvCxnSpPr/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直線コネクタ 449"/>
                  <p:cNvCxnSpPr/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直線コネクタ 450"/>
                  <p:cNvCxnSpPr/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直線コネクタ 451"/>
                  <p:cNvCxnSpPr/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直線コネクタ 452"/>
                  <p:cNvCxnSpPr/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27" name="グループ化 47"/>
                <p:cNvGrpSpPr/>
                <p:nvPr/>
              </p:nvGrpSpPr>
              <p:grpSpPr>
                <a:xfrm>
                  <a:off x="2915816" y="2564904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30" name="円/楕円 429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31" name="円/楕円 430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2" name="円/楕円 431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3" name="円/楕円 432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4" name="円/楕円 433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35" name="円/楕円 434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36" name="直線コネクタ 435"/>
                  <p:cNvCxnSpPr>
                    <a:stCxn id="430" idx="6"/>
                    <a:endCxn id="431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7" name="直線コネクタ 436"/>
                  <p:cNvCxnSpPr>
                    <a:stCxn id="432" idx="7"/>
                    <a:endCxn id="430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8" name="直線コネクタ 437"/>
                  <p:cNvCxnSpPr>
                    <a:stCxn id="432" idx="5"/>
                    <a:endCxn id="433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9" name="直線コネクタ 438"/>
                  <p:cNvCxnSpPr>
                    <a:stCxn id="433" idx="6"/>
                    <a:endCxn id="434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0" name="直線コネクタ 439"/>
                  <p:cNvCxnSpPr>
                    <a:stCxn id="431" idx="5"/>
                    <a:endCxn id="435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1" name="直線コネクタ 440"/>
                  <p:cNvCxnSpPr>
                    <a:stCxn id="434" idx="7"/>
                    <a:endCxn id="435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28" name="グループ化 60"/>
                <p:cNvGrpSpPr/>
                <p:nvPr/>
              </p:nvGrpSpPr>
              <p:grpSpPr>
                <a:xfrm>
                  <a:off x="2915816" y="3429000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18" name="円/楕円 417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19" name="円/楕円 418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0" name="円/楕円 419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1" name="円/楕円 420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2" name="円/楕円 421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23" name="円/楕円 422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24" name="直線コネクタ 423"/>
                  <p:cNvCxnSpPr>
                    <a:stCxn id="418" idx="6"/>
                    <a:endCxn id="419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直線コネクタ 424"/>
                  <p:cNvCxnSpPr>
                    <a:stCxn id="420" idx="7"/>
                    <a:endCxn id="418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直線コネクタ 425"/>
                  <p:cNvCxnSpPr>
                    <a:stCxn id="420" idx="5"/>
                    <a:endCxn id="421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直線コネクタ 426"/>
                  <p:cNvCxnSpPr>
                    <a:stCxn id="421" idx="6"/>
                    <a:endCxn id="422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直線コネクタ 427"/>
                  <p:cNvCxnSpPr>
                    <a:stCxn id="419" idx="5"/>
                    <a:endCxn id="423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直線コネクタ 428"/>
                  <p:cNvCxnSpPr>
                    <a:stCxn id="422" idx="7"/>
                    <a:endCxn id="423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29" name="グループ化 73"/>
                <p:cNvGrpSpPr/>
                <p:nvPr/>
              </p:nvGrpSpPr>
              <p:grpSpPr>
                <a:xfrm>
                  <a:off x="3707904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406" name="円/楕円 405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407" name="円/楕円 406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08" name="円/楕円 407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09" name="円/楕円 408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10" name="円/楕円 409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11" name="円/楕円 410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12" name="直線コネクタ 411"/>
                  <p:cNvCxnSpPr>
                    <a:stCxn id="406" idx="6"/>
                    <a:endCxn id="407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3" name="直線コネクタ 412"/>
                  <p:cNvCxnSpPr>
                    <a:stCxn id="408" idx="7"/>
                    <a:endCxn id="406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" name="直線コネクタ 413"/>
                  <p:cNvCxnSpPr>
                    <a:stCxn id="408" idx="5"/>
                    <a:endCxn id="409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" name="直線コネクタ 414"/>
                  <p:cNvCxnSpPr>
                    <a:stCxn id="409" idx="6"/>
                    <a:endCxn id="410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直線コネクタ 415"/>
                  <p:cNvCxnSpPr>
                    <a:stCxn id="407" idx="5"/>
                    <a:endCxn id="411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直線コネクタ 416"/>
                  <p:cNvCxnSpPr>
                    <a:stCxn id="410" idx="7"/>
                    <a:endCxn id="411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0" name="グループ化 86"/>
                <p:cNvGrpSpPr/>
                <p:nvPr/>
              </p:nvGrpSpPr>
              <p:grpSpPr>
                <a:xfrm>
                  <a:off x="3707904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94" name="円/楕円 393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95" name="円/楕円 394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6" name="円/楕円 395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7" name="円/楕円 396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8" name="円/楕円 397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99" name="円/楕円 398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400" name="直線コネクタ 399"/>
                  <p:cNvCxnSpPr>
                    <a:stCxn id="394" idx="6"/>
                    <a:endCxn id="395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直線コネクタ 400"/>
                  <p:cNvCxnSpPr>
                    <a:stCxn id="396" idx="7"/>
                    <a:endCxn id="394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直線コネクタ 401"/>
                  <p:cNvCxnSpPr>
                    <a:stCxn id="396" idx="5"/>
                    <a:endCxn id="397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3" name="直線コネクタ 402"/>
                  <p:cNvCxnSpPr>
                    <a:stCxn id="397" idx="6"/>
                    <a:endCxn id="398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直線コネクタ 403"/>
                  <p:cNvCxnSpPr>
                    <a:stCxn id="395" idx="5"/>
                    <a:endCxn id="399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5" name="直線コネクタ 404"/>
                  <p:cNvCxnSpPr>
                    <a:stCxn id="398" idx="7"/>
                    <a:endCxn id="399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1" name="グループ化 99"/>
                <p:cNvGrpSpPr/>
                <p:nvPr/>
              </p:nvGrpSpPr>
              <p:grpSpPr>
                <a:xfrm>
                  <a:off x="2123728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82" name="円/楕円 381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83" name="円/楕円 382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4" name="円/楕円 383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5" name="円/楕円 384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6" name="円/楕円 385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87" name="円/楕円 386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88" name="直線コネクタ 387"/>
                  <p:cNvCxnSpPr>
                    <a:stCxn id="382" idx="6"/>
                    <a:endCxn id="383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直線コネクタ 388"/>
                  <p:cNvCxnSpPr>
                    <a:stCxn id="384" idx="7"/>
                    <a:endCxn id="382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直線コネクタ 389"/>
                  <p:cNvCxnSpPr>
                    <a:stCxn id="384" idx="5"/>
                    <a:endCxn id="385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直線コネクタ 390"/>
                  <p:cNvCxnSpPr>
                    <a:stCxn id="385" idx="6"/>
                    <a:endCxn id="386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直線コネクタ 391"/>
                  <p:cNvCxnSpPr>
                    <a:stCxn id="383" idx="5"/>
                    <a:endCxn id="387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直線コネクタ 392"/>
                  <p:cNvCxnSpPr>
                    <a:stCxn id="386" idx="7"/>
                    <a:endCxn id="387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2" name="グループ化 112"/>
                <p:cNvGrpSpPr/>
                <p:nvPr/>
              </p:nvGrpSpPr>
              <p:grpSpPr>
                <a:xfrm>
                  <a:off x="3707904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70" name="円/楕円 369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71" name="円/楕円 370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2" name="円/楕円 371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3" name="円/楕円 372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4" name="円/楕円 373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75" name="円/楕円 374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76" name="直線コネクタ 375"/>
                  <p:cNvCxnSpPr>
                    <a:stCxn id="370" idx="6"/>
                    <a:endCxn id="371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直線コネクタ 376"/>
                  <p:cNvCxnSpPr>
                    <a:stCxn id="372" idx="7"/>
                    <a:endCxn id="370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直線コネクタ 377"/>
                  <p:cNvCxnSpPr>
                    <a:stCxn id="372" idx="5"/>
                    <a:endCxn id="373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9" name="直線コネクタ 378"/>
                  <p:cNvCxnSpPr>
                    <a:stCxn id="373" idx="6"/>
                    <a:endCxn id="374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0" name="直線コネクタ 379"/>
                  <p:cNvCxnSpPr>
                    <a:stCxn id="371" idx="5"/>
                    <a:endCxn id="375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直線コネクタ 380"/>
                  <p:cNvCxnSpPr>
                    <a:stCxn id="374" idx="7"/>
                    <a:endCxn id="375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3" name="グループ化 125"/>
                <p:cNvGrpSpPr/>
                <p:nvPr/>
              </p:nvGrpSpPr>
              <p:grpSpPr>
                <a:xfrm>
                  <a:off x="2123728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358" name="円/楕円 357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59" name="円/楕円 358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0" name="円/楕円 359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1" name="円/楕円 360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2" name="円/楕円 361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63" name="円/楕円 362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64" name="直線コネクタ 363"/>
                  <p:cNvCxnSpPr>
                    <a:stCxn id="358" idx="6"/>
                    <a:endCxn id="359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直線コネクタ 364"/>
                  <p:cNvCxnSpPr>
                    <a:stCxn id="360" idx="7"/>
                    <a:endCxn id="358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直線コネクタ 365"/>
                  <p:cNvCxnSpPr>
                    <a:stCxn id="360" idx="5"/>
                    <a:endCxn id="361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直線コネクタ 366"/>
                  <p:cNvCxnSpPr>
                    <a:stCxn id="361" idx="6"/>
                    <a:endCxn id="362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直線コネクタ 367"/>
                  <p:cNvCxnSpPr>
                    <a:stCxn id="359" idx="5"/>
                    <a:endCxn id="363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直線コネクタ 368"/>
                  <p:cNvCxnSpPr>
                    <a:stCxn id="362" idx="7"/>
                    <a:endCxn id="363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34" name="グループ化 326"/>
              <p:cNvGrpSpPr/>
              <p:nvPr/>
            </p:nvGrpSpPr>
            <p:grpSpPr>
              <a:xfrm>
                <a:off x="7236296" y="1412776"/>
                <a:ext cx="319668" cy="463684"/>
                <a:chOff x="7316688" y="2429272"/>
                <a:chExt cx="319668" cy="463684"/>
              </a:xfrm>
            </p:grpSpPr>
            <p:sp>
              <p:nvSpPr>
                <p:cNvPr id="348" name="円/楕円 347"/>
                <p:cNvSpPr/>
                <p:nvPr/>
              </p:nvSpPr>
              <p:spPr>
                <a:xfrm>
                  <a:off x="7316688" y="2429272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49" name="直線コネクタ 348"/>
                <p:cNvCxnSpPr>
                  <a:stCxn id="348" idx="5"/>
                </p:cNvCxnSpPr>
                <p:nvPr/>
              </p:nvCxnSpPr>
              <p:spPr>
                <a:xfrm rot="16200000" flipH="1">
                  <a:off x="7429068" y="2685668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5" name="グループ化 329"/>
              <p:cNvGrpSpPr/>
              <p:nvPr/>
            </p:nvGrpSpPr>
            <p:grpSpPr>
              <a:xfrm>
                <a:off x="5652120" y="1412776"/>
                <a:ext cx="319668" cy="463684"/>
                <a:chOff x="6516216" y="1484784"/>
                <a:chExt cx="319668" cy="463684"/>
              </a:xfrm>
            </p:grpSpPr>
            <p:sp>
              <p:nvSpPr>
                <p:cNvPr id="346" name="円/楕円 345"/>
                <p:cNvSpPr/>
                <p:nvPr/>
              </p:nvSpPr>
              <p:spPr>
                <a:xfrm>
                  <a:off x="6516216" y="1484784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347" name="直線コネクタ 346"/>
                <p:cNvCxnSpPr>
                  <a:stCxn id="346" idx="5"/>
                </p:cNvCxnSpPr>
                <p:nvPr/>
              </p:nvCxnSpPr>
              <p:spPr>
                <a:xfrm rot="16200000" flipH="1">
                  <a:off x="6628596" y="1741180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36" name="グループ化 341"/>
            <p:cNvGrpSpPr/>
            <p:nvPr/>
          </p:nvGrpSpPr>
          <p:grpSpPr>
            <a:xfrm>
              <a:off x="6372200" y="4149080"/>
              <a:ext cx="1800200" cy="360040"/>
              <a:chOff x="6372200" y="2420888"/>
              <a:chExt cx="1800200" cy="360040"/>
            </a:xfrm>
          </p:grpSpPr>
          <p:sp>
            <p:nvSpPr>
              <p:cNvPr id="341" name="角丸四角形 340"/>
              <p:cNvSpPr/>
              <p:nvPr/>
            </p:nvSpPr>
            <p:spPr>
              <a:xfrm>
                <a:off x="6372200" y="2420888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42" name="円/楕円 341"/>
              <p:cNvSpPr/>
              <p:nvPr/>
            </p:nvSpPr>
            <p:spPr>
              <a:xfrm>
                <a:off x="6516216" y="2492896"/>
                <a:ext cx="216024" cy="21602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3996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グループ化 453"/>
          <p:cNvGrpSpPr/>
          <p:nvPr/>
        </p:nvGrpSpPr>
        <p:grpSpPr>
          <a:xfrm>
            <a:off x="323529" y="1556794"/>
            <a:ext cx="8568952" cy="4248472"/>
            <a:chOff x="323528" y="1556792"/>
            <a:chExt cx="8568952" cy="4248472"/>
          </a:xfrm>
        </p:grpSpPr>
        <p:sp>
          <p:nvSpPr>
            <p:cNvPr id="5" name="角丸四角形 4"/>
            <p:cNvSpPr/>
            <p:nvPr/>
          </p:nvSpPr>
          <p:spPr>
            <a:xfrm>
              <a:off x="3419872" y="1556792"/>
              <a:ext cx="5472608" cy="403244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2500" dirty="0" smtClean="0"/>
                <a:t>・</a:t>
              </a:r>
              <a:r>
                <a:rPr lang="en-US" altLang="ja-JP" sz="3200" dirty="0" smtClean="0"/>
                <a:t>All atoms are directly above each other </a:t>
              </a:r>
            </a:p>
            <a:p>
              <a:r>
                <a:rPr lang="en-US" altLang="ja-JP" sz="3200" dirty="0" smtClean="0"/>
                <a:t>in the adjacent planes</a:t>
              </a:r>
            </a:p>
          </p:txBody>
        </p:sp>
        <p:pic>
          <p:nvPicPr>
            <p:cNvPr id="3074" name="Picture 2" descr="C:\Users\nishida\Desktop\論文\後期セミナー\carbon structure\AA(simple hex)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3528" y="1628800"/>
              <a:ext cx="2928018" cy="4176464"/>
            </a:xfrm>
            <a:prstGeom prst="rect">
              <a:avLst/>
            </a:prstGeom>
            <a:noFill/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5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Simple hexagonal graphite</a:t>
            </a:r>
            <a:br>
              <a:rPr lang="en-US" altLang="ja-JP" dirty="0" smtClean="0"/>
            </a:br>
            <a:r>
              <a:rPr lang="en-US" altLang="ja-JP" dirty="0" smtClean="0"/>
              <a:t>(AA stacking)</a:t>
            </a:r>
            <a:endParaRPr kumimoji="1" lang="ja-JP" altLang="en-US" dirty="0"/>
          </a:p>
        </p:txBody>
      </p:sp>
      <p:sp>
        <p:nvSpPr>
          <p:cNvPr id="240" name="スライド番号プレースホルダー 2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8</a:t>
            </a:fld>
            <a:endParaRPr lang="en-US" altLang="ja-JP"/>
          </a:p>
        </p:txBody>
      </p:sp>
      <p:grpSp>
        <p:nvGrpSpPr>
          <p:cNvPr id="3" name="グループ化 5"/>
          <p:cNvGrpSpPr/>
          <p:nvPr/>
        </p:nvGrpSpPr>
        <p:grpSpPr>
          <a:xfrm>
            <a:off x="2123728" y="2132856"/>
            <a:ext cx="2880320" cy="2808312"/>
            <a:chOff x="2123728" y="2132856"/>
            <a:chExt cx="2880320" cy="2808312"/>
          </a:xfrm>
        </p:grpSpPr>
        <p:grpSp>
          <p:nvGrpSpPr>
            <p:cNvPr id="4" name="グループ化 46"/>
            <p:cNvGrpSpPr/>
            <p:nvPr/>
          </p:nvGrpSpPr>
          <p:grpSpPr>
            <a:xfrm>
              <a:off x="2123728" y="2996952"/>
              <a:ext cx="1296144" cy="1080120"/>
              <a:chOff x="2123728" y="2996952"/>
              <a:chExt cx="1296144" cy="1080120"/>
            </a:xfrm>
          </p:grpSpPr>
          <p:sp>
            <p:nvSpPr>
              <p:cNvPr id="99" name="円/楕円 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00" name="円/楕円 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1" name="円/楕円 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2" name="円/楕円 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3" name="円/楕円 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4" name="円/楕円 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05" name="直線コネクタ 10"/>
              <p:cNvCxnSpPr/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47"/>
            <p:cNvGrpSpPr/>
            <p:nvPr/>
          </p:nvGrpSpPr>
          <p:grpSpPr>
            <a:xfrm>
              <a:off x="2915816" y="2564904"/>
              <a:ext cx="1296144" cy="1080120"/>
              <a:chOff x="2123728" y="2996952"/>
              <a:chExt cx="1296144" cy="1080120"/>
            </a:xfrm>
          </p:grpSpPr>
          <p:sp>
            <p:nvSpPr>
              <p:cNvPr id="87" name="円/楕円 86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8" name="円/楕円 87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9" name="円/楕円 88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" name="円/楕円 89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1" name="円/楕円 90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2" name="円/楕円 91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93" name="直線コネクタ 92"/>
              <p:cNvCxnSpPr>
                <a:stCxn id="87" idx="6"/>
                <a:endCxn id="88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>
                <a:stCxn id="89" idx="7"/>
                <a:endCxn id="87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>
                <a:stCxn id="89" idx="5"/>
                <a:endCxn id="90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>
                <a:stCxn id="90" idx="6"/>
                <a:endCxn id="91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stCxn id="88" idx="5"/>
                <a:endCxn id="92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1" idx="7"/>
                <a:endCxn id="92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グループ化 60"/>
            <p:cNvGrpSpPr/>
            <p:nvPr/>
          </p:nvGrpSpPr>
          <p:grpSpPr>
            <a:xfrm>
              <a:off x="2915816" y="3429000"/>
              <a:ext cx="1296144" cy="1080120"/>
              <a:chOff x="2123728" y="2996952"/>
              <a:chExt cx="1296144" cy="1080120"/>
            </a:xfrm>
          </p:grpSpPr>
          <p:sp>
            <p:nvSpPr>
              <p:cNvPr id="75" name="円/楕円 74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" name="円/楕円 75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円/楕円 76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8" name="円/楕円 77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0" name="円/楕円 79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81" name="直線コネクタ 80"/>
              <p:cNvCxnSpPr>
                <a:stCxn id="75" idx="6"/>
                <a:endCxn id="76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>
                <a:stCxn id="77" idx="7"/>
                <a:endCxn id="75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stCxn id="77" idx="5"/>
                <a:endCxn id="78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>
                <a:stCxn id="78" idx="6"/>
                <a:endCxn id="79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>
                <a:stCxn id="76" idx="5"/>
                <a:endCxn id="80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>
                <a:stCxn id="79" idx="7"/>
                <a:endCxn id="80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73"/>
            <p:cNvGrpSpPr/>
            <p:nvPr/>
          </p:nvGrpSpPr>
          <p:grpSpPr>
            <a:xfrm>
              <a:off x="3707904" y="2996952"/>
              <a:ext cx="1296144" cy="1080120"/>
              <a:chOff x="2123728" y="2996952"/>
              <a:chExt cx="1296144" cy="1080120"/>
            </a:xfrm>
          </p:grpSpPr>
          <p:sp>
            <p:nvSpPr>
              <p:cNvPr id="63" name="円/楕円 62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円/楕円 67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9" name="直線コネクタ 68"/>
              <p:cNvCxnSpPr>
                <a:stCxn id="63" idx="6"/>
                <a:endCxn id="64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>
                <a:stCxn id="65" idx="7"/>
                <a:endCxn id="63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>
                <a:stCxn id="65" idx="5"/>
                <a:endCxn id="66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>
                <a:stCxn id="66" idx="6"/>
                <a:endCxn id="67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>
                <a:stCxn id="64" idx="5"/>
                <a:endCxn id="68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>
                <a:stCxn id="67" idx="7"/>
                <a:endCxn id="68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6"/>
            <p:cNvGrpSpPr/>
            <p:nvPr/>
          </p:nvGrpSpPr>
          <p:grpSpPr>
            <a:xfrm>
              <a:off x="3707904" y="2132856"/>
              <a:ext cx="1296144" cy="1080120"/>
              <a:chOff x="2123728" y="2996952"/>
              <a:chExt cx="1296144" cy="1080120"/>
            </a:xfrm>
          </p:grpSpPr>
          <p:sp>
            <p:nvSpPr>
              <p:cNvPr id="51" name="円/楕円 50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2" name="円/楕円 51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3" name="円/楕円 52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4" name="円/楕円 53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7" name="直線コネクタ 56"/>
              <p:cNvCxnSpPr>
                <a:stCxn id="51" idx="6"/>
                <a:endCxn id="52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3" idx="7"/>
                <a:endCxn id="51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>
                <a:stCxn id="53" idx="5"/>
                <a:endCxn id="54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>
                <a:stCxn id="54" idx="6"/>
                <a:endCxn id="55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stCxn id="52" idx="5"/>
                <a:endCxn id="56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>
                <a:stCxn id="55" idx="7"/>
                <a:endCxn id="56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99"/>
            <p:cNvGrpSpPr/>
            <p:nvPr/>
          </p:nvGrpSpPr>
          <p:grpSpPr>
            <a:xfrm>
              <a:off x="2123728" y="2132856"/>
              <a:ext cx="1296144" cy="1080120"/>
              <a:chOff x="2123728" y="2996952"/>
              <a:chExt cx="1296144" cy="1080120"/>
            </a:xfrm>
          </p:grpSpPr>
          <p:sp>
            <p:nvSpPr>
              <p:cNvPr id="39" name="円/楕円 38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5" name="直線コネクタ 44"/>
              <p:cNvCxnSpPr>
                <a:stCxn id="39" idx="6"/>
                <a:endCxn id="40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>
                <a:stCxn id="41" idx="7"/>
                <a:endCxn id="39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>
                <a:stCxn id="41" idx="5"/>
                <a:endCxn id="42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42" idx="6"/>
                <a:endCxn id="43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stCxn id="40" idx="5"/>
                <a:endCxn id="44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>
                <a:stCxn id="43" idx="7"/>
                <a:endCxn id="44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12"/>
            <p:cNvGrpSpPr/>
            <p:nvPr/>
          </p:nvGrpSpPr>
          <p:grpSpPr>
            <a:xfrm>
              <a:off x="3707904" y="3861048"/>
              <a:ext cx="1296144" cy="1080120"/>
              <a:chOff x="2123728" y="2996952"/>
              <a:chExt cx="1296144" cy="1080120"/>
            </a:xfrm>
          </p:grpSpPr>
          <p:sp>
            <p:nvSpPr>
              <p:cNvPr id="27" name="円/楕円 26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3" name="直線コネクタ 32"/>
              <p:cNvCxnSpPr>
                <a:stCxn id="27" idx="6"/>
                <a:endCxn id="28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29" idx="7"/>
                <a:endCxn id="27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stCxn id="29" idx="5"/>
                <a:endCxn id="30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>
                <a:stCxn id="30" idx="6"/>
                <a:endCxn id="31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>
                <a:stCxn id="28" idx="5"/>
                <a:endCxn id="32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>
                <a:stCxn id="31" idx="7"/>
                <a:endCxn id="32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25"/>
            <p:cNvGrpSpPr/>
            <p:nvPr/>
          </p:nvGrpSpPr>
          <p:grpSpPr>
            <a:xfrm>
              <a:off x="2123728" y="3861048"/>
              <a:ext cx="1296144" cy="1080120"/>
              <a:chOff x="2123728" y="2996952"/>
              <a:chExt cx="1296144" cy="1080120"/>
            </a:xfrm>
          </p:grpSpPr>
          <p:sp>
            <p:nvSpPr>
              <p:cNvPr id="15" name="円/楕円 14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1" name="直線コネクタ 20"/>
              <p:cNvCxnSpPr>
                <a:stCxn id="15" idx="6"/>
                <a:endCxn id="16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>
                <a:stCxn id="17" idx="7"/>
                <a:endCxn id="15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>
                <a:stCxn id="17" idx="5"/>
                <a:endCxn id="18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>
                <a:stCxn id="18" idx="6"/>
                <a:endCxn id="19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>
                <a:stCxn id="16" idx="5"/>
                <a:endCxn id="20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stCxn id="19" idx="7"/>
                <a:endCxn id="20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グループ化 110"/>
          <p:cNvGrpSpPr/>
          <p:nvPr/>
        </p:nvGrpSpPr>
        <p:grpSpPr>
          <a:xfrm>
            <a:off x="2123728" y="1700808"/>
            <a:ext cx="6048672" cy="3240360"/>
            <a:chOff x="2411760" y="2132856"/>
            <a:chExt cx="6048672" cy="3240360"/>
          </a:xfrm>
        </p:grpSpPr>
        <p:grpSp>
          <p:nvGrpSpPr>
            <p:cNvPr id="14" name="グループ化 330"/>
            <p:cNvGrpSpPr/>
            <p:nvPr/>
          </p:nvGrpSpPr>
          <p:grpSpPr>
            <a:xfrm>
              <a:off x="2411760" y="2132856"/>
              <a:ext cx="2880320" cy="3240360"/>
              <a:chOff x="5652120" y="1412776"/>
              <a:chExt cx="2880320" cy="3240360"/>
            </a:xfrm>
          </p:grpSpPr>
          <p:grpSp>
            <p:nvGrpSpPr>
              <p:cNvPr id="111" name="グループ化 152"/>
              <p:cNvGrpSpPr/>
              <p:nvPr/>
            </p:nvGrpSpPr>
            <p:grpSpPr>
              <a:xfrm>
                <a:off x="5652120" y="1844824"/>
                <a:ext cx="2880320" cy="2808312"/>
                <a:chOff x="2123728" y="2132856"/>
                <a:chExt cx="2880320" cy="2808312"/>
              </a:xfrm>
            </p:grpSpPr>
            <p:grpSp>
              <p:nvGrpSpPr>
                <p:cNvPr id="112" name="グループ化 46"/>
                <p:cNvGrpSpPr/>
                <p:nvPr/>
              </p:nvGrpSpPr>
              <p:grpSpPr>
                <a:xfrm>
                  <a:off x="2123728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215" name="円/楕円 3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216" name="円/楕円 4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7" name="円/楕円 5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8" name="円/楕円 6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9" name="円/楕円 7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20" name="円/楕円 8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21" name="直線コネクタ 10"/>
                  <p:cNvCxnSpPr/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直線コネクタ 221"/>
                  <p:cNvCxnSpPr/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直線コネクタ 222"/>
                  <p:cNvCxnSpPr/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直線コネクタ 223"/>
                  <p:cNvCxnSpPr/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直線コネクタ 224"/>
                  <p:cNvCxnSpPr/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直線コネクタ 225"/>
                  <p:cNvCxnSpPr/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グループ化 47"/>
                <p:cNvGrpSpPr/>
                <p:nvPr/>
              </p:nvGrpSpPr>
              <p:grpSpPr>
                <a:xfrm>
                  <a:off x="2915816" y="2564904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203" name="円/楕円 202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204" name="円/楕円 203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5" name="円/楕円 204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6" name="円/楕円 205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7" name="円/楕円 206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08" name="円/楕円 207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09" name="直線コネクタ 208"/>
                  <p:cNvCxnSpPr>
                    <a:stCxn id="203" idx="6"/>
                    <a:endCxn id="204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直線コネクタ 209"/>
                  <p:cNvCxnSpPr>
                    <a:stCxn id="205" idx="7"/>
                    <a:endCxn id="203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線コネクタ 210"/>
                  <p:cNvCxnSpPr>
                    <a:stCxn id="205" idx="5"/>
                    <a:endCxn id="206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直線コネクタ 211"/>
                  <p:cNvCxnSpPr>
                    <a:stCxn id="206" idx="6"/>
                    <a:endCxn id="207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直線コネクタ 212"/>
                  <p:cNvCxnSpPr>
                    <a:stCxn id="204" idx="5"/>
                    <a:endCxn id="208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直線コネクタ 213"/>
                  <p:cNvCxnSpPr>
                    <a:stCxn id="207" idx="7"/>
                    <a:endCxn id="208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グループ化 60"/>
                <p:cNvGrpSpPr/>
                <p:nvPr/>
              </p:nvGrpSpPr>
              <p:grpSpPr>
                <a:xfrm>
                  <a:off x="2915816" y="3429000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91" name="円/楕円 190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92" name="円/楕円 191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3" name="円/楕円 192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4" name="円/楕円 193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5" name="円/楕円 194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97" name="直線コネクタ 196"/>
                  <p:cNvCxnSpPr>
                    <a:stCxn id="191" idx="6"/>
                    <a:endCxn id="192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コネクタ 197"/>
                  <p:cNvCxnSpPr>
                    <a:stCxn id="193" idx="7"/>
                    <a:endCxn id="191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コネクタ 198"/>
                  <p:cNvCxnSpPr>
                    <a:stCxn id="193" idx="5"/>
                    <a:endCxn id="194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コネクタ 199"/>
                  <p:cNvCxnSpPr>
                    <a:stCxn id="194" idx="6"/>
                    <a:endCxn id="195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コネクタ 200"/>
                  <p:cNvCxnSpPr>
                    <a:stCxn id="192" idx="5"/>
                    <a:endCxn id="196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コネクタ 201"/>
                  <p:cNvCxnSpPr>
                    <a:stCxn id="195" idx="7"/>
                    <a:endCxn id="196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グループ化 73"/>
                <p:cNvGrpSpPr/>
                <p:nvPr/>
              </p:nvGrpSpPr>
              <p:grpSpPr>
                <a:xfrm>
                  <a:off x="3707904" y="2996952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79" name="円/楕円 178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80" name="円/楕円 179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1" name="円/楕円 180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2" name="円/楕円 181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3" name="円/楕円 182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4" name="円/楕円 183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85" name="直線コネクタ 184"/>
                  <p:cNvCxnSpPr>
                    <a:stCxn id="179" idx="6"/>
                    <a:endCxn id="180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直線コネクタ 185"/>
                  <p:cNvCxnSpPr>
                    <a:stCxn id="181" idx="7"/>
                    <a:endCxn id="179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コネクタ 186"/>
                  <p:cNvCxnSpPr>
                    <a:stCxn id="181" idx="5"/>
                    <a:endCxn id="182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コネクタ 187"/>
                  <p:cNvCxnSpPr>
                    <a:stCxn id="182" idx="6"/>
                    <a:endCxn id="183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直線コネクタ 188"/>
                  <p:cNvCxnSpPr>
                    <a:stCxn id="180" idx="5"/>
                    <a:endCxn id="184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コネクタ 189"/>
                  <p:cNvCxnSpPr>
                    <a:stCxn id="183" idx="7"/>
                    <a:endCxn id="184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グループ化 86"/>
                <p:cNvGrpSpPr/>
                <p:nvPr/>
              </p:nvGrpSpPr>
              <p:grpSpPr>
                <a:xfrm>
                  <a:off x="3707904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67" name="円/楕円 166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68" name="円/楕円 167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69" name="円/楕円 168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0" name="円/楕円 169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1" name="円/楕円 170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2" name="円/楕円 171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73" name="直線コネクタ 172"/>
                  <p:cNvCxnSpPr>
                    <a:stCxn id="167" idx="6"/>
                    <a:endCxn id="168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直線コネクタ 173"/>
                  <p:cNvCxnSpPr>
                    <a:stCxn id="169" idx="7"/>
                    <a:endCxn id="167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直線コネクタ 174"/>
                  <p:cNvCxnSpPr>
                    <a:stCxn id="169" idx="5"/>
                    <a:endCxn id="170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直線コネクタ 175"/>
                  <p:cNvCxnSpPr>
                    <a:stCxn id="170" idx="6"/>
                    <a:endCxn id="171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>
                    <a:stCxn id="168" idx="5"/>
                    <a:endCxn id="172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コネクタ 177"/>
                  <p:cNvCxnSpPr>
                    <a:stCxn id="171" idx="7"/>
                    <a:endCxn id="172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" name="グループ化 99"/>
                <p:cNvGrpSpPr/>
                <p:nvPr/>
              </p:nvGrpSpPr>
              <p:grpSpPr>
                <a:xfrm>
                  <a:off x="2123728" y="2132856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55" name="円/楕円 154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56" name="円/楕円 155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7" name="円/楕円 156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8" name="円/楕円 157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9" name="円/楕円 158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60" name="円/楕円 159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61" name="直線コネクタ 160"/>
                  <p:cNvCxnSpPr>
                    <a:stCxn id="155" idx="6"/>
                    <a:endCxn id="156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/>
                  <p:cNvCxnSpPr>
                    <a:stCxn id="157" idx="7"/>
                    <a:endCxn id="155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>
                    <a:stCxn id="157" idx="5"/>
                    <a:endCxn id="158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/>
                  <p:cNvCxnSpPr>
                    <a:stCxn id="158" idx="6"/>
                    <a:endCxn id="159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/>
                  <p:cNvCxnSpPr>
                    <a:stCxn id="156" idx="5"/>
                    <a:endCxn id="160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コネクタ 165"/>
                  <p:cNvCxnSpPr>
                    <a:stCxn id="159" idx="7"/>
                    <a:endCxn id="160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グループ化 112"/>
                <p:cNvGrpSpPr/>
                <p:nvPr/>
              </p:nvGrpSpPr>
              <p:grpSpPr>
                <a:xfrm>
                  <a:off x="3707904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43" name="円/楕円 142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44" name="円/楕円 143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5" name="円/楕円 144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6" name="円/楕円 145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7" name="円/楕円 146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48" name="円/楕円 147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49" name="直線コネクタ 148"/>
                  <p:cNvCxnSpPr>
                    <a:stCxn id="143" idx="6"/>
                    <a:endCxn id="144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/>
                  <p:cNvCxnSpPr>
                    <a:stCxn id="145" idx="7"/>
                    <a:endCxn id="143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>
                    <a:stCxn id="145" idx="5"/>
                    <a:endCxn id="146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/>
                  <p:cNvCxnSpPr>
                    <a:stCxn id="146" idx="6"/>
                    <a:endCxn id="147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/>
                  <p:cNvCxnSpPr>
                    <a:stCxn id="144" idx="5"/>
                    <a:endCxn id="148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/>
                  <p:cNvCxnSpPr>
                    <a:stCxn id="147" idx="7"/>
                    <a:endCxn id="148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グループ化 125"/>
                <p:cNvGrpSpPr/>
                <p:nvPr/>
              </p:nvGrpSpPr>
              <p:grpSpPr>
                <a:xfrm>
                  <a:off x="2123728" y="3861048"/>
                  <a:ext cx="1296144" cy="1080120"/>
                  <a:chOff x="2123728" y="2996952"/>
                  <a:chExt cx="1296144" cy="1080120"/>
                </a:xfrm>
              </p:grpSpPr>
              <p:sp>
                <p:nvSpPr>
                  <p:cNvPr id="131" name="円/楕円 130"/>
                  <p:cNvSpPr/>
                  <p:nvPr/>
                </p:nvSpPr>
                <p:spPr>
                  <a:xfrm>
                    <a:off x="2411760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32" name="円/楕円 131"/>
                  <p:cNvSpPr/>
                  <p:nvPr/>
                </p:nvSpPr>
                <p:spPr>
                  <a:xfrm>
                    <a:off x="2915816" y="2996952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3" name="円/楕円 132"/>
                  <p:cNvSpPr/>
                  <p:nvPr/>
                </p:nvSpPr>
                <p:spPr>
                  <a:xfrm>
                    <a:off x="212372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4" name="円/楕円 133"/>
                  <p:cNvSpPr/>
                  <p:nvPr/>
                </p:nvSpPr>
                <p:spPr>
                  <a:xfrm>
                    <a:off x="2411760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5" name="円/楕円 134"/>
                  <p:cNvSpPr/>
                  <p:nvPr/>
                </p:nvSpPr>
                <p:spPr>
                  <a:xfrm>
                    <a:off x="2915816" y="3861048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6" name="円/楕円 135"/>
                  <p:cNvSpPr/>
                  <p:nvPr/>
                </p:nvSpPr>
                <p:spPr>
                  <a:xfrm>
                    <a:off x="3203848" y="3429000"/>
                    <a:ext cx="216024" cy="216024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37" name="直線コネクタ 136"/>
                  <p:cNvCxnSpPr>
                    <a:stCxn id="131" idx="6"/>
                    <a:endCxn id="132" idx="2"/>
                  </p:cNvCxnSpPr>
                  <p:nvPr/>
                </p:nvCxnSpPr>
                <p:spPr>
                  <a:xfrm>
                    <a:off x="2627784" y="3104964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/>
                  <p:cNvCxnSpPr>
                    <a:stCxn id="133" idx="7"/>
                    <a:endCxn id="131" idx="3"/>
                  </p:cNvCxnSpPr>
                  <p:nvPr/>
                </p:nvCxnSpPr>
                <p:spPr>
                  <a:xfrm rot="5400000" flipH="1" flipV="1">
                    <a:off x="2236108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/>
                  <p:cNvCxnSpPr>
                    <a:stCxn id="133" idx="5"/>
                    <a:endCxn id="134" idx="1"/>
                  </p:cNvCxnSpPr>
                  <p:nvPr/>
                </p:nvCxnSpPr>
                <p:spPr>
                  <a:xfrm rot="16200000" flipH="1">
                    <a:off x="2236108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/>
                  <p:cNvCxnSpPr>
                    <a:stCxn id="134" idx="6"/>
                    <a:endCxn id="135" idx="2"/>
                  </p:cNvCxnSpPr>
                  <p:nvPr/>
                </p:nvCxnSpPr>
                <p:spPr>
                  <a:xfrm>
                    <a:off x="2627784" y="3969060"/>
                    <a:ext cx="288032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直線コネクタ 140"/>
                  <p:cNvCxnSpPr>
                    <a:stCxn id="132" idx="5"/>
                    <a:endCxn id="136" idx="1"/>
                  </p:cNvCxnSpPr>
                  <p:nvPr/>
                </p:nvCxnSpPr>
                <p:spPr>
                  <a:xfrm rot="16200000" flipH="1">
                    <a:off x="3028196" y="3253348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/>
                  <p:cNvCxnSpPr>
                    <a:stCxn id="135" idx="7"/>
                    <a:endCxn id="136" idx="3"/>
                  </p:cNvCxnSpPr>
                  <p:nvPr/>
                </p:nvCxnSpPr>
                <p:spPr>
                  <a:xfrm rot="5400000" flipH="1" flipV="1">
                    <a:off x="3028196" y="3685396"/>
                    <a:ext cx="279296" cy="1352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6" name="グループ化 326"/>
              <p:cNvGrpSpPr/>
              <p:nvPr/>
            </p:nvGrpSpPr>
            <p:grpSpPr>
              <a:xfrm>
                <a:off x="7236296" y="1412776"/>
                <a:ext cx="319668" cy="463684"/>
                <a:chOff x="7316688" y="2429272"/>
                <a:chExt cx="319668" cy="463684"/>
              </a:xfrm>
            </p:grpSpPr>
            <p:sp>
              <p:nvSpPr>
                <p:cNvPr id="121" name="円/楕円 120"/>
                <p:cNvSpPr/>
                <p:nvPr/>
              </p:nvSpPr>
              <p:spPr>
                <a:xfrm>
                  <a:off x="7316688" y="2429272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22" name="直線コネクタ 121"/>
                <p:cNvCxnSpPr>
                  <a:stCxn id="121" idx="5"/>
                </p:cNvCxnSpPr>
                <p:nvPr/>
              </p:nvCxnSpPr>
              <p:spPr>
                <a:xfrm rot="16200000" flipH="1">
                  <a:off x="7429068" y="2685668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グループ化 329"/>
              <p:cNvGrpSpPr/>
              <p:nvPr/>
            </p:nvGrpSpPr>
            <p:grpSpPr>
              <a:xfrm>
                <a:off x="5652120" y="1412776"/>
                <a:ext cx="319668" cy="463684"/>
                <a:chOff x="6516216" y="1484784"/>
                <a:chExt cx="319668" cy="463684"/>
              </a:xfrm>
            </p:grpSpPr>
            <p:sp>
              <p:nvSpPr>
                <p:cNvPr id="119" name="円/楕円 118"/>
                <p:cNvSpPr/>
                <p:nvPr/>
              </p:nvSpPr>
              <p:spPr>
                <a:xfrm>
                  <a:off x="6516216" y="1484784"/>
                  <a:ext cx="216024" cy="21602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20" name="直線コネクタ 119"/>
                <p:cNvCxnSpPr>
                  <a:stCxn id="119" idx="5"/>
                </p:cNvCxnSpPr>
                <p:nvPr/>
              </p:nvCxnSpPr>
              <p:spPr>
                <a:xfrm rot="16200000" flipH="1">
                  <a:off x="6628596" y="1741180"/>
                  <a:ext cx="279296" cy="1352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8" name="グループ化 341"/>
            <p:cNvGrpSpPr/>
            <p:nvPr/>
          </p:nvGrpSpPr>
          <p:grpSpPr>
            <a:xfrm>
              <a:off x="6660232" y="2996952"/>
              <a:ext cx="1800200" cy="360040"/>
              <a:chOff x="6660232" y="2420888"/>
              <a:chExt cx="1800200" cy="360040"/>
            </a:xfrm>
          </p:grpSpPr>
          <p:sp>
            <p:nvSpPr>
              <p:cNvPr id="114" name="角丸四角形 113"/>
              <p:cNvSpPr/>
              <p:nvPr/>
            </p:nvSpPr>
            <p:spPr>
              <a:xfrm>
                <a:off x="6660232" y="2420888"/>
                <a:ext cx="1800200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</a:t>
                </a:r>
                <a:r>
                  <a:rPr kumimoji="1"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layer</a:t>
                </a:r>
                <a:endParaRPr kumimoji="1"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15" name="円/楕円 114"/>
              <p:cNvSpPr/>
              <p:nvPr/>
            </p:nvSpPr>
            <p:spPr>
              <a:xfrm>
                <a:off x="6804248" y="2492896"/>
                <a:ext cx="216024" cy="21602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129" name="グループ化 226"/>
          <p:cNvGrpSpPr/>
          <p:nvPr/>
        </p:nvGrpSpPr>
        <p:grpSpPr>
          <a:xfrm>
            <a:off x="6372201" y="1988842"/>
            <a:ext cx="1800200" cy="360040"/>
            <a:chOff x="6372200" y="1988840"/>
            <a:chExt cx="1800200" cy="360040"/>
          </a:xfrm>
        </p:grpSpPr>
        <p:sp>
          <p:nvSpPr>
            <p:cNvPr id="228" name="角丸四角形 227"/>
            <p:cNvSpPr/>
            <p:nvPr/>
          </p:nvSpPr>
          <p:spPr>
            <a:xfrm>
              <a:off x="6372200" y="1988840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</a:t>
              </a:r>
              <a:r>
                <a:rPr kumimoji="1"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 layer</a:t>
              </a:r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29" name="円/楕円 228"/>
            <p:cNvSpPr/>
            <p:nvPr/>
          </p:nvSpPr>
          <p:spPr>
            <a:xfrm>
              <a:off x="6516216" y="2060848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30" name="グループ化 229"/>
          <p:cNvGrpSpPr/>
          <p:nvPr/>
        </p:nvGrpSpPr>
        <p:grpSpPr>
          <a:xfrm>
            <a:off x="6372201" y="3140970"/>
            <a:ext cx="1800200" cy="360040"/>
            <a:chOff x="6372200" y="1988840"/>
            <a:chExt cx="1800200" cy="360040"/>
          </a:xfrm>
        </p:grpSpPr>
        <p:sp>
          <p:nvSpPr>
            <p:cNvPr id="231" name="角丸四角形 230"/>
            <p:cNvSpPr/>
            <p:nvPr/>
          </p:nvSpPr>
          <p:spPr>
            <a:xfrm>
              <a:off x="6372200" y="1988840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 </a:t>
              </a:r>
              <a:r>
                <a:rPr kumimoji="1"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layer</a:t>
              </a:r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32" name="円/楕円 231"/>
            <p:cNvSpPr/>
            <p:nvPr/>
          </p:nvSpPr>
          <p:spPr>
            <a:xfrm>
              <a:off x="6516216" y="2060848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27" name="グループ化 232"/>
          <p:cNvGrpSpPr/>
          <p:nvPr/>
        </p:nvGrpSpPr>
        <p:grpSpPr>
          <a:xfrm>
            <a:off x="2123728" y="2132856"/>
            <a:ext cx="2880320" cy="2808312"/>
            <a:chOff x="2123728" y="2132856"/>
            <a:chExt cx="2880320" cy="2808312"/>
          </a:xfrm>
        </p:grpSpPr>
        <p:grpSp>
          <p:nvGrpSpPr>
            <p:cNvPr id="230" name="グループ化 46"/>
            <p:cNvGrpSpPr/>
            <p:nvPr/>
          </p:nvGrpSpPr>
          <p:grpSpPr>
            <a:xfrm>
              <a:off x="2123728" y="2996952"/>
              <a:ext cx="1296144" cy="1080120"/>
              <a:chOff x="2123728" y="2996952"/>
              <a:chExt cx="1296144" cy="1080120"/>
            </a:xfrm>
          </p:grpSpPr>
          <p:sp>
            <p:nvSpPr>
              <p:cNvPr id="326" name="円/楕円 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7" name="円/楕円 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8" name="円/楕円 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9" name="円/楕円 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0" name="円/楕円 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1" name="円/楕円 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32" name="直線コネクタ 10"/>
              <p:cNvCxnSpPr/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直線コネクタ 332"/>
              <p:cNvCxnSpPr/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直線コネクタ 333"/>
              <p:cNvCxnSpPr/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直線コネクタ 334"/>
              <p:cNvCxnSpPr/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直線コネクタ 335"/>
              <p:cNvCxnSpPr/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/>
              <p:cNvCxnSpPr/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グループ化 47"/>
            <p:cNvGrpSpPr/>
            <p:nvPr/>
          </p:nvGrpSpPr>
          <p:grpSpPr>
            <a:xfrm>
              <a:off x="2915816" y="2564904"/>
              <a:ext cx="1296144" cy="1080120"/>
              <a:chOff x="2123728" y="2996952"/>
              <a:chExt cx="1296144" cy="1080120"/>
            </a:xfrm>
          </p:grpSpPr>
          <p:sp>
            <p:nvSpPr>
              <p:cNvPr id="314" name="円/楕円 31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5" name="円/楕円 31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6" name="円/楕円 31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7" name="円/楕円 31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8" name="円/楕円 31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9" name="円/楕円 31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20" name="直線コネクタ 319"/>
              <p:cNvCxnSpPr>
                <a:stCxn id="314" idx="6"/>
                <a:endCxn id="315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直線コネクタ 320"/>
              <p:cNvCxnSpPr>
                <a:stCxn id="316" idx="7"/>
                <a:endCxn id="314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直線コネクタ 321"/>
              <p:cNvCxnSpPr>
                <a:stCxn id="316" idx="5"/>
                <a:endCxn id="317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直線コネクタ 322"/>
              <p:cNvCxnSpPr>
                <a:stCxn id="317" idx="6"/>
                <a:endCxn id="318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直線コネクタ 323"/>
              <p:cNvCxnSpPr>
                <a:stCxn id="315" idx="5"/>
                <a:endCxn id="319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線コネクタ 324"/>
              <p:cNvCxnSpPr>
                <a:stCxn id="318" idx="7"/>
                <a:endCxn id="319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グループ化 60"/>
            <p:cNvGrpSpPr/>
            <p:nvPr/>
          </p:nvGrpSpPr>
          <p:grpSpPr>
            <a:xfrm>
              <a:off x="2915816" y="3429000"/>
              <a:ext cx="1296144" cy="1080120"/>
              <a:chOff x="2123728" y="2996952"/>
              <a:chExt cx="1296144" cy="1080120"/>
            </a:xfrm>
          </p:grpSpPr>
          <p:sp>
            <p:nvSpPr>
              <p:cNvPr id="302" name="円/楕円 301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3" name="円/楕円 302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4" name="円/楕円 303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5" name="円/楕円 304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6" name="円/楕円 305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7" name="円/楕円 306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08" name="直線コネクタ 307"/>
              <p:cNvCxnSpPr>
                <a:stCxn id="302" idx="6"/>
                <a:endCxn id="303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/>
              <p:cNvCxnSpPr>
                <a:stCxn id="304" idx="7"/>
                <a:endCxn id="302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直線コネクタ 309"/>
              <p:cNvCxnSpPr>
                <a:stCxn id="304" idx="5"/>
                <a:endCxn id="305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/>
              <p:cNvCxnSpPr>
                <a:stCxn id="305" idx="6"/>
                <a:endCxn id="306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>
                <a:stCxn id="303" idx="5"/>
                <a:endCxn id="307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>
                <a:stCxn id="306" idx="7"/>
                <a:endCxn id="307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グループ化 73"/>
            <p:cNvGrpSpPr/>
            <p:nvPr/>
          </p:nvGrpSpPr>
          <p:grpSpPr>
            <a:xfrm>
              <a:off x="3707904" y="2996952"/>
              <a:ext cx="1296144" cy="1080120"/>
              <a:chOff x="2123728" y="2996952"/>
              <a:chExt cx="1296144" cy="1080120"/>
            </a:xfrm>
          </p:grpSpPr>
          <p:sp>
            <p:nvSpPr>
              <p:cNvPr id="290" name="円/楕円 289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1" name="円/楕円 290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2" name="円/楕円 291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3" name="円/楕円 292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4" name="円/楕円 293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5" name="円/楕円 294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96" name="直線コネクタ 295"/>
              <p:cNvCxnSpPr>
                <a:stCxn id="290" idx="6"/>
                <a:endCxn id="291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線コネクタ 296"/>
              <p:cNvCxnSpPr>
                <a:stCxn id="292" idx="7"/>
                <a:endCxn id="290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線コネクタ 297"/>
              <p:cNvCxnSpPr>
                <a:stCxn id="292" idx="5"/>
                <a:endCxn id="293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コネクタ 298"/>
              <p:cNvCxnSpPr>
                <a:stCxn id="293" idx="6"/>
                <a:endCxn id="294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線コネクタ 299"/>
              <p:cNvCxnSpPr>
                <a:stCxn id="291" idx="5"/>
                <a:endCxn id="295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/>
              <p:cNvCxnSpPr>
                <a:stCxn id="294" idx="7"/>
                <a:endCxn id="295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グループ化 86"/>
            <p:cNvGrpSpPr/>
            <p:nvPr/>
          </p:nvGrpSpPr>
          <p:grpSpPr>
            <a:xfrm>
              <a:off x="3707904" y="2132856"/>
              <a:ext cx="1296144" cy="1080120"/>
              <a:chOff x="2123728" y="2996952"/>
              <a:chExt cx="1296144" cy="1080120"/>
            </a:xfrm>
          </p:grpSpPr>
          <p:sp>
            <p:nvSpPr>
              <p:cNvPr id="278" name="円/楕円 277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9" name="円/楕円 278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0" name="円/楕円 279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1" name="円/楕円 280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2" name="円/楕円 281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3" name="円/楕円 282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84" name="直線コネクタ 283"/>
              <p:cNvCxnSpPr>
                <a:stCxn id="278" idx="6"/>
                <a:endCxn id="279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>
                <a:stCxn id="280" idx="7"/>
                <a:endCxn id="278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>
                <a:stCxn id="280" idx="5"/>
                <a:endCxn id="281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線コネクタ 286"/>
              <p:cNvCxnSpPr>
                <a:stCxn id="281" idx="6"/>
                <a:endCxn id="282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コネクタ 287"/>
              <p:cNvCxnSpPr>
                <a:stCxn id="279" idx="5"/>
                <a:endCxn id="283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>
                <a:stCxn id="282" idx="7"/>
                <a:endCxn id="283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グループ化 99"/>
            <p:cNvGrpSpPr/>
            <p:nvPr/>
          </p:nvGrpSpPr>
          <p:grpSpPr>
            <a:xfrm>
              <a:off x="2123728" y="2132856"/>
              <a:ext cx="1296144" cy="1080120"/>
              <a:chOff x="2123728" y="2996952"/>
              <a:chExt cx="1296144" cy="1080120"/>
            </a:xfrm>
          </p:grpSpPr>
          <p:sp>
            <p:nvSpPr>
              <p:cNvPr id="266" name="円/楕円 265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7" name="円/楕円 266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8" name="円/楕円 267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9" name="円/楕円 268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0" name="円/楕円 269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1" name="円/楕円 270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72" name="直線コネクタ 271"/>
              <p:cNvCxnSpPr>
                <a:stCxn id="266" idx="6"/>
                <a:endCxn id="267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>
                <a:stCxn id="268" idx="7"/>
                <a:endCxn id="266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>
                <a:stCxn id="268" idx="5"/>
                <a:endCxn id="269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>
                <a:stCxn id="269" idx="6"/>
                <a:endCxn id="270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>
                <a:stCxn id="267" idx="5"/>
                <a:endCxn id="271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線コネクタ 276"/>
              <p:cNvCxnSpPr>
                <a:stCxn id="270" idx="7"/>
                <a:endCxn id="271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グループ化 112"/>
            <p:cNvGrpSpPr/>
            <p:nvPr/>
          </p:nvGrpSpPr>
          <p:grpSpPr>
            <a:xfrm>
              <a:off x="3707904" y="3861048"/>
              <a:ext cx="1296144" cy="1080120"/>
              <a:chOff x="2123728" y="2996952"/>
              <a:chExt cx="1296144" cy="1080120"/>
            </a:xfrm>
          </p:grpSpPr>
          <p:sp>
            <p:nvSpPr>
              <p:cNvPr id="254" name="円/楕円 253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5" name="円/楕円 254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6" name="円/楕円 255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7" name="円/楕円 256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8" name="円/楕円 257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9" name="円/楕円 258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60" name="直線コネクタ 259"/>
              <p:cNvCxnSpPr>
                <a:stCxn id="254" idx="6"/>
                <a:endCxn id="255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コネクタ 260"/>
              <p:cNvCxnSpPr>
                <a:stCxn id="256" idx="7"/>
                <a:endCxn id="254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コネクタ 261"/>
              <p:cNvCxnSpPr>
                <a:stCxn id="256" idx="5"/>
                <a:endCxn id="257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コネクタ 262"/>
              <p:cNvCxnSpPr>
                <a:stCxn id="257" idx="6"/>
                <a:endCxn id="258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コネクタ 263"/>
              <p:cNvCxnSpPr>
                <a:stCxn id="255" idx="5"/>
                <a:endCxn id="259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>
                <a:stCxn id="258" idx="7"/>
                <a:endCxn id="259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グループ化 125"/>
            <p:cNvGrpSpPr/>
            <p:nvPr/>
          </p:nvGrpSpPr>
          <p:grpSpPr>
            <a:xfrm>
              <a:off x="2123728" y="3861048"/>
              <a:ext cx="1296144" cy="1080120"/>
              <a:chOff x="2123728" y="2996952"/>
              <a:chExt cx="1296144" cy="1080120"/>
            </a:xfrm>
          </p:grpSpPr>
          <p:sp>
            <p:nvSpPr>
              <p:cNvPr id="242" name="円/楕円 241"/>
              <p:cNvSpPr/>
              <p:nvPr/>
            </p:nvSpPr>
            <p:spPr>
              <a:xfrm>
                <a:off x="2411760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3" name="円/楕円 242"/>
              <p:cNvSpPr/>
              <p:nvPr/>
            </p:nvSpPr>
            <p:spPr>
              <a:xfrm>
                <a:off x="2915816" y="2996952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4" name="円/楕円 243"/>
              <p:cNvSpPr/>
              <p:nvPr/>
            </p:nvSpPr>
            <p:spPr>
              <a:xfrm>
                <a:off x="212372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5" name="円/楕円 244"/>
              <p:cNvSpPr/>
              <p:nvPr/>
            </p:nvSpPr>
            <p:spPr>
              <a:xfrm>
                <a:off x="2411760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6" name="円/楕円 245"/>
              <p:cNvSpPr/>
              <p:nvPr/>
            </p:nvSpPr>
            <p:spPr>
              <a:xfrm>
                <a:off x="2915816" y="3861048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3203848" y="3429000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48" name="直線コネクタ 247"/>
              <p:cNvCxnSpPr>
                <a:stCxn id="242" idx="6"/>
                <a:endCxn id="243" idx="2"/>
              </p:cNvCxnSpPr>
              <p:nvPr/>
            </p:nvCxnSpPr>
            <p:spPr>
              <a:xfrm>
                <a:off x="2627784" y="3104964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直線コネクタ 248"/>
              <p:cNvCxnSpPr>
                <a:stCxn id="244" idx="7"/>
                <a:endCxn id="242" idx="3"/>
              </p:cNvCxnSpPr>
              <p:nvPr/>
            </p:nvCxnSpPr>
            <p:spPr>
              <a:xfrm rot="5400000" flipH="1" flipV="1">
                <a:off x="2236108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直線コネクタ 249"/>
              <p:cNvCxnSpPr>
                <a:stCxn id="244" idx="5"/>
                <a:endCxn id="245" idx="1"/>
              </p:cNvCxnSpPr>
              <p:nvPr/>
            </p:nvCxnSpPr>
            <p:spPr>
              <a:xfrm rot="16200000" flipH="1">
                <a:off x="2236108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直線コネクタ 250"/>
              <p:cNvCxnSpPr>
                <a:stCxn id="245" idx="6"/>
                <a:endCxn id="246" idx="2"/>
              </p:cNvCxnSpPr>
              <p:nvPr/>
            </p:nvCxnSpPr>
            <p:spPr>
              <a:xfrm>
                <a:off x="2627784" y="3969060"/>
                <a:ext cx="288032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>
                <a:stCxn id="243" idx="5"/>
                <a:endCxn id="247" idx="1"/>
              </p:cNvCxnSpPr>
              <p:nvPr/>
            </p:nvCxnSpPr>
            <p:spPr>
              <a:xfrm rot="16200000" flipH="1">
                <a:off x="3028196" y="3253348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直線コネクタ 252"/>
              <p:cNvCxnSpPr>
                <a:stCxn id="246" idx="7"/>
                <a:endCxn id="247" idx="3"/>
              </p:cNvCxnSpPr>
              <p:nvPr/>
            </p:nvCxnSpPr>
            <p:spPr>
              <a:xfrm rot="5400000" flipH="1" flipV="1">
                <a:off x="3028196" y="3685396"/>
                <a:ext cx="279296" cy="13528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75563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1872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Cubic diamond</a:t>
            </a:r>
            <a:endParaRPr kumimoji="1" lang="ja-JP" altLang="en-US" dirty="0"/>
          </a:p>
        </p:txBody>
      </p:sp>
      <p:pic>
        <p:nvPicPr>
          <p:cNvPr id="4098" name="Picture 2" descr="C:\Users\nishida\Desktop\論文\後期セミナー\carbon structure\cubic diamon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844824"/>
            <a:ext cx="2691991" cy="2304256"/>
          </a:xfrm>
          <a:prstGeom prst="rect">
            <a:avLst/>
          </a:prstGeom>
          <a:noFill/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226" name="角丸四角形 225"/>
          <p:cNvSpPr/>
          <p:nvPr/>
        </p:nvSpPr>
        <p:spPr>
          <a:xfrm>
            <a:off x="2987824" y="1916832"/>
            <a:ext cx="6048672" cy="37444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t"/>
          <a:lstStyle/>
          <a:p>
            <a:r>
              <a:rPr lang="ja-JP" altLang="en-US" sz="2500" dirty="0" smtClean="0"/>
              <a:t>・</a:t>
            </a:r>
            <a:r>
              <a:rPr lang="en-US" altLang="ja-JP" sz="3200" dirty="0" smtClean="0"/>
              <a:t>Atomic position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in the unit cell is that</a:t>
            </a:r>
          </a:p>
          <a:p>
            <a:r>
              <a:rPr lang="en-US" altLang="ja-JP" sz="3200" dirty="0" smtClean="0"/>
              <a:t>( 0 0 0)</a:t>
            </a:r>
          </a:p>
          <a:p>
            <a:r>
              <a:rPr lang="en-US" altLang="ja-JP" sz="3200" dirty="0" smtClean="0"/>
              <a:t>( ¼  ¼  ¼) </a:t>
            </a:r>
          </a:p>
          <a:p>
            <a:r>
              <a:rPr lang="en-US" altLang="ja-JP" sz="3200" dirty="0" smtClean="0"/>
              <a:t>Lattice parameter = 3.56 Å</a:t>
            </a:r>
          </a:p>
          <a:p>
            <a:r>
              <a:rPr lang="en-US" altLang="ja-JP" sz="3200" dirty="0"/>
              <a:t>Energy </a:t>
            </a:r>
            <a:r>
              <a:rPr lang="en-US" altLang="ja-JP" sz="3200" dirty="0" smtClean="0"/>
              <a:t>gap = 5.47 (</a:t>
            </a:r>
            <a:r>
              <a:rPr lang="en-US" altLang="ja-JP" sz="3200" dirty="0" err="1" smtClean="0"/>
              <a:t>eV</a:t>
            </a:r>
            <a:r>
              <a:rPr lang="en-US" altLang="ja-JP" sz="3200" dirty="0" smtClean="0"/>
              <a:t>)</a:t>
            </a:r>
          </a:p>
        </p:txBody>
      </p:sp>
      <p:pic>
        <p:nvPicPr>
          <p:cNvPr id="4100" name="Picture 4" descr="C:\Users\nishida\AppData\Local\Microsoft\Windows\Temporary Internet Files\Content.IE5\LA5XPC3R\MP90041008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365107"/>
            <a:ext cx="2735078" cy="1822673"/>
          </a:xfrm>
          <a:prstGeom prst="rect">
            <a:avLst/>
          </a:prstGeom>
          <a:noFill/>
        </p:spPr>
      </p:pic>
      <p:sp>
        <p:nvSpPr>
          <p:cNvPr id="229" name="正方形/長方形 228"/>
          <p:cNvSpPr/>
          <p:nvPr/>
        </p:nvSpPr>
        <p:spPr>
          <a:xfrm>
            <a:off x="251520" y="2276872"/>
            <a:ext cx="432048" cy="4320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914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2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8307</TotalTime>
  <Words>862</Words>
  <Application>Microsoft Office PowerPoint</Application>
  <PresentationFormat>画面に合わせる (4:3)</PresentationFormat>
  <Paragraphs>251</Paragraphs>
  <Slides>25</Slides>
  <Notes>21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7" baseType="lpstr">
      <vt:lpstr>テーマ2</vt:lpstr>
      <vt:lpstr>数式</vt:lpstr>
      <vt:lpstr>Direct conversion of graphite into diamond through electronic excited states</vt:lpstr>
      <vt:lpstr>Contents</vt:lpstr>
      <vt:lpstr>Mohs hardness</vt:lpstr>
      <vt:lpstr>Ultrahard materials</vt:lpstr>
      <vt:lpstr>Polymorphism of Carbon</vt:lpstr>
      <vt:lpstr>Hexagonal graphite (AB stacking)</vt:lpstr>
      <vt:lpstr>Rhombohedral graphite (ABC stacking)</vt:lpstr>
      <vt:lpstr>Simple hexagonal graphite (AA stacking)</vt:lpstr>
      <vt:lpstr>Cubic diamond</vt:lpstr>
      <vt:lpstr>Hexagonal diamond  (Lonsdaleite)</vt:lpstr>
      <vt:lpstr>First principles calculations</vt:lpstr>
      <vt:lpstr>First principles calculations</vt:lpstr>
      <vt:lpstr> Graphite-to-diamond transition </vt:lpstr>
      <vt:lpstr>Rhombohedral structure</vt:lpstr>
      <vt:lpstr>c/a , R/c</vt:lpstr>
      <vt:lpstr>The structure of the rhombohedral graphite</vt:lpstr>
      <vt:lpstr>The structure of cubic diamond</vt:lpstr>
      <vt:lpstr>Total energy dependence on  the applied pressure </vt:lpstr>
      <vt:lpstr>The total energy  for the hole doped state</vt:lpstr>
      <vt:lpstr>Theoretical prediction of  a new diamond synthesis method</vt:lpstr>
      <vt:lpstr>Auger decay process</vt:lpstr>
      <vt:lpstr>Schematics of graphite – diamond transition</vt:lpstr>
      <vt:lpstr>The advantages of this synthesis method</vt:lpstr>
      <vt:lpstr>Summary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nishida</dc:creator>
  <cp:lastModifiedBy>nishida</cp:lastModifiedBy>
  <cp:revision>220</cp:revision>
  <dcterms:created xsi:type="dcterms:W3CDTF">2011-06-18T16:05:18Z</dcterms:created>
  <dcterms:modified xsi:type="dcterms:W3CDTF">2011-07-06T09:59:29Z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