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80" r:id="rId4"/>
    <p:sldId id="270" r:id="rId5"/>
    <p:sldId id="261" r:id="rId6"/>
    <p:sldId id="273" r:id="rId7"/>
    <p:sldId id="276" r:id="rId8"/>
    <p:sldId id="277" r:id="rId9"/>
    <p:sldId id="264" r:id="rId10"/>
    <p:sldId id="272" r:id="rId11"/>
    <p:sldId id="279" r:id="rId12"/>
    <p:sldId id="278" r:id="rId13"/>
    <p:sldId id="267" r:id="rId14"/>
    <p:sldId id="281" r:id="rId15"/>
    <p:sldId id="282" r:id="rId16"/>
    <p:sldId id="275" r:id="rId17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029E0"/>
    <a:srgbClr val="2EF25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941" autoAdjust="0"/>
  </p:normalViewPr>
  <p:slideViewPr>
    <p:cSldViewPr>
      <p:cViewPr varScale="1">
        <p:scale>
          <a:sx n="63" d="100"/>
          <a:sy n="63" d="100"/>
        </p:scale>
        <p:origin x="-159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F94CBF-A4E6-421C-AC53-6B46EAC49D17}" type="datetimeFigureOut">
              <a:rPr kumimoji="1" lang="ja-JP" altLang="en-US" smtClean="0"/>
              <a:pPr/>
              <a:t>2011/7/5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7EA2A5-ECD9-4985-80AA-E7882D2A2625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7EA2A5-ECD9-4985-80AA-E7882D2A2625}" type="slidenum">
              <a:rPr kumimoji="1" lang="ja-JP" altLang="en-US" smtClean="0"/>
              <a:pPr/>
              <a:t>1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7EA2A5-ECD9-4985-80AA-E7882D2A2625}" type="slidenum">
              <a:rPr kumimoji="1" lang="ja-JP" altLang="en-US" smtClean="0"/>
              <a:pPr/>
              <a:t>13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7EA2A5-ECD9-4985-80AA-E7882D2A2625}" type="slidenum">
              <a:rPr kumimoji="1" lang="ja-JP" altLang="en-US" smtClean="0"/>
              <a:pPr/>
              <a:t>14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7EA2A5-ECD9-4985-80AA-E7882D2A2625}" type="slidenum">
              <a:rPr kumimoji="1" lang="ja-JP" altLang="en-US" smtClean="0"/>
              <a:pPr/>
              <a:t>2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7EA2A5-ECD9-4985-80AA-E7882D2A2625}" type="slidenum">
              <a:rPr kumimoji="1" lang="ja-JP" altLang="en-US" smtClean="0"/>
              <a:pPr/>
              <a:t>4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7EA2A5-ECD9-4985-80AA-E7882D2A2625}" type="slidenum">
              <a:rPr kumimoji="1" lang="ja-JP" altLang="en-US" smtClean="0"/>
              <a:pPr/>
              <a:t>5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7EA2A5-ECD9-4985-80AA-E7882D2A2625}" type="slidenum">
              <a:rPr kumimoji="1" lang="ja-JP" altLang="en-US" smtClean="0"/>
              <a:pPr/>
              <a:t>8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7EA2A5-ECD9-4985-80AA-E7882D2A2625}" type="slidenum">
              <a:rPr kumimoji="1" lang="ja-JP" altLang="en-US" smtClean="0"/>
              <a:pPr/>
              <a:t>9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7EA2A5-ECD9-4985-80AA-E7882D2A2625}" type="slidenum">
              <a:rPr kumimoji="1" lang="ja-JP" altLang="en-US" smtClean="0"/>
              <a:pPr/>
              <a:t>10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7EA2A5-ECD9-4985-80AA-E7882D2A2625}" type="slidenum">
              <a:rPr kumimoji="1" lang="ja-JP" altLang="en-US" smtClean="0"/>
              <a:pPr/>
              <a:t>11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7EA2A5-ECD9-4985-80AA-E7882D2A2625}" type="slidenum">
              <a:rPr kumimoji="1" lang="ja-JP" altLang="en-US" smtClean="0"/>
              <a:pPr/>
              <a:t>12</a:t>
            </a:fld>
            <a:endParaRPr kumimoji="1" lang="ja-JP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A019A-1C44-466E-A830-2B9305A79109}" type="datetimeFigureOut">
              <a:rPr kumimoji="1" lang="ja-JP" altLang="en-US" smtClean="0"/>
              <a:pPr/>
              <a:t>2011/7/5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E15F4-787E-475D-B299-0FC390D75579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A019A-1C44-466E-A830-2B9305A79109}" type="datetimeFigureOut">
              <a:rPr kumimoji="1" lang="ja-JP" altLang="en-US" smtClean="0"/>
              <a:pPr/>
              <a:t>2011/7/5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E15F4-787E-475D-B299-0FC390D75579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A019A-1C44-466E-A830-2B9305A79109}" type="datetimeFigureOut">
              <a:rPr kumimoji="1" lang="ja-JP" altLang="en-US" smtClean="0"/>
              <a:pPr/>
              <a:t>2011/7/5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E15F4-787E-475D-B299-0FC390D75579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A019A-1C44-466E-A830-2B9305A79109}" type="datetimeFigureOut">
              <a:rPr kumimoji="1" lang="ja-JP" altLang="en-US" smtClean="0"/>
              <a:pPr/>
              <a:t>2011/7/5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E15F4-787E-475D-B299-0FC390D75579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A019A-1C44-466E-A830-2B9305A79109}" type="datetimeFigureOut">
              <a:rPr kumimoji="1" lang="ja-JP" altLang="en-US" smtClean="0"/>
              <a:pPr/>
              <a:t>2011/7/5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E15F4-787E-475D-B299-0FC390D75579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A019A-1C44-466E-A830-2B9305A79109}" type="datetimeFigureOut">
              <a:rPr kumimoji="1" lang="ja-JP" altLang="en-US" smtClean="0"/>
              <a:pPr/>
              <a:t>2011/7/5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E15F4-787E-475D-B299-0FC390D75579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A019A-1C44-466E-A830-2B9305A79109}" type="datetimeFigureOut">
              <a:rPr kumimoji="1" lang="ja-JP" altLang="en-US" smtClean="0"/>
              <a:pPr/>
              <a:t>2011/7/5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E15F4-787E-475D-B299-0FC390D75579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A019A-1C44-466E-A830-2B9305A79109}" type="datetimeFigureOut">
              <a:rPr kumimoji="1" lang="ja-JP" altLang="en-US" smtClean="0"/>
              <a:pPr/>
              <a:t>2011/7/5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E15F4-787E-475D-B299-0FC390D75579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A019A-1C44-466E-A830-2B9305A79109}" type="datetimeFigureOut">
              <a:rPr kumimoji="1" lang="ja-JP" altLang="en-US" smtClean="0"/>
              <a:pPr/>
              <a:t>2011/7/5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E15F4-787E-475D-B299-0FC390D75579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A019A-1C44-466E-A830-2B9305A79109}" type="datetimeFigureOut">
              <a:rPr kumimoji="1" lang="ja-JP" altLang="en-US" smtClean="0"/>
              <a:pPr/>
              <a:t>2011/7/5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E15F4-787E-475D-B299-0FC390D75579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A019A-1C44-466E-A830-2B9305A79109}" type="datetimeFigureOut">
              <a:rPr kumimoji="1" lang="ja-JP" altLang="en-US" smtClean="0"/>
              <a:pPr/>
              <a:t>2011/7/5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E15F4-787E-475D-B299-0FC390D75579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6A019A-1C44-466E-A830-2B9305A79109}" type="datetimeFigureOut">
              <a:rPr kumimoji="1" lang="ja-JP" altLang="en-US" smtClean="0"/>
              <a:pPr/>
              <a:t>2011/7/5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5E15F4-787E-475D-B299-0FC390D75579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5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png"/><Relationship Id="rId11" Type="http://schemas.openxmlformats.org/officeDocument/2006/relationships/image" Target="../media/image12.jpeg"/><Relationship Id="rId5" Type="http://schemas.openxmlformats.org/officeDocument/2006/relationships/image" Target="../media/image1.png"/><Relationship Id="rId10" Type="http://schemas.openxmlformats.org/officeDocument/2006/relationships/oleObject" Target="../embeddings/oleObject2.bin"/><Relationship Id="rId4" Type="http://schemas.openxmlformats.org/officeDocument/2006/relationships/image" Target="../media/image8.png"/><Relationship Id="rId9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9.png"/><Relationship Id="rId4" Type="http://schemas.openxmlformats.org/officeDocument/2006/relationships/oleObject" Target="../embeddings/oleObject3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9.png"/><Relationship Id="rId4" Type="http://schemas.openxmlformats.org/officeDocument/2006/relationships/oleObject" Target="../embeddings/oleObject4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グループ化 3"/>
          <p:cNvGrpSpPr/>
          <p:nvPr/>
        </p:nvGrpSpPr>
        <p:grpSpPr>
          <a:xfrm>
            <a:off x="96871" y="260648"/>
            <a:ext cx="8928992" cy="709454"/>
            <a:chOff x="96871" y="260648"/>
            <a:chExt cx="8928992" cy="709454"/>
          </a:xfrm>
        </p:grpSpPr>
        <p:grpSp>
          <p:nvGrpSpPr>
            <p:cNvPr id="5" name="グループ化 25"/>
            <p:cNvGrpSpPr/>
            <p:nvPr/>
          </p:nvGrpSpPr>
          <p:grpSpPr>
            <a:xfrm>
              <a:off x="96871" y="260649"/>
              <a:ext cx="8928992" cy="709455"/>
              <a:chOff x="504281" y="1908499"/>
              <a:chExt cx="30531392" cy="1728192"/>
            </a:xfrm>
          </p:grpSpPr>
          <p:sp>
            <p:nvSpPr>
              <p:cNvPr id="9" name="片側の 2 つの角を切り取った四角形 8"/>
              <p:cNvSpPr/>
              <p:nvPr/>
            </p:nvSpPr>
            <p:spPr>
              <a:xfrm>
                <a:off x="504281" y="1908499"/>
                <a:ext cx="30531392" cy="936104"/>
              </a:xfrm>
              <a:prstGeom prst="snip2SameRect">
                <a:avLst/>
              </a:prstGeom>
              <a:solidFill>
                <a:schemeClr val="bg1"/>
              </a:solidFill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" name="片側の 2 つの角を切り取った四角形 9"/>
              <p:cNvSpPr/>
              <p:nvPr/>
            </p:nvSpPr>
            <p:spPr>
              <a:xfrm rot="10800000">
                <a:off x="504281" y="2700587"/>
                <a:ext cx="30531392" cy="936104"/>
              </a:xfrm>
              <a:prstGeom prst="snip2SameRect">
                <a:avLst/>
              </a:prstGeom>
              <a:solidFill>
                <a:schemeClr val="bg1"/>
              </a:solidFill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" name="正方形/長方形 10"/>
              <p:cNvSpPr/>
              <p:nvPr/>
            </p:nvSpPr>
            <p:spPr>
              <a:xfrm>
                <a:off x="559565" y="2556570"/>
                <a:ext cx="30404903" cy="3600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pic>
          <p:nvPicPr>
            <p:cNvPr id="6" name="Picture 231" descr="KYOKUGEN Logo_trans"/>
            <p:cNvPicPr>
              <a:picLocks noChangeAspect="1" noChangeArrowheads="1"/>
            </p:cNvPicPr>
            <p:nvPr/>
          </p:nvPicPr>
          <p:blipFill>
            <a:blip r:embed="rId3" cstate="print">
              <a:lum bright="-1000" contrast="15000"/>
            </a:blip>
            <a:srcRect/>
            <a:stretch>
              <a:fillRect/>
            </a:stretch>
          </p:blipFill>
          <p:spPr bwMode="auto">
            <a:xfrm>
              <a:off x="5495048" y="286295"/>
              <a:ext cx="3515169" cy="675353"/>
            </a:xfrm>
            <a:prstGeom prst="rect">
              <a:avLst/>
            </a:prstGeom>
            <a:noFill/>
          </p:spPr>
        </p:pic>
        <p:sp>
          <p:nvSpPr>
            <p:cNvPr id="7" name="Rectangle 232"/>
            <p:cNvSpPr>
              <a:spLocks noChangeArrowheads="1"/>
            </p:cNvSpPr>
            <p:nvPr/>
          </p:nvSpPr>
          <p:spPr bwMode="auto">
            <a:xfrm rot="10800000">
              <a:off x="971374" y="286286"/>
              <a:ext cx="4536730" cy="671012"/>
            </a:xfrm>
            <a:prstGeom prst="rect">
              <a:avLst/>
            </a:prstGeom>
            <a:gradFill rotWithShape="1">
              <a:gsLst>
                <a:gs pos="0">
                  <a:srgbClr val="008E00"/>
                </a:gs>
                <a:gs pos="15000">
                  <a:schemeClr val="bg1">
                    <a:alpha val="0"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pic>
          <p:nvPicPr>
            <p:cNvPr id="8" name="Picture 23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51521" y="348423"/>
              <a:ext cx="607798" cy="554660"/>
            </a:xfrm>
            <a:prstGeom prst="rect">
              <a:avLst/>
            </a:prstGeom>
            <a:noFill/>
          </p:spPr>
        </p:pic>
      </p:grp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115616" y="332656"/>
            <a:ext cx="3598168" cy="578495"/>
          </a:xfrm>
        </p:spPr>
        <p:txBody>
          <a:bodyPr>
            <a:normAutofit/>
          </a:bodyPr>
          <a:lstStyle/>
          <a:p>
            <a:r>
              <a:rPr kumimoji="1" lang="en-US" altLang="ja-JP" sz="2800" b="1" dirty="0" smtClean="0"/>
              <a:t>M1 </a:t>
            </a:r>
            <a:r>
              <a:rPr lang="en-US" altLang="ja-JP" sz="2800" b="1" dirty="0" smtClean="0"/>
              <a:t>colloquium</a:t>
            </a:r>
            <a:endParaRPr kumimoji="1" lang="ja-JP" altLang="en-US" sz="2800" b="1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2743200" y="5373216"/>
            <a:ext cx="6400800" cy="960512"/>
          </a:xfrm>
        </p:spPr>
        <p:txBody>
          <a:bodyPr>
            <a:normAutofit fontScale="92500" lnSpcReduction="20000"/>
          </a:bodyPr>
          <a:lstStyle/>
          <a:p>
            <a:r>
              <a:rPr kumimoji="1" lang="en-US" altLang="ja-JP" dirty="0" smtClean="0">
                <a:solidFill>
                  <a:schemeClr val="tx1"/>
                </a:solidFill>
              </a:rPr>
              <a:t>Shimizu-group</a:t>
            </a:r>
          </a:p>
          <a:p>
            <a:r>
              <a:rPr lang="en-US" altLang="ja-JP" dirty="0" smtClean="0">
                <a:solidFill>
                  <a:schemeClr val="tx1"/>
                </a:solidFill>
              </a:rPr>
              <a:t>M1  </a:t>
            </a:r>
            <a:r>
              <a:rPr lang="en-US" altLang="ja-JP" dirty="0" err="1" smtClean="0">
                <a:solidFill>
                  <a:schemeClr val="tx1"/>
                </a:solidFill>
              </a:rPr>
              <a:t>Daiki</a:t>
            </a:r>
            <a:r>
              <a:rPr lang="en-US" altLang="ja-JP" dirty="0" smtClean="0">
                <a:solidFill>
                  <a:schemeClr val="tx1"/>
                </a:solidFill>
              </a:rPr>
              <a:t> Hayashi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467544" y="2348880"/>
            <a:ext cx="78488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dirty="0" smtClean="0"/>
              <a:t>Possibility of metallic phase and three-dimensional conductance of graphite</a:t>
            </a:r>
            <a:endParaRPr lang="ja-JP" altLang="ja-JP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グループ化 15"/>
          <p:cNvGrpSpPr/>
          <p:nvPr/>
        </p:nvGrpSpPr>
        <p:grpSpPr>
          <a:xfrm>
            <a:off x="467544" y="3356992"/>
            <a:ext cx="3528392" cy="2889612"/>
            <a:chOff x="1619672" y="2996952"/>
            <a:chExt cx="3528392" cy="2889612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619672" y="2996952"/>
              <a:ext cx="3240360" cy="24302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テキスト ボックス 11"/>
            <p:cNvSpPr txBox="1"/>
            <p:nvPr/>
          </p:nvSpPr>
          <p:spPr>
            <a:xfrm>
              <a:off x="1619672" y="5517232"/>
              <a:ext cx="1142300" cy="369332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kumimoji="1" lang="en-US" altLang="ja-JP" b="1" dirty="0" smtClean="0"/>
                <a:t>conductor</a:t>
              </a:r>
              <a:endParaRPr kumimoji="1" lang="ja-JP" altLang="en-US" b="1" dirty="0"/>
            </a:p>
          </p:txBody>
        </p:sp>
        <p:sp>
          <p:nvSpPr>
            <p:cNvPr id="14" name="テキスト ボックス 13"/>
            <p:cNvSpPr txBox="1"/>
            <p:nvPr/>
          </p:nvSpPr>
          <p:spPr>
            <a:xfrm>
              <a:off x="3995936" y="5517232"/>
              <a:ext cx="1152128" cy="369332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kumimoji="1" lang="en-US" altLang="ja-JP" b="1" dirty="0" smtClean="0"/>
                <a:t>conductor</a:t>
              </a:r>
              <a:endParaRPr kumimoji="1" lang="ja-JP" altLang="en-US" b="1" dirty="0"/>
            </a:p>
          </p:txBody>
        </p:sp>
        <p:sp>
          <p:nvSpPr>
            <p:cNvPr id="15" name="テキスト ボックス 14"/>
            <p:cNvSpPr txBox="1"/>
            <p:nvPr/>
          </p:nvSpPr>
          <p:spPr>
            <a:xfrm>
              <a:off x="2771800" y="5517232"/>
              <a:ext cx="1224136" cy="369332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b="1" dirty="0" smtClean="0"/>
                <a:t>insulator</a:t>
              </a:r>
              <a:endParaRPr kumimoji="1" lang="ja-JP" altLang="en-US" b="1" dirty="0"/>
            </a:p>
          </p:txBody>
        </p:sp>
      </p:grp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1835696" y="980728"/>
            <a:ext cx="5760640" cy="576064"/>
          </a:xfrm>
        </p:spPr>
        <p:txBody>
          <a:bodyPr>
            <a:noAutofit/>
          </a:bodyPr>
          <a:lstStyle/>
          <a:p>
            <a:pPr>
              <a:buNone/>
            </a:pPr>
            <a:r>
              <a:rPr kumimoji="1" lang="en-US" altLang="ja-JP" sz="2800" dirty="0" smtClean="0"/>
              <a:t>Stacking faults act reflecting barriers</a:t>
            </a:r>
            <a:endParaRPr kumimoji="1" lang="ja-JP" altLang="en-US" sz="2800" dirty="0"/>
          </a:p>
        </p:txBody>
      </p:sp>
      <p:grpSp>
        <p:nvGrpSpPr>
          <p:cNvPr id="5" name="グループ化 32"/>
          <p:cNvGrpSpPr/>
          <p:nvPr/>
        </p:nvGrpSpPr>
        <p:grpSpPr>
          <a:xfrm>
            <a:off x="1331640" y="260648"/>
            <a:ext cx="7558512" cy="471487"/>
            <a:chOff x="973134" y="68263"/>
            <a:chExt cx="7558512" cy="471487"/>
          </a:xfrm>
        </p:grpSpPr>
        <p:sp>
          <p:nvSpPr>
            <p:cNvPr id="6" name="Rectangle 15"/>
            <p:cNvSpPr>
              <a:spLocks noChangeArrowheads="1"/>
            </p:cNvSpPr>
            <p:nvPr/>
          </p:nvSpPr>
          <p:spPr bwMode="auto">
            <a:xfrm rot="10800000">
              <a:off x="973134" y="71438"/>
              <a:ext cx="5327057" cy="468312"/>
            </a:xfrm>
            <a:prstGeom prst="rect">
              <a:avLst/>
            </a:prstGeom>
            <a:gradFill rotWithShape="1">
              <a:gsLst>
                <a:gs pos="0">
                  <a:srgbClr val="008E00"/>
                </a:gs>
                <a:gs pos="100000">
                  <a:schemeClr val="bg1">
                    <a:alpha val="0"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pic>
          <p:nvPicPr>
            <p:cNvPr id="7" name="Picture 14" descr="KYOKUGEN Logo_trans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228184" y="68263"/>
              <a:ext cx="2303462" cy="4619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466728" cy="562074"/>
          </a:xfrm>
        </p:spPr>
        <p:txBody>
          <a:bodyPr>
            <a:noAutofit/>
          </a:bodyPr>
          <a:lstStyle/>
          <a:p>
            <a:r>
              <a:rPr lang="en-US" altLang="ja-JP" sz="3200" b="1" dirty="0" smtClean="0"/>
              <a:t>Tunneling model</a:t>
            </a:r>
            <a:endParaRPr kumimoji="1" lang="ja-JP" altLang="en-US" sz="3200" b="1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807296" y="3429000"/>
            <a:ext cx="63367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dirty="0" smtClean="0"/>
              <a:t>used the current-voltage characteristics for a conductor-insulator-conductor junction</a:t>
            </a:r>
            <a:endParaRPr kumimoji="1" lang="ja-JP" altLang="en-US" sz="2400" dirty="0"/>
          </a:p>
        </p:txBody>
      </p:sp>
      <p:grpSp>
        <p:nvGrpSpPr>
          <p:cNvPr id="33" name="グループ化 32"/>
          <p:cNvGrpSpPr/>
          <p:nvPr/>
        </p:nvGrpSpPr>
        <p:grpSpPr>
          <a:xfrm>
            <a:off x="4283968" y="1556792"/>
            <a:ext cx="3375375" cy="1800200"/>
            <a:chOff x="332529" y="1340768"/>
            <a:chExt cx="3375375" cy="1800200"/>
          </a:xfrm>
        </p:grpSpPr>
        <p:pic>
          <p:nvPicPr>
            <p:cNvPr id="10" name="Picture 12"/>
            <p:cNvPicPr>
              <a:picLocks noChangeAspect="1" noChangeArrowheads="1"/>
            </p:cNvPicPr>
            <p:nvPr/>
          </p:nvPicPr>
          <p:blipFill>
            <a:blip r:embed="rId5" cstate="print">
              <a:lum bright="-10000" contrast="22000"/>
            </a:blip>
            <a:srcRect/>
            <a:stretch>
              <a:fillRect/>
            </a:stretch>
          </p:blipFill>
          <p:spPr bwMode="auto">
            <a:xfrm>
              <a:off x="332529" y="1340768"/>
              <a:ext cx="3375375" cy="1800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" name="正方形/長方形 16"/>
            <p:cNvSpPr/>
            <p:nvPr/>
          </p:nvSpPr>
          <p:spPr>
            <a:xfrm>
              <a:off x="1115616" y="2060848"/>
              <a:ext cx="1800200" cy="360040"/>
            </a:xfrm>
            <a:prstGeom prst="rect">
              <a:avLst/>
            </a:prstGeom>
            <a:solidFill>
              <a:srgbClr val="C00000">
                <a:alpha val="22000"/>
              </a:srgb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" name="正方形/長方形 22"/>
            <p:cNvSpPr/>
            <p:nvPr/>
          </p:nvSpPr>
          <p:spPr>
            <a:xfrm>
              <a:off x="1115616" y="2492896"/>
              <a:ext cx="1800200" cy="288032"/>
            </a:xfrm>
            <a:prstGeom prst="rect">
              <a:avLst/>
            </a:prstGeom>
            <a:solidFill>
              <a:srgbClr val="FFC000">
                <a:alpha val="22000"/>
              </a:srgb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正方形/長方形 23"/>
            <p:cNvSpPr/>
            <p:nvPr/>
          </p:nvSpPr>
          <p:spPr>
            <a:xfrm>
              <a:off x="1115616" y="1700808"/>
              <a:ext cx="1800200" cy="288032"/>
            </a:xfrm>
            <a:prstGeom prst="rect">
              <a:avLst/>
            </a:prstGeom>
            <a:solidFill>
              <a:srgbClr val="FFC000">
                <a:alpha val="22000"/>
              </a:srgb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0" y="5517232"/>
            <a:ext cx="3816424" cy="581550"/>
          </a:xfrm>
          <a:prstGeom prst="rect">
            <a:avLst/>
          </a:prstGeom>
          <a:noFill/>
        </p:spPr>
      </p:pic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9144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ja-JP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7020272" y="2276872"/>
            <a:ext cx="14421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C00000"/>
                </a:solidFill>
              </a:rPr>
              <a:t>Stacking fault</a:t>
            </a:r>
            <a:endParaRPr kumimoji="1" lang="ja-JP" altLang="en-US" dirty="0">
              <a:solidFill>
                <a:srgbClr val="C00000"/>
              </a:solidFill>
            </a:endParaRPr>
          </a:p>
        </p:txBody>
      </p:sp>
      <p:pic>
        <p:nvPicPr>
          <p:cNvPr id="26626" name="Picture 2" descr="ӯè"/>
          <p:cNvPicPr>
            <a:picLocks noChangeAspect="1" noChangeArrowheads="1"/>
          </p:cNvPicPr>
          <p:nvPr/>
        </p:nvPicPr>
        <p:blipFill>
          <a:blip r:embed="rId7" cstate="print"/>
          <a:srcRect l="48352" r="10622"/>
          <a:stretch>
            <a:fillRect/>
          </a:stretch>
        </p:blipFill>
        <p:spPr bwMode="auto">
          <a:xfrm>
            <a:off x="1331640" y="1628800"/>
            <a:ext cx="2160240" cy="1620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6" name="直線コネクタ 25"/>
          <p:cNvCxnSpPr/>
          <p:nvPr/>
        </p:nvCxnSpPr>
        <p:spPr>
          <a:xfrm flipV="1">
            <a:off x="2915816" y="1700808"/>
            <a:ext cx="1800200" cy="792088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コネクタ 27"/>
          <p:cNvCxnSpPr/>
          <p:nvPr/>
        </p:nvCxnSpPr>
        <p:spPr>
          <a:xfrm>
            <a:off x="2915816" y="2564904"/>
            <a:ext cx="1944216" cy="648072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グループ化 32"/>
          <p:cNvGrpSpPr/>
          <p:nvPr/>
        </p:nvGrpSpPr>
        <p:grpSpPr>
          <a:xfrm>
            <a:off x="1331640" y="260648"/>
            <a:ext cx="7558512" cy="471487"/>
            <a:chOff x="973134" y="68263"/>
            <a:chExt cx="7558512" cy="471487"/>
          </a:xfrm>
        </p:grpSpPr>
        <p:sp>
          <p:nvSpPr>
            <p:cNvPr id="15" name="Rectangle 15"/>
            <p:cNvSpPr>
              <a:spLocks noChangeArrowheads="1"/>
            </p:cNvSpPr>
            <p:nvPr/>
          </p:nvSpPr>
          <p:spPr bwMode="auto">
            <a:xfrm rot="10800000">
              <a:off x="973134" y="71438"/>
              <a:ext cx="5327057" cy="468312"/>
            </a:xfrm>
            <a:prstGeom prst="rect">
              <a:avLst/>
            </a:prstGeom>
            <a:gradFill rotWithShape="1">
              <a:gsLst>
                <a:gs pos="0">
                  <a:srgbClr val="008E00"/>
                </a:gs>
                <a:gs pos="100000">
                  <a:schemeClr val="bg1">
                    <a:alpha val="0"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pic>
          <p:nvPicPr>
            <p:cNvPr id="16" name="Picture 14" descr="KYOKUGEN Logo_trans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228184" y="68263"/>
              <a:ext cx="2303462" cy="4619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466728" cy="562074"/>
          </a:xfrm>
        </p:spPr>
        <p:txBody>
          <a:bodyPr>
            <a:noAutofit/>
          </a:bodyPr>
          <a:lstStyle/>
          <a:p>
            <a:r>
              <a:rPr lang="en-US" altLang="ja-JP" sz="3200" b="1" dirty="0" smtClean="0"/>
              <a:t>Discussion</a:t>
            </a:r>
            <a:endParaRPr kumimoji="1" lang="ja-JP" altLang="en-US" sz="3200" b="1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5148064" y="1340768"/>
            <a:ext cx="12783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Fitted by</a:t>
            </a:r>
            <a:endParaRPr kumimoji="1" lang="ja-JP" altLang="en-US" sz="2400" dirty="0"/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16016" y="2699628"/>
            <a:ext cx="3744416" cy="815111"/>
          </a:xfrm>
          <a:prstGeom prst="rect">
            <a:avLst/>
          </a:prstGeom>
          <a:noFill/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40152" y="1844824"/>
            <a:ext cx="1285875" cy="914400"/>
          </a:xfrm>
          <a:prstGeom prst="rect">
            <a:avLst/>
          </a:prstGeom>
          <a:noFill/>
        </p:spPr>
      </p:pic>
      <p:sp>
        <p:nvSpPr>
          <p:cNvPr id="7" name="円/楕円 6"/>
          <p:cNvSpPr/>
          <p:nvPr/>
        </p:nvSpPr>
        <p:spPr>
          <a:xfrm>
            <a:off x="5580112" y="2843644"/>
            <a:ext cx="1656184" cy="576064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円/楕円 7"/>
          <p:cNvSpPr/>
          <p:nvPr/>
        </p:nvSpPr>
        <p:spPr>
          <a:xfrm>
            <a:off x="7452320" y="2843644"/>
            <a:ext cx="1080120" cy="720080"/>
          </a:xfrm>
          <a:prstGeom prst="ellipse">
            <a:avLst/>
          </a:prstGeom>
          <a:noFill/>
          <a:ln w="317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9" name="直線矢印コネクタ 8"/>
          <p:cNvCxnSpPr/>
          <p:nvPr/>
        </p:nvCxnSpPr>
        <p:spPr>
          <a:xfrm rot="5400000" flipH="1" flipV="1">
            <a:off x="5184068" y="3455712"/>
            <a:ext cx="576064" cy="504056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矢印コネクタ 9"/>
          <p:cNvCxnSpPr/>
          <p:nvPr/>
        </p:nvCxnSpPr>
        <p:spPr>
          <a:xfrm rot="16200000" flipV="1">
            <a:off x="7848364" y="3743744"/>
            <a:ext cx="504056" cy="144016"/>
          </a:xfrm>
          <a:prstGeom prst="straightConnector1">
            <a:avLst/>
          </a:prstGeom>
          <a:ln w="317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テキスト ボックス 10"/>
          <p:cNvSpPr txBox="1"/>
          <p:nvPr/>
        </p:nvSpPr>
        <p:spPr>
          <a:xfrm>
            <a:off x="7668344" y="4067780"/>
            <a:ext cx="11698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002060"/>
                </a:solidFill>
              </a:rPr>
              <a:t>metallic</a:t>
            </a:r>
            <a:endParaRPr kumimoji="1" lang="ja-JP" altLang="en-US" sz="2400" dirty="0">
              <a:solidFill>
                <a:srgbClr val="002060"/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4427984" y="4067780"/>
            <a:ext cx="1368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FF0000"/>
                </a:solidFill>
              </a:rPr>
              <a:t>tunneling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6732240" y="4581128"/>
            <a:ext cx="1739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/>
              <a:t>,</a:t>
            </a:r>
            <a:r>
              <a:rPr kumimoji="1" lang="en-US" altLang="ja-JP" b="1" dirty="0" err="1" smtClean="0"/>
              <a:t>g,b,c</a:t>
            </a:r>
            <a:r>
              <a:rPr kumimoji="1" lang="en-US" altLang="ja-JP" b="1" dirty="0" smtClean="0"/>
              <a:t> = constant</a:t>
            </a:r>
            <a:endParaRPr kumimoji="1" lang="ja-JP" altLang="en-US" b="1" dirty="0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6" cstate="print"/>
          <a:srcRect l="13002" t="13407" r="34422" b="8829"/>
          <a:stretch>
            <a:fillRect/>
          </a:stretch>
        </p:blipFill>
        <p:spPr bwMode="auto">
          <a:xfrm>
            <a:off x="179512" y="1340768"/>
            <a:ext cx="4329594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pic>
        <p:nvPicPr>
          <p:cNvPr id="26" name="Picture 7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00192" y="4653136"/>
            <a:ext cx="470279" cy="217934"/>
          </a:xfrm>
          <a:prstGeom prst="rect">
            <a:avLst/>
          </a:prstGeom>
          <a:noFill/>
        </p:spPr>
      </p:pic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8" cstate="print"/>
          <a:srcRect l="3985" t="62185" r="52605" b="16118"/>
          <a:stretch>
            <a:fillRect/>
          </a:stretch>
        </p:blipFill>
        <p:spPr bwMode="auto">
          <a:xfrm>
            <a:off x="1403648" y="5157192"/>
            <a:ext cx="5760640" cy="1151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テキスト ボックス 28"/>
          <p:cNvSpPr txBox="1"/>
          <p:nvPr/>
        </p:nvSpPr>
        <p:spPr>
          <a:xfrm>
            <a:off x="1259632" y="6309320"/>
            <a:ext cx="6264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best parameters to fit the </a:t>
            </a:r>
            <a:r>
              <a:rPr kumimoji="1" lang="en-US" altLang="ja-JP" i="1" dirty="0" smtClean="0"/>
              <a:t>c-</a:t>
            </a:r>
            <a:r>
              <a:rPr kumimoji="1" lang="en-US" altLang="ja-JP" dirty="0" smtClean="0"/>
              <a:t>axis resistivity at ambient pressure</a:t>
            </a:r>
            <a:endParaRPr kumimoji="1" lang="ja-JP" alt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グループ化 32"/>
          <p:cNvGrpSpPr/>
          <p:nvPr/>
        </p:nvGrpSpPr>
        <p:grpSpPr>
          <a:xfrm>
            <a:off x="1331640" y="260648"/>
            <a:ext cx="7558512" cy="471487"/>
            <a:chOff x="973134" y="68263"/>
            <a:chExt cx="7558512" cy="471487"/>
          </a:xfrm>
        </p:grpSpPr>
        <p:sp>
          <p:nvSpPr>
            <p:cNvPr id="15" name="Rectangle 15"/>
            <p:cNvSpPr>
              <a:spLocks noChangeArrowheads="1"/>
            </p:cNvSpPr>
            <p:nvPr/>
          </p:nvSpPr>
          <p:spPr bwMode="auto">
            <a:xfrm rot="10800000">
              <a:off x="973134" y="71438"/>
              <a:ext cx="5327057" cy="468312"/>
            </a:xfrm>
            <a:prstGeom prst="rect">
              <a:avLst/>
            </a:prstGeom>
            <a:gradFill rotWithShape="1">
              <a:gsLst>
                <a:gs pos="0">
                  <a:srgbClr val="008E00"/>
                </a:gs>
                <a:gs pos="100000">
                  <a:schemeClr val="bg1">
                    <a:alpha val="0"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pic>
          <p:nvPicPr>
            <p:cNvPr id="16" name="Picture 14" descr="KYOKUGEN Logo_trans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228184" y="68263"/>
              <a:ext cx="2303462" cy="4619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466728" cy="562074"/>
          </a:xfrm>
        </p:spPr>
        <p:txBody>
          <a:bodyPr>
            <a:noAutofit/>
          </a:bodyPr>
          <a:lstStyle/>
          <a:p>
            <a:r>
              <a:rPr lang="en-US" altLang="ja-JP" sz="3200" b="1" dirty="0" smtClean="0"/>
              <a:t>Discussion</a:t>
            </a:r>
            <a:endParaRPr kumimoji="1" lang="ja-JP" altLang="en-US" sz="3200" b="1" dirty="0"/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4048" y="1700808"/>
            <a:ext cx="3312368" cy="721060"/>
          </a:xfrm>
          <a:prstGeom prst="rect">
            <a:avLst/>
          </a:prstGeom>
          <a:noFill/>
        </p:spPr>
      </p:pic>
      <p:sp>
        <p:nvSpPr>
          <p:cNvPr id="19" name="テキスト ボックス 18"/>
          <p:cNvSpPr txBox="1"/>
          <p:nvPr/>
        </p:nvSpPr>
        <p:spPr>
          <a:xfrm>
            <a:off x="2051720" y="5301208"/>
            <a:ext cx="5832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altLang="ja-JP" sz="2400" dirty="0" smtClean="0"/>
              <a:t>pressure modifies  the tunneling probability</a:t>
            </a:r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grpSp>
        <p:nvGrpSpPr>
          <p:cNvPr id="30" name="グループ化 29"/>
          <p:cNvGrpSpPr/>
          <p:nvPr/>
        </p:nvGrpSpPr>
        <p:grpSpPr>
          <a:xfrm>
            <a:off x="5148064" y="2852936"/>
            <a:ext cx="3206299" cy="461665"/>
            <a:chOff x="4174013" y="6165304"/>
            <a:chExt cx="3206299" cy="461665"/>
          </a:xfrm>
        </p:grpSpPr>
        <p:sp>
          <p:nvSpPr>
            <p:cNvPr id="28" name="テキスト ボックス 27"/>
            <p:cNvSpPr txBox="1"/>
            <p:nvPr/>
          </p:nvSpPr>
          <p:spPr>
            <a:xfrm>
              <a:off x="4966101" y="6165304"/>
              <a:ext cx="24142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400" dirty="0" smtClean="0"/>
                <a:t>and </a:t>
              </a:r>
              <a:r>
                <a:rPr kumimoji="1" lang="en-US" altLang="ja-JP" sz="2400" b="1" i="1" dirty="0" smtClean="0"/>
                <a:t>g</a:t>
              </a:r>
              <a:r>
                <a:rPr kumimoji="1" lang="en-US" altLang="ja-JP" sz="2400" dirty="0" smtClean="0"/>
                <a:t> shift higher </a:t>
              </a:r>
              <a:endParaRPr kumimoji="1" lang="ja-JP" altLang="en-US" sz="2400" b="1" dirty="0"/>
            </a:p>
          </p:txBody>
        </p:sp>
        <p:pic>
          <p:nvPicPr>
            <p:cNvPr id="5127" name="Picture 7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174013" y="6235402"/>
              <a:ext cx="771752" cy="361950"/>
            </a:xfrm>
            <a:prstGeom prst="rect">
              <a:avLst/>
            </a:prstGeom>
            <a:noFill/>
          </p:spPr>
        </p:pic>
      </p:grpSp>
      <p:pic>
        <p:nvPicPr>
          <p:cNvPr id="28673" name="Picture 1"/>
          <p:cNvPicPr>
            <a:picLocks noChangeAspect="1" noChangeArrowheads="1"/>
          </p:cNvPicPr>
          <p:nvPr/>
        </p:nvPicPr>
        <p:blipFill>
          <a:blip r:embed="rId6" cstate="print"/>
          <a:srcRect l="4871" t="9317" r="52900" b="5782"/>
          <a:stretch>
            <a:fillRect/>
          </a:stretch>
        </p:blipFill>
        <p:spPr bwMode="auto">
          <a:xfrm>
            <a:off x="467544" y="1556792"/>
            <a:ext cx="3744416" cy="3011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3" name="グループ化 42"/>
          <p:cNvGrpSpPr/>
          <p:nvPr/>
        </p:nvGrpSpPr>
        <p:grpSpPr>
          <a:xfrm>
            <a:off x="4716016" y="3501008"/>
            <a:ext cx="4007138" cy="721060"/>
            <a:chOff x="4932040" y="3284984"/>
            <a:chExt cx="4007138" cy="721060"/>
          </a:xfrm>
        </p:grpSpPr>
        <p:pic>
          <p:nvPicPr>
            <p:cNvPr id="36" name="Picture 1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73913"/>
            <a:stretch>
              <a:fillRect/>
            </a:stretch>
          </p:blipFill>
          <p:spPr bwMode="auto">
            <a:xfrm>
              <a:off x="4932040" y="3284984"/>
              <a:ext cx="864096" cy="721060"/>
            </a:xfrm>
            <a:prstGeom prst="rect">
              <a:avLst/>
            </a:prstGeom>
            <a:noFill/>
          </p:spPr>
        </p:pic>
        <p:sp>
          <p:nvSpPr>
            <p:cNvPr id="37" name="テキスト ボックス 36"/>
            <p:cNvSpPr txBox="1"/>
            <p:nvPr/>
          </p:nvSpPr>
          <p:spPr>
            <a:xfrm>
              <a:off x="5868144" y="3429000"/>
              <a:ext cx="307103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dirty="0" smtClean="0"/>
                <a:t>affection became small</a:t>
              </a:r>
              <a:endParaRPr kumimoji="1" lang="ja-JP" altLang="en-US" sz="2400" dirty="0"/>
            </a:p>
          </p:txBody>
        </p:sp>
      </p:grpSp>
      <p:sp>
        <p:nvSpPr>
          <p:cNvPr id="39" name="テキスト ボックス 38"/>
          <p:cNvSpPr txBox="1"/>
          <p:nvPr/>
        </p:nvSpPr>
        <p:spPr>
          <a:xfrm>
            <a:off x="1835696" y="4725144"/>
            <a:ext cx="59145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i="1" dirty="0" smtClean="0"/>
              <a:t>b </a:t>
            </a:r>
            <a:r>
              <a:rPr kumimoji="1" lang="en-US" altLang="ja-JP" sz="2400" dirty="0" smtClean="0"/>
              <a:t>and</a:t>
            </a:r>
            <a:r>
              <a:rPr kumimoji="1" lang="en-US" altLang="ja-JP" sz="2400" i="1" dirty="0" smtClean="0"/>
              <a:t> c </a:t>
            </a:r>
            <a:r>
              <a:rPr kumimoji="1" lang="en-US" altLang="ja-JP" sz="2400" dirty="0" smtClean="0"/>
              <a:t>are relatively independent of pressure</a:t>
            </a:r>
            <a:endParaRPr kumimoji="1" lang="ja-JP" altLang="en-US" sz="2400" i="1" dirty="0"/>
          </a:p>
        </p:txBody>
      </p:sp>
      <p:cxnSp>
        <p:nvCxnSpPr>
          <p:cNvPr id="40" name="直線矢印コネクタ 39"/>
          <p:cNvCxnSpPr/>
          <p:nvPr/>
        </p:nvCxnSpPr>
        <p:spPr>
          <a:xfrm>
            <a:off x="1259632" y="5517232"/>
            <a:ext cx="648072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テキスト ボックス 20"/>
          <p:cNvSpPr txBox="1"/>
          <p:nvPr/>
        </p:nvSpPr>
        <p:spPr>
          <a:xfrm>
            <a:off x="2267744" y="6021288"/>
            <a:ext cx="45132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/>
              <a:t>difficult to see metalli</a:t>
            </a:r>
            <a:r>
              <a:rPr lang="en-US" altLang="ja-JP" sz="2400" b="1" dirty="0" smtClean="0"/>
              <a:t>c behavior…</a:t>
            </a:r>
            <a:endParaRPr kumimoji="1" lang="ja-JP" altLang="en-US" sz="2400" b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グループ化 32"/>
          <p:cNvGrpSpPr/>
          <p:nvPr/>
        </p:nvGrpSpPr>
        <p:grpSpPr>
          <a:xfrm>
            <a:off x="1331640" y="260648"/>
            <a:ext cx="7558512" cy="471487"/>
            <a:chOff x="973134" y="68263"/>
            <a:chExt cx="7558512" cy="471487"/>
          </a:xfrm>
        </p:grpSpPr>
        <p:sp>
          <p:nvSpPr>
            <p:cNvPr id="5" name="Rectangle 15"/>
            <p:cNvSpPr>
              <a:spLocks noChangeArrowheads="1"/>
            </p:cNvSpPr>
            <p:nvPr/>
          </p:nvSpPr>
          <p:spPr bwMode="auto">
            <a:xfrm rot="10800000">
              <a:off x="973134" y="71438"/>
              <a:ext cx="5327057" cy="468312"/>
            </a:xfrm>
            <a:prstGeom prst="rect">
              <a:avLst/>
            </a:prstGeom>
            <a:gradFill rotWithShape="1">
              <a:gsLst>
                <a:gs pos="0">
                  <a:srgbClr val="008E00"/>
                </a:gs>
                <a:gs pos="100000">
                  <a:schemeClr val="bg1">
                    <a:alpha val="0"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pic>
          <p:nvPicPr>
            <p:cNvPr id="6" name="Picture 14" descr="KYOKUGEN Logo_trans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228184" y="68263"/>
              <a:ext cx="2303462" cy="4619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4258816" cy="792088"/>
          </a:xfrm>
        </p:spPr>
        <p:txBody>
          <a:bodyPr>
            <a:normAutofit/>
          </a:bodyPr>
          <a:lstStyle/>
          <a:p>
            <a:r>
              <a:rPr lang="en-US" altLang="ja-JP" sz="3200" b="1" dirty="0" smtClean="0"/>
              <a:t>Summary </a:t>
            </a:r>
            <a:endParaRPr kumimoji="1" lang="ja-JP" altLang="en-US" sz="3200" b="1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95536" y="1340768"/>
            <a:ext cx="7992888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kumimoji="1" lang="en-US" altLang="ja-JP" sz="2800" dirty="0" smtClean="0"/>
              <a:t> Graphite has large anisotropy, and c-axis is effected much more than a-axis by pressure</a:t>
            </a:r>
          </a:p>
          <a:p>
            <a:pPr>
              <a:buFont typeface="Arial" pitchFamily="34" charset="0"/>
              <a:buChar char="•"/>
            </a:pPr>
            <a:endParaRPr kumimoji="1" lang="en-US" altLang="ja-JP" sz="2800" dirty="0" smtClean="0"/>
          </a:p>
          <a:p>
            <a:pPr>
              <a:buFont typeface="Arial" pitchFamily="34" charset="0"/>
              <a:buChar char="•"/>
            </a:pPr>
            <a:r>
              <a:rPr lang="en-US" altLang="ja-JP" sz="2800" dirty="0" smtClean="0"/>
              <a:t> Their resistivity at room temperature gradually become near under pressure</a:t>
            </a:r>
          </a:p>
          <a:p>
            <a:pPr>
              <a:buFont typeface="Arial" pitchFamily="34" charset="0"/>
              <a:buChar char="•"/>
            </a:pPr>
            <a:endParaRPr lang="en-US" altLang="ja-JP" sz="2800" dirty="0" smtClean="0"/>
          </a:p>
          <a:p>
            <a:pPr>
              <a:buFont typeface="Arial" pitchFamily="34" charset="0"/>
              <a:buChar char="•"/>
            </a:pPr>
            <a:r>
              <a:rPr lang="en-US" altLang="ja-JP" sz="2800" dirty="0" smtClean="0"/>
              <a:t> a-axis resistivity has metallic behavior</a:t>
            </a:r>
          </a:p>
          <a:p>
            <a:pPr>
              <a:buFont typeface="Arial" pitchFamily="34" charset="0"/>
              <a:buChar char="•"/>
            </a:pPr>
            <a:endParaRPr lang="en-US" altLang="ja-JP" sz="2800" dirty="0" smtClean="0"/>
          </a:p>
          <a:p>
            <a:pPr>
              <a:buFont typeface="Arial" pitchFamily="34" charset="0"/>
              <a:buChar char="•"/>
            </a:pPr>
            <a:r>
              <a:rPr lang="en-US" altLang="ja-JP" sz="2800" dirty="0" smtClean="0"/>
              <a:t> c-axis resistivity depends so much on structural perfection, and should show metallic behavior in case of single crystal graphite</a:t>
            </a:r>
            <a:endParaRPr lang="ja-JP" altLang="en-US" sz="2800" dirty="0" smtClean="0"/>
          </a:p>
          <a:p>
            <a:endParaRPr kumimoji="1" lang="ja-JP" alt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グループ化 32"/>
          <p:cNvGrpSpPr/>
          <p:nvPr/>
        </p:nvGrpSpPr>
        <p:grpSpPr>
          <a:xfrm>
            <a:off x="1331640" y="260648"/>
            <a:ext cx="7558512" cy="471487"/>
            <a:chOff x="973134" y="68263"/>
            <a:chExt cx="7558512" cy="471487"/>
          </a:xfrm>
        </p:grpSpPr>
        <p:sp>
          <p:nvSpPr>
            <p:cNvPr id="5" name="Rectangle 15"/>
            <p:cNvSpPr>
              <a:spLocks noChangeArrowheads="1"/>
            </p:cNvSpPr>
            <p:nvPr/>
          </p:nvSpPr>
          <p:spPr bwMode="auto">
            <a:xfrm rot="10800000">
              <a:off x="973134" y="71438"/>
              <a:ext cx="5327057" cy="468312"/>
            </a:xfrm>
            <a:prstGeom prst="rect">
              <a:avLst/>
            </a:prstGeom>
            <a:gradFill rotWithShape="1">
              <a:gsLst>
                <a:gs pos="0">
                  <a:srgbClr val="008E00"/>
                </a:gs>
                <a:gs pos="100000">
                  <a:schemeClr val="bg1">
                    <a:alpha val="0"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pic>
          <p:nvPicPr>
            <p:cNvPr id="6" name="Picture 14" descr="KYOKUGEN Logo_trans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228184" y="68263"/>
              <a:ext cx="2303462" cy="4619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4258816" cy="792088"/>
          </a:xfrm>
        </p:spPr>
        <p:txBody>
          <a:bodyPr>
            <a:normAutofit/>
          </a:bodyPr>
          <a:lstStyle/>
          <a:p>
            <a:r>
              <a:rPr lang="en-US" altLang="ja-JP" sz="3200" b="1" dirty="0" smtClean="0"/>
              <a:t>Future work</a:t>
            </a:r>
            <a:endParaRPr kumimoji="1" lang="ja-JP" altLang="en-US" sz="3200" b="1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23528" y="2060848"/>
            <a:ext cx="8363272" cy="3777283"/>
          </a:xfrm>
        </p:spPr>
        <p:txBody>
          <a:bodyPr>
            <a:normAutofit/>
          </a:bodyPr>
          <a:lstStyle/>
          <a:p>
            <a:r>
              <a:rPr kumimoji="1" lang="en-US" altLang="ja-JP" sz="2800" dirty="0" smtClean="0"/>
              <a:t>observe under more high pressure</a:t>
            </a:r>
            <a:r>
              <a:rPr lang="ja-JP" altLang="en-US" sz="2800" dirty="0" smtClean="0"/>
              <a:t> </a:t>
            </a:r>
            <a:r>
              <a:rPr lang="en-US" altLang="ja-JP" sz="2800" dirty="0" smtClean="0"/>
              <a:t>until just before the transformation</a:t>
            </a:r>
          </a:p>
          <a:p>
            <a:endParaRPr lang="en-US" altLang="ja-JP" sz="2800" dirty="0" smtClean="0"/>
          </a:p>
          <a:p>
            <a:r>
              <a:rPr lang="en-US" altLang="ja-JP" sz="2800" dirty="0" smtClean="0"/>
              <a:t>three-dimensional measurement</a:t>
            </a:r>
          </a:p>
          <a:p>
            <a:endParaRPr kumimoji="1" lang="en-US" altLang="ja-JP" sz="2800" dirty="0" smtClean="0"/>
          </a:p>
          <a:p>
            <a:r>
              <a:rPr kumimoji="1" lang="en-US" altLang="ja-JP" sz="2800" dirty="0" smtClean="0"/>
              <a:t>use single crystalline sample to see metallic behavior </a:t>
            </a:r>
          </a:p>
          <a:p>
            <a:endParaRPr lang="en-US" altLang="ja-JP" dirty="0" smtClean="0"/>
          </a:p>
          <a:p>
            <a:endParaRPr kumimoji="1" lang="ja-JP" alt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grpSp>
        <p:nvGrpSpPr>
          <p:cNvPr id="4" name="グループ化 32"/>
          <p:cNvGrpSpPr/>
          <p:nvPr/>
        </p:nvGrpSpPr>
        <p:grpSpPr>
          <a:xfrm>
            <a:off x="1331640" y="260648"/>
            <a:ext cx="7558512" cy="471487"/>
            <a:chOff x="973134" y="68263"/>
            <a:chExt cx="7558512" cy="471487"/>
          </a:xfrm>
        </p:grpSpPr>
        <p:sp>
          <p:nvSpPr>
            <p:cNvPr id="5" name="Rectangle 15"/>
            <p:cNvSpPr>
              <a:spLocks noChangeArrowheads="1"/>
            </p:cNvSpPr>
            <p:nvPr/>
          </p:nvSpPr>
          <p:spPr bwMode="auto">
            <a:xfrm rot="10800000">
              <a:off x="973134" y="71438"/>
              <a:ext cx="5327057" cy="468312"/>
            </a:xfrm>
            <a:prstGeom prst="rect">
              <a:avLst/>
            </a:prstGeom>
            <a:gradFill rotWithShape="1">
              <a:gsLst>
                <a:gs pos="0">
                  <a:srgbClr val="008E00"/>
                </a:gs>
                <a:gs pos="100000">
                  <a:schemeClr val="bg1">
                    <a:alpha val="0"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pic>
          <p:nvPicPr>
            <p:cNvPr id="6" name="Picture 14" descr="KYOKUGEN Logo_trans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228184" y="68263"/>
              <a:ext cx="2303462" cy="4619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グループ化 32"/>
          <p:cNvGrpSpPr/>
          <p:nvPr/>
        </p:nvGrpSpPr>
        <p:grpSpPr>
          <a:xfrm>
            <a:off x="1331640" y="260648"/>
            <a:ext cx="7558512" cy="471487"/>
            <a:chOff x="973134" y="68263"/>
            <a:chExt cx="7558512" cy="471487"/>
          </a:xfrm>
        </p:grpSpPr>
        <p:sp>
          <p:nvSpPr>
            <p:cNvPr id="5" name="Rectangle 15"/>
            <p:cNvSpPr>
              <a:spLocks noChangeArrowheads="1"/>
            </p:cNvSpPr>
            <p:nvPr/>
          </p:nvSpPr>
          <p:spPr bwMode="auto">
            <a:xfrm rot="10800000">
              <a:off x="973134" y="71438"/>
              <a:ext cx="5327057" cy="468312"/>
            </a:xfrm>
            <a:prstGeom prst="rect">
              <a:avLst/>
            </a:prstGeom>
            <a:gradFill rotWithShape="1">
              <a:gsLst>
                <a:gs pos="0">
                  <a:srgbClr val="008E00"/>
                </a:gs>
                <a:gs pos="100000">
                  <a:schemeClr val="bg1">
                    <a:alpha val="0"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pic>
          <p:nvPicPr>
            <p:cNvPr id="6" name="Picture 14" descr="KYOKUGEN Logo_trans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228184" y="68263"/>
              <a:ext cx="2303462" cy="4619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6059016" cy="648072"/>
          </a:xfrm>
        </p:spPr>
        <p:txBody>
          <a:bodyPr>
            <a:normAutofit/>
          </a:bodyPr>
          <a:lstStyle/>
          <a:p>
            <a:r>
              <a:rPr lang="en-US" altLang="ja-JP" sz="3200" b="1" dirty="0" smtClean="0"/>
              <a:t>Calculation of single crystal</a:t>
            </a:r>
            <a:endParaRPr kumimoji="1" lang="ja-JP" altLang="en-US" sz="3200" b="1" dirty="0"/>
          </a:p>
        </p:txBody>
      </p:sp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395536" y="6093296"/>
            <a:ext cx="79681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C00000"/>
                </a:solidFill>
              </a:rPr>
              <a:t>high structural perfection is necessary to see metallic behavior</a:t>
            </a:r>
            <a:endParaRPr kumimoji="1" lang="ja-JP" altLang="en-US" sz="2400" dirty="0">
              <a:solidFill>
                <a:srgbClr val="C00000"/>
              </a:solidFill>
            </a:endParaRPr>
          </a:p>
        </p:txBody>
      </p:sp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26631" name="Rectangle 7"/>
          <p:cNvSpPr>
            <a:spLocks noChangeArrowheads="1"/>
          </p:cNvSpPr>
          <p:nvPr/>
        </p:nvSpPr>
        <p:spPr bwMode="auto">
          <a:xfrm>
            <a:off x="0" y="914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ja-JP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</p:txBody>
      </p:sp>
      <p:sp>
        <p:nvSpPr>
          <p:cNvPr id="26633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26634" name="Rectangle 10"/>
          <p:cNvSpPr>
            <a:spLocks noChangeArrowheads="1"/>
          </p:cNvSpPr>
          <p:nvPr/>
        </p:nvSpPr>
        <p:spPr bwMode="auto">
          <a:xfrm>
            <a:off x="0" y="914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ja-JP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</p:txBody>
      </p:sp>
      <p:sp>
        <p:nvSpPr>
          <p:cNvPr id="26636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grpSp>
        <p:nvGrpSpPr>
          <p:cNvPr id="37" name="グループ化 36"/>
          <p:cNvGrpSpPr/>
          <p:nvPr/>
        </p:nvGrpSpPr>
        <p:grpSpPr>
          <a:xfrm>
            <a:off x="467544" y="4005064"/>
            <a:ext cx="7660764" cy="1757809"/>
            <a:chOff x="755576" y="1340768"/>
            <a:chExt cx="7660764" cy="1757809"/>
          </a:xfrm>
        </p:grpSpPr>
        <p:sp>
          <p:nvSpPr>
            <p:cNvPr id="9" name="テキスト ボックス 8"/>
            <p:cNvSpPr txBox="1"/>
            <p:nvPr/>
          </p:nvSpPr>
          <p:spPr>
            <a:xfrm>
              <a:off x="5724128" y="2636912"/>
              <a:ext cx="269221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dirty="0" smtClean="0"/>
                <a:t>at least below 200 K</a:t>
              </a:r>
              <a:endParaRPr kumimoji="1" lang="ja-JP" altLang="en-US" sz="2400" dirty="0"/>
            </a:p>
          </p:txBody>
        </p:sp>
        <p:sp>
          <p:nvSpPr>
            <p:cNvPr id="10" name="テキスト ボックス 9"/>
            <p:cNvSpPr txBox="1"/>
            <p:nvPr/>
          </p:nvSpPr>
          <p:spPr>
            <a:xfrm>
              <a:off x="755576" y="2708920"/>
              <a:ext cx="37394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(temperature coefficient of resistivity)</a:t>
              </a:r>
              <a:endParaRPr kumimoji="1" lang="ja-JP" altLang="en-US" dirty="0"/>
            </a:p>
          </p:txBody>
        </p:sp>
        <p:sp>
          <p:nvSpPr>
            <p:cNvPr id="14" name="正方形/長方形 13"/>
            <p:cNvSpPr/>
            <p:nvPr/>
          </p:nvSpPr>
          <p:spPr>
            <a:xfrm>
              <a:off x="755576" y="1340768"/>
              <a:ext cx="289310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2400" dirty="0" smtClean="0"/>
                <a:t>single crystal graphite</a:t>
              </a:r>
              <a:endParaRPr lang="ja-JP" altLang="en-US" sz="2400" dirty="0"/>
            </a:p>
          </p:txBody>
        </p:sp>
        <p:grpSp>
          <p:nvGrpSpPr>
            <p:cNvPr id="29" name="グループ化 28"/>
            <p:cNvGrpSpPr/>
            <p:nvPr/>
          </p:nvGrpSpPr>
          <p:grpSpPr>
            <a:xfrm>
              <a:off x="3131840" y="1772816"/>
              <a:ext cx="2067010" cy="1008112"/>
              <a:chOff x="2504990" y="1628800"/>
              <a:chExt cx="2067010" cy="1008112"/>
            </a:xfrm>
          </p:grpSpPr>
          <p:pic>
            <p:nvPicPr>
              <p:cNvPr id="26625" name="Picture 1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504990" y="1628800"/>
                <a:ext cx="2067010" cy="433958"/>
              </a:xfrm>
              <a:prstGeom prst="rect">
                <a:avLst/>
              </a:prstGeom>
              <a:noFill/>
            </p:spPr>
          </p:pic>
          <p:pic>
            <p:nvPicPr>
              <p:cNvPr id="26635" name="Picture 11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783856" y="2107704"/>
                <a:ext cx="1356096" cy="529208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26637" name="Rectangle 13"/>
          <p:cNvSpPr>
            <a:spLocks noChangeArrowheads="1"/>
          </p:cNvSpPr>
          <p:nvPr/>
        </p:nvSpPr>
        <p:spPr bwMode="auto">
          <a:xfrm>
            <a:off x="0" y="914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ja-JP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</p:txBody>
      </p:sp>
      <p:sp>
        <p:nvSpPr>
          <p:cNvPr id="32" name="下矢印 31"/>
          <p:cNvSpPr/>
          <p:nvPr/>
        </p:nvSpPr>
        <p:spPr>
          <a:xfrm>
            <a:off x="3131840" y="3356992"/>
            <a:ext cx="936104" cy="504056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31" name="グループ化 30"/>
          <p:cNvGrpSpPr/>
          <p:nvPr/>
        </p:nvGrpSpPr>
        <p:grpSpPr>
          <a:xfrm>
            <a:off x="2339752" y="2564904"/>
            <a:ext cx="3456383" cy="508013"/>
            <a:chOff x="2619947" y="4634748"/>
            <a:chExt cx="3256954" cy="483822"/>
          </a:xfrm>
        </p:grpSpPr>
        <p:pic>
          <p:nvPicPr>
            <p:cNvPr id="26632" name="Picture 8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619947" y="4634748"/>
              <a:ext cx="1308667" cy="483822"/>
            </a:xfrm>
            <a:prstGeom prst="rect">
              <a:avLst/>
            </a:prstGeom>
            <a:noFill/>
          </p:spPr>
        </p:pic>
        <p:sp>
          <p:nvSpPr>
            <p:cNvPr id="30" name="テキスト ボックス 29"/>
            <p:cNvSpPr txBox="1"/>
            <p:nvPr/>
          </p:nvSpPr>
          <p:spPr>
            <a:xfrm>
              <a:off x="4067944" y="4653136"/>
              <a:ext cx="180895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dirty="0" smtClean="0"/>
                <a:t>(above 40 K )</a:t>
              </a:r>
              <a:endParaRPr kumimoji="1" lang="ja-JP" altLang="en-US" sz="2400" dirty="0"/>
            </a:p>
          </p:txBody>
        </p:sp>
      </p:grpSp>
      <p:sp>
        <p:nvSpPr>
          <p:cNvPr id="34" name="テキスト ボックス 33"/>
          <p:cNvSpPr txBox="1"/>
          <p:nvPr/>
        </p:nvSpPr>
        <p:spPr>
          <a:xfrm>
            <a:off x="251520" y="1052736"/>
            <a:ext cx="5009978" cy="4847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best synthetically produced graphite</a:t>
            </a:r>
            <a:endParaRPr kumimoji="1" lang="ja-JP" altLang="en-US" sz="2400" dirty="0"/>
          </a:p>
        </p:txBody>
      </p:sp>
      <p:sp>
        <p:nvSpPr>
          <p:cNvPr id="33" name="正方形/長方形 32"/>
          <p:cNvSpPr/>
          <p:nvPr/>
        </p:nvSpPr>
        <p:spPr>
          <a:xfrm>
            <a:off x="4355976" y="3212976"/>
            <a:ext cx="24574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dirty="0" smtClean="0">
                <a:solidFill>
                  <a:srgbClr val="C00000"/>
                </a:solidFill>
              </a:rPr>
              <a:t>from band theory </a:t>
            </a:r>
            <a:endParaRPr lang="ja-JP" altLang="en-US" sz="2400" dirty="0">
              <a:solidFill>
                <a:srgbClr val="C00000"/>
              </a:solidFill>
            </a:endParaRPr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4283968" y="3645024"/>
            <a:ext cx="45754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b="1" dirty="0" smtClean="0"/>
              <a:t>J. C. </a:t>
            </a:r>
            <a:r>
              <a:rPr lang="en-US" altLang="ja-JP" sz="1400" b="1" dirty="0" err="1" smtClean="0"/>
              <a:t>Slonczewski</a:t>
            </a:r>
            <a:r>
              <a:rPr lang="en-US" altLang="ja-JP" sz="1400" b="1" dirty="0" smtClean="0"/>
              <a:t> and P. R. Weiss, Phys. Rev. 109, 272 (1958)</a:t>
            </a:r>
            <a:endParaRPr kumimoji="1" lang="ja-JP" altLang="en-US" sz="1400" b="1" dirty="0"/>
          </a:p>
        </p:txBody>
      </p:sp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pic>
        <p:nvPicPr>
          <p:cNvPr id="30721" name="Picture 1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39752" y="2060848"/>
            <a:ext cx="3373701" cy="529208"/>
          </a:xfrm>
          <a:prstGeom prst="rect">
            <a:avLst/>
          </a:prstGeom>
          <a:noFill/>
        </p:spPr>
      </p:pic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0" y="914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ja-JP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</p:txBody>
      </p:sp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39752" y="1556792"/>
            <a:ext cx="3439852" cy="529208"/>
          </a:xfrm>
          <a:prstGeom prst="rect">
            <a:avLst/>
          </a:prstGeom>
          <a:noFill/>
        </p:spPr>
      </p:pic>
      <p:sp>
        <p:nvSpPr>
          <p:cNvPr id="30726" name="Rectangle 6"/>
          <p:cNvSpPr>
            <a:spLocks noChangeArrowheads="1"/>
          </p:cNvSpPr>
          <p:nvPr/>
        </p:nvSpPr>
        <p:spPr bwMode="auto">
          <a:xfrm>
            <a:off x="0" y="914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ja-JP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グループ化 32"/>
          <p:cNvGrpSpPr/>
          <p:nvPr/>
        </p:nvGrpSpPr>
        <p:grpSpPr>
          <a:xfrm>
            <a:off x="1331640" y="260648"/>
            <a:ext cx="7558512" cy="471487"/>
            <a:chOff x="973134" y="68263"/>
            <a:chExt cx="7558512" cy="471487"/>
          </a:xfrm>
        </p:grpSpPr>
        <p:sp>
          <p:nvSpPr>
            <p:cNvPr id="5" name="Rectangle 15"/>
            <p:cNvSpPr>
              <a:spLocks noChangeArrowheads="1"/>
            </p:cNvSpPr>
            <p:nvPr/>
          </p:nvSpPr>
          <p:spPr bwMode="auto">
            <a:xfrm rot="10800000">
              <a:off x="973134" y="71438"/>
              <a:ext cx="5327057" cy="468312"/>
            </a:xfrm>
            <a:prstGeom prst="rect">
              <a:avLst/>
            </a:prstGeom>
            <a:gradFill rotWithShape="1">
              <a:gsLst>
                <a:gs pos="0">
                  <a:srgbClr val="008E00"/>
                </a:gs>
                <a:gs pos="100000">
                  <a:schemeClr val="bg1">
                    <a:alpha val="0"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pic>
          <p:nvPicPr>
            <p:cNvPr id="6" name="Picture 14" descr="KYOKUGEN Logo_trans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228184" y="68263"/>
              <a:ext cx="2303462" cy="4619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260648"/>
            <a:ext cx="3898776" cy="490066"/>
          </a:xfrm>
        </p:spPr>
        <p:txBody>
          <a:bodyPr>
            <a:noAutofit/>
          </a:bodyPr>
          <a:lstStyle/>
          <a:p>
            <a:r>
              <a:rPr lang="en-US" altLang="ja-JP" sz="3200" b="1" dirty="0" smtClean="0"/>
              <a:t>Contents</a:t>
            </a:r>
            <a:endParaRPr kumimoji="1" lang="ja-JP" altLang="en-US" sz="3200" b="1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23528" y="980728"/>
            <a:ext cx="8445624" cy="5688632"/>
          </a:xfrm>
        </p:spPr>
        <p:txBody>
          <a:bodyPr>
            <a:normAutofit lnSpcReduction="10000"/>
          </a:bodyPr>
          <a:lstStyle/>
          <a:p>
            <a:r>
              <a:rPr lang="en-US" altLang="ja-JP" sz="3000" b="1" i="1" dirty="0" smtClean="0"/>
              <a:t>Introduction</a:t>
            </a:r>
            <a:r>
              <a:rPr lang="en-US" altLang="ja-JP" sz="3000" dirty="0" smtClean="0"/>
              <a:t> </a:t>
            </a:r>
            <a:r>
              <a:rPr lang="en-US" altLang="ja-JP" sz="2800" dirty="0" smtClean="0"/>
              <a:t> </a:t>
            </a:r>
            <a:r>
              <a:rPr lang="en-US" altLang="ja-JP" sz="2000" dirty="0" smtClean="0"/>
              <a:t>                    </a:t>
            </a:r>
          </a:p>
          <a:p>
            <a:pPr>
              <a:buNone/>
            </a:pPr>
            <a:r>
              <a:rPr lang="en-US" altLang="ja-JP" sz="2400" dirty="0"/>
              <a:t>     </a:t>
            </a:r>
            <a:r>
              <a:rPr lang="en-US" altLang="ja-JP" sz="2400" dirty="0" smtClean="0"/>
              <a:t>metal transition under pressure </a:t>
            </a:r>
          </a:p>
          <a:p>
            <a:pPr>
              <a:buNone/>
            </a:pPr>
            <a:r>
              <a:rPr lang="en-US" altLang="ja-JP" sz="2400" dirty="0" smtClean="0"/>
              <a:t>     about graphite   - feature</a:t>
            </a:r>
          </a:p>
          <a:p>
            <a:pPr>
              <a:buNone/>
            </a:pPr>
            <a:r>
              <a:rPr lang="en-US" altLang="ja-JP" sz="2400" dirty="0" smtClean="0"/>
              <a:t>                                   - under high pressure</a:t>
            </a:r>
          </a:p>
          <a:p>
            <a:pPr>
              <a:buNone/>
            </a:pPr>
            <a:r>
              <a:rPr lang="en-US" altLang="ja-JP" sz="2400" dirty="0" smtClean="0"/>
              <a:t>                                   - transformation into diamond  </a:t>
            </a:r>
          </a:p>
          <a:p>
            <a:pPr>
              <a:buNone/>
            </a:pPr>
            <a:r>
              <a:rPr lang="en-US" altLang="ja-JP" sz="2400" dirty="0" smtClean="0"/>
              <a:t>                                   -</a:t>
            </a:r>
            <a:r>
              <a:rPr lang="ja-JP" altLang="en-US" sz="2400" dirty="0" smtClean="0"/>
              <a:t> </a:t>
            </a:r>
            <a:r>
              <a:rPr lang="en-US" altLang="ja-JP" sz="2400" dirty="0" smtClean="0"/>
              <a:t>electrical behavior</a:t>
            </a:r>
          </a:p>
          <a:p>
            <a:r>
              <a:rPr lang="en-US" altLang="ja-JP" sz="3000" b="1" i="1" dirty="0" smtClean="0"/>
              <a:t>Works in Shimizu-Lab</a:t>
            </a:r>
          </a:p>
          <a:p>
            <a:pPr>
              <a:buNone/>
            </a:pPr>
            <a:r>
              <a:rPr lang="en-US" altLang="ja-JP" sz="2400" dirty="0" smtClean="0"/>
              <a:t>       electrical behavior of graphite under high pressure and room temperature</a:t>
            </a:r>
          </a:p>
          <a:p>
            <a:pPr>
              <a:buNone/>
            </a:pPr>
            <a:endParaRPr lang="en-US" altLang="ja-JP" sz="800" dirty="0"/>
          </a:p>
          <a:p>
            <a:r>
              <a:rPr lang="en-US" altLang="ja-JP" sz="3000" b="1" i="1" dirty="0" smtClean="0"/>
              <a:t>Mechanism of c-axis conductance</a:t>
            </a:r>
          </a:p>
          <a:p>
            <a:pPr>
              <a:buNone/>
            </a:pPr>
            <a:r>
              <a:rPr lang="en-US" altLang="ja-JP" sz="3000" b="1" i="1" dirty="0" smtClean="0"/>
              <a:t>     </a:t>
            </a:r>
            <a:r>
              <a:rPr lang="en-US" altLang="ja-JP" sz="2400" dirty="0" smtClean="0"/>
              <a:t>electrical behavior of graphite under high pressure</a:t>
            </a:r>
          </a:p>
          <a:p>
            <a:pPr>
              <a:buNone/>
            </a:pPr>
            <a:endParaRPr lang="en-US" altLang="ja-JP" sz="800" b="1" i="1" dirty="0" smtClean="0"/>
          </a:p>
          <a:p>
            <a:r>
              <a:rPr lang="en-US" altLang="ja-JP" sz="3000" b="1" i="1" dirty="0" smtClean="0"/>
              <a:t>Summary &amp; future work</a:t>
            </a:r>
          </a:p>
          <a:p>
            <a:pPr>
              <a:buNone/>
            </a:pPr>
            <a:endParaRPr lang="en-US" altLang="ja-JP" sz="3000" b="1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グループ化 32"/>
          <p:cNvGrpSpPr/>
          <p:nvPr/>
        </p:nvGrpSpPr>
        <p:grpSpPr>
          <a:xfrm>
            <a:off x="1331640" y="260648"/>
            <a:ext cx="7558512" cy="471487"/>
            <a:chOff x="973134" y="68263"/>
            <a:chExt cx="7558512" cy="471487"/>
          </a:xfrm>
        </p:grpSpPr>
        <p:sp>
          <p:nvSpPr>
            <p:cNvPr id="5" name="Rectangle 15"/>
            <p:cNvSpPr>
              <a:spLocks noChangeArrowheads="1"/>
            </p:cNvSpPr>
            <p:nvPr/>
          </p:nvSpPr>
          <p:spPr bwMode="auto">
            <a:xfrm rot="10800000">
              <a:off x="973134" y="71438"/>
              <a:ext cx="5327057" cy="468312"/>
            </a:xfrm>
            <a:prstGeom prst="rect">
              <a:avLst/>
            </a:prstGeom>
            <a:gradFill rotWithShape="1">
              <a:gsLst>
                <a:gs pos="0">
                  <a:srgbClr val="008E00"/>
                </a:gs>
                <a:gs pos="100000">
                  <a:schemeClr val="bg1">
                    <a:alpha val="0"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pic>
          <p:nvPicPr>
            <p:cNvPr id="6" name="Picture 14" descr="KYOKUGEN Logo_trans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228184" y="68263"/>
              <a:ext cx="2303462" cy="4619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タイトル 1"/>
          <p:cNvSpPr txBox="1">
            <a:spLocks/>
          </p:cNvSpPr>
          <p:nvPr/>
        </p:nvSpPr>
        <p:spPr>
          <a:xfrm>
            <a:off x="0" y="260648"/>
            <a:ext cx="6372200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3200" b="1" noProof="0" dirty="0" smtClean="0">
                <a:latin typeface="+mj-lt"/>
                <a:ea typeface="+mj-ea"/>
                <a:cs typeface="+mj-cs"/>
              </a:rPr>
              <a:t>Metal</a:t>
            </a:r>
            <a:r>
              <a:rPr kumimoji="1" lang="en-US" altLang="ja-JP" sz="3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transition under pressure</a:t>
            </a:r>
            <a:endParaRPr kumimoji="1" lang="ja-JP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6" name="テキスト ボックス 75"/>
          <p:cNvSpPr txBox="1"/>
          <p:nvPr/>
        </p:nvSpPr>
        <p:spPr>
          <a:xfrm>
            <a:off x="251520" y="1124744"/>
            <a:ext cx="5940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pressure effect ; shortening of atomic distance</a:t>
            </a:r>
            <a:endParaRPr kumimoji="1" lang="ja-JP" altLang="en-US" sz="2400" dirty="0"/>
          </a:p>
        </p:txBody>
      </p:sp>
      <p:sp>
        <p:nvSpPr>
          <p:cNvPr id="87" name="右矢印 86"/>
          <p:cNvSpPr/>
          <p:nvPr/>
        </p:nvSpPr>
        <p:spPr>
          <a:xfrm>
            <a:off x="4027775" y="2816932"/>
            <a:ext cx="858351" cy="473902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98" name="グループ化 97"/>
          <p:cNvGrpSpPr/>
          <p:nvPr/>
        </p:nvGrpSpPr>
        <p:grpSpPr>
          <a:xfrm>
            <a:off x="1898704" y="2233667"/>
            <a:ext cx="1764531" cy="1555373"/>
            <a:chOff x="827584" y="2276872"/>
            <a:chExt cx="2376264" cy="2160240"/>
          </a:xfrm>
        </p:grpSpPr>
        <p:sp>
          <p:nvSpPr>
            <p:cNvPr id="77" name="円/楕円 76"/>
            <p:cNvSpPr/>
            <p:nvPr/>
          </p:nvSpPr>
          <p:spPr>
            <a:xfrm>
              <a:off x="827584" y="2276872"/>
              <a:ext cx="1080120" cy="1008112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8" name="円/楕円 77"/>
            <p:cNvSpPr/>
            <p:nvPr/>
          </p:nvSpPr>
          <p:spPr>
            <a:xfrm>
              <a:off x="2123728" y="2276872"/>
              <a:ext cx="1080120" cy="1008112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9" name="円/楕円 78"/>
            <p:cNvSpPr/>
            <p:nvPr/>
          </p:nvSpPr>
          <p:spPr>
            <a:xfrm>
              <a:off x="827584" y="3429000"/>
              <a:ext cx="1080120" cy="1008112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0" name="円/楕円 79"/>
            <p:cNvSpPr/>
            <p:nvPr/>
          </p:nvSpPr>
          <p:spPr>
            <a:xfrm>
              <a:off x="2123728" y="3429000"/>
              <a:ext cx="1080120" cy="1008112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8" name="円/楕円 87"/>
            <p:cNvSpPr/>
            <p:nvPr/>
          </p:nvSpPr>
          <p:spPr>
            <a:xfrm>
              <a:off x="2598981" y="3861048"/>
              <a:ext cx="172819" cy="144016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9" name="円/楕円 88"/>
            <p:cNvSpPr/>
            <p:nvPr/>
          </p:nvSpPr>
          <p:spPr>
            <a:xfrm>
              <a:off x="1302837" y="3861048"/>
              <a:ext cx="172819" cy="144016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0" name="円/楕円 89"/>
            <p:cNvSpPr/>
            <p:nvPr/>
          </p:nvSpPr>
          <p:spPr>
            <a:xfrm>
              <a:off x="2555776" y="2708920"/>
              <a:ext cx="172819" cy="144016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1" name="円/楕円 90"/>
            <p:cNvSpPr/>
            <p:nvPr/>
          </p:nvSpPr>
          <p:spPr>
            <a:xfrm>
              <a:off x="1302837" y="2708920"/>
              <a:ext cx="172819" cy="144016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97" name="グループ化 96"/>
          <p:cNvGrpSpPr/>
          <p:nvPr/>
        </p:nvGrpSpPr>
        <p:grpSpPr>
          <a:xfrm>
            <a:off x="5121396" y="2330878"/>
            <a:ext cx="1394820" cy="1316396"/>
            <a:chOff x="5652120" y="2420888"/>
            <a:chExt cx="1872208" cy="1800200"/>
          </a:xfrm>
        </p:grpSpPr>
        <p:grpSp>
          <p:nvGrpSpPr>
            <p:cNvPr id="85" name="グループ化 84"/>
            <p:cNvGrpSpPr/>
            <p:nvPr/>
          </p:nvGrpSpPr>
          <p:grpSpPr>
            <a:xfrm>
              <a:off x="5652120" y="2420888"/>
              <a:ext cx="1872208" cy="1800200"/>
              <a:chOff x="5652120" y="2348880"/>
              <a:chExt cx="1872208" cy="1800200"/>
            </a:xfrm>
          </p:grpSpPr>
          <p:sp>
            <p:nvSpPr>
              <p:cNvPr id="81" name="円/楕円 80"/>
              <p:cNvSpPr/>
              <p:nvPr/>
            </p:nvSpPr>
            <p:spPr>
              <a:xfrm>
                <a:off x="6444208" y="3140968"/>
                <a:ext cx="1080120" cy="1008112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2" name="円/楕円 81"/>
              <p:cNvSpPr/>
              <p:nvPr/>
            </p:nvSpPr>
            <p:spPr>
              <a:xfrm>
                <a:off x="5652120" y="3140968"/>
                <a:ext cx="1080120" cy="1008112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3" name="円/楕円 82"/>
              <p:cNvSpPr/>
              <p:nvPr/>
            </p:nvSpPr>
            <p:spPr>
              <a:xfrm>
                <a:off x="6444208" y="2348880"/>
                <a:ext cx="1080120" cy="1008112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4" name="円/楕円 83"/>
              <p:cNvSpPr/>
              <p:nvPr/>
            </p:nvSpPr>
            <p:spPr>
              <a:xfrm>
                <a:off x="5652120" y="2348880"/>
                <a:ext cx="1080120" cy="1008112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92" name="円/楕円 91"/>
            <p:cNvSpPr/>
            <p:nvPr/>
          </p:nvSpPr>
          <p:spPr>
            <a:xfrm>
              <a:off x="6127373" y="3645024"/>
              <a:ext cx="172819" cy="144016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3" name="円/楕円 92"/>
            <p:cNvSpPr/>
            <p:nvPr/>
          </p:nvSpPr>
          <p:spPr>
            <a:xfrm>
              <a:off x="6919461" y="3645024"/>
              <a:ext cx="172819" cy="144016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4" name="円/楕円 93"/>
            <p:cNvSpPr/>
            <p:nvPr/>
          </p:nvSpPr>
          <p:spPr>
            <a:xfrm>
              <a:off x="6084168" y="2852936"/>
              <a:ext cx="172819" cy="144016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5" name="円/楕円 94"/>
            <p:cNvSpPr/>
            <p:nvPr/>
          </p:nvSpPr>
          <p:spPr>
            <a:xfrm>
              <a:off x="6919461" y="2852936"/>
              <a:ext cx="172819" cy="144016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96" name="テキスト ボックス 95"/>
          <p:cNvSpPr txBox="1"/>
          <p:nvPr/>
        </p:nvSpPr>
        <p:spPr>
          <a:xfrm>
            <a:off x="3701966" y="1700808"/>
            <a:ext cx="1227028" cy="4276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b="1" dirty="0" smtClean="0"/>
              <a:t>pressure</a:t>
            </a:r>
            <a:endParaRPr kumimoji="1" lang="ja-JP" altLang="en-US" sz="3200" b="1" dirty="0"/>
          </a:p>
        </p:txBody>
      </p:sp>
      <p:sp>
        <p:nvSpPr>
          <p:cNvPr id="102" name="テキスト ボックス 101"/>
          <p:cNvSpPr txBox="1"/>
          <p:nvPr/>
        </p:nvSpPr>
        <p:spPr>
          <a:xfrm>
            <a:off x="5220072" y="486916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 dirty="0"/>
          </a:p>
        </p:txBody>
      </p:sp>
      <p:grpSp>
        <p:nvGrpSpPr>
          <p:cNvPr id="103" name="Group 132"/>
          <p:cNvGrpSpPr>
            <a:grpSpLocks/>
          </p:cNvGrpSpPr>
          <p:nvPr/>
        </p:nvGrpSpPr>
        <p:grpSpPr bwMode="auto">
          <a:xfrm>
            <a:off x="179512" y="4653136"/>
            <a:ext cx="8677275" cy="1938338"/>
            <a:chOff x="158" y="2840"/>
            <a:chExt cx="5466" cy="1221"/>
          </a:xfrm>
        </p:grpSpPr>
        <p:sp>
          <p:nvSpPr>
            <p:cNvPr id="104" name="Text Box 133"/>
            <p:cNvSpPr txBox="1">
              <a:spLocks noChangeArrowheads="1"/>
            </p:cNvSpPr>
            <p:nvPr/>
          </p:nvSpPr>
          <p:spPr bwMode="auto">
            <a:xfrm>
              <a:off x="2744" y="2840"/>
              <a:ext cx="1633" cy="1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0"/>
                </a:spcBef>
                <a:buFontTx/>
                <a:buChar char="•"/>
              </a:pPr>
              <a:r>
                <a:rPr lang="en-US" altLang="ja-JP" sz="2400" b="1" dirty="0"/>
                <a:t>structural</a:t>
              </a:r>
            </a:p>
            <a:p>
              <a:pPr>
                <a:spcBef>
                  <a:spcPct val="0"/>
                </a:spcBef>
                <a:buFontTx/>
                <a:buChar char="•"/>
              </a:pPr>
              <a:r>
                <a:rPr lang="en-US" altLang="ja-JP" sz="2400" b="1" dirty="0"/>
                <a:t>magnetic</a:t>
              </a:r>
            </a:p>
            <a:p>
              <a:pPr>
                <a:spcBef>
                  <a:spcPct val="0"/>
                </a:spcBef>
                <a:buFontTx/>
                <a:buChar char="•"/>
              </a:pPr>
              <a:r>
                <a:rPr lang="en-US" altLang="ja-JP" sz="2400" b="1" dirty="0"/>
                <a:t>metal-insulator</a:t>
              </a:r>
            </a:p>
            <a:p>
              <a:pPr>
                <a:spcBef>
                  <a:spcPct val="0"/>
                </a:spcBef>
                <a:buFontTx/>
                <a:buChar char="•"/>
              </a:pPr>
              <a:r>
                <a:rPr lang="en-US" altLang="ja-JP" sz="2400" b="1" dirty="0"/>
                <a:t>superconductive</a:t>
              </a:r>
            </a:p>
            <a:p>
              <a:pPr>
                <a:spcBef>
                  <a:spcPct val="0"/>
                </a:spcBef>
              </a:pPr>
              <a:r>
                <a:rPr lang="en-US" altLang="ja-JP" sz="2400" b="1" dirty="0"/>
                <a:t>         and so on</a:t>
              </a:r>
            </a:p>
          </p:txBody>
        </p:sp>
        <p:sp>
          <p:nvSpPr>
            <p:cNvPr id="105" name="AutoShape 134"/>
            <p:cNvSpPr>
              <a:spLocks noChangeArrowheads="1"/>
            </p:cNvSpPr>
            <p:nvPr/>
          </p:nvSpPr>
          <p:spPr bwMode="auto">
            <a:xfrm>
              <a:off x="2290" y="3113"/>
              <a:ext cx="384" cy="384"/>
            </a:xfrm>
            <a:prstGeom prst="rightArrow">
              <a:avLst>
                <a:gd name="adj1" fmla="val 45315"/>
                <a:gd name="adj2" fmla="val 39060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6" name="AutoShape 135"/>
            <p:cNvSpPr>
              <a:spLocks/>
            </p:cNvSpPr>
            <p:nvPr/>
          </p:nvSpPr>
          <p:spPr bwMode="auto">
            <a:xfrm>
              <a:off x="4332" y="2931"/>
              <a:ext cx="272" cy="862"/>
            </a:xfrm>
            <a:prstGeom prst="rightBrace">
              <a:avLst>
                <a:gd name="adj1" fmla="val 26409"/>
                <a:gd name="adj2" fmla="val 50000"/>
              </a:avLst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107" name="Text Box 136"/>
            <p:cNvSpPr txBox="1">
              <a:spLocks noChangeArrowheads="1"/>
            </p:cNvSpPr>
            <p:nvPr/>
          </p:nvSpPr>
          <p:spPr bwMode="auto">
            <a:xfrm>
              <a:off x="4604" y="3113"/>
              <a:ext cx="1020" cy="518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buFont typeface="Wingdings" pitchFamily="2" charset="2"/>
                <a:buNone/>
              </a:pPr>
              <a:r>
                <a:rPr lang="en-US" altLang="ja-JP" sz="2400" b="1" dirty="0"/>
                <a:t>phase transition</a:t>
              </a:r>
            </a:p>
          </p:txBody>
        </p:sp>
        <p:sp>
          <p:nvSpPr>
            <p:cNvPr id="108" name="Text Box 137"/>
            <p:cNvSpPr txBox="1">
              <a:spLocks noChangeArrowheads="1"/>
            </p:cNvSpPr>
            <p:nvPr/>
          </p:nvSpPr>
          <p:spPr bwMode="auto">
            <a:xfrm>
              <a:off x="158" y="2931"/>
              <a:ext cx="1134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342900" indent="-342900" algn="ctr"/>
              <a:r>
                <a:rPr lang="en-US" altLang="ja-JP" sz="2400" dirty="0"/>
                <a:t>change of</a:t>
              </a:r>
            </a:p>
          </p:txBody>
        </p:sp>
        <p:sp>
          <p:nvSpPr>
            <p:cNvPr id="109" name="Text Box 138"/>
            <p:cNvSpPr txBox="1">
              <a:spLocks noChangeArrowheads="1"/>
            </p:cNvSpPr>
            <p:nvPr/>
          </p:nvSpPr>
          <p:spPr bwMode="auto">
            <a:xfrm>
              <a:off x="249" y="3203"/>
              <a:ext cx="2041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342900" indent="-342900" algn="ctr"/>
              <a:r>
                <a:rPr lang="en-US" altLang="ja-JP" sz="2400" dirty="0"/>
                <a:t>electrical correlation</a:t>
              </a:r>
            </a:p>
          </p:txBody>
        </p:sp>
        <p:sp>
          <p:nvSpPr>
            <p:cNvPr id="110" name="Text Box 139"/>
            <p:cNvSpPr txBox="1">
              <a:spLocks noChangeArrowheads="1"/>
            </p:cNvSpPr>
            <p:nvPr/>
          </p:nvSpPr>
          <p:spPr bwMode="auto">
            <a:xfrm>
              <a:off x="295" y="3430"/>
              <a:ext cx="1043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342900" indent="-342900" algn="ctr"/>
              <a:r>
                <a:rPr lang="en-US" altLang="ja-JP" sz="2400" dirty="0"/>
                <a:t>potential</a:t>
              </a:r>
            </a:p>
          </p:txBody>
        </p:sp>
        <p:sp>
          <p:nvSpPr>
            <p:cNvPr id="111" name="AutoShape 140"/>
            <p:cNvSpPr>
              <a:spLocks/>
            </p:cNvSpPr>
            <p:nvPr/>
          </p:nvSpPr>
          <p:spPr bwMode="auto">
            <a:xfrm>
              <a:off x="249" y="3294"/>
              <a:ext cx="136" cy="363"/>
            </a:xfrm>
            <a:prstGeom prst="leftBrace">
              <a:avLst>
                <a:gd name="adj1" fmla="val 22243"/>
                <a:gd name="adj2" fmla="val 50000"/>
              </a:avLst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グループ化 32"/>
          <p:cNvGrpSpPr/>
          <p:nvPr/>
        </p:nvGrpSpPr>
        <p:grpSpPr>
          <a:xfrm>
            <a:off x="1331640" y="260648"/>
            <a:ext cx="7558512" cy="471487"/>
            <a:chOff x="973134" y="68263"/>
            <a:chExt cx="7558512" cy="471487"/>
          </a:xfrm>
        </p:grpSpPr>
        <p:sp>
          <p:nvSpPr>
            <p:cNvPr id="6" name="Rectangle 15"/>
            <p:cNvSpPr>
              <a:spLocks noChangeArrowheads="1"/>
            </p:cNvSpPr>
            <p:nvPr/>
          </p:nvSpPr>
          <p:spPr bwMode="auto">
            <a:xfrm rot="10800000">
              <a:off x="973134" y="71438"/>
              <a:ext cx="5327057" cy="468312"/>
            </a:xfrm>
            <a:prstGeom prst="rect">
              <a:avLst/>
            </a:prstGeom>
            <a:gradFill rotWithShape="1">
              <a:gsLst>
                <a:gs pos="0">
                  <a:srgbClr val="008E00"/>
                </a:gs>
                <a:gs pos="100000">
                  <a:schemeClr val="bg1">
                    <a:alpha val="0"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pic>
          <p:nvPicPr>
            <p:cNvPr id="7" name="Picture 14" descr="KYOKUGEN Logo_trans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228184" y="68263"/>
              <a:ext cx="2303462" cy="4619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188640"/>
            <a:ext cx="4644008" cy="562074"/>
          </a:xfrm>
        </p:spPr>
        <p:txBody>
          <a:bodyPr>
            <a:noAutofit/>
          </a:bodyPr>
          <a:lstStyle/>
          <a:p>
            <a:r>
              <a:rPr kumimoji="1" lang="en-US" altLang="ja-JP" sz="3200" b="1" dirty="0" smtClean="0"/>
              <a:t>Graphite</a:t>
            </a:r>
            <a:endParaRPr kumimoji="1" lang="ja-JP" altLang="en-US" sz="32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 l="56170" t="13407" r="16712" b="6250"/>
          <a:stretch>
            <a:fillRect/>
          </a:stretch>
        </p:blipFill>
        <p:spPr bwMode="auto">
          <a:xfrm>
            <a:off x="611560" y="1124744"/>
            <a:ext cx="2736304" cy="4557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正方形/長方形 11"/>
          <p:cNvSpPr/>
          <p:nvPr/>
        </p:nvSpPr>
        <p:spPr>
          <a:xfrm>
            <a:off x="467544" y="6334780"/>
            <a:ext cx="338437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200" b="1" dirty="0" smtClean="0"/>
              <a:t>● </a:t>
            </a:r>
            <a:r>
              <a:rPr lang="en-US" altLang="ja-JP" sz="1200" b="1" dirty="0" smtClean="0"/>
              <a:t>; </a:t>
            </a:r>
            <a:r>
              <a:rPr lang="fr-FR" altLang="ja-JP" sz="1200" b="1" dirty="0" smtClean="0"/>
              <a:t>T. Yagi, </a:t>
            </a:r>
            <a:r>
              <a:rPr lang="fr-FR" altLang="ja-JP" sz="1200" b="1" i="1" dirty="0" smtClean="0"/>
              <a:t>et al</a:t>
            </a:r>
            <a:r>
              <a:rPr lang="fr-FR" altLang="ja-JP" sz="1200" b="1" dirty="0" smtClean="0"/>
              <a:t>., Phys. Rev. B. 46, 6031 (1992).</a:t>
            </a:r>
            <a:endParaRPr lang="ja-JP" altLang="en-US" sz="1200" b="1" dirty="0"/>
          </a:p>
        </p:txBody>
      </p:sp>
      <p:sp>
        <p:nvSpPr>
          <p:cNvPr id="15" name="正方形/長方形 14"/>
          <p:cNvSpPr/>
          <p:nvPr/>
        </p:nvSpPr>
        <p:spPr>
          <a:xfrm>
            <a:off x="5148064" y="5733256"/>
            <a:ext cx="30963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3200" b="1" dirty="0" smtClean="0">
                <a:solidFill>
                  <a:srgbClr val="C00000"/>
                </a:solidFill>
              </a:rPr>
              <a:t>large anisotropy</a:t>
            </a:r>
            <a:endParaRPr lang="ja-JP" altLang="en-US" sz="3200" b="1" dirty="0">
              <a:solidFill>
                <a:srgbClr val="C00000"/>
              </a:solidFill>
            </a:endParaRPr>
          </a:p>
        </p:txBody>
      </p:sp>
      <p:sp>
        <p:nvSpPr>
          <p:cNvPr id="20" name="正方形/長方形 19"/>
          <p:cNvSpPr/>
          <p:nvPr/>
        </p:nvSpPr>
        <p:spPr>
          <a:xfrm>
            <a:off x="1095705" y="5785519"/>
            <a:ext cx="202170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400" b="1" dirty="0" smtClean="0"/>
              <a:t>a</a:t>
            </a:r>
            <a:r>
              <a:rPr lang="en-US" altLang="ja-JP" sz="1400" b="1" baseline="-25000" dirty="0" smtClean="0"/>
              <a:t>0</a:t>
            </a:r>
            <a:r>
              <a:rPr lang="en-US" altLang="ja-JP" sz="1400" b="1" dirty="0" smtClean="0"/>
              <a:t> =2.465 Å , c</a:t>
            </a:r>
            <a:r>
              <a:rPr lang="en-US" altLang="ja-JP" sz="1400" b="1" baseline="-25000" dirty="0" smtClean="0"/>
              <a:t>0</a:t>
            </a:r>
            <a:r>
              <a:rPr lang="en-US" altLang="ja-JP" sz="1400" b="1" dirty="0" smtClean="0"/>
              <a:t> = 6.720 Å</a:t>
            </a:r>
            <a:endParaRPr lang="ja-JP" altLang="ja-JP" sz="1400" b="1" dirty="0"/>
          </a:p>
        </p:txBody>
      </p:sp>
      <p:pic>
        <p:nvPicPr>
          <p:cNvPr id="5121" name="Picture 1" descr="è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73302" y="1052737"/>
            <a:ext cx="3158319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4" descr="C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63888" y="1772816"/>
            <a:ext cx="1440160" cy="1080374"/>
          </a:xfrm>
          <a:prstGeom prst="rect">
            <a:avLst/>
          </a:prstGeom>
          <a:noFill/>
        </p:spPr>
      </p:pic>
      <p:sp>
        <p:nvSpPr>
          <p:cNvPr id="16" name="Text Box 40"/>
          <p:cNvSpPr txBox="1">
            <a:spLocks noChangeArrowheads="1"/>
          </p:cNvSpPr>
          <p:nvPr/>
        </p:nvSpPr>
        <p:spPr bwMode="auto">
          <a:xfrm>
            <a:off x="3923928" y="4653136"/>
            <a:ext cx="457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ja-JP" sz="2400" dirty="0" smtClean="0"/>
              <a:t>In-plane</a:t>
            </a:r>
            <a:r>
              <a:rPr lang="ja-JP" altLang="en-US" sz="2400" dirty="0" smtClean="0"/>
              <a:t>・</a:t>
            </a:r>
            <a:r>
              <a:rPr lang="ja-JP" altLang="en-US" sz="2400" dirty="0"/>
              <a:t>・</a:t>
            </a:r>
            <a:r>
              <a:rPr lang="en-US" altLang="ja-JP" sz="2400" dirty="0"/>
              <a:t>covalent bonds</a:t>
            </a:r>
          </a:p>
        </p:txBody>
      </p:sp>
      <p:sp>
        <p:nvSpPr>
          <p:cNvPr id="17" name="Rectangle 51"/>
          <p:cNvSpPr>
            <a:spLocks noChangeArrowheads="1"/>
          </p:cNvSpPr>
          <p:nvPr/>
        </p:nvSpPr>
        <p:spPr bwMode="auto">
          <a:xfrm>
            <a:off x="3923928" y="5157192"/>
            <a:ext cx="4489242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2400" dirty="0" smtClean="0"/>
              <a:t>Inter-plane</a:t>
            </a:r>
            <a:r>
              <a:rPr lang="ja-JP" altLang="en-US" sz="2400" dirty="0" smtClean="0"/>
              <a:t>・</a:t>
            </a:r>
            <a:r>
              <a:rPr lang="ja-JP" altLang="en-US" sz="2400" dirty="0"/>
              <a:t>・</a:t>
            </a:r>
            <a:r>
              <a:rPr lang="en-US" altLang="ja-JP" sz="2400" dirty="0"/>
              <a:t>van </a:t>
            </a:r>
            <a:r>
              <a:rPr lang="en-US" altLang="ja-JP" sz="2400" dirty="0" err="1"/>
              <a:t>der</a:t>
            </a:r>
            <a:r>
              <a:rPr lang="en-US" altLang="ja-JP" sz="2400" dirty="0"/>
              <a:t> Waals force</a:t>
            </a: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4572000" y="4077072"/>
            <a:ext cx="29622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semi-metallic material</a:t>
            </a:r>
            <a:endParaRPr kumimoji="1" lang="ja-JP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15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556791"/>
            <a:ext cx="1080120" cy="940105"/>
          </a:xfrm>
          <a:prstGeom prst="rect">
            <a:avLst/>
          </a:prstGeom>
          <a:noFill/>
        </p:spPr>
      </p:pic>
      <p:grpSp>
        <p:nvGrpSpPr>
          <p:cNvPr id="4" name="グループ化 32"/>
          <p:cNvGrpSpPr/>
          <p:nvPr/>
        </p:nvGrpSpPr>
        <p:grpSpPr>
          <a:xfrm>
            <a:off x="1331640" y="260648"/>
            <a:ext cx="7558512" cy="471487"/>
            <a:chOff x="973134" y="68263"/>
            <a:chExt cx="7558512" cy="471487"/>
          </a:xfrm>
        </p:grpSpPr>
        <p:sp>
          <p:nvSpPr>
            <p:cNvPr id="5" name="Rectangle 15"/>
            <p:cNvSpPr>
              <a:spLocks noChangeArrowheads="1"/>
            </p:cNvSpPr>
            <p:nvPr/>
          </p:nvSpPr>
          <p:spPr bwMode="auto">
            <a:xfrm rot="10800000">
              <a:off x="973134" y="71438"/>
              <a:ext cx="5327057" cy="468312"/>
            </a:xfrm>
            <a:prstGeom prst="rect">
              <a:avLst/>
            </a:prstGeom>
            <a:gradFill rotWithShape="1">
              <a:gsLst>
                <a:gs pos="0">
                  <a:srgbClr val="008E00"/>
                </a:gs>
                <a:gs pos="100000">
                  <a:schemeClr val="bg1">
                    <a:alpha val="0"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pic>
          <p:nvPicPr>
            <p:cNvPr id="6" name="Picture 14" descr="KYOKUGEN Logo_trans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228184" y="68263"/>
              <a:ext cx="2303462" cy="4619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5122912" cy="720080"/>
          </a:xfrm>
        </p:spPr>
        <p:txBody>
          <a:bodyPr>
            <a:normAutofit/>
          </a:bodyPr>
          <a:lstStyle/>
          <a:p>
            <a:r>
              <a:rPr lang="en-US" altLang="ja-JP" sz="3200" b="1" dirty="0" smtClean="0"/>
              <a:t>Transformation into diamond</a:t>
            </a:r>
            <a:endParaRPr kumimoji="1" lang="ja-JP" altLang="en-US" sz="3200" b="1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 cstate="print"/>
          <a:srcRect l="32356" r="32356" b="73980"/>
          <a:stretch>
            <a:fillRect/>
          </a:stretch>
        </p:blipFill>
        <p:spPr bwMode="auto">
          <a:xfrm>
            <a:off x="1475656" y="1124744"/>
            <a:ext cx="1725375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テキスト ボックス 12"/>
          <p:cNvSpPr txBox="1"/>
          <p:nvPr/>
        </p:nvSpPr>
        <p:spPr>
          <a:xfrm>
            <a:off x="755576" y="980728"/>
            <a:ext cx="12250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graphite</a:t>
            </a:r>
            <a:endParaRPr kumimoji="1" lang="ja-JP" altLang="en-US" sz="2400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4211960" y="2564904"/>
            <a:ext cx="20441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c</a:t>
            </a:r>
            <a:r>
              <a:rPr kumimoji="1" lang="en-US" altLang="ja-JP" sz="2400" dirty="0" smtClean="0"/>
              <a:t>ubic-diamond</a:t>
            </a:r>
            <a:endParaRPr kumimoji="1" lang="ja-JP" altLang="en-US" sz="2400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539552" y="5229200"/>
            <a:ext cx="2915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/>
              <a:t>h</a:t>
            </a:r>
            <a:r>
              <a:rPr kumimoji="1" lang="en-US" altLang="ja-JP" sz="2400" dirty="0" smtClean="0"/>
              <a:t>exagonal-diamond </a:t>
            </a:r>
            <a:endParaRPr lang="en-US" altLang="ja-JP" sz="2400" dirty="0" smtClean="0"/>
          </a:p>
          <a:p>
            <a:r>
              <a:rPr kumimoji="1" lang="en-US" altLang="ja-JP" sz="2400" dirty="0" smtClean="0"/>
              <a:t>              (</a:t>
            </a:r>
            <a:r>
              <a:rPr lang="en-US" altLang="ja-JP" sz="2400" dirty="0" smtClean="0"/>
              <a:t>Lonsdaleite)</a:t>
            </a:r>
            <a:endParaRPr kumimoji="1" lang="ja-JP" altLang="en-US" sz="2400" dirty="0"/>
          </a:p>
        </p:txBody>
      </p:sp>
      <p:cxnSp>
        <p:nvCxnSpPr>
          <p:cNvPr id="17" name="直線矢印コネクタ 16"/>
          <p:cNvCxnSpPr/>
          <p:nvPr/>
        </p:nvCxnSpPr>
        <p:spPr>
          <a:xfrm>
            <a:off x="3203848" y="1844824"/>
            <a:ext cx="936104" cy="72008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矢印コネクタ 17"/>
          <p:cNvCxnSpPr/>
          <p:nvPr/>
        </p:nvCxnSpPr>
        <p:spPr>
          <a:xfrm rot="5400000">
            <a:off x="2051720" y="2708920"/>
            <a:ext cx="432048" cy="288032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テキスト ボックス 18"/>
          <p:cNvSpPr txBox="1"/>
          <p:nvPr/>
        </p:nvSpPr>
        <p:spPr>
          <a:xfrm>
            <a:off x="467544" y="5661248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(</a:t>
            </a:r>
            <a:r>
              <a:rPr kumimoji="1" lang="ja-JP" altLang="en-US" dirty="0" smtClean="0"/>
              <a:t>六方晶</a:t>
            </a:r>
            <a:r>
              <a:rPr kumimoji="1" lang="en-US" altLang="ja-JP" dirty="0" smtClean="0"/>
              <a:t>)</a:t>
            </a:r>
            <a:endParaRPr kumimoji="1" lang="ja-JP" altLang="en-US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6228184" y="2627620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(</a:t>
            </a:r>
            <a:r>
              <a:rPr kumimoji="1" lang="ja-JP" altLang="en-US" dirty="0" smtClean="0"/>
              <a:t>立方晶</a:t>
            </a:r>
            <a:r>
              <a:rPr kumimoji="1" lang="en-US" altLang="ja-JP" dirty="0" smtClean="0"/>
              <a:t>)</a:t>
            </a:r>
            <a:endParaRPr kumimoji="1" lang="ja-JP" altLang="en-US" dirty="0"/>
          </a:p>
        </p:txBody>
      </p:sp>
      <p:pic>
        <p:nvPicPr>
          <p:cNvPr id="21" name="Picture 15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99992" y="836712"/>
            <a:ext cx="2304256" cy="1854752"/>
          </a:xfrm>
          <a:prstGeom prst="rect">
            <a:avLst/>
          </a:prstGeom>
          <a:noFill/>
        </p:spPr>
      </p:pic>
      <p:pic>
        <p:nvPicPr>
          <p:cNvPr id="22" name="Picture 14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1520" y="3212976"/>
            <a:ext cx="2520280" cy="2064876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33" name="テキスト ボックス 32"/>
          <p:cNvSpPr txBox="1"/>
          <p:nvPr/>
        </p:nvSpPr>
        <p:spPr>
          <a:xfrm>
            <a:off x="4499992" y="2996952"/>
            <a:ext cx="44050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need high temperature to quench</a:t>
            </a:r>
            <a:endParaRPr kumimoji="1" lang="ja-JP" altLang="en-US" sz="2400" dirty="0"/>
          </a:p>
        </p:txBody>
      </p:sp>
      <p:sp>
        <p:nvSpPr>
          <p:cNvPr id="34" name="正方形/長方形 33"/>
          <p:cNvSpPr/>
          <p:nvPr/>
        </p:nvSpPr>
        <p:spPr>
          <a:xfrm>
            <a:off x="179512" y="6021288"/>
            <a:ext cx="33345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dirty="0" smtClean="0"/>
              <a:t>scarce material in natural</a:t>
            </a:r>
            <a:endParaRPr lang="ja-JP" altLang="en-US" sz="2400" dirty="0"/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1331640" y="6396335"/>
            <a:ext cx="24670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unstable structure</a:t>
            </a:r>
            <a:endParaRPr kumimoji="1" lang="ja-JP" altLang="en-US" sz="2400" dirty="0"/>
          </a:p>
        </p:txBody>
      </p:sp>
      <p:grpSp>
        <p:nvGrpSpPr>
          <p:cNvPr id="26" name="グループ化 25"/>
          <p:cNvGrpSpPr/>
          <p:nvPr/>
        </p:nvGrpSpPr>
        <p:grpSpPr>
          <a:xfrm>
            <a:off x="3923928" y="4077072"/>
            <a:ext cx="4896544" cy="1872208"/>
            <a:chOff x="3707904" y="4653136"/>
            <a:chExt cx="4896544" cy="1872208"/>
          </a:xfrm>
        </p:grpSpPr>
        <p:graphicFrame>
          <p:nvGraphicFramePr>
            <p:cNvPr id="3" name="Object 20"/>
            <p:cNvGraphicFramePr>
              <a:graphicFrameLocks noChangeAspect="1"/>
            </p:cNvGraphicFramePr>
            <p:nvPr/>
          </p:nvGraphicFramePr>
          <p:xfrm>
            <a:off x="3923928" y="5013176"/>
            <a:ext cx="1656184" cy="1089915"/>
          </p:xfrm>
          <a:graphic>
            <a:graphicData uri="http://schemas.openxmlformats.org/presentationml/2006/ole">
              <p:oleObj spid="_x0000_s3074" name="Photo Editor Photo" r:id="rId9" imgW="4067743" imgH="3115110" progId="">
                <p:embed/>
              </p:oleObj>
            </a:graphicData>
          </a:graphic>
        </p:graphicFrame>
        <p:graphicFrame>
          <p:nvGraphicFramePr>
            <p:cNvPr id="7" name="Object 22"/>
            <p:cNvGraphicFramePr>
              <a:graphicFrameLocks noChangeAspect="1"/>
            </p:cNvGraphicFramePr>
            <p:nvPr/>
          </p:nvGraphicFramePr>
          <p:xfrm>
            <a:off x="6660232" y="4653136"/>
            <a:ext cx="1800200" cy="1505366"/>
          </p:xfrm>
          <a:graphic>
            <a:graphicData uri="http://schemas.openxmlformats.org/presentationml/2006/ole">
              <p:oleObj spid="_x0000_s3075" name="Photo Editor Photo" r:id="rId10" imgW="3200000" imgH="3115110" progId="">
                <p:embed/>
              </p:oleObj>
            </a:graphicData>
          </a:graphic>
        </p:graphicFrame>
        <p:cxnSp>
          <p:nvCxnSpPr>
            <p:cNvPr id="37" name="直線矢印コネクタ 36"/>
            <p:cNvCxnSpPr/>
            <p:nvPr/>
          </p:nvCxnSpPr>
          <p:spPr>
            <a:xfrm>
              <a:off x="5796136" y="5589240"/>
              <a:ext cx="648072" cy="1588"/>
            </a:xfrm>
            <a:prstGeom prst="straightConnector1">
              <a:avLst/>
            </a:prstGeom>
            <a:ln w="5715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Rectangle 8"/>
            <p:cNvSpPr>
              <a:spLocks noChangeArrowheads="1"/>
            </p:cNvSpPr>
            <p:nvPr/>
          </p:nvSpPr>
          <p:spPr bwMode="auto">
            <a:xfrm>
              <a:off x="3707904" y="6165304"/>
              <a:ext cx="2088232" cy="3600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ja-JP" altLang="en-US" sz="2400" b="1" dirty="0">
                  <a:latin typeface="Times New Roman" pitchFamily="18" charset="0"/>
                </a:rPr>
                <a:t>ＳＰ</a:t>
              </a:r>
              <a:r>
                <a:rPr lang="ja-JP" altLang="en-US" sz="2400" b="1" baseline="30000" dirty="0">
                  <a:latin typeface="Times New Roman" pitchFamily="18" charset="0"/>
                </a:rPr>
                <a:t>２</a:t>
              </a:r>
              <a:r>
                <a:rPr lang="ja-JP" altLang="en-US" sz="2400" b="1" dirty="0">
                  <a:latin typeface="Times New Roman" pitchFamily="18" charset="0"/>
                </a:rPr>
                <a:t> </a:t>
              </a:r>
              <a:r>
                <a:rPr lang="ja-JP" altLang="en-US" sz="2400" b="1" dirty="0" smtClean="0">
                  <a:latin typeface="Times New Roman" pitchFamily="18" charset="0"/>
                </a:rPr>
                <a:t>（</a:t>
              </a:r>
              <a:r>
                <a:rPr lang="en-US" altLang="ja-JP" sz="2400" b="1" dirty="0" smtClean="0">
                  <a:latin typeface="Times New Roman" pitchFamily="18" charset="0"/>
                </a:rPr>
                <a:t>graphite</a:t>
              </a:r>
              <a:r>
                <a:rPr lang="ja-JP" altLang="en-US" sz="2400" b="1" dirty="0" smtClean="0">
                  <a:latin typeface="Times New Roman" pitchFamily="18" charset="0"/>
                </a:rPr>
                <a:t>）</a:t>
              </a:r>
              <a:endParaRPr lang="ja-JP" altLang="en-US" sz="2400" b="1" dirty="0">
                <a:latin typeface="Times New Roman" pitchFamily="18" charset="0"/>
              </a:endParaRPr>
            </a:p>
          </p:txBody>
        </p:sp>
        <p:sp>
          <p:nvSpPr>
            <p:cNvPr id="39" name="Rectangle 9"/>
            <p:cNvSpPr>
              <a:spLocks noChangeArrowheads="1"/>
            </p:cNvSpPr>
            <p:nvPr/>
          </p:nvSpPr>
          <p:spPr bwMode="auto">
            <a:xfrm>
              <a:off x="6516216" y="6165304"/>
              <a:ext cx="2088232" cy="3600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ja-JP" altLang="en-US" sz="2400" b="1" dirty="0" smtClean="0">
                  <a:latin typeface="Times New Roman" pitchFamily="18" charset="0"/>
                </a:rPr>
                <a:t>ＳＰ</a:t>
              </a:r>
              <a:r>
                <a:rPr lang="ja-JP" altLang="en-US" sz="2400" b="1" baseline="30000" dirty="0" smtClean="0">
                  <a:latin typeface="Times New Roman" pitchFamily="18" charset="0"/>
                </a:rPr>
                <a:t>３</a:t>
              </a:r>
              <a:r>
                <a:rPr lang="ja-JP" altLang="en-US" sz="2400" b="1" dirty="0" smtClean="0">
                  <a:latin typeface="Times New Roman" pitchFamily="18" charset="0"/>
                </a:rPr>
                <a:t>（</a:t>
              </a:r>
              <a:r>
                <a:rPr lang="en-US" altLang="ja-JP" sz="2400" b="1" dirty="0" smtClean="0">
                  <a:latin typeface="Times New Roman" pitchFamily="18" charset="0"/>
                </a:rPr>
                <a:t>diamond</a:t>
              </a:r>
              <a:r>
                <a:rPr lang="ja-JP" altLang="en-US" sz="2400" b="1" dirty="0" smtClean="0">
                  <a:latin typeface="Times New Roman" pitchFamily="18" charset="0"/>
                </a:rPr>
                <a:t>）</a:t>
              </a:r>
              <a:endParaRPr lang="ja-JP" altLang="en-US" sz="2400" b="1" dirty="0">
                <a:latin typeface="Times New Roman" pitchFamily="18" charset="0"/>
              </a:endParaRPr>
            </a:p>
          </p:txBody>
        </p:sp>
      </p:grpSp>
      <p:grpSp>
        <p:nvGrpSpPr>
          <p:cNvPr id="48" name="グループ化 47"/>
          <p:cNvGrpSpPr/>
          <p:nvPr/>
        </p:nvGrpSpPr>
        <p:grpSpPr>
          <a:xfrm>
            <a:off x="5292080" y="1916832"/>
            <a:ext cx="648072" cy="360040"/>
            <a:chOff x="5436096" y="1844824"/>
            <a:chExt cx="648072" cy="360040"/>
          </a:xfrm>
        </p:grpSpPr>
        <p:cxnSp>
          <p:nvCxnSpPr>
            <p:cNvPr id="30" name="直線コネクタ 29"/>
            <p:cNvCxnSpPr/>
            <p:nvPr/>
          </p:nvCxnSpPr>
          <p:spPr>
            <a:xfrm rot="16200000" flipH="1">
              <a:off x="5364088" y="1916832"/>
              <a:ext cx="216024" cy="72008"/>
            </a:xfrm>
            <a:prstGeom prst="line">
              <a:avLst/>
            </a:prstGeom>
            <a:ln w="31750">
              <a:solidFill>
                <a:srgbClr val="1029E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線コネクタ 30"/>
            <p:cNvCxnSpPr/>
            <p:nvPr/>
          </p:nvCxnSpPr>
          <p:spPr>
            <a:xfrm rot="16200000" flipH="1">
              <a:off x="5436096" y="1844824"/>
              <a:ext cx="144016" cy="144016"/>
            </a:xfrm>
            <a:prstGeom prst="line">
              <a:avLst/>
            </a:prstGeom>
            <a:ln w="31750">
              <a:solidFill>
                <a:srgbClr val="1029E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線コネクタ 39"/>
            <p:cNvCxnSpPr/>
            <p:nvPr/>
          </p:nvCxnSpPr>
          <p:spPr>
            <a:xfrm>
              <a:off x="5508104" y="2060848"/>
              <a:ext cx="360040" cy="0"/>
            </a:xfrm>
            <a:prstGeom prst="line">
              <a:avLst/>
            </a:prstGeom>
            <a:ln w="31750">
              <a:solidFill>
                <a:srgbClr val="1029E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線コネクタ 41"/>
            <p:cNvCxnSpPr/>
            <p:nvPr/>
          </p:nvCxnSpPr>
          <p:spPr>
            <a:xfrm flipV="1">
              <a:off x="5588496" y="1988840"/>
              <a:ext cx="423664" cy="8384"/>
            </a:xfrm>
            <a:prstGeom prst="line">
              <a:avLst/>
            </a:prstGeom>
            <a:ln w="31750">
              <a:solidFill>
                <a:srgbClr val="1029E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線コネクタ 43"/>
            <p:cNvCxnSpPr/>
            <p:nvPr/>
          </p:nvCxnSpPr>
          <p:spPr>
            <a:xfrm rot="16200000" flipH="1">
              <a:off x="5940152" y="2060848"/>
              <a:ext cx="216024" cy="72008"/>
            </a:xfrm>
            <a:prstGeom prst="line">
              <a:avLst/>
            </a:prstGeom>
            <a:ln w="31750">
              <a:solidFill>
                <a:srgbClr val="1029E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線コネクタ 44"/>
            <p:cNvCxnSpPr/>
            <p:nvPr/>
          </p:nvCxnSpPr>
          <p:spPr>
            <a:xfrm>
              <a:off x="5868144" y="2060848"/>
              <a:ext cx="216024" cy="144016"/>
            </a:xfrm>
            <a:prstGeom prst="line">
              <a:avLst/>
            </a:prstGeom>
            <a:ln w="31750">
              <a:solidFill>
                <a:srgbClr val="1029E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0" name="直線コネクタ 49"/>
          <p:cNvCxnSpPr/>
          <p:nvPr/>
        </p:nvCxnSpPr>
        <p:spPr>
          <a:xfrm rot="5400000">
            <a:off x="5220072" y="2276872"/>
            <a:ext cx="360040" cy="72008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コネクタ 52"/>
          <p:cNvCxnSpPr/>
          <p:nvPr/>
        </p:nvCxnSpPr>
        <p:spPr>
          <a:xfrm rot="5400000">
            <a:off x="5724128" y="1844824"/>
            <a:ext cx="360040" cy="72008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線コネクタ 63"/>
          <p:cNvCxnSpPr/>
          <p:nvPr/>
        </p:nvCxnSpPr>
        <p:spPr>
          <a:xfrm rot="5400000">
            <a:off x="5580112" y="1844824"/>
            <a:ext cx="432048" cy="144016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線コネクタ 67"/>
          <p:cNvCxnSpPr/>
          <p:nvPr/>
        </p:nvCxnSpPr>
        <p:spPr>
          <a:xfrm>
            <a:off x="5940152" y="2276872"/>
            <a:ext cx="432048" cy="0"/>
          </a:xfrm>
          <a:prstGeom prst="line">
            <a:avLst/>
          </a:prstGeom>
          <a:ln w="31750">
            <a:solidFill>
              <a:srgbClr val="2EF2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線コネクタ 68"/>
          <p:cNvCxnSpPr/>
          <p:nvPr/>
        </p:nvCxnSpPr>
        <p:spPr>
          <a:xfrm>
            <a:off x="4932040" y="1340768"/>
            <a:ext cx="360040" cy="0"/>
          </a:xfrm>
          <a:prstGeom prst="line">
            <a:avLst/>
          </a:prstGeom>
          <a:ln w="31750">
            <a:solidFill>
              <a:srgbClr val="2EF2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直線コネクタ 71"/>
          <p:cNvCxnSpPr/>
          <p:nvPr/>
        </p:nvCxnSpPr>
        <p:spPr>
          <a:xfrm rot="5400000">
            <a:off x="5148064" y="2276872"/>
            <a:ext cx="360040" cy="72008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Picture 14" descr="diamond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092280" y="980728"/>
            <a:ext cx="1584176" cy="15841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グループ化 32"/>
          <p:cNvGrpSpPr/>
          <p:nvPr/>
        </p:nvGrpSpPr>
        <p:grpSpPr>
          <a:xfrm>
            <a:off x="1331640" y="260648"/>
            <a:ext cx="7558512" cy="471487"/>
            <a:chOff x="973134" y="68263"/>
            <a:chExt cx="7558512" cy="471487"/>
          </a:xfrm>
        </p:grpSpPr>
        <p:sp>
          <p:nvSpPr>
            <p:cNvPr id="20" name="Rectangle 15"/>
            <p:cNvSpPr>
              <a:spLocks noChangeArrowheads="1"/>
            </p:cNvSpPr>
            <p:nvPr/>
          </p:nvSpPr>
          <p:spPr bwMode="auto">
            <a:xfrm rot="10800000">
              <a:off x="973134" y="71438"/>
              <a:ext cx="5327057" cy="468312"/>
            </a:xfrm>
            <a:prstGeom prst="rect">
              <a:avLst/>
            </a:prstGeom>
            <a:gradFill rotWithShape="1">
              <a:gsLst>
                <a:gs pos="0">
                  <a:srgbClr val="008E00"/>
                </a:gs>
                <a:gs pos="100000">
                  <a:schemeClr val="bg1">
                    <a:alpha val="0"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pic>
          <p:nvPicPr>
            <p:cNvPr id="21" name="Picture 14" descr="KYOKUGEN Logo_trans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228184" y="68263"/>
              <a:ext cx="2303462" cy="4619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4690864" cy="648072"/>
          </a:xfrm>
        </p:spPr>
        <p:txBody>
          <a:bodyPr>
            <a:normAutofit/>
          </a:bodyPr>
          <a:lstStyle/>
          <a:p>
            <a:r>
              <a:rPr lang="en-US" altLang="ja-JP" sz="3200" b="1" dirty="0" smtClean="0"/>
              <a:t>E</a:t>
            </a:r>
            <a:r>
              <a:rPr kumimoji="1" lang="en-US" altLang="ja-JP" sz="3200" b="1" dirty="0" smtClean="0"/>
              <a:t>lectrical behavior  </a:t>
            </a:r>
            <a:r>
              <a:rPr kumimoji="1" lang="ja-JP" altLang="en-US" sz="3200" b="1" dirty="0" smtClean="0"/>
              <a:t>⊥</a:t>
            </a:r>
            <a:r>
              <a:rPr kumimoji="1" lang="en-US" altLang="ja-JP" sz="3200" b="1" i="1" dirty="0" smtClean="0"/>
              <a:t>c</a:t>
            </a:r>
            <a:endParaRPr kumimoji="1" lang="ja-JP" altLang="en-US" sz="3200" b="1" dirty="0"/>
          </a:p>
        </p:txBody>
      </p:sp>
      <p:sp>
        <p:nvSpPr>
          <p:cNvPr id="4" name="正方形/長方形 3"/>
          <p:cNvSpPr/>
          <p:nvPr/>
        </p:nvSpPr>
        <p:spPr>
          <a:xfrm>
            <a:off x="107504" y="6289575"/>
            <a:ext cx="522007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200" b="1" dirty="0" smtClean="0">
                <a:latin typeface="Arial" charset="0"/>
              </a:rPr>
              <a:t>F. P. Bundy and J. S. Kasper, J. Chem. Phys. 46, 3437 (1967)</a:t>
            </a:r>
            <a:endParaRPr lang="en-US" altLang="ja-JP" sz="1200" b="1" dirty="0">
              <a:latin typeface="Arial" charset="0"/>
            </a:endParaRPr>
          </a:p>
        </p:txBody>
      </p:sp>
      <p:grpSp>
        <p:nvGrpSpPr>
          <p:cNvPr id="5" name="Group 48"/>
          <p:cNvGrpSpPr>
            <a:grpSpLocks/>
          </p:cNvGrpSpPr>
          <p:nvPr/>
        </p:nvGrpSpPr>
        <p:grpSpPr bwMode="auto">
          <a:xfrm>
            <a:off x="152401" y="1295400"/>
            <a:ext cx="4347592" cy="4698204"/>
            <a:chOff x="384" y="816"/>
            <a:chExt cx="2976" cy="3216"/>
          </a:xfrm>
        </p:grpSpPr>
        <p:graphicFrame>
          <p:nvGraphicFramePr>
            <p:cNvPr id="6" name="Object 3"/>
            <p:cNvGraphicFramePr>
              <a:graphicFrameLocks noChangeAspect="1"/>
            </p:cNvGraphicFramePr>
            <p:nvPr/>
          </p:nvGraphicFramePr>
          <p:xfrm>
            <a:off x="480" y="960"/>
            <a:ext cx="2724" cy="3072"/>
          </p:xfrm>
          <a:graphic>
            <a:graphicData uri="http://schemas.openxmlformats.org/presentationml/2006/ole">
              <p:oleObj spid="_x0000_s2050" name="ビットマップ イメージ" r:id="rId4" imgW="6647619" imgH="7497221" progId="PBrush">
                <p:embed/>
              </p:oleObj>
            </a:graphicData>
          </a:graphic>
        </p:graphicFrame>
        <p:sp>
          <p:nvSpPr>
            <p:cNvPr id="7" name="Text Box 9"/>
            <p:cNvSpPr txBox="1">
              <a:spLocks noChangeArrowheads="1"/>
            </p:cNvSpPr>
            <p:nvPr/>
          </p:nvSpPr>
          <p:spPr bwMode="auto">
            <a:xfrm>
              <a:off x="384" y="825"/>
              <a:ext cx="65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 sz="1800">
                  <a:solidFill>
                    <a:srgbClr val="FF3300"/>
                  </a:solidFill>
                </a:rPr>
                <a:t>resistance</a:t>
              </a:r>
            </a:p>
          </p:txBody>
        </p:sp>
        <p:sp>
          <p:nvSpPr>
            <p:cNvPr id="8" name="Text Box 12"/>
            <p:cNvSpPr txBox="1">
              <a:spLocks noChangeArrowheads="1"/>
            </p:cNvSpPr>
            <p:nvPr/>
          </p:nvSpPr>
          <p:spPr bwMode="auto">
            <a:xfrm>
              <a:off x="2037" y="816"/>
              <a:ext cx="113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 sz="1800"/>
                <a:t>room temperature</a:t>
              </a:r>
            </a:p>
          </p:txBody>
        </p:sp>
        <p:sp>
          <p:nvSpPr>
            <p:cNvPr id="9" name="Text Box 18"/>
            <p:cNvSpPr txBox="1">
              <a:spLocks noChangeArrowheads="1"/>
            </p:cNvSpPr>
            <p:nvPr/>
          </p:nvSpPr>
          <p:spPr bwMode="auto">
            <a:xfrm>
              <a:off x="2160" y="1401"/>
              <a:ext cx="120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 sz="1800">
                  <a:solidFill>
                    <a:srgbClr val="0033CC"/>
                  </a:solidFill>
                </a:rPr>
                <a:t>decreasing pressure</a:t>
              </a:r>
            </a:p>
          </p:txBody>
        </p:sp>
        <p:sp>
          <p:nvSpPr>
            <p:cNvPr id="10" name="AutoShape 19"/>
            <p:cNvSpPr>
              <a:spLocks noChangeArrowheads="1"/>
            </p:cNvSpPr>
            <p:nvPr/>
          </p:nvSpPr>
          <p:spPr bwMode="auto">
            <a:xfrm>
              <a:off x="864" y="3600"/>
              <a:ext cx="432" cy="240"/>
            </a:xfrm>
            <a:prstGeom prst="rightArrow">
              <a:avLst>
                <a:gd name="adj1" fmla="val 50000"/>
                <a:gd name="adj2" fmla="val 71250"/>
              </a:avLst>
            </a:prstGeom>
            <a:solidFill>
              <a:srgbClr val="FFCCCC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" name="AutoShape 20"/>
            <p:cNvSpPr>
              <a:spLocks noChangeArrowheads="1"/>
            </p:cNvSpPr>
            <p:nvPr/>
          </p:nvSpPr>
          <p:spPr bwMode="auto">
            <a:xfrm>
              <a:off x="2352" y="1584"/>
              <a:ext cx="432" cy="240"/>
            </a:xfrm>
            <a:prstGeom prst="leftArrow">
              <a:avLst>
                <a:gd name="adj1" fmla="val 50000"/>
                <a:gd name="adj2" fmla="val 74250"/>
              </a:avLst>
            </a:prstGeom>
            <a:solidFill>
              <a:srgbClr val="CCFFFF"/>
            </a:solidFill>
            <a:ln w="9525">
              <a:solidFill>
                <a:srgbClr val="0033CC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ja-JP" altLang="ja-JP" sz="1800">
                <a:solidFill>
                  <a:srgbClr val="0033CC"/>
                </a:solidFill>
              </a:endParaRPr>
            </a:p>
          </p:txBody>
        </p:sp>
        <p:sp>
          <p:nvSpPr>
            <p:cNvPr id="12" name="Text Box 21"/>
            <p:cNvSpPr txBox="1">
              <a:spLocks noChangeArrowheads="1"/>
            </p:cNvSpPr>
            <p:nvPr/>
          </p:nvSpPr>
          <p:spPr bwMode="auto">
            <a:xfrm>
              <a:off x="554" y="3600"/>
              <a:ext cx="117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 sz="1800">
                  <a:solidFill>
                    <a:srgbClr val="FF3300"/>
                  </a:solidFill>
                </a:rPr>
                <a:t>increasing pressure</a:t>
              </a:r>
            </a:p>
          </p:txBody>
        </p:sp>
        <p:sp>
          <p:nvSpPr>
            <p:cNvPr id="13" name="Line 31"/>
            <p:cNvSpPr>
              <a:spLocks noChangeShapeType="1"/>
            </p:cNvSpPr>
            <p:nvPr/>
          </p:nvSpPr>
          <p:spPr bwMode="auto">
            <a:xfrm>
              <a:off x="864" y="3456"/>
              <a:ext cx="864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4" name="Text Box 32"/>
            <p:cNvSpPr txBox="1">
              <a:spLocks noChangeArrowheads="1"/>
            </p:cNvSpPr>
            <p:nvPr/>
          </p:nvSpPr>
          <p:spPr bwMode="auto">
            <a:xfrm>
              <a:off x="1056" y="3264"/>
              <a:ext cx="56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 sz="1800"/>
                <a:t>graphite</a:t>
              </a:r>
            </a:p>
          </p:txBody>
        </p:sp>
        <p:sp>
          <p:nvSpPr>
            <p:cNvPr id="15" name="AutoShape 36"/>
            <p:cNvSpPr>
              <a:spLocks noChangeArrowheads="1"/>
            </p:cNvSpPr>
            <p:nvPr/>
          </p:nvSpPr>
          <p:spPr bwMode="auto">
            <a:xfrm>
              <a:off x="1776" y="2928"/>
              <a:ext cx="144" cy="576"/>
            </a:xfrm>
            <a:prstGeom prst="upArrow">
              <a:avLst>
                <a:gd name="adj1" fmla="val 43333"/>
                <a:gd name="adj2" fmla="val 16363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ja-JP" altLang="en-US"/>
            </a:p>
          </p:txBody>
        </p:sp>
        <p:sp>
          <p:nvSpPr>
            <p:cNvPr id="16" name="Text Box 37"/>
            <p:cNvSpPr txBox="1">
              <a:spLocks noChangeArrowheads="1"/>
            </p:cNvSpPr>
            <p:nvPr/>
          </p:nvSpPr>
          <p:spPr bwMode="auto">
            <a:xfrm>
              <a:off x="1206" y="2499"/>
              <a:ext cx="1413" cy="253"/>
            </a:xfrm>
            <a:prstGeom prst="rect">
              <a:avLst/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 sz="1800" b="1" dirty="0" smtClean="0">
                  <a:solidFill>
                    <a:srgbClr val="0000FF"/>
                  </a:solidFill>
                </a:rPr>
                <a:t>hexagonal diamond</a:t>
              </a:r>
              <a:endParaRPr lang="en-US" altLang="ja-JP" sz="1800" b="1" dirty="0">
                <a:solidFill>
                  <a:srgbClr val="0000FF"/>
                </a:solidFill>
              </a:endParaRPr>
            </a:p>
          </p:txBody>
        </p:sp>
        <p:sp>
          <p:nvSpPr>
            <p:cNvPr id="17" name="Line 38"/>
            <p:cNvSpPr>
              <a:spLocks noChangeShapeType="1"/>
            </p:cNvSpPr>
            <p:nvPr/>
          </p:nvSpPr>
          <p:spPr bwMode="auto">
            <a:xfrm>
              <a:off x="1728" y="3456"/>
              <a:ext cx="0" cy="38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8" name="Text Box 40"/>
            <p:cNvSpPr txBox="1">
              <a:spLocks noChangeArrowheads="1"/>
            </p:cNvSpPr>
            <p:nvPr/>
          </p:nvSpPr>
          <p:spPr bwMode="auto">
            <a:xfrm>
              <a:off x="1612" y="3504"/>
              <a:ext cx="26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 sz="1800" b="1">
                  <a:solidFill>
                    <a:srgbClr val="FF3300"/>
                  </a:solidFill>
                </a:rPr>
                <a:t>×</a:t>
              </a:r>
            </a:p>
          </p:txBody>
        </p:sp>
      </p:grpSp>
      <p:sp>
        <p:nvSpPr>
          <p:cNvPr id="22" name="テキスト ボックス 21"/>
          <p:cNvSpPr txBox="1"/>
          <p:nvPr/>
        </p:nvSpPr>
        <p:spPr>
          <a:xfrm>
            <a:off x="5004048" y="1988840"/>
            <a:ext cx="36207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decrease until about 14GPa</a:t>
            </a:r>
            <a:endParaRPr kumimoji="1" lang="ja-JP" altLang="en-US" sz="2400" dirty="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4644008" y="2564904"/>
            <a:ext cx="42484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dirty="0" smtClean="0"/>
              <a:t>but, suddenly increase with transition occur</a:t>
            </a:r>
            <a:endParaRPr kumimoji="1" lang="ja-JP" altLang="en-US" sz="2400" dirty="0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5648306" y="3933056"/>
            <a:ext cx="21640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dirty="0" smtClean="0">
                <a:solidFill>
                  <a:srgbClr val="FFC000"/>
                </a:solidFill>
              </a:rPr>
              <a:t>c</a:t>
            </a:r>
            <a:r>
              <a:rPr kumimoji="1" lang="en-US" altLang="ja-JP" sz="3600" dirty="0" smtClean="0">
                <a:solidFill>
                  <a:srgbClr val="FFC000"/>
                </a:solidFill>
              </a:rPr>
              <a:t>onductor</a:t>
            </a:r>
            <a:r>
              <a:rPr kumimoji="1" lang="en-US" altLang="ja-JP" sz="2400" dirty="0" smtClean="0"/>
              <a:t> </a:t>
            </a:r>
            <a:endParaRPr kumimoji="1" lang="ja-JP" altLang="en-US" sz="2400" dirty="0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5792322" y="5157192"/>
            <a:ext cx="18317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 smtClean="0">
                <a:solidFill>
                  <a:srgbClr val="C00000"/>
                </a:solidFill>
              </a:rPr>
              <a:t>insulator</a:t>
            </a:r>
            <a:endParaRPr kumimoji="1" lang="ja-JP" altLang="en-US" sz="3600" dirty="0">
              <a:solidFill>
                <a:srgbClr val="C00000"/>
              </a:solidFill>
            </a:endParaRPr>
          </a:p>
        </p:txBody>
      </p:sp>
      <p:cxnSp>
        <p:nvCxnSpPr>
          <p:cNvPr id="28" name="直線矢印コネクタ 27"/>
          <p:cNvCxnSpPr/>
          <p:nvPr/>
        </p:nvCxnSpPr>
        <p:spPr>
          <a:xfrm rot="5400000">
            <a:off x="6438570" y="4867336"/>
            <a:ext cx="433789" cy="1907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正方形/長方形 28"/>
          <p:cNvSpPr/>
          <p:nvPr/>
        </p:nvSpPr>
        <p:spPr>
          <a:xfrm>
            <a:off x="827584" y="764704"/>
            <a:ext cx="29523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600" dirty="0" smtClean="0"/>
              <a:t>HOPG </a:t>
            </a:r>
            <a:r>
              <a:rPr lang="en-US" altLang="ja-JP" sz="1200" dirty="0" smtClean="0"/>
              <a:t>(</a:t>
            </a:r>
            <a:r>
              <a:rPr lang="ja-JP" altLang="en-US" sz="1200" dirty="0" smtClean="0"/>
              <a:t>高配向熱分解黒鉛</a:t>
            </a:r>
            <a:r>
              <a:rPr lang="en-US" altLang="ja-JP" sz="1200" dirty="0" smtClean="0"/>
              <a:t>)</a:t>
            </a:r>
          </a:p>
          <a:p>
            <a:r>
              <a:rPr lang="en-US" altLang="ja-JP" sz="1600" dirty="0" smtClean="0"/>
              <a:t>(high oriented </a:t>
            </a:r>
            <a:r>
              <a:rPr lang="en-US" altLang="ja-JP" sz="1600" dirty="0" err="1" smtClean="0"/>
              <a:t>pyrolytic</a:t>
            </a:r>
            <a:r>
              <a:rPr lang="en-US" altLang="ja-JP" sz="1600" dirty="0" smtClean="0"/>
              <a:t> graphite)</a:t>
            </a: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1547664" y="5949280"/>
            <a:ext cx="14507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b="1" dirty="0" smtClean="0"/>
              <a:t>(10 </a:t>
            </a:r>
            <a:r>
              <a:rPr kumimoji="1" lang="en-US" altLang="ja-JP" sz="1400" b="1" dirty="0" err="1" smtClean="0"/>
              <a:t>kbar</a:t>
            </a:r>
            <a:r>
              <a:rPr kumimoji="1" lang="en-US" altLang="ja-JP" sz="1400" b="1" dirty="0" smtClean="0"/>
              <a:t> = 1 </a:t>
            </a:r>
            <a:r>
              <a:rPr kumimoji="1" lang="en-US" altLang="ja-JP" sz="1400" b="1" dirty="0" err="1" smtClean="0"/>
              <a:t>GPa</a:t>
            </a:r>
            <a:r>
              <a:rPr kumimoji="1" lang="en-US" altLang="ja-JP" sz="1400" b="1" dirty="0" smtClean="0"/>
              <a:t>)</a:t>
            </a:r>
            <a:endParaRPr kumimoji="1" lang="ja-JP" altLang="en-US" sz="1400" b="1" dirty="0"/>
          </a:p>
        </p:txBody>
      </p:sp>
      <p:pic>
        <p:nvPicPr>
          <p:cNvPr id="35" name="Picture 3"/>
          <p:cNvPicPr>
            <a:picLocks noChangeAspect="1" noChangeArrowheads="1"/>
          </p:cNvPicPr>
          <p:nvPr/>
        </p:nvPicPr>
        <p:blipFill>
          <a:blip r:embed="rId5" cstate="print"/>
          <a:srcRect l="32356" r="32356" b="73980"/>
          <a:stretch>
            <a:fillRect/>
          </a:stretch>
        </p:blipFill>
        <p:spPr bwMode="auto">
          <a:xfrm>
            <a:off x="3275856" y="1700808"/>
            <a:ext cx="648072" cy="513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6" name="直線矢印コネクタ 35"/>
          <p:cNvCxnSpPr/>
          <p:nvPr/>
        </p:nvCxnSpPr>
        <p:spPr>
          <a:xfrm>
            <a:off x="3419872" y="2132856"/>
            <a:ext cx="504056" cy="1588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グループ化 32"/>
          <p:cNvGrpSpPr/>
          <p:nvPr/>
        </p:nvGrpSpPr>
        <p:grpSpPr>
          <a:xfrm>
            <a:off x="1331640" y="260648"/>
            <a:ext cx="7558512" cy="471487"/>
            <a:chOff x="973134" y="68263"/>
            <a:chExt cx="7558512" cy="471487"/>
          </a:xfrm>
        </p:grpSpPr>
        <p:sp>
          <p:nvSpPr>
            <p:cNvPr id="5" name="Rectangle 15"/>
            <p:cNvSpPr>
              <a:spLocks noChangeArrowheads="1"/>
            </p:cNvSpPr>
            <p:nvPr/>
          </p:nvSpPr>
          <p:spPr bwMode="auto">
            <a:xfrm rot="10800000">
              <a:off x="973134" y="71438"/>
              <a:ext cx="5327057" cy="468312"/>
            </a:xfrm>
            <a:prstGeom prst="rect">
              <a:avLst/>
            </a:prstGeom>
            <a:gradFill rotWithShape="1">
              <a:gsLst>
                <a:gs pos="0">
                  <a:srgbClr val="008E00"/>
                </a:gs>
                <a:gs pos="100000">
                  <a:schemeClr val="bg1">
                    <a:alpha val="0"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pic>
          <p:nvPicPr>
            <p:cNvPr id="6" name="Picture 14" descr="KYOKUGEN Logo_trans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228184" y="68263"/>
              <a:ext cx="2303462" cy="4619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5626968" cy="648072"/>
          </a:xfrm>
        </p:spPr>
        <p:txBody>
          <a:bodyPr>
            <a:normAutofit/>
          </a:bodyPr>
          <a:lstStyle/>
          <a:p>
            <a:r>
              <a:rPr kumimoji="1" lang="en-US" altLang="ja-JP" sz="3200" b="1" dirty="0" smtClean="0"/>
              <a:t>Our previous works </a:t>
            </a:r>
            <a:endParaRPr kumimoji="1" lang="ja-JP" altLang="en-US" sz="3200" b="1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1187624" y="1124744"/>
            <a:ext cx="6984776" cy="64807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altLang="ja-JP" sz="2400" dirty="0" smtClean="0"/>
              <a:t>measurement  of </a:t>
            </a:r>
            <a:r>
              <a:rPr lang="en-US" altLang="ja-JP" sz="2400" i="1" dirty="0" smtClean="0"/>
              <a:t>a</a:t>
            </a:r>
            <a:r>
              <a:rPr lang="en-US" altLang="ja-JP" sz="2400" dirty="0" smtClean="0"/>
              <a:t>-axis and </a:t>
            </a:r>
            <a:r>
              <a:rPr lang="en-US" altLang="ja-JP" sz="2400" i="1" dirty="0" smtClean="0"/>
              <a:t>c</a:t>
            </a:r>
            <a:r>
              <a:rPr lang="en-US" altLang="ja-JP" sz="2400" dirty="0" smtClean="0"/>
              <a:t>-axis resistivity in parallel</a:t>
            </a:r>
            <a:endParaRPr kumimoji="1" lang="ja-JP" altLang="en-US" sz="2400" dirty="0"/>
          </a:p>
        </p:txBody>
      </p:sp>
      <p:grpSp>
        <p:nvGrpSpPr>
          <p:cNvPr id="14" name="グループ化 13"/>
          <p:cNvGrpSpPr/>
          <p:nvPr/>
        </p:nvGrpSpPr>
        <p:grpSpPr>
          <a:xfrm>
            <a:off x="0" y="1484784"/>
            <a:ext cx="4211960" cy="4608512"/>
            <a:chOff x="395536" y="1052736"/>
            <a:chExt cx="3961135" cy="4284324"/>
          </a:xfrm>
        </p:grpSpPr>
        <p:graphicFrame>
          <p:nvGraphicFramePr>
            <p:cNvPr id="7" name="Object 9"/>
            <p:cNvGraphicFramePr>
              <a:graphicFrameLocks noChangeAspect="1"/>
            </p:cNvGraphicFramePr>
            <p:nvPr/>
          </p:nvGraphicFramePr>
          <p:xfrm>
            <a:off x="395536" y="1052736"/>
            <a:ext cx="3961135" cy="4284324"/>
          </p:xfrm>
          <a:graphic>
            <a:graphicData uri="http://schemas.openxmlformats.org/presentationml/2006/ole">
              <p:oleObj spid="_x0000_s25602" name="ｸﾞﾗﾌ" r:id="rId4" imgW="2917440" imgH="3156480" progId="Origin50.Graph">
                <p:embed/>
              </p:oleObj>
            </a:graphicData>
          </a:graphic>
        </p:graphicFrame>
        <p:grpSp>
          <p:nvGrpSpPr>
            <p:cNvPr id="8" name="グループ化 7"/>
            <p:cNvGrpSpPr/>
            <p:nvPr/>
          </p:nvGrpSpPr>
          <p:grpSpPr>
            <a:xfrm>
              <a:off x="1403598" y="2060798"/>
              <a:ext cx="2180929" cy="1865677"/>
              <a:chOff x="1258888" y="1916113"/>
              <a:chExt cx="2088976" cy="1801812"/>
            </a:xfrm>
          </p:grpSpPr>
          <p:sp>
            <p:nvSpPr>
              <p:cNvPr id="9" name="Line 18"/>
              <p:cNvSpPr>
                <a:spLocks noChangeShapeType="1"/>
              </p:cNvSpPr>
              <p:nvPr/>
            </p:nvSpPr>
            <p:spPr bwMode="auto">
              <a:xfrm>
                <a:off x="1258888" y="1916113"/>
                <a:ext cx="1727200" cy="143986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" name="Line 19"/>
              <p:cNvSpPr>
                <a:spLocks noChangeShapeType="1"/>
              </p:cNvSpPr>
              <p:nvPr/>
            </p:nvSpPr>
            <p:spPr bwMode="auto">
              <a:xfrm>
                <a:off x="1331913" y="3068638"/>
                <a:ext cx="1727200" cy="5048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" name="Oval 20"/>
              <p:cNvSpPr>
                <a:spLocks noChangeArrowheads="1"/>
              </p:cNvSpPr>
              <p:nvPr/>
            </p:nvSpPr>
            <p:spPr bwMode="auto">
              <a:xfrm>
                <a:off x="2771775" y="3141663"/>
                <a:ext cx="503238" cy="576262"/>
              </a:xfrm>
              <a:prstGeom prst="ellips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2" name="Line 25"/>
              <p:cNvSpPr>
                <a:spLocks noChangeShapeType="1"/>
              </p:cNvSpPr>
              <p:nvPr/>
            </p:nvSpPr>
            <p:spPr bwMode="auto">
              <a:xfrm flipH="1">
                <a:off x="3059113" y="2781300"/>
                <a:ext cx="73025" cy="576263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3" name="Text Box 26"/>
              <p:cNvSpPr txBox="1">
                <a:spLocks noChangeArrowheads="1"/>
              </p:cNvSpPr>
              <p:nvPr/>
            </p:nvSpPr>
            <p:spPr bwMode="auto">
              <a:xfrm>
                <a:off x="2843213" y="2420888"/>
                <a:ext cx="504651" cy="3747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ja-JP" altLang="en-US" b="1" dirty="0">
                    <a:solidFill>
                      <a:srgbClr val="FF3300"/>
                    </a:solidFill>
                  </a:rPr>
                  <a:t>？</a:t>
                </a:r>
              </a:p>
            </p:txBody>
          </p:sp>
        </p:grpSp>
      </p:grpSp>
      <p:sp>
        <p:nvSpPr>
          <p:cNvPr id="15" name="テキスト ボックス 14"/>
          <p:cNvSpPr txBox="1"/>
          <p:nvPr/>
        </p:nvSpPr>
        <p:spPr>
          <a:xfrm>
            <a:off x="4211960" y="2535287"/>
            <a:ext cx="4176464" cy="86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Both resistivity decrease and get close</a:t>
            </a:r>
            <a:endParaRPr kumimoji="1" lang="ja-JP" altLang="en-US" sz="2400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4427984" y="4263479"/>
            <a:ext cx="4289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three-dimensional conductance</a:t>
            </a:r>
            <a:endParaRPr kumimoji="1" lang="ja-JP" altLang="en-US" sz="2400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4860032" y="4911551"/>
            <a:ext cx="31252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transition into diamond</a:t>
            </a:r>
            <a:endParaRPr kumimoji="1" lang="ja-JP" altLang="en-US" sz="2400" dirty="0"/>
          </a:p>
        </p:txBody>
      </p:sp>
      <p:cxnSp>
        <p:nvCxnSpPr>
          <p:cNvPr id="21" name="直線矢印コネクタ 20"/>
          <p:cNvCxnSpPr/>
          <p:nvPr/>
        </p:nvCxnSpPr>
        <p:spPr>
          <a:xfrm rot="5400000">
            <a:off x="6264188" y="3723419"/>
            <a:ext cx="504056" cy="1588"/>
          </a:xfrm>
          <a:prstGeom prst="straightConnector1">
            <a:avLst/>
          </a:prstGeom>
          <a:ln w="762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395536" y="5949280"/>
            <a:ext cx="374441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ja-JP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" pitchFamily="18" charset="0"/>
                <a:ea typeface="ＭＳ 明朝" pitchFamily="17" charset="-128"/>
                <a:cs typeface="Times New Roman" pitchFamily="18" charset="0"/>
              </a:rPr>
              <a:t> </a:t>
            </a:r>
            <a:r>
              <a:rPr kumimoji="1" lang="en-US" altLang="ja-JP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" pitchFamily="18" charset="0"/>
                <a:ea typeface="ＭＳ 明朝" pitchFamily="17" charset="-128"/>
                <a:cs typeface="Times New Roman" pitchFamily="18" charset="0"/>
              </a:rPr>
              <a:t>S. </a:t>
            </a:r>
            <a:r>
              <a:rPr kumimoji="1" lang="en-US" altLang="ja-JP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entury" pitchFamily="18" charset="0"/>
                <a:ea typeface="ＭＳ 明朝" pitchFamily="17" charset="-128"/>
                <a:cs typeface="Times New Roman" pitchFamily="18" charset="0"/>
              </a:rPr>
              <a:t>Ona</a:t>
            </a:r>
            <a:r>
              <a:rPr kumimoji="1" lang="en-US" altLang="ja-JP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" pitchFamily="18" charset="0"/>
                <a:ea typeface="ＭＳ 明朝" pitchFamily="17" charset="-128"/>
                <a:cs typeface="Times New Roman" pitchFamily="18" charset="0"/>
              </a:rPr>
              <a:t>, master thesis, Osaka Univ. (2009).</a:t>
            </a:r>
            <a:endParaRPr kumimoji="1" lang="en-US" altLang="ja-JP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</p:txBody>
      </p:sp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5" cstate="print"/>
          <a:srcRect l="32356" r="32356" b="73980"/>
          <a:stretch>
            <a:fillRect/>
          </a:stretch>
        </p:blipFill>
        <p:spPr bwMode="auto">
          <a:xfrm>
            <a:off x="1259632" y="4797152"/>
            <a:ext cx="648072" cy="513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4" name="直線矢印コネクタ 23"/>
          <p:cNvCxnSpPr/>
          <p:nvPr/>
        </p:nvCxnSpPr>
        <p:spPr>
          <a:xfrm>
            <a:off x="1403648" y="5229200"/>
            <a:ext cx="504056" cy="1588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5" cstate="print"/>
          <a:srcRect l="32356" r="32356" b="73980"/>
          <a:stretch>
            <a:fillRect/>
          </a:stretch>
        </p:blipFill>
        <p:spPr bwMode="auto">
          <a:xfrm>
            <a:off x="3203848" y="2852936"/>
            <a:ext cx="648072" cy="513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7" name="直線矢印コネクタ 26"/>
          <p:cNvCxnSpPr/>
          <p:nvPr/>
        </p:nvCxnSpPr>
        <p:spPr>
          <a:xfrm rot="5400000" flipH="1" flipV="1">
            <a:off x="3166970" y="3105838"/>
            <a:ext cx="362889" cy="1101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グループ化 32"/>
          <p:cNvGrpSpPr/>
          <p:nvPr/>
        </p:nvGrpSpPr>
        <p:grpSpPr>
          <a:xfrm>
            <a:off x="1405976" y="260648"/>
            <a:ext cx="7558512" cy="471487"/>
            <a:chOff x="973134" y="68263"/>
            <a:chExt cx="7558512" cy="471487"/>
          </a:xfrm>
        </p:grpSpPr>
        <p:sp>
          <p:nvSpPr>
            <p:cNvPr id="5" name="Rectangle 15"/>
            <p:cNvSpPr>
              <a:spLocks noChangeArrowheads="1"/>
            </p:cNvSpPr>
            <p:nvPr/>
          </p:nvSpPr>
          <p:spPr bwMode="auto">
            <a:xfrm rot="10800000">
              <a:off x="973134" y="71438"/>
              <a:ext cx="5327057" cy="468312"/>
            </a:xfrm>
            <a:prstGeom prst="rect">
              <a:avLst/>
            </a:prstGeom>
            <a:gradFill rotWithShape="1">
              <a:gsLst>
                <a:gs pos="0">
                  <a:srgbClr val="008E00"/>
                </a:gs>
                <a:gs pos="100000">
                  <a:schemeClr val="bg1">
                    <a:alpha val="0"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pic>
          <p:nvPicPr>
            <p:cNvPr id="6" name="Picture 14" descr="KYOKUGEN Logo_trans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228184" y="68263"/>
              <a:ext cx="2303462" cy="4619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202630"/>
            <a:ext cx="6732240" cy="562074"/>
          </a:xfrm>
        </p:spPr>
        <p:txBody>
          <a:bodyPr>
            <a:noAutofit/>
          </a:bodyPr>
          <a:lstStyle/>
          <a:p>
            <a:r>
              <a:rPr kumimoji="1" lang="en-US" altLang="ja-JP" sz="3200" b="1" dirty="0" smtClean="0"/>
              <a:t>Temperature dependence </a:t>
            </a:r>
            <a:endParaRPr kumimoji="1" lang="ja-JP" altLang="en-US" sz="3200" b="1" dirty="0"/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0" y="1371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ja-JP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</p:txBody>
      </p:sp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4" cstate="print"/>
          <a:srcRect l="7528" t="11532" r="67371" b="7997"/>
          <a:stretch>
            <a:fillRect/>
          </a:stretch>
        </p:blipFill>
        <p:spPr bwMode="auto">
          <a:xfrm>
            <a:off x="467544" y="1834657"/>
            <a:ext cx="3240360" cy="4155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テキスト ボックス 20"/>
          <p:cNvSpPr txBox="1"/>
          <p:nvPr/>
        </p:nvSpPr>
        <p:spPr>
          <a:xfrm>
            <a:off x="1043608" y="1370385"/>
            <a:ext cx="21675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i="1" dirty="0" smtClean="0"/>
              <a:t>a</a:t>
            </a:r>
            <a:r>
              <a:rPr kumimoji="1" lang="en-US" altLang="ja-JP" sz="2400" b="1" dirty="0" smtClean="0"/>
              <a:t>-axis ; metallic</a:t>
            </a:r>
            <a:endParaRPr kumimoji="1" lang="ja-JP" altLang="en-US" sz="2400" b="1" i="1" dirty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4788024" y="1340768"/>
            <a:ext cx="33305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i="1" dirty="0" smtClean="0"/>
              <a:t>c</a:t>
            </a:r>
            <a:r>
              <a:rPr kumimoji="1" lang="en-US" altLang="ja-JP" sz="2400" b="1" dirty="0" smtClean="0"/>
              <a:t>-axis ; semi conductive?</a:t>
            </a:r>
            <a:endParaRPr kumimoji="1" lang="ja-JP" altLang="en-US" sz="2400" b="1" i="1" dirty="0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3347864" y="6525344"/>
            <a:ext cx="58326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b="1" dirty="0" smtClean="0"/>
              <a:t>K. Matsubara, K. Sugihara, and T. </a:t>
            </a:r>
            <a:r>
              <a:rPr lang="en-US" altLang="ja-JP" sz="1200" b="1" dirty="0" err="1" smtClean="0"/>
              <a:t>Tsuzuku</a:t>
            </a:r>
            <a:r>
              <a:rPr lang="en-US" altLang="ja-JP" sz="1200" b="1" dirty="0" smtClean="0"/>
              <a:t>, Phys. Rev. B 41, 969 ~1990 (1990)</a:t>
            </a:r>
            <a:endParaRPr kumimoji="1" lang="ja-JP" altLang="en-US" sz="1200" b="1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 cstate="print"/>
          <a:srcRect l="13139" t="13008" r="57625" b="19071"/>
          <a:stretch>
            <a:fillRect/>
          </a:stretch>
        </p:blipFill>
        <p:spPr bwMode="auto">
          <a:xfrm>
            <a:off x="4165781" y="1874441"/>
            <a:ext cx="4229907" cy="3930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6" cstate="print"/>
          <a:srcRect l="32356" r="32356" b="73980"/>
          <a:stretch>
            <a:fillRect/>
          </a:stretch>
        </p:blipFill>
        <p:spPr bwMode="auto">
          <a:xfrm>
            <a:off x="3203848" y="1268760"/>
            <a:ext cx="648072" cy="513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7" name="直線矢印コネクタ 16"/>
          <p:cNvCxnSpPr/>
          <p:nvPr/>
        </p:nvCxnSpPr>
        <p:spPr>
          <a:xfrm>
            <a:off x="3275856" y="1772816"/>
            <a:ext cx="504056" cy="1588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6" cstate="print"/>
          <a:srcRect l="32356" r="32356" b="73980"/>
          <a:stretch>
            <a:fillRect/>
          </a:stretch>
        </p:blipFill>
        <p:spPr bwMode="auto">
          <a:xfrm>
            <a:off x="8100392" y="1268760"/>
            <a:ext cx="648072" cy="513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0" name="直線矢印コネクタ 19"/>
          <p:cNvCxnSpPr/>
          <p:nvPr/>
        </p:nvCxnSpPr>
        <p:spPr>
          <a:xfrm rot="5400000" flipH="1" flipV="1">
            <a:off x="8063514" y="1521662"/>
            <a:ext cx="362889" cy="1101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グループ化 32"/>
          <p:cNvGrpSpPr/>
          <p:nvPr/>
        </p:nvGrpSpPr>
        <p:grpSpPr>
          <a:xfrm>
            <a:off x="1331640" y="260648"/>
            <a:ext cx="7558512" cy="471487"/>
            <a:chOff x="973134" y="68263"/>
            <a:chExt cx="7558512" cy="471487"/>
          </a:xfrm>
        </p:grpSpPr>
        <p:sp>
          <p:nvSpPr>
            <p:cNvPr id="5" name="Rectangle 15"/>
            <p:cNvSpPr>
              <a:spLocks noChangeArrowheads="1"/>
            </p:cNvSpPr>
            <p:nvPr/>
          </p:nvSpPr>
          <p:spPr bwMode="auto">
            <a:xfrm rot="10800000">
              <a:off x="973134" y="71438"/>
              <a:ext cx="5327057" cy="468312"/>
            </a:xfrm>
            <a:prstGeom prst="rect">
              <a:avLst/>
            </a:prstGeom>
            <a:gradFill rotWithShape="1">
              <a:gsLst>
                <a:gs pos="0">
                  <a:srgbClr val="008E00"/>
                </a:gs>
                <a:gs pos="100000">
                  <a:schemeClr val="bg1">
                    <a:alpha val="0"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pic>
          <p:nvPicPr>
            <p:cNvPr id="6" name="Picture 14" descr="KYOKUGEN Logo_trans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228184" y="68263"/>
              <a:ext cx="2303462" cy="4619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51520" y="202630"/>
            <a:ext cx="6120680" cy="562074"/>
          </a:xfrm>
        </p:spPr>
        <p:txBody>
          <a:bodyPr>
            <a:noAutofit/>
          </a:bodyPr>
          <a:lstStyle/>
          <a:p>
            <a:r>
              <a:rPr lang="en-US" altLang="ja-JP" sz="2800" b="1" dirty="0" smtClean="0"/>
              <a:t>What’s the mechanism of conductance</a:t>
            </a:r>
            <a:endParaRPr kumimoji="1" lang="ja-JP" altLang="en-US" sz="2800" b="1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283968" y="3140968"/>
            <a:ext cx="4402832" cy="158417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kumimoji="1" lang="en-US" altLang="ja-JP" sz="2400" dirty="0" smtClean="0"/>
              <a:t>resistivity peak at 40 K</a:t>
            </a:r>
          </a:p>
          <a:p>
            <a:pPr>
              <a:buNone/>
            </a:pPr>
            <a:r>
              <a:rPr lang="en-US" altLang="ja-JP" sz="2400" dirty="0" smtClean="0"/>
              <a:t>     below 40 K … metallic</a:t>
            </a:r>
          </a:p>
          <a:p>
            <a:pPr>
              <a:buNone/>
            </a:pPr>
            <a:r>
              <a:rPr kumimoji="1" lang="en-US" altLang="ja-JP" sz="2400" dirty="0" smtClean="0"/>
              <a:t>     above 40 K …</a:t>
            </a:r>
            <a:r>
              <a:rPr lang="ja-JP" altLang="en-US" sz="2400" dirty="0" smtClean="0"/>
              <a:t> </a:t>
            </a:r>
            <a:r>
              <a:rPr lang="en-US" altLang="ja-JP" sz="2400" dirty="0" smtClean="0"/>
              <a:t>semi-conductive</a:t>
            </a:r>
            <a:endParaRPr kumimoji="1" lang="en-US" altLang="ja-JP" sz="2400" dirty="0" smtClean="0"/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0" y="1371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ja-JP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</p:txBody>
      </p:sp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3923928" y="5229200"/>
            <a:ext cx="48245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b="1" dirty="0" smtClean="0">
                <a:solidFill>
                  <a:srgbClr val="FF0000"/>
                </a:solidFill>
              </a:rPr>
              <a:t>another method expect carrier-phonon interaction</a:t>
            </a:r>
            <a:endParaRPr kumimoji="1" lang="ja-JP" altLang="en-US" sz="2400" b="1" dirty="0">
              <a:solidFill>
                <a:srgbClr val="FF0000"/>
              </a:solidFill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4788024" y="4797152"/>
            <a:ext cx="33911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altLang="ja-JP" sz="2400" b="1" dirty="0" smtClean="0"/>
              <a:t>not shifted with pressure</a:t>
            </a:r>
            <a:endParaRPr lang="ja-JP" altLang="en-US" sz="2400" b="1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4373611" y="1484784"/>
            <a:ext cx="356648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Sample</a:t>
            </a:r>
            <a:r>
              <a:rPr lang="ja-JP" altLang="en-US" sz="2400" dirty="0" smtClean="0"/>
              <a:t> </a:t>
            </a:r>
            <a:r>
              <a:rPr lang="en-US" altLang="ja-JP" sz="2400" dirty="0" smtClean="0"/>
              <a:t>; HOPG</a:t>
            </a:r>
            <a:endParaRPr kumimoji="1" lang="en-US" altLang="ja-JP" sz="2400" dirty="0" smtClean="0"/>
          </a:p>
          <a:p>
            <a:r>
              <a:rPr kumimoji="1" lang="en-US" altLang="ja-JP" sz="2400" dirty="0" smtClean="0"/>
              <a:t>size ; φ300 </a:t>
            </a:r>
            <a:r>
              <a:rPr kumimoji="1" lang="en-US" altLang="ja-JP" sz="2400" dirty="0" err="1" smtClean="0"/>
              <a:t>μm</a:t>
            </a:r>
            <a:r>
              <a:rPr kumimoji="1" lang="en-US" altLang="ja-JP" sz="2400" dirty="0" smtClean="0"/>
              <a:t> * 50~75 </a:t>
            </a:r>
            <a:r>
              <a:rPr kumimoji="1" lang="en-US" altLang="ja-JP" sz="2400" dirty="0" err="1" smtClean="0"/>
              <a:t>μm</a:t>
            </a:r>
            <a:endParaRPr kumimoji="1" lang="ja-JP" altLang="en-US" sz="2400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467544" y="5877272"/>
            <a:ext cx="3312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b="1" dirty="0" smtClean="0"/>
              <a:t>C. </a:t>
            </a:r>
            <a:r>
              <a:rPr lang="en-US" altLang="ja-JP" sz="1200" b="1" dirty="0" err="1" smtClean="0"/>
              <a:t>Uher</a:t>
            </a:r>
            <a:r>
              <a:rPr lang="en-US" altLang="ja-JP" sz="1200" b="1" dirty="0" smtClean="0"/>
              <a:t>, R. L. Hockey, and E. Ben-Jacob Phys. Rev. B 35, 4483–4488 (1987)</a:t>
            </a:r>
            <a:endParaRPr kumimoji="1" lang="ja-JP" altLang="en-US" sz="1200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4" cstate="print"/>
          <a:srcRect l="7087" t="10336" r="66485" b="6978"/>
          <a:stretch>
            <a:fillRect/>
          </a:stretch>
        </p:blipFill>
        <p:spPr bwMode="auto">
          <a:xfrm>
            <a:off x="395536" y="1412776"/>
            <a:ext cx="3240360" cy="4055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5" cstate="print"/>
          <a:srcRect l="32356" r="32356" b="73980"/>
          <a:stretch>
            <a:fillRect/>
          </a:stretch>
        </p:blipFill>
        <p:spPr bwMode="auto">
          <a:xfrm>
            <a:off x="251520" y="764704"/>
            <a:ext cx="648072" cy="513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9" name="直線矢印コネクタ 18"/>
          <p:cNvCxnSpPr/>
          <p:nvPr/>
        </p:nvCxnSpPr>
        <p:spPr>
          <a:xfrm rot="5400000" flipH="1" flipV="1">
            <a:off x="214642" y="1017606"/>
            <a:ext cx="362889" cy="1101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3838</TotalTime>
  <Words>608</Words>
  <Application>Microsoft Office PowerPoint</Application>
  <PresentationFormat>画面に合わせる (4:3)</PresentationFormat>
  <Paragraphs>138</Paragraphs>
  <Slides>16</Slides>
  <Notes>11</Notes>
  <HiddenSlides>0</HiddenSlides>
  <MMClips>0</MMClips>
  <ScaleCrop>false</ScaleCrop>
  <HeadingPairs>
    <vt:vector size="6" baseType="variant"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3</vt:i4>
      </vt:variant>
      <vt:variant>
        <vt:lpstr>スライド タイトル</vt:lpstr>
      </vt:variant>
      <vt:variant>
        <vt:i4>16</vt:i4>
      </vt:variant>
    </vt:vector>
  </HeadingPairs>
  <TitlesOfParts>
    <vt:vector size="20" baseType="lpstr">
      <vt:lpstr>Office テーマ</vt:lpstr>
      <vt:lpstr>Photo Editor Photo</vt:lpstr>
      <vt:lpstr>ビットマップ イメージ</vt:lpstr>
      <vt:lpstr>ｸﾞﾗﾌ</vt:lpstr>
      <vt:lpstr>M1 colloquium</vt:lpstr>
      <vt:lpstr>Contents</vt:lpstr>
      <vt:lpstr>スライド 3</vt:lpstr>
      <vt:lpstr>Graphite</vt:lpstr>
      <vt:lpstr>Transformation into diamond</vt:lpstr>
      <vt:lpstr>Electrical behavior  ⊥c</vt:lpstr>
      <vt:lpstr>Our previous works </vt:lpstr>
      <vt:lpstr>Temperature dependence </vt:lpstr>
      <vt:lpstr>What’s the mechanism of conductance</vt:lpstr>
      <vt:lpstr>Tunneling model</vt:lpstr>
      <vt:lpstr>Discussion</vt:lpstr>
      <vt:lpstr>Discussion</vt:lpstr>
      <vt:lpstr>Summary </vt:lpstr>
      <vt:lpstr>Future work</vt:lpstr>
      <vt:lpstr>スライド 15</vt:lpstr>
      <vt:lpstr>Calculation of single crystal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M1 colloquium</dc:title>
  <dc:creator>B4</dc:creator>
  <cp:lastModifiedBy>Shimizu-Lab</cp:lastModifiedBy>
  <cp:revision>282</cp:revision>
  <dcterms:created xsi:type="dcterms:W3CDTF">2011-06-15T09:54:16Z</dcterms:created>
  <dcterms:modified xsi:type="dcterms:W3CDTF">2011-07-05T05:32:00Z</dcterms:modified>
</cp:coreProperties>
</file>