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handoutMasterIdLst>
    <p:handoutMasterId r:id="rId18"/>
  </p:handoutMasterIdLst>
  <p:sldIdLst>
    <p:sldId id="256" r:id="rId2"/>
    <p:sldId id="257" r:id="rId3"/>
    <p:sldId id="269" r:id="rId4"/>
    <p:sldId id="258" r:id="rId5"/>
    <p:sldId id="259" r:id="rId6"/>
    <p:sldId id="260" r:id="rId7"/>
    <p:sldId id="261" r:id="rId8"/>
    <p:sldId id="268" r:id="rId9"/>
    <p:sldId id="263" r:id="rId10"/>
    <p:sldId id="265" r:id="rId11"/>
    <p:sldId id="271" r:id="rId12"/>
    <p:sldId id="272" r:id="rId13"/>
    <p:sldId id="267" r:id="rId14"/>
    <p:sldId id="270" r:id="rId15"/>
    <p:sldId id="266" r:id="rId16"/>
  </p:sldIdLst>
  <p:sldSz cx="9144000" cy="6858000" type="screen4x3"/>
  <p:notesSz cx="674211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45" autoAdjust="0"/>
    <p:restoredTop sz="59055" autoAdjust="0"/>
  </p:normalViewPr>
  <p:slideViewPr>
    <p:cSldViewPr>
      <p:cViewPr varScale="1">
        <p:scale>
          <a:sx n="37" d="100"/>
          <a:sy n="37" d="100"/>
        </p:scale>
        <p:origin x="-221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16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9525" y="0"/>
            <a:ext cx="2921000" cy="493713"/>
          </a:xfrm>
          <a:prstGeom prst="rect">
            <a:avLst/>
          </a:prstGeom>
        </p:spPr>
        <p:txBody>
          <a:bodyPr vert="horz" lIns="91440" tIns="45720" rIns="91440" bIns="45720" rtlCol="0"/>
          <a:lstStyle>
            <a:lvl1pPr algn="r">
              <a:defRPr sz="1200"/>
            </a:lvl1pPr>
          </a:lstStyle>
          <a:p>
            <a:fld id="{A0D4E619-F200-4016-A715-C0CBE0993A26}" type="datetimeFigureOut">
              <a:rPr kumimoji="1" lang="ja-JP" altLang="en-US" smtClean="0"/>
              <a:t>2011/6/28</a:t>
            </a:fld>
            <a:endParaRPr kumimoji="1" lang="ja-JP" altLang="en-US"/>
          </a:p>
        </p:txBody>
      </p:sp>
      <p:sp>
        <p:nvSpPr>
          <p:cNvPr id="4" name="フッター プレースホルダー 3"/>
          <p:cNvSpPr>
            <a:spLocks noGrp="1"/>
          </p:cNvSpPr>
          <p:nvPr>
            <p:ph type="ftr" sz="quarter" idx="2"/>
          </p:nvPr>
        </p:nvSpPr>
        <p:spPr>
          <a:xfrm>
            <a:off x="0" y="9377363"/>
            <a:ext cx="2921000"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9525" y="9377363"/>
            <a:ext cx="2921000" cy="493712"/>
          </a:xfrm>
          <a:prstGeom prst="rect">
            <a:avLst/>
          </a:prstGeom>
        </p:spPr>
        <p:txBody>
          <a:bodyPr vert="horz" lIns="91440" tIns="45720" rIns="91440" bIns="45720" rtlCol="0" anchor="b"/>
          <a:lstStyle>
            <a:lvl1pPr algn="r">
              <a:defRPr sz="1200"/>
            </a:lvl1pPr>
          </a:lstStyle>
          <a:p>
            <a:fld id="{5E3D5102-1394-460D-9D0F-B7F9C6B74D42}" type="slidenum">
              <a:rPr kumimoji="1" lang="ja-JP" altLang="en-US" smtClean="0"/>
              <a:t>‹#›</a:t>
            </a:fld>
            <a:endParaRPr kumimoji="1" lang="ja-JP" altLang="en-US"/>
          </a:p>
        </p:txBody>
      </p:sp>
    </p:spTree>
    <p:extLst>
      <p:ext uri="{BB962C8B-B14F-4D97-AF65-F5344CB8AC3E}">
        <p14:creationId xmlns:p14="http://schemas.microsoft.com/office/powerpoint/2010/main" val="25823829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BFEC5A51-03A8-4151-81E0-279EAD92E3B6}" type="datetimeFigureOut">
              <a:rPr kumimoji="1" lang="ja-JP" altLang="en-US" smtClean="0"/>
              <a:t>2011/6/28</a:t>
            </a:fld>
            <a:endParaRPr kumimoji="1" lang="ja-JP" altLang="en-US"/>
          </a:p>
        </p:txBody>
      </p:sp>
      <p:sp>
        <p:nvSpPr>
          <p:cNvPr id="4" name="スライド イメージ プレースホルダー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4212" y="4689515"/>
            <a:ext cx="5393690" cy="444269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51A47169-2BF5-496D-A173-45395E73E4D5}" type="slidenum">
              <a:rPr kumimoji="1" lang="ja-JP" altLang="en-US" smtClean="0"/>
              <a:t>‹#›</a:t>
            </a:fld>
            <a:endParaRPr kumimoji="1" lang="ja-JP" altLang="en-US"/>
          </a:p>
        </p:txBody>
      </p:sp>
    </p:spTree>
    <p:extLst>
      <p:ext uri="{BB962C8B-B14F-4D97-AF65-F5344CB8AC3E}">
        <p14:creationId xmlns:p14="http://schemas.microsoft.com/office/powerpoint/2010/main" val="17123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プリスティンピセン</a:t>
            </a:r>
            <a:r>
              <a:rPr kumimoji="1" lang="ja-JP" altLang="en-US" dirty="0" smtClean="0"/>
              <a:t>と、ポタシウムドープピセンの第一原理計算を表題として、</a:t>
            </a:r>
            <a:endParaRPr kumimoji="1" lang="en-US" altLang="ja-JP" dirty="0" smtClean="0"/>
          </a:p>
          <a:p>
            <a:r>
              <a:rPr kumimoji="1" lang="ja-JP" altLang="en-US" dirty="0" smtClean="0"/>
              <a:t>プレゼンテーションさせていただきます。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1A47169-2BF5-496D-A173-45395E73E4D5}" type="slidenum">
              <a:rPr kumimoji="1" lang="ja-JP" altLang="en-US" smtClean="0"/>
              <a:t>1</a:t>
            </a:fld>
            <a:endParaRPr kumimoji="1" lang="ja-JP" altLang="en-US"/>
          </a:p>
        </p:txBody>
      </p:sp>
    </p:spTree>
    <p:extLst>
      <p:ext uri="{BB962C8B-B14F-4D97-AF65-F5344CB8AC3E}">
        <p14:creationId xmlns:p14="http://schemas.microsoft.com/office/powerpoint/2010/main" val="38946269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計算の仕組みについて説明します。</a:t>
            </a:r>
            <a:endParaRPr kumimoji="1" lang="en-US" altLang="ja-JP" dirty="0" smtClean="0"/>
          </a:p>
          <a:p>
            <a:endParaRPr kumimoji="1" lang="en-US" altLang="ja-JP" dirty="0" smtClean="0"/>
          </a:p>
          <a:p>
            <a:r>
              <a:rPr kumimoji="1" lang="ja-JP" altLang="en-US" dirty="0" smtClean="0"/>
              <a:t>イニシャルコンディションとして、</a:t>
            </a:r>
            <a:r>
              <a:rPr kumimoji="1" lang="ja-JP" altLang="en-US" dirty="0" smtClean="0"/>
              <a:t>ここでは、実験結果をもとに、</a:t>
            </a:r>
            <a:r>
              <a:rPr kumimoji="1" lang="en-US" altLang="ja-JP" dirty="0" smtClean="0"/>
              <a:t>INPUT</a:t>
            </a:r>
            <a:r>
              <a:rPr kumimoji="1" lang="ja-JP" altLang="en-US" dirty="0" smtClean="0"/>
              <a:t>データを自分で組みます。</a:t>
            </a:r>
            <a:endParaRPr kumimoji="1" lang="en-US" altLang="ja-JP" dirty="0" smtClean="0"/>
          </a:p>
          <a:p>
            <a:r>
              <a:rPr kumimoji="1" lang="en-US" altLang="ja-JP" dirty="0" smtClean="0"/>
              <a:t>INPUT</a:t>
            </a:r>
            <a:r>
              <a:rPr kumimoji="1" lang="ja-JP" altLang="en-US" dirty="0" smtClean="0"/>
              <a:t>データにはカーボンと水素の</a:t>
            </a:r>
            <a:r>
              <a:rPr kumimoji="1" lang="en-US" altLang="ja-JP" dirty="0" smtClean="0"/>
              <a:t>pseudo</a:t>
            </a:r>
            <a:r>
              <a:rPr kumimoji="1" lang="ja-JP" altLang="en-US" dirty="0" smtClean="0"/>
              <a:t>ポテンシャルを組み込みます。</a:t>
            </a:r>
            <a:endParaRPr kumimoji="1" lang="en-US" altLang="ja-JP" dirty="0" smtClean="0"/>
          </a:p>
          <a:p>
            <a:endParaRPr kumimoji="1" lang="en-US" altLang="ja-JP" dirty="0" smtClean="0"/>
          </a:p>
          <a:p>
            <a:r>
              <a:rPr kumimoji="1" lang="ja-JP" altLang="en-US" dirty="0" smtClean="0"/>
              <a:t>これをエスプレッソといわれる第一原理計算の計算パッケージに入れて、出てきたトータルフォース、トータルエナジー、などが、許された範囲内になるまで、</a:t>
            </a:r>
            <a:endParaRPr kumimoji="1" lang="en-US" altLang="ja-JP" dirty="0" smtClean="0"/>
          </a:p>
          <a:p>
            <a:r>
              <a:rPr kumimoji="1" lang="ja-JP" altLang="en-US" dirty="0" smtClean="0"/>
              <a:t>自動的に、インプットデータとして作り続け、エスプレッソに投げ続けます。</a:t>
            </a:r>
            <a:endParaRPr kumimoji="1" lang="en-US" altLang="ja-JP" dirty="0" smtClean="0"/>
          </a:p>
          <a:p>
            <a:endParaRPr kumimoji="1" lang="en-US" altLang="ja-JP" dirty="0" smtClean="0"/>
          </a:p>
          <a:p>
            <a:r>
              <a:rPr kumimoji="1" lang="ja-JP" altLang="en-US" dirty="0" smtClean="0"/>
              <a:t>これは</a:t>
            </a:r>
            <a:r>
              <a:rPr kumimoji="1" lang="en-US" altLang="ja-JP" dirty="0" smtClean="0"/>
              <a:t>pseudo</a:t>
            </a:r>
            <a:r>
              <a:rPr kumimoji="1" lang="ja-JP" altLang="en-US" dirty="0" smtClean="0"/>
              <a:t>ポテンシャルにポタシウムを入れた状態で行うこととなんら変わりはありません。</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1A47169-2BF5-496D-A173-45395E73E4D5}" type="slidenum">
              <a:rPr kumimoji="1" lang="ja-JP" altLang="en-US" smtClean="0"/>
              <a:t>10</a:t>
            </a:fld>
            <a:endParaRPr kumimoji="1" lang="ja-JP" altLang="en-US"/>
          </a:p>
        </p:txBody>
      </p:sp>
    </p:spTree>
    <p:extLst>
      <p:ext uri="{BB962C8B-B14F-4D97-AF65-F5344CB8AC3E}">
        <p14:creationId xmlns:p14="http://schemas.microsoft.com/office/powerpoint/2010/main" val="29421892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では、アウトプットデータから何が読み取られるのか。</a:t>
            </a:r>
            <a:endParaRPr kumimoji="1" lang="en-US" altLang="ja-JP" dirty="0" smtClean="0"/>
          </a:p>
          <a:p>
            <a:r>
              <a:rPr kumimoji="1" lang="ja-JP" altLang="en-US" dirty="0" smtClean="0"/>
              <a:t>１つはトータルフォースで、準安定状態になるまで、すべての自由度におけるフォースなので、許容の範囲内になると、準安定状態とみることができます。</a:t>
            </a:r>
            <a:endParaRPr kumimoji="1" lang="en-US" altLang="ja-JP" dirty="0" smtClean="0"/>
          </a:p>
          <a:p>
            <a:endParaRPr kumimoji="1" lang="en-US" altLang="ja-JP" dirty="0" smtClean="0"/>
          </a:p>
          <a:p>
            <a:r>
              <a:rPr kumimoji="1" lang="ja-JP" altLang="en-US" dirty="0" smtClean="0"/>
              <a:t>トータルエネルギーは密度汎関数上、さまざまな情報を取り出せるカギとなります。</a:t>
            </a:r>
            <a:endParaRPr kumimoji="1" lang="en-US" altLang="ja-JP" dirty="0" smtClean="0"/>
          </a:p>
          <a:p>
            <a:endParaRPr kumimoji="1" lang="en-US" altLang="ja-JP" dirty="0" smtClean="0"/>
          </a:p>
          <a:p>
            <a:r>
              <a:rPr kumimoji="1" lang="ja-JP" altLang="en-US" dirty="0" smtClean="0"/>
              <a:t>また、インターナルストレスは、狭い間にドープしているので、ユニットセル膨れるはずですが、外側からそれを抑えております。</a:t>
            </a:r>
            <a:endParaRPr kumimoji="1" lang="en-US" altLang="ja-JP" dirty="0" smtClean="0"/>
          </a:p>
          <a:p>
            <a:r>
              <a:rPr kumimoji="1" lang="ja-JP" altLang="en-US" dirty="0" smtClean="0"/>
              <a:t>実験では氷点下２５５度でおこなっているので、固まっておりますが、理論計算はそうはいかないので、インターナルストレスが決まる程度まで、</a:t>
            </a:r>
            <a:endParaRPr kumimoji="1" lang="en-US" altLang="ja-JP" dirty="0" smtClean="0"/>
          </a:p>
          <a:p>
            <a:r>
              <a:rPr kumimoji="1" lang="ja-JP" altLang="en-US" dirty="0" smtClean="0"/>
              <a:t>ラティスコンスタントをのばす必要があります</a:t>
            </a:r>
            <a:r>
              <a:rPr kumimoji="1" lang="ja-JP" altLang="en-US" dirty="0" smtClean="0"/>
              <a:t>。</a:t>
            </a:r>
            <a:endParaRPr kumimoji="1" lang="en-US" altLang="ja-JP" dirty="0" smtClean="0"/>
          </a:p>
          <a:p>
            <a:endParaRPr kumimoji="1" lang="en-US" altLang="ja-JP" dirty="0" smtClean="0"/>
          </a:p>
          <a:p>
            <a:r>
              <a:rPr kumimoji="1" lang="ja-JP" altLang="en-US" dirty="0" smtClean="0"/>
              <a:t>この図では、大きい青い球はポタシウムで、黄色い球は炭素、小さい青い球は水素です。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1A47169-2BF5-496D-A173-45395E73E4D5}" type="slidenum">
              <a:rPr kumimoji="1" lang="ja-JP" altLang="en-US" smtClean="0"/>
              <a:t>11</a:t>
            </a:fld>
            <a:endParaRPr kumimoji="1" lang="ja-JP" altLang="en-US"/>
          </a:p>
        </p:txBody>
      </p:sp>
    </p:spTree>
    <p:extLst>
      <p:ext uri="{BB962C8B-B14F-4D97-AF65-F5344CB8AC3E}">
        <p14:creationId xmlns:p14="http://schemas.microsoft.com/office/powerpoint/2010/main" val="4712399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これと、前ページの構造は</a:t>
            </a:r>
            <a:r>
              <a:rPr kumimoji="1" lang="en-US" altLang="ja-JP" dirty="0" smtClean="0"/>
              <a:t>GGA</a:t>
            </a:r>
            <a:r>
              <a:rPr kumimoji="1" lang="ja-JP" altLang="en-US" dirty="0" smtClean="0"/>
              <a:t>によって決められた構造です。</a:t>
            </a:r>
            <a:endParaRPr kumimoji="1" lang="en-US" altLang="ja-JP" dirty="0" smtClean="0"/>
          </a:p>
          <a:p>
            <a:r>
              <a:rPr kumimoji="1" lang="ja-JP" altLang="en-US" dirty="0" smtClean="0"/>
              <a:t>これは</a:t>
            </a:r>
            <a:r>
              <a:rPr kumimoji="1" lang="en-US" altLang="ja-JP" dirty="0" smtClean="0"/>
              <a:t>y</a:t>
            </a:r>
            <a:r>
              <a:rPr kumimoji="1" lang="ja-JP" altLang="en-US" dirty="0" smtClean="0"/>
              <a:t>方向からの図になってます。</a:t>
            </a:r>
            <a:endParaRPr kumimoji="1" lang="ja-JP" altLang="en-US" dirty="0"/>
          </a:p>
        </p:txBody>
      </p:sp>
      <p:sp>
        <p:nvSpPr>
          <p:cNvPr id="4" name="スライド番号プレースホルダー 3"/>
          <p:cNvSpPr>
            <a:spLocks noGrp="1"/>
          </p:cNvSpPr>
          <p:nvPr>
            <p:ph type="sldNum" sz="quarter" idx="10"/>
          </p:nvPr>
        </p:nvSpPr>
        <p:spPr/>
        <p:txBody>
          <a:bodyPr/>
          <a:lstStyle/>
          <a:p>
            <a:fld id="{51A47169-2BF5-496D-A173-45395E73E4D5}" type="slidenum">
              <a:rPr kumimoji="1" lang="ja-JP" altLang="en-US" smtClean="0"/>
              <a:t>12</a:t>
            </a:fld>
            <a:endParaRPr kumimoji="1" lang="ja-JP" altLang="en-US"/>
          </a:p>
        </p:txBody>
      </p:sp>
    </p:spTree>
    <p:extLst>
      <p:ext uri="{BB962C8B-B14F-4D97-AF65-F5344CB8AC3E}">
        <p14:creationId xmlns:p14="http://schemas.microsoft.com/office/powerpoint/2010/main" val="12762601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ポタシウムドープしたピセンの超伝導を調べるため、</a:t>
            </a:r>
            <a:r>
              <a:rPr kumimoji="1" lang="en-US" altLang="ja-JP" dirty="0" smtClean="0"/>
              <a:t>GGA</a:t>
            </a:r>
            <a:r>
              <a:rPr kumimoji="1" lang="ja-JP" altLang="en-US" dirty="0" err="1" smtClean="0"/>
              <a:t>での</a:t>
            </a:r>
            <a:r>
              <a:rPr kumimoji="1" lang="ja-JP" altLang="en-US" dirty="0" smtClean="0"/>
              <a:t>構造決定を用いて、</a:t>
            </a:r>
            <a:r>
              <a:rPr kumimoji="1" lang="en-US" altLang="ja-JP" dirty="0" smtClean="0"/>
              <a:t>K3-doped</a:t>
            </a:r>
            <a:r>
              <a:rPr kumimoji="1" lang="ja-JP" altLang="en-US" dirty="0" smtClean="0"/>
              <a:t>ピセンの構造を決定した。</a:t>
            </a:r>
            <a:endParaRPr kumimoji="1" lang="en-US" altLang="ja-JP" dirty="0" smtClean="0"/>
          </a:p>
          <a:p>
            <a:endParaRPr kumimoji="1" lang="en-US" altLang="ja-JP" dirty="0" smtClean="0"/>
          </a:p>
          <a:p>
            <a:r>
              <a:rPr kumimoji="1" lang="ja-JP" altLang="en-US" dirty="0" smtClean="0"/>
              <a:t>プリスティーヌピセン</a:t>
            </a:r>
            <a:r>
              <a:rPr kumimoji="1" lang="ja-JP" altLang="en-US" dirty="0" smtClean="0"/>
              <a:t>も、ポタシウムドープドピセンもヘリンボーン構造をとることがわかりました。</a:t>
            </a:r>
            <a:endParaRPr kumimoji="1" lang="en-US" altLang="ja-JP" dirty="0" smtClean="0"/>
          </a:p>
          <a:p>
            <a:endParaRPr kumimoji="1" lang="en-US" altLang="ja-JP" dirty="0"/>
          </a:p>
          <a:p>
            <a:r>
              <a:rPr kumimoji="1" lang="ja-JP" altLang="en-US" dirty="0" smtClean="0"/>
              <a:t>第一原理計算を使えば、</a:t>
            </a:r>
            <a:r>
              <a:rPr kumimoji="1" lang="ja-JP" altLang="en-US" dirty="0" smtClean="0"/>
              <a:t>原子の自由度と</a:t>
            </a:r>
            <a:r>
              <a:rPr kumimoji="1" lang="ja-JP" altLang="en-US" dirty="0" smtClean="0"/>
              <a:t>電子の自由度</a:t>
            </a:r>
            <a:r>
              <a:rPr kumimoji="1" lang="ja-JP" altLang="en-US" dirty="0" smtClean="0"/>
              <a:t>のについて、ポタシウム</a:t>
            </a:r>
            <a:r>
              <a:rPr kumimoji="1" lang="ja-JP" altLang="en-US" dirty="0" smtClean="0"/>
              <a:t>３</a:t>
            </a:r>
            <a:r>
              <a:rPr kumimoji="1" lang="ja-JP" altLang="en-US" dirty="0" smtClean="0"/>
              <a:t>ドープドピセンの構造計算</a:t>
            </a:r>
            <a:r>
              <a:rPr kumimoji="1" lang="ja-JP" altLang="en-US" dirty="0" smtClean="0"/>
              <a:t>が可能である。</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51A47169-2BF5-496D-A173-45395E73E4D5}" type="slidenum">
              <a:rPr kumimoji="1" lang="ja-JP" altLang="en-US" smtClean="0"/>
              <a:t>13</a:t>
            </a:fld>
            <a:endParaRPr kumimoji="1" lang="ja-JP" altLang="en-US"/>
          </a:p>
        </p:txBody>
      </p:sp>
    </p:spTree>
    <p:extLst>
      <p:ext uri="{BB962C8B-B14F-4D97-AF65-F5344CB8AC3E}">
        <p14:creationId xmlns:p14="http://schemas.microsoft.com/office/powerpoint/2010/main" val="14859423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a:t>
            </a:r>
            <a:r>
              <a:rPr kumimoji="1" lang="en-US" altLang="ja-JP" dirty="0" smtClean="0"/>
              <a:t>K3-picene</a:t>
            </a:r>
            <a:r>
              <a:rPr kumimoji="1" lang="ja-JP" altLang="en-US" dirty="0" smtClean="0"/>
              <a:t>を</a:t>
            </a:r>
            <a:r>
              <a:rPr kumimoji="1" lang="en-US" altLang="ja-JP" dirty="0" smtClean="0"/>
              <a:t>quantum</a:t>
            </a:r>
            <a:r>
              <a:rPr kumimoji="1" lang="en-US" altLang="ja-JP" baseline="0" dirty="0" smtClean="0"/>
              <a:t> espresso</a:t>
            </a:r>
            <a:r>
              <a:rPr kumimoji="1" lang="ja-JP" altLang="en-US" baseline="0" dirty="0" smtClean="0"/>
              <a:t>を用いて、</a:t>
            </a:r>
            <a:r>
              <a:rPr kumimoji="1" lang="en-US" altLang="ja-JP" baseline="0" dirty="0" smtClean="0"/>
              <a:t>LDA</a:t>
            </a:r>
            <a:r>
              <a:rPr kumimoji="1" lang="ja-JP" altLang="en-US" baseline="0" dirty="0" err="1" smtClean="0"/>
              <a:t>、</a:t>
            </a:r>
            <a:r>
              <a:rPr kumimoji="1" lang="en-US" altLang="ja-JP" baseline="0" dirty="0" smtClean="0"/>
              <a:t>GGA</a:t>
            </a:r>
            <a:r>
              <a:rPr kumimoji="1" lang="ja-JP" altLang="en-US" baseline="0" dirty="0" err="1" smtClean="0"/>
              <a:t>で評</a:t>
            </a:r>
            <a:r>
              <a:rPr kumimoji="1" lang="ja-JP" altLang="en-US" baseline="0" dirty="0" smtClean="0"/>
              <a:t>価する。</a:t>
            </a:r>
            <a:endParaRPr kumimoji="1" lang="en-US" altLang="ja-JP" dirty="0" smtClean="0"/>
          </a:p>
          <a:p>
            <a:r>
              <a:rPr kumimoji="1" lang="ja-JP" altLang="en-US" dirty="0" smtClean="0"/>
              <a:t>２：どちらの近似が実験に近いかを決める。</a:t>
            </a:r>
            <a:endParaRPr kumimoji="1" lang="en-US" altLang="ja-JP" dirty="0" smtClean="0"/>
          </a:p>
          <a:p>
            <a:r>
              <a:rPr kumimoji="1" lang="ja-JP" altLang="en-US" dirty="0" smtClean="0"/>
              <a:t>３：バンド構造を求める。</a:t>
            </a:r>
            <a:endParaRPr kumimoji="1" lang="en-US" altLang="ja-JP" dirty="0" smtClean="0"/>
          </a:p>
          <a:p>
            <a:r>
              <a:rPr kumimoji="1" lang="ja-JP" altLang="en-US" dirty="0" smtClean="0"/>
              <a:t>４：フェルミ面を決める。</a:t>
            </a:r>
            <a:endParaRPr kumimoji="1" lang="en-US" altLang="ja-JP" dirty="0" smtClean="0"/>
          </a:p>
          <a:p>
            <a:r>
              <a:rPr kumimoji="1" lang="ja-JP" altLang="en-US" dirty="0" smtClean="0"/>
              <a:t>５：ドープドピセン以外にも同様なハイドロカーボン超伝導体と比較して、考える必要がある。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６：</a:t>
            </a:r>
            <a:r>
              <a:rPr kumimoji="1" lang="en-US" altLang="ja-JP" dirty="0" smtClean="0"/>
              <a:t>Quantum</a:t>
            </a:r>
            <a:r>
              <a:rPr kumimoji="1" lang="ja-JP" altLang="en-US" baseline="0" dirty="0" smtClean="0"/>
              <a:t> </a:t>
            </a:r>
            <a:r>
              <a:rPr kumimoji="1" lang="en-US" altLang="ja-JP" baseline="0" dirty="0" smtClean="0"/>
              <a:t>espresso</a:t>
            </a:r>
            <a:r>
              <a:rPr kumimoji="1" lang="ja-JP" altLang="en-US" baseline="0" dirty="0" smtClean="0"/>
              <a:t>で構造を計算するだけでなく、</a:t>
            </a:r>
            <a:r>
              <a:rPr kumimoji="1" lang="en-US" altLang="ja-JP" baseline="0" dirty="0" err="1" smtClean="0"/>
              <a:t>Tc</a:t>
            </a:r>
            <a:r>
              <a:rPr kumimoji="1" lang="ja-JP" altLang="en-US" baseline="0" dirty="0" smtClean="0"/>
              <a:t>も見積もる必要がある。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1A47169-2BF5-496D-A173-45395E73E4D5}" type="slidenum">
              <a:rPr kumimoji="1" lang="ja-JP" altLang="en-US" smtClean="0"/>
              <a:t>14</a:t>
            </a:fld>
            <a:endParaRPr kumimoji="1" lang="ja-JP" altLang="en-US"/>
          </a:p>
        </p:txBody>
      </p:sp>
    </p:spTree>
    <p:extLst>
      <p:ext uri="{BB962C8B-B14F-4D97-AF65-F5344CB8AC3E}">
        <p14:creationId xmlns:p14="http://schemas.microsoft.com/office/powerpoint/2010/main" val="21320881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A47169-2BF5-496D-A173-45395E73E4D5}" type="slidenum">
              <a:rPr kumimoji="1" lang="ja-JP" altLang="en-US" smtClean="0"/>
              <a:t>15</a:t>
            </a:fld>
            <a:endParaRPr kumimoji="1" lang="ja-JP" altLang="en-US"/>
          </a:p>
        </p:txBody>
      </p:sp>
    </p:spTree>
    <p:extLst>
      <p:ext uri="{BB962C8B-B14F-4D97-AF65-F5344CB8AC3E}">
        <p14:creationId xmlns:p14="http://schemas.microsoft.com/office/powerpoint/2010/main" val="3422616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これが本日の発表内容です。</a:t>
            </a:r>
            <a:endParaRPr kumimoji="1" lang="en-US" altLang="ja-JP" dirty="0" smtClean="0"/>
          </a:p>
          <a:p>
            <a:endParaRPr kumimoji="1" lang="en-US" altLang="ja-JP" dirty="0" smtClean="0"/>
          </a:p>
          <a:p>
            <a:r>
              <a:rPr kumimoji="1" lang="ja-JP" altLang="en-US" dirty="0" smtClean="0"/>
              <a:t>まず、研究の位置づけを紹介します。</a:t>
            </a:r>
            <a:endParaRPr kumimoji="1" lang="en-US" altLang="ja-JP" dirty="0" smtClean="0"/>
          </a:p>
          <a:p>
            <a:endParaRPr kumimoji="1" lang="en-US" altLang="ja-JP" dirty="0" smtClean="0"/>
          </a:p>
          <a:p>
            <a:r>
              <a:rPr kumimoji="1" lang="ja-JP" altLang="en-US" dirty="0" smtClean="0"/>
              <a:t>次に論文紹介をします。</a:t>
            </a:r>
            <a:endParaRPr kumimoji="1" lang="en-US" altLang="ja-JP" dirty="0" smtClean="0"/>
          </a:p>
          <a:p>
            <a:r>
              <a:rPr kumimoji="1" lang="ja-JP" altLang="en-US" dirty="0" smtClean="0"/>
              <a:t>ポタシウムドープドピセンの超伝導に関するものです。</a:t>
            </a:r>
            <a:endParaRPr kumimoji="1" lang="en-US" altLang="ja-JP" dirty="0" smtClean="0"/>
          </a:p>
          <a:p>
            <a:endParaRPr kumimoji="1" lang="en-US" altLang="ja-JP" dirty="0" smtClean="0"/>
          </a:p>
          <a:p>
            <a:r>
              <a:rPr kumimoji="1" lang="ja-JP" altLang="en-US" dirty="0" smtClean="0"/>
              <a:t>プリステンピセン</a:t>
            </a:r>
            <a:r>
              <a:rPr kumimoji="1" lang="ja-JP" altLang="en-US" dirty="0" smtClean="0"/>
              <a:t>と</a:t>
            </a:r>
            <a:r>
              <a:rPr kumimoji="1" lang="ja-JP" altLang="en-US" dirty="0" smtClean="0"/>
              <a:t>ドープドピセンの違いについて述べます。</a:t>
            </a:r>
            <a:endParaRPr kumimoji="1" lang="en-US" altLang="ja-JP" dirty="0" smtClean="0"/>
          </a:p>
          <a:p>
            <a:endParaRPr kumimoji="1" lang="en-US" altLang="ja-JP" dirty="0" smtClean="0"/>
          </a:p>
          <a:p>
            <a:r>
              <a:rPr kumimoji="1" lang="ja-JP" altLang="en-US" dirty="0" smtClean="0"/>
              <a:t>ピセンをターゲットとした第一原理</a:t>
            </a:r>
            <a:r>
              <a:rPr kumimoji="1" lang="ja-JP" altLang="en-US" dirty="0" smtClean="0"/>
              <a:t>計算について論じます。</a:t>
            </a:r>
            <a:endParaRPr kumimoji="1" lang="en-US" altLang="ja-JP" dirty="0" smtClean="0"/>
          </a:p>
          <a:p>
            <a:endParaRPr kumimoji="1" lang="en-US" altLang="ja-JP" dirty="0" smtClean="0"/>
          </a:p>
          <a:p>
            <a:r>
              <a:rPr kumimoji="1" lang="ja-JP" altLang="en-US" dirty="0" smtClean="0"/>
              <a:t>まとめを述べまして、これからの課題を申し上げたいと思います。</a:t>
            </a:r>
            <a:endParaRPr kumimoji="1" lang="ja-JP" altLang="en-US" dirty="0"/>
          </a:p>
        </p:txBody>
      </p:sp>
      <p:sp>
        <p:nvSpPr>
          <p:cNvPr id="4" name="スライド番号プレースホルダー 3"/>
          <p:cNvSpPr>
            <a:spLocks noGrp="1"/>
          </p:cNvSpPr>
          <p:nvPr>
            <p:ph type="sldNum" sz="quarter" idx="10"/>
          </p:nvPr>
        </p:nvSpPr>
        <p:spPr/>
        <p:txBody>
          <a:bodyPr/>
          <a:lstStyle/>
          <a:p>
            <a:fld id="{51A47169-2BF5-496D-A173-45395E73E4D5}" type="slidenum">
              <a:rPr kumimoji="1" lang="ja-JP" altLang="en-US" smtClean="0"/>
              <a:t>2</a:t>
            </a:fld>
            <a:endParaRPr kumimoji="1" lang="ja-JP" altLang="en-US"/>
          </a:p>
        </p:txBody>
      </p:sp>
    </p:spTree>
    <p:extLst>
      <p:ext uri="{BB962C8B-B14F-4D97-AF65-F5344CB8AC3E}">
        <p14:creationId xmlns:p14="http://schemas.microsoft.com/office/powerpoint/2010/main" val="1871571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エコロジカルな社会を築くために、現在</a:t>
            </a:r>
            <a:r>
              <a:rPr kumimoji="1" lang="ja-JP" altLang="en-US" dirty="0" smtClean="0"/>
              <a:t>使われている送電線を超伝導送電線</a:t>
            </a:r>
            <a:r>
              <a:rPr kumimoji="1" lang="ja-JP" altLang="en-US" dirty="0" smtClean="0"/>
              <a:t>にすることが目指されています。</a:t>
            </a:r>
            <a:endParaRPr kumimoji="1" lang="en-US" altLang="ja-JP" dirty="0" smtClean="0"/>
          </a:p>
          <a:p>
            <a:r>
              <a:rPr kumimoji="1" lang="ja-JP" altLang="en-US" dirty="0" smtClean="0"/>
              <a:t>よって、超伝導</a:t>
            </a:r>
            <a:r>
              <a:rPr kumimoji="1" lang="ja-JP" altLang="en-US" dirty="0" smtClean="0"/>
              <a:t>を研究する価値が</a:t>
            </a:r>
            <a:r>
              <a:rPr kumimoji="1" lang="ja-JP" altLang="en-US" dirty="0" smtClean="0"/>
              <a:t>あります。</a:t>
            </a:r>
            <a:endParaRPr kumimoji="1" lang="en-US" altLang="ja-JP" dirty="0" smtClean="0"/>
          </a:p>
          <a:p>
            <a:endParaRPr kumimoji="1" lang="en-US" altLang="ja-JP" dirty="0" smtClean="0"/>
          </a:p>
          <a:p>
            <a:r>
              <a:rPr kumimoji="1" lang="ja-JP" altLang="en-US" dirty="0" smtClean="0"/>
              <a:t>また、ハイドロカーボンの超伝導を研究することで、超伝導の新しいメカニズムを発見</a:t>
            </a:r>
            <a:r>
              <a:rPr kumimoji="1" lang="ja-JP" altLang="en-US" dirty="0" smtClean="0"/>
              <a:t>できるかもしれません。</a:t>
            </a:r>
            <a:endParaRPr kumimoji="1" lang="en-US" altLang="ja-JP" dirty="0" smtClean="0"/>
          </a:p>
          <a:p>
            <a:r>
              <a:rPr kumimoji="1" lang="ja-JP" altLang="en-US" dirty="0" smtClean="0"/>
              <a:t>だから、研究する価値</a:t>
            </a:r>
            <a:r>
              <a:rPr kumimoji="1" lang="ja-JP" altLang="en-US" dirty="0" smtClean="0"/>
              <a:t>があります。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51A47169-2BF5-496D-A173-45395E73E4D5}" type="slidenum">
              <a:rPr kumimoji="1" lang="ja-JP" altLang="en-US" smtClean="0"/>
              <a:t>3</a:t>
            </a:fld>
            <a:endParaRPr kumimoji="1" lang="ja-JP" altLang="en-US"/>
          </a:p>
        </p:txBody>
      </p:sp>
    </p:spTree>
    <p:extLst>
      <p:ext uri="{BB962C8B-B14F-4D97-AF65-F5344CB8AC3E}">
        <p14:creationId xmlns:p14="http://schemas.microsoft.com/office/powerpoint/2010/main" val="2793284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ピセン</a:t>
            </a:r>
            <a:r>
              <a:rPr kumimoji="1" lang="ja-JP" altLang="en-US" dirty="0" smtClean="0"/>
              <a:t>は６</a:t>
            </a:r>
            <a:r>
              <a:rPr kumimoji="1" lang="ja-JP" altLang="en-US" dirty="0" smtClean="0"/>
              <a:t>員環</a:t>
            </a:r>
            <a:r>
              <a:rPr kumimoji="1" lang="ja-JP" altLang="en-US" dirty="0" smtClean="0"/>
              <a:t>構造の芳香環を５つもつ、有機分子です。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ピセンでは、炭素原子２２個、水素原子１４個がアームチェア－型に結合しています。</a:t>
            </a:r>
            <a:endParaRPr kumimoji="1" lang="en-US" altLang="ja-JP" dirty="0" smtClean="0"/>
          </a:p>
          <a:p>
            <a:r>
              <a:rPr kumimoji="1" lang="ja-JP" altLang="en-US" dirty="0" smtClean="0"/>
              <a:t>また</a:t>
            </a:r>
            <a:r>
              <a:rPr kumimoji="1" lang="ja-JP" altLang="en-US" dirty="0" smtClean="0"/>
              <a:t>、右の図はポタシウムをドープしたピセンが１８</a:t>
            </a:r>
            <a:r>
              <a:rPr kumimoji="1" lang="en-US" altLang="ja-JP" dirty="0" smtClean="0"/>
              <a:t>K</a:t>
            </a:r>
            <a:r>
              <a:rPr kumimoji="1" lang="ja-JP" altLang="en-US" dirty="0" smtClean="0"/>
              <a:t>で超伝導になったことを示す図です</a:t>
            </a:r>
            <a:r>
              <a:rPr kumimoji="1" lang="ja-JP" altLang="en-US" dirty="0" smtClean="0"/>
              <a:t>。</a:t>
            </a:r>
            <a:endParaRPr kumimoji="1" lang="en-US" altLang="ja-JP" dirty="0" smtClean="0"/>
          </a:p>
          <a:p>
            <a:r>
              <a:rPr kumimoji="1" lang="ja-JP" altLang="en-US" dirty="0" smtClean="0"/>
              <a:t>縦軸は磁化率であり、反磁性状態が現れていることを示しています。</a:t>
            </a:r>
            <a:endParaRPr kumimoji="1" lang="en-US" altLang="ja-JP" dirty="0" smtClean="0"/>
          </a:p>
          <a:p>
            <a:r>
              <a:rPr kumimoji="1" lang="ja-JP" altLang="en-US" dirty="0" smtClean="0"/>
              <a:t>横軸は温度です。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51A47169-2BF5-496D-A173-45395E73E4D5}" type="slidenum">
              <a:rPr kumimoji="1" lang="ja-JP" altLang="en-US" smtClean="0"/>
              <a:t>4</a:t>
            </a:fld>
            <a:endParaRPr kumimoji="1" lang="ja-JP" altLang="en-US"/>
          </a:p>
        </p:txBody>
      </p:sp>
    </p:spTree>
    <p:extLst>
      <p:ext uri="{BB962C8B-B14F-4D97-AF65-F5344CB8AC3E}">
        <p14:creationId xmlns:p14="http://schemas.microsoft.com/office/powerpoint/2010/main" val="971387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プリステンピセン</a:t>
            </a:r>
            <a:r>
              <a:rPr kumimoji="1" lang="ja-JP" altLang="en-US" dirty="0" smtClean="0"/>
              <a:t>はヘリンボーン構造をなしており、文字通りニシンの骨の形で安定しております。</a:t>
            </a:r>
            <a:endParaRPr kumimoji="1" lang="en-US" altLang="ja-JP" dirty="0" smtClean="0"/>
          </a:p>
          <a:p>
            <a:r>
              <a:rPr kumimoji="1" lang="ja-JP" altLang="en-US" dirty="0" smtClean="0"/>
              <a:t>右図はそれを真上から見た図で</a:t>
            </a:r>
            <a:r>
              <a:rPr kumimoji="1" lang="ja-JP" altLang="en-US" dirty="0" smtClean="0"/>
              <a:t>、</a:t>
            </a:r>
            <a:endParaRPr kumimoji="1" lang="en-US" altLang="ja-JP" dirty="0" smtClean="0"/>
          </a:p>
          <a:p>
            <a:r>
              <a:rPr kumimoji="1" lang="ja-JP" altLang="en-US" dirty="0" smtClean="0"/>
              <a:t>実験的に決定した構造も、</a:t>
            </a:r>
            <a:endParaRPr kumimoji="1" lang="en-US" altLang="ja-JP" dirty="0" smtClean="0"/>
          </a:p>
          <a:p>
            <a:r>
              <a:rPr kumimoji="1" lang="ja-JP" altLang="en-US" dirty="0" smtClean="0"/>
              <a:t>理論計算で決めた構造でも</a:t>
            </a:r>
            <a:endParaRPr kumimoji="1" lang="en-US" altLang="ja-JP" dirty="0" smtClean="0"/>
          </a:p>
          <a:p>
            <a:r>
              <a:rPr kumimoji="1" lang="ja-JP" altLang="en-US" dirty="0" smtClean="0"/>
              <a:t>ヘリンボーン構造を示します。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51A47169-2BF5-496D-A173-45395E73E4D5}" type="slidenum">
              <a:rPr kumimoji="1" lang="ja-JP" altLang="en-US" smtClean="0"/>
              <a:t>5</a:t>
            </a:fld>
            <a:endParaRPr kumimoji="1" lang="ja-JP" altLang="en-US"/>
          </a:p>
        </p:txBody>
      </p:sp>
    </p:spTree>
    <p:extLst>
      <p:ext uri="{BB962C8B-B14F-4D97-AF65-F5344CB8AC3E}">
        <p14:creationId xmlns:p14="http://schemas.microsoft.com/office/powerpoint/2010/main" val="996123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ヘリンボーン構造をとる</a:t>
            </a:r>
            <a:r>
              <a:rPr kumimoji="1" lang="ja-JP" altLang="en-US" dirty="0" smtClean="0"/>
              <a:t>物質の例としては、</a:t>
            </a:r>
            <a:r>
              <a:rPr kumimoji="1" lang="ja-JP" altLang="en-US" dirty="0" smtClean="0"/>
              <a:t>このように三つの</a:t>
            </a:r>
            <a:r>
              <a:rPr kumimoji="1" lang="ja-JP" altLang="en-US" dirty="0" smtClean="0"/>
              <a:t>物質が挙げられます。</a:t>
            </a:r>
            <a:endParaRPr kumimoji="1" lang="en-US" altLang="ja-JP" dirty="0" smtClean="0"/>
          </a:p>
          <a:p>
            <a:r>
              <a:rPr kumimoji="1" lang="ja-JP" altLang="en-US" dirty="0" smtClean="0"/>
              <a:t>ピセンの構造異性体である、ペンタシエン。ベンゼンのシートになっているヘキサベンゾクロネン。</a:t>
            </a:r>
            <a:endParaRPr kumimoji="1" lang="en-US" altLang="ja-JP" dirty="0" smtClean="0"/>
          </a:p>
          <a:p>
            <a:r>
              <a:rPr kumimoji="1" lang="ja-JP" altLang="en-US" dirty="0" smtClean="0"/>
              <a:t>などが</a:t>
            </a:r>
            <a:r>
              <a:rPr kumimoji="1" lang="ja-JP" altLang="en-US" dirty="0" smtClean="0"/>
              <a:t>あります。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51A47169-2BF5-496D-A173-45395E73E4D5}" type="slidenum">
              <a:rPr kumimoji="1" lang="ja-JP" altLang="en-US" smtClean="0"/>
              <a:t>6</a:t>
            </a:fld>
            <a:endParaRPr kumimoji="1" lang="ja-JP" altLang="en-US"/>
          </a:p>
        </p:txBody>
      </p:sp>
    </p:spTree>
    <p:extLst>
      <p:ext uri="{BB962C8B-B14F-4D97-AF65-F5344CB8AC3E}">
        <p14:creationId xmlns:p14="http://schemas.microsoft.com/office/powerpoint/2010/main" val="2658498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ドープしたピセンは実験的に超伝導になると言われています。</a:t>
            </a:r>
            <a:endParaRPr kumimoji="1" lang="en-US" altLang="ja-JP" dirty="0" smtClean="0"/>
          </a:p>
          <a:p>
            <a:r>
              <a:rPr kumimoji="1" lang="ja-JP" altLang="en-US" dirty="0" smtClean="0"/>
              <a:t>これ</a:t>
            </a:r>
            <a:r>
              <a:rPr kumimoji="1" lang="ja-JP" altLang="en-US" dirty="0" smtClean="0"/>
              <a:t>はドープしたピセンの理論的なイメージです。</a:t>
            </a:r>
            <a:endParaRPr kumimoji="1" lang="en-US" altLang="ja-JP" dirty="0" smtClean="0"/>
          </a:p>
          <a:p>
            <a:r>
              <a:rPr kumimoji="1" lang="ja-JP" altLang="en-US" dirty="0" smtClean="0"/>
              <a:t>ピセン分子間に３つのポタシウムが詰まっておりますが、</a:t>
            </a:r>
            <a:endParaRPr kumimoji="1" lang="en-US" altLang="ja-JP" dirty="0" smtClean="0"/>
          </a:p>
          <a:p>
            <a:r>
              <a:rPr kumimoji="1" lang="ja-JP" altLang="en-US" dirty="0" smtClean="0"/>
              <a:t>実験ではこの構造はまだ決定されておりません</a:t>
            </a:r>
            <a:r>
              <a:rPr kumimoji="1" lang="ja-JP" altLang="en-US" dirty="0" smtClean="0"/>
              <a:t>。</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1A47169-2BF5-496D-A173-45395E73E4D5}" type="slidenum">
              <a:rPr kumimoji="1" lang="ja-JP" altLang="en-US" smtClean="0"/>
              <a:t>7</a:t>
            </a:fld>
            <a:endParaRPr kumimoji="1" lang="ja-JP" altLang="en-US"/>
          </a:p>
        </p:txBody>
      </p:sp>
    </p:spTree>
    <p:extLst>
      <p:ext uri="{BB962C8B-B14F-4D97-AF65-F5344CB8AC3E}">
        <p14:creationId xmlns:p14="http://schemas.microsoft.com/office/powerpoint/2010/main" val="1530900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ここで、ドープされたピセンで生じうる超伝導</a:t>
            </a:r>
            <a:r>
              <a:rPr kumimoji="1" lang="ja-JP" altLang="en-US" dirty="0" smtClean="0"/>
              <a:t>発現</a:t>
            </a:r>
            <a:r>
              <a:rPr kumimoji="1" lang="ja-JP" altLang="en-US" dirty="0" smtClean="0"/>
              <a:t>機構を挙げます。</a:t>
            </a:r>
            <a:endParaRPr kumimoji="1" lang="en-US" altLang="ja-JP" dirty="0" smtClean="0"/>
          </a:p>
          <a:p>
            <a:endParaRPr kumimoji="1" lang="en-US" altLang="ja-JP" dirty="0" smtClean="0"/>
          </a:p>
          <a:p>
            <a:r>
              <a:rPr kumimoji="1" lang="ja-JP" altLang="en-US" dirty="0" smtClean="0"/>
              <a:t>エレクトロンーフォノン相互作用機構では</a:t>
            </a:r>
            <a:r>
              <a:rPr kumimoji="1" lang="ja-JP" altLang="en-US" dirty="0" smtClean="0"/>
              <a:t>、エレクトロンとフォノンが相互作用することで</a:t>
            </a:r>
            <a:r>
              <a:rPr kumimoji="1" lang="ja-JP" altLang="en-US" dirty="0" smtClean="0"/>
              <a:t>、</a:t>
            </a:r>
            <a:endParaRPr kumimoji="1" lang="en-US" altLang="ja-JP" dirty="0" smtClean="0"/>
          </a:p>
          <a:p>
            <a:r>
              <a:rPr kumimoji="1" lang="ja-JP" altLang="en-US" dirty="0" smtClean="0"/>
              <a:t>２つの電子の束縛状態が相対的にエネルギーが低くなることから、電子と電子の間に引力が働きます。</a:t>
            </a:r>
            <a:endParaRPr kumimoji="1" lang="en-US" altLang="ja-JP" dirty="0" smtClean="0"/>
          </a:p>
          <a:p>
            <a:r>
              <a:rPr kumimoji="1" lang="ja-JP" altLang="en-US" dirty="0" smtClean="0"/>
              <a:t>その結果、電子はクーパー対</a:t>
            </a:r>
            <a:r>
              <a:rPr kumimoji="1" lang="ja-JP" altLang="en-US" dirty="0" smtClean="0"/>
              <a:t>を作ります。</a:t>
            </a:r>
            <a:endParaRPr kumimoji="1" lang="en-US" altLang="ja-JP" dirty="0" smtClean="0"/>
          </a:p>
          <a:p>
            <a:endParaRPr kumimoji="1" lang="en-US" altLang="ja-JP" dirty="0" smtClean="0"/>
          </a:p>
          <a:p>
            <a:r>
              <a:rPr kumimoji="1" lang="ja-JP" altLang="en-US" dirty="0" smtClean="0"/>
              <a:t>エレクトロンーエレクトロン相互作用機構では、</a:t>
            </a:r>
            <a:endParaRPr kumimoji="1" lang="en-US" altLang="ja-JP" dirty="0" smtClean="0"/>
          </a:p>
          <a:p>
            <a:r>
              <a:rPr kumimoji="1" lang="ja-JP" altLang="en-US" dirty="0" smtClean="0"/>
              <a:t>エレクトロン</a:t>
            </a:r>
            <a:r>
              <a:rPr kumimoji="1" lang="ja-JP" altLang="en-US" dirty="0" smtClean="0"/>
              <a:t>のペアーは斥力によって退け合うが</a:t>
            </a:r>
            <a:r>
              <a:rPr kumimoji="1" lang="ja-JP" altLang="en-US" dirty="0" smtClean="0"/>
              <a:t>、</a:t>
            </a:r>
            <a:endParaRPr kumimoji="1" lang="en-US" altLang="ja-JP" dirty="0" smtClean="0"/>
          </a:p>
          <a:p>
            <a:r>
              <a:rPr kumimoji="1" lang="ja-JP" altLang="en-US" dirty="0" smtClean="0"/>
              <a:t>異方的</a:t>
            </a:r>
            <a:r>
              <a:rPr kumimoji="1" lang="ja-JP" altLang="en-US" dirty="0" smtClean="0"/>
              <a:t>超伝導などの非</a:t>
            </a:r>
            <a:r>
              <a:rPr kumimoji="1" lang="en-US" altLang="ja-JP" dirty="0" smtClean="0"/>
              <a:t>BCS</a:t>
            </a:r>
            <a:r>
              <a:rPr kumimoji="1" lang="ja-JP" altLang="en-US" dirty="0" smtClean="0"/>
              <a:t>超伝導状態では、</a:t>
            </a:r>
            <a:endParaRPr kumimoji="1" lang="en-US" altLang="ja-JP" dirty="0" smtClean="0"/>
          </a:p>
          <a:p>
            <a:r>
              <a:rPr kumimoji="1" lang="ja-JP" altLang="en-US" dirty="0" smtClean="0"/>
              <a:t>ペアリングを</a:t>
            </a:r>
            <a:r>
              <a:rPr kumimoji="1" lang="ja-JP" altLang="en-US" dirty="0" smtClean="0"/>
              <a:t>引き起こすことが</a:t>
            </a:r>
            <a:r>
              <a:rPr kumimoji="1" lang="ja-JP" altLang="en-US" dirty="0" smtClean="0"/>
              <a:t>あります。</a:t>
            </a:r>
            <a:endParaRPr kumimoji="1" lang="en-US" altLang="ja-JP" dirty="0" smtClean="0"/>
          </a:p>
          <a:p>
            <a:endParaRPr kumimoji="1" lang="en-US" altLang="ja-JP" dirty="0" smtClean="0"/>
          </a:p>
          <a:p>
            <a:r>
              <a:rPr kumimoji="1" lang="ja-JP" altLang="en-US" dirty="0" smtClean="0"/>
              <a:t>ペアホッピングメカニスムでは</a:t>
            </a:r>
            <a:r>
              <a:rPr kumimoji="1" lang="ja-JP" altLang="en-US" dirty="0" smtClean="0"/>
              <a:t>層状になった超伝導ではエレクトロンのペアが、</a:t>
            </a:r>
            <a:endParaRPr kumimoji="1" lang="en-US" altLang="ja-JP" dirty="0" smtClean="0"/>
          </a:p>
          <a:p>
            <a:r>
              <a:rPr kumimoji="1" lang="ja-JP" altLang="en-US" dirty="0" smtClean="0"/>
              <a:t>層間で斥力起源でホッピングすることがあり、その効果として超伝導が起こると</a:t>
            </a:r>
            <a:r>
              <a:rPr kumimoji="1" lang="ja-JP" altLang="en-US" dirty="0" smtClean="0"/>
              <a:t>いう理論です</a:t>
            </a:r>
            <a:r>
              <a:rPr kumimoji="1" lang="ja-JP" altLang="en-US" dirty="0" smtClean="0"/>
              <a:t>。</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1A47169-2BF5-496D-A173-45395E73E4D5}" type="slidenum">
              <a:rPr kumimoji="1" lang="ja-JP" altLang="en-US" smtClean="0"/>
              <a:t>8</a:t>
            </a:fld>
            <a:endParaRPr kumimoji="1" lang="ja-JP" altLang="en-US"/>
          </a:p>
        </p:txBody>
      </p:sp>
    </p:spTree>
    <p:extLst>
      <p:ext uri="{BB962C8B-B14F-4D97-AF65-F5344CB8AC3E}">
        <p14:creationId xmlns:p14="http://schemas.microsoft.com/office/powerpoint/2010/main" val="13012704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ピセンの計算でも用いる第一原理計算について説明します。</a:t>
            </a:r>
            <a:endParaRPr kumimoji="1" lang="en-US" altLang="ja-JP" dirty="0" smtClean="0"/>
          </a:p>
          <a:p>
            <a:r>
              <a:rPr kumimoji="1" lang="ja-JP" altLang="en-US" dirty="0" smtClean="0"/>
              <a:t>密度</a:t>
            </a:r>
            <a:r>
              <a:rPr kumimoji="1" lang="ja-JP" altLang="en-US" dirty="0" smtClean="0"/>
              <a:t>汎関数理論に</a:t>
            </a:r>
            <a:r>
              <a:rPr kumimoji="1" lang="ja-JP" altLang="en-US" dirty="0" smtClean="0"/>
              <a:t>おいては、</a:t>
            </a:r>
            <a:r>
              <a:rPr kumimoji="1" lang="en-US" altLang="ja-JP" dirty="0" smtClean="0"/>
              <a:t>LDA</a:t>
            </a:r>
            <a:r>
              <a:rPr kumimoji="1" lang="ja-JP" altLang="en-US" dirty="0" smtClean="0"/>
              <a:t>と</a:t>
            </a:r>
            <a:r>
              <a:rPr kumimoji="1" lang="en-US" altLang="ja-JP" dirty="0" smtClean="0"/>
              <a:t>GGA</a:t>
            </a:r>
            <a:r>
              <a:rPr kumimoji="1" lang="ja-JP" altLang="en-US" dirty="0" smtClean="0"/>
              <a:t>という二つの近似があります。</a:t>
            </a:r>
            <a:endParaRPr kumimoji="1" lang="en-US" altLang="ja-JP" dirty="0" smtClean="0"/>
          </a:p>
          <a:p>
            <a:r>
              <a:rPr kumimoji="1" lang="ja-JP" altLang="en-US" dirty="0" smtClean="0"/>
              <a:t>固体の中では電子は一様でない分布をしているが、</a:t>
            </a:r>
            <a:r>
              <a:rPr kumimoji="1" lang="en-US" altLang="ja-JP" dirty="0" smtClean="0"/>
              <a:t>LDA</a:t>
            </a:r>
            <a:r>
              <a:rPr kumimoji="1" lang="ja-JP" altLang="en-US" dirty="0" smtClean="0"/>
              <a:t>では、</a:t>
            </a:r>
            <a:endParaRPr kumimoji="1" lang="en-US" altLang="ja-JP" dirty="0" smtClean="0"/>
          </a:p>
          <a:p>
            <a:r>
              <a:rPr kumimoji="1" lang="ja-JP" altLang="en-US" dirty="0" smtClean="0"/>
              <a:t>平均をとるときに一様な電子ガスのエネルギーを密度という重みをつけて足しこんでいる。</a:t>
            </a:r>
            <a:endParaRPr kumimoji="1" lang="en-US" altLang="ja-JP" dirty="0" smtClean="0"/>
          </a:p>
          <a:p>
            <a:r>
              <a:rPr kumimoji="1" lang="en-US" altLang="ja-JP" dirty="0" smtClean="0"/>
              <a:t>GGA</a:t>
            </a:r>
            <a:r>
              <a:rPr kumimoji="1" lang="ja-JP" altLang="en-US" dirty="0" smtClean="0"/>
              <a:t>という方法では、密度の勾配もエネルギーの評価に用います。</a:t>
            </a:r>
            <a:endParaRPr kumimoji="1" lang="en-US" altLang="ja-JP" dirty="0" smtClean="0"/>
          </a:p>
          <a:p>
            <a:endParaRPr kumimoji="1" lang="en-US" altLang="ja-JP" dirty="0" smtClean="0"/>
          </a:p>
          <a:p>
            <a:r>
              <a:rPr kumimoji="1" lang="ja-JP" altLang="en-US" dirty="0" smtClean="0"/>
              <a:t>これらのどちらの方法も、ある程度の精度をもって</a:t>
            </a:r>
            <a:endParaRPr kumimoji="1" lang="en-US" altLang="ja-JP" dirty="0" smtClean="0"/>
          </a:p>
          <a:p>
            <a:r>
              <a:rPr kumimoji="1" lang="ja-JP" altLang="en-US" dirty="0" smtClean="0"/>
              <a:t>評価をすることができます。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51A47169-2BF5-496D-A173-45395E73E4D5}" type="slidenum">
              <a:rPr kumimoji="1" lang="ja-JP" altLang="en-US" smtClean="0"/>
              <a:t>9</a:t>
            </a:fld>
            <a:endParaRPr kumimoji="1" lang="ja-JP" altLang="en-US"/>
          </a:p>
        </p:txBody>
      </p:sp>
    </p:spTree>
    <p:extLst>
      <p:ext uri="{BB962C8B-B14F-4D97-AF65-F5344CB8AC3E}">
        <p14:creationId xmlns:p14="http://schemas.microsoft.com/office/powerpoint/2010/main" val="3541415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a:xfrm>
            <a:off x="6705600" y="4206240"/>
            <a:ext cx="960120" cy="457200"/>
          </a:xfrm>
        </p:spPr>
        <p:txBody>
          <a:bodyPr/>
          <a:lstStyle/>
          <a:p>
            <a:fld id="{834B143D-5FCA-42AA-8588-0ECF03F54BE6}" type="datetimeFigureOut">
              <a:rPr kumimoji="1" lang="ja-JP" altLang="en-US" smtClean="0"/>
              <a:t>2011/6/28</a:t>
            </a:fld>
            <a:endParaRPr kumimoji="1" lang="ja-JP" altLang="en-US"/>
          </a:p>
        </p:txBody>
      </p:sp>
      <p:sp>
        <p:nvSpPr>
          <p:cNvPr id="17" name="フッター プレースホルダー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ー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A5E8E7E-D5A6-473D-94EF-C1FD3A1E2B8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834B143D-5FCA-42AA-8588-0ECF03F54BE6}" type="datetimeFigureOut">
              <a:rPr kumimoji="1" lang="ja-JP" altLang="en-US" smtClean="0"/>
              <a:t>2011/6/28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A5E8E7E-D5A6-473D-94EF-C1FD3A1E2B8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834B143D-5FCA-42AA-8588-0ECF03F54BE6}" type="datetimeFigureOut">
              <a:rPr kumimoji="1" lang="ja-JP" altLang="en-US" smtClean="0"/>
              <a:t>2011/6/28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A5E8E7E-D5A6-473D-94EF-C1FD3A1E2B85}"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834B143D-5FCA-42AA-8588-0ECF03F54BE6}" type="datetimeFigureOut">
              <a:rPr kumimoji="1" lang="ja-JP" altLang="en-US" smtClean="0"/>
              <a:t>2011/6/28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A5E8E7E-D5A6-473D-94EF-C1FD3A1E2B85}"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p>
            <a:fld id="{834B143D-5FCA-42AA-8588-0ECF03F54BE6}" type="datetimeFigureOut">
              <a:rPr kumimoji="1" lang="ja-JP" altLang="en-US" smtClean="0"/>
              <a:t>2011/6/28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A5E8E7E-D5A6-473D-94EF-C1FD3A1E2B8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fld id="{834B143D-5FCA-42AA-8588-0ECF03F54BE6}" type="datetimeFigureOut">
              <a:rPr kumimoji="1" lang="ja-JP" altLang="en-US" smtClean="0"/>
              <a:t>2011/6/28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A5E8E7E-D5A6-473D-94EF-C1FD3A1E2B8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ー 25"/>
          <p:cNvSpPr>
            <a:spLocks noGrp="1"/>
          </p:cNvSpPr>
          <p:nvPr>
            <p:ph type="dt" sz="half" idx="10"/>
          </p:nvPr>
        </p:nvSpPr>
        <p:spPr/>
        <p:txBody>
          <a:bodyPr rtlCol="0"/>
          <a:lstStyle/>
          <a:p>
            <a:fld id="{834B143D-5FCA-42AA-8588-0ECF03F54BE6}" type="datetimeFigureOut">
              <a:rPr kumimoji="1" lang="ja-JP" altLang="en-US" smtClean="0"/>
              <a:t>2011/6/28</a:t>
            </a:fld>
            <a:endParaRPr kumimoji="1" lang="ja-JP" altLang="en-US"/>
          </a:p>
        </p:txBody>
      </p:sp>
      <p:sp>
        <p:nvSpPr>
          <p:cNvPr id="27" name="スライド番号プレースホルダー 26"/>
          <p:cNvSpPr>
            <a:spLocks noGrp="1"/>
          </p:cNvSpPr>
          <p:nvPr>
            <p:ph type="sldNum" sz="quarter" idx="11"/>
          </p:nvPr>
        </p:nvSpPr>
        <p:spPr/>
        <p:txBody>
          <a:bodyPr rtlCol="0"/>
          <a:lstStyle/>
          <a:p>
            <a:fld id="{2A5E8E7E-D5A6-473D-94EF-C1FD3A1E2B85}" type="slidenum">
              <a:rPr kumimoji="1" lang="ja-JP" altLang="en-US" smtClean="0"/>
              <a:t>‹#›</a:t>
            </a:fld>
            <a:endParaRPr kumimoji="1" lang="ja-JP" altLang="en-US"/>
          </a:p>
        </p:txBody>
      </p:sp>
      <p:sp>
        <p:nvSpPr>
          <p:cNvPr id="28" name="フッター プレースホルダー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a:xfrm>
            <a:off x="6583680" y="612648"/>
            <a:ext cx="957264" cy="457200"/>
          </a:xfrm>
        </p:spPr>
        <p:txBody>
          <a:bodyPr/>
          <a:lstStyle/>
          <a:p>
            <a:fld id="{834B143D-5FCA-42AA-8588-0ECF03F54BE6}" type="datetimeFigureOut">
              <a:rPr kumimoji="1" lang="ja-JP" altLang="en-US" smtClean="0"/>
              <a:t>2011/6/28</a:t>
            </a:fld>
            <a:endParaRPr kumimoji="1" lang="ja-JP" altLang="en-US"/>
          </a:p>
        </p:txBody>
      </p:sp>
      <p:sp>
        <p:nvSpPr>
          <p:cNvPr id="4" name="フッター プレースホルダー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ー 4"/>
          <p:cNvSpPr>
            <a:spLocks noGrp="1"/>
          </p:cNvSpPr>
          <p:nvPr>
            <p:ph type="sldNum" sz="quarter" idx="12"/>
          </p:nvPr>
        </p:nvSpPr>
        <p:spPr>
          <a:xfrm>
            <a:off x="8174736" y="2272"/>
            <a:ext cx="762000" cy="365760"/>
          </a:xfrm>
        </p:spPr>
        <p:txBody>
          <a:bodyPr/>
          <a:lstStyle/>
          <a:p>
            <a:fld id="{2A5E8E7E-D5A6-473D-94EF-C1FD3A1E2B8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4B143D-5FCA-42AA-8588-0ECF03F54BE6}" type="datetimeFigureOut">
              <a:rPr kumimoji="1" lang="ja-JP" altLang="en-US" smtClean="0"/>
              <a:t>2011/6/28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A5E8E7E-D5A6-473D-94EF-C1FD3A1E2B8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fld id="{834B143D-5FCA-42AA-8588-0ECF03F54BE6}" type="datetimeFigureOut">
              <a:rPr kumimoji="1" lang="ja-JP" altLang="en-US" smtClean="0"/>
              <a:t>2011/6/28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A5E8E7E-D5A6-473D-94EF-C1FD3A1E2B8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834B143D-5FCA-42AA-8588-0ECF03F54BE6}" type="datetimeFigureOut">
              <a:rPr kumimoji="1" lang="ja-JP" altLang="en-US" smtClean="0"/>
              <a:t>2011/6/28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A5E8E7E-D5A6-473D-94EF-C1FD3A1E2B85}"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ー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34B143D-5FCA-42AA-8588-0ECF03F54BE6}" type="datetimeFigureOut">
              <a:rPr kumimoji="1" lang="ja-JP" altLang="en-US" smtClean="0"/>
              <a:t>2011/6/28</a:t>
            </a:fld>
            <a:endParaRPr kumimoji="1" lang="ja-JP" altLang="en-US"/>
          </a:p>
        </p:txBody>
      </p:sp>
      <p:sp>
        <p:nvSpPr>
          <p:cNvPr id="3" name="フッター プレースホルダー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ー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A5E8E7E-D5A6-473D-94EF-C1FD3A1E2B85}"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0" y="1844824"/>
            <a:ext cx="8496944" cy="1780108"/>
          </a:xfrm>
        </p:spPr>
        <p:txBody>
          <a:bodyPr>
            <a:normAutofit fontScale="90000"/>
          </a:bodyPr>
          <a:lstStyle/>
          <a:p>
            <a:r>
              <a:rPr lang="en-US" altLang="ja-JP" i="1" dirty="0" err="1" smtClean="0"/>
              <a:t>ab</a:t>
            </a:r>
            <a:r>
              <a:rPr lang="en-US" altLang="ja-JP" dirty="0" smtClean="0"/>
              <a:t> </a:t>
            </a:r>
            <a:r>
              <a:rPr lang="en-US" altLang="ja-JP" i="1" dirty="0" smtClean="0"/>
              <a:t>initio</a:t>
            </a:r>
            <a:r>
              <a:rPr lang="en-US" altLang="ja-JP" dirty="0" smtClean="0"/>
              <a:t> calculation of pristine </a:t>
            </a:r>
            <a:r>
              <a:rPr lang="en-US" altLang="ja-JP" dirty="0" err="1" smtClean="0"/>
              <a:t>picene</a:t>
            </a:r>
            <a:r>
              <a:rPr lang="en-US" altLang="ja-JP" dirty="0" smtClean="0"/>
              <a:t> </a:t>
            </a:r>
            <a:r>
              <a:rPr lang="en-US" altLang="ja-JP" dirty="0" smtClean="0"/>
              <a:t>and potassium doped </a:t>
            </a:r>
            <a:r>
              <a:rPr lang="en-US" altLang="ja-JP" dirty="0" err="1" smtClean="0"/>
              <a:t>pi</a:t>
            </a:r>
            <a:r>
              <a:rPr lang="en-US" altLang="ja-JP" dirty="0" err="1" smtClean="0"/>
              <a:t>cene</a:t>
            </a:r>
            <a:r>
              <a:rPr lang="ja-JP" altLang="en-US" dirty="0" smtClean="0"/>
              <a:t> </a:t>
            </a:r>
            <a:endParaRPr kumimoji="1" lang="ja-JP" altLang="en-US" dirty="0"/>
          </a:p>
        </p:txBody>
      </p:sp>
      <p:sp>
        <p:nvSpPr>
          <p:cNvPr id="3" name="サブタイトル 2"/>
          <p:cNvSpPr>
            <a:spLocks noGrp="1"/>
          </p:cNvSpPr>
          <p:nvPr>
            <p:ph type="subTitle" idx="1"/>
          </p:nvPr>
        </p:nvSpPr>
        <p:spPr>
          <a:xfrm>
            <a:off x="611560" y="4221088"/>
            <a:ext cx="6400800" cy="881111"/>
          </a:xfrm>
        </p:spPr>
        <p:txBody>
          <a:bodyPr>
            <a:noAutofit/>
          </a:bodyPr>
          <a:lstStyle/>
          <a:p>
            <a:r>
              <a:rPr lang="en-US" altLang="ja-JP" sz="2400" dirty="0" smtClean="0"/>
              <a:t>Kotaro Yamada</a:t>
            </a:r>
          </a:p>
          <a:p>
            <a:r>
              <a:rPr lang="en-US" altLang="ja-JP" dirty="0" err="1" smtClean="0"/>
              <a:t>Kusakabe</a:t>
            </a:r>
            <a:r>
              <a:rPr lang="ja-JP" altLang="en-US" dirty="0"/>
              <a:t> </a:t>
            </a:r>
            <a:r>
              <a:rPr lang="en-US" altLang="ja-JP" dirty="0" smtClean="0"/>
              <a:t> </a:t>
            </a:r>
            <a:r>
              <a:rPr lang="en-US" altLang="ja-JP" dirty="0"/>
              <a:t>laboratory</a:t>
            </a:r>
          </a:p>
          <a:p>
            <a:endParaRPr kumimoji="1" lang="ja-JP" altLang="en-US" sz="2400" dirty="0"/>
          </a:p>
        </p:txBody>
      </p:sp>
      <p:sp>
        <p:nvSpPr>
          <p:cNvPr id="5" name="テキスト ボックス 4"/>
          <p:cNvSpPr txBox="1"/>
          <p:nvPr/>
        </p:nvSpPr>
        <p:spPr>
          <a:xfrm>
            <a:off x="251520" y="5301208"/>
            <a:ext cx="8496944" cy="1631216"/>
          </a:xfrm>
          <a:prstGeom prst="rect">
            <a:avLst/>
          </a:prstGeom>
          <a:noFill/>
        </p:spPr>
        <p:txBody>
          <a:bodyPr wrap="square" rtlCol="0">
            <a:spAutoFit/>
          </a:bodyPr>
          <a:lstStyle/>
          <a:p>
            <a:r>
              <a:rPr lang="en-US" altLang="ja-JP" sz="2000" dirty="0" smtClean="0"/>
              <a:t>Reference: T. </a:t>
            </a:r>
            <a:r>
              <a:rPr lang="en-US" altLang="ja-JP" sz="2000" dirty="0" err="1"/>
              <a:t>Kosugi</a:t>
            </a:r>
            <a:r>
              <a:rPr lang="en-US" altLang="ja-JP" sz="2000" dirty="0" smtClean="0"/>
              <a:t> </a:t>
            </a:r>
            <a:r>
              <a:rPr lang="en-US" altLang="ja-JP" sz="2000" i="1" dirty="0" smtClean="0"/>
              <a:t>et al</a:t>
            </a:r>
            <a:r>
              <a:rPr lang="en-US" altLang="ja-JP" sz="2000" i="1" dirty="0" smtClean="0"/>
              <a:t>.</a:t>
            </a:r>
            <a:r>
              <a:rPr lang="en-US" altLang="ja-JP" sz="2000" dirty="0" smtClean="0"/>
              <a:t>: </a:t>
            </a:r>
            <a:r>
              <a:rPr kumimoji="1" lang="en-US" altLang="ja-JP" sz="2000" dirty="0" smtClean="0"/>
              <a:t>J</a:t>
            </a:r>
            <a:r>
              <a:rPr kumimoji="1" lang="en-US" altLang="ja-JP" sz="2000" dirty="0" smtClean="0"/>
              <a:t>. Phys.</a:t>
            </a:r>
            <a:r>
              <a:rPr lang="ja-JP" altLang="en-US" sz="2000" dirty="0"/>
              <a:t> </a:t>
            </a:r>
            <a:r>
              <a:rPr kumimoji="1" lang="en-US" altLang="ja-JP" sz="2000" dirty="0" smtClean="0"/>
              <a:t>Soc. </a:t>
            </a:r>
            <a:r>
              <a:rPr kumimoji="1" lang="en-US" altLang="ja-JP" sz="2000" dirty="0" err="1" smtClean="0"/>
              <a:t>Jpn</a:t>
            </a:r>
            <a:r>
              <a:rPr kumimoji="1" lang="en-US" altLang="ja-JP" sz="2000" dirty="0" smtClean="0"/>
              <a:t>. </a:t>
            </a:r>
            <a:r>
              <a:rPr lang="en-US" altLang="ja-JP" sz="2000" b="1" dirty="0" smtClean="0"/>
              <a:t>78</a:t>
            </a:r>
            <a:r>
              <a:rPr kumimoji="1" lang="en-US" altLang="ja-JP" sz="2000" dirty="0" smtClean="0"/>
              <a:t> </a:t>
            </a:r>
            <a:r>
              <a:rPr lang="en-US" altLang="ja-JP" sz="2000" dirty="0" smtClean="0">
                <a:sym typeface="Wingdings" pitchFamily="2" charset="2"/>
              </a:rPr>
              <a:t>(</a:t>
            </a:r>
            <a:r>
              <a:rPr kumimoji="1" lang="en-US" altLang="ja-JP" sz="2000" dirty="0" smtClean="0">
                <a:sym typeface="Wingdings" pitchFamily="2" charset="2"/>
              </a:rPr>
              <a:t>2009) </a:t>
            </a:r>
            <a:r>
              <a:rPr kumimoji="1" lang="en-US" altLang="ja-JP" sz="2000" dirty="0" smtClean="0"/>
              <a:t>113704 .</a:t>
            </a:r>
            <a:endParaRPr lang="ja-JP" altLang="en-US" sz="2000" dirty="0"/>
          </a:p>
          <a:p>
            <a:r>
              <a:rPr lang="ja-JP" altLang="en-US" sz="2000" dirty="0" smtClean="0"/>
              <a:t>　　　　　</a:t>
            </a:r>
            <a:r>
              <a:rPr lang="en-US" altLang="ja-JP" sz="2000" dirty="0" smtClean="0"/>
              <a:t>R</a:t>
            </a:r>
            <a:r>
              <a:rPr lang="en-US" altLang="ja-JP" sz="2000" dirty="0"/>
              <a:t>. </a:t>
            </a:r>
            <a:r>
              <a:rPr lang="en-US" altLang="ja-JP" sz="2000" dirty="0" err="1" smtClean="0"/>
              <a:t>Mitsuhashi</a:t>
            </a:r>
            <a:r>
              <a:rPr lang="en-US" altLang="ja-JP" sz="2000" dirty="0" smtClean="0"/>
              <a:t> </a:t>
            </a:r>
            <a:r>
              <a:rPr lang="ja-JP" altLang="en-US" sz="2000" dirty="0"/>
              <a:t> </a:t>
            </a:r>
            <a:r>
              <a:rPr lang="en-US" altLang="ja-JP" sz="2000" i="1" dirty="0" smtClean="0"/>
              <a:t>et </a:t>
            </a:r>
            <a:r>
              <a:rPr lang="en-US" altLang="ja-JP" sz="2000" i="1" dirty="0"/>
              <a:t>al</a:t>
            </a:r>
            <a:r>
              <a:rPr lang="en-US" altLang="ja-JP" sz="2000" dirty="0" smtClean="0"/>
              <a:t>.: Nature </a:t>
            </a:r>
            <a:r>
              <a:rPr lang="en-US" altLang="ja-JP" sz="2000" b="1" dirty="0" smtClean="0"/>
              <a:t>464</a:t>
            </a:r>
            <a:r>
              <a:rPr lang="en-US" altLang="ja-JP" sz="2000" dirty="0" smtClean="0"/>
              <a:t> </a:t>
            </a:r>
            <a:r>
              <a:rPr lang="en-US" altLang="ja-JP" sz="2000" dirty="0"/>
              <a:t>(2010) </a:t>
            </a:r>
            <a:r>
              <a:rPr lang="en-US" altLang="ja-JP" sz="2000" dirty="0" smtClean="0"/>
              <a:t>76 .</a:t>
            </a:r>
            <a:endParaRPr lang="en-US" altLang="ja-JP" sz="2000" dirty="0" smtClean="0"/>
          </a:p>
          <a:p>
            <a:r>
              <a:rPr lang="ja-JP" altLang="en-US" sz="2000" dirty="0" smtClean="0"/>
              <a:t>　　　　　</a:t>
            </a:r>
            <a:r>
              <a:rPr lang="en-US" altLang="ja-JP" sz="2000" dirty="0" smtClean="0"/>
              <a:t>G. </a:t>
            </a:r>
            <a:r>
              <a:rPr lang="en-US" altLang="ja-JP" sz="2000" dirty="0" err="1"/>
              <a:t>Giovanetti</a:t>
            </a:r>
            <a:r>
              <a:rPr lang="en-US" altLang="ja-JP" sz="2000" dirty="0"/>
              <a:t> </a:t>
            </a:r>
            <a:r>
              <a:rPr lang="en-US" altLang="ja-JP" sz="2000" dirty="0" smtClean="0"/>
              <a:t> </a:t>
            </a:r>
            <a:r>
              <a:rPr lang="en-US" altLang="ja-JP" sz="2000" i="1" dirty="0" smtClean="0"/>
              <a:t>et </a:t>
            </a:r>
            <a:r>
              <a:rPr lang="en-US" altLang="ja-JP" sz="2000" i="1" dirty="0"/>
              <a:t>al</a:t>
            </a:r>
            <a:r>
              <a:rPr lang="en-US" altLang="ja-JP" sz="2000" dirty="0" smtClean="0"/>
              <a:t>.: Phys</a:t>
            </a:r>
            <a:r>
              <a:rPr lang="en-US" altLang="ja-JP" sz="2000" dirty="0"/>
              <a:t>.  Rev. B </a:t>
            </a:r>
            <a:r>
              <a:rPr lang="en-US" altLang="ja-JP" sz="2000" b="1" dirty="0"/>
              <a:t>83</a:t>
            </a:r>
            <a:r>
              <a:rPr lang="en-US" altLang="ja-JP" sz="2000" dirty="0"/>
              <a:t> (2011)  </a:t>
            </a:r>
            <a:r>
              <a:rPr lang="en-US" altLang="ja-JP" sz="2000" dirty="0" smtClean="0"/>
              <a:t>134508 .</a:t>
            </a:r>
            <a:endParaRPr lang="ja-JP" altLang="en-US" sz="2000" dirty="0"/>
          </a:p>
          <a:p>
            <a:endParaRPr lang="en-US" altLang="ja-JP" sz="2000" dirty="0"/>
          </a:p>
          <a:p>
            <a:endParaRPr kumimoji="1" lang="en-US" altLang="ja-JP" sz="2000" dirty="0" smtClean="0"/>
          </a:p>
        </p:txBody>
      </p:sp>
    </p:spTree>
    <p:extLst>
      <p:ext uri="{BB962C8B-B14F-4D97-AF65-F5344CB8AC3E}">
        <p14:creationId xmlns:p14="http://schemas.microsoft.com/office/powerpoint/2010/main" val="1436259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5604629" y="4653136"/>
            <a:ext cx="3070645" cy="18158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5725310" y="2420888"/>
            <a:ext cx="3167170" cy="1384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タイトル 2"/>
          <p:cNvSpPr>
            <a:spLocks noGrp="1"/>
          </p:cNvSpPr>
          <p:nvPr>
            <p:ph type="title"/>
          </p:nvPr>
        </p:nvSpPr>
        <p:spPr>
          <a:xfrm>
            <a:off x="179512" y="634976"/>
            <a:ext cx="8784976" cy="1252728"/>
          </a:xfrm>
        </p:spPr>
        <p:txBody>
          <a:bodyPr>
            <a:normAutofit/>
          </a:bodyPr>
          <a:lstStyle/>
          <a:p>
            <a:r>
              <a:rPr kumimoji="1" lang="en-US" altLang="ja-JP" sz="3600" dirty="0" smtClean="0"/>
              <a:t>structure relax calculation</a:t>
            </a:r>
            <a:endParaRPr kumimoji="1" lang="ja-JP" altLang="en-US" sz="3600" dirty="0"/>
          </a:p>
        </p:txBody>
      </p:sp>
      <p:sp>
        <p:nvSpPr>
          <p:cNvPr id="4" name="正方形/長方形 3"/>
          <p:cNvSpPr/>
          <p:nvPr/>
        </p:nvSpPr>
        <p:spPr>
          <a:xfrm>
            <a:off x="107504" y="4437112"/>
            <a:ext cx="3240360" cy="2232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5496" y="4637454"/>
            <a:ext cx="3348372" cy="1815882"/>
          </a:xfrm>
          <a:prstGeom prst="rect">
            <a:avLst/>
          </a:prstGeom>
          <a:noFill/>
        </p:spPr>
        <p:txBody>
          <a:bodyPr wrap="square" rtlCol="0">
            <a:spAutoFit/>
          </a:bodyPr>
          <a:lstStyle/>
          <a:p>
            <a:r>
              <a:rPr lang="en-US" altLang="ja-JP" sz="2800" i="1" dirty="0" smtClean="0">
                <a:solidFill>
                  <a:schemeClr val="bg1">
                    <a:lumMod val="95000"/>
                  </a:schemeClr>
                </a:solidFill>
              </a:rPr>
              <a:t>DFT+LDA(or )GGA</a:t>
            </a:r>
          </a:p>
          <a:p>
            <a:r>
              <a:rPr lang="en-US" altLang="ja-JP" sz="2800" i="1" dirty="0" smtClean="0">
                <a:solidFill>
                  <a:schemeClr val="bg1">
                    <a:lumMod val="95000"/>
                  </a:schemeClr>
                </a:solidFill>
              </a:rPr>
              <a:t> </a:t>
            </a:r>
            <a:endParaRPr lang="en-US" altLang="ja-JP" sz="2800" dirty="0" smtClean="0">
              <a:solidFill>
                <a:schemeClr val="bg1">
                  <a:lumMod val="95000"/>
                </a:schemeClr>
              </a:solidFill>
            </a:endParaRPr>
          </a:p>
          <a:p>
            <a:r>
              <a:rPr kumimoji="1" lang="en-US" altLang="ja-JP" sz="2800" dirty="0" smtClean="0">
                <a:solidFill>
                  <a:schemeClr val="bg1">
                    <a:lumMod val="95000"/>
                  </a:schemeClr>
                </a:solidFill>
              </a:rPr>
              <a:t>“Quantum 			      espresso”</a:t>
            </a:r>
            <a:endParaRPr kumimoji="1" lang="ja-JP" altLang="en-US" sz="2800" dirty="0">
              <a:solidFill>
                <a:schemeClr val="bg1">
                  <a:lumMod val="95000"/>
                </a:schemeClr>
              </a:solidFill>
            </a:endParaRPr>
          </a:p>
        </p:txBody>
      </p:sp>
      <p:cxnSp>
        <p:nvCxnSpPr>
          <p:cNvPr id="7" name="直線矢印コネクタ 6"/>
          <p:cNvCxnSpPr>
            <a:stCxn id="8" idx="2"/>
            <a:endCxn id="4" idx="0"/>
          </p:cNvCxnSpPr>
          <p:nvPr/>
        </p:nvCxnSpPr>
        <p:spPr>
          <a:xfrm>
            <a:off x="1727684" y="3376156"/>
            <a:ext cx="0" cy="106095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8" name="テキスト ボックス 7"/>
          <p:cNvSpPr txBox="1"/>
          <p:nvPr/>
        </p:nvSpPr>
        <p:spPr>
          <a:xfrm>
            <a:off x="747598" y="2852936"/>
            <a:ext cx="1960172" cy="523220"/>
          </a:xfrm>
          <a:prstGeom prst="rect">
            <a:avLst/>
          </a:prstGeom>
          <a:noFill/>
        </p:spPr>
        <p:txBody>
          <a:bodyPr wrap="square" rtlCol="0">
            <a:spAutoFit/>
          </a:bodyPr>
          <a:lstStyle/>
          <a:p>
            <a:r>
              <a:rPr kumimoji="1" lang="en-US" altLang="ja-JP" sz="2800" dirty="0" smtClean="0"/>
              <a:t>Input data</a:t>
            </a:r>
            <a:endParaRPr kumimoji="1" lang="ja-JP" altLang="en-US" sz="2800" dirty="0"/>
          </a:p>
        </p:txBody>
      </p:sp>
      <p:cxnSp>
        <p:nvCxnSpPr>
          <p:cNvPr id="10" name="直線矢印コネクタ 9"/>
          <p:cNvCxnSpPr>
            <a:stCxn id="4" idx="3"/>
            <a:endCxn id="23" idx="1"/>
          </p:cNvCxnSpPr>
          <p:nvPr/>
        </p:nvCxnSpPr>
        <p:spPr>
          <a:xfrm>
            <a:off x="3347864" y="5553236"/>
            <a:ext cx="2256765" cy="784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1" name="テキスト ボックス 10"/>
          <p:cNvSpPr txBox="1"/>
          <p:nvPr/>
        </p:nvSpPr>
        <p:spPr>
          <a:xfrm>
            <a:off x="3455876" y="5030016"/>
            <a:ext cx="1440160" cy="523220"/>
          </a:xfrm>
          <a:prstGeom prst="rect">
            <a:avLst/>
          </a:prstGeom>
          <a:noFill/>
        </p:spPr>
        <p:txBody>
          <a:bodyPr wrap="square" rtlCol="0">
            <a:spAutoFit/>
          </a:bodyPr>
          <a:lstStyle/>
          <a:p>
            <a:r>
              <a:rPr kumimoji="1" lang="en-US" altLang="ja-JP" sz="2800" dirty="0" smtClean="0"/>
              <a:t>Out put</a:t>
            </a:r>
            <a:endParaRPr kumimoji="1" lang="ja-JP" altLang="en-US" sz="2800" dirty="0"/>
          </a:p>
        </p:txBody>
      </p:sp>
      <p:sp>
        <p:nvSpPr>
          <p:cNvPr id="13" name="テキスト ボックス 12"/>
          <p:cNvSpPr txBox="1"/>
          <p:nvPr/>
        </p:nvSpPr>
        <p:spPr>
          <a:xfrm>
            <a:off x="5677819" y="4653136"/>
            <a:ext cx="3262152" cy="1815882"/>
          </a:xfrm>
          <a:prstGeom prst="rect">
            <a:avLst/>
          </a:prstGeom>
          <a:noFill/>
        </p:spPr>
        <p:txBody>
          <a:bodyPr wrap="square" rtlCol="0">
            <a:spAutoFit/>
          </a:bodyPr>
          <a:lstStyle/>
          <a:p>
            <a:r>
              <a:rPr lang="en-US" altLang="ja-JP" sz="2800" dirty="0" smtClean="0">
                <a:solidFill>
                  <a:schemeClr val="bg1"/>
                </a:solidFill>
              </a:rPr>
              <a:t>results</a:t>
            </a:r>
          </a:p>
          <a:p>
            <a:r>
              <a:rPr lang="ja-JP" altLang="en-US" sz="2800" dirty="0" smtClean="0">
                <a:solidFill>
                  <a:schemeClr val="bg1"/>
                </a:solidFill>
              </a:rPr>
              <a:t>・</a:t>
            </a:r>
            <a:r>
              <a:rPr kumimoji="1" lang="en-US" altLang="ja-JP" sz="2800" dirty="0" smtClean="0">
                <a:solidFill>
                  <a:schemeClr val="bg1"/>
                </a:solidFill>
              </a:rPr>
              <a:t>Total force</a:t>
            </a:r>
          </a:p>
          <a:p>
            <a:r>
              <a:rPr lang="ja-JP" altLang="en-US" sz="2800" dirty="0" smtClean="0">
                <a:solidFill>
                  <a:schemeClr val="bg1"/>
                </a:solidFill>
              </a:rPr>
              <a:t>・</a:t>
            </a:r>
            <a:r>
              <a:rPr lang="en-US" altLang="ja-JP" sz="2800" dirty="0" smtClean="0">
                <a:solidFill>
                  <a:schemeClr val="bg1"/>
                </a:solidFill>
              </a:rPr>
              <a:t>Total Energy</a:t>
            </a:r>
          </a:p>
          <a:p>
            <a:r>
              <a:rPr lang="ja-JP" altLang="en-US" sz="2800" dirty="0" smtClean="0">
                <a:solidFill>
                  <a:schemeClr val="bg1"/>
                </a:solidFill>
              </a:rPr>
              <a:t>・</a:t>
            </a:r>
            <a:r>
              <a:rPr lang="en-US" altLang="ja-JP" sz="2800" dirty="0">
                <a:solidFill>
                  <a:schemeClr val="bg1"/>
                </a:solidFill>
              </a:rPr>
              <a:t>I</a:t>
            </a:r>
            <a:r>
              <a:rPr lang="en-US" altLang="ja-JP" sz="2800" dirty="0" smtClean="0">
                <a:solidFill>
                  <a:schemeClr val="bg1"/>
                </a:solidFill>
              </a:rPr>
              <a:t>nternal stress</a:t>
            </a:r>
          </a:p>
        </p:txBody>
      </p:sp>
      <p:cxnSp>
        <p:nvCxnSpPr>
          <p:cNvPr id="6" name="直線矢印コネクタ 5"/>
          <p:cNvCxnSpPr>
            <a:stCxn id="18" idx="1"/>
            <a:endCxn id="8" idx="3"/>
          </p:cNvCxnSpPr>
          <p:nvPr/>
        </p:nvCxnSpPr>
        <p:spPr>
          <a:xfrm flipH="1">
            <a:off x="2707770" y="3113386"/>
            <a:ext cx="3017540" cy="116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6" name="テキスト ボックス 15"/>
          <p:cNvSpPr txBox="1"/>
          <p:nvPr/>
        </p:nvSpPr>
        <p:spPr>
          <a:xfrm>
            <a:off x="5725310" y="2404045"/>
            <a:ext cx="3239178" cy="954107"/>
          </a:xfrm>
          <a:prstGeom prst="rect">
            <a:avLst/>
          </a:prstGeom>
          <a:noFill/>
        </p:spPr>
        <p:txBody>
          <a:bodyPr wrap="square" rtlCol="0">
            <a:spAutoFit/>
          </a:bodyPr>
          <a:lstStyle/>
          <a:p>
            <a:r>
              <a:rPr kumimoji="1" lang="en-US" altLang="ja-JP" sz="2800" dirty="0" smtClean="0">
                <a:solidFill>
                  <a:schemeClr val="bg1"/>
                </a:solidFill>
              </a:rPr>
              <a:t>Includes</a:t>
            </a:r>
            <a:endParaRPr lang="en-US" altLang="ja-JP" sz="2800" dirty="0" smtClean="0">
              <a:solidFill>
                <a:schemeClr val="bg1"/>
              </a:solidFill>
            </a:endParaRPr>
          </a:p>
          <a:p>
            <a:r>
              <a:rPr lang="ja-JP" altLang="en-US" sz="2800" dirty="0" smtClean="0">
                <a:solidFill>
                  <a:schemeClr val="bg1"/>
                </a:solidFill>
              </a:rPr>
              <a:t>・</a:t>
            </a:r>
            <a:r>
              <a:rPr lang="en-US" altLang="ja-JP" sz="2800" dirty="0" smtClean="0">
                <a:solidFill>
                  <a:schemeClr val="bg1"/>
                </a:solidFill>
              </a:rPr>
              <a:t>atomic position</a:t>
            </a:r>
          </a:p>
        </p:txBody>
      </p:sp>
      <p:cxnSp>
        <p:nvCxnSpPr>
          <p:cNvPr id="12" name="直線矢印コネクタ 11"/>
          <p:cNvCxnSpPr>
            <a:stCxn id="13" idx="0"/>
            <a:endCxn id="18" idx="2"/>
          </p:cNvCxnSpPr>
          <p:nvPr/>
        </p:nvCxnSpPr>
        <p:spPr>
          <a:xfrm flipV="1">
            <a:off x="7308895" y="3805883"/>
            <a:ext cx="0" cy="84725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4" name="テキスト ボックス 23"/>
          <p:cNvSpPr txBox="1"/>
          <p:nvPr/>
        </p:nvSpPr>
        <p:spPr>
          <a:xfrm>
            <a:off x="5076056" y="3789040"/>
            <a:ext cx="3744416" cy="830997"/>
          </a:xfrm>
          <a:prstGeom prst="rect">
            <a:avLst/>
          </a:prstGeom>
          <a:noFill/>
        </p:spPr>
        <p:txBody>
          <a:bodyPr wrap="square" rtlCol="0">
            <a:spAutoFit/>
          </a:bodyPr>
          <a:lstStyle/>
          <a:p>
            <a:r>
              <a:rPr kumimoji="1" lang="en-US" altLang="ja-JP" sz="2400" dirty="0" smtClean="0"/>
              <a:t>Simultaneously </a:t>
            </a:r>
            <a:r>
              <a:rPr kumimoji="1" lang="ja-JP" altLang="en-US" sz="2400" dirty="0" smtClean="0"/>
              <a:t>　　　　</a:t>
            </a:r>
            <a:r>
              <a:rPr kumimoji="1" lang="en-US" altLang="ja-JP" sz="2400" dirty="0" smtClean="0"/>
              <a:t>out put</a:t>
            </a:r>
            <a:endParaRPr kumimoji="1" lang="ja-JP" altLang="en-US" sz="2400" dirty="0"/>
          </a:p>
        </p:txBody>
      </p:sp>
      <p:sp>
        <p:nvSpPr>
          <p:cNvPr id="33" name="テキスト ボックス 32"/>
          <p:cNvSpPr txBox="1"/>
          <p:nvPr/>
        </p:nvSpPr>
        <p:spPr>
          <a:xfrm>
            <a:off x="107504" y="1825660"/>
            <a:ext cx="3204356" cy="523220"/>
          </a:xfrm>
          <a:prstGeom prst="rect">
            <a:avLst/>
          </a:prstGeom>
          <a:noFill/>
        </p:spPr>
        <p:txBody>
          <a:bodyPr wrap="square" rtlCol="0">
            <a:spAutoFit/>
          </a:bodyPr>
          <a:lstStyle/>
          <a:p>
            <a:r>
              <a:rPr kumimoji="1" lang="en-US" altLang="ja-JP" sz="2800" dirty="0" smtClean="0"/>
              <a:t>Initial condition</a:t>
            </a:r>
            <a:endParaRPr kumimoji="1" lang="ja-JP" altLang="en-US" sz="2800" dirty="0"/>
          </a:p>
        </p:txBody>
      </p:sp>
      <p:cxnSp>
        <p:nvCxnSpPr>
          <p:cNvPr id="35" name="直線矢印コネクタ 34"/>
          <p:cNvCxnSpPr>
            <a:stCxn id="33" idx="2"/>
            <a:endCxn id="8" idx="0"/>
          </p:cNvCxnSpPr>
          <p:nvPr/>
        </p:nvCxnSpPr>
        <p:spPr>
          <a:xfrm>
            <a:off x="1709682" y="2348880"/>
            <a:ext cx="18002" cy="50405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 name="テキスト ボックス 1"/>
          <p:cNvSpPr txBox="1"/>
          <p:nvPr/>
        </p:nvSpPr>
        <p:spPr>
          <a:xfrm>
            <a:off x="2987824" y="2600908"/>
            <a:ext cx="2616805" cy="523220"/>
          </a:xfrm>
          <a:prstGeom prst="rect">
            <a:avLst/>
          </a:prstGeom>
          <a:noFill/>
        </p:spPr>
        <p:txBody>
          <a:bodyPr wrap="square" rtlCol="0">
            <a:spAutoFit/>
          </a:bodyPr>
          <a:lstStyle/>
          <a:p>
            <a:r>
              <a:rPr kumimoji="1" lang="en-US" altLang="ja-JP" sz="2800" dirty="0" smtClean="0"/>
              <a:t>automatically</a:t>
            </a:r>
            <a:endParaRPr kumimoji="1" lang="ja-JP" altLang="en-US" sz="2800" dirty="0"/>
          </a:p>
        </p:txBody>
      </p:sp>
    </p:spTree>
    <p:extLst>
      <p:ext uri="{BB962C8B-B14F-4D97-AF65-F5344CB8AC3E}">
        <p14:creationId xmlns:p14="http://schemas.microsoft.com/office/powerpoint/2010/main" val="5556160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 descr="C:\cygwin\home\Y.kotaro\heringbon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3985" y="2513116"/>
            <a:ext cx="5040560" cy="5452388"/>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title"/>
          </p:nvPr>
        </p:nvSpPr>
        <p:spPr>
          <a:xfrm>
            <a:off x="0" y="1143000"/>
            <a:ext cx="9144000" cy="1066800"/>
          </a:xfrm>
        </p:spPr>
        <p:txBody>
          <a:bodyPr>
            <a:normAutofit/>
          </a:bodyPr>
          <a:lstStyle/>
          <a:p>
            <a:r>
              <a:rPr kumimoji="1" lang="en-US" altLang="ja-JP" sz="3200" dirty="0" smtClean="0"/>
              <a:t>What can we extract from output information?</a:t>
            </a:r>
            <a:endParaRPr kumimoji="1" lang="ja-JP" altLang="en-US" sz="3200" dirty="0"/>
          </a:p>
        </p:txBody>
      </p:sp>
      <p:sp>
        <p:nvSpPr>
          <p:cNvPr id="3" name="コンテンツ プレースホルダー 2"/>
          <p:cNvSpPr>
            <a:spLocks noGrp="1"/>
          </p:cNvSpPr>
          <p:nvPr>
            <p:ph idx="1"/>
          </p:nvPr>
        </p:nvSpPr>
        <p:spPr>
          <a:xfrm>
            <a:off x="467544" y="2249424"/>
            <a:ext cx="8229600" cy="4275920"/>
          </a:xfrm>
        </p:spPr>
        <p:txBody>
          <a:bodyPr>
            <a:normAutofit/>
          </a:bodyPr>
          <a:lstStyle/>
          <a:p>
            <a:r>
              <a:rPr kumimoji="1" lang="en-US" altLang="ja-JP" dirty="0" smtClean="0"/>
              <a:t>Total force</a:t>
            </a:r>
          </a:p>
          <a:p>
            <a:pPr marL="109728" indent="0">
              <a:buNone/>
            </a:pPr>
            <a:r>
              <a:rPr lang="en-US" altLang="ja-JP" dirty="0" smtClean="0"/>
              <a:t>      meta stable state.</a:t>
            </a:r>
          </a:p>
          <a:p>
            <a:pPr marL="109728" indent="0">
              <a:buNone/>
            </a:pPr>
            <a:r>
              <a:rPr lang="en-US" altLang="ja-JP" dirty="0"/>
              <a:t> </a:t>
            </a:r>
            <a:r>
              <a:rPr lang="en-US" altLang="ja-JP" dirty="0" smtClean="0"/>
              <a:t>        </a:t>
            </a:r>
            <a:r>
              <a:rPr lang="ja-JP" altLang="en-US" dirty="0" smtClean="0"/>
              <a:t>→</a:t>
            </a:r>
            <a:r>
              <a:rPr lang="en-US" altLang="ja-JP" dirty="0" smtClean="0"/>
              <a:t>finding specific one of the stable state</a:t>
            </a:r>
            <a:endParaRPr lang="en-US" altLang="ja-JP" dirty="0"/>
          </a:p>
          <a:p>
            <a:pPr marL="109728" indent="0">
              <a:buNone/>
            </a:pPr>
            <a:r>
              <a:rPr lang="en-US" altLang="ja-JP" dirty="0"/>
              <a:t> </a:t>
            </a:r>
            <a:r>
              <a:rPr lang="en-US" altLang="ja-JP" dirty="0" smtClean="0"/>
              <a:t>        </a:t>
            </a:r>
            <a:endParaRPr lang="en-US" altLang="ja-JP" b="1" dirty="0"/>
          </a:p>
          <a:p>
            <a:r>
              <a:rPr kumimoji="1" lang="en-US" altLang="ja-JP" dirty="0" smtClean="0"/>
              <a:t>Total Energy</a:t>
            </a:r>
            <a:endParaRPr lang="en-US" altLang="ja-JP" dirty="0"/>
          </a:p>
          <a:p>
            <a:pPr marL="109728" indent="0">
              <a:buNone/>
            </a:pPr>
            <a:endParaRPr lang="en-US" altLang="ja-JP" dirty="0" smtClean="0"/>
          </a:p>
          <a:p>
            <a:r>
              <a:rPr lang="en-US" altLang="ja-JP" dirty="0" smtClean="0"/>
              <a:t>Internal stress</a:t>
            </a:r>
          </a:p>
          <a:p>
            <a:pPr marL="109728" indent="0">
              <a:buNone/>
            </a:pPr>
            <a:r>
              <a:rPr lang="en-US" altLang="ja-JP" dirty="0"/>
              <a:t> </a:t>
            </a:r>
            <a:r>
              <a:rPr lang="en-US" altLang="ja-JP" dirty="0" smtClean="0"/>
              <a:t>      </a:t>
            </a:r>
          </a:p>
        </p:txBody>
      </p:sp>
      <p:sp>
        <p:nvSpPr>
          <p:cNvPr id="33" name="右矢印 32"/>
          <p:cNvSpPr/>
          <p:nvPr/>
        </p:nvSpPr>
        <p:spPr>
          <a:xfrm>
            <a:off x="3275856" y="4710350"/>
            <a:ext cx="913420"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左矢印 33"/>
          <p:cNvSpPr/>
          <p:nvPr/>
        </p:nvSpPr>
        <p:spPr>
          <a:xfrm>
            <a:off x="7812360" y="4627490"/>
            <a:ext cx="899324" cy="5869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846268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cygwin\home\Y.kotaro\K3Picene-y.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44" y="1726741"/>
            <a:ext cx="5043810" cy="5043810"/>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title"/>
          </p:nvPr>
        </p:nvSpPr>
        <p:spPr>
          <a:xfrm>
            <a:off x="518864" y="692696"/>
            <a:ext cx="8229600" cy="1066800"/>
          </a:xfrm>
        </p:spPr>
        <p:txBody>
          <a:bodyPr/>
          <a:lstStyle/>
          <a:p>
            <a:r>
              <a:rPr kumimoji="1" lang="en-US" altLang="ja-JP" dirty="0" smtClean="0"/>
              <a:t>Calculation results with GGA</a:t>
            </a:r>
            <a:endParaRPr kumimoji="1" lang="ja-JP" altLang="en-US" dirty="0"/>
          </a:p>
        </p:txBody>
      </p:sp>
      <p:sp>
        <p:nvSpPr>
          <p:cNvPr id="4" name="テキスト ボックス 3"/>
          <p:cNvSpPr txBox="1"/>
          <p:nvPr/>
        </p:nvSpPr>
        <p:spPr>
          <a:xfrm>
            <a:off x="4427984" y="2060848"/>
            <a:ext cx="4536504" cy="523220"/>
          </a:xfrm>
          <a:prstGeom prst="rect">
            <a:avLst/>
          </a:prstGeom>
          <a:noFill/>
        </p:spPr>
        <p:txBody>
          <a:bodyPr wrap="square" rtlCol="0">
            <a:spAutoFit/>
          </a:bodyPr>
          <a:lstStyle/>
          <a:p>
            <a:r>
              <a:rPr kumimoji="1" lang="en-US" altLang="ja-JP" sz="2800" dirty="0" smtClean="0"/>
              <a:t>Viewing from y </a:t>
            </a:r>
            <a:r>
              <a:rPr kumimoji="1" lang="en-US" altLang="ja-JP" sz="2800" dirty="0" smtClean="0"/>
              <a:t>direction</a:t>
            </a:r>
            <a:endParaRPr kumimoji="1" lang="ja-JP" altLang="en-US" sz="2800" dirty="0"/>
          </a:p>
        </p:txBody>
      </p:sp>
    </p:spTree>
    <p:extLst>
      <p:ext uri="{BB962C8B-B14F-4D97-AF65-F5344CB8AC3E}">
        <p14:creationId xmlns:p14="http://schemas.microsoft.com/office/powerpoint/2010/main" val="42519484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692696"/>
            <a:ext cx="8229600" cy="1066800"/>
          </a:xfrm>
        </p:spPr>
        <p:txBody>
          <a:bodyPr/>
          <a:lstStyle/>
          <a:p>
            <a:r>
              <a:rPr kumimoji="1" lang="en-US" altLang="ja-JP" dirty="0" smtClean="0"/>
              <a:t>summary</a:t>
            </a:r>
            <a:endParaRPr kumimoji="1" lang="ja-JP" altLang="en-US" dirty="0"/>
          </a:p>
        </p:txBody>
      </p:sp>
      <p:sp>
        <p:nvSpPr>
          <p:cNvPr id="5" name="コンテンツ プレースホルダー 1"/>
          <p:cNvSpPr txBox="1">
            <a:spLocks/>
          </p:cNvSpPr>
          <p:nvPr/>
        </p:nvSpPr>
        <p:spPr>
          <a:xfrm>
            <a:off x="755576" y="1628800"/>
            <a:ext cx="7588365" cy="4824536"/>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a:lstStyle>
          <a:p>
            <a:r>
              <a:rPr lang="en-US" altLang="ja-JP" dirty="0" smtClean="0"/>
              <a:t>To investigate superconducting K-doped </a:t>
            </a:r>
            <a:r>
              <a:rPr lang="en-US" altLang="ja-JP" dirty="0" err="1" smtClean="0"/>
              <a:t>picene</a:t>
            </a:r>
            <a:r>
              <a:rPr lang="en-US" altLang="ja-JP" dirty="0" smtClean="0"/>
              <a:t>, we determined K3-picene by the structural determination using GGA.</a:t>
            </a:r>
          </a:p>
          <a:p>
            <a:endParaRPr lang="en-US" altLang="ja-JP" dirty="0"/>
          </a:p>
          <a:p>
            <a:r>
              <a:rPr lang="en-US" altLang="ja-JP" dirty="0" smtClean="0"/>
              <a:t>Pristine </a:t>
            </a:r>
            <a:r>
              <a:rPr lang="en-US" altLang="ja-JP" dirty="0" smtClean="0"/>
              <a:t>and potassium-doped </a:t>
            </a:r>
            <a:r>
              <a:rPr lang="en-US" altLang="ja-JP" dirty="0" err="1"/>
              <a:t>p</a:t>
            </a:r>
            <a:r>
              <a:rPr lang="en-US" altLang="ja-JP" dirty="0" err="1" smtClean="0"/>
              <a:t>icene</a:t>
            </a:r>
            <a:r>
              <a:rPr lang="en-US" altLang="ja-JP" dirty="0" smtClean="0"/>
              <a:t> </a:t>
            </a:r>
            <a:r>
              <a:rPr lang="en-US" altLang="ja-JP" dirty="0" smtClean="0"/>
              <a:t>have the herringbone structure.</a:t>
            </a:r>
          </a:p>
          <a:p>
            <a:pPr marL="109728" indent="0">
              <a:buNone/>
            </a:pPr>
            <a:endParaRPr lang="en-US" altLang="ja-JP" dirty="0" smtClean="0"/>
          </a:p>
          <a:p>
            <a:r>
              <a:rPr lang="en-US" altLang="ja-JP" dirty="0" smtClean="0"/>
              <a:t>Using </a:t>
            </a:r>
            <a:r>
              <a:rPr lang="en-US" altLang="ja-JP" i="1" dirty="0" err="1" smtClean="0"/>
              <a:t>ab</a:t>
            </a:r>
            <a:r>
              <a:rPr lang="en-US" altLang="ja-JP" i="1" dirty="0" smtClean="0"/>
              <a:t> initio </a:t>
            </a:r>
            <a:r>
              <a:rPr lang="en-US" altLang="ja-JP" dirty="0" smtClean="0"/>
              <a:t>method, it is able to calculate </a:t>
            </a:r>
            <a:r>
              <a:rPr lang="en-US" altLang="ja-JP" dirty="0" smtClean="0"/>
              <a:t>K3-picene’s </a:t>
            </a:r>
            <a:r>
              <a:rPr lang="en-US" altLang="ja-JP" dirty="0" smtClean="0"/>
              <a:t>structure in both </a:t>
            </a:r>
            <a:r>
              <a:rPr lang="en-US" altLang="ja-JP" dirty="0" err="1" smtClean="0"/>
              <a:t>atmoic</a:t>
            </a:r>
            <a:r>
              <a:rPr lang="en-US" altLang="ja-JP" dirty="0" smtClean="0"/>
              <a:t> </a:t>
            </a:r>
            <a:r>
              <a:rPr lang="en-US" altLang="ja-JP" dirty="0" smtClean="0"/>
              <a:t>and electronic-degrees of freedom.</a:t>
            </a:r>
          </a:p>
          <a:p>
            <a:endParaRPr lang="en-US" altLang="ja-JP" dirty="0" smtClean="0"/>
          </a:p>
          <a:p>
            <a:endParaRPr lang="en-US" altLang="ja-JP" i="1" dirty="0" smtClean="0"/>
          </a:p>
        </p:txBody>
      </p:sp>
    </p:spTree>
    <p:extLst>
      <p:ext uri="{BB962C8B-B14F-4D97-AF65-F5344CB8AC3E}">
        <p14:creationId xmlns:p14="http://schemas.microsoft.com/office/powerpoint/2010/main" val="2602354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404664"/>
            <a:ext cx="8229600" cy="1066800"/>
          </a:xfrm>
        </p:spPr>
        <p:txBody>
          <a:bodyPr/>
          <a:lstStyle/>
          <a:p>
            <a:r>
              <a:rPr kumimoji="1" lang="en-US" altLang="ja-JP" dirty="0" smtClean="0"/>
              <a:t>Future work</a:t>
            </a:r>
            <a:endParaRPr kumimoji="1" lang="ja-JP" altLang="en-US" dirty="0"/>
          </a:p>
        </p:txBody>
      </p:sp>
      <p:sp>
        <p:nvSpPr>
          <p:cNvPr id="2" name="コンテンツ プレースホルダー 1"/>
          <p:cNvSpPr>
            <a:spLocks noGrp="1"/>
          </p:cNvSpPr>
          <p:nvPr>
            <p:ph idx="1"/>
          </p:nvPr>
        </p:nvSpPr>
        <p:spPr>
          <a:xfrm>
            <a:off x="457200" y="1484784"/>
            <a:ext cx="8229600" cy="5089752"/>
          </a:xfrm>
        </p:spPr>
        <p:txBody>
          <a:bodyPr>
            <a:normAutofit fontScale="85000" lnSpcReduction="20000"/>
          </a:bodyPr>
          <a:lstStyle/>
          <a:p>
            <a:r>
              <a:rPr lang="en-US" altLang="ja-JP" dirty="0"/>
              <a:t>I</a:t>
            </a:r>
            <a:r>
              <a:rPr lang="en-US" altLang="ja-JP" dirty="0" smtClean="0"/>
              <a:t> </a:t>
            </a:r>
            <a:r>
              <a:rPr kumimoji="1" lang="en-US" altLang="ja-JP" dirty="0" smtClean="0"/>
              <a:t>calculate K3-Picene using quantum espresso with LDA and GGA </a:t>
            </a:r>
            <a:r>
              <a:rPr lang="en-US" altLang="ja-JP" dirty="0" smtClean="0"/>
              <a:t>.</a:t>
            </a:r>
          </a:p>
          <a:p>
            <a:endParaRPr lang="en-US" altLang="ja-JP" dirty="0" smtClean="0"/>
          </a:p>
          <a:p>
            <a:r>
              <a:rPr lang="en-US" altLang="ja-JP" dirty="0" smtClean="0"/>
              <a:t>Decide</a:t>
            </a:r>
            <a:r>
              <a:rPr kumimoji="1" lang="en-US" altLang="ja-JP" dirty="0" smtClean="0"/>
              <a:t> which approximation tells a result close to the experimental result. </a:t>
            </a:r>
          </a:p>
          <a:p>
            <a:endParaRPr lang="en-US" altLang="ja-JP" dirty="0"/>
          </a:p>
          <a:p>
            <a:r>
              <a:rPr lang="en-US" altLang="ja-JP" dirty="0" smtClean="0"/>
              <a:t>C</a:t>
            </a:r>
            <a:r>
              <a:rPr kumimoji="1" lang="en-US" altLang="ja-JP" dirty="0" smtClean="0"/>
              <a:t>alculate </a:t>
            </a:r>
            <a:r>
              <a:rPr kumimoji="1" lang="en-US" altLang="ja-JP" dirty="0" smtClean="0"/>
              <a:t>the band structure. </a:t>
            </a:r>
            <a:endParaRPr lang="en-US" altLang="ja-JP" dirty="0"/>
          </a:p>
          <a:p>
            <a:endParaRPr kumimoji="1" lang="en-US" altLang="ja-JP" dirty="0" smtClean="0"/>
          </a:p>
          <a:p>
            <a:r>
              <a:rPr kumimoji="1" lang="en-US" altLang="ja-JP" dirty="0" smtClean="0"/>
              <a:t>Identify the Fermi surface.</a:t>
            </a:r>
          </a:p>
          <a:p>
            <a:endParaRPr lang="en-US" altLang="ja-JP" dirty="0" smtClean="0"/>
          </a:p>
          <a:p>
            <a:r>
              <a:rPr lang="en-US" altLang="ja-JP" dirty="0" smtClean="0"/>
              <a:t>Consider similarity of doped </a:t>
            </a:r>
            <a:r>
              <a:rPr lang="en-US" altLang="ja-JP" dirty="0" err="1" smtClean="0"/>
              <a:t>picene</a:t>
            </a:r>
            <a:r>
              <a:rPr lang="en-US" altLang="ja-JP" dirty="0" smtClean="0"/>
              <a:t> with other hydro-carbon superconductors</a:t>
            </a:r>
            <a:r>
              <a:rPr lang="en-US" altLang="ja-JP" dirty="0" smtClean="0"/>
              <a:t>.</a:t>
            </a:r>
          </a:p>
          <a:p>
            <a:endParaRPr lang="en-US" altLang="ja-JP" dirty="0"/>
          </a:p>
          <a:p>
            <a:r>
              <a:rPr lang="en-US" altLang="ja-JP" dirty="0"/>
              <a:t>Not only calculation structure with quantum espresso,</a:t>
            </a:r>
            <a:r>
              <a:rPr lang="ja-JP" altLang="en-US" dirty="0"/>
              <a:t> </a:t>
            </a:r>
            <a:r>
              <a:rPr lang="en-US" altLang="ja-JP" dirty="0"/>
              <a:t>but  </a:t>
            </a:r>
            <a:r>
              <a:rPr lang="en-US" altLang="ja-JP" i="1" dirty="0" err="1"/>
              <a:t>Tc</a:t>
            </a:r>
            <a:r>
              <a:rPr lang="ja-JP" altLang="en-US" i="1" dirty="0"/>
              <a:t> </a:t>
            </a:r>
            <a:r>
              <a:rPr lang="en-US" altLang="ja-JP" i="1" dirty="0"/>
              <a:t>also needs to be evaluated</a:t>
            </a:r>
            <a:endParaRPr lang="en-US" altLang="ja-JP" dirty="0"/>
          </a:p>
        </p:txBody>
      </p:sp>
    </p:spTree>
    <p:extLst>
      <p:ext uri="{BB962C8B-B14F-4D97-AF65-F5344CB8AC3E}">
        <p14:creationId xmlns:p14="http://schemas.microsoft.com/office/powerpoint/2010/main" val="15761215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764704"/>
            <a:ext cx="8229600" cy="1066800"/>
          </a:xfrm>
        </p:spPr>
        <p:txBody>
          <a:bodyPr>
            <a:normAutofit fontScale="90000"/>
          </a:bodyPr>
          <a:lstStyle/>
          <a:p>
            <a:pPr algn="ctr"/>
            <a:r>
              <a:rPr lang="en-US" altLang="ja-JP" dirty="0" smtClean="0"/>
              <a:t>A flow chart to determine a doped </a:t>
            </a:r>
            <a:r>
              <a:rPr lang="en-US" altLang="ja-JP" dirty="0" err="1"/>
              <a:t>p</a:t>
            </a:r>
            <a:r>
              <a:rPr lang="en-US" altLang="ja-JP" dirty="0" err="1" smtClean="0"/>
              <a:t>icene</a:t>
            </a:r>
            <a:r>
              <a:rPr lang="en-US" altLang="ja-JP" dirty="0" smtClean="0"/>
              <a:t> </a:t>
            </a:r>
            <a:r>
              <a:rPr lang="en-US" altLang="ja-JP" dirty="0" smtClean="0"/>
              <a:t>structure</a:t>
            </a:r>
            <a:endParaRPr kumimoji="1" lang="ja-JP" altLang="en-US" dirty="0"/>
          </a:p>
        </p:txBody>
      </p:sp>
      <p:sp>
        <p:nvSpPr>
          <p:cNvPr id="4" name="コンテンツ プレースホルダー 1"/>
          <p:cNvSpPr txBox="1">
            <a:spLocks/>
          </p:cNvSpPr>
          <p:nvPr/>
        </p:nvSpPr>
        <p:spPr>
          <a:xfrm>
            <a:off x="251520" y="1988840"/>
            <a:ext cx="8892480" cy="4320480"/>
          </a:xfrm>
          <a:prstGeom prst="rect">
            <a:avLst/>
          </a:prstGeom>
        </p:spPr>
        <p:txBody>
          <a:bodyPr vert="horz">
            <a:normAutofit fontScale="92500" lnSpcReduction="10000"/>
          </a:bodyPr>
          <a:lst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a:lstStyle>
          <a:p>
            <a:pPr marL="109728" indent="0">
              <a:buNone/>
            </a:pPr>
            <a:r>
              <a:rPr lang="ja-JP" altLang="en-US" dirty="0"/>
              <a:t>１：</a:t>
            </a:r>
            <a:r>
              <a:rPr lang="en-US" altLang="ja-JP" dirty="0" smtClean="0"/>
              <a:t> determine a relaxed structure for </a:t>
            </a:r>
            <a:r>
              <a:rPr lang="en-US" altLang="ja-JP" dirty="0" err="1"/>
              <a:t>p</a:t>
            </a:r>
            <a:r>
              <a:rPr lang="en-US" altLang="ja-JP" dirty="0" err="1" smtClean="0"/>
              <a:t>icene</a:t>
            </a:r>
            <a:r>
              <a:rPr lang="en-US" altLang="ja-JP" dirty="0" smtClean="0"/>
              <a:t> </a:t>
            </a:r>
            <a:r>
              <a:rPr lang="en-US" altLang="ja-JP" dirty="0" smtClean="0"/>
              <a:t>crystal.</a:t>
            </a:r>
          </a:p>
          <a:p>
            <a:endParaRPr lang="en-US" altLang="ja-JP" dirty="0" smtClean="0"/>
          </a:p>
          <a:p>
            <a:pPr marL="109728" indent="0">
              <a:buNone/>
            </a:pPr>
            <a:r>
              <a:rPr lang="ja-JP" altLang="en-US" dirty="0"/>
              <a:t>２：</a:t>
            </a:r>
            <a:r>
              <a:rPr lang="en-US" altLang="ja-JP" dirty="0" smtClean="0"/>
              <a:t> widen the space between </a:t>
            </a:r>
            <a:r>
              <a:rPr lang="en-US" altLang="ja-JP" dirty="0" err="1"/>
              <a:t>p</a:t>
            </a:r>
            <a:r>
              <a:rPr lang="en-US" altLang="ja-JP" dirty="0" err="1" smtClean="0"/>
              <a:t>icenes</a:t>
            </a:r>
            <a:r>
              <a:rPr lang="en-US" altLang="ja-JP" dirty="0" smtClean="0"/>
              <a:t>.</a:t>
            </a:r>
          </a:p>
          <a:p>
            <a:endParaRPr lang="en-US" altLang="ja-JP" dirty="0" smtClean="0"/>
          </a:p>
          <a:p>
            <a:pPr marL="109728" indent="0">
              <a:buNone/>
            </a:pPr>
            <a:r>
              <a:rPr lang="ja-JP" altLang="en-US" dirty="0"/>
              <a:t>３：</a:t>
            </a:r>
            <a:r>
              <a:rPr lang="en-US" altLang="ja-JP" dirty="0" smtClean="0"/>
              <a:t> insert potassium in the middle of two </a:t>
            </a:r>
            <a:r>
              <a:rPr lang="en-US" altLang="ja-JP" dirty="0" err="1"/>
              <a:t>p</a:t>
            </a:r>
            <a:r>
              <a:rPr lang="en-US" altLang="ja-JP" dirty="0" err="1" smtClean="0"/>
              <a:t>icenes</a:t>
            </a:r>
            <a:r>
              <a:rPr lang="en-US" altLang="ja-JP" dirty="0" smtClean="0"/>
              <a:t>.</a:t>
            </a:r>
          </a:p>
          <a:p>
            <a:pPr marL="109728" indent="0">
              <a:buNone/>
            </a:pPr>
            <a:endParaRPr lang="en-US" altLang="ja-JP" dirty="0"/>
          </a:p>
          <a:p>
            <a:pPr marL="109728" indent="0">
              <a:buNone/>
            </a:pPr>
            <a:r>
              <a:rPr lang="ja-JP" altLang="en-US" dirty="0" smtClean="0"/>
              <a:t>４：</a:t>
            </a:r>
            <a:r>
              <a:rPr lang="en-US" altLang="ja-JP" dirty="0" smtClean="0"/>
              <a:t> introduce a pseudo potential of  potassium and make an input data of doped </a:t>
            </a:r>
            <a:r>
              <a:rPr lang="en-US" altLang="ja-JP" dirty="0" err="1"/>
              <a:t>p</a:t>
            </a:r>
            <a:r>
              <a:rPr lang="en-US" altLang="ja-JP" dirty="0" err="1" smtClean="0"/>
              <a:t>icene</a:t>
            </a:r>
            <a:r>
              <a:rPr lang="en-US" altLang="ja-JP" dirty="0" smtClean="0"/>
              <a:t>.</a:t>
            </a:r>
          </a:p>
          <a:p>
            <a:endParaRPr lang="en-US" altLang="ja-JP" dirty="0" smtClean="0"/>
          </a:p>
          <a:p>
            <a:pPr marL="109728" indent="0">
              <a:buNone/>
            </a:pPr>
            <a:r>
              <a:rPr lang="ja-JP" altLang="en-US" dirty="0" smtClean="0"/>
              <a:t>５</a:t>
            </a:r>
            <a:r>
              <a:rPr lang="ja-JP" altLang="en-US" dirty="0"/>
              <a:t>：</a:t>
            </a:r>
            <a:r>
              <a:rPr lang="en-US" altLang="ja-JP" dirty="0" smtClean="0"/>
              <a:t>calculate and obtain the structure of K3-Picene.</a:t>
            </a:r>
          </a:p>
        </p:txBody>
      </p:sp>
    </p:spTree>
    <p:extLst>
      <p:ext uri="{BB962C8B-B14F-4D97-AF65-F5344CB8AC3E}">
        <p14:creationId xmlns:p14="http://schemas.microsoft.com/office/powerpoint/2010/main" val="3152423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67544" y="980728"/>
            <a:ext cx="8229600" cy="1066800"/>
          </a:xfrm>
        </p:spPr>
        <p:txBody>
          <a:bodyPr/>
          <a:lstStyle/>
          <a:p>
            <a:r>
              <a:rPr kumimoji="1" lang="en-US" altLang="ja-JP" dirty="0" smtClean="0"/>
              <a:t>Contents</a:t>
            </a:r>
            <a:endParaRPr kumimoji="1" lang="ja-JP" altLang="en-US" dirty="0"/>
          </a:p>
        </p:txBody>
      </p:sp>
      <p:sp>
        <p:nvSpPr>
          <p:cNvPr id="2" name="コンテンツ プレースホルダー 1"/>
          <p:cNvSpPr>
            <a:spLocks noGrp="1"/>
          </p:cNvSpPr>
          <p:nvPr>
            <p:ph idx="1"/>
          </p:nvPr>
        </p:nvSpPr>
        <p:spPr>
          <a:xfrm>
            <a:off x="179512" y="2132856"/>
            <a:ext cx="8712968" cy="4104456"/>
          </a:xfrm>
        </p:spPr>
        <p:txBody>
          <a:bodyPr>
            <a:normAutofit fontScale="85000" lnSpcReduction="20000"/>
          </a:bodyPr>
          <a:lstStyle/>
          <a:p>
            <a:r>
              <a:rPr lang="en-US" altLang="ja-JP" dirty="0" smtClean="0"/>
              <a:t>Introduction</a:t>
            </a:r>
          </a:p>
          <a:p>
            <a:endParaRPr lang="en-US" altLang="ja-JP" dirty="0" smtClean="0"/>
          </a:p>
          <a:p>
            <a:r>
              <a:rPr lang="en-US" altLang="ja-JP" dirty="0" smtClean="0"/>
              <a:t>Paper’s reviews:</a:t>
            </a:r>
          </a:p>
          <a:p>
            <a:pPr marL="109728" indent="0">
              <a:buNone/>
            </a:pPr>
            <a:r>
              <a:rPr lang="ja-JP" altLang="en-US" dirty="0" smtClean="0"/>
              <a:t>　</a:t>
            </a:r>
            <a:r>
              <a:rPr lang="en-US" altLang="ja-JP" dirty="0" smtClean="0"/>
              <a:t>Discovery of the superconductivity in K-doped </a:t>
            </a:r>
            <a:r>
              <a:rPr lang="en-US" altLang="ja-JP" dirty="0" err="1" smtClean="0"/>
              <a:t>p</a:t>
            </a:r>
            <a:r>
              <a:rPr lang="en-US" altLang="ja-JP" dirty="0" err="1" smtClean="0"/>
              <a:t>icene</a:t>
            </a:r>
            <a:endParaRPr lang="en-US" altLang="ja-JP" dirty="0" smtClean="0"/>
          </a:p>
          <a:p>
            <a:pPr marL="109728" indent="0">
              <a:buNone/>
            </a:pPr>
            <a:endParaRPr lang="en-US" altLang="ja-JP" dirty="0" smtClean="0"/>
          </a:p>
          <a:p>
            <a:r>
              <a:rPr lang="en-US" altLang="ja-JP" dirty="0" smtClean="0"/>
              <a:t> </a:t>
            </a:r>
            <a:r>
              <a:rPr lang="en-US" altLang="ja-JP" dirty="0" smtClean="0"/>
              <a:t>Pristine </a:t>
            </a:r>
            <a:r>
              <a:rPr lang="en-US" altLang="ja-JP" dirty="0" err="1"/>
              <a:t>p</a:t>
            </a:r>
            <a:r>
              <a:rPr lang="en-US" altLang="ja-JP" dirty="0" err="1" smtClean="0"/>
              <a:t>icene</a:t>
            </a:r>
            <a:r>
              <a:rPr lang="en-US" altLang="ja-JP" dirty="0" smtClean="0"/>
              <a:t> </a:t>
            </a:r>
            <a:r>
              <a:rPr lang="en-US" altLang="ja-JP" dirty="0" smtClean="0"/>
              <a:t>and </a:t>
            </a:r>
            <a:r>
              <a:rPr lang="en-US" altLang="ja-JP" dirty="0"/>
              <a:t>potassium doped </a:t>
            </a:r>
            <a:r>
              <a:rPr lang="en-US" altLang="ja-JP" dirty="0" err="1"/>
              <a:t>p</a:t>
            </a:r>
            <a:r>
              <a:rPr lang="en-US" altLang="ja-JP" dirty="0" err="1" smtClean="0"/>
              <a:t>icene</a:t>
            </a:r>
            <a:endParaRPr lang="en-US" altLang="ja-JP" dirty="0" smtClean="0"/>
          </a:p>
          <a:p>
            <a:endParaRPr lang="en-US" altLang="ja-JP" dirty="0"/>
          </a:p>
          <a:p>
            <a:r>
              <a:rPr lang="en-US" altLang="ja-JP" i="1" dirty="0" err="1"/>
              <a:t>ab</a:t>
            </a:r>
            <a:r>
              <a:rPr lang="en-US" altLang="ja-JP" dirty="0"/>
              <a:t> </a:t>
            </a:r>
            <a:r>
              <a:rPr lang="en-US" altLang="ja-JP" i="1" dirty="0"/>
              <a:t>initio</a:t>
            </a:r>
            <a:r>
              <a:rPr lang="en-US" altLang="ja-JP" dirty="0"/>
              <a:t> calculation of </a:t>
            </a:r>
            <a:r>
              <a:rPr lang="en-US" altLang="ja-JP" dirty="0" err="1"/>
              <a:t>p</a:t>
            </a:r>
            <a:r>
              <a:rPr lang="en-US" altLang="ja-JP" dirty="0" err="1" smtClean="0"/>
              <a:t>icene</a:t>
            </a:r>
            <a:endParaRPr lang="en-US" altLang="ja-JP" dirty="0"/>
          </a:p>
          <a:p>
            <a:pPr marL="109728" indent="0">
              <a:buNone/>
            </a:pPr>
            <a:endParaRPr lang="en-US" altLang="ja-JP" sz="2800" dirty="0"/>
          </a:p>
          <a:p>
            <a:r>
              <a:rPr lang="en-US" altLang="ja-JP" sz="2800" dirty="0" smtClean="0"/>
              <a:t>Summary</a:t>
            </a:r>
          </a:p>
          <a:p>
            <a:endParaRPr lang="en-US" altLang="ja-JP" sz="2800" dirty="0"/>
          </a:p>
          <a:p>
            <a:r>
              <a:rPr lang="en-US" altLang="ja-JP" dirty="0"/>
              <a:t>My  work: LDA </a:t>
            </a:r>
            <a:r>
              <a:rPr lang="en-US" altLang="ja-JP" dirty="0" err="1"/>
              <a:t>v.s</a:t>
            </a:r>
            <a:r>
              <a:rPr lang="en-US" altLang="ja-JP" dirty="0"/>
              <a:t>. beyond LDA</a:t>
            </a:r>
          </a:p>
          <a:p>
            <a:endParaRPr lang="en-US" altLang="ja-JP" sz="2800" dirty="0" smtClean="0"/>
          </a:p>
          <a:p>
            <a:endParaRPr lang="en-US" altLang="ja-JP" sz="2800" dirty="0"/>
          </a:p>
        </p:txBody>
      </p:sp>
    </p:spTree>
    <p:extLst>
      <p:ext uri="{BB962C8B-B14F-4D97-AF65-F5344CB8AC3E}">
        <p14:creationId xmlns:p14="http://schemas.microsoft.com/office/powerpoint/2010/main" val="1238080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6300192" y="2276872"/>
            <a:ext cx="3079834" cy="954107"/>
          </a:xfrm>
          <a:prstGeom prst="rect">
            <a:avLst/>
          </a:prstGeom>
          <a:noFill/>
        </p:spPr>
        <p:txBody>
          <a:bodyPr wrap="square" rtlCol="0">
            <a:spAutoFit/>
          </a:bodyPr>
          <a:lstStyle/>
          <a:p>
            <a:r>
              <a:rPr kumimoji="1" lang="en-US" altLang="ja-JP" sz="2800" dirty="0" smtClean="0"/>
              <a:t>Superconducting power cable</a:t>
            </a:r>
            <a:endParaRPr kumimoji="1" lang="ja-JP" altLang="en-US" sz="2800" dirty="0"/>
          </a:p>
        </p:txBody>
      </p:sp>
      <p:sp>
        <p:nvSpPr>
          <p:cNvPr id="3" name="タイトル 2"/>
          <p:cNvSpPr>
            <a:spLocks noGrp="1"/>
          </p:cNvSpPr>
          <p:nvPr>
            <p:ph type="title"/>
          </p:nvPr>
        </p:nvSpPr>
        <p:spPr>
          <a:xfrm>
            <a:off x="457200" y="634008"/>
            <a:ext cx="8229600" cy="1066800"/>
          </a:xfrm>
        </p:spPr>
        <p:txBody>
          <a:bodyPr/>
          <a:lstStyle/>
          <a:p>
            <a:r>
              <a:rPr kumimoji="1" lang="en-US" altLang="ja-JP" dirty="0" smtClean="0"/>
              <a:t>Introduction</a:t>
            </a:r>
            <a:endParaRPr kumimoji="1" lang="ja-JP" altLang="en-US" dirty="0"/>
          </a:p>
        </p:txBody>
      </p:sp>
      <p:sp>
        <p:nvSpPr>
          <p:cNvPr id="2" name="コンテンツ プレースホルダー 1"/>
          <p:cNvSpPr>
            <a:spLocks noGrp="1"/>
          </p:cNvSpPr>
          <p:nvPr>
            <p:ph idx="1"/>
          </p:nvPr>
        </p:nvSpPr>
        <p:spPr>
          <a:xfrm>
            <a:off x="395536" y="1700808"/>
            <a:ext cx="8496944" cy="609517"/>
          </a:xfrm>
        </p:spPr>
        <p:txBody>
          <a:bodyPr>
            <a:noAutofit/>
          </a:bodyPr>
          <a:lstStyle/>
          <a:p>
            <a:r>
              <a:rPr kumimoji="1" lang="en-US" altLang="ja-JP" dirty="0" smtClean="0"/>
              <a:t>Why does </a:t>
            </a:r>
            <a:r>
              <a:rPr lang="en-US" altLang="ja-JP" dirty="0" smtClean="0"/>
              <a:t>Superconductivity have value </a:t>
            </a:r>
            <a:r>
              <a:rPr kumimoji="1" lang="en-US" altLang="ja-JP" dirty="0" smtClean="0"/>
              <a:t>to study?</a:t>
            </a:r>
          </a:p>
        </p:txBody>
      </p:sp>
      <p:cxnSp>
        <p:nvCxnSpPr>
          <p:cNvPr id="5" name="直線矢印コネクタ 4"/>
          <p:cNvCxnSpPr/>
          <p:nvPr/>
        </p:nvCxnSpPr>
        <p:spPr>
          <a:xfrm>
            <a:off x="2699793" y="2752675"/>
            <a:ext cx="3744415"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6" name="正方形/長方形 5"/>
          <p:cNvSpPr/>
          <p:nvPr/>
        </p:nvSpPr>
        <p:spPr>
          <a:xfrm>
            <a:off x="-108520" y="4057908"/>
            <a:ext cx="9433048" cy="523220"/>
          </a:xfrm>
          <a:prstGeom prst="rect">
            <a:avLst/>
          </a:prstGeom>
        </p:spPr>
        <p:txBody>
          <a:bodyPr wrap="square">
            <a:spAutoFit/>
          </a:bodyPr>
          <a:lstStyle/>
          <a:p>
            <a:pPr lvl="0">
              <a:spcBef>
                <a:spcPct val="20000"/>
              </a:spcBef>
              <a:buClr>
                <a:srgbClr val="31B6FD"/>
              </a:buClr>
              <a:buSzPct val="100000"/>
            </a:pPr>
            <a:r>
              <a:rPr lang="ja-JP" altLang="en-US" sz="2800" dirty="0" smtClean="0">
                <a:solidFill>
                  <a:srgbClr val="073E87"/>
                </a:solidFill>
              </a:rPr>
              <a:t>・</a:t>
            </a:r>
            <a:r>
              <a:rPr lang="en-US" altLang="ja-JP" sz="2800" dirty="0" smtClean="0">
                <a:solidFill>
                  <a:srgbClr val="073E87"/>
                </a:solidFill>
              </a:rPr>
              <a:t>Why am I studying </a:t>
            </a:r>
            <a:r>
              <a:rPr lang="en-US" altLang="ja-JP" sz="2800" dirty="0">
                <a:solidFill>
                  <a:srgbClr val="073E87"/>
                </a:solidFill>
              </a:rPr>
              <a:t>about hydrocarbon superconductor?</a:t>
            </a:r>
          </a:p>
        </p:txBody>
      </p:sp>
      <p:sp>
        <p:nvSpPr>
          <p:cNvPr id="9" name="テキスト ボックス 8"/>
          <p:cNvSpPr txBox="1"/>
          <p:nvPr/>
        </p:nvSpPr>
        <p:spPr>
          <a:xfrm>
            <a:off x="2771800" y="2780928"/>
            <a:ext cx="3480855" cy="954107"/>
          </a:xfrm>
          <a:prstGeom prst="rect">
            <a:avLst/>
          </a:prstGeom>
          <a:noFill/>
        </p:spPr>
        <p:txBody>
          <a:bodyPr wrap="square" rtlCol="0">
            <a:spAutoFit/>
          </a:bodyPr>
          <a:lstStyle/>
          <a:p>
            <a:r>
              <a:rPr lang="en-US" altLang="ja-JP" sz="2800" dirty="0" smtClean="0"/>
              <a:t>To realize ecological</a:t>
            </a:r>
          </a:p>
          <a:p>
            <a:r>
              <a:rPr kumimoji="1" lang="en-US" altLang="ja-JP" sz="2800" dirty="0" smtClean="0"/>
              <a:t>society</a:t>
            </a:r>
          </a:p>
        </p:txBody>
      </p:sp>
      <p:cxnSp>
        <p:nvCxnSpPr>
          <p:cNvPr id="11" name="直線矢印コネクタ 10"/>
          <p:cNvCxnSpPr>
            <a:stCxn id="4" idx="3"/>
            <a:endCxn id="12" idx="1"/>
          </p:cNvCxnSpPr>
          <p:nvPr/>
        </p:nvCxnSpPr>
        <p:spPr>
          <a:xfrm flipV="1">
            <a:off x="2872551" y="5829364"/>
            <a:ext cx="2419529" cy="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2" name="テキスト ボックス 11"/>
          <p:cNvSpPr txBox="1"/>
          <p:nvPr/>
        </p:nvSpPr>
        <p:spPr>
          <a:xfrm>
            <a:off x="5292080" y="5352310"/>
            <a:ext cx="3837772" cy="954107"/>
          </a:xfrm>
          <a:prstGeom prst="rect">
            <a:avLst/>
          </a:prstGeom>
          <a:noFill/>
        </p:spPr>
        <p:txBody>
          <a:bodyPr wrap="square" rtlCol="0">
            <a:spAutoFit/>
          </a:bodyPr>
          <a:lstStyle/>
          <a:p>
            <a:r>
              <a:rPr lang="en-US" altLang="ja-JP" sz="2800" dirty="0" smtClean="0"/>
              <a:t>Discovery of new </a:t>
            </a:r>
            <a:r>
              <a:rPr lang="en-US" altLang="ja-JP" sz="2800" dirty="0"/>
              <a:t>mechanism </a:t>
            </a:r>
            <a:endParaRPr lang="ja-JP" altLang="en-US" sz="2800" dirty="0"/>
          </a:p>
        </p:txBody>
      </p:sp>
      <p:sp>
        <p:nvSpPr>
          <p:cNvPr id="4" name="テキスト ボックス 3"/>
          <p:cNvSpPr txBox="1"/>
          <p:nvPr/>
        </p:nvSpPr>
        <p:spPr>
          <a:xfrm>
            <a:off x="100752" y="5229200"/>
            <a:ext cx="2771799" cy="1200329"/>
          </a:xfrm>
          <a:prstGeom prst="rect">
            <a:avLst/>
          </a:prstGeom>
          <a:noFill/>
        </p:spPr>
        <p:txBody>
          <a:bodyPr wrap="square" rtlCol="0">
            <a:spAutoFit/>
          </a:bodyPr>
          <a:lstStyle/>
          <a:p>
            <a:r>
              <a:rPr lang="en-US" altLang="ja-JP" sz="2400" dirty="0" smtClean="0"/>
              <a:t>Study on</a:t>
            </a:r>
          </a:p>
          <a:p>
            <a:r>
              <a:rPr lang="en-US" altLang="ja-JP" sz="2400" dirty="0" smtClean="0"/>
              <a:t>   h</a:t>
            </a:r>
            <a:r>
              <a:rPr kumimoji="1" lang="en-US" altLang="ja-JP" sz="2400" dirty="0" smtClean="0"/>
              <a:t>ydrocarbon</a:t>
            </a:r>
          </a:p>
          <a:p>
            <a:r>
              <a:rPr lang="ja-JP" altLang="en-US" sz="2400" dirty="0" smtClean="0"/>
              <a:t>     </a:t>
            </a:r>
            <a:r>
              <a:rPr lang="en-US" altLang="ja-JP" sz="2400" dirty="0" smtClean="0"/>
              <a:t>superconductor</a:t>
            </a:r>
            <a:endParaRPr kumimoji="1" lang="ja-JP" altLang="en-US" sz="2400" dirty="0"/>
          </a:p>
        </p:txBody>
      </p:sp>
      <p:sp>
        <p:nvSpPr>
          <p:cNvPr id="8" name="テキスト ボックス 7"/>
          <p:cNvSpPr txBox="1"/>
          <p:nvPr/>
        </p:nvSpPr>
        <p:spPr>
          <a:xfrm>
            <a:off x="131201" y="2258869"/>
            <a:ext cx="2784615" cy="954107"/>
          </a:xfrm>
          <a:prstGeom prst="rect">
            <a:avLst/>
          </a:prstGeom>
          <a:noFill/>
        </p:spPr>
        <p:txBody>
          <a:bodyPr wrap="square" rtlCol="0">
            <a:spAutoFit/>
          </a:bodyPr>
          <a:lstStyle/>
          <a:p>
            <a:r>
              <a:rPr lang="en-US" altLang="ja-JP" sz="2800" dirty="0" smtClean="0"/>
              <a:t>Today’s normal</a:t>
            </a:r>
          </a:p>
          <a:p>
            <a:r>
              <a:rPr lang="en-US" altLang="ja-JP" sz="2800" dirty="0" smtClean="0"/>
              <a:t>Power cable </a:t>
            </a:r>
            <a:endParaRPr kumimoji="1" lang="ja-JP" altLang="en-US" sz="2800" dirty="0"/>
          </a:p>
        </p:txBody>
      </p:sp>
    </p:spTree>
    <p:extLst>
      <p:ext uri="{BB962C8B-B14F-4D97-AF65-F5344CB8AC3E}">
        <p14:creationId xmlns:p14="http://schemas.microsoft.com/office/powerpoint/2010/main" val="1263221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764704"/>
            <a:ext cx="8229600" cy="1066800"/>
          </a:xfrm>
        </p:spPr>
        <p:txBody>
          <a:bodyPr/>
          <a:lstStyle/>
          <a:p>
            <a:r>
              <a:rPr kumimoji="1" lang="en-US" altLang="ja-JP" dirty="0" smtClean="0"/>
              <a:t>What is </a:t>
            </a:r>
            <a:r>
              <a:rPr lang="en-US" altLang="ja-JP" dirty="0" err="1"/>
              <a:t>p</a:t>
            </a:r>
            <a:r>
              <a:rPr kumimoji="1" lang="en-US" altLang="ja-JP" dirty="0" err="1" smtClean="0"/>
              <a:t>icene</a:t>
            </a:r>
            <a:r>
              <a:rPr kumimoji="1" lang="en-US" altLang="ja-JP" dirty="0" smtClean="0"/>
              <a:t>?</a:t>
            </a:r>
            <a:r>
              <a:rPr kumimoji="1" lang="ja-JP" altLang="en-US" dirty="0" smtClean="0"/>
              <a:t>→</a:t>
            </a:r>
            <a:r>
              <a:rPr kumimoji="1" lang="en-US" altLang="ja-JP" dirty="0" smtClean="0"/>
              <a:t>C</a:t>
            </a:r>
            <a:r>
              <a:rPr kumimoji="1" lang="en-US" altLang="ja-JP" sz="2400" dirty="0" smtClean="0"/>
              <a:t>22</a:t>
            </a:r>
            <a:r>
              <a:rPr kumimoji="1" lang="en-US" altLang="ja-JP" dirty="0" smtClean="0"/>
              <a:t>H</a:t>
            </a:r>
            <a:r>
              <a:rPr kumimoji="1" lang="en-US" altLang="ja-JP" sz="2400" dirty="0" smtClean="0"/>
              <a:t>14</a:t>
            </a:r>
            <a:endParaRPr kumimoji="1" lang="ja-JP" altLang="en-US" sz="2400" dirty="0"/>
          </a:p>
        </p:txBody>
      </p:sp>
      <p:sp>
        <p:nvSpPr>
          <p:cNvPr id="2" name="コンテンツ プレースホルダー 1"/>
          <p:cNvSpPr>
            <a:spLocks noGrp="1"/>
          </p:cNvSpPr>
          <p:nvPr>
            <p:ph idx="1"/>
          </p:nvPr>
        </p:nvSpPr>
        <p:spPr>
          <a:xfrm>
            <a:off x="122288" y="1844824"/>
            <a:ext cx="4176464" cy="1800200"/>
          </a:xfrm>
        </p:spPr>
        <p:txBody>
          <a:bodyPr>
            <a:noAutofit/>
          </a:bodyPr>
          <a:lstStyle/>
          <a:p>
            <a:r>
              <a:rPr lang="en-US" altLang="ja-JP" dirty="0" err="1"/>
              <a:t>p</a:t>
            </a:r>
            <a:r>
              <a:rPr kumimoji="1" lang="en-US" altLang="ja-JP" sz="2800" dirty="0" err="1" smtClean="0"/>
              <a:t>icene</a:t>
            </a:r>
            <a:r>
              <a:rPr kumimoji="1" lang="en-US" altLang="ja-JP" sz="2800" dirty="0" smtClean="0"/>
              <a:t> </a:t>
            </a:r>
            <a:r>
              <a:rPr kumimoji="1" lang="en-US" altLang="ja-JP" sz="2800" dirty="0" smtClean="0"/>
              <a:t>has 5 benzene units with the shape of an arm chair </a:t>
            </a:r>
            <a:r>
              <a:rPr lang="en-US" altLang="ja-JP" sz="2800" dirty="0" smtClean="0"/>
              <a:t>.</a:t>
            </a:r>
          </a:p>
        </p:txBody>
      </p:sp>
      <p:pic>
        <p:nvPicPr>
          <p:cNvPr id="1029" name="Picture 5" descr="C:\Documents and Settings\Administrator\デスクトップ\Picen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3373760"/>
            <a:ext cx="2754258" cy="2016224"/>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485498" y="5543519"/>
            <a:ext cx="3168352" cy="461665"/>
          </a:xfrm>
          <a:prstGeom prst="rect">
            <a:avLst/>
          </a:prstGeom>
          <a:noFill/>
        </p:spPr>
        <p:txBody>
          <a:bodyPr wrap="square" rtlCol="0">
            <a:spAutoFit/>
          </a:bodyPr>
          <a:lstStyle/>
          <a:p>
            <a:r>
              <a:rPr lang="en-US" altLang="ja-JP" sz="2400" dirty="0" smtClean="0"/>
              <a:t>From </a:t>
            </a:r>
            <a:r>
              <a:rPr lang="en-US" altLang="ja-JP" sz="2400" dirty="0" err="1" smtClean="0"/>
              <a:t>wikipedia</a:t>
            </a:r>
            <a:endParaRPr lang="en-US" altLang="ja-JP" sz="2400" dirty="0" smtClean="0"/>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75819" y="2876600"/>
            <a:ext cx="9956449" cy="3121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直線矢印コネクタ 5"/>
          <p:cNvCxnSpPr/>
          <p:nvPr/>
        </p:nvCxnSpPr>
        <p:spPr>
          <a:xfrm>
            <a:off x="6948264" y="2876600"/>
            <a:ext cx="36004" cy="768424"/>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9" name="テキスト ボックス 8"/>
          <p:cNvSpPr txBox="1"/>
          <p:nvPr/>
        </p:nvSpPr>
        <p:spPr>
          <a:xfrm>
            <a:off x="6444208" y="2483604"/>
            <a:ext cx="864096" cy="369332"/>
          </a:xfrm>
          <a:prstGeom prst="rect">
            <a:avLst/>
          </a:prstGeom>
          <a:noFill/>
        </p:spPr>
        <p:txBody>
          <a:bodyPr wrap="square" rtlCol="0">
            <a:spAutoFit/>
          </a:bodyPr>
          <a:lstStyle/>
          <a:p>
            <a:r>
              <a:rPr lang="ja-JP" altLang="en-US" dirty="0"/>
              <a:t>１８</a:t>
            </a:r>
            <a:r>
              <a:rPr kumimoji="1" lang="en-US" altLang="ja-JP" dirty="0" smtClean="0"/>
              <a:t>K</a:t>
            </a:r>
            <a:endParaRPr kumimoji="1" lang="ja-JP" altLang="en-US" dirty="0"/>
          </a:p>
        </p:txBody>
      </p:sp>
      <p:sp>
        <p:nvSpPr>
          <p:cNvPr id="7" name="正方形/長方形 6"/>
          <p:cNvSpPr/>
          <p:nvPr/>
        </p:nvSpPr>
        <p:spPr>
          <a:xfrm>
            <a:off x="4148525" y="6246753"/>
            <a:ext cx="4950598" cy="369332"/>
          </a:xfrm>
          <a:prstGeom prst="rect">
            <a:avLst/>
          </a:prstGeom>
        </p:spPr>
        <p:txBody>
          <a:bodyPr wrap="square">
            <a:spAutoFit/>
          </a:bodyPr>
          <a:lstStyle/>
          <a:p>
            <a:r>
              <a:rPr lang="en-US" altLang="ja-JP" dirty="0"/>
              <a:t>R. </a:t>
            </a:r>
            <a:r>
              <a:rPr lang="en-US" altLang="ja-JP" dirty="0" err="1"/>
              <a:t>Mitsuhashi</a:t>
            </a:r>
            <a:r>
              <a:rPr lang="en-US" altLang="ja-JP" dirty="0"/>
              <a:t>, </a:t>
            </a:r>
            <a:r>
              <a:rPr lang="en-US" altLang="ja-JP" i="1" dirty="0"/>
              <a:t>et al</a:t>
            </a:r>
            <a:r>
              <a:rPr lang="en-US" altLang="ja-JP" dirty="0"/>
              <a:t>.: Nature </a:t>
            </a:r>
            <a:r>
              <a:rPr lang="en-US" altLang="ja-JP" b="1" dirty="0"/>
              <a:t>464</a:t>
            </a:r>
            <a:r>
              <a:rPr lang="en-US" altLang="ja-JP" dirty="0"/>
              <a:t> (2010) 76.</a:t>
            </a:r>
          </a:p>
        </p:txBody>
      </p:sp>
      <p:sp>
        <p:nvSpPr>
          <p:cNvPr id="5" name="テキスト ボックス 4"/>
          <p:cNvSpPr txBox="1"/>
          <p:nvPr/>
        </p:nvSpPr>
        <p:spPr>
          <a:xfrm>
            <a:off x="4788024" y="1652607"/>
            <a:ext cx="5364088" cy="830997"/>
          </a:xfrm>
          <a:prstGeom prst="rect">
            <a:avLst/>
          </a:prstGeom>
          <a:noFill/>
        </p:spPr>
        <p:txBody>
          <a:bodyPr wrap="square" rtlCol="0">
            <a:spAutoFit/>
          </a:bodyPr>
          <a:lstStyle/>
          <a:p>
            <a:r>
              <a:rPr kumimoji="1" lang="en-US" altLang="ja-JP" sz="2400" dirty="0" smtClean="0"/>
              <a:t>K-doping creates </a:t>
            </a:r>
          </a:p>
          <a:p>
            <a:r>
              <a:rPr lang="en-US" altLang="ja-JP" sz="2400" dirty="0"/>
              <a:t> </a:t>
            </a:r>
            <a:r>
              <a:rPr lang="en-US" altLang="ja-JP" sz="2400" dirty="0" smtClean="0"/>
              <a:t>          </a:t>
            </a:r>
            <a:r>
              <a:rPr kumimoji="1" lang="en-US" altLang="ja-JP" sz="2400" dirty="0" smtClean="0"/>
              <a:t>  superconductivity</a:t>
            </a:r>
            <a:endParaRPr kumimoji="1" lang="ja-JP" altLang="en-US" sz="2400" dirty="0"/>
          </a:p>
        </p:txBody>
      </p:sp>
      <p:sp>
        <p:nvSpPr>
          <p:cNvPr id="8" name="テキスト ボックス 7"/>
          <p:cNvSpPr txBox="1"/>
          <p:nvPr/>
        </p:nvSpPr>
        <p:spPr>
          <a:xfrm>
            <a:off x="6253843" y="5918031"/>
            <a:ext cx="910445" cy="369332"/>
          </a:xfrm>
          <a:prstGeom prst="rect">
            <a:avLst/>
          </a:prstGeom>
          <a:noFill/>
        </p:spPr>
        <p:txBody>
          <a:bodyPr wrap="square" rtlCol="0">
            <a:spAutoFit/>
          </a:bodyPr>
          <a:lstStyle/>
          <a:p>
            <a:r>
              <a:rPr kumimoji="1" lang="en-US" altLang="ja-JP" dirty="0" smtClean="0"/>
              <a:t>T(K)</a:t>
            </a:r>
            <a:endParaRPr kumimoji="1" lang="ja-JP" altLang="en-US" dirty="0"/>
          </a:p>
        </p:txBody>
      </p:sp>
    </p:spTree>
    <p:extLst>
      <p:ext uri="{BB962C8B-B14F-4D97-AF65-F5344CB8AC3E}">
        <p14:creationId xmlns:p14="http://schemas.microsoft.com/office/powerpoint/2010/main" val="666189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0595" y="4050973"/>
            <a:ext cx="1050006" cy="735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2687" y="3972188"/>
            <a:ext cx="1086476" cy="760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7632" y="4732721"/>
            <a:ext cx="1019648" cy="865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タイトル 2"/>
          <p:cNvSpPr>
            <a:spLocks noGrp="1"/>
          </p:cNvSpPr>
          <p:nvPr>
            <p:ph type="title"/>
          </p:nvPr>
        </p:nvSpPr>
        <p:spPr>
          <a:xfrm>
            <a:off x="457200" y="692696"/>
            <a:ext cx="8229600" cy="1066800"/>
          </a:xfrm>
        </p:spPr>
        <p:txBody>
          <a:bodyPr/>
          <a:lstStyle/>
          <a:p>
            <a:r>
              <a:rPr kumimoji="1" lang="en-US" altLang="ja-JP" dirty="0" smtClean="0"/>
              <a:t>The structure of pristine </a:t>
            </a:r>
            <a:r>
              <a:rPr kumimoji="1" lang="en-US" altLang="ja-JP" dirty="0" err="1" smtClean="0"/>
              <a:t>Picene</a:t>
            </a:r>
            <a:endParaRPr kumimoji="1" lang="ja-JP" altLang="en-US" dirty="0"/>
          </a:p>
        </p:txBody>
      </p:sp>
      <p:sp>
        <p:nvSpPr>
          <p:cNvPr id="2" name="コンテンツ プレースホルダー 1"/>
          <p:cNvSpPr>
            <a:spLocks noGrp="1"/>
          </p:cNvSpPr>
          <p:nvPr>
            <p:ph idx="1"/>
          </p:nvPr>
        </p:nvSpPr>
        <p:spPr>
          <a:xfrm>
            <a:off x="179512" y="1808820"/>
            <a:ext cx="4536504" cy="972108"/>
          </a:xfrm>
        </p:spPr>
        <p:txBody>
          <a:bodyPr>
            <a:noAutofit/>
          </a:bodyPr>
          <a:lstStyle/>
          <a:p>
            <a:r>
              <a:rPr lang="en-US" altLang="ja-JP" sz="2800" dirty="0" smtClean="0"/>
              <a:t>Pristine</a:t>
            </a:r>
            <a:r>
              <a:rPr kumimoji="1" lang="en-US" altLang="ja-JP" sz="2800" dirty="0" smtClean="0"/>
              <a:t> </a:t>
            </a:r>
            <a:r>
              <a:rPr lang="en-US" altLang="ja-JP" dirty="0" err="1"/>
              <a:t>p</a:t>
            </a:r>
            <a:r>
              <a:rPr kumimoji="1" lang="en-US" altLang="ja-JP" sz="2800" dirty="0" err="1" smtClean="0"/>
              <a:t>icene</a:t>
            </a:r>
            <a:r>
              <a:rPr kumimoji="1" lang="en-US" altLang="ja-JP" sz="2800" dirty="0" smtClean="0"/>
              <a:t> </a:t>
            </a:r>
            <a:r>
              <a:rPr lang="en-US" altLang="ja-JP" dirty="0" smtClean="0"/>
              <a:t>has</a:t>
            </a:r>
            <a:r>
              <a:rPr kumimoji="1" lang="en-US" altLang="ja-JP" sz="2800" dirty="0" smtClean="0"/>
              <a:t> the herringbone structure.</a:t>
            </a:r>
            <a:endParaRPr kumimoji="1" lang="ja-JP" altLang="en-US" sz="2800" dirty="0"/>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6366" y="4799208"/>
            <a:ext cx="997090" cy="771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9" name="グループ化 8"/>
          <p:cNvGrpSpPr/>
          <p:nvPr/>
        </p:nvGrpSpPr>
        <p:grpSpPr>
          <a:xfrm>
            <a:off x="4644008" y="1957828"/>
            <a:ext cx="4928276" cy="4764302"/>
            <a:chOff x="107504" y="1381764"/>
            <a:chExt cx="4928276" cy="4764302"/>
          </a:xfrm>
        </p:grpSpPr>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6593" y="3212976"/>
              <a:ext cx="2623524"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正方形/長方形 3"/>
            <p:cNvSpPr/>
            <p:nvPr/>
          </p:nvSpPr>
          <p:spPr>
            <a:xfrm>
              <a:off x="107505" y="1381764"/>
              <a:ext cx="4499992" cy="1902059"/>
            </a:xfrm>
            <a:prstGeom prst="rect">
              <a:avLst/>
            </a:prstGeom>
          </p:spPr>
          <p:txBody>
            <a:bodyPr wrap="square">
              <a:spAutoFit/>
            </a:bodyPr>
            <a:lstStyle/>
            <a:p>
              <a:pPr lvl="0">
                <a:spcBef>
                  <a:spcPct val="20000"/>
                </a:spcBef>
                <a:buClr>
                  <a:srgbClr val="31B6FD"/>
                </a:buClr>
                <a:buSzPct val="100000"/>
              </a:pPr>
              <a:r>
                <a:rPr lang="en-US" altLang="ja-JP" sz="2800" dirty="0" smtClean="0"/>
                <a:t>Two dimensional </a:t>
              </a:r>
              <a:r>
                <a:rPr lang="en-US" altLang="ja-JP" sz="2800" dirty="0" smtClean="0"/>
                <a:t>electronic</a:t>
              </a:r>
              <a:r>
                <a:rPr lang="ja-JP" altLang="en-US" sz="2800" dirty="0"/>
                <a:t> </a:t>
              </a:r>
              <a:r>
                <a:rPr lang="en-US" altLang="ja-JP" sz="2800" dirty="0" smtClean="0"/>
                <a:t>structure </a:t>
              </a:r>
              <a:r>
                <a:rPr lang="en-US" altLang="ja-JP" sz="2800" dirty="0" smtClean="0"/>
                <a:t>of pristine </a:t>
              </a:r>
              <a:r>
                <a:rPr lang="en-US" altLang="ja-JP" sz="2800" dirty="0" err="1" smtClean="0"/>
                <a:t>picene</a:t>
              </a:r>
              <a:r>
                <a:rPr lang="en-US" altLang="ja-JP" sz="2800" dirty="0" smtClean="0"/>
                <a:t> </a:t>
              </a:r>
              <a:r>
                <a:rPr lang="en-US" altLang="ja-JP" sz="2800" dirty="0"/>
                <a:t>is </a:t>
              </a:r>
              <a:r>
                <a:rPr lang="en-US" altLang="ja-JP" sz="2800" dirty="0" smtClean="0"/>
                <a:t>fixed.</a:t>
              </a:r>
            </a:p>
            <a:p>
              <a:pPr lvl="0">
                <a:spcBef>
                  <a:spcPct val="20000"/>
                </a:spcBef>
                <a:buClr>
                  <a:srgbClr val="31B6FD"/>
                </a:buClr>
                <a:buSzPct val="100000"/>
              </a:pPr>
              <a:r>
                <a:rPr lang="en-US" altLang="ja-JP" sz="2800" dirty="0" smtClean="0"/>
                <a:t>Exp. &amp; </a:t>
              </a:r>
              <a:r>
                <a:rPr lang="en-US" altLang="ja-JP" sz="2800" dirty="0" smtClean="0"/>
                <a:t>Theory </a:t>
              </a:r>
              <a:r>
                <a:rPr lang="en-US" altLang="ja-JP" sz="2800" dirty="0" smtClean="0"/>
                <a:t>agree!</a:t>
              </a:r>
              <a:endParaRPr lang="ja-JP" altLang="en-US" sz="2800" dirty="0"/>
            </a:p>
          </p:txBody>
        </p:sp>
        <p:sp>
          <p:nvSpPr>
            <p:cNvPr id="5" name="テキスト ボックス 4"/>
            <p:cNvSpPr txBox="1"/>
            <p:nvPr/>
          </p:nvSpPr>
          <p:spPr>
            <a:xfrm>
              <a:off x="107504" y="5438180"/>
              <a:ext cx="4928276" cy="707886"/>
            </a:xfrm>
            <a:prstGeom prst="rect">
              <a:avLst/>
            </a:prstGeom>
            <a:noFill/>
          </p:spPr>
          <p:txBody>
            <a:bodyPr wrap="square" rtlCol="0">
              <a:spAutoFit/>
            </a:bodyPr>
            <a:lstStyle/>
            <a:p>
              <a:r>
                <a:rPr lang="en-US" altLang="ja-JP" sz="2000" dirty="0" smtClean="0"/>
                <a:t>T. </a:t>
              </a:r>
              <a:r>
                <a:rPr lang="en-US" altLang="ja-JP" sz="2000" dirty="0" err="1"/>
                <a:t>Kosugi</a:t>
              </a:r>
              <a:r>
                <a:rPr lang="en-US" altLang="ja-JP" sz="2000" dirty="0" smtClean="0"/>
                <a:t> </a:t>
              </a:r>
              <a:r>
                <a:rPr lang="en-US" altLang="ja-JP" sz="2000" i="1" dirty="0" smtClean="0"/>
                <a:t>et al.</a:t>
              </a:r>
              <a:r>
                <a:rPr lang="en-US" altLang="ja-JP" sz="2000" dirty="0" smtClean="0"/>
                <a:t>:</a:t>
              </a:r>
            </a:p>
            <a:p>
              <a:r>
                <a:rPr kumimoji="1" lang="en-US" altLang="ja-JP" sz="2000" dirty="0" err="1" smtClean="0"/>
                <a:t>J.Phys.Soc.Jpn</a:t>
              </a:r>
              <a:r>
                <a:rPr kumimoji="1" lang="en-US" altLang="ja-JP" sz="2000" dirty="0" smtClean="0"/>
                <a:t>. </a:t>
              </a:r>
              <a:r>
                <a:rPr kumimoji="1" lang="en-US" altLang="ja-JP" sz="2000" b="1" dirty="0" smtClean="0"/>
                <a:t>78</a:t>
              </a:r>
              <a:r>
                <a:rPr kumimoji="1" lang="en-US" altLang="ja-JP" sz="2000" dirty="0" smtClean="0"/>
                <a:t> </a:t>
              </a:r>
              <a:r>
                <a:rPr lang="en-US" altLang="ja-JP" sz="2000" dirty="0" smtClean="0">
                  <a:sym typeface="Wingdings" pitchFamily="2" charset="2"/>
                </a:rPr>
                <a:t>(</a:t>
              </a:r>
              <a:r>
                <a:rPr kumimoji="1" lang="en-US" altLang="ja-JP" sz="2000" dirty="0" smtClean="0">
                  <a:sym typeface="Wingdings" pitchFamily="2" charset="2"/>
                </a:rPr>
                <a:t>2009) </a:t>
              </a:r>
              <a:r>
                <a:rPr kumimoji="1" lang="en-US" altLang="ja-JP" sz="2000" dirty="0" smtClean="0"/>
                <a:t>113704.</a:t>
              </a:r>
              <a:endParaRPr kumimoji="1" lang="ja-JP" altLang="en-US" sz="2000" dirty="0"/>
            </a:p>
          </p:txBody>
        </p:sp>
      </p:grpSp>
      <p:sp>
        <p:nvSpPr>
          <p:cNvPr id="7" name="テキスト ボックス 6"/>
          <p:cNvSpPr txBox="1"/>
          <p:nvPr/>
        </p:nvSpPr>
        <p:spPr>
          <a:xfrm>
            <a:off x="326164" y="5507940"/>
            <a:ext cx="4677884" cy="369332"/>
          </a:xfrm>
          <a:prstGeom prst="rect">
            <a:avLst/>
          </a:prstGeom>
          <a:noFill/>
        </p:spPr>
        <p:txBody>
          <a:bodyPr wrap="none" rtlCol="0">
            <a:spAutoFit/>
          </a:bodyPr>
          <a:lstStyle/>
          <a:p>
            <a:r>
              <a:rPr kumimoji="1" lang="en-US" altLang="ja-JP" dirty="0" smtClean="0"/>
              <a:t>R. </a:t>
            </a:r>
            <a:r>
              <a:rPr kumimoji="1" lang="en-US" altLang="ja-JP" dirty="0" err="1" smtClean="0"/>
              <a:t>Mitsuhashi</a:t>
            </a:r>
            <a:r>
              <a:rPr kumimoji="1" lang="en-US" altLang="ja-JP" dirty="0" smtClean="0"/>
              <a:t>, </a:t>
            </a:r>
            <a:r>
              <a:rPr kumimoji="1" lang="en-US" altLang="ja-JP" i="1" dirty="0" smtClean="0"/>
              <a:t>et al</a:t>
            </a:r>
            <a:r>
              <a:rPr kumimoji="1" lang="en-US" altLang="ja-JP" dirty="0" smtClean="0"/>
              <a:t>.: Nature </a:t>
            </a:r>
            <a:r>
              <a:rPr kumimoji="1" lang="en-US" altLang="ja-JP" b="1" dirty="0" smtClean="0"/>
              <a:t>464</a:t>
            </a:r>
            <a:r>
              <a:rPr kumimoji="1" lang="en-US" altLang="ja-JP" dirty="0" smtClean="0"/>
              <a:t> (2010) 76.</a:t>
            </a:r>
            <a:endParaRPr kumimoji="1" lang="ja-JP" altLang="en-US" dirty="0"/>
          </a:p>
        </p:txBody>
      </p:sp>
      <p:cxnSp>
        <p:nvCxnSpPr>
          <p:cNvPr id="13" name="直線コネクタ 12"/>
          <p:cNvCxnSpPr/>
          <p:nvPr/>
        </p:nvCxnSpPr>
        <p:spPr>
          <a:xfrm>
            <a:off x="1353400" y="3392996"/>
            <a:ext cx="2160240" cy="0"/>
          </a:xfrm>
          <a:prstGeom prst="line">
            <a:avLst/>
          </a:prstGeom>
        </p:spPr>
        <p:style>
          <a:lnRef idx="3">
            <a:schemeClr val="dk1"/>
          </a:lnRef>
          <a:fillRef idx="0">
            <a:schemeClr val="dk1"/>
          </a:fillRef>
          <a:effectRef idx="2">
            <a:schemeClr val="dk1"/>
          </a:effectRef>
          <a:fontRef idx="minor">
            <a:schemeClr val="tx1"/>
          </a:fontRef>
        </p:style>
      </p:cxnSp>
      <p:cxnSp>
        <p:nvCxnSpPr>
          <p:cNvPr id="14" name="直線コネクタ 13"/>
          <p:cNvCxnSpPr/>
          <p:nvPr/>
        </p:nvCxnSpPr>
        <p:spPr>
          <a:xfrm flipV="1">
            <a:off x="1713440" y="2888940"/>
            <a:ext cx="576064" cy="498373"/>
          </a:xfrm>
          <a:prstGeom prst="line">
            <a:avLst/>
          </a:prstGeom>
        </p:spPr>
        <p:style>
          <a:lnRef idx="3">
            <a:schemeClr val="dk1"/>
          </a:lnRef>
          <a:fillRef idx="0">
            <a:schemeClr val="dk1"/>
          </a:fillRef>
          <a:effectRef idx="2">
            <a:schemeClr val="dk1"/>
          </a:effectRef>
          <a:fontRef idx="minor">
            <a:schemeClr val="tx1"/>
          </a:fontRef>
        </p:style>
      </p:cxnSp>
      <p:cxnSp>
        <p:nvCxnSpPr>
          <p:cNvPr id="15" name="直線コネクタ 14"/>
          <p:cNvCxnSpPr/>
          <p:nvPr/>
        </p:nvCxnSpPr>
        <p:spPr>
          <a:xfrm>
            <a:off x="1965468" y="3429000"/>
            <a:ext cx="468052" cy="432048"/>
          </a:xfrm>
          <a:prstGeom prst="line">
            <a:avLst/>
          </a:prstGeom>
        </p:spPr>
        <p:style>
          <a:lnRef idx="3">
            <a:schemeClr val="dk1"/>
          </a:lnRef>
          <a:fillRef idx="0">
            <a:schemeClr val="dk1"/>
          </a:fillRef>
          <a:effectRef idx="2">
            <a:schemeClr val="dk1"/>
          </a:effectRef>
          <a:fontRef idx="minor">
            <a:schemeClr val="tx1"/>
          </a:fontRef>
        </p:style>
      </p:cxnSp>
      <p:cxnSp>
        <p:nvCxnSpPr>
          <p:cNvPr id="16" name="直線コネクタ 15"/>
          <p:cNvCxnSpPr/>
          <p:nvPr/>
        </p:nvCxnSpPr>
        <p:spPr>
          <a:xfrm flipV="1">
            <a:off x="2361512" y="2888940"/>
            <a:ext cx="576064" cy="498373"/>
          </a:xfrm>
          <a:prstGeom prst="line">
            <a:avLst/>
          </a:prstGeom>
        </p:spPr>
        <p:style>
          <a:lnRef idx="3">
            <a:schemeClr val="dk1"/>
          </a:lnRef>
          <a:fillRef idx="0">
            <a:schemeClr val="dk1"/>
          </a:fillRef>
          <a:effectRef idx="2">
            <a:schemeClr val="dk1"/>
          </a:effectRef>
          <a:fontRef idx="minor">
            <a:schemeClr val="tx1"/>
          </a:fontRef>
        </p:style>
      </p:cxnSp>
      <p:cxnSp>
        <p:nvCxnSpPr>
          <p:cNvPr id="17" name="直線コネクタ 16"/>
          <p:cNvCxnSpPr/>
          <p:nvPr/>
        </p:nvCxnSpPr>
        <p:spPr>
          <a:xfrm>
            <a:off x="2703550" y="3387313"/>
            <a:ext cx="468052" cy="432048"/>
          </a:xfrm>
          <a:prstGeom prst="line">
            <a:avLst/>
          </a:prstGeom>
        </p:spPr>
        <p:style>
          <a:lnRef idx="3">
            <a:schemeClr val="dk1"/>
          </a:lnRef>
          <a:fillRef idx="0">
            <a:schemeClr val="dk1"/>
          </a:fillRef>
          <a:effectRef idx="2">
            <a:schemeClr val="dk1"/>
          </a:effectRef>
          <a:fontRef idx="minor">
            <a:schemeClr val="tx1"/>
          </a:fontRef>
        </p:style>
      </p:cxnSp>
      <p:cxnSp>
        <p:nvCxnSpPr>
          <p:cNvPr id="18" name="直線コネクタ 17"/>
          <p:cNvCxnSpPr/>
          <p:nvPr/>
        </p:nvCxnSpPr>
        <p:spPr>
          <a:xfrm>
            <a:off x="1360915" y="2852786"/>
            <a:ext cx="0" cy="1224136"/>
          </a:xfrm>
          <a:prstGeom prst="line">
            <a:avLst/>
          </a:prstGeom>
        </p:spPr>
        <p:style>
          <a:lnRef idx="3">
            <a:schemeClr val="dk1"/>
          </a:lnRef>
          <a:fillRef idx="0">
            <a:schemeClr val="dk1"/>
          </a:fillRef>
          <a:effectRef idx="2">
            <a:schemeClr val="dk1"/>
          </a:effectRef>
          <a:fontRef idx="minor">
            <a:schemeClr val="tx1"/>
          </a:fontRef>
        </p:style>
      </p:cxnSp>
      <p:cxnSp>
        <p:nvCxnSpPr>
          <p:cNvPr id="19" name="直線コネクタ 18"/>
          <p:cNvCxnSpPr/>
          <p:nvPr/>
        </p:nvCxnSpPr>
        <p:spPr>
          <a:xfrm flipH="1">
            <a:off x="489304" y="2828727"/>
            <a:ext cx="864096" cy="600273"/>
          </a:xfrm>
          <a:prstGeom prst="line">
            <a:avLst/>
          </a:prstGeom>
        </p:spPr>
        <p:style>
          <a:lnRef idx="3">
            <a:schemeClr val="dk1"/>
          </a:lnRef>
          <a:fillRef idx="0">
            <a:schemeClr val="dk1"/>
          </a:fillRef>
          <a:effectRef idx="2">
            <a:schemeClr val="dk1"/>
          </a:effectRef>
          <a:fontRef idx="minor">
            <a:schemeClr val="tx1"/>
          </a:fontRef>
        </p:style>
      </p:cxnSp>
      <p:cxnSp>
        <p:nvCxnSpPr>
          <p:cNvPr id="20" name="直線コネクタ 19"/>
          <p:cNvCxnSpPr/>
          <p:nvPr/>
        </p:nvCxnSpPr>
        <p:spPr>
          <a:xfrm>
            <a:off x="496819" y="3429000"/>
            <a:ext cx="864096" cy="636277"/>
          </a:xfrm>
          <a:prstGeom prst="line">
            <a:avLst/>
          </a:prstGeom>
        </p:spPr>
        <p:style>
          <a:lnRef idx="3">
            <a:schemeClr val="dk1"/>
          </a:lnRef>
          <a:fillRef idx="0">
            <a:schemeClr val="dk1"/>
          </a:fillRef>
          <a:effectRef idx="2">
            <a:schemeClr val="dk1"/>
          </a:effectRef>
          <a:fontRef idx="minor">
            <a:schemeClr val="tx1"/>
          </a:fontRef>
        </p:style>
      </p:cxnSp>
      <p:sp>
        <p:nvSpPr>
          <p:cNvPr id="21" name="円/楕円 20"/>
          <p:cNvSpPr/>
          <p:nvPr/>
        </p:nvSpPr>
        <p:spPr>
          <a:xfrm>
            <a:off x="1065368" y="3128863"/>
            <a:ext cx="144016" cy="1440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2" name="二等辺三角形 21"/>
          <p:cNvSpPr/>
          <p:nvPr/>
        </p:nvSpPr>
        <p:spPr>
          <a:xfrm rot="5400000" flipV="1">
            <a:off x="3052239" y="3016051"/>
            <a:ext cx="533848" cy="77748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37917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30832" y="620688"/>
            <a:ext cx="8229600" cy="1066800"/>
          </a:xfrm>
        </p:spPr>
        <p:txBody>
          <a:bodyPr/>
          <a:lstStyle/>
          <a:p>
            <a:r>
              <a:rPr kumimoji="1" lang="en-US" altLang="ja-JP" dirty="0" smtClean="0"/>
              <a:t>Herringbone structure</a:t>
            </a:r>
            <a:endParaRPr kumimoji="1" lang="ja-JP" altLang="en-US" dirty="0"/>
          </a:p>
        </p:txBody>
      </p:sp>
      <p:sp>
        <p:nvSpPr>
          <p:cNvPr id="4" name="正方形/長方形 3"/>
          <p:cNvSpPr/>
          <p:nvPr/>
        </p:nvSpPr>
        <p:spPr>
          <a:xfrm>
            <a:off x="323528" y="5901079"/>
            <a:ext cx="9118278" cy="1200329"/>
          </a:xfrm>
          <a:prstGeom prst="rect">
            <a:avLst/>
          </a:prstGeom>
        </p:spPr>
        <p:txBody>
          <a:bodyPr wrap="square">
            <a:spAutoFit/>
          </a:bodyPr>
          <a:lstStyle/>
          <a:p>
            <a:r>
              <a:rPr lang="en-US" altLang="ja-JP" sz="2400" dirty="0" smtClean="0"/>
              <a:t>The herringbone  structure appears to balance local electric polarizations of molecules.</a:t>
            </a:r>
            <a:endParaRPr lang="en-US" altLang="ja-JP" sz="2400" dirty="0"/>
          </a:p>
          <a:p>
            <a:endParaRPr lang="en-US" altLang="ja-JP" sz="2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768" y="3164867"/>
            <a:ext cx="2381250"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960" y="2639966"/>
            <a:ext cx="1596699" cy="1836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表 7"/>
          <p:cNvGraphicFramePr>
            <a:graphicFrameLocks noGrp="1"/>
          </p:cNvGraphicFramePr>
          <p:nvPr>
            <p:extLst>
              <p:ext uri="{D42A27DB-BD31-4B8C-83A1-F6EECF244321}">
                <p14:modId xmlns:p14="http://schemas.microsoft.com/office/powerpoint/2010/main" val="575049361"/>
              </p:ext>
            </p:extLst>
          </p:nvPr>
        </p:nvGraphicFramePr>
        <p:xfrm>
          <a:off x="6632509" y="2231327"/>
          <a:ext cx="2471936" cy="1920240"/>
        </p:xfrm>
        <a:graphic>
          <a:graphicData uri="http://schemas.openxmlformats.org/drawingml/2006/table">
            <a:tbl>
              <a:tblPr firstRow="1" bandRow="1">
                <a:tableStyleId>{5C22544A-7EE6-4342-B048-85BDC9FD1C3A}</a:tableStyleId>
              </a:tblPr>
              <a:tblGrid>
                <a:gridCol w="2471936"/>
              </a:tblGrid>
              <a:tr h="4960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pentacene</a:t>
                      </a:r>
                      <a:endParaRPr kumimoji="1" lang="ja-JP" altLang="en-US" dirty="0" smtClean="0"/>
                    </a:p>
                    <a:p>
                      <a:endParaRPr kumimoji="1" lang="ja-JP" altLang="en-US" dirty="0"/>
                    </a:p>
                  </a:txBody>
                  <a:tcPr>
                    <a:lnB w="28575" cap="flat" cmpd="sng" algn="ctr">
                      <a:solidFill>
                        <a:schemeClr val="bg1"/>
                      </a:solidFill>
                      <a:prstDash val="solid"/>
                      <a:round/>
                      <a:headEnd type="none" w="med" len="med"/>
                      <a:tailEnd type="none" w="med" len="med"/>
                    </a:lnB>
                  </a:tcPr>
                </a:tc>
              </a:tr>
              <a:tr h="557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baseline="0" dirty="0" err="1" smtClean="0">
                          <a:solidFill>
                            <a:schemeClr val="tx1">
                              <a:lumMod val="95000"/>
                              <a:lumOff val="5000"/>
                            </a:schemeClr>
                          </a:solidFill>
                          <a:latin typeface="+mn-lt"/>
                          <a:ea typeface="+mn-ea"/>
                          <a:cs typeface="+mn-cs"/>
                        </a:rPr>
                        <a:t>hexabenzocoronene</a:t>
                      </a:r>
                      <a:endParaRPr kumimoji="1" lang="en-US" altLang="ja-JP" sz="1800" b="0" i="0" u="none" strike="noStrike" kern="1200" baseline="0" dirty="0" smtClean="0">
                        <a:solidFill>
                          <a:schemeClr val="tx1">
                            <a:lumMod val="95000"/>
                            <a:lumOff val="5000"/>
                          </a:schemeClr>
                        </a:solidFill>
                        <a:latin typeface="+mn-lt"/>
                        <a:ea typeface="+mn-ea"/>
                        <a:cs typeface="+mn-cs"/>
                      </a:endParaRPr>
                    </a:p>
                    <a:p>
                      <a:endParaRPr kumimoji="1" lang="ja-JP" altLang="en-US" dirty="0"/>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557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baseline="0" dirty="0" err="1" smtClean="0">
                          <a:solidFill>
                            <a:schemeClr val="tx1">
                              <a:lumMod val="95000"/>
                              <a:lumOff val="5000"/>
                            </a:schemeClr>
                          </a:solidFill>
                          <a:latin typeface="+mn-lt"/>
                          <a:ea typeface="+mn-ea"/>
                          <a:cs typeface="+mn-cs"/>
                        </a:rPr>
                        <a:t>picene</a:t>
                      </a:r>
                      <a:endParaRPr kumimoji="1" lang="en-US" altLang="ja-JP" sz="1800" b="0" i="0" u="none" strike="noStrike" kern="1200" baseline="0" dirty="0" smtClean="0">
                        <a:solidFill>
                          <a:schemeClr val="tx1">
                            <a:lumMod val="95000"/>
                            <a:lumOff val="5000"/>
                          </a:schemeClr>
                        </a:solidFill>
                        <a:latin typeface="+mn-lt"/>
                        <a:ea typeface="+mn-ea"/>
                        <a:cs typeface="+mn-cs"/>
                      </a:endParaRPr>
                    </a:p>
                    <a:p>
                      <a:endParaRPr kumimoji="1" lang="ja-JP" altLang="en-US" dirty="0"/>
                    </a:p>
                  </a:txBody>
                  <a:tcPr>
                    <a:lnT w="28575" cap="flat" cmpd="sng" algn="ctr">
                      <a:solidFill>
                        <a:schemeClr val="bg1"/>
                      </a:solidFill>
                      <a:prstDash val="solid"/>
                      <a:round/>
                      <a:headEnd type="none" w="med" len="med"/>
                      <a:tailEnd type="none" w="med" len="med"/>
                    </a:lnT>
                  </a:tcPr>
                </a:tc>
              </a:tr>
            </a:tbl>
          </a:graphicData>
        </a:graphic>
      </p:graphicFrame>
      <p:sp>
        <p:nvSpPr>
          <p:cNvPr id="19" name="テキスト ボックス 18"/>
          <p:cNvSpPr txBox="1"/>
          <p:nvPr/>
        </p:nvSpPr>
        <p:spPr>
          <a:xfrm>
            <a:off x="1029778" y="3831617"/>
            <a:ext cx="1226618" cy="369332"/>
          </a:xfrm>
          <a:prstGeom prst="rect">
            <a:avLst/>
          </a:prstGeom>
          <a:noFill/>
        </p:spPr>
        <p:txBody>
          <a:bodyPr wrap="none" rtlCol="0">
            <a:spAutoFit/>
          </a:bodyPr>
          <a:lstStyle/>
          <a:p>
            <a:r>
              <a:rPr lang="en-US" altLang="ja-JP" dirty="0" err="1"/>
              <a:t>p</a:t>
            </a:r>
            <a:r>
              <a:rPr kumimoji="1" lang="en-US" altLang="ja-JP" dirty="0" err="1" smtClean="0"/>
              <a:t>entacene</a:t>
            </a:r>
            <a:endParaRPr kumimoji="1" lang="ja-JP" altLang="en-US" dirty="0"/>
          </a:p>
        </p:txBody>
      </p:sp>
      <p:sp>
        <p:nvSpPr>
          <p:cNvPr id="10" name="正方形/長方形 9"/>
          <p:cNvSpPr/>
          <p:nvPr/>
        </p:nvSpPr>
        <p:spPr>
          <a:xfrm>
            <a:off x="3995936" y="4691096"/>
            <a:ext cx="2217274" cy="369332"/>
          </a:xfrm>
          <a:prstGeom prst="rect">
            <a:avLst/>
          </a:prstGeom>
        </p:spPr>
        <p:txBody>
          <a:bodyPr wrap="none">
            <a:spAutoFit/>
          </a:bodyPr>
          <a:lstStyle/>
          <a:p>
            <a:pPr>
              <a:defRPr/>
            </a:pPr>
            <a:r>
              <a:rPr lang="en-US" altLang="ja-JP" dirty="0" err="1">
                <a:solidFill>
                  <a:schemeClr val="tx1">
                    <a:lumMod val="95000"/>
                    <a:lumOff val="5000"/>
                  </a:schemeClr>
                </a:solidFill>
              </a:rPr>
              <a:t>h</a:t>
            </a:r>
            <a:r>
              <a:rPr lang="en-US" altLang="ja-JP" dirty="0" err="1" smtClean="0">
                <a:solidFill>
                  <a:schemeClr val="tx1">
                    <a:lumMod val="95000"/>
                    <a:lumOff val="5000"/>
                  </a:schemeClr>
                </a:solidFill>
              </a:rPr>
              <a:t>exabenzocoronene</a:t>
            </a:r>
            <a:endParaRPr lang="en-US" altLang="ja-JP" dirty="0">
              <a:solidFill>
                <a:schemeClr val="tx1">
                  <a:lumMod val="95000"/>
                  <a:lumOff val="5000"/>
                </a:schemeClr>
              </a:solidFill>
            </a:endParaRPr>
          </a:p>
        </p:txBody>
      </p:sp>
      <p:sp>
        <p:nvSpPr>
          <p:cNvPr id="21" name="テキスト ボックス 20"/>
          <p:cNvSpPr txBox="1"/>
          <p:nvPr/>
        </p:nvSpPr>
        <p:spPr>
          <a:xfrm>
            <a:off x="179512" y="1631163"/>
            <a:ext cx="6264696" cy="830997"/>
          </a:xfrm>
          <a:prstGeom prst="rect">
            <a:avLst/>
          </a:prstGeom>
          <a:noFill/>
        </p:spPr>
        <p:txBody>
          <a:bodyPr wrap="square" rtlCol="0">
            <a:spAutoFit/>
          </a:bodyPr>
          <a:lstStyle/>
          <a:p>
            <a:r>
              <a:rPr lang="en-US" altLang="ja-JP" sz="2400" dirty="0" smtClean="0">
                <a:solidFill>
                  <a:schemeClr val="tx2"/>
                </a:solidFill>
              </a:rPr>
              <a:t>There are several crystals of  hydrocarbons with the Herringbone structure. </a:t>
            </a:r>
            <a:endParaRPr kumimoji="1" lang="en-US" altLang="ja-JP" sz="2400" dirty="0" smtClean="0">
              <a:solidFill>
                <a:schemeClr val="tx2"/>
              </a:solidFill>
            </a:endParaRPr>
          </a:p>
        </p:txBody>
      </p:sp>
      <p:pic>
        <p:nvPicPr>
          <p:cNvPr id="25" name="Picture 5" descr="C:\Documents and Settings\Administrator\デスクトップ\Picen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75542" y="4466396"/>
            <a:ext cx="1622952" cy="1188064"/>
          </a:xfrm>
          <a:prstGeom prst="rect">
            <a:avLst/>
          </a:prstGeom>
          <a:noFill/>
          <a:extLst>
            <a:ext uri="{909E8E84-426E-40DD-AFC4-6F175D3DCCD1}">
              <a14:hiddenFill xmlns:a14="http://schemas.microsoft.com/office/drawing/2010/main">
                <a:solidFill>
                  <a:srgbClr val="FFFFFF"/>
                </a:solidFill>
              </a14:hiddenFill>
            </a:ext>
          </a:extLst>
        </p:spPr>
      </p:pic>
      <p:sp>
        <p:nvSpPr>
          <p:cNvPr id="12" name="テキスト ボックス 11"/>
          <p:cNvSpPr txBox="1"/>
          <p:nvPr/>
        </p:nvSpPr>
        <p:spPr>
          <a:xfrm>
            <a:off x="2835767" y="5342969"/>
            <a:ext cx="970143" cy="369332"/>
          </a:xfrm>
          <a:prstGeom prst="rect">
            <a:avLst/>
          </a:prstGeom>
          <a:noFill/>
        </p:spPr>
        <p:txBody>
          <a:bodyPr wrap="square" rtlCol="0">
            <a:spAutoFit/>
          </a:bodyPr>
          <a:lstStyle/>
          <a:p>
            <a:r>
              <a:rPr lang="en-US" altLang="ja-JP" dirty="0" err="1" smtClean="0"/>
              <a:t>p</a:t>
            </a:r>
            <a:r>
              <a:rPr kumimoji="1" lang="en-US" altLang="ja-JP" dirty="0" err="1" smtClean="0"/>
              <a:t>icene</a:t>
            </a:r>
            <a:endParaRPr kumimoji="1" lang="ja-JP" altLang="en-US" dirty="0"/>
          </a:p>
        </p:txBody>
      </p:sp>
    </p:spTree>
    <p:extLst>
      <p:ext uri="{BB962C8B-B14F-4D97-AF65-F5344CB8AC3E}">
        <p14:creationId xmlns:p14="http://schemas.microsoft.com/office/powerpoint/2010/main" val="16973897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620688"/>
            <a:ext cx="8229600" cy="1066800"/>
          </a:xfrm>
        </p:spPr>
        <p:txBody>
          <a:bodyPr>
            <a:normAutofit fontScale="90000"/>
          </a:bodyPr>
          <a:lstStyle/>
          <a:p>
            <a:r>
              <a:rPr lang="en-US" altLang="ja-JP" dirty="0"/>
              <a:t>A</a:t>
            </a:r>
            <a:r>
              <a:rPr lang="en-US" altLang="ja-JP" dirty="0" smtClean="0"/>
              <a:t> structure of potassium doped </a:t>
            </a:r>
            <a:r>
              <a:rPr lang="en-US" altLang="ja-JP" dirty="0" err="1" smtClean="0"/>
              <a:t>p</a:t>
            </a:r>
            <a:r>
              <a:rPr lang="en-US" altLang="ja-JP" dirty="0" err="1" smtClean="0"/>
              <a:t>icene</a:t>
            </a:r>
            <a:endParaRPr kumimoji="1" lang="ja-JP" altLang="en-US" dirty="0"/>
          </a:p>
        </p:txBody>
      </p:sp>
      <p:sp>
        <p:nvSpPr>
          <p:cNvPr id="4" name="円/楕円 3"/>
          <p:cNvSpPr/>
          <p:nvPr/>
        </p:nvSpPr>
        <p:spPr>
          <a:xfrm>
            <a:off x="1283837" y="4552118"/>
            <a:ext cx="365332" cy="404435"/>
          </a:xfrm>
          <a:custGeom>
            <a:avLst/>
            <a:gdLst>
              <a:gd name="connsiteX0" fmla="*/ 0 w 792088"/>
              <a:gd name="connsiteY0" fmla="*/ 108012 h 216024"/>
              <a:gd name="connsiteX1" fmla="*/ 396044 w 792088"/>
              <a:gd name="connsiteY1" fmla="*/ 0 h 216024"/>
              <a:gd name="connsiteX2" fmla="*/ 792088 w 792088"/>
              <a:gd name="connsiteY2" fmla="*/ 108012 h 216024"/>
              <a:gd name="connsiteX3" fmla="*/ 396044 w 792088"/>
              <a:gd name="connsiteY3" fmla="*/ 216024 h 216024"/>
              <a:gd name="connsiteX4" fmla="*/ 0 w 792088"/>
              <a:gd name="connsiteY4" fmla="*/ 108012 h 216024"/>
              <a:gd name="connsiteX0" fmla="*/ 0 w 792088"/>
              <a:gd name="connsiteY0" fmla="*/ 725305 h 730854"/>
              <a:gd name="connsiteX1" fmla="*/ 396044 w 792088"/>
              <a:gd name="connsiteY1" fmla="*/ 32677 h 730854"/>
              <a:gd name="connsiteX2" fmla="*/ 792088 w 792088"/>
              <a:gd name="connsiteY2" fmla="*/ 140689 h 730854"/>
              <a:gd name="connsiteX3" fmla="*/ 396044 w 792088"/>
              <a:gd name="connsiteY3" fmla="*/ 248701 h 730854"/>
              <a:gd name="connsiteX4" fmla="*/ 0 w 792088"/>
              <a:gd name="connsiteY4" fmla="*/ 725305 h 730854"/>
              <a:gd name="connsiteX0" fmla="*/ 266 w 792354"/>
              <a:gd name="connsiteY0" fmla="*/ 725305 h 741230"/>
              <a:gd name="connsiteX1" fmla="*/ 396310 w 792354"/>
              <a:gd name="connsiteY1" fmla="*/ 32677 h 741230"/>
              <a:gd name="connsiteX2" fmla="*/ 792354 w 792354"/>
              <a:gd name="connsiteY2" fmla="*/ 140689 h 741230"/>
              <a:gd name="connsiteX3" fmla="*/ 456271 w 792354"/>
              <a:gd name="connsiteY3" fmla="*/ 488543 h 741230"/>
              <a:gd name="connsiteX4" fmla="*/ 266 w 792354"/>
              <a:gd name="connsiteY4" fmla="*/ 725305 h 741230"/>
              <a:gd name="connsiteX0" fmla="*/ 432 w 792520"/>
              <a:gd name="connsiteY0" fmla="*/ 598999 h 602214"/>
              <a:gd name="connsiteX1" fmla="*/ 381486 w 792520"/>
              <a:gd name="connsiteY1" fmla="*/ 191184 h 602214"/>
              <a:gd name="connsiteX2" fmla="*/ 792520 w 792520"/>
              <a:gd name="connsiteY2" fmla="*/ 14383 h 602214"/>
              <a:gd name="connsiteX3" fmla="*/ 456437 w 792520"/>
              <a:gd name="connsiteY3" fmla="*/ 362237 h 602214"/>
              <a:gd name="connsiteX4" fmla="*/ 432 w 792520"/>
              <a:gd name="connsiteY4" fmla="*/ 598999 h 602214"/>
              <a:gd name="connsiteX0" fmla="*/ 637 w 687794"/>
              <a:gd name="connsiteY0" fmla="*/ 447526 h 456426"/>
              <a:gd name="connsiteX1" fmla="*/ 276760 w 687794"/>
              <a:gd name="connsiteY1" fmla="*/ 189613 h 456426"/>
              <a:gd name="connsiteX2" fmla="*/ 687794 w 687794"/>
              <a:gd name="connsiteY2" fmla="*/ 12812 h 456426"/>
              <a:gd name="connsiteX3" fmla="*/ 351711 w 687794"/>
              <a:gd name="connsiteY3" fmla="*/ 360666 h 456426"/>
              <a:gd name="connsiteX4" fmla="*/ 637 w 687794"/>
              <a:gd name="connsiteY4" fmla="*/ 447526 h 456426"/>
              <a:gd name="connsiteX0" fmla="*/ 529 w 732657"/>
              <a:gd name="connsiteY0" fmla="*/ 523221 h 527979"/>
              <a:gd name="connsiteX1" fmla="*/ 321623 w 732657"/>
              <a:gd name="connsiteY1" fmla="*/ 190357 h 527979"/>
              <a:gd name="connsiteX2" fmla="*/ 732657 w 732657"/>
              <a:gd name="connsiteY2" fmla="*/ 13556 h 527979"/>
              <a:gd name="connsiteX3" fmla="*/ 396574 w 732657"/>
              <a:gd name="connsiteY3" fmla="*/ 361410 h 527979"/>
              <a:gd name="connsiteX4" fmla="*/ 529 w 732657"/>
              <a:gd name="connsiteY4" fmla="*/ 523221 h 527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2657" h="527979">
                <a:moveTo>
                  <a:pt x="529" y="523221"/>
                </a:moveTo>
                <a:cubicBezTo>
                  <a:pt x="-11963" y="494712"/>
                  <a:pt x="199602" y="275301"/>
                  <a:pt x="321623" y="190357"/>
                </a:cubicBezTo>
                <a:cubicBezTo>
                  <a:pt x="443644" y="105413"/>
                  <a:pt x="732657" y="-46097"/>
                  <a:pt x="732657" y="13556"/>
                </a:cubicBezTo>
                <a:cubicBezTo>
                  <a:pt x="732657" y="73209"/>
                  <a:pt x="518595" y="276466"/>
                  <a:pt x="396574" y="361410"/>
                </a:cubicBezTo>
                <a:cubicBezTo>
                  <a:pt x="274553" y="446354"/>
                  <a:pt x="13021" y="551730"/>
                  <a:pt x="529" y="523221"/>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楕円 3"/>
          <p:cNvSpPr/>
          <p:nvPr/>
        </p:nvSpPr>
        <p:spPr>
          <a:xfrm>
            <a:off x="1937201" y="4602192"/>
            <a:ext cx="366205" cy="381973"/>
          </a:xfrm>
          <a:custGeom>
            <a:avLst/>
            <a:gdLst>
              <a:gd name="connsiteX0" fmla="*/ 0 w 792088"/>
              <a:gd name="connsiteY0" fmla="*/ 108012 h 216024"/>
              <a:gd name="connsiteX1" fmla="*/ 396044 w 792088"/>
              <a:gd name="connsiteY1" fmla="*/ 0 h 216024"/>
              <a:gd name="connsiteX2" fmla="*/ 792088 w 792088"/>
              <a:gd name="connsiteY2" fmla="*/ 108012 h 216024"/>
              <a:gd name="connsiteX3" fmla="*/ 396044 w 792088"/>
              <a:gd name="connsiteY3" fmla="*/ 216024 h 216024"/>
              <a:gd name="connsiteX4" fmla="*/ 0 w 792088"/>
              <a:gd name="connsiteY4" fmla="*/ 108012 h 216024"/>
              <a:gd name="connsiteX0" fmla="*/ 0 w 792088"/>
              <a:gd name="connsiteY0" fmla="*/ 725305 h 730854"/>
              <a:gd name="connsiteX1" fmla="*/ 396044 w 792088"/>
              <a:gd name="connsiteY1" fmla="*/ 32677 h 730854"/>
              <a:gd name="connsiteX2" fmla="*/ 792088 w 792088"/>
              <a:gd name="connsiteY2" fmla="*/ 140689 h 730854"/>
              <a:gd name="connsiteX3" fmla="*/ 396044 w 792088"/>
              <a:gd name="connsiteY3" fmla="*/ 248701 h 730854"/>
              <a:gd name="connsiteX4" fmla="*/ 0 w 792088"/>
              <a:gd name="connsiteY4" fmla="*/ 725305 h 730854"/>
              <a:gd name="connsiteX0" fmla="*/ 266 w 792354"/>
              <a:gd name="connsiteY0" fmla="*/ 725305 h 741230"/>
              <a:gd name="connsiteX1" fmla="*/ 396310 w 792354"/>
              <a:gd name="connsiteY1" fmla="*/ 32677 h 741230"/>
              <a:gd name="connsiteX2" fmla="*/ 792354 w 792354"/>
              <a:gd name="connsiteY2" fmla="*/ 140689 h 741230"/>
              <a:gd name="connsiteX3" fmla="*/ 456271 w 792354"/>
              <a:gd name="connsiteY3" fmla="*/ 488543 h 741230"/>
              <a:gd name="connsiteX4" fmla="*/ 266 w 792354"/>
              <a:gd name="connsiteY4" fmla="*/ 725305 h 741230"/>
              <a:gd name="connsiteX0" fmla="*/ 432 w 792520"/>
              <a:gd name="connsiteY0" fmla="*/ 598999 h 602214"/>
              <a:gd name="connsiteX1" fmla="*/ 381486 w 792520"/>
              <a:gd name="connsiteY1" fmla="*/ 191184 h 602214"/>
              <a:gd name="connsiteX2" fmla="*/ 792520 w 792520"/>
              <a:gd name="connsiteY2" fmla="*/ 14383 h 602214"/>
              <a:gd name="connsiteX3" fmla="*/ 456437 w 792520"/>
              <a:gd name="connsiteY3" fmla="*/ 362237 h 602214"/>
              <a:gd name="connsiteX4" fmla="*/ 432 w 792520"/>
              <a:gd name="connsiteY4" fmla="*/ 598999 h 602214"/>
              <a:gd name="connsiteX0" fmla="*/ 637 w 687794"/>
              <a:gd name="connsiteY0" fmla="*/ 447526 h 456426"/>
              <a:gd name="connsiteX1" fmla="*/ 276760 w 687794"/>
              <a:gd name="connsiteY1" fmla="*/ 189613 h 456426"/>
              <a:gd name="connsiteX2" fmla="*/ 687794 w 687794"/>
              <a:gd name="connsiteY2" fmla="*/ 12812 h 456426"/>
              <a:gd name="connsiteX3" fmla="*/ 351711 w 687794"/>
              <a:gd name="connsiteY3" fmla="*/ 360666 h 456426"/>
              <a:gd name="connsiteX4" fmla="*/ 637 w 687794"/>
              <a:gd name="connsiteY4" fmla="*/ 447526 h 456426"/>
              <a:gd name="connsiteX0" fmla="*/ 529 w 732657"/>
              <a:gd name="connsiteY0" fmla="*/ 523221 h 527979"/>
              <a:gd name="connsiteX1" fmla="*/ 321623 w 732657"/>
              <a:gd name="connsiteY1" fmla="*/ 190357 h 527979"/>
              <a:gd name="connsiteX2" fmla="*/ 732657 w 732657"/>
              <a:gd name="connsiteY2" fmla="*/ 13556 h 527979"/>
              <a:gd name="connsiteX3" fmla="*/ 396574 w 732657"/>
              <a:gd name="connsiteY3" fmla="*/ 361410 h 527979"/>
              <a:gd name="connsiteX4" fmla="*/ 529 w 732657"/>
              <a:gd name="connsiteY4" fmla="*/ 523221 h 527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2657" h="527979">
                <a:moveTo>
                  <a:pt x="529" y="523221"/>
                </a:moveTo>
                <a:cubicBezTo>
                  <a:pt x="-11963" y="494712"/>
                  <a:pt x="199602" y="275301"/>
                  <a:pt x="321623" y="190357"/>
                </a:cubicBezTo>
                <a:cubicBezTo>
                  <a:pt x="443644" y="105413"/>
                  <a:pt x="732657" y="-46097"/>
                  <a:pt x="732657" y="13556"/>
                </a:cubicBezTo>
                <a:cubicBezTo>
                  <a:pt x="732657" y="73209"/>
                  <a:pt x="518595" y="276466"/>
                  <a:pt x="396574" y="361410"/>
                </a:cubicBezTo>
                <a:cubicBezTo>
                  <a:pt x="274553" y="446354"/>
                  <a:pt x="13021" y="551730"/>
                  <a:pt x="529" y="523221"/>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894774" y="4048062"/>
            <a:ext cx="317054" cy="432048"/>
          </a:xfrm>
          <a:custGeom>
            <a:avLst/>
            <a:gdLst>
              <a:gd name="connsiteX0" fmla="*/ 0 w 864096"/>
              <a:gd name="connsiteY0" fmla="*/ 108012 h 216024"/>
              <a:gd name="connsiteX1" fmla="*/ 432048 w 864096"/>
              <a:gd name="connsiteY1" fmla="*/ 0 h 216024"/>
              <a:gd name="connsiteX2" fmla="*/ 864096 w 864096"/>
              <a:gd name="connsiteY2" fmla="*/ 108012 h 216024"/>
              <a:gd name="connsiteX3" fmla="*/ 432048 w 864096"/>
              <a:gd name="connsiteY3" fmla="*/ 216024 h 216024"/>
              <a:gd name="connsiteX4" fmla="*/ 0 w 864096"/>
              <a:gd name="connsiteY4" fmla="*/ 108012 h 216024"/>
              <a:gd name="connsiteX0" fmla="*/ 0 w 894077"/>
              <a:gd name="connsiteY0" fmla="*/ 129479 h 556968"/>
              <a:gd name="connsiteX1" fmla="*/ 432048 w 894077"/>
              <a:gd name="connsiteY1" fmla="*/ 21467 h 556968"/>
              <a:gd name="connsiteX2" fmla="*/ 894077 w 894077"/>
              <a:gd name="connsiteY2" fmla="*/ 549203 h 556968"/>
              <a:gd name="connsiteX3" fmla="*/ 432048 w 894077"/>
              <a:gd name="connsiteY3" fmla="*/ 237491 h 556968"/>
              <a:gd name="connsiteX4" fmla="*/ 0 w 894077"/>
              <a:gd name="connsiteY4" fmla="*/ 129479 h 556968"/>
              <a:gd name="connsiteX0" fmla="*/ 0 w 969028"/>
              <a:gd name="connsiteY0" fmla="*/ 17112 h 715532"/>
              <a:gd name="connsiteX1" fmla="*/ 506999 w 969028"/>
              <a:gd name="connsiteY1" fmla="*/ 178923 h 715532"/>
              <a:gd name="connsiteX2" fmla="*/ 969028 w 969028"/>
              <a:gd name="connsiteY2" fmla="*/ 706659 h 715532"/>
              <a:gd name="connsiteX3" fmla="*/ 506999 w 969028"/>
              <a:gd name="connsiteY3" fmla="*/ 394947 h 715532"/>
              <a:gd name="connsiteX4" fmla="*/ 0 w 969028"/>
              <a:gd name="connsiteY4" fmla="*/ 17112 h 715532"/>
              <a:gd name="connsiteX0" fmla="*/ 400 w 969428"/>
              <a:gd name="connsiteY0" fmla="*/ 11123 h 711067"/>
              <a:gd name="connsiteX1" fmla="*/ 507399 w 969428"/>
              <a:gd name="connsiteY1" fmla="*/ 172934 h 711067"/>
              <a:gd name="connsiteX2" fmla="*/ 969428 w 969428"/>
              <a:gd name="connsiteY2" fmla="*/ 700670 h 711067"/>
              <a:gd name="connsiteX3" fmla="*/ 432449 w 969428"/>
              <a:gd name="connsiteY3" fmla="*/ 433929 h 711067"/>
              <a:gd name="connsiteX4" fmla="*/ 400 w 969428"/>
              <a:gd name="connsiteY4" fmla="*/ 11123 h 711067"/>
              <a:gd name="connsiteX0" fmla="*/ 3132 w 972160"/>
              <a:gd name="connsiteY0" fmla="*/ 3250 h 703194"/>
              <a:gd name="connsiteX1" fmla="*/ 660033 w 972160"/>
              <a:gd name="connsiteY1" fmla="*/ 255002 h 703194"/>
              <a:gd name="connsiteX2" fmla="*/ 972160 w 972160"/>
              <a:gd name="connsiteY2" fmla="*/ 692797 h 703194"/>
              <a:gd name="connsiteX3" fmla="*/ 435181 w 972160"/>
              <a:gd name="connsiteY3" fmla="*/ 426056 h 703194"/>
              <a:gd name="connsiteX4" fmla="*/ 3132 w 972160"/>
              <a:gd name="connsiteY4" fmla="*/ 3250 h 703194"/>
              <a:gd name="connsiteX0" fmla="*/ 3023 w 897100"/>
              <a:gd name="connsiteY0" fmla="*/ 3130 h 659845"/>
              <a:gd name="connsiteX1" fmla="*/ 659924 w 897100"/>
              <a:gd name="connsiteY1" fmla="*/ 254882 h 659845"/>
              <a:gd name="connsiteX2" fmla="*/ 897100 w 897100"/>
              <a:gd name="connsiteY2" fmla="*/ 647706 h 659845"/>
              <a:gd name="connsiteX3" fmla="*/ 435072 w 897100"/>
              <a:gd name="connsiteY3" fmla="*/ 425936 h 659845"/>
              <a:gd name="connsiteX4" fmla="*/ 3023 w 897100"/>
              <a:gd name="connsiteY4" fmla="*/ 3130 h 659845"/>
              <a:gd name="connsiteX0" fmla="*/ 7582 w 646826"/>
              <a:gd name="connsiteY0" fmla="*/ 4573 h 585732"/>
              <a:gd name="connsiteX1" fmla="*/ 409650 w 646826"/>
              <a:gd name="connsiteY1" fmla="*/ 181374 h 585732"/>
              <a:gd name="connsiteX2" fmla="*/ 646826 w 646826"/>
              <a:gd name="connsiteY2" fmla="*/ 574198 h 585732"/>
              <a:gd name="connsiteX3" fmla="*/ 184798 w 646826"/>
              <a:gd name="connsiteY3" fmla="*/ 352428 h 585732"/>
              <a:gd name="connsiteX4" fmla="*/ 7582 w 646826"/>
              <a:gd name="connsiteY4" fmla="*/ 4573 h 585732"/>
              <a:gd name="connsiteX0" fmla="*/ 1037 w 640281"/>
              <a:gd name="connsiteY0" fmla="*/ 4573 h 585732"/>
              <a:gd name="connsiteX1" fmla="*/ 403105 w 640281"/>
              <a:gd name="connsiteY1" fmla="*/ 181374 h 585732"/>
              <a:gd name="connsiteX2" fmla="*/ 640281 w 640281"/>
              <a:gd name="connsiteY2" fmla="*/ 574198 h 585732"/>
              <a:gd name="connsiteX3" fmla="*/ 298174 w 640281"/>
              <a:gd name="connsiteY3" fmla="*/ 352428 h 585732"/>
              <a:gd name="connsiteX4" fmla="*/ 1037 w 640281"/>
              <a:gd name="connsiteY4" fmla="*/ 4573 h 585732"/>
              <a:gd name="connsiteX0" fmla="*/ 4975 w 644219"/>
              <a:gd name="connsiteY0" fmla="*/ 5235 h 587170"/>
              <a:gd name="connsiteX1" fmla="*/ 407043 w 644219"/>
              <a:gd name="connsiteY1" fmla="*/ 182036 h 587170"/>
              <a:gd name="connsiteX2" fmla="*/ 644219 w 644219"/>
              <a:gd name="connsiteY2" fmla="*/ 574860 h 587170"/>
              <a:gd name="connsiteX3" fmla="*/ 212171 w 644219"/>
              <a:gd name="connsiteY3" fmla="*/ 368080 h 587170"/>
              <a:gd name="connsiteX4" fmla="*/ 4975 w 644219"/>
              <a:gd name="connsiteY4" fmla="*/ 5235 h 587170"/>
              <a:gd name="connsiteX0" fmla="*/ 4975 w 644219"/>
              <a:gd name="connsiteY0" fmla="*/ 1358 h 583293"/>
              <a:gd name="connsiteX1" fmla="*/ 407043 w 644219"/>
              <a:gd name="connsiteY1" fmla="*/ 253110 h 583293"/>
              <a:gd name="connsiteX2" fmla="*/ 644219 w 644219"/>
              <a:gd name="connsiteY2" fmla="*/ 570983 h 583293"/>
              <a:gd name="connsiteX3" fmla="*/ 212171 w 644219"/>
              <a:gd name="connsiteY3" fmla="*/ 364203 h 583293"/>
              <a:gd name="connsiteX4" fmla="*/ 4975 w 644219"/>
              <a:gd name="connsiteY4" fmla="*/ 1358 h 583293"/>
              <a:gd name="connsiteX0" fmla="*/ 1894 w 641138"/>
              <a:gd name="connsiteY0" fmla="*/ 1358 h 583293"/>
              <a:gd name="connsiteX1" fmla="*/ 403962 w 641138"/>
              <a:gd name="connsiteY1" fmla="*/ 253110 h 583293"/>
              <a:gd name="connsiteX2" fmla="*/ 641138 w 641138"/>
              <a:gd name="connsiteY2" fmla="*/ 570983 h 583293"/>
              <a:gd name="connsiteX3" fmla="*/ 269050 w 641138"/>
              <a:gd name="connsiteY3" fmla="*/ 364203 h 583293"/>
              <a:gd name="connsiteX4" fmla="*/ 1894 w 641138"/>
              <a:gd name="connsiteY4" fmla="*/ 1358 h 583293"/>
              <a:gd name="connsiteX0" fmla="*/ 2710 w 641954"/>
              <a:gd name="connsiteY0" fmla="*/ 1851 h 583786"/>
              <a:gd name="connsiteX1" fmla="*/ 434758 w 641954"/>
              <a:gd name="connsiteY1" fmla="*/ 238613 h 583786"/>
              <a:gd name="connsiteX2" fmla="*/ 641954 w 641954"/>
              <a:gd name="connsiteY2" fmla="*/ 571476 h 583786"/>
              <a:gd name="connsiteX3" fmla="*/ 269866 w 641954"/>
              <a:gd name="connsiteY3" fmla="*/ 364696 h 583786"/>
              <a:gd name="connsiteX4" fmla="*/ 2710 w 641954"/>
              <a:gd name="connsiteY4" fmla="*/ 1851 h 583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1954" h="583786">
                <a:moveTo>
                  <a:pt x="2710" y="1851"/>
                </a:moveTo>
                <a:cubicBezTo>
                  <a:pt x="30192" y="-19163"/>
                  <a:pt x="328217" y="143676"/>
                  <a:pt x="434758" y="238613"/>
                </a:cubicBezTo>
                <a:cubicBezTo>
                  <a:pt x="541299" y="333551"/>
                  <a:pt x="641954" y="511823"/>
                  <a:pt x="641954" y="571476"/>
                </a:cubicBezTo>
                <a:cubicBezTo>
                  <a:pt x="641954" y="631129"/>
                  <a:pt x="376407" y="459634"/>
                  <a:pt x="269866" y="364696"/>
                </a:cubicBezTo>
                <a:cubicBezTo>
                  <a:pt x="163325" y="269759"/>
                  <a:pt x="-24772" y="22865"/>
                  <a:pt x="2710" y="1851"/>
                </a:cubicBezTo>
                <a:close/>
              </a:path>
            </a:pathLst>
          </a:cu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1" name="円/楕円 3"/>
          <p:cNvSpPr/>
          <p:nvPr/>
        </p:nvSpPr>
        <p:spPr>
          <a:xfrm>
            <a:off x="2660415" y="4624126"/>
            <a:ext cx="354301" cy="389050"/>
          </a:xfrm>
          <a:custGeom>
            <a:avLst/>
            <a:gdLst>
              <a:gd name="connsiteX0" fmla="*/ 0 w 792088"/>
              <a:gd name="connsiteY0" fmla="*/ 108012 h 216024"/>
              <a:gd name="connsiteX1" fmla="*/ 396044 w 792088"/>
              <a:gd name="connsiteY1" fmla="*/ 0 h 216024"/>
              <a:gd name="connsiteX2" fmla="*/ 792088 w 792088"/>
              <a:gd name="connsiteY2" fmla="*/ 108012 h 216024"/>
              <a:gd name="connsiteX3" fmla="*/ 396044 w 792088"/>
              <a:gd name="connsiteY3" fmla="*/ 216024 h 216024"/>
              <a:gd name="connsiteX4" fmla="*/ 0 w 792088"/>
              <a:gd name="connsiteY4" fmla="*/ 108012 h 216024"/>
              <a:gd name="connsiteX0" fmla="*/ 0 w 792088"/>
              <a:gd name="connsiteY0" fmla="*/ 725305 h 730854"/>
              <a:gd name="connsiteX1" fmla="*/ 396044 w 792088"/>
              <a:gd name="connsiteY1" fmla="*/ 32677 h 730854"/>
              <a:gd name="connsiteX2" fmla="*/ 792088 w 792088"/>
              <a:gd name="connsiteY2" fmla="*/ 140689 h 730854"/>
              <a:gd name="connsiteX3" fmla="*/ 396044 w 792088"/>
              <a:gd name="connsiteY3" fmla="*/ 248701 h 730854"/>
              <a:gd name="connsiteX4" fmla="*/ 0 w 792088"/>
              <a:gd name="connsiteY4" fmla="*/ 725305 h 730854"/>
              <a:gd name="connsiteX0" fmla="*/ 266 w 792354"/>
              <a:gd name="connsiteY0" fmla="*/ 725305 h 741230"/>
              <a:gd name="connsiteX1" fmla="*/ 396310 w 792354"/>
              <a:gd name="connsiteY1" fmla="*/ 32677 h 741230"/>
              <a:gd name="connsiteX2" fmla="*/ 792354 w 792354"/>
              <a:gd name="connsiteY2" fmla="*/ 140689 h 741230"/>
              <a:gd name="connsiteX3" fmla="*/ 456271 w 792354"/>
              <a:gd name="connsiteY3" fmla="*/ 488543 h 741230"/>
              <a:gd name="connsiteX4" fmla="*/ 266 w 792354"/>
              <a:gd name="connsiteY4" fmla="*/ 725305 h 741230"/>
              <a:gd name="connsiteX0" fmla="*/ 432 w 792520"/>
              <a:gd name="connsiteY0" fmla="*/ 598999 h 602214"/>
              <a:gd name="connsiteX1" fmla="*/ 381486 w 792520"/>
              <a:gd name="connsiteY1" fmla="*/ 191184 h 602214"/>
              <a:gd name="connsiteX2" fmla="*/ 792520 w 792520"/>
              <a:gd name="connsiteY2" fmla="*/ 14383 h 602214"/>
              <a:gd name="connsiteX3" fmla="*/ 456437 w 792520"/>
              <a:gd name="connsiteY3" fmla="*/ 362237 h 602214"/>
              <a:gd name="connsiteX4" fmla="*/ 432 w 792520"/>
              <a:gd name="connsiteY4" fmla="*/ 598999 h 602214"/>
              <a:gd name="connsiteX0" fmla="*/ 637 w 687794"/>
              <a:gd name="connsiteY0" fmla="*/ 447526 h 456426"/>
              <a:gd name="connsiteX1" fmla="*/ 276760 w 687794"/>
              <a:gd name="connsiteY1" fmla="*/ 189613 h 456426"/>
              <a:gd name="connsiteX2" fmla="*/ 687794 w 687794"/>
              <a:gd name="connsiteY2" fmla="*/ 12812 h 456426"/>
              <a:gd name="connsiteX3" fmla="*/ 351711 w 687794"/>
              <a:gd name="connsiteY3" fmla="*/ 360666 h 456426"/>
              <a:gd name="connsiteX4" fmla="*/ 637 w 687794"/>
              <a:gd name="connsiteY4" fmla="*/ 447526 h 456426"/>
              <a:gd name="connsiteX0" fmla="*/ 529 w 732657"/>
              <a:gd name="connsiteY0" fmla="*/ 523221 h 527979"/>
              <a:gd name="connsiteX1" fmla="*/ 321623 w 732657"/>
              <a:gd name="connsiteY1" fmla="*/ 190357 h 527979"/>
              <a:gd name="connsiteX2" fmla="*/ 732657 w 732657"/>
              <a:gd name="connsiteY2" fmla="*/ 13556 h 527979"/>
              <a:gd name="connsiteX3" fmla="*/ 396574 w 732657"/>
              <a:gd name="connsiteY3" fmla="*/ 361410 h 527979"/>
              <a:gd name="connsiteX4" fmla="*/ 529 w 732657"/>
              <a:gd name="connsiteY4" fmla="*/ 523221 h 527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2657" h="527979">
                <a:moveTo>
                  <a:pt x="529" y="523221"/>
                </a:moveTo>
                <a:cubicBezTo>
                  <a:pt x="-11963" y="494712"/>
                  <a:pt x="199602" y="275301"/>
                  <a:pt x="321623" y="190357"/>
                </a:cubicBezTo>
                <a:cubicBezTo>
                  <a:pt x="443644" y="105413"/>
                  <a:pt x="732657" y="-46097"/>
                  <a:pt x="732657" y="13556"/>
                </a:cubicBezTo>
                <a:cubicBezTo>
                  <a:pt x="732657" y="73209"/>
                  <a:pt x="518595" y="276466"/>
                  <a:pt x="396574" y="361410"/>
                </a:cubicBezTo>
                <a:cubicBezTo>
                  <a:pt x="274553" y="446354"/>
                  <a:pt x="13021" y="551730"/>
                  <a:pt x="529" y="523221"/>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6"/>
          <p:cNvSpPr/>
          <p:nvPr/>
        </p:nvSpPr>
        <p:spPr>
          <a:xfrm>
            <a:off x="1724311" y="3997988"/>
            <a:ext cx="356906" cy="482122"/>
          </a:xfrm>
          <a:custGeom>
            <a:avLst/>
            <a:gdLst>
              <a:gd name="connsiteX0" fmla="*/ 0 w 864096"/>
              <a:gd name="connsiteY0" fmla="*/ 108012 h 216024"/>
              <a:gd name="connsiteX1" fmla="*/ 432048 w 864096"/>
              <a:gd name="connsiteY1" fmla="*/ 0 h 216024"/>
              <a:gd name="connsiteX2" fmla="*/ 864096 w 864096"/>
              <a:gd name="connsiteY2" fmla="*/ 108012 h 216024"/>
              <a:gd name="connsiteX3" fmla="*/ 432048 w 864096"/>
              <a:gd name="connsiteY3" fmla="*/ 216024 h 216024"/>
              <a:gd name="connsiteX4" fmla="*/ 0 w 864096"/>
              <a:gd name="connsiteY4" fmla="*/ 108012 h 216024"/>
              <a:gd name="connsiteX0" fmla="*/ 0 w 894077"/>
              <a:gd name="connsiteY0" fmla="*/ 129479 h 556968"/>
              <a:gd name="connsiteX1" fmla="*/ 432048 w 894077"/>
              <a:gd name="connsiteY1" fmla="*/ 21467 h 556968"/>
              <a:gd name="connsiteX2" fmla="*/ 894077 w 894077"/>
              <a:gd name="connsiteY2" fmla="*/ 549203 h 556968"/>
              <a:gd name="connsiteX3" fmla="*/ 432048 w 894077"/>
              <a:gd name="connsiteY3" fmla="*/ 237491 h 556968"/>
              <a:gd name="connsiteX4" fmla="*/ 0 w 894077"/>
              <a:gd name="connsiteY4" fmla="*/ 129479 h 556968"/>
              <a:gd name="connsiteX0" fmla="*/ 0 w 969028"/>
              <a:gd name="connsiteY0" fmla="*/ 17112 h 715532"/>
              <a:gd name="connsiteX1" fmla="*/ 506999 w 969028"/>
              <a:gd name="connsiteY1" fmla="*/ 178923 h 715532"/>
              <a:gd name="connsiteX2" fmla="*/ 969028 w 969028"/>
              <a:gd name="connsiteY2" fmla="*/ 706659 h 715532"/>
              <a:gd name="connsiteX3" fmla="*/ 506999 w 969028"/>
              <a:gd name="connsiteY3" fmla="*/ 394947 h 715532"/>
              <a:gd name="connsiteX4" fmla="*/ 0 w 969028"/>
              <a:gd name="connsiteY4" fmla="*/ 17112 h 715532"/>
              <a:gd name="connsiteX0" fmla="*/ 400 w 969428"/>
              <a:gd name="connsiteY0" fmla="*/ 11123 h 711067"/>
              <a:gd name="connsiteX1" fmla="*/ 507399 w 969428"/>
              <a:gd name="connsiteY1" fmla="*/ 172934 h 711067"/>
              <a:gd name="connsiteX2" fmla="*/ 969428 w 969428"/>
              <a:gd name="connsiteY2" fmla="*/ 700670 h 711067"/>
              <a:gd name="connsiteX3" fmla="*/ 432449 w 969428"/>
              <a:gd name="connsiteY3" fmla="*/ 433929 h 711067"/>
              <a:gd name="connsiteX4" fmla="*/ 400 w 969428"/>
              <a:gd name="connsiteY4" fmla="*/ 11123 h 711067"/>
              <a:gd name="connsiteX0" fmla="*/ 3132 w 972160"/>
              <a:gd name="connsiteY0" fmla="*/ 3250 h 703194"/>
              <a:gd name="connsiteX1" fmla="*/ 660033 w 972160"/>
              <a:gd name="connsiteY1" fmla="*/ 255002 h 703194"/>
              <a:gd name="connsiteX2" fmla="*/ 972160 w 972160"/>
              <a:gd name="connsiteY2" fmla="*/ 692797 h 703194"/>
              <a:gd name="connsiteX3" fmla="*/ 435181 w 972160"/>
              <a:gd name="connsiteY3" fmla="*/ 426056 h 703194"/>
              <a:gd name="connsiteX4" fmla="*/ 3132 w 972160"/>
              <a:gd name="connsiteY4" fmla="*/ 3250 h 703194"/>
              <a:gd name="connsiteX0" fmla="*/ 3023 w 897100"/>
              <a:gd name="connsiteY0" fmla="*/ 3130 h 659845"/>
              <a:gd name="connsiteX1" fmla="*/ 659924 w 897100"/>
              <a:gd name="connsiteY1" fmla="*/ 254882 h 659845"/>
              <a:gd name="connsiteX2" fmla="*/ 897100 w 897100"/>
              <a:gd name="connsiteY2" fmla="*/ 647706 h 659845"/>
              <a:gd name="connsiteX3" fmla="*/ 435072 w 897100"/>
              <a:gd name="connsiteY3" fmla="*/ 425936 h 659845"/>
              <a:gd name="connsiteX4" fmla="*/ 3023 w 897100"/>
              <a:gd name="connsiteY4" fmla="*/ 3130 h 659845"/>
              <a:gd name="connsiteX0" fmla="*/ 7582 w 646826"/>
              <a:gd name="connsiteY0" fmla="*/ 4573 h 585732"/>
              <a:gd name="connsiteX1" fmla="*/ 409650 w 646826"/>
              <a:gd name="connsiteY1" fmla="*/ 181374 h 585732"/>
              <a:gd name="connsiteX2" fmla="*/ 646826 w 646826"/>
              <a:gd name="connsiteY2" fmla="*/ 574198 h 585732"/>
              <a:gd name="connsiteX3" fmla="*/ 184798 w 646826"/>
              <a:gd name="connsiteY3" fmla="*/ 352428 h 585732"/>
              <a:gd name="connsiteX4" fmla="*/ 7582 w 646826"/>
              <a:gd name="connsiteY4" fmla="*/ 4573 h 585732"/>
              <a:gd name="connsiteX0" fmla="*/ 1037 w 640281"/>
              <a:gd name="connsiteY0" fmla="*/ 4573 h 585732"/>
              <a:gd name="connsiteX1" fmla="*/ 403105 w 640281"/>
              <a:gd name="connsiteY1" fmla="*/ 181374 h 585732"/>
              <a:gd name="connsiteX2" fmla="*/ 640281 w 640281"/>
              <a:gd name="connsiteY2" fmla="*/ 574198 h 585732"/>
              <a:gd name="connsiteX3" fmla="*/ 298174 w 640281"/>
              <a:gd name="connsiteY3" fmla="*/ 352428 h 585732"/>
              <a:gd name="connsiteX4" fmla="*/ 1037 w 640281"/>
              <a:gd name="connsiteY4" fmla="*/ 4573 h 585732"/>
              <a:gd name="connsiteX0" fmla="*/ 4975 w 644219"/>
              <a:gd name="connsiteY0" fmla="*/ 5235 h 587170"/>
              <a:gd name="connsiteX1" fmla="*/ 407043 w 644219"/>
              <a:gd name="connsiteY1" fmla="*/ 182036 h 587170"/>
              <a:gd name="connsiteX2" fmla="*/ 644219 w 644219"/>
              <a:gd name="connsiteY2" fmla="*/ 574860 h 587170"/>
              <a:gd name="connsiteX3" fmla="*/ 212171 w 644219"/>
              <a:gd name="connsiteY3" fmla="*/ 368080 h 587170"/>
              <a:gd name="connsiteX4" fmla="*/ 4975 w 644219"/>
              <a:gd name="connsiteY4" fmla="*/ 5235 h 587170"/>
              <a:gd name="connsiteX0" fmla="*/ 4975 w 644219"/>
              <a:gd name="connsiteY0" fmla="*/ 1358 h 583293"/>
              <a:gd name="connsiteX1" fmla="*/ 407043 w 644219"/>
              <a:gd name="connsiteY1" fmla="*/ 253110 h 583293"/>
              <a:gd name="connsiteX2" fmla="*/ 644219 w 644219"/>
              <a:gd name="connsiteY2" fmla="*/ 570983 h 583293"/>
              <a:gd name="connsiteX3" fmla="*/ 212171 w 644219"/>
              <a:gd name="connsiteY3" fmla="*/ 364203 h 583293"/>
              <a:gd name="connsiteX4" fmla="*/ 4975 w 644219"/>
              <a:gd name="connsiteY4" fmla="*/ 1358 h 583293"/>
              <a:gd name="connsiteX0" fmla="*/ 1894 w 641138"/>
              <a:gd name="connsiteY0" fmla="*/ 1358 h 583293"/>
              <a:gd name="connsiteX1" fmla="*/ 403962 w 641138"/>
              <a:gd name="connsiteY1" fmla="*/ 253110 h 583293"/>
              <a:gd name="connsiteX2" fmla="*/ 641138 w 641138"/>
              <a:gd name="connsiteY2" fmla="*/ 570983 h 583293"/>
              <a:gd name="connsiteX3" fmla="*/ 269050 w 641138"/>
              <a:gd name="connsiteY3" fmla="*/ 364203 h 583293"/>
              <a:gd name="connsiteX4" fmla="*/ 1894 w 641138"/>
              <a:gd name="connsiteY4" fmla="*/ 1358 h 583293"/>
              <a:gd name="connsiteX0" fmla="*/ 2710 w 641954"/>
              <a:gd name="connsiteY0" fmla="*/ 1851 h 583786"/>
              <a:gd name="connsiteX1" fmla="*/ 434758 w 641954"/>
              <a:gd name="connsiteY1" fmla="*/ 238613 h 583786"/>
              <a:gd name="connsiteX2" fmla="*/ 641954 w 641954"/>
              <a:gd name="connsiteY2" fmla="*/ 571476 h 583786"/>
              <a:gd name="connsiteX3" fmla="*/ 269866 w 641954"/>
              <a:gd name="connsiteY3" fmla="*/ 364696 h 583786"/>
              <a:gd name="connsiteX4" fmla="*/ 2710 w 641954"/>
              <a:gd name="connsiteY4" fmla="*/ 1851 h 583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1954" h="583786">
                <a:moveTo>
                  <a:pt x="2710" y="1851"/>
                </a:moveTo>
                <a:cubicBezTo>
                  <a:pt x="30192" y="-19163"/>
                  <a:pt x="328217" y="143676"/>
                  <a:pt x="434758" y="238613"/>
                </a:cubicBezTo>
                <a:cubicBezTo>
                  <a:pt x="541299" y="333551"/>
                  <a:pt x="641954" y="511823"/>
                  <a:pt x="641954" y="571476"/>
                </a:cubicBezTo>
                <a:cubicBezTo>
                  <a:pt x="641954" y="631129"/>
                  <a:pt x="376407" y="459634"/>
                  <a:pt x="269866" y="364696"/>
                </a:cubicBezTo>
                <a:cubicBezTo>
                  <a:pt x="163325" y="269759"/>
                  <a:pt x="-24772" y="22865"/>
                  <a:pt x="2710" y="1851"/>
                </a:cubicBezTo>
                <a:close/>
              </a:path>
            </a:pathLst>
          </a:cu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4" name="円/楕円 6"/>
          <p:cNvSpPr/>
          <p:nvPr/>
        </p:nvSpPr>
        <p:spPr>
          <a:xfrm>
            <a:off x="2516399" y="4017956"/>
            <a:ext cx="351614" cy="462154"/>
          </a:xfrm>
          <a:custGeom>
            <a:avLst/>
            <a:gdLst>
              <a:gd name="connsiteX0" fmla="*/ 0 w 864096"/>
              <a:gd name="connsiteY0" fmla="*/ 108012 h 216024"/>
              <a:gd name="connsiteX1" fmla="*/ 432048 w 864096"/>
              <a:gd name="connsiteY1" fmla="*/ 0 h 216024"/>
              <a:gd name="connsiteX2" fmla="*/ 864096 w 864096"/>
              <a:gd name="connsiteY2" fmla="*/ 108012 h 216024"/>
              <a:gd name="connsiteX3" fmla="*/ 432048 w 864096"/>
              <a:gd name="connsiteY3" fmla="*/ 216024 h 216024"/>
              <a:gd name="connsiteX4" fmla="*/ 0 w 864096"/>
              <a:gd name="connsiteY4" fmla="*/ 108012 h 216024"/>
              <a:gd name="connsiteX0" fmla="*/ 0 w 894077"/>
              <a:gd name="connsiteY0" fmla="*/ 129479 h 556968"/>
              <a:gd name="connsiteX1" fmla="*/ 432048 w 894077"/>
              <a:gd name="connsiteY1" fmla="*/ 21467 h 556968"/>
              <a:gd name="connsiteX2" fmla="*/ 894077 w 894077"/>
              <a:gd name="connsiteY2" fmla="*/ 549203 h 556968"/>
              <a:gd name="connsiteX3" fmla="*/ 432048 w 894077"/>
              <a:gd name="connsiteY3" fmla="*/ 237491 h 556968"/>
              <a:gd name="connsiteX4" fmla="*/ 0 w 894077"/>
              <a:gd name="connsiteY4" fmla="*/ 129479 h 556968"/>
              <a:gd name="connsiteX0" fmla="*/ 0 w 969028"/>
              <a:gd name="connsiteY0" fmla="*/ 17112 h 715532"/>
              <a:gd name="connsiteX1" fmla="*/ 506999 w 969028"/>
              <a:gd name="connsiteY1" fmla="*/ 178923 h 715532"/>
              <a:gd name="connsiteX2" fmla="*/ 969028 w 969028"/>
              <a:gd name="connsiteY2" fmla="*/ 706659 h 715532"/>
              <a:gd name="connsiteX3" fmla="*/ 506999 w 969028"/>
              <a:gd name="connsiteY3" fmla="*/ 394947 h 715532"/>
              <a:gd name="connsiteX4" fmla="*/ 0 w 969028"/>
              <a:gd name="connsiteY4" fmla="*/ 17112 h 715532"/>
              <a:gd name="connsiteX0" fmla="*/ 400 w 969428"/>
              <a:gd name="connsiteY0" fmla="*/ 11123 h 711067"/>
              <a:gd name="connsiteX1" fmla="*/ 507399 w 969428"/>
              <a:gd name="connsiteY1" fmla="*/ 172934 h 711067"/>
              <a:gd name="connsiteX2" fmla="*/ 969428 w 969428"/>
              <a:gd name="connsiteY2" fmla="*/ 700670 h 711067"/>
              <a:gd name="connsiteX3" fmla="*/ 432449 w 969428"/>
              <a:gd name="connsiteY3" fmla="*/ 433929 h 711067"/>
              <a:gd name="connsiteX4" fmla="*/ 400 w 969428"/>
              <a:gd name="connsiteY4" fmla="*/ 11123 h 711067"/>
              <a:gd name="connsiteX0" fmla="*/ 3132 w 972160"/>
              <a:gd name="connsiteY0" fmla="*/ 3250 h 703194"/>
              <a:gd name="connsiteX1" fmla="*/ 660033 w 972160"/>
              <a:gd name="connsiteY1" fmla="*/ 255002 h 703194"/>
              <a:gd name="connsiteX2" fmla="*/ 972160 w 972160"/>
              <a:gd name="connsiteY2" fmla="*/ 692797 h 703194"/>
              <a:gd name="connsiteX3" fmla="*/ 435181 w 972160"/>
              <a:gd name="connsiteY3" fmla="*/ 426056 h 703194"/>
              <a:gd name="connsiteX4" fmla="*/ 3132 w 972160"/>
              <a:gd name="connsiteY4" fmla="*/ 3250 h 703194"/>
              <a:gd name="connsiteX0" fmla="*/ 3023 w 897100"/>
              <a:gd name="connsiteY0" fmla="*/ 3130 h 659845"/>
              <a:gd name="connsiteX1" fmla="*/ 659924 w 897100"/>
              <a:gd name="connsiteY1" fmla="*/ 254882 h 659845"/>
              <a:gd name="connsiteX2" fmla="*/ 897100 w 897100"/>
              <a:gd name="connsiteY2" fmla="*/ 647706 h 659845"/>
              <a:gd name="connsiteX3" fmla="*/ 435072 w 897100"/>
              <a:gd name="connsiteY3" fmla="*/ 425936 h 659845"/>
              <a:gd name="connsiteX4" fmla="*/ 3023 w 897100"/>
              <a:gd name="connsiteY4" fmla="*/ 3130 h 659845"/>
              <a:gd name="connsiteX0" fmla="*/ 7582 w 646826"/>
              <a:gd name="connsiteY0" fmla="*/ 4573 h 585732"/>
              <a:gd name="connsiteX1" fmla="*/ 409650 w 646826"/>
              <a:gd name="connsiteY1" fmla="*/ 181374 h 585732"/>
              <a:gd name="connsiteX2" fmla="*/ 646826 w 646826"/>
              <a:gd name="connsiteY2" fmla="*/ 574198 h 585732"/>
              <a:gd name="connsiteX3" fmla="*/ 184798 w 646826"/>
              <a:gd name="connsiteY3" fmla="*/ 352428 h 585732"/>
              <a:gd name="connsiteX4" fmla="*/ 7582 w 646826"/>
              <a:gd name="connsiteY4" fmla="*/ 4573 h 585732"/>
              <a:gd name="connsiteX0" fmla="*/ 1037 w 640281"/>
              <a:gd name="connsiteY0" fmla="*/ 4573 h 585732"/>
              <a:gd name="connsiteX1" fmla="*/ 403105 w 640281"/>
              <a:gd name="connsiteY1" fmla="*/ 181374 h 585732"/>
              <a:gd name="connsiteX2" fmla="*/ 640281 w 640281"/>
              <a:gd name="connsiteY2" fmla="*/ 574198 h 585732"/>
              <a:gd name="connsiteX3" fmla="*/ 298174 w 640281"/>
              <a:gd name="connsiteY3" fmla="*/ 352428 h 585732"/>
              <a:gd name="connsiteX4" fmla="*/ 1037 w 640281"/>
              <a:gd name="connsiteY4" fmla="*/ 4573 h 585732"/>
              <a:gd name="connsiteX0" fmla="*/ 4975 w 644219"/>
              <a:gd name="connsiteY0" fmla="*/ 5235 h 587170"/>
              <a:gd name="connsiteX1" fmla="*/ 407043 w 644219"/>
              <a:gd name="connsiteY1" fmla="*/ 182036 h 587170"/>
              <a:gd name="connsiteX2" fmla="*/ 644219 w 644219"/>
              <a:gd name="connsiteY2" fmla="*/ 574860 h 587170"/>
              <a:gd name="connsiteX3" fmla="*/ 212171 w 644219"/>
              <a:gd name="connsiteY3" fmla="*/ 368080 h 587170"/>
              <a:gd name="connsiteX4" fmla="*/ 4975 w 644219"/>
              <a:gd name="connsiteY4" fmla="*/ 5235 h 587170"/>
              <a:gd name="connsiteX0" fmla="*/ 4975 w 644219"/>
              <a:gd name="connsiteY0" fmla="*/ 1358 h 583293"/>
              <a:gd name="connsiteX1" fmla="*/ 407043 w 644219"/>
              <a:gd name="connsiteY1" fmla="*/ 253110 h 583293"/>
              <a:gd name="connsiteX2" fmla="*/ 644219 w 644219"/>
              <a:gd name="connsiteY2" fmla="*/ 570983 h 583293"/>
              <a:gd name="connsiteX3" fmla="*/ 212171 w 644219"/>
              <a:gd name="connsiteY3" fmla="*/ 364203 h 583293"/>
              <a:gd name="connsiteX4" fmla="*/ 4975 w 644219"/>
              <a:gd name="connsiteY4" fmla="*/ 1358 h 583293"/>
              <a:gd name="connsiteX0" fmla="*/ 1894 w 641138"/>
              <a:gd name="connsiteY0" fmla="*/ 1358 h 583293"/>
              <a:gd name="connsiteX1" fmla="*/ 403962 w 641138"/>
              <a:gd name="connsiteY1" fmla="*/ 253110 h 583293"/>
              <a:gd name="connsiteX2" fmla="*/ 641138 w 641138"/>
              <a:gd name="connsiteY2" fmla="*/ 570983 h 583293"/>
              <a:gd name="connsiteX3" fmla="*/ 269050 w 641138"/>
              <a:gd name="connsiteY3" fmla="*/ 364203 h 583293"/>
              <a:gd name="connsiteX4" fmla="*/ 1894 w 641138"/>
              <a:gd name="connsiteY4" fmla="*/ 1358 h 583293"/>
              <a:gd name="connsiteX0" fmla="*/ 2710 w 641954"/>
              <a:gd name="connsiteY0" fmla="*/ 1851 h 583786"/>
              <a:gd name="connsiteX1" fmla="*/ 434758 w 641954"/>
              <a:gd name="connsiteY1" fmla="*/ 238613 h 583786"/>
              <a:gd name="connsiteX2" fmla="*/ 641954 w 641954"/>
              <a:gd name="connsiteY2" fmla="*/ 571476 h 583786"/>
              <a:gd name="connsiteX3" fmla="*/ 269866 w 641954"/>
              <a:gd name="connsiteY3" fmla="*/ 364696 h 583786"/>
              <a:gd name="connsiteX4" fmla="*/ 2710 w 641954"/>
              <a:gd name="connsiteY4" fmla="*/ 1851 h 583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1954" h="583786">
                <a:moveTo>
                  <a:pt x="2710" y="1851"/>
                </a:moveTo>
                <a:cubicBezTo>
                  <a:pt x="30192" y="-19163"/>
                  <a:pt x="328217" y="143676"/>
                  <a:pt x="434758" y="238613"/>
                </a:cubicBezTo>
                <a:cubicBezTo>
                  <a:pt x="541299" y="333551"/>
                  <a:pt x="641954" y="511823"/>
                  <a:pt x="641954" y="571476"/>
                </a:cubicBezTo>
                <a:cubicBezTo>
                  <a:pt x="641954" y="631129"/>
                  <a:pt x="376407" y="459634"/>
                  <a:pt x="269866" y="364696"/>
                </a:cubicBezTo>
                <a:cubicBezTo>
                  <a:pt x="163325" y="269759"/>
                  <a:pt x="-24772" y="22865"/>
                  <a:pt x="2710" y="1851"/>
                </a:cubicBezTo>
                <a:close/>
              </a:path>
            </a:pathLst>
          </a:cu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8" name="円/楕円 3"/>
          <p:cNvSpPr/>
          <p:nvPr/>
        </p:nvSpPr>
        <p:spPr>
          <a:xfrm>
            <a:off x="1175090" y="3530199"/>
            <a:ext cx="390349" cy="459661"/>
          </a:xfrm>
          <a:custGeom>
            <a:avLst/>
            <a:gdLst>
              <a:gd name="connsiteX0" fmla="*/ 0 w 792088"/>
              <a:gd name="connsiteY0" fmla="*/ 108012 h 216024"/>
              <a:gd name="connsiteX1" fmla="*/ 396044 w 792088"/>
              <a:gd name="connsiteY1" fmla="*/ 0 h 216024"/>
              <a:gd name="connsiteX2" fmla="*/ 792088 w 792088"/>
              <a:gd name="connsiteY2" fmla="*/ 108012 h 216024"/>
              <a:gd name="connsiteX3" fmla="*/ 396044 w 792088"/>
              <a:gd name="connsiteY3" fmla="*/ 216024 h 216024"/>
              <a:gd name="connsiteX4" fmla="*/ 0 w 792088"/>
              <a:gd name="connsiteY4" fmla="*/ 108012 h 216024"/>
              <a:gd name="connsiteX0" fmla="*/ 0 w 792088"/>
              <a:gd name="connsiteY0" fmla="*/ 725305 h 730854"/>
              <a:gd name="connsiteX1" fmla="*/ 396044 w 792088"/>
              <a:gd name="connsiteY1" fmla="*/ 32677 h 730854"/>
              <a:gd name="connsiteX2" fmla="*/ 792088 w 792088"/>
              <a:gd name="connsiteY2" fmla="*/ 140689 h 730854"/>
              <a:gd name="connsiteX3" fmla="*/ 396044 w 792088"/>
              <a:gd name="connsiteY3" fmla="*/ 248701 h 730854"/>
              <a:gd name="connsiteX4" fmla="*/ 0 w 792088"/>
              <a:gd name="connsiteY4" fmla="*/ 725305 h 730854"/>
              <a:gd name="connsiteX0" fmla="*/ 266 w 792354"/>
              <a:gd name="connsiteY0" fmla="*/ 725305 h 741230"/>
              <a:gd name="connsiteX1" fmla="*/ 396310 w 792354"/>
              <a:gd name="connsiteY1" fmla="*/ 32677 h 741230"/>
              <a:gd name="connsiteX2" fmla="*/ 792354 w 792354"/>
              <a:gd name="connsiteY2" fmla="*/ 140689 h 741230"/>
              <a:gd name="connsiteX3" fmla="*/ 456271 w 792354"/>
              <a:gd name="connsiteY3" fmla="*/ 488543 h 741230"/>
              <a:gd name="connsiteX4" fmla="*/ 266 w 792354"/>
              <a:gd name="connsiteY4" fmla="*/ 725305 h 741230"/>
              <a:gd name="connsiteX0" fmla="*/ 432 w 792520"/>
              <a:gd name="connsiteY0" fmla="*/ 598999 h 602214"/>
              <a:gd name="connsiteX1" fmla="*/ 381486 w 792520"/>
              <a:gd name="connsiteY1" fmla="*/ 191184 h 602214"/>
              <a:gd name="connsiteX2" fmla="*/ 792520 w 792520"/>
              <a:gd name="connsiteY2" fmla="*/ 14383 h 602214"/>
              <a:gd name="connsiteX3" fmla="*/ 456437 w 792520"/>
              <a:gd name="connsiteY3" fmla="*/ 362237 h 602214"/>
              <a:gd name="connsiteX4" fmla="*/ 432 w 792520"/>
              <a:gd name="connsiteY4" fmla="*/ 598999 h 602214"/>
              <a:gd name="connsiteX0" fmla="*/ 637 w 687794"/>
              <a:gd name="connsiteY0" fmla="*/ 447526 h 456426"/>
              <a:gd name="connsiteX1" fmla="*/ 276760 w 687794"/>
              <a:gd name="connsiteY1" fmla="*/ 189613 h 456426"/>
              <a:gd name="connsiteX2" fmla="*/ 687794 w 687794"/>
              <a:gd name="connsiteY2" fmla="*/ 12812 h 456426"/>
              <a:gd name="connsiteX3" fmla="*/ 351711 w 687794"/>
              <a:gd name="connsiteY3" fmla="*/ 360666 h 456426"/>
              <a:gd name="connsiteX4" fmla="*/ 637 w 687794"/>
              <a:gd name="connsiteY4" fmla="*/ 447526 h 456426"/>
              <a:gd name="connsiteX0" fmla="*/ 529 w 732657"/>
              <a:gd name="connsiteY0" fmla="*/ 523221 h 527979"/>
              <a:gd name="connsiteX1" fmla="*/ 321623 w 732657"/>
              <a:gd name="connsiteY1" fmla="*/ 190357 h 527979"/>
              <a:gd name="connsiteX2" fmla="*/ 732657 w 732657"/>
              <a:gd name="connsiteY2" fmla="*/ 13556 h 527979"/>
              <a:gd name="connsiteX3" fmla="*/ 396574 w 732657"/>
              <a:gd name="connsiteY3" fmla="*/ 361410 h 527979"/>
              <a:gd name="connsiteX4" fmla="*/ 529 w 732657"/>
              <a:gd name="connsiteY4" fmla="*/ 523221 h 527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2657" h="527979">
                <a:moveTo>
                  <a:pt x="529" y="523221"/>
                </a:moveTo>
                <a:cubicBezTo>
                  <a:pt x="-11963" y="494712"/>
                  <a:pt x="199602" y="275301"/>
                  <a:pt x="321623" y="190357"/>
                </a:cubicBezTo>
                <a:cubicBezTo>
                  <a:pt x="443644" y="105413"/>
                  <a:pt x="732657" y="-46097"/>
                  <a:pt x="732657" y="13556"/>
                </a:cubicBezTo>
                <a:cubicBezTo>
                  <a:pt x="732657" y="73209"/>
                  <a:pt x="518595" y="276466"/>
                  <a:pt x="396574" y="361410"/>
                </a:cubicBezTo>
                <a:cubicBezTo>
                  <a:pt x="274553" y="446354"/>
                  <a:pt x="13021" y="551730"/>
                  <a:pt x="529" y="523221"/>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楕円 3"/>
          <p:cNvSpPr/>
          <p:nvPr/>
        </p:nvSpPr>
        <p:spPr>
          <a:xfrm>
            <a:off x="1937201" y="3516392"/>
            <a:ext cx="435182" cy="459661"/>
          </a:xfrm>
          <a:custGeom>
            <a:avLst/>
            <a:gdLst>
              <a:gd name="connsiteX0" fmla="*/ 0 w 792088"/>
              <a:gd name="connsiteY0" fmla="*/ 108012 h 216024"/>
              <a:gd name="connsiteX1" fmla="*/ 396044 w 792088"/>
              <a:gd name="connsiteY1" fmla="*/ 0 h 216024"/>
              <a:gd name="connsiteX2" fmla="*/ 792088 w 792088"/>
              <a:gd name="connsiteY2" fmla="*/ 108012 h 216024"/>
              <a:gd name="connsiteX3" fmla="*/ 396044 w 792088"/>
              <a:gd name="connsiteY3" fmla="*/ 216024 h 216024"/>
              <a:gd name="connsiteX4" fmla="*/ 0 w 792088"/>
              <a:gd name="connsiteY4" fmla="*/ 108012 h 216024"/>
              <a:gd name="connsiteX0" fmla="*/ 0 w 792088"/>
              <a:gd name="connsiteY0" fmla="*/ 725305 h 730854"/>
              <a:gd name="connsiteX1" fmla="*/ 396044 w 792088"/>
              <a:gd name="connsiteY1" fmla="*/ 32677 h 730854"/>
              <a:gd name="connsiteX2" fmla="*/ 792088 w 792088"/>
              <a:gd name="connsiteY2" fmla="*/ 140689 h 730854"/>
              <a:gd name="connsiteX3" fmla="*/ 396044 w 792088"/>
              <a:gd name="connsiteY3" fmla="*/ 248701 h 730854"/>
              <a:gd name="connsiteX4" fmla="*/ 0 w 792088"/>
              <a:gd name="connsiteY4" fmla="*/ 725305 h 730854"/>
              <a:gd name="connsiteX0" fmla="*/ 266 w 792354"/>
              <a:gd name="connsiteY0" fmla="*/ 725305 h 741230"/>
              <a:gd name="connsiteX1" fmla="*/ 396310 w 792354"/>
              <a:gd name="connsiteY1" fmla="*/ 32677 h 741230"/>
              <a:gd name="connsiteX2" fmla="*/ 792354 w 792354"/>
              <a:gd name="connsiteY2" fmla="*/ 140689 h 741230"/>
              <a:gd name="connsiteX3" fmla="*/ 456271 w 792354"/>
              <a:gd name="connsiteY3" fmla="*/ 488543 h 741230"/>
              <a:gd name="connsiteX4" fmla="*/ 266 w 792354"/>
              <a:gd name="connsiteY4" fmla="*/ 725305 h 741230"/>
              <a:gd name="connsiteX0" fmla="*/ 432 w 792520"/>
              <a:gd name="connsiteY0" fmla="*/ 598999 h 602214"/>
              <a:gd name="connsiteX1" fmla="*/ 381486 w 792520"/>
              <a:gd name="connsiteY1" fmla="*/ 191184 h 602214"/>
              <a:gd name="connsiteX2" fmla="*/ 792520 w 792520"/>
              <a:gd name="connsiteY2" fmla="*/ 14383 h 602214"/>
              <a:gd name="connsiteX3" fmla="*/ 456437 w 792520"/>
              <a:gd name="connsiteY3" fmla="*/ 362237 h 602214"/>
              <a:gd name="connsiteX4" fmla="*/ 432 w 792520"/>
              <a:gd name="connsiteY4" fmla="*/ 598999 h 602214"/>
              <a:gd name="connsiteX0" fmla="*/ 637 w 687794"/>
              <a:gd name="connsiteY0" fmla="*/ 447526 h 456426"/>
              <a:gd name="connsiteX1" fmla="*/ 276760 w 687794"/>
              <a:gd name="connsiteY1" fmla="*/ 189613 h 456426"/>
              <a:gd name="connsiteX2" fmla="*/ 687794 w 687794"/>
              <a:gd name="connsiteY2" fmla="*/ 12812 h 456426"/>
              <a:gd name="connsiteX3" fmla="*/ 351711 w 687794"/>
              <a:gd name="connsiteY3" fmla="*/ 360666 h 456426"/>
              <a:gd name="connsiteX4" fmla="*/ 637 w 687794"/>
              <a:gd name="connsiteY4" fmla="*/ 447526 h 456426"/>
              <a:gd name="connsiteX0" fmla="*/ 529 w 732657"/>
              <a:gd name="connsiteY0" fmla="*/ 523221 h 527979"/>
              <a:gd name="connsiteX1" fmla="*/ 321623 w 732657"/>
              <a:gd name="connsiteY1" fmla="*/ 190357 h 527979"/>
              <a:gd name="connsiteX2" fmla="*/ 732657 w 732657"/>
              <a:gd name="connsiteY2" fmla="*/ 13556 h 527979"/>
              <a:gd name="connsiteX3" fmla="*/ 396574 w 732657"/>
              <a:gd name="connsiteY3" fmla="*/ 361410 h 527979"/>
              <a:gd name="connsiteX4" fmla="*/ 529 w 732657"/>
              <a:gd name="connsiteY4" fmla="*/ 523221 h 527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2657" h="527979">
                <a:moveTo>
                  <a:pt x="529" y="523221"/>
                </a:moveTo>
                <a:cubicBezTo>
                  <a:pt x="-11963" y="494712"/>
                  <a:pt x="199602" y="275301"/>
                  <a:pt x="321623" y="190357"/>
                </a:cubicBezTo>
                <a:cubicBezTo>
                  <a:pt x="443644" y="105413"/>
                  <a:pt x="732657" y="-46097"/>
                  <a:pt x="732657" y="13556"/>
                </a:cubicBezTo>
                <a:cubicBezTo>
                  <a:pt x="732657" y="73209"/>
                  <a:pt x="518595" y="276466"/>
                  <a:pt x="396574" y="361410"/>
                </a:cubicBezTo>
                <a:cubicBezTo>
                  <a:pt x="274553" y="446354"/>
                  <a:pt x="13021" y="551730"/>
                  <a:pt x="529" y="523221"/>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6"/>
          <p:cNvSpPr/>
          <p:nvPr/>
        </p:nvSpPr>
        <p:spPr>
          <a:xfrm>
            <a:off x="932223" y="2995556"/>
            <a:ext cx="425613" cy="476442"/>
          </a:xfrm>
          <a:custGeom>
            <a:avLst/>
            <a:gdLst>
              <a:gd name="connsiteX0" fmla="*/ 0 w 864096"/>
              <a:gd name="connsiteY0" fmla="*/ 108012 h 216024"/>
              <a:gd name="connsiteX1" fmla="*/ 432048 w 864096"/>
              <a:gd name="connsiteY1" fmla="*/ 0 h 216024"/>
              <a:gd name="connsiteX2" fmla="*/ 864096 w 864096"/>
              <a:gd name="connsiteY2" fmla="*/ 108012 h 216024"/>
              <a:gd name="connsiteX3" fmla="*/ 432048 w 864096"/>
              <a:gd name="connsiteY3" fmla="*/ 216024 h 216024"/>
              <a:gd name="connsiteX4" fmla="*/ 0 w 864096"/>
              <a:gd name="connsiteY4" fmla="*/ 108012 h 216024"/>
              <a:gd name="connsiteX0" fmla="*/ 0 w 894077"/>
              <a:gd name="connsiteY0" fmla="*/ 129479 h 556968"/>
              <a:gd name="connsiteX1" fmla="*/ 432048 w 894077"/>
              <a:gd name="connsiteY1" fmla="*/ 21467 h 556968"/>
              <a:gd name="connsiteX2" fmla="*/ 894077 w 894077"/>
              <a:gd name="connsiteY2" fmla="*/ 549203 h 556968"/>
              <a:gd name="connsiteX3" fmla="*/ 432048 w 894077"/>
              <a:gd name="connsiteY3" fmla="*/ 237491 h 556968"/>
              <a:gd name="connsiteX4" fmla="*/ 0 w 894077"/>
              <a:gd name="connsiteY4" fmla="*/ 129479 h 556968"/>
              <a:gd name="connsiteX0" fmla="*/ 0 w 969028"/>
              <a:gd name="connsiteY0" fmla="*/ 17112 h 715532"/>
              <a:gd name="connsiteX1" fmla="*/ 506999 w 969028"/>
              <a:gd name="connsiteY1" fmla="*/ 178923 h 715532"/>
              <a:gd name="connsiteX2" fmla="*/ 969028 w 969028"/>
              <a:gd name="connsiteY2" fmla="*/ 706659 h 715532"/>
              <a:gd name="connsiteX3" fmla="*/ 506999 w 969028"/>
              <a:gd name="connsiteY3" fmla="*/ 394947 h 715532"/>
              <a:gd name="connsiteX4" fmla="*/ 0 w 969028"/>
              <a:gd name="connsiteY4" fmla="*/ 17112 h 715532"/>
              <a:gd name="connsiteX0" fmla="*/ 400 w 969428"/>
              <a:gd name="connsiteY0" fmla="*/ 11123 h 711067"/>
              <a:gd name="connsiteX1" fmla="*/ 507399 w 969428"/>
              <a:gd name="connsiteY1" fmla="*/ 172934 h 711067"/>
              <a:gd name="connsiteX2" fmla="*/ 969428 w 969428"/>
              <a:gd name="connsiteY2" fmla="*/ 700670 h 711067"/>
              <a:gd name="connsiteX3" fmla="*/ 432449 w 969428"/>
              <a:gd name="connsiteY3" fmla="*/ 433929 h 711067"/>
              <a:gd name="connsiteX4" fmla="*/ 400 w 969428"/>
              <a:gd name="connsiteY4" fmla="*/ 11123 h 711067"/>
              <a:gd name="connsiteX0" fmla="*/ 3132 w 972160"/>
              <a:gd name="connsiteY0" fmla="*/ 3250 h 703194"/>
              <a:gd name="connsiteX1" fmla="*/ 660033 w 972160"/>
              <a:gd name="connsiteY1" fmla="*/ 255002 h 703194"/>
              <a:gd name="connsiteX2" fmla="*/ 972160 w 972160"/>
              <a:gd name="connsiteY2" fmla="*/ 692797 h 703194"/>
              <a:gd name="connsiteX3" fmla="*/ 435181 w 972160"/>
              <a:gd name="connsiteY3" fmla="*/ 426056 h 703194"/>
              <a:gd name="connsiteX4" fmla="*/ 3132 w 972160"/>
              <a:gd name="connsiteY4" fmla="*/ 3250 h 703194"/>
              <a:gd name="connsiteX0" fmla="*/ 3023 w 897100"/>
              <a:gd name="connsiteY0" fmla="*/ 3130 h 659845"/>
              <a:gd name="connsiteX1" fmla="*/ 659924 w 897100"/>
              <a:gd name="connsiteY1" fmla="*/ 254882 h 659845"/>
              <a:gd name="connsiteX2" fmla="*/ 897100 w 897100"/>
              <a:gd name="connsiteY2" fmla="*/ 647706 h 659845"/>
              <a:gd name="connsiteX3" fmla="*/ 435072 w 897100"/>
              <a:gd name="connsiteY3" fmla="*/ 425936 h 659845"/>
              <a:gd name="connsiteX4" fmla="*/ 3023 w 897100"/>
              <a:gd name="connsiteY4" fmla="*/ 3130 h 659845"/>
              <a:gd name="connsiteX0" fmla="*/ 7582 w 646826"/>
              <a:gd name="connsiteY0" fmla="*/ 4573 h 585732"/>
              <a:gd name="connsiteX1" fmla="*/ 409650 w 646826"/>
              <a:gd name="connsiteY1" fmla="*/ 181374 h 585732"/>
              <a:gd name="connsiteX2" fmla="*/ 646826 w 646826"/>
              <a:gd name="connsiteY2" fmla="*/ 574198 h 585732"/>
              <a:gd name="connsiteX3" fmla="*/ 184798 w 646826"/>
              <a:gd name="connsiteY3" fmla="*/ 352428 h 585732"/>
              <a:gd name="connsiteX4" fmla="*/ 7582 w 646826"/>
              <a:gd name="connsiteY4" fmla="*/ 4573 h 585732"/>
              <a:gd name="connsiteX0" fmla="*/ 1037 w 640281"/>
              <a:gd name="connsiteY0" fmla="*/ 4573 h 585732"/>
              <a:gd name="connsiteX1" fmla="*/ 403105 w 640281"/>
              <a:gd name="connsiteY1" fmla="*/ 181374 h 585732"/>
              <a:gd name="connsiteX2" fmla="*/ 640281 w 640281"/>
              <a:gd name="connsiteY2" fmla="*/ 574198 h 585732"/>
              <a:gd name="connsiteX3" fmla="*/ 298174 w 640281"/>
              <a:gd name="connsiteY3" fmla="*/ 352428 h 585732"/>
              <a:gd name="connsiteX4" fmla="*/ 1037 w 640281"/>
              <a:gd name="connsiteY4" fmla="*/ 4573 h 585732"/>
              <a:gd name="connsiteX0" fmla="*/ 4975 w 644219"/>
              <a:gd name="connsiteY0" fmla="*/ 5235 h 587170"/>
              <a:gd name="connsiteX1" fmla="*/ 407043 w 644219"/>
              <a:gd name="connsiteY1" fmla="*/ 182036 h 587170"/>
              <a:gd name="connsiteX2" fmla="*/ 644219 w 644219"/>
              <a:gd name="connsiteY2" fmla="*/ 574860 h 587170"/>
              <a:gd name="connsiteX3" fmla="*/ 212171 w 644219"/>
              <a:gd name="connsiteY3" fmla="*/ 368080 h 587170"/>
              <a:gd name="connsiteX4" fmla="*/ 4975 w 644219"/>
              <a:gd name="connsiteY4" fmla="*/ 5235 h 587170"/>
              <a:gd name="connsiteX0" fmla="*/ 4975 w 644219"/>
              <a:gd name="connsiteY0" fmla="*/ 1358 h 583293"/>
              <a:gd name="connsiteX1" fmla="*/ 407043 w 644219"/>
              <a:gd name="connsiteY1" fmla="*/ 253110 h 583293"/>
              <a:gd name="connsiteX2" fmla="*/ 644219 w 644219"/>
              <a:gd name="connsiteY2" fmla="*/ 570983 h 583293"/>
              <a:gd name="connsiteX3" fmla="*/ 212171 w 644219"/>
              <a:gd name="connsiteY3" fmla="*/ 364203 h 583293"/>
              <a:gd name="connsiteX4" fmla="*/ 4975 w 644219"/>
              <a:gd name="connsiteY4" fmla="*/ 1358 h 583293"/>
              <a:gd name="connsiteX0" fmla="*/ 1894 w 641138"/>
              <a:gd name="connsiteY0" fmla="*/ 1358 h 583293"/>
              <a:gd name="connsiteX1" fmla="*/ 403962 w 641138"/>
              <a:gd name="connsiteY1" fmla="*/ 253110 h 583293"/>
              <a:gd name="connsiteX2" fmla="*/ 641138 w 641138"/>
              <a:gd name="connsiteY2" fmla="*/ 570983 h 583293"/>
              <a:gd name="connsiteX3" fmla="*/ 269050 w 641138"/>
              <a:gd name="connsiteY3" fmla="*/ 364203 h 583293"/>
              <a:gd name="connsiteX4" fmla="*/ 1894 w 641138"/>
              <a:gd name="connsiteY4" fmla="*/ 1358 h 583293"/>
              <a:gd name="connsiteX0" fmla="*/ 2710 w 641954"/>
              <a:gd name="connsiteY0" fmla="*/ 1851 h 583786"/>
              <a:gd name="connsiteX1" fmla="*/ 434758 w 641954"/>
              <a:gd name="connsiteY1" fmla="*/ 238613 h 583786"/>
              <a:gd name="connsiteX2" fmla="*/ 641954 w 641954"/>
              <a:gd name="connsiteY2" fmla="*/ 571476 h 583786"/>
              <a:gd name="connsiteX3" fmla="*/ 269866 w 641954"/>
              <a:gd name="connsiteY3" fmla="*/ 364696 h 583786"/>
              <a:gd name="connsiteX4" fmla="*/ 2710 w 641954"/>
              <a:gd name="connsiteY4" fmla="*/ 1851 h 583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1954" h="583786">
                <a:moveTo>
                  <a:pt x="2710" y="1851"/>
                </a:moveTo>
                <a:cubicBezTo>
                  <a:pt x="30192" y="-19163"/>
                  <a:pt x="328217" y="143676"/>
                  <a:pt x="434758" y="238613"/>
                </a:cubicBezTo>
                <a:cubicBezTo>
                  <a:pt x="541299" y="333551"/>
                  <a:pt x="641954" y="511823"/>
                  <a:pt x="641954" y="571476"/>
                </a:cubicBezTo>
                <a:cubicBezTo>
                  <a:pt x="641954" y="631129"/>
                  <a:pt x="376407" y="459634"/>
                  <a:pt x="269866" y="364696"/>
                </a:cubicBezTo>
                <a:cubicBezTo>
                  <a:pt x="163325" y="269759"/>
                  <a:pt x="-24772" y="22865"/>
                  <a:pt x="2710" y="1851"/>
                </a:cubicBezTo>
                <a:close/>
              </a:path>
            </a:pathLst>
          </a:cu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22" name="円/楕円 3"/>
          <p:cNvSpPr/>
          <p:nvPr/>
        </p:nvSpPr>
        <p:spPr>
          <a:xfrm>
            <a:off x="2729289" y="3522074"/>
            <a:ext cx="435182" cy="453980"/>
          </a:xfrm>
          <a:custGeom>
            <a:avLst/>
            <a:gdLst>
              <a:gd name="connsiteX0" fmla="*/ 0 w 792088"/>
              <a:gd name="connsiteY0" fmla="*/ 108012 h 216024"/>
              <a:gd name="connsiteX1" fmla="*/ 396044 w 792088"/>
              <a:gd name="connsiteY1" fmla="*/ 0 h 216024"/>
              <a:gd name="connsiteX2" fmla="*/ 792088 w 792088"/>
              <a:gd name="connsiteY2" fmla="*/ 108012 h 216024"/>
              <a:gd name="connsiteX3" fmla="*/ 396044 w 792088"/>
              <a:gd name="connsiteY3" fmla="*/ 216024 h 216024"/>
              <a:gd name="connsiteX4" fmla="*/ 0 w 792088"/>
              <a:gd name="connsiteY4" fmla="*/ 108012 h 216024"/>
              <a:gd name="connsiteX0" fmla="*/ 0 w 792088"/>
              <a:gd name="connsiteY0" fmla="*/ 725305 h 730854"/>
              <a:gd name="connsiteX1" fmla="*/ 396044 w 792088"/>
              <a:gd name="connsiteY1" fmla="*/ 32677 h 730854"/>
              <a:gd name="connsiteX2" fmla="*/ 792088 w 792088"/>
              <a:gd name="connsiteY2" fmla="*/ 140689 h 730854"/>
              <a:gd name="connsiteX3" fmla="*/ 396044 w 792088"/>
              <a:gd name="connsiteY3" fmla="*/ 248701 h 730854"/>
              <a:gd name="connsiteX4" fmla="*/ 0 w 792088"/>
              <a:gd name="connsiteY4" fmla="*/ 725305 h 730854"/>
              <a:gd name="connsiteX0" fmla="*/ 266 w 792354"/>
              <a:gd name="connsiteY0" fmla="*/ 725305 h 741230"/>
              <a:gd name="connsiteX1" fmla="*/ 396310 w 792354"/>
              <a:gd name="connsiteY1" fmla="*/ 32677 h 741230"/>
              <a:gd name="connsiteX2" fmla="*/ 792354 w 792354"/>
              <a:gd name="connsiteY2" fmla="*/ 140689 h 741230"/>
              <a:gd name="connsiteX3" fmla="*/ 456271 w 792354"/>
              <a:gd name="connsiteY3" fmla="*/ 488543 h 741230"/>
              <a:gd name="connsiteX4" fmla="*/ 266 w 792354"/>
              <a:gd name="connsiteY4" fmla="*/ 725305 h 741230"/>
              <a:gd name="connsiteX0" fmla="*/ 432 w 792520"/>
              <a:gd name="connsiteY0" fmla="*/ 598999 h 602214"/>
              <a:gd name="connsiteX1" fmla="*/ 381486 w 792520"/>
              <a:gd name="connsiteY1" fmla="*/ 191184 h 602214"/>
              <a:gd name="connsiteX2" fmla="*/ 792520 w 792520"/>
              <a:gd name="connsiteY2" fmla="*/ 14383 h 602214"/>
              <a:gd name="connsiteX3" fmla="*/ 456437 w 792520"/>
              <a:gd name="connsiteY3" fmla="*/ 362237 h 602214"/>
              <a:gd name="connsiteX4" fmla="*/ 432 w 792520"/>
              <a:gd name="connsiteY4" fmla="*/ 598999 h 602214"/>
              <a:gd name="connsiteX0" fmla="*/ 637 w 687794"/>
              <a:gd name="connsiteY0" fmla="*/ 447526 h 456426"/>
              <a:gd name="connsiteX1" fmla="*/ 276760 w 687794"/>
              <a:gd name="connsiteY1" fmla="*/ 189613 h 456426"/>
              <a:gd name="connsiteX2" fmla="*/ 687794 w 687794"/>
              <a:gd name="connsiteY2" fmla="*/ 12812 h 456426"/>
              <a:gd name="connsiteX3" fmla="*/ 351711 w 687794"/>
              <a:gd name="connsiteY3" fmla="*/ 360666 h 456426"/>
              <a:gd name="connsiteX4" fmla="*/ 637 w 687794"/>
              <a:gd name="connsiteY4" fmla="*/ 447526 h 456426"/>
              <a:gd name="connsiteX0" fmla="*/ 529 w 732657"/>
              <a:gd name="connsiteY0" fmla="*/ 523221 h 527979"/>
              <a:gd name="connsiteX1" fmla="*/ 321623 w 732657"/>
              <a:gd name="connsiteY1" fmla="*/ 190357 h 527979"/>
              <a:gd name="connsiteX2" fmla="*/ 732657 w 732657"/>
              <a:gd name="connsiteY2" fmla="*/ 13556 h 527979"/>
              <a:gd name="connsiteX3" fmla="*/ 396574 w 732657"/>
              <a:gd name="connsiteY3" fmla="*/ 361410 h 527979"/>
              <a:gd name="connsiteX4" fmla="*/ 529 w 732657"/>
              <a:gd name="connsiteY4" fmla="*/ 523221 h 527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2657" h="527979">
                <a:moveTo>
                  <a:pt x="529" y="523221"/>
                </a:moveTo>
                <a:cubicBezTo>
                  <a:pt x="-11963" y="494712"/>
                  <a:pt x="199602" y="275301"/>
                  <a:pt x="321623" y="190357"/>
                </a:cubicBezTo>
                <a:cubicBezTo>
                  <a:pt x="443644" y="105413"/>
                  <a:pt x="732657" y="-46097"/>
                  <a:pt x="732657" y="13556"/>
                </a:cubicBezTo>
                <a:cubicBezTo>
                  <a:pt x="732657" y="73209"/>
                  <a:pt x="518595" y="276466"/>
                  <a:pt x="396574" y="361410"/>
                </a:cubicBezTo>
                <a:cubicBezTo>
                  <a:pt x="274553" y="446354"/>
                  <a:pt x="13021" y="551730"/>
                  <a:pt x="529" y="523221"/>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6"/>
          <p:cNvSpPr/>
          <p:nvPr/>
        </p:nvSpPr>
        <p:spPr>
          <a:xfrm>
            <a:off x="1799350" y="2998048"/>
            <a:ext cx="396044" cy="459077"/>
          </a:xfrm>
          <a:custGeom>
            <a:avLst/>
            <a:gdLst>
              <a:gd name="connsiteX0" fmla="*/ 0 w 864096"/>
              <a:gd name="connsiteY0" fmla="*/ 108012 h 216024"/>
              <a:gd name="connsiteX1" fmla="*/ 432048 w 864096"/>
              <a:gd name="connsiteY1" fmla="*/ 0 h 216024"/>
              <a:gd name="connsiteX2" fmla="*/ 864096 w 864096"/>
              <a:gd name="connsiteY2" fmla="*/ 108012 h 216024"/>
              <a:gd name="connsiteX3" fmla="*/ 432048 w 864096"/>
              <a:gd name="connsiteY3" fmla="*/ 216024 h 216024"/>
              <a:gd name="connsiteX4" fmla="*/ 0 w 864096"/>
              <a:gd name="connsiteY4" fmla="*/ 108012 h 216024"/>
              <a:gd name="connsiteX0" fmla="*/ 0 w 894077"/>
              <a:gd name="connsiteY0" fmla="*/ 129479 h 556968"/>
              <a:gd name="connsiteX1" fmla="*/ 432048 w 894077"/>
              <a:gd name="connsiteY1" fmla="*/ 21467 h 556968"/>
              <a:gd name="connsiteX2" fmla="*/ 894077 w 894077"/>
              <a:gd name="connsiteY2" fmla="*/ 549203 h 556968"/>
              <a:gd name="connsiteX3" fmla="*/ 432048 w 894077"/>
              <a:gd name="connsiteY3" fmla="*/ 237491 h 556968"/>
              <a:gd name="connsiteX4" fmla="*/ 0 w 894077"/>
              <a:gd name="connsiteY4" fmla="*/ 129479 h 556968"/>
              <a:gd name="connsiteX0" fmla="*/ 0 w 969028"/>
              <a:gd name="connsiteY0" fmla="*/ 17112 h 715532"/>
              <a:gd name="connsiteX1" fmla="*/ 506999 w 969028"/>
              <a:gd name="connsiteY1" fmla="*/ 178923 h 715532"/>
              <a:gd name="connsiteX2" fmla="*/ 969028 w 969028"/>
              <a:gd name="connsiteY2" fmla="*/ 706659 h 715532"/>
              <a:gd name="connsiteX3" fmla="*/ 506999 w 969028"/>
              <a:gd name="connsiteY3" fmla="*/ 394947 h 715532"/>
              <a:gd name="connsiteX4" fmla="*/ 0 w 969028"/>
              <a:gd name="connsiteY4" fmla="*/ 17112 h 715532"/>
              <a:gd name="connsiteX0" fmla="*/ 400 w 969428"/>
              <a:gd name="connsiteY0" fmla="*/ 11123 h 711067"/>
              <a:gd name="connsiteX1" fmla="*/ 507399 w 969428"/>
              <a:gd name="connsiteY1" fmla="*/ 172934 h 711067"/>
              <a:gd name="connsiteX2" fmla="*/ 969428 w 969428"/>
              <a:gd name="connsiteY2" fmla="*/ 700670 h 711067"/>
              <a:gd name="connsiteX3" fmla="*/ 432449 w 969428"/>
              <a:gd name="connsiteY3" fmla="*/ 433929 h 711067"/>
              <a:gd name="connsiteX4" fmla="*/ 400 w 969428"/>
              <a:gd name="connsiteY4" fmla="*/ 11123 h 711067"/>
              <a:gd name="connsiteX0" fmla="*/ 3132 w 972160"/>
              <a:gd name="connsiteY0" fmla="*/ 3250 h 703194"/>
              <a:gd name="connsiteX1" fmla="*/ 660033 w 972160"/>
              <a:gd name="connsiteY1" fmla="*/ 255002 h 703194"/>
              <a:gd name="connsiteX2" fmla="*/ 972160 w 972160"/>
              <a:gd name="connsiteY2" fmla="*/ 692797 h 703194"/>
              <a:gd name="connsiteX3" fmla="*/ 435181 w 972160"/>
              <a:gd name="connsiteY3" fmla="*/ 426056 h 703194"/>
              <a:gd name="connsiteX4" fmla="*/ 3132 w 972160"/>
              <a:gd name="connsiteY4" fmla="*/ 3250 h 703194"/>
              <a:gd name="connsiteX0" fmla="*/ 3023 w 897100"/>
              <a:gd name="connsiteY0" fmla="*/ 3130 h 659845"/>
              <a:gd name="connsiteX1" fmla="*/ 659924 w 897100"/>
              <a:gd name="connsiteY1" fmla="*/ 254882 h 659845"/>
              <a:gd name="connsiteX2" fmla="*/ 897100 w 897100"/>
              <a:gd name="connsiteY2" fmla="*/ 647706 h 659845"/>
              <a:gd name="connsiteX3" fmla="*/ 435072 w 897100"/>
              <a:gd name="connsiteY3" fmla="*/ 425936 h 659845"/>
              <a:gd name="connsiteX4" fmla="*/ 3023 w 897100"/>
              <a:gd name="connsiteY4" fmla="*/ 3130 h 659845"/>
              <a:gd name="connsiteX0" fmla="*/ 7582 w 646826"/>
              <a:gd name="connsiteY0" fmla="*/ 4573 h 585732"/>
              <a:gd name="connsiteX1" fmla="*/ 409650 w 646826"/>
              <a:gd name="connsiteY1" fmla="*/ 181374 h 585732"/>
              <a:gd name="connsiteX2" fmla="*/ 646826 w 646826"/>
              <a:gd name="connsiteY2" fmla="*/ 574198 h 585732"/>
              <a:gd name="connsiteX3" fmla="*/ 184798 w 646826"/>
              <a:gd name="connsiteY3" fmla="*/ 352428 h 585732"/>
              <a:gd name="connsiteX4" fmla="*/ 7582 w 646826"/>
              <a:gd name="connsiteY4" fmla="*/ 4573 h 585732"/>
              <a:gd name="connsiteX0" fmla="*/ 1037 w 640281"/>
              <a:gd name="connsiteY0" fmla="*/ 4573 h 585732"/>
              <a:gd name="connsiteX1" fmla="*/ 403105 w 640281"/>
              <a:gd name="connsiteY1" fmla="*/ 181374 h 585732"/>
              <a:gd name="connsiteX2" fmla="*/ 640281 w 640281"/>
              <a:gd name="connsiteY2" fmla="*/ 574198 h 585732"/>
              <a:gd name="connsiteX3" fmla="*/ 298174 w 640281"/>
              <a:gd name="connsiteY3" fmla="*/ 352428 h 585732"/>
              <a:gd name="connsiteX4" fmla="*/ 1037 w 640281"/>
              <a:gd name="connsiteY4" fmla="*/ 4573 h 585732"/>
              <a:gd name="connsiteX0" fmla="*/ 4975 w 644219"/>
              <a:gd name="connsiteY0" fmla="*/ 5235 h 587170"/>
              <a:gd name="connsiteX1" fmla="*/ 407043 w 644219"/>
              <a:gd name="connsiteY1" fmla="*/ 182036 h 587170"/>
              <a:gd name="connsiteX2" fmla="*/ 644219 w 644219"/>
              <a:gd name="connsiteY2" fmla="*/ 574860 h 587170"/>
              <a:gd name="connsiteX3" fmla="*/ 212171 w 644219"/>
              <a:gd name="connsiteY3" fmla="*/ 368080 h 587170"/>
              <a:gd name="connsiteX4" fmla="*/ 4975 w 644219"/>
              <a:gd name="connsiteY4" fmla="*/ 5235 h 587170"/>
              <a:gd name="connsiteX0" fmla="*/ 4975 w 644219"/>
              <a:gd name="connsiteY0" fmla="*/ 1358 h 583293"/>
              <a:gd name="connsiteX1" fmla="*/ 407043 w 644219"/>
              <a:gd name="connsiteY1" fmla="*/ 253110 h 583293"/>
              <a:gd name="connsiteX2" fmla="*/ 644219 w 644219"/>
              <a:gd name="connsiteY2" fmla="*/ 570983 h 583293"/>
              <a:gd name="connsiteX3" fmla="*/ 212171 w 644219"/>
              <a:gd name="connsiteY3" fmla="*/ 364203 h 583293"/>
              <a:gd name="connsiteX4" fmla="*/ 4975 w 644219"/>
              <a:gd name="connsiteY4" fmla="*/ 1358 h 583293"/>
              <a:gd name="connsiteX0" fmla="*/ 1894 w 641138"/>
              <a:gd name="connsiteY0" fmla="*/ 1358 h 583293"/>
              <a:gd name="connsiteX1" fmla="*/ 403962 w 641138"/>
              <a:gd name="connsiteY1" fmla="*/ 253110 h 583293"/>
              <a:gd name="connsiteX2" fmla="*/ 641138 w 641138"/>
              <a:gd name="connsiteY2" fmla="*/ 570983 h 583293"/>
              <a:gd name="connsiteX3" fmla="*/ 269050 w 641138"/>
              <a:gd name="connsiteY3" fmla="*/ 364203 h 583293"/>
              <a:gd name="connsiteX4" fmla="*/ 1894 w 641138"/>
              <a:gd name="connsiteY4" fmla="*/ 1358 h 583293"/>
              <a:gd name="connsiteX0" fmla="*/ 2710 w 641954"/>
              <a:gd name="connsiteY0" fmla="*/ 1851 h 583786"/>
              <a:gd name="connsiteX1" fmla="*/ 434758 w 641954"/>
              <a:gd name="connsiteY1" fmla="*/ 238613 h 583786"/>
              <a:gd name="connsiteX2" fmla="*/ 641954 w 641954"/>
              <a:gd name="connsiteY2" fmla="*/ 571476 h 583786"/>
              <a:gd name="connsiteX3" fmla="*/ 269866 w 641954"/>
              <a:gd name="connsiteY3" fmla="*/ 364696 h 583786"/>
              <a:gd name="connsiteX4" fmla="*/ 2710 w 641954"/>
              <a:gd name="connsiteY4" fmla="*/ 1851 h 583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1954" h="583786">
                <a:moveTo>
                  <a:pt x="2710" y="1851"/>
                </a:moveTo>
                <a:cubicBezTo>
                  <a:pt x="30192" y="-19163"/>
                  <a:pt x="328217" y="143676"/>
                  <a:pt x="434758" y="238613"/>
                </a:cubicBezTo>
                <a:cubicBezTo>
                  <a:pt x="541299" y="333551"/>
                  <a:pt x="641954" y="511823"/>
                  <a:pt x="641954" y="571476"/>
                </a:cubicBezTo>
                <a:cubicBezTo>
                  <a:pt x="641954" y="631129"/>
                  <a:pt x="376407" y="459634"/>
                  <a:pt x="269866" y="364696"/>
                </a:cubicBezTo>
                <a:cubicBezTo>
                  <a:pt x="163325" y="269759"/>
                  <a:pt x="-24772" y="22865"/>
                  <a:pt x="2710" y="1851"/>
                </a:cubicBezTo>
                <a:close/>
              </a:path>
            </a:pathLst>
          </a:cu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25" name="円/楕円 6"/>
          <p:cNvSpPr/>
          <p:nvPr/>
        </p:nvSpPr>
        <p:spPr>
          <a:xfrm>
            <a:off x="2657281" y="3025661"/>
            <a:ext cx="357882" cy="431465"/>
          </a:xfrm>
          <a:custGeom>
            <a:avLst/>
            <a:gdLst>
              <a:gd name="connsiteX0" fmla="*/ 0 w 864096"/>
              <a:gd name="connsiteY0" fmla="*/ 108012 h 216024"/>
              <a:gd name="connsiteX1" fmla="*/ 432048 w 864096"/>
              <a:gd name="connsiteY1" fmla="*/ 0 h 216024"/>
              <a:gd name="connsiteX2" fmla="*/ 864096 w 864096"/>
              <a:gd name="connsiteY2" fmla="*/ 108012 h 216024"/>
              <a:gd name="connsiteX3" fmla="*/ 432048 w 864096"/>
              <a:gd name="connsiteY3" fmla="*/ 216024 h 216024"/>
              <a:gd name="connsiteX4" fmla="*/ 0 w 864096"/>
              <a:gd name="connsiteY4" fmla="*/ 108012 h 216024"/>
              <a:gd name="connsiteX0" fmla="*/ 0 w 894077"/>
              <a:gd name="connsiteY0" fmla="*/ 129479 h 556968"/>
              <a:gd name="connsiteX1" fmla="*/ 432048 w 894077"/>
              <a:gd name="connsiteY1" fmla="*/ 21467 h 556968"/>
              <a:gd name="connsiteX2" fmla="*/ 894077 w 894077"/>
              <a:gd name="connsiteY2" fmla="*/ 549203 h 556968"/>
              <a:gd name="connsiteX3" fmla="*/ 432048 w 894077"/>
              <a:gd name="connsiteY3" fmla="*/ 237491 h 556968"/>
              <a:gd name="connsiteX4" fmla="*/ 0 w 894077"/>
              <a:gd name="connsiteY4" fmla="*/ 129479 h 556968"/>
              <a:gd name="connsiteX0" fmla="*/ 0 w 969028"/>
              <a:gd name="connsiteY0" fmla="*/ 17112 h 715532"/>
              <a:gd name="connsiteX1" fmla="*/ 506999 w 969028"/>
              <a:gd name="connsiteY1" fmla="*/ 178923 h 715532"/>
              <a:gd name="connsiteX2" fmla="*/ 969028 w 969028"/>
              <a:gd name="connsiteY2" fmla="*/ 706659 h 715532"/>
              <a:gd name="connsiteX3" fmla="*/ 506999 w 969028"/>
              <a:gd name="connsiteY3" fmla="*/ 394947 h 715532"/>
              <a:gd name="connsiteX4" fmla="*/ 0 w 969028"/>
              <a:gd name="connsiteY4" fmla="*/ 17112 h 715532"/>
              <a:gd name="connsiteX0" fmla="*/ 400 w 969428"/>
              <a:gd name="connsiteY0" fmla="*/ 11123 h 711067"/>
              <a:gd name="connsiteX1" fmla="*/ 507399 w 969428"/>
              <a:gd name="connsiteY1" fmla="*/ 172934 h 711067"/>
              <a:gd name="connsiteX2" fmla="*/ 969428 w 969428"/>
              <a:gd name="connsiteY2" fmla="*/ 700670 h 711067"/>
              <a:gd name="connsiteX3" fmla="*/ 432449 w 969428"/>
              <a:gd name="connsiteY3" fmla="*/ 433929 h 711067"/>
              <a:gd name="connsiteX4" fmla="*/ 400 w 969428"/>
              <a:gd name="connsiteY4" fmla="*/ 11123 h 711067"/>
              <a:gd name="connsiteX0" fmla="*/ 3132 w 972160"/>
              <a:gd name="connsiteY0" fmla="*/ 3250 h 703194"/>
              <a:gd name="connsiteX1" fmla="*/ 660033 w 972160"/>
              <a:gd name="connsiteY1" fmla="*/ 255002 h 703194"/>
              <a:gd name="connsiteX2" fmla="*/ 972160 w 972160"/>
              <a:gd name="connsiteY2" fmla="*/ 692797 h 703194"/>
              <a:gd name="connsiteX3" fmla="*/ 435181 w 972160"/>
              <a:gd name="connsiteY3" fmla="*/ 426056 h 703194"/>
              <a:gd name="connsiteX4" fmla="*/ 3132 w 972160"/>
              <a:gd name="connsiteY4" fmla="*/ 3250 h 703194"/>
              <a:gd name="connsiteX0" fmla="*/ 3023 w 897100"/>
              <a:gd name="connsiteY0" fmla="*/ 3130 h 659845"/>
              <a:gd name="connsiteX1" fmla="*/ 659924 w 897100"/>
              <a:gd name="connsiteY1" fmla="*/ 254882 h 659845"/>
              <a:gd name="connsiteX2" fmla="*/ 897100 w 897100"/>
              <a:gd name="connsiteY2" fmla="*/ 647706 h 659845"/>
              <a:gd name="connsiteX3" fmla="*/ 435072 w 897100"/>
              <a:gd name="connsiteY3" fmla="*/ 425936 h 659845"/>
              <a:gd name="connsiteX4" fmla="*/ 3023 w 897100"/>
              <a:gd name="connsiteY4" fmla="*/ 3130 h 659845"/>
              <a:gd name="connsiteX0" fmla="*/ 7582 w 646826"/>
              <a:gd name="connsiteY0" fmla="*/ 4573 h 585732"/>
              <a:gd name="connsiteX1" fmla="*/ 409650 w 646826"/>
              <a:gd name="connsiteY1" fmla="*/ 181374 h 585732"/>
              <a:gd name="connsiteX2" fmla="*/ 646826 w 646826"/>
              <a:gd name="connsiteY2" fmla="*/ 574198 h 585732"/>
              <a:gd name="connsiteX3" fmla="*/ 184798 w 646826"/>
              <a:gd name="connsiteY3" fmla="*/ 352428 h 585732"/>
              <a:gd name="connsiteX4" fmla="*/ 7582 w 646826"/>
              <a:gd name="connsiteY4" fmla="*/ 4573 h 585732"/>
              <a:gd name="connsiteX0" fmla="*/ 1037 w 640281"/>
              <a:gd name="connsiteY0" fmla="*/ 4573 h 585732"/>
              <a:gd name="connsiteX1" fmla="*/ 403105 w 640281"/>
              <a:gd name="connsiteY1" fmla="*/ 181374 h 585732"/>
              <a:gd name="connsiteX2" fmla="*/ 640281 w 640281"/>
              <a:gd name="connsiteY2" fmla="*/ 574198 h 585732"/>
              <a:gd name="connsiteX3" fmla="*/ 298174 w 640281"/>
              <a:gd name="connsiteY3" fmla="*/ 352428 h 585732"/>
              <a:gd name="connsiteX4" fmla="*/ 1037 w 640281"/>
              <a:gd name="connsiteY4" fmla="*/ 4573 h 585732"/>
              <a:gd name="connsiteX0" fmla="*/ 4975 w 644219"/>
              <a:gd name="connsiteY0" fmla="*/ 5235 h 587170"/>
              <a:gd name="connsiteX1" fmla="*/ 407043 w 644219"/>
              <a:gd name="connsiteY1" fmla="*/ 182036 h 587170"/>
              <a:gd name="connsiteX2" fmla="*/ 644219 w 644219"/>
              <a:gd name="connsiteY2" fmla="*/ 574860 h 587170"/>
              <a:gd name="connsiteX3" fmla="*/ 212171 w 644219"/>
              <a:gd name="connsiteY3" fmla="*/ 368080 h 587170"/>
              <a:gd name="connsiteX4" fmla="*/ 4975 w 644219"/>
              <a:gd name="connsiteY4" fmla="*/ 5235 h 587170"/>
              <a:gd name="connsiteX0" fmla="*/ 4975 w 644219"/>
              <a:gd name="connsiteY0" fmla="*/ 1358 h 583293"/>
              <a:gd name="connsiteX1" fmla="*/ 407043 w 644219"/>
              <a:gd name="connsiteY1" fmla="*/ 253110 h 583293"/>
              <a:gd name="connsiteX2" fmla="*/ 644219 w 644219"/>
              <a:gd name="connsiteY2" fmla="*/ 570983 h 583293"/>
              <a:gd name="connsiteX3" fmla="*/ 212171 w 644219"/>
              <a:gd name="connsiteY3" fmla="*/ 364203 h 583293"/>
              <a:gd name="connsiteX4" fmla="*/ 4975 w 644219"/>
              <a:gd name="connsiteY4" fmla="*/ 1358 h 583293"/>
              <a:gd name="connsiteX0" fmla="*/ 1894 w 641138"/>
              <a:gd name="connsiteY0" fmla="*/ 1358 h 583293"/>
              <a:gd name="connsiteX1" fmla="*/ 403962 w 641138"/>
              <a:gd name="connsiteY1" fmla="*/ 253110 h 583293"/>
              <a:gd name="connsiteX2" fmla="*/ 641138 w 641138"/>
              <a:gd name="connsiteY2" fmla="*/ 570983 h 583293"/>
              <a:gd name="connsiteX3" fmla="*/ 269050 w 641138"/>
              <a:gd name="connsiteY3" fmla="*/ 364203 h 583293"/>
              <a:gd name="connsiteX4" fmla="*/ 1894 w 641138"/>
              <a:gd name="connsiteY4" fmla="*/ 1358 h 583293"/>
              <a:gd name="connsiteX0" fmla="*/ 2710 w 641954"/>
              <a:gd name="connsiteY0" fmla="*/ 1851 h 583786"/>
              <a:gd name="connsiteX1" fmla="*/ 434758 w 641954"/>
              <a:gd name="connsiteY1" fmla="*/ 238613 h 583786"/>
              <a:gd name="connsiteX2" fmla="*/ 641954 w 641954"/>
              <a:gd name="connsiteY2" fmla="*/ 571476 h 583786"/>
              <a:gd name="connsiteX3" fmla="*/ 269866 w 641954"/>
              <a:gd name="connsiteY3" fmla="*/ 364696 h 583786"/>
              <a:gd name="connsiteX4" fmla="*/ 2710 w 641954"/>
              <a:gd name="connsiteY4" fmla="*/ 1851 h 583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1954" h="583786">
                <a:moveTo>
                  <a:pt x="2710" y="1851"/>
                </a:moveTo>
                <a:cubicBezTo>
                  <a:pt x="30192" y="-19163"/>
                  <a:pt x="328217" y="143676"/>
                  <a:pt x="434758" y="238613"/>
                </a:cubicBezTo>
                <a:cubicBezTo>
                  <a:pt x="541299" y="333551"/>
                  <a:pt x="641954" y="511823"/>
                  <a:pt x="641954" y="571476"/>
                </a:cubicBezTo>
                <a:cubicBezTo>
                  <a:pt x="641954" y="631129"/>
                  <a:pt x="376407" y="459634"/>
                  <a:pt x="269866" y="364696"/>
                </a:cubicBezTo>
                <a:cubicBezTo>
                  <a:pt x="163325" y="269759"/>
                  <a:pt x="-24772" y="22865"/>
                  <a:pt x="2710" y="1851"/>
                </a:cubicBezTo>
                <a:close/>
              </a:path>
            </a:pathLst>
          </a:cu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251520" y="5301208"/>
            <a:ext cx="7200800" cy="400110"/>
          </a:xfrm>
          <a:prstGeom prst="rect">
            <a:avLst/>
          </a:prstGeom>
          <a:noFill/>
        </p:spPr>
        <p:txBody>
          <a:bodyPr wrap="square" rtlCol="0">
            <a:spAutoFit/>
          </a:bodyPr>
          <a:lstStyle/>
          <a:p>
            <a:r>
              <a:rPr kumimoji="1" lang="en-US" altLang="ja-JP" sz="2000" dirty="0" smtClean="0"/>
              <a:t>G. </a:t>
            </a:r>
            <a:r>
              <a:rPr kumimoji="1" lang="en-US" altLang="ja-JP" sz="2000" dirty="0" err="1" smtClean="0"/>
              <a:t>Giovanetti</a:t>
            </a:r>
            <a:r>
              <a:rPr kumimoji="1" lang="en-US" altLang="ja-JP" sz="2000" dirty="0" smtClean="0"/>
              <a:t> </a:t>
            </a:r>
            <a:r>
              <a:rPr kumimoji="1" lang="en-US" altLang="ja-JP" sz="2000" i="1" dirty="0" smtClean="0"/>
              <a:t>et al</a:t>
            </a:r>
            <a:r>
              <a:rPr kumimoji="1" lang="en-US" altLang="ja-JP" sz="2000" dirty="0" smtClean="0"/>
              <a:t>.: </a:t>
            </a:r>
            <a:r>
              <a:rPr kumimoji="1" lang="en-US" altLang="ja-JP" sz="2000" dirty="0" smtClean="0"/>
              <a:t>Phys. </a:t>
            </a:r>
            <a:r>
              <a:rPr lang="en-US" altLang="ja-JP" sz="2000" dirty="0"/>
              <a:t> </a:t>
            </a:r>
            <a:r>
              <a:rPr lang="en-US" altLang="ja-JP" sz="2000" dirty="0" smtClean="0"/>
              <a:t>Rev. B </a:t>
            </a:r>
            <a:r>
              <a:rPr lang="en-US" altLang="ja-JP" sz="2000" b="1" dirty="0" smtClean="0"/>
              <a:t>83</a:t>
            </a:r>
            <a:r>
              <a:rPr kumimoji="1" lang="en-US" altLang="ja-JP" sz="2000" dirty="0" smtClean="0"/>
              <a:t> (2011)  134508.</a:t>
            </a:r>
            <a:endParaRPr kumimoji="1" lang="ja-JP" altLang="en-US" sz="2000" dirty="0"/>
          </a:p>
        </p:txBody>
      </p:sp>
      <p:sp>
        <p:nvSpPr>
          <p:cNvPr id="32" name="円/楕円 31"/>
          <p:cNvSpPr/>
          <p:nvPr/>
        </p:nvSpPr>
        <p:spPr>
          <a:xfrm>
            <a:off x="1076239" y="4602193"/>
            <a:ext cx="216024"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31" name="円/楕円 30"/>
          <p:cNvSpPr/>
          <p:nvPr/>
        </p:nvSpPr>
        <p:spPr>
          <a:xfrm>
            <a:off x="984101" y="4668521"/>
            <a:ext cx="216024"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33" name="円/楕円 32"/>
          <p:cNvSpPr/>
          <p:nvPr/>
        </p:nvSpPr>
        <p:spPr>
          <a:xfrm>
            <a:off x="873058" y="4696134"/>
            <a:ext cx="216024"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91" name="円/楕円 90"/>
          <p:cNvSpPr/>
          <p:nvPr/>
        </p:nvSpPr>
        <p:spPr>
          <a:xfrm>
            <a:off x="1768620" y="4645625"/>
            <a:ext cx="216024"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92" name="円/楕円 91"/>
          <p:cNvSpPr/>
          <p:nvPr/>
        </p:nvSpPr>
        <p:spPr>
          <a:xfrm>
            <a:off x="1676482" y="4711953"/>
            <a:ext cx="216024"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93" name="円/楕円 92"/>
          <p:cNvSpPr/>
          <p:nvPr/>
        </p:nvSpPr>
        <p:spPr>
          <a:xfrm>
            <a:off x="1565439" y="4739566"/>
            <a:ext cx="216024"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97" name="円/楕円 96"/>
          <p:cNvSpPr/>
          <p:nvPr/>
        </p:nvSpPr>
        <p:spPr>
          <a:xfrm>
            <a:off x="2460124" y="4666990"/>
            <a:ext cx="216024"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98" name="円/楕円 97"/>
          <p:cNvSpPr/>
          <p:nvPr/>
        </p:nvSpPr>
        <p:spPr>
          <a:xfrm>
            <a:off x="2367986" y="4733318"/>
            <a:ext cx="216024"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99" name="円/楕円 98"/>
          <p:cNvSpPr/>
          <p:nvPr/>
        </p:nvSpPr>
        <p:spPr>
          <a:xfrm>
            <a:off x="2256943" y="4760931"/>
            <a:ext cx="216024"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00" name="円/楕円 99"/>
          <p:cNvSpPr/>
          <p:nvPr/>
        </p:nvSpPr>
        <p:spPr>
          <a:xfrm>
            <a:off x="1494876" y="4076638"/>
            <a:ext cx="216024"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01" name="円/楕円 100"/>
          <p:cNvSpPr/>
          <p:nvPr/>
        </p:nvSpPr>
        <p:spPr>
          <a:xfrm>
            <a:off x="1402738" y="4142966"/>
            <a:ext cx="216024"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02" name="円/楕円 101"/>
          <p:cNvSpPr/>
          <p:nvPr/>
        </p:nvSpPr>
        <p:spPr>
          <a:xfrm>
            <a:off x="1291695" y="4170579"/>
            <a:ext cx="216024"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09" name="円/楕円 108"/>
          <p:cNvSpPr/>
          <p:nvPr/>
        </p:nvSpPr>
        <p:spPr>
          <a:xfrm>
            <a:off x="2301820" y="4062918"/>
            <a:ext cx="216024"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10" name="円/楕円 109"/>
          <p:cNvSpPr/>
          <p:nvPr/>
        </p:nvSpPr>
        <p:spPr>
          <a:xfrm>
            <a:off x="2209682" y="4129246"/>
            <a:ext cx="216024"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11" name="円/楕円 110"/>
          <p:cNvSpPr/>
          <p:nvPr/>
        </p:nvSpPr>
        <p:spPr>
          <a:xfrm>
            <a:off x="2098639" y="4156859"/>
            <a:ext cx="216024"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12" name="円/楕円 111"/>
          <p:cNvSpPr/>
          <p:nvPr/>
        </p:nvSpPr>
        <p:spPr>
          <a:xfrm>
            <a:off x="3065332" y="4027265"/>
            <a:ext cx="216024"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13" name="円/楕円 112"/>
          <p:cNvSpPr/>
          <p:nvPr/>
        </p:nvSpPr>
        <p:spPr>
          <a:xfrm>
            <a:off x="2973194" y="4093593"/>
            <a:ext cx="216024"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14" name="円/楕円 113"/>
          <p:cNvSpPr/>
          <p:nvPr/>
        </p:nvSpPr>
        <p:spPr>
          <a:xfrm>
            <a:off x="2862151" y="4121206"/>
            <a:ext cx="216024"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15" name="円/楕円 114"/>
          <p:cNvSpPr/>
          <p:nvPr/>
        </p:nvSpPr>
        <p:spPr>
          <a:xfrm>
            <a:off x="989943" y="3544006"/>
            <a:ext cx="216024"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16" name="円/楕円 115"/>
          <p:cNvSpPr/>
          <p:nvPr/>
        </p:nvSpPr>
        <p:spPr>
          <a:xfrm>
            <a:off x="897805" y="3610334"/>
            <a:ext cx="216024"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17" name="円/楕円 116"/>
          <p:cNvSpPr/>
          <p:nvPr/>
        </p:nvSpPr>
        <p:spPr>
          <a:xfrm>
            <a:off x="786762" y="3637947"/>
            <a:ext cx="216024"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18" name="円/楕円 117"/>
          <p:cNvSpPr/>
          <p:nvPr/>
        </p:nvSpPr>
        <p:spPr>
          <a:xfrm>
            <a:off x="1796319" y="3544006"/>
            <a:ext cx="216024"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19" name="円/楕円 118"/>
          <p:cNvSpPr/>
          <p:nvPr/>
        </p:nvSpPr>
        <p:spPr>
          <a:xfrm>
            <a:off x="1704181" y="3610334"/>
            <a:ext cx="216024"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20" name="円/楕円 119"/>
          <p:cNvSpPr/>
          <p:nvPr/>
        </p:nvSpPr>
        <p:spPr>
          <a:xfrm>
            <a:off x="1593138" y="3637947"/>
            <a:ext cx="216024"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21" name="円/楕円 120"/>
          <p:cNvSpPr/>
          <p:nvPr/>
        </p:nvSpPr>
        <p:spPr>
          <a:xfrm>
            <a:off x="2559831" y="3565505"/>
            <a:ext cx="216024"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22" name="円/楕円 121"/>
          <p:cNvSpPr/>
          <p:nvPr/>
        </p:nvSpPr>
        <p:spPr>
          <a:xfrm>
            <a:off x="2467693" y="3631833"/>
            <a:ext cx="216024"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23" name="円/楕円 122"/>
          <p:cNvSpPr/>
          <p:nvPr/>
        </p:nvSpPr>
        <p:spPr>
          <a:xfrm>
            <a:off x="2356650" y="3659446"/>
            <a:ext cx="216024"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27" name="円/楕円 126"/>
          <p:cNvSpPr/>
          <p:nvPr/>
        </p:nvSpPr>
        <p:spPr>
          <a:xfrm>
            <a:off x="1537431" y="2997086"/>
            <a:ext cx="216024"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28" name="円/楕円 127"/>
          <p:cNvSpPr/>
          <p:nvPr/>
        </p:nvSpPr>
        <p:spPr>
          <a:xfrm>
            <a:off x="1445293" y="3063414"/>
            <a:ext cx="216024"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29" name="円/楕円 128"/>
          <p:cNvSpPr/>
          <p:nvPr/>
        </p:nvSpPr>
        <p:spPr>
          <a:xfrm>
            <a:off x="1334250" y="3091027"/>
            <a:ext cx="216024"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30" name="円/楕円 129"/>
          <p:cNvSpPr/>
          <p:nvPr/>
        </p:nvSpPr>
        <p:spPr>
          <a:xfrm>
            <a:off x="2372383" y="2967942"/>
            <a:ext cx="216024"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31" name="円/楕円 130"/>
          <p:cNvSpPr/>
          <p:nvPr/>
        </p:nvSpPr>
        <p:spPr>
          <a:xfrm>
            <a:off x="2280245" y="3034270"/>
            <a:ext cx="216024"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32" name="円/楕円 131"/>
          <p:cNvSpPr/>
          <p:nvPr/>
        </p:nvSpPr>
        <p:spPr>
          <a:xfrm>
            <a:off x="2169202" y="3061883"/>
            <a:ext cx="216024"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33" name="円/楕円 132"/>
          <p:cNvSpPr/>
          <p:nvPr/>
        </p:nvSpPr>
        <p:spPr>
          <a:xfrm>
            <a:off x="3182246" y="2931721"/>
            <a:ext cx="237626"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34" name="円/楕円 133"/>
          <p:cNvSpPr/>
          <p:nvPr/>
        </p:nvSpPr>
        <p:spPr>
          <a:xfrm>
            <a:off x="3090108" y="2998049"/>
            <a:ext cx="237626"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35" name="円/楕円 134"/>
          <p:cNvSpPr/>
          <p:nvPr/>
        </p:nvSpPr>
        <p:spPr>
          <a:xfrm>
            <a:off x="2979065" y="3025662"/>
            <a:ext cx="237626" cy="216024"/>
          </a:xfrm>
          <a:prstGeom prst="ellips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6199862" y="1743199"/>
            <a:ext cx="2044546" cy="400110"/>
          </a:xfrm>
          <a:prstGeom prst="rect">
            <a:avLst/>
          </a:prstGeom>
          <a:noFill/>
        </p:spPr>
        <p:txBody>
          <a:bodyPr wrap="square" rtlCol="0">
            <a:spAutoFit/>
          </a:bodyPr>
          <a:lstStyle/>
          <a:p>
            <a:r>
              <a:rPr kumimoji="1" lang="en-US" altLang="ja-JP" sz="2000" i="1" dirty="0" err="1" smtClean="0"/>
              <a:t>Tc</a:t>
            </a:r>
            <a:r>
              <a:rPr kumimoji="1" lang="en-US" altLang="ja-JP" sz="2000" dirty="0" smtClean="0"/>
              <a:t>=7K or 18K</a:t>
            </a:r>
            <a:endParaRPr kumimoji="1" lang="ja-JP" altLang="en-US" sz="2000" i="1" dirty="0"/>
          </a:p>
        </p:txBody>
      </p:sp>
      <p:sp>
        <p:nvSpPr>
          <p:cNvPr id="16" name="コンテンツ プレースホルダー 15"/>
          <p:cNvSpPr>
            <a:spLocks noGrp="1"/>
          </p:cNvSpPr>
          <p:nvPr>
            <p:ph idx="1"/>
          </p:nvPr>
        </p:nvSpPr>
        <p:spPr>
          <a:xfrm>
            <a:off x="467544" y="1556793"/>
            <a:ext cx="8229600" cy="1411150"/>
          </a:xfrm>
        </p:spPr>
        <p:txBody>
          <a:bodyPr>
            <a:normAutofit/>
          </a:bodyPr>
          <a:lstStyle/>
          <a:p>
            <a:pPr>
              <a:lnSpc>
                <a:spcPct val="150000"/>
              </a:lnSpc>
            </a:pPr>
            <a:r>
              <a:rPr kumimoji="1" lang="en-US" altLang="ja-JP" dirty="0" smtClean="0"/>
              <a:t>Superconductor</a:t>
            </a:r>
            <a:r>
              <a:rPr lang="ja-JP" altLang="en-US" dirty="0"/>
              <a:t> </a:t>
            </a:r>
            <a:r>
              <a:rPr lang="ja-JP" altLang="en-US" dirty="0" smtClean="0"/>
              <a:t> </a:t>
            </a:r>
            <a:r>
              <a:rPr lang="en-US" altLang="ja-JP" dirty="0" smtClean="0"/>
              <a:t>in experiment</a:t>
            </a:r>
          </a:p>
          <a:p>
            <a:pPr>
              <a:lnSpc>
                <a:spcPct val="150000"/>
              </a:lnSpc>
            </a:pPr>
            <a:r>
              <a:rPr lang="en-US" altLang="ja-JP" dirty="0" smtClean="0"/>
              <a:t>Structure by theory</a:t>
            </a:r>
            <a:endParaRPr kumimoji="1" lang="en-US" altLang="ja-JP" dirty="0"/>
          </a:p>
        </p:txBody>
      </p:sp>
      <p:sp>
        <p:nvSpPr>
          <p:cNvPr id="17" name="テキスト ボックス 16"/>
          <p:cNvSpPr txBox="1"/>
          <p:nvPr/>
        </p:nvSpPr>
        <p:spPr>
          <a:xfrm>
            <a:off x="3386584" y="3370608"/>
            <a:ext cx="5780769" cy="830997"/>
          </a:xfrm>
          <a:prstGeom prst="rect">
            <a:avLst/>
          </a:prstGeom>
          <a:noFill/>
        </p:spPr>
        <p:txBody>
          <a:bodyPr wrap="square" rtlCol="0">
            <a:spAutoFit/>
          </a:bodyPr>
          <a:lstStyle/>
          <a:p>
            <a:r>
              <a:rPr lang="en-US" altLang="ja-JP" sz="2400" dirty="0" smtClean="0"/>
              <a:t>However, </a:t>
            </a:r>
            <a:r>
              <a:rPr kumimoji="1" lang="en-US" altLang="ja-JP" sz="2400" dirty="0" smtClean="0"/>
              <a:t>crystal structure is unknown.</a:t>
            </a:r>
            <a:endParaRPr kumimoji="1" lang="en-US" altLang="ja-JP" sz="2400" dirty="0" smtClean="0"/>
          </a:p>
          <a:p>
            <a:r>
              <a:rPr lang="en-US" altLang="ja-JP" sz="2400" dirty="0"/>
              <a:t>T</a:t>
            </a:r>
            <a:r>
              <a:rPr lang="en-US" altLang="ja-JP" sz="2400" dirty="0" smtClean="0"/>
              <a:t>his </a:t>
            </a:r>
            <a:r>
              <a:rPr lang="en-US" altLang="ja-JP" sz="2400" dirty="0" smtClean="0"/>
              <a:t>picture is theoretical image.</a:t>
            </a:r>
            <a:endParaRPr kumimoji="1" lang="ja-JP" altLang="en-US" sz="2400" dirty="0"/>
          </a:p>
        </p:txBody>
      </p:sp>
    </p:spTree>
    <p:extLst>
      <p:ext uri="{BB962C8B-B14F-4D97-AF65-F5344CB8AC3E}">
        <p14:creationId xmlns:p14="http://schemas.microsoft.com/office/powerpoint/2010/main" val="19290396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79512" y="836712"/>
            <a:ext cx="8229600" cy="1066800"/>
          </a:xfrm>
        </p:spPr>
        <p:txBody>
          <a:bodyPr>
            <a:normAutofit fontScale="90000"/>
          </a:bodyPr>
          <a:lstStyle/>
          <a:p>
            <a:r>
              <a:rPr lang="en-US" altLang="ja-JP" dirty="0" smtClean="0"/>
              <a:t>Possible origin</a:t>
            </a:r>
            <a:r>
              <a:rPr kumimoji="1" lang="en-US" altLang="ja-JP" dirty="0" smtClean="0"/>
              <a:t> of </a:t>
            </a:r>
            <a:r>
              <a:rPr lang="en-US" altLang="ja-JP" dirty="0" smtClean="0"/>
              <a:t>s</a:t>
            </a:r>
            <a:r>
              <a:rPr kumimoji="1" lang="en-US" altLang="ja-JP" dirty="0" smtClean="0"/>
              <a:t>uperconductivity </a:t>
            </a:r>
            <a:endParaRPr kumimoji="1" lang="ja-JP" altLang="en-US" dirty="0"/>
          </a:p>
        </p:txBody>
      </p:sp>
      <p:sp>
        <p:nvSpPr>
          <p:cNvPr id="2" name="コンテンツ プレースホルダー 1"/>
          <p:cNvSpPr>
            <a:spLocks noGrp="1"/>
          </p:cNvSpPr>
          <p:nvPr>
            <p:ph idx="1"/>
          </p:nvPr>
        </p:nvSpPr>
        <p:spPr>
          <a:xfrm>
            <a:off x="0" y="1739949"/>
            <a:ext cx="9144000" cy="4128031"/>
          </a:xfrm>
        </p:spPr>
        <p:txBody>
          <a:bodyPr>
            <a:noAutofit/>
          </a:bodyPr>
          <a:lstStyle/>
          <a:p>
            <a:pPr marL="109728" indent="0">
              <a:buNone/>
            </a:pPr>
            <a:r>
              <a:rPr lang="en-US" altLang="ja-JP" sz="2800" dirty="0" smtClean="0"/>
              <a:t>Superconductivity of K3-Picene may appear owing to</a:t>
            </a:r>
          </a:p>
          <a:p>
            <a:r>
              <a:rPr lang="en-US" altLang="ja-JP" sz="2800" dirty="0" smtClean="0"/>
              <a:t>Electron-Phonon interaction</a:t>
            </a:r>
          </a:p>
          <a:p>
            <a:pPr marL="859536" lvl="1" indent="-457200"/>
            <a:r>
              <a:rPr lang="en-US" altLang="ja-JP" sz="2600" dirty="0" smtClean="0">
                <a:solidFill>
                  <a:schemeClr val="tx1"/>
                </a:solidFill>
              </a:rPr>
              <a:t>Electrons are bounded by electron-phonon interaction, which </a:t>
            </a:r>
            <a:r>
              <a:rPr lang="en-US" altLang="ja-JP" dirty="0" smtClean="0">
                <a:solidFill>
                  <a:schemeClr val="tx1"/>
                </a:solidFill>
              </a:rPr>
              <a:t>forms the </a:t>
            </a:r>
            <a:r>
              <a:rPr lang="en-US" altLang="ja-JP" dirty="0">
                <a:solidFill>
                  <a:schemeClr val="tx1"/>
                </a:solidFill>
              </a:rPr>
              <a:t>C</a:t>
            </a:r>
            <a:r>
              <a:rPr lang="en-US" altLang="ja-JP" sz="2600" dirty="0" smtClean="0">
                <a:solidFill>
                  <a:schemeClr val="tx1"/>
                </a:solidFill>
              </a:rPr>
              <a:t>ooper pairs.</a:t>
            </a:r>
          </a:p>
          <a:p>
            <a:r>
              <a:rPr lang="en-US" altLang="ja-JP" sz="2800" dirty="0"/>
              <a:t>Electron-electron </a:t>
            </a:r>
            <a:r>
              <a:rPr lang="en-US" altLang="ja-JP" sz="2800" dirty="0" smtClean="0"/>
              <a:t>interaction</a:t>
            </a:r>
          </a:p>
          <a:p>
            <a:pPr marL="749808" lvl="1" indent="-457200"/>
            <a:r>
              <a:rPr lang="en-US" altLang="ja-JP" dirty="0">
                <a:solidFill>
                  <a:schemeClr val="tx1"/>
                </a:solidFill>
              </a:rPr>
              <a:t>E</a:t>
            </a:r>
            <a:r>
              <a:rPr lang="en-US" altLang="ja-JP" dirty="0" smtClean="0">
                <a:solidFill>
                  <a:schemeClr val="tx1"/>
                </a:solidFill>
              </a:rPr>
              <a:t>lectrons in a pair are repelled each other by the repulsion. But, in an unconventional superconductor, the repulsion may induce pairing.</a:t>
            </a:r>
            <a:endParaRPr lang="en-US" altLang="ja-JP" sz="2600" dirty="0" smtClean="0">
              <a:solidFill>
                <a:schemeClr val="tx1"/>
              </a:solidFill>
            </a:endParaRPr>
          </a:p>
          <a:p>
            <a:r>
              <a:rPr lang="en-US" altLang="ja-JP" sz="2800" dirty="0" smtClean="0"/>
              <a:t>Pair-Hopping </a:t>
            </a:r>
            <a:r>
              <a:rPr lang="en-US" altLang="ja-JP" sz="2800" dirty="0" smtClean="0"/>
              <a:t>Mechanism* </a:t>
            </a:r>
            <a:r>
              <a:rPr lang="en-US" altLang="ja-JP" sz="2800" dirty="0" smtClean="0"/>
              <a:t>for layered superconductor</a:t>
            </a:r>
            <a:r>
              <a:rPr lang="en-US" altLang="ja-JP" sz="2800" baseline="30000" dirty="0" smtClean="0"/>
              <a:t> </a:t>
            </a:r>
          </a:p>
        </p:txBody>
      </p:sp>
      <p:sp>
        <p:nvSpPr>
          <p:cNvPr id="5" name="テキスト ボックス 4"/>
          <p:cNvSpPr txBox="1"/>
          <p:nvPr/>
        </p:nvSpPr>
        <p:spPr>
          <a:xfrm>
            <a:off x="3672408" y="5867980"/>
            <a:ext cx="5724128" cy="369332"/>
          </a:xfrm>
          <a:prstGeom prst="rect">
            <a:avLst/>
          </a:prstGeom>
          <a:noFill/>
        </p:spPr>
        <p:txBody>
          <a:bodyPr wrap="square" rtlCol="0">
            <a:spAutoFit/>
          </a:bodyPr>
          <a:lstStyle/>
          <a:p>
            <a:r>
              <a:rPr kumimoji="1" lang="en-US" altLang="ja-JP" dirty="0" smtClean="0"/>
              <a:t>* K. </a:t>
            </a:r>
            <a:r>
              <a:rPr kumimoji="1" lang="en-US" altLang="ja-JP" dirty="0" err="1" smtClean="0"/>
              <a:t>Kusakabe</a:t>
            </a:r>
            <a:r>
              <a:rPr kumimoji="1" lang="en-US" altLang="ja-JP" dirty="0" smtClean="0"/>
              <a:t>, </a:t>
            </a:r>
            <a:r>
              <a:rPr kumimoji="1" lang="en-US" altLang="ja-JP" dirty="0" err="1" smtClean="0"/>
              <a:t>J.Phys</a:t>
            </a:r>
            <a:r>
              <a:rPr kumimoji="1" lang="en-US" altLang="ja-JP" dirty="0" smtClean="0"/>
              <a:t>. Soc. </a:t>
            </a:r>
            <a:r>
              <a:rPr kumimoji="1" lang="en-US" altLang="ja-JP" dirty="0" err="1" smtClean="0"/>
              <a:t>Jpn</a:t>
            </a:r>
            <a:r>
              <a:rPr kumimoji="1" lang="en-US" altLang="ja-JP" dirty="0" smtClean="0"/>
              <a:t> 78, 114716(2009) </a:t>
            </a:r>
            <a:endParaRPr kumimoji="1" lang="ja-JP" altLang="en-US" dirty="0"/>
          </a:p>
        </p:txBody>
      </p:sp>
      <p:sp>
        <p:nvSpPr>
          <p:cNvPr id="4" name="正方形/長方形 3"/>
          <p:cNvSpPr/>
          <p:nvPr/>
        </p:nvSpPr>
        <p:spPr>
          <a:xfrm>
            <a:off x="323528" y="6237312"/>
            <a:ext cx="8594019" cy="369332"/>
          </a:xfrm>
          <a:prstGeom prst="rect">
            <a:avLst/>
          </a:prstGeom>
        </p:spPr>
        <p:txBody>
          <a:bodyPr wrap="none">
            <a:spAutoFit/>
          </a:bodyPr>
          <a:lstStyle/>
          <a:p>
            <a:r>
              <a:rPr lang="en-US" altLang="ja-JP" dirty="0" smtClean="0"/>
              <a:t>The </a:t>
            </a:r>
            <a:r>
              <a:rPr lang="en-US" altLang="ja-JP" dirty="0"/>
              <a:t>unconventional </a:t>
            </a:r>
            <a:r>
              <a:rPr lang="en-US" altLang="ja-JP" dirty="0" smtClean="0"/>
              <a:t>superconductor: </a:t>
            </a:r>
            <a:r>
              <a:rPr lang="ja-JP" altLang="en-US" dirty="0" smtClean="0"/>
              <a:t>異方的超伝導などの非</a:t>
            </a:r>
            <a:r>
              <a:rPr lang="en-US" altLang="ja-JP" dirty="0" smtClean="0"/>
              <a:t>BCS</a:t>
            </a:r>
            <a:r>
              <a:rPr lang="ja-JP" altLang="en-US" dirty="0" smtClean="0"/>
              <a:t>型超伝導を指す．</a:t>
            </a:r>
            <a:endParaRPr lang="ja-JP" altLang="en-US" dirty="0"/>
          </a:p>
        </p:txBody>
      </p:sp>
    </p:spTree>
    <p:extLst>
      <p:ext uri="{BB962C8B-B14F-4D97-AF65-F5344CB8AC3E}">
        <p14:creationId xmlns:p14="http://schemas.microsoft.com/office/powerpoint/2010/main" val="4292275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39352" y="404664"/>
            <a:ext cx="8229600" cy="1066800"/>
          </a:xfrm>
        </p:spPr>
        <p:txBody>
          <a:bodyPr>
            <a:normAutofit/>
          </a:bodyPr>
          <a:lstStyle/>
          <a:p>
            <a:r>
              <a:rPr lang="en-US" altLang="ja-JP" i="1" dirty="0" err="1" smtClean="0"/>
              <a:t>ab</a:t>
            </a:r>
            <a:r>
              <a:rPr lang="en-US" altLang="ja-JP" i="1" dirty="0" smtClean="0"/>
              <a:t> </a:t>
            </a:r>
            <a:r>
              <a:rPr lang="en-US" altLang="ja-JP" i="1" dirty="0" smtClean="0"/>
              <a:t>initio </a:t>
            </a:r>
            <a:r>
              <a:rPr lang="en-US" altLang="ja-JP" dirty="0" smtClean="0"/>
              <a:t>ca</a:t>
            </a:r>
            <a:r>
              <a:rPr kumimoji="1" lang="en-US" altLang="ja-JP" dirty="0" smtClean="0"/>
              <a:t>lculation of </a:t>
            </a:r>
            <a:r>
              <a:rPr lang="en-US" altLang="ja-JP" dirty="0" err="1"/>
              <a:t>p</a:t>
            </a:r>
            <a:r>
              <a:rPr kumimoji="1" lang="en-US" altLang="ja-JP" dirty="0" err="1" smtClean="0"/>
              <a:t>icene</a:t>
            </a:r>
            <a:endParaRPr kumimoji="1" lang="ja-JP" altLang="en-US" dirty="0"/>
          </a:p>
        </p:txBody>
      </p:sp>
      <p:sp>
        <p:nvSpPr>
          <p:cNvPr id="2" name="コンテンツ プレースホルダー 1"/>
          <p:cNvSpPr>
            <a:spLocks noGrp="1"/>
          </p:cNvSpPr>
          <p:nvPr>
            <p:ph idx="1"/>
          </p:nvPr>
        </p:nvSpPr>
        <p:spPr>
          <a:xfrm>
            <a:off x="251091" y="1344531"/>
            <a:ext cx="7740352" cy="4752528"/>
          </a:xfrm>
        </p:spPr>
        <p:txBody>
          <a:bodyPr>
            <a:noAutofit/>
          </a:bodyPr>
          <a:lstStyle/>
          <a:p>
            <a:pPr marL="0" indent="0">
              <a:buNone/>
            </a:pPr>
            <a:r>
              <a:rPr lang="en-US" altLang="ja-JP" dirty="0" smtClean="0"/>
              <a:t>In the</a:t>
            </a:r>
            <a:r>
              <a:rPr kumimoji="1" lang="en-US" altLang="ja-JP" dirty="0" smtClean="0"/>
              <a:t> density functional theory, we may apply,</a:t>
            </a:r>
          </a:p>
          <a:p>
            <a:pPr marL="0" indent="0">
              <a:buNone/>
            </a:pPr>
            <a:endParaRPr lang="en-US" altLang="ja-JP" dirty="0" smtClean="0"/>
          </a:p>
          <a:p>
            <a:pPr marL="0" indent="0">
              <a:buNone/>
            </a:pPr>
            <a:r>
              <a:rPr lang="ja-JP" altLang="en-US" dirty="0" smtClean="0"/>
              <a:t>⇒</a:t>
            </a:r>
            <a:r>
              <a:rPr lang="en-US" altLang="ja-JP" dirty="0" smtClean="0"/>
              <a:t>LDA(Local </a:t>
            </a:r>
            <a:r>
              <a:rPr lang="en-US" altLang="ja-JP" dirty="0"/>
              <a:t>D</a:t>
            </a:r>
            <a:r>
              <a:rPr lang="en-US" altLang="ja-JP" dirty="0" smtClean="0"/>
              <a:t>ensity </a:t>
            </a:r>
            <a:r>
              <a:rPr lang="en-US" altLang="ja-JP" dirty="0"/>
              <a:t>A</a:t>
            </a:r>
            <a:r>
              <a:rPr lang="en-US" altLang="ja-JP" dirty="0" smtClean="0"/>
              <a:t>pproximation)</a:t>
            </a:r>
          </a:p>
          <a:p>
            <a:pPr marL="0" indent="0">
              <a:buNone/>
            </a:pPr>
            <a:endParaRPr lang="en-US" altLang="ja-JP" dirty="0" smtClean="0"/>
          </a:p>
          <a:p>
            <a:pPr marL="0" indent="0">
              <a:buNone/>
            </a:pPr>
            <a:r>
              <a:rPr kumimoji="1" lang="en-US" altLang="ja-JP" dirty="0" smtClean="0"/>
              <a:t> </a:t>
            </a:r>
            <a:r>
              <a:rPr kumimoji="1" lang="en-US" altLang="ja-JP" dirty="0" smtClean="0"/>
              <a:t> GRADIENT OF DENSITY is  not used!</a:t>
            </a:r>
            <a:endParaRPr kumimoji="1" lang="en-US" altLang="ja-JP" dirty="0" smtClean="0"/>
          </a:p>
          <a:p>
            <a:pPr marL="0" indent="0">
              <a:buNone/>
            </a:pPr>
            <a:endParaRPr lang="en-US" altLang="ja-JP" dirty="0"/>
          </a:p>
          <a:p>
            <a:pPr marL="0" indent="0">
              <a:buNone/>
            </a:pPr>
            <a:r>
              <a:rPr kumimoji="1" lang="ja-JP" altLang="en-US" dirty="0" smtClean="0"/>
              <a:t>⇒</a:t>
            </a:r>
            <a:r>
              <a:rPr kumimoji="1" lang="en-US" altLang="ja-JP" dirty="0" smtClean="0"/>
              <a:t>GGA(Generalized Gradient </a:t>
            </a:r>
            <a:r>
              <a:rPr lang="en-US" altLang="ja-JP" dirty="0" smtClean="0"/>
              <a:t>A</a:t>
            </a:r>
            <a:r>
              <a:rPr kumimoji="1" lang="en-US" altLang="ja-JP" dirty="0" smtClean="0"/>
              <a:t>pproximation</a:t>
            </a:r>
            <a:r>
              <a:rPr lang="en-US" altLang="ja-JP" dirty="0" smtClean="0"/>
              <a:t>)</a:t>
            </a:r>
          </a:p>
          <a:p>
            <a:pPr marL="0" indent="0">
              <a:buNone/>
            </a:pPr>
            <a:r>
              <a:rPr lang="en-US" altLang="ja-JP" dirty="0" smtClean="0"/>
              <a:t> </a:t>
            </a:r>
          </a:p>
          <a:p>
            <a:pPr marL="0" indent="0">
              <a:buNone/>
            </a:pPr>
            <a:r>
              <a:rPr lang="ja-JP" altLang="en-US" dirty="0" smtClean="0"/>
              <a:t> </a:t>
            </a:r>
            <a:r>
              <a:rPr lang="en-US" altLang="ja-JP" dirty="0" smtClean="0"/>
              <a:t>GRADIENT OF DENSITY is used!</a:t>
            </a:r>
            <a:r>
              <a:rPr lang="ja-JP" altLang="en-US" dirty="0" smtClean="0"/>
              <a:t>　</a:t>
            </a:r>
            <a:endParaRPr lang="en-US" altLang="ja-JP" dirty="0" smtClean="0"/>
          </a:p>
          <a:p>
            <a:pPr marL="0" indent="0">
              <a:buNone/>
            </a:pPr>
            <a:endParaRPr kumimoji="1" lang="ja-JP" altLang="en-US" dirty="0"/>
          </a:p>
        </p:txBody>
      </p:sp>
      <p:sp>
        <p:nvSpPr>
          <p:cNvPr id="22" name="正方形/長方形 21"/>
          <p:cNvSpPr/>
          <p:nvPr/>
        </p:nvSpPr>
        <p:spPr>
          <a:xfrm>
            <a:off x="251520" y="6093296"/>
            <a:ext cx="8680996" cy="523220"/>
          </a:xfrm>
          <a:prstGeom prst="rect">
            <a:avLst/>
          </a:prstGeom>
        </p:spPr>
        <p:txBody>
          <a:bodyPr wrap="square">
            <a:spAutoFit/>
          </a:bodyPr>
          <a:lstStyle/>
          <a:p>
            <a:pPr lvl="0">
              <a:spcBef>
                <a:spcPts val="300"/>
              </a:spcBef>
              <a:buClr>
                <a:srgbClr val="A04DA3"/>
              </a:buClr>
            </a:pPr>
            <a:r>
              <a:rPr lang="en-US" altLang="ja-JP" sz="2800" dirty="0">
                <a:solidFill>
                  <a:prstClr val="black"/>
                </a:solidFill>
              </a:rPr>
              <a:t>Both</a:t>
            </a:r>
            <a:r>
              <a:rPr lang="ja-JP" altLang="en-US" sz="2800" dirty="0">
                <a:solidFill>
                  <a:prstClr val="black"/>
                </a:solidFill>
              </a:rPr>
              <a:t> </a:t>
            </a:r>
            <a:r>
              <a:rPr lang="en-US" altLang="ja-JP" sz="2800" dirty="0">
                <a:solidFill>
                  <a:prstClr val="black"/>
                </a:solidFill>
              </a:rPr>
              <a:t>approximation are efficient with some accuracy.</a:t>
            </a:r>
          </a:p>
        </p:txBody>
      </p:sp>
    </p:spTree>
    <p:extLst>
      <p:ext uri="{BB962C8B-B14F-4D97-AF65-F5344CB8AC3E}">
        <p14:creationId xmlns:p14="http://schemas.microsoft.com/office/powerpoint/2010/main" val="21583855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3360</TotalTime>
  <Words>1662</Words>
  <Application>Microsoft Office PowerPoint</Application>
  <PresentationFormat>画面に合わせる (4:3)</PresentationFormat>
  <Paragraphs>240</Paragraphs>
  <Slides>15</Slides>
  <Notes>15</Notes>
  <HiddenSlides>1</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アーバン</vt:lpstr>
      <vt:lpstr>ab initio calculation of pristine picene and potassium doped picene </vt:lpstr>
      <vt:lpstr>Contents</vt:lpstr>
      <vt:lpstr>Introduction</vt:lpstr>
      <vt:lpstr>What is picene?→C22H14</vt:lpstr>
      <vt:lpstr>The structure of pristine Picene</vt:lpstr>
      <vt:lpstr>Herringbone structure</vt:lpstr>
      <vt:lpstr>A structure of potassium doped picene</vt:lpstr>
      <vt:lpstr>Possible origin of superconductivity </vt:lpstr>
      <vt:lpstr>ab initio calculation of picene</vt:lpstr>
      <vt:lpstr>structure relax calculation</vt:lpstr>
      <vt:lpstr>What can we extract from output information?</vt:lpstr>
      <vt:lpstr>Calculation results with GGA</vt:lpstr>
      <vt:lpstr>summary</vt:lpstr>
      <vt:lpstr>Future work</vt:lpstr>
      <vt:lpstr>A flow chart to determine a doped picene structure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 initio calculation of pristine picene and potassium doped picene</dc:title>
  <dc:creator>kotaro</dc:creator>
  <cp:lastModifiedBy>Y.kotaro</cp:lastModifiedBy>
  <cp:revision>162</cp:revision>
  <cp:lastPrinted>2011-06-28T07:35:15Z</cp:lastPrinted>
  <dcterms:created xsi:type="dcterms:W3CDTF">2011-06-10T13:27:21Z</dcterms:created>
  <dcterms:modified xsi:type="dcterms:W3CDTF">2011-06-28T10:51:09Z</dcterms:modified>
</cp:coreProperties>
</file>