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5" r:id="rId3"/>
    <p:sldId id="298" r:id="rId4"/>
    <p:sldId id="288" r:id="rId5"/>
    <p:sldId id="274" r:id="rId6"/>
    <p:sldId id="263" r:id="rId7"/>
    <p:sldId id="299" r:id="rId8"/>
    <p:sldId id="303" r:id="rId9"/>
    <p:sldId id="301" r:id="rId10"/>
    <p:sldId id="259" r:id="rId11"/>
    <p:sldId id="260" r:id="rId12"/>
    <p:sldId id="300" r:id="rId13"/>
    <p:sldId id="293" r:id="rId14"/>
    <p:sldId id="294" r:id="rId15"/>
    <p:sldId id="262" r:id="rId16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CE5"/>
    <a:srgbClr val="BCC7DA"/>
    <a:srgbClr val="C2CDE2"/>
    <a:srgbClr val="D1DFEB"/>
    <a:srgbClr val="698489"/>
    <a:srgbClr val="487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CF4DE-400E-4E7A-8CEE-184C4594DDB5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2CAE-8FB7-487F-8DB9-7381E87C3D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E187-4C1B-4DAD-86FD-07DF6C9F8B0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5E187-4C1B-4DAD-86FD-07DF6C9F8B0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2CAE-8FB7-487F-8DB9-7381E87C3D0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CC202A-BECD-4C9B-8679-7FA73A28D678}" type="datetimeFigureOut">
              <a:rPr kumimoji="1" lang="ja-JP" altLang="en-US" smtClean="0"/>
              <a:pPr/>
              <a:t>2011/6/30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73DA4-26F6-4450-AAAC-7110EC8068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	Tanaka Lab. 		   Yasushi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ujiwara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2054458"/>
            <a:ext cx="9108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4400" b="1" dirty="0" smtClean="0">
                <a:latin typeface="Times New Roman" pitchFamily="18" charset="0"/>
                <a:cs typeface="Times New Roman" pitchFamily="18" charset="0"/>
              </a:rPr>
              <a:t>Three dimensional patterned</a:t>
            </a:r>
          </a:p>
          <a:p>
            <a:r>
              <a:rPr lang="en-US" altLang="ja-JP" sz="44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ja-JP" altLang="en-US" sz="44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44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4400" b="1" dirty="0" smtClean="0">
                <a:latin typeface="Times New Roman" pitchFamily="18" charset="0"/>
                <a:cs typeface="Times New Roman" pitchFamily="18" charset="0"/>
              </a:rPr>
              <a:t> substrates</a:t>
            </a:r>
            <a:endParaRPr lang="en-US" altLang="ja-JP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~ fabrication of FZO </a:t>
            </a:r>
            <a:r>
              <a:rPr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structure~</a:t>
            </a:r>
            <a:endParaRPr kumimoji="1" lang="ja-JP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/>
          <p:cNvGrpSpPr/>
          <p:nvPr/>
        </p:nvGrpSpPr>
        <p:grpSpPr>
          <a:xfrm>
            <a:off x="-36512" y="1556792"/>
            <a:ext cx="9153400" cy="5184576"/>
            <a:chOff x="-36512" y="1556792"/>
            <a:chExt cx="9153400" cy="5184576"/>
          </a:xfrm>
        </p:grpSpPr>
        <p:sp>
          <p:nvSpPr>
            <p:cNvPr id="71" name="正方形/長方形 70"/>
            <p:cNvSpPr/>
            <p:nvPr/>
          </p:nvSpPr>
          <p:spPr>
            <a:xfrm>
              <a:off x="107504" y="4149080"/>
              <a:ext cx="5976664" cy="25922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72008" y="1700808"/>
              <a:ext cx="9036496" cy="2448272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6084168" y="4149080"/>
              <a:ext cx="3032720" cy="2592288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07504" y="3419708"/>
              <a:ext cx="1584176" cy="230426"/>
            </a:xfrm>
            <a:prstGeom prst="rect">
              <a:avLst/>
            </a:prstGeom>
            <a:ln>
              <a:noFill/>
            </a:ln>
            <a:scene3d>
              <a:camera prst="obliqueTopRight">
                <a:rot lat="0" lon="0" rev="0"/>
              </a:camera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kumimoji="1"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グループ化 152"/>
            <p:cNvGrpSpPr/>
            <p:nvPr/>
          </p:nvGrpSpPr>
          <p:grpSpPr>
            <a:xfrm>
              <a:off x="2195736" y="3059665"/>
              <a:ext cx="1584176" cy="576064"/>
              <a:chOff x="2267744" y="3068960"/>
              <a:chExt cx="1584176" cy="720081"/>
            </a:xfrm>
          </p:grpSpPr>
          <p:sp>
            <p:nvSpPr>
              <p:cNvPr id="124" name="正方形/長方形 123"/>
              <p:cNvSpPr/>
              <p:nvPr/>
            </p:nvSpPr>
            <p:spPr>
              <a:xfrm>
                <a:off x="2267744" y="3501008"/>
                <a:ext cx="1584176" cy="288033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kumimoji="1"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正方形/長方形 124"/>
              <p:cNvSpPr/>
              <p:nvPr/>
            </p:nvSpPr>
            <p:spPr>
              <a:xfrm>
                <a:off x="2483768" y="3284984"/>
                <a:ext cx="360040" cy="216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483768" y="3068960"/>
                <a:ext cx="360040" cy="2160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>
              <a:xfrm>
                <a:off x="3275856" y="3284984"/>
                <a:ext cx="360040" cy="216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3275856" y="3068960"/>
                <a:ext cx="360040" cy="2160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6" name="グループ化 153"/>
            <p:cNvGrpSpPr/>
            <p:nvPr/>
          </p:nvGrpSpPr>
          <p:grpSpPr>
            <a:xfrm>
              <a:off x="4427984" y="2838537"/>
              <a:ext cx="1584176" cy="806491"/>
              <a:chOff x="4499992" y="2780928"/>
              <a:chExt cx="1584176" cy="1008112"/>
            </a:xfrm>
          </p:grpSpPr>
          <p:sp>
            <p:nvSpPr>
              <p:cNvPr id="114" name="正方形/長方形 113"/>
              <p:cNvSpPr/>
              <p:nvPr/>
            </p:nvSpPr>
            <p:spPr>
              <a:xfrm>
                <a:off x="4499992" y="3501008"/>
                <a:ext cx="1584176" cy="288032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kumimoji="1"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>
              <a:xfrm>
                <a:off x="4499992" y="3212976"/>
                <a:ext cx="216024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正方形/長方形 7"/>
              <p:cNvSpPr/>
              <p:nvPr/>
            </p:nvSpPr>
            <p:spPr>
              <a:xfrm>
                <a:off x="4716016" y="3284984"/>
                <a:ext cx="360040" cy="216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正方形/長方形 8"/>
              <p:cNvSpPr/>
              <p:nvPr/>
            </p:nvSpPr>
            <p:spPr>
              <a:xfrm>
                <a:off x="4716016" y="3068960"/>
                <a:ext cx="360040" cy="2160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5076056" y="3212976"/>
                <a:ext cx="432048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5508104" y="3284984"/>
                <a:ext cx="360040" cy="216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>
              <a:xfrm>
                <a:off x="5508104" y="3068960"/>
                <a:ext cx="360040" cy="2160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>
              <a:xfrm>
                <a:off x="5868144" y="3212976"/>
                <a:ext cx="216024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>
              <a:xfrm>
                <a:off x="4716016" y="2780928"/>
                <a:ext cx="360040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>
              <a:xfrm>
                <a:off x="5508104" y="2780928"/>
                <a:ext cx="360040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7" name="グループ化 154"/>
            <p:cNvGrpSpPr/>
            <p:nvPr/>
          </p:nvGrpSpPr>
          <p:grpSpPr>
            <a:xfrm>
              <a:off x="6588224" y="3184179"/>
              <a:ext cx="1584176" cy="460852"/>
              <a:chOff x="6804248" y="3212976"/>
              <a:chExt cx="1584176" cy="576064"/>
            </a:xfrm>
          </p:grpSpPr>
          <p:sp>
            <p:nvSpPr>
              <p:cNvPr id="110" name="正方形/長方形 109"/>
              <p:cNvSpPr/>
              <p:nvPr/>
            </p:nvSpPr>
            <p:spPr>
              <a:xfrm>
                <a:off x="6804248" y="3501008"/>
                <a:ext cx="1584176" cy="288032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正方形/長方形 110"/>
              <p:cNvSpPr/>
              <p:nvPr/>
            </p:nvSpPr>
            <p:spPr>
              <a:xfrm>
                <a:off x="6804248" y="3212976"/>
                <a:ext cx="216024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7380312" y="3212976"/>
                <a:ext cx="432048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>
              <a:xfrm>
                <a:off x="8172400" y="3212976"/>
                <a:ext cx="216024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8" name="グループ化 155"/>
            <p:cNvGrpSpPr/>
            <p:nvPr/>
          </p:nvGrpSpPr>
          <p:grpSpPr>
            <a:xfrm>
              <a:off x="6588224" y="5560447"/>
              <a:ext cx="1584176" cy="460852"/>
              <a:chOff x="6804248" y="5805264"/>
              <a:chExt cx="1584176" cy="576064"/>
            </a:xfrm>
          </p:grpSpPr>
          <p:sp>
            <p:nvSpPr>
              <p:cNvPr id="106" name="正方形/長方形 105"/>
              <p:cNvSpPr/>
              <p:nvPr/>
            </p:nvSpPr>
            <p:spPr>
              <a:xfrm>
                <a:off x="6804248" y="6093296"/>
                <a:ext cx="1584176" cy="288032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6804248" y="5805264"/>
                <a:ext cx="216024" cy="2880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7380312" y="5805264"/>
                <a:ext cx="432048" cy="2880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>
                <a:off x="8172400" y="5805264"/>
                <a:ext cx="216024" cy="2880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" name="角丸四角形 78"/>
            <p:cNvSpPr/>
            <p:nvPr/>
          </p:nvSpPr>
          <p:spPr>
            <a:xfrm>
              <a:off x="107504" y="1556792"/>
              <a:ext cx="5256584" cy="36004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Three dimension </a:t>
              </a:r>
              <a:r>
                <a:rPr lang="en-US" altLang="ja-JP" sz="2400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dirty="0" err="1" smtClean="0">
                  <a:latin typeface="Times New Roman" pitchFamily="18" charset="0"/>
                  <a:cs typeface="Times New Roman" pitchFamily="18" charset="0"/>
                </a:rPr>
                <a:t>nanowire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角丸四角形 79"/>
            <p:cNvSpPr/>
            <p:nvPr/>
          </p:nvSpPr>
          <p:spPr>
            <a:xfrm>
              <a:off x="467544" y="4005064"/>
              <a:ext cx="3528392" cy="36004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FZO</a:t>
              </a:r>
              <a:r>
                <a:rPr lang="ja-JP" alt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dirty="0" err="1" smtClean="0">
                  <a:latin typeface="Times New Roman" pitchFamily="18" charset="0"/>
                  <a:cs typeface="Times New Roman" pitchFamily="18" charset="0"/>
                </a:rPr>
                <a:t>nanowire</a:t>
              </a: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-36512" y="3635732"/>
              <a:ext cx="207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Times New Roman" pitchFamily="18" charset="0"/>
                  <a:cs typeface="Times New Roman" pitchFamily="18" charset="0"/>
                </a:rPr>
                <a:t>①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cleaning substrate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123728" y="363573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②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nanoimprint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644008" y="3635732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③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PLD</a:t>
              </a:r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（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）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上矢印 83"/>
            <p:cNvSpPr/>
            <p:nvPr/>
          </p:nvSpPr>
          <p:spPr>
            <a:xfrm rot="10800000">
              <a:off x="5508104" y="1772816"/>
              <a:ext cx="720080" cy="360040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6588224" y="3645024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④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removing resist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6804248" y="602128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⑤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annealing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直線コネクタ 86"/>
            <p:cNvCxnSpPr/>
            <p:nvPr/>
          </p:nvCxnSpPr>
          <p:spPr>
            <a:xfrm rot="5400000" flipH="1" flipV="1">
              <a:off x="3131840" y="2132856"/>
              <a:ext cx="360040" cy="360040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3419872" y="1916832"/>
              <a:ext cx="761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resist</a:t>
              </a:r>
              <a:endParaRPr kumimoji="1" lang="ja-JP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直線コネクタ 88"/>
            <p:cNvCxnSpPr/>
            <p:nvPr/>
          </p:nvCxnSpPr>
          <p:spPr>
            <a:xfrm rot="5400000" flipH="1" flipV="1">
              <a:off x="6336196" y="2240868"/>
              <a:ext cx="504056" cy="288032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/>
            <p:cNvSpPr txBox="1"/>
            <p:nvPr/>
          </p:nvSpPr>
          <p:spPr>
            <a:xfrm>
              <a:off x="6372200" y="1772816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endParaRPr kumimoji="1" lang="ja-JP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1" name="グループ化 77"/>
            <p:cNvGrpSpPr/>
            <p:nvPr/>
          </p:nvGrpSpPr>
          <p:grpSpPr>
            <a:xfrm>
              <a:off x="3131840" y="4221088"/>
              <a:ext cx="2412755" cy="2160240"/>
              <a:chOff x="3131840" y="4221088"/>
              <a:chExt cx="2412755" cy="2160240"/>
            </a:xfrm>
          </p:grpSpPr>
          <p:sp>
            <p:nvSpPr>
              <p:cNvPr id="97" name="正方形/長方形 96"/>
              <p:cNvSpPr/>
              <p:nvPr/>
            </p:nvSpPr>
            <p:spPr>
              <a:xfrm>
                <a:off x="3275856" y="5790862"/>
                <a:ext cx="1584176" cy="230426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正方形/長方形 97"/>
              <p:cNvSpPr/>
              <p:nvPr/>
            </p:nvSpPr>
            <p:spPr>
              <a:xfrm>
                <a:off x="3275856" y="5560435"/>
                <a:ext cx="216024" cy="2304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3491880" y="5560436"/>
                <a:ext cx="144016" cy="21602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上矢印 99"/>
              <p:cNvSpPr/>
              <p:nvPr/>
            </p:nvSpPr>
            <p:spPr>
              <a:xfrm rot="12988509">
                <a:off x="4824515" y="4327852"/>
                <a:ext cx="720080" cy="360040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3131840" y="6011996"/>
                <a:ext cx="2121093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25400" h="38100"/>
                <a:bevelB w="12700" h="2413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⑥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PLD(FZO)&amp;ECR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4067944" y="4221088"/>
                <a:ext cx="712054" cy="40011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25400" h="38100"/>
                <a:bevelB w="12700" h="2413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latin typeface="Times New Roman" pitchFamily="18" charset="0"/>
                    <a:cs typeface="Times New Roman" pitchFamily="18" charset="0"/>
                  </a:rPr>
                  <a:t>FZO</a:t>
                </a:r>
                <a:endParaRPr kumimoji="1" lang="ja-JP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3851920" y="5560435"/>
                <a:ext cx="432048" cy="2304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>
                <a:off x="4283968" y="5560435"/>
                <a:ext cx="144016" cy="2304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4644008" y="5560435"/>
                <a:ext cx="216024" cy="2304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2" name="グループ化 78"/>
            <p:cNvGrpSpPr/>
            <p:nvPr/>
          </p:nvGrpSpPr>
          <p:grpSpPr>
            <a:xfrm>
              <a:off x="539552" y="5517232"/>
              <a:ext cx="1845377" cy="801380"/>
              <a:chOff x="539552" y="5517232"/>
              <a:chExt cx="1845377" cy="801380"/>
            </a:xfrm>
          </p:grpSpPr>
          <p:sp>
            <p:nvSpPr>
              <p:cNvPr id="93" name="正方形/長方形 92"/>
              <p:cNvSpPr/>
              <p:nvPr/>
            </p:nvSpPr>
            <p:spPr>
              <a:xfrm>
                <a:off x="683568" y="5747658"/>
                <a:ext cx="1584176" cy="230426"/>
              </a:xfrm>
              <a:prstGeom prst="rect">
                <a:avLst/>
              </a:prstGeom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 prstMaterial="plastic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　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substrate</a:t>
                </a:r>
                <a:endParaRPr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539552" y="5949280"/>
                <a:ext cx="1845377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25400" h="38100"/>
                <a:bevelB w="12700" h="2413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latin typeface="Times New Roman" pitchFamily="18" charset="0"/>
                    <a:cs typeface="Times New Roman" pitchFamily="18" charset="0"/>
                  </a:rPr>
                  <a:t>⑦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removing </a:t>
                </a:r>
                <a:r>
                  <a:rPr lang="en-US" altLang="ja-JP" dirty="0" err="1" smtClean="0">
                    <a:latin typeface="Times New Roman" pitchFamily="18" charset="0"/>
                    <a:cs typeface="Times New Roman" pitchFamily="18" charset="0"/>
                  </a:rPr>
                  <a:t>MgO</a:t>
                </a:r>
                <a:endParaRPr lang="en-US" altLang="ja-JP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899592" y="5517232"/>
                <a:ext cx="144016" cy="23042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>
              <a:xfrm>
                <a:off x="1691680" y="5517232"/>
                <a:ext cx="144016" cy="23042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3175000">
                <a:bevelT w="25400" h="38100"/>
                <a:bevelB w="127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Fabrication process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683568" y="5515644"/>
            <a:ext cx="216024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1043608" y="5517232"/>
            <a:ext cx="21602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179512" y="5229200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a few dozen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nm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 crystallization condition by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</a:rPr>
              <a:t>postanneal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0" y="1700791"/>
            <a:ext cx="6588224" cy="4320498"/>
            <a:chOff x="251520" y="1549450"/>
            <a:chExt cx="8720458" cy="4759870"/>
          </a:xfrm>
        </p:grpSpPr>
        <p:pic>
          <p:nvPicPr>
            <p:cNvPr id="2052" name="Picture 4" descr="C:\Users\Tanaka Lab\Desktop\発表\2011年度\Mコロ\Graph1.jpg"/>
            <p:cNvPicPr>
              <a:picLocks noChangeAspect="1" noChangeArrowheads="1"/>
            </p:cNvPicPr>
            <p:nvPr/>
          </p:nvPicPr>
          <p:blipFill>
            <a:blip r:embed="rId3" cstate="print"/>
            <a:srcRect r="2632"/>
            <a:stretch>
              <a:fillRect/>
            </a:stretch>
          </p:blipFill>
          <p:spPr bwMode="auto">
            <a:xfrm>
              <a:off x="251520" y="1772816"/>
              <a:ext cx="8720458" cy="4536504"/>
            </a:xfrm>
            <a:prstGeom prst="rect">
              <a:avLst/>
            </a:prstGeom>
            <a:noFill/>
          </p:spPr>
        </p:pic>
        <p:sp>
          <p:nvSpPr>
            <p:cNvPr id="5" name="テキスト ボックス 4"/>
            <p:cNvSpPr txBox="1"/>
            <p:nvPr/>
          </p:nvSpPr>
          <p:spPr>
            <a:xfrm rot="16200000">
              <a:off x="1380426" y="1999031"/>
              <a:ext cx="1374529" cy="5296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STO(002)</a:t>
              </a:r>
              <a:endParaRPr kumimoji="1" lang="ja-JP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5628897" y="1995311"/>
              <a:ext cx="1374528" cy="5296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STO(003)</a:t>
              </a:r>
              <a:endParaRPr kumimoji="1" lang="ja-JP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3723240" y="2005361"/>
              <a:ext cx="1441426" cy="5296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kumimoji="1"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(022)</a:t>
              </a:r>
              <a:endParaRPr kumimoji="1" lang="ja-JP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37845" y="6093296"/>
            <a:ext cx="759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was crystallized by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postannealing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at 1000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℃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804248" y="5128388"/>
            <a:ext cx="1584176" cy="460852"/>
            <a:chOff x="6732240" y="4782750"/>
            <a:chExt cx="1584176" cy="460852"/>
          </a:xfrm>
        </p:grpSpPr>
        <p:sp>
          <p:nvSpPr>
            <p:cNvPr id="9" name="正方形/長方形 8"/>
            <p:cNvSpPr/>
            <p:nvPr/>
          </p:nvSpPr>
          <p:spPr>
            <a:xfrm>
              <a:off x="6732240" y="5013176"/>
              <a:ext cx="1584176" cy="2304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STO</a:t>
              </a:r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732240" y="4782750"/>
              <a:ext cx="216024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308304" y="4782750"/>
              <a:ext cx="432048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100392" y="4782750"/>
              <a:ext cx="216024" cy="230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804248" y="3117274"/>
            <a:ext cx="1584176" cy="460852"/>
            <a:chOff x="6732240" y="4782750"/>
            <a:chExt cx="1584176" cy="460852"/>
          </a:xfrm>
        </p:grpSpPr>
        <p:sp>
          <p:nvSpPr>
            <p:cNvPr id="18" name="正方形/長方形 17"/>
            <p:cNvSpPr/>
            <p:nvPr/>
          </p:nvSpPr>
          <p:spPr>
            <a:xfrm>
              <a:off x="6732240" y="5013176"/>
              <a:ext cx="1584176" cy="2304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 prstMaterial="plastic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STO</a:t>
              </a:r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732240" y="4782750"/>
              <a:ext cx="216024" cy="230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308304" y="4782750"/>
              <a:ext cx="432048" cy="230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100392" y="4782750"/>
              <a:ext cx="216024" cy="2304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3175000">
              <a:bevelT w="25400" h="38100"/>
              <a:bevelB w="1270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右矢印 22"/>
          <p:cNvSpPr/>
          <p:nvPr/>
        </p:nvSpPr>
        <p:spPr>
          <a:xfrm rot="5400000">
            <a:off x="7560332" y="3753036"/>
            <a:ext cx="576064" cy="504056"/>
          </a:xfrm>
          <a:prstGeom prst="rightArrow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rot="5400000" flipH="1" flipV="1">
            <a:off x="7920372" y="2312876"/>
            <a:ext cx="504056" cy="288032"/>
          </a:xfrm>
          <a:prstGeom prst="line">
            <a:avLst/>
          </a:prstGeom>
          <a:ln w="28575" cmpd="sng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956376" y="184482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endParaRPr kumimoji="1"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1988840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Anisotropy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growth of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899592" y="16195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Schematic diagram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339631" y="2957166"/>
            <a:ext cx="1275466" cy="1126027"/>
            <a:chOff x="5092120" y="-361096"/>
            <a:chExt cx="1961934" cy="2061145"/>
          </a:xfrm>
        </p:grpSpPr>
        <p:sp>
          <p:nvSpPr>
            <p:cNvPr id="5" name="円/楕円 4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5436096" y="1052736"/>
              <a:ext cx="648072" cy="216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5147667" y="405061"/>
              <a:ext cx="648866" cy="216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6042624" y="1052735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92120" y="-361096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 rot="17104127">
            <a:off x="7447132" y="2396710"/>
            <a:ext cx="965128" cy="352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substrate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192905" y="2060848"/>
            <a:ext cx="2952330" cy="2137374"/>
            <a:chOff x="5724128" y="1556792"/>
            <a:chExt cx="4365474" cy="33813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1556792"/>
              <a:ext cx="416242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8892480" y="4797152"/>
              <a:ext cx="72008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8668287" y="4283707"/>
              <a:ext cx="1421315" cy="55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500nm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rot="10800000">
            <a:off x="7201019" y="2924944"/>
            <a:ext cx="360042" cy="216026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192907" y="2612428"/>
            <a:ext cx="1282671" cy="353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Zig-Zag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0478" y="2179837"/>
            <a:ext cx="1331581" cy="29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26019" y="3558788"/>
            <a:ext cx="1313240" cy="29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6754011" y="3155112"/>
            <a:ext cx="1239096" cy="1065976"/>
            <a:chOff x="5148064" y="-251176"/>
            <a:chExt cx="1905990" cy="1951225"/>
          </a:xfrm>
        </p:grpSpPr>
        <p:sp>
          <p:nvSpPr>
            <p:cNvPr id="21" name="円/楕円 20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5436095" y="1052735"/>
              <a:ext cx="606529" cy="35304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5400000" flipH="1" flipV="1">
              <a:off x="5261152" y="372869"/>
              <a:ext cx="567576" cy="3617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042624" y="1052735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197733" y="-251176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3" descr="C:\Users\Tanaka Lab\Desktop\実験\sidewall\SEM\SW 15(MgO on MgO 45度)大気\imp_PLD_piro_anneal1000(19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297" y="4293095"/>
            <a:ext cx="2827232" cy="2088232"/>
          </a:xfrm>
          <a:prstGeom prst="rect">
            <a:avLst/>
          </a:prstGeom>
          <a:noFill/>
        </p:spPr>
      </p:pic>
      <p:cxnSp>
        <p:nvCxnSpPr>
          <p:cNvPr id="28" name="直線コネクタ 27"/>
          <p:cNvCxnSpPr/>
          <p:nvPr/>
        </p:nvCxnSpPr>
        <p:spPr>
          <a:xfrm>
            <a:off x="8148920" y="6179240"/>
            <a:ext cx="645799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080520" y="5867462"/>
            <a:ext cx="889210" cy="34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500nm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563904" y="5301208"/>
            <a:ext cx="1573218" cy="951765"/>
            <a:chOff x="5459294" y="-478596"/>
            <a:chExt cx="2429068" cy="1783165"/>
          </a:xfrm>
        </p:grpSpPr>
        <p:sp>
          <p:nvSpPr>
            <p:cNvPr id="31" name="円/楕円 30"/>
            <p:cNvSpPr/>
            <p:nvPr/>
          </p:nvSpPr>
          <p:spPr>
            <a:xfrm>
              <a:off x="5832073" y="971623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904081" y="1043632"/>
              <a:ext cx="144016" cy="1440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V="1">
              <a:off x="6120103" y="1035872"/>
              <a:ext cx="817752" cy="2557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rot="5400000" flipH="1" flipV="1">
              <a:off x="5514256" y="499322"/>
              <a:ext cx="946193" cy="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6876932" y="657255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459294" y="-478596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直線矢印コネクタ 36"/>
          <p:cNvCxnSpPr/>
          <p:nvPr/>
        </p:nvCxnSpPr>
        <p:spPr>
          <a:xfrm rot="10800000">
            <a:off x="7345036" y="5013177"/>
            <a:ext cx="416281" cy="357717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188097" y="469726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692915" y="5640341"/>
            <a:ext cx="1308304" cy="287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666903" y="4360457"/>
            <a:ext cx="1326577" cy="287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156176" y="36450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192907" y="59492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34042" y="2060848"/>
            <a:ext cx="3133075" cy="4329772"/>
            <a:chOff x="1006877" y="2060848"/>
            <a:chExt cx="3133075" cy="4329772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1403648" y="2060848"/>
              <a:ext cx="2736304" cy="2088232"/>
              <a:chOff x="1187624" y="1556792"/>
              <a:chExt cx="2736304" cy="2088232"/>
            </a:xfrm>
          </p:grpSpPr>
          <p:grpSp>
            <p:nvGrpSpPr>
              <p:cNvPr id="42" name="グループ化 3"/>
              <p:cNvGrpSpPr/>
              <p:nvPr/>
            </p:nvGrpSpPr>
            <p:grpSpPr>
              <a:xfrm>
                <a:off x="1259632" y="1556792"/>
                <a:ext cx="2664296" cy="2088232"/>
                <a:chOff x="1859698" y="1556792"/>
                <a:chExt cx="2664296" cy="2088232"/>
              </a:xfrm>
            </p:grpSpPr>
            <p:sp>
              <p:nvSpPr>
                <p:cNvPr id="50" name="正方形/長方形 49"/>
                <p:cNvSpPr/>
                <p:nvPr/>
              </p:nvSpPr>
              <p:spPr>
                <a:xfrm>
                  <a:off x="1859698" y="1566084"/>
                  <a:ext cx="2640294" cy="20789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3303788" y="3222268"/>
                  <a:ext cx="1220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 smtClean="0">
                      <a:latin typeface="Times New Roman" pitchFamily="18" charset="0"/>
                      <a:cs typeface="Times New Roman" pitchFamily="18" charset="0"/>
                    </a:rPr>
                    <a:t>MgO</a:t>
                  </a:r>
                  <a:r>
                    <a:rPr kumimoji="1" lang="en-US" altLang="ja-JP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substrate</a:t>
                  </a:r>
                  <a:endParaRPr kumimoji="1" lang="ja-JP" altLang="en-US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2651786" y="1998132"/>
                  <a:ext cx="72008" cy="122413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正方形/長方形 52"/>
                <p:cNvSpPr/>
                <p:nvPr/>
              </p:nvSpPr>
              <p:spPr>
                <a:xfrm>
                  <a:off x="2939818" y="1998132"/>
                  <a:ext cx="72008" cy="122413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正方形/長方形 53"/>
                <p:cNvSpPr/>
                <p:nvPr/>
              </p:nvSpPr>
              <p:spPr>
                <a:xfrm>
                  <a:off x="3227850" y="1998132"/>
                  <a:ext cx="72008" cy="122413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正方形/長方形 54"/>
                <p:cNvSpPr/>
                <p:nvPr/>
              </p:nvSpPr>
              <p:spPr>
                <a:xfrm>
                  <a:off x="3515882" y="1998132"/>
                  <a:ext cx="72008" cy="122413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6" name="直線コネクタ 55"/>
                <p:cNvCxnSpPr>
                  <a:stCxn id="55" idx="3"/>
                </p:cNvCxnSpPr>
                <p:nvPr/>
              </p:nvCxnSpPr>
              <p:spPr>
                <a:xfrm flipV="1">
                  <a:off x="3587890" y="1926124"/>
                  <a:ext cx="216024" cy="6840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3278140" y="1556792"/>
                  <a:ext cx="12458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 smtClean="0">
                      <a:latin typeface="Times New Roman" pitchFamily="18" charset="0"/>
                      <a:cs typeface="Times New Roman" pitchFamily="18" charset="0"/>
                    </a:rPr>
                    <a:t>MgO</a:t>
                  </a:r>
                  <a:r>
                    <a:rPr kumimoji="1" lang="en-US" altLang="ja-JP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nanowire</a:t>
                  </a:r>
                  <a:endParaRPr kumimoji="1" lang="ja-JP" altLang="en-US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グループ化 113"/>
              <p:cNvGrpSpPr/>
              <p:nvPr/>
            </p:nvGrpSpPr>
            <p:grpSpPr>
              <a:xfrm>
                <a:off x="1187628" y="2574197"/>
                <a:ext cx="1602957" cy="1047599"/>
                <a:chOff x="4775286" y="-748417"/>
                <a:chExt cx="2474982" cy="1962716"/>
              </a:xfrm>
            </p:grpSpPr>
            <p:sp>
              <p:nvSpPr>
                <p:cNvPr id="44" name="円/楕円 43"/>
                <p:cNvSpPr/>
                <p:nvPr/>
              </p:nvSpPr>
              <p:spPr>
                <a:xfrm>
                  <a:off x="5148064" y="836712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5220072" y="908720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6" name="直線矢印コネクタ 45"/>
                <p:cNvCxnSpPr/>
                <p:nvPr/>
              </p:nvCxnSpPr>
              <p:spPr>
                <a:xfrm flipV="1">
                  <a:off x="5436095" y="979834"/>
                  <a:ext cx="817752" cy="2557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矢印コネクタ 46"/>
                <p:cNvCxnSpPr/>
                <p:nvPr/>
              </p:nvCxnSpPr>
              <p:spPr>
                <a:xfrm rot="5400000" flipH="1" flipV="1">
                  <a:off x="4830249" y="364411"/>
                  <a:ext cx="946193" cy="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6192924" y="522343"/>
                  <a:ext cx="1057344" cy="691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[100]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4775286" y="-748417"/>
                  <a:ext cx="1057344" cy="6919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[010]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8" name="正方形/長方形 57"/>
            <p:cNvSpPr/>
            <p:nvPr/>
          </p:nvSpPr>
          <p:spPr>
            <a:xfrm>
              <a:off x="1475656" y="4311680"/>
              <a:ext cx="2640294" cy="20789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919746" y="5967864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kumimoji="1" lang="en-US" altLang="ja-JP" baseline="-25000" dirty="0" err="1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kumimoji="1" lang="ja-JP" alt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グループ化 59"/>
            <p:cNvGrpSpPr/>
            <p:nvPr/>
          </p:nvGrpSpPr>
          <p:grpSpPr>
            <a:xfrm rot="2923050">
              <a:off x="2327080" y="4733903"/>
              <a:ext cx="936104" cy="1224136"/>
              <a:chOff x="2051720" y="4374396"/>
              <a:chExt cx="936104" cy="1224136"/>
            </a:xfrm>
          </p:grpSpPr>
          <p:sp>
            <p:nvSpPr>
              <p:cNvPr id="61" name="正方形/長方形 60"/>
              <p:cNvSpPr/>
              <p:nvPr/>
            </p:nvSpPr>
            <p:spPr>
              <a:xfrm>
                <a:off x="2051720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2339752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2627784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2915816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5" name="直線コネクタ 64"/>
            <p:cNvCxnSpPr/>
            <p:nvPr/>
          </p:nvCxnSpPr>
          <p:spPr>
            <a:xfrm rot="5400000" flipH="1" flipV="1">
              <a:off x="3161241" y="4776511"/>
              <a:ext cx="432580" cy="203351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2894098" y="4302388"/>
              <a:ext cx="1245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kumimoji="1" lang="en-US" altLang="ja-JP" baseline="-25000" dirty="0" err="1" smtClean="0">
                  <a:latin typeface="Times New Roman" pitchFamily="18" charset="0"/>
                  <a:cs typeface="Times New Roman" pitchFamily="18" charset="0"/>
                </a:rPr>
                <a:t>nanowire</a:t>
              </a:r>
              <a:endParaRPr kumimoji="1" lang="ja-JP" alt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1403648" y="5310500"/>
              <a:ext cx="1602955" cy="1047601"/>
              <a:chOff x="4775286" y="-748417"/>
              <a:chExt cx="2474982" cy="1962716"/>
            </a:xfrm>
          </p:grpSpPr>
          <p:sp>
            <p:nvSpPr>
              <p:cNvPr id="68" name="円/楕円 67"/>
              <p:cNvSpPr/>
              <p:nvPr/>
            </p:nvSpPr>
            <p:spPr>
              <a:xfrm>
                <a:off x="5148064" y="836712"/>
                <a:ext cx="288032" cy="2880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5220072" y="90872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0" name="直線矢印コネクタ 69"/>
              <p:cNvCxnSpPr/>
              <p:nvPr/>
            </p:nvCxnSpPr>
            <p:spPr>
              <a:xfrm flipV="1">
                <a:off x="5436095" y="979834"/>
                <a:ext cx="817752" cy="255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 rot="5400000" flipH="1" flipV="1">
                <a:off x="4830249" y="364411"/>
                <a:ext cx="946193" cy="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テキスト ボックス 71"/>
              <p:cNvSpPr txBox="1"/>
              <p:nvPr/>
            </p:nvSpPr>
            <p:spPr>
              <a:xfrm>
                <a:off x="6192924" y="522343"/>
                <a:ext cx="1057344" cy="691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[100]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4775286" y="-748417"/>
                <a:ext cx="1057344" cy="691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[010]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テキスト ボックス 77"/>
            <p:cNvSpPr txBox="1"/>
            <p:nvPr/>
          </p:nvSpPr>
          <p:spPr>
            <a:xfrm>
              <a:off x="1006877" y="378904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[001]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1043608" y="602128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[001]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グループ化 81"/>
          <p:cNvGrpSpPr>
            <a:grpSpLocks noChangeAspect="1"/>
          </p:cNvGrpSpPr>
          <p:nvPr/>
        </p:nvGrpSpPr>
        <p:grpSpPr>
          <a:xfrm>
            <a:off x="3419872" y="4295208"/>
            <a:ext cx="2664296" cy="2067569"/>
            <a:chOff x="395536" y="849225"/>
            <a:chExt cx="6415703" cy="5486400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849225"/>
              <a:ext cx="5886449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正方形/長方形 83"/>
            <p:cNvSpPr/>
            <p:nvPr/>
          </p:nvSpPr>
          <p:spPr>
            <a:xfrm>
              <a:off x="4499993" y="6021285"/>
              <a:ext cx="1512168" cy="12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282984" y="5213733"/>
              <a:ext cx="2528255" cy="98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300nm</a:t>
              </a:r>
              <a:endParaRPr kumimoji="1" lang="ja-JP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>
            <a:off x="3491880" y="4365104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99992" y="5589240"/>
            <a:ext cx="1308304" cy="287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3960297" y="6065971"/>
            <a:ext cx="186548" cy="1537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4006934" y="6104406"/>
            <a:ext cx="93274" cy="768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直線矢印コネクタ 89"/>
          <p:cNvCxnSpPr/>
          <p:nvPr/>
        </p:nvCxnSpPr>
        <p:spPr>
          <a:xfrm flipV="1">
            <a:off x="4146844" y="6093296"/>
            <a:ext cx="353148" cy="20618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rot="5400000" flipH="1" flipV="1">
            <a:off x="3808351" y="5813880"/>
            <a:ext cx="505031" cy="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4427984" y="5877272"/>
            <a:ext cx="655066" cy="34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[100]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718862" y="5291916"/>
            <a:ext cx="655066" cy="34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[010]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347865" y="59399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372200" y="1619508"/>
            <a:ext cx="22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After anneal  (1000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3995936" y="1643331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Before anneal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499992" y="3501008"/>
            <a:ext cx="1242254" cy="26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617910" y="2140378"/>
            <a:ext cx="954090" cy="28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正方形/長方形 101"/>
          <p:cNvSpPr/>
          <p:nvPr/>
        </p:nvSpPr>
        <p:spPr>
          <a:xfrm flipV="1">
            <a:off x="5122764" y="4037888"/>
            <a:ext cx="625384" cy="5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054648" y="3717032"/>
            <a:ext cx="885504" cy="33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9" name="グループ化 118"/>
          <p:cNvGrpSpPr/>
          <p:nvPr/>
        </p:nvGrpSpPr>
        <p:grpSpPr>
          <a:xfrm>
            <a:off x="3347864" y="3212976"/>
            <a:ext cx="1737638" cy="971539"/>
            <a:chOff x="3419872" y="3052664"/>
            <a:chExt cx="1737638" cy="971539"/>
          </a:xfrm>
        </p:grpSpPr>
        <p:sp>
          <p:nvSpPr>
            <p:cNvPr id="112" name="テキスト ボックス 111"/>
            <p:cNvSpPr txBox="1"/>
            <p:nvPr/>
          </p:nvSpPr>
          <p:spPr>
            <a:xfrm>
              <a:off x="3419872" y="3499173"/>
              <a:ext cx="647787" cy="336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001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3985392" y="3052664"/>
              <a:ext cx="1172118" cy="971539"/>
              <a:chOff x="5148064" y="-251176"/>
              <a:chExt cx="1905990" cy="1951225"/>
            </a:xfrm>
          </p:grpSpPr>
          <p:sp>
            <p:nvSpPr>
              <p:cNvPr id="106" name="円/楕円 105"/>
              <p:cNvSpPr/>
              <p:nvPr/>
            </p:nvSpPr>
            <p:spPr>
              <a:xfrm>
                <a:off x="5148064" y="836712"/>
                <a:ext cx="288032" cy="28803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5220072" y="90872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8" name="直線矢印コネクタ 107"/>
              <p:cNvCxnSpPr/>
              <p:nvPr/>
            </p:nvCxnSpPr>
            <p:spPr>
              <a:xfrm>
                <a:off x="5436095" y="1052735"/>
                <a:ext cx="606529" cy="35304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08"/>
              <p:cNvCxnSpPr/>
              <p:nvPr/>
            </p:nvCxnSpPr>
            <p:spPr>
              <a:xfrm rot="5400000" flipH="1" flipV="1">
                <a:off x="5261152" y="372869"/>
                <a:ext cx="567576" cy="36170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テキスト ボックス 109"/>
              <p:cNvSpPr txBox="1"/>
              <p:nvPr/>
            </p:nvSpPr>
            <p:spPr>
              <a:xfrm>
                <a:off x="6042624" y="1052735"/>
                <a:ext cx="1011430" cy="647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[100]</a:t>
                </a:r>
                <a:endParaRPr kumimoji="1" lang="ja-JP" alt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5197733" y="-251176"/>
                <a:ext cx="1011430" cy="647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[010]</a:t>
                </a:r>
                <a:endParaRPr kumimoji="1" lang="ja-JP" alt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Structure analysis of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(TEM)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グループ化 87"/>
          <p:cNvGrpSpPr/>
          <p:nvPr/>
        </p:nvGrpSpPr>
        <p:grpSpPr>
          <a:xfrm>
            <a:off x="179512" y="2060848"/>
            <a:ext cx="3528392" cy="2618021"/>
            <a:chOff x="179512" y="2443372"/>
            <a:chExt cx="3024336" cy="2235497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113" t="14489" b="8111"/>
            <a:stretch>
              <a:fillRect/>
            </a:stretch>
          </p:blipFill>
          <p:spPr bwMode="auto">
            <a:xfrm rot="3009435">
              <a:off x="551395" y="2390697"/>
              <a:ext cx="2235497" cy="23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コネクタ 5"/>
            <p:cNvCxnSpPr/>
            <p:nvPr/>
          </p:nvCxnSpPr>
          <p:spPr>
            <a:xfrm rot="10800000">
              <a:off x="251520" y="3645024"/>
              <a:ext cx="2952328" cy="7200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0800000">
              <a:off x="179512" y="3356992"/>
              <a:ext cx="2160240" cy="7200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H="1">
              <a:off x="2231740" y="3537012"/>
              <a:ext cx="288032" cy="7200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1835696" y="3933056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200nm</a:t>
              </a:r>
              <a:endParaRPr kumimoji="1" lang="ja-JP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95536" y="3645024"/>
              <a:ext cx="1178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en-US" altLang="ja-JP" sz="1600" b="1" baseline="-25000" dirty="0" err="1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kumimoji="1" lang="ja-JP" alt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95536" y="3356992"/>
              <a:ext cx="106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err="1" smtClean="0">
                  <a:latin typeface="Times New Roman" pitchFamily="18" charset="0"/>
                  <a:cs typeface="Times New Roman" pitchFamily="18" charset="0"/>
                </a:rPr>
                <a:t>MgO</a:t>
              </a:r>
              <a:r>
                <a:rPr lang="en-US" altLang="ja-JP" sz="1400" b="1" baseline="-25000" dirty="0" err="1" smtClean="0">
                  <a:latin typeface="Times New Roman" pitchFamily="18" charset="0"/>
                  <a:cs typeface="Times New Roman" pitchFamily="18" charset="0"/>
                </a:rPr>
                <a:t>nanowire</a:t>
              </a:r>
              <a:endParaRPr kumimoji="1" lang="ja-JP" altLang="en-US" sz="1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051720" y="4221088"/>
              <a:ext cx="360040" cy="72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26767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1"/>
          <p:cNvCxnSpPr/>
          <p:nvPr/>
        </p:nvCxnSpPr>
        <p:spPr>
          <a:xfrm rot="10800000">
            <a:off x="3851920" y="4797153"/>
            <a:ext cx="2662824" cy="1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6200000" flipH="1">
            <a:off x="4211223" y="3069700"/>
            <a:ext cx="2448271" cy="1006633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922452" y="4746631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600" b="1" baseline="-25000" dirty="0" err="1" smtClean="0">
                <a:latin typeface="Times New Roman" pitchFamily="18" charset="0"/>
                <a:cs typeface="Times New Roman" pitchFamily="18" charset="0"/>
              </a:rPr>
              <a:t>substrate</a:t>
            </a:r>
            <a:endParaRPr kumimoji="1" lang="ja-JP" altLang="en-US" sz="1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37028" y="4328619"/>
            <a:ext cx="1060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b="1" baseline="-250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endParaRPr kumimoji="1" lang="ja-JP" altLang="en-US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483768" y="3212976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2915816" y="2348880"/>
            <a:ext cx="936104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2663788" y="3897052"/>
            <a:ext cx="144016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6082691" y="5013177"/>
            <a:ext cx="36004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903548" y="477740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ja-JP" sz="1400" b="1" dirty="0" smtClean="0">
                <a:latin typeface="Times New Roman" pitchFamily="18" charset="0"/>
                <a:cs typeface="Times New Roman" pitchFamily="18" charset="0"/>
              </a:rPr>
              <a:t>0nm</a:t>
            </a:r>
            <a:endParaRPr kumimoji="1" lang="ja-JP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297934" y="170080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(TEM)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97934" y="4109010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substrate(TEM)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7504" y="5397023"/>
            <a:ext cx="666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I confirmed that quality of crystallized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is similar to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substrates.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grows so that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baseline="-250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(001)[100]//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baseline="-25000" dirty="0" err="1" smtClean="0"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(001)[100].</a:t>
            </a:r>
            <a:endParaRPr lang="ja-JP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6873998" y="2132856"/>
            <a:ext cx="1946474" cy="1944216"/>
            <a:chOff x="6729982" y="2132856"/>
            <a:chExt cx="1946474" cy="1944216"/>
          </a:xfrm>
        </p:grpSpPr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5817" t="15625"/>
            <a:stretch>
              <a:fillRect/>
            </a:stretch>
          </p:blipFill>
          <p:spPr bwMode="auto">
            <a:xfrm>
              <a:off x="6729982" y="2132856"/>
              <a:ext cx="194647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" name="直線コネクタ 55"/>
            <p:cNvCxnSpPr/>
            <p:nvPr/>
          </p:nvCxnSpPr>
          <p:spPr>
            <a:xfrm rot="10800000" flipH="1">
              <a:off x="7884368" y="3933056"/>
              <a:ext cx="72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8028384" y="364502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2nm</a:t>
              </a:r>
              <a:endParaRPr kumimoji="1" lang="ja-JP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6873998" y="4513218"/>
            <a:ext cx="1944216" cy="1833570"/>
            <a:chOff x="6732240" y="4513218"/>
            <a:chExt cx="1944216" cy="1833570"/>
          </a:xfrm>
        </p:grpSpPr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4513218"/>
              <a:ext cx="1944216" cy="183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直線コネクタ 57"/>
            <p:cNvCxnSpPr/>
            <p:nvPr/>
          </p:nvCxnSpPr>
          <p:spPr>
            <a:xfrm rot="10800000" flipH="1">
              <a:off x="7884368" y="6237312"/>
              <a:ext cx="7200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8009540" y="5929535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Times New Roman" pitchFamily="18" charset="0"/>
                  <a:cs typeface="Times New Roman" pitchFamily="18" charset="0"/>
                </a:rPr>
                <a:t>2nm</a:t>
              </a:r>
              <a:endParaRPr kumimoji="1" lang="ja-JP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6297934" y="1700808"/>
            <a:ext cx="2356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(FFT)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297934" y="4109010"/>
            <a:ext cx="23118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(FFT)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6" name="Picture 10" descr="C:\Users\Tanaka Lab\Desktop\FFT of 167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1990" y="2132856"/>
            <a:ext cx="2016224" cy="2016224"/>
          </a:xfrm>
          <a:prstGeom prst="rect">
            <a:avLst/>
          </a:prstGeom>
          <a:noFill/>
        </p:spPr>
      </p:pic>
      <p:grpSp>
        <p:nvGrpSpPr>
          <p:cNvPr id="85" name="グループ化 84"/>
          <p:cNvGrpSpPr/>
          <p:nvPr/>
        </p:nvGrpSpPr>
        <p:grpSpPr>
          <a:xfrm>
            <a:off x="7162030" y="2636912"/>
            <a:ext cx="1296016" cy="1008112"/>
            <a:chOff x="7020000" y="2636912"/>
            <a:chExt cx="1296016" cy="1008112"/>
          </a:xfrm>
        </p:grpSpPr>
        <p:sp>
          <p:nvSpPr>
            <p:cNvPr id="67" name="円/楕円 66"/>
            <p:cNvSpPr/>
            <p:nvPr/>
          </p:nvSpPr>
          <p:spPr>
            <a:xfrm>
              <a:off x="7596336" y="2636912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7596336" y="3068960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7884368" y="2852936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7884368" y="328498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7596336" y="3501008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308304" y="328498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7308304" y="2852936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7020000" y="3096000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8172000" y="3060000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5305" name="Picture 9" descr="C:\Users\Tanaka Lab\Desktop\su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1990" y="4509120"/>
            <a:ext cx="2016224" cy="2016224"/>
          </a:xfrm>
          <a:prstGeom prst="rect">
            <a:avLst/>
          </a:prstGeom>
          <a:noFill/>
        </p:spPr>
      </p:pic>
      <p:grpSp>
        <p:nvGrpSpPr>
          <p:cNvPr id="86" name="グループ化 85"/>
          <p:cNvGrpSpPr/>
          <p:nvPr/>
        </p:nvGrpSpPr>
        <p:grpSpPr>
          <a:xfrm>
            <a:off x="7161758" y="5013176"/>
            <a:ext cx="1296016" cy="1008112"/>
            <a:chOff x="7020000" y="5013176"/>
            <a:chExt cx="1296016" cy="1008112"/>
          </a:xfrm>
        </p:grpSpPr>
        <p:sp>
          <p:nvSpPr>
            <p:cNvPr id="76" name="円/楕円 75"/>
            <p:cNvSpPr/>
            <p:nvPr/>
          </p:nvSpPr>
          <p:spPr>
            <a:xfrm>
              <a:off x="7596336" y="5013176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7596336" y="544522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7884368" y="5229200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7884368" y="5661248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7596336" y="5877272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7308304" y="5661248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7308304" y="5229200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7020000" y="547226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8172000" y="543626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179512" y="4499828"/>
            <a:ext cx="864096" cy="873388"/>
            <a:chOff x="2051720" y="5589240"/>
            <a:chExt cx="864096" cy="801380"/>
          </a:xfrm>
        </p:grpSpPr>
        <p:sp>
          <p:nvSpPr>
            <p:cNvPr id="102" name="正方形/長方形 101"/>
            <p:cNvSpPr/>
            <p:nvPr/>
          </p:nvSpPr>
          <p:spPr>
            <a:xfrm>
              <a:off x="2051720" y="5589240"/>
              <a:ext cx="864096" cy="801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" name="グループ化 102"/>
            <p:cNvGrpSpPr/>
            <p:nvPr/>
          </p:nvGrpSpPr>
          <p:grpSpPr>
            <a:xfrm rot="2923050">
              <a:off x="2284879" y="5800684"/>
              <a:ext cx="360845" cy="400626"/>
              <a:chOff x="2051720" y="4374396"/>
              <a:chExt cx="936104" cy="1224136"/>
            </a:xfrm>
          </p:grpSpPr>
          <p:sp>
            <p:nvSpPr>
              <p:cNvPr id="104" name="正方形/長方形 103"/>
              <p:cNvSpPr/>
              <p:nvPr/>
            </p:nvSpPr>
            <p:spPr>
              <a:xfrm>
                <a:off x="2051720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2339752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2627784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2915816" y="4374396"/>
                <a:ext cx="72008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10" name="直線コネクタ 109"/>
          <p:cNvCxnSpPr/>
          <p:nvPr/>
        </p:nvCxnSpPr>
        <p:spPr>
          <a:xfrm rot="16200000" flipH="1">
            <a:off x="107504" y="4509120"/>
            <a:ext cx="1008112" cy="86409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-29962" y="403700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latin typeface="Times New Roman" pitchFamily="18" charset="0"/>
                <a:cs typeface="Times New Roman" pitchFamily="18" charset="0"/>
              </a:rPr>
              <a:t>Fracture</a:t>
            </a:r>
          </a:p>
          <a:p>
            <a:pPr algn="ctr"/>
            <a:r>
              <a:rPr lang="en-US" altLang="ja-JP" sz="1000" dirty="0" smtClean="0">
                <a:latin typeface="Times New Roman" pitchFamily="18" charset="0"/>
                <a:cs typeface="Times New Roman" pitchFamily="18" charset="0"/>
              </a:rPr>
              <a:t>direction</a:t>
            </a:r>
            <a:endParaRPr kumimoji="1" lang="ja-JP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5" name="グループ化 114"/>
          <p:cNvGrpSpPr/>
          <p:nvPr/>
        </p:nvGrpSpPr>
        <p:grpSpPr>
          <a:xfrm>
            <a:off x="1547664" y="4581128"/>
            <a:ext cx="186548" cy="153737"/>
            <a:chOff x="2797211" y="5211167"/>
            <a:chExt cx="186548" cy="153737"/>
          </a:xfrm>
        </p:grpSpPr>
        <p:sp>
          <p:nvSpPr>
            <p:cNvPr id="112" name="円/楕円 111"/>
            <p:cNvSpPr/>
            <p:nvPr/>
          </p:nvSpPr>
          <p:spPr>
            <a:xfrm>
              <a:off x="2797211" y="5211167"/>
              <a:ext cx="186548" cy="153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2843848" y="5249602"/>
              <a:ext cx="93274" cy="7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テキスト ボックス 113"/>
          <p:cNvSpPr txBox="1"/>
          <p:nvPr/>
        </p:nvSpPr>
        <p:spPr>
          <a:xfrm>
            <a:off x="1691680" y="4437112"/>
            <a:ext cx="6762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[110]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6" grpId="0" animBg="1"/>
      <p:bldP spid="66" grpId="1" animBg="1"/>
      <p:bldP spid="87" grpId="0" animBg="1"/>
      <p:bldP spid="8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149080"/>
            <a:ext cx="25163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24789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growth mechanism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98244" y="2525119"/>
            <a:ext cx="1275466" cy="1126027"/>
            <a:chOff x="5092120" y="-361096"/>
            <a:chExt cx="1961934" cy="2061145"/>
          </a:xfrm>
        </p:grpSpPr>
        <p:sp>
          <p:nvSpPr>
            <p:cNvPr id="29" name="円/楕円 28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5436096" y="1052736"/>
              <a:ext cx="648072" cy="216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5400000" flipH="1" flipV="1">
              <a:off x="5147667" y="405061"/>
              <a:ext cx="648866" cy="216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6042624" y="1052735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092120" y="-361096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 rot="17104127">
            <a:off x="1505745" y="1964663"/>
            <a:ext cx="965128" cy="352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substrate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251518" y="1628801"/>
            <a:ext cx="2952330" cy="2137374"/>
            <a:chOff x="5724128" y="1556792"/>
            <a:chExt cx="4365474" cy="338137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1556792"/>
              <a:ext cx="416242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直線コネクタ 37"/>
            <p:cNvCxnSpPr/>
            <p:nvPr/>
          </p:nvCxnSpPr>
          <p:spPr>
            <a:xfrm>
              <a:off x="8892480" y="4797152"/>
              <a:ext cx="72008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8668287" y="4283707"/>
              <a:ext cx="1421315" cy="55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500nm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直線矢印コネクタ 39"/>
          <p:cNvCxnSpPr/>
          <p:nvPr/>
        </p:nvCxnSpPr>
        <p:spPr>
          <a:xfrm rot="10800000">
            <a:off x="920007" y="2499295"/>
            <a:ext cx="636030" cy="439509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51520" y="2180381"/>
            <a:ext cx="1282671" cy="353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Zig-Zag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99091" y="1747790"/>
            <a:ext cx="1331581" cy="29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84632" y="3126741"/>
            <a:ext cx="1313240" cy="294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493865" y="2723065"/>
            <a:ext cx="1239096" cy="1065976"/>
            <a:chOff x="5148064" y="-251176"/>
            <a:chExt cx="1905990" cy="1951225"/>
          </a:xfrm>
        </p:grpSpPr>
        <p:sp>
          <p:nvSpPr>
            <p:cNvPr id="45" name="円/楕円 44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>
              <a:off x="5436095" y="1052735"/>
              <a:ext cx="606529" cy="35304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rot="5400000" flipH="1" flipV="1">
              <a:off x="5261152" y="372869"/>
              <a:ext cx="567576" cy="3617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6042624" y="1052735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197733" y="-251176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" name="Picture 3" descr="C:\Users\Tanaka Lab\Desktop\実験\sidewall\SEM\SW 15(MgO on MgO 45度)大気\imp_PLD_piro_anneal1000(19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10" y="3933056"/>
            <a:ext cx="2827232" cy="2088232"/>
          </a:xfrm>
          <a:prstGeom prst="rect">
            <a:avLst/>
          </a:prstGeom>
          <a:noFill/>
        </p:spPr>
      </p:pic>
      <p:cxnSp>
        <p:nvCxnSpPr>
          <p:cNvPr id="52" name="直線コネクタ 51"/>
          <p:cNvCxnSpPr/>
          <p:nvPr/>
        </p:nvCxnSpPr>
        <p:spPr>
          <a:xfrm>
            <a:off x="2207533" y="5747193"/>
            <a:ext cx="645799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139133" y="5435415"/>
            <a:ext cx="889210" cy="34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500nm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179512" y="4797152"/>
            <a:ext cx="1573218" cy="951765"/>
            <a:chOff x="4775286" y="-613508"/>
            <a:chExt cx="2429068" cy="1783165"/>
          </a:xfrm>
        </p:grpSpPr>
        <p:sp>
          <p:nvSpPr>
            <p:cNvPr id="55" name="円/楕円 54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V="1">
              <a:off x="5436095" y="900960"/>
              <a:ext cx="817752" cy="2557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rot="5400000" flipH="1" flipV="1">
              <a:off x="4830249" y="364411"/>
              <a:ext cx="946193" cy="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6192924" y="522343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775286" y="-613508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1" name="直線矢印コネクタ 60"/>
          <p:cNvCxnSpPr/>
          <p:nvPr/>
        </p:nvCxnSpPr>
        <p:spPr>
          <a:xfrm rot="16200000" flipV="1">
            <a:off x="1412639" y="4531556"/>
            <a:ext cx="404174" cy="410405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46710" y="4265222"/>
            <a:ext cx="1277851" cy="34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Flatness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51528" y="5208294"/>
            <a:ext cx="1308304" cy="287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25516" y="3928410"/>
            <a:ext cx="1326577" cy="287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altLang="ja-JP" sz="1400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endParaRPr lang="ja-JP" altLang="en-US" sz="1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252536" y="6279703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 confirmed that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(110)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appears in side surface of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131840" y="3284984"/>
            <a:ext cx="1152128" cy="1296144"/>
            <a:chOff x="4139952" y="3084962"/>
            <a:chExt cx="1440160" cy="1584176"/>
          </a:xfrm>
        </p:grpSpPr>
        <p:sp>
          <p:nvSpPr>
            <p:cNvPr id="6" name="右矢印 5"/>
            <p:cNvSpPr/>
            <p:nvPr/>
          </p:nvSpPr>
          <p:spPr>
            <a:xfrm>
              <a:off x="4139952" y="3084962"/>
              <a:ext cx="1440160" cy="1584176"/>
            </a:xfrm>
            <a:prstGeom prst="rightArrow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199860" y="3430741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Growth</a:t>
              </a:r>
            </a:p>
            <a:p>
              <a:pPr algn="ctr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mechanism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283968" y="41397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73008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446236" y="2852936"/>
            <a:ext cx="565924" cy="360040"/>
            <a:chOff x="7884368" y="2866628"/>
            <a:chExt cx="565924" cy="360040"/>
          </a:xfrm>
        </p:grpSpPr>
        <p:cxnSp>
          <p:nvCxnSpPr>
            <p:cNvPr id="10" name="直線矢印コネクタ 9"/>
            <p:cNvCxnSpPr/>
            <p:nvPr/>
          </p:nvCxnSpPr>
          <p:spPr>
            <a:xfrm rot="16200000" flipH="1">
              <a:off x="7740352" y="3010644"/>
              <a:ext cx="360040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7884368" y="2866628"/>
              <a:ext cx="565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[110]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rot="5400000">
            <a:off x="5713168" y="4522812"/>
            <a:ext cx="432048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57184" y="4594820"/>
            <a:ext cx="565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[110]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489032" y="2636912"/>
            <a:ext cx="1239096" cy="1065976"/>
            <a:chOff x="5148064" y="-251176"/>
            <a:chExt cx="1905990" cy="1951225"/>
          </a:xfrm>
        </p:grpSpPr>
        <p:sp>
          <p:nvSpPr>
            <p:cNvPr id="15" name="円/楕円 14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5436095" y="1052735"/>
              <a:ext cx="606529" cy="35304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5400000" flipH="1" flipV="1">
              <a:off x="5261152" y="372869"/>
              <a:ext cx="567576" cy="3617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6042624" y="1052735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197733" y="-251176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283968" y="4853499"/>
            <a:ext cx="1357191" cy="1023773"/>
            <a:chOff x="4997651" y="-748418"/>
            <a:chExt cx="2095520" cy="1918075"/>
          </a:xfrm>
        </p:grpSpPr>
        <p:sp>
          <p:nvSpPr>
            <p:cNvPr id="22" name="円/楕円 21"/>
            <p:cNvSpPr/>
            <p:nvPr/>
          </p:nvSpPr>
          <p:spPr>
            <a:xfrm>
              <a:off x="5148064" y="836712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5220072" y="908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5436095" y="949367"/>
              <a:ext cx="767628" cy="5603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5400000" flipH="1" flipV="1">
              <a:off x="4830249" y="364411"/>
              <a:ext cx="946193" cy="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6081741" y="522343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[100]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997651" y="-748418"/>
              <a:ext cx="1011430" cy="647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[010]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4" name="グループ化 133"/>
          <p:cNvGrpSpPr>
            <a:grpSpLocks noChangeAspect="1"/>
          </p:cNvGrpSpPr>
          <p:nvPr/>
        </p:nvGrpSpPr>
        <p:grpSpPr>
          <a:xfrm rot="21069956">
            <a:off x="7091521" y="1691618"/>
            <a:ext cx="1910295" cy="1999233"/>
            <a:chOff x="6783082" y="1429767"/>
            <a:chExt cx="2523957" cy="2641465"/>
          </a:xfrm>
        </p:grpSpPr>
        <p:sp>
          <p:nvSpPr>
            <p:cNvPr id="98" name="直角三角形 97"/>
            <p:cNvSpPr>
              <a:spLocks noChangeAspect="1"/>
            </p:cNvSpPr>
            <p:nvPr/>
          </p:nvSpPr>
          <p:spPr>
            <a:xfrm rot="1727911">
              <a:off x="8946999" y="2163117"/>
              <a:ext cx="36004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直角三角形 98"/>
            <p:cNvSpPr>
              <a:spLocks noChangeAspect="1"/>
            </p:cNvSpPr>
            <p:nvPr/>
          </p:nvSpPr>
          <p:spPr>
            <a:xfrm rot="7212279">
              <a:off x="8730999" y="2470560"/>
              <a:ext cx="36004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直角三角形 99"/>
            <p:cNvSpPr>
              <a:spLocks noChangeAspect="1"/>
            </p:cNvSpPr>
            <p:nvPr/>
          </p:nvSpPr>
          <p:spPr>
            <a:xfrm rot="1727911">
              <a:off x="8550999" y="2796050"/>
              <a:ext cx="36004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直角三角形 100"/>
            <p:cNvSpPr>
              <a:spLocks noChangeAspect="1"/>
            </p:cNvSpPr>
            <p:nvPr/>
          </p:nvSpPr>
          <p:spPr>
            <a:xfrm rot="7212279">
              <a:off x="8370999" y="3103493"/>
              <a:ext cx="36004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直角三角形 101"/>
            <p:cNvSpPr>
              <a:spLocks noChangeAspect="1"/>
            </p:cNvSpPr>
            <p:nvPr/>
          </p:nvSpPr>
          <p:spPr>
            <a:xfrm rot="1727911">
              <a:off x="8183237" y="3372114"/>
              <a:ext cx="36004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直角三角形 102"/>
            <p:cNvSpPr>
              <a:spLocks noChangeAspect="1"/>
            </p:cNvSpPr>
            <p:nvPr/>
          </p:nvSpPr>
          <p:spPr>
            <a:xfrm rot="7212279">
              <a:off x="8010999" y="3694560"/>
              <a:ext cx="36004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 rot="1823417">
              <a:off x="7693800" y="1429767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 rot="1823417">
              <a:off x="8004371" y="1611907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 rot="1823417">
              <a:off x="8314941" y="1794047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 rot="1823417">
              <a:off x="7511640" y="1740372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 rot="1823417">
              <a:off x="7822266" y="192249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 rot="1823417">
              <a:off x="8132816" y="2104672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 rot="1823417">
              <a:off x="7329501" y="2050942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 rot="1823417">
              <a:off x="7147361" y="2361513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 rot="1823417">
              <a:off x="6965242" y="2672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/>
            <p:nvPr/>
          </p:nvSpPr>
          <p:spPr>
            <a:xfrm rot="1823417">
              <a:off x="6783082" y="2982653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 rot="1823417">
              <a:off x="7640106" y="2233102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 rot="1823417">
              <a:off x="7457966" y="2543673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 rot="1823417">
              <a:off x="7275846" y="28542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 rot="1823417">
              <a:off x="7093686" y="3164813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/>
            <p:cNvSpPr/>
            <p:nvPr/>
          </p:nvSpPr>
          <p:spPr>
            <a:xfrm rot="1823417">
              <a:off x="7950696" y="24152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 rot="1823417">
              <a:off x="7768502" y="2725792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/>
            <p:cNvSpPr/>
            <p:nvPr/>
          </p:nvSpPr>
          <p:spPr>
            <a:xfrm rot="1823417">
              <a:off x="7586417" y="30363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 rot="1823417">
              <a:off x="7404222" y="3346933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 rot="1823417">
              <a:off x="8625546" y="1976207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 rot="1823417">
              <a:off x="8936082" y="2158326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 rot="1823417">
              <a:off x="8443351" y="2286791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 rot="1823417">
              <a:off x="8753922" y="2468931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 rot="1823417">
              <a:off x="8261266" y="2597347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正方形/長方形 126"/>
            <p:cNvSpPr/>
            <p:nvPr/>
          </p:nvSpPr>
          <p:spPr>
            <a:xfrm rot="1823417">
              <a:off x="8571816" y="2779522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 rot="1823417">
              <a:off x="8079106" y="2907952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 rot="1823417">
              <a:off x="8389677" y="3090092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1823417">
              <a:off x="7896952" y="32184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正方形/長方形 130"/>
            <p:cNvSpPr/>
            <p:nvPr/>
          </p:nvSpPr>
          <p:spPr>
            <a:xfrm rot="1823417">
              <a:off x="8207557" y="340062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正方形/長方形 131"/>
            <p:cNvSpPr/>
            <p:nvPr/>
          </p:nvSpPr>
          <p:spPr>
            <a:xfrm rot="1823417">
              <a:off x="7714813" y="352903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正方形/長方形 132"/>
            <p:cNvSpPr/>
            <p:nvPr/>
          </p:nvSpPr>
          <p:spPr>
            <a:xfrm rot="1823417">
              <a:off x="8025397" y="3711232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" name="グループ化 179"/>
          <p:cNvGrpSpPr>
            <a:grpSpLocks noChangeAspect="1"/>
          </p:cNvGrpSpPr>
          <p:nvPr/>
        </p:nvGrpSpPr>
        <p:grpSpPr>
          <a:xfrm rot="20271980">
            <a:off x="7016573" y="4024621"/>
            <a:ext cx="2029775" cy="2029775"/>
            <a:chOff x="4788024" y="2060848"/>
            <a:chExt cx="3240320" cy="3240320"/>
          </a:xfrm>
        </p:grpSpPr>
        <p:sp>
          <p:nvSpPr>
            <p:cNvPr id="135" name="直角三角形 134"/>
            <p:cNvSpPr>
              <a:spLocks noChangeAspect="1"/>
            </p:cNvSpPr>
            <p:nvPr/>
          </p:nvSpPr>
          <p:spPr>
            <a:xfrm rot="5400000">
              <a:off x="6948264" y="3861048"/>
              <a:ext cx="36000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正方形/長方形 135"/>
            <p:cNvSpPr/>
            <p:nvPr/>
          </p:nvSpPr>
          <p:spPr>
            <a:xfrm rot="5400000">
              <a:off x="7308304" y="314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正方形/長方形 136"/>
            <p:cNvSpPr/>
            <p:nvPr/>
          </p:nvSpPr>
          <p:spPr>
            <a:xfrm rot="5400000">
              <a:off x="6588224" y="20608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/>
            <p:cNvSpPr/>
            <p:nvPr/>
          </p:nvSpPr>
          <p:spPr>
            <a:xfrm rot="5400000">
              <a:off x="7308304" y="278092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 rot="5400000">
              <a:off x="5508104" y="386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 rot="5400000">
              <a:off x="6948264" y="242092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/>
          </p:nvSpPr>
          <p:spPr>
            <a:xfrm rot="5400000">
              <a:off x="6948224" y="278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正方形/長方形 141"/>
            <p:cNvSpPr/>
            <p:nvPr/>
          </p:nvSpPr>
          <p:spPr>
            <a:xfrm rot="5400000">
              <a:off x="5508104" y="35010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/>
          </p:nvSpPr>
          <p:spPr>
            <a:xfrm rot="5400000">
              <a:off x="6228184" y="422108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/>
          </p:nvSpPr>
          <p:spPr>
            <a:xfrm rot="5400000">
              <a:off x="6588184" y="242092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正方形/長方形 144"/>
            <p:cNvSpPr/>
            <p:nvPr/>
          </p:nvSpPr>
          <p:spPr>
            <a:xfrm rot="5400000">
              <a:off x="5508104" y="458112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/>
          </p:nvSpPr>
          <p:spPr>
            <a:xfrm rot="5400000">
              <a:off x="5508104" y="422108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 rot="5400000">
              <a:off x="6588224" y="386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 rot="5400000">
              <a:off x="6588224" y="278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 rot="5400000">
              <a:off x="6228144" y="278092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正方形/長方形 149"/>
            <p:cNvSpPr/>
            <p:nvPr/>
          </p:nvSpPr>
          <p:spPr>
            <a:xfrm rot="5400000">
              <a:off x="5868144" y="278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正方形/長方形 150"/>
            <p:cNvSpPr/>
            <p:nvPr/>
          </p:nvSpPr>
          <p:spPr>
            <a:xfrm rot="5400000">
              <a:off x="6228184" y="242088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正方形/長方形 151"/>
            <p:cNvSpPr/>
            <p:nvPr/>
          </p:nvSpPr>
          <p:spPr>
            <a:xfrm rot="5400000">
              <a:off x="6228184" y="386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正方形/長方形 152"/>
            <p:cNvSpPr/>
            <p:nvPr/>
          </p:nvSpPr>
          <p:spPr>
            <a:xfrm rot="5400000">
              <a:off x="6948224" y="314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正方形/長方形 153"/>
            <p:cNvSpPr/>
            <p:nvPr/>
          </p:nvSpPr>
          <p:spPr>
            <a:xfrm rot="5400000">
              <a:off x="6948224" y="35010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/>
            <p:cNvSpPr/>
            <p:nvPr/>
          </p:nvSpPr>
          <p:spPr>
            <a:xfrm rot="5400000">
              <a:off x="6588224" y="31410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正方形/長方形 155"/>
            <p:cNvSpPr/>
            <p:nvPr/>
          </p:nvSpPr>
          <p:spPr>
            <a:xfrm rot="5400000">
              <a:off x="6588184" y="350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 rot="5400000">
              <a:off x="6228144" y="31410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 rot="5400000">
              <a:off x="6228144" y="350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 rot="5400000">
              <a:off x="5868144" y="314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 rot="5400000">
              <a:off x="5868144" y="350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 rot="5400000">
              <a:off x="5508104" y="314096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 rot="5400000">
              <a:off x="5868144" y="422108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 rot="5400000">
              <a:off x="5868144" y="458112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 rot="5400000">
              <a:off x="5868104" y="386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>
            <a:xfrm rot="5400000">
              <a:off x="5148064" y="422108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/>
            <p:cNvSpPr/>
            <p:nvPr/>
          </p:nvSpPr>
          <p:spPr>
            <a:xfrm rot="5400000">
              <a:off x="5148064" y="386104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正方形/長方形 166"/>
            <p:cNvSpPr/>
            <p:nvPr/>
          </p:nvSpPr>
          <p:spPr>
            <a:xfrm rot="5400000">
              <a:off x="5148064" y="350100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 rot="5400000">
              <a:off x="4788024" y="3861088"/>
              <a:ext cx="360000" cy="36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直角三角形 168"/>
            <p:cNvSpPr>
              <a:spLocks noChangeAspect="1"/>
            </p:cNvSpPr>
            <p:nvPr/>
          </p:nvSpPr>
          <p:spPr>
            <a:xfrm rot="5400000">
              <a:off x="6588224" y="4221088"/>
              <a:ext cx="36000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直角三角形 169"/>
            <p:cNvSpPr>
              <a:spLocks noChangeAspect="1"/>
            </p:cNvSpPr>
            <p:nvPr/>
          </p:nvSpPr>
          <p:spPr>
            <a:xfrm rot="5400000">
              <a:off x="7668344" y="3140968"/>
              <a:ext cx="36000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直角三角形 170"/>
            <p:cNvSpPr>
              <a:spLocks noChangeAspect="1"/>
            </p:cNvSpPr>
            <p:nvPr/>
          </p:nvSpPr>
          <p:spPr>
            <a:xfrm rot="5400000">
              <a:off x="7308304" y="3501008"/>
              <a:ext cx="36000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直角三角形 171"/>
            <p:cNvSpPr>
              <a:spLocks noChangeAspect="1"/>
            </p:cNvSpPr>
            <p:nvPr/>
          </p:nvSpPr>
          <p:spPr>
            <a:xfrm rot="5400000">
              <a:off x="6228184" y="4581128"/>
              <a:ext cx="36000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直角三角形 172"/>
            <p:cNvSpPr>
              <a:spLocks noChangeAspect="1"/>
            </p:cNvSpPr>
            <p:nvPr/>
          </p:nvSpPr>
          <p:spPr>
            <a:xfrm rot="5400000">
              <a:off x="5868144" y="4941168"/>
              <a:ext cx="360000" cy="3600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正方形/長方形 173"/>
            <p:cNvSpPr/>
            <p:nvPr/>
          </p:nvSpPr>
          <p:spPr>
            <a:xfrm rot="5400000">
              <a:off x="6228184" y="458112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正方形/長方形 174"/>
            <p:cNvSpPr/>
            <p:nvPr/>
          </p:nvSpPr>
          <p:spPr>
            <a:xfrm rot="5400000">
              <a:off x="6588224" y="422108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正方形/長方形 175"/>
            <p:cNvSpPr/>
            <p:nvPr/>
          </p:nvSpPr>
          <p:spPr>
            <a:xfrm rot="5400000">
              <a:off x="6948264" y="386108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正方形/長方形 176"/>
            <p:cNvSpPr/>
            <p:nvPr/>
          </p:nvSpPr>
          <p:spPr>
            <a:xfrm rot="5400000">
              <a:off x="5868144" y="494116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正方形/長方形 177"/>
            <p:cNvSpPr/>
            <p:nvPr/>
          </p:nvSpPr>
          <p:spPr>
            <a:xfrm rot="5400000">
              <a:off x="7668344" y="314096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正方形/長方形 178"/>
            <p:cNvSpPr/>
            <p:nvPr/>
          </p:nvSpPr>
          <p:spPr>
            <a:xfrm rot="5400000">
              <a:off x="7308304" y="350100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1" name="テキスト ボックス 180"/>
          <p:cNvSpPr txBox="1"/>
          <p:nvPr/>
        </p:nvSpPr>
        <p:spPr>
          <a:xfrm>
            <a:off x="214789" y="56519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251520" y="34290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4211960" y="33477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211960" y="57959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784976" cy="522920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 tried to fabricate the three dimension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structures.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 confirmed that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was crystallized by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postannealing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at 1000℃.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 confirmed that quality of crystallized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is similar to 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substrates.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I confirmed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growth mechanism by TEM.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 succeed in fabrication of the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structure with flat 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(110) side surface.</a:t>
            </a:r>
            <a:endParaRPr lang="ja-JP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 have been trying to fabricate FZO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structures on the 3D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substrate, and study their magnetic properties.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707904" y="4797152"/>
            <a:ext cx="1368152" cy="504056"/>
            <a:chOff x="3779912" y="5085184"/>
            <a:chExt cx="1368152" cy="504056"/>
          </a:xfrm>
        </p:grpSpPr>
        <p:sp>
          <p:nvSpPr>
            <p:cNvPr id="4" name="下矢印 3"/>
            <p:cNvSpPr/>
            <p:nvPr/>
          </p:nvSpPr>
          <p:spPr>
            <a:xfrm>
              <a:off x="3779912" y="5085184"/>
              <a:ext cx="1296144" cy="504056"/>
            </a:xfrm>
            <a:prstGeom prst="downArrow">
              <a:avLst/>
            </a:prstGeom>
            <a:gradFill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802824" y="5085184"/>
              <a:ext cx="134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uture plane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Introduction of k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eyword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3d transition metal oxide &amp; FZO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Magnetic domain and magnetic domain wall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Constricted ferromagnetic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processing procedure for metal oxides</a:t>
            </a:r>
          </a:p>
          <a:p>
            <a:pPr lvl="1"/>
            <a:endParaRPr lang="en-US" altLang="ja-JP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My research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Sidewall growth method &amp; Fabrication process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Anneal condition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Three dimension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Structure analysis by TEM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growth mechanism</a:t>
            </a:r>
          </a:p>
          <a:p>
            <a:endParaRPr lang="en-US" altLang="ja-JP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Introduction of k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eyword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3d transition metal oxide &amp; FZO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Magnetic domain and magnetic domain wall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Constricted ferromagnetic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processing procedure for metal oxides</a:t>
            </a:r>
          </a:p>
          <a:p>
            <a:pPr lvl="1"/>
            <a:endParaRPr lang="en-US" altLang="ja-JP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research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Sidewall growth method &amp; Fabrication process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Anneal condition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dimension 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 analysis by TEM</a:t>
            </a:r>
          </a:p>
          <a:p>
            <a:pPr lvl="1"/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growth mechanism</a:t>
            </a:r>
          </a:p>
          <a:p>
            <a:endParaRPr lang="en-US" altLang="ja-JP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1763688" y="3140968"/>
            <a:ext cx="2160240" cy="2592288"/>
            <a:chOff x="251520" y="4005064"/>
            <a:chExt cx="2160240" cy="25922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235" y="4653136"/>
              <a:ext cx="1964517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角丸四角形吹き出し 14"/>
            <p:cNvSpPr/>
            <p:nvPr/>
          </p:nvSpPr>
          <p:spPr>
            <a:xfrm>
              <a:off x="251520" y="4005064"/>
              <a:ext cx="2160240" cy="2592288"/>
            </a:xfrm>
            <a:prstGeom prst="wedgeRoundRectCallout">
              <a:avLst>
                <a:gd name="adj1" fmla="val -79467"/>
                <a:gd name="adj2" fmla="val -62505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43972" y="4149080"/>
              <a:ext cx="1601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Ferroelectric</a:t>
              </a:r>
            </a:p>
            <a:p>
              <a:pPr algn="ctr"/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BaTiO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1" lang="ja-JP" alt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67544" y="6237312"/>
              <a:ext cx="1627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science  </a:t>
              </a:r>
              <a:r>
                <a:rPr kumimoji="1"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303 </a:t>
              </a:r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661(2004)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3d transition metal oxide</a:t>
            </a:r>
            <a:r>
              <a:rPr lang="en-US" altLang="ja-JP" sz="2700" dirty="0" smtClean="0">
                <a:latin typeface="Times New Roman" pitchFamily="18" charset="0"/>
                <a:cs typeface="Times New Roman" pitchFamily="18" charset="0"/>
              </a:rPr>
              <a:t>(3d</a:t>
            </a:r>
            <a:r>
              <a:rPr lang="ja-JP" altLang="en-US" sz="2700" dirty="0" smtClean="0">
                <a:latin typeface="Times New Roman" pitchFamily="18" charset="0"/>
                <a:cs typeface="Times New Roman" pitchFamily="18" charset="0"/>
              </a:rPr>
              <a:t>遷移金属酸化物</a:t>
            </a:r>
            <a:r>
              <a:rPr lang="en-US" altLang="ja-JP" sz="2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グループ化 12"/>
          <p:cNvGrpSpPr/>
          <p:nvPr/>
        </p:nvGrpSpPr>
        <p:grpSpPr>
          <a:xfrm>
            <a:off x="251520" y="2492896"/>
            <a:ext cx="720080" cy="4248472"/>
            <a:chOff x="1979713" y="2564904"/>
            <a:chExt cx="792088" cy="51845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" name="角丸四角形 3"/>
            <p:cNvSpPr/>
            <p:nvPr/>
          </p:nvSpPr>
          <p:spPr>
            <a:xfrm>
              <a:off x="1979713" y="2564904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1979713" y="6453336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Ni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979713" y="3212976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979713" y="5805264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979713" y="3861048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1979713" y="4509120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Mn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979713" y="5157192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1979713" y="7101408"/>
              <a:ext cx="792088" cy="648072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825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</a:t>
              </a:r>
              <a:endParaRPr kumimoji="1" lang="ja-JP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763688" y="3140968"/>
            <a:ext cx="2160240" cy="2592288"/>
            <a:chOff x="2483768" y="4005064"/>
            <a:chExt cx="2160240" cy="2592288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2483768" y="4005064"/>
              <a:ext cx="2160240" cy="2592288"/>
            </a:xfrm>
            <a:prstGeom prst="wedgeRoundRectCallout">
              <a:avLst>
                <a:gd name="adj1" fmla="val -80931"/>
                <a:gd name="adj2" fmla="val -4172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2333" y="4905466"/>
              <a:ext cx="1827659" cy="140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2638459" y="4161661"/>
              <a:ext cx="1919116" cy="851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kumimoji="1"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Metal-Insulator</a:t>
              </a:r>
            </a:p>
            <a:p>
              <a:pPr algn="ctr">
                <a:lnSpc>
                  <a:spcPts val="2000"/>
                </a:lnSpc>
              </a:pPr>
              <a:r>
                <a:rPr kumimoji="1"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 transition</a:t>
              </a:r>
            </a:p>
            <a:p>
              <a:pPr algn="ctr"/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VO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483768" y="6248345"/>
              <a:ext cx="2042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Thin solid films </a:t>
              </a:r>
              <a:r>
                <a:rPr kumimoji="1"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486 </a:t>
              </a:r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46(2005)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763688" y="3140968"/>
            <a:ext cx="2160240" cy="2592288"/>
            <a:chOff x="4716016" y="4005064"/>
            <a:chExt cx="2088232" cy="2592288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7962" y="4797152"/>
              <a:ext cx="2004278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角丸四角形吹き出し 16"/>
            <p:cNvSpPr/>
            <p:nvPr/>
          </p:nvSpPr>
          <p:spPr>
            <a:xfrm>
              <a:off x="4716016" y="4005064"/>
              <a:ext cx="2088232" cy="2592288"/>
            </a:xfrm>
            <a:prstGeom prst="wedgeRoundRectCallout">
              <a:avLst>
                <a:gd name="adj1" fmla="val -83511"/>
                <a:gd name="adj2" fmla="val 17891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873173" y="4149080"/>
              <a:ext cx="18022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Ferromagnetic</a:t>
              </a:r>
            </a:p>
            <a:p>
              <a:pPr algn="ctr"/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,Fe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3-x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Zn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1" lang="ja-JP" alt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092302" y="6248345"/>
              <a:ext cx="1391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small</a:t>
              </a:r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1661(2008)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763688" y="3140968"/>
            <a:ext cx="2232248" cy="2592288"/>
            <a:chOff x="6868017" y="4005064"/>
            <a:chExt cx="2150139" cy="25922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4941169"/>
              <a:ext cx="2012506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角丸四角形吹き出し 17"/>
            <p:cNvSpPr/>
            <p:nvPr/>
          </p:nvSpPr>
          <p:spPr>
            <a:xfrm>
              <a:off x="6876256" y="4005064"/>
              <a:ext cx="2088232" cy="2592288"/>
            </a:xfrm>
            <a:prstGeom prst="wedgeRoundRectCallout">
              <a:avLst>
                <a:gd name="adj1" fmla="val -82892"/>
                <a:gd name="adj2" fmla="val 7925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868017" y="4089653"/>
              <a:ext cx="2150139" cy="851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 smtClean="0">
                  <a:latin typeface="Times New Roman" pitchFamily="18" charset="0"/>
                  <a:cs typeface="Times New Roman" pitchFamily="18" charset="0"/>
                </a:rPr>
                <a:t>High temperature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ja-JP" sz="2000" b="1" dirty="0" err="1" smtClean="0">
                  <a:latin typeface="Times New Roman" pitchFamily="18" charset="0"/>
                  <a:cs typeface="Times New Roman" pitchFamily="18" charset="0"/>
                </a:rPr>
                <a:t>superconduction</a:t>
              </a:r>
              <a:endParaRPr lang="en-US" altLang="ja-JP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YBa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Cu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kumimoji="1" lang="en-US" altLang="ja-JP" sz="160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1" lang="ja-JP" alt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108526" y="6248345"/>
              <a:ext cx="1454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PRL.</a:t>
              </a:r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58</a:t>
              </a:r>
              <a:r>
                <a:rPr kumimoji="1"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200" dirty="0" smtClean="0">
                  <a:latin typeface="Times New Roman" pitchFamily="18" charset="0"/>
                  <a:cs typeface="Times New Roman" pitchFamily="18" charset="0"/>
                </a:rPr>
                <a:t>1574(1987)</a:t>
              </a:r>
              <a:endParaRPr kumimoji="1" lang="ja-JP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グループ化 27"/>
          <p:cNvGrpSpPr/>
          <p:nvPr/>
        </p:nvGrpSpPr>
        <p:grpSpPr>
          <a:xfrm>
            <a:off x="467544" y="1700808"/>
            <a:ext cx="8234049" cy="461665"/>
            <a:chOff x="-181947" y="1700808"/>
            <a:chExt cx="8234049" cy="461665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-181947" y="1700808"/>
              <a:ext cx="8234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Strongly-correlated electron system</a:t>
              </a:r>
              <a:r>
                <a:rPr lang="ja-JP" altLang="en-US" sz="2400" b="1" dirty="0" smtClean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Variety of </a:t>
              </a:r>
              <a:r>
                <a:rPr lang="ja-JP" alt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function</a:t>
              </a:r>
              <a:endParaRPr kumimoji="1"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右矢印 26"/>
            <p:cNvSpPr/>
            <p:nvPr/>
          </p:nvSpPr>
          <p:spPr>
            <a:xfrm>
              <a:off x="4786605" y="1700808"/>
              <a:ext cx="432048" cy="432048"/>
            </a:xfrm>
            <a:prstGeom prst="rightArrow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3995936" y="206084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（強相関電子系）</a:t>
            </a:r>
            <a:endParaRPr kumimoji="1" lang="ja-JP" altLang="en-US" sz="1400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1555883" y="2420888"/>
            <a:ext cx="7912661" cy="4365104"/>
            <a:chOff x="1555883" y="2420888"/>
            <a:chExt cx="7912661" cy="4365104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1555883" y="2420888"/>
              <a:ext cx="7912661" cy="4365104"/>
              <a:chOff x="1547665" y="2420888"/>
              <a:chExt cx="7912661" cy="4365104"/>
            </a:xfrm>
          </p:grpSpPr>
          <p:grpSp>
            <p:nvGrpSpPr>
              <p:cNvPr id="68" name="グループ化 67"/>
              <p:cNvGrpSpPr/>
              <p:nvPr/>
            </p:nvGrpSpPr>
            <p:grpSpPr>
              <a:xfrm>
                <a:off x="1547665" y="2420888"/>
                <a:ext cx="7912661" cy="4365104"/>
                <a:chOff x="4067945" y="2492896"/>
                <a:chExt cx="7979153" cy="4365104"/>
              </a:xfrm>
              <a:noFill/>
            </p:grpSpPr>
            <p:sp>
              <p:nvSpPr>
                <p:cNvPr id="67" name="角丸四角形吹き出し 66"/>
                <p:cNvSpPr/>
                <p:nvPr/>
              </p:nvSpPr>
              <p:spPr>
                <a:xfrm>
                  <a:off x="4067945" y="2492896"/>
                  <a:ext cx="7479149" cy="4365104"/>
                </a:xfrm>
                <a:prstGeom prst="wedgeRoundRectCallout">
                  <a:avLst>
                    <a:gd name="adj1" fmla="val -56755"/>
                    <a:gd name="adj2" fmla="val 6768"/>
                    <a:gd name="adj3" fmla="val 16667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6" name="グループ化 65"/>
                <p:cNvGrpSpPr/>
                <p:nvPr/>
              </p:nvGrpSpPr>
              <p:grpSpPr>
                <a:xfrm>
                  <a:off x="4139952" y="2545740"/>
                  <a:ext cx="7907146" cy="4254862"/>
                  <a:chOff x="4139952" y="2545740"/>
                  <a:chExt cx="7907146" cy="4254862"/>
                </a:xfrm>
                <a:grpFill/>
              </p:grpSpPr>
              <p:grpSp>
                <p:nvGrpSpPr>
                  <p:cNvPr id="39" name="グループ化 38"/>
                  <p:cNvGrpSpPr/>
                  <p:nvPr/>
                </p:nvGrpSpPr>
                <p:grpSpPr>
                  <a:xfrm>
                    <a:off x="4139952" y="3068960"/>
                    <a:ext cx="2931719" cy="2376264"/>
                    <a:chOff x="296425" y="1872896"/>
                    <a:chExt cx="3689042" cy="2623047"/>
                  </a:xfrm>
                  <a:grpFill/>
                </p:grpSpPr>
                <p:grpSp>
                  <p:nvGrpSpPr>
                    <p:cNvPr id="41" name="グループ化 29"/>
                    <p:cNvGrpSpPr/>
                    <p:nvPr/>
                  </p:nvGrpSpPr>
                  <p:grpSpPr>
                    <a:xfrm>
                      <a:off x="388555" y="2255076"/>
                      <a:ext cx="3596912" cy="2240867"/>
                      <a:chOff x="388555" y="2255076"/>
                      <a:chExt cx="3596912" cy="2240867"/>
                    </a:xfrm>
                    <a:grpFill/>
                  </p:grpSpPr>
                  <p:pic>
                    <p:nvPicPr>
                      <p:cNvPr id="42" name="図 3" descr="Fe3O4_real.bmp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/>
                      <a:stretch>
                        <a:fillRect/>
                      </a:stretch>
                    </p:blipFill>
                    <p:spPr>
                      <a:xfrm>
                        <a:off x="388555" y="2255076"/>
                        <a:ext cx="3086175" cy="2240867"/>
                      </a:xfrm>
                      <a:prstGeom prst="rect">
                        <a:avLst/>
                      </a:prstGeom>
                      <a:grpFill/>
                    </p:spPr>
                  </p:pic>
                  <p:cxnSp>
                    <p:nvCxnSpPr>
                      <p:cNvPr id="43" name="直線コネクタ 42"/>
                      <p:cNvCxnSpPr>
                        <a:endCxn id="44" idx="1"/>
                      </p:cNvCxnSpPr>
                      <p:nvPr/>
                    </p:nvCxnSpPr>
                    <p:spPr>
                      <a:xfrm flipV="1">
                        <a:off x="3007185" y="2513939"/>
                        <a:ext cx="288031" cy="101177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chemeClr val="tx1"/>
                        </a:solidFill>
                        <a:head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テキスト ボックス 43"/>
                      <p:cNvSpPr txBox="1"/>
                      <p:nvPr/>
                    </p:nvSpPr>
                    <p:spPr>
                      <a:xfrm>
                        <a:off x="3295217" y="2327081"/>
                        <a:ext cx="690250" cy="37371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6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Fe</a:t>
                        </a:r>
                        <a:r>
                          <a:rPr kumimoji="1" lang="en-US" altLang="ja-JP" sz="1600" b="1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3+</a:t>
                        </a:r>
                        <a:endParaRPr kumimoji="1" lang="ja-JP" altLang="en-US" sz="1600" b="1" baseline="300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cxnSp>
                    <p:nvCxnSpPr>
                      <p:cNvPr id="45" name="直線コネクタ 44"/>
                      <p:cNvCxnSpPr/>
                      <p:nvPr/>
                    </p:nvCxnSpPr>
                    <p:spPr>
                      <a:xfrm flipV="1">
                        <a:off x="2791161" y="3025678"/>
                        <a:ext cx="461857" cy="93494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chemeClr val="tx1"/>
                        </a:solidFill>
                        <a:head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" name="テキスト ボックス 45"/>
                      <p:cNvSpPr txBox="1"/>
                      <p:nvPr/>
                    </p:nvSpPr>
                    <p:spPr>
                      <a:xfrm>
                        <a:off x="3223209" y="2831139"/>
                        <a:ext cx="637429" cy="37371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sz="16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O</a:t>
                        </a:r>
                        <a:r>
                          <a:rPr lang="en-US" altLang="ja-JP" sz="1600" b="1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2-</a:t>
                        </a:r>
                        <a:endParaRPr kumimoji="1" lang="ja-JP" altLang="en-US" sz="1600" b="1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cxnSp>
                    <p:nvCxnSpPr>
                      <p:cNvPr id="47" name="直線コネクタ 46"/>
                      <p:cNvCxnSpPr/>
                      <p:nvPr/>
                    </p:nvCxnSpPr>
                    <p:spPr>
                      <a:xfrm flipV="1">
                        <a:off x="2791161" y="3385717"/>
                        <a:ext cx="461857" cy="93494"/>
                      </a:xfrm>
                      <a:prstGeom prst="line">
                        <a:avLst/>
                      </a:prstGeom>
                      <a:grpFill/>
                      <a:ln w="28575">
                        <a:solidFill>
                          <a:schemeClr val="tx1"/>
                        </a:solidFill>
                        <a:head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" name="テキスト ボックス 47"/>
                      <p:cNvSpPr txBox="1"/>
                      <p:nvPr/>
                    </p:nvSpPr>
                    <p:spPr>
                      <a:xfrm>
                        <a:off x="3223208" y="3191179"/>
                        <a:ext cx="698342" cy="37371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sz="16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Fe</a:t>
                        </a:r>
                        <a:r>
                          <a:rPr lang="en-US" altLang="ja-JP" sz="1600" b="1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2+</a:t>
                        </a:r>
                        <a:endParaRPr kumimoji="1" lang="ja-JP" altLang="en-US" sz="1600" b="1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0" name="テキスト ボックス 39"/>
                    <p:cNvSpPr txBox="1"/>
                    <p:nvPr/>
                  </p:nvSpPr>
                  <p:spPr>
                    <a:xfrm>
                      <a:off x="296425" y="1872896"/>
                      <a:ext cx="3533755" cy="441663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Spinel</a:t>
                      </a:r>
                      <a:r>
                        <a:rPr lang="en-US" altLang="ja-JP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structure</a:t>
                      </a:r>
                      <a:endParaRPr kumimoji="1" lang="ja-JP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6" name="グループ化 55"/>
                  <p:cNvGrpSpPr/>
                  <p:nvPr/>
                </p:nvGrpSpPr>
                <p:grpSpPr>
                  <a:xfrm>
                    <a:off x="7045081" y="3068960"/>
                    <a:ext cx="5002017" cy="3731642"/>
                    <a:chOff x="7440617" y="2348880"/>
                    <a:chExt cx="5002017" cy="3731642"/>
                  </a:xfrm>
                  <a:grpFill/>
                </p:grpSpPr>
                <p:sp>
                  <p:nvSpPr>
                    <p:cNvPr id="51" name="テキスト ボックス 50"/>
                    <p:cNvSpPr txBox="1"/>
                    <p:nvPr/>
                  </p:nvSpPr>
                  <p:spPr>
                    <a:xfrm>
                      <a:off x="7452320" y="4089266"/>
                      <a:ext cx="4671331" cy="707886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Ferromagnetic at </a:t>
                      </a:r>
                      <a:r>
                        <a:rPr kumimoji="1" lang="en-US" altLang="ja-JP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roomtemperature</a:t>
                      </a:r>
                      <a:endParaRPr kumimoji="1" lang="en-US" altLang="ja-JP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altLang="ja-JP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	      </a:t>
                      </a:r>
                      <a:r>
                        <a:rPr kumimoji="1" lang="en-US" altLang="ja-JP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and high spin polarization</a:t>
                      </a:r>
                      <a:endParaRPr kumimoji="1" lang="ja-JP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2" name="テキスト ボックス 51"/>
                    <p:cNvSpPr txBox="1"/>
                    <p:nvPr/>
                  </p:nvSpPr>
                  <p:spPr>
                    <a:xfrm>
                      <a:off x="7470719" y="2348880"/>
                      <a:ext cx="4930009" cy="40011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Control of carrier concentrate</a:t>
                      </a:r>
                      <a:endParaRPr kumimoji="1" lang="ja-JP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3" name="テキスト ボックス 52"/>
                    <p:cNvSpPr txBox="1"/>
                    <p:nvPr/>
                  </p:nvSpPr>
                  <p:spPr>
                    <a:xfrm>
                      <a:off x="7440617" y="4725144"/>
                      <a:ext cx="5002017" cy="40011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Enviromental</a:t>
                      </a:r>
                      <a:r>
                        <a:rPr kumimoji="1" lang="en-US" altLang="ja-JP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friendly material</a:t>
                      </a:r>
                      <a:endParaRPr kumimoji="1" lang="ja-JP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4" name="テキスト ボックス 53"/>
                    <p:cNvSpPr txBox="1"/>
                    <p:nvPr/>
                  </p:nvSpPr>
                  <p:spPr>
                    <a:xfrm>
                      <a:off x="10562980" y="5024209"/>
                      <a:ext cx="1415772" cy="276999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1200" dirty="0" smtClean="0"/>
                        <a:t>（環境調和型材料）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55" name="テキスト ボックス 54"/>
                    <p:cNvSpPr txBox="1"/>
                    <p:nvPr/>
                  </p:nvSpPr>
                  <p:spPr>
                    <a:xfrm>
                      <a:off x="9202614" y="5157192"/>
                      <a:ext cx="1569919" cy="923330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Clark number</a:t>
                      </a:r>
                    </a:p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    O : (49.5</a:t>
                      </a:r>
                      <a:r>
                        <a:rPr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    Fe : (4.70)</a:t>
                      </a:r>
                      <a:r>
                        <a:rPr lang="ja-JP" alt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0" name="テキスト ボックス 49"/>
                    <p:cNvSpPr txBox="1"/>
                    <p:nvPr/>
                  </p:nvSpPr>
                  <p:spPr>
                    <a:xfrm>
                      <a:off x="10224120" y="3789040"/>
                      <a:ext cx="1656184" cy="276999"/>
                    </a:xfrm>
                    <a:prstGeom prst="rect">
                      <a:avLst/>
                    </a:prstGeom>
                    <a:grpFill/>
                  </p:spPr>
                  <p:txBody>
                    <a:bodyPr wrap="squar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PRB. </a:t>
                      </a:r>
                      <a:r>
                        <a:rPr lang="en-US" altLang="ja-JP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en-US" altLang="ja-JP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205108(2007)</a:t>
                      </a:r>
                      <a:endParaRPr lang="en-US" altLang="ja-JP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7" name="グループ化 56"/>
                  <p:cNvGrpSpPr/>
                  <p:nvPr/>
                </p:nvGrpSpPr>
                <p:grpSpPr>
                  <a:xfrm>
                    <a:off x="4658246" y="5445224"/>
                    <a:ext cx="3586162" cy="1296144"/>
                    <a:chOff x="903081" y="4662337"/>
                    <a:chExt cx="4974352" cy="1706410"/>
                  </a:xfrm>
                  <a:grpFill/>
                </p:grpSpPr>
                <p:pic>
                  <p:nvPicPr>
                    <p:cNvPr id="58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35483" y="4662337"/>
                      <a:ext cx="2170433" cy="1422008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9" name="テキスト ボックス 58"/>
                    <p:cNvSpPr txBox="1"/>
                    <p:nvPr/>
                  </p:nvSpPr>
                  <p:spPr>
                    <a:xfrm>
                      <a:off x="2502349" y="6004070"/>
                      <a:ext cx="3375084" cy="364677"/>
                    </a:xfrm>
                    <a:prstGeom prst="rect">
                      <a:avLst/>
                    </a:prstGeom>
                    <a:grpFill/>
                  </p:spPr>
                  <p:txBody>
                    <a:bodyPr wrap="squar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PRB. </a:t>
                      </a:r>
                      <a:r>
                        <a:rPr lang="en-US" altLang="ja-JP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en-US" altLang="ja-JP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205108(2007)</a:t>
                      </a:r>
                      <a:endParaRPr lang="en-US" altLang="ja-JP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60" name="直線コネクタ 59"/>
                    <p:cNvCxnSpPr/>
                    <p:nvPr/>
                  </p:nvCxnSpPr>
                  <p:spPr>
                    <a:xfrm rot="10800000" flipV="1">
                      <a:off x="1292931" y="5799944"/>
                      <a:ext cx="302164" cy="18960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テキスト ボックス 60"/>
                    <p:cNvSpPr txBox="1"/>
                    <p:nvPr/>
                  </p:nvSpPr>
                  <p:spPr>
                    <a:xfrm>
                      <a:off x="903081" y="5840591"/>
                      <a:ext cx="389850" cy="338554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62" name="直線コネクタ 61"/>
                    <p:cNvCxnSpPr/>
                    <p:nvPr/>
                  </p:nvCxnSpPr>
                  <p:spPr>
                    <a:xfrm>
                      <a:off x="2123728" y="5085184"/>
                      <a:ext cx="821898" cy="19453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" name="テキスト ボックス 62"/>
                    <p:cNvSpPr txBox="1"/>
                    <p:nvPr/>
                  </p:nvSpPr>
                  <p:spPr>
                    <a:xfrm>
                      <a:off x="2915816" y="5085183"/>
                      <a:ext cx="794428" cy="445716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64" name="直線コネクタ 63"/>
                    <p:cNvCxnSpPr/>
                    <p:nvPr/>
                  </p:nvCxnSpPr>
                  <p:spPr>
                    <a:xfrm rot="16200000" flipH="1">
                      <a:off x="1753333" y="5815619"/>
                      <a:ext cx="482570" cy="2981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テキスト ボックス 64"/>
                    <p:cNvSpPr txBox="1"/>
                    <p:nvPr/>
                  </p:nvSpPr>
                  <p:spPr>
                    <a:xfrm>
                      <a:off x="1835696" y="6021288"/>
                      <a:ext cx="576064" cy="338554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8" name="正方形/長方形 37"/>
                  <p:cNvSpPr/>
                  <p:nvPr/>
                </p:nvSpPr>
                <p:spPr>
                  <a:xfrm>
                    <a:off x="6228184" y="2545740"/>
                    <a:ext cx="2820003" cy="523220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sz="2800" b="1" dirty="0" smtClean="0">
                        <a:latin typeface="Times New Roman" pitchFamily="18" charset="0"/>
                        <a:cs typeface="Times New Roman" pitchFamily="18" charset="0"/>
                      </a:rPr>
                      <a:t>Fe</a:t>
                    </a:r>
                    <a:r>
                      <a:rPr lang="en-US" altLang="ja-JP" sz="28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3-x</a:t>
                    </a:r>
                    <a:r>
                      <a:rPr lang="en-US" altLang="ja-JP" sz="2800" b="1" dirty="0" smtClean="0">
                        <a:latin typeface="Times New Roman" pitchFamily="18" charset="0"/>
                        <a:cs typeface="Times New Roman" pitchFamily="18" charset="0"/>
                      </a:rPr>
                      <a:t>Zn</a:t>
                    </a:r>
                    <a:r>
                      <a:rPr lang="en-US" altLang="ja-JP" sz="28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ja-JP" sz="2800" b="1" dirty="0" smtClean="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r>
                      <a:rPr lang="en-US" altLang="ja-JP" sz="2800" b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altLang="ja-JP" sz="2800" b="1" dirty="0" smtClean="0">
                        <a:latin typeface="Times New Roman" pitchFamily="18" charset="0"/>
                        <a:cs typeface="Times New Roman" pitchFamily="18" charset="0"/>
                      </a:rPr>
                      <a:t>(FZO)</a:t>
                    </a:r>
                    <a:endParaRPr lang="ja-JP" altLang="en-US" sz="2800" b="1" dirty="0"/>
                  </a:p>
                </p:txBody>
              </p:sp>
            </p:grpSp>
          </p:grpSp>
          <p:grpSp>
            <p:nvGrpSpPr>
              <p:cNvPr id="79" name="グループ化 78"/>
              <p:cNvGrpSpPr/>
              <p:nvPr/>
            </p:nvGrpSpPr>
            <p:grpSpPr>
              <a:xfrm>
                <a:off x="5215912" y="3284985"/>
                <a:ext cx="2112235" cy="1584176"/>
                <a:chOff x="5215912" y="3284985"/>
                <a:chExt cx="2112235" cy="1584176"/>
              </a:xfrm>
            </p:grpSpPr>
            <p:pic>
              <p:nvPicPr>
                <p:cNvPr id="28673" name="Picture 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215912" y="3284985"/>
                  <a:ext cx="2112235" cy="1584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6" name="直線コネクタ 75"/>
                <p:cNvCxnSpPr/>
                <p:nvPr/>
              </p:nvCxnSpPr>
              <p:spPr>
                <a:xfrm rot="5400000">
                  <a:off x="6588224" y="4005064"/>
                  <a:ext cx="11521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"/>
            <p:cNvGrpSpPr>
              <a:grpSpLocks noChangeAspect="1"/>
            </p:cNvGrpSpPr>
            <p:nvPr/>
          </p:nvGrpSpPr>
          <p:grpSpPr bwMode="auto">
            <a:xfrm>
              <a:off x="4932040" y="5725752"/>
              <a:ext cx="1224136" cy="1048111"/>
              <a:chOff x="1330" y="878"/>
              <a:chExt cx="1217" cy="1042"/>
            </a:xfrm>
          </p:grpSpPr>
          <p:pic>
            <p:nvPicPr>
              <p:cNvPr id="70" name="Picture 7" descr="名称未設定-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04" y="878"/>
                <a:ext cx="1043" cy="1042"/>
              </a:xfrm>
              <a:prstGeom prst="rect">
                <a:avLst/>
              </a:prstGeom>
              <a:noFill/>
            </p:spPr>
          </p:pic>
          <p:sp>
            <p:nvSpPr>
              <p:cNvPr id="71" name="Text Box 8"/>
              <p:cNvSpPr txBox="1">
                <a:spLocks noChangeArrowheads="1"/>
              </p:cNvSpPr>
              <p:nvPr/>
            </p:nvSpPr>
            <p:spPr bwMode="auto">
              <a:xfrm>
                <a:off x="2097" y="1243"/>
                <a:ext cx="3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000" b="1" dirty="0">
                    <a:latin typeface="cmb10" pitchFamily="34" charset="0"/>
                  </a:rPr>
                  <a:t>O</a:t>
                </a:r>
              </a:p>
            </p:txBody>
          </p: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1620" y="1481"/>
                <a:ext cx="337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000" b="1" dirty="0">
                    <a:solidFill>
                      <a:schemeClr val="bg1"/>
                    </a:solidFill>
                    <a:latin typeface="cmb10" pitchFamily="34" charset="0"/>
                  </a:rPr>
                  <a:t>Si</a:t>
                </a:r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1330" y="935"/>
                <a:ext cx="369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000" b="1" dirty="0">
                    <a:latin typeface="cmb10" pitchFamily="34" charset="0"/>
                  </a:rPr>
                  <a:t>Fe</a:t>
                </a:r>
              </a:p>
            </p:txBody>
          </p:sp>
          <p:sp>
            <p:nvSpPr>
              <p:cNvPr id="74" name="Text Box 11"/>
              <p:cNvSpPr txBox="1">
                <a:spLocks noChangeArrowheads="1"/>
              </p:cNvSpPr>
              <p:nvPr/>
            </p:nvSpPr>
            <p:spPr bwMode="auto">
              <a:xfrm>
                <a:off x="1461" y="1163"/>
                <a:ext cx="346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000" b="1" dirty="0">
                    <a:latin typeface="cmb10" pitchFamily="34" charset="0"/>
                  </a:rPr>
                  <a:t>Al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99060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Ferromagnetic nanostructures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72008" y="1501796"/>
            <a:ext cx="4427984" cy="5300546"/>
            <a:chOff x="4896544" y="1501796"/>
            <a:chExt cx="4427984" cy="5300546"/>
          </a:xfrm>
        </p:grpSpPr>
        <p:grpSp>
          <p:nvGrpSpPr>
            <p:cNvPr id="81" name="グループ化 80"/>
            <p:cNvGrpSpPr/>
            <p:nvPr/>
          </p:nvGrpSpPr>
          <p:grpSpPr>
            <a:xfrm>
              <a:off x="4896544" y="4725144"/>
              <a:ext cx="4355976" cy="2077198"/>
              <a:chOff x="-7324" y="3223744"/>
              <a:chExt cx="5425736" cy="3367499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107507" y="3223744"/>
                <a:ext cx="5310905" cy="2593173"/>
                <a:chOff x="5436096" y="2800325"/>
                <a:chExt cx="3460105" cy="1390991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436096" y="2852936"/>
                  <a:ext cx="1440160" cy="1282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76253" y="2871801"/>
                  <a:ext cx="1440160" cy="1251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テキスト ボックス 25"/>
                <p:cNvSpPr txBox="1">
                  <a:spLocks noChangeArrowheads="1"/>
                </p:cNvSpPr>
                <p:nvPr/>
              </p:nvSpPr>
              <p:spPr bwMode="auto">
                <a:xfrm>
                  <a:off x="5502369" y="2800325"/>
                  <a:ext cx="2808311" cy="24088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200" dirty="0" smtClean="0">
                      <a:latin typeface="Times New Roman" pitchFamily="18" charset="0"/>
                      <a:cs typeface="Times New Roman" pitchFamily="18" charset="0"/>
                    </a:rPr>
                    <a:t>Fe</a:t>
                  </a:r>
                  <a:r>
                    <a:rPr lang="en-US" altLang="ja-JP" sz="1050" dirty="0" smtClean="0">
                      <a:latin typeface="Times New Roman" pitchFamily="18" charset="0"/>
                      <a:cs typeface="Times New Roman" pitchFamily="18" charset="0"/>
                    </a:rPr>
                    <a:t>3-x</a:t>
                  </a:r>
                  <a:r>
                    <a:rPr lang="en-US" altLang="ja-JP" sz="1200" dirty="0" smtClean="0">
                      <a:latin typeface="Times New Roman" pitchFamily="18" charset="0"/>
                      <a:cs typeface="Times New Roman" pitchFamily="18" charset="0"/>
                    </a:rPr>
                    <a:t>Mn</a:t>
                  </a:r>
                  <a:r>
                    <a:rPr lang="en-US" altLang="ja-JP" sz="1050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ja-JP" sz="1200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en-US" altLang="ja-JP" sz="1050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altLang="ja-JP" sz="1200" dirty="0" smtClean="0">
                      <a:latin typeface="Times New Roman" pitchFamily="18" charset="0"/>
                      <a:cs typeface="Times New Roman" pitchFamily="18" charset="0"/>
                    </a:rPr>
                    <a:t>-nanowire MFM </a:t>
                  </a:r>
                  <a:r>
                    <a:rPr lang="en-US" altLang="ja-JP" sz="1200" dirty="0">
                      <a:latin typeface="Times New Roman" pitchFamily="18" charset="0"/>
                      <a:cs typeface="Times New Roman" pitchFamily="18" charset="0"/>
                    </a:rPr>
                    <a:t>image</a:t>
                  </a:r>
                  <a:endParaRPr lang="ja-JP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7445282" y="3963818"/>
                  <a:ext cx="1450919" cy="227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100" dirty="0" err="1">
                      <a:latin typeface="Times New Roman" pitchFamily="18" charset="0"/>
                      <a:cs typeface="Times New Roman" pitchFamily="18" charset="0"/>
                    </a:rPr>
                    <a:t>Nano</a:t>
                  </a:r>
                  <a:r>
                    <a:rPr lang="en-US" altLang="ja-JP" sz="11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ja-JP" sz="1100" dirty="0" err="1">
                      <a:latin typeface="Times New Roman" pitchFamily="18" charset="0"/>
                      <a:cs typeface="Times New Roman" pitchFamily="18" charset="0"/>
                    </a:rPr>
                    <a:t>Lett</a:t>
                  </a:r>
                  <a:r>
                    <a:rPr lang="en-US" altLang="ja-JP" sz="11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altLang="ja-JP" sz="1100" b="1" dirty="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r>
                    <a:rPr lang="en-US" altLang="ja-JP" sz="1100" dirty="0">
                      <a:latin typeface="Times New Roman" pitchFamily="18" charset="0"/>
                      <a:cs typeface="Times New Roman" pitchFamily="18" charset="0"/>
                    </a:rPr>
                    <a:t> 1962(2009)</a:t>
                  </a:r>
                </a:p>
              </p:txBody>
            </p:sp>
          </p:grpSp>
          <p:sp>
            <p:nvSpPr>
              <p:cNvPr id="72" name="テキスト ボックス 71"/>
              <p:cNvSpPr txBox="1"/>
              <p:nvPr/>
            </p:nvSpPr>
            <p:spPr>
              <a:xfrm>
                <a:off x="-7324" y="5743012"/>
                <a:ext cx="2224930" cy="848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Average of  </a:t>
                </a:r>
              </a:p>
              <a:p>
                <a:pPr algn="ctr"/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non-uniform magnetic</a:t>
                </a:r>
                <a:endParaRPr kumimoji="1" lang="en-US" altLang="ja-JP" sz="1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角丸四角形吹き出し 72"/>
              <p:cNvSpPr/>
              <p:nvPr/>
            </p:nvSpPr>
            <p:spPr>
              <a:xfrm>
                <a:off x="36891" y="5743011"/>
                <a:ext cx="2127986" cy="817162"/>
              </a:xfrm>
              <a:prstGeom prst="wedgeRoundRectCallout">
                <a:avLst>
                  <a:gd name="adj1" fmla="val -3374"/>
                  <a:gd name="adj2" fmla="val -193177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4" name="グループ化 30"/>
              <p:cNvGrpSpPr/>
              <p:nvPr/>
            </p:nvGrpSpPr>
            <p:grpSpPr>
              <a:xfrm>
                <a:off x="2202260" y="5711942"/>
                <a:ext cx="2507743" cy="848234"/>
                <a:chOff x="2483768" y="4415798"/>
                <a:chExt cx="2304256" cy="848234"/>
              </a:xfrm>
            </p:grpSpPr>
            <p:sp>
              <p:nvSpPr>
                <p:cNvPr id="75" name="角丸四角形吹き出し 74"/>
                <p:cNvSpPr/>
                <p:nvPr/>
              </p:nvSpPr>
              <p:spPr>
                <a:xfrm>
                  <a:off x="2483768" y="4446869"/>
                  <a:ext cx="2304256" cy="817163"/>
                </a:xfrm>
                <a:prstGeom prst="wedgeRoundRectCallout">
                  <a:avLst>
                    <a:gd name="adj1" fmla="val -5517"/>
                    <a:gd name="adj2" fmla="val -124813"/>
                    <a:gd name="adj3" fmla="val 16667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2568094" y="4415798"/>
                  <a:ext cx="2073960" cy="848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400" dirty="0" smtClean="0">
                      <a:latin typeface="Times New Roman" pitchFamily="18" charset="0"/>
                      <a:cs typeface="Times New Roman" pitchFamily="18" charset="0"/>
                    </a:rPr>
                    <a:t>Nonconventional giant </a:t>
                  </a:r>
                </a:p>
                <a:p>
                  <a:pPr algn="ctr"/>
                  <a:r>
                    <a:rPr lang="en-US" altLang="ja-JP" sz="1400" dirty="0" smtClean="0">
                      <a:latin typeface="Times New Roman" pitchFamily="18" charset="0"/>
                      <a:cs typeface="Times New Roman" pitchFamily="18" charset="0"/>
                    </a:rPr>
                    <a:t>nonlinearly response</a:t>
                  </a:r>
                  <a:endParaRPr kumimoji="1" lang="en-US" altLang="ja-JP" sz="1400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2" name="グループ化 81"/>
            <p:cNvGrpSpPr/>
            <p:nvPr/>
          </p:nvGrpSpPr>
          <p:grpSpPr>
            <a:xfrm>
              <a:off x="5292080" y="1501796"/>
              <a:ext cx="2989496" cy="2215236"/>
              <a:chOff x="4976680" y="2752495"/>
              <a:chExt cx="4256755" cy="3324451"/>
            </a:xfrm>
          </p:grpSpPr>
          <p:sp>
            <p:nvSpPr>
              <p:cNvPr id="32" name="直方体 31"/>
              <p:cNvSpPr/>
              <p:nvPr/>
            </p:nvSpPr>
            <p:spPr>
              <a:xfrm>
                <a:off x="4976680" y="3789040"/>
                <a:ext cx="1611544" cy="1800200"/>
              </a:xfrm>
              <a:prstGeom prst="cube">
                <a:avLst>
                  <a:gd name="adj" fmla="val 17677"/>
                </a:avLst>
              </a:prstGeom>
              <a:solidFill>
                <a:srgbClr val="00B050">
                  <a:alpha val="75000"/>
                </a:srgbClr>
              </a:solidFill>
              <a:ln w="3492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直線矢印コネクタ 61"/>
              <p:cNvCxnSpPr/>
              <p:nvPr/>
            </p:nvCxnSpPr>
            <p:spPr>
              <a:xfrm>
                <a:off x="6516216" y="3645024"/>
                <a:ext cx="86409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/>
              <p:cNvCxnSpPr/>
              <p:nvPr/>
            </p:nvCxnSpPr>
            <p:spPr>
              <a:xfrm>
                <a:off x="7380312" y="3645024"/>
                <a:ext cx="115212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/>
              <p:nvPr/>
            </p:nvCxnSpPr>
            <p:spPr>
              <a:xfrm>
                <a:off x="5292080" y="3645024"/>
                <a:ext cx="122413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68"/>
              <p:cNvSpPr txBox="1"/>
              <p:nvPr/>
            </p:nvSpPr>
            <p:spPr>
              <a:xfrm>
                <a:off x="5349148" y="2957486"/>
                <a:ext cx="1093785" cy="69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Magnetic</a:t>
                </a:r>
              </a:p>
              <a:p>
                <a:pPr algn="ctr"/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domain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直方体 76"/>
              <p:cNvSpPr/>
              <p:nvPr/>
            </p:nvSpPr>
            <p:spPr>
              <a:xfrm>
                <a:off x="6300191" y="3789040"/>
                <a:ext cx="1080121" cy="1800200"/>
              </a:xfrm>
              <a:prstGeom prst="cube">
                <a:avLst>
                  <a:gd name="adj" fmla="val 25553"/>
                </a:avLst>
              </a:prstGeom>
              <a:solidFill>
                <a:srgbClr val="FFFF00">
                  <a:alpha val="75000"/>
                </a:srgbClr>
              </a:solidFill>
              <a:ln w="3492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直方体 77"/>
              <p:cNvSpPr/>
              <p:nvPr/>
            </p:nvSpPr>
            <p:spPr>
              <a:xfrm>
                <a:off x="7092280" y="3789040"/>
                <a:ext cx="1412793" cy="1800200"/>
              </a:xfrm>
              <a:prstGeom prst="cube">
                <a:avLst>
                  <a:gd name="adj" fmla="val 18186"/>
                </a:avLst>
              </a:prstGeom>
              <a:solidFill>
                <a:srgbClr val="00B050">
                  <a:alpha val="75000"/>
                </a:srgbClr>
              </a:solidFill>
              <a:ln w="34925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5284276" y="4592499"/>
                <a:ext cx="623184" cy="425054"/>
                <a:chOff x="5212268" y="4376475"/>
                <a:chExt cx="623184" cy="425054"/>
              </a:xfrm>
            </p:grpSpPr>
            <p:cxnSp>
              <p:nvCxnSpPr>
                <p:cNvPr id="37" name="直線矢印コネクタ 36"/>
                <p:cNvCxnSpPr/>
                <p:nvPr/>
              </p:nvCxnSpPr>
              <p:spPr>
                <a:xfrm rot="5400000" flipH="1" flipV="1">
                  <a:off x="5001173" y="4588155"/>
                  <a:ext cx="424469" cy="228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/>
                <p:cNvCxnSpPr/>
                <p:nvPr/>
              </p:nvCxnSpPr>
              <p:spPr>
                <a:xfrm rot="5400000" flipH="1" flipV="1">
                  <a:off x="5206626" y="4587570"/>
                  <a:ext cx="424469" cy="228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矢印コネクタ 38"/>
                <p:cNvCxnSpPr/>
                <p:nvPr/>
              </p:nvCxnSpPr>
              <p:spPr>
                <a:xfrm rot="5400000" flipH="1" flipV="1">
                  <a:off x="5415489" y="4587570"/>
                  <a:ext cx="424469" cy="228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矢印コネクタ 39"/>
                <p:cNvCxnSpPr/>
                <p:nvPr/>
              </p:nvCxnSpPr>
              <p:spPr>
                <a:xfrm rot="5400000" flipH="1" flipV="1">
                  <a:off x="5622077" y="4587570"/>
                  <a:ext cx="424469" cy="228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直線矢印コネクタ 40"/>
              <p:cNvCxnSpPr/>
              <p:nvPr/>
            </p:nvCxnSpPr>
            <p:spPr>
              <a:xfrm rot="5400000" flipH="1" flipV="1">
                <a:off x="6272695" y="4701439"/>
                <a:ext cx="424469" cy="206589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w="med" len="lg"/>
                <a:tailEnd type="stealth" w="med" len="lg"/>
              </a:ln>
              <a:scene3d>
                <a:camera prst="orthographicFront"/>
                <a:lightRig rig="threePt" dir="t"/>
              </a:scene3d>
              <a:sp3d extrusionH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>
                <a:off x="6632865" y="4725144"/>
                <a:ext cx="216024" cy="1588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w="med" len="lg"/>
                <a:tailEnd type="stealth" w="med" len="med"/>
              </a:ln>
              <a:scene3d>
                <a:camera prst="orthographicFront"/>
                <a:lightRig rig="threePt" dir="t"/>
              </a:scene3d>
              <a:sp3d extrusionH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/>
              <p:cNvCxnSpPr/>
              <p:nvPr/>
            </p:nvCxnSpPr>
            <p:spPr>
              <a:xfrm rot="16200000" flipH="1">
                <a:off x="6715668" y="4806143"/>
                <a:ext cx="424469" cy="103293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headEnd w="med" len="lg"/>
                <a:tailEnd type="stealth" w="med" len="lg"/>
              </a:ln>
              <a:scene3d>
                <a:camera prst="orthographicFront"/>
                <a:lightRig rig="threePt" dir="t"/>
              </a:scene3d>
              <a:sp3d extrusionH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グループ化 49"/>
              <p:cNvGrpSpPr/>
              <p:nvPr/>
            </p:nvGrpSpPr>
            <p:grpSpPr>
              <a:xfrm>
                <a:off x="7380312" y="4644388"/>
                <a:ext cx="624323" cy="426809"/>
                <a:chOff x="7692092" y="4428364"/>
                <a:chExt cx="624323" cy="426809"/>
              </a:xfrm>
            </p:grpSpPr>
            <p:cxnSp>
              <p:nvCxnSpPr>
                <p:cNvPr id="46" name="直線矢印コネクタ 45"/>
                <p:cNvCxnSpPr/>
                <p:nvPr/>
              </p:nvCxnSpPr>
              <p:spPr>
                <a:xfrm rot="5400000">
                  <a:off x="7480412" y="4641214"/>
                  <a:ext cx="425639" cy="2279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矢印コネクタ 46"/>
                <p:cNvCxnSpPr/>
                <p:nvPr/>
              </p:nvCxnSpPr>
              <p:spPr>
                <a:xfrm rot="5400000">
                  <a:off x="7689280" y="4641214"/>
                  <a:ext cx="425639" cy="2279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矢印コネクタ 47"/>
                <p:cNvCxnSpPr/>
                <p:nvPr/>
              </p:nvCxnSpPr>
              <p:spPr>
                <a:xfrm rot="5400000">
                  <a:off x="7895867" y="4640044"/>
                  <a:ext cx="425639" cy="2279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矢印コネクタ 48"/>
                <p:cNvCxnSpPr/>
                <p:nvPr/>
              </p:nvCxnSpPr>
              <p:spPr>
                <a:xfrm rot="5400000">
                  <a:off x="8102456" y="4640044"/>
                  <a:ext cx="425639" cy="2279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w="med" len="lg"/>
                  <a:tailEnd type="stealth" w="med" len="lg"/>
                </a:ln>
                <a:scene3d>
                  <a:camera prst="orthographicFront"/>
                  <a:lightRig rig="threePt" dir="t"/>
                </a:scene3d>
                <a:sp3d extrusionH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テキスト ボックス 54"/>
              <p:cNvSpPr txBox="1"/>
              <p:nvPr/>
            </p:nvSpPr>
            <p:spPr>
              <a:xfrm>
                <a:off x="6394756" y="2752495"/>
                <a:ext cx="1057264" cy="969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dirty="0" err="1" smtClean="0">
                    <a:latin typeface="Times New Roman" pitchFamily="18" charset="0"/>
                    <a:cs typeface="Times New Roman" pitchFamily="18" charset="0"/>
                  </a:rPr>
                  <a:t>Magnitic</a:t>
                </a:r>
                <a:endParaRPr lang="en-US" altLang="ja-JP" sz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domain</a:t>
                </a:r>
              </a:p>
              <a:p>
                <a:pPr algn="ctr"/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wall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7365371" y="2957486"/>
                <a:ext cx="1093785" cy="69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Magnetic</a:t>
                </a:r>
              </a:p>
              <a:p>
                <a:pPr algn="ctr"/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domain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線矢印コネクタ 56"/>
              <p:cNvCxnSpPr/>
              <p:nvPr/>
            </p:nvCxnSpPr>
            <p:spPr>
              <a:xfrm>
                <a:off x="6310079" y="5661248"/>
                <a:ext cx="7689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/>
              <p:cNvCxnSpPr/>
              <p:nvPr/>
            </p:nvCxnSpPr>
            <p:spPr>
              <a:xfrm>
                <a:off x="7092280" y="5661248"/>
                <a:ext cx="115212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テキスト ボックス 58"/>
              <p:cNvSpPr txBox="1"/>
              <p:nvPr/>
            </p:nvSpPr>
            <p:spPr>
              <a:xfrm>
                <a:off x="6293418" y="5661248"/>
                <a:ext cx="881510" cy="41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~50nm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7308303" y="5661248"/>
                <a:ext cx="881510" cy="41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~70nm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" name="直線矢印コネクタ 64"/>
              <p:cNvCxnSpPr/>
              <p:nvPr/>
            </p:nvCxnSpPr>
            <p:spPr>
              <a:xfrm rot="5400000" flipH="1" flipV="1">
                <a:off x="7606561" y="4759560"/>
                <a:ext cx="151058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テキスト ボックス 78"/>
              <p:cNvSpPr txBox="1"/>
              <p:nvPr/>
            </p:nvSpPr>
            <p:spPr>
              <a:xfrm>
                <a:off x="8361055" y="4509120"/>
                <a:ext cx="872380" cy="41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0nm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7524326" y="3707740"/>
                <a:ext cx="762819" cy="41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Times New Roman" pitchFamily="18" charset="0"/>
                    <a:cs typeface="Times New Roman" pitchFamily="18" charset="0"/>
                  </a:rPr>
                  <a:t>50nm</a:t>
                </a:r>
                <a:endParaRPr kumimoji="1" lang="ja-JP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直線矢印コネクタ 84"/>
              <p:cNvCxnSpPr/>
              <p:nvPr/>
            </p:nvCxnSpPr>
            <p:spPr>
              <a:xfrm flipV="1">
                <a:off x="8244408" y="3789040"/>
                <a:ext cx="217612" cy="2160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グループ化 63"/>
            <p:cNvGrpSpPr/>
            <p:nvPr/>
          </p:nvGrpSpPr>
          <p:grpSpPr>
            <a:xfrm>
              <a:off x="4963664" y="3573016"/>
              <a:ext cx="4360864" cy="1077218"/>
              <a:chOff x="314768" y="1559694"/>
              <a:chExt cx="4360864" cy="1077218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314768" y="1559694"/>
                <a:ext cx="43608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Magnetic domain</a:t>
                </a:r>
              </a:p>
              <a:p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➞</a:t>
                </a:r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Field of one direction of magnetic moment</a:t>
                </a:r>
              </a:p>
              <a:p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Magnetic Domain wall</a:t>
                </a:r>
              </a:p>
              <a:p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➞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Field of rotation spin among magnetic domain  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1792117" y="160905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dirty="0" smtClean="0"/>
                  <a:t>（磁区）</a:t>
                </a:r>
                <a:endParaRPr kumimoji="1" lang="ja-JP" altLang="en-US" sz="1400" dirty="0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2224165" y="2063750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dirty="0" smtClean="0"/>
                  <a:t>（磁壁）</a:t>
                </a:r>
                <a:endParaRPr kumimoji="1" lang="ja-JP" altLang="en-US" sz="1400" dirty="0"/>
              </a:p>
            </p:txBody>
          </p:sp>
        </p:grpSp>
      </p:grpSp>
      <p:grpSp>
        <p:nvGrpSpPr>
          <p:cNvPr id="68" name="グループ化 67"/>
          <p:cNvGrpSpPr/>
          <p:nvPr/>
        </p:nvGrpSpPr>
        <p:grpSpPr>
          <a:xfrm>
            <a:off x="4176464" y="1556792"/>
            <a:ext cx="4932040" cy="5128974"/>
            <a:chOff x="4211960" y="1578278"/>
            <a:chExt cx="4932040" cy="5128974"/>
          </a:xfrm>
        </p:grpSpPr>
        <p:grpSp>
          <p:nvGrpSpPr>
            <p:cNvPr id="96" name="グループ化 95"/>
            <p:cNvGrpSpPr/>
            <p:nvPr/>
          </p:nvGrpSpPr>
          <p:grpSpPr>
            <a:xfrm>
              <a:off x="4509419" y="1578278"/>
              <a:ext cx="3331413" cy="1850722"/>
              <a:chOff x="116931" y="1476971"/>
              <a:chExt cx="3331413" cy="1850722"/>
            </a:xfrm>
          </p:grpSpPr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00072" y="1903244"/>
                <a:ext cx="2448272" cy="1424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テキスト ボックス 97"/>
              <p:cNvSpPr txBox="1"/>
              <p:nvPr/>
            </p:nvSpPr>
            <p:spPr>
              <a:xfrm>
                <a:off x="116931" y="1476971"/>
                <a:ext cx="1898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Pinning domain wall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9" name="正方形/長方形 98"/>
            <p:cNvSpPr/>
            <p:nvPr/>
          </p:nvSpPr>
          <p:spPr>
            <a:xfrm>
              <a:off x="6400672" y="3356992"/>
              <a:ext cx="245451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 smtClean="0">
                  <a:latin typeface="Times New Roman" pitchFamily="18" charset="0"/>
                  <a:cs typeface="Times New Roman" pitchFamily="18" charset="0"/>
                </a:rPr>
                <a:t>Applied Physics Express </a:t>
              </a:r>
              <a:r>
                <a:rPr lang="en-US" altLang="ja-JP" sz="105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ja-JP" sz="1050" dirty="0" smtClean="0">
                  <a:latin typeface="Times New Roman" pitchFamily="18" charset="0"/>
                  <a:cs typeface="Times New Roman" pitchFamily="18" charset="0"/>
                </a:rPr>
                <a:t> (2011) 033001</a:t>
              </a:r>
              <a:endParaRPr lang="ja-JP" alt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1" name="グループ化 100"/>
            <p:cNvGrpSpPr/>
            <p:nvPr/>
          </p:nvGrpSpPr>
          <p:grpSpPr>
            <a:xfrm rot="5400000">
              <a:off x="6413644" y="2750364"/>
              <a:ext cx="504057" cy="2293375"/>
              <a:chOff x="4211956" y="3429401"/>
              <a:chExt cx="936106" cy="1032896"/>
            </a:xfrm>
          </p:grpSpPr>
          <p:sp>
            <p:nvSpPr>
              <p:cNvPr id="102" name="右矢印 101"/>
              <p:cNvSpPr/>
              <p:nvPr/>
            </p:nvSpPr>
            <p:spPr>
              <a:xfrm>
                <a:off x="4211958" y="3429401"/>
                <a:ext cx="936104" cy="1032896"/>
              </a:xfrm>
              <a:prstGeom prst="rightArrow">
                <a:avLst>
                  <a:gd name="adj1" fmla="val 50000"/>
                  <a:gd name="adj2" fmla="val 51843"/>
                </a:avLst>
              </a:prstGeom>
              <a:gradFill flip="none" rotWithShape="1">
                <a:gsLst>
                  <a:gs pos="0">
                    <a:srgbClr val="03D4A8">
                      <a:alpha val="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 rot="16200000">
                <a:off x="4077757" y="3699318"/>
                <a:ext cx="6377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application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4" name="正方形/長方形 103"/>
            <p:cNvSpPr/>
            <p:nvPr/>
          </p:nvSpPr>
          <p:spPr>
            <a:xfrm>
              <a:off x="4708425" y="4212377"/>
              <a:ext cx="42915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Current-driven domain wall motion</a:t>
              </a:r>
            </a:p>
            <a:p>
              <a:r>
                <a:rPr lang="ja-JP" altLang="en-US" sz="1600" dirty="0" smtClean="0">
                  <a:latin typeface="Times New Roman" pitchFamily="18" charset="0"/>
                  <a:cs typeface="Times New Roman" pitchFamily="18" charset="0"/>
                </a:rPr>
                <a:t>　　　　　　　　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in a magnetic constricted </a:t>
              </a:r>
              <a:r>
                <a:rPr lang="en-US" altLang="ja-JP" sz="1600" dirty="0" err="1" smtClean="0">
                  <a:latin typeface="Times New Roman" pitchFamily="18" charset="0"/>
                  <a:cs typeface="Times New Roman" pitchFamily="18" charset="0"/>
                </a:rPr>
                <a:t>nanowire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7159019" y="4807604"/>
              <a:ext cx="1984981" cy="1645732"/>
              <a:chOff x="5231254" y="2520191"/>
              <a:chExt cx="2021493" cy="1645732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5231254" y="2520191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Merit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5364088" y="2780928"/>
                <a:ext cx="188865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 Nonvolatile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kumimoji="1"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 High speed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 High integration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kumimoji="1"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 Low </a:t>
                </a: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consumed power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kumimoji="1"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 U</a:t>
                </a: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nlimitedly</a:t>
                </a:r>
                <a:r>
                  <a:rPr lang="ja-JP" altLang="en-US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write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 Unlimitedly read</a:t>
                </a:r>
              </a:p>
            </p:txBody>
          </p:sp>
        </p:grpSp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4869160"/>
              <a:ext cx="1966901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05556" y="5373216"/>
              <a:ext cx="120274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テキスト ボックス 109"/>
            <p:cNvSpPr txBox="1"/>
            <p:nvPr/>
          </p:nvSpPr>
          <p:spPr>
            <a:xfrm>
              <a:off x="6670168" y="6453336"/>
              <a:ext cx="16097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 smtClean="0">
                  <a:latin typeface="Times New Roman" pitchFamily="18" charset="0"/>
                  <a:cs typeface="Times New Roman" pitchFamily="18" charset="0"/>
                </a:rPr>
                <a:t>応用物理　</a:t>
              </a:r>
              <a:r>
                <a:rPr lang="en-US" altLang="ja-JP" sz="1050" b="1" dirty="0" smtClean="0">
                  <a:latin typeface="Times New Roman" pitchFamily="18" charset="0"/>
                  <a:cs typeface="Times New Roman" pitchFamily="18" charset="0"/>
                </a:rPr>
                <a:t>79</a:t>
              </a:r>
              <a:r>
                <a:rPr lang="en-US" altLang="ja-JP" sz="1050" dirty="0" smtClean="0">
                  <a:latin typeface="Times New Roman" pitchFamily="18" charset="0"/>
                  <a:cs typeface="Times New Roman" pitchFamily="18" charset="0"/>
                </a:rPr>
                <a:t> 1071(2010)</a:t>
              </a:r>
              <a:endParaRPr kumimoji="1" lang="ja-JP" alt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ano</a:t>
            </a:r>
            <a:r>
              <a:rPr lang="en-US" altLang="ja-JP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processing procedure for metal oxides</a:t>
            </a:r>
          </a:p>
        </p:txBody>
      </p:sp>
      <p:sp>
        <p:nvSpPr>
          <p:cNvPr id="12" name="コンテンツ プレースホルダ 9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89248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Oxide has high physical hardness and chemical stability.</a:t>
            </a:r>
          </a:p>
          <a:p>
            <a:pPr algn="ctr"/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diffcult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to fabricate a few dozen nanometer patterns.</a:t>
            </a:r>
          </a:p>
        </p:txBody>
      </p:sp>
      <p:sp>
        <p:nvSpPr>
          <p:cNvPr id="24" name="下矢印 23"/>
          <p:cNvSpPr/>
          <p:nvPr/>
        </p:nvSpPr>
        <p:spPr>
          <a:xfrm>
            <a:off x="3995936" y="1988840"/>
            <a:ext cx="936104" cy="405045"/>
          </a:xfrm>
          <a:prstGeom prst="downArrow">
            <a:avLst/>
          </a:prstGeom>
          <a:gradFill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9" name="グループ化 58"/>
          <p:cNvGrpSpPr/>
          <p:nvPr/>
        </p:nvGrpSpPr>
        <p:grpSpPr>
          <a:xfrm>
            <a:off x="35496" y="2996952"/>
            <a:ext cx="4918975" cy="3816424"/>
            <a:chOff x="4693585" y="2996952"/>
            <a:chExt cx="4918975" cy="3816424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7128792" y="5200163"/>
              <a:ext cx="2483768" cy="1613213"/>
              <a:chOff x="6660232" y="4653136"/>
              <a:chExt cx="2483768" cy="1613213"/>
            </a:xfrm>
          </p:grpSpPr>
          <p:grpSp>
            <p:nvGrpSpPr>
              <p:cNvPr id="3" name="グループ化 38"/>
              <p:cNvGrpSpPr/>
              <p:nvPr/>
            </p:nvGrpSpPr>
            <p:grpSpPr>
              <a:xfrm>
                <a:off x="6732240" y="4653136"/>
                <a:ext cx="1872208" cy="1480230"/>
                <a:chOff x="7236296" y="1672657"/>
                <a:chExt cx="1440160" cy="1108271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36296" y="1672657"/>
                  <a:ext cx="1440160" cy="1108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正方形/長方形 40"/>
                <p:cNvSpPr/>
                <p:nvPr/>
              </p:nvSpPr>
              <p:spPr>
                <a:xfrm>
                  <a:off x="7236296" y="1700808"/>
                  <a:ext cx="288032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2" name="テキスト ボックス 41"/>
              <p:cNvSpPr txBox="1"/>
              <p:nvPr/>
            </p:nvSpPr>
            <p:spPr>
              <a:xfrm>
                <a:off x="6660232" y="5989350"/>
                <a:ext cx="248376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00" dirty="0" err="1">
                    <a:latin typeface="Times New Roman" pitchFamily="18" charset="0"/>
                    <a:cs typeface="Times New Roman" pitchFamily="18" charset="0"/>
                  </a:rPr>
                  <a:t>Nano</a:t>
                </a:r>
                <a:r>
                  <a:rPr lang="en-US" altLang="ja-JP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200" dirty="0" err="1">
                    <a:latin typeface="Times New Roman" pitchFamily="18" charset="0"/>
                    <a:cs typeface="Times New Roman" pitchFamily="18" charset="0"/>
                  </a:rPr>
                  <a:t>Lett</a:t>
                </a:r>
                <a:r>
                  <a:rPr lang="en-US" altLang="ja-JP" sz="1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altLang="ja-JP" sz="1200" b="1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US" altLang="ja-JP" sz="1200" dirty="0">
                    <a:latin typeface="Times New Roman" pitchFamily="18" charset="0"/>
                    <a:cs typeface="Times New Roman" pitchFamily="18" charset="0"/>
                  </a:rPr>
                  <a:t> 1962(2009)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28421"/>
            <a:stretch>
              <a:fillRect/>
            </a:stretch>
          </p:blipFill>
          <p:spPr bwMode="auto">
            <a:xfrm>
              <a:off x="5292080" y="3705632"/>
              <a:ext cx="1368152" cy="151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5152" r="3030"/>
            <a:stretch>
              <a:fillRect/>
            </a:stretch>
          </p:blipFill>
          <p:spPr bwMode="auto">
            <a:xfrm>
              <a:off x="5292080" y="5434771"/>
              <a:ext cx="1224136" cy="113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6444208" y="3634571"/>
              <a:ext cx="432048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3778587"/>
              <a:ext cx="115212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220072" y="6536377"/>
              <a:ext cx="20882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JJAP.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42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6721(2003)</a:t>
              </a:r>
              <a:endParaRPr lang="en-US" altLang="ja-JP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49485" y="3418547"/>
              <a:ext cx="2026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Photo lithography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04048" y="5074731"/>
              <a:ext cx="17572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EB lithography</a:t>
              </a:r>
              <a:endParaRPr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020272" y="3418547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FIB lithography</a:t>
              </a:r>
              <a:endParaRPr lang="ja-JP" altLang="en-US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993823" y="5074731"/>
              <a:ext cx="1984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AFM lithography</a:t>
              </a:r>
              <a:endParaRPr lang="ja-JP" altLang="en-US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148064" y="4858708"/>
              <a:ext cx="21602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APL.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89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122101(2006)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164288" y="4858707"/>
              <a:ext cx="20162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APL.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84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5213(2004)</a:t>
              </a:r>
              <a:endParaRPr lang="en-US" altLang="ja-JP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4716016" y="3212976"/>
              <a:ext cx="4320480" cy="3589947"/>
            </a:xfrm>
            <a:prstGeom prst="roundRect">
              <a:avLst>
                <a:gd name="adj" fmla="val 88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4932040" y="2996952"/>
              <a:ext cx="3888432" cy="423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Top down</a:t>
              </a:r>
              <a:endParaRPr kumimoji="1" lang="ja-JP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860032" y="5795972"/>
              <a:ext cx="5262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kumimoji="1" lang="en-US" altLang="ja-JP" sz="1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948264" y="558924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MoO</a:t>
              </a:r>
              <a:r>
                <a:rPr lang="en-US" altLang="ja-JP" sz="1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1" lang="ja-JP" altLang="en-US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732240" y="407707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Cu</a:t>
              </a:r>
              <a:r>
                <a:rPr lang="en-US" altLang="ja-JP" sz="1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ja-JP" sz="1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1" lang="ja-JP" altLang="en-US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693585" y="3933056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LaAlO</a:t>
              </a:r>
              <a:r>
                <a:rPr lang="en-US" altLang="ja-JP" sz="1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1" lang="ja-JP" altLang="en-US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876256" y="3212976"/>
              <a:ext cx="57606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100392" y="3212976"/>
              <a:ext cx="57606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876256" y="3068960"/>
              <a:ext cx="576064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8100392" y="3068960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8532440" y="3068960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右矢印 54"/>
            <p:cNvSpPr/>
            <p:nvPr/>
          </p:nvSpPr>
          <p:spPr>
            <a:xfrm>
              <a:off x="7596336" y="3068960"/>
              <a:ext cx="360040" cy="288032"/>
            </a:xfrm>
            <a:prstGeom prst="rightArrow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427984" y="2996952"/>
            <a:ext cx="4896544" cy="3805971"/>
            <a:chOff x="35496" y="2996952"/>
            <a:chExt cx="4896544" cy="3805971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107504" y="6298867"/>
              <a:ext cx="23762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Appl. Surf. Sci. 253 1758(2006)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39752" y="6298867"/>
              <a:ext cx="25922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Superlattice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err="1" smtClean="0">
                  <a:latin typeface="Times New Roman" pitchFamily="18" charset="0"/>
                  <a:cs typeface="Times New Roman" pitchFamily="18" charset="0"/>
                </a:rPr>
                <a:t>Microst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46</a:t>
              </a:r>
              <a:r>
                <a:rPr lang="en-US" altLang="ja-JP" sz="1200" dirty="0" smtClean="0">
                  <a:latin typeface="Times New Roman" pitchFamily="18" charset="0"/>
                  <a:cs typeface="Times New Roman" pitchFamily="18" charset="0"/>
                </a:rPr>
                <a:t> 513(2009)</a:t>
              </a:r>
              <a:endParaRPr lang="en-US" altLang="ja-JP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9091"/>
            <a:stretch>
              <a:fillRect/>
            </a:stretch>
          </p:blipFill>
          <p:spPr bwMode="auto">
            <a:xfrm>
              <a:off x="107504" y="4354651"/>
              <a:ext cx="2232248" cy="1974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611560" y="3634571"/>
              <a:ext cx="12859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Pulse laser</a:t>
              </a:r>
            </a:p>
            <a:p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deposition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83768" y="4354282"/>
              <a:ext cx="2016224" cy="200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627784" y="3634571"/>
              <a:ext cx="17556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chemical vapor</a:t>
              </a:r>
            </a:p>
            <a:p>
              <a:pPr algn="ctr"/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deposition</a:t>
              </a:r>
              <a:endParaRPr kumimoji="1" lang="ja-JP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5496" y="3212976"/>
              <a:ext cx="4608512" cy="3589947"/>
            </a:xfrm>
            <a:prstGeom prst="roundRect">
              <a:avLst>
                <a:gd name="adj" fmla="val 88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251520" y="2996952"/>
              <a:ext cx="4176464" cy="423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Bottom up</a:t>
              </a:r>
              <a:endParaRPr kumimoji="1" lang="ja-JP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042494" y="4057327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ZnO</a:t>
              </a:r>
              <a:endParaRPr kumimoji="1" lang="ja-JP" altLang="en-US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139952" y="4077072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latin typeface="Times New Roman" pitchFamily="18" charset="0"/>
                  <a:cs typeface="Times New Roman" pitchFamily="18" charset="0"/>
                </a:rPr>
                <a:t>ZnO</a:t>
              </a:r>
              <a:endParaRPr kumimoji="1" lang="ja-JP" altLang="en-US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411760" y="3212976"/>
              <a:ext cx="57606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635896" y="3212976"/>
              <a:ext cx="57606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右矢印 53"/>
            <p:cNvSpPr/>
            <p:nvPr/>
          </p:nvSpPr>
          <p:spPr>
            <a:xfrm>
              <a:off x="3131840" y="3068960"/>
              <a:ext cx="360040" cy="288032"/>
            </a:xfrm>
            <a:prstGeom prst="rightArrow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635896" y="3068960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067944" y="3068960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of k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eyword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3d transition metal oxide &amp; FZO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Magnetic domain and magnetic domain wall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Constricted ferromagnetic 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 lvl="1"/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processing procedure for metal oxides</a:t>
            </a:r>
          </a:p>
          <a:p>
            <a:pPr lvl="1"/>
            <a:endParaRPr lang="en-US" altLang="ja-JP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My research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Sidewall growth method &amp; Fabrication process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Anneal condition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Three dimension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Structure analysis by TEM</a:t>
            </a:r>
          </a:p>
          <a:p>
            <a:pPr lvl="1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growth mechanism</a:t>
            </a:r>
          </a:p>
          <a:p>
            <a:endParaRPr lang="en-US" altLang="ja-JP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Combination method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5496" y="1700808"/>
            <a:ext cx="4464496" cy="13681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altLang="ja-JP" sz="6000" dirty="0" err="1" smtClean="0">
                <a:latin typeface="Times New Roman" pitchFamily="18" charset="0"/>
                <a:cs typeface="Times New Roman" pitchFamily="18" charset="0"/>
              </a:rPr>
              <a:t>Nanoimprint</a:t>
            </a:r>
            <a:r>
              <a:rPr lang="en-US" altLang="ja-JP" sz="6000" dirty="0" smtClean="0">
                <a:latin typeface="Times New Roman" pitchFamily="18" charset="0"/>
                <a:cs typeface="Times New Roman" pitchFamily="18" charset="0"/>
              </a:rPr>
              <a:t>(NIL)</a:t>
            </a:r>
          </a:p>
          <a:p>
            <a:r>
              <a:rPr lang="en-US" altLang="ja-JP" sz="5000" dirty="0" smtClean="0">
                <a:latin typeface="Times New Roman" pitchFamily="18" charset="0"/>
                <a:cs typeface="Times New Roman" pitchFamily="18" charset="0"/>
              </a:rPr>
              <a:t>High processing accuracy of side surface</a:t>
            </a:r>
          </a:p>
          <a:p>
            <a:r>
              <a:rPr lang="en-US" altLang="ja-JP" sz="5000" dirty="0" smtClean="0">
                <a:latin typeface="Times New Roman" pitchFamily="18" charset="0"/>
                <a:cs typeface="Times New Roman" pitchFamily="18" charset="0"/>
              </a:rPr>
              <a:t>Control of position and shape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2"/>
          </p:nvPr>
        </p:nvSpPr>
        <p:spPr>
          <a:xfrm>
            <a:off x="4464000" y="1772816"/>
            <a:ext cx="4788024" cy="12961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altLang="ja-JP" sz="6000" dirty="0" smtClean="0">
                <a:latin typeface="Times New Roman" pitchFamily="18" charset="0"/>
                <a:cs typeface="Times New Roman" pitchFamily="18" charset="0"/>
              </a:rPr>
              <a:t>Pulse laser deposition(PLD)</a:t>
            </a:r>
          </a:p>
          <a:p>
            <a:r>
              <a:rPr lang="en-US" altLang="ja-JP" sz="5000" dirty="0" smtClean="0">
                <a:latin typeface="Times New Roman" pitchFamily="18" charset="0"/>
                <a:cs typeface="Times New Roman" pitchFamily="18" charset="0"/>
              </a:rPr>
              <a:t>Deposition of thin film from atomic layer</a:t>
            </a:r>
          </a:p>
          <a:p>
            <a:r>
              <a:rPr lang="en-US" altLang="ja-JP" sz="5000" dirty="0" smtClean="0">
                <a:latin typeface="Times New Roman" pitchFamily="18" charset="0"/>
                <a:cs typeface="Times New Roman" pitchFamily="18" charset="0"/>
              </a:rPr>
              <a:t>The most suitable method to fabricate thin film of oxide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5496" y="1628800"/>
            <a:ext cx="4392488" cy="1440160"/>
          </a:xfrm>
          <a:prstGeom prst="roundRect">
            <a:avLst>
              <a:gd name="adj" fmla="val 639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464000" y="1628800"/>
            <a:ext cx="4644000" cy="1440160"/>
          </a:xfrm>
          <a:prstGeom prst="roundRect">
            <a:avLst>
              <a:gd name="adj" fmla="val 582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24" name="円/楕円 23"/>
          <p:cNvSpPr/>
          <p:nvPr/>
        </p:nvSpPr>
        <p:spPr>
          <a:xfrm rot="471244">
            <a:off x="180760" y="3540222"/>
            <a:ext cx="648072" cy="1080120"/>
          </a:xfrm>
          <a:prstGeom prst="ellipse">
            <a:avLst/>
          </a:prstGeom>
          <a:solidFill>
            <a:srgbClr val="FFC000"/>
          </a:solidFill>
          <a:scene3d>
            <a:camera prst="isometricRightUp">
              <a:rot lat="1879277" lon="17120938" rev="20610918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rot="15387231">
            <a:off x="1027262" y="3271411"/>
            <a:ext cx="127278" cy="1205274"/>
          </a:xfrm>
          <a:prstGeom prst="triangle">
            <a:avLst>
              <a:gd name="adj" fmla="val 29361"/>
            </a:avLst>
          </a:prstGeom>
          <a:gradFill>
            <a:gsLst>
              <a:gs pos="50000">
                <a:srgbClr val="00B050"/>
              </a:gs>
              <a:gs pos="100000">
                <a:srgbClr val="FFC00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187624" y="5805264"/>
            <a:ext cx="3240360" cy="360040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substrate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51104" y="3419708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Excimer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laser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下カーブ矢印 34"/>
          <p:cNvSpPr/>
          <p:nvPr/>
        </p:nvSpPr>
        <p:spPr>
          <a:xfrm rot="1776062">
            <a:off x="275804" y="3401875"/>
            <a:ext cx="743521" cy="2947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8252" y="6165304"/>
            <a:ext cx="834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Fabrication of highly ordered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nanopattern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structures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1713384" y="4962872"/>
            <a:ext cx="50304" cy="842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1560984" y="4962872"/>
            <a:ext cx="202704" cy="842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1480592" y="4962872"/>
            <a:ext cx="355104" cy="842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1785392" y="4962872"/>
            <a:ext cx="626368" cy="842392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grpSp>
        <p:nvGrpSpPr>
          <p:cNvPr id="3" name="グループ化 86"/>
          <p:cNvGrpSpPr/>
          <p:nvPr/>
        </p:nvGrpSpPr>
        <p:grpSpPr>
          <a:xfrm>
            <a:off x="1187624" y="4941168"/>
            <a:ext cx="3240360" cy="883260"/>
            <a:chOff x="1907704" y="4633972"/>
            <a:chExt cx="3240360" cy="883260"/>
          </a:xfrm>
        </p:grpSpPr>
        <p:grpSp>
          <p:nvGrpSpPr>
            <p:cNvPr id="4" name="グループ化 83"/>
            <p:cNvGrpSpPr/>
            <p:nvPr/>
          </p:nvGrpSpPr>
          <p:grpSpPr>
            <a:xfrm>
              <a:off x="1907704" y="4705980"/>
              <a:ext cx="1944216" cy="811252"/>
              <a:chOff x="2483768" y="4705980"/>
              <a:chExt cx="1944216" cy="811252"/>
            </a:xfrm>
          </p:grpSpPr>
          <p:sp>
            <p:nvSpPr>
              <p:cNvPr id="80" name="正方形/長方形 79"/>
              <p:cNvSpPr/>
              <p:nvPr/>
            </p:nvSpPr>
            <p:spPr>
              <a:xfrm>
                <a:off x="2483768" y="4705980"/>
                <a:ext cx="648072" cy="81125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balanced" dir="t">
                  <a:rot lat="0" lon="0" rev="18000000"/>
                </a:lightRig>
              </a:scene3d>
              <a:sp3d extrusionH="6350000" contourW="12700" prstMaterial="plastic">
                <a:extrusionClr>
                  <a:srgbClr val="00B050"/>
                </a:extrusionClr>
                <a:contourClr>
                  <a:srgbClr val="00B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79" name="正方形/長方形 78"/>
              <p:cNvSpPr/>
              <p:nvPr/>
            </p:nvSpPr>
            <p:spPr>
              <a:xfrm>
                <a:off x="3707904" y="4705980"/>
                <a:ext cx="720080" cy="78954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bliqueTopRight"/>
                <a:lightRig rig="balanced" dir="t">
                  <a:rot lat="0" lon="0" rev="18000000"/>
                </a:lightRig>
              </a:scene3d>
              <a:sp3d extrusionH="6350000" contourW="12700" prstMaterial="plastic">
                <a:extrusionClr>
                  <a:srgbClr val="00B050"/>
                </a:extrusionClr>
                <a:contourClr>
                  <a:srgbClr val="00B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  <a:cs typeface="Arial" pitchFamily="34" charset="0"/>
                </a:endParaRPr>
              </a:p>
            </p:txBody>
          </p:sp>
        </p:grpSp>
        <p:sp>
          <p:nvSpPr>
            <p:cNvPr id="85" name="正方形/長方形 84"/>
            <p:cNvSpPr/>
            <p:nvPr/>
          </p:nvSpPr>
          <p:spPr>
            <a:xfrm>
              <a:off x="4499992" y="4633972"/>
              <a:ext cx="648072" cy="8615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bliqueTopRight"/>
              <a:lightRig rig="balanced" dir="t">
                <a:rot lat="0" lon="0" rev="18000000"/>
              </a:lightRig>
            </a:scene3d>
            <a:sp3d extrusionH="6350000" contourW="12700" prstMaterial="plastic"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3062415" y="4960332"/>
            <a:ext cx="50304" cy="842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918399" y="4960332"/>
            <a:ext cx="202704" cy="842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25" name="二等辺三角形 24"/>
          <p:cNvSpPr/>
          <p:nvPr/>
        </p:nvSpPr>
        <p:spPr>
          <a:xfrm rot="18312933">
            <a:off x="975493" y="3787176"/>
            <a:ext cx="141876" cy="1303162"/>
          </a:xfrm>
          <a:prstGeom prst="triangle">
            <a:avLst>
              <a:gd name="adj" fmla="val 51502"/>
            </a:avLst>
          </a:prstGeom>
          <a:gradFill>
            <a:gsLst>
              <a:gs pos="50000">
                <a:srgbClr val="FFC000">
                  <a:alpha val="73000"/>
                </a:srgbClr>
              </a:gs>
              <a:gs pos="100000">
                <a:srgbClr val="FFC00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grpSp>
        <p:nvGrpSpPr>
          <p:cNvPr id="5" name="グループ化 47"/>
          <p:cNvGrpSpPr/>
          <p:nvPr/>
        </p:nvGrpSpPr>
        <p:grpSpPr>
          <a:xfrm>
            <a:off x="683568" y="4149080"/>
            <a:ext cx="648072" cy="504056"/>
            <a:chOff x="1187624" y="4077072"/>
            <a:chExt cx="792088" cy="648072"/>
          </a:xfrm>
        </p:grpSpPr>
        <p:sp>
          <p:nvSpPr>
            <p:cNvPr id="53" name="円/楕円 52"/>
            <p:cNvSpPr/>
            <p:nvPr/>
          </p:nvSpPr>
          <p:spPr>
            <a:xfrm>
              <a:off x="1835696" y="4509120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907704" y="4653136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187624" y="4077072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475656" y="4293096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1691680" y="4437112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331640" y="4221088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619672" y="4365104"/>
              <a:ext cx="72008" cy="7200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2779319" y="4960332"/>
            <a:ext cx="355104" cy="84239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134423" y="4960332"/>
            <a:ext cx="626368" cy="842392"/>
          </a:xfrm>
          <a:prstGeom prst="rect">
            <a:avLst/>
          </a:prstGeom>
          <a:ln>
            <a:noFill/>
          </a:ln>
          <a:scene3d>
            <a:camera prst="obliqueTopRight"/>
            <a:lightRig rig="threePt" dir="t">
              <a:rot lat="0" lon="0" rev="8400000"/>
            </a:lightRig>
          </a:scene3d>
          <a:sp3d extrusionH="6350000" contourW="12700" prstMaterial="plastic"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itchFamily="34" charset="0"/>
            </a:endParaRPr>
          </a:p>
        </p:txBody>
      </p:sp>
      <p:grpSp>
        <p:nvGrpSpPr>
          <p:cNvPr id="20" name="グループ化 47"/>
          <p:cNvGrpSpPr/>
          <p:nvPr/>
        </p:nvGrpSpPr>
        <p:grpSpPr>
          <a:xfrm>
            <a:off x="5004048" y="3284984"/>
            <a:ext cx="4139952" cy="2448272"/>
            <a:chOff x="5278961" y="2564904"/>
            <a:chExt cx="3771645" cy="2448272"/>
          </a:xfrm>
          <a:solidFill>
            <a:schemeClr val="bg1"/>
          </a:solidFill>
        </p:grpSpPr>
        <p:sp>
          <p:nvSpPr>
            <p:cNvPr id="46" name="コンテンツ プレースホルダ 9"/>
            <p:cNvSpPr txBox="1">
              <a:spLocks/>
            </p:cNvSpPr>
            <p:nvPr/>
          </p:nvSpPr>
          <p:spPr>
            <a:xfrm>
              <a:off x="5278961" y="2780928"/>
              <a:ext cx="3771645" cy="2088232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/>
            <a:p>
              <a:pPr marL="640080" marR="0" lvl="1" indent="-27432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Deposition time and angle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40080" marR="0" lvl="1" indent="-27432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 2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➞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of width</a:t>
              </a:r>
            </a:p>
            <a:p>
              <a:pPr marL="640080" marR="0" lvl="1" indent="-27432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tabLst/>
                <a:defRPr/>
              </a:pP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Shape of substrate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640080" lvl="1" indent="-274320">
                <a:spcBef>
                  <a:spcPts val="550"/>
                </a:spcBef>
                <a:buClr>
                  <a:schemeClr val="accent1"/>
                </a:buClr>
                <a:buSzPct val="70000"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➞</a:t>
              </a:r>
              <a:r>
                <a:rPr lang="en-US" altLang="ja-JP" sz="24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Control of shape and height of oxide structure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角丸四角形吹き出し 48"/>
            <p:cNvSpPr/>
            <p:nvPr/>
          </p:nvSpPr>
          <p:spPr>
            <a:xfrm>
              <a:off x="5606969" y="2564904"/>
              <a:ext cx="3357520" cy="2448272"/>
            </a:xfrm>
            <a:prstGeom prst="wedgeRoundRectCallout">
              <a:avLst>
                <a:gd name="adj1" fmla="val -66509"/>
                <a:gd name="adj2" fmla="val 5402"/>
                <a:gd name="adj3" fmla="val 16667"/>
              </a:avLst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</p:grpSp>
      <p:cxnSp>
        <p:nvCxnSpPr>
          <p:cNvPr id="52" name="直線矢印コネクタ 51"/>
          <p:cNvCxnSpPr/>
          <p:nvPr/>
        </p:nvCxnSpPr>
        <p:spPr>
          <a:xfrm>
            <a:off x="2915816" y="4816316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 extrusionH="6350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2786238" y="4395301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Times New Roman" pitchFamily="18" charset="0"/>
                <a:cs typeface="Times New Roman" pitchFamily="18" charset="0"/>
              </a:rPr>
              <a:t>~10nm</a:t>
            </a:r>
            <a:endParaRPr kumimoji="1" lang="ja-JP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6" grpId="0" animBg="1"/>
      <p:bldP spid="108" grpId="0" animBg="1"/>
      <p:bldP spid="104" grpId="0" animBg="1"/>
      <p:bldP spid="39" grpId="0" animBg="1"/>
      <p:bldP spid="41" grpId="0" animBg="1"/>
      <p:bldP spid="44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Purpose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グループ化 76"/>
          <p:cNvGrpSpPr/>
          <p:nvPr/>
        </p:nvGrpSpPr>
        <p:grpSpPr>
          <a:xfrm>
            <a:off x="179512" y="1844824"/>
            <a:ext cx="8136904" cy="2979712"/>
            <a:chOff x="179512" y="1412776"/>
            <a:chExt cx="8136904" cy="2979712"/>
          </a:xfrm>
        </p:grpSpPr>
        <p:sp>
          <p:nvSpPr>
            <p:cNvPr id="5" name="正方形/長方形 4"/>
            <p:cNvSpPr/>
            <p:nvPr/>
          </p:nvSpPr>
          <p:spPr>
            <a:xfrm>
              <a:off x="179512" y="4032448"/>
              <a:ext cx="3240360" cy="360040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427984" y="4005064"/>
              <a:ext cx="3240360" cy="360040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substrate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グループ化 112"/>
            <p:cNvGrpSpPr/>
            <p:nvPr/>
          </p:nvGrpSpPr>
          <p:grpSpPr>
            <a:xfrm>
              <a:off x="4644005" y="1412776"/>
              <a:ext cx="2232251" cy="2575320"/>
              <a:chOff x="5868141" y="3085928"/>
              <a:chExt cx="2232251" cy="2575320"/>
            </a:xfrm>
          </p:grpSpPr>
          <p:sp>
            <p:nvSpPr>
              <p:cNvPr id="12" name="正方形/長方形 11"/>
              <p:cNvSpPr/>
              <p:nvPr/>
            </p:nvSpPr>
            <p:spPr>
              <a:xfrm rot="2619600">
                <a:off x="6608948" y="3085928"/>
                <a:ext cx="242921" cy="21689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46"/>
              <p:cNvGrpSpPr/>
              <p:nvPr/>
            </p:nvGrpSpPr>
            <p:grpSpPr>
              <a:xfrm>
                <a:off x="6156349" y="4818856"/>
                <a:ext cx="719907" cy="842392"/>
                <a:chOff x="4932227" y="2937488"/>
                <a:chExt cx="719907" cy="842392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4950000" y="2937488"/>
                  <a:ext cx="702134" cy="842392"/>
                </a:xfrm>
                <a:prstGeom prst="rect">
                  <a:avLst/>
                </a:prstGeom>
                <a:ln>
                  <a:noFill/>
                </a:ln>
                <a:scene3d>
                  <a:camera prst="obliqueTopRight"/>
                  <a:lightRig rig="threePt" dir="t">
                    <a:rot lat="0" lon="0" rev="8400000"/>
                  </a:lightRig>
                </a:scene3d>
                <a:sp3d extrusionH="6350000" contourW="12700" prstMaterial="plastic"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n-ea"/>
                    <a:cs typeface="Arial" pitchFamily="34" charset="0"/>
                  </a:endParaRPr>
                </a:p>
              </p:txBody>
            </p:sp>
            <p:grpSp>
              <p:nvGrpSpPr>
                <p:cNvPr id="32" name="グループ化 19"/>
                <p:cNvGrpSpPr/>
                <p:nvPr/>
              </p:nvGrpSpPr>
              <p:grpSpPr>
                <a:xfrm>
                  <a:off x="4932227" y="2996954"/>
                  <a:ext cx="72019" cy="554363"/>
                  <a:chOff x="4932040" y="2924944"/>
                  <a:chExt cx="144028" cy="718752"/>
                </a:xfrm>
              </p:grpSpPr>
              <p:grpSp>
                <p:nvGrpSpPr>
                  <p:cNvPr id="33" name="グループ化 17"/>
                  <p:cNvGrpSpPr/>
                  <p:nvPr/>
                </p:nvGrpSpPr>
                <p:grpSpPr>
                  <a:xfrm rot="5400000">
                    <a:off x="4773275" y="3340903"/>
                    <a:ext cx="461570" cy="144016"/>
                    <a:chOff x="4139952" y="2060848"/>
                    <a:chExt cx="538497" cy="216024"/>
                  </a:xfrm>
                  <a:solidFill>
                    <a:schemeClr val="bg1"/>
                  </a:solidFill>
                </p:grpSpPr>
                <p:sp>
                  <p:nvSpPr>
                    <p:cNvPr id="35" name="二等辺三角形 34"/>
                    <p:cNvSpPr/>
                    <p:nvPr/>
                  </p:nvSpPr>
                  <p:spPr>
                    <a:xfrm>
                      <a:off x="4139952" y="2060848"/>
                      <a:ext cx="288032" cy="216024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" name="二等辺三角形 35"/>
                    <p:cNvSpPr/>
                    <p:nvPr/>
                  </p:nvSpPr>
                  <p:spPr>
                    <a:xfrm>
                      <a:off x="4427986" y="2060901"/>
                      <a:ext cx="250463" cy="21596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34" name="二等辺三角形 33"/>
                  <p:cNvSpPr/>
                  <p:nvPr/>
                </p:nvSpPr>
                <p:spPr>
                  <a:xfrm rot="5400000">
                    <a:off x="4880605" y="2976379"/>
                    <a:ext cx="246885" cy="144016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4" name="グループ化 61"/>
              <p:cNvGrpSpPr/>
              <p:nvPr/>
            </p:nvGrpSpPr>
            <p:grpSpPr>
              <a:xfrm>
                <a:off x="6012160" y="4937703"/>
                <a:ext cx="72011" cy="554363"/>
                <a:chOff x="2843805" y="4818853"/>
                <a:chExt cx="72011" cy="554363"/>
              </a:xfrm>
              <a:solidFill>
                <a:schemeClr val="bg1"/>
              </a:solidFill>
            </p:grpSpPr>
            <p:sp>
              <p:nvSpPr>
                <p:cNvPr id="28" name="二等辺三角形 27"/>
                <p:cNvSpPr/>
                <p:nvPr/>
              </p:nvSpPr>
              <p:spPr>
                <a:xfrm rot="5400000">
                  <a:off x="2784602" y="5076418"/>
                  <a:ext cx="190419" cy="72009"/>
                </a:xfrm>
                <a:prstGeom prst="triangl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二等辺三角形 28"/>
                <p:cNvSpPr/>
                <p:nvPr/>
              </p:nvSpPr>
              <p:spPr>
                <a:xfrm rot="5400000">
                  <a:off x="2797012" y="5254430"/>
                  <a:ext cx="165582" cy="71990"/>
                </a:xfrm>
                <a:prstGeom prst="triangl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二等辺三角形 29"/>
                <p:cNvSpPr/>
                <p:nvPr/>
              </p:nvSpPr>
              <p:spPr>
                <a:xfrm rot="5400000">
                  <a:off x="2784600" y="4878058"/>
                  <a:ext cx="190419" cy="72009"/>
                </a:xfrm>
                <a:prstGeom prst="triangl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" name="正方形/長方形 14"/>
              <p:cNvSpPr/>
              <p:nvPr/>
            </p:nvSpPr>
            <p:spPr>
              <a:xfrm>
                <a:off x="5982218" y="4797152"/>
                <a:ext cx="219782" cy="8640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34"/>
              <p:cNvGrpSpPr/>
              <p:nvPr/>
            </p:nvGrpSpPr>
            <p:grpSpPr>
              <a:xfrm>
                <a:off x="6201999" y="4881696"/>
                <a:ext cx="72011" cy="554363"/>
                <a:chOff x="2843805" y="4818853"/>
                <a:chExt cx="72011" cy="554363"/>
              </a:xfrm>
              <a:solidFill>
                <a:srgbClr val="FFC000"/>
              </a:solidFill>
            </p:grpSpPr>
            <p:sp>
              <p:nvSpPr>
                <p:cNvPr id="25" name="二等辺三角形 24"/>
                <p:cNvSpPr/>
                <p:nvPr/>
              </p:nvSpPr>
              <p:spPr>
                <a:xfrm rot="5400000">
                  <a:off x="2784602" y="5076418"/>
                  <a:ext cx="190419" cy="72009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二等辺三角形 25"/>
                <p:cNvSpPr/>
                <p:nvPr/>
              </p:nvSpPr>
              <p:spPr>
                <a:xfrm rot="5400000">
                  <a:off x="2797012" y="5254430"/>
                  <a:ext cx="165582" cy="7199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二等辺三角形 26"/>
                <p:cNvSpPr/>
                <p:nvPr/>
              </p:nvSpPr>
              <p:spPr>
                <a:xfrm rot="5400000">
                  <a:off x="2784600" y="4878058"/>
                  <a:ext cx="190419" cy="72009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7" name="正方形/長方形 16"/>
              <p:cNvSpPr/>
              <p:nvPr/>
            </p:nvSpPr>
            <p:spPr>
              <a:xfrm>
                <a:off x="7164288" y="3240008"/>
                <a:ext cx="936104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" name="グループ化 57"/>
              <p:cNvGrpSpPr/>
              <p:nvPr/>
            </p:nvGrpSpPr>
            <p:grpSpPr>
              <a:xfrm>
                <a:off x="5868141" y="4959404"/>
                <a:ext cx="72009" cy="554363"/>
                <a:chOff x="2843805" y="4818853"/>
                <a:chExt cx="72009" cy="554363"/>
              </a:xfrm>
              <a:noFill/>
            </p:grpSpPr>
            <p:sp>
              <p:nvSpPr>
                <p:cNvPr id="23" name="二等辺三角形 22"/>
                <p:cNvSpPr/>
                <p:nvPr/>
              </p:nvSpPr>
              <p:spPr>
                <a:xfrm rot="5400000">
                  <a:off x="2797012" y="5254430"/>
                  <a:ext cx="165582" cy="7199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二等辺三角形 23"/>
                <p:cNvSpPr/>
                <p:nvPr/>
              </p:nvSpPr>
              <p:spPr>
                <a:xfrm rot="5400000">
                  <a:off x="2784600" y="4878058"/>
                  <a:ext cx="190419" cy="7200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80"/>
              <p:cNvGrpSpPr/>
              <p:nvPr/>
            </p:nvGrpSpPr>
            <p:grpSpPr>
              <a:xfrm>
                <a:off x="5981909" y="4860000"/>
                <a:ext cx="72009" cy="388779"/>
                <a:chOff x="2849714" y="4818853"/>
                <a:chExt cx="72009" cy="388779"/>
              </a:xfrm>
              <a:solidFill>
                <a:schemeClr val="bg1"/>
              </a:solidFill>
            </p:grpSpPr>
            <p:sp>
              <p:nvSpPr>
                <p:cNvPr id="20" name="二等辺三角形 19"/>
                <p:cNvSpPr/>
                <p:nvPr/>
              </p:nvSpPr>
              <p:spPr>
                <a:xfrm rot="5400000">
                  <a:off x="2790509" y="5076418"/>
                  <a:ext cx="190419" cy="72009"/>
                </a:xfrm>
                <a:prstGeom prst="triangl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二等辺三角形 21"/>
                <p:cNvSpPr/>
                <p:nvPr/>
              </p:nvSpPr>
              <p:spPr>
                <a:xfrm rot="5400000">
                  <a:off x="2790509" y="4878058"/>
                  <a:ext cx="190419" cy="72009"/>
                </a:xfrm>
                <a:prstGeom prst="triangl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40" name="正方形/長方形 39"/>
            <p:cNvSpPr/>
            <p:nvPr/>
          </p:nvSpPr>
          <p:spPr>
            <a:xfrm rot="2619600">
              <a:off x="6824972" y="1429744"/>
              <a:ext cx="242921" cy="21689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グループ化 46"/>
            <p:cNvGrpSpPr/>
            <p:nvPr/>
          </p:nvGrpSpPr>
          <p:grpSpPr>
            <a:xfrm>
              <a:off x="6372373" y="3162672"/>
              <a:ext cx="719907" cy="842392"/>
              <a:chOff x="4932227" y="2937488"/>
              <a:chExt cx="719907" cy="842392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4950000" y="2937488"/>
                <a:ext cx="702134" cy="84239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bliqueTopRight"/>
                <a:lightRig rig="threePt" dir="t">
                  <a:rot lat="0" lon="0" rev="8400000"/>
                </a:lightRig>
              </a:scene3d>
              <a:sp3d extrusionH="6350000" contourW="12700" prstMaterial="plastic">
                <a:extrusionClr>
                  <a:schemeClr val="accent1">
                    <a:lumMod val="40000"/>
                    <a:lumOff val="60000"/>
                  </a:schemeClr>
                </a:extrusionClr>
                <a:contourClr>
                  <a:schemeClr val="accent1">
                    <a:lumMod val="40000"/>
                    <a:lumOff val="6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  <a:cs typeface="Arial" pitchFamily="34" charset="0"/>
                </a:endParaRPr>
              </a:p>
            </p:txBody>
          </p:sp>
          <p:grpSp>
            <p:nvGrpSpPr>
              <p:cNvPr id="60" name="グループ化 19"/>
              <p:cNvGrpSpPr/>
              <p:nvPr/>
            </p:nvGrpSpPr>
            <p:grpSpPr>
              <a:xfrm>
                <a:off x="4932227" y="2996954"/>
                <a:ext cx="72019" cy="554363"/>
                <a:chOff x="4932040" y="2924944"/>
                <a:chExt cx="144028" cy="718752"/>
              </a:xfrm>
            </p:grpSpPr>
            <p:grpSp>
              <p:nvGrpSpPr>
                <p:cNvPr id="61" name="グループ化 17"/>
                <p:cNvGrpSpPr/>
                <p:nvPr/>
              </p:nvGrpSpPr>
              <p:grpSpPr>
                <a:xfrm rot="5400000">
                  <a:off x="4773275" y="3340903"/>
                  <a:ext cx="461570" cy="144016"/>
                  <a:chOff x="4139952" y="2060848"/>
                  <a:chExt cx="538497" cy="216024"/>
                </a:xfrm>
                <a:solidFill>
                  <a:schemeClr val="bg1"/>
                </a:solidFill>
              </p:grpSpPr>
              <p:sp>
                <p:nvSpPr>
                  <p:cNvPr id="63" name="二等辺三角形 62"/>
                  <p:cNvSpPr/>
                  <p:nvPr/>
                </p:nvSpPr>
                <p:spPr>
                  <a:xfrm>
                    <a:off x="4139952" y="2060848"/>
                    <a:ext cx="288032" cy="216024"/>
                  </a:xfrm>
                  <a:prstGeom prst="triangl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二等辺三角形 63"/>
                  <p:cNvSpPr/>
                  <p:nvPr/>
                </p:nvSpPr>
                <p:spPr>
                  <a:xfrm>
                    <a:off x="4427986" y="2060901"/>
                    <a:ext cx="250463" cy="215967"/>
                  </a:xfrm>
                  <a:prstGeom prst="triangl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2" name="二等辺三角形 61"/>
                <p:cNvSpPr/>
                <p:nvPr/>
              </p:nvSpPr>
              <p:spPr>
                <a:xfrm rot="5400000">
                  <a:off x="4880605" y="2976379"/>
                  <a:ext cx="246885" cy="14401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2" name="グループ化 61"/>
            <p:cNvGrpSpPr/>
            <p:nvPr/>
          </p:nvGrpSpPr>
          <p:grpSpPr>
            <a:xfrm>
              <a:off x="6228184" y="3281519"/>
              <a:ext cx="72011" cy="554363"/>
              <a:chOff x="2843805" y="4818853"/>
              <a:chExt cx="72011" cy="554363"/>
            </a:xfrm>
            <a:solidFill>
              <a:schemeClr val="bg1"/>
            </a:solidFill>
          </p:grpSpPr>
          <p:sp>
            <p:nvSpPr>
              <p:cNvPr id="56" name="二等辺三角形 55"/>
              <p:cNvSpPr/>
              <p:nvPr/>
            </p:nvSpPr>
            <p:spPr>
              <a:xfrm rot="5400000">
                <a:off x="2784602" y="5076418"/>
                <a:ext cx="190419" cy="7200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二等辺三角形 56"/>
              <p:cNvSpPr/>
              <p:nvPr/>
            </p:nvSpPr>
            <p:spPr>
              <a:xfrm rot="5400000">
                <a:off x="2797012" y="5254430"/>
                <a:ext cx="165582" cy="71990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二等辺三角形 57"/>
              <p:cNvSpPr/>
              <p:nvPr/>
            </p:nvSpPr>
            <p:spPr>
              <a:xfrm rot="5400000">
                <a:off x="2784600" y="4878058"/>
                <a:ext cx="190419" cy="7200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正方形/長方形 42"/>
            <p:cNvSpPr/>
            <p:nvPr/>
          </p:nvSpPr>
          <p:spPr>
            <a:xfrm>
              <a:off x="6198242" y="3140968"/>
              <a:ext cx="219782" cy="8640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34"/>
            <p:cNvGrpSpPr/>
            <p:nvPr/>
          </p:nvGrpSpPr>
          <p:grpSpPr>
            <a:xfrm>
              <a:off x="6418023" y="3225512"/>
              <a:ext cx="72011" cy="554363"/>
              <a:chOff x="2843805" y="4818853"/>
              <a:chExt cx="72011" cy="55436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3" name="二等辺三角形 52"/>
              <p:cNvSpPr/>
              <p:nvPr/>
            </p:nvSpPr>
            <p:spPr>
              <a:xfrm rot="5400000">
                <a:off x="2784602" y="5076418"/>
                <a:ext cx="190419" cy="72009"/>
              </a:xfrm>
              <a:prstGeom prst="triangle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二等辺三角形 53"/>
              <p:cNvSpPr/>
              <p:nvPr/>
            </p:nvSpPr>
            <p:spPr>
              <a:xfrm rot="5400000">
                <a:off x="2797012" y="5254430"/>
                <a:ext cx="165582" cy="71990"/>
              </a:xfrm>
              <a:prstGeom prst="triangle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二等辺三角形 54"/>
              <p:cNvSpPr/>
              <p:nvPr/>
            </p:nvSpPr>
            <p:spPr>
              <a:xfrm rot="5400000">
                <a:off x="2784600" y="4878058"/>
                <a:ext cx="190419" cy="72009"/>
              </a:xfrm>
              <a:prstGeom prst="triangle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7380312" y="1583824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" name="グループ化 57"/>
            <p:cNvGrpSpPr/>
            <p:nvPr/>
          </p:nvGrpSpPr>
          <p:grpSpPr>
            <a:xfrm>
              <a:off x="6084165" y="3303220"/>
              <a:ext cx="72009" cy="554363"/>
              <a:chOff x="2843805" y="4818853"/>
              <a:chExt cx="72009" cy="554363"/>
            </a:xfrm>
            <a:noFill/>
          </p:grpSpPr>
          <p:sp>
            <p:nvSpPr>
              <p:cNvPr id="51" name="二等辺三角形 50"/>
              <p:cNvSpPr/>
              <p:nvPr/>
            </p:nvSpPr>
            <p:spPr>
              <a:xfrm rot="5400000">
                <a:off x="2797012" y="5254430"/>
                <a:ext cx="165582" cy="7199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二等辺三角形 51"/>
              <p:cNvSpPr/>
              <p:nvPr/>
            </p:nvSpPr>
            <p:spPr>
              <a:xfrm rot="5400000">
                <a:off x="2784600" y="4878058"/>
                <a:ext cx="190419" cy="7200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80"/>
            <p:cNvGrpSpPr/>
            <p:nvPr/>
          </p:nvGrpSpPr>
          <p:grpSpPr>
            <a:xfrm>
              <a:off x="6196324" y="3203816"/>
              <a:ext cx="73618" cy="554363"/>
              <a:chOff x="2848105" y="4818853"/>
              <a:chExt cx="73618" cy="554363"/>
            </a:xfrm>
            <a:solidFill>
              <a:schemeClr val="bg1"/>
            </a:solidFill>
          </p:grpSpPr>
          <p:sp>
            <p:nvSpPr>
              <p:cNvPr id="48" name="二等辺三角形 47"/>
              <p:cNvSpPr/>
              <p:nvPr/>
            </p:nvSpPr>
            <p:spPr>
              <a:xfrm rot="5400000">
                <a:off x="2790509" y="5103242"/>
                <a:ext cx="190419" cy="72009"/>
              </a:xfrm>
              <a:prstGeom prst="triangle">
                <a:avLst/>
              </a:prstGeom>
              <a:solidFill>
                <a:srgbClr val="B1CCE5"/>
              </a:solidFill>
              <a:ln>
                <a:solidFill>
                  <a:srgbClr val="B1CC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二等辺三角形 48"/>
              <p:cNvSpPr/>
              <p:nvPr/>
            </p:nvSpPr>
            <p:spPr>
              <a:xfrm rot="5400000">
                <a:off x="2801309" y="5254430"/>
                <a:ext cx="165582" cy="71990"/>
              </a:xfrm>
              <a:prstGeom prst="triangle">
                <a:avLst/>
              </a:prstGeom>
              <a:solidFill>
                <a:srgbClr val="B1CCE5"/>
              </a:solidFill>
              <a:ln>
                <a:solidFill>
                  <a:srgbClr val="B1CC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二等辺三角形 49"/>
              <p:cNvSpPr/>
              <p:nvPr/>
            </p:nvSpPr>
            <p:spPr>
              <a:xfrm rot="5400000">
                <a:off x="2790509" y="4878058"/>
                <a:ext cx="190419" cy="72009"/>
              </a:xfrm>
              <a:prstGeom prst="triangle">
                <a:avLst/>
              </a:prstGeom>
              <a:solidFill>
                <a:srgbClr val="698489"/>
              </a:solidFill>
              <a:ln>
                <a:solidFill>
                  <a:srgbClr val="6984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0" name="正方形/長方形 69"/>
            <p:cNvSpPr/>
            <p:nvPr/>
          </p:nvSpPr>
          <p:spPr>
            <a:xfrm>
              <a:off x="469897" y="3190056"/>
              <a:ext cx="355104" cy="8423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77280" y="3190056"/>
              <a:ext cx="626368" cy="842392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768624" y="3187516"/>
              <a:ext cx="355104" cy="8423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26311" y="3187516"/>
              <a:ext cx="626368" cy="842392"/>
            </a:xfrm>
            <a:prstGeom prst="rect">
              <a:avLst/>
            </a:prstGeom>
            <a:ln>
              <a:noFill/>
            </a:ln>
            <a:scene3d>
              <a:camera prst="obliqueTopRight"/>
              <a:lightRig rig="threePt" dir="t">
                <a:rot lat="0" lon="0" rev="8400000"/>
              </a:lightRig>
            </a:scene3d>
            <a:sp3d extrusionH="6350000" contourW="12700" prstMaterial="plastic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648030" y="3068960"/>
              <a:ext cx="139994" cy="293298"/>
            </a:xfrm>
            <a:custGeom>
              <a:avLst/>
              <a:gdLst>
                <a:gd name="connsiteX0" fmla="*/ 131367 w 139994"/>
                <a:gd name="connsiteY0" fmla="*/ 0 h 293298"/>
                <a:gd name="connsiteX1" fmla="*/ 131367 w 139994"/>
                <a:gd name="connsiteY1" fmla="*/ 0 h 293298"/>
                <a:gd name="connsiteX2" fmla="*/ 139994 w 139994"/>
                <a:gd name="connsiteY2" fmla="*/ 77638 h 293298"/>
                <a:gd name="connsiteX3" fmla="*/ 122741 w 139994"/>
                <a:gd name="connsiteY3" fmla="*/ 198408 h 293298"/>
                <a:gd name="connsiteX4" fmla="*/ 114114 w 139994"/>
                <a:gd name="connsiteY4" fmla="*/ 284672 h 293298"/>
                <a:gd name="connsiteX5" fmla="*/ 88235 w 139994"/>
                <a:gd name="connsiteY5" fmla="*/ 293298 h 293298"/>
                <a:gd name="connsiteX6" fmla="*/ 36477 w 139994"/>
                <a:gd name="connsiteY6" fmla="*/ 284672 h 293298"/>
                <a:gd name="connsiteX7" fmla="*/ 19224 w 139994"/>
                <a:gd name="connsiteY7" fmla="*/ 258793 h 293298"/>
                <a:gd name="connsiteX8" fmla="*/ 19224 w 139994"/>
                <a:gd name="connsiteY8" fmla="*/ 138023 h 293298"/>
                <a:gd name="connsiteX9" fmla="*/ 36477 w 139994"/>
                <a:gd name="connsiteY9" fmla="*/ 86265 h 293298"/>
                <a:gd name="connsiteX10" fmla="*/ 96862 w 139994"/>
                <a:gd name="connsiteY10" fmla="*/ 43132 h 293298"/>
                <a:gd name="connsiteX11" fmla="*/ 131367 w 139994"/>
                <a:gd name="connsiteY11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994" h="293298">
                  <a:moveTo>
                    <a:pt x="131367" y="0"/>
                  </a:moveTo>
                  <a:lnTo>
                    <a:pt x="131367" y="0"/>
                  </a:lnTo>
                  <a:cubicBezTo>
                    <a:pt x="134243" y="25879"/>
                    <a:pt x="139994" y="51599"/>
                    <a:pt x="139994" y="77638"/>
                  </a:cubicBezTo>
                  <a:cubicBezTo>
                    <a:pt x="139994" y="153233"/>
                    <a:pt x="138705" y="150515"/>
                    <a:pt x="122741" y="198408"/>
                  </a:cubicBezTo>
                  <a:cubicBezTo>
                    <a:pt x="119865" y="227163"/>
                    <a:pt x="123990" y="257514"/>
                    <a:pt x="114114" y="284672"/>
                  </a:cubicBezTo>
                  <a:cubicBezTo>
                    <a:pt x="111007" y="293217"/>
                    <a:pt x="97328" y="293298"/>
                    <a:pt x="88235" y="293298"/>
                  </a:cubicBezTo>
                  <a:cubicBezTo>
                    <a:pt x="70744" y="293298"/>
                    <a:pt x="53730" y="287547"/>
                    <a:pt x="36477" y="284672"/>
                  </a:cubicBezTo>
                  <a:cubicBezTo>
                    <a:pt x="30726" y="276046"/>
                    <a:pt x="23861" y="268066"/>
                    <a:pt x="19224" y="258793"/>
                  </a:cubicBezTo>
                  <a:cubicBezTo>
                    <a:pt x="0" y="220346"/>
                    <a:pt x="11706" y="180627"/>
                    <a:pt x="19224" y="138023"/>
                  </a:cubicBezTo>
                  <a:cubicBezTo>
                    <a:pt x="22385" y="120114"/>
                    <a:pt x="23618" y="99125"/>
                    <a:pt x="36477" y="86265"/>
                  </a:cubicBezTo>
                  <a:cubicBezTo>
                    <a:pt x="78628" y="44112"/>
                    <a:pt x="43877" y="73409"/>
                    <a:pt x="96862" y="43132"/>
                  </a:cubicBezTo>
                  <a:cubicBezTo>
                    <a:pt x="129845" y="24285"/>
                    <a:pt x="125616" y="7189"/>
                    <a:pt x="13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6012160" y="2996952"/>
              <a:ext cx="216024" cy="432048"/>
            </a:xfrm>
            <a:custGeom>
              <a:avLst/>
              <a:gdLst>
                <a:gd name="connsiteX0" fmla="*/ 131367 w 139994"/>
                <a:gd name="connsiteY0" fmla="*/ 0 h 293298"/>
                <a:gd name="connsiteX1" fmla="*/ 131367 w 139994"/>
                <a:gd name="connsiteY1" fmla="*/ 0 h 293298"/>
                <a:gd name="connsiteX2" fmla="*/ 139994 w 139994"/>
                <a:gd name="connsiteY2" fmla="*/ 77638 h 293298"/>
                <a:gd name="connsiteX3" fmla="*/ 122741 w 139994"/>
                <a:gd name="connsiteY3" fmla="*/ 198408 h 293298"/>
                <a:gd name="connsiteX4" fmla="*/ 114114 w 139994"/>
                <a:gd name="connsiteY4" fmla="*/ 284672 h 293298"/>
                <a:gd name="connsiteX5" fmla="*/ 88235 w 139994"/>
                <a:gd name="connsiteY5" fmla="*/ 293298 h 293298"/>
                <a:gd name="connsiteX6" fmla="*/ 36477 w 139994"/>
                <a:gd name="connsiteY6" fmla="*/ 284672 h 293298"/>
                <a:gd name="connsiteX7" fmla="*/ 19224 w 139994"/>
                <a:gd name="connsiteY7" fmla="*/ 258793 h 293298"/>
                <a:gd name="connsiteX8" fmla="*/ 19224 w 139994"/>
                <a:gd name="connsiteY8" fmla="*/ 138023 h 293298"/>
                <a:gd name="connsiteX9" fmla="*/ 36477 w 139994"/>
                <a:gd name="connsiteY9" fmla="*/ 86265 h 293298"/>
                <a:gd name="connsiteX10" fmla="*/ 96862 w 139994"/>
                <a:gd name="connsiteY10" fmla="*/ 43132 h 293298"/>
                <a:gd name="connsiteX11" fmla="*/ 131367 w 139994"/>
                <a:gd name="connsiteY11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994" h="293298">
                  <a:moveTo>
                    <a:pt x="131367" y="0"/>
                  </a:moveTo>
                  <a:lnTo>
                    <a:pt x="131367" y="0"/>
                  </a:lnTo>
                  <a:cubicBezTo>
                    <a:pt x="134243" y="25879"/>
                    <a:pt x="139994" y="51599"/>
                    <a:pt x="139994" y="77638"/>
                  </a:cubicBezTo>
                  <a:cubicBezTo>
                    <a:pt x="139994" y="153233"/>
                    <a:pt x="138705" y="150515"/>
                    <a:pt x="122741" y="198408"/>
                  </a:cubicBezTo>
                  <a:cubicBezTo>
                    <a:pt x="119865" y="227163"/>
                    <a:pt x="123990" y="257514"/>
                    <a:pt x="114114" y="284672"/>
                  </a:cubicBezTo>
                  <a:cubicBezTo>
                    <a:pt x="111007" y="293217"/>
                    <a:pt x="97328" y="293298"/>
                    <a:pt x="88235" y="293298"/>
                  </a:cubicBezTo>
                  <a:cubicBezTo>
                    <a:pt x="70744" y="293298"/>
                    <a:pt x="53730" y="287547"/>
                    <a:pt x="36477" y="284672"/>
                  </a:cubicBezTo>
                  <a:cubicBezTo>
                    <a:pt x="30726" y="276046"/>
                    <a:pt x="23861" y="268066"/>
                    <a:pt x="19224" y="258793"/>
                  </a:cubicBezTo>
                  <a:cubicBezTo>
                    <a:pt x="0" y="220346"/>
                    <a:pt x="11706" y="180627"/>
                    <a:pt x="19224" y="138023"/>
                  </a:cubicBezTo>
                  <a:cubicBezTo>
                    <a:pt x="22385" y="120114"/>
                    <a:pt x="23618" y="99125"/>
                    <a:pt x="36477" y="86265"/>
                  </a:cubicBezTo>
                  <a:cubicBezTo>
                    <a:pt x="78628" y="44112"/>
                    <a:pt x="43877" y="73409"/>
                    <a:pt x="96862" y="43132"/>
                  </a:cubicBezTo>
                  <a:cubicBezTo>
                    <a:pt x="129845" y="24285"/>
                    <a:pt x="125616" y="7189"/>
                    <a:pt x="131367" y="0"/>
                  </a:cubicBezTo>
                  <a:close/>
                </a:path>
              </a:pathLst>
            </a:custGeom>
            <a:solidFill>
              <a:srgbClr val="698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954638" y="5356373"/>
            <a:ext cx="61376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Anneal condition of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crystalization</a:t>
            </a:r>
            <a:endParaRPr kumimoji="1"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Structure analysis by TEM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growth mechanism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95536" y="4922004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Fabrication of highly ordered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nanowire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structures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2411760" y="1484784"/>
            <a:ext cx="5256584" cy="864096"/>
            <a:chOff x="2117950" y="4820304"/>
            <a:chExt cx="5256584" cy="864096"/>
          </a:xfrm>
        </p:grpSpPr>
        <p:sp>
          <p:nvSpPr>
            <p:cNvPr id="68" name="ドーナツ 67"/>
            <p:cNvSpPr/>
            <p:nvPr/>
          </p:nvSpPr>
          <p:spPr>
            <a:xfrm>
              <a:off x="2117950" y="4892312"/>
              <a:ext cx="648072" cy="648072"/>
            </a:xfrm>
            <a:prstGeom prst="donut">
              <a:avLst>
                <a:gd name="adj" fmla="val 1998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乗算記号 68"/>
            <p:cNvSpPr/>
            <p:nvPr/>
          </p:nvSpPr>
          <p:spPr>
            <a:xfrm>
              <a:off x="6510438" y="4820304"/>
              <a:ext cx="864096" cy="864096"/>
            </a:xfrm>
            <a:prstGeom prst="mathMultiply">
              <a:avLst>
                <a:gd name="adj1" fmla="val 127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4384</TotalTime>
  <Words>945</Words>
  <Application>Microsoft Office PowerPoint</Application>
  <PresentationFormat>画面に合わせる (4:3)</PresentationFormat>
  <Paragraphs>322</Paragraphs>
  <Slides>15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デザート</vt:lpstr>
      <vt:lpstr>スライド 1</vt:lpstr>
      <vt:lpstr>Contents</vt:lpstr>
      <vt:lpstr>Contents</vt:lpstr>
      <vt:lpstr>3d transition metal oxide(3d遷移金属酸化物)</vt:lpstr>
      <vt:lpstr>Ferromagnetic nanostructures</vt:lpstr>
      <vt:lpstr>Nano processing procedure for metal oxides</vt:lpstr>
      <vt:lpstr>Contents</vt:lpstr>
      <vt:lpstr>Combination method</vt:lpstr>
      <vt:lpstr>Purpose</vt:lpstr>
      <vt:lpstr>Fabrication process</vt:lpstr>
      <vt:lpstr>MgO crystallization condition by postanneal</vt:lpstr>
      <vt:lpstr>Anisotropy growth of MgO nanowire</vt:lpstr>
      <vt:lpstr>Structure analysis of MgO nanowire (TEM)</vt:lpstr>
      <vt:lpstr>MgO growth mechanism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M1コロキウム</dc:title>
  <dc:creator>Tanaka Lab</dc:creator>
  <cp:lastModifiedBy>Tanaka Lab</cp:lastModifiedBy>
  <cp:revision>383</cp:revision>
  <dcterms:created xsi:type="dcterms:W3CDTF">2011-04-25T07:57:44Z</dcterms:created>
  <dcterms:modified xsi:type="dcterms:W3CDTF">2011-06-30T07:14:02Z</dcterms:modified>
</cp:coreProperties>
</file>