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73" r:id="rId3"/>
    <p:sldId id="257" r:id="rId4"/>
    <p:sldId id="274" r:id="rId5"/>
    <p:sldId id="275" r:id="rId6"/>
    <p:sldId id="267" r:id="rId7"/>
    <p:sldId id="262" r:id="rId8"/>
    <p:sldId id="285" r:id="rId9"/>
    <p:sldId id="277" r:id="rId10"/>
    <p:sldId id="282" r:id="rId11"/>
    <p:sldId id="283" r:id="rId12"/>
    <p:sldId id="286" r:id="rId13"/>
    <p:sldId id="268" r:id="rId14"/>
    <p:sldId id="269" r:id="rId15"/>
    <p:sldId id="270" r:id="rId16"/>
    <p:sldId id="271" r:id="rId17"/>
    <p:sldId id="272" r:id="rId18"/>
    <p:sldId id="278" r:id="rId19"/>
    <p:sldId id="279" r:id="rId20"/>
    <p:sldId id="260" r:id="rId21"/>
    <p:sldId id="265" r:id="rId22"/>
    <p:sldId id="263" r:id="rId23"/>
    <p:sldId id="276" r:id="rId24"/>
    <p:sldId id="258" r:id="rId25"/>
    <p:sldId id="280" r:id="rId26"/>
    <p:sldId id="281" r:id="rId27"/>
    <p:sldId id="284" r:id="rId28"/>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000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482" autoAdjust="0"/>
  </p:normalViewPr>
  <p:slideViewPr>
    <p:cSldViewPr>
      <p:cViewPr>
        <p:scale>
          <a:sx n="100" d="100"/>
          <a:sy n="100" d="100"/>
        </p:scale>
        <p:origin x="-276" y="-72"/>
      </p:cViewPr>
      <p:guideLst>
        <p:guide orient="horz" pos="2160"/>
        <p:guide pos="312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1" d="100"/>
          <a:sy n="51" d="100"/>
        </p:scale>
        <p:origin x="-2970" y="-10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331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763" y="0"/>
            <a:ext cx="2918830" cy="493315"/>
          </a:xfrm>
          <a:prstGeom prst="rect">
            <a:avLst/>
          </a:prstGeom>
        </p:spPr>
        <p:txBody>
          <a:bodyPr vert="horz" lIns="91440" tIns="45720" rIns="91440" bIns="45720" rtlCol="0"/>
          <a:lstStyle>
            <a:lvl1pPr algn="r">
              <a:defRPr sz="1200"/>
            </a:lvl1pPr>
          </a:lstStyle>
          <a:p>
            <a:fld id="{CED41656-D42D-4964-8C52-F521B65DF95C}" type="datetimeFigureOut">
              <a:rPr kumimoji="1" lang="ja-JP" altLang="en-US" smtClean="0"/>
              <a:pPr/>
              <a:t>2011/6/22</a:t>
            </a:fld>
            <a:endParaRPr kumimoji="1" lang="ja-JP" altLang="en-US"/>
          </a:p>
        </p:txBody>
      </p:sp>
      <p:sp>
        <p:nvSpPr>
          <p:cNvPr id="4" name="フッター プレースホルダー 3"/>
          <p:cNvSpPr>
            <a:spLocks noGrp="1"/>
          </p:cNvSpPr>
          <p:nvPr>
            <p:ph type="ftr" sz="quarter" idx="2"/>
          </p:nvPr>
        </p:nvSpPr>
        <p:spPr>
          <a:xfrm>
            <a:off x="0" y="9370714"/>
            <a:ext cx="2918830" cy="49331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763" y="9370714"/>
            <a:ext cx="2918830" cy="493315"/>
          </a:xfrm>
          <a:prstGeom prst="rect">
            <a:avLst/>
          </a:prstGeom>
        </p:spPr>
        <p:txBody>
          <a:bodyPr vert="horz" lIns="91440" tIns="45720" rIns="91440" bIns="45720" rtlCol="0" anchor="b"/>
          <a:lstStyle>
            <a:lvl1pPr algn="r">
              <a:defRPr sz="1200"/>
            </a:lvl1pPr>
          </a:lstStyle>
          <a:p>
            <a:fld id="{04004D7B-F053-4AA1-975A-6AB5B39BAFF5}" type="slidenum">
              <a:rPr kumimoji="1" lang="ja-JP" altLang="en-US" smtClean="0"/>
              <a:pPr/>
              <a:t>‹#›</a:t>
            </a:fld>
            <a:endParaRPr kumimoji="1" lang="ja-JP" altLang="en-US"/>
          </a:p>
        </p:txBody>
      </p:sp>
    </p:spTree>
    <p:extLst>
      <p:ext uri="{BB962C8B-B14F-4D97-AF65-F5344CB8AC3E}">
        <p14:creationId xmlns:p14="http://schemas.microsoft.com/office/powerpoint/2010/main" val="1396248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331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0" cy="493315"/>
          </a:xfrm>
          <a:prstGeom prst="rect">
            <a:avLst/>
          </a:prstGeom>
        </p:spPr>
        <p:txBody>
          <a:bodyPr vert="horz" lIns="91440" tIns="45720" rIns="91440" bIns="45720" rtlCol="0"/>
          <a:lstStyle>
            <a:lvl1pPr algn="r">
              <a:defRPr sz="1200"/>
            </a:lvl1pPr>
          </a:lstStyle>
          <a:p>
            <a:fld id="{2FD69408-CA17-4436-8406-F232E29475CE}" type="datetimeFigureOut">
              <a:rPr kumimoji="1" lang="ja-JP" altLang="en-US" smtClean="0"/>
              <a:pPr/>
              <a:t>2011/6/22</a:t>
            </a:fld>
            <a:endParaRPr kumimoji="1" lang="ja-JP" altLang="en-US"/>
          </a:p>
        </p:txBody>
      </p:sp>
      <p:sp>
        <p:nvSpPr>
          <p:cNvPr id="4" name="スライド イメージ プレースホルダー 3"/>
          <p:cNvSpPr>
            <a:spLocks noGrp="1" noRot="1" noChangeAspect="1"/>
          </p:cNvSpPr>
          <p:nvPr>
            <p:ph type="sldImg" idx="2"/>
          </p:nvPr>
        </p:nvSpPr>
        <p:spPr>
          <a:xfrm>
            <a:off x="696913" y="739775"/>
            <a:ext cx="5341937" cy="36988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0" cy="49331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0" cy="493315"/>
          </a:xfrm>
          <a:prstGeom prst="rect">
            <a:avLst/>
          </a:prstGeom>
        </p:spPr>
        <p:txBody>
          <a:bodyPr vert="horz" lIns="91440" tIns="45720" rIns="91440" bIns="45720" rtlCol="0" anchor="b"/>
          <a:lstStyle>
            <a:lvl1pPr algn="r">
              <a:defRPr sz="1200"/>
            </a:lvl1pPr>
          </a:lstStyle>
          <a:p>
            <a:fld id="{7E1E1287-21A4-4793-8E0A-BEBEC34261E3}" type="slidenum">
              <a:rPr kumimoji="1" lang="ja-JP" altLang="en-US" smtClean="0"/>
              <a:pPr/>
              <a:t>‹#›</a:t>
            </a:fld>
            <a:endParaRPr kumimoji="1" lang="ja-JP" altLang="en-US"/>
          </a:p>
        </p:txBody>
      </p:sp>
    </p:spTree>
    <p:extLst>
      <p:ext uri="{BB962C8B-B14F-4D97-AF65-F5344CB8AC3E}">
        <p14:creationId xmlns:p14="http://schemas.microsoft.com/office/powerpoint/2010/main" val="9871455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1</a:t>
            </a:fld>
            <a:endParaRPr kumimoji="1" lang="ja-JP" altLang="en-US" dirty="0"/>
          </a:p>
        </p:txBody>
      </p:sp>
    </p:spTree>
    <p:extLst>
      <p:ext uri="{BB962C8B-B14F-4D97-AF65-F5344CB8AC3E}">
        <p14:creationId xmlns:p14="http://schemas.microsoft.com/office/powerpoint/2010/main" val="662424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その結果を示します。左の露光時間が</a:t>
            </a:r>
            <a:r>
              <a:rPr lang="en-US" altLang="ja-JP" dirty="0" smtClean="0"/>
              <a:t>500ms</a:t>
            </a:r>
            <a:r>
              <a:rPr lang="ja-JP" altLang="en-US" dirty="0" smtClean="0"/>
              <a:t>のときの分子の挙動に対し、右が露光時間</a:t>
            </a:r>
            <a:r>
              <a:rPr lang="en-US" altLang="ja-JP" dirty="0" smtClean="0"/>
              <a:t>30.5ms</a:t>
            </a:r>
            <a:r>
              <a:rPr lang="ja-JP" altLang="en-US" dirty="0" smtClean="0"/>
              <a:t>で分子の挙動を追跡したものです。</a:t>
            </a:r>
            <a:endParaRPr lang="en-US" altLang="ja-JP" dirty="0" smtClean="0"/>
          </a:p>
          <a:p>
            <a:r>
              <a:rPr lang="ja-JP" altLang="en-US" dirty="0" smtClean="0"/>
              <a:t>この青丸の中では、ゲストの拡散は周囲に比べ遅くなっていることが確認できます。</a:t>
            </a:r>
            <a:endParaRPr lang="en-US" altLang="ja-JP" dirty="0" smtClean="0"/>
          </a:p>
          <a:p>
            <a:r>
              <a:rPr lang="ja-JP" altLang="en-US" dirty="0" smtClean="0"/>
              <a:t>このように、露光時間を数百</a:t>
            </a:r>
            <a:r>
              <a:rPr lang="en-US" altLang="ja-JP" dirty="0" smtClean="0"/>
              <a:t>ms</a:t>
            </a:r>
            <a:r>
              <a:rPr lang="ja-JP" altLang="en-US" dirty="0" smtClean="0"/>
              <a:t>から数十</a:t>
            </a:r>
            <a:r>
              <a:rPr lang="en-US" altLang="ja-JP" dirty="0" smtClean="0"/>
              <a:t>ms</a:t>
            </a:r>
            <a:r>
              <a:rPr lang="ja-JP" altLang="en-US" dirty="0" smtClean="0"/>
              <a:t>にすることで、分子の遅い拡散を詳細に追跡することが可能となり、従来の露光時間</a:t>
            </a:r>
            <a:r>
              <a:rPr lang="en-US" altLang="ja-JP" dirty="0" smtClean="0"/>
              <a:t>500ms</a:t>
            </a:r>
            <a:r>
              <a:rPr lang="ja-JP" altLang="en-US" dirty="0" smtClean="0"/>
              <a:t>のイメージングでは明瞭に確認できなかった遅い拡散が明確に観察できるようになりました。</a:t>
            </a:r>
            <a:endParaRPr lang="en-US" altLang="ja-JP" dirty="0" smtClean="0"/>
          </a:p>
          <a:p>
            <a:r>
              <a:rPr lang="ja-JP" altLang="en-US" dirty="0" smtClean="0"/>
              <a:t>このような拡散は所謂正常拡散と呼ばれる均一媒質中のランダムウォークではなく、異常拡散と呼ばれています。</a:t>
            </a:r>
            <a:endParaRPr lang="en-US" altLang="ja-JP" dirty="0" smtClean="0"/>
          </a:p>
          <a:p>
            <a:endParaRPr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10</a:t>
            </a:fld>
            <a:endParaRPr kumimoji="1" lang="ja-JP" altLang="en-US"/>
          </a:p>
        </p:txBody>
      </p:sp>
    </p:spTree>
    <p:extLst>
      <p:ext uri="{BB962C8B-B14F-4D97-AF65-F5344CB8AC3E}">
        <p14:creationId xmlns:p14="http://schemas.microsoft.com/office/powerpoint/2010/main" val="3418511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さらに、さきほどはガラス基板上に試料を調整しましたが、シリコンを基盤として用いたサンプルの測定も行いました。</a:t>
            </a:r>
            <a:r>
              <a:rPr kumimoji="1" lang="ja-JP" altLang="en-US" sz="1200" kern="1200" dirty="0" smtClean="0">
                <a:solidFill>
                  <a:schemeClr val="tx1"/>
                </a:solidFill>
                <a:effectLst/>
                <a:latin typeface="+mn-lt"/>
                <a:ea typeface="+mn-ea"/>
                <a:cs typeface="+mn-cs"/>
              </a:rPr>
              <a:t>左に示してあるのは用いたシリコンを基板の走査型電子顕微鏡と原子間力顕微鏡　像です。これらの結果から、基板は１</a:t>
            </a:r>
            <a:r>
              <a:rPr kumimoji="1" lang="en-US" altLang="ja-JP" sz="1200" kern="1200" dirty="0" smtClean="0">
                <a:solidFill>
                  <a:schemeClr val="tx1"/>
                </a:solidFill>
                <a:effectLst/>
                <a:latin typeface="+mn-lt"/>
                <a:ea typeface="+mn-ea"/>
                <a:cs typeface="+mn-cs"/>
              </a:rPr>
              <a:t>nm</a:t>
            </a:r>
            <a:r>
              <a:rPr kumimoji="1" lang="ja-JP" altLang="en-US" sz="1200" kern="1200" dirty="0" smtClean="0">
                <a:solidFill>
                  <a:schemeClr val="tx1"/>
                </a:solidFill>
                <a:effectLst/>
                <a:latin typeface="+mn-lt"/>
                <a:ea typeface="+mn-ea"/>
                <a:cs typeface="+mn-cs"/>
              </a:rPr>
              <a:t>のレベルでフラットであることが分かります。しかしこのシリコン基板のようなフラットな基板上に成膜した</a:t>
            </a:r>
            <a:r>
              <a:rPr kumimoji="1" lang="en-US" altLang="ja-JP" sz="1200" kern="1200" dirty="0" err="1" smtClean="0">
                <a:solidFill>
                  <a:schemeClr val="tx1"/>
                </a:solidFill>
                <a:effectLst/>
                <a:latin typeface="+mn-lt"/>
                <a:ea typeface="+mn-ea"/>
                <a:cs typeface="+mn-cs"/>
              </a:rPr>
              <a:t>polyHEA</a:t>
            </a:r>
            <a:r>
              <a:rPr kumimoji="1" lang="ja-JP" altLang="en-US" sz="1200" kern="1200" dirty="0" smtClean="0">
                <a:solidFill>
                  <a:schemeClr val="tx1"/>
                </a:solidFill>
                <a:effectLst/>
                <a:latin typeface="+mn-lt"/>
                <a:ea typeface="+mn-ea"/>
                <a:cs typeface="+mn-cs"/>
              </a:rPr>
              <a:t>中のゲスト蛍光分子もガラス基板上の</a:t>
            </a:r>
            <a:r>
              <a:rPr kumimoji="1" lang="en-US" altLang="ja-JP" sz="1200" kern="1200" dirty="0" err="1" smtClean="0">
                <a:solidFill>
                  <a:schemeClr val="tx1"/>
                </a:solidFill>
                <a:effectLst/>
                <a:latin typeface="+mn-lt"/>
                <a:ea typeface="+mn-ea"/>
                <a:cs typeface="+mn-cs"/>
              </a:rPr>
              <a:t>polyHEA</a:t>
            </a:r>
            <a:r>
              <a:rPr kumimoji="1" lang="ja-JP" altLang="en-US" sz="1200" kern="1200" dirty="0" smtClean="0">
                <a:solidFill>
                  <a:schemeClr val="tx1"/>
                </a:solidFill>
                <a:effectLst/>
                <a:latin typeface="+mn-lt"/>
                <a:ea typeface="+mn-ea"/>
                <a:cs typeface="+mn-cs"/>
              </a:rPr>
              <a:t>と同様の多成分の拡散速度を持つ拡散挙動を示しました。</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このことは、ゲストぶんしが不均一な拡散を示す理由が、基板上の大きな凹凸によるものではないことを示唆します。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また別の見方をすれば、</a:t>
            </a:r>
            <a:r>
              <a:rPr kumimoji="1" lang="ja-JP" altLang="ja-JP" sz="1200" kern="1200" dirty="0" smtClean="0">
                <a:solidFill>
                  <a:schemeClr val="tx1"/>
                </a:solidFill>
                <a:effectLst/>
                <a:latin typeface="+mn-lt"/>
                <a:ea typeface="+mn-ea"/>
                <a:cs typeface="+mn-cs"/>
              </a:rPr>
              <a:t>シリコンは実際の半導体製造においても基板として用いられているため、より工業的な製造条件に近い試料の評価が行</a:t>
            </a:r>
            <a:r>
              <a:rPr kumimoji="1" lang="ja-JP" altLang="en-US" sz="1200" kern="1200" dirty="0" smtClean="0">
                <a:solidFill>
                  <a:schemeClr val="tx1"/>
                </a:solidFill>
                <a:effectLst/>
                <a:latin typeface="+mn-lt"/>
                <a:ea typeface="+mn-ea"/>
                <a:cs typeface="+mn-cs"/>
              </a:rPr>
              <a:t>え</a:t>
            </a:r>
            <a:r>
              <a:rPr kumimoji="1" lang="ja-JP" altLang="ja-JP" sz="1200" kern="1200" dirty="0" smtClean="0">
                <a:solidFill>
                  <a:schemeClr val="tx1"/>
                </a:solidFill>
                <a:effectLst/>
                <a:latin typeface="+mn-lt"/>
                <a:ea typeface="+mn-ea"/>
                <a:cs typeface="+mn-cs"/>
              </a:rPr>
              <a:t>たと考えられ</a:t>
            </a:r>
            <a:r>
              <a:rPr kumimoji="1" lang="ja-JP" altLang="en-US" sz="1200" kern="1200" dirty="0" smtClean="0">
                <a:solidFill>
                  <a:schemeClr val="tx1"/>
                </a:solidFill>
                <a:effectLst/>
                <a:latin typeface="+mn-lt"/>
                <a:ea typeface="+mn-ea"/>
                <a:cs typeface="+mn-cs"/>
              </a:rPr>
              <a:t>ます</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また、可視光に対して不透明なシリコン基板上の高分子薄膜に対して単分子追跡を可能にし</a:t>
            </a:r>
            <a:r>
              <a:rPr kumimoji="1" lang="ja-JP" altLang="en-US" sz="1200" kern="1200" dirty="0" smtClean="0">
                <a:solidFill>
                  <a:schemeClr val="tx1"/>
                </a:solidFill>
                <a:effectLst/>
                <a:latin typeface="+mn-lt"/>
                <a:ea typeface="+mn-ea"/>
                <a:cs typeface="+mn-cs"/>
              </a:rPr>
              <a:t>たことで</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SMS</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基板材料に限定されない計測・評価手法</a:t>
            </a:r>
            <a:r>
              <a:rPr kumimoji="1" lang="ja-JP" altLang="en-US" sz="1200" kern="1200" dirty="0" smtClean="0">
                <a:solidFill>
                  <a:schemeClr val="tx1"/>
                </a:solidFill>
                <a:effectLst/>
                <a:latin typeface="+mn-lt"/>
                <a:ea typeface="+mn-ea"/>
                <a:cs typeface="+mn-cs"/>
              </a:rPr>
              <a:t>であるともいえます。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11</a:t>
            </a:fld>
            <a:endParaRPr kumimoji="1" lang="ja-JP" altLang="en-US"/>
          </a:p>
        </p:txBody>
      </p:sp>
    </p:spTree>
    <p:extLst>
      <p:ext uri="{BB962C8B-B14F-4D97-AF65-F5344CB8AC3E}">
        <p14:creationId xmlns:p14="http://schemas.microsoft.com/office/powerpoint/2010/main" val="2570643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つぎに、わたしが行っている研究について紹介します。</a:t>
            </a:r>
            <a:endParaRPr kumimoji="1" lang="en-US" altLang="ja-JP" dirty="0" smtClean="0"/>
          </a:p>
          <a:p>
            <a:r>
              <a:rPr kumimoji="1" lang="en-US" altLang="ja-JP" dirty="0" smtClean="0"/>
              <a:t>SMS</a:t>
            </a:r>
            <a:r>
              <a:rPr kumimoji="1" lang="ja-JP" altLang="en-US" dirty="0" smtClean="0"/>
              <a:t>の測定手法は、ポリマーの不均一性をあきらかにしますが、この手法は</a:t>
            </a:r>
            <a:r>
              <a:rPr kumimoji="1" lang="ja-JP" altLang="ja-JP" sz="1200" kern="1200" dirty="0" smtClean="0">
                <a:solidFill>
                  <a:schemeClr val="tx1"/>
                </a:solidFill>
                <a:effectLst/>
                <a:latin typeface="+mn-lt"/>
                <a:ea typeface="+mn-ea"/>
                <a:cs typeface="+mn-cs"/>
              </a:rPr>
              <a:t>プローブとしての蛍光分子の動きを追跡し、材料の内部の物性変化を考察する間接的な手法</a:t>
            </a:r>
            <a:r>
              <a:rPr kumimoji="1" lang="ja-JP" altLang="en-US" sz="1200" kern="1200" dirty="0" smtClean="0">
                <a:solidFill>
                  <a:schemeClr val="tx1"/>
                </a:solidFill>
                <a:effectLst/>
                <a:latin typeface="+mn-lt"/>
                <a:ea typeface="+mn-ea"/>
                <a:cs typeface="+mn-cs"/>
              </a:rPr>
              <a:t>であり、</a:t>
            </a:r>
            <a:r>
              <a:rPr kumimoji="1" lang="ja-JP" altLang="ja-JP" sz="1200" kern="1200" dirty="0" smtClean="0">
                <a:solidFill>
                  <a:schemeClr val="tx1"/>
                </a:solidFill>
                <a:effectLst/>
                <a:latin typeface="+mn-lt"/>
                <a:ea typeface="+mn-ea"/>
                <a:cs typeface="+mn-cs"/>
              </a:rPr>
              <a:t>ホストの内部構造や物性変化とゲスト</a:t>
            </a:r>
            <a:r>
              <a:rPr kumimoji="1" lang="ja-JP" altLang="en-US" sz="1200" kern="1200" dirty="0" smtClean="0">
                <a:solidFill>
                  <a:schemeClr val="tx1"/>
                </a:solidFill>
                <a:effectLst/>
                <a:latin typeface="+mn-lt"/>
                <a:ea typeface="+mn-ea"/>
                <a:cs typeface="+mn-cs"/>
              </a:rPr>
              <a:t>の運動性</a:t>
            </a:r>
            <a:r>
              <a:rPr kumimoji="1" lang="ja-JP" altLang="ja-JP" sz="1200" kern="1200" dirty="0" smtClean="0">
                <a:solidFill>
                  <a:schemeClr val="tx1"/>
                </a:solidFill>
                <a:effectLst/>
                <a:latin typeface="+mn-lt"/>
                <a:ea typeface="+mn-ea"/>
                <a:cs typeface="+mn-cs"/>
              </a:rPr>
              <a:t>との相関が分かりませんでした。そこで</a:t>
            </a:r>
            <a:r>
              <a:rPr kumimoji="1" lang="ja-JP" altLang="en-US" sz="1200" kern="1200" dirty="0" smtClean="0">
                <a:solidFill>
                  <a:schemeClr val="tx1"/>
                </a:solidFill>
                <a:effectLst/>
                <a:latin typeface="+mn-lt"/>
                <a:ea typeface="+mn-ea"/>
                <a:cs typeface="+mn-cs"/>
              </a:rPr>
              <a:t>私の</a:t>
            </a:r>
            <a:r>
              <a:rPr kumimoji="1" lang="ja-JP" altLang="ja-JP" sz="1200" kern="1200" dirty="0" smtClean="0">
                <a:solidFill>
                  <a:schemeClr val="tx1"/>
                </a:solidFill>
                <a:effectLst/>
                <a:latin typeface="+mn-lt"/>
                <a:ea typeface="+mn-ea"/>
                <a:cs typeface="+mn-cs"/>
              </a:rPr>
              <a:t>研究では蛍光分子と、蛍光修飾した高分子自体の拡散の様子を同時に測定</a:t>
            </a:r>
            <a:r>
              <a:rPr kumimoji="1" lang="ja-JP" altLang="en-US" sz="1200" kern="1200" dirty="0" smtClean="0">
                <a:solidFill>
                  <a:schemeClr val="tx1"/>
                </a:solidFill>
                <a:effectLst/>
                <a:latin typeface="+mn-lt"/>
                <a:ea typeface="+mn-ea"/>
                <a:cs typeface="+mn-cs"/>
              </a:rPr>
              <a:t>することが</a:t>
            </a:r>
            <a:r>
              <a:rPr kumimoji="1" lang="ja-JP" altLang="ja-JP" sz="1200" kern="1200" dirty="0" smtClean="0">
                <a:solidFill>
                  <a:schemeClr val="tx1"/>
                </a:solidFill>
                <a:effectLst/>
                <a:latin typeface="+mn-lt"/>
                <a:ea typeface="+mn-ea"/>
                <a:cs typeface="+mn-cs"/>
              </a:rPr>
              <a:t>できる</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色蛍光イメージングでの測定を目指し</a:t>
            </a:r>
            <a:r>
              <a:rPr kumimoji="1" lang="ja-JP" altLang="en-US" sz="1200" kern="1200" dirty="0" smtClean="0">
                <a:solidFill>
                  <a:schemeClr val="tx1"/>
                </a:solidFill>
                <a:effectLst/>
                <a:latin typeface="+mn-lt"/>
                <a:ea typeface="+mn-ea"/>
                <a:cs typeface="+mn-cs"/>
              </a:rPr>
              <a:t>ています</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色蛍光イメージングをおこなう目的は、ホストの動きとゲストの動きの相関を明確にすることです。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12</a:t>
            </a:fld>
            <a:endParaRPr kumimoji="1" lang="ja-JP" altLang="en-US"/>
          </a:p>
        </p:txBody>
      </p:sp>
    </p:spTree>
    <p:extLst>
      <p:ext uri="{BB962C8B-B14F-4D97-AF65-F5344CB8AC3E}">
        <p14:creationId xmlns:p14="http://schemas.microsoft.com/office/powerpoint/2010/main" val="1748526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これまでに、</a:t>
            </a:r>
            <a:r>
              <a:rPr kumimoji="1" lang="en-US" altLang="ja-JP" dirty="0" smtClean="0"/>
              <a:t>2</a:t>
            </a:r>
            <a:r>
              <a:rPr kumimoji="1" lang="ja-JP" altLang="en-US" dirty="0" smtClean="0"/>
              <a:t>波長同時単分子蛍光イメージングのために図のような光学系を設計・製作しました。①の励起側光学系により、光学顕微鏡下の試料を</a:t>
            </a:r>
            <a:r>
              <a:rPr kumimoji="1" lang="en-US" altLang="ja-JP" dirty="0" smtClean="0"/>
              <a:t>488</a:t>
            </a:r>
            <a:r>
              <a:rPr kumimoji="1" lang="ja-JP" altLang="en-US" dirty="0" smtClean="0"/>
              <a:t>・</a:t>
            </a:r>
            <a:r>
              <a:rPr kumimoji="1" lang="en-US" altLang="ja-JP" dirty="0" smtClean="0"/>
              <a:t>633nm2</a:t>
            </a:r>
            <a:r>
              <a:rPr kumimoji="1" lang="ja-JP" altLang="en-US" dirty="0" smtClean="0"/>
              <a:t>色のレーザー光で同時に励起します。</a:t>
            </a:r>
            <a:r>
              <a:rPr kumimoji="1" lang="en-US" altLang="ja-JP" dirty="0" smtClean="0"/>
              <a:t>2</a:t>
            </a:r>
            <a:r>
              <a:rPr kumimoji="1" lang="ja-JP" altLang="en-US" dirty="0" smtClean="0"/>
              <a:t>種類の蛍光分子はそれぞれの光を吸収し、緑および赤色に発光します。蛍光は対物レンズで集められ、②の検出側の光学系へ導かれます。検出側で蛍光はダイクロイックミラー</a:t>
            </a:r>
            <a:r>
              <a:rPr kumimoji="1" lang="en-US" altLang="ja-JP" dirty="0" smtClean="0"/>
              <a:t>3</a:t>
            </a:r>
            <a:r>
              <a:rPr kumimoji="1" lang="ja-JP" altLang="en-US" dirty="0" smtClean="0"/>
              <a:t>により、波長ごとに分けられ、独立に検出されます。このとき、外部トリガーにより２台のＣＣＤカメラが同時に露光を開始する設計なので、</a:t>
            </a:r>
            <a:r>
              <a:rPr kumimoji="1" lang="en-US" altLang="ja-JP" dirty="0" smtClean="0"/>
              <a:t>2</a:t>
            </a:r>
            <a:r>
              <a:rPr kumimoji="1" lang="ja-JP" altLang="en-US" dirty="0" smtClean="0"/>
              <a:t>種の分子の動きを同じタイミングで追跡できます。</a:t>
            </a:r>
            <a:endParaRPr kumimoji="1" lang="en-US" altLang="ja-JP" dirty="0" smtClean="0"/>
          </a:p>
          <a:p>
            <a:r>
              <a:rPr kumimoji="1" lang="ja-JP" altLang="en-US" dirty="0" smtClean="0"/>
              <a:t>写真は光学系の全体像と、検出側の装置を撮影したものです。これがダイクロイックミラー３で蛍光を波長ごとにわけて、これら</a:t>
            </a:r>
            <a:r>
              <a:rPr kumimoji="1" lang="en-US" altLang="ja-JP" dirty="0" smtClean="0"/>
              <a:t>2</a:t>
            </a:r>
            <a:r>
              <a:rPr kumimoji="1" lang="ja-JP" altLang="en-US" dirty="0" smtClean="0"/>
              <a:t>台の</a:t>
            </a:r>
            <a:r>
              <a:rPr kumimoji="1" lang="en-US" altLang="ja-JP" dirty="0" smtClean="0"/>
              <a:t>CCD</a:t>
            </a:r>
            <a:r>
              <a:rPr kumimoji="1" lang="ja-JP" altLang="en-US" dirty="0" smtClean="0"/>
              <a:t>カメラで独立に検出されます。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13</a:t>
            </a:fld>
            <a:endParaRPr kumimoji="1" lang="ja-JP" altLang="en-US"/>
          </a:p>
        </p:txBody>
      </p:sp>
    </p:spTree>
    <p:extLst>
      <p:ext uri="{BB962C8B-B14F-4D97-AF65-F5344CB8AC3E}">
        <p14:creationId xmlns:p14="http://schemas.microsoft.com/office/powerpoint/2010/main" val="1644292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測定装置を評価するために、</a:t>
            </a:r>
            <a:r>
              <a:rPr kumimoji="1" lang="en-US" altLang="ja-JP" dirty="0" smtClean="0"/>
              <a:t>633nm</a:t>
            </a:r>
            <a:r>
              <a:rPr kumimoji="1" lang="ja-JP" altLang="en-US" dirty="0" smtClean="0"/>
              <a:t>励起で赤色発光するテリレンビスイミド誘導体</a:t>
            </a:r>
            <a:r>
              <a:rPr kumimoji="1" lang="en-US" altLang="ja-JP" dirty="0" smtClean="0"/>
              <a:t>BPTD</a:t>
            </a:r>
            <a:r>
              <a:rPr kumimoji="1" lang="ja-JP" altLang="en-US" dirty="0" smtClean="0"/>
              <a:t>と</a:t>
            </a:r>
            <a:r>
              <a:rPr kumimoji="1" lang="en-US" altLang="ja-JP" dirty="0" smtClean="0"/>
              <a:t>I488nm</a:t>
            </a:r>
            <a:r>
              <a:rPr kumimoji="1" lang="ja-JP" altLang="en-US" dirty="0" smtClean="0"/>
              <a:t>励起で緑色発光するペリレンビスイミド誘導体</a:t>
            </a:r>
            <a:r>
              <a:rPr kumimoji="1" lang="en-US" altLang="ja-JP" dirty="0" smtClean="0"/>
              <a:t>BPPBI</a:t>
            </a:r>
            <a:r>
              <a:rPr kumimoji="1" lang="ja-JP" altLang="en-US" dirty="0" smtClean="0"/>
              <a:t>を微量含むＰＭＭＡ薄膜をガラス基板上にスピンコート法により作製し、蛍光をそれぞれ独立に検出しました。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下に結果の一例としてＢＰＰＢＩとＢＰＴＤＩの単一分子蛍光イメージを示します。測定装置により各々の蛍光像を得ることができました。</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14</a:t>
            </a:fld>
            <a:endParaRPr kumimoji="1" lang="ja-JP" altLang="en-US"/>
          </a:p>
        </p:txBody>
      </p:sp>
    </p:spTree>
    <p:extLst>
      <p:ext uri="{BB962C8B-B14F-4D97-AF65-F5344CB8AC3E}">
        <p14:creationId xmlns:p14="http://schemas.microsoft.com/office/powerpoint/2010/main" val="3888788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先ほど述べた単一分子追跡法によりＰＭＭＡ中のＢＰＰＢＩとＢＰＴＤＩの動きを追跡した結果がこちらです。</a:t>
            </a:r>
            <a:r>
              <a:rPr kumimoji="1" lang="en-US" altLang="ja-JP" dirty="0" smtClean="0"/>
              <a:t>PMMA</a:t>
            </a:r>
            <a:r>
              <a:rPr kumimoji="1" lang="ja-JP" altLang="en-US" dirty="0" smtClean="0"/>
              <a:t>のガラス転移温度は</a:t>
            </a:r>
            <a:r>
              <a:rPr kumimoji="1" lang="en-US" altLang="ja-JP" dirty="0" smtClean="0"/>
              <a:t>82℃</a:t>
            </a:r>
            <a:r>
              <a:rPr kumimoji="1" lang="ja-JP" altLang="en-US" dirty="0" err="1" smtClean="0"/>
              <a:t>なので</a:t>
            </a:r>
            <a:r>
              <a:rPr kumimoji="1" lang="ja-JP" altLang="en-US" dirty="0" smtClean="0"/>
              <a:t>室温ではガラス状態となり蛍光分子は動かないはずですが、このように平均の位置からの揺らぎが見られ、ダイクロイックミラー３から</a:t>
            </a:r>
            <a:r>
              <a:rPr kumimoji="1" lang="en-US" altLang="ja-JP" dirty="0" smtClean="0"/>
              <a:t>CCD</a:t>
            </a:r>
            <a:r>
              <a:rPr kumimoji="1" lang="ja-JP" altLang="en-US" dirty="0" smtClean="0"/>
              <a:t>カメラまでの距離がより長い</a:t>
            </a:r>
            <a:r>
              <a:rPr kumimoji="1" lang="en-US" altLang="ja-JP" dirty="0" smtClean="0"/>
              <a:t>BPPBI</a:t>
            </a:r>
            <a:r>
              <a:rPr kumimoji="1" lang="ja-JP" altLang="en-US" dirty="0" smtClean="0"/>
              <a:t>の揺らぎのほうが</a:t>
            </a:r>
            <a:r>
              <a:rPr kumimoji="1" lang="en-US" altLang="ja-JP" dirty="0" smtClean="0"/>
              <a:t>BPTDI</a:t>
            </a:r>
            <a:r>
              <a:rPr kumimoji="1" lang="ja-JP" altLang="en-US" dirty="0" smtClean="0"/>
              <a:t>よりも大きな値となり、半減値は約</a:t>
            </a:r>
            <a:r>
              <a:rPr kumimoji="1" lang="en-US" altLang="ja-JP" dirty="0" smtClean="0"/>
              <a:t>30nm</a:t>
            </a:r>
            <a:r>
              <a:rPr kumimoji="1" lang="ja-JP" altLang="en-US" dirty="0" smtClean="0"/>
              <a:t>であると求まりました。</a:t>
            </a:r>
            <a:endParaRPr kumimoji="1" lang="en-US" altLang="ja-JP" dirty="0" smtClean="0"/>
          </a:p>
          <a:p>
            <a:r>
              <a:rPr kumimoji="1" lang="ja-JP" altLang="en-US" dirty="0" smtClean="0"/>
              <a:t>当研究室のこれまでの測定装置での揺らぎは</a:t>
            </a:r>
            <a:r>
              <a:rPr kumimoji="1" lang="en-US" altLang="ja-JP" dirty="0" smtClean="0"/>
              <a:t>5-10nm</a:t>
            </a:r>
            <a:r>
              <a:rPr kumimoji="1" lang="ja-JP" altLang="en-US" dirty="0" smtClean="0"/>
              <a:t>程度でしたので、それと比べると今回構築した装置の追跡精度は少し劣っています。原因として先ほどの写真のように検出側の光学系や</a:t>
            </a:r>
            <a:r>
              <a:rPr kumimoji="1" lang="en-US" altLang="ja-JP" dirty="0" smtClean="0"/>
              <a:t>CCD</a:t>
            </a:r>
            <a:r>
              <a:rPr kumimoji="1" lang="ja-JP" altLang="en-US" dirty="0" smtClean="0"/>
              <a:t>カメラの位置が高く、様々な振動に対して敏感になっていることが考えられます。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15</a:t>
            </a:fld>
            <a:endParaRPr kumimoji="1" lang="ja-JP" altLang="en-US"/>
          </a:p>
        </p:txBody>
      </p:sp>
    </p:spTree>
    <p:extLst>
      <p:ext uri="{BB962C8B-B14F-4D97-AF65-F5344CB8AC3E}">
        <p14:creationId xmlns:p14="http://schemas.microsoft.com/office/powerpoint/2010/main" val="3995427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次にガラス転移温度が室温より低く、ゲスト分子が並進拡散できる状態にある、さきほどの</a:t>
            </a:r>
            <a:r>
              <a:rPr kumimoji="1" lang="en-US" altLang="ja-JP" dirty="0" err="1" smtClean="0"/>
              <a:t>polyHEA</a:t>
            </a:r>
            <a:r>
              <a:rPr kumimoji="1" lang="ja-JP" altLang="en-US" dirty="0" smtClean="0"/>
              <a:t>薄膜中での色素の動きを解析しました。</a:t>
            </a:r>
            <a:r>
              <a:rPr lang="ja-JP" altLang="en-US" dirty="0" smtClean="0"/>
              <a:t>図に、</a:t>
            </a:r>
            <a:r>
              <a:rPr lang="en-US" altLang="ja-JP" dirty="0" smtClean="0"/>
              <a:t>100</a:t>
            </a:r>
            <a:r>
              <a:rPr lang="ja-JP" altLang="en-US" dirty="0" smtClean="0"/>
              <a:t>個ずつの分子の同時追跡によって得られた拡散係数の分布を示しています。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以上のことから、測定精度の向上が必要であるものの、二波長単分子追跡が可能であることが示されました。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現在、より精度の高い測定を行うために、機械振動などの外乱に強い、剛性の高い自作顕微鏡システムを構築中です。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16</a:t>
            </a:fld>
            <a:endParaRPr kumimoji="1" lang="ja-JP" altLang="en-US"/>
          </a:p>
        </p:txBody>
      </p:sp>
    </p:spTree>
    <p:extLst>
      <p:ext uri="{BB962C8B-B14F-4D97-AF65-F5344CB8AC3E}">
        <p14:creationId xmlns:p14="http://schemas.microsoft.com/office/powerpoint/2010/main" val="3354114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t>以上をまとめます</a:t>
            </a:r>
            <a:endParaRPr lang="en-US" altLang="ja-JP" dirty="0" smtClean="0"/>
          </a:p>
          <a:p>
            <a:pPr eaLnBrk="1" hangingPunct="1"/>
            <a:r>
              <a:rPr lang="ja-JP" altLang="en-US" dirty="0" smtClean="0"/>
              <a:t>単一分子計測は物質のミクロスコピックな特性について評価するのに有用であることを述べました。</a:t>
            </a:r>
            <a:endParaRPr lang="en-US" altLang="ja-JP" dirty="0" smtClean="0"/>
          </a:p>
          <a:p>
            <a:pPr eaLnBrk="1" hangingPunct="1"/>
            <a:r>
              <a:rPr lang="ja-JP" altLang="en-US" dirty="0" smtClean="0"/>
              <a:t>また単一分子計測の一例として、ワイドフィールド顕微鏡による単一分子イメージングと、単分子追跡法を紹介しました。</a:t>
            </a:r>
            <a:endParaRPr lang="en-US" altLang="ja-JP" dirty="0" smtClean="0"/>
          </a:p>
          <a:p>
            <a:pPr eaLnBrk="1" hangingPunct="1"/>
            <a:r>
              <a:rPr lang="ja-JP" altLang="en-US" dirty="0" smtClean="0"/>
              <a:t>単分子追跡法により個々のゲスト蛍光分子の並進運動を追跡することで、高分子固体のミクロな不均一性が可視化できることを最近の研究結果を用いて説明しました。</a:t>
            </a:r>
            <a:endParaRPr kumimoji="1" lang="en-US" altLang="ja-JP" dirty="0" smtClean="0"/>
          </a:p>
          <a:p>
            <a:pPr eaLnBrk="1" hangingPunct="1"/>
            <a:r>
              <a:rPr kumimoji="1" lang="ja-JP" altLang="en-US" dirty="0" smtClean="0"/>
              <a:t>最後に、現在私が取り組んでいる課題として、ゲスト分子とホストのポリマー間の相互作用を明らかにするための</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色蛍光イメージングの測定</a:t>
            </a:r>
            <a:r>
              <a:rPr kumimoji="1" lang="ja-JP" altLang="en-US" sz="1200" kern="1200" dirty="0" smtClean="0">
                <a:solidFill>
                  <a:schemeClr val="tx1"/>
                </a:solidFill>
                <a:effectLst/>
                <a:latin typeface="+mn-lt"/>
                <a:ea typeface="+mn-ea"/>
                <a:cs typeface="+mn-cs"/>
              </a:rPr>
              <a:t>手法の構築に関して述べました。</a:t>
            </a:r>
            <a:endParaRPr lang="en-US" altLang="ja-JP" dirty="0" smtClean="0"/>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17</a:t>
            </a:fld>
            <a:endParaRPr kumimoji="1" lang="ja-JP" altLang="en-US"/>
          </a:p>
        </p:txBody>
      </p:sp>
    </p:spTree>
    <p:extLst>
      <p:ext uri="{BB962C8B-B14F-4D97-AF65-F5344CB8AC3E}">
        <p14:creationId xmlns:p14="http://schemas.microsoft.com/office/powerpoint/2010/main" val="1416005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18</a:t>
            </a:fld>
            <a:endParaRPr kumimoji="1" lang="ja-JP" altLang="en-US"/>
          </a:p>
        </p:txBody>
      </p:sp>
    </p:spTree>
    <p:extLst>
      <p:ext uri="{BB962C8B-B14F-4D97-AF65-F5344CB8AC3E}">
        <p14:creationId xmlns:p14="http://schemas.microsoft.com/office/powerpoint/2010/main" val="245660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19</a:t>
            </a:fld>
            <a:endParaRPr kumimoji="1" lang="ja-JP" altLang="en-US"/>
          </a:p>
        </p:txBody>
      </p:sp>
    </p:spTree>
    <p:extLst>
      <p:ext uri="{BB962C8B-B14F-4D97-AF65-F5344CB8AC3E}">
        <p14:creationId xmlns:p14="http://schemas.microsoft.com/office/powerpoint/2010/main" val="195873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発表の内容はこのようになっています。イントロダクションとして物質のミクロスコピックな特性の評価における単一分子測定の重要性を説明します。次に単一分子イメージングの例としてワイドフィールド顕微鏡とその関連技術について説明したのち、当研究室でこれまで行われてきた研究と現在私が行っている研究について説明し、最後にまとめを示します。</a:t>
            </a:r>
            <a:endParaRPr kumimoji="1" lang="ja-JP" altLang="en-US" dirty="0"/>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2</a:t>
            </a:fld>
            <a:endParaRPr kumimoji="1" lang="ja-JP" altLang="en-US" dirty="0"/>
          </a:p>
        </p:txBody>
      </p:sp>
    </p:spTree>
    <p:extLst>
      <p:ext uri="{BB962C8B-B14F-4D97-AF65-F5344CB8AC3E}">
        <p14:creationId xmlns:p14="http://schemas.microsoft.com/office/powerpoint/2010/main" val="2607106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20</a:t>
            </a:fld>
            <a:endParaRPr kumimoji="1" lang="ja-JP" altLang="en-US"/>
          </a:p>
        </p:txBody>
      </p:sp>
    </p:spTree>
    <p:extLst>
      <p:ext uri="{BB962C8B-B14F-4D97-AF65-F5344CB8AC3E}">
        <p14:creationId xmlns:p14="http://schemas.microsoft.com/office/powerpoint/2010/main" val="2470605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21</a:t>
            </a:fld>
            <a:endParaRPr kumimoji="1" lang="ja-JP" altLang="en-US"/>
          </a:p>
        </p:txBody>
      </p:sp>
    </p:spTree>
    <p:extLst>
      <p:ext uri="{BB962C8B-B14F-4D97-AF65-F5344CB8AC3E}">
        <p14:creationId xmlns:p14="http://schemas.microsoft.com/office/powerpoint/2010/main" val="3640673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単一分子測定は、一個一個の分子を測定する手法です。多数の分子の平均値を得る</a:t>
            </a:r>
            <a:r>
              <a:rPr kumimoji="1" lang="ja-JP" altLang="en-US" sz="1200" kern="1200" dirty="0" smtClean="0">
                <a:solidFill>
                  <a:schemeClr val="tx1"/>
                </a:solidFill>
                <a:effectLst/>
                <a:latin typeface="+mn-lt"/>
                <a:ea typeface="+mn-ea"/>
                <a:cs typeface="+mn-cs"/>
              </a:rPr>
              <a:t>アンサンブル</a:t>
            </a:r>
            <a:r>
              <a:rPr kumimoji="1" lang="ja-JP" altLang="ja-JP" sz="1200" kern="1200" dirty="0" smtClean="0">
                <a:solidFill>
                  <a:schemeClr val="tx1"/>
                </a:solidFill>
                <a:effectLst/>
                <a:latin typeface="+mn-lt"/>
                <a:ea typeface="+mn-ea"/>
                <a:cs typeface="+mn-cs"/>
              </a:rPr>
              <a:t>測定とは異なり、</a:t>
            </a:r>
            <a:r>
              <a:rPr kumimoji="1" lang="en-US" altLang="ja-JP" sz="1200" kern="1200" dirty="0" smtClean="0">
                <a:solidFill>
                  <a:schemeClr val="tx1"/>
                </a:solidFill>
                <a:effectLst/>
                <a:latin typeface="+mn-lt"/>
                <a:ea typeface="+mn-ea"/>
                <a:cs typeface="+mn-cs"/>
              </a:rPr>
              <a:t>1</a:t>
            </a:r>
            <a:r>
              <a:rPr kumimoji="1" lang="ja-JP" altLang="en-US" sz="1200" kern="1200" dirty="0" err="1" smtClean="0">
                <a:solidFill>
                  <a:schemeClr val="tx1"/>
                </a:solidFill>
                <a:effectLst/>
                <a:latin typeface="+mn-lt"/>
                <a:ea typeface="+mn-ea"/>
                <a:cs typeface="+mn-cs"/>
              </a:rPr>
              <a:t>つの</a:t>
            </a:r>
            <a:r>
              <a:rPr kumimoji="1" lang="ja-JP" altLang="en-US" sz="1200" kern="1200" dirty="0" smtClean="0">
                <a:solidFill>
                  <a:schemeClr val="tx1"/>
                </a:solidFill>
                <a:effectLst/>
                <a:latin typeface="+mn-lt"/>
                <a:ea typeface="+mn-ea"/>
                <a:cs typeface="+mn-cs"/>
              </a:rPr>
              <a:t>分子を測定するので</a:t>
            </a:r>
            <a:r>
              <a:rPr kumimoji="1" lang="ja-JP" altLang="ja-JP" sz="1200" kern="1200" dirty="0" smtClean="0">
                <a:solidFill>
                  <a:schemeClr val="tx1"/>
                </a:solidFill>
                <a:effectLst/>
                <a:latin typeface="+mn-lt"/>
                <a:ea typeface="+mn-ea"/>
                <a:cs typeface="+mn-cs"/>
              </a:rPr>
              <a:t>個々の分子が示す</a:t>
            </a:r>
            <a:r>
              <a:rPr kumimoji="1" lang="ja-JP" altLang="en-US" sz="1200" kern="1200" dirty="0" smtClean="0">
                <a:solidFill>
                  <a:schemeClr val="tx1"/>
                </a:solidFill>
                <a:effectLst/>
                <a:latin typeface="+mn-lt"/>
                <a:ea typeface="+mn-ea"/>
                <a:cs typeface="+mn-cs"/>
              </a:rPr>
              <a:t>固有の</a:t>
            </a:r>
            <a:r>
              <a:rPr kumimoji="1" lang="ja-JP" altLang="ja-JP" sz="1200" kern="1200" dirty="0" smtClean="0">
                <a:solidFill>
                  <a:schemeClr val="tx1"/>
                </a:solidFill>
                <a:effectLst/>
                <a:latin typeface="+mn-lt"/>
                <a:ea typeface="+mn-ea"/>
                <a:cs typeface="+mn-cs"/>
              </a:rPr>
              <a:t>物性値やその分布が得られます。</a:t>
            </a:r>
            <a:r>
              <a:rPr lang="ja-JP" altLang="ja-JP" dirty="0" smtClean="0">
                <a:latin typeface="Century" pitchFamily="-16" charset="0"/>
                <a:ea typeface="ＭＳ 明朝" pitchFamily="-16" charset="-128"/>
              </a:rPr>
              <a:t>右の図に示したようにマクロなスケールで蛍光スペクトルを測定すると、結果として得られるものはそれぞれの分子のアンサンブルの結果となります。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22</a:t>
            </a:fld>
            <a:endParaRPr kumimoji="1" lang="ja-JP" altLang="en-US"/>
          </a:p>
        </p:txBody>
      </p:sp>
    </p:spTree>
    <p:extLst>
      <p:ext uri="{BB962C8B-B14F-4D97-AF65-F5344CB8AC3E}">
        <p14:creationId xmlns:p14="http://schemas.microsoft.com/office/powerpoint/2010/main" val="1946670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23</a:t>
            </a:fld>
            <a:endParaRPr kumimoji="1" lang="ja-JP" altLang="en-US"/>
          </a:p>
        </p:txBody>
      </p:sp>
    </p:spTree>
    <p:extLst>
      <p:ext uri="{BB962C8B-B14F-4D97-AF65-F5344CB8AC3E}">
        <p14:creationId xmlns:p14="http://schemas.microsoft.com/office/powerpoint/2010/main" val="295156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Century" pitchFamily="-16" charset="0"/>
                <a:ea typeface="ＭＳ 明朝" pitchFamily="-16" charset="-128"/>
              </a:rPr>
              <a:t>図に示す</a:t>
            </a:r>
            <a:r>
              <a:rPr lang="ja-JP" altLang="ja-JP" dirty="0" smtClean="0">
                <a:latin typeface="Century" pitchFamily="-16" charset="0"/>
                <a:ea typeface="ＭＳ 明朝" pitchFamily="-16" charset="-128"/>
              </a:rPr>
              <a:t>微小な領域について考えます。例として、ここでは固体のポリマーを挙げています。この青い曲線がポリマー鎖を示しています。マクロな視点で見ると、この材料は均一なように見えます</a:t>
            </a:r>
            <a:r>
              <a:rPr lang="ja-JP" altLang="en-US" dirty="0" smtClean="0">
                <a:latin typeface="Century" pitchFamily="-16" charset="0"/>
                <a:ea typeface="ＭＳ 明朝" pitchFamily="-16" charset="-128"/>
              </a:rPr>
              <a:t>が、</a:t>
            </a:r>
            <a:r>
              <a:rPr lang="ja-JP" altLang="ja-JP" dirty="0" smtClean="0">
                <a:latin typeface="Century" pitchFamily="-16" charset="0"/>
                <a:ea typeface="ＭＳ 明朝" pitchFamily="-16" charset="-128"/>
              </a:rPr>
              <a:t>ナノスケールで観察すると、</a:t>
            </a:r>
            <a:r>
              <a:rPr lang="ja-JP" altLang="en-US" dirty="0" smtClean="0">
                <a:latin typeface="Century" pitchFamily="-16" charset="0"/>
                <a:ea typeface="ＭＳ 明朝" pitchFamily="-16" charset="-128"/>
              </a:rPr>
              <a:t>ポリマーの密度が場所によって異なっています</a:t>
            </a:r>
            <a:r>
              <a:rPr lang="ja-JP" altLang="ja-JP" dirty="0" smtClean="0">
                <a:latin typeface="Century" pitchFamily="-16" charset="0"/>
                <a:ea typeface="ＭＳ 明朝" pitchFamily="-16" charset="-128"/>
              </a:rPr>
              <a:t>。つまり、ナノスケールで考えると場所によって自由体積分布、誘電率、密度、粘性、弾性などが異な</a:t>
            </a:r>
            <a:r>
              <a:rPr lang="ja-JP" altLang="en-US" dirty="0" smtClean="0">
                <a:latin typeface="Century" pitchFamily="-16" charset="0"/>
                <a:ea typeface="ＭＳ 明朝" pitchFamily="-16" charset="-128"/>
              </a:rPr>
              <a:t>ります</a:t>
            </a:r>
            <a:r>
              <a:rPr lang="ja-JP" altLang="ja-JP" dirty="0" smtClean="0">
                <a:latin typeface="Century" pitchFamily="-16" charset="0"/>
                <a:ea typeface="ＭＳ 明朝" pitchFamily="-16" charset="-128"/>
              </a:rPr>
              <a:t>。</a:t>
            </a:r>
            <a:r>
              <a:rPr lang="ja-JP" altLang="en-US" dirty="0" smtClean="0">
                <a:latin typeface="Century" pitchFamily="-16" charset="0"/>
                <a:ea typeface="ＭＳ 明朝" pitchFamily="-16" charset="-128"/>
              </a:rPr>
              <a:t>よって</a:t>
            </a:r>
            <a:r>
              <a:rPr kumimoji="1" lang="ja-JP" altLang="ja-JP" sz="1200" kern="1200" dirty="0" smtClean="0">
                <a:solidFill>
                  <a:schemeClr val="tx1"/>
                </a:solidFill>
                <a:effectLst/>
                <a:latin typeface="+mn-lt"/>
                <a:ea typeface="+mn-ea"/>
                <a:cs typeface="+mn-cs"/>
              </a:rPr>
              <a:t>高分子固体中のゲスト分子は、周囲の環境に応じて拡散速度に差がでます。なので</a:t>
            </a:r>
            <a:r>
              <a:rPr kumimoji="1" lang="ja-JP" altLang="en-US" sz="1200" kern="1200" dirty="0" smtClean="0">
                <a:solidFill>
                  <a:schemeClr val="tx1"/>
                </a:solidFill>
                <a:effectLst/>
                <a:latin typeface="+mn-lt"/>
                <a:ea typeface="+mn-ea"/>
                <a:cs typeface="+mn-cs"/>
              </a:rPr>
              <a:t>単一</a:t>
            </a:r>
            <a:r>
              <a:rPr kumimoji="1" lang="ja-JP" altLang="ja-JP" sz="1200" kern="1200" dirty="0" smtClean="0">
                <a:solidFill>
                  <a:schemeClr val="tx1"/>
                </a:solidFill>
                <a:effectLst/>
                <a:latin typeface="+mn-lt"/>
                <a:ea typeface="+mn-ea"/>
                <a:cs typeface="+mn-cs"/>
              </a:rPr>
              <a:t>分子の動きを詳細に追跡すれば、内部の</a:t>
            </a:r>
            <a:r>
              <a:rPr kumimoji="1" lang="ja-JP" altLang="en-US" sz="1200" kern="1200" dirty="0" smtClean="0">
                <a:solidFill>
                  <a:schemeClr val="tx1"/>
                </a:solidFill>
                <a:effectLst/>
                <a:latin typeface="+mn-lt"/>
                <a:ea typeface="+mn-ea"/>
                <a:cs typeface="+mn-cs"/>
              </a:rPr>
              <a:t>様子</a:t>
            </a:r>
            <a:r>
              <a:rPr kumimoji="1" lang="ja-JP" altLang="ja-JP" sz="1200" kern="1200" dirty="0" smtClean="0">
                <a:solidFill>
                  <a:schemeClr val="tx1"/>
                </a:solidFill>
                <a:effectLst/>
                <a:latin typeface="+mn-lt"/>
                <a:ea typeface="+mn-ea"/>
                <a:cs typeface="+mn-cs"/>
              </a:rPr>
              <a:t>に関する情報</a:t>
            </a:r>
            <a:r>
              <a:rPr kumimoji="1" lang="ja-JP" altLang="en-US" sz="1200" kern="1200" dirty="0" smtClean="0">
                <a:solidFill>
                  <a:schemeClr val="tx1"/>
                </a:solidFill>
                <a:effectLst/>
                <a:latin typeface="+mn-lt"/>
                <a:ea typeface="+mn-ea"/>
                <a:cs typeface="+mn-cs"/>
              </a:rPr>
              <a:t>を得ることができます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このようなコンセプトで、近年当研究室では架橋性高分子材料の反応ダイナミクスや、空間的な不均一性の評価を行ってきました。右の図はその一例で</a:t>
            </a:r>
            <a:r>
              <a:rPr kumimoji="1" lang="ja-JP" altLang="en-US" sz="1200" kern="1200" dirty="0" smtClean="0">
                <a:solidFill>
                  <a:schemeClr val="tx1"/>
                </a:solidFill>
                <a:effectLst/>
                <a:latin typeface="+mn-lt"/>
                <a:ea typeface="+mn-ea"/>
                <a:cs typeface="+mn-cs"/>
              </a:rPr>
              <a:t>単分子の軌跡を示しており</a:t>
            </a:r>
            <a:r>
              <a:rPr kumimoji="1" lang="ja-JP" altLang="ja-JP" sz="1200" kern="1200" dirty="0" smtClean="0">
                <a:solidFill>
                  <a:schemeClr val="tx1"/>
                </a:solidFill>
                <a:effectLst/>
                <a:latin typeface="+mn-lt"/>
                <a:ea typeface="+mn-ea"/>
                <a:cs typeface="+mn-cs"/>
              </a:rPr>
              <a:t>、丸で囲った部分のゲスト分子の動きが明らかに遅</a:t>
            </a:r>
            <a:r>
              <a:rPr kumimoji="1" lang="ja-JP" altLang="en-US" sz="1200" kern="1200" dirty="0" smtClean="0">
                <a:solidFill>
                  <a:schemeClr val="tx1"/>
                </a:solidFill>
                <a:effectLst/>
                <a:latin typeface="+mn-lt"/>
                <a:ea typeface="+mn-ea"/>
                <a:cs typeface="+mn-cs"/>
              </a:rPr>
              <a:t>くなっています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24</a:t>
            </a:fld>
            <a:endParaRPr kumimoji="1" lang="ja-JP" altLang="en-US"/>
          </a:p>
        </p:txBody>
      </p:sp>
    </p:spTree>
    <p:extLst>
      <p:ext uri="{BB962C8B-B14F-4D97-AF65-F5344CB8AC3E}">
        <p14:creationId xmlns:p14="http://schemas.microsoft.com/office/powerpoint/2010/main" val="3119620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25</a:t>
            </a:fld>
            <a:endParaRPr kumimoji="1" lang="ja-JP" altLang="en-US"/>
          </a:p>
        </p:txBody>
      </p:sp>
    </p:spTree>
    <p:extLst>
      <p:ext uri="{BB962C8B-B14F-4D97-AF65-F5344CB8AC3E}">
        <p14:creationId xmlns:p14="http://schemas.microsoft.com/office/powerpoint/2010/main" val="2957274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26</a:t>
            </a:fld>
            <a:endParaRPr kumimoji="1" lang="ja-JP" altLang="en-US"/>
          </a:p>
        </p:txBody>
      </p:sp>
    </p:spTree>
    <p:extLst>
      <p:ext uri="{BB962C8B-B14F-4D97-AF65-F5344CB8AC3E}">
        <p14:creationId xmlns:p14="http://schemas.microsoft.com/office/powerpoint/2010/main" val="4030534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27</a:t>
            </a:fld>
            <a:endParaRPr kumimoji="1" lang="ja-JP" altLang="en-US"/>
          </a:p>
        </p:txBody>
      </p:sp>
    </p:spTree>
    <p:extLst>
      <p:ext uri="{BB962C8B-B14F-4D97-AF65-F5344CB8AC3E}">
        <p14:creationId xmlns:p14="http://schemas.microsoft.com/office/powerpoint/2010/main" val="1934487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1989</a:t>
            </a:r>
            <a:r>
              <a:rPr kumimoji="1" lang="ja-JP" altLang="en-US" dirty="0" smtClean="0"/>
              <a:t>年に</a:t>
            </a:r>
            <a:r>
              <a:rPr kumimoji="1" lang="en-US" altLang="ja-JP" dirty="0" err="1" smtClean="0"/>
              <a:t>Moerner</a:t>
            </a:r>
            <a:r>
              <a:rPr kumimoji="1" lang="ja-JP" altLang="en-US" dirty="0" err="1" smtClean="0"/>
              <a:t>らは</a:t>
            </a:r>
            <a:r>
              <a:rPr kumimoji="1" lang="ja-JP" altLang="en-US" dirty="0" smtClean="0"/>
              <a:t>特殊な周波数変調検出法を用い、極低温における単一芳香族分子の吸収強度の変化を検出しました</a:t>
            </a:r>
            <a:r>
              <a:rPr kumimoji="1" lang="ja-JP" altLang="en-US" dirty="0" smtClean="0">
                <a:solidFill>
                  <a:srgbClr val="FF0000"/>
                </a:solidFill>
              </a:rPr>
              <a:t>。これが光学的に単分子を検出した最初の報告でした。</a:t>
            </a:r>
            <a:endParaRPr kumimoji="1" lang="en-US" altLang="ja-JP" dirty="0" smtClean="0">
              <a:solidFill>
                <a:srgbClr val="FF0000"/>
              </a:solidFill>
            </a:endParaRPr>
          </a:p>
          <a:p>
            <a:r>
              <a:rPr kumimoji="1" lang="ja-JP" altLang="en-US" dirty="0" smtClean="0">
                <a:solidFill>
                  <a:srgbClr val="FF0000"/>
                </a:solidFill>
              </a:rPr>
              <a:t>この研究は単分子分光計測のさきがけとなるものでありましたが、計測手法がやや複雑で汎用性が高いとは言い難いものでした。</a:t>
            </a:r>
            <a:endParaRPr kumimoji="1" lang="en-US" altLang="ja-JP" dirty="0" smtClean="0">
              <a:solidFill>
                <a:srgbClr val="FF0000"/>
              </a:solidFill>
            </a:endParaRPr>
          </a:p>
          <a:p>
            <a:endParaRPr kumimoji="1" lang="en-US" altLang="ja-JP" dirty="0" smtClean="0">
              <a:solidFill>
                <a:srgbClr val="FF0000"/>
              </a:solidFill>
            </a:endParaRPr>
          </a:p>
          <a:p>
            <a:r>
              <a:rPr kumimoji="1" lang="ja-JP" altLang="en-US" dirty="0" smtClean="0">
                <a:solidFill>
                  <a:srgbClr val="FF0000"/>
                </a:solidFill>
              </a:rPr>
              <a:t>その翌年、</a:t>
            </a:r>
            <a:r>
              <a:rPr kumimoji="1" lang="en-US" altLang="ja-JP" dirty="0" err="1" smtClean="0">
                <a:solidFill>
                  <a:srgbClr val="FF0000"/>
                </a:solidFill>
              </a:rPr>
              <a:t>orrit</a:t>
            </a:r>
            <a:r>
              <a:rPr kumimoji="1" lang="ja-JP" altLang="en-US" dirty="0" smtClean="0">
                <a:solidFill>
                  <a:srgbClr val="FF0000"/>
                </a:solidFill>
              </a:rPr>
              <a:t>らにより、蛍光測定を応用した単一分子検出が報告されました。蛍光測定は背景雑音の非常に小さな高感度検出系が比較的簡単に実現でき、計測適用範囲や拡張性に優れているため</a:t>
            </a:r>
            <a:endParaRPr kumimoji="1" lang="en-US" altLang="ja-JP" dirty="0" smtClean="0">
              <a:solidFill>
                <a:srgbClr val="FF0000"/>
              </a:solidFill>
            </a:endParaRPr>
          </a:p>
          <a:p>
            <a:r>
              <a:rPr kumimoji="1" lang="ja-JP" altLang="en-US" dirty="0" smtClean="0">
                <a:solidFill>
                  <a:srgbClr val="FF0000"/>
                </a:solidFill>
              </a:rPr>
              <a:t>この方法が、単分子分光の主たる検出法として広く用いられるようになりました。</a:t>
            </a:r>
            <a:endParaRPr kumimoji="1" lang="en-US" altLang="ja-JP" dirty="0" smtClean="0">
              <a:solidFill>
                <a:srgbClr val="FF0000"/>
              </a:solidFill>
            </a:endParaRPr>
          </a:p>
          <a:p>
            <a:endParaRPr kumimoji="1" lang="ja-JP" altLang="en-US" dirty="0">
              <a:solidFill>
                <a:srgbClr val="FF0000"/>
              </a:solidFill>
            </a:endParaRPr>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3</a:t>
            </a:fld>
            <a:endParaRPr kumimoji="1" lang="ja-JP" altLang="en-US"/>
          </a:p>
        </p:txBody>
      </p:sp>
    </p:spTree>
    <p:extLst>
      <p:ext uri="{BB962C8B-B14F-4D97-AF65-F5344CB8AC3E}">
        <p14:creationId xmlns:p14="http://schemas.microsoft.com/office/powerpoint/2010/main" val="314856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hangingPunct="1"/>
            <a:r>
              <a:rPr lang="ja-JP" altLang="en-US" dirty="0" smtClean="0">
                <a:latin typeface="Century" pitchFamily="-16" charset="0"/>
                <a:ea typeface="ＭＳ 明朝" pitchFamily="-16" charset="-128"/>
              </a:rPr>
              <a:t>次に、単一分子検出の意義を述べます。</a:t>
            </a:r>
            <a:r>
              <a:rPr lang="ja-JP" altLang="ja-JP" dirty="0" smtClean="0">
                <a:latin typeface="Century" pitchFamily="-16" charset="0"/>
                <a:ea typeface="ＭＳ 明朝" pitchFamily="-16" charset="-128"/>
              </a:rPr>
              <a:t>はじめに</a:t>
            </a:r>
            <a:r>
              <a:rPr lang="ja-JP" altLang="en-US" dirty="0" smtClean="0">
                <a:latin typeface="Century" pitchFamily="-16" charset="0"/>
                <a:ea typeface="ＭＳ 明朝" pitchFamily="-16" charset="-128"/>
              </a:rPr>
              <a:t>一つの分子とその周囲の</a:t>
            </a:r>
            <a:r>
              <a:rPr lang="ja-JP" altLang="ja-JP" dirty="0" smtClean="0">
                <a:latin typeface="Century" pitchFamily="-16" charset="0"/>
                <a:ea typeface="ＭＳ 明朝" pitchFamily="-16" charset="-128"/>
              </a:rPr>
              <a:t>微小な領域について考えたいと思います。例として、ここでは固体のポリマーを挙げています。この青い曲線がポリマー鎖を示しています。</a:t>
            </a:r>
            <a:endParaRPr lang="en-US" altLang="ja-JP" dirty="0" smtClean="0">
              <a:latin typeface="Century" pitchFamily="-16" charset="0"/>
              <a:ea typeface="ＭＳ 明朝" pitchFamily="-16" charset="-128"/>
            </a:endParaRPr>
          </a:p>
          <a:p>
            <a:pPr algn="just" eaLnBrk="1" hangingPunct="1"/>
            <a:r>
              <a:rPr lang="ja-JP" altLang="ja-JP" dirty="0" smtClean="0">
                <a:latin typeface="Century" pitchFamily="-16" charset="0"/>
                <a:ea typeface="ＭＳ 明朝" pitchFamily="-16" charset="-128"/>
              </a:rPr>
              <a:t>マクロな視点で見ると均一なように見え</a:t>
            </a:r>
            <a:r>
              <a:rPr lang="ja-JP" altLang="en-US" dirty="0" smtClean="0">
                <a:latin typeface="Century" pitchFamily="-16" charset="0"/>
                <a:ea typeface="ＭＳ 明朝" pitchFamily="-16" charset="-128"/>
              </a:rPr>
              <a:t>る高分子材料ですが、</a:t>
            </a:r>
            <a:r>
              <a:rPr lang="ja-JP" altLang="ja-JP" dirty="0" smtClean="0">
                <a:latin typeface="Century" pitchFamily="-16" charset="0"/>
                <a:ea typeface="ＭＳ 明朝" pitchFamily="-16" charset="-128"/>
              </a:rPr>
              <a:t>ナノスケールで観察すると</a:t>
            </a:r>
            <a:r>
              <a:rPr lang="ja-JP" altLang="en-US" dirty="0" smtClean="0">
                <a:latin typeface="Century" pitchFamily="-16" charset="0"/>
                <a:ea typeface="ＭＳ 明朝" pitchFamily="-16" charset="-128"/>
              </a:rPr>
              <a:t>ポリマーの密度や極性は場所ごとに差があります</a:t>
            </a:r>
            <a:r>
              <a:rPr lang="ja-JP" altLang="ja-JP" dirty="0" smtClean="0">
                <a:latin typeface="Century" pitchFamily="-16" charset="0"/>
                <a:ea typeface="ＭＳ 明朝" pitchFamily="-16" charset="-128"/>
              </a:rPr>
              <a:t>。</a:t>
            </a:r>
            <a:endParaRPr lang="en-US" altLang="ja-JP" dirty="0" smtClean="0">
              <a:latin typeface="Century" pitchFamily="-16" charset="0"/>
              <a:ea typeface="ＭＳ 明朝" pitchFamily="-16" charset="-128"/>
            </a:endParaRPr>
          </a:p>
          <a:p>
            <a:pPr algn="just" eaLnBrk="1" hangingPunct="1"/>
            <a:endParaRPr lang="en-US" altLang="ja-JP" dirty="0" smtClean="0">
              <a:latin typeface="Century" pitchFamily="-16" charset="0"/>
              <a:ea typeface="ＭＳ 明朝" pitchFamily="-16" charset="-128"/>
            </a:endParaRPr>
          </a:p>
          <a:p>
            <a:pPr algn="just" eaLnBrk="1" hangingPunct="1"/>
            <a:r>
              <a:rPr lang="ja-JP" altLang="en-US" dirty="0" smtClean="0">
                <a:latin typeface="Century" pitchFamily="-16" charset="0"/>
                <a:ea typeface="ＭＳ 明朝" pitchFamily="-16" charset="-128"/>
              </a:rPr>
              <a:t>この</a:t>
            </a:r>
            <a:r>
              <a:rPr lang="ja-JP" altLang="ja-JP" dirty="0" smtClean="0">
                <a:latin typeface="Century" pitchFamily="-16" charset="0"/>
                <a:ea typeface="ＭＳ 明朝" pitchFamily="-16" charset="-128"/>
              </a:rPr>
              <a:t>ポリマー内に蛍光を発するゲスト分子が存在すると</a:t>
            </a:r>
            <a:r>
              <a:rPr lang="ja-JP" altLang="en-US" dirty="0" smtClean="0">
                <a:latin typeface="Century" pitchFamily="-16" charset="0"/>
                <a:ea typeface="ＭＳ 明朝" pitchFamily="-16" charset="-128"/>
              </a:rPr>
              <a:t>、高分子固体はアモルファスなので、ゲスト分子はそれぞれ</a:t>
            </a:r>
            <a:r>
              <a:rPr lang="ja-JP" altLang="ja-JP" dirty="0" smtClean="0">
                <a:latin typeface="Century" pitchFamily="-16" charset="0"/>
                <a:ea typeface="ＭＳ 明朝" pitchFamily="-16" charset="-128"/>
              </a:rPr>
              <a:t>異なる環境に存在</a:t>
            </a:r>
            <a:r>
              <a:rPr lang="ja-JP" altLang="en-US" dirty="0" smtClean="0">
                <a:latin typeface="Century" pitchFamily="-16" charset="0"/>
                <a:ea typeface="ＭＳ 明朝" pitchFamily="-16" charset="-128"/>
              </a:rPr>
              <a:t>します</a:t>
            </a:r>
            <a:r>
              <a:rPr lang="ja-JP" altLang="ja-JP" dirty="0" smtClean="0">
                <a:latin typeface="Century" pitchFamily="-16" charset="0"/>
                <a:ea typeface="ＭＳ 明朝" pitchFamily="-16" charset="-128"/>
              </a:rPr>
              <a:t>。</a:t>
            </a:r>
            <a:endParaRPr lang="en-US" altLang="ja-JP" dirty="0" smtClean="0">
              <a:latin typeface="Century" pitchFamily="-16" charset="0"/>
              <a:ea typeface="ＭＳ 明朝" pitchFamily="-16" charset="-128"/>
            </a:endParaRPr>
          </a:p>
          <a:p>
            <a:pPr algn="just" eaLnBrk="1" hangingPunct="1"/>
            <a:r>
              <a:rPr lang="ja-JP" altLang="ja-JP" dirty="0" smtClean="0">
                <a:latin typeface="Century" pitchFamily="-16" charset="0"/>
                <a:ea typeface="ＭＳ 明朝" pitchFamily="-16" charset="-128"/>
              </a:rPr>
              <a:t>このとき</a:t>
            </a:r>
            <a:r>
              <a:rPr lang="ja-JP" altLang="en-US" dirty="0" smtClean="0">
                <a:latin typeface="Century" pitchFamily="-16" charset="0"/>
                <a:ea typeface="ＭＳ 明朝" pitchFamily="-16" charset="-128"/>
              </a:rPr>
              <a:t>ゲスト分子の</a:t>
            </a:r>
            <a:r>
              <a:rPr lang="ja-JP" altLang="ja-JP" dirty="0" smtClean="0">
                <a:latin typeface="Century" pitchFamily="-16" charset="0"/>
                <a:ea typeface="ＭＳ 明朝" pitchFamily="-16" charset="-128"/>
              </a:rPr>
              <a:t>電子状態</a:t>
            </a:r>
            <a:r>
              <a:rPr lang="ja-JP" altLang="en-US" dirty="0" smtClean="0">
                <a:latin typeface="Century" pitchFamily="-16" charset="0"/>
                <a:ea typeface="ＭＳ 明朝" pitchFamily="-16" charset="-128"/>
              </a:rPr>
              <a:t>も</a:t>
            </a:r>
            <a:r>
              <a:rPr lang="ja-JP" altLang="ja-JP" dirty="0" smtClean="0">
                <a:latin typeface="Century" pitchFamily="-16" charset="0"/>
                <a:ea typeface="ＭＳ 明朝" pitchFamily="-16" charset="-128"/>
              </a:rPr>
              <a:t>それぞれ異なるので、蛍光スペクトルや蛍光寿命などが</a:t>
            </a:r>
            <a:r>
              <a:rPr lang="ja-JP" altLang="en-US" dirty="0" smtClean="0">
                <a:latin typeface="Century" pitchFamily="-16" charset="0"/>
                <a:ea typeface="ＭＳ 明朝" pitchFamily="-16" charset="-128"/>
              </a:rPr>
              <a:t>分子ごとに</a:t>
            </a:r>
            <a:r>
              <a:rPr lang="ja-JP" altLang="ja-JP" dirty="0" smtClean="0">
                <a:latin typeface="Century" pitchFamily="-16" charset="0"/>
                <a:ea typeface="ＭＳ 明朝" pitchFamily="-16" charset="-128"/>
              </a:rPr>
              <a:t>異なります。右の図に示したようにマクロなスケールで蛍光スペクトルを測定すると、結果として得られるものはそれぞれの分子のアンサンブルの結果となります。しかし、分子の蛍光を一つずつ測定すると、それぞれ固有の値を持っています。</a:t>
            </a:r>
            <a:endParaRPr lang="en-US" altLang="ja-JP" dirty="0" smtClean="0">
              <a:latin typeface="Century" pitchFamily="-16" charset="0"/>
              <a:ea typeface="ＭＳ 明朝" pitchFamily="-16" charset="-128"/>
            </a:endParaRPr>
          </a:p>
          <a:p>
            <a:pPr algn="just" eaLnBrk="1" hangingPunct="1"/>
            <a:endParaRPr lang="en-US" altLang="ja-JP" dirty="0" smtClean="0">
              <a:latin typeface="Century" pitchFamily="-16" charset="0"/>
              <a:ea typeface="ＭＳ 明朝" pitchFamily="-16" charset="-128"/>
            </a:endParaRPr>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4</a:t>
            </a:fld>
            <a:endParaRPr kumimoji="1" lang="ja-JP" altLang="en-US"/>
          </a:p>
        </p:txBody>
      </p:sp>
    </p:spTree>
    <p:extLst>
      <p:ext uri="{BB962C8B-B14F-4D97-AF65-F5344CB8AC3E}">
        <p14:creationId xmlns:p14="http://schemas.microsoft.com/office/powerpoint/2010/main" val="123797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Century" pitchFamily="-16" charset="0"/>
                <a:ea typeface="ＭＳ 明朝" pitchFamily="-16" charset="-128"/>
              </a:rPr>
              <a:t>先ほど述べた電子状態だけではなく、ゲスト分子が熱的な拡散運動を示す系では、ゲスト分子の「動き」もミクロな環境に強く依存します。</a:t>
            </a:r>
            <a:endParaRPr lang="en-US" altLang="ja-JP" dirty="0" smtClean="0">
              <a:latin typeface="Century" pitchFamily="-16" charset="0"/>
              <a:ea typeface="ＭＳ 明朝" pitchFamily="-16"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Century" pitchFamily="-16" charset="0"/>
              <a:ea typeface="ＭＳ 明朝" pitchFamily="-16"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Century" pitchFamily="-16" charset="0"/>
                <a:ea typeface="ＭＳ 明朝" pitchFamily="-16" charset="-128"/>
              </a:rPr>
              <a:t>分かりやすい例で言いますと、ナノメートルスケールの直線状の細い穴の中では、ゲスト分子は穴に沿って直線的にブラウン運動します。</a:t>
            </a:r>
            <a:endParaRPr lang="en-US" altLang="ja-JP" dirty="0" smtClean="0">
              <a:latin typeface="Century" pitchFamily="-16" charset="0"/>
              <a:ea typeface="ＭＳ 明朝" pitchFamily="-16"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Century" pitchFamily="-16" charset="0"/>
                <a:ea typeface="ＭＳ 明朝" pitchFamily="-16" charset="-128"/>
              </a:rPr>
              <a:t>また、ガラス転移温度近くでは、ポリマー固体中のゲスト分子は、ブラウン運動により並進や回転拡散を示しますが、それらの</a:t>
            </a:r>
            <a:r>
              <a:rPr lang="ja-JP" altLang="ja-JP" dirty="0" smtClean="0">
                <a:latin typeface="Century" pitchFamily="-16" charset="0"/>
                <a:ea typeface="ＭＳ 明朝" pitchFamily="-16" charset="-128"/>
              </a:rPr>
              <a:t>拡散係数</a:t>
            </a:r>
            <a:r>
              <a:rPr lang="ja-JP" altLang="en-US" dirty="0" smtClean="0">
                <a:latin typeface="Century" pitchFamily="-16" charset="0"/>
                <a:ea typeface="ＭＳ 明朝" pitchFamily="-16" charset="-128"/>
              </a:rPr>
              <a:t>も</a:t>
            </a:r>
            <a:r>
              <a:rPr lang="ja-JP" altLang="ja-JP" dirty="0" smtClean="0">
                <a:latin typeface="Century" pitchFamily="-16" charset="0"/>
                <a:ea typeface="ＭＳ 明朝" pitchFamily="-16" charset="-128"/>
              </a:rPr>
              <a:t>分子の</a:t>
            </a:r>
            <a:r>
              <a:rPr lang="ja-JP" altLang="en-US" dirty="0" smtClean="0">
                <a:latin typeface="Century" pitchFamily="-16" charset="0"/>
                <a:ea typeface="ＭＳ 明朝" pitchFamily="-16" charset="-128"/>
              </a:rPr>
              <a:t>置かれたミクロな環境</a:t>
            </a:r>
            <a:r>
              <a:rPr lang="ja-JP" altLang="ja-JP" dirty="0" smtClean="0">
                <a:latin typeface="Century" pitchFamily="-16" charset="0"/>
                <a:ea typeface="ＭＳ 明朝" pitchFamily="-16" charset="-128"/>
              </a:rPr>
              <a:t>に</a:t>
            </a:r>
            <a:r>
              <a:rPr lang="ja-JP" altLang="en-US" dirty="0" smtClean="0">
                <a:latin typeface="Century" pitchFamily="-16" charset="0"/>
                <a:ea typeface="ＭＳ 明朝" pitchFamily="-16" charset="-128"/>
              </a:rPr>
              <a:t>強く</a:t>
            </a:r>
            <a:r>
              <a:rPr lang="ja-JP" altLang="ja-JP" dirty="0" smtClean="0">
                <a:latin typeface="Century" pitchFamily="-16" charset="0"/>
                <a:ea typeface="ＭＳ 明朝" pitchFamily="-16" charset="-128"/>
              </a:rPr>
              <a:t>依存します。</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Century" pitchFamily="-1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Century" pitchFamily="-16" charset="0"/>
              </a:rPr>
              <a:t>このように、</a:t>
            </a:r>
            <a:r>
              <a:rPr lang="ja-JP" altLang="ja-JP" dirty="0" smtClean="0">
                <a:latin typeface="Century" pitchFamily="-16" charset="0"/>
              </a:rPr>
              <a:t>個々の分子の挙動はそのミクロな環境に大きく影響され</a:t>
            </a:r>
            <a:r>
              <a:rPr lang="ja-JP" altLang="en-US" dirty="0" smtClean="0">
                <a:latin typeface="Century" pitchFamily="-16" charset="0"/>
              </a:rPr>
              <a:t>るため、</a:t>
            </a:r>
            <a:r>
              <a:rPr lang="ja-JP" altLang="ja-JP" dirty="0" smtClean="0">
                <a:latin typeface="Century" pitchFamily="-16" charset="0"/>
              </a:rPr>
              <a:t>ある構造内のゲストである分子の挙動を追いかけることができれば、</a:t>
            </a:r>
            <a:endParaRPr lang="en-US" altLang="ja-JP" dirty="0" smtClean="0">
              <a:latin typeface="Century" pitchFamily="-1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ja-JP" dirty="0" smtClean="0">
                <a:latin typeface="Century" pitchFamily="-16" charset="0"/>
              </a:rPr>
              <a:t>その物質のミクロスコピックな特徴に関する知見を得ることが期待できます。</a:t>
            </a:r>
            <a:endParaRPr lang="en-US" altLang="ja-JP" dirty="0" smtClean="0">
              <a:latin typeface="Century" pitchFamily="-1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ja-JP" dirty="0" smtClean="0">
                <a:latin typeface="Century" pitchFamily="-16" charset="0"/>
              </a:rPr>
              <a:t>具体的には</a:t>
            </a:r>
            <a:r>
              <a:rPr lang="ja-JP" altLang="en-US" dirty="0" smtClean="0">
                <a:latin typeface="Century" pitchFamily="-16" charset="0"/>
              </a:rPr>
              <a:t>、</a:t>
            </a:r>
            <a:r>
              <a:rPr lang="ja-JP" altLang="ja-JP" dirty="0" smtClean="0">
                <a:latin typeface="Century" pitchFamily="-16" charset="0"/>
              </a:rPr>
              <a:t>ナノ構造、ポリマー内の自由体積、ホストーゲスト分子の相互作用、空間内の不均一性などが挙げられます。</a:t>
            </a:r>
            <a:endParaRPr lang="en-US" altLang="ja-JP" dirty="0" smtClean="0">
              <a:latin typeface="Century" pitchFamily="-16" charset="0"/>
              <a:ea typeface="ＭＳ 明朝" pitchFamily="-16"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5</a:t>
            </a:fld>
            <a:endParaRPr kumimoji="1" lang="ja-JP" altLang="en-US"/>
          </a:p>
        </p:txBody>
      </p:sp>
    </p:spTree>
    <p:extLst>
      <p:ext uri="{BB962C8B-B14F-4D97-AF65-F5344CB8AC3E}">
        <p14:creationId xmlns:p14="http://schemas.microsoft.com/office/powerpoint/2010/main" val="1437452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次に、単分子蛍光イメージングで使用するワイドフィールド顕微鏡について説明します。ワイドフィールド顕微鏡ではレーザーで試料表面を数十</a:t>
            </a:r>
            <a:r>
              <a:rPr kumimoji="1" lang="en-US" altLang="ja-JP" dirty="0" err="1" smtClean="0"/>
              <a:t>μm</a:t>
            </a:r>
            <a:r>
              <a:rPr kumimoji="1" lang="ja-JP" altLang="en-US" dirty="0" smtClean="0"/>
              <a:t>にわたり均一に照明し、試料からの蛍光をフィルターを用いて励起光を除去した後、</a:t>
            </a:r>
            <a:r>
              <a:rPr kumimoji="1" lang="en-US" altLang="ja-JP" dirty="0" smtClean="0"/>
              <a:t>CCD</a:t>
            </a:r>
            <a:r>
              <a:rPr kumimoji="1" lang="ja-JP" altLang="en-US" dirty="0" smtClean="0"/>
              <a:t>カメラで検出します。この方法の利点としては、数十マイクロメートルの領域の試料を一度に励起することによって、複数の単一分子の挙動を同時に観測することができること、解析により高い空間分解能が得られることが挙げ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6</a:t>
            </a:fld>
            <a:endParaRPr kumimoji="1" lang="ja-JP" altLang="en-US"/>
          </a:p>
        </p:txBody>
      </p:sp>
    </p:spTree>
    <p:extLst>
      <p:ext uri="{BB962C8B-B14F-4D97-AF65-F5344CB8AC3E}">
        <p14:creationId xmlns:p14="http://schemas.microsoft.com/office/powerpoint/2010/main" val="1934487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光学顕微鏡の分解能は光の回折限界で決まり、高性能の対物レンズを用いても、せいぜい</a:t>
            </a:r>
            <a:r>
              <a:rPr kumimoji="1" lang="en-US" altLang="ja-JP" dirty="0" smtClean="0"/>
              <a:t>200 nm</a:t>
            </a:r>
            <a:r>
              <a:rPr kumimoji="1" lang="ja-JP" altLang="en-US" dirty="0" smtClean="0"/>
              <a:t>程度です。ですが、この例のように、一つの蛍光分子の蛍光スポットを</a:t>
            </a:r>
            <a:r>
              <a:rPr kumimoji="1" lang="en-US" altLang="ja-JP" dirty="0" smtClean="0"/>
              <a:t>2</a:t>
            </a:r>
            <a:r>
              <a:rPr kumimoji="1" lang="ja-JP" altLang="en-US" dirty="0" smtClean="0"/>
              <a:t>次元のガウス関数でフィッティングすると、その重心の座標が分子の存在する場所に対応します。この時、分子の位置決定精度は、光学顕微鏡の分解能より遙かに高く、この手法を用いれば</a:t>
            </a:r>
            <a:r>
              <a:rPr kumimoji="1" lang="en-US" altLang="ja-JP" dirty="0" smtClean="0"/>
              <a:t>1</a:t>
            </a:r>
            <a:r>
              <a:rPr kumimoji="1" lang="ja-JP" altLang="en-US" dirty="0" smtClean="0"/>
              <a:t>つずつの蛍光分子の動きを数ｎｍ程度の精度で追いかけることができます。これを単分子追跡と呼びます。単分子の動きを追跡した結果をここに示します。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単分子追跡の精度はイメージングの</a:t>
            </a:r>
            <a:r>
              <a:rPr lang="en-US" altLang="ja-JP" dirty="0" smtClean="0"/>
              <a:t>S/N</a:t>
            </a:r>
            <a:r>
              <a:rPr lang="ja-JP" altLang="en-US" dirty="0" smtClean="0"/>
              <a:t>比などに依存しますが、良い条件では光学顕微鏡の分解能に比べ２桁以上の精度、つまり数</a:t>
            </a:r>
            <a:r>
              <a:rPr lang="en-US" altLang="ja-JP" dirty="0" smtClean="0"/>
              <a:t>nm〜10 nm</a:t>
            </a:r>
            <a:r>
              <a:rPr lang="ja-JP" altLang="en-US" dirty="0" smtClean="0"/>
              <a:t>でゲスト分子の動きを追跡できます。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7</a:t>
            </a:fld>
            <a:endParaRPr kumimoji="1" lang="ja-JP" altLang="en-US"/>
          </a:p>
        </p:txBody>
      </p:sp>
    </p:spTree>
    <p:extLst>
      <p:ext uri="{BB962C8B-B14F-4D97-AF65-F5344CB8AC3E}">
        <p14:creationId xmlns:p14="http://schemas.microsoft.com/office/powerpoint/2010/main" val="1581446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では次にこれまでの研究例を紹介します。近年当研究室では、高分子材料の局所的な不均一性を評価する方法として単分子蛍光イメージングを用いた手法が有効であることを指摘し、測定を行ってきました。研究の一例を紹介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用いたサンプルは、実際の半導体加工プロセスで反射防止膜として用いられているポリヒドロキシエチルアクリレート</a:t>
            </a:r>
            <a:r>
              <a:rPr lang="ja-JP" altLang="en-US" baseline="0" dirty="0" smtClean="0"/>
              <a:t> </a:t>
            </a:r>
            <a:r>
              <a:rPr lang="en-US" altLang="ja-JP" dirty="0" err="1" smtClean="0"/>
              <a:t>polyHEA</a:t>
            </a:r>
            <a:r>
              <a:rPr lang="ja-JP" altLang="en-US" dirty="0" smtClean="0"/>
              <a:t>をホストとし、ゲスト蛍光分子としてこのような吸収・蛍光スペクトルをもつペリレンビスイミド誘導体である</a:t>
            </a:r>
            <a:r>
              <a:rPr lang="en-US" altLang="ja-JP" sz="1200" dirty="0" smtClean="0">
                <a:solidFill>
                  <a:srgbClr val="000000"/>
                </a:solidFill>
                <a:ea typeface="Arial" charset="0"/>
                <a:cs typeface="Arial" charset="0"/>
              </a:rPr>
              <a:t>N,N’-</a:t>
            </a:r>
            <a:r>
              <a:rPr lang="en-US" altLang="ja-JP" sz="1200" dirty="0" err="1" smtClean="0">
                <a:solidFill>
                  <a:srgbClr val="000000"/>
                </a:solidFill>
                <a:ea typeface="Arial" charset="0"/>
                <a:cs typeface="Arial" charset="0"/>
              </a:rPr>
              <a:t>bis</a:t>
            </a:r>
            <a:r>
              <a:rPr lang="en-US" altLang="ja-JP" sz="1200" dirty="0" smtClean="0">
                <a:solidFill>
                  <a:srgbClr val="000000"/>
                </a:solidFill>
                <a:ea typeface="Arial" charset="0"/>
                <a:cs typeface="Arial" charset="0"/>
              </a:rPr>
              <a:t>(2,6-dimethylphenyl) perylene-3,4,9,10-tetracarboxylic </a:t>
            </a:r>
            <a:r>
              <a:rPr lang="en-US" altLang="ja-JP" sz="1200" dirty="0" err="1" smtClean="0">
                <a:solidFill>
                  <a:srgbClr val="000000"/>
                </a:solidFill>
                <a:ea typeface="Arial" charset="0"/>
                <a:cs typeface="Arial" charset="0"/>
              </a:rPr>
              <a:t>diimide</a:t>
            </a:r>
            <a:r>
              <a:rPr lang="ja-JP" altLang="en-US" sz="1200" dirty="0" smtClean="0">
                <a:solidFill>
                  <a:srgbClr val="000000"/>
                </a:solidFill>
                <a:ea typeface="Arial" charset="0"/>
                <a:cs typeface="Arial" charset="0"/>
              </a:rPr>
              <a:t>を用いました。</a:t>
            </a:r>
            <a:r>
              <a:rPr lang="ja-JP" altLang="en-US" dirty="0" smtClean="0"/>
              <a:t>これらを乳酸エチルを溶媒として調製し、スピンキャスト法によって基板上に成膜しました。</a:t>
            </a:r>
            <a:r>
              <a:rPr lang="en-US" altLang="ja-JP" dirty="0" err="1" smtClean="0"/>
              <a:t>polyHEA</a:t>
            </a:r>
            <a:r>
              <a:rPr lang="ja-JP" altLang="en-US" dirty="0" smtClean="0"/>
              <a:t>は</a:t>
            </a:r>
            <a:r>
              <a:rPr kumimoji="1" lang="ja-JP" altLang="en-US" dirty="0" smtClean="0"/>
              <a:t>ガラス転移温度が室温より低く、薄膜中でゲスト蛍光分子が並進拡散できる状態にあります。</a:t>
            </a:r>
            <a:endParaRPr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rgbClr val="000000"/>
              </a:solidFill>
              <a:ea typeface="Arial" charset="0"/>
              <a:cs typeface="Arial"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8</a:t>
            </a:fld>
            <a:endParaRPr kumimoji="1" lang="ja-JP" altLang="en-US"/>
          </a:p>
        </p:txBody>
      </p:sp>
    </p:spTree>
    <p:extLst>
      <p:ext uri="{BB962C8B-B14F-4D97-AF65-F5344CB8AC3E}">
        <p14:creationId xmlns:p14="http://schemas.microsoft.com/office/powerpoint/2010/main" val="1375534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蛍光イメージングと画像解析の結果得られた分子の並進拡散運動の軌跡を示します。</a:t>
            </a:r>
            <a:r>
              <a:rPr kumimoji="1" lang="en-US" altLang="ja-JP" dirty="0" smtClean="0"/>
              <a:t/>
            </a:r>
            <a:br>
              <a:rPr kumimoji="1" lang="en-US" altLang="ja-JP" dirty="0" smtClean="0"/>
            </a:br>
            <a:r>
              <a:rPr kumimoji="1" lang="ja-JP" altLang="en-US" dirty="0" smtClean="0"/>
              <a:t>これは露光時間が</a:t>
            </a:r>
            <a:r>
              <a:rPr kumimoji="1" lang="en-US" altLang="ja-JP" dirty="0" smtClean="0"/>
              <a:t>500ms</a:t>
            </a:r>
            <a:r>
              <a:rPr kumimoji="1" lang="ja-JP" altLang="en-US" dirty="0" smtClean="0"/>
              <a:t>で、図の丸で囲った部分の動きが遅くなっており、サンプル中でナノスケールの不均一性の存在が示唆されます。</a:t>
            </a:r>
            <a:endParaRPr kumimoji="1" lang="en-US" altLang="ja-JP" dirty="0" smtClean="0"/>
          </a:p>
          <a:p>
            <a:r>
              <a:rPr kumimoji="1" lang="ja-JP" altLang="en-US" dirty="0" smtClean="0"/>
              <a:t>そこでこの動きをより詳細に観察するために、感度の高い検出器で露光時間を短くして観測しました。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7E1E1287-21A4-4793-8E0A-BEBEC34261E3}" type="slidenum">
              <a:rPr kumimoji="1" lang="ja-JP" altLang="en-US" smtClean="0"/>
              <a:pPr/>
              <a:t>9</a:t>
            </a:fld>
            <a:endParaRPr kumimoji="1" lang="ja-JP" altLang="en-US"/>
          </a:p>
        </p:txBody>
      </p:sp>
    </p:spTree>
    <p:extLst>
      <p:ext uri="{BB962C8B-B14F-4D97-AF65-F5344CB8AC3E}">
        <p14:creationId xmlns:p14="http://schemas.microsoft.com/office/powerpoint/2010/main" val="2082989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C323AFA-51EC-4D41-869B-28AB2569D0F9}" type="datetime1">
              <a:rPr kumimoji="1" lang="ja-JP" altLang="en-US" smtClean="0"/>
              <a:t>2011/6/22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C7C969-828D-42D8-A34B-B3B664C11063}" type="slidenum">
              <a:rPr kumimoji="1" lang="ja-JP" altLang="en-US" smtClean="0"/>
              <a:pPr/>
              <a:t>‹#›</a:t>
            </a:fld>
            <a:endParaRPr kumimoji="1" lang="ja-JP" altLang="en-US"/>
          </a:p>
        </p:txBody>
      </p:sp>
    </p:spTree>
    <p:extLst>
      <p:ext uri="{BB962C8B-B14F-4D97-AF65-F5344CB8AC3E}">
        <p14:creationId xmlns:p14="http://schemas.microsoft.com/office/powerpoint/2010/main" val="407007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A88CF8-01C4-4E3F-8349-E11DD4F0C947}" type="datetime1">
              <a:rPr kumimoji="1" lang="ja-JP" altLang="en-US" smtClean="0"/>
              <a:t>2011/6/22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C7C969-828D-42D8-A34B-B3B664C11063}" type="slidenum">
              <a:rPr kumimoji="1" lang="ja-JP" altLang="en-US" smtClean="0"/>
              <a:pPr/>
              <a:t>‹#›</a:t>
            </a:fld>
            <a:endParaRPr kumimoji="1" lang="ja-JP" altLang="en-US"/>
          </a:p>
        </p:txBody>
      </p:sp>
    </p:spTree>
    <p:extLst>
      <p:ext uri="{BB962C8B-B14F-4D97-AF65-F5344CB8AC3E}">
        <p14:creationId xmlns:p14="http://schemas.microsoft.com/office/powerpoint/2010/main" val="262995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8778CFA-1125-4A78-B65A-6C8797FA6446}" type="datetime1">
              <a:rPr kumimoji="1" lang="ja-JP" altLang="en-US" smtClean="0"/>
              <a:t>2011/6/22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C7C969-828D-42D8-A34B-B3B664C11063}" type="slidenum">
              <a:rPr kumimoji="1" lang="ja-JP" altLang="en-US" smtClean="0"/>
              <a:pPr/>
              <a:t>‹#›</a:t>
            </a:fld>
            <a:endParaRPr kumimoji="1" lang="ja-JP" altLang="en-US"/>
          </a:p>
        </p:txBody>
      </p:sp>
    </p:spTree>
    <p:extLst>
      <p:ext uri="{BB962C8B-B14F-4D97-AF65-F5344CB8AC3E}">
        <p14:creationId xmlns:p14="http://schemas.microsoft.com/office/powerpoint/2010/main" val="27814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3F2C084-78FA-490D-B500-411F457E1997}" type="datetime1">
              <a:rPr kumimoji="1" lang="ja-JP" altLang="en-US" smtClean="0"/>
              <a:t>2011/6/22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C7C969-828D-42D8-A34B-B3B664C11063}" type="slidenum">
              <a:rPr kumimoji="1" lang="ja-JP" altLang="en-US" smtClean="0"/>
              <a:pPr/>
              <a:t>‹#›</a:t>
            </a:fld>
            <a:endParaRPr kumimoji="1" lang="ja-JP" altLang="en-US"/>
          </a:p>
        </p:txBody>
      </p:sp>
    </p:spTree>
    <p:extLst>
      <p:ext uri="{BB962C8B-B14F-4D97-AF65-F5344CB8AC3E}">
        <p14:creationId xmlns:p14="http://schemas.microsoft.com/office/powerpoint/2010/main" val="3893368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43FEA26-0A8B-4702-95E1-87E6B5900FB2}" type="datetime1">
              <a:rPr kumimoji="1" lang="ja-JP" altLang="en-US" smtClean="0"/>
              <a:t>2011/6/22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C7C969-828D-42D8-A34B-B3B664C11063}" type="slidenum">
              <a:rPr kumimoji="1" lang="ja-JP" altLang="en-US" smtClean="0"/>
              <a:pPr/>
              <a:t>‹#›</a:t>
            </a:fld>
            <a:endParaRPr kumimoji="1" lang="ja-JP" altLang="en-US"/>
          </a:p>
        </p:txBody>
      </p:sp>
    </p:spTree>
    <p:extLst>
      <p:ext uri="{BB962C8B-B14F-4D97-AF65-F5344CB8AC3E}">
        <p14:creationId xmlns:p14="http://schemas.microsoft.com/office/powerpoint/2010/main" val="264214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1F8D546-FBAB-484C-850F-EF3223B0E16E}" type="datetime1">
              <a:rPr kumimoji="1" lang="ja-JP" altLang="en-US" smtClean="0"/>
              <a:t>2011/6/22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C7C969-828D-42D8-A34B-B3B664C11063}" type="slidenum">
              <a:rPr kumimoji="1" lang="ja-JP" altLang="en-US" smtClean="0"/>
              <a:pPr/>
              <a:t>‹#›</a:t>
            </a:fld>
            <a:endParaRPr kumimoji="1" lang="ja-JP" altLang="en-US"/>
          </a:p>
        </p:txBody>
      </p:sp>
    </p:spTree>
    <p:extLst>
      <p:ext uri="{BB962C8B-B14F-4D97-AF65-F5344CB8AC3E}">
        <p14:creationId xmlns:p14="http://schemas.microsoft.com/office/powerpoint/2010/main" val="1009741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E7E7EA8-BD34-447F-8F48-C63F209785EB}" type="datetime1">
              <a:rPr kumimoji="1" lang="ja-JP" altLang="en-US" smtClean="0"/>
              <a:t>2011/6/22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8C7C969-828D-42D8-A34B-B3B664C11063}" type="slidenum">
              <a:rPr kumimoji="1" lang="ja-JP" altLang="en-US" smtClean="0"/>
              <a:pPr/>
              <a:t>‹#›</a:t>
            </a:fld>
            <a:endParaRPr kumimoji="1" lang="ja-JP" altLang="en-US"/>
          </a:p>
        </p:txBody>
      </p:sp>
    </p:spTree>
    <p:extLst>
      <p:ext uri="{BB962C8B-B14F-4D97-AF65-F5344CB8AC3E}">
        <p14:creationId xmlns:p14="http://schemas.microsoft.com/office/powerpoint/2010/main" val="2405291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6ECA5C2-FBF6-4CBC-A267-A7C5EDF396BD}" type="datetime1">
              <a:rPr kumimoji="1" lang="ja-JP" altLang="en-US" smtClean="0"/>
              <a:t>2011/6/22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8C7C969-828D-42D8-A34B-B3B664C11063}" type="slidenum">
              <a:rPr kumimoji="1" lang="ja-JP" altLang="en-US" smtClean="0"/>
              <a:pPr/>
              <a:t>‹#›</a:t>
            </a:fld>
            <a:endParaRPr kumimoji="1" lang="ja-JP" altLang="en-US"/>
          </a:p>
        </p:txBody>
      </p:sp>
    </p:spTree>
    <p:extLst>
      <p:ext uri="{BB962C8B-B14F-4D97-AF65-F5344CB8AC3E}">
        <p14:creationId xmlns:p14="http://schemas.microsoft.com/office/powerpoint/2010/main" val="5692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236FE12-A4B2-41CC-B8C3-D6EFE0615BC6}" type="datetime1">
              <a:rPr kumimoji="1" lang="ja-JP" altLang="en-US" smtClean="0"/>
              <a:t>2011/6/22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8C7C969-828D-42D8-A34B-B3B664C11063}" type="slidenum">
              <a:rPr kumimoji="1" lang="ja-JP" altLang="en-US" smtClean="0"/>
              <a:pPr/>
              <a:t>‹#›</a:t>
            </a:fld>
            <a:endParaRPr kumimoji="1" lang="ja-JP" altLang="en-US"/>
          </a:p>
        </p:txBody>
      </p:sp>
    </p:spTree>
    <p:extLst>
      <p:ext uri="{BB962C8B-B14F-4D97-AF65-F5344CB8AC3E}">
        <p14:creationId xmlns:p14="http://schemas.microsoft.com/office/powerpoint/2010/main" val="1687285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D89AB5B-F8F9-4108-8662-D72DBC16F94F}" type="datetime1">
              <a:rPr kumimoji="1" lang="ja-JP" altLang="en-US" smtClean="0"/>
              <a:t>2011/6/22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C7C969-828D-42D8-A34B-B3B664C11063}" type="slidenum">
              <a:rPr kumimoji="1" lang="ja-JP" altLang="en-US" smtClean="0"/>
              <a:pPr/>
              <a:t>‹#›</a:t>
            </a:fld>
            <a:endParaRPr kumimoji="1" lang="ja-JP" altLang="en-US"/>
          </a:p>
        </p:txBody>
      </p:sp>
    </p:spTree>
    <p:extLst>
      <p:ext uri="{BB962C8B-B14F-4D97-AF65-F5344CB8AC3E}">
        <p14:creationId xmlns:p14="http://schemas.microsoft.com/office/powerpoint/2010/main" val="102859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5E811EF-D35E-4E63-8B26-3C376E8B8308}" type="datetime1">
              <a:rPr kumimoji="1" lang="ja-JP" altLang="en-US" smtClean="0"/>
              <a:t>2011/6/22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C7C969-828D-42D8-A34B-B3B664C11063}" type="slidenum">
              <a:rPr kumimoji="1" lang="ja-JP" altLang="en-US" smtClean="0"/>
              <a:pPr/>
              <a:t>‹#›</a:t>
            </a:fld>
            <a:endParaRPr kumimoji="1" lang="ja-JP" altLang="en-US"/>
          </a:p>
        </p:txBody>
      </p:sp>
    </p:spTree>
    <p:extLst>
      <p:ext uri="{BB962C8B-B14F-4D97-AF65-F5344CB8AC3E}">
        <p14:creationId xmlns:p14="http://schemas.microsoft.com/office/powerpoint/2010/main" val="337772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A423D-5247-4F4D-8A05-F01FCC96E535}" type="datetime1">
              <a:rPr kumimoji="1" lang="ja-JP" altLang="en-US" smtClean="0"/>
              <a:t>2011/6/22</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7C969-828D-42D8-A34B-B3B664C11063}" type="slidenum">
              <a:rPr kumimoji="1" lang="ja-JP" altLang="en-US" smtClean="0"/>
              <a:pPr/>
              <a:t>‹#›</a:t>
            </a:fld>
            <a:endParaRPr kumimoji="1" lang="ja-JP" altLang="en-US"/>
          </a:p>
        </p:txBody>
      </p:sp>
    </p:spTree>
    <p:extLst>
      <p:ext uri="{BB962C8B-B14F-4D97-AF65-F5344CB8AC3E}">
        <p14:creationId xmlns:p14="http://schemas.microsoft.com/office/powerpoint/2010/main" val="2119284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4.xml"/><Relationship Id="rId7" Type="http://schemas.openxmlformats.org/officeDocument/2006/relationships/image" Target="../media/image30.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9.emf"/><Relationship Id="rId11" Type="http://schemas.openxmlformats.org/officeDocument/2006/relationships/image" Target="../media/image32.emf"/><Relationship Id="rId5" Type="http://schemas.openxmlformats.org/officeDocument/2006/relationships/image" Target="../media/image28.png"/><Relationship Id="rId10" Type="http://schemas.openxmlformats.org/officeDocument/2006/relationships/image" Target="../media/image31.emf"/><Relationship Id="rId4" Type="http://schemas.openxmlformats.org/officeDocument/2006/relationships/image" Target="../media/image27.png"/><Relationship Id="rId9" Type="http://schemas.openxmlformats.org/officeDocument/2006/relationships/image" Target="../media/image26.emf"/></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emf"/><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notesSlide" Target="../notesSlides/notesSlide25.xml"/><Relationship Id="rId7" Type="http://schemas.openxmlformats.org/officeDocument/2006/relationships/image" Target="../media/image52.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54.png"/><Relationship Id="rId10" Type="http://schemas.openxmlformats.org/officeDocument/2006/relationships/image" Target="../media/image12.jpeg"/><Relationship Id="rId4" Type="http://schemas.openxmlformats.org/officeDocument/2006/relationships/image" Target="../media/image53.png"/><Relationship Id="rId9" Type="http://schemas.openxmlformats.org/officeDocument/2006/relationships/image" Target="../media/image56.jpe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50.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10.jpeg"/><Relationship Id="rId3" Type="http://schemas.openxmlformats.org/officeDocument/2006/relationships/notesSlide" Target="../notesSlides/notesSlide7.xml"/><Relationship Id="rId7" Type="http://schemas.openxmlformats.org/officeDocument/2006/relationships/oleObject" Target="../embeddings/oleObject2.bin"/><Relationship Id="rId12"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image" Target="../media/image8.jpeg"/><Relationship Id="rId5" Type="http://schemas.openxmlformats.org/officeDocument/2006/relationships/oleObject" Target="../embeddings/oleObject1.bin"/><Relationship Id="rId10" Type="http://schemas.openxmlformats.org/officeDocument/2006/relationships/image" Target="../media/image6.wmf"/><Relationship Id="rId4" Type="http://schemas.openxmlformats.org/officeDocument/2006/relationships/image" Target="../media/image7.png"/><Relationship Id="rId9"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1600200"/>
            <a:ext cx="8420100" cy="2152651"/>
          </a:xfrm>
        </p:spPr>
        <p:txBody>
          <a:bodyPr>
            <a:normAutofit fontScale="90000"/>
          </a:bodyPr>
          <a:lstStyle/>
          <a:p>
            <a:r>
              <a:rPr lang="en-US" altLang="ja-JP" dirty="0" smtClean="0"/>
              <a:t>Evaluation of Microscopic Inhomogeneity in Solids Using Single Molecules as Nanometer-sized Probes</a:t>
            </a:r>
            <a:endParaRPr kumimoji="1" lang="ja-JP" altLang="en-US" dirty="0"/>
          </a:p>
        </p:txBody>
      </p:sp>
      <p:sp>
        <p:nvSpPr>
          <p:cNvPr id="3" name="テキスト ボックス 2"/>
          <p:cNvSpPr txBox="1"/>
          <p:nvPr/>
        </p:nvSpPr>
        <p:spPr>
          <a:xfrm>
            <a:off x="3730675" y="4495800"/>
            <a:ext cx="2444650" cy="954107"/>
          </a:xfrm>
          <a:prstGeom prst="rect">
            <a:avLst/>
          </a:prstGeom>
          <a:noFill/>
        </p:spPr>
        <p:txBody>
          <a:bodyPr wrap="none" rtlCol="0">
            <a:spAutoFit/>
          </a:bodyPr>
          <a:lstStyle/>
          <a:p>
            <a:r>
              <a:rPr kumimoji="1" lang="en-US" altLang="ja-JP" sz="2800" dirty="0" smtClean="0"/>
              <a:t>Yoko Miyamoto</a:t>
            </a:r>
          </a:p>
          <a:p>
            <a:r>
              <a:rPr lang="en-US" altLang="ja-JP" sz="2800" dirty="0" smtClean="0"/>
              <a:t>Miyasaka Lab.</a:t>
            </a:r>
            <a:endParaRPr kumimoji="1" lang="ja-JP" altLang="en-US" sz="2800" dirty="0"/>
          </a:p>
        </p:txBody>
      </p:sp>
      <p:sp>
        <p:nvSpPr>
          <p:cNvPr id="4" name="スライド番号プレースホルダー 3"/>
          <p:cNvSpPr>
            <a:spLocks noGrp="1"/>
          </p:cNvSpPr>
          <p:nvPr>
            <p:ph type="sldNum" sz="quarter" idx="12"/>
          </p:nvPr>
        </p:nvSpPr>
        <p:spPr/>
        <p:txBody>
          <a:bodyPr/>
          <a:lstStyle/>
          <a:p>
            <a:fld id="{28C7C969-828D-42D8-A34B-B3B664C11063}" type="slidenum">
              <a:rPr kumimoji="1" lang="ja-JP" altLang="en-US" smtClean="0"/>
              <a:pPr/>
              <a:t>1</a:t>
            </a:fld>
            <a:endParaRPr kumimoji="1" lang="ja-JP" altLang="en-US"/>
          </a:p>
        </p:txBody>
      </p:sp>
    </p:spTree>
    <p:extLst>
      <p:ext uri="{BB962C8B-B14F-4D97-AF65-F5344CB8AC3E}">
        <p14:creationId xmlns:p14="http://schemas.microsoft.com/office/powerpoint/2010/main" val="1968633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5" descr="Traj_30ms.png"/>
          <p:cNvPicPr>
            <a:picLocks noChangeAspect="1"/>
          </p:cNvPicPr>
          <p:nvPr/>
        </p:nvPicPr>
        <p:blipFill>
          <a:blip r:embed="rId3"/>
          <a:srcRect/>
          <a:stretch>
            <a:fillRect/>
          </a:stretch>
        </p:blipFill>
        <p:spPr bwMode="auto">
          <a:xfrm>
            <a:off x="5223404" y="2050972"/>
            <a:ext cx="4241800" cy="3998912"/>
          </a:xfrm>
          <a:prstGeom prst="rect">
            <a:avLst/>
          </a:prstGeom>
          <a:noFill/>
          <a:ln w="9525">
            <a:noFill/>
            <a:miter lim="800000"/>
            <a:headEnd/>
            <a:tailEnd/>
          </a:ln>
        </p:spPr>
      </p:pic>
      <p:sp>
        <p:nvSpPr>
          <p:cNvPr id="5" name="テキスト ボックス 7"/>
          <p:cNvSpPr txBox="1">
            <a:spLocks noChangeArrowheads="1"/>
          </p:cNvSpPr>
          <p:nvPr/>
        </p:nvSpPr>
        <p:spPr bwMode="auto">
          <a:xfrm>
            <a:off x="5332413" y="1504693"/>
            <a:ext cx="2480166" cy="369332"/>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00"/>
                </a:solidFill>
              </a:rPr>
              <a:t>Exposure time ~ 30.5 </a:t>
            </a:r>
            <a:r>
              <a:rPr lang="en-US" altLang="ja-JP" dirty="0" err="1">
                <a:solidFill>
                  <a:srgbClr val="000000"/>
                </a:solidFill>
              </a:rPr>
              <a:t>ms</a:t>
            </a:r>
            <a:endParaRPr lang="ja-JP" altLang="en-US" dirty="0">
              <a:solidFill>
                <a:srgbClr val="000000"/>
              </a:solidFill>
            </a:endParaRPr>
          </a:p>
        </p:txBody>
      </p:sp>
      <p:pic>
        <p:nvPicPr>
          <p:cNvPr id="6" name="図 4" descr="Traj_500ms.png"/>
          <p:cNvPicPr>
            <a:picLocks noChangeAspect="1"/>
          </p:cNvPicPr>
          <p:nvPr/>
        </p:nvPicPr>
        <p:blipFill>
          <a:blip r:embed="rId4"/>
          <a:srcRect/>
          <a:stretch>
            <a:fillRect/>
          </a:stretch>
        </p:blipFill>
        <p:spPr bwMode="auto">
          <a:xfrm>
            <a:off x="547688" y="2060848"/>
            <a:ext cx="4214812" cy="3997325"/>
          </a:xfrm>
          <a:prstGeom prst="rect">
            <a:avLst/>
          </a:prstGeom>
          <a:noFill/>
          <a:ln w="9525">
            <a:noFill/>
            <a:miter lim="800000"/>
            <a:headEnd/>
            <a:tailEnd/>
          </a:ln>
        </p:spPr>
      </p:pic>
      <p:sp>
        <p:nvSpPr>
          <p:cNvPr id="7" name="テキスト ボックス 6"/>
          <p:cNvSpPr txBox="1">
            <a:spLocks noChangeArrowheads="1"/>
          </p:cNvSpPr>
          <p:nvPr/>
        </p:nvSpPr>
        <p:spPr bwMode="auto">
          <a:xfrm>
            <a:off x="609600" y="1504693"/>
            <a:ext cx="2421418" cy="369332"/>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00"/>
                </a:solidFill>
              </a:rPr>
              <a:t>Exposure time ~ 500 </a:t>
            </a:r>
            <a:r>
              <a:rPr lang="en-US" altLang="ja-JP" dirty="0" err="1">
                <a:solidFill>
                  <a:srgbClr val="000000"/>
                </a:solidFill>
              </a:rPr>
              <a:t>ms</a:t>
            </a:r>
            <a:endParaRPr lang="ja-JP" altLang="en-US" dirty="0">
              <a:solidFill>
                <a:srgbClr val="000000"/>
              </a:solidFill>
            </a:endParaRPr>
          </a:p>
        </p:txBody>
      </p:sp>
      <p:sp>
        <p:nvSpPr>
          <p:cNvPr id="8" name="テキスト ボックス 5"/>
          <p:cNvSpPr txBox="1">
            <a:spLocks noChangeArrowheads="1"/>
          </p:cNvSpPr>
          <p:nvPr/>
        </p:nvSpPr>
        <p:spPr bwMode="auto">
          <a:xfrm>
            <a:off x="621010" y="332656"/>
            <a:ext cx="9220200" cy="954107"/>
          </a:xfrm>
          <a:prstGeom prst="rect">
            <a:avLst/>
          </a:prstGeom>
          <a:noFill/>
          <a:ln w="9525">
            <a:noFill/>
            <a:miter lim="800000"/>
            <a:headEnd/>
            <a:tailEnd/>
          </a:ln>
        </p:spPr>
        <p:txBody>
          <a:bodyPr wrap="square">
            <a:prstTxWarp prst="textNoShape">
              <a:avLst/>
            </a:prstTxWarp>
            <a:spAutoFit/>
          </a:bodyPr>
          <a:lstStyle/>
          <a:p>
            <a:r>
              <a:rPr lang="en-US" altLang="ja-JP" sz="2800" kern="0" dirty="0" smtClean="0"/>
              <a:t>Previous works:</a:t>
            </a:r>
          </a:p>
          <a:p>
            <a:r>
              <a:rPr lang="en-US" altLang="ja-JP" sz="2800" dirty="0" smtClean="0">
                <a:solidFill>
                  <a:srgbClr val="000000"/>
                </a:solidFill>
              </a:rPr>
              <a:t>Visualization </a:t>
            </a:r>
            <a:r>
              <a:rPr lang="en-US" altLang="ja-JP" sz="2800" dirty="0">
                <a:solidFill>
                  <a:srgbClr val="000000"/>
                </a:solidFill>
              </a:rPr>
              <a:t>of nanoscale </a:t>
            </a:r>
            <a:r>
              <a:rPr lang="en-US" altLang="ja-JP" sz="2800" dirty="0" smtClean="0">
                <a:solidFill>
                  <a:srgbClr val="000000"/>
                </a:solidFill>
              </a:rPr>
              <a:t>heterogeneity in pol</a:t>
            </a:r>
            <a:r>
              <a:rPr lang="ja-JP" altLang="en-US" sz="2800" dirty="0" err="1" smtClean="0">
                <a:solidFill>
                  <a:srgbClr val="000000"/>
                </a:solidFill>
              </a:rPr>
              <a:t>ｙ</a:t>
            </a:r>
            <a:r>
              <a:rPr lang="en-US" altLang="ja-JP" sz="2800" dirty="0" smtClean="0">
                <a:solidFill>
                  <a:srgbClr val="000000"/>
                </a:solidFill>
              </a:rPr>
              <a:t>HEA films</a:t>
            </a:r>
            <a:endParaRPr lang="en-US" altLang="ja-JP" sz="2800" dirty="0">
              <a:solidFill>
                <a:srgbClr val="000000"/>
              </a:solidFill>
            </a:endParaRPr>
          </a:p>
        </p:txBody>
      </p:sp>
      <p:sp>
        <p:nvSpPr>
          <p:cNvPr id="2" name="スライド番号プレースホルダー 1"/>
          <p:cNvSpPr>
            <a:spLocks noGrp="1"/>
          </p:cNvSpPr>
          <p:nvPr>
            <p:ph type="sldNum" sz="quarter" idx="12"/>
          </p:nvPr>
        </p:nvSpPr>
        <p:spPr/>
        <p:txBody>
          <a:bodyPr/>
          <a:lstStyle/>
          <a:p>
            <a:fld id="{28C7C969-828D-42D8-A34B-B3B664C11063}" type="slidenum">
              <a:rPr kumimoji="1" lang="ja-JP" altLang="en-US" smtClean="0"/>
              <a:pPr/>
              <a:t>10</a:t>
            </a:fld>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496179" y="1596877"/>
            <a:ext cx="4927600" cy="49657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ja-JP" altLang="en-US">
              <a:solidFill>
                <a:srgbClr val="000000"/>
              </a:solidFill>
            </a:endParaRPr>
          </a:p>
        </p:txBody>
      </p:sp>
      <p:sp>
        <p:nvSpPr>
          <p:cNvPr id="5" name="テキスト ボックス 14"/>
          <p:cNvSpPr txBox="1">
            <a:spLocks noChangeArrowheads="1"/>
          </p:cNvSpPr>
          <p:nvPr/>
        </p:nvSpPr>
        <p:spPr bwMode="auto">
          <a:xfrm>
            <a:off x="895488" y="1391101"/>
            <a:ext cx="3733800" cy="830263"/>
          </a:xfrm>
          <a:prstGeom prst="rect">
            <a:avLst/>
          </a:prstGeom>
          <a:noFill/>
          <a:ln w="9525">
            <a:noFill/>
            <a:miter lim="800000"/>
            <a:headEnd/>
            <a:tailEnd/>
          </a:ln>
        </p:spPr>
        <p:txBody>
          <a:bodyPr>
            <a:prstTxWarp prst="textNoShape">
              <a:avLst/>
            </a:prstTxWarp>
            <a:spAutoFit/>
          </a:bodyPr>
          <a:lstStyle/>
          <a:p>
            <a:r>
              <a:rPr lang="en-US" altLang="ja-JP" sz="2400" dirty="0">
                <a:solidFill>
                  <a:srgbClr val="000000"/>
                </a:solidFill>
              </a:rPr>
              <a:t>Exposure time: 30.5ms</a:t>
            </a:r>
            <a:r>
              <a:rPr lang="ja-JP" altLang="en-US" sz="2400" dirty="0">
                <a:solidFill>
                  <a:srgbClr val="000000"/>
                </a:solidFill>
              </a:rPr>
              <a:t>　</a:t>
            </a:r>
          </a:p>
          <a:p>
            <a:r>
              <a:rPr lang="en-US" altLang="ja-JP" sz="2400" dirty="0">
                <a:solidFill>
                  <a:srgbClr val="000000"/>
                </a:solidFill>
              </a:rPr>
              <a:t>Silicon substrate</a:t>
            </a:r>
            <a:endParaRPr lang="ja-JP" altLang="en-US" sz="2400" dirty="0">
              <a:solidFill>
                <a:srgbClr val="000000"/>
              </a:solidFill>
            </a:endParaRPr>
          </a:p>
        </p:txBody>
      </p:sp>
      <p:pic>
        <p:nvPicPr>
          <p:cNvPr id="6" name="図 15" descr="09318002_4mod.jpg"/>
          <p:cNvPicPr>
            <a:picLocks noChangeAspect="1"/>
          </p:cNvPicPr>
          <p:nvPr/>
        </p:nvPicPr>
        <p:blipFill>
          <a:blip r:embed="rId3"/>
          <a:srcRect/>
          <a:stretch>
            <a:fillRect/>
          </a:stretch>
        </p:blipFill>
        <p:spPr bwMode="auto">
          <a:xfrm>
            <a:off x="547688" y="4239288"/>
            <a:ext cx="3548062" cy="2209800"/>
          </a:xfrm>
          <a:prstGeom prst="rect">
            <a:avLst/>
          </a:prstGeom>
          <a:noFill/>
          <a:ln w="9525">
            <a:noFill/>
            <a:miter lim="800000"/>
            <a:headEnd/>
            <a:tailEnd/>
          </a:ln>
        </p:spPr>
      </p:pic>
      <p:grpSp>
        <p:nvGrpSpPr>
          <p:cNvPr id="7" name="図形グループ 19"/>
          <p:cNvGrpSpPr>
            <a:grpSpLocks/>
          </p:cNvGrpSpPr>
          <p:nvPr/>
        </p:nvGrpSpPr>
        <p:grpSpPr bwMode="auto">
          <a:xfrm>
            <a:off x="941388" y="2209327"/>
            <a:ext cx="2606675" cy="1976508"/>
            <a:chOff x="573796" y="1384300"/>
            <a:chExt cx="2605937" cy="1976925"/>
          </a:xfrm>
        </p:grpSpPr>
        <p:grpSp>
          <p:nvGrpSpPr>
            <p:cNvPr id="8" name="図形グループ 18"/>
            <p:cNvGrpSpPr>
              <a:grpSpLocks/>
            </p:cNvGrpSpPr>
            <p:nvPr/>
          </p:nvGrpSpPr>
          <p:grpSpPr bwMode="auto">
            <a:xfrm>
              <a:off x="573796" y="1384300"/>
              <a:ext cx="2605937" cy="1955800"/>
              <a:chOff x="954796" y="1295400"/>
              <a:chExt cx="2605937" cy="1955800"/>
            </a:xfrm>
          </p:grpSpPr>
          <p:grpSp>
            <p:nvGrpSpPr>
              <p:cNvPr id="10" name="図形グループ 12"/>
              <p:cNvGrpSpPr>
                <a:grpSpLocks/>
              </p:cNvGrpSpPr>
              <p:nvPr/>
            </p:nvGrpSpPr>
            <p:grpSpPr bwMode="auto">
              <a:xfrm>
                <a:off x="954796" y="1295400"/>
                <a:ext cx="2605937" cy="1955800"/>
                <a:chOff x="6745996" y="2654300"/>
                <a:chExt cx="2605937" cy="1955800"/>
              </a:xfrm>
            </p:grpSpPr>
            <p:pic>
              <p:nvPicPr>
                <p:cNvPr id="12" name="図 13" descr="Si_substrate004.tif"/>
                <p:cNvPicPr>
                  <a:picLocks noChangeAspect="1"/>
                </p:cNvPicPr>
                <p:nvPr/>
              </p:nvPicPr>
              <p:blipFill>
                <a:blip r:embed="rId4"/>
                <a:srcRect/>
                <a:stretch>
                  <a:fillRect/>
                </a:stretch>
              </p:blipFill>
              <p:spPr bwMode="auto">
                <a:xfrm>
                  <a:off x="6745996" y="2654300"/>
                  <a:ext cx="2605937" cy="1955800"/>
                </a:xfrm>
                <a:prstGeom prst="rect">
                  <a:avLst/>
                </a:prstGeom>
                <a:noFill/>
                <a:ln w="9525">
                  <a:noFill/>
                  <a:miter lim="800000"/>
                  <a:headEnd/>
                  <a:tailEnd/>
                </a:ln>
              </p:spPr>
            </p:pic>
            <p:sp>
              <p:nvSpPr>
                <p:cNvPr id="13" name="正方形/長方形 12"/>
                <p:cNvSpPr/>
                <p:nvPr/>
              </p:nvSpPr>
              <p:spPr>
                <a:xfrm>
                  <a:off x="6934855" y="4378689"/>
                  <a:ext cx="2310746" cy="19689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ja-JP" altLang="en-US">
                    <a:solidFill>
                      <a:srgbClr val="000000"/>
                    </a:solidFill>
                  </a:endParaRPr>
                </a:p>
              </p:txBody>
            </p:sp>
          </p:grpSp>
          <p:cxnSp>
            <p:nvCxnSpPr>
              <p:cNvPr id="11" name="直線コネクタ 10"/>
              <p:cNvCxnSpPr/>
              <p:nvPr/>
            </p:nvCxnSpPr>
            <p:spPr>
              <a:xfrm>
                <a:off x="1522960" y="3110295"/>
                <a:ext cx="311062" cy="1588"/>
              </a:xfrm>
              <a:prstGeom prst="line">
                <a:avLst/>
              </a:prstGeom>
              <a:ln w="57150"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9" name="テキスト ボックス 16"/>
            <p:cNvSpPr txBox="1">
              <a:spLocks noChangeArrowheads="1"/>
            </p:cNvSpPr>
            <p:nvPr/>
          </p:nvSpPr>
          <p:spPr bwMode="auto">
            <a:xfrm>
              <a:off x="1447800" y="3022600"/>
              <a:ext cx="710550" cy="338625"/>
            </a:xfrm>
            <a:prstGeom prst="rect">
              <a:avLst/>
            </a:prstGeom>
            <a:noFill/>
            <a:ln w="9525">
              <a:noFill/>
              <a:miter lim="800000"/>
              <a:headEnd/>
              <a:tailEnd/>
            </a:ln>
          </p:spPr>
          <p:txBody>
            <a:bodyPr wrap="none">
              <a:prstTxWarp prst="textNoShape">
                <a:avLst/>
              </a:prstTxWarp>
              <a:spAutoFit/>
            </a:bodyPr>
            <a:lstStyle/>
            <a:p>
              <a:r>
                <a:rPr lang="en-US" altLang="ja-JP" sz="1600" dirty="0">
                  <a:solidFill>
                    <a:schemeClr val="bg1"/>
                  </a:solidFill>
                </a:rPr>
                <a:t>50 nm</a:t>
              </a:r>
              <a:endParaRPr lang="ja-JP" altLang="en-US" sz="1600" dirty="0">
                <a:solidFill>
                  <a:schemeClr val="bg1"/>
                </a:solidFill>
              </a:endParaRPr>
            </a:p>
          </p:txBody>
        </p:sp>
      </p:grpSp>
      <p:pic>
        <p:nvPicPr>
          <p:cNvPr id="14" name="図 19"/>
          <p:cNvPicPr>
            <a:picLocks noChangeAspect="1"/>
          </p:cNvPicPr>
          <p:nvPr/>
        </p:nvPicPr>
        <p:blipFill>
          <a:blip r:embed="rId5"/>
          <a:srcRect/>
          <a:stretch>
            <a:fillRect/>
          </a:stretch>
        </p:blipFill>
        <p:spPr bwMode="auto">
          <a:xfrm>
            <a:off x="4605077" y="2051050"/>
            <a:ext cx="4335463" cy="4235450"/>
          </a:xfrm>
          <a:prstGeom prst="rect">
            <a:avLst/>
          </a:prstGeom>
          <a:noFill/>
          <a:ln w="9525">
            <a:noFill/>
            <a:miter lim="800000"/>
            <a:headEnd/>
            <a:tailEnd/>
          </a:ln>
        </p:spPr>
      </p:pic>
      <p:cxnSp>
        <p:nvCxnSpPr>
          <p:cNvPr id="15" name="直線コネクタ 14"/>
          <p:cNvCxnSpPr/>
          <p:nvPr/>
        </p:nvCxnSpPr>
        <p:spPr bwMode="auto">
          <a:xfrm>
            <a:off x="7543800" y="5181600"/>
            <a:ext cx="800100" cy="1588"/>
          </a:xfrm>
          <a:prstGeom prst="line">
            <a:avLst/>
          </a:prstGeom>
          <a:ln w="571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テキスト ボックス 25"/>
          <p:cNvSpPr txBox="1">
            <a:spLocks noChangeArrowheads="1"/>
          </p:cNvSpPr>
          <p:nvPr/>
        </p:nvSpPr>
        <p:spPr bwMode="auto">
          <a:xfrm>
            <a:off x="7442200" y="4724400"/>
            <a:ext cx="893506" cy="369332"/>
          </a:xfrm>
          <a:prstGeom prst="rect">
            <a:avLst/>
          </a:prstGeom>
          <a:noFill/>
          <a:ln w="9525">
            <a:noFill/>
            <a:miter lim="800000"/>
            <a:headEnd/>
            <a:tailEnd/>
          </a:ln>
        </p:spPr>
        <p:txBody>
          <a:bodyPr wrap="none">
            <a:prstTxWarp prst="textNoShape">
              <a:avLst/>
            </a:prstTxWarp>
            <a:spAutoFit/>
          </a:bodyPr>
          <a:lstStyle/>
          <a:p>
            <a:r>
              <a:rPr lang="en-US" altLang="ja-JP">
                <a:solidFill>
                  <a:srgbClr val="000000"/>
                </a:solidFill>
              </a:rPr>
              <a:t>100 nm</a:t>
            </a:r>
            <a:endParaRPr lang="ja-JP" altLang="en-US">
              <a:solidFill>
                <a:srgbClr val="000000"/>
              </a:solidFill>
            </a:endParaRPr>
          </a:p>
        </p:txBody>
      </p:sp>
      <p:sp>
        <p:nvSpPr>
          <p:cNvPr id="17" name="テキスト ボックス 5"/>
          <p:cNvSpPr txBox="1">
            <a:spLocks noChangeArrowheads="1"/>
          </p:cNvSpPr>
          <p:nvPr/>
        </p:nvSpPr>
        <p:spPr bwMode="auto">
          <a:xfrm>
            <a:off x="342900" y="304800"/>
            <a:ext cx="9220200" cy="954107"/>
          </a:xfrm>
          <a:prstGeom prst="rect">
            <a:avLst/>
          </a:prstGeom>
          <a:noFill/>
          <a:ln w="9525">
            <a:noFill/>
            <a:miter lim="800000"/>
            <a:headEnd/>
            <a:tailEnd/>
          </a:ln>
        </p:spPr>
        <p:txBody>
          <a:bodyPr wrap="square">
            <a:prstTxWarp prst="textNoShape">
              <a:avLst/>
            </a:prstTxWarp>
            <a:spAutoFit/>
          </a:bodyPr>
          <a:lstStyle/>
          <a:p>
            <a:r>
              <a:rPr lang="en-US" altLang="ja-JP" sz="2800" kern="0" dirty="0" smtClean="0"/>
              <a:t>Previous works:</a:t>
            </a:r>
          </a:p>
          <a:p>
            <a:r>
              <a:rPr lang="en-US" altLang="ja-JP" sz="2800" dirty="0" smtClean="0">
                <a:solidFill>
                  <a:srgbClr val="000000"/>
                </a:solidFill>
              </a:rPr>
              <a:t>Visualization </a:t>
            </a:r>
            <a:r>
              <a:rPr lang="en-US" altLang="ja-JP" sz="2800" dirty="0">
                <a:solidFill>
                  <a:srgbClr val="000000"/>
                </a:solidFill>
              </a:rPr>
              <a:t>of nanoscale </a:t>
            </a:r>
            <a:r>
              <a:rPr lang="en-US" altLang="ja-JP" sz="2800" dirty="0" smtClean="0">
                <a:solidFill>
                  <a:srgbClr val="000000"/>
                </a:solidFill>
              </a:rPr>
              <a:t>heterogeneity in pol</a:t>
            </a:r>
            <a:r>
              <a:rPr lang="ja-JP" altLang="en-US" sz="2800" dirty="0" err="1" smtClean="0">
                <a:solidFill>
                  <a:srgbClr val="000000"/>
                </a:solidFill>
              </a:rPr>
              <a:t>ｙ</a:t>
            </a:r>
            <a:r>
              <a:rPr lang="en-US" altLang="ja-JP" sz="2800" dirty="0" smtClean="0">
                <a:solidFill>
                  <a:srgbClr val="000000"/>
                </a:solidFill>
              </a:rPr>
              <a:t>HEA films</a:t>
            </a:r>
            <a:endParaRPr lang="en-US" altLang="ja-JP" sz="2800" dirty="0">
              <a:solidFill>
                <a:srgbClr val="000000"/>
              </a:solidFill>
            </a:endParaRPr>
          </a:p>
        </p:txBody>
      </p:sp>
      <p:sp>
        <p:nvSpPr>
          <p:cNvPr id="2" name="スライド番号プレースホルダー 1"/>
          <p:cNvSpPr>
            <a:spLocks noGrp="1"/>
          </p:cNvSpPr>
          <p:nvPr>
            <p:ph type="sldNum" sz="quarter" idx="12"/>
          </p:nvPr>
        </p:nvSpPr>
        <p:spPr/>
        <p:txBody>
          <a:bodyPr/>
          <a:lstStyle/>
          <a:p>
            <a:fld id="{28C7C969-828D-42D8-A34B-B3B664C11063}" type="slidenum">
              <a:rPr kumimoji="1" lang="ja-JP" altLang="en-US" smtClean="0"/>
              <a:pPr/>
              <a:t>11</a:t>
            </a:fld>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0"/>
            <a:ext cx="8915400" cy="1143000"/>
          </a:xfrm>
        </p:spPr>
        <p:txBody>
          <a:bodyPr/>
          <a:lstStyle/>
          <a:p>
            <a:r>
              <a:rPr lang="en-US" altLang="ja-JP" dirty="0" smtClean="0"/>
              <a:t>Motivation of my work</a:t>
            </a:r>
            <a:endParaRPr lang="ja-JP" altLang="en-US" dirty="0"/>
          </a:p>
        </p:txBody>
      </p:sp>
      <p:sp>
        <p:nvSpPr>
          <p:cNvPr id="6" name="正方形/長方形 5"/>
          <p:cNvSpPr/>
          <p:nvPr/>
        </p:nvSpPr>
        <p:spPr>
          <a:xfrm>
            <a:off x="151892" y="914400"/>
            <a:ext cx="9677908" cy="2246769"/>
          </a:xfrm>
          <a:prstGeom prst="rect">
            <a:avLst/>
          </a:prstGeom>
        </p:spPr>
        <p:txBody>
          <a:bodyPr wrap="square">
            <a:spAutoFit/>
          </a:bodyPr>
          <a:lstStyle/>
          <a:p>
            <a:pPr algn="ctr"/>
            <a:r>
              <a:rPr lang="en-US" altLang="ja-JP" sz="2800" dirty="0" smtClean="0"/>
              <a:t>SMS</a:t>
            </a:r>
            <a:r>
              <a:rPr lang="ja-JP" altLang="en-US" sz="2800" dirty="0"/>
              <a:t> </a:t>
            </a:r>
            <a:r>
              <a:rPr lang="en-US" altLang="ja-JP" sz="2800" dirty="0"/>
              <a:t>can reveal the inhomogeneity of </a:t>
            </a:r>
            <a:r>
              <a:rPr lang="en-US" altLang="ja-JP" sz="2800" dirty="0" smtClean="0"/>
              <a:t>polymers.</a:t>
            </a:r>
          </a:p>
          <a:p>
            <a:pPr algn="ctr"/>
            <a:endParaRPr lang="en-US" altLang="ja-JP" sz="2800" dirty="0" smtClean="0"/>
          </a:p>
          <a:p>
            <a:pPr algn="ctr"/>
            <a:r>
              <a:rPr lang="en-US" altLang="ja-JP" sz="2800" dirty="0" smtClean="0"/>
              <a:t>HOWEVER,</a:t>
            </a:r>
          </a:p>
          <a:p>
            <a:pPr algn="ctr"/>
            <a:r>
              <a:rPr lang="en-US" altLang="ja-JP" sz="2800" dirty="0" smtClean="0"/>
              <a:t>we </a:t>
            </a:r>
            <a:r>
              <a:rPr lang="en-US" altLang="ja-JP" sz="2800" dirty="0"/>
              <a:t>cannot obtain the </a:t>
            </a:r>
            <a:r>
              <a:rPr lang="en-US" altLang="ja-JP" sz="2800" dirty="0">
                <a:solidFill>
                  <a:srgbClr val="FF0000"/>
                </a:solidFill>
              </a:rPr>
              <a:t>direct</a:t>
            </a:r>
            <a:r>
              <a:rPr lang="en-US" altLang="ja-JP" sz="2800" dirty="0"/>
              <a:t> information on the relation between the </a:t>
            </a:r>
            <a:r>
              <a:rPr lang="en-US" altLang="ja-JP" sz="2800" dirty="0" smtClean="0"/>
              <a:t>motions </a:t>
            </a:r>
            <a:r>
              <a:rPr lang="en-US" altLang="ja-JP" sz="2800" dirty="0"/>
              <a:t>of the guest molecule and</a:t>
            </a:r>
            <a:r>
              <a:rPr lang="en-US" altLang="ja-JP" sz="2800" dirty="0" smtClean="0"/>
              <a:t> the </a:t>
            </a:r>
            <a:r>
              <a:rPr lang="en-US" altLang="ja-JP" sz="2800" dirty="0"/>
              <a:t>host polymer.</a:t>
            </a:r>
            <a:endParaRPr lang="ja-JP" altLang="en-US" sz="2800" dirty="0"/>
          </a:p>
        </p:txBody>
      </p:sp>
      <p:sp>
        <p:nvSpPr>
          <p:cNvPr id="49" name="正方形/長方形 48"/>
          <p:cNvSpPr/>
          <p:nvPr/>
        </p:nvSpPr>
        <p:spPr>
          <a:xfrm>
            <a:off x="457200" y="3429000"/>
            <a:ext cx="3276600" cy="584776"/>
          </a:xfrm>
          <a:prstGeom prst="rect">
            <a:avLst/>
          </a:prstGeom>
          <a:solidFill>
            <a:schemeClr val="accent2">
              <a:lumMod val="20000"/>
              <a:lumOff val="80000"/>
            </a:schemeClr>
          </a:solidFill>
          <a:ln>
            <a:solidFill>
              <a:schemeClr val="accent6">
                <a:lumMod val="75000"/>
              </a:schemeClr>
            </a:solidFill>
          </a:ln>
        </p:spPr>
        <p:txBody>
          <a:bodyPr wrap="square">
            <a:spAutoFit/>
          </a:bodyPr>
          <a:lstStyle/>
          <a:p>
            <a:r>
              <a:rPr lang="en-US" altLang="ja-JP" sz="3200" dirty="0"/>
              <a:t>dual-color </a:t>
            </a:r>
            <a:r>
              <a:rPr lang="en-US" altLang="ja-JP" sz="3200" dirty="0" smtClean="0"/>
              <a:t>imaging</a:t>
            </a:r>
            <a:endParaRPr lang="ja-JP" altLang="en-US" sz="3200" dirty="0"/>
          </a:p>
        </p:txBody>
      </p:sp>
      <p:grpSp>
        <p:nvGrpSpPr>
          <p:cNvPr id="50" name="グループ化 6"/>
          <p:cNvGrpSpPr/>
          <p:nvPr/>
        </p:nvGrpSpPr>
        <p:grpSpPr>
          <a:xfrm>
            <a:off x="1371600" y="3315980"/>
            <a:ext cx="8308650" cy="3542020"/>
            <a:chOff x="3969768" y="3671612"/>
            <a:chExt cx="7414198" cy="3041260"/>
          </a:xfrm>
        </p:grpSpPr>
        <p:sp>
          <p:nvSpPr>
            <p:cNvPr id="51" name="正方形/長方形 50"/>
            <p:cNvSpPr/>
            <p:nvPr/>
          </p:nvSpPr>
          <p:spPr>
            <a:xfrm>
              <a:off x="7761312" y="6017879"/>
              <a:ext cx="443938" cy="556174"/>
            </a:xfrm>
            <a:prstGeom prst="rect">
              <a:avLst/>
            </a:prstGeom>
            <a:gradFill flip="none" rotWithShape="1">
              <a:gsLst>
                <a:gs pos="7000">
                  <a:schemeClr val="bg1">
                    <a:lumMod val="75000"/>
                  </a:schemeClr>
                </a:gs>
                <a:gs pos="33000">
                  <a:schemeClr val="tx1"/>
                </a:gs>
                <a:gs pos="51000">
                  <a:srgbClr val="808080"/>
                </a:gs>
                <a:gs pos="91000">
                  <a:schemeClr val="bg1"/>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8"/>
            <p:cNvGrpSpPr/>
            <p:nvPr/>
          </p:nvGrpSpPr>
          <p:grpSpPr>
            <a:xfrm>
              <a:off x="3969768" y="3671612"/>
              <a:ext cx="7414198" cy="3041260"/>
              <a:chOff x="3969768" y="3671612"/>
              <a:chExt cx="7414198" cy="3041260"/>
            </a:xfrm>
          </p:grpSpPr>
          <p:grpSp>
            <p:nvGrpSpPr>
              <p:cNvPr id="53" name="図形グループ 52"/>
              <p:cNvGrpSpPr>
                <a:grpSpLocks/>
              </p:cNvGrpSpPr>
              <p:nvPr/>
            </p:nvGrpSpPr>
            <p:grpSpPr bwMode="auto">
              <a:xfrm>
                <a:off x="7815935" y="6066124"/>
                <a:ext cx="376215" cy="646748"/>
                <a:chOff x="7777760" y="6066464"/>
                <a:chExt cx="376238" cy="646838"/>
              </a:xfrm>
            </p:grpSpPr>
            <p:sp>
              <p:nvSpPr>
                <p:cNvPr id="89" name="上矢印 88"/>
                <p:cNvSpPr>
                  <a:spLocks noChangeArrowheads="1"/>
                </p:cNvSpPr>
                <p:nvPr/>
              </p:nvSpPr>
              <p:spPr bwMode="auto">
                <a:xfrm>
                  <a:off x="7777760" y="6066464"/>
                  <a:ext cx="250825" cy="508000"/>
                </a:xfrm>
                <a:prstGeom prst="upArrow">
                  <a:avLst>
                    <a:gd name="adj1" fmla="val 34806"/>
                    <a:gd name="adj2" fmla="val 44941"/>
                  </a:avLst>
                </a:prstGeom>
                <a:solidFill>
                  <a:srgbClr val="0080FF">
                    <a:alpha val="59999"/>
                  </a:srgbClr>
                </a:solidFill>
                <a:ln w="9525">
                  <a:solidFill>
                    <a:srgbClr val="0080FF"/>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ja-JP" altLang="en-US">
                    <a:solidFill>
                      <a:schemeClr val="lt1"/>
                    </a:solidFill>
                    <a:latin typeface="+mn-lt"/>
                    <a:ea typeface="+mn-ea"/>
                  </a:endParaRPr>
                </a:p>
              </p:txBody>
            </p:sp>
            <p:sp>
              <p:nvSpPr>
                <p:cNvPr id="90" name="上矢印 89"/>
                <p:cNvSpPr>
                  <a:spLocks noChangeArrowheads="1"/>
                </p:cNvSpPr>
                <p:nvPr/>
              </p:nvSpPr>
              <p:spPr bwMode="auto">
                <a:xfrm>
                  <a:off x="7903173" y="6205302"/>
                  <a:ext cx="250825" cy="508000"/>
                </a:xfrm>
                <a:prstGeom prst="upArrow">
                  <a:avLst>
                    <a:gd name="adj1" fmla="val 34806"/>
                    <a:gd name="adj2" fmla="val 44941"/>
                  </a:avLst>
                </a:prstGeom>
                <a:solidFill>
                  <a:srgbClr val="FF0000">
                    <a:alpha val="50195"/>
                  </a:srgbClr>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ja-JP" altLang="en-US">
                    <a:solidFill>
                      <a:schemeClr val="lt1"/>
                    </a:solidFill>
                    <a:latin typeface="+mn-lt"/>
                    <a:ea typeface="+mn-ea"/>
                  </a:endParaRPr>
                </a:p>
              </p:txBody>
            </p:sp>
          </p:grpSp>
          <p:grpSp>
            <p:nvGrpSpPr>
              <p:cNvPr id="54" name="グループ化 13"/>
              <p:cNvGrpSpPr/>
              <p:nvPr/>
            </p:nvGrpSpPr>
            <p:grpSpPr>
              <a:xfrm>
                <a:off x="3969768" y="3671612"/>
                <a:ext cx="7414198" cy="2608451"/>
                <a:chOff x="2083318" y="2411310"/>
                <a:chExt cx="8158001" cy="2735937"/>
              </a:xfrm>
            </p:grpSpPr>
            <p:sp>
              <p:nvSpPr>
                <p:cNvPr id="55" name="台形 54"/>
                <p:cNvSpPr/>
                <p:nvPr/>
              </p:nvSpPr>
              <p:spPr>
                <a:xfrm>
                  <a:off x="6249144" y="4653136"/>
                  <a:ext cx="504056" cy="216024"/>
                </a:xfrm>
                <a:prstGeom prst="trapezoid">
                  <a:avLst/>
                </a:prstGeom>
                <a:gradFill flip="none" rotWithShape="1">
                  <a:gsLst>
                    <a:gs pos="7000">
                      <a:schemeClr val="bg1">
                        <a:lumMod val="75000"/>
                      </a:schemeClr>
                    </a:gs>
                    <a:gs pos="33000">
                      <a:schemeClr val="tx1"/>
                    </a:gs>
                    <a:gs pos="51000">
                      <a:srgbClr val="808080"/>
                    </a:gs>
                    <a:gs pos="91000">
                      <a:schemeClr val="bg1"/>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コネクタ 55"/>
                <p:cNvCxnSpPr/>
                <p:nvPr/>
              </p:nvCxnSpPr>
              <p:spPr>
                <a:xfrm>
                  <a:off x="5601072" y="4437112"/>
                  <a:ext cx="1728192" cy="0"/>
                </a:xfrm>
                <a:prstGeom prst="line">
                  <a:avLst/>
                </a:prstGeom>
              </p:spPr>
              <p:style>
                <a:lnRef idx="1">
                  <a:schemeClr val="dk1"/>
                </a:lnRef>
                <a:fillRef idx="0">
                  <a:schemeClr val="dk1"/>
                </a:fillRef>
                <a:effectRef idx="0">
                  <a:schemeClr val="dk1"/>
                </a:effectRef>
                <a:fontRef idx="minor">
                  <a:schemeClr val="tx1"/>
                </a:fontRef>
              </p:style>
            </p:cxnSp>
            <p:cxnSp>
              <p:nvCxnSpPr>
                <p:cNvPr id="57" name="直線コネクタ 56"/>
                <p:cNvCxnSpPr/>
                <p:nvPr/>
              </p:nvCxnSpPr>
              <p:spPr>
                <a:xfrm flipH="1">
                  <a:off x="5904334" y="4437112"/>
                  <a:ext cx="344810" cy="7087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H="1" flipV="1">
                  <a:off x="5328270" y="5145895"/>
                  <a:ext cx="576064" cy="1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6753200" y="4437112"/>
                  <a:ext cx="36004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7113240" y="5085184"/>
                  <a:ext cx="5760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5986729" y="4437112"/>
                  <a:ext cx="102888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4861121" y="2411310"/>
                  <a:ext cx="3384376" cy="1656184"/>
                </a:xfrm>
                <a:prstGeom prst="rect">
                  <a:avLst/>
                </a:prstGeom>
                <a:solidFill>
                  <a:schemeClr val="bg1">
                    <a:lumMod val="8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コネクタ 62"/>
                <p:cNvCxnSpPr/>
                <p:nvPr/>
              </p:nvCxnSpPr>
              <p:spPr>
                <a:xfrm>
                  <a:off x="4851598" y="4067494"/>
                  <a:ext cx="1613570" cy="36961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V="1">
                  <a:off x="6533914" y="4103131"/>
                  <a:ext cx="1692188" cy="333981"/>
                </a:xfrm>
                <a:prstGeom prst="line">
                  <a:avLst/>
                </a:prstGeom>
              </p:spPr>
              <p:style>
                <a:lnRef idx="1">
                  <a:schemeClr val="accent1"/>
                </a:lnRef>
                <a:fillRef idx="0">
                  <a:schemeClr val="accent1"/>
                </a:fillRef>
                <a:effectRef idx="0">
                  <a:schemeClr val="accent1"/>
                </a:effectRef>
                <a:fontRef idx="minor">
                  <a:schemeClr val="tx1"/>
                </a:fontRef>
              </p:style>
            </p:cxnSp>
            <p:sp>
              <p:nvSpPr>
                <p:cNvPr id="65" name="フリーフォーム 64"/>
                <p:cNvSpPr/>
                <p:nvPr/>
              </p:nvSpPr>
              <p:spPr>
                <a:xfrm>
                  <a:off x="5105396" y="2533650"/>
                  <a:ext cx="742954" cy="692163"/>
                </a:xfrm>
                <a:custGeom>
                  <a:avLst/>
                  <a:gdLst>
                    <a:gd name="connsiteX0" fmla="*/ 4 w 742954"/>
                    <a:gd name="connsiteY0" fmla="*/ 19050 h 692163"/>
                    <a:gd name="connsiteX1" fmla="*/ 95254 w 742954"/>
                    <a:gd name="connsiteY1" fmla="*/ 0 h 692163"/>
                    <a:gd name="connsiteX2" fmla="*/ 304804 w 742954"/>
                    <a:gd name="connsiteY2" fmla="*/ 38100 h 692163"/>
                    <a:gd name="connsiteX3" fmla="*/ 419104 w 742954"/>
                    <a:gd name="connsiteY3" fmla="*/ 76200 h 692163"/>
                    <a:gd name="connsiteX4" fmla="*/ 533404 w 742954"/>
                    <a:gd name="connsiteY4" fmla="*/ 133350 h 692163"/>
                    <a:gd name="connsiteX5" fmla="*/ 533404 w 742954"/>
                    <a:gd name="connsiteY5" fmla="*/ 247650 h 692163"/>
                    <a:gd name="connsiteX6" fmla="*/ 476254 w 742954"/>
                    <a:gd name="connsiteY6" fmla="*/ 266700 h 692163"/>
                    <a:gd name="connsiteX7" fmla="*/ 19054 w 742954"/>
                    <a:gd name="connsiteY7" fmla="*/ 247650 h 692163"/>
                    <a:gd name="connsiteX8" fmla="*/ 4 w 742954"/>
                    <a:gd name="connsiteY8" fmla="*/ 190500 h 692163"/>
                    <a:gd name="connsiteX9" fmla="*/ 19054 w 742954"/>
                    <a:gd name="connsiteY9" fmla="*/ 133350 h 692163"/>
                    <a:gd name="connsiteX10" fmla="*/ 114304 w 742954"/>
                    <a:gd name="connsiteY10" fmla="*/ 190500 h 692163"/>
                    <a:gd name="connsiteX11" fmla="*/ 152404 w 742954"/>
                    <a:gd name="connsiteY11" fmla="*/ 247650 h 692163"/>
                    <a:gd name="connsiteX12" fmla="*/ 266704 w 742954"/>
                    <a:gd name="connsiteY12" fmla="*/ 323850 h 692163"/>
                    <a:gd name="connsiteX13" fmla="*/ 304804 w 742954"/>
                    <a:gd name="connsiteY13" fmla="*/ 381000 h 692163"/>
                    <a:gd name="connsiteX14" fmla="*/ 438154 w 742954"/>
                    <a:gd name="connsiteY14" fmla="*/ 438150 h 692163"/>
                    <a:gd name="connsiteX15" fmla="*/ 495304 w 742954"/>
                    <a:gd name="connsiteY15" fmla="*/ 419100 h 692163"/>
                    <a:gd name="connsiteX16" fmla="*/ 476254 w 742954"/>
                    <a:gd name="connsiteY16" fmla="*/ 361950 h 692163"/>
                    <a:gd name="connsiteX17" fmla="*/ 361954 w 742954"/>
                    <a:gd name="connsiteY17" fmla="*/ 400050 h 692163"/>
                    <a:gd name="connsiteX18" fmla="*/ 342904 w 742954"/>
                    <a:gd name="connsiteY18" fmla="*/ 685800 h 692163"/>
                    <a:gd name="connsiteX19" fmla="*/ 400054 w 742954"/>
                    <a:gd name="connsiteY19" fmla="*/ 666750 h 692163"/>
                    <a:gd name="connsiteX20" fmla="*/ 514354 w 742954"/>
                    <a:gd name="connsiteY20" fmla="*/ 590550 h 692163"/>
                    <a:gd name="connsiteX21" fmla="*/ 628654 w 742954"/>
                    <a:gd name="connsiteY21" fmla="*/ 628650 h 692163"/>
                    <a:gd name="connsiteX22" fmla="*/ 742954 w 742954"/>
                    <a:gd name="connsiteY22" fmla="*/ 685800 h 69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2954" h="692163">
                      <a:moveTo>
                        <a:pt x="4" y="19050"/>
                      </a:moveTo>
                      <a:cubicBezTo>
                        <a:pt x="31754" y="12700"/>
                        <a:pt x="62875" y="0"/>
                        <a:pt x="95254" y="0"/>
                      </a:cubicBezTo>
                      <a:cubicBezTo>
                        <a:pt x="144449" y="0"/>
                        <a:pt x="249227" y="21427"/>
                        <a:pt x="304804" y="38100"/>
                      </a:cubicBezTo>
                      <a:cubicBezTo>
                        <a:pt x="343271" y="49640"/>
                        <a:pt x="385688" y="53923"/>
                        <a:pt x="419104" y="76200"/>
                      </a:cubicBezTo>
                      <a:cubicBezTo>
                        <a:pt x="492962" y="125439"/>
                        <a:pt x="454534" y="107060"/>
                        <a:pt x="533404" y="133350"/>
                      </a:cubicBezTo>
                      <a:cubicBezTo>
                        <a:pt x="546104" y="171450"/>
                        <a:pt x="571504" y="209550"/>
                        <a:pt x="533404" y="247650"/>
                      </a:cubicBezTo>
                      <a:cubicBezTo>
                        <a:pt x="519205" y="261849"/>
                        <a:pt x="495304" y="260350"/>
                        <a:pt x="476254" y="266700"/>
                      </a:cubicBezTo>
                      <a:cubicBezTo>
                        <a:pt x="323854" y="260350"/>
                        <a:pt x="169671" y="271749"/>
                        <a:pt x="19054" y="247650"/>
                      </a:cubicBezTo>
                      <a:cubicBezTo>
                        <a:pt x="-774" y="244477"/>
                        <a:pt x="4" y="210580"/>
                        <a:pt x="4" y="190500"/>
                      </a:cubicBezTo>
                      <a:cubicBezTo>
                        <a:pt x="4" y="170420"/>
                        <a:pt x="12704" y="152400"/>
                        <a:pt x="19054" y="133350"/>
                      </a:cubicBezTo>
                      <a:cubicBezTo>
                        <a:pt x="50804" y="152400"/>
                        <a:pt x="86191" y="166403"/>
                        <a:pt x="114304" y="190500"/>
                      </a:cubicBezTo>
                      <a:cubicBezTo>
                        <a:pt x="131687" y="205400"/>
                        <a:pt x="135174" y="232573"/>
                        <a:pt x="152404" y="247650"/>
                      </a:cubicBezTo>
                      <a:cubicBezTo>
                        <a:pt x="186865" y="277803"/>
                        <a:pt x="266704" y="323850"/>
                        <a:pt x="266704" y="323850"/>
                      </a:cubicBezTo>
                      <a:cubicBezTo>
                        <a:pt x="279404" y="342900"/>
                        <a:pt x="287215" y="366343"/>
                        <a:pt x="304804" y="381000"/>
                      </a:cubicBezTo>
                      <a:cubicBezTo>
                        <a:pt x="336191" y="407156"/>
                        <a:pt x="398451" y="424916"/>
                        <a:pt x="438154" y="438150"/>
                      </a:cubicBezTo>
                      <a:cubicBezTo>
                        <a:pt x="457204" y="431800"/>
                        <a:pt x="486324" y="437061"/>
                        <a:pt x="495304" y="419100"/>
                      </a:cubicBezTo>
                      <a:cubicBezTo>
                        <a:pt x="504284" y="401139"/>
                        <a:pt x="496133" y="364790"/>
                        <a:pt x="476254" y="361950"/>
                      </a:cubicBezTo>
                      <a:cubicBezTo>
                        <a:pt x="436497" y="356270"/>
                        <a:pt x="361954" y="400050"/>
                        <a:pt x="361954" y="400050"/>
                      </a:cubicBezTo>
                      <a:cubicBezTo>
                        <a:pt x="295093" y="500341"/>
                        <a:pt x="276353" y="502784"/>
                        <a:pt x="342904" y="685800"/>
                      </a:cubicBezTo>
                      <a:cubicBezTo>
                        <a:pt x="349766" y="704671"/>
                        <a:pt x="382501" y="676502"/>
                        <a:pt x="400054" y="666750"/>
                      </a:cubicBezTo>
                      <a:cubicBezTo>
                        <a:pt x="440082" y="644512"/>
                        <a:pt x="514354" y="590550"/>
                        <a:pt x="514354" y="590550"/>
                      </a:cubicBezTo>
                      <a:cubicBezTo>
                        <a:pt x="552454" y="603250"/>
                        <a:pt x="606377" y="595234"/>
                        <a:pt x="628654" y="628650"/>
                      </a:cubicBezTo>
                      <a:cubicBezTo>
                        <a:pt x="680843" y="706934"/>
                        <a:pt x="643859" y="685800"/>
                        <a:pt x="742954" y="68580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6" name="フリーフォーム 65"/>
                <p:cNvSpPr/>
                <p:nvPr/>
              </p:nvSpPr>
              <p:spPr>
                <a:xfrm>
                  <a:off x="4895639" y="3343756"/>
                  <a:ext cx="1181100" cy="609600"/>
                </a:xfrm>
                <a:custGeom>
                  <a:avLst/>
                  <a:gdLst>
                    <a:gd name="connsiteX0" fmla="*/ 0 w 1181100"/>
                    <a:gd name="connsiteY0" fmla="*/ 228600 h 609600"/>
                    <a:gd name="connsiteX1" fmla="*/ 76200 w 1181100"/>
                    <a:gd name="connsiteY1" fmla="*/ 95250 h 609600"/>
                    <a:gd name="connsiteX2" fmla="*/ 190500 w 1181100"/>
                    <a:gd name="connsiteY2" fmla="*/ 57150 h 609600"/>
                    <a:gd name="connsiteX3" fmla="*/ 419100 w 1181100"/>
                    <a:gd name="connsiteY3" fmla="*/ 95250 h 609600"/>
                    <a:gd name="connsiteX4" fmla="*/ 476250 w 1181100"/>
                    <a:gd name="connsiteY4" fmla="*/ 133350 h 609600"/>
                    <a:gd name="connsiteX5" fmla="*/ 495300 w 1181100"/>
                    <a:gd name="connsiteY5" fmla="*/ 190500 h 609600"/>
                    <a:gd name="connsiteX6" fmla="*/ 533400 w 1181100"/>
                    <a:gd name="connsiteY6" fmla="*/ 323850 h 609600"/>
                    <a:gd name="connsiteX7" fmla="*/ 514350 w 1181100"/>
                    <a:gd name="connsiteY7" fmla="*/ 495300 h 609600"/>
                    <a:gd name="connsiteX8" fmla="*/ 419100 w 1181100"/>
                    <a:gd name="connsiteY8" fmla="*/ 590550 h 609600"/>
                    <a:gd name="connsiteX9" fmla="*/ 323850 w 1181100"/>
                    <a:gd name="connsiteY9" fmla="*/ 609600 h 609600"/>
                    <a:gd name="connsiteX10" fmla="*/ 114300 w 1181100"/>
                    <a:gd name="connsiteY10" fmla="*/ 590550 h 609600"/>
                    <a:gd name="connsiteX11" fmla="*/ 133350 w 1181100"/>
                    <a:gd name="connsiteY11" fmla="*/ 514350 h 609600"/>
                    <a:gd name="connsiteX12" fmla="*/ 247650 w 1181100"/>
                    <a:gd name="connsiteY12" fmla="*/ 495300 h 609600"/>
                    <a:gd name="connsiteX13" fmla="*/ 571500 w 1181100"/>
                    <a:gd name="connsiteY13" fmla="*/ 476250 h 609600"/>
                    <a:gd name="connsiteX14" fmla="*/ 781050 w 1181100"/>
                    <a:gd name="connsiteY14" fmla="*/ 476250 h 609600"/>
                    <a:gd name="connsiteX15" fmla="*/ 819150 w 1181100"/>
                    <a:gd name="connsiteY15" fmla="*/ 533400 h 609600"/>
                    <a:gd name="connsiteX16" fmla="*/ 800100 w 1181100"/>
                    <a:gd name="connsiteY16" fmla="*/ 590550 h 609600"/>
                    <a:gd name="connsiteX17" fmla="*/ 742950 w 1181100"/>
                    <a:gd name="connsiteY17" fmla="*/ 476250 h 609600"/>
                    <a:gd name="connsiteX18" fmla="*/ 762000 w 1181100"/>
                    <a:gd name="connsiteY18" fmla="*/ 285750 h 609600"/>
                    <a:gd name="connsiteX19" fmla="*/ 819150 w 1181100"/>
                    <a:gd name="connsiteY19" fmla="*/ 266700 h 609600"/>
                    <a:gd name="connsiteX20" fmla="*/ 914400 w 1181100"/>
                    <a:gd name="connsiteY20" fmla="*/ 247650 h 609600"/>
                    <a:gd name="connsiteX21" fmla="*/ 952500 w 1181100"/>
                    <a:gd name="connsiteY21" fmla="*/ 190500 h 609600"/>
                    <a:gd name="connsiteX22" fmla="*/ 838200 w 1181100"/>
                    <a:gd name="connsiteY22" fmla="*/ 171450 h 609600"/>
                    <a:gd name="connsiteX23" fmla="*/ 857250 w 1181100"/>
                    <a:gd name="connsiteY23" fmla="*/ 304800 h 609600"/>
                    <a:gd name="connsiteX24" fmla="*/ 914400 w 1181100"/>
                    <a:gd name="connsiteY24" fmla="*/ 342900 h 609600"/>
                    <a:gd name="connsiteX25" fmla="*/ 1047750 w 1181100"/>
                    <a:gd name="connsiteY25" fmla="*/ 304800 h 609600"/>
                    <a:gd name="connsiteX26" fmla="*/ 1085850 w 1181100"/>
                    <a:gd name="connsiteY26" fmla="*/ 247650 h 609600"/>
                    <a:gd name="connsiteX27" fmla="*/ 1123950 w 1181100"/>
                    <a:gd name="connsiteY27" fmla="*/ 133350 h 609600"/>
                    <a:gd name="connsiteX28" fmla="*/ 1162050 w 1181100"/>
                    <a:gd name="connsiteY28" fmla="*/ 76200 h 609600"/>
                    <a:gd name="connsiteX29" fmla="*/ 1181100 w 1181100"/>
                    <a:gd name="connsiteY29"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1100" h="609600">
                      <a:moveTo>
                        <a:pt x="0" y="228600"/>
                      </a:moveTo>
                      <a:cubicBezTo>
                        <a:pt x="17739" y="139905"/>
                        <a:pt x="-3789" y="130801"/>
                        <a:pt x="76200" y="95250"/>
                      </a:cubicBezTo>
                      <a:cubicBezTo>
                        <a:pt x="112900" y="78939"/>
                        <a:pt x="190500" y="57150"/>
                        <a:pt x="190500" y="57150"/>
                      </a:cubicBezTo>
                      <a:cubicBezTo>
                        <a:pt x="244824" y="63186"/>
                        <a:pt x="355271" y="63335"/>
                        <a:pt x="419100" y="95250"/>
                      </a:cubicBezTo>
                      <a:cubicBezTo>
                        <a:pt x="439578" y="105489"/>
                        <a:pt x="457200" y="120650"/>
                        <a:pt x="476250" y="133350"/>
                      </a:cubicBezTo>
                      <a:cubicBezTo>
                        <a:pt x="482600" y="152400"/>
                        <a:pt x="489783" y="171192"/>
                        <a:pt x="495300" y="190500"/>
                      </a:cubicBezTo>
                      <a:cubicBezTo>
                        <a:pt x="543140" y="357942"/>
                        <a:pt x="487725" y="186824"/>
                        <a:pt x="533400" y="323850"/>
                      </a:cubicBezTo>
                      <a:cubicBezTo>
                        <a:pt x="527050" y="381000"/>
                        <a:pt x="528296" y="439515"/>
                        <a:pt x="514350" y="495300"/>
                      </a:cubicBezTo>
                      <a:cubicBezTo>
                        <a:pt x="504716" y="533838"/>
                        <a:pt x="454134" y="577412"/>
                        <a:pt x="419100" y="590550"/>
                      </a:cubicBezTo>
                      <a:cubicBezTo>
                        <a:pt x="388783" y="601919"/>
                        <a:pt x="355600" y="603250"/>
                        <a:pt x="323850" y="609600"/>
                      </a:cubicBezTo>
                      <a:lnTo>
                        <a:pt x="114300" y="590550"/>
                      </a:lnTo>
                      <a:cubicBezTo>
                        <a:pt x="90882" y="578841"/>
                        <a:pt x="112045" y="529568"/>
                        <a:pt x="133350" y="514350"/>
                      </a:cubicBezTo>
                      <a:cubicBezTo>
                        <a:pt x="164781" y="491899"/>
                        <a:pt x="209170" y="498646"/>
                        <a:pt x="247650" y="495300"/>
                      </a:cubicBezTo>
                      <a:cubicBezTo>
                        <a:pt x="355380" y="485932"/>
                        <a:pt x="463550" y="482600"/>
                        <a:pt x="571500" y="476250"/>
                      </a:cubicBezTo>
                      <a:cubicBezTo>
                        <a:pt x="651871" y="449460"/>
                        <a:pt x="673347" y="433169"/>
                        <a:pt x="781050" y="476250"/>
                      </a:cubicBezTo>
                      <a:cubicBezTo>
                        <a:pt x="802308" y="484753"/>
                        <a:pt x="806450" y="514350"/>
                        <a:pt x="819150" y="533400"/>
                      </a:cubicBezTo>
                      <a:cubicBezTo>
                        <a:pt x="812800" y="552450"/>
                        <a:pt x="820180" y="590550"/>
                        <a:pt x="800100" y="590550"/>
                      </a:cubicBezTo>
                      <a:cubicBezTo>
                        <a:pt x="775481" y="590550"/>
                        <a:pt x="747648" y="490343"/>
                        <a:pt x="742950" y="476250"/>
                      </a:cubicBezTo>
                      <a:cubicBezTo>
                        <a:pt x="749300" y="412750"/>
                        <a:pt x="740191" y="345725"/>
                        <a:pt x="762000" y="285750"/>
                      </a:cubicBezTo>
                      <a:cubicBezTo>
                        <a:pt x="768862" y="266879"/>
                        <a:pt x="799669" y="271570"/>
                        <a:pt x="819150" y="266700"/>
                      </a:cubicBezTo>
                      <a:cubicBezTo>
                        <a:pt x="850562" y="258847"/>
                        <a:pt x="882650" y="254000"/>
                        <a:pt x="914400" y="247650"/>
                      </a:cubicBezTo>
                      <a:cubicBezTo>
                        <a:pt x="927100" y="228600"/>
                        <a:pt x="956990" y="212951"/>
                        <a:pt x="952500" y="190500"/>
                      </a:cubicBezTo>
                      <a:cubicBezTo>
                        <a:pt x="938652" y="121258"/>
                        <a:pt x="864438" y="162704"/>
                        <a:pt x="838200" y="171450"/>
                      </a:cubicBezTo>
                      <a:cubicBezTo>
                        <a:pt x="844550" y="215900"/>
                        <a:pt x="839014" y="263769"/>
                        <a:pt x="857250" y="304800"/>
                      </a:cubicBezTo>
                      <a:cubicBezTo>
                        <a:pt x="866549" y="325722"/>
                        <a:pt x="891735" y="339662"/>
                        <a:pt x="914400" y="342900"/>
                      </a:cubicBezTo>
                      <a:cubicBezTo>
                        <a:pt x="931144" y="345292"/>
                        <a:pt x="1026304" y="311949"/>
                        <a:pt x="1047750" y="304800"/>
                      </a:cubicBezTo>
                      <a:cubicBezTo>
                        <a:pt x="1060450" y="285750"/>
                        <a:pt x="1076551" y="268572"/>
                        <a:pt x="1085850" y="247650"/>
                      </a:cubicBezTo>
                      <a:cubicBezTo>
                        <a:pt x="1102161" y="210950"/>
                        <a:pt x="1101673" y="166766"/>
                        <a:pt x="1123950" y="133350"/>
                      </a:cubicBezTo>
                      <a:lnTo>
                        <a:pt x="1162050" y="76200"/>
                      </a:lnTo>
                      <a:lnTo>
                        <a:pt x="1181100" y="0"/>
                      </a:lnTo>
                    </a:path>
                  </a:pathLst>
                </a:cu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7" name="フリーフォーム 66"/>
                <p:cNvSpPr/>
                <p:nvPr/>
              </p:nvSpPr>
              <p:spPr>
                <a:xfrm>
                  <a:off x="5924550" y="2819400"/>
                  <a:ext cx="2095500" cy="1086812"/>
                </a:xfrm>
                <a:custGeom>
                  <a:avLst/>
                  <a:gdLst>
                    <a:gd name="connsiteX0" fmla="*/ 0 w 2095500"/>
                    <a:gd name="connsiteY0" fmla="*/ 990600 h 1086812"/>
                    <a:gd name="connsiteX1" fmla="*/ 95250 w 2095500"/>
                    <a:gd name="connsiteY1" fmla="*/ 1047750 h 1086812"/>
                    <a:gd name="connsiteX2" fmla="*/ 152400 w 2095500"/>
                    <a:gd name="connsiteY2" fmla="*/ 1085850 h 1086812"/>
                    <a:gd name="connsiteX3" fmla="*/ 438150 w 2095500"/>
                    <a:gd name="connsiteY3" fmla="*/ 1066800 h 1086812"/>
                    <a:gd name="connsiteX4" fmla="*/ 361950 w 2095500"/>
                    <a:gd name="connsiteY4" fmla="*/ 895350 h 1086812"/>
                    <a:gd name="connsiteX5" fmla="*/ 304800 w 2095500"/>
                    <a:gd name="connsiteY5" fmla="*/ 857250 h 1086812"/>
                    <a:gd name="connsiteX6" fmla="*/ 285750 w 2095500"/>
                    <a:gd name="connsiteY6" fmla="*/ 742950 h 1086812"/>
                    <a:gd name="connsiteX7" fmla="*/ 342900 w 2095500"/>
                    <a:gd name="connsiteY7" fmla="*/ 723900 h 1086812"/>
                    <a:gd name="connsiteX8" fmla="*/ 876300 w 2095500"/>
                    <a:gd name="connsiteY8" fmla="*/ 742950 h 1086812"/>
                    <a:gd name="connsiteX9" fmla="*/ 990600 w 2095500"/>
                    <a:gd name="connsiteY9" fmla="*/ 781050 h 1086812"/>
                    <a:gd name="connsiteX10" fmla="*/ 1047750 w 2095500"/>
                    <a:gd name="connsiteY10" fmla="*/ 819150 h 1086812"/>
                    <a:gd name="connsiteX11" fmla="*/ 1085850 w 2095500"/>
                    <a:gd name="connsiteY11" fmla="*/ 876300 h 1086812"/>
                    <a:gd name="connsiteX12" fmla="*/ 1085850 w 2095500"/>
                    <a:gd name="connsiteY12" fmla="*/ 1009650 h 1086812"/>
                    <a:gd name="connsiteX13" fmla="*/ 1028700 w 2095500"/>
                    <a:gd name="connsiteY13" fmla="*/ 1028700 h 1086812"/>
                    <a:gd name="connsiteX14" fmla="*/ 857250 w 2095500"/>
                    <a:gd name="connsiteY14" fmla="*/ 1009650 h 1086812"/>
                    <a:gd name="connsiteX15" fmla="*/ 819150 w 2095500"/>
                    <a:gd name="connsiteY15" fmla="*/ 895350 h 1086812"/>
                    <a:gd name="connsiteX16" fmla="*/ 838200 w 2095500"/>
                    <a:gd name="connsiteY16" fmla="*/ 762000 h 1086812"/>
                    <a:gd name="connsiteX17" fmla="*/ 876300 w 2095500"/>
                    <a:gd name="connsiteY17" fmla="*/ 704850 h 1086812"/>
                    <a:gd name="connsiteX18" fmla="*/ 933450 w 2095500"/>
                    <a:gd name="connsiteY18" fmla="*/ 685800 h 1086812"/>
                    <a:gd name="connsiteX19" fmla="*/ 1085850 w 2095500"/>
                    <a:gd name="connsiteY19" fmla="*/ 666750 h 1086812"/>
                    <a:gd name="connsiteX20" fmla="*/ 1238250 w 2095500"/>
                    <a:gd name="connsiteY20" fmla="*/ 571500 h 1086812"/>
                    <a:gd name="connsiteX21" fmla="*/ 1219200 w 2095500"/>
                    <a:gd name="connsiteY21" fmla="*/ 438150 h 1086812"/>
                    <a:gd name="connsiteX22" fmla="*/ 990600 w 2095500"/>
                    <a:gd name="connsiteY22" fmla="*/ 514350 h 1086812"/>
                    <a:gd name="connsiteX23" fmla="*/ 1009650 w 2095500"/>
                    <a:gd name="connsiteY23" fmla="*/ 666750 h 1086812"/>
                    <a:gd name="connsiteX24" fmla="*/ 1314450 w 2095500"/>
                    <a:gd name="connsiteY24" fmla="*/ 704850 h 1086812"/>
                    <a:gd name="connsiteX25" fmla="*/ 1390650 w 2095500"/>
                    <a:gd name="connsiteY25" fmla="*/ 590550 h 1086812"/>
                    <a:gd name="connsiteX26" fmla="*/ 1428750 w 2095500"/>
                    <a:gd name="connsiteY26" fmla="*/ 533400 h 1086812"/>
                    <a:gd name="connsiteX27" fmla="*/ 1543050 w 2095500"/>
                    <a:gd name="connsiteY27" fmla="*/ 495300 h 1086812"/>
                    <a:gd name="connsiteX28" fmla="*/ 1695450 w 2095500"/>
                    <a:gd name="connsiteY28" fmla="*/ 514350 h 1086812"/>
                    <a:gd name="connsiteX29" fmla="*/ 1714500 w 2095500"/>
                    <a:gd name="connsiteY29" fmla="*/ 571500 h 1086812"/>
                    <a:gd name="connsiteX30" fmla="*/ 1657350 w 2095500"/>
                    <a:gd name="connsiteY30" fmla="*/ 781050 h 1086812"/>
                    <a:gd name="connsiteX31" fmla="*/ 1676400 w 2095500"/>
                    <a:gd name="connsiteY31" fmla="*/ 933450 h 1086812"/>
                    <a:gd name="connsiteX32" fmla="*/ 1790700 w 2095500"/>
                    <a:gd name="connsiteY32" fmla="*/ 895350 h 1086812"/>
                    <a:gd name="connsiteX33" fmla="*/ 1885950 w 2095500"/>
                    <a:gd name="connsiteY33" fmla="*/ 723900 h 1086812"/>
                    <a:gd name="connsiteX34" fmla="*/ 1905000 w 2095500"/>
                    <a:gd name="connsiteY34" fmla="*/ 609600 h 1086812"/>
                    <a:gd name="connsiteX35" fmla="*/ 1924050 w 2095500"/>
                    <a:gd name="connsiteY35" fmla="*/ 533400 h 1086812"/>
                    <a:gd name="connsiteX36" fmla="*/ 1981200 w 2095500"/>
                    <a:gd name="connsiteY36" fmla="*/ 514350 h 1086812"/>
                    <a:gd name="connsiteX37" fmla="*/ 2038350 w 2095500"/>
                    <a:gd name="connsiteY37" fmla="*/ 476250 h 1086812"/>
                    <a:gd name="connsiteX38" fmla="*/ 2057400 w 2095500"/>
                    <a:gd name="connsiteY38" fmla="*/ 247650 h 1086812"/>
                    <a:gd name="connsiteX39" fmla="*/ 2000250 w 2095500"/>
                    <a:gd name="connsiteY39" fmla="*/ 209550 h 1086812"/>
                    <a:gd name="connsiteX40" fmla="*/ 1885950 w 2095500"/>
                    <a:gd name="connsiteY40" fmla="*/ 171450 h 1086812"/>
                    <a:gd name="connsiteX41" fmla="*/ 1905000 w 2095500"/>
                    <a:gd name="connsiteY41" fmla="*/ 76200 h 1086812"/>
                    <a:gd name="connsiteX42" fmla="*/ 2019300 w 2095500"/>
                    <a:gd name="connsiteY42" fmla="*/ 38100 h 1086812"/>
                    <a:gd name="connsiteX43" fmla="*/ 2095500 w 2095500"/>
                    <a:gd name="connsiteY43" fmla="*/ 0 h 108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5500" h="1086812">
                      <a:moveTo>
                        <a:pt x="0" y="990600"/>
                      </a:moveTo>
                      <a:cubicBezTo>
                        <a:pt x="31750" y="1009650"/>
                        <a:pt x="63852" y="1028126"/>
                        <a:pt x="95250" y="1047750"/>
                      </a:cubicBezTo>
                      <a:cubicBezTo>
                        <a:pt x="114665" y="1059884"/>
                        <a:pt x="129540" y="1084580"/>
                        <a:pt x="152400" y="1085850"/>
                      </a:cubicBezTo>
                      <a:cubicBezTo>
                        <a:pt x="247714" y="1091145"/>
                        <a:pt x="342900" y="1073150"/>
                        <a:pt x="438150" y="1066800"/>
                      </a:cubicBezTo>
                      <a:cubicBezTo>
                        <a:pt x="419287" y="1010211"/>
                        <a:pt x="407233" y="940633"/>
                        <a:pt x="361950" y="895350"/>
                      </a:cubicBezTo>
                      <a:cubicBezTo>
                        <a:pt x="345761" y="879161"/>
                        <a:pt x="323850" y="869950"/>
                        <a:pt x="304800" y="857250"/>
                      </a:cubicBezTo>
                      <a:cubicBezTo>
                        <a:pt x="279542" y="819362"/>
                        <a:pt x="238428" y="790272"/>
                        <a:pt x="285750" y="742950"/>
                      </a:cubicBezTo>
                      <a:cubicBezTo>
                        <a:pt x="299949" y="728751"/>
                        <a:pt x="323850" y="730250"/>
                        <a:pt x="342900" y="723900"/>
                      </a:cubicBezTo>
                      <a:cubicBezTo>
                        <a:pt x="520700" y="730250"/>
                        <a:pt x="699075" y="727313"/>
                        <a:pt x="876300" y="742950"/>
                      </a:cubicBezTo>
                      <a:cubicBezTo>
                        <a:pt x="916305" y="746480"/>
                        <a:pt x="957184" y="758773"/>
                        <a:pt x="990600" y="781050"/>
                      </a:cubicBezTo>
                      <a:lnTo>
                        <a:pt x="1047750" y="819150"/>
                      </a:lnTo>
                      <a:cubicBezTo>
                        <a:pt x="1060450" y="838200"/>
                        <a:pt x="1075611" y="855822"/>
                        <a:pt x="1085850" y="876300"/>
                      </a:cubicBezTo>
                      <a:cubicBezTo>
                        <a:pt x="1106065" y="916730"/>
                        <a:pt x="1119046" y="968155"/>
                        <a:pt x="1085850" y="1009650"/>
                      </a:cubicBezTo>
                      <a:cubicBezTo>
                        <a:pt x="1073306" y="1025330"/>
                        <a:pt x="1047750" y="1022350"/>
                        <a:pt x="1028700" y="1028700"/>
                      </a:cubicBezTo>
                      <a:cubicBezTo>
                        <a:pt x="971550" y="1022350"/>
                        <a:pt x="905762" y="1040521"/>
                        <a:pt x="857250" y="1009650"/>
                      </a:cubicBezTo>
                      <a:cubicBezTo>
                        <a:pt x="823368" y="988089"/>
                        <a:pt x="819150" y="895350"/>
                        <a:pt x="819150" y="895350"/>
                      </a:cubicBezTo>
                      <a:cubicBezTo>
                        <a:pt x="825500" y="850900"/>
                        <a:pt x="825298" y="805008"/>
                        <a:pt x="838200" y="762000"/>
                      </a:cubicBezTo>
                      <a:cubicBezTo>
                        <a:pt x="844779" y="740070"/>
                        <a:pt x="858422" y="719153"/>
                        <a:pt x="876300" y="704850"/>
                      </a:cubicBezTo>
                      <a:cubicBezTo>
                        <a:pt x="891980" y="692306"/>
                        <a:pt x="913693" y="689392"/>
                        <a:pt x="933450" y="685800"/>
                      </a:cubicBezTo>
                      <a:cubicBezTo>
                        <a:pt x="983820" y="676642"/>
                        <a:pt x="1035050" y="673100"/>
                        <a:pt x="1085850" y="666750"/>
                      </a:cubicBezTo>
                      <a:cubicBezTo>
                        <a:pt x="1221870" y="621410"/>
                        <a:pt x="1177873" y="662066"/>
                        <a:pt x="1238250" y="571500"/>
                      </a:cubicBezTo>
                      <a:cubicBezTo>
                        <a:pt x="1231900" y="527050"/>
                        <a:pt x="1258619" y="459651"/>
                        <a:pt x="1219200" y="438150"/>
                      </a:cubicBezTo>
                      <a:cubicBezTo>
                        <a:pt x="1073221" y="358525"/>
                        <a:pt x="1039953" y="440320"/>
                        <a:pt x="990600" y="514350"/>
                      </a:cubicBezTo>
                      <a:cubicBezTo>
                        <a:pt x="996950" y="565150"/>
                        <a:pt x="992154" y="618637"/>
                        <a:pt x="1009650" y="666750"/>
                      </a:cubicBezTo>
                      <a:cubicBezTo>
                        <a:pt x="1053724" y="787953"/>
                        <a:pt x="1260040" y="709035"/>
                        <a:pt x="1314450" y="704850"/>
                      </a:cubicBezTo>
                      <a:lnTo>
                        <a:pt x="1390650" y="590550"/>
                      </a:lnTo>
                      <a:cubicBezTo>
                        <a:pt x="1403350" y="571500"/>
                        <a:pt x="1407030" y="540640"/>
                        <a:pt x="1428750" y="533400"/>
                      </a:cubicBezTo>
                      <a:lnTo>
                        <a:pt x="1543050" y="495300"/>
                      </a:lnTo>
                      <a:cubicBezTo>
                        <a:pt x="1593850" y="501650"/>
                        <a:pt x="1648667" y="493558"/>
                        <a:pt x="1695450" y="514350"/>
                      </a:cubicBezTo>
                      <a:cubicBezTo>
                        <a:pt x="1713800" y="522505"/>
                        <a:pt x="1714500" y="551420"/>
                        <a:pt x="1714500" y="571500"/>
                      </a:cubicBezTo>
                      <a:cubicBezTo>
                        <a:pt x="1714500" y="713784"/>
                        <a:pt x="1714059" y="695987"/>
                        <a:pt x="1657350" y="781050"/>
                      </a:cubicBezTo>
                      <a:cubicBezTo>
                        <a:pt x="1663700" y="831850"/>
                        <a:pt x="1637530" y="900133"/>
                        <a:pt x="1676400" y="933450"/>
                      </a:cubicBezTo>
                      <a:cubicBezTo>
                        <a:pt x="1706892" y="959586"/>
                        <a:pt x="1790700" y="895350"/>
                        <a:pt x="1790700" y="895350"/>
                      </a:cubicBezTo>
                      <a:cubicBezTo>
                        <a:pt x="1839808" y="821688"/>
                        <a:pt x="1869185" y="799343"/>
                        <a:pt x="1885950" y="723900"/>
                      </a:cubicBezTo>
                      <a:cubicBezTo>
                        <a:pt x="1894329" y="686194"/>
                        <a:pt x="1897425" y="647475"/>
                        <a:pt x="1905000" y="609600"/>
                      </a:cubicBezTo>
                      <a:cubicBezTo>
                        <a:pt x="1910135" y="583927"/>
                        <a:pt x="1907694" y="553844"/>
                        <a:pt x="1924050" y="533400"/>
                      </a:cubicBezTo>
                      <a:cubicBezTo>
                        <a:pt x="1936594" y="517720"/>
                        <a:pt x="1963239" y="523330"/>
                        <a:pt x="1981200" y="514350"/>
                      </a:cubicBezTo>
                      <a:cubicBezTo>
                        <a:pt x="2001678" y="504111"/>
                        <a:pt x="2019300" y="488950"/>
                        <a:pt x="2038350" y="476250"/>
                      </a:cubicBezTo>
                      <a:cubicBezTo>
                        <a:pt x="2095711" y="390208"/>
                        <a:pt x="2110711" y="394256"/>
                        <a:pt x="2057400" y="247650"/>
                      </a:cubicBezTo>
                      <a:cubicBezTo>
                        <a:pt x="2049576" y="226133"/>
                        <a:pt x="2021172" y="218849"/>
                        <a:pt x="2000250" y="209550"/>
                      </a:cubicBezTo>
                      <a:cubicBezTo>
                        <a:pt x="1963550" y="193239"/>
                        <a:pt x="1885950" y="171450"/>
                        <a:pt x="1885950" y="171450"/>
                      </a:cubicBezTo>
                      <a:cubicBezTo>
                        <a:pt x="1892300" y="139700"/>
                        <a:pt x="1882105" y="99095"/>
                        <a:pt x="1905000" y="76200"/>
                      </a:cubicBezTo>
                      <a:cubicBezTo>
                        <a:pt x="1933398" y="47802"/>
                        <a:pt x="1981200" y="50800"/>
                        <a:pt x="2019300" y="38100"/>
                      </a:cubicBezTo>
                      <a:cubicBezTo>
                        <a:pt x="2084969" y="16210"/>
                        <a:pt x="2062251" y="33249"/>
                        <a:pt x="2095500" y="0"/>
                      </a:cubicBezTo>
                    </a:path>
                  </a:pathLst>
                </a:cu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8" name="フリーフォーム 67"/>
                <p:cNvSpPr/>
                <p:nvPr/>
              </p:nvSpPr>
              <p:spPr>
                <a:xfrm>
                  <a:off x="6255226" y="2640481"/>
                  <a:ext cx="1335174" cy="724802"/>
                </a:xfrm>
                <a:custGeom>
                  <a:avLst/>
                  <a:gdLst>
                    <a:gd name="connsiteX0" fmla="*/ 342900 w 1335174"/>
                    <a:gd name="connsiteY0" fmla="*/ 0 h 724802"/>
                    <a:gd name="connsiteX1" fmla="*/ 304800 w 1335174"/>
                    <a:gd name="connsiteY1" fmla="*/ 95250 h 724802"/>
                    <a:gd name="connsiteX2" fmla="*/ 285750 w 1335174"/>
                    <a:gd name="connsiteY2" fmla="*/ 152400 h 724802"/>
                    <a:gd name="connsiteX3" fmla="*/ 323850 w 1335174"/>
                    <a:gd name="connsiteY3" fmla="*/ 361950 h 724802"/>
                    <a:gd name="connsiteX4" fmla="*/ 361950 w 1335174"/>
                    <a:gd name="connsiteY4" fmla="*/ 419100 h 724802"/>
                    <a:gd name="connsiteX5" fmla="*/ 419100 w 1335174"/>
                    <a:gd name="connsiteY5" fmla="*/ 533400 h 724802"/>
                    <a:gd name="connsiteX6" fmla="*/ 400050 w 1335174"/>
                    <a:gd name="connsiteY6" fmla="*/ 685800 h 724802"/>
                    <a:gd name="connsiteX7" fmla="*/ 342900 w 1335174"/>
                    <a:gd name="connsiteY7" fmla="*/ 723900 h 724802"/>
                    <a:gd name="connsiteX8" fmla="*/ 114300 w 1335174"/>
                    <a:gd name="connsiteY8" fmla="*/ 704850 h 724802"/>
                    <a:gd name="connsiteX9" fmla="*/ 57150 w 1335174"/>
                    <a:gd name="connsiteY9" fmla="*/ 685800 h 724802"/>
                    <a:gd name="connsiteX10" fmla="*/ 0 w 1335174"/>
                    <a:gd name="connsiteY10" fmla="*/ 571500 h 724802"/>
                    <a:gd name="connsiteX11" fmla="*/ 76200 w 1335174"/>
                    <a:gd name="connsiteY11" fmla="*/ 552450 h 724802"/>
                    <a:gd name="connsiteX12" fmla="*/ 247650 w 1335174"/>
                    <a:gd name="connsiteY12" fmla="*/ 590550 h 724802"/>
                    <a:gd name="connsiteX13" fmla="*/ 647700 w 1335174"/>
                    <a:gd name="connsiteY13" fmla="*/ 571500 h 724802"/>
                    <a:gd name="connsiteX14" fmla="*/ 723900 w 1335174"/>
                    <a:gd name="connsiteY14" fmla="*/ 457200 h 724802"/>
                    <a:gd name="connsiteX15" fmla="*/ 704850 w 1335174"/>
                    <a:gd name="connsiteY15" fmla="*/ 381000 h 724802"/>
                    <a:gd name="connsiteX16" fmla="*/ 647700 w 1335174"/>
                    <a:gd name="connsiteY16" fmla="*/ 361950 h 724802"/>
                    <a:gd name="connsiteX17" fmla="*/ 704850 w 1335174"/>
                    <a:gd name="connsiteY17" fmla="*/ 323850 h 724802"/>
                    <a:gd name="connsiteX18" fmla="*/ 914400 w 1335174"/>
                    <a:gd name="connsiteY18" fmla="*/ 304800 h 724802"/>
                    <a:gd name="connsiteX19" fmla="*/ 838200 w 1335174"/>
                    <a:gd name="connsiteY19" fmla="*/ 209550 h 724802"/>
                    <a:gd name="connsiteX20" fmla="*/ 819150 w 1335174"/>
                    <a:gd name="connsiteY20" fmla="*/ 152400 h 724802"/>
                    <a:gd name="connsiteX21" fmla="*/ 876300 w 1335174"/>
                    <a:gd name="connsiteY21" fmla="*/ 133350 h 724802"/>
                    <a:gd name="connsiteX22" fmla="*/ 971550 w 1335174"/>
                    <a:gd name="connsiteY22" fmla="*/ 209550 h 724802"/>
                    <a:gd name="connsiteX23" fmla="*/ 990600 w 1335174"/>
                    <a:gd name="connsiteY23" fmla="*/ 285750 h 724802"/>
                    <a:gd name="connsiteX24" fmla="*/ 1028700 w 1335174"/>
                    <a:gd name="connsiteY24" fmla="*/ 438150 h 724802"/>
                    <a:gd name="connsiteX25" fmla="*/ 1066800 w 1335174"/>
                    <a:gd name="connsiteY25" fmla="*/ 495300 h 724802"/>
                    <a:gd name="connsiteX26" fmla="*/ 1162050 w 1335174"/>
                    <a:gd name="connsiteY26" fmla="*/ 361950 h 724802"/>
                    <a:gd name="connsiteX27" fmla="*/ 1200150 w 1335174"/>
                    <a:gd name="connsiteY27" fmla="*/ 304800 h 724802"/>
                    <a:gd name="connsiteX28" fmla="*/ 1314450 w 1335174"/>
                    <a:gd name="connsiteY28" fmla="*/ 209550 h 724802"/>
                    <a:gd name="connsiteX29" fmla="*/ 1333500 w 1335174"/>
                    <a:gd name="connsiteY29" fmla="*/ 57150 h 72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5174" h="724802">
                      <a:moveTo>
                        <a:pt x="342900" y="0"/>
                      </a:moveTo>
                      <a:cubicBezTo>
                        <a:pt x="330200" y="31750"/>
                        <a:pt x="316807" y="63231"/>
                        <a:pt x="304800" y="95250"/>
                      </a:cubicBezTo>
                      <a:cubicBezTo>
                        <a:pt x="297749" y="114052"/>
                        <a:pt x="285750" y="132320"/>
                        <a:pt x="285750" y="152400"/>
                      </a:cubicBezTo>
                      <a:cubicBezTo>
                        <a:pt x="285750" y="191801"/>
                        <a:pt x="297060" y="308369"/>
                        <a:pt x="323850" y="361950"/>
                      </a:cubicBezTo>
                      <a:cubicBezTo>
                        <a:pt x="334089" y="382428"/>
                        <a:pt x="351711" y="398622"/>
                        <a:pt x="361950" y="419100"/>
                      </a:cubicBezTo>
                      <a:cubicBezTo>
                        <a:pt x="440820" y="576841"/>
                        <a:pt x="309911" y="369616"/>
                        <a:pt x="419100" y="533400"/>
                      </a:cubicBezTo>
                      <a:cubicBezTo>
                        <a:pt x="412750" y="584200"/>
                        <a:pt x="419063" y="638266"/>
                        <a:pt x="400050" y="685800"/>
                      </a:cubicBezTo>
                      <a:cubicBezTo>
                        <a:pt x="391547" y="707058"/>
                        <a:pt x="365745" y="722377"/>
                        <a:pt x="342900" y="723900"/>
                      </a:cubicBezTo>
                      <a:cubicBezTo>
                        <a:pt x="266605" y="728986"/>
                        <a:pt x="190500" y="711200"/>
                        <a:pt x="114300" y="704850"/>
                      </a:cubicBezTo>
                      <a:cubicBezTo>
                        <a:pt x="95250" y="698500"/>
                        <a:pt x="72830" y="698344"/>
                        <a:pt x="57150" y="685800"/>
                      </a:cubicBezTo>
                      <a:cubicBezTo>
                        <a:pt x="23578" y="658943"/>
                        <a:pt x="12549" y="609148"/>
                        <a:pt x="0" y="571500"/>
                      </a:cubicBezTo>
                      <a:cubicBezTo>
                        <a:pt x="25400" y="565150"/>
                        <a:pt x="50018" y="552450"/>
                        <a:pt x="76200" y="552450"/>
                      </a:cubicBezTo>
                      <a:cubicBezTo>
                        <a:pt x="143254" y="552450"/>
                        <a:pt x="188716" y="570905"/>
                        <a:pt x="247650" y="590550"/>
                      </a:cubicBezTo>
                      <a:cubicBezTo>
                        <a:pt x="381000" y="584200"/>
                        <a:pt x="519143" y="607496"/>
                        <a:pt x="647700" y="571500"/>
                      </a:cubicBezTo>
                      <a:cubicBezTo>
                        <a:pt x="691795" y="559154"/>
                        <a:pt x="723900" y="457200"/>
                        <a:pt x="723900" y="457200"/>
                      </a:cubicBezTo>
                      <a:cubicBezTo>
                        <a:pt x="717550" y="431800"/>
                        <a:pt x="721206" y="401444"/>
                        <a:pt x="704850" y="381000"/>
                      </a:cubicBezTo>
                      <a:cubicBezTo>
                        <a:pt x="692306" y="365320"/>
                        <a:pt x="647700" y="382030"/>
                        <a:pt x="647700" y="361950"/>
                      </a:cubicBezTo>
                      <a:cubicBezTo>
                        <a:pt x="647700" y="339055"/>
                        <a:pt x="682463" y="328647"/>
                        <a:pt x="704850" y="323850"/>
                      </a:cubicBezTo>
                      <a:cubicBezTo>
                        <a:pt x="773431" y="309154"/>
                        <a:pt x="844550" y="311150"/>
                        <a:pt x="914400" y="304800"/>
                      </a:cubicBezTo>
                      <a:cubicBezTo>
                        <a:pt x="866517" y="161152"/>
                        <a:pt x="936677" y="332647"/>
                        <a:pt x="838200" y="209550"/>
                      </a:cubicBezTo>
                      <a:cubicBezTo>
                        <a:pt x="825656" y="193870"/>
                        <a:pt x="825500" y="171450"/>
                        <a:pt x="819150" y="152400"/>
                      </a:cubicBezTo>
                      <a:cubicBezTo>
                        <a:pt x="838200" y="146050"/>
                        <a:pt x="856220" y="133350"/>
                        <a:pt x="876300" y="133350"/>
                      </a:cubicBezTo>
                      <a:cubicBezTo>
                        <a:pt x="937644" y="133350"/>
                        <a:pt x="942295" y="165667"/>
                        <a:pt x="971550" y="209550"/>
                      </a:cubicBezTo>
                      <a:cubicBezTo>
                        <a:pt x="977900" y="234950"/>
                        <a:pt x="984920" y="260192"/>
                        <a:pt x="990600" y="285750"/>
                      </a:cubicBezTo>
                      <a:cubicBezTo>
                        <a:pt x="999295" y="324877"/>
                        <a:pt x="1008275" y="397300"/>
                        <a:pt x="1028700" y="438150"/>
                      </a:cubicBezTo>
                      <a:cubicBezTo>
                        <a:pt x="1038939" y="458628"/>
                        <a:pt x="1054100" y="476250"/>
                        <a:pt x="1066800" y="495300"/>
                      </a:cubicBezTo>
                      <a:cubicBezTo>
                        <a:pt x="1190625" y="454025"/>
                        <a:pt x="1060450" y="514350"/>
                        <a:pt x="1162050" y="361950"/>
                      </a:cubicBezTo>
                      <a:cubicBezTo>
                        <a:pt x="1174750" y="342900"/>
                        <a:pt x="1185493" y="322389"/>
                        <a:pt x="1200150" y="304800"/>
                      </a:cubicBezTo>
                      <a:cubicBezTo>
                        <a:pt x="1245987" y="249795"/>
                        <a:pt x="1258256" y="247012"/>
                        <a:pt x="1314450" y="209550"/>
                      </a:cubicBezTo>
                      <a:cubicBezTo>
                        <a:pt x="1343540" y="122279"/>
                        <a:pt x="1333500" y="172480"/>
                        <a:pt x="1333500" y="57150"/>
                      </a:cubicBezTo>
                    </a:path>
                  </a:pathLst>
                </a:cu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 name="フリーフォーム 68"/>
                <p:cNvSpPr/>
                <p:nvPr/>
              </p:nvSpPr>
              <p:spPr>
                <a:xfrm>
                  <a:off x="5886450" y="2457450"/>
                  <a:ext cx="369088" cy="743487"/>
                </a:xfrm>
                <a:custGeom>
                  <a:avLst/>
                  <a:gdLst>
                    <a:gd name="connsiteX0" fmla="*/ 361950 w 369088"/>
                    <a:gd name="connsiteY0" fmla="*/ 0 h 743487"/>
                    <a:gd name="connsiteX1" fmla="*/ 266700 w 369088"/>
                    <a:gd name="connsiteY1" fmla="*/ 38100 h 743487"/>
                    <a:gd name="connsiteX2" fmla="*/ 285750 w 369088"/>
                    <a:gd name="connsiteY2" fmla="*/ 228600 h 743487"/>
                    <a:gd name="connsiteX3" fmla="*/ 171450 w 369088"/>
                    <a:gd name="connsiteY3" fmla="*/ 304800 h 743487"/>
                    <a:gd name="connsiteX4" fmla="*/ 114300 w 369088"/>
                    <a:gd name="connsiteY4" fmla="*/ 342900 h 743487"/>
                    <a:gd name="connsiteX5" fmla="*/ 0 w 369088"/>
                    <a:gd name="connsiteY5" fmla="*/ 381000 h 743487"/>
                    <a:gd name="connsiteX6" fmla="*/ 76200 w 369088"/>
                    <a:gd name="connsiteY6" fmla="*/ 266700 h 743487"/>
                    <a:gd name="connsiteX7" fmla="*/ 190500 w 369088"/>
                    <a:gd name="connsiteY7" fmla="*/ 342900 h 743487"/>
                    <a:gd name="connsiteX8" fmla="*/ 247650 w 369088"/>
                    <a:gd name="connsiteY8" fmla="*/ 381000 h 743487"/>
                    <a:gd name="connsiteX9" fmla="*/ 304800 w 369088"/>
                    <a:gd name="connsiteY9" fmla="*/ 419100 h 743487"/>
                    <a:gd name="connsiteX10" fmla="*/ 361950 w 369088"/>
                    <a:gd name="connsiteY10" fmla="*/ 457200 h 743487"/>
                    <a:gd name="connsiteX11" fmla="*/ 285750 w 369088"/>
                    <a:gd name="connsiteY11" fmla="*/ 742950 h 743487"/>
                    <a:gd name="connsiteX12" fmla="*/ 209550 w 369088"/>
                    <a:gd name="connsiteY12" fmla="*/ 723900 h 743487"/>
                    <a:gd name="connsiteX13" fmla="*/ 152400 w 369088"/>
                    <a:gd name="connsiteY13" fmla="*/ 609600 h 743487"/>
                    <a:gd name="connsiteX14" fmla="*/ 209550 w 369088"/>
                    <a:gd name="connsiteY14" fmla="*/ 476250 h 743487"/>
                    <a:gd name="connsiteX15" fmla="*/ 266700 w 369088"/>
                    <a:gd name="connsiteY15" fmla="*/ 438150 h 743487"/>
                    <a:gd name="connsiteX16" fmla="*/ 323850 w 369088"/>
                    <a:gd name="connsiteY16" fmla="*/ 323850 h 743487"/>
                    <a:gd name="connsiteX17" fmla="*/ 342900 w 369088"/>
                    <a:gd name="connsiteY17" fmla="*/ 266700 h 74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9088" h="743487">
                      <a:moveTo>
                        <a:pt x="361950" y="0"/>
                      </a:moveTo>
                      <a:cubicBezTo>
                        <a:pt x="330200" y="12700"/>
                        <a:pt x="277514" y="5659"/>
                        <a:pt x="266700" y="38100"/>
                      </a:cubicBezTo>
                      <a:cubicBezTo>
                        <a:pt x="246519" y="98642"/>
                        <a:pt x="285750" y="228600"/>
                        <a:pt x="285750" y="228600"/>
                      </a:cubicBezTo>
                      <a:lnTo>
                        <a:pt x="171450" y="304800"/>
                      </a:lnTo>
                      <a:cubicBezTo>
                        <a:pt x="152400" y="317500"/>
                        <a:pt x="136020" y="335660"/>
                        <a:pt x="114300" y="342900"/>
                      </a:cubicBezTo>
                      <a:lnTo>
                        <a:pt x="0" y="381000"/>
                      </a:lnTo>
                      <a:cubicBezTo>
                        <a:pt x="5278" y="354610"/>
                        <a:pt x="-684" y="241072"/>
                        <a:pt x="76200" y="266700"/>
                      </a:cubicBezTo>
                      <a:cubicBezTo>
                        <a:pt x="119641" y="281180"/>
                        <a:pt x="152400" y="317500"/>
                        <a:pt x="190500" y="342900"/>
                      </a:cubicBezTo>
                      <a:lnTo>
                        <a:pt x="247650" y="381000"/>
                      </a:lnTo>
                      <a:lnTo>
                        <a:pt x="304800" y="419100"/>
                      </a:lnTo>
                      <a:lnTo>
                        <a:pt x="361950" y="457200"/>
                      </a:lnTo>
                      <a:cubicBezTo>
                        <a:pt x="359713" y="486282"/>
                        <a:pt x="406654" y="725678"/>
                        <a:pt x="285750" y="742950"/>
                      </a:cubicBezTo>
                      <a:cubicBezTo>
                        <a:pt x="259831" y="746653"/>
                        <a:pt x="234950" y="730250"/>
                        <a:pt x="209550" y="723900"/>
                      </a:cubicBezTo>
                      <a:cubicBezTo>
                        <a:pt x="190287" y="695005"/>
                        <a:pt x="152400" y="649035"/>
                        <a:pt x="152400" y="609600"/>
                      </a:cubicBezTo>
                      <a:cubicBezTo>
                        <a:pt x="152400" y="565880"/>
                        <a:pt x="178442" y="507358"/>
                        <a:pt x="209550" y="476250"/>
                      </a:cubicBezTo>
                      <a:cubicBezTo>
                        <a:pt x="225739" y="460061"/>
                        <a:pt x="247650" y="450850"/>
                        <a:pt x="266700" y="438150"/>
                      </a:cubicBezTo>
                      <a:cubicBezTo>
                        <a:pt x="314583" y="294502"/>
                        <a:pt x="249992" y="471566"/>
                        <a:pt x="323850" y="323850"/>
                      </a:cubicBezTo>
                      <a:cubicBezTo>
                        <a:pt x="332830" y="305889"/>
                        <a:pt x="342900" y="266700"/>
                        <a:pt x="342900" y="266700"/>
                      </a:cubicBezTo>
                    </a:path>
                  </a:pathLst>
                </a:cu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0" name="フリーフォーム 69"/>
                <p:cNvSpPr/>
                <p:nvPr/>
              </p:nvSpPr>
              <p:spPr>
                <a:xfrm>
                  <a:off x="6534150" y="3276600"/>
                  <a:ext cx="1028700" cy="647700"/>
                </a:xfrm>
                <a:custGeom>
                  <a:avLst/>
                  <a:gdLst>
                    <a:gd name="connsiteX0" fmla="*/ 1028700 w 1028700"/>
                    <a:gd name="connsiteY0" fmla="*/ 647700 h 647700"/>
                    <a:gd name="connsiteX1" fmla="*/ 647700 w 1028700"/>
                    <a:gd name="connsiteY1" fmla="*/ 628650 h 647700"/>
                    <a:gd name="connsiteX2" fmla="*/ 590550 w 1028700"/>
                    <a:gd name="connsiteY2" fmla="*/ 609600 h 647700"/>
                    <a:gd name="connsiteX3" fmla="*/ 476250 w 1028700"/>
                    <a:gd name="connsiteY3" fmla="*/ 533400 h 647700"/>
                    <a:gd name="connsiteX4" fmla="*/ 457200 w 1028700"/>
                    <a:gd name="connsiteY4" fmla="*/ 476250 h 647700"/>
                    <a:gd name="connsiteX5" fmla="*/ 342900 w 1028700"/>
                    <a:gd name="connsiteY5" fmla="*/ 400050 h 647700"/>
                    <a:gd name="connsiteX6" fmla="*/ 228600 w 1028700"/>
                    <a:gd name="connsiteY6" fmla="*/ 342900 h 647700"/>
                    <a:gd name="connsiteX7" fmla="*/ 152400 w 1028700"/>
                    <a:gd name="connsiteY7" fmla="*/ 361950 h 647700"/>
                    <a:gd name="connsiteX8" fmla="*/ 95250 w 1028700"/>
                    <a:gd name="connsiteY8" fmla="*/ 342900 h 647700"/>
                    <a:gd name="connsiteX9" fmla="*/ 0 w 1028700"/>
                    <a:gd name="connsiteY9" fmla="*/ 171450 h 647700"/>
                    <a:gd name="connsiteX10" fmla="*/ 57150 w 1028700"/>
                    <a:gd name="connsiteY10" fmla="*/ 133350 h 647700"/>
                    <a:gd name="connsiteX11" fmla="*/ 171450 w 1028700"/>
                    <a:gd name="connsiteY11"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8700" h="647700">
                      <a:moveTo>
                        <a:pt x="1028700" y="647700"/>
                      </a:moveTo>
                      <a:cubicBezTo>
                        <a:pt x="901700" y="641350"/>
                        <a:pt x="774381" y="639666"/>
                        <a:pt x="647700" y="628650"/>
                      </a:cubicBezTo>
                      <a:cubicBezTo>
                        <a:pt x="627695" y="626910"/>
                        <a:pt x="608103" y="619352"/>
                        <a:pt x="590550" y="609600"/>
                      </a:cubicBezTo>
                      <a:cubicBezTo>
                        <a:pt x="550522" y="587362"/>
                        <a:pt x="476250" y="533400"/>
                        <a:pt x="476250" y="533400"/>
                      </a:cubicBezTo>
                      <a:cubicBezTo>
                        <a:pt x="469900" y="514350"/>
                        <a:pt x="471399" y="490449"/>
                        <a:pt x="457200" y="476250"/>
                      </a:cubicBezTo>
                      <a:cubicBezTo>
                        <a:pt x="424821" y="443871"/>
                        <a:pt x="381000" y="425450"/>
                        <a:pt x="342900" y="400050"/>
                      </a:cubicBezTo>
                      <a:cubicBezTo>
                        <a:pt x="269042" y="350811"/>
                        <a:pt x="307470" y="369190"/>
                        <a:pt x="228600" y="342900"/>
                      </a:cubicBezTo>
                      <a:cubicBezTo>
                        <a:pt x="203200" y="349250"/>
                        <a:pt x="178582" y="361950"/>
                        <a:pt x="152400" y="361950"/>
                      </a:cubicBezTo>
                      <a:cubicBezTo>
                        <a:pt x="132320" y="361950"/>
                        <a:pt x="109449" y="357099"/>
                        <a:pt x="95250" y="342900"/>
                      </a:cubicBezTo>
                      <a:cubicBezTo>
                        <a:pt x="29746" y="277396"/>
                        <a:pt x="23955" y="243315"/>
                        <a:pt x="0" y="171450"/>
                      </a:cubicBezTo>
                      <a:cubicBezTo>
                        <a:pt x="19050" y="158750"/>
                        <a:pt x="36228" y="142649"/>
                        <a:pt x="57150" y="133350"/>
                      </a:cubicBezTo>
                      <a:cubicBezTo>
                        <a:pt x="201571" y="69163"/>
                        <a:pt x="171450" y="148097"/>
                        <a:pt x="171450" y="0"/>
                      </a:cubicBezTo>
                    </a:path>
                  </a:pathLst>
                </a:cu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1" name="フリーフォーム 70"/>
                <p:cNvSpPr/>
                <p:nvPr/>
              </p:nvSpPr>
              <p:spPr>
                <a:xfrm>
                  <a:off x="7636280" y="2476500"/>
                  <a:ext cx="459970" cy="647700"/>
                </a:xfrm>
                <a:custGeom>
                  <a:avLst/>
                  <a:gdLst>
                    <a:gd name="connsiteX0" fmla="*/ 269470 w 459970"/>
                    <a:gd name="connsiteY0" fmla="*/ 0 h 647700"/>
                    <a:gd name="connsiteX1" fmla="*/ 364720 w 459970"/>
                    <a:gd name="connsiteY1" fmla="*/ 57150 h 647700"/>
                    <a:gd name="connsiteX2" fmla="*/ 421870 w 459970"/>
                    <a:gd name="connsiteY2" fmla="*/ 95250 h 647700"/>
                    <a:gd name="connsiteX3" fmla="*/ 459970 w 459970"/>
                    <a:gd name="connsiteY3" fmla="*/ 152400 h 647700"/>
                    <a:gd name="connsiteX4" fmla="*/ 345670 w 459970"/>
                    <a:gd name="connsiteY4" fmla="*/ 190500 h 647700"/>
                    <a:gd name="connsiteX5" fmla="*/ 193270 w 459970"/>
                    <a:gd name="connsiteY5" fmla="*/ 228600 h 647700"/>
                    <a:gd name="connsiteX6" fmla="*/ 78970 w 459970"/>
                    <a:gd name="connsiteY6" fmla="*/ 304800 h 647700"/>
                    <a:gd name="connsiteX7" fmla="*/ 40870 w 459970"/>
                    <a:gd name="connsiteY7" fmla="*/ 361950 h 647700"/>
                    <a:gd name="connsiteX8" fmla="*/ 2770 w 459970"/>
                    <a:gd name="connsiteY8"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970" h="647700">
                      <a:moveTo>
                        <a:pt x="269470" y="0"/>
                      </a:moveTo>
                      <a:cubicBezTo>
                        <a:pt x="301220" y="19050"/>
                        <a:pt x="333322" y="37526"/>
                        <a:pt x="364720" y="57150"/>
                      </a:cubicBezTo>
                      <a:cubicBezTo>
                        <a:pt x="384135" y="69284"/>
                        <a:pt x="405681" y="79061"/>
                        <a:pt x="421870" y="95250"/>
                      </a:cubicBezTo>
                      <a:cubicBezTo>
                        <a:pt x="438059" y="111439"/>
                        <a:pt x="447270" y="133350"/>
                        <a:pt x="459970" y="152400"/>
                      </a:cubicBezTo>
                      <a:cubicBezTo>
                        <a:pt x="421870" y="165100"/>
                        <a:pt x="385051" y="182624"/>
                        <a:pt x="345670" y="190500"/>
                      </a:cubicBezTo>
                      <a:cubicBezTo>
                        <a:pt x="319280" y="195778"/>
                        <a:pt x="226220" y="210294"/>
                        <a:pt x="193270" y="228600"/>
                      </a:cubicBezTo>
                      <a:cubicBezTo>
                        <a:pt x="153242" y="250838"/>
                        <a:pt x="78970" y="304800"/>
                        <a:pt x="78970" y="304800"/>
                      </a:cubicBezTo>
                      <a:cubicBezTo>
                        <a:pt x="66270" y="323850"/>
                        <a:pt x="50169" y="341028"/>
                        <a:pt x="40870" y="361950"/>
                      </a:cubicBezTo>
                      <a:cubicBezTo>
                        <a:pt x="-15302" y="488338"/>
                        <a:pt x="2770" y="496040"/>
                        <a:pt x="2770" y="647700"/>
                      </a:cubicBezTo>
                    </a:path>
                  </a:pathLst>
                </a:cu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2" name="円/楕円 71"/>
                <p:cNvSpPr/>
                <p:nvPr/>
              </p:nvSpPr>
              <p:spPr>
                <a:xfrm>
                  <a:off x="5748071" y="3168663"/>
                  <a:ext cx="138379" cy="1079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5829286" y="2686050"/>
                  <a:ext cx="800114" cy="304800"/>
                </a:xfrm>
                <a:custGeom>
                  <a:avLst/>
                  <a:gdLst>
                    <a:gd name="connsiteX0" fmla="*/ 800114 w 800114"/>
                    <a:gd name="connsiteY0" fmla="*/ 95250 h 304800"/>
                    <a:gd name="connsiteX1" fmla="*/ 781064 w 800114"/>
                    <a:gd name="connsiteY1" fmla="*/ 190500 h 304800"/>
                    <a:gd name="connsiteX2" fmla="*/ 723914 w 800114"/>
                    <a:gd name="connsiteY2" fmla="*/ 209550 h 304800"/>
                    <a:gd name="connsiteX3" fmla="*/ 666764 w 800114"/>
                    <a:gd name="connsiteY3" fmla="*/ 247650 h 304800"/>
                    <a:gd name="connsiteX4" fmla="*/ 609614 w 800114"/>
                    <a:gd name="connsiteY4" fmla="*/ 266700 h 304800"/>
                    <a:gd name="connsiteX5" fmla="*/ 361964 w 800114"/>
                    <a:gd name="connsiteY5" fmla="*/ 304800 h 304800"/>
                    <a:gd name="connsiteX6" fmla="*/ 133364 w 800114"/>
                    <a:gd name="connsiteY6" fmla="*/ 285750 h 304800"/>
                    <a:gd name="connsiteX7" fmla="*/ 57164 w 800114"/>
                    <a:gd name="connsiteY7" fmla="*/ 171450 h 304800"/>
                    <a:gd name="connsiteX8" fmla="*/ 19064 w 800114"/>
                    <a:gd name="connsiteY8" fmla="*/ 114300 h 304800"/>
                    <a:gd name="connsiteX9" fmla="*/ 14 w 800114"/>
                    <a:gd name="connsiteY9"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114" h="304800">
                      <a:moveTo>
                        <a:pt x="800114" y="95250"/>
                      </a:moveTo>
                      <a:cubicBezTo>
                        <a:pt x="793764" y="127000"/>
                        <a:pt x="799025" y="163559"/>
                        <a:pt x="781064" y="190500"/>
                      </a:cubicBezTo>
                      <a:cubicBezTo>
                        <a:pt x="769925" y="207208"/>
                        <a:pt x="741875" y="200570"/>
                        <a:pt x="723914" y="209550"/>
                      </a:cubicBezTo>
                      <a:cubicBezTo>
                        <a:pt x="703436" y="219789"/>
                        <a:pt x="687242" y="237411"/>
                        <a:pt x="666764" y="247650"/>
                      </a:cubicBezTo>
                      <a:cubicBezTo>
                        <a:pt x="648803" y="256630"/>
                        <a:pt x="628922" y="261183"/>
                        <a:pt x="609614" y="266700"/>
                      </a:cubicBezTo>
                      <a:cubicBezTo>
                        <a:pt x="504626" y="296697"/>
                        <a:pt x="500144" y="289447"/>
                        <a:pt x="361964" y="304800"/>
                      </a:cubicBezTo>
                      <a:cubicBezTo>
                        <a:pt x="285764" y="298450"/>
                        <a:pt x="203417" y="316398"/>
                        <a:pt x="133364" y="285750"/>
                      </a:cubicBezTo>
                      <a:cubicBezTo>
                        <a:pt x="91413" y="267396"/>
                        <a:pt x="82564" y="209550"/>
                        <a:pt x="57164" y="171450"/>
                      </a:cubicBezTo>
                      <a:lnTo>
                        <a:pt x="19064" y="114300"/>
                      </a:lnTo>
                      <a:cubicBezTo>
                        <a:pt x="-1231" y="12823"/>
                        <a:pt x="14" y="51429"/>
                        <a:pt x="14" y="0"/>
                      </a:cubicBezTo>
                    </a:path>
                  </a:pathLst>
                </a:cu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5" name="テキスト ボックス 74"/>
                <p:cNvSpPr txBox="1"/>
                <p:nvPr/>
              </p:nvSpPr>
              <p:spPr>
                <a:xfrm>
                  <a:off x="2083318" y="3336592"/>
                  <a:ext cx="1755518" cy="637513"/>
                </a:xfrm>
                <a:prstGeom prst="rect">
                  <a:avLst/>
                </a:prstGeom>
                <a:noFill/>
              </p:spPr>
              <p:txBody>
                <a:bodyPr wrap="square" rtlCol="0">
                  <a:spAutoFit/>
                </a:bodyPr>
                <a:lstStyle/>
                <a:p>
                  <a:r>
                    <a:rPr kumimoji="1" lang="en-US" altLang="ja-JP" sz="2000" dirty="0" smtClean="0">
                      <a:latin typeface="HGPｺﾞｼｯｸM" pitchFamily="50" charset="-128"/>
                      <a:ea typeface="HGPｺﾞｼｯｸM" pitchFamily="50" charset="-128"/>
                      <a:cs typeface="メイリオ" pitchFamily="50" charset="-128"/>
                    </a:rPr>
                    <a:t>Dye labeled polymer chain</a:t>
                  </a:r>
                  <a:endParaRPr kumimoji="1" lang="ja-JP" altLang="en-US" sz="2000" dirty="0">
                    <a:latin typeface="HGPｺﾞｼｯｸM" pitchFamily="50" charset="-128"/>
                    <a:ea typeface="HGPｺﾞｼｯｸM" pitchFamily="50" charset="-128"/>
                    <a:cs typeface="メイリオ" pitchFamily="50" charset="-128"/>
                  </a:endParaRPr>
                </a:p>
              </p:txBody>
            </p:sp>
            <p:sp>
              <p:nvSpPr>
                <p:cNvPr id="77" name="テキスト ボックス 76"/>
                <p:cNvSpPr txBox="1"/>
                <p:nvPr/>
              </p:nvSpPr>
              <p:spPr>
                <a:xfrm>
                  <a:off x="8816972" y="4160089"/>
                  <a:ext cx="1424347" cy="360334"/>
                </a:xfrm>
                <a:prstGeom prst="rect">
                  <a:avLst/>
                </a:prstGeom>
                <a:noFill/>
              </p:spPr>
              <p:txBody>
                <a:bodyPr wrap="square" rtlCol="0">
                  <a:spAutoFit/>
                </a:bodyPr>
                <a:lstStyle/>
                <a:p>
                  <a:r>
                    <a:rPr kumimoji="1" lang="en-US" altLang="ja-JP" sz="2000" dirty="0" smtClean="0">
                      <a:latin typeface="HGPｺﾞｼｯｸM" pitchFamily="50" charset="-128"/>
                      <a:ea typeface="HGPｺﾞｼｯｸM" pitchFamily="50" charset="-128"/>
                      <a:cs typeface="メイリオ" pitchFamily="50" charset="-128"/>
                    </a:rPr>
                    <a:t>Guest </a:t>
                  </a:r>
                  <a:r>
                    <a:rPr lang="en-US" altLang="ja-JP" sz="2000" dirty="0" smtClean="0">
                      <a:latin typeface="HGPｺﾞｼｯｸM" pitchFamily="50" charset="-128"/>
                      <a:ea typeface="HGPｺﾞｼｯｸM" pitchFamily="50" charset="-128"/>
                      <a:cs typeface="メイリオ" pitchFamily="50" charset="-128"/>
                    </a:rPr>
                    <a:t>dye</a:t>
                  </a:r>
                  <a:endParaRPr kumimoji="1" lang="ja-JP" altLang="en-US" sz="2000" dirty="0">
                    <a:latin typeface="HGPｺﾞｼｯｸM" pitchFamily="50" charset="-128"/>
                    <a:ea typeface="HGPｺﾞｼｯｸM" pitchFamily="50" charset="-128"/>
                    <a:cs typeface="メイリオ" pitchFamily="50" charset="-128"/>
                  </a:endParaRPr>
                </a:p>
              </p:txBody>
            </p:sp>
            <p:cxnSp>
              <p:nvCxnSpPr>
                <p:cNvPr id="78" name="直線コネクタ 77"/>
                <p:cNvCxnSpPr>
                  <a:stCxn id="81" idx="5"/>
                  <a:endCxn id="77" idx="1"/>
                </p:cNvCxnSpPr>
                <p:nvPr/>
              </p:nvCxnSpPr>
              <p:spPr>
                <a:xfrm rot="16200000" flipH="1">
                  <a:off x="7095398" y="2618682"/>
                  <a:ext cx="927063" cy="2516085"/>
                </a:xfrm>
                <a:prstGeom prst="line">
                  <a:avLst/>
                </a:prstGeom>
              </p:spPr>
              <p:style>
                <a:lnRef idx="1">
                  <a:schemeClr val="dk1"/>
                </a:lnRef>
                <a:fillRef idx="0">
                  <a:schemeClr val="dk1"/>
                </a:fillRef>
                <a:effectRef idx="0">
                  <a:schemeClr val="dk1"/>
                </a:effectRef>
                <a:fontRef idx="minor">
                  <a:schemeClr val="tx1"/>
                </a:fontRef>
              </p:style>
            </p:cxnSp>
            <p:cxnSp>
              <p:nvCxnSpPr>
                <p:cNvPr id="79" name="直線コネクタ 78"/>
                <p:cNvCxnSpPr>
                  <a:stCxn id="80" idx="4"/>
                  <a:endCxn id="77" idx="1"/>
                </p:cNvCxnSpPr>
                <p:nvPr/>
              </p:nvCxnSpPr>
              <p:spPr>
                <a:xfrm rot="16200000" flipH="1">
                  <a:off x="7528852" y="3052135"/>
                  <a:ext cx="1163358" cy="1412882"/>
                </a:xfrm>
                <a:prstGeom prst="line">
                  <a:avLst/>
                </a:prstGeom>
              </p:spPr>
              <p:style>
                <a:lnRef idx="1">
                  <a:schemeClr val="dk1"/>
                </a:lnRef>
                <a:fillRef idx="0">
                  <a:schemeClr val="dk1"/>
                </a:fillRef>
                <a:effectRef idx="0">
                  <a:schemeClr val="dk1"/>
                </a:effectRef>
                <a:fontRef idx="minor">
                  <a:schemeClr val="tx1"/>
                </a:fontRef>
              </p:style>
            </p:cxnSp>
            <p:sp>
              <p:nvSpPr>
                <p:cNvPr id="80" name="円/楕円 79"/>
                <p:cNvSpPr/>
                <p:nvPr/>
              </p:nvSpPr>
              <p:spPr>
                <a:xfrm>
                  <a:off x="7334901" y="3068960"/>
                  <a:ext cx="138379" cy="107937"/>
                </a:xfrm>
                <a:prstGeom prst="ellipse">
                  <a:avLst/>
                </a:prstGeom>
                <a:solidFill>
                  <a:srgbClr val="4BFD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p:nvSpPr>
              <p:spPr>
                <a:xfrm>
                  <a:off x="6182773" y="3321063"/>
                  <a:ext cx="138379" cy="107937"/>
                </a:xfrm>
                <a:prstGeom prst="ellipse">
                  <a:avLst/>
                </a:prstGeom>
                <a:solidFill>
                  <a:srgbClr val="4BFD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5562600" y="3467100"/>
                  <a:ext cx="502037" cy="571500"/>
                </a:xfrm>
                <a:custGeom>
                  <a:avLst/>
                  <a:gdLst>
                    <a:gd name="connsiteX0" fmla="*/ 0 w 502037"/>
                    <a:gd name="connsiteY0" fmla="*/ 285750 h 571500"/>
                    <a:gd name="connsiteX1" fmla="*/ 95250 w 502037"/>
                    <a:gd name="connsiteY1" fmla="*/ 323850 h 571500"/>
                    <a:gd name="connsiteX2" fmla="*/ 152400 w 502037"/>
                    <a:gd name="connsiteY2" fmla="*/ 342900 h 571500"/>
                    <a:gd name="connsiteX3" fmla="*/ 247650 w 502037"/>
                    <a:gd name="connsiteY3" fmla="*/ 457200 h 571500"/>
                    <a:gd name="connsiteX4" fmla="*/ 304800 w 502037"/>
                    <a:gd name="connsiteY4" fmla="*/ 495300 h 571500"/>
                    <a:gd name="connsiteX5" fmla="*/ 400050 w 502037"/>
                    <a:gd name="connsiteY5" fmla="*/ 571500 h 571500"/>
                    <a:gd name="connsiteX6" fmla="*/ 457200 w 502037"/>
                    <a:gd name="connsiteY6" fmla="*/ 552450 h 571500"/>
                    <a:gd name="connsiteX7" fmla="*/ 476250 w 502037"/>
                    <a:gd name="connsiteY7" fmla="*/ 171450 h 571500"/>
                    <a:gd name="connsiteX8" fmla="*/ 457200 w 502037"/>
                    <a:gd name="connsiteY8" fmla="*/ 114300 h 571500"/>
                    <a:gd name="connsiteX9" fmla="*/ 342900 w 502037"/>
                    <a:gd name="connsiteY9" fmla="*/ 76200 h 571500"/>
                    <a:gd name="connsiteX10" fmla="*/ 247650 w 502037"/>
                    <a:gd name="connsiteY10"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037" h="571500">
                      <a:moveTo>
                        <a:pt x="0" y="285750"/>
                      </a:moveTo>
                      <a:cubicBezTo>
                        <a:pt x="31750" y="298450"/>
                        <a:pt x="63231" y="311843"/>
                        <a:pt x="95250" y="323850"/>
                      </a:cubicBezTo>
                      <a:cubicBezTo>
                        <a:pt x="114052" y="330901"/>
                        <a:pt x="135692" y="331761"/>
                        <a:pt x="152400" y="342900"/>
                      </a:cubicBezTo>
                      <a:cubicBezTo>
                        <a:pt x="246025" y="405317"/>
                        <a:pt x="177366" y="386916"/>
                        <a:pt x="247650" y="457200"/>
                      </a:cubicBezTo>
                      <a:cubicBezTo>
                        <a:pt x="263839" y="473389"/>
                        <a:pt x="285750" y="482600"/>
                        <a:pt x="304800" y="495300"/>
                      </a:cubicBezTo>
                      <a:cubicBezTo>
                        <a:pt x="334055" y="539183"/>
                        <a:pt x="338706" y="571500"/>
                        <a:pt x="400050" y="571500"/>
                      </a:cubicBezTo>
                      <a:cubicBezTo>
                        <a:pt x="420130" y="571500"/>
                        <a:pt x="438150" y="558800"/>
                        <a:pt x="457200" y="552450"/>
                      </a:cubicBezTo>
                      <a:cubicBezTo>
                        <a:pt x="518762" y="367763"/>
                        <a:pt x="508641" y="446771"/>
                        <a:pt x="476250" y="171450"/>
                      </a:cubicBezTo>
                      <a:cubicBezTo>
                        <a:pt x="473904" y="151507"/>
                        <a:pt x="473540" y="125972"/>
                        <a:pt x="457200" y="114300"/>
                      </a:cubicBezTo>
                      <a:cubicBezTo>
                        <a:pt x="424520" y="90957"/>
                        <a:pt x="376316" y="98477"/>
                        <a:pt x="342900" y="76200"/>
                      </a:cubicBezTo>
                      <a:cubicBezTo>
                        <a:pt x="270806" y="28137"/>
                        <a:pt x="301939" y="54289"/>
                        <a:pt x="247650" y="0"/>
                      </a:cubicBezTo>
                    </a:path>
                  </a:pathLst>
                </a:cu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3" name="フリーフォーム 82"/>
                <p:cNvSpPr/>
                <p:nvPr/>
              </p:nvSpPr>
              <p:spPr>
                <a:xfrm>
                  <a:off x="7524750" y="2857500"/>
                  <a:ext cx="630782" cy="781050"/>
                </a:xfrm>
                <a:custGeom>
                  <a:avLst/>
                  <a:gdLst>
                    <a:gd name="connsiteX0" fmla="*/ 495300 w 630782"/>
                    <a:gd name="connsiteY0" fmla="*/ 609600 h 781050"/>
                    <a:gd name="connsiteX1" fmla="*/ 514350 w 630782"/>
                    <a:gd name="connsiteY1" fmla="*/ 704850 h 781050"/>
                    <a:gd name="connsiteX2" fmla="*/ 533400 w 630782"/>
                    <a:gd name="connsiteY2" fmla="*/ 762000 h 781050"/>
                    <a:gd name="connsiteX3" fmla="*/ 590550 w 630782"/>
                    <a:gd name="connsiteY3" fmla="*/ 781050 h 781050"/>
                    <a:gd name="connsiteX4" fmla="*/ 628650 w 630782"/>
                    <a:gd name="connsiteY4" fmla="*/ 723900 h 781050"/>
                    <a:gd name="connsiteX5" fmla="*/ 609600 w 630782"/>
                    <a:gd name="connsiteY5" fmla="*/ 495300 h 781050"/>
                    <a:gd name="connsiteX6" fmla="*/ 552450 w 630782"/>
                    <a:gd name="connsiteY6" fmla="*/ 457200 h 781050"/>
                    <a:gd name="connsiteX7" fmla="*/ 247650 w 630782"/>
                    <a:gd name="connsiteY7" fmla="*/ 438150 h 781050"/>
                    <a:gd name="connsiteX8" fmla="*/ 190500 w 630782"/>
                    <a:gd name="connsiteY8" fmla="*/ 400050 h 781050"/>
                    <a:gd name="connsiteX9" fmla="*/ 76200 w 630782"/>
                    <a:gd name="connsiteY9" fmla="*/ 342900 h 781050"/>
                    <a:gd name="connsiteX10" fmla="*/ 57150 w 630782"/>
                    <a:gd name="connsiteY10" fmla="*/ 152400 h 781050"/>
                    <a:gd name="connsiteX11" fmla="*/ 0 w 630782"/>
                    <a:gd name="connsiteY11" fmla="*/ 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0782" h="781050">
                      <a:moveTo>
                        <a:pt x="495300" y="609600"/>
                      </a:moveTo>
                      <a:cubicBezTo>
                        <a:pt x="501650" y="641350"/>
                        <a:pt x="506497" y="673438"/>
                        <a:pt x="514350" y="704850"/>
                      </a:cubicBezTo>
                      <a:cubicBezTo>
                        <a:pt x="519220" y="724331"/>
                        <a:pt x="519201" y="747801"/>
                        <a:pt x="533400" y="762000"/>
                      </a:cubicBezTo>
                      <a:cubicBezTo>
                        <a:pt x="547599" y="776199"/>
                        <a:pt x="571500" y="774700"/>
                        <a:pt x="590550" y="781050"/>
                      </a:cubicBezTo>
                      <a:cubicBezTo>
                        <a:pt x="603250" y="762000"/>
                        <a:pt x="627127" y="746745"/>
                        <a:pt x="628650" y="723900"/>
                      </a:cubicBezTo>
                      <a:cubicBezTo>
                        <a:pt x="633736" y="647605"/>
                        <a:pt x="630606" y="568822"/>
                        <a:pt x="609600" y="495300"/>
                      </a:cubicBezTo>
                      <a:cubicBezTo>
                        <a:pt x="603310" y="473286"/>
                        <a:pt x="575065" y="460771"/>
                        <a:pt x="552450" y="457200"/>
                      </a:cubicBezTo>
                      <a:cubicBezTo>
                        <a:pt x="451897" y="441323"/>
                        <a:pt x="349250" y="444500"/>
                        <a:pt x="247650" y="438150"/>
                      </a:cubicBezTo>
                      <a:cubicBezTo>
                        <a:pt x="228600" y="425450"/>
                        <a:pt x="210978" y="410289"/>
                        <a:pt x="190500" y="400050"/>
                      </a:cubicBezTo>
                      <a:cubicBezTo>
                        <a:pt x="32759" y="321180"/>
                        <a:pt x="239984" y="452089"/>
                        <a:pt x="76200" y="342900"/>
                      </a:cubicBezTo>
                      <a:cubicBezTo>
                        <a:pt x="69850" y="279400"/>
                        <a:pt x="68911" y="215124"/>
                        <a:pt x="57150" y="152400"/>
                      </a:cubicBezTo>
                      <a:cubicBezTo>
                        <a:pt x="44373" y="84256"/>
                        <a:pt x="26470" y="52940"/>
                        <a:pt x="0" y="0"/>
                      </a:cubicBezTo>
                    </a:path>
                  </a:pathLst>
                </a:cu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4" name="フリーフォーム 83"/>
                <p:cNvSpPr/>
                <p:nvPr/>
              </p:nvSpPr>
              <p:spPr>
                <a:xfrm>
                  <a:off x="6381750" y="3333750"/>
                  <a:ext cx="247650" cy="685800"/>
                </a:xfrm>
                <a:custGeom>
                  <a:avLst/>
                  <a:gdLst>
                    <a:gd name="connsiteX0" fmla="*/ 57150 w 247650"/>
                    <a:gd name="connsiteY0" fmla="*/ 0 h 685800"/>
                    <a:gd name="connsiteX1" fmla="*/ 19050 w 247650"/>
                    <a:gd name="connsiteY1" fmla="*/ 95250 h 685800"/>
                    <a:gd name="connsiteX2" fmla="*/ 0 w 247650"/>
                    <a:gd name="connsiteY2" fmla="*/ 152400 h 685800"/>
                    <a:gd name="connsiteX3" fmla="*/ 57150 w 247650"/>
                    <a:gd name="connsiteY3" fmla="*/ 457200 h 685800"/>
                    <a:gd name="connsiteX4" fmla="*/ 95250 w 247650"/>
                    <a:gd name="connsiteY4" fmla="*/ 514350 h 685800"/>
                    <a:gd name="connsiteX5" fmla="*/ 190500 w 247650"/>
                    <a:gd name="connsiteY5" fmla="*/ 666750 h 685800"/>
                    <a:gd name="connsiteX6" fmla="*/ 247650 w 247650"/>
                    <a:gd name="connsiteY6" fmla="*/ 685800 h 685800"/>
                    <a:gd name="connsiteX7" fmla="*/ 228600 w 247650"/>
                    <a:gd name="connsiteY7" fmla="*/ 571500 h 685800"/>
                    <a:gd name="connsiteX8" fmla="*/ 152400 w 247650"/>
                    <a:gd name="connsiteY8" fmla="*/ 3810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50" h="685800">
                      <a:moveTo>
                        <a:pt x="57150" y="0"/>
                      </a:moveTo>
                      <a:cubicBezTo>
                        <a:pt x="44450" y="31750"/>
                        <a:pt x="31057" y="63231"/>
                        <a:pt x="19050" y="95250"/>
                      </a:cubicBezTo>
                      <a:cubicBezTo>
                        <a:pt x="11999" y="114052"/>
                        <a:pt x="0" y="132320"/>
                        <a:pt x="0" y="152400"/>
                      </a:cubicBezTo>
                      <a:cubicBezTo>
                        <a:pt x="0" y="209378"/>
                        <a:pt x="13373" y="391534"/>
                        <a:pt x="57150" y="457200"/>
                      </a:cubicBezTo>
                      <a:cubicBezTo>
                        <a:pt x="69850" y="476250"/>
                        <a:pt x="85951" y="493428"/>
                        <a:pt x="95250" y="514350"/>
                      </a:cubicBezTo>
                      <a:cubicBezTo>
                        <a:pt x="144892" y="626044"/>
                        <a:pt x="97482" y="620241"/>
                        <a:pt x="190500" y="666750"/>
                      </a:cubicBezTo>
                      <a:cubicBezTo>
                        <a:pt x="208461" y="675730"/>
                        <a:pt x="228600" y="679450"/>
                        <a:pt x="247650" y="685800"/>
                      </a:cubicBezTo>
                      <a:cubicBezTo>
                        <a:pt x="241300" y="647700"/>
                        <a:pt x="243456" y="607154"/>
                        <a:pt x="228600" y="571500"/>
                      </a:cubicBezTo>
                      <a:cubicBezTo>
                        <a:pt x="138311" y="354805"/>
                        <a:pt x="152400" y="548066"/>
                        <a:pt x="152400" y="381000"/>
                      </a:cubicBezTo>
                    </a:path>
                  </a:pathLst>
                </a:cu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5" name="フリーフォーム 84"/>
                <p:cNvSpPr/>
                <p:nvPr/>
              </p:nvSpPr>
              <p:spPr>
                <a:xfrm>
                  <a:off x="6248400" y="2683006"/>
                  <a:ext cx="685800" cy="117344"/>
                </a:xfrm>
                <a:custGeom>
                  <a:avLst/>
                  <a:gdLst>
                    <a:gd name="connsiteX0" fmla="*/ 685800 w 685800"/>
                    <a:gd name="connsiteY0" fmla="*/ 79244 h 117344"/>
                    <a:gd name="connsiteX1" fmla="*/ 590550 w 685800"/>
                    <a:gd name="connsiteY1" fmla="*/ 22094 h 117344"/>
                    <a:gd name="connsiteX2" fmla="*/ 323850 w 685800"/>
                    <a:gd name="connsiteY2" fmla="*/ 22094 h 117344"/>
                    <a:gd name="connsiteX3" fmla="*/ 152400 w 685800"/>
                    <a:gd name="connsiteY3" fmla="*/ 117344 h 117344"/>
                    <a:gd name="connsiteX4" fmla="*/ 0 w 685800"/>
                    <a:gd name="connsiteY4" fmla="*/ 79244 h 11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17344">
                      <a:moveTo>
                        <a:pt x="685800" y="79244"/>
                      </a:moveTo>
                      <a:cubicBezTo>
                        <a:pt x="654050" y="60194"/>
                        <a:pt x="623668" y="38653"/>
                        <a:pt x="590550" y="22094"/>
                      </a:cubicBezTo>
                      <a:cubicBezTo>
                        <a:pt x="501748" y="-22307"/>
                        <a:pt x="431544" y="12304"/>
                        <a:pt x="323850" y="22094"/>
                      </a:cubicBezTo>
                      <a:cubicBezTo>
                        <a:pt x="183992" y="68713"/>
                        <a:pt x="237948" y="31796"/>
                        <a:pt x="152400" y="117344"/>
                      </a:cubicBezTo>
                      <a:cubicBezTo>
                        <a:pt x="10160" y="97024"/>
                        <a:pt x="50800" y="130044"/>
                        <a:pt x="0" y="79244"/>
                      </a:cubicBezTo>
                    </a:path>
                  </a:pathLst>
                </a:cu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6" name="フリーフォーム 85"/>
                <p:cNvSpPr/>
                <p:nvPr/>
              </p:nvSpPr>
              <p:spPr>
                <a:xfrm>
                  <a:off x="5446432" y="3352800"/>
                  <a:ext cx="309397" cy="381000"/>
                </a:xfrm>
                <a:custGeom>
                  <a:avLst/>
                  <a:gdLst>
                    <a:gd name="connsiteX0" fmla="*/ 192368 w 309397"/>
                    <a:gd name="connsiteY0" fmla="*/ 0 h 381000"/>
                    <a:gd name="connsiteX1" fmla="*/ 287618 w 309397"/>
                    <a:gd name="connsiteY1" fmla="*/ 76200 h 381000"/>
                    <a:gd name="connsiteX2" fmla="*/ 306668 w 309397"/>
                    <a:gd name="connsiteY2" fmla="*/ 133350 h 381000"/>
                    <a:gd name="connsiteX3" fmla="*/ 249518 w 309397"/>
                    <a:gd name="connsiteY3" fmla="*/ 152400 h 381000"/>
                    <a:gd name="connsiteX4" fmla="*/ 154268 w 309397"/>
                    <a:gd name="connsiteY4" fmla="*/ 133350 h 381000"/>
                    <a:gd name="connsiteX5" fmla="*/ 97118 w 309397"/>
                    <a:gd name="connsiteY5" fmla="*/ 114300 h 381000"/>
                    <a:gd name="connsiteX6" fmla="*/ 20918 w 309397"/>
                    <a:gd name="connsiteY6" fmla="*/ 38100 h 381000"/>
                    <a:gd name="connsiteX7" fmla="*/ 20918 w 309397"/>
                    <a:gd name="connsiteY7" fmla="*/ 209550 h 381000"/>
                    <a:gd name="connsiteX8" fmla="*/ 39968 w 309397"/>
                    <a:gd name="connsiteY8" fmla="*/ 266700 h 381000"/>
                    <a:gd name="connsiteX9" fmla="*/ 97118 w 309397"/>
                    <a:gd name="connsiteY9" fmla="*/ 304800 h 381000"/>
                    <a:gd name="connsiteX10" fmla="*/ 135218 w 309397"/>
                    <a:gd name="connsiteY10"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97" h="381000">
                      <a:moveTo>
                        <a:pt x="192368" y="0"/>
                      </a:moveTo>
                      <a:cubicBezTo>
                        <a:pt x="224118" y="25400"/>
                        <a:pt x="261157" y="45329"/>
                        <a:pt x="287618" y="76200"/>
                      </a:cubicBezTo>
                      <a:cubicBezTo>
                        <a:pt x="300686" y="91446"/>
                        <a:pt x="315648" y="115389"/>
                        <a:pt x="306668" y="133350"/>
                      </a:cubicBezTo>
                      <a:cubicBezTo>
                        <a:pt x="297688" y="151311"/>
                        <a:pt x="268568" y="146050"/>
                        <a:pt x="249518" y="152400"/>
                      </a:cubicBezTo>
                      <a:cubicBezTo>
                        <a:pt x="217768" y="146050"/>
                        <a:pt x="185680" y="141203"/>
                        <a:pt x="154268" y="133350"/>
                      </a:cubicBezTo>
                      <a:cubicBezTo>
                        <a:pt x="134787" y="128480"/>
                        <a:pt x="111317" y="128499"/>
                        <a:pt x="97118" y="114300"/>
                      </a:cubicBezTo>
                      <a:cubicBezTo>
                        <a:pt x="-4482" y="12700"/>
                        <a:pt x="173318" y="88900"/>
                        <a:pt x="20918" y="38100"/>
                      </a:cubicBezTo>
                      <a:cubicBezTo>
                        <a:pt x="-8023" y="124922"/>
                        <a:pt x="-5903" y="88853"/>
                        <a:pt x="20918" y="209550"/>
                      </a:cubicBezTo>
                      <a:cubicBezTo>
                        <a:pt x="25274" y="229152"/>
                        <a:pt x="27424" y="251020"/>
                        <a:pt x="39968" y="266700"/>
                      </a:cubicBezTo>
                      <a:cubicBezTo>
                        <a:pt x="54271" y="284578"/>
                        <a:pt x="78068" y="292100"/>
                        <a:pt x="97118" y="304800"/>
                      </a:cubicBezTo>
                      <a:cubicBezTo>
                        <a:pt x="138740" y="367234"/>
                        <a:pt x="135218" y="339055"/>
                        <a:pt x="135218" y="381000"/>
                      </a:cubicBezTo>
                    </a:path>
                  </a:pathLst>
                </a:cu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7" name="フリーフォーム 86"/>
                <p:cNvSpPr/>
                <p:nvPr/>
              </p:nvSpPr>
              <p:spPr>
                <a:xfrm>
                  <a:off x="6743700" y="2495550"/>
                  <a:ext cx="423685" cy="152400"/>
                </a:xfrm>
                <a:custGeom>
                  <a:avLst/>
                  <a:gdLst>
                    <a:gd name="connsiteX0" fmla="*/ 0 w 423685"/>
                    <a:gd name="connsiteY0" fmla="*/ 38100 h 152400"/>
                    <a:gd name="connsiteX1" fmla="*/ 171450 w 423685"/>
                    <a:gd name="connsiteY1" fmla="*/ 57150 h 152400"/>
                    <a:gd name="connsiteX2" fmla="*/ 285750 w 423685"/>
                    <a:gd name="connsiteY2" fmla="*/ 133350 h 152400"/>
                    <a:gd name="connsiteX3" fmla="*/ 342900 w 423685"/>
                    <a:gd name="connsiteY3" fmla="*/ 152400 h 152400"/>
                    <a:gd name="connsiteX4" fmla="*/ 400050 w 423685"/>
                    <a:gd name="connsiteY4" fmla="*/ 133350 h 152400"/>
                    <a:gd name="connsiteX5" fmla="*/ 361950 w 423685"/>
                    <a:gd name="connsiteY5" fmla="*/ 38100 h 152400"/>
                    <a:gd name="connsiteX6" fmla="*/ 304800 w 423685"/>
                    <a:gd name="connsiteY6" fmla="*/ 19050 h 152400"/>
                    <a:gd name="connsiteX7" fmla="*/ 304800 w 423685"/>
                    <a:gd name="connsiteY7"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685" h="152400">
                      <a:moveTo>
                        <a:pt x="0" y="38100"/>
                      </a:moveTo>
                      <a:cubicBezTo>
                        <a:pt x="57150" y="44450"/>
                        <a:pt x="116899" y="38966"/>
                        <a:pt x="171450" y="57150"/>
                      </a:cubicBezTo>
                      <a:cubicBezTo>
                        <a:pt x="214891" y="71630"/>
                        <a:pt x="242309" y="118870"/>
                        <a:pt x="285750" y="133350"/>
                      </a:cubicBezTo>
                      <a:lnTo>
                        <a:pt x="342900" y="152400"/>
                      </a:lnTo>
                      <a:cubicBezTo>
                        <a:pt x="361950" y="146050"/>
                        <a:pt x="385851" y="147549"/>
                        <a:pt x="400050" y="133350"/>
                      </a:cubicBezTo>
                      <a:cubicBezTo>
                        <a:pt x="454196" y="79204"/>
                        <a:pt x="404047" y="59149"/>
                        <a:pt x="361950" y="38100"/>
                      </a:cubicBezTo>
                      <a:cubicBezTo>
                        <a:pt x="343989" y="29120"/>
                        <a:pt x="321508" y="30189"/>
                        <a:pt x="304800" y="19050"/>
                      </a:cubicBezTo>
                      <a:cubicBezTo>
                        <a:pt x="299516" y="15528"/>
                        <a:pt x="304800" y="6350"/>
                        <a:pt x="304800" y="0"/>
                      </a:cubicBezTo>
                    </a:path>
                  </a:pathLst>
                </a:cu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8" name="正方形/長方形 87"/>
                <p:cNvSpPr/>
                <p:nvPr/>
              </p:nvSpPr>
              <p:spPr>
                <a:xfrm>
                  <a:off x="6321152" y="4365104"/>
                  <a:ext cx="288032" cy="72008"/>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cxnSp>
        <p:nvCxnSpPr>
          <p:cNvPr id="101" name="直線コネクタ 100"/>
          <p:cNvCxnSpPr>
            <a:stCxn id="65" idx="13"/>
            <a:endCxn id="75" idx="3"/>
          </p:cNvCxnSpPr>
          <p:nvPr/>
        </p:nvCxnSpPr>
        <p:spPr>
          <a:xfrm flipH="1">
            <a:off x="3159536" y="3874882"/>
            <a:ext cx="1600382" cy="822461"/>
          </a:xfrm>
          <a:prstGeom prst="line">
            <a:avLst/>
          </a:prstGeom>
        </p:spPr>
        <p:style>
          <a:lnRef idx="1">
            <a:schemeClr val="dk1"/>
          </a:lnRef>
          <a:fillRef idx="0">
            <a:schemeClr val="dk1"/>
          </a:fillRef>
          <a:effectRef idx="0">
            <a:schemeClr val="dk1"/>
          </a:effectRef>
          <a:fontRef idx="minor">
            <a:schemeClr val="tx1"/>
          </a:fontRef>
        </p:style>
      </p:cxnSp>
      <p:sp>
        <p:nvSpPr>
          <p:cNvPr id="3" name="スライド番号プレースホルダー 2"/>
          <p:cNvSpPr>
            <a:spLocks noGrp="1"/>
          </p:cNvSpPr>
          <p:nvPr>
            <p:ph type="sldNum" sz="quarter" idx="12"/>
          </p:nvPr>
        </p:nvSpPr>
        <p:spPr/>
        <p:txBody>
          <a:bodyPr/>
          <a:lstStyle/>
          <a:p>
            <a:fld id="{28C7C969-828D-42D8-A34B-B3B664C11063}" type="slidenum">
              <a:rPr kumimoji="1" lang="ja-JP" altLang="en-US" smtClean="0"/>
              <a:pPr/>
              <a:t>12</a:t>
            </a:fld>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C:\Users\yoko\Desktop\Optics\P103006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2666" y="5054240"/>
            <a:ext cx="2471987" cy="1479708"/>
          </a:xfrm>
          <a:prstGeom prst="rect">
            <a:avLst/>
          </a:prstGeom>
          <a:noFill/>
          <a:ln>
            <a:noFill/>
          </a:ln>
        </p:spPr>
      </p:pic>
      <p:pic>
        <p:nvPicPr>
          <p:cNvPr id="3" name="図 2" descr="C:\Users\yoko\Desktop\Optics\P103005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3217" y="1340768"/>
            <a:ext cx="2471987" cy="1737742"/>
          </a:xfrm>
          <a:prstGeom prst="rect">
            <a:avLst/>
          </a:prstGeom>
          <a:noFill/>
          <a:ln>
            <a:noFill/>
          </a:ln>
        </p:spPr>
      </p:pic>
      <p:pic>
        <p:nvPicPr>
          <p:cNvPr id="4" name="図 3" descr="C:\Users\yoko\Desktop\Optics\P103005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03217" y="3295927"/>
            <a:ext cx="2471987" cy="1499800"/>
          </a:xfrm>
          <a:prstGeom prst="rect">
            <a:avLst/>
          </a:prstGeom>
          <a:noFill/>
          <a:ln>
            <a:noFill/>
          </a:ln>
        </p:spPr>
      </p:pic>
      <p:pic>
        <p:nvPicPr>
          <p:cNvPr id="5" name="図 4" descr="C:\Users\yoko\Desktop\Optics\P103006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43044" y="4626973"/>
            <a:ext cx="1404155" cy="1889706"/>
          </a:xfrm>
          <a:prstGeom prst="rect">
            <a:avLst/>
          </a:prstGeom>
          <a:noFill/>
          <a:ln>
            <a:noFill/>
          </a:ln>
        </p:spPr>
      </p:pic>
      <p:sp>
        <p:nvSpPr>
          <p:cNvPr id="6" name="タイトル 305"/>
          <p:cNvSpPr txBox="1">
            <a:spLocks/>
          </p:cNvSpPr>
          <p:nvPr/>
        </p:nvSpPr>
        <p:spPr>
          <a:xfrm>
            <a:off x="495300" y="274638"/>
            <a:ext cx="8915400" cy="1143000"/>
          </a:xfrm>
          <a:prstGeom prst="rect">
            <a:avLst/>
          </a:prstGeom>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000" dirty="0" smtClean="0"/>
              <a:t>Dual-color single molecule tracking system</a:t>
            </a:r>
            <a:endParaRPr lang="ja-JP" altLang="en-US" sz="4000" dirty="0"/>
          </a:p>
        </p:txBody>
      </p:sp>
      <p:sp>
        <p:nvSpPr>
          <p:cNvPr id="7" name="スライド番号プレースホルダー 3"/>
          <p:cNvSpPr>
            <a:spLocks noGrp="1"/>
          </p:cNvSpPr>
          <p:nvPr>
            <p:ph type="sldNum" sz="quarter" idx="12"/>
          </p:nvPr>
        </p:nvSpPr>
        <p:spPr>
          <a:xfrm>
            <a:off x="7099300" y="6356351"/>
            <a:ext cx="2311400" cy="365125"/>
          </a:xfrm>
        </p:spPr>
        <p:txBody>
          <a:bodyPr/>
          <a:lstStyle/>
          <a:p>
            <a:fld id="{6D454C54-6C41-4FFE-A276-D58C257AD592}" type="slidenum">
              <a:rPr kumimoji="1" lang="ja-JP" altLang="en-US" smtClean="0"/>
              <a:pPr/>
              <a:t>13</a:t>
            </a:fld>
            <a:endParaRPr kumimoji="1" lang="ja-JP" altLang="en-US"/>
          </a:p>
        </p:txBody>
      </p:sp>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114" y="1566291"/>
            <a:ext cx="6674142" cy="4772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2864768" y="1566291"/>
            <a:ext cx="3882431" cy="2654797"/>
          </a:xfrm>
          <a:prstGeom prst="rect">
            <a:avLst/>
          </a:prstGeom>
          <a:noFill/>
          <a:ln w="28575">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2864768" y="1290452"/>
            <a:ext cx="3600400" cy="369332"/>
          </a:xfrm>
          <a:prstGeom prst="rect">
            <a:avLst/>
          </a:prstGeom>
          <a:noFill/>
        </p:spPr>
        <p:txBody>
          <a:bodyPr wrap="square" rtlCol="0">
            <a:spAutoFit/>
          </a:bodyPr>
          <a:lstStyle/>
          <a:p>
            <a:r>
              <a:rPr kumimoji="1" lang="ja-JP" altLang="en-US" dirty="0" smtClean="0"/>
              <a:t>①　励起側光学系</a:t>
            </a:r>
            <a:endParaRPr kumimoji="1" lang="ja-JP" altLang="en-US" dirty="0"/>
          </a:p>
        </p:txBody>
      </p:sp>
      <p:sp>
        <p:nvSpPr>
          <p:cNvPr id="11" name="正方形/長方形 10"/>
          <p:cNvSpPr/>
          <p:nvPr/>
        </p:nvSpPr>
        <p:spPr>
          <a:xfrm>
            <a:off x="992561" y="4375067"/>
            <a:ext cx="3672408" cy="2117444"/>
          </a:xfrm>
          <a:prstGeom prst="rect">
            <a:avLst/>
          </a:prstGeom>
          <a:noFill/>
          <a:ln w="28575">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2" name="テキスト ボックス 11"/>
          <p:cNvSpPr txBox="1"/>
          <p:nvPr/>
        </p:nvSpPr>
        <p:spPr>
          <a:xfrm>
            <a:off x="704528" y="4052896"/>
            <a:ext cx="3600400" cy="369332"/>
          </a:xfrm>
          <a:prstGeom prst="rect">
            <a:avLst/>
          </a:prstGeom>
          <a:noFill/>
        </p:spPr>
        <p:txBody>
          <a:bodyPr wrap="square" rtlCol="0">
            <a:spAutoFit/>
          </a:bodyPr>
          <a:lstStyle/>
          <a:p>
            <a:r>
              <a:rPr lang="ja-JP" altLang="en-US" dirty="0"/>
              <a:t>②　</a:t>
            </a:r>
            <a:r>
              <a:rPr lang="ja-JP" altLang="en-US" dirty="0" smtClean="0"/>
              <a:t>検出側</a:t>
            </a:r>
            <a:r>
              <a:rPr kumimoji="1" lang="ja-JP" altLang="en-US" dirty="0" smtClean="0"/>
              <a:t>光学系</a:t>
            </a:r>
            <a:endParaRPr kumimoji="1" lang="ja-JP" altLang="en-US" dirty="0"/>
          </a:p>
        </p:txBody>
      </p:sp>
    </p:spTree>
    <p:extLst>
      <p:ext uri="{BB962C8B-B14F-4D97-AF65-F5344CB8AC3E}">
        <p14:creationId xmlns:p14="http://schemas.microsoft.com/office/powerpoint/2010/main" val="202175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3"/>
          <p:cNvSpPr txBox="1">
            <a:spLocks/>
          </p:cNvSpPr>
          <p:nvPr/>
        </p:nvSpPr>
        <p:spPr>
          <a:xfrm>
            <a:off x="495300" y="274638"/>
            <a:ext cx="8915400" cy="114300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smtClean="0"/>
              <a:t>Evaluation of system</a:t>
            </a:r>
            <a:endParaRPr lang="ja-JP" altLang="en-US" sz="3600" dirty="0"/>
          </a:p>
        </p:txBody>
      </p:sp>
      <p:sp>
        <p:nvSpPr>
          <p:cNvPr id="3" name="スライド番号プレースホルダー 2"/>
          <p:cNvSpPr>
            <a:spLocks noGrp="1"/>
          </p:cNvSpPr>
          <p:nvPr>
            <p:ph type="sldNum" sz="quarter" idx="12"/>
          </p:nvPr>
        </p:nvSpPr>
        <p:spPr>
          <a:xfrm>
            <a:off x="7099300" y="6356351"/>
            <a:ext cx="2311400" cy="365125"/>
          </a:xfrm>
        </p:spPr>
        <p:txBody>
          <a:bodyPr/>
          <a:lstStyle/>
          <a:p>
            <a:fld id="{6D454C54-6C41-4FFE-A276-D58C257AD592}" type="slidenum">
              <a:rPr kumimoji="1" lang="ja-JP" altLang="en-US" smtClean="0"/>
              <a:pPr/>
              <a:t>14</a:t>
            </a:fld>
            <a:endParaRPr kumimoji="1" lang="ja-JP" altLang="en-US"/>
          </a:p>
        </p:txBody>
      </p:sp>
      <p:pic>
        <p:nvPicPr>
          <p:cNvPr id="4" name="図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7296" y="1094725"/>
            <a:ext cx="1241085" cy="845844"/>
          </a:xfrm>
          <a:prstGeom prst="rect">
            <a:avLst/>
          </a:prstGeom>
          <a:noFill/>
          <a:ln>
            <a:noFill/>
          </a:ln>
        </p:spPr>
      </p:pic>
      <p:sp>
        <p:nvSpPr>
          <p:cNvPr id="5" name="テキスト ボックス 4"/>
          <p:cNvSpPr txBox="1"/>
          <p:nvPr/>
        </p:nvSpPr>
        <p:spPr>
          <a:xfrm>
            <a:off x="452754" y="1242260"/>
            <a:ext cx="7722858" cy="307777"/>
          </a:xfrm>
          <a:prstGeom prst="rect">
            <a:avLst/>
          </a:prstGeom>
          <a:noFill/>
        </p:spPr>
        <p:txBody>
          <a:bodyPr wrap="square" rtlCol="0">
            <a:spAutoFit/>
          </a:bodyPr>
          <a:lstStyle/>
          <a:p>
            <a:r>
              <a:rPr kumimoji="1" lang="en-US" altLang="ja-JP" sz="1400" dirty="0" smtClean="0"/>
              <a:t>PMMA</a:t>
            </a:r>
            <a:r>
              <a:rPr kumimoji="1" lang="ja-JP" altLang="en-US" sz="1400" dirty="0" smtClean="0"/>
              <a:t>　  </a:t>
            </a:r>
            <a:r>
              <a:rPr kumimoji="1" lang="en-US" altLang="ja-JP" sz="1400" dirty="0" smtClean="0"/>
              <a:t>glass transition  temperature (</a:t>
            </a:r>
            <a:r>
              <a:rPr kumimoji="1" lang="en-US" altLang="ja-JP" sz="1400" dirty="0" err="1" smtClean="0"/>
              <a:t>Tg</a:t>
            </a:r>
            <a:r>
              <a:rPr kumimoji="1" lang="en-US" altLang="ja-JP" sz="1400" dirty="0" smtClean="0"/>
              <a:t>)  </a:t>
            </a:r>
            <a:r>
              <a:rPr lang="en-US" altLang="ja-JP" sz="1400" dirty="0" smtClean="0"/>
              <a:t>82</a:t>
            </a:r>
            <a:r>
              <a:rPr lang="ja-JP" altLang="ja-JP" sz="1400" dirty="0" smtClean="0"/>
              <a:t>℃</a:t>
            </a:r>
            <a:r>
              <a:rPr lang="ja-JP" altLang="en-US" sz="1400" dirty="0" smtClean="0"/>
              <a:t>　→　</a:t>
            </a:r>
            <a:r>
              <a:rPr lang="en-US" altLang="ja-JP" sz="1400" dirty="0" smtClean="0"/>
              <a:t>glassy  state at room temperature</a:t>
            </a:r>
            <a:r>
              <a:rPr lang="ja-JP" altLang="en-US" sz="1400" dirty="0" smtClean="0"/>
              <a:t>　</a:t>
            </a:r>
            <a:endParaRPr kumimoji="1" lang="ja-JP" altLang="en-US" sz="1400" dirty="0"/>
          </a:p>
        </p:txBody>
      </p:sp>
      <p:grpSp>
        <p:nvGrpSpPr>
          <p:cNvPr id="6" name="グループ化 5"/>
          <p:cNvGrpSpPr/>
          <p:nvPr/>
        </p:nvGrpSpPr>
        <p:grpSpPr>
          <a:xfrm>
            <a:off x="4808984" y="1484382"/>
            <a:ext cx="4973454" cy="5184978"/>
            <a:chOff x="0" y="1556390"/>
            <a:chExt cx="4973454" cy="5184978"/>
          </a:xfrm>
        </p:grpSpPr>
        <p:pic>
          <p:nvPicPr>
            <p:cNvPr id="7" name="Picture 2" descr="E:\スペクトル\画像\BPPBIinEL\Abs_03.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400847"/>
              <a:ext cx="3440832" cy="2340521"/>
            </a:xfrm>
            <a:prstGeom prst="rect">
              <a:avLst/>
            </a:prstGeom>
            <a:noFill/>
          </p:spPr>
        </p:pic>
        <p:sp>
          <p:nvSpPr>
            <p:cNvPr id="8" name="テキスト ボックス 7"/>
            <p:cNvSpPr txBox="1"/>
            <p:nvPr/>
          </p:nvSpPr>
          <p:spPr>
            <a:xfrm>
              <a:off x="759720" y="1556390"/>
              <a:ext cx="4056451" cy="892552"/>
            </a:xfrm>
            <a:prstGeom prst="rect">
              <a:avLst/>
            </a:prstGeom>
            <a:noFill/>
          </p:spPr>
          <p:txBody>
            <a:bodyPr wrap="square" rtlCol="0">
              <a:spAutoFit/>
            </a:bodyPr>
            <a:lstStyle/>
            <a:p>
              <a:r>
                <a:rPr kumimoji="1" lang="en-US" altLang="ja-JP" sz="2400" dirty="0" smtClean="0"/>
                <a:t>BPPBI</a:t>
              </a:r>
            </a:p>
            <a:p>
              <a:r>
                <a:rPr lang="en-US" altLang="ja-JP" sz="1400" dirty="0"/>
                <a:t>N,N’-3,3-Dipropyl-1,6,7,12-tetrakis(4-tert-butylphenoxy)-3,4</a:t>
              </a:r>
              <a:r>
                <a:rPr lang="ja-JP" altLang="ja-JP" sz="1400" dirty="0"/>
                <a:t>：</a:t>
              </a:r>
              <a:r>
                <a:rPr lang="en-US" altLang="ja-JP" sz="1400" dirty="0"/>
                <a:t>9,10-tetracarboxylic </a:t>
              </a:r>
              <a:r>
                <a:rPr lang="en-US" altLang="ja-JP" sz="1400" dirty="0" err="1"/>
                <a:t>diimide</a:t>
              </a:r>
              <a:endParaRPr kumimoji="1" lang="ja-JP" altLang="en-US" sz="1400" dirty="0"/>
            </a:p>
          </p:txBody>
        </p:sp>
        <p:pic>
          <p:nvPicPr>
            <p:cNvPr id="9" name="Picture 1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0832" y="4881653"/>
              <a:ext cx="1491209" cy="149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67"/>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1564944" y="2304279"/>
              <a:ext cx="2160240" cy="219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4229978" y="5851176"/>
              <a:ext cx="743476" cy="369332"/>
            </a:xfrm>
            <a:prstGeom prst="rect">
              <a:avLst/>
            </a:prstGeom>
            <a:noFill/>
          </p:spPr>
          <p:txBody>
            <a:bodyPr wrap="square" rtlCol="0">
              <a:spAutoFit/>
            </a:bodyPr>
            <a:lstStyle/>
            <a:p>
              <a:r>
                <a:rPr kumimoji="1" lang="en-US" altLang="ja-JP" b="1" dirty="0" smtClean="0">
                  <a:solidFill>
                    <a:schemeClr val="bg1"/>
                  </a:solidFill>
                </a:rPr>
                <a:t>6μm</a:t>
              </a:r>
              <a:endParaRPr kumimoji="1" lang="ja-JP" altLang="en-US" b="1" dirty="0">
                <a:solidFill>
                  <a:schemeClr val="bg1"/>
                </a:solidFill>
              </a:endParaRPr>
            </a:p>
          </p:txBody>
        </p:sp>
      </p:grpSp>
      <p:grpSp>
        <p:nvGrpSpPr>
          <p:cNvPr id="12" name="グループ化 11"/>
          <p:cNvGrpSpPr/>
          <p:nvPr/>
        </p:nvGrpSpPr>
        <p:grpSpPr>
          <a:xfrm>
            <a:off x="-638100" y="1556391"/>
            <a:ext cx="5542488" cy="5689033"/>
            <a:chOff x="4186436" y="1556390"/>
            <a:chExt cx="5542488" cy="5689033"/>
          </a:xfrm>
        </p:grpSpPr>
        <p:sp>
          <p:nvSpPr>
            <p:cNvPr id="13" name="テキスト ボックス 12"/>
            <p:cNvSpPr txBox="1"/>
            <p:nvPr/>
          </p:nvSpPr>
          <p:spPr>
            <a:xfrm>
              <a:off x="5109017" y="1556390"/>
              <a:ext cx="4524503" cy="892552"/>
            </a:xfrm>
            <a:prstGeom prst="rect">
              <a:avLst/>
            </a:prstGeom>
            <a:noFill/>
          </p:spPr>
          <p:txBody>
            <a:bodyPr wrap="square" rtlCol="0">
              <a:spAutoFit/>
            </a:bodyPr>
            <a:lstStyle/>
            <a:p>
              <a:r>
                <a:rPr kumimoji="1" lang="en-US" altLang="ja-JP" sz="2400" dirty="0" smtClean="0"/>
                <a:t>BPTDI</a:t>
              </a:r>
            </a:p>
            <a:p>
              <a:r>
                <a:rPr lang="en-US" altLang="ja-JP" sz="1400" dirty="0"/>
                <a:t>N,N’-3,3-Dipropyl-1,6,7,12-tetrakis(4-tert-butylphenoxy)-terrylene-3,4:11,12-tetracarboxidiimide</a:t>
              </a:r>
              <a:endParaRPr kumimoji="1" lang="ja-JP" altLang="en-US" sz="1400" dirty="0"/>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2268827510"/>
                </p:ext>
              </p:extLst>
            </p:nvPr>
          </p:nvGraphicFramePr>
          <p:xfrm>
            <a:off x="5982037" y="2457517"/>
            <a:ext cx="2209227" cy="1846833"/>
          </p:xfrm>
          <a:graphic>
            <a:graphicData uri="http://schemas.openxmlformats.org/presentationml/2006/ole">
              <mc:AlternateContent xmlns:mc="http://schemas.openxmlformats.org/markup-compatibility/2006">
                <mc:Choice xmlns:v="urn:schemas-microsoft-com:vml" Requires="v">
                  <p:oleObj spid="_x0000_s6184" name="MDLDrawObject Class" r:id="rId8" imgW="8140700" imgH="7150100" progId="">
                    <p:embed/>
                  </p:oleObj>
                </mc:Choice>
                <mc:Fallback>
                  <p:oleObj name="MDLDrawObject Class" r:id="rId8" imgW="8140700" imgH="7150100" progId="">
                    <p:embed/>
                    <p:pic>
                      <p:nvPicPr>
                        <p:cNvPr id="0"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82037" y="2457517"/>
                          <a:ext cx="2209227" cy="18468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4"/>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86436" y="4221088"/>
              <a:ext cx="4528546" cy="3024335"/>
            </a:xfrm>
            <a:prstGeom prst="rect">
              <a:avLst/>
            </a:prstGeom>
            <a:noFill/>
            <a:ln>
              <a:noFill/>
            </a:ln>
            <a:effectLst/>
            <a:extLst/>
          </p:spPr>
        </p:pic>
        <p:pic>
          <p:nvPicPr>
            <p:cNvPr id="16" name="Picture 11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40404" y="4911348"/>
              <a:ext cx="1393116" cy="139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8985448" y="5795972"/>
              <a:ext cx="743476" cy="369332"/>
            </a:xfrm>
            <a:prstGeom prst="rect">
              <a:avLst/>
            </a:prstGeom>
            <a:noFill/>
          </p:spPr>
          <p:txBody>
            <a:bodyPr wrap="square" rtlCol="0">
              <a:spAutoFit/>
            </a:bodyPr>
            <a:lstStyle/>
            <a:p>
              <a:r>
                <a:rPr kumimoji="1" lang="en-US" altLang="ja-JP" b="1" dirty="0" smtClean="0">
                  <a:solidFill>
                    <a:schemeClr val="bg1"/>
                  </a:solidFill>
                </a:rPr>
                <a:t>6μm</a:t>
              </a:r>
              <a:endParaRPr kumimoji="1" lang="ja-JP" altLang="en-US" b="1" dirty="0">
                <a:solidFill>
                  <a:schemeClr val="bg1"/>
                </a:solidFill>
              </a:endParaRPr>
            </a:p>
          </p:txBody>
        </p:sp>
      </p:grpSp>
    </p:spTree>
    <p:extLst>
      <p:ext uri="{BB962C8B-B14F-4D97-AF65-F5344CB8AC3E}">
        <p14:creationId xmlns:p14="http://schemas.microsoft.com/office/powerpoint/2010/main" val="3343140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3"/>
          <p:cNvSpPr txBox="1">
            <a:spLocks/>
          </p:cNvSpPr>
          <p:nvPr/>
        </p:nvSpPr>
        <p:spPr>
          <a:xfrm>
            <a:off x="468475" y="332656"/>
            <a:ext cx="8915400" cy="114300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smtClean="0"/>
              <a:t>Evaluation of system</a:t>
            </a:r>
            <a:endParaRPr lang="ja-JP" altLang="en-US" sz="3600" dirty="0"/>
          </a:p>
        </p:txBody>
      </p:sp>
      <p:sp>
        <p:nvSpPr>
          <p:cNvPr id="3" name="テキスト ボックス 2"/>
          <p:cNvSpPr txBox="1"/>
          <p:nvPr/>
        </p:nvSpPr>
        <p:spPr>
          <a:xfrm>
            <a:off x="460373" y="1757119"/>
            <a:ext cx="2261688" cy="369332"/>
          </a:xfrm>
          <a:prstGeom prst="rect">
            <a:avLst/>
          </a:prstGeom>
          <a:noFill/>
        </p:spPr>
        <p:txBody>
          <a:bodyPr wrap="square" rtlCol="0">
            <a:spAutoFit/>
          </a:bodyPr>
          <a:lstStyle/>
          <a:p>
            <a:pPr algn="ctr"/>
            <a:r>
              <a:rPr kumimoji="1" lang="en-US" altLang="ja-JP" dirty="0" smtClean="0"/>
              <a:t>BPTDI</a:t>
            </a:r>
            <a:endParaRPr kumimoji="1" lang="ja-JP" altLang="en-US" dirty="0"/>
          </a:p>
        </p:txBody>
      </p:sp>
      <p:sp>
        <p:nvSpPr>
          <p:cNvPr id="4" name="テキスト ボックス 3"/>
          <p:cNvSpPr txBox="1"/>
          <p:nvPr/>
        </p:nvSpPr>
        <p:spPr>
          <a:xfrm>
            <a:off x="5118008" y="1693377"/>
            <a:ext cx="2261688" cy="369332"/>
          </a:xfrm>
          <a:prstGeom prst="rect">
            <a:avLst/>
          </a:prstGeom>
          <a:noFill/>
        </p:spPr>
        <p:txBody>
          <a:bodyPr wrap="square" rtlCol="0">
            <a:spAutoFit/>
          </a:bodyPr>
          <a:lstStyle/>
          <a:p>
            <a:pPr algn="ctr"/>
            <a:r>
              <a:rPr kumimoji="1" lang="en-US" altLang="ja-JP" dirty="0" smtClean="0"/>
              <a:t>BPPBI</a:t>
            </a:r>
            <a:endParaRPr kumimoji="1" lang="ja-JP" altLang="en-US" dirty="0"/>
          </a:p>
        </p:txBody>
      </p:sp>
      <p:sp>
        <p:nvSpPr>
          <p:cNvPr id="6" name="スライド番号プレースホルダー 12"/>
          <p:cNvSpPr>
            <a:spLocks noGrp="1"/>
          </p:cNvSpPr>
          <p:nvPr>
            <p:ph type="sldNum" sz="quarter" idx="12"/>
          </p:nvPr>
        </p:nvSpPr>
        <p:spPr>
          <a:xfrm>
            <a:off x="7091267" y="5987019"/>
            <a:ext cx="2311400" cy="365125"/>
          </a:xfrm>
        </p:spPr>
        <p:txBody>
          <a:bodyPr/>
          <a:lstStyle/>
          <a:p>
            <a:fld id="{6D454C54-6C41-4FFE-A276-D58C257AD592}" type="slidenum">
              <a:rPr kumimoji="1" lang="ja-JP" altLang="en-US" smtClean="0"/>
              <a:pPr/>
              <a:t>15</a:t>
            </a:fld>
            <a:endParaRPr kumimoji="1" lang="ja-JP" altLang="en-US" dirty="0"/>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5591" y="2635287"/>
            <a:ext cx="4014572" cy="213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3903" y="4864801"/>
            <a:ext cx="3093261" cy="145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7857" y="2635288"/>
            <a:ext cx="4036989" cy="213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6328" y="4864149"/>
            <a:ext cx="3151745" cy="1490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グループ化 10"/>
          <p:cNvGrpSpPr/>
          <p:nvPr/>
        </p:nvGrpSpPr>
        <p:grpSpPr>
          <a:xfrm>
            <a:off x="6793283" y="1133630"/>
            <a:ext cx="1389948" cy="1422533"/>
            <a:chOff x="872085" y="1633742"/>
            <a:chExt cx="4876800" cy="4876800"/>
          </a:xfrm>
        </p:grpSpPr>
        <p:pic>
          <p:nvPicPr>
            <p:cNvPr id="12" name="Picture 3" descr="F:\miyamoto\20110118\G\150ms\frame_0018.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2085" y="1633742"/>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13" name="円/楕円 12"/>
            <p:cNvSpPr/>
            <p:nvPr/>
          </p:nvSpPr>
          <p:spPr>
            <a:xfrm>
              <a:off x="955890" y="4072142"/>
              <a:ext cx="643360" cy="65300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p:nvGrpSpPr>
        <p:grpSpPr>
          <a:xfrm>
            <a:off x="2439411" y="1187058"/>
            <a:ext cx="1391932" cy="1401138"/>
            <a:chOff x="2447444" y="1556390"/>
            <a:chExt cx="1391932" cy="1401138"/>
          </a:xfrm>
        </p:grpSpPr>
        <p:pic>
          <p:nvPicPr>
            <p:cNvPr id="15" name="Picture 2" descr="F:\miyamoto\20110118\R\150ms\frame_0016.bm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47444" y="1556390"/>
              <a:ext cx="1391932" cy="14011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6256" y="1953171"/>
              <a:ext cx="21272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テキスト ボックス 16"/>
          <p:cNvSpPr txBox="1"/>
          <p:nvPr/>
        </p:nvSpPr>
        <p:spPr>
          <a:xfrm>
            <a:off x="264447" y="5126411"/>
            <a:ext cx="1501881" cy="523220"/>
          </a:xfrm>
          <a:prstGeom prst="rect">
            <a:avLst/>
          </a:prstGeom>
          <a:noFill/>
        </p:spPr>
        <p:txBody>
          <a:bodyPr wrap="square" rtlCol="0">
            <a:spAutoFit/>
          </a:bodyPr>
          <a:lstStyle/>
          <a:p>
            <a:r>
              <a:rPr kumimoji="1" lang="en-US" altLang="ja-JP" sz="2800" dirty="0" smtClean="0">
                <a:solidFill>
                  <a:schemeClr val="accent6"/>
                </a:solidFill>
              </a:rPr>
              <a:t>±20nm</a:t>
            </a:r>
            <a:endParaRPr kumimoji="1" lang="ja-JP" altLang="en-US" sz="2800" dirty="0">
              <a:solidFill>
                <a:schemeClr val="accent6"/>
              </a:solidFill>
            </a:endParaRPr>
          </a:p>
        </p:txBody>
      </p:sp>
      <p:sp>
        <p:nvSpPr>
          <p:cNvPr id="18" name="テキスト ボックス 17"/>
          <p:cNvSpPr txBox="1"/>
          <p:nvPr/>
        </p:nvSpPr>
        <p:spPr>
          <a:xfrm>
            <a:off x="8386114" y="5075892"/>
            <a:ext cx="1501881" cy="523220"/>
          </a:xfrm>
          <a:prstGeom prst="rect">
            <a:avLst/>
          </a:prstGeom>
          <a:noFill/>
        </p:spPr>
        <p:txBody>
          <a:bodyPr wrap="square" rtlCol="0">
            <a:spAutoFit/>
          </a:bodyPr>
          <a:lstStyle/>
          <a:p>
            <a:r>
              <a:rPr kumimoji="1" lang="en-US" altLang="ja-JP" sz="2800" dirty="0" smtClean="0">
                <a:solidFill>
                  <a:schemeClr val="accent6"/>
                </a:solidFill>
              </a:rPr>
              <a:t>±30nm</a:t>
            </a:r>
            <a:endParaRPr kumimoji="1" lang="ja-JP" altLang="en-US" sz="2800" dirty="0">
              <a:solidFill>
                <a:schemeClr val="accent6"/>
              </a:solidFill>
            </a:endParaRPr>
          </a:p>
        </p:txBody>
      </p:sp>
    </p:spTree>
    <p:extLst>
      <p:ext uri="{BB962C8B-B14F-4D97-AF65-F5344CB8AC3E}">
        <p14:creationId xmlns:p14="http://schemas.microsoft.com/office/powerpoint/2010/main" val="417358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a:extLst>
              <a:ext uri="{28A0092B-C50C-407E-A947-70E740481C1C}">
                <a14:useLocalDpi xmlns:a14="http://schemas.microsoft.com/office/drawing/2010/main" val="0"/>
              </a:ext>
            </a:extLst>
          </a:blip>
          <a:srcRect/>
          <a:stretch>
            <a:fillRect/>
          </a:stretch>
        </p:blipFill>
        <p:spPr bwMode="auto">
          <a:xfrm>
            <a:off x="7389278" y="913366"/>
            <a:ext cx="1542165" cy="1368152"/>
          </a:xfrm>
          <a:prstGeom prst="rect">
            <a:avLst/>
          </a:prstGeom>
          <a:noFill/>
          <a:ln>
            <a:noFill/>
          </a:ln>
        </p:spPr>
      </p:pic>
      <p:sp>
        <p:nvSpPr>
          <p:cNvPr id="3" name="正方形/長方形 2"/>
          <p:cNvSpPr/>
          <p:nvPr/>
        </p:nvSpPr>
        <p:spPr>
          <a:xfrm>
            <a:off x="1364602" y="1412776"/>
            <a:ext cx="4136261" cy="369332"/>
          </a:xfrm>
          <a:prstGeom prst="rect">
            <a:avLst/>
          </a:prstGeom>
        </p:spPr>
        <p:txBody>
          <a:bodyPr wrap="none">
            <a:spAutoFit/>
          </a:bodyPr>
          <a:lstStyle/>
          <a:p>
            <a:r>
              <a:rPr lang="en-US" altLang="ja-JP" b="1" dirty="0"/>
              <a:t>Poly (2-hydroxyethyl acrylate)   (</a:t>
            </a:r>
            <a:r>
              <a:rPr lang="en-US" altLang="ja-JP" b="1" dirty="0" err="1"/>
              <a:t>PolyHEA</a:t>
            </a:r>
            <a:r>
              <a:rPr lang="en-US" altLang="ja-JP" b="1" dirty="0"/>
              <a:t>)</a:t>
            </a:r>
            <a:endParaRPr lang="ja-JP" altLang="en-US" dirty="0"/>
          </a:p>
        </p:txBody>
      </p:sp>
      <p:sp>
        <p:nvSpPr>
          <p:cNvPr id="4" name="正方形/長方形 3"/>
          <p:cNvSpPr/>
          <p:nvPr/>
        </p:nvSpPr>
        <p:spPr>
          <a:xfrm>
            <a:off x="740532" y="1848654"/>
            <a:ext cx="7098789" cy="338554"/>
          </a:xfrm>
          <a:prstGeom prst="rect">
            <a:avLst/>
          </a:prstGeom>
        </p:spPr>
        <p:txBody>
          <a:bodyPr wrap="square">
            <a:spAutoFit/>
          </a:bodyPr>
          <a:lstStyle/>
          <a:p>
            <a:r>
              <a:rPr lang="en-US" altLang="ja-JP" sz="1600" dirty="0"/>
              <a:t>glass transition  temperature</a:t>
            </a:r>
            <a:r>
              <a:rPr lang="en-US" altLang="ja-JP" sz="1600" dirty="0" smtClean="0"/>
              <a:t> (</a:t>
            </a:r>
            <a:r>
              <a:rPr lang="en-US" altLang="ja-JP" sz="1600" dirty="0" err="1" smtClean="0"/>
              <a:t>Tg</a:t>
            </a:r>
            <a:r>
              <a:rPr lang="en-US" altLang="ja-JP" sz="1600" dirty="0" smtClean="0"/>
              <a:t>)</a:t>
            </a:r>
            <a:r>
              <a:rPr lang="en-US" altLang="ja-JP" sz="1600" dirty="0"/>
              <a:t> </a:t>
            </a:r>
            <a:r>
              <a:rPr lang="en-US" altLang="ja-JP" sz="1600" dirty="0" smtClean="0"/>
              <a:t> 17</a:t>
            </a:r>
            <a:r>
              <a:rPr lang="ja-JP" altLang="ja-JP" sz="1600" dirty="0" smtClean="0"/>
              <a:t>℃</a:t>
            </a:r>
            <a:r>
              <a:rPr lang="ja-JP" altLang="en-US" sz="1600" dirty="0" smtClean="0"/>
              <a:t>　→　</a:t>
            </a:r>
            <a:r>
              <a:rPr lang="en-US" altLang="ja-JP" sz="1600" dirty="0"/>
              <a:t> </a:t>
            </a:r>
            <a:r>
              <a:rPr lang="en-US" altLang="ja-JP" sz="1600" dirty="0" smtClean="0"/>
              <a:t>molecules  show  liquidity</a:t>
            </a:r>
            <a:endParaRPr lang="ja-JP" altLang="en-US" sz="1600" dirty="0"/>
          </a:p>
        </p:txBody>
      </p:sp>
      <p:sp>
        <p:nvSpPr>
          <p:cNvPr id="5" name="タイトル 13"/>
          <p:cNvSpPr txBox="1">
            <a:spLocks/>
          </p:cNvSpPr>
          <p:nvPr/>
        </p:nvSpPr>
        <p:spPr>
          <a:xfrm>
            <a:off x="495300" y="454442"/>
            <a:ext cx="8915400" cy="114300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smtClean="0"/>
              <a:t>Diffusion motions of guest molecules</a:t>
            </a:r>
            <a:endParaRPr lang="ja-JP" altLang="en-US" sz="3200" dirty="0"/>
          </a:p>
        </p:txBody>
      </p:sp>
      <p:sp>
        <p:nvSpPr>
          <p:cNvPr id="6" name="テキスト ボックス 5"/>
          <p:cNvSpPr txBox="1"/>
          <p:nvPr/>
        </p:nvSpPr>
        <p:spPr>
          <a:xfrm>
            <a:off x="4840854" y="6068168"/>
            <a:ext cx="3900433" cy="369332"/>
          </a:xfrm>
          <a:prstGeom prst="rect">
            <a:avLst/>
          </a:prstGeom>
          <a:noFill/>
        </p:spPr>
        <p:txBody>
          <a:bodyPr wrap="square" rtlCol="0">
            <a:spAutoFit/>
          </a:bodyPr>
          <a:lstStyle/>
          <a:p>
            <a:pPr algn="ctr"/>
            <a:r>
              <a:rPr kumimoji="1" lang="en-US" altLang="ja-JP" dirty="0" smtClean="0"/>
              <a:t>BPPBI</a:t>
            </a:r>
            <a:endParaRPr kumimoji="1" lang="ja-JP" altLang="en-US" dirty="0"/>
          </a:p>
        </p:txBody>
      </p:sp>
      <p:sp>
        <p:nvSpPr>
          <p:cNvPr id="7" name="テキスト ボックス 6"/>
          <p:cNvSpPr txBox="1"/>
          <p:nvPr/>
        </p:nvSpPr>
        <p:spPr>
          <a:xfrm>
            <a:off x="823511" y="6069188"/>
            <a:ext cx="3900433" cy="369332"/>
          </a:xfrm>
          <a:prstGeom prst="rect">
            <a:avLst/>
          </a:prstGeom>
          <a:noFill/>
        </p:spPr>
        <p:txBody>
          <a:bodyPr wrap="square" rtlCol="0">
            <a:spAutoFit/>
          </a:bodyPr>
          <a:lstStyle/>
          <a:p>
            <a:pPr algn="ctr"/>
            <a:r>
              <a:rPr kumimoji="1" lang="en-US" altLang="ja-JP" dirty="0" smtClean="0"/>
              <a:t>BPTDI</a:t>
            </a:r>
            <a:endParaRPr kumimoji="1" lang="ja-JP" altLang="en-US" dirty="0"/>
          </a:p>
        </p:txBody>
      </p:sp>
      <p:sp>
        <p:nvSpPr>
          <p:cNvPr id="8" name="テキスト ボックス 7"/>
          <p:cNvSpPr txBox="1"/>
          <p:nvPr/>
        </p:nvSpPr>
        <p:spPr>
          <a:xfrm>
            <a:off x="1163083" y="6341258"/>
            <a:ext cx="8034893" cy="400110"/>
          </a:xfrm>
          <a:prstGeom prst="rect">
            <a:avLst/>
          </a:prstGeom>
          <a:noFill/>
        </p:spPr>
        <p:txBody>
          <a:bodyPr wrap="square" rtlCol="0">
            <a:spAutoFit/>
          </a:bodyPr>
          <a:lstStyle/>
          <a:p>
            <a:pPr algn="ctr"/>
            <a:r>
              <a:rPr kumimoji="1" lang="en-US" altLang="ja-JP" sz="2000" dirty="0" smtClean="0"/>
              <a:t>Distribution of  diffusion  coefficient</a:t>
            </a:r>
            <a:endParaRPr kumimoji="1" lang="ja-JP" altLang="en-US" sz="2000" dirty="0"/>
          </a:p>
        </p:txBody>
      </p:sp>
      <p:sp>
        <p:nvSpPr>
          <p:cNvPr id="9" name="スライド番号プレースホルダー 12"/>
          <p:cNvSpPr>
            <a:spLocks noGrp="1"/>
          </p:cNvSpPr>
          <p:nvPr>
            <p:ph type="sldNum" sz="quarter" idx="12"/>
          </p:nvPr>
        </p:nvSpPr>
        <p:spPr>
          <a:xfrm>
            <a:off x="7099300" y="6356351"/>
            <a:ext cx="2311400" cy="365125"/>
          </a:xfrm>
        </p:spPr>
        <p:txBody>
          <a:bodyPr/>
          <a:lstStyle/>
          <a:p>
            <a:fld id="{6D454C54-6C41-4FFE-A276-D58C257AD592}" type="slidenum">
              <a:rPr kumimoji="1" lang="ja-JP" altLang="en-US" smtClean="0"/>
              <a:pPr/>
              <a:t>16</a:t>
            </a:fld>
            <a:endParaRPr kumimoji="1" lang="ja-JP" altLang="en-US"/>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5661" y="3947543"/>
            <a:ext cx="4238357" cy="2241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811" y="3907832"/>
            <a:ext cx="4286044" cy="22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1743" y="2308698"/>
            <a:ext cx="1702213" cy="164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8280" y="2281518"/>
            <a:ext cx="1758349" cy="170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3727" y="2226653"/>
            <a:ext cx="1639887"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54824" y="2226653"/>
            <a:ext cx="1652587"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121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762000" y="76200"/>
            <a:ext cx="84201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mtClean="0"/>
              <a:t>Summary</a:t>
            </a:r>
            <a:endParaRPr lang="ja-JP" altLang="en-US" dirty="0" smtClean="0"/>
          </a:p>
        </p:txBody>
      </p:sp>
      <p:sp>
        <p:nvSpPr>
          <p:cNvPr id="3" name="Rectangle 5"/>
          <p:cNvSpPr>
            <a:spLocks noChangeArrowheads="1"/>
          </p:cNvSpPr>
          <p:nvPr/>
        </p:nvSpPr>
        <p:spPr bwMode="auto">
          <a:xfrm>
            <a:off x="387350" y="1262658"/>
            <a:ext cx="9169400" cy="51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1463" indent="-271463">
              <a:lnSpc>
                <a:spcPct val="90000"/>
              </a:lnSpc>
              <a:spcBef>
                <a:spcPct val="20000"/>
              </a:spcBef>
              <a:spcAft>
                <a:spcPts val="600"/>
              </a:spcAft>
              <a:buFontTx/>
              <a:buChar char="•"/>
            </a:pPr>
            <a:r>
              <a:rPr lang="en-US" altLang="ja-JP" sz="2800" dirty="0"/>
              <a:t>I have shown the significance of measuring single molecules in evaluating microscopic properties of </a:t>
            </a:r>
            <a:r>
              <a:rPr lang="en-US" altLang="ja-JP" sz="2800" dirty="0" smtClean="0"/>
              <a:t>materials .</a:t>
            </a:r>
          </a:p>
          <a:p>
            <a:pPr marL="271463" indent="-271463">
              <a:lnSpc>
                <a:spcPct val="90000"/>
              </a:lnSpc>
              <a:spcBef>
                <a:spcPct val="20000"/>
              </a:spcBef>
              <a:spcAft>
                <a:spcPts val="600"/>
              </a:spcAft>
              <a:buFontTx/>
              <a:buChar char="•"/>
            </a:pPr>
            <a:endParaRPr lang="en-US" altLang="ja-JP" sz="2800" dirty="0" smtClean="0"/>
          </a:p>
          <a:p>
            <a:pPr marL="271463" indent="-271463">
              <a:lnSpc>
                <a:spcPct val="90000"/>
              </a:lnSpc>
              <a:spcBef>
                <a:spcPct val="20000"/>
              </a:spcBef>
              <a:spcAft>
                <a:spcPts val="600"/>
              </a:spcAft>
              <a:buFontTx/>
              <a:buChar char="•"/>
            </a:pPr>
            <a:r>
              <a:rPr lang="en-US" altLang="ja-JP" sz="2800" dirty="0" smtClean="0"/>
              <a:t>Wide-field microscopy  permitted the tracking of translational  motions of individual molecules. </a:t>
            </a:r>
          </a:p>
          <a:p>
            <a:pPr marL="271463" indent="-271463">
              <a:lnSpc>
                <a:spcPct val="90000"/>
              </a:lnSpc>
              <a:spcBef>
                <a:spcPct val="20000"/>
              </a:spcBef>
              <a:spcAft>
                <a:spcPts val="600"/>
              </a:spcAft>
              <a:buFontTx/>
              <a:buChar char="•"/>
            </a:pPr>
            <a:endParaRPr lang="en-US" altLang="ja-JP" sz="2800" dirty="0" smtClean="0"/>
          </a:p>
          <a:p>
            <a:pPr marL="271463" indent="-271463">
              <a:lnSpc>
                <a:spcPct val="90000"/>
              </a:lnSpc>
              <a:spcBef>
                <a:spcPct val="20000"/>
              </a:spcBef>
              <a:spcAft>
                <a:spcPts val="600"/>
              </a:spcAft>
              <a:buFontTx/>
              <a:buChar char="•"/>
            </a:pPr>
            <a:r>
              <a:rPr lang="en-US" altLang="ja-JP" sz="2800" dirty="0" smtClean="0"/>
              <a:t> </a:t>
            </a:r>
            <a:r>
              <a:rPr lang="en-US" altLang="ja-JP" sz="2800" dirty="0"/>
              <a:t>To more clearly and precisely </a:t>
            </a:r>
            <a:r>
              <a:rPr lang="en-US" altLang="ja-JP" sz="2800" dirty="0" smtClean="0"/>
              <a:t>elucidate </a:t>
            </a:r>
            <a:r>
              <a:rPr lang="en-US" altLang="ja-JP" sz="2800" dirty="0"/>
              <a:t>the relation between the motion of the guest molecule and that of the host polymer</a:t>
            </a:r>
            <a:r>
              <a:rPr lang="en-US" altLang="ja-JP" sz="2800" dirty="0" smtClean="0"/>
              <a:t>, </a:t>
            </a:r>
            <a:r>
              <a:rPr lang="en-US" altLang="ja-JP" sz="2800" dirty="0"/>
              <a:t>we have developed a dual-color imaging </a:t>
            </a:r>
            <a:r>
              <a:rPr lang="en-US" altLang="ja-JP" sz="2800" dirty="0" smtClean="0"/>
              <a:t>system.</a:t>
            </a:r>
            <a:endParaRPr lang="en-US" altLang="ja-JP" sz="2800" dirty="0"/>
          </a:p>
          <a:p>
            <a:pPr marL="271463" indent="-271463">
              <a:lnSpc>
                <a:spcPct val="90000"/>
              </a:lnSpc>
              <a:spcBef>
                <a:spcPct val="20000"/>
              </a:spcBef>
              <a:spcAft>
                <a:spcPts val="600"/>
              </a:spcAft>
              <a:buFontTx/>
              <a:buChar char="•"/>
            </a:pPr>
            <a:endParaRPr lang="en-US" altLang="ja-JP" sz="2800" dirty="0"/>
          </a:p>
        </p:txBody>
      </p:sp>
      <p:sp>
        <p:nvSpPr>
          <p:cNvPr id="4" name="スライド番号プレースホルダー 3"/>
          <p:cNvSpPr>
            <a:spLocks noGrp="1"/>
          </p:cNvSpPr>
          <p:nvPr>
            <p:ph type="sldNum" sz="quarter" idx="12"/>
          </p:nvPr>
        </p:nvSpPr>
        <p:spPr/>
        <p:txBody>
          <a:bodyPr/>
          <a:lstStyle/>
          <a:p>
            <a:fld id="{28C7C969-828D-42D8-A34B-B3B664C11063}" type="slidenum">
              <a:rPr kumimoji="1" lang="ja-JP" altLang="en-US" smtClean="0"/>
              <a:pPr/>
              <a:t>17</a:t>
            </a:fld>
            <a:endParaRPr kumimoji="1" lang="ja-JP" altLang="en-US"/>
          </a:p>
        </p:txBody>
      </p:sp>
    </p:spTree>
    <p:extLst>
      <p:ext uri="{BB962C8B-B14F-4D97-AF65-F5344CB8AC3E}">
        <p14:creationId xmlns:p14="http://schemas.microsoft.com/office/powerpoint/2010/main" val="1311192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8C7C969-828D-42D8-A34B-B3B664C11063}" type="slidenum">
              <a:rPr kumimoji="1" lang="ja-JP" altLang="en-US" smtClean="0"/>
              <a:pPr/>
              <a:t>18</a:t>
            </a:fld>
            <a:endParaRPr kumimoji="1"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8C7C969-828D-42D8-A34B-B3B664C11063}" type="slidenum">
              <a:rPr kumimoji="1" lang="ja-JP" altLang="en-US" smtClean="0"/>
              <a:pPr/>
              <a:t>19</a:t>
            </a:fld>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Contents</a:t>
            </a:r>
            <a:endParaRPr lang="ja-JP" altLang="en-US" dirty="0"/>
          </a:p>
        </p:txBody>
      </p:sp>
      <p:sp>
        <p:nvSpPr>
          <p:cNvPr id="3" name="コンテンツ プレースホルダ 2"/>
          <p:cNvSpPr>
            <a:spLocks noGrp="1"/>
          </p:cNvSpPr>
          <p:nvPr>
            <p:ph idx="1"/>
          </p:nvPr>
        </p:nvSpPr>
        <p:spPr>
          <a:xfrm>
            <a:off x="495300" y="1447800"/>
            <a:ext cx="8915400" cy="4525963"/>
          </a:xfrm>
        </p:spPr>
        <p:txBody>
          <a:bodyPr>
            <a:normAutofit fontScale="70000" lnSpcReduction="20000"/>
          </a:bodyPr>
          <a:lstStyle/>
          <a:p>
            <a:pPr lvl="0" fontAlgn="base">
              <a:spcAft>
                <a:spcPts val="1200"/>
              </a:spcAft>
              <a:buNone/>
              <a:defRPr/>
            </a:pPr>
            <a:r>
              <a:rPr lang="en-US" altLang="ja-JP" b="1" kern="0" dirty="0" smtClean="0"/>
              <a:t>I. Introduction</a:t>
            </a:r>
            <a:r>
              <a:rPr lang="en-US" altLang="ja-JP" kern="0" dirty="0" smtClean="0"/>
              <a:t/>
            </a:r>
            <a:br>
              <a:rPr lang="en-US" altLang="ja-JP" kern="0" dirty="0" smtClean="0"/>
            </a:br>
            <a:r>
              <a:rPr lang="en-US" altLang="ja-JP" kern="0" dirty="0" smtClean="0"/>
              <a:t>Single molecule detection: History and methods </a:t>
            </a:r>
            <a:br>
              <a:rPr lang="en-US" altLang="ja-JP" kern="0" dirty="0" smtClean="0"/>
            </a:br>
            <a:r>
              <a:rPr lang="en-US" altLang="ja-JP" kern="0" dirty="0" smtClean="0"/>
              <a:t>Single molecules as nano-probes in evaluating microscopic properties of materials </a:t>
            </a:r>
          </a:p>
          <a:p>
            <a:pPr lvl="0" fontAlgn="base">
              <a:spcAft>
                <a:spcPts val="1200"/>
              </a:spcAft>
              <a:buNone/>
              <a:defRPr/>
            </a:pPr>
            <a:r>
              <a:rPr lang="en-US" altLang="ja-JP" b="1" kern="0" dirty="0" smtClean="0"/>
              <a:t>II. Single molecule imaging and its related techniques</a:t>
            </a:r>
            <a:br>
              <a:rPr lang="en-US" altLang="ja-JP" b="1" kern="0" dirty="0" smtClean="0"/>
            </a:br>
            <a:r>
              <a:rPr lang="en-US" altLang="ja-JP" kern="0" dirty="0" smtClean="0"/>
              <a:t>Wide-field microscopy</a:t>
            </a:r>
            <a:br>
              <a:rPr lang="en-US" altLang="ja-JP" kern="0" dirty="0" smtClean="0"/>
            </a:br>
            <a:r>
              <a:rPr lang="en-US" altLang="ja-JP" kern="0" dirty="0" smtClean="0"/>
              <a:t>Single molecule tracking</a:t>
            </a:r>
          </a:p>
          <a:p>
            <a:pPr lvl="0" fontAlgn="base">
              <a:spcAft>
                <a:spcPts val="1200"/>
              </a:spcAft>
              <a:buNone/>
              <a:defRPr/>
            </a:pPr>
            <a:r>
              <a:rPr lang="en-US" altLang="ja-JP" b="1" kern="0" dirty="0" smtClean="0"/>
              <a:t>III. Evaluation of polymeric materials with SMI</a:t>
            </a:r>
            <a:br>
              <a:rPr lang="en-US" altLang="ja-JP" b="1" kern="0" dirty="0" smtClean="0"/>
            </a:br>
            <a:r>
              <a:rPr lang="en-US" altLang="ja-JP" kern="0" dirty="0" smtClean="0"/>
              <a:t>Previous works</a:t>
            </a:r>
            <a:br>
              <a:rPr lang="en-US" altLang="ja-JP" kern="0" dirty="0" smtClean="0"/>
            </a:br>
            <a:r>
              <a:rPr lang="en-US" altLang="ja-JP" kern="0" dirty="0" smtClean="0"/>
              <a:t>My current research topic: Development of a multicolor detection system</a:t>
            </a:r>
            <a:endParaRPr lang="en-US" altLang="ja-JP" b="1" kern="0" dirty="0" smtClean="0"/>
          </a:p>
          <a:p>
            <a:pPr lvl="0" fontAlgn="base">
              <a:spcAft>
                <a:spcPts val="1200"/>
              </a:spcAft>
              <a:buNone/>
              <a:defRPr/>
            </a:pPr>
            <a:r>
              <a:rPr lang="en-US" altLang="ja-JP" b="1" kern="0" dirty="0" smtClean="0"/>
              <a:t>IV. Summary</a:t>
            </a:r>
          </a:p>
          <a:p>
            <a:endParaRPr lang="ja-JP" altLang="en-US" dirty="0"/>
          </a:p>
        </p:txBody>
      </p:sp>
      <p:sp>
        <p:nvSpPr>
          <p:cNvPr id="4" name="スライド番号プレースホルダ 5"/>
          <p:cNvSpPr>
            <a:spLocks noGrp="1"/>
          </p:cNvSpPr>
          <p:nvPr>
            <p:ph type="sldNum" sz="quarter" idx="12"/>
          </p:nvPr>
        </p:nvSpPr>
        <p:spPr>
          <a:xfrm>
            <a:off x="7842250" y="6400800"/>
            <a:ext cx="2063750" cy="457200"/>
          </a:xfrm>
          <a:noFill/>
        </p:spPr>
        <p:txBody>
          <a:bodyPr/>
          <a:lstStyle/>
          <a:p>
            <a:fld id="{DABC7B8E-9BDA-834B-9836-14D2FC751EEF}" type="slidenum">
              <a:rPr lang="en-US" altLang="ja-JP" smtClean="0"/>
              <a:pPr/>
              <a:t>2</a:t>
            </a:fld>
            <a:endParaRPr lang="en-US" altLang="ja-JP"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Contents</a:t>
            </a:r>
            <a:endParaRPr kumimoji="1" lang="ja-JP" altLang="en-US" dirty="0"/>
          </a:p>
        </p:txBody>
      </p:sp>
      <p:sp>
        <p:nvSpPr>
          <p:cNvPr id="3" name="Rectangle 3"/>
          <p:cNvSpPr txBox="1">
            <a:spLocks noChangeArrowheads="1"/>
          </p:cNvSpPr>
          <p:nvPr/>
        </p:nvSpPr>
        <p:spPr>
          <a:xfrm>
            <a:off x="541338" y="1525588"/>
            <a:ext cx="8915400" cy="4525962"/>
          </a:xfrm>
          <a:prstGeom prst="rect">
            <a:avLst/>
          </a:prstGeom>
          <a:noFill/>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81000" indent="-381000">
              <a:lnSpc>
                <a:spcPct val="80000"/>
              </a:lnSpc>
            </a:pPr>
            <a:r>
              <a:rPr lang="en-US" altLang="ja-JP" sz="2000" dirty="0" smtClean="0"/>
              <a:t>Introduction  </a:t>
            </a:r>
          </a:p>
          <a:p>
            <a:pPr marL="381000" indent="-381000">
              <a:lnSpc>
                <a:spcPct val="80000"/>
              </a:lnSpc>
              <a:buFontTx/>
              <a:buNone/>
            </a:pPr>
            <a:r>
              <a:rPr lang="en-US" altLang="ja-JP" sz="2000" dirty="0" smtClean="0"/>
              <a:t>                   -History of Single Molecule Spectroscopy</a:t>
            </a:r>
          </a:p>
          <a:p>
            <a:pPr marL="381000" indent="-381000">
              <a:lnSpc>
                <a:spcPct val="80000"/>
              </a:lnSpc>
              <a:buFontTx/>
              <a:buNone/>
            </a:pPr>
            <a:r>
              <a:rPr lang="en-US" altLang="ja-JP" sz="2000" dirty="0" smtClean="0"/>
              <a:t>                   -Difference between ensemble and single-molecule measurement</a:t>
            </a:r>
          </a:p>
          <a:p>
            <a:pPr marL="381000" indent="-381000">
              <a:lnSpc>
                <a:spcPct val="80000"/>
              </a:lnSpc>
              <a:buFontTx/>
              <a:buNone/>
            </a:pPr>
            <a:r>
              <a:rPr lang="en-US" altLang="ja-JP" sz="2000" dirty="0" smtClean="0"/>
              <a:t>                   -</a:t>
            </a:r>
            <a:r>
              <a:rPr lang="en-US" altLang="ja-JP" sz="2000" dirty="0"/>
              <a:t>Information obtained only by SMS</a:t>
            </a:r>
            <a:r>
              <a:rPr lang="en-US" altLang="ja-JP" sz="2000" dirty="0" smtClean="0"/>
              <a:t> </a:t>
            </a:r>
          </a:p>
          <a:p>
            <a:pPr marL="381000" indent="-381000">
              <a:lnSpc>
                <a:spcPct val="80000"/>
              </a:lnSpc>
              <a:buFontTx/>
              <a:buNone/>
            </a:pPr>
            <a:endParaRPr lang="en-US" altLang="ja-JP" sz="2000" dirty="0"/>
          </a:p>
          <a:p>
            <a:pPr marL="381000" indent="-381000">
              <a:lnSpc>
                <a:spcPct val="80000"/>
              </a:lnSpc>
              <a:buFontTx/>
              <a:buNone/>
            </a:pPr>
            <a:endParaRPr lang="en-US" altLang="ja-JP" sz="2000" dirty="0" smtClean="0"/>
          </a:p>
          <a:p>
            <a:pPr>
              <a:lnSpc>
                <a:spcPct val="80000"/>
              </a:lnSpc>
            </a:pPr>
            <a:r>
              <a:rPr lang="en-US" altLang="ja-JP" sz="2000" dirty="0" smtClean="0"/>
              <a:t>Measurement</a:t>
            </a:r>
            <a:r>
              <a:rPr lang="en-US" altLang="ja-JP" sz="2000" dirty="0"/>
              <a:t> </a:t>
            </a:r>
            <a:endParaRPr lang="en-US" altLang="ja-JP" sz="2000" dirty="0" smtClean="0"/>
          </a:p>
          <a:p>
            <a:pPr marL="381000" indent="-381000">
              <a:lnSpc>
                <a:spcPct val="80000"/>
              </a:lnSpc>
              <a:buNone/>
            </a:pPr>
            <a:r>
              <a:rPr lang="en-US" altLang="ja-JP" sz="2000" dirty="0"/>
              <a:t> </a:t>
            </a:r>
            <a:r>
              <a:rPr lang="en-US" altLang="ja-JP" sz="2000" dirty="0" smtClean="0"/>
              <a:t>                  - </a:t>
            </a:r>
            <a:r>
              <a:rPr lang="en-US" altLang="ja-JP" sz="2000" dirty="0"/>
              <a:t>Single-molecule </a:t>
            </a:r>
            <a:r>
              <a:rPr lang="ja-JP" altLang="en-US" sz="2000" dirty="0" smtClean="0"/>
              <a:t>　</a:t>
            </a:r>
            <a:r>
              <a:rPr lang="en-US" altLang="ja-JP" sz="2000" dirty="0" smtClean="0"/>
              <a:t>detection</a:t>
            </a:r>
            <a:endParaRPr lang="en-US" altLang="ja-JP" sz="2000" dirty="0"/>
          </a:p>
          <a:p>
            <a:pPr marL="381000" indent="-381000">
              <a:lnSpc>
                <a:spcPct val="80000"/>
              </a:lnSpc>
              <a:buNone/>
            </a:pPr>
            <a:r>
              <a:rPr lang="en-US" altLang="ja-JP" sz="2000" dirty="0"/>
              <a:t>                   - Wide-field Microscope   and   Confocal Microscope </a:t>
            </a:r>
          </a:p>
          <a:p>
            <a:pPr marL="381000" indent="-381000">
              <a:lnSpc>
                <a:spcPct val="80000"/>
              </a:lnSpc>
              <a:buNone/>
            </a:pPr>
            <a:r>
              <a:rPr lang="en-US" altLang="ja-JP" sz="2000" dirty="0"/>
              <a:t>                   - Single-molecule tracking</a:t>
            </a:r>
          </a:p>
          <a:p>
            <a:pPr marL="381000" indent="-381000">
              <a:lnSpc>
                <a:spcPct val="80000"/>
              </a:lnSpc>
            </a:pPr>
            <a:endParaRPr lang="en-US" altLang="ja-JP" sz="2000" dirty="0" smtClean="0"/>
          </a:p>
          <a:p>
            <a:pPr marL="381000" indent="-381000">
              <a:lnSpc>
                <a:spcPct val="80000"/>
              </a:lnSpc>
            </a:pPr>
            <a:r>
              <a:rPr lang="en-US" altLang="ja-JP" sz="2000" dirty="0" smtClean="0"/>
              <a:t>My work   </a:t>
            </a:r>
          </a:p>
        </p:txBody>
      </p:sp>
      <p:sp>
        <p:nvSpPr>
          <p:cNvPr id="4" name="スライド番号プレースホルダー 3"/>
          <p:cNvSpPr>
            <a:spLocks noGrp="1"/>
          </p:cNvSpPr>
          <p:nvPr>
            <p:ph type="sldNum" sz="quarter" idx="12"/>
          </p:nvPr>
        </p:nvSpPr>
        <p:spPr/>
        <p:txBody>
          <a:bodyPr/>
          <a:lstStyle/>
          <a:p>
            <a:fld id="{28C7C969-828D-42D8-A34B-B3B664C11063}" type="slidenum">
              <a:rPr kumimoji="1" lang="ja-JP" altLang="en-US" smtClean="0"/>
              <a:pPr/>
              <a:t>20</a:t>
            </a:fld>
            <a:endParaRPr kumimoji="1" lang="ja-JP" altLang="en-US"/>
          </a:p>
        </p:txBody>
      </p:sp>
    </p:spTree>
    <p:extLst>
      <p:ext uri="{BB962C8B-B14F-4D97-AF65-F5344CB8AC3E}">
        <p14:creationId xmlns:p14="http://schemas.microsoft.com/office/powerpoint/2010/main" val="1718252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8"/>
          <p:cNvSpPr>
            <a:spLocks noGrp="1"/>
          </p:cNvSpPr>
          <p:nvPr>
            <p:ph type="sldNum" sz="quarter" idx="12"/>
          </p:nvPr>
        </p:nvSpPr>
        <p:spPr>
          <a:xfrm>
            <a:off x="7449277" y="6237312"/>
            <a:ext cx="2235729" cy="457200"/>
          </a:xfrm>
        </p:spPr>
        <p:txBody>
          <a:bodyPr/>
          <a:lstStyle/>
          <a:p>
            <a:fld id="{30F730FC-542C-6E4A-9B49-81B513C602CE}" type="slidenum">
              <a:rPr lang="en-US" altLang="ja-JP" smtClean="0">
                <a:solidFill>
                  <a:schemeClr val="tx1"/>
                </a:solidFill>
              </a:rPr>
              <a:pPr/>
              <a:t>21</a:t>
            </a:fld>
            <a:endParaRPr lang="en-US" altLang="ja-JP">
              <a:solidFill>
                <a:schemeClr val="tx1"/>
              </a:solidFill>
            </a:endParaRPr>
          </a:p>
        </p:txBody>
      </p:sp>
      <p:grpSp>
        <p:nvGrpSpPr>
          <p:cNvPr id="21" name="グループ化 20"/>
          <p:cNvGrpSpPr/>
          <p:nvPr/>
        </p:nvGrpSpPr>
        <p:grpSpPr>
          <a:xfrm>
            <a:off x="695055" y="733455"/>
            <a:ext cx="8203938" cy="4340333"/>
            <a:chOff x="-244152" y="1066800"/>
            <a:chExt cx="9482138" cy="5410200"/>
          </a:xfrm>
        </p:grpSpPr>
        <p:pic>
          <p:nvPicPr>
            <p:cNvPr id="2" name="Picture 2" descr="WFMsystem"/>
            <p:cNvPicPr>
              <a:picLocks noChangeAspect="1" noChangeArrowheads="1"/>
            </p:cNvPicPr>
            <p:nvPr/>
          </p:nvPicPr>
          <p:blipFill>
            <a:blip r:embed="rId3"/>
            <a:srcRect/>
            <a:stretch>
              <a:fillRect/>
            </a:stretch>
          </p:blipFill>
          <p:spPr bwMode="auto">
            <a:xfrm>
              <a:off x="3184848" y="1752600"/>
              <a:ext cx="6053138" cy="4724400"/>
            </a:xfrm>
            <a:prstGeom prst="rect">
              <a:avLst/>
            </a:prstGeom>
            <a:noFill/>
            <a:ln w="3175">
              <a:solidFill>
                <a:schemeClr val="tx1"/>
              </a:solidFill>
              <a:miter lim="800000"/>
              <a:headEnd/>
              <a:tailEnd/>
            </a:ln>
            <a:effectLst>
              <a:outerShdw blurRad="50800" dist="38100" dir="2700000">
                <a:srgbClr val="000000">
                  <a:alpha val="43000"/>
                </a:srgbClr>
              </a:outerShdw>
            </a:effectLst>
          </p:spPr>
        </p:pic>
        <p:pic>
          <p:nvPicPr>
            <p:cNvPr id="3" name="Picture 29" descr="PBI-PMMA-10 006"/>
            <p:cNvPicPr>
              <a:picLocks noChangeAspect="1" noChangeArrowheads="1"/>
            </p:cNvPicPr>
            <p:nvPr/>
          </p:nvPicPr>
          <p:blipFill>
            <a:blip r:embed="rId4"/>
            <a:srcRect/>
            <a:stretch>
              <a:fillRect/>
            </a:stretch>
          </p:blipFill>
          <p:spPr bwMode="auto">
            <a:xfrm>
              <a:off x="-91752" y="1371600"/>
              <a:ext cx="2933700" cy="2933700"/>
            </a:xfrm>
            <a:prstGeom prst="rect">
              <a:avLst/>
            </a:prstGeom>
            <a:noFill/>
            <a:ln w="57150">
              <a:noFill/>
              <a:miter lim="800000"/>
              <a:headEnd/>
              <a:tailEnd/>
            </a:ln>
          </p:spPr>
        </p:pic>
        <p:grpSp>
          <p:nvGrpSpPr>
            <p:cNvPr id="4" name="Group 30"/>
            <p:cNvGrpSpPr>
              <a:grpSpLocks/>
            </p:cNvGrpSpPr>
            <p:nvPr/>
          </p:nvGrpSpPr>
          <p:grpSpPr bwMode="auto">
            <a:xfrm>
              <a:off x="-15552" y="4743450"/>
              <a:ext cx="2743200" cy="514350"/>
              <a:chOff x="571" y="3016"/>
              <a:chExt cx="2520" cy="712"/>
            </a:xfrm>
          </p:grpSpPr>
          <p:sp>
            <p:nvSpPr>
              <p:cNvPr id="5" name="Rectangle 31"/>
              <p:cNvSpPr>
                <a:spLocks noChangeArrowheads="1"/>
              </p:cNvSpPr>
              <p:nvPr/>
            </p:nvSpPr>
            <p:spPr bwMode="auto">
              <a:xfrm>
                <a:off x="571" y="3296"/>
                <a:ext cx="2520" cy="432"/>
              </a:xfrm>
              <a:prstGeom prst="rect">
                <a:avLst/>
              </a:prstGeom>
              <a:solidFill>
                <a:srgbClr val="B3B3B3"/>
              </a:solidFill>
              <a:ln w="9525">
                <a:noFill/>
                <a:miter lim="800000"/>
                <a:headEnd/>
                <a:tailEnd/>
              </a:ln>
            </p:spPr>
            <p:txBody>
              <a:bodyPr wrap="none" anchor="ctr">
                <a:prstTxWarp prst="textNoShape">
                  <a:avLst/>
                </a:prstTxWarp>
              </a:bodyPr>
              <a:lstStyle/>
              <a:p>
                <a:pPr algn="ctr"/>
                <a:r>
                  <a:rPr lang="en-US" altLang="ja-JP" sz="1800"/>
                  <a:t>Glass substrate</a:t>
                </a:r>
              </a:p>
            </p:txBody>
          </p:sp>
          <p:sp>
            <p:nvSpPr>
              <p:cNvPr id="6" name="Rectangle 32"/>
              <p:cNvSpPr>
                <a:spLocks noChangeArrowheads="1"/>
              </p:cNvSpPr>
              <p:nvPr/>
            </p:nvSpPr>
            <p:spPr bwMode="auto">
              <a:xfrm>
                <a:off x="571" y="3016"/>
                <a:ext cx="2520" cy="280"/>
              </a:xfrm>
              <a:prstGeom prst="rect">
                <a:avLst/>
              </a:prstGeom>
              <a:solidFill>
                <a:srgbClr val="3399FF"/>
              </a:solidFill>
              <a:ln w="9525">
                <a:noFill/>
                <a:miter lim="800000"/>
                <a:headEnd/>
                <a:tailEnd/>
              </a:ln>
            </p:spPr>
            <p:txBody>
              <a:bodyPr wrap="none" anchor="ctr">
                <a:prstTxWarp prst="textNoShape">
                  <a:avLst/>
                </a:prstTxWarp>
              </a:bodyPr>
              <a:lstStyle/>
              <a:p>
                <a:endParaRPr lang="ja-JP" altLang="en-US" sz="1800"/>
              </a:p>
            </p:txBody>
          </p:sp>
          <p:sp>
            <p:nvSpPr>
              <p:cNvPr id="7" name="AutoShape 33"/>
              <p:cNvSpPr>
                <a:spLocks noChangeArrowheads="1"/>
              </p:cNvSpPr>
              <p:nvPr/>
            </p:nvSpPr>
            <p:spPr bwMode="auto">
              <a:xfrm>
                <a:off x="956" y="3112"/>
                <a:ext cx="120" cy="88"/>
              </a:xfrm>
              <a:prstGeom prst="sun">
                <a:avLst>
                  <a:gd name="adj" fmla="val 25000"/>
                </a:avLst>
              </a:prstGeom>
              <a:solidFill>
                <a:srgbClr val="F4F400"/>
              </a:solidFill>
              <a:ln w="9525">
                <a:solidFill>
                  <a:schemeClr val="tx1"/>
                </a:solidFill>
                <a:miter lim="800000"/>
                <a:headEnd/>
                <a:tailEnd/>
              </a:ln>
            </p:spPr>
            <p:txBody>
              <a:bodyPr wrap="none" anchor="ctr">
                <a:prstTxWarp prst="textNoShape">
                  <a:avLst/>
                </a:prstTxWarp>
              </a:bodyPr>
              <a:lstStyle/>
              <a:p>
                <a:endParaRPr lang="ja-JP" altLang="en-US" sz="1800"/>
              </a:p>
            </p:txBody>
          </p:sp>
          <p:sp>
            <p:nvSpPr>
              <p:cNvPr id="8" name="AutoShape 34"/>
              <p:cNvSpPr>
                <a:spLocks noChangeArrowheads="1"/>
              </p:cNvSpPr>
              <p:nvPr/>
            </p:nvSpPr>
            <p:spPr bwMode="auto">
              <a:xfrm>
                <a:off x="1578" y="3068"/>
                <a:ext cx="120" cy="88"/>
              </a:xfrm>
              <a:prstGeom prst="sun">
                <a:avLst>
                  <a:gd name="adj" fmla="val 25000"/>
                </a:avLst>
              </a:prstGeom>
              <a:solidFill>
                <a:srgbClr val="F4F400"/>
              </a:solidFill>
              <a:ln w="9525">
                <a:solidFill>
                  <a:schemeClr val="tx1"/>
                </a:solidFill>
                <a:miter lim="800000"/>
                <a:headEnd/>
                <a:tailEnd/>
              </a:ln>
            </p:spPr>
            <p:txBody>
              <a:bodyPr wrap="none" anchor="ctr">
                <a:prstTxWarp prst="textNoShape">
                  <a:avLst/>
                </a:prstTxWarp>
              </a:bodyPr>
              <a:lstStyle/>
              <a:p>
                <a:endParaRPr lang="ja-JP" altLang="en-US" sz="1800"/>
              </a:p>
            </p:txBody>
          </p:sp>
          <p:sp>
            <p:nvSpPr>
              <p:cNvPr id="9" name="AutoShape 35"/>
              <p:cNvSpPr>
                <a:spLocks noChangeArrowheads="1"/>
              </p:cNvSpPr>
              <p:nvPr/>
            </p:nvSpPr>
            <p:spPr bwMode="auto">
              <a:xfrm>
                <a:off x="1928" y="3156"/>
                <a:ext cx="120" cy="88"/>
              </a:xfrm>
              <a:prstGeom prst="sun">
                <a:avLst>
                  <a:gd name="adj" fmla="val 25000"/>
                </a:avLst>
              </a:prstGeom>
              <a:solidFill>
                <a:srgbClr val="F4F400"/>
              </a:solidFill>
              <a:ln w="9525">
                <a:solidFill>
                  <a:schemeClr val="tx1"/>
                </a:solidFill>
                <a:miter lim="800000"/>
                <a:headEnd/>
                <a:tailEnd/>
              </a:ln>
            </p:spPr>
            <p:txBody>
              <a:bodyPr wrap="none" anchor="ctr">
                <a:prstTxWarp prst="textNoShape">
                  <a:avLst/>
                </a:prstTxWarp>
              </a:bodyPr>
              <a:lstStyle/>
              <a:p>
                <a:endParaRPr lang="ja-JP" altLang="en-US" sz="1800"/>
              </a:p>
            </p:txBody>
          </p:sp>
          <p:sp>
            <p:nvSpPr>
              <p:cNvPr id="10" name="AutoShape 36"/>
              <p:cNvSpPr>
                <a:spLocks noChangeArrowheads="1"/>
              </p:cNvSpPr>
              <p:nvPr/>
            </p:nvSpPr>
            <p:spPr bwMode="auto">
              <a:xfrm>
                <a:off x="1200" y="3156"/>
                <a:ext cx="120" cy="88"/>
              </a:xfrm>
              <a:prstGeom prst="sun">
                <a:avLst>
                  <a:gd name="adj" fmla="val 25000"/>
                </a:avLst>
              </a:prstGeom>
              <a:solidFill>
                <a:srgbClr val="F4F400"/>
              </a:solidFill>
              <a:ln w="9525">
                <a:solidFill>
                  <a:schemeClr val="tx1"/>
                </a:solidFill>
                <a:miter lim="800000"/>
                <a:headEnd/>
                <a:tailEnd/>
              </a:ln>
            </p:spPr>
            <p:txBody>
              <a:bodyPr wrap="none" anchor="ctr">
                <a:prstTxWarp prst="textNoShape">
                  <a:avLst/>
                </a:prstTxWarp>
              </a:bodyPr>
              <a:lstStyle/>
              <a:p>
                <a:endParaRPr lang="ja-JP" altLang="en-US" sz="1800"/>
              </a:p>
            </p:txBody>
          </p:sp>
          <p:sp>
            <p:nvSpPr>
              <p:cNvPr id="11" name="AutoShape 37"/>
              <p:cNvSpPr>
                <a:spLocks noChangeArrowheads="1"/>
              </p:cNvSpPr>
              <p:nvPr/>
            </p:nvSpPr>
            <p:spPr bwMode="auto">
              <a:xfrm>
                <a:off x="2507" y="3112"/>
                <a:ext cx="120" cy="88"/>
              </a:xfrm>
              <a:prstGeom prst="sun">
                <a:avLst>
                  <a:gd name="adj" fmla="val 25000"/>
                </a:avLst>
              </a:prstGeom>
              <a:solidFill>
                <a:srgbClr val="F4F400"/>
              </a:solidFill>
              <a:ln w="9525">
                <a:solidFill>
                  <a:schemeClr val="tx1"/>
                </a:solidFill>
                <a:miter lim="800000"/>
                <a:headEnd/>
                <a:tailEnd/>
              </a:ln>
            </p:spPr>
            <p:txBody>
              <a:bodyPr wrap="none" anchor="ctr">
                <a:prstTxWarp prst="textNoShape">
                  <a:avLst/>
                </a:prstTxWarp>
              </a:bodyPr>
              <a:lstStyle/>
              <a:p>
                <a:endParaRPr lang="ja-JP" altLang="en-US" sz="1800"/>
              </a:p>
            </p:txBody>
          </p:sp>
        </p:grpSp>
        <p:sp>
          <p:nvSpPr>
            <p:cNvPr id="12" name="AutoShape 39"/>
            <p:cNvSpPr>
              <a:spLocks noChangeArrowheads="1"/>
            </p:cNvSpPr>
            <p:nvPr/>
          </p:nvSpPr>
          <p:spPr bwMode="auto">
            <a:xfrm>
              <a:off x="-244152" y="1066800"/>
              <a:ext cx="3276600" cy="4419600"/>
            </a:xfrm>
            <a:prstGeom prst="roundRect">
              <a:avLst>
                <a:gd name="adj" fmla="val 16667"/>
              </a:avLst>
            </a:prstGeom>
            <a:noFill/>
            <a:ln w="57150">
              <a:solidFill>
                <a:schemeClr val="accent6">
                  <a:lumMod val="20000"/>
                  <a:lumOff val="80000"/>
                </a:schemeClr>
              </a:solidFill>
              <a:round/>
              <a:headEnd/>
              <a:tailEnd/>
            </a:ln>
          </p:spPr>
          <p:txBody>
            <a:bodyPr wrap="none" anchor="ctr">
              <a:prstTxWarp prst="textNoShape">
                <a:avLst/>
              </a:prstTxWarp>
            </a:bodyPr>
            <a:lstStyle/>
            <a:p>
              <a:endParaRPr lang="ja-JP" altLang="en-US"/>
            </a:p>
          </p:txBody>
        </p:sp>
        <p:sp>
          <p:nvSpPr>
            <p:cNvPr id="13" name="Line 40"/>
            <p:cNvSpPr>
              <a:spLocks noChangeShapeType="1"/>
            </p:cNvSpPr>
            <p:nvPr/>
          </p:nvSpPr>
          <p:spPr bwMode="auto">
            <a:xfrm>
              <a:off x="2803848" y="1143000"/>
              <a:ext cx="1676400" cy="838200"/>
            </a:xfrm>
            <a:prstGeom prst="line">
              <a:avLst/>
            </a:prstGeom>
            <a:noFill/>
            <a:ln w="28575">
              <a:solidFill>
                <a:schemeClr val="accent6">
                  <a:lumMod val="20000"/>
                  <a:lumOff val="80000"/>
                </a:schemeClr>
              </a:solidFill>
              <a:round/>
              <a:headEnd/>
              <a:tailEnd/>
            </a:ln>
          </p:spPr>
          <p:txBody>
            <a:bodyPr wrap="none" anchor="ctr">
              <a:prstTxWarp prst="textNoShape">
                <a:avLst/>
              </a:prstTxWarp>
            </a:bodyPr>
            <a:lstStyle/>
            <a:p>
              <a:endParaRPr lang="ja-JP" altLang="en-US"/>
            </a:p>
          </p:txBody>
        </p:sp>
        <p:sp>
          <p:nvSpPr>
            <p:cNvPr id="14" name="Line 41"/>
            <p:cNvSpPr>
              <a:spLocks noChangeShapeType="1"/>
            </p:cNvSpPr>
            <p:nvPr/>
          </p:nvSpPr>
          <p:spPr bwMode="auto">
            <a:xfrm flipV="1">
              <a:off x="3032448" y="2057400"/>
              <a:ext cx="1447800" cy="3124200"/>
            </a:xfrm>
            <a:prstGeom prst="line">
              <a:avLst/>
            </a:prstGeom>
            <a:noFill/>
            <a:ln w="28575">
              <a:solidFill>
                <a:schemeClr val="accent6">
                  <a:lumMod val="20000"/>
                  <a:lumOff val="80000"/>
                </a:schemeClr>
              </a:solidFill>
              <a:round/>
              <a:headEnd/>
              <a:tailEnd/>
            </a:ln>
          </p:spPr>
          <p:txBody>
            <a:bodyPr wrap="none" anchor="ctr">
              <a:prstTxWarp prst="textNoShape">
                <a:avLst/>
              </a:prstTxWarp>
            </a:bodyPr>
            <a:lstStyle/>
            <a:p>
              <a:endParaRPr lang="ja-JP" altLang="en-US"/>
            </a:p>
          </p:txBody>
        </p:sp>
        <p:sp>
          <p:nvSpPr>
            <p:cNvPr id="15" name="Text Box 42"/>
            <p:cNvSpPr txBox="1">
              <a:spLocks noChangeArrowheads="1"/>
            </p:cNvSpPr>
            <p:nvPr/>
          </p:nvSpPr>
          <p:spPr bwMode="auto">
            <a:xfrm>
              <a:off x="1508448" y="4343400"/>
              <a:ext cx="1584700" cy="483898"/>
            </a:xfrm>
            <a:prstGeom prst="rect">
              <a:avLst/>
            </a:prstGeom>
            <a:noFill/>
            <a:ln w="9525">
              <a:noFill/>
              <a:miter lim="800000"/>
              <a:headEnd/>
              <a:tailEnd/>
            </a:ln>
          </p:spPr>
          <p:txBody>
            <a:bodyPr wrap="none">
              <a:prstTxWarp prst="textNoShape">
                <a:avLst/>
              </a:prstTxWarp>
              <a:spAutoFit/>
            </a:bodyPr>
            <a:lstStyle/>
            <a:p>
              <a:r>
                <a:rPr lang="en-US" altLang="ja-JP" sz="1800" dirty="0"/>
                <a:t>Polymer film</a:t>
              </a:r>
            </a:p>
          </p:txBody>
        </p:sp>
        <p:sp>
          <p:nvSpPr>
            <p:cNvPr id="16" name="Line 43"/>
            <p:cNvSpPr>
              <a:spLocks noChangeShapeType="1"/>
            </p:cNvSpPr>
            <p:nvPr/>
          </p:nvSpPr>
          <p:spPr bwMode="auto">
            <a:xfrm>
              <a:off x="2346648" y="4648200"/>
              <a:ext cx="76200" cy="152400"/>
            </a:xfrm>
            <a:prstGeom prst="line">
              <a:avLst/>
            </a:prstGeom>
            <a:noFill/>
            <a:ln w="9525">
              <a:solidFill>
                <a:schemeClr val="accent1"/>
              </a:solidFill>
              <a:round/>
              <a:headEnd/>
              <a:tailEnd/>
            </a:ln>
          </p:spPr>
          <p:txBody>
            <a:bodyPr wrap="none" anchor="ctr">
              <a:prstTxWarp prst="textNoShape">
                <a:avLst/>
              </a:prstTxWarp>
            </a:bodyPr>
            <a:lstStyle/>
            <a:p>
              <a:endParaRPr lang="ja-JP" altLang="en-US"/>
            </a:p>
          </p:txBody>
        </p:sp>
      </p:grpSp>
      <p:sp>
        <p:nvSpPr>
          <p:cNvPr id="53" name="AutoShape 6"/>
          <p:cNvSpPr>
            <a:spLocks noChangeArrowheads="1"/>
          </p:cNvSpPr>
          <p:nvPr/>
        </p:nvSpPr>
        <p:spPr bwMode="auto">
          <a:xfrm>
            <a:off x="94207" y="4901334"/>
            <a:ext cx="3197092" cy="431800"/>
          </a:xfrm>
          <a:prstGeom prst="roundRect">
            <a:avLst>
              <a:gd name="adj" fmla="val 50000"/>
            </a:avLst>
          </a:prstGeom>
          <a:solidFill>
            <a:srgbClr val="FFFFFF"/>
          </a:solidFill>
          <a:ln w="9525">
            <a:noFill/>
            <a:round/>
            <a:headEnd/>
            <a:tailEnd/>
          </a:ln>
          <a:effectLst>
            <a:outerShdw blurRad="63500" dist="107763" dir="2700000" algn="ctr" rotWithShape="0">
              <a:srgbClr val="00007D">
                <a:alpha val="50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ysClr val="windowText" lastClr="000000"/>
                </a:solidFill>
                <a:effectLst/>
                <a:uLnTx/>
                <a:uFillTx/>
              </a:rPr>
              <a:t>Spin-coat method</a:t>
            </a:r>
          </a:p>
        </p:txBody>
      </p:sp>
      <p:grpSp>
        <p:nvGrpSpPr>
          <p:cNvPr id="54" name="Group 19"/>
          <p:cNvGrpSpPr>
            <a:grpSpLocks noChangeAspect="1"/>
          </p:cNvGrpSpPr>
          <p:nvPr/>
        </p:nvGrpSpPr>
        <p:grpSpPr bwMode="auto">
          <a:xfrm>
            <a:off x="1217131" y="5764411"/>
            <a:ext cx="569411" cy="854117"/>
            <a:chOff x="2562" y="1706"/>
            <a:chExt cx="726" cy="1179"/>
          </a:xfrm>
        </p:grpSpPr>
        <p:sp>
          <p:nvSpPr>
            <p:cNvPr id="55" name="AutoShape 20"/>
            <p:cNvSpPr>
              <a:spLocks noChangeAspect="1" noChangeArrowheads="1"/>
            </p:cNvSpPr>
            <p:nvPr/>
          </p:nvSpPr>
          <p:spPr bwMode="auto">
            <a:xfrm>
              <a:off x="2562" y="1706"/>
              <a:ext cx="726" cy="1179"/>
            </a:xfrm>
            <a:prstGeom prst="can">
              <a:avLst>
                <a:gd name="adj" fmla="val 21901"/>
              </a:avLst>
            </a:prstGeom>
            <a:solidFill>
              <a:srgbClr val="FFFFFF"/>
            </a:solid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6" name="AutoShape 21"/>
            <p:cNvSpPr>
              <a:spLocks noChangeAspect="1" noChangeArrowheads="1"/>
            </p:cNvSpPr>
            <p:nvPr/>
          </p:nvSpPr>
          <p:spPr bwMode="auto">
            <a:xfrm>
              <a:off x="2562" y="2205"/>
              <a:ext cx="726" cy="680"/>
            </a:xfrm>
            <a:prstGeom prst="can">
              <a:avLst>
                <a:gd name="adj" fmla="val 25000"/>
              </a:avLst>
            </a:prstGeom>
            <a:solidFill>
              <a:srgbClr val="9999FF">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7" name="Oval 22"/>
            <p:cNvSpPr>
              <a:spLocks noChangeAspect="1" noChangeArrowheads="1"/>
            </p:cNvSpPr>
            <p:nvPr/>
          </p:nvSpPr>
          <p:spPr bwMode="auto">
            <a:xfrm>
              <a:off x="3016" y="2568"/>
              <a:ext cx="45" cy="45"/>
            </a:xfrm>
            <a:prstGeom prst="ellipse">
              <a:avLst/>
            </a:prstGeom>
            <a:gradFill rotWithShape="1">
              <a:gsLst>
                <a:gs pos="0">
                  <a:srgbClr val="FF9900"/>
                </a:gs>
                <a:gs pos="100000">
                  <a:srgbClr val="BA7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8" name="Oval 23"/>
            <p:cNvSpPr>
              <a:spLocks noChangeAspect="1" noChangeArrowheads="1"/>
            </p:cNvSpPr>
            <p:nvPr/>
          </p:nvSpPr>
          <p:spPr bwMode="auto">
            <a:xfrm>
              <a:off x="2699" y="2523"/>
              <a:ext cx="45" cy="45"/>
            </a:xfrm>
            <a:prstGeom prst="ellipse">
              <a:avLst/>
            </a:prstGeom>
            <a:gradFill rotWithShape="1">
              <a:gsLst>
                <a:gs pos="0">
                  <a:srgbClr val="FF9900"/>
                </a:gs>
                <a:gs pos="100000">
                  <a:srgbClr val="BA7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9" name="Oval 24"/>
            <p:cNvSpPr>
              <a:spLocks noChangeAspect="1" noChangeArrowheads="1"/>
            </p:cNvSpPr>
            <p:nvPr/>
          </p:nvSpPr>
          <p:spPr bwMode="auto">
            <a:xfrm>
              <a:off x="3062" y="2750"/>
              <a:ext cx="45" cy="45"/>
            </a:xfrm>
            <a:prstGeom prst="ellipse">
              <a:avLst/>
            </a:prstGeom>
            <a:gradFill rotWithShape="1">
              <a:gsLst>
                <a:gs pos="0">
                  <a:srgbClr val="FF9900"/>
                </a:gs>
                <a:gs pos="100000">
                  <a:srgbClr val="BA7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0" name="Oval 25"/>
            <p:cNvSpPr>
              <a:spLocks noChangeAspect="1" noChangeArrowheads="1"/>
            </p:cNvSpPr>
            <p:nvPr/>
          </p:nvSpPr>
          <p:spPr bwMode="auto">
            <a:xfrm>
              <a:off x="3198" y="2523"/>
              <a:ext cx="45" cy="45"/>
            </a:xfrm>
            <a:prstGeom prst="ellipse">
              <a:avLst/>
            </a:prstGeom>
            <a:gradFill rotWithShape="1">
              <a:gsLst>
                <a:gs pos="0">
                  <a:srgbClr val="FF9900"/>
                </a:gs>
                <a:gs pos="100000">
                  <a:srgbClr val="BA7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1" name="Oval 26"/>
            <p:cNvSpPr>
              <a:spLocks noChangeAspect="1" noChangeArrowheads="1"/>
            </p:cNvSpPr>
            <p:nvPr/>
          </p:nvSpPr>
          <p:spPr bwMode="auto">
            <a:xfrm>
              <a:off x="3198" y="2704"/>
              <a:ext cx="45" cy="45"/>
            </a:xfrm>
            <a:prstGeom prst="ellipse">
              <a:avLst/>
            </a:prstGeom>
            <a:gradFill rotWithShape="1">
              <a:gsLst>
                <a:gs pos="0">
                  <a:srgbClr val="FF9900"/>
                </a:gs>
                <a:gs pos="100000">
                  <a:srgbClr val="BA7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2" name="Oval 27"/>
            <p:cNvSpPr>
              <a:spLocks noChangeAspect="1" noChangeArrowheads="1"/>
            </p:cNvSpPr>
            <p:nvPr/>
          </p:nvSpPr>
          <p:spPr bwMode="auto">
            <a:xfrm>
              <a:off x="2880" y="2478"/>
              <a:ext cx="45" cy="45"/>
            </a:xfrm>
            <a:prstGeom prst="ellipse">
              <a:avLst/>
            </a:prstGeom>
            <a:gradFill rotWithShape="1">
              <a:gsLst>
                <a:gs pos="0">
                  <a:srgbClr val="FF9900"/>
                </a:gs>
                <a:gs pos="100000">
                  <a:srgbClr val="BA7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3" name="Oval 28"/>
            <p:cNvSpPr>
              <a:spLocks noChangeAspect="1" noChangeArrowheads="1"/>
            </p:cNvSpPr>
            <p:nvPr/>
          </p:nvSpPr>
          <p:spPr bwMode="auto">
            <a:xfrm>
              <a:off x="2608" y="2659"/>
              <a:ext cx="45" cy="45"/>
            </a:xfrm>
            <a:prstGeom prst="ellipse">
              <a:avLst/>
            </a:prstGeom>
            <a:gradFill rotWithShape="1">
              <a:gsLst>
                <a:gs pos="0">
                  <a:srgbClr val="FF9900"/>
                </a:gs>
                <a:gs pos="100000">
                  <a:srgbClr val="BA7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4" name="Oval 29"/>
            <p:cNvSpPr>
              <a:spLocks noChangeAspect="1" noChangeArrowheads="1"/>
            </p:cNvSpPr>
            <p:nvPr/>
          </p:nvSpPr>
          <p:spPr bwMode="auto">
            <a:xfrm>
              <a:off x="2835" y="2704"/>
              <a:ext cx="45" cy="45"/>
            </a:xfrm>
            <a:prstGeom prst="ellipse">
              <a:avLst/>
            </a:prstGeom>
            <a:gradFill rotWithShape="1">
              <a:gsLst>
                <a:gs pos="0">
                  <a:srgbClr val="FF9900"/>
                </a:gs>
                <a:gs pos="100000">
                  <a:srgbClr val="BA7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5" name="Oval 30"/>
            <p:cNvSpPr>
              <a:spLocks noChangeAspect="1" noChangeArrowheads="1"/>
            </p:cNvSpPr>
            <p:nvPr/>
          </p:nvSpPr>
          <p:spPr bwMode="auto">
            <a:xfrm>
              <a:off x="3107" y="2432"/>
              <a:ext cx="45" cy="45"/>
            </a:xfrm>
            <a:prstGeom prst="ellipse">
              <a:avLst/>
            </a:prstGeom>
            <a:gradFill rotWithShape="1">
              <a:gsLst>
                <a:gs pos="0">
                  <a:srgbClr val="FF9900"/>
                </a:gs>
                <a:gs pos="100000">
                  <a:srgbClr val="BA7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6" name="Oval 31"/>
            <p:cNvSpPr>
              <a:spLocks noChangeAspect="1" noChangeArrowheads="1"/>
            </p:cNvSpPr>
            <p:nvPr/>
          </p:nvSpPr>
          <p:spPr bwMode="auto">
            <a:xfrm>
              <a:off x="2744" y="2750"/>
              <a:ext cx="45" cy="45"/>
            </a:xfrm>
            <a:prstGeom prst="ellipse">
              <a:avLst/>
            </a:prstGeom>
            <a:gradFill rotWithShape="1">
              <a:gsLst>
                <a:gs pos="0">
                  <a:srgbClr val="FF9900"/>
                </a:gs>
                <a:gs pos="100000">
                  <a:srgbClr val="BA7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7" name="Oval 32"/>
            <p:cNvSpPr>
              <a:spLocks noChangeAspect="1" noChangeArrowheads="1"/>
            </p:cNvSpPr>
            <p:nvPr/>
          </p:nvSpPr>
          <p:spPr bwMode="auto">
            <a:xfrm>
              <a:off x="2608" y="2432"/>
              <a:ext cx="45" cy="45"/>
            </a:xfrm>
            <a:prstGeom prst="ellipse">
              <a:avLst/>
            </a:prstGeom>
            <a:gradFill rotWithShape="1">
              <a:gsLst>
                <a:gs pos="0">
                  <a:srgbClr val="FF9900"/>
                </a:gs>
                <a:gs pos="100000">
                  <a:srgbClr val="BA7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nvGrpSpPr>
          <p:cNvPr id="68" name="Group 33"/>
          <p:cNvGrpSpPr>
            <a:grpSpLocks/>
          </p:cNvGrpSpPr>
          <p:nvPr/>
        </p:nvGrpSpPr>
        <p:grpSpPr bwMode="auto">
          <a:xfrm>
            <a:off x="3338711" y="5360634"/>
            <a:ext cx="2094318" cy="1295957"/>
            <a:chOff x="3401" y="1525"/>
            <a:chExt cx="1793" cy="1089"/>
          </a:xfrm>
        </p:grpSpPr>
        <p:grpSp>
          <p:nvGrpSpPr>
            <p:cNvPr id="69" name="Group 34"/>
            <p:cNvGrpSpPr>
              <a:grpSpLocks/>
            </p:cNvGrpSpPr>
            <p:nvPr/>
          </p:nvGrpSpPr>
          <p:grpSpPr bwMode="auto">
            <a:xfrm>
              <a:off x="3742" y="1888"/>
              <a:ext cx="1452" cy="726"/>
              <a:chOff x="2336" y="2523"/>
              <a:chExt cx="1452" cy="726"/>
            </a:xfrm>
          </p:grpSpPr>
          <p:sp>
            <p:nvSpPr>
              <p:cNvPr id="73" name="AutoShape 35"/>
              <p:cNvSpPr>
                <a:spLocks noChangeArrowheads="1"/>
              </p:cNvSpPr>
              <p:nvPr/>
            </p:nvSpPr>
            <p:spPr bwMode="auto">
              <a:xfrm>
                <a:off x="2790" y="2659"/>
                <a:ext cx="499" cy="590"/>
              </a:xfrm>
              <a:prstGeom prst="can">
                <a:avLst>
                  <a:gd name="adj" fmla="val 29559"/>
                </a:avLst>
              </a:prstGeom>
              <a:gradFill rotWithShape="1">
                <a:gsLst>
                  <a:gs pos="0">
                    <a:srgbClr val="00007D"/>
                  </a:gs>
                  <a:gs pos="50000">
                    <a:srgbClr val="00007D">
                      <a:gamma/>
                      <a:tint val="34510"/>
                      <a:invGamma/>
                    </a:srgbClr>
                  </a:gs>
                  <a:gs pos="100000">
                    <a:srgbClr val="00007D"/>
                  </a:gs>
                </a:gsLst>
                <a:lin ang="0" scaled="1"/>
              </a:gradFill>
              <a:ln w="9525">
                <a:solidFill>
                  <a:srgbClr val="00007D"/>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4" name="Oval 36"/>
              <p:cNvSpPr>
                <a:spLocks noChangeArrowheads="1"/>
              </p:cNvSpPr>
              <p:nvPr/>
            </p:nvSpPr>
            <p:spPr bwMode="auto">
              <a:xfrm>
                <a:off x="2926" y="2704"/>
                <a:ext cx="227" cy="46"/>
              </a:xfrm>
              <a:prstGeom prst="ellipse">
                <a:avLst/>
              </a:prstGeom>
              <a:solidFill>
                <a:srgbClr val="00007D"/>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5" name="AutoShape 37"/>
              <p:cNvSpPr>
                <a:spLocks noChangeArrowheads="1"/>
              </p:cNvSpPr>
              <p:nvPr/>
            </p:nvSpPr>
            <p:spPr bwMode="auto">
              <a:xfrm>
                <a:off x="2654" y="2614"/>
                <a:ext cx="817" cy="226"/>
              </a:xfrm>
              <a:prstGeom prst="cube">
                <a:avLst>
                  <a:gd name="adj" fmla="val 96019"/>
                </a:avLst>
              </a:prstGeom>
              <a:solidFill>
                <a:srgbClr val="C0C0C0">
                  <a:alpha val="34901"/>
                </a:srgbClr>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6" name="AutoShape 38"/>
              <p:cNvSpPr>
                <a:spLocks noChangeArrowheads="1"/>
              </p:cNvSpPr>
              <p:nvPr/>
            </p:nvSpPr>
            <p:spPr bwMode="auto">
              <a:xfrm rot="10800000">
                <a:off x="2381" y="2523"/>
                <a:ext cx="1407" cy="3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54 h 21600"/>
                  <a:gd name="T20" fmla="*/ 18438 w 21600"/>
                  <a:gd name="T21" fmla="*/ 1844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091" y="20408"/>
                    </a:moveTo>
                    <a:cubicBezTo>
                      <a:pt x="18198" y="19001"/>
                      <a:pt x="20957" y="15140"/>
                      <a:pt x="20957" y="10800"/>
                    </a:cubicBezTo>
                    <a:cubicBezTo>
                      <a:pt x="20957" y="8353"/>
                      <a:pt x="20073" y="5988"/>
                      <a:pt x="18469" y="4141"/>
                    </a:cubicBezTo>
                    <a:lnTo>
                      <a:pt x="18955" y="3719"/>
                    </a:lnTo>
                    <a:cubicBezTo>
                      <a:pt x="20660" y="5684"/>
                      <a:pt x="21600" y="8198"/>
                      <a:pt x="21600" y="10800"/>
                    </a:cubicBezTo>
                    <a:cubicBezTo>
                      <a:pt x="21600" y="15415"/>
                      <a:pt x="18666" y="19521"/>
                      <a:pt x="14300" y="21017"/>
                    </a:cubicBezTo>
                    <a:lnTo>
                      <a:pt x="15175" y="23571"/>
                    </a:lnTo>
                    <a:lnTo>
                      <a:pt x="11337" y="21693"/>
                    </a:lnTo>
                    <a:lnTo>
                      <a:pt x="13216" y="17854"/>
                    </a:lnTo>
                    <a:lnTo>
                      <a:pt x="14091" y="20408"/>
                    </a:lnTo>
                    <a:close/>
                  </a:path>
                </a:pathLst>
              </a:custGeom>
              <a:solidFill>
                <a:srgbClr val="FF00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7" name="AutoShape 39"/>
              <p:cNvSpPr>
                <a:spLocks noChangeArrowheads="1"/>
              </p:cNvSpPr>
              <p:nvPr/>
            </p:nvSpPr>
            <p:spPr bwMode="auto">
              <a:xfrm rot="10800000">
                <a:off x="2336" y="2523"/>
                <a:ext cx="1407" cy="3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54 h 21600"/>
                  <a:gd name="T20" fmla="*/ 18438 w 21600"/>
                  <a:gd name="T21" fmla="*/ 1844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311" y="2142"/>
                    </a:moveTo>
                    <a:cubicBezTo>
                      <a:pt x="2345" y="4022"/>
                      <a:pt x="549" y="7288"/>
                      <a:pt x="549" y="10799"/>
                    </a:cubicBezTo>
                    <a:cubicBezTo>
                      <a:pt x="548" y="14855"/>
                      <a:pt x="2940" y="18530"/>
                      <a:pt x="6648" y="20172"/>
                    </a:cubicBezTo>
                    <a:lnTo>
                      <a:pt x="6426" y="20674"/>
                    </a:lnTo>
                    <a:cubicBezTo>
                      <a:pt x="2519" y="18944"/>
                      <a:pt x="0" y="15073"/>
                      <a:pt x="0" y="10800"/>
                    </a:cubicBezTo>
                    <a:cubicBezTo>
                      <a:pt x="-1" y="7100"/>
                      <a:pt x="1893" y="3659"/>
                      <a:pt x="5017" y="1678"/>
                    </a:cubicBezTo>
                    <a:lnTo>
                      <a:pt x="3571" y="-602"/>
                    </a:lnTo>
                    <a:lnTo>
                      <a:pt x="7675" y="317"/>
                    </a:lnTo>
                    <a:lnTo>
                      <a:pt x="6756" y="4422"/>
                    </a:lnTo>
                    <a:lnTo>
                      <a:pt x="5311" y="2142"/>
                    </a:lnTo>
                    <a:close/>
                  </a:path>
                </a:pathLst>
              </a:custGeom>
              <a:solidFill>
                <a:srgbClr val="FF00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sp>
          <p:nvSpPr>
            <p:cNvPr id="70" name="AutoShape 40"/>
            <p:cNvSpPr>
              <a:spLocks noChangeArrowheads="1"/>
            </p:cNvSpPr>
            <p:nvPr/>
          </p:nvSpPr>
          <p:spPr bwMode="auto">
            <a:xfrm rot="3600000">
              <a:off x="4604" y="1344"/>
              <a:ext cx="91" cy="4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934 w 21600"/>
                <a:gd name="T13" fmla="*/ 6056 h 21600"/>
                <a:gd name="T14" fmla="*/ 15666 w 21600"/>
                <a:gd name="T15" fmla="*/ 15544 h 21600"/>
              </a:gdLst>
              <a:ahLst/>
              <a:cxnLst>
                <a:cxn ang="T8">
                  <a:pos x="T0" y="T1"/>
                </a:cxn>
                <a:cxn ang="T9">
                  <a:pos x="T2" y="T3"/>
                </a:cxn>
                <a:cxn ang="T10">
                  <a:pos x="T4" y="T5"/>
                </a:cxn>
                <a:cxn ang="T11">
                  <a:pos x="T6" y="T7"/>
                </a:cxn>
              </a:cxnLst>
              <a:rect l="T12" t="T13" r="T14" b="T15"/>
              <a:pathLst>
                <a:path w="21600" h="21600">
                  <a:moveTo>
                    <a:pt x="0" y="0"/>
                  </a:moveTo>
                  <a:lnTo>
                    <a:pt x="8471" y="21600"/>
                  </a:lnTo>
                  <a:lnTo>
                    <a:pt x="13129" y="21600"/>
                  </a:lnTo>
                  <a:lnTo>
                    <a:pt x="21600" y="0"/>
                  </a:lnTo>
                  <a:lnTo>
                    <a:pt x="0" y="0"/>
                  </a:lnTo>
                  <a:close/>
                </a:path>
              </a:pathLst>
            </a:custGeom>
            <a:ln>
              <a:headEnd/>
              <a:tailEnd/>
            </a:ln>
          </p:spPr>
          <p:style>
            <a:lnRef idx="1">
              <a:schemeClr val="dk1"/>
            </a:lnRef>
            <a:fillRef idx="2">
              <a:schemeClr val="dk1"/>
            </a:fillRef>
            <a:effectRef idx="1">
              <a:schemeClr val="dk1"/>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1" name="Oval 41"/>
            <p:cNvSpPr>
              <a:spLocks noChangeArrowheads="1"/>
            </p:cNvSpPr>
            <p:nvPr/>
          </p:nvSpPr>
          <p:spPr bwMode="auto">
            <a:xfrm>
              <a:off x="4422" y="1707"/>
              <a:ext cx="45" cy="136"/>
            </a:xfrm>
            <a:prstGeom prst="ellipse">
              <a:avLst/>
            </a:prstGeom>
            <a:gradFill rotWithShape="1">
              <a:gsLst>
                <a:gs pos="0">
                  <a:srgbClr val="9999FF">
                    <a:gamma/>
                    <a:tint val="43529"/>
                    <a:invGamma/>
                  </a:srgbClr>
                </a:gs>
                <a:gs pos="100000">
                  <a:srgbClr val="9999FF">
                    <a:alpha val="60001"/>
                  </a:srgbClr>
                </a:gs>
              </a:gsLst>
              <a:path path="shape">
                <a:fillToRect l="50000" t="50000" r="50000" b="50000"/>
              </a:path>
            </a:gradFill>
            <a:ln w="9525">
              <a:solidFill>
                <a:srgbClr val="9999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2" name="Rectangle 43"/>
            <p:cNvSpPr>
              <a:spLocks noChangeArrowheads="1"/>
            </p:cNvSpPr>
            <p:nvPr/>
          </p:nvSpPr>
          <p:spPr bwMode="auto">
            <a:xfrm>
              <a:off x="3401" y="2137"/>
              <a:ext cx="68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ysClr val="windowText" lastClr="000000"/>
                  </a:solidFill>
                  <a:effectLst/>
                  <a:uLnTx/>
                  <a:uFillTx/>
                </a:rPr>
                <a:t>Cover glass</a:t>
              </a:r>
            </a:p>
          </p:txBody>
        </p:sp>
      </p:grpSp>
      <p:cxnSp>
        <p:nvCxnSpPr>
          <p:cNvPr id="52" name="直線矢印コネクタ 51"/>
          <p:cNvCxnSpPr/>
          <p:nvPr/>
        </p:nvCxnSpPr>
        <p:spPr>
          <a:xfrm>
            <a:off x="2383689" y="6107497"/>
            <a:ext cx="46928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4096" name="グループ化 4095"/>
          <p:cNvGrpSpPr/>
          <p:nvPr/>
        </p:nvGrpSpPr>
        <p:grpSpPr>
          <a:xfrm>
            <a:off x="5562958" y="5323909"/>
            <a:ext cx="3408627" cy="1370823"/>
            <a:chOff x="4787900" y="4868863"/>
            <a:chExt cx="4032250" cy="1728787"/>
          </a:xfrm>
        </p:grpSpPr>
        <p:sp>
          <p:nvSpPr>
            <p:cNvPr id="80" name="Rectangle 7"/>
            <p:cNvSpPr>
              <a:spLocks noChangeArrowheads="1"/>
            </p:cNvSpPr>
            <p:nvPr/>
          </p:nvSpPr>
          <p:spPr bwMode="auto">
            <a:xfrm>
              <a:off x="4787900" y="6381750"/>
              <a:ext cx="21605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smtClean="0">
                  <a:ln>
                    <a:noFill/>
                  </a:ln>
                  <a:solidFill>
                    <a:sysClr val="windowText" lastClr="000000"/>
                  </a:solidFill>
                  <a:effectLst/>
                  <a:uLnTx/>
                  <a:uFillTx/>
                </a:rPr>
                <a:t>Well cleaned cover glass</a:t>
              </a:r>
            </a:p>
          </p:txBody>
        </p:sp>
        <p:sp>
          <p:nvSpPr>
            <p:cNvPr id="81" name="Rectangle 9"/>
            <p:cNvSpPr>
              <a:spLocks noChangeArrowheads="1"/>
            </p:cNvSpPr>
            <p:nvPr/>
          </p:nvSpPr>
          <p:spPr bwMode="auto">
            <a:xfrm>
              <a:off x="6443663" y="5949950"/>
              <a:ext cx="2232025" cy="215900"/>
            </a:xfrm>
            <a:prstGeom prst="rect">
              <a:avLst/>
            </a:prstGeom>
            <a:gradFill rotWithShape="1">
              <a:gsLst>
                <a:gs pos="0">
                  <a:srgbClr val="969696"/>
                </a:gs>
                <a:gs pos="50000">
                  <a:srgbClr val="FFFFFF"/>
                </a:gs>
                <a:gs pos="100000">
                  <a:srgbClr val="969696"/>
                </a:gs>
              </a:gsLst>
              <a:lin ang="5400000" scaled="1"/>
            </a:gradFill>
            <a:ln w="9525">
              <a:solidFill>
                <a:srgbClr val="80808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2" name="Rectangle 10"/>
            <p:cNvSpPr>
              <a:spLocks noChangeArrowheads="1"/>
            </p:cNvSpPr>
            <p:nvPr/>
          </p:nvSpPr>
          <p:spPr bwMode="auto">
            <a:xfrm>
              <a:off x="6443663" y="5518150"/>
              <a:ext cx="2232025" cy="431800"/>
            </a:xfrm>
            <a:prstGeom prst="rect">
              <a:avLst/>
            </a:prstGeom>
            <a:solidFill>
              <a:srgbClr val="CCFFFF">
                <a:alpha val="50195"/>
              </a:srgbClr>
            </a:solidFill>
            <a:ln w="9525">
              <a:solidFill>
                <a:srgbClr val="99CC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3" name="Oval 11"/>
            <p:cNvSpPr>
              <a:spLocks noChangeAspect="1" noChangeArrowheads="1"/>
            </p:cNvSpPr>
            <p:nvPr/>
          </p:nvSpPr>
          <p:spPr bwMode="auto">
            <a:xfrm>
              <a:off x="6692900" y="5680075"/>
              <a:ext cx="107950" cy="107950"/>
            </a:xfrm>
            <a:prstGeom prst="ellipse">
              <a:avLst/>
            </a:prstGeom>
            <a:gradFill rotWithShape="1">
              <a:gsLst>
                <a:gs pos="0">
                  <a:srgbClr val="FF9900"/>
                </a:gs>
                <a:gs pos="100000">
                  <a:srgbClr val="BA7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4" name="Oval 12"/>
            <p:cNvSpPr>
              <a:spLocks noChangeAspect="1" noChangeArrowheads="1"/>
            </p:cNvSpPr>
            <p:nvPr/>
          </p:nvSpPr>
          <p:spPr bwMode="auto">
            <a:xfrm>
              <a:off x="7272338" y="5734050"/>
              <a:ext cx="107950" cy="107950"/>
            </a:xfrm>
            <a:prstGeom prst="ellipse">
              <a:avLst/>
            </a:prstGeom>
            <a:gradFill rotWithShape="1">
              <a:gsLst>
                <a:gs pos="0">
                  <a:srgbClr val="FF9900"/>
                </a:gs>
                <a:gs pos="100000">
                  <a:srgbClr val="BA7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5" name="Oval 13"/>
            <p:cNvSpPr>
              <a:spLocks noChangeAspect="1" noChangeArrowheads="1"/>
            </p:cNvSpPr>
            <p:nvPr/>
          </p:nvSpPr>
          <p:spPr bwMode="auto">
            <a:xfrm>
              <a:off x="7826375" y="5626100"/>
              <a:ext cx="107950" cy="107950"/>
            </a:xfrm>
            <a:prstGeom prst="ellipse">
              <a:avLst/>
            </a:prstGeom>
            <a:gradFill rotWithShape="1">
              <a:gsLst>
                <a:gs pos="0">
                  <a:srgbClr val="FF9900"/>
                </a:gs>
                <a:gs pos="100000">
                  <a:srgbClr val="BA7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6" name="Oval 14"/>
            <p:cNvSpPr>
              <a:spLocks noChangeAspect="1" noChangeArrowheads="1"/>
            </p:cNvSpPr>
            <p:nvPr/>
          </p:nvSpPr>
          <p:spPr bwMode="auto">
            <a:xfrm>
              <a:off x="8256588" y="5788025"/>
              <a:ext cx="109537" cy="107950"/>
            </a:xfrm>
            <a:prstGeom prst="ellipse">
              <a:avLst/>
            </a:prstGeom>
            <a:gradFill rotWithShape="1">
              <a:gsLst>
                <a:gs pos="0">
                  <a:srgbClr val="FF9900"/>
                </a:gs>
                <a:gs pos="100000">
                  <a:srgbClr val="BA7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7" name="Line 15"/>
            <p:cNvSpPr>
              <a:spLocks noChangeShapeType="1"/>
            </p:cNvSpPr>
            <p:nvPr/>
          </p:nvSpPr>
          <p:spPr bwMode="auto">
            <a:xfrm flipH="1">
              <a:off x="7378700" y="5229225"/>
              <a:ext cx="217488" cy="5048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8" name="Rectangle 16"/>
            <p:cNvSpPr>
              <a:spLocks noChangeArrowheads="1"/>
            </p:cNvSpPr>
            <p:nvPr/>
          </p:nvSpPr>
          <p:spPr bwMode="auto">
            <a:xfrm>
              <a:off x="6659563" y="4868863"/>
              <a:ext cx="216058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smtClean="0">
                  <a:ln>
                    <a:noFill/>
                  </a:ln>
                  <a:solidFill>
                    <a:sysClr val="windowText" lastClr="000000"/>
                  </a:solidFill>
                  <a:effectLst/>
                  <a:uLnTx/>
                  <a:uFillTx/>
                </a:rPr>
                <a:t>single molecule</a:t>
              </a:r>
            </a:p>
          </p:txBody>
        </p:sp>
        <p:sp>
          <p:nvSpPr>
            <p:cNvPr id="89" name="Line 52"/>
            <p:cNvSpPr>
              <a:spLocks noChangeShapeType="1"/>
            </p:cNvSpPr>
            <p:nvPr/>
          </p:nvSpPr>
          <p:spPr bwMode="auto">
            <a:xfrm flipV="1">
              <a:off x="5940425" y="6021388"/>
              <a:ext cx="647700" cy="3603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cxnSp>
        <p:nvCxnSpPr>
          <p:cNvPr id="91" name="直線矢印コネクタ 90"/>
          <p:cNvCxnSpPr/>
          <p:nvPr/>
        </p:nvCxnSpPr>
        <p:spPr>
          <a:xfrm>
            <a:off x="5710739" y="6105041"/>
            <a:ext cx="46928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正方形/長方形 16"/>
          <p:cNvSpPr/>
          <p:nvPr/>
        </p:nvSpPr>
        <p:spPr>
          <a:xfrm>
            <a:off x="2238154" y="0"/>
            <a:ext cx="5429692" cy="769441"/>
          </a:xfrm>
          <a:prstGeom prst="rect">
            <a:avLst/>
          </a:prstGeom>
        </p:spPr>
        <p:txBody>
          <a:bodyPr wrap="none">
            <a:spAutoFit/>
          </a:bodyPr>
          <a:lstStyle/>
          <a:p>
            <a:r>
              <a:rPr lang="en-US" altLang="ja-JP" sz="4400" dirty="0" smtClean="0"/>
              <a:t> Wide-field microscopy</a:t>
            </a:r>
            <a:endParaRPr lang="ja-JP" altLang="en-US" sz="4400" dirty="0"/>
          </a:p>
        </p:txBody>
      </p:sp>
    </p:spTree>
    <p:extLst>
      <p:ext uri="{BB962C8B-B14F-4D97-AF65-F5344CB8AC3E}">
        <p14:creationId xmlns:p14="http://schemas.microsoft.com/office/powerpoint/2010/main" val="854075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29598" y="177800"/>
            <a:ext cx="10299832" cy="1468438"/>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000" smtClean="0"/>
              <a:t>Difference between ensemble and single-molecule measurements</a:t>
            </a:r>
          </a:p>
        </p:txBody>
      </p:sp>
      <p:sp>
        <p:nvSpPr>
          <p:cNvPr id="6" name="テキスト ボックス 482"/>
          <p:cNvSpPr txBox="1">
            <a:spLocks noChangeArrowheads="1"/>
          </p:cNvSpPr>
          <p:nvPr/>
        </p:nvSpPr>
        <p:spPr bwMode="auto">
          <a:xfrm>
            <a:off x="4779650" y="5816601"/>
            <a:ext cx="45576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r>
              <a:rPr lang="en-US" altLang="ja-JP" sz="1800">
                <a:ea typeface="ＭＳ ゴシック" pitchFamily="-16" charset="-128"/>
              </a:rPr>
              <a:t>An emission spectrum of a single molecule</a:t>
            </a:r>
          </a:p>
        </p:txBody>
      </p:sp>
      <p:sp>
        <p:nvSpPr>
          <p:cNvPr id="7" name="正方形/長方形 6"/>
          <p:cNvSpPr>
            <a:spLocks noChangeArrowheads="1"/>
          </p:cNvSpPr>
          <p:nvPr/>
        </p:nvSpPr>
        <p:spPr bwMode="auto">
          <a:xfrm>
            <a:off x="4105492" y="2787650"/>
            <a:ext cx="5214408" cy="2967038"/>
          </a:xfrm>
          <a:prstGeom prst="rect">
            <a:avLst/>
          </a:prstGeom>
          <a:solidFill>
            <a:schemeClr val="bg1"/>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ja-JP" altLang="en-US" sz="1800">
              <a:solidFill>
                <a:srgbClr val="FFFFFF"/>
              </a:solidFill>
              <a:latin typeface="+mn-lt"/>
              <a:ea typeface="+mn-ea"/>
              <a:cs typeface="ＭＳ Ｐゴシック" charset="-128"/>
            </a:endParaRPr>
          </a:p>
        </p:txBody>
      </p:sp>
      <p:sp>
        <p:nvSpPr>
          <p:cNvPr id="8" name="フリーフォーム 7"/>
          <p:cNvSpPr>
            <a:spLocks noChangeArrowheads="1"/>
          </p:cNvSpPr>
          <p:nvPr/>
        </p:nvSpPr>
        <p:spPr bwMode="auto">
          <a:xfrm>
            <a:off x="5827004" y="3508376"/>
            <a:ext cx="968242" cy="1933575"/>
          </a:xfrm>
          <a:custGeom>
            <a:avLst/>
            <a:gdLst>
              <a:gd name="T0" fmla="*/ 0 w 1676400"/>
              <a:gd name="T1" fmla="*/ 1689100 h 2106790"/>
              <a:gd name="T2" fmla="*/ 193626 w 1676400"/>
              <a:gd name="T3" fmla="*/ 1322544 h 2106790"/>
              <a:gd name="T4" fmla="*/ 343056 w 1676400"/>
              <a:gd name="T5" fmla="*/ 188935 h 2106790"/>
              <a:gd name="T6" fmla="*/ 494590 w 1676400"/>
              <a:gd name="T7" fmla="*/ 188935 h 2106790"/>
              <a:gd name="T8" fmla="*/ 644020 w 1676400"/>
              <a:gd name="T9" fmla="*/ 1322544 h 2106790"/>
              <a:gd name="T10" fmla="*/ 833437 w 1676400"/>
              <a:gd name="T11" fmla="*/ 1689100 h 2106790"/>
              <a:gd name="T12" fmla="*/ 0 60000 65536"/>
              <a:gd name="T13" fmla="*/ 0 60000 65536"/>
              <a:gd name="T14" fmla="*/ 0 60000 65536"/>
              <a:gd name="T15" fmla="*/ 0 60000 65536"/>
              <a:gd name="T16" fmla="*/ 0 60000 65536"/>
              <a:gd name="T17" fmla="*/ 0 60000 65536"/>
              <a:gd name="T18" fmla="*/ 0 w 1676400"/>
              <a:gd name="T19" fmla="*/ 0 h 2106790"/>
              <a:gd name="T20" fmla="*/ 1676400 w 1676400"/>
              <a:gd name="T21" fmla="*/ 2106790 h 2106790"/>
            </a:gdLst>
            <a:ahLst/>
            <a:cxnLst>
              <a:cxn ang="T12">
                <a:pos x="T0" y="T1"/>
              </a:cxn>
              <a:cxn ang="T13">
                <a:pos x="T2" y="T3"/>
              </a:cxn>
              <a:cxn ang="T14">
                <a:pos x="T4" y="T5"/>
              </a:cxn>
              <a:cxn ang="T15">
                <a:pos x="T6" y="T7"/>
              </a:cxn>
              <a:cxn ang="T16">
                <a:pos x="T8" y="T9"/>
              </a:cxn>
              <a:cxn ang="T17">
                <a:pos x="T10" y="T11"/>
              </a:cxn>
            </a:cxnLst>
            <a:rect l="T18" t="T19" r="T20" b="T21"/>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00FF80">
              <a:alpha val="50195"/>
            </a:srgbClr>
          </a:solidFill>
          <a:ln w="25400">
            <a:solidFill>
              <a:srgbClr val="00FF80"/>
            </a:solidFill>
            <a:miter lim="800000"/>
            <a:headEnd/>
            <a:tailEnd/>
          </a:ln>
          <a:effectLst>
            <a:outerShdw blurRad="50800" dist="38100" dir="2700000" rotWithShape="0">
              <a:srgbClr val="808080">
                <a:alpha val="42999"/>
              </a:srgbClr>
            </a:outerShdw>
          </a:effectLst>
        </p:spPr>
        <p:txBody>
          <a:bodyPr anchor="ctr"/>
          <a:lstStyle/>
          <a:p>
            <a:pPr algn="ctr">
              <a:defRPr/>
            </a:pPr>
            <a:endParaRPr lang="ja-JP" altLang="en-US" sz="1800">
              <a:solidFill>
                <a:srgbClr val="FFFFFF"/>
              </a:solidFill>
              <a:latin typeface="+mn-lt"/>
              <a:ea typeface="+mn-ea"/>
              <a:cs typeface="ＭＳ Ｐゴシック" charset="-128"/>
            </a:endParaRPr>
          </a:p>
        </p:txBody>
      </p:sp>
      <p:sp>
        <p:nvSpPr>
          <p:cNvPr id="9" name="フリーフォーム 8"/>
          <p:cNvSpPr/>
          <p:nvPr/>
        </p:nvSpPr>
        <p:spPr>
          <a:xfrm>
            <a:off x="4495886" y="2943226"/>
            <a:ext cx="4639998" cy="2498725"/>
          </a:xfrm>
          <a:custGeom>
            <a:avLst/>
            <a:gdLst>
              <a:gd name="connsiteX0" fmla="*/ 0 w 1676400"/>
              <a:gd name="connsiteY0" fmla="*/ 2106790 h 2106790"/>
              <a:gd name="connsiteX1" fmla="*/ 389466 w 1676400"/>
              <a:gd name="connsiteY1" fmla="*/ 1649590 h 2106790"/>
              <a:gd name="connsiteX2" fmla="*/ 690033 w 1676400"/>
              <a:gd name="connsiteY2" fmla="*/ 235656 h 2106790"/>
              <a:gd name="connsiteX3" fmla="*/ 994833 w 1676400"/>
              <a:gd name="connsiteY3" fmla="*/ 235656 h 2106790"/>
              <a:gd name="connsiteX4" fmla="*/ 1295400 w 1676400"/>
              <a:gd name="connsiteY4" fmla="*/ 1649590 h 2106790"/>
              <a:gd name="connsiteX5" fmla="*/ 1676400 w 1676400"/>
              <a:gd name="connsiteY5" fmla="*/ 2106790 h 210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ln w="38100" cap="flat" cmpd="sng" algn="ctr">
            <a:solidFill>
              <a:srgbClr val="00FF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sz="1800">
              <a:solidFill>
                <a:srgbClr val="FFFFFF"/>
              </a:solidFill>
              <a:cs typeface="ＭＳ Ｐゴシック" charset="-128"/>
            </a:endParaRPr>
          </a:p>
        </p:txBody>
      </p:sp>
      <p:sp>
        <p:nvSpPr>
          <p:cNvPr id="10" name="フリーフォーム 9"/>
          <p:cNvSpPr>
            <a:spLocks noChangeArrowheads="1"/>
          </p:cNvSpPr>
          <p:nvPr/>
        </p:nvSpPr>
        <p:spPr bwMode="auto">
          <a:xfrm>
            <a:off x="5343743" y="4651376"/>
            <a:ext cx="966523" cy="790575"/>
          </a:xfrm>
          <a:custGeom>
            <a:avLst/>
            <a:gdLst>
              <a:gd name="T0" fmla="*/ 0 w 1676400"/>
              <a:gd name="T1" fmla="*/ 690563 h 2106790"/>
              <a:gd name="T2" fmla="*/ 193627 w 1676400"/>
              <a:gd name="T3" fmla="*/ 540702 h 2106790"/>
              <a:gd name="T4" fmla="*/ 343056 w 1676400"/>
              <a:gd name="T5" fmla="*/ 77243 h 2106790"/>
              <a:gd name="T6" fmla="*/ 494591 w 1676400"/>
              <a:gd name="T7" fmla="*/ 77243 h 2106790"/>
              <a:gd name="T8" fmla="*/ 644020 w 1676400"/>
              <a:gd name="T9" fmla="*/ 540702 h 2106790"/>
              <a:gd name="T10" fmla="*/ 833438 w 1676400"/>
              <a:gd name="T11" fmla="*/ 690563 h 2106790"/>
              <a:gd name="T12" fmla="*/ 0 60000 65536"/>
              <a:gd name="T13" fmla="*/ 0 60000 65536"/>
              <a:gd name="T14" fmla="*/ 0 60000 65536"/>
              <a:gd name="T15" fmla="*/ 0 60000 65536"/>
              <a:gd name="T16" fmla="*/ 0 60000 65536"/>
              <a:gd name="T17" fmla="*/ 0 60000 65536"/>
              <a:gd name="T18" fmla="*/ 0 w 1676400"/>
              <a:gd name="T19" fmla="*/ 0 h 2106790"/>
              <a:gd name="T20" fmla="*/ 1676400 w 1676400"/>
              <a:gd name="T21" fmla="*/ 2106790 h 2106790"/>
            </a:gdLst>
            <a:ahLst/>
            <a:cxnLst>
              <a:cxn ang="T12">
                <a:pos x="T0" y="T1"/>
              </a:cxn>
              <a:cxn ang="T13">
                <a:pos x="T2" y="T3"/>
              </a:cxn>
              <a:cxn ang="T14">
                <a:pos x="T4" y="T5"/>
              </a:cxn>
              <a:cxn ang="T15">
                <a:pos x="T6" y="T7"/>
              </a:cxn>
              <a:cxn ang="T16">
                <a:pos x="T8" y="T9"/>
              </a:cxn>
              <a:cxn ang="T17">
                <a:pos x="T10" y="T11"/>
              </a:cxn>
            </a:cxnLst>
            <a:rect l="T18" t="T19" r="T20" b="T21"/>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66FFCC">
              <a:alpha val="50195"/>
            </a:srgbClr>
          </a:solidFill>
          <a:ln w="25400">
            <a:solidFill>
              <a:srgbClr val="66FFCC"/>
            </a:solidFill>
            <a:miter lim="800000"/>
            <a:headEnd/>
            <a:tailEnd/>
          </a:ln>
          <a:effectLst>
            <a:outerShdw blurRad="50800" dist="38100" dir="2700000" rotWithShape="0">
              <a:srgbClr val="808080">
                <a:alpha val="42999"/>
              </a:srgbClr>
            </a:outerShdw>
          </a:effectLst>
        </p:spPr>
        <p:txBody>
          <a:bodyPr anchor="ctr"/>
          <a:lstStyle/>
          <a:p>
            <a:pPr algn="ctr">
              <a:defRPr/>
            </a:pPr>
            <a:endParaRPr lang="ja-JP" altLang="en-US" sz="1800">
              <a:solidFill>
                <a:srgbClr val="FFFFFF"/>
              </a:solidFill>
              <a:latin typeface="+mn-lt"/>
              <a:ea typeface="+mn-ea"/>
              <a:cs typeface="ＭＳ Ｐゴシック" charset="-128"/>
            </a:endParaRPr>
          </a:p>
        </p:txBody>
      </p:sp>
      <p:sp>
        <p:nvSpPr>
          <p:cNvPr id="11" name="フリーフォーム 10"/>
          <p:cNvSpPr>
            <a:spLocks noChangeArrowheads="1"/>
          </p:cNvSpPr>
          <p:nvPr/>
        </p:nvSpPr>
        <p:spPr bwMode="auto">
          <a:xfrm>
            <a:off x="6310266" y="2994026"/>
            <a:ext cx="968243" cy="2447925"/>
          </a:xfrm>
          <a:custGeom>
            <a:avLst/>
            <a:gdLst>
              <a:gd name="T0" fmla="*/ 0 w 1676400"/>
              <a:gd name="T1" fmla="*/ 2138363 h 2106790"/>
              <a:gd name="T2" fmla="*/ 193995 w 1676400"/>
              <a:gd name="T3" fmla="*/ 1674311 h 2106790"/>
              <a:gd name="T4" fmla="*/ 343710 w 1676400"/>
              <a:gd name="T5" fmla="*/ 239188 h 2106790"/>
              <a:gd name="T6" fmla="*/ 495532 w 1676400"/>
              <a:gd name="T7" fmla="*/ 239188 h 2106790"/>
              <a:gd name="T8" fmla="*/ 645247 w 1676400"/>
              <a:gd name="T9" fmla="*/ 1674311 h 2106790"/>
              <a:gd name="T10" fmla="*/ 835025 w 1676400"/>
              <a:gd name="T11" fmla="*/ 2138363 h 2106790"/>
              <a:gd name="T12" fmla="*/ 0 60000 65536"/>
              <a:gd name="T13" fmla="*/ 0 60000 65536"/>
              <a:gd name="T14" fmla="*/ 0 60000 65536"/>
              <a:gd name="T15" fmla="*/ 0 60000 65536"/>
              <a:gd name="T16" fmla="*/ 0 60000 65536"/>
              <a:gd name="T17" fmla="*/ 0 60000 65536"/>
              <a:gd name="T18" fmla="*/ 0 w 1676400"/>
              <a:gd name="T19" fmla="*/ 0 h 2106790"/>
              <a:gd name="T20" fmla="*/ 1676400 w 1676400"/>
              <a:gd name="T21" fmla="*/ 2106790 h 2106790"/>
            </a:gdLst>
            <a:ahLst/>
            <a:cxnLst>
              <a:cxn ang="T12">
                <a:pos x="T0" y="T1"/>
              </a:cxn>
              <a:cxn ang="T13">
                <a:pos x="T2" y="T3"/>
              </a:cxn>
              <a:cxn ang="T14">
                <a:pos x="T4" y="T5"/>
              </a:cxn>
              <a:cxn ang="T15">
                <a:pos x="T6" y="T7"/>
              </a:cxn>
              <a:cxn ang="T16">
                <a:pos x="T8" y="T9"/>
              </a:cxn>
              <a:cxn ang="T17">
                <a:pos x="T10" y="T11"/>
              </a:cxn>
            </a:cxnLst>
            <a:rect l="T18" t="T19" r="T20" b="T21"/>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00FF00">
              <a:alpha val="50195"/>
            </a:srgbClr>
          </a:solidFill>
          <a:ln w="28575">
            <a:solidFill>
              <a:srgbClr val="00FF00"/>
            </a:solidFill>
            <a:round/>
            <a:headEnd/>
            <a:tailEnd/>
          </a:ln>
          <a:effectLst>
            <a:outerShdw blurRad="50800" dist="38100" dir="2700000" rotWithShape="0">
              <a:srgbClr val="808080">
                <a:alpha val="42999"/>
              </a:srgbClr>
            </a:outerShdw>
          </a:effectLst>
        </p:spPr>
        <p:txBody>
          <a:bodyPr anchor="ctr"/>
          <a:lstStyle/>
          <a:p>
            <a:pPr algn="ctr">
              <a:defRPr/>
            </a:pPr>
            <a:endParaRPr lang="ja-JP" altLang="en-US" sz="1800">
              <a:solidFill>
                <a:srgbClr val="FFFFFF"/>
              </a:solidFill>
              <a:latin typeface="+mn-lt"/>
              <a:ea typeface="+mn-ea"/>
              <a:cs typeface="ＭＳ Ｐゴシック" charset="-128"/>
            </a:endParaRPr>
          </a:p>
        </p:txBody>
      </p:sp>
      <p:sp>
        <p:nvSpPr>
          <p:cNvPr id="12" name="フリーフォーム 11"/>
          <p:cNvSpPr>
            <a:spLocks noChangeArrowheads="1"/>
          </p:cNvSpPr>
          <p:nvPr/>
        </p:nvSpPr>
        <p:spPr bwMode="auto">
          <a:xfrm>
            <a:off x="4858762" y="5130800"/>
            <a:ext cx="968243" cy="311150"/>
          </a:xfrm>
          <a:custGeom>
            <a:avLst/>
            <a:gdLst>
              <a:gd name="T0" fmla="*/ 0 w 1676400"/>
              <a:gd name="T1" fmla="*/ 271463 h 2106790"/>
              <a:gd name="T2" fmla="*/ 193995 w 1676400"/>
              <a:gd name="T3" fmla="*/ 212552 h 2106790"/>
              <a:gd name="T4" fmla="*/ 343710 w 1676400"/>
              <a:gd name="T5" fmla="*/ 30365 h 2106790"/>
              <a:gd name="T6" fmla="*/ 495532 w 1676400"/>
              <a:gd name="T7" fmla="*/ 30365 h 2106790"/>
              <a:gd name="T8" fmla="*/ 645247 w 1676400"/>
              <a:gd name="T9" fmla="*/ 212552 h 2106790"/>
              <a:gd name="T10" fmla="*/ 835025 w 1676400"/>
              <a:gd name="T11" fmla="*/ 271463 h 2106790"/>
              <a:gd name="T12" fmla="*/ 0 60000 65536"/>
              <a:gd name="T13" fmla="*/ 0 60000 65536"/>
              <a:gd name="T14" fmla="*/ 0 60000 65536"/>
              <a:gd name="T15" fmla="*/ 0 60000 65536"/>
              <a:gd name="T16" fmla="*/ 0 60000 65536"/>
              <a:gd name="T17" fmla="*/ 0 60000 65536"/>
              <a:gd name="T18" fmla="*/ 0 w 1676400"/>
              <a:gd name="T19" fmla="*/ 0 h 2106790"/>
              <a:gd name="T20" fmla="*/ 1676400 w 1676400"/>
              <a:gd name="T21" fmla="*/ 2106790 h 2106790"/>
            </a:gdLst>
            <a:ahLst/>
            <a:cxnLst>
              <a:cxn ang="T12">
                <a:pos x="T0" y="T1"/>
              </a:cxn>
              <a:cxn ang="T13">
                <a:pos x="T2" y="T3"/>
              </a:cxn>
              <a:cxn ang="T14">
                <a:pos x="T4" y="T5"/>
              </a:cxn>
              <a:cxn ang="T15">
                <a:pos x="T6" y="T7"/>
              </a:cxn>
              <a:cxn ang="T16">
                <a:pos x="T8" y="T9"/>
              </a:cxn>
              <a:cxn ang="T17">
                <a:pos x="T10" y="T11"/>
              </a:cxn>
            </a:cxnLst>
            <a:rect l="T18" t="T19" r="T20" b="T21"/>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66CCFF">
              <a:alpha val="50195"/>
            </a:srgbClr>
          </a:solidFill>
          <a:ln w="25400">
            <a:solidFill>
              <a:srgbClr val="66CCFF"/>
            </a:solidFill>
            <a:miter lim="800000"/>
            <a:headEnd/>
            <a:tailEnd/>
          </a:ln>
          <a:effectLst>
            <a:outerShdw blurRad="50800" dist="38100" dir="2700000" rotWithShape="0">
              <a:srgbClr val="808080">
                <a:alpha val="42999"/>
              </a:srgbClr>
            </a:outerShdw>
          </a:effectLst>
        </p:spPr>
        <p:txBody>
          <a:bodyPr anchor="ctr"/>
          <a:lstStyle/>
          <a:p>
            <a:pPr algn="ctr">
              <a:defRPr/>
            </a:pPr>
            <a:endParaRPr lang="ja-JP" altLang="en-US" sz="1800">
              <a:solidFill>
                <a:srgbClr val="FFFFFF"/>
              </a:solidFill>
              <a:latin typeface="+mn-lt"/>
              <a:ea typeface="+mn-ea"/>
              <a:cs typeface="ＭＳ Ｐゴシック" charset="-128"/>
            </a:endParaRPr>
          </a:p>
        </p:txBody>
      </p:sp>
      <p:sp>
        <p:nvSpPr>
          <p:cNvPr id="13" name="フリーフォーム 12"/>
          <p:cNvSpPr>
            <a:spLocks noChangeArrowheads="1"/>
          </p:cNvSpPr>
          <p:nvPr/>
        </p:nvSpPr>
        <p:spPr bwMode="auto">
          <a:xfrm>
            <a:off x="6829643" y="3509963"/>
            <a:ext cx="966523" cy="1928812"/>
          </a:xfrm>
          <a:custGeom>
            <a:avLst/>
            <a:gdLst>
              <a:gd name="T0" fmla="*/ 0 w 1676400"/>
              <a:gd name="T1" fmla="*/ 1684338 h 2106790"/>
              <a:gd name="T2" fmla="*/ 193627 w 1676400"/>
              <a:gd name="T3" fmla="*/ 1318815 h 2106790"/>
              <a:gd name="T4" fmla="*/ 343056 w 1676400"/>
              <a:gd name="T5" fmla="*/ 188402 h 2106790"/>
              <a:gd name="T6" fmla="*/ 494591 w 1676400"/>
              <a:gd name="T7" fmla="*/ 188402 h 2106790"/>
              <a:gd name="T8" fmla="*/ 644020 w 1676400"/>
              <a:gd name="T9" fmla="*/ 1318815 h 2106790"/>
              <a:gd name="T10" fmla="*/ 833438 w 1676400"/>
              <a:gd name="T11" fmla="*/ 1684338 h 2106790"/>
              <a:gd name="T12" fmla="*/ 0 60000 65536"/>
              <a:gd name="T13" fmla="*/ 0 60000 65536"/>
              <a:gd name="T14" fmla="*/ 0 60000 65536"/>
              <a:gd name="T15" fmla="*/ 0 60000 65536"/>
              <a:gd name="T16" fmla="*/ 0 60000 65536"/>
              <a:gd name="T17" fmla="*/ 0 60000 65536"/>
              <a:gd name="T18" fmla="*/ 0 w 1676400"/>
              <a:gd name="T19" fmla="*/ 0 h 2106790"/>
              <a:gd name="T20" fmla="*/ 1676400 w 1676400"/>
              <a:gd name="T21" fmla="*/ 2106790 h 2106790"/>
            </a:gdLst>
            <a:ahLst/>
            <a:cxnLst>
              <a:cxn ang="T12">
                <a:pos x="T0" y="T1"/>
              </a:cxn>
              <a:cxn ang="T13">
                <a:pos x="T2" y="T3"/>
              </a:cxn>
              <a:cxn ang="T14">
                <a:pos x="T4" y="T5"/>
              </a:cxn>
              <a:cxn ang="T15">
                <a:pos x="T6" y="T7"/>
              </a:cxn>
              <a:cxn ang="T16">
                <a:pos x="T8" y="T9"/>
              </a:cxn>
              <a:cxn ang="T17">
                <a:pos x="T10" y="T11"/>
              </a:cxn>
            </a:cxnLst>
            <a:rect l="T18" t="T19" r="T20" b="T21"/>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80FF00">
              <a:alpha val="50195"/>
            </a:srgbClr>
          </a:solidFill>
          <a:ln w="25400">
            <a:solidFill>
              <a:srgbClr val="80FF00"/>
            </a:solidFill>
            <a:miter lim="800000"/>
            <a:headEnd/>
            <a:tailEnd/>
          </a:ln>
          <a:effectLst>
            <a:outerShdw blurRad="50800" dist="38100" dir="2700000" rotWithShape="0">
              <a:srgbClr val="808080">
                <a:alpha val="42999"/>
              </a:srgbClr>
            </a:outerShdw>
          </a:effectLst>
        </p:spPr>
        <p:txBody>
          <a:bodyPr anchor="ctr"/>
          <a:lstStyle/>
          <a:p>
            <a:pPr algn="ctr">
              <a:defRPr/>
            </a:pPr>
            <a:endParaRPr lang="ja-JP" altLang="en-US" sz="1800">
              <a:solidFill>
                <a:srgbClr val="FFFFFF"/>
              </a:solidFill>
              <a:latin typeface="+mn-lt"/>
              <a:ea typeface="+mn-ea"/>
              <a:cs typeface="ＭＳ Ｐゴシック" charset="-128"/>
            </a:endParaRPr>
          </a:p>
        </p:txBody>
      </p:sp>
      <p:sp>
        <p:nvSpPr>
          <p:cNvPr id="14" name="フリーフォーム 13"/>
          <p:cNvSpPr>
            <a:spLocks noChangeArrowheads="1"/>
          </p:cNvSpPr>
          <p:nvPr/>
        </p:nvSpPr>
        <p:spPr bwMode="auto">
          <a:xfrm>
            <a:off x="7278509" y="4640264"/>
            <a:ext cx="966523" cy="801687"/>
          </a:xfrm>
          <a:custGeom>
            <a:avLst/>
            <a:gdLst>
              <a:gd name="T0" fmla="*/ 0 w 1676400"/>
              <a:gd name="T1" fmla="*/ 700088 h 2106790"/>
              <a:gd name="T2" fmla="*/ 193626 w 1676400"/>
              <a:gd name="T3" fmla="*/ 548160 h 2106790"/>
              <a:gd name="T4" fmla="*/ 343056 w 1676400"/>
              <a:gd name="T5" fmla="*/ 78309 h 2106790"/>
              <a:gd name="T6" fmla="*/ 494590 w 1676400"/>
              <a:gd name="T7" fmla="*/ 78309 h 2106790"/>
              <a:gd name="T8" fmla="*/ 644020 w 1676400"/>
              <a:gd name="T9" fmla="*/ 548160 h 2106790"/>
              <a:gd name="T10" fmla="*/ 833437 w 1676400"/>
              <a:gd name="T11" fmla="*/ 700088 h 2106790"/>
              <a:gd name="T12" fmla="*/ 0 60000 65536"/>
              <a:gd name="T13" fmla="*/ 0 60000 65536"/>
              <a:gd name="T14" fmla="*/ 0 60000 65536"/>
              <a:gd name="T15" fmla="*/ 0 60000 65536"/>
              <a:gd name="T16" fmla="*/ 0 60000 65536"/>
              <a:gd name="T17" fmla="*/ 0 60000 65536"/>
              <a:gd name="T18" fmla="*/ 0 w 1676400"/>
              <a:gd name="T19" fmla="*/ 0 h 2106790"/>
              <a:gd name="T20" fmla="*/ 1676400 w 1676400"/>
              <a:gd name="T21" fmla="*/ 2106790 h 2106790"/>
            </a:gdLst>
            <a:ahLst/>
            <a:cxnLst>
              <a:cxn ang="T12">
                <a:pos x="T0" y="T1"/>
              </a:cxn>
              <a:cxn ang="T13">
                <a:pos x="T2" y="T3"/>
              </a:cxn>
              <a:cxn ang="T14">
                <a:pos x="T4" y="T5"/>
              </a:cxn>
              <a:cxn ang="T15">
                <a:pos x="T6" y="T7"/>
              </a:cxn>
              <a:cxn ang="T16">
                <a:pos x="T8" y="T9"/>
              </a:cxn>
              <a:cxn ang="T17">
                <a:pos x="T10" y="T11"/>
              </a:cxn>
            </a:cxnLst>
            <a:rect l="T18" t="T19" r="T20" b="T21"/>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CCFF66">
              <a:alpha val="50195"/>
            </a:srgbClr>
          </a:solidFill>
          <a:ln w="25400">
            <a:solidFill>
              <a:srgbClr val="CCFF66"/>
            </a:solidFill>
            <a:miter lim="800000"/>
            <a:headEnd/>
            <a:tailEnd/>
          </a:ln>
          <a:effectLst>
            <a:outerShdw blurRad="50800" dist="38100" dir="2700000" rotWithShape="0">
              <a:srgbClr val="808080">
                <a:alpha val="42999"/>
              </a:srgbClr>
            </a:outerShdw>
          </a:effectLst>
        </p:spPr>
        <p:txBody>
          <a:bodyPr anchor="ctr"/>
          <a:lstStyle/>
          <a:p>
            <a:pPr algn="ctr">
              <a:defRPr/>
            </a:pPr>
            <a:endParaRPr lang="ja-JP" altLang="en-US" sz="1800">
              <a:solidFill>
                <a:srgbClr val="FFFFFF"/>
              </a:solidFill>
              <a:latin typeface="+mn-lt"/>
              <a:ea typeface="+mn-ea"/>
              <a:cs typeface="ＭＳ Ｐゴシック" charset="-128"/>
            </a:endParaRPr>
          </a:p>
        </p:txBody>
      </p:sp>
      <p:sp>
        <p:nvSpPr>
          <p:cNvPr id="15" name="フリーフォーム 14"/>
          <p:cNvSpPr>
            <a:spLocks noChangeArrowheads="1"/>
          </p:cNvSpPr>
          <p:nvPr/>
        </p:nvSpPr>
        <p:spPr bwMode="auto">
          <a:xfrm>
            <a:off x="7761770" y="5111750"/>
            <a:ext cx="968243" cy="330200"/>
          </a:xfrm>
          <a:custGeom>
            <a:avLst/>
            <a:gdLst>
              <a:gd name="T0" fmla="*/ 0 w 1676400"/>
              <a:gd name="T1" fmla="*/ 288925 h 2106790"/>
              <a:gd name="T2" fmla="*/ 193995 w 1676400"/>
              <a:gd name="T3" fmla="*/ 226225 h 2106790"/>
              <a:gd name="T4" fmla="*/ 343710 w 1676400"/>
              <a:gd name="T5" fmla="*/ 32318 h 2106790"/>
              <a:gd name="T6" fmla="*/ 495532 w 1676400"/>
              <a:gd name="T7" fmla="*/ 32318 h 2106790"/>
              <a:gd name="T8" fmla="*/ 645247 w 1676400"/>
              <a:gd name="T9" fmla="*/ 226225 h 2106790"/>
              <a:gd name="T10" fmla="*/ 835025 w 1676400"/>
              <a:gd name="T11" fmla="*/ 288925 h 2106790"/>
              <a:gd name="T12" fmla="*/ 0 60000 65536"/>
              <a:gd name="T13" fmla="*/ 0 60000 65536"/>
              <a:gd name="T14" fmla="*/ 0 60000 65536"/>
              <a:gd name="T15" fmla="*/ 0 60000 65536"/>
              <a:gd name="T16" fmla="*/ 0 60000 65536"/>
              <a:gd name="T17" fmla="*/ 0 60000 65536"/>
              <a:gd name="T18" fmla="*/ 0 w 1676400"/>
              <a:gd name="T19" fmla="*/ 0 h 2106790"/>
              <a:gd name="T20" fmla="*/ 1676400 w 1676400"/>
              <a:gd name="T21" fmla="*/ 2106790 h 2106790"/>
            </a:gdLst>
            <a:ahLst/>
            <a:cxnLst>
              <a:cxn ang="T12">
                <a:pos x="T0" y="T1"/>
              </a:cxn>
              <a:cxn ang="T13">
                <a:pos x="T2" y="T3"/>
              </a:cxn>
              <a:cxn ang="T14">
                <a:pos x="T4" y="T5"/>
              </a:cxn>
              <a:cxn ang="T15">
                <a:pos x="T6" y="T7"/>
              </a:cxn>
              <a:cxn ang="T16">
                <a:pos x="T8" y="T9"/>
              </a:cxn>
              <a:cxn ang="T17">
                <a:pos x="T10" y="T11"/>
              </a:cxn>
            </a:cxnLst>
            <a:rect l="T18" t="T19" r="T20" b="T21"/>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FFFF66">
              <a:alpha val="50195"/>
            </a:srgbClr>
          </a:solidFill>
          <a:ln w="25400">
            <a:solidFill>
              <a:srgbClr val="FFFF66"/>
            </a:solidFill>
            <a:miter lim="800000"/>
            <a:headEnd/>
            <a:tailEnd/>
          </a:ln>
          <a:effectLst>
            <a:outerShdw blurRad="50800" dist="38100" dir="2700000" rotWithShape="0">
              <a:srgbClr val="808080">
                <a:alpha val="42999"/>
              </a:srgbClr>
            </a:outerShdw>
          </a:effectLst>
        </p:spPr>
        <p:txBody>
          <a:bodyPr anchor="ctr"/>
          <a:lstStyle/>
          <a:p>
            <a:pPr algn="ctr">
              <a:defRPr/>
            </a:pPr>
            <a:endParaRPr lang="ja-JP" altLang="en-US" sz="1800">
              <a:solidFill>
                <a:srgbClr val="FFFFFF"/>
              </a:solidFill>
              <a:latin typeface="+mn-lt"/>
              <a:ea typeface="+mn-ea"/>
              <a:cs typeface="ＭＳ Ｐゴシック" charset="-128"/>
            </a:endParaRPr>
          </a:p>
        </p:txBody>
      </p:sp>
      <p:cxnSp>
        <p:nvCxnSpPr>
          <p:cNvPr id="16" name="直線コネクタ 15"/>
          <p:cNvCxnSpPr>
            <a:cxnSpLocks noChangeShapeType="1"/>
          </p:cNvCxnSpPr>
          <p:nvPr/>
        </p:nvCxnSpPr>
        <p:spPr bwMode="auto">
          <a:xfrm rot="16200000" flipH="1">
            <a:off x="5908298" y="2774752"/>
            <a:ext cx="692150" cy="273447"/>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直線コネクタ 16"/>
          <p:cNvCxnSpPr>
            <a:cxnSpLocks noChangeShapeType="1"/>
          </p:cNvCxnSpPr>
          <p:nvPr/>
        </p:nvCxnSpPr>
        <p:spPr bwMode="auto">
          <a:xfrm rot="5400000">
            <a:off x="5560437" y="5238619"/>
            <a:ext cx="969963" cy="436827"/>
          </a:xfrm>
          <a:prstGeom prst="line">
            <a:avLst/>
          </a:prstGeom>
          <a:ln>
            <a:headEnd/>
            <a:tailEnd/>
          </a:ln>
          <a:extLst/>
        </p:spPr>
        <p:style>
          <a:lnRef idx="2">
            <a:schemeClr val="accent1"/>
          </a:lnRef>
          <a:fillRef idx="0">
            <a:schemeClr val="accent1"/>
          </a:fillRef>
          <a:effectRef idx="1">
            <a:schemeClr val="accent1"/>
          </a:effectRef>
          <a:fontRef idx="minor">
            <a:schemeClr val="tx1"/>
          </a:fontRef>
        </p:style>
      </p:cxnSp>
      <p:sp>
        <p:nvSpPr>
          <p:cNvPr id="20" name="Text Box 46"/>
          <p:cNvSpPr txBox="1">
            <a:spLocks noChangeArrowheads="1"/>
          </p:cNvSpPr>
          <p:nvPr/>
        </p:nvSpPr>
        <p:spPr bwMode="auto">
          <a:xfrm>
            <a:off x="4611111" y="2170113"/>
            <a:ext cx="4006225" cy="36933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r>
              <a:rPr lang="en-US" altLang="ja-JP" sz="1800"/>
              <a:t>The result of ensemble measurement</a:t>
            </a:r>
          </a:p>
        </p:txBody>
      </p:sp>
      <p:grpSp>
        <p:nvGrpSpPr>
          <p:cNvPr id="88" name="グループ化 87"/>
          <p:cNvGrpSpPr/>
          <p:nvPr/>
        </p:nvGrpSpPr>
        <p:grpSpPr>
          <a:xfrm>
            <a:off x="1238836" y="1490837"/>
            <a:ext cx="2566728" cy="5136851"/>
            <a:chOff x="339149" y="1728789"/>
            <a:chExt cx="2566728" cy="5136851"/>
          </a:xfrm>
        </p:grpSpPr>
        <p:sp>
          <p:nvSpPr>
            <p:cNvPr id="2" name="Rectangle 79"/>
            <p:cNvSpPr>
              <a:spLocks noChangeArrowheads="1"/>
            </p:cNvSpPr>
            <p:nvPr/>
          </p:nvSpPr>
          <p:spPr bwMode="auto">
            <a:xfrm>
              <a:off x="965152" y="4660901"/>
              <a:ext cx="1258888" cy="156686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3200"/>
            </a:p>
          </p:txBody>
        </p:sp>
        <p:sp>
          <p:nvSpPr>
            <p:cNvPr id="4" name="Text Box 3"/>
            <p:cNvSpPr txBox="1">
              <a:spLocks noChangeArrowheads="1"/>
            </p:cNvSpPr>
            <p:nvPr/>
          </p:nvSpPr>
          <p:spPr bwMode="auto">
            <a:xfrm>
              <a:off x="339149" y="6403975"/>
              <a:ext cx="25667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r>
                <a:rPr lang="en-US" altLang="ja-JP" sz="2400"/>
                <a:t>“Single molecule”</a:t>
              </a:r>
            </a:p>
          </p:txBody>
        </p:sp>
        <p:sp>
          <p:nvSpPr>
            <p:cNvPr id="5" name="Oval 5"/>
            <p:cNvSpPr>
              <a:spLocks noChangeAspect="1" noChangeArrowheads="1"/>
            </p:cNvSpPr>
            <p:nvPr/>
          </p:nvSpPr>
          <p:spPr bwMode="auto">
            <a:xfrm>
              <a:off x="1513767" y="5368925"/>
              <a:ext cx="125544" cy="115888"/>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 name="Text Box 18"/>
            <p:cNvSpPr txBox="1">
              <a:spLocks noChangeArrowheads="1"/>
            </p:cNvSpPr>
            <p:nvPr/>
          </p:nvSpPr>
          <p:spPr bwMode="auto">
            <a:xfrm>
              <a:off x="800053" y="3783013"/>
              <a:ext cx="1864254"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r>
                <a:rPr lang="en-US" altLang="ja-JP" sz="2400"/>
                <a:t>Ensemble</a:t>
              </a:r>
            </a:p>
          </p:txBody>
        </p:sp>
        <p:sp>
          <p:nvSpPr>
            <p:cNvPr id="19" name="Rectangle 77"/>
            <p:cNvSpPr>
              <a:spLocks noChangeArrowheads="1"/>
            </p:cNvSpPr>
            <p:nvPr/>
          </p:nvSpPr>
          <p:spPr bwMode="auto">
            <a:xfrm>
              <a:off x="925598" y="1966914"/>
              <a:ext cx="1396471" cy="1646237"/>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3200"/>
            </a:p>
          </p:txBody>
        </p:sp>
        <p:grpSp>
          <p:nvGrpSpPr>
            <p:cNvPr id="21" name="Group 78"/>
            <p:cNvGrpSpPr>
              <a:grpSpLocks/>
            </p:cNvGrpSpPr>
            <p:nvPr/>
          </p:nvGrpSpPr>
          <p:grpSpPr bwMode="auto">
            <a:xfrm>
              <a:off x="1011588" y="1971676"/>
              <a:ext cx="1296723" cy="1668463"/>
              <a:chOff x="851" y="1322"/>
              <a:chExt cx="754" cy="1051"/>
            </a:xfrm>
          </p:grpSpPr>
          <p:sp>
            <p:nvSpPr>
              <p:cNvPr id="22" name="Oval 19"/>
              <p:cNvSpPr>
                <a:spLocks noChangeAspect="1" noChangeArrowheads="1"/>
              </p:cNvSpPr>
              <p:nvPr/>
            </p:nvSpPr>
            <p:spPr bwMode="auto">
              <a:xfrm>
                <a:off x="1078" y="1655"/>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3" name="Oval 20"/>
              <p:cNvSpPr>
                <a:spLocks noChangeAspect="1" noChangeArrowheads="1"/>
              </p:cNvSpPr>
              <p:nvPr/>
            </p:nvSpPr>
            <p:spPr bwMode="auto">
              <a:xfrm>
                <a:off x="1167" y="1496"/>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4" name="Oval 21"/>
              <p:cNvSpPr>
                <a:spLocks noChangeAspect="1" noChangeArrowheads="1"/>
              </p:cNvSpPr>
              <p:nvPr/>
            </p:nvSpPr>
            <p:spPr bwMode="auto">
              <a:xfrm>
                <a:off x="952" y="1617"/>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5" name="Oval 22"/>
              <p:cNvSpPr>
                <a:spLocks noChangeAspect="1" noChangeArrowheads="1"/>
              </p:cNvSpPr>
              <p:nvPr/>
            </p:nvSpPr>
            <p:spPr bwMode="auto">
              <a:xfrm>
                <a:off x="1249" y="1690"/>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6" name="Oval 23"/>
              <p:cNvSpPr>
                <a:spLocks noChangeAspect="1" noChangeArrowheads="1"/>
              </p:cNvSpPr>
              <p:nvPr/>
            </p:nvSpPr>
            <p:spPr bwMode="auto">
              <a:xfrm>
                <a:off x="1354" y="1507"/>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7" name="Oval 24"/>
              <p:cNvSpPr>
                <a:spLocks noChangeAspect="1" noChangeArrowheads="1"/>
              </p:cNvSpPr>
              <p:nvPr/>
            </p:nvSpPr>
            <p:spPr bwMode="auto">
              <a:xfrm>
                <a:off x="1307" y="1356"/>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 name="Oval 25"/>
              <p:cNvSpPr>
                <a:spLocks noChangeAspect="1" noChangeArrowheads="1"/>
              </p:cNvSpPr>
              <p:nvPr/>
            </p:nvSpPr>
            <p:spPr bwMode="auto">
              <a:xfrm>
                <a:off x="876" y="1389"/>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 name="Oval 26"/>
              <p:cNvSpPr>
                <a:spLocks noChangeAspect="1" noChangeArrowheads="1"/>
              </p:cNvSpPr>
              <p:nvPr/>
            </p:nvSpPr>
            <p:spPr bwMode="auto">
              <a:xfrm>
                <a:off x="1078" y="1519"/>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 name="Oval 27"/>
              <p:cNvSpPr>
                <a:spLocks noChangeAspect="1" noChangeArrowheads="1"/>
              </p:cNvSpPr>
              <p:nvPr/>
            </p:nvSpPr>
            <p:spPr bwMode="auto">
              <a:xfrm>
                <a:off x="1346" y="1688"/>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 name="Oval 28"/>
              <p:cNvSpPr>
                <a:spLocks noChangeAspect="1" noChangeArrowheads="1"/>
              </p:cNvSpPr>
              <p:nvPr/>
            </p:nvSpPr>
            <p:spPr bwMode="auto">
              <a:xfrm>
                <a:off x="912" y="1745"/>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2" name="Oval 29"/>
              <p:cNvSpPr>
                <a:spLocks noChangeAspect="1" noChangeArrowheads="1"/>
              </p:cNvSpPr>
              <p:nvPr/>
            </p:nvSpPr>
            <p:spPr bwMode="auto">
              <a:xfrm>
                <a:off x="1313" y="1602"/>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3" name="Oval 30"/>
              <p:cNvSpPr>
                <a:spLocks noChangeAspect="1" noChangeArrowheads="1"/>
              </p:cNvSpPr>
              <p:nvPr/>
            </p:nvSpPr>
            <p:spPr bwMode="auto">
              <a:xfrm>
                <a:off x="1162" y="1779"/>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4" name="Oval 31"/>
              <p:cNvSpPr>
                <a:spLocks noChangeAspect="1" noChangeArrowheads="1"/>
              </p:cNvSpPr>
              <p:nvPr/>
            </p:nvSpPr>
            <p:spPr bwMode="auto">
              <a:xfrm>
                <a:off x="937" y="1458"/>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 name="Oval 32"/>
              <p:cNvSpPr>
                <a:spLocks noChangeAspect="1" noChangeArrowheads="1"/>
              </p:cNvSpPr>
              <p:nvPr/>
            </p:nvSpPr>
            <p:spPr bwMode="auto">
              <a:xfrm>
                <a:off x="1186" y="1323"/>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 name="Oval 33"/>
              <p:cNvSpPr>
                <a:spLocks noChangeAspect="1" noChangeArrowheads="1"/>
              </p:cNvSpPr>
              <p:nvPr/>
            </p:nvSpPr>
            <p:spPr bwMode="auto">
              <a:xfrm>
                <a:off x="1075" y="1412"/>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 name="Oval 34"/>
              <p:cNvSpPr>
                <a:spLocks noChangeAspect="1" noChangeArrowheads="1"/>
              </p:cNvSpPr>
              <p:nvPr/>
            </p:nvSpPr>
            <p:spPr bwMode="auto">
              <a:xfrm>
                <a:off x="1403" y="1645"/>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 name="Oval 35"/>
              <p:cNvSpPr>
                <a:spLocks noChangeAspect="1" noChangeArrowheads="1"/>
              </p:cNvSpPr>
              <p:nvPr/>
            </p:nvSpPr>
            <p:spPr bwMode="auto">
              <a:xfrm>
                <a:off x="1483" y="1334"/>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9" name="Oval 36"/>
              <p:cNvSpPr>
                <a:spLocks noChangeAspect="1" noChangeArrowheads="1"/>
              </p:cNvSpPr>
              <p:nvPr/>
            </p:nvSpPr>
            <p:spPr bwMode="auto">
              <a:xfrm>
                <a:off x="1270" y="1463"/>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 name="Oval 37"/>
              <p:cNvSpPr>
                <a:spLocks noChangeAspect="1" noChangeArrowheads="1"/>
              </p:cNvSpPr>
              <p:nvPr/>
            </p:nvSpPr>
            <p:spPr bwMode="auto">
              <a:xfrm>
                <a:off x="1041" y="1762"/>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 name="Oval 38"/>
              <p:cNvSpPr>
                <a:spLocks noChangeAspect="1" noChangeArrowheads="1"/>
              </p:cNvSpPr>
              <p:nvPr/>
            </p:nvSpPr>
            <p:spPr bwMode="auto">
              <a:xfrm>
                <a:off x="1178" y="1611"/>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2" name="Oval 39"/>
              <p:cNvSpPr>
                <a:spLocks noChangeAspect="1" noChangeArrowheads="1"/>
              </p:cNvSpPr>
              <p:nvPr/>
            </p:nvSpPr>
            <p:spPr bwMode="auto">
              <a:xfrm>
                <a:off x="851" y="1572"/>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 name="Oval 40"/>
              <p:cNvSpPr>
                <a:spLocks noChangeAspect="1" noChangeArrowheads="1"/>
              </p:cNvSpPr>
              <p:nvPr/>
            </p:nvSpPr>
            <p:spPr bwMode="auto">
              <a:xfrm>
                <a:off x="993" y="1322"/>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 name="Oval 41"/>
              <p:cNvSpPr>
                <a:spLocks noChangeAspect="1" noChangeArrowheads="1"/>
              </p:cNvSpPr>
              <p:nvPr/>
            </p:nvSpPr>
            <p:spPr bwMode="auto">
              <a:xfrm>
                <a:off x="1282" y="1763"/>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 name="Oval 42"/>
              <p:cNvSpPr>
                <a:spLocks noChangeAspect="1" noChangeArrowheads="1"/>
              </p:cNvSpPr>
              <p:nvPr/>
            </p:nvSpPr>
            <p:spPr bwMode="auto">
              <a:xfrm>
                <a:off x="1410" y="1420"/>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 name="Oval 43"/>
              <p:cNvSpPr>
                <a:spLocks noChangeAspect="1" noChangeArrowheads="1"/>
              </p:cNvSpPr>
              <p:nvPr/>
            </p:nvSpPr>
            <p:spPr bwMode="auto">
              <a:xfrm>
                <a:off x="1446" y="1538"/>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 name="Oval 44"/>
              <p:cNvSpPr>
                <a:spLocks noChangeAspect="1" noChangeArrowheads="1"/>
              </p:cNvSpPr>
              <p:nvPr/>
            </p:nvSpPr>
            <p:spPr bwMode="auto">
              <a:xfrm>
                <a:off x="1410" y="1779"/>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8" name="Oval 45"/>
              <p:cNvSpPr>
                <a:spLocks noChangeAspect="1" noChangeArrowheads="1"/>
              </p:cNvSpPr>
              <p:nvPr/>
            </p:nvSpPr>
            <p:spPr bwMode="auto">
              <a:xfrm>
                <a:off x="1483" y="1714"/>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9" name="Oval 50"/>
              <p:cNvSpPr>
                <a:spLocks noChangeAspect="1" noChangeArrowheads="1"/>
              </p:cNvSpPr>
              <p:nvPr/>
            </p:nvSpPr>
            <p:spPr bwMode="auto">
              <a:xfrm>
                <a:off x="1127" y="2176"/>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 name="Oval 51"/>
              <p:cNvSpPr>
                <a:spLocks noChangeAspect="1" noChangeArrowheads="1"/>
              </p:cNvSpPr>
              <p:nvPr/>
            </p:nvSpPr>
            <p:spPr bwMode="auto">
              <a:xfrm>
                <a:off x="1216" y="2017"/>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 name="Oval 52"/>
              <p:cNvSpPr>
                <a:spLocks noChangeAspect="1" noChangeArrowheads="1"/>
              </p:cNvSpPr>
              <p:nvPr/>
            </p:nvSpPr>
            <p:spPr bwMode="auto">
              <a:xfrm>
                <a:off x="1001" y="2138"/>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2" name="Oval 53"/>
              <p:cNvSpPr>
                <a:spLocks noChangeAspect="1" noChangeArrowheads="1"/>
              </p:cNvSpPr>
              <p:nvPr/>
            </p:nvSpPr>
            <p:spPr bwMode="auto">
              <a:xfrm>
                <a:off x="1298" y="2211"/>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 name="Oval 54"/>
              <p:cNvSpPr>
                <a:spLocks noChangeAspect="1" noChangeArrowheads="1"/>
              </p:cNvSpPr>
              <p:nvPr/>
            </p:nvSpPr>
            <p:spPr bwMode="auto">
              <a:xfrm>
                <a:off x="1403" y="2028"/>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4" name="Oval 55"/>
              <p:cNvSpPr>
                <a:spLocks noChangeAspect="1" noChangeArrowheads="1"/>
              </p:cNvSpPr>
              <p:nvPr/>
            </p:nvSpPr>
            <p:spPr bwMode="auto">
              <a:xfrm>
                <a:off x="1356" y="1877"/>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 name="Oval 56"/>
              <p:cNvSpPr>
                <a:spLocks noChangeAspect="1" noChangeArrowheads="1"/>
              </p:cNvSpPr>
              <p:nvPr/>
            </p:nvSpPr>
            <p:spPr bwMode="auto">
              <a:xfrm>
                <a:off x="925" y="1910"/>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 name="Oval 57"/>
              <p:cNvSpPr>
                <a:spLocks noChangeAspect="1" noChangeArrowheads="1"/>
              </p:cNvSpPr>
              <p:nvPr/>
            </p:nvSpPr>
            <p:spPr bwMode="auto">
              <a:xfrm>
                <a:off x="1127" y="2040"/>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 name="Oval 58"/>
              <p:cNvSpPr>
                <a:spLocks noChangeAspect="1" noChangeArrowheads="1"/>
              </p:cNvSpPr>
              <p:nvPr/>
            </p:nvSpPr>
            <p:spPr bwMode="auto">
              <a:xfrm>
                <a:off x="1395" y="2209"/>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 name="Oval 59"/>
              <p:cNvSpPr>
                <a:spLocks noChangeAspect="1" noChangeArrowheads="1"/>
              </p:cNvSpPr>
              <p:nvPr/>
            </p:nvSpPr>
            <p:spPr bwMode="auto">
              <a:xfrm>
                <a:off x="961" y="2266"/>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 name="Oval 60"/>
              <p:cNvSpPr>
                <a:spLocks noChangeAspect="1" noChangeArrowheads="1"/>
              </p:cNvSpPr>
              <p:nvPr/>
            </p:nvSpPr>
            <p:spPr bwMode="auto">
              <a:xfrm>
                <a:off x="1362" y="2123"/>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 name="Oval 61"/>
              <p:cNvSpPr>
                <a:spLocks noChangeAspect="1" noChangeArrowheads="1"/>
              </p:cNvSpPr>
              <p:nvPr/>
            </p:nvSpPr>
            <p:spPr bwMode="auto">
              <a:xfrm>
                <a:off x="1211" y="2300"/>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 name="Oval 62"/>
              <p:cNvSpPr>
                <a:spLocks noChangeAspect="1" noChangeArrowheads="1"/>
              </p:cNvSpPr>
              <p:nvPr/>
            </p:nvSpPr>
            <p:spPr bwMode="auto">
              <a:xfrm>
                <a:off x="986" y="1979"/>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 name="Oval 63"/>
              <p:cNvSpPr>
                <a:spLocks noChangeAspect="1" noChangeArrowheads="1"/>
              </p:cNvSpPr>
              <p:nvPr/>
            </p:nvSpPr>
            <p:spPr bwMode="auto">
              <a:xfrm>
                <a:off x="1235" y="1844"/>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 name="Oval 64"/>
              <p:cNvSpPr>
                <a:spLocks noChangeAspect="1" noChangeArrowheads="1"/>
              </p:cNvSpPr>
              <p:nvPr/>
            </p:nvSpPr>
            <p:spPr bwMode="auto">
              <a:xfrm>
                <a:off x="1124" y="1933"/>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 name="Oval 65"/>
              <p:cNvSpPr>
                <a:spLocks noChangeAspect="1" noChangeArrowheads="1"/>
              </p:cNvSpPr>
              <p:nvPr/>
            </p:nvSpPr>
            <p:spPr bwMode="auto">
              <a:xfrm>
                <a:off x="1452" y="2166"/>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 name="Oval 66"/>
              <p:cNvSpPr>
                <a:spLocks noChangeAspect="1" noChangeArrowheads="1"/>
              </p:cNvSpPr>
              <p:nvPr/>
            </p:nvSpPr>
            <p:spPr bwMode="auto">
              <a:xfrm>
                <a:off x="1532" y="1855"/>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 name="Oval 67"/>
              <p:cNvSpPr>
                <a:spLocks noChangeAspect="1" noChangeArrowheads="1"/>
              </p:cNvSpPr>
              <p:nvPr/>
            </p:nvSpPr>
            <p:spPr bwMode="auto">
              <a:xfrm>
                <a:off x="1319" y="1984"/>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7" name="Oval 68"/>
              <p:cNvSpPr>
                <a:spLocks noChangeAspect="1" noChangeArrowheads="1"/>
              </p:cNvSpPr>
              <p:nvPr/>
            </p:nvSpPr>
            <p:spPr bwMode="auto">
              <a:xfrm>
                <a:off x="1090" y="2283"/>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8" name="Oval 69"/>
              <p:cNvSpPr>
                <a:spLocks noChangeAspect="1" noChangeArrowheads="1"/>
              </p:cNvSpPr>
              <p:nvPr/>
            </p:nvSpPr>
            <p:spPr bwMode="auto">
              <a:xfrm>
                <a:off x="1227" y="2132"/>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9" name="Oval 70"/>
              <p:cNvSpPr>
                <a:spLocks noChangeAspect="1" noChangeArrowheads="1"/>
              </p:cNvSpPr>
              <p:nvPr/>
            </p:nvSpPr>
            <p:spPr bwMode="auto">
              <a:xfrm>
                <a:off x="900" y="2093"/>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 name="Oval 71"/>
              <p:cNvSpPr>
                <a:spLocks noChangeAspect="1" noChangeArrowheads="1"/>
              </p:cNvSpPr>
              <p:nvPr/>
            </p:nvSpPr>
            <p:spPr bwMode="auto">
              <a:xfrm>
                <a:off x="1082" y="1875"/>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 name="Oval 72"/>
              <p:cNvSpPr>
                <a:spLocks noChangeAspect="1" noChangeArrowheads="1"/>
              </p:cNvSpPr>
              <p:nvPr/>
            </p:nvSpPr>
            <p:spPr bwMode="auto">
              <a:xfrm>
                <a:off x="1331" y="2284"/>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 name="Oval 73"/>
              <p:cNvSpPr>
                <a:spLocks noChangeAspect="1" noChangeArrowheads="1"/>
              </p:cNvSpPr>
              <p:nvPr/>
            </p:nvSpPr>
            <p:spPr bwMode="auto">
              <a:xfrm>
                <a:off x="1459" y="1941"/>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 name="Oval 74"/>
              <p:cNvSpPr>
                <a:spLocks noChangeAspect="1" noChangeArrowheads="1"/>
              </p:cNvSpPr>
              <p:nvPr/>
            </p:nvSpPr>
            <p:spPr bwMode="auto">
              <a:xfrm>
                <a:off x="1495" y="2059"/>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 name="Oval 75"/>
              <p:cNvSpPr>
                <a:spLocks noChangeAspect="1" noChangeArrowheads="1"/>
              </p:cNvSpPr>
              <p:nvPr/>
            </p:nvSpPr>
            <p:spPr bwMode="auto">
              <a:xfrm>
                <a:off x="1459" y="2300"/>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5" name="Oval 76"/>
              <p:cNvSpPr>
                <a:spLocks noChangeAspect="1" noChangeArrowheads="1"/>
              </p:cNvSpPr>
              <p:nvPr/>
            </p:nvSpPr>
            <p:spPr bwMode="auto">
              <a:xfrm>
                <a:off x="1532" y="2235"/>
                <a:ext cx="73" cy="73"/>
              </a:xfrm>
              <a:prstGeom prst="ellipse">
                <a:avLst/>
              </a:prstGeom>
              <a:solidFill>
                <a:srgbClr val="00FF00"/>
              </a:solid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6" name="Group 95"/>
            <p:cNvGrpSpPr>
              <a:grpSpLocks/>
            </p:cNvGrpSpPr>
            <p:nvPr/>
          </p:nvGrpSpPr>
          <p:grpSpPr bwMode="auto">
            <a:xfrm>
              <a:off x="1914478" y="4422776"/>
              <a:ext cx="194337" cy="1971675"/>
              <a:chOff x="1470" y="2786"/>
              <a:chExt cx="113" cy="1242"/>
            </a:xfrm>
          </p:grpSpPr>
          <p:sp>
            <p:nvSpPr>
              <p:cNvPr id="77" name="Freeform 81"/>
              <p:cNvSpPr>
                <a:spLocks/>
              </p:cNvSpPr>
              <p:nvPr/>
            </p:nvSpPr>
            <p:spPr bwMode="auto">
              <a:xfrm flipH="1">
                <a:off x="1470" y="2786"/>
                <a:ext cx="113" cy="1242"/>
              </a:xfrm>
              <a:custGeom>
                <a:avLst/>
                <a:gdLst>
                  <a:gd name="T0" fmla="*/ 0 w 184"/>
                  <a:gd name="T1" fmla="*/ 0 h 896"/>
                  <a:gd name="T2" fmla="*/ 113 w 184"/>
                  <a:gd name="T3" fmla="*/ 643 h 896"/>
                  <a:gd name="T4" fmla="*/ 0 w 184"/>
                  <a:gd name="T5" fmla="*/ 1242 h 896"/>
                  <a:gd name="T6" fmla="*/ 0 60000 65536"/>
                  <a:gd name="T7" fmla="*/ 0 60000 65536"/>
                  <a:gd name="T8" fmla="*/ 0 60000 65536"/>
                </a:gdLst>
                <a:ahLst/>
                <a:cxnLst>
                  <a:cxn ang="T6">
                    <a:pos x="T0" y="T1"/>
                  </a:cxn>
                  <a:cxn ang="T7">
                    <a:pos x="T2" y="T3"/>
                  </a:cxn>
                  <a:cxn ang="T8">
                    <a:pos x="T4" y="T5"/>
                  </a:cxn>
                </a:cxnLst>
                <a:rect l="0" t="0" r="r" b="b"/>
                <a:pathLst>
                  <a:path w="184" h="896">
                    <a:moveTo>
                      <a:pt x="0" y="0"/>
                    </a:moveTo>
                    <a:cubicBezTo>
                      <a:pt x="92" y="157"/>
                      <a:pt x="184" y="315"/>
                      <a:pt x="184" y="464"/>
                    </a:cubicBezTo>
                    <a:cubicBezTo>
                      <a:pt x="184" y="613"/>
                      <a:pt x="92" y="754"/>
                      <a:pt x="0" y="896"/>
                    </a:cubicBezTo>
                  </a:path>
                </a:pathLst>
              </a:custGeom>
              <a:noFill/>
              <a:ln w="28575"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 name="Line 86"/>
              <p:cNvSpPr>
                <a:spLocks noChangeShapeType="1"/>
              </p:cNvSpPr>
              <p:nvPr/>
            </p:nvSpPr>
            <p:spPr bwMode="auto">
              <a:xfrm flipH="1" flipV="1">
                <a:off x="1472" y="3352"/>
                <a:ext cx="0" cy="11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79" name="Group 91"/>
            <p:cNvGrpSpPr>
              <a:grpSpLocks/>
            </p:cNvGrpSpPr>
            <p:nvPr/>
          </p:nvGrpSpPr>
          <p:grpSpPr bwMode="auto">
            <a:xfrm>
              <a:off x="1940275" y="1728789"/>
              <a:ext cx="216694" cy="2073275"/>
              <a:chOff x="1525" y="1089"/>
              <a:chExt cx="126" cy="1306"/>
            </a:xfrm>
          </p:grpSpPr>
          <p:sp>
            <p:nvSpPr>
              <p:cNvPr id="80" name="Freeform 49"/>
              <p:cNvSpPr>
                <a:spLocks/>
              </p:cNvSpPr>
              <p:nvPr/>
            </p:nvSpPr>
            <p:spPr bwMode="auto">
              <a:xfrm flipH="1">
                <a:off x="1525" y="1089"/>
                <a:ext cx="126" cy="1306"/>
              </a:xfrm>
              <a:custGeom>
                <a:avLst/>
                <a:gdLst>
                  <a:gd name="T0" fmla="*/ 0 w 184"/>
                  <a:gd name="T1" fmla="*/ 0 h 896"/>
                  <a:gd name="T2" fmla="*/ 126 w 184"/>
                  <a:gd name="T3" fmla="*/ 676 h 896"/>
                  <a:gd name="T4" fmla="*/ 0 w 184"/>
                  <a:gd name="T5" fmla="*/ 1306 h 896"/>
                  <a:gd name="T6" fmla="*/ 0 60000 65536"/>
                  <a:gd name="T7" fmla="*/ 0 60000 65536"/>
                  <a:gd name="T8" fmla="*/ 0 60000 65536"/>
                </a:gdLst>
                <a:ahLst/>
                <a:cxnLst>
                  <a:cxn ang="T6">
                    <a:pos x="T0" y="T1"/>
                  </a:cxn>
                  <a:cxn ang="T7">
                    <a:pos x="T2" y="T3"/>
                  </a:cxn>
                  <a:cxn ang="T8">
                    <a:pos x="T4" y="T5"/>
                  </a:cxn>
                </a:cxnLst>
                <a:rect l="0" t="0" r="r" b="b"/>
                <a:pathLst>
                  <a:path w="184" h="896">
                    <a:moveTo>
                      <a:pt x="0" y="0"/>
                    </a:moveTo>
                    <a:cubicBezTo>
                      <a:pt x="92" y="157"/>
                      <a:pt x="184" y="315"/>
                      <a:pt x="184" y="464"/>
                    </a:cubicBezTo>
                    <a:cubicBezTo>
                      <a:pt x="184" y="613"/>
                      <a:pt x="92" y="754"/>
                      <a:pt x="0" y="896"/>
                    </a:cubicBezTo>
                  </a:path>
                </a:pathLst>
              </a:custGeom>
              <a:noFill/>
              <a:ln w="28575"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88"/>
              <p:cNvSpPr>
                <a:spLocks noChangeShapeType="1"/>
              </p:cNvSpPr>
              <p:nvPr/>
            </p:nvSpPr>
            <p:spPr bwMode="auto">
              <a:xfrm flipH="1" flipV="1">
                <a:off x="1529" y="1657"/>
                <a:ext cx="0" cy="112"/>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2" name="Group 92"/>
            <p:cNvGrpSpPr>
              <a:grpSpLocks/>
            </p:cNvGrpSpPr>
            <p:nvPr/>
          </p:nvGrpSpPr>
          <p:grpSpPr bwMode="auto">
            <a:xfrm flipH="1">
              <a:off x="1033945" y="1730376"/>
              <a:ext cx="216694" cy="2073275"/>
              <a:chOff x="1525" y="1089"/>
              <a:chExt cx="126" cy="1306"/>
            </a:xfrm>
          </p:grpSpPr>
          <p:sp>
            <p:nvSpPr>
              <p:cNvPr id="83" name="Freeform 93"/>
              <p:cNvSpPr>
                <a:spLocks/>
              </p:cNvSpPr>
              <p:nvPr/>
            </p:nvSpPr>
            <p:spPr bwMode="auto">
              <a:xfrm flipH="1">
                <a:off x="1525" y="1089"/>
                <a:ext cx="126" cy="1306"/>
              </a:xfrm>
              <a:custGeom>
                <a:avLst/>
                <a:gdLst>
                  <a:gd name="T0" fmla="*/ 0 w 184"/>
                  <a:gd name="T1" fmla="*/ 0 h 896"/>
                  <a:gd name="T2" fmla="*/ 126 w 184"/>
                  <a:gd name="T3" fmla="*/ 676 h 896"/>
                  <a:gd name="T4" fmla="*/ 0 w 184"/>
                  <a:gd name="T5" fmla="*/ 1306 h 896"/>
                  <a:gd name="T6" fmla="*/ 0 60000 65536"/>
                  <a:gd name="T7" fmla="*/ 0 60000 65536"/>
                  <a:gd name="T8" fmla="*/ 0 60000 65536"/>
                </a:gdLst>
                <a:ahLst/>
                <a:cxnLst>
                  <a:cxn ang="T6">
                    <a:pos x="T0" y="T1"/>
                  </a:cxn>
                  <a:cxn ang="T7">
                    <a:pos x="T2" y="T3"/>
                  </a:cxn>
                  <a:cxn ang="T8">
                    <a:pos x="T4" y="T5"/>
                  </a:cxn>
                </a:cxnLst>
                <a:rect l="0" t="0" r="r" b="b"/>
                <a:pathLst>
                  <a:path w="184" h="896">
                    <a:moveTo>
                      <a:pt x="0" y="0"/>
                    </a:moveTo>
                    <a:cubicBezTo>
                      <a:pt x="92" y="157"/>
                      <a:pt x="184" y="315"/>
                      <a:pt x="184" y="464"/>
                    </a:cubicBezTo>
                    <a:cubicBezTo>
                      <a:pt x="184" y="613"/>
                      <a:pt x="92" y="754"/>
                      <a:pt x="0" y="896"/>
                    </a:cubicBezTo>
                  </a:path>
                </a:pathLst>
              </a:custGeom>
              <a:noFill/>
              <a:ln w="28575"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94"/>
              <p:cNvSpPr>
                <a:spLocks noChangeShapeType="1"/>
              </p:cNvSpPr>
              <p:nvPr/>
            </p:nvSpPr>
            <p:spPr bwMode="auto">
              <a:xfrm flipH="1" flipV="1">
                <a:off x="1529" y="1657"/>
                <a:ext cx="0" cy="112"/>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5" name="Group 96"/>
            <p:cNvGrpSpPr>
              <a:grpSpLocks/>
            </p:cNvGrpSpPr>
            <p:nvPr/>
          </p:nvGrpSpPr>
          <p:grpSpPr bwMode="auto">
            <a:xfrm flipH="1">
              <a:off x="1035665" y="4411664"/>
              <a:ext cx="194336" cy="1971675"/>
              <a:chOff x="1470" y="2786"/>
              <a:chExt cx="113" cy="1242"/>
            </a:xfrm>
          </p:grpSpPr>
          <p:sp>
            <p:nvSpPr>
              <p:cNvPr id="86" name="Freeform 97"/>
              <p:cNvSpPr>
                <a:spLocks/>
              </p:cNvSpPr>
              <p:nvPr/>
            </p:nvSpPr>
            <p:spPr bwMode="auto">
              <a:xfrm flipH="1">
                <a:off x="1470" y="2786"/>
                <a:ext cx="113" cy="1242"/>
              </a:xfrm>
              <a:custGeom>
                <a:avLst/>
                <a:gdLst>
                  <a:gd name="T0" fmla="*/ 0 w 184"/>
                  <a:gd name="T1" fmla="*/ 0 h 896"/>
                  <a:gd name="T2" fmla="*/ 113 w 184"/>
                  <a:gd name="T3" fmla="*/ 643 h 896"/>
                  <a:gd name="T4" fmla="*/ 0 w 184"/>
                  <a:gd name="T5" fmla="*/ 1242 h 896"/>
                  <a:gd name="T6" fmla="*/ 0 60000 65536"/>
                  <a:gd name="T7" fmla="*/ 0 60000 65536"/>
                  <a:gd name="T8" fmla="*/ 0 60000 65536"/>
                </a:gdLst>
                <a:ahLst/>
                <a:cxnLst>
                  <a:cxn ang="T6">
                    <a:pos x="T0" y="T1"/>
                  </a:cxn>
                  <a:cxn ang="T7">
                    <a:pos x="T2" y="T3"/>
                  </a:cxn>
                  <a:cxn ang="T8">
                    <a:pos x="T4" y="T5"/>
                  </a:cxn>
                </a:cxnLst>
                <a:rect l="0" t="0" r="r" b="b"/>
                <a:pathLst>
                  <a:path w="184" h="896">
                    <a:moveTo>
                      <a:pt x="0" y="0"/>
                    </a:moveTo>
                    <a:cubicBezTo>
                      <a:pt x="92" y="157"/>
                      <a:pt x="184" y="315"/>
                      <a:pt x="184" y="464"/>
                    </a:cubicBezTo>
                    <a:cubicBezTo>
                      <a:pt x="184" y="613"/>
                      <a:pt x="92" y="754"/>
                      <a:pt x="0" y="896"/>
                    </a:cubicBezTo>
                  </a:path>
                </a:pathLst>
              </a:custGeom>
              <a:noFill/>
              <a:ln w="28575"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98"/>
              <p:cNvSpPr>
                <a:spLocks noChangeShapeType="1"/>
              </p:cNvSpPr>
              <p:nvPr/>
            </p:nvSpPr>
            <p:spPr bwMode="auto">
              <a:xfrm flipH="1" flipV="1">
                <a:off x="1472" y="3352"/>
                <a:ext cx="0" cy="11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89" name="スライド番号プレースホルダー 88"/>
          <p:cNvSpPr>
            <a:spLocks noGrp="1"/>
          </p:cNvSpPr>
          <p:nvPr>
            <p:ph type="sldNum" sz="quarter" idx="12"/>
          </p:nvPr>
        </p:nvSpPr>
        <p:spPr/>
        <p:txBody>
          <a:bodyPr/>
          <a:lstStyle/>
          <a:p>
            <a:fld id="{28C7C969-828D-42D8-A34B-B3B664C11063}" type="slidenum">
              <a:rPr kumimoji="1" lang="ja-JP" altLang="en-US" smtClean="0"/>
              <a:pPr/>
              <a:t>22</a:t>
            </a:fld>
            <a:endParaRPr kumimoji="1" lang="ja-JP" altLang="en-US"/>
          </a:p>
        </p:txBody>
      </p:sp>
    </p:spTree>
    <p:extLst>
      <p:ext uri="{BB962C8B-B14F-4D97-AF65-F5344CB8AC3E}">
        <p14:creationId xmlns:p14="http://schemas.microsoft.com/office/powerpoint/2010/main" val="30754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13" descr="Traj_PosY.png"/>
          <p:cNvPicPr>
            <a:picLocks noChangeAspect="1"/>
          </p:cNvPicPr>
          <p:nvPr/>
        </p:nvPicPr>
        <p:blipFill>
          <a:blip r:embed="rId3"/>
          <a:srcRect/>
          <a:stretch>
            <a:fillRect/>
          </a:stretch>
        </p:blipFill>
        <p:spPr bwMode="auto">
          <a:xfrm>
            <a:off x="5168900" y="736600"/>
            <a:ext cx="3414713" cy="1884363"/>
          </a:xfrm>
          <a:prstGeom prst="rect">
            <a:avLst/>
          </a:prstGeom>
          <a:noFill/>
          <a:ln w="9525">
            <a:noFill/>
            <a:miter lim="800000"/>
            <a:headEnd/>
            <a:tailEnd/>
          </a:ln>
        </p:spPr>
      </p:pic>
      <p:grpSp>
        <p:nvGrpSpPr>
          <p:cNvPr id="5" name="図形グループ 19"/>
          <p:cNvGrpSpPr>
            <a:grpSpLocks/>
          </p:cNvGrpSpPr>
          <p:nvPr/>
        </p:nvGrpSpPr>
        <p:grpSpPr bwMode="auto">
          <a:xfrm>
            <a:off x="5181600" y="2692400"/>
            <a:ext cx="3422650" cy="3048000"/>
            <a:chOff x="6248400" y="762000"/>
            <a:chExt cx="3422185" cy="3048000"/>
          </a:xfrm>
        </p:grpSpPr>
        <p:grpSp>
          <p:nvGrpSpPr>
            <p:cNvPr id="6" name="図形グループ 18"/>
            <p:cNvGrpSpPr>
              <a:grpSpLocks/>
            </p:cNvGrpSpPr>
            <p:nvPr/>
          </p:nvGrpSpPr>
          <p:grpSpPr bwMode="auto">
            <a:xfrm>
              <a:off x="6248400" y="762000"/>
              <a:ext cx="3422185" cy="3048000"/>
              <a:chOff x="6629400" y="838200"/>
              <a:chExt cx="2889250" cy="2573337"/>
            </a:xfrm>
          </p:grpSpPr>
          <p:pic>
            <p:nvPicPr>
              <p:cNvPr id="8" name="図 24" descr="PosY_hist.png"/>
              <p:cNvPicPr>
                <a:picLocks noChangeAspect="1"/>
              </p:cNvPicPr>
              <p:nvPr/>
            </p:nvPicPr>
            <p:blipFill>
              <a:blip r:embed="rId4"/>
              <a:srcRect/>
              <a:stretch>
                <a:fillRect/>
              </a:stretch>
            </p:blipFill>
            <p:spPr bwMode="auto">
              <a:xfrm>
                <a:off x="6629400" y="838200"/>
                <a:ext cx="2889250" cy="2573337"/>
              </a:xfrm>
              <a:prstGeom prst="rect">
                <a:avLst/>
              </a:prstGeom>
              <a:noFill/>
              <a:ln w="9525">
                <a:noFill/>
                <a:miter lim="800000"/>
                <a:headEnd/>
                <a:tailEnd/>
              </a:ln>
            </p:spPr>
          </p:pic>
          <p:cxnSp>
            <p:nvCxnSpPr>
              <p:cNvPr id="9" name="直線矢印コネクタ 8"/>
              <p:cNvCxnSpPr/>
              <p:nvPr/>
            </p:nvCxnSpPr>
            <p:spPr>
              <a:xfrm>
                <a:off x="7887752" y="2343335"/>
                <a:ext cx="494496" cy="1340"/>
              </a:xfrm>
              <a:prstGeom prst="straightConnector1">
                <a:avLst/>
              </a:prstGeom>
              <a:ln>
                <a:solidFill>
                  <a:srgbClr val="00DC00"/>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7" name="テキスト ボックス 26"/>
            <p:cNvSpPr txBox="1">
              <a:spLocks noChangeArrowheads="1"/>
            </p:cNvSpPr>
            <p:nvPr/>
          </p:nvSpPr>
          <p:spPr bwMode="auto">
            <a:xfrm>
              <a:off x="8382000" y="990600"/>
              <a:ext cx="859213" cy="338554"/>
            </a:xfrm>
            <a:prstGeom prst="rect">
              <a:avLst/>
            </a:prstGeom>
            <a:solidFill>
              <a:schemeClr val="bg1"/>
            </a:solidFill>
            <a:ln w="9525">
              <a:solidFill>
                <a:srgbClr val="00DC00"/>
              </a:solidFill>
              <a:miter lim="800000"/>
              <a:headEnd/>
              <a:tailEnd/>
            </a:ln>
          </p:spPr>
          <p:txBody>
            <a:bodyPr wrap="none">
              <a:prstTxWarp prst="textNoShape">
                <a:avLst/>
              </a:prstTxWarp>
              <a:spAutoFit/>
            </a:bodyPr>
            <a:lstStyle/>
            <a:p>
              <a:r>
                <a:rPr lang="en-US" altLang="ja-JP" sz="1600"/>
                <a:t>~ 10 nm</a:t>
              </a:r>
              <a:endParaRPr lang="ja-JP" altLang="en-US" sz="1600"/>
            </a:p>
          </p:txBody>
        </p:sp>
      </p:grpSp>
      <p:pic>
        <p:nvPicPr>
          <p:cNvPr id="10" name="図 17" descr="FluoImage.png"/>
          <p:cNvPicPr>
            <a:picLocks noChangeAspect="1"/>
          </p:cNvPicPr>
          <p:nvPr/>
        </p:nvPicPr>
        <p:blipFill>
          <a:blip r:embed="rId5"/>
          <a:srcRect/>
          <a:stretch>
            <a:fillRect/>
          </a:stretch>
        </p:blipFill>
        <p:spPr bwMode="auto">
          <a:xfrm>
            <a:off x="1028700" y="1689100"/>
            <a:ext cx="3733800" cy="3733800"/>
          </a:xfrm>
          <a:prstGeom prst="rect">
            <a:avLst/>
          </a:prstGeom>
          <a:noFill/>
          <a:ln w="9525">
            <a:noFill/>
            <a:miter lim="800000"/>
            <a:headEnd/>
            <a:tailEnd/>
          </a:ln>
        </p:spPr>
      </p:pic>
      <p:sp>
        <p:nvSpPr>
          <p:cNvPr id="11" name="円/楕円 10"/>
          <p:cNvSpPr/>
          <p:nvPr/>
        </p:nvSpPr>
        <p:spPr>
          <a:xfrm>
            <a:off x="2806700" y="3810000"/>
            <a:ext cx="457200" cy="457200"/>
          </a:xfrm>
          <a:prstGeom prst="ellipse">
            <a:avLst/>
          </a:prstGeom>
          <a:noFill/>
          <a:ln w="1905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ja-JP" altLang="en-US">
              <a:solidFill>
                <a:schemeClr val="tx1"/>
              </a:solidFill>
            </a:endParaRPr>
          </a:p>
        </p:txBody>
      </p:sp>
      <p:sp>
        <p:nvSpPr>
          <p:cNvPr id="12" name="テキスト ボックス 17"/>
          <p:cNvSpPr txBox="1">
            <a:spLocks noChangeArrowheads="1"/>
          </p:cNvSpPr>
          <p:nvPr/>
        </p:nvSpPr>
        <p:spPr bwMode="auto">
          <a:xfrm>
            <a:off x="1016000" y="736600"/>
            <a:ext cx="4013200" cy="830263"/>
          </a:xfrm>
          <a:prstGeom prst="rect">
            <a:avLst/>
          </a:prstGeom>
          <a:noFill/>
          <a:ln w="9525">
            <a:noFill/>
            <a:miter lim="800000"/>
            <a:headEnd/>
            <a:tailEnd/>
          </a:ln>
        </p:spPr>
        <p:txBody>
          <a:bodyPr>
            <a:prstTxWarp prst="textNoShape">
              <a:avLst/>
            </a:prstTxWarp>
            <a:spAutoFit/>
          </a:bodyPr>
          <a:lstStyle/>
          <a:p>
            <a:r>
              <a:rPr lang="en-US" altLang="ja-JP" sz="2400"/>
              <a:t>PDI in PMMA</a:t>
            </a:r>
            <a:br>
              <a:rPr lang="en-US" altLang="ja-JP" sz="2400"/>
            </a:br>
            <a:r>
              <a:rPr lang="en-US" altLang="ja-JP" sz="2400"/>
              <a:t> (Tg ~ 355K, Mw 15000 )</a:t>
            </a:r>
            <a:endParaRPr lang="ja-JP" altLang="en-US" sz="2400"/>
          </a:p>
        </p:txBody>
      </p:sp>
      <p:sp>
        <p:nvSpPr>
          <p:cNvPr id="13" name="テキスト ボックス 15"/>
          <p:cNvSpPr txBox="1">
            <a:spLocks noChangeArrowheads="1"/>
          </p:cNvSpPr>
          <p:nvPr/>
        </p:nvSpPr>
        <p:spPr bwMode="auto">
          <a:xfrm>
            <a:off x="1155700" y="5918200"/>
            <a:ext cx="7747000" cy="523875"/>
          </a:xfrm>
          <a:prstGeom prst="rect">
            <a:avLst/>
          </a:prstGeom>
          <a:noFill/>
          <a:ln w="9525">
            <a:noFill/>
            <a:miter lim="800000"/>
            <a:headEnd/>
            <a:tailEnd/>
          </a:ln>
        </p:spPr>
        <p:txBody>
          <a:bodyPr>
            <a:prstTxWarp prst="textNoShape">
              <a:avLst/>
            </a:prstTxWarp>
            <a:spAutoFit/>
          </a:bodyPr>
          <a:lstStyle/>
          <a:p>
            <a:r>
              <a:rPr lang="en-US" altLang="ja-JP" sz="2800"/>
              <a:t>Apparent diffusion coefficient &lt; 4.0 × 10</a:t>
            </a:r>
            <a:r>
              <a:rPr lang="en-US" altLang="ja-JP" sz="2800" baseline="30000"/>
              <a:t>-5</a:t>
            </a:r>
            <a:r>
              <a:rPr lang="en-US" altLang="ja-JP" sz="2800"/>
              <a:t> m</a:t>
            </a:r>
            <a:r>
              <a:rPr lang="en-US" altLang="ja-JP" sz="2800" baseline="30000"/>
              <a:t>2</a:t>
            </a:r>
            <a:r>
              <a:rPr lang="en-US" altLang="ja-JP" sz="2800"/>
              <a:t>s</a:t>
            </a:r>
            <a:r>
              <a:rPr lang="en-US" altLang="ja-JP" sz="2800" baseline="30000"/>
              <a:t>-1</a:t>
            </a:r>
          </a:p>
        </p:txBody>
      </p:sp>
      <p:sp>
        <p:nvSpPr>
          <p:cNvPr id="2" name="スライド番号プレースホルダー 1"/>
          <p:cNvSpPr>
            <a:spLocks noGrp="1"/>
          </p:cNvSpPr>
          <p:nvPr>
            <p:ph type="sldNum" sz="quarter" idx="12"/>
          </p:nvPr>
        </p:nvSpPr>
        <p:spPr/>
        <p:txBody>
          <a:bodyPr/>
          <a:lstStyle/>
          <a:p>
            <a:fld id="{28C7C969-828D-42D8-A34B-B3B664C11063}" type="slidenum">
              <a:rPr kumimoji="1" lang="ja-JP" altLang="en-US" smtClean="0"/>
              <a:pPr/>
              <a:t>23</a:t>
            </a:fld>
            <a:endParaRPr kumimoji="1"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503414" y="2386143"/>
            <a:ext cx="5199065" cy="2581033"/>
            <a:chOff x="2833686" y="1385092"/>
            <a:chExt cx="4314825" cy="2132795"/>
          </a:xfrm>
        </p:grpSpPr>
        <p:grpSp>
          <p:nvGrpSpPr>
            <p:cNvPr id="10" name="グループ化 9"/>
            <p:cNvGrpSpPr/>
            <p:nvPr/>
          </p:nvGrpSpPr>
          <p:grpSpPr>
            <a:xfrm>
              <a:off x="2833686" y="1385092"/>
              <a:ext cx="4314825" cy="2132795"/>
              <a:chOff x="2732088" y="1376363"/>
              <a:chExt cx="4314825" cy="2132795"/>
            </a:xfrm>
          </p:grpSpPr>
          <p:pic>
            <p:nvPicPr>
              <p:cNvPr id="12" name="図 24" descr="PolymerFil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2088" y="1376363"/>
                <a:ext cx="4314825" cy="13763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フリーフォーム 12"/>
              <p:cNvSpPr>
                <a:spLocks noChangeArrowheads="1"/>
              </p:cNvSpPr>
              <p:nvPr/>
            </p:nvSpPr>
            <p:spPr bwMode="auto">
              <a:xfrm>
                <a:off x="3311525" y="1838325"/>
                <a:ext cx="2773363" cy="625475"/>
              </a:xfrm>
              <a:custGeom>
                <a:avLst/>
                <a:gdLst>
                  <a:gd name="T0" fmla="*/ 0 w 2396067"/>
                  <a:gd name="T1" fmla="*/ 0 h 626534"/>
                  <a:gd name="T2" fmla="*/ 2396067 w 2396067"/>
                  <a:gd name="T3" fmla="*/ 626534 h 626534"/>
                </a:gdLst>
                <a:ahLst/>
                <a:cxnLst/>
                <a:rect l="T0" t="T1" r="T2" b="T3"/>
                <a:pathLst>
                  <a:path w="2396067" h="626534">
                    <a:moveTo>
                      <a:pt x="2286000" y="67734"/>
                    </a:moveTo>
                    <a:lnTo>
                      <a:pt x="2108200" y="160867"/>
                    </a:lnTo>
                    <a:lnTo>
                      <a:pt x="2252134" y="220134"/>
                    </a:lnTo>
                    <a:lnTo>
                      <a:pt x="2159000" y="59267"/>
                    </a:lnTo>
                    <a:lnTo>
                      <a:pt x="2040467" y="110067"/>
                    </a:lnTo>
                    <a:lnTo>
                      <a:pt x="2065867" y="245534"/>
                    </a:lnTo>
                    <a:lnTo>
                      <a:pt x="2328334" y="194734"/>
                    </a:lnTo>
                    <a:lnTo>
                      <a:pt x="2260600" y="152400"/>
                    </a:lnTo>
                    <a:lnTo>
                      <a:pt x="2252134" y="287867"/>
                    </a:lnTo>
                    <a:lnTo>
                      <a:pt x="2150534" y="287867"/>
                    </a:lnTo>
                    <a:lnTo>
                      <a:pt x="2192867" y="355600"/>
                    </a:lnTo>
                    <a:lnTo>
                      <a:pt x="2091267" y="347134"/>
                    </a:lnTo>
                    <a:lnTo>
                      <a:pt x="2006600" y="262467"/>
                    </a:lnTo>
                    <a:lnTo>
                      <a:pt x="2116667" y="160867"/>
                    </a:lnTo>
                    <a:lnTo>
                      <a:pt x="2116667" y="287867"/>
                    </a:lnTo>
                    <a:lnTo>
                      <a:pt x="2311400" y="296334"/>
                    </a:lnTo>
                    <a:lnTo>
                      <a:pt x="2184400" y="228600"/>
                    </a:lnTo>
                    <a:lnTo>
                      <a:pt x="1989667" y="347134"/>
                    </a:lnTo>
                    <a:lnTo>
                      <a:pt x="1972734" y="143934"/>
                    </a:lnTo>
                    <a:lnTo>
                      <a:pt x="2057400" y="169334"/>
                    </a:lnTo>
                    <a:lnTo>
                      <a:pt x="2108200" y="0"/>
                    </a:lnTo>
                    <a:lnTo>
                      <a:pt x="2269067" y="8467"/>
                    </a:lnTo>
                    <a:lnTo>
                      <a:pt x="2387600" y="152400"/>
                    </a:lnTo>
                    <a:lnTo>
                      <a:pt x="1998134" y="42334"/>
                    </a:lnTo>
                    <a:lnTo>
                      <a:pt x="1930400" y="186267"/>
                    </a:lnTo>
                    <a:lnTo>
                      <a:pt x="2370667" y="262467"/>
                    </a:lnTo>
                    <a:lnTo>
                      <a:pt x="2396067" y="381000"/>
                    </a:lnTo>
                    <a:lnTo>
                      <a:pt x="2252134" y="330200"/>
                    </a:lnTo>
                    <a:lnTo>
                      <a:pt x="2243667" y="431800"/>
                    </a:lnTo>
                    <a:lnTo>
                      <a:pt x="1989667" y="397934"/>
                    </a:lnTo>
                    <a:lnTo>
                      <a:pt x="2082800" y="364067"/>
                    </a:lnTo>
                    <a:lnTo>
                      <a:pt x="1888067" y="220134"/>
                    </a:lnTo>
                    <a:lnTo>
                      <a:pt x="1888067" y="313267"/>
                    </a:lnTo>
                    <a:lnTo>
                      <a:pt x="2040467" y="262467"/>
                    </a:lnTo>
                    <a:lnTo>
                      <a:pt x="1905000" y="67734"/>
                    </a:lnTo>
                    <a:lnTo>
                      <a:pt x="1888067" y="160867"/>
                    </a:lnTo>
                    <a:lnTo>
                      <a:pt x="2006600" y="152400"/>
                    </a:lnTo>
                    <a:lnTo>
                      <a:pt x="1972734" y="397934"/>
                    </a:lnTo>
                    <a:lnTo>
                      <a:pt x="1862667" y="372534"/>
                    </a:lnTo>
                    <a:lnTo>
                      <a:pt x="1964267" y="457200"/>
                    </a:lnTo>
                    <a:lnTo>
                      <a:pt x="2175934" y="381000"/>
                    </a:lnTo>
                    <a:lnTo>
                      <a:pt x="2277534" y="491067"/>
                    </a:lnTo>
                    <a:lnTo>
                      <a:pt x="2116667" y="465667"/>
                    </a:lnTo>
                    <a:cubicBezTo>
                      <a:pt x="1902623" y="328679"/>
                      <a:pt x="1905000" y="413968"/>
                      <a:pt x="1905000" y="321734"/>
                    </a:cubicBezTo>
                    <a:lnTo>
                      <a:pt x="1786467" y="431800"/>
                    </a:lnTo>
                    <a:lnTo>
                      <a:pt x="1380067" y="186267"/>
                    </a:lnTo>
                    <a:lnTo>
                      <a:pt x="1049867" y="347134"/>
                    </a:lnTo>
                    <a:lnTo>
                      <a:pt x="1253067" y="499534"/>
                    </a:lnTo>
                    <a:lnTo>
                      <a:pt x="1557867" y="423334"/>
                    </a:lnTo>
                    <a:lnTo>
                      <a:pt x="838200" y="194734"/>
                    </a:lnTo>
                    <a:lnTo>
                      <a:pt x="626534" y="270934"/>
                    </a:lnTo>
                    <a:lnTo>
                      <a:pt x="804334" y="313267"/>
                    </a:lnTo>
                    <a:lnTo>
                      <a:pt x="736600" y="143934"/>
                    </a:lnTo>
                    <a:lnTo>
                      <a:pt x="1126067" y="143934"/>
                    </a:lnTo>
                    <a:lnTo>
                      <a:pt x="889000" y="626534"/>
                    </a:lnTo>
                    <a:lnTo>
                      <a:pt x="728134" y="414867"/>
                    </a:lnTo>
                    <a:lnTo>
                      <a:pt x="1159934" y="448734"/>
                    </a:lnTo>
                    <a:lnTo>
                      <a:pt x="1075267" y="508000"/>
                    </a:lnTo>
                    <a:lnTo>
                      <a:pt x="516467" y="330200"/>
                    </a:lnTo>
                    <a:lnTo>
                      <a:pt x="508000" y="135467"/>
                    </a:lnTo>
                    <a:lnTo>
                      <a:pt x="254000" y="279400"/>
                    </a:lnTo>
                    <a:lnTo>
                      <a:pt x="524934" y="491067"/>
                    </a:lnTo>
                    <a:lnTo>
                      <a:pt x="254000" y="491067"/>
                    </a:lnTo>
                    <a:lnTo>
                      <a:pt x="457200" y="287867"/>
                    </a:lnTo>
                    <a:lnTo>
                      <a:pt x="101600" y="177800"/>
                    </a:lnTo>
                    <a:lnTo>
                      <a:pt x="0" y="296334"/>
                    </a:lnTo>
                  </a:path>
                </a:pathLst>
              </a:custGeom>
              <a:noFill/>
              <a:ln w="19050">
                <a:solidFill>
                  <a:srgbClr val="FFFF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ja-JP" altLang="en-US">
                  <a:latin typeface="+mn-lt"/>
                  <a:ea typeface="+mn-ea"/>
                </a:endParaRPr>
              </a:p>
            </p:txBody>
          </p:sp>
          <p:cxnSp>
            <p:nvCxnSpPr>
              <p:cNvPr id="14" name="直線矢印コネクタ 13"/>
              <p:cNvCxnSpPr>
                <a:cxnSpLocks noChangeShapeType="1"/>
              </p:cNvCxnSpPr>
              <p:nvPr/>
            </p:nvCxnSpPr>
            <p:spPr bwMode="auto">
              <a:xfrm>
                <a:off x="2806700" y="2916238"/>
                <a:ext cx="2159000" cy="1587"/>
              </a:xfrm>
              <a:prstGeom prst="straightConnector1">
                <a:avLst/>
              </a:prstGeom>
              <a:ln>
                <a:headEnd type="arrow" w="med" len="med"/>
                <a:tailEnd type="arrow" w="med" len="med"/>
              </a:ln>
              <a:extLst/>
            </p:spPr>
            <p:style>
              <a:lnRef idx="2">
                <a:schemeClr val="accent2"/>
              </a:lnRef>
              <a:fillRef idx="0">
                <a:schemeClr val="accent2"/>
              </a:fillRef>
              <a:effectRef idx="1">
                <a:schemeClr val="accent2"/>
              </a:effectRef>
              <a:fontRef idx="minor">
                <a:schemeClr val="tx1"/>
              </a:fontRef>
            </p:style>
          </p:cxnSp>
          <p:cxnSp>
            <p:nvCxnSpPr>
              <p:cNvPr id="15" name="直線矢印コネクタ 14"/>
              <p:cNvCxnSpPr>
                <a:cxnSpLocks noChangeShapeType="1"/>
              </p:cNvCxnSpPr>
              <p:nvPr/>
            </p:nvCxnSpPr>
            <p:spPr bwMode="auto">
              <a:xfrm>
                <a:off x="4991100" y="2917825"/>
                <a:ext cx="1685925" cy="1588"/>
              </a:xfrm>
              <a:prstGeom prst="straightConnector1">
                <a:avLst/>
              </a:prstGeom>
              <a:ln>
                <a:headEnd type="arrow" w="med" len="med"/>
                <a:tailEnd type="arrow" w="med" len="med"/>
              </a:ln>
              <a:extLst/>
            </p:spPr>
            <p:style>
              <a:lnRef idx="2">
                <a:schemeClr val="accent1"/>
              </a:lnRef>
              <a:fillRef idx="0">
                <a:schemeClr val="accent1"/>
              </a:fillRef>
              <a:effectRef idx="1">
                <a:schemeClr val="accent1"/>
              </a:effectRef>
              <a:fontRef idx="minor">
                <a:schemeClr val="tx1"/>
              </a:fontRef>
            </p:style>
          </p:cxnSp>
          <p:sp>
            <p:nvSpPr>
              <p:cNvPr id="16" name="テキスト ボックス 38"/>
              <p:cNvSpPr txBox="1">
                <a:spLocks noChangeArrowheads="1"/>
              </p:cNvSpPr>
              <p:nvPr/>
            </p:nvSpPr>
            <p:spPr bwMode="auto">
              <a:xfrm>
                <a:off x="2974975" y="2898775"/>
                <a:ext cx="2249936" cy="61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pitchFamily="50" charset="-128"/>
                  </a:defRPr>
                </a:lvl1pPr>
                <a:lvl2pPr marL="37931725" indent="-37474525">
                  <a:defRPr kumimoji="1">
                    <a:solidFill>
                      <a:schemeClr val="tx1"/>
                    </a:solidFill>
                    <a:latin typeface="Calibri" pitchFamily="34" charset="0"/>
                    <a:ea typeface="ＭＳ Ｐゴシック" pitchFamily="50" charset="-128"/>
                  </a:defRPr>
                </a:lvl2pPr>
                <a:lvl3pPr>
                  <a:defRPr kumimoji="1">
                    <a:solidFill>
                      <a:schemeClr val="tx1"/>
                    </a:solidFill>
                    <a:latin typeface="Calibri" pitchFamily="34" charset="0"/>
                    <a:ea typeface="ＭＳ Ｐゴシック" pitchFamily="50" charset="-128"/>
                  </a:defRPr>
                </a:lvl3pPr>
                <a:lvl4pPr>
                  <a:defRPr kumimoji="1">
                    <a:solidFill>
                      <a:schemeClr val="tx1"/>
                    </a:solidFill>
                    <a:latin typeface="Calibri" pitchFamily="34" charset="0"/>
                    <a:ea typeface="ＭＳ Ｐゴシック" pitchFamily="50" charset="-128"/>
                  </a:defRPr>
                </a:lvl4pPr>
                <a:lvl5pPr>
                  <a:defRPr kumimoji="1">
                    <a:solidFill>
                      <a:schemeClr val="tx1"/>
                    </a:solidFill>
                    <a:latin typeface="Calibri" pitchFamily="34" charset="0"/>
                    <a:ea typeface="ＭＳ Ｐゴシック" pitchFamily="50" charset="-128"/>
                  </a:defRPr>
                </a:lvl5pPr>
                <a:lvl6pPr marL="457200" fontAlgn="base">
                  <a:spcBef>
                    <a:spcPct val="0"/>
                  </a:spcBef>
                  <a:spcAft>
                    <a:spcPct val="0"/>
                  </a:spcAft>
                  <a:defRPr kumimoji="1">
                    <a:solidFill>
                      <a:schemeClr val="tx1"/>
                    </a:solidFill>
                    <a:latin typeface="Calibri" pitchFamily="34" charset="0"/>
                    <a:ea typeface="ＭＳ Ｐゴシック" pitchFamily="50" charset="-128"/>
                  </a:defRPr>
                </a:lvl6pPr>
                <a:lvl7pPr marL="914400" fontAlgn="base">
                  <a:spcBef>
                    <a:spcPct val="0"/>
                  </a:spcBef>
                  <a:spcAft>
                    <a:spcPct val="0"/>
                  </a:spcAft>
                  <a:defRPr kumimoji="1">
                    <a:solidFill>
                      <a:schemeClr val="tx1"/>
                    </a:solidFill>
                    <a:latin typeface="Calibri" pitchFamily="34" charset="0"/>
                    <a:ea typeface="ＭＳ Ｐゴシック" pitchFamily="50" charset="-128"/>
                  </a:defRPr>
                </a:lvl7pPr>
                <a:lvl8pPr marL="1371600" fontAlgn="base">
                  <a:spcBef>
                    <a:spcPct val="0"/>
                  </a:spcBef>
                  <a:spcAft>
                    <a:spcPct val="0"/>
                  </a:spcAft>
                  <a:defRPr kumimoji="1">
                    <a:solidFill>
                      <a:schemeClr val="tx1"/>
                    </a:solidFill>
                    <a:latin typeface="Calibri" pitchFamily="34" charset="0"/>
                    <a:ea typeface="ＭＳ Ｐゴシック" pitchFamily="50" charset="-128"/>
                  </a:defRPr>
                </a:lvl8pPr>
                <a:lvl9pPr marL="1828800" fontAlgn="base">
                  <a:spcBef>
                    <a:spcPct val="0"/>
                  </a:spcBef>
                  <a:spcAft>
                    <a:spcPct val="0"/>
                  </a:spcAft>
                  <a:defRPr kumimoji="1">
                    <a:solidFill>
                      <a:schemeClr val="tx1"/>
                    </a:solidFill>
                    <a:latin typeface="Calibri" pitchFamily="34" charset="0"/>
                    <a:ea typeface="ＭＳ Ｐゴシック" pitchFamily="50" charset="-128"/>
                  </a:defRPr>
                </a:lvl9pPr>
              </a:lstStyle>
              <a:p>
                <a:r>
                  <a:rPr lang="en-US" altLang="ja-JP" dirty="0" smtClean="0"/>
                  <a:t>Loose  area</a:t>
                </a:r>
                <a:endParaRPr lang="ja-JP" altLang="en-US" dirty="0"/>
              </a:p>
              <a:p>
                <a:r>
                  <a:rPr lang="en-US" altLang="ja-JP" dirty="0" smtClean="0">
                    <a:solidFill>
                      <a:srgbClr val="FF0000"/>
                    </a:solidFill>
                  </a:rPr>
                  <a:t>     </a:t>
                </a:r>
                <a:r>
                  <a:rPr lang="en-US" altLang="ja-JP" sz="2400" dirty="0" smtClean="0">
                    <a:solidFill>
                      <a:srgbClr val="FF0000"/>
                    </a:solidFill>
                  </a:rPr>
                  <a:t>fast   diffusion  </a:t>
                </a:r>
                <a:endParaRPr lang="ja-JP" altLang="en-US" dirty="0">
                  <a:solidFill>
                    <a:srgbClr val="FF0000"/>
                  </a:solidFill>
                </a:endParaRPr>
              </a:p>
            </p:txBody>
          </p:sp>
          <p:sp>
            <p:nvSpPr>
              <p:cNvPr id="17" name="テキスト ボックス 39"/>
              <p:cNvSpPr txBox="1">
                <a:spLocks noChangeArrowheads="1"/>
              </p:cNvSpPr>
              <p:nvPr/>
            </p:nvSpPr>
            <p:spPr bwMode="auto">
              <a:xfrm>
                <a:off x="4914900" y="2881313"/>
                <a:ext cx="2050845" cy="61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pitchFamily="50" charset="-128"/>
                  </a:defRPr>
                </a:lvl1pPr>
                <a:lvl2pPr marL="37931725" indent="-37474525">
                  <a:defRPr kumimoji="1">
                    <a:solidFill>
                      <a:schemeClr val="tx1"/>
                    </a:solidFill>
                    <a:latin typeface="Calibri" pitchFamily="34" charset="0"/>
                    <a:ea typeface="ＭＳ Ｐゴシック" pitchFamily="50" charset="-128"/>
                  </a:defRPr>
                </a:lvl2pPr>
                <a:lvl3pPr>
                  <a:defRPr kumimoji="1">
                    <a:solidFill>
                      <a:schemeClr val="tx1"/>
                    </a:solidFill>
                    <a:latin typeface="Calibri" pitchFamily="34" charset="0"/>
                    <a:ea typeface="ＭＳ Ｐゴシック" pitchFamily="50" charset="-128"/>
                  </a:defRPr>
                </a:lvl3pPr>
                <a:lvl4pPr>
                  <a:defRPr kumimoji="1">
                    <a:solidFill>
                      <a:schemeClr val="tx1"/>
                    </a:solidFill>
                    <a:latin typeface="Calibri" pitchFamily="34" charset="0"/>
                    <a:ea typeface="ＭＳ Ｐゴシック" pitchFamily="50" charset="-128"/>
                  </a:defRPr>
                </a:lvl4pPr>
                <a:lvl5pPr>
                  <a:defRPr kumimoji="1">
                    <a:solidFill>
                      <a:schemeClr val="tx1"/>
                    </a:solidFill>
                    <a:latin typeface="Calibri" pitchFamily="34" charset="0"/>
                    <a:ea typeface="ＭＳ Ｐゴシック" pitchFamily="50" charset="-128"/>
                  </a:defRPr>
                </a:lvl5pPr>
                <a:lvl6pPr marL="457200" fontAlgn="base">
                  <a:spcBef>
                    <a:spcPct val="0"/>
                  </a:spcBef>
                  <a:spcAft>
                    <a:spcPct val="0"/>
                  </a:spcAft>
                  <a:defRPr kumimoji="1">
                    <a:solidFill>
                      <a:schemeClr val="tx1"/>
                    </a:solidFill>
                    <a:latin typeface="Calibri" pitchFamily="34" charset="0"/>
                    <a:ea typeface="ＭＳ Ｐゴシック" pitchFamily="50" charset="-128"/>
                  </a:defRPr>
                </a:lvl6pPr>
                <a:lvl7pPr marL="914400" fontAlgn="base">
                  <a:spcBef>
                    <a:spcPct val="0"/>
                  </a:spcBef>
                  <a:spcAft>
                    <a:spcPct val="0"/>
                  </a:spcAft>
                  <a:defRPr kumimoji="1">
                    <a:solidFill>
                      <a:schemeClr val="tx1"/>
                    </a:solidFill>
                    <a:latin typeface="Calibri" pitchFamily="34" charset="0"/>
                    <a:ea typeface="ＭＳ Ｐゴシック" pitchFamily="50" charset="-128"/>
                  </a:defRPr>
                </a:lvl7pPr>
                <a:lvl8pPr marL="1371600" fontAlgn="base">
                  <a:spcBef>
                    <a:spcPct val="0"/>
                  </a:spcBef>
                  <a:spcAft>
                    <a:spcPct val="0"/>
                  </a:spcAft>
                  <a:defRPr kumimoji="1">
                    <a:solidFill>
                      <a:schemeClr val="tx1"/>
                    </a:solidFill>
                    <a:latin typeface="Calibri" pitchFamily="34" charset="0"/>
                    <a:ea typeface="ＭＳ Ｐゴシック" pitchFamily="50" charset="-128"/>
                  </a:defRPr>
                </a:lvl8pPr>
                <a:lvl9pPr marL="1828800" fontAlgn="base">
                  <a:spcBef>
                    <a:spcPct val="0"/>
                  </a:spcBef>
                  <a:spcAft>
                    <a:spcPct val="0"/>
                  </a:spcAft>
                  <a:defRPr kumimoji="1">
                    <a:solidFill>
                      <a:schemeClr val="tx1"/>
                    </a:solidFill>
                    <a:latin typeface="Calibri" pitchFamily="34" charset="0"/>
                    <a:ea typeface="ＭＳ Ｐゴシック" pitchFamily="50" charset="-128"/>
                  </a:defRPr>
                </a:lvl9pPr>
              </a:lstStyle>
              <a:p>
                <a:r>
                  <a:rPr lang="en-US" altLang="ja-JP" dirty="0" smtClean="0"/>
                  <a:t>Packed  area </a:t>
                </a:r>
              </a:p>
              <a:p>
                <a:r>
                  <a:rPr lang="en-US" altLang="ja-JP" sz="2400" dirty="0" smtClean="0">
                    <a:solidFill>
                      <a:srgbClr val="FF0000"/>
                    </a:solidFill>
                  </a:rPr>
                  <a:t>    slow    diffusion</a:t>
                </a:r>
                <a:endParaRPr lang="ja-JP" altLang="en-US" sz="2400" dirty="0">
                  <a:solidFill>
                    <a:srgbClr val="FF0000"/>
                  </a:solidFill>
                </a:endParaRPr>
              </a:p>
            </p:txBody>
          </p:sp>
        </p:grpSp>
        <p:sp>
          <p:nvSpPr>
            <p:cNvPr id="11" name="円/楕円 10"/>
            <p:cNvSpPr>
              <a:spLocks noChangeAspect="1"/>
            </p:cNvSpPr>
            <p:nvPr/>
          </p:nvSpPr>
          <p:spPr bwMode="auto">
            <a:xfrm>
              <a:off x="3225800" y="2093913"/>
              <a:ext cx="160338" cy="158750"/>
            </a:xfrm>
            <a:prstGeom prst="ellipse">
              <a:avLst/>
            </a:prstGeom>
            <a:solidFill>
              <a:srgbClr val="FFFF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ja-JP" altLang="en-US">
                <a:solidFill>
                  <a:srgbClr val="000000"/>
                </a:solidFill>
                <a:latin typeface="+mn-lt"/>
                <a:ea typeface="+mn-ea"/>
              </a:endParaRPr>
            </a:p>
          </p:txBody>
        </p:sp>
      </p:grpSp>
      <p:pic>
        <p:nvPicPr>
          <p:cNvPr id="18" name="図 5" descr="Traj_30m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1306" y="2039361"/>
            <a:ext cx="3357382" cy="292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円/楕円 2"/>
          <p:cNvSpPr/>
          <p:nvPr/>
        </p:nvSpPr>
        <p:spPr>
          <a:xfrm>
            <a:off x="3507094" y="2691588"/>
            <a:ext cx="1248139" cy="1106575"/>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Rectangle 17"/>
          <p:cNvSpPr>
            <a:spLocks noChangeArrowheads="1"/>
          </p:cNvSpPr>
          <p:nvPr/>
        </p:nvSpPr>
        <p:spPr bwMode="auto">
          <a:xfrm>
            <a:off x="796076" y="5638799"/>
            <a:ext cx="8839200"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2400" dirty="0"/>
              <a:t>Free volume distribution, permittivity, density, viscosity, elasticity, etc. </a:t>
            </a:r>
          </a:p>
        </p:txBody>
      </p:sp>
      <p:sp>
        <p:nvSpPr>
          <p:cNvPr id="2" name="正方形/長方形 1"/>
          <p:cNvSpPr/>
          <p:nvPr/>
        </p:nvSpPr>
        <p:spPr>
          <a:xfrm>
            <a:off x="1066800" y="476672"/>
            <a:ext cx="8125429" cy="769441"/>
          </a:xfrm>
          <a:prstGeom prst="rect">
            <a:avLst/>
          </a:prstGeom>
        </p:spPr>
        <p:txBody>
          <a:bodyPr wrap="none">
            <a:spAutoFit/>
          </a:bodyPr>
          <a:lstStyle/>
          <a:p>
            <a:r>
              <a:rPr lang="en-US" altLang="ja-JP" sz="4400" dirty="0"/>
              <a:t>Information obtained only by SMS </a:t>
            </a:r>
            <a:endParaRPr lang="ja-JP" altLang="en-US" sz="4400" dirty="0"/>
          </a:p>
        </p:txBody>
      </p:sp>
      <p:sp>
        <p:nvSpPr>
          <p:cNvPr id="20" name="テキスト ボックス 18"/>
          <p:cNvSpPr txBox="1">
            <a:spLocks noChangeArrowheads="1"/>
          </p:cNvSpPr>
          <p:nvPr/>
        </p:nvSpPr>
        <p:spPr bwMode="auto">
          <a:xfrm>
            <a:off x="551116" y="5181598"/>
            <a:ext cx="4894289" cy="461665"/>
          </a:xfrm>
          <a:prstGeom prst="rect">
            <a:avLst/>
          </a:prstGeom>
          <a:noFill/>
          <a:ln>
            <a:noFill/>
          </a:ln>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dirty="0">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rPr>
              <a:t>Inhomogeneity in nanometer scale</a:t>
            </a:r>
            <a:endParaRPr lang="ja-JP" altLang="en-US" dirty="0">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endParaRPr>
          </a:p>
        </p:txBody>
      </p:sp>
      <p:sp>
        <p:nvSpPr>
          <p:cNvPr id="4" name="スライド番号プレースホルダー 3"/>
          <p:cNvSpPr>
            <a:spLocks noGrp="1"/>
          </p:cNvSpPr>
          <p:nvPr>
            <p:ph type="sldNum" sz="quarter" idx="12"/>
          </p:nvPr>
        </p:nvSpPr>
        <p:spPr/>
        <p:txBody>
          <a:bodyPr/>
          <a:lstStyle/>
          <a:p>
            <a:fld id="{28C7C969-828D-42D8-A34B-B3B664C11063}" type="slidenum">
              <a:rPr kumimoji="1" lang="ja-JP" altLang="en-US" smtClean="0"/>
              <a:pPr/>
              <a:t>24</a:t>
            </a:fld>
            <a:endParaRPr kumimoji="1" lang="ja-JP" altLang="en-US"/>
          </a:p>
        </p:txBody>
      </p:sp>
    </p:spTree>
    <p:extLst>
      <p:ext uri="{BB962C8B-B14F-4D97-AF65-F5344CB8AC3E}">
        <p14:creationId xmlns:p14="http://schemas.microsoft.com/office/powerpoint/2010/main" val="1677615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3500" y="5410200"/>
            <a:ext cx="3251200" cy="10287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ja-JP" altLang="en-US">
              <a:solidFill>
                <a:srgbClr val="000000"/>
              </a:solidFill>
            </a:endParaRPr>
          </a:p>
        </p:txBody>
      </p:sp>
      <p:sp>
        <p:nvSpPr>
          <p:cNvPr id="5" name="角丸四角形 4"/>
          <p:cNvSpPr/>
          <p:nvPr/>
        </p:nvSpPr>
        <p:spPr>
          <a:xfrm>
            <a:off x="3509963" y="2946400"/>
            <a:ext cx="1943100" cy="11430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ja-JP" altLang="en-US">
              <a:solidFill>
                <a:srgbClr val="000000"/>
              </a:solidFill>
            </a:endParaRPr>
          </a:p>
        </p:txBody>
      </p:sp>
      <p:sp>
        <p:nvSpPr>
          <p:cNvPr id="6" name="角丸四角形 5"/>
          <p:cNvSpPr/>
          <p:nvPr/>
        </p:nvSpPr>
        <p:spPr>
          <a:xfrm>
            <a:off x="246063" y="2116138"/>
            <a:ext cx="2921000" cy="21082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ja-JP" altLang="en-US">
              <a:solidFill>
                <a:srgbClr val="000000"/>
              </a:solidFill>
            </a:endParaRPr>
          </a:p>
        </p:txBody>
      </p:sp>
      <p:sp>
        <p:nvSpPr>
          <p:cNvPr id="7" name="Text Box 14"/>
          <p:cNvSpPr txBox="1">
            <a:spLocks noChangeArrowheads="1"/>
          </p:cNvSpPr>
          <p:nvPr/>
        </p:nvSpPr>
        <p:spPr bwMode="auto">
          <a:xfrm>
            <a:off x="38100" y="4362450"/>
            <a:ext cx="3365500" cy="1016000"/>
          </a:xfrm>
          <a:prstGeom prst="rect">
            <a:avLst/>
          </a:prstGeom>
          <a:noFill/>
          <a:ln w="9525">
            <a:noFill/>
            <a:miter lim="800000"/>
            <a:headEnd/>
            <a:tailEnd/>
          </a:ln>
        </p:spPr>
        <p:txBody>
          <a:bodyPr>
            <a:prstTxWarp prst="textNoShape">
              <a:avLst/>
            </a:prstTxWarp>
            <a:spAutoFit/>
          </a:bodyPr>
          <a:lstStyle/>
          <a:p>
            <a:pPr defTabSz="4416425"/>
            <a:r>
              <a:rPr lang="en-US" altLang="ja-JP" sz="2000">
                <a:solidFill>
                  <a:srgbClr val="000000"/>
                </a:solidFill>
                <a:latin typeface="Calibri" charset="0"/>
              </a:rPr>
              <a:t>N,N’ -bis(2,6-dimethylphenyl)- perylene-3,4,9,10-</a:t>
            </a:r>
            <a:br>
              <a:rPr lang="en-US" altLang="ja-JP" sz="2000">
                <a:solidFill>
                  <a:srgbClr val="000000"/>
                </a:solidFill>
                <a:latin typeface="Calibri" charset="0"/>
              </a:rPr>
            </a:br>
            <a:r>
              <a:rPr lang="en-US" altLang="ja-JP" sz="2000">
                <a:solidFill>
                  <a:srgbClr val="000000"/>
                </a:solidFill>
                <a:latin typeface="Calibri" charset="0"/>
              </a:rPr>
              <a:t>tetracarboxylic diimide (PDI)</a:t>
            </a:r>
          </a:p>
        </p:txBody>
      </p:sp>
      <p:pic>
        <p:nvPicPr>
          <p:cNvPr id="8" name="Picture 17"/>
          <p:cNvPicPr>
            <a:picLocks noChangeAspect="1" noChangeArrowheads="1"/>
          </p:cNvPicPr>
          <p:nvPr/>
        </p:nvPicPr>
        <p:blipFill>
          <a:blip r:embed="rId4"/>
          <a:srcRect/>
          <a:stretch>
            <a:fillRect/>
          </a:stretch>
        </p:blipFill>
        <p:spPr bwMode="auto">
          <a:xfrm>
            <a:off x="114300" y="5473700"/>
            <a:ext cx="3124200" cy="927100"/>
          </a:xfrm>
          <a:prstGeom prst="rect">
            <a:avLst/>
          </a:prstGeom>
          <a:noFill/>
          <a:ln w="9525">
            <a:noFill/>
            <a:miter lim="800000"/>
            <a:headEnd/>
            <a:tailEnd/>
          </a:ln>
        </p:spPr>
      </p:pic>
      <p:sp>
        <p:nvSpPr>
          <p:cNvPr id="9" name="Text Box 19"/>
          <p:cNvSpPr txBox="1">
            <a:spLocks noChangeArrowheads="1"/>
          </p:cNvSpPr>
          <p:nvPr/>
        </p:nvSpPr>
        <p:spPr bwMode="auto">
          <a:xfrm>
            <a:off x="17463" y="1028700"/>
            <a:ext cx="3987800" cy="708025"/>
          </a:xfrm>
          <a:prstGeom prst="rect">
            <a:avLst/>
          </a:prstGeom>
          <a:noFill/>
          <a:ln w="9525">
            <a:noFill/>
            <a:miter lim="800000"/>
            <a:headEnd/>
            <a:tailEnd/>
          </a:ln>
        </p:spPr>
        <p:txBody>
          <a:bodyPr>
            <a:prstTxWarp prst="textNoShape">
              <a:avLst/>
            </a:prstTxWarp>
            <a:spAutoFit/>
          </a:bodyPr>
          <a:lstStyle/>
          <a:p>
            <a:pPr defTabSz="4416425"/>
            <a:r>
              <a:rPr lang="en-US" altLang="ja-JP" sz="2000">
                <a:solidFill>
                  <a:srgbClr val="000000"/>
                </a:solidFill>
                <a:latin typeface="Calibri" charset="0"/>
              </a:rPr>
              <a:t>PA08 (Nissan Chemical inc. )</a:t>
            </a:r>
            <a:br>
              <a:rPr lang="en-US" altLang="ja-JP" sz="2000">
                <a:solidFill>
                  <a:srgbClr val="000000"/>
                </a:solidFill>
                <a:latin typeface="Calibri" charset="0"/>
              </a:rPr>
            </a:br>
            <a:r>
              <a:rPr lang="en-US" altLang="ja-JP" sz="2000">
                <a:solidFill>
                  <a:srgbClr val="000000"/>
                </a:solidFill>
                <a:latin typeface="Calibri" charset="0"/>
              </a:rPr>
              <a:t>(Anti-reflection layer in lithography) </a:t>
            </a:r>
            <a:r>
              <a:rPr lang="ja-JP" altLang="en-US" sz="2000">
                <a:solidFill>
                  <a:srgbClr val="000000"/>
                </a:solidFill>
                <a:latin typeface="Calibri" charset="0"/>
              </a:rPr>
              <a:t>　　　　　　　　　</a:t>
            </a:r>
          </a:p>
        </p:txBody>
      </p:sp>
      <p:sp>
        <p:nvSpPr>
          <p:cNvPr id="10" name="Text Box 24"/>
          <p:cNvSpPr txBox="1">
            <a:spLocks noChangeArrowheads="1"/>
          </p:cNvSpPr>
          <p:nvPr/>
        </p:nvSpPr>
        <p:spPr bwMode="auto">
          <a:xfrm>
            <a:off x="2252663" y="3779838"/>
            <a:ext cx="889000" cy="338137"/>
          </a:xfrm>
          <a:prstGeom prst="rect">
            <a:avLst/>
          </a:prstGeom>
          <a:noFill/>
          <a:ln w="9525">
            <a:noFill/>
            <a:miter lim="800000"/>
            <a:headEnd/>
            <a:tailEnd/>
          </a:ln>
        </p:spPr>
        <p:txBody>
          <a:bodyPr>
            <a:prstTxWarp prst="textNoShape">
              <a:avLst/>
            </a:prstTxWarp>
            <a:spAutoFit/>
          </a:bodyPr>
          <a:lstStyle/>
          <a:p>
            <a:pPr defTabSz="4416425"/>
            <a:r>
              <a:rPr lang="en-US" altLang="ja-JP" sz="1600">
                <a:solidFill>
                  <a:srgbClr val="000000"/>
                </a:solidFill>
                <a:latin typeface="Calibri" charset="0"/>
              </a:rPr>
              <a:t>(n≒1.5)</a:t>
            </a:r>
            <a:endParaRPr lang="ja-JP" altLang="en-US" sz="1600">
              <a:solidFill>
                <a:srgbClr val="000000"/>
              </a:solidFill>
              <a:latin typeface="Calibri" charset="0"/>
            </a:endParaRPr>
          </a:p>
        </p:txBody>
      </p:sp>
      <p:sp>
        <p:nvSpPr>
          <p:cNvPr id="11" name="Text Box 25"/>
          <p:cNvSpPr txBox="1">
            <a:spLocks noChangeArrowheads="1"/>
          </p:cNvSpPr>
          <p:nvPr/>
        </p:nvSpPr>
        <p:spPr bwMode="auto">
          <a:xfrm>
            <a:off x="7200900" y="1181100"/>
            <a:ext cx="2540000" cy="830263"/>
          </a:xfrm>
          <a:prstGeom prst="rect">
            <a:avLst/>
          </a:prstGeom>
          <a:noFill/>
          <a:ln w="9525">
            <a:noFill/>
            <a:miter lim="800000"/>
            <a:headEnd/>
            <a:tailEnd/>
          </a:ln>
        </p:spPr>
        <p:txBody>
          <a:bodyPr>
            <a:prstTxWarp prst="textNoShape">
              <a:avLst/>
            </a:prstTxWarp>
            <a:spAutoFit/>
          </a:bodyPr>
          <a:lstStyle/>
          <a:p>
            <a:pPr defTabSz="4416425"/>
            <a:r>
              <a:rPr lang="en-US" altLang="ja-JP" sz="1600">
                <a:solidFill>
                  <a:srgbClr val="000000"/>
                </a:solidFill>
              </a:rPr>
              <a:t>Ethyl lactate solution of</a:t>
            </a:r>
            <a:endParaRPr lang="en-US" altLang="ja-JP" sz="1600" u="sng">
              <a:solidFill>
                <a:srgbClr val="000000"/>
              </a:solidFill>
              <a:latin typeface="Calibri" charset="0"/>
            </a:endParaRPr>
          </a:p>
          <a:p>
            <a:pPr defTabSz="4416425"/>
            <a:r>
              <a:rPr lang="en-US" altLang="ja-JP" sz="1600">
                <a:solidFill>
                  <a:srgbClr val="000000"/>
                </a:solidFill>
                <a:latin typeface="Calibri" charset="0"/>
              </a:rPr>
              <a:t>PA08</a:t>
            </a:r>
            <a:r>
              <a:rPr lang="ja-JP" altLang="en-US" sz="1600">
                <a:solidFill>
                  <a:srgbClr val="000000"/>
                </a:solidFill>
                <a:latin typeface="Calibri" charset="0"/>
              </a:rPr>
              <a:t>（</a:t>
            </a:r>
            <a:r>
              <a:rPr lang="en-US" altLang="ja-JP" sz="1600">
                <a:solidFill>
                  <a:srgbClr val="000000"/>
                </a:solidFill>
                <a:latin typeface="Calibri" charset="0"/>
              </a:rPr>
              <a:t>0.36 wt</a:t>
            </a:r>
            <a:r>
              <a:rPr lang="ja-JP" altLang="en-US" sz="1600">
                <a:solidFill>
                  <a:srgbClr val="000000"/>
                </a:solidFill>
                <a:latin typeface="Calibri" charset="0"/>
              </a:rPr>
              <a:t>％）</a:t>
            </a:r>
            <a:endParaRPr lang="en-US" altLang="ja-JP" sz="1600">
              <a:solidFill>
                <a:srgbClr val="000000"/>
              </a:solidFill>
              <a:latin typeface="Calibri" charset="0"/>
            </a:endParaRPr>
          </a:p>
          <a:p>
            <a:pPr defTabSz="4416425"/>
            <a:r>
              <a:rPr lang="en-US" altLang="ja-JP" sz="1600">
                <a:solidFill>
                  <a:srgbClr val="000000"/>
                </a:solidFill>
                <a:latin typeface="Calibri" charset="0"/>
              </a:rPr>
              <a:t>Irgacure 184</a:t>
            </a:r>
            <a:r>
              <a:rPr lang="ja-JP" altLang="en-US" sz="1600">
                <a:solidFill>
                  <a:srgbClr val="000000"/>
                </a:solidFill>
                <a:latin typeface="Calibri" charset="0"/>
              </a:rPr>
              <a:t>（</a:t>
            </a:r>
            <a:r>
              <a:rPr lang="en-US" altLang="ja-JP" sz="1600">
                <a:solidFill>
                  <a:srgbClr val="000000"/>
                </a:solidFill>
                <a:latin typeface="Calibri" charset="0"/>
              </a:rPr>
              <a:t>0.022 wt</a:t>
            </a:r>
            <a:r>
              <a:rPr lang="ja-JP" altLang="en-US" sz="1600">
                <a:solidFill>
                  <a:srgbClr val="000000"/>
                </a:solidFill>
                <a:latin typeface="Calibri" charset="0"/>
              </a:rPr>
              <a:t>％）</a:t>
            </a:r>
          </a:p>
        </p:txBody>
      </p:sp>
      <p:sp>
        <p:nvSpPr>
          <p:cNvPr id="12" name="Text Box 49"/>
          <p:cNvSpPr txBox="1">
            <a:spLocks noChangeArrowheads="1"/>
          </p:cNvSpPr>
          <p:nvPr/>
        </p:nvSpPr>
        <p:spPr bwMode="auto">
          <a:xfrm>
            <a:off x="3373438" y="2163763"/>
            <a:ext cx="2463800" cy="708025"/>
          </a:xfrm>
          <a:prstGeom prst="rect">
            <a:avLst/>
          </a:prstGeom>
          <a:noFill/>
          <a:ln w="9525">
            <a:noFill/>
            <a:miter lim="800000"/>
            <a:headEnd/>
            <a:tailEnd/>
          </a:ln>
        </p:spPr>
        <p:txBody>
          <a:bodyPr>
            <a:prstTxWarp prst="textNoShape">
              <a:avLst/>
            </a:prstTxWarp>
            <a:spAutoFit/>
          </a:bodyPr>
          <a:lstStyle/>
          <a:p>
            <a:pPr defTabSz="4416425"/>
            <a:r>
              <a:rPr lang="en-US" altLang="ja-JP" sz="2000">
                <a:solidFill>
                  <a:srgbClr val="000000"/>
                </a:solidFill>
                <a:latin typeface="Calibri" charset="0"/>
              </a:rPr>
              <a:t>Irgacure184</a:t>
            </a:r>
            <a:r>
              <a:rPr lang="ja-JP" altLang="en-US" sz="2000">
                <a:solidFill>
                  <a:srgbClr val="000000"/>
                </a:solidFill>
                <a:latin typeface="Calibri" charset="0"/>
              </a:rPr>
              <a:t>（</a:t>
            </a:r>
            <a:r>
              <a:rPr lang="en-US" altLang="ja-JP" sz="2000">
                <a:solidFill>
                  <a:srgbClr val="000000"/>
                </a:solidFill>
                <a:latin typeface="Calibri" charset="0"/>
              </a:rPr>
              <a:t>Ciba specialty chemicals</a:t>
            </a:r>
            <a:r>
              <a:rPr lang="ja-JP" altLang="en-US" sz="2000">
                <a:solidFill>
                  <a:srgbClr val="000000"/>
                </a:solidFill>
                <a:latin typeface="Calibri" charset="0"/>
              </a:rPr>
              <a:t>）　　　　　　　　　</a:t>
            </a:r>
          </a:p>
        </p:txBody>
      </p:sp>
      <p:pic>
        <p:nvPicPr>
          <p:cNvPr id="13" name="Picture 50"/>
          <p:cNvPicPr>
            <a:picLocks noChangeAspect="1" noChangeArrowheads="1"/>
          </p:cNvPicPr>
          <p:nvPr/>
        </p:nvPicPr>
        <p:blipFill>
          <a:blip r:embed="rId5"/>
          <a:srcRect/>
          <a:stretch>
            <a:fillRect/>
          </a:stretch>
        </p:blipFill>
        <p:spPr bwMode="auto">
          <a:xfrm>
            <a:off x="3551238" y="3143250"/>
            <a:ext cx="1878012" cy="806450"/>
          </a:xfrm>
          <a:prstGeom prst="rect">
            <a:avLst/>
          </a:prstGeom>
          <a:noFill/>
          <a:ln w="9525">
            <a:noFill/>
            <a:miter lim="800000"/>
            <a:headEnd/>
            <a:tailEnd/>
          </a:ln>
        </p:spPr>
      </p:pic>
      <p:graphicFrame>
        <p:nvGraphicFramePr>
          <p:cNvPr id="14" name="Object 2"/>
          <p:cNvGraphicFramePr>
            <a:graphicFrameLocks noChangeAspect="1"/>
          </p:cNvGraphicFramePr>
          <p:nvPr/>
        </p:nvGraphicFramePr>
        <p:xfrm>
          <a:off x="360363" y="2300288"/>
          <a:ext cx="2063750" cy="1744662"/>
        </p:xfrm>
        <a:graphic>
          <a:graphicData uri="http://schemas.openxmlformats.org/presentationml/2006/ole">
            <mc:AlternateContent xmlns:mc="http://schemas.openxmlformats.org/markup-compatibility/2006">
              <mc:Choice xmlns:v="urn:schemas-microsoft-com:vml" Requires="v">
                <p:oleObj spid="_x0000_s51224" name="CS ChemDraw Drawing" r:id="rId6" imgW="1244600" imgH="990600" progId="">
                  <p:embed/>
                </p:oleObj>
              </mc:Choice>
              <mc:Fallback>
                <p:oleObj name="CS ChemDraw Drawing" r:id="rId6" imgW="1244600" imgH="99060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363" y="2300288"/>
                        <a:ext cx="2063750" cy="174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正方形/長方形 30"/>
          <p:cNvSpPr>
            <a:spLocks noChangeArrowheads="1"/>
          </p:cNvSpPr>
          <p:nvPr/>
        </p:nvSpPr>
        <p:spPr bwMode="auto">
          <a:xfrm>
            <a:off x="20638" y="279400"/>
            <a:ext cx="5160962" cy="523875"/>
          </a:xfrm>
          <a:prstGeom prst="rect">
            <a:avLst/>
          </a:prstGeom>
          <a:noFill/>
          <a:ln w="9525">
            <a:noFill/>
            <a:miter lim="800000"/>
            <a:headEnd/>
            <a:tailEnd/>
          </a:ln>
          <a:effectLst>
            <a:outerShdw blurRad="50800" dist="38100" dir="2700000">
              <a:srgbClr val="FFFF00">
                <a:alpha val="43000"/>
              </a:srgbClr>
            </a:outerShdw>
          </a:effectLst>
        </p:spPr>
        <p:txBody>
          <a:bodyPr wrap="square">
            <a:prstTxWarp prst="textNoShape">
              <a:avLst/>
            </a:prstTxWarp>
            <a:spAutoFit/>
          </a:bodyPr>
          <a:lstStyle/>
          <a:p>
            <a:pPr>
              <a:spcAft>
                <a:spcPts val="2400"/>
              </a:spcAft>
              <a:defRPr/>
            </a:pPr>
            <a:r>
              <a:rPr lang="en-US" altLang="ja-JP" sz="2800" dirty="0" smtClean="0">
                <a:solidFill>
                  <a:srgbClr val="000000"/>
                </a:solidFill>
              </a:rPr>
              <a:t>Photo</a:t>
            </a:r>
            <a:r>
              <a:rPr lang="en-US" altLang="ja-JP" sz="2800" dirty="0">
                <a:solidFill>
                  <a:srgbClr val="000000"/>
                </a:solidFill>
              </a:rPr>
              <a:t>-curable polymeric material</a:t>
            </a:r>
          </a:p>
        </p:txBody>
      </p:sp>
      <p:grpSp>
        <p:nvGrpSpPr>
          <p:cNvPr id="16" name="図形グループ 49"/>
          <p:cNvGrpSpPr>
            <a:grpSpLocks/>
          </p:cNvGrpSpPr>
          <p:nvPr/>
        </p:nvGrpSpPr>
        <p:grpSpPr bwMode="auto">
          <a:xfrm>
            <a:off x="6197600" y="2260600"/>
            <a:ext cx="3303588" cy="1905000"/>
            <a:chOff x="572881" y="1267975"/>
            <a:chExt cx="4100136" cy="2364225"/>
          </a:xfrm>
        </p:grpSpPr>
        <p:grpSp>
          <p:nvGrpSpPr>
            <p:cNvPr id="17" name="Group 69"/>
            <p:cNvGrpSpPr>
              <a:grpSpLocks/>
            </p:cNvGrpSpPr>
            <p:nvPr/>
          </p:nvGrpSpPr>
          <p:grpSpPr bwMode="auto">
            <a:xfrm>
              <a:off x="914402" y="1752600"/>
              <a:ext cx="3758617" cy="1879600"/>
              <a:chOff x="2336" y="2523"/>
              <a:chExt cx="1452" cy="726"/>
            </a:xfrm>
          </p:grpSpPr>
          <p:sp>
            <p:nvSpPr>
              <p:cNvPr id="21" name="AutoShape 58"/>
              <p:cNvSpPr>
                <a:spLocks noChangeArrowheads="1"/>
              </p:cNvSpPr>
              <p:nvPr/>
            </p:nvSpPr>
            <p:spPr bwMode="auto">
              <a:xfrm>
                <a:off x="2790" y="2659"/>
                <a:ext cx="499" cy="590"/>
              </a:xfrm>
              <a:prstGeom prst="can">
                <a:avLst>
                  <a:gd name="adj" fmla="val 29559"/>
                </a:avLst>
              </a:prstGeom>
              <a:gradFill rotWithShape="1">
                <a:gsLst>
                  <a:gs pos="0">
                    <a:srgbClr val="8488C4"/>
                  </a:gs>
                  <a:gs pos="53000">
                    <a:srgbClr val="D4DEFF"/>
                  </a:gs>
                  <a:gs pos="83000">
                    <a:srgbClr val="D4DEFF"/>
                  </a:gs>
                  <a:gs pos="100000">
                    <a:srgbClr val="96AB94"/>
                  </a:gs>
                </a:gsLst>
                <a:lin ang="0"/>
              </a:gradFill>
              <a:ln w="9525">
                <a:solidFill>
                  <a:schemeClr val="bg2"/>
                </a:solidFill>
                <a:round/>
                <a:headEnd/>
                <a:tailEnd/>
              </a:ln>
            </p:spPr>
            <p:txBody>
              <a:bodyPr wrap="none" anchor="ctr">
                <a:prstTxWarp prst="textNoShape">
                  <a:avLst/>
                </a:prstTxWarp>
              </a:bodyPr>
              <a:lstStyle/>
              <a:p>
                <a:endParaRPr lang="ja-JP" altLang="en-US">
                  <a:solidFill>
                    <a:srgbClr val="000000"/>
                  </a:solidFill>
                  <a:latin typeface="Calibri" charset="0"/>
                </a:endParaRPr>
              </a:p>
            </p:txBody>
          </p:sp>
          <p:sp>
            <p:nvSpPr>
              <p:cNvPr id="22" name="Oval 62"/>
              <p:cNvSpPr>
                <a:spLocks noChangeArrowheads="1"/>
              </p:cNvSpPr>
              <p:nvPr/>
            </p:nvSpPr>
            <p:spPr bwMode="auto">
              <a:xfrm>
                <a:off x="2926" y="2704"/>
                <a:ext cx="227" cy="46"/>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ja-JP" altLang="en-US">
                  <a:solidFill>
                    <a:srgbClr val="000000"/>
                  </a:solidFill>
                  <a:latin typeface="Calibri" charset="0"/>
                </a:endParaRPr>
              </a:p>
            </p:txBody>
          </p:sp>
          <p:sp>
            <p:nvSpPr>
              <p:cNvPr id="23" name="AutoShape 59"/>
              <p:cNvSpPr>
                <a:spLocks noChangeArrowheads="1"/>
              </p:cNvSpPr>
              <p:nvPr/>
            </p:nvSpPr>
            <p:spPr bwMode="auto">
              <a:xfrm>
                <a:off x="2654" y="2614"/>
                <a:ext cx="817" cy="226"/>
              </a:xfrm>
              <a:prstGeom prst="cube">
                <a:avLst>
                  <a:gd name="adj" fmla="val 96019"/>
                </a:avLst>
              </a:prstGeom>
              <a:solidFill>
                <a:srgbClr val="C0C0C0">
                  <a:alpha val="34901"/>
                </a:srgbClr>
              </a:solidFill>
              <a:ln w="9525">
                <a:solidFill>
                  <a:schemeClr val="tx1"/>
                </a:solidFill>
                <a:miter lim="800000"/>
                <a:headEnd/>
                <a:tailEnd/>
              </a:ln>
            </p:spPr>
            <p:txBody>
              <a:bodyPr wrap="none" anchor="ctr">
                <a:prstTxWarp prst="textNoShape">
                  <a:avLst/>
                </a:prstTxWarp>
              </a:bodyPr>
              <a:lstStyle/>
              <a:p>
                <a:endParaRPr lang="ja-JP" altLang="en-US">
                  <a:solidFill>
                    <a:srgbClr val="000000"/>
                  </a:solidFill>
                  <a:latin typeface="Calibri" charset="0"/>
                </a:endParaRPr>
              </a:p>
            </p:txBody>
          </p:sp>
          <p:sp>
            <p:nvSpPr>
              <p:cNvPr id="24" name="AutoShape 64"/>
              <p:cNvSpPr>
                <a:spLocks noChangeArrowheads="1"/>
              </p:cNvSpPr>
              <p:nvPr/>
            </p:nvSpPr>
            <p:spPr bwMode="auto">
              <a:xfrm rot="10800000">
                <a:off x="2381" y="2523"/>
                <a:ext cx="1407" cy="3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54 h 21600"/>
                  <a:gd name="T20" fmla="*/ 18438 w 21600"/>
                  <a:gd name="T21" fmla="*/ 1844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091" y="20408"/>
                    </a:moveTo>
                    <a:cubicBezTo>
                      <a:pt x="18198" y="19001"/>
                      <a:pt x="20957" y="15140"/>
                      <a:pt x="20957" y="10800"/>
                    </a:cubicBezTo>
                    <a:cubicBezTo>
                      <a:pt x="20957" y="8353"/>
                      <a:pt x="20073" y="5988"/>
                      <a:pt x="18469" y="4141"/>
                    </a:cubicBezTo>
                    <a:lnTo>
                      <a:pt x="18955" y="3719"/>
                    </a:lnTo>
                    <a:cubicBezTo>
                      <a:pt x="20660" y="5684"/>
                      <a:pt x="21600" y="8198"/>
                      <a:pt x="21600" y="10800"/>
                    </a:cubicBezTo>
                    <a:cubicBezTo>
                      <a:pt x="21600" y="15415"/>
                      <a:pt x="18666" y="19521"/>
                      <a:pt x="14300" y="21017"/>
                    </a:cubicBezTo>
                    <a:lnTo>
                      <a:pt x="15175" y="23571"/>
                    </a:lnTo>
                    <a:lnTo>
                      <a:pt x="11337" y="21693"/>
                    </a:lnTo>
                    <a:lnTo>
                      <a:pt x="13216" y="17854"/>
                    </a:lnTo>
                    <a:lnTo>
                      <a:pt x="14091" y="20408"/>
                    </a:lnTo>
                    <a:close/>
                  </a:path>
                </a:pathLst>
              </a:custGeom>
              <a:solidFill>
                <a:srgbClr val="FF0000">
                  <a:alpha val="70195"/>
                </a:srgbClr>
              </a:solidFill>
              <a:ln w="9525">
                <a:noFill/>
                <a:miter lim="800000"/>
                <a:headEnd/>
                <a:tailEnd/>
              </a:ln>
            </p:spPr>
            <p:txBody>
              <a:bodyPr wrap="none" anchor="ctr">
                <a:prstTxWarp prst="textNoShape">
                  <a:avLst/>
                </a:prstTxWarp>
              </a:bodyPr>
              <a:lstStyle/>
              <a:p>
                <a:endParaRPr lang="ja-JP" altLang="en-US">
                  <a:solidFill>
                    <a:srgbClr val="000000"/>
                  </a:solidFill>
                  <a:latin typeface="Calibri" charset="0"/>
                </a:endParaRPr>
              </a:p>
            </p:txBody>
          </p:sp>
          <p:sp>
            <p:nvSpPr>
              <p:cNvPr id="25" name="AutoShape 67"/>
              <p:cNvSpPr>
                <a:spLocks noChangeArrowheads="1"/>
              </p:cNvSpPr>
              <p:nvPr/>
            </p:nvSpPr>
            <p:spPr bwMode="auto">
              <a:xfrm rot="10800000">
                <a:off x="2336" y="2523"/>
                <a:ext cx="1407" cy="3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54 h 21600"/>
                  <a:gd name="T20" fmla="*/ 18438 w 21600"/>
                  <a:gd name="T21" fmla="*/ 1844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311" y="2142"/>
                    </a:moveTo>
                    <a:cubicBezTo>
                      <a:pt x="2345" y="4022"/>
                      <a:pt x="549" y="7288"/>
                      <a:pt x="549" y="10799"/>
                    </a:cubicBezTo>
                    <a:cubicBezTo>
                      <a:pt x="548" y="14855"/>
                      <a:pt x="2940" y="18530"/>
                      <a:pt x="6648" y="20172"/>
                    </a:cubicBezTo>
                    <a:lnTo>
                      <a:pt x="6426" y="20674"/>
                    </a:lnTo>
                    <a:cubicBezTo>
                      <a:pt x="2519" y="18944"/>
                      <a:pt x="0" y="15073"/>
                      <a:pt x="0" y="10800"/>
                    </a:cubicBezTo>
                    <a:cubicBezTo>
                      <a:pt x="-1" y="7100"/>
                      <a:pt x="1893" y="3659"/>
                      <a:pt x="5017" y="1678"/>
                    </a:cubicBezTo>
                    <a:lnTo>
                      <a:pt x="3571" y="-602"/>
                    </a:lnTo>
                    <a:lnTo>
                      <a:pt x="7675" y="317"/>
                    </a:lnTo>
                    <a:lnTo>
                      <a:pt x="6756" y="4422"/>
                    </a:lnTo>
                    <a:lnTo>
                      <a:pt x="5311" y="2142"/>
                    </a:lnTo>
                    <a:close/>
                  </a:path>
                </a:pathLst>
              </a:custGeom>
              <a:solidFill>
                <a:srgbClr val="FF0000">
                  <a:alpha val="70195"/>
                </a:srgbClr>
              </a:solidFill>
              <a:ln w="9525">
                <a:noFill/>
                <a:miter lim="800000"/>
                <a:headEnd/>
                <a:tailEnd/>
              </a:ln>
            </p:spPr>
            <p:txBody>
              <a:bodyPr wrap="none" anchor="ctr">
                <a:prstTxWarp prst="textNoShape">
                  <a:avLst/>
                </a:prstTxWarp>
              </a:bodyPr>
              <a:lstStyle/>
              <a:p>
                <a:endParaRPr lang="ja-JP" altLang="en-US">
                  <a:solidFill>
                    <a:srgbClr val="000000"/>
                  </a:solidFill>
                  <a:latin typeface="Calibri" charset="0"/>
                </a:endParaRPr>
              </a:p>
            </p:txBody>
          </p:sp>
        </p:grpSp>
        <p:sp>
          <p:nvSpPr>
            <p:cNvPr id="18" name="AutoShape 70"/>
            <p:cNvSpPr>
              <a:spLocks noChangeArrowheads="1"/>
            </p:cNvSpPr>
            <p:nvPr/>
          </p:nvSpPr>
          <p:spPr bwMode="auto">
            <a:xfrm rot="3600000">
              <a:off x="3115864" y="799460"/>
              <a:ext cx="235597" cy="117262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934 w 21600"/>
                <a:gd name="T13" fmla="*/ 6056 h 21600"/>
                <a:gd name="T14" fmla="*/ 15666 w 21600"/>
                <a:gd name="T15" fmla="*/ 15544 h 21600"/>
              </a:gdLst>
              <a:ahLst/>
              <a:cxnLst>
                <a:cxn ang="T8">
                  <a:pos x="T0" y="T1"/>
                </a:cxn>
                <a:cxn ang="T9">
                  <a:pos x="T2" y="T3"/>
                </a:cxn>
                <a:cxn ang="T10">
                  <a:pos x="T4" y="T5"/>
                </a:cxn>
                <a:cxn ang="T11">
                  <a:pos x="T6" y="T7"/>
                </a:cxn>
              </a:cxnLst>
              <a:rect l="T12" t="T13" r="T14" b="T15"/>
              <a:pathLst>
                <a:path w="21600" h="21600">
                  <a:moveTo>
                    <a:pt x="0" y="0"/>
                  </a:moveTo>
                  <a:lnTo>
                    <a:pt x="8471" y="21600"/>
                  </a:lnTo>
                  <a:lnTo>
                    <a:pt x="13129" y="21600"/>
                  </a:lnTo>
                  <a:lnTo>
                    <a:pt x="21600" y="0"/>
                  </a:lnTo>
                  <a:close/>
                </a:path>
              </a:pathLst>
            </a:custGeom>
            <a:solidFill>
              <a:srgbClr val="FFFF66"/>
            </a:solidFill>
            <a:ln w="9525">
              <a:solidFill>
                <a:srgbClr val="FFCC00"/>
              </a:solidFill>
              <a:miter lim="800000"/>
              <a:headEnd/>
              <a:tailEnd/>
            </a:ln>
          </p:spPr>
          <p:txBody>
            <a:bodyPr wrap="none" anchor="ctr">
              <a:prstTxWarp prst="textNoShape">
                <a:avLst/>
              </a:prstTxWarp>
            </a:bodyPr>
            <a:lstStyle/>
            <a:p>
              <a:endParaRPr lang="ja-JP" altLang="en-US">
                <a:solidFill>
                  <a:srgbClr val="000000"/>
                </a:solidFill>
                <a:latin typeface="Calibri" charset="0"/>
              </a:endParaRPr>
            </a:p>
          </p:txBody>
        </p:sp>
        <p:sp>
          <p:nvSpPr>
            <p:cNvPr id="19" name="Oval 71"/>
            <p:cNvSpPr>
              <a:spLocks noChangeArrowheads="1"/>
            </p:cNvSpPr>
            <p:nvPr/>
          </p:nvSpPr>
          <p:spPr bwMode="auto">
            <a:xfrm>
              <a:off x="2667971" y="1751084"/>
              <a:ext cx="115029" cy="357465"/>
            </a:xfrm>
            <a:prstGeom prst="ellipse">
              <a:avLst/>
            </a:prstGeom>
            <a:solidFill>
              <a:srgbClr val="3366FF"/>
            </a:solidFill>
            <a:ln w="9525">
              <a:solidFill>
                <a:schemeClr val="accent1"/>
              </a:solidFill>
              <a:round/>
              <a:headEnd/>
              <a:tailEnd/>
            </a:ln>
          </p:spPr>
          <p:txBody>
            <a:bodyPr wrap="none" anchor="ctr">
              <a:prstTxWarp prst="textNoShape">
                <a:avLst/>
              </a:prstTxWarp>
            </a:bodyPr>
            <a:lstStyle/>
            <a:p>
              <a:endParaRPr lang="ja-JP" altLang="en-US">
                <a:solidFill>
                  <a:srgbClr val="000000"/>
                </a:solidFill>
                <a:ea typeface="Osaka" charset="-128"/>
                <a:cs typeface="Osaka" charset="-128"/>
              </a:endParaRPr>
            </a:p>
          </p:txBody>
        </p:sp>
        <p:sp>
          <p:nvSpPr>
            <p:cNvPr id="20" name="Rectangle 74"/>
            <p:cNvSpPr>
              <a:spLocks noChangeArrowheads="1"/>
            </p:cNvSpPr>
            <p:nvPr/>
          </p:nvSpPr>
          <p:spPr bwMode="auto">
            <a:xfrm>
              <a:off x="572881" y="2574845"/>
              <a:ext cx="1280914" cy="352490"/>
            </a:xfrm>
            <a:prstGeom prst="rect">
              <a:avLst/>
            </a:prstGeom>
            <a:noFill/>
            <a:ln w="9525">
              <a:noFill/>
              <a:miter lim="800000"/>
              <a:headEnd/>
              <a:tailEnd/>
            </a:ln>
          </p:spPr>
          <p:txBody>
            <a:bodyPr wrap="none" anchor="ctr">
              <a:prstTxWarp prst="textNoShape">
                <a:avLst/>
              </a:prstTxWarp>
            </a:bodyPr>
            <a:lstStyle/>
            <a:p>
              <a:r>
                <a:rPr lang="en-US" altLang="ja-JP">
                  <a:solidFill>
                    <a:srgbClr val="000000"/>
                  </a:solidFill>
                </a:rPr>
                <a:t>2000 rpm</a:t>
              </a:r>
            </a:p>
          </p:txBody>
        </p:sp>
      </p:grpSp>
      <p:pic>
        <p:nvPicPr>
          <p:cNvPr id="26" name="図 36" descr="Crosslinking_1.jpg"/>
          <p:cNvPicPr>
            <a:picLocks noChangeAspect="1"/>
          </p:cNvPicPr>
          <p:nvPr/>
        </p:nvPicPr>
        <p:blipFill>
          <a:blip r:embed="rId8"/>
          <a:srcRect/>
          <a:stretch>
            <a:fillRect/>
          </a:stretch>
        </p:blipFill>
        <p:spPr bwMode="auto">
          <a:xfrm>
            <a:off x="6524625" y="5341938"/>
            <a:ext cx="3292475" cy="903287"/>
          </a:xfrm>
          <a:prstGeom prst="rect">
            <a:avLst/>
          </a:prstGeom>
          <a:noFill/>
          <a:ln w="9525">
            <a:noFill/>
            <a:miter lim="800000"/>
            <a:headEnd/>
            <a:tailEnd/>
          </a:ln>
        </p:spPr>
      </p:pic>
      <p:pic>
        <p:nvPicPr>
          <p:cNvPr id="27" name="図 26" descr="Crosslinking_2.jpg"/>
          <p:cNvPicPr>
            <a:picLocks noChangeAspect="1"/>
          </p:cNvPicPr>
          <p:nvPr/>
        </p:nvPicPr>
        <p:blipFill>
          <a:blip r:embed="rId9"/>
          <a:srcRect/>
          <a:stretch>
            <a:fillRect/>
          </a:stretch>
        </p:blipFill>
        <p:spPr bwMode="auto">
          <a:xfrm>
            <a:off x="6515100" y="5341938"/>
            <a:ext cx="3276600" cy="898525"/>
          </a:xfrm>
          <a:prstGeom prst="rect">
            <a:avLst/>
          </a:prstGeom>
          <a:noFill/>
          <a:ln w="9525">
            <a:noFill/>
            <a:miter lim="800000"/>
            <a:headEnd/>
            <a:tailEnd/>
          </a:ln>
        </p:spPr>
      </p:pic>
      <p:sp>
        <p:nvSpPr>
          <p:cNvPr id="28" name="テキスト ボックス 31"/>
          <p:cNvSpPr txBox="1">
            <a:spLocks noChangeArrowheads="1"/>
          </p:cNvSpPr>
          <p:nvPr/>
        </p:nvSpPr>
        <p:spPr bwMode="auto">
          <a:xfrm>
            <a:off x="7094538" y="4429125"/>
            <a:ext cx="2073592" cy="369332"/>
          </a:xfrm>
          <a:prstGeom prst="rect">
            <a:avLst/>
          </a:prstGeom>
          <a:noFill/>
          <a:ln w="9525">
            <a:noFill/>
            <a:miter lim="800000"/>
            <a:headEnd/>
            <a:tailEnd/>
          </a:ln>
        </p:spPr>
        <p:txBody>
          <a:bodyPr wrap="none">
            <a:prstTxWarp prst="textNoShape">
              <a:avLst/>
            </a:prstTxWarp>
            <a:spAutoFit/>
          </a:bodyPr>
          <a:lstStyle/>
          <a:p>
            <a:r>
              <a:rPr lang="en-US" altLang="ja-JP">
                <a:solidFill>
                  <a:srgbClr val="000000"/>
                </a:solidFill>
              </a:rPr>
              <a:t>UV light (2.6 w/cm</a:t>
            </a:r>
            <a:r>
              <a:rPr lang="en-US" altLang="ja-JP" baseline="30000">
                <a:solidFill>
                  <a:srgbClr val="000000"/>
                </a:solidFill>
              </a:rPr>
              <a:t>2</a:t>
            </a:r>
            <a:r>
              <a:rPr lang="en-US" altLang="ja-JP">
                <a:solidFill>
                  <a:srgbClr val="000000"/>
                </a:solidFill>
              </a:rPr>
              <a:t>)</a:t>
            </a:r>
            <a:endParaRPr lang="ja-JP" altLang="en-US">
              <a:solidFill>
                <a:srgbClr val="000000"/>
              </a:solidFill>
            </a:endParaRPr>
          </a:p>
        </p:txBody>
      </p:sp>
      <p:grpSp>
        <p:nvGrpSpPr>
          <p:cNvPr id="29" name="図形グループ 40"/>
          <p:cNvGrpSpPr>
            <a:grpSpLocks/>
          </p:cNvGrpSpPr>
          <p:nvPr/>
        </p:nvGrpSpPr>
        <p:grpSpPr bwMode="auto">
          <a:xfrm>
            <a:off x="6578600" y="4910138"/>
            <a:ext cx="3149600" cy="314325"/>
            <a:chOff x="5334000" y="4732338"/>
            <a:chExt cx="3784600" cy="377825"/>
          </a:xfrm>
        </p:grpSpPr>
        <p:sp>
          <p:nvSpPr>
            <p:cNvPr id="30" name="下矢印 29"/>
            <p:cNvSpPr/>
            <p:nvPr/>
          </p:nvSpPr>
          <p:spPr>
            <a:xfrm>
              <a:off x="5334000" y="4732338"/>
              <a:ext cx="711521" cy="377825"/>
            </a:xfrm>
            <a:prstGeom prst="downArrow">
              <a:avLst/>
            </a:prstGeom>
            <a:solidFill>
              <a:schemeClr val="accent2">
                <a:lumMod val="60000"/>
                <a:lumOff val="40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ja-JP" altLang="en-US">
                <a:solidFill>
                  <a:srgbClr val="000000"/>
                </a:solidFill>
              </a:endParaRPr>
            </a:p>
          </p:txBody>
        </p:sp>
        <p:sp>
          <p:nvSpPr>
            <p:cNvPr id="31" name="下矢印 30"/>
            <p:cNvSpPr/>
            <p:nvPr/>
          </p:nvSpPr>
          <p:spPr>
            <a:xfrm>
              <a:off x="6095117" y="4732338"/>
              <a:ext cx="711519" cy="377825"/>
            </a:xfrm>
            <a:prstGeom prst="downArrow">
              <a:avLst/>
            </a:prstGeom>
            <a:solidFill>
              <a:schemeClr val="accent2">
                <a:lumMod val="60000"/>
                <a:lumOff val="40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ja-JP" altLang="en-US">
                <a:solidFill>
                  <a:srgbClr val="000000"/>
                </a:solidFill>
              </a:endParaRPr>
            </a:p>
          </p:txBody>
        </p:sp>
        <p:sp>
          <p:nvSpPr>
            <p:cNvPr id="32" name="下矢印 31"/>
            <p:cNvSpPr/>
            <p:nvPr/>
          </p:nvSpPr>
          <p:spPr>
            <a:xfrm>
              <a:off x="6833343" y="4732338"/>
              <a:ext cx="709613" cy="377825"/>
            </a:xfrm>
            <a:prstGeom prst="downArrow">
              <a:avLst/>
            </a:prstGeom>
            <a:solidFill>
              <a:schemeClr val="accent2">
                <a:lumMod val="60000"/>
                <a:lumOff val="40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ja-JP" altLang="en-US">
                <a:solidFill>
                  <a:srgbClr val="000000"/>
                </a:solidFill>
              </a:endParaRPr>
            </a:p>
          </p:txBody>
        </p:sp>
        <p:sp>
          <p:nvSpPr>
            <p:cNvPr id="33" name="下矢印 32"/>
            <p:cNvSpPr/>
            <p:nvPr/>
          </p:nvSpPr>
          <p:spPr>
            <a:xfrm>
              <a:off x="8407081" y="4732338"/>
              <a:ext cx="711519" cy="377825"/>
            </a:xfrm>
            <a:prstGeom prst="downArrow">
              <a:avLst/>
            </a:prstGeom>
            <a:solidFill>
              <a:schemeClr val="accent2">
                <a:lumMod val="60000"/>
                <a:lumOff val="40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ja-JP" altLang="en-US">
                <a:solidFill>
                  <a:srgbClr val="000000"/>
                </a:solidFill>
              </a:endParaRPr>
            </a:p>
          </p:txBody>
        </p:sp>
        <p:sp>
          <p:nvSpPr>
            <p:cNvPr id="34" name="下矢印 33"/>
            <p:cNvSpPr/>
            <p:nvPr/>
          </p:nvSpPr>
          <p:spPr>
            <a:xfrm>
              <a:off x="7619257" y="4732338"/>
              <a:ext cx="711521" cy="377825"/>
            </a:xfrm>
            <a:prstGeom prst="downArrow">
              <a:avLst/>
            </a:prstGeom>
            <a:solidFill>
              <a:schemeClr val="accent2">
                <a:lumMod val="60000"/>
                <a:lumOff val="40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ja-JP" altLang="en-US">
                <a:solidFill>
                  <a:srgbClr val="000000"/>
                </a:solidFill>
              </a:endParaRPr>
            </a:p>
          </p:txBody>
        </p:sp>
      </p:grpSp>
      <p:cxnSp>
        <p:nvCxnSpPr>
          <p:cNvPr id="35" name="直線コネクタ 34"/>
          <p:cNvCxnSpPr/>
          <p:nvPr/>
        </p:nvCxnSpPr>
        <p:spPr>
          <a:xfrm>
            <a:off x="63500" y="863600"/>
            <a:ext cx="5041900" cy="1588"/>
          </a:xfrm>
          <a:prstGeom prst="line">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36" name="図 38" descr="PDI_Abs_Fluo488.jpg"/>
          <p:cNvPicPr>
            <a:picLocks noChangeAspect="1"/>
          </p:cNvPicPr>
          <p:nvPr/>
        </p:nvPicPr>
        <p:blipFill>
          <a:blip r:embed="rId10"/>
          <a:srcRect/>
          <a:stretch>
            <a:fillRect/>
          </a:stretch>
        </p:blipFill>
        <p:spPr bwMode="auto">
          <a:xfrm>
            <a:off x="3365500" y="4378325"/>
            <a:ext cx="2984500" cy="2111375"/>
          </a:xfrm>
          <a:prstGeom prst="rect">
            <a:avLst/>
          </a:prstGeom>
          <a:noFill/>
          <a:ln w="9525">
            <a:noFill/>
            <a:miter lim="800000"/>
            <a:headEnd/>
            <a:tailEnd/>
          </a:ln>
        </p:spPr>
      </p:pic>
      <p:sp>
        <p:nvSpPr>
          <p:cNvPr id="37" name="テキスト ボックス 40"/>
          <p:cNvSpPr txBox="1">
            <a:spLocks noChangeArrowheads="1"/>
          </p:cNvSpPr>
          <p:nvPr/>
        </p:nvSpPr>
        <p:spPr bwMode="auto">
          <a:xfrm>
            <a:off x="0" y="1697038"/>
            <a:ext cx="2720729" cy="307777"/>
          </a:xfrm>
          <a:prstGeom prst="rect">
            <a:avLst/>
          </a:prstGeom>
          <a:noFill/>
          <a:ln w="9525">
            <a:noFill/>
            <a:miter lim="800000"/>
            <a:headEnd/>
            <a:tailEnd/>
          </a:ln>
        </p:spPr>
        <p:txBody>
          <a:bodyPr wrap="none">
            <a:prstTxWarp prst="textNoShape">
              <a:avLst/>
            </a:prstTxWarp>
            <a:spAutoFit/>
          </a:bodyPr>
          <a:lstStyle/>
          <a:p>
            <a:r>
              <a:rPr lang="en-US" altLang="ja-JP" sz="1400" i="1" dirty="0" err="1">
                <a:solidFill>
                  <a:srgbClr val="000000"/>
                </a:solidFill>
              </a:rPr>
              <a:t>Jpn</a:t>
            </a:r>
            <a:r>
              <a:rPr lang="en-US" altLang="ja-JP" sz="1400" i="1" dirty="0">
                <a:solidFill>
                  <a:srgbClr val="000000"/>
                </a:solidFill>
              </a:rPr>
              <a:t>. J. Appl. Phys.</a:t>
            </a:r>
            <a:r>
              <a:rPr lang="en-US" altLang="ja-JP" sz="1400" dirty="0">
                <a:solidFill>
                  <a:srgbClr val="000000"/>
                </a:solidFill>
              </a:rPr>
              <a:t> </a:t>
            </a:r>
            <a:r>
              <a:rPr lang="en-US" altLang="ja-JP" sz="1400" b="1" dirty="0">
                <a:solidFill>
                  <a:srgbClr val="000000"/>
                </a:solidFill>
              </a:rPr>
              <a:t>2007</a:t>
            </a:r>
            <a:r>
              <a:rPr lang="en-US" altLang="ja-JP" sz="1400" dirty="0">
                <a:solidFill>
                  <a:srgbClr val="000000"/>
                </a:solidFill>
              </a:rPr>
              <a:t>, 46, p7279.</a:t>
            </a:r>
            <a:r>
              <a:rPr lang="ja-JP" sz="1400" dirty="0">
                <a:solidFill>
                  <a:srgbClr val="000000"/>
                </a:solidFill>
              </a:rPr>
              <a:t> </a:t>
            </a:r>
            <a:endParaRPr lang="ja-JP" altLang="en-US" sz="1400" dirty="0">
              <a:solidFill>
                <a:srgbClr val="000000"/>
              </a:solidFill>
            </a:endParaRPr>
          </a:p>
        </p:txBody>
      </p:sp>
      <p:sp>
        <p:nvSpPr>
          <p:cNvPr id="2" name="スライド番号プレースホルダー 1"/>
          <p:cNvSpPr>
            <a:spLocks noGrp="1"/>
          </p:cNvSpPr>
          <p:nvPr>
            <p:ph type="sldNum" sz="quarter" idx="12"/>
          </p:nvPr>
        </p:nvSpPr>
        <p:spPr/>
        <p:txBody>
          <a:bodyPr/>
          <a:lstStyle/>
          <a:p>
            <a:fld id="{28C7C969-828D-42D8-A34B-B3B664C11063}" type="slidenum">
              <a:rPr kumimoji="1" lang="ja-JP" altLang="en-US" smtClean="0"/>
              <a:pPr/>
              <a:t>25</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4343400" y="457200"/>
            <a:ext cx="4724400" cy="4648200"/>
          </a:xfrm>
          <a:prstGeom prst="rect">
            <a:avLst/>
          </a:prstGeom>
          <a:gradFill flip="none" rotWithShape="1">
            <a:gsLst>
              <a:gs pos="0">
                <a:srgbClr val="00004D"/>
              </a:gs>
              <a:gs pos="100000">
                <a:srgbClr val="000080"/>
              </a:gs>
            </a:gsLst>
            <a:lin ang="162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4" name="Text Box 155"/>
          <p:cNvSpPr txBox="1">
            <a:spLocks noChangeArrowheads="1"/>
          </p:cNvSpPr>
          <p:nvPr/>
        </p:nvSpPr>
        <p:spPr bwMode="auto">
          <a:xfrm>
            <a:off x="609600" y="5461000"/>
            <a:ext cx="2844800" cy="1016000"/>
          </a:xfrm>
          <a:prstGeom prst="rect">
            <a:avLst/>
          </a:prstGeom>
          <a:noFill/>
          <a:ln w="9525">
            <a:noFill/>
            <a:miter lim="800000"/>
            <a:headEnd/>
            <a:tailEnd/>
          </a:ln>
        </p:spPr>
        <p:txBody>
          <a:bodyPr>
            <a:prstTxWarp prst="textNoShape">
              <a:avLst/>
            </a:prstTxWarp>
            <a:spAutoFit/>
          </a:bodyPr>
          <a:lstStyle/>
          <a:p>
            <a:pPr defTabSz="4416425"/>
            <a:r>
              <a:rPr lang="en-US" altLang="ja-JP" sz="2000">
                <a:solidFill>
                  <a:srgbClr val="000000"/>
                </a:solidFill>
                <a:latin typeface="Calibri" charset="0"/>
              </a:rPr>
              <a:t>Trajectories</a:t>
            </a:r>
            <a:br>
              <a:rPr lang="en-US" altLang="ja-JP" sz="2000">
                <a:solidFill>
                  <a:srgbClr val="000000"/>
                </a:solidFill>
                <a:latin typeface="Calibri" charset="0"/>
              </a:rPr>
            </a:br>
            <a:r>
              <a:rPr lang="en-US" altLang="ja-JP" sz="2000">
                <a:solidFill>
                  <a:srgbClr val="000000"/>
                </a:solidFill>
                <a:latin typeface="Calibri" charset="0"/>
              </a:rPr>
              <a:t>(UV irradiation (325 nm) duration ~ 1 sec)</a:t>
            </a:r>
            <a:endParaRPr lang="ja-JP" altLang="en-US" sz="2000">
              <a:solidFill>
                <a:srgbClr val="000000"/>
              </a:solidFill>
              <a:latin typeface="Calibri" charset="0"/>
            </a:endParaRPr>
          </a:p>
        </p:txBody>
      </p:sp>
      <p:pic>
        <p:nvPicPr>
          <p:cNvPr id="5" name="Picture 266"/>
          <p:cNvPicPr>
            <a:picLocks noChangeAspect="1" noChangeArrowheads="1"/>
          </p:cNvPicPr>
          <p:nvPr/>
        </p:nvPicPr>
        <p:blipFill>
          <a:blip r:embed="rId3"/>
          <a:srcRect/>
          <a:stretch>
            <a:fillRect/>
          </a:stretch>
        </p:blipFill>
        <p:spPr bwMode="auto">
          <a:xfrm>
            <a:off x="609600" y="431800"/>
            <a:ext cx="2809875" cy="5029200"/>
          </a:xfrm>
          <a:prstGeom prst="rect">
            <a:avLst/>
          </a:prstGeom>
          <a:noFill/>
          <a:ln w="9525">
            <a:noFill/>
            <a:miter lim="800000"/>
            <a:headEnd/>
            <a:tailEnd/>
          </a:ln>
        </p:spPr>
      </p:pic>
      <p:sp>
        <p:nvSpPr>
          <p:cNvPr id="6" name="Oval 2090"/>
          <p:cNvSpPr>
            <a:spLocks noChangeArrowheads="1"/>
          </p:cNvSpPr>
          <p:nvPr/>
        </p:nvSpPr>
        <p:spPr bwMode="auto">
          <a:xfrm>
            <a:off x="1905000" y="4032250"/>
            <a:ext cx="504825" cy="503238"/>
          </a:xfrm>
          <a:prstGeom prst="ellipse">
            <a:avLst/>
          </a:prstGeom>
          <a:noFill/>
          <a:ln w="19050">
            <a:solidFill>
              <a:srgbClr val="FF0000"/>
            </a:solidFill>
            <a:round/>
            <a:headEnd/>
            <a:tailEnd/>
          </a:ln>
        </p:spPr>
        <p:txBody>
          <a:bodyPr wrap="none" anchor="ctr">
            <a:prstTxWarp prst="textNoShape">
              <a:avLst/>
            </a:prstTxWarp>
          </a:bodyPr>
          <a:lstStyle/>
          <a:p>
            <a:endParaRPr lang="ja-JP" altLang="en-US">
              <a:solidFill>
                <a:srgbClr val="000000"/>
              </a:solidFill>
              <a:latin typeface="Calibri" charset="0"/>
            </a:endParaRPr>
          </a:p>
        </p:txBody>
      </p:sp>
      <p:sp>
        <p:nvSpPr>
          <p:cNvPr id="7" name="Oval 2091"/>
          <p:cNvSpPr>
            <a:spLocks noChangeArrowheads="1"/>
          </p:cNvSpPr>
          <p:nvPr/>
        </p:nvSpPr>
        <p:spPr bwMode="auto">
          <a:xfrm>
            <a:off x="2770188" y="1727200"/>
            <a:ext cx="504825" cy="504825"/>
          </a:xfrm>
          <a:prstGeom prst="ellipse">
            <a:avLst/>
          </a:prstGeom>
          <a:noFill/>
          <a:ln w="19050">
            <a:solidFill>
              <a:srgbClr val="FF0000"/>
            </a:solidFill>
            <a:round/>
            <a:headEnd/>
            <a:tailEnd/>
          </a:ln>
        </p:spPr>
        <p:txBody>
          <a:bodyPr wrap="none" anchor="ctr">
            <a:prstTxWarp prst="textNoShape">
              <a:avLst/>
            </a:prstTxWarp>
          </a:bodyPr>
          <a:lstStyle/>
          <a:p>
            <a:endParaRPr lang="ja-JP" altLang="en-US">
              <a:solidFill>
                <a:srgbClr val="000000"/>
              </a:solidFill>
              <a:latin typeface="Calibri" charset="0"/>
            </a:endParaRPr>
          </a:p>
        </p:txBody>
      </p:sp>
      <p:sp>
        <p:nvSpPr>
          <p:cNvPr id="8" name="Oval 2092"/>
          <p:cNvSpPr>
            <a:spLocks noChangeArrowheads="1"/>
          </p:cNvSpPr>
          <p:nvPr/>
        </p:nvSpPr>
        <p:spPr bwMode="auto">
          <a:xfrm>
            <a:off x="1619250" y="719138"/>
            <a:ext cx="503238" cy="504825"/>
          </a:xfrm>
          <a:prstGeom prst="ellipse">
            <a:avLst/>
          </a:prstGeom>
          <a:noFill/>
          <a:ln w="19050">
            <a:solidFill>
              <a:srgbClr val="FF0000"/>
            </a:solidFill>
            <a:round/>
            <a:headEnd/>
            <a:tailEnd/>
          </a:ln>
        </p:spPr>
        <p:txBody>
          <a:bodyPr wrap="none" anchor="ctr">
            <a:prstTxWarp prst="textNoShape">
              <a:avLst/>
            </a:prstTxWarp>
          </a:bodyPr>
          <a:lstStyle/>
          <a:p>
            <a:endParaRPr lang="ja-JP" altLang="en-US">
              <a:solidFill>
                <a:srgbClr val="000000"/>
              </a:solidFill>
              <a:latin typeface="Calibri" charset="0"/>
            </a:endParaRPr>
          </a:p>
        </p:txBody>
      </p:sp>
      <p:sp>
        <p:nvSpPr>
          <p:cNvPr id="9" name="Oval 2103"/>
          <p:cNvSpPr>
            <a:spLocks noChangeArrowheads="1"/>
          </p:cNvSpPr>
          <p:nvPr/>
        </p:nvSpPr>
        <p:spPr bwMode="auto">
          <a:xfrm>
            <a:off x="1905000" y="1727200"/>
            <a:ext cx="287338" cy="288925"/>
          </a:xfrm>
          <a:prstGeom prst="ellipse">
            <a:avLst/>
          </a:prstGeom>
          <a:noFill/>
          <a:ln w="19050">
            <a:solidFill>
              <a:srgbClr val="3366FF"/>
            </a:solidFill>
            <a:round/>
            <a:headEnd/>
            <a:tailEnd/>
          </a:ln>
        </p:spPr>
        <p:txBody>
          <a:bodyPr wrap="none" anchor="ctr">
            <a:prstTxWarp prst="textNoShape">
              <a:avLst/>
            </a:prstTxWarp>
          </a:bodyPr>
          <a:lstStyle/>
          <a:p>
            <a:endParaRPr lang="ja-JP" altLang="en-US">
              <a:solidFill>
                <a:srgbClr val="000000"/>
              </a:solidFill>
              <a:latin typeface="Calibri" charset="0"/>
            </a:endParaRPr>
          </a:p>
        </p:txBody>
      </p:sp>
      <p:sp>
        <p:nvSpPr>
          <p:cNvPr id="10" name="Oval 2103"/>
          <p:cNvSpPr>
            <a:spLocks noChangeArrowheads="1"/>
          </p:cNvSpPr>
          <p:nvPr/>
        </p:nvSpPr>
        <p:spPr bwMode="auto">
          <a:xfrm>
            <a:off x="1992313" y="3468688"/>
            <a:ext cx="287337" cy="288925"/>
          </a:xfrm>
          <a:prstGeom prst="ellipse">
            <a:avLst/>
          </a:prstGeom>
          <a:noFill/>
          <a:ln w="19050">
            <a:solidFill>
              <a:srgbClr val="3366FF"/>
            </a:solidFill>
            <a:round/>
            <a:headEnd/>
            <a:tailEnd/>
          </a:ln>
        </p:spPr>
        <p:txBody>
          <a:bodyPr wrap="none" anchor="ctr">
            <a:prstTxWarp prst="textNoShape">
              <a:avLst/>
            </a:prstTxWarp>
          </a:bodyPr>
          <a:lstStyle/>
          <a:p>
            <a:endParaRPr lang="ja-JP" altLang="en-US">
              <a:solidFill>
                <a:srgbClr val="000000"/>
              </a:solidFill>
              <a:latin typeface="Calibri" charset="0"/>
            </a:endParaRPr>
          </a:p>
        </p:txBody>
      </p:sp>
      <p:sp>
        <p:nvSpPr>
          <p:cNvPr id="11" name="Oval 2103"/>
          <p:cNvSpPr>
            <a:spLocks noChangeArrowheads="1"/>
          </p:cNvSpPr>
          <p:nvPr/>
        </p:nvSpPr>
        <p:spPr bwMode="auto">
          <a:xfrm>
            <a:off x="2411413" y="2846388"/>
            <a:ext cx="287337" cy="288925"/>
          </a:xfrm>
          <a:prstGeom prst="ellipse">
            <a:avLst/>
          </a:prstGeom>
          <a:noFill/>
          <a:ln w="19050">
            <a:solidFill>
              <a:srgbClr val="3366FF"/>
            </a:solidFill>
            <a:round/>
            <a:headEnd/>
            <a:tailEnd/>
          </a:ln>
        </p:spPr>
        <p:txBody>
          <a:bodyPr wrap="none" anchor="ctr">
            <a:prstTxWarp prst="textNoShape">
              <a:avLst/>
            </a:prstTxWarp>
          </a:bodyPr>
          <a:lstStyle/>
          <a:p>
            <a:endParaRPr lang="ja-JP" altLang="en-US">
              <a:solidFill>
                <a:srgbClr val="000000"/>
              </a:solidFill>
              <a:latin typeface="Calibri" charset="0"/>
            </a:endParaRPr>
          </a:p>
        </p:txBody>
      </p:sp>
      <p:sp>
        <p:nvSpPr>
          <p:cNvPr id="18" name="テキスト ボックス 16"/>
          <p:cNvSpPr txBox="1">
            <a:spLocks noChangeArrowheads="1"/>
          </p:cNvSpPr>
          <p:nvPr/>
        </p:nvSpPr>
        <p:spPr bwMode="auto">
          <a:xfrm>
            <a:off x="3657600" y="5257800"/>
            <a:ext cx="6248400" cy="1169987"/>
          </a:xfrm>
          <a:prstGeom prst="rect">
            <a:avLst/>
          </a:prstGeom>
          <a:noFill/>
          <a:ln w="9525">
            <a:noFill/>
            <a:miter lim="800000"/>
            <a:headEnd/>
            <a:tailEnd/>
          </a:ln>
        </p:spPr>
        <p:txBody>
          <a:bodyPr>
            <a:prstTxWarp prst="textNoShape">
              <a:avLst/>
            </a:prstTxWarp>
            <a:spAutoFit/>
          </a:bodyPr>
          <a:lstStyle/>
          <a:p>
            <a:pPr>
              <a:spcAft>
                <a:spcPts val="1200"/>
              </a:spcAft>
            </a:pPr>
            <a:r>
              <a:rPr lang="en-US" altLang="ja-JP" sz="2000" dirty="0">
                <a:solidFill>
                  <a:srgbClr val="000000"/>
                </a:solidFill>
              </a:rPr>
              <a:t>70% of PDI molecules: </a:t>
            </a:r>
            <a:r>
              <a:rPr lang="en-US" altLang="ja-JP" sz="2000" i="1" dirty="0">
                <a:solidFill>
                  <a:srgbClr val="000000"/>
                </a:solidFill>
              </a:rPr>
              <a:t>D</a:t>
            </a:r>
            <a:r>
              <a:rPr lang="en-US" altLang="ja-JP" sz="2000" dirty="0">
                <a:solidFill>
                  <a:srgbClr val="000000"/>
                </a:solidFill>
              </a:rPr>
              <a:t> dropped to &lt;</a:t>
            </a:r>
            <a:r>
              <a:rPr lang="ja-JP" altLang="en-US" sz="2000" dirty="0">
                <a:solidFill>
                  <a:srgbClr val="000000"/>
                </a:solidFill>
              </a:rPr>
              <a:t> </a:t>
            </a:r>
            <a:r>
              <a:rPr lang="en-US" altLang="ja-JP" sz="2000" dirty="0">
                <a:solidFill>
                  <a:srgbClr val="000000"/>
                </a:solidFill>
              </a:rPr>
              <a:t>0.002</a:t>
            </a:r>
            <a:r>
              <a:rPr lang="ja-JP" altLang="en-US" sz="2000" dirty="0">
                <a:solidFill>
                  <a:srgbClr val="000000"/>
                </a:solidFill>
              </a:rPr>
              <a:t> </a:t>
            </a:r>
            <a:r>
              <a:rPr lang="en-US" altLang="ja-JP" sz="2000" dirty="0">
                <a:solidFill>
                  <a:srgbClr val="000000"/>
                </a:solidFill>
              </a:rPr>
              <a:t>μm</a:t>
            </a:r>
            <a:r>
              <a:rPr lang="en-US" altLang="ja-JP" sz="2000" baseline="30000" dirty="0">
                <a:solidFill>
                  <a:srgbClr val="000000"/>
                </a:solidFill>
              </a:rPr>
              <a:t>2</a:t>
            </a:r>
            <a:r>
              <a:rPr lang="en-US" altLang="ja-JP" sz="2000" dirty="0">
                <a:solidFill>
                  <a:srgbClr val="000000"/>
                </a:solidFill>
              </a:rPr>
              <a:t>s</a:t>
            </a:r>
            <a:r>
              <a:rPr lang="en-US" altLang="ja-JP" sz="2000" baseline="30000" dirty="0">
                <a:solidFill>
                  <a:srgbClr val="000000"/>
                </a:solidFill>
              </a:rPr>
              <a:t>-1</a:t>
            </a:r>
            <a:r>
              <a:rPr lang="en-US" altLang="ja-JP" sz="2000" dirty="0">
                <a:solidFill>
                  <a:srgbClr val="000000"/>
                </a:solidFill>
              </a:rPr>
              <a:t>.</a:t>
            </a:r>
            <a:endParaRPr lang="ja-JP" altLang="en-US" sz="2000" dirty="0">
              <a:solidFill>
                <a:srgbClr val="000000"/>
              </a:solidFill>
            </a:endParaRPr>
          </a:p>
          <a:p>
            <a:pPr>
              <a:spcAft>
                <a:spcPts val="1200"/>
              </a:spcAft>
            </a:pPr>
            <a:r>
              <a:rPr lang="en-US" altLang="ja-JP" sz="2000" dirty="0">
                <a:solidFill>
                  <a:srgbClr val="000000"/>
                </a:solidFill>
              </a:rPr>
              <a:t>The rest 30% could diffuse as freely as in the non-reacted sample.</a:t>
            </a:r>
            <a:endParaRPr lang="ja-JP" altLang="en-US" sz="2000" dirty="0">
              <a:solidFill>
                <a:srgbClr val="000000"/>
              </a:solidFill>
            </a:endParaRPr>
          </a:p>
        </p:txBody>
      </p:sp>
      <p:grpSp>
        <p:nvGrpSpPr>
          <p:cNvPr id="24" name="図形グループ 39"/>
          <p:cNvGrpSpPr>
            <a:grpSpLocks/>
          </p:cNvGrpSpPr>
          <p:nvPr/>
        </p:nvGrpSpPr>
        <p:grpSpPr bwMode="auto">
          <a:xfrm>
            <a:off x="4572000" y="685800"/>
            <a:ext cx="4046538" cy="4175125"/>
            <a:chOff x="5175250" y="935038"/>
            <a:chExt cx="4697413" cy="4697412"/>
          </a:xfrm>
        </p:grpSpPr>
        <p:pic>
          <p:nvPicPr>
            <p:cNvPr id="25" name="図 4"/>
            <p:cNvPicPr>
              <a:picLocks noChangeAspect="1"/>
            </p:cNvPicPr>
            <p:nvPr/>
          </p:nvPicPr>
          <p:blipFill>
            <a:blip r:embed="rId4"/>
            <a:srcRect/>
            <a:stretch>
              <a:fillRect/>
            </a:stretch>
          </p:blipFill>
          <p:spPr bwMode="auto">
            <a:xfrm>
              <a:off x="5175250" y="935038"/>
              <a:ext cx="4697413" cy="4697412"/>
            </a:xfrm>
            <a:prstGeom prst="rect">
              <a:avLst/>
            </a:prstGeom>
            <a:noFill/>
            <a:ln w="9525">
              <a:noFill/>
              <a:miter lim="800000"/>
              <a:headEnd/>
              <a:tailEnd/>
            </a:ln>
          </p:spPr>
        </p:pic>
        <p:cxnSp>
          <p:nvCxnSpPr>
            <p:cNvPr id="26" name="直線矢印コネクタ 25"/>
            <p:cNvCxnSpPr/>
            <p:nvPr/>
          </p:nvCxnSpPr>
          <p:spPr>
            <a:xfrm rot="5400000" flipH="1" flipV="1">
              <a:off x="5488195" y="2672404"/>
              <a:ext cx="964488" cy="90299"/>
            </a:xfrm>
            <a:prstGeom prst="straightConnector1">
              <a:avLst/>
            </a:prstGeom>
            <a:ln w="28575" cap="flat" cmpd="sng" algn="ctr">
              <a:solidFill>
                <a:srgbClr val="FFFF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rot="16200000" flipH="1">
              <a:off x="5878500" y="2888251"/>
              <a:ext cx="1346711" cy="165856"/>
            </a:xfrm>
            <a:prstGeom prst="straightConnector1">
              <a:avLst/>
            </a:prstGeom>
            <a:ln w="28575" cap="flat" cmpd="sng" algn="ctr">
              <a:solidFill>
                <a:srgbClr val="80FF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fld id="{28C7C969-828D-42D8-A34B-B3B664C11063}" type="slidenum">
              <a:rPr kumimoji="1" lang="ja-JP" altLang="en-US" smtClean="0"/>
              <a:pPr/>
              <a:t>26</a:t>
            </a:fld>
            <a:endParaRPr kumimoji="1"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単一分子測定_広視野顕微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96" y="1124744"/>
            <a:ext cx="2271215" cy="378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単一分子測定_共焦点顕微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819" y="1124744"/>
            <a:ext cx="1985321" cy="38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704528" y="5013176"/>
            <a:ext cx="2282613" cy="369332"/>
          </a:xfrm>
          <a:prstGeom prst="rect">
            <a:avLst/>
          </a:prstGeom>
        </p:spPr>
        <p:txBody>
          <a:bodyPr wrap="none">
            <a:spAutoFit/>
          </a:bodyPr>
          <a:lstStyle/>
          <a:p>
            <a:r>
              <a:rPr lang="en-US" altLang="ja-JP" dirty="0" smtClean="0">
                <a:solidFill>
                  <a:srgbClr val="FF0000"/>
                </a:solidFill>
              </a:rPr>
              <a:t>Wide-field microscopy</a:t>
            </a:r>
            <a:endParaRPr lang="ja-JP" altLang="en-US" dirty="0">
              <a:solidFill>
                <a:srgbClr val="FF0000"/>
              </a:solidFill>
            </a:endParaRPr>
          </a:p>
        </p:txBody>
      </p:sp>
      <p:sp>
        <p:nvSpPr>
          <p:cNvPr id="3" name="正方形/長方形 2"/>
          <p:cNvSpPr/>
          <p:nvPr/>
        </p:nvSpPr>
        <p:spPr>
          <a:xfrm>
            <a:off x="5021593" y="5013176"/>
            <a:ext cx="2115772" cy="369332"/>
          </a:xfrm>
          <a:prstGeom prst="rect">
            <a:avLst/>
          </a:prstGeom>
        </p:spPr>
        <p:txBody>
          <a:bodyPr wrap="none">
            <a:spAutoFit/>
          </a:bodyPr>
          <a:lstStyle/>
          <a:p>
            <a:r>
              <a:rPr lang="en-US" altLang="ja-JP" dirty="0">
                <a:solidFill>
                  <a:srgbClr val="FF0000"/>
                </a:solidFill>
              </a:rPr>
              <a:t>Confocal microscopy</a:t>
            </a:r>
            <a:endParaRPr lang="ja-JP" altLang="en-US" dirty="0">
              <a:solidFill>
                <a:srgbClr val="FF0000"/>
              </a:solidFill>
            </a:endParaRPr>
          </a:p>
        </p:txBody>
      </p:sp>
      <p:pic>
        <p:nvPicPr>
          <p:cNvPr id="6" name="図 17" descr="FluoImage.png"/>
          <p:cNvPicPr>
            <a:picLocks noChangeAspect="1"/>
          </p:cNvPicPr>
          <p:nvPr/>
        </p:nvPicPr>
        <p:blipFill>
          <a:blip r:embed="rId5"/>
          <a:srcRect/>
          <a:stretch>
            <a:fillRect/>
          </a:stretch>
        </p:blipFill>
        <p:spPr bwMode="auto">
          <a:xfrm>
            <a:off x="2957908" y="1556792"/>
            <a:ext cx="1616417" cy="1616417"/>
          </a:xfrm>
          <a:prstGeom prst="rect">
            <a:avLst/>
          </a:prstGeom>
          <a:noFill/>
          <a:ln w="9525">
            <a:noFill/>
            <a:miter lim="800000"/>
            <a:headEnd/>
            <a:tailEnd/>
          </a:ln>
        </p:spPr>
      </p:pic>
      <p:pic>
        <p:nvPicPr>
          <p:cNvPr id="7" name="図 6" descr="PDI_PMMA_def.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44655" y="3429000"/>
            <a:ext cx="1629670" cy="162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7009433" y="1340768"/>
            <a:ext cx="2757487" cy="1487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9" descr="070710exp2_fdecay_8-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7072138" y="2852936"/>
            <a:ext cx="2632075" cy="28432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oup 55"/>
          <p:cNvGrpSpPr>
            <a:grpSpLocks/>
          </p:cNvGrpSpPr>
          <p:nvPr/>
        </p:nvGrpSpPr>
        <p:grpSpPr bwMode="auto">
          <a:xfrm>
            <a:off x="5021593" y="5445224"/>
            <a:ext cx="2968625" cy="1073150"/>
            <a:chOff x="2803" y="3479"/>
            <a:chExt cx="1870" cy="676"/>
          </a:xfrm>
        </p:grpSpPr>
        <p:sp>
          <p:nvSpPr>
            <p:cNvPr id="11" name="Text Box 5"/>
            <p:cNvSpPr txBox="1">
              <a:spLocks noChangeArrowheads="1"/>
            </p:cNvSpPr>
            <p:nvPr/>
          </p:nvSpPr>
          <p:spPr bwMode="auto">
            <a:xfrm>
              <a:off x="2803" y="3479"/>
              <a:ext cx="181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r>
                <a:rPr lang="en-US" altLang="ja-JP" sz="2000" dirty="0">
                  <a:solidFill>
                    <a:srgbClr val="0000CC"/>
                  </a:solidFill>
                </a:rPr>
                <a:t>3-dimentianal resolution</a:t>
              </a:r>
            </a:p>
          </p:txBody>
        </p:sp>
        <p:sp>
          <p:nvSpPr>
            <p:cNvPr id="12" name="Text Box 6"/>
            <p:cNvSpPr txBox="1">
              <a:spLocks noChangeArrowheads="1"/>
            </p:cNvSpPr>
            <p:nvPr/>
          </p:nvSpPr>
          <p:spPr bwMode="auto">
            <a:xfrm>
              <a:off x="2806" y="3691"/>
              <a:ext cx="139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r>
                <a:rPr lang="en-US" altLang="ja-JP" sz="2000" dirty="0">
                  <a:solidFill>
                    <a:srgbClr val="0000CC"/>
                  </a:solidFill>
                </a:rPr>
                <a:t>Small background</a:t>
              </a:r>
            </a:p>
          </p:txBody>
        </p:sp>
        <p:sp>
          <p:nvSpPr>
            <p:cNvPr id="13" name="Text Box 54"/>
            <p:cNvSpPr txBox="1">
              <a:spLocks noChangeArrowheads="1"/>
            </p:cNvSpPr>
            <p:nvPr/>
          </p:nvSpPr>
          <p:spPr bwMode="auto">
            <a:xfrm>
              <a:off x="2823" y="3905"/>
              <a:ext cx="1850" cy="250"/>
            </a:xfrm>
            <a:prstGeom prst="rect">
              <a:avLst/>
            </a:prstGeom>
            <a:noFill/>
            <a:ln>
              <a:noFill/>
            </a:ln>
            <a:effectLst/>
            <a:extLst>
              <a:ext uri="{909E8E84-426E-40DD-AFC4-6F175D3DCCD1}">
                <a14:hiddenFill xmlns:a14="http://schemas.microsoft.com/office/drawing/2010/main">
                  <a:solidFill>
                    <a:srgbClr val="0000FF">
                      <a:alpha val="10196"/>
                    </a:srgbClr>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r>
                <a:rPr lang="en-US" altLang="ja-JP" sz="2000" dirty="0">
                  <a:solidFill>
                    <a:srgbClr val="0000CC"/>
                  </a:solidFill>
                </a:rPr>
                <a:t>High temporal resolution</a:t>
              </a:r>
            </a:p>
          </p:txBody>
        </p:sp>
      </p:grpSp>
      <p:sp>
        <p:nvSpPr>
          <p:cNvPr id="15" name="Text Box 5"/>
          <p:cNvSpPr txBox="1">
            <a:spLocks noChangeArrowheads="1"/>
          </p:cNvSpPr>
          <p:nvPr/>
        </p:nvSpPr>
        <p:spPr bwMode="auto">
          <a:xfrm>
            <a:off x="798668" y="5373216"/>
            <a:ext cx="294824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r>
              <a:rPr lang="en-US" altLang="ja-JP" sz="2000" dirty="0" smtClean="0">
                <a:solidFill>
                  <a:srgbClr val="0000CC"/>
                </a:solidFill>
              </a:rPr>
              <a:t>2-dimentianal resolution</a:t>
            </a:r>
          </a:p>
          <a:p>
            <a:pPr eaLnBrk="1" hangingPunct="1"/>
            <a:r>
              <a:rPr lang="en-US" altLang="ja-JP" sz="2000" dirty="0">
                <a:solidFill>
                  <a:srgbClr val="0000CC"/>
                </a:solidFill>
              </a:rPr>
              <a:t>Many molecules can be </a:t>
            </a:r>
            <a:endParaRPr lang="en-US" altLang="ja-JP" sz="2000" dirty="0" smtClean="0">
              <a:solidFill>
                <a:srgbClr val="0000CC"/>
              </a:solidFill>
            </a:endParaRPr>
          </a:p>
          <a:p>
            <a:pPr eaLnBrk="1" hangingPunct="1"/>
            <a:r>
              <a:rPr lang="en-US" altLang="ja-JP" sz="2000" dirty="0" smtClean="0">
                <a:solidFill>
                  <a:srgbClr val="0000CC"/>
                </a:solidFill>
              </a:rPr>
              <a:t>Observed at a time.</a:t>
            </a:r>
          </a:p>
          <a:p>
            <a:pPr eaLnBrk="1" hangingPunct="1"/>
            <a:r>
              <a:rPr lang="en-US" altLang="ja-JP" sz="2000" dirty="0" smtClean="0">
                <a:solidFill>
                  <a:srgbClr val="0000CC"/>
                </a:solidFill>
              </a:rPr>
              <a:t>High spatial resolution</a:t>
            </a:r>
          </a:p>
          <a:p>
            <a:pPr eaLnBrk="1" hangingPunct="1"/>
            <a:endParaRPr lang="en-US" altLang="ja-JP" sz="2000" dirty="0">
              <a:solidFill>
                <a:srgbClr val="0000CC"/>
              </a:solidFill>
            </a:endParaRPr>
          </a:p>
        </p:txBody>
      </p:sp>
      <p:sp>
        <p:nvSpPr>
          <p:cNvPr id="4" name="正方形/長方形 3"/>
          <p:cNvSpPr/>
          <p:nvPr/>
        </p:nvSpPr>
        <p:spPr>
          <a:xfrm>
            <a:off x="200472" y="332656"/>
            <a:ext cx="10225136" cy="535531"/>
          </a:xfrm>
          <a:prstGeom prst="rect">
            <a:avLst/>
          </a:prstGeom>
        </p:spPr>
        <p:txBody>
          <a:bodyPr wrap="square">
            <a:spAutoFit/>
          </a:bodyPr>
          <a:lstStyle/>
          <a:p>
            <a:pPr marL="381000" indent="-381000">
              <a:lnSpc>
                <a:spcPct val="80000"/>
              </a:lnSpc>
              <a:buNone/>
            </a:pPr>
            <a:r>
              <a:rPr lang="en-US" altLang="ja-JP" sz="3600" dirty="0" smtClean="0"/>
              <a:t>Wide-field Microscope   and   Confocal Microscope </a:t>
            </a:r>
            <a:endParaRPr lang="en-US" altLang="ja-JP" sz="3600" dirty="0"/>
          </a:p>
        </p:txBody>
      </p:sp>
      <p:sp>
        <p:nvSpPr>
          <p:cNvPr id="10" name="スライド番号プレースホルダー 9"/>
          <p:cNvSpPr>
            <a:spLocks noGrp="1"/>
          </p:cNvSpPr>
          <p:nvPr>
            <p:ph type="sldNum" sz="quarter" idx="12"/>
          </p:nvPr>
        </p:nvSpPr>
        <p:spPr/>
        <p:txBody>
          <a:bodyPr/>
          <a:lstStyle/>
          <a:p>
            <a:fld id="{28C7C969-828D-42D8-A34B-B3B664C11063}" type="slidenum">
              <a:rPr kumimoji="1" lang="ja-JP" altLang="en-US" smtClean="0"/>
              <a:pPr/>
              <a:t>27</a:t>
            </a:fld>
            <a:endParaRPr kumimoji="1" lang="ja-JP" altLang="en-US"/>
          </a:p>
        </p:txBody>
      </p:sp>
    </p:spTree>
    <p:extLst>
      <p:ext uri="{BB962C8B-B14F-4D97-AF65-F5344CB8AC3E}">
        <p14:creationId xmlns:p14="http://schemas.microsoft.com/office/powerpoint/2010/main" val="692766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History</a:t>
            </a:r>
            <a:r>
              <a:rPr lang="en-US" altLang="ja-JP" dirty="0"/>
              <a:t> </a:t>
            </a:r>
            <a:r>
              <a:rPr lang="en-US" altLang="ja-JP" dirty="0" smtClean="0"/>
              <a:t> of </a:t>
            </a:r>
            <a:r>
              <a:rPr lang="en-US" altLang="ja-JP" dirty="0"/>
              <a:t>Single Molecule Spectroscopy </a:t>
            </a:r>
            <a:endParaRPr kumimoji="1" lang="ja-JP" altLang="en-US" dirty="0"/>
          </a:p>
        </p:txBody>
      </p:sp>
      <p:sp>
        <p:nvSpPr>
          <p:cNvPr id="3" name="コンテンツ プレースホルダー 2"/>
          <p:cNvSpPr>
            <a:spLocks noGrp="1"/>
          </p:cNvSpPr>
          <p:nvPr>
            <p:ph idx="1"/>
          </p:nvPr>
        </p:nvSpPr>
        <p:spPr>
          <a:xfrm>
            <a:off x="704528" y="1700808"/>
            <a:ext cx="7992888" cy="4525963"/>
          </a:xfrm>
          <a:ln>
            <a:noFill/>
          </a:ln>
        </p:spPr>
        <p:txBody>
          <a:bodyPr>
            <a:normAutofit/>
          </a:bodyPr>
          <a:lstStyle/>
          <a:p>
            <a:pPr>
              <a:lnSpc>
                <a:spcPct val="80000"/>
              </a:lnSpc>
            </a:pPr>
            <a:r>
              <a:rPr lang="en-US" altLang="ja-JP" dirty="0" smtClean="0">
                <a:ln w="10541" cmpd="sng">
                  <a:noFill/>
                  <a:prstDash val="solid"/>
                </a:ln>
              </a:rPr>
              <a:t>1989 </a:t>
            </a:r>
            <a:r>
              <a:rPr lang="ja-JP" altLang="en-US" dirty="0" smtClean="0">
                <a:ln w="10541" cmpd="sng">
                  <a:noFill/>
                  <a:prstDash val="solid"/>
                </a:ln>
              </a:rPr>
              <a:t>　</a:t>
            </a:r>
            <a:r>
              <a:rPr lang="en-US" altLang="ja-JP" dirty="0" smtClean="0">
                <a:ln w="10541" cmpd="sng">
                  <a:noFill/>
                  <a:prstDash val="solid"/>
                </a:ln>
              </a:rPr>
              <a:t>W. E. </a:t>
            </a:r>
            <a:r>
              <a:rPr lang="en-US" altLang="ja-JP" dirty="0" err="1" smtClean="0">
                <a:ln w="10541" cmpd="sng">
                  <a:noFill/>
                  <a:prstDash val="solid"/>
                </a:ln>
              </a:rPr>
              <a:t>Moerner</a:t>
            </a:r>
            <a:r>
              <a:rPr lang="en-US" altLang="ja-JP" dirty="0" smtClean="0">
                <a:ln w="10541" cmpd="sng">
                  <a:noFill/>
                  <a:prstDash val="solid"/>
                </a:ln>
              </a:rPr>
              <a:t> et al.</a:t>
            </a:r>
            <a:r>
              <a:rPr lang="ja-JP" altLang="en-US" dirty="0" smtClean="0"/>
              <a:t>　</a:t>
            </a:r>
          </a:p>
          <a:p>
            <a:pPr>
              <a:lnSpc>
                <a:spcPct val="80000"/>
              </a:lnSpc>
              <a:buNone/>
            </a:pPr>
            <a:r>
              <a:rPr lang="ja-JP" altLang="en-US" b="1" dirty="0" smtClean="0"/>
              <a:t>　　</a:t>
            </a:r>
            <a:r>
              <a:rPr lang="ja-JP" altLang="en-US" b="1" dirty="0"/>
              <a:t>　</a:t>
            </a:r>
            <a:r>
              <a:rPr lang="ja-JP" altLang="en-US" b="1" dirty="0" smtClean="0"/>
              <a:t>　　　</a:t>
            </a:r>
            <a:r>
              <a:rPr lang="en-US" altLang="ja-JP" dirty="0" smtClean="0"/>
              <a:t>First detection of single-molecule  </a:t>
            </a:r>
          </a:p>
          <a:p>
            <a:pPr>
              <a:lnSpc>
                <a:spcPct val="80000"/>
              </a:lnSpc>
              <a:buNone/>
            </a:pPr>
            <a:r>
              <a:rPr lang="en-US" altLang="ja-JP" dirty="0" smtClean="0"/>
              <a:t>              </a:t>
            </a:r>
            <a:r>
              <a:rPr lang="ja-JP" altLang="en-US" dirty="0" smtClean="0"/>
              <a:t>　</a:t>
            </a:r>
            <a:r>
              <a:rPr lang="en-US" altLang="ja-JP" dirty="0" smtClean="0"/>
              <a:t> with FM spectroscopy</a:t>
            </a:r>
          </a:p>
          <a:p>
            <a:pPr>
              <a:lnSpc>
                <a:spcPct val="80000"/>
              </a:lnSpc>
              <a:buNone/>
            </a:pPr>
            <a:endParaRPr lang="en-US" altLang="ja-JP" b="1" dirty="0" smtClean="0"/>
          </a:p>
          <a:p>
            <a:pPr>
              <a:lnSpc>
                <a:spcPct val="80000"/>
              </a:lnSpc>
            </a:pPr>
            <a:r>
              <a:rPr lang="en-US" altLang="ja-JP" dirty="0" smtClean="0">
                <a:ln w="10541" cmpd="sng">
                  <a:noFill/>
                  <a:prstDash val="solid"/>
                </a:ln>
              </a:rPr>
              <a:t>1990 </a:t>
            </a:r>
            <a:r>
              <a:rPr lang="ja-JP" altLang="en-US" dirty="0" smtClean="0">
                <a:ln w="10541" cmpd="sng">
                  <a:noFill/>
                  <a:prstDash val="solid"/>
                </a:ln>
              </a:rPr>
              <a:t>　</a:t>
            </a:r>
            <a:r>
              <a:rPr lang="en-US" altLang="ja-JP" dirty="0" smtClean="0">
                <a:ln w="10541" cmpd="sng">
                  <a:noFill/>
                  <a:prstDash val="solid"/>
                </a:ln>
              </a:rPr>
              <a:t>M. </a:t>
            </a:r>
            <a:r>
              <a:rPr lang="en-US" altLang="ja-JP" dirty="0" err="1" smtClean="0">
                <a:ln w="10541" cmpd="sng">
                  <a:noFill/>
                  <a:prstDash val="solid"/>
                </a:ln>
              </a:rPr>
              <a:t>Orrit</a:t>
            </a:r>
            <a:r>
              <a:rPr lang="en-US" altLang="ja-JP" dirty="0" smtClean="0">
                <a:ln w="10541" cmpd="sng">
                  <a:noFill/>
                  <a:prstDash val="solid"/>
                </a:ln>
              </a:rPr>
              <a:t> et al.</a:t>
            </a:r>
          </a:p>
          <a:p>
            <a:pPr>
              <a:lnSpc>
                <a:spcPct val="80000"/>
              </a:lnSpc>
              <a:buNone/>
            </a:pPr>
            <a:r>
              <a:rPr lang="en-US" altLang="ja-JP" dirty="0" smtClean="0"/>
              <a:t>               </a:t>
            </a:r>
            <a:r>
              <a:rPr lang="ja-JP" altLang="en-US" dirty="0" smtClean="0"/>
              <a:t>　</a:t>
            </a:r>
            <a:r>
              <a:rPr lang="en-US" altLang="ja-JP" dirty="0" smtClean="0"/>
              <a:t>Fluorescence excitation spectra                             </a:t>
            </a:r>
          </a:p>
          <a:p>
            <a:pPr>
              <a:lnSpc>
                <a:spcPct val="80000"/>
              </a:lnSpc>
              <a:buNone/>
            </a:pPr>
            <a:r>
              <a:rPr lang="en-US" altLang="ja-JP" dirty="0" smtClean="0"/>
              <a:t>              </a:t>
            </a:r>
            <a:r>
              <a:rPr lang="ja-JP" altLang="en-US" dirty="0" smtClean="0"/>
              <a:t>　</a:t>
            </a:r>
            <a:r>
              <a:rPr lang="en-US" altLang="ja-JP" dirty="0" smtClean="0"/>
              <a:t> of single molecules</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28C7C969-828D-42D8-A34B-B3B664C11063}" type="slidenum">
              <a:rPr kumimoji="1" lang="ja-JP" altLang="en-US" smtClean="0"/>
              <a:pPr/>
              <a:t>3</a:t>
            </a:fld>
            <a:endParaRPr kumimoji="1" lang="ja-JP" altLang="en-US"/>
          </a:p>
        </p:txBody>
      </p:sp>
    </p:spTree>
    <p:extLst>
      <p:ext uri="{BB962C8B-B14F-4D97-AF65-F5344CB8AC3E}">
        <p14:creationId xmlns:p14="http://schemas.microsoft.com/office/powerpoint/2010/main" val="1131135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20"/>
          <p:cNvSpPr txBox="1">
            <a:spLocks noChangeArrowheads="1"/>
          </p:cNvSpPr>
          <p:nvPr/>
        </p:nvSpPr>
        <p:spPr bwMode="auto">
          <a:xfrm>
            <a:off x="533400" y="4581525"/>
            <a:ext cx="7772400" cy="519113"/>
          </a:xfrm>
          <a:prstGeom prst="rect">
            <a:avLst/>
          </a:prstGeom>
          <a:solidFill>
            <a:srgbClr val="FFFFFF"/>
          </a:solidFill>
          <a:ln w="9525">
            <a:noFill/>
            <a:miter lim="800000"/>
            <a:headEnd/>
            <a:tailEnd/>
          </a:ln>
        </p:spPr>
        <p:txBody>
          <a:bodyPr>
            <a:prstTxWarp prst="textNoShape">
              <a:avLst/>
            </a:prstTxWarp>
            <a:spAutoFit/>
          </a:bodyPr>
          <a:lstStyle/>
          <a:p>
            <a:r>
              <a:rPr lang="en-US" altLang="ja-JP" sz="2800"/>
              <a:t>Each guest molecule is in different environment.</a:t>
            </a:r>
            <a:endParaRPr lang="ja-JP" altLang="en-US" sz="2800"/>
          </a:p>
        </p:txBody>
      </p:sp>
      <p:pic>
        <p:nvPicPr>
          <p:cNvPr id="6" name="図 24" descr="PolymerFilm.png"/>
          <p:cNvPicPr>
            <a:picLocks noChangeAspect="1"/>
          </p:cNvPicPr>
          <p:nvPr/>
        </p:nvPicPr>
        <p:blipFill>
          <a:blip r:embed="rId3"/>
          <a:srcRect/>
          <a:stretch>
            <a:fillRect/>
          </a:stretch>
        </p:blipFill>
        <p:spPr bwMode="auto">
          <a:xfrm>
            <a:off x="609600" y="1905000"/>
            <a:ext cx="3827463" cy="2286000"/>
          </a:xfrm>
          <a:prstGeom prst="rect">
            <a:avLst/>
          </a:prstGeom>
          <a:noFill/>
          <a:ln w="9525">
            <a:noFill/>
            <a:miter lim="800000"/>
            <a:headEnd/>
            <a:tailEnd/>
          </a:ln>
        </p:spPr>
      </p:pic>
      <p:grpSp>
        <p:nvGrpSpPr>
          <p:cNvPr id="7" name="図形グループ 26"/>
          <p:cNvGrpSpPr>
            <a:grpSpLocks/>
          </p:cNvGrpSpPr>
          <p:nvPr/>
        </p:nvGrpSpPr>
        <p:grpSpPr bwMode="auto">
          <a:xfrm>
            <a:off x="3003550" y="2895600"/>
            <a:ext cx="458788" cy="422275"/>
            <a:chOff x="5764860" y="5010647"/>
            <a:chExt cx="398204" cy="398355"/>
          </a:xfrm>
        </p:grpSpPr>
        <p:sp>
          <p:nvSpPr>
            <p:cNvPr id="8" name="円/楕円 7"/>
            <p:cNvSpPr>
              <a:spLocks noChangeAspect="1"/>
            </p:cNvSpPr>
            <p:nvPr/>
          </p:nvSpPr>
          <p:spPr bwMode="auto">
            <a:xfrm>
              <a:off x="5764860" y="5010647"/>
              <a:ext cx="398204" cy="398355"/>
            </a:xfrm>
            <a:prstGeom prst="ellipse">
              <a:avLst/>
            </a:prstGeom>
            <a:solidFill>
              <a:srgbClr val="FFFFB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ja-JP" altLang="en-US">
                <a:solidFill>
                  <a:srgbClr val="FFFFFF"/>
                </a:solidFill>
              </a:endParaRPr>
            </a:p>
          </p:txBody>
        </p:sp>
        <p:sp>
          <p:nvSpPr>
            <p:cNvPr id="9" name="円/楕円 8"/>
            <p:cNvSpPr>
              <a:spLocks noChangeAspect="1"/>
            </p:cNvSpPr>
            <p:nvPr/>
          </p:nvSpPr>
          <p:spPr bwMode="auto">
            <a:xfrm>
              <a:off x="5898514" y="5142434"/>
              <a:ext cx="136408" cy="13777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ja-JP" altLang="en-US">
                <a:solidFill>
                  <a:srgbClr val="FFFFFF"/>
                </a:solidFill>
              </a:endParaRPr>
            </a:p>
          </p:txBody>
        </p:sp>
      </p:grpSp>
      <p:grpSp>
        <p:nvGrpSpPr>
          <p:cNvPr id="10" name="図形グループ 26"/>
          <p:cNvGrpSpPr>
            <a:grpSpLocks/>
          </p:cNvGrpSpPr>
          <p:nvPr/>
        </p:nvGrpSpPr>
        <p:grpSpPr bwMode="auto">
          <a:xfrm>
            <a:off x="1930400" y="3463925"/>
            <a:ext cx="458788" cy="422275"/>
            <a:chOff x="5764860" y="5010647"/>
            <a:chExt cx="398204" cy="398355"/>
          </a:xfrm>
        </p:grpSpPr>
        <p:sp>
          <p:nvSpPr>
            <p:cNvPr id="11" name="円/楕円 10"/>
            <p:cNvSpPr>
              <a:spLocks noChangeAspect="1"/>
            </p:cNvSpPr>
            <p:nvPr/>
          </p:nvSpPr>
          <p:spPr bwMode="auto">
            <a:xfrm>
              <a:off x="5764860" y="5010647"/>
              <a:ext cx="398204" cy="398355"/>
            </a:xfrm>
            <a:prstGeom prst="ellipse">
              <a:avLst/>
            </a:prstGeom>
            <a:solidFill>
              <a:srgbClr val="FFFFB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ja-JP" altLang="en-US">
                <a:solidFill>
                  <a:srgbClr val="FFFFFF"/>
                </a:solidFill>
              </a:endParaRPr>
            </a:p>
          </p:txBody>
        </p:sp>
        <p:sp>
          <p:nvSpPr>
            <p:cNvPr id="12" name="円/楕円 11"/>
            <p:cNvSpPr>
              <a:spLocks noChangeAspect="1"/>
            </p:cNvSpPr>
            <p:nvPr/>
          </p:nvSpPr>
          <p:spPr bwMode="auto">
            <a:xfrm>
              <a:off x="5898514" y="5142434"/>
              <a:ext cx="136408" cy="137777"/>
            </a:xfrm>
            <a:prstGeom prst="ellipse">
              <a:avLst/>
            </a:prstGeom>
            <a:solidFill>
              <a:srgbClr val="80FF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ja-JP" altLang="en-US">
                <a:solidFill>
                  <a:srgbClr val="FFFFFF"/>
                </a:solidFill>
              </a:endParaRPr>
            </a:p>
          </p:txBody>
        </p:sp>
      </p:grpSp>
      <p:grpSp>
        <p:nvGrpSpPr>
          <p:cNvPr id="13" name="Group 27"/>
          <p:cNvGrpSpPr>
            <a:grpSpLocks/>
          </p:cNvGrpSpPr>
          <p:nvPr/>
        </p:nvGrpSpPr>
        <p:grpSpPr bwMode="auto">
          <a:xfrm>
            <a:off x="4767263" y="1890713"/>
            <a:ext cx="4622800" cy="2195512"/>
            <a:chOff x="2928" y="1460"/>
            <a:chExt cx="2832" cy="1632"/>
          </a:xfrm>
        </p:grpSpPr>
        <p:sp>
          <p:nvSpPr>
            <p:cNvPr id="14" name="正方形/長方形 13"/>
            <p:cNvSpPr/>
            <p:nvPr/>
          </p:nvSpPr>
          <p:spPr>
            <a:xfrm>
              <a:off x="2928" y="1460"/>
              <a:ext cx="2832" cy="163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ja-JP" altLang="en-US" sz="1800">
                <a:solidFill>
                  <a:srgbClr val="FFFFFF"/>
                </a:solidFill>
                <a:ea typeface="Osaka" charset="-128"/>
                <a:cs typeface="Osaka" charset="-128"/>
              </a:endParaRPr>
            </a:p>
          </p:txBody>
        </p:sp>
        <p:sp>
          <p:nvSpPr>
            <p:cNvPr id="15" name="フリーフォーム 14"/>
            <p:cNvSpPr/>
            <p:nvPr/>
          </p:nvSpPr>
          <p:spPr>
            <a:xfrm>
              <a:off x="3795" y="1932"/>
              <a:ext cx="525" cy="1067"/>
            </a:xfrm>
            <a:custGeom>
              <a:avLst/>
              <a:gdLst>
                <a:gd name="connsiteX0" fmla="*/ 0 w 1676400"/>
                <a:gd name="connsiteY0" fmla="*/ 2106790 h 2106790"/>
                <a:gd name="connsiteX1" fmla="*/ 389466 w 1676400"/>
                <a:gd name="connsiteY1" fmla="*/ 1649590 h 2106790"/>
                <a:gd name="connsiteX2" fmla="*/ 690033 w 1676400"/>
                <a:gd name="connsiteY2" fmla="*/ 235656 h 2106790"/>
                <a:gd name="connsiteX3" fmla="*/ 994833 w 1676400"/>
                <a:gd name="connsiteY3" fmla="*/ 235656 h 2106790"/>
                <a:gd name="connsiteX4" fmla="*/ 1295400 w 1676400"/>
                <a:gd name="connsiteY4" fmla="*/ 1649590 h 2106790"/>
                <a:gd name="connsiteX5" fmla="*/ 1676400 w 1676400"/>
                <a:gd name="connsiteY5" fmla="*/ 2106790 h 210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00FF80">
                <a:alpha val="50000"/>
              </a:srgbClr>
            </a:solidFill>
            <a:ln>
              <a:solidFill>
                <a:srgbClr val="00FF80"/>
              </a:solidFill>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ja-JP" altLang="en-US" sz="1800">
                <a:solidFill>
                  <a:srgbClr val="FFFFFF"/>
                </a:solidFill>
                <a:ea typeface="Osaka" charset="-128"/>
                <a:cs typeface="Osaka" charset="-128"/>
              </a:endParaRPr>
            </a:p>
          </p:txBody>
        </p:sp>
        <p:sp>
          <p:nvSpPr>
            <p:cNvPr id="16" name="フリーフォーム 15"/>
            <p:cNvSpPr/>
            <p:nvPr/>
          </p:nvSpPr>
          <p:spPr>
            <a:xfrm>
              <a:off x="3072" y="1622"/>
              <a:ext cx="2520" cy="1377"/>
            </a:xfrm>
            <a:custGeom>
              <a:avLst/>
              <a:gdLst>
                <a:gd name="connsiteX0" fmla="*/ 0 w 1676400"/>
                <a:gd name="connsiteY0" fmla="*/ 2106790 h 2106790"/>
                <a:gd name="connsiteX1" fmla="*/ 389466 w 1676400"/>
                <a:gd name="connsiteY1" fmla="*/ 1649590 h 2106790"/>
                <a:gd name="connsiteX2" fmla="*/ 690033 w 1676400"/>
                <a:gd name="connsiteY2" fmla="*/ 235656 h 2106790"/>
                <a:gd name="connsiteX3" fmla="*/ 994833 w 1676400"/>
                <a:gd name="connsiteY3" fmla="*/ 235656 h 2106790"/>
                <a:gd name="connsiteX4" fmla="*/ 1295400 w 1676400"/>
                <a:gd name="connsiteY4" fmla="*/ 1649590 h 2106790"/>
                <a:gd name="connsiteX5" fmla="*/ 1676400 w 1676400"/>
                <a:gd name="connsiteY5" fmla="*/ 2106790 h 210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ln w="38100" cap="flat" cmpd="sng" algn="ctr">
              <a:solidFill>
                <a:srgbClr val="00FF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ja-JP" altLang="en-US" sz="1800">
                <a:solidFill>
                  <a:srgbClr val="FFFFFF"/>
                </a:solidFill>
                <a:ea typeface="Osaka" charset="-128"/>
                <a:cs typeface="Osaka" charset="-128"/>
              </a:endParaRPr>
            </a:p>
          </p:txBody>
        </p:sp>
        <p:sp>
          <p:nvSpPr>
            <p:cNvPr id="17" name="フリーフォーム 16"/>
            <p:cNvSpPr/>
            <p:nvPr/>
          </p:nvSpPr>
          <p:spPr>
            <a:xfrm>
              <a:off x="3532" y="2561"/>
              <a:ext cx="527" cy="438"/>
            </a:xfrm>
            <a:custGeom>
              <a:avLst/>
              <a:gdLst>
                <a:gd name="connsiteX0" fmla="*/ 0 w 1676400"/>
                <a:gd name="connsiteY0" fmla="*/ 2106790 h 2106790"/>
                <a:gd name="connsiteX1" fmla="*/ 389466 w 1676400"/>
                <a:gd name="connsiteY1" fmla="*/ 1649590 h 2106790"/>
                <a:gd name="connsiteX2" fmla="*/ 690033 w 1676400"/>
                <a:gd name="connsiteY2" fmla="*/ 235656 h 2106790"/>
                <a:gd name="connsiteX3" fmla="*/ 994833 w 1676400"/>
                <a:gd name="connsiteY3" fmla="*/ 235656 h 2106790"/>
                <a:gd name="connsiteX4" fmla="*/ 1295400 w 1676400"/>
                <a:gd name="connsiteY4" fmla="*/ 1649590 h 2106790"/>
                <a:gd name="connsiteX5" fmla="*/ 1676400 w 1676400"/>
                <a:gd name="connsiteY5" fmla="*/ 2106790 h 210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66FFCC">
                <a:alpha val="50000"/>
              </a:srgbClr>
            </a:solidFill>
            <a:ln>
              <a:solidFill>
                <a:srgbClr val="66FFCC"/>
              </a:solidFill>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ja-JP" altLang="en-US" sz="1800">
                <a:solidFill>
                  <a:srgbClr val="FFFFFF"/>
                </a:solidFill>
                <a:ea typeface="Osaka" charset="-128"/>
                <a:cs typeface="Osaka" charset="-128"/>
              </a:endParaRPr>
            </a:p>
          </p:txBody>
        </p:sp>
        <p:sp>
          <p:nvSpPr>
            <p:cNvPr id="18" name="フリーフォーム 17"/>
            <p:cNvSpPr/>
            <p:nvPr/>
          </p:nvSpPr>
          <p:spPr>
            <a:xfrm>
              <a:off x="4057" y="1649"/>
              <a:ext cx="526" cy="1348"/>
            </a:xfrm>
            <a:custGeom>
              <a:avLst/>
              <a:gdLst>
                <a:gd name="connsiteX0" fmla="*/ 0 w 1676400"/>
                <a:gd name="connsiteY0" fmla="*/ 2106790 h 2106790"/>
                <a:gd name="connsiteX1" fmla="*/ 389466 w 1676400"/>
                <a:gd name="connsiteY1" fmla="*/ 1649590 h 2106790"/>
                <a:gd name="connsiteX2" fmla="*/ 690033 w 1676400"/>
                <a:gd name="connsiteY2" fmla="*/ 235656 h 2106790"/>
                <a:gd name="connsiteX3" fmla="*/ 994833 w 1676400"/>
                <a:gd name="connsiteY3" fmla="*/ 235656 h 2106790"/>
                <a:gd name="connsiteX4" fmla="*/ 1295400 w 1676400"/>
                <a:gd name="connsiteY4" fmla="*/ 1649590 h 2106790"/>
                <a:gd name="connsiteX5" fmla="*/ 1676400 w 1676400"/>
                <a:gd name="connsiteY5" fmla="*/ 2106790 h 210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00FF00">
                <a:alpha val="50000"/>
              </a:srgbClr>
            </a:solidFill>
            <a:ln w="28575" cap="flat" cmpd="sng" algn="ctr">
              <a:solidFill>
                <a:srgbClr val="00FF00"/>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ja-JP" altLang="en-US" sz="1800">
                <a:solidFill>
                  <a:srgbClr val="FFFFFF"/>
                </a:solidFill>
                <a:ea typeface="Osaka" charset="-128"/>
                <a:cs typeface="Osaka" charset="-128"/>
              </a:endParaRPr>
            </a:p>
          </p:txBody>
        </p:sp>
        <p:sp>
          <p:nvSpPr>
            <p:cNvPr id="19" name="フリーフォーム 18"/>
            <p:cNvSpPr/>
            <p:nvPr/>
          </p:nvSpPr>
          <p:spPr>
            <a:xfrm>
              <a:off x="3269" y="2825"/>
              <a:ext cx="522" cy="171"/>
            </a:xfrm>
            <a:custGeom>
              <a:avLst/>
              <a:gdLst>
                <a:gd name="connsiteX0" fmla="*/ 0 w 1676400"/>
                <a:gd name="connsiteY0" fmla="*/ 2106790 h 2106790"/>
                <a:gd name="connsiteX1" fmla="*/ 389466 w 1676400"/>
                <a:gd name="connsiteY1" fmla="*/ 1649590 h 2106790"/>
                <a:gd name="connsiteX2" fmla="*/ 690033 w 1676400"/>
                <a:gd name="connsiteY2" fmla="*/ 235656 h 2106790"/>
                <a:gd name="connsiteX3" fmla="*/ 994833 w 1676400"/>
                <a:gd name="connsiteY3" fmla="*/ 235656 h 2106790"/>
                <a:gd name="connsiteX4" fmla="*/ 1295400 w 1676400"/>
                <a:gd name="connsiteY4" fmla="*/ 1649590 h 2106790"/>
                <a:gd name="connsiteX5" fmla="*/ 1676400 w 1676400"/>
                <a:gd name="connsiteY5" fmla="*/ 2106790 h 210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66CCFF">
                <a:alpha val="50000"/>
              </a:srgbClr>
            </a:solidFill>
            <a:ln>
              <a:solidFill>
                <a:srgbClr val="66CCFF"/>
              </a:solidFill>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ja-JP" altLang="en-US" sz="1800">
                <a:solidFill>
                  <a:srgbClr val="FFFFFF"/>
                </a:solidFill>
                <a:ea typeface="Osaka" charset="-128"/>
                <a:cs typeface="Osaka" charset="-128"/>
              </a:endParaRPr>
            </a:p>
          </p:txBody>
        </p:sp>
        <p:sp>
          <p:nvSpPr>
            <p:cNvPr id="20" name="フリーフォーム 19"/>
            <p:cNvSpPr/>
            <p:nvPr/>
          </p:nvSpPr>
          <p:spPr>
            <a:xfrm>
              <a:off x="4320" y="1936"/>
              <a:ext cx="526" cy="1061"/>
            </a:xfrm>
            <a:custGeom>
              <a:avLst/>
              <a:gdLst>
                <a:gd name="connsiteX0" fmla="*/ 0 w 1676400"/>
                <a:gd name="connsiteY0" fmla="*/ 2106790 h 2106790"/>
                <a:gd name="connsiteX1" fmla="*/ 389466 w 1676400"/>
                <a:gd name="connsiteY1" fmla="*/ 1649590 h 2106790"/>
                <a:gd name="connsiteX2" fmla="*/ 690033 w 1676400"/>
                <a:gd name="connsiteY2" fmla="*/ 235656 h 2106790"/>
                <a:gd name="connsiteX3" fmla="*/ 994833 w 1676400"/>
                <a:gd name="connsiteY3" fmla="*/ 235656 h 2106790"/>
                <a:gd name="connsiteX4" fmla="*/ 1295400 w 1676400"/>
                <a:gd name="connsiteY4" fmla="*/ 1649590 h 2106790"/>
                <a:gd name="connsiteX5" fmla="*/ 1676400 w 1676400"/>
                <a:gd name="connsiteY5" fmla="*/ 2106790 h 210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80FF00">
                <a:alpha val="50000"/>
              </a:srgbClr>
            </a:solidFill>
            <a:ln>
              <a:solidFill>
                <a:srgbClr val="80FF00"/>
              </a:solidFill>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ja-JP" altLang="en-US" sz="1800">
                <a:solidFill>
                  <a:srgbClr val="FFFFFF"/>
                </a:solidFill>
                <a:ea typeface="Osaka" charset="-128"/>
                <a:cs typeface="Osaka" charset="-128"/>
              </a:endParaRPr>
            </a:p>
          </p:txBody>
        </p:sp>
        <p:sp>
          <p:nvSpPr>
            <p:cNvPr id="21" name="フリーフォーム 20"/>
            <p:cNvSpPr/>
            <p:nvPr/>
          </p:nvSpPr>
          <p:spPr>
            <a:xfrm>
              <a:off x="4583" y="2555"/>
              <a:ext cx="525" cy="441"/>
            </a:xfrm>
            <a:custGeom>
              <a:avLst/>
              <a:gdLst>
                <a:gd name="connsiteX0" fmla="*/ 0 w 1676400"/>
                <a:gd name="connsiteY0" fmla="*/ 2106790 h 2106790"/>
                <a:gd name="connsiteX1" fmla="*/ 389466 w 1676400"/>
                <a:gd name="connsiteY1" fmla="*/ 1649590 h 2106790"/>
                <a:gd name="connsiteX2" fmla="*/ 690033 w 1676400"/>
                <a:gd name="connsiteY2" fmla="*/ 235656 h 2106790"/>
                <a:gd name="connsiteX3" fmla="*/ 994833 w 1676400"/>
                <a:gd name="connsiteY3" fmla="*/ 235656 h 2106790"/>
                <a:gd name="connsiteX4" fmla="*/ 1295400 w 1676400"/>
                <a:gd name="connsiteY4" fmla="*/ 1649590 h 2106790"/>
                <a:gd name="connsiteX5" fmla="*/ 1676400 w 1676400"/>
                <a:gd name="connsiteY5" fmla="*/ 2106790 h 210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CCFF66">
                <a:alpha val="50000"/>
              </a:srgbClr>
            </a:solidFill>
            <a:ln>
              <a:solidFill>
                <a:srgbClr val="CCFF66"/>
              </a:solidFill>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ja-JP" altLang="en-US" sz="1800">
                <a:solidFill>
                  <a:srgbClr val="FFFFFF"/>
                </a:solidFill>
                <a:ea typeface="Osaka" charset="-128"/>
                <a:cs typeface="Osaka" charset="-128"/>
              </a:endParaRPr>
            </a:p>
          </p:txBody>
        </p:sp>
        <p:sp>
          <p:nvSpPr>
            <p:cNvPr id="22" name="フリーフォーム 21"/>
            <p:cNvSpPr/>
            <p:nvPr/>
          </p:nvSpPr>
          <p:spPr>
            <a:xfrm>
              <a:off x="4846" y="2814"/>
              <a:ext cx="527" cy="185"/>
            </a:xfrm>
            <a:custGeom>
              <a:avLst/>
              <a:gdLst>
                <a:gd name="connsiteX0" fmla="*/ 0 w 1676400"/>
                <a:gd name="connsiteY0" fmla="*/ 2106790 h 2106790"/>
                <a:gd name="connsiteX1" fmla="*/ 389466 w 1676400"/>
                <a:gd name="connsiteY1" fmla="*/ 1649590 h 2106790"/>
                <a:gd name="connsiteX2" fmla="*/ 690033 w 1676400"/>
                <a:gd name="connsiteY2" fmla="*/ 235656 h 2106790"/>
                <a:gd name="connsiteX3" fmla="*/ 994833 w 1676400"/>
                <a:gd name="connsiteY3" fmla="*/ 235656 h 2106790"/>
                <a:gd name="connsiteX4" fmla="*/ 1295400 w 1676400"/>
                <a:gd name="connsiteY4" fmla="*/ 1649590 h 2106790"/>
                <a:gd name="connsiteX5" fmla="*/ 1676400 w 1676400"/>
                <a:gd name="connsiteY5" fmla="*/ 2106790 h 210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FFFF66">
                <a:alpha val="50000"/>
              </a:srgbClr>
            </a:solidFill>
            <a:ln>
              <a:solidFill>
                <a:srgbClr val="FFFF66"/>
              </a:solidFill>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ja-JP" altLang="en-US" sz="1800">
                <a:solidFill>
                  <a:srgbClr val="FFFFFF"/>
                </a:solidFill>
                <a:ea typeface="Osaka" charset="-128"/>
                <a:cs typeface="Osaka" charset="-128"/>
              </a:endParaRPr>
            </a:p>
          </p:txBody>
        </p:sp>
      </p:grpSp>
      <p:sp>
        <p:nvSpPr>
          <p:cNvPr id="23" name="Rectangle 91"/>
          <p:cNvSpPr>
            <a:spLocks noChangeArrowheads="1"/>
          </p:cNvSpPr>
          <p:nvPr/>
        </p:nvSpPr>
        <p:spPr bwMode="auto">
          <a:xfrm>
            <a:off x="5014913" y="1447800"/>
            <a:ext cx="3970337" cy="366713"/>
          </a:xfrm>
          <a:prstGeom prst="rect">
            <a:avLst/>
          </a:prstGeom>
          <a:noFill/>
          <a:ln w="9525">
            <a:noFill/>
            <a:miter lim="800000"/>
            <a:headEnd/>
            <a:tailEnd/>
          </a:ln>
        </p:spPr>
        <p:txBody>
          <a:bodyPr wrap="none">
            <a:prstTxWarp prst="textNoShape">
              <a:avLst/>
            </a:prstTxWarp>
            <a:spAutoFit/>
          </a:bodyPr>
          <a:lstStyle/>
          <a:p>
            <a:r>
              <a:rPr lang="en-US" altLang="ja-JP" sz="1800">
                <a:ea typeface="ＭＳ ゴシック" charset="-128"/>
                <a:cs typeface="ＭＳ ゴシック" charset="-128"/>
              </a:rPr>
              <a:t>The result of ensemble measurement</a:t>
            </a:r>
            <a:endParaRPr lang="en-US" altLang="ja-JP"/>
          </a:p>
        </p:txBody>
      </p:sp>
      <p:sp>
        <p:nvSpPr>
          <p:cNvPr id="24" name="Rectangle 92"/>
          <p:cNvSpPr>
            <a:spLocks noChangeArrowheads="1"/>
          </p:cNvSpPr>
          <p:nvPr/>
        </p:nvSpPr>
        <p:spPr bwMode="auto">
          <a:xfrm>
            <a:off x="5014913" y="4191000"/>
            <a:ext cx="4198937" cy="366713"/>
          </a:xfrm>
          <a:prstGeom prst="rect">
            <a:avLst/>
          </a:prstGeom>
          <a:noFill/>
          <a:ln w="9525">
            <a:noFill/>
            <a:miter lim="800000"/>
            <a:headEnd/>
            <a:tailEnd/>
          </a:ln>
        </p:spPr>
        <p:txBody>
          <a:bodyPr wrap="none">
            <a:prstTxWarp prst="textNoShape">
              <a:avLst/>
            </a:prstTxWarp>
            <a:spAutoFit/>
          </a:bodyPr>
          <a:lstStyle/>
          <a:p>
            <a:r>
              <a:rPr lang="en-US" altLang="ja-JP" sz="1800">
                <a:ea typeface="ＭＳ ゴシック" charset="-128"/>
                <a:cs typeface="ＭＳ ゴシック" charset="-128"/>
              </a:rPr>
              <a:t>Emission spectrum of a single molecule</a:t>
            </a:r>
            <a:endParaRPr lang="en-US" altLang="ja-JP"/>
          </a:p>
        </p:txBody>
      </p:sp>
      <p:sp>
        <p:nvSpPr>
          <p:cNvPr id="25" name="Line 93"/>
          <p:cNvSpPr>
            <a:spLocks noChangeShapeType="1"/>
          </p:cNvSpPr>
          <p:nvPr/>
        </p:nvSpPr>
        <p:spPr bwMode="auto">
          <a:xfrm>
            <a:off x="6400800" y="1814513"/>
            <a:ext cx="303213" cy="404812"/>
          </a:xfrm>
          <a:prstGeom prst="line">
            <a:avLst/>
          </a:prstGeom>
          <a:noFill/>
          <a:ln w="12700">
            <a:solidFill>
              <a:schemeClr val="tx1"/>
            </a:solidFill>
            <a:round/>
            <a:headEnd/>
            <a:tailEnd/>
          </a:ln>
        </p:spPr>
        <p:txBody>
          <a:bodyPr wrap="none" anchor="ctr">
            <a:prstTxWarp prst="textNoShape">
              <a:avLst/>
            </a:prstTxWarp>
          </a:bodyPr>
          <a:lstStyle/>
          <a:p>
            <a:endParaRPr lang="ja-JP" altLang="en-US"/>
          </a:p>
        </p:txBody>
      </p:sp>
      <p:cxnSp>
        <p:nvCxnSpPr>
          <p:cNvPr id="26" name="直線コネクタ 25"/>
          <p:cNvCxnSpPr/>
          <p:nvPr/>
        </p:nvCxnSpPr>
        <p:spPr bwMode="auto">
          <a:xfrm flipV="1">
            <a:off x="3581400" y="2562225"/>
            <a:ext cx="3467100" cy="485775"/>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bwMode="auto">
          <a:xfrm flipV="1">
            <a:off x="2514600" y="3400425"/>
            <a:ext cx="4038600" cy="257175"/>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8" name="Line 93"/>
          <p:cNvSpPr>
            <a:spLocks noChangeShapeType="1"/>
          </p:cNvSpPr>
          <p:nvPr/>
        </p:nvSpPr>
        <p:spPr bwMode="auto">
          <a:xfrm flipH="1">
            <a:off x="6665913" y="3643313"/>
            <a:ext cx="330200" cy="609600"/>
          </a:xfrm>
          <a:prstGeom prst="line">
            <a:avLst/>
          </a:prstGeom>
          <a:noFill/>
          <a:ln w="12700">
            <a:solidFill>
              <a:schemeClr val="tx1"/>
            </a:solidFill>
            <a:round/>
            <a:headEnd/>
            <a:tailEnd/>
          </a:ln>
        </p:spPr>
        <p:txBody>
          <a:bodyPr wrap="none" anchor="ctr">
            <a:prstTxWarp prst="textNoShape">
              <a:avLst/>
            </a:prstTxWarp>
          </a:bodyPr>
          <a:lstStyle/>
          <a:p>
            <a:endParaRPr lang="ja-JP" altLang="en-US"/>
          </a:p>
        </p:txBody>
      </p:sp>
      <p:sp>
        <p:nvSpPr>
          <p:cNvPr id="29" name="Line 93"/>
          <p:cNvSpPr>
            <a:spLocks noChangeShapeType="1"/>
          </p:cNvSpPr>
          <p:nvPr/>
        </p:nvSpPr>
        <p:spPr bwMode="auto">
          <a:xfrm flipH="1">
            <a:off x="6665913" y="3567113"/>
            <a:ext cx="742950" cy="685800"/>
          </a:xfrm>
          <a:prstGeom prst="line">
            <a:avLst/>
          </a:prstGeom>
          <a:noFill/>
          <a:ln w="12700">
            <a:solidFill>
              <a:schemeClr val="tx1"/>
            </a:solidFill>
            <a:round/>
            <a:headEnd/>
            <a:tailEnd/>
          </a:ln>
        </p:spPr>
        <p:txBody>
          <a:bodyPr wrap="none" anchor="ctr">
            <a:prstTxWarp prst="textNoShape">
              <a:avLst/>
            </a:prstTxWarp>
          </a:bodyPr>
          <a:lstStyle/>
          <a:p>
            <a:endParaRPr lang="ja-JP" altLang="en-US"/>
          </a:p>
        </p:txBody>
      </p:sp>
      <p:sp>
        <p:nvSpPr>
          <p:cNvPr id="30" name="Line 93"/>
          <p:cNvSpPr>
            <a:spLocks noChangeShapeType="1"/>
          </p:cNvSpPr>
          <p:nvPr/>
        </p:nvSpPr>
        <p:spPr bwMode="auto">
          <a:xfrm>
            <a:off x="6583363" y="3643313"/>
            <a:ext cx="82550" cy="609600"/>
          </a:xfrm>
          <a:prstGeom prst="line">
            <a:avLst/>
          </a:prstGeom>
          <a:noFill/>
          <a:ln w="12700">
            <a:solidFill>
              <a:schemeClr val="tx1"/>
            </a:solidFill>
            <a:round/>
            <a:headEnd/>
            <a:tailEnd/>
          </a:ln>
        </p:spPr>
        <p:txBody>
          <a:bodyPr wrap="none" anchor="ctr">
            <a:prstTxWarp prst="textNoShape">
              <a:avLst/>
            </a:prstTxWarp>
          </a:bodyPr>
          <a:lstStyle/>
          <a:p>
            <a:endParaRPr lang="ja-JP" altLang="en-US"/>
          </a:p>
        </p:txBody>
      </p:sp>
      <p:sp>
        <p:nvSpPr>
          <p:cNvPr id="32" name="正方形/長方形 31"/>
          <p:cNvSpPr>
            <a:spLocks noChangeArrowheads="1"/>
          </p:cNvSpPr>
          <p:nvPr/>
        </p:nvSpPr>
        <p:spPr bwMode="auto">
          <a:xfrm>
            <a:off x="328613" y="5634026"/>
            <a:ext cx="9372600" cy="461665"/>
          </a:xfrm>
          <a:prstGeom prst="rect">
            <a:avLst/>
          </a:prstGeom>
          <a:noFill/>
          <a:ln w="9525">
            <a:noFill/>
            <a:miter lim="800000"/>
            <a:headEnd/>
            <a:tailEnd/>
          </a:ln>
        </p:spPr>
        <p:txBody>
          <a:bodyPr wrap="square">
            <a:prstTxWarp prst="textNoShape">
              <a:avLst/>
            </a:prstTxWarp>
            <a:spAutoFit/>
          </a:bodyPr>
          <a:lstStyle/>
          <a:p>
            <a:pPr marL="185738" indent="-185738">
              <a:spcAft>
                <a:spcPts val="600"/>
              </a:spcAft>
            </a:pPr>
            <a:r>
              <a:rPr lang="en-US" altLang="ja-JP" sz="2400" dirty="0"/>
              <a:t>Different electronic state </a:t>
            </a:r>
            <a:r>
              <a:rPr lang="en-US" altLang="ja-JP" sz="2400" dirty="0">
                <a:solidFill>
                  <a:srgbClr val="000000"/>
                </a:solidFill>
              </a:rPr>
              <a:t>→  Position-dependent</a:t>
            </a:r>
            <a:r>
              <a:rPr lang="en-US" altLang="ja-JP" sz="2400" dirty="0"/>
              <a:t> spectrum and </a:t>
            </a:r>
            <a:r>
              <a:rPr lang="en-US" altLang="ja-JP" sz="2400" dirty="0" smtClean="0"/>
              <a:t>lifetime</a:t>
            </a:r>
            <a:endParaRPr lang="en-US" altLang="ja-JP" sz="2400" dirty="0"/>
          </a:p>
        </p:txBody>
      </p:sp>
      <p:sp>
        <p:nvSpPr>
          <p:cNvPr id="2" name="正方形/長方形 1"/>
          <p:cNvSpPr/>
          <p:nvPr/>
        </p:nvSpPr>
        <p:spPr>
          <a:xfrm>
            <a:off x="1582098" y="448377"/>
            <a:ext cx="6723702" cy="646331"/>
          </a:xfrm>
          <a:prstGeom prst="rect">
            <a:avLst/>
          </a:prstGeom>
        </p:spPr>
        <p:txBody>
          <a:bodyPr wrap="square">
            <a:spAutoFit/>
          </a:bodyPr>
          <a:lstStyle/>
          <a:p>
            <a:pPr algn="ctr"/>
            <a:r>
              <a:rPr lang="en-US" altLang="ja-JP" sz="3600" kern="0" dirty="0"/>
              <a:t>Single molecule detection</a:t>
            </a:r>
            <a:endParaRPr lang="ja-JP" altLang="en-US" sz="3600" dirty="0"/>
          </a:p>
        </p:txBody>
      </p:sp>
      <p:sp>
        <p:nvSpPr>
          <p:cNvPr id="3" name="スライド番号プレースホルダー 2"/>
          <p:cNvSpPr>
            <a:spLocks noGrp="1"/>
          </p:cNvSpPr>
          <p:nvPr>
            <p:ph type="sldNum" sz="quarter" idx="12"/>
          </p:nvPr>
        </p:nvSpPr>
        <p:spPr/>
        <p:txBody>
          <a:bodyPr/>
          <a:lstStyle/>
          <a:p>
            <a:fld id="{28C7C969-828D-42D8-A34B-B3B664C11063}" type="slidenum">
              <a:rPr kumimoji="1" lang="ja-JP" altLang="en-US" smtClean="0"/>
              <a:pPr/>
              <a:t>4</a:t>
            </a:fld>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842250" y="6400800"/>
            <a:ext cx="2063750" cy="457200"/>
          </a:xfrm>
          <a:noFill/>
        </p:spPr>
        <p:txBody>
          <a:bodyPr/>
          <a:lstStyle/>
          <a:p>
            <a:fld id="{73E17549-B632-5A46-97A1-7453F8712436}" type="slidenum">
              <a:rPr lang="en-US" altLang="ja-JP" smtClean="0"/>
              <a:pPr/>
              <a:t>5</a:t>
            </a:fld>
            <a:endParaRPr lang="en-US" altLang="ja-JP" smtClean="0"/>
          </a:p>
        </p:txBody>
      </p:sp>
      <p:pic>
        <p:nvPicPr>
          <p:cNvPr id="24" name="図 24" descr="PolymerFilm.png"/>
          <p:cNvPicPr>
            <a:picLocks noChangeAspect="1"/>
          </p:cNvPicPr>
          <p:nvPr/>
        </p:nvPicPr>
        <p:blipFill>
          <a:blip r:embed="rId3"/>
          <a:srcRect/>
          <a:stretch>
            <a:fillRect/>
          </a:stretch>
        </p:blipFill>
        <p:spPr bwMode="auto">
          <a:xfrm>
            <a:off x="4702175" y="1626692"/>
            <a:ext cx="4953000" cy="2438400"/>
          </a:xfrm>
          <a:prstGeom prst="rect">
            <a:avLst/>
          </a:prstGeom>
          <a:noFill/>
          <a:ln w="9525">
            <a:noFill/>
            <a:miter lim="800000"/>
            <a:headEnd/>
            <a:tailEnd/>
          </a:ln>
        </p:spPr>
      </p:pic>
      <p:sp>
        <p:nvSpPr>
          <p:cNvPr id="25" name="円/楕円 24"/>
          <p:cNvSpPr>
            <a:spLocks noChangeAspect="1"/>
          </p:cNvSpPr>
          <p:nvPr/>
        </p:nvSpPr>
        <p:spPr bwMode="auto">
          <a:xfrm>
            <a:off x="8315325" y="3039567"/>
            <a:ext cx="158750" cy="1460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ja-JP" altLang="en-US">
              <a:solidFill>
                <a:srgbClr val="FFFFFF"/>
              </a:solidFill>
            </a:endParaRPr>
          </a:p>
        </p:txBody>
      </p:sp>
      <p:grpSp>
        <p:nvGrpSpPr>
          <p:cNvPr id="26" name="図形グループ 25"/>
          <p:cNvGrpSpPr>
            <a:grpSpLocks/>
          </p:cNvGrpSpPr>
          <p:nvPr/>
        </p:nvGrpSpPr>
        <p:grpSpPr bwMode="auto">
          <a:xfrm>
            <a:off x="6556375" y="2687142"/>
            <a:ext cx="917575" cy="844550"/>
            <a:chOff x="2374317" y="4879279"/>
            <a:chExt cx="798059" cy="795059"/>
          </a:xfrm>
        </p:grpSpPr>
        <p:sp>
          <p:nvSpPr>
            <p:cNvPr id="27" name="円/楕円 5"/>
            <p:cNvSpPr>
              <a:spLocks noChangeAspect="1"/>
            </p:cNvSpPr>
            <p:nvPr/>
          </p:nvSpPr>
          <p:spPr bwMode="auto">
            <a:xfrm>
              <a:off x="2374317" y="4879279"/>
              <a:ext cx="798059" cy="795059"/>
            </a:xfrm>
            <a:prstGeom prst="ellipse">
              <a:avLst/>
            </a:prstGeom>
            <a:solidFill>
              <a:srgbClr val="FFFFB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ja-JP" altLang="en-US">
                <a:solidFill>
                  <a:srgbClr val="FFFFFF"/>
                </a:solidFill>
              </a:endParaRPr>
            </a:p>
          </p:txBody>
        </p:sp>
        <p:sp>
          <p:nvSpPr>
            <p:cNvPr id="28" name="円/楕円 27"/>
            <p:cNvSpPr>
              <a:spLocks noChangeAspect="1"/>
            </p:cNvSpPr>
            <p:nvPr/>
          </p:nvSpPr>
          <p:spPr bwMode="auto">
            <a:xfrm>
              <a:off x="2702930" y="5205074"/>
              <a:ext cx="138072" cy="137491"/>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ja-JP" altLang="en-US">
                <a:solidFill>
                  <a:srgbClr val="FFFFFF"/>
                </a:solidFill>
              </a:endParaRPr>
            </a:p>
          </p:txBody>
        </p:sp>
      </p:grpSp>
      <p:grpSp>
        <p:nvGrpSpPr>
          <p:cNvPr id="29" name="図形グループ 26"/>
          <p:cNvGrpSpPr>
            <a:grpSpLocks/>
          </p:cNvGrpSpPr>
          <p:nvPr/>
        </p:nvGrpSpPr>
        <p:grpSpPr bwMode="auto">
          <a:xfrm>
            <a:off x="5481638" y="2833192"/>
            <a:ext cx="458787" cy="422275"/>
            <a:chOff x="5764860" y="5010647"/>
            <a:chExt cx="398204" cy="398355"/>
          </a:xfrm>
        </p:grpSpPr>
        <p:sp>
          <p:nvSpPr>
            <p:cNvPr id="30" name="円/楕円 29"/>
            <p:cNvSpPr>
              <a:spLocks noChangeAspect="1"/>
            </p:cNvSpPr>
            <p:nvPr/>
          </p:nvSpPr>
          <p:spPr bwMode="auto">
            <a:xfrm>
              <a:off x="5764860" y="5010647"/>
              <a:ext cx="398204" cy="398355"/>
            </a:xfrm>
            <a:prstGeom prst="ellipse">
              <a:avLst/>
            </a:prstGeom>
            <a:solidFill>
              <a:srgbClr val="FFFFB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ja-JP" altLang="en-US">
                <a:solidFill>
                  <a:srgbClr val="FFFFFF"/>
                </a:solidFill>
              </a:endParaRPr>
            </a:p>
          </p:txBody>
        </p:sp>
        <p:sp>
          <p:nvSpPr>
            <p:cNvPr id="31" name="円/楕円 30"/>
            <p:cNvSpPr>
              <a:spLocks noChangeAspect="1"/>
            </p:cNvSpPr>
            <p:nvPr/>
          </p:nvSpPr>
          <p:spPr bwMode="auto">
            <a:xfrm>
              <a:off x="5898513" y="5142434"/>
              <a:ext cx="136410" cy="13777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ja-JP" altLang="en-US">
                <a:solidFill>
                  <a:srgbClr val="FFFFFF"/>
                </a:solidFill>
              </a:endParaRPr>
            </a:p>
          </p:txBody>
        </p:sp>
      </p:grpSp>
      <p:sp>
        <p:nvSpPr>
          <p:cNvPr id="32" name="テキスト ボックス 29"/>
          <p:cNvSpPr txBox="1">
            <a:spLocks noChangeArrowheads="1"/>
          </p:cNvSpPr>
          <p:nvPr/>
        </p:nvSpPr>
        <p:spPr bwMode="auto">
          <a:xfrm>
            <a:off x="577850" y="1164294"/>
            <a:ext cx="8667750" cy="822325"/>
          </a:xfrm>
          <a:prstGeom prst="rect">
            <a:avLst/>
          </a:prstGeom>
          <a:noFill/>
          <a:ln w="9525">
            <a:noFill/>
            <a:miter lim="800000"/>
            <a:headEnd/>
            <a:tailEnd/>
          </a:ln>
        </p:spPr>
        <p:txBody>
          <a:bodyPr>
            <a:prstTxWarp prst="textNoShape">
              <a:avLst/>
            </a:prstTxWarp>
            <a:spAutoFit/>
          </a:bodyPr>
          <a:lstStyle/>
          <a:p>
            <a:r>
              <a:rPr lang="en-US" altLang="ja-JP" dirty="0"/>
              <a:t>The motions of individual guest molecules strongly depend on microenvironment.</a:t>
            </a:r>
          </a:p>
        </p:txBody>
      </p:sp>
      <p:sp>
        <p:nvSpPr>
          <p:cNvPr id="33" name="テキスト ボックス 30"/>
          <p:cNvSpPr txBox="1">
            <a:spLocks noChangeArrowheads="1"/>
          </p:cNvSpPr>
          <p:nvPr/>
        </p:nvSpPr>
        <p:spPr bwMode="auto">
          <a:xfrm>
            <a:off x="457200" y="4389437"/>
            <a:ext cx="8977313" cy="822325"/>
          </a:xfrm>
          <a:prstGeom prst="rect">
            <a:avLst/>
          </a:prstGeom>
          <a:noFill/>
          <a:ln w="9525">
            <a:noFill/>
            <a:miter lim="800000"/>
            <a:headEnd/>
            <a:tailEnd/>
          </a:ln>
        </p:spPr>
        <p:txBody>
          <a:bodyPr>
            <a:prstTxWarp prst="textNoShape">
              <a:avLst/>
            </a:prstTxWarp>
            <a:spAutoFit/>
          </a:bodyPr>
          <a:lstStyle/>
          <a:p>
            <a:r>
              <a:rPr lang="en-US" altLang="ja-JP" dirty="0"/>
              <a:t>Tracking the motion of guests can provide information on microscopic properties of materials:  </a:t>
            </a:r>
            <a:endParaRPr lang="ja-JP" altLang="en-US" dirty="0"/>
          </a:p>
        </p:txBody>
      </p:sp>
      <p:sp>
        <p:nvSpPr>
          <p:cNvPr id="34" name="Rectangle 20"/>
          <p:cNvSpPr>
            <a:spLocks noChangeArrowheads="1"/>
          </p:cNvSpPr>
          <p:nvPr/>
        </p:nvSpPr>
        <p:spPr bwMode="auto">
          <a:xfrm>
            <a:off x="838200" y="4800600"/>
            <a:ext cx="7874000" cy="1552575"/>
          </a:xfrm>
          <a:prstGeom prst="rect">
            <a:avLst/>
          </a:prstGeom>
          <a:noFill/>
          <a:ln w="9525">
            <a:noFill/>
            <a:miter lim="800000"/>
            <a:headEnd/>
            <a:tailEnd/>
          </a:ln>
        </p:spPr>
        <p:txBody>
          <a:bodyPr wrap="none">
            <a:prstTxWarp prst="textNoShape">
              <a:avLst/>
            </a:prstTxWarp>
            <a:spAutoFit/>
          </a:bodyPr>
          <a:lstStyle/>
          <a:p>
            <a:r>
              <a:rPr lang="ja-JP" altLang="en-US" dirty="0"/>
              <a:t>・</a:t>
            </a:r>
            <a:r>
              <a:rPr lang="en-US" altLang="ja-JP" dirty="0"/>
              <a:t> Nanostructures</a:t>
            </a:r>
          </a:p>
          <a:p>
            <a:r>
              <a:rPr lang="ja-JP" altLang="en-US" dirty="0"/>
              <a:t>・</a:t>
            </a:r>
            <a:r>
              <a:rPr lang="en-US" altLang="ja-JP" dirty="0"/>
              <a:t> Mobility of guests </a:t>
            </a:r>
            <a:br>
              <a:rPr lang="en-US" altLang="ja-JP" dirty="0"/>
            </a:br>
            <a:r>
              <a:rPr lang="en-US" altLang="ja-JP" dirty="0"/>
              <a:t>  (Free volume in polymer, Host-Guest Interaction, etc. )  </a:t>
            </a:r>
          </a:p>
          <a:p>
            <a:r>
              <a:rPr lang="ja-JP" altLang="en-US" dirty="0"/>
              <a:t>・</a:t>
            </a:r>
            <a:r>
              <a:rPr lang="en-US" altLang="ja-JP" dirty="0"/>
              <a:t> Spatial heterogeneity ....  </a:t>
            </a:r>
            <a:endParaRPr lang="ja-JP" altLang="en-US" dirty="0"/>
          </a:p>
        </p:txBody>
      </p:sp>
      <p:sp>
        <p:nvSpPr>
          <p:cNvPr id="2" name="正方形/長方形 1"/>
          <p:cNvSpPr/>
          <p:nvPr/>
        </p:nvSpPr>
        <p:spPr>
          <a:xfrm>
            <a:off x="550328" y="248702"/>
            <a:ext cx="9227208" cy="954107"/>
          </a:xfrm>
          <a:prstGeom prst="rect">
            <a:avLst/>
          </a:prstGeom>
        </p:spPr>
        <p:txBody>
          <a:bodyPr wrap="square">
            <a:spAutoFit/>
          </a:bodyPr>
          <a:lstStyle/>
          <a:p>
            <a:pPr lvl="0" fontAlgn="base">
              <a:spcAft>
                <a:spcPts val="1200"/>
              </a:spcAft>
              <a:buNone/>
              <a:defRPr/>
            </a:pPr>
            <a:r>
              <a:rPr lang="en-US" altLang="ja-JP" sz="2800" kern="0" dirty="0"/>
              <a:t>Single molecules as </a:t>
            </a:r>
            <a:r>
              <a:rPr lang="en-US" altLang="ja-JP" sz="2800" kern="0" dirty="0" err="1"/>
              <a:t>nano</a:t>
            </a:r>
            <a:r>
              <a:rPr lang="en-US" altLang="ja-JP" sz="2800" kern="0" dirty="0"/>
              <a:t>-probes in evaluating microscopic properties of materials </a:t>
            </a:r>
          </a:p>
        </p:txBody>
      </p:sp>
      <p:grpSp>
        <p:nvGrpSpPr>
          <p:cNvPr id="35" name="図形グループ 40"/>
          <p:cNvGrpSpPr/>
          <p:nvPr/>
        </p:nvGrpSpPr>
        <p:grpSpPr>
          <a:xfrm>
            <a:off x="615308" y="2972892"/>
            <a:ext cx="3797300" cy="1237129"/>
            <a:chOff x="667423" y="2316349"/>
            <a:chExt cx="3886200" cy="1371600"/>
          </a:xfrm>
          <a:solidFill>
            <a:schemeClr val="tx1"/>
          </a:solidFill>
        </p:grpSpPr>
        <p:sp>
          <p:nvSpPr>
            <p:cNvPr id="36" name="AutoShape 13"/>
            <p:cNvSpPr>
              <a:spLocks noChangeArrowheads="1"/>
            </p:cNvSpPr>
            <p:nvPr/>
          </p:nvSpPr>
          <p:spPr bwMode="auto">
            <a:xfrm rot="15536214">
              <a:off x="1810423" y="1173349"/>
              <a:ext cx="457200" cy="2743200"/>
            </a:xfrm>
            <a:prstGeom prst="can">
              <a:avLst>
                <a:gd name="adj" fmla="val 48194"/>
              </a:avLst>
            </a:prstGeom>
            <a:grpFill/>
            <a:ln w="28575" cap="flat" cmpd="sng" algn="ctr">
              <a:solidFill>
                <a:srgbClr val="3366FF"/>
              </a:solidFill>
              <a:prstDash val="solid"/>
              <a:round/>
              <a:headEnd type="none" w="med" len="med"/>
              <a:tailEnd type="none" w="med" len="med"/>
            </a:ln>
          </p:spPr>
          <p:txBody>
            <a:bodyPr wrap="none" anchor="ctr">
              <a:prstTxWarp prst="textNoShape">
                <a:avLst/>
              </a:prstTxWarp>
            </a:bodyPr>
            <a:lstStyle/>
            <a:p>
              <a:pPr>
                <a:defRPr/>
              </a:pPr>
              <a:endParaRPr lang="ja-JP" altLang="en-US"/>
            </a:p>
          </p:txBody>
        </p:sp>
        <p:sp>
          <p:nvSpPr>
            <p:cNvPr id="37" name="AutoShape 13"/>
            <p:cNvSpPr>
              <a:spLocks noChangeArrowheads="1"/>
            </p:cNvSpPr>
            <p:nvPr/>
          </p:nvSpPr>
          <p:spPr bwMode="auto">
            <a:xfrm rot="15536214">
              <a:off x="2191423" y="1478149"/>
              <a:ext cx="457200" cy="2743200"/>
            </a:xfrm>
            <a:prstGeom prst="can">
              <a:avLst>
                <a:gd name="adj" fmla="val 48194"/>
              </a:avLst>
            </a:prstGeom>
            <a:grpFill/>
            <a:ln w="28575" cap="flat" cmpd="sng" algn="ctr">
              <a:solidFill>
                <a:srgbClr val="3366FF"/>
              </a:solidFill>
              <a:prstDash val="solid"/>
              <a:round/>
              <a:headEnd type="none" w="med" len="med"/>
              <a:tailEnd type="none" w="med" len="med"/>
            </a:ln>
          </p:spPr>
          <p:txBody>
            <a:bodyPr wrap="none" anchor="ctr">
              <a:prstTxWarp prst="textNoShape">
                <a:avLst/>
              </a:prstTxWarp>
            </a:bodyPr>
            <a:lstStyle/>
            <a:p>
              <a:pPr>
                <a:defRPr/>
              </a:pPr>
              <a:endParaRPr lang="ja-JP" altLang="en-US"/>
            </a:p>
          </p:txBody>
        </p:sp>
        <p:sp>
          <p:nvSpPr>
            <p:cNvPr id="38" name="AutoShape 13"/>
            <p:cNvSpPr>
              <a:spLocks noChangeArrowheads="1"/>
            </p:cNvSpPr>
            <p:nvPr/>
          </p:nvSpPr>
          <p:spPr bwMode="auto">
            <a:xfrm rot="15536214">
              <a:off x="2572423" y="1782949"/>
              <a:ext cx="457200" cy="2743200"/>
            </a:xfrm>
            <a:prstGeom prst="can">
              <a:avLst>
                <a:gd name="adj" fmla="val 48194"/>
              </a:avLst>
            </a:prstGeom>
            <a:grpFill/>
            <a:ln w="28575" cap="flat" cmpd="sng" algn="ctr">
              <a:solidFill>
                <a:srgbClr val="3366FF"/>
              </a:solidFill>
              <a:prstDash val="solid"/>
              <a:round/>
              <a:headEnd type="none" w="med" len="med"/>
              <a:tailEnd type="none" w="med" len="med"/>
            </a:ln>
          </p:spPr>
          <p:txBody>
            <a:bodyPr wrap="none" anchor="ctr">
              <a:prstTxWarp prst="textNoShape">
                <a:avLst/>
              </a:prstTxWarp>
            </a:bodyPr>
            <a:lstStyle/>
            <a:p>
              <a:pPr>
                <a:defRPr/>
              </a:pPr>
              <a:endParaRPr lang="ja-JP" altLang="en-US"/>
            </a:p>
          </p:txBody>
        </p:sp>
        <p:sp>
          <p:nvSpPr>
            <p:cNvPr id="39" name="AutoShape 13"/>
            <p:cNvSpPr>
              <a:spLocks noChangeArrowheads="1"/>
            </p:cNvSpPr>
            <p:nvPr/>
          </p:nvSpPr>
          <p:spPr bwMode="auto">
            <a:xfrm rot="15536214">
              <a:off x="2953423" y="2087749"/>
              <a:ext cx="457200" cy="2743200"/>
            </a:xfrm>
            <a:prstGeom prst="can">
              <a:avLst>
                <a:gd name="adj" fmla="val 48194"/>
              </a:avLst>
            </a:prstGeom>
            <a:grpFill/>
            <a:ln w="28575" cap="flat" cmpd="sng" algn="ctr">
              <a:solidFill>
                <a:srgbClr val="3366FF"/>
              </a:solidFill>
              <a:prstDash val="solid"/>
              <a:round/>
              <a:headEnd type="none" w="med" len="med"/>
              <a:tailEnd type="none" w="med" len="med"/>
            </a:ln>
          </p:spPr>
          <p:txBody>
            <a:bodyPr wrap="none" anchor="ctr">
              <a:prstTxWarp prst="textNoShape">
                <a:avLst/>
              </a:prstTxWarp>
            </a:bodyPr>
            <a:lstStyle/>
            <a:p>
              <a:pPr>
                <a:defRPr/>
              </a:pPr>
              <a:endParaRPr lang="ja-JP" altLang="en-US"/>
            </a:p>
          </p:txBody>
        </p:sp>
      </p:grpSp>
      <p:grpSp>
        <p:nvGrpSpPr>
          <p:cNvPr id="40" name="図形グループ 45"/>
          <p:cNvGrpSpPr/>
          <p:nvPr/>
        </p:nvGrpSpPr>
        <p:grpSpPr>
          <a:xfrm>
            <a:off x="367658" y="2287092"/>
            <a:ext cx="3797300" cy="1237129"/>
            <a:chOff x="667423" y="2316349"/>
            <a:chExt cx="3886200" cy="1371600"/>
          </a:xfrm>
          <a:solidFill>
            <a:schemeClr val="tx1"/>
          </a:solidFill>
        </p:grpSpPr>
        <p:sp>
          <p:nvSpPr>
            <p:cNvPr id="41" name="AutoShape 13"/>
            <p:cNvSpPr>
              <a:spLocks noChangeArrowheads="1"/>
            </p:cNvSpPr>
            <p:nvPr/>
          </p:nvSpPr>
          <p:spPr bwMode="auto">
            <a:xfrm rot="15536214">
              <a:off x="1810423" y="1173349"/>
              <a:ext cx="457200" cy="2743200"/>
            </a:xfrm>
            <a:prstGeom prst="can">
              <a:avLst>
                <a:gd name="adj" fmla="val 48194"/>
              </a:avLst>
            </a:prstGeom>
            <a:grpFill/>
            <a:ln w="28575" cap="flat" cmpd="sng" algn="ctr">
              <a:solidFill>
                <a:srgbClr val="3366FF"/>
              </a:solidFill>
              <a:prstDash val="solid"/>
              <a:round/>
              <a:headEnd type="none" w="med" len="med"/>
              <a:tailEnd type="none" w="med" len="med"/>
            </a:ln>
          </p:spPr>
          <p:txBody>
            <a:bodyPr wrap="none" anchor="ctr">
              <a:prstTxWarp prst="textNoShape">
                <a:avLst/>
              </a:prstTxWarp>
            </a:bodyPr>
            <a:lstStyle/>
            <a:p>
              <a:pPr>
                <a:defRPr/>
              </a:pPr>
              <a:endParaRPr lang="ja-JP" altLang="en-US"/>
            </a:p>
          </p:txBody>
        </p:sp>
        <p:sp>
          <p:nvSpPr>
            <p:cNvPr id="42" name="AutoShape 13"/>
            <p:cNvSpPr>
              <a:spLocks noChangeArrowheads="1"/>
            </p:cNvSpPr>
            <p:nvPr/>
          </p:nvSpPr>
          <p:spPr bwMode="auto">
            <a:xfrm rot="15536214">
              <a:off x="2191423" y="1478149"/>
              <a:ext cx="457200" cy="2743200"/>
            </a:xfrm>
            <a:prstGeom prst="can">
              <a:avLst>
                <a:gd name="adj" fmla="val 48194"/>
              </a:avLst>
            </a:prstGeom>
            <a:grpFill/>
            <a:ln w="28575" cap="flat" cmpd="sng" algn="ctr">
              <a:solidFill>
                <a:srgbClr val="3366FF"/>
              </a:solidFill>
              <a:prstDash val="solid"/>
              <a:round/>
              <a:headEnd type="none" w="med" len="med"/>
              <a:tailEnd type="none" w="med" len="med"/>
            </a:ln>
          </p:spPr>
          <p:txBody>
            <a:bodyPr wrap="none" anchor="ctr">
              <a:prstTxWarp prst="textNoShape">
                <a:avLst/>
              </a:prstTxWarp>
            </a:bodyPr>
            <a:lstStyle/>
            <a:p>
              <a:pPr>
                <a:defRPr/>
              </a:pPr>
              <a:endParaRPr lang="ja-JP" altLang="en-US"/>
            </a:p>
          </p:txBody>
        </p:sp>
        <p:sp>
          <p:nvSpPr>
            <p:cNvPr id="43" name="AutoShape 13"/>
            <p:cNvSpPr>
              <a:spLocks noChangeArrowheads="1"/>
            </p:cNvSpPr>
            <p:nvPr/>
          </p:nvSpPr>
          <p:spPr bwMode="auto">
            <a:xfrm rot="15536214">
              <a:off x="2572423" y="1782949"/>
              <a:ext cx="457200" cy="2743200"/>
            </a:xfrm>
            <a:prstGeom prst="can">
              <a:avLst>
                <a:gd name="adj" fmla="val 48194"/>
              </a:avLst>
            </a:prstGeom>
            <a:grpFill/>
            <a:ln w="28575" cap="flat" cmpd="sng" algn="ctr">
              <a:solidFill>
                <a:srgbClr val="3366FF"/>
              </a:solidFill>
              <a:prstDash val="solid"/>
              <a:round/>
              <a:headEnd type="none" w="med" len="med"/>
              <a:tailEnd type="none" w="med" len="med"/>
            </a:ln>
          </p:spPr>
          <p:txBody>
            <a:bodyPr wrap="none" anchor="ctr">
              <a:prstTxWarp prst="textNoShape">
                <a:avLst/>
              </a:prstTxWarp>
            </a:bodyPr>
            <a:lstStyle/>
            <a:p>
              <a:pPr>
                <a:defRPr/>
              </a:pPr>
              <a:endParaRPr lang="ja-JP" altLang="en-US"/>
            </a:p>
          </p:txBody>
        </p:sp>
        <p:sp>
          <p:nvSpPr>
            <p:cNvPr id="44" name="AutoShape 13"/>
            <p:cNvSpPr>
              <a:spLocks noChangeArrowheads="1"/>
            </p:cNvSpPr>
            <p:nvPr/>
          </p:nvSpPr>
          <p:spPr bwMode="auto">
            <a:xfrm rot="15536214">
              <a:off x="2953423" y="2087749"/>
              <a:ext cx="457200" cy="2743200"/>
            </a:xfrm>
            <a:prstGeom prst="can">
              <a:avLst>
                <a:gd name="adj" fmla="val 48194"/>
              </a:avLst>
            </a:prstGeom>
            <a:grpFill/>
            <a:ln w="28575" cap="flat" cmpd="sng" algn="ctr">
              <a:solidFill>
                <a:srgbClr val="3366FF"/>
              </a:solidFill>
              <a:prstDash val="solid"/>
              <a:round/>
              <a:headEnd type="none" w="med" len="med"/>
              <a:tailEnd type="none" w="med" len="med"/>
            </a:ln>
          </p:spPr>
          <p:txBody>
            <a:bodyPr wrap="none" anchor="ctr">
              <a:prstTxWarp prst="textNoShape">
                <a:avLst/>
              </a:prstTxWarp>
            </a:bodyPr>
            <a:lstStyle/>
            <a:p>
              <a:pPr>
                <a:defRPr/>
              </a:pPr>
              <a:endParaRPr lang="ja-JP" altLang="en-US"/>
            </a:p>
          </p:txBody>
        </p:sp>
      </p:grpSp>
      <p:grpSp>
        <p:nvGrpSpPr>
          <p:cNvPr id="45" name="図形グループ 50"/>
          <p:cNvGrpSpPr/>
          <p:nvPr/>
        </p:nvGrpSpPr>
        <p:grpSpPr>
          <a:xfrm>
            <a:off x="615308" y="1906091"/>
            <a:ext cx="3797300" cy="1237129"/>
            <a:chOff x="667423" y="2316349"/>
            <a:chExt cx="3886200" cy="1371600"/>
          </a:xfrm>
          <a:solidFill>
            <a:schemeClr val="tx1"/>
          </a:solidFill>
        </p:grpSpPr>
        <p:sp>
          <p:nvSpPr>
            <p:cNvPr id="46" name="AutoShape 13"/>
            <p:cNvSpPr>
              <a:spLocks noChangeArrowheads="1"/>
            </p:cNvSpPr>
            <p:nvPr/>
          </p:nvSpPr>
          <p:spPr bwMode="auto">
            <a:xfrm rot="15536214">
              <a:off x="1810423" y="1173349"/>
              <a:ext cx="457200" cy="2743200"/>
            </a:xfrm>
            <a:prstGeom prst="can">
              <a:avLst>
                <a:gd name="adj" fmla="val 48194"/>
              </a:avLst>
            </a:prstGeom>
            <a:grpFill/>
            <a:ln w="28575" cap="flat" cmpd="sng" algn="ctr">
              <a:solidFill>
                <a:srgbClr val="3366FF"/>
              </a:solidFill>
              <a:prstDash val="solid"/>
              <a:round/>
              <a:headEnd type="none" w="med" len="med"/>
              <a:tailEnd type="none" w="med" len="med"/>
            </a:ln>
          </p:spPr>
          <p:txBody>
            <a:bodyPr wrap="none" anchor="ctr">
              <a:prstTxWarp prst="textNoShape">
                <a:avLst/>
              </a:prstTxWarp>
            </a:bodyPr>
            <a:lstStyle/>
            <a:p>
              <a:pPr>
                <a:defRPr/>
              </a:pPr>
              <a:endParaRPr lang="ja-JP" altLang="en-US"/>
            </a:p>
          </p:txBody>
        </p:sp>
        <p:sp>
          <p:nvSpPr>
            <p:cNvPr id="47" name="AutoShape 13"/>
            <p:cNvSpPr>
              <a:spLocks noChangeArrowheads="1"/>
            </p:cNvSpPr>
            <p:nvPr/>
          </p:nvSpPr>
          <p:spPr bwMode="auto">
            <a:xfrm rot="15536214">
              <a:off x="2191423" y="1478149"/>
              <a:ext cx="457200" cy="2743200"/>
            </a:xfrm>
            <a:prstGeom prst="can">
              <a:avLst>
                <a:gd name="adj" fmla="val 48194"/>
              </a:avLst>
            </a:prstGeom>
            <a:grpFill/>
            <a:ln w="28575" cap="flat" cmpd="sng" algn="ctr">
              <a:solidFill>
                <a:srgbClr val="3366FF"/>
              </a:solidFill>
              <a:prstDash val="solid"/>
              <a:round/>
              <a:headEnd type="none" w="med" len="med"/>
              <a:tailEnd type="none" w="med" len="med"/>
            </a:ln>
          </p:spPr>
          <p:txBody>
            <a:bodyPr wrap="none" anchor="ctr">
              <a:prstTxWarp prst="textNoShape">
                <a:avLst/>
              </a:prstTxWarp>
            </a:bodyPr>
            <a:lstStyle/>
            <a:p>
              <a:pPr>
                <a:defRPr/>
              </a:pPr>
              <a:endParaRPr lang="ja-JP" altLang="en-US"/>
            </a:p>
          </p:txBody>
        </p:sp>
        <p:sp>
          <p:nvSpPr>
            <p:cNvPr id="48" name="AutoShape 13"/>
            <p:cNvSpPr>
              <a:spLocks noChangeArrowheads="1"/>
            </p:cNvSpPr>
            <p:nvPr/>
          </p:nvSpPr>
          <p:spPr bwMode="auto">
            <a:xfrm rot="15536214">
              <a:off x="2572423" y="1782949"/>
              <a:ext cx="457200" cy="2743200"/>
            </a:xfrm>
            <a:prstGeom prst="can">
              <a:avLst>
                <a:gd name="adj" fmla="val 48194"/>
              </a:avLst>
            </a:prstGeom>
            <a:grpFill/>
            <a:ln w="28575" cap="flat" cmpd="sng" algn="ctr">
              <a:solidFill>
                <a:srgbClr val="3366FF"/>
              </a:solidFill>
              <a:prstDash val="solid"/>
              <a:round/>
              <a:headEnd type="none" w="med" len="med"/>
              <a:tailEnd type="none" w="med" len="med"/>
            </a:ln>
          </p:spPr>
          <p:txBody>
            <a:bodyPr wrap="none" anchor="ctr">
              <a:prstTxWarp prst="textNoShape">
                <a:avLst/>
              </a:prstTxWarp>
            </a:bodyPr>
            <a:lstStyle/>
            <a:p>
              <a:pPr>
                <a:defRPr/>
              </a:pPr>
              <a:endParaRPr lang="ja-JP" altLang="en-US"/>
            </a:p>
          </p:txBody>
        </p:sp>
        <p:sp>
          <p:nvSpPr>
            <p:cNvPr id="49" name="AutoShape 13"/>
            <p:cNvSpPr>
              <a:spLocks noChangeArrowheads="1"/>
            </p:cNvSpPr>
            <p:nvPr/>
          </p:nvSpPr>
          <p:spPr bwMode="auto">
            <a:xfrm rot="15536214">
              <a:off x="2953423" y="2087749"/>
              <a:ext cx="457200" cy="2743200"/>
            </a:xfrm>
            <a:prstGeom prst="can">
              <a:avLst>
                <a:gd name="adj" fmla="val 48194"/>
              </a:avLst>
            </a:prstGeom>
            <a:grpFill/>
            <a:ln w="28575" cap="flat" cmpd="sng" algn="ctr">
              <a:solidFill>
                <a:srgbClr val="3366FF"/>
              </a:solidFill>
              <a:prstDash val="solid"/>
              <a:round/>
              <a:headEnd type="none" w="med" len="med"/>
              <a:tailEnd type="none" w="med" len="med"/>
            </a:ln>
          </p:spPr>
          <p:txBody>
            <a:bodyPr wrap="none" anchor="ctr">
              <a:prstTxWarp prst="textNoShape">
                <a:avLst/>
              </a:prstTxWarp>
            </a:bodyPr>
            <a:lstStyle/>
            <a:p>
              <a:pPr>
                <a:defRPr/>
              </a:pPr>
              <a:endParaRPr lang="ja-JP" altLang="en-US"/>
            </a:p>
          </p:txBody>
        </p:sp>
      </p:grpSp>
      <p:grpSp>
        <p:nvGrpSpPr>
          <p:cNvPr id="50" name="図形グループ 30"/>
          <p:cNvGrpSpPr>
            <a:grpSpLocks/>
          </p:cNvGrpSpPr>
          <p:nvPr/>
        </p:nvGrpSpPr>
        <p:grpSpPr bwMode="auto">
          <a:xfrm>
            <a:off x="1366196" y="2152154"/>
            <a:ext cx="1973262" cy="371475"/>
            <a:chOff x="6552649" y="2036132"/>
            <a:chExt cx="2019300" cy="411161"/>
          </a:xfrm>
        </p:grpSpPr>
        <p:sp>
          <p:nvSpPr>
            <p:cNvPr id="51" name="Oval 15"/>
            <p:cNvSpPr>
              <a:spLocks noChangeArrowheads="1"/>
            </p:cNvSpPr>
            <p:nvPr/>
          </p:nvSpPr>
          <p:spPr bwMode="auto">
            <a:xfrm rot="-560184">
              <a:off x="7582377" y="2065102"/>
              <a:ext cx="76200" cy="304800"/>
            </a:xfrm>
            <a:prstGeom prst="ellipse">
              <a:avLst/>
            </a:prstGeom>
            <a:gradFill rotWithShape="0">
              <a:gsLst>
                <a:gs pos="0">
                  <a:srgbClr val="007600"/>
                </a:gs>
                <a:gs pos="100000">
                  <a:srgbClr val="00FF00"/>
                </a:gs>
              </a:gsLst>
              <a:path path="shape">
                <a:fillToRect l="50000" t="50000" r="50000" b="50000"/>
              </a:path>
            </a:gradFill>
            <a:ln w="9525">
              <a:solidFill>
                <a:srgbClr val="FFFF00"/>
              </a:solidFill>
              <a:round/>
              <a:headEnd/>
              <a:tailEnd/>
            </a:ln>
          </p:spPr>
          <p:txBody>
            <a:bodyPr wrap="none" anchor="ctr">
              <a:prstTxWarp prst="textNoShape">
                <a:avLst/>
              </a:prstTxWarp>
            </a:bodyPr>
            <a:lstStyle/>
            <a:p>
              <a:endParaRPr lang="ja-JP" altLang="en-US"/>
            </a:p>
          </p:txBody>
        </p:sp>
        <p:sp>
          <p:nvSpPr>
            <p:cNvPr id="52" name="Freeform 17"/>
            <p:cNvSpPr>
              <a:spLocks/>
            </p:cNvSpPr>
            <p:nvPr/>
          </p:nvSpPr>
          <p:spPr bwMode="auto">
            <a:xfrm>
              <a:off x="6552649" y="2229806"/>
              <a:ext cx="977900" cy="217487"/>
            </a:xfrm>
            <a:custGeom>
              <a:avLst/>
              <a:gdLst>
                <a:gd name="T0" fmla="*/ 2147483647 w 616"/>
                <a:gd name="T1" fmla="*/ 2147483647 h 137"/>
                <a:gd name="T2" fmla="*/ 2147483647 w 616"/>
                <a:gd name="T3" fmla="*/ 2147483647 h 137"/>
                <a:gd name="T4" fmla="*/ 2147483647 w 616"/>
                <a:gd name="T5" fmla="*/ 2147483647 h 137"/>
                <a:gd name="T6" fmla="*/ 2147483647 w 616"/>
                <a:gd name="T7" fmla="*/ 2147483647 h 137"/>
                <a:gd name="T8" fmla="*/ 2147483647 w 616"/>
                <a:gd name="T9" fmla="*/ 2147483647 h 137"/>
                <a:gd name="T10" fmla="*/ 2147483647 w 616"/>
                <a:gd name="T11" fmla="*/ 2147483647 h 137"/>
                <a:gd name="T12" fmla="*/ 2147483647 w 616"/>
                <a:gd name="T13" fmla="*/ 2147483647 h 137"/>
                <a:gd name="T14" fmla="*/ 2147483647 w 616"/>
                <a:gd name="T15" fmla="*/ 2147483647 h 137"/>
                <a:gd name="T16" fmla="*/ 2147483647 w 616"/>
                <a:gd name="T17" fmla="*/ 2147483647 h 137"/>
                <a:gd name="T18" fmla="*/ 2147483647 w 616"/>
                <a:gd name="T19" fmla="*/ 2147483647 h 137"/>
                <a:gd name="T20" fmla="*/ 0 w 616"/>
                <a:gd name="T21" fmla="*/ 2147483647 h 1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6"/>
                <a:gd name="T34" fmla="*/ 0 h 137"/>
                <a:gd name="T35" fmla="*/ 616 w 616"/>
                <a:gd name="T36" fmla="*/ 137 h 1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6" h="137">
                  <a:moveTo>
                    <a:pt x="616" y="10"/>
                  </a:moveTo>
                  <a:cubicBezTo>
                    <a:pt x="605" y="7"/>
                    <a:pt x="594" y="0"/>
                    <a:pt x="584" y="2"/>
                  </a:cubicBezTo>
                  <a:cubicBezTo>
                    <a:pt x="574" y="3"/>
                    <a:pt x="569" y="18"/>
                    <a:pt x="560" y="18"/>
                  </a:cubicBezTo>
                  <a:cubicBezTo>
                    <a:pt x="538" y="18"/>
                    <a:pt x="496" y="2"/>
                    <a:pt x="496" y="2"/>
                  </a:cubicBezTo>
                  <a:cubicBezTo>
                    <a:pt x="466" y="11"/>
                    <a:pt x="453" y="32"/>
                    <a:pt x="424" y="42"/>
                  </a:cubicBezTo>
                  <a:cubicBezTo>
                    <a:pt x="369" y="23"/>
                    <a:pt x="389" y="59"/>
                    <a:pt x="344" y="74"/>
                  </a:cubicBezTo>
                  <a:cubicBezTo>
                    <a:pt x="320" y="81"/>
                    <a:pt x="296" y="79"/>
                    <a:pt x="272" y="82"/>
                  </a:cubicBezTo>
                  <a:cubicBezTo>
                    <a:pt x="172" y="57"/>
                    <a:pt x="231" y="50"/>
                    <a:pt x="192" y="90"/>
                  </a:cubicBezTo>
                  <a:cubicBezTo>
                    <a:pt x="185" y="96"/>
                    <a:pt x="177" y="104"/>
                    <a:pt x="168" y="106"/>
                  </a:cubicBezTo>
                  <a:cubicBezTo>
                    <a:pt x="133" y="112"/>
                    <a:pt x="98" y="111"/>
                    <a:pt x="64" y="114"/>
                  </a:cubicBezTo>
                  <a:cubicBezTo>
                    <a:pt x="28" y="137"/>
                    <a:pt x="49" y="130"/>
                    <a:pt x="0" y="130"/>
                  </a:cubicBezTo>
                </a:path>
              </a:pathLst>
            </a:custGeom>
            <a:noFill/>
            <a:ln w="9525">
              <a:solidFill>
                <a:srgbClr val="FFFF00"/>
              </a:solidFill>
              <a:round/>
              <a:headEnd/>
              <a:tailEnd/>
            </a:ln>
          </p:spPr>
          <p:txBody>
            <a:bodyPr wrap="none" anchor="ctr">
              <a:prstTxWarp prst="textNoShape">
                <a:avLst/>
              </a:prstTxWarp>
            </a:bodyPr>
            <a:lstStyle/>
            <a:p>
              <a:endParaRPr lang="ja-JP" altLang="en-US"/>
            </a:p>
          </p:txBody>
        </p:sp>
        <p:sp>
          <p:nvSpPr>
            <p:cNvPr id="53" name="Freeform 19"/>
            <p:cNvSpPr>
              <a:spLocks/>
            </p:cNvSpPr>
            <p:nvPr/>
          </p:nvSpPr>
          <p:spPr bwMode="auto">
            <a:xfrm>
              <a:off x="7670249" y="2036132"/>
              <a:ext cx="901700" cy="184149"/>
            </a:xfrm>
            <a:custGeom>
              <a:avLst/>
              <a:gdLst>
                <a:gd name="T0" fmla="*/ 0 w 568"/>
                <a:gd name="T1" fmla="*/ 2147483647 h 116"/>
                <a:gd name="T2" fmla="*/ 2147483647 w 568"/>
                <a:gd name="T3" fmla="*/ 2147483647 h 116"/>
                <a:gd name="T4" fmla="*/ 2147483647 w 568"/>
                <a:gd name="T5" fmla="*/ 2147483647 h 116"/>
                <a:gd name="T6" fmla="*/ 2147483647 w 568"/>
                <a:gd name="T7" fmla="*/ 2147483647 h 116"/>
                <a:gd name="T8" fmla="*/ 2147483647 w 568"/>
                <a:gd name="T9" fmla="*/ 2147483647 h 116"/>
                <a:gd name="T10" fmla="*/ 2147483647 w 568"/>
                <a:gd name="T11" fmla="*/ 2147483647 h 116"/>
                <a:gd name="T12" fmla="*/ 2147483647 w 568"/>
                <a:gd name="T13" fmla="*/ 2147483647 h 116"/>
                <a:gd name="T14" fmla="*/ 2147483647 w 568"/>
                <a:gd name="T15" fmla="*/ 2147483647 h 116"/>
                <a:gd name="T16" fmla="*/ 2147483647 w 568"/>
                <a:gd name="T17" fmla="*/ 2147483647 h 116"/>
                <a:gd name="T18" fmla="*/ 2147483647 w 568"/>
                <a:gd name="T19" fmla="*/ 2147483647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8"/>
                <a:gd name="T31" fmla="*/ 0 h 116"/>
                <a:gd name="T32" fmla="*/ 568 w 568"/>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8" h="116">
                  <a:moveTo>
                    <a:pt x="0" y="116"/>
                  </a:moveTo>
                  <a:cubicBezTo>
                    <a:pt x="28" y="73"/>
                    <a:pt x="39" y="95"/>
                    <a:pt x="80" y="116"/>
                  </a:cubicBezTo>
                  <a:cubicBezTo>
                    <a:pt x="113" y="104"/>
                    <a:pt x="160" y="71"/>
                    <a:pt x="192" y="68"/>
                  </a:cubicBezTo>
                  <a:cubicBezTo>
                    <a:pt x="231" y="63"/>
                    <a:pt x="272" y="62"/>
                    <a:pt x="312" y="60"/>
                  </a:cubicBezTo>
                  <a:cubicBezTo>
                    <a:pt x="320" y="57"/>
                    <a:pt x="329" y="57"/>
                    <a:pt x="336" y="52"/>
                  </a:cubicBezTo>
                  <a:cubicBezTo>
                    <a:pt x="343" y="45"/>
                    <a:pt x="342" y="30"/>
                    <a:pt x="352" y="28"/>
                  </a:cubicBezTo>
                  <a:cubicBezTo>
                    <a:pt x="370" y="23"/>
                    <a:pt x="389" y="33"/>
                    <a:pt x="408" y="36"/>
                  </a:cubicBezTo>
                  <a:cubicBezTo>
                    <a:pt x="434" y="33"/>
                    <a:pt x="461" y="34"/>
                    <a:pt x="488" y="28"/>
                  </a:cubicBezTo>
                  <a:cubicBezTo>
                    <a:pt x="497" y="25"/>
                    <a:pt x="503" y="16"/>
                    <a:pt x="512" y="12"/>
                  </a:cubicBezTo>
                  <a:cubicBezTo>
                    <a:pt x="534" y="0"/>
                    <a:pt x="541" y="4"/>
                    <a:pt x="568" y="4"/>
                  </a:cubicBezTo>
                </a:path>
              </a:pathLst>
            </a:custGeom>
            <a:noFill/>
            <a:ln w="9525">
              <a:solidFill>
                <a:srgbClr val="FFFF00"/>
              </a:solidFill>
              <a:round/>
              <a:headEnd/>
              <a:tailEnd/>
            </a:ln>
          </p:spPr>
          <p:txBody>
            <a:bodyPr wrap="none" anchor="ctr">
              <a:prstTxWarp prst="textNoShape">
                <a:avLst/>
              </a:prstTxWarp>
            </a:bodyPr>
            <a:lstStyle/>
            <a:p>
              <a:endParaRPr lang="ja-JP" alt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5"/>
          <p:cNvSpPr txBox="1">
            <a:spLocks noChangeArrowheads="1"/>
          </p:cNvSpPr>
          <p:nvPr/>
        </p:nvSpPr>
        <p:spPr bwMode="auto">
          <a:xfrm>
            <a:off x="4419600" y="5638800"/>
            <a:ext cx="5181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r>
              <a:rPr lang="en-US" altLang="ja-JP" sz="2000" dirty="0" smtClean="0">
                <a:solidFill>
                  <a:srgbClr val="0000CC"/>
                </a:solidFill>
              </a:rPr>
              <a:t>2D, but very high spatial resolution</a:t>
            </a:r>
          </a:p>
          <a:p>
            <a:pPr eaLnBrk="1" hangingPunct="1"/>
            <a:r>
              <a:rPr lang="en-US" altLang="ja-JP" sz="2000" dirty="0" smtClean="0">
                <a:solidFill>
                  <a:srgbClr val="0000CC"/>
                </a:solidFill>
              </a:rPr>
              <a:t>Many </a:t>
            </a:r>
            <a:r>
              <a:rPr lang="en-US" altLang="ja-JP" sz="2000" dirty="0">
                <a:solidFill>
                  <a:srgbClr val="0000CC"/>
                </a:solidFill>
              </a:rPr>
              <a:t>molecules can be</a:t>
            </a:r>
            <a:r>
              <a:rPr lang="en-US" altLang="ja-JP" sz="2000" dirty="0" smtClean="0">
                <a:solidFill>
                  <a:srgbClr val="0000CC"/>
                </a:solidFill>
              </a:rPr>
              <a:t> observed at a time.</a:t>
            </a:r>
          </a:p>
        </p:txBody>
      </p:sp>
      <p:sp>
        <p:nvSpPr>
          <p:cNvPr id="4" name="正方形/長方形 3"/>
          <p:cNvSpPr/>
          <p:nvPr/>
        </p:nvSpPr>
        <p:spPr>
          <a:xfrm>
            <a:off x="2251821" y="332656"/>
            <a:ext cx="6211799" cy="647550"/>
          </a:xfrm>
          <a:prstGeom prst="rect">
            <a:avLst/>
          </a:prstGeom>
        </p:spPr>
        <p:txBody>
          <a:bodyPr wrap="square">
            <a:spAutoFit/>
          </a:bodyPr>
          <a:lstStyle/>
          <a:p>
            <a:pPr marL="381000" indent="-381000">
              <a:lnSpc>
                <a:spcPct val="80000"/>
              </a:lnSpc>
              <a:buNone/>
            </a:pPr>
            <a:r>
              <a:rPr lang="en-US" altLang="ja-JP" sz="4400" dirty="0" smtClean="0"/>
              <a:t>Wide-field Microscopy</a:t>
            </a:r>
            <a:endParaRPr lang="en-US" altLang="ja-JP" sz="4400" dirty="0"/>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992" y="1196752"/>
            <a:ext cx="3894943" cy="386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28C7C969-828D-42D8-A34B-B3B664C11063}" type="slidenum">
              <a:rPr kumimoji="1" lang="ja-JP" altLang="en-US" smtClean="0"/>
              <a:pPr/>
              <a:t>6</a:t>
            </a:fld>
            <a:endParaRPr kumimoji="1" lang="ja-JP" altLang="en-US"/>
          </a:p>
        </p:txBody>
      </p:sp>
      <p:pic>
        <p:nvPicPr>
          <p:cNvPr id="522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536" y="1095375"/>
            <a:ext cx="3533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766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0"/>
          <p:cNvSpPr>
            <a:spLocks noChangeArrowheads="1"/>
          </p:cNvSpPr>
          <p:nvPr/>
        </p:nvSpPr>
        <p:spPr bwMode="auto">
          <a:xfrm>
            <a:off x="-81964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1" name="Rectangle 12"/>
          <p:cNvSpPr>
            <a:spLocks noChangeArrowheads="1"/>
          </p:cNvSpPr>
          <p:nvPr/>
        </p:nvSpPr>
        <p:spPr bwMode="auto">
          <a:xfrm>
            <a:off x="-81964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2" name="Rectangle 14"/>
          <p:cNvSpPr>
            <a:spLocks noChangeArrowheads="1"/>
          </p:cNvSpPr>
          <p:nvPr/>
        </p:nvSpPr>
        <p:spPr bwMode="auto">
          <a:xfrm>
            <a:off x="-81964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3" name="スライド番号プレースホルダー 3"/>
          <p:cNvSpPr>
            <a:spLocks noGrp="1"/>
          </p:cNvSpPr>
          <p:nvPr>
            <p:ph type="sldNum" sz="quarter" idx="12"/>
          </p:nvPr>
        </p:nvSpPr>
        <p:spPr>
          <a:xfrm>
            <a:off x="6871267" y="6356352"/>
            <a:ext cx="2504017" cy="365125"/>
          </a:xfrm>
        </p:spPr>
        <p:txBody>
          <a:bodyPr/>
          <a:lstStyle/>
          <a:p>
            <a:fld id="{6D454C54-6C41-4FFE-A276-D58C257AD592}" type="slidenum">
              <a:rPr kumimoji="1" lang="ja-JP" altLang="en-US" smtClean="0"/>
              <a:pPr/>
              <a:t>7</a:t>
            </a:fld>
            <a:endParaRPr kumimoji="1" lang="ja-JP" altLang="en-US"/>
          </a:p>
        </p:txBody>
      </p:sp>
      <p:sp>
        <p:nvSpPr>
          <p:cNvPr id="34" name="タイトル 1"/>
          <p:cNvSpPr txBox="1">
            <a:spLocks/>
          </p:cNvSpPr>
          <p:nvPr/>
        </p:nvSpPr>
        <p:spPr>
          <a:xfrm>
            <a:off x="442733" y="0"/>
            <a:ext cx="8963554" cy="560387"/>
          </a:xfrm>
          <a:prstGeom prst="rect">
            <a:avLst/>
          </a:prstGeom>
        </p:spPr>
        <p:txBody>
          <a:bodyPr lIns="91440" rIns="9144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latin typeface="+mj-ea"/>
              </a:rPr>
              <a:t>Single molecule tracking</a:t>
            </a:r>
            <a:endParaRPr lang="ja-JP" altLang="en-US" dirty="0" smtClean="0">
              <a:latin typeface="+mj-ea"/>
            </a:endParaRPr>
          </a:p>
        </p:txBody>
      </p:sp>
      <p:pic>
        <p:nvPicPr>
          <p:cNvPr id="43" name="図 223" descr="500ms_Trajectory.bmp"/>
          <p:cNvPicPr>
            <a:picLocks noChangeAspect="1"/>
          </p:cNvPicPr>
          <p:nvPr/>
        </p:nvPicPr>
        <p:blipFill>
          <a:blip r:embed="rId4">
            <a:extLst>
              <a:ext uri="{28A0092B-C50C-407E-A947-70E740481C1C}">
                <a14:useLocalDpi xmlns:a14="http://schemas.microsoft.com/office/drawing/2010/main" val="0"/>
              </a:ext>
            </a:extLst>
          </a:blip>
          <a:srcRect l="14597" b="11682"/>
          <a:stretch>
            <a:fillRect/>
          </a:stretch>
        </p:blipFill>
        <p:spPr bwMode="auto">
          <a:xfrm>
            <a:off x="6026973" y="3870716"/>
            <a:ext cx="2114826" cy="196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 name="グループ化 43"/>
          <p:cNvGrpSpPr/>
          <p:nvPr/>
        </p:nvGrpSpPr>
        <p:grpSpPr>
          <a:xfrm>
            <a:off x="929596" y="4149080"/>
            <a:ext cx="4154577" cy="1410595"/>
            <a:chOff x="5308870" y="1637917"/>
            <a:chExt cx="4369236" cy="1396250"/>
          </a:xfrm>
        </p:grpSpPr>
        <p:graphicFrame>
          <p:nvGraphicFramePr>
            <p:cNvPr id="45" name="オブジェクト 44"/>
            <p:cNvGraphicFramePr>
              <a:graphicFrameLocks noChangeAspect="1"/>
            </p:cNvGraphicFramePr>
            <p:nvPr>
              <p:extLst>
                <p:ext uri="{D42A27DB-BD31-4B8C-83A1-F6EECF244321}">
                  <p14:modId xmlns:p14="http://schemas.microsoft.com/office/powerpoint/2010/main" val="3973490672"/>
                </p:ext>
              </p:extLst>
            </p:nvPr>
          </p:nvGraphicFramePr>
          <p:xfrm>
            <a:off x="5336703" y="1637917"/>
            <a:ext cx="4341403" cy="587816"/>
          </p:xfrm>
          <a:graphic>
            <a:graphicData uri="http://schemas.openxmlformats.org/presentationml/2006/ole">
              <mc:AlternateContent xmlns:mc="http://schemas.openxmlformats.org/markup-compatibility/2006">
                <mc:Choice xmlns:v="urn:schemas-microsoft-com:vml" Requires="v">
                  <p:oleObj spid="_x0000_s3209" name="数式" r:id="rId5" imgW="2730240" imgH="393480" progId="Equation.3">
                    <p:embed/>
                  </p:oleObj>
                </mc:Choice>
                <mc:Fallback>
                  <p:oleObj name="数式" r:id="rId5" imgW="2730240" imgH="393480" progId="Equation.3">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6703" y="1637917"/>
                          <a:ext cx="4341403" cy="587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オブジェクト 45"/>
            <p:cNvGraphicFramePr>
              <a:graphicFrameLocks noChangeAspect="1"/>
            </p:cNvGraphicFramePr>
            <p:nvPr>
              <p:extLst>
                <p:ext uri="{D42A27DB-BD31-4B8C-83A1-F6EECF244321}">
                  <p14:modId xmlns:p14="http://schemas.microsoft.com/office/powerpoint/2010/main" val="312309718"/>
                </p:ext>
              </p:extLst>
            </p:nvPr>
          </p:nvGraphicFramePr>
          <p:xfrm>
            <a:off x="5313040" y="2162675"/>
            <a:ext cx="4352561" cy="404176"/>
          </p:xfrm>
          <a:graphic>
            <a:graphicData uri="http://schemas.openxmlformats.org/presentationml/2006/ole">
              <mc:AlternateContent xmlns:mc="http://schemas.openxmlformats.org/markup-compatibility/2006">
                <mc:Choice xmlns:v="urn:schemas-microsoft-com:vml" Requires="v">
                  <p:oleObj spid="_x0000_s3210" name="数式" r:id="rId7" imgW="2298700" imgH="228600" progId="Equation.3">
                    <p:embed/>
                  </p:oleObj>
                </mc:Choice>
                <mc:Fallback>
                  <p:oleObj name="数式" r:id="rId7" imgW="2298700" imgH="228600" progId="Equation.3">
                    <p:embed/>
                    <p:pic>
                      <p:nvPicPr>
                        <p:cNvPr id="0" name="Picture 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3040" y="2162675"/>
                          <a:ext cx="4352561" cy="404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オブジェクト 46"/>
            <p:cNvGraphicFramePr>
              <a:graphicFrameLocks noChangeAspect="1"/>
            </p:cNvGraphicFramePr>
            <p:nvPr>
              <p:extLst>
                <p:ext uri="{D42A27DB-BD31-4B8C-83A1-F6EECF244321}">
                  <p14:modId xmlns:p14="http://schemas.microsoft.com/office/powerpoint/2010/main" val="794182234"/>
                </p:ext>
              </p:extLst>
            </p:nvPr>
          </p:nvGraphicFramePr>
          <p:xfrm>
            <a:off x="5308870" y="2638851"/>
            <a:ext cx="4325490" cy="395316"/>
          </p:xfrm>
          <a:graphic>
            <a:graphicData uri="http://schemas.openxmlformats.org/presentationml/2006/ole">
              <mc:AlternateContent xmlns:mc="http://schemas.openxmlformats.org/markup-compatibility/2006">
                <mc:Choice xmlns:v="urn:schemas-microsoft-com:vml" Requires="v">
                  <p:oleObj spid="_x0000_s3211" name="数式" r:id="rId9" imgW="2311400" imgH="228600" progId="Equation.3">
                    <p:embed/>
                  </p:oleObj>
                </mc:Choice>
                <mc:Fallback>
                  <p:oleObj name="数式" r:id="rId9" imgW="2311400" imgH="228600" progId="Equation.3">
                    <p:embed/>
                    <p:pic>
                      <p:nvPicPr>
                        <p:cNvPr id="0" name="Picture 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08870" y="2638851"/>
                          <a:ext cx="4325490" cy="3953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0" name="Rectangle 146"/>
          <p:cNvSpPr>
            <a:spLocks noChangeArrowheads="1"/>
          </p:cNvSpPr>
          <p:nvPr/>
        </p:nvSpPr>
        <p:spPr bwMode="auto">
          <a:xfrm>
            <a:off x="-81964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8" name="テキスト ボックス 33"/>
          <p:cNvSpPr txBox="1">
            <a:spLocks noChangeArrowheads="1"/>
          </p:cNvSpPr>
          <p:nvPr/>
        </p:nvSpPr>
        <p:spPr bwMode="auto">
          <a:xfrm>
            <a:off x="459858" y="5950799"/>
            <a:ext cx="9016310" cy="46166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dirty="0">
                <a:solidFill>
                  <a:srgbClr val="000000"/>
                </a:solidFill>
              </a:rPr>
              <a:t>Actual precision of tracking ~</a:t>
            </a:r>
            <a:r>
              <a:rPr lang="en-US" altLang="ja-JP" dirty="0" smtClean="0">
                <a:solidFill>
                  <a:srgbClr val="000000"/>
                </a:solidFill>
              </a:rPr>
              <a:t> </a:t>
            </a:r>
            <a:r>
              <a:rPr lang="en-US" altLang="ja-JP" b="1" dirty="0" smtClean="0">
                <a:solidFill>
                  <a:srgbClr val="FF0000"/>
                </a:solidFill>
              </a:rPr>
              <a:t>5-10 </a:t>
            </a:r>
            <a:r>
              <a:rPr lang="en-US" altLang="ja-JP" b="1" dirty="0">
                <a:solidFill>
                  <a:srgbClr val="FF0000"/>
                </a:solidFill>
              </a:rPr>
              <a:t>nm </a:t>
            </a:r>
            <a:r>
              <a:rPr lang="en-US" altLang="ja-JP" dirty="0"/>
              <a:t>in our experimental set up</a:t>
            </a:r>
            <a:endParaRPr lang="ja-JP" altLang="en-US" dirty="0"/>
          </a:p>
        </p:txBody>
      </p:sp>
      <p:sp>
        <p:nvSpPr>
          <p:cNvPr id="23" name="正方形/長方形 22"/>
          <p:cNvSpPr/>
          <p:nvPr/>
        </p:nvSpPr>
        <p:spPr>
          <a:xfrm>
            <a:off x="4651400" y="844563"/>
            <a:ext cx="3490399" cy="3026153"/>
          </a:xfrm>
          <a:prstGeom prst="rect">
            <a:avLst/>
          </a:prstGeom>
          <a:solidFill>
            <a:schemeClr val="bg1"/>
          </a:solidFill>
          <a:ln w="28575" cap="flat" cmpd="sng" algn="ctr">
            <a:solidFill>
              <a:srgbClr val="F4F4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ja-JP" altLang="en-US">
              <a:solidFill>
                <a:srgbClr val="FFFFFF"/>
              </a:solidFill>
            </a:endParaRPr>
          </a:p>
        </p:txBody>
      </p:sp>
      <p:pic>
        <p:nvPicPr>
          <p:cNvPr id="24" name="図 18" descr="L_ProcessingSpaceWindow2-1.jpg"/>
          <p:cNvPicPr>
            <a:picLocks noChangeAspect="1"/>
          </p:cNvPicPr>
          <p:nvPr/>
        </p:nvPicPr>
        <p:blipFill>
          <a:blip r:embed="rId11"/>
          <a:srcRect/>
          <a:stretch>
            <a:fillRect/>
          </a:stretch>
        </p:blipFill>
        <p:spPr bwMode="auto">
          <a:xfrm>
            <a:off x="4852769" y="965171"/>
            <a:ext cx="3072279" cy="2835648"/>
          </a:xfrm>
          <a:prstGeom prst="rect">
            <a:avLst/>
          </a:prstGeom>
          <a:noFill/>
          <a:ln w="9525">
            <a:noFill/>
            <a:miter lim="800000"/>
            <a:headEnd/>
            <a:tailEnd/>
          </a:ln>
        </p:spPr>
      </p:pic>
      <p:grpSp>
        <p:nvGrpSpPr>
          <p:cNvPr id="25" name="図形グループ 20"/>
          <p:cNvGrpSpPr>
            <a:grpSpLocks/>
          </p:cNvGrpSpPr>
          <p:nvPr/>
        </p:nvGrpSpPr>
        <p:grpSpPr bwMode="auto">
          <a:xfrm>
            <a:off x="4852769" y="965171"/>
            <a:ext cx="3068083" cy="2839760"/>
            <a:chOff x="2514602" y="533402"/>
            <a:chExt cx="3483765" cy="3288993"/>
          </a:xfrm>
        </p:grpSpPr>
        <p:pic>
          <p:nvPicPr>
            <p:cNvPr id="26" name="図 19" descr="L_ProcessingSpaceWindow2-2.jpg"/>
            <p:cNvPicPr>
              <a:picLocks noChangeAspect="1"/>
            </p:cNvPicPr>
            <p:nvPr/>
          </p:nvPicPr>
          <p:blipFill>
            <a:blip r:embed="rId12"/>
            <a:srcRect/>
            <a:stretch>
              <a:fillRect/>
            </a:stretch>
          </p:blipFill>
          <p:spPr bwMode="auto">
            <a:xfrm>
              <a:off x="2514602" y="533402"/>
              <a:ext cx="3483765" cy="3288993"/>
            </a:xfrm>
            <a:prstGeom prst="rect">
              <a:avLst/>
            </a:prstGeom>
            <a:noFill/>
            <a:ln w="9525">
              <a:noFill/>
              <a:miter lim="800000"/>
              <a:headEnd/>
              <a:tailEnd/>
            </a:ln>
          </p:spPr>
        </p:pic>
        <p:sp>
          <p:nvSpPr>
            <p:cNvPr id="27" name="Text Box 11"/>
            <p:cNvSpPr txBox="1">
              <a:spLocks noChangeArrowheads="1"/>
            </p:cNvSpPr>
            <p:nvPr/>
          </p:nvSpPr>
          <p:spPr bwMode="auto">
            <a:xfrm>
              <a:off x="2895600" y="2743200"/>
              <a:ext cx="3048510" cy="662829"/>
            </a:xfrm>
            <a:prstGeom prst="rect">
              <a:avLst/>
            </a:prstGeom>
            <a:noFill/>
            <a:ln w="9525">
              <a:noFill/>
              <a:miter lim="800000"/>
              <a:headEnd/>
              <a:tailEnd/>
            </a:ln>
          </p:spPr>
          <p:txBody>
            <a:bodyPr>
              <a:prstTxWarp prst="textNoShape">
                <a:avLst/>
              </a:prstTxWarp>
              <a:spAutoFit/>
            </a:bodyPr>
            <a:lstStyle/>
            <a:p>
              <a:pPr>
                <a:lnSpc>
                  <a:spcPct val="90000"/>
                </a:lnSpc>
                <a:spcBef>
                  <a:spcPct val="50000"/>
                </a:spcBef>
              </a:pPr>
              <a:r>
                <a:rPr lang="en-US" altLang="ja-JP" sz="1600" dirty="0">
                  <a:solidFill>
                    <a:srgbClr val="FFFFFF"/>
                  </a:solidFill>
                  <a:ea typeface="Osaka" charset="-128"/>
                  <a:cs typeface="Osaka" charset="-128"/>
                </a:rPr>
                <a:t>X</a:t>
              </a:r>
              <a:r>
                <a:rPr lang="en-US" altLang="ja-JP" sz="1600" baseline="-25000" dirty="0">
                  <a:solidFill>
                    <a:srgbClr val="FFFFFF"/>
                  </a:solidFill>
                  <a:ea typeface="Osaka" charset="-128"/>
                  <a:cs typeface="Osaka" charset="-128"/>
                </a:rPr>
                <a:t>0</a:t>
              </a:r>
              <a:r>
                <a:rPr lang="en-US" altLang="ja-JP" sz="1600" dirty="0">
                  <a:solidFill>
                    <a:srgbClr val="FFFFFF"/>
                  </a:solidFill>
                  <a:ea typeface="Osaka" charset="-128"/>
                  <a:cs typeface="Osaka" charset="-128"/>
                </a:rPr>
                <a:t> = 274.03  +/-  0.0339   pixel</a:t>
              </a:r>
            </a:p>
            <a:p>
              <a:pPr>
                <a:lnSpc>
                  <a:spcPct val="90000"/>
                </a:lnSpc>
                <a:spcBef>
                  <a:spcPct val="50000"/>
                </a:spcBef>
              </a:pPr>
              <a:r>
                <a:rPr lang="en-US" altLang="ja-JP" sz="1600" dirty="0">
                  <a:solidFill>
                    <a:srgbClr val="FFFFFF"/>
                  </a:solidFill>
                  <a:ea typeface="Osaka" charset="-128"/>
                  <a:cs typeface="Osaka" charset="-128"/>
                </a:rPr>
                <a:t>Y</a:t>
              </a:r>
              <a:r>
                <a:rPr lang="en-US" altLang="ja-JP" sz="1600" baseline="-25000" dirty="0">
                  <a:solidFill>
                    <a:srgbClr val="FFFFFF"/>
                  </a:solidFill>
                  <a:ea typeface="Osaka" charset="-128"/>
                  <a:cs typeface="Osaka" charset="-128"/>
                </a:rPr>
                <a:t>0</a:t>
              </a:r>
              <a:r>
                <a:rPr lang="en-US" altLang="ja-JP" sz="1600" dirty="0">
                  <a:solidFill>
                    <a:srgbClr val="FFFFFF"/>
                  </a:solidFill>
                  <a:ea typeface="Osaka" charset="-128"/>
                  <a:cs typeface="Osaka" charset="-128"/>
                </a:rPr>
                <a:t> = 148.17  +/-  0.0351   pixel</a:t>
              </a:r>
            </a:p>
          </p:txBody>
        </p:sp>
      </p:grpSp>
      <p:pic>
        <p:nvPicPr>
          <p:cNvPr id="29" name="Picture 29" descr="PBI-PMMA-10 006"/>
          <p:cNvPicPr>
            <a:picLocks noChangeAspect="1" noChangeArrowheads="1"/>
          </p:cNvPicPr>
          <p:nvPr/>
        </p:nvPicPr>
        <p:blipFill>
          <a:blip r:embed="rId13"/>
          <a:srcRect/>
          <a:stretch>
            <a:fillRect/>
          </a:stretch>
        </p:blipFill>
        <p:spPr bwMode="auto">
          <a:xfrm>
            <a:off x="1496616" y="1173493"/>
            <a:ext cx="2584238" cy="2532758"/>
          </a:xfrm>
          <a:prstGeom prst="rect">
            <a:avLst/>
          </a:prstGeom>
          <a:noFill/>
          <a:ln w="57150">
            <a:noFill/>
            <a:miter lim="800000"/>
            <a:headEnd/>
            <a:tailEnd/>
          </a:ln>
        </p:spPr>
      </p:pic>
      <p:sp>
        <p:nvSpPr>
          <p:cNvPr id="42" name="角丸四角形 41"/>
          <p:cNvSpPr/>
          <p:nvPr/>
        </p:nvSpPr>
        <p:spPr>
          <a:xfrm>
            <a:off x="2805516" y="2028710"/>
            <a:ext cx="402738" cy="394716"/>
          </a:xfrm>
          <a:prstGeom prst="roundRect">
            <a:avLst/>
          </a:prstGeom>
          <a:noFill/>
          <a:ln w="19050" cap="flat" cmpd="sng" algn="ctr">
            <a:solidFill>
              <a:srgbClr val="F4F4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ja-JP" altLang="en-US">
              <a:solidFill>
                <a:srgbClr val="FFFFFF"/>
              </a:solidFill>
            </a:endParaRPr>
          </a:p>
        </p:txBody>
      </p:sp>
      <p:cxnSp>
        <p:nvCxnSpPr>
          <p:cNvPr id="48" name="直線コネクタ 47"/>
          <p:cNvCxnSpPr/>
          <p:nvPr/>
        </p:nvCxnSpPr>
        <p:spPr>
          <a:xfrm flipV="1">
            <a:off x="3174693" y="844563"/>
            <a:ext cx="1476707" cy="1184147"/>
          </a:xfrm>
          <a:prstGeom prst="line">
            <a:avLst/>
          </a:prstGeom>
          <a:ln w="12700" cap="flat" cmpd="sng" algn="ctr">
            <a:solidFill>
              <a:srgbClr val="F4F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直線コネクタ 48"/>
          <p:cNvCxnSpPr/>
          <p:nvPr/>
        </p:nvCxnSpPr>
        <p:spPr>
          <a:xfrm rot="16200000" flipH="1">
            <a:off x="3189401" y="2408717"/>
            <a:ext cx="1447291" cy="1476707"/>
          </a:xfrm>
          <a:prstGeom prst="line">
            <a:avLst/>
          </a:prstGeom>
          <a:ln w="12700" cap="flat" cmpd="sng" algn="ctr">
            <a:solidFill>
              <a:srgbClr val="F4F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47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5"/>
          <p:cNvSpPr txBox="1">
            <a:spLocks noChangeArrowheads="1"/>
          </p:cNvSpPr>
          <p:nvPr/>
        </p:nvSpPr>
        <p:spPr bwMode="auto">
          <a:xfrm>
            <a:off x="342900" y="304800"/>
            <a:ext cx="9220200" cy="954107"/>
          </a:xfrm>
          <a:prstGeom prst="rect">
            <a:avLst/>
          </a:prstGeom>
          <a:noFill/>
          <a:ln w="9525">
            <a:noFill/>
            <a:miter lim="800000"/>
            <a:headEnd/>
            <a:tailEnd/>
          </a:ln>
        </p:spPr>
        <p:txBody>
          <a:bodyPr wrap="square">
            <a:prstTxWarp prst="textNoShape">
              <a:avLst/>
            </a:prstTxWarp>
            <a:spAutoFit/>
          </a:bodyPr>
          <a:lstStyle/>
          <a:p>
            <a:r>
              <a:rPr lang="en-US" altLang="ja-JP" sz="2800" kern="0" dirty="0" smtClean="0"/>
              <a:t>Previous works:</a:t>
            </a:r>
          </a:p>
          <a:p>
            <a:r>
              <a:rPr lang="en-US" altLang="ja-JP" sz="2800" dirty="0" smtClean="0">
                <a:solidFill>
                  <a:srgbClr val="000000"/>
                </a:solidFill>
              </a:rPr>
              <a:t>Visualization </a:t>
            </a:r>
            <a:r>
              <a:rPr lang="en-US" altLang="ja-JP" sz="2800" dirty="0">
                <a:solidFill>
                  <a:srgbClr val="000000"/>
                </a:solidFill>
              </a:rPr>
              <a:t>of nanoscale </a:t>
            </a:r>
            <a:r>
              <a:rPr lang="en-US" altLang="ja-JP" sz="2800" dirty="0" smtClean="0">
                <a:solidFill>
                  <a:srgbClr val="000000"/>
                </a:solidFill>
              </a:rPr>
              <a:t>heterogeneity in pol</a:t>
            </a:r>
            <a:r>
              <a:rPr lang="ja-JP" altLang="en-US" sz="2800" dirty="0" err="1" smtClean="0">
                <a:solidFill>
                  <a:srgbClr val="000000"/>
                </a:solidFill>
              </a:rPr>
              <a:t>ｙ</a:t>
            </a:r>
            <a:r>
              <a:rPr lang="en-US" altLang="ja-JP" sz="2800" dirty="0" smtClean="0">
                <a:solidFill>
                  <a:srgbClr val="000000"/>
                </a:solidFill>
              </a:rPr>
              <a:t>HEA films</a:t>
            </a:r>
            <a:endParaRPr lang="en-US" altLang="ja-JP" sz="2800" dirty="0">
              <a:solidFill>
                <a:srgbClr val="000000"/>
              </a:solidFill>
            </a:endParaRPr>
          </a:p>
        </p:txBody>
      </p:sp>
      <p:sp>
        <p:nvSpPr>
          <p:cNvPr id="3" name="AutoShape 6"/>
          <p:cNvSpPr>
            <a:spLocks noChangeArrowheads="1"/>
          </p:cNvSpPr>
          <p:nvPr/>
        </p:nvSpPr>
        <p:spPr bwMode="auto">
          <a:xfrm>
            <a:off x="152400" y="4114800"/>
            <a:ext cx="5149504" cy="431800"/>
          </a:xfrm>
          <a:prstGeom prst="roundRect">
            <a:avLst>
              <a:gd name="adj" fmla="val 50000"/>
            </a:avLst>
          </a:prstGeom>
          <a:solidFill>
            <a:srgbClr val="FFFFFF"/>
          </a:solidFill>
          <a:ln w="9525">
            <a:noFill/>
            <a:round/>
            <a:headEnd/>
            <a:tailEnd/>
          </a:ln>
          <a:effectLst>
            <a:outerShdw blurRad="63500" dist="107763" dir="2700000" algn="ctr" rotWithShape="0">
              <a:srgbClr val="00007D">
                <a:alpha val="50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smtClean="0">
                <a:ln>
                  <a:noFill/>
                </a:ln>
                <a:solidFill>
                  <a:sysClr val="windowText" lastClr="000000"/>
                </a:solidFill>
                <a:effectLst/>
                <a:uLnTx/>
                <a:uFillTx/>
              </a:rPr>
              <a:t>Sample preparation </a:t>
            </a:r>
            <a:r>
              <a:rPr kumimoji="0" lang="en-US" altLang="ja-JP" sz="2000" kern="0" dirty="0" smtClean="0">
                <a:solidFill>
                  <a:sysClr val="windowText" lastClr="000000"/>
                </a:solidFill>
              </a:rPr>
              <a:t>using spin-</a:t>
            </a:r>
            <a:r>
              <a:rPr kumimoji="0" lang="en-US" altLang="ja-JP" sz="2000" b="0" i="0" u="none" strike="noStrike" kern="0" cap="none" spc="0" normalizeH="0" noProof="0" dirty="0" smtClean="0">
                <a:ln>
                  <a:noFill/>
                </a:ln>
                <a:solidFill>
                  <a:sysClr val="windowText" lastClr="000000"/>
                </a:solidFill>
                <a:effectLst/>
                <a:uLnTx/>
                <a:uFillTx/>
              </a:rPr>
              <a:t>casting</a:t>
            </a:r>
            <a:r>
              <a:rPr kumimoji="0" lang="en-US" altLang="ja-JP" sz="2000" b="0" i="0" u="none" strike="noStrike" kern="0" cap="none" spc="0" normalizeH="0" baseline="0" noProof="0" dirty="0" smtClean="0">
                <a:ln>
                  <a:noFill/>
                </a:ln>
                <a:solidFill>
                  <a:sysClr val="windowText" lastClr="000000"/>
                </a:solidFill>
                <a:effectLst/>
                <a:uLnTx/>
                <a:uFillTx/>
              </a:rPr>
              <a:t> </a:t>
            </a:r>
            <a:r>
              <a:rPr kumimoji="0" lang="en-US" altLang="ja-JP" sz="2000" b="0" i="0" u="none" strike="noStrike" kern="0" cap="none" spc="0" normalizeH="0" baseline="0" noProof="0" dirty="0">
                <a:ln>
                  <a:noFill/>
                </a:ln>
                <a:solidFill>
                  <a:sysClr val="windowText" lastClr="000000"/>
                </a:solidFill>
                <a:effectLst/>
                <a:uLnTx/>
                <a:uFillTx/>
              </a:rPr>
              <a:t>method</a:t>
            </a:r>
          </a:p>
        </p:txBody>
      </p:sp>
      <p:grpSp>
        <p:nvGrpSpPr>
          <p:cNvPr id="18" name="Group 33"/>
          <p:cNvGrpSpPr>
            <a:grpSpLocks/>
          </p:cNvGrpSpPr>
          <p:nvPr/>
        </p:nvGrpSpPr>
        <p:grpSpPr bwMode="auto">
          <a:xfrm>
            <a:off x="304800" y="4953000"/>
            <a:ext cx="2094318" cy="1295957"/>
            <a:chOff x="3401" y="1525"/>
            <a:chExt cx="1793" cy="1089"/>
          </a:xfrm>
        </p:grpSpPr>
        <p:grpSp>
          <p:nvGrpSpPr>
            <p:cNvPr id="19" name="Group 34"/>
            <p:cNvGrpSpPr>
              <a:grpSpLocks/>
            </p:cNvGrpSpPr>
            <p:nvPr/>
          </p:nvGrpSpPr>
          <p:grpSpPr bwMode="auto">
            <a:xfrm>
              <a:off x="3742" y="1888"/>
              <a:ext cx="1452" cy="726"/>
              <a:chOff x="2336" y="2523"/>
              <a:chExt cx="1452" cy="726"/>
            </a:xfrm>
          </p:grpSpPr>
          <p:sp>
            <p:nvSpPr>
              <p:cNvPr id="23" name="AutoShape 35"/>
              <p:cNvSpPr>
                <a:spLocks noChangeArrowheads="1"/>
              </p:cNvSpPr>
              <p:nvPr/>
            </p:nvSpPr>
            <p:spPr bwMode="auto">
              <a:xfrm>
                <a:off x="2790" y="2659"/>
                <a:ext cx="499" cy="590"/>
              </a:xfrm>
              <a:prstGeom prst="can">
                <a:avLst>
                  <a:gd name="adj" fmla="val 29559"/>
                </a:avLst>
              </a:prstGeom>
              <a:gradFill rotWithShape="1">
                <a:gsLst>
                  <a:gs pos="0">
                    <a:srgbClr val="00007D"/>
                  </a:gs>
                  <a:gs pos="50000">
                    <a:srgbClr val="00007D">
                      <a:gamma/>
                      <a:tint val="34510"/>
                      <a:invGamma/>
                    </a:srgbClr>
                  </a:gs>
                  <a:gs pos="100000">
                    <a:srgbClr val="00007D"/>
                  </a:gs>
                </a:gsLst>
                <a:lin ang="0" scaled="1"/>
              </a:gradFill>
              <a:ln w="9525">
                <a:solidFill>
                  <a:srgbClr val="00007D"/>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4" name="Oval 36"/>
              <p:cNvSpPr>
                <a:spLocks noChangeArrowheads="1"/>
              </p:cNvSpPr>
              <p:nvPr/>
            </p:nvSpPr>
            <p:spPr bwMode="auto">
              <a:xfrm>
                <a:off x="2926" y="2704"/>
                <a:ext cx="227" cy="46"/>
              </a:xfrm>
              <a:prstGeom prst="ellipse">
                <a:avLst/>
              </a:prstGeom>
              <a:solidFill>
                <a:srgbClr val="00007D"/>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5" name="AutoShape 37"/>
              <p:cNvSpPr>
                <a:spLocks noChangeArrowheads="1"/>
              </p:cNvSpPr>
              <p:nvPr/>
            </p:nvSpPr>
            <p:spPr bwMode="auto">
              <a:xfrm>
                <a:off x="2654" y="2614"/>
                <a:ext cx="817" cy="226"/>
              </a:xfrm>
              <a:prstGeom prst="cube">
                <a:avLst>
                  <a:gd name="adj" fmla="val 96019"/>
                </a:avLst>
              </a:prstGeom>
              <a:solidFill>
                <a:srgbClr val="C0C0C0">
                  <a:alpha val="34901"/>
                </a:srgbClr>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6" name="AutoShape 38"/>
              <p:cNvSpPr>
                <a:spLocks noChangeArrowheads="1"/>
              </p:cNvSpPr>
              <p:nvPr/>
            </p:nvSpPr>
            <p:spPr bwMode="auto">
              <a:xfrm rot="10800000">
                <a:off x="2381" y="2523"/>
                <a:ext cx="1407" cy="3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54 h 21600"/>
                  <a:gd name="T20" fmla="*/ 18438 w 21600"/>
                  <a:gd name="T21" fmla="*/ 1844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091" y="20408"/>
                    </a:moveTo>
                    <a:cubicBezTo>
                      <a:pt x="18198" y="19001"/>
                      <a:pt x="20957" y="15140"/>
                      <a:pt x="20957" y="10800"/>
                    </a:cubicBezTo>
                    <a:cubicBezTo>
                      <a:pt x="20957" y="8353"/>
                      <a:pt x="20073" y="5988"/>
                      <a:pt x="18469" y="4141"/>
                    </a:cubicBezTo>
                    <a:lnTo>
                      <a:pt x="18955" y="3719"/>
                    </a:lnTo>
                    <a:cubicBezTo>
                      <a:pt x="20660" y="5684"/>
                      <a:pt x="21600" y="8198"/>
                      <a:pt x="21600" y="10800"/>
                    </a:cubicBezTo>
                    <a:cubicBezTo>
                      <a:pt x="21600" y="15415"/>
                      <a:pt x="18666" y="19521"/>
                      <a:pt x="14300" y="21017"/>
                    </a:cubicBezTo>
                    <a:lnTo>
                      <a:pt x="15175" y="23571"/>
                    </a:lnTo>
                    <a:lnTo>
                      <a:pt x="11337" y="21693"/>
                    </a:lnTo>
                    <a:lnTo>
                      <a:pt x="13216" y="17854"/>
                    </a:lnTo>
                    <a:lnTo>
                      <a:pt x="14091" y="20408"/>
                    </a:lnTo>
                    <a:close/>
                  </a:path>
                </a:pathLst>
              </a:custGeom>
              <a:solidFill>
                <a:srgbClr val="FF00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7" name="AutoShape 39"/>
              <p:cNvSpPr>
                <a:spLocks noChangeArrowheads="1"/>
              </p:cNvSpPr>
              <p:nvPr/>
            </p:nvSpPr>
            <p:spPr bwMode="auto">
              <a:xfrm rot="10800000">
                <a:off x="2336" y="2523"/>
                <a:ext cx="1407" cy="3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54 h 21600"/>
                  <a:gd name="T20" fmla="*/ 18438 w 21600"/>
                  <a:gd name="T21" fmla="*/ 1844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311" y="2142"/>
                    </a:moveTo>
                    <a:cubicBezTo>
                      <a:pt x="2345" y="4022"/>
                      <a:pt x="549" y="7288"/>
                      <a:pt x="549" y="10799"/>
                    </a:cubicBezTo>
                    <a:cubicBezTo>
                      <a:pt x="548" y="14855"/>
                      <a:pt x="2940" y="18530"/>
                      <a:pt x="6648" y="20172"/>
                    </a:cubicBezTo>
                    <a:lnTo>
                      <a:pt x="6426" y="20674"/>
                    </a:lnTo>
                    <a:cubicBezTo>
                      <a:pt x="2519" y="18944"/>
                      <a:pt x="0" y="15073"/>
                      <a:pt x="0" y="10800"/>
                    </a:cubicBezTo>
                    <a:cubicBezTo>
                      <a:pt x="-1" y="7100"/>
                      <a:pt x="1893" y="3659"/>
                      <a:pt x="5017" y="1678"/>
                    </a:cubicBezTo>
                    <a:lnTo>
                      <a:pt x="3571" y="-602"/>
                    </a:lnTo>
                    <a:lnTo>
                      <a:pt x="7675" y="317"/>
                    </a:lnTo>
                    <a:lnTo>
                      <a:pt x="6756" y="4422"/>
                    </a:lnTo>
                    <a:lnTo>
                      <a:pt x="5311" y="2142"/>
                    </a:lnTo>
                    <a:close/>
                  </a:path>
                </a:pathLst>
              </a:custGeom>
              <a:solidFill>
                <a:srgbClr val="FF00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sp>
          <p:nvSpPr>
            <p:cNvPr id="20" name="AutoShape 40"/>
            <p:cNvSpPr>
              <a:spLocks noChangeArrowheads="1"/>
            </p:cNvSpPr>
            <p:nvPr/>
          </p:nvSpPr>
          <p:spPr bwMode="auto">
            <a:xfrm rot="3600000">
              <a:off x="4604" y="1344"/>
              <a:ext cx="91" cy="4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934 w 21600"/>
                <a:gd name="T13" fmla="*/ 6056 h 21600"/>
                <a:gd name="T14" fmla="*/ 15666 w 21600"/>
                <a:gd name="T15" fmla="*/ 15544 h 21600"/>
              </a:gdLst>
              <a:ahLst/>
              <a:cxnLst>
                <a:cxn ang="T8">
                  <a:pos x="T0" y="T1"/>
                </a:cxn>
                <a:cxn ang="T9">
                  <a:pos x="T2" y="T3"/>
                </a:cxn>
                <a:cxn ang="T10">
                  <a:pos x="T4" y="T5"/>
                </a:cxn>
                <a:cxn ang="T11">
                  <a:pos x="T6" y="T7"/>
                </a:cxn>
              </a:cxnLst>
              <a:rect l="T12" t="T13" r="T14" b="T15"/>
              <a:pathLst>
                <a:path w="21600" h="21600">
                  <a:moveTo>
                    <a:pt x="0" y="0"/>
                  </a:moveTo>
                  <a:lnTo>
                    <a:pt x="8471" y="21600"/>
                  </a:lnTo>
                  <a:lnTo>
                    <a:pt x="13129" y="21600"/>
                  </a:lnTo>
                  <a:lnTo>
                    <a:pt x="21600" y="0"/>
                  </a:lnTo>
                  <a:lnTo>
                    <a:pt x="0" y="0"/>
                  </a:lnTo>
                  <a:close/>
                </a:path>
              </a:pathLst>
            </a:custGeom>
            <a:ln>
              <a:headEnd/>
              <a:tailEnd/>
            </a:ln>
          </p:spPr>
          <p:style>
            <a:lnRef idx="1">
              <a:schemeClr val="dk1"/>
            </a:lnRef>
            <a:fillRef idx="2">
              <a:schemeClr val="dk1"/>
            </a:fillRef>
            <a:effectRef idx="1">
              <a:schemeClr val="dk1"/>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1" name="Oval 41"/>
            <p:cNvSpPr>
              <a:spLocks noChangeArrowheads="1"/>
            </p:cNvSpPr>
            <p:nvPr/>
          </p:nvSpPr>
          <p:spPr bwMode="auto">
            <a:xfrm>
              <a:off x="4422" y="1707"/>
              <a:ext cx="45" cy="136"/>
            </a:xfrm>
            <a:prstGeom prst="ellipse">
              <a:avLst/>
            </a:prstGeom>
            <a:gradFill rotWithShape="1">
              <a:gsLst>
                <a:gs pos="0">
                  <a:srgbClr val="9999FF">
                    <a:gamma/>
                    <a:tint val="43529"/>
                    <a:invGamma/>
                  </a:srgbClr>
                </a:gs>
                <a:gs pos="100000">
                  <a:srgbClr val="9999FF">
                    <a:alpha val="60001"/>
                  </a:srgbClr>
                </a:gs>
              </a:gsLst>
              <a:path path="shape">
                <a:fillToRect l="50000" t="50000" r="50000" b="50000"/>
              </a:path>
            </a:gradFill>
            <a:ln w="9525">
              <a:solidFill>
                <a:srgbClr val="9999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2" name="Rectangle 43"/>
            <p:cNvSpPr>
              <a:spLocks noChangeArrowheads="1"/>
            </p:cNvSpPr>
            <p:nvPr/>
          </p:nvSpPr>
          <p:spPr bwMode="auto">
            <a:xfrm>
              <a:off x="3401" y="2137"/>
              <a:ext cx="68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sysClr val="windowText" lastClr="000000"/>
                  </a:solidFill>
                  <a:effectLst/>
                  <a:uLnTx/>
                  <a:uFillTx/>
                </a:rPr>
                <a:t>Cover glass</a:t>
              </a:r>
            </a:p>
          </p:txBody>
        </p:sp>
      </p:grpSp>
      <p:grpSp>
        <p:nvGrpSpPr>
          <p:cNvPr id="29" name="グループ化 4095"/>
          <p:cNvGrpSpPr/>
          <p:nvPr/>
        </p:nvGrpSpPr>
        <p:grpSpPr>
          <a:xfrm>
            <a:off x="2057400" y="5106177"/>
            <a:ext cx="3408627" cy="1370823"/>
            <a:chOff x="4787900" y="4868863"/>
            <a:chExt cx="4032250" cy="1728787"/>
          </a:xfrm>
        </p:grpSpPr>
        <p:sp>
          <p:nvSpPr>
            <p:cNvPr id="30" name="Rectangle 7"/>
            <p:cNvSpPr>
              <a:spLocks noChangeArrowheads="1"/>
            </p:cNvSpPr>
            <p:nvPr/>
          </p:nvSpPr>
          <p:spPr bwMode="auto">
            <a:xfrm>
              <a:off x="4787900" y="6381750"/>
              <a:ext cx="21605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smtClean="0">
                  <a:ln>
                    <a:noFill/>
                  </a:ln>
                  <a:solidFill>
                    <a:sysClr val="windowText" lastClr="000000"/>
                  </a:solidFill>
                  <a:effectLst/>
                  <a:uLnTx/>
                  <a:uFillTx/>
                </a:rPr>
                <a:t>Well cleaned cover glass</a:t>
              </a:r>
            </a:p>
          </p:txBody>
        </p:sp>
        <p:sp>
          <p:nvSpPr>
            <p:cNvPr id="31" name="Rectangle 9"/>
            <p:cNvSpPr>
              <a:spLocks noChangeArrowheads="1"/>
            </p:cNvSpPr>
            <p:nvPr/>
          </p:nvSpPr>
          <p:spPr bwMode="auto">
            <a:xfrm>
              <a:off x="6443663" y="5949950"/>
              <a:ext cx="2232025" cy="215900"/>
            </a:xfrm>
            <a:prstGeom prst="rect">
              <a:avLst/>
            </a:prstGeom>
            <a:gradFill rotWithShape="1">
              <a:gsLst>
                <a:gs pos="0">
                  <a:srgbClr val="969696"/>
                </a:gs>
                <a:gs pos="50000">
                  <a:srgbClr val="FFFFFF"/>
                </a:gs>
                <a:gs pos="100000">
                  <a:srgbClr val="969696"/>
                </a:gs>
              </a:gsLst>
              <a:lin ang="5400000" scaled="1"/>
            </a:gradFill>
            <a:ln w="9525">
              <a:solidFill>
                <a:srgbClr val="80808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2" name="Rectangle 10"/>
            <p:cNvSpPr>
              <a:spLocks noChangeArrowheads="1"/>
            </p:cNvSpPr>
            <p:nvPr/>
          </p:nvSpPr>
          <p:spPr bwMode="auto">
            <a:xfrm>
              <a:off x="6443663" y="5518150"/>
              <a:ext cx="2232025" cy="431800"/>
            </a:xfrm>
            <a:prstGeom prst="rect">
              <a:avLst/>
            </a:prstGeom>
            <a:solidFill>
              <a:srgbClr val="CCFFFF">
                <a:alpha val="50195"/>
              </a:srgbClr>
            </a:solidFill>
            <a:ln w="9525">
              <a:solidFill>
                <a:srgbClr val="99CC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3" name="Oval 11"/>
            <p:cNvSpPr>
              <a:spLocks noChangeAspect="1" noChangeArrowheads="1"/>
            </p:cNvSpPr>
            <p:nvPr/>
          </p:nvSpPr>
          <p:spPr bwMode="auto">
            <a:xfrm>
              <a:off x="6692900" y="5680075"/>
              <a:ext cx="107950" cy="107950"/>
            </a:xfrm>
            <a:prstGeom prst="ellipse">
              <a:avLst/>
            </a:prstGeom>
            <a:gradFill rotWithShape="1">
              <a:gsLst>
                <a:gs pos="0">
                  <a:srgbClr val="FF9900"/>
                </a:gs>
                <a:gs pos="100000">
                  <a:srgbClr val="BA7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4" name="Oval 12"/>
            <p:cNvSpPr>
              <a:spLocks noChangeAspect="1" noChangeArrowheads="1"/>
            </p:cNvSpPr>
            <p:nvPr/>
          </p:nvSpPr>
          <p:spPr bwMode="auto">
            <a:xfrm>
              <a:off x="7272338" y="5734050"/>
              <a:ext cx="107950" cy="107950"/>
            </a:xfrm>
            <a:prstGeom prst="ellipse">
              <a:avLst/>
            </a:prstGeom>
            <a:gradFill rotWithShape="1">
              <a:gsLst>
                <a:gs pos="0">
                  <a:srgbClr val="FF9900"/>
                </a:gs>
                <a:gs pos="100000">
                  <a:srgbClr val="BA7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5" name="Oval 13"/>
            <p:cNvSpPr>
              <a:spLocks noChangeAspect="1" noChangeArrowheads="1"/>
            </p:cNvSpPr>
            <p:nvPr/>
          </p:nvSpPr>
          <p:spPr bwMode="auto">
            <a:xfrm>
              <a:off x="7826375" y="5626100"/>
              <a:ext cx="107950" cy="107950"/>
            </a:xfrm>
            <a:prstGeom prst="ellipse">
              <a:avLst/>
            </a:prstGeom>
            <a:gradFill rotWithShape="1">
              <a:gsLst>
                <a:gs pos="0">
                  <a:srgbClr val="FF9900"/>
                </a:gs>
                <a:gs pos="100000">
                  <a:srgbClr val="BA7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6" name="Oval 14"/>
            <p:cNvSpPr>
              <a:spLocks noChangeAspect="1" noChangeArrowheads="1"/>
            </p:cNvSpPr>
            <p:nvPr/>
          </p:nvSpPr>
          <p:spPr bwMode="auto">
            <a:xfrm>
              <a:off x="8256588" y="5788025"/>
              <a:ext cx="109537" cy="107950"/>
            </a:xfrm>
            <a:prstGeom prst="ellipse">
              <a:avLst/>
            </a:prstGeom>
            <a:gradFill rotWithShape="1">
              <a:gsLst>
                <a:gs pos="0">
                  <a:srgbClr val="FF9900"/>
                </a:gs>
                <a:gs pos="100000">
                  <a:srgbClr val="BA7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7" name="Line 15"/>
            <p:cNvSpPr>
              <a:spLocks noChangeShapeType="1"/>
            </p:cNvSpPr>
            <p:nvPr/>
          </p:nvSpPr>
          <p:spPr bwMode="auto">
            <a:xfrm flipH="1">
              <a:off x="7378700" y="5229225"/>
              <a:ext cx="217488" cy="5048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8" name="Rectangle 16"/>
            <p:cNvSpPr>
              <a:spLocks noChangeArrowheads="1"/>
            </p:cNvSpPr>
            <p:nvPr/>
          </p:nvSpPr>
          <p:spPr bwMode="auto">
            <a:xfrm>
              <a:off x="6659563" y="4868863"/>
              <a:ext cx="216058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smtClean="0">
                  <a:ln>
                    <a:noFill/>
                  </a:ln>
                  <a:solidFill>
                    <a:sysClr val="windowText" lastClr="000000"/>
                  </a:solidFill>
                  <a:effectLst/>
                  <a:uLnTx/>
                  <a:uFillTx/>
                </a:rPr>
                <a:t>single molecule</a:t>
              </a:r>
            </a:p>
          </p:txBody>
        </p:sp>
        <p:sp>
          <p:nvSpPr>
            <p:cNvPr id="39" name="Line 52"/>
            <p:cNvSpPr>
              <a:spLocks noChangeShapeType="1"/>
            </p:cNvSpPr>
            <p:nvPr/>
          </p:nvSpPr>
          <p:spPr bwMode="auto">
            <a:xfrm flipV="1">
              <a:off x="5940425" y="6021388"/>
              <a:ext cx="647700" cy="3603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cxnSp>
        <p:nvCxnSpPr>
          <p:cNvPr id="40" name="直線矢印コネクタ 39"/>
          <p:cNvCxnSpPr/>
          <p:nvPr/>
        </p:nvCxnSpPr>
        <p:spPr>
          <a:xfrm>
            <a:off x="2286000" y="5867400"/>
            <a:ext cx="46928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42" name="図 10" descr="Poly-HEA.png"/>
          <p:cNvPicPr>
            <a:picLocks noChangeAspect="1"/>
          </p:cNvPicPr>
          <p:nvPr/>
        </p:nvPicPr>
        <p:blipFill>
          <a:blip r:embed="rId3"/>
          <a:srcRect/>
          <a:stretch>
            <a:fillRect/>
          </a:stretch>
        </p:blipFill>
        <p:spPr bwMode="auto">
          <a:xfrm>
            <a:off x="381000" y="1485900"/>
            <a:ext cx="1989138" cy="1943100"/>
          </a:xfrm>
          <a:prstGeom prst="rect">
            <a:avLst/>
          </a:prstGeom>
          <a:noFill/>
          <a:ln w="9525">
            <a:noFill/>
            <a:miter lim="800000"/>
            <a:headEnd/>
            <a:tailEnd/>
          </a:ln>
        </p:spPr>
      </p:pic>
      <p:sp>
        <p:nvSpPr>
          <p:cNvPr id="43" name="TextBox 10"/>
          <p:cNvSpPr txBox="1">
            <a:spLocks noChangeArrowheads="1"/>
          </p:cNvSpPr>
          <p:nvPr/>
        </p:nvSpPr>
        <p:spPr bwMode="auto">
          <a:xfrm>
            <a:off x="2209800" y="2782888"/>
            <a:ext cx="3136900" cy="646112"/>
          </a:xfrm>
          <a:prstGeom prst="rect">
            <a:avLst/>
          </a:prstGeom>
          <a:noFill/>
          <a:ln w="9525">
            <a:noFill/>
            <a:miter lim="800000"/>
            <a:headEnd/>
            <a:tailEnd/>
          </a:ln>
        </p:spPr>
        <p:txBody>
          <a:bodyPr>
            <a:prstTxWarp prst="textNoShape">
              <a:avLst/>
            </a:prstTxWarp>
            <a:spAutoFit/>
          </a:bodyPr>
          <a:lstStyle/>
          <a:p>
            <a:r>
              <a:rPr lang="en-US" altLang="ja-JP" dirty="0"/>
              <a:t>Poly(2-hydroxyethylacrylate)  [ </a:t>
            </a:r>
            <a:r>
              <a:rPr lang="en-US" altLang="ja-JP" dirty="0" err="1"/>
              <a:t>polyHEA</a:t>
            </a:r>
            <a:r>
              <a:rPr lang="en-US" altLang="ja-JP" dirty="0"/>
              <a:t> ]</a:t>
            </a:r>
            <a:endParaRPr lang="ja-JP" altLang="en-US" dirty="0"/>
          </a:p>
        </p:txBody>
      </p:sp>
      <p:sp>
        <p:nvSpPr>
          <p:cNvPr id="45" name="Text Box 32"/>
          <p:cNvSpPr txBox="1">
            <a:spLocks noChangeArrowheads="1"/>
          </p:cNvSpPr>
          <p:nvPr/>
        </p:nvSpPr>
        <p:spPr bwMode="auto">
          <a:xfrm>
            <a:off x="5486400" y="2844800"/>
            <a:ext cx="3962400" cy="584200"/>
          </a:xfrm>
          <a:prstGeom prst="rect">
            <a:avLst/>
          </a:prstGeom>
          <a:noFill/>
          <a:ln w="9525">
            <a:noFill/>
            <a:miter lim="800000"/>
            <a:headEnd/>
            <a:tailEnd/>
          </a:ln>
        </p:spPr>
        <p:txBody>
          <a:bodyPr>
            <a:prstTxWarp prst="textNoShape">
              <a:avLst/>
            </a:prstTxWarp>
            <a:spAutoFit/>
          </a:bodyPr>
          <a:lstStyle/>
          <a:p>
            <a:r>
              <a:rPr lang="en-US" altLang="ja-JP" sz="1600" dirty="0">
                <a:solidFill>
                  <a:srgbClr val="000000"/>
                </a:solidFill>
                <a:ea typeface="Arial" charset="0"/>
                <a:cs typeface="Arial" charset="0"/>
              </a:rPr>
              <a:t>N,N’-bis(2,6-dimethylphenyl) perylene-3,4,9,10-tetracarboxylic </a:t>
            </a:r>
            <a:r>
              <a:rPr lang="en-US" altLang="ja-JP" sz="1600" dirty="0" err="1">
                <a:solidFill>
                  <a:srgbClr val="000000"/>
                </a:solidFill>
                <a:ea typeface="Arial" charset="0"/>
                <a:cs typeface="Arial" charset="0"/>
              </a:rPr>
              <a:t>diimide</a:t>
            </a:r>
            <a:endParaRPr lang="en-US" altLang="ja-JP" sz="1600" dirty="0">
              <a:solidFill>
                <a:srgbClr val="000000"/>
              </a:solidFill>
              <a:ea typeface="Arial" charset="0"/>
              <a:cs typeface="Arial" charset="0"/>
            </a:endParaRPr>
          </a:p>
        </p:txBody>
      </p:sp>
      <p:pic>
        <p:nvPicPr>
          <p:cNvPr id="46" name="図 38" descr="PDI_Abs_Fluo488.jpg"/>
          <p:cNvPicPr>
            <a:picLocks noChangeAspect="1"/>
          </p:cNvPicPr>
          <p:nvPr/>
        </p:nvPicPr>
        <p:blipFill>
          <a:blip r:embed="rId4"/>
          <a:srcRect/>
          <a:stretch>
            <a:fillRect/>
          </a:stretch>
        </p:blipFill>
        <p:spPr bwMode="auto">
          <a:xfrm>
            <a:off x="5562600" y="3429000"/>
            <a:ext cx="3805237" cy="2692400"/>
          </a:xfrm>
          <a:prstGeom prst="rect">
            <a:avLst/>
          </a:prstGeom>
          <a:noFill/>
          <a:ln w="9525">
            <a:noFill/>
            <a:miter lim="800000"/>
            <a:headEnd/>
            <a:tailEnd/>
          </a:ln>
        </p:spPr>
      </p:pic>
      <p:sp>
        <p:nvSpPr>
          <p:cNvPr id="47" name="スライド番号プレースホルダ 14"/>
          <p:cNvSpPr>
            <a:spLocks noGrp="1"/>
          </p:cNvSpPr>
          <p:nvPr>
            <p:ph type="sldNum" sz="quarter" idx="12"/>
          </p:nvPr>
        </p:nvSpPr>
        <p:spPr>
          <a:xfrm>
            <a:off x="11347450" y="4722813"/>
            <a:ext cx="2063750" cy="457200"/>
          </a:xfrm>
          <a:noFill/>
        </p:spPr>
        <p:txBody>
          <a:bodyPr/>
          <a:lstStyle/>
          <a:p>
            <a:fld id="{BC4553EB-6AB8-FF44-880D-8564968EEF3A}" type="slidenum">
              <a:rPr lang="en-US" altLang="ja-JP" smtClean="0"/>
              <a:pPr/>
              <a:t>8</a:t>
            </a:fld>
            <a:endParaRPr lang="en-US" altLang="ja-JP" smtClean="0"/>
          </a:p>
        </p:txBody>
      </p:sp>
      <p:grpSp>
        <p:nvGrpSpPr>
          <p:cNvPr id="48" name="図形グループ 19"/>
          <p:cNvGrpSpPr>
            <a:grpSpLocks/>
          </p:cNvGrpSpPr>
          <p:nvPr/>
        </p:nvGrpSpPr>
        <p:grpSpPr bwMode="auto">
          <a:xfrm>
            <a:off x="5948363" y="1447800"/>
            <a:ext cx="2487612" cy="896938"/>
            <a:chOff x="3548942" y="5054600"/>
            <a:chExt cx="3086808" cy="1112838"/>
          </a:xfrm>
        </p:grpSpPr>
        <p:pic>
          <p:nvPicPr>
            <p:cNvPr id="49" name="Picture 30"/>
            <p:cNvPicPr>
              <a:picLocks noChangeAspect="1" noChangeArrowheads="1"/>
            </p:cNvPicPr>
            <p:nvPr/>
          </p:nvPicPr>
          <p:blipFill>
            <a:blip r:embed="rId5"/>
            <a:srcRect/>
            <a:stretch>
              <a:fillRect/>
            </a:stretch>
          </p:blipFill>
          <p:spPr bwMode="auto">
            <a:xfrm rot="10800000">
              <a:off x="3587750" y="5054600"/>
              <a:ext cx="3048000" cy="904875"/>
            </a:xfrm>
            <a:prstGeom prst="rect">
              <a:avLst/>
            </a:prstGeom>
            <a:noFill/>
            <a:ln w="9525">
              <a:noFill/>
              <a:miter lim="800000"/>
              <a:headEnd/>
              <a:tailEnd/>
            </a:ln>
          </p:spPr>
        </p:pic>
        <p:cxnSp>
          <p:nvCxnSpPr>
            <p:cNvPr id="50" name="直線矢印コネクタ 49"/>
            <p:cNvCxnSpPr/>
            <p:nvPr/>
          </p:nvCxnSpPr>
          <p:spPr>
            <a:xfrm rot="5400000">
              <a:off x="3119564" y="5517462"/>
              <a:ext cx="860725" cy="1969"/>
            </a:xfrm>
            <a:prstGeom prst="straightConnector1">
              <a:avLst/>
            </a:prstGeom>
            <a:ln w="19050" cap="flat" cmpd="sng" algn="ctr">
              <a:solidFill>
                <a:srgbClr val="FF0000"/>
              </a:solidFill>
              <a:prstDash val="solid"/>
              <a:round/>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3667135" y="6165468"/>
              <a:ext cx="2905579" cy="1970"/>
            </a:xfrm>
            <a:prstGeom prst="straightConnector1">
              <a:avLst/>
            </a:prstGeom>
            <a:ln w="19050" cap="flat" cmpd="sng" algn="ctr">
              <a:solidFill>
                <a:srgbClr val="FF0000"/>
              </a:solidFill>
              <a:prstDash val="solid"/>
              <a:round/>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2" name="テキスト ボックス 12"/>
          <p:cNvSpPr txBox="1">
            <a:spLocks noChangeArrowheads="1"/>
          </p:cNvSpPr>
          <p:nvPr/>
        </p:nvSpPr>
        <p:spPr bwMode="auto">
          <a:xfrm>
            <a:off x="6729413" y="2371725"/>
            <a:ext cx="925512" cy="338138"/>
          </a:xfrm>
          <a:prstGeom prst="rect">
            <a:avLst/>
          </a:prstGeom>
          <a:noFill/>
          <a:ln w="9525">
            <a:noFill/>
            <a:miter lim="800000"/>
            <a:headEnd/>
            <a:tailEnd/>
          </a:ln>
        </p:spPr>
        <p:txBody>
          <a:bodyPr wrap="none">
            <a:prstTxWarp prst="textNoShape">
              <a:avLst/>
            </a:prstTxWarp>
            <a:spAutoFit/>
          </a:bodyPr>
          <a:lstStyle/>
          <a:p>
            <a:r>
              <a:rPr lang="en-US" altLang="ja-JP" sz="1600"/>
              <a:t>2.45 nm</a:t>
            </a:r>
            <a:endParaRPr lang="ja-JP" altLang="en-US" sz="1600"/>
          </a:p>
        </p:txBody>
      </p:sp>
      <p:sp>
        <p:nvSpPr>
          <p:cNvPr id="53" name="テキスト ボックス 13"/>
          <p:cNvSpPr txBox="1">
            <a:spLocks noChangeArrowheads="1"/>
          </p:cNvSpPr>
          <p:nvPr/>
        </p:nvSpPr>
        <p:spPr bwMode="auto">
          <a:xfrm>
            <a:off x="4953000" y="1641475"/>
            <a:ext cx="925512" cy="338138"/>
          </a:xfrm>
          <a:prstGeom prst="rect">
            <a:avLst/>
          </a:prstGeom>
          <a:noFill/>
          <a:ln w="9525">
            <a:noFill/>
            <a:miter lim="800000"/>
            <a:headEnd/>
            <a:tailEnd/>
          </a:ln>
        </p:spPr>
        <p:txBody>
          <a:bodyPr wrap="none">
            <a:prstTxWarp prst="textNoShape">
              <a:avLst/>
            </a:prstTxWarp>
            <a:spAutoFit/>
          </a:bodyPr>
          <a:lstStyle/>
          <a:p>
            <a:r>
              <a:rPr lang="en-US" altLang="ja-JP" sz="1600" dirty="0"/>
              <a:t>1.22 nm</a:t>
            </a:r>
            <a:endParaRPr lang="ja-JP" alt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4" descr="Bake_0000s_504_SPT.png"/>
          <p:cNvPicPr>
            <a:picLocks noChangeAspect="1"/>
          </p:cNvPicPr>
          <p:nvPr/>
        </p:nvPicPr>
        <p:blipFill>
          <a:blip r:embed="rId3"/>
          <a:srcRect/>
          <a:stretch>
            <a:fillRect/>
          </a:stretch>
        </p:blipFill>
        <p:spPr bwMode="auto">
          <a:xfrm>
            <a:off x="381000" y="1524000"/>
            <a:ext cx="5170487" cy="4719637"/>
          </a:xfrm>
          <a:prstGeom prst="rect">
            <a:avLst/>
          </a:prstGeom>
          <a:noFill/>
          <a:ln w="9525">
            <a:noFill/>
            <a:miter lim="800000"/>
            <a:headEnd/>
            <a:tailEnd/>
          </a:ln>
        </p:spPr>
      </p:pic>
      <p:pic>
        <p:nvPicPr>
          <p:cNvPr id="22" name="図 6" descr="Bake_0000s_504_SL.png"/>
          <p:cNvPicPr>
            <a:picLocks noChangeAspect="1"/>
          </p:cNvPicPr>
          <p:nvPr/>
        </p:nvPicPr>
        <p:blipFill>
          <a:blip r:embed="rId4"/>
          <a:srcRect/>
          <a:stretch>
            <a:fillRect/>
          </a:stretch>
        </p:blipFill>
        <p:spPr bwMode="auto">
          <a:xfrm>
            <a:off x="5843587" y="2713037"/>
            <a:ext cx="3771900" cy="2027238"/>
          </a:xfrm>
          <a:prstGeom prst="rect">
            <a:avLst/>
          </a:prstGeom>
          <a:noFill/>
          <a:ln w="9525">
            <a:noFill/>
            <a:miter lim="800000"/>
            <a:headEnd/>
            <a:tailEnd/>
          </a:ln>
        </p:spPr>
      </p:pic>
      <p:sp>
        <p:nvSpPr>
          <p:cNvPr id="23" name="テキスト ボックス 8"/>
          <p:cNvSpPr txBox="1">
            <a:spLocks noChangeArrowheads="1"/>
          </p:cNvSpPr>
          <p:nvPr/>
        </p:nvSpPr>
        <p:spPr bwMode="auto">
          <a:xfrm>
            <a:off x="349250" y="1079500"/>
            <a:ext cx="3293490" cy="400110"/>
          </a:xfrm>
          <a:prstGeom prst="rect">
            <a:avLst/>
          </a:prstGeom>
          <a:noFill/>
          <a:ln w="9525">
            <a:noFill/>
            <a:miter lim="800000"/>
            <a:headEnd/>
            <a:tailEnd/>
          </a:ln>
        </p:spPr>
        <p:txBody>
          <a:bodyPr wrap="none">
            <a:prstTxWarp prst="textNoShape">
              <a:avLst/>
            </a:prstTxWarp>
            <a:spAutoFit/>
          </a:bodyPr>
          <a:lstStyle/>
          <a:p>
            <a:r>
              <a:rPr lang="en-US" altLang="ja-JP" sz="2000">
                <a:solidFill>
                  <a:srgbClr val="000000"/>
                </a:solidFill>
                <a:ea typeface="Arial" charset="0"/>
                <a:cs typeface="Arial" charset="0"/>
              </a:rPr>
              <a:t>Trajectory (on glass substrate)</a:t>
            </a:r>
            <a:endParaRPr lang="ja-JP" altLang="en-US" sz="2000">
              <a:solidFill>
                <a:srgbClr val="000000"/>
              </a:solidFill>
              <a:ea typeface="Arial" charset="0"/>
              <a:cs typeface="Arial" charset="0"/>
            </a:endParaRPr>
          </a:p>
        </p:txBody>
      </p:sp>
      <p:sp>
        <p:nvSpPr>
          <p:cNvPr id="24" name="テキスト ボックス 9"/>
          <p:cNvSpPr txBox="1">
            <a:spLocks noChangeArrowheads="1"/>
          </p:cNvSpPr>
          <p:nvPr/>
        </p:nvSpPr>
        <p:spPr bwMode="auto">
          <a:xfrm>
            <a:off x="5805487" y="2274887"/>
            <a:ext cx="2661055" cy="400110"/>
          </a:xfrm>
          <a:prstGeom prst="rect">
            <a:avLst/>
          </a:prstGeom>
          <a:noFill/>
          <a:ln w="9525">
            <a:noFill/>
            <a:miter lim="800000"/>
            <a:headEnd/>
            <a:tailEnd/>
          </a:ln>
        </p:spPr>
        <p:txBody>
          <a:bodyPr wrap="none">
            <a:prstTxWarp prst="textNoShape">
              <a:avLst/>
            </a:prstTxWarp>
            <a:spAutoFit/>
          </a:bodyPr>
          <a:lstStyle/>
          <a:p>
            <a:r>
              <a:rPr lang="en-US" altLang="ja-JP" sz="2000">
                <a:solidFill>
                  <a:srgbClr val="000000"/>
                </a:solidFill>
                <a:ea typeface="Arial" charset="0"/>
                <a:cs typeface="Arial" charset="0"/>
              </a:rPr>
              <a:t>Time course of step size</a:t>
            </a:r>
            <a:endParaRPr lang="ja-JP" altLang="en-US" sz="2000">
              <a:solidFill>
                <a:srgbClr val="000000"/>
              </a:solidFill>
              <a:ea typeface="Arial" charset="0"/>
              <a:cs typeface="Arial" charset="0"/>
            </a:endParaRPr>
          </a:p>
        </p:txBody>
      </p:sp>
      <p:sp>
        <p:nvSpPr>
          <p:cNvPr id="25" name="TextBox 7"/>
          <p:cNvSpPr txBox="1">
            <a:spLocks noChangeArrowheads="1"/>
          </p:cNvSpPr>
          <p:nvPr/>
        </p:nvSpPr>
        <p:spPr bwMode="auto">
          <a:xfrm>
            <a:off x="1322387" y="1781175"/>
            <a:ext cx="1047683" cy="584776"/>
          </a:xfrm>
          <a:prstGeom prst="rect">
            <a:avLst/>
          </a:prstGeom>
          <a:solidFill>
            <a:schemeClr val="bg1"/>
          </a:solidFill>
          <a:ln w="9525">
            <a:noFill/>
            <a:miter lim="800000"/>
            <a:headEnd/>
            <a:tailEnd/>
          </a:ln>
        </p:spPr>
        <p:txBody>
          <a:bodyPr wrap="none">
            <a:prstTxWarp prst="textNoShape">
              <a:avLst/>
            </a:prstTxWarp>
            <a:spAutoFit/>
          </a:bodyPr>
          <a:lstStyle/>
          <a:p>
            <a:pPr algn="ctr"/>
            <a:r>
              <a:rPr lang="en-US" altLang="ja-JP" sz="1600" dirty="0">
                <a:solidFill>
                  <a:srgbClr val="000000"/>
                </a:solidFill>
              </a:rPr>
              <a:t>Exp. Time:</a:t>
            </a:r>
          </a:p>
          <a:p>
            <a:pPr algn="ctr"/>
            <a:r>
              <a:rPr lang="en-US" altLang="ja-JP" sz="1600" dirty="0">
                <a:solidFill>
                  <a:srgbClr val="000000"/>
                </a:solidFill>
              </a:rPr>
              <a:t> 500 ms</a:t>
            </a:r>
          </a:p>
        </p:txBody>
      </p:sp>
      <p:sp>
        <p:nvSpPr>
          <p:cNvPr id="26" name="円/楕円 25"/>
          <p:cNvSpPr/>
          <p:nvPr/>
        </p:nvSpPr>
        <p:spPr>
          <a:xfrm>
            <a:off x="3494087" y="3271837"/>
            <a:ext cx="609600" cy="609600"/>
          </a:xfrm>
          <a:prstGeom prst="ellipse">
            <a:avLst/>
          </a:prstGeom>
          <a:noFill/>
          <a:ln w="28575"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ja-JP" altLang="en-US">
              <a:solidFill>
                <a:srgbClr val="000000"/>
              </a:solidFill>
            </a:endParaRPr>
          </a:p>
        </p:txBody>
      </p:sp>
      <p:sp>
        <p:nvSpPr>
          <p:cNvPr id="27" name="円/楕円 26"/>
          <p:cNvSpPr/>
          <p:nvPr/>
        </p:nvSpPr>
        <p:spPr>
          <a:xfrm>
            <a:off x="7202487" y="3813175"/>
            <a:ext cx="762000" cy="685800"/>
          </a:xfrm>
          <a:prstGeom prst="ellipse">
            <a:avLst/>
          </a:prstGeom>
          <a:noFill/>
          <a:ln w="28575"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ja-JP" altLang="en-US">
              <a:solidFill>
                <a:srgbClr val="000000"/>
              </a:solidFill>
            </a:endParaRPr>
          </a:p>
        </p:txBody>
      </p:sp>
      <p:grpSp>
        <p:nvGrpSpPr>
          <p:cNvPr id="29" name="図形グループ 17"/>
          <p:cNvGrpSpPr>
            <a:grpSpLocks/>
          </p:cNvGrpSpPr>
          <p:nvPr/>
        </p:nvGrpSpPr>
        <p:grpSpPr bwMode="auto">
          <a:xfrm>
            <a:off x="4083050" y="3805237"/>
            <a:ext cx="4821237" cy="2016125"/>
            <a:chOff x="4119035" y="4254501"/>
            <a:chExt cx="4821766" cy="2015985"/>
          </a:xfrm>
        </p:grpSpPr>
        <p:sp>
          <p:nvSpPr>
            <p:cNvPr id="30" name="テキスト ボックス 10"/>
            <p:cNvSpPr txBox="1">
              <a:spLocks noChangeArrowheads="1"/>
            </p:cNvSpPr>
            <p:nvPr/>
          </p:nvSpPr>
          <p:spPr bwMode="auto">
            <a:xfrm>
              <a:off x="5842001" y="5562600"/>
              <a:ext cx="3098800" cy="707886"/>
            </a:xfrm>
            <a:prstGeom prst="rect">
              <a:avLst/>
            </a:prstGeom>
            <a:noFill/>
            <a:ln w="28575">
              <a:solidFill>
                <a:srgbClr val="3366FF"/>
              </a:solidFill>
              <a:round/>
              <a:headEnd/>
              <a:tailEnd/>
            </a:ln>
          </p:spPr>
          <p:txBody>
            <a:bodyPr>
              <a:prstTxWarp prst="textNoShape">
                <a:avLst/>
              </a:prstTxWarp>
              <a:spAutoFit/>
            </a:bodyPr>
            <a:lstStyle/>
            <a:p>
              <a:r>
                <a:rPr lang="en-US" altLang="ja-JP" sz="2000">
                  <a:solidFill>
                    <a:srgbClr val="000000"/>
                  </a:solidFill>
                </a:rPr>
                <a:t>Nanoscale heterogeneity in the sample ?</a:t>
              </a:r>
              <a:endParaRPr lang="ja-JP" altLang="en-US" sz="2000">
                <a:solidFill>
                  <a:srgbClr val="000000"/>
                </a:solidFill>
              </a:endParaRPr>
            </a:p>
          </p:txBody>
        </p:sp>
        <p:cxnSp>
          <p:nvCxnSpPr>
            <p:cNvPr id="31" name="直線コネクタ 30"/>
            <p:cNvCxnSpPr/>
            <p:nvPr/>
          </p:nvCxnSpPr>
          <p:spPr>
            <a:xfrm rot="10800000">
              <a:off x="4119035" y="4254501"/>
              <a:ext cx="1689285" cy="1661998"/>
            </a:xfrm>
            <a:prstGeom prst="line">
              <a:avLst/>
            </a:prstGeom>
            <a:ln>
              <a:solidFill>
                <a:srgbClr val="3366FF"/>
              </a:solidFill>
              <a:tailEnd type="triangle" w="lg" len="lg"/>
            </a:ln>
          </p:spPr>
          <p:style>
            <a:lnRef idx="2">
              <a:schemeClr val="accent1"/>
            </a:lnRef>
            <a:fillRef idx="0">
              <a:schemeClr val="accent1"/>
            </a:fillRef>
            <a:effectRef idx="1">
              <a:schemeClr val="accent1"/>
            </a:effectRef>
            <a:fontRef idx="minor">
              <a:schemeClr val="tx1"/>
            </a:fontRef>
          </p:style>
        </p:cxnSp>
      </p:grpSp>
      <p:sp>
        <p:nvSpPr>
          <p:cNvPr id="12" name="テキスト ボックス 5"/>
          <p:cNvSpPr txBox="1">
            <a:spLocks noChangeArrowheads="1"/>
          </p:cNvSpPr>
          <p:nvPr/>
        </p:nvSpPr>
        <p:spPr bwMode="auto">
          <a:xfrm>
            <a:off x="488504" y="136942"/>
            <a:ext cx="9220200" cy="954107"/>
          </a:xfrm>
          <a:prstGeom prst="rect">
            <a:avLst/>
          </a:prstGeom>
          <a:noFill/>
          <a:ln w="9525">
            <a:noFill/>
            <a:miter lim="800000"/>
            <a:headEnd/>
            <a:tailEnd/>
          </a:ln>
        </p:spPr>
        <p:txBody>
          <a:bodyPr wrap="square">
            <a:prstTxWarp prst="textNoShape">
              <a:avLst/>
            </a:prstTxWarp>
            <a:spAutoFit/>
          </a:bodyPr>
          <a:lstStyle/>
          <a:p>
            <a:r>
              <a:rPr lang="en-US" altLang="ja-JP" sz="2800" kern="0" dirty="0" smtClean="0"/>
              <a:t>Previous works:</a:t>
            </a:r>
          </a:p>
          <a:p>
            <a:r>
              <a:rPr lang="en-US" altLang="ja-JP" sz="2800" dirty="0" smtClean="0">
                <a:solidFill>
                  <a:srgbClr val="000000"/>
                </a:solidFill>
              </a:rPr>
              <a:t>Visualization </a:t>
            </a:r>
            <a:r>
              <a:rPr lang="en-US" altLang="ja-JP" sz="2800" dirty="0">
                <a:solidFill>
                  <a:srgbClr val="000000"/>
                </a:solidFill>
              </a:rPr>
              <a:t>of nanoscale </a:t>
            </a:r>
            <a:r>
              <a:rPr lang="en-US" altLang="ja-JP" sz="2800" dirty="0" smtClean="0">
                <a:solidFill>
                  <a:srgbClr val="000000"/>
                </a:solidFill>
              </a:rPr>
              <a:t>heterogeneity in pol</a:t>
            </a:r>
            <a:r>
              <a:rPr lang="ja-JP" altLang="en-US" sz="2800" dirty="0" err="1" smtClean="0">
                <a:solidFill>
                  <a:srgbClr val="000000"/>
                </a:solidFill>
              </a:rPr>
              <a:t>ｙ</a:t>
            </a:r>
            <a:r>
              <a:rPr lang="en-US" altLang="ja-JP" sz="2800" dirty="0" smtClean="0">
                <a:solidFill>
                  <a:srgbClr val="000000"/>
                </a:solidFill>
              </a:rPr>
              <a:t>HEA films</a:t>
            </a:r>
            <a:endParaRPr lang="en-US" altLang="ja-JP" sz="2800" dirty="0">
              <a:solidFill>
                <a:srgbClr val="000000"/>
              </a:solidFill>
            </a:endParaRPr>
          </a:p>
        </p:txBody>
      </p:sp>
      <p:sp>
        <p:nvSpPr>
          <p:cNvPr id="2" name="スライド番号プレースホルダー 1"/>
          <p:cNvSpPr>
            <a:spLocks noGrp="1"/>
          </p:cNvSpPr>
          <p:nvPr>
            <p:ph type="sldNum" sz="quarter" idx="12"/>
          </p:nvPr>
        </p:nvSpPr>
        <p:spPr/>
        <p:txBody>
          <a:bodyPr/>
          <a:lstStyle/>
          <a:p>
            <a:fld id="{28C7C969-828D-42D8-A34B-B3B664C11063}" type="slidenum">
              <a:rPr kumimoji="1" lang="ja-JP" altLang="en-US" smtClean="0"/>
              <a:pPr/>
              <a:t>9</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1547</TotalTime>
  <Words>3033</Words>
  <Application>Microsoft Office PowerPoint</Application>
  <PresentationFormat>A4 210 x 297 mm</PresentationFormat>
  <Paragraphs>263</Paragraphs>
  <Slides>27</Slides>
  <Notes>27</Notes>
  <HiddenSlides>0</HiddenSlides>
  <MMClips>0</MMClips>
  <ScaleCrop>false</ScaleCrop>
  <HeadingPairs>
    <vt:vector size="6" baseType="variant">
      <vt:variant>
        <vt:lpstr>テーマ</vt:lpstr>
      </vt:variant>
      <vt:variant>
        <vt:i4>1</vt:i4>
      </vt:variant>
      <vt:variant>
        <vt:lpstr>埋め込まれた OLE サーバー</vt:lpstr>
      </vt:variant>
      <vt:variant>
        <vt:i4>3</vt:i4>
      </vt:variant>
      <vt:variant>
        <vt:lpstr>スライド タイトル</vt:lpstr>
      </vt:variant>
      <vt:variant>
        <vt:i4>27</vt:i4>
      </vt:variant>
    </vt:vector>
  </HeadingPairs>
  <TitlesOfParts>
    <vt:vector size="31" baseType="lpstr">
      <vt:lpstr>Office ​​テーマ</vt:lpstr>
      <vt:lpstr>数式</vt:lpstr>
      <vt:lpstr>MDLDrawObject Class</vt:lpstr>
      <vt:lpstr>CS ChemDraw Drawing</vt:lpstr>
      <vt:lpstr>Evaluation of Microscopic Inhomogeneity in Solids Using Single Molecules as Nanometer-sized Probes</vt:lpstr>
      <vt:lpstr>Contents</vt:lpstr>
      <vt:lpstr>History  of Single Molecule Spectroscopy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Motivation of my work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Contents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yoko</dc:creator>
  <cp:lastModifiedBy>yoko</cp:lastModifiedBy>
  <cp:revision>94</cp:revision>
  <cp:lastPrinted>2011-06-21T09:30:51Z</cp:lastPrinted>
  <dcterms:created xsi:type="dcterms:W3CDTF">2011-06-20T03:19:50Z</dcterms:created>
  <dcterms:modified xsi:type="dcterms:W3CDTF">2011-06-22T01:11:54Z</dcterms:modified>
</cp:coreProperties>
</file>