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3" r:id="rId4"/>
    <p:sldId id="282" r:id="rId5"/>
    <p:sldId id="263" r:id="rId6"/>
    <p:sldId id="259" r:id="rId7"/>
    <p:sldId id="265" r:id="rId8"/>
    <p:sldId id="266" r:id="rId9"/>
    <p:sldId id="272" r:id="rId10"/>
    <p:sldId id="270" r:id="rId11"/>
    <p:sldId id="271" r:id="rId12"/>
    <p:sldId id="274" r:id="rId13"/>
    <p:sldId id="275" r:id="rId14"/>
    <p:sldId id="276" r:id="rId15"/>
    <p:sldId id="294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FF0D"/>
    <a:srgbClr val="EF39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33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C6E49-99E2-46F4-BF6C-C63AB2D69D5D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EFEF-3F96-4CD9-8182-CC6CDCEE9E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DC6CB-B9FA-4A82-BABE-D6630F3B86FD}" type="slidenum">
              <a:rPr lang="ja-JP" altLang="en-US" smtClean="0">
                <a:ea typeface="ＭＳ Ｐゴシック" charset="-128"/>
              </a:rPr>
              <a:pPr/>
              <a:t>3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46D5CD-66BD-4A98-85D2-1D8E90DCFD3C}" type="slidenum">
              <a:rPr lang="ja-JP" altLang="en-US" smtClean="0">
                <a:ea typeface="ＭＳ Ｐゴシック" charset="-128"/>
              </a:rPr>
              <a:pPr/>
              <a:t>4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1A157D-37DB-4EDB-8D9A-AE4E04AF71E3}" type="slidenum">
              <a:rPr lang="ja-JP" altLang="en-US" smtClean="0"/>
              <a:pPr/>
              <a:t>5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E15F80-A1D3-4CA0-95FD-B34DD18CD259}" type="slidenum">
              <a:rPr lang="ja-JP" altLang="en-US" smtClean="0"/>
              <a:pPr/>
              <a:t>7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7FC9-CE99-4DC2-BCEF-2212EC9E12AB}" type="datetimeFigureOut">
              <a:rPr kumimoji="1" lang="ja-JP" altLang="en-US" smtClean="0"/>
              <a:pPr/>
              <a:t>2011/6/21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9A28C-64B2-4813-AEA4-9425A1CD9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289032" cy="2592288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Switching of Magnetic Ordering in CeRh</a:t>
            </a:r>
            <a:r>
              <a:rPr lang="en-US" altLang="ja-JP" dirty="0" smtClean="0"/>
              <a:t>In</a:t>
            </a:r>
            <a:r>
              <a:rPr lang="en-US" altLang="ja-JP" baseline="-25000" dirty="0" smtClean="0"/>
              <a:t>5</a:t>
            </a:r>
            <a:r>
              <a:rPr kumimoji="1" lang="en-US" altLang="ja-JP" dirty="0" smtClean="0"/>
              <a:t> under Hydrostatic Pressure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44008" y="4797152"/>
            <a:ext cx="3992488" cy="1752600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Kitaoka</a:t>
            </a:r>
            <a:r>
              <a:rPr kumimoji="1" lang="en-US" altLang="ja-JP" dirty="0" smtClean="0">
                <a:solidFill>
                  <a:schemeClr val="tx1"/>
                </a:solidFill>
              </a:rPr>
              <a:t> Laboratory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Kazuhiro </a:t>
            </a:r>
            <a:r>
              <a:rPr lang="en-US" altLang="ja-JP" dirty="0" err="1" smtClean="0">
                <a:solidFill>
                  <a:schemeClr val="tx1"/>
                </a:solidFill>
              </a:rPr>
              <a:t>Nishimoto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2276872"/>
            <a:ext cx="438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N. </a:t>
            </a:r>
            <a:r>
              <a:rPr kumimoji="1" lang="en-US" altLang="ja-JP" dirty="0" err="1" smtClean="0"/>
              <a:t>Aso</a:t>
            </a:r>
            <a:r>
              <a:rPr lang="en-US" altLang="ja-JP" dirty="0" smtClean="0"/>
              <a:t> et al., Phys. Rev. B </a:t>
            </a:r>
            <a:r>
              <a:rPr lang="en-US" altLang="ja-JP" b="1" dirty="0" smtClean="0"/>
              <a:t>78</a:t>
            </a:r>
            <a:r>
              <a:rPr lang="en-US" altLang="ja-JP" dirty="0" smtClean="0"/>
              <a:t>, 073703 (2009).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diffraction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245174" y="0"/>
            <a:ext cx="1935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solidFill>
                  <a:schemeClr val="accent1"/>
                </a:solidFill>
              </a:rPr>
              <a:t>Measurement</a:t>
            </a:r>
            <a:endParaRPr lang="en-US" altLang="ja-JP" sz="2400" i="1" dirty="0">
              <a:solidFill>
                <a:schemeClr val="accent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2718602" y="474316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638482" y="474316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rot="5400000" flipH="1" flipV="1">
            <a:off x="2556570" y="4868366"/>
            <a:ext cx="57606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5400000" flipH="1" flipV="1">
            <a:off x="1476450" y="4868366"/>
            <a:ext cx="57606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1836712" y="4293096"/>
            <a:ext cx="863080" cy="504056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V="1">
            <a:off x="3059832" y="5445224"/>
            <a:ext cx="1080120" cy="57606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4977347" y="5661248"/>
            <a:ext cx="4166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Neutron  diffraction  can  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r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eveal  magnetic  structure.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0" name="コンテンツ プレースホルダ 79"/>
          <p:cNvSpPr>
            <a:spLocks noGrp="1"/>
          </p:cNvSpPr>
          <p:nvPr>
            <p:ph idx="1"/>
          </p:nvPr>
        </p:nvSpPr>
        <p:spPr>
          <a:xfrm>
            <a:off x="323528" y="4581128"/>
            <a:ext cx="1044116" cy="432048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400" i="1" dirty="0" smtClean="0"/>
              <a:t>s</a:t>
            </a:r>
            <a:r>
              <a:rPr lang="en-US" altLang="ja-JP" sz="2400" dirty="0" smtClean="0"/>
              <a:t> = 1/2</a:t>
            </a:r>
            <a:endParaRPr kumimoji="1" lang="ja-JP" altLang="en-US" sz="2400" dirty="0"/>
          </a:p>
        </p:txBody>
      </p:sp>
      <p:sp>
        <p:nvSpPr>
          <p:cNvPr id="81" name="円/楕円 80"/>
          <p:cNvSpPr/>
          <p:nvPr/>
        </p:nvSpPr>
        <p:spPr>
          <a:xfrm>
            <a:off x="2718602" y="5967296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矢印コネクタ 81"/>
          <p:cNvCxnSpPr/>
          <p:nvPr/>
        </p:nvCxnSpPr>
        <p:spPr>
          <a:xfrm rot="5400000" flipH="1" flipV="1">
            <a:off x="2556570" y="6092502"/>
            <a:ext cx="57606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円/楕円 84"/>
          <p:cNvSpPr/>
          <p:nvPr/>
        </p:nvSpPr>
        <p:spPr>
          <a:xfrm>
            <a:off x="1638482" y="5967296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直線矢印コネクタ 85"/>
          <p:cNvCxnSpPr/>
          <p:nvPr/>
        </p:nvCxnSpPr>
        <p:spPr>
          <a:xfrm rot="5400000" flipH="1" flipV="1">
            <a:off x="1476450" y="6092502"/>
            <a:ext cx="57606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/楕円 86"/>
          <p:cNvSpPr/>
          <p:nvPr/>
        </p:nvSpPr>
        <p:spPr>
          <a:xfrm>
            <a:off x="2195736" y="5319224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8" name="直線矢印コネクタ 87"/>
          <p:cNvCxnSpPr/>
          <p:nvPr/>
        </p:nvCxnSpPr>
        <p:spPr>
          <a:xfrm rot="5400000">
            <a:off x="2033704" y="5444430"/>
            <a:ext cx="57606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円/楕円 89"/>
          <p:cNvSpPr/>
          <p:nvPr/>
        </p:nvSpPr>
        <p:spPr>
          <a:xfrm>
            <a:off x="3311888" y="5319224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矢印コネクタ 90"/>
          <p:cNvCxnSpPr/>
          <p:nvPr/>
        </p:nvCxnSpPr>
        <p:spPr>
          <a:xfrm rot="5400000">
            <a:off x="3149856" y="5444430"/>
            <a:ext cx="57606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>
            <a:off x="1691680" y="5445224"/>
            <a:ext cx="1007096" cy="57606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3059832" y="4221088"/>
            <a:ext cx="1080120" cy="57606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572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テキスト ボックス 78"/>
          <p:cNvSpPr txBox="1"/>
          <p:nvPr/>
        </p:nvSpPr>
        <p:spPr>
          <a:xfrm>
            <a:off x="0" y="1196752"/>
            <a:ext cx="92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X-ray</a:t>
            </a:r>
            <a:endParaRPr kumimoji="1" lang="ja-JP" altLang="en-US" sz="28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796136" y="2780928"/>
            <a:ext cx="259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Brugg</a:t>
            </a:r>
            <a:r>
              <a:rPr kumimoji="1" lang="en-US" altLang="ja-JP" sz="2800" dirty="0" smtClean="0"/>
              <a:t>  reflection</a:t>
            </a:r>
            <a:endParaRPr kumimoji="1" lang="ja-JP" altLang="en-US" sz="2800" dirty="0"/>
          </a:p>
        </p:txBody>
      </p:sp>
      <p:sp>
        <p:nvSpPr>
          <p:cNvPr id="96" name="円/楕円 95"/>
          <p:cNvSpPr/>
          <p:nvPr/>
        </p:nvSpPr>
        <p:spPr>
          <a:xfrm>
            <a:off x="3851920" y="474316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7" name="直線矢印コネクタ 96"/>
          <p:cNvCxnSpPr/>
          <p:nvPr/>
        </p:nvCxnSpPr>
        <p:spPr>
          <a:xfrm rot="5400000" flipH="1" flipV="1">
            <a:off x="3689888" y="4868366"/>
            <a:ext cx="57606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3798722" y="5967296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9" name="直線矢印コネクタ 98"/>
          <p:cNvCxnSpPr/>
          <p:nvPr/>
        </p:nvCxnSpPr>
        <p:spPr>
          <a:xfrm rot="5400000" flipH="1" flipV="1">
            <a:off x="3636690" y="6092502"/>
            <a:ext cx="57606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円/楕円 99"/>
          <p:cNvSpPr/>
          <p:nvPr/>
        </p:nvSpPr>
        <p:spPr>
          <a:xfrm>
            <a:off x="1512466" y="4005064"/>
            <a:ext cx="216000" cy="216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矢印コネクタ 100"/>
          <p:cNvCxnSpPr/>
          <p:nvPr/>
        </p:nvCxnSpPr>
        <p:spPr>
          <a:xfrm rot="5400000" flipH="1" flipV="1">
            <a:off x="1332434" y="4076278"/>
            <a:ext cx="576064" cy="1588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395536" y="3933056"/>
            <a:ext cx="9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neutron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72" grpId="0"/>
      <p:bldP spid="80" grpId="0" uiExpand="1" build="p" animBg="1"/>
      <p:bldP spid="81" grpId="0" animBg="1"/>
      <p:bldP spid="85" grpId="0" animBg="1"/>
      <p:bldP spid="87" grpId="0" animBg="1"/>
      <p:bldP spid="90" grpId="0" animBg="1"/>
      <p:bldP spid="79" grpId="0"/>
      <p:bldP spid="95" grpId="0"/>
      <p:bldP spid="96" grpId="0" animBg="1"/>
      <p:bldP spid="98" grpId="0" animBg="1"/>
      <p:bldP spid="100" grpId="0" animBg="1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908720"/>
          </a:xfrm>
        </p:spPr>
        <p:txBody>
          <a:bodyPr>
            <a:noAutofit/>
          </a:bodyPr>
          <a:lstStyle/>
          <a:p>
            <a:pPr algn="l"/>
            <a: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 diffraction  along  the (0.5, 0.5, L) direction</a:t>
            </a:r>
            <a:b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</a:t>
            </a:r>
            <a:r>
              <a:rPr lang="en-US" altLang="ja-JP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 state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604" t="12498" r="15625" b="8760"/>
          <a:stretch>
            <a:fillRect/>
          </a:stretch>
        </p:blipFill>
        <p:spPr bwMode="auto">
          <a:xfrm>
            <a:off x="0" y="1152128"/>
            <a:ext cx="417722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114771" y="0"/>
            <a:ext cx="1065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solidFill>
                  <a:schemeClr val="accent1"/>
                </a:solidFill>
              </a:rPr>
              <a:t>Results</a:t>
            </a:r>
            <a:endParaRPr lang="en-US" altLang="ja-JP" sz="2400" i="1" dirty="0">
              <a:solidFill>
                <a:schemeClr val="accent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563888" y="155679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411760" y="2708920"/>
            <a:ext cx="144016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267744" y="4365104"/>
            <a:ext cx="16561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339752" y="6021288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5224" y="1512080"/>
            <a:ext cx="152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P </a:t>
            </a:r>
            <a:r>
              <a:rPr lang="ja-JP" altLang="en-US" dirty="0" smtClean="0"/>
              <a:t>～</a:t>
            </a:r>
            <a:r>
              <a:rPr lang="en-US" altLang="ja-JP" dirty="0" smtClean="0"/>
              <a:t>0.25 </a:t>
            </a:r>
            <a:r>
              <a:rPr lang="en-US" altLang="ja-JP" dirty="0" err="1" smtClean="0"/>
              <a:t>GPa</a:t>
            </a:r>
            <a:r>
              <a:rPr lang="en-US" altLang="ja-JP" dirty="0" smtClean="0"/>
              <a:t>  </a:t>
            </a:r>
          </a:p>
          <a:p>
            <a:r>
              <a:rPr lang="en-US" altLang="ja-JP" i="1" dirty="0" smtClean="0"/>
              <a:t>T</a:t>
            </a:r>
            <a:r>
              <a:rPr lang="en-US" altLang="ja-JP" dirty="0" smtClean="0"/>
              <a:t> = 0.73 K</a:t>
            </a:r>
            <a:endParaRPr kumimoji="1" lang="ja-JP" altLang="en-US" i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95224" y="3123552"/>
            <a:ext cx="152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P </a:t>
            </a:r>
            <a:r>
              <a:rPr lang="ja-JP" altLang="en-US" dirty="0" smtClean="0"/>
              <a:t>～</a:t>
            </a:r>
            <a:r>
              <a:rPr lang="en-US" altLang="ja-JP" dirty="0" smtClean="0"/>
              <a:t>0.93 </a:t>
            </a:r>
            <a:r>
              <a:rPr lang="en-US" altLang="ja-JP" dirty="0" err="1" smtClean="0"/>
              <a:t>GPa</a:t>
            </a:r>
            <a:r>
              <a:rPr lang="en-US" altLang="ja-JP" dirty="0" smtClean="0"/>
              <a:t>  </a:t>
            </a:r>
          </a:p>
          <a:p>
            <a:r>
              <a:rPr lang="en-US" altLang="ja-JP" i="1" dirty="0" smtClean="0"/>
              <a:t>T</a:t>
            </a:r>
            <a:r>
              <a:rPr lang="en-US" altLang="ja-JP" dirty="0" smtClean="0"/>
              <a:t> = 0.75 K</a:t>
            </a:r>
            <a:endParaRPr kumimoji="1" lang="ja-JP" altLang="en-US" i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95224" y="4798893"/>
            <a:ext cx="152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P 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1.48 </a:t>
            </a:r>
            <a:r>
              <a:rPr lang="en-US" altLang="ja-JP" dirty="0" err="1" smtClean="0"/>
              <a:t>GPa</a:t>
            </a:r>
            <a:r>
              <a:rPr lang="en-US" altLang="ja-JP" dirty="0" smtClean="0"/>
              <a:t>  </a:t>
            </a:r>
          </a:p>
          <a:p>
            <a:r>
              <a:rPr lang="en-US" altLang="ja-JP" i="1" dirty="0" smtClean="0"/>
              <a:t>T</a:t>
            </a:r>
            <a:r>
              <a:rPr lang="en-US" altLang="ja-JP" dirty="0" smtClean="0"/>
              <a:t> = 2.0 K</a:t>
            </a:r>
            <a:endParaRPr kumimoji="1" lang="ja-JP" altLang="en-US" i="1" dirty="0"/>
          </a:p>
        </p:txBody>
      </p:sp>
      <p:sp>
        <p:nvSpPr>
          <p:cNvPr id="35" name="正方形/長方形 34"/>
          <p:cNvSpPr/>
          <p:nvPr/>
        </p:nvSpPr>
        <p:spPr>
          <a:xfrm>
            <a:off x="1475656" y="2852936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1475656" y="27089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1691680" y="2708920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6647" t="67547" r="21693" b="23594"/>
          <a:stretch>
            <a:fillRect/>
          </a:stretch>
        </p:blipFill>
        <p:spPr bwMode="auto">
          <a:xfrm>
            <a:off x="3419872" y="2636912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 l="76647" t="67547" r="21693" b="23594"/>
          <a:stretch>
            <a:fillRect/>
          </a:stretch>
        </p:blipFill>
        <p:spPr bwMode="auto">
          <a:xfrm>
            <a:off x="3419872" y="4221088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 l="76647" t="67547" r="21693" b="23594"/>
          <a:stretch>
            <a:fillRect/>
          </a:stretch>
        </p:blipFill>
        <p:spPr bwMode="auto">
          <a:xfrm>
            <a:off x="3419872" y="5877272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52214" t="23422" r="46125" b="73625"/>
          <a:stretch>
            <a:fillRect/>
          </a:stretch>
        </p:blipFill>
        <p:spPr bwMode="auto">
          <a:xfrm>
            <a:off x="1763688" y="2708920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テキスト ボックス 39"/>
          <p:cNvSpPr txBox="1"/>
          <p:nvPr/>
        </p:nvSpPr>
        <p:spPr>
          <a:xfrm>
            <a:off x="2051720" y="270892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/>
                </a:solidFill>
              </a:rPr>
              <a:t>4.9K</a:t>
            </a:r>
            <a:endParaRPr kumimoji="1" lang="ja-JP" altLang="en-US" sz="1400" dirty="0">
              <a:solidFill>
                <a:schemeClr val="accent2"/>
              </a:solidFill>
            </a:endParaRPr>
          </a:p>
        </p:txBody>
      </p:sp>
      <p:sp>
        <p:nvSpPr>
          <p:cNvPr id="48" name="下矢印 47"/>
          <p:cNvSpPr/>
          <p:nvPr/>
        </p:nvSpPr>
        <p:spPr>
          <a:xfrm>
            <a:off x="6457356" y="5775647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382273" y="6279703"/>
            <a:ext cx="4654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 does  δ  changes  in  SC  state?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図 49" descr="Mコロ　前期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196752"/>
            <a:ext cx="5076056" cy="3816424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010178" y="36450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●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84168" y="35730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●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172672" y="28613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●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568445" y="4911551"/>
            <a:ext cx="428187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 δ  increases</a:t>
            </a:r>
            <a:r>
              <a:rPr lang="en-US" altLang="ja-JP" sz="2400" dirty="0" smtClean="0"/>
              <a:t>  with  increasing  </a:t>
            </a:r>
            <a:r>
              <a:rPr lang="en-US" altLang="ja-JP" sz="2400" i="1" dirty="0" smtClean="0"/>
              <a:t>P</a:t>
            </a:r>
          </a:p>
          <a:p>
            <a:r>
              <a:rPr lang="en-US" altLang="ja-JP" sz="2400" dirty="0" smtClean="0"/>
              <a:t>    in  the  non-SC  state. </a:t>
            </a:r>
            <a:endParaRPr kumimoji="1" lang="ja-JP" altLang="en-US" sz="2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553274" y="150278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547664" y="309625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(b)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559686" y="474314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(c)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999758" y="33477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012160" y="328498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(b)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804248" y="28529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(c)</a:t>
            </a:r>
            <a:endParaRPr kumimoji="1" lang="ja-JP" altLang="en-US" dirty="0"/>
          </a:p>
        </p:txBody>
      </p:sp>
      <p:pic>
        <p:nvPicPr>
          <p:cNvPr id="61" name="コンテンツ プレースホルダ 3" descr="Graph1.jpg"/>
          <p:cNvPicPr>
            <a:picLocks noChangeAspect="1"/>
          </p:cNvPicPr>
          <p:nvPr/>
        </p:nvPicPr>
        <p:blipFill>
          <a:blip r:embed="rId6" cstate="print"/>
          <a:srcRect l="4956" t="29974" r="5829"/>
          <a:stretch>
            <a:fillRect/>
          </a:stretch>
        </p:blipFill>
        <p:spPr>
          <a:xfrm>
            <a:off x="4139952" y="1268760"/>
            <a:ext cx="4860032" cy="3300611"/>
          </a:xfrm>
          <a:prstGeom prst="rect">
            <a:avLst/>
          </a:prstGeom>
        </p:spPr>
      </p:pic>
      <p:cxnSp>
        <p:nvCxnSpPr>
          <p:cNvPr id="63" name="直線コネクタ 62"/>
          <p:cNvCxnSpPr/>
          <p:nvPr/>
        </p:nvCxnSpPr>
        <p:spPr>
          <a:xfrm rot="5400000" flipH="1" flipV="1">
            <a:off x="5579604" y="2744924"/>
            <a:ext cx="252028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1" grpId="1"/>
      <p:bldP spid="52" grpId="1"/>
      <p:bldP spid="53" grpId="1"/>
      <p:bldP spid="45" grpId="0"/>
      <p:bldP spid="58" grpId="1"/>
      <p:bldP spid="59" grpId="1"/>
      <p:bldP spid="6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90872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diffraction profiles under </a:t>
            </a:r>
            <a:r>
              <a:rPr kumimoji="1" lang="en-US" altLang="ja-JP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ja-JP" alt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kumimoji="1" lang="en-US" altLang="ja-JP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1.48 </a:t>
            </a:r>
            <a:r>
              <a:rPr kumimoji="1" lang="en-US" altLang="ja-JP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GPa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 flipV="1">
            <a:off x="395536" y="6597352"/>
            <a:ext cx="5760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114771" y="0"/>
            <a:ext cx="1065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solidFill>
                  <a:schemeClr val="accent1"/>
                </a:solidFill>
              </a:rPr>
              <a:t>Results</a:t>
            </a:r>
            <a:endParaRPr lang="en-US" altLang="ja-JP" sz="2400" i="1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94232" y="4848064"/>
            <a:ext cx="51030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 </a:t>
            </a:r>
            <a:r>
              <a:rPr kumimoji="1" lang="en-US" altLang="ja-JP" sz="2400" dirty="0" smtClean="0"/>
              <a:t>The  peak  at  Q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  gradually  lowers </a:t>
            </a:r>
          </a:p>
          <a:p>
            <a:r>
              <a:rPr kumimoji="1" lang="en-US" altLang="ja-JP" sz="2400" dirty="0" smtClean="0"/>
              <a:t> and  completely  disappears  </a:t>
            </a:r>
            <a:r>
              <a:rPr lang="en-US" altLang="ja-JP" sz="2400" dirty="0" smtClean="0"/>
              <a:t>at  0.75 K</a:t>
            </a:r>
            <a:r>
              <a:rPr kumimoji="1" lang="en-US" altLang="ja-JP" sz="2400" dirty="0" smtClean="0"/>
              <a:t>.</a:t>
            </a:r>
          </a:p>
          <a:p>
            <a:endParaRPr kumimoji="1" lang="en-US" altLang="ja-JP" sz="12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 A new peak (Q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) emerges at  0.9 K</a:t>
            </a:r>
          </a:p>
          <a:p>
            <a:r>
              <a:rPr lang="en-US" altLang="ja-JP" sz="2400" dirty="0" smtClean="0"/>
              <a:t> and  becomes  large  at  0.75 K.</a:t>
            </a:r>
            <a:endParaRPr lang="ja-JP" altLang="en-US" sz="2400" dirty="0" smtClean="0"/>
          </a:p>
        </p:txBody>
      </p:sp>
      <p:cxnSp>
        <p:nvCxnSpPr>
          <p:cNvPr id="16" name="直線コネクタ 15"/>
          <p:cNvCxnSpPr/>
          <p:nvPr/>
        </p:nvCxnSpPr>
        <p:spPr>
          <a:xfrm rot="5400000" flipH="1" flipV="1">
            <a:off x="5760132" y="2665380"/>
            <a:ext cx="2664296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876256" y="24853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●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76256" y="31334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●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76256" y="33494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●</a:t>
            </a:r>
            <a:endParaRPr kumimoji="1" lang="ja-JP" altLang="en-US" dirty="0"/>
          </a:p>
        </p:txBody>
      </p:sp>
      <p:pic>
        <p:nvPicPr>
          <p:cNvPr id="23" name="図 22" descr="Mコロ　前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144592"/>
            <a:ext cx="5076056" cy="3816424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 rot="5400000" flipH="1" flipV="1">
            <a:off x="5718824" y="2852936"/>
            <a:ext cx="288032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7086984" y="2918848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086984" y="361776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179" t="11758" r="52565" b="8404"/>
          <a:stretch>
            <a:fillRect/>
          </a:stretch>
        </p:blipFill>
        <p:spPr bwMode="auto">
          <a:xfrm>
            <a:off x="0" y="1080120"/>
            <a:ext cx="428396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円/楕円 32"/>
          <p:cNvSpPr/>
          <p:nvPr/>
        </p:nvSpPr>
        <p:spPr>
          <a:xfrm>
            <a:off x="7086984" y="3717048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39552" y="6641976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T-dependence of the peak intensities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60" t="14951" r="8853" b="8681"/>
          <a:stretch>
            <a:fillRect/>
          </a:stretch>
        </p:blipFill>
        <p:spPr bwMode="auto">
          <a:xfrm>
            <a:off x="0" y="1377304"/>
            <a:ext cx="4355976" cy="30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114771" y="0"/>
            <a:ext cx="1065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solidFill>
                  <a:schemeClr val="accent1"/>
                </a:solidFill>
              </a:rPr>
              <a:t>Results</a:t>
            </a:r>
            <a:endParaRPr lang="en-US" altLang="ja-JP" sz="2400" i="1" dirty="0">
              <a:solidFill>
                <a:schemeClr val="accent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387" y="5013176"/>
            <a:ext cx="7241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Switching  of  the  two  magnetic  vectors  occurs  at  </a:t>
            </a:r>
            <a:r>
              <a:rPr kumimoji="1" lang="en-US" altLang="ja-JP" sz="2400" i="1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lang="en-US" altLang="ja-JP" sz="2400" dirty="0" smtClean="0"/>
              <a:t>.</a:t>
            </a:r>
          </a:p>
          <a:p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95736" y="450912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T(K)</a:t>
            </a:r>
            <a:endParaRPr kumimoji="1"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803965" y="5661248"/>
            <a:ext cx="504056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6165304"/>
            <a:ext cx="732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 suggests  that  the  AFM  order  is  affected  by  the  SC.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43608" y="1052736"/>
            <a:ext cx="43204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508104" y="4149080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コンテンツ プレースホルダ 5" descr="re.jpg"/>
          <p:cNvPicPr>
            <a:picLocks noChangeAspect="1"/>
          </p:cNvPicPr>
          <p:nvPr/>
        </p:nvPicPr>
        <p:blipFill>
          <a:blip r:embed="rId3" cstate="print"/>
          <a:srcRect l="5262" t="29270" r="6380"/>
          <a:stretch>
            <a:fillRect/>
          </a:stretch>
        </p:blipFill>
        <p:spPr>
          <a:xfrm>
            <a:off x="4313926" y="1340768"/>
            <a:ext cx="4830074" cy="302433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652120" y="1124744"/>
            <a:ext cx="234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Pressure evolution of δ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 </a:t>
            </a:r>
            <a:r>
              <a:rPr lang="en-US" altLang="ja-JP" dirty="0" smtClean="0"/>
              <a:t>CeRhIn</a:t>
            </a:r>
            <a:r>
              <a:rPr lang="en-US" altLang="ja-JP" baseline="-25000" dirty="0" smtClean="0"/>
              <a:t>5</a:t>
            </a:r>
            <a:r>
              <a:rPr lang="en-US" altLang="ja-JP" dirty="0" smtClean="0"/>
              <a:t> ,  the  AFM  coexists  with  the  SC  under  high  pressure  and  low  temperature.</a:t>
            </a:r>
          </a:p>
          <a:p>
            <a:r>
              <a:rPr kumimoji="1" lang="en-US" altLang="ja-JP" dirty="0" smtClean="0"/>
              <a:t>Switching  of  two  magnetic  ordering  vectors (Q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 &amp; Q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) occurs  at  </a:t>
            </a:r>
            <a:r>
              <a:rPr kumimoji="1" lang="en-US" altLang="ja-JP" i="1" dirty="0" err="1" smtClean="0"/>
              <a:t>T</a:t>
            </a:r>
            <a:r>
              <a:rPr kumimoji="1" lang="en-US" altLang="ja-JP" baseline="-25000" dirty="0" err="1" smtClean="0"/>
              <a:t>c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Switching  suggests  the  possibility  that  the  AFM  order  is  affected  by  the  SC.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4000" dirty="0" smtClean="0"/>
              <a:t>Introduction</a:t>
            </a:r>
            <a:endParaRPr lang="en-US" altLang="ja-JP" sz="3300" dirty="0" smtClean="0"/>
          </a:p>
          <a:p>
            <a:pPr>
              <a:buNone/>
            </a:pPr>
            <a:r>
              <a:rPr lang="en-US" altLang="ja-JP" sz="3300" dirty="0" smtClean="0"/>
              <a:t>      - Heavy  </a:t>
            </a:r>
            <a:r>
              <a:rPr lang="en-US" altLang="ja-JP" sz="3300" dirty="0" err="1" smtClean="0"/>
              <a:t>fermion</a:t>
            </a:r>
            <a:r>
              <a:rPr lang="en-US" altLang="ja-JP" sz="3300" dirty="0" smtClean="0"/>
              <a:t>  system</a:t>
            </a:r>
          </a:p>
          <a:p>
            <a:pPr>
              <a:buNone/>
            </a:pPr>
            <a:r>
              <a:rPr lang="en-US" altLang="ja-JP" sz="3300" dirty="0" smtClean="0"/>
              <a:t>      - Motivation</a:t>
            </a:r>
          </a:p>
          <a:p>
            <a:pPr>
              <a:buNone/>
            </a:pPr>
            <a:r>
              <a:rPr lang="en-US" altLang="ja-JP" sz="3300" dirty="0" smtClean="0"/>
              <a:t>      - </a:t>
            </a:r>
            <a:r>
              <a:rPr lang="en-US" altLang="ja-JP" sz="3400" dirty="0" smtClean="0"/>
              <a:t>Crystal  and  magnetic  structure  of CeRhIn</a:t>
            </a:r>
            <a:r>
              <a:rPr lang="en-US" altLang="ja-JP" sz="3400" baseline="-25000" dirty="0" smtClean="0"/>
              <a:t>5</a:t>
            </a:r>
            <a:endParaRPr lang="en-US" altLang="ja-JP" sz="3400" dirty="0" smtClean="0"/>
          </a:p>
          <a:p>
            <a:r>
              <a:rPr lang="en-US" altLang="ja-JP" sz="4000" dirty="0" smtClean="0"/>
              <a:t>Measurement</a:t>
            </a:r>
          </a:p>
          <a:p>
            <a:pP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- </a:t>
            </a:r>
            <a:r>
              <a:rPr lang="en-US" altLang="ja-JP" sz="3300" dirty="0" smtClean="0"/>
              <a:t>Neutron  diffraction</a:t>
            </a:r>
          </a:p>
          <a:p>
            <a:r>
              <a:rPr lang="en-US" altLang="ja-JP" sz="4000" dirty="0" smtClean="0"/>
              <a:t>Result</a:t>
            </a:r>
          </a:p>
          <a:p>
            <a:r>
              <a:rPr lang="en-US" altLang="ja-JP" sz="4000" dirty="0" smtClean="0"/>
              <a:t>Summary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18542" y="5284788"/>
            <a:ext cx="7485906" cy="3698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 Example of heavy </a:t>
            </a:r>
            <a:r>
              <a:rPr lang="en-US" altLang="ja-JP" dirty="0" err="1">
                <a:solidFill>
                  <a:srgbClr val="000000"/>
                </a:solidFill>
              </a:rPr>
              <a:t>fermion</a:t>
            </a:r>
            <a:r>
              <a:rPr lang="en-US" altLang="ja-JP" dirty="0">
                <a:solidFill>
                  <a:srgbClr val="000000"/>
                </a:solidFill>
              </a:rPr>
              <a:t> superconductor compounds</a:t>
            </a:r>
          </a:p>
        </p:txBody>
      </p:sp>
      <p:sp>
        <p:nvSpPr>
          <p:cNvPr id="4" name="Rectangle 229"/>
          <p:cNvSpPr txBox="1">
            <a:spLocks noChangeArrowheads="1"/>
          </p:cNvSpPr>
          <p:nvPr/>
        </p:nvSpPr>
        <p:spPr>
          <a:xfrm>
            <a:off x="0" y="260648"/>
            <a:ext cx="8870950" cy="846137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ja-JP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of Heavy </a:t>
            </a:r>
            <a:r>
              <a:rPr lang="en-US" altLang="ja-JP" sz="4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Fermion</a:t>
            </a:r>
            <a:r>
              <a:rPr lang="en-US" altLang="ja-JP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System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338" y="1069975"/>
            <a:ext cx="53451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1328738" y="6243638"/>
            <a:ext cx="2828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U</a:t>
            </a:r>
            <a:r>
              <a:rPr lang="en-US" altLang="ja-JP" sz="2400" dirty="0"/>
              <a:t>Pt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         </a:t>
            </a:r>
            <a:r>
              <a:rPr lang="en-US" altLang="ja-JP" sz="2400" dirty="0">
                <a:solidFill>
                  <a:srgbClr val="FF0000"/>
                </a:solidFill>
              </a:rPr>
              <a:t>U</a:t>
            </a:r>
            <a:r>
              <a:rPr lang="en-US" altLang="ja-JP" sz="2400" dirty="0"/>
              <a:t>Pd</a:t>
            </a:r>
            <a:r>
              <a:rPr lang="en-US" altLang="ja-JP" sz="2400" baseline="-25000" dirty="0"/>
              <a:t>2</a:t>
            </a:r>
            <a:r>
              <a:rPr lang="en-US" altLang="ja-JP" sz="2400" dirty="0"/>
              <a:t>Al</a:t>
            </a:r>
            <a:r>
              <a:rPr lang="en-US" altLang="ja-JP" sz="2400" baseline="-25000" dirty="0"/>
              <a:t>3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3654425" y="4724400"/>
            <a:ext cx="293688" cy="396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378200" y="4310063"/>
            <a:ext cx="293688" cy="396875"/>
          </a:xfrm>
          <a:prstGeom prst="rect">
            <a:avLst/>
          </a:prstGeom>
          <a:noFill/>
          <a:ln w="5715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070225" y="4313238"/>
            <a:ext cx="293688" cy="39687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238625" y="4721225"/>
            <a:ext cx="293688" cy="3968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298" name="正方形/長方形 9"/>
          <p:cNvSpPr>
            <a:spLocks noChangeArrowheads="1"/>
          </p:cNvSpPr>
          <p:nvPr/>
        </p:nvSpPr>
        <p:spPr bwMode="auto">
          <a:xfrm>
            <a:off x="1406525" y="5762625"/>
            <a:ext cx="6632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>
                <a:solidFill>
                  <a:srgbClr val="0033CC"/>
                </a:solidFill>
              </a:rPr>
              <a:t>Ce</a:t>
            </a:r>
            <a:r>
              <a:rPr lang="en-US" altLang="ja-JP" sz="2400"/>
              <a:t>Cu</a:t>
            </a:r>
            <a:r>
              <a:rPr lang="en-US" altLang="ja-JP" sz="2400" baseline="-25000"/>
              <a:t>2</a:t>
            </a:r>
            <a:r>
              <a:rPr lang="en-US" altLang="ja-JP" sz="2400"/>
              <a:t>Si</a:t>
            </a:r>
            <a:r>
              <a:rPr lang="en-US" altLang="ja-JP" sz="2400" baseline="-25000"/>
              <a:t>2 </a:t>
            </a:r>
            <a:r>
              <a:rPr lang="en-US" altLang="ja-JP" sz="2400">
                <a:ea typeface="ＭＳ Ｐ明朝" pitchFamily="18" charset="-128"/>
              </a:rPr>
              <a:t>  </a:t>
            </a:r>
            <a:r>
              <a:rPr lang="en-US" altLang="ja-JP" sz="2400">
                <a:solidFill>
                  <a:srgbClr val="0033CC"/>
                </a:solidFill>
                <a:ea typeface="ＭＳ Ｐ明朝" pitchFamily="18" charset="-128"/>
              </a:rPr>
              <a:t>Ce</a:t>
            </a:r>
            <a:r>
              <a:rPr lang="en-US" altLang="ja-JP" sz="2400">
                <a:ea typeface="ＭＳ Ｐ明朝" pitchFamily="18" charset="-128"/>
              </a:rPr>
              <a:t>Pd</a:t>
            </a:r>
            <a:r>
              <a:rPr lang="en-US" altLang="ja-JP" sz="2400" baseline="-25000">
                <a:ea typeface="ＭＳ Ｐ明朝" pitchFamily="18" charset="-128"/>
              </a:rPr>
              <a:t>2</a:t>
            </a:r>
            <a:r>
              <a:rPr lang="en-US" altLang="ja-JP" sz="2400">
                <a:ea typeface="ＭＳ Ｐ明朝" pitchFamily="18" charset="-128"/>
              </a:rPr>
              <a:t>Si</a:t>
            </a:r>
            <a:r>
              <a:rPr lang="en-US" altLang="ja-JP" sz="2400" baseline="-25000">
                <a:ea typeface="ＭＳ Ｐ明朝" pitchFamily="18" charset="-128"/>
              </a:rPr>
              <a:t>2</a:t>
            </a:r>
            <a:r>
              <a:rPr lang="en-US" altLang="ja-JP" sz="2400">
                <a:ea typeface="ＭＳ Ｐ明朝" pitchFamily="18" charset="-128"/>
              </a:rPr>
              <a:t>  </a:t>
            </a:r>
            <a:r>
              <a:rPr lang="en-US" altLang="ja-JP" sz="2400">
                <a:solidFill>
                  <a:srgbClr val="0033CC"/>
                </a:solidFill>
                <a:ea typeface="ＭＳ Ｐ明朝" pitchFamily="18" charset="-128"/>
              </a:rPr>
              <a:t>Ce</a:t>
            </a:r>
            <a:r>
              <a:rPr lang="en-US" altLang="ja-JP" sz="2400">
                <a:ea typeface="ＭＳ Ｐ明朝" pitchFamily="18" charset="-128"/>
              </a:rPr>
              <a:t>Rh</a:t>
            </a:r>
            <a:r>
              <a:rPr lang="en-US" altLang="ja-JP" sz="2400" baseline="-25000">
                <a:ea typeface="ＭＳ Ｐ明朝" pitchFamily="18" charset="-128"/>
              </a:rPr>
              <a:t>2</a:t>
            </a:r>
            <a:r>
              <a:rPr lang="en-US" altLang="ja-JP" sz="2400">
                <a:ea typeface="ＭＳ Ｐ明朝" pitchFamily="18" charset="-128"/>
              </a:rPr>
              <a:t>Si</a:t>
            </a:r>
            <a:r>
              <a:rPr lang="en-US" altLang="ja-JP" sz="2400" baseline="-25000">
                <a:ea typeface="ＭＳ Ｐ明朝" pitchFamily="18" charset="-128"/>
              </a:rPr>
              <a:t>2</a:t>
            </a:r>
            <a:r>
              <a:rPr lang="en-US" altLang="ja-JP" sz="2400">
                <a:ea typeface="ＭＳ Ｐ明朝" pitchFamily="18" charset="-128"/>
              </a:rPr>
              <a:t>  </a:t>
            </a:r>
            <a:r>
              <a:rPr lang="en-US" altLang="ja-JP" sz="2400">
                <a:solidFill>
                  <a:srgbClr val="0033CC"/>
                </a:solidFill>
                <a:ea typeface="ＭＳ Ｐ明朝" pitchFamily="18" charset="-128"/>
              </a:rPr>
              <a:t>Ce</a:t>
            </a:r>
            <a:r>
              <a:rPr lang="en-US" altLang="ja-JP" sz="2400">
                <a:ea typeface="ＭＳ Ｐ明朝" pitchFamily="18" charset="-128"/>
              </a:rPr>
              <a:t>In</a:t>
            </a:r>
            <a:r>
              <a:rPr lang="en-US" altLang="ja-JP" sz="2400" baseline="-25000">
                <a:ea typeface="ＭＳ Ｐ明朝" pitchFamily="18" charset="-128"/>
              </a:rPr>
              <a:t>3</a:t>
            </a:r>
            <a:r>
              <a:rPr lang="en-US" altLang="ja-JP" sz="2400">
                <a:ea typeface="ＭＳ Ｐ明朝" pitchFamily="18" charset="-128"/>
              </a:rPr>
              <a:t>  </a:t>
            </a:r>
            <a:r>
              <a:rPr lang="en-US" altLang="ja-JP" sz="2400">
                <a:solidFill>
                  <a:srgbClr val="0033CC"/>
                </a:solidFill>
              </a:rPr>
              <a:t>Ce</a:t>
            </a:r>
            <a:r>
              <a:rPr lang="en-US" altLang="ja-JP" sz="2400"/>
              <a:t>RhIn</a:t>
            </a:r>
            <a:r>
              <a:rPr lang="en-US" altLang="ja-JP" sz="2400" baseline="-25000"/>
              <a:t>5</a:t>
            </a:r>
            <a:r>
              <a:rPr lang="en-US" altLang="ja-JP" sz="2400"/>
              <a:t>  </a:t>
            </a: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4195763" y="6246813"/>
            <a:ext cx="149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8A3E"/>
                </a:solidFill>
                <a:ea typeface="ＭＳ Ｐ明朝" pitchFamily="18" charset="-128"/>
              </a:rPr>
              <a:t>Pr</a:t>
            </a:r>
            <a:r>
              <a:rPr lang="en-US" altLang="ja-JP" sz="2400">
                <a:ea typeface="ＭＳ Ｐ明朝" pitchFamily="18" charset="-128"/>
              </a:rPr>
              <a:t>Os</a:t>
            </a:r>
            <a:r>
              <a:rPr lang="en-US" altLang="ja-JP" sz="2400" baseline="-25000">
                <a:ea typeface="ＭＳ Ｐ明朝" pitchFamily="18" charset="-128"/>
              </a:rPr>
              <a:t>4</a:t>
            </a:r>
            <a:r>
              <a:rPr lang="en-US" altLang="ja-JP" sz="2400">
                <a:ea typeface="ＭＳ Ｐ明朝" pitchFamily="18" charset="-128"/>
              </a:rPr>
              <a:t>Sb</a:t>
            </a:r>
            <a:r>
              <a:rPr lang="en-US" altLang="ja-JP" sz="2400" baseline="-25000">
                <a:ea typeface="ＭＳ Ｐ明朝" pitchFamily="18" charset="-128"/>
              </a:rPr>
              <a:t>12</a:t>
            </a:r>
            <a:endParaRPr lang="ja-JP" altLang="en-US" sz="2400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5900738" y="6246813"/>
            <a:ext cx="2725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>
                <a:solidFill>
                  <a:srgbClr val="7030A0"/>
                </a:solidFill>
                <a:ea typeface="ＭＳ Ｐ明朝" pitchFamily="18" charset="-128"/>
              </a:rPr>
              <a:t>Pu</a:t>
            </a:r>
            <a:r>
              <a:rPr lang="en-US" altLang="ja-JP" sz="2400">
                <a:ea typeface="ＭＳ Ｐ明朝" pitchFamily="18" charset="-128"/>
              </a:rPr>
              <a:t>CoGa</a:t>
            </a:r>
            <a:r>
              <a:rPr lang="en-US" altLang="ja-JP" sz="2400" baseline="-25000">
                <a:ea typeface="ＭＳ Ｐ明朝" pitchFamily="18" charset="-128"/>
              </a:rPr>
              <a:t>5</a:t>
            </a:r>
            <a:r>
              <a:rPr lang="en-US" altLang="ja-JP" sz="2400">
                <a:ea typeface="ＭＳ Ｐ明朝" pitchFamily="18" charset="-128"/>
              </a:rPr>
              <a:t>         </a:t>
            </a:r>
            <a:r>
              <a:rPr lang="ja-JP" altLang="en-US" sz="2400">
                <a:ea typeface="ＭＳ Ｐ明朝" pitchFamily="18" charset="-128"/>
              </a:rPr>
              <a:t> </a:t>
            </a:r>
            <a:r>
              <a:rPr lang="en-US" altLang="ja-JP" sz="2400"/>
              <a:t>etc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452320" y="-26988"/>
            <a:ext cx="1720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0070C0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293" grpId="0"/>
      <p:bldP spid="7" grpId="0" animBg="1"/>
      <p:bldP spid="8" grpId="0" animBg="1"/>
      <p:bldP spid="6" grpId="0" animBg="1"/>
      <p:bldP spid="9" grpId="0" animBg="1"/>
      <p:bldP spid="1229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Oval 257"/>
          <p:cNvSpPr>
            <a:spLocks noChangeArrowheads="1"/>
          </p:cNvSpPr>
          <p:nvPr/>
        </p:nvSpPr>
        <p:spPr bwMode="auto">
          <a:xfrm>
            <a:off x="3476625" y="5586413"/>
            <a:ext cx="1023938" cy="10223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CCECFF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0" name="Oval 257"/>
          <p:cNvSpPr>
            <a:spLocks noChangeArrowheads="1"/>
          </p:cNvSpPr>
          <p:nvPr/>
        </p:nvSpPr>
        <p:spPr bwMode="auto">
          <a:xfrm>
            <a:off x="2130425" y="5586413"/>
            <a:ext cx="1023938" cy="10223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CCECFF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9" name="Oval 257"/>
          <p:cNvSpPr>
            <a:spLocks noChangeArrowheads="1"/>
          </p:cNvSpPr>
          <p:nvPr/>
        </p:nvSpPr>
        <p:spPr bwMode="auto">
          <a:xfrm>
            <a:off x="801688" y="5570538"/>
            <a:ext cx="1023937" cy="1020762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CCECFF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8" name="Oval 257"/>
          <p:cNvSpPr>
            <a:spLocks noChangeArrowheads="1"/>
          </p:cNvSpPr>
          <p:nvPr/>
        </p:nvSpPr>
        <p:spPr bwMode="auto">
          <a:xfrm>
            <a:off x="3476625" y="4275138"/>
            <a:ext cx="1023938" cy="10223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CCECFF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7" name="Oval 257"/>
          <p:cNvSpPr>
            <a:spLocks noChangeArrowheads="1"/>
          </p:cNvSpPr>
          <p:nvPr/>
        </p:nvSpPr>
        <p:spPr bwMode="auto">
          <a:xfrm>
            <a:off x="2130425" y="4275138"/>
            <a:ext cx="1023938" cy="10223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CCECFF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5" name="AutoShape 19"/>
          <p:cNvSpPr>
            <a:spLocks noChangeArrowheads="1"/>
          </p:cNvSpPr>
          <p:nvPr/>
        </p:nvSpPr>
        <p:spPr bwMode="auto">
          <a:xfrm>
            <a:off x="774700" y="836613"/>
            <a:ext cx="2347913" cy="35401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r>
              <a:rPr lang="en-US" altLang="ja-JP" sz="2400" b="1">
                <a:solidFill>
                  <a:srgbClr val="0000CC"/>
                </a:solidFill>
              </a:rPr>
              <a:t>Normal metal</a:t>
            </a:r>
          </a:p>
        </p:txBody>
      </p:sp>
      <p:sp>
        <p:nvSpPr>
          <p:cNvPr id="300153" name="Text Box 121"/>
          <p:cNvSpPr txBox="1">
            <a:spLocks noChangeArrowheads="1"/>
          </p:cNvSpPr>
          <p:nvPr/>
        </p:nvSpPr>
        <p:spPr bwMode="auto">
          <a:xfrm>
            <a:off x="6432550" y="1209675"/>
            <a:ext cx="208422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ja-JP" sz="2000" dirty="0"/>
              <a:t>Ce</a:t>
            </a:r>
            <a:r>
              <a:rPr lang="en-US" altLang="ja-JP" sz="2000" baseline="30000" dirty="0"/>
              <a:t>3+</a:t>
            </a:r>
            <a:r>
              <a:rPr lang="en-US" altLang="ja-JP" sz="2000" dirty="0"/>
              <a:t>:</a:t>
            </a:r>
            <a:r>
              <a:rPr lang="ja-JP" altLang="en-US" sz="2000" dirty="0">
                <a:ea typeface="ＭＳ Ｐ明朝" charset="-128"/>
              </a:rPr>
              <a:t>･･･</a:t>
            </a:r>
            <a:r>
              <a:rPr lang="en-US" altLang="ja-JP" sz="2000" dirty="0">
                <a:solidFill>
                  <a:srgbClr val="660066"/>
                </a:solidFill>
              </a:rPr>
              <a:t>5</a:t>
            </a:r>
            <a:r>
              <a:rPr lang="en-US" altLang="ja-JP" sz="2000" i="1" dirty="0">
                <a:solidFill>
                  <a:srgbClr val="660066"/>
                </a:solidFill>
              </a:rPr>
              <a:t>s</a:t>
            </a:r>
            <a:r>
              <a:rPr lang="en-US" altLang="ja-JP" sz="2000" baseline="30000" dirty="0">
                <a:solidFill>
                  <a:srgbClr val="660066"/>
                </a:solidFill>
              </a:rPr>
              <a:t>2</a:t>
            </a:r>
            <a:r>
              <a:rPr lang="en-US" altLang="ja-JP" sz="2000" dirty="0">
                <a:solidFill>
                  <a:srgbClr val="CC0000"/>
                </a:solidFill>
              </a:rPr>
              <a:t>5</a:t>
            </a:r>
            <a:r>
              <a:rPr lang="en-US" altLang="ja-JP" sz="2000" i="1" dirty="0">
                <a:solidFill>
                  <a:srgbClr val="CC0000"/>
                </a:solidFill>
              </a:rPr>
              <a:t>p</a:t>
            </a:r>
            <a:r>
              <a:rPr lang="en-US" altLang="ja-JP" sz="2000" baseline="30000" dirty="0">
                <a:solidFill>
                  <a:srgbClr val="CC0000"/>
                </a:solidFill>
              </a:rPr>
              <a:t>6</a:t>
            </a:r>
            <a:r>
              <a:rPr lang="en-US" altLang="ja-JP" sz="2000" baseline="30000" dirty="0"/>
              <a:t> </a:t>
            </a:r>
            <a:r>
              <a:rPr lang="en-US" altLang="ja-JP" sz="2000" b="1" dirty="0">
                <a:solidFill>
                  <a:srgbClr val="0000CC"/>
                </a:solidFill>
              </a:rPr>
              <a:t>4</a:t>
            </a:r>
            <a:r>
              <a:rPr lang="en-US" altLang="ja-JP" sz="2000" b="1" i="1" dirty="0">
                <a:solidFill>
                  <a:srgbClr val="0000CC"/>
                </a:solidFill>
              </a:rPr>
              <a:t>f </a:t>
            </a:r>
            <a:r>
              <a:rPr lang="en-US" altLang="ja-JP" sz="2000" b="1" baseline="30000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300233" name="AutoShape 201"/>
          <p:cNvSpPr>
            <a:spLocks noChangeArrowheads="1"/>
          </p:cNvSpPr>
          <p:nvPr/>
        </p:nvSpPr>
        <p:spPr bwMode="auto">
          <a:xfrm>
            <a:off x="768350" y="3822700"/>
            <a:ext cx="3700463" cy="4048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r>
              <a:rPr lang="en-US" altLang="ja-JP" sz="2400" b="1">
                <a:solidFill>
                  <a:srgbClr val="0000CC"/>
                </a:solidFill>
              </a:rPr>
              <a:t>Heavy Fermion system</a:t>
            </a:r>
          </a:p>
        </p:txBody>
      </p:sp>
      <p:grpSp>
        <p:nvGrpSpPr>
          <p:cNvPr id="2" name="Group 295"/>
          <p:cNvGrpSpPr>
            <a:grpSpLocks/>
          </p:cNvGrpSpPr>
          <p:nvPr/>
        </p:nvGrpSpPr>
        <p:grpSpPr bwMode="auto">
          <a:xfrm>
            <a:off x="5608638" y="2083990"/>
            <a:ext cx="3241675" cy="2497138"/>
            <a:chOff x="2925" y="663"/>
            <a:chExt cx="2042" cy="1573"/>
          </a:xfrm>
        </p:grpSpPr>
        <p:sp>
          <p:nvSpPr>
            <p:cNvPr id="12355" name="Line 138"/>
            <p:cNvSpPr>
              <a:spLocks noChangeShapeType="1"/>
            </p:cNvSpPr>
            <p:nvPr/>
          </p:nvSpPr>
          <p:spPr bwMode="auto">
            <a:xfrm flipV="1">
              <a:off x="3198" y="844"/>
              <a:ext cx="0" cy="1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6" name="Line 137"/>
            <p:cNvSpPr>
              <a:spLocks noChangeShapeType="1"/>
            </p:cNvSpPr>
            <p:nvPr/>
          </p:nvSpPr>
          <p:spPr bwMode="auto">
            <a:xfrm>
              <a:off x="3198" y="1978"/>
              <a:ext cx="1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7" name="Text Box 139"/>
            <p:cNvSpPr txBox="1">
              <a:spLocks noChangeArrowheads="1"/>
            </p:cNvSpPr>
            <p:nvPr/>
          </p:nvSpPr>
          <p:spPr bwMode="auto">
            <a:xfrm rot="-5400000">
              <a:off x="2804" y="1328"/>
              <a:ext cx="454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i="1"/>
                <a:t>n</a:t>
              </a:r>
              <a:r>
                <a:rPr lang="en-US" altLang="ja-JP"/>
                <a:t>(</a:t>
              </a:r>
              <a:r>
                <a:rPr lang="en-US" altLang="ja-JP" i="1"/>
                <a:t>r</a:t>
              </a:r>
              <a:r>
                <a:rPr lang="en-US" altLang="ja-JP"/>
                <a:t>)</a:t>
              </a:r>
            </a:p>
          </p:txBody>
        </p:sp>
        <p:sp>
          <p:nvSpPr>
            <p:cNvPr id="12358" name="Text Box 140"/>
            <p:cNvSpPr txBox="1">
              <a:spLocks noChangeArrowheads="1"/>
            </p:cNvSpPr>
            <p:nvPr/>
          </p:nvSpPr>
          <p:spPr bwMode="auto">
            <a:xfrm>
              <a:off x="3923" y="2024"/>
              <a:ext cx="272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i="1"/>
                <a:t>r</a:t>
              </a:r>
            </a:p>
          </p:txBody>
        </p:sp>
        <p:sp>
          <p:nvSpPr>
            <p:cNvPr id="12359" name="Freeform 142"/>
            <p:cNvSpPr>
              <a:spLocks/>
            </p:cNvSpPr>
            <p:nvPr/>
          </p:nvSpPr>
          <p:spPr bwMode="auto">
            <a:xfrm>
              <a:off x="3358" y="867"/>
              <a:ext cx="1518" cy="1111"/>
            </a:xfrm>
            <a:custGeom>
              <a:avLst/>
              <a:gdLst>
                <a:gd name="T0" fmla="*/ 0 w 1430"/>
                <a:gd name="T1" fmla="*/ 1089 h 1111"/>
                <a:gd name="T2" fmla="*/ 89 w 1430"/>
                <a:gd name="T3" fmla="*/ 749 h 1111"/>
                <a:gd name="T4" fmla="*/ 261 w 1430"/>
                <a:gd name="T5" fmla="*/ 23 h 1111"/>
                <a:gd name="T6" fmla="*/ 606 w 1430"/>
                <a:gd name="T7" fmla="*/ 885 h 1111"/>
                <a:gd name="T8" fmla="*/ 1815 w 1430"/>
                <a:gd name="T9" fmla="*/ 1111 h 1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0"/>
                <a:gd name="T16" fmla="*/ 0 h 1111"/>
                <a:gd name="T17" fmla="*/ 1430 w 1430"/>
                <a:gd name="T18" fmla="*/ 1111 h 1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0" h="1111">
                  <a:moveTo>
                    <a:pt x="0" y="1089"/>
                  </a:moveTo>
                  <a:cubicBezTo>
                    <a:pt x="15" y="1018"/>
                    <a:pt x="36" y="927"/>
                    <a:pt x="70" y="749"/>
                  </a:cubicBezTo>
                  <a:cubicBezTo>
                    <a:pt x="104" y="571"/>
                    <a:pt x="138" y="0"/>
                    <a:pt x="206" y="23"/>
                  </a:cubicBezTo>
                  <a:cubicBezTo>
                    <a:pt x="274" y="46"/>
                    <a:pt x="274" y="704"/>
                    <a:pt x="478" y="885"/>
                  </a:cubicBezTo>
                  <a:cubicBezTo>
                    <a:pt x="682" y="1066"/>
                    <a:pt x="1271" y="1073"/>
                    <a:pt x="1430" y="1111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60" name="Freeform 145"/>
            <p:cNvSpPr>
              <a:spLocks/>
            </p:cNvSpPr>
            <p:nvPr/>
          </p:nvSpPr>
          <p:spPr bwMode="auto">
            <a:xfrm>
              <a:off x="3521" y="1033"/>
              <a:ext cx="1370" cy="923"/>
            </a:xfrm>
            <a:custGeom>
              <a:avLst/>
              <a:gdLst>
                <a:gd name="T0" fmla="*/ 0 w 948"/>
                <a:gd name="T1" fmla="*/ 1007 h 907"/>
                <a:gd name="T2" fmla="*/ 834 w 948"/>
                <a:gd name="T3" fmla="*/ 504 h 907"/>
                <a:gd name="T4" fmla="*/ 1243 w 948"/>
                <a:gd name="T5" fmla="*/ 103 h 907"/>
                <a:gd name="T6" fmla="*/ 1656 w 948"/>
                <a:gd name="T7" fmla="*/ 0 h 907"/>
                <a:gd name="T8" fmla="*/ 2068 w 948"/>
                <a:gd name="T9" fmla="*/ 103 h 907"/>
                <a:gd name="T10" fmla="*/ 3311 w 948"/>
                <a:gd name="T11" fmla="*/ 605 h 907"/>
                <a:gd name="T12" fmla="*/ 5523 w 948"/>
                <a:gd name="T13" fmla="*/ 857 h 907"/>
                <a:gd name="T14" fmla="*/ 8636 w 948"/>
                <a:gd name="T15" fmla="*/ 1007 h 9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8"/>
                <a:gd name="T25" fmla="*/ 0 h 907"/>
                <a:gd name="T26" fmla="*/ 948 w 948"/>
                <a:gd name="T27" fmla="*/ 907 h 9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8" h="907">
                  <a:moveTo>
                    <a:pt x="0" y="907"/>
                  </a:moveTo>
                  <a:cubicBezTo>
                    <a:pt x="34" y="748"/>
                    <a:pt x="68" y="590"/>
                    <a:pt x="91" y="454"/>
                  </a:cubicBezTo>
                  <a:cubicBezTo>
                    <a:pt x="114" y="318"/>
                    <a:pt x="121" y="167"/>
                    <a:pt x="136" y="91"/>
                  </a:cubicBezTo>
                  <a:cubicBezTo>
                    <a:pt x="151" y="15"/>
                    <a:pt x="167" y="0"/>
                    <a:pt x="182" y="0"/>
                  </a:cubicBezTo>
                  <a:cubicBezTo>
                    <a:pt x="197" y="0"/>
                    <a:pt x="197" y="0"/>
                    <a:pt x="227" y="91"/>
                  </a:cubicBezTo>
                  <a:cubicBezTo>
                    <a:pt x="257" y="182"/>
                    <a:pt x="300" y="432"/>
                    <a:pt x="363" y="545"/>
                  </a:cubicBezTo>
                  <a:cubicBezTo>
                    <a:pt x="426" y="658"/>
                    <a:pt x="509" y="711"/>
                    <a:pt x="606" y="771"/>
                  </a:cubicBezTo>
                  <a:cubicBezTo>
                    <a:pt x="704" y="831"/>
                    <a:pt x="732" y="869"/>
                    <a:pt x="948" y="907"/>
                  </a:cubicBez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61" name="Freeform 152"/>
            <p:cNvSpPr>
              <a:spLocks/>
            </p:cNvSpPr>
            <p:nvPr/>
          </p:nvSpPr>
          <p:spPr bwMode="auto">
            <a:xfrm>
              <a:off x="3742" y="1549"/>
              <a:ext cx="1179" cy="461"/>
            </a:xfrm>
            <a:custGeom>
              <a:avLst/>
              <a:gdLst>
                <a:gd name="T0" fmla="*/ 1179 w 1179"/>
                <a:gd name="T1" fmla="*/ 174 h 461"/>
                <a:gd name="T2" fmla="*/ 590 w 1179"/>
                <a:gd name="T3" fmla="*/ 38 h 461"/>
                <a:gd name="T4" fmla="*/ 136 w 1179"/>
                <a:gd name="T5" fmla="*/ 401 h 461"/>
                <a:gd name="T6" fmla="*/ 0 w 1179"/>
                <a:gd name="T7" fmla="*/ 401 h 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9"/>
                <a:gd name="T13" fmla="*/ 0 h 461"/>
                <a:gd name="T14" fmla="*/ 1179 w 1179"/>
                <a:gd name="T15" fmla="*/ 461 h 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9" h="461">
                  <a:moveTo>
                    <a:pt x="1179" y="174"/>
                  </a:moveTo>
                  <a:cubicBezTo>
                    <a:pt x="971" y="87"/>
                    <a:pt x="764" y="0"/>
                    <a:pt x="590" y="38"/>
                  </a:cubicBezTo>
                  <a:cubicBezTo>
                    <a:pt x="416" y="76"/>
                    <a:pt x="234" y="341"/>
                    <a:pt x="136" y="401"/>
                  </a:cubicBezTo>
                  <a:cubicBezTo>
                    <a:pt x="38" y="461"/>
                    <a:pt x="23" y="401"/>
                    <a:pt x="0" y="401"/>
                  </a:cubicBezTo>
                </a:path>
              </a:pathLst>
            </a:custGeom>
            <a:noFill/>
            <a:ln w="19050">
              <a:solidFill>
                <a:srgbClr val="660066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62" name="Freeform 153"/>
            <p:cNvSpPr>
              <a:spLocks/>
            </p:cNvSpPr>
            <p:nvPr/>
          </p:nvSpPr>
          <p:spPr bwMode="auto">
            <a:xfrm>
              <a:off x="3560" y="1433"/>
              <a:ext cx="1361" cy="560"/>
            </a:xfrm>
            <a:custGeom>
              <a:avLst/>
              <a:gdLst>
                <a:gd name="T0" fmla="*/ 1361 w 1361"/>
                <a:gd name="T1" fmla="*/ 455 h 560"/>
                <a:gd name="T2" fmla="*/ 862 w 1361"/>
                <a:gd name="T3" fmla="*/ 319 h 560"/>
                <a:gd name="T4" fmla="*/ 499 w 1361"/>
                <a:gd name="T5" fmla="*/ 46 h 560"/>
                <a:gd name="T6" fmla="*/ 318 w 1361"/>
                <a:gd name="T7" fmla="*/ 46 h 560"/>
                <a:gd name="T8" fmla="*/ 227 w 1361"/>
                <a:gd name="T9" fmla="*/ 137 h 560"/>
                <a:gd name="T10" fmla="*/ 91 w 1361"/>
                <a:gd name="T11" fmla="*/ 500 h 560"/>
                <a:gd name="T12" fmla="*/ 0 w 1361"/>
                <a:gd name="T13" fmla="*/ 500 h 5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1"/>
                <a:gd name="T22" fmla="*/ 0 h 560"/>
                <a:gd name="T23" fmla="*/ 1361 w 1361"/>
                <a:gd name="T24" fmla="*/ 560 h 5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1" h="560">
                  <a:moveTo>
                    <a:pt x="1361" y="455"/>
                  </a:moveTo>
                  <a:cubicBezTo>
                    <a:pt x="1183" y="421"/>
                    <a:pt x="1006" y="387"/>
                    <a:pt x="862" y="319"/>
                  </a:cubicBezTo>
                  <a:cubicBezTo>
                    <a:pt x="718" y="251"/>
                    <a:pt x="590" y="92"/>
                    <a:pt x="499" y="46"/>
                  </a:cubicBezTo>
                  <a:cubicBezTo>
                    <a:pt x="408" y="0"/>
                    <a:pt x="363" y="31"/>
                    <a:pt x="318" y="46"/>
                  </a:cubicBezTo>
                  <a:cubicBezTo>
                    <a:pt x="273" y="61"/>
                    <a:pt x="265" y="62"/>
                    <a:pt x="227" y="137"/>
                  </a:cubicBezTo>
                  <a:cubicBezTo>
                    <a:pt x="189" y="212"/>
                    <a:pt x="129" y="440"/>
                    <a:pt x="91" y="500"/>
                  </a:cubicBezTo>
                  <a:cubicBezTo>
                    <a:pt x="53" y="560"/>
                    <a:pt x="26" y="530"/>
                    <a:pt x="0" y="500"/>
                  </a:cubicBezTo>
                </a:path>
              </a:pathLst>
            </a:custGeom>
            <a:noFill/>
            <a:ln w="19050">
              <a:solidFill>
                <a:srgbClr val="0033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63" name="Text Box 154"/>
            <p:cNvSpPr txBox="1">
              <a:spLocks noChangeArrowheads="1"/>
            </p:cNvSpPr>
            <p:nvPr/>
          </p:nvSpPr>
          <p:spPr bwMode="auto">
            <a:xfrm>
              <a:off x="3424" y="663"/>
              <a:ext cx="317" cy="1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sz="1600" b="1">
                  <a:solidFill>
                    <a:srgbClr val="0000FF"/>
                  </a:solidFill>
                </a:rPr>
                <a:t>4</a:t>
              </a:r>
              <a:r>
                <a:rPr lang="en-US" altLang="ja-JP" sz="1600" b="1" i="1">
                  <a:solidFill>
                    <a:srgbClr val="0000FF"/>
                  </a:solidFill>
                </a:rPr>
                <a:t>f</a:t>
              </a:r>
            </a:p>
          </p:txBody>
        </p:sp>
        <p:sp>
          <p:nvSpPr>
            <p:cNvPr id="12364" name="Text Box 155"/>
            <p:cNvSpPr txBox="1">
              <a:spLocks noChangeArrowheads="1"/>
            </p:cNvSpPr>
            <p:nvPr/>
          </p:nvSpPr>
          <p:spPr bwMode="auto">
            <a:xfrm>
              <a:off x="3796" y="914"/>
              <a:ext cx="317" cy="1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sz="1600">
                  <a:solidFill>
                    <a:srgbClr val="CC0000"/>
                  </a:solidFill>
                </a:rPr>
                <a:t>5</a:t>
              </a:r>
              <a:r>
                <a:rPr lang="en-US" altLang="ja-JP" sz="1600" i="1">
                  <a:solidFill>
                    <a:srgbClr val="CC0000"/>
                  </a:solidFill>
                </a:rPr>
                <a:t>p</a:t>
              </a:r>
            </a:p>
          </p:txBody>
        </p:sp>
        <p:sp>
          <p:nvSpPr>
            <p:cNvPr id="12365" name="Text Box 156"/>
            <p:cNvSpPr txBox="1">
              <a:spLocks noChangeArrowheads="1"/>
            </p:cNvSpPr>
            <p:nvPr/>
          </p:nvSpPr>
          <p:spPr bwMode="auto">
            <a:xfrm>
              <a:off x="3988" y="1276"/>
              <a:ext cx="317" cy="1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sz="1600">
                  <a:solidFill>
                    <a:srgbClr val="003300"/>
                  </a:solidFill>
                </a:rPr>
                <a:t>5</a:t>
              </a:r>
              <a:r>
                <a:rPr lang="en-US" altLang="ja-JP" sz="1600" i="1">
                  <a:solidFill>
                    <a:srgbClr val="003300"/>
                  </a:solidFill>
                </a:rPr>
                <a:t>d</a:t>
              </a:r>
            </a:p>
          </p:txBody>
        </p:sp>
        <p:sp>
          <p:nvSpPr>
            <p:cNvPr id="12366" name="Text Box 157"/>
            <p:cNvSpPr txBox="1">
              <a:spLocks noChangeArrowheads="1"/>
            </p:cNvSpPr>
            <p:nvPr/>
          </p:nvSpPr>
          <p:spPr bwMode="auto">
            <a:xfrm>
              <a:off x="4468" y="1389"/>
              <a:ext cx="317" cy="1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sz="1600">
                  <a:solidFill>
                    <a:srgbClr val="660066"/>
                  </a:solidFill>
                </a:rPr>
                <a:t>6</a:t>
              </a:r>
              <a:r>
                <a:rPr lang="en-US" altLang="ja-JP" sz="1600" i="1">
                  <a:solidFill>
                    <a:srgbClr val="660066"/>
                  </a:solidFill>
                </a:rPr>
                <a:t>s</a:t>
              </a:r>
            </a:p>
          </p:txBody>
        </p:sp>
      </p:grpSp>
      <p:grpSp>
        <p:nvGrpSpPr>
          <p:cNvPr id="3" name="Group 296"/>
          <p:cNvGrpSpPr>
            <a:grpSpLocks/>
          </p:cNvGrpSpPr>
          <p:nvPr/>
        </p:nvGrpSpPr>
        <p:grpSpPr bwMode="auto">
          <a:xfrm>
            <a:off x="6826250" y="1557610"/>
            <a:ext cx="1373188" cy="503238"/>
            <a:chOff x="3902" y="709"/>
            <a:chExt cx="1179" cy="317"/>
          </a:xfrm>
        </p:grpSpPr>
        <p:sp>
          <p:nvSpPr>
            <p:cNvPr id="12353" name="AutoShape 218"/>
            <p:cNvSpPr>
              <a:spLocks/>
            </p:cNvSpPr>
            <p:nvPr/>
          </p:nvSpPr>
          <p:spPr bwMode="auto">
            <a:xfrm rot="-5400000">
              <a:off x="4463" y="361"/>
              <a:ext cx="110" cy="806"/>
            </a:xfrm>
            <a:prstGeom prst="leftBrace">
              <a:avLst>
                <a:gd name="adj1" fmla="val 6302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54" name="Text Box 219"/>
            <p:cNvSpPr txBox="1">
              <a:spLocks noChangeArrowheads="1"/>
            </p:cNvSpPr>
            <p:nvPr/>
          </p:nvSpPr>
          <p:spPr bwMode="auto">
            <a:xfrm>
              <a:off x="3902" y="814"/>
              <a:ext cx="1179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altLang="ja-JP"/>
                <a:t>closed shell</a:t>
              </a:r>
            </a:p>
          </p:txBody>
        </p:sp>
      </p:grpSp>
      <p:sp>
        <p:nvSpPr>
          <p:cNvPr id="300316" name="Text Box 284"/>
          <p:cNvSpPr txBox="1">
            <a:spLocks noChangeArrowheads="1"/>
          </p:cNvSpPr>
          <p:nvPr/>
        </p:nvSpPr>
        <p:spPr bwMode="auto">
          <a:xfrm>
            <a:off x="4878388" y="5565775"/>
            <a:ext cx="22082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ja-JP"/>
              <a:t>Conduction electron</a:t>
            </a:r>
          </a:p>
        </p:txBody>
      </p:sp>
      <p:grpSp>
        <p:nvGrpSpPr>
          <p:cNvPr id="4" name="Group 310"/>
          <p:cNvGrpSpPr>
            <a:grpSpLocks/>
          </p:cNvGrpSpPr>
          <p:nvPr/>
        </p:nvGrpSpPr>
        <p:grpSpPr bwMode="auto">
          <a:xfrm>
            <a:off x="750888" y="4295775"/>
            <a:ext cx="1077912" cy="1022350"/>
            <a:chOff x="473" y="2630"/>
            <a:chExt cx="679" cy="644"/>
          </a:xfrm>
        </p:grpSpPr>
        <p:grpSp>
          <p:nvGrpSpPr>
            <p:cNvPr id="5" name="Group 309"/>
            <p:cNvGrpSpPr>
              <a:grpSpLocks/>
            </p:cNvGrpSpPr>
            <p:nvPr/>
          </p:nvGrpSpPr>
          <p:grpSpPr bwMode="auto">
            <a:xfrm>
              <a:off x="507" y="2630"/>
              <a:ext cx="645" cy="644"/>
              <a:chOff x="4605" y="2449"/>
              <a:chExt cx="645" cy="644"/>
            </a:xfrm>
          </p:grpSpPr>
          <p:sp>
            <p:nvSpPr>
              <p:cNvPr id="12351" name="Oval 257"/>
              <p:cNvSpPr>
                <a:spLocks noChangeArrowheads="1"/>
              </p:cNvSpPr>
              <p:nvPr/>
            </p:nvSpPr>
            <p:spPr bwMode="auto">
              <a:xfrm>
                <a:off x="4605" y="2449"/>
                <a:ext cx="645" cy="644"/>
              </a:xfrm>
              <a:prstGeom prst="ellipse">
                <a:avLst/>
              </a:prstGeom>
              <a:gradFill rotWithShape="1">
                <a:gsLst>
                  <a:gs pos="0">
                    <a:srgbClr val="3366FF"/>
                  </a:gs>
                  <a:gs pos="100000">
                    <a:srgbClr val="CCECFF">
                      <a:alpha val="79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noFill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352" name="Oval 304"/>
              <p:cNvSpPr>
                <a:spLocks noChangeArrowheads="1"/>
              </p:cNvSpPr>
              <p:nvPr/>
            </p:nvSpPr>
            <p:spPr bwMode="auto">
              <a:xfrm>
                <a:off x="4841" y="2670"/>
                <a:ext cx="181" cy="181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12700" algn="ctr">
                <a:noFill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marL="342900" indent="-342900"/>
                <a:endParaRPr lang="ja-JP" altLang="ja-JP" sz="1600" b="1" baseline="30000"/>
              </a:p>
            </p:txBody>
          </p:sp>
        </p:grpSp>
        <p:sp>
          <p:nvSpPr>
            <p:cNvPr id="12350" name="Text Box 307"/>
            <p:cNvSpPr txBox="1">
              <a:spLocks noChangeArrowheads="1"/>
            </p:cNvSpPr>
            <p:nvPr/>
          </p:nvSpPr>
          <p:spPr bwMode="auto">
            <a:xfrm>
              <a:off x="473" y="2794"/>
              <a:ext cx="317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>
                  <a:solidFill>
                    <a:srgbClr val="000066"/>
                  </a:solidFill>
                </a:rPr>
                <a:t>4</a:t>
              </a:r>
              <a:r>
                <a:rPr lang="en-US" altLang="ja-JP" i="1">
                  <a:solidFill>
                    <a:srgbClr val="000066"/>
                  </a:solidFill>
                </a:rPr>
                <a:t>f</a:t>
              </a:r>
            </a:p>
          </p:txBody>
        </p:sp>
      </p:grpSp>
      <p:grpSp>
        <p:nvGrpSpPr>
          <p:cNvPr id="6" name="Group 345"/>
          <p:cNvGrpSpPr>
            <a:grpSpLocks/>
          </p:cNvGrpSpPr>
          <p:nvPr/>
        </p:nvGrpSpPr>
        <p:grpSpPr bwMode="auto">
          <a:xfrm>
            <a:off x="750888" y="5853113"/>
            <a:ext cx="715962" cy="377825"/>
            <a:chOff x="4510" y="2551"/>
            <a:chExt cx="451" cy="238"/>
          </a:xfrm>
        </p:grpSpPr>
        <p:sp>
          <p:nvSpPr>
            <p:cNvPr id="12347" name="Oval 314"/>
            <p:cNvSpPr>
              <a:spLocks noChangeArrowheads="1"/>
            </p:cNvSpPr>
            <p:nvPr/>
          </p:nvSpPr>
          <p:spPr bwMode="auto">
            <a:xfrm>
              <a:off x="4780" y="2608"/>
              <a:ext cx="181" cy="181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algn="ctr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marL="342900" indent="-342900"/>
              <a:endParaRPr lang="ja-JP" altLang="ja-JP" sz="1600" b="1" baseline="30000"/>
            </a:p>
          </p:txBody>
        </p:sp>
        <p:sp>
          <p:nvSpPr>
            <p:cNvPr id="12348" name="Text Box 316"/>
            <p:cNvSpPr txBox="1">
              <a:spLocks noChangeArrowheads="1"/>
            </p:cNvSpPr>
            <p:nvPr/>
          </p:nvSpPr>
          <p:spPr bwMode="auto">
            <a:xfrm>
              <a:off x="4510" y="2551"/>
              <a:ext cx="317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>
                  <a:solidFill>
                    <a:srgbClr val="000066"/>
                  </a:solidFill>
                </a:rPr>
                <a:t>4</a:t>
              </a:r>
              <a:r>
                <a:rPr lang="en-US" altLang="ja-JP" i="1">
                  <a:solidFill>
                    <a:srgbClr val="000066"/>
                  </a:solidFill>
                </a:rPr>
                <a:t>f</a:t>
              </a:r>
            </a:p>
          </p:txBody>
        </p:sp>
      </p:grpSp>
      <p:grpSp>
        <p:nvGrpSpPr>
          <p:cNvPr id="7" name="Group 323"/>
          <p:cNvGrpSpPr>
            <a:grpSpLocks/>
          </p:cNvGrpSpPr>
          <p:nvPr/>
        </p:nvGrpSpPr>
        <p:grpSpPr bwMode="auto">
          <a:xfrm>
            <a:off x="2073275" y="5853113"/>
            <a:ext cx="715963" cy="377825"/>
            <a:chOff x="473" y="2794"/>
            <a:chExt cx="451" cy="238"/>
          </a:xfrm>
        </p:grpSpPr>
        <p:sp>
          <p:nvSpPr>
            <p:cNvPr id="12345" name="Oval 326"/>
            <p:cNvSpPr>
              <a:spLocks noChangeArrowheads="1"/>
            </p:cNvSpPr>
            <p:nvPr/>
          </p:nvSpPr>
          <p:spPr bwMode="auto">
            <a:xfrm>
              <a:off x="743" y="2851"/>
              <a:ext cx="181" cy="181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algn="ctr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marL="342900" indent="-342900"/>
              <a:endParaRPr lang="ja-JP" altLang="ja-JP" sz="1600" b="1" baseline="30000"/>
            </a:p>
          </p:txBody>
        </p:sp>
        <p:sp>
          <p:nvSpPr>
            <p:cNvPr id="12346" name="Text Box 328"/>
            <p:cNvSpPr txBox="1">
              <a:spLocks noChangeArrowheads="1"/>
            </p:cNvSpPr>
            <p:nvPr/>
          </p:nvSpPr>
          <p:spPr bwMode="auto">
            <a:xfrm>
              <a:off x="473" y="2794"/>
              <a:ext cx="317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>
                  <a:solidFill>
                    <a:srgbClr val="000066"/>
                  </a:solidFill>
                </a:rPr>
                <a:t>4</a:t>
              </a:r>
              <a:r>
                <a:rPr lang="en-US" altLang="ja-JP" i="1">
                  <a:solidFill>
                    <a:srgbClr val="000066"/>
                  </a:solidFill>
                </a:rPr>
                <a:t>f</a:t>
              </a:r>
            </a:p>
          </p:txBody>
        </p:sp>
      </p:grpSp>
      <p:grpSp>
        <p:nvGrpSpPr>
          <p:cNvPr id="8" name="Group 329"/>
          <p:cNvGrpSpPr>
            <a:grpSpLocks/>
          </p:cNvGrpSpPr>
          <p:nvPr/>
        </p:nvGrpSpPr>
        <p:grpSpPr bwMode="auto">
          <a:xfrm>
            <a:off x="3414713" y="4556125"/>
            <a:ext cx="715962" cy="377825"/>
            <a:chOff x="473" y="2794"/>
            <a:chExt cx="451" cy="238"/>
          </a:xfrm>
        </p:grpSpPr>
        <p:sp>
          <p:nvSpPr>
            <p:cNvPr id="12343" name="Oval 332"/>
            <p:cNvSpPr>
              <a:spLocks noChangeArrowheads="1"/>
            </p:cNvSpPr>
            <p:nvPr/>
          </p:nvSpPr>
          <p:spPr bwMode="auto">
            <a:xfrm>
              <a:off x="743" y="2851"/>
              <a:ext cx="181" cy="181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algn="ctr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marL="342900" indent="-342900"/>
              <a:endParaRPr lang="ja-JP" altLang="ja-JP" sz="1600" b="1" baseline="30000"/>
            </a:p>
          </p:txBody>
        </p:sp>
        <p:sp>
          <p:nvSpPr>
            <p:cNvPr id="12344" name="Text Box 334"/>
            <p:cNvSpPr txBox="1">
              <a:spLocks noChangeArrowheads="1"/>
            </p:cNvSpPr>
            <p:nvPr/>
          </p:nvSpPr>
          <p:spPr bwMode="auto">
            <a:xfrm>
              <a:off x="473" y="2794"/>
              <a:ext cx="317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>
                  <a:solidFill>
                    <a:srgbClr val="000066"/>
                  </a:solidFill>
                </a:rPr>
                <a:t>4</a:t>
              </a:r>
              <a:r>
                <a:rPr lang="en-US" altLang="ja-JP" i="1">
                  <a:solidFill>
                    <a:srgbClr val="000066"/>
                  </a:solidFill>
                </a:rPr>
                <a:t>f</a:t>
              </a:r>
            </a:p>
          </p:txBody>
        </p:sp>
      </p:grpSp>
      <p:grpSp>
        <p:nvGrpSpPr>
          <p:cNvPr id="9" name="Group 346"/>
          <p:cNvGrpSpPr>
            <a:grpSpLocks/>
          </p:cNvGrpSpPr>
          <p:nvPr/>
        </p:nvGrpSpPr>
        <p:grpSpPr bwMode="auto">
          <a:xfrm>
            <a:off x="2073275" y="4556125"/>
            <a:ext cx="715963" cy="377825"/>
            <a:chOff x="4510" y="2551"/>
            <a:chExt cx="451" cy="238"/>
          </a:xfrm>
        </p:grpSpPr>
        <p:sp>
          <p:nvSpPr>
            <p:cNvPr id="12341" name="Oval 348"/>
            <p:cNvSpPr>
              <a:spLocks noChangeArrowheads="1"/>
            </p:cNvSpPr>
            <p:nvPr/>
          </p:nvSpPr>
          <p:spPr bwMode="auto">
            <a:xfrm>
              <a:off x="4780" y="2608"/>
              <a:ext cx="181" cy="181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algn="ctr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marL="342900" indent="-342900"/>
              <a:endParaRPr lang="ja-JP" altLang="ja-JP" sz="1600" b="1" baseline="30000"/>
            </a:p>
          </p:txBody>
        </p:sp>
        <p:sp>
          <p:nvSpPr>
            <p:cNvPr id="12342" name="Text Box 350"/>
            <p:cNvSpPr txBox="1">
              <a:spLocks noChangeArrowheads="1"/>
            </p:cNvSpPr>
            <p:nvPr/>
          </p:nvSpPr>
          <p:spPr bwMode="auto">
            <a:xfrm>
              <a:off x="4510" y="2551"/>
              <a:ext cx="317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>
                  <a:solidFill>
                    <a:srgbClr val="000066"/>
                  </a:solidFill>
                </a:rPr>
                <a:t>4</a:t>
              </a:r>
              <a:r>
                <a:rPr lang="en-US" altLang="ja-JP" i="1">
                  <a:solidFill>
                    <a:srgbClr val="000066"/>
                  </a:solidFill>
                </a:rPr>
                <a:t>f</a:t>
              </a:r>
            </a:p>
          </p:txBody>
        </p:sp>
      </p:grpSp>
      <p:grpSp>
        <p:nvGrpSpPr>
          <p:cNvPr id="10" name="Group 351"/>
          <p:cNvGrpSpPr>
            <a:grpSpLocks/>
          </p:cNvGrpSpPr>
          <p:nvPr/>
        </p:nvGrpSpPr>
        <p:grpSpPr bwMode="auto">
          <a:xfrm>
            <a:off x="3414713" y="5853113"/>
            <a:ext cx="715962" cy="377825"/>
            <a:chOff x="4510" y="2551"/>
            <a:chExt cx="451" cy="238"/>
          </a:xfrm>
        </p:grpSpPr>
        <p:sp>
          <p:nvSpPr>
            <p:cNvPr id="12339" name="Oval 353"/>
            <p:cNvSpPr>
              <a:spLocks noChangeArrowheads="1"/>
            </p:cNvSpPr>
            <p:nvPr/>
          </p:nvSpPr>
          <p:spPr bwMode="auto">
            <a:xfrm>
              <a:off x="4780" y="2608"/>
              <a:ext cx="181" cy="181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algn="ctr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marL="342900" indent="-342900"/>
              <a:endParaRPr lang="ja-JP" altLang="ja-JP" sz="1600" b="1" baseline="30000"/>
            </a:p>
          </p:txBody>
        </p:sp>
        <p:sp>
          <p:nvSpPr>
            <p:cNvPr id="12340" name="Text Box 355"/>
            <p:cNvSpPr txBox="1">
              <a:spLocks noChangeArrowheads="1"/>
            </p:cNvSpPr>
            <p:nvPr/>
          </p:nvSpPr>
          <p:spPr bwMode="auto">
            <a:xfrm>
              <a:off x="4510" y="2551"/>
              <a:ext cx="317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>
                  <a:solidFill>
                    <a:srgbClr val="000066"/>
                  </a:solidFill>
                </a:rPr>
                <a:t>4</a:t>
              </a:r>
              <a:r>
                <a:rPr lang="en-US" altLang="ja-JP" i="1">
                  <a:solidFill>
                    <a:srgbClr val="000066"/>
                  </a:solidFill>
                </a:rPr>
                <a:t>f</a:t>
              </a:r>
            </a:p>
          </p:txBody>
        </p:sp>
      </p:grpSp>
      <p:sp>
        <p:nvSpPr>
          <p:cNvPr id="78" name="Rectangle 229"/>
          <p:cNvSpPr>
            <a:spLocks noGrp="1" noChangeArrowheads="1"/>
          </p:cNvSpPr>
          <p:nvPr>
            <p:ph type="title"/>
          </p:nvPr>
        </p:nvSpPr>
        <p:spPr>
          <a:xfrm>
            <a:off x="254000" y="0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of </a:t>
            </a:r>
            <a:r>
              <a:rPr lang="en-US" altLang="ja-JP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electron</a:t>
            </a:r>
          </a:p>
        </p:txBody>
      </p:sp>
      <p:sp>
        <p:nvSpPr>
          <p:cNvPr id="79" name="正方形/長方形 78"/>
          <p:cNvSpPr>
            <a:spLocks noChangeArrowheads="1"/>
          </p:cNvSpPr>
          <p:nvPr/>
        </p:nvSpPr>
        <p:spPr bwMode="auto">
          <a:xfrm>
            <a:off x="1136650" y="4589463"/>
            <a:ext cx="417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81" name="正方形/長方形 80"/>
          <p:cNvSpPr>
            <a:spLocks noChangeArrowheads="1"/>
          </p:cNvSpPr>
          <p:nvPr/>
        </p:nvSpPr>
        <p:spPr bwMode="auto">
          <a:xfrm>
            <a:off x="2465388" y="4589463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82" name="正方形/長方形 81"/>
          <p:cNvSpPr>
            <a:spLocks noChangeArrowheads="1"/>
          </p:cNvSpPr>
          <p:nvPr/>
        </p:nvSpPr>
        <p:spPr bwMode="auto">
          <a:xfrm>
            <a:off x="3811588" y="4589463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83" name="正方形/長方形 82"/>
          <p:cNvSpPr>
            <a:spLocks noChangeArrowheads="1"/>
          </p:cNvSpPr>
          <p:nvPr/>
        </p:nvSpPr>
        <p:spPr bwMode="auto">
          <a:xfrm>
            <a:off x="1136650" y="5900738"/>
            <a:ext cx="417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84" name="正方形/長方形 83"/>
          <p:cNvSpPr>
            <a:spLocks noChangeArrowheads="1"/>
          </p:cNvSpPr>
          <p:nvPr/>
        </p:nvSpPr>
        <p:spPr bwMode="auto">
          <a:xfrm>
            <a:off x="2465388" y="590073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85" name="正方形/長方形 84"/>
          <p:cNvSpPr>
            <a:spLocks noChangeArrowheads="1"/>
          </p:cNvSpPr>
          <p:nvPr/>
        </p:nvSpPr>
        <p:spPr bwMode="auto">
          <a:xfrm>
            <a:off x="3811588" y="590073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129" name="角丸四角形 128"/>
          <p:cNvSpPr/>
          <p:nvPr/>
        </p:nvSpPr>
        <p:spPr>
          <a:xfrm>
            <a:off x="733425" y="5227638"/>
            <a:ext cx="3821113" cy="449262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1" name="Group 357"/>
          <p:cNvGrpSpPr>
            <a:grpSpLocks/>
          </p:cNvGrpSpPr>
          <p:nvPr/>
        </p:nvGrpSpPr>
        <p:grpSpPr bwMode="auto">
          <a:xfrm>
            <a:off x="4175125" y="4629150"/>
            <a:ext cx="2576513" cy="792163"/>
            <a:chOff x="2630" y="2840"/>
            <a:chExt cx="1623" cy="499"/>
          </a:xfrm>
        </p:grpSpPr>
        <p:sp>
          <p:nvSpPr>
            <p:cNvPr id="12336" name="Freeform 358"/>
            <p:cNvSpPr>
              <a:spLocks/>
            </p:cNvSpPr>
            <p:nvPr/>
          </p:nvSpPr>
          <p:spPr bwMode="auto">
            <a:xfrm>
              <a:off x="2630" y="3010"/>
              <a:ext cx="122" cy="329"/>
            </a:xfrm>
            <a:custGeom>
              <a:avLst/>
              <a:gdLst>
                <a:gd name="T0" fmla="*/ 0 w 190"/>
                <a:gd name="T1" fmla="*/ 0 h 408"/>
                <a:gd name="T2" fmla="*/ 117 w 190"/>
                <a:gd name="T3" fmla="*/ 147 h 408"/>
                <a:gd name="T4" fmla="*/ 30 w 190"/>
                <a:gd name="T5" fmla="*/ 329 h 408"/>
                <a:gd name="T6" fmla="*/ 0 60000 65536"/>
                <a:gd name="T7" fmla="*/ 0 60000 65536"/>
                <a:gd name="T8" fmla="*/ 0 60000 65536"/>
                <a:gd name="T9" fmla="*/ 0 w 190"/>
                <a:gd name="T10" fmla="*/ 0 h 408"/>
                <a:gd name="T11" fmla="*/ 190 w 190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" h="408">
                  <a:moveTo>
                    <a:pt x="0" y="0"/>
                  </a:moveTo>
                  <a:cubicBezTo>
                    <a:pt x="87" y="57"/>
                    <a:pt x="174" y="114"/>
                    <a:pt x="182" y="182"/>
                  </a:cubicBezTo>
                  <a:cubicBezTo>
                    <a:pt x="190" y="250"/>
                    <a:pt x="118" y="329"/>
                    <a:pt x="46" y="40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7" name="Line 359"/>
            <p:cNvSpPr>
              <a:spLocks noChangeShapeType="1"/>
            </p:cNvSpPr>
            <p:nvPr/>
          </p:nvSpPr>
          <p:spPr bwMode="auto">
            <a:xfrm flipV="1">
              <a:off x="2744" y="2976"/>
              <a:ext cx="317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8" name="Text Box 360"/>
            <p:cNvSpPr txBox="1">
              <a:spLocks noChangeArrowheads="1"/>
            </p:cNvSpPr>
            <p:nvPr/>
          </p:nvSpPr>
          <p:spPr bwMode="auto">
            <a:xfrm>
              <a:off x="3066" y="2840"/>
              <a:ext cx="1187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altLang="ja-JP" i="1"/>
                <a:t>c-f</a:t>
              </a:r>
              <a:r>
                <a:rPr lang="en-US" altLang="ja-JP"/>
                <a:t> </a:t>
              </a:r>
              <a:r>
                <a:rPr lang="ja-JP" altLang="en-US"/>
                <a:t> </a:t>
              </a:r>
              <a:r>
                <a:rPr lang="en-US" altLang="ja-JP"/>
                <a:t>hybridization</a:t>
              </a:r>
            </a:p>
          </p:txBody>
        </p:sp>
      </p:grpSp>
      <p:sp>
        <p:nvSpPr>
          <p:cNvPr id="300393" name="Line 361"/>
          <p:cNvSpPr>
            <a:spLocks noChangeShapeType="1"/>
          </p:cNvSpPr>
          <p:nvPr/>
        </p:nvSpPr>
        <p:spPr bwMode="auto">
          <a:xfrm flipH="1" flipV="1">
            <a:off x="4284663" y="5494338"/>
            <a:ext cx="6477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7" name="Oval 304"/>
          <p:cNvSpPr>
            <a:spLocks noChangeArrowheads="1"/>
          </p:cNvSpPr>
          <p:nvPr/>
        </p:nvSpPr>
        <p:spPr bwMode="auto">
          <a:xfrm>
            <a:off x="1179513" y="1730375"/>
            <a:ext cx="287337" cy="287338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18" name="Oval 314"/>
          <p:cNvSpPr>
            <a:spLocks noChangeArrowheads="1"/>
          </p:cNvSpPr>
          <p:nvPr/>
        </p:nvSpPr>
        <p:spPr bwMode="auto">
          <a:xfrm>
            <a:off x="1179513" y="2873375"/>
            <a:ext cx="287337" cy="287338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19" name="Oval 326"/>
          <p:cNvSpPr>
            <a:spLocks noChangeArrowheads="1"/>
          </p:cNvSpPr>
          <p:nvPr/>
        </p:nvSpPr>
        <p:spPr bwMode="auto">
          <a:xfrm>
            <a:off x="2501900" y="2889250"/>
            <a:ext cx="287338" cy="287338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20" name="Oval 332"/>
          <p:cNvSpPr>
            <a:spLocks noChangeArrowheads="1"/>
          </p:cNvSpPr>
          <p:nvPr/>
        </p:nvSpPr>
        <p:spPr bwMode="auto">
          <a:xfrm>
            <a:off x="3843338" y="1714500"/>
            <a:ext cx="287337" cy="287338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21" name="Oval 348"/>
          <p:cNvSpPr>
            <a:spLocks noChangeArrowheads="1"/>
          </p:cNvSpPr>
          <p:nvPr/>
        </p:nvSpPr>
        <p:spPr bwMode="auto">
          <a:xfrm>
            <a:off x="2501900" y="1714500"/>
            <a:ext cx="287338" cy="287338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22" name="Oval 353"/>
          <p:cNvSpPr>
            <a:spLocks noChangeArrowheads="1"/>
          </p:cNvSpPr>
          <p:nvPr/>
        </p:nvSpPr>
        <p:spPr bwMode="auto">
          <a:xfrm>
            <a:off x="3843338" y="2906713"/>
            <a:ext cx="287337" cy="287337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23" name="正方形/長方形 201"/>
          <p:cNvSpPr>
            <a:spLocks noChangeArrowheads="1"/>
          </p:cNvSpPr>
          <p:nvPr/>
        </p:nvSpPr>
        <p:spPr bwMode="auto">
          <a:xfrm>
            <a:off x="1136650" y="1674813"/>
            <a:ext cx="36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12324" name="正方形/長方形 202"/>
          <p:cNvSpPr>
            <a:spLocks noChangeArrowheads="1"/>
          </p:cNvSpPr>
          <p:nvPr/>
        </p:nvSpPr>
        <p:spPr bwMode="auto">
          <a:xfrm>
            <a:off x="2482850" y="1657350"/>
            <a:ext cx="328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12325" name="正方形/長方形 203"/>
          <p:cNvSpPr>
            <a:spLocks noChangeArrowheads="1"/>
          </p:cNvSpPr>
          <p:nvPr/>
        </p:nvSpPr>
        <p:spPr bwMode="auto">
          <a:xfrm>
            <a:off x="3829050" y="1657350"/>
            <a:ext cx="346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12326" name="正方形/長方形 204"/>
          <p:cNvSpPr>
            <a:spLocks noChangeArrowheads="1"/>
          </p:cNvSpPr>
          <p:nvPr/>
        </p:nvSpPr>
        <p:spPr bwMode="auto">
          <a:xfrm>
            <a:off x="1136650" y="2830513"/>
            <a:ext cx="398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12327" name="正方形/長方形 205"/>
          <p:cNvSpPr>
            <a:spLocks noChangeArrowheads="1"/>
          </p:cNvSpPr>
          <p:nvPr/>
        </p:nvSpPr>
        <p:spPr bwMode="auto">
          <a:xfrm>
            <a:off x="2517775" y="2847975"/>
            <a:ext cx="311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12328" name="正方形/長方形 206"/>
          <p:cNvSpPr>
            <a:spLocks noChangeArrowheads="1"/>
          </p:cNvSpPr>
          <p:nvPr/>
        </p:nvSpPr>
        <p:spPr bwMode="auto">
          <a:xfrm>
            <a:off x="3794125" y="2865438"/>
            <a:ext cx="450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grpSp>
        <p:nvGrpSpPr>
          <p:cNvPr id="12" name="Group 362"/>
          <p:cNvGrpSpPr>
            <a:grpSpLocks/>
          </p:cNvGrpSpPr>
          <p:nvPr/>
        </p:nvGrpSpPr>
        <p:grpSpPr bwMode="auto">
          <a:xfrm>
            <a:off x="606425" y="5332413"/>
            <a:ext cx="215900" cy="215900"/>
            <a:chOff x="839" y="1525"/>
            <a:chExt cx="136" cy="136"/>
          </a:xfrm>
        </p:grpSpPr>
        <p:sp>
          <p:nvSpPr>
            <p:cNvPr id="12334" name="Oval 363"/>
            <p:cNvSpPr>
              <a:spLocks noChangeArrowheads="1"/>
            </p:cNvSpPr>
            <p:nvPr/>
          </p:nvSpPr>
          <p:spPr bwMode="auto">
            <a:xfrm>
              <a:off x="839" y="1525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6699FF"/>
                </a:gs>
              </a:gsLst>
              <a:path path="rect">
                <a:fillToRect r="100000" b="100000"/>
              </a:path>
            </a:gra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35" name="Line 364"/>
            <p:cNvSpPr>
              <a:spLocks noChangeShapeType="1"/>
            </p:cNvSpPr>
            <p:nvPr/>
          </p:nvSpPr>
          <p:spPr bwMode="auto">
            <a:xfrm>
              <a:off x="863" y="1594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6" name="角丸四角形 95"/>
          <p:cNvSpPr/>
          <p:nvPr/>
        </p:nvSpPr>
        <p:spPr>
          <a:xfrm>
            <a:off x="679450" y="2187575"/>
            <a:ext cx="3821113" cy="449263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3" name="Group 134"/>
          <p:cNvGrpSpPr>
            <a:grpSpLocks/>
          </p:cNvGrpSpPr>
          <p:nvPr/>
        </p:nvGrpSpPr>
        <p:grpSpPr bwMode="auto">
          <a:xfrm>
            <a:off x="588963" y="2295525"/>
            <a:ext cx="215900" cy="215900"/>
            <a:chOff x="850" y="1525"/>
            <a:chExt cx="136" cy="136"/>
          </a:xfrm>
        </p:grpSpPr>
        <p:sp>
          <p:nvSpPr>
            <p:cNvPr id="12332" name="Oval 135"/>
            <p:cNvSpPr>
              <a:spLocks noChangeArrowheads="1"/>
            </p:cNvSpPr>
            <p:nvPr/>
          </p:nvSpPr>
          <p:spPr bwMode="auto">
            <a:xfrm>
              <a:off x="850" y="1525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6699FF"/>
                </a:gs>
              </a:gsLst>
              <a:path path="rect">
                <a:fillToRect r="100000" b="100000"/>
              </a:path>
            </a:gra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33" name="Line 136"/>
            <p:cNvSpPr>
              <a:spLocks noChangeShapeType="1"/>
            </p:cNvSpPr>
            <p:nvPr/>
          </p:nvSpPr>
          <p:spPr bwMode="auto">
            <a:xfrm>
              <a:off x="874" y="1594"/>
              <a:ext cx="91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7459976" y="-26988"/>
            <a:ext cx="1720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chemeClr val="accent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2.19653E-6 L 0.40277 2.19653E-6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78035E-8 L 0.42326 5.78035E-8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0" grpId="0" animBg="1"/>
      <p:bldP spid="219" grpId="0" animBg="1"/>
      <p:bldP spid="218" grpId="0" animBg="1"/>
      <p:bldP spid="217" grpId="0" animBg="1"/>
      <p:bldP spid="300153" grpId="0"/>
      <p:bldP spid="300233" grpId="0" animBg="1"/>
      <p:bldP spid="300316" grpId="0"/>
      <p:bldP spid="79" grpId="0"/>
      <p:bldP spid="81" grpId="0"/>
      <p:bldP spid="82" grpId="0"/>
      <p:bldP spid="83" grpId="0"/>
      <p:bldP spid="84" grpId="0"/>
      <p:bldP spid="85" grpId="0"/>
      <p:bldP spid="129" grpId="0" animBg="1"/>
      <p:bldP spid="3003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1071563" y="4049713"/>
            <a:ext cx="72866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altLang="ja-JP" sz="2400" dirty="0">
                <a:solidFill>
                  <a:schemeClr val="tx2"/>
                </a:solidFill>
              </a:rPr>
              <a:t>Specific heat   : </a:t>
            </a:r>
            <a:r>
              <a:rPr lang="en-US" altLang="ja-JP" sz="2400" i="1" dirty="0">
                <a:solidFill>
                  <a:schemeClr val="tx2"/>
                </a:solidFill>
              </a:rPr>
              <a:t>C</a:t>
            </a:r>
            <a:r>
              <a:rPr lang="en-US" altLang="ja-JP" sz="2400" dirty="0">
                <a:solidFill>
                  <a:schemeClr val="tx2"/>
                </a:solidFill>
              </a:rPr>
              <a:t> =</a:t>
            </a:r>
            <a:r>
              <a:rPr lang="en-US" altLang="ja-JP" sz="2400" dirty="0" err="1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altLang="ja-JP" sz="2400" i="1" dirty="0" err="1">
                <a:solidFill>
                  <a:schemeClr val="tx2"/>
                </a:solidFill>
              </a:rPr>
              <a:t>T</a:t>
            </a:r>
            <a:r>
              <a:rPr lang="en-US" altLang="ja-JP" sz="2400" dirty="0">
                <a:solidFill>
                  <a:schemeClr val="tx2"/>
                </a:solidFill>
              </a:rPr>
              <a:t>            [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g  </a:t>
            </a:r>
            <a:r>
              <a:rPr lang="en-US" altLang="ja-JP" sz="2400" dirty="0">
                <a:solidFill>
                  <a:schemeClr val="tx2"/>
                </a:solidFill>
              </a:rPr>
              <a:t>= (2/3)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sz="2400" baseline="30000" dirty="0">
                <a:solidFill>
                  <a:schemeClr val="tx2"/>
                </a:solidFill>
                <a:latin typeface="Symbol" pitchFamily="18" charset="2"/>
              </a:rPr>
              <a:t>2</a:t>
            </a:r>
            <a:r>
              <a:rPr lang="en-US" altLang="ja-JP" sz="2400" dirty="0">
                <a:solidFill>
                  <a:schemeClr val="tx2"/>
                </a:solidFill>
              </a:rPr>
              <a:t>k</a:t>
            </a:r>
            <a:r>
              <a:rPr lang="en-US" altLang="ja-JP" sz="2400" baseline="-56000" dirty="0">
                <a:solidFill>
                  <a:schemeClr val="tx2"/>
                </a:solidFill>
              </a:rPr>
              <a:t>B</a:t>
            </a:r>
            <a:r>
              <a:rPr lang="en-US" altLang="ja-JP" sz="2400" baseline="30000" dirty="0">
                <a:solidFill>
                  <a:schemeClr val="tx2"/>
                </a:solidFill>
                <a:latin typeface="Symbol" pitchFamily="18" charset="2"/>
              </a:rPr>
              <a:t>2</a:t>
            </a:r>
            <a:r>
              <a:rPr lang="en-US" altLang="ja-JP" sz="2400" dirty="0">
                <a:solidFill>
                  <a:schemeClr val="tx2"/>
                </a:solidFill>
              </a:rPr>
              <a:t>D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(</a:t>
            </a:r>
            <a:r>
              <a:rPr lang="en-US" altLang="ja-JP" sz="2400" i="1" dirty="0" err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altLang="ja-JP" sz="2400" baseline="-25000" dirty="0" err="1">
                <a:solidFill>
                  <a:schemeClr val="tx2"/>
                </a:solidFill>
              </a:rPr>
              <a:t>F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)]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sz="2400" dirty="0">
                <a:solidFill>
                  <a:schemeClr val="tx2"/>
                </a:solidFill>
              </a:rPr>
              <a:t>Susceptibility</a:t>
            </a:r>
            <a:r>
              <a:rPr lang="ja-JP" altLang="en-US" sz="2400" dirty="0">
                <a:solidFill>
                  <a:schemeClr val="tx2"/>
                </a:solidFill>
              </a:rPr>
              <a:t>   </a:t>
            </a:r>
            <a:r>
              <a:rPr lang="en-US" altLang="ja-JP" sz="2400" dirty="0">
                <a:solidFill>
                  <a:schemeClr val="tx2"/>
                </a:solidFill>
              </a:rPr>
              <a:t>: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 c =  c</a:t>
            </a:r>
            <a:r>
              <a:rPr lang="en-US" altLang="ja-JP" sz="2400" baseline="-58000" dirty="0">
                <a:solidFill>
                  <a:schemeClr val="tx2"/>
                </a:solidFill>
                <a:latin typeface="Symbol" pitchFamily="18" charset="2"/>
              </a:rPr>
              <a:t>0 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         </a:t>
            </a:r>
            <a:r>
              <a:rPr lang="ja-JP" altLang="en-US" sz="2400" dirty="0">
                <a:solidFill>
                  <a:schemeClr val="tx2"/>
                </a:solidFill>
                <a:latin typeface="Symbol" pitchFamily="18" charset="2"/>
              </a:rPr>
              <a:t>　  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[c</a:t>
            </a:r>
            <a:r>
              <a:rPr lang="en-US" altLang="ja-JP" sz="2400" baseline="-54000" dirty="0">
                <a:solidFill>
                  <a:schemeClr val="tx2"/>
                </a:solidFill>
                <a:latin typeface="Symbol" pitchFamily="18" charset="2"/>
              </a:rPr>
              <a:t>0</a:t>
            </a:r>
            <a:r>
              <a:rPr lang="ja-JP" altLang="en-US" sz="2400" baseline="-54000" dirty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=</a:t>
            </a:r>
            <a:r>
              <a:rPr lang="ja-JP" altLang="en-US" sz="2400" dirty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2m</a:t>
            </a:r>
            <a:r>
              <a:rPr lang="en-US" altLang="ja-JP" sz="2400" baseline="-46000" dirty="0">
                <a:solidFill>
                  <a:schemeClr val="tx2"/>
                </a:solidFill>
                <a:latin typeface="Symbol" pitchFamily="18" charset="2"/>
              </a:rPr>
              <a:t>B </a:t>
            </a:r>
            <a:r>
              <a:rPr lang="en-US" altLang="ja-JP" sz="2400" baseline="30000" dirty="0">
                <a:solidFill>
                  <a:schemeClr val="tx2"/>
                </a:solidFill>
                <a:latin typeface="Symbol" pitchFamily="18" charset="2"/>
              </a:rPr>
              <a:t>2</a:t>
            </a:r>
            <a:r>
              <a:rPr lang="en-US" altLang="ja-JP" sz="2400" dirty="0">
                <a:solidFill>
                  <a:schemeClr val="tx2"/>
                </a:solidFill>
              </a:rPr>
              <a:t>D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(</a:t>
            </a:r>
            <a:r>
              <a:rPr lang="en-US" altLang="ja-JP" sz="2400" dirty="0" err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altLang="ja-JP" sz="2400" baseline="-25000" dirty="0" err="1">
                <a:solidFill>
                  <a:schemeClr val="tx2"/>
                </a:solidFill>
              </a:rPr>
              <a:t>F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)]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sz="2400" dirty="0">
                <a:solidFill>
                  <a:schemeClr val="tx2"/>
                </a:solidFill>
              </a:rPr>
              <a:t>Resistivity       : </a:t>
            </a:r>
            <a:r>
              <a:rPr lang="en-US" altLang="ja-JP" sz="2400" i="1" dirty="0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 =  </a:t>
            </a:r>
            <a:r>
              <a:rPr lang="en-US" altLang="ja-JP" sz="2400" i="1" dirty="0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altLang="ja-JP" sz="2400" baseline="-50000" dirty="0">
                <a:solidFill>
                  <a:schemeClr val="tx2"/>
                </a:solidFill>
                <a:latin typeface="Symbol" pitchFamily="18" charset="2"/>
              </a:rPr>
              <a:t>0 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+ </a:t>
            </a:r>
            <a:r>
              <a:rPr lang="en-US" altLang="ja-JP" sz="2400" dirty="0">
                <a:solidFill>
                  <a:schemeClr val="tx2"/>
                </a:solidFill>
              </a:rPr>
              <a:t>A</a:t>
            </a:r>
            <a:r>
              <a:rPr lang="en-US" altLang="ja-JP" sz="2400" i="1" dirty="0">
                <a:solidFill>
                  <a:schemeClr val="tx2"/>
                </a:solidFill>
              </a:rPr>
              <a:t>T</a:t>
            </a:r>
            <a:r>
              <a:rPr lang="en-US" altLang="ja-JP" sz="2400" baseline="30000" dirty="0">
                <a:solidFill>
                  <a:schemeClr val="tx2"/>
                </a:solidFill>
              </a:rPr>
              <a:t> n </a:t>
            </a:r>
            <a:r>
              <a:rPr lang="ja-JP" altLang="en-US" sz="2400" dirty="0">
                <a:solidFill>
                  <a:schemeClr val="tx2"/>
                </a:solidFill>
                <a:latin typeface="Symbol" pitchFamily="18" charset="2"/>
              </a:rPr>
              <a:t>   </a:t>
            </a:r>
            <a:r>
              <a:rPr lang="en-US" altLang="ja-JP" sz="2400" dirty="0">
                <a:solidFill>
                  <a:schemeClr val="tx2"/>
                </a:solidFill>
              </a:rPr>
              <a:t>[A </a:t>
            </a:r>
            <a:r>
              <a:rPr lang="ja-JP" altLang="en-US" sz="2400" dirty="0">
                <a:solidFill>
                  <a:schemeClr val="tx2"/>
                </a:solidFill>
              </a:rPr>
              <a:t>∝ </a:t>
            </a:r>
            <a:r>
              <a:rPr lang="en-US" altLang="ja-JP" sz="2400" dirty="0">
                <a:solidFill>
                  <a:schemeClr val="tx2"/>
                </a:solidFill>
                <a:latin typeface="Symbol" pitchFamily="18" charset="2"/>
              </a:rPr>
              <a:t>∝g</a:t>
            </a:r>
            <a:r>
              <a:rPr lang="en-US" altLang="ja-JP" sz="2400" baseline="30000" dirty="0">
                <a:solidFill>
                  <a:schemeClr val="tx2"/>
                </a:solidFill>
                <a:latin typeface="Symbol" pitchFamily="18" charset="2"/>
              </a:rPr>
              <a:t>2</a:t>
            </a:r>
            <a:r>
              <a:rPr lang="en-US" altLang="ja-JP" sz="2400" dirty="0">
                <a:solidFill>
                  <a:schemeClr val="tx2"/>
                </a:solidFill>
              </a:rPr>
              <a:t>]</a:t>
            </a:r>
          </a:p>
          <a:p>
            <a:pPr>
              <a:lnSpc>
                <a:spcPct val="120000"/>
              </a:lnSpc>
              <a:defRPr/>
            </a:pPr>
            <a:endParaRPr lang="en-US" altLang="ja-JP" sz="24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ja-JP" altLang="en-US" sz="2400" dirty="0">
                <a:solidFill>
                  <a:schemeClr val="tx2"/>
                </a:solidFill>
              </a:rPr>
              <a:t>               </a:t>
            </a:r>
            <a:r>
              <a:rPr lang="en-US" altLang="ja-JP" sz="2400" dirty="0" err="1">
                <a:solidFill>
                  <a:schemeClr val="tx2"/>
                </a:solidFill>
                <a:latin typeface="+mj-ea"/>
              </a:rPr>
              <a:t>γ</a:t>
            </a:r>
            <a:r>
              <a:rPr lang="en-US" altLang="ja-JP" sz="2400" baseline="-25000" dirty="0" err="1">
                <a:solidFill>
                  <a:schemeClr val="tx2"/>
                </a:solidFill>
              </a:rPr>
              <a:t>heavy</a:t>
            </a:r>
            <a:r>
              <a:rPr lang="en-US" altLang="ja-JP" sz="2400" dirty="0">
                <a:solidFill>
                  <a:schemeClr val="tx2"/>
                </a:solidFill>
              </a:rPr>
              <a:t> /</a:t>
            </a:r>
            <a:r>
              <a:rPr lang="en-US" altLang="ja-JP" sz="2400" dirty="0" err="1">
                <a:solidFill>
                  <a:schemeClr val="tx2"/>
                </a:solidFill>
                <a:latin typeface="+mj-ea"/>
                <a:ea typeface="+mj-ea"/>
              </a:rPr>
              <a:t>γ</a:t>
            </a:r>
            <a:r>
              <a:rPr lang="en-US" altLang="ja-JP" sz="2400" baseline="-25000" dirty="0" err="1">
                <a:solidFill>
                  <a:schemeClr val="tx2"/>
                </a:solidFill>
              </a:rPr>
              <a:t>normal</a:t>
            </a:r>
            <a:r>
              <a:rPr lang="en-US" altLang="ja-JP" sz="2400" dirty="0">
                <a:solidFill>
                  <a:schemeClr val="tx2"/>
                </a:solidFill>
              </a:rPr>
              <a:t> </a:t>
            </a:r>
            <a:r>
              <a:rPr lang="ja-JP" altLang="en-US" sz="2400" dirty="0">
                <a:solidFill>
                  <a:schemeClr val="tx2"/>
                </a:solidFill>
              </a:rPr>
              <a:t>＝</a:t>
            </a:r>
            <a:r>
              <a:rPr lang="en-US" altLang="ja-JP" sz="2400" dirty="0">
                <a:solidFill>
                  <a:schemeClr val="tx2"/>
                </a:solidFill>
              </a:rPr>
              <a:t> 100</a:t>
            </a:r>
            <a:r>
              <a:rPr lang="ja-JP" altLang="en-US" sz="2400" dirty="0">
                <a:solidFill>
                  <a:schemeClr val="tx2"/>
                </a:solidFill>
              </a:rPr>
              <a:t> </a:t>
            </a:r>
            <a:r>
              <a:rPr lang="en-US" altLang="ja-JP" sz="2400" dirty="0">
                <a:solidFill>
                  <a:schemeClr val="tx2"/>
                </a:solidFill>
              </a:rPr>
              <a:t>~ 1000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13573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/>
              <a:t>“Heavy”     </a:t>
            </a:r>
            <a:r>
              <a:rPr lang="ja-JP" altLang="en-US" sz="2400"/>
              <a:t>⇒</a:t>
            </a:r>
            <a:r>
              <a:rPr lang="en-US" altLang="ja-JP" sz="2400"/>
              <a:t>      The effective mass is large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2362200"/>
            <a:ext cx="9144000" cy="1273175"/>
            <a:chOff x="108" y="2832"/>
            <a:chExt cx="5760" cy="802"/>
          </a:xfrm>
        </p:grpSpPr>
        <p:sp>
          <p:nvSpPr>
            <p:cNvPr id="15366" name="Rectangle 9"/>
            <p:cNvSpPr>
              <a:spLocks noChangeArrowheads="1"/>
            </p:cNvSpPr>
            <p:nvPr/>
          </p:nvSpPr>
          <p:spPr bwMode="auto">
            <a:xfrm>
              <a:off x="837" y="28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ja-JP"/>
            </a:p>
          </p:txBody>
        </p:sp>
        <p:sp>
          <p:nvSpPr>
            <p:cNvPr id="15367" name="Rectangle 10"/>
            <p:cNvSpPr>
              <a:spLocks noChangeArrowheads="1"/>
            </p:cNvSpPr>
            <p:nvPr/>
          </p:nvSpPr>
          <p:spPr bwMode="auto">
            <a:xfrm>
              <a:off x="470" y="28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ja-JP"/>
            </a:p>
          </p:txBody>
        </p:sp>
        <p:sp>
          <p:nvSpPr>
            <p:cNvPr id="15368" name="Rectangle 11"/>
            <p:cNvSpPr>
              <a:spLocks noChangeArrowheads="1"/>
            </p:cNvSpPr>
            <p:nvPr/>
          </p:nvSpPr>
          <p:spPr bwMode="auto">
            <a:xfrm>
              <a:off x="546" y="28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ja-JP"/>
            </a:p>
          </p:txBody>
        </p:sp>
        <p:sp>
          <p:nvSpPr>
            <p:cNvPr id="15369" name="Rectangle 12"/>
            <p:cNvSpPr>
              <a:spLocks noChangeArrowheads="1"/>
            </p:cNvSpPr>
            <p:nvPr/>
          </p:nvSpPr>
          <p:spPr bwMode="auto">
            <a:xfrm>
              <a:off x="680" y="295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ja-JP"/>
            </a:p>
          </p:txBody>
        </p:sp>
        <p:sp>
          <p:nvSpPr>
            <p:cNvPr id="15370" name="Rectangle 13"/>
            <p:cNvSpPr>
              <a:spLocks noChangeArrowheads="1"/>
            </p:cNvSpPr>
            <p:nvPr/>
          </p:nvSpPr>
          <p:spPr bwMode="auto">
            <a:xfrm>
              <a:off x="288" y="28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ja-JP"/>
            </a:p>
          </p:txBody>
        </p:sp>
        <p:sp>
          <p:nvSpPr>
            <p:cNvPr id="15371" name="Text Box 14"/>
            <p:cNvSpPr txBox="1">
              <a:spLocks noChangeArrowheads="1"/>
            </p:cNvSpPr>
            <p:nvPr/>
          </p:nvSpPr>
          <p:spPr bwMode="auto">
            <a:xfrm>
              <a:off x="108" y="2832"/>
              <a:ext cx="57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400"/>
                <a:t>D(ε</a:t>
              </a:r>
              <a:r>
                <a:rPr lang="en-US" altLang="ja-JP" sz="2400" baseline="-25000"/>
                <a:t>F</a:t>
              </a:r>
              <a:r>
                <a:rPr lang="en-US" altLang="ja-JP" sz="2400"/>
                <a:t>) is the electronic density of states at the Fermi energy ε</a:t>
              </a:r>
              <a:r>
                <a:rPr lang="en-US" altLang="ja-JP" sz="2400" baseline="-25000"/>
                <a:t>F</a:t>
              </a:r>
              <a:r>
                <a:rPr lang="en-US" altLang="ja-JP" sz="2400"/>
                <a:t> .</a:t>
              </a:r>
            </a:p>
          </p:txBody>
        </p:sp>
        <p:sp>
          <p:nvSpPr>
            <p:cNvPr id="15372" name="Text Box 16"/>
            <p:cNvSpPr txBox="1">
              <a:spLocks noChangeArrowheads="1"/>
            </p:cNvSpPr>
            <p:nvPr/>
          </p:nvSpPr>
          <p:spPr bwMode="auto">
            <a:xfrm>
              <a:off x="2763" y="3279"/>
              <a:ext cx="235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ea typeface="HG明朝E" pitchFamily="17" charset="-128"/>
                </a:rPr>
                <a:t>∝</a:t>
              </a:r>
              <a:r>
                <a:rPr lang="ja-JP" altLang="en-US" sz="2400">
                  <a:ea typeface="HG明朝E" pitchFamily="17" charset="-128"/>
                </a:rPr>
                <a:t>　</a:t>
              </a:r>
              <a:r>
                <a:rPr lang="en-US" altLang="ja-JP" sz="2400">
                  <a:ea typeface="HG明朝E" pitchFamily="17" charset="-128"/>
                </a:rPr>
                <a:t>m*  (effective mass)</a:t>
              </a:r>
            </a:p>
          </p:txBody>
        </p:sp>
        <p:sp>
          <p:nvSpPr>
            <p:cNvPr id="15373" name="Line 18"/>
            <p:cNvSpPr>
              <a:spLocks noChangeShapeType="1"/>
            </p:cNvSpPr>
            <p:nvPr/>
          </p:nvSpPr>
          <p:spPr bwMode="auto">
            <a:xfrm>
              <a:off x="2196" y="3422"/>
              <a:ext cx="47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74" name="Rectangle 19"/>
            <p:cNvSpPr>
              <a:spLocks noChangeArrowheads="1"/>
            </p:cNvSpPr>
            <p:nvPr/>
          </p:nvSpPr>
          <p:spPr bwMode="auto">
            <a:xfrm>
              <a:off x="2589" y="3431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>
                  <a:solidFill>
                    <a:srgbClr val="000000"/>
                  </a:solidFill>
                </a:rPr>
                <a:t>2</a:t>
              </a:r>
              <a:endParaRPr lang="en-US" altLang="ja-JP" sz="2600"/>
            </a:p>
          </p:txBody>
        </p:sp>
        <p:sp>
          <p:nvSpPr>
            <p:cNvPr id="15375" name="Rectangle 20"/>
            <p:cNvSpPr>
              <a:spLocks noChangeArrowheads="1"/>
            </p:cNvSpPr>
            <p:nvPr/>
          </p:nvSpPr>
          <p:spPr bwMode="auto">
            <a:xfrm>
              <a:off x="2225" y="343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</a:rPr>
                <a:t>2</a:t>
              </a:r>
              <a:endParaRPr lang="en-US" altLang="ja-JP" sz="2600"/>
            </a:p>
          </p:txBody>
        </p:sp>
        <p:sp>
          <p:nvSpPr>
            <p:cNvPr id="15376" name="Rectangle 21"/>
            <p:cNvSpPr>
              <a:spLocks noChangeArrowheads="1"/>
            </p:cNvSpPr>
            <p:nvPr/>
          </p:nvSpPr>
          <p:spPr bwMode="auto">
            <a:xfrm>
              <a:off x="1822" y="3283"/>
              <a:ext cx="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700">
                  <a:solidFill>
                    <a:srgbClr val="000000"/>
                  </a:solidFill>
                </a:rPr>
                <a:t>)</a:t>
              </a:r>
              <a:endParaRPr lang="en-US" altLang="ja-JP" sz="2600"/>
            </a:p>
          </p:txBody>
        </p:sp>
        <p:sp>
          <p:nvSpPr>
            <p:cNvPr id="15377" name="Rectangle 22"/>
            <p:cNvSpPr>
              <a:spLocks noChangeArrowheads="1"/>
            </p:cNvSpPr>
            <p:nvPr/>
          </p:nvSpPr>
          <p:spPr bwMode="auto">
            <a:xfrm>
              <a:off x="1510" y="3283"/>
              <a:ext cx="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700">
                  <a:solidFill>
                    <a:srgbClr val="000000"/>
                  </a:solidFill>
                </a:rPr>
                <a:t>(</a:t>
              </a:r>
              <a:endParaRPr lang="en-US" altLang="ja-JP" sz="2600"/>
            </a:p>
          </p:txBody>
        </p:sp>
        <p:sp>
          <p:nvSpPr>
            <p:cNvPr id="15378" name="Rectangle 23"/>
            <p:cNvSpPr>
              <a:spLocks noChangeArrowheads="1"/>
            </p:cNvSpPr>
            <p:nvPr/>
          </p:nvSpPr>
          <p:spPr bwMode="auto">
            <a:xfrm>
              <a:off x="2498" y="3442"/>
              <a:ext cx="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MT Extra" pitchFamily="18" charset="2"/>
                </a:rPr>
                <a:t>h</a:t>
              </a:r>
              <a:endParaRPr lang="en-US" altLang="ja-JP" sz="2600"/>
            </a:p>
          </p:txBody>
        </p:sp>
        <p:sp>
          <p:nvSpPr>
            <p:cNvPr id="15379" name="Rectangle 24"/>
            <p:cNvSpPr>
              <a:spLocks noChangeArrowheads="1"/>
            </p:cNvSpPr>
            <p:nvPr/>
          </p:nvSpPr>
          <p:spPr bwMode="auto">
            <a:xfrm>
              <a:off x="2443" y="3431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endParaRPr lang="en-US" altLang="ja-JP" sz="2600"/>
            </a:p>
          </p:txBody>
        </p:sp>
        <p:sp>
          <p:nvSpPr>
            <p:cNvPr id="15380" name="Rectangle 25"/>
            <p:cNvSpPr>
              <a:spLocks noChangeArrowheads="1"/>
            </p:cNvSpPr>
            <p:nvPr/>
          </p:nvSpPr>
          <p:spPr bwMode="auto">
            <a:xfrm>
              <a:off x="2014" y="3258"/>
              <a:ext cx="11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7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altLang="ja-JP" sz="2600"/>
            </a:p>
          </p:txBody>
        </p:sp>
        <p:sp>
          <p:nvSpPr>
            <p:cNvPr id="15381" name="Rectangle 26"/>
            <p:cNvSpPr>
              <a:spLocks noChangeArrowheads="1"/>
            </p:cNvSpPr>
            <p:nvPr/>
          </p:nvSpPr>
          <p:spPr bwMode="auto">
            <a:xfrm>
              <a:off x="2320" y="343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ja-JP" sz="2600"/>
            </a:p>
          </p:txBody>
        </p:sp>
        <p:sp>
          <p:nvSpPr>
            <p:cNvPr id="15382" name="Rectangle 27"/>
            <p:cNvSpPr>
              <a:spLocks noChangeArrowheads="1"/>
            </p:cNvSpPr>
            <p:nvPr/>
          </p:nvSpPr>
          <p:spPr bwMode="auto">
            <a:xfrm>
              <a:off x="1586" y="3258"/>
              <a:ext cx="95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700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 altLang="ja-JP" sz="2600"/>
            </a:p>
          </p:txBody>
        </p:sp>
        <p:sp>
          <p:nvSpPr>
            <p:cNvPr id="15383" name="Rectangle 29"/>
            <p:cNvSpPr>
              <a:spLocks noChangeArrowheads="1"/>
            </p:cNvSpPr>
            <p:nvPr/>
          </p:nvSpPr>
          <p:spPr bwMode="auto">
            <a:xfrm>
              <a:off x="2234" y="3189"/>
              <a:ext cx="3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</a:rPr>
                <a:t>m*</a:t>
              </a:r>
              <a:r>
                <a:rPr lang="en-US" altLang="ja-JP" sz="2000" i="1">
                  <a:solidFill>
                    <a:srgbClr val="000000"/>
                  </a:solidFill>
                </a:rPr>
                <a:t>k</a:t>
              </a:r>
              <a:r>
                <a:rPr lang="en-US" altLang="ja-JP" sz="2000" i="1" baseline="-25000">
                  <a:solidFill>
                    <a:srgbClr val="000000"/>
                  </a:solidFill>
                </a:rPr>
                <a:t>F</a:t>
              </a:r>
              <a:endParaRPr lang="en-US" altLang="ja-JP" sz="2600" baseline="-25000"/>
            </a:p>
          </p:txBody>
        </p:sp>
        <p:sp>
          <p:nvSpPr>
            <p:cNvPr id="15384" name="Rectangle 30"/>
            <p:cNvSpPr>
              <a:spLocks noChangeArrowheads="1"/>
            </p:cNvSpPr>
            <p:nvPr/>
          </p:nvSpPr>
          <p:spPr bwMode="auto">
            <a:xfrm>
              <a:off x="1698" y="3385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i="1">
                  <a:solidFill>
                    <a:srgbClr val="000000"/>
                  </a:solidFill>
                </a:rPr>
                <a:t>F</a:t>
              </a:r>
              <a:endParaRPr lang="en-US" altLang="ja-JP" sz="2600"/>
            </a:p>
          </p:txBody>
        </p:sp>
        <p:sp>
          <p:nvSpPr>
            <p:cNvPr id="15385" name="Rectangle 31"/>
            <p:cNvSpPr>
              <a:spLocks noChangeArrowheads="1"/>
            </p:cNvSpPr>
            <p:nvPr/>
          </p:nvSpPr>
          <p:spPr bwMode="auto">
            <a:xfrm>
              <a:off x="1350" y="3283"/>
              <a:ext cx="1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700">
                  <a:solidFill>
                    <a:srgbClr val="000000"/>
                  </a:solidFill>
                </a:rPr>
                <a:t>D</a:t>
              </a:r>
              <a:endParaRPr lang="en-US" altLang="ja-JP" sz="2600"/>
            </a:p>
          </p:txBody>
        </p:sp>
      </p:grpSp>
      <p:sp>
        <p:nvSpPr>
          <p:cNvPr id="26" name="Rectangle 229"/>
          <p:cNvSpPr txBox="1">
            <a:spLocks noChangeArrowheads="1"/>
          </p:cNvSpPr>
          <p:nvPr/>
        </p:nvSpPr>
        <p:spPr>
          <a:xfrm>
            <a:off x="254000" y="190500"/>
            <a:ext cx="7772400" cy="969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ja-JP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does </a:t>
            </a:r>
            <a:r>
              <a:rPr lang="en-US" altLang="ja-JP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“Heavy”</a:t>
            </a:r>
            <a:r>
              <a:rPr lang="en-US" altLang="ja-JP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mean</a:t>
            </a:r>
            <a:r>
              <a:rPr lang="ja-JP" altLang="en-US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ja-JP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459976" y="-26988"/>
            <a:ext cx="1720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chemeClr val="accent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62" name="AutoShape 86"/>
          <p:cNvSpPr>
            <a:spLocks noChangeArrowheads="1"/>
          </p:cNvSpPr>
          <p:nvPr/>
        </p:nvSpPr>
        <p:spPr bwMode="auto">
          <a:xfrm>
            <a:off x="4357688" y="2203450"/>
            <a:ext cx="4465637" cy="1223963"/>
          </a:xfrm>
          <a:prstGeom prst="flowChartTerminator">
            <a:avLst/>
          </a:prstGeom>
          <a:gradFill rotWithShape="1">
            <a:gsLst>
              <a:gs pos="0">
                <a:srgbClr val="FF99CC">
                  <a:alpha val="89999"/>
                </a:srgbClr>
              </a:gs>
              <a:gs pos="100000">
                <a:srgbClr val="FF99CC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50305" name="Line 129"/>
          <p:cNvSpPr>
            <a:spLocks noChangeShapeType="1"/>
          </p:cNvSpPr>
          <p:nvPr/>
        </p:nvSpPr>
        <p:spPr bwMode="auto">
          <a:xfrm flipH="1">
            <a:off x="4716463" y="2809875"/>
            <a:ext cx="38877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0220" name="AutoShape 44"/>
          <p:cNvSpPr>
            <a:spLocks noChangeArrowheads="1"/>
          </p:cNvSpPr>
          <p:nvPr/>
        </p:nvSpPr>
        <p:spPr bwMode="auto">
          <a:xfrm>
            <a:off x="34925" y="2205038"/>
            <a:ext cx="4465638" cy="1223962"/>
          </a:xfrm>
          <a:prstGeom prst="flowChartTerminator">
            <a:avLst/>
          </a:prstGeom>
          <a:gradFill rotWithShape="1">
            <a:gsLst>
              <a:gs pos="0">
                <a:srgbClr val="FF99CC">
                  <a:alpha val="89999"/>
                </a:srgbClr>
              </a:gs>
              <a:gs pos="100000">
                <a:srgbClr val="FF99CC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50304" name="Line 128"/>
          <p:cNvSpPr>
            <a:spLocks noChangeShapeType="1"/>
          </p:cNvSpPr>
          <p:nvPr/>
        </p:nvSpPr>
        <p:spPr bwMode="auto">
          <a:xfrm flipH="1">
            <a:off x="396875" y="2824163"/>
            <a:ext cx="38877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0303" name="Oval 127"/>
          <p:cNvSpPr>
            <a:spLocks noChangeArrowheads="1"/>
          </p:cNvSpPr>
          <p:nvPr/>
        </p:nvSpPr>
        <p:spPr bwMode="auto">
          <a:xfrm>
            <a:off x="6732588" y="3286125"/>
            <a:ext cx="2159000" cy="863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79388" y="1797050"/>
            <a:ext cx="432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/>
              <a:t>(RKKY:Rudermann-Kittel-Kasuya-Yoshida)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928688" y="5829300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3300"/>
                </a:solidFill>
              </a:rPr>
              <a:t>Magnetic Order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867400" y="58293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Fermi Liquid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3922713" y="5805488"/>
            <a:ext cx="1225550" cy="503237"/>
          </a:xfrm>
          <a:prstGeom prst="leftRightArrow">
            <a:avLst>
              <a:gd name="adj1" fmla="val 50000"/>
              <a:gd name="adj2" fmla="val 487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363663" y="4748213"/>
            <a:ext cx="17891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ja-JP" sz="2000" dirty="0">
                <a:solidFill>
                  <a:srgbClr val="000066"/>
                </a:solidFill>
                <a:latin typeface="Times New Roman" pitchFamily="18" charset="0"/>
              </a:rPr>
              <a:t>4f electron (</a:t>
            </a:r>
            <a:r>
              <a:rPr lang="en-US" altLang="ja-JP" sz="2000" dirty="0" err="1">
                <a:solidFill>
                  <a:srgbClr val="000066"/>
                </a:solidFill>
                <a:latin typeface="Times New Roman" pitchFamily="18" charset="0"/>
              </a:rPr>
              <a:t>Ce</a:t>
            </a:r>
            <a:r>
              <a:rPr lang="en-US" altLang="ja-JP" sz="2000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>
            <a:off x="827088" y="1196975"/>
            <a:ext cx="2519362" cy="576263"/>
          </a:xfrm>
          <a:prstGeom prst="bevel">
            <a:avLst>
              <a:gd name="adj" fmla="val 12500"/>
            </a:avLst>
          </a:prstGeom>
          <a:noFill/>
          <a:ln w="349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ja-JP" sz="2000" b="1">
                <a:solidFill>
                  <a:srgbClr val="800080"/>
                </a:solidFill>
                <a:latin typeface="Times New Roman" pitchFamily="18" charset="0"/>
              </a:rPr>
              <a:t>RKKY interaction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50825" y="5019675"/>
            <a:ext cx="41052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latin typeface="ＭＳ Ｐゴシック" pitchFamily="50" charset="-128"/>
              </a:rPr>
              <a:t>The interplay between two 4f electrons mediated by conduction electrons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179388" y="1412875"/>
            <a:ext cx="4176712" cy="4392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6684963" y="2565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ja-JP" altLang="ja-JP" sz="20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5884863" y="4460875"/>
            <a:ext cx="17891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ja-JP" sz="2000" dirty="0">
                <a:solidFill>
                  <a:srgbClr val="000066"/>
                </a:solidFill>
                <a:latin typeface="Times New Roman" pitchFamily="18" charset="0"/>
              </a:rPr>
              <a:t>4f electron (</a:t>
            </a:r>
            <a:r>
              <a:rPr lang="en-US" altLang="ja-JP" sz="2000" dirty="0" err="1">
                <a:solidFill>
                  <a:srgbClr val="000066"/>
                </a:solidFill>
                <a:latin typeface="Times New Roman" pitchFamily="18" charset="0"/>
              </a:rPr>
              <a:t>Ce</a:t>
            </a:r>
            <a:r>
              <a:rPr lang="en-US" altLang="ja-JP" sz="2000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6686550" y="3595688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ja-JP" altLang="ja-JP" sz="20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0205" name="AutoShape 29"/>
          <p:cNvSpPr>
            <a:spLocks noChangeArrowheads="1"/>
          </p:cNvSpPr>
          <p:nvPr/>
        </p:nvSpPr>
        <p:spPr bwMode="auto">
          <a:xfrm>
            <a:off x="5508625" y="1196975"/>
            <a:ext cx="2519363" cy="576263"/>
          </a:xfrm>
          <a:prstGeom prst="bevel">
            <a:avLst>
              <a:gd name="adj" fmla="val 12500"/>
            </a:avLst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ja-JP" sz="2000" b="1">
                <a:solidFill>
                  <a:srgbClr val="336699"/>
                </a:solidFill>
                <a:latin typeface="Times New Roman" pitchFamily="18" charset="0"/>
              </a:rPr>
              <a:t>Kondo effect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5218113" y="4868863"/>
            <a:ext cx="3530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latin typeface="ＭＳ Ｐゴシック" pitchFamily="50" charset="-128"/>
              </a:rPr>
              <a:t>4f and conduction electrons form a spin-singlet state.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5816600" y="6580188"/>
            <a:ext cx="293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>
                <a:solidFill>
                  <a:schemeClr val="tx2"/>
                </a:solidFill>
              </a:rPr>
              <a:t>heavy fermion system : </a:t>
            </a:r>
            <a:r>
              <a:rPr lang="ja-JP" altLang="en-US" sz="1400">
                <a:solidFill>
                  <a:schemeClr val="tx2"/>
                </a:solidFill>
              </a:rPr>
              <a:t>重い電子系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22263" y="4222750"/>
            <a:ext cx="3960812" cy="576263"/>
            <a:chOff x="249" y="1752"/>
            <a:chExt cx="2495" cy="363"/>
          </a:xfrm>
        </p:grpSpPr>
        <p:sp>
          <p:nvSpPr>
            <p:cNvPr id="50224" name="Line 48"/>
            <p:cNvSpPr>
              <a:spLocks noChangeShapeType="1"/>
            </p:cNvSpPr>
            <p:nvPr/>
          </p:nvSpPr>
          <p:spPr bwMode="auto">
            <a:xfrm>
              <a:off x="703" y="2115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25" name="Line 49"/>
            <p:cNvSpPr>
              <a:spLocks noChangeShapeType="1"/>
            </p:cNvSpPr>
            <p:nvPr/>
          </p:nvSpPr>
          <p:spPr bwMode="auto">
            <a:xfrm>
              <a:off x="930" y="1752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26" name="Line 50"/>
            <p:cNvSpPr>
              <a:spLocks noChangeShapeType="1"/>
            </p:cNvSpPr>
            <p:nvPr/>
          </p:nvSpPr>
          <p:spPr bwMode="auto">
            <a:xfrm>
              <a:off x="476" y="1752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27" name="Line 51"/>
            <p:cNvSpPr>
              <a:spLocks noChangeShapeType="1"/>
            </p:cNvSpPr>
            <p:nvPr/>
          </p:nvSpPr>
          <p:spPr bwMode="auto">
            <a:xfrm>
              <a:off x="249" y="1934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28" name="Line 52"/>
            <p:cNvSpPr>
              <a:spLocks noChangeShapeType="1"/>
            </p:cNvSpPr>
            <p:nvPr/>
          </p:nvSpPr>
          <p:spPr bwMode="auto">
            <a:xfrm>
              <a:off x="1157" y="1934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29" name="Line 53"/>
            <p:cNvSpPr>
              <a:spLocks noChangeShapeType="1"/>
            </p:cNvSpPr>
            <p:nvPr/>
          </p:nvSpPr>
          <p:spPr bwMode="auto">
            <a:xfrm>
              <a:off x="1383" y="1752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30" name="Line 54"/>
            <p:cNvSpPr>
              <a:spLocks noChangeShapeType="1"/>
            </p:cNvSpPr>
            <p:nvPr/>
          </p:nvSpPr>
          <p:spPr bwMode="auto">
            <a:xfrm>
              <a:off x="1610" y="1934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31" name="Line 55"/>
            <p:cNvSpPr>
              <a:spLocks noChangeShapeType="1"/>
            </p:cNvSpPr>
            <p:nvPr/>
          </p:nvSpPr>
          <p:spPr bwMode="auto">
            <a:xfrm>
              <a:off x="1837" y="1752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32" name="Line 56"/>
            <p:cNvSpPr>
              <a:spLocks noChangeShapeType="1"/>
            </p:cNvSpPr>
            <p:nvPr/>
          </p:nvSpPr>
          <p:spPr bwMode="auto">
            <a:xfrm>
              <a:off x="2064" y="2115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33" name="Line 57"/>
            <p:cNvSpPr>
              <a:spLocks noChangeShapeType="1"/>
            </p:cNvSpPr>
            <p:nvPr/>
          </p:nvSpPr>
          <p:spPr bwMode="auto">
            <a:xfrm>
              <a:off x="2291" y="1752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34" name="Line 58"/>
            <p:cNvSpPr>
              <a:spLocks noChangeShapeType="1"/>
            </p:cNvSpPr>
            <p:nvPr/>
          </p:nvSpPr>
          <p:spPr bwMode="auto">
            <a:xfrm>
              <a:off x="2517" y="1934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35" name="Line 59"/>
            <p:cNvSpPr>
              <a:spLocks noChangeShapeType="1"/>
            </p:cNvSpPr>
            <p:nvPr/>
          </p:nvSpPr>
          <p:spPr bwMode="auto">
            <a:xfrm>
              <a:off x="703" y="1752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36" name="Line 60"/>
            <p:cNvSpPr>
              <a:spLocks noChangeShapeType="1"/>
            </p:cNvSpPr>
            <p:nvPr/>
          </p:nvSpPr>
          <p:spPr bwMode="auto">
            <a:xfrm>
              <a:off x="930" y="1752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37" name="Line 61"/>
            <p:cNvSpPr>
              <a:spLocks noChangeShapeType="1"/>
            </p:cNvSpPr>
            <p:nvPr/>
          </p:nvSpPr>
          <p:spPr bwMode="auto">
            <a:xfrm>
              <a:off x="2064" y="1752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38" name="Line 62"/>
            <p:cNvSpPr>
              <a:spLocks noChangeShapeType="1"/>
            </p:cNvSpPr>
            <p:nvPr/>
          </p:nvSpPr>
          <p:spPr bwMode="auto">
            <a:xfrm>
              <a:off x="2291" y="1752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39" name="Line 63"/>
            <p:cNvSpPr>
              <a:spLocks noChangeShapeType="1"/>
            </p:cNvSpPr>
            <p:nvPr/>
          </p:nvSpPr>
          <p:spPr bwMode="auto">
            <a:xfrm>
              <a:off x="1157" y="175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40" name="Line 64"/>
            <p:cNvSpPr>
              <a:spLocks noChangeShapeType="1"/>
            </p:cNvSpPr>
            <p:nvPr/>
          </p:nvSpPr>
          <p:spPr bwMode="auto">
            <a:xfrm>
              <a:off x="476" y="175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41" name="Line 65"/>
            <p:cNvSpPr>
              <a:spLocks noChangeShapeType="1"/>
            </p:cNvSpPr>
            <p:nvPr/>
          </p:nvSpPr>
          <p:spPr bwMode="auto">
            <a:xfrm>
              <a:off x="1383" y="175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42" name="Line 66"/>
            <p:cNvSpPr>
              <a:spLocks noChangeShapeType="1"/>
            </p:cNvSpPr>
            <p:nvPr/>
          </p:nvSpPr>
          <p:spPr bwMode="auto">
            <a:xfrm>
              <a:off x="1610" y="175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43" name="Line 67"/>
            <p:cNvSpPr>
              <a:spLocks noChangeShapeType="1"/>
            </p:cNvSpPr>
            <p:nvPr/>
          </p:nvSpPr>
          <p:spPr bwMode="auto">
            <a:xfrm>
              <a:off x="1837" y="175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44" name="Line 68"/>
            <p:cNvSpPr>
              <a:spLocks noChangeShapeType="1"/>
            </p:cNvSpPr>
            <p:nvPr/>
          </p:nvSpPr>
          <p:spPr bwMode="auto">
            <a:xfrm>
              <a:off x="2517" y="175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50246" name="Oval 70"/>
          <p:cNvSpPr>
            <a:spLocks noChangeArrowheads="1"/>
          </p:cNvSpPr>
          <p:nvPr/>
        </p:nvSpPr>
        <p:spPr bwMode="auto">
          <a:xfrm>
            <a:off x="1042988" y="4406900"/>
            <a:ext cx="360362" cy="3603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33FF"/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ja-JP" altLang="ja-JP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249" name="Oval 73"/>
          <p:cNvSpPr>
            <a:spLocks noChangeArrowheads="1"/>
          </p:cNvSpPr>
          <p:nvPr/>
        </p:nvSpPr>
        <p:spPr bwMode="auto">
          <a:xfrm>
            <a:off x="3203575" y="4398963"/>
            <a:ext cx="360363" cy="3603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33FF"/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ja-JP" altLang="ja-JP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252" name="Oval 76"/>
          <p:cNvSpPr>
            <a:spLocks noChangeArrowheads="1"/>
          </p:cNvSpPr>
          <p:nvPr/>
        </p:nvSpPr>
        <p:spPr bwMode="auto">
          <a:xfrm>
            <a:off x="2986088" y="2644775"/>
            <a:ext cx="360362" cy="3603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33FF"/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ja-JP" altLang="ja-JP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255" name="Oval 79"/>
          <p:cNvSpPr>
            <a:spLocks noChangeArrowheads="1"/>
          </p:cNvSpPr>
          <p:nvPr/>
        </p:nvSpPr>
        <p:spPr bwMode="auto">
          <a:xfrm>
            <a:off x="1331640" y="2670696"/>
            <a:ext cx="360363" cy="3603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33FF"/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ja-JP" altLang="ja-JP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257" name="Freeform 81"/>
          <p:cNvSpPr>
            <a:spLocks/>
          </p:cNvSpPr>
          <p:nvPr/>
        </p:nvSpPr>
        <p:spPr bwMode="auto">
          <a:xfrm>
            <a:off x="3275013" y="3070225"/>
            <a:ext cx="142875" cy="1079500"/>
          </a:xfrm>
          <a:custGeom>
            <a:avLst/>
            <a:gdLst/>
            <a:ahLst/>
            <a:cxnLst>
              <a:cxn ang="0">
                <a:pos x="181" y="635"/>
              </a:cxn>
              <a:cxn ang="0">
                <a:pos x="136" y="181"/>
              </a:cxn>
              <a:cxn ang="0">
                <a:pos x="0" y="0"/>
              </a:cxn>
            </a:cxnLst>
            <a:rect l="0" t="0" r="r" b="b"/>
            <a:pathLst>
              <a:path w="181" h="635">
                <a:moveTo>
                  <a:pt x="181" y="635"/>
                </a:moveTo>
                <a:cubicBezTo>
                  <a:pt x="173" y="461"/>
                  <a:pt x="166" y="287"/>
                  <a:pt x="136" y="181"/>
                </a:cubicBezTo>
                <a:cubicBezTo>
                  <a:pt x="106" y="75"/>
                  <a:pt x="53" y="37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0258" name="Freeform 82"/>
          <p:cNvSpPr>
            <a:spLocks/>
          </p:cNvSpPr>
          <p:nvPr/>
        </p:nvSpPr>
        <p:spPr bwMode="auto">
          <a:xfrm>
            <a:off x="1187450" y="3070225"/>
            <a:ext cx="142875" cy="1079500"/>
          </a:xfrm>
          <a:custGeom>
            <a:avLst/>
            <a:gdLst/>
            <a:ahLst/>
            <a:cxnLst>
              <a:cxn ang="0">
                <a:pos x="545" y="0"/>
              </a:cxn>
              <a:cxn ang="0">
                <a:pos x="136" y="454"/>
              </a:cxn>
              <a:cxn ang="0">
                <a:pos x="0" y="1724"/>
              </a:cxn>
            </a:cxnLst>
            <a:rect l="0" t="0" r="r" b="b"/>
            <a:pathLst>
              <a:path w="545" h="1724">
                <a:moveTo>
                  <a:pt x="545" y="0"/>
                </a:moveTo>
                <a:cubicBezTo>
                  <a:pt x="386" y="83"/>
                  <a:pt x="227" y="167"/>
                  <a:pt x="136" y="454"/>
                </a:cubicBezTo>
                <a:cubicBezTo>
                  <a:pt x="45" y="741"/>
                  <a:pt x="22" y="1232"/>
                  <a:pt x="0" y="17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0259" name="Text Box 83"/>
          <p:cNvSpPr txBox="1">
            <a:spLocks noChangeArrowheads="1"/>
          </p:cNvSpPr>
          <p:nvPr/>
        </p:nvSpPr>
        <p:spPr bwMode="auto">
          <a:xfrm>
            <a:off x="3419475" y="333375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i="1" dirty="0" err="1">
                <a:latin typeface="Times New Roman" pitchFamily="18" charset="0"/>
              </a:rPr>
              <a:t>J</a:t>
            </a:r>
            <a:r>
              <a:rPr lang="en-US" altLang="ja-JP" sz="2400" b="1" i="1" baseline="-25000" dirty="0" err="1">
                <a:latin typeface="Times New Roman" pitchFamily="18" charset="0"/>
              </a:rPr>
              <a:t>cf</a:t>
            </a:r>
            <a:endParaRPr lang="en-US" altLang="ja-JP" sz="2400" b="1" i="1" baseline="-25000" dirty="0">
              <a:latin typeface="Times New Roman" pitchFamily="18" charset="0"/>
            </a:endParaRPr>
          </a:p>
        </p:txBody>
      </p:sp>
      <p:sp>
        <p:nvSpPr>
          <p:cNvPr id="50260" name="Text Box 84"/>
          <p:cNvSpPr txBox="1">
            <a:spLocks noChangeArrowheads="1"/>
          </p:cNvSpPr>
          <p:nvPr/>
        </p:nvSpPr>
        <p:spPr bwMode="auto">
          <a:xfrm>
            <a:off x="682625" y="333533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i="1" dirty="0" err="1">
                <a:latin typeface="Times New Roman" pitchFamily="18" charset="0"/>
              </a:rPr>
              <a:t>J</a:t>
            </a:r>
            <a:r>
              <a:rPr lang="en-US" altLang="ja-JP" sz="2400" b="1" i="1" baseline="-25000" dirty="0" err="1">
                <a:latin typeface="Times New Roman" pitchFamily="18" charset="0"/>
              </a:rPr>
              <a:t>cf</a:t>
            </a:r>
            <a:endParaRPr lang="en-US" altLang="ja-JP" sz="2400" b="1" i="1" baseline="-25000" dirty="0">
              <a:latin typeface="Times New Roman" pitchFamily="18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1187450" y="2155825"/>
            <a:ext cx="22479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ja-JP" sz="2000" dirty="0">
                <a:solidFill>
                  <a:srgbClr val="000066"/>
                </a:solidFill>
                <a:latin typeface="Times New Roman" pitchFamily="18" charset="0"/>
              </a:rPr>
              <a:t>Conduction electron</a:t>
            </a:r>
          </a:p>
        </p:txBody>
      </p:sp>
      <p:sp>
        <p:nvSpPr>
          <p:cNvPr id="50265" name="Oval 89"/>
          <p:cNvSpPr>
            <a:spLocks noChangeArrowheads="1"/>
          </p:cNvSpPr>
          <p:nvPr/>
        </p:nvSpPr>
        <p:spPr bwMode="auto">
          <a:xfrm>
            <a:off x="4659313" y="3282950"/>
            <a:ext cx="2159000" cy="863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4429125" y="3930650"/>
            <a:ext cx="4679950" cy="576263"/>
            <a:chOff x="2744" y="1706"/>
            <a:chExt cx="2948" cy="363"/>
          </a:xfrm>
        </p:grpSpPr>
        <p:sp>
          <p:nvSpPr>
            <p:cNvPr id="50267" name="Line 91"/>
            <p:cNvSpPr>
              <a:spLocks noChangeShapeType="1"/>
            </p:cNvSpPr>
            <p:nvPr/>
          </p:nvSpPr>
          <p:spPr bwMode="auto">
            <a:xfrm>
              <a:off x="3424" y="206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68" name="Line 92"/>
            <p:cNvSpPr>
              <a:spLocks noChangeShapeType="1"/>
            </p:cNvSpPr>
            <p:nvPr/>
          </p:nvSpPr>
          <p:spPr bwMode="auto">
            <a:xfrm>
              <a:off x="3651" y="170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69" name="Line 93"/>
            <p:cNvSpPr>
              <a:spLocks noChangeShapeType="1"/>
            </p:cNvSpPr>
            <p:nvPr/>
          </p:nvSpPr>
          <p:spPr bwMode="auto">
            <a:xfrm>
              <a:off x="3197" y="170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70" name="Line 94"/>
            <p:cNvSpPr>
              <a:spLocks noChangeShapeType="1"/>
            </p:cNvSpPr>
            <p:nvPr/>
          </p:nvSpPr>
          <p:spPr bwMode="auto">
            <a:xfrm>
              <a:off x="2970" y="1888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71" name="Line 95"/>
            <p:cNvSpPr>
              <a:spLocks noChangeShapeType="1"/>
            </p:cNvSpPr>
            <p:nvPr/>
          </p:nvSpPr>
          <p:spPr bwMode="auto">
            <a:xfrm>
              <a:off x="3878" y="1888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72" name="Line 96"/>
            <p:cNvSpPr>
              <a:spLocks noChangeShapeType="1"/>
            </p:cNvSpPr>
            <p:nvPr/>
          </p:nvSpPr>
          <p:spPr bwMode="auto">
            <a:xfrm>
              <a:off x="2744" y="170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73" name="Line 97"/>
            <p:cNvSpPr>
              <a:spLocks noChangeShapeType="1"/>
            </p:cNvSpPr>
            <p:nvPr/>
          </p:nvSpPr>
          <p:spPr bwMode="auto">
            <a:xfrm>
              <a:off x="4104" y="170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74" name="Line 98"/>
            <p:cNvSpPr>
              <a:spLocks noChangeShapeType="1"/>
            </p:cNvSpPr>
            <p:nvPr/>
          </p:nvSpPr>
          <p:spPr bwMode="auto">
            <a:xfrm>
              <a:off x="4331" y="1888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75" name="Line 99"/>
            <p:cNvSpPr>
              <a:spLocks noChangeShapeType="1"/>
            </p:cNvSpPr>
            <p:nvPr/>
          </p:nvSpPr>
          <p:spPr bwMode="auto">
            <a:xfrm>
              <a:off x="4558" y="170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76" name="Line 100"/>
            <p:cNvSpPr>
              <a:spLocks noChangeShapeType="1"/>
            </p:cNvSpPr>
            <p:nvPr/>
          </p:nvSpPr>
          <p:spPr bwMode="auto">
            <a:xfrm>
              <a:off x="4785" y="206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77" name="Line 101"/>
            <p:cNvSpPr>
              <a:spLocks noChangeShapeType="1"/>
            </p:cNvSpPr>
            <p:nvPr/>
          </p:nvSpPr>
          <p:spPr bwMode="auto">
            <a:xfrm>
              <a:off x="5012" y="170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78" name="Line 102"/>
            <p:cNvSpPr>
              <a:spLocks noChangeShapeType="1"/>
            </p:cNvSpPr>
            <p:nvPr/>
          </p:nvSpPr>
          <p:spPr bwMode="auto">
            <a:xfrm>
              <a:off x="5238" y="1888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79" name="Line 103"/>
            <p:cNvSpPr>
              <a:spLocks noChangeShapeType="1"/>
            </p:cNvSpPr>
            <p:nvPr/>
          </p:nvSpPr>
          <p:spPr bwMode="auto">
            <a:xfrm>
              <a:off x="5465" y="170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80" name="Line 104"/>
            <p:cNvSpPr>
              <a:spLocks noChangeShapeType="1"/>
            </p:cNvSpPr>
            <p:nvPr/>
          </p:nvSpPr>
          <p:spPr bwMode="auto">
            <a:xfrm>
              <a:off x="3424" y="1706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81" name="Line 105"/>
            <p:cNvSpPr>
              <a:spLocks noChangeShapeType="1"/>
            </p:cNvSpPr>
            <p:nvPr/>
          </p:nvSpPr>
          <p:spPr bwMode="auto">
            <a:xfrm>
              <a:off x="3651" y="1706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82" name="Line 106"/>
            <p:cNvSpPr>
              <a:spLocks noChangeShapeType="1"/>
            </p:cNvSpPr>
            <p:nvPr/>
          </p:nvSpPr>
          <p:spPr bwMode="auto">
            <a:xfrm>
              <a:off x="4785" y="1706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83" name="Line 107"/>
            <p:cNvSpPr>
              <a:spLocks noChangeShapeType="1"/>
            </p:cNvSpPr>
            <p:nvPr/>
          </p:nvSpPr>
          <p:spPr bwMode="auto">
            <a:xfrm>
              <a:off x="5012" y="1706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84" name="Line 108"/>
            <p:cNvSpPr>
              <a:spLocks noChangeShapeType="1"/>
            </p:cNvSpPr>
            <p:nvPr/>
          </p:nvSpPr>
          <p:spPr bwMode="auto">
            <a:xfrm>
              <a:off x="3878" y="1706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85" name="Line 109"/>
            <p:cNvSpPr>
              <a:spLocks noChangeShapeType="1"/>
            </p:cNvSpPr>
            <p:nvPr/>
          </p:nvSpPr>
          <p:spPr bwMode="auto">
            <a:xfrm>
              <a:off x="3197" y="1706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86" name="Line 110"/>
            <p:cNvSpPr>
              <a:spLocks noChangeShapeType="1"/>
            </p:cNvSpPr>
            <p:nvPr/>
          </p:nvSpPr>
          <p:spPr bwMode="auto">
            <a:xfrm>
              <a:off x="2970" y="1706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87" name="Line 111"/>
            <p:cNvSpPr>
              <a:spLocks noChangeShapeType="1"/>
            </p:cNvSpPr>
            <p:nvPr/>
          </p:nvSpPr>
          <p:spPr bwMode="auto">
            <a:xfrm>
              <a:off x="4104" y="1706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88" name="Line 112"/>
            <p:cNvSpPr>
              <a:spLocks noChangeShapeType="1"/>
            </p:cNvSpPr>
            <p:nvPr/>
          </p:nvSpPr>
          <p:spPr bwMode="auto">
            <a:xfrm>
              <a:off x="4331" y="1706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89" name="Line 113"/>
            <p:cNvSpPr>
              <a:spLocks noChangeShapeType="1"/>
            </p:cNvSpPr>
            <p:nvPr/>
          </p:nvSpPr>
          <p:spPr bwMode="auto">
            <a:xfrm>
              <a:off x="4558" y="1706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90" name="Line 114"/>
            <p:cNvSpPr>
              <a:spLocks noChangeShapeType="1"/>
            </p:cNvSpPr>
            <p:nvPr/>
          </p:nvSpPr>
          <p:spPr bwMode="auto">
            <a:xfrm>
              <a:off x="5238" y="1706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0291" name="Line 115"/>
            <p:cNvSpPr>
              <a:spLocks noChangeShapeType="1"/>
            </p:cNvSpPr>
            <p:nvPr/>
          </p:nvSpPr>
          <p:spPr bwMode="auto">
            <a:xfrm>
              <a:off x="5465" y="1706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50292" name="Oval 116"/>
          <p:cNvSpPr>
            <a:spLocks noChangeArrowheads="1"/>
          </p:cNvSpPr>
          <p:nvPr/>
        </p:nvSpPr>
        <p:spPr bwMode="auto">
          <a:xfrm>
            <a:off x="7669213" y="4075113"/>
            <a:ext cx="360362" cy="3603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33FF"/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ja-JP" altLang="ja-JP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293" name="Oval 117"/>
          <p:cNvSpPr>
            <a:spLocks noChangeArrowheads="1"/>
          </p:cNvSpPr>
          <p:nvPr/>
        </p:nvSpPr>
        <p:spPr bwMode="auto">
          <a:xfrm>
            <a:off x="5508625" y="4075113"/>
            <a:ext cx="360363" cy="3603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33FF"/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ja-JP" altLang="ja-JP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298" name="Oval 122"/>
          <p:cNvSpPr>
            <a:spLocks noChangeArrowheads="1"/>
          </p:cNvSpPr>
          <p:nvPr/>
        </p:nvSpPr>
        <p:spPr bwMode="auto">
          <a:xfrm>
            <a:off x="8027988" y="2636838"/>
            <a:ext cx="360362" cy="3603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33FF"/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ja-JP" altLang="ja-JP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299" name="Freeform 123"/>
          <p:cNvSpPr>
            <a:spLocks/>
          </p:cNvSpPr>
          <p:nvPr/>
        </p:nvSpPr>
        <p:spPr bwMode="auto">
          <a:xfrm>
            <a:off x="7813675" y="3065463"/>
            <a:ext cx="287338" cy="938212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91" y="91"/>
              </a:cxn>
              <a:cxn ang="0">
                <a:pos x="0" y="363"/>
              </a:cxn>
            </a:cxnLst>
            <a:rect l="0" t="0" r="r" b="b"/>
            <a:pathLst>
              <a:path w="227" h="363">
                <a:moveTo>
                  <a:pt x="227" y="0"/>
                </a:moveTo>
                <a:cubicBezTo>
                  <a:pt x="178" y="15"/>
                  <a:pt x="129" y="31"/>
                  <a:pt x="91" y="91"/>
                </a:cubicBezTo>
                <a:cubicBezTo>
                  <a:pt x="53" y="151"/>
                  <a:pt x="26" y="257"/>
                  <a:pt x="0" y="36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0300" name="Text Box 124"/>
          <p:cNvSpPr txBox="1">
            <a:spLocks noChangeArrowheads="1"/>
          </p:cNvSpPr>
          <p:nvPr/>
        </p:nvSpPr>
        <p:spPr bwMode="auto">
          <a:xfrm>
            <a:off x="7959725" y="328453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i="1" dirty="0" err="1">
                <a:latin typeface="Times New Roman" pitchFamily="18" charset="0"/>
              </a:rPr>
              <a:t>J</a:t>
            </a:r>
            <a:r>
              <a:rPr lang="en-US" altLang="ja-JP" sz="2400" b="1" i="1" baseline="-25000" dirty="0" err="1">
                <a:latin typeface="Times New Roman" pitchFamily="18" charset="0"/>
              </a:rPr>
              <a:t>cf</a:t>
            </a:r>
            <a:endParaRPr lang="en-US" altLang="ja-JP" sz="2400" b="1" i="1" baseline="-25000" dirty="0">
              <a:latin typeface="Times New Roman" pitchFamily="18" charset="0"/>
            </a:endParaRP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5775325" y="2166938"/>
            <a:ext cx="2252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 dirty="0">
                <a:latin typeface="Times New Roman" pitchFamily="18" charset="0"/>
              </a:rPr>
              <a:t>Conduction</a:t>
            </a:r>
            <a:r>
              <a:rPr lang="en-US" altLang="ja-JP" dirty="0">
                <a:latin typeface="Times New Roman" pitchFamily="18" charset="0"/>
              </a:rPr>
              <a:t> electron</a:t>
            </a:r>
          </a:p>
        </p:txBody>
      </p:sp>
      <p:sp>
        <p:nvSpPr>
          <p:cNvPr id="50306" name="Text Box 130"/>
          <p:cNvSpPr txBox="1">
            <a:spLocks noChangeArrowheads="1"/>
          </p:cNvSpPr>
          <p:nvPr/>
        </p:nvSpPr>
        <p:spPr bwMode="auto">
          <a:xfrm>
            <a:off x="1730375" y="2852738"/>
            <a:ext cx="1185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1" dirty="0"/>
              <a:t>Polarization</a:t>
            </a:r>
          </a:p>
        </p:txBody>
      </p:sp>
      <p:sp>
        <p:nvSpPr>
          <p:cNvPr id="96" name="Line 56"/>
          <p:cNvSpPr>
            <a:spLocks noChangeShapeType="1"/>
          </p:cNvSpPr>
          <p:nvPr/>
        </p:nvSpPr>
        <p:spPr bwMode="auto">
          <a:xfrm rot="10800000" flipV="1">
            <a:off x="1547664" y="2492896"/>
            <a:ext cx="0" cy="71913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7" name="Line 53"/>
          <p:cNvSpPr>
            <a:spLocks noChangeShapeType="1"/>
          </p:cNvSpPr>
          <p:nvPr/>
        </p:nvSpPr>
        <p:spPr bwMode="auto">
          <a:xfrm flipV="1">
            <a:off x="1227138" y="4159250"/>
            <a:ext cx="0" cy="71913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8" name="Line 53"/>
          <p:cNvSpPr>
            <a:spLocks noChangeShapeType="1"/>
          </p:cNvSpPr>
          <p:nvPr/>
        </p:nvSpPr>
        <p:spPr bwMode="auto">
          <a:xfrm flipV="1">
            <a:off x="3179763" y="2454275"/>
            <a:ext cx="0" cy="71913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9" name="Line 56"/>
          <p:cNvSpPr>
            <a:spLocks noChangeShapeType="1"/>
          </p:cNvSpPr>
          <p:nvPr/>
        </p:nvSpPr>
        <p:spPr bwMode="auto">
          <a:xfrm rot="10800000" flipV="1">
            <a:off x="3395663" y="4140200"/>
            <a:ext cx="0" cy="71913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" name="タイトル 100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of </a:t>
            </a: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>
            <a:off x="7459976" y="-26988"/>
            <a:ext cx="1720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92" name="Line 96"/>
          <p:cNvSpPr>
            <a:spLocks noChangeShapeType="1"/>
          </p:cNvSpPr>
          <p:nvPr/>
        </p:nvSpPr>
        <p:spPr bwMode="auto">
          <a:xfrm flipH="1">
            <a:off x="1907704" y="2708920"/>
            <a:ext cx="936104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5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5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62" grpId="0" animBg="1"/>
      <p:bldP spid="50305" grpId="0" animBg="1"/>
      <p:bldP spid="50220" grpId="0" animBg="1"/>
      <p:bldP spid="50304" grpId="0" animBg="1"/>
      <p:bldP spid="50303" grpId="0" animBg="1"/>
      <p:bldP spid="50182" grpId="0"/>
      <p:bldP spid="50183" grpId="0"/>
      <p:bldP spid="50184" grpId="0" animBg="1"/>
      <p:bldP spid="50193" grpId="0"/>
      <p:bldP spid="50195" grpId="0"/>
      <p:bldP spid="50202" grpId="0"/>
      <p:bldP spid="50206" grpId="0"/>
      <p:bldP spid="50246" grpId="0" animBg="1"/>
      <p:bldP spid="50249" grpId="0" animBg="1"/>
      <p:bldP spid="50252" grpId="0" animBg="1"/>
      <p:bldP spid="50255" grpId="0" animBg="1"/>
      <p:bldP spid="50257" grpId="0" animBg="1"/>
      <p:bldP spid="50258" grpId="0" animBg="1"/>
      <p:bldP spid="50259" grpId="0"/>
      <p:bldP spid="50260" grpId="0"/>
      <p:bldP spid="50192" grpId="0"/>
      <p:bldP spid="50265" grpId="0" animBg="1"/>
      <p:bldP spid="50292" grpId="0" animBg="1"/>
      <p:bldP spid="50293" grpId="0" animBg="1"/>
      <p:bldP spid="50298" grpId="0" animBg="1"/>
      <p:bldP spid="50299" grpId="0" animBg="1"/>
      <p:bldP spid="50300" grpId="0"/>
      <p:bldP spid="50207" grpId="0"/>
      <p:bldP spid="50306" grpId="0"/>
      <p:bldP spid="96" grpId="0" animBg="1"/>
      <p:bldP spid="97" grpId="0" animBg="1"/>
      <p:bldP spid="98" grpId="0" animBg="1"/>
      <p:bldP spid="99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oniachPhase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8" y="1881188"/>
            <a:ext cx="5483225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5508104" y="3195638"/>
            <a:ext cx="341205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As  </a:t>
            </a:r>
            <a:r>
              <a:rPr lang="en-US" altLang="ja-JP" i="1" dirty="0" err="1">
                <a:solidFill>
                  <a:srgbClr val="000000"/>
                </a:solidFill>
              </a:rPr>
              <a:t>J</a:t>
            </a:r>
            <a:r>
              <a:rPr lang="en-US" altLang="ja-JP" baseline="-25000" dirty="0" err="1">
                <a:solidFill>
                  <a:srgbClr val="000000"/>
                </a:solidFill>
              </a:rPr>
              <a:t>cf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increases , AFM  disappears</a:t>
            </a:r>
            <a:endParaRPr lang="en-US" altLang="ja-JP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and  SC  appears  </a:t>
            </a:r>
            <a:r>
              <a:rPr lang="en-US" altLang="ja-JP" dirty="0">
                <a:solidFill>
                  <a:srgbClr val="000000"/>
                </a:solidFill>
              </a:rPr>
              <a:t>(near QCP)</a:t>
            </a:r>
          </a:p>
        </p:txBody>
      </p:sp>
      <p:sp>
        <p:nvSpPr>
          <p:cNvPr id="17414" name="テキスト ボックス 13"/>
          <p:cNvSpPr txBox="1">
            <a:spLocks noChangeArrowheads="1"/>
          </p:cNvSpPr>
          <p:nvPr/>
        </p:nvSpPr>
        <p:spPr bwMode="auto">
          <a:xfrm>
            <a:off x="5627688" y="1500188"/>
            <a:ext cx="3414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i="1">
                <a:solidFill>
                  <a:srgbClr val="0033CC"/>
                </a:solidFill>
              </a:rPr>
              <a:t>T</a:t>
            </a:r>
            <a:r>
              <a:rPr lang="en-US" altLang="ja-JP" sz="2000" baseline="-25000">
                <a:solidFill>
                  <a:srgbClr val="0033CC"/>
                </a:solidFill>
              </a:rPr>
              <a:t>K </a:t>
            </a:r>
            <a:r>
              <a:rPr lang="en-US" altLang="ja-JP" sz="2000">
                <a:solidFill>
                  <a:srgbClr val="0033CC"/>
                </a:solidFill>
              </a:rPr>
              <a:t>     </a:t>
            </a:r>
            <a:r>
              <a:rPr lang="ja-JP" altLang="en-US" sz="2000">
                <a:solidFill>
                  <a:srgbClr val="0033CC"/>
                </a:solidFill>
              </a:rPr>
              <a:t>∝</a:t>
            </a:r>
            <a:r>
              <a:rPr lang="en-US" altLang="ja-JP" sz="2000">
                <a:solidFill>
                  <a:srgbClr val="0033CC"/>
                </a:solidFill>
              </a:rPr>
              <a:t> W exp(-1/</a:t>
            </a:r>
            <a:r>
              <a:rPr lang="en-US" altLang="ja-JP" sz="2000" i="1">
                <a:solidFill>
                  <a:srgbClr val="0033CC"/>
                </a:solidFill>
              </a:rPr>
              <a:t>J</a:t>
            </a:r>
            <a:r>
              <a:rPr lang="en-US" altLang="ja-JP" sz="2000">
                <a:solidFill>
                  <a:srgbClr val="0033CC"/>
                </a:solidFill>
              </a:rPr>
              <a:t> </a:t>
            </a:r>
            <a:r>
              <a:rPr lang="en-US" altLang="ja-JP" sz="2000" baseline="-25000">
                <a:solidFill>
                  <a:srgbClr val="0033CC"/>
                </a:solidFill>
              </a:rPr>
              <a:t>cf </a:t>
            </a:r>
            <a:r>
              <a:rPr lang="en-US" altLang="ja-JP" sz="2000">
                <a:solidFill>
                  <a:srgbClr val="0033CC"/>
                </a:solidFill>
              </a:rPr>
              <a:t>D(ε</a:t>
            </a:r>
            <a:r>
              <a:rPr lang="en-US" altLang="ja-JP" sz="2000" baseline="-25000">
                <a:solidFill>
                  <a:srgbClr val="0033CC"/>
                </a:solidFill>
              </a:rPr>
              <a:t>F</a:t>
            </a:r>
            <a:r>
              <a:rPr lang="en-US" altLang="ja-JP" sz="2000">
                <a:solidFill>
                  <a:srgbClr val="0033CC"/>
                </a:solidFill>
              </a:rPr>
              <a:t>))</a:t>
            </a:r>
          </a:p>
          <a:p>
            <a:endParaRPr lang="en-US" altLang="ja-JP" sz="2000"/>
          </a:p>
          <a:p>
            <a:r>
              <a:rPr lang="en-US" altLang="ja-JP" sz="2000" i="1">
                <a:solidFill>
                  <a:srgbClr val="C00000"/>
                </a:solidFill>
              </a:rPr>
              <a:t>T</a:t>
            </a:r>
            <a:r>
              <a:rPr lang="en-US" altLang="ja-JP" sz="2000" baseline="-25000">
                <a:solidFill>
                  <a:srgbClr val="C00000"/>
                </a:solidFill>
              </a:rPr>
              <a:t>RKKY</a:t>
            </a:r>
            <a:r>
              <a:rPr lang="en-US" altLang="ja-JP" sz="2000">
                <a:solidFill>
                  <a:srgbClr val="C00000"/>
                </a:solidFill>
              </a:rPr>
              <a:t>  </a:t>
            </a:r>
            <a:r>
              <a:rPr lang="ja-JP" altLang="en-US" sz="2000">
                <a:solidFill>
                  <a:srgbClr val="C00000"/>
                </a:solidFill>
              </a:rPr>
              <a:t>∝</a:t>
            </a:r>
            <a:r>
              <a:rPr lang="en-US" altLang="ja-JP" sz="2000">
                <a:solidFill>
                  <a:srgbClr val="C00000"/>
                </a:solidFill>
              </a:rPr>
              <a:t> D(ε</a:t>
            </a:r>
            <a:r>
              <a:rPr lang="en-US" altLang="ja-JP" sz="2000" baseline="-25000">
                <a:solidFill>
                  <a:srgbClr val="C00000"/>
                </a:solidFill>
              </a:rPr>
              <a:t>F</a:t>
            </a:r>
            <a:r>
              <a:rPr lang="en-US" altLang="ja-JP" sz="2000">
                <a:solidFill>
                  <a:srgbClr val="C00000"/>
                </a:solidFill>
              </a:rPr>
              <a:t>) </a:t>
            </a:r>
            <a:r>
              <a:rPr lang="en-US" altLang="ja-JP" sz="2000" i="1">
                <a:solidFill>
                  <a:srgbClr val="C00000"/>
                </a:solidFill>
              </a:rPr>
              <a:t>J</a:t>
            </a:r>
            <a:r>
              <a:rPr lang="en-US" altLang="ja-JP" sz="2000" baseline="-25000">
                <a:solidFill>
                  <a:srgbClr val="C00000"/>
                </a:solidFill>
              </a:rPr>
              <a:t>cf</a:t>
            </a:r>
            <a:r>
              <a:rPr lang="en-US" altLang="ja-JP" sz="2000" baseline="30000">
                <a:solidFill>
                  <a:srgbClr val="C00000"/>
                </a:solidFill>
              </a:rPr>
              <a:t>2</a:t>
            </a:r>
            <a:endParaRPr lang="ja-JP" altLang="en-US" sz="2000" baseline="30000">
              <a:solidFill>
                <a:srgbClr val="C00000"/>
              </a:solidFill>
            </a:endParaRPr>
          </a:p>
        </p:txBody>
      </p:sp>
      <p:sp>
        <p:nvSpPr>
          <p:cNvPr id="13319" name="Rectangle 229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7772400" cy="1081088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Diagram of HF system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7975" y="5624513"/>
            <a:ext cx="4868863" cy="9239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AFM : </a:t>
            </a:r>
            <a:r>
              <a:rPr lang="en-US" altLang="ja-JP" dirty="0" err="1">
                <a:solidFill>
                  <a:srgbClr val="000000"/>
                </a:solidFill>
              </a:rPr>
              <a:t>antiferromagnetism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ja-JP" altLang="en-US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反強磁性</a:t>
            </a:r>
            <a:r>
              <a:rPr lang="en-US" altLang="ja-JP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HF</a:t>
            </a:r>
            <a:r>
              <a:rPr lang="ja-JP" altLang="en-US" dirty="0">
                <a:solidFill>
                  <a:srgbClr val="000000"/>
                </a:solidFill>
              </a:rPr>
              <a:t>　 </a:t>
            </a:r>
            <a:r>
              <a:rPr lang="en-US" altLang="ja-JP" dirty="0">
                <a:solidFill>
                  <a:srgbClr val="000000"/>
                </a:solidFill>
              </a:rPr>
              <a:t>: heavy </a:t>
            </a:r>
            <a:r>
              <a:rPr lang="en-US" altLang="ja-JP" dirty="0" err="1">
                <a:solidFill>
                  <a:srgbClr val="000000"/>
                </a:solidFill>
              </a:rPr>
              <a:t>fermion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ja-JP" altLang="en-US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重い電子状態</a:t>
            </a:r>
            <a:r>
              <a:rPr lang="en-US" altLang="ja-JP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lang="en-US" altLang="ja-JP" dirty="0"/>
              <a:t>QCP : quantum critical point(</a:t>
            </a:r>
            <a:r>
              <a:rPr lang="ja-JP" altLang="en-US" dirty="0">
                <a:latin typeface="HGSｺﾞｼｯｸM" pitchFamily="50" charset="-128"/>
                <a:ea typeface="HGSｺﾞｼｯｸM" pitchFamily="50" charset="-128"/>
              </a:rPr>
              <a:t>量子臨界点</a:t>
            </a:r>
            <a:r>
              <a:rPr lang="en-US" altLang="ja-JP" dirty="0"/>
              <a:t>) </a:t>
            </a:r>
            <a:endParaRPr lang="ja-JP" alt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423464" y="0"/>
            <a:ext cx="1720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chemeClr val="accent1"/>
                </a:solidFill>
              </a:rPr>
              <a:t>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87624" y="2636912"/>
            <a:ext cx="280831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59632" y="4077072"/>
            <a:ext cx="25202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411760" y="4293096"/>
            <a:ext cx="93610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995936" y="4365104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704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635896" y="2492896"/>
            <a:ext cx="2880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39752" y="4293096"/>
            <a:ext cx="576064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99992" y="4149080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</a:rPr>
              <a:t>SC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19672" y="2204864"/>
            <a:ext cx="1156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</a:rPr>
              <a:t>AFM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459976" y="-26988"/>
            <a:ext cx="1720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779912" y="2636912"/>
            <a:ext cx="28803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 descr="Mコロ　前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8496" y="1052736"/>
            <a:ext cx="5940152" cy="4383106"/>
          </a:xfrm>
          <a:prstGeom prst="rect">
            <a:avLst/>
          </a:prstGeom>
        </p:spPr>
      </p:pic>
      <p:sp>
        <p:nvSpPr>
          <p:cNvPr id="30" name="コンテンツ プレースホルダ 29"/>
          <p:cNvSpPr txBox="1">
            <a:spLocks noGrp="1"/>
          </p:cNvSpPr>
          <p:nvPr>
            <p:ph idx="1"/>
          </p:nvPr>
        </p:nvSpPr>
        <p:spPr>
          <a:xfrm>
            <a:off x="1094928" y="4653136"/>
            <a:ext cx="82296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      CeRhIn</a:t>
            </a:r>
            <a:r>
              <a:rPr lang="en-US" altLang="ja-JP" sz="2400" baseline="-25000" dirty="0" smtClean="0"/>
              <a:t>5</a:t>
            </a:r>
            <a:r>
              <a:rPr lang="en-US" altLang="ja-JP" sz="2400" dirty="0" smtClean="0"/>
              <a:t>  has  a  phase  that  AFM  coexists  with  SC.</a:t>
            </a:r>
          </a:p>
          <a:p>
            <a:pPr>
              <a:buNone/>
            </a:pPr>
            <a:r>
              <a:rPr lang="en-US" altLang="ja-JP" sz="2400" dirty="0" smtClean="0"/>
              <a:t>       Is  the  AFM  order  affected  by  SC? </a:t>
            </a:r>
          </a:p>
          <a:p>
            <a:endParaRPr kumimoji="1" lang="ja-JP" altLang="en-US" sz="2400" dirty="0"/>
          </a:p>
        </p:txBody>
      </p:sp>
      <p:sp>
        <p:nvSpPr>
          <p:cNvPr id="31" name="円/楕円 30"/>
          <p:cNvSpPr/>
          <p:nvPr/>
        </p:nvSpPr>
        <p:spPr>
          <a:xfrm>
            <a:off x="5004048" y="3789040"/>
            <a:ext cx="792088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25218" y="6396335"/>
            <a:ext cx="4735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What  happens  to  magnetic  order?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4139952" y="6021288"/>
            <a:ext cx="432048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95736" y="908720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T-P phase diagram for CeRhIn5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8172" r="39403" b="17688"/>
          <a:stretch>
            <a:fillRect/>
          </a:stretch>
        </p:blipFill>
        <p:spPr bwMode="auto">
          <a:xfrm>
            <a:off x="0" y="1548081"/>
            <a:ext cx="426347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0" y="332656"/>
            <a:ext cx="7667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 and  magnetic  structure  of  CeRhIn5</a:t>
            </a:r>
            <a:endParaRPr kumimoji="1" lang="ja-JP" alt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5487615"/>
            <a:ext cx="121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=0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GPa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960" y="162880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Propagation</a:t>
            </a:r>
            <a:r>
              <a:rPr lang="en-US" altLang="ja-JP" sz="2400" dirty="0" smtClean="0"/>
              <a:t>  </a:t>
            </a:r>
            <a:r>
              <a:rPr kumimoji="1" lang="en-US" altLang="ja-JP" sz="2400" dirty="0" smtClean="0"/>
              <a:t>wave  vector </a:t>
            </a:r>
          </a:p>
          <a:p>
            <a:r>
              <a:rPr lang="en-US" altLang="ja-JP" sz="2400" dirty="0" smtClean="0"/>
              <a:t>Q</a:t>
            </a:r>
            <a:r>
              <a:rPr kumimoji="1" lang="en-US" altLang="ja-JP" sz="2400" dirty="0" smtClean="0"/>
              <a:t> = (0.5, 0.5, ±δ)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Incommensurability : δ</a:t>
            </a:r>
            <a:endParaRPr lang="ja-JP" altLang="en-US" sz="2400" dirty="0" smtClean="0"/>
          </a:p>
          <a:p>
            <a:r>
              <a:rPr kumimoji="1" lang="en-US" altLang="ja-JP" sz="2400" i="1" dirty="0" smtClean="0"/>
              <a:t>P</a:t>
            </a:r>
            <a:r>
              <a:rPr kumimoji="1" lang="en-US" altLang="ja-JP" sz="2400" dirty="0" smtClean="0"/>
              <a:t> = 0 </a:t>
            </a:r>
            <a:r>
              <a:rPr kumimoji="1" lang="en-US" altLang="ja-JP" sz="2400" dirty="0" err="1" smtClean="0"/>
              <a:t>GPa</a:t>
            </a:r>
            <a:r>
              <a:rPr kumimoji="1" lang="en-US" altLang="ja-JP" sz="2400" dirty="0" smtClean="0"/>
              <a:t>: δ = 0.297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59976" y="-26988"/>
            <a:ext cx="1720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12" name="下矢印 11"/>
          <p:cNvSpPr/>
          <p:nvPr/>
        </p:nvSpPr>
        <p:spPr>
          <a:xfrm>
            <a:off x="5292080" y="4005064"/>
            <a:ext cx="648072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1960" y="5013176"/>
            <a:ext cx="3488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Neutron  diffraction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6989</TotalTime>
  <Words>587</Words>
  <Application>Microsoft Office PowerPoint</Application>
  <PresentationFormat>画面に合わせる (4:3)</PresentationFormat>
  <Paragraphs>173</Paragraphs>
  <Slides>15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Switching of Magnetic Ordering in CeRhIn5 under Hydrostatic Pressure</vt:lpstr>
      <vt:lpstr>Contents</vt:lpstr>
      <vt:lpstr>スライド 3</vt:lpstr>
      <vt:lpstr>Property of f electron</vt:lpstr>
      <vt:lpstr>スライド 5</vt:lpstr>
      <vt:lpstr>Two types of interactions</vt:lpstr>
      <vt:lpstr>Phase Diagram of HF system</vt:lpstr>
      <vt:lpstr>Motivation</vt:lpstr>
      <vt:lpstr>スライド 9</vt:lpstr>
      <vt:lpstr>Neutron diffraction</vt:lpstr>
      <vt:lpstr>Neutron  diffraction  along  the (0.5, 0.5, L) direction in the non-SC state</vt:lpstr>
      <vt:lpstr>Neutron diffraction profiles under P～1.48 GPa</vt:lpstr>
      <vt:lpstr>T-dependence of the peak intensities</vt:lpstr>
      <vt:lpstr>Summary</vt:lpstr>
      <vt:lpstr>スライド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Switching of Magnetic Ordering in CeRhIn5 under Hydrostatic Pressure</dc:title>
  <dc:creator>Nishimoto</dc:creator>
  <cp:lastModifiedBy>Nishimoto</cp:lastModifiedBy>
  <cp:revision>316</cp:revision>
  <dcterms:created xsi:type="dcterms:W3CDTF">2011-05-27T11:16:45Z</dcterms:created>
  <dcterms:modified xsi:type="dcterms:W3CDTF">2011-06-21T08:28:45Z</dcterms:modified>
</cp:coreProperties>
</file>