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5" r:id="rId3"/>
    <p:sldId id="279" r:id="rId4"/>
    <p:sldId id="258" r:id="rId5"/>
    <p:sldId id="290" r:id="rId6"/>
    <p:sldId id="291" r:id="rId7"/>
    <p:sldId id="294" r:id="rId8"/>
    <p:sldId id="292" r:id="rId9"/>
    <p:sldId id="264" r:id="rId10"/>
    <p:sldId id="268" r:id="rId11"/>
    <p:sldId id="269" r:id="rId12"/>
    <p:sldId id="260" r:id="rId13"/>
    <p:sldId id="270" r:id="rId14"/>
    <p:sldId id="280" r:id="rId15"/>
    <p:sldId id="273" r:id="rId16"/>
    <p:sldId id="275" r:id="rId17"/>
    <p:sldId id="282" r:id="rId18"/>
    <p:sldId id="286" r:id="rId19"/>
    <p:sldId id="287" r:id="rId20"/>
    <p:sldId id="288" r:id="rId21"/>
    <p:sldId id="283" r:id="rId22"/>
  </p:sldIdLst>
  <p:sldSz cx="9144000" cy="6858000" type="screen4x3"/>
  <p:notesSz cx="6796088" cy="99282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18" autoAdjust="0"/>
  </p:normalViewPr>
  <p:slideViewPr>
    <p:cSldViewPr>
      <p:cViewPr>
        <p:scale>
          <a:sx n="60" d="100"/>
          <a:sy n="60"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4971" cy="4964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49544" y="0"/>
            <a:ext cx="2944971" cy="496411"/>
          </a:xfrm>
          <a:prstGeom prst="rect">
            <a:avLst/>
          </a:prstGeom>
        </p:spPr>
        <p:txBody>
          <a:bodyPr vert="horz" lIns="91440" tIns="45720" rIns="91440" bIns="45720" rtlCol="0"/>
          <a:lstStyle>
            <a:lvl1pPr algn="r">
              <a:defRPr sz="1200"/>
            </a:lvl1pPr>
          </a:lstStyle>
          <a:p>
            <a:fld id="{8BADB371-46D9-479D-9B5D-E820DA0F18E7}" type="datetimeFigureOut">
              <a:rPr kumimoji="1" lang="ja-JP" altLang="en-US" smtClean="0"/>
              <a:pPr/>
              <a:t>2011/6/13</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609" y="4715907"/>
            <a:ext cx="5436870" cy="446770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30091"/>
            <a:ext cx="2944971" cy="4964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9544" y="9430091"/>
            <a:ext cx="2944971" cy="496411"/>
          </a:xfrm>
          <a:prstGeom prst="rect">
            <a:avLst/>
          </a:prstGeom>
        </p:spPr>
        <p:txBody>
          <a:bodyPr vert="horz" lIns="91440" tIns="45720" rIns="91440" bIns="45720" rtlCol="0" anchor="b"/>
          <a:lstStyle>
            <a:lvl1pPr algn="r">
              <a:defRPr sz="1200"/>
            </a:lvl1pPr>
          </a:lstStyle>
          <a:p>
            <a:fld id="{C51B81C0-6D6E-44DB-8044-61954B1FD2F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カーボンナノチューブのボトムアップ合成</a:t>
            </a:r>
            <a:r>
              <a:rPr kumimoji="1" lang="en-US" altLang="ja-JP" dirty="0" smtClean="0"/>
              <a:t>,</a:t>
            </a:r>
          </a:p>
          <a:p>
            <a:r>
              <a:rPr kumimoji="1" lang="ja-JP" altLang="en-US" dirty="0" smtClean="0"/>
              <a:t>自分の実験のサンプルについて</a:t>
            </a:r>
            <a:endParaRPr kumimoji="1" lang="en-US" altLang="ja-JP" dirty="0" smtClean="0"/>
          </a:p>
          <a:p>
            <a:endParaRPr kumimoji="1" lang="en-US" altLang="ja-JP" dirty="0" smtClean="0"/>
          </a:p>
          <a:p>
            <a:r>
              <a:rPr kumimoji="1" lang="ja-JP" altLang="en-US" dirty="0" smtClean="0"/>
              <a:t>→今回の実験につなげる</a:t>
            </a:r>
            <a:endParaRPr kumimoji="1" lang="ja-JP" altLang="en-US" dirty="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3</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200" dirty="0" smtClean="0"/>
              <a:t>Diameter of hole : 150 </a:t>
            </a:r>
            <a:r>
              <a:rPr lang="en-US" altLang="ja-JP" sz="1200" dirty="0" err="1" smtClean="0"/>
              <a:t>μm</a:t>
            </a:r>
            <a:endParaRPr lang="en-US" altLang="ja-JP" sz="1200" dirty="0" smtClean="0"/>
          </a:p>
          <a:p>
            <a:endParaRPr kumimoji="1" lang="en-US" altLang="ja-JP" sz="1200" dirty="0" smtClean="0"/>
          </a:p>
          <a:p>
            <a:r>
              <a:rPr kumimoji="1" lang="ja-JP" altLang="en-US" dirty="0" smtClean="0"/>
              <a:t>重合化することによって、物性に変化がでるか調べるために電気抵抗を測定した。</a:t>
            </a:r>
            <a:endParaRPr kumimoji="1" lang="ja-JP" altLang="en-US" dirty="0"/>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13</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14</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200" dirty="0" smtClean="0"/>
              <a:t>Examine whether light (High-pressure Hg lamp, Xenon lamp) and heat (TG/DSC analysis) induce polymerization</a:t>
            </a:r>
          </a:p>
          <a:p>
            <a:endParaRPr kumimoji="1" lang="en-US" altLang="ja-JP" sz="1200" dirty="0" smtClean="0"/>
          </a:p>
          <a:p>
            <a:r>
              <a:rPr kumimoji="1" lang="ja-JP" altLang="en-US" sz="1200" dirty="0" smtClean="0"/>
              <a:t>質量分析法：試料の成分を質量の違いで分析する方法。</a:t>
            </a:r>
            <a:endParaRPr kumimoji="1" lang="en-US" altLang="ja-JP" sz="1200" dirty="0" smtClean="0"/>
          </a:p>
          <a:p>
            <a:endParaRPr kumimoji="1" lang="en-US" altLang="ja-JP" sz="1200" dirty="0" smtClean="0"/>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16</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PIDA has no side groups to provide </a:t>
            </a:r>
            <a:r>
              <a:rPr lang="en-US" altLang="ja-JP" dirty="0" err="1" smtClean="0"/>
              <a:t>steric</a:t>
            </a:r>
            <a:r>
              <a:rPr lang="en-US" altLang="ja-JP" dirty="0" smtClean="0"/>
              <a:t> repulsion.</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a:t>
            </a:r>
            <a:r>
              <a:rPr lang="en-US" altLang="ja-JP" dirty="0" smtClean="0"/>
              <a:t>The simple structure of PIDA is appropriate for a test case to examine the inherent properties of the poly(</a:t>
            </a:r>
            <a:r>
              <a:rPr lang="en-US" altLang="ja-JP" dirty="0" err="1" smtClean="0"/>
              <a:t>diacetylenes</a:t>
            </a:r>
            <a:r>
              <a:rPr lang="en-US" altLang="ja-JP" dirty="0" smtClean="0"/>
              <a:t>) (PDA) backbone.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en-US" altLang="ja-JP" dirty="0" smtClean="0"/>
          </a:p>
          <a:p>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forms initial </a:t>
            </a:r>
            <a:r>
              <a:rPr kumimoji="1" lang="en-US" altLang="ja-JP" sz="1200" b="0" kern="1200" baseline="0" dirty="0" err="1" smtClean="0">
                <a:solidFill>
                  <a:schemeClr val="tx1"/>
                </a:solidFill>
                <a:latin typeface="+mn-lt"/>
                <a:ea typeface="+mn-ea"/>
                <a:cs typeface="+mn-cs"/>
              </a:rPr>
              <a:t>cocrystals</a:t>
            </a:r>
            <a:r>
              <a:rPr kumimoji="1" lang="en-US" altLang="ja-JP" sz="1200" b="0" kern="1200" baseline="0" dirty="0" smtClean="0">
                <a:solidFill>
                  <a:schemeClr val="tx1"/>
                </a:solidFill>
                <a:latin typeface="+mn-lt"/>
                <a:ea typeface="+mn-ea"/>
                <a:cs typeface="+mn-cs"/>
              </a:rPr>
              <a:t> with the</a:t>
            </a:r>
            <a:r>
              <a:rPr kumimoji="1" lang="ja-JP" altLang="en-US" sz="1200" b="0" kern="1200" baseline="0" dirty="0" smtClean="0">
                <a:solidFill>
                  <a:schemeClr val="tx1"/>
                </a:solidFill>
                <a:latin typeface="+mn-lt"/>
                <a:ea typeface="+mn-ea"/>
                <a:cs typeface="+mn-cs"/>
              </a:rPr>
              <a:t>　</a:t>
            </a:r>
            <a:r>
              <a:rPr kumimoji="1" lang="en-US" altLang="ja-JP" sz="1200" b="0" kern="1200" baseline="0" dirty="0" smtClean="0">
                <a:solidFill>
                  <a:schemeClr val="tx1"/>
                </a:solidFill>
                <a:latin typeface="+mn-lt"/>
                <a:ea typeface="+mn-ea"/>
                <a:cs typeface="+mn-cs"/>
              </a:rPr>
              <a:t>3-pyridyl host 3 that match the expected parameters for</a:t>
            </a:r>
          </a:p>
          <a:p>
            <a:r>
              <a:rPr kumimoji="1" lang="en-US" altLang="ja-JP" sz="1200" kern="1200" baseline="0" dirty="0" smtClean="0">
                <a:solidFill>
                  <a:schemeClr val="tx1"/>
                </a:solidFill>
                <a:latin typeface="+mn-lt"/>
                <a:ea typeface="+mn-ea"/>
                <a:cs typeface="+mn-cs"/>
              </a:rPr>
              <a:t>polymerization well. Both the repeat distance and</a:t>
            </a:r>
            <a:r>
              <a:rPr kumimoji="1" lang="ja-JP" altLang="en-US"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the C1-C4¢ distance are within the desired range.</a:t>
            </a:r>
          </a:p>
          <a:p>
            <a:endParaRPr kumimoji="1" lang="en-US" altLang="ja-JP" sz="1200" kern="1200" baseline="0" dirty="0" smtClean="0">
              <a:solidFill>
                <a:schemeClr val="tx1"/>
              </a:solidFill>
              <a:latin typeface="+mn-lt"/>
              <a:ea typeface="+mn-ea"/>
              <a:cs typeface="+mn-cs"/>
            </a:endParaRPr>
          </a:p>
          <a:p>
            <a:r>
              <a:rPr kumimoji="1" lang="en-US" altLang="ja-JP" sz="1200" kern="1200" baseline="0" dirty="0" err="1" smtClean="0">
                <a:solidFill>
                  <a:schemeClr val="tx1"/>
                </a:solidFill>
                <a:latin typeface="+mn-lt"/>
                <a:ea typeface="+mn-ea"/>
                <a:cs typeface="+mn-cs"/>
              </a:rPr>
              <a:t>cocrystals</a:t>
            </a:r>
            <a:r>
              <a:rPr kumimoji="1" lang="en-US" altLang="ja-JP" sz="1200" kern="1200" baseline="0" dirty="0" smtClean="0">
                <a:solidFill>
                  <a:schemeClr val="tx1"/>
                </a:solidFill>
                <a:latin typeface="+mn-lt"/>
                <a:ea typeface="+mn-ea"/>
                <a:cs typeface="+mn-cs"/>
              </a:rPr>
              <a:t> of 4-pyridyl </a:t>
            </a:r>
            <a:r>
              <a:rPr kumimoji="1" lang="en-US" altLang="ja-JP" sz="1200" b="0" kern="1200" baseline="0" dirty="0" smtClean="0">
                <a:solidFill>
                  <a:schemeClr val="tx1"/>
                </a:solidFill>
                <a:latin typeface="+mn-lt"/>
                <a:ea typeface="+mn-ea"/>
                <a:cs typeface="+mn-cs"/>
              </a:rPr>
              <a:t>host 4 with </a:t>
            </a:r>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have an initial structure that is farther from the desired</a:t>
            </a:r>
          </a:p>
          <a:p>
            <a:r>
              <a:rPr kumimoji="1" lang="en-US" altLang="ja-JP" sz="1200" b="0" kern="1200" baseline="0" dirty="0" smtClean="0">
                <a:solidFill>
                  <a:schemeClr val="tx1"/>
                </a:solidFill>
                <a:latin typeface="+mn-lt"/>
                <a:ea typeface="+mn-ea"/>
                <a:cs typeface="+mn-cs"/>
              </a:rPr>
              <a:t>parameters for polymerization, with a tilt angle of </a:t>
            </a:r>
            <a:r>
              <a:rPr kumimoji="1" lang="en-US" altLang="ja-JP" sz="1200" kern="1200" baseline="0" dirty="0" smtClean="0">
                <a:solidFill>
                  <a:schemeClr val="tx1"/>
                </a:solidFill>
                <a:latin typeface="+mn-lt"/>
                <a:ea typeface="+mn-ea"/>
                <a:cs typeface="+mn-cs"/>
              </a:rPr>
              <a:t>65°and a C1-C4¢ distance of 4.88 Å</a:t>
            </a:r>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18</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１・３共結晶</a:t>
            </a:r>
            <a:endParaRPr kumimoji="1" lang="en-US" altLang="ja-JP" dirty="0" smtClean="0"/>
          </a:p>
          <a:p>
            <a:r>
              <a:rPr kumimoji="1" lang="ja-JP" altLang="en-US" dirty="0" smtClean="0"/>
              <a:t>初め無色透明→</a:t>
            </a:r>
            <a:r>
              <a:rPr kumimoji="1" lang="en-US" altLang="ja-JP" dirty="0" smtClean="0"/>
              <a:t>0.3GPa</a:t>
            </a:r>
            <a:r>
              <a:rPr kumimoji="1" lang="ja-JP" altLang="en-US" dirty="0" smtClean="0"/>
              <a:t>でくすんだ青色→さらに加圧すると黒くなっていった</a:t>
            </a:r>
            <a:endParaRPr kumimoji="1" lang="en-US" altLang="ja-JP" dirty="0" smtClean="0"/>
          </a:p>
          <a:p>
            <a:endParaRPr kumimoji="1" lang="en-US" altLang="ja-JP" dirty="0" smtClean="0"/>
          </a:p>
          <a:p>
            <a:r>
              <a:rPr kumimoji="1" lang="ja-JP" altLang="en-US" dirty="0" smtClean="0"/>
              <a:t>１・４共結晶</a:t>
            </a:r>
            <a:endParaRPr kumimoji="1" lang="en-US" altLang="ja-JP" dirty="0" smtClean="0"/>
          </a:p>
          <a:p>
            <a:r>
              <a:rPr kumimoji="1" lang="ja-JP" altLang="en-US" dirty="0" smtClean="0"/>
              <a:t>無色透明→</a:t>
            </a:r>
            <a:r>
              <a:rPr kumimoji="1" lang="en-US" altLang="ja-JP" dirty="0" smtClean="0"/>
              <a:t>2.8GPa</a:t>
            </a:r>
            <a:r>
              <a:rPr kumimoji="1" lang="ja-JP" altLang="en-US" dirty="0" smtClean="0"/>
              <a:t>である１点青くなり、それが全体に広がっていった→さらに加圧すると黒くなっていった</a:t>
            </a:r>
            <a:endParaRPr kumimoji="1" lang="en-US" altLang="ja-JP" dirty="0" smtClean="0"/>
          </a:p>
          <a:p>
            <a:endParaRPr kumimoji="1" lang="en-US" altLang="ja-JP" dirty="0" smtClean="0"/>
          </a:p>
          <a:p>
            <a:r>
              <a:rPr kumimoji="1" lang="ja-JP" altLang="en-US" dirty="0" smtClean="0"/>
              <a:t>両方とも色の変化は不可逆反応だった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19</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dirty="0" smtClean="0">
                <a:solidFill>
                  <a:schemeClr val="tx1"/>
                </a:solidFill>
              </a:rPr>
              <a:t>There are three new peaks visible in </a:t>
            </a:r>
            <a:r>
              <a:rPr kumimoji="1" lang="en-US" altLang="ja-JP" sz="1200" b="1" dirty="0" smtClean="0">
                <a:solidFill>
                  <a:schemeClr val="tx1"/>
                </a:solidFill>
              </a:rPr>
              <a:t>1</a:t>
            </a:r>
            <a:r>
              <a:rPr kumimoji="1" lang="ja-JP" altLang="en-US" sz="1200" b="1" dirty="0" smtClean="0">
                <a:solidFill>
                  <a:schemeClr val="tx1"/>
                </a:solidFill>
              </a:rPr>
              <a:t>・</a:t>
            </a:r>
            <a:r>
              <a:rPr kumimoji="1" lang="en-US" altLang="ja-JP" sz="1200" b="1" dirty="0" smtClean="0">
                <a:solidFill>
                  <a:schemeClr val="tx1"/>
                </a:solidFill>
              </a:rPr>
              <a:t>3 </a:t>
            </a:r>
            <a:r>
              <a:rPr kumimoji="1" lang="en-US" altLang="ja-JP" sz="1200" dirty="0" smtClean="0">
                <a:solidFill>
                  <a:schemeClr val="tx1"/>
                </a:solidFill>
              </a:rPr>
              <a:t>and </a:t>
            </a:r>
            <a:r>
              <a:rPr kumimoji="1" lang="en-US" altLang="ja-JP" sz="1200" b="1" dirty="0" smtClean="0">
                <a:solidFill>
                  <a:schemeClr val="tx1"/>
                </a:solidFill>
              </a:rPr>
              <a:t>1</a:t>
            </a:r>
            <a:r>
              <a:rPr kumimoji="1" lang="ja-JP" altLang="en-US" sz="1200" b="1" dirty="0" smtClean="0">
                <a:solidFill>
                  <a:schemeClr val="tx1"/>
                </a:solidFill>
              </a:rPr>
              <a:t>・</a:t>
            </a:r>
            <a:r>
              <a:rPr kumimoji="1" lang="en-US" altLang="ja-JP" sz="1200" b="1" dirty="0" smtClean="0">
                <a:solidFill>
                  <a:schemeClr val="tx1"/>
                </a:solidFill>
              </a:rPr>
              <a:t>4</a:t>
            </a:r>
            <a:r>
              <a:rPr lang="ja-JP" altLang="en-US" sz="1200" dirty="0" smtClean="0">
                <a:solidFill>
                  <a:schemeClr val="tx1"/>
                </a:solidFill>
              </a:rPr>
              <a:t> </a:t>
            </a:r>
            <a:r>
              <a:rPr lang="en-US" altLang="ja-JP" sz="1200" dirty="0" smtClean="0">
                <a:solidFill>
                  <a:schemeClr val="tx1"/>
                </a:solidFill>
              </a:rPr>
              <a:t>after pressing.</a:t>
            </a:r>
          </a:p>
          <a:p>
            <a:r>
              <a:rPr lang="en-US" altLang="ja-JP" sz="1200" dirty="0" smtClean="0">
                <a:solidFill>
                  <a:schemeClr val="tx1"/>
                </a:solidFill>
              </a:rPr>
              <a:t>Also , these peaks are very similar to the Raman spectrum of a known sample of polymer (</a:t>
            </a:r>
            <a:r>
              <a:rPr lang="en-US" altLang="ja-JP" sz="1200" b="1" dirty="0" smtClean="0">
                <a:solidFill>
                  <a:schemeClr val="tx1"/>
                </a:solidFill>
              </a:rPr>
              <a:t>2</a:t>
            </a:r>
            <a:r>
              <a:rPr lang="ja-JP" altLang="en-US" sz="1200" b="1" dirty="0" smtClean="0">
                <a:solidFill>
                  <a:schemeClr val="tx1"/>
                </a:solidFill>
              </a:rPr>
              <a:t>・</a:t>
            </a:r>
            <a:r>
              <a:rPr lang="en-US" altLang="ja-JP" sz="1200" b="1" dirty="0" smtClean="0">
                <a:solidFill>
                  <a:schemeClr val="tx1"/>
                </a:solidFill>
              </a:rPr>
              <a:t>5</a:t>
            </a:r>
            <a:r>
              <a:rPr lang="en-US" altLang="ja-JP" sz="1200" dirty="0" smtClean="0">
                <a:solidFill>
                  <a:schemeClr val="tx1"/>
                </a:solidFill>
              </a:rPr>
              <a:t>) .</a:t>
            </a: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While the X-ray diffraction data suggest only slight changes in the </a:t>
            </a:r>
            <a:r>
              <a:rPr kumimoji="1" lang="en-US" altLang="ja-JP" sz="1200" kern="1200" baseline="0" dirty="0" err="1" smtClean="0">
                <a:solidFill>
                  <a:schemeClr val="tx1"/>
                </a:solidFill>
                <a:latin typeface="+mn-lt"/>
                <a:ea typeface="+mn-ea"/>
                <a:cs typeface="+mn-cs"/>
              </a:rPr>
              <a:t>cocrystal</a:t>
            </a:r>
            <a:r>
              <a:rPr kumimoji="1" lang="en-US" altLang="ja-JP" sz="1200" kern="1200" baseline="0" dirty="0" smtClean="0">
                <a:solidFill>
                  <a:schemeClr val="tx1"/>
                </a:solidFill>
                <a:latin typeface="+mn-lt"/>
                <a:ea typeface="+mn-ea"/>
                <a:cs typeface="+mn-cs"/>
              </a:rPr>
              <a:t> structure upon initial</a:t>
            </a:r>
          </a:p>
          <a:p>
            <a:r>
              <a:rPr kumimoji="1" lang="en-US" altLang="ja-JP" sz="1200" kern="1200" baseline="0" dirty="0" smtClean="0">
                <a:solidFill>
                  <a:schemeClr val="tx1"/>
                </a:solidFill>
                <a:latin typeface="+mn-lt"/>
                <a:ea typeface="+mn-ea"/>
                <a:cs typeface="+mn-cs"/>
              </a:rPr>
              <a:t>pressing, Raman spectroscopy provides a different picture.</a:t>
            </a: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１・４において、加圧後も</a:t>
            </a:r>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線回折ではモノマーの構造も見えていたのに対して、ラマン分光では加圧後に劇的な変化があった。</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１・３と</a:t>
            </a:r>
            <a:r>
              <a:rPr kumimoji="1" lang="en-US" altLang="ja-JP" sz="1200" kern="1200" baseline="0" dirty="0" smtClean="0">
                <a:solidFill>
                  <a:schemeClr val="tx1"/>
                </a:solidFill>
                <a:latin typeface="+mn-lt"/>
                <a:ea typeface="+mn-ea"/>
                <a:cs typeface="+mn-cs"/>
              </a:rPr>
              <a:t>1</a:t>
            </a:r>
            <a:r>
              <a:rPr kumimoji="1" lang="ja-JP" altLang="en-US" sz="1200" kern="1200" baseline="0" dirty="0" smtClean="0">
                <a:solidFill>
                  <a:schemeClr val="tx1"/>
                </a:solidFill>
                <a:latin typeface="+mn-lt"/>
                <a:ea typeface="+mn-ea"/>
                <a:cs typeface="+mn-cs"/>
              </a:rPr>
              <a:t>・４の共結晶では加圧後に同じようなピークが見えた。</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それはポリマーとして既知の２・５のピークと似ていた。</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一見ラマンと</a:t>
            </a:r>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線回折の結果が矛盾するように見えるが、サンプルの抽出法の違いを考慮すると一致させれる。</a:t>
            </a:r>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線はサンプルの構造の平均を記録するが、ラマンは散乱のピークを求める。</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PIDA</a:t>
            </a:r>
            <a:r>
              <a:rPr kumimoji="1" lang="ja-JP" altLang="en-US" sz="1200" kern="1200" baseline="0" dirty="0" smtClean="0">
                <a:solidFill>
                  <a:schemeClr val="tx1"/>
                </a:solidFill>
                <a:latin typeface="+mn-lt"/>
                <a:ea typeface="+mn-ea"/>
                <a:cs typeface="+mn-cs"/>
              </a:rPr>
              <a:t>はポリマー骨格の結合が非局在化しているためにひじょうに強いラマンピークがでる。</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20</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原子が規則的に並んだ結晶に</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線が入射すると、特定の方向で強い</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線が観察される、回折現象を生じる。それは、</a:t>
            </a:r>
            <a:r>
              <a:rPr kumimoji="1" lang="en-US" altLang="ja-JP" sz="1200" kern="1200" dirty="0" smtClean="0">
                <a:solidFill>
                  <a:schemeClr val="tx1"/>
                </a:solidFill>
                <a:latin typeface="+mn-lt"/>
                <a:ea typeface="+mn-ea"/>
                <a:cs typeface="+mn-cs"/>
              </a:rPr>
              <a:t>A</a:t>
            </a:r>
            <a:r>
              <a:rPr kumimoji="1" lang="ja-JP" altLang="ja-JP" sz="1200" kern="1200" dirty="0" err="1"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B</a:t>
            </a:r>
            <a:r>
              <a:rPr kumimoji="1" lang="ja-JP" altLang="ja-JP" sz="1200" kern="1200" dirty="0" smtClean="0">
                <a:solidFill>
                  <a:schemeClr val="tx1"/>
                </a:solidFill>
                <a:latin typeface="+mn-lt"/>
                <a:ea typeface="+mn-ea"/>
                <a:cs typeface="+mn-cs"/>
              </a:rPr>
              <a:t>それぞれの位置で散乱される</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線の光 路差が、</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線の波長の整数倍になっていると、波の位相が一致するため、波の振幅が大きくなることで説明される。物質はそれぞれに特有な規則性を持つ結晶を つくることから、</a:t>
            </a:r>
            <a:r>
              <a:rPr kumimoji="1" lang="en-US" altLang="ja-JP" sz="1200" kern="1200" dirty="0" smtClean="0">
                <a:solidFill>
                  <a:schemeClr val="tx1"/>
                </a:solidFill>
                <a:latin typeface="+mn-lt"/>
                <a:ea typeface="+mn-ea"/>
                <a:cs typeface="+mn-cs"/>
              </a:rPr>
              <a:t>X</a:t>
            </a:r>
            <a:r>
              <a:rPr kumimoji="1" lang="ja-JP" altLang="ja-JP" sz="1200" kern="1200" dirty="0" smtClean="0">
                <a:solidFill>
                  <a:schemeClr val="tx1"/>
                </a:solidFill>
                <a:latin typeface="+mn-lt"/>
                <a:ea typeface="+mn-ea"/>
                <a:cs typeface="+mn-cs"/>
              </a:rPr>
              <a:t>線回折では化合物の種類を調べることができる。また、結晶の大きさ</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結晶の秩序性</a:t>
            </a:r>
            <a:r>
              <a:rPr kumimoji="1" lang="en-US" altLang="ja-JP" sz="1200" kern="1200" dirty="0" smtClean="0">
                <a:solidFill>
                  <a:schemeClr val="tx1"/>
                </a:solidFill>
                <a:latin typeface="+mn-lt"/>
                <a:ea typeface="+mn-ea"/>
                <a:cs typeface="+mn-cs"/>
              </a:rPr>
              <a:t>)</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材料中に存在する結晶の方位の分布状態</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結晶配 向</a:t>
            </a:r>
            <a:r>
              <a:rPr kumimoji="1" lang="en-US" altLang="ja-JP" sz="1200" kern="1200" dirty="0" smtClean="0">
                <a:solidFill>
                  <a:schemeClr val="tx1"/>
                </a:solidFill>
                <a:latin typeface="+mn-lt"/>
                <a:ea typeface="+mn-ea"/>
                <a:cs typeface="+mn-cs"/>
              </a:rPr>
              <a:t>)</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結晶に掛かる残留応力の評価を行うこともできる。</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2dsin</a:t>
            </a:r>
            <a:r>
              <a:rPr kumimoji="1" lang="ja-JP" altLang="ja-JP" sz="1200" kern="1200" dirty="0" smtClean="0">
                <a:solidFill>
                  <a:schemeClr val="tx1"/>
                </a:solidFill>
                <a:latin typeface="+mn-lt"/>
                <a:ea typeface="+mn-ea"/>
                <a:cs typeface="+mn-cs"/>
              </a:rPr>
              <a:t>θ</a:t>
            </a:r>
            <a:r>
              <a:rPr kumimoji="1" lang="en-US" altLang="ja-JP" sz="1200" kern="1200" dirty="0" smtClean="0">
                <a:solidFill>
                  <a:schemeClr val="tx1"/>
                </a:solidFill>
                <a:latin typeface="+mn-lt"/>
                <a:ea typeface="+mn-ea"/>
                <a:cs typeface="+mn-cs"/>
              </a:rPr>
              <a:t>=n</a:t>
            </a:r>
            <a:r>
              <a:rPr kumimoji="1" lang="ja-JP" altLang="ja-JP" sz="1200" kern="1200" dirty="0" smtClean="0">
                <a:solidFill>
                  <a:schemeClr val="tx1"/>
                </a:solidFill>
                <a:latin typeface="+mn-lt"/>
                <a:ea typeface="+mn-ea"/>
                <a:cs typeface="+mn-cs"/>
              </a:rPr>
              <a:t>λ</a:t>
            </a:r>
            <a:endParaRPr kumimoji="1" lang="en-US" altLang="ja-JP" sz="1200" b="0" kern="1200" baseline="0" dirty="0" smtClean="0">
              <a:solidFill>
                <a:schemeClr val="tx1"/>
              </a:solidFill>
              <a:latin typeface="+mn-lt"/>
              <a:ea typeface="+mn-ea"/>
              <a:cs typeface="+mn-cs"/>
            </a:endParaRPr>
          </a:p>
          <a:p>
            <a:endParaRPr kumimoji="1" lang="en-US" altLang="ja-JP" sz="1200" b="0" kern="1200" baseline="0" dirty="0" smtClean="0">
              <a:solidFill>
                <a:schemeClr val="tx1"/>
              </a:solidFill>
              <a:latin typeface="+mn-lt"/>
              <a:ea typeface="+mn-ea"/>
              <a:cs typeface="+mn-cs"/>
            </a:endParaRPr>
          </a:p>
          <a:p>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forms initial </a:t>
            </a:r>
            <a:r>
              <a:rPr kumimoji="1" lang="en-US" altLang="ja-JP" sz="1200" b="0" kern="1200" baseline="0" dirty="0" err="1" smtClean="0">
                <a:solidFill>
                  <a:schemeClr val="tx1"/>
                </a:solidFill>
                <a:latin typeface="+mn-lt"/>
                <a:ea typeface="+mn-ea"/>
                <a:cs typeface="+mn-cs"/>
              </a:rPr>
              <a:t>cocrystals</a:t>
            </a:r>
            <a:r>
              <a:rPr kumimoji="1" lang="en-US" altLang="ja-JP" sz="1200" b="0" kern="1200" baseline="0" dirty="0" smtClean="0">
                <a:solidFill>
                  <a:schemeClr val="tx1"/>
                </a:solidFill>
                <a:latin typeface="+mn-lt"/>
                <a:ea typeface="+mn-ea"/>
                <a:cs typeface="+mn-cs"/>
              </a:rPr>
              <a:t> with the</a:t>
            </a:r>
            <a:r>
              <a:rPr kumimoji="1" lang="ja-JP" altLang="en-US" sz="1200" b="0" kern="1200" baseline="0" dirty="0" smtClean="0">
                <a:solidFill>
                  <a:schemeClr val="tx1"/>
                </a:solidFill>
                <a:latin typeface="+mn-lt"/>
                <a:ea typeface="+mn-ea"/>
                <a:cs typeface="+mn-cs"/>
              </a:rPr>
              <a:t>　</a:t>
            </a:r>
            <a:r>
              <a:rPr kumimoji="1" lang="en-US" altLang="ja-JP" sz="1200" b="0" kern="1200" baseline="0" dirty="0" smtClean="0">
                <a:solidFill>
                  <a:schemeClr val="tx1"/>
                </a:solidFill>
                <a:latin typeface="+mn-lt"/>
                <a:ea typeface="+mn-ea"/>
                <a:cs typeface="+mn-cs"/>
              </a:rPr>
              <a:t>3-pyridyl host 3 that match the expected parameters for</a:t>
            </a:r>
          </a:p>
          <a:p>
            <a:r>
              <a:rPr kumimoji="1" lang="en-US" altLang="ja-JP" sz="1200" kern="1200" baseline="0" dirty="0" smtClean="0">
                <a:solidFill>
                  <a:schemeClr val="tx1"/>
                </a:solidFill>
                <a:latin typeface="+mn-lt"/>
                <a:ea typeface="+mn-ea"/>
                <a:cs typeface="+mn-cs"/>
              </a:rPr>
              <a:t>polymerization well. Both the repeat distance and</a:t>
            </a:r>
            <a:r>
              <a:rPr kumimoji="1" lang="ja-JP" altLang="en-US"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the C1-C4¢ distance are within the desired range.</a:t>
            </a:r>
          </a:p>
          <a:p>
            <a:endParaRPr kumimoji="1" lang="en-US" altLang="ja-JP" sz="1200" kern="1200" baseline="0" dirty="0" smtClean="0">
              <a:solidFill>
                <a:schemeClr val="tx1"/>
              </a:solidFill>
              <a:latin typeface="+mn-lt"/>
              <a:ea typeface="+mn-ea"/>
              <a:cs typeface="+mn-cs"/>
            </a:endParaRPr>
          </a:p>
          <a:p>
            <a:r>
              <a:rPr kumimoji="1" lang="en-US" altLang="ja-JP" sz="1200" kern="1200" baseline="0" dirty="0" err="1" smtClean="0">
                <a:solidFill>
                  <a:schemeClr val="tx1"/>
                </a:solidFill>
                <a:latin typeface="+mn-lt"/>
                <a:ea typeface="+mn-ea"/>
                <a:cs typeface="+mn-cs"/>
              </a:rPr>
              <a:t>cocrystals</a:t>
            </a:r>
            <a:r>
              <a:rPr kumimoji="1" lang="en-US" altLang="ja-JP" sz="1200" kern="1200" baseline="0" dirty="0" smtClean="0">
                <a:solidFill>
                  <a:schemeClr val="tx1"/>
                </a:solidFill>
                <a:latin typeface="+mn-lt"/>
                <a:ea typeface="+mn-ea"/>
                <a:cs typeface="+mn-cs"/>
              </a:rPr>
              <a:t> of 4-pyridyl </a:t>
            </a:r>
            <a:r>
              <a:rPr kumimoji="1" lang="en-US" altLang="ja-JP" sz="1200" b="0" kern="1200" baseline="0" dirty="0" smtClean="0">
                <a:solidFill>
                  <a:schemeClr val="tx1"/>
                </a:solidFill>
                <a:latin typeface="+mn-lt"/>
                <a:ea typeface="+mn-ea"/>
                <a:cs typeface="+mn-cs"/>
              </a:rPr>
              <a:t>host 4 with </a:t>
            </a:r>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have an initial structure that is farther from the desired</a:t>
            </a:r>
          </a:p>
          <a:p>
            <a:r>
              <a:rPr kumimoji="1" lang="en-US" altLang="ja-JP" sz="1200" b="0" kern="1200" baseline="0" dirty="0" smtClean="0">
                <a:solidFill>
                  <a:schemeClr val="tx1"/>
                </a:solidFill>
                <a:latin typeface="+mn-lt"/>
                <a:ea typeface="+mn-ea"/>
                <a:cs typeface="+mn-cs"/>
              </a:rPr>
              <a:t>parameters for polymerization, with a tilt angle of </a:t>
            </a:r>
            <a:r>
              <a:rPr kumimoji="1" lang="en-US" altLang="ja-JP" sz="1200" kern="1200" baseline="0" dirty="0" smtClean="0">
                <a:solidFill>
                  <a:schemeClr val="tx1"/>
                </a:solidFill>
                <a:latin typeface="+mn-lt"/>
                <a:ea typeface="+mn-ea"/>
                <a:cs typeface="+mn-cs"/>
              </a:rPr>
              <a:t>65°and a C1-C4¢ distance of 4.88 Å</a:t>
            </a:r>
          </a:p>
          <a:p>
            <a:endParaRPr kumimoji="1" lang="ja-JP" altLang="en-US" dirty="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21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重合反応は、溶融状態や溶液など、液相で行われるのが普通です。しかし中には固体状態のまま重合するものもあります。それを固相重合といいます。</a:t>
            </a:r>
            <a:r>
              <a:rPr kumimoji="1" lang="en-US" altLang="ja-JP" sz="1200" kern="1200" dirty="0" smtClean="0">
                <a:solidFill>
                  <a:schemeClr val="tx1"/>
                </a:solidFill>
                <a:latin typeface="+mn-lt"/>
                <a:ea typeface="+mn-ea"/>
                <a:cs typeface="+mn-cs"/>
              </a:rPr>
              <a:t/>
            </a:r>
            <a:br>
              <a:rPr kumimoji="1" lang="en-US" altLang="ja-JP" sz="1200" kern="1200" dirty="0" smtClean="0">
                <a:solidFill>
                  <a:schemeClr val="tx1"/>
                </a:solidFill>
                <a:latin typeface="+mn-lt"/>
                <a:ea typeface="+mn-ea"/>
                <a:cs typeface="+mn-cs"/>
              </a:rPr>
            </a:br>
            <a:r>
              <a:rPr kumimoji="1" lang="ja-JP" altLang="ja-JP" sz="1200" kern="1200" dirty="0" smtClean="0">
                <a:solidFill>
                  <a:schemeClr val="tx1"/>
                </a:solidFill>
                <a:latin typeface="+mn-lt"/>
                <a:ea typeface="+mn-ea"/>
                <a:cs typeface="+mn-cs"/>
              </a:rPr>
              <a:t>　中でもモノマー結晶が、結晶性を保持したまま高分子量体を生成する固相重合（</a:t>
            </a:r>
            <a:r>
              <a:rPr kumimoji="1" lang="ja-JP" altLang="ja-JP" sz="1200" kern="1200" dirty="0" smtClean="0">
                <a:solidFill>
                  <a:srgbClr val="FF0000"/>
                </a:solidFill>
                <a:latin typeface="+mn-lt"/>
                <a:ea typeface="+mn-ea"/>
                <a:cs typeface="+mn-cs"/>
              </a:rPr>
              <a:t>トポケミカル重合</a:t>
            </a:r>
            <a:r>
              <a:rPr kumimoji="1" lang="ja-JP" altLang="ja-JP" sz="1200" kern="1200" dirty="0" smtClean="0">
                <a:solidFill>
                  <a:schemeClr val="tx1"/>
                </a:solidFill>
                <a:latin typeface="+mn-lt"/>
                <a:ea typeface="+mn-ea"/>
                <a:cs typeface="+mn-cs"/>
              </a:rPr>
              <a:t>）もあり、構造制御、立体制御の面からも興味深い重合です。</a:t>
            </a:r>
          </a:p>
          <a:p>
            <a:endParaRPr kumimoji="1" lang="ja-JP" altLang="en-US" dirty="0"/>
          </a:p>
        </p:txBody>
      </p:sp>
      <p:sp>
        <p:nvSpPr>
          <p:cNvPr id="4" name="スライド番号プレースホルダ 3"/>
          <p:cNvSpPr>
            <a:spLocks noGrp="1"/>
          </p:cNvSpPr>
          <p:nvPr>
            <p:ph type="sldNum" sz="quarter" idx="10"/>
          </p:nvPr>
        </p:nvSpPr>
        <p:spPr/>
        <p:txBody>
          <a:bodyPr/>
          <a:lstStyle/>
          <a:p>
            <a:fld id="{14FDB979-B752-4F2A-8DE3-AC8BA68688A5}"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重合反応は、溶融状態や溶液など、液相で行われるのが普通です。しかし中には固体状態のまま重合するものもあります。それを固相重合といいます。</a:t>
            </a:r>
            <a:r>
              <a:rPr kumimoji="1" lang="en-US" altLang="ja-JP" sz="1200" kern="1200" dirty="0" smtClean="0">
                <a:solidFill>
                  <a:schemeClr val="tx1"/>
                </a:solidFill>
                <a:latin typeface="+mn-lt"/>
                <a:ea typeface="+mn-ea"/>
                <a:cs typeface="+mn-cs"/>
              </a:rPr>
              <a:t/>
            </a:r>
            <a:br>
              <a:rPr kumimoji="1" lang="en-US" altLang="ja-JP" sz="1200" kern="1200" dirty="0" smtClean="0">
                <a:solidFill>
                  <a:schemeClr val="tx1"/>
                </a:solidFill>
                <a:latin typeface="+mn-lt"/>
                <a:ea typeface="+mn-ea"/>
                <a:cs typeface="+mn-cs"/>
              </a:rPr>
            </a:br>
            <a:r>
              <a:rPr kumimoji="1" lang="ja-JP" altLang="ja-JP" sz="1200" kern="1200" dirty="0" smtClean="0">
                <a:solidFill>
                  <a:schemeClr val="tx1"/>
                </a:solidFill>
                <a:latin typeface="+mn-lt"/>
                <a:ea typeface="+mn-ea"/>
                <a:cs typeface="+mn-cs"/>
              </a:rPr>
              <a:t>　中でもモノマー結晶が、結晶性を保持したまま高分子量体を生成する固相重合（</a:t>
            </a:r>
            <a:r>
              <a:rPr kumimoji="1" lang="ja-JP" altLang="ja-JP" sz="1200" kern="1200" dirty="0" smtClean="0">
                <a:solidFill>
                  <a:srgbClr val="FF0000"/>
                </a:solidFill>
                <a:latin typeface="+mn-lt"/>
                <a:ea typeface="+mn-ea"/>
                <a:cs typeface="+mn-cs"/>
              </a:rPr>
              <a:t>トポケミカル重合</a:t>
            </a:r>
            <a:r>
              <a:rPr kumimoji="1" lang="ja-JP" altLang="ja-JP" sz="1200" kern="1200" dirty="0" smtClean="0">
                <a:solidFill>
                  <a:schemeClr val="tx1"/>
                </a:solidFill>
                <a:latin typeface="+mn-lt"/>
                <a:ea typeface="+mn-ea"/>
                <a:cs typeface="+mn-cs"/>
              </a:rPr>
              <a:t>）もあり、構造制御、立体制御の面からも興味深い重合です。</a:t>
            </a:r>
          </a:p>
          <a:p>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PIDA has no side groups to provide </a:t>
            </a:r>
            <a:r>
              <a:rPr lang="en-US" altLang="ja-JP" dirty="0" err="1" smtClean="0"/>
              <a:t>steric</a:t>
            </a:r>
            <a:r>
              <a:rPr lang="en-US" altLang="ja-JP" dirty="0" smtClean="0"/>
              <a:t> repulsion.</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a:t>
            </a:r>
            <a:r>
              <a:rPr lang="en-US" altLang="ja-JP" dirty="0" smtClean="0"/>
              <a:t>The simple structure of PIDA is appropriate for a test case to examine the inherent properties of the poly(</a:t>
            </a:r>
            <a:r>
              <a:rPr lang="en-US" altLang="ja-JP" dirty="0" err="1" smtClean="0"/>
              <a:t>diacetylenes</a:t>
            </a:r>
            <a:r>
              <a:rPr lang="en-US" altLang="ja-JP" dirty="0" smtClean="0"/>
              <a:t>) (PDA) backbone.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endParaRPr kumimoji="1" lang="en-US" altLang="ja-JP" dirty="0" smtClean="0"/>
          </a:p>
          <a:p>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forms initial </a:t>
            </a:r>
            <a:r>
              <a:rPr kumimoji="1" lang="en-US" altLang="ja-JP" sz="1200" b="0" kern="1200" baseline="0" dirty="0" err="1" smtClean="0">
                <a:solidFill>
                  <a:schemeClr val="tx1"/>
                </a:solidFill>
                <a:latin typeface="+mn-lt"/>
                <a:ea typeface="+mn-ea"/>
                <a:cs typeface="+mn-cs"/>
              </a:rPr>
              <a:t>cocrystals</a:t>
            </a:r>
            <a:r>
              <a:rPr kumimoji="1" lang="en-US" altLang="ja-JP" sz="1200" b="0" kern="1200" baseline="0" dirty="0" smtClean="0">
                <a:solidFill>
                  <a:schemeClr val="tx1"/>
                </a:solidFill>
                <a:latin typeface="+mn-lt"/>
                <a:ea typeface="+mn-ea"/>
                <a:cs typeface="+mn-cs"/>
              </a:rPr>
              <a:t> with the</a:t>
            </a:r>
            <a:r>
              <a:rPr kumimoji="1" lang="ja-JP" altLang="en-US" sz="1200" b="0" kern="1200" baseline="0" dirty="0" smtClean="0">
                <a:solidFill>
                  <a:schemeClr val="tx1"/>
                </a:solidFill>
                <a:latin typeface="+mn-lt"/>
                <a:ea typeface="+mn-ea"/>
                <a:cs typeface="+mn-cs"/>
              </a:rPr>
              <a:t>　</a:t>
            </a:r>
            <a:r>
              <a:rPr kumimoji="1" lang="en-US" altLang="ja-JP" sz="1200" b="0" kern="1200" baseline="0" dirty="0" smtClean="0">
                <a:solidFill>
                  <a:schemeClr val="tx1"/>
                </a:solidFill>
                <a:latin typeface="+mn-lt"/>
                <a:ea typeface="+mn-ea"/>
                <a:cs typeface="+mn-cs"/>
              </a:rPr>
              <a:t>3-pyridyl host 3 that match the expected parameters for</a:t>
            </a:r>
          </a:p>
          <a:p>
            <a:r>
              <a:rPr kumimoji="1" lang="en-US" altLang="ja-JP" sz="1200" kern="1200" baseline="0" dirty="0" smtClean="0">
                <a:solidFill>
                  <a:schemeClr val="tx1"/>
                </a:solidFill>
                <a:latin typeface="+mn-lt"/>
                <a:ea typeface="+mn-ea"/>
                <a:cs typeface="+mn-cs"/>
              </a:rPr>
              <a:t>polymerization well. Both the repeat distance and</a:t>
            </a:r>
            <a:r>
              <a:rPr kumimoji="1" lang="ja-JP" altLang="en-US"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the C1-C4¢ distance are within the desired range.</a:t>
            </a:r>
          </a:p>
          <a:p>
            <a:endParaRPr kumimoji="1" lang="en-US" altLang="ja-JP" sz="1200" kern="1200" baseline="0" dirty="0" smtClean="0">
              <a:solidFill>
                <a:schemeClr val="tx1"/>
              </a:solidFill>
              <a:latin typeface="+mn-lt"/>
              <a:ea typeface="+mn-ea"/>
              <a:cs typeface="+mn-cs"/>
            </a:endParaRPr>
          </a:p>
          <a:p>
            <a:r>
              <a:rPr kumimoji="1" lang="en-US" altLang="ja-JP" sz="1200" kern="1200" baseline="0" dirty="0" err="1" smtClean="0">
                <a:solidFill>
                  <a:schemeClr val="tx1"/>
                </a:solidFill>
                <a:latin typeface="+mn-lt"/>
                <a:ea typeface="+mn-ea"/>
                <a:cs typeface="+mn-cs"/>
              </a:rPr>
              <a:t>cocrystals</a:t>
            </a:r>
            <a:r>
              <a:rPr kumimoji="1" lang="en-US" altLang="ja-JP" sz="1200" kern="1200" baseline="0" dirty="0" smtClean="0">
                <a:solidFill>
                  <a:schemeClr val="tx1"/>
                </a:solidFill>
                <a:latin typeface="+mn-lt"/>
                <a:ea typeface="+mn-ea"/>
                <a:cs typeface="+mn-cs"/>
              </a:rPr>
              <a:t> of 4-pyridyl </a:t>
            </a:r>
            <a:r>
              <a:rPr kumimoji="1" lang="en-US" altLang="ja-JP" sz="1200" b="0" kern="1200" baseline="0" dirty="0" smtClean="0">
                <a:solidFill>
                  <a:schemeClr val="tx1"/>
                </a:solidFill>
                <a:latin typeface="+mn-lt"/>
                <a:ea typeface="+mn-ea"/>
                <a:cs typeface="+mn-cs"/>
              </a:rPr>
              <a:t>host 4 with </a:t>
            </a:r>
            <a:r>
              <a:rPr kumimoji="1" lang="en-US" altLang="ja-JP" sz="1200" b="0" kern="1200" baseline="0" dirty="0" err="1" smtClean="0">
                <a:solidFill>
                  <a:schemeClr val="tx1"/>
                </a:solidFill>
                <a:latin typeface="+mn-lt"/>
                <a:ea typeface="+mn-ea"/>
                <a:cs typeface="+mn-cs"/>
              </a:rPr>
              <a:t>diyne</a:t>
            </a:r>
            <a:r>
              <a:rPr kumimoji="1" lang="en-US" altLang="ja-JP" sz="1200" b="0" kern="1200" baseline="0" dirty="0" smtClean="0">
                <a:solidFill>
                  <a:schemeClr val="tx1"/>
                </a:solidFill>
                <a:latin typeface="+mn-lt"/>
                <a:ea typeface="+mn-ea"/>
                <a:cs typeface="+mn-cs"/>
              </a:rPr>
              <a:t> 1 have an initial structure that is farther from the desired</a:t>
            </a:r>
          </a:p>
          <a:p>
            <a:r>
              <a:rPr kumimoji="1" lang="en-US" altLang="ja-JP" sz="1200" b="0" kern="1200" baseline="0" dirty="0" smtClean="0">
                <a:solidFill>
                  <a:schemeClr val="tx1"/>
                </a:solidFill>
                <a:latin typeface="+mn-lt"/>
                <a:ea typeface="+mn-ea"/>
                <a:cs typeface="+mn-cs"/>
              </a:rPr>
              <a:t>parameters for polymerization, with a tilt angle of </a:t>
            </a:r>
            <a:r>
              <a:rPr kumimoji="1" lang="en-US" altLang="ja-JP" sz="1200" kern="1200" baseline="0" dirty="0" smtClean="0">
                <a:solidFill>
                  <a:schemeClr val="tx1"/>
                </a:solidFill>
                <a:latin typeface="+mn-lt"/>
                <a:ea typeface="+mn-ea"/>
                <a:cs typeface="+mn-cs"/>
              </a:rPr>
              <a:t>65°and a C1-C4¢ distance of 4.88 Å</a:t>
            </a:r>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マルチアンビルプレス装置は一軸性の大きなブリッジマンアンビルに比べて試料容積を大きく取ることができ、静水圧性も高い。</a:t>
            </a:r>
            <a:endParaRPr kumimoji="1" lang="en-US" altLang="ja-JP" dirty="0" smtClean="0"/>
          </a:p>
          <a:p>
            <a:r>
              <a:rPr kumimoji="1" lang="ja-JP" altLang="en-US" dirty="0" smtClean="0"/>
              <a:t>マルチアンビルと</a:t>
            </a:r>
            <a:r>
              <a:rPr kumimoji="1" lang="en-US" altLang="ja-JP" dirty="0" smtClean="0"/>
              <a:t>DAC</a:t>
            </a:r>
            <a:r>
              <a:rPr kumimoji="1" lang="ja-JP" altLang="en-US" dirty="0" smtClean="0"/>
              <a:t>では色の変化の開始点は異なったが、試料の粒子のサイズや静水圧性にもよる？</a:t>
            </a:r>
            <a:endParaRPr kumimoji="1" lang="ja-JP" altLang="en-US" dirty="0"/>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もとの波長（レイリー散乱）はノッチフィルターでほとんどカット</a:t>
            </a:r>
            <a:endParaRPr kumimoji="1" lang="en-US" altLang="ja-JP" dirty="0" smtClean="0"/>
          </a:p>
          <a:p>
            <a:r>
              <a:rPr kumimoji="1" lang="ja-JP" altLang="en-US" sz="1200" kern="1200" dirty="0" smtClean="0">
                <a:solidFill>
                  <a:schemeClr val="tx1"/>
                </a:solidFill>
                <a:latin typeface="+mn-lt"/>
                <a:ea typeface="+mn-ea"/>
                <a:cs typeface="+mn-cs"/>
              </a:rPr>
              <a:t>横軸（下）は波数と呼ばれる量で、単位は</a:t>
            </a:r>
            <a:r>
              <a:rPr lang="en-US" altLang="ja-JP" dirty="0" smtClean="0"/>
              <a:t>cm</a:t>
            </a:r>
            <a:r>
              <a:rPr lang="en-US" altLang="ja-JP" baseline="30000" dirty="0" smtClean="0"/>
              <a:t>-1</a:t>
            </a:r>
            <a:r>
              <a:rPr kumimoji="1" lang="ja-JP" altLang="en-US" sz="1200" kern="1200" dirty="0" smtClean="0">
                <a:solidFill>
                  <a:schemeClr val="tx1"/>
                </a:solidFill>
                <a:latin typeface="+mn-lt"/>
                <a:ea typeface="+mn-ea"/>
                <a:cs typeface="+mn-cs"/>
              </a:rPr>
              <a:t>（カイザー、</a:t>
            </a:r>
            <a:r>
              <a:rPr lang="en-US" altLang="ja-JP" dirty="0" smtClean="0"/>
              <a:t>reciprocal centimeter</a:t>
            </a:r>
            <a:r>
              <a:rPr kumimoji="1" lang="ja-JP" altLang="en-US" sz="1200" kern="1200" dirty="0" smtClean="0">
                <a:solidFill>
                  <a:schemeClr val="tx1"/>
                </a:solidFill>
                <a:latin typeface="+mn-lt"/>
                <a:ea typeface="+mn-ea"/>
                <a:cs typeface="+mn-cs"/>
              </a:rPr>
              <a:t>と呼ぶこともあります）です。入射レーザー光の波長を</a:t>
            </a:r>
            <a:r>
              <a:rPr kumimoji="1" lang="en-US" altLang="ja-JP" sz="1200" i="1" kern="1200" dirty="0" err="1" smtClean="0">
                <a:solidFill>
                  <a:schemeClr val="tx1"/>
                </a:solidFill>
                <a:latin typeface="+mn-lt"/>
                <a:ea typeface="+mn-ea"/>
                <a:cs typeface="+mn-cs"/>
              </a:rPr>
              <a:t>l</a:t>
            </a:r>
            <a:r>
              <a:rPr lang="en-US" altLang="ja-JP" i="1" baseline="-25000" dirty="0" err="1" smtClean="0"/>
              <a:t>i</a:t>
            </a:r>
            <a:r>
              <a:rPr lang="ja-JP" altLang="en-US" i="1" dirty="0" smtClean="0"/>
              <a:t> </a:t>
            </a:r>
            <a:r>
              <a:rPr lang="en-US" altLang="ja-JP" dirty="0" smtClean="0"/>
              <a:t>cm</a:t>
            </a:r>
            <a:r>
              <a:rPr kumimoji="1" lang="ja-JP" altLang="en-US" sz="1200" kern="1200" dirty="0" err="1"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散乱光の波長を</a:t>
            </a:r>
            <a:r>
              <a:rPr kumimoji="1" lang="en-US" altLang="ja-JP" sz="1200" i="1" kern="1200" dirty="0" err="1" smtClean="0">
                <a:solidFill>
                  <a:schemeClr val="tx1"/>
                </a:solidFill>
                <a:latin typeface="+mn-lt"/>
                <a:ea typeface="+mn-ea"/>
                <a:cs typeface="+mn-cs"/>
              </a:rPr>
              <a:t>l</a:t>
            </a:r>
            <a:r>
              <a:rPr lang="en-US" altLang="ja-JP" i="1" baseline="-25000" dirty="0" err="1" smtClean="0"/>
              <a:t>s</a:t>
            </a:r>
            <a:r>
              <a:rPr kumimoji="1" lang="ja-JP" altLang="en-US" sz="1200" kern="1200" dirty="0" smtClean="0">
                <a:solidFill>
                  <a:schemeClr val="tx1"/>
                </a:solidFill>
                <a:latin typeface="+mn-lt"/>
                <a:ea typeface="+mn-ea"/>
                <a:cs typeface="+mn-cs"/>
              </a:rPr>
              <a:t>とすると、</a:t>
            </a:r>
            <a:endParaRPr lang="ja-JP" altLang="en-US" dirty="0" smtClean="0"/>
          </a:p>
          <a:p>
            <a:r>
              <a:rPr kumimoji="1" lang="ja-JP" altLang="en-US" sz="1200" kern="1200" dirty="0" smtClean="0">
                <a:solidFill>
                  <a:schemeClr val="tx1"/>
                </a:solidFill>
                <a:latin typeface="+mn-lt"/>
                <a:ea typeface="+mn-ea"/>
                <a:cs typeface="+mn-cs"/>
              </a:rPr>
              <a:t>波数 </a:t>
            </a:r>
            <a:r>
              <a:rPr kumimoji="1" lang="en-US" altLang="ja-JP" sz="1200" kern="1200" dirty="0" smtClean="0">
                <a:solidFill>
                  <a:schemeClr val="tx1"/>
                </a:solidFill>
                <a:latin typeface="+mn-lt"/>
                <a:ea typeface="+mn-ea"/>
                <a:cs typeface="+mn-cs"/>
              </a:rPr>
              <a:t>= </a:t>
            </a:r>
            <a:r>
              <a:rPr lang="en-US" altLang="ja-JP" dirty="0" smtClean="0"/>
              <a:t>1/</a:t>
            </a:r>
            <a:r>
              <a:rPr kumimoji="1" lang="en-US" altLang="ja-JP" sz="1200" i="1" kern="1200" dirty="0" err="1" smtClean="0">
                <a:solidFill>
                  <a:schemeClr val="tx1"/>
                </a:solidFill>
                <a:latin typeface="+mn-lt"/>
                <a:ea typeface="+mn-ea"/>
                <a:cs typeface="+mn-cs"/>
              </a:rPr>
              <a:t>l</a:t>
            </a:r>
            <a:r>
              <a:rPr lang="en-US" altLang="ja-JP" i="1" baseline="-25000" dirty="0" err="1" smtClean="0"/>
              <a:t>i</a:t>
            </a:r>
            <a:r>
              <a:rPr lang="ja-JP" altLang="en-US" dirty="0" smtClean="0"/>
              <a:t> </a:t>
            </a:r>
            <a:r>
              <a:rPr lang="en-US" altLang="ja-JP" dirty="0" smtClean="0"/>
              <a:t>- 1/</a:t>
            </a:r>
            <a:r>
              <a:rPr kumimoji="1" lang="en-US" altLang="ja-JP" sz="1200" i="1" kern="1200" dirty="0" err="1" smtClean="0">
                <a:solidFill>
                  <a:schemeClr val="tx1"/>
                </a:solidFill>
                <a:latin typeface="+mn-lt"/>
                <a:ea typeface="+mn-ea"/>
                <a:cs typeface="+mn-cs"/>
              </a:rPr>
              <a:t>l</a:t>
            </a:r>
            <a:r>
              <a:rPr lang="en-US" altLang="ja-JP" i="1" baseline="-25000" dirty="0" err="1" smtClean="0"/>
              <a:t>s</a:t>
            </a:r>
            <a:r>
              <a:rPr lang="ja-JP" altLang="en-US" i="0" baseline="0" dirty="0" smtClean="0"/>
              <a:t>   </a:t>
            </a:r>
            <a:r>
              <a:rPr kumimoji="1" lang="ja-JP" altLang="en-US" sz="1200" kern="1200" dirty="0" smtClean="0">
                <a:solidFill>
                  <a:schemeClr val="tx1"/>
                </a:solidFill>
                <a:latin typeface="+mn-lt"/>
                <a:ea typeface="+mn-ea"/>
                <a:cs typeface="+mn-cs"/>
              </a:rPr>
              <a:t>が波数の定義です。</a:t>
            </a:r>
            <a:endParaRPr kumimoji="1" lang="en-US" altLang="ja-JP" sz="1200" kern="1200" dirty="0" smtClean="0">
              <a:solidFill>
                <a:schemeClr val="tx1"/>
              </a:solidFill>
              <a:latin typeface="+mn-lt"/>
              <a:ea typeface="+mn-ea"/>
              <a:cs typeface="+mn-cs"/>
            </a:endParaRPr>
          </a:p>
          <a:p>
            <a:endParaRPr lang="en-US" altLang="ja-JP" dirty="0" smtClean="0"/>
          </a:p>
          <a:p>
            <a:r>
              <a:rPr lang="ja-JP" altLang="en-US" dirty="0" smtClean="0"/>
              <a:t>波形形状を議論する場合が多々あります。特にカーボンの場合には、グラファイト（</a:t>
            </a:r>
            <a:r>
              <a:rPr lang="en-US" altLang="ja-JP" dirty="0" smtClean="0"/>
              <a:t>SP2</a:t>
            </a:r>
            <a:r>
              <a:rPr lang="ja-JP" altLang="en-US" dirty="0" smtClean="0"/>
              <a:t>混成軌道）からダイヤモンド（</a:t>
            </a:r>
            <a:r>
              <a:rPr lang="en-US" altLang="ja-JP" dirty="0" smtClean="0"/>
              <a:t>SP3</a:t>
            </a:r>
            <a:r>
              <a:rPr lang="ja-JP" altLang="en-US" dirty="0" smtClean="0"/>
              <a:t>混成軌道）</a:t>
            </a:r>
            <a:endParaRPr kumimoji="1" lang="en-US" altLang="ja-JP" sz="1200" kern="1200" dirty="0" smtClean="0">
              <a:solidFill>
                <a:schemeClr val="tx1"/>
              </a:solidFill>
              <a:latin typeface="+mn-lt"/>
              <a:ea typeface="+mn-ea"/>
              <a:cs typeface="+mn-cs"/>
            </a:endParaRPr>
          </a:p>
          <a:p>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dirty="0" smtClean="0">
                <a:solidFill>
                  <a:schemeClr val="tx1"/>
                </a:solidFill>
              </a:rPr>
              <a:t>There are three new peaks visible in </a:t>
            </a:r>
            <a:r>
              <a:rPr kumimoji="1" lang="en-US" altLang="ja-JP" sz="1200" b="1" dirty="0" smtClean="0">
                <a:solidFill>
                  <a:schemeClr val="tx1"/>
                </a:solidFill>
              </a:rPr>
              <a:t>1</a:t>
            </a:r>
            <a:r>
              <a:rPr kumimoji="1" lang="ja-JP" altLang="en-US" sz="1200" b="1" dirty="0" smtClean="0">
                <a:solidFill>
                  <a:schemeClr val="tx1"/>
                </a:solidFill>
              </a:rPr>
              <a:t>・</a:t>
            </a:r>
            <a:r>
              <a:rPr kumimoji="1" lang="en-US" altLang="ja-JP" sz="1200" b="1" dirty="0" smtClean="0">
                <a:solidFill>
                  <a:schemeClr val="tx1"/>
                </a:solidFill>
              </a:rPr>
              <a:t>3 </a:t>
            </a:r>
            <a:r>
              <a:rPr kumimoji="1" lang="en-US" altLang="ja-JP" sz="1200" dirty="0" smtClean="0">
                <a:solidFill>
                  <a:schemeClr val="tx1"/>
                </a:solidFill>
              </a:rPr>
              <a:t>and </a:t>
            </a:r>
            <a:r>
              <a:rPr kumimoji="1" lang="en-US" altLang="ja-JP" sz="1200" b="1" dirty="0" smtClean="0">
                <a:solidFill>
                  <a:schemeClr val="tx1"/>
                </a:solidFill>
              </a:rPr>
              <a:t>1</a:t>
            </a:r>
            <a:r>
              <a:rPr kumimoji="1" lang="ja-JP" altLang="en-US" sz="1200" b="1" dirty="0" smtClean="0">
                <a:solidFill>
                  <a:schemeClr val="tx1"/>
                </a:solidFill>
              </a:rPr>
              <a:t>・</a:t>
            </a:r>
            <a:r>
              <a:rPr kumimoji="1" lang="en-US" altLang="ja-JP" sz="1200" b="1" dirty="0" smtClean="0">
                <a:solidFill>
                  <a:schemeClr val="tx1"/>
                </a:solidFill>
              </a:rPr>
              <a:t>4</a:t>
            </a:r>
            <a:r>
              <a:rPr lang="ja-JP" altLang="en-US" sz="1200" dirty="0" smtClean="0">
                <a:solidFill>
                  <a:schemeClr val="tx1"/>
                </a:solidFill>
              </a:rPr>
              <a:t> </a:t>
            </a:r>
            <a:r>
              <a:rPr lang="en-US" altLang="ja-JP" sz="1200" dirty="0" smtClean="0">
                <a:solidFill>
                  <a:schemeClr val="tx1"/>
                </a:solidFill>
              </a:rPr>
              <a:t>after pressing.</a:t>
            </a:r>
          </a:p>
          <a:p>
            <a:r>
              <a:rPr lang="en-US" altLang="ja-JP" sz="1200" dirty="0" smtClean="0">
                <a:solidFill>
                  <a:schemeClr val="tx1"/>
                </a:solidFill>
              </a:rPr>
              <a:t>Also , these peaks are very similar to the Raman spectrum of a known sample of polymer (</a:t>
            </a:r>
            <a:r>
              <a:rPr lang="en-US" altLang="ja-JP" sz="1200" b="1" dirty="0" smtClean="0">
                <a:solidFill>
                  <a:schemeClr val="tx1"/>
                </a:solidFill>
              </a:rPr>
              <a:t>2</a:t>
            </a:r>
            <a:r>
              <a:rPr lang="ja-JP" altLang="en-US" sz="1200" b="1" dirty="0" smtClean="0">
                <a:solidFill>
                  <a:schemeClr val="tx1"/>
                </a:solidFill>
              </a:rPr>
              <a:t>・</a:t>
            </a:r>
            <a:r>
              <a:rPr lang="en-US" altLang="ja-JP" sz="1200" b="1" dirty="0" smtClean="0">
                <a:solidFill>
                  <a:schemeClr val="tx1"/>
                </a:solidFill>
              </a:rPr>
              <a:t>5</a:t>
            </a:r>
            <a:r>
              <a:rPr lang="en-US" altLang="ja-JP" sz="1200" dirty="0" smtClean="0">
                <a:solidFill>
                  <a:schemeClr val="tx1"/>
                </a:solidFill>
              </a:rPr>
              <a:t>) .</a:t>
            </a: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While the X-ray diffraction data suggest only slight changes in the </a:t>
            </a:r>
            <a:r>
              <a:rPr kumimoji="1" lang="en-US" altLang="ja-JP" sz="1200" kern="1200" baseline="0" dirty="0" err="1" smtClean="0">
                <a:solidFill>
                  <a:schemeClr val="tx1"/>
                </a:solidFill>
                <a:latin typeface="+mn-lt"/>
                <a:ea typeface="+mn-ea"/>
                <a:cs typeface="+mn-cs"/>
              </a:rPr>
              <a:t>cocrystal</a:t>
            </a:r>
            <a:r>
              <a:rPr kumimoji="1" lang="en-US" altLang="ja-JP" sz="1200" kern="1200" baseline="0" dirty="0" smtClean="0">
                <a:solidFill>
                  <a:schemeClr val="tx1"/>
                </a:solidFill>
                <a:latin typeface="+mn-lt"/>
                <a:ea typeface="+mn-ea"/>
                <a:cs typeface="+mn-cs"/>
              </a:rPr>
              <a:t> structure upon initial</a:t>
            </a:r>
          </a:p>
          <a:p>
            <a:r>
              <a:rPr kumimoji="1" lang="en-US" altLang="ja-JP" sz="1200" kern="1200" baseline="0" dirty="0" smtClean="0">
                <a:solidFill>
                  <a:schemeClr val="tx1"/>
                </a:solidFill>
                <a:latin typeface="+mn-lt"/>
                <a:ea typeface="+mn-ea"/>
                <a:cs typeface="+mn-cs"/>
              </a:rPr>
              <a:t>pressing, Raman spectroscopy provides a different picture.</a:t>
            </a: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１・４において、加圧後も</a:t>
            </a:r>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線回折ではモノマーの構造も見えていたのに対して、ラマン分光では加圧後に劇的な変化があった。</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１・３と</a:t>
            </a:r>
            <a:r>
              <a:rPr kumimoji="1" lang="en-US" altLang="ja-JP" sz="1200" kern="1200" baseline="0" dirty="0" smtClean="0">
                <a:solidFill>
                  <a:schemeClr val="tx1"/>
                </a:solidFill>
                <a:latin typeface="+mn-lt"/>
                <a:ea typeface="+mn-ea"/>
                <a:cs typeface="+mn-cs"/>
              </a:rPr>
              <a:t>1</a:t>
            </a:r>
            <a:r>
              <a:rPr kumimoji="1" lang="ja-JP" altLang="en-US" sz="1200" kern="1200" baseline="0" dirty="0" smtClean="0">
                <a:solidFill>
                  <a:schemeClr val="tx1"/>
                </a:solidFill>
                <a:latin typeface="+mn-lt"/>
                <a:ea typeface="+mn-ea"/>
                <a:cs typeface="+mn-cs"/>
              </a:rPr>
              <a:t>・４の共結晶では加圧後に同じようなピークが見えた。</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それはポリマーとして既知の２・５のピークと似ていた。</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一見ラマンと</a:t>
            </a:r>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線回折の結果が矛盾するように見えるが、サンプルの抽出法の違いを考慮すると一致させれる。</a:t>
            </a:r>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X</a:t>
            </a:r>
            <a:r>
              <a:rPr kumimoji="1" lang="ja-JP" altLang="en-US" sz="1200" kern="1200" baseline="0" dirty="0" smtClean="0">
                <a:solidFill>
                  <a:schemeClr val="tx1"/>
                </a:solidFill>
                <a:latin typeface="+mn-lt"/>
                <a:ea typeface="+mn-ea"/>
                <a:cs typeface="+mn-cs"/>
              </a:rPr>
              <a:t>線はサンプルの構造の平均を記録するが、ラマンは散乱のピークを求める。</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PIDA</a:t>
            </a:r>
            <a:r>
              <a:rPr kumimoji="1" lang="ja-JP" altLang="en-US" sz="1200" kern="1200" baseline="0" dirty="0" smtClean="0">
                <a:solidFill>
                  <a:schemeClr val="tx1"/>
                </a:solidFill>
                <a:latin typeface="+mn-lt"/>
                <a:ea typeface="+mn-ea"/>
                <a:cs typeface="+mn-cs"/>
              </a:rPr>
              <a:t>はポリマー骨格の結合が非局在化しているためにひじょうに強いラマンピークがでる。</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en-US" altLang="ja-JP" sz="1200" dirty="0" smtClean="0"/>
              <a:t>Diameter of hole : 200 </a:t>
            </a:r>
            <a:r>
              <a:rPr lang="en-US" altLang="ja-JP" sz="1200" dirty="0" err="1" smtClean="0"/>
              <a:t>μm</a:t>
            </a:r>
            <a:r>
              <a:rPr lang="en-US" altLang="ja-JP" sz="1200" dirty="0" smtClean="0"/>
              <a:t> (Run 1,3,4)</a:t>
            </a:r>
          </a:p>
          <a:p>
            <a:pPr>
              <a:buNone/>
            </a:pPr>
            <a:r>
              <a:rPr lang="en-US" altLang="ja-JP" sz="1200" dirty="0" smtClean="0"/>
              <a:t>                                    400 </a:t>
            </a:r>
            <a:r>
              <a:rPr lang="en-US" altLang="ja-JP" sz="1200" dirty="0" err="1" smtClean="0"/>
              <a:t>μm</a:t>
            </a:r>
            <a:r>
              <a:rPr lang="en-US" altLang="ja-JP" sz="1200" dirty="0" smtClean="0"/>
              <a:t> (Run 2)</a:t>
            </a:r>
          </a:p>
          <a:p>
            <a:endParaRPr kumimoji="1" lang="ja-JP" altLang="en-US" dirty="0"/>
          </a:p>
        </p:txBody>
      </p:sp>
      <p:sp>
        <p:nvSpPr>
          <p:cNvPr id="4" name="スライド番号プレースホルダ 3"/>
          <p:cNvSpPr>
            <a:spLocks noGrp="1"/>
          </p:cNvSpPr>
          <p:nvPr>
            <p:ph type="sldNum" sz="quarter" idx="10"/>
          </p:nvPr>
        </p:nvSpPr>
        <p:spPr/>
        <p:txBody>
          <a:bodyPr/>
          <a:lstStyle/>
          <a:p>
            <a:fld id="{14FDB979-B752-4F2A-8DE3-AC8BA68688A5}" type="slidenum">
              <a:rPr kumimoji="1" lang="ja-JP" altLang="en-US" smtClean="0"/>
              <a:pPr/>
              <a:t>10</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Run1 Sample</a:t>
            </a:r>
            <a:r>
              <a:rPr kumimoji="1" lang="en-US" altLang="ja-JP" baseline="0" dirty="0" smtClean="0"/>
              <a:t> size : 120 × 100 </a:t>
            </a:r>
            <a:r>
              <a:rPr kumimoji="1" lang="en-US" altLang="ja-JP" baseline="0" dirty="0" err="1" smtClean="0"/>
              <a:t>μm</a:t>
            </a:r>
            <a:endParaRPr kumimoji="1" lang="en-US" altLang="ja-JP" baseline="0" dirty="0" smtClean="0"/>
          </a:p>
          <a:p>
            <a:r>
              <a:rPr kumimoji="1" lang="en-US" altLang="ja-JP" baseline="0" dirty="0" smtClean="0"/>
              <a:t>Run2</a:t>
            </a:r>
            <a:r>
              <a:rPr kumimoji="1" lang="ja-JP" altLang="en-US" dirty="0" smtClean="0"/>
              <a:t>サンプルのサイズ：</a:t>
            </a:r>
            <a:r>
              <a:rPr kumimoji="1" lang="en-US" altLang="ja-JP" dirty="0" smtClean="0"/>
              <a:t>130</a:t>
            </a:r>
            <a:r>
              <a:rPr kumimoji="1" lang="ja-JP" altLang="en-US" dirty="0" err="1" smtClean="0"/>
              <a:t>、</a:t>
            </a:r>
            <a:r>
              <a:rPr kumimoji="1" lang="en-US" altLang="ja-JP" dirty="0" smtClean="0"/>
              <a:t>140×50</a:t>
            </a:r>
            <a:r>
              <a:rPr kumimoji="1" lang="ja-JP" altLang="en-US" baseline="0" dirty="0" smtClean="0"/>
              <a:t> </a:t>
            </a:r>
            <a:r>
              <a:rPr kumimoji="1" lang="en-US" altLang="ja-JP" dirty="0" err="1" smtClean="0"/>
              <a:t>μm</a:t>
            </a:r>
            <a:r>
              <a:rPr kumimoji="1" lang="en-US" altLang="ja-JP" baseline="0" dirty="0" smtClean="0"/>
              <a:t>  </a:t>
            </a:r>
            <a:r>
              <a:rPr kumimoji="1" lang="ja-JP" altLang="en-US" dirty="0" smtClean="0"/>
              <a:t>穴の径：</a:t>
            </a:r>
            <a:r>
              <a:rPr kumimoji="1" lang="en-US" altLang="ja-JP" dirty="0" smtClean="0"/>
              <a:t>400</a:t>
            </a:r>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C51B81C0-6D6E-44DB-8044-61954B1FD2FA}" type="slidenum">
              <a:rPr kumimoji="1" lang="ja-JP" altLang="en-US" smtClean="0"/>
              <a:pPr/>
              <a:t>11</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Run3</a:t>
            </a:r>
            <a:r>
              <a:rPr kumimoji="1" lang="en-US" altLang="ja-JP" baseline="0" dirty="0" smtClean="0"/>
              <a:t> </a:t>
            </a:r>
            <a:r>
              <a:rPr kumimoji="1" lang="en-US" altLang="ja-JP" dirty="0" smtClean="0"/>
              <a:t>Sample size</a:t>
            </a:r>
            <a:r>
              <a:rPr kumimoji="1" lang="en-US" altLang="ja-JP" baseline="0" dirty="0" smtClean="0"/>
              <a:t> : 100 </a:t>
            </a:r>
            <a:r>
              <a:rPr kumimoji="1" lang="en-US" altLang="ja-JP" dirty="0" smtClean="0"/>
              <a:t>× 90 </a:t>
            </a:r>
            <a:r>
              <a:rPr kumimoji="1" lang="en-US" altLang="ja-JP" dirty="0" err="1" smtClean="0"/>
              <a:t>μm</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Run4 Sample size : 80</a:t>
            </a:r>
            <a:r>
              <a:rPr kumimoji="1" lang="en-US" altLang="ja-JP" baseline="0" dirty="0" smtClean="0"/>
              <a:t> </a:t>
            </a:r>
            <a:r>
              <a:rPr kumimoji="1" lang="en-US" altLang="ja-JP" dirty="0" smtClean="0"/>
              <a:t>× 45 </a:t>
            </a:r>
            <a:r>
              <a:rPr kumimoji="1" lang="en-US" altLang="ja-JP" dirty="0" err="1" smtClean="0"/>
              <a:t>μm</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r>
              <a:rPr kumimoji="1" lang="ja-JP" altLang="en-US" dirty="0" smtClean="0"/>
              <a:t>初めに試料にダメージを与えない程度のレーザー強度に設定（</a:t>
            </a:r>
            <a:r>
              <a:rPr kumimoji="1" lang="en-US" altLang="ja-JP" dirty="0" smtClean="0"/>
              <a:t>22mW</a:t>
            </a:r>
            <a:r>
              <a:rPr kumimoji="1" lang="ja-JP" altLang="en-US" dirty="0" err="1" smtClean="0"/>
              <a:t>、</a:t>
            </a:r>
            <a:r>
              <a:rPr kumimoji="1" lang="en-US" altLang="ja-JP" dirty="0" smtClean="0"/>
              <a:t>514.5nm</a:t>
            </a:r>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DCE0D0D5-C18E-476B-AF54-861CA32A27E5}" type="slidenum">
              <a:rPr kumimoji="1" lang="ja-JP" altLang="en-US" smtClean="0"/>
              <a:pPr/>
              <a:t>12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5273D33-F174-4AF3-B721-1AFB64B42914}" type="datetimeFigureOut">
              <a:rPr kumimoji="1" lang="ja-JP" altLang="en-US" smtClean="0"/>
              <a:pPr/>
              <a:t>2011/6/13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6A5C9AA-47E9-4787-9510-3C4ACFF538AC}" type="slidenum">
              <a:rPr kumimoji="1" lang="ja-JP" altLang="en-US" smtClean="0"/>
              <a:pPr/>
              <a:t>&lt;#&gt;</a:t>
            </a:fld>
            <a:endParaRPr kumimoji="1" lang="ja-JP" alt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3D33-F174-4AF3-B721-1AFB64B42914}" type="datetimeFigureOut">
              <a:rPr kumimoji="1" lang="ja-JP" altLang="en-US" smtClean="0"/>
              <a:pPr/>
              <a:t>2011/6/13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5C9AA-47E9-4787-9510-3C4ACFF538A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7.jpeg"/><Relationship Id="rId2" Type="http://schemas.openxmlformats.org/officeDocument/2006/relationships/tags" Target="../tags/tag1.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notesSlide" Target="../notesSlides/notesSlide9.xml"/><Relationship Id="rId9" Type="http://schemas.openxmlformats.org/officeDocument/2006/relationships/image" Target="../media/image3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1.xml"/><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47.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908720"/>
            <a:ext cx="8460432" cy="2448272"/>
          </a:xfrm>
        </p:spPr>
        <p:txBody>
          <a:bodyPr>
            <a:noAutofit/>
          </a:bodyPr>
          <a:lstStyle/>
          <a:p>
            <a:r>
              <a:rPr lang="en-US" altLang="ja-JP" b="1" dirty="0" smtClean="0">
                <a:solidFill>
                  <a:schemeClr val="accent1">
                    <a:lumMod val="50000"/>
                  </a:schemeClr>
                </a:solidFill>
              </a:rPr>
              <a:t>Pressure-Induced Polymerization of 24NHBn(</a:t>
            </a:r>
            <a:r>
              <a:rPr lang="en-US" altLang="ja-JP" b="1" dirty="0" err="1" smtClean="0">
                <a:solidFill>
                  <a:schemeClr val="accent1">
                    <a:lumMod val="50000"/>
                  </a:schemeClr>
                </a:solidFill>
              </a:rPr>
              <a:t>Dehydro</a:t>
            </a:r>
            <a:r>
              <a:rPr lang="en-US" altLang="ja-JP" b="1" dirty="0" smtClean="0">
                <a:solidFill>
                  <a:schemeClr val="accent1">
                    <a:lumMod val="50000"/>
                  </a:schemeClr>
                </a:solidFill>
              </a:rPr>
              <a:t>[24]</a:t>
            </a:r>
            <a:r>
              <a:rPr lang="en-US" altLang="ja-JP" b="1" dirty="0" err="1" smtClean="0">
                <a:solidFill>
                  <a:schemeClr val="accent1">
                    <a:lumMod val="50000"/>
                  </a:schemeClr>
                </a:solidFill>
              </a:rPr>
              <a:t>annulenes</a:t>
            </a:r>
            <a:r>
              <a:rPr lang="en-US" altLang="ja-JP" b="1" dirty="0" smtClean="0">
                <a:solidFill>
                  <a:schemeClr val="accent1">
                    <a:lumMod val="50000"/>
                  </a:schemeClr>
                </a:solidFill>
              </a:rPr>
              <a:t>)</a:t>
            </a:r>
            <a:endParaRPr kumimoji="1" lang="ja-JP" altLang="en-US" b="1" dirty="0">
              <a:solidFill>
                <a:schemeClr val="accent1">
                  <a:lumMod val="50000"/>
                </a:schemeClr>
              </a:solidFill>
            </a:endParaRPr>
          </a:p>
        </p:txBody>
      </p:sp>
      <p:sp>
        <p:nvSpPr>
          <p:cNvPr id="5" name="テキスト ボックス 4"/>
          <p:cNvSpPr txBox="1"/>
          <p:nvPr/>
        </p:nvSpPr>
        <p:spPr>
          <a:xfrm>
            <a:off x="3419872" y="3933056"/>
            <a:ext cx="5112568" cy="1200329"/>
          </a:xfrm>
          <a:prstGeom prst="rect">
            <a:avLst/>
          </a:prstGeom>
          <a:noFill/>
        </p:spPr>
        <p:txBody>
          <a:bodyPr wrap="square" rtlCol="0">
            <a:spAutoFit/>
          </a:bodyPr>
          <a:lstStyle/>
          <a:p>
            <a:r>
              <a:rPr lang="en-US" altLang="ja-JP" sz="3600" dirty="0" smtClean="0"/>
              <a:t>Shimizu-group</a:t>
            </a:r>
          </a:p>
          <a:p>
            <a:r>
              <a:rPr lang="en-US" altLang="ja-JP" sz="3600" dirty="0" smtClean="0"/>
              <a:t>M1 NAKASE </a:t>
            </a:r>
            <a:r>
              <a:rPr lang="en-US" altLang="ja-JP" sz="3600" dirty="0" err="1" smtClean="0"/>
              <a:t>Tomoya</a:t>
            </a:r>
            <a:endParaRPr lang="en-US" altLang="ja-JP" sz="3600" dirty="0"/>
          </a:p>
        </p:txBody>
      </p:sp>
      <p:sp>
        <p:nvSpPr>
          <p:cNvPr id="4" name="テキスト ボックス 3"/>
          <p:cNvSpPr txBox="1"/>
          <p:nvPr/>
        </p:nvSpPr>
        <p:spPr>
          <a:xfrm>
            <a:off x="8495928" y="6309320"/>
            <a:ext cx="648072" cy="369332"/>
          </a:xfrm>
          <a:prstGeom prst="rect">
            <a:avLst/>
          </a:prstGeom>
          <a:noFill/>
        </p:spPr>
        <p:txBody>
          <a:bodyPr wrap="square" rtlCol="0">
            <a:spAutoFit/>
          </a:bodyPr>
          <a:lstStyle/>
          <a:p>
            <a:r>
              <a:rPr kumimoji="1" lang="en-US" altLang="ja-JP" dirty="0" smtClean="0"/>
              <a:t>1</a:t>
            </a:r>
            <a:endParaRPr kumimoji="1" lang="ja-JP" altLang="en-US" dirty="0"/>
          </a:p>
        </p:txBody>
      </p:sp>
    </p:spTree>
  </p:cSld>
  <p:clrMapOvr>
    <a:masterClrMapping/>
  </p:clrMapOvr>
  <p:transition advTm="5600">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355976" y="2780928"/>
            <a:ext cx="5184576" cy="3528392"/>
          </a:xfrm>
        </p:spPr>
        <p:txBody>
          <a:bodyPr>
            <a:normAutofit lnSpcReduction="10000"/>
          </a:bodyPr>
          <a:lstStyle/>
          <a:p>
            <a:pPr>
              <a:buNone/>
            </a:pPr>
            <a:r>
              <a:rPr lang="en-US" altLang="ja-JP" sz="2800" dirty="0" smtClean="0"/>
              <a:t>    </a:t>
            </a:r>
            <a:r>
              <a:rPr kumimoji="1" lang="en-US" altLang="ja-JP" sz="2800" u="sng" dirty="0" smtClean="0"/>
              <a:t>setting</a:t>
            </a:r>
          </a:p>
          <a:p>
            <a:pPr>
              <a:buNone/>
            </a:pPr>
            <a:r>
              <a:rPr lang="ja-JP" altLang="en-US" sz="2400" dirty="0" smtClean="0"/>
              <a:t>・</a:t>
            </a:r>
            <a:r>
              <a:rPr lang="en-US" altLang="ja-JP" sz="2400" dirty="0" smtClean="0"/>
              <a:t>sample: 24NHBn</a:t>
            </a:r>
            <a:endParaRPr lang="en-US" altLang="ja-JP" sz="2400" baseline="-25000" dirty="0" smtClean="0"/>
          </a:p>
          <a:p>
            <a:pPr>
              <a:buNone/>
            </a:pPr>
            <a:r>
              <a:rPr lang="ja-JP" altLang="en-US" sz="2400" dirty="0" smtClean="0"/>
              <a:t>・</a:t>
            </a:r>
            <a:r>
              <a:rPr lang="en-US" altLang="ja-JP" sz="2400" dirty="0" smtClean="0"/>
              <a:t>Cell</a:t>
            </a:r>
            <a:r>
              <a:rPr lang="ja-JP" altLang="en-US" sz="2400" dirty="0" smtClean="0"/>
              <a:t>：</a:t>
            </a:r>
            <a:r>
              <a:rPr lang="en-US" altLang="ja-JP" sz="2400" dirty="0" smtClean="0"/>
              <a:t>50 mm</a:t>
            </a:r>
            <a:r>
              <a:rPr lang="ja-JP" altLang="en-US" sz="2400" dirty="0" smtClean="0"/>
              <a:t>　</a:t>
            </a:r>
            <a:r>
              <a:rPr lang="en-US" altLang="ja-JP" sz="2400" dirty="0" smtClean="0"/>
              <a:t>(Cu-Be)</a:t>
            </a:r>
          </a:p>
          <a:p>
            <a:pPr>
              <a:buNone/>
            </a:pPr>
            <a:r>
              <a:rPr lang="ja-JP" altLang="en-US" sz="2400" dirty="0" smtClean="0"/>
              <a:t>・</a:t>
            </a:r>
            <a:r>
              <a:rPr lang="en-US" altLang="ja-JP" sz="2400" dirty="0" smtClean="0"/>
              <a:t>Diamond</a:t>
            </a:r>
            <a:r>
              <a:rPr lang="ja-JP" altLang="en-US" sz="2400" dirty="0" smtClean="0"/>
              <a:t> </a:t>
            </a:r>
            <a:r>
              <a:rPr lang="en-US" altLang="ja-JP" sz="2400" dirty="0" smtClean="0"/>
              <a:t>: 500μm(Run 1,3,4)</a:t>
            </a:r>
          </a:p>
          <a:p>
            <a:pPr>
              <a:buNone/>
            </a:pPr>
            <a:r>
              <a:rPr lang="en-US" altLang="ja-JP" sz="2400" dirty="0" smtClean="0"/>
              <a:t>                      1000μm(Run 2) </a:t>
            </a:r>
          </a:p>
          <a:p>
            <a:pPr>
              <a:buNone/>
            </a:pPr>
            <a:r>
              <a:rPr lang="ja-JP" altLang="en-US" sz="2400" dirty="0" smtClean="0"/>
              <a:t>・</a:t>
            </a:r>
            <a:r>
              <a:rPr lang="en-US" altLang="ja-JP" sz="2400" dirty="0" smtClean="0"/>
              <a:t>Gasket : SUS310S (Run 1,3,4)</a:t>
            </a:r>
          </a:p>
          <a:p>
            <a:pPr>
              <a:buNone/>
            </a:pPr>
            <a:r>
              <a:rPr lang="en-US" altLang="ja-JP" sz="2400" dirty="0" smtClean="0"/>
              <a:t>                 Cu-Be (Run2)</a:t>
            </a:r>
          </a:p>
          <a:p>
            <a:pPr>
              <a:buNone/>
            </a:pPr>
            <a:r>
              <a:rPr lang="ja-JP" altLang="en-US" sz="2400" dirty="0" smtClean="0"/>
              <a:t> ・</a:t>
            </a:r>
            <a:r>
              <a:rPr lang="en-US" altLang="ja-JP" sz="2400" dirty="0" smtClean="0"/>
              <a:t>Pressure medium</a:t>
            </a:r>
            <a:r>
              <a:rPr lang="ja-JP" altLang="en-US" sz="2400" dirty="0" smtClean="0"/>
              <a:t>：</a:t>
            </a:r>
            <a:r>
              <a:rPr lang="en-US" altLang="ja-JP" sz="2400" dirty="0" smtClean="0"/>
              <a:t>Daphne 7373</a:t>
            </a:r>
            <a:endParaRPr lang="en-US" altLang="ja-JP" sz="2400" baseline="-25000" dirty="0" smtClean="0"/>
          </a:p>
        </p:txBody>
      </p:sp>
      <p:sp>
        <p:nvSpPr>
          <p:cNvPr id="43" name="タイトル 42"/>
          <p:cNvSpPr>
            <a:spLocks noGrp="1"/>
          </p:cNvSpPr>
          <p:nvPr>
            <p:ph type="title"/>
          </p:nvPr>
        </p:nvSpPr>
        <p:spPr>
          <a:xfrm>
            <a:off x="755576" y="1844824"/>
            <a:ext cx="7416824" cy="648072"/>
          </a:xfrm>
        </p:spPr>
        <p:txBody>
          <a:bodyPr>
            <a:normAutofit/>
          </a:bodyPr>
          <a:lstStyle/>
          <a:p>
            <a:r>
              <a:rPr lang="en-US" altLang="ja-JP" sz="2800" dirty="0" smtClean="0"/>
              <a:t>Experiment  Run 1,2,3,4</a:t>
            </a:r>
            <a:endParaRPr kumimoji="1" lang="ja-JP" altLang="en-US" sz="2800" dirty="0"/>
          </a:p>
        </p:txBody>
      </p:sp>
      <p:grpSp>
        <p:nvGrpSpPr>
          <p:cNvPr id="46" name="グループ化 45"/>
          <p:cNvGrpSpPr/>
          <p:nvPr/>
        </p:nvGrpSpPr>
        <p:grpSpPr>
          <a:xfrm>
            <a:off x="502666" y="548680"/>
            <a:ext cx="8173790" cy="1641098"/>
            <a:chOff x="178816" y="1628775"/>
            <a:chExt cx="8173790" cy="1641098"/>
          </a:xfrm>
        </p:grpSpPr>
        <p:sp>
          <p:nvSpPr>
            <p:cNvPr id="47" name="Text Box 8"/>
            <p:cNvSpPr txBox="1">
              <a:spLocks noChangeArrowheads="1"/>
            </p:cNvSpPr>
            <p:nvPr/>
          </p:nvSpPr>
          <p:spPr bwMode="auto">
            <a:xfrm>
              <a:off x="322263" y="1700213"/>
              <a:ext cx="8030343" cy="1569660"/>
            </a:xfrm>
            <a:prstGeom prst="rect">
              <a:avLst/>
            </a:prstGeom>
            <a:noFill/>
            <a:ln w="9525" algn="ctr">
              <a:noFill/>
              <a:miter lim="800000"/>
              <a:headEnd/>
              <a:tailEnd/>
            </a:ln>
            <a:effectLst/>
          </p:spPr>
          <p:txBody>
            <a:bodyPr wrap="square">
              <a:spAutoFit/>
            </a:bodyPr>
            <a:lstStyle/>
            <a:p>
              <a:r>
                <a:rPr lang="en-US" altLang="ja-JP" sz="3200" dirty="0">
                  <a:solidFill>
                    <a:srgbClr val="FF0000"/>
                  </a:solidFill>
                </a:rPr>
                <a:t>Purpose </a:t>
              </a:r>
              <a:r>
                <a:rPr lang="ja-JP" altLang="en-US" sz="3200" dirty="0" smtClean="0">
                  <a:solidFill>
                    <a:srgbClr val="FF0000"/>
                  </a:solidFill>
                </a:rPr>
                <a:t>：</a:t>
              </a:r>
              <a:r>
                <a:rPr lang="en-US" altLang="ja-JP" sz="3200" dirty="0" smtClean="0">
                  <a:solidFill>
                    <a:srgbClr val="FF0000"/>
                  </a:solidFill>
                </a:rPr>
                <a:t> observe the color change and time dependence of color change  (Polymerization?)  </a:t>
              </a:r>
            </a:p>
            <a:p>
              <a:r>
                <a:rPr lang="ja-JP" altLang="en-US" sz="3200" dirty="0" smtClean="0">
                  <a:solidFill>
                    <a:srgbClr val="FF0000"/>
                  </a:solidFill>
                </a:rPr>
                <a:t> </a:t>
              </a:r>
              <a:endParaRPr lang="en-US" altLang="ja-JP" sz="3200" dirty="0">
                <a:solidFill>
                  <a:srgbClr val="FF0000"/>
                </a:solidFill>
              </a:endParaRPr>
            </a:p>
          </p:txBody>
        </p:sp>
        <p:sp>
          <p:nvSpPr>
            <p:cNvPr id="48" name="AutoShape 9"/>
            <p:cNvSpPr>
              <a:spLocks noChangeArrowheads="1"/>
            </p:cNvSpPr>
            <p:nvPr/>
          </p:nvSpPr>
          <p:spPr bwMode="auto">
            <a:xfrm>
              <a:off x="178816" y="1628775"/>
              <a:ext cx="8173789" cy="1224136"/>
            </a:xfrm>
            <a:prstGeom prst="roundRect">
              <a:avLst>
                <a:gd name="adj" fmla="val 16667"/>
              </a:avLst>
            </a:prstGeom>
            <a:noFill/>
            <a:ln w="9525" algn="ctr">
              <a:solidFill>
                <a:schemeClr val="tx1"/>
              </a:solidFill>
              <a:round/>
              <a:headEnd/>
              <a:tailEnd/>
            </a:ln>
            <a:effectLst/>
          </p:spPr>
          <p:txBody>
            <a:bodyPr wrap="none" anchor="ctr"/>
            <a:lstStyle/>
            <a:p>
              <a:endParaRPr lang="ja-JP" altLang="en-US" dirty="0">
                <a:solidFill>
                  <a:srgbClr val="FF0000"/>
                </a:solidFill>
              </a:endParaRPr>
            </a:p>
          </p:txBody>
        </p:sp>
      </p:grpSp>
      <p:grpSp>
        <p:nvGrpSpPr>
          <p:cNvPr id="132" name="グループ化 131"/>
          <p:cNvGrpSpPr/>
          <p:nvPr/>
        </p:nvGrpSpPr>
        <p:grpSpPr>
          <a:xfrm>
            <a:off x="251520" y="2749093"/>
            <a:ext cx="4212976" cy="2777187"/>
            <a:chOff x="683568" y="3225385"/>
            <a:chExt cx="4212976" cy="2777187"/>
          </a:xfrm>
        </p:grpSpPr>
        <p:grpSp>
          <p:nvGrpSpPr>
            <p:cNvPr id="4" name="グループ化 28"/>
            <p:cNvGrpSpPr/>
            <p:nvPr/>
          </p:nvGrpSpPr>
          <p:grpSpPr>
            <a:xfrm>
              <a:off x="1475656" y="4691296"/>
              <a:ext cx="2160240" cy="895041"/>
              <a:chOff x="1937158" y="3279161"/>
              <a:chExt cx="1794084" cy="892308"/>
            </a:xfrm>
          </p:grpSpPr>
          <p:sp>
            <p:nvSpPr>
              <p:cNvPr id="102" name="台形 7"/>
              <p:cNvSpPr/>
              <p:nvPr/>
            </p:nvSpPr>
            <p:spPr>
              <a:xfrm>
                <a:off x="1937158" y="3285227"/>
                <a:ext cx="1794084" cy="852261"/>
              </a:xfrm>
              <a:prstGeom prst="trapezoid">
                <a:avLst>
                  <a:gd name="adj" fmla="val 73958"/>
                </a:avLst>
              </a:prstGeom>
              <a:gradFill>
                <a:gsLst>
                  <a:gs pos="0">
                    <a:srgbClr val="8488C4"/>
                  </a:gs>
                  <a:gs pos="53000">
                    <a:srgbClr val="D4DEFF"/>
                  </a:gs>
                  <a:gs pos="83000">
                    <a:srgbClr val="D4DEFF"/>
                  </a:gs>
                  <a:gs pos="100000">
                    <a:srgbClr val="96AB94"/>
                  </a:gs>
                </a:gsLst>
                <a:lin ang="2700000" scaled="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p:cNvCxnSpPr/>
              <p:nvPr/>
            </p:nvCxnSpPr>
            <p:spPr>
              <a:xfrm rot="5280000" flipH="1">
                <a:off x="2535350" y="3674657"/>
                <a:ext cx="871557" cy="1048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rot="16380000">
                <a:off x="2276454" y="3677762"/>
                <a:ext cx="877871" cy="923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5400000" flipH="1">
                <a:off x="2766898" y="3582920"/>
                <a:ext cx="860869" cy="3162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rot="16200000">
                <a:off x="2065784" y="3546075"/>
                <a:ext cx="860871" cy="327044"/>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5" name="グループ化 59"/>
            <p:cNvGrpSpPr/>
            <p:nvPr/>
          </p:nvGrpSpPr>
          <p:grpSpPr>
            <a:xfrm>
              <a:off x="1450946" y="3225385"/>
              <a:ext cx="2232248" cy="881162"/>
              <a:chOff x="2752356" y="4045237"/>
              <a:chExt cx="2110724" cy="881162"/>
            </a:xfrm>
          </p:grpSpPr>
          <p:grpSp>
            <p:nvGrpSpPr>
              <p:cNvPr id="6" name="グループ化 34"/>
              <p:cNvGrpSpPr/>
              <p:nvPr/>
            </p:nvGrpSpPr>
            <p:grpSpPr>
              <a:xfrm>
                <a:off x="2752356" y="4045237"/>
                <a:ext cx="2110724" cy="881162"/>
                <a:chOff x="2752356" y="4035676"/>
                <a:chExt cx="2110724" cy="855497"/>
              </a:xfrm>
            </p:grpSpPr>
            <p:sp>
              <p:nvSpPr>
                <p:cNvPr id="122" name="台形 7"/>
                <p:cNvSpPr/>
                <p:nvPr/>
              </p:nvSpPr>
              <p:spPr>
                <a:xfrm rot="10800000">
                  <a:off x="2752356" y="4042594"/>
                  <a:ext cx="2110724" cy="838928"/>
                </a:xfrm>
                <a:prstGeom prst="trapezoid">
                  <a:avLst>
                    <a:gd name="adj" fmla="val 73958"/>
                  </a:avLst>
                </a:prstGeom>
                <a:gradFill>
                  <a:gsLst>
                    <a:gs pos="0">
                      <a:srgbClr val="8488C4"/>
                    </a:gs>
                    <a:gs pos="53000">
                      <a:srgbClr val="D4DEFF"/>
                    </a:gs>
                    <a:gs pos="83000">
                      <a:srgbClr val="D4DEFF"/>
                    </a:gs>
                    <a:gs pos="100000">
                      <a:srgbClr val="96AB94"/>
                    </a:gs>
                  </a:gsLst>
                  <a:lin ang="2700000" scaled="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8" name="直線コネクタ 117"/>
                <p:cNvCxnSpPr/>
                <p:nvPr/>
              </p:nvCxnSpPr>
              <p:spPr>
                <a:xfrm rot="16080000" flipH="1">
                  <a:off x="3216741" y="4400663"/>
                  <a:ext cx="849342" cy="11936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rot="5580000">
                  <a:off x="3504833" y="4410872"/>
                  <a:ext cx="855496" cy="105105"/>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11" name="直線コネクタ 110"/>
              <p:cNvCxnSpPr/>
              <p:nvPr/>
            </p:nvCxnSpPr>
            <p:spPr>
              <a:xfrm rot="16200000" flipH="1">
                <a:off x="2951821" y="4304390"/>
                <a:ext cx="864096" cy="3600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5400000">
                <a:off x="3750065" y="4298235"/>
                <a:ext cx="864098" cy="372353"/>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89" name="正方形/長方形 88"/>
            <p:cNvSpPr/>
            <p:nvPr/>
          </p:nvSpPr>
          <p:spPr>
            <a:xfrm>
              <a:off x="2283510" y="4193324"/>
              <a:ext cx="576064" cy="50381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2411760" y="4409348"/>
              <a:ext cx="208088" cy="2283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7" name="直線矢印コネクタ 106"/>
            <p:cNvCxnSpPr/>
            <p:nvPr/>
          </p:nvCxnSpPr>
          <p:spPr>
            <a:xfrm rot="10800000" flipV="1">
              <a:off x="2699792" y="3617014"/>
              <a:ext cx="864096" cy="64831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a:endCxn id="100" idx="3"/>
            </p:cNvCxnSpPr>
            <p:nvPr/>
          </p:nvCxnSpPr>
          <p:spPr>
            <a:xfrm rot="10800000">
              <a:off x="2619848" y="4523530"/>
              <a:ext cx="1332656" cy="123830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3528392" y="3400992"/>
              <a:ext cx="936104" cy="369332"/>
            </a:xfrm>
            <a:prstGeom prst="rect">
              <a:avLst/>
            </a:prstGeom>
            <a:noFill/>
          </p:spPr>
          <p:txBody>
            <a:bodyPr wrap="square" rtlCol="0">
              <a:spAutoFit/>
            </a:bodyPr>
            <a:lstStyle/>
            <a:p>
              <a:r>
                <a:rPr kumimoji="1" lang="en-US" altLang="ja-JP" dirty="0" smtClean="0"/>
                <a:t>Daphne</a:t>
              </a:r>
              <a:r>
                <a:rPr kumimoji="1" lang="ja-JP" altLang="en-US" dirty="0" smtClean="0"/>
                <a:t>　　</a:t>
              </a:r>
              <a:endParaRPr kumimoji="1" lang="ja-JP" altLang="en-US" dirty="0"/>
            </a:p>
          </p:txBody>
        </p:sp>
        <p:sp>
          <p:nvSpPr>
            <p:cNvPr id="126" name="テキスト ボックス 125"/>
            <p:cNvSpPr txBox="1"/>
            <p:nvPr/>
          </p:nvSpPr>
          <p:spPr>
            <a:xfrm>
              <a:off x="3960440" y="5633240"/>
              <a:ext cx="936104" cy="369332"/>
            </a:xfrm>
            <a:prstGeom prst="rect">
              <a:avLst/>
            </a:prstGeom>
            <a:noFill/>
          </p:spPr>
          <p:txBody>
            <a:bodyPr wrap="square" rtlCol="0">
              <a:spAutoFit/>
            </a:bodyPr>
            <a:lstStyle/>
            <a:p>
              <a:r>
                <a:rPr kumimoji="1" lang="en-US" altLang="ja-JP" dirty="0" smtClean="0"/>
                <a:t>sample</a:t>
              </a:r>
              <a:endParaRPr kumimoji="1" lang="ja-JP" altLang="en-US" dirty="0"/>
            </a:p>
          </p:txBody>
        </p:sp>
        <p:sp>
          <p:nvSpPr>
            <p:cNvPr id="127" name="正方形/長方形 126"/>
            <p:cNvSpPr/>
            <p:nvPr/>
          </p:nvSpPr>
          <p:spPr>
            <a:xfrm>
              <a:off x="683568" y="5517232"/>
              <a:ext cx="1421904" cy="369332"/>
            </a:xfrm>
            <a:prstGeom prst="rect">
              <a:avLst/>
            </a:prstGeom>
          </p:spPr>
          <p:txBody>
            <a:bodyPr wrap="square">
              <a:spAutoFit/>
            </a:bodyPr>
            <a:lstStyle/>
            <a:p>
              <a:pPr lvl="0" algn="just" fontAlgn="base">
                <a:spcBef>
                  <a:spcPct val="0"/>
                </a:spcBef>
                <a:spcAft>
                  <a:spcPct val="0"/>
                </a:spcAft>
              </a:pPr>
              <a:r>
                <a:rPr lang="en-US" altLang="ja-JP" dirty="0" smtClean="0">
                  <a:solidFill>
                    <a:srgbClr val="000000"/>
                  </a:solidFill>
                  <a:cs typeface="ＭＳ Ｐゴシック" pitchFamily="50" charset="-128"/>
                </a:rPr>
                <a:t>gasket</a:t>
              </a:r>
              <a:endParaRPr lang="en-US" altLang="ja-JP" dirty="0" smtClean="0">
                <a:cs typeface="ＭＳ Ｐゴシック" pitchFamily="50" charset="-128"/>
              </a:endParaRPr>
            </a:p>
          </p:txBody>
        </p:sp>
        <p:sp>
          <p:nvSpPr>
            <p:cNvPr id="50" name="円/楕円 49"/>
            <p:cNvSpPr/>
            <p:nvPr/>
          </p:nvSpPr>
          <p:spPr>
            <a:xfrm flipV="1">
              <a:off x="2690848" y="4364194"/>
              <a:ext cx="84610" cy="720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54"/>
            <p:cNvGrpSpPr/>
            <p:nvPr/>
          </p:nvGrpSpPr>
          <p:grpSpPr>
            <a:xfrm>
              <a:off x="742560" y="3933056"/>
              <a:ext cx="1509713" cy="952500"/>
              <a:chOff x="112713" y="4217988"/>
              <a:chExt cx="1509713" cy="952500"/>
            </a:xfrm>
          </p:grpSpPr>
          <p:grpSp>
            <p:nvGrpSpPr>
              <p:cNvPr id="56" name="Group 25"/>
              <p:cNvGrpSpPr>
                <a:grpSpLocks/>
              </p:cNvGrpSpPr>
              <p:nvPr/>
            </p:nvGrpSpPr>
            <p:grpSpPr bwMode="auto">
              <a:xfrm>
                <a:off x="1012826" y="4914900"/>
                <a:ext cx="176213" cy="255587"/>
                <a:chOff x="638" y="3096"/>
                <a:chExt cx="111" cy="161"/>
              </a:xfrm>
            </p:grpSpPr>
            <p:sp>
              <p:nvSpPr>
                <p:cNvPr id="85" name="Oval 23"/>
                <p:cNvSpPr>
                  <a:spLocks noChangeArrowheads="1"/>
                </p:cNvSpPr>
                <p:nvPr/>
              </p:nvSpPr>
              <p:spPr bwMode="auto">
                <a:xfrm>
                  <a:off x="638" y="3096"/>
                  <a:ext cx="111" cy="161"/>
                </a:xfrm>
                <a:prstGeom prst="ellipse">
                  <a:avLst/>
                </a:prstGeom>
                <a:solidFill>
                  <a:srgbClr val="96969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Oval 24"/>
                <p:cNvSpPr>
                  <a:spLocks noChangeArrowheads="1"/>
                </p:cNvSpPr>
                <p:nvPr/>
              </p:nvSpPr>
              <p:spPr bwMode="auto">
                <a:xfrm>
                  <a:off x="638" y="3096"/>
                  <a:ext cx="111" cy="161"/>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57" name="Group 33"/>
              <p:cNvGrpSpPr>
                <a:grpSpLocks/>
              </p:cNvGrpSpPr>
              <p:nvPr/>
            </p:nvGrpSpPr>
            <p:grpSpPr bwMode="auto">
              <a:xfrm>
                <a:off x="1020763" y="4217988"/>
                <a:ext cx="176213" cy="255587"/>
                <a:chOff x="643" y="2657"/>
                <a:chExt cx="111" cy="161"/>
              </a:xfrm>
            </p:grpSpPr>
            <p:sp>
              <p:nvSpPr>
                <p:cNvPr id="78" name="Oval 31"/>
                <p:cNvSpPr>
                  <a:spLocks noChangeArrowheads="1"/>
                </p:cNvSpPr>
                <p:nvPr/>
              </p:nvSpPr>
              <p:spPr bwMode="auto">
                <a:xfrm>
                  <a:off x="643" y="2657"/>
                  <a:ext cx="111" cy="161"/>
                </a:xfrm>
                <a:prstGeom prst="ellipse">
                  <a:avLst/>
                </a:prstGeom>
                <a:solidFill>
                  <a:srgbClr val="96969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Oval 32"/>
                <p:cNvSpPr>
                  <a:spLocks noChangeArrowheads="1"/>
                </p:cNvSpPr>
                <p:nvPr/>
              </p:nvSpPr>
              <p:spPr bwMode="auto">
                <a:xfrm>
                  <a:off x="643" y="2657"/>
                  <a:ext cx="111" cy="161"/>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58" name="Rectangle 67"/>
              <p:cNvSpPr>
                <a:spLocks noChangeArrowheads="1"/>
              </p:cNvSpPr>
              <p:nvPr/>
            </p:nvSpPr>
            <p:spPr bwMode="auto">
              <a:xfrm>
                <a:off x="120651" y="4376738"/>
                <a:ext cx="1147763" cy="635000"/>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Rectangle 68"/>
              <p:cNvSpPr>
                <a:spLocks noChangeArrowheads="1"/>
              </p:cNvSpPr>
              <p:nvPr/>
            </p:nvSpPr>
            <p:spPr bwMode="auto">
              <a:xfrm>
                <a:off x="668338" y="4456113"/>
                <a:ext cx="952500" cy="476250"/>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69"/>
              <p:cNvSpPr>
                <a:spLocks/>
              </p:cNvSpPr>
              <p:nvPr/>
            </p:nvSpPr>
            <p:spPr bwMode="auto">
              <a:xfrm>
                <a:off x="1135063" y="4217988"/>
                <a:ext cx="344488" cy="317500"/>
              </a:xfrm>
              <a:custGeom>
                <a:avLst/>
                <a:gdLst/>
                <a:ahLst/>
                <a:cxnLst>
                  <a:cxn ang="0">
                    <a:pos x="0" y="0"/>
                  </a:cxn>
                  <a:cxn ang="0">
                    <a:pos x="0" y="200"/>
                  </a:cxn>
                  <a:cxn ang="0">
                    <a:pos x="217" y="200"/>
                  </a:cxn>
                  <a:cxn ang="0">
                    <a:pos x="0" y="0"/>
                  </a:cxn>
                </a:cxnLst>
                <a:rect l="0" t="0" r="r" b="b"/>
                <a:pathLst>
                  <a:path w="217" h="200">
                    <a:moveTo>
                      <a:pt x="0" y="0"/>
                    </a:moveTo>
                    <a:lnTo>
                      <a:pt x="0" y="200"/>
                    </a:lnTo>
                    <a:lnTo>
                      <a:pt x="217" y="200"/>
                    </a:lnTo>
                    <a:lnTo>
                      <a:pt x="0" y="0"/>
                    </a:lnTo>
                    <a:close/>
                  </a:path>
                </a:pathLst>
              </a:custGeom>
              <a:solidFill>
                <a:srgbClr val="9696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70"/>
              <p:cNvSpPr>
                <a:spLocks/>
              </p:cNvSpPr>
              <p:nvPr/>
            </p:nvSpPr>
            <p:spPr bwMode="auto">
              <a:xfrm>
                <a:off x="1135063" y="4852988"/>
                <a:ext cx="344488" cy="317500"/>
              </a:xfrm>
              <a:custGeom>
                <a:avLst/>
                <a:gdLst/>
                <a:ahLst/>
                <a:cxnLst>
                  <a:cxn ang="0">
                    <a:pos x="0" y="200"/>
                  </a:cxn>
                  <a:cxn ang="0">
                    <a:pos x="0" y="0"/>
                  </a:cxn>
                  <a:cxn ang="0">
                    <a:pos x="217" y="0"/>
                  </a:cxn>
                  <a:cxn ang="0">
                    <a:pos x="0" y="200"/>
                  </a:cxn>
                </a:cxnLst>
                <a:rect l="0" t="0" r="r" b="b"/>
                <a:pathLst>
                  <a:path w="217" h="200">
                    <a:moveTo>
                      <a:pt x="0" y="200"/>
                    </a:moveTo>
                    <a:lnTo>
                      <a:pt x="0" y="0"/>
                    </a:lnTo>
                    <a:lnTo>
                      <a:pt x="217" y="0"/>
                    </a:lnTo>
                    <a:lnTo>
                      <a:pt x="0" y="200"/>
                    </a:lnTo>
                    <a:close/>
                  </a:path>
                </a:pathLst>
              </a:custGeom>
              <a:solidFill>
                <a:srgbClr val="9696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Line 78"/>
              <p:cNvSpPr>
                <a:spLocks noChangeShapeType="1"/>
              </p:cNvSpPr>
              <p:nvPr/>
            </p:nvSpPr>
            <p:spPr bwMode="auto">
              <a:xfrm flipV="1">
                <a:off x="112713" y="4376738"/>
                <a:ext cx="1588" cy="644525"/>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Line 79"/>
              <p:cNvSpPr>
                <a:spLocks noChangeShapeType="1"/>
              </p:cNvSpPr>
              <p:nvPr/>
            </p:nvSpPr>
            <p:spPr bwMode="auto">
              <a:xfrm>
                <a:off x="112713" y="5011738"/>
                <a:ext cx="900113" cy="1587"/>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Line 80"/>
              <p:cNvSpPr>
                <a:spLocks noChangeShapeType="1"/>
              </p:cNvSpPr>
              <p:nvPr/>
            </p:nvSpPr>
            <p:spPr bwMode="auto">
              <a:xfrm>
                <a:off x="112713" y="4376738"/>
                <a:ext cx="900113" cy="1587"/>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 name="Line 81"/>
              <p:cNvSpPr>
                <a:spLocks noChangeShapeType="1"/>
              </p:cNvSpPr>
              <p:nvPr/>
            </p:nvSpPr>
            <p:spPr bwMode="auto">
              <a:xfrm>
                <a:off x="1620838" y="4456113"/>
                <a:ext cx="1588" cy="47625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 name="Line 82"/>
              <p:cNvSpPr>
                <a:spLocks noChangeShapeType="1"/>
              </p:cNvSpPr>
              <p:nvPr/>
            </p:nvSpPr>
            <p:spPr bwMode="auto">
              <a:xfrm flipH="1">
                <a:off x="1390651" y="4932363"/>
                <a:ext cx="230188" cy="1587"/>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 name="Line 83"/>
              <p:cNvSpPr>
                <a:spLocks noChangeShapeType="1"/>
              </p:cNvSpPr>
              <p:nvPr/>
            </p:nvSpPr>
            <p:spPr bwMode="auto">
              <a:xfrm flipH="1">
                <a:off x="1382713" y="4456113"/>
                <a:ext cx="238125" cy="1587"/>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Line 84"/>
              <p:cNvSpPr>
                <a:spLocks noChangeShapeType="1"/>
              </p:cNvSpPr>
              <p:nvPr/>
            </p:nvSpPr>
            <p:spPr bwMode="auto">
              <a:xfrm flipV="1">
                <a:off x="1135063" y="4922838"/>
                <a:ext cx="255588" cy="24765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 name="Line 85"/>
              <p:cNvSpPr>
                <a:spLocks noChangeShapeType="1"/>
              </p:cNvSpPr>
              <p:nvPr/>
            </p:nvSpPr>
            <p:spPr bwMode="auto">
              <a:xfrm>
                <a:off x="1135063" y="4217988"/>
                <a:ext cx="247650" cy="238125"/>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93" name="グループ化 92"/>
            <p:cNvGrpSpPr/>
            <p:nvPr/>
          </p:nvGrpSpPr>
          <p:grpSpPr>
            <a:xfrm rot="10800000">
              <a:off x="2871572" y="3933056"/>
              <a:ext cx="1509713" cy="952500"/>
              <a:chOff x="112713" y="4217988"/>
              <a:chExt cx="1509713" cy="952500"/>
            </a:xfrm>
          </p:grpSpPr>
          <p:grpSp>
            <p:nvGrpSpPr>
              <p:cNvPr id="94" name="Group 25"/>
              <p:cNvGrpSpPr>
                <a:grpSpLocks/>
              </p:cNvGrpSpPr>
              <p:nvPr/>
            </p:nvGrpSpPr>
            <p:grpSpPr bwMode="auto">
              <a:xfrm>
                <a:off x="1012826" y="4914900"/>
                <a:ext cx="176213" cy="255587"/>
                <a:chOff x="638" y="3096"/>
                <a:chExt cx="111" cy="161"/>
              </a:xfrm>
            </p:grpSpPr>
            <p:sp>
              <p:nvSpPr>
                <p:cNvPr id="117" name="Oval 23"/>
                <p:cNvSpPr>
                  <a:spLocks noChangeArrowheads="1"/>
                </p:cNvSpPr>
                <p:nvPr/>
              </p:nvSpPr>
              <p:spPr bwMode="auto">
                <a:xfrm>
                  <a:off x="638" y="3096"/>
                  <a:ext cx="111" cy="161"/>
                </a:xfrm>
                <a:prstGeom prst="ellipse">
                  <a:avLst/>
                </a:prstGeom>
                <a:solidFill>
                  <a:srgbClr val="96969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Oval 24"/>
                <p:cNvSpPr>
                  <a:spLocks noChangeArrowheads="1"/>
                </p:cNvSpPr>
                <p:nvPr/>
              </p:nvSpPr>
              <p:spPr bwMode="auto">
                <a:xfrm>
                  <a:off x="638" y="3096"/>
                  <a:ext cx="111" cy="161"/>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95" name="Group 33"/>
              <p:cNvGrpSpPr>
                <a:grpSpLocks/>
              </p:cNvGrpSpPr>
              <p:nvPr/>
            </p:nvGrpSpPr>
            <p:grpSpPr bwMode="auto">
              <a:xfrm>
                <a:off x="1020763" y="4217988"/>
                <a:ext cx="176213" cy="255587"/>
                <a:chOff x="643" y="2657"/>
                <a:chExt cx="111" cy="161"/>
              </a:xfrm>
            </p:grpSpPr>
            <p:sp>
              <p:nvSpPr>
                <p:cNvPr id="115" name="Oval 31"/>
                <p:cNvSpPr>
                  <a:spLocks noChangeArrowheads="1"/>
                </p:cNvSpPr>
                <p:nvPr/>
              </p:nvSpPr>
              <p:spPr bwMode="auto">
                <a:xfrm>
                  <a:off x="643" y="2657"/>
                  <a:ext cx="111" cy="161"/>
                </a:xfrm>
                <a:prstGeom prst="ellipse">
                  <a:avLst/>
                </a:prstGeom>
                <a:solidFill>
                  <a:srgbClr val="96969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Oval 32"/>
                <p:cNvSpPr>
                  <a:spLocks noChangeArrowheads="1"/>
                </p:cNvSpPr>
                <p:nvPr/>
              </p:nvSpPr>
              <p:spPr bwMode="auto">
                <a:xfrm>
                  <a:off x="643" y="2657"/>
                  <a:ext cx="111" cy="161"/>
                </a:xfrm>
                <a:prstGeom prst="ellips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96" name="Rectangle 67"/>
              <p:cNvSpPr>
                <a:spLocks noChangeArrowheads="1"/>
              </p:cNvSpPr>
              <p:nvPr/>
            </p:nvSpPr>
            <p:spPr bwMode="auto">
              <a:xfrm>
                <a:off x="120651" y="4376738"/>
                <a:ext cx="1147763" cy="635000"/>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Rectangle 68"/>
              <p:cNvSpPr>
                <a:spLocks noChangeArrowheads="1"/>
              </p:cNvSpPr>
              <p:nvPr/>
            </p:nvSpPr>
            <p:spPr bwMode="auto">
              <a:xfrm>
                <a:off x="668338" y="4456113"/>
                <a:ext cx="952500" cy="476250"/>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69"/>
              <p:cNvSpPr>
                <a:spLocks/>
              </p:cNvSpPr>
              <p:nvPr/>
            </p:nvSpPr>
            <p:spPr bwMode="auto">
              <a:xfrm>
                <a:off x="1135063" y="4217988"/>
                <a:ext cx="344488" cy="317500"/>
              </a:xfrm>
              <a:custGeom>
                <a:avLst/>
                <a:gdLst/>
                <a:ahLst/>
                <a:cxnLst>
                  <a:cxn ang="0">
                    <a:pos x="0" y="0"/>
                  </a:cxn>
                  <a:cxn ang="0">
                    <a:pos x="0" y="200"/>
                  </a:cxn>
                  <a:cxn ang="0">
                    <a:pos x="217" y="200"/>
                  </a:cxn>
                  <a:cxn ang="0">
                    <a:pos x="0" y="0"/>
                  </a:cxn>
                </a:cxnLst>
                <a:rect l="0" t="0" r="r" b="b"/>
                <a:pathLst>
                  <a:path w="217" h="200">
                    <a:moveTo>
                      <a:pt x="0" y="0"/>
                    </a:moveTo>
                    <a:lnTo>
                      <a:pt x="0" y="200"/>
                    </a:lnTo>
                    <a:lnTo>
                      <a:pt x="217" y="200"/>
                    </a:lnTo>
                    <a:lnTo>
                      <a:pt x="0" y="0"/>
                    </a:lnTo>
                    <a:close/>
                  </a:path>
                </a:pathLst>
              </a:custGeom>
              <a:solidFill>
                <a:srgbClr val="9696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70"/>
              <p:cNvSpPr>
                <a:spLocks/>
              </p:cNvSpPr>
              <p:nvPr/>
            </p:nvSpPr>
            <p:spPr bwMode="auto">
              <a:xfrm>
                <a:off x="1135063" y="4852988"/>
                <a:ext cx="344488" cy="317500"/>
              </a:xfrm>
              <a:custGeom>
                <a:avLst/>
                <a:gdLst/>
                <a:ahLst/>
                <a:cxnLst>
                  <a:cxn ang="0">
                    <a:pos x="0" y="200"/>
                  </a:cxn>
                  <a:cxn ang="0">
                    <a:pos x="0" y="0"/>
                  </a:cxn>
                  <a:cxn ang="0">
                    <a:pos x="217" y="0"/>
                  </a:cxn>
                  <a:cxn ang="0">
                    <a:pos x="0" y="200"/>
                  </a:cxn>
                </a:cxnLst>
                <a:rect l="0" t="0" r="r" b="b"/>
                <a:pathLst>
                  <a:path w="217" h="200">
                    <a:moveTo>
                      <a:pt x="0" y="200"/>
                    </a:moveTo>
                    <a:lnTo>
                      <a:pt x="0" y="0"/>
                    </a:lnTo>
                    <a:lnTo>
                      <a:pt x="217" y="0"/>
                    </a:lnTo>
                    <a:lnTo>
                      <a:pt x="0" y="200"/>
                    </a:lnTo>
                    <a:close/>
                  </a:path>
                </a:pathLst>
              </a:custGeom>
              <a:solidFill>
                <a:srgbClr val="969696"/>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Line 78"/>
              <p:cNvSpPr>
                <a:spLocks noChangeShapeType="1"/>
              </p:cNvSpPr>
              <p:nvPr/>
            </p:nvSpPr>
            <p:spPr bwMode="auto">
              <a:xfrm flipV="1">
                <a:off x="112713" y="4376738"/>
                <a:ext cx="1588" cy="644525"/>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Line 79"/>
              <p:cNvSpPr>
                <a:spLocks noChangeShapeType="1"/>
              </p:cNvSpPr>
              <p:nvPr/>
            </p:nvSpPr>
            <p:spPr bwMode="auto">
              <a:xfrm>
                <a:off x="112713" y="5011738"/>
                <a:ext cx="900113" cy="1587"/>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Line 80"/>
              <p:cNvSpPr>
                <a:spLocks noChangeShapeType="1"/>
              </p:cNvSpPr>
              <p:nvPr/>
            </p:nvSpPr>
            <p:spPr bwMode="auto">
              <a:xfrm>
                <a:off x="112713" y="4376738"/>
                <a:ext cx="900113" cy="1587"/>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Line 81"/>
              <p:cNvSpPr>
                <a:spLocks noChangeShapeType="1"/>
              </p:cNvSpPr>
              <p:nvPr/>
            </p:nvSpPr>
            <p:spPr bwMode="auto">
              <a:xfrm>
                <a:off x="1620838" y="4456113"/>
                <a:ext cx="1588" cy="47625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Line 82"/>
              <p:cNvSpPr>
                <a:spLocks noChangeShapeType="1"/>
              </p:cNvSpPr>
              <p:nvPr/>
            </p:nvSpPr>
            <p:spPr bwMode="auto">
              <a:xfrm flipH="1">
                <a:off x="1390651" y="4932363"/>
                <a:ext cx="230188" cy="1587"/>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Line 83"/>
              <p:cNvSpPr>
                <a:spLocks noChangeShapeType="1"/>
              </p:cNvSpPr>
              <p:nvPr/>
            </p:nvSpPr>
            <p:spPr bwMode="auto">
              <a:xfrm flipH="1">
                <a:off x="1382713" y="4456113"/>
                <a:ext cx="238125" cy="1587"/>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Line 84"/>
              <p:cNvSpPr>
                <a:spLocks noChangeShapeType="1"/>
              </p:cNvSpPr>
              <p:nvPr/>
            </p:nvSpPr>
            <p:spPr bwMode="auto">
              <a:xfrm flipV="1">
                <a:off x="1135063" y="4922838"/>
                <a:ext cx="255588" cy="247650"/>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Line 85"/>
              <p:cNvSpPr>
                <a:spLocks noChangeShapeType="1"/>
              </p:cNvSpPr>
              <p:nvPr/>
            </p:nvSpPr>
            <p:spPr bwMode="auto">
              <a:xfrm>
                <a:off x="1135063" y="4217988"/>
                <a:ext cx="247650" cy="238125"/>
              </a:xfrm>
              <a:prstGeom prst="line">
                <a:avLst/>
              </a:prstGeom>
              <a:noFill/>
              <a:ln w="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130" name="直線矢印コネクタ 129"/>
            <p:cNvCxnSpPr>
              <a:endCxn id="50" idx="6"/>
            </p:cNvCxnSpPr>
            <p:nvPr/>
          </p:nvCxnSpPr>
          <p:spPr>
            <a:xfrm rot="10800000">
              <a:off x="2775458" y="4400198"/>
              <a:ext cx="1076462" cy="6849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3779912" y="4941168"/>
              <a:ext cx="936104" cy="369332"/>
            </a:xfrm>
            <a:prstGeom prst="rect">
              <a:avLst/>
            </a:prstGeom>
            <a:noFill/>
          </p:spPr>
          <p:txBody>
            <a:bodyPr wrap="square" rtlCol="0">
              <a:spAutoFit/>
            </a:bodyPr>
            <a:lstStyle/>
            <a:p>
              <a:r>
                <a:rPr kumimoji="1" lang="en-US" altLang="ja-JP" dirty="0" smtClean="0"/>
                <a:t>ruby</a:t>
              </a:r>
              <a:endParaRPr kumimoji="1" lang="ja-JP" altLang="en-US" dirty="0"/>
            </a:p>
          </p:txBody>
        </p:sp>
        <p:cxnSp>
          <p:nvCxnSpPr>
            <p:cNvPr id="129" name="直線矢印コネクタ 128"/>
            <p:cNvCxnSpPr/>
            <p:nvPr/>
          </p:nvCxnSpPr>
          <p:spPr>
            <a:xfrm rot="5400000" flipH="1" flipV="1">
              <a:off x="795832" y="4872904"/>
              <a:ext cx="892104" cy="39655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pic>
        <p:nvPicPr>
          <p:cNvPr id="70" name="Picture 2" descr="\\Hd-shimizu\pc\マニピュレータphoto\nakase\24NHBn\sample_setting_101202.bmp"/>
          <p:cNvPicPr>
            <a:picLocks noChangeAspect="1" noChangeArrowheads="1"/>
          </p:cNvPicPr>
          <p:nvPr/>
        </p:nvPicPr>
        <p:blipFill>
          <a:blip r:embed="rId3" cstate="email"/>
          <a:srcRect/>
          <a:stretch>
            <a:fillRect/>
          </a:stretch>
        </p:blipFill>
        <p:spPr bwMode="auto">
          <a:xfrm>
            <a:off x="1473534" y="5472061"/>
            <a:ext cx="1368000" cy="1054049"/>
          </a:xfrm>
          <a:prstGeom prst="rect">
            <a:avLst/>
          </a:prstGeom>
          <a:noFill/>
        </p:spPr>
      </p:pic>
      <p:cxnSp>
        <p:nvCxnSpPr>
          <p:cNvPr id="72" name="直線矢印コネクタ 71"/>
          <p:cNvCxnSpPr/>
          <p:nvPr/>
        </p:nvCxnSpPr>
        <p:spPr>
          <a:xfrm>
            <a:off x="1675914" y="5517232"/>
            <a:ext cx="936104" cy="158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1732156" y="5085184"/>
            <a:ext cx="936104" cy="369332"/>
          </a:xfrm>
          <a:prstGeom prst="rect">
            <a:avLst/>
          </a:prstGeom>
          <a:noFill/>
        </p:spPr>
        <p:txBody>
          <a:bodyPr wrap="square" rtlCol="0">
            <a:spAutoFit/>
          </a:bodyPr>
          <a:lstStyle/>
          <a:p>
            <a:r>
              <a:rPr kumimoji="1" lang="en-US" altLang="ja-JP" dirty="0" smtClean="0"/>
              <a:t>500 </a:t>
            </a:r>
            <a:r>
              <a:rPr kumimoji="1" lang="en-US" altLang="ja-JP" dirty="0" smtClean="0">
                <a:latin typeface="Symbol" pitchFamily="18" charset="2"/>
              </a:rPr>
              <a:t>m</a:t>
            </a:r>
            <a:r>
              <a:rPr kumimoji="1" lang="en-US" altLang="ja-JP" dirty="0" smtClean="0">
                <a:latin typeface="+mj-lt"/>
              </a:rPr>
              <a:t>m</a:t>
            </a:r>
            <a:endParaRPr kumimoji="1" lang="ja-JP" altLang="en-US" dirty="0"/>
          </a:p>
        </p:txBody>
      </p:sp>
      <p:cxnSp>
        <p:nvCxnSpPr>
          <p:cNvPr id="128" name="直線コネクタ 127"/>
          <p:cNvCxnSpPr/>
          <p:nvPr/>
        </p:nvCxnSpPr>
        <p:spPr>
          <a:xfrm rot="5400000">
            <a:off x="799613" y="5065858"/>
            <a:ext cx="1778144" cy="39185"/>
          </a:xfrm>
          <a:prstGeom prst="line">
            <a:avLst/>
          </a:prstGeom>
          <a:ln w="1905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rot="16200000" flipH="1">
            <a:off x="1696086" y="5058058"/>
            <a:ext cx="1762376" cy="51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8495928" y="6309320"/>
            <a:ext cx="648072" cy="369332"/>
          </a:xfrm>
          <a:prstGeom prst="rect">
            <a:avLst/>
          </a:prstGeom>
          <a:noFill/>
        </p:spPr>
        <p:txBody>
          <a:bodyPr wrap="square" rtlCol="0">
            <a:spAutoFit/>
          </a:bodyPr>
          <a:lstStyle/>
          <a:p>
            <a:r>
              <a:rPr lang="en-US" altLang="ja-JP" dirty="0" smtClean="0"/>
              <a:t>10</a:t>
            </a:r>
            <a:endParaRPr kumimoji="1" lang="ja-JP" altLang="en-US" dirty="0"/>
          </a:p>
        </p:txBody>
      </p:sp>
    </p:spTree>
  </p:cSld>
  <p:clrMapOvr>
    <a:masterClrMapping/>
  </p:clrMapOvr>
  <p:transition advTm="49109">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shimizu\pc\マニピュレータphoto\nakase\24NHBn\sample_setting_101202.bmp"/>
          <p:cNvPicPr>
            <a:picLocks noGrp="1" noChangeAspect="1" noChangeArrowheads="1"/>
          </p:cNvPicPr>
          <p:nvPr>
            <p:ph idx="1"/>
          </p:nvPr>
        </p:nvPicPr>
        <p:blipFill>
          <a:blip r:embed="rId3" cstate="email"/>
          <a:srcRect/>
          <a:stretch>
            <a:fillRect/>
          </a:stretch>
        </p:blipFill>
        <p:spPr bwMode="auto">
          <a:xfrm>
            <a:off x="323528" y="1196752"/>
            <a:ext cx="1748194" cy="1368152"/>
          </a:xfrm>
          <a:prstGeom prst="rect">
            <a:avLst/>
          </a:prstGeom>
          <a:noFill/>
        </p:spPr>
      </p:pic>
      <p:pic>
        <p:nvPicPr>
          <p:cNvPr id="1028" name="Picture 4" descr="\\Hd-shimizu\pc\マニピュレータphoto\nakase\24NHBn\00.49GPa_101202.bmp"/>
          <p:cNvPicPr>
            <a:picLocks noChangeAspect="1" noChangeArrowheads="1"/>
          </p:cNvPicPr>
          <p:nvPr/>
        </p:nvPicPr>
        <p:blipFill>
          <a:blip r:embed="rId4" cstate="email"/>
          <a:srcRect/>
          <a:stretch>
            <a:fillRect/>
          </a:stretch>
        </p:blipFill>
        <p:spPr bwMode="auto">
          <a:xfrm>
            <a:off x="2587308" y="1196752"/>
            <a:ext cx="1656184" cy="1375950"/>
          </a:xfrm>
          <a:prstGeom prst="rect">
            <a:avLst/>
          </a:prstGeom>
          <a:noFill/>
        </p:spPr>
      </p:pic>
      <p:pic>
        <p:nvPicPr>
          <p:cNvPr id="1029" name="Picture 5" descr="\\Hd-shimizu\pc\マニピュレータphoto\nakase\24NHBn\01.81GPa_101202.bmp"/>
          <p:cNvPicPr>
            <a:picLocks noChangeAspect="1" noChangeArrowheads="1"/>
          </p:cNvPicPr>
          <p:nvPr/>
        </p:nvPicPr>
        <p:blipFill>
          <a:blip r:embed="rId5" cstate="email"/>
          <a:srcRect/>
          <a:stretch>
            <a:fillRect/>
          </a:stretch>
        </p:blipFill>
        <p:spPr bwMode="auto">
          <a:xfrm>
            <a:off x="4875798" y="1196752"/>
            <a:ext cx="1680800" cy="1375200"/>
          </a:xfrm>
          <a:prstGeom prst="rect">
            <a:avLst/>
          </a:prstGeom>
          <a:noFill/>
        </p:spPr>
      </p:pic>
      <p:sp>
        <p:nvSpPr>
          <p:cNvPr id="10" name="テキスト ボックス 9"/>
          <p:cNvSpPr txBox="1"/>
          <p:nvPr/>
        </p:nvSpPr>
        <p:spPr>
          <a:xfrm>
            <a:off x="251520" y="836713"/>
            <a:ext cx="1872208" cy="646331"/>
          </a:xfrm>
          <a:prstGeom prst="rect">
            <a:avLst/>
          </a:prstGeom>
          <a:noFill/>
        </p:spPr>
        <p:txBody>
          <a:bodyPr wrap="square" rtlCol="0">
            <a:spAutoFit/>
          </a:bodyPr>
          <a:lstStyle/>
          <a:p>
            <a:r>
              <a:rPr lang="en-US" altLang="ja-JP" dirty="0" smtClean="0"/>
              <a:t>am</a:t>
            </a:r>
            <a:r>
              <a:rPr kumimoji="1" lang="en-US" altLang="ja-JP" dirty="0" smtClean="0"/>
              <a:t>bient pressure</a:t>
            </a:r>
          </a:p>
          <a:p>
            <a:endParaRPr kumimoji="1" lang="ja-JP" altLang="en-US" dirty="0"/>
          </a:p>
        </p:txBody>
      </p:sp>
      <p:sp>
        <p:nvSpPr>
          <p:cNvPr id="13" name="テキスト ボックス 12"/>
          <p:cNvSpPr txBox="1"/>
          <p:nvPr/>
        </p:nvSpPr>
        <p:spPr>
          <a:xfrm>
            <a:off x="2771800" y="836712"/>
            <a:ext cx="1224136" cy="369332"/>
          </a:xfrm>
          <a:prstGeom prst="rect">
            <a:avLst/>
          </a:prstGeom>
          <a:noFill/>
        </p:spPr>
        <p:txBody>
          <a:bodyPr wrap="square" rtlCol="0">
            <a:spAutoFit/>
          </a:bodyPr>
          <a:lstStyle/>
          <a:p>
            <a:r>
              <a:rPr kumimoji="1" lang="en-US" altLang="ja-JP" dirty="0" smtClean="0"/>
              <a:t>0.49GPa</a:t>
            </a:r>
          </a:p>
        </p:txBody>
      </p:sp>
      <p:sp>
        <p:nvSpPr>
          <p:cNvPr id="14" name="テキスト ボックス 13"/>
          <p:cNvSpPr txBox="1"/>
          <p:nvPr/>
        </p:nvSpPr>
        <p:spPr>
          <a:xfrm>
            <a:off x="5076056" y="836712"/>
            <a:ext cx="1080120" cy="369332"/>
          </a:xfrm>
          <a:prstGeom prst="rect">
            <a:avLst/>
          </a:prstGeom>
          <a:noFill/>
        </p:spPr>
        <p:txBody>
          <a:bodyPr wrap="square" rtlCol="0">
            <a:spAutoFit/>
          </a:bodyPr>
          <a:lstStyle/>
          <a:p>
            <a:r>
              <a:rPr kumimoji="1" lang="en-US" altLang="ja-JP" dirty="0" smtClean="0"/>
              <a:t>1.81GPa</a:t>
            </a:r>
          </a:p>
        </p:txBody>
      </p:sp>
      <p:pic>
        <p:nvPicPr>
          <p:cNvPr id="1032" name="Picture 8" descr="\\Hd-shimizu\pc\マニピュレータphoto\nakase\24NHBn\00.25GPa_101206.bmp"/>
          <p:cNvPicPr>
            <a:picLocks noChangeAspect="1" noChangeArrowheads="1"/>
          </p:cNvPicPr>
          <p:nvPr/>
        </p:nvPicPr>
        <p:blipFill>
          <a:blip r:embed="rId6" cstate="email"/>
          <a:srcRect/>
          <a:stretch>
            <a:fillRect/>
          </a:stretch>
        </p:blipFill>
        <p:spPr bwMode="auto">
          <a:xfrm>
            <a:off x="7092280" y="1196752"/>
            <a:ext cx="1680800" cy="1375200"/>
          </a:xfrm>
          <a:prstGeom prst="rect">
            <a:avLst/>
          </a:prstGeom>
          <a:noFill/>
        </p:spPr>
      </p:pic>
      <p:sp>
        <p:nvSpPr>
          <p:cNvPr id="20" name="テキスト ボックス 19"/>
          <p:cNvSpPr txBox="1"/>
          <p:nvPr/>
        </p:nvSpPr>
        <p:spPr>
          <a:xfrm>
            <a:off x="7380312" y="836712"/>
            <a:ext cx="1080120" cy="369332"/>
          </a:xfrm>
          <a:prstGeom prst="rect">
            <a:avLst/>
          </a:prstGeom>
          <a:noFill/>
        </p:spPr>
        <p:txBody>
          <a:bodyPr wrap="square" rtlCol="0">
            <a:spAutoFit/>
          </a:bodyPr>
          <a:lstStyle/>
          <a:p>
            <a:r>
              <a:rPr kumimoji="1" lang="en-US" altLang="ja-JP" dirty="0" smtClean="0"/>
              <a:t>0.25GPa</a:t>
            </a:r>
          </a:p>
        </p:txBody>
      </p:sp>
      <p:sp>
        <p:nvSpPr>
          <p:cNvPr id="22" name="テキスト ボックス 21"/>
          <p:cNvSpPr txBox="1"/>
          <p:nvPr/>
        </p:nvSpPr>
        <p:spPr>
          <a:xfrm>
            <a:off x="1907704" y="2780928"/>
            <a:ext cx="583264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dirty="0" smtClean="0"/>
              <a:t>According to sample’s color , color change is irreversible  reaction.</a:t>
            </a:r>
            <a:endParaRPr kumimoji="1" lang="ja-JP" altLang="en-US" dirty="0"/>
          </a:p>
        </p:txBody>
      </p:sp>
      <p:sp>
        <p:nvSpPr>
          <p:cNvPr id="19" name="正方形/長方形 18"/>
          <p:cNvSpPr/>
          <p:nvPr/>
        </p:nvSpPr>
        <p:spPr>
          <a:xfrm>
            <a:off x="179512" y="260648"/>
            <a:ext cx="1279517" cy="646331"/>
          </a:xfrm>
          <a:prstGeom prst="rect">
            <a:avLst/>
          </a:prstGeom>
        </p:spPr>
        <p:txBody>
          <a:bodyPr wrap="none">
            <a:spAutoFit/>
          </a:bodyPr>
          <a:lstStyle/>
          <a:p>
            <a:r>
              <a:rPr lang="en-US" altLang="ja-JP" sz="3600" b="1" dirty="0">
                <a:solidFill>
                  <a:srgbClr val="C00000"/>
                </a:solidFill>
              </a:rPr>
              <a:t>Run </a:t>
            </a:r>
            <a:r>
              <a:rPr lang="en-US" altLang="ja-JP" sz="3600" b="1" dirty="0" smtClean="0">
                <a:solidFill>
                  <a:srgbClr val="C00000"/>
                </a:solidFill>
              </a:rPr>
              <a:t>1</a:t>
            </a:r>
          </a:p>
        </p:txBody>
      </p:sp>
      <p:pic>
        <p:nvPicPr>
          <p:cNvPr id="27" name="Picture 2" descr="\\Hd-shimizu\pc\マニピュレータphoto\nakase\24NHBn(3rd)\sample_setting_101215.bmp"/>
          <p:cNvPicPr>
            <a:picLocks noChangeAspect="1" noChangeArrowheads="1"/>
          </p:cNvPicPr>
          <p:nvPr/>
        </p:nvPicPr>
        <p:blipFill>
          <a:blip r:embed="rId7" cstate="email"/>
          <a:srcRect/>
          <a:stretch>
            <a:fillRect/>
          </a:stretch>
        </p:blipFill>
        <p:spPr bwMode="auto">
          <a:xfrm>
            <a:off x="611560" y="4869160"/>
            <a:ext cx="1152128" cy="1080120"/>
          </a:xfrm>
          <a:prstGeom prst="rect">
            <a:avLst/>
          </a:prstGeom>
          <a:noFill/>
        </p:spPr>
      </p:pic>
      <p:pic>
        <p:nvPicPr>
          <p:cNvPr id="28" name="Picture 5" descr="\\Hd-shimizu\pc\マニピュレータphoto\nakase\24NHBn(3rd)\00.49GPa_near_101215.bmp"/>
          <p:cNvPicPr>
            <a:picLocks noChangeAspect="1" noChangeArrowheads="1"/>
          </p:cNvPicPr>
          <p:nvPr/>
        </p:nvPicPr>
        <p:blipFill>
          <a:blip r:embed="rId8" cstate="email"/>
          <a:srcRect/>
          <a:stretch>
            <a:fillRect/>
          </a:stretch>
        </p:blipFill>
        <p:spPr bwMode="auto">
          <a:xfrm>
            <a:off x="2330808" y="4869160"/>
            <a:ext cx="1152128" cy="1080120"/>
          </a:xfrm>
          <a:prstGeom prst="rect">
            <a:avLst/>
          </a:prstGeom>
          <a:noFill/>
        </p:spPr>
      </p:pic>
      <p:sp>
        <p:nvSpPr>
          <p:cNvPr id="29" name="テキスト ボックス 28"/>
          <p:cNvSpPr txBox="1"/>
          <p:nvPr/>
        </p:nvSpPr>
        <p:spPr>
          <a:xfrm>
            <a:off x="251520" y="4365104"/>
            <a:ext cx="2016224" cy="400110"/>
          </a:xfrm>
          <a:prstGeom prst="rect">
            <a:avLst/>
          </a:prstGeom>
          <a:noFill/>
        </p:spPr>
        <p:txBody>
          <a:bodyPr wrap="square" rtlCol="0">
            <a:spAutoFit/>
          </a:bodyPr>
          <a:lstStyle/>
          <a:p>
            <a:r>
              <a:rPr lang="en-US" altLang="ja-JP" sz="2000" dirty="0" smtClean="0"/>
              <a:t>am</a:t>
            </a:r>
            <a:r>
              <a:rPr kumimoji="1" lang="en-US" altLang="ja-JP" sz="2000" dirty="0" smtClean="0"/>
              <a:t>bient pressure</a:t>
            </a:r>
          </a:p>
        </p:txBody>
      </p:sp>
      <p:sp>
        <p:nvSpPr>
          <p:cNvPr id="30" name="テキスト ボックス 29"/>
          <p:cNvSpPr txBox="1"/>
          <p:nvPr/>
        </p:nvSpPr>
        <p:spPr>
          <a:xfrm>
            <a:off x="2339752" y="4437112"/>
            <a:ext cx="1296144" cy="400110"/>
          </a:xfrm>
          <a:prstGeom prst="rect">
            <a:avLst/>
          </a:prstGeom>
          <a:noFill/>
        </p:spPr>
        <p:txBody>
          <a:bodyPr wrap="square" rtlCol="0">
            <a:spAutoFit/>
          </a:bodyPr>
          <a:lstStyle/>
          <a:p>
            <a:r>
              <a:rPr kumimoji="1" lang="en-US" altLang="ja-JP" sz="2000" dirty="0" smtClean="0"/>
              <a:t>0.49 </a:t>
            </a:r>
            <a:r>
              <a:rPr kumimoji="1" lang="en-US" altLang="ja-JP" sz="2000" dirty="0" err="1" smtClean="0"/>
              <a:t>GPa</a:t>
            </a:r>
            <a:endParaRPr kumimoji="1" lang="en-US" altLang="ja-JP" sz="2000" dirty="0" smtClean="0"/>
          </a:p>
        </p:txBody>
      </p:sp>
      <p:pic>
        <p:nvPicPr>
          <p:cNvPr id="31" name="Picture 7" descr="\\Hd-shimizu\pc\マニピュレータphoto\nakase\24NHBn(3rd)\00.66GPa_near_101215.bmp"/>
          <p:cNvPicPr>
            <a:picLocks noChangeAspect="1" noChangeArrowheads="1"/>
          </p:cNvPicPr>
          <p:nvPr/>
        </p:nvPicPr>
        <p:blipFill>
          <a:blip r:embed="rId9" cstate="email"/>
          <a:srcRect/>
          <a:stretch>
            <a:fillRect/>
          </a:stretch>
        </p:blipFill>
        <p:spPr bwMode="auto">
          <a:xfrm>
            <a:off x="4090532" y="4884926"/>
            <a:ext cx="1152128" cy="1080120"/>
          </a:xfrm>
          <a:prstGeom prst="rect">
            <a:avLst/>
          </a:prstGeom>
          <a:noFill/>
        </p:spPr>
      </p:pic>
      <p:sp>
        <p:nvSpPr>
          <p:cNvPr id="33" name="テキスト ボックス 32"/>
          <p:cNvSpPr txBox="1"/>
          <p:nvPr/>
        </p:nvSpPr>
        <p:spPr>
          <a:xfrm>
            <a:off x="3995936" y="4365104"/>
            <a:ext cx="1512168" cy="461665"/>
          </a:xfrm>
          <a:prstGeom prst="rect">
            <a:avLst/>
          </a:prstGeom>
          <a:noFill/>
        </p:spPr>
        <p:txBody>
          <a:bodyPr wrap="square" rtlCol="0">
            <a:spAutoFit/>
          </a:bodyPr>
          <a:lstStyle/>
          <a:p>
            <a:r>
              <a:rPr lang="en-US" altLang="ja-JP" sz="2400" dirty="0" smtClean="0">
                <a:solidFill>
                  <a:srgbClr val="C00000"/>
                </a:solidFill>
              </a:rPr>
              <a:t>0.66</a:t>
            </a:r>
            <a:r>
              <a:rPr lang="ja-JP" altLang="en-US" sz="2400" dirty="0" smtClean="0">
                <a:solidFill>
                  <a:srgbClr val="C00000"/>
                </a:solidFill>
              </a:rPr>
              <a:t> </a:t>
            </a:r>
            <a:r>
              <a:rPr kumimoji="1" lang="en-US" altLang="ja-JP" sz="2400" dirty="0" err="1" smtClean="0">
                <a:solidFill>
                  <a:srgbClr val="C00000"/>
                </a:solidFill>
              </a:rPr>
              <a:t>GPa</a:t>
            </a:r>
            <a:endParaRPr kumimoji="1" lang="en-US" altLang="ja-JP" sz="2400" dirty="0" smtClean="0">
              <a:solidFill>
                <a:srgbClr val="C00000"/>
              </a:solidFill>
            </a:endParaRPr>
          </a:p>
        </p:txBody>
      </p:sp>
      <p:pic>
        <p:nvPicPr>
          <p:cNvPr id="34" name="Picture 8" descr="\\Hd-shimizu\pc\マニピュレータphoto\nakase\24NHBn(3rd)\00.82GPa_near_101215.bmp"/>
          <p:cNvPicPr>
            <a:picLocks noChangeAspect="1" noChangeArrowheads="1"/>
          </p:cNvPicPr>
          <p:nvPr/>
        </p:nvPicPr>
        <p:blipFill>
          <a:blip r:embed="rId10" cstate="email"/>
          <a:srcRect/>
          <a:stretch>
            <a:fillRect/>
          </a:stretch>
        </p:blipFill>
        <p:spPr bwMode="auto">
          <a:xfrm>
            <a:off x="5802958" y="4869160"/>
            <a:ext cx="1152128" cy="1080120"/>
          </a:xfrm>
          <a:prstGeom prst="rect">
            <a:avLst/>
          </a:prstGeom>
          <a:noFill/>
        </p:spPr>
      </p:pic>
      <p:sp>
        <p:nvSpPr>
          <p:cNvPr id="35" name="テキスト ボックス 34"/>
          <p:cNvSpPr txBox="1"/>
          <p:nvPr/>
        </p:nvSpPr>
        <p:spPr>
          <a:xfrm>
            <a:off x="5724128" y="4437112"/>
            <a:ext cx="1368152" cy="400110"/>
          </a:xfrm>
          <a:prstGeom prst="rect">
            <a:avLst/>
          </a:prstGeom>
          <a:noFill/>
        </p:spPr>
        <p:txBody>
          <a:bodyPr wrap="square" rtlCol="0">
            <a:spAutoFit/>
          </a:bodyPr>
          <a:lstStyle/>
          <a:p>
            <a:r>
              <a:rPr lang="en-US" altLang="ja-JP" sz="2000" dirty="0" smtClean="0"/>
              <a:t>0.82</a:t>
            </a:r>
            <a:r>
              <a:rPr lang="ja-JP" altLang="en-US" sz="2000" dirty="0" smtClean="0"/>
              <a:t> </a:t>
            </a:r>
            <a:r>
              <a:rPr lang="en-US" altLang="ja-JP" sz="2000" dirty="0" err="1" smtClean="0"/>
              <a:t>GPa</a:t>
            </a:r>
            <a:endParaRPr kumimoji="1" lang="ja-JP" altLang="en-US" sz="2000" dirty="0"/>
          </a:p>
        </p:txBody>
      </p:sp>
      <p:pic>
        <p:nvPicPr>
          <p:cNvPr id="36" name="Picture 9" descr="\\Hd-shimizu\pc\マニピュレータphoto\nakase\24NHBn(3rd)\01.07GPa_near_101215.bmp"/>
          <p:cNvPicPr>
            <a:picLocks noChangeAspect="1" noChangeArrowheads="1"/>
          </p:cNvPicPr>
          <p:nvPr/>
        </p:nvPicPr>
        <p:blipFill>
          <a:blip r:embed="rId11" cstate="email"/>
          <a:srcRect/>
          <a:stretch>
            <a:fillRect/>
          </a:stretch>
        </p:blipFill>
        <p:spPr bwMode="auto">
          <a:xfrm>
            <a:off x="7524328" y="4869160"/>
            <a:ext cx="1152128" cy="1080120"/>
          </a:xfrm>
          <a:prstGeom prst="rect">
            <a:avLst/>
          </a:prstGeom>
          <a:noFill/>
        </p:spPr>
      </p:pic>
      <p:sp>
        <p:nvSpPr>
          <p:cNvPr id="37" name="テキスト ボックス 36"/>
          <p:cNvSpPr txBox="1"/>
          <p:nvPr/>
        </p:nvSpPr>
        <p:spPr>
          <a:xfrm>
            <a:off x="7452320" y="4437112"/>
            <a:ext cx="1440160" cy="400110"/>
          </a:xfrm>
          <a:prstGeom prst="rect">
            <a:avLst/>
          </a:prstGeom>
          <a:noFill/>
        </p:spPr>
        <p:txBody>
          <a:bodyPr wrap="square" rtlCol="0">
            <a:spAutoFit/>
          </a:bodyPr>
          <a:lstStyle/>
          <a:p>
            <a:r>
              <a:rPr lang="en-US" altLang="ja-JP" sz="2000" dirty="0" smtClean="0"/>
              <a:t>1.07</a:t>
            </a:r>
            <a:r>
              <a:rPr kumimoji="1" lang="en-US" altLang="ja-JP" sz="2000" dirty="0" smtClean="0"/>
              <a:t> </a:t>
            </a:r>
            <a:r>
              <a:rPr kumimoji="1" lang="en-US" altLang="ja-JP" sz="2000" dirty="0" err="1" smtClean="0"/>
              <a:t>GPa</a:t>
            </a:r>
            <a:endParaRPr kumimoji="1" lang="en-US" altLang="ja-JP" sz="2000" dirty="0" smtClean="0"/>
          </a:p>
        </p:txBody>
      </p:sp>
      <p:sp>
        <p:nvSpPr>
          <p:cNvPr id="38" name="テキスト ボックス 37"/>
          <p:cNvSpPr txBox="1"/>
          <p:nvPr/>
        </p:nvSpPr>
        <p:spPr>
          <a:xfrm>
            <a:off x="251520" y="3645024"/>
            <a:ext cx="1944216" cy="646331"/>
          </a:xfrm>
          <a:prstGeom prst="rect">
            <a:avLst/>
          </a:prstGeom>
          <a:noFill/>
        </p:spPr>
        <p:txBody>
          <a:bodyPr wrap="square" rtlCol="0">
            <a:spAutoFit/>
          </a:bodyPr>
          <a:lstStyle/>
          <a:p>
            <a:r>
              <a:rPr kumimoji="1" lang="en-US" altLang="ja-JP" sz="3600" b="1" dirty="0" smtClean="0">
                <a:solidFill>
                  <a:srgbClr val="C00000"/>
                </a:solidFill>
              </a:rPr>
              <a:t>Run 2</a:t>
            </a:r>
            <a:endParaRPr kumimoji="1" lang="ja-JP" altLang="en-US" sz="3600" b="1" dirty="0">
              <a:solidFill>
                <a:srgbClr val="C00000"/>
              </a:solidFill>
            </a:endParaRPr>
          </a:p>
        </p:txBody>
      </p:sp>
      <p:cxnSp>
        <p:nvCxnSpPr>
          <p:cNvPr id="41" name="直線矢印コネクタ 40"/>
          <p:cNvCxnSpPr/>
          <p:nvPr/>
        </p:nvCxnSpPr>
        <p:spPr>
          <a:xfrm>
            <a:off x="4355976" y="1916832"/>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2123728" y="1916832"/>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6660232" y="1901066"/>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1835696" y="5445224"/>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3635896" y="5445224"/>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292080" y="5445224"/>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7044982" y="5404748"/>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5" name="図 54" descr="図3.jpg"/>
          <p:cNvPicPr>
            <a:picLocks noChangeAspect="1"/>
          </p:cNvPicPr>
          <p:nvPr/>
        </p:nvPicPr>
        <p:blipFill>
          <a:blip r:embed="rId12" cstate="email"/>
          <a:stretch>
            <a:fillRect/>
          </a:stretch>
        </p:blipFill>
        <p:spPr>
          <a:xfrm>
            <a:off x="2555776" y="2708920"/>
            <a:ext cx="4023360" cy="987552"/>
          </a:xfrm>
          <a:prstGeom prst="rect">
            <a:avLst/>
          </a:prstGeom>
        </p:spPr>
      </p:pic>
      <p:sp>
        <p:nvSpPr>
          <p:cNvPr id="56" name="テキスト ボックス 55"/>
          <p:cNvSpPr txBox="1"/>
          <p:nvPr/>
        </p:nvSpPr>
        <p:spPr>
          <a:xfrm>
            <a:off x="8495928" y="6309320"/>
            <a:ext cx="648072" cy="369332"/>
          </a:xfrm>
          <a:prstGeom prst="rect">
            <a:avLst/>
          </a:prstGeom>
          <a:noFill/>
        </p:spPr>
        <p:txBody>
          <a:bodyPr wrap="square" rtlCol="0">
            <a:spAutoFit/>
          </a:bodyPr>
          <a:lstStyle/>
          <a:p>
            <a:r>
              <a:rPr kumimoji="1" lang="en-US" altLang="ja-JP" dirty="0" smtClean="0"/>
              <a:t>11</a:t>
            </a:r>
            <a:endParaRPr kumimoji="1" lang="ja-JP" altLang="en-US" dirty="0"/>
          </a:p>
        </p:txBody>
      </p:sp>
    </p:spTree>
  </p:cSld>
  <p:clrMapOvr>
    <a:masterClrMapping/>
  </p:clrMapOvr>
  <p:transition advTm="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Horizontal)">
                                      <p:cBhvr>
                                        <p:cTn id="12" dur="500"/>
                                        <p:tgtEl>
                                          <p:spTgt spid="38"/>
                                        </p:tgtEl>
                                      </p:cBhvr>
                                    </p:animEffect>
                                  </p:childTnLst>
                                </p:cTn>
                              </p:par>
                              <p:par>
                                <p:cTn id="13" presetID="16" presetClass="entr" presetSubtype="26"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Horizontal)">
                                      <p:cBhvr>
                                        <p:cTn id="15" dur="500"/>
                                        <p:tgtEl>
                                          <p:spTgt spid="27"/>
                                        </p:tgtEl>
                                      </p:cBhvr>
                                    </p:animEffect>
                                  </p:childTnLst>
                                </p:cTn>
                              </p:par>
                              <p:par>
                                <p:cTn id="16" presetID="16" presetClass="entr" presetSubtype="26"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Horizontal)">
                                      <p:cBhvr>
                                        <p:cTn id="18" dur="500"/>
                                        <p:tgtEl>
                                          <p:spTgt spid="28"/>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Horizontal)">
                                      <p:cBhvr>
                                        <p:cTn id="21" dur="500"/>
                                        <p:tgtEl>
                                          <p:spTgt spid="29"/>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Horizontal)">
                                      <p:cBhvr>
                                        <p:cTn id="24" dur="500"/>
                                        <p:tgtEl>
                                          <p:spTgt spid="30"/>
                                        </p:tgtEl>
                                      </p:cBhvr>
                                    </p:animEffect>
                                  </p:childTnLst>
                                </p:cTn>
                              </p:par>
                              <p:par>
                                <p:cTn id="25" presetID="16" presetClass="entr" presetSubtype="2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Horizontal)">
                                      <p:cBhvr>
                                        <p:cTn id="27" dur="500"/>
                                        <p:tgtEl>
                                          <p:spTgt spid="31"/>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Horizontal)">
                                      <p:cBhvr>
                                        <p:cTn id="30" dur="500"/>
                                        <p:tgtEl>
                                          <p:spTgt spid="33"/>
                                        </p:tgtEl>
                                      </p:cBhvr>
                                    </p:animEffect>
                                  </p:childTnLst>
                                </p:cTn>
                              </p:par>
                              <p:par>
                                <p:cTn id="31" presetID="16" presetClass="entr" presetSubtype="26"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Horizontal)">
                                      <p:cBhvr>
                                        <p:cTn id="33" dur="500"/>
                                        <p:tgtEl>
                                          <p:spTgt spid="34"/>
                                        </p:tgtEl>
                                      </p:cBhvr>
                                    </p:animEffect>
                                  </p:childTnLst>
                                </p:cTn>
                              </p:par>
                              <p:par>
                                <p:cTn id="34" presetID="16" presetClass="entr" presetSubtype="26"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Horizontal)">
                                      <p:cBhvr>
                                        <p:cTn id="36" dur="500"/>
                                        <p:tgtEl>
                                          <p:spTgt spid="35"/>
                                        </p:tgtEl>
                                      </p:cBhvr>
                                    </p:animEffect>
                                  </p:childTnLst>
                                </p:cTn>
                              </p:par>
                              <p:par>
                                <p:cTn id="37" presetID="16" presetClass="entr" presetSubtype="26"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inHorizontal)">
                                      <p:cBhvr>
                                        <p:cTn id="39" dur="500"/>
                                        <p:tgtEl>
                                          <p:spTgt spid="36"/>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Horizontal)">
                                      <p:cBhvr>
                                        <p:cTn id="42" dur="500"/>
                                        <p:tgtEl>
                                          <p:spTgt spid="37"/>
                                        </p:tgtEl>
                                      </p:cBhvr>
                                    </p:animEffect>
                                  </p:childTnLst>
                                </p:cTn>
                              </p:par>
                              <p:par>
                                <p:cTn id="43" presetID="16" presetClass="entr" presetSubtype="26"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inHorizontal)">
                                      <p:cBhvr>
                                        <p:cTn id="45" dur="500"/>
                                        <p:tgtEl>
                                          <p:spTgt spid="46"/>
                                        </p:tgtEl>
                                      </p:cBhvr>
                                    </p:animEffect>
                                  </p:childTnLst>
                                </p:cTn>
                              </p:par>
                              <p:par>
                                <p:cTn id="46" presetID="16" presetClass="entr" presetSubtype="26"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Horizontal)">
                                      <p:cBhvr>
                                        <p:cTn id="48" dur="500"/>
                                        <p:tgtEl>
                                          <p:spTgt spid="47"/>
                                        </p:tgtEl>
                                      </p:cBhvr>
                                    </p:animEffect>
                                  </p:childTnLst>
                                </p:cTn>
                              </p:par>
                              <p:par>
                                <p:cTn id="49" presetID="16" presetClass="entr" presetSubtype="26"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barn(inHorizontal)">
                                      <p:cBhvr>
                                        <p:cTn id="51" dur="500"/>
                                        <p:tgtEl>
                                          <p:spTgt spid="48"/>
                                        </p:tgtEl>
                                      </p:cBhvr>
                                    </p:animEffect>
                                  </p:childTnLst>
                                </p:cTn>
                              </p:par>
                              <p:par>
                                <p:cTn id="52" presetID="16" presetClass="entr" presetSubtype="26"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barn(inHorizontal)">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p:bldP spid="35"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63688" y="188640"/>
            <a:ext cx="1872208" cy="369332"/>
          </a:xfrm>
          <a:prstGeom prst="rect">
            <a:avLst/>
          </a:prstGeom>
          <a:noFill/>
        </p:spPr>
        <p:txBody>
          <a:bodyPr wrap="square" rtlCol="0">
            <a:spAutoFit/>
          </a:bodyPr>
          <a:lstStyle/>
          <a:p>
            <a:r>
              <a:rPr lang="en-US" altLang="ja-JP" dirty="0" smtClean="0"/>
              <a:t>am</a:t>
            </a:r>
            <a:r>
              <a:rPr kumimoji="1" lang="en-US" altLang="ja-JP" dirty="0" smtClean="0"/>
              <a:t>bient pressure</a:t>
            </a:r>
          </a:p>
        </p:txBody>
      </p:sp>
      <p:sp>
        <p:nvSpPr>
          <p:cNvPr id="13" name="テキスト ボックス 12"/>
          <p:cNvSpPr txBox="1"/>
          <p:nvPr/>
        </p:nvSpPr>
        <p:spPr>
          <a:xfrm>
            <a:off x="3923928" y="188640"/>
            <a:ext cx="1224136" cy="369332"/>
          </a:xfrm>
          <a:prstGeom prst="rect">
            <a:avLst/>
          </a:prstGeom>
          <a:noFill/>
        </p:spPr>
        <p:txBody>
          <a:bodyPr wrap="square" rtlCol="0">
            <a:spAutoFit/>
          </a:bodyPr>
          <a:lstStyle/>
          <a:p>
            <a:r>
              <a:rPr kumimoji="1" lang="en-US" altLang="ja-JP" dirty="0" smtClean="0"/>
              <a:t>0.25 </a:t>
            </a:r>
            <a:r>
              <a:rPr kumimoji="1" lang="en-US" altLang="ja-JP" dirty="0" err="1" smtClean="0"/>
              <a:t>GPa</a:t>
            </a:r>
            <a:endParaRPr kumimoji="1" lang="en-US" altLang="ja-JP" dirty="0" smtClean="0"/>
          </a:p>
        </p:txBody>
      </p:sp>
      <p:sp>
        <p:nvSpPr>
          <p:cNvPr id="14" name="テキスト ボックス 13"/>
          <p:cNvSpPr txBox="1"/>
          <p:nvPr/>
        </p:nvSpPr>
        <p:spPr>
          <a:xfrm>
            <a:off x="5220072" y="188640"/>
            <a:ext cx="2232248" cy="369332"/>
          </a:xfrm>
          <a:prstGeom prst="rect">
            <a:avLst/>
          </a:prstGeom>
          <a:noFill/>
        </p:spPr>
        <p:txBody>
          <a:bodyPr wrap="square" rtlCol="0">
            <a:spAutoFit/>
          </a:bodyPr>
          <a:lstStyle/>
          <a:p>
            <a:r>
              <a:rPr lang="en-US" altLang="ja-JP" dirty="0" smtClean="0"/>
              <a:t>0.25</a:t>
            </a:r>
            <a:r>
              <a:rPr lang="ja-JP" altLang="en-US" dirty="0" smtClean="0"/>
              <a:t> </a:t>
            </a:r>
            <a:r>
              <a:rPr kumimoji="1" lang="en-US" altLang="ja-JP" dirty="0" err="1" smtClean="0"/>
              <a:t>GPa</a:t>
            </a:r>
            <a:r>
              <a:rPr kumimoji="1" lang="en-US" altLang="ja-JP" dirty="0" smtClean="0"/>
              <a:t> after Raman</a:t>
            </a:r>
          </a:p>
        </p:txBody>
      </p:sp>
      <p:sp>
        <p:nvSpPr>
          <p:cNvPr id="16" name="テキスト ボックス 15"/>
          <p:cNvSpPr txBox="1"/>
          <p:nvPr/>
        </p:nvSpPr>
        <p:spPr>
          <a:xfrm>
            <a:off x="7812360" y="220172"/>
            <a:ext cx="1008112" cy="369332"/>
          </a:xfrm>
          <a:prstGeom prst="rect">
            <a:avLst/>
          </a:prstGeom>
          <a:noFill/>
        </p:spPr>
        <p:txBody>
          <a:bodyPr wrap="square" rtlCol="0">
            <a:spAutoFit/>
          </a:bodyPr>
          <a:lstStyle/>
          <a:p>
            <a:r>
              <a:rPr lang="en-US" altLang="ja-JP" dirty="0" smtClean="0"/>
              <a:t>0.41</a:t>
            </a:r>
            <a:r>
              <a:rPr lang="ja-JP" altLang="en-US" dirty="0" smtClean="0"/>
              <a:t> </a:t>
            </a:r>
            <a:r>
              <a:rPr lang="en-US" altLang="ja-JP" dirty="0" err="1" smtClean="0"/>
              <a:t>GPa</a:t>
            </a:r>
            <a:endParaRPr kumimoji="1" lang="ja-JP" altLang="en-US" dirty="0"/>
          </a:p>
        </p:txBody>
      </p:sp>
      <p:pic>
        <p:nvPicPr>
          <p:cNvPr id="2050" name="Picture 2" descr="\\Hd-shimizu\pc\マニピュレータphoto\nakase\24NHBn(2rd)\sample_setting_101210.bmp"/>
          <p:cNvPicPr>
            <a:picLocks noChangeAspect="1" noChangeArrowheads="1"/>
          </p:cNvPicPr>
          <p:nvPr/>
        </p:nvPicPr>
        <p:blipFill>
          <a:blip r:embed="rId5" cstate="email"/>
          <a:srcRect/>
          <a:stretch>
            <a:fillRect/>
          </a:stretch>
        </p:blipFill>
        <p:spPr bwMode="auto">
          <a:xfrm>
            <a:off x="1979712" y="620688"/>
            <a:ext cx="1104830" cy="1008112"/>
          </a:xfrm>
          <a:prstGeom prst="rect">
            <a:avLst/>
          </a:prstGeom>
          <a:noFill/>
        </p:spPr>
      </p:pic>
      <p:pic>
        <p:nvPicPr>
          <p:cNvPr id="2052" name="Picture 4" descr="\\Hd-shimizu\pc\マニピュレータphoto\nakase\24NHBn(2rd)\00.25GPa_101210.bmp"/>
          <p:cNvPicPr>
            <a:picLocks noChangeAspect="1" noChangeArrowheads="1"/>
          </p:cNvPicPr>
          <p:nvPr/>
        </p:nvPicPr>
        <p:blipFill>
          <a:blip r:embed="rId6" cstate="email"/>
          <a:srcRect/>
          <a:stretch>
            <a:fillRect/>
          </a:stretch>
        </p:blipFill>
        <p:spPr bwMode="auto">
          <a:xfrm>
            <a:off x="3923928" y="620688"/>
            <a:ext cx="1080120" cy="1008112"/>
          </a:xfrm>
          <a:prstGeom prst="rect">
            <a:avLst/>
          </a:prstGeom>
          <a:noFill/>
        </p:spPr>
      </p:pic>
      <p:pic>
        <p:nvPicPr>
          <p:cNvPr id="2053" name="Picture 5" descr="\\Hd-shimizu\pc\マニピュレータphoto\nakase\24NHBn(2rd)\00.25GPa_after_raman_101210.bmp"/>
          <p:cNvPicPr>
            <a:picLocks noChangeAspect="1" noChangeArrowheads="1"/>
          </p:cNvPicPr>
          <p:nvPr/>
        </p:nvPicPr>
        <p:blipFill>
          <a:blip r:embed="rId7" cstate="email"/>
          <a:srcRect/>
          <a:stretch>
            <a:fillRect/>
          </a:stretch>
        </p:blipFill>
        <p:spPr bwMode="auto">
          <a:xfrm>
            <a:off x="5724128" y="620688"/>
            <a:ext cx="1080120" cy="1008112"/>
          </a:xfrm>
          <a:prstGeom prst="rect">
            <a:avLst/>
          </a:prstGeom>
          <a:noFill/>
        </p:spPr>
      </p:pic>
      <p:pic>
        <p:nvPicPr>
          <p:cNvPr id="2054" name="Picture 6" descr="\\Hd-shimizu\pc\マニピュレータphoto\nakase\24NHBn(2rd)\00.41GPa_101213.bmp"/>
          <p:cNvPicPr>
            <a:picLocks noChangeAspect="1" noChangeArrowheads="1"/>
          </p:cNvPicPr>
          <p:nvPr/>
        </p:nvPicPr>
        <p:blipFill>
          <a:blip r:embed="rId8" cstate="email"/>
          <a:srcRect/>
          <a:stretch>
            <a:fillRect/>
          </a:stretch>
        </p:blipFill>
        <p:spPr bwMode="auto">
          <a:xfrm>
            <a:off x="7740352" y="643276"/>
            <a:ext cx="1080120" cy="1008112"/>
          </a:xfrm>
          <a:prstGeom prst="rect">
            <a:avLst/>
          </a:prstGeom>
          <a:noFill/>
        </p:spPr>
      </p:pic>
      <p:cxnSp>
        <p:nvCxnSpPr>
          <p:cNvPr id="25" name="直線矢印コネクタ 24"/>
          <p:cNvCxnSpPr/>
          <p:nvPr/>
        </p:nvCxnSpPr>
        <p:spPr>
          <a:xfrm flipV="1">
            <a:off x="6876256" y="908720"/>
            <a:ext cx="7920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781660" y="908720"/>
            <a:ext cx="1080120" cy="923330"/>
          </a:xfrm>
          <a:prstGeom prst="rect">
            <a:avLst/>
          </a:prstGeom>
          <a:noFill/>
        </p:spPr>
        <p:txBody>
          <a:bodyPr wrap="square" rtlCol="0">
            <a:spAutoFit/>
          </a:bodyPr>
          <a:lstStyle/>
          <a:p>
            <a:r>
              <a:rPr lang="en-US" altLang="ja-JP" dirty="0"/>
              <a:t>a</a:t>
            </a:r>
            <a:r>
              <a:rPr kumimoji="1" lang="en-US" altLang="ja-JP" dirty="0" smtClean="0"/>
              <a:t>fter about 50 hours</a:t>
            </a:r>
            <a:endParaRPr kumimoji="1" lang="ja-JP" altLang="en-US" dirty="0"/>
          </a:p>
        </p:txBody>
      </p:sp>
      <p:grpSp>
        <p:nvGrpSpPr>
          <p:cNvPr id="54" name="グループ化 53"/>
          <p:cNvGrpSpPr/>
          <p:nvPr/>
        </p:nvGrpSpPr>
        <p:grpSpPr>
          <a:xfrm>
            <a:off x="6479704" y="2060848"/>
            <a:ext cx="2664296" cy="1152128"/>
            <a:chOff x="5724128" y="4437112"/>
            <a:chExt cx="2531066" cy="1656184"/>
          </a:xfrm>
        </p:grpSpPr>
        <p:sp>
          <p:nvSpPr>
            <p:cNvPr id="37" name="角丸四角形吹き出し 36"/>
            <p:cNvSpPr/>
            <p:nvPr/>
          </p:nvSpPr>
          <p:spPr>
            <a:xfrm rot="10800000">
              <a:off x="5724128" y="4437112"/>
              <a:ext cx="2483768" cy="1656184"/>
            </a:xfrm>
            <a:prstGeom prst="wedgeRoundRectCallout">
              <a:avLst/>
            </a:prstGeom>
            <a:solidFill>
              <a:schemeClr val="accent6">
                <a:lumMod val="40000"/>
                <a:lumOff val="60000"/>
              </a:schemeClr>
            </a:solidFill>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771426" y="4509120"/>
              <a:ext cx="2483768" cy="1015663"/>
            </a:xfrm>
            <a:prstGeom prst="rect">
              <a:avLst/>
            </a:prstGeom>
            <a:noFill/>
          </p:spPr>
          <p:txBody>
            <a:bodyPr wrap="square" rtlCol="0">
              <a:spAutoFit/>
            </a:bodyPr>
            <a:lstStyle/>
            <a:p>
              <a:r>
                <a:rPr lang="en-US" altLang="ja-JP" sz="2000" dirty="0"/>
                <a:t>T</a:t>
              </a:r>
              <a:r>
                <a:rPr kumimoji="1" lang="en-US" altLang="ja-JP" sz="2000" dirty="0" smtClean="0"/>
                <a:t>his color change is due to time passage or Raman laser?!    </a:t>
              </a:r>
              <a:endParaRPr kumimoji="1" lang="ja-JP" altLang="en-US" sz="2000" dirty="0"/>
            </a:p>
          </p:txBody>
        </p:sp>
      </p:grpSp>
      <p:sp>
        <p:nvSpPr>
          <p:cNvPr id="41" name="正方形/長方形 40"/>
          <p:cNvSpPr/>
          <p:nvPr/>
        </p:nvSpPr>
        <p:spPr>
          <a:xfrm>
            <a:off x="251520" y="260648"/>
            <a:ext cx="1279517" cy="646331"/>
          </a:xfrm>
          <a:prstGeom prst="rect">
            <a:avLst/>
          </a:prstGeom>
        </p:spPr>
        <p:txBody>
          <a:bodyPr wrap="none">
            <a:spAutoFit/>
          </a:bodyPr>
          <a:lstStyle/>
          <a:p>
            <a:r>
              <a:rPr lang="en-US" altLang="ja-JP" sz="3600" b="1" dirty="0">
                <a:solidFill>
                  <a:srgbClr val="C00000"/>
                </a:solidFill>
              </a:rPr>
              <a:t>Run </a:t>
            </a:r>
            <a:r>
              <a:rPr lang="en-US" altLang="ja-JP" sz="3600" b="1" dirty="0" smtClean="0">
                <a:solidFill>
                  <a:srgbClr val="C00000"/>
                </a:solidFill>
              </a:rPr>
              <a:t>3</a:t>
            </a:r>
            <a:endParaRPr lang="ja-JP" altLang="en-US" sz="3600" b="1" dirty="0">
              <a:solidFill>
                <a:srgbClr val="C00000"/>
              </a:solidFill>
            </a:endParaRPr>
          </a:p>
        </p:txBody>
      </p:sp>
      <p:pic>
        <p:nvPicPr>
          <p:cNvPr id="21" name="Picture 4" descr="\\Hd-shimizu\pc\マニピュレータphoto\nakase\24NHBn(2rd)\00.25GPa_101210.bmp"/>
          <p:cNvPicPr>
            <a:picLocks noChangeAspect="1" noChangeArrowheads="1"/>
          </p:cNvPicPr>
          <p:nvPr/>
        </p:nvPicPr>
        <p:blipFill>
          <a:blip r:embed="rId9" cstate="email"/>
          <a:srcRect/>
          <a:stretch>
            <a:fillRect/>
          </a:stretch>
        </p:blipFill>
        <p:spPr bwMode="auto">
          <a:xfrm>
            <a:off x="3347864" y="1772816"/>
            <a:ext cx="1080120" cy="1080120"/>
          </a:xfrm>
          <a:prstGeom prst="rect">
            <a:avLst/>
          </a:prstGeom>
          <a:noFill/>
        </p:spPr>
      </p:pic>
      <p:pic>
        <p:nvPicPr>
          <p:cNvPr id="23" name="Picture 5" descr="\\Hd-shimizu\pc\マニピュレータphoto\nakase\24NHBn(2rd)\00.25GPa_after_raman_101210.bmp"/>
          <p:cNvPicPr>
            <a:picLocks noChangeAspect="1" noChangeArrowheads="1"/>
          </p:cNvPicPr>
          <p:nvPr/>
        </p:nvPicPr>
        <p:blipFill>
          <a:blip r:embed="rId10" cstate="email"/>
          <a:srcRect/>
          <a:stretch>
            <a:fillRect/>
          </a:stretch>
        </p:blipFill>
        <p:spPr bwMode="auto">
          <a:xfrm>
            <a:off x="5004048" y="1772816"/>
            <a:ext cx="1080120" cy="1080120"/>
          </a:xfrm>
          <a:prstGeom prst="rect">
            <a:avLst/>
          </a:prstGeom>
          <a:noFill/>
        </p:spPr>
      </p:pic>
      <p:sp>
        <p:nvSpPr>
          <p:cNvPr id="24" name="円/楕円 23"/>
          <p:cNvSpPr/>
          <p:nvPr/>
        </p:nvSpPr>
        <p:spPr>
          <a:xfrm>
            <a:off x="4331266" y="964962"/>
            <a:ext cx="288032" cy="288032"/>
          </a:xfrm>
          <a:prstGeom prst="ellipse">
            <a:avLst/>
          </a:prstGeom>
          <a:noFill/>
          <a:ln w="2222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099934" y="924486"/>
            <a:ext cx="288032" cy="288032"/>
          </a:xfrm>
          <a:prstGeom prst="ellipse">
            <a:avLst/>
          </a:prstGeom>
          <a:noFill/>
          <a:ln w="2222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rot="5400000" flipH="1" flipV="1">
            <a:off x="3875870" y="1244810"/>
            <a:ext cx="576063" cy="479947"/>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endCxn id="26" idx="3"/>
          </p:cNvCxnSpPr>
          <p:nvPr/>
        </p:nvCxnSpPr>
        <p:spPr>
          <a:xfrm rot="5400000" flipH="1" flipV="1">
            <a:off x="5616116" y="1246818"/>
            <a:ext cx="602479" cy="449519"/>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23528" y="3356992"/>
            <a:ext cx="842493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251520" y="3318638"/>
            <a:ext cx="5004048" cy="646331"/>
          </a:xfrm>
          <a:prstGeom prst="rect">
            <a:avLst/>
          </a:prstGeom>
        </p:spPr>
        <p:txBody>
          <a:bodyPr wrap="square">
            <a:spAutoFit/>
          </a:bodyPr>
          <a:lstStyle/>
          <a:p>
            <a:r>
              <a:rPr lang="en-US" altLang="ja-JP" sz="3600" b="1" dirty="0" smtClean="0">
                <a:solidFill>
                  <a:srgbClr val="C00000"/>
                </a:solidFill>
              </a:rPr>
              <a:t>Run 4 </a:t>
            </a:r>
            <a:r>
              <a:rPr lang="en-US" altLang="ja-JP" sz="2000" b="1" dirty="0" smtClean="0">
                <a:solidFill>
                  <a:srgbClr val="C00000"/>
                </a:solidFill>
              </a:rPr>
              <a:t>(measure time dependence )</a:t>
            </a:r>
          </a:p>
        </p:txBody>
      </p:sp>
      <p:cxnSp>
        <p:nvCxnSpPr>
          <p:cNvPr id="88" name="直線矢印コネクタ 87"/>
          <p:cNvCxnSpPr/>
          <p:nvPr/>
        </p:nvCxnSpPr>
        <p:spPr>
          <a:xfrm>
            <a:off x="3316332" y="971784"/>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5148064" y="971784"/>
            <a:ext cx="4320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9" name="Picture 2" descr="\\Hd-shimizu\pc\マニピュレータphoto\nakase\24NHBn(5th)\sample_setting2_110208.bmp"/>
          <p:cNvPicPr>
            <a:picLocks noChangeAspect="1" noChangeArrowheads="1"/>
          </p:cNvPicPr>
          <p:nvPr/>
        </p:nvPicPr>
        <p:blipFill>
          <a:blip r:embed="rId11" cstate="email"/>
          <a:srcRect/>
          <a:stretch>
            <a:fillRect/>
          </a:stretch>
        </p:blipFill>
        <p:spPr bwMode="auto">
          <a:xfrm>
            <a:off x="539552" y="4293096"/>
            <a:ext cx="1260000" cy="1126758"/>
          </a:xfrm>
          <a:prstGeom prst="rect">
            <a:avLst/>
          </a:prstGeom>
          <a:noFill/>
        </p:spPr>
      </p:pic>
      <p:sp>
        <p:nvSpPr>
          <p:cNvPr id="100" name="正方形/長方形 99"/>
          <p:cNvSpPr/>
          <p:nvPr/>
        </p:nvSpPr>
        <p:spPr>
          <a:xfrm>
            <a:off x="323528" y="3933056"/>
            <a:ext cx="1827616" cy="369332"/>
          </a:xfrm>
          <a:prstGeom prst="rect">
            <a:avLst/>
          </a:prstGeom>
        </p:spPr>
        <p:txBody>
          <a:bodyPr wrap="none">
            <a:spAutoFit/>
          </a:bodyPr>
          <a:lstStyle/>
          <a:p>
            <a:r>
              <a:rPr lang="en-US" altLang="ja-JP" dirty="0" smtClean="0"/>
              <a:t>ambient pressure</a:t>
            </a:r>
          </a:p>
        </p:txBody>
      </p:sp>
      <p:pic>
        <p:nvPicPr>
          <p:cNvPr id="101" name="Picture 3" descr="\\Hd-shimizu\pc\マニピュレータphoto\nakase\24NHBn(5th)\0.16GPa2_110208.bmp"/>
          <p:cNvPicPr>
            <a:picLocks noChangeAspect="1" noChangeArrowheads="1"/>
          </p:cNvPicPr>
          <p:nvPr/>
        </p:nvPicPr>
        <p:blipFill>
          <a:blip r:embed="rId12" cstate="email"/>
          <a:srcRect/>
          <a:stretch>
            <a:fillRect/>
          </a:stretch>
        </p:blipFill>
        <p:spPr bwMode="auto">
          <a:xfrm>
            <a:off x="2308220" y="4293096"/>
            <a:ext cx="1224136" cy="1115984"/>
          </a:xfrm>
          <a:prstGeom prst="rect">
            <a:avLst/>
          </a:prstGeom>
          <a:noFill/>
        </p:spPr>
      </p:pic>
      <p:sp>
        <p:nvSpPr>
          <p:cNvPr id="102" name="テキスト ボックス 101"/>
          <p:cNvSpPr txBox="1"/>
          <p:nvPr/>
        </p:nvSpPr>
        <p:spPr>
          <a:xfrm>
            <a:off x="2483768" y="3933056"/>
            <a:ext cx="1224136" cy="369332"/>
          </a:xfrm>
          <a:prstGeom prst="rect">
            <a:avLst/>
          </a:prstGeom>
          <a:noFill/>
        </p:spPr>
        <p:txBody>
          <a:bodyPr wrap="square" rtlCol="0">
            <a:spAutoFit/>
          </a:bodyPr>
          <a:lstStyle/>
          <a:p>
            <a:r>
              <a:rPr kumimoji="1" lang="en-US" altLang="ja-JP" dirty="0" smtClean="0"/>
              <a:t>0.16 </a:t>
            </a:r>
            <a:r>
              <a:rPr kumimoji="1" lang="en-US" altLang="ja-JP" dirty="0" err="1" smtClean="0"/>
              <a:t>GPa</a:t>
            </a:r>
            <a:endParaRPr kumimoji="1" lang="ja-JP" altLang="en-US" dirty="0"/>
          </a:p>
        </p:txBody>
      </p:sp>
      <p:pic>
        <p:nvPicPr>
          <p:cNvPr id="103" name="Picture 4" descr="\\Hd-shimizu\pc\マニピュレータphoto\nakase\24NHBn(5th)\0.16GPa2_110209_18.bmp"/>
          <p:cNvPicPr>
            <a:picLocks noChangeAspect="1" noChangeArrowheads="1"/>
          </p:cNvPicPr>
          <p:nvPr/>
        </p:nvPicPr>
        <p:blipFill>
          <a:blip r:embed="rId13" cstate="email"/>
          <a:srcRect/>
          <a:stretch>
            <a:fillRect/>
          </a:stretch>
        </p:blipFill>
        <p:spPr bwMode="auto">
          <a:xfrm>
            <a:off x="4067944" y="4293096"/>
            <a:ext cx="1296144" cy="1115984"/>
          </a:xfrm>
          <a:prstGeom prst="rect">
            <a:avLst/>
          </a:prstGeom>
          <a:noFill/>
        </p:spPr>
      </p:pic>
      <p:sp>
        <p:nvSpPr>
          <p:cNvPr id="105" name="テキスト ボックス 104"/>
          <p:cNvSpPr txBox="1"/>
          <p:nvPr/>
        </p:nvSpPr>
        <p:spPr>
          <a:xfrm>
            <a:off x="4139952" y="3933056"/>
            <a:ext cx="1368152" cy="369332"/>
          </a:xfrm>
          <a:prstGeom prst="rect">
            <a:avLst/>
          </a:prstGeom>
          <a:noFill/>
        </p:spPr>
        <p:txBody>
          <a:bodyPr wrap="square" rtlCol="0">
            <a:spAutoFit/>
          </a:bodyPr>
          <a:lstStyle/>
          <a:p>
            <a:r>
              <a:rPr kumimoji="1" lang="en-US" altLang="ja-JP" dirty="0" smtClean="0"/>
              <a:t>0.16 </a:t>
            </a:r>
            <a:r>
              <a:rPr kumimoji="1" lang="en-US" altLang="ja-JP" dirty="0" err="1" smtClean="0"/>
              <a:t>GPa</a:t>
            </a:r>
            <a:endParaRPr kumimoji="1" lang="ja-JP" altLang="en-US" dirty="0"/>
          </a:p>
        </p:txBody>
      </p:sp>
      <p:pic>
        <p:nvPicPr>
          <p:cNvPr id="106" name="Picture 7" descr="\\Hd-shimizu\pc\マニピュレータphoto\nakase\24NHBn(5th)\0.52GPa2_110210_19.bmp"/>
          <p:cNvPicPr>
            <a:picLocks noChangeAspect="1" noChangeArrowheads="1"/>
          </p:cNvPicPr>
          <p:nvPr/>
        </p:nvPicPr>
        <p:blipFill>
          <a:blip r:embed="rId14" cstate="email"/>
          <a:srcRect/>
          <a:stretch>
            <a:fillRect/>
          </a:stretch>
        </p:blipFill>
        <p:spPr bwMode="auto">
          <a:xfrm>
            <a:off x="5940152" y="4293096"/>
            <a:ext cx="1264800" cy="1116000"/>
          </a:xfrm>
          <a:prstGeom prst="rect">
            <a:avLst/>
          </a:prstGeom>
          <a:noFill/>
        </p:spPr>
      </p:pic>
      <p:sp>
        <p:nvSpPr>
          <p:cNvPr id="107" name="テキスト ボックス 106"/>
          <p:cNvSpPr txBox="1"/>
          <p:nvPr/>
        </p:nvSpPr>
        <p:spPr>
          <a:xfrm>
            <a:off x="6084168" y="3933056"/>
            <a:ext cx="1115616" cy="369332"/>
          </a:xfrm>
          <a:prstGeom prst="rect">
            <a:avLst/>
          </a:prstGeom>
          <a:noFill/>
        </p:spPr>
        <p:txBody>
          <a:bodyPr wrap="square" rtlCol="0">
            <a:spAutoFit/>
          </a:bodyPr>
          <a:lstStyle/>
          <a:p>
            <a:r>
              <a:rPr kumimoji="1" lang="en-US" altLang="ja-JP" dirty="0" smtClean="0">
                <a:solidFill>
                  <a:srgbClr val="C00000"/>
                </a:solidFill>
              </a:rPr>
              <a:t>0.52 </a:t>
            </a:r>
            <a:r>
              <a:rPr kumimoji="1" lang="en-US" altLang="ja-JP" dirty="0" err="1" smtClean="0">
                <a:solidFill>
                  <a:srgbClr val="C00000"/>
                </a:solidFill>
              </a:rPr>
              <a:t>GPa</a:t>
            </a:r>
            <a:endParaRPr kumimoji="1" lang="ja-JP" altLang="en-US" dirty="0">
              <a:solidFill>
                <a:srgbClr val="C00000"/>
              </a:solidFill>
            </a:endParaRPr>
          </a:p>
        </p:txBody>
      </p:sp>
      <p:pic>
        <p:nvPicPr>
          <p:cNvPr id="108" name="Picture 8" descr="\\Hd-shimizu\pc\マニピュレータphoto\nakase\24NHBn(5th)\0.77GPa_110214_14.bmp"/>
          <p:cNvPicPr>
            <a:picLocks noChangeAspect="1" noChangeArrowheads="1"/>
          </p:cNvPicPr>
          <p:nvPr/>
        </p:nvPicPr>
        <p:blipFill>
          <a:blip r:embed="rId15" cstate="email"/>
          <a:srcRect/>
          <a:stretch>
            <a:fillRect/>
          </a:stretch>
        </p:blipFill>
        <p:spPr bwMode="auto">
          <a:xfrm>
            <a:off x="7747174" y="4293096"/>
            <a:ext cx="1255500" cy="1116000"/>
          </a:xfrm>
          <a:prstGeom prst="rect">
            <a:avLst/>
          </a:prstGeom>
          <a:noFill/>
        </p:spPr>
      </p:pic>
      <p:sp>
        <p:nvSpPr>
          <p:cNvPr id="109" name="テキスト ボックス 108"/>
          <p:cNvSpPr txBox="1"/>
          <p:nvPr/>
        </p:nvSpPr>
        <p:spPr>
          <a:xfrm>
            <a:off x="7740352" y="3933056"/>
            <a:ext cx="1080120" cy="369332"/>
          </a:xfrm>
          <a:prstGeom prst="rect">
            <a:avLst/>
          </a:prstGeom>
          <a:noFill/>
        </p:spPr>
        <p:txBody>
          <a:bodyPr wrap="square" rtlCol="0">
            <a:spAutoFit/>
          </a:bodyPr>
          <a:lstStyle/>
          <a:p>
            <a:r>
              <a:rPr kumimoji="1" lang="en-US" altLang="ja-JP" dirty="0" smtClean="0"/>
              <a:t>0.77 </a:t>
            </a:r>
            <a:r>
              <a:rPr kumimoji="1" lang="en-US" altLang="ja-JP" dirty="0" err="1" smtClean="0"/>
              <a:t>GPa</a:t>
            </a:r>
            <a:endParaRPr kumimoji="1" lang="ja-JP" altLang="en-US" dirty="0"/>
          </a:p>
        </p:txBody>
      </p:sp>
      <p:grpSp>
        <p:nvGrpSpPr>
          <p:cNvPr id="113" name="グループ化 112"/>
          <p:cNvGrpSpPr/>
          <p:nvPr/>
        </p:nvGrpSpPr>
        <p:grpSpPr>
          <a:xfrm>
            <a:off x="5220072" y="3525718"/>
            <a:ext cx="1656184" cy="375806"/>
            <a:chOff x="5220072" y="3597726"/>
            <a:chExt cx="1656184" cy="375806"/>
          </a:xfrm>
        </p:grpSpPr>
        <p:sp>
          <p:nvSpPr>
            <p:cNvPr id="110" name="右矢印 109"/>
            <p:cNvSpPr/>
            <p:nvPr/>
          </p:nvSpPr>
          <p:spPr>
            <a:xfrm>
              <a:off x="5220072" y="3613492"/>
              <a:ext cx="432048"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111" name="テキスト ボックス 110"/>
            <p:cNvSpPr txBox="1"/>
            <p:nvPr/>
          </p:nvSpPr>
          <p:spPr>
            <a:xfrm>
              <a:off x="5652120" y="3597726"/>
              <a:ext cx="1224136" cy="369332"/>
            </a:xfrm>
            <a:prstGeom prst="rect">
              <a:avLst/>
            </a:prstGeom>
            <a:noFill/>
          </p:spPr>
          <p:txBody>
            <a:bodyPr wrap="square" rtlCol="0">
              <a:spAutoFit/>
            </a:bodyPr>
            <a:lstStyle/>
            <a:p>
              <a:r>
                <a:rPr kumimoji="1" lang="en-US" altLang="ja-JP" dirty="0" smtClean="0"/>
                <a:t>: 24hours</a:t>
              </a:r>
              <a:endParaRPr kumimoji="1" lang="ja-JP" altLang="en-US" dirty="0"/>
            </a:p>
          </p:txBody>
        </p:sp>
      </p:grpSp>
      <p:sp>
        <p:nvSpPr>
          <p:cNvPr id="112" name="テキスト ボックス 111"/>
          <p:cNvSpPr txBox="1"/>
          <p:nvPr/>
        </p:nvSpPr>
        <p:spPr>
          <a:xfrm>
            <a:off x="2240456" y="6165304"/>
            <a:ext cx="60486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400" dirty="0" smtClean="0"/>
              <a:t>The color change is observed by time passage!!</a:t>
            </a:r>
            <a:endParaRPr kumimoji="1" lang="ja-JP" altLang="en-US" sz="2400" dirty="0"/>
          </a:p>
        </p:txBody>
      </p:sp>
      <p:sp>
        <p:nvSpPr>
          <p:cNvPr id="114" name="右矢印 113"/>
          <p:cNvSpPr/>
          <p:nvPr/>
        </p:nvSpPr>
        <p:spPr>
          <a:xfrm>
            <a:off x="3635896" y="4653136"/>
            <a:ext cx="360040"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sp>
        <p:nvSpPr>
          <p:cNvPr id="115" name="右矢印 114"/>
          <p:cNvSpPr/>
          <p:nvPr/>
        </p:nvSpPr>
        <p:spPr>
          <a:xfrm>
            <a:off x="7308304" y="4653136"/>
            <a:ext cx="360040" cy="3600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00000"/>
              </a:solidFill>
            </a:endParaRPr>
          </a:p>
        </p:txBody>
      </p:sp>
      <p:cxnSp>
        <p:nvCxnSpPr>
          <p:cNvPr id="117" name="直線矢印コネクタ 116"/>
          <p:cNvCxnSpPr/>
          <p:nvPr/>
        </p:nvCxnSpPr>
        <p:spPr>
          <a:xfrm flipV="1">
            <a:off x="5796136" y="5589240"/>
            <a:ext cx="1440160" cy="50405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1869350" y="4812918"/>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5508104" y="4797152"/>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8495928" y="6309320"/>
            <a:ext cx="648072" cy="369332"/>
          </a:xfrm>
          <a:prstGeom prst="rect">
            <a:avLst/>
          </a:prstGeom>
          <a:noFill/>
        </p:spPr>
        <p:txBody>
          <a:bodyPr wrap="square" rtlCol="0">
            <a:spAutoFit/>
          </a:bodyPr>
          <a:lstStyle/>
          <a:p>
            <a:r>
              <a:rPr kumimoji="1" lang="en-US" altLang="ja-JP" dirty="0" smtClean="0"/>
              <a:t>12</a:t>
            </a:r>
            <a:endParaRPr kumimoji="1" lang="ja-JP" altLang="en-US" dirty="0"/>
          </a:p>
        </p:txBody>
      </p:sp>
      <p:grpSp>
        <p:nvGrpSpPr>
          <p:cNvPr id="56" name="グループ化 55"/>
          <p:cNvGrpSpPr/>
          <p:nvPr/>
        </p:nvGrpSpPr>
        <p:grpSpPr>
          <a:xfrm>
            <a:off x="9972600" y="1340768"/>
            <a:ext cx="4752851" cy="3240360"/>
            <a:chOff x="9756576" y="1340768"/>
            <a:chExt cx="4968875" cy="3778418"/>
          </a:xfrm>
        </p:grpSpPr>
        <p:graphicFrame>
          <p:nvGraphicFramePr>
            <p:cNvPr id="1026" name="Object 2"/>
            <p:cNvGraphicFramePr>
              <a:graphicFrameLocks noChangeAspect="1"/>
            </p:cNvGraphicFramePr>
            <p:nvPr/>
          </p:nvGraphicFramePr>
          <p:xfrm>
            <a:off x="9756576" y="1412776"/>
            <a:ext cx="4968875" cy="3471861"/>
          </p:xfrm>
          <a:graphic>
            <a:graphicData uri="http://schemas.openxmlformats.org/presentationml/2006/ole">
              <p:oleObj spid="_x0000_s1026" name="ｸﾞﾗﾌ" r:id="rId16" imgW="4153680" imgH="2901600" progId="Origin50.Graph">
                <p:embed/>
              </p:oleObj>
            </a:graphicData>
          </a:graphic>
        </p:graphicFrame>
        <p:sp>
          <p:nvSpPr>
            <p:cNvPr id="47" name="円/楕円 46"/>
            <p:cNvSpPr/>
            <p:nvPr/>
          </p:nvSpPr>
          <p:spPr>
            <a:xfrm>
              <a:off x="11484768" y="1788582"/>
              <a:ext cx="303798" cy="2376264"/>
            </a:xfrm>
            <a:prstGeom prst="ellipse">
              <a:avLst/>
            </a:prstGeom>
            <a:no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11844808" y="2085129"/>
              <a:ext cx="360040" cy="432048"/>
            </a:xfrm>
            <a:prstGeom prst="ellipse">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12884452" y="2076614"/>
              <a:ext cx="360040" cy="432048"/>
            </a:xfrm>
            <a:prstGeom prst="ellipse">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p:cNvCxnSpPr/>
            <p:nvPr/>
          </p:nvCxnSpPr>
          <p:spPr>
            <a:xfrm rot="5400000" flipH="1" flipV="1">
              <a:off x="10931972" y="4254062"/>
              <a:ext cx="863302" cy="252822"/>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10515010" y="4749854"/>
              <a:ext cx="1800200" cy="369332"/>
            </a:xfrm>
            <a:prstGeom prst="rect">
              <a:avLst/>
            </a:prstGeom>
            <a:noFill/>
          </p:spPr>
          <p:txBody>
            <a:bodyPr wrap="square" rtlCol="0">
              <a:spAutoFit/>
            </a:bodyPr>
            <a:lstStyle/>
            <a:p>
              <a:r>
                <a:rPr lang="en-US" altLang="ja-JP" dirty="0" smtClean="0"/>
                <a:t>d</a:t>
              </a:r>
              <a:r>
                <a:rPr kumimoji="1" lang="en-US" altLang="ja-JP" dirty="0" smtClean="0"/>
                <a:t>iamond  peak</a:t>
              </a:r>
              <a:endParaRPr kumimoji="1" lang="ja-JP" altLang="en-US" dirty="0"/>
            </a:p>
          </p:txBody>
        </p:sp>
        <p:sp>
          <p:nvSpPr>
            <p:cNvPr id="55" name="正方形/長方形 54"/>
            <p:cNvSpPr/>
            <p:nvPr/>
          </p:nvSpPr>
          <p:spPr>
            <a:xfrm>
              <a:off x="10692680" y="1340768"/>
              <a:ext cx="2226507" cy="369332"/>
            </a:xfrm>
            <a:prstGeom prst="rect">
              <a:avLst/>
            </a:prstGeom>
          </p:spPr>
          <p:txBody>
            <a:bodyPr wrap="none">
              <a:spAutoFit/>
            </a:bodyPr>
            <a:lstStyle/>
            <a:p>
              <a:r>
                <a:rPr lang="en-US" altLang="ja-JP" dirty="0" smtClean="0">
                  <a:solidFill>
                    <a:srgbClr val="C00000"/>
                  </a:solidFill>
                </a:rPr>
                <a:t>Raman Spectroscopy </a:t>
              </a:r>
              <a:endParaRPr lang="ja-JP" altLang="en-US" dirty="0"/>
            </a:p>
          </p:txBody>
        </p:sp>
      </p:grpSp>
      <p:pic>
        <p:nvPicPr>
          <p:cNvPr id="57" name="図 56" descr="図1.jpg"/>
          <p:cNvPicPr>
            <a:picLocks noChangeAspect="1"/>
          </p:cNvPicPr>
          <p:nvPr/>
        </p:nvPicPr>
        <p:blipFill>
          <a:blip r:embed="rId17" cstate="email"/>
          <a:stretch>
            <a:fillRect/>
          </a:stretch>
        </p:blipFill>
        <p:spPr>
          <a:xfrm>
            <a:off x="1763688" y="188640"/>
            <a:ext cx="4492283" cy="3096344"/>
          </a:xfrm>
          <a:prstGeom prst="rect">
            <a:avLst/>
          </a:prstGeom>
        </p:spPr>
      </p:pic>
    </p:spTree>
    <p:custDataLst>
      <p:tags r:id="rId2"/>
    </p:custDataLst>
  </p:cSld>
  <p:clrMapOvr>
    <a:masterClrMapping/>
  </p:clrMapOvr>
  <p:transition advTm="139699">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500"/>
                                        <p:tgtEl>
                                          <p:spTgt spid="16"/>
                                        </p:tgtEl>
                                      </p:cBhvr>
                                    </p:animEffect>
                                  </p:childTnLst>
                                </p:cTn>
                              </p:par>
                              <p:par>
                                <p:cTn id="8" presetID="16" presetClass="entr" presetSubtype="26"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barn(inHorizontal)">
                                      <p:cBhvr>
                                        <p:cTn id="10" dur="500"/>
                                        <p:tgtEl>
                                          <p:spTgt spid="2054"/>
                                        </p:tgtEl>
                                      </p:cBhvr>
                                    </p:animEffect>
                                  </p:childTnLst>
                                </p:cTn>
                              </p:par>
                              <p:par>
                                <p:cTn id="11" presetID="16" presetClass="entr" presetSubtype="2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Horizontal)">
                                      <p:cBhvr>
                                        <p:cTn id="13" dur="500"/>
                                        <p:tgtEl>
                                          <p:spTgt spid="25"/>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Horizontal)">
                                      <p:cBhvr>
                                        <p:cTn id="16" dur="500"/>
                                        <p:tgtEl>
                                          <p:spTgt spid="27"/>
                                        </p:tgtEl>
                                      </p:cBhvr>
                                    </p:animEffect>
                                  </p:childTnLst>
                                </p:cTn>
                              </p:par>
                              <p:par>
                                <p:cTn id="17" presetID="16" presetClass="entr" presetSubtype="26"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arn(inHorizontal)">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inHorizontal)">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barn(inHorizontal)">
                                      <p:cBhvr>
                                        <p:cTn id="29" dur="500"/>
                                        <p:tgtEl>
                                          <p:spTgt spid="80"/>
                                        </p:tgtEl>
                                      </p:cBhvr>
                                    </p:animEffect>
                                  </p:childTnLst>
                                </p:cTn>
                              </p:par>
                              <p:par>
                                <p:cTn id="30" presetID="16" presetClass="entr" presetSubtype="26" fill="hold" nodeType="with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barn(inHorizontal)">
                                      <p:cBhvr>
                                        <p:cTn id="32" dur="500"/>
                                        <p:tgtEl>
                                          <p:spTgt spid="99"/>
                                        </p:tgtEl>
                                      </p:cBhvr>
                                    </p:animEffect>
                                  </p:childTnLst>
                                </p:cTn>
                              </p:par>
                              <p:par>
                                <p:cTn id="33" presetID="16" presetClass="entr" presetSubtype="26"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barn(inHorizontal)">
                                      <p:cBhvr>
                                        <p:cTn id="35" dur="500"/>
                                        <p:tgtEl>
                                          <p:spTgt spid="100"/>
                                        </p:tgtEl>
                                      </p:cBhvr>
                                    </p:animEffect>
                                  </p:childTnLst>
                                </p:cTn>
                              </p:par>
                              <p:par>
                                <p:cTn id="36" presetID="16" presetClass="entr" presetSubtype="26" fill="hold"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barn(inHorizontal)">
                                      <p:cBhvr>
                                        <p:cTn id="38" dur="500"/>
                                        <p:tgtEl>
                                          <p:spTgt spid="101"/>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barn(inHorizontal)">
                                      <p:cBhvr>
                                        <p:cTn id="41" dur="500"/>
                                        <p:tgtEl>
                                          <p:spTgt spid="102"/>
                                        </p:tgtEl>
                                      </p:cBhvr>
                                    </p:animEffect>
                                  </p:childTnLst>
                                </p:cTn>
                              </p:par>
                              <p:par>
                                <p:cTn id="42" presetID="16" presetClass="entr" presetSubtype="26" fill="hold"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barn(inHorizontal)">
                                      <p:cBhvr>
                                        <p:cTn id="44" dur="500"/>
                                        <p:tgtEl>
                                          <p:spTgt spid="103"/>
                                        </p:tgtEl>
                                      </p:cBhvr>
                                    </p:animEffect>
                                  </p:childTnLst>
                                </p:cTn>
                              </p:par>
                              <p:par>
                                <p:cTn id="45" presetID="16" presetClass="entr" presetSubtype="26"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barn(inHorizontal)">
                                      <p:cBhvr>
                                        <p:cTn id="47" dur="500"/>
                                        <p:tgtEl>
                                          <p:spTgt spid="105"/>
                                        </p:tgtEl>
                                      </p:cBhvr>
                                    </p:animEffect>
                                  </p:childTnLst>
                                </p:cTn>
                              </p:par>
                              <p:par>
                                <p:cTn id="48" presetID="16" presetClass="entr" presetSubtype="26" fill="hold" grpId="0"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barn(inHorizontal)">
                                      <p:cBhvr>
                                        <p:cTn id="50" dur="500"/>
                                        <p:tgtEl>
                                          <p:spTgt spid="114"/>
                                        </p:tgtEl>
                                      </p:cBhvr>
                                    </p:animEffect>
                                  </p:childTnLst>
                                </p:cTn>
                              </p:par>
                              <p:par>
                                <p:cTn id="51" presetID="16" presetClass="entr" presetSubtype="26" fill="hold" nodeType="with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barn(inHorizontal)">
                                      <p:cBhvr>
                                        <p:cTn id="53" dur="500"/>
                                        <p:tgtEl>
                                          <p:spTgt spid="124"/>
                                        </p:tgtEl>
                                      </p:cBhvr>
                                    </p:animEffect>
                                  </p:childTnLst>
                                </p:cTn>
                              </p:par>
                              <p:par>
                                <p:cTn id="54" presetID="16" presetClass="entr" presetSubtype="26" fill="hold" nodeType="with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barn(inHorizontal)">
                                      <p:cBhvr>
                                        <p:cTn id="56" dur="500"/>
                                        <p:tgtEl>
                                          <p:spTgt spid="11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nodeType="click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barn(inHorizontal)">
                                      <p:cBhvr>
                                        <p:cTn id="61" dur="500"/>
                                        <p:tgtEl>
                                          <p:spTgt spid="106"/>
                                        </p:tgtEl>
                                      </p:cBhvr>
                                    </p:animEffect>
                                  </p:childTnLst>
                                </p:cTn>
                              </p:par>
                              <p:par>
                                <p:cTn id="62" presetID="16" presetClass="entr" presetSubtype="26" fill="hold" grpId="0" nodeType="with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barn(inHorizontal)">
                                      <p:cBhvr>
                                        <p:cTn id="64" dur="500"/>
                                        <p:tgtEl>
                                          <p:spTgt spid="107"/>
                                        </p:tgtEl>
                                      </p:cBhvr>
                                    </p:animEffect>
                                  </p:childTnLst>
                                </p:cTn>
                              </p:par>
                              <p:par>
                                <p:cTn id="65" presetID="16" presetClass="entr" presetSubtype="26"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barn(inHorizontal)">
                                      <p:cBhvr>
                                        <p:cTn id="67" dur="500"/>
                                        <p:tgtEl>
                                          <p:spTgt spid="108"/>
                                        </p:tgtEl>
                                      </p:cBhvr>
                                    </p:animEffect>
                                  </p:childTnLst>
                                </p:cTn>
                              </p:par>
                              <p:par>
                                <p:cTn id="68" presetID="16" presetClass="entr" presetSubtype="26" fill="hold" grpId="0" nodeType="with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barn(inHorizontal)">
                                      <p:cBhvr>
                                        <p:cTn id="70" dur="500"/>
                                        <p:tgtEl>
                                          <p:spTgt spid="109"/>
                                        </p:tgtEl>
                                      </p:cBhvr>
                                    </p:animEffect>
                                  </p:childTnLst>
                                </p:cTn>
                              </p:par>
                              <p:par>
                                <p:cTn id="71" presetID="16" presetClass="entr" presetSubtype="26" fill="hold" grpId="0" nodeType="with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barn(inHorizontal)">
                                      <p:cBhvr>
                                        <p:cTn id="73" dur="500"/>
                                        <p:tgtEl>
                                          <p:spTgt spid="115"/>
                                        </p:tgtEl>
                                      </p:cBhvr>
                                    </p:animEffect>
                                  </p:childTnLst>
                                </p:cTn>
                              </p:par>
                              <p:par>
                                <p:cTn id="74" presetID="16" presetClass="entr" presetSubtype="26" fill="hold" nodeType="withEffect">
                                  <p:stCondLst>
                                    <p:cond delay="0"/>
                                  </p:stCondLst>
                                  <p:childTnLst>
                                    <p:set>
                                      <p:cBhvr>
                                        <p:cTn id="75" dur="1" fill="hold">
                                          <p:stCondLst>
                                            <p:cond delay="0"/>
                                          </p:stCondLst>
                                        </p:cTn>
                                        <p:tgtEl>
                                          <p:spTgt spid="117"/>
                                        </p:tgtEl>
                                        <p:attrNameLst>
                                          <p:attrName>style.visibility</p:attrName>
                                        </p:attrNameLst>
                                      </p:cBhvr>
                                      <p:to>
                                        <p:strVal val="visible"/>
                                      </p:to>
                                    </p:set>
                                    <p:animEffect transition="in" filter="barn(inHorizontal)">
                                      <p:cBhvr>
                                        <p:cTn id="76" dur="500"/>
                                        <p:tgtEl>
                                          <p:spTgt spid="117"/>
                                        </p:tgtEl>
                                      </p:cBhvr>
                                    </p:animEffect>
                                  </p:childTnLst>
                                </p:cTn>
                              </p:par>
                              <p:par>
                                <p:cTn id="77" presetID="16" presetClass="entr" presetSubtype="26" fill="hold" nodeType="withEffect">
                                  <p:stCondLst>
                                    <p:cond delay="0"/>
                                  </p:stCondLst>
                                  <p:childTnLst>
                                    <p:set>
                                      <p:cBhvr>
                                        <p:cTn id="78" dur="1" fill="hold">
                                          <p:stCondLst>
                                            <p:cond delay="0"/>
                                          </p:stCondLst>
                                        </p:cTn>
                                        <p:tgtEl>
                                          <p:spTgt spid="126"/>
                                        </p:tgtEl>
                                        <p:attrNameLst>
                                          <p:attrName>style.visibility</p:attrName>
                                        </p:attrNameLst>
                                      </p:cBhvr>
                                      <p:to>
                                        <p:strVal val="visible"/>
                                      </p:to>
                                    </p:set>
                                    <p:animEffect transition="in" filter="barn(inHorizontal)">
                                      <p:cBhvr>
                                        <p:cTn id="79" dur="500"/>
                                        <p:tgtEl>
                                          <p:spTgt spid="126"/>
                                        </p:tgtEl>
                                      </p:cBhvr>
                                    </p:animEffect>
                                  </p:childTnLst>
                                </p:cTn>
                              </p:par>
                              <p:par>
                                <p:cTn id="80" presetID="16" presetClass="entr" presetSubtype="26" fill="hold" grpId="0" nodeType="with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barn(inHorizontal)">
                                      <p:cBhvr>
                                        <p:cTn id="8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P spid="80" grpId="0"/>
      <p:bldP spid="100" grpId="0"/>
      <p:bldP spid="102" grpId="0"/>
      <p:bldP spid="105" grpId="0"/>
      <p:bldP spid="107" grpId="0"/>
      <p:bldP spid="109" grpId="0"/>
      <p:bldP spid="112"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p:cNvGrpSpPr/>
          <p:nvPr/>
        </p:nvGrpSpPr>
        <p:grpSpPr>
          <a:xfrm>
            <a:off x="827584" y="1052736"/>
            <a:ext cx="7488832" cy="720080"/>
            <a:chOff x="1691705" y="1557338"/>
            <a:chExt cx="7488832" cy="720080"/>
          </a:xfrm>
        </p:grpSpPr>
        <p:sp>
          <p:nvSpPr>
            <p:cNvPr id="45" name="Text Box 99"/>
            <p:cNvSpPr txBox="1">
              <a:spLocks noChangeArrowheads="1"/>
            </p:cNvSpPr>
            <p:nvPr/>
          </p:nvSpPr>
          <p:spPr bwMode="auto">
            <a:xfrm>
              <a:off x="1816100" y="1603375"/>
              <a:ext cx="7318285" cy="584775"/>
            </a:xfrm>
            <a:prstGeom prst="rect">
              <a:avLst/>
            </a:prstGeom>
            <a:noFill/>
            <a:ln w="9525" algn="ctr">
              <a:noFill/>
              <a:miter lim="800000"/>
              <a:headEnd/>
              <a:tailEnd/>
            </a:ln>
            <a:effectLst/>
          </p:spPr>
          <p:txBody>
            <a:bodyPr wrap="none">
              <a:spAutoFit/>
            </a:bodyPr>
            <a:lstStyle/>
            <a:p>
              <a:r>
                <a:rPr lang="en-US" altLang="ja-JP" sz="3200" dirty="0" smtClean="0">
                  <a:solidFill>
                    <a:srgbClr val="FF0000"/>
                  </a:solidFill>
                </a:rPr>
                <a:t>Purpose : </a:t>
              </a:r>
              <a:r>
                <a:rPr lang="en-US" altLang="ja-JP" sz="3200" dirty="0">
                  <a:solidFill>
                    <a:srgbClr val="FF0000"/>
                  </a:solidFill>
                </a:rPr>
                <a:t>measure the electrical resistance</a:t>
              </a:r>
            </a:p>
          </p:txBody>
        </p:sp>
        <p:sp>
          <p:nvSpPr>
            <p:cNvPr id="46" name="AutoShape 100"/>
            <p:cNvSpPr>
              <a:spLocks noChangeArrowheads="1"/>
            </p:cNvSpPr>
            <p:nvPr/>
          </p:nvSpPr>
          <p:spPr bwMode="auto">
            <a:xfrm>
              <a:off x="1691705" y="1557338"/>
              <a:ext cx="7488832" cy="720080"/>
            </a:xfrm>
            <a:prstGeom prst="roundRect">
              <a:avLst>
                <a:gd name="adj" fmla="val 16667"/>
              </a:avLst>
            </a:prstGeom>
            <a:noFill/>
            <a:ln w="9525" algn="ctr">
              <a:solidFill>
                <a:schemeClr val="tx1"/>
              </a:solidFill>
              <a:round/>
              <a:headEnd/>
              <a:tailEnd/>
            </a:ln>
            <a:effectLst/>
          </p:spPr>
          <p:txBody>
            <a:bodyPr wrap="none" anchor="ctr"/>
            <a:lstStyle/>
            <a:p>
              <a:endParaRPr lang="ja-JP" altLang="en-US"/>
            </a:p>
          </p:txBody>
        </p:sp>
      </p:grpSp>
      <p:sp>
        <p:nvSpPr>
          <p:cNvPr id="47" name="コンテンツ プレースホルダ 2"/>
          <p:cNvSpPr txBox="1">
            <a:spLocks/>
          </p:cNvSpPr>
          <p:nvPr/>
        </p:nvSpPr>
        <p:spPr>
          <a:xfrm>
            <a:off x="4788024" y="2420888"/>
            <a:ext cx="5184576" cy="352839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800" b="0" i="0" u="sng" strike="noStrike" kern="1200" cap="none" spc="0" normalizeH="0" baseline="0" noProof="0" dirty="0" smtClean="0">
                <a:ln>
                  <a:noFill/>
                </a:ln>
                <a:solidFill>
                  <a:schemeClr val="tx1"/>
                </a:solidFill>
                <a:effectLst/>
                <a:uLnTx/>
                <a:uFillTx/>
                <a:latin typeface="+mn-lt"/>
                <a:ea typeface="+mn-ea"/>
                <a:cs typeface="+mn-cs"/>
              </a:rPr>
              <a:t>sample setting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sample: 24NHBn</a:t>
            </a:r>
            <a:endParaRPr kumimoji="1" lang="en-US" altLang="ja-JP" sz="2400" b="0" i="0" u="none" strike="noStrike" kern="1200" cap="none" spc="0" normalizeH="0" baseline="-2500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Cell</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a:t>
            </a:r>
            <a:r>
              <a:rPr lang="en-US" altLang="ja-JP" sz="2400" dirty="0" smtClean="0"/>
              <a:t>30</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 mm</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(Cu-Be)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Diamond</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 550μm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Gasket : SUS310S</a:t>
            </a:r>
            <a:endParaRPr lang="en-US" altLang="ja-JP"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400" b="0" i="0" u="none" strike="noStrike" kern="1200" cap="none" spc="0" normalizeH="0" baseline="-2500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77" name="グループ化 76"/>
          <p:cNvGrpSpPr/>
          <p:nvPr/>
        </p:nvGrpSpPr>
        <p:grpSpPr>
          <a:xfrm>
            <a:off x="0" y="2492896"/>
            <a:ext cx="4907682" cy="3459938"/>
            <a:chOff x="251520" y="1985182"/>
            <a:chExt cx="4907682" cy="3459938"/>
          </a:xfrm>
        </p:grpSpPr>
        <p:sp>
          <p:nvSpPr>
            <p:cNvPr id="78" name="Text Box 4"/>
            <p:cNvSpPr txBox="1">
              <a:spLocks noChangeArrowheads="1"/>
            </p:cNvSpPr>
            <p:nvPr/>
          </p:nvSpPr>
          <p:spPr bwMode="auto">
            <a:xfrm>
              <a:off x="3311352" y="4289438"/>
              <a:ext cx="1847850" cy="641317"/>
            </a:xfrm>
            <a:prstGeom prst="rect">
              <a:avLst/>
            </a:prstGeom>
            <a:noFill/>
            <a:ln w="9525">
              <a:noFill/>
              <a:miter lim="800000"/>
              <a:headEnd/>
              <a:tailEnd/>
            </a:ln>
          </p:spPr>
          <p:txBody>
            <a:bodyPr wrap="none">
              <a:spAutoFit/>
            </a:bodyPr>
            <a:lstStyle/>
            <a:p>
              <a:r>
                <a:rPr lang="en-US" altLang="ja-JP" dirty="0"/>
                <a:t>Insulating Layer</a:t>
              </a:r>
            </a:p>
            <a:p>
              <a:r>
                <a:rPr lang="en-US" altLang="ja-JP" dirty="0"/>
                <a:t>Alumina Powder</a:t>
              </a:r>
            </a:p>
          </p:txBody>
        </p:sp>
        <p:sp>
          <p:nvSpPr>
            <p:cNvPr id="79" name="Text Box 5"/>
            <p:cNvSpPr txBox="1">
              <a:spLocks noChangeArrowheads="1"/>
            </p:cNvSpPr>
            <p:nvPr/>
          </p:nvSpPr>
          <p:spPr bwMode="auto">
            <a:xfrm>
              <a:off x="251520" y="4361442"/>
              <a:ext cx="1187450" cy="641317"/>
            </a:xfrm>
            <a:prstGeom prst="rect">
              <a:avLst/>
            </a:prstGeom>
            <a:noFill/>
            <a:ln w="9525">
              <a:noFill/>
              <a:miter lim="800000"/>
              <a:headEnd/>
              <a:tailEnd/>
            </a:ln>
          </p:spPr>
          <p:txBody>
            <a:bodyPr wrap="none">
              <a:spAutoFit/>
            </a:bodyPr>
            <a:lstStyle/>
            <a:p>
              <a:r>
                <a:rPr lang="en-US" altLang="ja-JP" dirty="0"/>
                <a:t>Gasket</a:t>
              </a:r>
            </a:p>
            <a:p>
              <a:r>
                <a:rPr lang="en-US" altLang="ja-JP" dirty="0"/>
                <a:t>SUS310S</a:t>
              </a:r>
            </a:p>
          </p:txBody>
        </p:sp>
        <p:sp>
          <p:nvSpPr>
            <p:cNvPr id="80" name="Oval 6" descr="70%"/>
            <p:cNvSpPr>
              <a:spLocks noChangeArrowheads="1"/>
            </p:cNvSpPr>
            <p:nvPr/>
          </p:nvSpPr>
          <p:spPr bwMode="auto">
            <a:xfrm flipH="1">
              <a:off x="2771775" y="3596390"/>
              <a:ext cx="168275" cy="114804"/>
            </a:xfrm>
            <a:prstGeom prst="ellipse">
              <a:avLst/>
            </a:prstGeom>
            <a:pattFill prst="pct70">
              <a:fgClr>
                <a:schemeClr val="tx1"/>
              </a:fgClr>
              <a:bgClr>
                <a:schemeClr val="bg1"/>
              </a:bgClr>
            </a:pattFill>
            <a:ln w="9525">
              <a:noFill/>
              <a:round/>
              <a:headEnd/>
              <a:tailEnd/>
            </a:ln>
          </p:spPr>
          <p:txBody>
            <a:bodyPr wrap="none" anchor="ctr"/>
            <a:lstStyle/>
            <a:p>
              <a:endParaRPr lang="ja-JP" altLang="en-US"/>
            </a:p>
          </p:txBody>
        </p:sp>
        <p:sp>
          <p:nvSpPr>
            <p:cNvPr id="81" name="Oval 7" descr="70%"/>
            <p:cNvSpPr>
              <a:spLocks noChangeArrowheads="1"/>
            </p:cNvSpPr>
            <p:nvPr/>
          </p:nvSpPr>
          <p:spPr bwMode="auto">
            <a:xfrm>
              <a:off x="1677988" y="3602328"/>
              <a:ext cx="138113" cy="95010"/>
            </a:xfrm>
            <a:prstGeom prst="ellipse">
              <a:avLst/>
            </a:prstGeom>
            <a:pattFill prst="pct70">
              <a:fgClr>
                <a:schemeClr val="tx1"/>
              </a:fgClr>
              <a:bgClr>
                <a:schemeClr val="bg1"/>
              </a:bgClr>
            </a:pattFill>
            <a:ln w="9525">
              <a:noFill/>
              <a:round/>
              <a:headEnd/>
              <a:tailEnd/>
            </a:ln>
          </p:spPr>
          <p:txBody>
            <a:bodyPr wrap="none" anchor="ctr"/>
            <a:lstStyle/>
            <a:p>
              <a:endParaRPr lang="ja-JP" altLang="en-US"/>
            </a:p>
          </p:txBody>
        </p:sp>
        <p:sp>
          <p:nvSpPr>
            <p:cNvPr id="82" name="Oval 8"/>
            <p:cNvSpPr>
              <a:spLocks noChangeArrowheads="1"/>
            </p:cNvSpPr>
            <p:nvPr/>
          </p:nvSpPr>
          <p:spPr bwMode="auto">
            <a:xfrm>
              <a:off x="1695450" y="3659730"/>
              <a:ext cx="157163" cy="116783"/>
            </a:xfrm>
            <a:prstGeom prst="ellipse">
              <a:avLst/>
            </a:prstGeom>
            <a:solidFill>
              <a:srgbClr val="CCFFFF"/>
            </a:solidFill>
            <a:ln w="9525">
              <a:noFill/>
              <a:round/>
              <a:headEnd/>
              <a:tailEnd/>
            </a:ln>
          </p:spPr>
          <p:txBody>
            <a:bodyPr wrap="none" anchor="ctr"/>
            <a:lstStyle/>
            <a:p>
              <a:endParaRPr lang="ja-JP" altLang="en-US"/>
            </a:p>
          </p:txBody>
        </p:sp>
        <p:sp>
          <p:nvSpPr>
            <p:cNvPr id="83" name="Oval 9"/>
            <p:cNvSpPr>
              <a:spLocks noChangeArrowheads="1"/>
            </p:cNvSpPr>
            <p:nvPr/>
          </p:nvSpPr>
          <p:spPr bwMode="auto">
            <a:xfrm>
              <a:off x="2771775" y="3659730"/>
              <a:ext cx="144463" cy="118762"/>
            </a:xfrm>
            <a:prstGeom prst="ellipse">
              <a:avLst/>
            </a:prstGeom>
            <a:solidFill>
              <a:srgbClr val="CCFFFF"/>
            </a:solidFill>
            <a:ln w="9525">
              <a:noFill/>
              <a:round/>
              <a:headEnd/>
              <a:tailEnd/>
            </a:ln>
          </p:spPr>
          <p:txBody>
            <a:bodyPr wrap="none" anchor="ctr"/>
            <a:lstStyle/>
            <a:p>
              <a:endParaRPr lang="ja-JP" altLang="en-US"/>
            </a:p>
          </p:txBody>
        </p:sp>
        <p:sp>
          <p:nvSpPr>
            <p:cNvPr id="84" name="Oval 10"/>
            <p:cNvSpPr>
              <a:spLocks noChangeArrowheads="1"/>
            </p:cNvSpPr>
            <p:nvPr/>
          </p:nvSpPr>
          <p:spPr bwMode="auto">
            <a:xfrm>
              <a:off x="2432050" y="3691400"/>
              <a:ext cx="450850" cy="302844"/>
            </a:xfrm>
            <a:prstGeom prst="ellipse">
              <a:avLst/>
            </a:prstGeom>
            <a:solidFill>
              <a:srgbClr val="C0C0C0"/>
            </a:solidFill>
            <a:ln w="9525">
              <a:solidFill>
                <a:srgbClr val="C0C0C0"/>
              </a:solidFill>
              <a:round/>
              <a:headEnd/>
              <a:tailEnd/>
            </a:ln>
          </p:spPr>
          <p:txBody>
            <a:bodyPr wrap="none" anchor="ctr"/>
            <a:lstStyle/>
            <a:p>
              <a:endParaRPr lang="ja-JP" altLang="en-US"/>
            </a:p>
          </p:txBody>
        </p:sp>
        <p:sp>
          <p:nvSpPr>
            <p:cNvPr id="85" name="Oval 11"/>
            <p:cNvSpPr>
              <a:spLocks noChangeArrowheads="1"/>
            </p:cNvSpPr>
            <p:nvPr/>
          </p:nvSpPr>
          <p:spPr bwMode="auto">
            <a:xfrm>
              <a:off x="1719263" y="3691400"/>
              <a:ext cx="450850" cy="302844"/>
            </a:xfrm>
            <a:prstGeom prst="ellipse">
              <a:avLst/>
            </a:prstGeom>
            <a:solidFill>
              <a:srgbClr val="C0C0C0"/>
            </a:solidFill>
            <a:ln w="9525">
              <a:solidFill>
                <a:srgbClr val="C0C0C0"/>
              </a:solidFill>
              <a:round/>
              <a:headEnd/>
              <a:tailEnd/>
            </a:ln>
          </p:spPr>
          <p:txBody>
            <a:bodyPr wrap="none" anchor="ctr"/>
            <a:lstStyle/>
            <a:p>
              <a:endParaRPr lang="ja-JP" altLang="en-US"/>
            </a:p>
          </p:txBody>
        </p:sp>
        <p:sp>
          <p:nvSpPr>
            <p:cNvPr id="86" name="Oval 12"/>
            <p:cNvSpPr>
              <a:spLocks noChangeArrowheads="1"/>
            </p:cNvSpPr>
            <p:nvPr/>
          </p:nvSpPr>
          <p:spPr bwMode="auto">
            <a:xfrm>
              <a:off x="2608263" y="3895275"/>
              <a:ext cx="273050" cy="269195"/>
            </a:xfrm>
            <a:prstGeom prst="ellipse">
              <a:avLst/>
            </a:prstGeom>
            <a:solidFill>
              <a:srgbClr val="C0C0C0"/>
            </a:solidFill>
            <a:ln w="9525">
              <a:solidFill>
                <a:srgbClr val="C0C0C0"/>
              </a:solidFill>
              <a:round/>
              <a:headEnd/>
              <a:tailEnd/>
            </a:ln>
          </p:spPr>
          <p:txBody>
            <a:bodyPr wrap="none" anchor="ctr"/>
            <a:lstStyle/>
            <a:p>
              <a:endParaRPr lang="ja-JP" altLang="en-US"/>
            </a:p>
          </p:txBody>
        </p:sp>
        <p:sp>
          <p:nvSpPr>
            <p:cNvPr id="87" name="Rectangle 13"/>
            <p:cNvSpPr>
              <a:spLocks noChangeArrowheads="1"/>
            </p:cNvSpPr>
            <p:nvPr/>
          </p:nvSpPr>
          <p:spPr bwMode="auto">
            <a:xfrm>
              <a:off x="1374775" y="3776513"/>
              <a:ext cx="1895475" cy="287009"/>
            </a:xfrm>
            <a:prstGeom prst="rect">
              <a:avLst/>
            </a:prstGeom>
            <a:solidFill>
              <a:srgbClr val="C0C0C0"/>
            </a:solidFill>
            <a:ln w="9525">
              <a:solidFill>
                <a:srgbClr val="C0C0C0"/>
              </a:solidFill>
              <a:miter lim="800000"/>
              <a:headEnd/>
              <a:tailEnd/>
            </a:ln>
          </p:spPr>
          <p:txBody>
            <a:bodyPr wrap="none" anchor="ctr"/>
            <a:lstStyle/>
            <a:p>
              <a:endParaRPr lang="ja-JP" altLang="en-US"/>
            </a:p>
          </p:txBody>
        </p:sp>
        <p:grpSp>
          <p:nvGrpSpPr>
            <p:cNvPr id="88" name="Group 14"/>
            <p:cNvGrpSpPr>
              <a:grpSpLocks/>
            </p:cNvGrpSpPr>
            <p:nvPr/>
          </p:nvGrpSpPr>
          <p:grpSpPr bwMode="auto">
            <a:xfrm>
              <a:off x="1787525" y="3596386"/>
              <a:ext cx="1022350" cy="370143"/>
              <a:chOff x="1836" y="1640"/>
              <a:chExt cx="675" cy="161"/>
            </a:xfrm>
          </p:grpSpPr>
          <p:sp>
            <p:nvSpPr>
              <p:cNvPr id="138" name="Freeform 15"/>
              <p:cNvSpPr>
                <a:spLocks/>
              </p:cNvSpPr>
              <p:nvPr/>
            </p:nvSpPr>
            <p:spPr bwMode="auto">
              <a:xfrm>
                <a:off x="1838" y="1683"/>
                <a:ext cx="672" cy="118"/>
              </a:xfrm>
              <a:custGeom>
                <a:avLst/>
                <a:gdLst>
                  <a:gd name="T0" fmla="*/ 0 w 672"/>
                  <a:gd name="T1" fmla="*/ 0 h 118"/>
                  <a:gd name="T2" fmla="*/ 108 w 672"/>
                  <a:gd name="T3" fmla="*/ 118 h 118"/>
                  <a:gd name="T4" fmla="*/ 568 w 672"/>
                  <a:gd name="T5" fmla="*/ 118 h 118"/>
                  <a:gd name="T6" fmla="*/ 672 w 672"/>
                  <a:gd name="T7" fmla="*/ 0 h 118"/>
                  <a:gd name="T8" fmla="*/ 0 w 672"/>
                  <a:gd name="T9" fmla="*/ 0 h 118"/>
                  <a:gd name="T10" fmla="*/ 0 60000 65536"/>
                  <a:gd name="T11" fmla="*/ 0 60000 65536"/>
                  <a:gd name="T12" fmla="*/ 0 60000 65536"/>
                  <a:gd name="T13" fmla="*/ 0 60000 65536"/>
                  <a:gd name="T14" fmla="*/ 0 60000 65536"/>
                  <a:gd name="T15" fmla="*/ 0 w 672"/>
                  <a:gd name="T16" fmla="*/ 0 h 118"/>
                  <a:gd name="T17" fmla="*/ 672 w 672"/>
                  <a:gd name="T18" fmla="*/ 118 h 118"/>
                </a:gdLst>
                <a:ahLst/>
                <a:cxnLst>
                  <a:cxn ang="T10">
                    <a:pos x="T0" y="T1"/>
                  </a:cxn>
                  <a:cxn ang="T11">
                    <a:pos x="T2" y="T3"/>
                  </a:cxn>
                  <a:cxn ang="T12">
                    <a:pos x="T4" y="T5"/>
                  </a:cxn>
                  <a:cxn ang="T13">
                    <a:pos x="T6" y="T7"/>
                  </a:cxn>
                  <a:cxn ang="T14">
                    <a:pos x="T8" y="T9"/>
                  </a:cxn>
                </a:cxnLst>
                <a:rect l="T15" t="T16" r="T17" b="T18"/>
                <a:pathLst>
                  <a:path w="672" h="118">
                    <a:moveTo>
                      <a:pt x="0" y="0"/>
                    </a:moveTo>
                    <a:lnTo>
                      <a:pt x="108" y="118"/>
                    </a:lnTo>
                    <a:lnTo>
                      <a:pt x="568" y="118"/>
                    </a:lnTo>
                    <a:lnTo>
                      <a:pt x="672" y="0"/>
                    </a:lnTo>
                    <a:lnTo>
                      <a:pt x="0" y="0"/>
                    </a:lnTo>
                    <a:close/>
                  </a:path>
                </a:pathLst>
              </a:custGeom>
              <a:solidFill>
                <a:schemeClr val="bg1"/>
              </a:solidFill>
              <a:ln w="9525">
                <a:noFill/>
                <a:round/>
                <a:headEnd/>
                <a:tailEnd/>
              </a:ln>
            </p:spPr>
            <p:txBody>
              <a:bodyPr/>
              <a:lstStyle/>
              <a:p>
                <a:endParaRPr lang="ja-JP" altLang="en-US"/>
              </a:p>
            </p:txBody>
          </p:sp>
          <p:sp>
            <p:nvSpPr>
              <p:cNvPr id="139" name="Rectangle 16"/>
              <p:cNvSpPr>
                <a:spLocks noChangeArrowheads="1"/>
              </p:cNvSpPr>
              <p:nvPr/>
            </p:nvSpPr>
            <p:spPr bwMode="auto">
              <a:xfrm>
                <a:off x="1836" y="1640"/>
                <a:ext cx="675" cy="44"/>
              </a:xfrm>
              <a:prstGeom prst="rect">
                <a:avLst/>
              </a:prstGeom>
              <a:solidFill>
                <a:schemeClr val="bg1"/>
              </a:solidFill>
              <a:ln w="9525">
                <a:noFill/>
                <a:miter lim="800000"/>
                <a:headEnd/>
                <a:tailEnd/>
              </a:ln>
            </p:spPr>
            <p:txBody>
              <a:bodyPr wrap="none" anchor="ctr"/>
              <a:lstStyle/>
              <a:p>
                <a:endParaRPr lang="ja-JP" altLang="en-US"/>
              </a:p>
            </p:txBody>
          </p:sp>
        </p:grpSp>
        <p:sp>
          <p:nvSpPr>
            <p:cNvPr id="89" name="Oval 17"/>
            <p:cNvSpPr>
              <a:spLocks noChangeArrowheads="1"/>
            </p:cNvSpPr>
            <p:nvPr/>
          </p:nvSpPr>
          <p:spPr bwMode="auto">
            <a:xfrm>
              <a:off x="1716088" y="3895275"/>
              <a:ext cx="273050" cy="269195"/>
            </a:xfrm>
            <a:prstGeom prst="ellipse">
              <a:avLst/>
            </a:prstGeom>
            <a:solidFill>
              <a:srgbClr val="C0C0C0"/>
            </a:solidFill>
            <a:ln w="9525">
              <a:solidFill>
                <a:srgbClr val="C0C0C0"/>
              </a:solidFill>
              <a:round/>
              <a:headEnd/>
              <a:tailEnd/>
            </a:ln>
          </p:spPr>
          <p:txBody>
            <a:bodyPr wrap="none" anchor="ctr"/>
            <a:lstStyle/>
            <a:p>
              <a:endParaRPr lang="ja-JP" altLang="en-US"/>
            </a:p>
          </p:txBody>
        </p:sp>
        <p:grpSp>
          <p:nvGrpSpPr>
            <p:cNvPr id="90" name="Group 18"/>
            <p:cNvGrpSpPr>
              <a:grpSpLocks/>
            </p:cNvGrpSpPr>
            <p:nvPr/>
          </p:nvGrpSpPr>
          <p:grpSpPr bwMode="auto">
            <a:xfrm>
              <a:off x="1374775" y="4006116"/>
              <a:ext cx="1852613" cy="1439004"/>
              <a:chOff x="1565" y="1825"/>
              <a:chExt cx="1225" cy="743"/>
            </a:xfrm>
          </p:grpSpPr>
          <p:grpSp>
            <p:nvGrpSpPr>
              <p:cNvPr id="128" name="Group 19"/>
              <p:cNvGrpSpPr>
                <a:grpSpLocks/>
              </p:cNvGrpSpPr>
              <p:nvPr/>
            </p:nvGrpSpPr>
            <p:grpSpPr bwMode="auto">
              <a:xfrm>
                <a:off x="1565" y="1825"/>
                <a:ext cx="1225" cy="743"/>
                <a:chOff x="1565" y="1842"/>
                <a:chExt cx="1225" cy="743"/>
              </a:xfrm>
            </p:grpSpPr>
            <p:sp>
              <p:nvSpPr>
                <p:cNvPr id="131" name="Freeform 20"/>
                <p:cNvSpPr>
                  <a:spLocks/>
                </p:cNvSpPr>
                <p:nvPr/>
              </p:nvSpPr>
              <p:spPr bwMode="auto">
                <a:xfrm flipV="1">
                  <a:off x="1565" y="1842"/>
                  <a:ext cx="1225" cy="743"/>
                </a:xfrm>
                <a:custGeom>
                  <a:avLst/>
                  <a:gdLst>
                    <a:gd name="T0" fmla="*/ 65 w 2880"/>
                    <a:gd name="T1" fmla="*/ 0 h 2520"/>
                    <a:gd name="T2" fmla="*/ 0 w 2880"/>
                    <a:gd name="T3" fmla="*/ 47 h 2520"/>
                    <a:gd name="T4" fmla="*/ 0 w 2880"/>
                    <a:gd name="T5" fmla="*/ 94 h 2520"/>
                    <a:gd name="T6" fmla="*/ 163 w 2880"/>
                    <a:gd name="T7" fmla="*/ 219 h 2520"/>
                    <a:gd name="T8" fmla="*/ 358 w 2880"/>
                    <a:gd name="T9" fmla="*/ 219 h 2520"/>
                    <a:gd name="T10" fmla="*/ 521 w 2880"/>
                    <a:gd name="T11" fmla="*/ 94 h 2520"/>
                    <a:gd name="T12" fmla="*/ 521 w 2880"/>
                    <a:gd name="T13" fmla="*/ 47 h 2520"/>
                    <a:gd name="T14" fmla="*/ 456 w 2880"/>
                    <a:gd name="T15" fmla="*/ 0 h 2520"/>
                    <a:gd name="T16" fmla="*/ 65 w 2880"/>
                    <a:gd name="T17" fmla="*/ 0 h 2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0"/>
                    <a:gd name="T28" fmla="*/ 0 h 2520"/>
                    <a:gd name="T29" fmla="*/ 2880 w 2880"/>
                    <a:gd name="T30" fmla="*/ 2520 h 25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0" h="2520">
                      <a:moveTo>
                        <a:pt x="360" y="0"/>
                      </a:moveTo>
                      <a:lnTo>
                        <a:pt x="0" y="540"/>
                      </a:lnTo>
                      <a:lnTo>
                        <a:pt x="0" y="1080"/>
                      </a:lnTo>
                      <a:lnTo>
                        <a:pt x="900" y="2520"/>
                      </a:lnTo>
                      <a:lnTo>
                        <a:pt x="1980" y="2520"/>
                      </a:lnTo>
                      <a:lnTo>
                        <a:pt x="2880" y="1080"/>
                      </a:lnTo>
                      <a:lnTo>
                        <a:pt x="2880" y="540"/>
                      </a:lnTo>
                      <a:lnTo>
                        <a:pt x="2520" y="0"/>
                      </a:lnTo>
                      <a:lnTo>
                        <a:pt x="360" y="0"/>
                      </a:lnTo>
                      <a:close/>
                    </a:path>
                  </a:pathLst>
                </a:custGeom>
                <a:gradFill rotWithShape="1">
                  <a:gsLst>
                    <a:gs pos="0">
                      <a:srgbClr val="FFFF00">
                        <a:alpha val="75998"/>
                      </a:srgbClr>
                    </a:gs>
                    <a:gs pos="100000">
                      <a:srgbClr val="FFFF99"/>
                    </a:gs>
                  </a:gsLst>
                  <a:lin ang="5400000" scaled="1"/>
                </a:gradFill>
                <a:ln w="9525">
                  <a:solidFill>
                    <a:srgbClr val="000000"/>
                  </a:solidFill>
                  <a:round/>
                  <a:headEnd/>
                  <a:tailEnd/>
                </a:ln>
              </p:spPr>
              <p:txBody>
                <a:bodyPr lIns="74295" tIns="8890" rIns="74295" bIns="8890"/>
                <a:lstStyle/>
                <a:p>
                  <a:endParaRPr lang="ja-JP" altLang="en-US"/>
                </a:p>
              </p:txBody>
            </p:sp>
            <p:sp>
              <p:nvSpPr>
                <p:cNvPr id="132" name="Line 21"/>
                <p:cNvSpPr>
                  <a:spLocks noChangeShapeType="1"/>
                </p:cNvSpPr>
                <p:nvPr/>
              </p:nvSpPr>
              <p:spPr bwMode="auto">
                <a:xfrm flipV="1">
                  <a:off x="1565" y="2427"/>
                  <a:ext cx="1225" cy="0"/>
                </a:xfrm>
                <a:prstGeom prst="line">
                  <a:avLst/>
                </a:prstGeom>
                <a:noFill/>
                <a:ln w="9525">
                  <a:solidFill>
                    <a:srgbClr val="000000"/>
                  </a:solidFill>
                  <a:round/>
                  <a:headEnd/>
                  <a:tailEnd/>
                </a:ln>
              </p:spPr>
              <p:txBody>
                <a:bodyPr lIns="74295" tIns="8890" rIns="74295" bIns="8890"/>
                <a:lstStyle/>
                <a:p>
                  <a:endParaRPr lang="ja-JP" altLang="en-US"/>
                </a:p>
              </p:txBody>
            </p:sp>
            <p:sp>
              <p:nvSpPr>
                <p:cNvPr id="133" name="Line 22"/>
                <p:cNvSpPr>
                  <a:spLocks noChangeShapeType="1"/>
                </p:cNvSpPr>
                <p:nvPr/>
              </p:nvSpPr>
              <p:spPr bwMode="auto">
                <a:xfrm flipV="1">
                  <a:off x="1565" y="2266"/>
                  <a:ext cx="1225" cy="0"/>
                </a:xfrm>
                <a:prstGeom prst="line">
                  <a:avLst/>
                </a:prstGeom>
                <a:noFill/>
                <a:ln w="9525">
                  <a:solidFill>
                    <a:srgbClr val="000000"/>
                  </a:solidFill>
                  <a:round/>
                  <a:headEnd/>
                  <a:tailEnd/>
                </a:ln>
              </p:spPr>
              <p:txBody>
                <a:bodyPr lIns="74295" tIns="8890" rIns="74295" bIns="8890"/>
                <a:lstStyle/>
                <a:p>
                  <a:endParaRPr lang="ja-JP" altLang="en-US"/>
                </a:p>
              </p:txBody>
            </p:sp>
            <p:sp>
              <p:nvSpPr>
                <p:cNvPr id="134" name="Freeform 23"/>
                <p:cNvSpPr>
                  <a:spLocks/>
                </p:cNvSpPr>
                <p:nvPr/>
              </p:nvSpPr>
              <p:spPr bwMode="auto">
                <a:xfrm flipV="1">
                  <a:off x="1640" y="1842"/>
                  <a:ext cx="314" cy="743"/>
                </a:xfrm>
                <a:custGeom>
                  <a:avLst/>
                  <a:gdLst>
                    <a:gd name="T0" fmla="*/ 64 w 743"/>
                    <a:gd name="T1" fmla="*/ 0 h 2521"/>
                    <a:gd name="T2" fmla="*/ 0 w 743"/>
                    <a:gd name="T3" fmla="*/ 47 h 2521"/>
                    <a:gd name="T4" fmla="*/ 0 w 743"/>
                    <a:gd name="T5" fmla="*/ 94 h 2521"/>
                    <a:gd name="T6" fmla="*/ 133 w 743"/>
                    <a:gd name="T7" fmla="*/ 219 h 2521"/>
                    <a:gd name="T8" fmla="*/ 0 60000 65536"/>
                    <a:gd name="T9" fmla="*/ 0 60000 65536"/>
                    <a:gd name="T10" fmla="*/ 0 60000 65536"/>
                    <a:gd name="T11" fmla="*/ 0 60000 65536"/>
                    <a:gd name="T12" fmla="*/ 0 w 743"/>
                    <a:gd name="T13" fmla="*/ 0 h 2521"/>
                    <a:gd name="T14" fmla="*/ 743 w 743"/>
                    <a:gd name="T15" fmla="*/ 2521 h 2521"/>
                  </a:gdLst>
                  <a:ahLst/>
                  <a:cxnLst>
                    <a:cxn ang="T8">
                      <a:pos x="T0" y="T1"/>
                    </a:cxn>
                    <a:cxn ang="T9">
                      <a:pos x="T2" y="T3"/>
                    </a:cxn>
                    <a:cxn ang="T10">
                      <a:pos x="T4" y="T5"/>
                    </a:cxn>
                    <a:cxn ang="T11">
                      <a:pos x="T6" y="T7"/>
                    </a:cxn>
                  </a:cxnLst>
                  <a:rect l="T12" t="T13" r="T14" b="T15"/>
                  <a:pathLst>
                    <a:path w="743" h="2521">
                      <a:moveTo>
                        <a:pt x="360" y="0"/>
                      </a:moveTo>
                      <a:lnTo>
                        <a:pt x="0" y="540"/>
                      </a:lnTo>
                      <a:lnTo>
                        <a:pt x="0" y="1080"/>
                      </a:lnTo>
                      <a:lnTo>
                        <a:pt x="743" y="2521"/>
                      </a:lnTo>
                    </a:path>
                  </a:pathLst>
                </a:custGeom>
                <a:noFill/>
                <a:ln w="9525">
                  <a:solidFill>
                    <a:srgbClr val="000000"/>
                  </a:solidFill>
                  <a:round/>
                  <a:headEnd/>
                  <a:tailEnd/>
                </a:ln>
              </p:spPr>
              <p:txBody>
                <a:bodyPr lIns="74295" tIns="8890" rIns="74295" bIns="8890"/>
                <a:lstStyle/>
                <a:p>
                  <a:endParaRPr lang="ja-JP" altLang="en-US"/>
                </a:p>
              </p:txBody>
            </p:sp>
            <p:sp>
              <p:nvSpPr>
                <p:cNvPr id="135" name="Freeform 24"/>
                <p:cNvSpPr>
                  <a:spLocks/>
                </p:cNvSpPr>
                <p:nvPr/>
              </p:nvSpPr>
              <p:spPr bwMode="auto">
                <a:xfrm flipV="1">
                  <a:off x="2389" y="1842"/>
                  <a:ext cx="319" cy="743"/>
                </a:xfrm>
                <a:custGeom>
                  <a:avLst/>
                  <a:gdLst>
                    <a:gd name="T0" fmla="*/ 70 w 756"/>
                    <a:gd name="T1" fmla="*/ 0 h 2522"/>
                    <a:gd name="T2" fmla="*/ 135 w 756"/>
                    <a:gd name="T3" fmla="*/ 47 h 2522"/>
                    <a:gd name="T4" fmla="*/ 135 w 756"/>
                    <a:gd name="T5" fmla="*/ 94 h 2522"/>
                    <a:gd name="T6" fmla="*/ 0 w 756"/>
                    <a:gd name="T7" fmla="*/ 219 h 2522"/>
                    <a:gd name="T8" fmla="*/ 0 60000 65536"/>
                    <a:gd name="T9" fmla="*/ 0 60000 65536"/>
                    <a:gd name="T10" fmla="*/ 0 60000 65536"/>
                    <a:gd name="T11" fmla="*/ 0 60000 65536"/>
                    <a:gd name="T12" fmla="*/ 0 w 756"/>
                    <a:gd name="T13" fmla="*/ 0 h 2522"/>
                    <a:gd name="T14" fmla="*/ 756 w 756"/>
                    <a:gd name="T15" fmla="*/ 2522 h 2522"/>
                  </a:gdLst>
                  <a:ahLst/>
                  <a:cxnLst>
                    <a:cxn ang="T8">
                      <a:pos x="T0" y="T1"/>
                    </a:cxn>
                    <a:cxn ang="T9">
                      <a:pos x="T2" y="T3"/>
                    </a:cxn>
                    <a:cxn ang="T10">
                      <a:pos x="T4" y="T5"/>
                    </a:cxn>
                    <a:cxn ang="T11">
                      <a:pos x="T6" y="T7"/>
                    </a:cxn>
                  </a:cxnLst>
                  <a:rect l="T12" t="T13" r="T14" b="T15"/>
                  <a:pathLst>
                    <a:path w="756" h="2522">
                      <a:moveTo>
                        <a:pt x="396" y="0"/>
                      </a:moveTo>
                      <a:lnTo>
                        <a:pt x="756" y="540"/>
                      </a:lnTo>
                      <a:lnTo>
                        <a:pt x="756" y="1080"/>
                      </a:lnTo>
                      <a:lnTo>
                        <a:pt x="0" y="2522"/>
                      </a:lnTo>
                    </a:path>
                  </a:pathLst>
                </a:custGeom>
                <a:noFill/>
                <a:ln w="9525">
                  <a:solidFill>
                    <a:srgbClr val="000000"/>
                  </a:solidFill>
                  <a:round/>
                  <a:headEnd/>
                  <a:tailEnd/>
                </a:ln>
              </p:spPr>
              <p:txBody>
                <a:bodyPr lIns="74295" tIns="8890" rIns="74295" bIns="8890"/>
                <a:lstStyle/>
                <a:p>
                  <a:endParaRPr lang="ja-JP" altLang="en-US"/>
                </a:p>
              </p:txBody>
            </p:sp>
            <p:sp>
              <p:nvSpPr>
                <p:cNvPr id="136" name="Freeform 25"/>
                <p:cNvSpPr>
                  <a:spLocks/>
                </p:cNvSpPr>
                <p:nvPr/>
              </p:nvSpPr>
              <p:spPr bwMode="auto">
                <a:xfrm flipV="1">
                  <a:off x="1849" y="1842"/>
                  <a:ext cx="176" cy="743"/>
                </a:xfrm>
                <a:custGeom>
                  <a:avLst/>
                  <a:gdLst>
                    <a:gd name="T0" fmla="*/ 43 w 409"/>
                    <a:gd name="T1" fmla="*/ 0 h 2520"/>
                    <a:gd name="T2" fmla="*/ 0 w 409"/>
                    <a:gd name="T3" fmla="*/ 46 h 2520"/>
                    <a:gd name="T4" fmla="*/ 0 w 409"/>
                    <a:gd name="T5" fmla="*/ 93 h 2520"/>
                    <a:gd name="T6" fmla="*/ 76 w 409"/>
                    <a:gd name="T7" fmla="*/ 219 h 2520"/>
                    <a:gd name="T8" fmla="*/ 0 60000 65536"/>
                    <a:gd name="T9" fmla="*/ 0 60000 65536"/>
                    <a:gd name="T10" fmla="*/ 0 60000 65536"/>
                    <a:gd name="T11" fmla="*/ 0 60000 65536"/>
                    <a:gd name="T12" fmla="*/ 0 w 409"/>
                    <a:gd name="T13" fmla="*/ 0 h 2520"/>
                    <a:gd name="T14" fmla="*/ 409 w 409"/>
                    <a:gd name="T15" fmla="*/ 2520 h 2520"/>
                  </a:gdLst>
                  <a:ahLst/>
                  <a:cxnLst>
                    <a:cxn ang="T8">
                      <a:pos x="T0" y="T1"/>
                    </a:cxn>
                    <a:cxn ang="T9">
                      <a:pos x="T2" y="T3"/>
                    </a:cxn>
                    <a:cxn ang="T10">
                      <a:pos x="T4" y="T5"/>
                    </a:cxn>
                    <a:cxn ang="T11">
                      <a:pos x="T6" y="T7"/>
                    </a:cxn>
                  </a:cxnLst>
                  <a:rect l="T12" t="T13" r="T14" b="T15"/>
                  <a:pathLst>
                    <a:path w="409" h="2520">
                      <a:moveTo>
                        <a:pt x="229" y="0"/>
                      </a:moveTo>
                      <a:lnTo>
                        <a:pt x="0" y="529"/>
                      </a:lnTo>
                      <a:lnTo>
                        <a:pt x="0" y="1065"/>
                      </a:lnTo>
                      <a:lnTo>
                        <a:pt x="409" y="2520"/>
                      </a:lnTo>
                    </a:path>
                  </a:pathLst>
                </a:custGeom>
                <a:noFill/>
                <a:ln w="9525">
                  <a:solidFill>
                    <a:srgbClr val="000000"/>
                  </a:solidFill>
                  <a:round/>
                  <a:headEnd/>
                  <a:tailEnd/>
                </a:ln>
              </p:spPr>
              <p:txBody>
                <a:bodyPr lIns="74295" tIns="8890" rIns="74295" bIns="8890"/>
                <a:lstStyle/>
                <a:p>
                  <a:endParaRPr lang="ja-JP" altLang="en-US"/>
                </a:p>
              </p:txBody>
            </p:sp>
            <p:sp>
              <p:nvSpPr>
                <p:cNvPr id="137" name="Freeform 26"/>
                <p:cNvSpPr>
                  <a:spLocks/>
                </p:cNvSpPr>
                <p:nvPr/>
              </p:nvSpPr>
              <p:spPr bwMode="auto">
                <a:xfrm flipV="1">
                  <a:off x="2070" y="1844"/>
                  <a:ext cx="53" cy="741"/>
                </a:xfrm>
                <a:custGeom>
                  <a:avLst/>
                  <a:gdLst>
                    <a:gd name="T0" fmla="*/ 11 w 134"/>
                    <a:gd name="T1" fmla="*/ 0 h 2505"/>
                    <a:gd name="T2" fmla="*/ 0 w 134"/>
                    <a:gd name="T3" fmla="*/ 46 h 2505"/>
                    <a:gd name="T4" fmla="*/ 0 w 134"/>
                    <a:gd name="T5" fmla="*/ 93 h 2505"/>
                    <a:gd name="T6" fmla="*/ 21 w 134"/>
                    <a:gd name="T7" fmla="*/ 219 h 2505"/>
                    <a:gd name="T8" fmla="*/ 0 60000 65536"/>
                    <a:gd name="T9" fmla="*/ 0 60000 65536"/>
                    <a:gd name="T10" fmla="*/ 0 60000 65536"/>
                    <a:gd name="T11" fmla="*/ 0 60000 65536"/>
                    <a:gd name="T12" fmla="*/ 0 w 134"/>
                    <a:gd name="T13" fmla="*/ 0 h 2505"/>
                    <a:gd name="T14" fmla="*/ 134 w 134"/>
                    <a:gd name="T15" fmla="*/ 2505 h 2505"/>
                  </a:gdLst>
                  <a:ahLst/>
                  <a:cxnLst>
                    <a:cxn ang="T8">
                      <a:pos x="T0" y="T1"/>
                    </a:cxn>
                    <a:cxn ang="T9">
                      <a:pos x="T2" y="T3"/>
                    </a:cxn>
                    <a:cxn ang="T10">
                      <a:pos x="T4" y="T5"/>
                    </a:cxn>
                    <a:cxn ang="T11">
                      <a:pos x="T6" y="T7"/>
                    </a:cxn>
                  </a:cxnLst>
                  <a:rect l="T12" t="T13" r="T14" b="T15"/>
                  <a:pathLst>
                    <a:path w="134" h="2505">
                      <a:moveTo>
                        <a:pt x="70" y="0"/>
                      </a:moveTo>
                      <a:lnTo>
                        <a:pt x="0" y="529"/>
                      </a:lnTo>
                      <a:lnTo>
                        <a:pt x="0" y="1065"/>
                      </a:lnTo>
                      <a:lnTo>
                        <a:pt x="134" y="2505"/>
                      </a:lnTo>
                    </a:path>
                  </a:pathLst>
                </a:custGeom>
                <a:noFill/>
                <a:ln w="9525">
                  <a:solidFill>
                    <a:srgbClr val="000000"/>
                  </a:solidFill>
                  <a:round/>
                  <a:headEnd/>
                  <a:tailEnd/>
                </a:ln>
              </p:spPr>
              <p:txBody>
                <a:bodyPr lIns="74295" tIns="8890" rIns="74295" bIns="8890"/>
                <a:lstStyle/>
                <a:p>
                  <a:endParaRPr lang="ja-JP" altLang="en-US"/>
                </a:p>
              </p:txBody>
            </p:sp>
          </p:grpSp>
          <p:sp>
            <p:nvSpPr>
              <p:cNvPr id="129" name="Freeform 27"/>
              <p:cNvSpPr>
                <a:spLocks/>
              </p:cNvSpPr>
              <p:nvPr/>
            </p:nvSpPr>
            <p:spPr bwMode="auto">
              <a:xfrm flipH="1" flipV="1">
                <a:off x="2238" y="1827"/>
                <a:ext cx="53" cy="741"/>
              </a:xfrm>
              <a:custGeom>
                <a:avLst/>
                <a:gdLst>
                  <a:gd name="T0" fmla="*/ 11 w 134"/>
                  <a:gd name="T1" fmla="*/ 0 h 2505"/>
                  <a:gd name="T2" fmla="*/ 0 w 134"/>
                  <a:gd name="T3" fmla="*/ 46 h 2505"/>
                  <a:gd name="T4" fmla="*/ 0 w 134"/>
                  <a:gd name="T5" fmla="*/ 93 h 2505"/>
                  <a:gd name="T6" fmla="*/ 21 w 134"/>
                  <a:gd name="T7" fmla="*/ 219 h 2505"/>
                  <a:gd name="T8" fmla="*/ 0 60000 65536"/>
                  <a:gd name="T9" fmla="*/ 0 60000 65536"/>
                  <a:gd name="T10" fmla="*/ 0 60000 65536"/>
                  <a:gd name="T11" fmla="*/ 0 60000 65536"/>
                  <a:gd name="T12" fmla="*/ 0 w 134"/>
                  <a:gd name="T13" fmla="*/ 0 h 2505"/>
                  <a:gd name="T14" fmla="*/ 134 w 134"/>
                  <a:gd name="T15" fmla="*/ 2505 h 2505"/>
                </a:gdLst>
                <a:ahLst/>
                <a:cxnLst>
                  <a:cxn ang="T8">
                    <a:pos x="T0" y="T1"/>
                  </a:cxn>
                  <a:cxn ang="T9">
                    <a:pos x="T2" y="T3"/>
                  </a:cxn>
                  <a:cxn ang="T10">
                    <a:pos x="T4" y="T5"/>
                  </a:cxn>
                  <a:cxn ang="T11">
                    <a:pos x="T6" y="T7"/>
                  </a:cxn>
                </a:cxnLst>
                <a:rect l="T12" t="T13" r="T14" b="T15"/>
                <a:pathLst>
                  <a:path w="134" h="2505">
                    <a:moveTo>
                      <a:pt x="70" y="0"/>
                    </a:moveTo>
                    <a:lnTo>
                      <a:pt x="0" y="529"/>
                    </a:lnTo>
                    <a:lnTo>
                      <a:pt x="0" y="1065"/>
                    </a:lnTo>
                    <a:lnTo>
                      <a:pt x="134" y="2505"/>
                    </a:lnTo>
                  </a:path>
                </a:pathLst>
              </a:custGeom>
              <a:noFill/>
              <a:ln w="9525">
                <a:solidFill>
                  <a:srgbClr val="000000"/>
                </a:solidFill>
                <a:round/>
                <a:headEnd/>
                <a:tailEnd/>
              </a:ln>
            </p:spPr>
            <p:txBody>
              <a:bodyPr lIns="74295" tIns="8890" rIns="74295" bIns="8890"/>
              <a:lstStyle/>
              <a:p>
                <a:endParaRPr lang="ja-JP" altLang="en-US"/>
              </a:p>
            </p:txBody>
          </p:sp>
          <p:sp>
            <p:nvSpPr>
              <p:cNvPr id="130" name="Freeform 28"/>
              <p:cNvSpPr>
                <a:spLocks/>
              </p:cNvSpPr>
              <p:nvPr/>
            </p:nvSpPr>
            <p:spPr bwMode="auto">
              <a:xfrm flipH="1" flipV="1">
                <a:off x="2322" y="1825"/>
                <a:ext cx="176" cy="743"/>
              </a:xfrm>
              <a:custGeom>
                <a:avLst/>
                <a:gdLst>
                  <a:gd name="T0" fmla="*/ 43 w 409"/>
                  <a:gd name="T1" fmla="*/ 0 h 2520"/>
                  <a:gd name="T2" fmla="*/ 0 w 409"/>
                  <a:gd name="T3" fmla="*/ 46 h 2520"/>
                  <a:gd name="T4" fmla="*/ 0 w 409"/>
                  <a:gd name="T5" fmla="*/ 93 h 2520"/>
                  <a:gd name="T6" fmla="*/ 76 w 409"/>
                  <a:gd name="T7" fmla="*/ 219 h 2520"/>
                  <a:gd name="T8" fmla="*/ 0 60000 65536"/>
                  <a:gd name="T9" fmla="*/ 0 60000 65536"/>
                  <a:gd name="T10" fmla="*/ 0 60000 65536"/>
                  <a:gd name="T11" fmla="*/ 0 60000 65536"/>
                  <a:gd name="T12" fmla="*/ 0 w 409"/>
                  <a:gd name="T13" fmla="*/ 0 h 2520"/>
                  <a:gd name="T14" fmla="*/ 409 w 409"/>
                  <a:gd name="T15" fmla="*/ 2520 h 2520"/>
                </a:gdLst>
                <a:ahLst/>
                <a:cxnLst>
                  <a:cxn ang="T8">
                    <a:pos x="T0" y="T1"/>
                  </a:cxn>
                  <a:cxn ang="T9">
                    <a:pos x="T2" y="T3"/>
                  </a:cxn>
                  <a:cxn ang="T10">
                    <a:pos x="T4" y="T5"/>
                  </a:cxn>
                  <a:cxn ang="T11">
                    <a:pos x="T6" y="T7"/>
                  </a:cxn>
                </a:cxnLst>
                <a:rect l="T12" t="T13" r="T14" b="T15"/>
                <a:pathLst>
                  <a:path w="409" h="2520">
                    <a:moveTo>
                      <a:pt x="229" y="0"/>
                    </a:moveTo>
                    <a:lnTo>
                      <a:pt x="0" y="529"/>
                    </a:lnTo>
                    <a:lnTo>
                      <a:pt x="0" y="1065"/>
                    </a:lnTo>
                    <a:lnTo>
                      <a:pt x="409" y="2520"/>
                    </a:lnTo>
                  </a:path>
                </a:pathLst>
              </a:custGeom>
              <a:noFill/>
              <a:ln w="9525">
                <a:solidFill>
                  <a:srgbClr val="000000"/>
                </a:solidFill>
                <a:round/>
                <a:headEnd/>
                <a:tailEnd/>
              </a:ln>
            </p:spPr>
            <p:txBody>
              <a:bodyPr lIns="74295" tIns="8890" rIns="74295" bIns="8890"/>
              <a:lstStyle/>
              <a:p>
                <a:endParaRPr lang="ja-JP" altLang="en-US"/>
              </a:p>
            </p:txBody>
          </p:sp>
        </p:grpSp>
        <p:sp>
          <p:nvSpPr>
            <p:cNvPr id="91" name="Line 29"/>
            <p:cNvSpPr>
              <a:spLocks noChangeShapeType="1"/>
            </p:cNvSpPr>
            <p:nvPr/>
          </p:nvSpPr>
          <p:spPr bwMode="auto">
            <a:xfrm>
              <a:off x="1941513" y="3934863"/>
              <a:ext cx="703263" cy="0"/>
            </a:xfrm>
            <a:prstGeom prst="line">
              <a:avLst/>
            </a:prstGeom>
            <a:noFill/>
            <a:ln w="50800">
              <a:solidFill>
                <a:srgbClr val="CCFFFF"/>
              </a:solidFill>
              <a:round/>
              <a:headEnd/>
              <a:tailEnd/>
            </a:ln>
          </p:spPr>
          <p:txBody>
            <a:bodyPr/>
            <a:lstStyle/>
            <a:p>
              <a:endParaRPr lang="ja-JP" altLang="en-US"/>
            </a:p>
          </p:txBody>
        </p:sp>
        <p:sp>
          <p:nvSpPr>
            <p:cNvPr id="92" name="Line 30"/>
            <p:cNvSpPr>
              <a:spLocks noChangeShapeType="1"/>
            </p:cNvSpPr>
            <p:nvPr/>
          </p:nvSpPr>
          <p:spPr bwMode="auto">
            <a:xfrm flipH="1" flipV="1">
              <a:off x="1762125" y="3679523"/>
              <a:ext cx="200025" cy="265236"/>
            </a:xfrm>
            <a:prstGeom prst="line">
              <a:avLst/>
            </a:prstGeom>
            <a:noFill/>
            <a:ln w="50800">
              <a:solidFill>
                <a:srgbClr val="CCFFFF"/>
              </a:solidFill>
              <a:round/>
              <a:headEnd/>
              <a:tailEnd/>
            </a:ln>
          </p:spPr>
          <p:txBody>
            <a:bodyPr/>
            <a:lstStyle/>
            <a:p>
              <a:endParaRPr lang="ja-JP" altLang="en-US"/>
            </a:p>
          </p:txBody>
        </p:sp>
        <p:sp>
          <p:nvSpPr>
            <p:cNvPr id="93" name="Freeform 31"/>
            <p:cNvSpPr>
              <a:spLocks/>
            </p:cNvSpPr>
            <p:nvPr/>
          </p:nvSpPr>
          <p:spPr bwMode="auto">
            <a:xfrm>
              <a:off x="1370013" y="3693379"/>
              <a:ext cx="371475" cy="77196"/>
            </a:xfrm>
            <a:custGeom>
              <a:avLst/>
              <a:gdLst>
                <a:gd name="T0" fmla="*/ 0 w 246"/>
                <a:gd name="T1" fmla="*/ 38 h 40"/>
                <a:gd name="T2" fmla="*/ 223 w 246"/>
                <a:gd name="T3" fmla="*/ 38 h 40"/>
                <a:gd name="T4" fmla="*/ 223 w 246"/>
                <a:gd name="T5" fmla="*/ 0 h 40"/>
                <a:gd name="T6" fmla="*/ 0 w 246"/>
                <a:gd name="T7" fmla="*/ 0 h 40"/>
                <a:gd name="T8" fmla="*/ 0 w 246"/>
                <a:gd name="T9" fmla="*/ 38 h 40"/>
                <a:gd name="T10" fmla="*/ 0 60000 65536"/>
                <a:gd name="T11" fmla="*/ 0 60000 65536"/>
                <a:gd name="T12" fmla="*/ 0 60000 65536"/>
                <a:gd name="T13" fmla="*/ 0 60000 65536"/>
                <a:gd name="T14" fmla="*/ 0 60000 65536"/>
                <a:gd name="T15" fmla="*/ 0 w 246"/>
                <a:gd name="T16" fmla="*/ 0 h 40"/>
                <a:gd name="T17" fmla="*/ 246 w 246"/>
                <a:gd name="T18" fmla="*/ 40 h 40"/>
              </a:gdLst>
              <a:ahLst/>
              <a:cxnLst>
                <a:cxn ang="T10">
                  <a:pos x="T0" y="T1"/>
                </a:cxn>
                <a:cxn ang="T11">
                  <a:pos x="T2" y="T3"/>
                </a:cxn>
                <a:cxn ang="T12">
                  <a:pos x="T4" y="T5"/>
                </a:cxn>
                <a:cxn ang="T13">
                  <a:pos x="T6" y="T7"/>
                </a:cxn>
                <a:cxn ang="T14">
                  <a:pos x="T8" y="T9"/>
                </a:cxn>
              </a:cxnLst>
              <a:rect l="T15" t="T16" r="T17" b="T18"/>
              <a:pathLst>
                <a:path w="246" h="40">
                  <a:moveTo>
                    <a:pt x="0" y="40"/>
                  </a:moveTo>
                  <a:lnTo>
                    <a:pt x="246" y="40"/>
                  </a:lnTo>
                  <a:lnTo>
                    <a:pt x="246" y="0"/>
                  </a:lnTo>
                  <a:lnTo>
                    <a:pt x="0" y="0"/>
                  </a:lnTo>
                  <a:lnTo>
                    <a:pt x="0" y="40"/>
                  </a:lnTo>
                  <a:close/>
                </a:path>
              </a:pathLst>
            </a:custGeom>
            <a:solidFill>
              <a:srgbClr val="CCFFFF"/>
            </a:solidFill>
            <a:ln w="9525">
              <a:noFill/>
              <a:round/>
              <a:headEnd/>
              <a:tailEnd/>
            </a:ln>
          </p:spPr>
          <p:txBody>
            <a:bodyPr/>
            <a:lstStyle/>
            <a:p>
              <a:endParaRPr lang="ja-JP" altLang="en-US"/>
            </a:p>
          </p:txBody>
        </p:sp>
        <p:sp>
          <p:nvSpPr>
            <p:cNvPr id="94" name="Line 32"/>
            <p:cNvSpPr>
              <a:spLocks noChangeShapeType="1"/>
            </p:cNvSpPr>
            <p:nvPr/>
          </p:nvSpPr>
          <p:spPr bwMode="auto">
            <a:xfrm flipV="1">
              <a:off x="2632075" y="3699317"/>
              <a:ext cx="188913" cy="251380"/>
            </a:xfrm>
            <a:prstGeom prst="line">
              <a:avLst/>
            </a:prstGeom>
            <a:noFill/>
            <a:ln w="50800">
              <a:solidFill>
                <a:srgbClr val="CCFFFF"/>
              </a:solidFill>
              <a:round/>
              <a:headEnd/>
              <a:tailEnd/>
            </a:ln>
          </p:spPr>
          <p:txBody>
            <a:bodyPr/>
            <a:lstStyle/>
            <a:p>
              <a:endParaRPr lang="ja-JP" altLang="en-US"/>
            </a:p>
          </p:txBody>
        </p:sp>
        <p:sp>
          <p:nvSpPr>
            <p:cNvPr id="95" name="Freeform 33"/>
            <p:cNvSpPr>
              <a:spLocks/>
            </p:cNvSpPr>
            <p:nvPr/>
          </p:nvSpPr>
          <p:spPr bwMode="auto">
            <a:xfrm flipH="1">
              <a:off x="2863850" y="3693379"/>
              <a:ext cx="411163" cy="79175"/>
            </a:xfrm>
            <a:custGeom>
              <a:avLst/>
              <a:gdLst>
                <a:gd name="T0" fmla="*/ 0 w 246"/>
                <a:gd name="T1" fmla="*/ 40 h 40"/>
                <a:gd name="T2" fmla="*/ 273 w 246"/>
                <a:gd name="T3" fmla="*/ 40 h 40"/>
                <a:gd name="T4" fmla="*/ 273 w 246"/>
                <a:gd name="T5" fmla="*/ 0 h 40"/>
                <a:gd name="T6" fmla="*/ 0 w 246"/>
                <a:gd name="T7" fmla="*/ 0 h 40"/>
                <a:gd name="T8" fmla="*/ 0 w 246"/>
                <a:gd name="T9" fmla="*/ 40 h 40"/>
                <a:gd name="T10" fmla="*/ 0 60000 65536"/>
                <a:gd name="T11" fmla="*/ 0 60000 65536"/>
                <a:gd name="T12" fmla="*/ 0 60000 65536"/>
                <a:gd name="T13" fmla="*/ 0 60000 65536"/>
                <a:gd name="T14" fmla="*/ 0 60000 65536"/>
                <a:gd name="T15" fmla="*/ 0 w 246"/>
                <a:gd name="T16" fmla="*/ 0 h 40"/>
                <a:gd name="T17" fmla="*/ 246 w 246"/>
                <a:gd name="T18" fmla="*/ 40 h 40"/>
              </a:gdLst>
              <a:ahLst/>
              <a:cxnLst>
                <a:cxn ang="T10">
                  <a:pos x="T0" y="T1"/>
                </a:cxn>
                <a:cxn ang="T11">
                  <a:pos x="T2" y="T3"/>
                </a:cxn>
                <a:cxn ang="T12">
                  <a:pos x="T4" y="T5"/>
                </a:cxn>
                <a:cxn ang="T13">
                  <a:pos x="T6" y="T7"/>
                </a:cxn>
                <a:cxn ang="T14">
                  <a:pos x="T8" y="T9"/>
                </a:cxn>
              </a:cxnLst>
              <a:rect l="T15" t="T16" r="T17" b="T18"/>
              <a:pathLst>
                <a:path w="246" h="40">
                  <a:moveTo>
                    <a:pt x="0" y="40"/>
                  </a:moveTo>
                  <a:lnTo>
                    <a:pt x="246" y="40"/>
                  </a:lnTo>
                  <a:lnTo>
                    <a:pt x="246" y="0"/>
                  </a:lnTo>
                  <a:lnTo>
                    <a:pt x="0" y="0"/>
                  </a:lnTo>
                  <a:lnTo>
                    <a:pt x="0" y="40"/>
                  </a:lnTo>
                  <a:close/>
                </a:path>
              </a:pathLst>
            </a:custGeom>
            <a:solidFill>
              <a:srgbClr val="CCFFFF"/>
            </a:solidFill>
            <a:ln w="9525">
              <a:noFill/>
              <a:round/>
              <a:headEnd/>
              <a:tailEnd/>
            </a:ln>
          </p:spPr>
          <p:txBody>
            <a:bodyPr/>
            <a:lstStyle/>
            <a:p>
              <a:endParaRPr lang="ja-JP" altLang="en-US"/>
            </a:p>
          </p:txBody>
        </p:sp>
        <p:sp>
          <p:nvSpPr>
            <p:cNvPr id="96" name="Rectangle 34"/>
            <p:cNvSpPr>
              <a:spLocks noChangeArrowheads="1"/>
            </p:cNvSpPr>
            <p:nvPr/>
          </p:nvSpPr>
          <p:spPr bwMode="auto">
            <a:xfrm>
              <a:off x="2114550" y="3849750"/>
              <a:ext cx="369888" cy="152412"/>
            </a:xfrm>
            <a:prstGeom prst="rect">
              <a:avLst/>
            </a:prstGeom>
            <a:solidFill>
              <a:schemeClr val="bg1"/>
            </a:solidFill>
            <a:ln w="9525">
              <a:noFill/>
              <a:miter lim="800000"/>
              <a:headEnd/>
              <a:tailEnd/>
            </a:ln>
          </p:spPr>
          <p:txBody>
            <a:bodyPr wrap="none" anchor="ctr"/>
            <a:lstStyle/>
            <a:p>
              <a:endParaRPr lang="ja-JP" altLang="en-US"/>
            </a:p>
          </p:txBody>
        </p:sp>
        <p:sp>
          <p:nvSpPr>
            <p:cNvPr id="97" name="Line 35"/>
            <p:cNvSpPr>
              <a:spLocks noChangeShapeType="1"/>
            </p:cNvSpPr>
            <p:nvPr/>
          </p:nvSpPr>
          <p:spPr bwMode="auto">
            <a:xfrm rot="376254">
              <a:off x="1771650" y="3649833"/>
              <a:ext cx="214313" cy="227628"/>
            </a:xfrm>
            <a:prstGeom prst="line">
              <a:avLst/>
            </a:prstGeom>
            <a:noFill/>
            <a:ln w="44450">
              <a:pattFill prst="pct70">
                <a:fgClr>
                  <a:schemeClr val="tx1"/>
                </a:fgClr>
                <a:bgClr>
                  <a:srgbClr val="FFFFFF"/>
                </a:bgClr>
              </a:pattFill>
              <a:round/>
              <a:headEnd/>
              <a:tailEnd/>
            </a:ln>
          </p:spPr>
          <p:txBody>
            <a:bodyPr/>
            <a:lstStyle/>
            <a:p>
              <a:endParaRPr lang="ja-JP" altLang="en-US"/>
            </a:p>
          </p:txBody>
        </p:sp>
        <p:sp>
          <p:nvSpPr>
            <p:cNvPr id="98" name="Line 36"/>
            <p:cNvSpPr>
              <a:spLocks noChangeShapeType="1"/>
            </p:cNvSpPr>
            <p:nvPr/>
          </p:nvSpPr>
          <p:spPr bwMode="auto">
            <a:xfrm>
              <a:off x="1963738" y="3885378"/>
              <a:ext cx="209550" cy="0"/>
            </a:xfrm>
            <a:prstGeom prst="line">
              <a:avLst/>
            </a:prstGeom>
            <a:noFill/>
            <a:ln w="44450">
              <a:pattFill prst="pct70">
                <a:fgClr>
                  <a:schemeClr val="tx1"/>
                </a:fgClr>
                <a:bgClr>
                  <a:srgbClr val="FFFFFF"/>
                </a:bgClr>
              </a:pattFill>
              <a:round/>
              <a:headEnd/>
              <a:tailEnd/>
            </a:ln>
          </p:spPr>
          <p:txBody>
            <a:bodyPr/>
            <a:lstStyle/>
            <a:p>
              <a:endParaRPr lang="ja-JP" altLang="en-US"/>
            </a:p>
          </p:txBody>
        </p:sp>
        <p:sp>
          <p:nvSpPr>
            <p:cNvPr id="99" name="Line 37"/>
            <p:cNvSpPr>
              <a:spLocks noChangeShapeType="1"/>
            </p:cNvSpPr>
            <p:nvPr/>
          </p:nvSpPr>
          <p:spPr bwMode="auto">
            <a:xfrm flipH="1">
              <a:off x="1354138" y="3655771"/>
              <a:ext cx="349250" cy="0"/>
            </a:xfrm>
            <a:prstGeom prst="line">
              <a:avLst/>
            </a:prstGeom>
            <a:noFill/>
            <a:ln w="57150">
              <a:pattFill prst="pct70">
                <a:fgClr>
                  <a:schemeClr val="tx1"/>
                </a:fgClr>
                <a:bgClr>
                  <a:srgbClr val="FFFFFF"/>
                </a:bgClr>
              </a:pattFill>
              <a:round/>
              <a:headEnd/>
              <a:tailEnd/>
            </a:ln>
          </p:spPr>
          <p:txBody>
            <a:bodyPr/>
            <a:lstStyle/>
            <a:p>
              <a:endParaRPr lang="ja-JP" altLang="en-US"/>
            </a:p>
          </p:txBody>
        </p:sp>
        <p:sp>
          <p:nvSpPr>
            <p:cNvPr id="100" name="Line 38"/>
            <p:cNvSpPr>
              <a:spLocks noChangeShapeType="1"/>
            </p:cNvSpPr>
            <p:nvPr/>
          </p:nvSpPr>
          <p:spPr bwMode="auto">
            <a:xfrm rot="21223746" flipH="1">
              <a:off x="2603500" y="3649833"/>
              <a:ext cx="215900" cy="227628"/>
            </a:xfrm>
            <a:prstGeom prst="line">
              <a:avLst/>
            </a:prstGeom>
            <a:noFill/>
            <a:ln w="44450">
              <a:pattFill prst="pct70">
                <a:fgClr>
                  <a:schemeClr val="tx1"/>
                </a:fgClr>
                <a:bgClr>
                  <a:srgbClr val="FFFFFF"/>
                </a:bgClr>
              </a:pattFill>
              <a:round/>
              <a:headEnd/>
              <a:tailEnd/>
            </a:ln>
          </p:spPr>
          <p:txBody>
            <a:bodyPr/>
            <a:lstStyle/>
            <a:p>
              <a:endParaRPr lang="ja-JP" altLang="en-US"/>
            </a:p>
          </p:txBody>
        </p:sp>
        <p:sp>
          <p:nvSpPr>
            <p:cNvPr id="101" name="Line 39"/>
            <p:cNvSpPr>
              <a:spLocks noChangeShapeType="1"/>
            </p:cNvSpPr>
            <p:nvPr/>
          </p:nvSpPr>
          <p:spPr bwMode="auto">
            <a:xfrm flipH="1">
              <a:off x="2417763" y="3885378"/>
              <a:ext cx="209550" cy="0"/>
            </a:xfrm>
            <a:prstGeom prst="line">
              <a:avLst/>
            </a:prstGeom>
            <a:noFill/>
            <a:ln w="44450">
              <a:pattFill prst="pct70">
                <a:fgClr>
                  <a:schemeClr val="tx1"/>
                </a:fgClr>
                <a:bgClr>
                  <a:srgbClr val="FFFFFF"/>
                </a:bgClr>
              </a:pattFill>
              <a:round/>
              <a:headEnd/>
              <a:tailEnd/>
            </a:ln>
          </p:spPr>
          <p:txBody>
            <a:bodyPr/>
            <a:lstStyle/>
            <a:p>
              <a:endParaRPr lang="ja-JP" altLang="en-US"/>
            </a:p>
          </p:txBody>
        </p:sp>
        <p:sp>
          <p:nvSpPr>
            <p:cNvPr id="102" name="Line 40"/>
            <p:cNvSpPr>
              <a:spLocks noChangeShapeType="1"/>
            </p:cNvSpPr>
            <p:nvPr/>
          </p:nvSpPr>
          <p:spPr bwMode="auto">
            <a:xfrm>
              <a:off x="2913063" y="3659730"/>
              <a:ext cx="363538" cy="1979"/>
            </a:xfrm>
            <a:prstGeom prst="line">
              <a:avLst/>
            </a:prstGeom>
            <a:noFill/>
            <a:ln w="57150">
              <a:pattFill prst="pct70">
                <a:fgClr>
                  <a:schemeClr val="tx1"/>
                </a:fgClr>
                <a:bgClr>
                  <a:srgbClr val="FFFFFF"/>
                </a:bgClr>
              </a:pattFill>
              <a:round/>
              <a:headEnd/>
              <a:tailEnd/>
            </a:ln>
          </p:spPr>
          <p:txBody>
            <a:bodyPr/>
            <a:lstStyle/>
            <a:p>
              <a:endParaRPr lang="ja-JP" altLang="en-US"/>
            </a:p>
          </p:txBody>
        </p:sp>
        <p:sp>
          <p:nvSpPr>
            <p:cNvPr id="103" name="Rectangle 41"/>
            <p:cNvSpPr>
              <a:spLocks noChangeArrowheads="1"/>
            </p:cNvSpPr>
            <p:nvPr/>
          </p:nvSpPr>
          <p:spPr bwMode="auto">
            <a:xfrm>
              <a:off x="2003425" y="3913090"/>
              <a:ext cx="119063" cy="89072"/>
            </a:xfrm>
            <a:prstGeom prst="rect">
              <a:avLst/>
            </a:prstGeom>
            <a:solidFill>
              <a:srgbClr val="CCFFFF"/>
            </a:solidFill>
            <a:ln w="9525">
              <a:noFill/>
              <a:miter lim="800000"/>
              <a:headEnd/>
              <a:tailEnd/>
            </a:ln>
          </p:spPr>
          <p:txBody>
            <a:bodyPr wrap="none" anchor="ctr"/>
            <a:lstStyle/>
            <a:p>
              <a:endParaRPr lang="ja-JP" altLang="en-US"/>
            </a:p>
          </p:txBody>
        </p:sp>
        <p:sp>
          <p:nvSpPr>
            <p:cNvPr id="104" name="Rectangle 42"/>
            <p:cNvSpPr>
              <a:spLocks noChangeArrowheads="1"/>
            </p:cNvSpPr>
            <p:nvPr/>
          </p:nvSpPr>
          <p:spPr bwMode="auto">
            <a:xfrm>
              <a:off x="2460625" y="3913090"/>
              <a:ext cx="119063" cy="89072"/>
            </a:xfrm>
            <a:prstGeom prst="rect">
              <a:avLst/>
            </a:prstGeom>
            <a:solidFill>
              <a:srgbClr val="CCFFFF"/>
            </a:solidFill>
            <a:ln w="9525">
              <a:noFill/>
              <a:miter lim="800000"/>
              <a:headEnd/>
              <a:tailEnd/>
            </a:ln>
          </p:spPr>
          <p:txBody>
            <a:bodyPr wrap="none" anchor="ctr"/>
            <a:lstStyle/>
            <a:p>
              <a:endParaRPr lang="ja-JP" altLang="en-US"/>
            </a:p>
          </p:txBody>
        </p:sp>
        <p:sp>
          <p:nvSpPr>
            <p:cNvPr id="105" name="Line 43"/>
            <p:cNvSpPr>
              <a:spLocks noChangeShapeType="1"/>
            </p:cNvSpPr>
            <p:nvPr/>
          </p:nvSpPr>
          <p:spPr bwMode="auto">
            <a:xfrm flipV="1">
              <a:off x="1115616" y="3929394"/>
              <a:ext cx="498475" cy="627462"/>
            </a:xfrm>
            <a:prstGeom prst="line">
              <a:avLst/>
            </a:prstGeom>
            <a:noFill/>
            <a:ln w="9525">
              <a:solidFill>
                <a:schemeClr val="tx1"/>
              </a:solidFill>
              <a:round/>
              <a:headEnd/>
              <a:tailEnd type="triangle" w="med" len="med"/>
            </a:ln>
          </p:spPr>
          <p:txBody>
            <a:bodyPr/>
            <a:lstStyle/>
            <a:p>
              <a:endParaRPr lang="ja-JP" altLang="en-US"/>
            </a:p>
          </p:txBody>
        </p:sp>
        <p:sp>
          <p:nvSpPr>
            <p:cNvPr id="106" name="Line 44"/>
            <p:cNvSpPr>
              <a:spLocks noChangeShapeType="1"/>
            </p:cNvSpPr>
            <p:nvPr/>
          </p:nvSpPr>
          <p:spPr bwMode="auto">
            <a:xfrm>
              <a:off x="3019425" y="3727028"/>
              <a:ext cx="482600" cy="637358"/>
            </a:xfrm>
            <a:prstGeom prst="line">
              <a:avLst/>
            </a:prstGeom>
            <a:noFill/>
            <a:ln w="9525">
              <a:solidFill>
                <a:schemeClr val="tx1"/>
              </a:solidFill>
              <a:round/>
              <a:headEnd type="triangle" w="med" len="med"/>
              <a:tailEnd/>
            </a:ln>
          </p:spPr>
          <p:txBody>
            <a:bodyPr/>
            <a:lstStyle/>
            <a:p>
              <a:endParaRPr lang="ja-JP" altLang="en-US"/>
            </a:p>
          </p:txBody>
        </p:sp>
        <p:sp>
          <p:nvSpPr>
            <p:cNvPr id="107" name="Line 45"/>
            <p:cNvSpPr>
              <a:spLocks noChangeShapeType="1"/>
            </p:cNvSpPr>
            <p:nvPr/>
          </p:nvSpPr>
          <p:spPr bwMode="auto">
            <a:xfrm>
              <a:off x="2060575" y="3954656"/>
              <a:ext cx="0" cy="0"/>
            </a:xfrm>
            <a:prstGeom prst="line">
              <a:avLst/>
            </a:prstGeom>
            <a:noFill/>
            <a:ln w="9525">
              <a:solidFill>
                <a:schemeClr val="tx1"/>
              </a:solidFill>
              <a:round/>
              <a:headEnd/>
              <a:tailEnd/>
            </a:ln>
          </p:spPr>
          <p:txBody>
            <a:bodyPr/>
            <a:lstStyle/>
            <a:p>
              <a:endParaRPr lang="ja-JP" altLang="en-US"/>
            </a:p>
          </p:txBody>
        </p:sp>
        <p:sp>
          <p:nvSpPr>
            <p:cNvPr id="108" name="Text Box 46"/>
            <p:cNvSpPr txBox="1">
              <a:spLocks noChangeArrowheads="1"/>
            </p:cNvSpPr>
            <p:nvPr/>
          </p:nvSpPr>
          <p:spPr bwMode="auto">
            <a:xfrm>
              <a:off x="3527425" y="3784430"/>
              <a:ext cx="400050" cy="366184"/>
            </a:xfrm>
            <a:prstGeom prst="rect">
              <a:avLst/>
            </a:prstGeom>
            <a:noFill/>
            <a:ln w="9525">
              <a:noFill/>
              <a:miter lim="800000"/>
              <a:headEnd/>
              <a:tailEnd/>
            </a:ln>
          </p:spPr>
          <p:txBody>
            <a:bodyPr wrap="none">
              <a:spAutoFit/>
            </a:bodyPr>
            <a:lstStyle/>
            <a:p>
              <a:r>
                <a:rPr lang="en-US" altLang="ja-JP"/>
                <a:t>Pt</a:t>
              </a:r>
            </a:p>
          </p:txBody>
        </p:sp>
        <p:sp>
          <p:nvSpPr>
            <p:cNvPr id="109" name="Line 47"/>
            <p:cNvSpPr>
              <a:spLocks noChangeShapeType="1"/>
            </p:cNvSpPr>
            <p:nvPr/>
          </p:nvSpPr>
          <p:spPr bwMode="auto">
            <a:xfrm>
              <a:off x="3189288" y="3651812"/>
              <a:ext cx="338138" cy="354308"/>
            </a:xfrm>
            <a:prstGeom prst="line">
              <a:avLst/>
            </a:prstGeom>
            <a:noFill/>
            <a:ln w="9525">
              <a:solidFill>
                <a:schemeClr val="tx1"/>
              </a:solidFill>
              <a:round/>
              <a:headEnd type="triangle" w="med" len="med"/>
              <a:tailEnd/>
            </a:ln>
          </p:spPr>
          <p:txBody>
            <a:bodyPr/>
            <a:lstStyle/>
            <a:p>
              <a:endParaRPr lang="ja-JP" altLang="en-US"/>
            </a:p>
          </p:txBody>
        </p:sp>
        <p:grpSp>
          <p:nvGrpSpPr>
            <p:cNvPr id="110" name="Group 48"/>
            <p:cNvGrpSpPr>
              <a:grpSpLocks/>
            </p:cNvGrpSpPr>
            <p:nvPr/>
          </p:nvGrpSpPr>
          <p:grpSpPr bwMode="auto">
            <a:xfrm>
              <a:off x="1368426" y="1985182"/>
              <a:ext cx="3275014" cy="1605274"/>
              <a:chOff x="1048" y="1056"/>
              <a:chExt cx="2063" cy="811"/>
            </a:xfrm>
          </p:grpSpPr>
          <p:sp>
            <p:nvSpPr>
              <p:cNvPr id="111" name="Text Box 49"/>
              <p:cNvSpPr txBox="1">
                <a:spLocks noChangeArrowheads="1"/>
              </p:cNvSpPr>
              <p:nvPr/>
            </p:nvSpPr>
            <p:spPr bwMode="auto">
              <a:xfrm>
                <a:off x="2526" y="1298"/>
                <a:ext cx="585" cy="187"/>
              </a:xfrm>
              <a:prstGeom prst="rect">
                <a:avLst/>
              </a:prstGeom>
              <a:noFill/>
              <a:ln w="9525">
                <a:noFill/>
                <a:miter lim="800000"/>
                <a:headEnd/>
                <a:tailEnd/>
              </a:ln>
            </p:spPr>
            <p:txBody>
              <a:bodyPr wrap="none">
                <a:spAutoFit/>
              </a:bodyPr>
              <a:lstStyle/>
              <a:p>
                <a:r>
                  <a:rPr lang="en-US" altLang="ja-JP" dirty="0" smtClean="0"/>
                  <a:t>sample</a:t>
                </a:r>
                <a:endParaRPr lang="en-US" altLang="ja-JP" dirty="0"/>
              </a:p>
            </p:txBody>
          </p:sp>
          <p:grpSp>
            <p:nvGrpSpPr>
              <p:cNvPr id="112" name="Group 50"/>
              <p:cNvGrpSpPr>
                <a:grpSpLocks/>
              </p:cNvGrpSpPr>
              <p:nvPr/>
            </p:nvGrpSpPr>
            <p:grpSpPr bwMode="auto">
              <a:xfrm>
                <a:off x="1048" y="1056"/>
                <a:ext cx="1492" cy="811"/>
                <a:chOff x="1048" y="1056"/>
                <a:chExt cx="1492" cy="811"/>
              </a:xfrm>
            </p:grpSpPr>
            <p:grpSp>
              <p:nvGrpSpPr>
                <p:cNvPr id="113" name="Group 51"/>
                <p:cNvGrpSpPr>
                  <a:grpSpLocks/>
                </p:cNvGrpSpPr>
                <p:nvPr/>
              </p:nvGrpSpPr>
              <p:grpSpPr bwMode="auto">
                <a:xfrm>
                  <a:off x="1048" y="1056"/>
                  <a:ext cx="1179" cy="811"/>
                  <a:chOff x="4380" y="21447"/>
                  <a:chExt cx="1237" cy="829"/>
                </a:xfrm>
              </p:grpSpPr>
              <p:grpSp>
                <p:nvGrpSpPr>
                  <p:cNvPr id="115" name="Group 52"/>
                  <p:cNvGrpSpPr>
                    <a:grpSpLocks/>
                  </p:cNvGrpSpPr>
                  <p:nvPr/>
                </p:nvGrpSpPr>
                <p:grpSpPr bwMode="auto">
                  <a:xfrm>
                    <a:off x="4380" y="21447"/>
                    <a:ext cx="1237" cy="746"/>
                    <a:chOff x="2346" y="1153"/>
                    <a:chExt cx="1229" cy="746"/>
                  </a:xfrm>
                </p:grpSpPr>
                <p:sp>
                  <p:nvSpPr>
                    <p:cNvPr id="119" name="Freeform 53"/>
                    <p:cNvSpPr>
                      <a:spLocks/>
                    </p:cNvSpPr>
                    <p:nvPr/>
                  </p:nvSpPr>
                  <p:spPr bwMode="auto">
                    <a:xfrm>
                      <a:off x="2351" y="1153"/>
                      <a:ext cx="1224" cy="743"/>
                    </a:xfrm>
                    <a:custGeom>
                      <a:avLst/>
                      <a:gdLst>
                        <a:gd name="T0" fmla="*/ 65 w 2880"/>
                        <a:gd name="T1" fmla="*/ 0 h 2520"/>
                        <a:gd name="T2" fmla="*/ 0 w 2880"/>
                        <a:gd name="T3" fmla="*/ 47 h 2520"/>
                        <a:gd name="T4" fmla="*/ 0 w 2880"/>
                        <a:gd name="T5" fmla="*/ 94 h 2520"/>
                        <a:gd name="T6" fmla="*/ 162 w 2880"/>
                        <a:gd name="T7" fmla="*/ 219 h 2520"/>
                        <a:gd name="T8" fmla="*/ 357 w 2880"/>
                        <a:gd name="T9" fmla="*/ 219 h 2520"/>
                        <a:gd name="T10" fmla="*/ 520 w 2880"/>
                        <a:gd name="T11" fmla="*/ 94 h 2520"/>
                        <a:gd name="T12" fmla="*/ 520 w 2880"/>
                        <a:gd name="T13" fmla="*/ 47 h 2520"/>
                        <a:gd name="T14" fmla="*/ 455 w 2880"/>
                        <a:gd name="T15" fmla="*/ 0 h 2520"/>
                        <a:gd name="T16" fmla="*/ 65 w 2880"/>
                        <a:gd name="T17" fmla="*/ 0 h 2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0"/>
                        <a:gd name="T28" fmla="*/ 0 h 2520"/>
                        <a:gd name="T29" fmla="*/ 2880 w 2880"/>
                        <a:gd name="T30" fmla="*/ 2520 h 25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0" h="2520">
                          <a:moveTo>
                            <a:pt x="360" y="0"/>
                          </a:moveTo>
                          <a:lnTo>
                            <a:pt x="0" y="540"/>
                          </a:lnTo>
                          <a:lnTo>
                            <a:pt x="0" y="1080"/>
                          </a:lnTo>
                          <a:lnTo>
                            <a:pt x="900" y="2520"/>
                          </a:lnTo>
                          <a:lnTo>
                            <a:pt x="1980" y="2520"/>
                          </a:lnTo>
                          <a:lnTo>
                            <a:pt x="2880" y="1080"/>
                          </a:lnTo>
                          <a:lnTo>
                            <a:pt x="2880" y="540"/>
                          </a:lnTo>
                          <a:lnTo>
                            <a:pt x="2520" y="0"/>
                          </a:lnTo>
                          <a:lnTo>
                            <a:pt x="360" y="0"/>
                          </a:lnTo>
                          <a:close/>
                        </a:path>
                      </a:pathLst>
                    </a:custGeom>
                    <a:gradFill rotWithShape="1">
                      <a:gsLst>
                        <a:gs pos="0">
                          <a:srgbClr val="FFFF00">
                            <a:alpha val="75998"/>
                          </a:srgbClr>
                        </a:gs>
                        <a:gs pos="100000">
                          <a:srgbClr val="FFFF99"/>
                        </a:gs>
                      </a:gsLst>
                      <a:lin ang="5400000" scaled="1"/>
                    </a:gradFill>
                    <a:ln w="9525">
                      <a:solidFill>
                        <a:srgbClr val="000000"/>
                      </a:solidFill>
                      <a:round/>
                      <a:headEnd/>
                      <a:tailEnd/>
                    </a:ln>
                  </p:spPr>
                  <p:txBody>
                    <a:bodyPr lIns="74295" tIns="8890" rIns="74295" bIns="8890"/>
                    <a:lstStyle/>
                    <a:p>
                      <a:endParaRPr lang="ja-JP" altLang="en-US"/>
                    </a:p>
                  </p:txBody>
                </p:sp>
                <p:sp>
                  <p:nvSpPr>
                    <p:cNvPr id="120" name="Line 54"/>
                    <p:cNvSpPr>
                      <a:spLocks noChangeShapeType="1"/>
                    </p:cNvSpPr>
                    <p:nvPr/>
                  </p:nvSpPr>
                  <p:spPr bwMode="auto">
                    <a:xfrm>
                      <a:off x="2346" y="1325"/>
                      <a:ext cx="1224" cy="0"/>
                    </a:xfrm>
                    <a:prstGeom prst="line">
                      <a:avLst/>
                    </a:prstGeom>
                    <a:noFill/>
                    <a:ln w="9525">
                      <a:solidFill>
                        <a:srgbClr val="000000"/>
                      </a:solidFill>
                      <a:round/>
                      <a:headEnd/>
                      <a:tailEnd/>
                    </a:ln>
                  </p:spPr>
                  <p:txBody>
                    <a:bodyPr lIns="74295" tIns="8890" rIns="74295" bIns="8890"/>
                    <a:lstStyle/>
                    <a:p>
                      <a:endParaRPr lang="ja-JP" altLang="en-US"/>
                    </a:p>
                  </p:txBody>
                </p:sp>
                <p:sp>
                  <p:nvSpPr>
                    <p:cNvPr id="121" name="Line 55"/>
                    <p:cNvSpPr>
                      <a:spLocks noChangeShapeType="1"/>
                    </p:cNvSpPr>
                    <p:nvPr/>
                  </p:nvSpPr>
                  <p:spPr bwMode="auto">
                    <a:xfrm>
                      <a:off x="2350" y="1474"/>
                      <a:ext cx="1224" cy="0"/>
                    </a:xfrm>
                    <a:prstGeom prst="line">
                      <a:avLst/>
                    </a:prstGeom>
                    <a:noFill/>
                    <a:ln w="9525">
                      <a:solidFill>
                        <a:srgbClr val="000000"/>
                      </a:solidFill>
                      <a:round/>
                      <a:headEnd/>
                      <a:tailEnd/>
                    </a:ln>
                  </p:spPr>
                  <p:txBody>
                    <a:bodyPr lIns="74295" tIns="8890" rIns="74295" bIns="8890"/>
                    <a:lstStyle/>
                    <a:p>
                      <a:endParaRPr lang="ja-JP" altLang="en-US"/>
                    </a:p>
                  </p:txBody>
                </p:sp>
                <p:sp>
                  <p:nvSpPr>
                    <p:cNvPr id="122" name="Freeform 56"/>
                    <p:cNvSpPr>
                      <a:spLocks/>
                    </p:cNvSpPr>
                    <p:nvPr/>
                  </p:nvSpPr>
                  <p:spPr bwMode="auto">
                    <a:xfrm>
                      <a:off x="2457" y="1161"/>
                      <a:ext cx="314" cy="736"/>
                    </a:xfrm>
                    <a:custGeom>
                      <a:avLst/>
                      <a:gdLst>
                        <a:gd name="T0" fmla="*/ 64 w 743"/>
                        <a:gd name="T1" fmla="*/ 0 h 2521"/>
                        <a:gd name="T2" fmla="*/ 0 w 743"/>
                        <a:gd name="T3" fmla="*/ 46 h 2521"/>
                        <a:gd name="T4" fmla="*/ 0 w 743"/>
                        <a:gd name="T5" fmla="*/ 92 h 2521"/>
                        <a:gd name="T6" fmla="*/ 133 w 743"/>
                        <a:gd name="T7" fmla="*/ 215 h 2521"/>
                        <a:gd name="T8" fmla="*/ 0 60000 65536"/>
                        <a:gd name="T9" fmla="*/ 0 60000 65536"/>
                        <a:gd name="T10" fmla="*/ 0 60000 65536"/>
                        <a:gd name="T11" fmla="*/ 0 60000 65536"/>
                        <a:gd name="T12" fmla="*/ 0 w 743"/>
                        <a:gd name="T13" fmla="*/ 0 h 2521"/>
                        <a:gd name="T14" fmla="*/ 743 w 743"/>
                        <a:gd name="T15" fmla="*/ 2521 h 2521"/>
                      </a:gdLst>
                      <a:ahLst/>
                      <a:cxnLst>
                        <a:cxn ang="T8">
                          <a:pos x="T0" y="T1"/>
                        </a:cxn>
                        <a:cxn ang="T9">
                          <a:pos x="T2" y="T3"/>
                        </a:cxn>
                        <a:cxn ang="T10">
                          <a:pos x="T4" y="T5"/>
                        </a:cxn>
                        <a:cxn ang="T11">
                          <a:pos x="T6" y="T7"/>
                        </a:cxn>
                      </a:cxnLst>
                      <a:rect l="T12" t="T13" r="T14" b="T15"/>
                      <a:pathLst>
                        <a:path w="743" h="2521">
                          <a:moveTo>
                            <a:pt x="360" y="0"/>
                          </a:moveTo>
                          <a:lnTo>
                            <a:pt x="0" y="540"/>
                          </a:lnTo>
                          <a:lnTo>
                            <a:pt x="0" y="1080"/>
                          </a:lnTo>
                          <a:lnTo>
                            <a:pt x="743" y="2521"/>
                          </a:lnTo>
                        </a:path>
                      </a:pathLst>
                    </a:custGeom>
                    <a:noFill/>
                    <a:ln w="9525">
                      <a:solidFill>
                        <a:srgbClr val="000000"/>
                      </a:solidFill>
                      <a:round/>
                      <a:headEnd/>
                      <a:tailEnd/>
                    </a:ln>
                  </p:spPr>
                  <p:txBody>
                    <a:bodyPr lIns="74295" tIns="8890" rIns="74295" bIns="8890"/>
                    <a:lstStyle/>
                    <a:p>
                      <a:endParaRPr lang="ja-JP" altLang="en-US"/>
                    </a:p>
                  </p:txBody>
                </p:sp>
                <p:sp>
                  <p:nvSpPr>
                    <p:cNvPr id="123" name="Freeform 57"/>
                    <p:cNvSpPr>
                      <a:spLocks/>
                    </p:cNvSpPr>
                    <p:nvPr/>
                  </p:nvSpPr>
                  <p:spPr bwMode="auto">
                    <a:xfrm>
                      <a:off x="3177" y="1161"/>
                      <a:ext cx="322" cy="738"/>
                    </a:xfrm>
                    <a:custGeom>
                      <a:avLst/>
                      <a:gdLst>
                        <a:gd name="T0" fmla="*/ 72 w 756"/>
                        <a:gd name="T1" fmla="*/ 0 h 2522"/>
                        <a:gd name="T2" fmla="*/ 137 w 756"/>
                        <a:gd name="T3" fmla="*/ 46 h 2522"/>
                        <a:gd name="T4" fmla="*/ 137 w 756"/>
                        <a:gd name="T5" fmla="*/ 92 h 2522"/>
                        <a:gd name="T6" fmla="*/ 0 w 756"/>
                        <a:gd name="T7" fmla="*/ 216 h 2522"/>
                        <a:gd name="T8" fmla="*/ 0 60000 65536"/>
                        <a:gd name="T9" fmla="*/ 0 60000 65536"/>
                        <a:gd name="T10" fmla="*/ 0 60000 65536"/>
                        <a:gd name="T11" fmla="*/ 0 60000 65536"/>
                        <a:gd name="T12" fmla="*/ 0 w 756"/>
                        <a:gd name="T13" fmla="*/ 0 h 2522"/>
                        <a:gd name="T14" fmla="*/ 756 w 756"/>
                        <a:gd name="T15" fmla="*/ 2522 h 2522"/>
                      </a:gdLst>
                      <a:ahLst/>
                      <a:cxnLst>
                        <a:cxn ang="T8">
                          <a:pos x="T0" y="T1"/>
                        </a:cxn>
                        <a:cxn ang="T9">
                          <a:pos x="T2" y="T3"/>
                        </a:cxn>
                        <a:cxn ang="T10">
                          <a:pos x="T4" y="T5"/>
                        </a:cxn>
                        <a:cxn ang="T11">
                          <a:pos x="T6" y="T7"/>
                        </a:cxn>
                      </a:cxnLst>
                      <a:rect l="T12" t="T13" r="T14" b="T15"/>
                      <a:pathLst>
                        <a:path w="756" h="2522">
                          <a:moveTo>
                            <a:pt x="396" y="0"/>
                          </a:moveTo>
                          <a:lnTo>
                            <a:pt x="756" y="540"/>
                          </a:lnTo>
                          <a:lnTo>
                            <a:pt x="756" y="1080"/>
                          </a:lnTo>
                          <a:lnTo>
                            <a:pt x="0" y="2522"/>
                          </a:lnTo>
                        </a:path>
                      </a:pathLst>
                    </a:custGeom>
                    <a:noFill/>
                    <a:ln w="9525">
                      <a:solidFill>
                        <a:srgbClr val="000000"/>
                      </a:solidFill>
                      <a:round/>
                      <a:headEnd/>
                      <a:tailEnd/>
                    </a:ln>
                  </p:spPr>
                  <p:txBody>
                    <a:bodyPr lIns="74295" tIns="8890" rIns="74295" bIns="8890"/>
                    <a:lstStyle/>
                    <a:p>
                      <a:endParaRPr lang="ja-JP" altLang="en-US"/>
                    </a:p>
                  </p:txBody>
                </p:sp>
                <p:sp>
                  <p:nvSpPr>
                    <p:cNvPr id="124" name="Freeform 58"/>
                    <p:cNvSpPr>
                      <a:spLocks/>
                    </p:cNvSpPr>
                    <p:nvPr/>
                  </p:nvSpPr>
                  <p:spPr bwMode="auto">
                    <a:xfrm>
                      <a:off x="2654" y="1161"/>
                      <a:ext cx="176" cy="736"/>
                    </a:xfrm>
                    <a:custGeom>
                      <a:avLst/>
                      <a:gdLst>
                        <a:gd name="T0" fmla="*/ 43 w 409"/>
                        <a:gd name="T1" fmla="*/ 0 h 2520"/>
                        <a:gd name="T2" fmla="*/ 0 w 409"/>
                        <a:gd name="T3" fmla="*/ 45 h 2520"/>
                        <a:gd name="T4" fmla="*/ 0 w 409"/>
                        <a:gd name="T5" fmla="*/ 91 h 2520"/>
                        <a:gd name="T6" fmla="*/ 76 w 409"/>
                        <a:gd name="T7" fmla="*/ 215 h 2520"/>
                        <a:gd name="T8" fmla="*/ 0 60000 65536"/>
                        <a:gd name="T9" fmla="*/ 0 60000 65536"/>
                        <a:gd name="T10" fmla="*/ 0 60000 65536"/>
                        <a:gd name="T11" fmla="*/ 0 60000 65536"/>
                        <a:gd name="T12" fmla="*/ 0 w 409"/>
                        <a:gd name="T13" fmla="*/ 0 h 2520"/>
                        <a:gd name="T14" fmla="*/ 409 w 409"/>
                        <a:gd name="T15" fmla="*/ 2520 h 2520"/>
                      </a:gdLst>
                      <a:ahLst/>
                      <a:cxnLst>
                        <a:cxn ang="T8">
                          <a:pos x="T0" y="T1"/>
                        </a:cxn>
                        <a:cxn ang="T9">
                          <a:pos x="T2" y="T3"/>
                        </a:cxn>
                        <a:cxn ang="T10">
                          <a:pos x="T4" y="T5"/>
                        </a:cxn>
                        <a:cxn ang="T11">
                          <a:pos x="T6" y="T7"/>
                        </a:cxn>
                      </a:cxnLst>
                      <a:rect l="T12" t="T13" r="T14" b="T15"/>
                      <a:pathLst>
                        <a:path w="409" h="2520">
                          <a:moveTo>
                            <a:pt x="229" y="0"/>
                          </a:moveTo>
                          <a:lnTo>
                            <a:pt x="0" y="529"/>
                          </a:lnTo>
                          <a:lnTo>
                            <a:pt x="0" y="1065"/>
                          </a:lnTo>
                          <a:lnTo>
                            <a:pt x="409" y="2520"/>
                          </a:lnTo>
                        </a:path>
                      </a:pathLst>
                    </a:custGeom>
                    <a:noFill/>
                    <a:ln w="9525">
                      <a:solidFill>
                        <a:srgbClr val="000000"/>
                      </a:solidFill>
                      <a:round/>
                      <a:headEnd/>
                      <a:tailEnd/>
                    </a:ln>
                  </p:spPr>
                  <p:txBody>
                    <a:bodyPr lIns="74295" tIns="8890" rIns="74295" bIns="8890"/>
                    <a:lstStyle/>
                    <a:p>
                      <a:endParaRPr lang="ja-JP" altLang="en-US"/>
                    </a:p>
                  </p:txBody>
                </p:sp>
                <p:sp>
                  <p:nvSpPr>
                    <p:cNvPr id="125" name="Freeform 59"/>
                    <p:cNvSpPr>
                      <a:spLocks/>
                    </p:cNvSpPr>
                    <p:nvPr/>
                  </p:nvSpPr>
                  <p:spPr bwMode="auto">
                    <a:xfrm flipH="1">
                      <a:off x="3113" y="1162"/>
                      <a:ext cx="187" cy="734"/>
                    </a:xfrm>
                    <a:custGeom>
                      <a:avLst/>
                      <a:gdLst>
                        <a:gd name="T0" fmla="*/ 48 w 409"/>
                        <a:gd name="T1" fmla="*/ 0 h 2520"/>
                        <a:gd name="T2" fmla="*/ 0 w 409"/>
                        <a:gd name="T3" fmla="*/ 45 h 2520"/>
                        <a:gd name="T4" fmla="*/ 0 w 409"/>
                        <a:gd name="T5" fmla="*/ 90 h 2520"/>
                        <a:gd name="T6" fmla="*/ 85 w 409"/>
                        <a:gd name="T7" fmla="*/ 214 h 2520"/>
                        <a:gd name="T8" fmla="*/ 0 60000 65536"/>
                        <a:gd name="T9" fmla="*/ 0 60000 65536"/>
                        <a:gd name="T10" fmla="*/ 0 60000 65536"/>
                        <a:gd name="T11" fmla="*/ 0 60000 65536"/>
                        <a:gd name="T12" fmla="*/ 0 w 409"/>
                        <a:gd name="T13" fmla="*/ 0 h 2520"/>
                        <a:gd name="T14" fmla="*/ 409 w 409"/>
                        <a:gd name="T15" fmla="*/ 2520 h 2520"/>
                      </a:gdLst>
                      <a:ahLst/>
                      <a:cxnLst>
                        <a:cxn ang="T8">
                          <a:pos x="T0" y="T1"/>
                        </a:cxn>
                        <a:cxn ang="T9">
                          <a:pos x="T2" y="T3"/>
                        </a:cxn>
                        <a:cxn ang="T10">
                          <a:pos x="T4" y="T5"/>
                        </a:cxn>
                        <a:cxn ang="T11">
                          <a:pos x="T6" y="T7"/>
                        </a:cxn>
                      </a:cxnLst>
                      <a:rect l="T12" t="T13" r="T14" b="T15"/>
                      <a:pathLst>
                        <a:path w="409" h="2520">
                          <a:moveTo>
                            <a:pt x="229" y="0"/>
                          </a:moveTo>
                          <a:lnTo>
                            <a:pt x="0" y="529"/>
                          </a:lnTo>
                          <a:lnTo>
                            <a:pt x="0" y="1065"/>
                          </a:lnTo>
                          <a:lnTo>
                            <a:pt x="409" y="2520"/>
                          </a:lnTo>
                        </a:path>
                      </a:pathLst>
                    </a:custGeom>
                    <a:noFill/>
                    <a:ln w="9525">
                      <a:solidFill>
                        <a:srgbClr val="000000"/>
                      </a:solidFill>
                      <a:round/>
                      <a:headEnd/>
                      <a:tailEnd/>
                    </a:ln>
                  </p:spPr>
                  <p:txBody>
                    <a:bodyPr lIns="74295" tIns="8890" rIns="74295" bIns="8890"/>
                    <a:lstStyle/>
                    <a:p>
                      <a:endParaRPr lang="ja-JP" altLang="en-US"/>
                    </a:p>
                  </p:txBody>
                </p:sp>
                <p:sp>
                  <p:nvSpPr>
                    <p:cNvPr id="126" name="Freeform 60"/>
                    <p:cNvSpPr>
                      <a:spLocks/>
                    </p:cNvSpPr>
                    <p:nvPr/>
                  </p:nvSpPr>
                  <p:spPr bwMode="auto">
                    <a:xfrm>
                      <a:off x="2854" y="1157"/>
                      <a:ext cx="93" cy="741"/>
                    </a:xfrm>
                    <a:custGeom>
                      <a:avLst/>
                      <a:gdLst>
                        <a:gd name="T0" fmla="*/ 34 w 134"/>
                        <a:gd name="T1" fmla="*/ 0 h 2505"/>
                        <a:gd name="T2" fmla="*/ 0 w 134"/>
                        <a:gd name="T3" fmla="*/ 46 h 2505"/>
                        <a:gd name="T4" fmla="*/ 0 w 134"/>
                        <a:gd name="T5" fmla="*/ 93 h 2505"/>
                        <a:gd name="T6" fmla="*/ 65 w 134"/>
                        <a:gd name="T7" fmla="*/ 219 h 2505"/>
                        <a:gd name="T8" fmla="*/ 0 60000 65536"/>
                        <a:gd name="T9" fmla="*/ 0 60000 65536"/>
                        <a:gd name="T10" fmla="*/ 0 60000 65536"/>
                        <a:gd name="T11" fmla="*/ 0 60000 65536"/>
                        <a:gd name="T12" fmla="*/ 0 w 134"/>
                        <a:gd name="T13" fmla="*/ 0 h 2505"/>
                        <a:gd name="T14" fmla="*/ 134 w 134"/>
                        <a:gd name="T15" fmla="*/ 2505 h 2505"/>
                      </a:gdLst>
                      <a:ahLst/>
                      <a:cxnLst>
                        <a:cxn ang="T8">
                          <a:pos x="T0" y="T1"/>
                        </a:cxn>
                        <a:cxn ang="T9">
                          <a:pos x="T2" y="T3"/>
                        </a:cxn>
                        <a:cxn ang="T10">
                          <a:pos x="T4" y="T5"/>
                        </a:cxn>
                        <a:cxn ang="T11">
                          <a:pos x="T6" y="T7"/>
                        </a:cxn>
                      </a:cxnLst>
                      <a:rect l="T12" t="T13" r="T14" b="T15"/>
                      <a:pathLst>
                        <a:path w="134" h="2505">
                          <a:moveTo>
                            <a:pt x="70" y="0"/>
                          </a:moveTo>
                          <a:lnTo>
                            <a:pt x="0" y="529"/>
                          </a:lnTo>
                          <a:lnTo>
                            <a:pt x="0" y="1065"/>
                          </a:lnTo>
                          <a:lnTo>
                            <a:pt x="134" y="2505"/>
                          </a:lnTo>
                        </a:path>
                      </a:pathLst>
                    </a:custGeom>
                    <a:noFill/>
                    <a:ln w="9525">
                      <a:solidFill>
                        <a:srgbClr val="000000"/>
                      </a:solidFill>
                      <a:round/>
                      <a:headEnd/>
                      <a:tailEnd/>
                    </a:ln>
                  </p:spPr>
                  <p:txBody>
                    <a:bodyPr lIns="74295" tIns="8890" rIns="74295" bIns="8890"/>
                    <a:lstStyle/>
                    <a:p>
                      <a:endParaRPr lang="ja-JP" altLang="en-US"/>
                    </a:p>
                  </p:txBody>
                </p:sp>
                <p:sp>
                  <p:nvSpPr>
                    <p:cNvPr id="127" name="Freeform 61"/>
                    <p:cNvSpPr>
                      <a:spLocks/>
                    </p:cNvSpPr>
                    <p:nvPr/>
                  </p:nvSpPr>
                  <p:spPr bwMode="auto">
                    <a:xfrm flipH="1">
                      <a:off x="3025" y="1159"/>
                      <a:ext cx="55" cy="737"/>
                    </a:xfrm>
                    <a:custGeom>
                      <a:avLst/>
                      <a:gdLst>
                        <a:gd name="T0" fmla="*/ 12 w 134"/>
                        <a:gd name="T1" fmla="*/ 0 h 2505"/>
                        <a:gd name="T2" fmla="*/ 0 w 134"/>
                        <a:gd name="T3" fmla="*/ 46 h 2505"/>
                        <a:gd name="T4" fmla="*/ 0 w 134"/>
                        <a:gd name="T5" fmla="*/ 92 h 2505"/>
                        <a:gd name="T6" fmla="*/ 23 w 134"/>
                        <a:gd name="T7" fmla="*/ 217 h 2505"/>
                        <a:gd name="T8" fmla="*/ 0 60000 65536"/>
                        <a:gd name="T9" fmla="*/ 0 60000 65536"/>
                        <a:gd name="T10" fmla="*/ 0 60000 65536"/>
                        <a:gd name="T11" fmla="*/ 0 60000 65536"/>
                        <a:gd name="T12" fmla="*/ 0 w 134"/>
                        <a:gd name="T13" fmla="*/ 0 h 2505"/>
                        <a:gd name="T14" fmla="*/ 134 w 134"/>
                        <a:gd name="T15" fmla="*/ 2505 h 2505"/>
                      </a:gdLst>
                      <a:ahLst/>
                      <a:cxnLst>
                        <a:cxn ang="T8">
                          <a:pos x="T0" y="T1"/>
                        </a:cxn>
                        <a:cxn ang="T9">
                          <a:pos x="T2" y="T3"/>
                        </a:cxn>
                        <a:cxn ang="T10">
                          <a:pos x="T4" y="T5"/>
                        </a:cxn>
                        <a:cxn ang="T11">
                          <a:pos x="T6" y="T7"/>
                        </a:cxn>
                      </a:cxnLst>
                      <a:rect l="T12" t="T13" r="T14" b="T15"/>
                      <a:pathLst>
                        <a:path w="134" h="2505">
                          <a:moveTo>
                            <a:pt x="70" y="0"/>
                          </a:moveTo>
                          <a:lnTo>
                            <a:pt x="0" y="529"/>
                          </a:lnTo>
                          <a:lnTo>
                            <a:pt x="0" y="1065"/>
                          </a:lnTo>
                          <a:lnTo>
                            <a:pt x="134" y="2505"/>
                          </a:lnTo>
                        </a:path>
                      </a:pathLst>
                    </a:custGeom>
                    <a:noFill/>
                    <a:ln w="9525">
                      <a:solidFill>
                        <a:srgbClr val="000000"/>
                      </a:solidFill>
                      <a:round/>
                      <a:headEnd/>
                      <a:tailEnd/>
                    </a:ln>
                  </p:spPr>
                  <p:txBody>
                    <a:bodyPr lIns="74295" tIns="8890" rIns="74295" bIns="8890"/>
                    <a:lstStyle/>
                    <a:p>
                      <a:endParaRPr lang="ja-JP" altLang="en-US"/>
                    </a:p>
                  </p:txBody>
                </p:sp>
              </p:grpSp>
              <p:grpSp>
                <p:nvGrpSpPr>
                  <p:cNvPr id="116" name="Group 62"/>
                  <p:cNvGrpSpPr>
                    <a:grpSpLocks/>
                  </p:cNvGrpSpPr>
                  <p:nvPr/>
                </p:nvGrpSpPr>
                <p:grpSpPr bwMode="auto">
                  <a:xfrm>
                    <a:off x="4880" y="22192"/>
                    <a:ext cx="244" cy="84"/>
                    <a:chOff x="4880" y="22192"/>
                    <a:chExt cx="244" cy="84"/>
                  </a:xfrm>
                </p:grpSpPr>
                <p:sp>
                  <p:nvSpPr>
                    <p:cNvPr id="117" name="Rectangle 63"/>
                    <p:cNvSpPr>
                      <a:spLocks noChangeArrowheads="1"/>
                    </p:cNvSpPr>
                    <p:nvPr/>
                  </p:nvSpPr>
                  <p:spPr bwMode="auto">
                    <a:xfrm>
                      <a:off x="4880" y="22197"/>
                      <a:ext cx="244" cy="79"/>
                    </a:xfrm>
                    <a:prstGeom prst="rect">
                      <a:avLst/>
                    </a:prstGeom>
                    <a:solidFill>
                      <a:srgbClr val="FF6600">
                        <a:alpha val="67058"/>
                      </a:srgbClr>
                    </a:solidFill>
                    <a:ln w="9525">
                      <a:noFill/>
                      <a:miter lim="800000"/>
                      <a:headEnd/>
                      <a:tailEnd/>
                    </a:ln>
                  </p:spPr>
                  <p:txBody>
                    <a:bodyPr wrap="none" anchor="ctr"/>
                    <a:lstStyle/>
                    <a:p>
                      <a:endParaRPr lang="ja-JP" altLang="en-US"/>
                    </a:p>
                  </p:txBody>
                </p:sp>
                <p:sp>
                  <p:nvSpPr>
                    <p:cNvPr id="118" name="Oval 64"/>
                    <p:cNvSpPr>
                      <a:spLocks noChangeArrowheads="1"/>
                    </p:cNvSpPr>
                    <p:nvPr/>
                  </p:nvSpPr>
                  <p:spPr bwMode="auto">
                    <a:xfrm>
                      <a:off x="4984" y="22192"/>
                      <a:ext cx="24" cy="24"/>
                    </a:xfrm>
                    <a:prstGeom prst="ellipse">
                      <a:avLst/>
                    </a:prstGeom>
                    <a:solidFill>
                      <a:srgbClr val="FF0000"/>
                    </a:solidFill>
                    <a:ln w="9525">
                      <a:noFill/>
                      <a:round/>
                      <a:headEnd/>
                      <a:tailEnd/>
                    </a:ln>
                  </p:spPr>
                  <p:txBody>
                    <a:bodyPr wrap="none" anchor="ctr"/>
                    <a:lstStyle/>
                    <a:p>
                      <a:pPr algn="ctr"/>
                      <a:endParaRPr lang="ja-JP" altLang="ja-JP"/>
                    </a:p>
                  </p:txBody>
                </p:sp>
              </p:grpSp>
            </p:grpSp>
            <p:sp>
              <p:nvSpPr>
                <p:cNvPr id="114" name="Line 67"/>
                <p:cNvSpPr>
                  <a:spLocks noChangeShapeType="1"/>
                </p:cNvSpPr>
                <p:nvPr/>
              </p:nvSpPr>
              <p:spPr bwMode="auto">
                <a:xfrm flipV="1">
                  <a:off x="1719" y="1405"/>
                  <a:ext cx="821" cy="424"/>
                </a:xfrm>
                <a:prstGeom prst="line">
                  <a:avLst/>
                </a:prstGeom>
                <a:noFill/>
                <a:ln w="9525">
                  <a:solidFill>
                    <a:schemeClr val="tx1"/>
                  </a:solidFill>
                  <a:round/>
                  <a:headEnd type="triangle" w="med" len="med"/>
                  <a:tailEnd/>
                </a:ln>
              </p:spPr>
              <p:txBody>
                <a:bodyPr/>
                <a:lstStyle/>
                <a:p>
                  <a:endParaRPr lang="ja-JP" altLang="en-US"/>
                </a:p>
              </p:txBody>
            </p:sp>
          </p:grpSp>
        </p:grpSp>
      </p:grpSp>
      <p:sp>
        <p:nvSpPr>
          <p:cNvPr id="70" name="テキスト ボックス 69"/>
          <p:cNvSpPr txBox="1"/>
          <p:nvPr/>
        </p:nvSpPr>
        <p:spPr>
          <a:xfrm>
            <a:off x="8495928" y="6309320"/>
            <a:ext cx="648072" cy="369332"/>
          </a:xfrm>
          <a:prstGeom prst="rect">
            <a:avLst/>
          </a:prstGeom>
          <a:noFill/>
        </p:spPr>
        <p:txBody>
          <a:bodyPr wrap="square" rtlCol="0">
            <a:spAutoFit/>
          </a:bodyPr>
          <a:lstStyle/>
          <a:p>
            <a:r>
              <a:rPr kumimoji="1" lang="en-US" altLang="ja-JP" dirty="0" smtClean="0"/>
              <a:t>13</a:t>
            </a:r>
            <a:endParaRPr kumimoji="1" lang="ja-JP" altLang="en-US" dirty="0"/>
          </a:p>
        </p:txBody>
      </p:sp>
    </p:spTree>
  </p:cSld>
  <p:clrMapOvr>
    <a:masterClrMapping/>
  </p:clrMapOvr>
  <p:transition advTm="18907">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1820302" y="269592"/>
            <a:ext cx="6712138" cy="3951496"/>
            <a:chOff x="40150" y="1108584"/>
            <a:chExt cx="8900042" cy="5524552"/>
          </a:xfrm>
        </p:grpSpPr>
        <p:pic>
          <p:nvPicPr>
            <p:cNvPr id="29698" name="Picture 2" descr="\\Hd-shimizu\pc\マニピュレータphoto\nakase\24NHBn(Run4)\sample_setting_110218_18.bmp"/>
            <p:cNvPicPr>
              <a:picLocks noChangeAspect="1" noChangeArrowheads="1"/>
            </p:cNvPicPr>
            <p:nvPr/>
          </p:nvPicPr>
          <p:blipFill>
            <a:blip r:embed="rId4" cstate="email"/>
            <a:srcRect/>
            <a:stretch>
              <a:fillRect/>
            </a:stretch>
          </p:blipFill>
          <p:spPr bwMode="auto">
            <a:xfrm>
              <a:off x="251520" y="1700808"/>
              <a:ext cx="2640000" cy="1980000"/>
            </a:xfrm>
            <a:prstGeom prst="rect">
              <a:avLst/>
            </a:prstGeom>
            <a:noFill/>
          </p:spPr>
        </p:pic>
        <p:sp>
          <p:nvSpPr>
            <p:cNvPr id="5" name="テキスト ボックス 4"/>
            <p:cNvSpPr txBox="1"/>
            <p:nvPr/>
          </p:nvSpPr>
          <p:spPr>
            <a:xfrm>
              <a:off x="40150" y="1152669"/>
              <a:ext cx="2441951" cy="461665"/>
            </a:xfrm>
            <a:prstGeom prst="rect">
              <a:avLst/>
            </a:prstGeom>
            <a:noFill/>
          </p:spPr>
          <p:txBody>
            <a:bodyPr wrap="none" rtlCol="0">
              <a:spAutoFit/>
            </a:bodyPr>
            <a:lstStyle/>
            <a:p>
              <a:r>
                <a:rPr lang="en-US" altLang="ja-JP" sz="2400" dirty="0" smtClean="0"/>
                <a:t>a</a:t>
              </a:r>
              <a:r>
                <a:rPr kumimoji="1" lang="en-US" altLang="ja-JP" sz="2400" dirty="0" smtClean="0"/>
                <a:t>mbient  pressure</a:t>
              </a:r>
              <a:endParaRPr kumimoji="1" lang="ja-JP" altLang="en-US" sz="2400" dirty="0"/>
            </a:p>
          </p:txBody>
        </p:sp>
        <p:pic>
          <p:nvPicPr>
            <p:cNvPr id="29699" name="Picture 3" descr="\\Hd-shimizu\pc\マニピュレータphoto\nakase\24NHBn(Run4)\0.44GPa_110219_19.bmp"/>
            <p:cNvPicPr>
              <a:picLocks noChangeAspect="1" noChangeArrowheads="1"/>
            </p:cNvPicPr>
            <p:nvPr/>
          </p:nvPicPr>
          <p:blipFill>
            <a:blip r:embed="rId5" cstate="email"/>
            <a:srcRect/>
            <a:stretch>
              <a:fillRect/>
            </a:stretch>
          </p:blipFill>
          <p:spPr bwMode="auto">
            <a:xfrm>
              <a:off x="3275856" y="1700808"/>
              <a:ext cx="2640000" cy="1980000"/>
            </a:xfrm>
            <a:prstGeom prst="rect">
              <a:avLst/>
            </a:prstGeom>
            <a:noFill/>
          </p:spPr>
        </p:pic>
        <p:sp>
          <p:nvSpPr>
            <p:cNvPr id="8" name="テキスト ボックス 7"/>
            <p:cNvSpPr txBox="1"/>
            <p:nvPr/>
          </p:nvSpPr>
          <p:spPr>
            <a:xfrm>
              <a:off x="3861212" y="1130628"/>
              <a:ext cx="1865426" cy="645450"/>
            </a:xfrm>
            <a:prstGeom prst="rect">
              <a:avLst/>
            </a:prstGeom>
            <a:noFill/>
          </p:spPr>
          <p:txBody>
            <a:bodyPr wrap="square" rtlCol="0">
              <a:spAutoFit/>
            </a:bodyPr>
            <a:lstStyle/>
            <a:p>
              <a:r>
                <a:rPr kumimoji="1" lang="en-US" altLang="ja-JP" sz="2400" dirty="0" smtClean="0"/>
                <a:t>0.44 </a:t>
              </a:r>
              <a:r>
                <a:rPr kumimoji="1" lang="en-US" altLang="ja-JP" sz="2400" dirty="0" err="1" smtClean="0"/>
                <a:t>GPa</a:t>
              </a:r>
              <a:endParaRPr kumimoji="1" lang="ja-JP" altLang="en-US" sz="2400" dirty="0"/>
            </a:p>
          </p:txBody>
        </p:sp>
        <p:pic>
          <p:nvPicPr>
            <p:cNvPr id="29700" name="Picture 4" descr="\\Hd-shimizu\pc\マニピュレータphoto\nakase\24NHBn(Run4)\1.10GPa_110219_19.bmp"/>
            <p:cNvPicPr>
              <a:picLocks noChangeAspect="1" noChangeArrowheads="1"/>
            </p:cNvPicPr>
            <p:nvPr/>
          </p:nvPicPr>
          <p:blipFill>
            <a:blip r:embed="rId6" cstate="email"/>
            <a:srcRect/>
            <a:stretch>
              <a:fillRect/>
            </a:stretch>
          </p:blipFill>
          <p:spPr bwMode="auto">
            <a:xfrm>
              <a:off x="6300192" y="1693986"/>
              <a:ext cx="2640000" cy="1980000"/>
            </a:xfrm>
            <a:prstGeom prst="rect">
              <a:avLst/>
            </a:prstGeom>
            <a:noFill/>
          </p:spPr>
        </p:pic>
        <p:sp>
          <p:nvSpPr>
            <p:cNvPr id="10" name="テキスト ボックス 9"/>
            <p:cNvSpPr txBox="1"/>
            <p:nvPr/>
          </p:nvSpPr>
          <p:spPr>
            <a:xfrm>
              <a:off x="6843738" y="1108584"/>
              <a:ext cx="1896449" cy="645450"/>
            </a:xfrm>
            <a:prstGeom prst="rect">
              <a:avLst/>
            </a:prstGeom>
            <a:noFill/>
          </p:spPr>
          <p:txBody>
            <a:bodyPr wrap="square" rtlCol="0">
              <a:spAutoFit/>
            </a:bodyPr>
            <a:lstStyle/>
            <a:p>
              <a:r>
                <a:rPr kumimoji="1" lang="en-US" altLang="ja-JP" sz="2400" dirty="0" smtClean="0"/>
                <a:t>1.10 </a:t>
              </a:r>
              <a:r>
                <a:rPr kumimoji="1" lang="en-US" altLang="ja-JP" sz="2400" dirty="0" err="1" smtClean="0"/>
                <a:t>GPa</a:t>
              </a:r>
              <a:endParaRPr kumimoji="1" lang="ja-JP" altLang="en-US" sz="2400" dirty="0"/>
            </a:p>
          </p:txBody>
        </p:sp>
        <p:cxnSp>
          <p:nvCxnSpPr>
            <p:cNvPr id="12" name="直線矢印コネクタ 11"/>
            <p:cNvCxnSpPr/>
            <p:nvPr/>
          </p:nvCxnSpPr>
          <p:spPr>
            <a:xfrm rot="16200000" flipV="1">
              <a:off x="4067944" y="3212976"/>
              <a:ext cx="122413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16200000" flipV="1">
              <a:off x="4211960" y="2780928"/>
              <a:ext cx="136815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88024" y="3789040"/>
              <a:ext cx="918713" cy="523220"/>
            </a:xfrm>
            <a:prstGeom prst="rect">
              <a:avLst/>
            </a:prstGeom>
            <a:noFill/>
          </p:spPr>
          <p:txBody>
            <a:bodyPr wrap="none" rtlCol="0">
              <a:spAutoFit/>
            </a:bodyPr>
            <a:lstStyle/>
            <a:p>
              <a:r>
                <a:rPr lang="en-US" altLang="ja-JP" sz="2800" dirty="0" smtClean="0"/>
                <a:t>R</a:t>
              </a:r>
              <a:r>
                <a:rPr kumimoji="1" lang="en-US" altLang="ja-JP" sz="2800" dirty="0" smtClean="0"/>
                <a:t>uby</a:t>
              </a:r>
              <a:endParaRPr kumimoji="1" lang="ja-JP" altLang="en-US" sz="2800" dirty="0"/>
            </a:p>
          </p:txBody>
        </p:sp>
        <p:pic>
          <p:nvPicPr>
            <p:cNvPr id="29701" name="Picture 5" descr="\\Hd-shimizu\pc\マニピュレータphoto\nakase\24NHBn(Run4)\18.25GPa_110221_22.bmp"/>
            <p:cNvPicPr>
              <a:picLocks noChangeAspect="1" noChangeArrowheads="1"/>
            </p:cNvPicPr>
            <p:nvPr/>
          </p:nvPicPr>
          <p:blipFill>
            <a:blip r:embed="rId7" cstate="email"/>
            <a:srcRect/>
            <a:stretch>
              <a:fillRect/>
            </a:stretch>
          </p:blipFill>
          <p:spPr bwMode="auto">
            <a:xfrm>
              <a:off x="6300192" y="4653136"/>
              <a:ext cx="2640000" cy="1980000"/>
            </a:xfrm>
            <a:prstGeom prst="rect">
              <a:avLst/>
            </a:prstGeom>
            <a:noFill/>
          </p:spPr>
        </p:pic>
        <p:sp>
          <p:nvSpPr>
            <p:cNvPr id="18" name="テキスト ボックス 17"/>
            <p:cNvSpPr txBox="1"/>
            <p:nvPr/>
          </p:nvSpPr>
          <p:spPr>
            <a:xfrm>
              <a:off x="6813540" y="4060911"/>
              <a:ext cx="1446036" cy="461665"/>
            </a:xfrm>
            <a:prstGeom prst="rect">
              <a:avLst/>
            </a:prstGeom>
            <a:noFill/>
          </p:spPr>
          <p:txBody>
            <a:bodyPr wrap="none" rtlCol="0">
              <a:spAutoFit/>
            </a:bodyPr>
            <a:lstStyle/>
            <a:p>
              <a:r>
                <a:rPr kumimoji="1" lang="en-US" altLang="ja-JP" sz="2400" dirty="0" smtClean="0"/>
                <a:t>18.25 </a:t>
              </a:r>
              <a:r>
                <a:rPr kumimoji="1" lang="en-US" altLang="ja-JP" sz="2400" dirty="0" err="1" smtClean="0"/>
                <a:t>GPa</a:t>
              </a:r>
              <a:endParaRPr kumimoji="1" lang="ja-JP" altLang="en-US" sz="2400" dirty="0"/>
            </a:p>
          </p:txBody>
        </p:sp>
        <p:pic>
          <p:nvPicPr>
            <p:cNvPr id="29702" name="Picture 6" descr="\\Hd-shimizu\pc\マニピュレータphoto\nakase\24NHBn(Run4)\5.27GPa_110219_20.bmp"/>
            <p:cNvPicPr>
              <a:picLocks noChangeAspect="1" noChangeArrowheads="1"/>
            </p:cNvPicPr>
            <p:nvPr/>
          </p:nvPicPr>
          <p:blipFill>
            <a:blip r:embed="rId8" cstate="email"/>
            <a:srcRect/>
            <a:stretch>
              <a:fillRect/>
            </a:stretch>
          </p:blipFill>
          <p:spPr bwMode="auto">
            <a:xfrm>
              <a:off x="323528" y="4653136"/>
              <a:ext cx="2640000" cy="1980000"/>
            </a:xfrm>
            <a:prstGeom prst="rect">
              <a:avLst/>
            </a:prstGeom>
            <a:noFill/>
          </p:spPr>
        </p:pic>
        <p:sp>
          <p:nvSpPr>
            <p:cNvPr id="21" name="テキスト ボックス 20"/>
            <p:cNvSpPr txBox="1"/>
            <p:nvPr/>
          </p:nvSpPr>
          <p:spPr>
            <a:xfrm>
              <a:off x="755575" y="4110877"/>
              <a:ext cx="1978422" cy="645450"/>
            </a:xfrm>
            <a:prstGeom prst="rect">
              <a:avLst/>
            </a:prstGeom>
            <a:noFill/>
          </p:spPr>
          <p:txBody>
            <a:bodyPr wrap="square" rtlCol="0">
              <a:spAutoFit/>
            </a:bodyPr>
            <a:lstStyle/>
            <a:p>
              <a:r>
                <a:rPr kumimoji="1" lang="en-US" altLang="ja-JP" sz="2400" dirty="0" smtClean="0"/>
                <a:t>5.27 </a:t>
              </a:r>
              <a:r>
                <a:rPr kumimoji="1" lang="en-US" altLang="ja-JP" sz="2400" dirty="0" err="1" smtClean="0"/>
                <a:t>GPa</a:t>
              </a:r>
              <a:endParaRPr kumimoji="1" lang="ja-JP" altLang="en-US" sz="2400" dirty="0"/>
            </a:p>
          </p:txBody>
        </p:sp>
        <p:pic>
          <p:nvPicPr>
            <p:cNvPr id="29703" name="Picture 7" descr="\\Hd-shimizu\pc\マニピュレータphoto\nakase\24NHBn(Run4)\10.71GPa_110221_21.bmp"/>
            <p:cNvPicPr>
              <a:picLocks noChangeAspect="1" noChangeArrowheads="1"/>
            </p:cNvPicPr>
            <p:nvPr/>
          </p:nvPicPr>
          <p:blipFill>
            <a:blip r:embed="rId9" cstate="email"/>
            <a:srcRect/>
            <a:stretch>
              <a:fillRect/>
            </a:stretch>
          </p:blipFill>
          <p:spPr bwMode="auto">
            <a:xfrm>
              <a:off x="3275856" y="4653136"/>
              <a:ext cx="2640000" cy="1980000"/>
            </a:xfrm>
            <a:prstGeom prst="rect">
              <a:avLst/>
            </a:prstGeom>
            <a:noFill/>
          </p:spPr>
        </p:pic>
        <p:sp>
          <p:nvSpPr>
            <p:cNvPr id="23" name="テキスト ボックス 22"/>
            <p:cNvSpPr txBox="1"/>
            <p:nvPr/>
          </p:nvSpPr>
          <p:spPr>
            <a:xfrm>
              <a:off x="3115917" y="4116292"/>
              <a:ext cx="1909598" cy="645450"/>
            </a:xfrm>
            <a:prstGeom prst="rect">
              <a:avLst/>
            </a:prstGeom>
            <a:noFill/>
          </p:spPr>
          <p:txBody>
            <a:bodyPr wrap="square" rtlCol="0">
              <a:spAutoFit/>
            </a:bodyPr>
            <a:lstStyle/>
            <a:p>
              <a:r>
                <a:rPr kumimoji="1" lang="en-US" altLang="ja-JP" sz="2400" dirty="0" smtClean="0"/>
                <a:t>10.71GPa</a:t>
              </a:r>
              <a:endParaRPr kumimoji="1" lang="ja-JP" altLang="en-US" sz="2400" dirty="0"/>
            </a:p>
          </p:txBody>
        </p:sp>
      </p:grpSp>
      <p:pic>
        <p:nvPicPr>
          <p:cNvPr id="26" name="図 25" descr="図1.jpg"/>
          <p:cNvPicPr>
            <a:picLocks noChangeAspect="1"/>
          </p:cNvPicPr>
          <p:nvPr/>
        </p:nvPicPr>
        <p:blipFill>
          <a:blip r:embed="rId10" cstate="email"/>
          <a:stretch>
            <a:fillRect/>
          </a:stretch>
        </p:blipFill>
        <p:spPr>
          <a:xfrm>
            <a:off x="539552" y="3212976"/>
            <a:ext cx="7863840" cy="3322320"/>
          </a:xfrm>
          <a:prstGeom prst="rect">
            <a:avLst/>
          </a:prstGeom>
        </p:spPr>
      </p:pic>
      <p:sp>
        <p:nvSpPr>
          <p:cNvPr id="27" name="テキスト ボックス 26"/>
          <p:cNvSpPr txBox="1"/>
          <p:nvPr/>
        </p:nvSpPr>
        <p:spPr>
          <a:xfrm>
            <a:off x="8495928" y="6309320"/>
            <a:ext cx="648072" cy="369332"/>
          </a:xfrm>
          <a:prstGeom prst="rect">
            <a:avLst/>
          </a:prstGeom>
          <a:noFill/>
        </p:spPr>
        <p:txBody>
          <a:bodyPr wrap="square" rtlCol="0">
            <a:spAutoFit/>
          </a:bodyPr>
          <a:lstStyle/>
          <a:p>
            <a:r>
              <a:rPr kumimoji="1" lang="en-US" altLang="ja-JP" dirty="0" smtClean="0"/>
              <a:t>14</a:t>
            </a:r>
            <a:endParaRPr kumimoji="1" lang="ja-JP" altLang="en-US" dirty="0"/>
          </a:p>
        </p:txBody>
      </p:sp>
    </p:spTree>
    <p:custDataLst>
      <p:tags r:id="rId1"/>
    </p:custDataLst>
  </p:cSld>
  <p:clrMapOvr>
    <a:masterClrMapping/>
  </p:clrMapOvr>
  <p:transition advTm="49266">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normAutofit/>
          </a:bodyPr>
          <a:lstStyle/>
          <a:p>
            <a:r>
              <a:rPr kumimoji="1" lang="en-US" altLang="ja-JP" sz="5400" b="1" dirty="0" smtClean="0">
                <a:solidFill>
                  <a:srgbClr val="C00000"/>
                </a:solidFill>
              </a:rPr>
              <a:t>Summary</a:t>
            </a:r>
            <a:endParaRPr kumimoji="1" lang="ja-JP" altLang="en-US" sz="5400" b="1" dirty="0">
              <a:solidFill>
                <a:srgbClr val="C00000"/>
              </a:solidFill>
            </a:endParaRPr>
          </a:p>
        </p:txBody>
      </p:sp>
      <p:sp>
        <p:nvSpPr>
          <p:cNvPr id="3" name="テキスト ボックス 2"/>
          <p:cNvSpPr txBox="1"/>
          <p:nvPr/>
        </p:nvSpPr>
        <p:spPr>
          <a:xfrm>
            <a:off x="539552" y="1268760"/>
            <a:ext cx="8784976" cy="4893647"/>
          </a:xfrm>
          <a:prstGeom prst="rect">
            <a:avLst/>
          </a:prstGeom>
          <a:noFill/>
        </p:spPr>
        <p:txBody>
          <a:bodyPr wrap="square" rtlCol="0">
            <a:spAutoFit/>
          </a:bodyPr>
          <a:lstStyle/>
          <a:p>
            <a:r>
              <a:rPr lang="ja-JP" altLang="en-US" sz="2800" dirty="0" smtClean="0"/>
              <a:t>・</a:t>
            </a:r>
            <a:r>
              <a:rPr lang="en-US" altLang="ja-JP" sz="2800" dirty="0" smtClean="0"/>
              <a:t>The color change is observed  above  about 0.6 </a:t>
            </a:r>
            <a:r>
              <a:rPr lang="en-US" altLang="ja-JP" sz="2800" dirty="0" err="1" smtClean="0"/>
              <a:t>GPa</a:t>
            </a:r>
            <a:r>
              <a:rPr lang="en-US" altLang="ja-JP" sz="2800" dirty="0" smtClean="0"/>
              <a:t>.</a:t>
            </a:r>
          </a:p>
          <a:p>
            <a:r>
              <a:rPr lang="en-US" altLang="ja-JP" sz="2800" dirty="0" smtClean="0"/>
              <a:t>  (Polymerization ?)</a:t>
            </a:r>
          </a:p>
          <a:p>
            <a:endParaRPr lang="en-US" altLang="ja-JP" sz="2800" dirty="0" smtClean="0"/>
          </a:p>
          <a:p>
            <a:r>
              <a:rPr lang="ja-JP" altLang="en-US" sz="2800" dirty="0" smtClean="0"/>
              <a:t>・</a:t>
            </a:r>
            <a:r>
              <a:rPr lang="en-US" altLang="ja-JP" sz="2800" dirty="0" smtClean="0"/>
              <a:t>Also, the color change is observed by time   </a:t>
            </a:r>
          </a:p>
          <a:p>
            <a:r>
              <a:rPr lang="en-US" altLang="ja-JP" sz="2800" dirty="0" smtClean="0"/>
              <a:t>  passage at about 0.5 </a:t>
            </a:r>
            <a:r>
              <a:rPr lang="en-US" altLang="ja-JP" sz="2800" dirty="0" err="1" smtClean="0"/>
              <a:t>GPa</a:t>
            </a:r>
            <a:r>
              <a:rPr lang="en-US" altLang="ja-JP" sz="2800" dirty="0" smtClean="0"/>
              <a:t>.</a:t>
            </a:r>
          </a:p>
          <a:p>
            <a:endParaRPr lang="en-US" altLang="ja-JP" sz="2800" dirty="0" smtClean="0"/>
          </a:p>
          <a:p>
            <a:r>
              <a:rPr lang="ja-JP" altLang="en-US" sz="2800" dirty="0" smtClean="0"/>
              <a:t>・</a:t>
            </a:r>
            <a:r>
              <a:rPr lang="en-US" altLang="ja-JP" sz="2800" dirty="0" smtClean="0"/>
              <a:t>Laser may induce the color change after pressing.</a:t>
            </a:r>
          </a:p>
          <a:p>
            <a:r>
              <a:rPr lang="en-US" altLang="ja-JP" sz="2800" dirty="0" smtClean="0"/>
              <a:t> </a:t>
            </a:r>
          </a:p>
          <a:p>
            <a:r>
              <a:rPr lang="ja-JP" altLang="en-US" sz="2800" dirty="0" smtClean="0"/>
              <a:t>・</a:t>
            </a:r>
            <a:r>
              <a:rPr lang="en-US" altLang="ja-JP" sz="2800" dirty="0" smtClean="0"/>
              <a:t>The sample is insulator. (</a:t>
            </a:r>
            <a:r>
              <a:rPr lang="en-US" altLang="ja-JP" sz="2800" dirty="0" smtClean="0">
                <a:latin typeface="Arial" pitchFamily="34" charset="0"/>
                <a:cs typeface="Arial" pitchFamily="34" charset="0"/>
              </a:rPr>
              <a:t>~</a:t>
            </a:r>
            <a:r>
              <a:rPr lang="en-US" altLang="ja-JP" sz="2800" dirty="0" smtClean="0"/>
              <a:t>18 </a:t>
            </a:r>
            <a:r>
              <a:rPr lang="en-US" altLang="ja-JP" sz="2800" dirty="0" err="1" smtClean="0"/>
              <a:t>GPa</a:t>
            </a:r>
            <a:r>
              <a:rPr lang="en-US" altLang="ja-JP" sz="2800" dirty="0" smtClean="0"/>
              <a:t>)</a:t>
            </a:r>
          </a:p>
          <a:p>
            <a:r>
              <a:rPr lang="en-US" altLang="ja-JP" sz="2800" dirty="0" smtClean="0"/>
              <a:t>  (Electrical resistance is still high.)</a:t>
            </a:r>
          </a:p>
          <a:p>
            <a:r>
              <a:rPr lang="en-US" altLang="ja-JP" sz="3200" dirty="0" smtClean="0"/>
              <a:t> </a:t>
            </a:r>
            <a:endParaRPr kumimoji="1" lang="ja-JP" altLang="en-US" sz="3200" dirty="0"/>
          </a:p>
        </p:txBody>
      </p:sp>
      <p:sp>
        <p:nvSpPr>
          <p:cNvPr id="4" name="テキスト ボックス 3"/>
          <p:cNvSpPr txBox="1"/>
          <p:nvPr/>
        </p:nvSpPr>
        <p:spPr>
          <a:xfrm>
            <a:off x="8495928" y="6309320"/>
            <a:ext cx="648072" cy="369332"/>
          </a:xfrm>
          <a:prstGeom prst="rect">
            <a:avLst/>
          </a:prstGeom>
          <a:noFill/>
        </p:spPr>
        <p:txBody>
          <a:bodyPr wrap="square" rtlCol="0">
            <a:spAutoFit/>
          </a:bodyPr>
          <a:lstStyle/>
          <a:p>
            <a:r>
              <a:rPr kumimoji="1" lang="en-US" altLang="ja-JP" dirty="0" smtClean="0"/>
              <a:t>15</a:t>
            </a:r>
            <a:endParaRPr kumimoji="1" lang="ja-JP" altLang="en-US" dirty="0"/>
          </a:p>
        </p:txBody>
      </p:sp>
    </p:spTree>
  </p:cSld>
  <p:clrMapOvr>
    <a:masterClrMapping/>
  </p:clrMapOvr>
  <p:transition advTm="39859">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smtClean="0">
                <a:solidFill>
                  <a:srgbClr val="C00000"/>
                </a:solidFill>
              </a:rPr>
              <a:t>Future work</a:t>
            </a:r>
            <a:endParaRPr kumimoji="1" lang="ja-JP" altLang="en-US" sz="4800" b="1" dirty="0">
              <a:solidFill>
                <a:srgbClr val="C00000"/>
              </a:solidFill>
            </a:endParaRPr>
          </a:p>
        </p:txBody>
      </p:sp>
      <p:sp>
        <p:nvSpPr>
          <p:cNvPr id="3" name="テキスト ボックス 2"/>
          <p:cNvSpPr txBox="1"/>
          <p:nvPr/>
        </p:nvSpPr>
        <p:spPr>
          <a:xfrm>
            <a:off x="755576" y="1700808"/>
            <a:ext cx="7992888" cy="3416320"/>
          </a:xfrm>
          <a:prstGeom prst="rect">
            <a:avLst/>
          </a:prstGeom>
          <a:noFill/>
        </p:spPr>
        <p:txBody>
          <a:bodyPr wrap="square" rtlCol="0">
            <a:spAutoFit/>
          </a:bodyPr>
          <a:lstStyle/>
          <a:p>
            <a:r>
              <a:rPr lang="en-US" altLang="ja-JP" sz="3600" dirty="0" smtClean="0"/>
              <a:t>To identify the black sample,</a:t>
            </a:r>
          </a:p>
          <a:p>
            <a:endParaRPr lang="en-US" altLang="ja-JP" sz="3600" dirty="0" smtClean="0"/>
          </a:p>
          <a:p>
            <a:r>
              <a:rPr lang="ja-JP" altLang="en-US" sz="3600" dirty="0" smtClean="0"/>
              <a:t>   </a:t>
            </a:r>
            <a:r>
              <a:rPr kumimoji="1" lang="ja-JP" altLang="en-US" sz="3600" dirty="0" smtClean="0"/>
              <a:t>・</a:t>
            </a:r>
            <a:r>
              <a:rPr kumimoji="1" lang="en-US" altLang="ja-JP" sz="3600" dirty="0" smtClean="0"/>
              <a:t>Solid-state NMR</a:t>
            </a:r>
            <a:endParaRPr lang="en-US" altLang="ja-JP" sz="3600" dirty="0" smtClean="0"/>
          </a:p>
          <a:p>
            <a:r>
              <a:rPr kumimoji="1" lang="ja-JP" altLang="en-US" sz="3600" dirty="0" smtClean="0"/>
              <a:t>   ・</a:t>
            </a:r>
            <a:r>
              <a:rPr lang="en-US" altLang="ja-JP" sz="3600" dirty="0" smtClean="0"/>
              <a:t>TOF-MS</a:t>
            </a:r>
          </a:p>
          <a:p>
            <a:endParaRPr kumimoji="1" lang="en-US" altLang="ja-JP" sz="3600" dirty="0" smtClean="0"/>
          </a:p>
          <a:p>
            <a:endParaRPr kumimoji="1" lang="ja-JP" altLang="en-US" sz="3600" dirty="0"/>
          </a:p>
        </p:txBody>
      </p:sp>
      <p:sp>
        <p:nvSpPr>
          <p:cNvPr id="4" name="テキスト ボックス 3"/>
          <p:cNvSpPr txBox="1"/>
          <p:nvPr/>
        </p:nvSpPr>
        <p:spPr>
          <a:xfrm>
            <a:off x="5975648" y="2996952"/>
            <a:ext cx="3168352" cy="646331"/>
          </a:xfrm>
          <a:prstGeom prst="rect">
            <a:avLst/>
          </a:prstGeom>
          <a:noFill/>
        </p:spPr>
        <p:txBody>
          <a:bodyPr wrap="square" rtlCol="0">
            <a:spAutoFit/>
          </a:bodyPr>
          <a:lstStyle/>
          <a:p>
            <a:r>
              <a:rPr lang="en-US" altLang="ja-JP" sz="3600" dirty="0" err="1" smtClean="0"/>
              <a:t>Pistoncylinder</a:t>
            </a:r>
            <a:endParaRPr kumimoji="1" lang="ja-JP" altLang="en-US" sz="3600" dirty="0"/>
          </a:p>
        </p:txBody>
      </p:sp>
      <p:sp>
        <p:nvSpPr>
          <p:cNvPr id="6" name="右矢印 5"/>
          <p:cNvSpPr/>
          <p:nvPr/>
        </p:nvSpPr>
        <p:spPr>
          <a:xfrm rot="10800000">
            <a:off x="5076056" y="3068960"/>
            <a:ext cx="792088" cy="576064"/>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lumMod val="60000"/>
                  <a:lumOff val="40000"/>
                </a:schemeClr>
              </a:solidFill>
            </a:endParaRPr>
          </a:p>
        </p:txBody>
      </p:sp>
      <p:sp>
        <p:nvSpPr>
          <p:cNvPr id="7" name="テキスト ボックス 6"/>
          <p:cNvSpPr txBox="1"/>
          <p:nvPr/>
        </p:nvSpPr>
        <p:spPr>
          <a:xfrm>
            <a:off x="8495928" y="6309320"/>
            <a:ext cx="648072" cy="369332"/>
          </a:xfrm>
          <a:prstGeom prst="rect">
            <a:avLst/>
          </a:prstGeom>
          <a:noFill/>
        </p:spPr>
        <p:txBody>
          <a:bodyPr wrap="square" rtlCol="0">
            <a:spAutoFit/>
          </a:bodyPr>
          <a:lstStyle/>
          <a:p>
            <a:r>
              <a:rPr kumimoji="1" lang="en-US" altLang="ja-JP" dirty="0" smtClean="0"/>
              <a:t>16</a:t>
            </a:r>
            <a:endParaRPr kumimoji="1" lang="ja-JP" altLang="en-US" dirty="0"/>
          </a:p>
        </p:txBody>
      </p:sp>
    </p:spTree>
  </p:cSld>
  <p:clrMapOvr>
    <a:masterClrMapping/>
  </p:clrMapOvr>
  <p:transition advTm="17223">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80920" cy="1872208"/>
          </a:xfrm>
        </p:spPr>
        <p:txBody>
          <a:bodyPr>
            <a:noAutofit/>
          </a:bodyPr>
          <a:lstStyle/>
          <a:p>
            <a:r>
              <a:rPr lang="en-US" altLang="ja-JP" sz="3200" b="1" dirty="0" smtClean="0">
                <a:solidFill>
                  <a:srgbClr val="C00000"/>
                </a:solidFill>
              </a:rPr>
              <a:t> Example of</a:t>
            </a:r>
            <a:r>
              <a:rPr lang="en-US" altLang="ja-JP" sz="3200" b="1" dirty="0" smtClean="0">
                <a:solidFill>
                  <a:schemeClr val="accent1">
                    <a:lumMod val="50000"/>
                  </a:schemeClr>
                </a:solidFill>
              </a:rPr>
              <a:t> </a:t>
            </a:r>
            <a:r>
              <a:rPr lang="en-US" altLang="ja-JP" sz="3200" b="1" dirty="0" smtClean="0">
                <a:solidFill>
                  <a:srgbClr val="C00000"/>
                </a:solidFill>
              </a:rPr>
              <a:t>pressure-induced polymerization </a:t>
            </a:r>
            <a:r>
              <a:rPr lang="en-US" altLang="ja-JP" sz="2800" dirty="0" err="1" smtClean="0"/>
              <a:t>Diiodobutadiyne</a:t>
            </a:r>
            <a:r>
              <a:rPr lang="en-US" altLang="ja-JP" sz="2800" dirty="0" smtClean="0"/>
              <a:t> : 1</a:t>
            </a:r>
            <a:br>
              <a:rPr lang="en-US" altLang="ja-JP" sz="2800" dirty="0" smtClean="0"/>
            </a:br>
            <a:r>
              <a:rPr lang="en-US" altLang="ja-JP" sz="2800" dirty="0" smtClean="0"/>
              <a:t> Poly-(</a:t>
            </a:r>
            <a:r>
              <a:rPr lang="en-US" altLang="ja-JP" sz="2800" dirty="0" err="1" smtClean="0"/>
              <a:t>diiododiacetylene</a:t>
            </a:r>
            <a:r>
              <a:rPr lang="en-US" altLang="ja-JP" sz="2800" dirty="0" smtClean="0"/>
              <a:t>) (PIDA) : 2</a:t>
            </a:r>
            <a:endParaRPr kumimoji="1" lang="ja-JP" altLang="en-US" sz="2800" dirty="0"/>
          </a:p>
        </p:txBody>
      </p:sp>
      <p:grpSp>
        <p:nvGrpSpPr>
          <p:cNvPr id="3" name="グループ化 32"/>
          <p:cNvGrpSpPr/>
          <p:nvPr/>
        </p:nvGrpSpPr>
        <p:grpSpPr>
          <a:xfrm>
            <a:off x="539552" y="2060848"/>
            <a:ext cx="8147917" cy="1080000"/>
            <a:chOff x="539552" y="1844824"/>
            <a:chExt cx="8147917" cy="1080000"/>
          </a:xfrm>
        </p:grpSpPr>
        <p:pic>
          <p:nvPicPr>
            <p:cNvPr id="7" name="Picture 2"/>
            <p:cNvPicPr>
              <a:picLocks noChangeAspect="1" noChangeArrowheads="1"/>
            </p:cNvPicPr>
            <p:nvPr/>
          </p:nvPicPr>
          <p:blipFill>
            <a:blip r:embed="rId3" cstate="email"/>
            <a:srcRect/>
            <a:stretch>
              <a:fillRect/>
            </a:stretch>
          </p:blipFill>
          <p:spPr bwMode="auto">
            <a:xfrm>
              <a:off x="539552" y="1844824"/>
              <a:ext cx="1296144" cy="1080000"/>
            </a:xfrm>
            <a:prstGeom prst="rect">
              <a:avLst/>
            </a:prstGeom>
            <a:noFill/>
            <a:ln w="9525">
              <a:noFill/>
              <a:miter lim="800000"/>
              <a:headEnd/>
              <a:tailEnd/>
            </a:ln>
          </p:spPr>
        </p:pic>
        <p:pic>
          <p:nvPicPr>
            <p:cNvPr id="8" name="Picture 3"/>
            <p:cNvPicPr>
              <a:picLocks noChangeAspect="1" noChangeArrowheads="1"/>
            </p:cNvPicPr>
            <p:nvPr/>
          </p:nvPicPr>
          <p:blipFill>
            <a:blip r:embed="rId4" cstate="email"/>
            <a:srcRect/>
            <a:stretch>
              <a:fillRect/>
            </a:stretch>
          </p:blipFill>
          <p:spPr bwMode="auto">
            <a:xfrm>
              <a:off x="6804248" y="1975324"/>
              <a:ext cx="1883221" cy="848250"/>
            </a:xfrm>
            <a:prstGeom prst="rect">
              <a:avLst/>
            </a:prstGeom>
            <a:noFill/>
            <a:ln w="9525">
              <a:noFill/>
              <a:miter lim="800000"/>
              <a:headEnd/>
              <a:tailEnd/>
            </a:ln>
          </p:spPr>
        </p:pic>
        <p:pic>
          <p:nvPicPr>
            <p:cNvPr id="2053" name="Picture 5"/>
            <p:cNvPicPr>
              <a:picLocks noChangeAspect="1" noChangeArrowheads="1"/>
            </p:cNvPicPr>
            <p:nvPr/>
          </p:nvPicPr>
          <p:blipFill>
            <a:blip r:embed="rId5" cstate="email"/>
            <a:srcRect/>
            <a:stretch>
              <a:fillRect/>
            </a:stretch>
          </p:blipFill>
          <p:spPr bwMode="auto">
            <a:xfrm>
              <a:off x="2771800" y="1975324"/>
              <a:ext cx="3331443" cy="892991"/>
            </a:xfrm>
            <a:prstGeom prst="rect">
              <a:avLst/>
            </a:prstGeom>
            <a:noFill/>
            <a:ln w="9525">
              <a:noFill/>
              <a:miter lim="800000"/>
              <a:headEnd/>
              <a:tailEnd/>
            </a:ln>
          </p:spPr>
        </p:pic>
        <p:sp>
          <p:nvSpPr>
            <p:cNvPr id="10" name="右矢印 9"/>
            <p:cNvSpPr/>
            <p:nvPr/>
          </p:nvSpPr>
          <p:spPr>
            <a:xfrm>
              <a:off x="2195736" y="2301574"/>
              <a:ext cx="360040" cy="19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6300192" y="2366824"/>
              <a:ext cx="360040" cy="19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3"/>
          <p:cNvGrpSpPr/>
          <p:nvPr/>
        </p:nvGrpSpPr>
        <p:grpSpPr>
          <a:xfrm>
            <a:off x="0" y="3356992"/>
            <a:ext cx="9143999" cy="3012142"/>
            <a:chOff x="0" y="3356992"/>
            <a:chExt cx="9143999" cy="3012142"/>
          </a:xfrm>
        </p:grpSpPr>
        <p:pic>
          <p:nvPicPr>
            <p:cNvPr id="12" name="Picture 2"/>
            <p:cNvPicPr>
              <a:picLocks noChangeAspect="1" noChangeArrowheads="1"/>
            </p:cNvPicPr>
            <p:nvPr/>
          </p:nvPicPr>
          <p:blipFill>
            <a:blip r:embed="rId6" cstate="email"/>
            <a:srcRect/>
            <a:stretch>
              <a:fillRect/>
            </a:stretch>
          </p:blipFill>
          <p:spPr bwMode="auto">
            <a:xfrm>
              <a:off x="0" y="3789040"/>
              <a:ext cx="2555776" cy="1428228"/>
            </a:xfrm>
            <a:prstGeom prst="rect">
              <a:avLst/>
            </a:prstGeom>
            <a:noFill/>
            <a:ln w="9525">
              <a:noFill/>
              <a:miter lim="800000"/>
              <a:headEnd/>
              <a:tailEnd/>
            </a:ln>
          </p:spPr>
        </p:pic>
        <p:pic>
          <p:nvPicPr>
            <p:cNvPr id="13" name="Picture 5"/>
            <p:cNvPicPr>
              <a:picLocks noChangeAspect="1" noChangeArrowheads="1"/>
            </p:cNvPicPr>
            <p:nvPr/>
          </p:nvPicPr>
          <p:blipFill>
            <a:blip r:embed="rId7" cstate="email"/>
            <a:srcRect/>
            <a:stretch>
              <a:fillRect/>
            </a:stretch>
          </p:blipFill>
          <p:spPr bwMode="auto">
            <a:xfrm>
              <a:off x="5364087" y="3861048"/>
              <a:ext cx="1620000" cy="1180184"/>
            </a:xfrm>
            <a:prstGeom prst="rect">
              <a:avLst/>
            </a:prstGeom>
            <a:noFill/>
            <a:ln w="9525">
              <a:noFill/>
              <a:miter lim="800000"/>
              <a:headEnd/>
              <a:tailEnd/>
            </a:ln>
          </p:spPr>
        </p:pic>
        <p:pic>
          <p:nvPicPr>
            <p:cNvPr id="14" name="Picture 6"/>
            <p:cNvPicPr>
              <a:picLocks noChangeAspect="1" noChangeArrowheads="1"/>
            </p:cNvPicPr>
            <p:nvPr/>
          </p:nvPicPr>
          <p:blipFill>
            <a:blip r:embed="rId8" cstate="email"/>
            <a:srcRect/>
            <a:stretch>
              <a:fillRect/>
            </a:stretch>
          </p:blipFill>
          <p:spPr bwMode="auto">
            <a:xfrm>
              <a:off x="7020271" y="3573016"/>
              <a:ext cx="1620000" cy="2131985"/>
            </a:xfrm>
            <a:prstGeom prst="rect">
              <a:avLst/>
            </a:prstGeom>
            <a:noFill/>
            <a:ln w="9525">
              <a:noFill/>
              <a:miter lim="800000"/>
              <a:headEnd/>
              <a:tailEnd/>
            </a:ln>
          </p:spPr>
        </p:pic>
        <p:sp>
          <p:nvSpPr>
            <p:cNvPr id="15" name="テキスト ボックス 14"/>
            <p:cNvSpPr txBox="1"/>
            <p:nvPr/>
          </p:nvSpPr>
          <p:spPr>
            <a:xfrm>
              <a:off x="5724127" y="3356992"/>
              <a:ext cx="1728192" cy="369332"/>
            </a:xfrm>
            <a:prstGeom prst="rect">
              <a:avLst/>
            </a:prstGeom>
            <a:noFill/>
          </p:spPr>
          <p:txBody>
            <a:bodyPr wrap="square" rtlCol="0">
              <a:spAutoFit/>
            </a:bodyPr>
            <a:lstStyle/>
            <a:p>
              <a:r>
                <a:rPr kumimoji="1" lang="en-US" altLang="ja-JP" dirty="0" smtClean="0"/>
                <a:t>Crystal structure</a:t>
              </a:r>
              <a:endParaRPr kumimoji="1" lang="ja-JP" altLang="en-US" dirty="0"/>
            </a:p>
          </p:txBody>
        </p:sp>
        <p:sp>
          <p:nvSpPr>
            <p:cNvPr id="16" name="テキスト ボックス 15"/>
            <p:cNvSpPr txBox="1"/>
            <p:nvPr/>
          </p:nvSpPr>
          <p:spPr>
            <a:xfrm>
              <a:off x="5292079" y="5157192"/>
              <a:ext cx="1728192" cy="369332"/>
            </a:xfrm>
            <a:prstGeom prst="rect">
              <a:avLst/>
            </a:prstGeom>
            <a:noFill/>
          </p:spPr>
          <p:txBody>
            <a:bodyPr wrap="square" rtlCol="0">
              <a:spAutoFit/>
            </a:bodyPr>
            <a:lstStyle/>
            <a:p>
              <a:r>
                <a:rPr lang="ja-JP" altLang="en-US" b="1" dirty="0" smtClean="0"/>
                <a:t>１・</a:t>
              </a:r>
              <a:r>
                <a:rPr lang="en-US" altLang="ja-JP" b="1" dirty="0" smtClean="0"/>
                <a:t>3</a:t>
              </a:r>
              <a:r>
                <a:rPr lang="en-US" altLang="ja-JP" dirty="0" smtClean="0"/>
                <a:t> </a:t>
              </a:r>
              <a:r>
                <a:rPr lang="en-US" altLang="ja-JP" dirty="0" err="1" smtClean="0"/>
                <a:t>cocrystals</a:t>
              </a:r>
              <a:endParaRPr kumimoji="1" lang="ja-JP" altLang="en-US" dirty="0"/>
            </a:p>
          </p:txBody>
        </p:sp>
        <p:sp>
          <p:nvSpPr>
            <p:cNvPr id="17" name="テキスト ボックス 16"/>
            <p:cNvSpPr txBox="1"/>
            <p:nvPr/>
          </p:nvSpPr>
          <p:spPr>
            <a:xfrm>
              <a:off x="6948263" y="5696580"/>
              <a:ext cx="1872208" cy="369332"/>
            </a:xfrm>
            <a:prstGeom prst="rect">
              <a:avLst/>
            </a:prstGeom>
            <a:noFill/>
          </p:spPr>
          <p:txBody>
            <a:bodyPr wrap="square" rtlCol="0">
              <a:spAutoFit/>
            </a:bodyPr>
            <a:lstStyle/>
            <a:p>
              <a:r>
                <a:rPr kumimoji="1" lang="en-US" altLang="ja-JP" b="1" dirty="0" smtClean="0"/>
                <a:t>1</a:t>
              </a:r>
              <a:r>
                <a:rPr kumimoji="1" lang="ja-JP" altLang="en-US" b="1" dirty="0" smtClean="0"/>
                <a:t>・</a:t>
              </a:r>
              <a:r>
                <a:rPr kumimoji="1" lang="en-US" altLang="ja-JP" b="1" dirty="0" smtClean="0"/>
                <a:t>4 </a:t>
              </a:r>
              <a:r>
                <a:rPr kumimoji="1" lang="en-US" altLang="ja-JP" dirty="0" err="1" smtClean="0"/>
                <a:t>cocrystals</a:t>
              </a:r>
              <a:endParaRPr kumimoji="1" lang="en-US" altLang="ja-JP" dirty="0" smtClean="0"/>
            </a:p>
          </p:txBody>
        </p:sp>
        <p:cxnSp>
          <p:nvCxnSpPr>
            <p:cNvPr id="18" name="直線矢印コネクタ 17"/>
            <p:cNvCxnSpPr/>
            <p:nvPr/>
          </p:nvCxnSpPr>
          <p:spPr>
            <a:xfrm rot="10800000">
              <a:off x="8028383" y="4509120"/>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10800000">
              <a:off x="8244407" y="5589240"/>
              <a:ext cx="3600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567935" y="5373216"/>
              <a:ext cx="576064" cy="369332"/>
            </a:xfrm>
            <a:prstGeom prst="rect">
              <a:avLst/>
            </a:prstGeom>
            <a:noFill/>
          </p:spPr>
          <p:txBody>
            <a:bodyPr wrap="square" rtlCol="0">
              <a:spAutoFit/>
            </a:bodyPr>
            <a:lstStyle/>
            <a:p>
              <a:r>
                <a:rPr kumimoji="1" lang="en-US" altLang="ja-JP" dirty="0" smtClean="0"/>
                <a:t>top</a:t>
              </a:r>
              <a:endParaRPr kumimoji="1" lang="ja-JP" altLang="en-US" dirty="0"/>
            </a:p>
          </p:txBody>
        </p:sp>
        <p:sp>
          <p:nvSpPr>
            <p:cNvPr id="21" name="テキスト ボックス 20"/>
            <p:cNvSpPr txBox="1"/>
            <p:nvPr/>
          </p:nvSpPr>
          <p:spPr>
            <a:xfrm>
              <a:off x="8495927" y="4509120"/>
              <a:ext cx="648072" cy="369332"/>
            </a:xfrm>
            <a:prstGeom prst="rect">
              <a:avLst/>
            </a:prstGeom>
            <a:noFill/>
          </p:spPr>
          <p:txBody>
            <a:bodyPr wrap="square" rtlCol="0">
              <a:spAutoFit/>
            </a:bodyPr>
            <a:lstStyle/>
            <a:p>
              <a:r>
                <a:rPr lang="en-US" altLang="ja-JP" dirty="0" smtClean="0"/>
                <a:t>side</a:t>
              </a:r>
              <a:endParaRPr kumimoji="1" lang="en-US" altLang="ja-JP" dirty="0" smtClean="0"/>
            </a:p>
          </p:txBody>
        </p:sp>
        <p:pic>
          <p:nvPicPr>
            <p:cNvPr id="22" name="Picture 7"/>
            <p:cNvPicPr>
              <a:picLocks noChangeAspect="1" noChangeArrowheads="1"/>
            </p:cNvPicPr>
            <p:nvPr/>
          </p:nvPicPr>
          <p:blipFill>
            <a:blip r:embed="rId9" cstate="email"/>
            <a:srcRect/>
            <a:stretch>
              <a:fillRect/>
            </a:stretch>
          </p:blipFill>
          <p:spPr bwMode="auto">
            <a:xfrm>
              <a:off x="2771799" y="3356992"/>
              <a:ext cx="2267744" cy="1801479"/>
            </a:xfrm>
            <a:prstGeom prst="rect">
              <a:avLst/>
            </a:prstGeom>
            <a:noFill/>
            <a:ln w="9525">
              <a:noFill/>
              <a:miter lim="800000"/>
              <a:headEnd/>
              <a:tailEnd/>
            </a:ln>
          </p:spPr>
        </p:pic>
        <p:cxnSp>
          <p:nvCxnSpPr>
            <p:cNvPr id="24" name="直線矢印コネクタ 23"/>
            <p:cNvCxnSpPr/>
            <p:nvPr/>
          </p:nvCxnSpPr>
          <p:spPr>
            <a:xfrm rot="5400000" flipH="1" flipV="1">
              <a:off x="2735797" y="5193199"/>
              <a:ext cx="864095" cy="72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339752" y="5661248"/>
              <a:ext cx="2808312" cy="707886"/>
            </a:xfrm>
            <a:prstGeom prst="rect">
              <a:avLst/>
            </a:prstGeom>
          </p:spPr>
          <p:txBody>
            <a:bodyPr wrap="square">
              <a:spAutoFit/>
            </a:bodyPr>
            <a:lstStyle/>
            <a:p>
              <a:r>
                <a:rPr lang="en-US" altLang="ja-JP" sz="2000" dirty="0" smtClean="0"/>
                <a:t>Control  PIDA using side chain. </a:t>
              </a:r>
              <a:endParaRPr lang="ja-JP" altLang="en-US" sz="2000" dirty="0"/>
            </a:p>
          </p:txBody>
        </p:sp>
        <p:cxnSp>
          <p:nvCxnSpPr>
            <p:cNvPr id="29" name="直線矢印コネクタ 28"/>
            <p:cNvCxnSpPr/>
            <p:nvPr/>
          </p:nvCxnSpPr>
          <p:spPr>
            <a:xfrm flipV="1">
              <a:off x="3347864" y="5085184"/>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2255468" y="6409838"/>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solidFill>
                  <a:srgbClr val="C00000"/>
                </a:solidFill>
              </a:rPr>
              <a:t>Previous work of PIDA</a:t>
            </a:r>
            <a:r>
              <a:rPr lang="ja-JP" altLang="en-US" b="1" dirty="0" smtClean="0">
                <a:solidFill>
                  <a:srgbClr val="C00000"/>
                </a:solidFill>
              </a:rPr>
              <a:t> </a:t>
            </a:r>
            <a:r>
              <a:rPr lang="en-US" altLang="ja-JP" sz="4000" b="1" dirty="0" smtClean="0">
                <a:solidFill>
                  <a:srgbClr val="C00000"/>
                </a:solidFill>
              </a:rPr>
              <a:t>(color change)</a:t>
            </a:r>
            <a:endParaRPr kumimoji="1" lang="ja-JP" altLang="en-US" sz="4000" b="1" dirty="0">
              <a:solidFill>
                <a:srgbClr val="C00000"/>
              </a:solidFill>
            </a:endParaRPr>
          </a:p>
        </p:txBody>
      </p:sp>
      <p:sp>
        <p:nvSpPr>
          <p:cNvPr id="5" name="正方形/長方形 4"/>
          <p:cNvSpPr/>
          <p:nvPr/>
        </p:nvSpPr>
        <p:spPr>
          <a:xfrm>
            <a:off x="611560" y="1259174"/>
            <a:ext cx="7488832" cy="4893647"/>
          </a:xfrm>
          <a:prstGeom prst="rect">
            <a:avLst/>
          </a:prstGeom>
        </p:spPr>
        <p:txBody>
          <a:bodyPr wrap="square">
            <a:spAutoFit/>
          </a:bodyPr>
          <a:lstStyle/>
          <a:p>
            <a:r>
              <a:rPr lang="ja-JP" altLang="en-US" sz="2400" b="1" dirty="0" smtClean="0">
                <a:cs typeface="Arial" pitchFamily="34" charset="0"/>
              </a:rPr>
              <a:t>・</a:t>
            </a:r>
            <a:r>
              <a:rPr lang="en-US" altLang="ja-JP" sz="2400" b="1" dirty="0" smtClean="0">
                <a:cs typeface="Arial" pitchFamily="34" charset="0"/>
              </a:rPr>
              <a:t>DAC</a:t>
            </a:r>
          </a:p>
          <a:p>
            <a:r>
              <a:rPr lang="en-US" altLang="ja-JP" sz="2400" dirty="0" smtClean="0">
                <a:cs typeface="Arial" pitchFamily="34" charset="0"/>
              </a:rPr>
              <a:t>In </a:t>
            </a:r>
            <a:r>
              <a:rPr lang="en-US" altLang="ja-JP" sz="2400" dirty="0" err="1" smtClean="0">
                <a:cs typeface="Arial" pitchFamily="34" charset="0"/>
              </a:rPr>
              <a:t>cocrystals</a:t>
            </a:r>
            <a:r>
              <a:rPr lang="en-US" altLang="ja-JP" sz="2400" dirty="0" smtClean="0">
                <a:cs typeface="Arial" pitchFamily="34" charset="0"/>
              </a:rPr>
              <a:t> of </a:t>
            </a:r>
            <a:r>
              <a:rPr lang="en-US" altLang="ja-JP" sz="2400" b="1" dirty="0" smtClean="0">
                <a:cs typeface="Arial" pitchFamily="34" charset="0"/>
              </a:rPr>
              <a:t>1</a:t>
            </a:r>
            <a:r>
              <a:rPr lang="ja-JP" altLang="en-US" sz="2400" b="1" dirty="0" smtClean="0">
                <a:cs typeface="Arial" pitchFamily="34" charset="0"/>
              </a:rPr>
              <a:t>・</a:t>
            </a:r>
            <a:r>
              <a:rPr lang="en-US" altLang="ja-JP" sz="2400" b="1" dirty="0" smtClean="0">
                <a:cs typeface="Arial" pitchFamily="34" charset="0"/>
              </a:rPr>
              <a:t>3</a:t>
            </a:r>
          </a:p>
          <a:p>
            <a:r>
              <a:rPr lang="ja-JP" altLang="en-US" sz="2400" dirty="0" err="1" smtClean="0">
                <a:cs typeface="Arial" pitchFamily="34" charset="0"/>
              </a:rPr>
              <a:t>ｔ</a:t>
            </a:r>
            <a:r>
              <a:rPr lang="en-US" altLang="ja-JP" sz="2400" dirty="0" err="1" smtClean="0">
                <a:cs typeface="Arial" pitchFamily="34" charset="0"/>
              </a:rPr>
              <a:t>ransparent</a:t>
            </a:r>
            <a:r>
              <a:rPr lang="en-US" altLang="ja-JP" sz="2400" dirty="0" smtClean="0">
                <a:cs typeface="Arial" pitchFamily="34" charset="0"/>
              </a:rPr>
              <a:t> and colorless </a:t>
            </a:r>
          </a:p>
          <a:p>
            <a:r>
              <a:rPr lang="ja-JP" altLang="en-US" sz="2400" dirty="0" smtClean="0">
                <a:cs typeface="Arial" pitchFamily="34" charset="0"/>
              </a:rPr>
              <a:t>⇒</a:t>
            </a:r>
            <a:r>
              <a:rPr lang="en-US" altLang="ja-JP" sz="2400" dirty="0" smtClean="0">
                <a:cs typeface="Arial" pitchFamily="34" charset="0"/>
              </a:rPr>
              <a:t>blue and opaque (at 0.3 </a:t>
            </a:r>
            <a:r>
              <a:rPr lang="en-US" altLang="ja-JP" sz="2400" dirty="0" err="1" smtClean="0">
                <a:cs typeface="Arial" pitchFamily="34" charset="0"/>
              </a:rPr>
              <a:t>GPa</a:t>
            </a:r>
            <a:r>
              <a:rPr lang="en-US" altLang="ja-JP" sz="2400" dirty="0" smtClean="0">
                <a:cs typeface="Arial" pitchFamily="34" charset="0"/>
              </a:rPr>
              <a:t>)</a:t>
            </a:r>
          </a:p>
          <a:p>
            <a:r>
              <a:rPr lang="ja-JP" altLang="en-US" sz="2400" dirty="0" smtClean="0">
                <a:cs typeface="Arial" pitchFamily="34" charset="0"/>
              </a:rPr>
              <a:t>⇒</a:t>
            </a:r>
            <a:r>
              <a:rPr lang="en-US" altLang="ja-JP" sz="2400" dirty="0" smtClean="0">
                <a:cs typeface="Arial" pitchFamily="34" charset="0"/>
              </a:rPr>
              <a:t>darken to black (further pressure)</a:t>
            </a:r>
          </a:p>
          <a:p>
            <a:endParaRPr lang="en-US" altLang="ja-JP" sz="2400" dirty="0" smtClean="0">
              <a:cs typeface="Arial" pitchFamily="34" charset="0"/>
            </a:endParaRPr>
          </a:p>
          <a:p>
            <a:r>
              <a:rPr lang="en-US" altLang="ja-JP" sz="2400" dirty="0" smtClean="0">
                <a:cs typeface="Arial" pitchFamily="34" charset="0"/>
              </a:rPr>
              <a:t>In </a:t>
            </a:r>
            <a:r>
              <a:rPr lang="en-US" altLang="ja-JP" sz="2400" dirty="0" err="1" smtClean="0">
                <a:cs typeface="Arial" pitchFamily="34" charset="0"/>
              </a:rPr>
              <a:t>cocrystals</a:t>
            </a:r>
            <a:r>
              <a:rPr lang="en-US" altLang="ja-JP" sz="2400" dirty="0" smtClean="0">
                <a:cs typeface="Arial" pitchFamily="34" charset="0"/>
              </a:rPr>
              <a:t> of </a:t>
            </a:r>
            <a:r>
              <a:rPr lang="en-US" altLang="ja-JP" sz="2400" b="1" dirty="0" smtClean="0">
                <a:cs typeface="Arial" pitchFamily="34" charset="0"/>
              </a:rPr>
              <a:t>1</a:t>
            </a:r>
            <a:r>
              <a:rPr lang="ja-JP" altLang="en-US" sz="2400" b="1" dirty="0" smtClean="0">
                <a:cs typeface="Arial" pitchFamily="34" charset="0"/>
              </a:rPr>
              <a:t>・</a:t>
            </a:r>
            <a:r>
              <a:rPr lang="en-US" altLang="ja-JP" sz="2400" b="1" dirty="0" smtClean="0">
                <a:cs typeface="Arial" pitchFamily="34" charset="0"/>
              </a:rPr>
              <a:t>4</a:t>
            </a:r>
          </a:p>
          <a:p>
            <a:r>
              <a:rPr lang="ja-JP" altLang="en-US" sz="2400" dirty="0" smtClean="0">
                <a:cs typeface="Arial" pitchFamily="34" charset="0"/>
              </a:rPr>
              <a:t>ｔ</a:t>
            </a:r>
            <a:r>
              <a:rPr lang="en-US" altLang="ja-JP" sz="2400" dirty="0" err="1" smtClean="0">
                <a:cs typeface="Arial" pitchFamily="34" charset="0"/>
              </a:rPr>
              <a:t>ransparent</a:t>
            </a:r>
            <a:r>
              <a:rPr lang="en-US" altLang="ja-JP" sz="2400" dirty="0" smtClean="0">
                <a:cs typeface="Arial" pitchFamily="34" charset="0"/>
              </a:rPr>
              <a:t> and colorless</a:t>
            </a:r>
          </a:p>
          <a:p>
            <a:r>
              <a:rPr lang="ja-JP" altLang="en-US" sz="2400" dirty="0" smtClean="0">
                <a:cs typeface="Arial" pitchFamily="34" charset="0"/>
              </a:rPr>
              <a:t>⇒</a:t>
            </a:r>
            <a:r>
              <a:rPr lang="en-US" altLang="ja-JP" sz="2400" dirty="0" smtClean="0">
                <a:cs typeface="Arial" pitchFamily="34" charset="0"/>
              </a:rPr>
              <a:t>distinct blue from </a:t>
            </a:r>
            <a:r>
              <a:rPr lang="en-US" altLang="ja-JP" sz="2400" b="1" dirty="0" smtClean="0">
                <a:cs typeface="Arial" pitchFamily="34" charset="0"/>
              </a:rPr>
              <a:t>1</a:t>
            </a:r>
            <a:r>
              <a:rPr lang="ja-JP" altLang="en-US" sz="2400" b="1" dirty="0" smtClean="0">
                <a:cs typeface="Arial" pitchFamily="34" charset="0"/>
              </a:rPr>
              <a:t>・</a:t>
            </a:r>
            <a:r>
              <a:rPr lang="en-US" altLang="ja-JP" sz="2400" b="1" dirty="0" smtClean="0">
                <a:cs typeface="Arial" pitchFamily="34" charset="0"/>
              </a:rPr>
              <a:t>3 </a:t>
            </a:r>
            <a:r>
              <a:rPr lang="en-US" altLang="ja-JP" sz="2400" dirty="0" smtClean="0">
                <a:cs typeface="Arial" pitchFamily="34" charset="0"/>
              </a:rPr>
              <a:t>at a single point (at 2.8 </a:t>
            </a:r>
            <a:r>
              <a:rPr lang="en-US" altLang="ja-JP" sz="2400" dirty="0" err="1" smtClean="0">
                <a:cs typeface="Arial" pitchFamily="34" charset="0"/>
              </a:rPr>
              <a:t>GPa</a:t>
            </a:r>
            <a:r>
              <a:rPr lang="en-US" altLang="ja-JP" sz="2400" dirty="0" smtClean="0">
                <a:cs typeface="Arial" pitchFamily="34" charset="0"/>
              </a:rPr>
              <a:t>)</a:t>
            </a:r>
          </a:p>
          <a:p>
            <a:r>
              <a:rPr lang="en-US" altLang="ja-JP" sz="2400" dirty="0" smtClean="0">
                <a:cs typeface="Arial" pitchFamily="34" charset="0"/>
              </a:rPr>
              <a:t>     </a:t>
            </a:r>
            <a:r>
              <a:rPr lang="ja-JP" altLang="en-US" sz="2400" dirty="0" smtClean="0">
                <a:cs typeface="Arial" pitchFamily="34" charset="0"/>
              </a:rPr>
              <a:t>→</a:t>
            </a:r>
            <a:r>
              <a:rPr lang="en-US" altLang="ja-JP" sz="2400" dirty="0" smtClean="0">
                <a:cs typeface="Arial" pitchFamily="34" charset="0"/>
              </a:rPr>
              <a:t>spread  throughout the material</a:t>
            </a:r>
          </a:p>
          <a:p>
            <a:r>
              <a:rPr lang="ja-JP" altLang="en-US" sz="2400" dirty="0" smtClean="0">
                <a:cs typeface="Arial" pitchFamily="34" charset="0"/>
              </a:rPr>
              <a:t>⇒</a:t>
            </a:r>
            <a:r>
              <a:rPr lang="en-US" altLang="ja-JP" sz="2400" dirty="0" smtClean="0">
                <a:cs typeface="Arial" pitchFamily="34" charset="0"/>
              </a:rPr>
              <a:t>darken to black (further pressure)</a:t>
            </a:r>
          </a:p>
          <a:p>
            <a:endParaRPr lang="en-US" altLang="ja-JP" sz="2400" dirty="0" smtClean="0">
              <a:cs typeface="Arial" pitchFamily="34" charset="0"/>
            </a:endParaRPr>
          </a:p>
          <a:p>
            <a:r>
              <a:rPr lang="en-US" altLang="ja-JP" sz="2400" dirty="0" smtClean="0">
                <a:cs typeface="Arial" pitchFamily="34" charset="0"/>
              </a:rPr>
              <a:t>※Each of the observed color change is irreversible.</a:t>
            </a:r>
          </a:p>
        </p:txBody>
      </p:sp>
      <p:grpSp>
        <p:nvGrpSpPr>
          <p:cNvPr id="3" name="グループ化 6"/>
          <p:cNvGrpSpPr/>
          <p:nvPr/>
        </p:nvGrpSpPr>
        <p:grpSpPr>
          <a:xfrm>
            <a:off x="5436096" y="1484784"/>
            <a:ext cx="3107357" cy="2405122"/>
            <a:chOff x="5796136" y="4452878"/>
            <a:chExt cx="3107357" cy="2405122"/>
          </a:xfrm>
        </p:grpSpPr>
        <p:pic>
          <p:nvPicPr>
            <p:cNvPr id="8" name="Picture 2"/>
            <p:cNvPicPr>
              <a:picLocks noChangeAspect="1" noChangeArrowheads="1"/>
            </p:cNvPicPr>
            <p:nvPr/>
          </p:nvPicPr>
          <p:blipFill>
            <a:blip r:embed="rId3" cstate="email"/>
            <a:srcRect/>
            <a:stretch>
              <a:fillRect/>
            </a:stretch>
          </p:blipFill>
          <p:spPr bwMode="auto">
            <a:xfrm>
              <a:off x="5796136" y="4452878"/>
              <a:ext cx="1080120" cy="900000"/>
            </a:xfrm>
            <a:prstGeom prst="rect">
              <a:avLst/>
            </a:prstGeom>
            <a:noFill/>
            <a:ln w="9525">
              <a:noFill/>
              <a:miter lim="800000"/>
              <a:headEnd/>
              <a:tailEnd/>
            </a:ln>
          </p:spPr>
        </p:pic>
        <p:pic>
          <p:nvPicPr>
            <p:cNvPr id="9" name="Picture 2"/>
            <p:cNvPicPr>
              <a:picLocks noChangeAspect="1" noChangeArrowheads="1"/>
            </p:cNvPicPr>
            <p:nvPr/>
          </p:nvPicPr>
          <p:blipFill>
            <a:blip r:embed="rId4" cstate="email"/>
            <a:srcRect/>
            <a:stretch>
              <a:fillRect/>
            </a:stretch>
          </p:blipFill>
          <p:spPr bwMode="auto">
            <a:xfrm>
              <a:off x="5940152" y="5429772"/>
              <a:ext cx="2555776" cy="1428228"/>
            </a:xfrm>
            <a:prstGeom prst="rect">
              <a:avLst/>
            </a:prstGeom>
            <a:noFill/>
            <a:ln w="9525">
              <a:noFill/>
              <a:miter lim="800000"/>
              <a:headEnd/>
              <a:tailEnd/>
            </a:ln>
          </p:spPr>
        </p:pic>
        <p:pic>
          <p:nvPicPr>
            <p:cNvPr id="10" name="Picture 3"/>
            <p:cNvPicPr>
              <a:picLocks noChangeAspect="1" noChangeArrowheads="1"/>
            </p:cNvPicPr>
            <p:nvPr/>
          </p:nvPicPr>
          <p:blipFill>
            <a:blip r:embed="rId5" cstate="email"/>
            <a:srcRect/>
            <a:stretch>
              <a:fillRect/>
            </a:stretch>
          </p:blipFill>
          <p:spPr bwMode="auto">
            <a:xfrm>
              <a:off x="7020272" y="4509120"/>
              <a:ext cx="1883221" cy="848250"/>
            </a:xfrm>
            <a:prstGeom prst="rect">
              <a:avLst/>
            </a:prstGeom>
            <a:noFill/>
            <a:ln w="9525">
              <a:noFill/>
              <a:miter lim="800000"/>
              <a:headEnd/>
              <a:tailEnd/>
            </a:ln>
          </p:spPr>
        </p:pic>
      </p:grpSp>
      <p:sp>
        <p:nvSpPr>
          <p:cNvPr id="11" name="正方形/長方形 10"/>
          <p:cNvSpPr/>
          <p:nvPr/>
        </p:nvSpPr>
        <p:spPr>
          <a:xfrm>
            <a:off x="2254328" y="6425604"/>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600" y="476672"/>
            <a:ext cx="2376264" cy="769441"/>
          </a:xfrm>
          <a:prstGeom prst="rect">
            <a:avLst/>
          </a:prstGeom>
          <a:noFill/>
        </p:spPr>
        <p:txBody>
          <a:bodyPr wrap="square" rtlCol="0">
            <a:spAutoFit/>
          </a:bodyPr>
          <a:lstStyle/>
          <a:p>
            <a:r>
              <a:rPr kumimoji="1" lang="en-US" altLang="ja-JP" sz="4400" b="1" dirty="0" smtClean="0">
                <a:solidFill>
                  <a:srgbClr val="C00000"/>
                </a:solidFill>
              </a:rPr>
              <a:t>Contents</a:t>
            </a:r>
            <a:endParaRPr kumimoji="1" lang="ja-JP" altLang="en-US" sz="4400" b="1" dirty="0">
              <a:solidFill>
                <a:srgbClr val="C00000"/>
              </a:solidFill>
            </a:endParaRPr>
          </a:p>
        </p:txBody>
      </p:sp>
      <p:sp>
        <p:nvSpPr>
          <p:cNvPr id="3" name="テキスト ボックス 2"/>
          <p:cNvSpPr txBox="1"/>
          <p:nvPr/>
        </p:nvSpPr>
        <p:spPr>
          <a:xfrm>
            <a:off x="1043608" y="1412776"/>
            <a:ext cx="6624736" cy="4462760"/>
          </a:xfrm>
          <a:prstGeom prst="rect">
            <a:avLst/>
          </a:prstGeom>
          <a:noFill/>
        </p:spPr>
        <p:txBody>
          <a:bodyPr wrap="square" rtlCol="0">
            <a:spAutoFit/>
          </a:bodyPr>
          <a:lstStyle/>
          <a:p>
            <a:r>
              <a:rPr lang="ja-JP" altLang="en-US" sz="2400" dirty="0" smtClean="0"/>
              <a:t>・</a:t>
            </a:r>
            <a:r>
              <a:rPr lang="ja-JP" altLang="en-US" sz="2400" dirty="0"/>
              <a:t> </a:t>
            </a:r>
            <a:r>
              <a:rPr lang="en-US" altLang="ja-JP" sz="2400" dirty="0" smtClean="0"/>
              <a:t>Introduction</a:t>
            </a:r>
          </a:p>
          <a:p>
            <a:r>
              <a:rPr lang="ja-JP" altLang="en-US" sz="2400" dirty="0" smtClean="0"/>
              <a:t>     </a:t>
            </a:r>
            <a:r>
              <a:rPr lang="en-US" altLang="ja-JP" sz="2400" dirty="0" smtClean="0"/>
              <a:t>background</a:t>
            </a:r>
          </a:p>
          <a:p>
            <a:r>
              <a:rPr lang="en-US" altLang="ja-JP" sz="2400" dirty="0" smtClean="0"/>
              <a:t>     example of pressure-induced polymerization </a:t>
            </a:r>
          </a:p>
          <a:p>
            <a:r>
              <a:rPr lang="en-US" altLang="ja-JP" sz="2400" dirty="0" smtClean="0"/>
              <a:t>     about 24NHBn(</a:t>
            </a:r>
            <a:r>
              <a:rPr lang="en-US" altLang="ja-JP" sz="2400" dirty="0" err="1" smtClean="0"/>
              <a:t>Dehydro</a:t>
            </a:r>
            <a:r>
              <a:rPr lang="en-US" altLang="ja-JP" sz="2400" dirty="0" smtClean="0"/>
              <a:t>[24]</a:t>
            </a:r>
            <a:r>
              <a:rPr lang="en-US" altLang="ja-JP" sz="2400" dirty="0" err="1" smtClean="0"/>
              <a:t>annulenes</a:t>
            </a:r>
            <a:r>
              <a:rPr lang="en-US" altLang="ja-JP" sz="2400" dirty="0" smtClean="0"/>
              <a:t>)</a:t>
            </a:r>
          </a:p>
          <a:p>
            <a:r>
              <a:rPr lang="ja-JP" altLang="en-US" sz="2400" dirty="0" smtClean="0"/>
              <a:t>・</a:t>
            </a:r>
            <a:r>
              <a:rPr lang="en-US" altLang="ja-JP" sz="2400" dirty="0" smtClean="0"/>
              <a:t>Experiment</a:t>
            </a:r>
          </a:p>
          <a:p>
            <a:r>
              <a:rPr lang="en-US" altLang="ja-JP" sz="2400" dirty="0" smtClean="0"/>
              <a:t>     setting</a:t>
            </a:r>
          </a:p>
          <a:p>
            <a:r>
              <a:rPr lang="en-US" altLang="ja-JP" sz="2400" dirty="0" smtClean="0"/>
              <a:t>     experiment – observe the color change</a:t>
            </a:r>
          </a:p>
          <a:p>
            <a:r>
              <a:rPr lang="en-US" altLang="ja-JP" sz="2400" dirty="0" smtClean="0"/>
              <a:t>                              Raman Spectroscopy</a:t>
            </a:r>
          </a:p>
          <a:p>
            <a:r>
              <a:rPr lang="en-US" altLang="ja-JP" sz="2400" dirty="0" smtClean="0"/>
              <a:t>                              measure the electrical resistance </a:t>
            </a:r>
          </a:p>
          <a:p>
            <a:r>
              <a:rPr lang="en-US" altLang="ja-JP" sz="2400" dirty="0" smtClean="0"/>
              <a:t>     consequence</a:t>
            </a:r>
          </a:p>
          <a:p>
            <a:r>
              <a:rPr lang="ja-JP" altLang="en-US" sz="2400" dirty="0" smtClean="0"/>
              <a:t>・ </a:t>
            </a:r>
            <a:r>
              <a:rPr lang="en-US" altLang="ja-JP" sz="2400" dirty="0" smtClean="0"/>
              <a:t>Summary</a:t>
            </a:r>
          </a:p>
          <a:p>
            <a:endParaRPr lang="en-US" altLang="ja-JP" sz="2000" dirty="0" smtClean="0"/>
          </a:p>
        </p:txBody>
      </p:sp>
      <p:sp>
        <p:nvSpPr>
          <p:cNvPr id="5" name="テキスト ボックス 4"/>
          <p:cNvSpPr txBox="1"/>
          <p:nvPr/>
        </p:nvSpPr>
        <p:spPr>
          <a:xfrm>
            <a:off x="8495928" y="6309320"/>
            <a:ext cx="648072" cy="369332"/>
          </a:xfrm>
          <a:prstGeom prst="rect">
            <a:avLst/>
          </a:prstGeom>
          <a:noFill/>
        </p:spPr>
        <p:txBody>
          <a:bodyPr wrap="square" rtlCol="0">
            <a:spAutoFit/>
          </a:bodyPr>
          <a:lstStyle/>
          <a:p>
            <a:r>
              <a:rPr lang="en-US" altLang="ja-JP" dirty="0" smtClean="0"/>
              <a:t>2</a:t>
            </a:r>
            <a:endParaRPr kumimoji="1" lang="ja-JP" altLang="en-US" dirty="0"/>
          </a:p>
        </p:txBody>
      </p:sp>
    </p:spTree>
  </p:cSld>
  <p:clrMapOvr>
    <a:masterClrMapping/>
  </p:clrMapOvr>
  <p:transition advTm="37519">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424936" cy="706090"/>
          </a:xfrm>
        </p:spPr>
        <p:txBody>
          <a:bodyPr>
            <a:normAutofit fontScale="90000"/>
          </a:bodyPr>
          <a:lstStyle/>
          <a:p>
            <a:r>
              <a:rPr lang="en-US" altLang="ja-JP" b="1" dirty="0" smtClean="0">
                <a:solidFill>
                  <a:srgbClr val="C00000"/>
                </a:solidFill>
              </a:rPr>
              <a:t>Previous work of PIDA </a:t>
            </a:r>
            <a:r>
              <a:rPr lang="en-US" altLang="ja-JP" sz="3100" b="1" dirty="0" smtClean="0">
                <a:solidFill>
                  <a:srgbClr val="C00000"/>
                </a:solidFill>
              </a:rPr>
              <a:t>(Raman Spectroscopy)</a:t>
            </a:r>
            <a:endParaRPr kumimoji="1" lang="ja-JP" altLang="en-US" sz="3100" b="1" dirty="0">
              <a:solidFill>
                <a:srgbClr val="C00000"/>
              </a:solidFill>
            </a:endParaRPr>
          </a:p>
        </p:txBody>
      </p:sp>
      <p:pic>
        <p:nvPicPr>
          <p:cNvPr id="3079" name="Picture 7"/>
          <p:cNvPicPr>
            <a:picLocks noChangeAspect="1" noChangeArrowheads="1"/>
          </p:cNvPicPr>
          <p:nvPr/>
        </p:nvPicPr>
        <p:blipFill>
          <a:blip r:embed="rId3" cstate="email"/>
          <a:srcRect/>
          <a:stretch>
            <a:fillRect/>
          </a:stretch>
        </p:blipFill>
        <p:spPr bwMode="auto">
          <a:xfrm>
            <a:off x="251520" y="1266638"/>
            <a:ext cx="2304000" cy="1372933"/>
          </a:xfrm>
          <a:prstGeom prst="rect">
            <a:avLst/>
          </a:prstGeom>
          <a:noFill/>
          <a:ln w="9525">
            <a:noFill/>
            <a:miter lim="800000"/>
            <a:headEnd/>
            <a:tailEnd/>
          </a:ln>
        </p:spPr>
      </p:pic>
      <p:pic>
        <p:nvPicPr>
          <p:cNvPr id="3081" name="Picture 9"/>
          <p:cNvPicPr>
            <a:picLocks noChangeAspect="1" noChangeArrowheads="1"/>
          </p:cNvPicPr>
          <p:nvPr/>
        </p:nvPicPr>
        <p:blipFill>
          <a:blip r:embed="rId4" cstate="email"/>
          <a:srcRect/>
          <a:stretch>
            <a:fillRect/>
          </a:stretch>
        </p:blipFill>
        <p:spPr bwMode="auto">
          <a:xfrm>
            <a:off x="251520" y="3186144"/>
            <a:ext cx="2304000" cy="1408866"/>
          </a:xfrm>
          <a:prstGeom prst="rect">
            <a:avLst/>
          </a:prstGeom>
          <a:noFill/>
          <a:ln w="9525">
            <a:noFill/>
            <a:miter lim="800000"/>
            <a:headEnd/>
            <a:tailEnd/>
          </a:ln>
        </p:spPr>
      </p:pic>
      <p:sp>
        <p:nvSpPr>
          <p:cNvPr id="13" name="右矢印 12"/>
          <p:cNvSpPr/>
          <p:nvPr/>
        </p:nvSpPr>
        <p:spPr>
          <a:xfrm>
            <a:off x="2771800" y="1667154"/>
            <a:ext cx="432048" cy="1440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2771800" y="3642902"/>
            <a:ext cx="432048" cy="14401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588224" y="2060848"/>
            <a:ext cx="1152128" cy="369332"/>
          </a:xfrm>
          <a:prstGeom prst="rect">
            <a:avLst/>
          </a:prstGeom>
          <a:noFill/>
        </p:spPr>
        <p:txBody>
          <a:bodyPr wrap="square" rtlCol="0">
            <a:spAutoFit/>
          </a:bodyPr>
          <a:lstStyle/>
          <a:p>
            <a:endParaRPr kumimoji="1" lang="ja-JP" altLang="en-US" dirty="0"/>
          </a:p>
        </p:txBody>
      </p:sp>
      <p:grpSp>
        <p:nvGrpSpPr>
          <p:cNvPr id="3" name="グループ化 25"/>
          <p:cNvGrpSpPr/>
          <p:nvPr/>
        </p:nvGrpSpPr>
        <p:grpSpPr>
          <a:xfrm>
            <a:off x="5868144" y="1916832"/>
            <a:ext cx="3107357" cy="2405122"/>
            <a:chOff x="5796136" y="4452878"/>
            <a:chExt cx="3107357" cy="2405122"/>
          </a:xfrm>
        </p:grpSpPr>
        <p:pic>
          <p:nvPicPr>
            <p:cNvPr id="23" name="Picture 2"/>
            <p:cNvPicPr>
              <a:picLocks noChangeAspect="1" noChangeArrowheads="1"/>
            </p:cNvPicPr>
            <p:nvPr/>
          </p:nvPicPr>
          <p:blipFill>
            <a:blip r:embed="rId5" cstate="email"/>
            <a:srcRect/>
            <a:stretch>
              <a:fillRect/>
            </a:stretch>
          </p:blipFill>
          <p:spPr bwMode="auto">
            <a:xfrm>
              <a:off x="5796136" y="4452878"/>
              <a:ext cx="1080120" cy="900000"/>
            </a:xfrm>
            <a:prstGeom prst="rect">
              <a:avLst/>
            </a:prstGeom>
            <a:noFill/>
            <a:ln w="9525">
              <a:noFill/>
              <a:miter lim="800000"/>
              <a:headEnd/>
              <a:tailEnd/>
            </a:ln>
          </p:spPr>
        </p:pic>
        <p:pic>
          <p:nvPicPr>
            <p:cNvPr id="24" name="Picture 2"/>
            <p:cNvPicPr>
              <a:picLocks noChangeAspect="1" noChangeArrowheads="1"/>
            </p:cNvPicPr>
            <p:nvPr/>
          </p:nvPicPr>
          <p:blipFill>
            <a:blip r:embed="rId6" cstate="email"/>
            <a:srcRect/>
            <a:stretch>
              <a:fillRect/>
            </a:stretch>
          </p:blipFill>
          <p:spPr bwMode="auto">
            <a:xfrm>
              <a:off x="5940152" y="5429772"/>
              <a:ext cx="2555776" cy="1428228"/>
            </a:xfrm>
            <a:prstGeom prst="rect">
              <a:avLst/>
            </a:prstGeom>
            <a:noFill/>
            <a:ln w="9525">
              <a:noFill/>
              <a:miter lim="800000"/>
              <a:headEnd/>
              <a:tailEnd/>
            </a:ln>
          </p:spPr>
        </p:pic>
        <p:pic>
          <p:nvPicPr>
            <p:cNvPr id="25" name="Picture 3"/>
            <p:cNvPicPr>
              <a:picLocks noChangeAspect="1" noChangeArrowheads="1"/>
            </p:cNvPicPr>
            <p:nvPr/>
          </p:nvPicPr>
          <p:blipFill>
            <a:blip r:embed="rId7" cstate="email"/>
            <a:srcRect/>
            <a:stretch>
              <a:fillRect/>
            </a:stretch>
          </p:blipFill>
          <p:spPr bwMode="auto">
            <a:xfrm>
              <a:off x="7020272" y="4509120"/>
              <a:ext cx="1883221" cy="848250"/>
            </a:xfrm>
            <a:prstGeom prst="rect">
              <a:avLst/>
            </a:prstGeom>
            <a:noFill/>
            <a:ln w="9525">
              <a:noFill/>
              <a:miter lim="800000"/>
              <a:headEnd/>
              <a:tailEnd/>
            </a:ln>
          </p:spPr>
        </p:pic>
      </p:grpSp>
      <p:grpSp>
        <p:nvGrpSpPr>
          <p:cNvPr id="4" name="グループ化 46"/>
          <p:cNvGrpSpPr/>
          <p:nvPr/>
        </p:nvGrpSpPr>
        <p:grpSpPr>
          <a:xfrm>
            <a:off x="3347864" y="3210854"/>
            <a:ext cx="2304000" cy="1398022"/>
            <a:chOff x="3347864" y="3068960"/>
            <a:chExt cx="2304000" cy="1398022"/>
          </a:xfrm>
        </p:grpSpPr>
        <p:pic>
          <p:nvPicPr>
            <p:cNvPr id="3082" name="Picture 10"/>
            <p:cNvPicPr>
              <a:picLocks noChangeAspect="1" noChangeArrowheads="1"/>
            </p:cNvPicPr>
            <p:nvPr/>
          </p:nvPicPr>
          <p:blipFill>
            <a:blip r:embed="rId8" cstate="email"/>
            <a:srcRect/>
            <a:stretch>
              <a:fillRect/>
            </a:stretch>
          </p:blipFill>
          <p:spPr bwMode="auto">
            <a:xfrm>
              <a:off x="3347864" y="3068960"/>
              <a:ext cx="2304000" cy="1398022"/>
            </a:xfrm>
            <a:prstGeom prst="rect">
              <a:avLst/>
            </a:prstGeom>
            <a:noFill/>
            <a:ln w="9525">
              <a:noFill/>
              <a:miter lim="800000"/>
              <a:headEnd/>
              <a:tailEnd/>
            </a:ln>
          </p:spPr>
        </p:pic>
        <p:sp>
          <p:nvSpPr>
            <p:cNvPr id="34" name="下矢印 33"/>
            <p:cNvSpPr/>
            <p:nvPr/>
          </p:nvSpPr>
          <p:spPr>
            <a:xfrm>
              <a:off x="4360571" y="3298769"/>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solidFill>
                  <a:srgbClr val="FF0000"/>
                </a:solidFill>
              </a:endParaRPr>
            </a:p>
          </p:txBody>
        </p:sp>
        <p:sp>
          <p:nvSpPr>
            <p:cNvPr id="35" name="下矢印 34"/>
            <p:cNvSpPr/>
            <p:nvPr/>
          </p:nvSpPr>
          <p:spPr>
            <a:xfrm>
              <a:off x="4565276" y="306896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6" name="下矢印 35"/>
            <p:cNvSpPr/>
            <p:nvPr/>
          </p:nvSpPr>
          <p:spPr>
            <a:xfrm>
              <a:off x="4887602" y="3559231"/>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5" name="グループ化 45"/>
          <p:cNvGrpSpPr/>
          <p:nvPr/>
        </p:nvGrpSpPr>
        <p:grpSpPr>
          <a:xfrm>
            <a:off x="3347864" y="1247638"/>
            <a:ext cx="2304000" cy="1394003"/>
            <a:chOff x="3347864" y="1042680"/>
            <a:chExt cx="2304000" cy="1394003"/>
          </a:xfrm>
        </p:grpSpPr>
        <p:pic>
          <p:nvPicPr>
            <p:cNvPr id="3080" name="Picture 8"/>
            <p:cNvPicPr>
              <a:picLocks noChangeAspect="1" noChangeArrowheads="1"/>
            </p:cNvPicPr>
            <p:nvPr/>
          </p:nvPicPr>
          <p:blipFill>
            <a:blip r:embed="rId9" cstate="email"/>
            <a:srcRect/>
            <a:stretch>
              <a:fillRect/>
            </a:stretch>
          </p:blipFill>
          <p:spPr bwMode="auto">
            <a:xfrm>
              <a:off x="3347864" y="1052736"/>
              <a:ext cx="2304000" cy="1383947"/>
            </a:xfrm>
            <a:prstGeom prst="rect">
              <a:avLst/>
            </a:prstGeom>
            <a:noFill/>
            <a:ln w="9525">
              <a:noFill/>
              <a:miter lim="800000"/>
              <a:headEnd/>
              <a:tailEnd/>
            </a:ln>
          </p:spPr>
        </p:pic>
        <p:sp>
          <p:nvSpPr>
            <p:cNvPr id="37" name="下矢印 36"/>
            <p:cNvSpPr/>
            <p:nvPr/>
          </p:nvSpPr>
          <p:spPr>
            <a:xfrm>
              <a:off x="4361608" y="152081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8" name="下矢印 37"/>
            <p:cNvSpPr/>
            <p:nvPr/>
          </p:nvSpPr>
          <p:spPr>
            <a:xfrm>
              <a:off x="4893652" y="1635524"/>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9" name="下矢印 38"/>
            <p:cNvSpPr/>
            <p:nvPr/>
          </p:nvSpPr>
          <p:spPr>
            <a:xfrm>
              <a:off x="4569792" y="104268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6" name="グループ化 47"/>
          <p:cNvGrpSpPr/>
          <p:nvPr/>
        </p:nvGrpSpPr>
        <p:grpSpPr>
          <a:xfrm>
            <a:off x="3347864" y="5026820"/>
            <a:ext cx="2318644" cy="1368000"/>
            <a:chOff x="3347864" y="4869160"/>
            <a:chExt cx="2318644" cy="1368000"/>
          </a:xfrm>
        </p:grpSpPr>
        <p:pic>
          <p:nvPicPr>
            <p:cNvPr id="3076" name="Picture 4"/>
            <p:cNvPicPr>
              <a:picLocks noChangeAspect="1" noChangeArrowheads="1"/>
            </p:cNvPicPr>
            <p:nvPr/>
          </p:nvPicPr>
          <p:blipFill>
            <a:blip r:embed="rId10" cstate="email"/>
            <a:srcRect/>
            <a:stretch>
              <a:fillRect/>
            </a:stretch>
          </p:blipFill>
          <p:spPr bwMode="auto">
            <a:xfrm>
              <a:off x="3347864" y="4869160"/>
              <a:ext cx="2318644" cy="1368000"/>
            </a:xfrm>
            <a:prstGeom prst="rect">
              <a:avLst/>
            </a:prstGeom>
            <a:noFill/>
            <a:ln w="9525">
              <a:noFill/>
              <a:miter lim="800000"/>
              <a:headEnd/>
              <a:tailEnd/>
            </a:ln>
          </p:spPr>
        </p:pic>
        <p:sp>
          <p:nvSpPr>
            <p:cNvPr id="40" name="下矢印 39"/>
            <p:cNvSpPr/>
            <p:nvPr/>
          </p:nvSpPr>
          <p:spPr>
            <a:xfrm>
              <a:off x="4585960" y="489010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1" name="下矢印 40"/>
            <p:cNvSpPr/>
            <p:nvPr/>
          </p:nvSpPr>
          <p:spPr>
            <a:xfrm>
              <a:off x="4897140" y="544999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2" name="下矢印 41"/>
            <p:cNvSpPr/>
            <p:nvPr/>
          </p:nvSpPr>
          <p:spPr>
            <a:xfrm>
              <a:off x="4376916" y="548489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sp>
        <p:nvSpPr>
          <p:cNvPr id="43" name="正方形/長方形 42"/>
          <p:cNvSpPr/>
          <p:nvPr/>
        </p:nvSpPr>
        <p:spPr>
          <a:xfrm>
            <a:off x="2098264" y="6403916"/>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sp>
        <p:nvSpPr>
          <p:cNvPr id="44" name="正方形/長方形 43"/>
          <p:cNvSpPr/>
          <p:nvPr/>
        </p:nvSpPr>
        <p:spPr>
          <a:xfrm>
            <a:off x="361882" y="836712"/>
            <a:ext cx="2117631" cy="338554"/>
          </a:xfrm>
          <a:prstGeom prst="rect">
            <a:avLst/>
          </a:prstGeom>
        </p:spPr>
        <p:txBody>
          <a:bodyPr wrap="none">
            <a:spAutoFit/>
          </a:bodyPr>
          <a:lstStyle/>
          <a:p>
            <a:r>
              <a:rPr lang="en-US" altLang="ja-JP" sz="1600" dirty="0" smtClean="0"/>
              <a:t>(A) </a:t>
            </a:r>
            <a:r>
              <a:rPr lang="en-US" altLang="ja-JP" sz="1600" b="1" dirty="0" smtClean="0"/>
              <a:t>1</a:t>
            </a:r>
            <a:r>
              <a:rPr lang="ja-JP" altLang="en-US" sz="1600" b="1" dirty="0" smtClean="0"/>
              <a:t>・</a:t>
            </a:r>
            <a:r>
              <a:rPr lang="en-US" altLang="ja-JP" sz="1600" b="1" dirty="0" smtClean="0"/>
              <a:t>3 </a:t>
            </a:r>
            <a:r>
              <a:rPr lang="en-US" altLang="ja-JP" sz="1600" dirty="0" smtClean="0"/>
              <a:t>before pressing</a:t>
            </a:r>
            <a:endParaRPr lang="ja-JP" altLang="en-US" sz="1600" dirty="0"/>
          </a:p>
        </p:txBody>
      </p:sp>
      <p:sp>
        <p:nvSpPr>
          <p:cNvPr id="49" name="正方形/長方形 48"/>
          <p:cNvSpPr/>
          <p:nvPr/>
        </p:nvSpPr>
        <p:spPr>
          <a:xfrm>
            <a:off x="3116074" y="868244"/>
            <a:ext cx="2821926" cy="338554"/>
          </a:xfrm>
          <a:prstGeom prst="rect">
            <a:avLst/>
          </a:prstGeom>
        </p:spPr>
        <p:txBody>
          <a:bodyPr wrap="none">
            <a:spAutoFit/>
          </a:bodyPr>
          <a:lstStyle/>
          <a:p>
            <a:r>
              <a:rPr lang="en-US" altLang="ja-JP" sz="1600" dirty="0" smtClean="0"/>
              <a:t>(B)</a:t>
            </a:r>
            <a:r>
              <a:rPr lang="en-US" altLang="ja-JP" sz="1600" b="1" dirty="0" smtClean="0"/>
              <a:t>1</a:t>
            </a:r>
            <a:r>
              <a:rPr lang="ja-JP" altLang="en-US" sz="1600" b="1" dirty="0" smtClean="0"/>
              <a:t>・</a:t>
            </a:r>
            <a:r>
              <a:rPr lang="en-US" altLang="ja-JP" sz="1600" b="1" dirty="0" smtClean="0"/>
              <a:t>3 </a:t>
            </a:r>
            <a:r>
              <a:rPr lang="en-US" altLang="ja-JP" sz="1600" dirty="0" smtClean="0"/>
              <a:t>after pressing to 2.8 </a:t>
            </a:r>
            <a:r>
              <a:rPr lang="en-US" altLang="ja-JP" sz="1600" dirty="0" err="1" smtClean="0"/>
              <a:t>GPa</a:t>
            </a:r>
            <a:endParaRPr lang="ja-JP" altLang="en-US" sz="1600" dirty="0"/>
          </a:p>
        </p:txBody>
      </p:sp>
      <p:sp>
        <p:nvSpPr>
          <p:cNvPr id="50" name="正方形/長方形 49"/>
          <p:cNvSpPr/>
          <p:nvPr/>
        </p:nvSpPr>
        <p:spPr>
          <a:xfrm>
            <a:off x="381892" y="2828226"/>
            <a:ext cx="2061526" cy="338554"/>
          </a:xfrm>
          <a:prstGeom prst="rect">
            <a:avLst/>
          </a:prstGeom>
        </p:spPr>
        <p:txBody>
          <a:bodyPr wrap="none">
            <a:spAutoFit/>
          </a:bodyPr>
          <a:lstStyle/>
          <a:p>
            <a:r>
              <a:rPr lang="en-US" altLang="ja-JP" sz="1600" dirty="0" smtClean="0"/>
              <a:t>(C)</a:t>
            </a:r>
            <a:r>
              <a:rPr lang="en-US" altLang="ja-JP" sz="1600" b="1" dirty="0" smtClean="0"/>
              <a:t>1</a:t>
            </a:r>
            <a:r>
              <a:rPr lang="ja-JP" altLang="en-US" sz="1600" b="1" dirty="0" smtClean="0"/>
              <a:t>・</a:t>
            </a:r>
            <a:r>
              <a:rPr lang="en-US" altLang="ja-JP" sz="1600" b="1" dirty="0" smtClean="0"/>
              <a:t>4 </a:t>
            </a:r>
            <a:r>
              <a:rPr lang="en-US" altLang="ja-JP" sz="1600" dirty="0" smtClean="0"/>
              <a:t>before pressing</a:t>
            </a:r>
            <a:endParaRPr lang="ja-JP" altLang="en-US" sz="1600" dirty="0"/>
          </a:p>
        </p:txBody>
      </p:sp>
      <p:sp>
        <p:nvSpPr>
          <p:cNvPr id="51" name="正方形/長方形 50"/>
          <p:cNvSpPr/>
          <p:nvPr/>
        </p:nvSpPr>
        <p:spPr>
          <a:xfrm>
            <a:off x="3172316" y="2805638"/>
            <a:ext cx="2680862" cy="338554"/>
          </a:xfrm>
          <a:prstGeom prst="rect">
            <a:avLst/>
          </a:prstGeom>
        </p:spPr>
        <p:txBody>
          <a:bodyPr wrap="none">
            <a:spAutoFit/>
          </a:bodyPr>
          <a:lstStyle/>
          <a:p>
            <a:r>
              <a:rPr lang="en-US" altLang="ja-JP" sz="1600" dirty="0" smtClean="0"/>
              <a:t>(D)</a:t>
            </a:r>
            <a:r>
              <a:rPr lang="en-US" altLang="ja-JP" sz="1600" b="1" dirty="0" smtClean="0"/>
              <a:t>1</a:t>
            </a:r>
            <a:r>
              <a:rPr lang="ja-JP" altLang="en-US" sz="1600" b="1" dirty="0" smtClean="0"/>
              <a:t>・</a:t>
            </a:r>
            <a:r>
              <a:rPr lang="en-US" altLang="ja-JP" sz="1600" b="1" dirty="0" smtClean="0"/>
              <a:t>4 </a:t>
            </a:r>
            <a:r>
              <a:rPr lang="en-US" altLang="ja-JP" sz="1600" dirty="0" smtClean="0"/>
              <a:t>after pressing to 3 </a:t>
            </a:r>
            <a:r>
              <a:rPr lang="en-US" altLang="ja-JP" sz="1600" dirty="0" err="1" smtClean="0"/>
              <a:t>GPa</a:t>
            </a:r>
            <a:endParaRPr lang="ja-JP" altLang="en-US" sz="1600" dirty="0"/>
          </a:p>
        </p:txBody>
      </p:sp>
      <p:sp>
        <p:nvSpPr>
          <p:cNvPr id="52" name="正方形/長方形 51"/>
          <p:cNvSpPr/>
          <p:nvPr/>
        </p:nvSpPr>
        <p:spPr>
          <a:xfrm>
            <a:off x="3300566" y="4619482"/>
            <a:ext cx="2243499" cy="338554"/>
          </a:xfrm>
          <a:prstGeom prst="rect">
            <a:avLst/>
          </a:prstGeom>
        </p:spPr>
        <p:txBody>
          <a:bodyPr wrap="none">
            <a:spAutoFit/>
          </a:bodyPr>
          <a:lstStyle/>
          <a:p>
            <a:r>
              <a:rPr lang="en-US" altLang="ja-JP" sz="1600" dirty="0" smtClean="0"/>
              <a:t>(E)</a:t>
            </a:r>
            <a:r>
              <a:rPr lang="en-US" altLang="ja-JP" sz="1600" b="1" dirty="0" smtClean="0"/>
              <a:t>2</a:t>
            </a:r>
            <a:r>
              <a:rPr lang="ja-JP" altLang="en-US" sz="1600" b="1" dirty="0" smtClean="0"/>
              <a:t>・</a:t>
            </a:r>
            <a:r>
              <a:rPr lang="en-US" altLang="ja-JP" sz="1600" b="1" dirty="0" smtClean="0"/>
              <a:t>5 </a:t>
            </a:r>
            <a:r>
              <a:rPr lang="en-US" altLang="ja-JP" sz="1600" dirty="0" smtClean="0"/>
              <a:t>polymer </a:t>
            </a:r>
            <a:r>
              <a:rPr lang="en-US" altLang="ja-JP" sz="1600" dirty="0" err="1" smtClean="0"/>
              <a:t>cocrystal</a:t>
            </a:r>
            <a:endParaRPr lang="ja-JP" altLang="en-US" sz="1600"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b="1" dirty="0" smtClean="0">
                <a:solidFill>
                  <a:srgbClr val="C00000"/>
                </a:solidFill>
              </a:rPr>
              <a:t>X-ray Diffraction Studies</a:t>
            </a:r>
            <a:endParaRPr kumimoji="1" lang="ja-JP" altLang="en-US" b="1" dirty="0">
              <a:solidFill>
                <a:srgbClr val="C00000"/>
              </a:solidFill>
            </a:endParaRPr>
          </a:p>
        </p:txBody>
      </p:sp>
      <p:sp>
        <p:nvSpPr>
          <p:cNvPr id="3" name="コンテンツ プレースホルダ 2"/>
          <p:cNvSpPr>
            <a:spLocks noGrp="1"/>
          </p:cNvSpPr>
          <p:nvPr>
            <p:ph idx="1"/>
          </p:nvPr>
        </p:nvSpPr>
        <p:spPr>
          <a:xfrm>
            <a:off x="251520" y="1412776"/>
            <a:ext cx="8892480" cy="4525963"/>
          </a:xfrm>
        </p:spPr>
        <p:txBody>
          <a:bodyPr>
            <a:normAutofit fontScale="92500" lnSpcReduction="10000"/>
          </a:bodyPr>
          <a:lstStyle/>
          <a:p>
            <a:pPr>
              <a:buNone/>
            </a:pPr>
            <a:r>
              <a:rPr lang="en-US" altLang="ja-JP" sz="2800" b="1" dirty="0" smtClean="0"/>
              <a:t>1</a:t>
            </a:r>
            <a:r>
              <a:rPr lang="ja-JP" altLang="en-US" sz="2800" b="1" dirty="0" smtClean="0"/>
              <a:t>・</a:t>
            </a:r>
            <a:r>
              <a:rPr lang="en-US" altLang="ja-JP" sz="2800" b="1" dirty="0" smtClean="0"/>
              <a:t>3 </a:t>
            </a:r>
            <a:r>
              <a:rPr lang="en-US" altLang="ja-JP" sz="2800" dirty="0" err="1" smtClean="0"/>
              <a:t>cocrystals</a:t>
            </a:r>
            <a:endParaRPr lang="en-US" altLang="ja-JP" sz="2800" dirty="0" smtClean="0"/>
          </a:p>
          <a:p>
            <a:pPr>
              <a:buNone/>
            </a:pPr>
            <a:r>
              <a:rPr kumimoji="1" lang="ja-JP" altLang="en-US" sz="2800" dirty="0" smtClean="0"/>
              <a:t>→</a:t>
            </a:r>
            <a:r>
              <a:rPr lang="en-US" altLang="ja-JP" sz="2800" dirty="0" smtClean="0"/>
              <a:t>T</a:t>
            </a:r>
            <a:r>
              <a:rPr kumimoji="1" lang="en-US" altLang="ja-JP" sz="2800" dirty="0" smtClean="0"/>
              <a:t>he sample still contains monomer.</a:t>
            </a:r>
            <a:r>
              <a:rPr lang="en-US" altLang="ja-JP" sz="2800" dirty="0" smtClean="0"/>
              <a:t> (to 1 </a:t>
            </a:r>
            <a:r>
              <a:rPr lang="en-US" altLang="ja-JP" sz="2800" dirty="0" err="1" smtClean="0"/>
              <a:t>GPa</a:t>
            </a:r>
            <a:r>
              <a:rPr lang="en-US" altLang="ja-JP" sz="2800" dirty="0" smtClean="0"/>
              <a:t> , blue)</a:t>
            </a:r>
            <a:endParaRPr kumimoji="1" lang="en-US" altLang="ja-JP" sz="2800" dirty="0" smtClean="0"/>
          </a:p>
          <a:p>
            <a:pPr>
              <a:buNone/>
            </a:pPr>
            <a:endParaRPr lang="en-US" altLang="ja-JP" sz="2800" dirty="0" smtClean="0"/>
          </a:p>
          <a:p>
            <a:pPr>
              <a:buNone/>
            </a:pPr>
            <a:r>
              <a:rPr kumimoji="1" lang="ja-JP" altLang="en-US" sz="2800" dirty="0" smtClean="0"/>
              <a:t>→</a:t>
            </a:r>
            <a:r>
              <a:rPr lang="en-US" altLang="ja-JP" sz="2800" dirty="0" smtClean="0"/>
              <a:t>The </a:t>
            </a:r>
            <a:r>
              <a:rPr lang="en-US" altLang="ja-JP" sz="2800" dirty="0" err="1" smtClean="0"/>
              <a:t>mosaicity</a:t>
            </a:r>
            <a:r>
              <a:rPr lang="en-US" altLang="ja-JP" sz="2800" dirty="0" smtClean="0"/>
              <a:t> of the crystal is too big to prevent further analysis.</a:t>
            </a:r>
          </a:p>
          <a:p>
            <a:pPr>
              <a:buNone/>
            </a:pPr>
            <a:r>
              <a:rPr lang="en-US" altLang="ja-JP" sz="2800" dirty="0" smtClean="0"/>
              <a:t> </a:t>
            </a:r>
            <a:r>
              <a:rPr lang="en-US" altLang="ja-JP" sz="2800" b="1" dirty="0" smtClean="0"/>
              <a:t>1</a:t>
            </a:r>
            <a:r>
              <a:rPr lang="ja-JP" altLang="en-US" sz="2800" b="1" dirty="0" smtClean="0"/>
              <a:t>・</a:t>
            </a:r>
            <a:r>
              <a:rPr lang="en-US" altLang="ja-JP" sz="2800" b="1" dirty="0" smtClean="0"/>
              <a:t>4 </a:t>
            </a:r>
            <a:r>
              <a:rPr lang="en-US" altLang="ja-JP" sz="2800" dirty="0" err="1" smtClean="0"/>
              <a:t>cocrystals</a:t>
            </a:r>
            <a:endParaRPr lang="en-US" altLang="ja-JP" sz="2800" dirty="0" smtClean="0"/>
          </a:p>
          <a:p>
            <a:pPr>
              <a:buNone/>
            </a:pPr>
            <a:r>
              <a:rPr lang="ja-JP" altLang="en-US" sz="2800" dirty="0" smtClean="0"/>
              <a:t>→</a:t>
            </a:r>
            <a:r>
              <a:rPr lang="en-US" altLang="ja-JP" sz="2800" dirty="0" smtClean="0"/>
              <a:t>no evidence for polymerization (to 3 </a:t>
            </a:r>
            <a:r>
              <a:rPr lang="en-US" altLang="ja-JP" sz="2800" dirty="0" err="1" smtClean="0"/>
              <a:t>GPa</a:t>
            </a:r>
            <a:r>
              <a:rPr lang="en-US" altLang="ja-JP" sz="2800" dirty="0" smtClean="0"/>
              <a:t> , blue)</a:t>
            </a:r>
          </a:p>
          <a:p>
            <a:pPr>
              <a:buNone/>
            </a:pPr>
            <a:endParaRPr kumimoji="1" lang="en-US" altLang="ja-JP" sz="2800" dirty="0" smtClean="0"/>
          </a:p>
          <a:p>
            <a:pPr>
              <a:buNone/>
            </a:pPr>
            <a:r>
              <a:rPr lang="en-US" altLang="ja-JP" sz="2800" dirty="0" smtClean="0"/>
              <a:t>T</a:t>
            </a:r>
            <a:r>
              <a:rPr kumimoji="1" lang="en-US" altLang="ja-JP" sz="2800" dirty="0" smtClean="0"/>
              <a:t>he black material (</a:t>
            </a:r>
            <a:r>
              <a:rPr kumimoji="1" lang="en-US" altLang="ja-JP" sz="2800" b="1" dirty="0" smtClean="0"/>
              <a:t>1</a:t>
            </a:r>
            <a:r>
              <a:rPr kumimoji="1" lang="ja-JP" altLang="en-US" sz="2800" b="1" dirty="0" smtClean="0"/>
              <a:t>・</a:t>
            </a:r>
            <a:r>
              <a:rPr kumimoji="1" lang="en-US" altLang="ja-JP" sz="2800" b="1" dirty="0" smtClean="0"/>
              <a:t>3 and 1</a:t>
            </a:r>
            <a:r>
              <a:rPr kumimoji="1" lang="ja-JP" altLang="en-US" sz="2800" b="1" dirty="0" smtClean="0"/>
              <a:t>・</a:t>
            </a:r>
            <a:r>
              <a:rPr kumimoji="1" lang="en-US" altLang="ja-JP" sz="2800" b="1" dirty="0" smtClean="0"/>
              <a:t>4</a:t>
            </a:r>
            <a:r>
              <a:rPr kumimoji="1" lang="en-US" altLang="ja-JP" sz="2800" dirty="0" smtClean="0"/>
              <a:t>) doesn’t diffract as a single crystal.</a:t>
            </a:r>
            <a:endParaRPr kumimoji="1" lang="ja-JP" altLang="en-US" sz="2800" dirty="0"/>
          </a:p>
        </p:txBody>
      </p:sp>
      <p:sp>
        <p:nvSpPr>
          <p:cNvPr id="10" name="下矢印 9"/>
          <p:cNvSpPr/>
          <p:nvPr/>
        </p:nvSpPr>
        <p:spPr>
          <a:xfrm>
            <a:off x="2339752" y="2348880"/>
            <a:ext cx="792088" cy="36004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131840" y="2276872"/>
            <a:ext cx="1944216" cy="523220"/>
          </a:xfrm>
          <a:prstGeom prst="rect">
            <a:avLst/>
          </a:prstGeom>
          <a:noFill/>
        </p:spPr>
        <p:txBody>
          <a:bodyPr wrap="square" rtlCol="0">
            <a:spAutoFit/>
          </a:bodyPr>
          <a:lstStyle/>
          <a:p>
            <a:r>
              <a:rPr kumimoji="1" lang="en-US" altLang="ja-JP" sz="2800" dirty="0" smtClean="0"/>
              <a:t>Pressure</a:t>
            </a:r>
            <a:endParaRPr kumimoji="1" lang="ja-JP" altLang="en-US" sz="28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コンテンツ プレースホルダ 3" descr="CCI20101119_00000.bmp"/>
          <p:cNvPicPr>
            <a:picLocks noGrp="1" noChangeAspect="1"/>
          </p:cNvPicPr>
          <p:nvPr>
            <p:ph idx="1"/>
          </p:nvPr>
        </p:nvPicPr>
        <p:blipFill>
          <a:blip r:embed="rId3" cstate="email"/>
          <a:srcRect/>
          <a:stretch>
            <a:fillRect/>
          </a:stretch>
        </p:blipFill>
        <p:spPr>
          <a:xfrm>
            <a:off x="1259632" y="4005064"/>
            <a:ext cx="5021517" cy="2160240"/>
          </a:xfrm>
        </p:spPr>
      </p:pic>
      <p:sp>
        <p:nvSpPr>
          <p:cNvPr id="2" name="タイトル 1"/>
          <p:cNvSpPr>
            <a:spLocks noGrp="1"/>
          </p:cNvSpPr>
          <p:nvPr>
            <p:ph type="title"/>
          </p:nvPr>
        </p:nvSpPr>
        <p:spPr>
          <a:xfrm>
            <a:off x="6538804" y="62512"/>
            <a:ext cx="3117032" cy="764704"/>
          </a:xfrm>
        </p:spPr>
        <p:txBody>
          <a:bodyPr>
            <a:normAutofit/>
          </a:bodyPr>
          <a:lstStyle/>
          <a:p>
            <a:pPr algn="l"/>
            <a:r>
              <a:rPr lang="en-US" altLang="ja-JP" sz="3200" b="1" dirty="0" smtClean="0">
                <a:solidFill>
                  <a:srgbClr val="C00000"/>
                </a:solidFill>
              </a:rPr>
              <a:t>Introduction</a:t>
            </a:r>
            <a:endParaRPr kumimoji="1" lang="ja-JP" altLang="en-US" sz="3200" b="1" dirty="0">
              <a:solidFill>
                <a:srgbClr val="C00000"/>
              </a:solidFill>
            </a:endParaRPr>
          </a:p>
        </p:txBody>
      </p:sp>
      <p:grpSp>
        <p:nvGrpSpPr>
          <p:cNvPr id="3" name="グループ化 6"/>
          <p:cNvGrpSpPr/>
          <p:nvPr/>
        </p:nvGrpSpPr>
        <p:grpSpPr>
          <a:xfrm>
            <a:off x="1619672" y="1484784"/>
            <a:ext cx="2088232" cy="1440000"/>
            <a:chOff x="899592" y="1772816"/>
            <a:chExt cx="2088232" cy="1161420"/>
          </a:xfrm>
        </p:grpSpPr>
        <p:pic>
          <p:nvPicPr>
            <p:cNvPr id="5122" name="Picture 2"/>
            <p:cNvPicPr>
              <a:picLocks noChangeAspect="1" noChangeArrowheads="1"/>
            </p:cNvPicPr>
            <p:nvPr/>
          </p:nvPicPr>
          <p:blipFill>
            <a:blip r:embed="rId4" cstate="email"/>
            <a:srcRect/>
            <a:stretch>
              <a:fillRect/>
            </a:stretch>
          </p:blipFill>
          <p:spPr bwMode="auto">
            <a:xfrm>
              <a:off x="899592" y="1772816"/>
              <a:ext cx="2088232" cy="741160"/>
            </a:xfrm>
            <a:prstGeom prst="rect">
              <a:avLst/>
            </a:prstGeom>
            <a:noFill/>
            <a:ln w="9525">
              <a:noFill/>
              <a:miter lim="800000"/>
              <a:headEnd/>
              <a:tailEnd/>
            </a:ln>
          </p:spPr>
        </p:pic>
        <p:sp>
          <p:nvSpPr>
            <p:cNvPr id="6" name="テキスト ボックス 5"/>
            <p:cNvSpPr txBox="1"/>
            <p:nvPr/>
          </p:nvSpPr>
          <p:spPr>
            <a:xfrm>
              <a:off x="971600" y="2564904"/>
              <a:ext cx="2016224" cy="369332"/>
            </a:xfrm>
            <a:prstGeom prst="rect">
              <a:avLst/>
            </a:prstGeom>
            <a:noFill/>
          </p:spPr>
          <p:txBody>
            <a:bodyPr wrap="square" rtlCol="0">
              <a:spAutoFit/>
            </a:bodyPr>
            <a:lstStyle/>
            <a:p>
              <a:r>
                <a:rPr lang="en-US" altLang="ja-JP" dirty="0" smtClean="0"/>
                <a:t>carbon </a:t>
              </a:r>
              <a:r>
                <a:rPr lang="en-US" altLang="ja-JP" dirty="0" err="1" smtClean="0"/>
                <a:t>nanotubes</a:t>
              </a:r>
              <a:endParaRPr kumimoji="1" lang="ja-JP" altLang="en-US" dirty="0"/>
            </a:p>
          </p:txBody>
        </p:sp>
      </p:grpSp>
      <p:grpSp>
        <p:nvGrpSpPr>
          <p:cNvPr id="4" name="グループ化 10"/>
          <p:cNvGrpSpPr/>
          <p:nvPr/>
        </p:nvGrpSpPr>
        <p:grpSpPr>
          <a:xfrm>
            <a:off x="4067944" y="1196752"/>
            <a:ext cx="4176464" cy="2016224"/>
            <a:chOff x="2935583" y="1700808"/>
            <a:chExt cx="3029984" cy="2016224"/>
          </a:xfrm>
        </p:grpSpPr>
        <p:sp>
          <p:nvSpPr>
            <p:cNvPr id="9" name="角丸四角形 8"/>
            <p:cNvSpPr/>
            <p:nvPr/>
          </p:nvSpPr>
          <p:spPr>
            <a:xfrm>
              <a:off x="2935583" y="1700808"/>
              <a:ext cx="2821020" cy="20162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lumMod val="20000"/>
                    <a:lumOff val="80000"/>
                  </a:schemeClr>
                </a:solidFill>
              </a:endParaRPr>
            </a:p>
          </p:txBody>
        </p:sp>
        <p:sp>
          <p:nvSpPr>
            <p:cNvPr id="8" name="テキスト ボックス 7"/>
            <p:cNvSpPr txBox="1"/>
            <p:nvPr/>
          </p:nvSpPr>
          <p:spPr>
            <a:xfrm>
              <a:off x="2987824" y="1700808"/>
              <a:ext cx="2977743" cy="1938992"/>
            </a:xfrm>
            <a:prstGeom prst="rect">
              <a:avLst/>
            </a:prstGeom>
            <a:noFill/>
          </p:spPr>
          <p:txBody>
            <a:bodyPr wrap="square" rtlCol="0">
              <a:spAutoFit/>
            </a:bodyPr>
            <a:lstStyle/>
            <a:p>
              <a:r>
                <a:rPr lang="ja-JP" altLang="en-US" sz="2000" dirty="0" smtClean="0"/>
                <a:t>・</a:t>
              </a:r>
              <a:r>
                <a:rPr lang="en-US" altLang="ja-JP" sz="2000" dirty="0" smtClean="0"/>
                <a:t>very small size and high strength</a:t>
              </a:r>
            </a:p>
            <a:p>
              <a:r>
                <a:rPr kumimoji="1" lang="ja-JP" altLang="en-US" sz="2000" dirty="0" smtClean="0"/>
                <a:t>・</a:t>
              </a:r>
              <a:r>
                <a:rPr lang="en-US" altLang="ja-JP" sz="2000" dirty="0" smtClean="0"/>
                <a:t>superior electrical</a:t>
              </a:r>
            </a:p>
            <a:p>
              <a:r>
                <a:rPr lang="en-US" altLang="ja-JP" sz="2000" dirty="0" smtClean="0"/>
                <a:t>    and heat conductivity</a:t>
              </a:r>
            </a:p>
            <a:p>
              <a:r>
                <a:rPr kumimoji="1" lang="ja-JP" altLang="en-US" sz="2000" dirty="0" smtClean="0"/>
                <a:t>・</a:t>
              </a:r>
              <a:r>
                <a:rPr kumimoji="1" lang="en-US" altLang="ja-JP" sz="2000" dirty="0" smtClean="0"/>
                <a:t>various properties from  </a:t>
              </a:r>
            </a:p>
            <a:p>
              <a:r>
                <a:rPr lang="en-US" altLang="ja-JP" sz="2000" dirty="0" smtClean="0"/>
                <a:t>  </a:t>
              </a:r>
              <a:r>
                <a:rPr kumimoji="1" lang="en-US" altLang="ja-JP" sz="2000" dirty="0" smtClean="0"/>
                <a:t>semiconductor to metal</a:t>
              </a:r>
            </a:p>
            <a:p>
              <a:r>
                <a:rPr lang="en-US" altLang="ja-JP" sz="2000" dirty="0" smtClean="0"/>
                <a:t>  etc.</a:t>
              </a:r>
            </a:p>
          </p:txBody>
        </p:sp>
      </p:grpSp>
      <p:sp>
        <p:nvSpPr>
          <p:cNvPr id="18" name="右矢印 17"/>
          <p:cNvSpPr/>
          <p:nvPr/>
        </p:nvSpPr>
        <p:spPr>
          <a:xfrm rot="16200000">
            <a:off x="2195736" y="342900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987824" y="3356992"/>
            <a:ext cx="5112568" cy="646331"/>
          </a:xfrm>
          <a:prstGeom prst="rect">
            <a:avLst/>
          </a:prstGeom>
          <a:noFill/>
        </p:spPr>
        <p:txBody>
          <a:bodyPr wrap="square" rtlCol="0">
            <a:spAutoFit/>
          </a:bodyPr>
          <a:lstStyle/>
          <a:p>
            <a:r>
              <a:rPr lang="en-US" altLang="ja-JP" dirty="0" smtClean="0"/>
              <a:t>Approach to produce the annular material which can be controlled in 3 dimension structure like CNTs.</a:t>
            </a:r>
            <a:endParaRPr kumimoji="1" lang="ja-JP" altLang="en-US" dirty="0"/>
          </a:p>
        </p:txBody>
      </p:sp>
      <p:grpSp>
        <p:nvGrpSpPr>
          <p:cNvPr id="29" name="グループ化 28"/>
          <p:cNvGrpSpPr/>
          <p:nvPr/>
        </p:nvGrpSpPr>
        <p:grpSpPr>
          <a:xfrm>
            <a:off x="1475656" y="5373216"/>
            <a:ext cx="7668344" cy="1181745"/>
            <a:chOff x="1475656" y="5373216"/>
            <a:chExt cx="7668344" cy="1181745"/>
          </a:xfrm>
        </p:grpSpPr>
        <p:sp>
          <p:nvSpPr>
            <p:cNvPr id="13" name="正方形/長方形 12"/>
            <p:cNvSpPr/>
            <p:nvPr/>
          </p:nvSpPr>
          <p:spPr>
            <a:xfrm>
              <a:off x="1475656" y="6093296"/>
              <a:ext cx="5616624" cy="461665"/>
            </a:xfrm>
            <a:prstGeom prst="rect">
              <a:avLst/>
            </a:prstGeom>
          </p:spPr>
          <p:txBody>
            <a:bodyPr wrap="square">
              <a:spAutoFit/>
            </a:bodyPr>
            <a:lstStyle/>
            <a:p>
              <a:r>
                <a:rPr lang="en-US" altLang="ja-JP" sz="2400" dirty="0" smtClean="0">
                  <a:solidFill>
                    <a:srgbClr val="C00000"/>
                  </a:solidFill>
                </a:rPr>
                <a:t>my study : 24NHBn(</a:t>
              </a:r>
              <a:r>
                <a:rPr lang="en-US" altLang="ja-JP" sz="2400" dirty="0" err="1" smtClean="0">
                  <a:solidFill>
                    <a:srgbClr val="C00000"/>
                  </a:solidFill>
                </a:rPr>
                <a:t>Dehydro</a:t>
              </a:r>
              <a:r>
                <a:rPr lang="en-US" altLang="ja-JP" sz="2400" dirty="0" smtClean="0">
                  <a:solidFill>
                    <a:srgbClr val="C00000"/>
                  </a:solidFill>
                </a:rPr>
                <a:t>[24]</a:t>
              </a:r>
              <a:r>
                <a:rPr lang="en-US" altLang="ja-JP" sz="2400" dirty="0" err="1" smtClean="0">
                  <a:solidFill>
                    <a:srgbClr val="C00000"/>
                  </a:solidFill>
                </a:rPr>
                <a:t>annulenes</a:t>
              </a:r>
              <a:r>
                <a:rPr lang="en-US" altLang="ja-JP" sz="2400" dirty="0" smtClean="0">
                  <a:solidFill>
                    <a:srgbClr val="C00000"/>
                  </a:solidFill>
                </a:rPr>
                <a:t>)</a:t>
              </a:r>
            </a:p>
          </p:txBody>
        </p:sp>
        <p:sp>
          <p:nvSpPr>
            <p:cNvPr id="27" name="正方形/長方形 26"/>
            <p:cNvSpPr/>
            <p:nvPr/>
          </p:nvSpPr>
          <p:spPr>
            <a:xfrm>
              <a:off x="6228184" y="5373216"/>
              <a:ext cx="2915816" cy="400110"/>
            </a:xfrm>
            <a:prstGeom prst="rect">
              <a:avLst/>
            </a:prstGeom>
          </p:spPr>
          <p:txBody>
            <a:bodyPr wrap="square">
              <a:spAutoFit/>
            </a:bodyPr>
            <a:lstStyle/>
            <a:p>
              <a:r>
                <a:rPr lang="en-US" altLang="ja-JP" sz="2000" dirty="0" smtClean="0"/>
                <a:t>expected polymerization </a:t>
              </a:r>
              <a:endParaRPr lang="ja-JP" altLang="en-US" sz="2000" dirty="0"/>
            </a:p>
          </p:txBody>
        </p:sp>
      </p:grpSp>
      <p:cxnSp>
        <p:nvCxnSpPr>
          <p:cNvPr id="24" name="直線矢印コネクタ 23"/>
          <p:cNvCxnSpPr/>
          <p:nvPr/>
        </p:nvCxnSpPr>
        <p:spPr>
          <a:xfrm rot="10800000">
            <a:off x="5724128" y="5661248"/>
            <a:ext cx="504056"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8495928" y="6309320"/>
            <a:ext cx="648072" cy="369332"/>
          </a:xfrm>
          <a:prstGeom prst="rect">
            <a:avLst/>
          </a:prstGeom>
          <a:noFill/>
        </p:spPr>
        <p:txBody>
          <a:bodyPr wrap="square" rtlCol="0">
            <a:spAutoFit/>
          </a:bodyPr>
          <a:lstStyle/>
          <a:p>
            <a:r>
              <a:rPr lang="en-US" altLang="ja-JP" dirty="0" smtClean="0"/>
              <a:t>3</a:t>
            </a:r>
            <a:endParaRPr kumimoji="1" lang="ja-JP" altLang="en-US" dirty="0"/>
          </a:p>
        </p:txBody>
      </p:sp>
    </p:spTree>
  </p:cSld>
  <p:clrMapOvr>
    <a:masterClrMapping/>
  </p:clrMapOvr>
  <p:transition advTm="71417">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746" y="639032"/>
            <a:ext cx="8980254" cy="936104"/>
          </a:xfrm>
        </p:spPr>
        <p:txBody>
          <a:bodyPr>
            <a:noAutofit/>
          </a:bodyPr>
          <a:lstStyle/>
          <a:p>
            <a:r>
              <a:rPr lang="en-US" altLang="ja-JP" sz="2400" dirty="0" smtClean="0"/>
              <a:t>Sample : 24NHBn(</a:t>
            </a:r>
            <a:r>
              <a:rPr lang="en-US" altLang="ja-JP" sz="2400" dirty="0" err="1" smtClean="0"/>
              <a:t>Dehydro</a:t>
            </a:r>
            <a:r>
              <a:rPr lang="en-US" altLang="ja-JP" sz="2400" dirty="0" smtClean="0"/>
              <a:t>[24]</a:t>
            </a:r>
            <a:r>
              <a:rPr lang="en-US" altLang="ja-JP" sz="2400" dirty="0" err="1" smtClean="0"/>
              <a:t>annulenes</a:t>
            </a:r>
            <a:r>
              <a:rPr lang="en-US" altLang="ja-JP" sz="2400" dirty="0" smtClean="0"/>
              <a:t>)</a:t>
            </a:r>
            <a:br>
              <a:rPr lang="en-US" altLang="ja-JP" sz="2400" dirty="0" smtClean="0"/>
            </a:br>
            <a:r>
              <a:rPr lang="en-US" altLang="ja-JP" sz="2400" dirty="0" smtClean="0"/>
              <a:t>collaborative </a:t>
            </a:r>
            <a:r>
              <a:rPr lang="en-US" altLang="ja-JP" sz="2400" dirty="0" smtClean="0"/>
              <a:t>research</a:t>
            </a:r>
            <a:r>
              <a:rPr lang="ja-JP" altLang="en-US" sz="2400" dirty="0" smtClean="0"/>
              <a:t> </a:t>
            </a:r>
            <a:r>
              <a:rPr lang="en-US" altLang="ja-JP" sz="2400" dirty="0" smtClean="0"/>
              <a:t>with Rubin Group (UCLA) and </a:t>
            </a:r>
            <a:r>
              <a:rPr lang="en-US" altLang="ja-JP" sz="2400" dirty="0" err="1" smtClean="0"/>
              <a:t>Tobe</a:t>
            </a:r>
            <a:r>
              <a:rPr lang="en-US" altLang="ja-JP" sz="2400" dirty="0" smtClean="0"/>
              <a:t> </a:t>
            </a:r>
            <a:r>
              <a:rPr lang="en-US" altLang="ja-JP" sz="2400" dirty="0" smtClean="0"/>
              <a:t>lab</a:t>
            </a:r>
            <a:endParaRPr kumimoji="1" lang="ja-JP" altLang="en-US" sz="2400" dirty="0"/>
          </a:p>
        </p:txBody>
      </p:sp>
      <p:pic>
        <p:nvPicPr>
          <p:cNvPr id="4" name="コンテンツ プレースホルダ 3" descr="CCI20101119_00000.bmp"/>
          <p:cNvPicPr>
            <a:picLocks noGrp="1" noChangeAspect="1"/>
          </p:cNvPicPr>
          <p:nvPr>
            <p:ph idx="1"/>
          </p:nvPr>
        </p:nvPicPr>
        <p:blipFill>
          <a:blip r:embed="rId3" cstate="email"/>
          <a:srcRect/>
          <a:stretch>
            <a:fillRect/>
          </a:stretch>
        </p:blipFill>
        <p:spPr>
          <a:xfrm>
            <a:off x="0" y="1844824"/>
            <a:ext cx="5021517" cy="2160240"/>
          </a:xfrm>
        </p:spPr>
      </p:pic>
      <p:pic>
        <p:nvPicPr>
          <p:cNvPr id="5" name="コンテンツ プレースホルダ 3" descr="CCI20101119_00000.bmp"/>
          <p:cNvPicPr>
            <a:picLocks noChangeAspect="1"/>
          </p:cNvPicPr>
          <p:nvPr/>
        </p:nvPicPr>
        <p:blipFill>
          <a:blip r:embed="rId4" cstate="email"/>
          <a:srcRect/>
          <a:stretch>
            <a:fillRect/>
          </a:stretch>
        </p:blipFill>
        <p:spPr>
          <a:xfrm>
            <a:off x="0" y="4207444"/>
            <a:ext cx="3895056" cy="1872206"/>
          </a:xfrm>
          <a:prstGeom prst="rect">
            <a:avLst/>
          </a:prstGeom>
        </p:spPr>
      </p:pic>
      <p:sp>
        <p:nvSpPr>
          <p:cNvPr id="7" name="テキスト ボックス 6"/>
          <p:cNvSpPr txBox="1"/>
          <p:nvPr/>
        </p:nvSpPr>
        <p:spPr>
          <a:xfrm>
            <a:off x="4535488" y="2155444"/>
            <a:ext cx="4608512" cy="892552"/>
          </a:xfrm>
          <a:prstGeom prst="rect">
            <a:avLst/>
          </a:prstGeom>
          <a:noFill/>
        </p:spPr>
        <p:txBody>
          <a:bodyPr wrap="square" rtlCol="0">
            <a:spAutoFit/>
          </a:bodyPr>
          <a:lstStyle/>
          <a:p>
            <a:r>
              <a:rPr kumimoji="1" lang="en-US" altLang="ja-JP" sz="2000" dirty="0" smtClean="0"/>
              <a:t>Doesn’t  polymerize by heat or UV. (so far)   </a:t>
            </a:r>
            <a:endParaRPr lang="en-US" altLang="ja-JP" dirty="0" smtClean="0"/>
          </a:p>
          <a:p>
            <a:r>
              <a:rPr lang="ja-JP" altLang="en-US" sz="3200" dirty="0" smtClean="0">
                <a:solidFill>
                  <a:srgbClr val="FF0000"/>
                </a:solidFill>
              </a:rPr>
              <a:t>→</a:t>
            </a:r>
            <a:r>
              <a:rPr lang="en-US" altLang="ja-JP" sz="3200" dirty="0" smtClean="0">
                <a:solidFill>
                  <a:srgbClr val="FF0000"/>
                </a:solidFill>
              </a:rPr>
              <a:t>What about pressure ?</a:t>
            </a:r>
            <a:endParaRPr kumimoji="1" lang="ja-JP" altLang="en-US" sz="3200" dirty="0">
              <a:solidFill>
                <a:srgbClr val="FF0000"/>
              </a:solidFill>
            </a:endParaRPr>
          </a:p>
        </p:txBody>
      </p:sp>
      <p:cxnSp>
        <p:nvCxnSpPr>
          <p:cNvPr id="9" name="直線矢印コネクタ 8"/>
          <p:cNvCxnSpPr/>
          <p:nvPr/>
        </p:nvCxnSpPr>
        <p:spPr>
          <a:xfrm rot="10800000">
            <a:off x="3779912" y="4918580"/>
            <a:ext cx="1008112" cy="64808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0800000">
            <a:off x="2627784" y="5190846"/>
            <a:ext cx="2088232" cy="50405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763314" y="5494644"/>
            <a:ext cx="4032448" cy="400110"/>
          </a:xfrm>
          <a:prstGeom prst="rect">
            <a:avLst/>
          </a:prstGeom>
          <a:noFill/>
        </p:spPr>
        <p:txBody>
          <a:bodyPr wrap="square" rtlCol="0">
            <a:spAutoFit/>
          </a:bodyPr>
          <a:lstStyle/>
          <a:p>
            <a:r>
              <a:rPr lang="en-US" altLang="ja-JP" sz="2000" dirty="0" smtClean="0"/>
              <a:t>Control 24NHBn using side chain. </a:t>
            </a:r>
            <a:endParaRPr kumimoji="1" lang="ja-JP" altLang="en-US" sz="2000" dirty="0"/>
          </a:p>
        </p:txBody>
      </p:sp>
      <p:cxnSp>
        <p:nvCxnSpPr>
          <p:cNvPr id="15" name="直線矢印コネクタ 14"/>
          <p:cNvCxnSpPr/>
          <p:nvPr/>
        </p:nvCxnSpPr>
        <p:spPr>
          <a:xfrm rot="10800000" flipV="1">
            <a:off x="2339752" y="1916832"/>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915816" y="1628800"/>
            <a:ext cx="2736304" cy="400110"/>
          </a:xfrm>
          <a:prstGeom prst="rect">
            <a:avLst/>
          </a:prstGeom>
          <a:noFill/>
        </p:spPr>
        <p:txBody>
          <a:bodyPr wrap="square" rtlCol="0">
            <a:spAutoFit/>
          </a:bodyPr>
          <a:lstStyle/>
          <a:p>
            <a:r>
              <a:rPr lang="en-US" altLang="ja-JP" sz="2000" dirty="0" smtClean="0"/>
              <a:t>v</a:t>
            </a:r>
            <a:r>
              <a:rPr kumimoji="1" lang="en-US" altLang="ja-JP" sz="2000" dirty="0" smtClean="0"/>
              <a:t>ery  unstable</a:t>
            </a:r>
            <a:endParaRPr kumimoji="1" lang="ja-JP" altLang="en-US" sz="2000" dirty="0"/>
          </a:p>
        </p:txBody>
      </p:sp>
      <p:sp>
        <p:nvSpPr>
          <p:cNvPr id="12" name="正方形/長方形 11"/>
          <p:cNvSpPr/>
          <p:nvPr/>
        </p:nvSpPr>
        <p:spPr>
          <a:xfrm>
            <a:off x="6713896" y="31532"/>
            <a:ext cx="2292455" cy="584775"/>
          </a:xfrm>
          <a:prstGeom prst="rect">
            <a:avLst/>
          </a:prstGeom>
        </p:spPr>
        <p:txBody>
          <a:bodyPr wrap="square">
            <a:spAutoFit/>
          </a:bodyPr>
          <a:lstStyle/>
          <a:p>
            <a:r>
              <a:rPr lang="en-US" altLang="ja-JP" sz="3200" b="1" dirty="0" smtClean="0">
                <a:solidFill>
                  <a:srgbClr val="C00000"/>
                </a:solidFill>
              </a:rPr>
              <a:t>Introduction</a:t>
            </a:r>
            <a:endParaRPr lang="ja-JP" altLang="en-US" sz="3200" dirty="0"/>
          </a:p>
        </p:txBody>
      </p:sp>
      <p:sp>
        <p:nvSpPr>
          <p:cNvPr id="13" name="テキスト ボックス 12"/>
          <p:cNvSpPr txBox="1"/>
          <p:nvPr/>
        </p:nvSpPr>
        <p:spPr>
          <a:xfrm>
            <a:off x="868060" y="5325918"/>
            <a:ext cx="1080120" cy="338554"/>
          </a:xfrm>
          <a:prstGeom prst="rect">
            <a:avLst/>
          </a:prstGeom>
          <a:noFill/>
        </p:spPr>
        <p:txBody>
          <a:bodyPr wrap="square" rtlCol="0">
            <a:spAutoFit/>
          </a:bodyPr>
          <a:lstStyle/>
          <a:p>
            <a:r>
              <a:rPr kumimoji="1" lang="en-US" altLang="ja-JP" sz="1600" dirty="0" smtClean="0"/>
              <a:t>24NHBn</a:t>
            </a:r>
            <a:endParaRPr kumimoji="1" lang="ja-JP" altLang="en-US" sz="1600" dirty="0"/>
          </a:p>
        </p:txBody>
      </p:sp>
      <p:sp>
        <p:nvSpPr>
          <p:cNvPr id="17" name="正方形/長方形 16"/>
          <p:cNvSpPr/>
          <p:nvPr/>
        </p:nvSpPr>
        <p:spPr>
          <a:xfrm>
            <a:off x="4788024" y="3429000"/>
            <a:ext cx="2664296" cy="720080"/>
          </a:xfrm>
          <a:prstGeom prst="rect">
            <a:avLst/>
          </a:prstGeom>
        </p:spPr>
        <p:txBody>
          <a:bodyPr wrap="square">
            <a:spAutoFit/>
          </a:bodyPr>
          <a:lstStyle/>
          <a:p>
            <a:r>
              <a:rPr lang="en-US" altLang="ja-JP" sz="2000" dirty="0" smtClean="0"/>
              <a:t>expected polymerization figure</a:t>
            </a:r>
            <a:endParaRPr lang="ja-JP" altLang="en-US" sz="2000" dirty="0"/>
          </a:p>
        </p:txBody>
      </p:sp>
      <p:cxnSp>
        <p:nvCxnSpPr>
          <p:cNvPr id="18" name="直線矢印コネクタ 17"/>
          <p:cNvCxnSpPr/>
          <p:nvPr/>
        </p:nvCxnSpPr>
        <p:spPr>
          <a:xfrm rot="10800000">
            <a:off x="4355976" y="3789040"/>
            <a:ext cx="432048"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13" name="Rectangle 1"/>
          <p:cNvSpPr>
            <a:spLocks noChangeArrowheads="1"/>
          </p:cNvSpPr>
          <p:nvPr/>
        </p:nvSpPr>
        <p:spPr bwMode="auto">
          <a:xfrm>
            <a:off x="251520" y="6096635"/>
            <a:ext cx="547260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err="1" smtClean="0">
                <a:ln>
                  <a:noFill/>
                </a:ln>
                <a:solidFill>
                  <a:schemeClr val="tx1"/>
                </a:solidFill>
                <a:effectLst/>
                <a:ea typeface="ＭＳ 明朝" pitchFamily="17" charset="-128"/>
                <a:cs typeface="Times New Roman" pitchFamily="18" charset="0"/>
              </a:rPr>
              <a:t>Mitsuharu</a:t>
            </a:r>
            <a:r>
              <a:rPr kumimoji="1" lang="en-US" altLang="ja-JP" sz="1600" b="0" i="0" u="none" strike="noStrike" cap="none" normalizeH="0" baseline="0" dirty="0" smtClean="0">
                <a:ln>
                  <a:noFill/>
                </a:ln>
                <a:solidFill>
                  <a:schemeClr val="tx1"/>
                </a:solidFill>
                <a:effectLst/>
                <a:ea typeface="ＭＳ 明朝" pitchFamily="17" charset="-128"/>
                <a:cs typeface="Times New Roman" pitchFamily="18" charset="0"/>
              </a:rPr>
              <a:t> Suzuki, </a:t>
            </a:r>
            <a:r>
              <a:rPr kumimoji="1" lang="en-US" altLang="ja-JP" sz="1600" b="0" i="1" u="none" strike="noStrike" cap="none" normalizeH="0" baseline="0" dirty="0" smtClean="0">
                <a:ln>
                  <a:noFill/>
                </a:ln>
                <a:solidFill>
                  <a:schemeClr val="tx1"/>
                </a:solidFill>
                <a:effectLst/>
                <a:ea typeface="ＭＳ 明朝" pitchFamily="17" charset="-128"/>
                <a:cs typeface="Times New Roman" pitchFamily="18" charset="0"/>
              </a:rPr>
              <a:t>et al</a:t>
            </a:r>
            <a:r>
              <a:rPr kumimoji="1" lang="en-US" altLang="ja-JP" sz="1600" b="0" i="0" u="none" strike="noStrike" cap="none" normalizeH="0" baseline="0" dirty="0" smtClean="0">
                <a:ln>
                  <a:noFill/>
                </a:ln>
                <a:solidFill>
                  <a:schemeClr val="tx1"/>
                </a:solidFill>
                <a:effectLst/>
                <a:ea typeface="ＭＳ 明朝" pitchFamily="17" charset="-128"/>
                <a:cs typeface="Times New Roman" pitchFamily="18" charset="0"/>
              </a:rPr>
              <a:t>., </a:t>
            </a:r>
            <a:r>
              <a:rPr kumimoji="1" lang="en-US" altLang="ja-JP" sz="1600" b="0" i="1" u="none" strike="noStrike" cap="none" normalizeH="0" baseline="0" dirty="0" smtClean="0">
                <a:ln>
                  <a:noFill/>
                </a:ln>
                <a:solidFill>
                  <a:schemeClr val="tx1"/>
                </a:solidFill>
                <a:effectLst/>
                <a:ea typeface="ＭＳ 明朝" pitchFamily="17" charset="-128"/>
                <a:cs typeface="Times New Roman" pitchFamily="18" charset="0"/>
              </a:rPr>
              <a:t>ORGANIC LETTERS  </a:t>
            </a:r>
            <a:r>
              <a:rPr kumimoji="1" lang="en-US" altLang="ja-JP" sz="1600" b="0" i="0" u="none" strike="noStrike" cap="none" normalizeH="0" baseline="0" dirty="0" smtClean="0">
                <a:ln>
                  <a:noFill/>
                </a:ln>
                <a:solidFill>
                  <a:schemeClr val="tx1"/>
                </a:solidFill>
                <a:effectLst/>
                <a:ea typeface="ＭＳ 明朝" pitchFamily="17" charset="-128"/>
                <a:cs typeface="Times New Roman" pitchFamily="18" charset="0"/>
              </a:rPr>
              <a:t>Vol.12, No.10, 2346-2349 (2010)</a:t>
            </a:r>
            <a:endParaRPr kumimoji="1" lang="en-US" altLang="ja-JP" sz="1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1" name="テキスト ボックス 20"/>
          <p:cNvSpPr txBox="1"/>
          <p:nvPr/>
        </p:nvSpPr>
        <p:spPr>
          <a:xfrm>
            <a:off x="8495928" y="6309320"/>
            <a:ext cx="648072" cy="369332"/>
          </a:xfrm>
          <a:prstGeom prst="rect">
            <a:avLst/>
          </a:prstGeom>
          <a:noFill/>
        </p:spPr>
        <p:txBody>
          <a:bodyPr wrap="square" rtlCol="0">
            <a:spAutoFit/>
          </a:bodyPr>
          <a:lstStyle/>
          <a:p>
            <a:r>
              <a:rPr lang="en-US" altLang="ja-JP" dirty="0" smtClean="0"/>
              <a:t>4</a:t>
            </a:r>
            <a:endParaRPr kumimoji="1" lang="ja-JP" altLang="en-US" dirty="0"/>
          </a:p>
        </p:txBody>
      </p:sp>
    </p:spTree>
  </p:cSld>
  <p:clrMapOvr>
    <a:masterClrMapping/>
  </p:clrMapOvr>
  <p:transition advTm="53368">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80920" cy="1872208"/>
          </a:xfrm>
        </p:spPr>
        <p:txBody>
          <a:bodyPr>
            <a:noAutofit/>
          </a:bodyPr>
          <a:lstStyle/>
          <a:p>
            <a:r>
              <a:rPr lang="en-US" altLang="ja-JP" sz="3200" dirty="0" smtClean="0"/>
              <a:t> Example of pressure-induced polymerization </a:t>
            </a:r>
            <a:r>
              <a:rPr lang="en-US" altLang="ja-JP" sz="2400" dirty="0" err="1" smtClean="0"/>
              <a:t>Diiodobutadiyne</a:t>
            </a:r>
            <a:r>
              <a:rPr lang="en-US" altLang="ja-JP" sz="2400" dirty="0" smtClean="0"/>
              <a:t> : 1</a:t>
            </a:r>
            <a:br>
              <a:rPr lang="en-US" altLang="ja-JP" sz="2400" dirty="0" smtClean="0"/>
            </a:br>
            <a:r>
              <a:rPr lang="en-US" altLang="ja-JP" sz="2400" dirty="0" smtClean="0"/>
              <a:t> Poly-(</a:t>
            </a:r>
            <a:r>
              <a:rPr lang="en-US" altLang="ja-JP" sz="2400" dirty="0" err="1" smtClean="0"/>
              <a:t>diiododiacetylene</a:t>
            </a:r>
            <a:r>
              <a:rPr lang="en-US" altLang="ja-JP" sz="2400" dirty="0" smtClean="0"/>
              <a:t>) (PIDA) : 2</a:t>
            </a:r>
            <a:endParaRPr kumimoji="1" lang="ja-JP" altLang="en-US" sz="2400" dirty="0"/>
          </a:p>
        </p:txBody>
      </p:sp>
      <p:grpSp>
        <p:nvGrpSpPr>
          <p:cNvPr id="3" name="グループ化 32"/>
          <p:cNvGrpSpPr/>
          <p:nvPr/>
        </p:nvGrpSpPr>
        <p:grpSpPr>
          <a:xfrm>
            <a:off x="539552" y="2060848"/>
            <a:ext cx="8147917" cy="1080000"/>
            <a:chOff x="539552" y="1844824"/>
            <a:chExt cx="8147917" cy="1080000"/>
          </a:xfrm>
        </p:grpSpPr>
        <p:pic>
          <p:nvPicPr>
            <p:cNvPr id="7" name="Picture 2"/>
            <p:cNvPicPr>
              <a:picLocks noChangeAspect="1" noChangeArrowheads="1"/>
            </p:cNvPicPr>
            <p:nvPr/>
          </p:nvPicPr>
          <p:blipFill>
            <a:blip r:embed="rId3" cstate="email"/>
            <a:srcRect/>
            <a:stretch>
              <a:fillRect/>
            </a:stretch>
          </p:blipFill>
          <p:spPr bwMode="auto">
            <a:xfrm>
              <a:off x="539552" y="1844824"/>
              <a:ext cx="1296144" cy="1080000"/>
            </a:xfrm>
            <a:prstGeom prst="rect">
              <a:avLst/>
            </a:prstGeom>
            <a:noFill/>
            <a:ln w="9525">
              <a:noFill/>
              <a:miter lim="800000"/>
              <a:headEnd/>
              <a:tailEnd/>
            </a:ln>
          </p:spPr>
        </p:pic>
        <p:pic>
          <p:nvPicPr>
            <p:cNvPr id="8" name="Picture 3"/>
            <p:cNvPicPr>
              <a:picLocks noChangeAspect="1" noChangeArrowheads="1"/>
            </p:cNvPicPr>
            <p:nvPr/>
          </p:nvPicPr>
          <p:blipFill>
            <a:blip r:embed="rId4" cstate="email"/>
            <a:srcRect/>
            <a:stretch>
              <a:fillRect/>
            </a:stretch>
          </p:blipFill>
          <p:spPr bwMode="auto">
            <a:xfrm>
              <a:off x="6804248" y="1975324"/>
              <a:ext cx="1883221" cy="848250"/>
            </a:xfrm>
            <a:prstGeom prst="rect">
              <a:avLst/>
            </a:prstGeom>
            <a:noFill/>
            <a:ln w="9525">
              <a:noFill/>
              <a:miter lim="800000"/>
              <a:headEnd/>
              <a:tailEnd/>
            </a:ln>
          </p:spPr>
        </p:pic>
        <p:pic>
          <p:nvPicPr>
            <p:cNvPr id="2053" name="Picture 5"/>
            <p:cNvPicPr>
              <a:picLocks noChangeAspect="1" noChangeArrowheads="1"/>
            </p:cNvPicPr>
            <p:nvPr/>
          </p:nvPicPr>
          <p:blipFill>
            <a:blip r:embed="rId5" cstate="email"/>
            <a:srcRect/>
            <a:stretch>
              <a:fillRect/>
            </a:stretch>
          </p:blipFill>
          <p:spPr bwMode="auto">
            <a:xfrm>
              <a:off x="2771800" y="1975324"/>
              <a:ext cx="3331443" cy="892991"/>
            </a:xfrm>
            <a:prstGeom prst="rect">
              <a:avLst/>
            </a:prstGeom>
            <a:noFill/>
            <a:ln w="9525">
              <a:noFill/>
              <a:miter lim="800000"/>
              <a:headEnd/>
              <a:tailEnd/>
            </a:ln>
          </p:spPr>
        </p:pic>
        <p:sp>
          <p:nvSpPr>
            <p:cNvPr id="10" name="右矢印 9"/>
            <p:cNvSpPr/>
            <p:nvPr/>
          </p:nvSpPr>
          <p:spPr>
            <a:xfrm>
              <a:off x="2195736" y="2301574"/>
              <a:ext cx="360040" cy="19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6300192" y="2366824"/>
              <a:ext cx="360040" cy="19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3"/>
          <p:cNvGrpSpPr/>
          <p:nvPr/>
        </p:nvGrpSpPr>
        <p:grpSpPr>
          <a:xfrm>
            <a:off x="1979712" y="3356992"/>
            <a:ext cx="5148064" cy="3012142"/>
            <a:chOff x="0" y="3356992"/>
            <a:chExt cx="5148064" cy="3012142"/>
          </a:xfrm>
        </p:grpSpPr>
        <p:pic>
          <p:nvPicPr>
            <p:cNvPr id="12" name="Picture 2"/>
            <p:cNvPicPr>
              <a:picLocks noChangeAspect="1" noChangeArrowheads="1"/>
            </p:cNvPicPr>
            <p:nvPr/>
          </p:nvPicPr>
          <p:blipFill>
            <a:blip r:embed="rId6" cstate="email"/>
            <a:srcRect/>
            <a:stretch>
              <a:fillRect/>
            </a:stretch>
          </p:blipFill>
          <p:spPr bwMode="auto">
            <a:xfrm>
              <a:off x="0" y="3789040"/>
              <a:ext cx="2555776" cy="1428228"/>
            </a:xfrm>
            <a:prstGeom prst="rect">
              <a:avLst/>
            </a:prstGeom>
            <a:noFill/>
            <a:ln w="9525">
              <a:noFill/>
              <a:miter lim="800000"/>
              <a:headEnd/>
              <a:tailEnd/>
            </a:ln>
          </p:spPr>
        </p:pic>
        <p:pic>
          <p:nvPicPr>
            <p:cNvPr id="22" name="Picture 7"/>
            <p:cNvPicPr>
              <a:picLocks noChangeAspect="1" noChangeArrowheads="1"/>
            </p:cNvPicPr>
            <p:nvPr/>
          </p:nvPicPr>
          <p:blipFill>
            <a:blip r:embed="rId7" cstate="email"/>
            <a:srcRect/>
            <a:stretch>
              <a:fillRect/>
            </a:stretch>
          </p:blipFill>
          <p:spPr bwMode="auto">
            <a:xfrm>
              <a:off x="2771799" y="3356992"/>
              <a:ext cx="2267744" cy="1801479"/>
            </a:xfrm>
            <a:prstGeom prst="rect">
              <a:avLst/>
            </a:prstGeom>
            <a:noFill/>
            <a:ln w="9525">
              <a:noFill/>
              <a:miter lim="800000"/>
              <a:headEnd/>
              <a:tailEnd/>
            </a:ln>
          </p:spPr>
        </p:pic>
        <p:cxnSp>
          <p:nvCxnSpPr>
            <p:cNvPr id="24" name="直線矢印コネクタ 23"/>
            <p:cNvCxnSpPr/>
            <p:nvPr/>
          </p:nvCxnSpPr>
          <p:spPr>
            <a:xfrm rot="5400000" flipH="1" flipV="1">
              <a:off x="2735797" y="5193199"/>
              <a:ext cx="864095" cy="72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339752" y="5661248"/>
              <a:ext cx="2808312" cy="707886"/>
            </a:xfrm>
            <a:prstGeom prst="rect">
              <a:avLst/>
            </a:prstGeom>
          </p:spPr>
          <p:txBody>
            <a:bodyPr wrap="square">
              <a:spAutoFit/>
            </a:bodyPr>
            <a:lstStyle/>
            <a:p>
              <a:r>
                <a:rPr lang="en-US" altLang="ja-JP" sz="2000" dirty="0" smtClean="0"/>
                <a:t>Control  PIDA using side chain. </a:t>
              </a:r>
              <a:endParaRPr lang="ja-JP" altLang="en-US" sz="2000" dirty="0"/>
            </a:p>
          </p:txBody>
        </p:sp>
        <p:cxnSp>
          <p:nvCxnSpPr>
            <p:cNvPr id="29" name="直線矢印コネクタ 28"/>
            <p:cNvCxnSpPr/>
            <p:nvPr/>
          </p:nvCxnSpPr>
          <p:spPr>
            <a:xfrm flipV="1">
              <a:off x="3347864" y="5085184"/>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5" name="正方形/長方形 34"/>
          <p:cNvSpPr/>
          <p:nvPr/>
        </p:nvSpPr>
        <p:spPr>
          <a:xfrm>
            <a:off x="1041486" y="6409838"/>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sp>
        <p:nvSpPr>
          <p:cNvPr id="26" name="タイトル 1"/>
          <p:cNvSpPr txBox="1">
            <a:spLocks/>
          </p:cNvSpPr>
          <p:nvPr/>
        </p:nvSpPr>
        <p:spPr>
          <a:xfrm>
            <a:off x="6680698" y="-99392"/>
            <a:ext cx="3117032" cy="76470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smtClean="0">
                <a:ln>
                  <a:noFill/>
                </a:ln>
                <a:solidFill>
                  <a:srgbClr val="C00000"/>
                </a:solidFill>
                <a:effectLst/>
                <a:uLnTx/>
                <a:uFillTx/>
                <a:latin typeface="+mj-lt"/>
                <a:ea typeface="+mj-ea"/>
                <a:cs typeface="+mj-cs"/>
              </a:rPr>
              <a:t>Introduction</a:t>
            </a:r>
            <a:endParaRPr kumimoji="1" lang="ja-JP" altLang="en-US"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30" name="テキスト ボックス 29"/>
          <p:cNvSpPr txBox="1"/>
          <p:nvPr/>
        </p:nvSpPr>
        <p:spPr>
          <a:xfrm>
            <a:off x="8495928" y="6309320"/>
            <a:ext cx="648072" cy="369332"/>
          </a:xfrm>
          <a:prstGeom prst="rect">
            <a:avLst/>
          </a:prstGeom>
          <a:noFill/>
        </p:spPr>
        <p:txBody>
          <a:bodyPr wrap="square" rtlCol="0">
            <a:spAutoFit/>
          </a:bodyPr>
          <a:lstStyle/>
          <a:p>
            <a:r>
              <a:rPr lang="en-US" altLang="ja-JP" dirty="0" smtClean="0"/>
              <a:t>5</a:t>
            </a:r>
            <a:endParaRPr kumimoji="1" lang="ja-JP" altLang="en-US" dirty="0"/>
          </a:p>
        </p:txBody>
      </p:sp>
    </p:spTree>
  </p:cSld>
  <p:clrMapOvr>
    <a:masterClrMapping/>
  </p:clrMapOvr>
  <p:transition advTm="120838">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20326" y="6403916"/>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sp>
        <p:nvSpPr>
          <p:cNvPr id="7" name="タイトル 1"/>
          <p:cNvSpPr txBox="1">
            <a:spLocks/>
          </p:cNvSpPr>
          <p:nvPr/>
        </p:nvSpPr>
        <p:spPr>
          <a:xfrm>
            <a:off x="6680698" y="-99392"/>
            <a:ext cx="3117032" cy="76470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smtClean="0">
                <a:ln>
                  <a:noFill/>
                </a:ln>
                <a:solidFill>
                  <a:srgbClr val="C00000"/>
                </a:solidFill>
                <a:effectLst/>
                <a:uLnTx/>
                <a:uFillTx/>
                <a:latin typeface="+mj-lt"/>
                <a:ea typeface="+mj-ea"/>
                <a:cs typeface="+mj-cs"/>
              </a:rPr>
              <a:t>Introduction</a:t>
            </a:r>
            <a:endParaRPr kumimoji="1" lang="ja-JP" altLang="en-US" sz="3200" b="1" i="0" u="none" strike="noStrike" kern="1200" cap="none" spc="0" normalizeH="0" baseline="0" noProof="0" dirty="0">
              <a:ln>
                <a:noFill/>
              </a:ln>
              <a:solidFill>
                <a:srgbClr val="C00000"/>
              </a:solidFill>
              <a:effectLst/>
              <a:uLnTx/>
              <a:uFillTx/>
              <a:latin typeface="+mj-lt"/>
              <a:ea typeface="+mj-ea"/>
              <a:cs typeface="+mj-cs"/>
            </a:endParaRPr>
          </a:p>
        </p:txBody>
      </p:sp>
      <p:grpSp>
        <p:nvGrpSpPr>
          <p:cNvPr id="18" name="グループ化 25"/>
          <p:cNvGrpSpPr/>
          <p:nvPr/>
        </p:nvGrpSpPr>
        <p:grpSpPr>
          <a:xfrm>
            <a:off x="6156176" y="2564904"/>
            <a:ext cx="2771800" cy="2448272"/>
            <a:chOff x="5796136" y="4452878"/>
            <a:chExt cx="3107357" cy="2405122"/>
          </a:xfrm>
        </p:grpSpPr>
        <p:pic>
          <p:nvPicPr>
            <p:cNvPr id="19" name="Picture 2"/>
            <p:cNvPicPr>
              <a:picLocks noChangeAspect="1" noChangeArrowheads="1"/>
            </p:cNvPicPr>
            <p:nvPr/>
          </p:nvPicPr>
          <p:blipFill>
            <a:blip r:embed="rId3" cstate="email"/>
            <a:srcRect/>
            <a:stretch>
              <a:fillRect/>
            </a:stretch>
          </p:blipFill>
          <p:spPr bwMode="auto">
            <a:xfrm>
              <a:off x="5796136" y="4452878"/>
              <a:ext cx="1080120" cy="900000"/>
            </a:xfrm>
            <a:prstGeom prst="rect">
              <a:avLst/>
            </a:prstGeom>
            <a:noFill/>
            <a:ln w="9525">
              <a:noFill/>
              <a:miter lim="800000"/>
              <a:headEnd/>
              <a:tailEnd/>
            </a:ln>
          </p:spPr>
        </p:pic>
        <p:pic>
          <p:nvPicPr>
            <p:cNvPr id="20" name="Picture 2"/>
            <p:cNvPicPr>
              <a:picLocks noChangeAspect="1" noChangeArrowheads="1"/>
            </p:cNvPicPr>
            <p:nvPr/>
          </p:nvPicPr>
          <p:blipFill>
            <a:blip r:embed="rId4" cstate="email"/>
            <a:srcRect/>
            <a:stretch>
              <a:fillRect/>
            </a:stretch>
          </p:blipFill>
          <p:spPr bwMode="auto">
            <a:xfrm>
              <a:off x="5940152" y="5429772"/>
              <a:ext cx="2555776" cy="1428228"/>
            </a:xfrm>
            <a:prstGeom prst="rect">
              <a:avLst/>
            </a:prstGeom>
            <a:noFill/>
            <a:ln w="9525">
              <a:noFill/>
              <a:miter lim="800000"/>
              <a:headEnd/>
              <a:tailEnd/>
            </a:ln>
          </p:spPr>
        </p:pic>
        <p:pic>
          <p:nvPicPr>
            <p:cNvPr id="21" name="Picture 3"/>
            <p:cNvPicPr>
              <a:picLocks noChangeAspect="1" noChangeArrowheads="1"/>
            </p:cNvPicPr>
            <p:nvPr/>
          </p:nvPicPr>
          <p:blipFill>
            <a:blip r:embed="rId5" cstate="email"/>
            <a:srcRect/>
            <a:stretch>
              <a:fillRect/>
            </a:stretch>
          </p:blipFill>
          <p:spPr bwMode="auto">
            <a:xfrm>
              <a:off x="7020272" y="4509120"/>
              <a:ext cx="1883221" cy="848250"/>
            </a:xfrm>
            <a:prstGeom prst="rect">
              <a:avLst/>
            </a:prstGeom>
            <a:noFill/>
            <a:ln w="9525">
              <a:noFill/>
              <a:miter lim="800000"/>
              <a:headEnd/>
              <a:tailEnd/>
            </a:ln>
          </p:spPr>
        </p:pic>
      </p:grpSp>
      <p:sp>
        <p:nvSpPr>
          <p:cNvPr id="22" name="正方形/長方形 21"/>
          <p:cNvSpPr/>
          <p:nvPr/>
        </p:nvSpPr>
        <p:spPr>
          <a:xfrm>
            <a:off x="643092" y="4077072"/>
            <a:ext cx="5472608" cy="1938992"/>
          </a:xfrm>
          <a:prstGeom prst="rect">
            <a:avLst/>
          </a:prstGeom>
        </p:spPr>
        <p:txBody>
          <a:bodyPr wrap="square">
            <a:spAutoFit/>
          </a:bodyPr>
          <a:lstStyle/>
          <a:p>
            <a:r>
              <a:rPr lang="en-US" altLang="ja-JP" sz="2400" dirty="0" smtClean="0">
                <a:cs typeface="Arial" pitchFamily="34" charset="0"/>
              </a:rPr>
              <a:t>Using </a:t>
            </a:r>
            <a:r>
              <a:rPr lang="en-US" altLang="ja-JP" sz="2400" dirty="0" smtClean="0">
                <a:solidFill>
                  <a:srgbClr val="FF0000"/>
                </a:solidFill>
                <a:cs typeface="Arial" pitchFamily="34" charset="0"/>
              </a:rPr>
              <a:t>DAC</a:t>
            </a:r>
          </a:p>
          <a:p>
            <a:r>
              <a:rPr lang="en-US" altLang="ja-JP" sz="2400" dirty="0" smtClean="0">
                <a:cs typeface="Arial" pitchFamily="34" charset="0"/>
              </a:rPr>
              <a:t> in </a:t>
            </a:r>
            <a:r>
              <a:rPr lang="en-US" altLang="ja-JP" sz="2400" dirty="0" err="1" smtClean="0">
                <a:cs typeface="Arial" pitchFamily="34" charset="0"/>
              </a:rPr>
              <a:t>cocrystals</a:t>
            </a:r>
            <a:r>
              <a:rPr lang="en-US" altLang="ja-JP" sz="2400" dirty="0" smtClean="0">
                <a:cs typeface="Arial" pitchFamily="34" charset="0"/>
              </a:rPr>
              <a:t> of </a:t>
            </a:r>
            <a:r>
              <a:rPr lang="en-US" altLang="ja-JP" sz="2400" b="1" dirty="0" smtClean="0">
                <a:cs typeface="Arial" pitchFamily="34" charset="0"/>
              </a:rPr>
              <a:t>1</a:t>
            </a:r>
            <a:r>
              <a:rPr lang="ja-JP" altLang="en-US" sz="2400" b="1" dirty="0" smtClean="0">
                <a:cs typeface="Arial" pitchFamily="34" charset="0"/>
              </a:rPr>
              <a:t>・</a:t>
            </a:r>
            <a:r>
              <a:rPr lang="en-US" altLang="ja-JP" sz="2400" b="1" dirty="0" smtClean="0">
                <a:cs typeface="Arial" pitchFamily="34" charset="0"/>
              </a:rPr>
              <a:t>3</a:t>
            </a:r>
          </a:p>
          <a:p>
            <a:r>
              <a:rPr lang="en-US" altLang="ja-JP" sz="2400" dirty="0" smtClean="0">
                <a:cs typeface="Arial" pitchFamily="34" charset="0"/>
              </a:rPr>
              <a:t>t</a:t>
            </a:r>
            <a:r>
              <a:rPr lang="en-US" altLang="ja-JP" sz="2400" dirty="0" smtClean="0">
                <a:cs typeface="Arial" pitchFamily="34" charset="0"/>
              </a:rPr>
              <a:t>ransparent </a:t>
            </a:r>
            <a:r>
              <a:rPr lang="en-US" altLang="ja-JP" sz="2400" dirty="0" smtClean="0">
                <a:cs typeface="Arial" pitchFamily="34" charset="0"/>
              </a:rPr>
              <a:t>and colorless </a:t>
            </a:r>
          </a:p>
          <a:p>
            <a:r>
              <a:rPr lang="ja-JP" altLang="en-US" sz="2400" dirty="0" smtClean="0">
                <a:cs typeface="Arial" pitchFamily="34" charset="0"/>
              </a:rPr>
              <a:t>⇒</a:t>
            </a:r>
            <a:r>
              <a:rPr lang="en-US" altLang="ja-JP" sz="2400" dirty="0" smtClean="0">
                <a:cs typeface="Arial" pitchFamily="34" charset="0"/>
              </a:rPr>
              <a:t>blue and opaque (at 0.3 </a:t>
            </a:r>
            <a:r>
              <a:rPr lang="en-US" altLang="ja-JP" sz="2400" dirty="0" err="1" smtClean="0">
                <a:cs typeface="Arial" pitchFamily="34" charset="0"/>
              </a:rPr>
              <a:t>GPa</a:t>
            </a:r>
            <a:r>
              <a:rPr lang="en-US" altLang="ja-JP" sz="2400" dirty="0" smtClean="0">
                <a:cs typeface="Arial" pitchFamily="34" charset="0"/>
              </a:rPr>
              <a:t>)</a:t>
            </a:r>
          </a:p>
          <a:p>
            <a:r>
              <a:rPr lang="ja-JP" altLang="en-US" sz="2400" dirty="0" smtClean="0">
                <a:cs typeface="Arial" pitchFamily="34" charset="0"/>
              </a:rPr>
              <a:t>⇒</a:t>
            </a:r>
            <a:r>
              <a:rPr lang="en-US" altLang="ja-JP" sz="2400" dirty="0" smtClean="0">
                <a:cs typeface="Arial" pitchFamily="34" charset="0"/>
              </a:rPr>
              <a:t>darken to black (further pressure)</a:t>
            </a:r>
          </a:p>
        </p:txBody>
      </p:sp>
      <p:sp>
        <p:nvSpPr>
          <p:cNvPr id="23" name="正方形/長方形 22"/>
          <p:cNvSpPr/>
          <p:nvPr/>
        </p:nvSpPr>
        <p:spPr>
          <a:xfrm>
            <a:off x="251520" y="188640"/>
            <a:ext cx="7380312" cy="523220"/>
          </a:xfrm>
          <a:prstGeom prst="rect">
            <a:avLst/>
          </a:prstGeom>
        </p:spPr>
        <p:txBody>
          <a:bodyPr wrap="square">
            <a:spAutoFit/>
          </a:bodyPr>
          <a:lstStyle/>
          <a:p>
            <a:r>
              <a:rPr lang="en-US" altLang="ja-JP" sz="2800" dirty="0" smtClean="0"/>
              <a:t>Previous work (observe the color change)</a:t>
            </a:r>
            <a:endParaRPr lang="ja-JP" altLang="en-US" sz="2800" dirty="0"/>
          </a:p>
        </p:txBody>
      </p:sp>
      <p:sp>
        <p:nvSpPr>
          <p:cNvPr id="24" name="テキスト ボックス 23"/>
          <p:cNvSpPr txBox="1"/>
          <p:nvPr/>
        </p:nvSpPr>
        <p:spPr>
          <a:xfrm>
            <a:off x="8495928" y="6309320"/>
            <a:ext cx="648072" cy="369332"/>
          </a:xfrm>
          <a:prstGeom prst="rect">
            <a:avLst/>
          </a:prstGeom>
          <a:noFill/>
        </p:spPr>
        <p:txBody>
          <a:bodyPr wrap="square" rtlCol="0">
            <a:spAutoFit/>
          </a:bodyPr>
          <a:lstStyle/>
          <a:p>
            <a:r>
              <a:rPr lang="en-US" altLang="ja-JP" dirty="0" smtClean="0"/>
              <a:t>6</a:t>
            </a:r>
            <a:endParaRPr kumimoji="1" lang="ja-JP" altLang="en-US" dirty="0"/>
          </a:p>
        </p:txBody>
      </p:sp>
      <p:grpSp>
        <p:nvGrpSpPr>
          <p:cNvPr id="27" name="グループ化 26"/>
          <p:cNvGrpSpPr/>
          <p:nvPr/>
        </p:nvGrpSpPr>
        <p:grpSpPr>
          <a:xfrm>
            <a:off x="667802" y="836712"/>
            <a:ext cx="5191970" cy="3047305"/>
            <a:chOff x="611560" y="764704"/>
            <a:chExt cx="5191970" cy="3047305"/>
          </a:xfrm>
        </p:grpSpPr>
        <p:grpSp>
          <p:nvGrpSpPr>
            <p:cNvPr id="11" name="グループ化 10"/>
            <p:cNvGrpSpPr/>
            <p:nvPr/>
          </p:nvGrpSpPr>
          <p:grpSpPr>
            <a:xfrm>
              <a:off x="611560" y="764704"/>
              <a:ext cx="5191970" cy="2782159"/>
              <a:chOff x="656736" y="188640"/>
              <a:chExt cx="5191970" cy="2782159"/>
            </a:xfrm>
          </p:grpSpPr>
          <p:pic>
            <p:nvPicPr>
              <p:cNvPr id="4" name="Picture 2"/>
              <p:cNvPicPr>
                <a:picLocks noChangeAspect="1" noChangeArrowheads="1"/>
              </p:cNvPicPr>
              <p:nvPr/>
            </p:nvPicPr>
            <p:blipFill>
              <a:blip r:embed="rId6" cstate="email"/>
              <a:srcRect/>
              <a:stretch>
                <a:fillRect/>
              </a:stretch>
            </p:blipFill>
            <p:spPr bwMode="auto">
              <a:xfrm>
                <a:off x="1086206" y="1075324"/>
                <a:ext cx="4762500" cy="1895475"/>
              </a:xfrm>
              <a:prstGeom prst="rect">
                <a:avLst/>
              </a:prstGeom>
              <a:noFill/>
              <a:ln w="9525">
                <a:noFill/>
                <a:miter lim="800000"/>
                <a:headEnd/>
                <a:tailEnd/>
              </a:ln>
            </p:spPr>
          </p:pic>
          <p:sp>
            <p:nvSpPr>
              <p:cNvPr id="5" name="正方形/長方形 4"/>
              <p:cNvSpPr/>
              <p:nvPr/>
            </p:nvSpPr>
            <p:spPr>
              <a:xfrm>
                <a:off x="656736" y="188640"/>
                <a:ext cx="3732894" cy="830997"/>
              </a:xfrm>
              <a:prstGeom prst="rect">
                <a:avLst/>
              </a:prstGeom>
            </p:spPr>
            <p:txBody>
              <a:bodyPr wrap="square">
                <a:spAutoFit/>
              </a:bodyPr>
              <a:lstStyle/>
              <a:p>
                <a:r>
                  <a:rPr lang="en-US" altLang="ja-JP" sz="2400" dirty="0" smtClean="0"/>
                  <a:t>U</a:t>
                </a:r>
                <a:r>
                  <a:rPr lang="en-US" altLang="ja-JP" sz="2400" dirty="0" smtClean="0"/>
                  <a:t>sing </a:t>
                </a:r>
                <a:r>
                  <a:rPr lang="en-US" altLang="ja-JP" sz="2400" dirty="0" smtClean="0">
                    <a:solidFill>
                      <a:srgbClr val="FF0000"/>
                    </a:solidFill>
                  </a:rPr>
                  <a:t>Multi Anvil </a:t>
                </a:r>
                <a:r>
                  <a:rPr lang="en-US" altLang="ja-JP" sz="2400" dirty="0" smtClean="0">
                    <a:solidFill>
                      <a:srgbClr val="FF0000"/>
                    </a:solidFill>
                  </a:rPr>
                  <a:t>Press</a:t>
                </a:r>
              </a:p>
              <a:p>
                <a:r>
                  <a:rPr lang="en-US" altLang="ja-JP" sz="2400" dirty="0" smtClean="0"/>
                  <a:t> </a:t>
                </a:r>
                <a:r>
                  <a:rPr lang="en-US" altLang="ja-JP" sz="2400" dirty="0" smtClean="0"/>
                  <a:t>in </a:t>
                </a:r>
                <a:r>
                  <a:rPr lang="en-US" altLang="ja-JP" sz="2400" dirty="0" err="1" smtClean="0"/>
                  <a:t>cocrystals</a:t>
                </a:r>
                <a:r>
                  <a:rPr lang="en-US" altLang="ja-JP" sz="2400" dirty="0" smtClean="0"/>
                  <a:t> of </a:t>
                </a:r>
                <a:r>
                  <a:rPr lang="en-US" altLang="ja-JP" sz="2400" b="1" dirty="0" smtClean="0"/>
                  <a:t>1 </a:t>
                </a:r>
                <a:r>
                  <a:rPr lang="ja-JP" altLang="en-US" sz="2400" b="1" dirty="0" smtClean="0"/>
                  <a:t>・</a:t>
                </a:r>
                <a:r>
                  <a:rPr lang="en-US" altLang="ja-JP" sz="2400" b="1" dirty="0" smtClean="0"/>
                  <a:t> 3</a:t>
                </a:r>
                <a:r>
                  <a:rPr lang="en-US" altLang="ja-JP" sz="2400" dirty="0" smtClean="0"/>
                  <a:t> </a:t>
                </a:r>
                <a:endParaRPr lang="ja-JP" altLang="en-US" sz="2400" dirty="0"/>
              </a:p>
            </p:txBody>
          </p:sp>
          <p:sp>
            <p:nvSpPr>
              <p:cNvPr id="8" name="円/楕円 7"/>
              <p:cNvSpPr/>
              <p:nvPr/>
            </p:nvSpPr>
            <p:spPr>
              <a:xfrm>
                <a:off x="1628616" y="1523138"/>
                <a:ext cx="112529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131840" y="1268760"/>
                <a:ext cx="1071736" cy="1071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538346" y="1444308"/>
                <a:ext cx="956114"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1754744" y="3165678"/>
              <a:ext cx="1080120" cy="646331"/>
            </a:xfrm>
            <a:prstGeom prst="rect">
              <a:avLst/>
            </a:prstGeom>
            <a:noFill/>
          </p:spPr>
          <p:txBody>
            <a:bodyPr wrap="square" rtlCol="0">
              <a:spAutoFit/>
            </a:bodyPr>
            <a:lstStyle/>
            <a:p>
              <a:r>
                <a:rPr lang="en-US" altLang="ja-JP" dirty="0" smtClean="0">
                  <a:solidFill>
                    <a:srgbClr val="FF0000"/>
                  </a:solidFill>
                </a:rPr>
                <a:t>b</a:t>
              </a:r>
              <a:r>
                <a:rPr kumimoji="1" lang="en-US" altLang="ja-JP" dirty="0" smtClean="0">
                  <a:solidFill>
                    <a:srgbClr val="FF0000"/>
                  </a:solidFill>
                </a:rPr>
                <a:t>efore pressing</a:t>
              </a:r>
              <a:endParaRPr kumimoji="1" lang="ja-JP" altLang="en-US" dirty="0">
                <a:solidFill>
                  <a:srgbClr val="FF0000"/>
                </a:solidFill>
              </a:endParaRPr>
            </a:p>
          </p:txBody>
        </p:sp>
        <p:sp>
          <p:nvSpPr>
            <p:cNvPr id="25" name="テキスト ボックス 24"/>
            <p:cNvSpPr txBox="1"/>
            <p:nvPr/>
          </p:nvSpPr>
          <p:spPr>
            <a:xfrm>
              <a:off x="3210670" y="2949654"/>
              <a:ext cx="936104" cy="369332"/>
            </a:xfrm>
            <a:prstGeom prst="rect">
              <a:avLst/>
            </a:prstGeom>
            <a:noFill/>
          </p:spPr>
          <p:txBody>
            <a:bodyPr wrap="square" rtlCol="0">
              <a:spAutoFit/>
            </a:bodyPr>
            <a:lstStyle/>
            <a:p>
              <a:r>
                <a:rPr kumimoji="1" lang="en-US" altLang="ja-JP" dirty="0" smtClean="0">
                  <a:solidFill>
                    <a:srgbClr val="FF0000"/>
                  </a:solidFill>
                </a:rPr>
                <a:t>3 </a:t>
              </a:r>
              <a:r>
                <a:rPr kumimoji="1" lang="en-US" altLang="ja-JP" dirty="0" err="1" smtClean="0">
                  <a:solidFill>
                    <a:srgbClr val="FF0000"/>
                  </a:solidFill>
                </a:rPr>
                <a:t>GPa</a:t>
              </a:r>
              <a:endParaRPr kumimoji="1" lang="ja-JP" altLang="en-US" dirty="0">
                <a:solidFill>
                  <a:srgbClr val="FF0000"/>
                </a:solidFill>
              </a:endParaRPr>
            </a:p>
          </p:txBody>
        </p:sp>
        <p:sp>
          <p:nvSpPr>
            <p:cNvPr id="26" name="テキスト ボックス 25"/>
            <p:cNvSpPr txBox="1"/>
            <p:nvPr/>
          </p:nvSpPr>
          <p:spPr>
            <a:xfrm>
              <a:off x="4587766" y="2974364"/>
              <a:ext cx="792088" cy="369332"/>
            </a:xfrm>
            <a:prstGeom prst="rect">
              <a:avLst/>
            </a:prstGeom>
            <a:noFill/>
          </p:spPr>
          <p:txBody>
            <a:bodyPr wrap="square" rtlCol="0">
              <a:spAutoFit/>
            </a:bodyPr>
            <a:lstStyle/>
            <a:p>
              <a:r>
                <a:rPr kumimoji="1" lang="en-US" altLang="ja-JP" dirty="0" smtClean="0">
                  <a:solidFill>
                    <a:srgbClr val="FF0000"/>
                  </a:solidFill>
                </a:rPr>
                <a:t>6 </a:t>
              </a:r>
              <a:r>
                <a:rPr kumimoji="1" lang="en-US" altLang="ja-JP" dirty="0" err="1" smtClean="0">
                  <a:solidFill>
                    <a:srgbClr val="FF0000"/>
                  </a:solidFill>
                </a:rPr>
                <a:t>GPa</a:t>
              </a:r>
              <a:endParaRPr kumimoji="1" lang="ja-JP" altLang="en-US" dirty="0">
                <a:solidFill>
                  <a:srgbClr val="FF0000"/>
                </a:solidFill>
              </a:endParaRPr>
            </a:p>
          </p:txBody>
        </p:sp>
      </p:grpSp>
    </p:spTree>
  </p:cSld>
  <p:clrMapOvr>
    <a:masterClrMapping/>
  </p:clrMapOvr>
  <p:transition advTm="40201">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67544" y="472428"/>
            <a:ext cx="8388350" cy="695325"/>
          </a:xfrm>
        </p:spPr>
        <p:txBody>
          <a:bodyPr>
            <a:normAutofit fontScale="90000"/>
          </a:bodyPr>
          <a:lstStyle/>
          <a:p>
            <a:r>
              <a:rPr lang="en-US" altLang="ja-JP" sz="3600" dirty="0" smtClean="0">
                <a:latin typeface="Arial" pitchFamily="34" charset="0"/>
              </a:rPr>
              <a:t>Experimental method</a:t>
            </a:r>
            <a:r>
              <a:rPr lang="en-US" altLang="ja-JP" sz="3200" dirty="0" smtClean="0">
                <a:latin typeface="Arial" pitchFamily="34" charset="0"/>
              </a:rPr>
              <a:t>  </a:t>
            </a:r>
            <a:r>
              <a:rPr lang="en-US" altLang="ja-JP" sz="2800" dirty="0" smtClean="0">
                <a:latin typeface="Arial" pitchFamily="34" charset="0"/>
              </a:rPr>
              <a:t>~ Raman Spectroscopy~</a:t>
            </a:r>
            <a:endParaRPr lang="ja-JP" altLang="en-US" sz="2800" dirty="0" smtClean="0">
              <a:latin typeface="Arial" pitchFamily="34" charset="0"/>
            </a:endParaRPr>
          </a:p>
        </p:txBody>
      </p:sp>
      <p:sp>
        <p:nvSpPr>
          <p:cNvPr id="104" name="タイトル 1"/>
          <p:cNvSpPr txBox="1">
            <a:spLocks/>
          </p:cNvSpPr>
          <p:nvPr/>
        </p:nvSpPr>
        <p:spPr>
          <a:xfrm>
            <a:off x="6680698" y="-99392"/>
            <a:ext cx="3117032" cy="76470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smtClean="0">
                <a:ln>
                  <a:noFill/>
                </a:ln>
                <a:solidFill>
                  <a:srgbClr val="C00000"/>
                </a:solidFill>
                <a:effectLst/>
                <a:uLnTx/>
                <a:uFillTx/>
                <a:latin typeface="+mj-lt"/>
                <a:ea typeface="+mj-ea"/>
                <a:cs typeface="+mj-cs"/>
              </a:rPr>
              <a:t>Introduction</a:t>
            </a:r>
            <a:endParaRPr kumimoji="1" lang="ja-JP" altLang="en-US"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178" name="テキスト ボックス 177"/>
          <p:cNvSpPr txBox="1"/>
          <p:nvPr/>
        </p:nvSpPr>
        <p:spPr>
          <a:xfrm>
            <a:off x="8495928" y="6309320"/>
            <a:ext cx="648072" cy="369332"/>
          </a:xfrm>
          <a:prstGeom prst="rect">
            <a:avLst/>
          </a:prstGeom>
          <a:noFill/>
        </p:spPr>
        <p:txBody>
          <a:bodyPr wrap="square" rtlCol="0">
            <a:spAutoFit/>
          </a:bodyPr>
          <a:lstStyle/>
          <a:p>
            <a:r>
              <a:rPr lang="en-US" altLang="ja-JP" dirty="0" smtClean="0"/>
              <a:t>7</a:t>
            </a:r>
            <a:endParaRPr kumimoji="1" lang="ja-JP" altLang="en-US" dirty="0"/>
          </a:p>
        </p:txBody>
      </p:sp>
      <p:pic>
        <p:nvPicPr>
          <p:cNvPr id="227" name="図 226" descr="図4.png"/>
          <p:cNvPicPr>
            <a:picLocks noChangeAspect="1"/>
          </p:cNvPicPr>
          <p:nvPr/>
        </p:nvPicPr>
        <p:blipFill>
          <a:blip r:embed="rId3" cstate="email"/>
          <a:stretch>
            <a:fillRect/>
          </a:stretch>
        </p:blipFill>
        <p:spPr>
          <a:xfrm>
            <a:off x="1403648" y="4005064"/>
            <a:ext cx="5148064" cy="2632784"/>
          </a:xfrm>
          <a:prstGeom prst="rect">
            <a:avLst/>
          </a:prstGeom>
        </p:spPr>
      </p:pic>
      <p:grpSp>
        <p:nvGrpSpPr>
          <p:cNvPr id="85" name="グループ化 84"/>
          <p:cNvGrpSpPr/>
          <p:nvPr/>
        </p:nvGrpSpPr>
        <p:grpSpPr>
          <a:xfrm>
            <a:off x="467544" y="1340768"/>
            <a:ext cx="8358187" cy="2520950"/>
            <a:chOff x="500063" y="1268413"/>
            <a:chExt cx="8358187" cy="2520950"/>
          </a:xfrm>
        </p:grpSpPr>
        <p:grpSp>
          <p:nvGrpSpPr>
            <p:cNvPr id="86" name="Group 143"/>
            <p:cNvGrpSpPr>
              <a:grpSpLocks/>
            </p:cNvGrpSpPr>
            <p:nvPr/>
          </p:nvGrpSpPr>
          <p:grpSpPr bwMode="auto">
            <a:xfrm>
              <a:off x="2434684" y="1847742"/>
              <a:ext cx="3586493" cy="1758987"/>
              <a:chOff x="1534" y="1164"/>
              <a:chExt cx="2312" cy="1134"/>
            </a:xfrm>
          </p:grpSpPr>
          <p:grpSp>
            <p:nvGrpSpPr>
              <p:cNvPr id="97" name="Group 56"/>
              <p:cNvGrpSpPr>
                <a:grpSpLocks/>
              </p:cNvGrpSpPr>
              <p:nvPr/>
            </p:nvGrpSpPr>
            <p:grpSpPr bwMode="auto">
              <a:xfrm>
                <a:off x="2426" y="1252"/>
                <a:ext cx="259" cy="908"/>
                <a:chOff x="4649" y="1161"/>
                <a:chExt cx="272" cy="954"/>
              </a:xfrm>
            </p:grpSpPr>
            <p:grpSp>
              <p:nvGrpSpPr>
                <p:cNvPr id="222" name="Group 53"/>
                <p:cNvGrpSpPr>
                  <a:grpSpLocks/>
                </p:cNvGrpSpPr>
                <p:nvPr/>
              </p:nvGrpSpPr>
              <p:grpSpPr bwMode="auto">
                <a:xfrm>
                  <a:off x="4649" y="1389"/>
                  <a:ext cx="227" cy="478"/>
                  <a:chOff x="4708" y="1389"/>
                  <a:chExt cx="227" cy="478"/>
                </a:xfrm>
              </p:grpSpPr>
              <p:grpSp>
                <p:nvGrpSpPr>
                  <p:cNvPr id="228" name="Group 52"/>
                  <p:cNvGrpSpPr>
                    <a:grpSpLocks/>
                  </p:cNvGrpSpPr>
                  <p:nvPr/>
                </p:nvGrpSpPr>
                <p:grpSpPr bwMode="auto">
                  <a:xfrm>
                    <a:off x="4753" y="1570"/>
                    <a:ext cx="182" cy="297"/>
                    <a:chOff x="4753" y="1788"/>
                    <a:chExt cx="182" cy="297"/>
                  </a:xfrm>
                </p:grpSpPr>
                <p:sp>
                  <p:nvSpPr>
                    <p:cNvPr id="238" name="Oval 24"/>
                    <p:cNvSpPr>
                      <a:spLocks noChangeArrowheads="1"/>
                    </p:cNvSpPr>
                    <p:nvPr/>
                  </p:nvSpPr>
                  <p:spPr bwMode="auto">
                    <a:xfrm rot="-503861">
                      <a:off x="4754" y="1888"/>
                      <a:ext cx="181" cy="136"/>
                    </a:xfrm>
                    <a:prstGeom prst="ellipse">
                      <a:avLst/>
                    </a:prstGeom>
                    <a:solidFill>
                      <a:schemeClr val="accent1"/>
                    </a:solidFill>
                    <a:ln w="25400">
                      <a:solidFill>
                        <a:schemeClr val="tx1"/>
                      </a:solidFill>
                      <a:round/>
                      <a:headEnd/>
                      <a:tailEnd/>
                    </a:ln>
                  </p:spPr>
                  <p:txBody>
                    <a:bodyPr wrap="none" anchor="ctr"/>
                    <a:lstStyle/>
                    <a:p>
                      <a:endParaRPr lang="ja-JP" altLang="en-US"/>
                    </a:p>
                  </p:txBody>
                </p:sp>
                <p:sp>
                  <p:nvSpPr>
                    <p:cNvPr id="239" name="Rectangle 25"/>
                    <p:cNvSpPr>
                      <a:spLocks noChangeArrowheads="1"/>
                    </p:cNvSpPr>
                    <p:nvPr/>
                  </p:nvSpPr>
                  <p:spPr bwMode="auto">
                    <a:xfrm rot="-3163092">
                      <a:off x="4670" y="1871"/>
                      <a:ext cx="297" cy="132"/>
                    </a:xfrm>
                    <a:prstGeom prst="rect">
                      <a:avLst/>
                    </a:prstGeom>
                    <a:solidFill>
                      <a:schemeClr val="accent1"/>
                    </a:solidFill>
                    <a:ln w="9525">
                      <a:noFill/>
                      <a:miter lim="800000"/>
                      <a:headEnd/>
                      <a:tailEnd/>
                    </a:ln>
                  </p:spPr>
                  <p:txBody>
                    <a:bodyPr wrap="none" anchor="ctr"/>
                    <a:lstStyle/>
                    <a:p>
                      <a:endParaRPr lang="ja-JP" altLang="en-US"/>
                    </a:p>
                  </p:txBody>
                </p:sp>
              </p:grpSp>
              <p:grpSp>
                <p:nvGrpSpPr>
                  <p:cNvPr id="229" name="Group 27"/>
                  <p:cNvGrpSpPr>
                    <a:grpSpLocks/>
                  </p:cNvGrpSpPr>
                  <p:nvPr/>
                </p:nvGrpSpPr>
                <p:grpSpPr bwMode="auto">
                  <a:xfrm>
                    <a:off x="4708" y="1389"/>
                    <a:ext cx="227" cy="317"/>
                    <a:chOff x="3424" y="3022"/>
                    <a:chExt cx="227" cy="317"/>
                  </a:xfrm>
                </p:grpSpPr>
                <p:sp>
                  <p:nvSpPr>
                    <p:cNvPr id="236" name="Oval 28"/>
                    <p:cNvSpPr>
                      <a:spLocks noChangeArrowheads="1"/>
                    </p:cNvSpPr>
                    <p:nvPr/>
                  </p:nvSpPr>
                  <p:spPr bwMode="auto">
                    <a:xfrm>
                      <a:off x="3424" y="3113"/>
                      <a:ext cx="227" cy="92"/>
                    </a:xfrm>
                    <a:prstGeom prst="ellipse">
                      <a:avLst/>
                    </a:prstGeom>
                    <a:solidFill>
                      <a:schemeClr val="accent1"/>
                    </a:solidFill>
                    <a:ln w="25400">
                      <a:solidFill>
                        <a:schemeClr val="tx1"/>
                      </a:solidFill>
                      <a:round/>
                      <a:headEnd/>
                      <a:tailEnd/>
                    </a:ln>
                  </p:spPr>
                  <p:txBody>
                    <a:bodyPr wrap="none" anchor="ctr"/>
                    <a:lstStyle/>
                    <a:p>
                      <a:endParaRPr lang="ja-JP" altLang="en-US"/>
                    </a:p>
                  </p:txBody>
                </p:sp>
                <p:sp>
                  <p:nvSpPr>
                    <p:cNvPr id="237" name="Rectangle 29"/>
                    <p:cNvSpPr>
                      <a:spLocks noChangeArrowheads="1"/>
                    </p:cNvSpPr>
                    <p:nvPr/>
                  </p:nvSpPr>
                  <p:spPr bwMode="auto">
                    <a:xfrm rot="3156046">
                      <a:off x="3356" y="3090"/>
                      <a:ext cx="317" cy="181"/>
                    </a:xfrm>
                    <a:prstGeom prst="rect">
                      <a:avLst/>
                    </a:prstGeom>
                    <a:solidFill>
                      <a:schemeClr val="accent1"/>
                    </a:solidFill>
                    <a:ln w="9525">
                      <a:noFill/>
                      <a:miter lim="800000"/>
                      <a:headEnd/>
                      <a:tailEnd/>
                    </a:ln>
                  </p:spPr>
                  <p:txBody>
                    <a:bodyPr wrap="none" anchor="ctr"/>
                    <a:lstStyle/>
                    <a:p>
                      <a:endParaRPr lang="ja-JP" altLang="en-US"/>
                    </a:p>
                  </p:txBody>
                </p:sp>
              </p:grpSp>
              <p:grpSp>
                <p:nvGrpSpPr>
                  <p:cNvPr id="230" name="Group 30"/>
                  <p:cNvGrpSpPr>
                    <a:grpSpLocks/>
                  </p:cNvGrpSpPr>
                  <p:nvPr/>
                </p:nvGrpSpPr>
                <p:grpSpPr bwMode="auto">
                  <a:xfrm>
                    <a:off x="4799" y="1525"/>
                    <a:ext cx="136" cy="226"/>
                    <a:chOff x="3651" y="2614"/>
                    <a:chExt cx="136" cy="226"/>
                  </a:xfrm>
                </p:grpSpPr>
                <p:sp>
                  <p:nvSpPr>
                    <p:cNvPr id="231" name="Oval 31"/>
                    <p:cNvSpPr>
                      <a:spLocks noChangeArrowheads="1"/>
                    </p:cNvSpPr>
                    <p:nvPr/>
                  </p:nvSpPr>
                  <p:spPr bwMode="auto">
                    <a:xfrm>
                      <a:off x="3651" y="2614"/>
                      <a:ext cx="136" cy="45"/>
                    </a:xfrm>
                    <a:prstGeom prst="ellipse">
                      <a:avLst/>
                    </a:prstGeom>
                    <a:solidFill>
                      <a:schemeClr val="accent1"/>
                    </a:solidFill>
                    <a:ln w="25400">
                      <a:solidFill>
                        <a:schemeClr val="tx1"/>
                      </a:solidFill>
                      <a:round/>
                      <a:headEnd/>
                      <a:tailEnd/>
                    </a:ln>
                  </p:spPr>
                  <p:txBody>
                    <a:bodyPr wrap="none" anchor="ctr"/>
                    <a:lstStyle/>
                    <a:p>
                      <a:endParaRPr lang="ja-JP" altLang="en-US"/>
                    </a:p>
                  </p:txBody>
                </p:sp>
                <p:sp>
                  <p:nvSpPr>
                    <p:cNvPr id="232" name="Oval 32"/>
                    <p:cNvSpPr>
                      <a:spLocks noChangeArrowheads="1"/>
                    </p:cNvSpPr>
                    <p:nvPr/>
                  </p:nvSpPr>
                  <p:spPr bwMode="auto">
                    <a:xfrm>
                      <a:off x="3651" y="2659"/>
                      <a:ext cx="136" cy="45"/>
                    </a:xfrm>
                    <a:prstGeom prst="ellipse">
                      <a:avLst/>
                    </a:prstGeom>
                    <a:solidFill>
                      <a:schemeClr val="accent1"/>
                    </a:solidFill>
                    <a:ln w="25400">
                      <a:solidFill>
                        <a:schemeClr val="tx1"/>
                      </a:solidFill>
                      <a:round/>
                      <a:headEnd/>
                      <a:tailEnd/>
                    </a:ln>
                  </p:spPr>
                  <p:txBody>
                    <a:bodyPr wrap="none" anchor="ctr"/>
                    <a:lstStyle/>
                    <a:p>
                      <a:endParaRPr lang="ja-JP" altLang="en-US"/>
                    </a:p>
                  </p:txBody>
                </p:sp>
                <p:sp>
                  <p:nvSpPr>
                    <p:cNvPr id="233" name="Oval 33"/>
                    <p:cNvSpPr>
                      <a:spLocks noChangeArrowheads="1"/>
                    </p:cNvSpPr>
                    <p:nvPr/>
                  </p:nvSpPr>
                  <p:spPr bwMode="auto">
                    <a:xfrm>
                      <a:off x="3651" y="2704"/>
                      <a:ext cx="136" cy="45"/>
                    </a:xfrm>
                    <a:prstGeom prst="ellipse">
                      <a:avLst/>
                    </a:prstGeom>
                    <a:solidFill>
                      <a:schemeClr val="accent1"/>
                    </a:solidFill>
                    <a:ln w="25400">
                      <a:solidFill>
                        <a:schemeClr val="tx1"/>
                      </a:solidFill>
                      <a:round/>
                      <a:headEnd/>
                      <a:tailEnd/>
                    </a:ln>
                  </p:spPr>
                  <p:txBody>
                    <a:bodyPr wrap="none" anchor="ctr"/>
                    <a:lstStyle/>
                    <a:p>
                      <a:endParaRPr lang="ja-JP" altLang="en-US"/>
                    </a:p>
                  </p:txBody>
                </p:sp>
                <p:sp>
                  <p:nvSpPr>
                    <p:cNvPr id="234" name="Oval 34"/>
                    <p:cNvSpPr>
                      <a:spLocks noChangeArrowheads="1"/>
                    </p:cNvSpPr>
                    <p:nvPr/>
                  </p:nvSpPr>
                  <p:spPr bwMode="auto">
                    <a:xfrm>
                      <a:off x="3651" y="2750"/>
                      <a:ext cx="136" cy="45"/>
                    </a:xfrm>
                    <a:prstGeom prst="ellipse">
                      <a:avLst/>
                    </a:prstGeom>
                    <a:solidFill>
                      <a:schemeClr val="accent1"/>
                    </a:solidFill>
                    <a:ln w="25400">
                      <a:solidFill>
                        <a:schemeClr val="tx1"/>
                      </a:solidFill>
                      <a:round/>
                      <a:headEnd/>
                      <a:tailEnd/>
                    </a:ln>
                  </p:spPr>
                  <p:txBody>
                    <a:bodyPr wrap="none" anchor="ctr"/>
                    <a:lstStyle/>
                    <a:p>
                      <a:endParaRPr lang="ja-JP" altLang="en-US"/>
                    </a:p>
                  </p:txBody>
                </p:sp>
                <p:sp>
                  <p:nvSpPr>
                    <p:cNvPr id="235" name="Oval 35"/>
                    <p:cNvSpPr>
                      <a:spLocks noChangeArrowheads="1"/>
                    </p:cNvSpPr>
                    <p:nvPr/>
                  </p:nvSpPr>
                  <p:spPr bwMode="auto">
                    <a:xfrm>
                      <a:off x="3651" y="2795"/>
                      <a:ext cx="136" cy="45"/>
                    </a:xfrm>
                    <a:prstGeom prst="ellipse">
                      <a:avLst/>
                    </a:prstGeom>
                    <a:solidFill>
                      <a:schemeClr val="accent1"/>
                    </a:solidFill>
                    <a:ln w="25400">
                      <a:solidFill>
                        <a:schemeClr val="tx1"/>
                      </a:solidFill>
                      <a:round/>
                      <a:headEnd/>
                      <a:tailEnd/>
                    </a:ln>
                  </p:spPr>
                  <p:txBody>
                    <a:bodyPr wrap="none" anchor="ctr"/>
                    <a:lstStyle/>
                    <a:p>
                      <a:endParaRPr lang="ja-JP" altLang="en-US"/>
                    </a:p>
                  </p:txBody>
                </p:sp>
              </p:grpSp>
            </p:grpSp>
            <p:sp>
              <p:nvSpPr>
                <p:cNvPr id="223" name="Oval 37"/>
                <p:cNvSpPr>
                  <a:spLocks noChangeArrowheads="1"/>
                </p:cNvSpPr>
                <p:nvPr/>
              </p:nvSpPr>
              <p:spPr bwMode="auto">
                <a:xfrm>
                  <a:off x="4649" y="1161"/>
                  <a:ext cx="272" cy="273"/>
                </a:xfrm>
                <a:prstGeom prst="ellipse">
                  <a:avLst/>
                </a:prstGeom>
                <a:gradFill rotWithShape="1">
                  <a:gsLst>
                    <a:gs pos="0">
                      <a:srgbClr val="969696">
                        <a:alpha val="10001"/>
                      </a:srgbClr>
                    </a:gs>
                    <a:gs pos="100000">
                      <a:srgbClr val="454545"/>
                    </a:gs>
                  </a:gsLst>
                  <a:path path="shape">
                    <a:fillToRect l="50000" t="50000" r="50000" b="50000"/>
                  </a:path>
                </a:gradFill>
                <a:ln w="9525">
                  <a:solidFill>
                    <a:schemeClr val="tx1"/>
                  </a:solidFill>
                  <a:round/>
                  <a:headEnd/>
                  <a:tailEnd/>
                </a:ln>
              </p:spPr>
              <p:txBody>
                <a:bodyPr wrap="none" anchor="ctr"/>
                <a:lstStyle/>
                <a:p>
                  <a:endParaRPr lang="ja-JP" altLang="en-US"/>
                </a:p>
              </p:txBody>
            </p:sp>
            <p:sp>
              <p:nvSpPr>
                <p:cNvPr id="224" name="Oval 38"/>
                <p:cNvSpPr>
                  <a:spLocks noChangeArrowheads="1"/>
                </p:cNvSpPr>
                <p:nvPr/>
              </p:nvSpPr>
              <p:spPr bwMode="auto">
                <a:xfrm>
                  <a:off x="4649" y="1842"/>
                  <a:ext cx="272" cy="273"/>
                </a:xfrm>
                <a:prstGeom prst="ellipse">
                  <a:avLst/>
                </a:prstGeom>
                <a:gradFill rotWithShape="1">
                  <a:gsLst>
                    <a:gs pos="0">
                      <a:srgbClr val="969696">
                        <a:alpha val="10001"/>
                      </a:srgbClr>
                    </a:gs>
                    <a:gs pos="100000">
                      <a:srgbClr val="454545"/>
                    </a:gs>
                  </a:gsLst>
                  <a:path path="shape">
                    <a:fillToRect l="50000" t="50000" r="50000" b="50000"/>
                  </a:path>
                </a:gradFill>
                <a:ln w="9525">
                  <a:solidFill>
                    <a:schemeClr val="tx1"/>
                  </a:solidFill>
                  <a:round/>
                  <a:headEnd/>
                  <a:tailEnd/>
                </a:ln>
              </p:spPr>
              <p:txBody>
                <a:bodyPr wrap="none" anchor="ctr"/>
                <a:lstStyle/>
                <a:p>
                  <a:endParaRPr lang="ja-JP" altLang="en-US"/>
                </a:p>
              </p:txBody>
            </p:sp>
            <p:sp>
              <p:nvSpPr>
                <p:cNvPr id="225" name="Line 54"/>
                <p:cNvSpPr>
                  <a:spLocks noChangeShapeType="1"/>
                </p:cNvSpPr>
                <p:nvPr/>
              </p:nvSpPr>
              <p:spPr bwMode="auto">
                <a:xfrm>
                  <a:off x="4794" y="1797"/>
                  <a:ext cx="0" cy="91"/>
                </a:xfrm>
                <a:prstGeom prst="line">
                  <a:avLst/>
                </a:prstGeom>
                <a:noFill/>
                <a:ln w="25400">
                  <a:solidFill>
                    <a:schemeClr val="tx1"/>
                  </a:solidFill>
                  <a:round/>
                  <a:headEnd/>
                  <a:tailEnd/>
                </a:ln>
              </p:spPr>
              <p:txBody>
                <a:bodyPr/>
                <a:lstStyle/>
                <a:p>
                  <a:endParaRPr lang="ja-JP" altLang="en-US"/>
                </a:p>
              </p:txBody>
            </p:sp>
            <p:sp>
              <p:nvSpPr>
                <p:cNvPr id="226" name="Line 55"/>
                <p:cNvSpPr>
                  <a:spLocks noChangeShapeType="1"/>
                </p:cNvSpPr>
                <p:nvPr/>
              </p:nvSpPr>
              <p:spPr bwMode="auto">
                <a:xfrm>
                  <a:off x="4808" y="1412"/>
                  <a:ext cx="0" cy="68"/>
                </a:xfrm>
                <a:prstGeom prst="line">
                  <a:avLst/>
                </a:prstGeom>
                <a:noFill/>
                <a:ln w="25400">
                  <a:solidFill>
                    <a:schemeClr val="tx1"/>
                  </a:solidFill>
                  <a:round/>
                  <a:headEnd/>
                  <a:tailEnd/>
                </a:ln>
              </p:spPr>
              <p:txBody>
                <a:bodyPr/>
                <a:lstStyle/>
                <a:p>
                  <a:endParaRPr lang="ja-JP" altLang="en-US"/>
                </a:p>
              </p:txBody>
            </p:sp>
          </p:grpSp>
          <p:grpSp>
            <p:nvGrpSpPr>
              <p:cNvPr id="98" name="Group 78"/>
              <p:cNvGrpSpPr>
                <a:grpSpLocks/>
              </p:cNvGrpSpPr>
              <p:nvPr/>
            </p:nvGrpSpPr>
            <p:grpSpPr bwMode="auto">
              <a:xfrm>
                <a:off x="1534" y="1433"/>
                <a:ext cx="774" cy="544"/>
                <a:chOff x="3969" y="2387"/>
                <a:chExt cx="816" cy="544"/>
              </a:xfrm>
            </p:grpSpPr>
            <p:sp>
              <p:nvSpPr>
                <p:cNvPr id="216" name="Freeform 72"/>
                <p:cNvSpPr>
                  <a:spLocks/>
                </p:cNvSpPr>
                <p:nvPr/>
              </p:nvSpPr>
              <p:spPr bwMode="auto">
                <a:xfrm>
                  <a:off x="3969"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31750">
                  <a:solidFill>
                    <a:srgbClr val="0000FF"/>
                  </a:solidFill>
                  <a:round/>
                  <a:headEnd/>
                  <a:tailEnd/>
                </a:ln>
              </p:spPr>
              <p:txBody>
                <a:bodyPr/>
                <a:lstStyle/>
                <a:p>
                  <a:endParaRPr lang="ja-JP" altLang="en-US"/>
                </a:p>
              </p:txBody>
            </p:sp>
            <p:sp>
              <p:nvSpPr>
                <p:cNvPr id="217" name="Freeform 73"/>
                <p:cNvSpPr>
                  <a:spLocks/>
                </p:cNvSpPr>
                <p:nvPr/>
              </p:nvSpPr>
              <p:spPr bwMode="auto">
                <a:xfrm>
                  <a:off x="4241"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31750">
                  <a:solidFill>
                    <a:srgbClr val="0000FF"/>
                  </a:solidFill>
                  <a:round/>
                  <a:headEnd/>
                  <a:tailEnd/>
                </a:ln>
              </p:spPr>
              <p:txBody>
                <a:bodyPr/>
                <a:lstStyle/>
                <a:p>
                  <a:endParaRPr lang="ja-JP" altLang="en-US"/>
                </a:p>
              </p:txBody>
            </p:sp>
            <p:sp>
              <p:nvSpPr>
                <p:cNvPr id="218" name="Freeform 74"/>
                <p:cNvSpPr>
                  <a:spLocks/>
                </p:cNvSpPr>
                <p:nvPr/>
              </p:nvSpPr>
              <p:spPr bwMode="auto">
                <a:xfrm>
                  <a:off x="4513"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31750">
                  <a:solidFill>
                    <a:srgbClr val="0000FF"/>
                  </a:solidFill>
                  <a:round/>
                  <a:headEnd/>
                  <a:tailEnd/>
                </a:ln>
              </p:spPr>
              <p:txBody>
                <a:bodyPr/>
                <a:lstStyle/>
                <a:p>
                  <a:endParaRPr lang="ja-JP" altLang="en-US"/>
                </a:p>
              </p:txBody>
            </p:sp>
            <p:sp>
              <p:nvSpPr>
                <p:cNvPr id="219" name="Freeform 75"/>
                <p:cNvSpPr>
                  <a:spLocks/>
                </p:cNvSpPr>
                <p:nvPr/>
              </p:nvSpPr>
              <p:spPr bwMode="auto">
                <a:xfrm flipV="1">
                  <a:off x="4105"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31750">
                  <a:solidFill>
                    <a:srgbClr val="0000FF"/>
                  </a:solidFill>
                  <a:round/>
                  <a:headEnd/>
                  <a:tailEnd/>
                </a:ln>
              </p:spPr>
              <p:txBody>
                <a:bodyPr/>
                <a:lstStyle/>
                <a:p>
                  <a:endParaRPr lang="ja-JP" altLang="en-US"/>
                </a:p>
              </p:txBody>
            </p:sp>
            <p:sp>
              <p:nvSpPr>
                <p:cNvPr id="220" name="Freeform 76"/>
                <p:cNvSpPr>
                  <a:spLocks/>
                </p:cNvSpPr>
                <p:nvPr/>
              </p:nvSpPr>
              <p:spPr bwMode="auto">
                <a:xfrm flipV="1">
                  <a:off x="4377"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31750">
                  <a:solidFill>
                    <a:srgbClr val="0000FF"/>
                  </a:solidFill>
                  <a:round/>
                  <a:headEnd/>
                  <a:tailEnd/>
                </a:ln>
              </p:spPr>
              <p:txBody>
                <a:bodyPr/>
                <a:lstStyle/>
                <a:p>
                  <a:endParaRPr lang="ja-JP" altLang="en-US"/>
                </a:p>
              </p:txBody>
            </p:sp>
            <p:sp>
              <p:nvSpPr>
                <p:cNvPr id="221" name="Freeform 77"/>
                <p:cNvSpPr>
                  <a:spLocks/>
                </p:cNvSpPr>
                <p:nvPr/>
              </p:nvSpPr>
              <p:spPr bwMode="auto">
                <a:xfrm flipV="1">
                  <a:off x="4649"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31750">
                  <a:solidFill>
                    <a:srgbClr val="0000FF"/>
                  </a:solidFill>
                  <a:round/>
                  <a:headEnd/>
                  <a:tailEnd/>
                </a:ln>
              </p:spPr>
              <p:txBody>
                <a:bodyPr/>
                <a:lstStyle/>
                <a:p>
                  <a:endParaRPr lang="ja-JP" altLang="en-US"/>
                </a:p>
              </p:txBody>
            </p:sp>
          </p:grpSp>
          <p:grpSp>
            <p:nvGrpSpPr>
              <p:cNvPr id="99" name="Group 93"/>
              <p:cNvGrpSpPr>
                <a:grpSpLocks/>
              </p:cNvGrpSpPr>
              <p:nvPr/>
            </p:nvGrpSpPr>
            <p:grpSpPr bwMode="auto">
              <a:xfrm>
                <a:off x="2936" y="1573"/>
                <a:ext cx="910" cy="319"/>
                <a:chOff x="3485" y="1846"/>
                <a:chExt cx="1545" cy="364"/>
              </a:xfrm>
            </p:grpSpPr>
            <p:grpSp>
              <p:nvGrpSpPr>
                <p:cNvPr id="202" name="Group 79"/>
                <p:cNvGrpSpPr>
                  <a:grpSpLocks/>
                </p:cNvGrpSpPr>
                <p:nvPr/>
              </p:nvGrpSpPr>
              <p:grpSpPr bwMode="auto">
                <a:xfrm>
                  <a:off x="3485" y="1846"/>
                  <a:ext cx="774" cy="364"/>
                  <a:chOff x="3969" y="2387"/>
                  <a:chExt cx="816" cy="544"/>
                </a:xfrm>
              </p:grpSpPr>
              <p:sp>
                <p:nvSpPr>
                  <p:cNvPr id="210" name="Freeform 80"/>
                  <p:cNvSpPr>
                    <a:spLocks/>
                  </p:cNvSpPr>
                  <p:nvPr/>
                </p:nvSpPr>
                <p:spPr bwMode="auto">
                  <a:xfrm>
                    <a:off x="3969"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11" name="Freeform 81"/>
                  <p:cNvSpPr>
                    <a:spLocks/>
                  </p:cNvSpPr>
                  <p:nvPr/>
                </p:nvSpPr>
                <p:spPr bwMode="auto">
                  <a:xfrm>
                    <a:off x="4241"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12" name="Freeform 82"/>
                  <p:cNvSpPr>
                    <a:spLocks/>
                  </p:cNvSpPr>
                  <p:nvPr/>
                </p:nvSpPr>
                <p:spPr bwMode="auto">
                  <a:xfrm>
                    <a:off x="4513"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13" name="Freeform 83"/>
                  <p:cNvSpPr>
                    <a:spLocks/>
                  </p:cNvSpPr>
                  <p:nvPr/>
                </p:nvSpPr>
                <p:spPr bwMode="auto">
                  <a:xfrm flipV="1">
                    <a:off x="4105"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14" name="Freeform 84"/>
                  <p:cNvSpPr>
                    <a:spLocks/>
                  </p:cNvSpPr>
                  <p:nvPr/>
                </p:nvSpPr>
                <p:spPr bwMode="auto">
                  <a:xfrm flipV="1">
                    <a:off x="4377"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15" name="Freeform 85"/>
                  <p:cNvSpPr>
                    <a:spLocks/>
                  </p:cNvSpPr>
                  <p:nvPr/>
                </p:nvSpPr>
                <p:spPr bwMode="auto">
                  <a:xfrm flipV="1">
                    <a:off x="4649"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grpSp>
            <p:grpSp>
              <p:nvGrpSpPr>
                <p:cNvPr id="203" name="Group 86"/>
                <p:cNvGrpSpPr>
                  <a:grpSpLocks/>
                </p:cNvGrpSpPr>
                <p:nvPr/>
              </p:nvGrpSpPr>
              <p:grpSpPr bwMode="auto">
                <a:xfrm>
                  <a:off x="4256" y="1846"/>
                  <a:ext cx="774" cy="364"/>
                  <a:chOff x="3969" y="2387"/>
                  <a:chExt cx="816" cy="544"/>
                </a:xfrm>
              </p:grpSpPr>
              <p:sp>
                <p:nvSpPr>
                  <p:cNvPr id="204" name="Freeform 87"/>
                  <p:cNvSpPr>
                    <a:spLocks/>
                  </p:cNvSpPr>
                  <p:nvPr/>
                </p:nvSpPr>
                <p:spPr bwMode="auto">
                  <a:xfrm>
                    <a:off x="3969"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05" name="Freeform 88"/>
                  <p:cNvSpPr>
                    <a:spLocks/>
                  </p:cNvSpPr>
                  <p:nvPr/>
                </p:nvSpPr>
                <p:spPr bwMode="auto">
                  <a:xfrm>
                    <a:off x="4241"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06" name="Freeform 89"/>
                  <p:cNvSpPr>
                    <a:spLocks/>
                  </p:cNvSpPr>
                  <p:nvPr/>
                </p:nvSpPr>
                <p:spPr bwMode="auto">
                  <a:xfrm>
                    <a:off x="4513"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07" name="Freeform 90"/>
                  <p:cNvSpPr>
                    <a:spLocks/>
                  </p:cNvSpPr>
                  <p:nvPr/>
                </p:nvSpPr>
                <p:spPr bwMode="auto">
                  <a:xfrm flipV="1">
                    <a:off x="4105"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08" name="Freeform 91"/>
                  <p:cNvSpPr>
                    <a:spLocks/>
                  </p:cNvSpPr>
                  <p:nvPr/>
                </p:nvSpPr>
                <p:spPr bwMode="auto">
                  <a:xfrm flipV="1">
                    <a:off x="4377"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sp>
                <p:nvSpPr>
                  <p:cNvPr id="209" name="Freeform 92"/>
                  <p:cNvSpPr>
                    <a:spLocks/>
                  </p:cNvSpPr>
                  <p:nvPr/>
                </p:nvSpPr>
                <p:spPr bwMode="auto">
                  <a:xfrm flipV="1">
                    <a:off x="4649"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00FF"/>
                    </a:solidFill>
                    <a:round/>
                    <a:headEnd/>
                    <a:tailEnd/>
                  </a:ln>
                </p:spPr>
                <p:txBody>
                  <a:bodyPr/>
                  <a:lstStyle/>
                  <a:p>
                    <a:endParaRPr lang="ja-JP" altLang="en-US"/>
                  </a:p>
                </p:txBody>
              </p:sp>
            </p:grpSp>
          </p:grpSp>
          <p:grpSp>
            <p:nvGrpSpPr>
              <p:cNvPr id="100" name="Group 117"/>
              <p:cNvGrpSpPr>
                <a:grpSpLocks/>
              </p:cNvGrpSpPr>
              <p:nvPr/>
            </p:nvGrpSpPr>
            <p:grpSpPr bwMode="auto">
              <a:xfrm rot="-913754">
                <a:off x="2842" y="1164"/>
                <a:ext cx="899" cy="231"/>
                <a:chOff x="3616" y="2069"/>
                <a:chExt cx="1199" cy="368"/>
              </a:xfrm>
            </p:grpSpPr>
            <p:grpSp>
              <p:nvGrpSpPr>
                <p:cNvPr id="183" name="Group 95"/>
                <p:cNvGrpSpPr>
                  <a:grpSpLocks/>
                </p:cNvGrpSpPr>
                <p:nvPr/>
              </p:nvGrpSpPr>
              <p:grpSpPr bwMode="auto">
                <a:xfrm>
                  <a:off x="3616" y="2073"/>
                  <a:ext cx="456" cy="364"/>
                  <a:chOff x="3969" y="2387"/>
                  <a:chExt cx="816" cy="544"/>
                </a:xfrm>
              </p:grpSpPr>
              <p:sp>
                <p:nvSpPr>
                  <p:cNvPr id="196" name="Freeform 96"/>
                  <p:cNvSpPr>
                    <a:spLocks/>
                  </p:cNvSpPr>
                  <p:nvPr/>
                </p:nvSpPr>
                <p:spPr bwMode="auto">
                  <a:xfrm>
                    <a:off x="3969"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97" name="Freeform 97"/>
                  <p:cNvSpPr>
                    <a:spLocks/>
                  </p:cNvSpPr>
                  <p:nvPr/>
                </p:nvSpPr>
                <p:spPr bwMode="auto">
                  <a:xfrm>
                    <a:off x="4241"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98" name="Freeform 98"/>
                  <p:cNvSpPr>
                    <a:spLocks/>
                  </p:cNvSpPr>
                  <p:nvPr/>
                </p:nvSpPr>
                <p:spPr bwMode="auto">
                  <a:xfrm>
                    <a:off x="4513"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99" name="Freeform 99"/>
                  <p:cNvSpPr>
                    <a:spLocks/>
                  </p:cNvSpPr>
                  <p:nvPr/>
                </p:nvSpPr>
                <p:spPr bwMode="auto">
                  <a:xfrm flipV="1">
                    <a:off x="4105"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200" name="Freeform 100"/>
                  <p:cNvSpPr>
                    <a:spLocks/>
                  </p:cNvSpPr>
                  <p:nvPr/>
                </p:nvSpPr>
                <p:spPr bwMode="auto">
                  <a:xfrm flipV="1">
                    <a:off x="4377"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201" name="Freeform 101"/>
                  <p:cNvSpPr>
                    <a:spLocks/>
                  </p:cNvSpPr>
                  <p:nvPr/>
                </p:nvSpPr>
                <p:spPr bwMode="auto">
                  <a:xfrm flipV="1">
                    <a:off x="4649"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grpSp>
            <p:grpSp>
              <p:nvGrpSpPr>
                <p:cNvPr id="184" name="Group 116"/>
                <p:cNvGrpSpPr>
                  <a:grpSpLocks/>
                </p:cNvGrpSpPr>
                <p:nvPr/>
              </p:nvGrpSpPr>
              <p:grpSpPr bwMode="auto">
                <a:xfrm>
                  <a:off x="4513" y="2069"/>
                  <a:ext cx="302" cy="363"/>
                  <a:chOff x="4060" y="2069"/>
                  <a:chExt cx="302" cy="363"/>
                </a:xfrm>
              </p:grpSpPr>
              <p:sp>
                <p:nvSpPr>
                  <p:cNvPr id="192" name="Freeform 103"/>
                  <p:cNvSpPr>
                    <a:spLocks/>
                  </p:cNvSpPr>
                  <p:nvPr/>
                </p:nvSpPr>
                <p:spPr bwMode="auto">
                  <a:xfrm>
                    <a:off x="4060" y="2069"/>
                    <a:ext cx="76" cy="182"/>
                  </a:xfrm>
                  <a:custGeom>
                    <a:avLst/>
                    <a:gdLst>
                      <a:gd name="T0" fmla="*/ 0 w 272"/>
                      <a:gd name="T1" fmla="*/ 182 h 363"/>
                      <a:gd name="T2" fmla="*/ 13 w 272"/>
                      <a:gd name="T3" fmla="*/ 46 h 363"/>
                      <a:gd name="T4" fmla="*/ 38 w 272"/>
                      <a:gd name="T5" fmla="*/ 0 h 363"/>
                      <a:gd name="T6" fmla="*/ 63 w 272"/>
                      <a:gd name="T7" fmla="*/ 46 h 363"/>
                      <a:gd name="T8" fmla="*/ 76 w 272"/>
                      <a:gd name="T9" fmla="*/ 18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93" name="Freeform 104"/>
                  <p:cNvSpPr>
                    <a:spLocks/>
                  </p:cNvSpPr>
                  <p:nvPr/>
                </p:nvSpPr>
                <p:spPr bwMode="auto">
                  <a:xfrm>
                    <a:off x="4211" y="2069"/>
                    <a:ext cx="76" cy="182"/>
                  </a:xfrm>
                  <a:custGeom>
                    <a:avLst/>
                    <a:gdLst>
                      <a:gd name="T0" fmla="*/ 0 w 272"/>
                      <a:gd name="T1" fmla="*/ 182 h 363"/>
                      <a:gd name="T2" fmla="*/ 13 w 272"/>
                      <a:gd name="T3" fmla="*/ 46 h 363"/>
                      <a:gd name="T4" fmla="*/ 38 w 272"/>
                      <a:gd name="T5" fmla="*/ 0 h 363"/>
                      <a:gd name="T6" fmla="*/ 63 w 272"/>
                      <a:gd name="T7" fmla="*/ 46 h 363"/>
                      <a:gd name="T8" fmla="*/ 76 w 272"/>
                      <a:gd name="T9" fmla="*/ 18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94" name="Freeform 106"/>
                  <p:cNvSpPr>
                    <a:spLocks/>
                  </p:cNvSpPr>
                  <p:nvPr/>
                </p:nvSpPr>
                <p:spPr bwMode="auto">
                  <a:xfrm flipV="1">
                    <a:off x="4136" y="2251"/>
                    <a:ext cx="75" cy="181"/>
                  </a:xfrm>
                  <a:custGeom>
                    <a:avLst/>
                    <a:gdLst>
                      <a:gd name="T0" fmla="*/ 0 w 272"/>
                      <a:gd name="T1" fmla="*/ 181 h 363"/>
                      <a:gd name="T2" fmla="*/ 13 w 272"/>
                      <a:gd name="T3" fmla="*/ 45 h 363"/>
                      <a:gd name="T4" fmla="*/ 38 w 272"/>
                      <a:gd name="T5" fmla="*/ 0 h 363"/>
                      <a:gd name="T6" fmla="*/ 63 w 272"/>
                      <a:gd name="T7" fmla="*/ 45 h 363"/>
                      <a:gd name="T8" fmla="*/ 75 w 272"/>
                      <a:gd name="T9" fmla="*/ 181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95" name="Freeform 107"/>
                  <p:cNvSpPr>
                    <a:spLocks/>
                  </p:cNvSpPr>
                  <p:nvPr/>
                </p:nvSpPr>
                <p:spPr bwMode="auto">
                  <a:xfrm flipV="1">
                    <a:off x="4287" y="2251"/>
                    <a:ext cx="75" cy="181"/>
                  </a:xfrm>
                  <a:custGeom>
                    <a:avLst/>
                    <a:gdLst>
                      <a:gd name="T0" fmla="*/ 0 w 272"/>
                      <a:gd name="T1" fmla="*/ 181 h 363"/>
                      <a:gd name="T2" fmla="*/ 13 w 272"/>
                      <a:gd name="T3" fmla="*/ 45 h 363"/>
                      <a:gd name="T4" fmla="*/ 38 w 272"/>
                      <a:gd name="T5" fmla="*/ 0 h 363"/>
                      <a:gd name="T6" fmla="*/ 63 w 272"/>
                      <a:gd name="T7" fmla="*/ 45 h 363"/>
                      <a:gd name="T8" fmla="*/ 75 w 272"/>
                      <a:gd name="T9" fmla="*/ 181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grpSp>
            <p:grpSp>
              <p:nvGrpSpPr>
                <p:cNvPr id="185" name="Group 109"/>
                <p:cNvGrpSpPr>
                  <a:grpSpLocks/>
                </p:cNvGrpSpPr>
                <p:nvPr/>
              </p:nvGrpSpPr>
              <p:grpSpPr bwMode="auto">
                <a:xfrm>
                  <a:off x="4069" y="2073"/>
                  <a:ext cx="456" cy="364"/>
                  <a:chOff x="3969" y="2387"/>
                  <a:chExt cx="816" cy="544"/>
                </a:xfrm>
              </p:grpSpPr>
              <p:sp>
                <p:nvSpPr>
                  <p:cNvPr id="186" name="Freeform 110"/>
                  <p:cNvSpPr>
                    <a:spLocks/>
                  </p:cNvSpPr>
                  <p:nvPr/>
                </p:nvSpPr>
                <p:spPr bwMode="auto">
                  <a:xfrm>
                    <a:off x="3969"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87" name="Freeform 111"/>
                  <p:cNvSpPr>
                    <a:spLocks/>
                  </p:cNvSpPr>
                  <p:nvPr/>
                </p:nvSpPr>
                <p:spPr bwMode="auto">
                  <a:xfrm>
                    <a:off x="4241"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88" name="Freeform 112"/>
                  <p:cNvSpPr>
                    <a:spLocks/>
                  </p:cNvSpPr>
                  <p:nvPr/>
                </p:nvSpPr>
                <p:spPr bwMode="auto">
                  <a:xfrm>
                    <a:off x="4513" y="2387"/>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89" name="Freeform 113"/>
                  <p:cNvSpPr>
                    <a:spLocks/>
                  </p:cNvSpPr>
                  <p:nvPr/>
                </p:nvSpPr>
                <p:spPr bwMode="auto">
                  <a:xfrm flipV="1">
                    <a:off x="4105"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90" name="Freeform 114"/>
                  <p:cNvSpPr>
                    <a:spLocks/>
                  </p:cNvSpPr>
                  <p:nvPr/>
                </p:nvSpPr>
                <p:spPr bwMode="auto">
                  <a:xfrm flipV="1">
                    <a:off x="4377"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sp>
                <p:nvSpPr>
                  <p:cNvPr id="191" name="Freeform 115"/>
                  <p:cNvSpPr>
                    <a:spLocks/>
                  </p:cNvSpPr>
                  <p:nvPr/>
                </p:nvSpPr>
                <p:spPr bwMode="auto">
                  <a:xfrm flipV="1">
                    <a:off x="4649" y="2659"/>
                    <a:ext cx="136" cy="272"/>
                  </a:xfrm>
                  <a:custGeom>
                    <a:avLst/>
                    <a:gdLst>
                      <a:gd name="T0" fmla="*/ 0 w 272"/>
                      <a:gd name="T1" fmla="*/ 272 h 363"/>
                      <a:gd name="T2" fmla="*/ 23 w 272"/>
                      <a:gd name="T3" fmla="*/ 68 h 363"/>
                      <a:gd name="T4" fmla="*/ 68 w 272"/>
                      <a:gd name="T5" fmla="*/ 0 h 363"/>
                      <a:gd name="T6" fmla="*/ 113 w 272"/>
                      <a:gd name="T7" fmla="*/ 68 h 363"/>
                      <a:gd name="T8" fmla="*/ 136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00FF00"/>
                    </a:solidFill>
                    <a:round/>
                    <a:headEnd/>
                    <a:tailEnd/>
                  </a:ln>
                </p:spPr>
                <p:txBody>
                  <a:bodyPr/>
                  <a:lstStyle/>
                  <a:p>
                    <a:endParaRPr lang="ja-JP" altLang="en-US"/>
                  </a:p>
                </p:txBody>
              </p:sp>
            </p:grpSp>
          </p:grpSp>
          <p:grpSp>
            <p:nvGrpSpPr>
              <p:cNvPr id="101" name="Group 128"/>
              <p:cNvGrpSpPr>
                <a:grpSpLocks/>
              </p:cNvGrpSpPr>
              <p:nvPr/>
            </p:nvGrpSpPr>
            <p:grpSpPr bwMode="auto">
              <a:xfrm rot="1324827">
                <a:off x="2842" y="2116"/>
                <a:ext cx="998" cy="182"/>
                <a:chOff x="3561" y="2024"/>
                <a:chExt cx="900" cy="544"/>
              </a:xfrm>
            </p:grpSpPr>
            <p:sp>
              <p:nvSpPr>
                <p:cNvPr id="125" name="Freeform 119"/>
                <p:cNvSpPr>
                  <a:spLocks/>
                </p:cNvSpPr>
                <p:nvPr/>
              </p:nvSpPr>
              <p:spPr bwMode="auto">
                <a:xfrm>
                  <a:off x="3561" y="2024"/>
                  <a:ext cx="129" cy="272"/>
                </a:xfrm>
                <a:custGeom>
                  <a:avLst/>
                  <a:gdLst>
                    <a:gd name="T0" fmla="*/ 0 w 272"/>
                    <a:gd name="T1" fmla="*/ 272 h 363"/>
                    <a:gd name="T2" fmla="*/ 22 w 272"/>
                    <a:gd name="T3" fmla="*/ 68 h 363"/>
                    <a:gd name="T4" fmla="*/ 65 w 272"/>
                    <a:gd name="T5" fmla="*/ 0 h 363"/>
                    <a:gd name="T6" fmla="*/ 108 w 272"/>
                    <a:gd name="T7" fmla="*/ 68 h 363"/>
                    <a:gd name="T8" fmla="*/ 129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FF0000"/>
                  </a:solidFill>
                  <a:round/>
                  <a:headEnd/>
                  <a:tailEnd/>
                </a:ln>
              </p:spPr>
              <p:txBody>
                <a:bodyPr/>
                <a:lstStyle/>
                <a:p>
                  <a:endParaRPr lang="ja-JP" altLang="en-US"/>
                </a:p>
              </p:txBody>
            </p:sp>
            <p:sp>
              <p:nvSpPr>
                <p:cNvPr id="127" name="Freeform 120"/>
                <p:cNvSpPr>
                  <a:spLocks/>
                </p:cNvSpPr>
                <p:nvPr/>
              </p:nvSpPr>
              <p:spPr bwMode="auto">
                <a:xfrm>
                  <a:off x="3818" y="2024"/>
                  <a:ext cx="129" cy="272"/>
                </a:xfrm>
                <a:custGeom>
                  <a:avLst/>
                  <a:gdLst>
                    <a:gd name="T0" fmla="*/ 0 w 272"/>
                    <a:gd name="T1" fmla="*/ 272 h 363"/>
                    <a:gd name="T2" fmla="*/ 22 w 272"/>
                    <a:gd name="T3" fmla="*/ 68 h 363"/>
                    <a:gd name="T4" fmla="*/ 65 w 272"/>
                    <a:gd name="T5" fmla="*/ 0 h 363"/>
                    <a:gd name="T6" fmla="*/ 108 w 272"/>
                    <a:gd name="T7" fmla="*/ 68 h 363"/>
                    <a:gd name="T8" fmla="*/ 129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FF0000"/>
                  </a:solidFill>
                  <a:round/>
                  <a:headEnd/>
                  <a:tailEnd/>
                </a:ln>
              </p:spPr>
              <p:txBody>
                <a:bodyPr/>
                <a:lstStyle/>
                <a:p>
                  <a:endParaRPr lang="ja-JP" altLang="en-US"/>
                </a:p>
              </p:txBody>
            </p:sp>
            <p:sp>
              <p:nvSpPr>
                <p:cNvPr id="134" name="Freeform 121"/>
                <p:cNvSpPr>
                  <a:spLocks/>
                </p:cNvSpPr>
                <p:nvPr/>
              </p:nvSpPr>
              <p:spPr bwMode="auto">
                <a:xfrm>
                  <a:off x="4075" y="2024"/>
                  <a:ext cx="129" cy="272"/>
                </a:xfrm>
                <a:custGeom>
                  <a:avLst/>
                  <a:gdLst>
                    <a:gd name="T0" fmla="*/ 0 w 272"/>
                    <a:gd name="T1" fmla="*/ 272 h 363"/>
                    <a:gd name="T2" fmla="*/ 22 w 272"/>
                    <a:gd name="T3" fmla="*/ 68 h 363"/>
                    <a:gd name="T4" fmla="*/ 65 w 272"/>
                    <a:gd name="T5" fmla="*/ 0 h 363"/>
                    <a:gd name="T6" fmla="*/ 108 w 272"/>
                    <a:gd name="T7" fmla="*/ 68 h 363"/>
                    <a:gd name="T8" fmla="*/ 129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FF0000"/>
                  </a:solidFill>
                  <a:round/>
                  <a:headEnd/>
                  <a:tailEnd/>
                </a:ln>
              </p:spPr>
              <p:txBody>
                <a:bodyPr/>
                <a:lstStyle/>
                <a:p>
                  <a:endParaRPr lang="ja-JP" altLang="en-US"/>
                </a:p>
              </p:txBody>
            </p:sp>
            <p:sp>
              <p:nvSpPr>
                <p:cNvPr id="179" name="Freeform 122"/>
                <p:cNvSpPr>
                  <a:spLocks/>
                </p:cNvSpPr>
                <p:nvPr/>
              </p:nvSpPr>
              <p:spPr bwMode="auto">
                <a:xfrm flipV="1">
                  <a:off x="3690" y="2296"/>
                  <a:ext cx="128" cy="272"/>
                </a:xfrm>
                <a:custGeom>
                  <a:avLst/>
                  <a:gdLst>
                    <a:gd name="T0" fmla="*/ 0 w 272"/>
                    <a:gd name="T1" fmla="*/ 272 h 363"/>
                    <a:gd name="T2" fmla="*/ 22 w 272"/>
                    <a:gd name="T3" fmla="*/ 68 h 363"/>
                    <a:gd name="T4" fmla="*/ 64 w 272"/>
                    <a:gd name="T5" fmla="*/ 0 h 363"/>
                    <a:gd name="T6" fmla="*/ 107 w 272"/>
                    <a:gd name="T7" fmla="*/ 68 h 363"/>
                    <a:gd name="T8" fmla="*/ 128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FF0000"/>
                  </a:solidFill>
                  <a:round/>
                  <a:headEnd/>
                  <a:tailEnd/>
                </a:ln>
              </p:spPr>
              <p:txBody>
                <a:bodyPr/>
                <a:lstStyle/>
                <a:p>
                  <a:endParaRPr lang="ja-JP" altLang="en-US"/>
                </a:p>
              </p:txBody>
            </p:sp>
            <p:sp>
              <p:nvSpPr>
                <p:cNvPr id="180" name="Freeform 123"/>
                <p:cNvSpPr>
                  <a:spLocks/>
                </p:cNvSpPr>
                <p:nvPr/>
              </p:nvSpPr>
              <p:spPr bwMode="auto">
                <a:xfrm flipV="1">
                  <a:off x="3947" y="2296"/>
                  <a:ext cx="128" cy="272"/>
                </a:xfrm>
                <a:custGeom>
                  <a:avLst/>
                  <a:gdLst>
                    <a:gd name="T0" fmla="*/ 0 w 272"/>
                    <a:gd name="T1" fmla="*/ 272 h 363"/>
                    <a:gd name="T2" fmla="*/ 22 w 272"/>
                    <a:gd name="T3" fmla="*/ 68 h 363"/>
                    <a:gd name="T4" fmla="*/ 64 w 272"/>
                    <a:gd name="T5" fmla="*/ 0 h 363"/>
                    <a:gd name="T6" fmla="*/ 107 w 272"/>
                    <a:gd name="T7" fmla="*/ 68 h 363"/>
                    <a:gd name="T8" fmla="*/ 128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FF0000"/>
                  </a:solidFill>
                  <a:round/>
                  <a:headEnd/>
                  <a:tailEnd/>
                </a:ln>
              </p:spPr>
              <p:txBody>
                <a:bodyPr/>
                <a:lstStyle/>
                <a:p>
                  <a:endParaRPr lang="ja-JP" altLang="en-US"/>
                </a:p>
              </p:txBody>
            </p:sp>
            <p:sp>
              <p:nvSpPr>
                <p:cNvPr id="181" name="Freeform 124"/>
                <p:cNvSpPr>
                  <a:spLocks/>
                </p:cNvSpPr>
                <p:nvPr/>
              </p:nvSpPr>
              <p:spPr bwMode="auto">
                <a:xfrm flipV="1">
                  <a:off x="4204" y="2296"/>
                  <a:ext cx="128" cy="272"/>
                </a:xfrm>
                <a:custGeom>
                  <a:avLst/>
                  <a:gdLst>
                    <a:gd name="T0" fmla="*/ 0 w 272"/>
                    <a:gd name="T1" fmla="*/ 272 h 363"/>
                    <a:gd name="T2" fmla="*/ 22 w 272"/>
                    <a:gd name="T3" fmla="*/ 68 h 363"/>
                    <a:gd name="T4" fmla="*/ 64 w 272"/>
                    <a:gd name="T5" fmla="*/ 0 h 363"/>
                    <a:gd name="T6" fmla="*/ 107 w 272"/>
                    <a:gd name="T7" fmla="*/ 68 h 363"/>
                    <a:gd name="T8" fmla="*/ 128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FF0000"/>
                  </a:solidFill>
                  <a:round/>
                  <a:headEnd/>
                  <a:tailEnd/>
                </a:ln>
              </p:spPr>
              <p:txBody>
                <a:bodyPr/>
                <a:lstStyle/>
                <a:p>
                  <a:endParaRPr lang="ja-JP" altLang="en-US"/>
                </a:p>
              </p:txBody>
            </p:sp>
            <p:sp>
              <p:nvSpPr>
                <p:cNvPr id="182" name="Freeform 125"/>
                <p:cNvSpPr>
                  <a:spLocks/>
                </p:cNvSpPr>
                <p:nvPr/>
              </p:nvSpPr>
              <p:spPr bwMode="auto">
                <a:xfrm>
                  <a:off x="4332" y="2024"/>
                  <a:ext cx="129" cy="272"/>
                </a:xfrm>
                <a:custGeom>
                  <a:avLst/>
                  <a:gdLst>
                    <a:gd name="T0" fmla="*/ 0 w 272"/>
                    <a:gd name="T1" fmla="*/ 272 h 363"/>
                    <a:gd name="T2" fmla="*/ 22 w 272"/>
                    <a:gd name="T3" fmla="*/ 68 h 363"/>
                    <a:gd name="T4" fmla="*/ 65 w 272"/>
                    <a:gd name="T5" fmla="*/ 0 h 363"/>
                    <a:gd name="T6" fmla="*/ 108 w 272"/>
                    <a:gd name="T7" fmla="*/ 68 h 363"/>
                    <a:gd name="T8" fmla="*/ 129 w 272"/>
                    <a:gd name="T9" fmla="*/ 272 h 363"/>
                    <a:gd name="T10" fmla="*/ 0 60000 65536"/>
                    <a:gd name="T11" fmla="*/ 0 60000 65536"/>
                    <a:gd name="T12" fmla="*/ 0 60000 65536"/>
                    <a:gd name="T13" fmla="*/ 0 60000 65536"/>
                    <a:gd name="T14" fmla="*/ 0 60000 65536"/>
                    <a:gd name="T15" fmla="*/ 0 w 272"/>
                    <a:gd name="T16" fmla="*/ 0 h 363"/>
                    <a:gd name="T17" fmla="*/ 272 w 272"/>
                    <a:gd name="T18" fmla="*/ 363 h 363"/>
                  </a:gdLst>
                  <a:ahLst/>
                  <a:cxnLst>
                    <a:cxn ang="T10">
                      <a:pos x="T0" y="T1"/>
                    </a:cxn>
                    <a:cxn ang="T11">
                      <a:pos x="T2" y="T3"/>
                    </a:cxn>
                    <a:cxn ang="T12">
                      <a:pos x="T4" y="T5"/>
                    </a:cxn>
                    <a:cxn ang="T13">
                      <a:pos x="T6" y="T7"/>
                    </a:cxn>
                    <a:cxn ang="T14">
                      <a:pos x="T8" y="T9"/>
                    </a:cxn>
                  </a:cxnLst>
                  <a:rect l="T15" t="T16" r="T17" b="T18"/>
                  <a:pathLst>
                    <a:path w="272" h="363">
                      <a:moveTo>
                        <a:pt x="0" y="363"/>
                      </a:moveTo>
                      <a:cubicBezTo>
                        <a:pt x="11" y="257"/>
                        <a:pt x="23" y="151"/>
                        <a:pt x="46" y="91"/>
                      </a:cubicBezTo>
                      <a:cubicBezTo>
                        <a:pt x="69" y="31"/>
                        <a:pt x="106" y="0"/>
                        <a:pt x="136" y="0"/>
                      </a:cubicBezTo>
                      <a:cubicBezTo>
                        <a:pt x="166" y="0"/>
                        <a:pt x="204" y="31"/>
                        <a:pt x="227" y="91"/>
                      </a:cubicBezTo>
                      <a:cubicBezTo>
                        <a:pt x="250" y="151"/>
                        <a:pt x="265" y="318"/>
                        <a:pt x="272" y="363"/>
                      </a:cubicBezTo>
                    </a:path>
                  </a:pathLst>
                </a:custGeom>
                <a:noFill/>
                <a:ln w="22225">
                  <a:solidFill>
                    <a:srgbClr val="FF0000"/>
                  </a:solidFill>
                  <a:round/>
                  <a:headEnd/>
                  <a:tailEnd/>
                </a:ln>
              </p:spPr>
              <p:txBody>
                <a:bodyPr/>
                <a:lstStyle/>
                <a:p>
                  <a:endParaRPr lang="ja-JP" altLang="en-US"/>
                </a:p>
              </p:txBody>
            </p:sp>
          </p:grpSp>
          <p:sp>
            <p:nvSpPr>
              <p:cNvPr id="102" name="Line 129"/>
              <p:cNvSpPr>
                <a:spLocks noChangeShapeType="1"/>
              </p:cNvSpPr>
              <p:nvPr/>
            </p:nvSpPr>
            <p:spPr bwMode="auto">
              <a:xfrm>
                <a:off x="2789" y="1524"/>
                <a:ext cx="0" cy="408"/>
              </a:xfrm>
              <a:prstGeom prst="line">
                <a:avLst/>
              </a:prstGeom>
              <a:noFill/>
              <a:ln w="38100">
                <a:solidFill>
                  <a:schemeClr val="tx1"/>
                </a:solidFill>
                <a:round/>
                <a:headEnd type="triangle" w="lg" len="lg"/>
                <a:tailEnd type="triangle" w="lg" len="lg"/>
              </a:ln>
            </p:spPr>
            <p:txBody>
              <a:bodyPr/>
              <a:lstStyle/>
              <a:p>
                <a:endParaRPr lang="ja-JP" altLang="en-US"/>
              </a:p>
            </p:txBody>
          </p:sp>
        </p:grpSp>
        <p:sp>
          <p:nvSpPr>
            <p:cNvPr id="87" name="Text Box 131"/>
            <p:cNvSpPr txBox="1">
              <a:spLocks noChangeArrowheads="1"/>
            </p:cNvSpPr>
            <p:nvPr/>
          </p:nvSpPr>
          <p:spPr bwMode="auto">
            <a:xfrm>
              <a:off x="4787900" y="1268413"/>
              <a:ext cx="3641725" cy="400050"/>
            </a:xfrm>
            <a:prstGeom prst="rect">
              <a:avLst/>
            </a:prstGeom>
            <a:noFill/>
            <a:ln w="9525">
              <a:noFill/>
              <a:miter lim="800000"/>
              <a:headEnd/>
              <a:tailEnd/>
            </a:ln>
          </p:spPr>
          <p:txBody>
            <a:bodyPr>
              <a:spAutoFit/>
            </a:bodyPr>
            <a:lstStyle/>
            <a:p>
              <a:pPr>
                <a:spcBef>
                  <a:spcPct val="50000"/>
                </a:spcBef>
              </a:pPr>
              <a:r>
                <a:rPr lang="en-US" altLang="ja-JP" sz="2000" b="1"/>
                <a:t>anti-Stokes scattering light </a:t>
              </a:r>
            </a:p>
          </p:txBody>
        </p:sp>
        <p:sp>
          <p:nvSpPr>
            <p:cNvPr id="88" name="Text Box 132"/>
            <p:cNvSpPr txBox="1">
              <a:spLocks noChangeArrowheads="1"/>
            </p:cNvSpPr>
            <p:nvPr/>
          </p:nvSpPr>
          <p:spPr bwMode="auto">
            <a:xfrm>
              <a:off x="5867400" y="3138488"/>
              <a:ext cx="2990850" cy="400050"/>
            </a:xfrm>
            <a:prstGeom prst="rect">
              <a:avLst/>
            </a:prstGeom>
            <a:noFill/>
            <a:ln w="9525">
              <a:noFill/>
              <a:miter lim="800000"/>
              <a:headEnd/>
              <a:tailEnd/>
            </a:ln>
          </p:spPr>
          <p:txBody>
            <a:bodyPr>
              <a:spAutoFit/>
            </a:bodyPr>
            <a:lstStyle/>
            <a:p>
              <a:pPr>
                <a:spcBef>
                  <a:spcPct val="50000"/>
                </a:spcBef>
              </a:pPr>
              <a:r>
                <a:rPr lang="en-US" altLang="ja-JP" sz="2000" b="1"/>
                <a:t>Stokes scattering light </a:t>
              </a:r>
            </a:p>
          </p:txBody>
        </p:sp>
        <p:sp>
          <p:nvSpPr>
            <p:cNvPr id="89" name="Text Box 133"/>
            <p:cNvSpPr txBox="1">
              <a:spLocks noChangeArrowheads="1"/>
            </p:cNvSpPr>
            <p:nvPr/>
          </p:nvSpPr>
          <p:spPr bwMode="auto">
            <a:xfrm>
              <a:off x="5651500" y="2130425"/>
              <a:ext cx="3135313" cy="400050"/>
            </a:xfrm>
            <a:prstGeom prst="rect">
              <a:avLst/>
            </a:prstGeom>
            <a:noFill/>
            <a:ln w="9525">
              <a:noFill/>
              <a:miter lim="800000"/>
              <a:headEnd/>
              <a:tailEnd/>
            </a:ln>
          </p:spPr>
          <p:txBody>
            <a:bodyPr>
              <a:spAutoFit/>
            </a:bodyPr>
            <a:lstStyle/>
            <a:p>
              <a:pPr>
                <a:spcBef>
                  <a:spcPct val="50000"/>
                </a:spcBef>
              </a:pPr>
              <a:r>
                <a:rPr lang="en-US" altLang="ja-JP" sz="2000" b="1"/>
                <a:t>Rayleigh scattering light </a:t>
              </a:r>
            </a:p>
          </p:txBody>
        </p:sp>
        <p:sp>
          <p:nvSpPr>
            <p:cNvPr id="90" name="Text Box 134"/>
            <p:cNvSpPr txBox="1">
              <a:spLocks noChangeArrowheads="1"/>
            </p:cNvSpPr>
            <p:nvPr/>
          </p:nvSpPr>
          <p:spPr bwMode="auto">
            <a:xfrm>
              <a:off x="500063" y="2274888"/>
              <a:ext cx="1839912" cy="400050"/>
            </a:xfrm>
            <a:prstGeom prst="rect">
              <a:avLst/>
            </a:prstGeom>
            <a:noFill/>
            <a:ln w="9525">
              <a:noFill/>
              <a:miter lim="800000"/>
              <a:headEnd/>
              <a:tailEnd/>
            </a:ln>
          </p:spPr>
          <p:txBody>
            <a:bodyPr>
              <a:spAutoFit/>
            </a:bodyPr>
            <a:lstStyle/>
            <a:p>
              <a:pPr>
                <a:spcBef>
                  <a:spcPct val="50000"/>
                </a:spcBef>
              </a:pPr>
              <a:r>
                <a:rPr lang="en-US" altLang="ja-JP" sz="2000" b="1"/>
                <a:t>Incident light </a:t>
              </a:r>
            </a:p>
          </p:txBody>
        </p:sp>
        <p:sp>
          <p:nvSpPr>
            <p:cNvPr id="91" name="Text Box 135"/>
            <p:cNvSpPr txBox="1">
              <a:spLocks noChangeArrowheads="1"/>
            </p:cNvSpPr>
            <p:nvPr/>
          </p:nvSpPr>
          <p:spPr bwMode="auto">
            <a:xfrm>
              <a:off x="2000250" y="1411288"/>
              <a:ext cx="2571750" cy="400050"/>
            </a:xfrm>
            <a:prstGeom prst="rect">
              <a:avLst/>
            </a:prstGeom>
            <a:noFill/>
            <a:ln w="9525">
              <a:noFill/>
              <a:miter lim="800000"/>
              <a:headEnd/>
              <a:tailEnd/>
            </a:ln>
          </p:spPr>
          <p:txBody>
            <a:bodyPr>
              <a:spAutoFit/>
            </a:bodyPr>
            <a:lstStyle/>
            <a:p>
              <a:pPr>
                <a:spcBef>
                  <a:spcPct val="50000"/>
                </a:spcBef>
              </a:pPr>
              <a:r>
                <a:rPr lang="en-US" altLang="ja-JP" sz="2000" b="1"/>
                <a:t>Molecular vibration</a:t>
              </a:r>
            </a:p>
          </p:txBody>
        </p:sp>
        <p:sp>
          <p:nvSpPr>
            <p:cNvPr id="92" name="Text Box 138"/>
            <p:cNvSpPr txBox="1">
              <a:spLocks noChangeArrowheads="1"/>
            </p:cNvSpPr>
            <p:nvPr/>
          </p:nvSpPr>
          <p:spPr bwMode="auto">
            <a:xfrm>
              <a:off x="3348038" y="1663700"/>
              <a:ext cx="576262" cy="396875"/>
            </a:xfrm>
            <a:prstGeom prst="rect">
              <a:avLst/>
            </a:prstGeom>
            <a:noFill/>
            <a:ln w="9525">
              <a:noFill/>
              <a:miter lim="800000"/>
              <a:headEnd/>
              <a:tailEnd/>
            </a:ln>
          </p:spPr>
          <p:txBody>
            <a:bodyPr>
              <a:spAutoFit/>
            </a:bodyPr>
            <a:lstStyle/>
            <a:p>
              <a:pPr>
                <a:spcBef>
                  <a:spcPct val="50000"/>
                </a:spcBef>
              </a:pPr>
              <a:r>
                <a:rPr lang="en-US" altLang="ja-JP" sz="2000"/>
                <a:t>h</a:t>
              </a:r>
              <a:r>
                <a:rPr lang="en-US" altLang="ja-JP" sz="2000">
                  <a:latin typeface="Symbol" pitchFamily="18" charset="2"/>
                </a:rPr>
                <a:t>u</a:t>
              </a:r>
              <a:r>
                <a:rPr lang="en-US" altLang="ja-JP" sz="2000" baseline="-25000"/>
                <a:t>1</a:t>
              </a:r>
            </a:p>
          </p:txBody>
        </p:sp>
        <p:sp>
          <p:nvSpPr>
            <p:cNvPr id="93" name="Text Box 139"/>
            <p:cNvSpPr txBox="1">
              <a:spLocks noChangeArrowheads="1"/>
            </p:cNvSpPr>
            <p:nvPr/>
          </p:nvSpPr>
          <p:spPr bwMode="auto">
            <a:xfrm>
              <a:off x="1403350" y="2527300"/>
              <a:ext cx="576263" cy="396875"/>
            </a:xfrm>
            <a:prstGeom prst="rect">
              <a:avLst/>
            </a:prstGeom>
            <a:noFill/>
            <a:ln w="9525">
              <a:noFill/>
              <a:miter lim="800000"/>
              <a:headEnd/>
              <a:tailEnd/>
            </a:ln>
          </p:spPr>
          <p:txBody>
            <a:bodyPr>
              <a:spAutoFit/>
            </a:bodyPr>
            <a:lstStyle/>
            <a:p>
              <a:pPr>
                <a:spcBef>
                  <a:spcPct val="50000"/>
                </a:spcBef>
              </a:pPr>
              <a:r>
                <a:rPr lang="en-US" altLang="ja-JP" sz="2000"/>
                <a:t>h</a:t>
              </a:r>
              <a:r>
                <a:rPr lang="en-US" altLang="ja-JP" sz="2000">
                  <a:latin typeface="Symbol" pitchFamily="18" charset="2"/>
                </a:rPr>
                <a:t>u</a:t>
              </a:r>
              <a:r>
                <a:rPr lang="en-US" altLang="ja-JP" sz="2000" baseline="-25000"/>
                <a:t>0</a:t>
              </a:r>
            </a:p>
          </p:txBody>
        </p:sp>
        <p:sp>
          <p:nvSpPr>
            <p:cNvPr id="94" name="Text Box 140"/>
            <p:cNvSpPr txBox="1">
              <a:spLocks noChangeArrowheads="1"/>
            </p:cNvSpPr>
            <p:nvPr/>
          </p:nvSpPr>
          <p:spPr bwMode="auto">
            <a:xfrm>
              <a:off x="6084888" y="1519238"/>
              <a:ext cx="1439862" cy="396875"/>
            </a:xfrm>
            <a:prstGeom prst="rect">
              <a:avLst/>
            </a:prstGeom>
            <a:noFill/>
            <a:ln w="9525">
              <a:noFill/>
              <a:miter lim="800000"/>
              <a:headEnd/>
              <a:tailEnd/>
            </a:ln>
          </p:spPr>
          <p:txBody>
            <a:bodyPr>
              <a:spAutoFit/>
            </a:bodyPr>
            <a:lstStyle/>
            <a:p>
              <a:pPr>
                <a:spcBef>
                  <a:spcPct val="50000"/>
                </a:spcBef>
              </a:pPr>
              <a:r>
                <a:rPr lang="en-US" altLang="ja-JP" sz="2000"/>
                <a:t>h</a:t>
              </a:r>
              <a:r>
                <a:rPr lang="en-US" altLang="ja-JP" sz="2000">
                  <a:latin typeface="Symbol" pitchFamily="18" charset="2"/>
                </a:rPr>
                <a:t>u</a:t>
              </a:r>
              <a:r>
                <a:rPr lang="en-US" altLang="ja-JP" sz="2000" baseline="-25000"/>
                <a:t>0</a:t>
              </a:r>
              <a:r>
                <a:rPr lang="en-US" altLang="ja-JP" sz="2000"/>
                <a:t>+ h</a:t>
              </a:r>
              <a:r>
                <a:rPr lang="en-US" altLang="ja-JP" sz="2000">
                  <a:latin typeface="Symbol" pitchFamily="18" charset="2"/>
                </a:rPr>
                <a:t>u</a:t>
              </a:r>
              <a:r>
                <a:rPr lang="en-US" altLang="ja-JP" sz="2000" baseline="-25000"/>
                <a:t>1</a:t>
              </a:r>
            </a:p>
          </p:txBody>
        </p:sp>
        <p:sp>
          <p:nvSpPr>
            <p:cNvPr id="95" name="Text Box 141"/>
            <p:cNvSpPr txBox="1">
              <a:spLocks noChangeArrowheads="1"/>
            </p:cNvSpPr>
            <p:nvPr/>
          </p:nvSpPr>
          <p:spPr bwMode="auto">
            <a:xfrm>
              <a:off x="6804025" y="2384425"/>
              <a:ext cx="576263" cy="396875"/>
            </a:xfrm>
            <a:prstGeom prst="rect">
              <a:avLst/>
            </a:prstGeom>
            <a:noFill/>
            <a:ln w="9525">
              <a:noFill/>
              <a:miter lim="800000"/>
              <a:headEnd/>
              <a:tailEnd/>
            </a:ln>
          </p:spPr>
          <p:txBody>
            <a:bodyPr>
              <a:spAutoFit/>
            </a:bodyPr>
            <a:lstStyle/>
            <a:p>
              <a:pPr>
                <a:spcBef>
                  <a:spcPct val="50000"/>
                </a:spcBef>
              </a:pPr>
              <a:r>
                <a:rPr lang="en-US" altLang="ja-JP" sz="2000"/>
                <a:t>h</a:t>
              </a:r>
              <a:r>
                <a:rPr lang="en-US" altLang="ja-JP" sz="2000">
                  <a:latin typeface="Symbol" pitchFamily="18" charset="2"/>
                </a:rPr>
                <a:t>u</a:t>
              </a:r>
              <a:r>
                <a:rPr lang="en-US" altLang="ja-JP" sz="2000" baseline="-25000"/>
                <a:t>0</a:t>
              </a:r>
            </a:p>
          </p:txBody>
        </p:sp>
        <p:sp>
          <p:nvSpPr>
            <p:cNvPr id="96" name="Text Box 142"/>
            <p:cNvSpPr txBox="1">
              <a:spLocks noChangeArrowheads="1"/>
            </p:cNvSpPr>
            <p:nvPr/>
          </p:nvSpPr>
          <p:spPr bwMode="auto">
            <a:xfrm>
              <a:off x="6516688" y="3392488"/>
              <a:ext cx="1439862" cy="396875"/>
            </a:xfrm>
            <a:prstGeom prst="rect">
              <a:avLst/>
            </a:prstGeom>
            <a:noFill/>
            <a:ln w="9525">
              <a:noFill/>
              <a:miter lim="800000"/>
              <a:headEnd/>
              <a:tailEnd/>
            </a:ln>
          </p:spPr>
          <p:txBody>
            <a:bodyPr>
              <a:spAutoFit/>
            </a:bodyPr>
            <a:lstStyle/>
            <a:p>
              <a:pPr>
                <a:spcBef>
                  <a:spcPct val="50000"/>
                </a:spcBef>
              </a:pPr>
              <a:r>
                <a:rPr lang="en-US" altLang="ja-JP" sz="2000"/>
                <a:t>h</a:t>
              </a:r>
              <a:r>
                <a:rPr lang="en-US" altLang="ja-JP" sz="2000">
                  <a:latin typeface="Symbol" pitchFamily="18" charset="2"/>
                </a:rPr>
                <a:t>u</a:t>
              </a:r>
              <a:r>
                <a:rPr lang="en-US" altLang="ja-JP" sz="2000" baseline="-25000"/>
                <a:t>0 </a:t>
              </a:r>
              <a:r>
                <a:rPr lang="en-US" altLang="ja-JP" sz="2000"/>
                <a:t>- h</a:t>
              </a:r>
              <a:r>
                <a:rPr lang="en-US" altLang="ja-JP" sz="2000">
                  <a:latin typeface="Symbol" pitchFamily="18" charset="2"/>
                </a:rPr>
                <a:t>u</a:t>
              </a:r>
              <a:r>
                <a:rPr lang="en-US" altLang="ja-JP" sz="2000" baseline="-25000"/>
                <a:t>1</a:t>
              </a:r>
            </a:p>
          </p:txBody>
        </p:sp>
      </p:grpSp>
    </p:spTree>
  </p:cSld>
  <p:clrMapOvr>
    <a:masterClrMapping/>
  </p:clrMapOvr>
  <p:transition advTm="109731">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04664"/>
            <a:ext cx="7560840" cy="706090"/>
          </a:xfrm>
        </p:spPr>
        <p:txBody>
          <a:bodyPr>
            <a:normAutofit/>
          </a:bodyPr>
          <a:lstStyle/>
          <a:p>
            <a:r>
              <a:rPr lang="en-US" altLang="ja-JP" sz="2800" dirty="0" smtClean="0"/>
              <a:t>Previous work (Raman Spectroscopy)</a:t>
            </a:r>
            <a:endParaRPr kumimoji="1" lang="ja-JP" altLang="en-US" sz="2800" dirty="0"/>
          </a:p>
        </p:txBody>
      </p:sp>
      <p:sp>
        <p:nvSpPr>
          <p:cNvPr id="16" name="テキスト ボックス 15"/>
          <p:cNvSpPr txBox="1"/>
          <p:nvPr/>
        </p:nvSpPr>
        <p:spPr>
          <a:xfrm>
            <a:off x="6588224" y="2060848"/>
            <a:ext cx="1152128" cy="369332"/>
          </a:xfrm>
          <a:prstGeom prst="rect">
            <a:avLst/>
          </a:prstGeom>
          <a:noFill/>
        </p:spPr>
        <p:txBody>
          <a:bodyPr wrap="square" rtlCol="0">
            <a:spAutoFit/>
          </a:bodyPr>
          <a:lstStyle/>
          <a:p>
            <a:endParaRPr kumimoji="1" lang="ja-JP" altLang="en-US" dirty="0"/>
          </a:p>
        </p:txBody>
      </p:sp>
      <p:grpSp>
        <p:nvGrpSpPr>
          <p:cNvPr id="3" name="グループ化 25"/>
          <p:cNvGrpSpPr/>
          <p:nvPr/>
        </p:nvGrpSpPr>
        <p:grpSpPr>
          <a:xfrm>
            <a:off x="5868144" y="2348880"/>
            <a:ext cx="3107357" cy="2405122"/>
            <a:chOff x="5796136" y="4452878"/>
            <a:chExt cx="3107357" cy="2405122"/>
          </a:xfrm>
        </p:grpSpPr>
        <p:pic>
          <p:nvPicPr>
            <p:cNvPr id="23" name="Picture 2"/>
            <p:cNvPicPr>
              <a:picLocks noChangeAspect="1" noChangeArrowheads="1"/>
            </p:cNvPicPr>
            <p:nvPr/>
          </p:nvPicPr>
          <p:blipFill>
            <a:blip r:embed="rId3" cstate="email"/>
            <a:srcRect/>
            <a:stretch>
              <a:fillRect/>
            </a:stretch>
          </p:blipFill>
          <p:spPr bwMode="auto">
            <a:xfrm>
              <a:off x="5796136" y="4452878"/>
              <a:ext cx="1080120" cy="900000"/>
            </a:xfrm>
            <a:prstGeom prst="rect">
              <a:avLst/>
            </a:prstGeom>
            <a:noFill/>
            <a:ln w="9525">
              <a:noFill/>
              <a:miter lim="800000"/>
              <a:headEnd/>
              <a:tailEnd/>
            </a:ln>
          </p:spPr>
        </p:pic>
        <p:pic>
          <p:nvPicPr>
            <p:cNvPr id="24" name="Picture 2"/>
            <p:cNvPicPr>
              <a:picLocks noChangeAspect="1" noChangeArrowheads="1"/>
            </p:cNvPicPr>
            <p:nvPr/>
          </p:nvPicPr>
          <p:blipFill>
            <a:blip r:embed="rId4" cstate="email"/>
            <a:srcRect/>
            <a:stretch>
              <a:fillRect/>
            </a:stretch>
          </p:blipFill>
          <p:spPr bwMode="auto">
            <a:xfrm>
              <a:off x="5940152" y="5429772"/>
              <a:ext cx="2555776" cy="1428228"/>
            </a:xfrm>
            <a:prstGeom prst="rect">
              <a:avLst/>
            </a:prstGeom>
            <a:noFill/>
            <a:ln w="9525">
              <a:noFill/>
              <a:miter lim="800000"/>
              <a:headEnd/>
              <a:tailEnd/>
            </a:ln>
          </p:spPr>
        </p:pic>
        <p:pic>
          <p:nvPicPr>
            <p:cNvPr id="25" name="Picture 3"/>
            <p:cNvPicPr>
              <a:picLocks noChangeAspect="1" noChangeArrowheads="1"/>
            </p:cNvPicPr>
            <p:nvPr/>
          </p:nvPicPr>
          <p:blipFill>
            <a:blip r:embed="rId5" cstate="email"/>
            <a:srcRect/>
            <a:stretch>
              <a:fillRect/>
            </a:stretch>
          </p:blipFill>
          <p:spPr bwMode="auto">
            <a:xfrm>
              <a:off x="7020272" y="4509120"/>
              <a:ext cx="1883221" cy="848250"/>
            </a:xfrm>
            <a:prstGeom prst="rect">
              <a:avLst/>
            </a:prstGeom>
            <a:noFill/>
            <a:ln w="9525">
              <a:noFill/>
              <a:miter lim="800000"/>
              <a:headEnd/>
              <a:tailEnd/>
            </a:ln>
          </p:spPr>
        </p:pic>
      </p:grpSp>
      <p:sp>
        <p:nvSpPr>
          <p:cNvPr id="43" name="正方形/長方形 42"/>
          <p:cNvSpPr/>
          <p:nvPr/>
        </p:nvSpPr>
        <p:spPr>
          <a:xfrm>
            <a:off x="1404560" y="6403916"/>
            <a:ext cx="6984268" cy="369332"/>
          </a:xfrm>
          <a:prstGeom prst="rect">
            <a:avLst/>
          </a:prstGeom>
        </p:spPr>
        <p:txBody>
          <a:bodyPr wrap="square">
            <a:spAutoFit/>
          </a:bodyPr>
          <a:lstStyle/>
          <a:p>
            <a:r>
              <a:rPr lang="en-US" altLang="ja-JP" dirty="0" smtClean="0"/>
              <a:t>Christopher Wilhelm </a:t>
            </a:r>
            <a:r>
              <a:rPr lang="en-US" altLang="ja-JP" i="1" dirty="0" smtClean="0"/>
              <a:t>et al.,</a:t>
            </a:r>
            <a:r>
              <a:rPr lang="ja-JP" altLang="en-US" i="1" dirty="0" smtClean="0"/>
              <a:t> </a:t>
            </a:r>
            <a:r>
              <a:rPr lang="en-US" altLang="ja-JP" dirty="0" smtClean="0"/>
              <a:t>J.AM.CHEM.SOC , </a:t>
            </a:r>
            <a:r>
              <a:rPr lang="en-US" altLang="ja-JP" b="1" dirty="0" smtClean="0"/>
              <a:t>130</a:t>
            </a:r>
            <a:r>
              <a:rPr lang="en-US" altLang="ja-JP" dirty="0" smtClean="0"/>
              <a:t> , 4415-4420 (2008)</a:t>
            </a:r>
            <a:endParaRPr lang="ja-JP" altLang="en-US" b="1" dirty="0"/>
          </a:p>
        </p:txBody>
      </p:sp>
      <p:grpSp>
        <p:nvGrpSpPr>
          <p:cNvPr id="47" name="グループ化 46"/>
          <p:cNvGrpSpPr/>
          <p:nvPr/>
        </p:nvGrpSpPr>
        <p:grpSpPr>
          <a:xfrm>
            <a:off x="323528" y="1412776"/>
            <a:ext cx="5686480" cy="3807328"/>
            <a:chOff x="251520" y="836712"/>
            <a:chExt cx="5686480" cy="3807328"/>
          </a:xfrm>
        </p:grpSpPr>
        <p:pic>
          <p:nvPicPr>
            <p:cNvPr id="3079" name="Picture 7"/>
            <p:cNvPicPr>
              <a:picLocks noChangeAspect="1" noChangeArrowheads="1"/>
            </p:cNvPicPr>
            <p:nvPr/>
          </p:nvPicPr>
          <p:blipFill>
            <a:blip r:embed="rId6" cstate="email"/>
            <a:srcRect/>
            <a:stretch>
              <a:fillRect/>
            </a:stretch>
          </p:blipFill>
          <p:spPr bwMode="auto">
            <a:xfrm>
              <a:off x="251520" y="1266638"/>
              <a:ext cx="2304000" cy="1372933"/>
            </a:xfrm>
            <a:prstGeom prst="rect">
              <a:avLst/>
            </a:prstGeom>
            <a:noFill/>
            <a:ln w="9525">
              <a:noFill/>
              <a:miter lim="800000"/>
              <a:headEnd/>
              <a:tailEnd/>
            </a:ln>
          </p:spPr>
        </p:pic>
        <p:sp>
          <p:nvSpPr>
            <p:cNvPr id="13" name="右矢印 12"/>
            <p:cNvSpPr/>
            <p:nvPr/>
          </p:nvSpPr>
          <p:spPr>
            <a:xfrm>
              <a:off x="2771800" y="1667154"/>
              <a:ext cx="432048" cy="1440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5"/>
            <p:cNvGrpSpPr/>
            <p:nvPr/>
          </p:nvGrpSpPr>
          <p:grpSpPr>
            <a:xfrm>
              <a:off x="3347864" y="1247638"/>
              <a:ext cx="2304000" cy="1394003"/>
              <a:chOff x="3347864" y="1042680"/>
              <a:chExt cx="2304000" cy="1394003"/>
            </a:xfrm>
          </p:grpSpPr>
          <p:pic>
            <p:nvPicPr>
              <p:cNvPr id="3080" name="Picture 8"/>
              <p:cNvPicPr>
                <a:picLocks noChangeAspect="1" noChangeArrowheads="1"/>
              </p:cNvPicPr>
              <p:nvPr/>
            </p:nvPicPr>
            <p:blipFill>
              <a:blip r:embed="rId7" cstate="email"/>
              <a:srcRect/>
              <a:stretch>
                <a:fillRect/>
              </a:stretch>
            </p:blipFill>
            <p:spPr bwMode="auto">
              <a:xfrm>
                <a:off x="3347864" y="1052736"/>
                <a:ext cx="2304000" cy="1383947"/>
              </a:xfrm>
              <a:prstGeom prst="rect">
                <a:avLst/>
              </a:prstGeom>
              <a:noFill/>
              <a:ln w="9525">
                <a:noFill/>
                <a:miter lim="800000"/>
                <a:headEnd/>
                <a:tailEnd/>
              </a:ln>
            </p:spPr>
          </p:pic>
          <p:sp>
            <p:nvSpPr>
              <p:cNvPr id="37" name="下矢印 36"/>
              <p:cNvSpPr/>
              <p:nvPr/>
            </p:nvSpPr>
            <p:spPr>
              <a:xfrm>
                <a:off x="4361608" y="152081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8" name="下矢印 37"/>
              <p:cNvSpPr/>
              <p:nvPr/>
            </p:nvSpPr>
            <p:spPr>
              <a:xfrm>
                <a:off x="4893652" y="1635524"/>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9" name="下矢印 38"/>
              <p:cNvSpPr/>
              <p:nvPr/>
            </p:nvSpPr>
            <p:spPr>
              <a:xfrm>
                <a:off x="4569792" y="104268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sp>
          <p:nvSpPr>
            <p:cNvPr id="44" name="正方形/長方形 43"/>
            <p:cNvSpPr/>
            <p:nvPr/>
          </p:nvSpPr>
          <p:spPr>
            <a:xfrm>
              <a:off x="361882" y="836712"/>
              <a:ext cx="2117631" cy="338554"/>
            </a:xfrm>
            <a:prstGeom prst="rect">
              <a:avLst/>
            </a:prstGeom>
          </p:spPr>
          <p:txBody>
            <a:bodyPr wrap="none">
              <a:spAutoFit/>
            </a:bodyPr>
            <a:lstStyle/>
            <a:p>
              <a:r>
                <a:rPr lang="en-US" altLang="ja-JP" sz="1600" dirty="0" smtClean="0"/>
                <a:t>(A) </a:t>
              </a:r>
              <a:r>
                <a:rPr lang="en-US" altLang="ja-JP" sz="1600" b="1" dirty="0" smtClean="0"/>
                <a:t>1</a:t>
              </a:r>
              <a:r>
                <a:rPr lang="ja-JP" altLang="en-US" sz="1600" b="1" dirty="0" smtClean="0"/>
                <a:t>・</a:t>
              </a:r>
              <a:r>
                <a:rPr lang="en-US" altLang="ja-JP" sz="1600" b="1" dirty="0" smtClean="0"/>
                <a:t>3 </a:t>
              </a:r>
              <a:r>
                <a:rPr lang="en-US" altLang="ja-JP" sz="1600" dirty="0" smtClean="0"/>
                <a:t>before pressing</a:t>
              </a:r>
              <a:endParaRPr lang="ja-JP" altLang="en-US" sz="1600" dirty="0"/>
            </a:p>
          </p:txBody>
        </p:sp>
        <p:sp>
          <p:nvSpPr>
            <p:cNvPr id="49" name="正方形/長方形 48"/>
            <p:cNvSpPr/>
            <p:nvPr/>
          </p:nvSpPr>
          <p:spPr>
            <a:xfrm>
              <a:off x="3116074" y="868244"/>
              <a:ext cx="2821926" cy="338554"/>
            </a:xfrm>
            <a:prstGeom prst="rect">
              <a:avLst/>
            </a:prstGeom>
          </p:spPr>
          <p:txBody>
            <a:bodyPr wrap="none">
              <a:spAutoFit/>
            </a:bodyPr>
            <a:lstStyle/>
            <a:p>
              <a:r>
                <a:rPr lang="en-US" altLang="ja-JP" sz="1600" dirty="0" smtClean="0"/>
                <a:t>(B)</a:t>
              </a:r>
              <a:r>
                <a:rPr lang="en-US" altLang="ja-JP" sz="1600" b="1" dirty="0" smtClean="0"/>
                <a:t>1</a:t>
              </a:r>
              <a:r>
                <a:rPr lang="ja-JP" altLang="en-US" sz="1600" b="1" dirty="0" smtClean="0"/>
                <a:t>・</a:t>
              </a:r>
              <a:r>
                <a:rPr lang="en-US" altLang="ja-JP" sz="1600" b="1" dirty="0" smtClean="0"/>
                <a:t>3 </a:t>
              </a:r>
              <a:r>
                <a:rPr lang="en-US" altLang="ja-JP" sz="1600" dirty="0" smtClean="0"/>
                <a:t>after pressing to 2.8 </a:t>
              </a:r>
              <a:r>
                <a:rPr lang="en-US" altLang="ja-JP" sz="1600" dirty="0" err="1" smtClean="0"/>
                <a:t>GPa</a:t>
              </a:r>
              <a:endParaRPr lang="ja-JP" altLang="en-US" sz="1600" dirty="0"/>
            </a:p>
          </p:txBody>
        </p:sp>
        <p:grpSp>
          <p:nvGrpSpPr>
            <p:cNvPr id="46" name="グループ化 45"/>
            <p:cNvGrpSpPr/>
            <p:nvPr/>
          </p:nvGrpSpPr>
          <p:grpSpPr>
            <a:xfrm>
              <a:off x="3291622" y="2868702"/>
              <a:ext cx="2365942" cy="1775338"/>
              <a:chOff x="3300566" y="4619482"/>
              <a:chExt cx="2365942" cy="1775338"/>
            </a:xfrm>
          </p:grpSpPr>
          <p:grpSp>
            <p:nvGrpSpPr>
              <p:cNvPr id="6" name="グループ化 47"/>
              <p:cNvGrpSpPr/>
              <p:nvPr/>
            </p:nvGrpSpPr>
            <p:grpSpPr>
              <a:xfrm>
                <a:off x="3347864" y="5026820"/>
                <a:ext cx="2318644" cy="1368000"/>
                <a:chOff x="3347864" y="4869160"/>
                <a:chExt cx="2318644" cy="1368000"/>
              </a:xfrm>
            </p:grpSpPr>
            <p:pic>
              <p:nvPicPr>
                <p:cNvPr id="3076" name="Picture 4"/>
                <p:cNvPicPr>
                  <a:picLocks noChangeAspect="1" noChangeArrowheads="1"/>
                </p:cNvPicPr>
                <p:nvPr/>
              </p:nvPicPr>
              <p:blipFill>
                <a:blip r:embed="rId8" cstate="email"/>
                <a:srcRect/>
                <a:stretch>
                  <a:fillRect/>
                </a:stretch>
              </p:blipFill>
              <p:spPr bwMode="auto">
                <a:xfrm>
                  <a:off x="3347864" y="4869160"/>
                  <a:ext cx="2318644" cy="1368000"/>
                </a:xfrm>
                <a:prstGeom prst="rect">
                  <a:avLst/>
                </a:prstGeom>
                <a:noFill/>
                <a:ln w="9525">
                  <a:noFill/>
                  <a:miter lim="800000"/>
                  <a:headEnd/>
                  <a:tailEnd/>
                </a:ln>
              </p:spPr>
            </p:pic>
            <p:sp>
              <p:nvSpPr>
                <p:cNvPr id="40" name="下矢印 39"/>
                <p:cNvSpPr/>
                <p:nvPr/>
              </p:nvSpPr>
              <p:spPr>
                <a:xfrm>
                  <a:off x="4585960" y="4890100"/>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1" name="下矢印 40"/>
                <p:cNvSpPr/>
                <p:nvPr/>
              </p:nvSpPr>
              <p:spPr>
                <a:xfrm>
                  <a:off x="4897140" y="544999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2" name="下矢印 41"/>
                <p:cNvSpPr/>
                <p:nvPr/>
              </p:nvSpPr>
              <p:spPr>
                <a:xfrm>
                  <a:off x="4376916" y="5484896"/>
                  <a:ext cx="45719" cy="14401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sp>
            <p:nvSpPr>
              <p:cNvPr id="52" name="正方形/長方形 51"/>
              <p:cNvSpPr/>
              <p:nvPr/>
            </p:nvSpPr>
            <p:spPr>
              <a:xfrm>
                <a:off x="3300566" y="4619482"/>
                <a:ext cx="2251514" cy="338554"/>
              </a:xfrm>
              <a:prstGeom prst="rect">
                <a:avLst/>
              </a:prstGeom>
            </p:spPr>
            <p:txBody>
              <a:bodyPr wrap="none">
                <a:spAutoFit/>
              </a:bodyPr>
              <a:lstStyle/>
              <a:p>
                <a:r>
                  <a:rPr lang="en-US" altLang="ja-JP" sz="1600" dirty="0" smtClean="0"/>
                  <a:t>(</a:t>
                </a:r>
                <a:r>
                  <a:rPr lang="en-US" altLang="ja-JP" sz="1600" dirty="0" smtClean="0"/>
                  <a:t>C</a:t>
                </a:r>
                <a:r>
                  <a:rPr lang="en-US" altLang="ja-JP" sz="1600" dirty="0" smtClean="0"/>
                  <a:t>)</a:t>
                </a:r>
                <a:r>
                  <a:rPr lang="en-US" altLang="ja-JP" sz="1600" b="1" dirty="0" smtClean="0"/>
                  <a:t>2</a:t>
                </a:r>
                <a:r>
                  <a:rPr lang="ja-JP" altLang="en-US" sz="1600" b="1" dirty="0" smtClean="0"/>
                  <a:t>・</a:t>
                </a:r>
                <a:r>
                  <a:rPr lang="en-US" altLang="ja-JP" sz="1600" b="1" dirty="0" smtClean="0"/>
                  <a:t>5 </a:t>
                </a:r>
                <a:r>
                  <a:rPr lang="en-US" altLang="ja-JP" sz="1600" dirty="0" smtClean="0"/>
                  <a:t>polymer </a:t>
                </a:r>
                <a:r>
                  <a:rPr lang="en-US" altLang="ja-JP" sz="1600" dirty="0" err="1" smtClean="0"/>
                  <a:t>cocrystal</a:t>
                </a:r>
                <a:endParaRPr lang="ja-JP" altLang="en-US" sz="1600" dirty="0"/>
              </a:p>
            </p:txBody>
          </p:sp>
        </p:grpSp>
      </p:grpSp>
      <p:sp>
        <p:nvSpPr>
          <p:cNvPr id="33" name="タイトル 1"/>
          <p:cNvSpPr txBox="1">
            <a:spLocks/>
          </p:cNvSpPr>
          <p:nvPr/>
        </p:nvSpPr>
        <p:spPr>
          <a:xfrm>
            <a:off x="6680698" y="-99392"/>
            <a:ext cx="3117032" cy="76470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smtClean="0">
                <a:ln>
                  <a:noFill/>
                </a:ln>
                <a:solidFill>
                  <a:srgbClr val="C00000"/>
                </a:solidFill>
                <a:effectLst/>
                <a:uLnTx/>
                <a:uFillTx/>
                <a:latin typeface="+mj-lt"/>
                <a:ea typeface="+mj-ea"/>
                <a:cs typeface="+mj-cs"/>
              </a:rPr>
              <a:t>Introduction</a:t>
            </a:r>
            <a:endParaRPr kumimoji="1" lang="ja-JP" altLang="en-US"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45" name="テキスト ボックス 44"/>
          <p:cNvSpPr txBox="1"/>
          <p:nvPr/>
        </p:nvSpPr>
        <p:spPr>
          <a:xfrm>
            <a:off x="8495928" y="6309320"/>
            <a:ext cx="648072" cy="369332"/>
          </a:xfrm>
          <a:prstGeom prst="rect">
            <a:avLst/>
          </a:prstGeom>
          <a:noFill/>
        </p:spPr>
        <p:txBody>
          <a:bodyPr wrap="square" rtlCol="0">
            <a:spAutoFit/>
          </a:bodyPr>
          <a:lstStyle/>
          <a:p>
            <a:r>
              <a:rPr lang="en-US" altLang="ja-JP" dirty="0" smtClean="0"/>
              <a:t>8</a:t>
            </a:r>
            <a:endParaRPr kumimoji="1" lang="ja-JP" altLang="en-US" dirty="0"/>
          </a:p>
        </p:txBody>
      </p:sp>
    </p:spTree>
  </p:cSld>
  <p:clrMapOvr>
    <a:masterClrMapping/>
  </p:clrMapOvr>
  <p:transition advTm="9672">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800" b="1" dirty="0" smtClean="0">
                <a:solidFill>
                  <a:srgbClr val="C00000"/>
                </a:solidFill>
              </a:rPr>
              <a:t>Motivation</a:t>
            </a:r>
            <a:endParaRPr kumimoji="1" lang="ja-JP" altLang="en-US" sz="4800" b="1" dirty="0">
              <a:solidFill>
                <a:srgbClr val="C00000"/>
              </a:solidFill>
            </a:endParaRPr>
          </a:p>
        </p:txBody>
      </p:sp>
      <p:sp>
        <p:nvSpPr>
          <p:cNvPr id="3" name="コンテンツ プレースホルダ 2"/>
          <p:cNvSpPr>
            <a:spLocks noGrp="1"/>
          </p:cNvSpPr>
          <p:nvPr>
            <p:ph idx="1"/>
          </p:nvPr>
        </p:nvSpPr>
        <p:spPr>
          <a:xfrm>
            <a:off x="467544" y="1844824"/>
            <a:ext cx="8352928" cy="3672408"/>
          </a:xfrm>
        </p:spPr>
        <p:txBody>
          <a:bodyPr>
            <a:normAutofit/>
          </a:bodyPr>
          <a:lstStyle/>
          <a:p>
            <a:pPr>
              <a:buNone/>
            </a:pPr>
            <a:r>
              <a:rPr lang="ja-JP" altLang="en-US" sz="4000" dirty="0" smtClean="0"/>
              <a:t>・</a:t>
            </a:r>
            <a:r>
              <a:rPr lang="en-US" altLang="ja-JP" sz="4000" dirty="0" smtClean="0"/>
              <a:t>Investigate whether pressure induce polymerization or not.</a:t>
            </a:r>
          </a:p>
          <a:p>
            <a:pPr>
              <a:buNone/>
            </a:pPr>
            <a:endParaRPr lang="en-US" altLang="ja-JP" sz="4000" dirty="0" smtClean="0"/>
          </a:p>
          <a:p>
            <a:pPr>
              <a:buNone/>
            </a:pPr>
            <a:r>
              <a:rPr lang="ja-JP" altLang="en-US" sz="4000" dirty="0" smtClean="0"/>
              <a:t>・</a:t>
            </a:r>
            <a:r>
              <a:rPr lang="en-US" altLang="ja-JP" sz="4000" dirty="0" smtClean="0"/>
              <a:t> Investigate behavior of the electrical resistance  by pressure.</a:t>
            </a:r>
          </a:p>
          <a:p>
            <a:pPr>
              <a:buNone/>
            </a:pPr>
            <a:endParaRPr lang="en-US" altLang="ja-JP" sz="4000" dirty="0" smtClean="0"/>
          </a:p>
        </p:txBody>
      </p:sp>
      <p:sp>
        <p:nvSpPr>
          <p:cNvPr id="4" name="テキスト ボックス 3"/>
          <p:cNvSpPr txBox="1"/>
          <p:nvPr/>
        </p:nvSpPr>
        <p:spPr>
          <a:xfrm>
            <a:off x="8495928" y="6309320"/>
            <a:ext cx="648072" cy="369332"/>
          </a:xfrm>
          <a:prstGeom prst="rect">
            <a:avLst/>
          </a:prstGeom>
          <a:noFill/>
        </p:spPr>
        <p:txBody>
          <a:bodyPr wrap="square" rtlCol="0">
            <a:spAutoFit/>
          </a:bodyPr>
          <a:lstStyle/>
          <a:p>
            <a:r>
              <a:rPr lang="en-US" altLang="ja-JP" dirty="0" smtClean="0"/>
              <a:t>9</a:t>
            </a:r>
            <a:endParaRPr kumimoji="1" lang="ja-JP" altLang="en-US" dirty="0"/>
          </a:p>
        </p:txBody>
      </p:sp>
    </p:spTree>
  </p:cSld>
  <p:clrMapOvr>
    <a:masterClrMapping/>
  </p:clrMapOvr>
  <p:transition advTm="22667">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1|59.7|14"/>
</p:tagLst>
</file>

<file path=ppt/tags/tag2.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25202</TotalTime>
  <Words>1886</Words>
  <Application>Microsoft Office PowerPoint</Application>
  <PresentationFormat>画面に合わせる (4:3)</PresentationFormat>
  <Paragraphs>330</Paragraphs>
  <Slides>21</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3" baseType="lpstr">
      <vt:lpstr>Office テーマ</vt:lpstr>
      <vt:lpstr>Originグラフ</vt:lpstr>
      <vt:lpstr>Pressure-Induced Polymerization of 24NHBn(Dehydro[24]annulenes)</vt:lpstr>
      <vt:lpstr>スライド 2</vt:lpstr>
      <vt:lpstr>Introduction</vt:lpstr>
      <vt:lpstr>Sample : 24NHBn(Dehydro[24]annulenes) collaborative research with Rubin Group (UCLA) and Tobe lab</vt:lpstr>
      <vt:lpstr> Example of pressure-induced polymerization Diiodobutadiyne : 1  Poly-(diiododiacetylene) (PIDA) : 2</vt:lpstr>
      <vt:lpstr>スライド 6</vt:lpstr>
      <vt:lpstr>Experimental method  ~ Raman Spectroscopy~</vt:lpstr>
      <vt:lpstr>Previous work (Raman Spectroscopy)</vt:lpstr>
      <vt:lpstr>Motivation</vt:lpstr>
      <vt:lpstr>Experiment  Run 1,2,3,4</vt:lpstr>
      <vt:lpstr>スライド 11</vt:lpstr>
      <vt:lpstr>スライド 12</vt:lpstr>
      <vt:lpstr>スライド 13</vt:lpstr>
      <vt:lpstr>スライド 14</vt:lpstr>
      <vt:lpstr>Summary</vt:lpstr>
      <vt:lpstr>Future work</vt:lpstr>
      <vt:lpstr>スライド 17</vt:lpstr>
      <vt:lpstr> Example of pressure-induced polymerization Diiodobutadiyne : 1  Poly-(diiododiacetylene) (PIDA) : 2</vt:lpstr>
      <vt:lpstr>Previous work of PIDA (color change)</vt:lpstr>
      <vt:lpstr>Previous work of PIDA (Raman Spectroscopy)</vt:lpstr>
      <vt:lpstr>X-ray Diffraction Studies</vt:lpstr>
    </vt:vector>
  </TitlesOfParts>
  <Company>Osaka Univ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Pressure-Induced Polymerization of 24NHBn(Dehydro[24]annulenes)</dc:title>
  <dc:creator>Shimizu Lab</dc:creator>
  <cp:lastModifiedBy>Nakase</cp:lastModifiedBy>
  <cp:revision>333</cp:revision>
  <dcterms:created xsi:type="dcterms:W3CDTF">2011-01-25T06:20:12Z</dcterms:created>
  <dcterms:modified xsi:type="dcterms:W3CDTF">2011-06-14T09:40:16Z</dcterms:modified>
</cp:coreProperties>
</file>