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61" r:id="rId3"/>
    <p:sldId id="257" r:id="rId4"/>
    <p:sldId id="259" r:id="rId5"/>
    <p:sldId id="264" r:id="rId6"/>
    <p:sldId id="260" r:id="rId7"/>
    <p:sldId id="265" r:id="rId8"/>
    <p:sldId id="266" r:id="rId9"/>
    <p:sldId id="267" r:id="rId10"/>
    <p:sldId id="258" r:id="rId11"/>
    <p:sldId id="262" r:id="rId12"/>
    <p:sldId id="263" r:id="rId1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6600"/>
    <a:srgbClr val="FF0000"/>
    <a:srgbClr val="00194C"/>
    <a:srgbClr val="000066"/>
    <a:srgbClr val="0000CC"/>
    <a:srgbClr val="FF505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30" autoAdjust="0"/>
  </p:normalViewPr>
  <p:slideViewPr>
    <p:cSldViewPr>
      <p:cViewPr varScale="1">
        <p:scale>
          <a:sx n="61" d="100"/>
          <a:sy n="61" d="100"/>
        </p:scale>
        <p:origin x="-140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DE0D1CA-883E-4C57-9A46-993752266D79}" type="datetimeFigureOut">
              <a:rPr kumimoji="1" lang="ja-JP" altLang="en-US" smtClean="0"/>
              <a:pPr/>
              <a:t>2011/6/14</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F799D3F0-B397-48EB-A0A5-7B992D5A072F}"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よろしくお願いします。</a:t>
            </a:r>
            <a:endParaRPr kumimoji="1" lang="en-US" altLang="ja-JP" dirty="0" smtClean="0"/>
          </a:p>
          <a:p>
            <a:r>
              <a:rPr kumimoji="1" lang="ja-JP" altLang="en-US" dirty="0" smtClean="0"/>
              <a:t>今回の私の発表タイトルは、Ｓｙｎ</a:t>
            </a:r>
            <a:r>
              <a:rPr kumimoji="1" lang="en-US" altLang="ja-JP" dirty="0" smtClean="0"/>
              <a:t>thesis</a:t>
            </a:r>
            <a:r>
              <a:rPr kumimoji="1" lang="ja-JP" altLang="en-US" dirty="0" smtClean="0"/>
              <a:t>～ということで、固体表面における化学反応を利用した、二次元ポリマーの合成について発表したいと思います。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最後に、私の研究テーマについて紹介します。</a:t>
            </a:r>
            <a:endParaRPr kumimoji="1" lang="en-US" altLang="ja-JP" dirty="0" smtClean="0"/>
          </a:p>
          <a:p>
            <a:r>
              <a:rPr kumimoji="1" lang="ja-JP" altLang="en-US" dirty="0" smtClean="0"/>
              <a:t>二週間前に戸部研の片山君が説明したように、戸部研では、デヒドロベンゾ［１２］アヌレン（ＤＢＡ）というこのような構造をした分子を扱っています。この分子は、固液界面において、アルキル鎖の絡み合いを分子間相互作用として、このような六角形のハニカム構造を形成することが、過去の戸部研の研究によって明らかにされています。また、このハニカム構造は空孔を持ち、ここに空孔のサイズと適合するゲスト分子が共吸着することも分かっています。しかし、このＤＢＡのネットワークというのは、ファンデルワールス相互作用などの比較的弱い相互作用で形成されているため、永続的に続くような強いネットワークとは言えません。</a:t>
            </a:r>
            <a:endParaRPr kumimoji="1" lang="en-US" altLang="ja-JP" dirty="0" smtClean="0"/>
          </a:p>
          <a:p>
            <a:r>
              <a:rPr kumimoji="1" lang="ja-JP" altLang="en-US" dirty="0" smtClean="0"/>
              <a:t>そこで私は、アルキル鎖の末端に官能基を持つＤＢＡを設計しました。このＤＢＡがハニカム構造を形成すると、このように、空孔の内側に官能基が配置されます。ここに、官能基を持つゲスト分子を共吸着させることで、官能基同士が近づき、化学反応が起こって、共有結合で結ばれた強固な二次元ポリマーを合成できると考えました。</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それでは、具体的な分子設計に移ります。</a:t>
            </a:r>
            <a:endParaRPr kumimoji="1" lang="en-US" altLang="ja-JP" dirty="0" smtClean="0"/>
          </a:p>
          <a:p>
            <a:r>
              <a:rPr kumimoji="1" lang="ja-JP" altLang="en-US" dirty="0" smtClean="0"/>
              <a:t>私はアルキル鎖の末端にはアミノ基を持つＤＢＡと、ホルミル基を持つゲスト分子を設計しました。</a:t>
            </a:r>
            <a:endParaRPr kumimoji="1" lang="en-US" altLang="ja-JP" dirty="0" smtClean="0"/>
          </a:p>
          <a:p>
            <a:r>
              <a:rPr kumimoji="1" lang="ja-JP" altLang="en-US" dirty="0" smtClean="0"/>
              <a:t>この２つの分子間で起こる共有結合形成反応はイミン形成反応です。イミン形成反応とは、このように、アミンとアルデヒドが反応することで、アミンのＮ原子とアルデヒドのＣ原子が二重結合で結ばれる反応のことです。また、この反応は可逆反応であり、系中に水が含まれると逆向きの反応が起こって元にもどります。イミン反応は比較的穏和な条件で進行するため、今回私はこの反応を用いることにしました。</a:t>
            </a:r>
            <a:endParaRPr kumimoji="1" lang="en-US" altLang="ja-JP" dirty="0" smtClean="0"/>
          </a:p>
          <a:p>
            <a:r>
              <a:rPr kumimoji="1" lang="ja-JP" altLang="en-US" dirty="0" smtClean="0"/>
              <a:t>ゲスト分子は、形成したイミン結合を水素結合により安定化するためにこのヒドロキシ基を、溶媒に対する溶解度を向上させるためにブチル基を備えています。このように、追加の官能基を組み込み性質を付加できる柔軟性が、このテーマの利点の１つです。</a:t>
            </a:r>
            <a:endParaRPr kumimoji="1" lang="en-US" altLang="ja-JP" dirty="0" smtClean="0"/>
          </a:p>
          <a:p>
            <a:endParaRPr kumimoji="1" lang="en-US" altLang="ja-JP" dirty="0" smtClean="0"/>
          </a:p>
          <a:p>
            <a:r>
              <a:rPr kumimoji="1" lang="ja-JP" altLang="en-US" dirty="0" smtClean="0"/>
              <a:t>これが実際にＤＢＡが作ると思われるハニカムネットワークのモデル図です。この図のように、アミノ基が空孔の内側に配置されると予想されます。ここにホルミル基を持つゲスト分子を共吸着させることで、イミン形成反応が起こり、このような規則的に配列した二次元ポリマーを合成できると考えています。</a:t>
            </a:r>
            <a:endParaRPr kumimoji="1" lang="en-US" altLang="ja-JP" dirty="0" smtClean="0"/>
          </a:p>
          <a:p>
            <a:r>
              <a:rPr kumimoji="1" lang="ja-JP" altLang="en-US" dirty="0" smtClean="0"/>
              <a:t>詳しい結果に関しては後期の発表で説明したいと思います。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以上をまとめます。</a:t>
            </a:r>
            <a:endParaRPr kumimoji="1" lang="en-US" altLang="ja-JP" dirty="0" smtClean="0"/>
          </a:p>
          <a:p>
            <a:endParaRPr kumimoji="1" lang="en-US" altLang="ja-JP" dirty="0" smtClean="0"/>
          </a:p>
          <a:p>
            <a:r>
              <a:rPr kumimoji="1" lang="ja-JP" altLang="en-US" dirty="0" smtClean="0"/>
              <a:t>単原子膜厚で規則的な配列をとる２Ｄポリマーの合成と物性の探求に多大な関心が持たれ、全く新しい高分子材料への応用が期待されている。</a:t>
            </a:r>
            <a:endParaRPr kumimoji="1" lang="en-US" altLang="ja-JP" dirty="0" smtClean="0"/>
          </a:p>
          <a:p>
            <a:endParaRPr kumimoji="1" lang="en-US" altLang="ja-JP" dirty="0" smtClean="0"/>
          </a:p>
          <a:p>
            <a:r>
              <a:rPr kumimoji="1" lang="ja-JP" altLang="en-US" dirty="0" smtClean="0"/>
              <a:t>２Ｄポリマーの合成法の１つとして、固体表面における化学反応を利用する方法があり、最近の研究では、様々な性質を持つ２Ｄポリマーが合成され始めている。</a:t>
            </a:r>
            <a:endParaRPr kumimoji="1" lang="en-US" altLang="ja-JP" dirty="0" smtClean="0"/>
          </a:p>
          <a:p>
            <a:endParaRPr kumimoji="1" lang="en-US" altLang="ja-JP" dirty="0" smtClean="0"/>
          </a:p>
          <a:p>
            <a:r>
              <a:rPr kumimoji="1" lang="ja-JP" altLang="en-US" dirty="0" smtClean="0"/>
              <a:t>私の研究では、アルキル鎖の末端にアミノ基を有するＤＢＡのハニカムネットワークにホルミル基を有するゲスト分子を共吸着させることで起こるイミン形成反応を利用することで、２次元ポリマーを合成する。</a:t>
            </a:r>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12</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本日の発表の流れを説明します。</a:t>
            </a:r>
            <a:endParaRPr kumimoji="1" lang="en-US" altLang="ja-JP" dirty="0" smtClean="0"/>
          </a:p>
          <a:p>
            <a:r>
              <a:rPr kumimoji="1" lang="ja-JP" altLang="en-US" dirty="0" smtClean="0"/>
              <a:t>まずイントロダクションとして、二次元ポリマーの概念と、その一例であるグラフェンについて説明し、さらに固体表面で起こる化学反応を用いる手法について説明します。</a:t>
            </a:r>
            <a:endParaRPr kumimoji="1" lang="en-US" altLang="ja-JP" dirty="0" smtClean="0"/>
          </a:p>
          <a:p>
            <a:r>
              <a:rPr kumimoji="1" lang="ja-JP" altLang="en-US" dirty="0" smtClean="0"/>
              <a:t>次に、今回紹介するような研究の測定に頻繁に用いられるＳＴＭについて、固液界面における測定と超高真空下における測定という</a:t>
            </a:r>
            <a:r>
              <a:rPr kumimoji="1" lang="en-US" altLang="ja-JP" dirty="0" smtClean="0"/>
              <a:t>2</a:t>
            </a:r>
            <a:r>
              <a:rPr kumimoji="1" lang="ja-JP" altLang="en-US" dirty="0" smtClean="0"/>
              <a:t>種類の測定条件を比較しながら説明します。</a:t>
            </a:r>
            <a:endParaRPr kumimoji="1" lang="en-US" altLang="ja-JP" dirty="0" smtClean="0"/>
          </a:p>
          <a:p>
            <a:r>
              <a:rPr kumimoji="1" lang="ja-JP" altLang="en-US" dirty="0" smtClean="0"/>
              <a:t>続いて、二次元ポリマーの合成に関するごく最近の研究例を３つ紹介した後、最後に私の研究テーマについて説明します。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まずはじめに、そもそも二次元ポリマーがどういったものなのかということを説明したいと思います。</a:t>
            </a:r>
            <a:endParaRPr kumimoji="1" lang="en-US" altLang="ja-JP" dirty="0" smtClean="0"/>
          </a:p>
          <a:p>
            <a:r>
              <a:rPr kumimoji="1" lang="ja-JP" altLang="en-US" dirty="0" smtClean="0"/>
              <a:t>こちらに、普通のポリマーの例として、ペットボトルの材料であるポリエチレンテレフタレートを示してあります。ポリマーとは、このようなモノマーが繰り返し単位となって大量に重合したものであり、こちらに示すように、一つ一つのモノマーが乱雑に連なった構造をしています。</a:t>
            </a:r>
            <a:endParaRPr kumimoji="1" lang="en-US" altLang="ja-JP" dirty="0" smtClean="0"/>
          </a:p>
          <a:p>
            <a:r>
              <a:rPr kumimoji="1" lang="ja-JP" altLang="en-US" dirty="0" smtClean="0"/>
              <a:t>これに対して、二次元ポリマーは、こちらの赤い丸をモノマーと考えたときに、このモノマーが二次元方向に向かって重合して伸びていくことでできる、共有結合で結ばれた規則的な配列をとるポリマーのことを指します。このポリマーの合成が実現すれば、原子１つ分という極めて薄い厚さで、かつ規則的で整った構造を持つフィルムが得られます。そのようなフィルムは今までにほとんど合成された例がないため、押した時の強度はどうなのかとか、引っ張った時にどのくらい伸びるのかということや、電気伝導性はどうなのかといった物性に非常に興味が持たれ、これまでにない全く新しい高分子材料として期待されて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二次元ポリマーの一例として、グラフェンについて簡単に説明します。</a:t>
            </a:r>
            <a:endParaRPr kumimoji="1" lang="en-US" altLang="ja-JP" dirty="0" smtClean="0"/>
          </a:p>
          <a:p>
            <a:r>
              <a:rPr kumimoji="1" lang="ja-JP" altLang="en-US" dirty="0" smtClean="0"/>
              <a:t>グラフェンとは、このように炭素原子が六角状に繰り返し連なる構造をしています。鉛筆の芯の素材であるグラファイトはグラフェンが何層にも重なってできていて、ここから</a:t>
            </a:r>
            <a:r>
              <a:rPr kumimoji="1" lang="en-US" altLang="ja-JP" dirty="0" smtClean="0"/>
              <a:t>1</a:t>
            </a:r>
            <a:r>
              <a:rPr kumimoji="1" lang="ja-JP" altLang="en-US" dirty="0" smtClean="0"/>
              <a:t>層を取り出すことによってグラフェンが得られます。Ｇｅｉｍらは粘着テープで引きはがすという簡単な作業を繰り返すことで、グラフェンの単離に成功し、この研究に対して</a:t>
            </a:r>
            <a:r>
              <a:rPr kumimoji="1" lang="en-US" altLang="ja-JP" dirty="0" smtClean="0"/>
              <a:t>2010</a:t>
            </a:r>
            <a:r>
              <a:rPr kumimoji="1" lang="ja-JP" altLang="en-US" dirty="0" smtClean="0"/>
              <a:t>年にノーベル物理学賞が与えられました。</a:t>
            </a:r>
            <a:endParaRPr kumimoji="1" lang="en-US" altLang="ja-JP" dirty="0" smtClean="0"/>
          </a:p>
          <a:p>
            <a:r>
              <a:rPr kumimoji="1" lang="ja-JP" altLang="en-US" dirty="0" smtClean="0"/>
              <a:t>グラフェンは、炭素原子１つ分という薄さにも関わらず、とても高い強度を示し、また電子移動が非常に速いことが明らかになりました。このため、</a:t>
            </a:r>
            <a:r>
              <a:rPr lang="ja-JP" altLang="en-US" dirty="0" smtClean="0"/>
              <a:t>太陽電池やタッチスクリーン、高速トランジスタなどへの応用が期待されています。</a:t>
            </a:r>
            <a:endParaRPr lang="en-US" altLang="ja-JP" dirty="0" smtClean="0"/>
          </a:p>
          <a:p>
            <a:r>
              <a:rPr kumimoji="1" lang="ja-JP" altLang="en-US" dirty="0" smtClean="0"/>
              <a:t>このように、二次元ポリマーは将来の高分子材料として大きな可能性を持っています。</a:t>
            </a:r>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グラフェンは様々な興味深い性質を示しますが、数ナノでの加工がしにくいことや、官能基を導入することで性質を付加するなどの化学的な修飾がしにくいという欠点があります。</a:t>
            </a:r>
            <a:endParaRPr kumimoji="1" lang="en-US" altLang="ja-JP" dirty="0" smtClean="0"/>
          </a:p>
          <a:p>
            <a:r>
              <a:rPr kumimoji="1" lang="ja-JP" altLang="en-US" dirty="0" smtClean="0"/>
              <a:t>その点の改善をめざし、様々な手法で二次元ポリマーを合成する研究に近年多大な関心が集まっていますが、その中の１つとして固体表面における化学反応を利用する方法があり、盛んに研究がなされています。この図が示すように、固体表面に分子を並べた後に、固体表面で起こる化学反応によって、分子間を結合させてポリマーにするという方法です。</a:t>
            </a:r>
            <a:endParaRPr kumimoji="1" lang="en-US" altLang="ja-JP" dirty="0" smtClean="0"/>
          </a:p>
          <a:p>
            <a:r>
              <a:rPr kumimoji="1" lang="ja-JP" altLang="en-US" dirty="0" smtClean="0"/>
              <a:t>この方法において、まず、ボトムアップ法による合成を行うことで、ナノスケールでの加工を実現できる可能性があります。つまり、大きなものを小さく加工していくには限界がありますが、ナノレベルに小さい原子や分子から構造を組み立て、それを大きくしていくことで、ナノレベルでの加工をすることができるかもしれないということです。</a:t>
            </a:r>
            <a:endParaRPr kumimoji="1" lang="en-US" altLang="ja-JP" dirty="0" smtClean="0"/>
          </a:p>
          <a:p>
            <a:r>
              <a:rPr kumimoji="1" lang="ja-JP" altLang="en-US" dirty="0" smtClean="0"/>
              <a:t>また、化学的な修飾を行う点に関しても、モノマーの分子設計やポリマーの合成方法を工夫することで実現できる可能性があります。</a:t>
            </a:r>
            <a:endParaRPr kumimoji="1" lang="en-US" altLang="ja-JP" dirty="0" smtClean="0"/>
          </a:p>
          <a:p>
            <a:endParaRPr kumimoji="1" lang="en-US" altLang="ja-JP" dirty="0" smtClean="0"/>
          </a:p>
          <a:p>
            <a:r>
              <a:rPr kumimoji="1" lang="ja-JP" altLang="en-US" dirty="0" smtClean="0"/>
              <a:t>私の研究テーマも、この固体表面における化学反応を利用することで、二次元ポリマーを合成することを目的としています。</a:t>
            </a:r>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固体表面に分子を並べる研究においてよく用いられるＳＴＭの２つの測定条件について説明します。ＳＴＭの細かい原理については、以前のＭ１コロキウムで戸部研の２人が説明してくれたので省略します。</a:t>
            </a:r>
            <a:endParaRPr kumimoji="1" lang="en-US" altLang="ja-JP" dirty="0" smtClean="0"/>
          </a:p>
          <a:p>
            <a:r>
              <a:rPr kumimoji="1" lang="ja-JP" altLang="en-US" dirty="0" smtClean="0"/>
              <a:t>１つ目は、固液界面における測定で、こちらがそのＳＴＭの写真です。</a:t>
            </a:r>
            <a:endParaRPr kumimoji="1" lang="en-US" altLang="ja-JP" dirty="0" smtClean="0"/>
          </a:p>
          <a:p>
            <a:r>
              <a:rPr kumimoji="1" lang="ja-JP" altLang="en-US" dirty="0" smtClean="0"/>
              <a:t>この測定条件の良いところは、大気中という穏和な条件で測定ができる、操作が簡単、比較的シンプルな作りで安価ということが挙げられます。</a:t>
            </a:r>
            <a:endParaRPr kumimoji="1" lang="en-US" altLang="ja-JP" dirty="0" smtClean="0"/>
          </a:p>
          <a:p>
            <a:r>
              <a:rPr kumimoji="1" lang="ja-JP" altLang="en-US" dirty="0" smtClean="0"/>
              <a:t>逆に悪いところは、温度を変えられる範囲が狭く限られているところです。</a:t>
            </a:r>
            <a:endParaRPr kumimoji="1" lang="en-US" altLang="ja-JP" dirty="0" smtClean="0"/>
          </a:p>
          <a:p>
            <a:r>
              <a:rPr kumimoji="1" lang="ja-JP" altLang="en-US" dirty="0" smtClean="0"/>
              <a:t>また、溶媒があるために、分子が表面に吸着したり離れたりして動くという特徴があります。</a:t>
            </a:r>
            <a:endParaRPr kumimoji="1" lang="en-US" altLang="ja-JP" dirty="0" smtClean="0"/>
          </a:p>
          <a:p>
            <a:r>
              <a:rPr kumimoji="1" lang="ja-JP" altLang="en-US" dirty="0" smtClean="0"/>
              <a:t>ちなみに、サンプルをセットする際はグラファイト基板上にサンプル溶液を１滴たらします。</a:t>
            </a:r>
            <a:endParaRPr kumimoji="1" lang="en-US" altLang="ja-JP" dirty="0" smtClean="0"/>
          </a:p>
          <a:p>
            <a:endParaRPr kumimoji="1" lang="en-US" altLang="ja-JP" dirty="0" smtClean="0"/>
          </a:p>
          <a:p>
            <a:r>
              <a:rPr kumimoji="1" lang="ja-JP" altLang="en-US" dirty="0" smtClean="0"/>
              <a:t>２つ目は、超高真空下における測定で、こちらがそのＳＴＭの写真です。超高真空下とは簡単に言うとものすごく減圧にした状態で測定するということです。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この測定条件の良いところは、温度を変えられる範囲が広い、より高解像度な画像がとれる、真空なので溶媒の影響がないということが挙げられます。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逆に悪いところは、操作が難しい、サンプルをセットするのに真空蒸着という方法をとらないといけないところです。真空蒸着とは、図に示すように、るつぼの中に入れたサンプルを加熱して蒸発させ、試料面に付着させるという方法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戸部研ではこちらのＳＴＭを所有していて、私の研究においてもこちらのＳＴＭを用います。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それではこれから、固体表面における化学反応を利用した二次元ポリマーを合成に関する最近の研究例を紹介していきたいと思います。</a:t>
            </a:r>
            <a:endParaRPr kumimoji="1" lang="en-US" altLang="ja-JP" dirty="0" smtClean="0"/>
          </a:p>
          <a:p>
            <a:r>
              <a:rPr kumimoji="1" lang="ja-JP" altLang="en-US" dirty="0" smtClean="0"/>
              <a:t>一つ目の例です。</a:t>
            </a:r>
            <a:endParaRPr kumimoji="1" lang="en-US" altLang="ja-JP" dirty="0" smtClean="0"/>
          </a:p>
          <a:p>
            <a:r>
              <a:rPr kumimoji="1" lang="ja-JP" altLang="en-US" dirty="0" smtClean="0"/>
              <a:t>Ｍｕｌ</a:t>
            </a:r>
            <a:r>
              <a:rPr kumimoji="1" lang="en-US" altLang="ja-JP" dirty="0" err="1" smtClean="0"/>
              <a:t>len</a:t>
            </a:r>
            <a:r>
              <a:rPr kumimoji="1" lang="ja-JP" altLang="en-US" dirty="0" smtClean="0"/>
              <a:t>らは、このような分子を超高真空下の条件において、金基板上に蒸着させ、２００度に加熱することで２つのブロモがとれてカップリング反応が起こり、さらに４００度に加熱することで脱水素環化反応が起こって、このように直線状のリボンのような構造になることを報告しています。これを筆者らはグラフェンナノリボンと呼んでいます。左に示してあるのがそのＳＴＭ画像で、図の中の明るい部分が生成したグラフェンナノリボンに相当します。</a:t>
            </a:r>
            <a:endParaRPr kumimoji="1" lang="en-US" altLang="ja-JP" dirty="0" smtClean="0"/>
          </a:p>
          <a:p>
            <a:r>
              <a:rPr kumimoji="1" lang="ja-JP" altLang="en-US" dirty="0" smtClean="0"/>
              <a:t>また、同様の実験をこのような分子について行うと、同様の反応が起こり、このようなジグザグ型のグラフェンナノリボンが生成することが分かりました。右に示すのがそのＳＴＭ画像で、ジグザグのリボンが明るく表れています。</a:t>
            </a:r>
            <a:endParaRPr kumimoji="1" lang="en-US" altLang="ja-JP" dirty="0" smtClean="0"/>
          </a:p>
          <a:p>
            <a:endParaRPr kumimoji="1" lang="en-US" altLang="ja-JP" dirty="0" smtClean="0"/>
          </a:p>
          <a:p>
            <a:r>
              <a:rPr kumimoji="1" lang="ja-JP" altLang="en-US" dirty="0" smtClean="0"/>
              <a:t>この研究ではグラフェンのナノスケールで加工できない点を、ボトムアップ法によって改善できる可能性を示しています。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２つ目の例です。</a:t>
            </a:r>
            <a:endParaRPr kumimoji="1" lang="en-US" altLang="ja-JP" dirty="0" smtClean="0"/>
          </a:p>
          <a:p>
            <a:r>
              <a:rPr kumimoji="1" lang="ja-JP" altLang="en-US" dirty="0" smtClean="0"/>
              <a:t>Ｂｉｅｒｉらは、ここに示すような銀を触媒とするヨードベンゼン間のカップリング反応を応用して、このようなシクロヘキサメタフェ二レン（ＣＨＰ）を超高真空下の条件において銀基板上に蒸着させ、加熱することで、基板金属である銀を触媒とするカップリング反応が起こって、このようなベンゼン環が六角に結合するポリフェ二レンネットワークが形成されることを報告しています。</a:t>
            </a:r>
            <a:endParaRPr kumimoji="1" lang="en-US" altLang="ja-JP" dirty="0" smtClean="0"/>
          </a:p>
          <a:p>
            <a:endParaRPr kumimoji="1" lang="en-US" altLang="ja-JP" dirty="0" smtClean="0"/>
          </a:p>
          <a:p>
            <a:r>
              <a:rPr kumimoji="1" lang="ja-JP" altLang="en-US" dirty="0" smtClean="0"/>
              <a:t>左下に示すＳＴＭ画像は、ＣＨＰを蒸着させた後に室温で測定したもので、カップリングが起こる前のＣＨＰ分子が吸着している様子を表しています。拡大図の赤い丸で示されているのがヨウ素原子で水色の丸で表されているのが６つのベンゼン環です。</a:t>
            </a:r>
            <a:endParaRPr kumimoji="1" lang="en-US" altLang="ja-JP" dirty="0" smtClean="0"/>
          </a:p>
          <a:p>
            <a:r>
              <a:rPr kumimoji="1" lang="ja-JP" altLang="en-US" dirty="0" smtClean="0"/>
              <a:t>この状態から、８０５Ｋに加熱したあとのＳＴＭ画像を右に示してあります。カップリングが起こりポリフェ二レンが形成している様子が高解像度の画像によって明らかになりました。</a:t>
            </a:r>
            <a:endParaRPr kumimoji="1" lang="en-US" altLang="ja-JP" dirty="0" smtClean="0"/>
          </a:p>
          <a:p>
            <a:endParaRPr kumimoji="1" lang="en-US" altLang="ja-JP" dirty="0" smtClean="0"/>
          </a:p>
          <a:p>
            <a:r>
              <a:rPr kumimoji="1" lang="ja-JP" altLang="en-US" dirty="0" smtClean="0"/>
              <a:t>この研究により、グラフェンと異なり空孔を持つという特徴のある材料が表面で合成できました。</a:t>
            </a:r>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３つ目の例です。</a:t>
            </a:r>
            <a:endParaRPr kumimoji="1" lang="en-US" altLang="ja-JP" dirty="0" smtClean="0"/>
          </a:p>
          <a:p>
            <a:r>
              <a:rPr kumimoji="1" lang="ja-JP" altLang="en-US" dirty="0" smtClean="0"/>
              <a:t>Ａｂｅｌらは、このようなＴＣＮ</a:t>
            </a:r>
            <a:r>
              <a:rPr kumimoji="1" lang="en-US" altLang="ja-JP" dirty="0" smtClean="0"/>
              <a:t>B</a:t>
            </a:r>
            <a:r>
              <a:rPr kumimoji="1" lang="ja-JP" altLang="en-US" dirty="0" smtClean="0"/>
              <a:t>という分子とＦｅ原子を２：１の割合で、超高真空下の銀または金基板上に蒸着させることで、室温で表面にこのような</a:t>
            </a:r>
            <a:r>
              <a:rPr kumimoji="1" lang="ja-JP" altLang="ja-JP" sz="1200" kern="1200" dirty="0" smtClean="0">
                <a:solidFill>
                  <a:schemeClr val="tx1"/>
                </a:solidFill>
                <a:latin typeface="+mn-lt"/>
                <a:ea typeface="+mn-ea"/>
                <a:cs typeface="+mn-cs"/>
              </a:rPr>
              <a:t>鉄－フタロシアニン錯体を繰り返し単位とする有機金属薄膜が形成されることを報告</a:t>
            </a:r>
            <a:r>
              <a:rPr kumimoji="1" lang="ja-JP" altLang="en-US" sz="1200" kern="1200" dirty="0" smtClean="0">
                <a:solidFill>
                  <a:schemeClr val="tx1"/>
                </a:solidFill>
                <a:latin typeface="+mn-lt"/>
                <a:ea typeface="+mn-ea"/>
                <a:cs typeface="+mn-cs"/>
              </a:rPr>
              <a:t>しています。</a:t>
            </a:r>
            <a:r>
              <a:rPr kumimoji="1" lang="ja-JP" altLang="en-US" dirty="0" smtClean="0"/>
              <a:t>左のＳＴＭ画像は形成されたネットワークを観察したもので、右はその拡大図です。右の画像から、</a:t>
            </a:r>
            <a:r>
              <a:rPr kumimoji="1" lang="ja-JP" altLang="ja-JP" sz="1200" kern="1200" dirty="0" smtClean="0">
                <a:solidFill>
                  <a:schemeClr val="tx1"/>
                </a:solidFill>
                <a:latin typeface="+mn-lt"/>
                <a:ea typeface="+mn-ea"/>
                <a:cs typeface="+mn-cs"/>
              </a:rPr>
              <a:t>鉄－フタロシアニン錯体</a:t>
            </a:r>
            <a:r>
              <a:rPr kumimoji="1" lang="ja-JP" altLang="en-US" sz="1200" kern="1200" dirty="0" smtClean="0">
                <a:solidFill>
                  <a:schemeClr val="tx1"/>
                </a:solidFill>
                <a:latin typeface="+mn-lt"/>
                <a:ea typeface="+mn-ea"/>
                <a:cs typeface="+mn-cs"/>
              </a:rPr>
              <a:t>が規則的に配列している様子が鮮明に分かります。この中心の明るい点がＦｅ原子を表しています。</a:t>
            </a:r>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また、銀基板上に堆積させたＮａＣｌの層という絶縁体のフィルム上においても、同様のネットワークが形成されたことも報告しています。このことは、金属基板から孤立した状態でポリマーが合成されたことを示していて、これにより、金属基板からポリマーの薄膜を単離できる可能性があります。</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この研究では、Ｆｅという金属原子が組み込まれたネットワークの合成に成功しました。これにより、他の金属を入れることでスピン密度を調節できる可能性があり、磁性を伴った薄膜材料へ応用できる可能性があります。</a:t>
            </a:r>
            <a:endParaRPr kumimoji="1" lang="en-US" altLang="ja-JP" sz="1200" kern="1200" dirty="0" smtClean="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F799D3F0-B397-48EB-A0A5-7B992D5A072F}"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03521EA-BE08-4EDA-9E69-9DD1ACF5F9A9}" type="datetimeFigureOut">
              <a:rPr kumimoji="1" lang="ja-JP" altLang="en-US" smtClean="0"/>
              <a:pPr/>
              <a:t>2011/6/14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A9C3E4D2-5C6D-4F14-A64D-C1937961FF0B}"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521EA-BE08-4EDA-9E69-9DD1ACF5F9A9}" type="datetimeFigureOut">
              <a:rPr kumimoji="1" lang="ja-JP" altLang="en-US" smtClean="0"/>
              <a:pPr/>
              <a:t>2011/6/14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3E4D2-5C6D-4F14-A64D-C1937961FF0B}"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tiff"/><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notesSlide" Target="../notesSlides/notesSlide11.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oleObject" Target="../embeddings/oleObject1.bin"/><Relationship Id="rId9"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ja.wikipedia.org/wiki/%E3%83%95%E3%82%A1%E3%82%A4%E3%83%AB:Polyethylene_terephthalate.png" TargetMode="External"/><Relationship Id="rId5" Type="http://schemas.openxmlformats.org/officeDocument/2006/relationships/image" Target="../media/image3.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hyperlink" Target="http://blog-imgs-26-origin.fc2.com/t/o/p/topsynthesis/20080801002844.jpg"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tiff"/><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tiff"/><Relationship Id="rId4" Type="http://schemas.openxmlformats.org/officeDocument/2006/relationships/image" Target="../media/image21.tiff"/></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1340768"/>
            <a:ext cx="8352928" cy="1470025"/>
          </a:xfrm>
        </p:spPr>
        <p:txBody>
          <a:bodyPr>
            <a:normAutofit/>
          </a:bodyPr>
          <a:lstStyle/>
          <a:p>
            <a:r>
              <a:rPr lang="en-US" altLang="ja-JP" dirty="0" smtClean="0">
                <a:latin typeface="Arial" pitchFamily="34" charset="0"/>
                <a:cs typeface="Arial" pitchFamily="34" charset="0"/>
              </a:rPr>
              <a:t> </a:t>
            </a:r>
            <a:r>
              <a:rPr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Synthesis of 2D Polymer Using Chemical Reaction on Surfaces</a:t>
            </a:r>
            <a:endParaRPr kumimoji="1" lang="ja-JP" altLang="en-US" dirty="0">
              <a:gradFill>
                <a:gsLst>
                  <a:gs pos="60000">
                    <a:srgbClr val="002060"/>
                  </a:gs>
                  <a:gs pos="100000">
                    <a:schemeClr val="tx2">
                      <a:tint val="20000"/>
                    </a:schemeClr>
                  </a:gs>
                </a:gsLst>
                <a:lin ang="5400000" scaled="1"/>
              </a:gradFill>
              <a:latin typeface="Arial" pitchFamily="34" charset="0"/>
              <a:cs typeface="Arial" pitchFamily="34" charset="0"/>
            </a:endParaRPr>
          </a:p>
        </p:txBody>
      </p:sp>
      <p:sp>
        <p:nvSpPr>
          <p:cNvPr id="3" name="サブタイトル 2"/>
          <p:cNvSpPr>
            <a:spLocks noGrp="1"/>
          </p:cNvSpPr>
          <p:nvPr>
            <p:ph type="subTitle" idx="1"/>
          </p:nvPr>
        </p:nvSpPr>
        <p:spPr>
          <a:xfrm>
            <a:off x="1371600" y="4340696"/>
            <a:ext cx="6400800" cy="1752600"/>
          </a:xfrm>
        </p:spPr>
        <p:txBody>
          <a:bodyPr/>
          <a:lstStyle/>
          <a:p>
            <a:r>
              <a:rPr lang="en-US" altLang="ja-JP" dirty="0" err="1" smtClean="0">
                <a:solidFill>
                  <a:schemeClr val="tx1"/>
                </a:solidFill>
                <a:latin typeface="Arial" pitchFamily="34" charset="0"/>
                <a:cs typeface="Arial" pitchFamily="34" charset="0"/>
              </a:rPr>
              <a:t>Tobe</a:t>
            </a:r>
            <a:r>
              <a:rPr lang="en-US" altLang="ja-JP" dirty="0" smtClean="0">
                <a:solidFill>
                  <a:schemeClr val="tx1"/>
                </a:solidFill>
                <a:latin typeface="Arial" pitchFamily="34" charset="0"/>
                <a:cs typeface="Arial" pitchFamily="34" charset="0"/>
              </a:rPr>
              <a:t> Laboratory</a:t>
            </a:r>
          </a:p>
          <a:p>
            <a:r>
              <a:rPr kumimoji="1" lang="en-US" altLang="ja-JP" dirty="0" err="1" smtClean="0">
                <a:solidFill>
                  <a:schemeClr val="tx1"/>
                </a:solidFill>
                <a:latin typeface="Arial" pitchFamily="34" charset="0"/>
                <a:cs typeface="Arial" pitchFamily="34" charset="0"/>
              </a:rPr>
              <a:t>Kyohei</a:t>
            </a:r>
            <a:r>
              <a:rPr kumimoji="1" lang="en-US" altLang="ja-JP" dirty="0" smtClean="0">
                <a:solidFill>
                  <a:schemeClr val="tx1"/>
                </a:solidFill>
                <a:latin typeface="Arial" pitchFamily="34" charset="0"/>
                <a:cs typeface="Arial" pitchFamily="34" charset="0"/>
              </a:rPr>
              <a:t> Kaneko</a:t>
            </a:r>
            <a:endParaRPr kumimoji="1" lang="ja-JP" altLang="en-US"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0264"/>
            <a:ext cx="8229600" cy="1143000"/>
          </a:xfrm>
        </p:spPr>
        <p:txBody>
          <a:bodyPr>
            <a:noAutofit/>
          </a:bodyPr>
          <a:lstStyle/>
          <a:p>
            <a:r>
              <a:rPr lang="en-US" altLang="ja-JP" sz="3600" dirty="0" smtClean="0">
                <a:gradFill>
                  <a:gsLst>
                    <a:gs pos="60000">
                      <a:srgbClr val="002060"/>
                    </a:gs>
                    <a:gs pos="100000">
                      <a:schemeClr val="tx2">
                        <a:tint val="20000"/>
                      </a:schemeClr>
                    </a:gs>
                  </a:gsLst>
                  <a:lin ang="5400000" scaled="1"/>
                </a:gradFill>
                <a:latin typeface="Arial" pitchFamily="34" charset="0"/>
                <a:cs typeface="Arial" pitchFamily="34" charset="0"/>
              </a:rPr>
              <a:t>My Study</a:t>
            </a:r>
            <a:br>
              <a:rPr lang="en-US" altLang="ja-JP" sz="3600" dirty="0" smtClean="0">
                <a:gradFill>
                  <a:gsLst>
                    <a:gs pos="60000">
                      <a:srgbClr val="002060"/>
                    </a:gs>
                    <a:gs pos="100000">
                      <a:schemeClr val="tx2">
                        <a:tint val="20000"/>
                      </a:schemeClr>
                    </a:gs>
                  </a:gsLst>
                  <a:lin ang="5400000" scaled="1"/>
                </a:gradFill>
                <a:latin typeface="Arial" pitchFamily="34" charset="0"/>
                <a:cs typeface="Arial" pitchFamily="34" charset="0"/>
              </a:rPr>
            </a:br>
            <a:r>
              <a:rPr lang="en-US" altLang="ja-JP" sz="3600" dirty="0" smtClean="0">
                <a:gradFill>
                  <a:gsLst>
                    <a:gs pos="60000">
                      <a:srgbClr val="002060"/>
                    </a:gs>
                    <a:gs pos="100000">
                      <a:schemeClr val="tx2">
                        <a:tint val="20000"/>
                      </a:schemeClr>
                    </a:gs>
                  </a:gsLst>
                  <a:lin ang="5400000" scaled="1"/>
                </a:gradFill>
                <a:latin typeface="Arial" pitchFamily="34" charset="0"/>
                <a:cs typeface="Arial" pitchFamily="34" charset="0"/>
              </a:rPr>
              <a:t>Purpose of This Work</a:t>
            </a:r>
            <a:endParaRPr kumimoji="1" lang="ja-JP" altLang="en-US" sz="3600" dirty="0">
              <a:gradFill>
                <a:gsLst>
                  <a:gs pos="60000">
                    <a:srgbClr val="002060"/>
                  </a:gs>
                  <a:gs pos="100000">
                    <a:schemeClr val="tx2">
                      <a:tint val="20000"/>
                    </a:schemeClr>
                  </a:gs>
                </a:gsLst>
                <a:lin ang="5400000" scaled="1"/>
              </a:gradFill>
              <a:latin typeface="Arial" pitchFamily="34" charset="0"/>
              <a:cs typeface="Arial" pitchFamily="34" charset="0"/>
            </a:endParaRPr>
          </a:p>
        </p:txBody>
      </p:sp>
      <p:pic>
        <p:nvPicPr>
          <p:cNvPr id="3" name="Picture 2" descr="H:\DBA-linking-phenylbenzene3.1.bmp"/>
          <p:cNvPicPr>
            <a:picLocks noChangeAspect="1" noChangeArrowheads="1"/>
          </p:cNvPicPr>
          <p:nvPr/>
        </p:nvPicPr>
        <p:blipFill>
          <a:blip r:embed="rId3" cstate="print"/>
          <a:srcRect/>
          <a:stretch>
            <a:fillRect/>
          </a:stretch>
        </p:blipFill>
        <p:spPr bwMode="auto">
          <a:xfrm>
            <a:off x="5508104" y="3985847"/>
            <a:ext cx="3123727" cy="3123727"/>
          </a:xfrm>
          <a:prstGeom prst="rect">
            <a:avLst/>
          </a:prstGeom>
          <a:noFill/>
        </p:spPr>
      </p:pic>
      <p:pic>
        <p:nvPicPr>
          <p:cNvPr id="4" name="Picture 3" descr="H:\DBA-linking-phenylbenzene0.1.bmp"/>
          <p:cNvPicPr>
            <a:picLocks noChangeAspect="1" noChangeArrowheads="1"/>
          </p:cNvPicPr>
          <p:nvPr/>
        </p:nvPicPr>
        <p:blipFill>
          <a:blip r:embed="rId4" cstate="print"/>
          <a:srcRect/>
          <a:stretch>
            <a:fillRect/>
          </a:stretch>
        </p:blipFill>
        <p:spPr bwMode="auto">
          <a:xfrm>
            <a:off x="899592" y="3933056"/>
            <a:ext cx="3214889" cy="3214888"/>
          </a:xfrm>
          <a:prstGeom prst="rect">
            <a:avLst/>
          </a:prstGeom>
          <a:noFill/>
        </p:spPr>
      </p:pic>
      <p:pic>
        <p:nvPicPr>
          <p:cNvPr id="5" name="Picture 4" descr="H:\卒論\卒論発表\DBA-with-functionalgroup-スライド用.bmp"/>
          <p:cNvPicPr>
            <a:picLocks noChangeAspect="1" noChangeArrowheads="1"/>
          </p:cNvPicPr>
          <p:nvPr/>
        </p:nvPicPr>
        <p:blipFill>
          <a:blip r:embed="rId5" cstate="print"/>
          <a:srcRect/>
          <a:stretch>
            <a:fillRect/>
          </a:stretch>
        </p:blipFill>
        <p:spPr bwMode="auto">
          <a:xfrm>
            <a:off x="272342" y="3221142"/>
            <a:ext cx="1097766" cy="1059911"/>
          </a:xfrm>
          <a:prstGeom prst="rect">
            <a:avLst/>
          </a:prstGeom>
          <a:noFill/>
        </p:spPr>
      </p:pic>
      <p:cxnSp>
        <p:nvCxnSpPr>
          <p:cNvPr id="6" name="直線矢印コネクタ 5"/>
          <p:cNvCxnSpPr/>
          <p:nvPr/>
        </p:nvCxnSpPr>
        <p:spPr>
          <a:xfrm rot="10800000">
            <a:off x="1331640" y="3429001"/>
            <a:ext cx="452872" cy="314583"/>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835696" y="3717032"/>
            <a:ext cx="1152128" cy="523220"/>
          </a:xfrm>
          <a:prstGeom prst="rect">
            <a:avLst/>
          </a:prstGeom>
          <a:noFill/>
          <a:ln>
            <a:noFill/>
          </a:ln>
        </p:spPr>
        <p:txBody>
          <a:bodyPr wrap="square" rtlCol="0">
            <a:spAutoFit/>
          </a:bodyPr>
          <a:lstStyle/>
          <a:p>
            <a:r>
              <a:rPr kumimoji="1" lang="en-US" altLang="ja-JP" sz="1400" b="1" dirty="0" smtClean="0">
                <a:solidFill>
                  <a:srgbClr val="002060"/>
                </a:solidFill>
                <a:latin typeface="Arial" pitchFamily="34" charset="0"/>
                <a:cs typeface="Arial" pitchFamily="34" charset="0"/>
              </a:rPr>
              <a:t>Functional Group</a:t>
            </a:r>
            <a:endParaRPr kumimoji="1" lang="ja-JP" altLang="en-US" sz="1400" b="1" dirty="0">
              <a:solidFill>
                <a:srgbClr val="002060"/>
              </a:solidFill>
              <a:latin typeface="Arial" pitchFamily="34" charset="0"/>
              <a:cs typeface="Arial" pitchFamily="34" charset="0"/>
            </a:endParaRPr>
          </a:p>
        </p:txBody>
      </p:sp>
      <p:sp>
        <p:nvSpPr>
          <p:cNvPr id="8" name="下矢印 7"/>
          <p:cNvSpPr/>
          <p:nvPr/>
        </p:nvSpPr>
        <p:spPr>
          <a:xfrm rot="18386326">
            <a:off x="1382887" y="4082706"/>
            <a:ext cx="228570" cy="779809"/>
          </a:xfrm>
          <a:prstGeom prst="downArrow">
            <a:avLst>
              <a:gd name="adj1" fmla="val 50000"/>
              <a:gd name="adj2" fmla="val 78802"/>
            </a:avLst>
          </a:prstGeom>
          <a:solidFill>
            <a:srgbClr val="00206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p:cNvSpPr txBox="1"/>
          <p:nvPr/>
        </p:nvSpPr>
        <p:spPr>
          <a:xfrm>
            <a:off x="0" y="4509120"/>
            <a:ext cx="1552150"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Self-Assembly</a:t>
            </a:r>
            <a:endParaRPr kumimoji="1" lang="ja-JP" altLang="en-US" sz="1400" b="1" dirty="0">
              <a:solidFill>
                <a:srgbClr val="002060"/>
              </a:solidFill>
              <a:latin typeface="Arial" pitchFamily="34" charset="0"/>
              <a:cs typeface="Arial" pitchFamily="34" charset="0"/>
            </a:endParaRPr>
          </a:p>
        </p:txBody>
      </p:sp>
      <p:sp>
        <p:nvSpPr>
          <p:cNvPr id="10" name="下矢印 9"/>
          <p:cNvSpPr/>
          <p:nvPr/>
        </p:nvSpPr>
        <p:spPr>
          <a:xfrm rot="16200000">
            <a:off x="4593201" y="5063983"/>
            <a:ext cx="256444" cy="874909"/>
          </a:xfrm>
          <a:prstGeom prst="downArrow">
            <a:avLst>
              <a:gd name="adj1" fmla="val 50000"/>
              <a:gd name="adj2" fmla="val 78802"/>
            </a:avLst>
          </a:prstGeom>
          <a:solidFill>
            <a:srgbClr val="002060"/>
          </a:solidFill>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descr="phenylbenzene.tif"/>
          <p:cNvPicPr>
            <a:picLocks noChangeAspect="1"/>
          </p:cNvPicPr>
          <p:nvPr/>
        </p:nvPicPr>
        <p:blipFill>
          <a:blip r:embed="rId6" cstate="print"/>
          <a:stretch>
            <a:fillRect/>
          </a:stretch>
        </p:blipFill>
        <p:spPr>
          <a:xfrm>
            <a:off x="4355976" y="4509120"/>
            <a:ext cx="659714" cy="548883"/>
          </a:xfrm>
          <a:prstGeom prst="rect">
            <a:avLst/>
          </a:prstGeom>
        </p:spPr>
      </p:pic>
      <p:sp>
        <p:nvSpPr>
          <p:cNvPr id="12" name="テキスト ボックス 11"/>
          <p:cNvSpPr txBox="1"/>
          <p:nvPr/>
        </p:nvSpPr>
        <p:spPr>
          <a:xfrm>
            <a:off x="3923928" y="5085184"/>
            <a:ext cx="1512168"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Guest Molecule</a:t>
            </a:r>
            <a:endParaRPr kumimoji="1" lang="ja-JP" altLang="en-US" sz="1400" b="1" dirty="0">
              <a:solidFill>
                <a:srgbClr val="002060"/>
              </a:solidFill>
              <a:latin typeface="Arial" pitchFamily="34" charset="0"/>
              <a:cs typeface="Arial" pitchFamily="34" charset="0"/>
            </a:endParaRPr>
          </a:p>
        </p:txBody>
      </p:sp>
      <p:sp>
        <p:nvSpPr>
          <p:cNvPr id="13" name="テキスト ボックス 12"/>
          <p:cNvSpPr txBox="1"/>
          <p:nvPr/>
        </p:nvSpPr>
        <p:spPr>
          <a:xfrm>
            <a:off x="3851920" y="5733256"/>
            <a:ext cx="1800200" cy="307777"/>
          </a:xfrm>
          <a:prstGeom prst="rect">
            <a:avLst/>
          </a:prstGeom>
          <a:noFill/>
        </p:spPr>
        <p:txBody>
          <a:bodyPr wrap="square" rtlCol="0">
            <a:spAutoFit/>
          </a:bodyPr>
          <a:lstStyle/>
          <a:p>
            <a:pPr algn="ctr"/>
            <a:r>
              <a:rPr kumimoji="1" lang="en-US" altLang="ja-JP" sz="1400" b="1" dirty="0" smtClean="0">
                <a:solidFill>
                  <a:srgbClr val="002060"/>
                </a:solidFill>
                <a:latin typeface="Arial" pitchFamily="34" charset="0"/>
                <a:cs typeface="Arial" pitchFamily="34" charset="0"/>
              </a:rPr>
              <a:t>Chemical Reaction</a:t>
            </a:r>
            <a:endParaRPr kumimoji="1" lang="ja-JP" altLang="en-US" sz="1400" b="1" dirty="0">
              <a:solidFill>
                <a:srgbClr val="002060"/>
              </a:solidFill>
              <a:latin typeface="Arial" pitchFamily="34" charset="0"/>
              <a:cs typeface="Arial" pitchFamily="34" charset="0"/>
            </a:endParaRPr>
          </a:p>
        </p:txBody>
      </p:sp>
      <p:sp>
        <p:nvSpPr>
          <p:cNvPr id="14" name="円/楕円 13"/>
          <p:cNvSpPr/>
          <p:nvPr/>
        </p:nvSpPr>
        <p:spPr bwMode="auto">
          <a:xfrm>
            <a:off x="7092280" y="5445224"/>
            <a:ext cx="236478" cy="236478"/>
          </a:xfrm>
          <a:prstGeom prst="ellipse">
            <a:avLst/>
          </a:prstGeom>
          <a:noFill/>
          <a:ln w="444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5" name="直線矢印コネクタ 14"/>
          <p:cNvCxnSpPr/>
          <p:nvPr/>
        </p:nvCxnSpPr>
        <p:spPr bwMode="auto">
          <a:xfrm rot="10800000">
            <a:off x="7380312" y="5661248"/>
            <a:ext cx="792088" cy="648074"/>
          </a:xfrm>
          <a:prstGeom prst="straightConnector1">
            <a:avLst/>
          </a:prstGeom>
          <a:ln w="50800" cmpd="sng">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21"/>
          <p:cNvSpPr txBox="1">
            <a:spLocks noChangeArrowheads="1"/>
          </p:cNvSpPr>
          <p:nvPr/>
        </p:nvSpPr>
        <p:spPr bwMode="auto">
          <a:xfrm>
            <a:off x="7956376" y="6334780"/>
            <a:ext cx="1187624" cy="523220"/>
          </a:xfrm>
          <a:prstGeom prst="rect">
            <a:avLst/>
          </a:prstGeom>
          <a:noFill/>
          <a:ln w="9525">
            <a:noFill/>
            <a:miter lim="800000"/>
            <a:headEnd/>
            <a:tailEnd/>
          </a:ln>
        </p:spPr>
        <p:txBody>
          <a:bodyPr wrap="square">
            <a:spAutoFit/>
          </a:bodyPr>
          <a:lstStyle/>
          <a:p>
            <a:r>
              <a:rPr lang="en-US" altLang="ja-JP" sz="1400" b="1" dirty="0" smtClean="0">
                <a:solidFill>
                  <a:srgbClr val="FF6600"/>
                </a:solidFill>
                <a:latin typeface="Arial" pitchFamily="34" charset="0"/>
                <a:cs typeface="Arial" pitchFamily="34" charset="0"/>
              </a:rPr>
              <a:t>Covalent </a:t>
            </a:r>
            <a:r>
              <a:rPr lang="en-US" altLang="ja-JP" sz="1400" b="1" dirty="0">
                <a:solidFill>
                  <a:srgbClr val="FF6600"/>
                </a:solidFill>
                <a:latin typeface="Arial" pitchFamily="34" charset="0"/>
                <a:cs typeface="Arial" pitchFamily="34" charset="0"/>
              </a:rPr>
              <a:t>Bond</a:t>
            </a:r>
            <a:endParaRPr lang="ja-JP" altLang="en-US" sz="1400" b="1" dirty="0">
              <a:solidFill>
                <a:srgbClr val="FF6600"/>
              </a:solidFill>
              <a:latin typeface="Arial" pitchFamily="34" charset="0"/>
              <a:cs typeface="Arial" pitchFamily="34" charset="0"/>
            </a:endParaRPr>
          </a:p>
        </p:txBody>
      </p:sp>
      <p:pic>
        <p:nvPicPr>
          <p:cNvPr id="17" name="図 1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44487" t="16640" r="21686" b="39961"/>
          <a:stretch/>
        </p:blipFill>
        <p:spPr>
          <a:xfrm>
            <a:off x="1763688" y="889556"/>
            <a:ext cx="1346997" cy="1296144"/>
          </a:xfrm>
          <a:prstGeom prst="rect">
            <a:avLst/>
          </a:prstGeom>
        </p:spPr>
      </p:pic>
      <p:pic>
        <p:nvPicPr>
          <p:cNvPr id="18" name="図 1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2843808" y="817548"/>
            <a:ext cx="3456385" cy="2592288"/>
          </a:xfrm>
          <a:prstGeom prst="rect">
            <a:avLst/>
          </a:prstGeom>
        </p:spPr>
      </p:pic>
      <p:pic>
        <p:nvPicPr>
          <p:cNvPr id="19" name="図 1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tretch>
            <a:fillRect/>
          </a:stretch>
        </p:blipFill>
        <p:spPr>
          <a:xfrm>
            <a:off x="5868144" y="817548"/>
            <a:ext cx="3456385" cy="2592288"/>
          </a:xfrm>
          <a:prstGeom prst="rect">
            <a:avLst/>
          </a:prstGeom>
        </p:spPr>
      </p:pic>
      <p:pic>
        <p:nvPicPr>
          <p:cNvPr id="1027" name="Picture 3"/>
          <p:cNvPicPr>
            <a:picLocks noChangeAspect="1" noChangeArrowheads="1"/>
          </p:cNvPicPr>
          <p:nvPr/>
        </p:nvPicPr>
        <p:blipFill>
          <a:blip r:embed="rId9" cstate="print"/>
          <a:srcRect/>
          <a:stretch>
            <a:fillRect/>
          </a:stretch>
        </p:blipFill>
        <p:spPr bwMode="auto">
          <a:xfrm>
            <a:off x="7236296" y="1834854"/>
            <a:ext cx="576064" cy="514026"/>
          </a:xfrm>
          <a:prstGeom prst="rect">
            <a:avLst/>
          </a:prstGeom>
          <a:noFill/>
          <a:ln w="9525">
            <a:noFill/>
            <a:miter lim="800000"/>
            <a:headEnd/>
            <a:tailEnd/>
          </a:ln>
        </p:spPr>
      </p:pic>
      <p:pic>
        <p:nvPicPr>
          <p:cNvPr id="23" name="Picture 3"/>
          <p:cNvPicPr>
            <a:picLocks noChangeAspect="1" noChangeArrowheads="1"/>
          </p:cNvPicPr>
          <p:nvPr/>
        </p:nvPicPr>
        <p:blipFill>
          <a:blip r:embed="rId9" cstate="print"/>
          <a:srcRect/>
          <a:stretch>
            <a:fillRect/>
          </a:stretch>
        </p:blipFill>
        <p:spPr bwMode="auto">
          <a:xfrm>
            <a:off x="5724128" y="1393612"/>
            <a:ext cx="576064" cy="514026"/>
          </a:xfrm>
          <a:prstGeom prst="rect">
            <a:avLst/>
          </a:prstGeom>
          <a:noFill/>
          <a:ln w="9525">
            <a:noFill/>
            <a:miter lim="800000"/>
            <a:headEnd/>
            <a:tailEnd/>
          </a:ln>
        </p:spPr>
      </p:pic>
      <p:sp>
        <p:nvSpPr>
          <p:cNvPr id="24" name="下矢印 23"/>
          <p:cNvSpPr/>
          <p:nvPr/>
        </p:nvSpPr>
        <p:spPr>
          <a:xfrm>
            <a:off x="4067944" y="3645024"/>
            <a:ext cx="1080120" cy="720080"/>
          </a:xfrm>
          <a:prstGeom prst="down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上カーブ矢印 26"/>
          <p:cNvSpPr/>
          <p:nvPr/>
        </p:nvSpPr>
        <p:spPr>
          <a:xfrm rot="9661122">
            <a:off x="4461011" y="1449781"/>
            <a:ext cx="1189072" cy="483682"/>
          </a:xfrm>
          <a:prstGeom prst="curvedUpArrow">
            <a:avLst>
              <a:gd name="adj1" fmla="val 27285"/>
              <a:gd name="adj2" fmla="val 64775"/>
              <a:gd name="adj3" fmla="val 66857"/>
            </a:avLst>
          </a:prstGeom>
          <a:solidFill>
            <a:srgbClr val="00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9" name="直線矢印コネクタ 28"/>
          <p:cNvCxnSpPr/>
          <p:nvPr/>
        </p:nvCxnSpPr>
        <p:spPr>
          <a:xfrm>
            <a:off x="2915816" y="1753652"/>
            <a:ext cx="504056" cy="360040"/>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5652120" y="2185700"/>
            <a:ext cx="792088" cy="1588"/>
          </a:xfrm>
          <a:prstGeom prst="straightConnector1">
            <a:avLst/>
          </a:prstGeom>
          <a:ln w="50800">
            <a:solidFill>
              <a:srgbClr val="0070C0"/>
            </a:solidFill>
            <a:tailEnd type="arrow"/>
          </a:ln>
        </p:spPr>
        <p:style>
          <a:lnRef idx="1">
            <a:schemeClr val="accent1"/>
          </a:lnRef>
          <a:fillRef idx="0">
            <a:schemeClr val="accent1"/>
          </a:fillRef>
          <a:effectRef idx="0">
            <a:schemeClr val="accent1"/>
          </a:effectRef>
          <a:fontRef idx="minor">
            <a:schemeClr val="tx1"/>
          </a:fontRef>
        </p:style>
      </p:cxnSp>
      <p:pic>
        <p:nvPicPr>
          <p:cNvPr id="32" name="Picture 61" descr="DBAintro"/>
          <p:cNvPicPr>
            <a:picLocks noChangeAspect="1" noChangeArrowheads="1"/>
          </p:cNvPicPr>
          <p:nvPr/>
        </p:nvPicPr>
        <p:blipFill>
          <a:blip r:embed="rId10" cstate="print"/>
          <a:srcRect/>
          <a:stretch>
            <a:fillRect/>
          </a:stretch>
        </p:blipFill>
        <p:spPr bwMode="auto">
          <a:xfrm>
            <a:off x="251520" y="1124744"/>
            <a:ext cx="1738891" cy="1519341"/>
          </a:xfrm>
          <a:prstGeom prst="rect">
            <a:avLst/>
          </a:prstGeom>
          <a:noFill/>
          <a:ln w="9525">
            <a:noFill/>
            <a:miter lim="800000"/>
            <a:headEnd/>
            <a:tailEnd/>
          </a:ln>
        </p:spPr>
      </p:pic>
      <p:sp>
        <p:nvSpPr>
          <p:cNvPr id="33" name="テキスト ボックス 6"/>
          <p:cNvSpPr txBox="1">
            <a:spLocks noChangeArrowheads="1"/>
          </p:cNvSpPr>
          <p:nvPr/>
        </p:nvSpPr>
        <p:spPr bwMode="auto">
          <a:xfrm>
            <a:off x="-252536" y="2564904"/>
            <a:ext cx="2880320" cy="584775"/>
          </a:xfrm>
          <a:prstGeom prst="rect">
            <a:avLst/>
          </a:prstGeom>
          <a:noFill/>
          <a:ln w="9525">
            <a:noFill/>
            <a:miter lim="800000"/>
            <a:headEnd/>
            <a:tailEnd/>
          </a:ln>
        </p:spPr>
        <p:txBody>
          <a:bodyPr wrap="square">
            <a:spAutoFit/>
          </a:bodyPr>
          <a:lstStyle/>
          <a:p>
            <a:pPr algn="ctr"/>
            <a:r>
              <a:rPr lang="en-US" altLang="ja-JP" b="1" dirty="0">
                <a:cs typeface="Arial" charset="0"/>
              </a:rPr>
              <a:t> </a:t>
            </a:r>
            <a:r>
              <a:rPr lang="en-US" altLang="ja-JP" sz="1400" b="1" dirty="0" err="1">
                <a:latin typeface="Arial" pitchFamily="34" charset="0"/>
                <a:cs typeface="Arial" pitchFamily="34" charset="0"/>
              </a:rPr>
              <a:t>Dehydrobenzo</a:t>
            </a:r>
            <a:r>
              <a:rPr lang="en-US" altLang="ja-JP" sz="1400" b="1" dirty="0">
                <a:latin typeface="Arial" pitchFamily="34" charset="0"/>
                <a:cs typeface="Arial" pitchFamily="34" charset="0"/>
              </a:rPr>
              <a:t>[12]</a:t>
            </a:r>
            <a:r>
              <a:rPr lang="en-US" altLang="ja-JP" sz="1400" b="1" dirty="0" err="1">
                <a:latin typeface="Arial" pitchFamily="34" charset="0"/>
                <a:cs typeface="Arial" pitchFamily="34" charset="0"/>
              </a:rPr>
              <a:t>annulene</a:t>
            </a:r>
            <a:endParaRPr lang="en-US" altLang="ja-JP" sz="1400" b="1" dirty="0">
              <a:latin typeface="Arial" pitchFamily="34" charset="0"/>
              <a:cs typeface="Arial" pitchFamily="34" charset="0"/>
            </a:endParaRPr>
          </a:p>
          <a:p>
            <a:pPr algn="ctr"/>
            <a:r>
              <a:rPr lang="en-US" altLang="ja-JP" sz="1400" b="1" dirty="0">
                <a:latin typeface="Arial" pitchFamily="34" charset="0"/>
                <a:cs typeface="Arial" pitchFamily="34" charset="0"/>
              </a:rPr>
              <a:t>(DBA)</a:t>
            </a:r>
            <a:endParaRPr lang="ja-JP" altLang="en-US" sz="1400" b="1" dirty="0">
              <a:latin typeface="Arial" pitchFamily="34" charset="0"/>
              <a:cs typeface="Arial" pitchFamily="34" charset="0"/>
            </a:endParaRPr>
          </a:p>
        </p:txBody>
      </p:sp>
      <p:sp>
        <p:nvSpPr>
          <p:cNvPr id="34" name="テキスト ボックス 33"/>
          <p:cNvSpPr txBox="1"/>
          <p:nvPr/>
        </p:nvSpPr>
        <p:spPr>
          <a:xfrm>
            <a:off x="3635896" y="3265820"/>
            <a:ext cx="2088232" cy="307777"/>
          </a:xfrm>
          <a:prstGeom prst="rect">
            <a:avLst/>
          </a:prstGeom>
          <a:noFill/>
        </p:spPr>
        <p:txBody>
          <a:bodyPr wrap="square" rtlCol="0">
            <a:spAutoFit/>
          </a:bodyPr>
          <a:lstStyle/>
          <a:p>
            <a:r>
              <a:rPr lang="en-US" altLang="ja-JP" sz="1400" b="1" dirty="0" smtClean="0">
                <a:solidFill>
                  <a:srgbClr val="00194C"/>
                </a:solidFill>
                <a:latin typeface="Arial" pitchFamily="34" charset="0"/>
                <a:cs typeface="Arial" pitchFamily="34" charset="0"/>
              </a:rPr>
              <a:t>Honeycomb Structure</a:t>
            </a:r>
            <a:endParaRPr kumimoji="1" lang="ja-JP" altLang="en-US" sz="1400" b="1" dirty="0">
              <a:solidFill>
                <a:srgbClr val="00194C"/>
              </a:solidFill>
              <a:latin typeface="Arial" pitchFamily="34" charset="0"/>
              <a:cs typeface="Arial" pitchFamily="34" charset="0"/>
            </a:endParaRPr>
          </a:p>
        </p:txBody>
      </p:sp>
      <p:sp>
        <p:nvSpPr>
          <p:cNvPr id="35" name="テキスト ボックス 34"/>
          <p:cNvSpPr txBox="1"/>
          <p:nvPr/>
        </p:nvSpPr>
        <p:spPr>
          <a:xfrm>
            <a:off x="2051720" y="2185700"/>
            <a:ext cx="1552150"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Self-Assembly</a:t>
            </a:r>
            <a:endParaRPr kumimoji="1" lang="ja-JP" altLang="en-US" sz="1400" b="1" dirty="0">
              <a:solidFill>
                <a:srgbClr val="002060"/>
              </a:solidFill>
              <a:latin typeface="Arial" pitchFamily="34" charset="0"/>
              <a:cs typeface="Arial" pitchFamily="34" charset="0"/>
            </a:endParaRPr>
          </a:p>
        </p:txBody>
      </p:sp>
      <p:sp>
        <p:nvSpPr>
          <p:cNvPr id="36" name="テキスト ボックス 35"/>
          <p:cNvSpPr txBox="1"/>
          <p:nvPr/>
        </p:nvSpPr>
        <p:spPr>
          <a:xfrm>
            <a:off x="5220072" y="1033572"/>
            <a:ext cx="1512168" cy="307777"/>
          </a:xfrm>
          <a:prstGeom prst="rect">
            <a:avLst/>
          </a:prstGeom>
          <a:noFill/>
        </p:spPr>
        <p:txBody>
          <a:bodyPr wrap="square" rtlCol="0">
            <a:spAutoFit/>
          </a:bodyPr>
          <a:lstStyle/>
          <a:p>
            <a:r>
              <a:rPr kumimoji="1" lang="en-US" altLang="ja-JP" sz="1400" b="1" dirty="0" smtClean="0">
                <a:solidFill>
                  <a:srgbClr val="002060"/>
                </a:solidFill>
                <a:latin typeface="Arial" pitchFamily="34" charset="0"/>
                <a:cs typeface="Arial" pitchFamily="34" charset="0"/>
              </a:rPr>
              <a:t>Guest Molecule</a:t>
            </a:r>
            <a:endParaRPr kumimoji="1" lang="ja-JP" altLang="en-US" sz="1400" b="1" dirty="0">
              <a:solidFill>
                <a:srgbClr val="002060"/>
              </a:solidFill>
              <a:latin typeface="Arial" pitchFamily="34" charset="0"/>
              <a:cs typeface="Arial" pitchFamily="34" charset="0"/>
            </a:endParaRPr>
          </a:p>
        </p:txBody>
      </p:sp>
      <p:sp>
        <p:nvSpPr>
          <p:cNvPr id="37" name="テキスト ボックス 36"/>
          <p:cNvSpPr txBox="1"/>
          <p:nvPr/>
        </p:nvSpPr>
        <p:spPr>
          <a:xfrm>
            <a:off x="6588224" y="3265820"/>
            <a:ext cx="1944216" cy="523220"/>
          </a:xfrm>
          <a:prstGeom prst="rect">
            <a:avLst/>
          </a:prstGeom>
          <a:noFill/>
        </p:spPr>
        <p:txBody>
          <a:bodyPr wrap="square" rtlCol="0">
            <a:spAutoFit/>
          </a:bodyPr>
          <a:lstStyle/>
          <a:p>
            <a:pPr algn="ctr"/>
            <a:r>
              <a:rPr lang="en-US" altLang="ja-JP" sz="1400" b="1" dirty="0" smtClean="0">
                <a:solidFill>
                  <a:srgbClr val="00194C"/>
                </a:solidFill>
                <a:latin typeface="Arial" pitchFamily="34" charset="0"/>
                <a:cs typeface="Arial" pitchFamily="34" charset="0"/>
              </a:rPr>
              <a:t>Host-Guest </a:t>
            </a:r>
          </a:p>
          <a:p>
            <a:pPr algn="ctr"/>
            <a:r>
              <a:rPr lang="en-US" altLang="ja-JP" sz="1400" b="1" dirty="0" smtClean="0">
                <a:solidFill>
                  <a:srgbClr val="00194C"/>
                </a:solidFill>
                <a:latin typeface="Arial" pitchFamily="34" charset="0"/>
                <a:cs typeface="Arial" pitchFamily="34" charset="0"/>
              </a:rPr>
              <a:t>Co-adsorption</a:t>
            </a:r>
            <a:endParaRPr kumimoji="1" lang="ja-JP" altLang="en-US" sz="1400" b="1" dirty="0">
              <a:solidFill>
                <a:srgbClr val="00194C"/>
              </a:solidFill>
              <a:latin typeface="Arial" pitchFamily="34" charset="0"/>
              <a:cs typeface="Arial" pitchFamily="34" charset="0"/>
            </a:endParaRPr>
          </a:p>
        </p:txBody>
      </p:sp>
      <p:sp>
        <p:nvSpPr>
          <p:cNvPr id="38" name="テキスト ボックス 37"/>
          <p:cNvSpPr txBox="1"/>
          <p:nvPr/>
        </p:nvSpPr>
        <p:spPr>
          <a:xfrm>
            <a:off x="6156176" y="6550223"/>
            <a:ext cx="1800200" cy="307777"/>
          </a:xfrm>
          <a:prstGeom prst="rect">
            <a:avLst/>
          </a:prstGeom>
          <a:noFill/>
        </p:spPr>
        <p:txBody>
          <a:bodyPr wrap="square" rtlCol="0">
            <a:spAutoFit/>
          </a:bodyPr>
          <a:lstStyle/>
          <a:p>
            <a:pPr algn="ctr"/>
            <a:r>
              <a:rPr kumimoji="1" lang="en-US" altLang="ja-JP" sz="1400" b="1" dirty="0" smtClean="0">
                <a:solidFill>
                  <a:srgbClr val="002060"/>
                </a:solidFill>
                <a:latin typeface="Arial" pitchFamily="34" charset="0"/>
                <a:cs typeface="Arial" pitchFamily="34" charset="0"/>
              </a:rPr>
              <a:t>2D Polymer</a:t>
            </a:r>
            <a:endParaRPr kumimoji="1" lang="ja-JP" altLang="en-US" sz="1400" b="1" dirty="0">
              <a:solidFill>
                <a:srgbClr val="002060"/>
              </a:solidFill>
              <a:latin typeface="Arial" pitchFamily="34" charset="0"/>
              <a:cs typeface="Arial" pitchFamily="34" charset="0"/>
            </a:endParaRPr>
          </a:p>
        </p:txBody>
      </p:sp>
      <p:cxnSp>
        <p:nvCxnSpPr>
          <p:cNvPr id="39" name="直線矢印コネクタ 38"/>
          <p:cNvCxnSpPr>
            <a:endCxn id="11" idx="1"/>
          </p:cNvCxnSpPr>
          <p:nvPr/>
        </p:nvCxnSpPr>
        <p:spPr>
          <a:xfrm>
            <a:off x="2771799" y="4073617"/>
            <a:ext cx="1584177" cy="709945"/>
          </a:xfrm>
          <a:prstGeom prst="straightConnector1">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5"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5"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0.70"/>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par>
                                <p:cTn id="26" presetID="55"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par>
                                <p:cTn id="31" presetID="55"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1000" fill="hold"/>
                                        <p:tgtEl>
                                          <p:spTgt spid="9"/>
                                        </p:tgtEl>
                                        <p:attrNameLst>
                                          <p:attrName>ppt_w</p:attrName>
                                        </p:attrNameLst>
                                      </p:cBhvr>
                                      <p:tavLst>
                                        <p:tav tm="0">
                                          <p:val>
                                            <p:strVal val="#ppt_w*0.70"/>
                                          </p:val>
                                        </p:tav>
                                        <p:tav tm="100000">
                                          <p:val>
                                            <p:strVal val="#ppt_w"/>
                                          </p:val>
                                        </p:tav>
                                      </p:tavLst>
                                    </p:anim>
                                    <p:anim calcmode="lin" valueType="num">
                                      <p:cBhvr>
                                        <p:cTn id="34" dur="1000" fill="hold"/>
                                        <p:tgtEl>
                                          <p:spTgt spid="9"/>
                                        </p:tgtEl>
                                        <p:attrNameLst>
                                          <p:attrName>ppt_h</p:attrName>
                                        </p:attrNameLst>
                                      </p:cBhvr>
                                      <p:tavLst>
                                        <p:tav tm="0">
                                          <p:val>
                                            <p:strVal val="#ppt_h"/>
                                          </p:val>
                                        </p:tav>
                                        <p:tav tm="100000">
                                          <p:val>
                                            <p:strVal val="#ppt_h"/>
                                          </p:val>
                                        </p:tav>
                                      </p:tavLst>
                                    </p:anim>
                                    <p:animEffect transition="in" filter="fade">
                                      <p:cBhvr>
                                        <p:cTn id="35" dur="1000"/>
                                        <p:tgtEl>
                                          <p:spTgt spid="9"/>
                                        </p:tgtEl>
                                      </p:cBhvr>
                                    </p:animEffect>
                                  </p:childTnLst>
                                </p:cTn>
                              </p:par>
                              <p:par>
                                <p:cTn id="36" presetID="55"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strVal val="#ppt_w*0.70"/>
                                          </p:val>
                                        </p:tav>
                                        <p:tav tm="100000">
                                          <p:val>
                                            <p:strVal val="#ppt_w"/>
                                          </p:val>
                                        </p:tav>
                                      </p:tavLst>
                                    </p:anim>
                                    <p:anim calcmode="lin" valueType="num">
                                      <p:cBhvr>
                                        <p:cTn id="39" dur="1000" fill="hold"/>
                                        <p:tgtEl>
                                          <p:spTgt spid="4"/>
                                        </p:tgtEl>
                                        <p:attrNameLst>
                                          <p:attrName>ppt_h</p:attrName>
                                        </p:attrNameLst>
                                      </p:cBhvr>
                                      <p:tavLst>
                                        <p:tav tm="0">
                                          <p:val>
                                            <p:strVal val="#ppt_h"/>
                                          </p:val>
                                        </p:tav>
                                        <p:tav tm="100000">
                                          <p:val>
                                            <p:strVal val="#ppt_h"/>
                                          </p:val>
                                        </p:tav>
                                      </p:tavLst>
                                    </p:anim>
                                    <p:animEffect transition="in" filter="fade">
                                      <p:cBhvr>
                                        <p:cTn id="40" dur="1000"/>
                                        <p:tgtEl>
                                          <p:spTgt spid="4"/>
                                        </p:tgtEl>
                                      </p:cBhvr>
                                    </p:animEffect>
                                  </p:childTnLst>
                                </p:cTn>
                              </p:par>
                              <p:par>
                                <p:cTn id="41" presetID="55"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1000" fill="hold"/>
                                        <p:tgtEl>
                                          <p:spTgt spid="11"/>
                                        </p:tgtEl>
                                        <p:attrNameLst>
                                          <p:attrName>ppt_w</p:attrName>
                                        </p:attrNameLst>
                                      </p:cBhvr>
                                      <p:tavLst>
                                        <p:tav tm="0">
                                          <p:val>
                                            <p:strVal val="#ppt_w*0.70"/>
                                          </p:val>
                                        </p:tav>
                                        <p:tav tm="100000">
                                          <p:val>
                                            <p:strVal val="#ppt_w"/>
                                          </p:val>
                                        </p:tav>
                                      </p:tavLst>
                                    </p:anim>
                                    <p:anim calcmode="lin" valueType="num">
                                      <p:cBhvr>
                                        <p:cTn id="44" dur="1000" fill="hold"/>
                                        <p:tgtEl>
                                          <p:spTgt spid="11"/>
                                        </p:tgtEl>
                                        <p:attrNameLst>
                                          <p:attrName>ppt_h</p:attrName>
                                        </p:attrNameLst>
                                      </p:cBhvr>
                                      <p:tavLst>
                                        <p:tav tm="0">
                                          <p:val>
                                            <p:strVal val="#ppt_h"/>
                                          </p:val>
                                        </p:tav>
                                        <p:tav tm="100000">
                                          <p:val>
                                            <p:strVal val="#ppt_h"/>
                                          </p:val>
                                        </p:tav>
                                      </p:tavLst>
                                    </p:anim>
                                    <p:animEffect transition="in" filter="fade">
                                      <p:cBhvr>
                                        <p:cTn id="45" dur="1000"/>
                                        <p:tgtEl>
                                          <p:spTgt spid="11"/>
                                        </p:tgtEl>
                                      </p:cBhvr>
                                    </p:animEffect>
                                  </p:childTnLst>
                                </p:cTn>
                              </p:par>
                              <p:par>
                                <p:cTn id="46" presetID="55"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1000" fill="hold"/>
                                        <p:tgtEl>
                                          <p:spTgt spid="39"/>
                                        </p:tgtEl>
                                        <p:attrNameLst>
                                          <p:attrName>ppt_w</p:attrName>
                                        </p:attrNameLst>
                                      </p:cBhvr>
                                      <p:tavLst>
                                        <p:tav tm="0">
                                          <p:val>
                                            <p:strVal val="#ppt_w*0.70"/>
                                          </p:val>
                                        </p:tav>
                                        <p:tav tm="100000">
                                          <p:val>
                                            <p:strVal val="#ppt_w"/>
                                          </p:val>
                                        </p:tav>
                                      </p:tavLst>
                                    </p:anim>
                                    <p:anim calcmode="lin" valueType="num">
                                      <p:cBhvr>
                                        <p:cTn id="49" dur="1000" fill="hold"/>
                                        <p:tgtEl>
                                          <p:spTgt spid="39"/>
                                        </p:tgtEl>
                                        <p:attrNameLst>
                                          <p:attrName>ppt_h</p:attrName>
                                        </p:attrNameLst>
                                      </p:cBhvr>
                                      <p:tavLst>
                                        <p:tav tm="0">
                                          <p:val>
                                            <p:strVal val="#ppt_h"/>
                                          </p:val>
                                        </p:tav>
                                        <p:tav tm="100000">
                                          <p:val>
                                            <p:strVal val="#ppt_h"/>
                                          </p:val>
                                        </p:tav>
                                      </p:tavLst>
                                    </p:anim>
                                    <p:animEffect transition="in" filter="fade">
                                      <p:cBhvr>
                                        <p:cTn id="50" dur="1000"/>
                                        <p:tgtEl>
                                          <p:spTgt spid="39"/>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1000" fill="hold"/>
                                        <p:tgtEl>
                                          <p:spTgt spid="12"/>
                                        </p:tgtEl>
                                        <p:attrNameLst>
                                          <p:attrName>ppt_w</p:attrName>
                                        </p:attrNameLst>
                                      </p:cBhvr>
                                      <p:tavLst>
                                        <p:tav tm="0">
                                          <p:val>
                                            <p:strVal val="#ppt_w*0.70"/>
                                          </p:val>
                                        </p:tav>
                                        <p:tav tm="100000">
                                          <p:val>
                                            <p:strVal val="#ppt_w"/>
                                          </p:val>
                                        </p:tav>
                                      </p:tavLst>
                                    </p:anim>
                                    <p:anim calcmode="lin" valueType="num">
                                      <p:cBhvr>
                                        <p:cTn id="54" dur="1000" fill="hold"/>
                                        <p:tgtEl>
                                          <p:spTgt spid="12"/>
                                        </p:tgtEl>
                                        <p:attrNameLst>
                                          <p:attrName>ppt_h</p:attrName>
                                        </p:attrNameLst>
                                      </p:cBhvr>
                                      <p:tavLst>
                                        <p:tav tm="0">
                                          <p:val>
                                            <p:strVal val="#ppt_h"/>
                                          </p:val>
                                        </p:tav>
                                        <p:tav tm="100000">
                                          <p:val>
                                            <p:strVal val="#ppt_h"/>
                                          </p:val>
                                        </p:tav>
                                      </p:tavLst>
                                    </p:anim>
                                    <p:animEffect transition="in" filter="fade">
                                      <p:cBhvr>
                                        <p:cTn id="55" dur="1000"/>
                                        <p:tgtEl>
                                          <p:spTgt spid="12"/>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1000" fill="hold"/>
                                        <p:tgtEl>
                                          <p:spTgt spid="10"/>
                                        </p:tgtEl>
                                        <p:attrNameLst>
                                          <p:attrName>ppt_w</p:attrName>
                                        </p:attrNameLst>
                                      </p:cBhvr>
                                      <p:tavLst>
                                        <p:tav tm="0">
                                          <p:val>
                                            <p:strVal val="#ppt_w*0.70"/>
                                          </p:val>
                                        </p:tav>
                                        <p:tav tm="100000">
                                          <p:val>
                                            <p:strVal val="#ppt_w"/>
                                          </p:val>
                                        </p:tav>
                                      </p:tavLst>
                                    </p:anim>
                                    <p:anim calcmode="lin" valueType="num">
                                      <p:cBhvr>
                                        <p:cTn id="59" dur="1000" fill="hold"/>
                                        <p:tgtEl>
                                          <p:spTgt spid="10"/>
                                        </p:tgtEl>
                                        <p:attrNameLst>
                                          <p:attrName>ppt_h</p:attrName>
                                        </p:attrNameLst>
                                      </p:cBhvr>
                                      <p:tavLst>
                                        <p:tav tm="0">
                                          <p:val>
                                            <p:strVal val="#ppt_h"/>
                                          </p:val>
                                        </p:tav>
                                        <p:tav tm="100000">
                                          <p:val>
                                            <p:strVal val="#ppt_h"/>
                                          </p:val>
                                        </p:tav>
                                      </p:tavLst>
                                    </p:anim>
                                    <p:animEffect transition="in" filter="fade">
                                      <p:cBhvr>
                                        <p:cTn id="60" dur="1000"/>
                                        <p:tgtEl>
                                          <p:spTgt spid="10"/>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strVal val="#ppt_w*0.70"/>
                                          </p:val>
                                        </p:tav>
                                        <p:tav tm="100000">
                                          <p:val>
                                            <p:strVal val="#ppt_w"/>
                                          </p:val>
                                        </p:tav>
                                      </p:tavLst>
                                    </p:anim>
                                    <p:anim calcmode="lin" valueType="num">
                                      <p:cBhvr>
                                        <p:cTn id="64" dur="1000" fill="hold"/>
                                        <p:tgtEl>
                                          <p:spTgt spid="13"/>
                                        </p:tgtEl>
                                        <p:attrNameLst>
                                          <p:attrName>ppt_h</p:attrName>
                                        </p:attrNameLst>
                                      </p:cBhvr>
                                      <p:tavLst>
                                        <p:tav tm="0">
                                          <p:val>
                                            <p:strVal val="#ppt_h"/>
                                          </p:val>
                                        </p:tav>
                                        <p:tav tm="100000">
                                          <p:val>
                                            <p:strVal val="#ppt_h"/>
                                          </p:val>
                                        </p:tav>
                                      </p:tavLst>
                                    </p:anim>
                                    <p:animEffect transition="in" filter="fade">
                                      <p:cBhvr>
                                        <p:cTn id="65" dur="1000"/>
                                        <p:tgtEl>
                                          <p:spTgt spid="13"/>
                                        </p:tgtEl>
                                      </p:cBhvr>
                                    </p:animEffect>
                                  </p:childTnLst>
                                </p:cTn>
                              </p:par>
                              <p:par>
                                <p:cTn id="66" presetID="55"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p:cTn id="68" dur="1000" fill="hold"/>
                                        <p:tgtEl>
                                          <p:spTgt spid="3"/>
                                        </p:tgtEl>
                                        <p:attrNameLst>
                                          <p:attrName>ppt_w</p:attrName>
                                        </p:attrNameLst>
                                      </p:cBhvr>
                                      <p:tavLst>
                                        <p:tav tm="0">
                                          <p:val>
                                            <p:strVal val="#ppt_w*0.70"/>
                                          </p:val>
                                        </p:tav>
                                        <p:tav tm="100000">
                                          <p:val>
                                            <p:strVal val="#ppt_w"/>
                                          </p:val>
                                        </p:tav>
                                      </p:tavLst>
                                    </p:anim>
                                    <p:anim calcmode="lin" valueType="num">
                                      <p:cBhvr>
                                        <p:cTn id="69" dur="1000" fill="hold"/>
                                        <p:tgtEl>
                                          <p:spTgt spid="3"/>
                                        </p:tgtEl>
                                        <p:attrNameLst>
                                          <p:attrName>ppt_h</p:attrName>
                                        </p:attrNameLst>
                                      </p:cBhvr>
                                      <p:tavLst>
                                        <p:tav tm="0">
                                          <p:val>
                                            <p:strVal val="#ppt_h"/>
                                          </p:val>
                                        </p:tav>
                                        <p:tav tm="100000">
                                          <p:val>
                                            <p:strVal val="#ppt_h"/>
                                          </p:val>
                                        </p:tav>
                                      </p:tavLst>
                                    </p:anim>
                                    <p:animEffect transition="in" filter="fade">
                                      <p:cBhvr>
                                        <p:cTn id="70" dur="1000"/>
                                        <p:tgtEl>
                                          <p:spTgt spid="3"/>
                                        </p:tgtEl>
                                      </p:cBhvr>
                                    </p:animEffect>
                                  </p:childTnLst>
                                </p:cTn>
                              </p:par>
                              <p:par>
                                <p:cTn id="71" presetID="55"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strVal val="#ppt_w*0.70"/>
                                          </p:val>
                                        </p:tav>
                                        <p:tav tm="100000">
                                          <p:val>
                                            <p:strVal val="#ppt_w"/>
                                          </p:val>
                                        </p:tav>
                                      </p:tavLst>
                                    </p:anim>
                                    <p:anim calcmode="lin" valueType="num">
                                      <p:cBhvr>
                                        <p:cTn id="74" dur="1000" fill="hold"/>
                                        <p:tgtEl>
                                          <p:spTgt spid="14"/>
                                        </p:tgtEl>
                                        <p:attrNameLst>
                                          <p:attrName>ppt_h</p:attrName>
                                        </p:attrNameLst>
                                      </p:cBhvr>
                                      <p:tavLst>
                                        <p:tav tm="0">
                                          <p:val>
                                            <p:strVal val="#ppt_h"/>
                                          </p:val>
                                        </p:tav>
                                        <p:tav tm="100000">
                                          <p:val>
                                            <p:strVal val="#ppt_h"/>
                                          </p:val>
                                        </p:tav>
                                      </p:tavLst>
                                    </p:anim>
                                    <p:animEffect transition="in" filter="fade">
                                      <p:cBhvr>
                                        <p:cTn id="75" dur="1000"/>
                                        <p:tgtEl>
                                          <p:spTgt spid="14"/>
                                        </p:tgtEl>
                                      </p:cBhvr>
                                    </p:animEffect>
                                  </p:childTnLst>
                                </p:cTn>
                              </p:par>
                              <p:par>
                                <p:cTn id="76" presetID="55"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p:cTn id="78" dur="1000" fill="hold"/>
                                        <p:tgtEl>
                                          <p:spTgt spid="15"/>
                                        </p:tgtEl>
                                        <p:attrNameLst>
                                          <p:attrName>ppt_w</p:attrName>
                                        </p:attrNameLst>
                                      </p:cBhvr>
                                      <p:tavLst>
                                        <p:tav tm="0">
                                          <p:val>
                                            <p:strVal val="#ppt_w*0.70"/>
                                          </p:val>
                                        </p:tav>
                                        <p:tav tm="100000">
                                          <p:val>
                                            <p:strVal val="#ppt_w"/>
                                          </p:val>
                                        </p:tav>
                                      </p:tavLst>
                                    </p:anim>
                                    <p:anim calcmode="lin" valueType="num">
                                      <p:cBhvr>
                                        <p:cTn id="79" dur="1000" fill="hold"/>
                                        <p:tgtEl>
                                          <p:spTgt spid="15"/>
                                        </p:tgtEl>
                                        <p:attrNameLst>
                                          <p:attrName>ppt_h</p:attrName>
                                        </p:attrNameLst>
                                      </p:cBhvr>
                                      <p:tavLst>
                                        <p:tav tm="0">
                                          <p:val>
                                            <p:strVal val="#ppt_h"/>
                                          </p:val>
                                        </p:tav>
                                        <p:tav tm="100000">
                                          <p:val>
                                            <p:strVal val="#ppt_h"/>
                                          </p:val>
                                        </p:tav>
                                      </p:tavLst>
                                    </p:anim>
                                    <p:animEffect transition="in" filter="fade">
                                      <p:cBhvr>
                                        <p:cTn id="80" dur="1000"/>
                                        <p:tgtEl>
                                          <p:spTgt spid="15"/>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strVal val="#ppt_w*0.70"/>
                                          </p:val>
                                        </p:tav>
                                        <p:tav tm="100000">
                                          <p:val>
                                            <p:strVal val="#ppt_w"/>
                                          </p:val>
                                        </p:tav>
                                      </p:tavLst>
                                    </p:anim>
                                    <p:anim calcmode="lin" valueType="num">
                                      <p:cBhvr>
                                        <p:cTn id="84" dur="1000" fill="hold"/>
                                        <p:tgtEl>
                                          <p:spTgt spid="16"/>
                                        </p:tgtEl>
                                        <p:attrNameLst>
                                          <p:attrName>ppt_h</p:attrName>
                                        </p:attrNameLst>
                                      </p:cBhvr>
                                      <p:tavLst>
                                        <p:tav tm="0">
                                          <p:val>
                                            <p:strVal val="#ppt_h"/>
                                          </p:val>
                                        </p:tav>
                                        <p:tav tm="100000">
                                          <p:val>
                                            <p:strVal val="#ppt_h"/>
                                          </p:val>
                                        </p:tav>
                                      </p:tavLst>
                                    </p:anim>
                                    <p:animEffect transition="in" filter="fade">
                                      <p:cBhvr>
                                        <p:cTn id="85" dur="1000"/>
                                        <p:tgtEl>
                                          <p:spTgt spid="16"/>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 calcmode="lin" valueType="num">
                                      <p:cBhvr>
                                        <p:cTn id="88" dur="1000" fill="hold"/>
                                        <p:tgtEl>
                                          <p:spTgt spid="38"/>
                                        </p:tgtEl>
                                        <p:attrNameLst>
                                          <p:attrName>ppt_w</p:attrName>
                                        </p:attrNameLst>
                                      </p:cBhvr>
                                      <p:tavLst>
                                        <p:tav tm="0">
                                          <p:val>
                                            <p:strVal val="#ppt_w*0.70"/>
                                          </p:val>
                                        </p:tav>
                                        <p:tav tm="100000">
                                          <p:val>
                                            <p:strVal val="#ppt_w"/>
                                          </p:val>
                                        </p:tav>
                                      </p:tavLst>
                                    </p:anim>
                                    <p:anim calcmode="lin" valueType="num">
                                      <p:cBhvr>
                                        <p:cTn id="89" dur="1000" fill="hold"/>
                                        <p:tgtEl>
                                          <p:spTgt spid="38"/>
                                        </p:tgtEl>
                                        <p:attrNameLst>
                                          <p:attrName>ppt_h</p:attrName>
                                        </p:attrNameLst>
                                      </p:cBhvr>
                                      <p:tavLst>
                                        <p:tav tm="0">
                                          <p:val>
                                            <p:strVal val="#ppt_h"/>
                                          </p:val>
                                        </p:tav>
                                        <p:tav tm="100000">
                                          <p:val>
                                            <p:strVal val="#ppt_h"/>
                                          </p:val>
                                        </p:tav>
                                      </p:tavLst>
                                    </p:anim>
                                    <p:animEffect transition="in" filter="fade">
                                      <p:cBhvr>
                                        <p:cTn id="9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0" grpId="0" animBg="1"/>
      <p:bldP spid="12" grpId="0"/>
      <p:bldP spid="13" grpId="0"/>
      <p:bldP spid="14" grpId="0" animBg="1"/>
      <p:bldP spid="16" grpId="0"/>
      <p:bldP spid="24"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
          <p:cNvGraphicFramePr>
            <a:graphicFrameLocks noChangeAspect="1"/>
          </p:cNvGraphicFramePr>
          <p:nvPr/>
        </p:nvGraphicFramePr>
        <p:xfrm>
          <a:off x="738188" y="4330700"/>
          <a:ext cx="7740650" cy="1582738"/>
        </p:xfrm>
        <a:graphic>
          <a:graphicData uri="http://schemas.openxmlformats.org/presentationml/2006/ole">
            <p:oleObj spid="_x0000_s3073" name="CS ChemDraw Drawing" r:id="rId4" imgW="4998450" imgH="1022215" progId="ChemDraw.Document.6.0">
              <p:embed/>
            </p:oleObj>
          </a:graphicData>
        </a:graphic>
      </p:graphicFrame>
      <p:sp>
        <p:nvSpPr>
          <p:cNvPr id="23" name="テキスト ボックス 22"/>
          <p:cNvSpPr txBox="1"/>
          <p:nvPr/>
        </p:nvSpPr>
        <p:spPr>
          <a:xfrm>
            <a:off x="611560" y="3789040"/>
            <a:ext cx="2952328" cy="400110"/>
          </a:xfrm>
          <a:prstGeom prst="rect">
            <a:avLst/>
          </a:prstGeom>
          <a:noFill/>
          <a:ln>
            <a:solidFill>
              <a:srgbClr val="00194C"/>
            </a:solidFill>
          </a:ln>
        </p:spPr>
        <p:txBody>
          <a:bodyPr wrap="square" rtlCol="0">
            <a:spAutoFit/>
          </a:bodyPr>
          <a:lstStyle/>
          <a:p>
            <a:r>
              <a:rPr lang="en-US" altLang="ja-JP" sz="2000" dirty="0" err="1" smtClean="0">
                <a:solidFill>
                  <a:srgbClr val="00194C"/>
                </a:solidFill>
                <a:latin typeface="Arial" pitchFamily="34" charset="0"/>
                <a:cs typeface="Arial" pitchFamily="34" charset="0"/>
              </a:rPr>
              <a:t>Imine</a:t>
            </a:r>
            <a:r>
              <a:rPr lang="en-US" altLang="ja-JP" sz="2000" dirty="0" smtClean="0">
                <a:solidFill>
                  <a:srgbClr val="00194C"/>
                </a:solidFill>
                <a:latin typeface="Arial" pitchFamily="34" charset="0"/>
                <a:cs typeface="Arial" pitchFamily="34" charset="0"/>
              </a:rPr>
              <a:t>-Forming Reaction</a:t>
            </a:r>
            <a:endParaRPr kumimoji="1" lang="ja-JP" altLang="en-US" sz="2000" dirty="0">
              <a:solidFill>
                <a:srgbClr val="00194C"/>
              </a:solidFill>
              <a:latin typeface="Arial" pitchFamily="34" charset="0"/>
              <a:cs typeface="Arial" pitchFamily="34" charset="0"/>
            </a:endParaRPr>
          </a:p>
        </p:txBody>
      </p:sp>
      <p:sp>
        <p:nvSpPr>
          <p:cNvPr id="24" name="正方形/長方形 23"/>
          <p:cNvSpPr/>
          <p:nvPr/>
        </p:nvSpPr>
        <p:spPr>
          <a:xfrm>
            <a:off x="4644008" y="5229200"/>
            <a:ext cx="1210588" cy="369332"/>
          </a:xfrm>
          <a:prstGeom prst="rect">
            <a:avLst/>
          </a:prstGeom>
        </p:spPr>
        <p:txBody>
          <a:bodyPr wrap="none">
            <a:spAutoFit/>
          </a:bodyPr>
          <a:lstStyle/>
          <a:p>
            <a:r>
              <a:rPr lang="en-US" altLang="ja-JP" b="1" dirty="0" smtClean="0">
                <a:solidFill>
                  <a:srgbClr val="FF0000"/>
                </a:solidFill>
                <a:latin typeface="Arial" pitchFamily="34" charset="0"/>
                <a:cs typeface="Arial" pitchFamily="34" charset="0"/>
              </a:rPr>
              <a:t>Invertible</a:t>
            </a:r>
            <a:endParaRPr lang="ja-JP" altLang="en-US" b="1" dirty="0">
              <a:solidFill>
                <a:srgbClr val="FF0000"/>
              </a:solidFill>
              <a:latin typeface="Arial" pitchFamily="34" charset="0"/>
              <a:cs typeface="Arial" pitchFamily="34" charset="0"/>
            </a:endParaRPr>
          </a:p>
        </p:txBody>
      </p:sp>
      <p:sp>
        <p:nvSpPr>
          <p:cNvPr id="25" name="テキスト ボックス 24"/>
          <p:cNvSpPr txBox="1"/>
          <p:nvPr/>
        </p:nvSpPr>
        <p:spPr>
          <a:xfrm>
            <a:off x="1115616" y="5589240"/>
            <a:ext cx="864096" cy="369332"/>
          </a:xfrm>
          <a:prstGeom prst="rect">
            <a:avLst/>
          </a:prstGeom>
          <a:noFill/>
        </p:spPr>
        <p:txBody>
          <a:bodyPr wrap="square" rtlCol="0">
            <a:spAutoFit/>
          </a:bodyPr>
          <a:lstStyle/>
          <a:p>
            <a:r>
              <a:rPr kumimoji="1" lang="en-US" altLang="ja-JP" dirty="0" smtClean="0">
                <a:solidFill>
                  <a:srgbClr val="0000CC"/>
                </a:solidFill>
                <a:latin typeface="Arial" pitchFamily="34" charset="0"/>
                <a:cs typeface="Arial" pitchFamily="34" charset="0"/>
              </a:rPr>
              <a:t>Amine</a:t>
            </a:r>
            <a:endParaRPr kumimoji="1" lang="ja-JP" altLang="en-US" dirty="0">
              <a:solidFill>
                <a:srgbClr val="0000CC"/>
              </a:solidFill>
              <a:latin typeface="Arial" pitchFamily="34" charset="0"/>
              <a:cs typeface="Arial" pitchFamily="34" charset="0"/>
            </a:endParaRPr>
          </a:p>
        </p:txBody>
      </p:sp>
      <p:sp>
        <p:nvSpPr>
          <p:cNvPr id="26" name="テキスト ボックス 25"/>
          <p:cNvSpPr txBox="1"/>
          <p:nvPr/>
        </p:nvSpPr>
        <p:spPr>
          <a:xfrm>
            <a:off x="3131840" y="5589240"/>
            <a:ext cx="1152128" cy="369332"/>
          </a:xfrm>
          <a:prstGeom prst="rect">
            <a:avLst/>
          </a:prstGeom>
          <a:noFill/>
        </p:spPr>
        <p:txBody>
          <a:bodyPr wrap="square" rtlCol="0">
            <a:spAutoFit/>
          </a:bodyPr>
          <a:lstStyle/>
          <a:p>
            <a:r>
              <a:rPr kumimoji="1" lang="en-US" altLang="ja-JP" dirty="0" err="1" smtClean="0">
                <a:solidFill>
                  <a:srgbClr val="009900"/>
                </a:solidFill>
                <a:latin typeface="Arial" pitchFamily="34" charset="0"/>
                <a:cs typeface="Arial" pitchFamily="34" charset="0"/>
              </a:rPr>
              <a:t>Aldehyde</a:t>
            </a:r>
            <a:endParaRPr kumimoji="1" lang="ja-JP" altLang="en-US" dirty="0">
              <a:solidFill>
                <a:srgbClr val="009900"/>
              </a:solidFill>
              <a:latin typeface="Arial" pitchFamily="34" charset="0"/>
              <a:cs typeface="Arial" pitchFamily="34" charset="0"/>
            </a:endParaRPr>
          </a:p>
        </p:txBody>
      </p:sp>
      <p:sp>
        <p:nvSpPr>
          <p:cNvPr id="27" name="テキスト ボックス 26"/>
          <p:cNvSpPr txBox="1"/>
          <p:nvPr/>
        </p:nvSpPr>
        <p:spPr>
          <a:xfrm>
            <a:off x="6804248" y="5723964"/>
            <a:ext cx="792088" cy="369332"/>
          </a:xfrm>
          <a:prstGeom prst="rect">
            <a:avLst/>
          </a:prstGeom>
          <a:noFill/>
        </p:spPr>
        <p:txBody>
          <a:bodyPr wrap="square" rtlCol="0">
            <a:spAutoFit/>
          </a:bodyPr>
          <a:lstStyle/>
          <a:p>
            <a:r>
              <a:rPr lang="en-US" altLang="ja-JP" dirty="0" err="1" smtClean="0">
                <a:solidFill>
                  <a:srgbClr val="00194C"/>
                </a:solidFill>
                <a:latin typeface="Arial" pitchFamily="34" charset="0"/>
                <a:cs typeface="Arial" pitchFamily="34" charset="0"/>
              </a:rPr>
              <a:t>Imine</a:t>
            </a:r>
            <a:r>
              <a:rPr kumimoji="1" lang="en-US" altLang="ja-JP" dirty="0" smtClean="0">
                <a:latin typeface="Arial" pitchFamily="34" charset="0"/>
                <a:cs typeface="Arial" pitchFamily="34" charset="0"/>
              </a:rPr>
              <a:t> </a:t>
            </a:r>
            <a:endParaRPr kumimoji="1" lang="ja-JP" altLang="en-US" dirty="0">
              <a:latin typeface="Arial" pitchFamily="34" charset="0"/>
              <a:cs typeface="Arial" pitchFamily="34" charset="0"/>
            </a:endParaRPr>
          </a:p>
        </p:txBody>
      </p:sp>
      <p:pic>
        <p:nvPicPr>
          <p:cNvPr id="3" name="図 2" descr="DBA-amine-only.tif"/>
          <p:cNvPicPr>
            <a:picLocks noChangeAspect="1"/>
          </p:cNvPicPr>
          <p:nvPr/>
        </p:nvPicPr>
        <p:blipFill>
          <a:blip r:embed="rId5" cstate="print"/>
          <a:stretch>
            <a:fillRect/>
          </a:stretch>
        </p:blipFill>
        <p:spPr>
          <a:xfrm>
            <a:off x="395536" y="476672"/>
            <a:ext cx="3853228" cy="2016224"/>
          </a:xfrm>
          <a:prstGeom prst="rect">
            <a:avLst/>
          </a:prstGeom>
        </p:spPr>
      </p:pic>
      <p:pic>
        <p:nvPicPr>
          <p:cNvPr id="4" name="図 3" descr="guest-only.tif"/>
          <p:cNvPicPr>
            <a:picLocks noChangeAspect="1"/>
          </p:cNvPicPr>
          <p:nvPr/>
        </p:nvPicPr>
        <p:blipFill>
          <a:blip r:embed="rId6" cstate="print"/>
          <a:stretch>
            <a:fillRect/>
          </a:stretch>
        </p:blipFill>
        <p:spPr>
          <a:xfrm>
            <a:off x="5580112" y="44624"/>
            <a:ext cx="2736304" cy="2856222"/>
          </a:xfrm>
          <a:prstGeom prst="rect">
            <a:avLst/>
          </a:prstGeom>
        </p:spPr>
      </p:pic>
      <p:sp>
        <p:nvSpPr>
          <p:cNvPr id="2" name="タイトル 1"/>
          <p:cNvSpPr>
            <a:spLocks noGrp="1"/>
          </p:cNvSpPr>
          <p:nvPr>
            <p:ph type="title"/>
          </p:nvPr>
        </p:nvSpPr>
        <p:spPr>
          <a:xfrm>
            <a:off x="457200" y="-315416"/>
            <a:ext cx="8229600" cy="1143000"/>
          </a:xfrm>
        </p:spPr>
        <p:txBody>
          <a:bodyPr>
            <a:normAutofit/>
          </a:bodyPr>
          <a:lstStyle/>
          <a:p>
            <a:r>
              <a:rPr lang="en-US" altLang="ja-JP" sz="4000" dirty="0" smtClean="0">
                <a:gradFill>
                  <a:gsLst>
                    <a:gs pos="60000">
                      <a:srgbClr val="002060"/>
                    </a:gs>
                    <a:gs pos="100000">
                      <a:schemeClr val="tx2">
                        <a:tint val="20000"/>
                      </a:schemeClr>
                    </a:gs>
                  </a:gsLst>
                  <a:lin ang="5400000" scaled="1"/>
                </a:gradFill>
                <a:latin typeface="Arial" pitchFamily="34" charset="0"/>
                <a:cs typeface="Arial" pitchFamily="34" charset="0"/>
              </a:rPr>
              <a:t>Target Molecule</a:t>
            </a:r>
            <a:endParaRPr kumimoji="1" lang="ja-JP" altLang="en-US" sz="4000" dirty="0">
              <a:gradFill>
                <a:gsLst>
                  <a:gs pos="60000">
                    <a:srgbClr val="002060"/>
                  </a:gs>
                  <a:gs pos="100000">
                    <a:schemeClr val="tx2">
                      <a:tint val="20000"/>
                    </a:schemeClr>
                  </a:gs>
                </a:gsLst>
                <a:lin ang="5400000" scaled="1"/>
              </a:gradFill>
              <a:latin typeface="Arial" pitchFamily="34" charset="0"/>
              <a:cs typeface="Arial" pitchFamily="34" charset="0"/>
            </a:endParaRPr>
          </a:p>
        </p:txBody>
      </p:sp>
      <p:pic>
        <p:nvPicPr>
          <p:cNvPr id="5" name="Picture 1"/>
          <p:cNvPicPr>
            <a:picLocks noChangeAspect="1" noChangeArrowheads="1"/>
          </p:cNvPicPr>
          <p:nvPr/>
        </p:nvPicPr>
        <p:blipFill>
          <a:blip r:embed="rId7" cstate="print"/>
          <a:srcRect/>
          <a:stretch>
            <a:fillRect/>
          </a:stretch>
        </p:blipFill>
        <p:spPr bwMode="auto">
          <a:xfrm>
            <a:off x="251520" y="2932534"/>
            <a:ext cx="3406670" cy="3376786"/>
          </a:xfrm>
          <a:prstGeom prst="rect">
            <a:avLst/>
          </a:prstGeom>
          <a:noFill/>
          <a:ln w="9525">
            <a:noFill/>
            <a:miter lim="800000"/>
            <a:headEnd/>
            <a:tailEnd/>
          </a:ln>
        </p:spPr>
      </p:pic>
      <p:sp>
        <p:nvSpPr>
          <p:cNvPr id="6" name="テキスト ボックス 5"/>
          <p:cNvSpPr txBox="1"/>
          <p:nvPr/>
        </p:nvSpPr>
        <p:spPr bwMode="auto">
          <a:xfrm>
            <a:off x="-9525" y="2278262"/>
            <a:ext cx="1724025" cy="646112"/>
          </a:xfrm>
          <a:prstGeom prst="rect">
            <a:avLst/>
          </a:prstGeom>
          <a:noFill/>
        </p:spPr>
        <p:txBody>
          <a:bodyPr wrap="none">
            <a:spAutoFit/>
          </a:bodyPr>
          <a:lstStyle/>
          <a:p>
            <a:pPr fontAlgn="auto">
              <a:spcBef>
                <a:spcPts val="0"/>
              </a:spcBef>
              <a:spcAft>
                <a:spcPts val="0"/>
              </a:spcAft>
              <a:defRPr/>
            </a:pPr>
            <a:r>
              <a:rPr lang="en-US" altLang="ja-JP" b="1" dirty="0">
                <a:solidFill>
                  <a:schemeClr val="accent3">
                    <a:lumMod val="50000"/>
                  </a:schemeClr>
                </a:solidFill>
                <a:latin typeface="Arial" pitchFamily="34" charset="0"/>
                <a:ea typeface="+mn-ea"/>
                <a:cs typeface="Arial" pitchFamily="34" charset="0"/>
              </a:rPr>
              <a:t>Alkyl Chain </a:t>
            </a:r>
          </a:p>
          <a:p>
            <a:pPr fontAlgn="auto">
              <a:spcBef>
                <a:spcPts val="0"/>
              </a:spcBef>
              <a:spcAft>
                <a:spcPts val="0"/>
              </a:spcAft>
              <a:defRPr/>
            </a:pPr>
            <a:r>
              <a:rPr lang="en-US" altLang="ja-JP" b="1" dirty="0" err="1">
                <a:solidFill>
                  <a:schemeClr val="accent3">
                    <a:lumMod val="50000"/>
                  </a:schemeClr>
                </a:solidFill>
                <a:latin typeface="Arial" pitchFamily="34" charset="0"/>
                <a:ea typeface="+mn-ea"/>
                <a:cs typeface="Arial" pitchFamily="34" charset="0"/>
              </a:rPr>
              <a:t>Interdigitation</a:t>
            </a:r>
            <a:endParaRPr lang="en-US" altLang="ja-JP" b="1" dirty="0">
              <a:solidFill>
                <a:schemeClr val="accent3">
                  <a:lumMod val="50000"/>
                </a:schemeClr>
              </a:solidFill>
              <a:latin typeface="Arial" pitchFamily="34" charset="0"/>
              <a:ea typeface="+mn-ea"/>
              <a:cs typeface="Arial" pitchFamily="34" charset="0"/>
            </a:endParaRPr>
          </a:p>
        </p:txBody>
      </p:sp>
      <p:cxnSp>
        <p:nvCxnSpPr>
          <p:cNvPr id="7" name="直線矢印コネクタ 6"/>
          <p:cNvCxnSpPr/>
          <p:nvPr/>
        </p:nvCxnSpPr>
        <p:spPr bwMode="auto">
          <a:xfrm rot="16200000" flipH="1">
            <a:off x="323528" y="3002932"/>
            <a:ext cx="576066" cy="288033"/>
          </a:xfrm>
          <a:prstGeom prst="straightConnector1">
            <a:avLst/>
          </a:prstGeom>
          <a:ln w="41275">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円/楕円 7"/>
          <p:cNvSpPr/>
          <p:nvPr/>
        </p:nvSpPr>
        <p:spPr bwMode="auto">
          <a:xfrm>
            <a:off x="611560" y="3433564"/>
            <a:ext cx="571500" cy="571500"/>
          </a:xfrm>
          <a:prstGeom prst="ellipse">
            <a:avLst/>
          </a:prstGeom>
          <a:no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テキスト ボックス 9"/>
          <p:cNvSpPr txBox="1">
            <a:spLocks noChangeArrowheads="1"/>
          </p:cNvSpPr>
          <p:nvPr/>
        </p:nvSpPr>
        <p:spPr bwMode="auto">
          <a:xfrm>
            <a:off x="611560" y="6237312"/>
            <a:ext cx="2646722" cy="646331"/>
          </a:xfrm>
          <a:prstGeom prst="rect">
            <a:avLst/>
          </a:prstGeom>
          <a:noFill/>
          <a:ln w="9525">
            <a:noFill/>
            <a:miter lim="800000"/>
            <a:headEnd/>
            <a:tailEnd/>
          </a:ln>
        </p:spPr>
        <p:txBody>
          <a:bodyPr wrap="none">
            <a:spAutoFit/>
          </a:bodyPr>
          <a:lstStyle/>
          <a:p>
            <a:r>
              <a:rPr lang="en-US" altLang="ja-JP" dirty="0">
                <a:latin typeface="Arial" pitchFamily="34" charset="0"/>
                <a:cs typeface="Arial" pitchFamily="34" charset="0"/>
              </a:rPr>
              <a:t>Honeycomb Network of </a:t>
            </a:r>
          </a:p>
          <a:p>
            <a:r>
              <a:rPr lang="en-US" altLang="ja-JP" dirty="0">
                <a:latin typeface="Arial" pitchFamily="34" charset="0"/>
                <a:cs typeface="Arial" pitchFamily="34" charset="0"/>
              </a:rPr>
              <a:t>               DBA </a:t>
            </a:r>
            <a:r>
              <a:rPr lang="en-US" altLang="ja-JP" b="1" dirty="0">
                <a:latin typeface="Arial" pitchFamily="34" charset="0"/>
                <a:cs typeface="Arial" pitchFamily="34" charset="0"/>
              </a:rPr>
              <a:t>1</a:t>
            </a:r>
            <a:endParaRPr lang="ja-JP" altLang="en-US" dirty="0">
              <a:latin typeface="Arial" pitchFamily="34" charset="0"/>
              <a:cs typeface="Arial" pitchFamily="34" charset="0"/>
            </a:endParaRPr>
          </a:p>
        </p:txBody>
      </p:sp>
      <p:sp>
        <p:nvSpPr>
          <p:cNvPr id="10" name="テキスト ボックス 33"/>
          <p:cNvSpPr txBox="1">
            <a:spLocks noChangeArrowheads="1"/>
          </p:cNvSpPr>
          <p:nvPr/>
        </p:nvSpPr>
        <p:spPr bwMode="auto">
          <a:xfrm>
            <a:off x="2555776" y="2498876"/>
            <a:ext cx="889987" cy="369332"/>
          </a:xfrm>
          <a:prstGeom prst="rect">
            <a:avLst/>
          </a:prstGeom>
          <a:noFill/>
          <a:ln w="9525">
            <a:noFill/>
            <a:miter lim="800000"/>
            <a:headEnd/>
            <a:tailEnd/>
          </a:ln>
        </p:spPr>
        <p:txBody>
          <a:bodyPr wrap="none">
            <a:spAutoFit/>
          </a:bodyPr>
          <a:lstStyle/>
          <a:p>
            <a:r>
              <a:rPr lang="en-US" altLang="ja-JP" b="1" dirty="0" smtClean="0">
                <a:solidFill>
                  <a:srgbClr val="0000FF"/>
                </a:solidFill>
                <a:cs typeface="Arial" charset="0"/>
              </a:rPr>
              <a:t>Amine</a:t>
            </a:r>
            <a:endParaRPr lang="ja-JP" altLang="en-US" b="1" dirty="0">
              <a:solidFill>
                <a:srgbClr val="0000FF"/>
              </a:solidFill>
              <a:cs typeface="Arial" charset="0"/>
            </a:endParaRPr>
          </a:p>
        </p:txBody>
      </p:sp>
      <p:sp>
        <p:nvSpPr>
          <p:cNvPr id="11" name="円/楕円 10"/>
          <p:cNvSpPr/>
          <p:nvPr/>
        </p:nvSpPr>
        <p:spPr bwMode="auto">
          <a:xfrm>
            <a:off x="2483768" y="3284984"/>
            <a:ext cx="288032" cy="2880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2" name="直線矢印コネクタ 11"/>
          <p:cNvCxnSpPr/>
          <p:nvPr/>
        </p:nvCxnSpPr>
        <p:spPr bwMode="auto">
          <a:xfrm rot="5400000">
            <a:off x="2595351" y="2951397"/>
            <a:ext cx="438028" cy="229146"/>
          </a:xfrm>
          <a:prstGeom prst="straightConnector1">
            <a:avLst/>
          </a:prstGeom>
          <a:ln w="34925" cmpd="sng">
            <a:solidFill>
              <a:srgbClr val="0000FF"/>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2"/>
          <p:cNvPicPr>
            <a:picLocks noChangeAspect="1" noChangeArrowheads="1"/>
          </p:cNvPicPr>
          <p:nvPr/>
        </p:nvPicPr>
        <p:blipFill>
          <a:blip r:embed="rId8" cstate="print"/>
          <a:srcRect/>
          <a:stretch>
            <a:fillRect/>
          </a:stretch>
        </p:blipFill>
        <p:spPr bwMode="auto">
          <a:xfrm>
            <a:off x="5364088" y="2986320"/>
            <a:ext cx="3456384" cy="3323000"/>
          </a:xfrm>
          <a:prstGeom prst="rect">
            <a:avLst/>
          </a:prstGeom>
          <a:noFill/>
          <a:ln w="9525">
            <a:noFill/>
            <a:miter lim="800000"/>
            <a:headEnd/>
            <a:tailEnd/>
          </a:ln>
        </p:spPr>
      </p:pic>
      <p:pic>
        <p:nvPicPr>
          <p:cNvPr id="14" name="Picture 3"/>
          <p:cNvPicPr>
            <a:picLocks noChangeAspect="1" noChangeArrowheads="1"/>
          </p:cNvPicPr>
          <p:nvPr/>
        </p:nvPicPr>
        <p:blipFill>
          <a:blip r:embed="rId9" cstate="print"/>
          <a:srcRect/>
          <a:stretch>
            <a:fillRect/>
          </a:stretch>
        </p:blipFill>
        <p:spPr bwMode="auto">
          <a:xfrm>
            <a:off x="3851920" y="3037248"/>
            <a:ext cx="1296143" cy="1255848"/>
          </a:xfrm>
          <a:prstGeom prst="rect">
            <a:avLst/>
          </a:prstGeom>
          <a:noFill/>
          <a:ln w="9525">
            <a:noFill/>
            <a:miter lim="800000"/>
            <a:headEnd/>
            <a:tailEnd/>
          </a:ln>
        </p:spPr>
      </p:pic>
      <p:sp>
        <p:nvSpPr>
          <p:cNvPr id="15" name="右矢印 14"/>
          <p:cNvSpPr/>
          <p:nvPr/>
        </p:nvSpPr>
        <p:spPr>
          <a:xfrm>
            <a:off x="3923928" y="4437112"/>
            <a:ext cx="1224136" cy="36004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355976" y="4221088"/>
            <a:ext cx="284052" cy="307777"/>
          </a:xfrm>
          <a:prstGeom prst="rect">
            <a:avLst/>
          </a:prstGeom>
          <a:noFill/>
        </p:spPr>
        <p:txBody>
          <a:bodyPr wrap="none" rtlCol="0">
            <a:spAutoFit/>
          </a:bodyPr>
          <a:lstStyle/>
          <a:p>
            <a:r>
              <a:rPr kumimoji="1" lang="en-US" altLang="ja-JP" sz="1400" b="1" dirty="0" smtClean="0">
                <a:latin typeface="Arial" pitchFamily="34" charset="0"/>
                <a:cs typeface="Arial" pitchFamily="34" charset="0"/>
              </a:rPr>
              <a:t>2</a:t>
            </a:r>
            <a:endParaRPr kumimoji="1" lang="ja-JP" altLang="en-US" sz="1400" b="1" dirty="0">
              <a:latin typeface="Arial" pitchFamily="34" charset="0"/>
              <a:cs typeface="Arial" pitchFamily="34" charset="0"/>
            </a:endParaRPr>
          </a:p>
        </p:txBody>
      </p:sp>
      <p:sp>
        <p:nvSpPr>
          <p:cNvPr id="17" name="テキスト ボックス 16"/>
          <p:cNvSpPr txBox="1"/>
          <p:nvPr/>
        </p:nvSpPr>
        <p:spPr>
          <a:xfrm>
            <a:off x="3707904" y="4869160"/>
            <a:ext cx="1656184" cy="584775"/>
          </a:xfrm>
          <a:prstGeom prst="rect">
            <a:avLst/>
          </a:prstGeom>
          <a:noFill/>
        </p:spPr>
        <p:txBody>
          <a:bodyPr wrap="square" rtlCol="0">
            <a:spAutoFit/>
          </a:bodyPr>
          <a:lstStyle/>
          <a:p>
            <a:pPr algn="ctr"/>
            <a:r>
              <a:rPr kumimoji="1" lang="en-US" altLang="ja-JP" sz="1600" b="1" dirty="0" err="1" smtClean="0">
                <a:latin typeface="Arial" pitchFamily="34" charset="0"/>
                <a:cs typeface="Arial" pitchFamily="34" charset="0"/>
              </a:rPr>
              <a:t>Imine</a:t>
            </a:r>
            <a:r>
              <a:rPr kumimoji="1" lang="en-US" altLang="ja-JP" sz="1600" b="1" dirty="0" smtClean="0">
                <a:latin typeface="Arial" pitchFamily="34" charset="0"/>
                <a:cs typeface="Arial" pitchFamily="34" charset="0"/>
              </a:rPr>
              <a:t>–Forming Reaction</a:t>
            </a:r>
            <a:endParaRPr kumimoji="1" lang="ja-JP" altLang="en-US" sz="1600" b="1" dirty="0">
              <a:latin typeface="Arial" pitchFamily="34" charset="0"/>
              <a:cs typeface="Arial" pitchFamily="34" charset="0"/>
            </a:endParaRPr>
          </a:p>
        </p:txBody>
      </p:sp>
      <p:sp>
        <p:nvSpPr>
          <p:cNvPr id="18" name="円/楕円 17"/>
          <p:cNvSpPr/>
          <p:nvPr/>
        </p:nvSpPr>
        <p:spPr bwMode="auto">
          <a:xfrm>
            <a:off x="7714629" y="3979341"/>
            <a:ext cx="385763" cy="385763"/>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9" name="直線矢印コネクタ 18"/>
          <p:cNvCxnSpPr/>
          <p:nvPr/>
        </p:nvCxnSpPr>
        <p:spPr bwMode="auto">
          <a:xfrm rot="5400000">
            <a:off x="7668351" y="3212973"/>
            <a:ext cx="1008109" cy="288041"/>
          </a:xfrm>
          <a:prstGeom prst="straightConnector1">
            <a:avLst/>
          </a:prstGeom>
          <a:ln w="34925" cmpd="sng">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21"/>
          <p:cNvSpPr txBox="1">
            <a:spLocks noChangeArrowheads="1"/>
          </p:cNvSpPr>
          <p:nvPr/>
        </p:nvSpPr>
        <p:spPr bwMode="auto">
          <a:xfrm>
            <a:off x="7683615" y="2483604"/>
            <a:ext cx="1441335" cy="369332"/>
          </a:xfrm>
          <a:prstGeom prst="rect">
            <a:avLst/>
          </a:prstGeom>
          <a:noFill/>
          <a:ln w="9525">
            <a:noFill/>
            <a:miter lim="800000"/>
            <a:headEnd/>
            <a:tailEnd/>
          </a:ln>
        </p:spPr>
        <p:txBody>
          <a:bodyPr wrap="none">
            <a:spAutoFit/>
          </a:bodyPr>
          <a:lstStyle/>
          <a:p>
            <a:r>
              <a:rPr lang="en-US" altLang="ja-JP" b="1" dirty="0" err="1">
                <a:solidFill>
                  <a:srgbClr val="FF6600"/>
                </a:solidFill>
                <a:cs typeface="Arial" charset="0"/>
              </a:rPr>
              <a:t>Imine</a:t>
            </a:r>
            <a:r>
              <a:rPr lang="en-US" altLang="ja-JP" b="1" dirty="0">
                <a:solidFill>
                  <a:srgbClr val="FF6600"/>
                </a:solidFill>
                <a:cs typeface="Arial" charset="0"/>
              </a:rPr>
              <a:t> Bond</a:t>
            </a:r>
            <a:endParaRPr lang="ja-JP" altLang="en-US" b="1" dirty="0">
              <a:solidFill>
                <a:srgbClr val="FF6600"/>
              </a:solidFill>
              <a:cs typeface="Arial" charset="0"/>
            </a:endParaRPr>
          </a:p>
        </p:txBody>
      </p:sp>
      <p:sp>
        <p:nvSpPr>
          <p:cNvPr id="21" name="テキスト ボックス 12"/>
          <p:cNvSpPr txBox="1">
            <a:spLocks noChangeArrowheads="1"/>
          </p:cNvSpPr>
          <p:nvPr/>
        </p:nvSpPr>
        <p:spPr bwMode="auto">
          <a:xfrm>
            <a:off x="5964629" y="6239053"/>
            <a:ext cx="2557239" cy="646331"/>
          </a:xfrm>
          <a:prstGeom prst="rect">
            <a:avLst/>
          </a:prstGeom>
          <a:noFill/>
          <a:ln w="9525">
            <a:noFill/>
            <a:miter lim="800000"/>
            <a:headEnd/>
            <a:tailEnd/>
          </a:ln>
        </p:spPr>
        <p:txBody>
          <a:bodyPr wrap="none">
            <a:spAutoFit/>
          </a:bodyPr>
          <a:lstStyle/>
          <a:p>
            <a:r>
              <a:rPr lang="en-US" altLang="ja-JP" dirty="0">
                <a:latin typeface="Arial" pitchFamily="34" charset="0"/>
                <a:cs typeface="Arial" pitchFamily="34" charset="0"/>
              </a:rPr>
              <a:t>Molecular Network of</a:t>
            </a:r>
          </a:p>
          <a:p>
            <a:r>
              <a:rPr lang="en-US" altLang="ja-JP" dirty="0">
                <a:latin typeface="Arial" pitchFamily="34" charset="0"/>
                <a:cs typeface="Arial" pitchFamily="34" charset="0"/>
              </a:rPr>
              <a:t> DBA </a:t>
            </a:r>
            <a:r>
              <a:rPr lang="en-US" altLang="ja-JP" b="1" dirty="0">
                <a:latin typeface="Arial" pitchFamily="34" charset="0"/>
                <a:cs typeface="Arial" pitchFamily="34" charset="0"/>
              </a:rPr>
              <a:t>1 </a:t>
            </a:r>
            <a:r>
              <a:rPr lang="en-US" altLang="ja-JP" dirty="0">
                <a:latin typeface="Arial" pitchFamily="34" charset="0"/>
                <a:cs typeface="Arial" pitchFamily="34" charset="0"/>
              </a:rPr>
              <a:t>and </a:t>
            </a:r>
            <a:r>
              <a:rPr lang="en-US" altLang="ja-JP" dirty="0" err="1" smtClean="0">
                <a:latin typeface="Arial" pitchFamily="34" charset="0"/>
                <a:cs typeface="Arial" pitchFamily="34" charset="0"/>
              </a:rPr>
              <a:t>Aldehyde</a:t>
            </a:r>
            <a:r>
              <a:rPr lang="en-US" altLang="ja-JP" dirty="0" smtClean="0">
                <a:latin typeface="Arial" pitchFamily="34" charset="0"/>
                <a:cs typeface="Arial" pitchFamily="34" charset="0"/>
              </a:rPr>
              <a:t> </a:t>
            </a:r>
            <a:r>
              <a:rPr lang="en-US" altLang="ja-JP" b="1" dirty="0">
                <a:latin typeface="Arial" pitchFamily="34" charset="0"/>
                <a:cs typeface="Arial" pitchFamily="34" charset="0"/>
              </a:rPr>
              <a:t>2</a:t>
            </a:r>
            <a:endParaRPr lang="ja-JP" alt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2000"/>
                                        <p:tgtEl>
                                          <p:spTgt spid="9"/>
                                        </p:tgtEl>
                                      </p:cBhvr>
                                    </p:animEffect>
                                  </p:childTnLst>
                                </p:cTn>
                              </p:par>
                              <p:par>
                                <p:cTn id="29" presetID="1" presetClass="exit" presetSubtype="0" fill="hold" nodeType="withEffect">
                                  <p:stCondLst>
                                    <p:cond delay="0"/>
                                  </p:stCondLst>
                                  <p:childTnLst>
                                    <p:set>
                                      <p:cBhvr>
                                        <p:cTn id="30" dur="1" fill="hold">
                                          <p:stCondLst>
                                            <p:cond delay="0"/>
                                          </p:stCondLst>
                                        </p:cTn>
                                        <p:tgtEl>
                                          <p:spTgt spid="22"/>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20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2000"/>
                                        <p:tgtEl>
                                          <p:spTgt spid="1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2000"/>
                                        <p:tgtEl>
                                          <p:spTgt spid="20"/>
                                        </p:tgtEl>
                                      </p:cBhvr>
                                    </p:animEffect>
                                  </p:childTnLst>
                                </p:cTn>
                              </p:par>
                              <p:par>
                                <p:cTn id="60" presetID="10"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20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2000"/>
                                        <p:tgtEl>
                                          <p:spTgt spid="18"/>
                                        </p:tgtEl>
                                      </p:cBhvr>
                                    </p:animEffect>
                                  </p:childTnLst>
                                </p:cTn>
                              </p:par>
                              <p:par>
                                <p:cTn id="66" presetID="10" presetClass="entr" presetSubtype="0" fill="hold"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fade">
                                      <p:cBhvr>
                                        <p:cTn id="68" dur="2000"/>
                                        <p:tgtEl>
                                          <p:spTgt spid="1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6" grpId="0"/>
      <p:bldP spid="8" grpId="0" animBg="1"/>
      <p:bldP spid="9" grpId="0"/>
      <p:bldP spid="10" grpId="0"/>
      <p:bldP spid="11" grpId="0" animBg="1"/>
      <p:bldP spid="15" grpId="0" animBg="1"/>
      <p:bldP spid="16" grpId="0"/>
      <p:bldP spid="17" grpId="0"/>
      <p:bldP spid="18" grpId="0" animBg="1"/>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Conclusion</a:t>
            </a:r>
            <a:endParaRPr kumimoji="1" lang="ja-JP" altLang="en-US" dirty="0">
              <a:gradFill>
                <a:gsLst>
                  <a:gs pos="60000">
                    <a:srgbClr val="002060"/>
                  </a:gs>
                  <a:gs pos="100000">
                    <a:schemeClr val="tx2">
                      <a:tint val="20000"/>
                    </a:schemeClr>
                  </a:gs>
                </a:gsLst>
                <a:lin ang="5400000" scaled="1"/>
              </a:gradFill>
              <a:latin typeface="Arial" pitchFamily="34" charset="0"/>
              <a:cs typeface="Arial" pitchFamily="34" charset="0"/>
            </a:endParaRPr>
          </a:p>
        </p:txBody>
      </p:sp>
      <p:sp>
        <p:nvSpPr>
          <p:cNvPr id="3" name="コンテンツ プレースホルダ 2"/>
          <p:cNvSpPr>
            <a:spLocks noGrp="1"/>
          </p:cNvSpPr>
          <p:nvPr>
            <p:ph idx="1"/>
          </p:nvPr>
        </p:nvSpPr>
        <p:spPr/>
        <p:txBody>
          <a:bodyPr>
            <a:normAutofit/>
          </a:bodyPr>
          <a:lstStyle/>
          <a:p>
            <a:r>
              <a:rPr lang="en-US" altLang="ja-JP" sz="2000" dirty="0" smtClean="0">
                <a:latin typeface="Arial" pitchFamily="34" charset="0"/>
                <a:cs typeface="Arial" pitchFamily="34" charset="0"/>
              </a:rPr>
              <a:t>Intense interests have been paid for the synthesis and physical properties of the 2D polymer which constitutes ordered </a:t>
            </a:r>
            <a:r>
              <a:rPr lang="en-US" altLang="ja-JP" sz="2000" dirty="0" err="1" smtClean="0">
                <a:latin typeface="Arial" pitchFamily="34" charset="0"/>
                <a:cs typeface="Arial" pitchFamily="34" charset="0"/>
              </a:rPr>
              <a:t>nano</a:t>
            </a:r>
            <a:r>
              <a:rPr lang="en-US" altLang="ja-JP" sz="2000" dirty="0" smtClean="0">
                <a:latin typeface="Arial" pitchFamily="34" charset="0"/>
                <a:cs typeface="Arial" pitchFamily="34" charset="0"/>
              </a:rPr>
              <a:t> structure with single atomic film thickness, and which is </a:t>
            </a:r>
            <a:r>
              <a:rPr lang="en-US" altLang="ja-JP" sz="2000" dirty="0" smtClean="0">
                <a:latin typeface="Arial" pitchFamily="34" charset="0"/>
                <a:cs typeface="Arial" pitchFamily="34" charset="0"/>
              </a:rPr>
              <a:t>novel </a:t>
            </a:r>
            <a:r>
              <a:rPr lang="en-US" altLang="ja-JP" sz="2000" dirty="0" smtClean="0">
                <a:latin typeface="Arial" pitchFamily="34" charset="0"/>
                <a:cs typeface="Arial" pitchFamily="34" charset="0"/>
              </a:rPr>
              <a:t>polymeric material.</a:t>
            </a:r>
          </a:p>
          <a:p>
            <a:endParaRPr kumimoji="1"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One of the methods for the synthesis of 2D polymer is utilizing the chemical reaction on solid surfaces, </a:t>
            </a:r>
            <a:r>
              <a:rPr lang="en-US" altLang="ja-JP" sz="2000" dirty="0" smtClean="0">
                <a:latin typeface="Arial" pitchFamily="34" charset="0"/>
                <a:cs typeface="Arial" pitchFamily="34" charset="0"/>
              </a:rPr>
              <a:t>and unique 2D polymer have been synthesized recently.</a:t>
            </a:r>
            <a:endParaRPr lang="en-US" altLang="ja-JP" sz="2000" dirty="0" smtClean="0">
              <a:latin typeface="Arial" pitchFamily="34" charset="0"/>
              <a:cs typeface="Arial" pitchFamily="34" charset="0"/>
            </a:endParaRPr>
          </a:p>
          <a:p>
            <a:endParaRPr lang="en-US" altLang="ja-JP" sz="2000" dirty="0" smtClean="0">
              <a:latin typeface="Arial" pitchFamily="34" charset="0"/>
              <a:cs typeface="Arial" pitchFamily="34" charset="0"/>
            </a:endParaRPr>
          </a:p>
          <a:p>
            <a:r>
              <a:rPr lang="en-US" altLang="ja-JP" sz="2000" dirty="0" smtClean="0">
                <a:latin typeface="Arial" pitchFamily="34" charset="0"/>
                <a:cs typeface="Arial" pitchFamily="34" charset="0"/>
              </a:rPr>
              <a:t>In my </a:t>
            </a:r>
            <a:r>
              <a:rPr lang="en-US" altLang="ja-JP" sz="2000" dirty="0" smtClean="0">
                <a:latin typeface="Arial" pitchFamily="34" charset="0"/>
                <a:cs typeface="Arial" pitchFamily="34" charset="0"/>
              </a:rPr>
              <a:t>project</a:t>
            </a: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I’ll synthesize 2D polymer </a:t>
            </a:r>
            <a:r>
              <a:rPr lang="en-US" altLang="ja-JP" sz="2000" dirty="0" smtClean="0">
                <a:latin typeface="Arial" pitchFamily="34" charset="0"/>
                <a:cs typeface="Arial" pitchFamily="34" charset="0"/>
              </a:rPr>
              <a:t>via </a:t>
            </a:r>
            <a:r>
              <a:rPr lang="en-US" altLang="ja-JP" sz="2000" dirty="0" err="1" smtClean="0">
                <a:latin typeface="Arial" pitchFamily="34" charset="0"/>
                <a:cs typeface="Arial" pitchFamily="34" charset="0"/>
              </a:rPr>
              <a:t>imine</a:t>
            </a: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formation between  the DBA </a:t>
            </a:r>
            <a:r>
              <a:rPr lang="en-US" altLang="ja-JP" sz="2000" dirty="0" smtClean="0">
                <a:latin typeface="Arial" pitchFamily="34" charset="0"/>
                <a:cs typeface="Arial" pitchFamily="34" charset="0"/>
              </a:rPr>
              <a:t>which </a:t>
            </a:r>
            <a:r>
              <a:rPr lang="en-US" altLang="ja-JP" sz="2000" dirty="0" smtClean="0">
                <a:latin typeface="Arial" pitchFamily="34" charset="0"/>
                <a:cs typeface="Arial" pitchFamily="34" charset="0"/>
              </a:rPr>
              <a:t>comprises </a:t>
            </a:r>
            <a:r>
              <a:rPr lang="en-US" altLang="ja-JP" sz="2000" dirty="0" smtClean="0">
                <a:latin typeface="Arial" pitchFamily="34" charset="0"/>
                <a:cs typeface="Arial" pitchFamily="34" charset="0"/>
              </a:rPr>
              <a:t>amino </a:t>
            </a:r>
            <a:r>
              <a:rPr lang="en-US" altLang="ja-JP" sz="2000" dirty="0" smtClean="0">
                <a:latin typeface="Arial" pitchFamily="34" charset="0"/>
                <a:cs typeface="Arial" pitchFamily="34" charset="0"/>
              </a:rPr>
              <a:t>groups </a:t>
            </a:r>
            <a:r>
              <a:rPr lang="en-US" altLang="ja-JP" sz="2000" dirty="0" smtClean="0">
                <a:latin typeface="Arial" pitchFamily="34" charset="0"/>
                <a:cs typeface="Arial" pitchFamily="34" charset="0"/>
              </a:rPr>
              <a:t>at</a:t>
            </a:r>
            <a:r>
              <a:rPr lang="en-US" altLang="ja-JP" sz="2000" dirty="0" smtClean="0">
                <a:latin typeface="Arial" pitchFamily="34" charset="0"/>
                <a:cs typeface="Arial" pitchFamily="34" charset="0"/>
              </a:rPr>
              <a:t> </a:t>
            </a:r>
            <a:r>
              <a:rPr lang="en-US" altLang="ja-JP" sz="2000" dirty="0" smtClean="0">
                <a:latin typeface="Arial" pitchFamily="34" charset="0"/>
                <a:cs typeface="Arial" pitchFamily="34" charset="0"/>
              </a:rPr>
              <a:t>the end of  alkyl </a:t>
            </a:r>
            <a:r>
              <a:rPr lang="en-US" altLang="ja-JP" sz="2000" dirty="0" smtClean="0">
                <a:latin typeface="Arial" pitchFamily="34" charset="0"/>
                <a:cs typeface="Arial" pitchFamily="34" charset="0"/>
              </a:rPr>
              <a:t>chains </a:t>
            </a:r>
            <a:r>
              <a:rPr lang="en-US" altLang="ja-JP" sz="2000" dirty="0" smtClean="0">
                <a:latin typeface="Arial" pitchFamily="34" charset="0"/>
                <a:cs typeface="Arial" pitchFamily="34" charset="0"/>
              </a:rPr>
              <a:t>and guest molecule with </a:t>
            </a:r>
            <a:r>
              <a:rPr lang="en-US" altLang="ja-JP" sz="2000" dirty="0" smtClean="0">
                <a:latin typeface="Arial" pitchFamily="34" charset="0"/>
                <a:cs typeface="Arial" pitchFamily="34" charset="0"/>
              </a:rPr>
              <a:t>the </a:t>
            </a:r>
            <a:r>
              <a:rPr lang="en-US" altLang="ja-JP" sz="2000" dirty="0" err="1" smtClean="0">
                <a:latin typeface="Arial" pitchFamily="34" charset="0"/>
                <a:cs typeface="Arial" pitchFamily="34" charset="0"/>
              </a:rPr>
              <a:t>formyl</a:t>
            </a:r>
            <a:r>
              <a:rPr lang="en-US" altLang="ja-JP" sz="2000" dirty="0" smtClean="0">
                <a:latin typeface="Arial" pitchFamily="34" charset="0"/>
                <a:cs typeface="Arial" pitchFamily="34" charset="0"/>
              </a:rPr>
              <a:t> groups at the ambient condition.</a:t>
            </a:r>
            <a:endParaRPr lang="en-US" altLang="ja-JP" sz="2000" dirty="0" smtClean="0">
              <a:latin typeface="Arial" pitchFamily="34" charset="0"/>
              <a:cs typeface="Arial" pitchFamily="34" charset="0"/>
            </a:endParaRPr>
          </a:p>
          <a:p>
            <a:endParaRPr kumimoji="1" lang="en-US" altLang="ja-JP" sz="2000" dirty="0" smtClean="0">
              <a:latin typeface="Arial" pitchFamily="34" charset="0"/>
              <a:cs typeface="Arial" pitchFamily="34" charset="0"/>
            </a:endParaRPr>
          </a:p>
          <a:p>
            <a:endParaRPr kumimoji="1" lang="ja-JP" altLang="en-US"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Contents</a:t>
            </a:r>
            <a:endParaRPr kumimoji="1" lang="ja-JP" altLang="en-US" dirty="0">
              <a:gradFill>
                <a:gsLst>
                  <a:gs pos="60000">
                    <a:srgbClr val="002060"/>
                  </a:gs>
                  <a:gs pos="100000">
                    <a:schemeClr val="tx2">
                      <a:tint val="20000"/>
                    </a:schemeClr>
                  </a:gs>
                </a:gsLst>
                <a:lin ang="5400000" scaled="1"/>
              </a:gradFill>
              <a:latin typeface="Arial" pitchFamily="34" charset="0"/>
              <a:cs typeface="Arial" pitchFamily="34" charset="0"/>
            </a:endParaRPr>
          </a:p>
        </p:txBody>
      </p:sp>
      <p:sp>
        <p:nvSpPr>
          <p:cNvPr id="6" name="コンテンツ プレースホルダ 5"/>
          <p:cNvSpPr>
            <a:spLocks noGrp="1"/>
          </p:cNvSpPr>
          <p:nvPr>
            <p:ph idx="1"/>
          </p:nvPr>
        </p:nvSpPr>
        <p:spPr>
          <a:xfrm>
            <a:off x="467544" y="1268760"/>
            <a:ext cx="8496944" cy="5040560"/>
          </a:xfrm>
        </p:spPr>
        <p:txBody>
          <a:bodyPr>
            <a:normAutofit lnSpcReduction="10000"/>
          </a:bodyPr>
          <a:lstStyle/>
          <a:p>
            <a:r>
              <a:rPr lang="en-US" altLang="ja-JP" dirty="0" smtClean="0">
                <a:latin typeface="Arial" pitchFamily="34" charset="0"/>
                <a:cs typeface="Arial" pitchFamily="34" charset="0"/>
              </a:rPr>
              <a:t>Introduction</a:t>
            </a:r>
          </a:p>
          <a:p>
            <a:pPr>
              <a:buNone/>
            </a:pPr>
            <a:r>
              <a:rPr lang="en-US" altLang="ja-JP" sz="2200" dirty="0" smtClean="0">
                <a:latin typeface="Arial" pitchFamily="34" charset="0"/>
                <a:cs typeface="Arial" pitchFamily="34" charset="0"/>
              </a:rPr>
              <a:t>           </a:t>
            </a:r>
            <a:r>
              <a:rPr lang="ja-JP" altLang="en-US" sz="2200" dirty="0" smtClean="0">
                <a:latin typeface="Arial" pitchFamily="34" charset="0"/>
                <a:cs typeface="Arial" pitchFamily="34" charset="0"/>
              </a:rPr>
              <a:t>・ </a:t>
            </a:r>
            <a:r>
              <a:rPr lang="en-US" altLang="ja-JP" sz="2200" dirty="0" smtClean="0">
                <a:latin typeface="Arial" pitchFamily="34" charset="0"/>
                <a:cs typeface="Arial" pitchFamily="34" charset="0"/>
              </a:rPr>
              <a:t>Concept of 2D Polymer</a:t>
            </a:r>
          </a:p>
          <a:p>
            <a:pPr>
              <a:buNone/>
            </a:pPr>
            <a:r>
              <a:rPr lang="en-US" altLang="ja-JP" sz="2200" dirty="0" smtClean="0">
                <a:latin typeface="Arial" pitchFamily="34" charset="0"/>
                <a:cs typeface="Arial" pitchFamily="34" charset="0"/>
              </a:rPr>
              <a:t>           </a:t>
            </a:r>
            <a:r>
              <a:rPr lang="ja-JP" altLang="en-US" sz="2200" dirty="0" smtClean="0">
                <a:latin typeface="Arial" pitchFamily="34" charset="0"/>
                <a:cs typeface="Arial" pitchFamily="34" charset="0"/>
              </a:rPr>
              <a:t>・ </a:t>
            </a:r>
            <a:r>
              <a:rPr lang="en-US" altLang="ja-JP" sz="2200" dirty="0" err="1" smtClean="0">
                <a:latin typeface="Arial" pitchFamily="34" charset="0"/>
                <a:cs typeface="Arial" pitchFamily="34" charset="0"/>
              </a:rPr>
              <a:t>Graphene</a:t>
            </a:r>
            <a:endParaRPr lang="en-US" altLang="ja-JP" sz="2200" dirty="0" smtClean="0">
              <a:latin typeface="Arial" pitchFamily="34" charset="0"/>
              <a:cs typeface="Arial" pitchFamily="34" charset="0"/>
            </a:endParaRPr>
          </a:p>
          <a:p>
            <a:pPr>
              <a:buNone/>
            </a:pPr>
            <a:r>
              <a:rPr lang="en-US" altLang="ja-JP" sz="2200" dirty="0" smtClean="0">
                <a:latin typeface="Arial" pitchFamily="34" charset="0"/>
                <a:cs typeface="Arial" pitchFamily="34" charset="0"/>
              </a:rPr>
              <a:t>           </a:t>
            </a:r>
            <a:r>
              <a:rPr lang="ja-JP" altLang="en-US" sz="2200" dirty="0" smtClean="0">
                <a:latin typeface="Arial" pitchFamily="34" charset="0"/>
                <a:cs typeface="Arial" pitchFamily="34" charset="0"/>
              </a:rPr>
              <a:t>・</a:t>
            </a:r>
            <a:r>
              <a:rPr lang="en-US" altLang="ja-JP" sz="2200" dirty="0" smtClean="0">
                <a:latin typeface="Arial" pitchFamily="34" charset="0"/>
                <a:cs typeface="Arial" pitchFamily="34" charset="0"/>
              </a:rPr>
              <a:t> </a:t>
            </a:r>
            <a:r>
              <a:rPr lang="en-US" altLang="ja-JP" sz="2200" dirty="0" smtClean="0">
                <a:latin typeface="Arial" pitchFamily="34" charset="0"/>
                <a:ea typeface="ＭＳ Ｐゴシック" pitchFamily="50" charset="-128"/>
              </a:rPr>
              <a:t>Chemical Reaction on The Surface</a:t>
            </a:r>
            <a:endParaRPr lang="en-US" altLang="ja-JP" sz="2200" dirty="0" smtClean="0">
              <a:latin typeface="Arial" pitchFamily="34" charset="0"/>
              <a:cs typeface="Arial" pitchFamily="34" charset="0"/>
            </a:endParaRPr>
          </a:p>
          <a:p>
            <a:r>
              <a:rPr lang="en-US" altLang="ja-JP" dirty="0" smtClean="0">
                <a:latin typeface="Arial" pitchFamily="34" charset="0"/>
                <a:cs typeface="Arial" pitchFamily="34" charset="0"/>
              </a:rPr>
              <a:t>Observation Conditions of STM</a:t>
            </a:r>
          </a:p>
          <a:p>
            <a:pPr>
              <a:buNone/>
            </a:pPr>
            <a:r>
              <a:rPr lang="en-US" altLang="ja-JP" dirty="0" smtClean="0">
                <a:latin typeface="Arial" pitchFamily="34" charset="0"/>
                <a:cs typeface="Arial" pitchFamily="34" charset="0"/>
              </a:rPr>
              <a:t>        </a:t>
            </a:r>
            <a:r>
              <a:rPr lang="ja-JP" altLang="en-US" sz="2200" dirty="0" smtClean="0">
                <a:latin typeface="Arial" pitchFamily="34" charset="0"/>
                <a:cs typeface="Arial" pitchFamily="34" charset="0"/>
              </a:rPr>
              <a:t>・ </a:t>
            </a:r>
            <a:r>
              <a:rPr lang="en-US" altLang="ja-JP" sz="2200" dirty="0" smtClean="0">
                <a:latin typeface="Arial" pitchFamily="34" charset="0"/>
                <a:ea typeface="ＭＳ Ｐゴシック" charset="-128"/>
                <a:cs typeface="Arial" pitchFamily="34" charset="0"/>
                <a:sym typeface="Helvetica" charset="0"/>
              </a:rPr>
              <a:t>Liquid/Solid Interface vs. Ultra High Vacuum (UHV) </a:t>
            </a:r>
            <a:endParaRPr lang="en-US" altLang="ja-JP" sz="2600" dirty="0" smtClean="0">
              <a:latin typeface="Arial" pitchFamily="34" charset="0"/>
              <a:cs typeface="Arial" pitchFamily="34" charset="0"/>
            </a:endParaRPr>
          </a:p>
          <a:p>
            <a:r>
              <a:rPr lang="en-US" altLang="ja-JP" dirty="0" smtClean="0">
                <a:latin typeface="Arial" pitchFamily="34" charset="0"/>
                <a:cs typeface="Arial" pitchFamily="34" charset="0"/>
              </a:rPr>
              <a:t>Previous Researches toward The Synthesis of 2D Polymer</a:t>
            </a:r>
          </a:p>
          <a:p>
            <a:r>
              <a:rPr lang="en-US" altLang="ja-JP" dirty="0" smtClean="0">
                <a:latin typeface="Arial" pitchFamily="34" charset="0"/>
                <a:cs typeface="Arial" pitchFamily="34" charset="0"/>
              </a:rPr>
              <a:t>My Study</a:t>
            </a:r>
          </a:p>
          <a:p>
            <a:r>
              <a:rPr lang="en-US" altLang="ja-JP" dirty="0" smtClean="0">
                <a:latin typeface="Arial" pitchFamily="34" charset="0"/>
                <a:cs typeface="Arial" pitchFamily="34" charset="0"/>
              </a:rPr>
              <a:t>Conclusion</a:t>
            </a:r>
            <a:r>
              <a:rPr lang="en-US" altLang="ja-JP" sz="2800" dirty="0" smtClean="0">
                <a:latin typeface="Arial" pitchFamily="34" charset="0"/>
                <a:cs typeface="Arial" pitchFamily="34" charset="0"/>
              </a:rPr>
              <a:t>            </a:t>
            </a:r>
            <a:r>
              <a:rPr lang="en-US" altLang="ja-JP" sz="2400" dirty="0" smtClean="0">
                <a:latin typeface="Arial" pitchFamily="34" charset="0"/>
                <a:cs typeface="Arial" pitchFamily="34" charset="0"/>
              </a:rPr>
              <a:t>              </a:t>
            </a:r>
            <a:r>
              <a:rPr lang="en-US" altLang="ja-JP" sz="2800" dirty="0" smtClean="0">
                <a:latin typeface="Arial" pitchFamily="34" charset="0"/>
                <a:cs typeface="Arial" pitchFamily="34" charset="0"/>
              </a:rPr>
              <a:t>   </a:t>
            </a:r>
            <a:endParaRPr kumimoji="1" lang="ja-JP" altLang="en-US"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http://t2.gstatic.com/images?q=tbn:ANd9GcTpg0hLV8gSvxVtkGn3mYDp21ByUp2vOnGE1MGr9s1YHcgt5feVug"/>
          <p:cNvPicPr>
            <a:picLocks noChangeAspect="1" noChangeArrowheads="1"/>
          </p:cNvPicPr>
          <p:nvPr/>
        </p:nvPicPr>
        <p:blipFill>
          <a:blip r:embed="rId3" cstate="print"/>
          <a:srcRect/>
          <a:stretch>
            <a:fillRect/>
          </a:stretch>
        </p:blipFill>
        <p:spPr bwMode="auto">
          <a:xfrm>
            <a:off x="3491880" y="1916832"/>
            <a:ext cx="1728191" cy="1728191"/>
          </a:xfrm>
          <a:prstGeom prst="rect">
            <a:avLst/>
          </a:prstGeom>
          <a:noFill/>
        </p:spPr>
      </p:pic>
      <p:pic>
        <p:nvPicPr>
          <p:cNvPr id="11266" name="Picture 2" descr="http://www.tennoji-h.oku.ed.jp/tennoji/oka/2004/pet-b%5b1%5d.gif"/>
          <p:cNvPicPr>
            <a:picLocks noChangeAspect="1" noChangeArrowheads="1"/>
          </p:cNvPicPr>
          <p:nvPr/>
        </p:nvPicPr>
        <p:blipFill>
          <a:blip r:embed="rId4" cstate="print"/>
          <a:srcRect/>
          <a:stretch>
            <a:fillRect/>
          </a:stretch>
        </p:blipFill>
        <p:spPr bwMode="auto">
          <a:xfrm>
            <a:off x="5004048" y="1484784"/>
            <a:ext cx="3952875" cy="2647951"/>
          </a:xfrm>
          <a:prstGeom prst="rect">
            <a:avLst/>
          </a:prstGeom>
          <a:noFill/>
        </p:spPr>
      </p:pic>
      <p:sp>
        <p:nvSpPr>
          <p:cNvPr id="2" name="タイトル 1"/>
          <p:cNvSpPr>
            <a:spLocks noGrp="1"/>
          </p:cNvSpPr>
          <p:nvPr>
            <p:ph type="title"/>
          </p:nvPr>
        </p:nvSpPr>
        <p:spPr>
          <a:xfrm>
            <a:off x="457200" y="-27384"/>
            <a:ext cx="8229600" cy="1143000"/>
          </a:xfrm>
        </p:spPr>
        <p:txBody>
          <a:bodyPr>
            <a:normAutofit/>
          </a:bodyPr>
          <a:lstStyle/>
          <a:p>
            <a:pPr algn="ctr"/>
            <a:r>
              <a:rPr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What is 2D Polymer ?</a:t>
            </a:r>
            <a:endParaRPr kumimoji="1" lang="ja-JP" altLang="en-US" dirty="0">
              <a:gradFill>
                <a:gsLst>
                  <a:gs pos="60000">
                    <a:srgbClr val="002060"/>
                  </a:gs>
                  <a:gs pos="100000">
                    <a:schemeClr val="tx2">
                      <a:tint val="20000"/>
                    </a:schemeClr>
                  </a:gs>
                </a:gsLst>
                <a:lin ang="5400000" scaled="1"/>
              </a:gradFill>
              <a:latin typeface="Arial" pitchFamily="34" charset="0"/>
              <a:cs typeface="Arial" pitchFamily="34" charset="0"/>
            </a:endParaRPr>
          </a:p>
        </p:txBody>
      </p:sp>
      <p:pic>
        <p:nvPicPr>
          <p:cNvPr id="3" name="Picture 4" descr="Link to full-size graphical abstract"/>
          <p:cNvPicPr>
            <a:picLocks noChangeAspect="1" noChangeArrowheads="1"/>
          </p:cNvPicPr>
          <p:nvPr/>
        </p:nvPicPr>
        <p:blipFill>
          <a:blip r:embed="rId5" cstate="print"/>
          <a:srcRect/>
          <a:stretch>
            <a:fillRect/>
          </a:stretch>
        </p:blipFill>
        <p:spPr bwMode="auto">
          <a:xfrm>
            <a:off x="321206" y="4437112"/>
            <a:ext cx="5978986" cy="1584176"/>
          </a:xfrm>
          <a:prstGeom prst="rect">
            <a:avLst/>
          </a:prstGeom>
          <a:noFill/>
        </p:spPr>
      </p:pic>
      <p:sp>
        <p:nvSpPr>
          <p:cNvPr id="4" name="正方形/長方形 3"/>
          <p:cNvSpPr/>
          <p:nvPr/>
        </p:nvSpPr>
        <p:spPr>
          <a:xfrm>
            <a:off x="1187624" y="6021288"/>
            <a:ext cx="4572000" cy="523220"/>
          </a:xfrm>
          <a:prstGeom prst="rect">
            <a:avLst/>
          </a:prstGeom>
        </p:spPr>
        <p:txBody>
          <a:bodyPr>
            <a:spAutoFit/>
          </a:bodyPr>
          <a:lstStyle/>
          <a:p>
            <a:r>
              <a:rPr lang="en-US" altLang="ja-JP" sz="1400" dirty="0" err="1" smtClean="0">
                <a:latin typeface="Arial" pitchFamily="34" charset="0"/>
                <a:cs typeface="Arial" pitchFamily="34" charset="0"/>
              </a:rPr>
              <a:t>Schlüter</a:t>
            </a:r>
            <a:r>
              <a:rPr lang="en-US" altLang="ja-JP" sz="1400" dirty="0" smtClean="0">
                <a:latin typeface="Arial" pitchFamily="34" charset="0"/>
                <a:cs typeface="Arial" pitchFamily="34" charset="0"/>
              </a:rPr>
              <a:t>, D. et.al. </a:t>
            </a:r>
            <a:r>
              <a:rPr lang="de-DE" altLang="ja-JP" sz="1400" i="1" dirty="0" smtClean="0">
                <a:latin typeface="Arial" pitchFamily="34" charset="0"/>
                <a:cs typeface="Arial" pitchFamily="34" charset="0"/>
              </a:rPr>
              <a:t>Angew. Chem. Int. Ed</a:t>
            </a:r>
            <a:r>
              <a:rPr lang="de-DE" altLang="ja-JP" sz="1400" dirty="0" smtClean="0">
                <a:latin typeface="Arial" pitchFamily="34" charset="0"/>
                <a:cs typeface="Arial" pitchFamily="34" charset="0"/>
              </a:rPr>
              <a:t>. </a:t>
            </a:r>
            <a:r>
              <a:rPr lang="de-DE" altLang="ja-JP" sz="1400" b="1" dirty="0" smtClean="0">
                <a:latin typeface="Arial" pitchFamily="34" charset="0"/>
                <a:cs typeface="Arial" pitchFamily="34" charset="0"/>
              </a:rPr>
              <a:t>2009</a:t>
            </a:r>
            <a:r>
              <a:rPr lang="de-DE" altLang="ja-JP" sz="1400" dirty="0" smtClean="0">
                <a:latin typeface="Arial" pitchFamily="34" charset="0"/>
                <a:cs typeface="Arial" pitchFamily="34" charset="0"/>
              </a:rPr>
              <a:t>, </a:t>
            </a:r>
            <a:r>
              <a:rPr lang="de-DE" altLang="ja-JP" sz="1400" i="1" dirty="0" smtClean="0">
                <a:latin typeface="Arial" pitchFamily="34" charset="0"/>
                <a:cs typeface="Arial" pitchFamily="34" charset="0"/>
              </a:rPr>
              <a:t>48</a:t>
            </a:r>
            <a:r>
              <a:rPr lang="de-DE" altLang="ja-JP" sz="1400" dirty="0" smtClean="0">
                <a:latin typeface="Arial" pitchFamily="34" charset="0"/>
                <a:cs typeface="Arial" pitchFamily="34" charset="0"/>
              </a:rPr>
              <a:t>, 1030 </a:t>
            </a:r>
            <a:r>
              <a:rPr lang="en-US" altLang="ja-JP" sz="1400" dirty="0" smtClean="0">
                <a:latin typeface="Arial" pitchFamily="34" charset="0"/>
                <a:cs typeface="Arial" pitchFamily="34" charset="0"/>
              </a:rPr>
              <a:t>– 1069</a:t>
            </a:r>
            <a:r>
              <a:rPr lang="de-DE" altLang="ja-JP" sz="1400" dirty="0" smtClean="0">
                <a:latin typeface="Arial" pitchFamily="34" charset="0"/>
                <a:cs typeface="Arial" pitchFamily="34" charset="0"/>
              </a:rPr>
              <a:t>.</a:t>
            </a:r>
            <a:endParaRPr lang="ja-JP" altLang="en-US" sz="1400" dirty="0">
              <a:latin typeface="Arial" pitchFamily="34" charset="0"/>
              <a:cs typeface="Arial" pitchFamily="34" charset="0"/>
            </a:endParaRPr>
          </a:p>
        </p:txBody>
      </p:sp>
      <p:sp>
        <p:nvSpPr>
          <p:cNvPr id="5" name="テキスト ボックス 4"/>
          <p:cNvSpPr txBox="1"/>
          <p:nvPr/>
        </p:nvSpPr>
        <p:spPr>
          <a:xfrm>
            <a:off x="1259632" y="3861048"/>
            <a:ext cx="1800200" cy="461665"/>
          </a:xfrm>
          <a:prstGeom prst="rect">
            <a:avLst/>
          </a:prstGeom>
          <a:noFill/>
          <a:ln>
            <a:solidFill>
              <a:srgbClr val="FF0000"/>
            </a:solidFill>
          </a:ln>
        </p:spPr>
        <p:txBody>
          <a:bodyPr wrap="square" rtlCol="0">
            <a:spAutoFit/>
          </a:bodyPr>
          <a:lstStyle/>
          <a:p>
            <a:r>
              <a:rPr kumimoji="1" lang="en-US" altLang="ja-JP" sz="2400" dirty="0" smtClean="0">
                <a:latin typeface="Arial" pitchFamily="34" charset="0"/>
                <a:cs typeface="Arial" pitchFamily="34" charset="0"/>
              </a:rPr>
              <a:t>2D Polymer</a:t>
            </a:r>
            <a:endParaRPr kumimoji="1" lang="ja-JP" altLang="en-US" sz="2400" dirty="0">
              <a:latin typeface="Arial" pitchFamily="34" charset="0"/>
              <a:cs typeface="Arial" pitchFamily="34" charset="0"/>
            </a:endParaRPr>
          </a:p>
        </p:txBody>
      </p:sp>
      <p:sp>
        <p:nvSpPr>
          <p:cNvPr id="6" name="テキスト ボックス 5"/>
          <p:cNvSpPr txBox="1"/>
          <p:nvPr/>
        </p:nvSpPr>
        <p:spPr>
          <a:xfrm>
            <a:off x="1259632" y="1124744"/>
            <a:ext cx="1368152" cy="461665"/>
          </a:xfrm>
          <a:prstGeom prst="rect">
            <a:avLst/>
          </a:prstGeom>
          <a:noFill/>
          <a:ln>
            <a:solidFill>
              <a:srgbClr val="00B050"/>
            </a:solidFill>
          </a:ln>
        </p:spPr>
        <p:txBody>
          <a:bodyPr wrap="square" rtlCol="0">
            <a:spAutoFit/>
          </a:bodyPr>
          <a:lstStyle/>
          <a:p>
            <a:r>
              <a:rPr kumimoji="1" lang="en-US" altLang="ja-JP" sz="2400" dirty="0" smtClean="0">
                <a:latin typeface="Arial" pitchFamily="34" charset="0"/>
                <a:cs typeface="Arial" pitchFamily="34" charset="0"/>
              </a:rPr>
              <a:t>Polymer</a:t>
            </a:r>
            <a:endParaRPr kumimoji="1" lang="ja-JP" altLang="en-US" sz="2400" dirty="0">
              <a:latin typeface="Arial" pitchFamily="34" charset="0"/>
              <a:cs typeface="Arial" pitchFamily="34" charset="0"/>
            </a:endParaRPr>
          </a:p>
        </p:txBody>
      </p:sp>
      <p:sp>
        <p:nvSpPr>
          <p:cNvPr id="7" name="角丸四角形吹き出し 6"/>
          <p:cNvSpPr/>
          <p:nvPr/>
        </p:nvSpPr>
        <p:spPr>
          <a:xfrm rot="5400000">
            <a:off x="6696236" y="3681028"/>
            <a:ext cx="2016224" cy="2520280"/>
          </a:xfrm>
          <a:prstGeom prst="wedgeRoundRectCallout">
            <a:avLst>
              <a:gd name="adj1" fmla="val -15084"/>
              <a:gd name="adj2" fmla="val 64313"/>
              <a:gd name="adj3" fmla="val 16667"/>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6444208" y="4005064"/>
            <a:ext cx="2699792" cy="369332"/>
          </a:xfrm>
          <a:prstGeom prst="rect">
            <a:avLst/>
          </a:prstGeom>
          <a:noFill/>
        </p:spPr>
        <p:txBody>
          <a:bodyPr wrap="square" rtlCol="0">
            <a:spAutoFit/>
          </a:bodyPr>
          <a:lstStyle/>
          <a:p>
            <a:r>
              <a:rPr lang="en-US" altLang="ja-JP" dirty="0" smtClean="0">
                <a:solidFill>
                  <a:schemeClr val="tx2">
                    <a:lumMod val="50000"/>
                  </a:schemeClr>
                </a:solidFill>
                <a:latin typeface="Arial" pitchFamily="34" charset="0"/>
                <a:cs typeface="Arial" pitchFamily="34" charset="0"/>
              </a:rPr>
              <a:t>Fascinating Properties</a:t>
            </a:r>
            <a:endParaRPr kumimoji="1" lang="ja-JP" altLang="en-US" dirty="0">
              <a:solidFill>
                <a:schemeClr val="tx2">
                  <a:lumMod val="50000"/>
                </a:schemeClr>
              </a:solidFill>
              <a:latin typeface="Arial" pitchFamily="34" charset="0"/>
              <a:cs typeface="Arial" pitchFamily="34" charset="0"/>
            </a:endParaRPr>
          </a:p>
        </p:txBody>
      </p:sp>
      <p:sp>
        <p:nvSpPr>
          <p:cNvPr id="9" name="テキスト ボックス 8"/>
          <p:cNvSpPr txBox="1"/>
          <p:nvPr/>
        </p:nvSpPr>
        <p:spPr>
          <a:xfrm>
            <a:off x="6516216" y="4581128"/>
            <a:ext cx="2483768" cy="1200329"/>
          </a:xfrm>
          <a:prstGeom prst="rect">
            <a:avLst/>
          </a:prstGeom>
          <a:noFill/>
        </p:spPr>
        <p:txBody>
          <a:bodyPr wrap="square" rtlCol="0">
            <a:spAutoFit/>
          </a:bodyPr>
          <a:lstStyle/>
          <a:p>
            <a:r>
              <a:rPr lang="ja-JP" altLang="en-US" dirty="0" smtClean="0">
                <a:latin typeface="Arial"/>
                <a:cs typeface="Arial"/>
              </a:rPr>
              <a:t>● </a:t>
            </a:r>
            <a:r>
              <a:rPr lang="en-US" altLang="ja-JP" dirty="0" smtClean="0">
                <a:latin typeface="Arial" pitchFamily="34" charset="0"/>
                <a:cs typeface="Arial" pitchFamily="34" charset="0"/>
              </a:rPr>
              <a:t>strength</a:t>
            </a:r>
          </a:p>
          <a:p>
            <a:r>
              <a:rPr lang="ja-JP" altLang="en-US" dirty="0" smtClean="0">
                <a:latin typeface="Arial"/>
                <a:cs typeface="Arial"/>
              </a:rPr>
              <a:t>● </a:t>
            </a:r>
            <a:r>
              <a:rPr lang="en-US" altLang="ja-JP" dirty="0" smtClean="0">
                <a:latin typeface="Arial" pitchFamily="34" charset="0"/>
                <a:cs typeface="Arial" pitchFamily="34" charset="0"/>
              </a:rPr>
              <a:t>elasticity</a:t>
            </a:r>
          </a:p>
          <a:p>
            <a:r>
              <a:rPr lang="ja-JP" altLang="en-US" dirty="0" smtClean="0">
                <a:latin typeface="Arial"/>
                <a:cs typeface="Arial"/>
              </a:rPr>
              <a:t>● </a:t>
            </a:r>
            <a:r>
              <a:rPr lang="en-US" altLang="ja-JP" dirty="0" smtClean="0">
                <a:latin typeface="Arial" pitchFamily="34" charset="0"/>
                <a:cs typeface="Arial" pitchFamily="34" charset="0"/>
              </a:rPr>
              <a:t>electric conductivity</a:t>
            </a:r>
          </a:p>
          <a:p>
            <a:endParaRPr lang="en-US" altLang="ja-JP" dirty="0" smtClean="0">
              <a:latin typeface="Arial" pitchFamily="34" charset="0"/>
              <a:cs typeface="Arial" pitchFamily="34" charset="0"/>
            </a:endParaRPr>
          </a:p>
        </p:txBody>
      </p:sp>
      <p:sp>
        <p:nvSpPr>
          <p:cNvPr id="10" name="テキスト ボックス 9"/>
          <p:cNvSpPr txBox="1"/>
          <p:nvPr/>
        </p:nvSpPr>
        <p:spPr>
          <a:xfrm>
            <a:off x="179512" y="1700808"/>
            <a:ext cx="3888432" cy="338554"/>
          </a:xfrm>
          <a:prstGeom prst="rect">
            <a:avLst/>
          </a:prstGeom>
          <a:noFill/>
        </p:spPr>
        <p:txBody>
          <a:bodyPr wrap="square" rtlCol="0">
            <a:spAutoFit/>
          </a:bodyPr>
          <a:lstStyle/>
          <a:p>
            <a:r>
              <a:rPr lang="en-US" altLang="ja-JP" sz="1600" dirty="0" smtClean="0">
                <a:latin typeface="Arial" pitchFamily="34" charset="0"/>
                <a:cs typeface="Arial" pitchFamily="34" charset="0"/>
              </a:rPr>
              <a:t>e</a:t>
            </a:r>
            <a:r>
              <a:rPr kumimoji="1" lang="en-US" altLang="ja-JP" sz="1600" dirty="0" smtClean="0">
                <a:latin typeface="Arial" pitchFamily="34" charset="0"/>
                <a:cs typeface="Arial" pitchFamily="34" charset="0"/>
              </a:rPr>
              <a:t>x) </a:t>
            </a:r>
            <a:r>
              <a:rPr lang="en-US" altLang="ja-JP" sz="1600" dirty="0" smtClean="0">
                <a:latin typeface="Arial" pitchFamily="34" charset="0"/>
                <a:cs typeface="Arial" pitchFamily="34" charset="0"/>
              </a:rPr>
              <a:t>polyethylene </a:t>
            </a:r>
            <a:r>
              <a:rPr lang="en-US" altLang="ja-JP" sz="1600" dirty="0" err="1" smtClean="0">
                <a:latin typeface="Arial" pitchFamily="34" charset="0"/>
                <a:cs typeface="Arial" pitchFamily="34" charset="0"/>
              </a:rPr>
              <a:t>terephthalate</a:t>
            </a:r>
            <a:r>
              <a:rPr lang="en-US" altLang="ja-JP" sz="1600" dirty="0" smtClean="0">
                <a:latin typeface="Arial" pitchFamily="34" charset="0"/>
                <a:cs typeface="Arial" pitchFamily="34" charset="0"/>
              </a:rPr>
              <a:t> (PET)</a:t>
            </a:r>
            <a:endParaRPr kumimoji="1" lang="ja-JP" altLang="en-US" sz="1600" dirty="0">
              <a:latin typeface="Arial" pitchFamily="34" charset="0"/>
              <a:cs typeface="Arial" pitchFamily="34" charset="0"/>
            </a:endParaRPr>
          </a:p>
        </p:txBody>
      </p:sp>
      <p:pic>
        <p:nvPicPr>
          <p:cNvPr id="11268" name="Picture 4" descr="ポリエチレンテレフタレート">
            <a:hlinkClick r:id="rId6" tooltip="ポリエチレンテレフタレート"/>
          </p:cNvPr>
          <p:cNvPicPr>
            <a:picLocks noChangeAspect="1" noChangeArrowheads="1"/>
          </p:cNvPicPr>
          <p:nvPr/>
        </p:nvPicPr>
        <p:blipFill>
          <a:blip r:embed="rId7" cstate="print"/>
          <a:srcRect/>
          <a:stretch>
            <a:fillRect/>
          </a:stretch>
        </p:blipFill>
        <p:spPr bwMode="auto">
          <a:xfrm>
            <a:off x="251520" y="2276872"/>
            <a:ext cx="3400855" cy="100811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p:spPr>
        <p:txBody>
          <a:bodyPr>
            <a:normAutofit fontScale="90000"/>
          </a:bodyPr>
          <a:lstStyle/>
          <a:p>
            <a:pPr algn="ctr"/>
            <a:r>
              <a:rPr lang="en-US" altLang="ja-JP" dirty="0" smtClean="0">
                <a:gradFill>
                  <a:gsLst>
                    <a:gs pos="60000">
                      <a:srgbClr val="002060"/>
                    </a:gs>
                    <a:gs pos="100000">
                      <a:schemeClr val="tx2">
                        <a:tint val="20000"/>
                      </a:schemeClr>
                    </a:gs>
                  </a:gsLst>
                  <a:lin ang="5400000" scaled="1"/>
                </a:gradFill>
                <a:latin typeface="Arial" pitchFamily="34" charset="0"/>
                <a:ea typeface="ＭＳ Ｐゴシック" pitchFamily="50" charset="-128"/>
              </a:rPr>
              <a:t>An Example of 2D Polymer </a:t>
            </a:r>
            <a:br>
              <a:rPr lang="en-US" altLang="ja-JP" dirty="0" smtClean="0">
                <a:gradFill>
                  <a:gsLst>
                    <a:gs pos="60000">
                      <a:srgbClr val="002060"/>
                    </a:gs>
                    <a:gs pos="100000">
                      <a:schemeClr val="tx2">
                        <a:tint val="20000"/>
                      </a:schemeClr>
                    </a:gs>
                  </a:gsLst>
                  <a:lin ang="5400000" scaled="1"/>
                </a:gradFill>
                <a:latin typeface="Arial" pitchFamily="34" charset="0"/>
                <a:ea typeface="ＭＳ Ｐゴシック" pitchFamily="50" charset="-128"/>
              </a:rPr>
            </a:br>
            <a:r>
              <a:rPr lang="en-US" altLang="ja-JP" dirty="0" smtClean="0">
                <a:gradFill>
                  <a:gsLst>
                    <a:gs pos="60000">
                      <a:srgbClr val="002060"/>
                    </a:gs>
                    <a:gs pos="100000">
                      <a:schemeClr val="tx2">
                        <a:tint val="20000"/>
                      </a:schemeClr>
                    </a:gs>
                  </a:gsLst>
                  <a:lin ang="5400000" scaled="1"/>
                </a:gradFill>
                <a:latin typeface="Arial" pitchFamily="34" charset="0"/>
                <a:ea typeface="ＭＳ Ｐゴシック" pitchFamily="50" charset="-128"/>
              </a:rPr>
              <a:t>-</a:t>
            </a:r>
            <a:r>
              <a:rPr lang="en-US" altLang="ja-JP" dirty="0" err="1" smtClean="0">
                <a:gradFill>
                  <a:gsLst>
                    <a:gs pos="60000">
                      <a:srgbClr val="002060"/>
                    </a:gs>
                    <a:gs pos="100000">
                      <a:schemeClr val="tx2">
                        <a:tint val="20000"/>
                      </a:schemeClr>
                    </a:gs>
                  </a:gsLst>
                  <a:lin ang="5400000" scaled="1"/>
                </a:gradFill>
                <a:latin typeface="Arial" pitchFamily="34" charset="0"/>
                <a:ea typeface="ＭＳ Ｐゴシック" pitchFamily="50" charset="-128"/>
              </a:rPr>
              <a:t>Graphene</a:t>
            </a:r>
            <a:r>
              <a:rPr lang="en-US" altLang="ja-JP" dirty="0" smtClean="0">
                <a:gradFill>
                  <a:gsLst>
                    <a:gs pos="60000">
                      <a:srgbClr val="002060"/>
                    </a:gs>
                    <a:gs pos="100000">
                      <a:schemeClr val="tx2">
                        <a:tint val="20000"/>
                      </a:schemeClr>
                    </a:gs>
                  </a:gsLst>
                  <a:lin ang="5400000" scaled="1"/>
                </a:gradFill>
                <a:latin typeface="Arial" pitchFamily="34" charset="0"/>
                <a:ea typeface="ＭＳ Ｐゴシック" pitchFamily="50" charset="-128"/>
              </a:rPr>
              <a:t>-</a:t>
            </a:r>
            <a:endParaRPr kumimoji="1" lang="ja-JP" altLang="en-US" dirty="0">
              <a:gradFill>
                <a:gsLst>
                  <a:gs pos="60000">
                    <a:srgbClr val="002060"/>
                  </a:gs>
                  <a:gs pos="100000">
                    <a:schemeClr val="tx2">
                      <a:tint val="20000"/>
                    </a:schemeClr>
                  </a:gs>
                </a:gsLst>
                <a:lin ang="5400000" scaled="1"/>
              </a:gradFill>
              <a:latin typeface="Arial" pitchFamily="34" charset="0"/>
              <a:ea typeface="ＭＳ Ｐゴシック" pitchFamily="50" charset="-128"/>
            </a:endParaRPr>
          </a:p>
        </p:txBody>
      </p:sp>
      <p:pic>
        <p:nvPicPr>
          <p:cNvPr id="1026" name="Picture 2" descr="http://www.gizmodo.jp/upload_files2/101208_7.graphene_8nm.jpg"/>
          <p:cNvPicPr>
            <a:picLocks noChangeAspect="1" noChangeArrowheads="1"/>
          </p:cNvPicPr>
          <p:nvPr/>
        </p:nvPicPr>
        <p:blipFill>
          <a:blip r:embed="rId3" cstate="print"/>
          <a:srcRect/>
          <a:stretch>
            <a:fillRect/>
          </a:stretch>
        </p:blipFill>
        <p:spPr bwMode="auto">
          <a:xfrm>
            <a:off x="4346004" y="1095746"/>
            <a:ext cx="4762500" cy="2981326"/>
          </a:xfrm>
          <a:prstGeom prst="rect">
            <a:avLst/>
          </a:prstGeom>
          <a:noFill/>
        </p:spPr>
      </p:pic>
      <p:pic>
        <p:nvPicPr>
          <p:cNvPr id="22530" name="Picture 2" descr="グラフェン">
            <a:hlinkClick r:id="rId4"/>
          </p:cNvPr>
          <p:cNvPicPr>
            <a:picLocks noChangeAspect="1" noChangeArrowheads="1"/>
          </p:cNvPicPr>
          <p:nvPr/>
        </p:nvPicPr>
        <p:blipFill>
          <a:blip r:embed="rId5" cstate="print"/>
          <a:srcRect/>
          <a:stretch>
            <a:fillRect/>
          </a:stretch>
        </p:blipFill>
        <p:spPr bwMode="auto">
          <a:xfrm>
            <a:off x="467544" y="4725205"/>
            <a:ext cx="3744416" cy="2132795"/>
          </a:xfrm>
          <a:prstGeom prst="rect">
            <a:avLst/>
          </a:prstGeom>
          <a:noFill/>
        </p:spPr>
      </p:pic>
      <p:pic>
        <p:nvPicPr>
          <p:cNvPr id="22532" name="Picture 4" descr="http://www.kiriya-chem.co.jp/q&amp;a/image/graphitepdb.gif"/>
          <p:cNvPicPr>
            <a:picLocks noChangeAspect="1" noChangeArrowheads="1"/>
          </p:cNvPicPr>
          <p:nvPr/>
        </p:nvPicPr>
        <p:blipFill>
          <a:blip r:embed="rId6" cstate="print"/>
          <a:srcRect/>
          <a:stretch>
            <a:fillRect/>
          </a:stretch>
        </p:blipFill>
        <p:spPr bwMode="auto">
          <a:xfrm>
            <a:off x="1763688" y="2492896"/>
            <a:ext cx="1944216" cy="1462051"/>
          </a:xfrm>
          <a:prstGeom prst="rect">
            <a:avLst/>
          </a:prstGeom>
          <a:noFill/>
        </p:spPr>
      </p:pic>
      <p:pic>
        <p:nvPicPr>
          <p:cNvPr id="22534" name="Picture 6" descr="a.gif"/>
          <p:cNvPicPr>
            <a:picLocks noChangeAspect="1" noChangeArrowheads="1"/>
          </p:cNvPicPr>
          <p:nvPr/>
        </p:nvPicPr>
        <p:blipFill>
          <a:blip r:embed="rId7" cstate="print"/>
          <a:srcRect/>
          <a:stretch>
            <a:fillRect/>
          </a:stretch>
        </p:blipFill>
        <p:spPr bwMode="auto">
          <a:xfrm>
            <a:off x="395536" y="980728"/>
            <a:ext cx="1512167" cy="1512168"/>
          </a:xfrm>
          <a:prstGeom prst="rect">
            <a:avLst/>
          </a:prstGeom>
          <a:noFill/>
        </p:spPr>
      </p:pic>
      <p:sp>
        <p:nvSpPr>
          <p:cNvPr id="7" name="四角形吹き出し 6"/>
          <p:cNvSpPr/>
          <p:nvPr/>
        </p:nvSpPr>
        <p:spPr>
          <a:xfrm rot="5400000">
            <a:off x="1727684" y="1952836"/>
            <a:ext cx="2016224" cy="2232248"/>
          </a:xfrm>
          <a:prstGeom prst="wedgeRectCallout">
            <a:avLst>
              <a:gd name="adj1" fmla="val -30307"/>
              <a:gd name="adj2" fmla="val 9923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95736" y="2060848"/>
            <a:ext cx="1080120" cy="369332"/>
          </a:xfrm>
          <a:prstGeom prst="rect">
            <a:avLst/>
          </a:prstGeom>
          <a:noFill/>
        </p:spPr>
        <p:txBody>
          <a:bodyPr wrap="square" rtlCol="0">
            <a:spAutoFit/>
          </a:bodyPr>
          <a:lstStyle/>
          <a:p>
            <a:r>
              <a:rPr lang="en-US" altLang="ja-JP" dirty="0" smtClean="0">
                <a:latin typeface="Arial" pitchFamily="34" charset="0"/>
                <a:cs typeface="Arial" pitchFamily="34" charset="0"/>
              </a:rPr>
              <a:t>Graphite</a:t>
            </a:r>
            <a:endParaRPr kumimoji="1" lang="ja-JP" altLang="en-US" dirty="0">
              <a:latin typeface="Arial" pitchFamily="34" charset="0"/>
              <a:cs typeface="Arial" pitchFamily="34" charset="0"/>
            </a:endParaRPr>
          </a:p>
        </p:txBody>
      </p:sp>
      <p:sp>
        <p:nvSpPr>
          <p:cNvPr id="12" name="円/楕円 11"/>
          <p:cNvSpPr/>
          <p:nvPr/>
        </p:nvSpPr>
        <p:spPr>
          <a:xfrm>
            <a:off x="1619672" y="2420888"/>
            <a:ext cx="2160240" cy="504056"/>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カーブ矢印 12"/>
          <p:cNvSpPr/>
          <p:nvPr/>
        </p:nvSpPr>
        <p:spPr>
          <a:xfrm rot="20848403">
            <a:off x="3351196" y="1913308"/>
            <a:ext cx="892869" cy="465938"/>
          </a:xfrm>
          <a:prstGeom prst="curvedDownArrow">
            <a:avLst>
              <a:gd name="adj1" fmla="val 25000"/>
              <a:gd name="adj2" fmla="val 62995"/>
              <a:gd name="adj3" fmla="val 42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4860032" y="4149081"/>
            <a:ext cx="3456384" cy="1015663"/>
          </a:xfrm>
          <a:prstGeom prst="rect">
            <a:avLst/>
          </a:prstGeom>
          <a:noFill/>
        </p:spPr>
        <p:txBody>
          <a:bodyPr wrap="square" rtlCol="0">
            <a:spAutoFit/>
          </a:bodyPr>
          <a:lstStyle/>
          <a:p>
            <a:pPr algn="ctr"/>
            <a:r>
              <a:rPr lang="en-US" altLang="ja-JP" sz="2000" u="sng" dirty="0" err="1" smtClean="0">
                <a:solidFill>
                  <a:srgbClr val="FF0000"/>
                </a:solidFill>
                <a:latin typeface="Arial" pitchFamily="34" charset="0"/>
                <a:cs typeface="Arial" pitchFamily="34" charset="0"/>
              </a:rPr>
              <a:t>Graphene</a:t>
            </a:r>
            <a:endParaRPr lang="en-US" altLang="ja-JP" sz="2000" u="sng" dirty="0" smtClean="0">
              <a:solidFill>
                <a:srgbClr val="FF0000"/>
              </a:solidFill>
              <a:latin typeface="Arial" pitchFamily="34" charset="0"/>
              <a:cs typeface="Arial" pitchFamily="34" charset="0"/>
            </a:endParaRPr>
          </a:p>
          <a:p>
            <a:pPr algn="ctr"/>
            <a:r>
              <a:rPr lang="en-US" altLang="ja-JP" dirty="0" smtClean="0">
                <a:solidFill>
                  <a:srgbClr val="FF0000"/>
                </a:solidFill>
                <a:latin typeface="Arial" pitchFamily="34" charset="0"/>
                <a:cs typeface="Arial" pitchFamily="34" charset="0"/>
              </a:rPr>
              <a:t>Nobel Prize in Physics (2010)</a:t>
            </a:r>
          </a:p>
          <a:p>
            <a:pPr algn="ctr"/>
            <a:endParaRPr kumimoji="1" lang="ja-JP" altLang="en-US" sz="2000" dirty="0">
              <a:solidFill>
                <a:srgbClr val="FF0000"/>
              </a:solidFill>
              <a:latin typeface="Arial" pitchFamily="34" charset="0"/>
              <a:cs typeface="Arial" pitchFamily="34" charset="0"/>
            </a:endParaRPr>
          </a:p>
        </p:txBody>
      </p:sp>
      <p:cxnSp>
        <p:nvCxnSpPr>
          <p:cNvPr id="16" name="直線矢印コネクタ 15"/>
          <p:cNvCxnSpPr/>
          <p:nvPr/>
        </p:nvCxnSpPr>
        <p:spPr>
          <a:xfrm>
            <a:off x="1259632" y="3717032"/>
            <a:ext cx="504056" cy="144016"/>
          </a:xfrm>
          <a:prstGeom prst="straightConnector1">
            <a:avLst/>
          </a:prstGeom>
          <a:ln w="444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0" y="3356992"/>
            <a:ext cx="1403648" cy="338554"/>
          </a:xfrm>
          <a:prstGeom prst="rect">
            <a:avLst/>
          </a:prstGeom>
          <a:noFill/>
        </p:spPr>
        <p:txBody>
          <a:bodyPr wrap="square" rtlCol="0">
            <a:spAutoFit/>
          </a:bodyPr>
          <a:lstStyle/>
          <a:p>
            <a:r>
              <a:rPr lang="en-US" altLang="ja-JP" sz="1600" dirty="0" smtClean="0">
                <a:solidFill>
                  <a:schemeClr val="accent6">
                    <a:lumMod val="75000"/>
                  </a:schemeClr>
                </a:solidFill>
                <a:latin typeface="Arial" pitchFamily="34" charset="0"/>
                <a:cs typeface="Arial" pitchFamily="34" charset="0"/>
              </a:rPr>
              <a:t>Carbon Atom</a:t>
            </a:r>
            <a:endParaRPr kumimoji="1" lang="ja-JP" altLang="en-US" sz="1600" dirty="0">
              <a:solidFill>
                <a:schemeClr val="accent6">
                  <a:lumMod val="75000"/>
                </a:schemeClr>
              </a:solidFill>
              <a:latin typeface="Arial" pitchFamily="34" charset="0"/>
              <a:cs typeface="Arial" pitchFamily="34" charset="0"/>
            </a:endParaRPr>
          </a:p>
        </p:txBody>
      </p:sp>
      <p:sp>
        <p:nvSpPr>
          <p:cNvPr id="18" name="テキスト ボックス 17"/>
          <p:cNvSpPr txBox="1"/>
          <p:nvPr/>
        </p:nvSpPr>
        <p:spPr>
          <a:xfrm>
            <a:off x="4644008" y="5097958"/>
            <a:ext cx="4176464" cy="923330"/>
          </a:xfrm>
          <a:prstGeom prst="rect">
            <a:avLst/>
          </a:prstGeom>
          <a:noFill/>
        </p:spPr>
        <p:txBody>
          <a:bodyPr wrap="square" rtlCol="0">
            <a:spAutoFit/>
          </a:bodyPr>
          <a:lstStyle/>
          <a:p>
            <a:r>
              <a:rPr kumimoji="1" lang="ja-JP" altLang="en-US" dirty="0" smtClean="0">
                <a:latin typeface="Arial"/>
                <a:cs typeface="Arial"/>
              </a:rPr>
              <a:t>● </a:t>
            </a:r>
            <a:r>
              <a:rPr lang="en-US" altLang="ja-JP" dirty="0" smtClean="0">
                <a:latin typeface="Arial"/>
                <a:cs typeface="Arial"/>
              </a:rPr>
              <a:t>thickness of single carbon atom</a:t>
            </a:r>
          </a:p>
          <a:p>
            <a:r>
              <a:rPr lang="ja-JP" altLang="en-US" dirty="0" smtClean="0">
                <a:latin typeface="Arial"/>
                <a:cs typeface="Arial"/>
              </a:rPr>
              <a:t>● </a:t>
            </a:r>
            <a:r>
              <a:rPr lang="en-US" altLang="ja-JP" dirty="0" smtClean="0">
                <a:latin typeface="Arial"/>
                <a:cs typeface="Arial"/>
              </a:rPr>
              <a:t>high strength</a:t>
            </a:r>
          </a:p>
          <a:p>
            <a:r>
              <a:rPr lang="ja-JP" altLang="en-US" dirty="0" smtClean="0">
                <a:latin typeface="Arial"/>
                <a:cs typeface="Arial"/>
              </a:rPr>
              <a:t>●</a:t>
            </a:r>
            <a:r>
              <a:rPr lang="ja-JP" altLang="en-US" dirty="0" smtClean="0"/>
              <a:t> </a:t>
            </a:r>
            <a:r>
              <a:rPr lang="en-US" altLang="ja-JP" dirty="0" smtClean="0">
                <a:latin typeface="Arial" pitchFamily="34" charset="0"/>
                <a:cs typeface="Arial" pitchFamily="34" charset="0"/>
              </a:rPr>
              <a:t>very fast electron transfer</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99392"/>
            <a:ext cx="8229600" cy="1143000"/>
          </a:xfrm>
        </p:spPr>
        <p:txBody>
          <a:bodyPr>
            <a:normAutofit fontScale="90000"/>
          </a:bodyPr>
          <a:lstStyle/>
          <a:p>
            <a:r>
              <a:rPr lang="en-US" altLang="ja-JP" dirty="0" smtClean="0">
                <a:gradFill>
                  <a:gsLst>
                    <a:gs pos="60000">
                      <a:srgbClr val="002060"/>
                    </a:gs>
                    <a:gs pos="100000">
                      <a:schemeClr val="tx2">
                        <a:tint val="20000"/>
                      </a:schemeClr>
                    </a:gs>
                  </a:gsLst>
                  <a:lin ang="5400000" scaled="1"/>
                </a:gradFill>
                <a:latin typeface="Arial" pitchFamily="34" charset="0"/>
                <a:ea typeface="ＭＳ Ｐゴシック" pitchFamily="50" charset="-128"/>
              </a:rPr>
              <a:t>Chemical Reaction on The Surface</a:t>
            </a:r>
            <a:endParaRPr kumimoji="1" lang="ja-JP" altLang="en-US" dirty="0">
              <a:gradFill>
                <a:gsLst>
                  <a:gs pos="0">
                    <a:srgbClr val="000066"/>
                  </a:gs>
                  <a:gs pos="50000">
                    <a:schemeClr val="accent1">
                      <a:tint val="44500"/>
                      <a:satMod val="160000"/>
                    </a:schemeClr>
                  </a:gs>
                  <a:gs pos="100000">
                    <a:schemeClr val="accent1">
                      <a:tint val="23500"/>
                      <a:satMod val="160000"/>
                    </a:schemeClr>
                  </a:gs>
                </a:gsLst>
                <a:lin ang="5400000" scaled="0"/>
              </a:gradFill>
              <a:latin typeface="Arial" pitchFamily="34" charset="0"/>
              <a:cs typeface="Arial" pitchFamily="34" charset="0"/>
            </a:endParaRPr>
          </a:p>
        </p:txBody>
      </p:sp>
      <p:sp>
        <p:nvSpPr>
          <p:cNvPr id="4" name="Rectangle 2"/>
          <p:cNvSpPr>
            <a:spLocks/>
          </p:cNvSpPr>
          <p:nvPr/>
        </p:nvSpPr>
        <p:spPr bwMode="auto">
          <a:xfrm>
            <a:off x="609402" y="3266405"/>
            <a:ext cx="4298933"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altLang="ja-JP" sz="2000" b="1" u="sng" dirty="0" smtClean="0">
                <a:solidFill>
                  <a:schemeClr val="tx1"/>
                </a:solidFill>
                <a:latin typeface="Helvetica" charset="0"/>
                <a:ea typeface="ＭＳ Ｐゴシック" charset="-128"/>
                <a:cs typeface="Helvetica" charset="0"/>
                <a:sym typeface="Helvetica" charset="0"/>
              </a:rPr>
              <a:t>Chemical Reaction on The Surface</a:t>
            </a:r>
            <a:endParaRPr lang="en-US" altLang="ja-JP" sz="2000" b="1" u="sng" dirty="0">
              <a:solidFill>
                <a:schemeClr val="tx1"/>
              </a:solidFill>
              <a:latin typeface="Helvetica" charset="0"/>
              <a:ea typeface="ＭＳ Ｐゴシック" charset="-128"/>
              <a:cs typeface="Helvetica" charset="0"/>
              <a:sym typeface="Helvetica" charset="0"/>
            </a:endParaRPr>
          </a:p>
        </p:txBody>
      </p:sp>
      <p:pic>
        <p:nvPicPr>
          <p:cNvPr id="6" name="Picture 4"/>
          <p:cNvPicPr>
            <a:picLocks noChangeArrowheads="1"/>
          </p:cNvPicPr>
          <p:nvPr/>
        </p:nvPicPr>
        <p:blipFill>
          <a:blip r:embed="rId3" cstate="print"/>
          <a:srcRect/>
          <a:stretch>
            <a:fillRect/>
          </a:stretch>
        </p:blipFill>
        <p:spPr bwMode="auto">
          <a:xfrm>
            <a:off x="1123628" y="5060280"/>
            <a:ext cx="1981200" cy="863600"/>
          </a:xfrm>
          <a:prstGeom prst="rect">
            <a:avLst/>
          </a:prstGeom>
          <a:noFill/>
          <a:ln w="12700" cap="flat">
            <a:noFill/>
            <a:miter lim="800000"/>
            <a:headEnd/>
            <a:tailEnd/>
          </a:ln>
        </p:spPr>
      </p:pic>
      <p:pic>
        <p:nvPicPr>
          <p:cNvPr id="7" name="Picture 5"/>
          <p:cNvPicPr>
            <a:picLocks noChangeArrowheads="1"/>
          </p:cNvPicPr>
          <p:nvPr/>
        </p:nvPicPr>
        <p:blipFill>
          <a:blip r:embed="rId4" cstate="print"/>
          <a:srcRect/>
          <a:stretch>
            <a:fillRect/>
          </a:stretch>
        </p:blipFill>
        <p:spPr bwMode="auto">
          <a:xfrm>
            <a:off x="323528" y="3752180"/>
            <a:ext cx="914400" cy="622300"/>
          </a:xfrm>
          <a:prstGeom prst="rect">
            <a:avLst/>
          </a:prstGeom>
          <a:noFill/>
          <a:ln w="12700" cap="flat">
            <a:noFill/>
            <a:miter lim="800000"/>
            <a:headEnd/>
            <a:tailEnd/>
          </a:ln>
        </p:spPr>
      </p:pic>
      <p:sp>
        <p:nvSpPr>
          <p:cNvPr id="9" name="Line 7"/>
          <p:cNvSpPr>
            <a:spLocks noChangeShapeType="1"/>
          </p:cNvSpPr>
          <p:nvPr/>
        </p:nvSpPr>
        <p:spPr bwMode="auto">
          <a:xfrm>
            <a:off x="1101403" y="4534818"/>
            <a:ext cx="439738" cy="574675"/>
          </a:xfrm>
          <a:prstGeom prst="line">
            <a:avLst/>
          </a:prstGeom>
          <a:noFill/>
          <a:ln w="63500" cap="flat">
            <a:solidFill>
              <a:srgbClr val="FF6600"/>
            </a:solidFill>
            <a:prstDash val="solid"/>
            <a:round/>
            <a:headEnd type="none" w="med" len="med"/>
            <a:tailEnd type="triangle" w="med" len="med"/>
          </a:ln>
        </p:spPr>
        <p:txBody>
          <a:bodyPr lIns="0" tIns="0" rIns="0" bIns="0"/>
          <a:lstStyle/>
          <a:p>
            <a:endParaRPr lang="ja-JP" altLang="en-US"/>
          </a:p>
        </p:txBody>
      </p:sp>
      <p:sp>
        <p:nvSpPr>
          <p:cNvPr id="10" name="Rectangle 8"/>
          <p:cNvSpPr>
            <a:spLocks/>
          </p:cNvSpPr>
          <p:nvPr/>
        </p:nvSpPr>
        <p:spPr bwMode="auto">
          <a:xfrm>
            <a:off x="1403028" y="3561680"/>
            <a:ext cx="1417638" cy="1016000"/>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altLang="ja-JP" sz="2000" b="1" dirty="0">
                <a:solidFill>
                  <a:schemeClr val="tx1"/>
                </a:solidFill>
                <a:latin typeface="Helvetica" charset="0"/>
                <a:ea typeface="ＭＳ Ｐゴシック" charset="-128"/>
                <a:cs typeface="Helvetica" charset="0"/>
                <a:sym typeface="Helvetica" charset="0"/>
              </a:rPr>
              <a:t>Atom or</a:t>
            </a:r>
          </a:p>
          <a:p>
            <a:pPr marL="39688"/>
            <a:r>
              <a:rPr lang="en-US" altLang="ja-JP" sz="2000" b="1" dirty="0">
                <a:solidFill>
                  <a:schemeClr val="tx1"/>
                </a:solidFill>
                <a:latin typeface="Helvetica" charset="0"/>
                <a:ea typeface="ＭＳ Ｐゴシック" charset="-128"/>
                <a:cs typeface="Helvetica" charset="0"/>
                <a:sym typeface="Helvetica" charset="0"/>
              </a:rPr>
              <a:t>molecule</a:t>
            </a:r>
          </a:p>
          <a:p>
            <a:pPr marL="39688"/>
            <a:r>
              <a:rPr lang="en-US" altLang="ja-JP" sz="2000" b="1" dirty="0">
                <a:solidFill>
                  <a:schemeClr val="tx1"/>
                </a:solidFill>
                <a:latin typeface="Helvetica" charset="0"/>
                <a:ea typeface="ＭＳ Ｐゴシック" charset="-128"/>
                <a:cs typeface="Helvetica" charset="0"/>
                <a:sym typeface="Helvetica" charset="0"/>
              </a:rPr>
              <a:t>(0.1~5 nm)</a:t>
            </a:r>
          </a:p>
        </p:txBody>
      </p:sp>
      <p:sp>
        <p:nvSpPr>
          <p:cNvPr id="11" name="Rectangle 2"/>
          <p:cNvSpPr>
            <a:spLocks/>
          </p:cNvSpPr>
          <p:nvPr/>
        </p:nvSpPr>
        <p:spPr bwMode="auto">
          <a:xfrm>
            <a:off x="613971" y="980728"/>
            <a:ext cx="2445861" cy="307777"/>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altLang="ja-JP" sz="2000" b="1" u="sng" dirty="0" smtClean="0">
                <a:solidFill>
                  <a:schemeClr val="tx1"/>
                </a:solidFill>
                <a:latin typeface="Helvetica" charset="0"/>
                <a:ea typeface="ＭＳ Ｐゴシック" charset="-128"/>
                <a:cs typeface="Helvetica" charset="0"/>
                <a:sym typeface="Helvetica" charset="0"/>
              </a:rPr>
              <a:t>Defect of </a:t>
            </a:r>
            <a:r>
              <a:rPr lang="en-US" altLang="ja-JP" sz="2000" b="1" u="sng" dirty="0" err="1" smtClean="0">
                <a:solidFill>
                  <a:schemeClr val="tx1"/>
                </a:solidFill>
                <a:latin typeface="Helvetica" charset="0"/>
                <a:ea typeface="ＭＳ Ｐゴシック" charset="-128"/>
                <a:cs typeface="Helvetica" charset="0"/>
                <a:sym typeface="Helvetica" charset="0"/>
              </a:rPr>
              <a:t>Graphene</a:t>
            </a:r>
            <a:endParaRPr lang="en-US" altLang="ja-JP" sz="2000" b="1" u="sng" dirty="0">
              <a:solidFill>
                <a:schemeClr val="tx1"/>
              </a:solidFill>
              <a:latin typeface="Helvetica" charset="0"/>
              <a:ea typeface="ＭＳ Ｐゴシック" charset="-128"/>
              <a:cs typeface="Helvetica" charset="0"/>
              <a:sym typeface="Helvetica" charset="0"/>
            </a:endParaRPr>
          </a:p>
        </p:txBody>
      </p:sp>
      <p:sp>
        <p:nvSpPr>
          <p:cNvPr id="12" name="テキスト ボックス 11"/>
          <p:cNvSpPr txBox="1"/>
          <p:nvPr/>
        </p:nvSpPr>
        <p:spPr>
          <a:xfrm>
            <a:off x="611560" y="1340768"/>
            <a:ext cx="4392488" cy="646331"/>
          </a:xfrm>
          <a:prstGeom prst="rect">
            <a:avLst/>
          </a:prstGeom>
          <a:noFill/>
        </p:spPr>
        <p:txBody>
          <a:bodyPr wrap="square" rtlCol="0">
            <a:spAutoFit/>
          </a:bodyPr>
          <a:lstStyle/>
          <a:p>
            <a:r>
              <a:rPr kumimoji="1" lang="en-US" altLang="ja-JP" b="1" dirty="0" smtClean="0">
                <a:solidFill>
                  <a:srgbClr val="FF0000"/>
                </a:solidFill>
                <a:latin typeface="Arial" pitchFamily="34" charset="0"/>
                <a:cs typeface="Arial" pitchFamily="34" charset="0"/>
              </a:rPr>
              <a:t>×</a:t>
            </a:r>
            <a:r>
              <a:rPr kumimoji="1" lang="ja-JP" altLang="en-US" dirty="0" smtClean="0"/>
              <a:t> </a:t>
            </a:r>
            <a:r>
              <a:rPr lang="en-US" altLang="ja-JP" dirty="0" smtClean="0">
                <a:latin typeface="Arial" pitchFamily="34" charset="0"/>
                <a:cs typeface="Arial" pitchFamily="34" charset="0"/>
              </a:rPr>
              <a:t>Fabrication in the </a:t>
            </a:r>
            <a:r>
              <a:rPr lang="en-US" altLang="ja-JP" dirty="0" err="1" smtClean="0">
                <a:latin typeface="Arial" pitchFamily="34" charset="0"/>
                <a:cs typeface="Arial" pitchFamily="34" charset="0"/>
              </a:rPr>
              <a:t>nano</a:t>
            </a:r>
            <a:r>
              <a:rPr lang="en-US" altLang="ja-JP" dirty="0" smtClean="0">
                <a:latin typeface="Arial" pitchFamily="34" charset="0"/>
                <a:cs typeface="Arial" pitchFamily="34" charset="0"/>
              </a:rPr>
              <a:t> scale</a:t>
            </a:r>
          </a:p>
          <a:p>
            <a:r>
              <a:rPr lang="en-US" altLang="ja-JP" b="1" dirty="0" smtClean="0">
                <a:solidFill>
                  <a:srgbClr val="FF0000"/>
                </a:solidFill>
                <a:latin typeface="Arial" pitchFamily="34" charset="0"/>
                <a:cs typeface="Arial" pitchFamily="34" charset="0"/>
              </a:rPr>
              <a:t>×</a:t>
            </a:r>
            <a:r>
              <a:rPr lang="ja-JP" altLang="en-US" b="1" dirty="0" smtClean="0">
                <a:solidFill>
                  <a:srgbClr val="FF0000"/>
                </a:solidFill>
                <a:latin typeface="Arial" pitchFamily="34" charset="0"/>
                <a:cs typeface="Arial" pitchFamily="34" charset="0"/>
              </a:rPr>
              <a:t> </a:t>
            </a:r>
            <a:r>
              <a:rPr lang="en-US" altLang="ja-JP" dirty="0" smtClean="0">
                <a:latin typeface="Arial" pitchFamily="34" charset="0"/>
                <a:cs typeface="Arial" pitchFamily="34" charset="0"/>
              </a:rPr>
              <a:t>Flexibility of chemical modification</a:t>
            </a:r>
            <a:endParaRPr lang="en-US" altLang="ja-JP" b="1" dirty="0" smtClean="0">
              <a:solidFill>
                <a:srgbClr val="FF0000"/>
              </a:solidFill>
              <a:latin typeface="Arial" pitchFamily="34" charset="0"/>
              <a:cs typeface="Arial" pitchFamily="34" charset="0"/>
            </a:endParaRPr>
          </a:p>
        </p:txBody>
      </p:sp>
      <p:sp>
        <p:nvSpPr>
          <p:cNvPr id="13" name="下矢印 12"/>
          <p:cNvSpPr/>
          <p:nvPr/>
        </p:nvSpPr>
        <p:spPr>
          <a:xfrm>
            <a:off x="1835696" y="2132856"/>
            <a:ext cx="576064" cy="792088"/>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右矢印 13"/>
          <p:cNvSpPr/>
          <p:nvPr/>
        </p:nvSpPr>
        <p:spPr>
          <a:xfrm>
            <a:off x="3419872" y="5157192"/>
            <a:ext cx="1152128" cy="216024"/>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987824" y="4746630"/>
            <a:ext cx="2016224" cy="338554"/>
          </a:xfrm>
          <a:prstGeom prst="rect">
            <a:avLst/>
          </a:prstGeom>
          <a:noFill/>
        </p:spPr>
        <p:txBody>
          <a:bodyPr wrap="square" rtlCol="0">
            <a:spAutoFit/>
          </a:bodyPr>
          <a:lstStyle/>
          <a:p>
            <a:r>
              <a:rPr lang="en-US" altLang="ja-JP" sz="1600" b="1" dirty="0" smtClean="0">
                <a:latin typeface="Arial" pitchFamily="34" charset="0"/>
                <a:cs typeface="Arial" pitchFamily="34" charset="0"/>
              </a:rPr>
              <a:t>Chemical Reaction</a:t>
            </a:r>
            <a:endParaRPr kumimoji="1" lang="ja-JP" altLang="en-US" sz="1600" b="1" dirty="0">
              <a:latin typeface="Arial" pitchFamily="34" charset="0"/>
              <a:cs typeface="Arial" pitchFamily="34" charset="0"/>
            </a:endParaRPr>
          </a:p>
        </p:txBody>
      </p:sp>
      <p:sp>
        <p:nvSpPr>
          <p:cNvPr id="17" name="テキスト ボックス 16"/>
          <p:cNvSpPr txBox="1"/>
          <p:nvPr/>
        </p:nvSpPr>
        <p:spPr>
          <a:xfrm>
            <a:off x="5796136" y="6237312"/>
            <a:ext cx="1872208" cy="400110"/>
          </a:xfrm>
          <a:prstGeom prst="rect">
            <a:avLst/>
          </a:prstGeom>
          <a:noFill/>
        </p:spPr>
        <p:txBody>
          <a:bodyPr wrap="square" rtlCol="0">
            <a:spAutoFit/>
          </a:bodyPr>
          <a:lstStyle/>
          <a:p>
            <a:r>
              <a:rPr lang="en-US" altLang="ja-JP" sz="2000" b="1" dirty="0" smtClean="0">
                <a:latin typeface="Arial" pitchFamily="34" charset="0"/>
                <a:cs typeface="Arial" pitchFamily="34" charset="0"/>
              </a:rPr>
              <a:t>2D Polymer</a:t>
            </a:r>
            <a:endParaRPr kumimoji="1" lang="ja-JP" altLang="en-US" sz="2000" b="1" dirty="0">
              <a:latin typeface="Arial" pitchFamily="34" charset="0"/>
              <a:cs typeface="Arial" pitchFamily="34" charset="0"/>
            </a:endParaRPr>
          </a:p>
        </p:txBody>
      </p:sp>
      <p:pic>
        <p:nvPicPr>
          <p:cNvPr id="15361" name="Picture 1" descr="\\Kurodell\個人フォルダ\金子\shade\２Dポリマー_表面.tif"/>
          <p:cNvPicPr>
            <a:picLocks noChangeAspect="1" noChangeArrowheads="1"/>
          </p:cNvPicPr>
          <p:nvPr/>
        </p:nvPicPr>
        <p:blipFill>
          <a:blip r:embed="rId5" cstate="print"/>
          <a:srcRect/>
          <a:stretch>
            <a:fillRect/>
          </a:stretch>
        </p:blipFill>
        <p:spPr bwMode="auto">
          <a:xfrm rot="21002512">
            <a:off x="4781709" y="3773544"/>
            <a:ext cx="3658855" cy="2744142"/>
          </a:xfrm>
          <a:prstGeom prst="rect">
            <a:avLst/>
          </a:prstGeom>
          <a:noFill/>
        </p:spPr>
      </p:pic>
      <p:sp>
        <p:nvSpPr>
          <p:cNvPr id="18" name="テキスト ボックス 21"/>
          <p:cNvSpPr txBox="1">
            <a:spLocks noChangeArrowheads="1"/>
          </p:cNvSpPr>
          <p:nvPr/>
        </p:nvSpPr>
        <p:spPr bwMode="auto">
          <a:xfrm>
            <a:off x="7956376" y="5445224"/>
            <a:ext cx="1187624" cy="584775"/>
          </a:xfrm>
          <a:prstGeom prst="rect">
            <a:avLst/>
          </a:prstGeom>
          <a:noFill/>
          <a:ln w="9525">
            <a:noFill/>
            <a:miter lim="800000"/>
            <a:headEnd/>
            <a:tailEnd/>
          </a:ln>
        </p:spPr>
        <p:txBody>
          <a:bodyPr wrap="square">
            <a:spAutoFit/>
          </a:bodyPr>
          <a:lstStyle/>
          <a:p>
            <a:r>
              <a:rPr lang="en-US" altLang="ja-JP" sz="1600" b="1" dirty="0" smtClean="0">
                <a:latin typeface="Arial" pitchFamily="34" charset="0"/>
                <a:cs typeface="Arial" pitchFamily="34" charset="0"/>
              </a:rPr>
              <a:t>Covalent </a:t>
            </a:r>
            <a:r>
              <a:rPr lang="en-US" altLang="ja-JP" sz="1600" b="1" dirty="0">
                <a:latin typeface="Arial" pitchFamily="34" charset="0"/>
                <a:cs typeface="Arial" pitchFamily="34" charset="0"/>
              </a:rPr>
              <a:t>Bond</a:t>
            </a:r>
            <a:endParaRPr lang="ja-JP" altLang="en-US" sz="1600" b="1" dirty="0">
              <a:latin typeface="Arial" pitchFamily="34" charset="0"/>
              <a:cs typeface="Arial" pitchFamily="34" charset="0"/>
            </a:endParaRPr>
          </a:p>
        </p:txBody>
      </p:sp>
      <p:cxnSp>
        <p:nvCxnSpPr>
          <p:cNvPr id="19" name="直線矢印コネクタ 18"/>
          <p:cNvCxnSpPr/>
          <p:nvPr/>
        </p:nvCxnSpPr>
        <p:spPr bwMode="auto">
          <a:xfrm rot="10800000">
            <a:off x="7380314" y="5157190"/>
            <a:ext cx="576063" cy="360043"/>
          </a:xfrm>
          <a:prstGeom prst="straightConnector1">
            <a:avLst/>
          </a:prstGeom>
          <a:ln w="508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5362" name="Picture 2"/>
          <p:cNvPicPr>
            <a:picLocks noChangeAspect="1" noChangeArrowheads="1"/>
          </p:cNvPicPr>
          <p:nvPr/>
        </p:nvPicPr>
        <p:blipFill>
          <a:blip r:embed="rId6" cstate="print"/>
          <a:srcRect/>
          <a:stretch>
            <a:fillRect/>
          </a:stretch>
        </p:blipFill>
        <p:spPr bwMode="auto">
          <a:xfrm>
            <a:off x="5682952" y="1196752"/>
            <a:ext cx="2057400" cy="828675"/>
          </a:xfrm>
          <a:prstGeom prst="rect">
            <a:avLst/>
          </a:prstGeom>
          <a:noFill/>
          <a:ln w="9525">
            <a:noFill/>
            <a:miter lim="800000"/>
            <a:headEnd/>
            <a:tailEnd/>
          </a:ln>
        </p:spPr>
      </p:pic>
      <p:pic>
        <p:nvPicPr>
          <p:cNvPr id="15363" name="Picture 3"/>
          <p:cNvPicPr>
            <a:picLocks noChangeAspect="1" noChangeArrowheads="1"/>
          </p:cNvPicPr>
          <p:nvPr/>
        </p:nvPicPr>
        <p:blipFill>
          <a:blip r:embed="rId7" cstate="print"/>
          <a:srcRect/>
          <a:stretch>
            <a:fillRect/>
          </a:stretch>
        </p:blipFill>
        <p:spPr bwMode="auto">
          <a:xfrm>
            <a:off x="5652120" y="2204864"/>
            <a:ext cx="2133600" cy="828675"/>
          </a:xfrm>
          <a:prstGeom prst="rect">
            <a:avLst/>
          </a:prstGeom>
          <a:noFill/>
          <a:ln w="9525">
            <a:noFill/>
            <a:miter lim="800000"/>
            <a:headEnd/>
            <a:tailEnd/>
          </a:ln>
        </p:spPr>
      </p:pic>
      <p:pic>
        <p:nvPicPr>
          <p:cNvPr id="15364" name="Picture 4"/>
          <p:cNvPicPr>
            <a:picLocks noChangeAspect="1" noChangeArrowheads="1"/>
          </p:cNvPicPr>
          <p:nvPr/>
        </p:nvPicPr>
        <p:blipFill>
          <a:blip r:embed="rId8" cstate="print"/>
          <a:srcRect/>
          <a:stretch>
            <a:fillRect/>
          </a:stretch>
        </p:blipFill>
        <p:spPr bwMode="auto">
          <a:xfrm>
            <a:off x="7884368" y="1700808"/>
            <a:ext cx="936104" cy="312035"/>
          </a:xfrm>
          <a:prstGeom prst="rect">
            <a:avLst/>
          </a:prstGeom>
          <a:noFill/>
          <a:ln w="9525">
            <a:noFill/>
            <a:miter lim="800000"/>
            <a:headEnd/>
            <a:tailEnd/>
          </a:ln>
        </p:spPr>
      </p:pic>
      <p:pic>
        <p:nvPicPr>
          <p:cNvPr id="15365" name="Picture 5"/>
          <p:cNvPicPr>
            <a:picLocks noChangeAspect="1" noChangeArrowheads="1"/>
          </p:cNvPicPr>
          <p:nvPr/>
        </p:nvPicPr>
        <p:blipFill>
          <a:blip r:embed="rId9" cstate="print"/>
          <a:srcRect/>
          <a:stretch>
            <a:fillRect/>
          </a:stretch>
        </p:blipFill>
        <p:spPr bwMode="auto">
          <a:xfrm>
            <a:off x="7884367" y="2564904"/>
            <a:ext cx="936105" cy="307577"/>
          </a:xfrm>
          <a:prstGeom prst="rect">
            <a:avLst/>
          </a:prstGeom>
          <a:noFill/>
          <a:ln w="9525">
            <a:noFill/>
            <a:miter lim="800000"/>
            <a:headEnd/>
            <a:tailEnd/>
          </a:ln>
        </p:spPr>
      </p:pic>
      <p:sp>
        <p:nvSpPr>
          <p:cNvPr id="25" name="正方形/長方形 24"/>
          <p:cNvSpPr/>
          <p:nvPr/>
        </p:nvSpPr>
        <p:spPr>
          <a:xfrm>
            <a:off x="5076056" y="3646765"/>
            <a:ext cx="4245393" cy="646331"/>
          </a:xfrm>
          <a:prstGeom prst="rect">
            <a:avLst/>
          </a:prstGeom>
        </p:spPr>
        <p:txBody>
          <a:bodyPr wrap="none">
            <a:spAutoFit/>
          </a:bodyPr>
          <a:lstStyle/>
          <a:p>
            <a:pPr marL="39688"/>
            <a:r>
              <a:rPr lang="ja-JP" altLang="en-US" dirty="0" smtClean="0">
                <a:latin typeface="ＭＳ Ｐゴシック" charset="-128"/>
                <a:ea typeface="ＭＳ Ｐゴシック" charset="-128"/>
                <a:sym typeface="ＭＳ Ｐゴシック" charset="-128"/>
              </a:rPr>
              <a:t>・</a:t>
            </a:r>
            <a:r>
              <a:rPr lang="en-US" altLang="ja-JP" b="1" dirty="0" smtClean="0">
                <a:latin typeface="Helvetica" charset="0"/>
                <a:ea typeface="ＭＳ Ｐゴシック" charset="-128"/>
                <a:cs typeface="Helvetica" charset="0"/>
                <a:sym typeface="Helvetica" charset="0"/>
              </a:rPr>
              <a:t>Bottom-up approach</a:t>
            </a:r>
          </a:p>
          <a:p>
            <a:pPr marL="39688"/>
            <a:r>
              <a:rPr lang="ja-JP" altLang="en-US" dirty="0" smtClean="0">
                <a:latin typeface="ＭＳ Ｐゴシック" charset="-128"/>
                <a:ea typeface="ＭＳ Ｐゴシック" charset="-128"/>
                <a:sym typeface="ＭＳ Ｐゴシック" charset="-128"/>
              </a:rPr>
              <a:t>・</a:t>
            </a:r>
            <a:r>
              <a:rPr lang="en-US" altLang="ja-JP" b="1" dirty="0" smtClean="0">
                <a:latin typeface="Arial" pitchFamily="34" charset="0"/>
                <a:cs typeface="Arial" pitchFamily="34" charset="0"/>
              </a:rPr>
              <a:t>Flexibility of chemical modification</a:t>
            </a:r>
            <a:endParaRPr lang="en-US" altLang="ja-JP" b="1" dirty="0">
              <a:latin typeface="Helvetica" charset="0"/>
              <a:ea typeface="ＭＳ Ｐゴシック" charset="-128"/>
              <a:cs typeface="Helvetica" charset="0"/>
              <a:sym typeface="Helvetic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cstate="print"/>
          <a:srcRect/>
          <a:stretch>
            <a:fillRect/>
          </a:stretch>
        </p:blipFill>
        <p:spPr bwMode="auto">
          <a:xfrm>
            <a:off x="5580112" y="1124744"/>
            <a:ext cx="2592288" cy="2592288"/>
          </a:xfrm>
          <a:prstGeom prst="rect">
            <a:avLst/>
          </a:prstGeom>
          <a:noFill/>
          <a:ln w="9525">
            <a:noFill/>
            <a:miter lim="800000"/>
            <a:headEnd/>
            <a:tailEnd/>
          </a:ln>
        </p:spPr>
      </p:pic>
      <p:sp>
        <p:nvSpPr>
          <p:cNvPr id="2" name="タイトル 1"/>
          <p:cNvSpPr>
            <a:spLocks noGrp="1"/>
          </p:cNvSpPr>
          <p:nvPr>
            <p:ph type="title"/>
          </p:nvPr>
        </p:nvSpPr>
        <p:spPr>
          <a:xfrm>
            <a:off x="500034" y="-27384"/>
            <a:ext cx="7686700" cy="785818"/>
          </a:xfrm>
        </p:spPr>
        <p:txBody>
          <a:bodyPr>
            <a:normAutofit fontScale="90000"/>
          </a:bodyPr>
          <a:lstStyle/>
          <a:p>
            <a:r>
              <a:rPr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Observation Conditions of STM</a:t>
            </a:r>
            <a:endParaRPr kumimoji="1" lang="ja-JP" altLang="en-US" dirty="0">
              <a:gradFill>
                <a:gsLst>
                  <a:gs pos="60000">
                    <a:srgbClr val="002060"/>
                  </a:gs>
                  <a:gs pos="100000">
                    <a:schemeClr val="tx2">
                      <a:tint val="20000"/>
                    </a:schemeClr>
                  </a:gs>
                </a:gsLst>
                <a:lin ang="5400000" scaled="1"/>
              </a:gradFill>
              <a:latin typeface="Arial" pitchFamily="34" charset="0"/>
              <a:cs typeface="Arial" pitchFamily="34" charset="0"/>
            </a:endParaRPr>
          </a:p>
        </p:txBody>
      </p:sp>
      <p:pic>
        <p:nvPicPr>
          <p:cNvPr id="3" name="Picture 3"/>
          <p:cNvPicPr>
            <a:picLocks noChangeArrowheads="1"/>
          </p:cNvPicPr>
          <p:nvPr/>
        </p:nvPicPr>
        <p:blipFill>
          <a:blip r:embed="rId4" cstate="print"/>
          <a:srcRect/>
          <a:stretch>
            <a:fillRect/>
          </a:stretch>
        </p:blipFill>
        <p:spPr bwMode="auto">
          <a:xfrm>
            <a:off x="4860032" y="1124744"/>
            <a:ext cx="4056808" cy="2520280"/>
          </a:xfrm>
          <a:prstGeom prst="rect">
            <a:avLst/>
          </a:prstGeom>
          <a:noFill/>
          <a:ln w="12700" cap="flat">
            <a:noFill/>
            <a:miter lim="800000"/>
            <a:headEnd/>
            <a:tailEnd/>
          </a:ln>
        </p:spPr>
      </p:pic>
      <p:pic>
        <p:nvPicPr>
          <p:cNvPr id="4" name="Picture 5"/>
          <p:cNvPicPr>
            <a:picLocks noChangeArrowheads="1"/>
          </p:cNvPicPr>
          <p:nvPr/>
        </p:nvPicPr>
        <p:blipFill>
          <a:blip r:embed="rId5" cstate="print"/>
          <a:srcRect l="5356" t="4761" r="5356" b="11905"/>
          <a:stretch>
            <a:fillRect/>
          </a:stretch>
        </p:blipFill>
        <p:spPr bwMode="auto">
          <a:xfrm>
            <a:off x="611560" y="1196752"/>
            <a:ext cx="3240360" cy="2471315"/>
          </a:xfrm>
          <a:prstGeom prst="rect">
            <a:avLst/>
          </a:prstGeom>
          <a:noFill/>
          <a:ln w="12700" cap="rnd">
            <a:noFill/>
            <a:round/>
            <a:headEnd/>
            <a:tailEnd/>
          </a:ln>
        </p:spPr>
      </p:pic>
      <p:sp>
        <p:nvSpPr>
          <p:cNvPr id="5" name="Rectangle 9"/>
          <p:cNvSpPr>
            <a:spLocks/>
          </p:cNvSpPr>
          <p:nvPr/>
        </p:nvSpPr>
        <p:spPr bwMode="auto">
          <a:xfrm>
            <a:off x="2483768" y="3212976"/>
            <a:ext cx="1296988" cy="355600"/>
          </a:xfrm>
          <a:prstGeom prst="rect">
            <a:avLst/>
          </a:prstGeom>
          <a:noFill/>
          <a:ln w="12700" cap="flat">
            <a:noFill/>
            <a:miter lim="800000"/>
            <a:headEnd type="none" w="med" len="med"/>
            <a:tailEnd type="none" w="med" len="med"/>
          </a:ln>
        </p:spPr>
        <p:txBody>
          <a:bodyPr wrap="none" lIns="0" tIns="0" rIns="0" bIns="0">
            <a:spAutoFit/>
          </a:bodyPr>
          <a:lstStyle/>
          <a:p>
            <a:r>
              <a:rPr lang="en-US" altLang="ja-JP" sz="1800" b="1" dirty="0">
                <a:solidFill>
                  <a:srgbClr val="FFFF00"/>
                </a:solidFill>
                <a:latin typeface="Helvetica" charset="0"/>
                <a:ea typeface="ＭＳ Ｐゴシック" charset="-128"/>
                <a:cs typeface="Helvetica" charset="0"/>
                <a:sym typeface="Helvetica" charset="0"/>
              </a:rPr>
              <a:t>@</a:t>
            </a:r>
            <a:r>
              <a:rPr lang="en-US" altLang="ja-JP" sz="1800" b="1" dirty="0" err="1">
                <a:solidFill>
                  <a:srgbClr val="FFFF00"/>
                </a:solidFill>
                <a:latin typeface="Helvetica" charset="0"/>
                <a:ea typeface="ＭＳ Ｐゴシック" charset="-128"/>
                <a:cs typeface="Helvetica" charset="0"/>
                <a:sym typeface="Helvetica" charset="0"/>
              </a:rPr>
              <a:t>Tobe</a:t>
            </a:r>
            <a:r>
              <a:rPr lang="en-US" altLang="ja-JP" sz="1800" b="1" dirty="0">
                <a:solidFill>
                  <a:srgbClr val="FFFF00"/>
                </a:solidFill>
                <a:latin typeface="Helvetica" charset="0"/>
                <a:ea typeface="ＭＳ Ｐゴシック" charset="-128"/>
                <a:cs typeface="Helvetica" charset="0"/>
                <a:sym typeface="Helvetica" charset="0"/>
              </a:rPr>
              <a:t> lab.</a:t>
            </a:r>
          </a:p>
        </p:txBody>
      </p:sp>
      <p:sp>
        <p:nvSpPr>
          <p:cNvPr id="6" name="Rectangle 7"/>
          <p:cNvSpPr>
            <a:spLocks/>
          </p:cNvSpPr>
          <p:nvPr/>
        </p:nvSpPr>
        <p:spPr bwMode="auto">
          <a:xfrm>
            <a:off x="323528" y="1484784"/>
            <a:ext cx="1512168" cy="720080"/>
          </a:xfrm>
          <a:prstGeom prst="rect">
            <a:avLst/>
          </a:prstGeom>
          <a:noFill/>
          <a:ln w="12700" cap="rnd">
            <a:noFill/>
            <a:round/>
            <a:headEnd type="none" w="med" len="med"/>
            <a:tailEnd type="none" w="med" len="med"/>
          </a:ln>
        </p:spPr>
        <p:txBody>
          <a:bodyPr lIns="0" tIns="0" rIns="0" bIns="0"/>
          <a:lstStyle/>
          <a:p>
            <a:r>
              <a:rPr lang="en-US" altLang="ja-JP" sz="1400" b="1" dirty="0" err="1">
                <a:solidFill>
                  <a:schemeClr val="tx1"/>
                </a:solidFill>
                <a:latin typeface="Arial" pitchFamily="34" charset="0"/>
                <a:ea typeface="ＭＳ Ｐゴシック" charset="-128"/>
                <a:cs typeface="Arial" pitchFamily="34" charset="0"/>
                <a:sym typeface="Helvetica" charset="0"/>
              </a:rPr>
              <a:t>Nanoscope</a:t>
            </a:r>
            <a:r>
              <a:rPr lang="en-US" altLang="ja-JP" sz="1400" b="1" dirty="0">
                <a:solidFill>
                  <a:schemeClr val="tx1"/>
                </a:solidFill>
                <a:latin typeface="Arial" pitchFamily="34" charset="0"/>
                <a:ea typeface="ＭＳ Ｐゴシック" charset="-128"/>
                <a:cs typeface="Arial" pitchFamily="34" charset="0"/>
                <a:sym typeface="Helvetica" charset="0"/>
              </a:rPr>
              <a:t> </a:t>
            </a:r>
            <a:r>
              <a:rPr lang="en-US" altLang="ja-JP" sz="1400" b="1" dirty="0" err="1">
                <a:solidFill>
                  <a:schemeClr val="tx1"/>
                </a:solidFill>
                <a:latin typeface="Arial" pitchFamily="34" charset="0"/>
                <a:ea typeface="ＭＳ Ｐゴシック" charset="-128"/>
                <a:cs typeface="Arial" pitchFamily="34" charset="0"/>
                <a:sym typeface="Helvetica" charset="0"/>
              </a:rPr>
              <a:t>IIIa</a:t>
            </a:r>
            <a:r>
              <a:rPr lang="en-US" altLang="ja-JP" sz="1400" b="1" dirty="0">
                <a:solidFill>
                  <a:schemeClr val="tx1"/>
                </a:solidFill>
                <a:latin typeface="Arial" pitchFamily="34" charset="0"/>
                <a:ea typeface="ＭＳ Ｐゴシック" charset="-128"/>
                <a:cs typeface="Arial" pitchFamily="34" charset="0"/>
                <a:sym typeface="Helvetica" charset="0"/>
              </a:rPr>
              <a:t> </a:t>
            </a:r>
          </a:p>
          <a:p>
            <a:r>
              <a:rPr lang="en-US" altLang="ja-JP" sz="1400" b="1" dirty="0">
                <a:solidFill>
                  <a:schemeClr val="tx1"/>
                </a:solidFill>
                <a:latin typeface="Arial" pitchFamily="34" charset="0"/>
                <a:ea typeface="ＭＳ Ｐゴシック" charset="-128"/>
                <a:cs typeface="Arial" pitchFamily="34" charset="0"/>
                <a:sym typeface="Helvetica" charset="0"/>
              </a:rPr>
              <a:t>(Digital Instruments)</a:t>
            </a:r>
          </a:p>
        </p:txBody>
      </p:sp>
      <p:sp>
        <p:nvSpPr>
          <p:cNvPr id="7" name="Rectangle 6"/>
          <p:cNvSpPr>
            <a:spLocks/>
          </p:cNvSpPr>
          <p:nvPr/>
        </p:nvSpPr>
        <p:spPr bwMode="auto">
          <a:xfrm>
            <a:off x="2230636" y="1268760"/>
            <a:ext cx="1765300" cy="317500"/>
          </a:xfrm>
          <a:prstGeom prst="rect">
            <a:avLst/>
          </a:prstGeom>
          <a:noFill/>
          <a:ln w="12700" cap="rnd">
            <a:noFill/>
            <a:round/>
            <a:headEnd type="none" w="med" len="med"/>
            <a:tailEnd type="none" w="med" len="med"/>
          </a:ln>
        </p:spPr>
        <p:txBody>
          <a:bodyPr lIns="0" tIns="0" rIns="0" bIns="0"/>
          <a:lstStyle/>
          <a:p>
            <a:r>
              <a:rPr lang="en-US" altLang="ja-JP" sz="1400" b="1" dirty="0" err="1">
                <a:solidFill>
                  <a:schemeClr val="tx1"/>
                </a:solidFill>
                <a:latin typeface="Arial" pitchFamily="34" charset="0"/>
                <a:ea typeface="ＭＳ Ｐゴシック" charset="-128"/>
                <a:cs typeface="Arial" pitchFamily="34" charset="0"/>
                <a:sym typeface="Helvetica" charset="0"/>
              </a:rPr>
              <a:t>PicoSTM</a:t>
            </a:r>
            <a:r>
              <a:rPr lang="en-US" altLang="ja-JP" sz="1400" b="1" dirty="0">
                <a:solidFill>
                  <a:schemeClr val="tx1"/>
                </a:solidFill>
                <a:latin typeface="Arial" pitchFamily="34" charset="0"/>
                <a:ea typeface="ＭＳ Ｐゴシック" charset="-128"/>
                <a:cs typeface="Arial" pitchFamily="34" charset="0"/>
                <a:sym typeface="Helvetica" charset="0"/>
              </a:rPr>
              <a:t> (Agilent)</a:t>
            </a:r>
          </a:p>
        </p:txBody>
      </p:sp>
      <p:sp>
        <p:nvSpPr>
          <p:cNvPr id="8" name="Line 8"/>
          <p:cNvSpPr>
            <a:spLocks noChangeShapeType="1"/>
          </p:cNvSpPr>
          <p:nvPr/>
        </p:nvSpPr>
        <p:spPr bwMode="auto">
          <a:xfrm>
            <a:off x="1403648" y="1772816"/>
            <a:ext cx="714375" cy="642937"/>
          </a:xfrm>
          <a:prstGeom prst="line">
            <a:avLst/>
          </a:prstGeom>
          <a:noFill/>
          <a:ln w="38100" cap="flat">
            <a:solidFill>
              <a:srgbClr val="4A7DBB"/>
            </a:solidFill>
            <a:prstDash val="solid"/>
            <a:round/>
            <a:headEnd type="none" w="med" len="med"/>
            <a:tailEnd type="arrow" w="sm" len="sm"/>
          </a:ln>
        </p:spPr>
        <p:txBody>
          <a:bodyPr lIns="0" tIns="0" rIns="0" bIns="0"/>
          <a:lstStyle/>
          <a:p>
            <a:endParaRPr lang="ja-JP" altLang="en-US"/>
          </a:p>
        </p:txBody>
      </p:sp>
      <p:sp>
        <p:nvSpPr>
          <p:cNvPr id="12" name="正方形/長方形 11"/>
          <p:cNvSpPr/>
          <p:nvPr/>
        </p:nvSpPr>
        <p:spPr>
          <a:xfrm>
            <a:off x="179512" y="980728"/>
            <a:ext cx="4464496" cy="54726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35496" y="4581128"/>
            <a:ext cx="4752528" cy="1631216"/>
          </a:xfrm>
          <a:prstGeom prst="rect">
            <a:avLst/>
          </a:prstGeom>
        </p:spPr>
        <p:txBody>
          <a:bodyPr wrap="square">
            <a:spAutoFit/>
          </a:bodyPr>
          <a:lstStyle/>
          <a:p>
            <a:r>
              <a:rPr lang="en-US" altLang="ja-JP" dirty="0" smtClean="0">
                <a:latin typeface="Arial" pitchFamily="34" charset="0"/>
                <a:ea typeface="ＭＳ Ｐゴシック" charset="-128"/>
                <a:cs typeface="Arial" pitchFamily="34" charset="0"/>
              </a:rPr>
              <a:t>   </a:t>
            </a:r>
            <a:r>
              <a:rPr lang="en-US" altLang="ja-JP" u="sng" dirty="0" smtClean="0">
                <a:latin typeface="Arial" pitchFamily="34" charset="0"/>
                <a:ea typeface="ＭＳ Ｐゴシック" charset="-128"/>
                <a:cs typeface="Arial" pitchFamily="34" charset="0"/>
              </a:rPr>
              <a:t>Interface experiments:</a:t>
            </a:r>
            <a:endParaRPr lang="en-US" altLang="ja-JP" dirty="0" smtClean="0">
              <a:latin typeface="Arial" pitchFamily="34" charset="0"/>
              <a:ea typeface="ＭＳ Ｐゴシック" charset="-128"/>
              <a:cs typeface="Arial" pitchFamily="34" charset="0"/>
              <a:sym typeface="Calibri" charset="0"/>
            </a:endParaRPr>
          </a:p>
          <a:p>
            <a:r>
              <a:rPr lang="en-US" altLang="ja-JP" dirty="0" smtClean="0">
                <a:latin typeface="Arial" pitchFamily="34" charset="0"/>
                <a:ea typeface="ＭＳ Ｐゴシック" charset="-128"/>
                <a:cs typeface="Arial" pitchFamily="34" charset="0"/>
              </a:rPr>
              <a:t>  </a:t>
            </a:r>
            <a:r>
              <a:rPr lang="en-US" altLang="ja-JP" sz="1600" dirty="0" smtClean="0">
                <a:solidFill>
                  <a:srgbClr val="FF0000"/>
                </a:solidFill>
                <a:latin typeface="Arial" pitchFamily="34" charset="0"/>
                <a:ea typeface="ＭＳ Ｐゴシック" charset="-128"/>
                <a:cs typeface="Arial" pitchFamily="34" charset="0"/>
              </a:rPr>
              <a:t>■</a:t>
            </a:r>
            <a:r>
              <a:rPr lang="en-US" altLang="ja-JP" sz="1600" dirty="0" smtClean="0">
                <a:latin typeface="Arial" pitchFamily="34" charset="0"/>
                <a:ea typeface="ＭＳ Ｐゴシック" charset="-128"/>
                <a:cs typeface="Arial" pitchFamily="34" charset="0"/>
              </a:rPr>
              <a:t> measurements under ambient conditions</a:t>
            </a:r>
            <a:endParaRPr lang="en-US" altLang="ja-JP" sz="1600" dirty="0" smtClean="0">
              <a:latin typeface="Arial" pitchFamily="34" charset="0"/>
              <a:ea typeface="ＭＳ Ｐゴシック" charset="-128"/>
              <a:cs typeface="Arial" pitchFamily="34" charset="0"/>
              <a:sym typeface="Calibri" charset="0"/>
            </a:endParaRPr>
          </a:p>
          <a:p>
            <a:r>
              <a:rPr lang="en-US" altLang="ja-JP" sz="1600" dirty="0" smtClean="0">
                <a:latin typeface="Arial" pitchFamily="34" charset="0"/>
                <a:ea typeface="ＭＳ Ｐゴシック" charset="-128"/>
                <a:cs typeface="Arial" pitchFamily="34" charset="0"/>
              </a:rPr>
              <a:t>  </a:t>
            </a:r>
            <a:r>
              <a:rPr lang="en-US" altLang="ja-JP" sz="1600" dirty="0" smtClean="0">
                <a:solidFill>
                  <a:srgbClr val="FF0000"/>
                </a:solidFill>
                <a:latin typeface="Arial" pitchFamily="34" charset="0"/>
                <a:ea typeface="ＭＳ Ｐゴシック" charset="-128"/>
                <a:cs typeface="Arial" pitchFamily="34" charset="0"/>
              </a:rPr>
              <a:t>■</a:t>
            </a:r>
            <a:r>
              <a:rPr lang="en-US" altLang="ja-JP" sz="1600" dirty="0" smtClean="0">
                <a:latin typeface="Arial" pitchFamily="34" charset="0"/>
                <a:ea typeface="ＭＳ Ｐゴシック" charset="-128"/>
                <a:cs typeface="Arial" pitchFamily="34" charset="0"/>
              </a:rPr>
              <a:t> easy manipulation</a:t>
            </a:r>
            <a:endParaRPr lang="en-US" altLang="ja-JP" sz="1600" dirty="0" smtClean="0">
              <a:latin typeface="Arial" pitchFamily="34" charset="0"/>
              <a:ea typeface="ＭＳ Ｐゴシック" charset="-128"/>
              <a:cs typeface="Arial" pitchFamily="34" charset="0"/>
              <a:sym typeface="Calibri" charset="0"/>
            </a:endParaRPr>
          </a:p>
          <a:p>
            <a:r>
              <a:rPr lang="en-US" altLang="ja-JP" sz="1600" dirty="0" smtClean="0">
                <a:latin typeface="Arial" pitchFamily="34" charset="0"/>
                <a:ea typeface="ＭＳ Ｐゴシック" charset="-128"/>
                <a:cs typeface="Arial" pitchFamily="34" charset="0"/>
              </a:rPr>
              <a:t>  </a:t>
            </a:r>
            <a:r>
              <a:rPr lang="en-US" altLang="ja-JP" sz="1600" dirty="0" smtClean="0">
                <a:solidFill>
                  <a:srgbClr val="FF0000"/>
                </a:solidFill>
                <a:latin typeface="Arial" pitchFamily="34" charset="0"/>
                <a:ea typeface="ＭＳ Ｐゴシック" charset="-128"/>
                <a:cs typeface="Arial" pitchFamily="34" charset="0"/>
              </a:rPr>
              <a:t>■</a:t>
            </a:r>
            <a:r>
              <a:rPr lang="en-US" altLang="ja-JP" sz="1600" dirty="0" smtClean="0">
                <a:latin typeface="Arial" pitchFamily="34" charset="0"/>
                <a:ea typeface="ＭＳ Ｐゴシック" charset="-128"/>
                <a:cs typeface="Arial" pitchFamily="34" charset="0"/>
              </a:rPr>
              <a:t> simple (and less expensive) equipment</a:t>
            </a:r>
            <a:endParaRPr lang="en-US" altLang="ja-JP" sz="1600" dirty="0" smtClean="0">
              <a:latin typeface="Arial" pitchFamily="34" charset="0"/>
              <a:ea typeface="ＭＳ Ｐゴシック" charset="-128"/>
              <a:cs typeface="Arial" pitchFamily="34" charset="0"/>
              <a:sym typeface="Calibri" charset="0"/>
            </a:endParaRPr>
          </a:p>
          <a:p>
            <a:r>
              <a:rPr lang="en-US" altLang="ja-JP" sz="1600" dirty="0" smtClean="0">
                <a:latin typeface="Arial" pitchFamily="34" charset="0"/>
                <a:ea typeface="ＭＳ Ｐゴシック" charset="-128"/>
                <a:cs typeface="Arial" pitchFamily="34" charset="0"/>
              </a:rPr>
              <a:t>  ■ limited temperature range</a:t>
            </a:r>
            <a:endParaRPr lang="en-US" altLang="ja-JP" sz="1600" dirty="0" smtClean="0">
              <a:latin typeface="Arial" pitchFamily="34" charset="0"/>
              <a:ea typeface="ＭＳ Ｐゴシック" charset="-128"/>
              <a:cs typeface="Arial" pitchFamily="34" charset="0"/>
              <a:sym typeface="Calibri" charset="0"/>
            </a:endParaRPr>
          </a:p>
          <a:p>
            <a:r>
              <a:rPr lang="en-US" altLang="ja-JP" sz="1600" dirty="0" smtClean="0">
                <a:latin typeface="Arial" pitchFamily="34" charset="0"/>
                <a:ea typeface="ＭＳ Ｐゴシック" charset="-128"/>
                <a:cs typeface="Arial" pitchFamily="34" charset="0"/>
              </a:rPr>
              <a:t>  </a:t>
            </a:r>
            <a:r>
              <a:rPr lang="en-US" altLang="ja-JP" sz="1600" dirty="0" smtClean="0">
                <a:solidFill>
                  <a:srgbClr val="938953"/>
                </a:solidFill>
                <a:latin typeface="Arial" pitchFamily="34" charset="0"/>
                <a:ea typeface="ＭＳ Ｐゴシック" charset="-128"/>
                <a:cs typeface="Arial" pitchFamily="34" charset="0"/>
              </a:rPr>
              <a:t>■</a:t>
            </a:r>
            <a:r>
              <a:rPr lang="en-US" altLang="ja-JP" sz="1600" dirty="0" smtClean="0">
                <a:latin typeface="Arial" pitchFamily="34" charset="0"/>
                <a:ea typeface="ＭＳ Ｐゴシック" charset="-128"/>
                <a:cs typeface="Arial" pitchFamily="34" charset="0"/>
              </a:rPr>
              <a:t> dynamic behavior (sometimes disadvantage)</a:t>
            </a:r>
            <a:endParaRPr lang="en-US" altLang="ja-JP" sz="1600" dirty="0">
              <a:latin typeface="Arial" pitchFamily="34" charset="0"/>
              <a:ea typeface="ＭＳ Ｐゴシック" charset="-128"/>
              <a:cs typeface="Arial" pitchFamily="34" charset="0"/>
            </a:endParaRPr>
          </a:p>
        </p:txBody>
      </p:sp>
      <p:sp>
        <p:nvSpPr>
          <p:cNvPr id="14" name="正方形/長方形 13"/>
          <p:cNvSpPr/>
          <p:nvPr/>
        </p:nvSpPr>
        <p:spPr>
          <a:xfrm>
            <a:off x="4788024" y="4534669"/>
            <a:ext cx="4572000" cy="1877437"/>
          </a:xfrm>
          <a:prstGeom prst="rect">
            <a:avLst/>
          </a:prstGeom>
        </p:spPr>
        <p:txBody>
          <a:bodyPr>
            <a:spAutoFit/>
          </a:bodyPr>
          <a:lstStyle/>
          <a:p>
            <a:r>
              <a:rPr lang="en-US" altLang="ja-JP" dirty="0" smtClean="0">
                <a:latin typeface="Arial" pitchFamily="34" charset="0"/>
                <a:ea typeface="ＭＳ Ｐゴシック" charset="-128"/>
                <a:cs typeface="Arial" pitchFamily="34" charset="0"/>
                <a:sym typeface="Helvetica" charset="0"/>
              </a:rPr>
              <a:t>   </a:t>
            </a:r>
            <a:r>
              <a:rPr lang="en-US" altLang="ja-JP" u="sng" dirty="0" smtClean="0">
                <a:latin typeface="Arial" pitchFamily="34" charset="0"/>
                <a:ea typeface="ＭＳ Ｐゴシック" charset="-128"/>
                <a:cs typeface="Arial" pitchFamily="34" charset="0"/>
                <a:sym typeface="Helvetica" charset="0"/>
              </a:rPr>
              <a:t>UHV Conditions:</a:t>
            </a:r>
            <a:r>
              <a:rPr lang="en-US" altLang="ja-JP" dirty="0" smtClean="0">
                <a:latin typeface="Arial" pitchFamily="34" charset="0"/>
                <a:ea typeface="ＭＳ Ｐゴシック" charset="-128"/>
                <a:cs typeface="Arial" pitchFamily="34" charset="0"/>
                <a:sym typeface="Helvetica" charset="0"/>
              </a:rPr>
              <a:t> </a:t>
            </a:r>
          </a:p>
          <a:p>
            <a:r>
              <a:rPr lang="en-US" altLang="ja-JP" sz="1600" dirty="0" smtClean="0">
                <a:latin typeface="Arial" pitchFamily="34" charset="0"/>
                <a:ea typeface="ＭＳ Ｐゴシック" charset="-128"/>
                <a:cs typeface="Arial" pitchFamily="34" charset="0"/>
                <a:sym typeface="Helvetica" charset="0"/>
              </a:rPr>
              <a:t>  </a:t>
            </a:r>
            <a:r>
              <a:rPr lang="en-US" altLang="ja-JP" sz="1600" dirty="0" smtClean="0">
                <a:solidFill>
                  <a:srgbClr val="FF0000"/>
                </a:solidFill>
                <a:latin typeface="Arial" pitchFamily="34" charset="0"/>
                <a:ea typeface="ＭＳ Ｐゴシック" charset="-128"/>
                <a:cs typeface="Arial" pitchFamily="34" charset="0"/>
                <a:sym typeface="Helvetica" charset="0"/>
              </a:rPr>
              <a:t>■</a:t>
            </a:r>
            <a:r>
              <a:rPr lang="en-US" altLang="ja-JP" sz="1600" dirty="0" smtClean="0">
                <a:latin typeface="Arial" pitchFamily="34" charset="0"/>
                <a:ea typeface="ＭＳ Ｐゴシック" charset="-128"/>
                <a:cs typeface="Arial" pitchFamily="34" charset="0"/>
                <a:sym typeface="Helvetica" charset="0"/>
              </a:rPr>
              <a:t> wide temperature range</a:t>
            </a:r>
          </a:p>
          <a:p>
            <a:r>
              <a:rPr lang="en-US" altLang="ja-JP" sz="1600" dirty="0" smtClean="0">
                <a:latin typeface="Arial" pitchFamily="34" charset="0"/>
                <a:ea typeface="ＭＳ Ｐゴシック" charset="-128"/>
                <a:cs typeface="Arial" pitchFamily="34" charset="0"/>
                <a:sym typeface="Helvetica" charset="0"/>
              </a:rPr>
              <a:t>  </a:t>
            </a:r>
            <a:r>
              <a:rPr lang="en-US" altLang="ja-JP" sz="1600" dirty="0" smtClean="0">
                <a:solidFill>
                  <a:srgbClr val="FF0000"/>
                </a:solidFill>
                <a:latin typeface="Arial" pitchFamily="34" charset="0"/>
                <a:ea typeface="ＭＳ Ｐゴシック" charset="-128"/>
                <a:cs typeface="Arial" pitchFamily="34" charset="0"/>
                <a:sym typeface="Helvetica" charset="0"/>
              </a:rPr>
              <a:t>■</a:t>
            </a:r>
            <a:r>
              <a:rPr lang="en-US" altLang="ja-JP" sz="1600" dirty="0" smtClean="0">
                <a:latin typeface="Arial" pitchFamily="34" charset="0"/>
                <a:ea typeface="ＭＳ Ｐゴシック" charset="-128"/>
                <a:cs typeface="Arial" pitchFamily="34" charset="0"/>
                <a:sym typeface="Helvetica" charset="0"/>
              </a:rPr>
              <a:t> electronic state information (I/V response)</a:t>
            </a:r>
          </a:p>
          <a:p>
            <a:r>
              <a:rPr lang="en-US" altLang="ja-JP" sz="1600" dirty="0" smtClean="0">
                <a:latin typeface="Arial" pitchFamily="34" charset="0"/>
                <a:ea typeface="ＭＳ Ｐゴシック" charset="-128"/>
                <a:cs typeface="Arial" pitchFamily="34" charset="0"/>
                <a:sym typeface="Helvetica" charset="0"/>
              </a:rPr>
              <a:t>  </a:t>
            </a:r>
            <a:r>
              <a:rPr lang="en-US" altLang="ja-JP" sz="1600" dirty="0" smtClean="0">
                <a:solidFill>
                  <a:srgbClr val="FF0000"/>
                </a:solidFill>
                <a:latin typeface="Arial" pitchFamily="34" charset="0"/>
                <a:ea typeface="ＭＳ Ｐゴシック" charset="-128"/>
                <a:cs typeface="Arial" pitchFamily="34" charset="0"/>
                <a:sym typeface="Helvetica" charset="0"/>
              </a:rPr>
              <a:t>■</a:t>
            </a:r>
            <a:r>
              <a:rPr lang="en-US" altLang="ja-JP" sz="1600" dirty="0" smtClean="0">
                <a:latin typeface="Arial" pitchFamily="34" charset="0"/>
                <a:ea typeface="ＭＳ Ｐゴシック" charset="-128"/>
                <a:cs typeface="Arial" pitchFamily="34" charset="0"/>
                <a:sym typeface="Helvetica" charset="0"/>
              </a:rPr>
              <a:t> free from complexity due to solvents</a:t>
            </a:r>
          </a:p>
          <a:p>
            <a:r>
              <a:rPr lang="en-US" altLang="ja-JP" sz="1600" dirty="0" smtClean="0">
                <a:latin typeface="Arial" pitchFamily="34" charset="0"/>
                <a:ea typeface="ＭＳ Ｐゴシック" charset="-128"/>
                <a:cs typeface="Arial" pitchFamily="34" charset="0"/>
                <a:sym typeface="Helvetica" charset="0"/>
              </a:rPr>
              <a:t>  ■ hard manipulation</a:t>
            </a:r>
            <a:endParaRPr lang="en-US" altLang="ja-JP" sz="1600" b="1" dirty="0" smtClean="0">
              <a:latin typeface="Arial" pitchFamily="34" charset="0"/>
              <a:ea typeface="ＭＳ Ｐゴシック" charset="-128"/>
              <a:cs typeface="Arial" pitchFamily="34" charset="0"/>
              <a:sym typeface="Helvetica" charset="0"/>
            </a:endParaRPr>
          </a:p>
          <a:p>
            <a:r>
              <a:rPr lang="en-US" altLang="ja-JP" sz="1600" b="1" dirty="0" smtClean="0">
                <a:latin typeface="Arial" pitchFamily="34" charset="0"/>
                <a:ea typeface="ＭＳ Ｐゴシック" charset="-128"/>
                <a:cs typeface="Arial" pitchFamily="34" charset="0"/>
                <a:sym typeface="Helvetica" charset="0"/>
              </a:rPr>
              <a:t>  </a:t>
            </a:r>
            <a:r>
              <a:rPr lang="en-US" altLang="ja-JP" sz="1600" dirty="0" smtClean="0">
                <a:latin typeface="Arial" pitchFamily="34" charset="0"/>
                <a:ea typeface="ＭＳ Ｐゴシック" charset="-128"/>
                <a:cs typeface="Arial" pitchFamily="34" charset="0"/>
                <a:sym typeface="Helvetica" charset="0"/>
              </a:rPr>
              <a:t>■ atoms or molecules must be evaporated to</a:t>
            </a:r>
          </a:p>
          <a:p>
            <a:r>
              <a:rPr lang="en-US" altLang="ja-JP" sz="1600" dirty="0" smtClean="0">
                <a:latin typeface="Arial" pitchFamily="34" charset="0"/>
                <a:ea typeface="ＭＳ Ｐゴシック" charset="-128"/>
                <a:cs typeface="Arial" pitchFamily="34" charset="0"/>
                <a:sym typeface="Helvetica" charset="0"/>
              </a:rPr>
              <a:t>      deposit surface</a:t>
            </a:r>
            <a:r>
              <a:rPr lang="ja-JP" altLang="en-US" dirty="0" smtClean="0">
                <a:latin typeface="Helvetica" charset="0"/>
                <a:ea typeface="ＭＳ Ｐゴシック" charset="-128"/>
                <a:sym typeface="Helvetica" charset="0"/>
              </a:rPr>
              <a:t>（蒸着）</a:t>
            </a:r>
            <a:r>
              <a:rPr lang="en-US" altLang="ja-JP" dirty="0" smtClean="0">
                <a:latin typeface="Helvetica" charset="0"/>
                <a:ea typeface="ＭＳ Ｐゴシック" charset="-128"/>
                <a:sym typeface="Helvetica" charset="0"/>
              </a:rPr>
              <a:t>.</a:t>
            </a:r>
            <a:endParaRPr lang="en-US" altLang="ja-JP" dirty="0">
              <a:latin typeface="Helvetica" charset="0"/>
              <a:ea typeface="ＭＳ Ｐゴシック" charset="-128"/>
              <a:sym typeface="Helvetica" charset="0"/>
            </a:endParaRPr>
          </a:p>
        </p:txBody>
      </p:sp>
      <p:sp>
        <p:nvSpPr>
          <p:cNvPr id="15" name="正方形/長方形 14"/>
          <p:cNvSpPr/>
          <p:nvPr/>
        </p:nvSpPr>
        <p:spPr>
          <a:xfrm>
            <a:off x="1043608" y="3789040"/>
            <a:ext cx="2531462" cy="369332"/>
          </a:xfrm>
          <a:prstGeom prst="rect">
            <a:avLst/>
          </a:prstGeom>
        </p:spPr>
        <p:txBody>
          <a:bodyPr wrap="none">
            <a:spAutoFit/>
          </a:bodyPr>
          <a:lstStyle/>
          <a:p>
            <a:r>
              <a:rPr lang="en-US" altLang="ja-JP" b="1" dirty="0" smtClean="0">
                <a:solidFill>
                  <a:srgbClr val="00194C"/>
                </a:solidFill>
                <a:latin typeface="Arial" pitchFamily="34" charset="0"/>
                <a:ea typeface="ＭＳ Ｐゴシック" charset="-128"/>
                <a:cs typeface="Arial" pitchFamily="34" charset="0"/>
                <a:sym typeface="Helvetica" charset="0"/>
              </a:rPr>
              <a:t>Liquid/Solid Interface</a:t>
            </a:r>
            <a:endParaRPr lang="ja-JP" altLang="en-US" dirty="0">
              <a:solidFill>
                <a:srgbClr val="00194C"/>
              </a:solidFill>
              <a:latin typeface="Arial" pitchFamily="34" charset="0"/>
              <a:cs typeface="Arial" pitchFamily="34" charset="0"/>
            </a:endParaRPr>
          </a:p>
        </p:txBody>
      </p:sp>
      <p:sp>
        <p:nvSpPr>
          <p:cNvPr id="16" name="正方形/長方形 15"/>
          <p:cNvSpPr/>
          <p:nvPr/>
        </p:nvSpPr>
        <p:spPr>
          <a:xfrm>
            <a:off x="5436096" y="3789040"/>
            <a:ext cx="3006016" cy="369332"/>
          </a:xfrm>
          <a:prstGeom prst="rect">
            <a:avLst/>
          </a:prstGeom>
        </p:spPr>
        <p:txBody>
          <a:bodyPr wrap="none">
            <a:spAutoFit/>
          </a:bodyPr>
          <a:lstStyle/>
          <a:p>
            <a:r>
              <a:rPr lang="en-US" altLang="ja-JP" b="1" dirty="0" smtClean="0">
                <a:solidFill>
                  <a:schemeClr val="accent2">
                    <a:lumMod val="50000"/>
                  </a:schemeClr>
                </a:solidFill>
                <a:latin typeface="Arial" pitchFamily="34" charset="0"/>
                <a:ea typeface="ＭＳ Ｐゴシック" charset="-128"/>
                <a:cs typeface="Arial" pitchFamily="34" charset="0"/>
                <a:sym typeface="Helvetica" charset="0"/>
              </a:rPr>
              <a:t>Ultra High Vacuum (UHV) </a:t>
            </a:r>
            <a:endParaRPr lang="ja-JP" altLang="en-US" dirty="0">
              <a:solidFill>
                <a:schemeClr val="accent2">
                  <a:lumMod val="50000"/>
                </a:schemeClr>
              </a:solidFill>
              <a:latin typeface="Arial" pitchFamily="34" charset="0"/>
              <a:cs typeface="Arial" pitchFamily="34" charset="0"/>
            </a:endParaRPr>
          </a:p>
        </p:txBody>
      </p:sp>
      <p:pic>
        <p:nvPicPr>
          <p:cNvPr id="18" name="Picture 3"/>
          <p:cNvPicPr>
            <a:picLocks noChangeAspect="1" noChangeArrowheads="1"/>
          </p:cNvPicPr>
          <p:nvPr/>
        </p:nvPicPr>
        <p:blipFill>
          <a:blip r:embed="rId6" cstate="print"/>
          <a:srcRect/>
          <a:stretch>
            <a:fillRect/>
          </a:stretch>
        </p:blipFill>
        <p:spPr bwMode="auto">
          <a:xfrm>
            <a:off x="1100970" y="1052736"/>
            <a:ext cx="2318902" cy="2736304"/>
          </a:xfrm>
          <a:prstGeom prst="rect">
            <a:avLst/>
          </a:prstGeom>
          <a:noFill/>
          <a:ln w="9525">
            <a:noFill/>
            <a:miter lim="800000"/>
            <a:headEnd/>
            <a:tailEnd/>
          </a:ln>
        </p:spPr>
      </p:pic>
      <p:cxnSp>
        <p:nvCxnSpPr>
          <p:cNvPr id="22" name="直線矢印コネクタ 21"/>
          <p:cNvCxnSpPr/>
          <p:nvPr/>
        </p:nvCxnSpPr>
        <p:spPr>
          <a:xfrm rot="10800000" flipV="1">
            <a:off x="2699792" y="3068960"/>
            <a:ext cx="864096"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563888" y="2852936"/>
            <a:ext cx="1080120" cy="338554"/>
          </a:xfrm>
          <a:prstGeom prst="rect">
            <a:avLst/>
          </a:prstGeom>
          <a:noFill/>
        </p:spPr>
        <p:txBody>
          <a:bodyPr wrap="square" rtlCol="0">
            <a:spAutoFit/>
          </a:bodyPr>
          <a:lstStyle/>
          <a:p>
            <a:r>
              <a:rPr kumimoji="1" lang="en-US" altLang="ja-JP" sz="1600" b="1" dirty="0" smtClean="0">
                <a:latin typeface="Arial" pitchFamily="34" charset="0"/>
                <a:cs typeface="Arial" pitchFamily="34" charset="0"/>
              </a:rPr>
              <a:t>Graphite</a:t>
            </a:r>
            <a:endParaRPr kumimoji="1" lang="ja-JP" altLang="en-US" sz="1600" b="1" dirty="0">
              <a:latin typeface="Arial" pitchFamily="34" charset="0"/>
              <a:cs typeface="Arial" pitchFamily="34" charset="0"/>
            </a:endParaRPr>
          </a:p>
        </p:txBody>
      </p:sp>
      <p:cxnSp>
        <p:nvCxnSpPr>
          <p:cNvPr id="25" name="直線矢印コネクタ 24"/>
          <p:cNvCxnSpPr/>
          <p:nvPr/>
        </p:nvCxnSpPr>
        <p:spPr>
          <a:xfrm>
            <a:off x="971600" y="2852936"/>
            <a:ext cx="1152128" cy="216024"/>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971600" y="2060848"/>
            <a:ext cx="720080" cy="648072"/>
          </a:xfrm>
          <a:prstGeom prst="straightConnector1">
            <a:avLst/>
          </a:prstGeom>
          <a:ln w="3810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72008" y="2492896"/>
            <a:ext cx="1115616" cy="584775"/>
          </a:xfrm>
          <a:prstGeom prst="rect">
            <a:avLst/>
          </a:prstGeom>
          <a:noFill/>
        </p:spPr>
        <p:txBody>
          <a:bodyPr wrap="square" rtlCol="0">
            <a:spAutoFit/>
          </a:bodyPr>
          <a:lstStyle/>
          <a:p>
            <a:r>
              <a:rPr kumimoji="1" lang="en-US" altLang="ja-JP" sz="1600" b="1" dirty="0" smtClean="0">
                <a:solidFill>
                  <a:schemeClr val="tx2">
                    <a:lumMod val="60000"/>
                    <a:lumOff val="40000"/>
                  </a:schemeClr>
                </a:solidFill>
                <a:latin typeface="Arial" pitchFamily="34" charset="0"/>
                <a:cs typeface="Arial" pitchFamily="34" charset="0"/>
              </a:rPr>
              <a:t>Sample solution</a:t>
            </a:r>
            <a:endParaRPr kumimoji="1" lang="ja-JP" altLang="en-US" sz="1600" b="1" dirty="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2" grpId="0" animBg="1"/>
      <p:bldP spid="23"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lstStyle/>
          <a:p>
            <a:r>
              <a:rPr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Previous Research Ⅰ</a:t>
            </a:r>
            <a:endParaRPr kumimoji="1" lang="ja-JP" altLang="en-US" dirty="0"/>
          </a:p>
        </p:txBody>
      </p:sp>
      <p:sp>
        <p:nvSpPr>
          <p:cNvPr id="3" name="Line 4"/>
          <p:cNvSpPr>
            <a:spLocks noChangeShapeType="1"/>
          </p:cNvSpPr>
          <p:nvPr/>
        </p:nvSpPr>
        <p:spPr bwMode="auto">
          <a:xfrm>
            <a:off x="214313" y="3573016"/>
            <a:ext cx="8501062" cy="0"/>
          </a:xfrm>
          <a:prstGeom prst="line">
            <a:avLst/>
          </a:prstGeom>
          <a:noFill/>
          <a:ln w="22225">
            <a:solidFill>
              <a:schemeClr val="accent3">
                <a:lumMod val="75000"/>
              </a:schemeClr>
            </a:solidFill>
            <a:prstDash val="sysDash"/>
            <a:round/>
            <a:headEnd/>
            <a:tailEnd/>
          </a:ln>
        </p:spPr>
        <p:txBody>
          <a:bodyPr/>
          <a:lstStyle/>
          <a:p>
            <a:endParaRPr lang="ja-JP" altLang="en-US"/>
          </a:p>
        </p:txBody>
      </p:sp>
      <p:pic>
        <p:nvPicPr>
          <p:cNvPr id="4" name="Picture 3"/>
          <p:cNvPicPr>
            <a:picLocks noChangeAspect="1" noChangeArrowheads="1"/>
          </p:cNvPicPr>
          <p:nvPr/>
        </p:nvPicPr>
        <p:blipFill>
          <a:blip r:embed="rId3" cstate="print"/>
          <a:srcRect/>
          <a:stretch>
            <a:fillRect/>
          </a:stretch>
        </p:blipFill>
        <p:spPr bwMode="auto">
          <a:xfrm>
            <a:off x="179512" y="548680"/>
            <a:ext cx="2968330" cy="2952328"/>
          </a:xfrm>
          <a:prstGeom prst="rect">
            <a:avLst/>
          </a:prstGeom>
          <a:noFill/>
          <a:ln w="9525">
            <a:noFill/>
            <a:miter lim="800000"/>
            <a:headEnd/>
            <a:tailEnd/>
          </a:ln>
        </p:spPr>
      </p:pic>
      <p:pic>
        <p:nvPicPr>
          <p:cNvPr id="5" name="図 4" descr="グラフェン直線.tif"/>
          <p:cNvPicPr>
            <a:picLocks noChangeAspect="1"/>
          </p:cNvPicPr>
          <p:nvPr/>
        </p:nvPicPr>
        <p:blipFill>
          <a:blip r:embed="rId4" cstate="print"/>
          <a:stretch>
            <a:fillRect/>
          </a:stretch>
        </p:blipFill>
        <p:spPr>
          <a:xfrm>
            <a:off x="3347864" y="908720"/>
            <a:ext cx="3735684" cy="2088232"/>
          </a:xfrm>
          <a:prstGeom prst="rect">
            <a:avLst/>
          </a:prstGeom>
        </p:spPr>
      </p:pic>
      <p:pic>
        <p:nvPicPr>
          <p:cNvPr id="6" name="図 5" descr="グラフェンジグザグ.tif"/>
          <p:cNvPicPr>
            <a:picLocks noChangeAspect="1"/>
          </p:cNvPicPr>
          <p:nvPr/>
        </p:nvPicPr>
        <p:blipFill>
          <a:blip r:embed="rId5" cstate="print"/>
          <a:stretch>
            <a:fillRect/>
          </a:stretch>
        </p:blipFill>
        <p:spPr>
          <a:xfrm>
            <a:off x="539552" y="3861048"/>
            <a:ext cx="4284216" cy="2592288"/>
          </a:xfrm>
          <a:prstGeom prst="rect">
            <a:avLst/>
          </a:prstGeom>
        </p:spPr>
      </p:pic>
      <p:pic>
        <p:nvPicPr>
          <p:cNvPr id="7" name="Picture 4"/>
          <p:cNvPicPr>
            <a:picLocks noChangeAspect="1" noChangeArrowheads="1"/>
          </p:cNvPicPr>
          <p:nvPr/>
        </p:nvPicPr>
        <p:blipFill>
          <a:blip r:embed="rId6" cstate="print"/>
          <a:srcRect/>
          <a:stretch>
            <a:fillRect/>
          </a:stretch>
        </p:blipFill>
        <p:spPr bwMode="auto">
          <a:xfrm>
            <a:off x="5364088" y="3736412"/>
            <a:ext cx="3096343" cy="2932948"/>
          </a:xfrm>
          <a:prstGeom prst="rect">
            <a:avLst/>
          </a:prstGeom>
          <a:noFill/>
          <a:ln w="9525">
            <a:noFill/>
            <a:miter lim="800000"/>
            <a:headEnd/>
            <a:tailEnd/>
          </a:ln>
        </p:spPr>
      </p:pic>
      <p:sp>
        <p:nvSpPr>
          <p:cNvPr id="8" name="テキスト ボックス 7"/>
          <p:cNvSpPr txBox="1"/>
          <p:nvPr/>
        </p:nvSpPr>
        <p:spPr>
          <a:xfrm>
            <a:off x="244920" y="6505599"/>
            <a:ext cx="4471096" cy="307777"/>
          </a:xfrm>
          <a:prstGeom prst="rect">
            <a:avLst/>
          </a:prstGeom>
          <a:noFill/>
        </p:spPr>
        <p:txBody>
          <a:bodyPr wrap="none" rtlCol="0">
            <a:spAutoFit/>
          </a:bodyPr>
          <a:lstStyle/>
          <a:p>
            <a:r>
              <a:rPr kumimoji="1" lang="en-US" altLang="ja-JP" sz="1400" dirty="0" err="1" smtClean="0">
                <a:latin typeface="Arial" pitchFamily="34" charset="0"/>
                <a:cs typeface="Arial" pitchFamily="34" charset="0"/>
              </a:rPr>
              <a:t>Müllen</a:t>
            </a:r>
            <a:r>
              <a:rPr kumimoji="1" lang="en-US" altLang="ja-JP" sz="1400" dirty="0" smtClean="0">
                <a:latin typeface="Arial" pitchFamily="34" charset="0"/>
                <a:cs typeface="Arial" pitchFamily="34" charset="0"/>
              </a:rPr>
              <a:t>, K.; </a:t>
            </a:r>
            <a:r>
              <a:rPr kumimoji="1" lang="en-US" altLang="ja-JP" sz="1400" dirty="0" err="1" smtClean="0">
                <a:latin typeface="Arial" pitchFamily="34" charset="0"/>
                <a:cs typeface="Arial" pitchFamily="34" charset="0"/>
              </a:rPr>
              <a:t>Fasel</a:t>
            </a:r>
            <a:r>
              <a:rPr kumimoji="1" lang="en-US" altLang="ja-JP" sz="1400" dirty="0" smtClean="0">
                <a:latin typeface="Arial" pitchFamily="34" charset="0"/>
                <a:cs typeface="Arial" pitchFamily="34" charset="0"/>
              </a:rPr>
              <a:t>, R. et al. </a:t>
            </a:r>
            <a:r>
              <a:rPr kumimoji="1" lang="en-US" altLang="ja-JP" sz="1400" i="1" dirty="0" smtClean="0">
                <a:latin typeface="Arial" pitchFamily="34" charset="0"/>
                <a:cs typeface="Arial" pitchFamily="34" charset="0"/>
              </a:rPr>
              <a:t>Nature</a:t>
            </a:r>
            <a:r>
              <a:rPr kumimoji="1" lang="en-US" altLang="ja-JP" sz="1400" dirty="0" smtClean="0">
                <a:latin typeface="Arial" pitchFamily="34" charset="0"/>
                <a:cs typeface="Arial" pitchFamily="34" charset="0"/>
              </a:rPr>
              <a:t> </a:t>
            </a:r>
            <a:r>
              <a:rPr kumimoji="1" lang="en-US" altLang="ja-JP" sz="1400" b="1" dirty="0" smtClean="0">
                <a:latin typeface="Arial" pitchFamily="34" charset="0"/>
                <a:cs typeface="Arial" pitchFamily="34" charset="0"/>
              </a:rPr>
              <a:t>2010</a:t>
            </a:r>
            <a:r>
              <a:rPr lang="en-US" altLang="ja-JP" sz="1400" dirty="0" smtClean="0">
                <a:latin typeface="Arial" pitchFamily="34" charset="0"/>
                <a:cs typeface="Arial" pitchFamily="34" charset="0"/>
              </a:rPr>
              <a:t>,</a:t>
            </a:r>
            <a:r>
              <a:rPr kumimoji="1" lang="en-US" altLang="ja-JP" sz="1400" b="1" dirty="0" smtClean="0">
                <a:latin typeface="Arial" pitchFamily="34" charset="0"/>
                <a:cs typeface="Arial" pitchFamily="34" charset="0"/>
              </a:rPr>
              <a:t> </a:t>
            </a:r>
            <a:r>
              <a:rPr kumimoji="1" lang="en-US" altLang="ja-JP" sz="1400" i="1" dirty="0" smtClean="0">
                <a:latin typeface="Arial" pitchFamily="34" charset="0"/>
                <a:cs typeface="Arial" pitchFamily="34" charset="0"/>
              </a:rPr>
              <a:t>466</a:t>
            </a:r>
            <a:r>
              <a:rPr kumimoji="1" lang="en-US" altLang="ja-JP" sz="1400" dirty="0" smtClean="0">
                <a:latin typeface="Arial" pitchFamily="34" charset="0"/>
                <a:cs typeface="Arial" pitchFamily="34" charset="0"/>
              </a:rPr>
              <a:t>, 470-473.</a:t>
            </a:r>
            <a:endParaRPr kumimoji="1" lang="ja-JP" altLang="en-US" sz="1400" dirty="0">
              <a:latin typeface="Arial" pitchFamily="34" charset="0"/>
              <a:cs typeface="Arial" pitchFamily="34" charset="0"/>
            </a:endParaRPr>
          </a:p>
        </p:txBody>
      </p:sp>
      <p:sp>
        <p:nvSpPr>
          <p:cNvPr id="9" name="テキスト ボックス 8"/>
          <p:cNvSpPr txBox="1"/>
          <p:nvPr/>
        </p:nvSpPr>
        <p:spPr>
          <a:xfrm>
            <a:off x="6948264" y="1700808"/>
            <a:ext cx="2339752" cy="553998"/>
          </a:xfrm>
          <a:prstGeom prst="rect">
            <a:avLst/>
          </a:prstGeom>
          <a:noFill/>
        </p:spPr>
        <p:txBody>
          <a:bodyPr wrap="square" rtlCol="0">
            <a:spAutoFit/>
          </a:bodyPr>
          <a:lstStyle/>
          <a:p>
            <a:pPr algn="ctr"/>
            <a:r>
              <a:rPr kumimoji="1" lang="en-US" altLang="ja-JP" sz="1400" dirty="0" err="1" smtClean="0">
                <a:latin typeface="Arial" pitchFamily="34" charset="0"/>
                <a:cs typeface="Arial" pitchFamily="34" charset="0"/>
              </a:rPr>
              <a:t>Graphene</a:t>
            </a:r>
            <a:r>
              <a:rPr kumimoji="1" lang="en-US" altLang="ja-JP" sz="1400" dirty="0" smtClean="0">
                <a:latin typeface="Arial" pitchFamily="34" charset="0"/>
                <a:cs typeface="Arial" pitchFamily="34" charset="0"/>
              </a:rPr>
              <a:t> </a:t>
            </a:r>
            <a:r>
              <a:rPr kumimoji="1" lang="en-US" altLang="ja-JP" sz="1400" dirty="0" err="1" smtClean="0">
                <a:latin typeface="Arial" pitchFamily="34" charset="0"/>
                <a:cs typeface="Arial" pitchFamily="34" charset="0"/>
              </a:rPr>
              <a:t>Nano</a:t>
            </a:r>
            <a:r>
              <a:rPr kumimoji="1" lang="en-US" altLang="ja-JP" sz="1400" dirty="0" smtClean="0">
                <a:latin typeface="Arial" pitchFamily="34" charset="0"/>
                <a:cs typeface="Arial" pitchFamily="34" charset="0"/>
              </a:rPr>
              <a:t> Ribbon </a:t>
            </a:r>
            <a:r>
              <a:rPr kumimoji="1" lang="en-US" altLang="ja-JP" sz="1600" dirty="0" smtClean="0">
                <a:latin typeface="Arial" pitchFamily="34" charset="0"/>
                <a:cs typeface="Arial" pitchFamily="34" charset="0"/>
              </a:rPr>
              <a:t>(GNR)</a:t>
            </a:r>
            <a:endParaRPr kumimoji="1" lang="ja-JP" altLang="en-US" sz="1600" dirty="0">
              <a:latin typeface="Arial" pitchFamily="34" charset="0"/>
              <a:cs typeface="Arial" pitchFamily="34" charset="0"/>
            </a:endParaRPr>
          </a:p>
        </p:txBody>
      </p:sp>
      <p:sp>
        <p:nvSpPr>
          <p:cNvPr id="11" name="Rectangle 7"/>
          <p:cNvSpPr>
            <a:spLocks/>
          </p:cNvSpPr>
          <p:nvPr/>
        </p:nvSpPr>
        <p:spPr bwMode="auto">
          <a:xfrm>
            <a:off x="3563888" y="3140968"/>
            <a:ext cx="3419974" cy="276999"/>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altLang="ja-JP" sz="1800" dirty="0">
                <a:solidFill>
                  <a:schemeClr val="tx1"/>
                </a:solidFill>
                <a:latin typeface="Arial" pitchFamily="34" charset="0"/>
                <a:ea typeface="ＭＳ Ｐゴシック" charset="-128"/>
                <a:cs typeface="Arial" pitchFamily="34" charset="0"/>
              </a:rPr>
              <a:t>On </a:t>
            </a:r>
            <a:r>
              <a:rPr lang="en-US" altLang="ja-JP" sz="1800" dirty="0" smtClean="0">
                <a:solidFill>
                  <a:schemeClr val="tx1"/>
                </a:solidFill>
                <a:latin typeface="Arial" pitchFamily="34" charset="0"/>
                <a:ea typeface="ＭＳ Ｐゴシック" charset="-128"/>
                <a:cs typeface="Arial" pitchFamily="34" charset="0"/>
              </a:rPr>
              <a:t>Au(111</a:t>
            </a:r>
            <a:r>
              <a:rPr lang="en-US" altLang="ja-JP" sz="1800" dirty="0">
                <a:solidFill>
                  <a:schemeClr val="tx1"/>
                </a:solidFill>
                <a:latin typeface="Arial" pitchFamily="34" charset="0"/>
                <a:ea typeface="ＭＳ Ｐゴシック" charset="-128"/>
                <a:cs typeface="Arial" pitchFamily="34" charset="0"/>
              </a:rPr>
              <a:t>) under UHV condition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lstStyle/>
          <a:p>
            <a:r>
              <a:rPr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Previous Research Ⅱ</a:t>
            </a:r>
            <a:endParaRPr kumimoji="1" lang="ja-JP" altLang="en-US" dirty="0"/>
          </a:p>
        </p:txBody>
      </p:sp>
      <p:pic>
        <p:nvPicPr>
          <p:cNvPr id="12" name="Picture 1"/>
          <p:cNvPicPr>
            <a:picLocks noChangeAspect="1" noChangeArrowheads="1"/>
          </p:cNvPicPr>
          <p:nvPr/>
        </p:nvPicPr>
        <p:blipFill>
          <a:blip r:embed="rId3" cstate="print"/>
          <a:srcRect/>
          <a:stretch>
            <a:fillRect/>
          </a:stretch>
        </p:blipFill>
        <p:spPr bwMode="auto">
          <a:xfrm>
            <a:off x="660400" y="764704"/>
            <a:ext cx="3479800" cy="647700"/>
          </a:xfrm>
          <a:prstGeom prst="rect">
            <a:avLst/>
          </a:prstGeom>
          <a:noFill/>
          <a:ln w="12700" cap="flat">
            <a:noFill/>
            <a:round/>
            <a:headEnd/>
            <a:tailEnd/>
          </a:ln>
        </p:spPr>
      </p:pic>
      <p:pic>
        <p:nvPicPr>
          <p:cNvPr id="14" name="Picture 3"/>
          <p:cNvPicPr>
            <a:picLocks noChangeAspect="1" noChangeArrowheads="1"/>
          </p:cNvPicPr>
          <p:nvPr/>
        </p:nvPicPr>
        <p:blipFill>
          <a:blip r:embed="rId4" cstate="print"/>
          <a:srcRect/>
          <a:stretch>
            <a:fillRect/>
          </a:stretch>
        </p:blipFill>
        <p:spPr bwMode="auto">
          <a:xfrm>
            <a:off x="330200" y="1379538"/>
            <a:ext cx="4013200" cy="2049462"/>
          </a:xfrm>
          <a:prstGeom prst="rect">
            <a:avLst/>
          </a:prstGeom>
          <a:noFill/>
          <a:ln w="12700" cap="flat">
            <a:noFill/>
            <a:round/>
            <a:headEnd/>
            <a:tailEnd/>
          </a:ln>
        </p:spPr>
      </p:pic>
      <p:pic>
        <p:nvPicPr>
          <p:cNvPr id="15" name="Picture 4"/>
          <p:cNvPicPr>
            <a:picLocks noChangeAspect="1" noChangeArrowheads="1"/>
          </p:cNvPicPr>
          <p:nvPr/>
        </p:nvPicPr>
        <p:blipFill>
          <a:blip r:embed="rId5" cstate="print"/>
          <a:srcRect/>
          <a:stretch>
            <a:fillRect/>
          </a:stretch>
        </p:blipFill>
        <p:spPr bwMode="auto">
          <a:xfrm>
            <a:off x="127000" y="4149080"/>
            <a:ext cx="4546600" cy="2413000"/>
          </a:xfrm>
          <a:prstGeom prst="rect">
            <a:avLst/>
          </a:prstGeom>
          <a:noFill/>
          <a:ln w="12700" cap="flat">
            <a:noFill/>
            <a:round/>
            <a:headEnd/>
            <a:tailEnd/>
          </a:ln>
        </p:spPr>
      </p:pic>
      <p:pic>
        <p:nvPicPr>
          <p:cNvPr id="16" name="Picture 5"/>
          <p:cNvPicPr>
            <a:picLocks noChangeAspect="1" noChangeArrowheads="1"/>
          </p:cNvPicPr>
          <p:nvPr/>
        </p:nvPicPr>
        <p:blipFill>
          <a:blip r:embed="rId6" cstate="print"/>
          <a:srcRect/>
          <a:stretch>
            <a:fillRect/>
          </a:stretch>
        </p:blipFill>
        <p:spPr bwMode="auto">
          <a:xfrm>
            <a:off x="4813300" y="633115"/>
            <a:ext cx="2978150" cy="3251200"/>
          </a:xfrm>
          <a:prstGeom prst="rect">
            <a:avLst/>
          </a:prstGeom>
          <a:noFill/>
          <a:ln w="12700" cap="flat">
            <a:noFill/>
            <a:round/>
            <a:headEnd/>
            <a:tailEnd/>
          </a:ln>
        </p:spPr>
      </p:pic>
      <p:pic>
        <p:nvPicPr>
          <p:cNvPr id="18" name="Picture 6"/>
          <p:cNvPicPr>
            <a:picLocks noChangeAspect="1" noChangeArrowheads="1"/>
          </p:cNvPicPr>
          <p:nvPr/>
        </p:nvPicPr>
        <p:blipFill>
          <a:blip r:embed="rId7" cstate="print"/>
          <a:srcRect/>
          <a:stretch>
            <a:fillRect/>
          </a:stretch>
        </p:blipFill>
        <p:spPr bwMode="auto">
          <a:xfrm>
            <a:off x="4787900" y="3936702"/>
            <a:ext cx="2997200" cy="2660650"/>
          </a:xfrm>
          <a:prstGeom prst="rect">
            <a:avLst/>
          </a:prstGeom>
          <a:noFill/>
          <a:ln w="12700" cap="flat">
            <a:noFill/>
            <a:round/>
            <a:headEnd/>
            <a:tailEnd/>
          </a:ln>
        </p:spPr>
      </p:pic>
      <p:sp>
        <p:nvSpPr>
          <p:cNvPr id="19" name="Rectangle 7"/>
          <p:cNvSpPr>
            <a:spLocks/>
          </p:cNvSpPr>
          <p:nvPr/>
        </p:nvSpPr>
        <p:spPr bwMode="auto">
          <a:xfrm>
            <a:off x="596900" y="3872081"/>
            <a:ext cx="3419974" cy="276999"/>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altLang="ja-JP" sz="1800" dirty="0">
                <a:solidFill>
                  <a:schemeClr val="tx1"/>
                </a:solidFill>
                <a:latin typeface="Arial" pitchFamily="34" charset="0"/>
                <a:ea typeface="ＭＳ Ｐゴシック" charset="-128"/>
                <a:cs typeface="Arial" pitchFamily="34" charset="0"/>
              </a:rPr>
              <a:t>On Ag(111) under UHV condition</a:t>
            </a:r>
          </a:p>
        </p:txBody>
      </p:sp>
      <p:sp>
        <p:nvSpPr>
          <p:cNvPr id="20" name="Rectangle 8"/>
          <p:cNvSpPr>
            <a:spLocks/>
          </p:cNvSpPr>
          <p:nvPr/>
        </p:nvSpPr>
        <p:spPr bwMode="auto">
          <a:xfrm>
            <a:off x="7818438" y="3187700"/>
            <a:ext cx="1270000" cy="889000"/>
          </a:xfrm>
          <a:prstGeom prst="rect">
            <a:avLst/>
          </a:prstGeom>
          <a:noFill/>
          <a:ln w="12700" cap="flat">
            <a:noFill/>
            <a:miter lim="800000"/>
            <a:headEnd type="none" w="med" len="med"/>
            <a:tailEnd type="none" w="med" len="med"/>
          </a:ln>
        </p:spPr>
        <p:txBody>
          <a:bodyPr lIns="0" tIns="0" rIns="40639" bIns="0"/>
          <a:lstStyle/>
          <a:p>
            <a:pPr marL="39688"/>
            <a:r>
              <a:rPr lang="en-US" altLang="ja-JP" sz="1800" dirty="0">
                <a:solidFill>
                  <a:schemeClr val="tx1"/>
                </a:solidFill>
                <a:latin typeface="Arial" pitchFamily="34" charset="0"/>
                <a:ea typeface="ＭＳ Ｐゴシック" charset="-128"/>
                <a:cs typeface="Arial" pitchFamily="34" charset="0"/>
              </a:rPr>
              <a:t>After annealing at 805 K.</a:t>
            </a:r>
          </a:p>
        </p:txBody>
      </p:sp>
      <p:sp>
        <p:nvSpPr>
          <p:cNvPr id="21" name="Rectangle 9"/>
          <p:cNvSpPr>
            <a:spLocks/>
          </p:cNvSpPr>
          <p:nvPr/>
        </p:nvSpPr>
        <p:spPr bwMode="auto">
          <a:xfrm>
            <a:off x="3995936" y="6639892"/>
            <a:ext cx="4968552" cy="317500"/>
          </a:xfrm>
          <a:prstGeom prst="rect">
            <a:avLst/>
          </a:prstGeom>
          <a:noFill/>
          <a:ln w="12700" cap="flat">
            <a:noFill/>
            <a:miter lim="800000"/>
            <a:headEnd type="none" w="med" len="med"/>
            <a:tailEnd type="none" w="med" len="med"/>
          </a:ln>
        </p:spPr>
        <p:txBody>
          <a:bodyPr lIns="0" tIns="0" rIns="40639" bIns="0"/>
          <a:lstStyle/>
          <a:p>
            <a:pPr marL="39688" algn="ctr"/>
            <a:r>
              <a:rPr lang="en-US" altLang="ja-JP" sz="1400" dirty="0">
                <a:solidFill>
                  <a:schemeClr val="tx1"/>
                </a:solidFill>
                <a:latin typeface="Arial" pitchFamily="34" charset="0"/>
                <a:ea typeface="ＭＳ Ｐゴシック" charset="-128"/>
                <a:cs typeface="Arial" pitchFamily="34" charset="0"/>
                <a:sym typeface="Helvetica" charset="0"/>
              </a:rPr>
              <a:t>M. </a:t>
            </a:r>
            <a:r>
              <a:rPr lang="en-US" altLang="ja-JP" sz="1400" dirty="0" err="1">
                <a:solidFill>
                  <a:schemeClr val="tx1"/>
                </a:solidFill>
                <a:latin typeface="Arial" pitchFamily="34" charset="0"/>
                <a:ea typeface="ＭＳ Ｐゴシック" charset="-128"/>
                <a:cs typeface="Arial" pitchFamily="34" charset="0"/>
                <a:sym typeface="Helvetica" charset="0"/>
              </a:rPr>
              <a:t>Bieri</a:t>
            </a:r>
            <a:r>
              <a:rPr lang="en-US" altLang="ja-JP" sz="1400" dirty="0">
                <a:solidFill>
                  <a:schemeClr val="tx1"/>
                </a:solidFill>
                <a:latin typeface="Arial" pitchFamily="34" charset="0"/>
                <a:ea typeface="ＭＳ Ｐゴシック" charset="-128"/>
                <a:cs typeface="Arial" pitchFamily="34" charset="0"/>
                <a:sym typeface="Helvetica" charset="0"/>
              </a:rPr>
              <a:t>, R. </a:t>
            </a:r>
            <a:r>
              <a:rPr lang="en-US" altLang="ja-JP" sz="1400" dirty="0" err="1">
                <a:solidFill>
                  <a:schemeClr val="tx1"/>
                </a:solidFill>
                <a:latin typeface="Arial" pitchFamily="34" charset="0"/>
                <a:ea typeface="ＭＳ Ｐゴシック" charset="-128"/>
                <a:cs typeface="Arial" pitchFamily="34" charset="0"/>
                <a:sym typeface="Helvetica" charset="0"/>
              </a:rPr>
              <a:t>Fasel</a:t>
            </a:r>
            <a:r>
              <a:rPr lang="en-US" altLang="ja-JP" sz="1400" dirty="0">
                <a:solidFill>
                  <a:schemeClr val="tx1"/>
                </a:solidFill>
                <a:latin typeface="Arial" pitchFamily="34" charset="0"/>
                <a:ea typeface="ＭＳ Ｐゴシック" charset="-128"/>
                <a:cs typeface="Arial" pitchFamily="34" charset="0"/>
                <a:sym typeface="Helvetica" charset="0"/>
              </a:rPr>
              <a:t>, et al. </a:t>
            </a:r>
            <a:r>
              <a:rPr lang="en-US" altLang="ja-JP" sz="1400" i="1" dirty="0">
                <a:solidFill>
                  <a:schemeClr val="tx1"/>
                </a:solidFill>
                <a:latin typeface="Arial" pitchFamily="34" charset="0"/>
                <a:ea typeface="ＭＳ Ｐゴシック" charset="-128"/>
                <a:cs typeface="Arial" pitchFamily="34" charset="0"/>
                <a:sym typeface="Helvetica" charset="0"/>
              </a:rPr>
              <a:t>Chem. </a:t>
            </a:r>
            <a:r>
              <a:rPr lang="en-US" altLang="ja-JP" sz="1400" i="1" dirty="0" err="1">
                <a:solidFill>
                  <a:schemeClr val="tx1"/>
                </a:solidFill>
                <a:latin typeface="Arial" pitchFamily="34" charset="0"/>
                <a:ea typeface="ＭＳ Ｐゴシック" charset="-128"/>
                <a:cs typeface="Arial" pitchFamily="34" charset="0"/>
                <a:sym typeface="Helvetica" charset="0"/>
              </a:rPr>
              <a:t>Commun</a:t>
            </a:r>
            <a:r>
              <a:rPr lang="en-US" altLang="ja-JP" sz="1400" i="1" dirty="0">
                <a:solidFill>
                  <a:schemeClr val="tx1"/>
                </a:solidFill>
                <a:latin typeface="Arial" pitchFamily="34" charset="0"/>
                <a:ea typeface="ＭＳ Ｐゴシック" charset="-128"/>
                <a:cs typeface="Arial" pitchFamily="34" charset="0"/>
                <a:sym typeface="Helvetica" charset="0"/>
              </a:rPr>
              <a:t>. </a:t>
            </a:r>
            <a:r>
              <a:rPr lang="en-US" altLang="ja-JP" sz="1400" b="1" dirty="0">
                <a:solidFill>
                  <a:schemeClr val="tx1"/>
                </a:solidFill>
                <a:latin typeface="Arial" pitchFamily="34" charset="0"/>
                <a:ea typeface="ＭＳ Ｐゴシック" charset="-128"/>
                <a:cs typeface="Arial" pitchFamily="34" charset="0"/>
                <a:sym typeface="Helvetica" charset="0"/>
              </a:rPr>
              <a:t>2009</a:t>
            </a:r>
            <a:r>
              <a:rPr lang="en-US" altLang="ja-JP" sz="1400" i="1" dirty="0">
                <a:solidFill>
                  <a:schemeClr val="tx1"/>
                </a:solidFill>
                <a:latin typeface="Arial" pitchFamily="34" charset="0"/>
                <a:ea typeface="ＭＳ Ｐゴシック" charset="-128"/>
                <a:cs typeface="Arial" pitchFamily="34" charset="0"/>
                <a:sym typeface="Helvetica" charset="0"/>
              </a:rPr>
              <a:t>, </a:t>
            </a:r>
            <a:r>
              <a:rPr lang="en-US" altLang="ja-JP" sz="1400" dirty="0" smtClean="0">
                <a:solidFill>
                  <a:schemeClr val="tx1"/>
                </a:solidFill>
                <a:latin typeface="Arial" pitchFamily="34" charset="0"/>
                <a:ea typeface="ＭＳ Ｐゴシック" charset="-128"/>
                <a:cs typeface="Arial" pitchFamily="34" charset="0"/>
                <a:sym typeface="Helvetica" charset="0"/>
              </a:rPr>
              <a:t>6919-6921.</a:t>
            </a:r>
            <a:endParaRPr lang="en-US" altLang="ja-JP" sz="1400" dirty="0">
              <a:solidFill>
                <a:schemeClr val="tx1"/>
              </a:solidFill>
              <a:latin typeface="Arial" pitchFamily="34" charset="0"/>
              <a:ea typeface="ＭＳ Ｐゴシック" charset="-128"/>
              <a:cs typeface="Arial" pitchFamily="34" charset="0"/>
              <a:sym typeface="Helvetica" charset="0"/>
            </a:endParaRPr>
          </a:p>
        </p:txBody>
      </p:sp>
      <p:cxnSp>
        <p:nvCxnSpPr>
          <p:cNvPr id="13" name="直線矢印コネクタ 12"/>
          <p:cNvCxnSpPr/>
          <p:nvPr/>
        </p:nvCxnSpPr>
        <p:spPr>
          <a:xfrm rot="10800000" flipV="1">
            <a:off x="7020272" y="5373216"/>
            <a:ext cx="864096" cy="4320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0800000" flipV="1">
            <a:off x="6660232" y="5301208"/>
            <a:ext cx="1152128" cy="21602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rot="10800000">
            <a:off x="6804248" y="5085184"/>
            <a:ext cx="1008112" cy="14401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7956376" y="5085184"/>
            <a:ext cx="1187624" cy="646331"/>
          </a:xfrm>
          <a:prstGeom prst="rect">
            <a:avLst/>
          </a:prstGeom>
          <a:noFill/>
        </p:spPr>
        <p:txBody>
          <a:bodyPr wrap="square" rtlCol="0">
            <a:spAutoFit/>
          </a:bodyPr>
          <a:lstStyle/>
          <a:p>
            <a:r>
              <a:rPr kumimoji="1" lang="en-US" altLang="ja-JP" dirty="0" smtClean="0">
                <a:solidFill>
                  <a:srgbClr val="FF0000"/>
                </a:solidFill>
                <a:latin typeface="Arial" pitchFamily="34" charset="0"/>
                <a:cs typeface="Arial" pitchFamily="34" charset="0"/>
              </a:rPr>
              <a:t>Porous network</a:t>
            </a:r>
            <a:endParaRPr kumimoji="1" lang="ja-JP" altLang="en-US" dirty="0">
              <a:solidFill>
                <a:srgbClr val="FF0000"/>
              </a:solidFill>
              <a:latin typeface="Arial" pitchFamily="34" charset="0"/>
              <a:cs typeface="Arial" pitchFamily="34" charset="0"/>
            </a:endParaRPr>
          </a:p>
        </p:txBody>
      </p:sp>
      <p:sp>
        <p:nvSpPr>
          <p:cNvPr id="27" name="テキスト ボックス 26"/>
          <p:cNvSpPr txBox="1"/>
          <p:nvPr/>
        </p:nvSpPr>
        <p:spPr>
          <a:xfrm>
            <a:off x="107504" y="3356992"/>
            <a:ext cx="2232248" cy="523220"/>
          </a:xfrm>
          <a:prstGeom prst="rect">
            <a:avLst/>
          </a:prstGeom>
          <a:noFill/>
        </p:spPr>
        <p:txBody>
          <a:bodyPr wrap="square" rtlCol="0">
            <a:spAutoFit/>
          </a:bodyPr>
          <a:lstStyle/>
          <a:p>
            <a:pPr algn="ctr"/>
            <a:r>
              <a:rPr kumimoji="1" lang="en-US" altLang="ja-JP" sz="1400" dirty="0" err="1" smtClean="0">
                <a:latin typeface="Arial" pitchFamily="34" charset="0"/>
                <a:cs typeface="Arial" pitchFamily="34" charset="0"/>
              </a:rPr>
              <a:t>Cyclohexa</a:t>
            </a:r>
            <a:r>
              <a:rPr kumimoji="1" lang="en-US" altLang="ja-JP" sz="1400" dirty="0" smtClean="0">
                <a:latin typeface="Arial" pitchFamily="34" charset="0"/>
                <a:cs typeface="Arial" pitchFamily="34" charset="0"/>
              </a:rPr>
              <a:t>-</a:t>
            </a:r>
            <a:r>
              <a:rPr kumimoji="1" lang="en-US" altLang="ja-JP" sz="1400" i="1" dirty="0" smtClean="0">
                <a:latin typeface="Arial" pitchFamily="34" charset="0"/>
                <a:cs typeface="Arial" pitchFamily="34" charset="0"/>
              </a:rPr>
              <a:t>m</a:t>
            </a:r>
            <a:r>
              <a:rPr kumimoji="1" lang="en-US" altLang="ja-JP" sz="1400" dirty="0" smtClean="0">
                <a:latin typeface="Arial" pitchFamily="34" charset="0"/>
                <a:cs typeface="Arial" pitchFamily="34" charset="0"/>
              </a:rPr>
              <a:t>-</a:t>
            </a:r>
            <a:r>
              <a:rPr kumimoji="1" lang="en-US" altLang="ja-JP" sz="1400" dirty="0" err="1" smtClean="0">
                <a:latin typeface="Arial" pitchFamily="34" charset="0"/>
                <a:cs typeface="Arial" pitchFamily="34" charset="0"/>
              </a:rPr>
              <a:t>phenylene</a:t>
            </a:r>
            <a:endParaRPr kumimoji="1" lang="en-US" altLang="ja-JP" sz="1400" dirty="0" smtClean="0">
              <a:latin typeface="Arial" pitchFamily="34" charset="0"/>
              <a:cs typeface="Arial" pitchFamily="34" charset="0"/>
            </a:endParaRPr>
          </a:p>
          <a:p>
            <a:pPr algn="ctr"/>
            <a:r>
              <a:rPr lang="en-US" altLang="ja-JP" sz="1400" dirty="0" smtClean="0">
                <a:latin typeface="Arial" pitchFamily="34" charset="0"/>
                <a:cs typeface="Arial" pitchFamily="34" charset="0"/>
              </a:rPr>
              <a:t>(CHP)</a:t>
            </a:r>
            <a:endParaRPr kumimoji="1" lang="ja-JP" alt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3408"/>
            <a:ext cx="8229600" cy="1143000"/>
          </a:xfrm>
        </p:spPr>
        <p:txBody>
          <a:bodyPr/>
          <a:lstStyle/>
          <a:p>
            <a:r>
              <a:rPr lang="en-US" altLang="ja-JP" dirty="0" smtClean="0">
                <a:gradFill>
                  <a:gsLst>
                    <a:gs pos="60000">
                      <a:srgbClr val="002060"/>
                    </a:gs>
                    <a:gs pos="100000">
                      <a:schemeClr val="tx2">
                        <a:tint val="20000"/>
                      </a:schemeClr>
                    </a:gs>
                  </a:gsLst>
                  <a:lin ang="5400000" scaled="1"/>
                </a:gradFill>
                <a:latin typeface="Arial" pitchFamily="34" charset="0"/>
                <a:cs typeface="Arial" pitchFamily="34" charset="0"/>
              </a:rPr>
              <a:t>Previous Research Ⅲ</a:t>
            </a:r>
            <a:endParaRPr kumimoji="1" lang="ja-JP" altLang="en-US" dirty="0"/>
          </a:p>
        </p:txBody>
      </p:sp>
      <p:pic>
        <p:nvPicPr>
          <p:cNvPr id="6147" name="Picture 3"/>
          <p:cNvPicPr>
            <a:picLocks noChangeAspect="1" noChangeArrowheads="1"/>
          </p:cNvPicPr>
          <p:nvPr/>
        </p:nvPicPr>
        <p:blipFill>
          <a:blip r:embed="rId3" cstate="print"/>
          <a:srcRect/>
          <a:stretch>
            <a:fillRect/>
          </a:stretch>
        </p:blipFill>
        <p:spPr bwMode="auto">
          <a:xfrm>
            <a:off x="971600" y="620688"/>
            <a:ext cx="4392488" cy="2539610"/>
          </a:xfrm>
          <a:prstGeom prst="rect">
            <a:avLst/>
          </a:prstGeom>
          <a:noFill/>
          <a:ln w="9525">
            <a:noFill/>
            <a:miter lim="800000"/>
            <a:headEnd/>
            <a:tailEnd/>
          </a:ln>
        </p:spPr>
      </p:pic>
      <p:pic>
        <p:nvPicPr>
          <p:cNvPr id="6148" name="Picture 4"/>
          <p:cNvPicPr>
            <a:picLocks noChangeAspect="1" noChangeArrowheads="1"/>
          </p:cNvPicPr>
          <p:nvPr/>
        </p:nvPicPr>
        <p:blipFill>
          <a:blip r:embed="rId4" cstate="print"/>
          <a:srcRect/>
          <a:stretch>
            <a:fillRect/>
          </a:stretch>
        </p:blipFill>
        <p:spPr bwMode="auto">
          <a:xfrm>
            <a:off x="107504" y="3573016"/>
            <a:ext cx="2962687" cy="2952328"/>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srcRect/>
          <a:stretch>
            <a:fillRect/>
          </a:stretch>
        </p:blipFill>
        <p:spPr bwMode="auto">
          <a:xfrm>
            <a:off x="3203848" y="3573016"/>
            <a:ext cx="2942005" cy="2952328"/>
          </a:xfrm>
          <a:prstGeom prst="rect">
            <a:avLst/>
          </a:prstGeom>
          <a:noFill/>
          <a:ln w="9525">
            <a:noFill/>
            <a:miter lim="800000"/>
            <a:headEnd/>
            <a:tailEnd/>
          </a:ln>
        </p:spPr>
      </p:pic>
      <p:sp>
        <p:nvSpPr>
          <p:cNvPr id="6" name="Rectangle 7"/>
          <p:cNvSpPr>
            <a:spLocks/>
          </p:cNvSpPr>
          <p:nvPr/>
        </p:nvSpPr>
        <p:spPr bwMode="auto">
          <a:xfrm>
            <a:off x="1547664" y="3224009"/>
            <a:ext cx="3419974" cy="276999"/>
          </a:xfrm>
          <a:prstGeom prst="rect">
            <a:avLst/>
          </a:prstGeom>
          <a:noFill/>
          <a:ln w="12700" cap="flat">
            <a:noFill/>
            <a:miter lim="800000"/>
            <a:headEnd type="none" w="med" len="med"/>
            <a:tailEnd type="none" w="med" len="med"/>
          </a:ln>
        </p:spPr>
        <p:txBody>
          <a:bodyPr wrap="none" lIns="0" tIns="0" rIns="40639" bIns="0">
            <a:spAutoFit/>
          </a:bodyPr>
          <a:lstStyle/>
          <a:p>
            <a:pPr marL="39688"/>
            <a:r>
              <a:rPr lang="en-US" altLang="ja-JP" sz="1800" dirty="0">
                <a:solidFill>
                  <a:schemeClr val="tx1"/>
                </a:solidFill>
                <a:latin typeface="Arial" pitchFamily="34" charset="0"/>
                <a:ea typeface="ＭＳ Ｐゴシック" charset="-128"/>
                <a:cs typeface="Arial" pitchFamily="34" charset="0"/>
              </a:rPr>
              <a:t>On Ag(111) under UHV condition</a:t>
            </a:r>
          </a:p>
        </p:txBody>
      </p:sp>
      <p:cxnSp>
        <p:nvCxnSpPr>
          <p:cNvPr id="8" name="直線矢印コネクタ 7"/>
          <p:cNvCxnSpPr/>
          <p:nvPr/>
        </p:nvCxnSpPr>
        <p:spPr>
          <a:xfrm rot="10800000">
            <a:off x="5148064" y="4077072"/>
            <a:ext cx="1224136" cy="864096"/>
          </a:xfrm>
          <a:prstGeom prst="straightConnector1">
            <a:avLst/>
          </a:prstGeom>
          <a:ln w="44450">
            <a:solidFill>
              <a:srgbClr val="00194C"/>
            </a:solidFill>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372200" y="4797152"/>
            <a:ext cx="1080120" cy="369332"/>
          </a:xfrm>
          <a:prstGeom prst="rect">
            <a:avLst/>
          </a:prstGeom>
          <a:noFill/>
        </p:spPr>
        <p:txBody>
          <a:bodyPr wrap="square" rtlCol="0">
            <a:spAutoFit/>
          </a:bodyPr>
          <a:lstStyle/>
          <a:p>
            <a:r>
              <a:rPr kumimoji="1" lang="en-US" altLang="ja-JP" dirty="0" smtClean="0">
                <a:solidFill>
                  <a:srgbClr val="00194C"/>
                </a:solidFill>
                <a:latin typeface="Arial" pitchFamily="34" charset="0"/>
                <a:cs typeface="Arial" pitchFamily="34" charset="0"/>
              </a:rPr>
              <a:t>Fe Atom</a:t>
            </a:r>
            <a:endParaRPr kumimoji="1" lang="ja-JP" altLang="en-US" dirty="0">
              <a:solidFill>
                <a:srgbClr val="00194C"/>
              </a:solidFill>
              <a:latin typeface="Arial" pitchFamily="34" charset="0"/>
              <a:cs typeface="Arial" pitchFamily="34" charset="0"/>
            </a:endParaRPr>
          </a:p>
        </p:txBody>
      </p:sp>
      <p:sp>
        <p:nvSpPr>
          <p:cNvPr id="10" name="正方形/長方形 9"/>
          <p:cNvSpPr/>
          <p:nvPr/>
        </p:nvSpPr>
        <p:spPr>
          <a:xfrm>
            <a:off x="3419872" y="6505599"/>
            <a:ext cx="5400600" cy="307777"/>
          </a:xfrm>
          <a:prstGeom prst="rect">
            <a:avLst/>
          </a:prstGeom>
        </p:spPr>
        <p:txBody>
          <a:bodyPr wrap="square">
            <a:spAutoFit/>
          </a:bodyPr>
          <a:lstStyle/>
          <a:p>
            <a:r>
              <a:rPr lang="en-US" altLang="ja-JP" sz="1400" dirty="0" smtClean="0">
                <a:latin typeface="Arial" pitchFamily="34" charset="0"/>
                <a:cs typeface="Arial" pitchFamily="34" charset="0"/>
              </a:rPr>
              <a:t>Abel, M. ; Clair, S. et al. </a:t>
            </a:r>
            <a:r>
              <a:rPr lang="en-US" altLang="ja-JP" sz="1400" i="1" dirty="0" smtClean="0">
                <a:latin typeface="Arial" pitchFamily="34" charset="0"/>
                <a:cs typeface="Arial" pitchFamily="34" charset="0"/>
              </a:rPr>
              <a:t>J. Am. Chem. Soc. </a:t>
            </a:r>
            <a:r>
              <a:rPr lang="en-US" altLang="ja-JP" sz="1400" b="1" dirty="0" smtClean="0">
                <a:latin typeface="Arial" pitchFamily="34" charset="0"/>
                <a:cs typeface="Arial" pitchFamily="34" charset="0"/>
              </a:rPr>
              <a:t>2011</a:t>
            </a:r>
            <a:r>
              <a:rPr lang="en-US" altLang="ja-JP" sz="1400" dirty="0" smtClean="0">
                <a:latin typeface="Arial" pitchFamily="34" charset="0"/>
                <a:cs typeface="Arial" pitchFamily="34" charset="0"/>
              </a:rPr>
              <a:t>, </a:t>
            </a:r>
            <a:r>
              <a:rPr lang="en-US" altLang="ja-JP" sz="1400" i="1" dirty="0" smtClean="0">
                <a:latin typeface="Arial" pitchFamily="34" charset="0"/>
                <a:cs typeface="Arial" pitchFamily="34" charset="0"/>
              </a:rPr>
              <a:t>133</a:t>
            </a:r>
            <a:r>
              <a:rPr lang="en-US" altLang="ja-JP" sz="1400" dirty="0" smtClean="0">
                <a:latin typeface="Arial" pitchFamily="34" charset="0"/>
                <a:cs typeface="Arial" pitchFamily="34" charset="0"/>
              </a:rPr>
              <a:t>, 1203-1205.</a:t>
            </a:r>
            <a:endParaRPr lang="ja-JP" altLang="ja-JP" dirty="0">
              <a:latin typeface="Arial" pitchFamily="34" charset="0"/>
              <a:cs typeface="Arial" pitchFamily="34" charset="0"/>
            </a:endParaRPr>
          </a:p>
        </p:txBody>
      </p:sp>
      <p:sp>
        <p:nvSpPr>
          <p:cNvPr id="11" name="テキスト ボックス 10"/>
          <p:cNvSpPr txBox="1"/>
          <p:nvPr/>
        </p:nvSpPr>
        <p:spPr>
          <a:xfrm>
            <a:off x="-36512" y="2204864"/>
            <a:ext cx="2304256" cy="523220"/>
          </a:xfrm>
          <a:prstGeom prst="rect">
            <a:avLst/>
          </a:prstGeom>
          <a:noFill/>
        </p:spPr>
        <p:txBody>
          <a:bodyPr wrap="square" rtlCol="0">
            <a:spAutoFit/>
          </a:bodyPr>
          <a:lstStyle/>
          <a:p>
            <a:pPr algn="r"/>
            <a:r>
              <a:rPr kumimoji="1" lang="en-US" altLang="ja-JP" sz="1400" dirty="0" smtClean="0">
                <a:latin typeface="Arial" pitchFamily="34" charset="0"/>
                <a:cs typeface="Arial" pitchFamily="34" charset="0"/>
              </a:rPr>
              <a:t>1,2,4,5-tetracyanobenzene</a:t>
            </a:r>
          </a:p>
          <a:p>
            <a:pPr algn="ctr"/>
            <a:r>
              <a:rPr lang="en-US" altLang="ja-JP" sz="1400" dirty="0" smtClean="0">
                <a:latin typeface="Arial" pitchFamily="34" charset="0"/>
                <a:cs typeface="Arial" pitchFamily="34" charset="0"/>
              </a:rPr>
              <a:t>                         (TCNB)</a:t>
            </a:r>
            <a:endParaRPr kumimoji="1" lang="ja-JP" altLang="en-US" sz="1400" dirty="0">
              <a:latin typeface="Arial" pitchFamily="34" charset="0"/>
              <a:cs typeface="Arial" pitchFamily="34" charset="0"/>
            </a:endParaRPr>
          </a:p>
        </p:txBody>
      </p:sp>
      <p:pic>
        <p:nvPicPr>
          <p:cNvPr id="7169" name="Picture 1"/>
          <p:cNvPicPr>
            <a:picLocks noChangeAspect="1" noChangeArrowheads="1"/>
          </p:cNvPicPr>
          <p:nvPr/>
        </p:nvPicPr>
        <p:blipFill>
          <a:blip r:embed="rId6" cstate="print"/>
          <a:srcRect/>
          <a:stretch>
            <a:fillRect/>
          </a:stretch>
        </p:blipFill>
        <p:spPr bwMode="auto">
          <a:xfrm>
            <a:off x="5760640" y="620688"/>
            <a:ext cx="3275856" cy="2943071"/>
          </a:xfrm>
          <a:prstGeom prst="rect">
            <a:avLst/>
          </a:prstGeom>
          <a:noFill/>
          <a:ln w="9525">
            <a:noFill/>
            <a:miter lim="800000"/>
            <a:headEnd/>
            <a:tailEnd/>
          </a:ln>
        </p:spPr>
      </p:pic>
      <p:sp>
        <p:nvSpPr>
          <p:cNvPr id="14" name="正方形/長方形 13"/>
          <p:cNvSpPr/>
          <p:nvPr/>
        </p:nvSpPr>
        <p:spPr>
          <a:xfrm>
            <a:off x="6156176" y="3573016"/>
            <a:ext cx="3168352" cy="646331"/>
          </a:xfrm>
          <a:prstGeom prst="rect">
            <a:avLst/>
          </a:prstGeom>
        </p:spPr>
        <p:txBody>
          <a:bodyPr wrap="square">
            <a:spAutoFit/>
          </a:bodyPr>
          <a:lstStyle/>
          <a:p>
            <a:r>
              <a:rPr lang="en-US" altLang="ja-JP" dirty="0" smtClean="0">
                <a:latin typeface="Arial" pitchFamily="34" charset="0"/>
                <a:cs typeface="Arial" pitchFamily="34" charset="0"/>
              </a:rPr>
              <a:t>On a thin insulating </a:t>
            </a:r>
            <a:r>
              <a:rPr lang="en-US" altLang="ja-JP" dirty="0" err="1" smtClean="0">
                <a:latin typeface="Arial" pitchFamily="34" charset="0"/>
                <a:cs typeface="Arial" pitchFamily="34" charset="0"/>
              </a:rPr>
              <a:t>NaCl</a:t>
            </a:r>
            <a:r>
              <a:rPr lang="en-US" altLang="ja-JP" dirty="0" smtClean="0">
                <a:latin typeface="Arial" pitchFamily="34" charset="0"/>
                <a:cs typeface="Arial" pitchFamily="34" charset="0"/>
              </a:rPr>
              <a:t> island deposited on Ag(100)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4552</TotalTime>
  <Words>3054</Words>
  <Application>Microsoft Office PowerPoint</Application>
  <PresentationFormat>画面に合わせる (4:3)</PresentationFormat>
  <Paragraphs>197</Paragraphs>
  <Slides>12</Slides>
  <Notes>12</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12</vt:i4>
      </vt:variant>
    </vt:vector>
  </HeadingPairs>
  <TitlesOfParts>
    <vt:vector size="14" baseType="lpstr">
      <vt:lpstr>Office テーマ</vt:lpstr>
      <vt:lpstr>CS ChemDraw Drawing</vt:lpstr>
      <vt:lpstr> Synthesis of 2D Polymer Using Chemical Reaction on Surfaces</vt:lpstr>
      <vt:lpstr>Contents</vt:lpstr>
      <vt:lpstr>What is 2D Polymer ?</vt:lpstr>
      <vt:lpstr>An Example of 2D Polymer  -Graphene-</vt:lpstr>
      <vt:lpstr>Chemical Reaction on The Surface</vt:lpstr>
      <vt:lpstr>Observation Conditions of STM</vt:lpstr>
      <vt:lpstr>Previous Research Ⅰ</vt:lpstr>
      <vt:lpstr>Previous Research Ⅱ</vt:lpstr>
      <vt:lpstr>Previous Research Ⅲ</vt:lpstr>
      <vt:lpstr>My Study Purpose of This Work</vt:lpstr>
      <vt:lpstr>Target Molecule</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金子恭平</dc:creator>
  <cp:lastModifiedBy>金子恭平</cp:lastModifiedBy>
  <cp:revision>336</cp:revision>
  <dcterms:created xsi:type="dcterms:W3CDTF">2011-06-09T12:22:30Z</dcterms:created>
  <dcterms:modified xsi:type="dcterms:W3CDTF">2011-06-14T11:29:43Z</dcterms:modified>
</cp:coreProperties>
</file>