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6" r:id="rId3"/>
    <p:sldId id="329" r:id="rId4"/>
    <p:sldId id="328" r:id="rId5"/>
    <p:sldId id="319" r:id="rId6"/>
    <p:sldId id="320" r:id="rId7"/>
    <p:sldId id="322" r:id="rId8"/>
    <p:sldId id="321" r:id="rId9"/>
    <p:sldId id="295" r:id="rId10"/>
    <p:sldId id="318" r:id="rId11"/>
    <p:sldId id="296" r:id="rId12"/>
    <p:sldId id="310" r:id="rId13"/>
    <p:sldId id="330" r:id="rId14"/>
    <p:sldId id="331" r:id="rId15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2CC"/>
    <a:srgbClr val="FFDE75"/>
    <a:srgbClr val="18B833"/>
    <a:srgbClr val="0D0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276E-5A22-49A8-A982-BAFFC4E69773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42271-E38D-426F-B2CA-493AFCD776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61761-216B-4B26-A644-B6434B54253F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05F1-051C-4409-97B4-0070EB08C0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05F1-051C-4409-97B4-0070EB08C0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8DE5-082A-4701-8E3C-98E64A65A0D9}" type="datetimeFigureOut">
              <a:rPr kumimoji="1" lang="ja-JP" altLang="en-US" smtClean="0"/>
              <a:pPr/>
              <a:t>2011/6/6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EEC8-75E1-4D23-ACEE-1B60BB7C89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gi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060848"/>
            <a:ext cx="8892480" cy="11395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3200" b="1" dirty="0" smtClean="0"/>
              <a:t>Fabrication of (</a:t>
            </a:r>
            <a:r>
              <a:rPr lang="en-US" altLang="ja-JP" sz="3200" b="1" dirty="0" err="1" smtClean="0"/>
              <a:t>Fe,Mn</a:t>
            </a:r>
            <a:r>
              <a:rPr lang="en-US" altLang="ja-JP" sz="3200" b="1" dirty="0" smtClean="0"/>
              <a:t>)</a:t>
            </a:r>
            <a:r>
              <a:rPr lang="en-US" altLang="ja-JP" sz="3200" b="1" baseline="-25000" dirty="0" smtClean="0"/>
              <a:t>3</a:t>
            </a:r>
            <a:r>
              <a:rPr lang="en-US" altLang="ja-JP" sz="3200" b="1" dirty="0" smtClean="0"/>
              <a:t>O</a:t>
            </a:r>
            <a:r>
              <a:rPr lang="en-US" altLang="ja-JP" sz="3200" b="1" baseline="-25000" dirty="0" smtClean="0"/>
              <a:t>4</a:t>
            </a:r>
            <a:r>
              <a:rPr lang="en-US" altLang="ja-JP" sz="3200" b="1" dirty="0" smtClean="0"/>
              <a:t> nanowires using a sidewall deposition method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Tanaka lab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Takayoshi Kushizaki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8" name="正方形/長方形 7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2555776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M1 colloquium  </a:t>
            </a:r>
            <a:r>
              <a:rPr lang="en-US" altLang="ja-JP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ja-JP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/6/2011</a:t>
            </a:r>
            <a:endParaRPr kumimoji="1" lang="ja-JP" alt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212976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lang="ja-JP" altLang="ja-JP" sz="2400" dirty="0" smtClean="0"/>
              <a:t>サイドウォール蒸着を用いた</a:t>
            </a:r>
            <a:r>
              <a:rPr lang="en-US" altLang="ja-JP" sz="2400" dirty="0" smtClean="0"/>
              <a:t>(Fe,Mn)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4</a:t>
            </a:r>
            <a:r>
              <a:rPr lang="ja-JP" altLang="ja-JP" sz="2400" dirty="0" smtClean="0"/>
              <a:t>ナノワイヤーの作製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2368295" cy="223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79512" y="11837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Transmission Electron Microscope(TEM)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</a:rPr>
              <a:t>透過型電子顕微鏡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0527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TEM</a:t>
            </a:r>
            <a:r>
              <a:rPr kumimoji="1" lang="en-US" altLang="ja-JP" sz="2800" b="1" dirty="0" smtClean="0"/>
              <a:t>  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715324"/>
            <a:ext cx="8927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high resolution (0.1nm-</a:t>
            </a:r>
            <a:r>
              <a:rPr kumimoji="1" lang="en-US" altLang="ja-JP" sz="2400" dirty="0" smtClean="0"/>
              <a:t>)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diffraction image</a:t>
            </a:r>
          </a:p>
          <a:p>
            <a:r>
              <a:rPr lang="ja-JP" altLang="en-US" sz="2400" dirty="0" smtClean="0"/>
              <a:t>               →</a:t>
            </a:r>
            <a:r>
              <a:rPr lang="en-US" altLang="ja-JP" sz="2400" dirty="0" smtClean="0"/>
              <a:t>identification of  material, 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 smtClean="0"/>
              <a:t>                  </a:t>
            </a:r>
            <a:r>
              <a:rPr lang="en-US" altLang="ja-JP" sz="2400" dirty="0" smtClean="0"/>
              <a:t>analysis </a:t>
            </a:r>
            <a:r>
              <a:rPr lang="en-US" altLang="ja-JP" sz="2400" dirty="0" smtClean="0"/>
              <a:t>of crystal condition</a:t>
            </a:r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1839"/>
            <a:ext cx="2160240" cy="274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95536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TEM image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259632" y="6550223"/>
            <a:ext cx="188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Ta2O5</a:t>
            </a:r>
            <a:r>
              <a:rPr lang="ja-JP" altLang="en-US" sz="1400" dirty="0" smtClean="0"/>
              <a:t>）</a:t>
            </a:r>
            <a:r>
              <a:rPr lang="en-US" altLang="ja-JP" sz="1400" dirty="0" smtClean="0"/>
              <a:t>MOS structure</a:t>
            </a:r>
            <a:endParaRPr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6256" y="63093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polycrystal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23928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Selected area diffraction image</a:t>
            </a:r>
            <a:endParaRPr kumimoji="1"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14908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8392" y="4160261"/>
            <a:ext cx="2090032" cy="20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355976" y="630932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monocrystal</a:t>
            </a:r>
            <a:endParaRPr kumimoji="1" lang="ja-JP" altLang="en-US" sz="2000" dirty="0"/>
          </a:p>
        </p:txBody>
      </p:sp>
      <p:sp>
        <p:nvSpPr>
          <p:cNvPr id="20" name="角丸四角形 19"/>
          <p:cNvSpPr/>
          <p:nvPr/>
        </p:nvSpPr>
        <p:spPr>
          <a:xfrm>
            <a:off x="216024" y="1052736"/>
            <a:ext cx="8676456" cy="23762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/>
          <p:cNvGrpSpPr/>
          <p:nvPr/>
        </p:nvGrpSpPr>
        <p:grpSpPr>
          <a:xfrm>
            <a:off x="-36512" y="1052736"/>
            <a:ext cx="7481491" cy="2920282"/>
            <a:chOff x="-36512" y="1052736"/>
            <a:chExt cx="7481491" cy="2920282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0" y="1052736"/>
              <a:ext cx="7444979" cy="2920282"/>
              <a:chOff x="0" y="1052736"/>
              <a:chExt cx="7444979" cy="2920282"/>
            </a:xfrm>
          </p:grpSpPr>
          <p:pic>
            <p:nvPicPr>
              <p:cNvPr id="17413" name="Picture 5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052736"/>
                <a:ext cx="7444979" cy="2920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3" name="グループ化 82"/>
              <p:cNvGrpSpPr/>
              <p:nvPr/>
            </p:nvGrpSpPr>
            <p:grpSpPr>
              <a:xfrm>
                <a:off x="3779912" y="3429000"/>
                <a:ext cx="936104" cy="369332"/>
                <a:chOff x="3779912" y="3429000"/>
                <a:chExt cx="936104" cy="369332"/>
              </a:xfrm>
            </p:grpSpPr>
            <p:cxnSp>
              <p:nvCxnSpPr>
                <p:cNvPr id="63" name="直線コネクタ 62"/>
                <p:cNvCxnSpPr/>
                <p:nvPr/>
              </p:nvCxnSpPr>
              <p:spPr>
                <a:xfrm>
                  <a:off x="3779912" y="3789040"/>
                  <a:ext cx="936104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3779912" y="3429000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altLang="ja-JP" dirty="0" smtClean="0">
                      <a:solidFill>
                        <a:schemeClr val="bg1"/>
                      </a:solidFill>
                    </a:rPr>
                    <a:t>0nm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75" name="直線コネクタ 74"/>
            <p:cNvCxnSpPr/>
            <p:nvPr/>
          </p:nvCxnSpPr>
          <p:spPr>
            <a:xfrm flipV="1">
              <a:off x="0" y="3068960"/>
              <a:ext cx="4860032" cy="216024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179512" y="3532946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Al</a:t>
              </a:r>
              <a:r>
                <a:rPr kumimoji="1" lang="en-US" altLang="ja-JP" sz="2000" baseline="-250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O</a:t>
              </a:r>
              <a:r>
                <a:rPr kumimoji="1" lang="en-US" altLang="ja-JP" sz="2000" baseline="-250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79512" y="285293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Al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0" y="1268760"/>
              <a:ext cx="1691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r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esin(</a:t>
              </a:r>
              <a:r>
                <a:rPr kumimoji="1" lang="ja-JP" altLang="en-US" sz="2000" dirty="0" smtClean="0">
                  <a:solidFill>
                    <a:schemeClr val="bg1"/>
                  </a:solidFill>
                </a:rPr>
                <a:t>樹脂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)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91" name="直線コネクタ 90"/>
            <p:cNvCxnSpPr/>
            <p:nvPr/>
          </p:nvCxnSpPr>
          <p:spPr>
            <a:xfrm flipV="1">
              <a:off x="2339752" y="1908448"/>
              <a:ext cx="2448272" cy="80392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-36512" y="2060848"/>
              <a:ext cx="936104" cy="72008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/>
          <p:cNvGrpSpPr/>
          <p:nvPr/>
        </p:nvGrpSpPr>
        <p:grpSpPr>
          <a:xfrm>
            <a:off x="4769296" y="620688"/>
            <a:ext cx="4267200" cy="5867400"/>
            <a:chOff x="4769296" y="620688"/>
            <a:chExt cx="4267200" cy="5867400"/>
          </a:xfrm>
        </p:grpSpPr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9296" y="620688"/>
              <a:ext cx="42672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7380312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</a:rPr>
                <a:t>A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l</a:t>
              </a:r>
              <a:r>
                <a:rPr kumimoji="1" lang="en-US" altLang="ja-JP" b="1" baseline="-250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O</a:t>
              </a:r>
              <a:r>
                <a:rPr kumimoji="1" lang="en-US" altLang="ja-JP" b="1" baseline="-250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4844797" y="1011518"/>
            <a:ext cx="4299203" cy="5081778"/>
            <a:chOff x="4844797" y="1011518"/>
            <a:chExt cx="4299203" cy="5081778"/>
          </a:xfrm>
        </p:grpSpPr>
        <p:pic>
          <p:nvPicPr>
            <p:cNvPr id="7171" name="Picture 3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4797" y="1011518"/>
              <a:ext cx="4299203" cy="508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6012160" y="1196752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bg1"/>
                  </a:solidFill>
                </a:rPr>
                <a:t>wires</a:t>
              </a:r>
              <a:r>
                <a:rPr lang="ja-JP" altLang="en-US" sz="2000" b="1" dirty="0" smtClean="0">
                  <a:solidFill>
                    <a:schemeClr val="bg1"/>
                  </a:solidFill>
                </a:rPr>
                <a:t>＋</a:t>
              </a:r>
              <a:r>
                <a:rPr lang="en-US" altLang="ja-JP" sz="2000" b="1" dirty="0" smtClean="0">
                  <a:solidFill>
                    <a:schemeClr val="bg1"/>
                  </a:solidFill>
                </a:rPr>
                <a:t>Al</a:t>
              </a:r>
              <a:r>
                <a:rPr lang="en-US" altLang="ja-JP" sz="20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altLang="ja-JP" sz="2000" b="1" dirty="0" smtClean="0">
                  <a:solidFill>
                    <a:schemeClr val="bg1"/>
                  </a:solidFill>
                </a:rPr>
                <a:t>O</a:t>
              </a:r>
              <a:r>
                <a:rPr lang="en-US" altLang="ja-JP" sz="2000" b="1" baseline="-250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20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1835696" y="332656"/>
            <a:ext cx="5246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FMO</a:t>
            </a:r>
            <a:r>
              <a:rPr lang="ja-JP" altLang="en-US" sz="3200" dirty="0" smtClean="0">
                <a:solidFill>
                  <a:schemeClr val="bg1"/>
                </a:solidFill>
              </a:rPr>
              <a:t>ナノワイヤーの構造解析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239053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</a:rPr>
              <a:t>I succeeded in fabrication of polycrystal nano wires.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33" name="正方形/長方形 32"/>
          <p:cNvSpPr/>
          <p:nvPr/>
        </p:nvSpPr>
        <p:spPr>
          <a:xfrm>
            <a:off x="228176" y="260648"/>
            <a:ext cx="8088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Structural analysis of FMO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nanowire</a:t>
            </a:r>
            <a:r>
              <a:rPr lang="en-US" altLang="ja-JP" sz="3600" dirty="0" smtClean="0">
                <a:solidFill>
                  <a:schemeClr val="bg1"/>
                </a:solidFill>
              </a:rPr>
              <a:t>(TEM)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45" name="グループ化 44"/>
          <p:cNvGrpSpPr>
            <a:grpSpLocks noChangeAspect="1"/>
          </p:cNvGrpSpPr>
          <p:nvPr/>
        </p:nvGrpSpPr>
        <p:grpSpPr>
          <a:xfrm>
            <a:off x="784378" y="4163482"/>
            <a:ext cx="2707502" cy="2073830"/>
            <a:chOff x="971600" y="2924944"/>
            <a:chExt cx="3384376" cy="2592288"/>
          </a:xfrm>
        </p:grpSpPr>
        <p:pic>
          <p:nvPicPr>
            <p:cNvPr id="1027" name="Picture 3" descr="C:\Users\Tanaka Lab\Desktop\FMO\SEM\20110204\11.bmp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2924944"/>
              <a:ext cx="3047998" cy="2286000"/>
            </a:xfrm>
            <a:prstGeom prst="rect">
              <a:avLst/>
            </a:prstGeom>
            <a:noFill/>
          </p:spPr>
        </p:pic>
        <p:cxnSp>
          <p:nvCxnSpPr>
            <p:cNvPr id="43" name="直線コネクタ 42"/>
            <p:cNvCxnSpPr/>
            <p:nvPr/>
          </p:nvCxnSpPr>
          <p:spPr>
            <a:xfrm flipV="1">
              <a:off x="971600" y="2924944"/>
              <a:ext cx="3384376" cy="25922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テキスト ボックス 73"/>
          <p:cNvSpPr txBox="1"/>
          <p:nvPr/>
        </p:nvSpPr>
        <p:spPr>
          <a:xfrm>
            <a:off x="7956376" y="119675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TED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Image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>
            <a:off x="6331551" y="1804175"/>
            <a:ext cx="2488921" cy="3866365"/>
            <a:chOff x="6331551" y="1804175"/>
            <a:chExt cx="2488921" cy="3866365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6331551" y="1804175"/>
              <a:ext cx="2488921" cy="3866365"/>
              <a:chOff x="6331551" y="1804175"/>
              <a:chExt cx="2488921" cy="3866365"/>
            </a:xfrm>
          </p:grpSpPr>
          <p:sp>
            <p:nvSpPr>
              <p:cNvPr id="44" name="円/楕円 43"/>
              <p:cNvSpPr>
                <a:spLocks noChangeAspect="1"/>
              </p:cNvSpPr>
              <p:nvPr/>
            </p:nvSpPr>
            <p:spPr>
              <a:xfrm>
                <a:off x="6331551" y="1804175"/>
                <a:ext cx="1840849" cy="1840849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6" name="直線コネクタ 55"/>
              <p:cNvCxnSpPr>
                <a:endCxn id="57" idx="1"/>
              </p:cNvCxnSpPr>
              <p:nvPr/>
            </p:nvCxnSpPr>
            <p:spPr>
              <a:xfrm rot="16200000" flipH="1">
                <a:off x="5847819" y="3953380"/>
                <a:ext cx="2200891" cy="86409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/>
              <p:cNvSpPr txBox="1"/>
              <p:nvPr/>
            </p:nvSpPr>
            <p:spPr>
              <a:xfrm>
                <a:off x="7380312" y="5301208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(321)</a:t>
                </a:r>
                <a:r>
                  <a:rPr lang="en-US" altLang="ja-JP" sz="1400" dirty="0" smtClean="0">
                    <a:solidFill>
                      <a:schemeClr val="bg1"/>
                    </a:solidFill>
                  </a:rPr>
                  <a:t>FMO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6444206" y="1916832"/>
              <a:ext cx="1967157" cy="3321660"/>
              <a:chOff x="6444206" y="1916832"/>
              <a:chExt cx="1967157" cy="3321660"/>
            </a:xfrm>
          </p:grpSpPr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6444206" y="1916832"/>
                <a:ext cx="1600738" cy="1600738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7380312" y="4869160"/>
                <a:ext cx="1031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(310)</a:t>
                </a:r>
                <a:r>
                  <a:rPr lang="en-US" altLang="ja-JP" sz="1400" dirty="0" smtClean="0">
                    <a:solidFill>
                      <a:schemeClr val="bg1"/>
                    </a:solidFill>
                  </a:rPr>
                  <a:t>FMO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0" name="直線コネクタ 59"/>
              <p:cNvCxnSpPr>
                <a:endCxn id="58" idx="1"/>
              </p:cNvCxnSpPr>
              <p:nvPr/>
            </p:nvCxnSpPr>
            <p:spPr>
              <a:xfrm rot="16200000" flipH="1">
                <a:off x="6243862" y="3917376"/>
                <a:ext cx="1696836" cy="57606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グループ化 72"/>
            <p:cNvGrpSpPr/>
            <p:nvPr/>
          </p:nvGrpSpPr>
          <p:grpSpPr>
            <a:xfrm>
              <a:off x="6804248" y="2266522"/>
              <a:ext cx="1607115" cy="2179882"/>
              <a:chOff x="6804248" y="2266522"/>
              <a:chExt cx="1607115" cy="2179882"/>
            </a:xfrm>
          </p:grpSpPr>
          <p:sp>
            <p:nvSpPr>
              <p:cNvPr id="47" name="円/楕円 46"/>
              <p:cNvSpPr>
                <a:spLocks noChangeAspect="1"/>
              </p:cNvSpPr>
              <p:nvPr/>
            </p:nvSpPr>
            <p:spPr>
              <a:xfrm>
                <a:off x="6804248" y="2266522"/>
                <a:ext cx="874446" cy="874446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7380312" y="4077072"/>
                <a:ext cx="1031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(111)</a:t>
                </a:r>
                <a:r>
                  <a:rPr lang="en-US" altLang="ja-JP" sz="1400" dirty="0" smtClean="0">
                    <a:solidFill>
                      <a:schemeClr val="bg1"/>
                    </a:solidFill>
                  </a:rPr>
                  <a:t>FMO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1" name="直線コネクタ 60"/>
              <p:cNvCxnSpPr>
                <a:stCxn id="47" idx="3"/>
                <a:endCxn id="59" idx="1"/>
              </p:cNvCxnSpPr>
              <p:nvPr/>
            </p:nvCxnSpPr>
            <p:spPr>
              <a:xfrm rot="16200000" flipH="1">
                <a:off x="6531895" y="3413321"/>
                <a:ext cx="1248830" cy="44800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グループ化 67"/>
            <p:cNvGrpSpPr/>
            <p:nvPr/>
          </p:nvGrpSpPr>
          <p:grpSpPr>
            <a:xfrm>
              <a:off x="6660232" y="2148460"/>
              <a:ext cx="1751131" cy="2729992"/>
              <a:chOff x="6660232" y="2148460"/>
              <a:chExt cx="1751131" cy="2729992"/>
            </a:xfrm>
          </p:grpSpPr>
          <p:sp>
            <p:nvSpPr>
              <p:cNvPr id="48" name="円/楕円 47"/>
              <p:cNvSpPr>
                <a:spLocks noChangeAspect="1"/>
              </p:cNvSpPr>
              <p:nvPr/>
            </p:nvSpPr>
            <p:spPr>
              <a:xfrm>
                <a:off x="6660232" y="2148460"/>
                <a:ext cx="1136524" cy="1136524"/>
              </a:xfrm>
              <a:prstGeom prst="ellipse">
                <a:avLst/>
              </a:prstGeom>
              <a:noFill/>
              <a:ln cmpd="sng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コネクタ 53"/>
              <p:cNvCxnSpPr>
                <a:stCxn id="48" idx="3"/>
                <a:endCxn id="55" idx="1"/>
              </p:cNvCxnSpPr>
              <p:nvPr/>
            </p:nvCxnSpPr>
            <p:spPr>
              <a:xfrm rot="16200000" flipH="1">
                <a:off x="6315871" y="3629345"/>
                <a:ext cx="1575242" cy="5536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正方形/長方形 54"/>
              <p:cNvSpPr/>
              <p:nvPr/>
            </p:nvSpPr>
            <p:spPr>
              <a:xfrm>
                <a:off x="7380312" y="4509120"/>
                <a:ext cx="1031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(210)</a:t>
                </a:r>
                <a:r>
                  <a:rPr lang="en-US" altLang="ja-JP" sz="1400" dirty="0" smtClean="0">
                    <a:solidFill>
                      <a:schemeClr val="bg1"/>
                    </a:solidFill>
                  </a:rPr>
                  <a:t>FMO</a:t>
                </a:r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7" name="グループ化 66"/>
          <p:cNvGrpSpPr/>
          <p:nvPr/>
        </p:nvGrpSpPr>
        <p:grpSpPr>
          <a:xfrm>
            <a:off x="860328" y="1268760"/>
            <a:ext cx="1558668" cy="2106677"/>
            <a:chOff x="860328" y="1268760"/>
            <a:chExt cx="1558668" cy="2106677"/>
          </a:xfrm>
        </p:grpSpPr>
        <p:sp>
          <p:nvSpPr>
            <p:cNvPr id="62" name="円/楕円 61"/>
            <p:cNvSpPr/>
            <p:nvPr/>
          </p:nvSpPr>
          <p:spPr>
            <a:xfrm rot="3802217">
              <a:off x="739562" y="1696003"/>
              <a:ext cx="1800200" cy="155866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331640" y="126876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FMO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4716016" y="4642114"/>
            <a:ext cx="3456384" cy="1604490"/>
            <a:chOff x="4716016" y="4642114"/>
            <a:chExt cx="3456384" cy="1604490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4788024" y="4642114"/>
              <a:ext cx="3384376" cy="1199162"/>
              <a:chOff x="4572000" y="3645024"/>
              <a:chExt cx="3384376" cy="1199162"/>
            </a:xfrm>
          </p:grpSpPr>
          <p:grpSp>
            <p:nvGrpSpPr>
              <p:cNvPr id="49" name="グループ化 48"/>
              <p:cNvGrpSpPr/>
              <p:nvPr/>
            </p:nvGrpSpPr>
            <p:grpSpPr>
              <a:xfrm rot="19950493">
                <a:off x="5042747" y="3764066"/>
                <a:ext cx="1068110" cy="1080120"/>
                <a:chOff x="6372200" y="2348880"/>
                <a:chExt cx="1068110" cy="1080120"/>
              </a:xfrm>
            </p:grpSpPr>
            <p:grpSp>
              <p:nvGrpSpPr>
                <p:cNvPr id="25" name="グループ化 24"/>
                <p:cNvGrpSpPr/>
                <p:nvPr/>
              </p:nvGrpSpPr>
              <p:grpSpPr>
                <a:xfrm>
                  <a:off x="6372200" y="2996952"/>
                  <a:ext cx="432048" cy="432048"/>
                  <a:chOff x="6156176" y="1700808"/>
                  <a:chExt cx="432048" cy="432048"/>
                </a:xfrm>
              </p:grpSpPr>
              <p:sp>
                <p:nvSpPr>
                  <p:cNvPr id="22" name="円/楕円 21"/>
                  <p:cNvSpPr/>
                  <p:nvPr/>
                </p:nvSpPr>
                <p:spPr>
                  <a:xfrm>
                    <a:off x="6156176" y="1700808"/>
                    <a:ext cx="432048" cy="43204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円/楕円 23"/>
                  <p:cNvSpPr/>
                  <p:nvPr/>
                </p:nvSpPr>
                <p:spPr>
                  <a:xfrm>
                    <a:off x="6300192" y="1844824"/>
                    <a:ext cx="144016" cy="14401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27" name="直線矢印コネクタ 26"/>
                <p:cNvCxnSpPr>
                  <a:stCxn id="22" idx="6"/>
                </p:cNvCxnSpPr>
                <p:nvPr/>
              </p:nvCxnSpPr>
              <p:spPr>
                <a:xfrm rot="1649507" flipV="1">
                  <a:off x="6848022" y="3034030"/>
                  <a:ext cx="592288" cy="334542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>
                  <a:stCxn id="22" idx="0"/>
                </p:cNvCxnSpPr>
                <p:nvPr/>
              </p:nvCxnSpPr>
              <p:spPr>
                <a:xfrm rot="5400000" flipH="1" flipV="1">
                  <a:off x="6264983" y="2672122"/>
                  <a:ext cx="648072" cy="1588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テキスト ボックス 49"/>
              <p:cNvSpPr txBox="1"/>
              <p:nvPr/>
            </p:nvSpPr>
            <p:spPr>
              <a:xfrm>
                <a:off x="5940152" y="4437112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[0001]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Al</a:t>
                </a:r>
                <a:r>
                  <a:rPr kumimoji="1" lang="en-US" altLang="ja-JP" sz="14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</a:rPr>
                  <a:t>O</a:t>
                </a:r>
                <a:r>
                  <a:rPr kumimoji="1" lang="en-US" altLang="ja-JP" sz="1400" baseline="-25000" dirty="0" smtClean="0">
                    <a:solidFill>
                      <a:schemeClr val="bg1"/>
                    </a:solidFill>
                  </a:rPr>
                  <a:t>3</a:t>
                </a:r>
                <a:endParaRPr kumimoji="1" lang="ja-JP" altLang="en-US" baseline="-25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4572000" y="3645024"/>
                <a:ext cx="1368152" cy="369332"/>
                <a:chOff x="4572000" y="3645024"/>
                <a:chExt cx="1368152" cy="369332"/>
              </a:xfrm>
            </p:grpSpPr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4572000" y="3645024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[1100]</a:t>
                  </a:r>
                  <a:r>
                    <a:rPr kumimoji="1" lang="en-US" altLang="ja-JP" sz="1400" dirty="0" smtClean="0">
                      <a:solidFill>
                        <a:schemeClr val="bg1"/>
                      </a:solidFill>
                    </a:rPr>
                    <a:t>Al</a:t>
                  </a:r>
                  <a:r>
                    <a:rPr kumimoji="1" lang="en-US" altLang="ja-JP" sz="1400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kumimoji="1" lang="en-US" altLang="ja-JP" sz="1400" dirty="0" smtClean="0">
                      <a:solidFill>
                        <a:schemeClr val="bg1"/>
                      </a:solidFill>
                    </a:rPr>
                    <a:t>O</a:t>
                  </a:r>
                  <a:r>
                    <a:rPr kumimoji="1" lang="en-US" altLang="ja-JP" sz="1400" baseline="-25000" dirty="0" smtClean="0">
                      <a:solidFill>
                        <a:schemeClr val="bg1"/>
                      </a:solidFill>
                    </a:rPr>
                    <a:t>3</a:t>
                  </a:r>
                  <a:endParaRPr kumimoji="1" lang="ja-JP" altLang="en-US" baseline="-25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4752032" y="3717032"/>
                  <a:ext cx="108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テキスト ボックス 63"/>
            <p:cNvSpPr txBox="1"/>
            <p:nvPr/>
          </p:nvSpPr>
          <p:spPr>
            <a:xfrm>
              <a:off x="4716016" y="587727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[1120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] 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Al</a:t>
              </a:r>
              <a:r>
                <a:rPr lang="en-US" altLang="ja-JP" sz="1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O</a:t>
              </a:r>
              <a:r>
                <a:rPr lang="en-US" altLang="ja-JP" sz="1400" baseline="-25000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直線コネクタ 68"/>
            <p:cNvCxnSpPr/>
            <p:nvPr/>
          </p:nvCxnSpPr>
          <p:spPr>
            <a:xfrm>
              <a:off x="5112072" y="5949280"/>
              <a:ext cx="108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3347864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Summary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91683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I </a:t>
            </a:r>
            <a:r>
              <a:rPr lang="en-US" altLang="ja-JP" sz="2400" dirty="0" smtClean="0"/>
              <a:t>established the process that fabricates FMO nano wires </a:t>
            </a:r>
            <a:r>
              <a:rPr lang="en-US" altLang="ja-JP" sz="2400" dirty="0" smtClean="0"/>
              <a:t>using a </a:t>
            </a:r>
            <a:r>
              <a:rPr kumimoji="1" lang="en-US" altLang="ja-JP" sz="2400" dirty="0" smtClean="0"/>
              <a:t>sidewall deposition method.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I succeeded in fabrication of polycrystal FMO nano wires which were width 30-100nm,height 50-150nm, length100μm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over.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sp>
        <p:nvSpPr>
          <p:cNvPr id="7" name="下矢印 6"/>
          <p:cNvSpPr/>
          <p:nvPr/>
        </p:nvSpPr>
        <p:spPr>
          <a:xfrm>
            <a:off x="3779912" y="5013176"/>
            <a:ext cx="122413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8696" y="6021288"/>
            <a:ext cx="716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 </a:t>
            </a:r>
            <a:r>
              <a:rPr kumimoji="1" lang="en-US" altLang="ja-JP" sz="2000" dirty="0" smtClean="0"/>
              <a:t>will investigate the MR property of a </a:t>
            </a:r>
            <a:r>
              <a:rPr kumimoji="1" lang="en-US" altLang="ja-JP" sz="2000" dirty="0" err="1" smtClean="0"/>
              <a:t>nano</a:t>
            </a:r>
            <a:r>
              <a:rPr kumimoji="1" lang="en-US" altLang="ja-JP" sz="2000" dirty="0" smtClean="0"/>
              <a:t> wire.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右矢印 43"/>
          <p:cNvSpPr/>
          <p:nvPr/>
        </p:nvSpPr>
        <p:spPr>
          <a:xfrm>
            <a:off x="539552" y="4581128"/>
            <a:ext cx="1224136" cy="1152128"/>
          </a:xfrm>
          <a:prstGeom prst="rightArrow">
            <a:avLst>
              <a:gd name="adj1" fmla="val 50000"/>
              <a:gd name="adj2" fmla="val 35657"/>
            </a:avLst>
          </a:prstGeom>
          <a:solidFill>
            <a:srgbClr val="FFFF00"/>
          </a:solidFill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>
            <a:off x="323528" y="5085184"/>
            <a:ext cx="122413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083" y="5705872"/>
            <a:ext cx="152691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691680" y="4636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M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agnetoresistance(MR)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</a:rPr>
              <a:t>磁気抵抗</a:t>
            </a:r>
            <a:r>
              <a:rPr lang="ja-JP" altLang="en-US" dirty="0" smtClean="0">
                <a:solidFill>
                  <a:schemeClr val="bg1"/>
                </a:solidFill>
              </a:rPr>
              <a:t>効果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196752"/>
            <a:ext cx="9524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Magnetoresistance(MR)</a:t>
            </a:r>
            <a:r>
              <a:rPr lang="en-US" altLang="ja-JP" sz="2400" dirty="0" smtClean="0"/>
              <a:t>:</a:t>
            </a:r>
          </a:p>
          <a:p>
            <a:r>
              <a:rPr lang="en-US" altLang="ja-JP" sz="2400" dirty="0" smtClean="0"/>
              <a:t>          the phenomenon that resistance changes by applied magnetic field</a:t>
            </a:r>
            <a:endParaRPr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0" y="1124744"/>
            <a:ext cx="9144000" cy="194421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37170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Application devise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4208" y="42117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磁気メモリ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5400000">
            <a:off x="6318194" y="5355214"/>
            <a:ext cx="576064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1988840"/>
          <a:ext cx="3168352" cy="1050227"/>
        </p:xfrm>
        <a:graphic>
          <a:graphicData uri="http://schemas.openxmlformats.org/presentationml/2006/ole">
            <p:oleObj spid="_x0000_s44034" name="数式" r:id="rId6" imgW="1562040" imgH="482400" progId="Equation.3">
              <p:embed/>
            </p:oleObj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3995936" y="2636912"/>
          <a:ext cx="2646908" cy="347135"/>
        </p:xfrm>
        <a:graphic>
          <a:graphicData uri="http://schemas.openxmlformats.org/presentationml/2006/ole">
            <p:oleObj spid="_x0000_s44035" name="数式" r:id="rId7" imgW="1549080" imgH="203040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364088" y="458112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nonvolatile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fast reading and writing speed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4088" y="61653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ultimate memory</a:t>
            </a:r>
            <a:endParaRPr kumimoji="1" lang="ja-JP" altLang="en-US" sz="2000" dirty="0"/>
          </a:p>
        </p:txBody>
      </p:sp>
      <p:grpSp>
        <p:nvGrpSpPr>
          <p:cNvPr id="8" name="グループ化 18"/>
          <p:cNvGrpSpPr/>
          <p:nvPr/>
        </p:nvGrpSpPr>
        <p:grpSpPr>
          <a:xfrm>
            <a:off x="1079106" y="3717032"/>
            <a:ext cx="2994646" cy="2764000"/>
            <a:chOff x="899595" y="1177464"/>
            <a:chExt cx="3276495" cy="3208214"/>
          </a:xfrm>
        </p:grpSpPr>
        <p:grpSp>
          <p:nvGrpSpPr>
            <p:cNvPr id="13" name="グループ化 8"/>
            <p:cNvGrpSpPr/>
            <p:nvPr/>
          </p:nvGrpSpPr>
          <p:grpSpPr>
            <a:xfrm>
              <a:off x="899595" y="2564904"/>
              <a:ext cx="2678695" cy="1820774"/>
              <a:chOff x="1293518" y="2392084"/>
              <a:chExt cx="1260562" cy="1456619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1293518" y="2392084"/>
                <a:ext cx="576064" cy="1296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1200000" lon="1200000" rev="0"/>
                </a:camera>
                <a:lightRig rig="threePt" dir="t">
                  <a:rot lat="0" lon="0" rev="0"/>
                </a:lightRig>
              </a:scene3d>
              <a:sp3d extrusionH="1517650" contourW="12700">
                <a:bevelT w="0" h="0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844080" y="2501280"/>
                <a:ext cx="153869" cy="129614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1200000" lon="1200000" rev="0"/>
                </a:camera>
                <a:lightRig rig="threePt" dir="t">
                  <a:rot lat="0" lon="0" rev="0"/>
                </a:lightRig>
              </a:scene3d>
              <a:sp3d extrusionH="1517650" contourW="12700">
                <a:bevelT w="0" h="0"/>
                <a:extrusionClr>
                  <a:schemeClr val="accent6">
                    <a:lumMod val="75000"/>
                  </a:schemeClr>
                </a:extrusionClr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1978016" y="2552559"/>
                <a:ext cx="576064" cy="12961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1200000" lon="1200000" rev="0"/>
                </a:camera>
                <a:lightRig rig="threePt" dir="t">
                  <a:rot lat="0" lon="0" rev="0"/>
                </a:lightRig>
              </a:scene3d>
              <a:sp3d extrusionH="1517650" contourW="12700">
                <a:bevelT w="0" h="0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2" name="下矢印 21"/>
            <p:cNvSpPr/>
            <p:nvPr/>
          </p:nvSpPr>
          <p:spPr>
            <a:xfrm rot="10800000">
              <a:off x="1043608" y="2852936"/>
              <a:ext cx="936104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51602" y="1428206"/>
              <a:ext cx="1424488" cy="39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insulator</a:t>
              </a:r>
              <a:endParaRPr kumimoji="1" lang="ja-JP" altLang="en-US" sz="16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254682" y="1177464"/>
              <a:ext cx="1890846" cy="39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ferromagnetics</a:t>
              </a:r>
              <a:endParaRPr kumimoji="1" lang="ja-JP" altLang="en-US" sz="1600" dirty="0"/>
            </a:p>
          </p:txBody>
        </p:sp>
      </p:grpSp>
      <p:grpSp>
        <p:nvGrpSpPr>
          <p:cNvPr id="14" name="グループ化 21"/>
          <p:cNvGrpSpPr/>
          <p:nvPr/>
        </p:nvGrpSpPr>
        <p:grpSpPr>
          <a:xfrm>
            <a:off x="0" y="3356992"/>
            <a:ext cx="1152128" cy="3096344"/>
            <a:chOff x="5778130" y="1457089"/>
            <a:chExt cx="2016223" cy="3456385"/>
          </a:xfrm>
        </p:grpSpPr>
        <p:sp>
          <p:nvSpPr>
            <p:cNvPr id="30" name="下矢印 29"/>
            <p:cNvSpPr/>
            <p:nvPr/>
          </p:nvSpPr>
          <p:spPr>
            <a:xfrm rot="10800000">
              <a:off x="5778130" y="1457089"/>
              <a:ext cx="2016223" cy="345638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298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066162" y="2520592"/>
              <a:ext cx="720079" cy="174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200" b="1" dirty="0" smtClean="0"/>
                <a:t>H</a:t>
              </a:r>
              <a:endParaRPr kumimoji="1" lang="ja-JP" altLang="en-US" sz="7200" b="1" dirty="0"/>
            </a:p>
          </p:txBody>
        </p:sp>
      </p:grpSp>
      <p:sp>
        <p:nvSpPr>
          <p:cNvPr id="32" name="下矢印 31"/>
          <p:cNvSpPr/>
          <p:nvPr/>
        </p:nvSpPr>
        <p:spPr>
          <a:xfrm rot="10800000">
            <a:off x="2555776" y="5157192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5220072" y="4077072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/>
              <a:t>MRAM</a:t>
            </a:r>
            <a:endParaRPr lang="ja-JP" altLang="en-US" sz="3200" b="1" dirty="0"/>
          </a:p>
        </p:txBody>
      </p:sp>
      <p:sp>
        <p:nvSpPr>
          <p:cNvPr id="34" name="下矢印 33"/>
          <p:cNvSpPr/>
          <p:nvPr/>
        </p:nvSpPr>
        <p:spPr>
          <a:xfrm>
            <a:off x="2555776" y="5373216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 rot="5400000">
            <a:off x="2555776" y="4293096"/>
            <a:ext cx="4320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23" idx="2"/>
          </p:cNvCxnSpPr>
          <p:nvPr/>
        </p:nvCxnSpPr>
        <p:spPr>
          <a:xfrm rot="5400000">
            <a:off x="2004973" y="4318358"/>
            <a:ext cx="5255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右矢印 39"/>
          <p:cNvSpPr/>
          <p:nvPr/>
        </p:nvSpPr>
        <p:spPr>
          <a:xfrm>
            <a:off x="3779912" y="5445224"/>
            <a:ext cx="1224136" cy="360040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3779912" y="5013176"/>
            <a:ext cx="1224136" cy="1152128"/>
          </a:xfrm>
          <a:prstGeom prst="right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rot="16200000" flipH="1">
            <a:off x="4608004" y="6201308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211960" y="630932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current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15616" y="3284984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TMR junction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2" grpId="0" animBg="1"/>
      <p:bldP spid="34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anaka Lab\Desktop\実験\PPMS\Igor\Graph\Graph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6186802" cy="4536504"/>
          </a:xfrm>
          <a:prstGeom prst="rect">
            <a:avLst/>
          </a:prstGeom>
          <a:noFill/>
        </p:spPr>
      </p:pic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979712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　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MR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</a:rPr>
              <a:t>(thin film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vs</a:t>
            </a:r>
            <a:r>
              <a:rPr lang="en-US" altLang="ja-JP" sz="3600" dirty="0" smtClean="0">
                <a:solidFill>
                  <a:schemeClr val="bg1"/>
                </a:solidFill>
              </a:rPr>
              <a:t> wires)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949280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Nano wires have a </a:t>
            </a:r>
            <a:r>
              <a:rPr kumimoji="1" lang="en-US" altLang="ja-JP" sz="2400" dirty="0" smtClean="0"/>
              <a:t>MR property that is similar to poly and </a:t>
            </a:r>
            <a:r>
              <a:rPr kumimoji="1" lang="en-US" altLang="ja-JP" sz="2400" dirty="0" err="1" smtClean="0"/>
              <a:t>epi</a:t>
            </a:r>
            <a:r>
              <a:rPr kumimoji="1" lang="en-US" altLang="ja-JP" sz="2400" dirty="0" smtClean="0"/>
              <a:t> films.</a:t>
            </a:r>
            <a:endParaRPr kumimoji="1" lang="ja-JP" altLang="en-US" sz="2400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6156176" y="4869160"/>
          <a:ext cx="2170113" cy="419100"/>
        </p:xfrm>
        <a:graphic>
          <a:graphicData uri="http://schemas.openxmlformats.org/presentationml/2006/ole">
            <p:oleObj spid="_x0000_s45058" name="数式" r:id="rId6" imgW="1054080" imgH="203040" progId="Equation.3">
              <p:embed/>
            </p:oleObj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6134620" y="2204864"/>
          <a:ext cx="2109788" cy="406400"/>
        </p:xfrm>
        <a:graphic>
          <a:graphicData uri="http://schemas.openxmlformats.org/presentationml/2006/ole">
            <p:oleObj spid="_x0000_s45059" name="数式" r:id="rId7" imgW="105408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156176" y="3501008"/>
          <a:ext cx="2170113" cy="419100"/>
        </p:xfrm>
        <a:graphic>
          <a:graphicData uri="http://schemas.openxmlformats.org/presentationml/2006/ole">
            <p:oleObj spid="_x0000_s45060" name="数式" r:id="rId8" imgW="1054080" imgH="203040" progId="Equation.3">
              <p:embed/>
            </p:oleObj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0" y="1124744"/>
            <a:ext cx="88924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298782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Contents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1268760"/>
            <a:ext cx="6768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background of </a:t>
            </a:r>
            <a:r>
              <a:rPr lang="en-US" altLang="ja-JP" sz="2800" dirty="0" smtClean="0"/>
              <a:t>my </a:t>
            </a:r>
            <a:r>
              <a:rPr lang="en-US" altLang="ja-JP" sz="2800" dirty="0" smtClean="0"/>
              <a:t>research</a:t>
            </a:r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the method to fabricate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 wires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structural analysis of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 wires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summary 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1475656" y="2420888"/>
            <a:ext cx="5976664" cy="20162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492896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My experiment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grpSp>
        <p:nvGrpSpPr>
          <p:cNvPr id="6" name="グループ化 28"/>
          <p:cNvGrpSpPr/>
          <p:nvPr/>
        </p:nvGrpSpPr>
        <p:grpSpPr>
          <a:xfrm>
            <a:off x="251520" y="2132856"/>
            <a:ext cx="3888432" cy="2989639"/>
            <a:chOff x="-252536" y="1300689"/>
            <a:chExt cx="3888432" cy="2989639"/>
          </a:xfrm>
        </p:grpSpPr>
        <p:pic>
          <p:nvPicPr>
            <p:cNvPr id="12" name="Picture 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660729"/>
              <a:ext cx="2304246" cy="222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正方形/長方形 12"/>
            <p:cNvSpPr/>
            <p:nvPr/>
          </p:nvSpPr>
          <p:spPr>
            <a:xfrm>
              <a:off x="1187624" y="3820969"/>
              <a:ext cx="2448272" cy="469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/>
                <a:t>Science </a:t>
              </a:r>
              <a:r>
                <a:rPr lang="en-US" altLang="ja-JP" sz="1400" b="1" dirty="0" smtClean="0"/>
                <a:t>285</a:t>
              </a:r>
              <a:r>
                <a:rPr lang="en-US" altLang="ja-JP" sz="1400" dirty="0" smtClean="0"/>
                <a:t>, 1540 (1999)</a:t>
              </a:r>
            </a:p>
            <a:p>
              <a:endParaRPr lang="ja-JP" altLang="en-US" sz="1050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 rot="10800000">
              <a:off x="755576" y="2380809"/>
              <a:ext cx="1296144" cy="360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-252536" y="1876753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Ferromagnetic metal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-252536" y="2956873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/>
                <a:t>Paramagnetic insulator</a:t>
              </a:r>
              <a:endParaRPr kumimoji="1" lang="ja-JP" altLang="en-US" sz="1600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 rot="10800000">
              <a:off x="827584" y="3388921"/>
              <a:ext cx="504056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79512" y="1300689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La,Ca</a:t>
              </a:r>
              <a:r>
                <a:rPr kumimoji="1" lang="en-US" altLang="ja-JP" dirty="0" smtClean="0"/>
                <a:t>)MnO</a:t>
              </a:r>
              <a:r>
                <a:rPr kumimoji="1" lang="en-US" altLang="ja-JP" baseline="-25000" dirty="0" smtClean="0"/>
                <a:t>3 </a:t>
              </a:r>
              <a:r>
                <a:rPr kumimoji="1" lang="en-US" altLang="ja-JP" dirty="0" smtClean="0"/>
                <a:t>thin film</a:t>
              </a:r>
              <a:endParaRPr kumimoji="1" lang="ja-JP" altLang="en-US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0" y="1196752"/>
            <a:ext cx="51845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strongly correlated electron materials oxide</a:t>
            </a:r>
            <a:endParaRPr kumimoji="1" lang="ja-JP" altLang="en-US" sz="2000" dirty="0"/>
          </a:p>
        </p:txBody>
      </p:sp>
      <p:sp>
        <p:nvSpPr>
          <p:cNvPr id="20" name="右矢印 19"/>
          <p:cNvSpPr/>
          <p:nvPr/>
        </p:nvSpPr>
        <p:spPr>
          <a:xfrm>
            <a:off x="5364088" y="141277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12160" y="14127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 scaled domain structure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5004048" y="2132856"/>
            <a:ext cx="2448272" cy="2808312"/>
            <a:chOff x="4499992" y="2420888"/>
            <a:chExt cx="2448272" cy="2808312"/>
          </a:xfrm>
        </p:grpSpPr>
        <p:pic>
          <p:nvPicPr>
            <p:cNvPr id="3993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780928"/>
              <a:ext cx="223837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449999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VO</a:t>
              </a:r>
              <a:r>
                <a:rPr kumimoji="1" lang="en-US" altLang="ja-JP" baseline="-25000" dirty="0" smtClean="0"/>
                <a:t>2</a:t>
              </a:r>
              <a:r>
                <a:rPr kumimoji="1" lang="en-US" altLang="ja-JP" dirty="0" smtClean="0"/>
                <a:t> thin film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864167" y="4921423"/>
              <a:ext cx="20120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Science </a:t>
              </a:r>
              <a:r>
                <a:rPr lang="en-US" altLang="ja-JP" sz="1400" b="1" dirty="0" smtClean="0"/>
                <a:t>318</a:t>
              </a:r>
              <a:r>
                <a:rPr lang="en-US" altLang="ja-JP" sz="1400" dirty="0" smtClean="0"/>
                <a:t>, 1750 (2007)</a:t>
              </a:r>
              <a:endParaRPr lang="en-US" altLang="ja-JP" sz="1400" dirty="0" smtClean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644008" y="328498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insulator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52120" y="407707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metal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331640" y="616530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Giant physical properties in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nano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structures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99592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強</a:t>
            </a:r>
            <a:r>
              <a:rPr lang="ja-JP" altLang="en-US" dirty="0" smtClean="0"/>
              <a:t>相関電子系</a:t>
            </a:r>
            <a:r>
              <a:rPr lang="ja-JP" altLang="en-US" dirty="0" smtClean="0"/>
              <a:t>酸化物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1223471" y="5157192"/>
            <a:ext cx="2664609" cy="648072"/>
            <a:chOff x="1223471" y="5085184"/>
            <a:chExt cx="2664609" cy="648072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1835696" y="5085184"/>
              <a:ext cx="1440160" cy="648072"/>
              <a:chOff x="1979712" y="5733256"/>
              <a:chExt cx="1440160" cy="648072"/>
            </a:xfrm>
          </p:grpSpPr>
          <p:pic>
            <p:nvPicPr>
              <p:cNvPr id="3993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95736" y="5949280"/>
                <a:ext cx="102870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正方形/長方形 30"/>
              <p:cNvSpPr/>
              <p:nvPr/>
            </p:nvSpPr>
            <p:spPr>
              <a:xfrm rot="5400000">
                <a:off x="2987824" y="5949280"/>
                <a:ext cx="648072" cy="2160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 rot="5400000">
                <a:off x="1763688" y="5949280"/>
                <a:ext cx="648072" cy="2160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3131840" y="5373216"/>
              <a:ext cx="756240" cy="108000"/>
              <a:chOff x="3311872" y="6021288"/>
              <a:chExt cx="756240" cy="108000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 rot="10800000" flipH="1">
                <a:off x="3348032" y="6084072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円/楕円 55"/>
              <p:cNvSpPr/>
              <p:nvPr/>
            </p:nvSpPr>
            <p:spPr>
              <a:xfrm>
                <a:off x="3311872" y="60212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 rot="10800000">
              <a:off x="1223471" y="5373216"/>
              <a:ext cx="756240" cy="108000"/>
              <a:chOff x="3311872" y="6021288"/>
              <a:chExt cx="756240" cy="108000"/>
            </a:xfrm>
          </p:grpSpPr>
          <p:cxnSp>
            <p:nvCxnSpPr>
              <p:cNvPr id="73" name="直線コネクタ 72"/>
              <p:cNvCxnSpPr/>
              <p:nvPr/>
            </p:nvCxnSpPr>
            <p:spPr>
              <a:xfrm rot="10800000" flipH="1">
                <a:off x="3348032" y="6084072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/楕円 73"/>
              <p:cNvSpPr/>
              <p:nvPr/>
            </p:nvSpPr>
            <p:spPr>
              <a:xfrm>
                <a:off x="3311872" y="60212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4" name="グループ化 103"/>
          <p:cNvGrpSpPr/>
          <p:nvPr/>
        </p:nvGrpSpPr>
        <p:grpSpPr>
          <a:xfrm>
            <a:off x="4967888" y="5157192"/>
            <a:ext cx="2592600" cy="648072"/>
            <a:chOff x="4967888" y="5157192"/>
            <a:chExt cx="2592600" cy="648072"/>
          </a:xfrm>
        </p:grpSpPr>
        <p:pic>
          <p:nvPicPr>
            <p:cNvPr id="3994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5373216"/>
              <a:ext cx="9525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正方形/長方形 70"/>
            <p:cNvSpPr/>
            <p:nvPr/>
          </p:nvSpPr>
          <p:spPr>
            <a:xfrm rot="5400000">
              <a:off x="5364088" y="5373216"/>
              <a:ext cx="648072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5" name="グループ化 74"/>
            <p:cNvGrpSpPr/>
            <p:nvPr/>
          </p:nvGrpSpPr>
          <p:grpSpPr>
            <a:xfrm rot="10800000">
              <a:off x="4967888" y="5481239"/>
              <a:ext cx="756240" cy="108000"/>
              <a:chOff x="3311872" y="6021288"/>
              <a:chExt cx="756240" cy="108000"/>
            </a:xfrm>
          </p:grpSpPr>
          <p:cxnSp>
            <p:nvCxnSpPr>
              <p:cNvPr id="76" name="直線コネクタ 75"/>
              <p:cNvCxnSpPr/>
              <p:nvPr/>
            </p:nvCxnSpPr>
            <p:spPr>
              <a:xfrm rot="10800000" flipH="1">
                <a:off x="3348032" y="6084072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円/楕円 76"/>
              <p:cNvSpPr/>
              <p:nvPr/>
            </p:nvSpPr>
            <p:spPr>
              <a:xfrm>
                <a:off x="3311872" y="60212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3" name="正方形/長方形 82"/>
            <p:cNvSpPr/>
            <p:nvPr/>
          </p:nvSpPr>
          <p:spPr>
            <a:xfrm rot="5400000">
              <a:off x="6516216" y="5373216"/>
              <a:ext cx="648072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8" name="グループ化 77"/>
            <p:cNvGrpSpPr/>
            <p:nvPr/>
          </p:nvGrpSpPr>
          <p:grpSpPr>
            <a:xfrm>
              <a:off x="6804248" y="5445224"/>
              <a:ext cx="756240" cy="108000"/>
              <a:chOff x="3311872" y="6021288"/>
              <a:chExt cx="756240" cy="108000"/>
            </a:xfrm>
          </p:grpSpPr>
          <p:cxnSp>
            <p:nvCxnSpPr>
              <p:cNvPr id="79" name="直線コネクタ 78"/>
              <p:cNvCxnSpPr/>
              <p:nvPr/>
            </p:nvCxnSpPr>
            <p:spPr>
              <a:xfrm rot="10800000" flipH="1">
                <a:off x="3348032" y="6084072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円/楕円 79"/>
              <p:cNvSpPr/>
              <p:nvPr/>
            </p:nvSpPr>
            <p:spPr>
              <a:xfrm>
                <a:off x="3311872" y="60212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8" name="円/楕円 87"/>
          <p:cNvSpPr/>
          <p:nvPr/>
        </p:nvSpPr>
        <p:spPr>
          <a:xfrm>
            <a:off x="2195736" y="3356992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コネクタ 91"/>
          <p:cNvCxnSpPr>
            <a:stCxn id="88" idx="4"/>
          </p:cNvCxnSpPr>
          <p:nvPr/>
        </p:nvCxnSpPr>
        <p:spPr>
          <a:xfrm rot="5400000">
            <a:off x="1925706" y="4563126"/>
            <a:ext cx="1296144" cy="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円/楕円 100"/>
          <p:cNvSpPr/>
          <p:nvPr/>
        </p:nvSpPr>
        <p:spPr>
          <a:xfrm>
            <a:off x="6444208" y="2924944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/>
          <p:cNvCxnSpPr>
            <a:stCxn id="101" idx="4"/>
          </p:cNvCxnSpPr>
          <p:nvPr/>
        </p:nvCxnSpPr>
        <p:spPr>
          <a:xfrm rot="5400000">
            <a:off x="5742130" y="4131078"/>
            <a:ext cx="1728192" cy="4680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1403648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The effect of 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structures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28801"/>
            <a:ext cx="386328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11560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La,Pr,Ca</a:t>
            </a:r>
            <a:r>
              <a:rPr kumimoji="1" lang="en-US" altLang="ja-JP" dirty="0" smtClean="0"/>
              <a:t>)MnO</a:t>
            </a:r>
            <a:r>
              <a:rPr kumimoji="1" lang="en-US" altLang="ja-JP" baseline="-25000" dirty="0" smtClean="0"/>
              <a:t>3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979712" y="5445224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J.Appl.Phys</a:t>
            </a:r>
            <a:r>
              <a:rPr lang="en-US" altLang="ja-JP" sz="1400" dirty="0" smtClean="0"/>
              <a:t>. </a:t>
            </a:r>
            <a:r>
              <a:rPr lang="en-US" altLang="ja-JP" sz="1400" b="1" dirty="0" smtClean="0"/>
              <a:t>100</a:t>
            </a:r>
            <a:r>
              <a:rPr lang="en-US" altLang="ja-JP" sz="1400" dirty="0" smtClean="0"/>
              <a:t>, 124316 </a:t>
            </a:r>
            <a:r>
              <a:rPr lang="en-US" altLang="ja-JP" sz="1400" dirty="0" smtClean="0"/>
              <a:t>(2006)</a:t>
            </a:r>
            <a:endParaRPr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Drastic change by fabricating 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structure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003735" y="1268760"/>
            <a:ext cx="2952641" cy="1080120"/>
            <a:chOff x="4644008" y="4005064"/>
            <a:chExt cx="2952641" cy="108012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644008" y="4005064"/>
              <a:ext cx="2952641" cy="1080120"/>
              <a:chOff x="1223471" y="5085184"/>
              <a:chExt cx="2664609" cy="648072"/>
            </a:xfrm>
          </p:grpSpPr>
          <p:grpSp>
            <p:nvGrpSpPr>
              <p:cNvPr id="15" name="グループ化 66"/>
              <p:cNvGrpSpPr/>
              <p:nvPr/>
            </p:nvGrpSpPr>
            <p:grpSpPr>
              <a:xfrm>
                <a:off x="1835696" y="5085184"/>
                <a:ext cx="1440160" cy="648072"/>
                <a:chOff x="1979712" y="5733256"/>
                <a:chExt cx="1440160" cy="648072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95736" y="5949280"/>
                  <a:ext cx="1028700" cy="257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正方形/長方形 22"/>
                <p:cNvSpPr/>
                <p:nvPr/>
              </p:nvSpPr>
              <p:spPr>
                <a:xfrm rot="5400000">
                  <a:off x="2987824" y="5949280"/>
                  <a:ext cx="648072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 rot="5400000">
                  <a:off x="1763688" y="5949280"/>
                  <a:ext cx="648072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" name="グループ化 56"/>
              <p:cNvGrpSpPr/>
              <p:nvPr/>
            </p:nvGrpSpPr>
            <p:grpSpPr>
              <a:xfrm>
                <a:off x="3131840" y="5373216"/>
                <a:ext cx="756240" cy="108000"/>
                <a:chOff x="3311872" y="6021288"/>
                <a:chExt cx="756240" cy="108000"/>
              </a:xfrm>
            </p:grpSpPr>
            <p:cxnSp>
              <p:nvCxnSpPr>
                <p:cNvPr id="20" name="直線コネクタ 19"/>
                <p:cNvCxnSpPr/>
                <p:nvPr/>
              </p:nvCxnSpPr>
              <p:spPr>
                <a:xfrm rot="10800000" flipH="1">
                  <a:off x="3348032" y="6084072"/>
                  <a:ext cx="7200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円/楕円 20"/>
                <p:cNvSpPr/>
                <p:nvPr/>
              </p:nvSpPr>
              <p:spPr>
                <a:xfrm>
                  <a:off x="3311872" y="6021288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71"/>
              <p:cNvGrpSpPr/>
              <p:nvPr/>
            </p:nvGrpSpPr>
            <p:grpSpPr>
              <a:xfrm rot="10800000">
                <a:off x="1223471" y="5373216"/>
                <a:ext cx="756240" cy="108000"/>
                <a:chOff x="3311872" y="6021288"/>
                <a:chExt cx="756240" cy="108000"/>
              </a:xfrm>
            </p:grpSpPr>
            <p:cxnSp>
              <p:nvCxnSpPr>
                <p:cNvPr id="18" name="直線コネクタ 17"/>
                <p:cNvCxnSpPr/>
                <p:nvPr/>
              </p:nvCxnSpPr>
              <p:spPr>
                <a:xfrm rot="10800000" flipH="1">
                  <a:off x="3348032" y="6084072"/>
                  <a:ext cx="7200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円/楕円 18"/>
                <p:cNvSpPr/>
                <p:nvPr/>
              </p:nvSpPr>
              <p:spPr>
                <a:xfrm>
                  <a:off x="3311872" y="6021288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27" name="直線矢印コネクタ 26"/>
            <p:cNvCxnSpPr/>
            <p:nvPr/>
          </p:nvCxnSpPr>
          <p:spPr>
            <a:xfrm rot="5400000">
              <a:off x="5652914" y="4580334"/>
              <a:ext cx="57606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ボックス 27"/>
          <p:cNvSpPr txBox="1"/>
          <p:nvPr/>
        </p:nvSpPr>
        <p:spPr>
          <a:xfrm>
            <a:off x="1763688" y="61653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Pick up the intrinsic physical property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77988"/>
            <a:ext cx="3409094" cy="33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grpSp>
        <p:nvGrpSpPr>
          <p:cNvPr id="5" name="グループ化 4"/>
          <p:cNvGrpSpPr/>
          <p:nvPr/>
        </p:nvGrpSpPr>
        <p:grpSpPr>
          <a:xfrm>
            <a:off x="5868144" y="1096144"/>
            <a:ext cx="2844824" cy="1920553"/>
            <a:chOff x="1574303" y="1835969"/>
            <a:chExt cx="2844824" cy="1920553"/>
          </a:xfrm>
        </p:grpSpPr>
        <p:pic>
          <p:nvPicPr>
            <p:cNvPr id="6" name="Picture 2" descr="C:\Users\Tanaka Lab\Desktop\Fe3O4_real.bmp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4303" y="1835969"/>
              <a:ext cx="2438399" cy="1828800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086471" y="3448745"/>
              <a:ext cx="1332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/>
                <a:t>Spinel</a:t>
              </a:r>
              <a:r>
                <a:rPr kumimoji="1" lang="en-US" altLang="ja-JP" sz="1400" dirty="0" smtClean="0"/>
                <a:t> structure</a:t>
              </a:r>
              <a:endParaRPr kumimoji="1" lang="ja-JP" altLang="en-US" sz="14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79512" y="1268760"/>
            <a:ext cx="532859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(Fe</a:t>
            </a:r>
            <a:r>
              <a:rPr lang="en-US" altLang="ja-JP" sz="3600" b="1" baseline="-25000" dirty="0" smtClean="0"/>
              <a:t>3-x</a:t>
            </a:r>
            <a:r>
              <a:rPr lang="en-US" altLang="ja-JP" sz="3600" b="1" dirty="0" smtClean="0"/>
              <a:t>Mn</a:t>
            </a:r>
            <a:r>
              <a:rPr lang="en-US" altLang="ja-JP" sz="3600" b="1" baseline="-25000" dirty="0" smtClean="0"/>
              <a:t>x</a:t>
            </a:r>
            <a:r>
              <a:rPr lang="en-US" altLang="ja-JP" sz="3600" b="1" dirty="0" smtClean="0"/>
              <a:t>)O</a:t>
            </a:r>
            <a:r>
              <a:rPr lang="en-US" altLang="ja-JP" sz="3600" b="1" baseline="-25000" dirty="0" smtClean="0"/>
              <a:t>4 </a:t>
            </a:r>
            <a:r>
              <a:rPr lang="en-US" altLang="ja-JP" sz="3600" b="1" dirty="0" smtClean="0"/>
              <a:t> </a:t>
            </a:r>
            <a:r>
              <a:rPr lang="en-US" altLang="ja-JP" sz="3600" dirty="0" smtClean="0"/>
              <a:t>:</a:t>
            </a:r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err="1" smtClean="0"/>
              <a:t>Mn</a:t>
            </a:r>
            <a:r>
              <a:rPr lang="en-US" altLang="ja-JP" sz="2800" dirty="0" smtClean="0"/>
              <a:t> doped Fe</a:t>
            </a:r>
            <a:r>
              <a:rPr lang="en-US" altLang="ja-JP" sz="2800" baseline="-25000" dirty="0" smtClean="0"/>
              <a:t>3</a:t>
            </a:r>
            <a:r>
              <a:rPr lang="en-US" altLang="ja-JP" sz="2800" dirty="0" smtClean="0"/>
              <a:t>O</a:t>
            </a:r>
            <a:r>
              <a:rPr lang="en-US" altLang="ja-JP" sz="2800" baseline="-25000" dirty="0" smtClean="0"/>
              <a:t>4 </a:t>
            </a:r>
            <a:r>
              <a:rPr lang="ja-JP" altLang="en-US" sz="2400" baseline="-25000" dirty="0" smtClean="0"/>
              <a:t>　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920364" y="3789040"/>
            <a:ext cx="5120480" cy="1545793"/>
            <a:chOff x="6453508" y="3450342"/>
            <a:chExt cx="5120480" cy="1545793"/>
          </a:xfrm>
        </p:grpSpPr>
        <p:pic>
          <p:nvPicPr>
            <p:cNvPr id="11" name="Picture 3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53508" y="3450342"/>
              <a:ext cx="2355492" cy="1545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正方形/長方形 11"/>
            <p:cNvSpPr/>
            <p:nvPr/>
          </p:nvSpPr>
          <p:spPr>
            <a:xfrm>
              <a:off x="8809000" y="4602470"/>
              <a:ext cx="27649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 Appl. Phys. </a:t>
              </a:r>
              <a:r>
                <a:rPr lang="en-US" altLang="ja-JP" sz="1400" dirty="0" err="1" smtClean="0"/>
                <a:t>Lett</a:t>
              </a:r>
              <a:r>
                <a:rPr lang="en-US" altLang="ja-JP" sz="1400" dirty="0" smtClean="0"/>
                <a:t>. </a:t>
              </a:r>
              <a:r>
                <a:rPr lang="en-US" altLang="ja-JP" sz="1400" b="1" dirty="0" smtClean="0"/>
                <a:t>86</a:t>
              </a:r>
              <a:r>
                <a:rPr lang="en-US" altLang="ja-JP" sz="1400" dirty="0" smtClean="0"/>
                <a:t>, 222504 (2005</a:t>
              </a:r>
              <a:r>
                <a:rPr lang="en-US" altLang="ja-JP" sz="1400" b="1" dirty="0" smtClean="0"/>
                <a:t>)</a:t>
              </a:r>
              <a:endParaRPr lang="ja-JP" altLang="en-US" sz="14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475656" y="18864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My target : </a:t>
            </a:r>
            <a:r>
              <a:rPr lang="en-US" altLang="ja-JP" sz="3600" dirty="0" smtClean="0">
                <a:solidFill>
                  <a:schemeClr val="bg1"/>
                </a:solidFill>
              </a:rPr>
              <a:t>(Fe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3-x</a:t>
            </a:r>
            <a:r>
              <a:rPr lang="en-US" altLang="ja-JP" sz="3600" dirty="0" smtClean="0">
                <a:solidFill>
                  <a:schemeClr val="bg1"/>
                </a:solidFill>
              </a:rPr>
              <a:t>Mn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</a:rPr>
              <a:t>)O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4</a:t>
            </a:r>
          </a:p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95536" y="5661248"/>
            <a:ext cx="4279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High spin </a:t>
            </a:r>
            <a:r>
              <a:rPr lang="en-US" altLang="ja-JP" sz="2000" dirty="0" err="1" smtClean="0"/>
              <a:t>polaryzation</a:t>
            </a:r>
            <a:r>
              <a:rPr lang="en-US" altLang="ja-JP" sz="2000" dirty="0" smtClean="0"/>
              <a:t> (</a:t>
            </a:r>
            <a:r>
              <a:rPr lang="ja-JP" altLang="en-US" sz="2000" dirty="0" smtClean="0"/>
              <a:t>スピン偏極率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306896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high curie temperature(</a:t>
            </a:r>
            <a:r>
              <a:rPr lang="en-US" altLang="ja-JP" sz="2000" dirty="0" err="1" smtClean="0"/>
              <a:t>Tc</a:t>
            </a:r>
            <a:r>
              <a:rPr lang="en-US" altLang="ja-JP" sz="2000" dirty="0" smtClean="0"/>
              <a:t>)</a:t>
            </a:r>
            <a:endParaRPr lang="ja-JP" altLang="en-US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control carrier density by doping </a:t>
            </a:r>
            <a:r>
              <a:rPr lang="en-US" altLang="ja-JP" sz="2000" dirty="0" err="1" smtClean="0"/>
              <a:t>Mn</a:t>
            </a:r>
            <a:endParaRPr kumimoji="1" lang="ja-JP" altLang="en-US" sz="2000" dirty="0"/>
          </a:p>
        </p:txBody>
      </p:sp>
      <p:sp>
        <p:nvSpPr>
          <p:cNvPr id="18" name="右矢印 17"/>
          <p:cNvSpPr/>
          <p:nvPr/>
        </p:nvSpPr>
        <p:spPr>
          <a:xfrm>
            <a:off x="4716016" y="3284984"/>
            <a:ext cx="5040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335699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Application for devise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788024" y="5517232"/>
            <a:ext cx="50405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28184" y="56420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Large MR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63888" y="633478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err="1" smtClean="0"/>
              <a:t>Magnetoresistance</a:t>
            </a:r>
            <a:r>
              <a:rPr lang="en-US" altLang="ja-JP" sz="1400" b="1" dirty="0" smtClean="0"/>
              <a:t>(MR)</a:t>
            </a:r>
            <a:r>
              <a:rPr lang="en-US" altLang="ja-JP" sz="1400" dirty="0" smtClean="0"/>
              <a:t>:</a:t>
            </a:r>
          </a:p>
          <a:p>
            <a:r>
              <a:rPr lang="en-US" altLang="ja-JP" sz="1400" dirty="0" smtClean="0"/>
              <a:t>          the phenomenon that resistance changes by applied magnetic field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4" descr="C:\Users\Tanaka Lab\Documents\green_isir_rogo1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1047750" cy="58102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83568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The method to fabricate 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wires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124744"/>
            <a:ext cx="345638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Sidewall </a:t>
            </a:r>
            <a:r>
              <a:rPr kumimoji="1" lang="en-US" altLang="ja-JP" sz="3200" dirty="0" smtClean="0"/>
              <a:t>deposition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1.Fabricate wall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131840" y="2062589"/>
            <a:ext cx="3960440" cy="646331"/>
            <a:chOff x="467544" y="3284984"/>
            <a:chExt cx="3960440" cy="646331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467544" y="3284984"/>
              <a:ext cx="3960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2.Deposite target </a:t>
              </a:r>
            </a:p>
            <a:p>
              <a:r>
                <a:rPr kumimoji="1" lang="en-US" altLang="ja-JP" dirty="0" smtClean="0"/>
                <a:t>along with the wall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95736" y="328498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蒸着する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092280" y="21235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3.Remove the wall</a:t>
            </a:r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 rot="16200000">
            <a:off x="6228184" y="2060848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5076056" y="1834160"/>
            <a:ext cx="2256787" cy="3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endParaRPr lang="en-US" altLang="ja-JP" dirty="0"/>
          </a:p>
        </p:txBody>
      </p:sp>
      <p:grpSp>
        <p:nvGrpSpPr>
          <p:cNvPr id="283" name="グループ化 282"/>
          <p:cNvGrpSpPr/>
          <p:nvPr/>
        </p:nvGrpSpPr>
        <p:grpSpPr>
          <a:xfrm>
            <a:off x="-108520" y="3789040"/>
            <a:ext cx="2088232" cy="792088"/>
            <a:chOff x="2503474" y="3429000"/>
            <a:chExt cx="2088232" cy="792088"/>
          </a:xfrm>
        </p:grpSpPr>
        <p:sp>
          <p:nvSpPr>
            <p:cNvPr id="284" name="正方形/長方形 283"/>
            <p:cNvSpPr/>
            <p:nvPr/>
          </p:nvSpPr>
          <p:spPr>
            <a:xfrm>
              <a:off x="2503474" y="4103968"/>
              <a:ext cx="2088232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>
                <a:rot lat="0" lon="0" rev="0"/>
              </a:lightRig>
            </a:scene3d>
            <a:sp3d extrusionH="190500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正方形/長方形 284"/>
            <p:cNvSpPr>
              <a:spLocks/>
            </p:cNvSpPr>
            <p:nvPr/>
          </p:nvSpPr>
          <p:spPr>
            <a:xfrm>
              <a:off x="2940648" y="3429000"/>
              <a:ext cx="210898" cy="565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/>
            </a:scene3d>
            <a:sp3d extrusionH="1905000" contourW="12700"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6" name="正方形/長方形 285"/>
            <p:cNvSpPr>
              <a:spLocks/>
            </p:cNvSpPr>
            <p:nvPr/>
          </p:nvSpPr>
          <p:spPr>
            <a:xfrm>
              <a:off x="4020768" y="3655139"/>
              <a:ext cx="210898" cy="565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/>
            </a:scene3d>
            <a:sp3d extrusionH="1905000" contourW="12700">
              <a:extrusionClr>
                <a:srgbClr val="00B0F0"/>
              </a:extrusionClr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88" name="グループ化 287"/>
          <p:cNvGrpSpPr/>
          <p:nvPr/>
        </p:nvGrpSpPr>
        <p:grpSpPr>
          <a:xfrm>
            <a:off x="5940152" y="4015179"/>
            <a:ext cx="2088232" cy="781973"/>
            <a:chOff x="2555776" y="3429000"/>
            <a:chExt cx="2088232" cy="781973"/>
          </a:xfrm>
        </p:grpSpPr>
        <p:sp>
          <p:nvSpPr>
            <p:cNvPr id="292" name="正方形/長方形 291"/>
            <p:cNvSpPr/>
            <p:nvPr/>
          </p:nvSpPr>
          <p:spPr>
            <a:xfrm>
              <a:off x="2555776" y="4077072"/>
              <a:ext cx="2088232" cy="720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>
                <a:rot lat="0" lon="0" rev="0"/>
              </a:lightRig>
            </a:scene3d>
            <a:sp3d extrusionH="190500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/>
            <p:cNvSpPr>
              <a:spLocks/>
            </p:cNvSpPr>
            <p:nvPr/>
          </p:nvSpPr>
          <p:spPr>
            <a:xfrm>
              <a:off x="4231666" y="3645024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/>
            </a:scene3d>
            <a:sp3d extrusionH="1905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1" name="正方形/長方形 290"/>
            <p:cNvSpPr>
              <a:spLocks/>
            </p:cNvSpPr>
            <p:nvPr/>
          </p:nvSpPr>
          <p:spPr>
            <a:xfrm>
              <a:off x="3151546" y="3429000"/>
              <a:ext cx="144016" cy="565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200000" lon="1800000" rev="0"/>
              </a:camera>
              <a:lightRig rig="balanced" dir="t"/>
            </a:scene3d>
            <a:sp3d extrusionH="1905000" contourW="12700"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6" name="グループ化 295"/>
          <p:cNvGrpSpPr/>
          <p:nvPr/>
        </p:nvGrpSpPr>
        <p:grpSpPr>
          <a:xfrm>
            <a:off x="2627784" y="2492896"/>
            <a:ext cx="3528392" cy="2237729"/>
            <a:chOff x="2627784" y="1983359"/>
            <a:chExt cx="3528392" cy="2237729"/>
          </a:xfrm>
        </p:grpSpPr>
        <p:grpSp>
          <p:nvGrpSpPr>
            <p:cNvPr id="287" name="グループ化 286"/>
            <p:cNvGrpSpPr/>
            <p:nvPr/>
          </p:nvGrpSpPr>
          <p:grpSpPr>
            <a:xfrm>
              <a:off x="2627784" y="3429000"/>
              <a:ext cx="2088232" cy="792088"/>
              <a:chOff x="2483768" y="3429000"/>
              <a:chExt cx="2088232" cy="792088"/>
            </a:xfrm>
          </p:grpSpPr>
          <p:grpSp>
            <p:nvGrpSpPr>
              <p:cNvPr id="282" name="グループ化 281"/>
              <p:cNvGrpSpPr/>
              <p:nvPr/>
            </p:nvGrpSpPr>
            <p:grpSpPr>
              <a:xfrm>
                <a:off x="2483768" y="3429000"/>
                <a:ext cx="2088232" cy="792088"/>
                <a:chOff x="2503474" y="3429000"/>
                <a:chExt cx="2088232" cy="792088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2503474" y="4103968"/>
                  <a:ext cx="2088232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>
                    <a:rot lat="1200000" lon="1800000" rev="0"/>
                  </a:camera>
                  <a:lightRig rig="balanced" dir="t">
                    <a:rot lat="0" lon="0" rev="0"/>
                  </a:lightRig>
                </a:scene3d>
                <a:sp3d extrusionH="1905000">
                  <a:extrusionClr>
                    <a:schemeClr val="tx1">
                      <a:lumMod val="50000"/>
                      <a:lumOff val="50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>
                  <a:spLocks/>
                </p:cNvSpPr>
                <p:nvPr/>
              </p:nvSpPr>
              <p:spPr>
                <a:xfrm>
                  <a:off x="2940648" y="3429000"/>
                  <a:ext cx="210898" cy="56594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>
                    <a:rot lat="1200000" lon="1800000" rev="0"/>
                  </a:camera>
                  <a:lightRig rig="balanced" dir="t"/>
                </a:scene3d>
                <a:sp3d extrusionH="1905000" contourW="12700">
                  <a:extrusionClr>
                    <a:srgbClr val="00B0F0"/>
                  </a:extrusionClr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0" name="正方形/長方形 29"/>
                <p:cNvSpPr>
                  <a:spLocks/>
                </p:cNvSpPr>
                <p:nvPr/>
              </p:nvSpPr>
              <p:spPr>
                <a:xfrm>
                  <a:off x="4020768" y="3655139"/>
                  <a:ext cx="210898" cy="56594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>
                    <a:rot lat="1200000" lon="1800000" rev="0"/>
                  </a:camera>
                  <a:lightRig rig="balanced" dir="t"/>
                </a:scene3d>
                <a:sp3d extrusionH="1905000" contourW="12700">
                  <a:extrusionClr>
                    <a:srgbClr val="00B0F0"/>
                  </a:extrusionClr>
                  <a:contourClr>
                    <a:srgbClr val="00B0F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29" name="正方形/長方形 128"/>
              <p:cNvSpPr>
                <a:spLocks/>
              </p:cNvSpPr>
              <p:nvPr/>
            </p:nvSpPr>
            <p:spPr>
              <a:xfrm>
                <a:off x="4231666" y="3645024"/>
                <a:ext cx="144016" cy="5659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>
                  <a:rot lat="1200000" lon="1800000" rev="0"/>
                </a:camera>
                <a:lightRig rig="balanced" dir="t"/>
              </a:scene3d>
              <a:sp3d extrusionH="1905000" contourW="12700">
                <a:extrusionClr>
                  <a:srgbClr val="FFC000"/>
                </a:extrusionClr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正方形/長方形 129"/>
              <p:cNvSpPr>
                <a:spLocks/>
              </p:cNvSpPr>
              <p:nvPr/>
            </p:nvSpPr>
            <p:spPr>
              <a:xfrm>
                <a:off x="3151546" y="3429000"/>
                <a:ext cx="144016" cy="5659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>
                  <a:rot lat="1200000" lon="1800000" rev="0"/>
                </a:camera>
                <a:lightRig rig="balanced" dir="t"/>
              </a:scene3d>
              <a:sp3d extrusionH="1905000" contourW="12700">
                <a:extrusionClr>
                  <a:srgbClr val="FFC000"/>
                </a:extrusionClr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81" name="グループ化 142"/>
            <p:cNvGrpSpPr/>
            <p:nvPr/>
          </p:nvGrpSpPr>
          <p:grpSpPr>
            <a:xfrm rot="7871990">
              <a:off x="3754260" y="2630598"/>
              <a:ext cx="1013226" cy="582842"/>
              <a:chOff x="6532440" y="2160208"/>
              <a:chExt cx="883437" cy="485740"/>
            </a:xfrm>
          </p:grpSpPr>
          <p:sp>
            <p:nvSpPr>
              <p:cNvPr id="182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3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4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5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6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7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8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89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1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2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3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4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5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6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7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8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99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0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1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2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3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4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205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55" name="グループ化 142"/>
            <p:cNvGrpSpPr/>
            <p:nvPr/>
          </p:nvGrpSpPr>
          <p:grpSpPr>
            <a:xfrm rot="8253810">
              <a:off x="4430954" y="3356527"/>
              <a:ext cx="1013226" cy="582842"/>
              <a:chOff x="6532440" y="2160208"/>
              <a:chExt cx="883437" cy="485740"/>
            </a:xfrm>
          </p:grpSpPr>
          <p:sp>
            <p:nvSpPr>
              <p:cNvPr id="56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57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59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0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1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2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3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5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3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79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206" name="グループ化 142"/>
            <p:cNvGrpSpPr/>
            <p:nvPr/>
          </p:nvGrpSpPr>
          <p:grpSpPr>
            <a:xfrm rot="7871990">
              <a:off x="3368401" y="2996487"/>
              <a:ext cx="1013226" cy="582842"/>
              <a:chOff x="6532440" y="2160208"/>
              <a:chExt cx="883437" cy="485740"/>
            </a:xfrm>
          </p:grpSpPr>
          <p:sp>
            <p:nvSpPr>
              <p:cNvPr id="207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8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09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0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1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2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3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4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5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6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7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8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19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0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1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2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3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4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5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6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7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8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29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230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231" name="グループ化 142"/>
            <p:cNvGrpSpPr/>
            <p:nvPr/>
          </p:nvGrpSpPr>
          <p:grpSpPr>
            <a:xfrm rot="7871990">
              <a:off x="4402333" y="2198551"/>
              <a:ext cx="1013226" cy="582842"/>
              <a:chOff x="6532440" y="2160208"/>
              <a:chExt cx="883437" cy="485740"/>
            </a:xfrm>
          </p:grpSpPr>
          <p:sp>
            <p:nvSpPr>
              <p:cNvPr id="232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3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4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5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6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7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8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39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0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1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2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3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4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5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6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7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8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49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0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1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2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3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4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255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256" name="グループ化 142"/>
            <p:cNvGrpSpPr/>
            <p:nvPr/>
          </p:nvGrpSpPr>
          <p:grpSpPr>
            <a:xfrm rot="7871990">
              <a:off x="5358142" y="2486582"/>
              <a:ext cx="1013226" cy="582842"/>
              <a:chOff x="6532440" y="2160208"/>
              <a:chExt cx="883437" cy="485740"/>
            </a:xfrm>
          </p:grpSpPr>
          <p:sp>
            <p:nvSpPr>
              <p:cNvPr id="257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6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7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8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69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0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1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2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3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4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5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6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7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8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279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280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131" name="グループ化 142"/>
            <p:cNvGrpSpPr/>
            <p:nvPr/>
          </p:nvGrpSpPr>
          <p:grpSpPr>
            <a:xfrm rot="7871990">
              <a:off x="4952577" y="2918631"/>
              <a:ext cx="1013226" cy="582842"/>
              <a:chOff x="6532440" y="2160208"/>
              <a:chExt cx="883437" cy="485740"/>
            </a:xfrm>
          </p:grpSpPr>
          <p:sp>
            <p:nvSpPr>
              <p:cNvPr id="132" name="Oval 21"/>
              <p:cNvSpPr>
                <a:spLocks noChangeArrowheads="1"/>
              </p:cNvSpPr>
              <p:nvPr/>
            </p:nvSpPr>
            <p:spPr bwMode="auto">
              <a:xfrm flipH="1">
                <a:off x="7003235" y="224434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3" name="Oval 23"/>
              <p:cNvSpPr>
                <a:spLocks noChangeArrowheads="1"/>
              </p:cNvSpPr>
              <p:nvPr/>
            </p:nvSpPr>
            <p:spPr bwMode="auto">
              <a:xfrm flipH="1">
                <a:off x="6844696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4" name="Oval 24"/>
              <p:cNvSpPr>
                <a:spLocks noChangeArrowheads="1"/>
              </p:cNvSpPr>
              <p:nvPr/>
            </p:nvSpPr>
            <p:spPr bwMode="auto">
              <a:xfrm flipH="1">
                <a:off x="7355743" y="231688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 flipH="1">
                <a:off x="7037550" y="248085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 flipH="1">
                <a:off x="6653520" y="2292955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 flipH="1">
                <a:off x="6763467" y="235366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8" name="Oval 28"/>
              <p:cNvSpPr>
                <a:spLocks noChangeArrowheads="1"/>
              </p:cNvSpPr>
              <p:nvPr/>
            </p:nvSpPr>
            <p:spPr bwMode="auto">
              <a:xfrm flipH="1">
                <a:off x="7062921" y="241415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39" name="Oval 29"/>
              <p:cNvSpPr>
                <a:spLocks noChangeArrowheads="1"/>
              </p:cNvSpPr>
              <p:nvPr/>
            </p:nvSpPr>
            <p:spPr bwMode="auto">
              <a:xfrm flipH="1">
                <a:off x="7301211" y="227467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0" name="Oval 30"/>
              <p:cNvSpPr>
                <a:spLocks noChangeArrowheads="1"/>
              </p:cNvSpPr>
              <p:nvPr/>
            </p:nvSpPr>
            <p:spPr bwMode="auto">
              <a:xfrm flipH="1">
                <a:off x="7335577" y="241670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1" name="Oval 33"/>
              <p:cNvSpPr>
                <a:spLocks noChangeArrowheads="1"/>
              </p:cNvSpPr>
              <p:nvPr/>
            </p:nvSpPr>
            <p:spPr bwMode="auto">
              <a:xfrm flipH="1">
                <a:off x="7014068" y="216020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2" name="Oval 34"/>
              <p:cNvSpPr>
                <a:spLocks noChangeArrowheads="1"/>
              </p:cNvSpPr>
              <p:nvPr/>
            </p:nvSpPr>
            <p:spPr bwMode="auto">
              <a:xfrm flipH="1">
                <a:off x="7165881" y="2228922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3" name="Oval 35"/>
              <p:cNvSpPr>
                <a:spLocks noChangeArrowheads="1"/>
              </p:cNvSpPr>
              <p:nvPr/>
            </p:nvSpPr>
            <p:spPr bwMode="auto">
              <a:xfrm flipH="1">
                <a:off x="6663649" y="233349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4" name="Oval 36"/>
              <p:cNvSpPr>
                <a:spLocks noChangeArrowheads="1"/>
              </p:cNvSpPr>
              <p:nvPr/>
            </p:nvSpPr>
            <p:spPr bwMode="auto">
              <a:xfrm flipH="1">
                <a:off x="6888376" y="2281424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5" name="Oval 37"/>
              <p:cNvSpPr>
                <a:spLocks noChangeArrowheads="1"/>
              </p:cNvSpPr>
              <p:nvPr/>
            </p:nvSpPr>
            <p:spPr bwMode="auto">
              <a:xfrm flipH="1">
                <a:off x="6844696" y="243684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6" name="Oval 21"/>
              <p:cNvSpPr>
                <a:spLocks noChangeArrowheads="1"/>
              </p:cNvSpPr>
              <p:nvPr/>
            </p:nvSpPr>
            <p:spPr bwMode="auto">
              <a:xfrm flipH="1">
                <a:off x="7230198" y="240035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7" name="Oval 22"/>
              <p:cNvSpPr>
                <a:spLocks noChangeArrowheads="1"/>
              </p:cNvSpPr>
              <p:nvPr/>
            </p:nvSpPr>
            <p:spPr bwMode="auto">
              <a:xfrm flipH="1">
                <a:off x="6619662" y="223829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8" name="Oval 23"/>
              <p:cNvSpPr>
                <a:spLocks noChangeArrowheads="1"/>
              </p:cNvSpPr>
              <p:nvPr/>
            </p:nvSpPr>
            <p:spPr bwMode="auto">
              <a:xfrm flipH="1">
                <a:off x="6906009" y="2395316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49" name="Oval 25"/>
              <p:cNvSpPr>
                <a:spLocks noChangeArrowheads="1"/>
              </p:cNvSpPr>
              <p:nvPr/>
            </p:nvSpPr>
            <p:spPr bwMode="auto">
              <a:xfrm flipH="1">
                <a:off x="7121249" y="2528207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50" name="Oval 26"/>
              <p:cNvSpPr>
                <a:spLocks noChangeArrowheads="1"/>
              </p:cNvSpPr>
              <p:nvPr/>
            </p:nvSpPr>
            <p:spPr bwMode="auto">
              <a:xfrm flipH="1">
                <a:off x="6908038" y="21774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51" name="Oval 27"/>
              <p:cNvSpPr>
                <a:spLocks noChangeArrowheads="1"/>
              </p:cNvSpPr>
              <p:nvPr/>
            </p:nvSpPr>
            <p:spPr bwMode="auto">
              <a:xfrm flipH="1">
                <a:off x="6773504" y="221330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52" name="Oval 28"/>
              <p:cNvSpPr>
                <a:spLocks noChangeArrowheads="1"/>
              </p:cNvSpPr>
              <p:nvPr/>
            </p:nvSpPr>
            <p:spPr bwMode="auto">
              <a:xfrm flipH="1">
                <a:off x="6720829" y="2283950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53" name="Oval 31"/>
              <p:cNvSpPr>
                <a:spLocks noChangeArrowheads="1"/>
              </p:cNvSpPr>
              <p:nvPr/>
            </p:nvSpPr>
            <p:spPr bwMode="auto">
              <a:xfrm flipH="1">
                <a:off x="7085985" y="2275839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154" name="Oval 32"/>
              <p:cNvSpPr>
                <a:spLocks noChangeArrowheads="1"/>
              </p:cNvSpPr>
              <p:nvPr/>
            </p:nvSpPr>
            <p:spPr bwMode="auto">
              <a:xfrm flipH="1">
                <a:off x="7190502" y="2588753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 dirty="0"/>
              </a:p>
            </p:txBody>
          </p:sp>
          <p:sp>
            <p:nvSpPr>
              <p:cNvPr id="155" name="Oval 35"/>
              <p:cNvSpPr>
                <a:spLocks noChangeArrowheads="1"/>
              </p:cNvSpPr>
              <p:nvPr/>
            </p:nvSpPr>
            <p:spPr bwMode="auto">
              <a:xfrm flipH="1">
                <a:off x="6532440" y="2247718"/>
                <a:ext cx="60134" cy="57195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</p:grpSp>
      <p:sp>
        <p:nvSpPr>
          <p:cNvPr id="295" name="テキスト ボックス 294"/>
          <p:cNvSpPr txBox="1"/>
          <p:nvPr/>
        </p:nvSpPr>
        <p:spPr>
          <a:xfrm>
            <a:off x="755576" y="5805264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b="1" dirty="0" smtClean="0">
                <a:solidFill>
                  <a:srgbClr val="FF0000"/>
                </a:solidFill>
              </a:rPr>
              <a:t>It is possible to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fabricate nano wires that height and width are 10-100nm easily.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7" name="下矢印 296"/>
          <p:cNvSpPr/>
          <p:nvPr/>
        </p:nvSpPr>
        <p:spPr>
          <a:xfrm rot="16200000">
            <a:off x="2339752" y="2132856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0" name="グループ化 309"/>
          <p:cNvGrpSpPr/>
          <p:nvPr/>
        </p:nvGrpSpPr>
        <p:grpSpPr>
          <a:xfrm>
            <a:off x="1115616" y="3861842"/>
            <a:ext cx="1728192" cy="1335420"/>
            <a:chOff x="1115616" y="3861842"/>
            <a:chExt cx="1728192" cy="1335420"/>
          </a:xfrm>
        </p:grpSpPr>
        <p:cxnSp>
          <p:nvCxnSpPr>
            <p:cNvPr id="299" name="直線矢印コネクタ 298"/>
            <p:cNvCxnSpPr/>
            <p:nvPr/>
          </p:nvCxnSpPr>
          <p:spPr>
            <a:xfrm rot="5400000">
              <a:off x="1619672" y="4149080"/>
              <a:ext cx="576064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テキスト ボックス 299"/>
            <p:cNvSpPr txBox="1"/>
            <p:nvPr/>
          </p:nvSpPr>
          <p:spPr>
            <a:xfrm>
              <a:off x="1115616" y="4797152"/>
              <a:ext cx="1728192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Control height</a:t>
              </a:r>
              <a:endParaRPr kumimoji="1" lang="ja-JP" altLang="en-US" sz="2000" dirty="0"/>
            </a:p>
          </p:txBody>
        </p:sp>
      </p:grpSp>
      <p:grpSp>
        <p:nvGrpSpPr>
          <p:cNvPr id="312" name="グループ化 311"/>
          <p:cNvGrpSpPr/>
          <p:nvPr/>
        </p:nvGrpSpPr>
        <p:grpSpPr>
          <a:xfrm>
            <a:off x="4067944" y="4653136"/>
            <a:ext cx="1656184" cy="616134"/>
            <a:chOff x="4067944" y="4653136"/>
            <a:chExt cx="1656184" cy="616134"/>
          </a:xfrm>
        </p:grpSpPr>
        <p:cxnSp>
          <p:nvCxnSpPr>
            <p:cNvPr id="301" name="直線矢印コネクタ 300"/>
            <p:cNvCxnSpPr/>
            <p:nvPr/>
          </p:nvCxnSpPr>
          <p:spPr>
            <a:xfrm rot="10800000">
              <a:off x="4283968" y="4653136"/>
              <a:ext cx="36004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テキスト ボックス 302"/>
            <p:cNvSpPr txBox="1"/>
            <p:nvPr/>
          </p:nvSpPr>
          <p:spPr>
            <a:xfrm>
              <a:off x="4067944" y="4869160"/>
              <a:ext cx="1656184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Control width</a:t>
              </a:r>
              <a:endParaRPr kumimoji="1" lang="ja-JP" altLang="en-US" sz="2000" dirty="0"/>
            </a:p>
          </p:txBody>
        </p:sp>
      </p:grpSp>
      <p:cxnSp>
        <p:nvCxnSpPr>
          <p:cNvPr id="305" name="直線コネクタ 304"/>
          <p:cNvCxnSpPr/>
          <p:nvPr/>
        </p:nvCxnSpPr>
        <p:spPr>
          <a:xfrm rot="5400000" flipH="1" flipV="1">
            <a:off x="6444208" y="3429000"/>
            <a:ext cx="64807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6516216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Nano wire</a:t>
            </a:r>
            <a:endParaRPr kumimoji="1" lang="ja-JP" altLang="en-US" dirty="0"/>
          </a:p>
        </p:txBody>
      </p:sp>
      <p:cxnSp>
        <p:nvCxnSpPr>
          <p:cNvPr id="307" name="直線コネクタ 306"/>
          <p:cNvCxnSpPr/>
          <p:nvPr/>
        </p:nvCxnSpPr>
        <p:spPr>
          <a:xfrm rot="10800000">
            <a:off x="6876256" y="3212976"/>
            <a:ext cx="1152128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グループ化 310"/>
          <p:cNvGrpSpPr/>
          <p:nvPr/>
        </p:nvGrpSpPr>
        <p:grpSpPr>
          <a:xfrm>
            <a:off x="4860032" y="3841863"/>
            <a:ext cx="855711" cy="1171313"/>
            <a:chOff x="4860032" y="3841863"/>
            <a:chExt cx="855711" cy="1171313"/>
          </a:xfrm>
        </p:grpSpPr>
        <p:grpSp>
          <p:nvGrpSpPr>
            <p:cNvPr id="298" name="グループ化 297"/>
            <p:cNvGrpSpPr/>
            <p:nvPr/>
          </p:nvGrpSpPr>
          <p:grpSpPr>
            <a:xfrm>
              <a:off x="4860032" y="3841863"/>
              <a:ext cx="855711" cy="829331"/>
              <a:chOff x="5436096" y="3256123"/>
              <a:chExt cx="855711" cy="829331"/>
            </a:xfrm>
          </p:grpSpPr>
          <p:cxnSp>
            <p:nvCxnSpPr>
              <p:cNvPr id="289" name="直線コネクタ 288"/>
              <p:cNvCxnSpPr>
                <a:stCxn id="150" idx="7"/>
              </p:cNvCxnSpPr>
              <p:nvPr/>
            </p:nvCxnSpPr>
            <p:spPr>
              <a:xfrm flipH="1">
                <a:off x="5436097" y="3256123"/>
                <a:ext cx="838626" cy="82094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 rot="10800000" flipV="1">
                <a:off x="5436096" y="4077072"/>
                <a:ext cx="855711" cy="838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円弧 307"/>
            <p:cNvSpPr/>
            <p:nvPr/>
          </p:nvSpPr>
          <p:spPr>
            <a:xfrm>
              <a:off x="5076056" y="4293096"/>
              <a:ext cx="288032" cy="72008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686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755576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F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abricate</a:t>
            </a:r>
            <a:r>
              <a:rPr lang="en-US" altLang="ja-JP" sz="3600" dirty="0" smtClean="0">
                <a:solidFill>
                  <a:schemeClr val="bg1"/>
                </a:solidFill>
              </a:rPr>
              <a:t> wall using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nanoimprint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411760" y="558924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etching</a:t>
            </a:r>
            <a:endParaRPr kumimoji="1" lang="ja-JP" altLang="en-US" sz="2000" dirty="0"/>
          </a:p>
        </p:txBody>
      </p:sp>
      <p:grpSp>
        <p:nvGrpSpPr>
          <p:cNvPr id="205" name="グループ化 204"/>
          <p:cNvGrpSpPr/>
          <p:nvPr/>
        </p:nvGrpSpPr>
        <p:grpSpPr>
          <a:xfrm>
            <a:off x="1907704" y="3933056"/>
            <a:ext cx="2771800" cy="1544106"/>
            <a:chOff x="2808312" y="5269270"/>
            <a:chExt cx="2771800" cy="1544106"/>
          </a:xfrm>
        </p:grpSpPr>
        <p:grpSp>
          <p:nvGrpSpPr>
            <p:cNvPr id="53" name="グループ化 61"/>
            <p:cNvGrpSpPr/>
            <p:nvPr/>
          </p:nvGrpSpPr>
          <p:grpSpPr>
            <a:xfrm>
              <a:off x="2880320" y="5949280"/>
              <a:ext cx="1008112" cy="864096"/>
              <a:chOff x="3347864" y="2276872"/>
              <a:chExt cx="1008112" cy="864096"/>
            </a:xfrm>
          </p:grpSpPr>
          <p:grpSp>
            <p:nvGrpSpPr>
              <p:cNvPr id="65" name="グループ化 22"/>
              <p:cNvGrpSpPr/>
              <p:nvPr/>
            </p:nvGrpSpPr>
            <p:grpSpPr>
              <a:xfrm>
                <a:off x="3419872" y="2276872"/>
                <a:ext cx="864096" cy="144016"/>
                <a:chOff x="2123728" y="2204864"/>
                <a:chExt cx="864096" cy="144016"/>
              </a:xfrm>
            </p:grpSpPr>
            <p:sp>
              <p:nvSpPr>
                <p:cNvPr id="69" name="正方形/長方形 68"/>
                <p:cNvSpPr/>
                <p:nvPr/>
              </p:nvSpPr>
              <p:spPr>
                <a:xfrm>
                  <a:off x="212372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248376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284380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" name="グループ化 27"/>
              <p:cNvGrpSpPr/>
              <p:nvPr/>
            </p:nvGrpSpPr>
            <p:grpSpPr>
              <a:xfrm>
                <a:off x="3347864" y="2420888"/>
                <a:ext cx="1008112" cy="720080"/>
                <a:chOff x="2051720" y="2060848"/>
                <a:chExt cx="1008112" cy="720080"/>
              </a:xfrm>
            </p:grpSpPr>
            <p:sp>
              <p:nvSpPr>
                <p:cNvPr id="67" name="正方形/長方形 66"/>
                <p:cNvSpPr/>
                <p:nvPr/>
              </p:nvSpPr>
              <p:spPr>
                <a:xfrm>
                  <a:off x="2051720" y="2060848"/>
                  <a:ext cx="1008112" cy="224408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正方形/長方形 29"/>
                <p:cNvSpPr/>
                <p:nvPr/>
              </p:nvSpPr>
              <p:spPr>
                <a:xfrm>
                  <a:off x="2051720" y="2276872"/>
                  <a:ext cx="1008112" cy="50405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4" name="グループ化 62"/>
            <p:cNvGrpSpPr/>
            <p:nvPr/>
          </p:nvGrpSpPr>
          <p:grpSpPr>
            <a:xfrm>
              <a:off x="4320480" y="5949280"/>
              <a:ext cx="1008112" cy="864096"/>
              <a:chOff x="4499992" y="2276872"/>
              <a:chExt cx="1008112" cy="864096"/>
            </a:xfrm>
          </p:grpSpPr>
          <p:grpSp>
            <p:nvGrpSpPr>
              <p:cNvPr id="55" name="グループ化 40"/>
              <p:cNvGrpSpPr/>
              <p:nvPr/>
            </p:nvGrpSpPr>
            <p:grpSpPr>
              <a:xfrm>
                <a:off x="4572000" y="2276872"/>
                <a:ext cx="864096" cy="360040"/>
                <a:chOff x="4572000" y="2276872"/>
                <a:chExt cx="864096" cy="360040"/>
              </a:xfrm>
            </p:grpSpPr>
            <p:grpSp>
              <p:nvGrpSpPr>
                <p:cNvPr id="57" name="グループ化 30"/>
                <p:cNvGrpSpPr/>
                <p:nvPr/>
              </p:nvGrpSpPr>
              <p:grpSpPr>
                <a:xfrm>
                  <a:off x="4572000" y="2420888"/>
                  <a:ext cx="864096" cy="216024"/>
                  <a:chOff x="2123728" y="2204864"/>
                  <a:chExt cx="864096" cy="216024"/>
                </a:xfrm>
              </p:grpSpPr>
              <p:sp>
                <p:nvSpPr>
                  <p:cNvPr id="62" name="正方形/長方形 61"/>
                  <p:cNvSpPr/>
                  <p:nvPr/>
                </p:nvSpPr>
                <p:spPr>
                  <a:xfrm>
                    <a:off x="212372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正方形/長方形 62"/>
                  <p:cNvSpPr/>
                  <p:nvPr/>
                </p:nvSpPr>
                <p:spPr>
                  <a:xfrm>
                    <a:off x="248376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正方形/長方形 63"/>
                  <p:cNvSpPr/>
                  <p:nvPr/>
                </p:nvSpPr>
                <p:spPr>
                  <a:xfrm>
                    <a:off x="284380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8" name="グループ化 34"/>
                <p:cNvGrpSpPr/>
                <p:nvPr/>
              </p:nvGrpSpPr>
              <p:grpSpPr>
                <a:xfrm>
                  <a:off x="4572000" y="2276872"/>
                  <a:ext cx="864096" cy="144016"/>
                  <a:chOff x="2123728" y="2204864"/>
                  <a:chExt cx="864096" cy="144016"/>
                </a:xfrm>
              </p:grpSpPr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212372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248376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正方形/長方形 60"/>
                  <p:cNvSpPr/>
                  <p:nvPr/>
                </p:nvSpPr>
                <p:spPr>
                  <a:xfrm>
                    <a:off x="284380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6" name="正方形/長方形 55"/>
              <p:cNvSpPr/>
              <p:nvPr/>
            </p:nvSpPr>
            <p:spPr>
              <a:xfrm>
                <a:off x="4499992" y="2636912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156"/>
            <p:cNvGrpSpPr/>
            <p:nvPr/>
          </p:nvGrpSpPr>
          <p:grpSpPr>
            <a:xfrm>
              <a:off x="2808312" y="5269270"/>
              <a:ext cx="1296144" cy="576858"/>
              <a:chOff x="3923928" y="1196752"/>
              <a:chExt cx="1296144" cy="576858"/>
            </a:xfrm>
          </p:grpSpPr>
          <p:cxnSp>
            <p:nvCxnSpPr>
              <p:cNvPr id="46" name="直線矢印コネクタ 45"/>
              <p:cNvCxnSpPr/>
              <p:nvPr/>
            </p:nvCxnSpPr>
            <p:spPr>
              <a:xfrm rot="5400000">
                <a:off x="3995142" y="1628006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/>
              <p:nvPr/>
            </p:nvCxnSpPr>
            <p:spPr>
              <a:xfrm rot="5400000">
                <a:off x="4211166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 rot="5400000">
                <a:off x="4427190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rot="5400000">
                <a:off x="4643214" y="1628006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49"/>
              <p:cNvSpPr txBox="1"/>
              <p:nvPr/>
            </p:nvSpPr>
            <p:spPr>
              <a:xfrm>
                <a:off x="3923928" y="1196752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CF</a:t>
                </a:r>
                <a:r>
                  <a:rPr kumimoji="1" lang="en-US" altLang="ja-JP" sz="1100" dirty="0" smtClean="0"/>
                  <a:t>4</a:t>
                </a:r>
                <a:r>
                  <a:rPr kumimoji="1" lang="en-US" altLang="ja-JP" dirty="0" smtClean="0"/>
                  <a:t> plasma</a:t>
                </a:r>
                <a:endParaRPr kumimoji="1" lang="ja-JP" altLang="en-US" dirty="0"/>
              </a:p>
            </p:txBody>
          </p:sp>
        </p:grpSp>
        <p:grpSp>
          <p:nvGrpSpPr>
            <p:cNvPr id="40" name="グループ化 170"/>
            <p:cNvGrpSpPr/>
            <p:nvPr/>
          </p:nvGrpSpPr>
          <p:grpSpPr>
            <a:xfrm>
              <a:off x="4283968" y="5269270"/>
              <a:ext cx="1296144" cy="576858"/>
              <a:chOff x="5364088" y="1196752"/>
              <a:chExt cx="1296144" cy="576858"/>
            </a:xfrm>
          </p:grpSpPr>
          <p:cxnSp>
            <p:nvCxnSpPr>
              <p:cNvPr id="41" name="直線矢印コネクタ 40"/>
              <p:cNvCxnSpPr/>
              <p:nvPr/>
            </p:nvCxnSpPr>
            <p:spPr>
              <a:xfrm rot="5400000">
                <a:off x="6084168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/>
              <p:nvPr/>
            </p:nvCxnSpPr>
            <p:spPr>
              <a:xfrm rot="5400000">
                <a:off x="5868144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/>
              <p:cNvCxnSpPr/>
              <p:nvPr/>
            </p:nvCxnSpPr>
            <p:spPr>
              <a:xfrm rot="5400000">
                <a:off x="5435302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rot="5400000">
                <a:off x="5651326" y="1628800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5364088" y="1196752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O</a:t>
                </a:r>
                <a:r>
                  <a:rPr kumimoji="1" lang="en-US" altLang="ja-JP" sz="1100" dirty="0" smtClean="0"/>
                  <a:t>2</a:t>
                </a:r>
                <a:r>
                  <a:rPr kumimoji="1" lang="en-US" altLang="ja-JP" dirty="0" smtClean="0"/>
                  <a:t> plasma</a:t>
                </a:r>
                <a:endParaRPr kumimoji="1" lang="ja-JP" altLang="en-US" dirty="0"/>
              </a:p>
            </p:txBody>
          </p:sp>
        </p:grpSp>
      </p:grpSp>
      <p:sp>
        <p:nvSpPr>
          <p:cNvPr id="117" name="右矢印 116"/>
          <p:cNvSpPr/>
          <p:nvPr/>
        </p:nvSpPr>
        <p:spPr>
          <a:xfrm>
            <a:off x="683568" y="4653136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4" name="グループ化 203"/>
          <p:cNvGrpSpPr/>
          <p:nvPr/>
        </p:nvGrpSpPr>
        <p:grpSpPr>
          <a:xfrm>
            <a:off x="179512" y="1196752"/>
            <a:ext cx="6552728" cy="2592288"/>
            <a:chOff x="1187624" y="2996952"/>
            <a:chExt cx="6552728" cy="259228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331640" y="3212976"/>
              <a:ext cx="194421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err="1" smtClean="0"/>
                <a:t>Nanoimprint</a:t>
              </a:r>
              <a:r>
                <a:rPr lang="en-US" altLang="ja-JP" sz="2000" b="1" dirty="0" smtClean="0"/>
                <a:t> </a:t>
              </a:r>
              <a:endParaRPr kumimoji="1" lang="ja-JP" altLang="en-US" sz="2000" b="1" dirty="0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6084168" y="3347700"/>
              <a:ext cx="1008112" cy="1512168"/>
              <a:chOff x="3203848" y="1196752"/>
              <a:chExt cx="1008112" cy="1512168"/>
            </a:xfrm>
          </p:grpSpPr>
          <p:grpSp>
            <p:nvGrpSpPr>
              <p:cNvPr id="21" name="グループ化 131"/>
              <p:cNvGrpSpPr/>
              <p:nvPr/>
            </p:nvGrpSpPr>
            <p:grpSpPr>
              <a:xfrm>
                <a:off x="3203848" y="1772816"/>
                <a:ext cx="1008112" cy="936104"/>
                <a:chOff x="2051720" y="2204864"/>
                <a:chExt cx="1008112" cy="936104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2051720" y="2348880"/>
                  <a:ext cx="1008112" cy="7200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59"/>
                <p:cNvGrpSpPr/>
                <p:nvPr/>
              </p:nvGrpSpPr>
              <p:grpSpPr>
                <a:xfrm>
                  <a:off x="2051720" y="2204864"/>
                  <a:ext cx="1008112" cy="936104"/>
                  <a:chOff x="2051720" y="2204864"/>
                  <a:chExt cx="1008112" cy="936104"/>
                </a:xfrm>
              </p:grpSpPr>
              <p:grpSp>
                <p:nvGrpSpPr>
                  <p:cNvPr id="30" name="グループ化 15"/>
                  <p:cNvGrpSpPr/>
                  <p:nvPr/>
                </p:nvGrpSpPr>
                <p:grpSpPr>
                  <a:xfrm>
                    <a:off x="2051720" y="2420888"/>
                    <a:ext cx="1008112" cy="720080"/>
                    <a:chOff x="2051720" y="2060848"/>
                    <a:chExt cx="1008112" cy="720080"/>
                  </a:xfrm>
                </p:grpSpPr>
                <p:sp>
                  <p:nvSpPr>
                    <p:cNvPr id="35" name="正方形/長方形 34"/>
                    <p:cNvSpPr/>
                    <p:nvPr/>
                  </p:nvSpPr>
                  <p:spPr>
                    <a:xfrm>
                      <a:off x="2051720" y="2060848"/>
                      <a:ext cx="1008112" cy="224408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" name="正方形/長方形 35"/>
                    <p:cNvSpPr/>
                    <p:nvPr/>
                  </p:nvSpPr>
                  <p:spPr>
                    <a:xfrm>
                      <a:off x="2051720" y="2276872"/>
                      <a:ext cx="1008112" cy="50405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" name="グループ化 21"/>
                  <p:cNvGrpSpPr/>
                  <p:nvPr/>
                </p:nvGrpSpPr>
                <p:grpSpPr>
                  <a:xfrm>
                    <a:off x="2123728" y="2204864"/>
                    <a:ext cx="864096" cy="144016"/>
                    <a:chOff x="2123728" y="2204864"/>
                    <a:chExt cx="864096" cy="144016"/>
                  </a:xfrm>
                </p:grpSpPr>
                <p:sp>
                  <p:nvSpPr>
                    <p:cNvPr id="32" name="正方形/長方形 16"/>
                    <p:cNvSpPr/>
                    <p:nvPr/>
                  </p:nvSpPr>
                  <p:spPr>
                    <a:xfrm>
                      <a:off x="2123728" y="2204864"/>
                      <a:ext cx="144016" cy="14401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3" name="正方形/長方形 17"/>
                    <p:cNvSpPr/>
                    <p:nvPr/>
                  </p:nvSpPr>
                  <p:spPr>
                    <a:xfrm>
                      <a:off x="2483768" y="2204864"/>
                      <a:ext cx="144016" cy="14401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" name="正方形/長方形 18"/>
                    <p:cNvSpPr/>
                    <p:nvPr/>
                  </p:nvSpPr>
                  <p:spPr>
                    <a:xfrm>
                      <a:off x="2843808" y="2204864"/>
                      <a:ext cx="144016" cy="144016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07" name="グループ化 182"/>
              <p:cNvGrpSpPr/>
              <p:nvPr/>
            </p:nvGrpSpPr>
            <p:grpSpPr>
              <a:xfrm>
                <a:off x="3203848" y="1196752"/>
                <a:ext cx="1008112" cy="224408"/>
                <a:chOff x="2339752" y="1268760"/>
                <a:chExt cx="1008112" cy="224408"/>
              </a:xfrm>
            </p:grpSpPr>
            <p:sp>
              <p:nvSpPr>
                <p:cNvPr id="108" name="正方形/長方形 107"/>
                <p:cNvSpPr/>
                <p:nvPr/>
              </p:nvSpPr>
              <p:spPr>
                <a:xfrm>
                  <a:off x="2339752" y="1268760"/>
                  <a:ext cx="1008112" cy="72008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正方形/長方形 108"/>
                <p:cNvSpPr/>
                <p:nvPr/>
              </p:nvSpPr>
              <p:spPr>
                <a:xfrm>
                  <a:off x="2555776" y="1340768"/>
                  <a:ext cx="216024" cy="14401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正方形/長方形 109"/>
                <p:cNvSpPr/>
                <p:nvPr/>
              </p:nvSpPr>
              <p:spPr>
                <a:xfrm>
                  <a:off x="2915816" y="1340768"/>
                  <a:ext cx="216024" cy="14401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正方形/長方形 110"/>
                <p:cNvSpPr/>
                <p:nvPr/>
              </p:nvSpPr>
              <p:spPr>
                <a:xfrm>
                  <a:off x="3275856" y="1340768"/>
                  <a:ext cx="72008" cy="1524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正方形/長方形 111"/>
                <p:cNvSpPr/>
                <p:nvPr/>
              </p:nvSpPr>
              <p:spPr>
                <a:xfrm>
                  <a:off x="2339752" y="1340768"/>
                  <a:ext cx="72008" cy="1524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3" name="下矢印 112"/>
              <p:cNvSpPr/>
              <p:nvPr/>
            </p:nvSpPr>
            <p:spPr>
              <a:xfrm rot="10800000">
                <a:off x="3419872" y="1484784"/>
                <a:ext cx="576064" cy="2160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9" name="テキスト ボックス 118"/>
            <p:cNvSpPr txBox="1"/>
            <p:nvPr/>
          </p:nvSpPr>
          <p:spPr>
            <a:xfrm>
              <a:off x="3707904" y="5085184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f</a:t>
              </a:r>
              <a:r>
                <a:rPr kumimoji="1" lang="en-US" altLang="ja-JP" sz="2000" dirty="0" smtClean="0"/>
                <a:t>abrication pattern(wall)</a:t>
              </a:r>
              <a:endParaRPr kumimoji="1" lang="ja-JP" altLang="en-US" sz="2000" dirty="0"/>
            </a:p>
          </p:txBody>
        </p:sp>
        <p:grpSp>
          <p:nvGrpSpPr>
            <p:cNvPr id="126" name="グループ化 125"/>
            <p:cNvGrpSpPr/>
            <p:nvPr/>
          </p:nvGrpSpPr>
          <p:grpSpPr>
            <a:xfrm>
              <a:off x="4716016" y="3140968"/>
              <a:ext cx="1152128" cy="1718900"/>
              <a:chOff x="4716016" y="2852936"/>
              <a:chExt cx="1152128" cy="1718900"/>
            </a:xfrm>
          </p:grpSpPr>
          <p:grpSp>
            <p:nvGrpSpPr>
              <p:cNvPr id="106" name="グループ化 105"/>
              <p:cNvGrpSpPr/>
              <p:nvPr/>
            </p:nvGrpSpPr>
            <p:grpSpPr>
              <a:xfrm>
                <a:off x="4716016" y="3563724"/>
                <a:ext cx="1008112" cy="1008112"/>
                <a:chOff x="2051720" y="3429000"/>
                <a:chExt cx="1008112" cy="1008112"/>
              </a:xfrm>
            </p:grpSpPr>
            <p:grpSp>
              <p:nvGrpSpPr>
                <p:cNvPr id="8" name="グループ化 182"/>
                <p:cNvGrpSpPr/>
                <p:nvPr/>
              </p:nvGrpSpPr>
              <p:grpSpPr>
                <a:xfrm>
                  <a:off x="2051720" y="3429000"/>
                  <a:ext cx="1008112" cy="224408"/>
                  <a:chOff x="2339752" y="1268760"/>
                  <a:chExt cx="1008112" cy="224408"/>
                </a:xfrm>
              </p:grpSpPr>
              <p:sp>
                <p:nvSpPr>
                  <p:cNvPr id="11" name="正方形/長方形 10"/>
                  <p:cNvSpPr/>
                  <p:nvPr/>
                </p:nvSpPr>
                <p:spPr>
                  <a:xfrm>
                    <a:off x="2339752" y="1268760"/>
                    <a:ext cx="1008112" cy="7200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正方形/長方形 11"/>
                  <p:cNvSpPr/>
                  <p:nvPr/>
                </p:nvSpPr>
                <p:spPr>
                  <a:xfrm>
                    <a:off x="2555776" y="1340768"/>
                    <a:ext cx="216024" cy="14401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正方形/長方形 12"/>
                  <p:cNvSpPr/>
                  <p:nvPr/>
                </p:nvSpPr>
                <p:spPr>
                  <a:xfrm>
                    <a:off x="2915816" y="1340768"/>
                    <a:ext cx="216024" cy="14401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正方形/長方形 13"/>
                  <p:cNvSpPr/>
                  <p:nvPr/>
                </p:nvSpPr>
                <p:spPr>
                  <a:xfrm>
                    <a:off x="3275856" y="1340768"/>
                    <a:ext cx="72008" cy="152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正方形/長方形 14"/>
                  <p:cNvSpPr/>
                  <p:nvPr/>
                </p:nvSpPr>
                <p:spPr>
                  <a:xfrm>
                    <a:off x="2339752" y="1340768"/>
                    <a:ext cx="72008" cy="152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8" name="グループ化 131"/>
                <p:cNvGrpSpPr/>
                <p:nvPr/>
              </p:nvGrpSpPr>
              <p:grpSpPr>
                <a:xfrm>
                  <a:off x="2051720" y="3501008"/>
                  <a:ext cx="1008112" cy="936104"/>
                  <a:chOff x="2051720" y="2204864"/>
                  <a:chExt cx="1008112" cy="936104"/>
                </a:xfrm>
              </p:grpSpPr>
              <p:sp>
                <p:nvSpPr>
                  <p:cNvPr id="89" name="正方形/長方形 88"/>
                  <p:cNvSpPr/>
                  <p:nvPr/>
                </p:nvSpPr>
                <p:spPr>
                  <a:xfrm>
                    <a:off x="2051720" y="2348880"/>
                    <a:ext cx="1008112" cy="72008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0" name="グループ化 59"/>
                  <p:cNvGrpSpPr/>
                  <p:nvPr/>
                </p:nvGrpSpPr>
                <p:grpSpPr>
                  <a:xfrm>
                    <a:off x="2051720" y="2204864"/>
                    <a:ext cx="1008112" cy="936104"/>
                    <a:chOff x="2051720" y="2204864"/>
                    <a:chExt cx="1008112" cy="936104"/>
                  </a:xfrm>
                </p:grpSpPr>
                <p:grpSp>
                  <p:nvGrpSpPr>
                    <p:cNvPr id="91" name="グループ化 15"/>
                    <p:cNvGrpSpPr/>
                    <p:nvPr/>
                  </p:nvGrpSpPr>
                  <p:grpSpPr>
                    <a:xfrm>
                      <a:off x="2051720" y="2420888"/>
                      <a:ext cx="1008112" cy="720080"/>
                      <a:chOff x="2051720" y="2060848"/>
                      <a:chExt cx="1008112" cy="720080"/>
                    </a:xfrm>
                  </p:grpSpPr>
                  <p:sp>
                    <p:nvSpPr>
                      <p:cNvPr id="96" name="正方形/長方形 95"/>
                      <p:cNvSpPr/>
                      <p:nvPr/>
                    </p:nvSpPr>
                    <p:spPr>
                      <a:xfrm>
                        <a:off x="2051720" y="2060848"/>
                        <a:ext cx="1008112" cy="22440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7" name="正方形/長方形 96"/>
                      <p:cNvSpPr/>
                      <p:nvPr/>
                    </p:nvSpPr>
                    <p:spPr>
                      <a:xfrm>
                        <a:off x="2051720" y="2276872"/>
                        <a:ext cx="1008112" cy="50405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2" name="グループ化 21"/>
                    <p:cNvGrpSpPr/>
                    <p:nvPr/>
                  </p:nvGrpSpPr>
                  <p:grpSpPr>
                    <a:xfrm>
                      <a:off x="2123728" y="2204864"/>
                      <a:ext cx="864096" cy="144016"/>
                      <a:chOff x="2123728" y="2204864"/>
                      <a:chExt cx="864096" cy="144016"/>
                    </a:xfrm>
                  </p:grpSpPr>
                  <p:sp>
                    <p:nvSpPr>
                      <p:cNvPr id="93" name="正方形/長方形 16"/>
                      <p:cNvSpPr/>
                      <p:nvPr/>
                    </p:nvSpPr>
                    <p:spPr>
                      <a:xfrm>
                        <a:off x="2123728" y="2204864"/>
                        <a:ext cx="144016" cy="14401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" name="正方形/長方形 17"/>
                      <p:cNvSpPr/>
                      <p:nvPr/>
                    </p:nvSpPr>
                    <p:spPr>
                      <a:xfrm>
                        <a:off x="2483768" y="2204864"/>
                        <a:ext cx="144016" cy="14401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5" name="正方形/長方形 18"/>
                      <p:cNvSpPr/>
                      <p:nvPr/>
                    </p:nvSpPr>
                    <p:spPr>
                      <a:xfrm>
                        <a:off x="2843808" y="2204864"/>
                        <a:ext cx="144016" cy="14401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</p:grpSp>
          <p:cxnSp>
            <p:nvCxnSpPr>
              <p:cNvPr id="121" name="直線矢印コネクタ 120"/>
              <p:cNvCxnSpPr/>
              <p:nvPr/>
            </p:nvCxnSpPr>
            <p:spPr>
              <a:xfrm rot="5400000">
                <a:off x="4716016" y="3284190"/>
                <a:ext cx="288826" cy="79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矢印コネクタ 121"/>
              <p:cNvCxnSpPr/>
              <p:nvPr/>
            </p:nvCxnSpPr>
            <p:spPr>
              <a:xfrm rot="5400000">
                <a:off x="4931246" y="3284984"/>
                <a:ext cx="288826" cy="79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矢印コネクタ 122"/>
              <p:cNvCxnSpPr/>
              <p:nvPr/>
            </p:nvCxnSpPr>
            <p:spPr>
              <a:xfrm rot="5400000">
                <a:off x="5147270" y="3284984"/>
                <a:ext cx="288826" cy="79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矢印コネクタ 123"/>
              <p:cNvCxnSpPr/>
              <p:nvPr/>
            </p:nvCxnSpPr>
            <p:spPr>
              <a:xfrm rot="5400000">
                <a:off x="5363294" y="3284190"/>
                <a:ext cx="288826" cy="79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/>
              <p:cNvSpPr txBox="1"/>
              <p:nvPr/>
            </p:nvSpPr>
            <p:spPr>
              <a:xfrm>
                <a:off x="4932040" y="2852936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UV</a:t>
                </a:r>
                <a:endParaRPr kumimoji="1" lang="ja-JP" altLang="en-US" dirty="0"/>
              </a:p>
            </p:txBody>
          </p:sp>
        </p:grpSp>
        <p:sp>
          <p:nvSpPr>
            <p:cNvPr id="180" name="角丸四角形 179"/>
            <p:cNvSpPr/>
            <p:nvPr/>
          </p:nvSpPr>
          <p:spPr>
            <a:xfrm>
              <a:off x="1187624" y="2996952"/>
              <a:ext cx="6552728" cy="25922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3" name="グループ化 202"/>
            <p:cNvGrpSpPr/>
            <p:nvPr/>
          </p:nvGrpSpPr>
          <p:grpSpPr>
            <a:xfrm>
              <a:off x="3347864" y="3068960"/>
              <a:ext cx="1584176" cy="1790908"/>
              <a:chOff x="3347864" y="3068960"/>
              <a:chExt cx="1584176" cy="1790908"/>
            </a:xfrm>
          </p:grpSpPr>
          <p:cxnSp>
            <p:nvCxnSpPr>
              <p:cNvPr id="9" name="直線コネクタ 8"/>
              <p:cNvCxnSpPr/>
              <p:nvPr/>
            </p:nvCxnSpPr>
            <p:spPr>
              <a:xfrm flipV="1">
                <a:off x="3563888" y="3212976"/>
                <a:ext cx="288032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3779912" y="30689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mold</a:t>
                </a:r>
                <a:endParaRPr kumimoji="1" lang="ja-JP" altLang="en-US" dirty="0"/>
              </a:p>
            </p:txBody>
          </p:sp>
          <p:grpSp>
            <p:nvGrpSpPr>
              <p:cNvPr id="115" name="グループ化 114"/>
              <p:cNvGrpSpPr/>
              <p:nvPr/>
            </p:nvGrpSpPr>
            <p:grpSpPr>
              <a:xfrm>
                <a:off x="3347864" y="3347700"/>
                <a:ext cx="1008112" cy="1512168"/>
                <a:chOff x="467544" y="1196752"/>
                <a:chExt cx="1008112" cy="1512168"/>
              </a:xfrm>
            </p:grpSpPr>
            <p:grpSp>
              <p:nvGrpSpPr>
                <p:cNvPr id="23" name="グループ化 8"/>
                <p:cNvGrpSpPr/>
                <p:nvPr/>
              </p:nvGrpSpPr>
              <p:grpSpPr>
                <a:xfrm>
                  <a:off x="467544" y="1772816"/>
                  <a:ext cx="1008112" cy="936104"/>
                  <a:chOff x="755576" y="1556792"/>
                  <a:chExt cx="1008112" cy="936104"/>
                </a:xfrm>
              </p:grpSpPr>
              <p:sp>
                <p:nvSpPr>
                  <p:cNvPr id="25" name="正方形/長方形 24"/>
                  <p:cNvSpPr/>
                  <p:nvPr/>
                </p:nvSpPr>
                <p:spPr>
                  <a:xfrm>
                    <a:off x="755576" y="1988840"/>
                    <a:ext cx="1008112" cy="504056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正方形/長方形 25"/>
                  <p:cNvSpPr/>
                  <p:nvPr/>
                </p:nvSpPr>
                <p:spPr>
                  <a:xfrm>
                    <a:off x="755576" y="1772816"/>
                    <a:ext cx="1008112" cy="224408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755576" y="1556792"/>
                    <a:ext cx="1008112" cy="224408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98" name="グループ化 182"/>
                <p:cNvGrpSpPr/>
                <p:nvPr/>
              </p:nvGrpSpPr>
              <p:grpSpPr>
                <a:xfrm>
                  <a:off x="467544" y="1196752"/>
                  <a:ext cx="1008112" cy="224408"/>
                  <a:chOff x="2339752" y="1268760"/>
                  <a:chExt cx="1008112" cy="224408"/>
                </a:xfrm>
              </p:grpSpPr>
              <p:sp>
                <p:nvSpPr>
                  <p:cNvPr id="99" name="正方形/長方形 98"/>
                  <p:cNvSpPr/>
                  <p:nvPr/>
                </p:nvSpPr>
                <p:spPr>
                  <a:xfrm>
                    <a:off x="2339752" y="1268760"/>
                    <a:ext cx="1008112" cy="7200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0" name="正方形/長方形 99"/>
                  <p:cNvSpPr/>
                  <p:nvPr/>
                </p:nvSpPr>
                <p:spPr>
                  <a:xfrm>
                    <a:off x="2555776" y="1340768"/>
                    <a:ext cx="216024" cy="14401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1" name="正方形/長方形 100"/>
                  <p:cNvSpPr/>
                  <p:nvPr/>
                </p:nvSpPr>
                <p:spPr>
                  <a:xfrm>
                    <a:off x="2915816" y="1340768"/>
                    <a:ext cx="216024" cy="14401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" name="正方形/長方形 101"/>
                  <p:cNvSpPr/>
                  <p:nvPr/>
                </p:nvSpPr>
                <p:spPr>
                  <a:xfrm>
                    <a:off x="3275856" y="1340768"/>
                    <a:ext cx="72008" cy="152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" name="正方形/長方形 102"/>
                  <p:cNvSpPr/>
                  <p:nvPr/>
                </p:nvSpPr>
                <p:spPr>
                  <a:xfrm>
                    <a:off x="2339752" y="1340768"/>
                    <a:ext cx="72008" cy="152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05" name="下矢印 104"/>
                <p:cNvSpPr/>
                <p:nvPr/>
              </p:nvSpPr>
              <p:spPr>
                <a:xfrm>
                  <a:off x="683568" y="1484784"/>
                  <a:ext cx="576064" cy="216024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2" name="テキスト ボックス 161"/>
              <p:cNvSpPr txBox="1"/>
              <p:nvPr/>
            </p:nvSpPr>
            <p:spPr>
              <a:xfrm>
                <a:off x="3419872" y="3861048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resist2</a:t>
                </a:r>
                <a:endParaRPr kumimoji="1" lang="ja-JP" altLang="en-US" dirty="0"/>
              </a:p>
            </p:txBody>
          </p:sp>
          <p:sp>
            <p:nvSpPr>
              <p:cNvPr id="139" name="テキスト ボックス 138"/>
              <p:cNvSpPr txBox="1"/>
              <p:nvPr/>
            </p:nvSpPr>
            <p:spPr>
              <a:xfrm>
                <a:off x="3563888" y="443711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Al</a:t>
                </a:r>
                <a:r>
                  <a:rPr lang="en-US" altLang="ja-JP" sz="105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O</a:t>
                </a:r>
                <a:r>
                  <a:rPr lang="en-US" altLang="ja-JP" sz="1050" dirty="0" smtClean="0">
                    <a:solidFill>
                      <a:schemeClr val="bg1"/>
                    </a:solidFill>
                  </a:rPr>
                  <a:t>3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テキスト ボックス 176"/>
              <p:cNvSpPr txBox="1"/>
              <p:nvPr/>
            </p:nvSpPr>
            <p:spPr>
              <a:xfrm>
                <a:off x="3419872" y="407707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resist1</a:t>
                </a:r>
                <a:endParaRPr kumimoji="1" lang="ja-JP" altLang="en-US" dirty="0"/>
              </a:p>
            </p:txBody>
          </p:sp>
        </p:grpSp>
      </p:grpSp>
      <p:sp>
        <p:nvSpPr>
          <p:cNvPr id="181" name="テキスト ボックス 180"/>
          <p:cNvSpPr txBox="1"/>
          <p:nvPr/>
        </p:nvSpPr>
        <p:spPr>
          <a:xfrm>
            <a:off x="6732240" y="285293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esist1:stiffening by heat</a:t>
            </a:r>
          </a:p>
          <a:p>
            <a:r>
              <a:rPr lang="en-US" altLang="ja-JP" dirty="0" smtClean="0"/>
              <a:t>resist2:stiffening by UV</a:t>
            </a:r>
            <a:endParaRPr kumimoji="1" lang="ja-JP" altLang="en-US" dirty="0"/>
          </a:p>
        </p:txBody>
      </p:sp>
      <p:cxnSp>
        <p:nvCxnSpPr>
          <p:cNvPr id="208" name="直線コネクタ 207"/>
          <p:cNvCxnSpPr/>
          <p:nvPr/>
        </p:nvCxnSpPr>
        <p:spPr>
          <a:xfrm>
            <a:off x="8172400" y="6453336"/>
            <a:ext cx="5760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テキスト ボックス 208"/>
          <p:cNvSpPr txBox="1"/>
          <p:nvPr/>
        </p:nvSpPr>
        <p:spPr>
          <a:xfrm>
            <a:off x="8063880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10μm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グループ化 62"/>
          <p:cNvGrpSpPr/>
          <p:nvPr/>
        </p:nvGrpSpPr>
        <p:grpSpPr>
          <a:xfrm>
            <a:off x="2915816" y="3068960"/>
            <a:ext cx="1008112" cy="864096"/>
            <a:chOff x="4499992" y="2276872"/>
            <a:chExt cx="1008112" cy="864096"/>
          </a:xfrm>
        </p:grpSpPr>
        <p:grpSp>
          <p:nvGrpSpPr>
            <p:cNvPr id="87" name="グループ化 40"/>
            <p:cNvGrpSpPr/>
            <p:nvPr/>
          </p:nvGrpSpPr>
          <p:grpSpPr>
            <a:xfrm>
              <a:off x="4572000" y="2276872"/>
              <a:ext cx="864096" cy="360040"/>
              <a:chOff x="4572000" y="2276872"/>
              <a:chExt cx="864096" cy="360040"/>
            </a:xfrm>
          </p:grpSpPr>
          <p:grpSp>
            <p:nvGrpSpPr>
              <p:cNvPr id="89" name="グループ化 30"/>
              <p:cNvGrpSpPr/>
              <p:nvPr/>
            </p:nvGrpSpPr>
            <p:grpSpPr>
              <a:xfrm>
                <a:off x="4572000" y="2420888"/>
                <a:ext cx="864096" cy="216024"/>
                <a:chOff x="2123728" y="2204864"/>
                <a:chExt cx="864096" cy="216024"/>
              </a:xfrm>
            </p:grpSpPr>
            <p:sp>
              <p:nvSpPr>
                <p:cNvPr id="94" name="正方形/長方形 93"/>
                <p:cNvSpPr/>
                <p:nvPr/>
              </p:nvSpPr>
              <p:spPr>
                <a:xfrm>
                  <a:off x="212372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正方形/長方形 94"/>
                <p:cNvSpPr/>
                <p:nvPr/>
              </p:nvSpPr>
              <p:spPr>
                <a:xfrm>
                  <a:off x="248376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正方形/長方形 95"/>
                <p:cNvSpPr/>
                <p:nvPr/>
              </p:nvSpPr>
              <p:spPr>
                <a:xfrm>
                  <a:off x="2843808" y="2204864"/>
                  <a:ext cx="144016" cy="21602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34"/>
              <p:cNvGrpSpPr/>
              <p:nvPr/>
            </p:nvGrpSpPr>
            <p:grpSpPr>
              <a:xfrm>
                <a:off x="4572000" y="2276872"/>
                <a:ext cx="864096" cy="144016"/>
                <a:chOff x="2123728" y="2204864"/>
                <a:chExt cx="864096" cy="144016"/>
              </a:xfrm>
            </p:grpSpPr>
            <p:sp>
              <p:nvSpPr>
                <p:cNvPr id="91" name="正方形/長方形 90"/>
                <p:cNvSpPr/>
                <p:nvPr/>
              </p:nvSpPr>
              <p:spPr>
                <a:xfrm>
                  <a:off x="212372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正方形/長方形 91"/>
                <p:cNvSpPr/>
                <p:nvPr/>
              </p:nvSpPr>
              <p:spPr>
                <a:xfrm>
                  <a:off x="248376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正方形/長方形 92"/>
                <p:cNvSpPr/>
                <p:nvPr/>
              </p:nvSpPr>
              <p:spPr>
                <a:xfrm>
                  <a:off x="2843808" y="2204864"/>
                  <a:ext cx="144016" cy="14401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88" name="正方形/長方形 87"/>
            <p:cNvSpPr/>
            <p:nvPr/>
          </p:nvSpPr>
          <p:spPr>
            <a:xfrm>
              <a:off x="4499992" y="2636912"/>
              <a:ext cx="1008112" cy="5040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467544" y="188640"/>
            <a:ext cx="968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</a:rPr>
              <a:t>Deposite</a:t>
            </a:r>
            <a:r>
              <a:rPr lang="en-US" altLang="ja-JP" sz="3600" dirty="0" smtClean="0">
                <a:solidFill>
                  <a:schemeClr val="bg1"/>
                </a:solidFill>
              </a:rPr>
              <a:t> target and remove the wall</a:t>
            </a:r>
            <a:endParaRPr lang="ja-JP" altLang="en-US" sz="3600" dirty="0" smtClean="0">
              <a:solidFill>
                <a:schemeClr val="bg1"/>
              </a:solidFill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1" name="グループ化 132"/>
          <p:cNvGrpSpPr/>
          <p:nvPr/>
        </p:nvGrpSpPr>
        <p:grpSpPr>
          <a:xfrm>
            <a:off x="4499992" y="2996952"/>
            <a:ext cx="1008112" cy="936104"/>
            <a:chOff x="755576" y="4149080"/>
            <a:chExt cx="1008112" cy="936104"/>
          </a:xfrm>
        </p:grpSpPr>
        <p:grpSp>
          <p:nvGrpSpPr>
            <p:cNvPr id="17" name="グループ化 74"/>
            <p:cNvGrpSpPr/>
            <p:nvPr/>
          </p:nvGrpSpPr>
          <p:grpSpPr>
            <a:xfrm>
              <a:off x="755576" y="4221088"/>
              <a:ext cx="1008112" cy="864096"/>
              <a:chOff x="4499992" y="2276872"/>
              <a:chExt cx="1008112" cy="864096"/>
            </a:xfrm>
          </p:grpSpPr>
          <p:grpSp>
            <p:nvGrpSpPr>
              <p:cNvPr id="31" name="グループ化 40"/>
              <p:cNvGrpSpPr/>
              <p:nvPr/>
            </p:nvGrpSpPr>
            <p:grpSpPr>
              <a:xfrm>
                <a:off x="4572000" y="2276872"/>
                <a:ext cx="864096" cy="360040"/>
                <a:chOff x="4572000" y="2276872"/>
                <a:chExt cx="864096" cy="360040"/>
              </a:xfrm>
            </p:grpSpPr>
            <p:grpSp>
              <p:nvGrpSpPr>
                <p:cNvPr id="33" name="グループ化 30"/>
                <p:cNvGrpSpPr/>
                <p:nvPr/>
              </p:nvGrpSpPr>
              <p:grpSpPr>
                <a:xfrm>
                  <a:off x="4572000" y="2420888"/>
                  <a:ext cx="864096" cy="216024"/>
                  <a:chOff x="2123728" y="2204864"/>
                  <a:chExt cx="864096" cy="216024"/>
                </a:xfrm>
              </p:grpSpPr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212372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248376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正方形/長方形 39"/>
                  <p:cNvSpPr/>
                  <p:nvPr/>
                </p:nvSpPr>
                <p:spPr>
                  <a:xfrm>
                    <a:off x="2843808" y="2204864"/>
                    <a:ext cx="144016" cy="21602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4" name="グループ化 34"/>
                <p:cNvGrpSpPr/>
                <p:nvPr/>
              </p:nvGrpSpPr>
              <p:grpSpPr>
                <a:xfrm>
                  <a:off x="4572000" y="2276872"/>
                  <a:ext cx="864096" cy="144016"/>
                  <a:chOff x="2123728" y="2204864"/>
                  <a:chExt cx="864096" cy="144016"/>
                </a:xfrm>
              </p:grpSpPr>
              <p:sp>
                <p:nvSpPr>
                  <p:cNvPr id="35" name="正方形/長方形 34"/>
                  <p:cNvSpPr/>
                  <p:nvPr/>
                </p:nvSpPr>
                <p:spPr>
                  <a:xfrm>
                    <a:off x="212372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正方形/長方形 35"/>
                  <p:cNvSpPr/>
                  <p:nvPr/>
                </p:nvSpPr>
                <p:spPr>
                  <a:xfrm>
                    <a:off x="248376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2843808" y="2204864"/>
                    <a:ext cx="144016" cy="14401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2" name="正方形/長方形 31"/>
              <p:cNvSpPr/>
              <p:nvPr/>
            </p:nvSpPr>
            <p:spPr>
              <a:xfrm>
                <a:off x="4499992" y="2636912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05"/>
            <p:cNvGrpSpPr/>
            <p:nvPr/>
          </p:nvGrpSpPr>
          <p:grpSpPr>
            <a:xfrm>
              <a:off x="755576" y="4149080"/>
              <a:ext cx="1008112" cy="432048"/>
              <a:chOff x="755576" y="4149080"/>
              <a:chExt cx="1008112" cy="432048"/>
            </a:xfrm>
          </p:grpSpPr>
          <p:grpSp>
            <p:nvGrpSpPr>
              <p:cNvPr id="19" name="グループ化 94"/>
              <p:cNvGrpSpPr/>
              <p:nvPr/>
            </p:nvGrpSpPr>
            <p:grpSpPr>
              <a:xfrm>
                <a:off x="755576" y="4149081"/>
                <a:ext cx="216024" cy="432047"/>
                <a:chOff x="755576" y="4149081"/>
                <a:chExt cx="216024" cy="432047"/>
              </a:xfrm>
            </p:grpSpPr>
            <p:sp>
              <p:nvSpPr>
                <p:cNvPr id="29" name="正方形/長方形 28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95"/>
              <p:cNvGrpSpPr/>
              <p:nvPr/>
            </p:nvGrpSpPr>
            <p:grpSpPr>
              <a:xfrm>
                <a:off x="1115616" y="4149080"/>
                <a:ext cx="216024" cy="432047"/>
                <a:chOff x="755576" y="4149081"/>
                <a:chExt cx="216024" cy="432047"/>
              </a:xfrm>
            </p:grpSpPr>
            <p:sp>
              <p:nvSpPr>
                <p:cNvPr id="27" name="正方形/長方形 26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" name="グループ化 98"/>
              <p:cNvGrpSpPr/>
              <p:nvPr/>
            </p:nvGrpSpPr>
            <p:grpSpPr>
              <a:xfrm>
                <a:off x="1475656" y="4149080"/>
                <a:ext cx="216024" cy="432047"/>
                <a:chOff x="755576" y="4149081"/>
                <a:chExt cx="216024" cy="432047"/>
              </a:xfrm>
            </p:grpSpPr>
            <p:sp>
              <p:nvSpPr>
                <p:cNvPr id="25" name="正方形/長方形 24"/>
                <p:cNvSpPr/>
                <p:nvPr/>
              </p:nvSpPr>
              <p:spPr>
                <a:xfrm>
                  <a:off x="755577" y="4221088"/>
                  <a:ext cx="72008" cy="3600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755576" y="4149081"/>
                  <a:ext cx="216024" cy="720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" name="正方形/長方形 21"/>
              <p:cNvSpPr/>
              <p:nvPr/>
            </p:nvSpPr>
            <p:spPr>
              <a:xfrm>
                <a:off x="971600" y="4509120"/>
                <a:ext cx="216024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1331640" y="4509120"/>
                <a:ext cx="216024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691680" y="4509120"/>
                <a:ext cx="72008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5" name="グループ化 84"/>
          <p:cNvGrpSpPr/>
          <p:nvPr/>
        </p:nvGrpSpPr>
        <p:grpSpPr>
          <a:xfrm>
            <a:off x="1547664" y="1268760"/>
            <a:ext cx="3725592" cy="2179694"/>
            <a:chOff x="251520" y="1340768"/>
            <a:chExt cx="3725592" cy="2179694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2658126">
              <a:off x="504467" y="2092786"/>
              <a:ext cx="311281" cy="779201"/>
            </a:xfrm>
            <a:prstGeom prst="flowChartMagneticDrum">
              <a:avLst/>
            </a:prstGeom>
            <a:gradFill rotWithShape="1">
              <a:gsLst>
                <a:gs pos="0">
                  <a:srgbClr val="808080">
                    <a:gamma/>
                    <a:shade val="0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323528" y="1844824"/>
              <a:ext cx="1656184" cy="3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/>
              <a:r>
                <a:rPr lang="en-US" altLang="ja-JP" dirty="0" smtClean="0"/>
                <a:t>Target(FMO)</a:t>
              </a:r>
              <a:endParaRPr lang="en-US" altLang="ja-JP" dirty="0"/>
            </a:p>
          </p:txBody>
        </p:sp>
        <p:sp>
          <p:nvSpPr>
            <p:cNvPr id="84" name="AutoShape 38"/>
            <p:cNvSpPr>
              <a:spLocks noChangeArrowheads="1"/>
            </p:cNvSpPr>
            <p:nvPr/>
          </p:nvSpPr>
          <p:spPr bwMode="auto">
            <a:xfrm rot="15360000">
              <a:off x="1712380" y="1327990"/>
              <a:ext cx="160991" cy="194954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99FF"/>
                </a:gs>
                <a:gs pos="50000">
                  <a:srgbClr val="FF0066"/>
                </a:gs>
                <a:gs pos="100000">
                  <a:srgbClr val="FF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195736" y="1988840"/>
              <a:ext cx="1781376" cy="34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/>
              <a:r>
                <a:rPr lang="en-US" altLang="ja-JP" dirty="0" smtClean="0"/>
                <a:t>Pulsed laser</a:t>
              </a:r>
              <a:endParaRPr lang="en-US" altLang="ja-JP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51520" y="1340768"/>
              <a:ext cx="316835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Pulsed laser deposition</a:t>
              </a:r>
              <a:endParaRPr kumimoji="1" lang="ja-JP" altLang="en-US" sz="2400" b="1" dirty="0"/>
            </a:p>
          </p:txBody>
        </p:sp>
        <p:grpSp>
          <p:nvGrpSpPr>
            <p:cNvPr id="47" name="グループ化 148"/>
            <p:cNvGrpSpPr/>
            <p:nvPr/>
          </p:nvGrpSpPr>
          <p:grpSpPr>
            <a:xfrm>
              <a:off x="745178" y="2420835"/>
              <a:ext cx="1572360" cy="1099627"/>
              <a:chOff x="5418888" y="2063902"/>
              <a:chExt cx="1370949" cy="916428"/>
            </a:xfrm>
          </p:grpSpPr>
          <p:sp>
            <p:nvSpPr>
              <p:cNvPr id="57" name="AutoShape 19"/>
              <p:cNvSpPr>
                <a:spLocks noChangeArrowheads="1"/>
              </p:cNvSpPr>
              <p:nvPr/>
            </p:nvSpPr>
            <p:spPr bwMode="auto">
              <a:xfrm rot="18712155" flipH="1">
                <a:off x="5646149" y="1836641"/>
                <a:ext cx="916428" cy="1370949"/>
              </a:xfrm>
              <a:prstGeom prst="triangle">
                <a:avLst>
                  <a:gd name="adj" fmla="val 68225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6699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grpSp>
            <p:nvGrpSpPr>
              <p:cNvPr id="58" name="グループ化 142"/>
              <p:cNvGrpSpPr/>
              <p:nvPr/>
            </p:nvGrpSpPr>
            <p:grpSpPr>
              <a:xfrm rot="2014697">
                <a:off x="5551275" y="2398825"/>
                <a:ext cx="883437" cy="485740"/>
                <a:chOff x="6532440" y="2160208"/>
                <a:chExt cx="883437" cy="485740"/>
              </a:xfrm>
            </p:grpSpPr>
            <p:sp>
              <p:nvSpPr>
                <p:cNvPr id="59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003235" y="224434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0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1" name="Oval 24"/>
                <p:cNvSpPr>
                  <a:spLocks noChangeArrowheads="1"/>
                </p:cNvSpPr>
                <p:nvPr/>
              </p:nvSpPr>
              <p:spPr bwMode="auto">
                <a:xfrm flipH="1">
                  <a:off x="7355743" y="231688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2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037550" y="248085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3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653520" y="2292955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4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63467" y="235366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5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7062921" y="241415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6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7301211" y="227467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7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7335577" y="241670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8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7014068" y="216020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69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7165881" y="2228922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0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663649" y="233349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1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6888376" y="2281424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2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6844696" y="243684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3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7230198" y="240035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4" name="Oval 22"/>
                <p:cNvSpPr>
                  <a:spLocks noChangeArrowheads="1"/>
                </p:cNvSpPr>
                <p:nvPr/>
              </p:nvSpPr>
              <p:spPr bwMode="auto">
                <a:xfrm flipH="1">
                  <a:off x="6619662" y="223829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5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6906009" y="2395316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7121249" y="2528207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7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6908038" y="21774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8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6773504" y="221330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79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6720829" y="2283950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80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7085985" y="2275839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81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7190502" y="2588753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 dirty="0"/>
                </a:p>
              </p:txBody>
            </p:sp>
            <p:sp>
              <p:nvSpPr>
                <p:cNvPr id="82" name="Oval 35"/>
                <p:cNvSpPr>
                  <a:spLocks noChangeArrowheads="1"/>
                </p:cNvSpPr>
                <p:nvPr/>
              </p:nvSpPr>
              <p:spPr bwMode="auto">
                <a:xfrm flipH="1">
                  <a:off x="6532440" y="2247718"/>
                  <a:ext cx="60134" cy="57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97" name="グループ化 138"/>
          <p:cNvGrpSpPr/>
          <p:nvPr/>
        </p:nvGrpSpPr>
        <p:grpSpPr>
          <a:xfrm>
            <a:off x="6156176" y="4653136"/>
            <a:ext cx="2592288" cy="2056294"/>
            <a:chOff x="5003296" y="4077072"/>
            <a:chExt cx="2592288" cy="2056294"/>
          </a:xfrm>
        </p:grpSpPr>
        <p:grpSp>
          <p:nvGrpSpPr>
            <p:cNvPr id="98" name="グループ化 124"/>
            <p:cNvGrpSpPr/>
            <p:nvPr/>
          </p:nvGrpSpPr>
          <p:grpSpPr>
            <a:xfrm>
              <a:off x="5723376" y="4789020"/>
              <a:ext cx="1832172" cy="1344346"/>
              <a:chOff x="5652120" y="5229200"/>
              <a:chExt cx="1832172" cy="1344346"/>
            </a:xfrm>
          </p:grpSpPr>
          <p:grpSp>
            <p:nvGrpSpPr>
              <p:cNvPr id="101" name="グループ化 126"/>
              <p:cNvGrpSpPr/>
              <p:nvPr/>
            </p:nvGrpSpPr>
            <p:grpSpPr>
              <a:xfrm>
                <a:off x="5652120" y="5229200"/>
                <a:ext cx="1008112" cy="864096"/>
                <a:chOff x="2051720" y="4293096"/>
                <a:chExt cx="1008112" cy="864096"/>
              </a:xfrm>
            </p:grpSpPr>
            <p:sp>
              <p:nvSpPr>
                <p:cNvPr id="103" name="正方形/長方形 102"/>
                <p:cNvSpPr/>
                <p:nvPr/>
              </p:nvSpPr>
              <p:spPr>
                <a:xfrm>
                  <a:off x="2051720" y="4653136"/>
                  <a:ext cx="1008112" cy="50405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正方形/長方形 103"/>
                <p:cNvSpPr/>
                <p:nvPr/>
              </p:nvSpPr>
              <p:spPr>
                <a:xfrm>
                  <a:off x="2051720" y="4293096"/>
                  <a:ext cx="72008" cy="36004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正方形/長方形 104"/>
                <p:cNvSpPr/>
                <p:nvPr/>
              </p:nvSpPr>
              <p:spPr>
                <a:xfrm>
                  <a:off x="2411760" y="4293096"/>
                  <a:ext cx="72008" cy="36004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正方形/長方形 105"/>
                <p:cNvSpPr/>
                <p:nvPr/>
              </p:nvSpPr>
              <p:spPr>
                <a:xfrm>
                  <a:off x="2771800" y="4293096"/>
                  <a:ext cx="72008" cy="36004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2" name="テキスト ボックス 101"/>
              <p:cNvSpPr txBox="1"/>
              <p:nvPr/>
            </p:nvSpPr>
            <p:spPr>
              <a:xfrm>
                <a:off x="5652120" y="6173436"/>
                <a:ext cx="18321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annealing</a:t>
                </a:r>
                <a:endParaRPr kumimoji="1" lang="ja-JP" altLang="en-US" sz="2000" dirty="0"/>
              </a:p>
            </p:txBody>
          </p:sp>
        </p:grpSp>
        <p:cxnSp>
          <p:nvCxnSpPr>
            <p:cNvPr id="99" name="直線コネクタ 98"/>
            <p:cNvCxnSpPr/>
            <p:nvPr/>
          </p:nvCxnSpPr>
          <p:spPr>
            <a:xfrm rot="5400000" flipH="1" flipV="1">
              <a:off x="6083416" y="4437112"/>
              <a:ext cx="360040" cy="3600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5003296" y="407707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/>
                <a:t>FMO nano wire</a:t>
              </a:r>
              <a:endParaRPr kumimoji="1" lang="ja-JP" altLang="en-US" sz="2400" b="1" dirty="0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3635896" y="4725144"/>
            <a:ext cx="1296144" cy="1611560"/>
            <a:chOff x="2987824" y="3861048"/>
            <a:chExt cx="1296144" cy="1611560"/>
          </a:xfrm>
        </p:grpSpPr>
        <p:grpSp>
          <p:nvGrpSpPr>
            <p:cNvPr id="108" name="グループ化 109"/>
            <p:cNvGrpSpPr/>
            <p:nvPr/>
          </p:nvGrpSpPr>
          <p:grpSpPr>
            <a:xfrm>
              <a:off x="3096344" y="4608512"/>
              <a:ext cx="1008112" cy="864096"/>
              <a:chOff x="2051720" y="4293096"/>
              <a:chExt cx="1008112" cy="864096"/>
            </a:xfrm>
          </p:grpSpPr>
          <p:sp>
            <p:nvSpPr>
              <p:cNvPr id="115" name="正方形/長方形 114"/>
              <p:cNvSpPr/>
              <p:nvPr/>
            </p:nvSpPr>
            <p:spPr>
              <a:xfrm>
                <a:off x="2051720" y="4653136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2051720" y="4293096"/>
                <a:ext cx="72008" cy="36004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/>
              <p:cNvSpPr/>
              <p:nvPr/>
            </p:nvSpPr>
            <p:spPr>
              <a:xfrm>
                <a:off x="2411760" y="4293096"/>
                <a:ext cx="72008" cy="36004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2771800" y="4293096"/>
                <a:ext cx="72008" cy="36004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" name="グループ化 191"/>
            <p:cNvGrpSpPr/>
            <p:nvPr/>
          </p:nvGrpSpPr>
          <p:grpSpPr>
            <a:xfrm>
              <a:off x="2987824" y="3861048"/>
              <a:ext cx="1296144" cy="576858"/>
              <a:chOff x="5228456" y="1277144"/>
              <a:chExt cx="1296144" cy="576858"/>
            </a:xfrm>
          </p:grpSpPr>
          <p:cxnSp>
            <p:nvCxnSpPr>
              <p:cNvPr id="110" name="直線矢印コネクタ 109"/>
              <p:cNvCxnSpPr/>
              <p:nvPr/>
            </p:nvCxnSpPr>
            <p:spPr>
              <a:xfrm rot="5400000">
                <a:off x="5299670" y="1708398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rot="5400000">
                <a:off x="5515694" y="1709192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矢印コネクタ 111"/>
              <p:cNvCxnSpPr/>
              <p:nvPr/>
            </p:nvCxnSpPr>
            <p:spPr>
              <a:xfrm rot="5400000">
                <a:off x="5731718" y="1709192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12"/>
              <p:cNvCxnSpPr/>
              <p:nvPr/>
            </p:nvCxnSpPr>
            <p:spPr>
              <a:xfrm rot="5400000">
                <a:off x="5947742" y="1708398"/>
                <a:ext cx="288826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テキスト ボックス 113"/>
              <p:cNvSpPr txBox="1"/>
              <p:nvPr/>
            </p:nvSpPr>
            <p:spPr>
              <a:xfrm>
                <a:off x="5228456" y="1277144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/>
                  <a:t>Ar</a:t>
                </a:r>
                <a:r>
                  <a:rPr lang="ja-JP" altLang="en-US" sz="1100" dirty="0" smtClean="0"/>
                  <a:t>　</a:t>
                </a:r>
                <a:r>
                  <a:rPr kumimoji="1" lang="en-US" altLang="ja-JP" dirty="0" smtClean="0"/>
                  <a:t>plasma</a:t>
                </a:r>
                <a:endParaRPr kumimoji="1" lang="ja-JP" altLang="en-US" dirty="0"/>
              </a:p>
            </p:txBody>
          </p:sp>
        </p:grpSp>
      </p:grpSp>
      <p:sp>
        <p:nvSpPr>
          <p:cNvPr id="139" name="右矢印 138"/>
          <p:cNvSpPr/>
          <p:nvPr/>
        </p:nvSpPr>
        <p:spPr>
          <a:xfrm>
            <a:off x="395536" y="5229200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3" name="グループ化 142"/>
          <p:cNvGrpSpPr/>
          <p:nvPr/>
        </p:nvGrpSpPr>
        <p:grpSpPr>
          <a:xfrm>
            <a:off x="1403648" y="4869160"/>
            <a:ext cx="1728192" cy="1433354"/>
            <a:chOff x="1403648" y="4725144"/>
            <a:chExt cx="1728192" cy="1433354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1403648" y="4725144"/>
              <a:ext cx="1728192" cy="1433354"/>
              <a:chOff x="4427984" y="4104456"/>
              <a:chExt cx="1728192" cy="1433354"/>
            </a:xfrm>
          </p:grpSpPr>
          <p:grpSp>
            <p:nvGrpSpPr>
              <p:cNvPr id="120" name="グループ化 243"/>
              <p:cNvGrpSpPr/>
              <p:nvPr/>
            </p:nvGrpSpPr>
            <p:grpSpPr>
              <a:xfrm>
                <a:off x="4427984" y="4104456"/>
                <a:ext cx="1728192" cy="1433354"/>
                <a:chOff x="2843808" y="4104456"/>
                <a:chExt cx="1728192" cy="1433354"/>
              </a:xfrm>
            </p:grpSpPr>
            <p:cxnSp>
              <p:nvCxnSpPr>
                <p:cNvPr id="124" name="直線コネクタ 123"/>
                <p:cNvCxnSpPr/>
                <p:nvPr/>
              </p:nvCxnSpPr>
              <p:spPr>
                <a:xfrm flipV="1">
                  <a:off x="2987824" y="5529426"/>
                  <a:ext cx="1224136" cy="838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テキスト ボックス 124"/>
                <p:cNvSpPr txBox="1"/>
                <p:nvPr/>
              </p:nvSpPr>
              <p:spPr>
                <a:xfrm>
                  <a:off x="2843808" y="4104456"/>
                  <a:ext cx="1728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solution</a:t>
                  </a:r>
                  <a:endParaRPr kumimoji="1" lang="ja-JP" altLang="en-US" dirty="0"/>
                </a:p>
              </p:txBody>
            </p:sp>
            <p:grpSp>
              <p:nvGrpSpPr>
                <p:cNvPr id="126" name="グループ化 242"/>
                <p:cNvGrpSpPr/>
                <p:nvPr/>
              </p:nvGrpSpPr>
              <p:grpSpPr>
                <a:xfrm>
                  <a:off x="2987824" y="4593322"/>
                  <a:ext cx="1224136" cy="936104"/>
                  <a:chOff x="2987824" y="4593322"/>
                  <a:chExt cx="1224136" cy="936104"/>
                </a:xfrm>
              </p:grpSpPr>
              <p:sp>
                <p:nvSpPr>
                  <p:cNvPr id="129" name="正方形/長方形 128"/>
                  <p:cNvSpPr/>
                  <p:nvPr/>
                </p:nvSpPr>
                <p:spPr>
                  <a:xfrm>
                    <a:off x="2987824" y="4593322"/>
                    <a:ext cx="1224136" cy="93610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30" name="グループ化 132"/>
                  <p:cNvGrpSpPr/>
                  <p:nvPr/>
                </p:nvGrpSpPr>
                <p:grpSpPr>
                  <a:xfrm>
                    <a:off x="3059832" y="4689168"/>
                    <a:ext cx="1008112" cy="828064"/>
                    <a:chOff x="755576" y="4257120"/>
                    <a:chExt cx="1008112" cy="828064"/>
                  </a:xfrm>
                </p:grpSpPr>
                <p:sp>
                  <p:nvSpPr>
                    <p:cNvPr id="131" name="正方形/長方形 130"/>
                    <p:cNvSpPr/>
                    <p:nvPr/>
                  </p:nvSpPr>
                  <p:spPr>
                    <a:xfrm>
                      <a:off x="755576" y="4581128"/>
                      <a:ext cx="1008112" cy="504056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32" name="グループ化 105"/>
                    <p:cNvGrpSpPr/>
                    <p:nvPr/>
                  </p:nvGrpSpPr>
                  <p:grpSpPr>
                    <a:xfrm>
                      <a:off x="755577" y="4257120"/>
                      <a:ext cx="1008111" cy="324008"/>
                      <a:chOff x="755577" y="4257120"/>
                      <a:chExt cx="1008111" cy="324008"/>
                    </a:xfrm>
                  </p:grpSpPr>
                  <p:sp>
                    <p:nvSpPr>
                      <p:cNvPr id="133" name="正方形/長方形 132"/>
                      <p:cNvSpPr/>
                      <p:nvPr/>
                    </p:nvSpPr>
                    <p:spPr>
                      <a:xfrm>
                        <a:off x="755577" y="4257128"/>
                        <a:ext cx="72008" cy="324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4" name="正方形/長方形 133"/>
                      <p:cNvSpPr/>
                      <p:nvPr/>
                    </p:nvSpPr>
                    <p:spPr>
                      <a:xfrm>
                        <a:off x="1115617" y="4257120"/>
                        <a:ext cx="72008" cy="252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5" name="正方形/長方形 134"/>
                      <p:cNvSpPr/>
                      <p:nvPr/>
                    </p:nvSpPr>
                    <p:spPr>
                      <a:xfrm>
                        <a:off x="1475657" y="4257120"/>
                        <a:ext cx="72008" cy="252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6" name="正方形/長方形 135"/>
                      <p:cNvSpPr/>
                      <p:nvPr/>
                    </p:nvSpPr>
                    <p:spPr>
                      <a:xfrm>
                        <a:off x="971600" y="4509120"/>
                        <a:ext cx="216024" cy="7200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7" name="正方形/長方形 136"/>
                      <p:cNvSpPr/>
                      <p:nvPr/>
                    </p:nvSpPr>
                    <p:spPr>
                      <a:xfrm>
                        <a:off x="1331640" y="4509120"/>
                        <a:ext cx="216024" cy="7200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38" name="正方形/長方形 137"/>
                      <p:cNvSpPr/>
                      <p:nvPr/>
                    </p:nvSpPr>
                    <p:spPr>
                      <a:xfrm>
                        <a:off x="1691680" y="4509120"/>
                        <a:ext cx="72008" cy="7200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cxnSp>
              <p:nvCxnSpPr>
                <p:cNvPr id="127" name="直線コネクタ 126"/>
                <p:cNvCxnSpPr/>
                <p:nvPr/>
              </p:nvCxnSpPr>
              <p:spPr>
                <a:xfrm rot="5400000">
                  <a:off x="2483768" y="5025370"/>
                  <a:ext cx="10081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/>
                <p:cNvCxnSpPr/>
                <p:nvPr/>
              </p:nvCxnSpPr>
              <p:spPr>
                <a:xfrm rot="5400000">
                  <a:off x="3707904" y="5025370"/>
                  <a:ext cx="10081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正方形/長方形 120"/>
              <p:cNvSpPr/>
              <p:nvPr/>
            </p:nvSpPr>
            <p:spPr>
              <a:xfrm>
                <a:off x="4716016" y="4653136"/>
                <a:ext cx="144016" cy="36004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5076056" y="4653136"/>
                <a:ext cx="144016" cy="36004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正方形/長方形 122"/>
              <p:cNvSpPr/>
              <p:nvPr/>
            </p:nvSpPr>
            <p:spPr>
              <a:xfrm>
                <a:off x="5436096" y="4653136"/>
                <a:ext cx="144016" cy="36004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41" name="直線コネクタ 140"/>
            <p:cNvCxnSpPr/>
            <p:nvPr/>
          </p:nvCxnSpPr>
          <p:spPr>
            <a:xfrm rot="16200000" flipV="1">
              <a:off x="2303748" y="4977172"/>
              <a:ext cx="432048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テキスト ボックス 144"/>
          <p:cNvSpPr txBox="1"/>
          <p:nvPr/>
        </p:nvSpPr>
        <p:spPr>
          <a:xfrm>
            <a:off x="1475656" y="63813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</a:t>
            </a:r>
            <a:r>
              <a:rPr kumimoji="1" lang="en-US" altLang="ja-JP" sz="2000" dirty="0" smtClean="0"/>
              <a:t>mmersion(</a:t>
            </a:r>
            <a:r>
              <a:rPr kumimoji="1" lang="ja-JP" altLang="en-US" sz="2000" dirty="0" smtClean="0"/>
              <a:t>浸漬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3779912" y="63813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milling</a:t>
            </a:r>
            <a:endParaRPr kumimoji="1" lang="ja-JP" altLang="en-US" sz="2000" dirty="0"/>
          </a:p>
        </p:txBody>
      </p:sp>
      <p:sp>
        <p:nvSpPr>
          <p:cNvPr id="147" name="右矢印 146"/>
          <p:cNvSpPr/>
          <p:nvPr/>
        </p:nvSpPr>
        <p:spPr>
          <a:xfrm>
            <a:off x="5580112" y="5301208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角丸四角形 147"/>
          <p:cNvSpPr/>
          <p:nvPr/>
        </p:nvSpPr>
        <p:spPr>
          <a:xfrm>
            <a:off x="1296144" y="1124744"/>
            <a:ext cx="4572000" cy="3312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3203848" y="39330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/>
              <a:t>eposition of FMO</a:t>
            </a:r>
            <a:endParaRPr kumimoji="1" lang="ja-JP" altLang="en-US" sz="2000" dirty="0"/>
          </a:p>
        </p:txBody>
      </p:sp>
      <p:grpSp>
        <p:nvGrpSpPr>
          <p:cNvPr id="150" name="グループ化 202"/>
          <p:cNvGrpSpPr>
            <a:grpSpLocks noChangeAspect="1"/>
          </p:cNvGrpSpPr>
          <p:nvPr/>
        </p:nvGrpSpPr>
        <p:grpSpPr>
          <a:xfrm>
            <a:off x="6231858" y="1700801"/>
            <a:ext cx="2876646" cy="2638447"/>
            <a:chOff x="2339752" y="4869160"/>
            <a:chExt cx="1495425" cy="1371600"/>
          </a:xfrm>
        </p:grpSpPr>
        <p:pic>
          <p:nvPicPr>
            <p:cNvPr id="15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4869160"/>
              <a:ext cx="14954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テキスト ボックス 151"/>
            <p:cNvSpPr txBox="1"/>
            <p:nvPr/>
          </p:nvSpPr>
          <p:spPr>
            <a:xfrm>
              <a:off x="2511946" y="5988420"/>
              <a:ext cx="458661" cy="20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1μm</a:t>
              </a:r>
              <a:endParaRPr kumimoji="1" lang="ja-JP" altLang="en-US" sz="1600" dirty="0"/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2511946" y="5170499"/>
              <a:ext cx="473532" cy="22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FMO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4" name="直線コネクタ 153"/>
            <p:cNvCxnSpPr/>
            <p:nvPr/>
          </p:nvCxnSpPr>
          <p:spPr>
            <a:xfrm>
              <a:off x="2382800" y="6160614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直線コネクタ 154"/>
          <p:cNvCxnSpPr/>
          <p:nvPr/>
        </p:nvCxnSpPr>
        <p:spPr>
          <a:xfrm>
            <a:off x="6303869" y="1700808"/>
            <a:ext cx="2736304" cy="252028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6231861" y="2132856"/>
            <a:ext cx="2448272" cy="2232248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右矢印 160"/>
          <p:cNvSpPr/>
          <p:nvPr/>
        </p:nvSpPr>
        <p:spPr>
          <a:xfrm>
            <a:off x="395536" y="2564904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5004048" y="908720"/>
            <a:ext cx="4066110" cy="3049582"/>
            <a:chOff x="3866775" y="996062"/>
            <a:chExt cx="3200401" cy="2400300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3866775" y="996062"/>
              <a:ext cx="3200401" cy="2400300"/>
              <a:chOff x="3866775" y="996062"/>
              <a:chExt cx="3200401" cy="2400300"/>
            </a:xfrm>
          </p:grpSpPr>
          <p:pic>
            <p:nvPicPr>
              <p:cNvPr id="6146" name="Picture 2" descr="C:\Users\Tanaka Lab\Desktop\FMO\SEM\20110218\5.bmp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6775" y="996062"/>
                <a:ext cx="3200401" cy="2400300"/>
              </a:xfrm>
              <a:prstGeom prst="rect">
                <a:avLst/>
              </a:prstGeom>
              <a:noFill/>
            </p:spPr>
          </p:pic>
          <p:cxnSp>
            <p:nvCxnSpPr>
              <p:cNvPr id="16" name="直線コネクタ 15"/>
              <p:cNvCxnSpPr/>
              <p:nvPr/>
            </p:nvCxnSpPr>
            <p:spPr>
              <a:xfrm>
                <a:off x="5507146" y="2866399"/>
                <a:ext cx="1080120" cy="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5678305" y="263969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250nm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1" name="直線矢印コネクタ 30"/>
            <p:cNvCxnSpPr/>
            <p:nvPr/>
          </p:nvCxnSpPr>
          <p:spPr>
            <a:xfrm rot="5400000">
              <a:off x="5148064" y="1556792"/>
              <a:ext cx="360040" cy="21602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 flipH="1" flipV="1">
              <a:off x="4825634" y="1959569"/>
              <a:ext cx="288032" cy="288032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4644008" y="119675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35nm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4" descr="C:\Users\Tanaka Lab\Documents\green_isir_rogo11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260648"/>
              <a:ext cx="1047750" cy="581025"/>
            </a:xfrm>
            <a:prstGeom prst="rect">
              <a:avLst/>
            </a:prstGeom>
            <a:noFill/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1043608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Structure of FMO nano wires(SEM)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536" y="503698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width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30-100nm</a:t>
            </a:r>
          </a:p>
          <a:p>
            <a:r>
              <a:rPr lang="en-US" altLang="ja-JP" sz="2400" dirty="0" smtClean="0"/>
              <a:t>height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100-150nm</a:t>
            </a:r>
          </a:p>
          <a:p>
            <a:r>
              <a:rPr kumimoji="1" lang="en-US" altLang="ja-JP" sz="2400" dirty="0" smtClean="0"/>
              <a:t>length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100μm-</a:t>
            </a:r>
            <a:endParaRPr kumimoji="1" lang="ja-JP" altLang="en-US" sz="2400" dirty="0"/>
          </a:p>
        </p:txBody>
      </p:sp>
      <p:grpSp>
        <p:nvGrpSpPr>
          <p:cNvPr id="42" name="グループ化 41"/>
          <p:cNvGrpSpPr>
            <a:grpSpLocks noChangeAspect="1"/>
          </p:cNvGrpSpPr>
          <p:nvPr/>
        </p:nvGrpSpPr>
        <p:grpSpPr>
          <a:xfrm>
            <a:off x="5004048" y="3429000"/>
            <a:ext cx="4072768" cy="3579929"/>
            <a:chOff x="5940152" y="3638791"/>
            <a:chExt cx="3491292" cy="3068820"/>
          </a:xfrm>
        </p:grpSpPr>
        <p:grpSp>
          <p:nvGrpSpPr>
            <p:cNvPr id="36" name="グループ化 35"/>
            <p:cNvGrpSpPr>
              <a:grpSpLocks noChangeAspect="1"/>
            </p:cNvGrpSpPr>
            <p:nvPr/>
          </p:nvGrpSpPr>
          <p:grpSpPr>
            <a:xfrm>
              <a:off x="5940714" y="3638791"/>
              <a:ext cx="3490730" cy="3068820"/>
              <a:chOff x="6309232" y="3407132"/>
              <a:chExt cx="3089139" cy="2715770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6309232" y="3407132"/>
                <a:ext cx="3089139" cy="2715770"/>
                <a:chOff x="6309232" y="3407132"/>
                <a:chExt cx="3089139" cy="2715770"/>
              </a:xfrm>
            </p:grpSpPr>
            <p:grpSp>
              <p:nvGrpSpPr>
                <p:cNvPr id="29" name="グループ化 28"/>
                <p:cNvGrpSpPr/>
                <p:nvPr/>
              </p:nvGrpSpPr>
              <p:grpSpPr>
                <a:xfrm>
                  <a:off x="6309232" y="3407132"/>
                  <a:ext cx="3089139" cy="2715770"/>
                  <a:chOff x="945144" y="3983196"/>
                  <a:chExt cx="3089139" cy="2715770"/>
                </a:xfrm>
              </p:grpSpPr>
              <p:pic>
                <p:nvPicPr>
                  <p:cNvPr id="6147" name="Picture 3" descr="C:\Users\Tanaka Lab\Desktop\FMO\SEM\20110218\22.bmp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3125" r="1564"/>
                  <a:stretch>
                    <a:fillRect/>
                  </a:stretch>
                </p:blipFill>
                <p:spPr bwMode="auto">
                  <a:xfrm>
                    <a:off x="945144" y="3983196"/>
                    <a:ext cx="3089139" cy="271577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18" name="直線コネクタ 17"/>
                  <p:cNvCxnSpPr/>
                  <p:nvPr/>
                </p:nvCxnSpPr>
                <p:spPr>
                  <a:xfrm>
                    <a:off x="2983813" y="4243607"/>
                    <a:ext cx="6480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2915816" y="3988712"/>
                    <a:ext cx="8640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100</a:t>
                    </a:r>
                    <a:r>
                      <a:rPr kumimoji="1" lang="en-US" altLang="ja-JP" dirty="0" smtClean="0"/>
                      <a:t>nm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40" name="直線矢印コネクタ 39"/>
                <p:cNvCxnSpPr/>
                <p:nvPr/>
              </p:nvCxnSpPr>
              <p:spPr>
                <a:xfrm rot="5400000">
                  <a:off x="7112426" y="5631101"/>
                  <a:ext cx="576064" cy="1588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テキスト ボックス 34"/>
              <p:cNvSpPr txBox="1"/>
              <p:nvPr/>
            </p:nvSpPr>
            <p:spPr>
              <a:xfrm>
                <a:off x="6636490" y="542829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140nm</a:t>
                </a:r>
                <a:endParaRPr kumimoji="1" lang="ja-JP" altLang="en-US" dirty="0"/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5940152" y="3645024"/>
              <a:ext cx="1296144" cy="87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Cross sectional view</a:t>
              </a:r>
              <a:endParaRPr kumimoji="1" lang="ja-JP" altLang="en-US" sz="2000" dirty="0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7370203" y="6353208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7668516" y="617064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40nm</a:t>
              </a:r>
              <a:endParaRPr kumimoji="1" lang="ja-JP" altLang="en-US" dirty="0"/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-6" y="1052732"/>
            <a:ext cx="5284627" cy="3777533"/>
            <a:chOff x="2" y="1052736"/>
            <a:chExt cx="3995934" cy="2856357"/>
          </a:xfrm>
        </p:grpSpPr>
        <p:grpSp>
          <p:nvGrpSpPr>
            <p:cNvPr id="24" name="グループ化 23"/>
            <p:cNvGrpSpPr>
              <a:grpSpLocks noChangeAspect="1"/>
            </p:cNvGrpSpPr>
            <p:nvPr/>
          </p:nvGrpSpPr>
          <p:grpSpPr>
            <a:xfrm>
              <a:off x="2" y="1052736"/>
              <a:ext cx="3995934" cy="2856357"/>
              <a:chOff x="0" y="2132856"/>
              <a:chExt cx="4701097" cy="3360420"/>
            </a:xfrm>
          </p:grpSpPr>
          <p:pic>
            <p:nvPicPr>
              <p:cNvPr id="6145" name="Picture 1" descr="C:\Users\Tanaka Lab\Desktop\FMO\SEM\20110218\1.bmp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2132856"/>
                <a:ext cx="4480563" cy="3360420"/>
              </a:xfrm>
              <a:prstGeom prst="rect">
                <a:avLst/>
              </a:prstGeom>
              <a:noFill/>
            </p:spPr>
          </p:pic>
          <p:grpSp>
            <p:nvGrpSpPr>
              <p:cNvPr id="23" name="グループ化 22"/>
              <p:cNvGrpSpPr/>
              <p:nvPr/>
            </p:nvGrpSpPr>
            <p:grpSpPr>
              <a:xfrm>
                <a:off x="2167493" y="2641148"/>
                <a:ext cx="2533604" cy="406513"/>
                <a:chOff x="2167493" y="2641148"/>
                <a:chExt cx="2533604" cy="406513"/>
              </a:xfrm>
            </p:grpSpPr>
            <p:sp>
              <p:nvSpPr>
                <p:cNvPr id="19" name="円/楕円 18"/>
                <p:cNvSpPr/>
                <p:nvPr/>
              </p:nvSpPr>
              <p:spPr>
                <a:xfrm rot="7890490">
                  <a:off x="2498218" y="2609088"/>
                  <a:ext cx="107848" cy="769298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コネクタ 20"/>
                <p:cNvCxnSpPr/>
                <p:nvPr/>
              </p:nvCxnSpPr>
              <p:spPr>
                <a:xfrm flipV="1">
                  <a:off x="2555776" y="2641148"/>
                  <a:ext cx="2145321" cy="211789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直線コネクタ 13"/>
            <p:cNvCxnSpPr/>
            <p:nvPr/>
          </p:nvCxnSpPr>
          <p:spPr>
            <a:xfrm>
              <a:off x="2267744" y="3645024"/>
              <a:ext cx="129614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555776" y="335699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50μm</a:t>
              </a:r>
              <a:endParaRPr kumimoji="1" lang="ja-JP" altLang="en-US" dirty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976016" y="2172602"/>
            <a:ext cx="1412408" cy="896358"/>
            <a:chOff x="6963997" y="2197035"/>
            <a:chExt cx="1412408" cy="896358"/>
          </a:xfrm>
        </p:grpSpPr>
        <p:sp>
          <p:nvSpPr>
            <p:cNvPr id="39" name="円/楕円 38"/>
            <p:cNvSpPr/>
            <p:nvPr/>
          </p:nvSpPr>
          <p:spPr>
            <a:xfrm rot="7791226">
              <a:off x="8132073" y="2849061"/>
              <a:ext cx="276681" cy="2119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 rot="7791226">
              <a:off x="7328968" y="2335825"/>
              <a:ext cx="276681" cy="3253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 rot="7791226">
              <a:off x="7628016" y="2561029"/>
              <a:ext cx="276681" cy="2119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7791226">
              <a:off x="6999705" y="2161327"/>
              <a:ext cx="276681" cy="348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 rot="7791226">
              <a:off x="7936046" y="2705045"/>
              <a:ext cx="276681" cy="2119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323528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Many wires in large field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0" y="10527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Top view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32359</TotalTime>
  <Words>536</Words>
  <Application>Microsoft Office PowerPoint</Application>
  <PresentationFormat>画面に合わせる (4:3)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Office テーマ</vt:lpstr>
      <vt:lpstr>数式</vt:lpstr>
      <vt:lpstr>Fabrication of (Fe,Mn)3O4 nanowires using a sidewall deposition method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FMOナノワイヤーの作成とその物性の評価</dc:title>
  <dc:creator>Tanaka Lab</dc:creator>
  <cp:lastModifiedBy>Tanaka Lab</cp:lastModifiedBy>
  <cp:revision>2664</cp:revision>
  <dcterms:created xsi:type="dcterms:W3CDTF">2010-09-10T01:51:39Z</dcterms:created>
  <dcterms:modified xsi:type="dcterms:W3CDTF">2011-06-07T08:54:07Z</dcterms:modified>
</cp:coreProperties>
</file>