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6" r:id="rId3"/>
    <p:sldId id="271" r:id="rId4"/>
    <p:sldId id="257" r:id="rId5"/>
    <p:sldId id="270" r:id="rId6"/>
    <p:sldId id="275" r:id="rId7"/>
    <p:sldId id="276" r:id="rId8"/>
    <p:sldId id="259" r:id="rId9"/>
    <p:sldId id="260" r:id="rId10"/>
    <p:sldId id="272" r:id="rId11"/>
    <p:sldId id="264" r:id="rId12"/>
    <p:sldId id="267" r:id="rId13"/>
    <p:sldId id="268" r:id="rId14"/>
    <p:sldId id="273" r:id="rId15"/>
    <p:sldId id="274" r:id="rId16"/>
    <p:sldId id="265" r:id="rId17"/>
    <p:sldId id="262" r:id="rId18"/>
    <p:sldId id="261" r:id="rId19"/>
    <p:sldId id="263" r:id="rId20"/>
    <p:sldId id="278" r:id="rId21"/>
    <p:sldId id="279" r:id="rId22"/>
    <p:sldId id="258" r:id="rId23"/>
    <p:sldId id="277" r:id="rId2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10" Type="http://schemas.openxmlformats.org/officeDocument/2006/relationships/image" Target="../media/image35.wmf"/><Relationship Id="rId4" Type="http://schemas.openxmlformats.org/officeDocument/2006/relationships/image" Target="../media/image29.wmf"/><Relationship Id="rId9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39839-E1C5-444C-A019-73254D849058}" type="datetimeFigureOut">
              <a:rPr kumimoji="1" lang="ja-JP" altLang="en-US" smtClean="0"/>
              <a:pPr/>
              <a:t>2011/6/7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2108F-B844-40AE-8CC6-EF29B30A3CF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2108F-B844-40AE-8CC6-EF29B30A3CF3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2108F-B844-40AE-8CC6-EF29B30A3CF3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2108F-B844-40AE-8CC6-EF29B30A3CF3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2108F-B844-40AE-8CC6-EF29B30A3CF3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98F9-3938-4FD4-8089-3593B4C12B79}" type="datetimeFigureOut">
              <a:rPr kumimoji="1" lang="ja-JP" altLang="en-US" smtClean="0"/>
              <a:pPr/>
              <a:t>2011/6/7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A3D0-4F6A-42F6-9BD4-11B3B45A1D3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98F9-3938-4FD4-8089-3593B4C12B79}" type="datetimeFigureOut">
              <a:rPr kumimoji="1" lang="ja-JP" altLang="en-US" smtClean="0"/>
              <a:pPr/>
              <a:t>2011/6/7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A3D0-4F6A-42F6-9BD4-11B3B45A1D3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98F9-3938-4FD4-8089-3593B4C12B79}" type="datetimeFigureOut">
              <a:rPr kumimoji="1" lang="ja-JP" altLang="en-US" smtClean="0"/>
              <a:pPr/>
              <a:t>2011/6/7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A3D0-4F6A-42F6-9BD4-11B3B45A1D3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98F9-3938-4FD4-8089-3593B4C12B79}" type="datetimeFigureOut">
              <a:rPr kumimoji="1" lang="ja-JP" altLang="en-US" smtClean="0"/>
              <a:pPr/>
              <a:t>2011/6/7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A3D0-4F6A-42F6-9BD4-11B3B45A1D3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98F9-3938-4FD4-8089-3593B4C12B79}" type="datetimeFigureOut">
              <a:rPr kumimoji="1" lang="ja-JP" altLang="en-US" smtClean="0"/>
              <a:pPr/>
              <a:t>2011/6/7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A3D0-4F6A-42F6-9BD4-11B3B45A1D3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98F9-3938-4FD4-8089-3593B4C12B79}" type="datetimeFigureOut">
              <a:rPr kumimoji="1" lang="ja-JP" altLang="en-US" smtClean="0"/>
              <a:pPr/>
              <a:t>2011/6/7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A3D0-4F6A-42F6-9BD4-11B3B45A1D3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98F9-3938-4FD4-8089-3593B4C12B79}" type="datetimeFigureOut">
              <a:rPr kumimoji="1" lang="ja-JP" altLang="en-US" smtClean="0"/>
              <a:pPr/>
              <a:t>2011/6/7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A3D0-4F6A-42F6-9BD4-11B3B45A1D3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98F9-3938-4FD4-8089-3593B4C12B79}" type="datetimeFigureOut">
              <a:rPr kumimoji="1" lang="ja-JP" altLang="en-US" smtClean="0"/>
              <a:pPr/>
              <a:t>2011/6/7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A3D0-4F6A-42F6-9BD4-11B3B45A1D3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98F9-3938-4FD4-8089-3593B4C12B79}" type="datetimeFigureOut">
              <a:rPr kumimoji="1" lang="ja-JP" altLang="en-US" smtClean="0"/>
              <a:pPr/>
              <a:t>2011/6/7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A3D0-4F6A-42F6-9BD4-11B3B45A1D3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98F9-3938-4FD4-8089-3593B4C12B79}" type="datetimeFigureOut">
              <a:rPr kumimoji="1" lang="ja-JP" altLang="en-US" smtClean="0"/>
              <a:pPr/>
              <a:t>2011/6/7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A3D0-4F6A-42F6-9BD4-11B3B45A1D3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98F9-3938-4FD4-8089-3593B4C12B79}" type="datetimeFigureOut">
              <a:rPr kumimoji="1" lang="ja-JP" altLang="en-US" smtClean="0"/>
              <a:pPr/>
              <a:t>2011/6/7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A3D0-4F6A-42F6-9BD4-11B3B45A1D3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898F9-3938-4FD4-8089-3593B4C12B79}" type="datetimeFigureOut">
              <a:rPr kumimoji="1" lang="ja-JP" altLang="en-US" smtClean="0"/>
              <a:pPr/>
              <a:t>2011/6/7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DA3D0-4F6A-42F6-9BD4-11B3B45A1D3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5.bin"/><Relationship Id="rId12" Type="http://schemas.openxmlformats.org/officeDocument/2006/relationships/oleObject" Target="../embeddings/oleObject3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4.bin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3.bin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2.bin"/><Relationship Id="rId9" Type="http://schemas.openxmlformats.org/officeDocument/2006/relationships/oleObject" Target="../embeddings/oleObject27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1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Terahertz spectroscopy of </a:t>
            </a:r>
            <a:r>
              <a:rPr lang="en-US" altLang="ja-JP" dirty="0" err="1" smtClean="0"/>
              <a:t>electromagnons</a:t>
            </a:r>
            <a:r>
              <a:rPr lang="en-US" altLang="ja-JP" dirty="0" smtClean="0"/>
              <a:t> excitation in a </a:t>
            </a:r>
            <a:r>
              <a:rPr lang="en-US" altLang="ja-JP" dirty="0" err="1" smtClean="0"/>
              <a:t>hexaferrite</a:t>
            </a:r>
            <a:r>
              <a:rPr lang="en-US" altLang="ja-JP" dirty="0" smtClean="0"/>
              <a:t> Ba</a:t>
            </a:r>
            <a:r>
              <a:rPr lang="en-US" altLang="ja-JP" baseline="-25000" dirty="0" smtClean="0"/>
              <a:t>2</a:t>
            </a:r>
            <a:r>
              <a:rPr lang="en-US" altLang="ja-JP" dirty="0" smtClean="0"/>
              <a:t>Mg</a:t>
            </a:r>
            <a:r>
              <a:rPr lang="en-US" altLang="ja-JP" baseline="-25000" dirty="0" smtClean="0"/>
              <a:t>2</a:t>
            </a:r>
            <a:r>
              <a:rPr lang="en-US" altLang="ja-JP" dirty="0" smtClean="0"/>
              <a:t>Fe</a:t>
            </a:r>
            <a:r>
              <a:rPr lang="en-US" altLang="ja-JP" baseline="-25000" dirty="0" smtClean="0"/>
              <a:t>12</a:t>
            </a:r>
            <a:r>
              <a:rPr lang="en-US" altLang="ja-JP" dirty="0" smtClean="0"/>
              <a:t>O</a:t>
            </a:r>
            <a:r>
              <a:rPr lang="en-US" altLang="ja-JP" baseline="-25000" dirty="0" smtClean="0"/>
              <a:t>22</a:t>
            </a:r>
            <a:endParaRPr kumimoji="1" lang="ja-JP" altLang="en-US" baseline="-25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861480" y="4643446"/>
            <a:ext cx="22824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/>
              <a:t>Ashida</a:t>
            </a:r>
            <a:r>
              <a:rPr kumimoji="1" lang="en-US" altLang="ja-JP" sz="2800" dirty="0" smtClean="0"/>
              <a:t> Lab.</a:t>
            </a:r>
          </a:p>
          <a:p>
            <a:r>
              <a:rPr lang="en-US" altLang="ja-JP" sz="2800" dirty="0" smtClean="0"/>
              <a:t>Tadataka Saito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00694" y="4143380"/>
            <a:ext cx="2779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Phy.Rev.B</a:t>
            </a:r>
            <a:r>
              <a:rPr kumimoji="1" lang="en-US" altLang="ja-JP" dirty="0" smtClean="0"/>
              <a:t> </a:t>
            </a:r>
            <a:r>
              <a:rPr kumimoji="1" lang="en-US" altLang="ja-JP" b="1" dirty="0" smtClean="0"/>
              <a:t>83</a:t>
            </a:r>
            <a:r>
              <a:rPr kumimoji="1" lang="en-US" altLang="ja-JP" dirty="0" smtClean="0"/>
              <a:t>, 064422(2011)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00694" y="3857628"/>
            <a:ext cx="315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Phy</a:t>
            </a:r>
            <a:r>
              <a:rPr lang="en-US" altLang="ja-JP" dirty="0" err="1" smtClean="0"/>
              <a:t>.Rev</a:t>
            </a:r>
            <a:r>
              <a:rPr lang="en-US" altLang="ja-JP" dirty="0" smtClean="0"/>
              <a:t>. B </a:t>
            </a:r>
            <a:r>
              <a:rPr lang="en-US" altLang="ja-JP" b="1" dirty="0" smtClean="0"/>
              <a:t>80</a:t>
            </a:r>
            <a:r>
              <a:rPr lang="en-US" altLang="ja-JP" dirty="0" smtClean="0"/>
              <a:t>, 220406(R) (2009)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angle 3"/>
          <p:cNvSpPr txBox="1">
            <a:spLocks noChangeArrowheads="1"/>
          </p:cNvSpPr>
          <p:nvPr/>
        </p:nvSpPr>
        <p:spPr>
          <a:xfrm>
            <a:off x="285750" y="1571612"/>
            <a:ext cx="8643938" cy="128302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ja-JP" sz="2400" dirty="0" smtClean="0">
                <a:solidFill>
                  <a:schemeClr val="tx1"/>
                </a:solidFill>
              </a:rPr>
              <a:t>THz-TDS 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enables us to observe a waveform  of ”</a:t>
            </a:r>
            <a:r>
              <a:rPr kumimoji="1" lang="en-US" altLang="ja-JP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E(t)”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directly.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ja-JP" sz="2400" dirty="0" smtClean="0">
                <a:solidFill>
                  <a:schemeClr val="tx1"/>
                </a:solidFill>
              </a:rPr>
              <a:t>By using THz-TDS ,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both amplitude and phase </a:t>
            </a:r>
            <a:r>
              <a:rPr lang="en-US" altLang="ja-JP" sz="2400" dirty="0" smtClean="0">
                <a:solidFill>
                  <a:schemeClr val="tx1"/>
                </a:solidFill>
              </a:rPr>
              <a:t>of ”</a:t>
            </a:r>
            <a:r>
              <a:rPr lang="en-US" altLang="ja-JP" sz="2400" i="1" dirty="0" smtClean="0">
                <a:solidFill>
                  <a:schemeClr val="tx1"/>
                </a:solidFill>
              </a:rPr>
              <a:t>E(t)”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 directly obtained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grpSp>
        <p:nvGrpSpPr>
          <p:cNvPr id="129" name="グループ化 72"/>
          <p:cNvGrpSpPr>
            <a:grpSpLocks/>
          </p:cNvGrpSpPr>
          <p:nvPr/>
        </p:nvGrpSpPr>
        <p:grpSpPr bwMode="auto">
          <a:xfrm>
            <a:off x="571472" y="3000373"/>
            <a:ext cx="8064896" cy="3549885"/>
            <a:chOff x="714348" y="4073916"/>
            <a:chExt cx="7705725" cy="2652335"/>
          </a:xfrm>
        </p:grpSpPr>
        <p:sp>
          <p:nvSpPr>
            <p:cNvPr id="130" name="Text Box 1059"/>
            <p:cNvSpPr txBox="1">
              <a:spLocks noChangeArrowheads="1"/>
            </p:cNvSpPr>
            <p:nvPr/>
          </p:nvSpPr>
          <p:spPr bwMode="auto">
            <a:xfrm>
              <a:off x="3900225" y="4664476"/>
              <a:ext cx="1540479" cy="2989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2000" dirty="0"/>
                <a:t>Pump beam</a:t>
              </a:r>
            </a:p>
          </p:txBody>
        </p:sp>
        <p:sp>
          <p:nvSpPr>
            <p:cNvPr id="131" name="Text Box 1064"/>
            <p:cNvSpPr txBox="1">
              <a:spLocks noChangeArrowheads="1"/>
            </p:cNvSpPr>
            <p:nvPr/>
          </p:nvSpPr>
          <p:spPr bwMode="auto">
            <a:xfrm>
              <a:off x="1302228" y="5623726"/>
              <a:ext cx="1542144" cy="2989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2000" dirty="0"/>
                <a:t>Delay</a:t>
              </a:r>
              <a:r>
                <a:rPr lang="ja-JP" altLang="en-US" sz="2000" dirty="0"/>
                <a:t>　</a:t>
              </a:r>
              <a:r>
                <a:rPr lang="en-US" altLang="ja-JP" sz="2000" dirty="0"/>
                <a:t>stage</a:t>
              </a:r>
            </a:p>
          </p:txBody>
        </p:sp>
        <p:sp>
          <p:nvSpPr>
            <p:cNvPr id="132" name="Text Box 1065"/>
            <p:cNvSpPr txBox="1">
              <a:spLocks noChangeArrowheads="1"/>
            </p:cNvSpPr>
            <p:nvPr/>
          </p:nvSpPr>
          <p:spPr bwMode="auto">
            <a:xfrm>
              <a:off x="5279162" y="4073916"/>
              <a:ext cx="1705352" cy="2989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2000" dirty="0"/>
                <a:t>Probe beam</a:t>
              </a:r>
            </a:p>
          </p:txBody>
        </p:sp>
        <p:sp>
          <p:nvSpPr>
            <p:cNvPr id="133" name="Text Box 1066"/>
            <p:cNvSpPr txBox="1">
              <a:spLocks noChangeArrowheads="1"/>
            </p:cNvSpPr>
            <p:nvPr/>
          </p:nvSpPr>
          <p:spPr bwMode="auto">
            <a:xfrm>
              <a:off x="2764434" y="6289330"/>
              <a:ext cx="3164227" cy="436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ja-JP" sz="3200" dirty="0"/>
                <a:t>THz-TDS</a:t>
              </a:r>
              <a:endParaRPr lang="ja-JP" altLang="en-US" sz="3200" dirty="0"/>
            </a:p>
          </p:txBody>
        </p:sp>
        <p:sp>
          <p:nvSpPr>
            <p:cNvPr id="134" name="AutoShape 1115"/>
            <p:cNvSpPr>
              <a:spLocks noChangeArrowheads="1"/>
            </p:cNvSpPr>
            <p:nvPr/>
          </p:nvSpPr>
          <p:spPr bwMode="auto">
            <a:xfrm flipH="1">
              <a:off x="6493225" y="5181623"/>
              <a:ext cx="336407" cy="584034"/>
            </a:xfrm>
            <a:prstGeom prst="cube">
              <a:avLst>
                <a:gd name="adj" fmla="val 7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5" name="AutoShape 1111"/>
            <p:cNvSpPr>
              <a:spLocks noChangeArrowheads="1"/>
            </p:cNvSpPr>
            <p:nvPr/>
          </p:nvSpPr>
          <p:spPr bwMode="auto">
            <a:xfrm>
              <a:off x="1870123" y="4739519"/>
              <a:ext cx="729438" cy="959252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6" name="Text Box 1031"/>
            <p:cNvSpPr txBox="1">
              <a:spLocks noChangeArrowheads="1"/>
            </p:cNvSpPr>
            <p:nvPr/>
          </p:nvSpPr>
          <p:spPr bwMode="auto">
            <a:xfrm>
              <a:off x="714348" y="4295784"/>
              <a:ext cx="1562129" cy="29894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ja-JP" sz="2000" dirty="0"/>
                <a:t>fs pulse laser</a:t>
              </a:r>
            </a:p>
          </p:txBody>
        </p:sp>
        <p:sp>
          <p:nvSpPr>
            <p:cNvPr id="137" name="Line 1032"/>
            <p:cNvSpPr>
              <a:spLocks noChangeShapeType="1"/>
            </p:cNvSpPr>
            <p:nvPr/>
          </p:nvSpPr>
          <p:spPr bwMode="auto">
            <a:xfrm>
              <a:off x="2276477" y="4517652"/>
              <a:ext cx="972583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8" name="Line 1033"/>
            <p:cNvSpPr>
              <a:spLocks noChangeShapeType="1"/>
            </p:cNvSpPr>
            <p:nvPr/>
          </p:nvSpPr>
          <p:spPr bwMode="auto">
            <a:xfrm>
              <a:off x="6170141" y="4517652"/>
              <a:ext cx="0" cy="95925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9" name="Line 1048"/>
            <p:cNvSpPr>
              <a:spLocks noChangeShapeType="1"/>
            </p:cNvSpPr>
            <p:nvPr/>
          </p:nvSpPr>
          <p:spPr bwMode="auto">
            <a:xfrm>
              <a:off x="2193208" y="4961387"/>
              <a:ext cx="0" cy="5171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0" name="Line 1049"/>
            <p:cNvSpPr>
              <a:spLocks noChangeShapeType="1"/>
            </p:cNvSpPr>
            <p:nvPr/>
          </p:nvSpPr>
          <p:spPr bwMode="auto">
            <a:xfrm>
              <a:off x="3249060" y="4517652"/>
              <a:ext cx="0" cy="44373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1" name="Rectangle 1067"/>
            <p:cNvSpPr>
              <a:spLocks noChangeArrowheads="1"/>
            </p:cNvSpPr>
            <p:nvPr/>
          </p:nvSpPr>
          <p:spPr bwMode="auto">
            <a:xfrm rot="-2700000">
              <a:off x="3249060" y="4222372"/>
              <a:ext cx="81604" cy="51551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2" name="Line 1068"/>
            <p:cNvSpPr>
              <a:spLocks noChangeShapeType="1"/>
            </p:cNvSpPr>
            <p:nvPr/>
          </p:nvSpPr>
          <p:spPr bwMode="auto">
            <a:xfrm>
              <a:off x="2193208" y="4961387"/>
              <a:ext cx="1055853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3" name="Rectangle 1070"/>
            <p:cNvSpPr>
              <a:spLocks noChangeArrowheads="1"/>
            </p:cNvSpPr>
            <p:nvPr/>
          </p:nvSpPr>
          <p:spPr bwMode="auto">
            <a:xfrm rot="-2700000" flipH="1" flipV="1">
              <a:off x="3004249" y="4961387"/>
              <a:ext cx="487957" cy="717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4" name="Rectangle 1072"/>
            <p:cNvSpPr>
              <a:spLocks noChangeArrowheads="1"/>
            </p:cNvSpPr>
            <p:nvPr/>
          </p:nvSpPr>
          <p:spPr bwMode="auto">
            <a:xfrm rot="-2700000" flipH="1" flipV="1">
              <a:off x="1950062" y="4887975"/>
              <a:ext cx="486292" cy="7504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5" name="Rectangle 1073"/>
            <p:cNvSpPr>
              <a:spLocks noChangeArrowheads="1"/>
            </p:cNvSpPr>
            <p:nvPr/>
          </p:nvSpPr>
          <p:spPr bwMode="auto">
            <a:xfrm rot="-2700000" flipH="1" flipV="1">
              <a:off x="2113269" y="5255035"/>
              <a:ext cx="79938" cy="4421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146" name="Group 1075"/>
            <p:cNvGrpSpPr>
              <a:grpSpLocks/>
            </p:cNvGrpSpPr>
            <p:nvPr/>
          </p:nvGrpSpPr>
          <p:grpSpPr bwMode="auto">
            <a:xfrm>
              <a:off x="5912007" y="5379027"/>
              <a:ext cx="647834" cy="202292"/>
              <a:chOff x="2472" y="1933"/>
              <a:chExt cx="545" cy="272"/>
            </a:xfrm>
          </p:grpSpPr>
          <p:sp>
            <p:nvSpPr>
              <p:cNvPr id="187" name="AutoShape 1076"/>
              <p:cNvSpPr>
                <a:spLocks noChangeArrowheads="1"/>
              </p:cNvSpPr>
              <p:nvPr/>
            </p:nvSpPr>
            <p:spPr bwMode="auto">
              <a:xfrm>
                <a:off x="2472" y="1933"/>
                <a:ext cx="545" cy="136"/>
              </a:xfrm>
              <a:prstGeom prst="rtTriangle">
                <a:avLst/>
              </a:prstGeom>
              <a:solidFill>
                <a:srgbClr val="FFCC00"/>
              </a:solidFill>
              <a:ln w="952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8" name="AutoShape 1077"/>
              <p:cNvSpPr>
                <a:spLocks noChangeArrowheads="1"/>
              </p:cNvSpPr>
              <p:nvPr/>
            </p:nvSpPr>
            <p:spPr bwMode="auto">
              <a:xfrm flipV="1">
                <a:off x="2472" y="2069"/>
                <a:ext cx="545" cy="136"/>
              </a:xfrm>
              <a:prstGeom prst="rtTriangle">
                <a:avLst/>
              </a:prstGeom>
              <a:solidFill>
                <a:srgbClr val="FFCC00"/>
              </a:solidFill>
              <a:ln w="952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147" name="Rectangle 1079"/>
            <p:cNvSpPr>
              <a:spLocks noChangeArrowheads="1"/>
            </p:cNvSpPr>
            <p:nvPr/>
          </p:nvSpPr>
          <p:spPr bwMode="auto">
            <a:xfrm>
              <a:off x="5667196" y="5379020"/>
              <a:ext cx="243146" cy="67376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8" name="Rectangle 1080"/>
            <p:cNvSpPr>
              <a:spLocks noChangeArrowheads="1"/>
            </p:cNvSpPr>
            <p:nvPr/>
          </p:nvSpPr>
          <p:spPr bwMode="auto">
            <a:xfrm>
              <a:off x="4363037" y="5236040"/>
              <a:ext cx="243146" cy="665603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149" name="Group 1081"/>
            <p:cNvGrpSpPr>
              <a:grpSpLocks/>
            </p:cNvGrpSpPr>
            <p:nvPr/>
          </p:nvGrpSpPr>
          <p:grpSpPr bwMode="auto">
            <a:xfrm flipH="1" flipV="1">
              <a:off x="4371528" y="5255040"/>
              <a:ext cx="243146" cy="339326"/>
              <a:chOff x="930" y="2251"/>
              <a:chExt cx="181" cy="499"/>
            </a:xfrm>
          </p:grpSpPr>
          <p:sp>
            <p:nvSpPr>
              <p:cNvPr id="185" name="AutoShape 1082"/>
              <p:cNvSpPr>
                <a:spLocks noChangeArrowheads="1"/>
              </p:cNvSpPr>
              <p:nvPr/>
            </p:nvSpPr>
            <p:spPr bwMode="auto">
              <a:xfrm>
                <a:off x="930" y="2251"/>
                <a:ext cx="181" cy="317"/>
              </a:xfrm>
              <a:prstGeom prst="rtTriangl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6" name="Rectangle 1083"/>
              <p:cNvSpPr>
                <a:spLocks noChangeArrowheads="1"/>
              </p:cNvSpPr>
              <p:nvPr/>
            </p:nvSpPr>
            <p:spPr bwMode="auto">
              <a:xfrm>
                <a:off x="930" y="2568"/>
                <a:ext cx="181" cy="18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150" name="Group 1084"/>
            <p:cNvGrpSpPr>
              <a:grpSpLocks/>
            </p:cNvGrpSpPr>
            <p:nvPr/>
          </p:nvGrpSpPr>
          <p:grpSpPr bwMode="auto">
            <a:xfrm>
              <a:off x="4371528" y="5829277"/>
              <a:ext cx="243146" cy="339326"/>
              <a:chOff x="930" y="2251"/>
              <a:chExt cx="181" cy="499"/>
            </a:xfrm>
          </p:grpSpPr>
          <p:sp>
            <p:nvSpPr>
              <p:cNvPr id="183" name="AutoShape 1085"/>
              <p:cNvSpPr>
                <a:spLocks noChangeArrowheads="1"/>
              </p:cNvSpPr>
              <p:nvPr/>
            </p:nvSpPr>
            <p:spPr bwMode="auto">
              <a:xfrm>
                <a:off x="930" y="2251"/>
                <a:ext cx="181" cy="317"/>
              </a:xfrm>
              <a:prstGeom prst="rtTriangl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" name="Rectangle 1086"/>
              <p:cNvSpPr>
                <a:spLocks noChangeArrowheads="1"/>
              </p:cNvSpPr>
              <p:nvPr/>
            </p:nvSpPr>
            <p:spPr bwMode="auto">
              <a:xfrm>
                <a:off x="930" y="2568"/>
                <a:ext cx="181" cy="18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151" name="Group 1087"/>
            <p:cNvGrpSpPr>
              <a:grpSpLocks/>
            </p:cNvGrpSpPr>
            <p:nvPr/>
          </p:nvGrpSpPr>
          <p:grpSpPr bwMode="auto">
            <a:xfrm flipH="1">
              <a:off x="5170912" y="5821131"/>
              <a:ext cx="487957" cy="202292"/>
              <a:chOff x="2472" y="1933"/>
              <a:chExt cx="545" cy="272"/>
            </a:xfrm>
          </p:grpSpPr>
          <p:sp>
            <p:nvSpPr>
              <p:cNvPr id="181" name="AutoShape 1088"/>
              <p:cNvSpPr>
                <a:spLocks noChangeArrowheads="1"/>
              </p:cNvSpPr>
              <p:nvPr/>
            </p:nvSpPr>
            <p:spPr bwMode="auto">
              <a:xfrm>
                <a:off x="2472" y="1933"/>
                <a:ext cx="545" cy="136"/>
              </a:xfrm>
              <a:prstGeom prst="rtTriangle">
                <a:avLst/>
              </a:prstGeom>
              <a:solidFill>
                <a:srgbClr val="FFCC00"/>
              </a:solidFill>
              <a:ln w="952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2" name="AutoShape 1089"/>
              <p:cNvSpPr>
                <a:spLocks noChangeArrowheads="1"/>
              </p:cNvSpPr>
              <p:nvPr/>
            </p:nvSpPr>
            <p:spPr bwMode="auto">
              <a:xfrm flipV="1">
                <a:off x="2472" y="2069"/>
                <a:ext cx="545" cy="136"/>
              </a:xfrm>
              <a:prstGeom prst="rtTriangle">
                <a:avLst/>
              </a:prstGeom>
              <a:solidFill>
                <a:srgbClr val="FFCC00"/>
              </a:solidFill>
              <a:ln w="952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152" name="Group 1090"/>
            <p:cNvGrpSpPr>
              <a:grpSpLocks/>
            </p:cNvGrpSpPr>
            <p:nvPr/>
          </p:nvGrpSpPr>
          <p:grpSpPr bwMode="auto">
            <a:xfrm flipH="1">
              <a:off x="5668861" y="5829277"/>
              <a:ext cx="243146" cy="339326"/>
              <a:chOff x="930" y="2251"/>
              <a:chExt cx="181" cy="499"/>
            </a:xfrm>
          </p:grpSpPr>
          <p:sp>
            <p:nvSpPr>
              <p:cNvPr id="179" name="AutoShape 1091"/>
              <p:cNvSpPr>
                <a:spLocks noChangeArrowheads="1"/>
              </p:cNvSpPr>
              <p:nvPr/>
            </p:nvSpPr>
            <p:spPr bwMode="auto">
              <a:xfrm>
                <a:off x="930" y="2251"/>
                <a:ext cx="181" cy="317"/>
              </a:xfrm>
              <a:prstGeom prst="rtTriangl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0" name="Rectangle 1092"/>
              <p:cNvSpPr>
                <a:spLocks noChangeArrowheads="1"/>
              </p:cNvSpPr>
              <p:nvPr/>
            </p:nvSpPr>
            <p:spPr bwMode="auto">
              <a:xfrm>
                <a:off x="930" y="2568"/>
                <a:ext cx="181" cy="18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153" name="Group 1093"/>
            <p:cNvGrpSpPr>
              <a:grpSpLocks/>
            </p:cNvGrpSpPr>
            <p:nvPr/>
          </p:nvGrpSpPr>
          <p:grpSpPr bwMode="auto">
            <a:xfrm flipV="1">
              <a:off x="5667196" y="5253409"/>
              <a:ext cx="243146" cy="339326"/>
              <a:chOff x="930" y="2251"/>
              <a:chExt cx="181" cy="499"/>
            </a:xfrm>
          </p:grpSpPr>
          <p:sp>
            <p:nvSpPr>
              <p:cNvPr id="177" name="AutoShape 1094"/>
              <p:cNvSpPr>
                <a:spLocks noChangeArrowheads="1"/>
              </p:cNvSpPr>
              <p:nvPr/>
            </p:nvSpPr>
            <p:spPr bwMode="auto">
              <a:xfrm>
                <a:off x="930" y="2251"/>
                <a:ext cx="181" cy="317"/>
              </a:xfrm>
              <a:prstGeom prst="rtTriangl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8" name="Rectangle 1095"/>
              <p:cNvSpPr>
                <a:spLocks noChangeArrowheads="1"/>
              </p:cNvSpPr>
              <p:nvPr/>
            </p:nvSpPr>
            <p:spPr bwMode="auto">
              <a:xfrm>
                <a:off x="930" y="2568"/>
                <a:ext cx="181" cy="18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154" name="Line 1096"/>
            <p:cNvSpPr>
              <a:spLocks noChangeShapeType="1"/>
            </p:cNvSpPr>
            <p:nvPr/>
          </p:nvSpPr>
          <p:spPr bwMode="auto">
            <a:xfrm>
              <a:off x="6213441" y="5480166"/>
              <a:ext cx="403023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5" name="Rectangle 1097"/>
            <p:cNvSpPr>
              <a:spLocks noChangeArrowheads="1"/>
            </p:cNvSpPr>
            <p:nvPr/>
          </p:nvSpPr>
          <p:spPr bwMode="auto">
            <a:xfrm rot="-2700000">
              <a:off x="6148491" y="5246878"/>
              <a:ext cx="81604" cy="51551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6" name="AutoShape 1098"/>
            <p:cNvSpPr>
              <a:spLocks noChangeArrowheads="1"/>
            </p:cNvSpPr>
            <p:nvPr/>
          </p:nvSpPr>
          <p:spPr bwMode="auto">
            <a:xfrm flipH="1">
              <a:off x="4954412" y="5644935"/>
              <a:ext cx="336407" cy="584034"/>
            </a:xfrm>
            <a:prstGeom prst="cube">
              <a:avLst>
                <a:gd name="adj" fmla="val 70000"/>
              </a:avLst>
            </a:prstGeom>
            <a:solidFill>
              <a:schemeClr val="bg2">
                <a:alpha val="39999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157" name="Group 1099"/>
            <p:cNvGrpSpPr>
              <a:grpSpLocks/>
            </p:cNvGrpSpPr>
            <p:nvPr/>
          </p:nvGrpSpPr>
          <p:grpSpPr bwMode="auto">
            <a:xfrm>
              <a:off x="4614674" y="5821131"/>
              <a:ext cx="479630" cy="202292"/>
              <a:chOff x="2472" y="1933"/>
              <a:chExt cx="545" cy="272"/>
            </a:xfrm>
          </p:grpSpPr>
          <p:sp>
            <p:nvSpPr>
              <p:cNvPr id="175" name="AutoShape 1100"/>
              <p:cNvSpPr>
                <a:spLocks noChangeArrowheads="1"/>
              </p:cNvSpPr>
              <p:nvPr/>
            </p:nvSpPr>
            <p:spPr bwMode="auto">
              <a:xfrm>
                <a:off x="2472" y="1933"/>
                <a:ext cx="545" cy="136"/>
              </a:xfrm>
              <a:prstGeom prst="rtTriangle">
                <a:avLst/>
              </a:prstGeom>
              <a:solidFill>
                <a:srgbClr val="FFCC00"/>
              </a:solidFill>
              <a:ln w="952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6" name="AutoShape 1101"/>
              <p:cNvSpPr>
                <a:spLocks noChangeArrowheads="1"/>
              </p:cNvSpPr>
              <p:nvPr/>
            </p:nvSpPr>
            <p:spPr bwMode="auto">
              <a:xfrm flipV="1">
                <a:off x="2472" y="2069"/>
                <a:ext cx="545" cy="136"/>
              </a:xfrm>
              <a:prstGeom prst="rtTriangle">
                <a:avLst/>
              </a:prstGeom>
              <a:solidFill>
                <a:srgbClr val="FFCC00"/>
              </a:solidFill>
              <a:ln w="952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aphicFrame>
          <p:nvGraphicFramePr>
            <p:cNvPr id="158" name="Object 8"/>
            <p:cNvGraphicFramePr>
              <a:graphicFrameLocks noChangeAspect="1"/>
            </p:cNvGraphicFramePr>
            <p:nvPr/>
          </p:nvGraphicFramePr>
          <p:xfrm>
            <a:off x="4303247" y="5542158"/>
            <a:ext cx="731103" cy="393163"/>
          </p:xfrm>
          <a:graphic>
            <a:graphicData uri="http://schemas.openxmlformats.org/presentationml/2006/ole">
              <p:oleObj spid="_x0000_s35846" name="数式" r:id="rId3" imgW="406080" imgH="241200" progId="Equation.3">
                <p:embed/>
              </p:oleObj>
            </a:graphicData>
          </a:graphic>
        </p:graphicFrame>
        <p:graphicFrame>
          <p:nvGraphicFramePr>
            <p:cNvPr id="159" name="Object 9"/>
            <p:cNvGraphicFramePr>
              <a:graphicFrameLocks noChangeAspect="1"/>
            </p:cNvGraphicFramePr>
            <p:nvPr/>
          </p:nvGraphicFramePr>
          <p:xfrm>
            <a:off x="5290819" y="5582943"/>
            <a:ext cx="636176" cy="362166"/>
          </p:xfrm>
          <a:graphic>
            <a:graphicData uri="http://schemas.openxmlformats.org/presentationml/2006/ole">
              <p:oleObj spid="_x0000_s35847" name="数式" r:id="rId4" imgW="406080" imgH="253800" progId="Equation.3">
                <p:embed/>
              </p:oleObj>
            </a:graphicData>
          </a:graphic>
        </p:graphicFrame>
        <p:grpSp>
          <p:nvGrpSpPr>
            <p:cNvPr id="160" name="Group 1108"/>
            <p:cNvGrpSpPr>
              <a:grpSpLocks/>
            </p:cNvGrpSpPr>
            <p:nvPr/>
          </p:nvGrpSpPr>
          <p:grpSpPr bwMode="auto">
            <a:xfrm flipH="1">
              <a:off x="3898559" y="5403498"/>
              <a:ext cx="489622" cy="202292"/>
              <a:chOff x="2472" y="1933"/>
              <a:chExt cx="545" cy="272"/>
            </a:xfrm>
          </p:grpSpPr>
          <p:sp>
            <p:nvSpPr>
              <p:cNvPr id="173" name="AutoShape 1109"/>
              <p:cNvSpPr>
                <a:spLocks noChangeArrowheads="1"/>
              </p:cNvSpPr>
              <p:nvPr/>
            </p:nvSpPr>
            <p:spPr bwMode="auto">
              <a:xfrm>
                <a:off x="2472" y="1933"/>
                <a:ext cx="545" cy="136"/>
              </a:xfrm>
              <a:prstGeom prst="rtTriangle">
                <a:avLst/>
              </a:prstGeom>
              <a:solidFill>
                <a:srgbClr val="FFCC00"/>
              </a:solidFill>
              <a:ln w="952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4" name="AutoShape 1110"/>
              <p:cNvSpPr>
                <a:spLocks noChangeArrowheads="1"/>
              </p:cNvSpPr>
              <p:nvPr/>
            </p:nvSpPr>
            <p:spPr bwMode="auto">
              <a:xfrm flipV="1">
                <a:off x="2472" y="2069"/>
                <a:ext cx="545" cy="136"/>
              </a:xfrm>
              <a:prstGeom prst="rtTriangle">
                <a:avLst/>
              </a:prstGeom>
              <a:solidFill>
                <a:srgbClr val="FFCC00"/>
              </a:solidFill>
              <a:ln w="952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161" name="AutoShape 1114"/>
            <p:cNvSpPr>
              <a:spLocks noChangeArrowheads="1"/>
            </p:cNvSpPr>
            <p:nvPr/>
          </p:nvSpPr>
          <p:spPr bwMode="auto">
            <a:xfrm flipH="1">
              <a:off x="3572144" y="5181623"/>
              <a:ext cx="336407" cy="584034"/>
            </a:xfrm>
            <a:prstGeom prst="cube">
              <a:avLst>
                <a:gd name="adj" fmla="val 7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2" name="Line 1052"/>
            <p:cNvSpPr>
              <a:spLocks noChangeShapeType="1"/>
            </p:cNvSpPr>
            <p:nvPr/>
          </p:nvSpPr>
          <p:spPr bwMode="auto">
            <a:xfrm>
              <a:off x="2193208" y="5476903"/>
              <a:ext cx="146220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163" name="Group 1104"/>
            <p:cNvGrpSpPr>
              <a:grpSpLocks/>
            </p:cNvGrpSpPr>
            <p:nvPr/>
          </p:nvGrpSpPr>
          <p:grpSpPr bwMode="auto">
            <a:xfrm>
              <a:off x="3895229" y="5181623"/>
              <a:ext cx="486292" cy="443735"/>
              <a:chOff x="2154" y="2659"/>
              <a:chExt cx="1316" cy="1331"/>
            </a:xfrm>
          </p:grpSpPr>
          <p:sp>
            <p:nvSpPr>
              <p:cNvPr id="170" name="Freeform 1105"/>
              <p:cNvSpPr>
                <a:spLocks/>
              </p:cNvSpPr>
              <p:nvPr/>
            </p:nvSpPr>
            <p:spPr bwMode="auto">
              <a:xfrm>
                <a:off x="2513" y="2659"/>
                <a:ext cx="807" cy="1331"/>
              </a:xfrm>
              <a:custGeom>
                <a:avLst/>
                <a:gdLst>
                  <a:gd name="T0" fmla="*/ 0 w 590"/>
                  <a:gd name="T1" fmla="*/ 741 h 1331"/>
                  <a:gd name="T2" fmla="*/ 25550 w 590"/>
                  <a:gd name="T3" fmla="*/ 877 h 1331"/>
                  <a:gd name="T4" fmla="*/ 51064 w 590"/>
                  <a:gd name="T5" fmla="*/ 60 h 1331"/>
                  <a:gd name="T6" fmla="*/ 76354 w 590"/>
                  <a:gd name="T7" fmla="*/ 1240 h 1331"/>
                  <a:gd name="T8" fmla="*/ 89292 w 590"/>
                  <a:gd name="T9" fmla="*/ 605 h 1331"/>
                  <a:gd name="T10" fmla="*/ 102038 w 590"/>
                  <a:gd name="T11" fmla="*/ 786 h 1331"/>
                  <a:gd name="T12" fmla="*/ 165689 w 590"/>
                  <a:gd name="T13" fmla="*/ 786 h 13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90"/>
                  <a:gd name="T22" fmla="*/ 0 h 1331"/>
                  <a:gd name="T23" fmla="*/ 590 w 590"/>
                  <a:gd name="T24" fmla="*/ 1331 h 13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90" h="1331">
                    <a:moveTo>
                      <a:pt x="0" y="741"/>
                    </a:moveTo>
                    <a:cubicBezTo>
                      <a:pt x="30" y="865"/>
                      <a:pt x="61" y="990"/>
                      <a:pt x="91" y="877"/>
                    </a:cubicBezTo>
                    <a:cubicBezTo>
                      <a:pt x="121" y="764"/>
                      <a:pt x="152" y="0"/>
                      <a:pt x="182" y="60"/>
                    </a:cubicBezTo>
                    <a:cubicBezTo>
                      <a:pt x="212" y="120"/>
                      <a:pt x="249" y="1149"/>
                      <a:pt x="272" y="1240"/>
                    </a:cubicBezTo>
                    <a:cubicBezTo>
                      <a:pt x="295" y="1331"/>
                      <a:pt x="303" y="681"/>
                      <a:pt x="318" y="605"/>
                    </a:cubicBezTo>
                    <a:cubicBezTo>
                      <a:pt x="333" y="529"/>
                      <a:pt x="318" y="756"/>
                      <a:pt x="363" y="786"/>
                    </a:cubicBezTo>
                    <a:cubicBezTo>
                      <a:pt x="408" y="816"/>
                      <a:pt x="545" y="786"/>
                      <a:pt x="590" y="786"/>
                    </a:cubicBezTo>
                  </a:path>
                </a:pathLst>
              </a:cu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1" name="Line 1106"/>
              <p:cNvSpPr>
                <a:spLocks noChangeShapeType="1"/>
              </p:cNvSpPr>
              <p:nvPr/>
            </p:nvSpPr>
            <p:spPr bwMode="auto">
              <a:xfrm>
                <a:off x="2154" y="3400"/>
                <a:ext cx="35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2" name="Line 1107"/>
              <p:cNvSpPr>
                <a:spLocks noChangeShapeType="1"/>
              </p:cNvSpPr>
              <p:nvPr/>
            </p:nvSpPr>
            <p:spPr bwMode="auto">
              <a:xfrm>
                <a:off x="3320" y="3445"/>
                <a:ext cx="15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64" name="Line 1051"/>
            <p:cNvSpPr>
              <a:spLocks noChangeShapeType="1"/>
            </p:cNvSpPr>
            <p:nvPr/>
          </p:nvSpPr>
          <p:spPr bwMode="auto">
            <a:xfrm>
              <a:off x="3259960" y="4525856"/>
              <a:ext cx="2921082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5" name="Line 1119"/>
            <p:cNvSpPr>
              <a:spLocks noChangeShapeType="1"/>
            </p:cNvSpPr>
            <p:nvPr/>
          </p:nvSpPr>
          <p:spPr bwMode="auto">
            <a:xfrm flipH="1" flipV="1">
              <a:off x="3250726" y="4737888"/>
              <a:ext cx="731103" cy="750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6" name="Line 1120"/>
            <p:cNvSpPr>
              <a:spLocks noChangeShapeType="1"/>
            </p:cNvSpPr>
            <p:nvPr/>
          </p:nvSpPr>
          <p:spPr bwMode="auto">
            <a:xfrm flipH="1">
              <a:off x="4954412" y="4295784"/>
              <a:ext cx="323084" cy="2202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7" name="Text Box 1122"/>
            <p:cNvSpPr txBox="1">
              <a:spLocks noChangeArrowheads="1"/>
            </p:cNvSpPr>
            <p:nvPr/>
          </p:nvSpPr>
          <p:spPr bwMode="auto">
            <a:xfrm>
              <a:off x="3007580" y="5697138"/>
              <a:ext cx="1343531" cy="2989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 dirty="0"/>
                <a:t>THz emitter</a:t>
              </a:r>
            </a:p>
          </p:txBody>
        </p:sp>
        <p:sp>
          <p:nvSpPr>
            <p:cNvPr id="168" name="Text Box 1123"/>
            <p:cNvSpPr txBox="1">
              <a:spLocks noChangeArrowheads="1"/>
            </p:cNvSpPr>
            <p:nvPr/>
          </p:nvSpPr>
          <p:spPr bwMode="auto">
            <a:xfrm>
              <a:off x="6901244" y="5328448"/>
              <a:ext cx="1518829" cy="2989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2000" dirty="0"/>
                <a:t>THz detector</a:t>
              </a:r>
            </a:p>
          </p:txBody>
        </p:sp>
        <p:sp>
          <p:nvSpPr>
            <p:cNvPr id="169" name="Text Box 1126"/>
            <p:cNvSpPr txBox="1">
              <a:spLocks noChangeArrowheads="1"/>
            </p:cNvSpPr>
            <p:nvPr/>
          </p:nvSpPr>
          <p:spPr bwMode="auto">
            <a:xfrm>
              <a:off x="4877995" y="6155567"/>
              <a:ext cx="890980" cy="339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600" b="1" dirty="0"/>
                <a:t>sample</a:t>
              </a:r>
            </a:p>
          </p:txBody>
        </p:sp>
      </p:grpSp>
      <p:sp>
        <p:nvSpPr>
          <p:cNvPr id="189" name="タイトル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Terahertz time-domain spectroscopy (THz-TDS)</a:t>
            </a:r>
            <a:endParaRPr kumimoji="1" lang="ja-JP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0" y="-24"/>
            <a:ext cx="938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Method</a:t>
            </a:r>
            <a:endParaRPr kumimoji="1" lang="ja-JP" altLang="en-US" dirty="0"/>
          </a:p>
        </p:txBody>
      </p:sp>
      <p:sp>
        <p:nvSpPr>
          <p:cNvPr id="65" name="Rectangle 1070"/>
          <p:cNvSpPr>
            <a:spLocks noChangeArrowheads="1"/>
          </p:cNvSpPr>
          <p:nvPr/>
        </p:nvSpPr>
        <p:spPr bwMode="auto">
          <a:xfrm rot="14340340" flipH="1" flipV="1">
            <a:off x="6060957" y="3553154"/>
            <a:ext cx="510701" cy="9607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357298"/>
            <a:ext cx="353049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6" y="1071546"/>
            <a:ext cx="5072066" cy="4563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Longitudinal conical form</a:t>
            </a:r>
            <a:endParaRPr kumimoji="1" lang="ja-JP" altLang="en-US" dirty="0"/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/>
        </p:nvGraphicFramePr>
        <p:xfrm>
          <a:off x="5554689" y="5929330"/>
          <a:ext cx="2803525" cy="714375"/>
        </p:xfrm>
        <a:graphic>
          <a:graphicData uri="http://schemas.openxmlformats.org/presentationml/2006/ole">
            <p:oleObj spid="_x0000_s36866" name="Equation" r:id="rId5" imgW="1295280" imgH="330120" progId="Equation.3">
              <p:embed/>
            </p:oleObj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0" y="-24"/>
            <a:ext cx="852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Results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286380" y="4786322"/>
            <a:ext cx="1238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Conical</a:t>
            </a:r>
            <a:endParaRPr kumimoji="1" lang="ja-JP" altLang="en-US" sz="28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643042" y="5643578"/>
            <a:ext cx="2128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Proper-screw</a:t>
            </a:r>
            <a:endParaRPr kumimoji="1" lang="ja-JP" altLang="en-US" sz="28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000892" y="3857628"/>
            <a:ext cx="854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/>
              <a:t>Ferri</a:t>
            </a:r>
            <a:endParaRPr kumimoji="1" lang="ja-JP" altLang="en-US" sz="28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14282" y="5643578"/>
            <a:ext cx="1238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Conical</a:t>
            </a:r>
            <a:endParaRPr kumimoji="1" lang="ja-JP" altLang="en-US" sz="28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214810" y="5643578"/>
            <a:ext cx="854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/>
              <a:t>Ferri</a:t>
            </a:r>
            <a:endParaRPr kumimoji="1" lang="ja-JP" altLang="en-US" sz="28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615424" y="3905912"/>
            <a:ext cx="1171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Proper</a:t>
            </a:r>
            <a:endParaRPr kumimoji="1" lang="ja-JP" altLang="en-US" sz="28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142976" y="1619896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F</a:t>
            </a:r>
            <a:endParaRPr kumimoji="1" lang="ja-JP" altLang="en-US" sz="28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214546" y="2928934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C</a:t>
            </a:r>
            <a:endParaRPr kumimoji="1" lang="ja-JP" altLang="en-US" sz="28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364836" y="1571612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F</a:t>
            </a:r>
            <a:endParaRPr kumimoji="1" lang="ja-JP" altLang="en-US" sz="28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786050" y="3786190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C</a:t>
            </a:r>
            <a:endParaRPr kumimoji="1" lang="ja-JP" altLang="en-US" sz="28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864902" y="2262838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F</a:t>
            </a:r>
            <a:endParaRPr kumimoji="1" lang="ja-JP" altLang="en-US" sz="2800" dirty="0"/>
          </a:p>
        </p:txBody>
      </p:sp>
      <p:cxnSp>
        <p:nvCxnSpPr>
          <p:cNvPr id="29" name="直線コネクタ 28"/>
          <p:cNvCxnSpPr/>
          <p:nvPr/>
        </p:nvCxnSpPr>
        <p:spPr>
          <a:xfrm rot="5400000" flipH="1" flipV="1">
            <a:off x="6321437" y="4606933"/>
            <a:ext cx="1214446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Transverse conical form</a:t>
            </a:r>
            <a:endParaRPr kumimoji="1" lang="ja-JP" alt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428736"/>
            <a:ext cx="344766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1" y="1071546"/>
            <a:ext cx="539919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5456238" y="5857875"/>
          <a:ext cx="2803525" cy="714375"/>
        </p:xfrm>
        <a:graphic>
          <a:graphicData uri="http://schemas.openxmlformats.org/presentationml/2006/ole">
            <p:oleObj spid="_x0000_s37890" name="Equation" r:id="rId5" imgW="1295280" imgH="330120" progId="Equation.3">
              <p:embed/>
            </p:oleObj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0" y="-24"/>
            <a:ext cx="852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Results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19920" y="4786322"/>
            <a:ext cx="1238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Conical</a:t>
            </a:r>
            <a:endParaRPr kumimoji="1" lang="ja-JP" altLang="en-US" sz="2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329804" y="4143380"/>
            <a:ext cx="1171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Proper</a:t>
            </a:r>
            <a:endParaRPr kumimoji="1" lang="ja-JP" altLang="en-US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215206" y="3786190"/>
            <a:ext cx="854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/>
              <a:t>Ferri</a:t>
            </a:r>
            <a:endParaRPr kumimoji="1" lang="ja-JP" altLang="en-US" sz="2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729537" y="5643578"/>
            <a:ext cx="2128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Proper-screw</a:t>
            </a:r>
            <a:endParaRPr kumimoji="1" lang="ja-JP" altLang="en-US" sz="28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14282" y="5643578"/>
            <a:ext cx="1238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Conical</a:t>
            </a:r>
            <a:endParaRPr kumimoji="1" lang="ja-JP" altLang="en-US" sz="28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143372" y="5620424"/>
            <a:ext cx="854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/>
              <a:t>Ferri</a:t>
            </a:r>
            <a:endParaRPr kumimoji="1" lang="ja-JP" altLang="en-US" sz="28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85786" y="1691334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F</a:t>
            </a:r>
            <a:endParaRPr kumimoji="1" lang="ja-JP" altLang="en-US" sz="28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339188" y="3500438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C</a:t>
            </a:r>
            <a:endParaRPr kumimoji="1" lang="ja-JP" altLang="en-US" sz="28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553634" y="3357562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C</a:t>
            </a:r>
            <a:endParaRPr kumimoji="1" lang="ja-JP" altLang="en-US" sz="28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143108" y="1500174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F</a:t>
            </a:r>
            <a:endParaRPr kumimoji="1" lang="ja-JP" altLang="en-US" sz="28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214678" y="1905648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F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Conclusion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6240" y="1175454"/>
            <a:ext cx="86291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・</a:t>
            </a:r>
            <a:r>
              <a:rPr lang="en-US" altLang="ja-JP" sz="2800" dirty="0" smtClean="0"/>
              <a:t>The </a:t>
            </a:r>
            <a:r>
              <a:rPr lang="en-US" altLang="ja-JP" sz="2800" dirty="0" err="1" smtClean="0"/>
              <a:t>electromagnon</a:t>
            </a:r>
            <a:r>
              <a:rPr lang="en-US" altLang="ja-JP" sz="2800" dirty="0" smtClean="0"/>
              <a:t> appears only in the conical spin </a:t>
            </a:r>
          </a:p>
          <a:p>
            <a:r>
              <a:rPr lang="ja-JP" altLang="en-US" sz="2800" dirty="0" smtClean="0"/>
              <a:t>　</a:t>
            </a:r>
            <a:r>
              <a:rPr lang="en-US" altLang="ja-JP" sz="2800" dirty="0" smtClean="0"/>
              <a:t>ordered phase but irrespective of the longitudinal  or</a:t>
            </a:r>
          </a:p>
          <a:p>
            <a:r>
              <a:rPr lang="ja-JP" altLang="en-US" sz="2800" dirty="0" smtClean="0"/>
              <a:t>　</a:t>
            </a:r>
            <a:r>
              <a:rPr lang="en-US" altLang="ja-JP" sz="2800" dirty="0" smtClean="0"/>
              <a:t>the transverse conical </a:t>
            </a:r>
            <a:r>
              <a:rPr lang="en-US" altLang="ja-JP" sz="2800" dirty="0" err="1" smtClean="0"/>
              <a:t>form.No</a:t>
            </a:r>
            <a:r>
              <a:rPr lang="en-US" altLang="ja-JP" sz="2800" dirty="0" smtClean="0"/>
              <a:t> </a:t>
            </a:r>
            <a:r>
              <a:rPr lang="en-US" altLang="ja-JP" sz="2800" dirty="0" err="1" smtClean="0"/>
              <a:t>electromagnon</a:t>
            </a:r>
            <a:r>
              <a:rPr lang="en-US" altLang="ja-JP" sz="2800" dirty="0" smtClean="0"/>
              <a:t> is</a:t>
            </a:r>
          </a:p>
          <a:p>
            <a:r>
              <a:rPr lang="en-US" altLang="ja-JP" sz="2800" dirty="0" smtClean="0"/>
              <a:t>   observed in the </a:t>
            </a:r>
            <a:r>
              <a:rPr lang="en-US" altLang="ja-JP" sz="2800" dirty="0" err="1" smtClean="0"/>
              <a:t>properscrew</a:t>
            </a:r>
            <a:r>
              <a:rPr lang="en-US" altLang="ja-JP" sz="2800" dirty="0" smtClean="0"/>
              <a:t> or </a:t>
            </a:r>
            <a:r>
              <a:rPr lang="en-US" altLang="ja-JP" sz="2800" dirty="0" err="1" smtClean="0"/>
              <a:t>ferrimagnetic</a:t>
            </a:r>
            <a:r>
              <a:rPr lang="en-US" altLang="ja-JP" sz="2800" dirty="0" smtClean="0"/>
              <a:t> phase.</a:t>
            </a:r>
          </a:p>
          <a:p>
            <a:endParaRPr kumimoji="1" lang="en-US" altLang="ja-JP" sz="2800" dirty="0" smtClean="0"/>
          </a:p>
          <a:p>
            <a:r>
              <a:rPr kumimoji="1" lang="ja-JP" altLang="en-US" sz="2800" dirty="0" smtClean="0"/>
              <a:t>・</a:t>
            </a:r>
            <a:r>
              <a:rPr kumimoji="1" lang="en-US" altLang="ja-JP" sz="2800" dirty="0" smtClean="0"/>
              <a:t>The symmetric exchange interaction (S</a:t>
            </a:r>
            <a:r>
              <a:rPr kumimoji="1" lang="en-US" altLang="ja-JP" sz="2800" baseline="-25000" dirty="0" smtClean="0"/>
              <a:t>i</a:t>
            </a:r>
            <a:r>
              <a:rPr kumimoji="1" lang="ja-JP" altLang="en-US" sz="2800" dirty="0" smtClean="0"/>
              <a:t>・</a:t>
            </a:r>
            <a:r>
              <a:rPr kumimoji="1" lang="en-US" altLang="ja-JP" sz="2800" dirty="0" smtClean="0"/>
              <a:t>S</a:t>
            </a:r>
            <a:r>
              <a:rPr kumimoji="1" lang="en-US" altLang="ja-JP" sz="2800" baseline="-25000" dirty="0" smtClean="0"/>
              <a:t>j</a:t>
            </a:r>
            <a:r>
              <a:rPr kumimoji="1" lang="en-US" altLang="ja-JP" sz="2800" dirty="0" smtClean="0"/>
              <a:t>)</a:t>
            </a:r>
            <a:r>
              <a:rPr lang="en-US" altLang="ja-JP" sz="2800" dirty="0" smtClean="0"/>
              <a:t> is dominant </a:t>
            </a:r>
          </a:p>
          <a:p>
            <a:r>
              <a:rPr lang="en-US" altLang="ja-JP" sz="2800" dirty="0" smtClean="0"/>
              <a:t>   source of the observed </a:t>
            </a:r>
            <a:r>
              <a:rPr lang="en-US" altLang="ja-JP" sz="2800" dirty="0" err="1" smtClean="0"/>
              <a:t>electromagnon</a:t>
            </a:r>
            <a:r>
              <a:rPr lang="en-US" altLang="ja-JP" sz="2800" dirty="0" smtClean="0"/>
              <a:t>.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85852" y="5131370"/>
            <a:ext cx="2167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a</a:t>
            </a:r>
            <a:r>
              <a:rPr kumimoji="1" lang="en-US" altLang="ja-JP" dirty="0" smtClean="0"/>
              <a:t>t room temperature</a:t>
            </a:r>
            <a:endParaRPr kumimoji="1" lang="ja-JP" altLang="en-US" dirty="0"/>
          </a:p>
        </p:txBody>
      </p:sp>
      <p:cxnSp>
        <p:nvCxnSpPr>
          <p:cNvPr id="22" name="直線矢印コネクタ 21"/>
          <p:cNvCxnSpPr/>
          <p:nvPr/>
        </p:nvCxnSpPr>
        <p:spPr>
          <a:xfrm>
            <a:off x="4135787" y="4929198"/>
            <a:ext cx="107157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5421671" y="4643446"/>
            <a:ext cx="2079287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Electromagnon</a:t>
            </a:r>
            <a:endParaRPr kumimoji="1" lang="ja-JP" altLang="en-US" sz="24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0" y="-24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Conclusion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35325" y="4643446"/>
            <a:ext cx="3500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Noncolinear</a:t>
            </a:r>
            <a:r>
              <a:rPr kumimoji="1" lang="en-US" altLang="ja-JP" sz="2400" dirty="0" smtClean="0"/>
              <a:t> spin structure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834021" y="5131370"/>
            <a:ext cx="2167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a</a:t>
            </a:r>
            <a:r>
              <a:rPr kumimoji="1" lang="en-US" altLang="ja-JP" dirty="0" smtClean="0"/>
              <a:t>t room temperature</a:t>
            </a:r>
            <a:endParaRPr kumimoji="1" lang="ja-JP" altLang="en-US" dirty="0"/>
          </a:p>
        </p:txBody>
      </p:sp>
      <p:cxnSp>
        <p:nvCxnSpPr>
          <p:cNvPr id="11" name="直線矢印コネクタ 10"/>
          <p:cNvCxnSpPr/>
          <p:nvPr/>
        </p:nvCxnSpPr>
        <p:spPr>
          <a:xfrm rot="5400000" flipH="1" flipV="1">
            <a:off x="1393021" y="6178581"/>
            <a:ext cx="121442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rot="5400000" flipH="1" flipV="1">
            <a:off x="2000233" y="5714247"/>
            <a:ext cx="285753" cy="28575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rot="10800000">
            <a:off x="1714480" y="5999999"/>
            <a:ext cx="285752" cy="2143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rot="5400000" flipH="1" flipV="1">
            <a:off x="1893074" y="6250032"/>
            <a:ext cx="428629" cy="2143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Purpose 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14348" y="1357298"/>
            <a:ext cx="758868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・</a:t>
            </a:r>
            <a:r>
              <a:rPr kumimoji="1" lang="en-US" altLang="ja-JP" sz="2400" dirty="0" smtClean="0"/>
              <a:t>To investigate the situation where </a:t>
            </a:r>
            <a:r>
              <a:rPr kumimoji="1" lang="en-US" altLang="ja-JP" sz="2400" dirty="0" err="1" smtClean="0"/>
              <a:t>electromagnon</a:t>
            </a:r>
            <a:r>
              <a:rPr kumimoji="1" lang="en-US" altLang="ja-JP" sz="2400" dirty="0" smtClean="0"/>
              <a:t> induced</a:t>
            </a:r>
          </a:p>
          <a:p>
            <a:r>
              <a:rPr kumimoji="1" lang="en-US" altLang="ja-JP" sz="2400" dirty="0" smtClean="0"/>
              <a:t>   by </a:t>
            </a:r>
            <a:r>
              <a:rPr lang="en-US" altLang="ja-JP" sz="2400" dirty="0" smtClean="0"/>
              <a:t>changing temperature and external magnetic field </a:t>
            </a:r>
          </a:p>
          <a:p>
            <a:endParaRPr lang="en-US" altLang="ja-JP" sz="2400" dirty="0" smtClean="0"/>
          </a:p>
          <a:p>
            <a:r>
              <a:rPr lang="ja-JP" altLang="en-US" sz="2400" dirty="0" smtClean="0"/>
              <a:t>・</a:t>
            </a:r>
            <a:r>
              <a:rPr lang="en-US" altLang="ja-JP" sz="2400" dirty="0" smtClean="0"/>
              <a:t>How the intensity of the absorption by </a:t>
            </a:r>
            <a:r>
              <a:rPr lang="en-US" altLang="ja-JP" sz="2400" dirty="0" err="1" smtClean="0"/>
              <a:t>electromagnon</a:t>
            </a:r>
            <a:r>
              <a:rPr lang="en-US" altLang="ja-JP" sz="2400" dirty="0" smtClean="0"/>
              <a:t> </a:t>
            </a:r>
          </a:p>
          <a:p>
            <a:r>
              <a:rPr lang="ja-JP" altLang="en-US" sz="2400" dirty="0" smtClean="0"/>
              <a:t>　</a:t>
            </a:r>
            <a:r>
              <a:rPr lang="en-US" altLang="ja-JP" sz="2400" dirty="0" smtClean="0"/>
              <a:t>depend on the external magnetic field?</a:t>
            </a:r>
          </a:p>
          <a:p>
            <a:endParaRPr lang="en-US" altLang="ja-JP" sz="2400" dirty="0" smtClean="0"/>
          </a:p>
        </p:txBody>
      </p:sp>
      <p:sp>
        <p:nvSpPr>
          <p:cNvPr id="4" name="下矢印 3"/>
          <p:cNvSpPr/>
          <p:nvPr/>
        </p:nvSpPr>
        <p:spPr>
          <a:xfrm>
            <a:off x="3643306" y="3571876"/>
            <a:ext cx="714380" cy="928694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42910" y="4786322"/>
            <a:ext cx="7769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Is it possible to induce </a:t>
            </a:r>
            <a:r>
              <a:rPr kumimoji="1" lang="en-US" altLang="ja-JP" sz="2400" dirty="0" err="1" smtClean="0"/>
              <a:t>electromagnon</a:t>
            </a:r>
            <a:r>
              <a:rPr kumimoji="1" lang="en-US" altLang="ja-JP" sz="2400" dirty="0" smtClean="0"/>
              <a:t> at room temperature?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Decide optical coefficient</a:t>
            </a:r>
            <a:endParaRPr kumimoji="1" lang="ja-JP" altLang="en-US" dirty="0"/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/>
        </p:nvGraphicFramePr>
        <p:xfrm>
          <a:off x="474739" y="3786190"/>
          <a:ext cx="2644768" cy="777534"/>
        </p:xfrm>
        <a:graphic>
          <a:graphicData uri="http://schemas.openxmlformats.org/presentationml/2006/ole">
            <p:oleObj spid="_x0000_s1028" name="Equation" r:id="rId3" imgW="1498320" imgH="469800" progId="Equation.3">
              <p:embed/>
            </p:oleObj>
          </a:graphicData>
        </a:graphic>
      </p:graphicFrame>
      <p:graphicFrame>
        <p:nvGraphicFramePr>
          <p:cNvPr id="6" name="オブジェクト 5"/>
          <p:cNvGraphicFramePr>
            <a:graphicFrameLocks noChangeAspect="1"/>
          </p:cNvGraphicFramePr>
          <p:nvPr/>
        </p:nvGraphicFramePr>
        <p:xfrm>
          <a:off x="1068109" y="4572009"/>
          <a:ext cx="2837216" cy="382992"/>
        </p:xfrm>
        <a:graphic>
          <a:graphicData uri="http://schemas.openxmlformats.org/presentationml/2006/ole">
            <p:oleObj spid="_x0000_s1029" name="Equation" r:id="rId4" imgW="1117440" imgH="203040" progId="Equation.3">
              <p:embed/>
            </p:oleObj>
          </a:graphicData>
        </a:graphic>
      </p:graphicFrame>
      <p:sp>
        <p:nvSpPr>
          <p:cNvPr id="8" name="Freeform 4"/>
          <p:cNvSpPr>
            <a:spLocks/>
          </p:cNvSpPr>
          <p:nvPr/>
        </p:nvSpPr>
        <p:spPr bwMode="auto">
          <a:xfrm>
            <a:off x="1745153" y="1283095"/>
            <a:ext cx="2251156" cy="2132856"/>
          </a:xfrm>
          <a:custGeom>
            <a:avLst/>
            <a:gdLst>
              <a:gd name="T0" fmla="*/ 0 w 1676"/>
              <a:gd name="T1" fmla="*/ 2147483647 h 1568"/>
              <a:gd name="T2" fmla="*/ 2147483647 w 1676"/>
              <a:gd name="T3" fmla="*/ 2147483647 h 1568"/>
              <a:gd name="T4" fmla="*/ 2147483647 w 1676"/>
              <a:gd name="T5" fmla="*/ 2147483647 h 1568"/>
              <a:gd name="T6" fmla="*/ 2147483647 w 1676"/>
              <a:gd name="T7" fmla="*/ 2147483647 h 1568"/>
              <a:gd name="T8" fmla="*/ 2147483647 w 1676"/>
              <a:gd name="T9" fmla="*/ 2147483647 h 1568"/>
              <a:gd name="T10" fmla="*/ 2147483647 w 1676"/>
              <a:gd name="T11" fmla="*/ 2147483647 h 1568"/>
              <a:gd name="T12" fmla="*/ 2147483647 w 1676"/>
              <a:gd name="T13" fmla="*/ 2147483647 h 1568"/>
              <a:gd name="T14" fmla="*/ 2147483647 w 1676"/>
              <a:gd name="T15" fmla="*/ 2147483647 h 1568"/>
              <a:gd name="T16" fmla="*/ 2147483647 w 1676"/>
              <a:gd name="T17" fmla="*/ 2147483647 h 1568"/>
              <a:gd name="T18" fmla="*/ 2147483647 w 1676"/>
              <a:gd name="T19" fmla="*/ 2147483647 h 1568"/>
              <a:gd name="T20" fmla="*/ 2147483647 w 1676"/>
              <a:gd name="T21" fmla="*/ 2147483647 h 1568"/>
              <a:gd name="T22" fmla="*/ 2147483647 w 1676"/>
              <a:gd name="T23" fmla="*/ 2147483647 h 1568"/>
              <a:gd name="T24" fmla="*/ 2147483647 w 1676"/>
              <a:gd name="T25" fmla="*/ 2147483647 h 156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76"/>
              <a:gd name="T40" fmla="*/ 0 h 1568"/>
              <a:gd name="T41" fmla="*/ 1676 w 1676"/>
              <a:gd name="T42" fmla="*/ 1568 h 156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76" h="1568">
                <a:moveTo>
                  <a:pt x="0" y="782"/>
                </a:moveTo>
                <a:cubicBezTo>
                  <a:pt x="213" y="782"/>
                  <a:pt x="428" y="782"/>
                  <a:pt x="546" y="782"/>
                </a:cubicBezTo>
                <a:cubicBezTo>
                  <a:pt x="664" y="782"/>
                  <a:pt x="675" y="902"/>
                  <a:pt x="710" y="782"/>
                </a:cubicBezTo>
                <a:cubicBezTo>
                  <a:pt x="745" y="663"/>
                  <a:pt x="739" y="0"/>
                  <a:pt x="755" y="69"/>
                </a:cubicBezTo>
                <a:cubicBezTo>
                  <a:pt x="770" y="138"/>
                  <a:pt x="792" y="968"/>
                  <a:pt x="803" y="1198"/>
                </a:cubicBezTo>
                <a:cubicBezTo>
                  <a:pt x="814" y="1428"/>
                  <a:pt x="810" y="1568"/>
                  <a:pt x="820" y="1446"/>
                </a:cubicBezTo>
                <a:cubicBezTo>
                  <a:pt x="829" y="1324"/>
                  <a:pt x="841" y="560"/>
                  <a:pt x="860" y="465"/>
                </a:cubicBezTo>
                <a:cubicBezTo>
                  <a:pt x="878" y="370"/>
                  <a:pt x="905" y="837"/>
                  <a:pt x="930" y="877"/>
                </a:cubicBezTo>
                <a:cubicBezTo>
                  <a:pt x="954" y="918"/>
                  <a:pt x="969" y="727"/>
                  <a:pt x="1002" y="712"/>
                </a:cubicBezTo>
                <a:cubicBezTo>
                  <a:pt x="1034" y="698"/>
                  <a:pt x="1078" y="785"/>
                  <a:pt x="1126" y="787"/>
                </a:cubicBezTo>
                <a:cubicBezTo>
                  <a:pt x="1174" y="789"/>
                  <a:pt x="1221" y="734"/>
                  <a:pt x="1289" y="725"/>
                </a:cubicBezTo>
                <a:cubicBezTo>
                  <a:pt x="1357" y="716"/>
                  <a:pt x="1470" y="732"/>
                  <a:pt x="1534" y="733"/>
                </a:cubicBezTo>
                <a:cubicBezTo>
                  <a:pt x="1598" y="734"/>
                  <a:pt x="1647" y="733"/>
                  <a:pt x="1676" y="73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4059439" y="1590508"/>
            <a:ext cx="425786" cy="1479941"/>
          </a:xfrm>
          <a:prstGeom prst="roundRect">
            <a:avLst>
              <a:gd name="adj" fmla="val 16667"/>
            </a:avLst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altLang="ja-JP" dirty="0"/>
          </a:p>
          <a:p>
            <a:pPr algn="ctr"/>
            <a:endParaRPr lang="en-US" altLang="ja-JP" dirty="0"/>
          </a:p>
          <a:p>
            <a:pPr algn="ctr"/>
            <a:r>
              <a:rPr lang="en-US" altLang="ja-JP" sz="1400" dirty="0"/>
              <a:t>d</a:t>
            </a: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4088183" y="2818751"/>
            <a:ext cx="42713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4547011" y="1590508"/>
            <a:ext cx="2251156" cy="1454096"/>
          </a:xfrm>
          <a:custGeom>
            <a:avLst/>
            <a:gdLst>
              <a:gd name="T0" fmla="*/ 0 w 1676"/>
              <a:gd name="T1" fmla="*/ 2147483647 h 1568"/>
              <a:gd name="T2" fmla="*/ 2147483647 w 1676"/>
              <a:gd name="T3" fmla="*/ 2147483647 h 1568"/>
              <a:gd name="T4" fmla="*/ 2147483647 w 1676"/>
              <a:gd name="T5" fmla="*/ 2147483647 h 1568"/>
              <a:gd name="T6" fmla="*/ 2147483647 w 1676"/>
              <a:gd name="T7" fmla="*/ 2147483647 h 1568"/>
              <a:gd name="T8" fmla="*/ 2147483647 w 1676"/>
              <a:gd name="T9" fmla="*/ 2147483647 h 1568"/>
              <a:gd name="T10" fmla="*/ 2147483647 w 1676"/>
              <a:gd name="T11" fmla="*/ 2147483647 h 1568"/>
              <a:gd name="T12" fmla="*/ 2147483647 w 1676"/>
              <a:gd name="T13" fmla="*/ 2147483647 h 1568"/>
              <a:gd name="T14" fmla="*/ 2147483647 w 1676"/>
              <a:gd name="T15" fmla="*/ 2147483647 h 1568"/>
              <a:gd name="T16" fmla="*/ 2147483647 w 1676"/>
              <a:gd name="T17" fmla="*/ 2147483647 h 1568"/>
              <a:gd name="T18" fmla="*/ 2147483647 w 1676"/>
              <a:gd name="T19" fmla="*/ 2147483647 h 1568"/>
              <a:gd name="T20" fmla="*/ 2147483647 w 1676"/>
              <a:gd name="T21" fmla="*/ 2147483647 h 1568"/>
              <a:gd name="T22" fmla="*/ 2147483647 w 1676"/>
              <a:gd name="T23" fmla="*/ 2147483647 h 1568"/>
              <a:gd name="T24" fmla="*/ 2147483647 w 1676"/>
              <a:gd name="T25" fmla="*/ 2147483647 h 156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76"/>
              <a:gd name="T40" fmla="*/ 0 h 1568"/>
              <a:gd name="T41" fmla="*/ 1676 w 1676"/>
              <a:gd name="T42" fmla="*/ 1568 h 156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76" h="1568">
                <a:moveTo>
                  <a:pt x="0" y="782"/>
                </a:moveTo>
                <a:cubicBezTo>
                  <a:pt x="213" y="782"/>
                  <a:pt x="428" y="782"/>
                  <a:pt x="546" y="782"/>
                </a:cubicBezTo>
                <a:cubicBezTo>
                  <a:pt x="664" y="782"/>
                  <a:pt x="675" y="902"/>
                  <a:pt x="710" y="782"/>
                </a:cubicBezTo>
                <a:cubicBezTo>
                  <a:pt x="745" y="663"/>
                  <a:pt x="739" y="0"/>
                  <a:pt x="755" y="69"/>
                </a:cubicBezTo>
                <a:cubicBezTo>
                  <a:pt x="770" y="138"/>
                  <a:pt x="792" y="968"/>
                  <a:pt x="803" y="1198"/>
                </a:cubicBezTo>
                <a:cubicBezTo>
                  <a:pt x="814" y="1428"/>
                  <a:pt x="810" y="1568"/>
                  <a:pt x="820" y="1446"/>
                </a:cubicBezTo>
                <a:cubicBezTo>
                  <a:pt x="829" y="1324"/>
                  <a:pt x="841" y="560"/>
                  <a:pt x="860" y="465"/>
                </a:cubicBezTo>
                <a:cubicBezTo>
                  <a:pt x="878" y="370"/>
                  <a:pt x="905" y="837"/>
                  <a:pt x="930" y="877"/>
                </a:cubicBezTo>
                <a:cubicBezTo>
                  <a:pt x="954" y="918"/>
                  <a:pt x="969" y="727"/>
                  <a:pt x="1002" y="712"/>
                </a:cubicBezTo>
                <a:cubicBezTo>
                  <a:pt x="1034" y="698"/>
                  <a:pt x="1078" y="785"/>
                  <a:pt x="1126" y="787"/>
                </a:cubicBezTo>
                <a:cubicBezTo>
                  <a:pt x="1174" y="789"/>
                  <a:pt x="1221" y="734"/>
                  <a:pt x="1289" y="725"/>
                </a:cubicBezTo>
                <a:cubicBezTo>
                  <a:pt x="1357" y="716"/>
                  <a:pt x="1470" y="732"/>
                  <a:pt x="1534" y="733"/>
                </a:cubicBezTo>
                <a:cubicBezTo>
                  <a:pt x="1598" y="734"/>
                  <a:pt x="1647" y="733"/>
                  <a:pt x="1676" y="73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876960" y="1211087"/>
            <a:ext cx="8755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/>
              <a:t>Sample</a:t>
            </a:r>
          </a:p>
        </p:txBody>
      </p:sp>
      <p:graphicFrame>
        <p:nvGraphicFramePr>
          <p:cNvPr id="13" name="Object 10"/>
          <p:cNvGraphicFramePr>
            <a:graphicFrameLocks noChangeAspect="1"/>
          </p:cNvGraphicFramePr>
          <p:nvPr/>
        </p:nvGraphicFramePr>
        <p:xfrm>
          <a:off x="3571868" y="3071810"/>
          <a:ext cx="1400928" cy="333259"/>
        </p:xfrm>
        <a:graphic>
          <a:graphicData uri="http://schemas.openxmlformats.org/presentationml/2006/ole">
            <p:oleObj spid="_x0000_s1030" name="数式" r:id="rId5" imgW="863280" imgH="203040" progId="Equation.3">
              <p:embed/>
            </p:oleObj>
          </a:graphicData>
        </a:graphic>
      </p:graphicFrame>
      <p:graphicFrame>
        <p:nvGraphicFramePr>
          <p:cNvPr id="14" name="Object 11"/>
          <p:cNvGraphicFramePr>
            <a:graphicFrameLocks noChangeAspect="1"/>
          </p:cNvGraphicFramePr>
          <p:nvPr/>
        </p:nvGraphicFramePr>
        <p:xfrm>
          <a:off x="1761068" y="2662078"/>
          <a:ext cx="606425" cy="368300"/>
        </p:xfrm>
        <a:graphic>
          <a:graphicData uri="http://schemas.openxmlformats.org/presentationml/2006/ole">
            <p:oleObj spid="_x0000_s1031" name="Equation" r:id="rId6" imgW="355320" imgH="215640" progId="Equation.3">
              <p:embed/>
            </p:oleObj>
          </a:graphicData>
        </a:graphic>
      </p:graphicFrame>
      <p:graphicFrame>
        <p:nvGraphicFramePr>
          <p:cNvPr id="15" name="Object 12"/>
          <p:cNvGraphicFramePr>
            <a:graphicFrameLocks noChangeAspect="1"/>
          </p:cNvGraphicFramePr>
          <p:nvPr/>
        </p:nvGraphicFramePr>
        <p:xfrm>
          <a:off x="6112405" y="2650965"/>
          <a:ext cx="704850" cy="409575"/>
        </p:xfrm>
        <a:graphic>
          <a:graphicData uri="http://schemas.openxmlformats.org/presentationml/2006/ole">
            <p:oleObj spid="_x0000_s1032" name="Equation" r:id="rId7" imgW="355320" imgH="228600" progId="Equation.3">
              <p:embed/>
            </p:oleObj>
          </a:graphicData>
        </a:graphic>
      </p:graphicFrame>
      <p:sp>
        <p:nvSpPr>
          <p:cNvPr id="16" name="正方形/長方形 28"/>
          <p:cNvSpPr>
            <a:spLocks noChangeArrowheads="1"/>
          </p:cNvSpPr>
          <p:nvPr/>
        </p:nvSpPr>
        <p:spPr bwMode="auto">
          <a:xfrm>
            <a:off x="119111" y="3429000"/>
            <a:ext cx="33917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/>
              <a:t>Fourier transformed spectrum </a:t>
            </a:r>
            <a:endParaRPr lang="ja-JP" altLang="en-US" sz="2000" dirty="0"/>
          </a:p>
        </p:txBody>
      </p:sp>
      <p:graphicFrame>
        <p:nvGraphicFramePr>
          <p:cNvPr id="17" name="オブジェクト 16"/>
          <p:cNvGraphicFramePr>
            <a:graphicFrameLocks noChangeAspect="1"/>
          </p:cNvGraphicFramePr>
          <p:nvPr/>
        </p:nvGraphicFramePr>
        <p:xfrm>
          <a:off x="500034" y="5492290"/>
          <a:ext cx="1231906" cy="748595"/>
        </p:xfrm>
        <a:graphic>
          <a:graphicData uri="http://schemas.openxmlformats.org/presentationml/2006/ole">
            <p:oleObj spid="_x0000_s1033" name="Equation" r:id="rId8" imgW="647640" imgH="393480" progId="Equation.3">
              <p:embed/>
            </p:oleObj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2143108" y="5563023"/>
          <a:ext cx="1231900" cy="749300"/>
        </p:xfrm>
        <a:graphic>
          <a:graphicData uri="http://schemas.openxmlformats.org/presentationml/2006/ole">
            <p:oleObj spid="_x0000_s1034" name="Equation" r:id="rId9" imgW="647640" imgH="393480" progId="Equation.3">
              <p:embed/>
            </p:oleObj>
          </a:graphicData>
        </a:graphic>
      </p:graphicFrame>
      <p:graphicFrame>
        <p:nvGraphicFramePr>
          <p:cNvPr id="18" name="オブジェクト 17"/>
          <p:cNvGraphicFramePr>
            <a:graphicFrameLocks noChangeAspect="1"/>
          </p:cNvGraphicFramePr>
          <p:nvPr/>
        </p:nvGraphicFramePr>
        <p:xfrm>
          <a:off x="3714744" y="3429000"/>
          <a:ext cx="5168900" cy="857250"/>
        </p:xfrm>
        <a:graphic>
          <a:graphicData uri="http://schemas.openxmlformats.org/presentationml/2006/ole">
            <p:oleObj spid="_x0000_s1035" name="Equation" r:id="rId10" imgW="2603160" imgH="431640" progId="Equation.3">
              <p:embed/>
            </p:oleObj>
          </a:graphicData>
        </a:graphic>
      </p:graphicFrame>
      <p:sp>
        <p:nvSpPr>
          <p:cNvPr id="19" name="テキスト ボックス 20"/>
          <p:cNvSpPr txBox="1">
            <a:spLocks noChangeArrowheads="1"/>
          </p:cNvSpPr>
          <p:nvPr/>
        </p:nvSpPr>
        <p:spPr bwMode="auto">
          <a:xfrm>
            <a:off x="71406" y="5234351"/>
            <a:ext cx="34052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/>
              <a:t>Transmission Fresnel constants</a:t>
            </a:r>
            <a:endParaRPr lang="ja-JP" altLang="en-US" sz="2000" dirty="0"/>
          </a:p>
        </p:txBody>
      </p:sp>
      <p:graphicFrame>
        <p:nvGraphicFramePr>
          <p:cNvPr id="20" name="オブジェクト 19"/>
          <p:cNvGraphicFramePr>
            <a:graphicFrameLocks noChangeAspect="1"/>
          </p:cNvGraphicFramePr>
          <p:nvPr/>
        </p:nvGraphicFramePr>
        <p:xfrm>
          <a:off x="4714876" y="4357694"/>
          <a:ext cx="4073846" cy="1571636"/>
        </p:xfrm>
        <a:graphic>
          <a:graphicData uri="http://schemas.openxmlformats.org/presentationml/2006/ole">
            <p:oleObj spid="_x0000_s1036" name="Equation" r:id="rId11" imgW="2501640" imgH="965160" progId="Equation.3">
              <p:embed/>
            </p:oleObj>
          </a:graphicData>
        </a:graphic>
      </p:graphicFrame>
      <p:graphicFrame>
        <p:nvGraphicFramePr>
          <p:cNvPr id="21" name="オブジェクト 20"/>
          <p:cNvGraphicFramePr>
            <a:graphicFrameLocks noChangeAspect="1"/>
          </p:cNvGraphicFramePr>
          <p:nvPr/>
        </p:nvGraphicFramePr>
        <p:xfrm>
          <a:off x="3857620" y="6215082"/>
          <a:ext cx="4929222" cy="428628"/>
        </p:xfrm>
        <a:graphic>
          <a:graphicData uri="http://schemas.openxmlformats.org/presentationml/2006/ole">
            <p:oleObj spid="_x0000_s1037" name="Equation" r:id="rId12" imgW="262872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Experimental set up</a:t>
            </a:r>
            <a:endParaRPr kumimoji="1" lang="ja-JP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85860"/>
            <a:ext cx="6500858" cy="4998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Emergency of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electromagnon</a:t>
            </a:r>
            <a:endParaRPr kumimoji="1" lang="ja-JP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28802"/>
            <a:ext cx="3357586" cy="402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1460" y="1928802"/>
            <a:ext cx="334531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テキスト ボックス 4"/>
          <p:cNvSpPr txBox="1"/>
          <p:nvPr/>
        </p:nvSpPr>
        <p:spPr>
          <a:xfrm>
            <a:off x="214282" y="1214422"/>
            <a:ext cx="4320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d</a:t>
            </a:r>
            <a:r>
              <a:rPr kumimoji="1" lang="en-US" altLang="ja-JP" sz="2000" dirty="0" smtClean="0"/>
              <a:t>epend on the direction of electric field</a:t>
            </a:r>
          </a:p>
          <a:p>
            <a:r>
              <a:rPr lang="en-US" altLang="ja-JP" sz="2000" dirty="0" smtClean="0"/>
              <a:t> at conical spin phase(4.3K)</a:t>
            </a:r>
            <a:endParaRPr kumimoji="1" lang="ja-JP" alt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143504" y="1214422"/>
            <a:ext cx="3826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d</a:t>
            </a:r>
            <a:r>
              <a:rPr kumimoji="1" lang="en-US" altLang="ja-JP" dirty="0" smtClean="0"/>
              <a:t>epend on the external magnetic field </a:t>
            </a:r>
          </a:p>
          <a:p>
            <a:r>
              <a:rPr kumimoji="1" lang="en-US" altLang="ja-JP" dirty="0" smtClean="0"/>
              <a:t>(H//[001],4.3K)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992496" y="6488668"/>
            <a:ext cx="315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Phy</a:t>
            </a:r>
            <a:r>
              <a:rPr lang="en-US" altLang="ja-JP" dirty="0" err="1" smtClean="0"/>
              <a:t>.Rev</a:t>
            </a:r>
            <a:r>
              <a:rPr lang="en-US" altLang="ja-JP" dirty="0" smtClean="0"/>
              <a:t>. B 80, 220406(R) (2009)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85719" y="6072206"/>
            <a:ext cx="6458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Absorption by </a:t>
            </a:r>
            <a:r>
              <a:rPr kumimoji="1" lang="en-US" altLang="ja-JP" dirty="0" err="1" smtClean="0"/>
              <a:t>electromagnon</a:t>
            </a:r>
            <a:r>
              <a:rPr kumimoji="1" lang="en-US" altLang="ja-JP" dirty="0" smtClean="0"/>
              <a:t> is </a:t>
            </a:r>
            <a:r>
              <a:rPr kumimoji="1" lang="en-US" altLang="ja-JP" dirty="0" err="1" smtClean="0"/>
              <a:t>obserbed</a:t>
            </a:r>
            <a:r>
              <a:rPr kumimoji="1" lang="en-US" altLang="ja-JP" dirty="0" smtClean="0"/>
              <a:t> around 2.8meV(0.7THz).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0" y="-24"/>
            <a:ext cx="852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Results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 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Introduction</a:t>
            </a:r>
          </a:p>
          <a:p>
            <a:pPr>
              <a:buNone/>
            </a:pPr>
            <a:r>
              <a:rPr lang="en-US" altLang="ja-JP" sz="2400" dirty="0"/>
              <a:t> </a:t>
            </a:r>
            <a:r>
              <a:rPr lang="en-US" altLang="ja-JP" sz="2400" dirty="0" smtClean="0"/>
              <a:t>       Polarization and magnetization</a:t>
            </a:r>
          </a:p>
          <a:p>
            <a:pPr>
              <a:buNone/>
            </a:pPr>
            <a:r>
              <a:rPr lang="en-US" altLang="ja-JP" sz="2400" dirty="0" smtClean="0"/>
              <a:t>        </a:t>
            </a:r>
            <a:r>
              <a:rPr lang="en-US" altLang="ja-JP" sz="2400" dirty="0" err="1" smtClean="0"/>
              <a:t>Multiferroics</a:t>
            </a:r>
            <a:endParaRPr lang="en-US" altLang="ja-JP" sz="2400" dirty="0" smtClean="0"/>
          </a:p>
          <a:p>
            <a:pPr>
              <a:buNone/>
            </a:pPr>
            <a:r>
              <a:rPr kumimoji="1" lang="en-US" altLang="ja-JP" sz="2400" dirty="0"/>
              <a:t> </a:t>
            </a:r>
            <a:r>
              <a:rPr kumimoji="1" lang="en-US" altLang="ja-JP" sz="2400" dirty="0" smtClean="0"/>
              <a:t>       </a:t>
            </a:r>
            <a:r>
              <a:rPr kumimoji="1" lang="en-US" altLang="ja-JP" sz="2400" dirty="0" err="1" smtClean="0"/>
              <a:t>Electromagnon</a:t>
            </a:r>
            <a:r>
              <a:rPr kumimoji="1" lang="en-US" altLang="ja-JP" sz="2400" dirty="0" smtClean="0"/>
              <a:t>        </a:t>
            </a:r>
            <a:endParaRPr kumimoji="1" lang="en-US" altLang="ja-JP" dirty="0"/>
          </a:p>
          <a:p>
            <a:r>
              <a:rPr kumimoji="1" lang="en-US" altLang="ja-JP" dirty="0" smtClean="0"/>
              <a:t>Method</a:t>
            </a:r>
          </a:p>
          <a:p>
            <a:pPr>
              <a:buNone/>
            </a:pPr>
            <a:r>
              <a:rPr kumimoji="1" lang="en-US" altLang="ja-JP" sz="2400" dirty="0" smtClean="0"/>
              <a:t>        THzTDS</a:t>
            </a:r>
          </a:p>
          <a:p>
            <a:r>
              <a:rPr kumimoji="1" lang="en-US" altLang="ja-JP" dirty="0" smtClean="0"/>
              <a:t>Results </a:t>
            </a:r>
          </a:p>
          <a:p>
            <a:r>
              <a:rPr kumimoji="1" lang="en-US" altLang="ja-JP" dirty="0" smtClean="0"/>
              <a:t>Conclusion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Y-type</a:t>
            </a:r>
            <a:endParaRPr kumimoji="1" lang="ja-JP" altLang="en-US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928670"/>
            <a:ext cx="230505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Spiral spin structure</a:t>
            </a:r>
            <a:endParaRPr kumimoji="1" lang="ja-JP" altLang="en-US" dirty="0"/>
          </a:p>
        </p:txBody>
      </p:sp>
      <p:sp>
        <p:nvSpPr>
          <p:cNvPr id="3" name="円/楕円 2"/>
          <p:cNvSpPr/>
          <p:nvPr/>
        </p:nvSpPr>
        <p:spPr>
          <a:xfrm>
            <a:off x="1285852" y="2571744"/>
            <a:ext cx="714380" cy="7143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>
          <a:xfrm>
            <a:off x="2000232" y="2571744"/>
            <a:ext cx="714380" cy="7143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矢印コネクタ 4"/>
          <p:cNvCxnSpPr>
            <a:endCxn id="6" idx="6"/>
          </p:cNvCxnSpPr>
          <p:nvPr/>
        </p:nvCxnSpPr>
        <p:spPr>
          <a:xfrm rot="10800000">
            <a:off x="2000232" y="2928934"/>
            <a:ext cx="35719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円/楕円 5"/>
          <p:cNvSpPr/>
          <p:nvPr/>
        </p:nvSpPr>
        <p:spPr>
          <a:xfrm>
            <a:off x="1285852" y="2571744"/>
            <a:ext cx="714380" cy="7143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矢印コネクタ 6"/>
          <p:cNvCxnSpPr>
            <a:endCxn id="6" idx="1"/>
          </p:cNvCxnSpPr>
          <p:nvPr/>
        </p:nvCxnSpPr>
        <p:spPr>
          <a:xfrm rot="16200000" flipV="1">
            <a:off x="1354751" y="2712083"/>
            <a:ext cx="324011" cy="25257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円/楕円 7"/>
          <p:cNvSpPr/>
          <p:nvPr/>
        </p:nvSpPr>
        <p:spPr>
          <a:xfrm>
            <a:off x="2714612" y="2571744"/>
            <a:ext cx="714380" cy="7143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矢印コネクタ 8"/>
          <p:cNvCxnSpPr>
            <a:endCxn id="8" idx="3"/>
          </p:cNvCxnSpPr>
          <p:nvPr/>
        </p:nvCxnSpPr>
        <p:spPr>
          <a:xfrm rot="10800000" flipV="1">
            <a:off x="2819231" y="3000372"/>
            <a:ext cx="252570" cy="18113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円/楕円 9"/>
          <p:cNvSpPr/>
          <p:nvPr/>
        </p:nvSpPr>
        <p:spPr>
          <a:xfrm>
            <a:off x="3428992" y="2571744"/>
            <a:ext cx="714380" cy="7143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矢印コネクタ 10"/>
          <p:cNvCxnSpPr>
            <a:endCxn id="10" idx="4"/>
          </p:cNvCxnSpPr>
          <p:nvPr/>
        </p:nvCxnSpPr>
        <p:spPr>
          <a:xfrm rot="5400000">
            <a:off x="3607589" y="3107529"/>
            <a:ext cx="357188" cy="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円/楕円 11"/>
          <p:cNvSpPr/>
          <p:nvPr/>
        </p:nvSpPr>
        <p:spPr>
          <a:xfrm>
            <a:off x="4143372" y="2571744"/>
            <a:ext cx="714380" cy="7143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矢印コネクタ 12"/>
          <p:cNvCxnSpPr>
            <a:endCxn id="12" idx="5"/>
          </p:cNvCxnSpPr>
          <p:nvPr/>
        </p:nvCxnSpPr>
        <p:spPr>
          <a:xfrm>
            <a:off x="4500561" y="3000372"/>
            <a:ext cx="252572" cy="1811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円/楕円 13"/>
          <p:cNvSpPr/>
          <p:nvPr/>
        </p:nvSpPr>
        <p:spPr>
          <a:xfrm>
            <a:off x="4857752" y="2571744"/>
            <a:ext cx="714380" cy="7143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矢印コネクタ 14"/>
          <p:cNvCxnSpPr>
            <a:endCxn id="16" idx="2"/>
          </p:cNvCxnSpPr>
          <p:nvPr/>
        </p:nvCxnSpPr>
        <p:spPr>
          <a:xfrm flipV="1">
            <a:off x="5286380" y="2928934"/>
            <a:ext cx="285752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円/楕円 15"/>
          <p:cNvSpPr/>
          <p:nvPr/>
        </p:nvSpPr>
        <p:spPr>
          <a:xfrm>
            <a:off x="5572132" y="2571744"/>
            <a:ext cx="714380" cy="7143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矢印コネクタ 16"/>
          <p:cNvCxnSpPr>
            <a:endCxn id="16" idx="1"/>
          </p:cNvCxnSpPr>
          <p:nvPr/>
        </p:nvCxnSpPr>
        <p:spPr>
          <a:xfrm rot="16200000" flipV="1">
            <a:off x="5640237" y="2712876"/>
            <a:ext cx="324806" cy="25177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円/楕円 17"/>
          <p:cNvSpPr/>
          <p:nvPr/>
        </p:nvSpPr>
        <p:spPr>
          <a:xfrm>
            <a:off x="571472" y="2571744"/>
            <a:ext cx="714380" cy="7143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" name="直線矢印コネクタ 18"/>
          <p:cNvCxnSpPr>
            <a:endCxn id="18" idx="0"/>
          </p:cNvCxnSpPr>
          <p:nvPr/>
        </p:nvCxnSpPr>
        <p:spPr>
          <a:xfrm rot="5400000" flipH="1" flipV="1">
            <a:off x="714346" y="2786060"/>
            <a:ext cx="428631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285720" y="2143116"/>
            <a:ext cx="1643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反時計</a:t>
            </a:r>
            <a:r>
              <a:rPr lang="ja-JP" altLang="en-US" dirty="0" smtClean="0"/>
              <a:t>回り</a:t>
            </a:r>
            <a:endParaRPr kumimoji="1" lang="ja-JP" altLang="en-US" dirty="0"/>
          </a:p>
        </p:txBody>
      </p:sp>
      <p:sp>
        <p:nvSpPr>
          <p:cNvPr id="25" name="円/楕円 24"/>
          <p:cNvSpPr/>
          <p:nvPr/>
        </p:nvSpPr>
        <p:spPr>
          <a:xfrm>
            <a:off x="1285852" y="1357298"/>
            <a:ext cx="714380" cy="7143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" name="直線矢印コネクタ 25"/>
          <p:cNvCxnSpPr>
            <a:endCxn id="25" idx="7"/>
          </p:cNvCxnSpPr>
          <p:nvPr/>
        </p:nvCxnSpPr>
        <p:spPr>
          <a:xfrm rot="5400000" flipH="1" flipV="1">
            <a:off x="1607323" y="1497637"/>
            <a:ext cx="324010" cy="25256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円/楕円 26"/>
          <p:cNvSpPr/>
          <p:nvPr/>
        </p:nvSpPr>
        <p:spPr>
          <a:xfrm>
            <a:off x="2000232" y="1357298"/>
            <a:ext cx="714380" cy="7143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8" name="直線矢印コネクタ 27"/>
          <p:cNvCxnSpPr>
            <a:endCxn id="27" idx="6"/>
          </p:cNvCxnSpPr>
          <p:nvPr/>
        </p:nvCxnSpPr>
        <p:spPr>
          <a:xfrm>
            <a:off x="2357422" y="1714488"/>
            <a:ext cx="35719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円/楕円 28"/>
          <p:cNvSpPr/>
          <p:nvPr/>
        </p:nvSpPr>
        <p:spPr>
          <a:xfrm>
            <a:off x="1285852" y="1357298"/>
            <a:ext cx="714380" cy="7143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0" name="直線矢印コネクタ 29"/>
          <p:cNvCxnSpPr>
            <a:endCxn id="29" idx="7"/>
          </p:cNvCxnSpPr>
          <p:nvPr/>
        </p:nvCxnSpPr>
        <p:spPr>
          <a:xfrm rot="5400000" flipH="1" flipV="1">
            <a:off x="1607322" y="1497636"/>
            <a:ext cx="324010" cy="25257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円/楕円 30"/>
          <p:cNvSpPr/>
          <p:nvPr/>
        </p:nvSpPr>
        <p:spPr>
          <a:xfrm>
            <a:off x="2714612" y="1357298"/>
            <a:ext cx="714380" cy="7143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2" name="直線矢印コネクタ 31"/>
          <p:cNvCxnSpPr>
            <a:endCxn id="31" idx="5"/>
          </p:cNvCxnSpPr>
          <p:nvPr/>
        </p:nvCxnSpPr>
        <p:spPr>
          <a:xfrm>
            <a:off x="3071801" y="1785927"/>
            <a:ext cx="252572" cy="18113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円/楕円 32"/>
          <p:cNvSpPr/>
          <p:nvPr/>
        </p:nvSpPr>
        <p:spPr>
          <a:xfrm>
            <a:off x="3428992" y="1357298"/>
            <a:ext cx="714380" cy="7143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4" name="直線矢印コネクタ 33"/>
          <p:cNvCxnSpPr>
            <a:endCxn id="33" idx="4"/>
          </p:cNvCxnSpPr>
          <p:nvPr/>
        </p:nvCxnSpPr>
        <p:spPr>
          <a:xfrm rot="5400000">
            <a:off x="3607589" y="1893083"/>
            <a:ext cx="357188" cy="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円/楕円 34"/>
          <p:cNvSpPr/>
          <p:nvPr/>
        </p:nvSpPr>
        <p:spPr>
          <a:xfrm>
            <a:off x="4143372" y="1357298"/>
            <a:ext cx="714380" cy="7143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6" name="直線矢印コネクタ 35"/>
          <p:cNvCxnSpPr>
            <a:endCxn id="35" idx="3"/>
          </p:cNvCxnSpPr>
          <p:nvPr/>
        </p:nvCxnSpPr>
        <p:spPr>
          <a:xfrm rot="10800000" flipV="1">
            <a:off x="4247991" y="1785926"/>
            <a:ext cx="252570" cy="18113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円/楕円 36"/>
          <p:cNvSpPr/>
          <p:nvPr/>
        </p:nvSpPr>
        <p:spPr>
          <a:xfrm>
            <a:off x="4857752" y="1357298"/>
            <a:ext cx="714380" cy="7143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8" name="直線矢印コネクタ 37"/>
          <p:cNvCxnSpPr>
            <a:endCxn id="37" idx="2"/>
          </p:cNvCxnSpPr>
          <p:nvPr/>
        </p:nvCxnSpPr>
        <p:spPr>
          <a:xfrm rot="10800000">
            <a:off x="4857752" y="1714488"/>
            <a:ext cx="428628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円/楕円 38"/>
          <p:cNvSpPr/>
          <p:nvPr/>
        </p:nvSpPr>
        <p:spPr>
          <a:xfrm>
            <a:off x="5572132" y="1357298"/>
            <a:ext cx="714380" cy="7143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0" name="直線矢印コネクタ 39"/>
          <p:cNvCxnSpPr/>
          <p:nvPr/>
        </p:nvCxnSpPr>
        <p:spPr>
          <a:xfrm rot="16200000" flipV="1">
            <a:off x="5641031" y="1464457"/>
            <a:ext cx="324011" cy="25257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円/楕円 40"/>
          <p:cNvSpPr/>
          <p:nvPr/>
        </p:nvSpPr>
        <p:spPr>
          <a:xfrm>
            <a:off x="571472" y="1357298"/>
            <a:ext cx="714380" cy="7143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2" name="直線矢印コネクタ 41"/>
          <p:cNvCxnSpPr>
            <a:endCxn id="41" idx="0"/>
          </p:cNvCxnSpPr>
          <p:nvPr/>
        </p:nvCxnSpPr>
        <p:spPr>
          <a:xfrm rot="5400000" flipH="1" flipV="1">
            <a:off x="714346" y="1571614"/>
            <a:ext cx="428631" cy="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/>
          <p:cNvSpPr txBox="1"/>
          <p:nvPr/>
        </p:nvSpPr>
        <p:spPr>
          <a:xfrm>
            <a:off x="357158" y="928670"/>
            <a:ext cx="1048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時計回り</a:t>
            </a:r>
            <a:endParaRPr kumimoji="1" lang="ja-JP" altLang="en-US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4000496" y="2143116"/>
            <a:ext cx="2230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反転対称性が崩れる</a:t>
            </a:r>
            <a:endParaRPr kumimoji="1" lang="ja-JP" altLang="en-US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6497122" y="2643182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格子歪みによる分極発生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Electromagnon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428596" y="2857496"/>
            <a:ext cx="8001056" cy="1785950"/>
            <a:chOff x="500034" y="1214422"/>
            <a:chExt cx="8001056" cy="1785950"/>
          </a:xfrm>
        </p:grpSpPr>
        <p:cxnSp>
          <p:nvCxnSpPr>
            <p:cNvPr id="5" name="直線矢印コネクタ 4"/>
            <p:cNvCxnSpPr/>
            <p:nvPr/>
          </p:nvCxnSpPr>
          <p:spPr>
            <a:xfrm rot="5400000" flipH="1" flipV="1">
              <a:off x="1688286" y="2382831"/>
              <a:ext cx="785818" cy="2063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矢印コネクタ 5"/>
            <p:cNvCxnSpPr/>
            <p:nvPr/>
          </p:nvCxnSpPr>
          <p:spPr>
            <a:xfrm rot="5400000" flipH="1" flipV="1">
              <a:off x="2014385" y="2380469"/>
              <a:ext cx="762154" cy="169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矢印コネクタ 6"/>
            <p:cNvCxnSpPr/>
            <p:nvPr/>
          </p:nvCxnSpPr>
          <p:spPr>
            <a:xfrm rot="16200000" flipV="1">
              <a:off x="2314557" y="2386796"/>
              <a:ext cx="785818" cy="1270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矢印コネクタ 7"/>
            <p:cNvCxnSpPr/>
            <p:nvPr/>
          </p:nvCxnSpPr>
          <p:spPr>
            <a:xfrm rot="5400000" flipH="1" flipV="1">
              <a:off x="2609833" y="2389978"/>
              <a:ext cx="785818" cy="634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矢印コネクタ 8"/>
            <p:cNvCxnSpPr/>
            <p:nvPr/>
          </p:nvCxnSpPr>
          <p:spPr>
            <a:xfrm rot="5400000" flipH="1" flipV="1">
              <a:off x="2892811" y="2392752"/>
              <a:ext cx="785818" cy="79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矢印コネクタ 9"/>
            <p:cNvCxnSpPr/>
            <p:nvPr/>
          </p:nvCxnSpPr>
          <p:spPr>
            <a:xfrm rot="5400000" flipH="1" flipV="1">
              <a:off x="3178563" y="2392752"/>
              <a:ext cx="785818" cy="79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矢印コネクタ 10"/>
            <p:cNvCxnSpPr/>
            <p:nvPr/>
          </p:nvCxnSpPr>
          <p:spPr>
            <a:xfrm rot="5400000" flipH="1" flipV="1">
              <a:off x="3464315" y="2392752"/>
              <a:ext cx="785818" cy="79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矢印コネクタ 11"/>
            <p:cNvCxnSpPr/>
            <p:nvPr/>
          </p:nvCxnSpPr>
          <p:spPr>
            <a:xfrm rot="5400000" flipH="1" flipV="1">
              <a:off x="3821505" y="2392754"/>
              <a:ext cx="785817" cy="79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矢印コネクタ 12"/>
            <p:cNvCxnSpPr/>
            <p:nvPr/>
          </p:nvCxnSpPr>
          <p:spPr>
            <a:xfrm rot="5400000" flipH="1" flipV="1">
              <a:off x="4107258" y="2392755"/>
              <a:ext cx="785817" cy="79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テキスト ボックス 13"/>
            <p:cNvSpPr txBox="1"/>
            <p:nvPr/>
          </p:nvSpPr>
          <p:spPr>
            <a:xfrm>
              <a:off x="4643438" y="2130974"/>
              <a:ext cx="7761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………..</a:t>
              </a:r>
              <a:endParaRPr kumimoji="1" lang="ja-JP" altLang="en-US" dirty="0"/>
            </a:p>
          </p:txBody>
        </p:sp>
        <p:sp>
          <p:nvSpPr>
            <p:cNvPr id="15" name="右矢印 14"/>
            <p:cNvSpPr/>
            <p:nvPr/>
          </p:nvSpPr>
          <p:spPr bwMode="auto">
            <a:xfrm rot="5400000">
              <a:off x="678627" y="2178837"/>
              <a:ext cx="857258" cy="357189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6" name="テキスト ボックス 89"/>
            <p:cNvSpPr txBox="1">
              <a:spLocks noChangeArrowheads="1"/>
            </p:cNvSpPr>
            <p:nvPr/>
          </p:nvSpPr>
          <p:spPr bwMode="auto">
            <a:xfrm>
              <a:off x="500034" y="2143116"/>
              <a:ext cx="393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 dirty="0">
                  <a:latin typeface="Georgia" pitchFamily="18" charset="0"/>
                  <a:ea typeface="HG明朝B" pitchFamily="17" charset="-128"/>
                </a:rPr>
                <a:t>H</a:t>
              </a:r>
              <a:endParaRPr lang="ja-JP" altLang="en-US" sz="2000" dirty="0">
                <a:latin typeface="Georgia" pitchFamily="18" charset="0"/>
                <a:ea typeface="HG明朝B" pitchFamily="17" charset="-128"/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2428860" y="1214422"/>
              <a:ext cx="12250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err="1" smtClean="0"/>
                <a:t>Magnon</a:t>
              </a:r>
              <a:endParaRPr kumimoji="1" lang="ja-JP" altLang="en-US" sz="2400" dirty="0"/>
            </a:p>
          </p:txBody>
        </p:sp>
        <p:sp>
          <p:nvSpPr>
            <p:cNvPr id="18" name="右矢印 17"/>
            <p:cNvSpPr/>
            <p:nvPr/>
          </p:nvSpPr>
          <p:spPr>
            <a:xfrm>
              <a:off x="2214546" y="1643050"/>
              <a:ext cx="1714512" cy="214314"/>
            </a:xfrm>
            <a:prstGeom prst="right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9" name="グループ化 245"/>
            <p:cNvGrpSpPr/>
            <p:nvPr/>
          </p:nvGrpSpPr>
          <p:grpSpPr>
            <a:xfrm>
              <a:off x="5929322" y="1500174"/>
              <a:ext cx="2571768" cy="1500198"/>
              <a:chOff x="5715008" y="1571612"/>
              <a:chExt cx="2571768" cy="1500198"/>
            </a:xfrm>
          </p:grpSpPr>
          <p:sp>
            <p:nvSpPr>
              <p:cNvPr id="20" name="テキスト ボックス 19"/>
              <p:cNvSpPr txBox="1"/>
              <p:nvPr/>
            </p:nvSpPr>
            <p:spPr>
              <a:xfrm>
                <a:off x="6500826" y="1571612"/>
                <a:ext cx="10380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 smtClean="0"/>
                  <a:t>Energy</a:t>
                </a:r>
                <a:endParaRPr kumimoji="1" lang="ja-JP" altLang="en-US" sz="2400" dirty="0"/>
              </a:p>
            </p:txBody>
          </p:sp>
          <p:sp>
            <p:nvSpPr>
              <p:cNvPr id="21" name="円/楕円 20"/>
              <p:cNvSpPr/>
              <p:nvPr/>
            </p:nvSpPr>
            <p:spPr>
              <a:xfrm>
                <a:off x="5715008" y="1571612"/>
                <a:ext cx="2571768" cy="150019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テキスト ボックス 21"/>
              <p:cNvSpPr txBox="1"/>
              <p:nvPr/>
            </p:nvSpPr>
            <p:spPr>
              <a:xfrm>
                <a:off x="6143636" y="1928802"/>
                <a:ext cx="176041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at THz region</a:t>
                </a:r>
              </a:p>
              <a:p>
                <a:r>
                  <a:rPr lang="en-US" altLang="ja-JP" dirty="0" smtClean="0"/>
                  <a:t>(0.1THz-10THz)</a:t>
                </a:r>
              </a:p>
              <a:p>
                <a:r>
                  <a:rPr lang="en-US" altLang="ja-JP" dirty="0" smtClean="0"/>
                  <a:t>0.41meV-41meV</a:t>
                </a:r>
              </a:p>
            </p:txBody>
          </p:sp>
        </p:grpSp>
      </p:grpSp>
      <p:sp>
        <p:nvSpPr>
          <p:cNvPr id="23" name="円/楕円 22"/>
          <p:cNvSpPr/>
          <p:nvPr/>
        </p:nvSpPr>
        <p:spPr>
          <a:xfrm>
            <a:off x="3500430" y="5000636"/>
            <a:ext cx="714380" cy="7143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4214810" y="5000636"/>
            <a:ext cx="714380" cy="7143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" name="直線矢印コネクタ 24"/>
          <p:cNvCxnSpPr>
            <a:endCxn id="26" idx="6"/>
          </p:cNvCxnSpPr>
          <p:nvPr/>
        </p:nvCxnSpPr>
        <p:spPr>
          <a:xfrm rot="10800000">
            <a:off x="4214810" y="5357826"/>
            <a:ext cx="35719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円/楕円 25"/>
          <p:cNvSpPr/>
          <p:nvPr/>
        </p:nvSpPr>
        <p:spPr>
          <a:xfrm>
            <a:off x="3500430" y="5000636"/>
            <a:ext cx="714380" cy="7143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矢印コネクタ 26"/>
          <p:cNvCxnSpPr>
            <a:endCxn id="26" idx="1"/>
          </p:cNvCxnSpPr>
          <p:nvPr/>
        </p:nvCxnSpPr>
        <p:spPr>
          <a:xfrm rot="16200000" flipV="1">
            <a:off x="3569329" y="5140975"/>
            <a:ext cx="324011" cy="25257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円/楕円 27"/>
          <p:cNvSpPr/>
          <p:nvPr/>
        </p:nvSpPr>
        <p:spPr>
          <a:xfrm>
            <a:off x="4929190" y="5000636"/>
            <a:ext cx="714380" cy="7143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" name="直線矢印コネクタ 28"/>
          <p:cNvCxnSpPr>
            <a:endCxn id="28" idx="3"/>
          </p:cNvCxnSpPr>
          <p:nvPr/>
        </p:nvCxnSpPr>
        <p:spPr>
          <a:xfrm rot="10800000" flipV="1">
            <a:off x="5033809" y="5429264"/>
            <a:ext cx="252570" cy="18113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円/楕円 29"/>
          <p:cNvSpPr/>
          <p:nvPr/>
        </p:nvSpPr>
        <p:spPr>
          <a:xfrm>
            <a:off x="5643570" y="5000636"/>
            <a:ext cx="714380" cy="7143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" name="直線矢印コネクタ 30"/>
          <p:cNvCxnSpPr>
            <a:endCxn id="30" idx="4"/>
          </p:cNvCxnSpPr>
          <p:nvPr/>
        </p:nvCxnSpPr>
        <p:spPr>
          <a:xfrm rot="5400000">
            <a:off x="5822167" y="5536421"/>
            <a:ext cx="357188" cy="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円/楕円 31"/>
          <p:cNvSpPr/>
          <p:nvPr/>
        </p:nvSpPr>
        <p:spPr>
          <a:xfrm>
            <a:off x="6357950" y="5000636"/>
            <a:ext cx="714380" cy="7143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3" name="直線矢印コネクタ 32"/>
          <p:cNvCxnSpPr>
            <a:endCxn id="32" idx="5"/>
          </p:cNvCxnSpPr>
          <p:nvPr/>
        </p:nvCxnSpPr>
        <p:spPr>
          <a:xfrm>
            <a:off x="6715139" y="5429264"/>
            <a:ext cx="252572" cy="1811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円/楕円 33"/>
          <p:cNvSpPr/>
          <p:nvPr/>
        </p:nvSpPr>
        <p:spPr>
          <a:xfrm>
            <a:off x="7072330" y="5000636"/>
            <a:ext cx="714380" cy="7143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5" name="直線矢印コネクタ 34"/>
          <p:cNvCxnSpPr>
            <a:endCxn id="36" idx="2"/>
          </p:cNvCxnSpPr>
          <p:nvPr/>
        </p:nvCxnSpPr>
        <p:spPr>
          <a:xfrm flipV="1">
            <a:off x="7500958" y="5357826"/>
            <a:ext cx="285752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円/楕円 35"/>
          <p:cNvSpPr/>
          <p:nvPr/>
        </p:nvSpPr>
        <p:spPr>
          <a:xfrm>
            <a:off x="7786710" y="5000636"/>
            <a:ext cx="714380" cy="7143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7" name="直線矢印コネクタ 36"/>
          <p:cNvCxnSpPr>
            <a:endCxn id="36" idx="1"/>
          </p:cNvCxnSpPr>
          <p:nvPr/>
        </p:nvCxnSpPr>
        <p:spPr>
          <a:xfrm rot="16200000" flipV="1">
            <a:off x="7854815" y="5141768"/>
            <a:ext cx="324806" cy="25177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円/楕円 37"/>
          <p:cNvSpPr/>
          <p:nvPr/>
        </p:nvSpPr>
        <p:spPr>
          <a:xfrm>
            <a:off x="2786050" y="5000636"/>
            <a:ext cx="714380" cy="7143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9" name="直線矢印コネクタ 38"/>
          <p:cNvCxnSpPr>
            <a:endCxn id="38" idx="0"/>
          </p:cNvCxnSpPr>
          <p:nvPr/>
        </p:nvCxnSpPr>
        <p:spPr>
          <a:xfrm rot="5400000" flipH="1" flipV="1">
            <a:off x="2928924" y="5214952"/>
            <a:ext cx="428631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/>
          <p:cNvSpPr txBox="1"/>
          <p:nvPr/>
        </p:nvSpPr>
        <p:spPr>
          <a:xfrm>
            <a:off x="571472" y="1214422"/>
            <a:ext cx="54128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・</a:t>
            </a:r>
            <a:r>
              <a:rPr lang="en-US" altLang="ja-JP" sz="2400" dirty="0" smtClean="0"/>
              <a:t>observed at </a:t>
            </a:r>
            <a:r>
              <a:rPr kumimoji="1" lang="en-US" altLang="ja-JP" sz="2400" dirty="0" smtClean="0"/>
              <a:t>THz region</a:t>
            </a:r>
          </a:p>
          <a:p>
            <a:r>
              <a:rPr kumimoji="1" lang="ja-JP" altLang="en-US" sz="2400" dirty="0" smtClean="0"/>
              <a:t>・</a:t>
            </a:r>
            <a:r>
              <a:rPr kumimoji="1" lang="en-US" altLang="ja-JP" sz="2400" dirty="0" smtClean="0"/>
              <a:t>depends on the direction of electric field</a:t>
            </a:r>
          </a:p>
          <a:p>
            <a:r>
              <a:rPr lang="ja-JP" altLang="en-US" sz="2400" dirty="0" smtClean="0"/>
              <a:t>・</a:t>
            </a:r>
            <a:r>
              <a:rPr lang="en-US" altLang="ja-JP" sz="2400" dirty="0" smtClean="0"/>
              <a:t>The intensity of absorption depend on </a:t>
            </a:r>
          </a:p>
          <a:p>
            <a:r>
              <a:rPr lang="en-US" altLang="ja-JP" sz="2400" dirty="0" smtClean="0"/>
              <a:t>  the external magnetic field.</a:t>
            </a:r>
            <a:endParaRPr kumimoji="1" lang="ja-JP" altLang="en-US" sz="2400" dirty="0"/>
          </a:p>
        </p:txBody>
      </p:sp>
      <p:cxnSp>
        <p:nvCxnSpPr>
          <p:cNvPr id="41" name="直線コネクタ 40"/>
          <p:cNvCxnSpPr/>
          <p:nvPr/>
        </p:nvCxnSpPr>
        <p:spPr bwMode="auto">
          <a:xfrm rot="5400000" flipH="1" flipV="1">
            <a:off x="6062265" y="1611269"/>
            <a:ext cx="2326611" cy="229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グループ化 22"/>
          <p:cNvGrpSpPr>
            <a:grpSpLocks/>
          </p:cNvGrpSpPr>
          <p:nvPr/>
        </p:nvGrpSpPr>
        <p:grpSpPr bwMode="auto">
          <a:xfrm rot="10800000">
            <a:off x="6844181" y="1718062"/>
            <a:ext cx="785739" cy="329502"/>
            <a:chOff x="4143379" y="2070706"/>
            <a:chExt cx="2270319" cy="887607"/>
          </a:xfrm>
        </p:grpSpPr>
        <p:cxnSp>
          <p:nvCxnSpPr>
            <p:cNvPr id="43" name="直線コネクタ 42"/>
            <p:cNvCxnSpPr/>
            <p:nvPr/>
          </p:nvCxnSpPr>
          <p:spPr>
            <a:xfrm>
              <a:off x="4143379" y="2314513"/>
              <a:ext cx="1141466" cy="6438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/>
            <p:cNvCxnSpPr/>
            <p:nvPr/>
          </p:nvCxnSpPr>
          <p:spPr>
            <a:xfrm flipV="1">
              <a:off x="5284845" y="2280226"/>
              <a:ext cx="1116240" cy="64761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円/楕円 44"/>
            <p:cNvSpPr/>
            <p:nvPr/>
          </p:nvSpPr>
          <p:spPr>
            <a:xfrm>
              <a:off x="4143379" y="2070706"/>
              <a:ext cx="2270319" cy="35809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grpSp>
        <p:nvGrpSpPr>
          <p:cNvPr id="46" name="グループ化 32"/>
          <p:cNvGrpSpPr>
            <a:grpSpLocks/>
          </p:cNvGrpSpPr>
          <p:nvPr/>
        </p:nvGrpSpPr>
        <p:grpSpPr bwMode="auto">
          <a:xfrm>
            <a:off x="6598640" y="711169"/>
            <a:ext cx="1276826" cy="509104"/>
            <a:chOff x="4143357" y="2122984"/>
            <a:chExt cx="2270323" cy="806713"/>
          </a:xfrm>
        </p:grpSpPr>
        <p:cxnSp>
          <p:nvCxnSpPr>
            <p:cNvPr id="47" name="直線コネクタ 46"/>
            <p:cNvCxnSpPr>
              <a:stCxn id="49" idx="2"/>
            </p:cNvCxnSpPr>
            <p:nvPr/>
          </p:nvCxnSpPr>
          <p:spPr>
            <a:xfrm rot="10800000" flipH="1" flipV="1">
              <a:off x="4143357" y="2223823"/>
              <a:ext cx="1142923" cy="7058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/>
            <p:cNvCxnSpPr>
              <a:endCxn id="49" idx="6"/>
            </p:cNvCxnSpPr>
            <p:nvPr/>
          </p:nvCxnSpPr>
          <p:spPr>
            <a:xfrm rot="16200000">
              <a:off x="5497043" y="2013060"/>
              <a:ext cx="705874" cy="1127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円/楕円 48"/>
            <p:cNvSpPr/>
            <p:nvPr/>
          </p:nvSpPr>
          <p:spPr>
            <a:xfrm>
              <a:off x="4143357" y="2122984"/>
              <a:ext cx="2270323" cy="20167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cxnSp>
        <p:nvCxnSpPr>
          <p:cNvPr id="50" name="直線矢印コネクタ 49"/>
          <p:cNvCxnSpPr/>
          <p:nvPr/>
        </p:nvCxnSpPr>
        <p:spPr bwMode="auto">
          <a:xfrm>
            <a:off x="7234871" y="1703918"/>
            <a:ext cx="278283" cy="22768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/>
          <p:nvPr/>
        </p:nvCxnSpPr>
        <p:spPr bwMode="auto">
          <a:xfrm flipV="1">
            <a:off x="7237053" y="718240"/>
            <a:ext cx="451800" cy="47657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テキスト ボックス 51"/>
          <p:cNvSpPr txBox="1"/>
          <p:nvPr/>
        </p:nvSpPr>
        <p:spPr>
          <a:xfrm>
            <a:off x="6963144" y="119818"/>
            <a:ext cx="606553" cy="3396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[001]</a:t>
            </a:r>
            <a:endParaRPr kumimoji="1" lang="ja-JP" altLang="en-US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7751660" y="1048512"/>
            <a:ext cx="606554" cy="3396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[100]</a:t>
            </a:r>
            <a:endParaRPr kumimoji="1" lang="ja-JP" altLang="en-US" dirty="0"/>
          </a:p>
        </p:txBody>
      </p:sp>
      <p:sp>
        <p:nvSpPr>
          <p:cNvPr id="54" name="円/楕円 53"/>
          <p:cNvSpPr/>
          <p:nvPr/>
        </p:nvSpPr>
        <p:spPr>
          <a:xfrm>
            <a:off x="7155217" y="4666428"/>
            <a:ext cx="192073" cy="19707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5" name="直線コネクタ 54"/>
          <p:cNvCxnSpPr>
            <a:stCxn id="54" idx="1"/>
            <a:endCxn id="54" idx="5"/>
          </p:cNvCxnSpPr>
          <p:nvPr/>
        </p:nvCxnSpPr>
        <p:spPr>
          <a:xfrm rot="16200000" flipH="1">
            <a:off x="7181576" y="4697059"/>
            <a:ext cx="139355" cy="1358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/>
        </p:nvCxnSpPr>
        <p:spPr>
          <a:xfrm rot="16200000" flipH="1" flipV="1">
            <a:off x="7141999" y="4720174"/>
            <a:ext cx="139355" cy="1358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テキスト ボックス 56"/>
          <p:cNvSpPr txBox="1"/>
          <p:nvPr/>
        </p:nvSpPr>
        <p:spPr>
          <a:xfrm>
            <a:off x="7608785" y="4589570"/>
            <a:ext cx="606553" cy="3396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[120]</a:t>
            </a:r>
            <a:endParaRPr kumimoji="1" lang="ja-JP" altLang="en-US" dirty="0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6322900" y="722217"/>
            <a:ext cx="300547" cy="4811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L</a:t>
            </a:r>
            <a:endParaRPr kumimoji="1" lang="ja-JP" altLang="en-US" sz="2800" dirty="0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6322900" y="1620621"/>
            <a:ext cx="313477" cy="4811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S</a:t>
            </a:r>
            <a:endParaRPr kumimoji="1" lang="ja-JP" altLang="en-US" sz="2800" dirty="0"/>
          </a:p>
        </p:txBody>
      </p:sp>
      <p:cxnSp>
        <p:nvCxnSpPr>
          <p:cNvPr id="60" name="直線矢印コネクタ 59"/>
          <p:cNvCxnSpPr/>
          <p:nvPr/>
        </p:nvCxnSpPr>
        <p:spPr bwMode="auto">
          <a:xfrm rot="5400000" flipH="1" flipV="1">
            <a:off x="4000496" y="6143645"/>
            <a:ext cx="714381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/>
          <p:cNvCxnSpPr/>
          <p:nvPr/>
        </p:nvCxnSpPr>
        <p:spPr bwMode="auto">
          <a:xfrm flipV="1">
            <a:off x="4357686" y="6500834"/>
            <a:ext cx="714380" cy="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グループ化 67"/>
          <p:cNvGrpSpPr/>
          <p:nvPr/>
        </p:nvGrpSpPr>
        <p:grpSpPr>
          <a:xfrm>
            <a:off x="4071934" y="6357958"/>
            <a:ext cx="285752" cy="214314"/>
            <a:chOff x="4237051" y="6429396"/>
            <a:chExt cx="192073" cy="197078"/>
          </a:xfrm>
        </p:grpSpPr>
        <p:sp>
          <p:nvSpPr>
            <p:cNvPr id="64" name="円/楕円 63"/>
            <p:cNvSpPr/>
            <p:nvPr/>
          </p:nvSpPr>
          <p:spPr>
            <a:xfrm>
              <a:off x="4237051" y="6429396"/>
              <a:ext cx="192073" cy="19707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5" name="直線コネクタ 64"/>
            <p:cNvCxnSpPr>
              <a:stCxn id="64" idx="1"/>
              <a:endCxn id="64" idx="5"/>
            </p:cNvCxnSpPr>
            <p:nvPr/>
          </p:nvCxnSpPr>
          <p:spPr>
            <a:xfrm rot="16200000" flipH="1">
              <a:off x="4263410" y="6460027"/>
              <a:ext cx="139355" cy="1358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コネクタ 65"/>
            <p:cNvCxnSpPr>
              <a:stCxn id="64" idx="7"/>
              <a:endCxn id="64" idx="3"/>
            </p:cNvCxnSpPr>
            <p:nvPr/>
          </p:nvCxnSpPr>
          <p:spPr>
            <a:xfrm rot="16200000" flipH="1" flipV="1">
              <a:off x="4263410" y="6460027"/>
              <a:ext cx="139355" cy="1358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RMnO3 </a:t>
            </a:r>
            <a:r>
              <a:rPr kumimoji="1" lang="en-US" altLang="ja-JP" dirty="0" err="1" smtClean="0"/>
              <a:t>electromagnon</a:t>
            </a:r>
            <a:endParaRPr kumimoji="1" lang="ja-JP" altLang="en-US" dirty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5429288" cy="3190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214818"/>
            <a:ext cx="4177176" cy="2376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2143116"/>
            <a:ext cx="362140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Polarization and Magnetization</a:t>
            </a:r>
            <a:endParaRPr kumimoji="1" lang="ja-JP" altLang="en-US" dirty="0"/>
          </a:p>
        </p:txBody>
      </p:sp>
      <p:grpSp>
        <p:nvGrpSpPr>
          <p:cNvPr id="3" name="Group 130"/>
          <p:cNvGrpSpPr>
            <a:grpSpLocks/>
          </p:cNvGrpSpPr>
          <p:nvPr/>
        </p:nvGrpSpPr>
        <p:grpSpPr bwMode="auto">
          <a:xfrm>
            <a:off x="5181551" y="1976443"/>
            <a:ext cx="2811463" cy="2309813"/>
            <a:chOff x="3739" y="544"/>
            <a:chExt cx="1771" cy="1455"/>
          </a:xfrm>
        </p:grpSpPr>
        <p:pic>
          <p:nvPicPr>
            <p:cNvPr id="4" name="Picture 86" descr="Hysteresiscurv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39" y="666"/>
              <a:ext cx="1500" cy="1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Line 90"/>
            <p:cNvSpPr>
              <a:spLocks noChangeShapeType="1"/>
            </p:cNvSpPr>
            <p:nvPr/>
          </p:nvSpPr>
          <p:spPr bwMode="auto">
            <a:xfrm>
              <a:off x="3742" y="1325"/>
              <a:ext cx="15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6" name="Line 93"/>
            <p:cNvSpPr>
              <a:spLocks noChangeShapeType="1"/>
            </p:cNvSpPr>
            <p:nvPr/>
          </p:nvSpPr>
          <p:spPr bwMode="auto">
            <a:xfrm flipV="1">
              <a:off x="4488" y="666"/>
              <a:ext cx="0" cy="13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pic>
          <p:nvPicPr>
            <p:cNvPr id="7" name="Picture 119" descr="\begin{align*}&#10;\textcolor[rgb]{0.8,0.6,0.2}{E}&#10;\end{align*}&#10;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03" y="1281"/>
              <a:ext cx="107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21" descr="\begin{align*}&#10;\textcolor[rgb]{0.8,0.6,0.2}{P}&#10;\end{align*}&#10;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609" y="544"/>
              <a:ext cx="104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3" descr="\begin{align*}&#10;\textcolor[rgb]{1,0,0}{H}&#10;\end{align*}&#10;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261" y="1281"/>
              <a:ext cx="125" cy="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25" descr="\begin{align*}&#10;\textcolor[rgb]{1,0,0}{M}&#10;\end{align*}&#10;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439" y="544"/>
              <a:ext cx="149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グループ化 15"/>
          <p:cNvGrpSpPr/>
          <p:nvPr/>
        </p:nvGrpSpPr>
        <p:grpSpPr>
          <a:xfrm>
            <a:off x="1000100" y="1895765"/>
            <a:ext cx="338554" cy="461665"/>
            <a:chOff x="714348" y="3571876"/>
            <a:chExt cx="338554" cy="461665"/>
          </a:xfrm>
        </p:grpSpPr>
        <p:sp>
          <p:nvSpPr>
            <p:cNvPr id="14" name="テキスト ボックス 13"/>
            <p:cNvSpPr txBox="1"/>
            <p:nvPr/>
          </p:nvSpPr>
          <p:spPr>
            <a:xfrm>
              <a:off x="714348" y="3571876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+</a:t>
              </a:r>
              <a:endParaRPr kumimoji="1" lang="ja-JP" altLang="en-US" sz="2400" dirty="0"/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730581" y="3688095"/>
              <a:ext cx="285752" cy="28575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1875992" y="1895765"/>
            <a:ext cx="338554" cy="461665"/>
            <a:chOff x="714348" y="3571876"/>
            <a:chExt cx="338554" cy="461665"/>
          </a:xfrm>
        </p:grpSpPr>
        <p:sp>
          <p:nvSpPr>
            <p:cNvPr id="18" name="テキスト ボックス 17"/>
            <p:cNvSpPr txBox="1"/>
            <p:nvPr/>
          </p:nvSpPr>
          <p:spPr>
            <a:xfrm>
              <a:off x="714348" y="3571876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+</a:t>
              </a:r>
              <a:endParaRPr kumimoji="1" lang="ja-JP" altLang="en-US" sz="2400" dirty="0"/>
            </a:p>
          </p:txBody>
        </p:sp>
        <p:sp>
          <p:nvSpPr>
            <p:cNvPr id="19" name="円/楕円 18"/>
            <p:cNvSpPr/>
            <p:nvPr/>
          </p:nvSpPr>
          <p:spPr>
            <a:xfrm>
              <a:off x="730581" y="3688095"/>
              <a:ext cx="285752" cy="28575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1000100" y="2681583"/>
            <a:ext cx="338554" cy="461665"/>
            <a:chOff x="714348" y="3571876"/>
            <a:chExt cx="338554" cy="461665"/>
          </a:xfrm>
        </p:grpSpPr>
        <p:sp>
          <p:nvSpPr>
            <p:cNvPr id="21" name="テキスト ボックス 20"/>
            <p:cNvSpPr txBox="1"/>
            <p:nvPr/>
          </p:nvSpPr>
          <p:spPr>
            <a:xfrm>
              <a:off x="714348" y="3571876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+</a:t>
              </a:r>
              <a:endParaRPr kumimoji="1" lang="ja-JP" altLang="en-US" sz="2400" dirty="0"/>
            </a:p>
          </p:txBody>
        </p:sp>
        <p:sp>
          <p:nvSpPr>
            <p:cNvPr id="22" name="円/楕円 21"/>
            <p:cNvSpPr/>
            <p:nvPr/>
          </p:nvSpPr>
          <p:spPr>
            <a:xfrm>
              <a:off x="730581" y="3688095"/>
              <a:ext cx="285752" cy="28575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3" name="グループ化 22"/>
          <p:cNvGrpSpPr/>
          <p:nvPr/>
        </p:nvGrpSpPr>
        <p:grpSpPr>
          <a:xfrm>
            <a:off x="1875992" y="2681583"/>
            <a:ext cx="338554" cy="461665"/>
            <a:chOff x="714348" y="3571876"/>
            <a:chExt cx="338554" cy="461665"/>
          </a:xfrm>
        </p:grpSpPr>
        <p:sp>
          <p:nvSpPr>
            <p:cNvPr id="24" name="テキスト ボックス 23"/>
            <p:cNvSpPr txBox="1"/>
            <p:nvPr/>
          </p:nvSpPr>
          <p:spPr>
            <a:xfrm>
              <a:off x="714348" y="3571876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+</a:t>
              </a:r>
              <a:endParaRPr kumimoji="1" lang="ja-JP" altLang="en-US" sz="2400" dirty="0"/>
            </a:p>
          </p:txBody>
        </p:sp>
        <p:sp>
          <p:nvSpPr>
            <p:cNvPr id="25" name="円/楕円 24"/>
            <p:cNvSpPr/>
            <p:nvPr/>
          </p:nvSpPr>
          <p:spPr>
            <a:xfrm>
              <a:off x="730581" y="3688095"/>
              <a:ext cx="285752" cy="28575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6" name="グループ化 25"/>
          <p:cNvGrpSpPr/>
          <p:nvPr/>
        </p:nvGrpSpPr>
        <p:grpSpPr>
          <a:xfrm>
            <a:off x="1447364" y="2181517"/>
            <a:ext cx="301985" cy="461665"/>
            <a:chOff x="714348" y="3571876"/>
            <a:chExt cx="301985" cy="461665"/>
          </a:xfrm>
        </p:grpSpPr>
        <p:sp>
          <p:nvSpPr>
            <p:cNvPr id="27" name="テキスト ボックス 26"/>
            <p:cNvSpPr txBox="1"/>
            <p:nvPr/>
          </p:nvSpPr>
          <p:spPr>
            <a:xfrm>
              <a:off x="714348" y="3571876"/>
              <a:ext cx="2792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-</a:t>
              </a:r>
              <a:endParaRPr kumimoji="1" lang="ja-JP" altLang="en-US" sz="2400" dirty="0"/>
            </a:p>
          </p:txBody>
        </p:sp>
        <p:sp>
          <p:nvSpPr>
            <p:cNvPr id="28" name="円/楕円 27"/>
            <p:cNvSpPr/>
            <p:nvPr/>
          </p:nvSpPr>
          <p:spPr>
            <a:xfrm>
              <a:off x="730581" y="3688095"/>
              <a:ext cx="285752" cy="285752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9" name="グループ化 28"/>
          <p:cNvGrpSpPr/>
          <p:nvPr/>
        </p:nvGrpSpPr>
        <p:grpSpPr>
          <a:xfrm>
            <a:off x="1000100" y="2681583"/>
            <a:ext cx="338554" cy="461665"/>
            <a:chOff x="714348" y="3571876"/>
            <a:chExt cx="338554" cy="461665"/>
          </a:xfrm>
        </p:grpSpPr>
        <p:sp>
          <p:nvSpPr>
            <p:cNvPr id="30" name="テキスト ボックス 29"/>
            <p:cNvSpPr txBox="1"/>
            <p:nvPr/>
          </p:nvSpPr>
          <p:spPr>
            <a:xfrm>
              <a:off x="714348" y="3571876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+</a:t>
              </a:r>
              <a:endParaRPr kumimoji="1" lang="ja-JP" altLang="en-US" sz="2400" dirty="0"/>
            </a:p>
          </p:txBody>
        </p:sp>
        <p:sp>
          <p:nvSpPr>
            <p:cNvPr id="31" name="円/楕円 30"/>
            <p:cNvSpPr/>
            <p:nvPr/>
          </p:nvSpPr>
          <p:spPr>
            <a:xfrm>
              <a:off x="730581" y="3688095"/>
              <a:ext cx="285752" cy="28575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2" name="グループ化 31"/>
          <p:cNvGrpSpPr/>
          <p:nvPr/>
        </p:nvGrpSpPr>
        <p:grpSpPr>
          <a:xfrm>
            <a:off x="1875992" y="2681583"/>
            <a:ext cx="338554" cy="461665"/>
            <a:chOff x="714348" y="3571876"/>
            <a:chExt cx="338554" cy="461665"/>
          </a:xfrm>
        </p:grpSpPr>
        <p:sp>
          <p:nvSpPr>
            <p:cNvPr id="33" name="テキスト ボックス 32"/>
            <p:cNvSpPr txBox="1"/>
            <p:nvPr/>
          </p:nvSpPr>
          <p:spPr>
            <a:xfrm>
              <a:off x="714348" y="3571876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+</a:t>
              </a:r>
              <a:endParaRPr kumimoji="1" lang="ja-JP" altLang="en-US" sz="2400" dirty="0"/>
            </a:p>
          </p:txBody>
        </p:sp>
        <p:sp>
          <p:nvSpPr>
            <p:cNvPr id="34" name="円/楕円 33"/>
            <p:cNvSpPr/>
            <p:nvPr/>
          </p:nvSpPr>
          <p:spPr>
            <a:xfrm>
              <a:off x="730581" y="3688095"/>
              <a:ext cx="285752" cy="28575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5" name="グループ化 34"/>
          <p:cNvGrpSpPr/>
          <p:nvPr/>
        </p:nvGrpSpPr>
        <p:grpSpPr>
          <a:xfrm>
            <a:off x="1000100" y="3467401"/>
            <a:ext cx="338554" cy="461665"/>
            <a:chOff x="714348" y="3571876"/>
            <a:chExt cx="338554" cy="461665"/>
          </a:xfrm>
        </p:grpSpPr>
        <p:sp>
          <p:nvSpPr>
            <p:cNvPr id="36" name="テキスト ボックス 35"/>
            <p:cNvSpPr txBox="1"/>
            <p:nvPr/>
          </p:nvSpPr>
          <p:spPr>
            <a:xfrm>
              <a:off x="714348" y="3571876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+</a:t>
              </a:r>
              <a:endParaRPr kumimoji="1" lang="ja-JP" altLang="en-US" sz="2400" dirty="0"/>
            </a:p>
          </p:txBody>
        </p:sp>
        <p:sp>
          <p:nvSpPr>
            <p:cNvPr id="37" name="円/楕円 36"/>
            <p:cNvSpPr/>
            <p:nvPr/>
          </p:nvSpPr>
          <p:spPr>
            <a:xfrm>
              <a:off x="730581" y="3688095"/>
              <a:ext cx="285752" cy="28575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8" name="グループ化 37"/>
          <p:cNvGrpSpPr/>
          <p:nvPr/>
        </p:nvGrpSpPr>
        <p:grpSpPr>
          <a:xfrm>
            <a:off x="1875992" y="3467401"/>
            <a:ext cx="338554" cy="461665"/>
            <a:chOff x="714348" y="3571876"/>
            <a:chExt cx="338554" cy="461665"/>
          </a:xfrm>
        </p:grpSpPr>
        <p:sp>
          <p:nvSpPr>
            <p:cNvPr id="39" name="テキスト ボックス 38"/>
            <p:cNvSpPr txBox="1"/>
            <p:nvPr/>
          </p:nvSpPr>
          <p:spPr>
            <a:xfrm>
              <a:off x="714348" y="3571876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+</a:t>
              </a:r>
              <a:endParaRPr kumimoji="1" lang="ja-JP" altLang="en-US" sz="2400" dirty="0"/>
            </a:p>
          </p:txBody>
        </p:sp>
        <p:sp>
          <p:nvSpPr>
            <p:cNvPr id="40" name="円/楕円 39"/>
            <p:cNvSpPr/>
            <p:nvPr/>
          </p:nvSpPr>
          <p:spPr>
            <a:xfrm>
              <a:off x="730581" y="3688095"/>
              <a:ext cx="285752" cy="28575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1" name="グループ化 40"/>
          <p:cNvGrpSpPr/>
          <p:nvPr/>
        </p:nvGrpSpPr>
        <p:grpSpPr>
          <a:xfrm>
            <a:off x="1447364" y="2967335"/>
            <a:ext cx="301985" cy="461665"/>
            <a:chOff x="714348" y="3571876"/>
            <a:chExt cx="301985" cy="461665"/>
          </a:xfrm>
        </p:grpSpPr>
        <p:sp>
          <p:nvSpPr>
            <p:cNvPr id="42" name="テキスト ボックス 41"/>
            <p:cNvSpPr txBox="1"/>
            <p:nvPr/>
          </p:nvSpPr>
          <p:spPr>
            <a:xfrm>
              <a:off x="714348" y="3571876"/>
              <a:ext cx="279244" cy="461665"/>
            </a:xfrm>
            <a:prstGeom prst="rect">
              <a:avLst/>
            </a:prstGeom>
            <a:noFill/>
            <a:ln>
              <a:noFill/>
              <a:prstDash val="sysDot"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-</a:t>
              </a:r>
              <a:endParaRPr kumimoji="1" lang="ja-JP" altLang="en-US" sz="2400" dirty="0"/>
            </a:p>
          </p:txBody>
        </p:sp>
        <p:sp>
          <p:nvSpPr>
            <p:cNvPr id="43" name="円/楕円 42"/>
            <p:cNvSpPr/>
            <p:nvPr/>
          </p:nvSpPr>
          <p:spPr>
            <a:xfrm>
              <a:off x="730581" y="3688095"/>
              <a:ext cx="285752" cy="285752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4" name="上矢印 43"/>
          <p:cNvSpPr/>
          <p:nvPr/>
        </p:nvSpPr>
        <p:spPr>
          <a:xfrm>
            <a:off x="2571736" y="2324393"/>
            <a:ext cx="357190" cy="500066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2857488" y="2395831"/>
            <a:ext cx="343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P</a:t>
            </a:r>
            <a:endParaRPr kumimoji="1" lang="ja-JP" altLang="en-US" sz="2400" dirty="0"/>
          </a:p>
        </p:txBody>
      </p:sp>
      <p:grpSp>
        <p:nvGrpSpPr>
          <p:cNvPr id="46" name="グループ化 45"/>
          <p:cNvGrpSpPr/>
          <p:nvPr/>
        </p:nvGrpSpPr>
        <p:grpSpPr>
          <a:xfrm>
            <a:off x="1428728" y="2357430"/>
            <a:ext cx="301985" cy="461665"/>
            <a:chOff x="714348" y="3571876"/>
            <a:chExt cx="301985" cy="461665"/>
          </a:xfrm>
        </p:grpSpPr>
        <p:sp>
          <p:nvSpPr>
            <p:cNvPr id="47" name="テキスト ボックス 46"/>
            <p:cNvSpPr txBox="1"/>
            <p:nvPr/>
          </p:nvSpPr>
          <p:spPr>
            <a:xfrm>
              <a:off x="714348" y="3571876"/>
              <a:ext cx="2792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/>
                <a:t>-</a:t>
              </a:r>
              <a:endParaRPr kumimoji="1" lang="ja-JP" altLang="en-US" sz="2400" dirty="0"/>
            </a:p>
          </p:txBody>
        </p:sp>
        <p:sp>
          <p:nvSpPr>
            <p:cNvPr id="48" name="円/楕円 47"/>
            <p:cNvSpPr/>
            <p:nvPr/>
          </p:nvSpPr>
          <p:spPr>
            <a:xfrm>
              <a:off x="730581" y="3688095"/>
              <a:ext cx="285752" cy="28575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9" name="グループ化 48"/>
          <p:cNvGrpSpPr/>
          <p:nvPr/>
        </p:nvGrpSpPr>
        <p:grpSpPr>
          <a:xfrm>
            <a:off x="1428728" y="3181649"/>
            <a:ext cx="301985" cy="461665"/>
            <a:chOff x="714348" y="3571876"/>
            <a:chExt cx="301985" cy="461665"/>
          </a:xfrm>
        </p:grpSpPr>
        <p:sp>
          <p:nvSpPr>
            <p:cNvPr id="50" name="テキスト ボックス 49"/>
            <p:cNvSpPr txBox="1"/>
            <p:nvPr/>
          </p:nvSpPr>
          <p:spPr>
            <a:xfrm>
              <a:off x="714348" y="3571876"/>
              <a:ext cx="2792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/>
                <a:t>-</a:t>
              </a:r>
              <a:endParaRPr kumimoji="1" lang="ja-JP" altLang="en-US" sz="2400" dirty="0"/>
            </a:p>
          </p:txBody>
        </p:sp>
        <p:sp>
          <p:nvSpPr>
            <p:cNvPr id="51" name="円/楕円 50"/>
            <p:cNvSpPr/>
            <p:nvPr/>
          </p:nvSpPr>
          <p:spPr>
            <a:xfrm>
              <a:off x="730581" y="3688095"/>
              <a:ext cx="285752" cy="28575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2" name="テキスト ボックス 51"/>
          <p:cNvSpPr txBox="1"/>
          <p:nvPr/>
        </p:nvSpPr>
        <p:spPr>
          <a:xfrm>
            <a:off x="357158" y="1428736"/>
            <a:ext cx="1412053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P</a:t>
            </a:r>
            <a:r>
              <a:rPr kumimoji="1" lang="en-US" altLang="ja-JP" sz="2000" dirty="0" smtClean="0"/>
              <a:t>olarization</a:t>
            </a:r>
            <a:endParaRPr kumimoji="1" lang="ja-JP" altLang="en-US" sz="2000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285720" y="4314774"/>
            <a:ext cx="1688347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Magnetization</a:t>
            </a:r>
            <a:endParaRPr kumimoji="1" lang="ja-JP" altLang="en-US" sz="2000" dirty="0"/>
          </a:p>
        </p:txBody>
      </p:sp>
      <p:sp>
        <p:nvSpPr>
          <p:cNvPr id="54" name="上矢印 53"/>
          <p:cNvSpPr/>
          <p:nvPr/>
        </p:nvSpPr>
        <p:spPr>
          <a:xfrm>
            <a:off x="285720" y="2285992"/>
            <a:ext cx="357190" cy="928694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571472" y="2571744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E</a:t>
            </a:r>
            <a:endParaRPr kumimoji="1" lang="ja-JP" altLang="en-US" sz="2400" dirty="0"/>
          </a:p>
        </p:txBody>
      </p:sp>
      <p:grpSp>
        <p:nvGrpSpPr>
          <p:cNvPr id="78" name="グループ化 77"/>
          <p:cNvGrpSpPr/>
          <p:nvPr/>
        </p:nvGrpSpPr>
        <p:grpSpPr>
          <a:xfrm>
            <a:off x="1000100" y="5000636"/>
            <a:ext cx="1285884" cy="1214446"/>
            <a:chOff x="3000364" y="4214818"/>
            <a:chExt cx="1928826" cy="2071702"/>
          </a:xfrm>
        </p:grpSpPr>
        <p:sp>
          <p:nvSpPr>
            <p:cNvPr id="56" name="正方形/長方形 55"/>
            <p:cNvSpPr/>
            <p:nvPr/>
          </p:nvSpPr>
          <p:spPr>
            <a:xfrm>
              <a:off x="3000364" y="4214818"/>
              <a:ext cx="1928826" cy="207170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8" name="直線矢印コネクタ 57"/>
            <p:cNvCxnSpPr/>
            <p:nvPr/>
          </p:nvCxnSpPr>
          <p:spPr>
            <a:xfrm rot="10800000">
              <a:off x="3214678" y="4500570"/>
              <a:ext cx="428628" cy="28575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矢印コネクタ 58"/>
            <p:cNvCxnSpPr/>
            <p:nvPr/>
          </p:nvCxnSpPr>
          <p:spPr>
            <a:xfrm rot="5400000" flipH="1" flipV="1">
              <a:off x="3714744" y="4429132"/>
              <a:ext cx="428628" cy="28575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矢印コネクタ 60"/>
            <p:cNvCxnSpPr/>
            <p:nvPr/>
          </p:nvCxnSpPr>
          <p:spPr>
            <a:xfrm rot="16200000" flipH="1">
              <a:off x="4286248" y="4429132"/>
              <a:ext cx="428628" cy="28575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矢印コネクタ 62"/>
            <p:cNvCxnSpPr/>
            <p:nvPr/>
          </p:nvCxnSpPr>
          <p:spPr>
            <a:xfrm rot="5400000" flipH="1" flipV="1">
              <a:off x="3250397" y="5179231"/>
              <a:ext cx="500066" cy="14287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矢印コネクタ 64"/>
            <p:cNvCxnSpPr/>
            <p:nvPr/>
          </p:nvCxnSpPr>
          <p:spPr>
            <a:xfrm rot="16200000" flipH="1">
              <a:off x="3131684" y="5760190"/>
              <a:ext cx="487459" cy="32147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矢印コネクタ 68"/>
            <p:cNvCxnSpPr/>
            <p:nvPr/>
          </p:nvCxnSpPr>
          <p:spPr>
            <a:xfrm rot="16200000" flipH="1">
              <a:off x="3857620" y="5786454"/>
              <a:ext cx="428628" cy="28575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矢印コネクタ 70"/>
            <p:cNvCxnSpPr/>
            <p:nvPr/>
          </p:nvCxnSpPr>
          <p:spPr>
            <a:xfrm rot="16200000" flipV="1">
              <a:off x="3750463" y="5107793"/>
              <a:ext cx="428628" cy="35719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矢印コネクタ 72"/>
            <p:cNvCxnSpPr/>
            <p:nvPr/>
          </p:nvCxnSpPr>
          <p:spPr>
            <a:xfrm rot="5400000">
              <a:off x="4321966" y="5893612"/>
              <a:ext cx="428630" cy="21431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矢印コネクタ 75"/>
            <p:cNvCxnSpPr/>
            <p:nvPr/>
          </p:nvCxnSpPr>
          <p:spPr>
            <a:xfrm rot="5400000" flipH="1" flipV="1">
              <a:off x="4321967" y="5179231"/>
              <a:ext cx="428629" cy="21431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上矢印 78"/>
          <p:cNvSpPr/>
          <p:nvPr/>
        </p:nvSpPr>
        <p:spPr>
          <a:xfrm>
            <a:off x="307562" y="4929198"/>
            <a:ext cx="357190" cy="928694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593314" y="5214950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H</a:t>
            </a:r>
            <a:endParaRPr kumimoji="1" lang="ja-JP" altLang="en-US" sz="2400" dirty="0"/>
          </a:p>
        </p:txBody>
      </p:sp>
      <p:sp>
        <p:nvSpPr>
          <p:cNvPr id="82" name="正方形/長方形 81"/>
          <p:cNvSpPr/>
          <p:nvPr/>
        </p:nvSpPr>
        <p:spPr>
          <a:xfrm>
            <a:off x="2714612" y="5000636"/>
            <a:ext cx="1214446" cy="12144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2" name="直線矢印コネクタ 91"/>
          <p:cNvCxnSpPr/>
          <p:nvPr/>
        </p:nvCxnSpPr>
        <p:spPr>
          <a:xfrm rot="5400000" flipH="1" flipV="1">
            <a:off x="2767575" y="5233425"/>
            <a:ext cx="322703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矢印コネクタ 93"/>
          <p:cNvCxnSpPr/>
          <p:nvPr/>
        </p:nvCxnSpPr>
        <p:spPr>
          <a:xfrm rot="5400000" flipH="1" flipV="1">
            <a:off x="2767575" y="5625102"/>
            <a:ext cx="322703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矢印コネクタ 94"/>
          <p:cNvCxnSpPr/>
          <p:nvPr/>
        </p:nvCxnSpPr>
        <p:spPr>
          <a:xfrm rot="5400000" flipH="1" flipV="1">
            <a:off x="2767575" y="5982292"/>
            <a:ext cx="322703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矢印コネクタ 95"/>
          <p:cNvCxnSpPr/>
          <p:nvPr/>
        </p:nvCxnSpPr>
        <p:spPr>
          <a:xfrm rot="5400000" flipH="1" flipV="1">
            <a:off x="3124764" y="5233425"/>
            <a:ext cx="322703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矢印コネクタ 96"/>
          <p:cNvCxnSpPr/>
          <p:nvPr/>
        </p:nvCxnSpPr>
        <p:spPr>
          <a:xfrm rot="5400000" flipH="1" flipV="1">
            <a:off x="3124764" y="5625102"/>
            <a:ext cx="322703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矢印コネクタ 97"/>
          <p:cNvCxnSpPr/>
          <p:nvPr/>
        </p:nvCxnSpPr>
        <p:spPr>
          <a:xfrm rot="5400000" flipH="1" flipV="1">
            <a:off x="3124764" y="5982292"/>
            <a:ext cx="322703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矢印コネクタ 98"/>
          <p:cNvCxnSpPr/>
          <p:nvPr/>
        </p:nvCxnSpPr>
        <p:spPr>
          <a:xfrm rot="5400000" flipH="1" flipV="1">
            <a:off x="3481955" y="5233425"/>
            <a:ext cx="322703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矢印コネクタ 99"/>
          <p:cNvCxnSpPr/>
          <p:nvPr/>
        </p:nvCxnSpPr>
        <p:spPr>
          <a:xfrm rot="5400000" flipH="1" flipV="1">
            <a:off x="3481954" y="5590615"/>
            <a:ext cx="322703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矢印コネクタ 100"/>
          <p:cNvCxnSpPr/>
          <p:nvPr/>
        </p:nvCxnSpPr>
        <p:spPr>
          <a:xfrm rot="5400000" flipH="1" flipV="1">
            <a:off x="3481954" y="5982292"/>
            <a:ext cx="322703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上矢印 101"/>
          <p:cNvSpPr/>
          <p:nvPr/>
        </p:nvSpPr>
        <p:spPr>
          <a:xfrm>
            <a:off x="4157198" y="5286388"/>
            <a:ext cx="357190" cy="500066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4442950" y="5357826"/>
            <a:ext cx="447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M</a:t>
            </a:r>
            <a:endParaRPr kumimoji="1" lang="ja-JP" altLang="en-US" sz="2400" dirty="0"/>
          </a:p>
        </p:txBody>
      </p:sp>
      <p:sp>
        <p:nvSpPr>
          <p:cNvPr id="106" name="テキスト ボックス 105"/>
          <p:cNvSpPr txBox="1"/>
          <p:nvPr/>
        </p:nvSpPr>
        <p:spPr>
          <a:xfrm>
            <a:off x="4467171" y="1476377"/>
            <a:ext cx="3533853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Ferroelectric and Ferromagnetic</a:t>
            </a:r>
            <a:endParaRPr kumimoji="1" lang="ja-JP" altLang="en-US" sz="2000" dirty="0"/>
          </a:p>
        </p:txBody>
      </p:sp>
      <p:sp>
        <p:nvSpPr>
          <p:cNvPr id="107" name="テキスト ボックス 106"/>
          <p:cNvSpPr txBox="1"/>
          <p:nvPr/>
        </p:nvSpPr>
        <p:spPr>
          <a:xfrm>
            <a:off x="1214414" y="6286520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M=0</a:t>
            </a:r>
            <a:endParaRPr kumimoji="1" lang="ja-JP" altLang="en-US" dirty="0"/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4929190" y="4714884"/>
            <a:ext cx="3189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Application</a:t>
            </a:r>
            <a:r>
              <a:rPr kumimoji="1" lang="en-US" altLang="ja-JP" dirty="0" smtClean="0"/>
              <a:t>  for memory</a:t>
            </a:r>
            <a:r>
              <a:rPr lang="ja-JP" altLang="en-US" dirty="0" smtClean="0"/>
              <a:t> </a:t>
            </a:r>
            <a:r>
              <a:rPr lang="en-US" altLang="ja-JP" dirty="0" smtClean="0"/>
              <a:t>devices</a:t>
            </a:r>
            <a:endParaRPr kumimoji="1" lang="en-US" altLang="ja-JP" dirty="0" smtClean="0"/>
          </a:p>
        </p:txBody>
      </p:sp>
      <p:pic>
        <p:nvPicPr>
          <p:cNvPr id="110" name="Picture 2" descr="https://direct.sanwa.co.jp/images/goods/UFD-RN128M2_M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86446" y="5143512"/>
            <a:ext cx="1512168" cy="1512168"/>
          </a:xfrm>
          <a:prstGeom prst="rect">
            <a:avLst/>
          </a:prstGeom>
          <a:noFill/>
        </p:spPr>
      </p:pic>
      <p:sp>
        <p:nvSpPr>
          <p:cNvPr id="83" name="テキスト ボックス 82"/>
          <p:cNvSpPr txBox="1"/>
          <p:nvPr/>
        </p:nvSpPr>
        <p:spPr>
          <a:xfrm>
            <a:off x="0" y="-24"/>
            <a:ext cx="1352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Introduction</a:t>
            </a:r>
            <a:endParaRPr kumimoji="1" lang="ja-JP" altLang="en-US" dirty="0"/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1857356" y="142873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分極</a:t>
            </a:r>
            <a:endParaRPr kumimoji="1" lang="ja-JP" altLang="en-US" dirty="0"/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5214942" y="1142984"/>
            <a:ext cx="1976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強誘電性と強磁性</a:t>
            </a:r>
            <a:endParaRPr kumimoji="1" lang="ja-JP" altLang="en-US" dirty="0"/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2000232" y="43576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磁化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err="1" smtClean="0"/>
              <a:t>Multiferroics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grpSp>
        <p:nvGrpSpPr>
          <p:cNvPr id="15" name="グループ化 14"/>
          <p:cNvGrpSpPr/>
          <p:nvPr/>
        </p:nvGrpSpPr>
        <p:grpSpPr>
          <a:xfrm>
            <a:off x="1785918" y="2127243"/>
            <a:ext cx="5072082" cy="2159013"/>
            <a:chOff x="1785918" y="2127243"/>
            <a:chExt cx="5072082" cy="2159013"/>
          </a:xfrm>
        </p:grpSpPr>
        <p:sp>
          <p:nvSpPr>
            <p:cNvPr id="4" name="Oval 30"/>
            <p:cNvSpPr>
              <a:spLocks noChangeArrowheads="1"/>
            </p:cNvSpPr>
            <p:nvPr/>
          </p:nvSpPr>
          <p:spPr bwMode="auto">
            <a:xfrm>
              <a:off x="1785918" y="2129146"/>
              <a:ext cx="1474286" cy="77800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ja-JP" sz="4800" dirty="0"/>
                <a:t>E</a:t>
              </a:r>
            </a:p>
          </p:txBody>
        </p:sp>
        <p:sp>
          <p:nvSpPr>
            <p:cNvPr id="5" name="Oval 32"/>
            <p:cNvSpPr>
              <a:spLocks noChangeArrowheads="1"/>
            </p:cNvSpPr>
            <p:nvPr/>
          </p:nvSpPr>
          <p:spPr bwMode="auto">
            <a:xfrm>
              <a:off x="1785918" y="3508250"/>
              <a:ext cx="1474401" cy="77800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 sz="4800" dirty="0"/>
                <a:t>H</a:t>
              </a:r>
            </a:p>
          </p:txBody>
        </p:sp>
        <p:sp>
          <p:nvSpPr>
            <p:cNvPr id="6" name="Oval 33"/>
            <p:cNvSpPr>
              <a:spLocks noChangeArrowheads="1"/>
            </p:cNvSpPr>
            <p:nvPr/>
          </p:nvSpPr>
          <p:spPr bwMode="auto">
            <a:xfrm>
              <a:off x="5221380" y="2127243"/>
              <a:ext cx="1474399" cy="77800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 sz="4800" dirty="0"/>
                <a:t>P</a:t>
              </a:r>
            </a:p>
          </p:txBody>
        </p:sp>
        <p:sp>
          <p:nvSpPr>
            <p:cNvPr id="7" name="Oval 34"/>
            <p:cNvSpPr>
              <a:spLocks noChangeArrowheads="1"/>
            </p:cNvSpPr>
            <p:nvPr/>
          </p:nvSpPr>
          <p:spPr bwMode="auto">
            <a:xfrm>
              <a:off x="5383599" y="3508250"/>
              <a:ext cx="1474401" cy="77800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 sz="4800" dirty="0"/>
                <a:t>M</a:t>
              </a:r>
            </a:p>
          </p:txBody>
        </p:sp>
        <p:sp>
          <p:nvSpPr>
            <p:cNvPr id="8" name="AutoShape 35"/>
            <p:cNvSpPr>
              <a:spLocks noChangeArrowheads="1"/>
            </p:cNvSpPr>
            <p:nvPr/>
          </p:nvSpPr>
          <p:spPr bwMode="auto">
            <a:xfrm>
              <a:off x="3656196" y="3786190"/>
              <a:ext cx="1272993" cy="235656"/>
            </a:xfrm>
            <a:prstGeom prst="rightArrow">
              <a:avLst>
                <a:gd name="adj1" fmla="val 50000"/>
                <a:gd name="adj2" fmla="val 107022"/>
              </a:avLst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" name="AutoShape 36"/>
            <p:cNvSpPr>
              <a:spLocks noChangeArrowheads="1"/>
            </p:cNvSpPr>
            <p:nvPr/>
          </p:nvSpPr>
          <p:spPr bwMode="auto">
            <a:xfrm>
              <a:off x="3584759" y="2216648"/>
              <a:ext cx="1344430" cy="690503"/>
            </a:xfrm>
            <a:prstGeom prst="rightArrow">
              <a:avLst>
                <a:gd name="adj1" fmla="val 50000"/>
                <a:gd name="adj2" fmla="val 5577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16" name="グループ化 15"/>
          <p:cNvGrpSpPr/>
          <p:nvPr/>
        </p:nvGrpSpPr>
        <p:grpSpPr>
          <a:xfrm>
            <a:off x="3000364" y="3000372"/>
            <a:ext cx="2700751" cy="417641"/>
            <a:chOff x="2971591" y="3050542"/>
            <a:chExt cx="2700751" cy="417641"/>
          </a:xfrm>
        </p:grpSpPr>
        <p:sp>
          <p:nvSpPr>
            <p:cNvPr id="10" name="AutoShape 38"/>
            <p:cNvSpPr>
              <a:spLocks noChangeArrowheads="1"/>
            </p:cNvSpPr>
            <p:nvPr/>
          </p:nvSpPr>
          <p:spPr bwMode="auto">
            <a:xfrm rot="19489664">
              <a:off x="2971591" y="3050542"/>
              <a:ext cx="2516214" cy="346203"/>
            </a:xfrm>
            <a:prstGeom prst="rightArrow">
              <a:avLst>
                <a:gd name="adj1" fmla="val 28426"/>
                <a:gd name="adj2" fmla="val 68269"/>
              </a:avLst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" name="AutoShape 39"/>
            <p:cNvSpPr>
              <a:spLocks noChangeArrowheads="1"/>
            </p:cNvSpPr>
            <p:nvPr/>
          </p:nvSpPr>
          <p:spPr bwMode="auto">
            <a:xfrm rot="2110336" flipV="1">
              <a:off x="3156128" y="3121980"/>
              <a:ext cx="2516214" cy="346203"/>
            </a:xfrm>
            <a:prstGeom prst="rightArrow">
              <a:avLst>
                <a:gd name="adj1" fmla="val 28426"/>
                <a:gd name="adj2" fmla="val 68269"/>
              </a:avLst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7" name="テキスト ボックス 16"/>
          <p:cNvSpPr txBox="1"/>
          <p:nvPr/>
        </p:nvSpPr>
        <p:spPr>
          <a:xfrm>
            <a:off x="785786" y="1214422"/>
            <a:ext cx="68713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Multiferroics</a:t>
            </a:r>
            <a:r>
              <a:rPr kumimoji="1" lang="en-US" altLang="ja-JP" sz="2400" dirty="0" smtClean="0"/>
              <a:t> are materials where </a:t>
            </a:r>
            <a:r>
              <a:rPr kumimoji="1" lang="en-US" altLang="ja-JP" sz="2400" dirty="0" err="1" smtClean="0"/>
              <a:t>ferroelectricity</a:t>
            </a:r>
            <a:r>
              <a:rPr kumimoji="1" lang="en-US" altLang="ja-JP" sz="2400" dirty="0" smtClean="0"/>
              <a:t> and </a:t>
            </a:r>
          </a:p>
          <a:p>
            <a:r>
              <a:rPr kumimoji="1" lang="en-US" altLang="ja-JP" sz="2400" dirty="0" smtClean="0"/>
              <a:t>ferromagnetism are inherently coupled.</a:t>
            </a:r>
            <a:endParaRPr kumimoji="1" lang="ja-JP" altLang="en-US" sz="2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928662" y="4857760"/>
            <a:ext cx="7929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T</a:t>
            </a:r>
            <a:r>
              <a:rPr kumimoji="1" lang="en-US" altLang="ja-JP" sz="2400" dirty="0" smtClean="0"/>
              <a:t>he magnetization can be controlled by electric field of light.</a:t>
            </a:r>
          </a:p>
          <a:p>
            <a:r>
              <a:rPr lang="en-US" altLang="ja-JP" sz="2400" dirty="0" smtClean="0"/>
              <a:t>The polarization can be controlled by magnetic field.</a:t>
            </a:r>
            <a:endParaRPr lang="en-US" altLang="ja-JP" sz="2400" dirty="0"/>
          </a:p>
          <a:p>
            <a:endParaRPr lang="ja-JP" altLang="en-US" sz="2400" dirty="0"/>
          </a:p>
          <a:p>
            <a:endParaRPr kumimoji="1" lang="ja-JP" altLang="en-US" sz="2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0" y="-24"/>
            <a:ext cx="1352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Introduction</a:t>
            </a:r>
            <a:endParaRPr kumimoji="1" lang="ja-JP" alt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Magnetoelectric effect</a:t>
            </a:r>
            <a:br>
              <a:rPr lang="en-US" altLang="ja-JP" dirty="0" smtClean="0"/>
            </a:br>
            <a:r>
              <a:rPr lang="en-US" altLang="ja-JP" dirty="0" smtClean="0"/>
              <a:t>(ME effect)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159" name="円/楕円 158"/>
          <p:cNvSpPr/>
          <p:nvPr/>
        </p:nvSpPr>
        <p:spPr>
          <a:xfrm>
            <a:off x="1842928" y="2928934"/>
            <a:ext cx="714380" cy="7143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1" name="直線矢印コネクタ 160"/>
          <p:cNvCxnSpPr>
            <a:endCxn id="159" idx="7"/>
          </p:cNvCxnSpPr>
          <p:nvPr/>
        </p:nvCxnSpPr>
        <p:spPr>
          <a:xfrm rot="5400000" flipH="1" flipV="1">
            <a:off x="2164399" y="3069273"/>
            <a:ext cx="324010" cy="25256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円/楕円 162"/>
          <p:cNvSpPr/>
          <p:nvPr/>
        </p:nvSpPr>
        <p:spPr>
          <a:xfrm>
            <a:off x="2557308" y="2928934"/>
            <a:ext cx="714380" cy="7143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4" name="直線矢印コネクタ 163"/>
          <p:cNvCxnSpPr>
            <a:endCxn id="163" idx="6"/>
          </p:cNvCxnSpPr>
          <p:nvPr/>
        </p:nvCxnSpPr>
        <p:spPr>
          <a:xfrm>
            <a:off x="2914498" y="3286124"/>
            <a:ext cx="35719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円/楕円 168"/>
          <p:cNvSpPr/>
          <p:nvPr/>
        </p:nvSpPr>
        <p:spPr>
          <a:xfrm>
            <a:off x="1842928" y="2928934"/>
            <a:ext cx="714380" cy="7143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0" name="直線矢印コネクタ 169"/>
          <p:cNvCxnSpPr>
            <a:endCxn id="169" idx="7"/>
          </p:cNvCxnSpPr>
          <p:nvPr/>
        </p:nvCxnSpPr>
        <p:spPr>
          <a:xfrm rot="5400000" flipH="1" flipV="1">
            <a:off x="2164398" y="3069272"/>
            <a:ext cx="324010" cy="25257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円/楕円 170"/>
          <p:cNvSpPr/>
          <p:nvPr/>
        </p:nvSpPr>
        <p:spPr>
          <a:xfrm>
            <a:off x="3271688" y="2928934"/>
            <a:ext cx="714380" cy="7143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2" name="直線矢印コネクタ 171"/>
          <p:cNvCxnSpPr>
            <a:endCxn id="171" idx="5"/>
          </p:cNvCxnSpPr>
          <p:nvPr/>
        </p:nvCxnSpPr>
        <p:spPr>
          <a:xfrm>
            <a:off x="3628877" y="3357563"/>
            <a:ext cx="252572" cy="18113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円/楕円 173"/>
          <p:cNvSpPr/>
          <p:nvPr/>
        </p:nvSpPr>
        <p:spPr>
          <a:xfrm>
            <a:off x="3986068" y="2928934"/>
            <a:ext cx="714380" cy="7143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5" name="直線矢印コネクタ 174"/>
          <p:cNvCxnSpPr>
            <a:endCxn id="174" idx="4"/>
          </p:cNvCxnSpPr>
          <p:nvPr/>
        </p:nvCxnSpPr>
        <p:spPr>
          <a:xfrm rot="5400000">
            <a:off x="4164665" y="3464719"/>
            <a:ext cx="357188" cy="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円/楕円 177"/>
          <p:cNvSpPr/>
          <p:nvPr/>
        </p:nvSpPr>
        <p:spPr>
          <a:xfrm>
            <a:off x="4700448" y="2928934"/>
            <a:ext cx="714380" cy="7143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9" name="直線矢印コネクタ 178"/>
          <p:cNvCxnSpPr>
            <a:endCxn id="178" idx="3"/>
          </p:cNvCxnSpPr>
          <p:nvPr/>
        </p:nvCxnSpPr>
        <p:spPr>
          <a:xfrm rot="10800000" flipV="1">
            <a:off x="4805067" y="3357562"/>
            <a:ext cx="252570" cy="18113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円/楕円 180"/>
          <p:cNvSpPr/>
          <p:nvPr/>
        </p:nvSpPr>
        <p:spPr>
          <a:xfrm>
            <a:off x="5414828" y="2928934"/>
            <a:ext cx="714380" cy="7143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2" name="直線矢印コネクタ 181"/>
          <p:cNvCxnSpPr>
            <a:endCxn id="181" idx="2"/>
          </p:cNvCxnSpPr>
          <p:nvPr/>
        </p:nvCxnSpPr>
        <p:spPr>
          <a:xfrm rot="10800000">
            <a:off x="5414828" y="3286124"/>
            <a:ext cx="428628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円/楕円 187"/>
          <p:cNvSpPr/>
          <p:nvPr/>
        </p:nvSpPr>
        <p:spPr>
          <a:xfrm>
            <a:off x="6129208" y="2928934"/>
            <a:ext cx="714380" cy="7143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9" name="直線矢印コネクタ 188"/>
          <p:cNvCxnSpPr/>
          <p:nvPr/>
        </p:nvCxnSpPr>
        <p:spPr>
          <a:xfrm rot="16200000" flipV="1">
            <a:off x="6198107" y="3036093"/>
            <a:ext cx="324011" cy="25257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円/楕円 191"/>
          <p:cNvSpPr/>
          <p:nvPr/>
        </p:nvSpPr>
        <p:spPr>
          <a:xfrm>
            <a:off x="1128548" y="2928934"/>
            <a:ext cx="714380" cy="7143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3" name="直線矢印コネクタ 192"/>
          <p:cNvCxnSpPr>
            <a:endCxn id="192" idx="0"/>
          </p:cNvCxnSpPr>
          <p:nvPr/>
        </p:nvCxnSpPr>
        <p:spPr>
          <a:xfrm rot="5400000" flipH="1" flipV="1">
            <a:off x="1271422" y="3143250"/>
            <a:ext cx="428631" cy="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テキスト ボックス 219"/>
          <p:cNvSpPr txBox="1"/>
          <p:nvPr/>
        </p:nvSpPr>
        <p:spPr>
          <a:xfrm>
            <a:off x="206697" y="1500174"/>
            <a:ext cx="4943597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In 2003,</a:t>
            </a:r>
            <a:r>
              <a:rPr kumimoji="1" lang="en-US" altLang="ja-JP" sz="2400" dirty="0" smtClean="0"/>
              <a:t>RMnO</a:t>
            </a:r>
            <a:r>
              <a:rPr kumimoji="1" lang="en-US" altLang="ja-JP" sz="2400" baseline="-25000" dirty="0" smtClean="0"/>
              <a:t>3</a:t>
            </a:r>
            <a:r>
              <a:rPr kumimoji="1" lang="en-US" altLang="ja-JP" sz="2400" dirty="0" smtClean="0"/>
              <a:t>(R; rare earth element)</a:t>
            </a:r>
            <a:endParaRPr kumimoji="1" lang="ja-JP" altLang="en-US" sz="2400" baseline="-25000" dirty="0"/>
          </a:p>
        </p:txBody>
      </p:sp>
      <p:sp>
        <p:nvSpPr>
          <p:cNvPr id="228" name="テキスト ボックス 227"/>
          <p:cNvSpPr txBox="1"/>
          <p:nvPr/>
        </p:nvSpPr>
        <p:spPr>
          <a:xfrm>
            <a:off x="714348" y="4681847"/>
            <a:ext cx="2947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Polar lattice distortion</a:t>
            </a:r>
            <a:endParaRPr kumimoji="1" lang="ja-JP" altLang="en-US" sz="2400" dirty="0"/>
          </a:p>
        </p:txBody>
      </p:sp>
      <p:sp>
        <p:nvSpPr>
          <p:cNvPr id="238" name="テキスト ボックス 237"/>
          <p:cNvSpPr txBox="1"/>
          <p:nvPr/>
        </p:nvSpPr>
        <p:spPr>
          <a:xfrm>
            <a:off x="4929190" y="4643446"/>
            <a:ext cx="2568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Induce P</a:t>
            </a:r>
            <a:r>
              <a:rPr kumimoji="1" lang="en-US" altLang="ja-JP" sz="2400" dirty="0" smtClean="0"/>
              <a:t>olarization</a:t>
            </a:r>
            <a:endParaRPr kumimoji="1" lang="ja-JP" altLang="en-US" sz="2400" dirty="0"/>
          </a:p>
        </p:txBody>
      </p:sp>
      <p:sp>
        <p:nvSpPr>
          <p:cNvPr id="241" name="下矢印 240"/>
          <p:cNvSpPr/>
          <p:nvPr/>
        </p:nvSpPr>
        <p:spPr>
          <a:xfrm>
            <a:off x="7808453" y="3286124"/>
            <a:ext cx="500066" cy="642942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テキスト ボックス 241"/>
          <p:cNvSpPr txBox="1"/>
          <p:nvPr/>
        </p:nvSpPr>
        <p:spPr>
          <a:xfrm>
            <a:off x="7572396" y="2714620"/>
            <a:ext cx="1139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</a:t>
            </a:r>
            <a:r>
              <a:rPr kumimoji="1" lang="en-US" altLang="ja-JP" sz="2400" baseline="-25000" dirty="0" smtClean="0"/>
              <a:t>total </a:t>
            </a:r>
            <a:r>
              <a:rPr kumimoji="1" lang="en-US" altLang="ja-JP" sz="2400" dirty="0" smtClean="0"/>
              <a:t>//c</a:t>
            </a:r>
            <a:endParaRPr kumimoji="1" lang="ja-JP" altLang="en-US" sz="2400" baseline="-25000" dirty="0"/>
          </a:p>
        </p:txBody>
      </p:sp>
      <p:sp>
        <p:nvSpPr>
          <p:cNvPr id="261" name="テキスト ボックス 260"/>
          <p:cNvSpPr txBox="1"/>
          <p:nvPr/>
        </p:nvSpPr>
        <p:spPr>
          <a:xfrm>
            <a:off x="214282" y="2033277"/>
            <a:ext cx="2615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u="sng" dirty="0" smtClean="0"/>
              <a:t>Spiral-spin-order</a:t>
            </a:r>
            <a:endParaRPr kumimoji="1" lang="ja-JP" altLang="en-US" sz="2800" u="sng" dirty="0"/>
          </a:p>
        </p:txBody>
      </p:sp>
      <p:cxnSp>
        <p:nvCxnSpPr>
          <p:cNvPr id="291" name="直線矢印コネクタ 290"/>
          <p:cNvCxnSpPr/>
          <p:nvPr/>
        </p:nvCxnSpPr>
        <p:spPr>
          <a:xfrm>
            <a:off x="3929058" y="4929198"/>
            <a:ext cx="571504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4" name="Object 84"/>
          <p:cNvGraphicFramePr>
            <a:graphicFrameLocks noChangeAspect="1"/>
          </p:cNvGraphicFramePr>
          <p:nvPr/>
        </p:nvGraphicFramePr>
        <p:xfrm>
          <a:off x="5214942" y="5929330"/>
          <a:ext cx="2357466" cy="467619"/>
        </p:xfrm>
        <a:graphic>
          <a:graphicData uri="http://schemas.openxmlformats.org/presentationml/2006/ole">
            <p:oleObj spid="_x0000_s34819" name="Equation" r:id="rId4" imgW="1218960" imgH="241200" progId="Equation.3">
              <p:embed/>
            </p:oleObj>
          </a:graphicData>
        </a:graphic>
      </p:graphicFrame>
      <p:cxnSp>
        <p:nvCxnSpPr>
          <p:cNvPr id="50" name="直線矢印コネクタ 49"/>
          <p:cNvCxnSpPr/>
          <p:nvPr/>
        </p:nvCxnSpPr>
        <p:spPr>
          <a:xfrm rot="5400000" flipH="1" flipV="1">
            <a:off x="484812" y="3285330"/>
            <a:ext cx="857256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/>
          <p:nvPr/>
        </p:nvCxnSpPr>
        <p:spPr>
          <a:xfrm rot="10800000" flipV="1">
            <a:off x="414168" y="3714752"/>
            <a:ext cx="509590" cy="49054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/>
          <p:cNvCxnSpPr/>
          <p:nvPr/>
        </p:nvCxnSpPr>
        <p:spPr>
          <a:xfrm>
            <a:off x="914234" y="3714752"/>
            <a:ext cx="6215106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/>
          <p:cNvSpPr txBox="1"/>
          <p:nvPr/>
        </p:nvSpPr>
        <p:spPr>
          <a:xfrm>
            <a:off x="56978" y="3967467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</a:t>
            </a:r>
            <a:endParaRPr kumimoji="1" lang="ja-JP" altLang="en-US" sz="2400" dirty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7154388" y="3395963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b</a:t>
            </a:r>
            <a:endParaRPr kumimoji="1" lang="ja-JP" altLang="en-US" sz="2400" dirty="0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485606" y="2643182"/>
            <a:ext cx="314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c</a:t>
            </a:r>
            <a:endParaRPr kumimoji="1" lang="ja-JP" altLang="en-US" sz="2400" dirty="0"/>
          </a:p>
        </p:txBody>
      </p:sp>
      <p:cxnSp>
        <p:nvCxnSpPr>
          <p:cNvPr id="66" name="直線矢印コネクタ 65"/>
          <p:cNvCxnSpPr/>
          <p:nvPr/>
        </p:nvCxnSpPr>
        <p:spPr>
          <a:xfrm>
            <a:off x="1500166" y="3357562"/>
            <a:ext cx="71438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820" name="Object 84"/>
          <p:cNvGraphicFramePr>
            <a:graphicFrameLocks noChangeAspect="1"/>
          </p:cNvGraphicFramePr>
          <p:nvPr/>
        </p:nvGraphicFramePr>
        <p:xfrm>
          <a:off x="1214414" y="3214686"/>
          <a:ext cx="417513" cy="468313"/>
        </p:xfrm>
        <a:graphic>
          <a:graphicData uri="http://schemas.openxmlformats.org/presentationml/2006/ole">
            <p:oleObj spid="_x0000_s34820" name="Equation" r:id="rId5" imgW="215640" imgH="241200" progId="Equation.3">
              <p:embed/>
            </p:oleObj>
          </a:graphicData>
        </a:graphic>
      </p:graphicFrame>
      <p:sp>
        <p:nvSpPr>
          <p:cNvPr id="70" name="テキスト ボックス 69"/>
          <p:cNvSpPr txBox="1"/>
          <p:nvPr/>
        </p:nvSpPr>
        <p:spPr>
          <a:xfrm>
            <a:off x="4357686" y="5072074"/>
            <a:ext cx="4329519" cy="15696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Antisymmetry</a:t>
            </a:r>
            <a:endParaRPr kumimoji="1" lang="en-US" altLang="ja-JP" sz="2400" dirty="0" smtClean="0"/>
          </a:p>
          <a:p>
            <a:r>
              <a:rPr kumimoji="1" lang="en-US" altLang="ja-JP" sz="2400" dirty="0" smtClean="0"/>
              <a:t>Dzyaloshinskii-Moriya interaction</a:t>
            </a:r>
          </a:p>
          <a:p>
            <a:endParaRPr lang="en-US" altLang="ja-JP" sz="2400" dirty="0"/>
          </a:p>
          <a:p>
            <a:endParaRPr lang="en-US" altLang="ja-JP" sz="2400" dirty="0" smtClean="0"/>
          </a:p>
        </p:txBody>
      </p:sp>
      <p:graphicFrame>
        <p:nvGraphicFramePr>
          <p:cNvPr id="34821" name="Object 84"/>
          <p:cNvGraphicFramePr>
            <a:graphicFrameLocks noChangeAspect="1"/>
          </p:cNvGraphicFramePr>
          <p:nvPr/>
        </p:nvGraphicFramePr>
        <p:xfrm>
          <a:off x="1285852" y="2500306"/>
          <a:ext cx="319087" cy="442913"/>
        </p:xfrm>
        <a:graphic>
          <a:graphicData uri="http://schemas.openxmlformats.org/presentationml/2006/ole">
            <p:oleObj spid="_x0000_s34821" name="Equation" r:id="rId6" imgW="164880" imgH="228600" progId="Equation.3">
              <p:embed/>
            </p:oleObj>
          </a:graphicData>
        </a:graphic>
      </p:graphicFrame>
      <p:graphicFrame>
        <p:nvGraphicFramePr>
          <p:cNvPr id="34822" name="Object 84"/>
          <p:cNvGraphicFramePr>
            <a:graphicFrameLocks noChangeAspect="1"/>
          </p:cNvGraphicFramePr>
          <p:nvPr/>
        </p:nvGraphicFramePr>
        <p:xfrm>
          <a:off x="2274874" y="2500306"/>
          <a:ext cx="368300" cy="468313"/>
        </p:xfrm>
        <a:graphic>
          <a:graphicData uri="http://schemas.openxmlformats.org/presentationml/2006/ole">
            <p:oleObj spid="_x0000_s34822" name="Equation" r:id="rId7" imgW="190440" imgH="241200" progId="Equation.3">
              <p:embed/>
            </p:oleObj>
          </a:graphicData>
        </a:graphic>
      </p:graphicFrame>
      <p:sp>
        <p:nvSpPr>
          <p:cNvPr id="74" name="テキスト ボックス 73"/>
          <p:cNvSpPr txBox="1"/>
          <p:nvPr/>
        </p:nvSpPr>
        <p:spPr>
          <a:xfrm>
            <a:off x="0" y="-24"/>
            <a:ext cx="1352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Introduction</a:t>
            </a:r>
            <a:endParaRPr kumimoji="1" lang="ja-JP" altLang="en-US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428596" y="5072074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空間格子の反転対称性の歪み</a:t>
            </a:r>
            <a:endParaRPr kumimoji="1" lang="ja-JP" altLang="en-US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2786050" y="2143116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らせんスピン磁性</a:t>
            </a:r>
            <a:endParaRPr kumimoji="1" lang="ja-JP" altLang="en-US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3071802" y="3929066"/>
            <a:ext cx="1242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 smtClean="0"/>
              <a:t>b</a:t>
            </a:r>
            <a:r>
              <a:rPr kumimoji="1" lang="en-US" altLang="ja-JP" sz="2400" dirty="0" err="1" smtClean="0"/>
              <a:t>c</a:t>
            </a:r>
            <a:r>
              <a:rPr kumimoji="1" lang="en-US" altLang="ja-JP" sz="2400" dirty="0" smtClean="0"/>
              <a:t>-spiral</a:t>
            </a:r>
            <a:endParaRPr kumimoji="1" lang="ja-JP" alt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en-US" altLang="ja-JP" dirty="0" err="1" smtClean="0"/>
              <a:t>E</a:t>
            </a:r>
            <a:r>
              <a:rPr kumimoji="1" lang="en-US" altLang="ja-JP" dirty="0" err="1" smtClean="0"/>
              <a:t>lectromagnon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44259" y="3967467"/>
            <a:ext cx="6135590" cy="461665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2400" dirty="0" err="1" smtClean="0"/>
              <a:t>Magnon</a:t>
            </a:r>
            <a:r>
              <a:rPr lang="en-US" altLang="ja-JP" sz="2400" dirty="0" smtClean="0"/>
              <a:t> can be excited by electric field of light.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85720" y="1285860"/>
            <a:ext cx="1225015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dirty="0" err="1" smtClean="0"/>
              <a:t>M</a:t>
            </a:r>
            <a:r>
              <a:rPr kumimoji="1" lang="en-US" altLang="ja-JP" sz="2400" dirty="0" err="1" smtClean="0"/>
              <a:t>agnon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0" y="-24"/>
            <a:ext cx="1352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Introduction</a:t>
            </a:r>
            <a:endParaRPr kumimoji="1" lang="ja-JP" altLang="en-US" dirty="0"/>
          </a:p>
        </p:txBody>
      </p:sp>
      <p:grpSp>
        <p:nvGrpSpPr>
          <p:cNvPr id="93" name="グループ化 92"/>
          <p:cNvGrpSpPr/>
          <p:nvPr/>
        </p:nvGrpSpPr>
        <p:grpSpPr>
          <a:xfrm>
            <a:off x="2143108" y="2000240"/>
            <a:ext cx="5143536" cy="642942"/>
            <a:chOff x="2285984" y="2000240"/>
            <a:chExt cx="10429948" cy="898617"/>
          </a:xfrm>
        </p:grpSpPr>
        <p:grpSp>
          <p:nvGrpSpPr>
            <p:cNvPr id="43" name="グループ化 42"/>
            <p:cNvGrpSpPr/>
            <p:nvPr/>
          </p:nvGrpSpPr>
          <p:grpSpPr>
            <a:xfrm>
              <a:off x="10358479" y="2000240"/>
              <a:ext cx="1168879" cy="898617"/>
              <a:chOff x="4903319" y="1958879"/>
              <a:chExt cx="3026267" cy="2256733"/>
            </a:xfrm>
          </p:grpSpPr>
          <p:sp>
            <p:nvSpPr>
              <p:cNvPr id="36" name="円/楕円 35"/>
              <p:cNvSpPr/>
              <p:nvPr/>
            </p:nvSpPr>
            <p:spPr bwMode="auto">
              <a:xfrm>
                <a:off x="4903319" y="2087759"/>
                <a:ext cx="3026267" cy="698299"/>
              </a:xfrm>
              <a:prstGeom prst="ellipse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cxnSp>
            <p:nvCxnSpPr>
              <p:cNvPr id="38" name="直線コネクタ 37"/>
              <p:cNvCxnSpPr/>
              <p:nvPr/>
            </p:nvCxnSpPr>
            <p:spPr>
              <a:xfrm rot="5400000">
                <a:off x="5536413" y="3321843"/>
                <a:ext cx="178595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線矢印コネクタ 39"/>
              <p:cNvCxnSpPr>
                <a:endCxn id="36" idx="7"/>
              </p:cNvCxnSpPr>
              <p:nvPr/>
            </p:nvCxnSpPr>
            <p:spPr>
              <a:xfrm rot="5400000" flipH="1" flipV="1">
                <a:off x="5945500" y="2673917"/>
                <a:ext cx="2024796" cy="105701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二等辺三角形 40"/>
              <p:cNvSpPr/>
              <p:nvPr/>
            </p:nvSpPr>
            <p:spPr>
              <a:xfrm rot="5400000">
                <a:off x="6296842" y="1851722"/>
                <a:ext cx="285752" cy="50006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4" name="グループ化 43"/>
            <p:cNvGrpSpPr/>
            <p:nvPr/>
          </p:nvGrpSpPr>
          <p:grpSpPr>
            <a:xfrm>
              <a:off x="3474560" y="2000240"/>
              <a:ext cx="1168879" cy="898617"/>
              <a:chOff x="4903319" y="1958879"/>
              <a:chExt cx="3026267" cy="2256733"/>
            </a:xfrm>
          </p:grpSpPr>
          <p:sp>
            <p:nvSpPr>
              <p:cNvPr id="45" name="円/楕円 44"/>
              <p:cNvSpPr/>
              <p:nvPr/>
            </p:nvSpPr>
            <p:spPr bwMode="auto">
              <a:xfrm>
                <a:off x="4903319" y="2087759"/>
                <a:ext cx="3026267" cy="698299"/>
              </a:xfrm>
              <a:prstGeom prst="ellipse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cxnSp>
            <p:nvCxnSpPr>
              <p:cNvPr id="46" name="直線コネクタ 45"/>
              <p:cNvCxnSpPr/>
              <p:nvPr/>
            </p:nvCxnSpPr>
            <p:spPr>
              <a:xfrm rot="5400000">
                <a:off x="5536413" y="3321843"/>
                <a:ext cx="178595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線矢印コネクタ 46"/>
              <p:cNvCxnSpPr>
                <a:endCxn id="45" idx="5"/>
              </p:cNvCxnSpPr>
              <p:nvPr/>
            </p:nvCxnSpPr>
            <p:spPr>
              <a:xfrm rot="5400000" flipH="1" flipV="1">
                <a:off x="6192379" y="2920805"/>
                <a:ext cx="1531029" cy="105700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二等辺三角形 47"/>
              <p:cNvSpPr/>
              <p:nvPr/>
            </p:nvSpPr>
            <p:spPr>
              <a:xfrm rot="5400000">
                <a:off x="6296842" y="1851722"/>
                <a:ext cx="285752" cy="50006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1" name="グループ化 50"/>
            <p:cNvGrpSpPr/>
            <p:nvPr/>
          </p:nvGrpSpPr>
          <p:grpSpPr>
            <a:xfrm>
              <a:off x="4617568" y="2000240"/>
              <a:ext cx="1168879" cy="898617"/>
              <a:chOff x="4903319" y="1958879"/>
              <a:chExt cx="3026267" cy="2256733"/>
            </a:xfrm>
          </p:grpSpPr>
          <p:sp>
            <p:nvSpPr>
              <p:cNvPr id="52" name="円/楕円 51"/>
              <p:cNvSpPr/>
              <p:nvPr/>
            </p:nvSpPr>
            <p:spPr bwMode="auto">
              <a:xfrm>
                <a:off x="4903319" y="2087759"/>
                <a:ext cx="3026267" cy="698299"/>
              </a:xfrm>
              <a:prstGeom prst="ellipse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cxnSp>
            <p:nvCxnSpPr>
              <p:cNvPr id="53" name="直線コネクタ 52"/>
              <p:cNvCxnSpPr/>
              <p:nvPr/>
            </p:nvCxnSpPr>
            <p:spPr>
              <a:xfrm rot="5400000">
                <a:off x="5536413" y="3321843"/>
                <a:ext cx="178595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線矢印コネクタ 53"/>
              <p:cNvCxnSpPr>
                <a:endCxn id="52" idx="4"/>
              </p:cNvCxnSpPr>
              <p:nvPr/>
            </p:nvCxnSpPr>
            <p:spPr>
              <a:xfrm rot="16200000" flipV="1">
                <a:off x="5708543" y="3493968"/>
                <a:ext cx="1428762" cy="1293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二等辺三角形 54"/>
              <p:cNvSpPr/>
              <p:nvPr/>
            </p:nvSpPr>
            <p:spPr>
              <a:xfrm rot="5400000">
                <a:off x="6296842" y="1851722"/>
                <a:ext cx="285752" cy="50006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7" name="グループ化 56"/>
            <p:cNvGrpSpPr/>
            <p:nvPr/>
          </p:nvGrpSpPr>
          <p:grpSpPr>
            <a:xfrm>
              <a:off x="5760576" y="2000240"/>
              <a:ext cx="1168879" cy="898617"/>
              <a:chOff x="4903319" y="1958879"/>
              <a:chExt cx="3026267" cy="2256733"/>
            </a:xfrm>
          </p:grpSpPr>
          <p:sp>
            <p:nvSpPr>
              <p:cNvPr id="58" name="円/楕円 57"/>
              <p:cNvSpPr/>
              <p:nvPr/>
            </p:nvSpPr>
            <p:spPr bwMode="auto">
              <a:xfrm>
                <a:off x="4903319" y="2087759"/>
                <a:ext cx="3026267" cy="698299"/>
              </a:xfrm>
              <a:prstGeom prst="ellipse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cxnSp>
            <p:nvCxnSpPr>
              <p:cNvPr id="59" name="直線コネクタ 58"/>
              <p:cNvCxnSpPr/>
              <p:nvPr/>
            </p:nvCxnSpPr>
            <p:spPr>
              <a:xfrm rot="5400000">
                <a:off x="5536413" y="3321843"/>
                <a:ext cx="178595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線矢印コネクタ 59"/>
              <p:cNvCxnSpPr>
                <a:endCxn id="58" idx="3"/>
              </p:cNvCxnSpPr>
              <p:nvPr/>
            </p:nvCxnSpPr>
            <p:spPr>
              <a:xfrm rot="16200000" flipV="1">
                <a:off x="5122438" y="2907862"/>
                <a:ext cx="1531026" cy="108288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二等辺三角形 60"/>
              <p:cNvSpPr/>
              <p:nvPr/>
            </p:nvSpPr>
            <p:spPr>
              <a:xfrm rot="5400000">
                <a:off x="6296842" y="1851722"/>
                <a:ext cx="285752" cy="50006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3" name="グループ化 62"/>
            <p:cNvGrpSpPr/>
            <p:nvPr/>
          </p:nvGrpSpPr>
          <p:grpSpPr>
            <a:xfrm>
              <a:off x="6903584" y="2000240"/>
              <a:ext cx="1168879" cy="898617"/>
              <a:chOff x="4903319" y="1958879"/>
              <a:chExt cx="3026267" cy="2256733"/>
            </a:xfrm>
          </p:grpSpPr>
          <p:sp>
            <p:nvSpPr>
              <p:cNvPr id="64" name="円/楕円 63"/>
              <p:cNvSpPr/>
              <p:nvPr/>
            </p:nvSpPr>
            <p:spPr bwMode="auto">
              <a:xfrm>
                <a:off x="4903319" y="2087759"/>
                <a:ext cx="3026267" cy="698299"/>
              </a:xfrm>
              <a:prstGeom prst="ellipse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cxnSp>
            <p:nvCxnSpPr>
              <p:cNvPr id="65" name="直線コネクタ 64"/>
              <p:cNvCxnSpPr/>
              <p:nvPr/>
            </p:nvCxnSpPr>
            <p:spPr>
              <a:xfrm rot="5400000">
                <a:off x="5536413" y="3321843"/>
                <a:ext cx="178595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線矢印コネクタ 65"/>
              <p:cNvCxnSpPr>
                <a:endCxn id="64" idx="2"/>
              </p:cNvCxnSpPr>
              <p:nvPr/>
            </p:nvCxnSpPr>
            <p:spPr>
              <a:xfrm rot="16200000" flipV="1">
                <a:off x="4777403" y="2562827"/>
                <a:ext cx="1777911" cy="152607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二等辺三角形 66"/>
              <p:cNvSpPr/>
              <p:nvPr/>
            </p:nvSpPr>
            <p:spPr>
              <a:xfrm rot="5400000">
                <a:off x="6296842" y="1851722"/>
                <a:ext cx="285752" cy="50006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9" name="グループ化 68"/>
            <p:cNvGrpSpPr/>
            <p:nvPr/>
          </p:nvGrpSpPr>
          <p:grpSpPr>
            <a:xfrm>
              <a:off x="8046592" y="2000240"/>
              <a:ext cx="1168879" cy="898617"/>
              <a:chOff x="4903319" y="1958879"/>
              <a:chExt cx="3026267" cy="2256733"/>
            </a:xfrm>
          </p:grpSpPr>
          <p:sp>
            <p:nvSpPr>
              <p:cNvPr id="70" name="円/楕円 69"/>
              <p:cNvSpPr/>
              <p:nvPr/>
            </p:nvSpPr>
            <p:spPr bwMode="auto">
              <a:xfrm>
                <a:off x="4903319" y="2087759"/>
                <a:ext cx="3026267" cy="698299"/>
              </a:xfrm>
              <a:prstGeom prst="ellipse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cxnSp>
            <p:nvCxnSpPr>
              <p:cNvPr id="71" name="直線コネクタ 70"/>
              <p:cNvCxnSpPr/>
              <p:nvPr/>
            </p:nvCxnSpPr>
            <p:spPr>
              <a:xfrm rot="5400000">
                <a:off x="5536413" y="3321843"/>
                <a:ext cx="178595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線矢印コネクタ 71"/>
              <p:cNvCxnSpPr>
                <a:endCxn id="70" idx="1"/>
              </p:cNvCxnSpPr>
              <p:nvPr/>
            </p:nvCxnSpPr>
            <p:spPr>
              <a:xfrm rot="16200000" flipV="1">
                <a:off x="4875553" y="2660977"/>
                <a:ext cx="2024796" cy="108288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二等辺三角形 72"/>
              <p:cNvSpPr/>
              <p:nvPr/>
            </p:nvSpPr>
            <p:spPr>
              <a:xfrm rot="5400000">
                <a:off x="6296842" y="1851722"/>
                <a:ext cx="285752" cy="50006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5" name="グループ化 74"/>
            <p:cNvGrpSpPr/>
            <p:nvPr/>
          </p:nvGrpSpPr>
          <p:grpSpPr>
            <a:xfrm>
              <a:off x="9189600" y="2000240"/>
              <a:ext cx="1168879" cy="898617"/>
              <a:chOff x="4903319" y="1958879"/>
              <a:chExt cx="3026267" cy="2256733"/>
            </a:xfrm>
          </p:grpSpPr>
          <p:sp>
            <p:nvSpPr>
              <p:cNvPr id="76" name="円/楕円 75"/>
              <p:cNvSpPr/>
              <p:nvPr/>
            </p:nvSpPr>
            <p:spPr bwMode="auto">
              <a:xfrm>
                <a:off x="4903319" y="2087759"/>
                <a:ext cx="3026267" cy="698299"/>
              </a:xfrm>
              <a:prstGeom prst="ellipse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cxnSp>
            <p:nvCxnSpPr>
              <p:cNvPr id="77" name="直線コネクタ 76"/>
              <p:cNvCxnSpPr/>
              <p:nvPr/>
            </p:nvCxnSpPr>
            <p:spPr>
              <a:xfrm rot="5400000">
                <a:off x="5536413" y="3321843"/>
                <a:ext cx="178595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線矢印コネクタ 77"/>
              <p:cNvCxnSpPr>
                <a:endCxn id="79" idx="1"/>
              </p:cNvCxnSpPr>
              <p:nvPr/>
            </p:nvCxnSpPr>
            <p:spPr>
              <a:xfrm rot="5400000" flipH="1" flipV="1">
                <a:off x="5342302" y="3117404"/>
                <a:ext cx="2184503" cy="103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二等辺三角形 78"/>
              <p:cNvSpPr/>
              <p:nvPr/>
            </p:nvSpPr>
            <p:spPr>
              <a:xfrm rot="5400000">
                <a:off x="6296842" y="1851722"/>
                <a:ext cx="285752" cy="50006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82" name="グループ化 81"/>
            <p:cNvGrpSpPr/>
            <p:nvPr/>
          </p:nvGrpSpPr>
          <p:grpSpPr>
            <a:xfrm>
              <a:off x="2285984" y="2000240"/>
              <a:ext cx="1168879" cy="898617"/>
              <a:chOff x="4903319" y="1958879"/>
              <a:chExt cx="3026268" cy="2256733"/>
            </a:xfrm>
          </p:grpSpPr>
          <p:sp>
            <p:nvSpPr>
              <p:cNvPr id="83" name="円/楕円 82"/>
              <p:cNvSpPr/>
              <p:nvPr/>
            </p:nvSpPr>
            <p:spPr bwMode="auto">
              <a:xfrm>
                <a:off x="4903319" y="2087759"/>
                <a:ext cx="3026267" cy="698299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cxnSp>
            <p:nvCxnSpPr>
              <p:cNvPr id="84" name="直線コネクタ 83"/>
              <p:cNvCxnSpPr/>
              <p:nvPr/>
            </p:nvCxnSpPr>
            <p:spPr>
              <a:xfrm rot="5400000">
                <a:off x="5536413" y="3321843"/>
                <a:ext cx="178595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線矢印コネクタ 84"/>
              <p:cNvCxnSpPr>
                <a:endCxn id="83" idx="6"/>
              </p:cNvCxnSpPr>
              <p:nvPr/>
            </p:nvCxnSpPr>
            <p:spPr>
              <a:xfrm rot="5400000" flipH="1" flipV="1">
                <a:off x="6290534" y="2575766"/>
                <a:ext cx="1777909" cy="15001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二等辺三角形 85"/>
              <p:cNvSpPr/>
              <p:nvPr/>
            </p:nvSpPr>
            <p:spPr>
              <a:xfrm rot="5400000">
                <a:off x="6296842" y="1851722"/>
                <a:ext cx="285752" cy="50006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88" name="グループ化 87"/>
            <p:cNvGrpSpPr/>
            <p:nvPr/>
          </p:nvGrpSpPr>
          <p:grpSpPr>
            <a:xfrm>
              <a:off x="11547053" y="2000240"/>
              <a:ext cx="1168879" cy="898617"/>
              <a:chOff x="4903319" y="1958879"/>
              <a:chExt cx="3026268" cy="2256733"/>
            </a:xfrm>
          </p:grpSpPr>
          <p:sp>
            <p:nvSpPr>
              <p:cNvPr id="89" name="円/楕円 88"/>
              <p:cNvSpPr/>
              <p:nvPr/>
            </p:nvSpPr>
            <p:spPr bwMode="auto">
              <a:xfrm>
                <a:off x="4903319" y="2087759"/>
                <a:ext cx="3026267" cy="698299"/>
              </a:xfrm>
              <a:prstGeom prst="ellipse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cxnSp>
            <p:nvCxnSpPr>
              <p:cNvPr id="90" name="直線コネクタ 89"/>
              <p:cNvCxnSpPr/>
              <p:nvPr/>
            </p:nvCxnSpPr>
            <p:spPr>
              <a:xfrm rot="5400000">
                <a:off x="5536413" y="3321843"/>
                <a:ext cx="178595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線矢印コネクタ 90"/>
              <p:cNvCxnSpPr>
                <a:endCxn id="89" idx="6"/>
              </p:cNvCxnSpPr>
              <p:nvPr/>
            </p:nvCxnSpPr>
            <p:spPr>
              <a:xfrm rot="5400000" flipH="1" flipV="1">
                <a:off x="6290534" y="2575766"/>
                <a:ext cx="1777909" cy="15001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二等辺三角形 91"/>
              <p:cNvSpPr/>
              <p:nvPr/>
            </p:nvSpPr>
            <p:spPr>
              <a:xfrm rot="5400000">
                <a:off x="6296842" y="1851722"/>
                <a:ext cx="285752" cy="50006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95" name="右矢印 94"/>
          <p:cNvSpPr/>
          <p:nvPr/>
        </p:nvSpPr>
        <p:spPr>
          <a:xfrm>
            <a:off x="4000496" y="1643050"/>
            <a:ext cx="1857388" cy="21431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2428860" y="1500174"/>
            <a:ext cx="1437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Spin wave</a:t>
            </a:r>
            <a:endParaRPr kumimoji="1" lang="ja-JP" altLang="en-US" sz="2400" dirty="0"/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428596" y="2786058"/>
            <a:ext cx="5551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Magnon</a:t>
            </a:r>
            <a:r>
              <a:rPr kumimoji="1" lang="en-US" altLang="ja-JP" sz="2400" dirty="0" smtClean="0"/>
              <a:t> is exited by magnetic field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of light</a:t>
            </a:r>
            <a:r>
              <a:rPr kumimoji="1" lang="en-US" altLang="ja-JP" sz="2400" dirty="0" smtClean="0"/>
              <a:t>.</a:t>
            </a:r>
            <a:endParaRPr kumimoji="1" lang="ja-JP" altLang="en-US" sz="2400" dirty="0"/>
          </a:p>
        </p:txBody>
      </p:sp>
      <p:cxnSp>
        <p:nvCxnSpPr>
          <p:cNvPr id="99" name="直線矢印コネクタ 98"/>
          <p:cNvCxnSpPr/>
          <p:nvPr/>
        </p:nvCxnSpPr>
        <p:spPr>
          <a:xfrm rot="5400000">
            <a:off x="1611589" y="3642520"/>
            <a:ext cx="857256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テキスト ボックス 99"/>
          <p:cNvSpPr txBox="1"/>
          <p:nvPr/>
        </p:nvSpPr>
        <p:spPr>
          <a:xfrm>
            <a:off x="2183093" y="3357562"/>
            <a:ext cx="1786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Multiferroics</a:t>
            </a:r>
            <a:endParaRPr kumimoji="1" lang="ja-JP" altLang="en-US" sz="2400" dirty="0"/>
          </a:p>
        </p:txBody>
      </p:sp>
      <p:sp>
        <p:nvSpPr>
          <p:cNvPr id="102" name="テキスト ボックス 101"/>
          <p:cNvSpPr txBox="1"/>
          <p:nvPr/>
        </p:nvSpPr>
        <p:spPr>
          <a:xfrm>
            <a:off x="428596" y="4643446"/>
            <a:ext cx="2079287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dirty="0" err="1" smtClean="0"/>
              <a:t>E</a:t>
            </a:r>
            <a:r>
              <a:rPr kumimoji="1" lang="en-US" altLang="ja-JP" sz="2400" dirty="0" err="1" smtClean="0"/>
              <a:t>lectromagnon</a:t>
            </a:r>
            <a:endParaRPr kumimoji="1" lang="ja-JP" altLang="en-US" sz="2400" dirty="0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2500298" y="4643446"/>
            <a:ext cx="992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(2006)</a:t>
            </a:r>
            <a:endParaRPr kumimoji="1" lang="ja-JP" altLang="en-US" sz="2400" dirty="0"/>
          </a:p>
        </p:txBody>
      </p:sp>
      <p:pic>
        <p:nvPicPr>
          <p:cNvPr id="6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4357694"/>
            <a:ext cx="4177176" cy="2376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Theory of </a:t>
            </a:r>
            <a:r>
              <a:rPr kumimoji="1" lang="en-US" altLang="ja-JP" dirty="0" err="1" smtClean="0"/>
              <a:t>electromagnon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-24"/>
            <a:ext cx="1352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Introduction</a:t>
            </a:r>
            <a:endParaRPr kumimoji="1" lang="ja-JP" altLang="en-US" dirty="0"/>
          </a:p>
        </p:txBody>
      </p:sp>
      <p:sp>
        <p:nvSpPr>
          <p:cNvPr id="27" name="円/楕円 26"/>
          <p:cNvSpPr/>
          <p:nvPr/>
        </p:nvSpPr>
        <p:spPr>
          <a:xfrm>
            <a:off x="4417905" y="2094832"/>
            <a:ext cx="714380" cy="7143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8" name="直線矢印コネクタ 27"/>
          <p:cNvCxnSpPr>
            <a:endCxn id="27" idx="7"/>
          </p:cNvCxnSpPr>
          <p:nvPr/>
        </p:nvCxnSpPr>
        <p:spPr>
          <a:xfrm rot="5400000" flipH="1" flipV="1">
            <a:off x="4739376" y="2235171"/>
            <a:ext cx="324010" cy="25256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円/楕円 28"/>
          <p:cNvSpPr/>
          <p:nvPr/>
        </p:nvSpPr>
        <p:spPr>
          <a:xfrm>
            <a:off x="5132285" y="2094832"/>
            <a:ext cx="714380" cy="7143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0" name="直線矢印コネクタ 29"/>
          <p:cNvCxnSpPr>
            <a:endCxn id="29" idx="6"/>
          </p:cNvCxnSpPr>
          <p:nvPr/>
        </p:nvCxnSpPr>
        <p:spPr>
          <a:xfrm>
            <a:off x="5489475" y="2452022"/>
            <a:ext cx="35719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円/楕円 30"/>
          <p:cNvSpPr/>
          <p:nvPr/>
        </p:nvSpPr>
        <p:spPr>
          <a:xfrm>
            <a:off x="4417905" y="2094832"/>
            <a:ext cx="714380" cy="7143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2" name="直線矢印コネクタ 31"/>
          <p:cNvCxnSpPr>
            <a:endCxn id="31" idx="7"/>
          </p:cNvCxnSpPr>
          <p:nvPr/>
        </p:nvCxnSpPr>
        <p:spPr>
          <a:xfrm rot="5400000" flipH="1" flipV="1">
            <a:off x="4739375" y="2235170"/>
            <a:ext cx="324010" cy="25257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円/楕円 42"/>
          <p:cNvSpPr/>
          <p:nvPr/>
        </p:nvSpPr>
        <p:spPr>
          <a:xfrm>
            <a:off x="3703525" y="2094832"/>
            <a:ext cx="714380" cy="7143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4" name="直線矢印コネクタ 43"/>
          <p:cNvCxnSpPr>
            <a:endCxn id="43" idx="0"/>
          </p:cNvCxnSpPr>
          <p:nvPr/>
        </p:nvCxnSpPr>
        <p:spPr>
          <a:xfrm rot="5400000" flipH="1" flipV="1">
            <a:off x="3846399" y="2309148"/>
            <a:ext cx="428631" cy="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下矢印 44"/>
          <p:cNvSpPr/>
          <p:nvPr/>
        </p:nvSpPr>
        <p:spPr>
          <a:xfrm>
            <a:off x="7383034" y="2214554"/>
            <a:ext cx="500066" cy="642942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7146977" y="1643050"/>
            <a:ext cx="1139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</a:t>
            </a:r>
            <a:r>
              <a:rPr kumimoji="1" lang="en-US" altLang="ja-JP" sz="2400" baseline="-25000" dirty="0" smtClean="0"/>
              <a:t>total </a:t>
            </a:r>
            <a:r>
              <a:rPr kumimoji="1" lang="en-US" altLang="ja-JP" sz="2400" dirty="0" smtClean="0"/>
              <a:t>//c</a:t>
            </a:r>
            <a:endParaRPr kumimoji="1" lang="ja-JP" altLang="en-US" sz="2400" baseline="-25000" dirty="0"/>
          </a:p>
        </p:txBody>
      </p:sp>
      <p:cxnSp>
        <p:nvCxnSpPr>
          <p:cNvPr id="47" name="直線矢印コネクタ 46"/>
          <p:cNvCxnSpPr/>
          <p:nvPr/>
        </p:nvCxnSpPr>
        <p:spPr>
          <a:xfrm rot="5400000" flipH="1" flipV="1">
            <a:off x="3059789" y="2451228"/>
            <a:ext cx="857256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/>
          <p:nvPr/>
        </p:nvCxnSpPr>
        <p:spPr>
          <a:xfrm rot="10800000" flipV="1">
            <a:off x="2989145" y="2880650"/>
            <a:ext cx="509590" cy="49054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/>
          <p:nvPr/>
        </p:nvCxnSpPr>
        <p:spPr>
          <a:xfrm>
            <a:off x="3489211" y="2880650"/>
            <a:ext cx="3083053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/>
          <p:cNvSpPr txBox="1"/>
          <p:nvPr/>
        </p:nvSpPr>
        <p:spPr>
          <a:xfrm>
            <a:off x="2631955" y="3133365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</a:t>
            </a:r>
            <a:endParaRPr kumimoji="1" lang="ja-JP" altLang="en-US" sz="2400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6500826" y="2633299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b</a:t>
            </a:r>
            <a:endParaRPr kumimoji="1" lang="ja-JP" altLang="en-US" sz="2400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3060583" y="1809080"/>
            <a:ext cx="314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c</a:t>
            </a:r>
            <a:endParaRPr kumimoji="1" lang="ja-JP" altLang="en-US" sz="2400" dirty="0"/>
          </a:p>
        </p:txBody>
      </p:sp>
      <p:cxnSp>
        <p:nvCxnSpPr>
          <p:cNvPr id="53" name="直線矢印コネクタ 52"/>
          <p:cNvCxnSpPr/>
          <p:nvPr/>
        </p:nvCxnSpPr>
        <p:spPr>
          <a:xfrm>
            <a:off x="4075143" y="2523460"/>
            <a:ext cx="71438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4" name="Object 84"/>
          <p:cNvGraphicFramePr>
            <a:graphicFrameLocks noChangeAspect="1"/>
          </p:cNvGraphicFramePr>
          <p:nvPr/>
        </p:nvGraphicFramePr>
        <p:xfrm>
          <a:off x="3789391" y="2380584"/>
          <a:ext cx="417513" cy="468313"/>
        </p:xfrm>
        <a:graphic>
          <a:graphicData uri="http://schemas.openxmlformats.org/presentationml/2006/ole">
            <p:oleObj spid="_x0000_s68611" name="Equation" r:id="rId3" imgW="215640" imgH="241200" progId="Equation.3">
              <p:embed/>
            </p:oleObj>
          </a:graphicData>
        </a:graphic>
      </p:graphicFrame>
      <p:graphicFrame>
        <p:nvGraphicFramePr>
          <p:cNvPr id="55" name="Object 84"/>
          <p:cNvGraphicFramePr>
            <a:graphicFrameLocks noChangeAspect="1"/>
          </p:cNvGraphicFramePr>
          <p:nvPr/>
        </p:nvGraphicFramePr>
        <p:xfrm>
          <a:off x="3860829" y="1666204"/>
          <a:ext cx="319087" cy="442913"/>
        </p:xfrm>
        <a:graphic>
          <a:graphicData uri="http://schemas.openxmlformats.org/presentationml/2006/ole">
            <p:oleObj spid="_x0000_s68612" name="Equation" r:id="rId4" imgW="164880" imgH="228600" progId="Equation.3">
              <p:embed/>
            </p:oleObj>
          </a:graphicData>
        </a:graphic>
      </p:graphicFrame>
      <p:graphicFrame>
        <p:nvGraphicFramePr>
          <p:cNvPr id="56" name="Object 84"/>
          <p:cNvGraphicFramePr>
            <a:graphicFrameLocks noChangeAspect="1"/>
          </p:cNvGraphicFramePr>
          <p:nvPr/>
        </p:nvGraphicFramePr>
        <p:xfrm>
          <a:off x="4849851" y="1666204"/>
          <a:ext cx="368300" cy="468313"/>
        </p:xfrm>
        <a:graphic>
          <a:graphicData uri="http://schemas.openxmlformats.org/presentationml/2006/ole">
            <p:oleObj spid="_x0000_s68613" name="Equation" r:id="rId5" imgW="190440" imgH="241200" progId="Equation.3">
              <p:embed/>
            </p:oleObj>
          </a:graphicData>
        </a:graphic>
      </p:graphicFrame>
      <p:graphicFrame>
        <p:nvGraphicFramePr>
          <p:cNvPr id="68614" name="Object 84"/>
          <p:cNvGraphicFramePr>
            <a:graphicFrameLocks noChangeAspect="1"/>
          </p:cNvGraphicFramePr>
          <p:nvPr/>
        </p:nvGraphicFramePr>
        <p:xfrm>
          <a:off x="357158" y="1714488"/>
          <a:ext cx="2357438" cy="468313"/>
        </p:xfrm>
        <a:graphic>
          <a:graphicData uri="http://schemas.openxmlformats.org/presentationml/2006/ole">
            <p:oleObj spid="_x0000_s68614" name="Equation" r:id="rId6" imgW="1218960" imgH="241200" progId="Equation.3">
              <p:embed/>
            </p:oleObj>
          </a:graphicData>
        </a:graphic>
      </p:graphicFrame>
      <p:graphicFrame>
        <p:nvGraphicFramePr>
          <p:cNvPr id="68615" name="Object 84"/>
          <p:cNvGraphicFramePr>
            <a:graphicFrameLocks noChangeAspect="1"/>
          </p:cNvGraphicFramePr>
          <p:nvPr/>
        </p:nvGraphicFramePr>
        <p:xfrm>
          <a:off x="428596" y="4214818"/>
          <a:ext cx="3000396" cy="639163"/>
        </p:xfrm>
        <a:graphic>
          <a:graphicData uri="http://schemas.openxmlformats.org/presentationml/2006/ole">
            <p:oleObj spid="_x0000_s68615" name="Equation" r:id="rId7" imgW="1676160" imgH="355320" progId="Equation.3">
              <p:embed/>
            </p:oleObj>
          </a:graphicData>
        </a:graphic>
      </p:graphicFrame>
      <p:cxnSp>
        <p:nvCxnSpPr>
          <p:cNvPr id="60" name="直線矢印コネクタ 59"/>
          <p:cNvCxnSpPr/>
          <p:nvPr/>
        </p:nvCxnSpPr>
        <p:spPr>
          <a:xfrm rot="5400000" flipH="1" flipV="1">
            <a:off x="7358082" y="2571744"/>
            <a:ext cx="1000132" cy="857256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テキスト ボックス 60"/>
          <p:cNvSpPr txBox="1"/>
          <p:nvPr/>
        </p:nvSpPr>
        <p:spPr>
          <a:xfrm>
            <a:off x="7715272" y="3071810"/>
            <a:ext cx="970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E</a:t>
            </a:r>
            <a:r>
              <a:rPr kumimoji="1" lang="en-US" altLang="ja-JP" sz="2800" baseline="30000" dirty="0" smtClean="0"/>
              <a:t>ω</a:t>
            </a:r>
            <a:r>
              <a:rPr kumimoji="1" lang="en-US" altLang="ja-JP" sz="2800" dirty="0" smtClean="0"/>
              <a:t>//a</a:t>
            </a:r>
            <a:endParaRPr kumimoji="1" lang="ja-JP" altLang="en-US" sz="2800" dirty="0"/>
          </a:p>
        </p:txBody>
      </p:sp>
      <p:sp>
        <p:nvSpPr>
          <p:cNvPr id="57" name="円/楕円 56"/>
          <p:cNvSpPr/>
          <p:nvPr/>
        </p:nvSpPr>
        <p:spPr>
          <a:xfrm>
            <a:off x="5390392" y="5000637"/>
            <a:ext cx="285752" cy="2857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8" name="直線矢印コネクタ 57"/>
          <p:cNvCxnSpPr/>
          <p:nvPr/>
        </p:nvCxnSpPr>
        <p:spPr>
          <a:xfrm rot="5400000" flipH="1" flipV="1">
            <a:off x="5211797" y="5036356"/>
            <a:ext cx="642942" cy="14287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>
            <a:stCxn id="57" idx="5"/>
          </p:cNvCxnSpPr>
          <p:nvPr/>
        </p:nvCxnSpPr>
        <p:spPr>
          <a:xfrm rot="16200000" flipH="1">
            <a:off x="5670016" y="5208822"/>
            <a:ext cx="327599" cy="399037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円/楕円 64"/>
          <p:cNvSpPr/>
          <p:nvPr/>
        </p:nvSpPr>
        <p:spPr>
          <a:xfrm>
            <a:off x="5961896" y="5500703"/>
            <a:ext cx="285752" cy="214314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/>
        </p:nvSpPr>
        <p:spPr>
          <a:xfrm>
            <a:off x="6747714" y="5357827"/>
            <a:ext cx="285752" cy="2857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7" name="直線矢印コネクタ 66"/>
          <p:cNvCxnSpPr/>
          <p:nvPr/>
        </p:nvCxnSpPr>
        <p:spPr>
          <a:xfrm flipV="1">
            <a:off x="6604838" y="5286389"/>
            <a:ext cx="571504" cy="4286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>
            <a:stCxn id="65" idx="6"/>
          </p:cNvCxnSpPr>
          <p:nvPr/>
        </p:nvCxnSpPr>
        <p:spPr>
          <a:xfrm flipV="1">
            <a:off x="6247648" y="5500703"/>
            <a:ext cx="500066" cy="107157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矢印コネクタ 84"/>
          <p:cNvCxnSpPr/>
          <p:nvPr/>
        </p:nvCxnSpPr>
        <p:spPr>
          <a:xfrm rot="5400000" flipH="1" flipV="1">
            <a:off x="3854475" y="5679298"/>
            <a:ext cx="1357322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テキスト ボックス 85"/>
          <p:cNvSpPr txBox="1"/>
          <p:nvPr/>
        </p:nvSpPr>
        <p:spPr>
          <a:xfrm>
            <a:off x="4030866" y="5334673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E</a:t>
            </a:r>
            <a:endParaRPr kumimoji="1" lang="ja-JP" altLang="en-US" sz="2800" dirty="0"/>
          </a:p>
        </p:txBody>
      </p:sp>
      <p:sp>
        <p:nvSpPr>
          <p:cNvPr id="87" name="下矢印 86"/>
          <p:cNvSpPr/>
          <p:nvPr/>
        </p:nvSpPr>
        <p:spPr>
          <a:xfrm>
            <a:off x="5989192" y="5690921"/>
            <a:ext cx="214314" cy="35719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4818888" y="4643447"/>
            <a:ext cx="5389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 smtClean="0"/>
              <a:t>Mn</a:t>
            </a:r>
            <a:endParaRPr kumimoji="1" lang="ja-JP" altLang="en-US" sz="2000" dirty="0"/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7104904" y="5386345"/>
            <a:ext cx="5389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 smtClean="0"/>
              <a:t>Mn</a:t>
            </a:r>
            <a:endParaRPr kumimoji="1" lang="ja-JP" altLang="en-US" sz="2000" dirty="0"/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5961896" y="5072075"/>
            <a:ext cx="354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O</a:t>
            </a:r>
            <a:endParaRPr kumimoji="1" lang="ja-JP" altLang="en-US" sz="2000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142844" y="3786190"/>
            <a:ext cx="4159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Symmetric exchange interaction</a:t>
            </a:r>
            <a:endParaRPr kumimoji="1" lang="ja-JP" altLang="en-US" sz="2400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285720" y="1214422"/>
            <a:ext cx="1383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ME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effect</a:t>
            </a:r>
            <a:endParaRPr lang="en-US" altLang="ja-JP" sz="2400" dirty="0" smtClean="0"/>
          </a:p>
        </p:txBody>
      </p:sp>
      <p:sp>
        <p:nvSpPr>
          <p:cNvPr id="59" name="円弧 58"/>
          <p:cNvSpPr/>
          <p:nvPr/>
        </p:nvSpPr>
        <p:spPr>
          <a:xfrm rot="21166593">
            <a:off x="4307097" y="4454757"/>
            <a:ext cx="1643074" cy="1571636"/>
          </a:xfrm>
          <a:prstGeom prst="arc">
            <a:avLst>
              <a:gd name="adj1" fmla="val 18013316"/>
              <a:gd name="adj2" fmla="val 20081132"/>
            </a:avLst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弧 61"/>
          <p:cNvSpPr/>
          <p:nvPr/>
        </p:nvSpPr>
        <p:spPr>
          <a:xfrm rot="21166593">
            <a:off x="5908472" y="4975012"/>
            <a:ext cx="1643074" cy="1571636"/>
          </a:xfrm>
          <a:prstGeom prst="arc">
            <a:avLst>
              <a:gd name="adj1" fmla="val 18013316"/>
              <a:gd name="adj2" fmla="val 20081132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弧 62"/>
          <p:cNvSpPr/>
          <p:nvPr/>
        </p:nvSpPr>
        <p:spPr>
          <a:xfrm rot="5186779">
            <a:off x="6371642" y="1511584"/>
            <a:ext cx="1643074" cy="1571636"/>
          </a:xfrm>
          <a:prstGeom prst="arc">
            <a:avLst>
              <a:gd name="adj1" fmla="val 18311020"/>
              <a:gd name="adj2" fmla="val 20600147"/>
            </a:avLst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0" name="直線コネクタ 69"/>
          <p:cNvCxnSpPr>
            <a:stCxn id="57" idx="5"/>
          </p:cNvCxnSpPr>
          <p:nvPr/>
        </p:nvCxnSpPr>
        <p:spPr>
          <a:xfrm rot="16200000" flipH="1">
            <a:off x="5367977" y="5510861"/>
            <a:ext cx="899103" cy="3664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円/楕円 70"/>
          <p:cNvSpPr/>
          <p:nvPr/>
        </p:nvSpPr>
        <p:spPr>
          <a:xfrm>
            <a:off x="5929322" y="6143645"/>
            <a:ext cx="285752" cy="214314"/>
          </a:xfrm>
          <a:prstGeom prst="ellipse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2" name="直線コネクタ 71"/>
          <p:cNvCxnSpPr>
            <a:stCxn id="66" idx="2"/>
            <a:endCxn id="71" idx="7"/>
          </p:cNvCxnSpPr>
          <p:nvPr/>
        </p:nvCxnSpPr>
        <p:spPr>
          <a:xfrm rot="10800000" flipV="1">
            <a:off x="6173228" y="5500703"/>
            <a:ext cx="574487" cy="6743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8616" name="Object 8"/>
          <p:cNvGraphicFramePr>
            <a:graphicFrameLocks noChangeAspect="1"/>
          </p:cNvGraphicFramePr>
          <p:nvPr/>
        </p:nvGraphicFramePr>
        <p:xfrm>
          <a:off x="5038730" y="5272104"/>
          <a:ext cx="319088" cy="442913"/>
        </p:xfrm>
        <a:graphic>
          <a:graphicData uri="http://schemas.openxmlformats.org/presentationml/2006/ole">
            <p:oleObj spid="_x0000_s68616" name="Equation" r:id="rId8" imgW="164880" imgH="228600" progId="Equation.3">
              <p:embed/>
            </p:oleObj>
          </a:graphicData>
        </a:graphic>
      </p:graphicFrame>
      <p:graphicFrame>
        <p:nvGraphicFramePr>
          <p:cNvPr id="68617" name="Object 9"/>
          <p:cNvGraphicFramePr>
            <a:graphicFrameLocks noChangeAspect="1"/>
          </p:cNvGraphicFramePr>
          <p:nvPr/>
        </p:nvGraphicFramePr>
        <p:xfrm>
          <a:off x="6704030" y="5643579"/>
          <a:ext cx="368300" cy="468313"/>
        </p:xfrm>
        <a:graphic>
          <a:graphicData uri="http://schemas.openxmlformats.org/presentationml/2006/ole">
            <p:oleObj spid="_x0000_s68617" name="Equation" r:id="rId9" imgW="19044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Hexagonal ferrite Ba</a:t>
            </a:r>
            <a:r>
              <a:rPr lang="en-US" altLang="ja-JP" baseline="-25000" dirty="0" smtClean="0"/>
              <a:t>2</a:t>
            </a:r>
            <a:r>
              <a:rPr lang="en-US" altLang="ja-JP" dirty="0" smtClean="0"/>
              <a:t>Mg</a:t>
            </a:r>
            <a:r>
              <a:rPr lang="en-US" altLang="ja-JP" baseline="-25000" dirty="0" smtClean="0"/>
              <a:t>2</a:t>
            </a:r>
            <a:r>
              <a:rPr lang="en-US" altLang="ja-JP" dirty="0" smtClean="0"/>
              <a:t>Fe</a:t>
            </a:r>
            <a:r>
              <a:rPr lang="en-US" altLang="ja-JP" baseline="-25000" dirty="0" smtClean="0"/>
              <a:t>12</a:t>
            </a:r>
            <a:r>
              <a:rPr lang="en-US" altLang="ja-JP" dirty="0" smtClean="0"/>
              <a:t>O</a:t>
            </a:r>
            <a:r>
              <a:rPr lang="en-US" altLang="ja-JP" baseline="-25000" dirty="0" smtClean="0"/>
              <a:t>22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14422"/>
            <a:ext cx="7500990" cy="4695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テキスト ボックス 3"/>
          <p:cNvSpPr txBox="1"/>
          <p:nvPr/>
        </p:nvSpPr>
        <p:spPr>
          <a:xfrm>
            <a:off x="3125882" y="1857364"/>
            <a:ext cx="1536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Ferri</a:t>
            </a:r>
            <a:r>
              <a:rPr kumimoji="1" lang="en-US" altLang="ja-JP" dirty="0" smtClean="0"/>
              <a:t> magnetic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983270" y="1857364"/>
            <a:ext cx="1419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pr</a:t>
            </a:r>
            <a:r>
              <a:rPr kumimoji="1" lang="en-US" altLang="ja-JP" dirty="0" smtClean="0"/>
              <a:t>oper screw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697782" y="1845222"/>
            <a:ext cx="1303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Conical spin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857488" y="5702874"/>
            <a:ext cx="1972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Room temperature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974309" y="5715016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T&lt;195K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786578" y="5715016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T&lt;50K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0" y="-24"/>
            <a:ext cx="1352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Introduction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357422" y="285728"/>
            <a:ext cx="1760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六方晶フェライト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072066" y="6286520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By neutron diffraction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角丸四角形 140"/>
          <p:cNvSpPr/>
          <p:nvPr/>
        </p:nvSpPr>
        <p:spPr>
          <a:xfrm>
            <a:off x="571472" y="1428736"/>
            <a:ext cx="8001056" cy="271464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 smtClean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Transition of spin </a:t>
            </a:r>
            <a:r>
              <a:rPr lang="en-US" altLang="ja-JP" dirty="0" smtClean="0"/>
              <a:t>phase</a:t>
            </a:r>
            <a:br>
              <a:rPr lang="en-US" altLang="ja-JP" dirty="0" smtClean="0"/>
            </a:br>
            <a:r>
              <a:rPr lang="en-US" altLang="ja-JP" dirty="0" smtClean="0"/>
              <a:t> by magnetic field</a:t>
            </a:r>
            <a:endParaRPr kumimoji="1" lang="ja-JP" altLang="en-US" dirty="0"/>
          </a:p>
        </p:txBody>
      </p:sp>
      <p:cxnSp>
        <p:nvCxnSpPr>
          <p:cNvPr id="105" name="直線コネクタ 104"/>
          <p:cNvCxnSpPr/>
          <p:nvPr/>
        </p:nvCxnSpPr>
        <p:spPr>
          <a:xfrm>
            <a:off x="3989891" y="2643182"/>
            <a:ext cx="1296489" cy="1437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円弧 105"/>
          <p:cNvSpPr/>
          <p:nvPr/>
        </p:nvSpPr>
        <p:spPr>
          <a:xfrm>
            <a:off x="4714876" y="2469601"/>
            <a:ext cx="144054" cy="387895"/>
          </a:xfrm>
          <a:prstGeom prst="arc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7" name="直線コネクタ 56"/>
          <p:cNvCxnSpPr/>
          <p:nvPr/>
        </p:nvCxnSpPr>
        <p:spPr bwMode="auto">
          <a:xfrm rot="16200000" flipV="1">
            <a:off x="3806036" y="2720690"/>
            <a:ext cx="1702370" cy="2"/>
          </a:xfrm>
          <a:prstGeom prst="lin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21"/>
          <p:cNvGrpSpPr>
            <a:grpSpLocks/>
          </p:cNvGrpSpPr>
          <p:nvPr/>
        </p:nvGrpSpPr>
        <p:grpSpPr bwMode="auto">
          <a:xfrm rot="10800000">
            <a:off x="4476438" y="2909366"/>
            <a:ext cx="325406" cy="400607"/>
            <a:chOff x="4710952" y="1385730"/>
            <a:chExt cx="1277064" cy="1573298"/>
          </a:xfrm>
          <a:solidFill>
            <a:schemeClr val="bg1">
              <a:lumMod val="95000"/>
            </a:schemeClr>
          </a:solidFill>
        </p:grpSpPr>
        <p:cxnSp>
          <p:nvCxnSpPr>
            <p:cNvPr id="75" name="直線コネクタ 7"/>
            <p:cNvCxnSpPr>
              <a:stCxn id="77" idx="2"/>
            </p:cNvCxnSpPr>
            <p:nvPr/>
          </p:nvCxnSpPr>
          <p:spPr>
            <a:xfrm rot="10800000" flipH="1" flipV="1">
              <a:off x="4710952" y="1557158"/>
              <a:ext cx="573884" cy="140187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コネクタ 75"/>
            <p:cNvCxnSpPr>
              <a:endCxn id="77" idx="6"/>
            </p:cNvCxnSpPr>
            <p:nvPr/>
          </p:nvCxnSpPr>
          <p:spPr>
            <a:xfrm rot="16200000">
              <a:off x="4950717" y="1891262"/>
              <a:ext cx="1371401" cy="703192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円/楕円 76"/>
            <p:cNvSpPr/>
            <p:nvPr/>
          </p:nvSpPr>
          <p:spPr>
            <a:xfrm flipV="1">
              <a:off x="4710952" y="1385730"/>
              <a:ext cx="1277064" cy="342856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grpSp>
        <p:nvGrpSpPr>
          <p:cNvPr id="60" name="グループ化 26"/>
          <p:cNvGrpSpPr>
            <a:grpSpLocks/>
          </p:cNvGrpSpPr>
          <p:nvPr/>
        </p:nvGrpSpPr>
        <p:grpSpPr bwMode="auto">
          <a:xfrm>
            <a:off x="4331815" y="2087759"/>
            <a:ext cx="578499" cy="588800"/>
            <a:chOff x="4527569" y="1567755"/>
            <a:chExt cx="1397131" cy="1360226"/>
          </a:xfrm>
          <a:solidFill>
            <a:schemeClr val="bg1">
              <a:lumMod val="95000"/>
            </a:schemeClr>
          </a:solidFill>
        </p:grpSpPr>
        <p:cxnSp>
          <p:nvCxnSpPr>
            <p:cNvPr id="69" name="直線コネクタ 68"/>
            <p:cNvCxnSpPr>
              <a:stCxn id="71" idx="2"/>
            </p:cNvCxnSpPr>
            <p:nvPr/>
          </p:nvCxnSpPr>
          <p:spPr>
            <a:xfrm rot="10800000" flipH="1" flipV="1">
              <a:off x="4527569" y="1668595"/>
              <a:ext cx="758724" cy="1259386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コネクタ 69"/>
            <p:cNvCxnSpPr>
              <a:endCxn id="71" idx="6"/>
            </p:cNvCxnSpPr>
            <p:nvPr/>
          </p:nvCxnSpPr>
          <p:spPr>
            <a:xfrm rot="5400000" flipH="1" flipV="1">
              <a:off x="4984764" y="1970125"/>
              <a:ext cx="1241463" cy="638406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円/楕円 70"/>
            <p:cNvSpPr/>
            <p:nvPr/>
          </p:nvSpPr>
          <p:spPr>
            <a:xfrm>
              <a:off x="4527569" y="1567755"/>
              <a:ext cx="1397131" cy="2016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cxnSp>
        <p:nvCxnSpPr>
          <p:cNvPr id="62" name="直線矢印コネクタ 61"/>
          <p:cNvCxnSpPr/>
          <p:nvPr/>
        </p:nvCxnSpPr>
        <p:spPr bwMode="auto">
          <a:xfrm rot="16200000" flipH="1">
            <a:off x="4545067" y="3029272"/>
            <a:ext cx="326094" cy="101788"/>
          </a:xfrm>
          <a:prstGeom prst="straightConnector1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矢印コネクタ 62"/>
          <p:cNvCxnSpPr/>
          <p:nvPr/>
        </p:nvCxnSpPr>
        <p:spPr bwMode="auto">
          <a:xfrm rot="5400000" flipH="1" flipV="1">
            <a:off x="4459205" y="2303383"/>
            <a:ext cx="569229" cy="163549"/>
          </a:xfrm>
          <a:prstGeom prst="straightConnector1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右矢印 81"/>
          <p:cNvSpPr/>
          <p:nvPr/>
        </p:nvSpPr>
        <p:spPr bwMode="auto">
          <a:xfrm rot="16200000">
            <a:off x="4843356" y="2846021"/>
            <a:ext cx="431551" cy="168748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3" name="テキスト ボックス 89"/>
          <p:cNvSpPr txBox="1">
            <a:spLocks noChangeArrowheads="1"/>
          </p:cNvSpPr>
          <p:nvPr/>
        </p:nvSpPr>
        <p:spPr bwMode="auto">
          <a:xfrm>
            <a:off x="4893324" y="3071810"/>
            <a:ext cx="1250663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latin typeface="Georgia" pitchFamily="18" charset="0"/>
                <a:ea typeface="HG明朝B" pitchFamily="17" charset="-128"/>
              </a:rPr>
              <a:t>H//[001]</a:t>
            </a:r>
            <a:endParaRPr lang="ja-JP" altLang="en-US" sz="2000" dirty="0">
              <a:latin typeface="Georgia" pitchFamily="18" charset="0"/>
              <a:ea typeface="HG明朝B" pitchFamily="17" charset="-128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3357554" y="1428736"/>
            <a:ext cx="2490746" cy="369332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Longitudinal conical spin</a:t>
            </a:r>
            <a:endParaRPr kumimoji="1" lang="ja-JP" altLang="en-US" dirty="0"/>
          </a:p>
        </p:txBody>
      </p:sp>
      <p:grpSp>
        <p:nvGrpSpPr>
          <p:cNvPr id="90" name="グループ化 89"/>
          <p:cNvGrpSpPr/>
          <p:nvPr/>
        </p:nvGrpSpPr>
        <p:grpSpPr>
          <a:xfrm>
            <a:off x="6675457" y="1857364"/>
            <a:ext cx="1804350" cy="1785950"/>
            <a:chOff x="3938913" y="1428736"/>
            <a:chExt cx="2311470" cy="2786082"/>
          </a:xfrm>
          <a:solidFill>
            <a:schemeClr val="bg1">
              <a:lumMod val="95000"/>
            </a:schemeClr>
          </a:solidFill>
        </p:grpSpPr>
        <p:grpSp>
          <p:nvGrpSpPr>
            <p:cNvPr id="91" name="グループ化 58"/>
            <p:cNvGrpSpPr/>
            <p:nvPr/>
          </p:nvGrpSpPr>
          <p:grpSpPr>
            <a:xfrm>
              <a:off x="3938913" y="1428736"/>
              <a:ext cx="841299" cy="2786082"/>
              <a:chOff x="3982803" y="1428736"/>
              <a:chExt cx="841299" cy="2786082"/>
            </a:xfrm>
            <a:grpFill/>
          </p:grpSpPr>
          <p:cxnSp>
            <p:nvCxnSpPr>
              <p:cNvPr id="93" name="直線コネクタ 92"/>
              <p:cNvCxnSpPr/>
              <p:nvPr/>
            </p:nvCxnSpPr>
            <p:spPr bwMode="auto">
              <a:xfrm rot="16200000" flipV="1">
                <a:off x="2607457" y="2821775"/>
                <a:ext cx="2786082" cy="4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直線矢印コネクタ 95"/>
              <p:cNvCxnSpPr/>
              <p:nvPr/>
            </p:nvCxnSpPr>
            <p:spPr bwMode="auto">
              <a:xfrm rot="16200000" flipH="1">
                <a:off x="3662741" y="3481001"/>
                <a:ext cx="679360" cy="3850"/>
              </a:xfrm>
              <a:prstGeom prst="straightConnector1">
                <a:avLst/>
              </a:prstGeom>
              <a:grpFill/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線矢印コネクタ 96"/>
              <p:cNvCxnSpPr/>
              <p:nvPr/>
            </p:nvCxnSpPr>
            <p:spPr bwMode="auto">
              <a:xfrm rot="16200000" flipV="1">
                <a:off x="3500249" y="2228668"/>
                <a:ext cx="992333" cy="27226"/>
              </a:xfrm>
              <a:prstGeom prst="straightConnector1">
                <a:avLst/>
              </a:prstGeom>
              <a:grpFill/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右矢印 97"/>
              <p:cNvSpPr/>
              <p:nvPr/>
            </p:nvSpPr>
            <p:spPr bwMode="auto">
              <a:xfrm rot="16200000">
                <a:off x="3986453" y="2680463"/>
                <a:ext cx="1309274" cy="366024"/>
              </a:xfrm>
              <a:prstGeom prst="rightArrow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</p:grpSp>
        <p:sp>
          <p:nvSpPr>
            <p:cNvPr id="92" name="テキスト ボックス 89"/>
            <p:cNvSpPr txBox="1">
              <a:spLocks noChangeArrowheads="1"/>
            </p:cNvSpPr>
            <p:nvPr/>
          </p:nvSpPr>
          <p:spPr bwMode="auto">
            <a:xfrm>
              <a:off x="4904907" y="2654612"/>
              <a:ext cx="1345476" cy="6241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 dirty="0" smtClean="0">
                  <a:latin typeface="Georgia" pitchFamily="18" charset="0"/>
                  <a:ea typeface="HG明朝B" pitchFamily="17" charset="-128"/>
                </a:rPr>
                <a:t>H(&gt;3T)</a:t>
              </a:r>
              <a:endParaRPr lang="ja-JP" altLang="en-US" sz="2000" dirty="0">
                <a:latin typeface="Georgia" pitchFamily="18" charset="0"/>
                <a:ea typeface="HG明朝B" pitchFamily="17" charset="-128"/>
              </a:endParaRPr>
            </a:p>
          </p:txBody>
        </p:sp>
      </p:grpSp>
      <p:graphicFrame>
        <p:nvGraphicFramePr>
          <p:cNvPr id="10245" name="Object 84"/>
          <p:cNvGraphicFramePr>
            <a:graphicFrameLocks noChangeAspect="1"/>
          </p:cNvGraphicFramePr>
          <p:nvPr/>
        </p:nvGraphicFramePr>
        <p:xfrm>
          <a:off x="4214810" y="3500438"/>
          <a:ext cx="988565" cy="414325"/>
        </p:xfrm>
        <a:graphic>
          <a:graphicData uri="http://schemas.openxmlformats.org/presentationml/2006/ole">
            <p:oleObj spid="_x0000_s10245" name="Equation" r:id="rId4" imgW="545760" imgH="228600" progId="Equation.3">
              <p:embed/>
            </p:oleObj>
          </a:graphicData>
        </a:graphic>
      </p:graphicFrame>
      <p:sp>
        <p:nvSpPr>
          <p:cNvPr id="139" name="右矢印 138"/>
          <p:cNvSpPr/>
          <p:nvPr/>
        </p:nvSpPr>
        <p:spPr bwMode="auto">
          <a:xfrm>
            <a:off x="5760576" y="2428868"/>
            <a:ext cx="661747" cy="694412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pSp>
        <p:nvGrpSpPr>
          <p:cNvPr id="144" name="グループ化 143"/>
          <p:cNvGrpSpPr/>
          <p:nvPr/>
        </p:nvGrpSpPr>
        <p:grpSpPr>
          <a:xfrm>
            <a:off x="3571868" y="4214818"/>
            <a:ext cx="5072066" cy="2571768"/>
            <a:chOff x="3974594" y="4000504"/>
            <a:chExt cx="5072066" cy="2571768"/>
          </a:xfrm>
        </p:grpSpPr>
        <p:sp>
          <p:nvSpPr>
            <p:cNvPr id="143" name="角丸四角形 142"/>
            <p:cNvSpPr/>
            <p:nvPr/>
          </p:nvSpPr>
          <p:spPr>
            <a:xfrm>
              <a:off x="3974594" y="4000504"/>
              <a:ext cx="5072066" cy="257176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64" name="グループ化 63"/>
            <p:cNvGrpSpPr/>
            <p:nvPr/>
          </p:nvGrpSpPr>
          <p:grpSpPr>
            <a:xfrm>
              <a:off x="5046171" y="4357694"/>
              <a:ext cx="1795471" cy="1843228"/>
              <a:chOff x="6429388" y="1660940"/>
              <a:chExt cx="3189947" cy="2500329"/>
            </a:xfrm>
          </p:grpSpPr>
          <p:cxnSp>
            <p:nvCxnSpPr>
              <p:cNvPr id="25" name="直線コネクタ 24"/>
              <p:cNvCxnSpPr/>
              <p:nvPr/>
            </p:nvCxnSpPr>
            <p:spPr bwMode="auto">
              <a:xfrm rot="5400000" flipH="1" flipV="1">
                <a:off x="5850124" y="2674965"/>
                <a:ext cx="1972841" cy="460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グループ化 22"/>
              <p:cNvGrpSpPr>
                <a:grpSpLocks/>
              </p:cNvGrpSpPr>
              <p:nvPr/>
            </p:nvGrpSpPr>
            <p:grpSpPr bwMode="auto">
              <a:xfrm rot="15911514">
                <a:off x="6245722" y="2938293"/>
                <a:ext cx="853866" cy="384108"/>
                <a:chOff x="4143371" y="2071678"/>
                <a:chExt cx="2270307" cy="857256"/>
              </a:xfrm>
            </p:grpSpPr>
            <p:cxnSp>
              <p:nvCxnSpPr>
                <p:cNvPr id="31" name="直線コネクタ 30"/>
                <p:cNvCxnSpPr/>
                <p:nvPr/>
              </p:nvCxnSpPr>
              <p:spPr>
                <a:xfrm>
                  <a:off x="4143942" y="2284876"/>
                  <a:ext cx="1140997" cy="64389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線コネクタ 31"/>
                <p:cNvCxnSpPr/>
                <p:nvPr/>
              </p:nvCxnSpPr>
              <p:spPr>
                <a:xfrm flipV="1">
                  <a:off x="5279609" y="2254870"/>
                  <a:ext cx="1113736" cy="64770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円/楕円 32"/>
                <p:cNvSpPr/>
                <p:nvPr/>
              </p:nvSpPr>
              <p:spPr>
                <a:xfrm>
                  <a:off x="4141461" y="2070800"/>
                  <a:ext cx="2274202" cy="358143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/>
                </a:p>
              </p:txBody>
            </p:sp>
          </p:grpSp>
          <p:grpSp>
            <p:nvGrpSpPr>
              <p:cNvPr id="38" name="グループ化 32"/>
              <p:cNvGrpSpPr>
                <a:grpSpLocks/>
              </p:cNvGrpSpPr>
              <p:nvPr/>
            </p:nvGrpSpPr>
            <p:grpSpPr bwMode="auto">
              <a:xfrm rot="5111514">
                <a:off x="6493304" y="2047877"/>
                <a:ext cx="1388448" cy="614574"/>
                <a:chOff x="4143372" y="2122105"/>
                <a:chExt cx="2270308" cy="806829"/>
              </a:xfrm>
            </p:grpSpPr>
            <p:cxnSp>
              <p:nvCxnSpPr>
                <p:cNvPr id="39" name="直線コネクタ 38"/>
                <p:cNvCxnSpPr>
                  <a:stCxn id="41" idx="2"/>
                </p:cNvCxnSpPr>
                <p:nvPr/>
              </p:nvCxnSpPr>
              <p:spPr>
                <a:xfrm rot="10800000" flipH="1" flipV="1">
                  <a:off x="4135219" y="2241073"/>
                  <a:ext cx="1142339" cy="70597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線コネクタ 39"/>
                <p:cNvCxnSpPr>
                  <a:endCxn id="41" idx="6"/>
                </p:cNvCxnSpPr>
                <p:nvPr/>
              </p:nvCxnSpPr>
              <p:spPr>
                <a:xfrm rot="16200000">
                  <a:off x="5490004" y="2031832"/>
                  <a:ext cx="705975" cy="112797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円/楕円 40"/>
                <p:cNvSpPr/>
                <p:nvPr/>
              </p:nvSpPr>
              <p:spPr>
                <a:xfrm>
                  <a:off x="4124728" y="2124066"/>
                  <a:ext cx="2270308" cy="201707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/>
                </a:p>
              </p:txBody>
            </p:sp>
          </p:grpSp>
          <p:cxnSp>
            <p:nvCxnSpPr>
              <p:cNvPr id="44" name="直線矢印コネクタ 43"/>
              <p:cNvCxnSpPr/>
              <p:nvPr/>
            </p:nvCxnSpPr>
            <p:spPr bwMode="auto">
              <a:xfrm rot="10800000">
                <a:off x="6429388" y="2849588"/>
                <a:ext cx="428627" cy="29366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矢印コネクタ 44"/>
              <p:cNvCxnSpPr/>
              <p:nvPr/>
            </p:nvCxnSpPr>
            <p:spPr bwMode="auto">
              <a:xfrm>
                <a:off x="6864709" y="2347227"/>
                <a:ext cx="546288" cy="26362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右矢印 45"/>
              <p:cNvSpPr/>
              <p:nvPr/>
            </p:nvSpPr>
            <p:spPr bwMode="auto">
              <a:xfrm>
                <a:off x="6475479" y="3757831"/>
                <a:ext cx="921861" cy="263629"/>
              </a:xfrm>
              <a:prstGeom prst="rightArrow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47" name="テキスト ボックス 89"/>
              <p:cNvSpPr txBox="1">
                <a:spLocks noChangeArrowheads="1"/>
              </p:cNvSpPr>
              <p:nvPr/>
            </p:nvSpPr>
            <p:spPr bwMode="auto">
              <a:xfrm>
                <a:off x="7397328" y="3618522"/>
                <a:ext cx="2222007" cy="5427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2000" dirty="0" smtClean="0">
                    <a:latin typeface="Georgia" pitchFamily="18" charset="0"/>
                    <a:ea typeface="HG明朝B" pitchFamily="17" charset="-128"/>
                  </a:rPr>
                  <a:t>H//[100]</a:t>
                </a:r>
                <a:endParaRPr lang="ja-JP" altLang="en-US" sz="2000" dirty="0">
                  <a:latin typeface="Georgia" pitchFamily="18" charset="0"/>
                  <a:ea typeface="HG明朝B" pitchFamily="17" charset="-128"/>
                </a:endParaRPr>
              </a:p>
            </p:txBody>
          </p:sp>
        </p:grpSp>
        <p:sp>
          <p:nvSpPr>
            <p:cNvPr id="66" name="テキスト ボックス 65"/>
            <p:cNvSpPr txBox="1"/>
            <p:nvPr/>
          </p:nvSpPr>
          <p:spPr>
            <a:xfrm>
              <a:off x="4117470" y="4000504"/>
              <a:ext cx="2351285" cy="36933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Transverse</a:t>
              </a:r>
              <a:r>
                <a:rPr kumimoji="1" lang="en-US" altLang="ja-JP" dirty="0" smtClean="0"/>
                <a:t> conical spin</a:t>
              </a:r>
              <a:endParaRPr kumimoji="1" lang="ja-JP" altLang="en-US" dirty="0"/>
            </a:p>
          </p:txBody>
        </p:sp>
        <p:grpSp>
          <p:nvGrpSpPr>
            <p:cNvPr id="111" name="グループ化 110"/>
            <p:cNvGrpSpPr/>
            <p:nvPr/>
          </p:nvGrpSpPr>
          <p:grpSpPr>
            <a:xfrm>
              <a:off x="7143767" y="4500570"/>
              <a:ext cx="1160601" cy="1971746"/>
              <a:chOff x="5912686" y="1711589"/>
              <a:chExt cx="1964093" cy="2848092"/>
            </a:xfrm>
          </p:grpSpPr>
          <p:cxnSp>
            <p:nvCxnSpPr>
              <p:cNvPr id="112" name="直線コネクタ 111"/>
              <p:cNvCxnSpPr/>
              <p:nvPr/>
            </p:nvCxnSpPr>
            <p:spPr bwMode="auto">
              <a:xfrm rot="5400000" flipH="1" flipV="1">
                <a:off x="5927490" y="2644650"/>
                <a:ext cx="1882017" cy="1589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直線矢印コネクタ 114"/>
              <p:cNvCxnSpPr/>
              <p:nvPr/>
            </p:nvCxnSpPr>
            <p:spPr bwMode="auto">
              <a:xfrm rot="10800000">
                <a:off x="6352432" y="3120481"/>
                <a:ext cx="505583" cy="2277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直線矢印コネクタ 115"/>
              <p:cNvCxnSpPr/>
              <p:nvPr/>
            </p:nvCxnSpPr>
            <p:spPr bwMode="auto">
              <a:xfrm>
                <a:off x="6864708" y="2347228"/>
                <a:ext cx="1012071" cy="244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" name="右矢印 116"/>
              <p:cNvSpPr/>
              <p:nvPr/>
            </p:nvSpPr>
            <p:spPr bwMode="auto">
              <a:xfrm>
                <a:off x="6033581" y="3775364"/>
                <a:ext cx="1811269" cy="327099"/>
              </a:xfrm>
              <a:prstGeom prst="rightArrow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118" name="テキスト ボックス 89"/>
              <p:cNvSpPr txBox="1">
                <a:spLocks noChangeArrowheads="1"/>
              </p:cNvSpPr>
              <p:nvPr/>
            </p:nvSpPr>
            <p:spPr bwMode="auto">
              <a:xfrm>
                <a:off x="5912686" y="3981741"/>
                <a:ext cx="1937463" cy="5779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2000" dirty="0" smtClean="0">
                    <a:latin typeface="Georgia" pitchFamily="18" charset="0"/>
                    <a:ea typeface="HG明朝B" pitchFamily="17" charset="-128"/>
                  </a:rPr>
                  <a:t>H(</a:t>
                </a:r>
                <a:r>
                  <a:rPr lang="ja-JP" altLang="en-US" sz="2000" dirty="0" smtClean="0">
                    <a:latin typeface="Georgia" pitchFamily="18" charset="0"/>
                    <a:ea typeface="HG明朝B" pitchFamily="17" charset="-128"/>
                  </a:rPr>
                  <a:t>＞</a:t>
                </a:r>
                <a:r>
                  <a:rPr lang="en-US" altLang="ja-JP" sz="2000" dirty="0" smtClean="0">
                    <a:latin typeface="Georgia" pitchFamily="18" charset="0"/>
                    <a:ea typeface="HG明朝B" pitchFamily="17" charset="-128"/>
                  </a:rPr>
                  <a:t>4T)</a:t>
                </a:r>
                <a:endParaRPr lang="ja-JP" altLang="en-US" sz="2000" dirty="0">
                  <a:latin typeface="Georgia" pitchFamily="18" charset="0"/>
                  <a:ea typeface="HG明朝B" pitchFamily="17" charset="-128"/>
                </a:endParaRPr>
              </a:p>
            </p:txBody>
          </p:sp>
        </p:grpSp>
        <p:graphicFrame>
          <p:nvGraphicFramePr>
            <p:cNvPr id="10246" name="Object 84"/>
            <p:cNvGraphicFramePr>
              <a:graphicFrameLocks noChangeAspect="1"/>
            </p:cNvGraphicFramePr>
            <p:nvPr/>
          </p:nvGraphicFramePr>
          <p:xfrm>
            <a:off x="4714876" y="6143644"/>
            <a:ext cx="1333500" cy="414338"/>
          </p:xfrm>
          <a:graphic>
            <a:graphicData uri="http://schemas.openxmlformats.org/presentationml/2006/ole">
              <p:oleObj spid="_x0000_s10246" name="Equation" r:id="rId5" imgW="736560" imgH="228600" progId="Equation.3">
                <p:embed/>
              </p:oleObj>
            </a:graphicData>
          </a:graphic>
        </p:graphicFrame>
        <p:sp>
          <p:nvSpPr>
            <p:cNvPr id="140" name="右矢印 139"/>
            <p:cNvSpPr/>
            <p:nvPr/>
          </p:nvSpPr>
          <p:spPr bwMode="auto">
            <a:xfrm>
              <a:off x="6313243" y="4877728"/>
              <a:ext cx="661747" cy="694412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sp>
        <p:nvSpPr>
          <p:cNvPr id="86" name="テキスト ボックス 85"/>
          <p:cNvSpPr txBox="1"/>
          <p:nvPr/>
        </p:nvSpPr>
        <p:spPr>
          <a:xfrm>
            <a:off x="0" y="-24"/>
            <a:ext cx="1352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Introduction</a:t>
            </a:r>
            <a:endParaRPr kumimoji="1" lang="ja-JP" altLang="en-US" dirty="0"/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6072198" y="1428736"/>
            <a:ext cx="1483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F</a:t>
            </a:r>
            <a:r>
              <a:rPr kumimoji="1" lang="en-US" altLang="ja-JP" dirty="0" err="1" smtClean="0"/>
              <a:t>errimagnetic</a:t>
            </a:r>
            <a:endParaRPr kumimoji="1" lang="ja-JP" altLang="en-US" dirty="0"/>
          </a:p>
        </p:txBody>
      </p:sp>
      <p:grpSp>
        <p:nvGrpSpPr>
          <p:cNvPr id="123" name="グループ化 122"/>
          <p:cNvGrpSpPr/>
          <p:nvPr/>
        </p:nvGrpSpPr>
        <p:grpSpPr>
          <a:xfrm>
            <a:off x="1493171" y="1928802"/>
            <a:ext cx="1221441" cy="1500198"/>
            <a:chOff x="1737237" y="2071678"/>
            <a:chExt cx="1221441" cy="1500198"/>
          </a:xfrm>
        </p:grpSpPr>
        <p:sp>
          <p:nvSpPr>
            <p:cNvPr id="87" name="円/楕円 86"/>
            <p:cNvSpPr/>
            <p:nvPr/>
          </p:nvSpPr>
          <p:spPr bwMode="auto">
            <a:xfrm>
              <a:off x="1737237" y="2341567"/>
              <a:ext cx="1221441" cy="30161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cxnSp>
          <p:nvCxnSpPr>
            <p:cNvPr id="88" name="直線矢印コネクタ 87"/>
            <p:cNvCxnSpPr>
              <a:endCxn id="87" idx="5"/>
            </p:cNvCxnSpPr>
            <p:nvPr/>
          </p:nvCxnSpPr>
          <p:spPr bwMode="auto">
            <a:xfrm>
              <a:off x="2315736" y="2498032"/>
              <a:ext cx="464066" cy="100980"/>
            </a:xfrm>
            <a:prstGeom prst="straightConnector1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コネクタ 94"/>
            <p:cNvCxnSpPr/>
            <p:nvPr/>
          </p:nvCxnSpPr>
          <p:spPr>
            <a:xfrm rot="5400000">
              <a:off x="2101025" y="2285595"/>
              <a:ext cx="428628" cy="7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円/楕円 100"/>
            <p:cNvSpPr/>
            <p:nvPr/>
          </p:nvSpPr>
          <p:spPr bwMode="auto">
            <a:xfrm>
              <a:off x="1958546" y="2984509"/>
              <a:ext cx="785818" cy="15873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cxnSp>
          <p:nvCxnSpPr>
            <p:cNvPr id="100" name="直線コネクタ 99"/>
            <p:cNvCxnSpPr/>
            <p:nvPr/>
          </p:nvCxnSpPr>
          <p:spPr>
            <a:xfrm rot="5400000">
              <a:off x="2101819" y="2857099"/>
              <a:ext cx="428628" cy="7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線矢印コネクタ 101"/>
            <p:cNvCxnSpPr>
              <a:endCxn id="101" idx="7"/>
            </p:cNvCxnSpPr>
            <p:nvPr/>
          </p:nvCxnSpPr>
          <p:spPr bwMode="auto">
            <a:xfrm flipV="1">
              <a:off x="2315736" y="3007756"/>
              <a:ext cx="313548" cy="34512"/>
            </a:xfrm>
            <a:prstGeom prst="straightConnector1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線コネクタ 103"/>
            <p:cNvCxnSpPr/>
            <p:nvPr/>
          </p:nvCxnSpPr>
          <p:spPr>
            <a:xfrm rot="5400000">
              <a:off x="2101025" y="3357165"/>
              <a:ext cx="428628" cy="7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テキスト ボックス 108"/>
          <p:cNvSpPr txBox="1"/>
          <p:nvPr/>
        </p:nvSpPr>
        <p:spPr>
          <a:xfrm>
            <a:off x="1370150" y="1428736"/>
            <a:ext cx="1415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Proper screw</a:t>
            </a:r>
            <a:endParaRPr kumimoji="1" lang="ja-JP" altLang="en-US" dirty="0"/>
          </a:p>
        </p:txBody>
      </p:sp>
      <p:sp>
        <p:nvSpPr>
          <p:cNvPr id="110" name="テキスト ボックス 109"/>
          <p:cNvSpPr txBox="1"/>
          <p:nvPr/>
        </p:nvSpPr>
        <p:spPr>
          <a:xfrm>
            <a:off x="6874891" y="4202676"/>
            <a:ext cx="1483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F</a:t>
            </a:r>
            <a:r>
              <a:rPr kumimoji="1" lang="en-US" altLang="ja-JP" dirty="0" err="1" smtClean="0"/>
              <a:t>errimagnetic</a:t>
            </a:r>
            <a:endParaRPr kumimoji="1" lang="ja-JP" altLang="en-US" dirty="0"/>
          </a:p>
        </p:txBody>
      </p:sp>
      <p:sp>
        <p:nvSpPr>
          <p:cNvPr id="114" name="右矢印 113"/>
          <p:cNvSpPr/>
          <p:nvPr/>
        </p:nvSpPr>
        <p:spPr bwMode="auto">
          <a:xfrm>
            <a:off x="2981559" y="2305960"/>
            <a:ext cx="661747" cy="694412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aphicFrame>
        <p:nvGraphicFramePr>
          <p:cNvPr id="10247" name="Object 7"/>
          <p:cNvGraphicFramePr>
            <a:graphicFrameLocks noChangeAspect="1"/>
          </p:cNvGraphicFramePr>
          <p:nvPr/>
        </p:nvGraphicFramePr>
        <p:xfrm>
          <a:off x="1654162" y="3429000"/>
          <a:ext cx="989012" cy="414337"/>
        </p:xfrm>
        <a:graphic>
          <a:graphicData uri="http://schemas.openxmlformats.org/presentationml/2006/ole">
            <p:oleObj spid="_x0000_s10247" name="Equation" r:id="rId6" imgW="545760" imgH="228600" progId="Equation.3">
              <p:embed/>
            </p:oleObj>
          </a:graphicData>
        </a:graphic>
      </p:graphicFrame>
      <p:graphicFrame>
        <p:nvGraphicFramePr>
          <p:cNvPr id="10248" name="Object 8"/>
          <p:cNvGraphicFramePr>
            <a:graphicFrameLocks noChangeAspect="1"/>
          </p:cNvGraphicFramePr>
          <p:nvPr/>
        </p:nvGraphicFramePr>
        <p:xfrm>
          <a:off x="6429388" y="3500438"/>
          <a:ext cx="989012" cy="414337"/>
        </p:xfrm>
        <a:graphic>
          <a:graphicData uri="http://schemas.openxmlformats.org/presentationml/2006/ole">
            <p:oleObj spid="_x0000_s10248" name="Equation" r:id="rId7" imgW="545760" imgH="228600" progId="Equation.3">
              <p:embed/>
            </p:oleObj>
          </a:graphicData>
        </a:graphic>
      </p:graphicFrame>
      <p:sp>
        <p:nvSpPr>
          <p:cNvPr id="124" name="テキスト ボックス 123"/>
          <p:cNvSpPr txBox="1"/>
          <p:nvPr/>
        </p:nvSpPr>
        <p:spPr>
          <a:xfrm>
            <a:off x="4786314" y="2252955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θ</a:t>
            </a:r>
            <a:endParaRPr kumimoji="1" lang="ja-JP" altLang="en-US" sz="2400" dirty="0"/>
          </a:p>
        </p:txBody>
      </p:sp>
      <p:graphicFrame>
        <p:nvGraphicFramePr>
          <p:cNvPr id="10249" name="Object 9"/>
          <p:cNvGraphicFramePr>
            <a:graphicFrameLocks noChangeAspect="1"/>
          </p:cNvGraphicFramePr>
          <p:nvPr/>
        </p:nvGraphicFramePr>
        <p:xfrm>
          <a:off x="285750" y="4730750"/>
          <a:ext cx="3106738" cy="1565275"/>
        </p:xfrm>
        <a:graphic>
          <a:graphicData uri="http://schemas.openxmlformats.org/presentationml/2006/ole">
            <p:oleObj spid="_x0000_s10249" name="Equation" r:id="rId8" imgW="1714320" imgH="863280" progId="Equation.3">
              <p:embed/>
            </p:oleObj>
          </a:graphicData>
        </a:graphic>
      </p:graphicFrame>
      <p:cxnSp>
        <p:nvCxnSpPr>
          <p:cNvPr id="73" name="直線矢印コネクタ 72"/>
          <p:cNvCxnSpPr/>
          <p:nvPr/>
        </p:nvCxnSpPr>
        <p:spPr bwMode="auto">
          <a:xfrm rot="5400000" flipH="1" flipV="1">
            <a:off x="537626" y="916529"/>
            <a:ext cx="714381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矢印コネクタ 73"/>
          <p:cNvCxnSpPr/>
          <p:nvPr/>
        </p:nvCxnSpPr>
        <p:spPr bwMode="auto">
          <a:xfrm flipV="1">
            <a:off x="894816" y="1273718"/>
            <a:ext cx="714380" cy="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グループ化 77"/>
          <p:cNvGrpSpPr/>
          <p:nvPr/>
        </p:nvGrpSpPr>
        <p:grpSpPr>
          <a:xfrm>
            <a:off x="751940" y="1130842"/>
            <a:ext cx="285752" cy="214314"/>
            <a:chOff x="4237051" y="6429396"/>
            <a:chExt cx="192073" cy="197078"/>
          </a:xfrm>
        </p:grpSpPr>
        <p:sp>
          <p:nvSpPr>
            <p:cNvPr id="79" name="円/楕円 78"/>
            <p:cNvSpPr/>
            <p:nvPr/>
          </p:nvSpPr>
          <p:spPr>
            <a:xfrm>
              <a:off x="4237051" y="6429396"/>
              <a:ext cx="192073" cy="19707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80" name="直線コネクタ 79"/>
            <p:cNvCxnSpPr>
              <a:stCxn id="79" idx="1"/>
              <a:endCxn id="79" idx="5"/>
            </p:cNvCxnSpPr>
            <p:nvPr/>
          </p:nvCxnSpPr>
          <p:spPr>
            <a:xfrm rot="16200000" flipH="1">
              <a:off x="4263410" y="6460027"/>
              <a:ext cx="139355" cy="1358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コネクタ 80"/>
            <p:cNvCxnSpPr>
              <a:stCxn id="79" idx="7"/>
              <a:endCxn id="79" idx="3"/>
            </p:cNvCxnSpPr>
            <p:nvPr/>
          </p:nvCxnSpPr>
          <p:spPr>
            <a:xfrm rot="16200000" flipH="1" flipV="1">
              <a:off x="4263410" y="6460027"/>
              <a:ext cx="139355" cy="1358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テキスト ボックス 83"/>
          <p:cNvSpPr txBox="1"/>
          <p:nvPr/>
        </p:nvSpPr>
        <p:spPr>
          <a:xfrm>
            <a:off x="537626" y="273586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(001)</a:t>
            </a:r>
            <a:endParaRPr kumimoji="1" lang="ja-JP" altLang="en-US" dirty="0"/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1537758" y="1047262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(100)</a:t>
            </a:r>
            <a:endParaRPr kumimoji="1" lang="ja-JP" altLang="en-US" dirty="0"/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3714" y="1059404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(120)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3219</TotalTime>
  <Words>539</Words>
  <Application>Microsoft Office PowerPoint</Application>
  <PresentationFormat>画面に合わせる (4:3)</PresentationFormat>
  <Paragraphs>214</Paragraphs>
  <Slides>23</Slides>
  <Notes>4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3</vt:i4>
      </vt:variant>
      <vt:variant>
        <vt:lpstr>スライド タイトル</vt:lpstr>
      </vt:variant>
      <vt:variant>
        <vt:i4>23</vt:i4>
      </vt:variant>
    </vt:vector>
  </HeadingPairs>
  <TitlesOfParts>
    <vt:vector size="27" baseType="lpstr">
      <vt:lpstr>Office テーマ</vt:lpstr>
      <vt:lpstr>Equation</vt:lpstr>
      <vt:lpstr>Microsoft Equation 3.0</vt:lpstr>
      <vt:lpstr>数式</vt:lpstr>
      <vt:lpstr>Terahertz spectroscopy of electromagnons excitation in a hexaferrite Ba2Mg2Fe12O22</vt:lpstr>
      <vt:lpstr>Contents </vt:lpstr>
      <vt:lpstr>Polarization and Magnetization</vt:lpstr>
      <vt:lpstr>Multiferroics </vt:lpstr>
      <vt:lpstr>Magnetoelectric effect (ME effect) </vt:lpstr>
      <vt:lpstr>Electromagnon </vt:lpstr>
      <vt:lpstr>Theory of electromagnon</vt:lpstr>
      <vt:lpstr>Hexagonal ferrite Ba2Mg2Fe12O22</vt:lpstr>
      <vt:lpstr>Transition of spin phase  by magnetic field</vt:lpstr>
      <vt:lpstr>スライド 10</vt:lpstr>
      <vt:lpstr>Longitudinal conical form</vt:lpstr>
      <vt:lpstr>Transverse conical form</vt:lpstr>
      <vt:lpstr>Conclusion  </vt:lpstr>
      <vt:lpstr>スライド 14</vt:lpstr>
      <vt:lpstr>スライド 15</vt:lpstr>
      <vt:lpstr>Purpose  </vt:lpstr>
      <vt:lpstr>Decide optical coefficient</vt:lpstr>
      <vt:lpstr>Experimental set up</vt:lpstr>
      <vt:lpstr>Emergency of electromagnon</vt:lpstr>
      <vt:lpstr>Y-type</vt:lpstr>
      <vt:lpstr>Spiral spin structure</vt:lpstr>
      <vt:lpstr>Electromagnon </vt:lpstr>
      <vt:lpstr>RMnO3 electromagnon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Gigantic terahertz magnetochromism via electromagnons in the hexaferrite magnet Ba2Mg2Fe12O22</dc:title>
  <dc:creator>tadataka</dc:creator>
  <cp:lastModifiedBy>tadataka</cp:lastModifiedBy>
  <cp:revision>312</cp:revision>
  <dcterms:created xsi:type="dcterms:W3CDTF">2011-05-25T09:15:19Z</dcterms:created>
  <dcterms:modified xsi:type="dcterms:W3CDTF">2011-06-07T08:09:55Z</dcterms:modified>
</cp:coreProperties>
</file>