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4" r:id="rId4"/>
    <p:sldId id="258" r:id="rId5"/>
    <p:sldId id="291" r:id="rId6"/>
    <p:sldId id="299" r:id="rId7"/>
    <p:sldId id="293" r:id="rId8"/>
    <p:sldId id="271" r:id="rId9"/>
    <p:sldId id="273" r:id="rId10"/>
    <p:sldId id="296" r:id="rId11"/>
    <p:sldId id="263" r:id="rId12"/>
    <p:sldId id="267" r:id="rId13"/>
    <p:sldId id="289" r:id="rId14"/>
    <p:sldId id="282" r:id="rId15"/>
    <p:sldId id="287" r:id="rId16"/>
    <p:sldId id="283" r:id="rId17"/>
    <p:sldId id="275" r:id="rId18"/>
    <p:sldId id="269" r:id="rId19"/>
    <p:sldId id="260" r:id="rId20"/>
    <p:sldId id="290" r:id="rId21"/>
    <p:sldId id="297" r:id="rId22"/>
    <p:sldId id="277" r:id="rId23"/>
    <p:sldId id="279" r:id="rId24"/>
    <p:sldId id="281" r:id="rId25"/>
    <p:sldId id="292" r:id="rId26"/>
    <p:sldId id="295" r:id="rId27"/>
    <p:sldId id="298" r:id="rId28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D27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60"/>
  </p:normalViewPr>
  <p:slideViewPr>
    <p:cSldViewPr>
      <p:cViewPr varScale="1">
        <p:scale>
          <a:sx n="73" d="100"/>
          <a:sy n="73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08A0-CF6E-42C5-9B7D-CD3DB429B764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7D3E4-C9EF-4271-979D-64EE53B17F6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9D5B9-3A1F-4B26-8246-A0AB1B8DE4F5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0071D-717C-4F70-9FCD-F2BD8631D6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交換相関エネルギー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交換相関エネルギー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実験は角度分解光電子分光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内部磁場　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7AAA-FA58-45C4-B487-C51359D8200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7AAA-FA58-45C4-B487-C51359D8200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2810-46D0-48B8-A1BB-A087E86DAD96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78D4-A1AE-40F8-8FBB-72C43330C0A8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9593-DC2A-48DC-99DD-416F67ACFB6F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7D18-919B-4C87-B8F6-E90151B5114D}" type="datetime1">
              <a:rPr lang="ja-JP" altLang="en-US" smtClean="0"/>
              <a:pPr>
                <a:defRPr/>
              </a:pPr>
              <a:t>2011/6/8</a:t>
            </a:fld>
            <a:endParaRPr lang="ja-JP" altLang="en-US"/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2455-A1EB-472C-90C0-9E220D63506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F91-6C5F-4C3F-A6AC-AA5959E44EB6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E60C-B0BA-436D-B702-D2DCAA23F516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A6-AF77-4F0E-BFB4-0EF9C8501035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8AA-B0A4-4CA4-B1BA-A9E702C86970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1DAF-D1A0-424C-BC0C-605988350E5E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83F6-B176-499B-8811-32B9F4C98D90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1B95-0ACF-409B-A13B-264E0626048F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576-F2EF-486D-A340-BE7CC869F3C1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16318B-63C3-4E2D-87E1-9C8ADC52D89B}" type="datetime1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7848872" cy="151288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First-principles calculation of electronic properties of YBa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Cu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6+</a:t>
            </a:r>
            <a:r>
              <a:rPr lang="en-US" altLang="ja-JP" i="1" baseline="-25000" dirty="0" smtClean="0"/>
              <a:t>y </a:t>
            </a:r>
            <a:r>
              <a:rPr lang="en-US" altLang="ja-JP" dirty="0" smtClean="0"/>
              <a:t>by using the self-interaction correction method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6400800" cy="1185874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Yoshida Lab</a:t>
            </a:r>
          </a:p>
          <a:p>
            <a:r>
              <a:rPr kumimoji="1" lang="en-US" altLang="ja-JP" sz="2600" dirty="0" smtClean="0">
                <a:solidFill>
                  <a:schemeClr val="bg2">
                    <a:lumMod val="25000"/>
                  </a:schemeClr>
                </a:solidFill>
              </a:rPr>
              <a:t>Tatsuo Kano</a:t>
            </a:r>
            <a:endParaRPr kumimoji="1" lang="ja-JP" alt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32656"/>
            <a:ext cx="3657600" cy="424847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364331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907704" y="63813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A.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Filippetti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, N. A.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Spaldin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, Phys. Rev. B67, 125109 (2003)</a:t>
            </a:r>
            <a:endParaRPr kumimoji="1" lang="ja-JP" altLang="en-US" dirty="0"/>
          </a:p>
        </p:txBody>
      </p:sp>
      <p:pic>
        <p:nvPicPr>
          <p:cNvPr id="5" name="Picture 2" descr="R:\t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79712" y="4725144"/>
            <a:ext cx="3657600" cy="1584176"/>
          </a:xfrm>
          <a:prstGeom prst="rect">
            <a:avLst/>
          </a:prstGeom>
          <a:noFill/>
        </p:spPr>
      </p:pic>
      <p:cxnSp>
        <p:nvCxnSpPr>
          <p:cNvPr id="21" name="直線矢印コネクタ 20"/>
          <p:cNvCxnSpPr/>
          <p:nvPr/>
        </p:nvCxnSpPr>
        <p:spPr>
          <a:xfrm rot="5400000" flipH="1" flipV="1">
            <a:off x="1908101" y="1628403"/>
            <a:ext cx="144016" cy="79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6012160" y="1484784"/>
            <a:ext cx="432048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2915816" y="5733256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779912" y="5733256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860032" y="5733256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915816" y="5877272"/>
            <a:ext cx="360040" cy="1440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779912" y="5877272"/>
            <a:ext cx="360040" cy="1440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788024" y="5877272"/>
            <a:ext cx="432048" cy="1440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rot="5400000">
            <a:off x="3275856" y="2060848"/>
            <a:ext cx="720080" cy="1588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7381106" y="2204070"/>
            <a:ext cx="1008112" cy="1588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1368152" cy="175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 lIns="45720" rIns="45720" anchor="ctr">
            <a:normAutofit/>
          </a:bodyPr>
          <a:lstStyle/>
          <a:p>
            <a:r>
              <a:rPr lang="en-US" altLang="ja-JP" dirty="0" smtClean="0"/>
              <a:t>YBa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Cu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6+y</a:t>
            </a:r>
            <a:endParaRPr lang="ja-JP" altLang="en-US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988840"/>
            <a:ext cx="4211960" cy="4257675"/>
          </a:xfrm>
        </p:spPr>
      </p:pic>
      <p:sp>
        <p:nvSpPr>
          <p:cNvPr id="8" name="正方形/長方形 7"/>
          <p:cNvSpPr/>
          <p:nvPr/>
        </p:nvSpPr>
        <p:spPr>
          <a:xfrm>
            <a:off x="179512" y="1785938"/>
            <a:ext cx="4896543" cy="428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2800" b="1" dirty="0" smtClean="0">
                <a:solidFill>
                  <a:schemeClr val="tx2"/>
                </a:solidFill>
              </a:rPr>
              <a:t>Superconductivity</a:t>
            </a:r>
          </a:p>
          <a:p>
            <a:r>
              <a:rPr lang="en-US" altLang="ja-JP" sz="2800" b="1" dirty="0" smtClean="0">
                <a:solidFill>
                  <a:schemeClr val="tx2"/>
                </a:solidFill>
              </a:rPr>
              <a:t>Electrical resistance </a:t>
            </a:r>
            <a:r>
              <a:rPr lang="ja-JP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→ 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０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r>
              <a:rPr lang="en-US" altLang="ja-JP" sz="3200" dirty="0" err="1" smtClean="0">
                <a:solidFill>
                  <a:schemeClr val="tx2"/>
                </a:solidFill>
              </a:rPr>
              <a:t>Meissner</a:t>
            </a:r>
            <a:r>
              <a:rPr lang="en-US" altLang="ja-JP" sz="3200" dirty="0" smtClean="0">
                <a:solidFill>
                  <a:schemeClr val="tx2"/>
                </a:solidFill>
              </a:rPr>
              <a:t> effect</a:t>
            </a:r>
            <a:endParaRPr lang="en-US" altLang="ja-JP" sz="3200" b="1" dirty="0" smtClean="0">
              <a:solidFill>
                <a:schemeClr val="tx2"/>
              </a:solidFill>
            </a:endParaRPr>
          </a:p>
          <a:p>
            <a:endParaRPr lang="en-US" altLang="ja-JP" sz="3200" b="1" dirty="0" smtClean="0">
              <a:solidFill>
                <a:srgbClr val="FF0000"/>
              </a:solidFill>
            </a:endParaRPr>
          </a:p>
          <a:p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1911</a:t>
            </a:r>
            <a:r>
              <a:rPr lang="en-US" altLang="ja-JP" sz="25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  </a:t>
            </a:r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Hg (4.2K)</a:t>
            </a:r>
          </a:p>
          <a:p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1986  </a:t>
            </a:r>
            <a:r>
              <a:rPr lang="en-US" altLang="ja-JP" sz="2400" dirty="0" smtClean="0">
                <a:solidFill>
                  <a:schemeClr val="tx1"/>
                </a:solidFill>
              </a:rPr>
              <a:t>La-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Ba</a:t>
            </a:r>
            <a:r>
              <a:rPr lang="en-US" altLang="ja-JP" sz="2400" dirty="0" smtClean="0">
                <a:solidFill>
                  <a:schemeClr val="tx1"/>
                </a:solidFill>
              </a:rPr>
              <a:t>-Cu-O</a:t>
            </a:r>
            <a:endParaRPr lang="en-US" altLang="ja-JP" sz="24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1987  YBa</a:t>
            </a:r>
            <a:r>
              <a:rPr lang="en-US" altLang="ja-JP" sz="25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2</a:t>
            </a:r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Cu</a:t>
            </a:r>
            <a:r>
              <a:rPr lang="en-US" altLang="ja-JP" sz="25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3</a:t>
            </a:r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O</a:t>
            </a:r>
            <a:r>
              <a:rPr lang="en-US" altLang="ja-JP" sz="25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6+y </a:t>
            </a:r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(90K)</a:t>
            </a:r>
            <a:endParaRPr lang="ja-JP" altLang="en-US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173" name="正方形/長方形 9"/>
          <p:cNvSpPr>
            <a:spLocks noChangeArrowheads="1"/>
          </p:cNvSpPr>
          <p:nvPr/>
        </p:nvSpPr>
        <p:spPr bwMode="auto">
          <a:xfrm>
            <a:off x="2915816" y="6211888"/>
            <a:ext cx="622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err="1"/>
              <a:t>J.G.Bednorz</a:t>
            </a:r>
            <a:r>
              <a:rPr lang="en-US" altLang="ja-JP" dirty="0"/>
              <a:t> and </a:t>
            </a:r>
            <a:r>
              <a:rPr lang="en-US" altLang="ja-JP" dirty="0" err="1" smtClean="0"/>
              <a:t>K.A.Muller</a:t>
            </a:r>
            <a:r>
              <a:rPr lang="en-US" altLang="ja-JP" dirty="0" smtClean="0"/>
              <a:t> ; </a:t>
            </a:r>
            <a:r>
              <a:rPr lang="en-US" altLang="ja-JP" dirty="0"/>
              <a:t> </a:t>
            </a:r>
            <a:r>
              <a:rPr lang="en-US" altLang="ja-JP" dirty="0" err="1" smtClean="0"/>
              <a:t>Z.Physik</a:t>
            </a:r>
            <a:r>
              <a:rPr lang="en-US" altLang="ja-JP" dirty="0" smtClean="0"/>
              <a:t> </a:t>
            </a:r>
            <a:r>
              <a:rPr lang="en-US" altLang="ja-JP" dirty="0"/>
              <a:t>B64,189 (1986)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15567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La-</a:t>
            </a:r>
            <a:r>
              <a:rPr lang="en-US" altLang="ja-JP" sz="2400" dirty="0" err="1" smtClean="0"/>
              <a:t>Ba</a:t>
            </a:r>
            <a:r>
              <a:rPr lang="en-US" altLang="ja-JP" sz="2400" dirty="0" smtClean="0"/>
              <a:t>-Cu-O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251520" y="2852936"/>
            <a:ext cx="4680520" cy="100811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5536" y="6093296"/>
            <a:ext cx="396049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YBa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Cu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O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6+y</a:t>
            </a:r>
            <a:r>
              <a:rPr lang="en-US" altLang="ja-JP" dirty="0" smtClean="0">
                <a:solidFill>
                  <a:schemeClr val="tx1"/>
                </a:solidFill>
              </a:rPr>
              <a:t>(simple </a:t>
            </a:r>
            <a:r>
              <a:rPr lang="en-US" altLang="ja-JP" dirty="0">
                <a:solidFill>
                  <a:schemeClr val="tx1"/>
                </a:solidFill>
              </a:rPr>
              <a:t>tetragonal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716016" y="6093296"/>
            <a:ext cx="39603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YBa</a:t>
            </a:r>
            <a:r>
              <a:rPr lang="en-US" altLang="ja-JP" baseline="-25000" dirty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Cu</a:t>
            </a:r>
            <a:r>
              <a:rPr lang="en-US" altLang="ja-JP" baseline="-25000" dirty="0">
                <a:solidFill>
                  <a:schemeClr val="tx1"/>
                </a:solidFill>
              </a:rPr>
              <a:t>3</a:t>
            </a:r>
            <a:r>
              <a:rPr lang="en-US" altLang="ja-JP" dirty="0">
                <a:solidFill>
                  <a:schemeClr val="tx1"/>
                </a:solidFill>
              </a:rPr>
              <a:t>O</a:t>
            </a:r>
            <a:r>
              <a:rPr lang="en-US" altLang="ja-JP" baseline="-25000" dirty="0">
                <a:solidFill>
                  <a:schemeClr val="tx1"/>
                </a:solidFill>
              </a:rPr>
              <a:t>7</a:t>
            </a:r>
            <a:r>
              <a:rPr lang="en-US" altLang="ja-JP" dirty="0">
                <a:solidFill>
                  <a:schemeClr val="tx1"/>
                </a:solidFill>
              </a:rPr>
              <a:t>(simple </a:t>
            </a:r>
            <a:r>
              <a:rPr lang="en-US" altLang="ja-JP" dirty="0">
                <a:solidFill>
                  <a:schemeClr val="tx1"/>
                </a:solidFill>
                <a:ea typeface="ＭＳ Ｐゴシック" pitchFamily="50" charset="-128"/>
              </a:rPr>
              <a:t>orthorhombic 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Crystal structure</a:t>
            </a:r>
            <a:endParaRPr kumimoji="1" lang="ja-JP" altLang="en-US" sz="4400" b="0" i="0" u="none" strike="noStrike" kern="0" cap="none" spc="0" normalizeH="0" baseline="-2500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34"/>
          <p:cNvSpPr txBox="1">
            <a:spLocks noChangeArrowheads="1"/>
          </p:cNvSpPr>
          <p:nvPr/>
        </p:nvSpPr>
        <p:spPr bwMode="auto">
          <a:xfrm>
            <a:off x="3059832" y="6488668"/>
            <a:ext cx="570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Warren E. Pickett ; Rev. Mod. Phys. 61, 433 (1989)</a:t>
            </a:r>
            <a:endParaRPr lang="ja-JP" alt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2808312" cy="47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2808312" cy="473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線矢印コネクタ 14"/>
          <p:cNvCxnSpPr/>
          <p:nvPr/>
        </p:nvCxnSpPr>
        <p:spPr>
          <a:xfrm rot="10800000" flipV="1">
            <a:off x="3347864" y="4725144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139952" y="4509120"/>
            <a:ext cx="50405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Cu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 flipV="1">
            <a:off x="3203848" y="4149080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139952" y="3933056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755576" y="4653136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79512" y="4725144"/>
            <a:ext cx="504056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Ba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755576" y="3573016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23528" y="3356992"/>
            <a:ext cx="4320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diagram</a:t>
            </a:r>
            <a:endParaRPr kumimoji="1" lang="ja-JP" altLang="en-US" dirty="0"/>
          </a:p>
        </p:txBody>
      </p:sp>
      <p:graphicFrame>
        <p:nvGraphicFramePr>
          <p:cNvPr id="14" name="コンテンツ プレースホルダ 13"/>
          <p:cNvGraphicFramePr>
            <a:graphicFrameLocks noGrp="1"/>
          </p:cNvGraphicFramePr>
          <p:nvPr>
            <p:ph idx="1"/>
          </p:nvPr>
        </p:nvGraphicFramePr>
        <p:xfrm>
          <a:off x="323528" y="5733256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Eg</a:t>
                      </a:r>
                      <a:r>
                        <a:rPr kumimoji="1" lang="en-US" altLang="ja-JP" baseline="0" dirty="0" smtClean="0"/>
                        <a:t>(LDA)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Eg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err="1" smtClean="0"/>
                        <a:t>expt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M(LDA)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M(</a:t>
                      </a:r>
                      <a:r>
                        <a:rPr kumimoji="1" lang="en-US" altLang="ja-JP" dirty="0" err="1" smtClean="0"/>
                        <a:t>expt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YBa</a:t>
                      </a:r>
                      <a:r>
                        <a:rPr kumimoji="1" lang="en-US" altLang="ja-JP" baseline="-25000" dirty="0" smtClean="0"/>
                        <a:t>2</a:t>
                      </a:r>
                      <a:r>
                        <a:rPr kumimoji="1" lang="en-US" altLang="ja-JP" dirty="0" smtClean="0"/>
                        <a:t>Cu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O</a:t>
                      </a:r>
                      <a:r>
                        <a:rPr kumimoji="1" lang="en-US" altLang="ja-JP" baseline="-25000" dirty="0" smtClean="0"/>
                        <a:t>6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0.33eV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4"/>
          <p:cNvSpPr>
            <a:spLocks noChangeArrowheads="1"/>
          </p:cNvSpPr>
          <p:nvPr/>
        </p:nvSpPr>
        <p:spPr bwMode="auto">
          <a:xfrm>
            <a:off x="2375248" y="5301208"/>
            <a:ext cx="6768752" cy="5000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dirty="0"/>
              <a:t>　</a:t>
            </a:r>
            <a:r>
              <a:rPr lang="en-US" altLang="ja-JP" dirty="0"/>
              <a:t>M. A. HOSSAIN et </a:t>
            </a:r>
            <a:r>
              <a:rPr lang="en-US" altLang="ja-JP" dirty="0" smtClean="0"/>
              <a:t>al.</a:t>
            </a:r>
            <a:r>
              <a:rPr lang="ja-JP" altLang="en-US" dirty="0" smtClean="0"/>
              <a:t> </a:t>
            </a:r>
            <a:r>
              <a:rPr lang="en-US" altLang="ja-JP" dirty="0" smtClean="0"/>
              <a:t>Nature Phys. </a:t>
            </a:r>
            <a:r>
              <a:rPr lang="en-US" altLang="en-US" dirty="0" smtClean="0"/>
              <a:t>4, </a:t>
            </a:r>
            <a:r>
              <a:rPr lang="en-US" altLang="en-US" dirty="0"/>
              <a:t>JULY </a:t>
            </a:r>
            <a:r>
              <a:rPr lang="en-US" altLang="en-US" dirty="0" smtClean="0"/>
              <a:t>(2008)</a:t>
            </a:r>
            <a:endParaRPr lang="en-US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516216" y="1844824"/>
            <a:ext cx="2064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YBa</a:t>
            </a:r>
            <a:r>
              <a:rPr lang="en-US" altLang="ja-JP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2</a:t>
            </a:r>
            <a:r>
              <a:rPr lang="en-US" altLang="ja-JP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Cu</a:t>
            </a:r>
            <a:r>
              <a:rPr lang="en-US" altLang="ja-JP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3</a:t>
            </a:r>
            <a:r>
              <a:rPr lang="en-US" altLang="ja-JP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O</a:t>
            </a:r>
            <a:r>
              <a:rPr lang="en-US" altLang="ja-JP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6+y</a:t>
            </a:r>
            <a:endParaRPr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907704" y="5085184"/>
            <a:ext cx="63367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316416" y="48691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</a:t>
            </a:r>
            <a:endParaRPr kumimoji="1" lang="ja-JP" altLang="en-US" sz="2400" dirty="0"/>
          </a:p>
        </p:txBody>
      </p:sp>
      <p:cxnSp>
        <p:nvCxnSpPr>
          <p:cNvPr id="12" name="直線コネクタ 11"/>
          <p:cNvCxnSpPr/>
          <p:nvPr/>
        </p:nvCxnSpPr>
        <p:spPr>
          <a:xfrm rot="5400000">
            <a:off x="3707904" y="508518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5580112" y="508518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563888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0.5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08104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3778896" y="6488112"/>
            <a:ext cx="536510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P. Wei, Z. </a:t>
            </a:r>
            <a:r>
              <a:rPr lang="en-US" altLang="ja-JP" dirty="0"/>
              <a:t>Qing </a:t>
            </a:r>
            <a:r>
              <a:rPr lang="en-US" altLang="ja-JP" dirty="0" smtClean="0"/>
              <a:t>; Phys. Rev. B49,  </a:t>
            </a:r>
            <a:r>
              <a:rPr lang="en-US" altLang="ja-JP" dirty="0"/>
              <a:t>17 (1994)</a:t>
            </a:r>
            <a:endParaRPr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 rot="5400000">
            <a:off x="1835696" y="508518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763688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ja-JP" dirty="0" smtClean="0"/>
              <a:t>LDA is a reasonable method in electronic structure calculations, but error may occur magnetic and strongly-correlated systems.</a:t>
            </a:r>
          </a:p>
          <a:p>
            <a:r>
              <a:rPr lang="en-US" altLang="ja-JP" dirty="0" smtClean="0"/>
              <a:t>SIC is a solution of the error.</a:t>
            </a:r>
          </a:p>
          <a:p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YBa</a:t>
            </a:r>
            <a:r>
              <a:rPr lang="en-US" altLang="ja-JP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2</a:t>
            </a:r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Cu</a:t>
            </a:r>
            <a:r>
              <a:rPr lang="en-US" altLang="ja-JP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3</a:t>
            </a:r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O</a:t>
            </a:r>
            <a:r>
              <a:rPr lang="en-US" altLang="ja-JP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6+y </a:t>
            </a:r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 change </a:t>
            </a:r>
            <a:r>
              <a:rPr lang="en-US" altLang="ja-JP" dirty="0" smtClean="0"/>
              <a:t>electronic properties for oxygen doping.</a:t>
            </a:r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 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2">
                    <a:lumMod val="25000"/>
                  </a:schemeClr>
                </a:solidFill>
              </a:rPr>
              <a:t>My work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I will calculate</a:t>
            </a:r>
            <a:r>
              <a:rPr lang="ja-JP" altLang="en-US" dirty="0" smtClean="0"/>
              <a:t> </a:t>
            </a:r>
            <a:r>
              <a:rPr lang="en-US" altLang="ja-JP" dirty="0" smtClean="0"/>
              <a:t>electronic properties of  </a:t>
            </a:r>
            <a:r>
              <a:rPr kumimoji="1" lang="en-US" altLang="ja-JP" dirty="0" smtClean="0"/>
              <a:t>YBCO </a:t>
            </a:r>
            <a:r>
              <a:rPr lang="en-US" altLang="ja-JP" dirty="0" smtClean="0"/>
              <a:t>using the self-interaction  correction method.</a:t>
            </a:r>
          </a:p>
          <a:p>
            <a:r>
              <a:rPr lang="en-US" altLang="ja-JP" dirty="0" smtClean="0"/>
              <a:t>I will observe change of magnetism with doping.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おわり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dirty="0" smtClean="0">
              <a:ea typeface="ＭＳ Ｐゴシック" pitchFamily="50" charset="-128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85875"/>
            <a:ext cx="3657600" cy="3429000"/>
          </a:xfrm>
          <a:noFill/>
        </p:spPr>
      </p:pic>
      <p:pic>
        <p:nvPicPr>
          <p:cNvPr id="2048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285875"/>
            <a:ext cx="3657600" cy="3429000"/>
          </a:xfrm>
          <a:noFill/>
        </p:spPr>
      </p:pic>
      <p:pic>
        <p:nvPicPr>
          <p:cNvPr id="20485" name="Picture 4" descr="R:\ts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91075"/>
            <a:ext cx="5419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380288" y="5013325"/>
            <a:ext cx="1763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ヒラギノ角ゴ StdN W8"/>
                <a:ea typeface="ヒラギノ角ゴ StdN W8"/>
                <a:cs typeface="ヒラギノ角ゴ StdN W8"/>
              </a:rPr>
              <a:t>A. </a:t>
            </a:r>
            <a:r>
              <a:rPr lang="en-US" altLang="ja-JP" dirty="0" err="1" smtClean="0">
                <a:latin typeface="ヒラギノ角ゴ StdN W8"/>
                <a:ea typeface="ヒラギノ角ゴ StdN W8"/>
                <a:cs typeface="ヒラギノ角ゴ StdN W8"/>
              </a:rPr>
              <a:t>Filippetti</a:t>
            </a:r>
            <a:r>
              <a:rPr lang="en-US" altLang="ja-JP" dirty="0" smtClean="0">
                <a:latin typeface="ヒラギノ角ゴ StdN W8"/>
                <a:ea typeface="ヒラギノ角ゴ StdN W8"/>
                <a:cs typeface="ヒラギノ角ゴ StdN W8"/>
              </a:rPr>
              <a:t>, N.A. </a:t>
            </a:r>
            <a:r>
              <a:rPr lang="en-US" altLang="ja-JP" dirty="0" err="1" smtClean="0">
                <a:latin typeface="ヒラギノ角ゴ StdN W8"/>
                <a:ea typeface="ヒラギノ角ゴ StdN W8"/>
                <a:cs typeface="ヒラギノ角ゴ StdN W8"/>
              </a:rPr>
              <a:t>Spaldim</a:t>
            </a:r>
            <a:r>
              <a:rPr lang="en-US" altLang="ja-JP" dirty="0" smtClean="0">
                <a:latin typeface="ヒラギノ角ゴ StdN W8"/>
                <a:ea typeface="ヒラギノ角ゴ StdN W8"/>
                <a:cs typeface="ヒラギノ角ゴ StdN W8"/>
              </a:rPr>
              <a:t> ; Phys. Rev. B67, 125190 (2003)</a:t>
            </a:r>
            <a:endParaRPr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275856" y="5445224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275856" y="558924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843808" y="5733256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076056" y="5445224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076056" y="558924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211960" y="5733256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2736590" y="2816932"/>
            <a:ext cx="215230" cy="794"/>
          </a:xfrm>
          <a:prstGeom prst="straightConnector1">
            <a:avLst/>
          </a:prstGeom>
          <a:ln w="25400"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5400000">
            <a:off x="6515422" y="2564904"/>
            <a:ext cx="720874" cy="794"/>
          </a:xfrm>
          <a:prstGeom prst="straightConnector1">
            <a:avLst/>
          </a:prstGeom>
          <a:ln w="25400"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:\nphys998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268760"/>
            <a:ext cx="6572250" cy="4857750"/>
          </a:xfrm>
          <a:prstGeom prst="rect">
            <a:avLst/>
          </a:prstGeom>
        </p:spPr>
      </p:pic>
      <p:sp>
        <p:nvSpPr>
          <p:cNvPr id="3" name="正方形/長方形 4"/>
          <p:cNvSpPr>
            <a:spLocks noChangeArrowheads="1"/>
          </p:cNvSpPr>
          <p:nvPr/>
        </p:nvSpPr>
        <p:spPr bwMode="auto">
          <a:xfrm>
            <a:off x="1763688" y="6357938"/>
            <a:ext cx="6768752" cy="5000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dirty="0"/>
              <a:t>　</a:t>
            </a:r>
            <a:r>
              <a:rPr lang="en-US" altLang="ja-JP" dirty="0"/>
              <a:t>M. A. HOSSAIN et </a:t>
            </a:r>
            <a:r>
              <a:rPr lang="en-US" altLang="ja-JP" dirty="0" smtClean="0"/>
              <a:t>al.</a:t>
            </a:r>
            <a:r>
              <a:rPr lang="ja-JP" altLang="en-US" dirty="0" smtClean="0"/>
              <a:t> </a:t>
            </a:r>
            <a:r>
              <a:rPr lang="en-US" altLang="ja-JP" dirty="0" smtClean="0"/>
              <a:t>Nature Phys. </a:t>
            </a:r>
            <a:r>
              <a:rPr lang="en-US" altLang="en-US" dirty="0" smtClean="0"/>
              <a:t>4, </a:t>
            </a:r>
            <a:r>
              <a:rPr lang="en-US" altLang="en-US" dirty="0"/>
              <a:t>JULY </a:t>
            </a:r>
            <a:r>
              <a:rPr lang="en-US" altLang="en-US" dirty="0" smtClean="0"/>
              <a:t>(2008)</a:t>
            </a:r>
            <a:endParaRPr lang="en-US" altLang="en-U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altLang="ja-JP" sz="44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Phase diagram</a:t>
            </a:r>
            <a:endParaRPr kumimoji="1" lang="ja-JP" altLang="en-US" sz="44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Atomic environment</a:t>
            </a:r>
            <a:endParaRPr lang="ja-JP" altLang="en-US" dirty="0" smtClean="0"/>
          </a:p>
        </p:txBody>
      </p:sp>
      <p:graphicFrame>
        <p:nvGraphicFramePr>
          <p:cNvPr id="40052" name="Group 116"/>
          <p:cNvGraphicFramePr>
            <a:graphicFrameLocks noGrp="1"/>
          </p:cNvGraphicFramePr>
          <p:nvPr>
            <p:ph idx="1"/>
          </p:nvPr>
        </p:nvGraphicFramePr>
        <p:xfrm>
          <a:off x="500063" y="2071688"/>
          <a:ext cx="3178175" cy="4140518"/>
        </p:xfrm>
        <a:graphic>
          <a:graphicData uri="http://schemas.openxmlformats.org/drawingml/2006/table">
            <a:tbl>
              <a:tblPr/>
              <a:tblGrid>
                <a:gridCol w="1162050"/>
                <a:gridCol w="2016125"/>
              </a:tblGrid>
              <a:tr h="574675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3.8591Å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3.9195Å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11.8431Å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z</a:t>
                      </a:r>
                      <a:r>
                        <a:rPr kumimoji="1" lang="en-US" altLang="ja-JP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Cu2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0.3574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z</a:t>
                      </a:r>
                      <a:r>
                        <a:rPr kumimoji="1" lang="en-US" altLang="ja-JP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O2</a:t>
                      </a:r>
                      <a:endParaRPr kumimoji="1" lang="ja-JP" altLang="en-US" sz="2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0.3767</a:t>
                      </a:r>
                      <a:endParaRPr kumimoji="1" lang="ja-JP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724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z</a:t>
                      </a:r>
                      <a:r>
                        <a:rPr kumimoji="1" lang="en-US" altLang="ja-JP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O3</a:t>
                      </a:r>
                      <a:endParaRPr kumimoji="1" lang="ja-JP" altLang="en-US" sz="2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0.3804</a:t>
                      </a:r>
                      <a:endParaRPr kumimoji="1" lang="ja-JP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z</a:t>
                      </a:r>
                      <a:r>
                        <a:rPr kumimoji="1" lang="en-US" altLang="ja-JP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O4</a:t>
                      </a:r>
                      <a:endParaRPr kumimoji="1" lang="ja-JP" altLang="en-US" sz="2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0.1542</a:t>
                      </a:r>
                      <a:endParaRPr kumimoji="1" lang="ja-JP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z</a:t>
                      </a:r>
                      <a:r>
                        <a:rPr kumimoji="1" lang="en-US" altLang="ja-JP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Ba</a:t>
                      </a:r>
                      <a:endParaRPr kumimoji="1" lang="ja-JP" altLang="en-US" sz="2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Calibri" pitchFamily="34" charset="0"/>
                        <a:buNone/>
                        <a:tabLst/>
                      </a:pPr>
                      <a:r>
                        <a:rPr kumimoji="1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0.1895</a:t>
                      </a:r>
                      <a:endParaRPr kumimoji="1" lang="ja-JP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8" name="Text Box 99"/>
          <p:cNvSpPr txBox="1">
            <a:spLocks noChangeArrowheads="1"/>
          </p:cNvSpPr>
          <p:nvPr/>
        </p:nvSpPr>
        <p:spPr bwMode="auto">
          <a:xfrm>
            <a:off x="755576" y="1196752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C00000"/>
                </a:solidFill>
              </a:rPr>
              <a:t>YBa</a:t>
            </a:r>
            <a:r>
              <a:rPr lang="en-US" altLang="ja-JP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ja-JP" sz="2400" dirty="0" smtClean="0">
                <a:solidFill>
                  <a:srgbClr val="C00000"/>
                </a:solidFill>
              </a:rPr>
              <a:t>Cu</a:t>
            </a:r>
            <a:r>
              <a:rPr lang="en-US" altLang="ja-JP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ja-JP" sz="2400" dirty="0" smtClean="0">
                <a:solidFill>
                  <a:srgbClr val="C00000"/>
                </a:solidFill>
              </a:rPr>
              <a:t>O</a:t>
            </a:r>
            <a:r>
              <a:rPr lang="en-US" altLang="ja-JP" sz="2400" baseline="-25000" dirty="0" smtClean="0">
                <a:solidFill>
                  <a:srgbClr val="C00000"/>
                </a:solidFill>
              </a:rPr>
              <a:t>7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29729" name="テキスト ボックス 34"/>
          <p:cNvSpPr txBox="1">
            <a:spLocks noChangeArrowheads="1"/>
          </p:cNvSpPr>
          <p:nvPr/>
        </p:nvSpPr>
        <p:spPr bwMode="auto">
          <a:xfrm>
            <a:off x="3059832" y="6309320"/>
            <a:ext cx="570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Warren E. Pickett ; Rev. Mod. Phys. 61, 433 (1989)</a:t>
            </a:r>
            <a:endParaRPr lang="ja-JP" altLang="en-US" dirty="0"/>
          </a:p>
        </p:txBody>
      </p:sp>
      <p:pic>
        <p:nvPicPr>
          <p:cNvPr id="2973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500"/>
            <a:ext cx="3165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83568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   (simple </a:t>
            </a:r>
            <a:r>
              <a:rPr lang="en-US" altLang="ja-JP" dirty="0" smtClean="0">
                <a:solidFill>
                  <a:srgbClr val="C00000"/>
                </a:solidFill>
                <a:ea typeface="ＭＳ Ｐゴシック" pitchFamily="50" charset="-128"/>
              </a:rPr>
              <a:t>orthorhombic 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62455-A1EB-472C-90C0-9E220D635064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Introduction</a:t>
            </a:r>
          </a:p>
          <a:p>
            <a:pPr>
              <a:buNone/>
            </a:pPr>
            <a:r>
              <a:rPr lang="en-US" altLang="ja-JP" dirty="0" smtClean="0"/>
              <a:t>   Computational Materials Design 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   First-principles calculation</a:t>
            </a:r>
          </a:p>
          <a:p>
            <a:pPr>
              <a:buNone/>
            </a:pPr>
            <a:r>
              <a:rPr lang="ja-JP" altLang="en-US" dirty="0" smtClean="0"/>
              <a:t>　   </a:t>
            </a:r>
            <a:r>
              <a:rPr lang="en-US" altLang="ja-JP" dirty="0" smtClean="0"/>
              <a:t>DFT(Density Functional Theory)</a:t>
            </a:r>
          </a:p>
          <a:p>
            <a:pPr>
              <a:buNone/>
            </a:pPr>
            <a:r>
              <a:rPr lang="en-US" altLang="ja-JP" dirty="0" smtClean="0"/>
              <a:t>     LDA(Local Density Approximation)</a:t>
            </a:r>
          </a:p>
          <a:p>
            <a:pPr>
              <a:buNone/>
            </a:pPr>
            <a:r>
              <a:rPr lang="en-US" altLang="ja-JP" dirty="0" smtClean="0"/>
              <a:t>     SIC(Self Interaction Correction)</a:t>
            </a:r>
            <a:endParaRPr kumimoji="1" lang="en-US" altLang="ja-JP" dirty="0" smtClean="0"/>
          </a:p>
          <a:p>
            <a:r>
              <a:rPr kumimoji="1" lang="en-US" altLang="ja-JP" dirty="0" smtClean="0"/>
              <a:t>YBa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Cu</a:t>
            </a:r>
            <a:r>
              <a:rPr kumimoji="1" lang="en-US" altLang="ja-JP" baseline="-25000" dirty="0" smtClean="0"/>
              <a:t>3</a:t>
            </a:r>
            <a:r>
              <a:rPr lang="en-US" altLang="ja-JP" dirty="0" smtClean="0"/>
              <a:t>O</a:t>
            </a:r>
            <a:r>
              <a:rPr kumimoji="1" lang="en-US" altLang="ja-JP" baseline="-25000" dirty="0" smtClean="0"/>
              <a:t>6+y</a:t>
            </a:r>
          </a:p>
          <a:p>
            <a:pPr>
              <a:buNone/>
            </a:pPr>
            <a:r>
              <a:rPr lang="en-US" altLang="ja-JP" i="1" dirty="0" smtClean="0"/>
              <a:t>       </a:t>
            </a:r>
            <a:r>
              <a:rPr lang="en-US" altLang="ja-JP" dirty="0" smtClean="0"/>
              <a:t>Crystal structure</a:t>
            </a:r>
          </a:p>
          <a:p>
            <a:pPr>
              <a:buNone/>
            </a:pPr>
            <a:r>
              <a:rPr lang="en-US" altLang="ja-JP" i="1" dirty="0" smtClean="0"/>
              <a:t>       </a:t>
            </a:r>
            <a:r>
              <a:rPr lang="en-US" altLang="ja-JP" dirty="0" smtClean="0"/>
              <a:t>Phase diagram</a:t>
            </a:r>
            <a:endParaRPr kumimoji="1" lang="en-US" altLang="ja-JP" baseline="-25000" dirty="0" smtClean="0"/>
          </a:p>
          <a:p>
            <a:r>
              <a:rPr lang="en-US" altLang="ja-JP" dirty="0" smtClean="0"/>
              <a:t>Summary</a:t>
            </a:r>
            <a:endParaRPr kumimoji="1" lang="en-US" altLang="ja-JP" dirty="0" smtClean="0"/>
          </a:p>
          <a:p>
            <a:r>
              <a:rPr lang="en-US" altLang="ja-JP" dirty="0" smtClean="0"/>
              <a:t>My work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 rot="16200000">
            <a:off x="1043608" y="2420888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6200000">
            <a:off x="1547664" y="2420888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2555776" y="2420888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6200000">
            <a:off x="2051720" y="2420888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16200000">
            <a:off x="3059832" y="2420888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6200000">
            <a:off x="3563888" y="2420888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6200000">
            <a:off x="4067944" y="2420888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04048" y="249289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Ferromagnetism(</a:t>
            </a:r>
            <a:r>
              <a:rPr lang="ja-JP" altLang="en-US" sz="2000" b="1" dirty="0" smtClean="0"/>
              <a:t>強磁性）</a:t>
            </a:r>
            <a:endParaRPr kumimoji="1" lang="ja-JP" altLang="en-US" sz="2000" b="1" dirty="0"/>
          </a:p>
        </p:txBody>
      </p:sp>
      <p:sp>
        <p:nvSpPr>
          <p:cNvPr id="24" name="右矢印 23"/>
          <p:cNvSpPr/>
          <p:nvPr/>
        </p:nvSpPr>
        <p:spPr>
          <a:xfrm rot="16200000">
            <a:off x="1043608" y="3573016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5400000">
            <a:off x="1547664" y="3573016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16200000">
            <a:off x="2051720" y="3573016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5400000">
            <a:off x="2555776" y="3573016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rot="5400000">
            <a:off x="3563888" y="3573016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16200000">
            <a:off x="3059832" y="3573016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 rot="16200000">
            <a:off x="4067944" y="3573016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88024" y="357301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/>
              <a:t>A</a:t>
            </a:r>
            <a:r>
              <a:rPr kumimoji="1" lang="en-US" altLang="ja-JP" sz="2000" b="1" dirty="0" err="1" smtClean="0"/>
              <a:t>ntiferromagnetism</a:t>
            </a:r>
            <a:r>
              <a:rPr kumimoji="1" lang="en-US" altLang="ja-JP" sz="2000" b="1" dirty="0" smtClean="0"/>
              <a:t>(</a:t>
            </a:r>
            <a:r>
              <a:rPr kumimoji="1" lang="ja-JP" altLang="en-US" sz="2000" b="1" dirty="0" smtClean="0"/>
              <a:t>反強磁性）</a:t>
            </a:r>
            <a:endParaRPr kumimoji="1" lang="ja-JP" altLang="en-US" sz="2000" b="1" dirty="0"/>
          </a:p>
        </p:txBody>
      </p:sp>
      <p:sp>
        <p:nvSpPr>
          <p:cNvPr id="37" name="右矢印 36"/>
          <p:cNvSpPr/>
          <p:nvPr/>
        </p:nvSpPr>
        <p:spPr>
          <a:xfrm rot="14420440">
            <a:off x="1043608" y="4725144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2702537">
            <a:off x="1547664" y="4725144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18497801">
            <a:off x="2051720" y="4725144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 rot="18316117">
            <a:off x="3563888" y="4725144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 rot="10181366">
            <a:off x="3059832" y="4725144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 rot="6172940">
            <a:off x="2555776" y="4725144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 rot="1680379">
            <a:off x="4067944" y="4725144"/>
            <a:ext cx="576064" cy="432048"/>
          </a:xfrm>
          <a:prstGeom prst="rightArrow">
            <a:avLst>
              <a:gd name="adj1" fmla="val 13718"/>
              <a:gd name="adj2" fmla="val 3639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60032" y="472514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 smtClean="0"/>
              <a:t>Paramagnetism</a:t>
            </a:r>
            <a:r>
              <a:rPr lang="ja-JP" altLang="en-US" sz="2000" b="1" dirty="0" smtClean="0"/>
              <a:t>（常磁性）</a:t>
            </a:r>
            <a:endParaRPr kumimoji="1" lang="ja-JP" altLang="en-US" sz="2000" b="1" dirty="0"/>
          </a:p>
        </p:txBody>
      </p:sp>
      <p:sp>
        <p:nvSpPr>
          <p:cNvPr id="4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altLang="ja-JP" sz="44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altLang="ja-JP" sz="44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agnetism</a:t>
            </a:r>
            <a:endParaRPr kumimoji="1" lang="ja-JP" altLang="en-US" sz="44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484784"/>
            <a:ext cx="3368675" cy="4525962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48064" y="1484784"/>
            <a:ext cx="3165475" cy="4572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95536" y="6093296"/>
            <a:ext cx="396049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YBa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Cu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O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6+y</a:t>
            </a:r>
            <a:r>
              <a:rPr lang="en-US" altLang="ja-JP" dirty="0" smtClean="0">
                <a:solidFill>
                  <a:schemeClr val="tx1"/>
                </a:solidFill>
              </a:rPr>
              <a:t>(simple </a:t>
            </a:r>
            <a:r>
              <a:rPr lang="en-US" altLang="ja-JP" dirty="0">
                <a:solidFill>
                  <a:schemeClr val="tx1"/>
                </a:solidFill>
              </a:rPr>
              <a:t>tetragonal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716016" y="6093296"/>
            <a:ext cx="39603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YBa</a:t>
            </a:r>
            <a:r>
              <a:rPr lang="en-US" altLang="ja-JP" baseline="-25000" dirty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Cu</a:t>
            </a:r>
            <a:r>
              <a:rPr lang="en-US" altLang="ja-JP" baseline="-25000" dirty="0">
                <a:solidFill>
                  <a:schemeClr val="tx1"/>
                </a:solidFill>
              </a:rPr>
              <a:t>3</a:t>
            </a:r>
            <a:r>
              <a:rPr lang="en-US" altLang="ja-JP" dirty="0">
                <a:solidFill>
                  <a:schemeClr val="tx1"/>
                </a:solidFill>
              </a:rPr>
              <a:t>O</a:t>
            </a:r>
            <a:r>
              <a:rPr lang="en-US" altLang="ja-JP" baseline="-25000" dirty="0">
                <a:solidFill>
                  <a:schemeClr val="tx1"/>
                </a:solidFill>
              </a:rPr>
              <a:t>7</a:t>
            </a:r>
            <a:r>
              <a:rPr lang="en-US" altLang="ja-JP" dirty="0">
                <a:solidFill>
                  <a:schemeClr val="tx1"/>
                </a:solidFill>
              </a:rPr>
              <a:t>(simple </a:t>
            </a:r>
            <a:r>
              <a:rPr lang="en-US" altLang="ja-JP" dirty="0">
                <a:solidFill>
                  <a:schemeClr val="tx1"/>
                </a:solidFill>
                <a:ea typeface="ＭＳ Ｐゴシック" pitchFamily="50" charset="-128"/>
              </a:rPr>
              <a:t>orthorhombic 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altLang="ja-JP" sz="44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YBa</a:t>
            </a:r>
            <a:r>
              <a:rPr lang="en-US" altLang="ja-JP" sz="44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altLang="ja-JP" sz="44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Cu</a:t>
            </a:r>
            <a:r>
              <a:rPr lang="en-US" altLang="ja-JP" sz="44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altLang="ja-JP" sz="44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O</a:t>
            </a:r>
            <a:r>
              <a:rPr lang="en-US" altLang="ja-JP" sz="44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6+y</a:t>
            </a:r>
            <a:endParaRPr kumimoji="1" lang="ja-JP" altLang="en-US" sz="4400" b="0" i="0" u="none" strike="noStrike" kern="0" cap="none" spc="0" normalizeH="0" baseline="-2500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34"/>
          <p:cNvSpPr txBox="1">
            <a:spLocks noChangeArrowheads="1"/>
          </p:cNvSpPr>
          <p:nvPr/>
        </p:nvSpPr>
        <p:spPr bwMode="auto">
          <a:xfrm>
            <a:off x="3059832" y="6488668"/>
            <a:ext cx="570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Warren E. Pickett ; Rev. Mod. Phys. 61, 433 (1989)</a:t>
            </a:r>
            <a:endParaRPr lang="ja-JP" alt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58880" cy="1143000"/>
          </a:xfrm>
        </p:spPr>
        <p:txBody>
          <a:bodyPr/>
          <a:lstStyle/>
          <a:p>
            <a:r>
              <a:rPr lang="en-US" altLang="ja-JP" dirty="0" smtClean="0"/>
              <a:t>UNDOPED YBCO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77048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403648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AF </a:t>
            </a:r>
            <a:r>
              <a:rPr lang="ja-JP" altLang="en-US" dirty="0"/>
              <a:t> </a:t>
            </a:r>
            <a:r>
              <a:rPr lang="en-US" altLang="ja-JP" dirty="0" smtClean="0"/>
              <a:t>YBa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Cu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6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92080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PM </a:t>
            </a:r>
            <a:r>
              <a:rPr lang="en-US" altLang="ja-JP" dirty="0" smtClean="0"/>
              <a:t> YBa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Cu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7</a:t>
            </a:r>
            <a:endParaRPr kumimoji="1" lang="ja-JP" altLang="en-US" baseline="-250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Oxygen doping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525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1484784"/>
            <a:ext cx="3368675" cy="45259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638132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super-cell method</a:t>
            </a:r>
            <a:endParaRPr kumimoji="1" lang="ja-JP" altLang="en-US" sz="24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y=1/4(YBa</a:t>
            </a:r>
            <a:r>
              <a:rPr lang="en-US" altLang="ja-JP" i="1" baseline="-25000" dirty="0" smtClean="0"/>
              <a:t>2</a:t>
            </a:r>
            <a:r>
              <a:rPr lang="en-US" altLang="ja-JP" i="1" dirty="0" smtClean="0"/>
              <a:t>Cu</a:t>
            </a:r>
            <a:r>
              <a:rPr lang="en-US" altLang="ja-JP" i="1" baseline="-25000" dirty="0" smtClean="0"/>
              <a:t>3</a:t>
            </a:r>
            <a:r>
              <a:rPr lang="en-US" altLang="ja-JP" i="1" dirty="0" smtClean="0"/>
              <a:t>0</a:t>
            </a:r>
            <a:r>
              <a:rPr lang="en-US" altLang="ja-JP" i="1" baseline="-25000" dirty="0" smtClean="0"/>
              <a:t>6.25</a:t>
            </a:r>
            <a:r>
              <a:rPr lang="en-US" altLang="ja-JP" i="1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25658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508104" y="177281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the doping hole </a:t>
            </a:r>
            <a:r>
              <a:rPr lang="en-US" altLang="ja-JP" dirty="0" smtClean="0"/>
              <a:t>forms a </a:t>
            </a:r>
            <a:r>
              <a:rPr lang="en-US" altLang="ja-JP" dirty="0"/>
              <a:t>dispersed 1.5 </a:t>
            </a:r>
            <a:r>
              <a:rPr lang="en-US" altLang="ja-JP" dirty="0" err="1"/>
              <a:t>eV</a:t>
            </a:r>
            <a:r>
              <a:rPr lang="en-US" altLang="ja-JP" dirty="0"/>
              <a:t> wide band.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6381328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2400" dirty="0" smtClean="0"/>
              <a:t>a</a:t>
            </a:r>
            <a:endParaRPr kumimoji="1" lang="en-US" altLang="ja-JP" sz="2400" dirty="0" smtClean="0"/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63963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2400" dirty="0" smtClean="0"/>
              <a:t>b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8529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the dispersion is strongly </a:t>
            </a:r>
            <a:r>
              <a:rPr lang="en-US" altLang="ja-JP" dirty="0" smtClean="0"/>
              <a:t>one-dimensional.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79512" y="332656"/>
            <a:ext cx="8507288" cy="9361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DFT(Density Functional</a:t>
            </a:r>
            <a:r>
              <a:rPr kumimoji="1" lang="en-US" altLang="ja-JP" sz="3600" b="0" i="0" u="none" strike="noStrike" kern="0" cap="none" spc="0" normalizeH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Theory)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/>
        </p:nvGraphicFramePr>
        <p:xfrm>
          <a:off x="827584" y="1484784"/>
          <a:ext cx="6696744" cy="864096"/>
        </p:xfrm>
        <a:graphic>
          <a:graphicData uri="http://schemas.openxmlformats.org/presentationml/2006/ole">
            <p:oleObj spid="_x0000_s25602" name="数式" r:id="rId3" imgW="1511280" imgH="27936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99592" y="299695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 n</a:t>
            </a:r>
            <a:r>
              <a:rPr kumimoji="1" lang="en-US" altLang="ja-JP" sz="2800" dirty="0" smtClean="0"/>
              <a:t>(</a:t>
            </a:r>
            <a:r>
              <a:rPr kumimoji="1" lang="en-US" altLang="ja-JP" sz="2800" b="1" dirty="0" smtClean="0"/>
              <a:t>r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　→　</a:t>
            </a:r>
            <a:r>
              <a:rPr kumimoji="1" lang="en-US" altLang="ja-JP" sz="2800" dirty="0" smtClean="0"/>
              <a:t>E</a:t>
            </a:r>
            <a:endParaRPr kumimoji="1" lang="ja-JP" altLang="en-US" sz="2800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827584" y="3645024"/>
          <a:ext cx="8064896" cy="1368152"/>
        </p:xfrm>
        <a:graphic>
          <a:graphicData uri="http://schemas.openxmlformats.org/presentationml/2006/ole">
            <p:oleObj spid="_x0000_s25603" name="数式" r:id="rId4" imgW="2616120" imgH="46980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827584" y="5373216"/>
          <a:ext cx="6323013" cy="792162"/>
        </p:xfrm>
        <a:graphic>
          <a:graphicData uri="http://schemas.openxmlformats.org/presentationml/2006/ole">
            <p:oleObj spid="_x0000_s25604" name="数式" r:id="rId5" imgW="1752480" imgH="279360" progId="Equation.3">
              <p:embed/>
            </p:oleObj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79512" y="332656"/>
            <a:ext cx="8507288" cy="9361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altLang="ja-JP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LDA error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LDA(Local Density Approximation)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error may occur magnetic and strongly-correlated systems.</a:t>
            </a:r>
            <a:endParaRPr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204864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ja-JP" dirty="0" smtClean="0"/>
              <a:t>Underestimation of lattice constant.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ja-JP" dirty="0" smtClean="0"/>
          </a:p>
          <a:p>
            <a:pPr marL="342900" indent="-342900"/>
            <a:r>
              <a:rPr lang="en-US" altLang="ja-JP" dirty="0" smtClean="0"/>
              <a:t>O</a:t>
            </a:r>
            <a:r>
              <a:rPr kumimoji="1" lang="en-US" altLang="ja-JP" dirty="0" smtClean="0"/>
              <a:t>verestimation of  cohesion energy.</a:t>
            </a:r>
          </a:p>
          <a:p>
            <a:pPr marL="342900" indent="-342900"/>
            <a:endParaRPr lang="en-US" altLang="ja-JP" dirty="0" smtClean="0"/>
          </a:p>
          <a:p>
            <a:pPr marL="342900" indent="-342900"/>
            <a:r>
              <a:rPr lang="en-US" altLang="ja-JP" dirty="0" smtClean="0"/>
              <a:t>Underestimation of band gap energy.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ja-JP" dirty="0" smtClean="0"/>
          </a:p>
          <a:p>
            <a:pPr marL="342900" indent="-342900"/>
            <a:r>
              <a:rPr lang="en-US" altLang="ja-JP" dirty="0"/>
              <a:t>O</a:t>
            </a:r>
            <a:r>
              <a:rPr kumimoji="1" lang="en-US" altLang="ja-JP" dirty="0" smtClean="0"/>
              <a:t>ccupied localize states (</a:t>
            </a:r>
            <a:r>
              <a:rPr lang="en-US" altLang="ja-JP" dirty="0" smtClean="0"/>
              <a:t>d states) at too high energy. </a:t>
            </a:r>
            <a:endParaRPr kumimoji="1" lang="en-US" altLang="ja-JP" dirty="0" smtClean="0"/>
          </a:p>
          <a:p>
            <a:pPr marL="342900" indent="-342900"/>
            <a:endParaRPr lang="en-US" altLang="ja-JP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365104"/>
            <a:ext cx="8001000" cy="1857375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857250" y="6286500"/>
            <a:ext cx="8072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P. Wei, Z. </a:t>
            </a:r>
            <a:r>
              <a:rPr lang="en-US" altLang="ja-JP" dirty="0"/>
              <a:t>Qing </a:t>
            </a:r>
            <a:r>
              <a:rPr lang="en-US" altLang="ja-JP" dirty="0" smtClean="0"/>
              <a:t>; Phys. Rev. B49,  </a:t>
            </a:r>
            <a:r>
              <a:rPr lang="en-US" altLang="ja-JP" dirty="0"/>
              <a:t>17 (1994)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051720" y="5805264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355976" y="5805264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436096" y="5805264"/>
            <a:ext cx="360040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740352" y="5805264"/>
            <a:ext cx="432048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79512" y="332656"/>
            <a:ext cx="8507288" cy="9361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altLang="ja-JP" sz="3600" kern="0" dirty="0" err="1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ZnO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160240" cy="240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211960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wurtzite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Computational Materials Design</a:t>
            </a:r>
            <a:endParaRPr kumimoji="1" lang="ja-JP" altLang="en-US" dirty="0"/>
          </a:p>
        </p:txBody>
      </p:sp>
      <p:pic>
        <p:nvPicPr>
          <p:cNvPr id="1026" name="Picture 2" descr="C:\Users\Yoshidalab\Desktop\compu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357298"/>
            <a:ext cx="1685924" cy="1685924"/>
          </a:xfrm>
          <a:prstGeom prst="rect">
            <a:avLst/>
          </a:prstGeom>
          <a:noFill/>
        </p:spPr>
      </p:pic>
      <p:sp>
        <p:nvSpPr>
          <p:cNvPr id="5" name="右矢印 4"/>
          <p:cNvSpPr/>
          <p:nvPr/>
        </p:nvSpPr>
        <p:spPr>
          <a:xfrm rot="2560457">
            <a:off x="5613279" y="3060622"/>
            <a:ext cx="190711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C:\Users\Yoshidalab\Desktop\FeCrysta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357694"/>
            <a:ext cx="1872139" cy="1673224"/>
          </a:xfrm>
          <a:prstGeom prst="rect">
            <a:avLst/>
          </a:prstGeom>
          <a:noFill/>
        </p:spPr>
      </p:pic>
      <p:sp>
        <p:nvSpPr>
          <p:cNvPr id="7" name="右矢印 6"/>
          <p:cNvSpPr/>
          <p:nvPr/>
        </p:nvSpPr>
        <p:spPr>
          <a:xfrm rot="10800000">
            <a:off x="3071802" y="5715016"/>
            <a:ext cx="235745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Yoshidalab\Desktop\Diamonds_gl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1714512" cy="1557743"/>
          </a:xfrm>
          <a:prstGeom prst="rect">
            <a:avLst/>
          </a:prstGeom>
          <a:noFill/>
        </p:spPr>
      </p:pic>
      <p:sp>
        <p:nvSpPr>
          <p:cNvPr id="9" name="右矢印 8"/>
          <p:cNvSpPr/>
          <p:nvPr/>
        </p:nvSpPr>
        <p:spPr>
          <a:xfrm rot="18559152">
            <a:off x="1525393" y="2990968"/>
            <a:ext cx="1606773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 descr="C:\Users\Yoshidalab\Desktop\PhotoOCT1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429000"/>
            <a:ext cx="2128544" cy="1471599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072066" y="185736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Calculation &amp; Simulation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2198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Physical properties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5786" y="6143644"/>
            <a:ext cx="155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New ideas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6116" y="51435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Experiments</a:t>
            </a:r>
            <a:endParaRPr kumimoji="1"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First-principles calculation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44910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Predict physical properties of materials ← Input parameters: </a:t>
            </a:r>
            <a:r>
              <a:rPr lang="en-US" altLang="ja-JP" b="1" dirty="0" smtClean="0"/>
              <a:t>Atomic Number</a:t>
            </a:r>
            <a:r>
              <a:rPr lang="en-US" altLang="ja-JP" dirty="0" smtClean="0"/>
              <a:t> and </a:t>
            </a:r>
            <a:r>
              <a:rPr lang="en-US" altLang="ja-JP" b="1" dirty="0" smtClean="0"/>
              <a:t>Atomic position</a:t>
            </a:r>
            <a:endParaRPr lang="en-US" altLang="ja-JP" dirty="0" smtClean="0"/>
          </a:p>
          <a:p>
            <a:r>
              <a:rPr lang="en-US" altLang="ja-JP" dirty="0" smtClean="0"/>
              <a:t>No external parameters (experimental values) required.</a:t>
            </a:r>
          </a:p>
          <a:p>
            <a:r>
              <a:rPr lang="en-US" altLang="ja-JP" dirty="0" smtClean="0"/>
              <a:t>Advantage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Low costs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Extreme conditions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Ideal environment 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5292080" y="4509120"/>
            <a:ext cx="3456384" cy="216024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フローチャート : 結合子 14"/>
          <p:cNvSpPr/>
          <p:nvPr/>
        </p:nvSpPr>
        <p:spPr>
          <a:xfrm>
            <a:off x="6660232" y="5445224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曲線コネクタ 18"/>
          <p:cNvCxnSpPr/>
          <p:nvPr/>
        </p:nvCxnSpPr>
        <p:spPr>
          <a:xfrm rot="5400000" flipH="1" flipV="1">
            <a:off x="6048164" y="5841268"/>
            <a:ext cx="792088" cy="57606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20"/>
          <p:cNvCxnSpPr/>
          <p:nvPr/>
        </p:nvCxnSpPr>
        <p:spPr>
          <a:xfrm rot="5400000" flipH="1" flipV="1">
            <a:off x="6660232" y="4797152"/>
            <a:ext cx="72008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8028384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v</a:t>
            </a:r>
            <a:r>
              <a:rPr lang="en-US" altLang="ja-JP" sz="800" dirty="0" err="1" smtClean="0"/>
              <a:t>eff</a:t>
            </a:r>
            <a:r>
              <a:rPr lang="en-US" altLang="ja-JP" dirty="0" smtClean="0"/>
              <a:t>(</a:t>
            </a:r>
            <a:r>
              <a:rPr lang="en-US" altLang="ja-JP" b="1" dirty="0" smtClean="0"/>
              <a:t>r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3224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ψ</a:t>
            </a:r>
            <a:r>
              <a:rPr kumimoji="1" lang="en-US" altLang="ja-JP" i="1" baseline="-25000" dirty="0" smtClean="0"/>
              <a:t>i</a:t>
            </a:r>
            <a:r>
              <a:rPr kumimoji="1" lang="en-US" altLang="ja-JP" dirty="0" smtClean="0"/>
              <a:t>(</a:t>
            </a:r>
            <a:r>
              <a:rPr kumimoji="1" lang="en-US" altLang="ja-JP" b="1" dirty="0" smtClean="0"/>
              <a:t>r</a:t>
            </a:r>
            <a:r>
              <a:rPr kumimoji="1" lang="en-US" altLang="ja-JP" dirty="0" smtClean="0"/>
              <a:t>)</a:t>
            </a:r>
            <a:endParaRPr kumimoji="1" lang="ja-JP" altLang="en-US" i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5292080" y="2132856"/>
            <a:ext cx="345638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フローチャート : 結合子 19"/>
          <p:cNvSpPr/>
          <p:nvPr/>
        </p:nvSpPr>
        <p:spPr>
          <a:xfrm>
            <a:off x="5724128" y="2420888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7956376" y="3789040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 : 結合子 22"/>
          <p:cNvSpPr/>
          <p:nvPr/>
        </p:nvSpPr>
        <p:spPr>
          <a:xfrm>
            <a:off x="5796136" y="3717032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 : 結合子 28"/>
          <p:cNvSpPr/>
          <p:nvPr/>
        </p:nvSpPr>
        <p:spPr>
          <a:xfrm>
            <a:off x="6588224" y="3068960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 : 結合子 29"/>
          <p:cNvSpPr/>
          <p:nvPr/>
        </p:nvSpPr>
        <p:spPr>
          <a:xfrm>
            <a:off x="7236296" y="2348880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曲線コネクタ 30"/>
          <p:cNvCxnSpPr/>
          <p:nvPr/>
        </p:nvCxnSpPr>
        <p:spPr>
          <a:xfrm rot="5400000" flipH="1" flipV="1">
            <a:off x="6552220" y="2456892"/>
            <a:ext cx="720080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線コネクタ 31"/>
          <p:cNvCxnSpPr/>
          <p:nvPr/>
        </p:nvCxnSpPr>
        <p:spPr>
          <a:xfrm rot="5400000" flipH="1" flipV="1">
            <a:off x="6012160" y="3501008"/>
            <a:ext cx="792088" cy="50405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 rot="16200000" flipH="1">
            <a:off x="6948264" y="3140968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/>
          <p:nvPr/>
        </p:nvCxnSpPr>
        <p:spPr>
          <a:xfrm rot="16200000" flipH="1">
            <a:off x="7164288" y="3284984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rot="16200000" flipH="1">
            <a:off x="7380312" y="3429000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 rot="16200000" flipH="1">
            <a:off x="7596336" y="3573016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カギ線コネクタ 41"/>
          <p:cNvCxnSpPr/>
          <p:nvPr/>
        </p:nvCxnSpPr>
        <p:spPr>
          <a:xfrm rot="16200000" flipH="1">
            <a:off x="6012160" y="2636912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 rot="16200000" flipH="1">
            <a:off x="6228184" y="2780928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rot="5400000">
            <a:off x="6336196" y="3248980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/>
          <p:nvPr/>
        </p:nvCxnSpPr>
        <p:spPr>
          <a:xfrm rot="5400000">
            <a:off x="6192180" y="3392996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カギ線コネクタ 49"/>
          <p:cNvCxnSpPr/>
          <p:nvPr/>
        </p:nvCxnSpPr>
        <p:spPr>
          <a:xfrm rot="5400000">
            <a:off x="6048164" y="3537012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カギ線コネクタ 51"/>
          <p:cNvCxnSpPr/>
          <p:nvPr/>
        </p:nvCxnSpPr>
        <p:spPr>
          <a:xfrm rot="5400000">
            <a:off x="6768244" y="2888940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カギ線コネクタ 52"/>
          <p:cNvCxnSpPr/>
          <p:nvPr/>
        </p:nvCxnSpPr>
        <p:spPr>
          <a:xfrm rot="5400000">
            <a:off x="6912260" y="2744924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カギ線コネクタ 53"/>
          <p:cNvCxnSpPr/>
          <p:nvPr/>
        </p:nvCxnSpPr>
        <p:spPr>
          <a:xfrm rot="5400000">
            <a:off x="7056276" y="2600908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右カーブ矢印 58"/>
          <p:cNvSpPr/>
          <p:nvPr/>
        </p:nvSpPr>
        <p:spPr>
          <a:xfrm>
            <a:off x="4860032" y="3212976"/>
            <a:ext cx="360040" cy="187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タイトル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5" name="Rectangle 2"/>
          <p:cNvSpPr txBox="1">
            <a:spLocks/>
          </p:cNvSpPr>
          <p:nvPr/>
        </p:nvSpPr>
        <p:spPr>
          <a:xfrm>
            <a:off x="323528" y="404664"/>
            <a:ext cx="8507288" cy="9361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DFT(Density Functional</a:t>
            </a:r>
            <a:r>
              <a:rPr kumimoji="1" lang="en-US" altLang="ja-JP" sz="3600" b="0" i="0" u="none" strike="noStrike" kern="0" cap="none" spc="0" normalizeH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Theory)</a:t>
            </a:r>
          </a:p>
        </p:txBody>
      </p:sp>
      <p:graphicFrame>
        <p:nvGraphicFramePr>
          <p:cNvPr id="56" name="オブジェクト 55"/>
          <p:cNvGraphicFramePr>
            <a:graphicFrameLocks noChangeAspect="1"/>
          </p:cNvGraphicFramePr>
          <p:nvPr/>
        </p:nvGraphicFramePr>
        <p:xfrm>
          <a:off x="0" y="4725144"/>
          <a:ext cx="4260850" cy="644525"/>
        </p:xfrm>
        <a:graphic>
          <a:graphicData uri="http://schemas.openxmlformats.org/presentationml/2006/ole">
            <p:oleObj spid="_x0000_s24583" name="数式" r:id="rId4" imgW="1815840" imgH="253800" progId="Equation.3">
              <p:embed/>
            </p:oleObj>
          </a:graphicData>
        </a:graphic>
      </p:graphicFrame>
      <p:sp>
        <p:nvSpPr>
          <p:cNvPr id="60" name="正方形/長方形 59"/>
          <p:cNvSpPr/>
          <p:nvPr/>
        </p:nvSpPr>
        <p:spPr>
          <a:xfrm>
            <a:off x="4211960" y="5733256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427984" y="60932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?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2" name="オブジェクト 61"/>
          <p:cNvGraphicFramePr>
            <a:graphicFrameLocks noChangeAspect="1"/>
          </p:cNvGraphicFramePr>
          <p:nvPr/>
        </p:nvGraphicFramePr>
        <p:xfrm>
          <a:off x="0" y="2564904"/>
          <a:ext cx="4860032" cy="528265"/>
        </p:xfrm>
        <a:graphic>
          <a:graphicData uri="http://schemas.openxmlformats.org/presentationml/2006/ole">
            <p:oleObj spid="_x0000_s24585" name="数式" r:id="rId5" imgW="2184120" imgH="228600" progId="Equation.3">
              <p:embed/>
            </p:oleObj>
          </a:graphicData>
        </a:graphic>
      </p:graphicFrame>
      <p:graphicFrame>
        <p:nvGraphicFramePr>
          <p:cNvPr id="63" name="オブジェクト 62"/>
          <p:cNvGraphicFramePr>
            <a:graphicFrameLocks noChangeAspect="1"/>
          </p:cNvGraphicFramePr>
          <p:nvPr/>
        </p:nvGraphicFramePr>
        <p:xfrm>
          <a:off x="0" y="3068960"/>
          <a:ext cx="4320480" cy="936104"/>
        </p:xfrm>
        <a:graphic>
          <a:graphicData uri="http://schemas.openxmlformats.org/presentationml/2006/ole">
            <p:oleObj spid="_x0000_s24586" name="数式" r:id="rId6" imgW="2222280" imgH="482400" progId="Equation.3">
              <p:embed/>
            </p:oleObj>
          </a:graphicData>
        </a:graphic>
      </p:graphicFrame>
      <p:sp>
        <p:nvSpPr>
          <p:cNvPr id="64" name="角丸四角形 63"/>
          <p:cNvSpPr/>
          <p:nvPr/>
        </p:nvSpPr>
        <p:spPr>
          <a:xfrm>
            <a:off x="0" y="2348880"/>
            <a:ext cx="4860032" cy="17281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65" name="角丸四角形 64"/>
          <p:cNvSpPr/>
          <p:nvPr/>
        </p:nvSpPr>
        <p:spPr>
          <a:xfrm>
            <a:off x="0" y="4581128"/>
            <a:ext cx="4860032" cy="20882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6" name="オブジェクト 65"/>
          <p:cNvGraphicFramePr>
            <a:graphicFrameLocks noChangeAspect="1"/>
          </p:cNvGraphicFramePr>
          <p:nvPr/>
        </p:nvGraphicFramePr>
        <p:xfrm>
          <a:off x="179512" y="5517232"/>
          <a:ext cx="4499992" cy="936104"/>
        </p:xfrm>
        <a:graphic>
          <a:graphicData uri="http://schemas.openxmlformats.org/presentationml/2006/ole">
            <p:oleObj spid="_x0000_s24587" name="数式" r:id="rId7" imgW="2095200" imgH="444240" progId="Equation.3">
              <p:embed/>
            </p:oleObj>
          </a:graphicData>
        </a:graphic>
      </p:graphicFrame>
      <p:sp>
        <p:nvSpPr>
          <p:cNvPr id="41" name="スライド番号プレースホル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 smtClean="0"/>
              <a:t>LDA(Local Density Approximation)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62880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en-US" altLang="ja-JP" dirty="0" smtClean="0"/>
              <a:t>We do not know the </a:t>
            </a:r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xc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and we need approximate expressions of them to perform electronic structure calculations.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ja-JP" dirty="0" smtClean="0"/>
              <a:t>For a realistic approximation, we refer </a:t>
            </a:r>
            <a:r>
              <a:rPr lang="en-US" altLang="ja-JP" b="1" dirty="0" smtClean="0"/>
              <a:t>homogeneous electron gas</a:t>
            </a:r>
            <a:r>
              <a:rPr lang="en-US" altLang="ja-JP" dirty="0" smtClean="0"/>
              <a:t>.</a:t>
            </a:r>
          </a:p>
        </p:txBody>
      </p:sp>
      <p:sp>
        <p:nvSpPr>
          <p:cNvPr id="13" name="下矢印 12"/>
          <p:cNvSpPr/>
          <p:nvPr/>
        </p:nvSpPr>
        <p:spPr>
          <a:xfrm>
            <a:off x="3923928" y="2636912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560" y="3284984"/>
            <a:ext cx="784887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When the electron density </a:t>
            </a:r>
            <a:r>
              <a:rPr lang="en-US" altLang="ja-JP" dirty="0" smtClean="0"/>
              <a:t>changes in the space, we assume that the change is moderate and the electron density is locally homogeneous.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827584" y="3140968"/>
            <a:ext cx="4392488" cy="3600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Local Density Approximation (LDA)</a:t>
            </a:r>
            <a:endParaRPr kumimoji="1" lang="ja-JP" altLang="en-US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11560" y="5013176"/>
          <a:ext cx="7200800" cy="936625"/>
        </p:xfrm>
        <a:graphic>
          <a:graphicData uri="http://schemas.openxmlformats.org/presentationml/2006/ole">
            <p:oleObj spid="_x0000_s69634" name="数式" r:id="rId4" imgW="2095200" imgH="444240" progId="Equation.3">
              <p:embed/>
            </p:oleObj>
          </a:graphicData>
        </a:graphic>
      </p:graphicFrame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Success of LDA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For almost of all materials, the LDA </a:t>
            </a:r>
            <a:r>
              <a:rPr kumimoji="1" lang="en-US" altLang="ja-JP" dirty="0" smtClean="0"/>
              <a:t>can describe </a:t>
            </a:r>
            <a:r>
              <a:rPr lang="en-US" altLang="ja-JP" dirty="0" smtClean="0"/>
              <a:t>electronic structures reasonably 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077942" cy="307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吹き出し 9"/>
          <p:cNvSpPr/>
          <p:nvPr/>
        </p:nvSpPr>
        <p:spPr>
          <a:xfrm>
            <a:off x="4427984" y="2420888"/>
            <a:ext cx="4104456" cy="1080120"/>
          </a:xfrm>
          <a:prstGeom prst="wedgeRoundRectCallout">
            <a:avLst>
              <a:gd name="adj1" fmla="val -45375"/>
              <a:gd name="adj2" fmla="val 6153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Calculated atomic volume (lattice constant) as a function of atomic number.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11560" y="6021288"/>
            <a:ext cx="3096344" cy="43088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100" dirty="0" smtClean="0"/>
              <a:t>笠井英明，赤井久純，吉田博　編</a:t>
            </a:r>
            <a:r>
              <a:rPr lang="en-US" altLang="ja-JP" sz="1100" dirty="0" smtClean="0"/>
              <a:t> ; </a:t>
            </a:r>
          </a:p>
          <a:p>
            <a:r>
              <a:rPr lang="ja-JP" altLang="en-US" sz="1100" dirty="0" smtClean="0"/>
              <a:t>「計算機マテリアルデザイン」（大阪大学出版会）</a:t>
            </a:r>
            <a:endParaRPr lang="ja-JP" altLang="en-US" sz="1100" dirty="0"/>
          </a:p>
        </p:txBody>
      </p:sp>
      <p:cxnSp>
        <p:nvCxnSpPr>
          <p:cNvPr id="14" name="直線矢印コネクタ 13"/>
          <p:cNvCxnSpPr/>
          <p:nvPr/>
        </p:nvCxnSpPr>
        <p:spPr>
          <a:xfrm rot="5400000" flipH="1" flipV="1">
            <a:off x="3564682" y="5372422"/>
            <a:ext cx="25922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4572000" y="6381328"/>
            <a:ext cx="31683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453785" y="64336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26" name="フリーフォーム 25"/>
          <p:cNvSpPr/>
          <p:nvPr/>
        </p:nvSpPr>
        <p:spPr>
          <a:xfrm>
            <a:off x="5148064" y="4221088"/>
            <a:ext cx="2448272" cy="1670261"/>
          </a:xfrm>
          <a:custGeom>
            <a:avLst/>
            <a:gdLst>
              <a:gd name="connsiteX0" fmla="*/ 0 w 2181497"/>
              <a:gd name="connsiteY0" fmla="*/ 0 h 1722121"/>
              <a:gd name="connsiteX1" fmla="*/ 261257 w 2181497"/>
              <a:gd name="connsiteY1" fmla="*/ 1436915 h 1722121"/>
              <a:gd name="connsiteX2" fmla="*/ 809897 w 2181497"/>
              <a:gd name="connsiteY2" fmla="*/ 1711235 h 1722121"/>
              <a:gd name="connsiteX3" fmla="*/ 1476103 w 2181497"/>
              <a:gd name="connsiteY3" fmla="*/ 1371600 h 1722121"/>
              <a:gd name="connsiteX4" fmla="*/ 2181497 w 2181497"/>
              <a:gd name="connsiteY4" fmla="*/ 182880 h 1722121"/>
              <a:gd name="connsiteX0" fmla="*/ 0 w 2096224"/>
              <a:gd name="connsiteY0" fmla="*/ 0 h 1722121"/>
              <a:gd name="connsiteX1" fmla="*/ 261257 w 2096224"/>
              <a:gd name="connsiteY1" fmla="*/ 1436915 h 1722121"/>
              <a:gd name="connsiteX2" fmla="*/ 809897 w 2096224"/>
              <a:gd name="connsiteY2" fmla="*/ 1711235 h 1722121"/>
              <a:gd name="connsiteX3" fmla="*/ 1476103 w 2096224"/>
              <a:gd name="connsiteY3" fmla="*/ 1371600 h 1722121"/>
              <a:gd name="connsiteX4" fmla="*/ 2096224 w 2096224"/>
              <a:gd name="connsiteY4" fmla="*/ 27262 h 1722121"/>
              <a:gd name="connsiteX0" fmla="*/ 0 w 2096224"/>
              <a:gd name="connsiteY0" fmla="*/ 0 h 1722121"/>
              <a:gd name="connsiteX1" fmla="*/ 261257 w 2096224"/>
              <a:gd name="connsiteY1" fmla="*/ 1436915 h 1722121"/>
              <a:gd name="connsiteX2" fmla="*/ 809897 w 2096224"/>
              <a:gd name="connsiteY2" fmla="*/ 1711235 h 1722121"/>
              <a:gd name="connsiteX3" fmla="*/ 1476103 w 2096224"/>
              <a:gd name="connsiteY3" fmla="*/ 1371600 h 1722121"/>
              <a:gd name="connsiteX4" fmla="*/ 2096224 w 2096224"/>
              <a:gd name="connsiteY4" fmla="*/ 27262 h 1722121"/>
              <a:gd name="connsiteX0" fmla="*/ 0 w 2096224"/>
              <a:gd name="connsiteY0" fmla="*/ 0 h 1838348"/>
              <a:gd name="connsiteX1" fmla="*/ 261257 w 2096224"/>
              <a:gd name="connsiteY1" fmla="*/ 1436915 h 1838348"/>
              <a:gd name="connsiteX2" fmla="*/ 800080 w 2096224"/>
              <a:gd name="connsiteY2" fmla="*/ 1827462 h 1838348"/>
              <a:gd name="connsiteX3" fmla="*/ 1476103 w 2096224"/>
              <a:gd name="connsiteY3" fmla="*/ 1371600 h 1838348"/>
              <a:gd name="connsiteX4" fmla="*/ 2096224 w 2096224"/>
              <a:gd name="connsiteY4" fmla="*/ 27262 h 1838348"/>
              <a:gd name="connsiteX0" fmla="*/ 0 w 2016224"/>
              <a:gd name="connsiteY0" fmla="*/ 432047 h 1811086"/>
              <a:gd name="connsiteX1" fmla="*/ 181257 w 2016224"/>
              <a:gd name="connsiteY1" fmla="*/ 1409653 h 1811086"/>
              <a:gd name="connsiteX2" fmla="*/ 720080 w 2016224"/>
              <a:gd name="connsiteY2" fmla="*/ 1800200 h 1811086"/>
              <a:gd name="connsiteX3" fmla="*/ 1396103 w 2016224"/>
              <a:gd name="connsiteY3" fmla="*/ 1344338 h 1811086"/>
              <a:gd name="connsiteX4" fmla="*/ 2016224 w 2016224"/>
              <a:gd name="connsiteY4" fmla="*/ 0 h 1811086"/>
              <a:gd name="connsiteX0" fmla="*/ 0 w 1872208"/>
              <a:gd name="connsiteY0" fmla="*/ 0 h 1379039"/>
              <a:gd name="connsiteX1" fmla="*/ 181257 w 1872208"/>
              <a:gd name="connsiteY1" fmla="*/ 977606 h 1379039"/>
              <a:gd name="connsiteX2" fmla="*/ 720080 w 1872208"/>
              <a:gd name="connsiteY2" fmla="*/ 1368153 h 1379039"/>
              <a:gd name="connsiteX3" fmla="*/ 1396103 w 1872208"/>
              <a:gd name="connsiteY3" fmla="*/ 912291 h 1379039"/>
              <a:gd name="connsiteX4" fmla="*/ 1872208 w 1872208"/>
              <a:gd name="connsiteY4" fmla="*/ 0 h 1379039"/>
              <a:gd name="connsiteX0" fmla="*/ 0 w 1872208"/>
              <a:gd name="connsiteY0" fmla="*/ 0 h 1390760"/>
              <a:gd name="connsiteX1" fmla="*/ 181257 w 1872208"/>
              <a:gd name="connsiteY1" fmla="*/ 977606 h 1390760"/>
              <a:gd name="connsiteX2" fmla="*/ 682511 w 1872208"/>
              <a:gd name="connsiteY2" fmla="*/ 1379874 h 1390760"/>
              <a:gd name="connsiteX3" fmla="*/ 1396103 w 1872208"/>
              <a:gd name="connsiteY3" fmla="*/ 912291 h 1390760"/>
              <a:gd name="connsiteX4" fmla="*/ 1872208 w 1872208"/>
              <a:gd name="connsiteY4" fmla="*/ 0 h 139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1390760">
                <a:moveTo>
                  <a:pt x="0" y="0"/>
                </a:moveTo>
                <a:cubicBezTo>
                  <a:pt x="63137" y="575854"/>
                  <a:pt x="67505" y="747627"/>
                  <a:pt x="181257" y="977606"/>
                </a:cubicBezTo>
                <a:cubicBezTo>
                  <a:pt x="295009" y="1207585"/>
                  <a:pt x="480037" y="1390760"/>
                  <a:pt x="682511" y="1379874"/>
                </a:cubicBezTo>
                <a:cubicBezTo>
                  <a:pt x="884985" y="1368988"/>
                  <a:pt x="1197820" y="1142270"/>
                  <a:pt x="1396103" y="912291"/>
                </a:cubicBezTo>
                <a:cubicBezTo>
                  <a:pt x="1594386" y="682312"/>
                  <a:pt x="1686914" y="510445"/>
                  <a:pt x="1872208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99992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r>
              <a:rPr kumimoji="1" lang="en-US" altLang="ja-JP" baseline="-25000" dirty="0" smtClean="0"/>
              <a:t>total</a:t>
            </a:r>
            <a:endParaRPr kumimoji="1" lang="ja-JP" altLang="en-US" baseline="-25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04248" y="6211669"/>
            <a:ext cx="22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</a:t>
            </a:r>
          </a:p>
          <a:p>
            <a:pPr algn="ctr"/>
            <a:r>
              <a:rPr kumimoji="1" lang="en-US" altLang="ja-JP" dirty="0" smtClean="0"/>
              <a:t>(lattice constant)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6012160" y="5877272"/>
            <a:ext cx="5539" cy="51713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10800000">
            <a:off x="4860032" y="5877272"/>
            <a:ext cx="115766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868144" y="6309320"/>
            <a:ext cx="26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11960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r>
              <a:rPr lang="en-US" altLang="ja-JP" baseline="-25000" dirty="0" smtClean="0"/>
              <a:t>min</a:t>
            </a:r>
            <a:endParaRPr kumimoji="1" lang="ja-JP" altLang="en-US" baseline="-25000" dirty="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79512" y="332656"/>
            <a:ext cx="8507288" cy="9361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altLang="ja-JP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LDA error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LDA(Local Density Approximation)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error may occur magnetic and strongly-correlated systems.</a:t>
            </a:r>
            <a:endParaRPr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20486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ja-JP" sz="2400" dirty="0" smtClean="0"/>
              <a:t>Underestimation of lattice constant.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ja-JP" sz="2400" dirty="0" smtClean="0"/>
          </a:p>
          <a:p>
            <a:pPr marL="342900" indent="-342900"/>
            <a:r>
              <a:rPr lang="en-US" altLang="ja-JP" sz="2400" dirty="0" smtClean="0"/>
              <a:t>O</a:t>
            </a:r>
            <a:r>
              <a:rPr kumimoji="1" lang="en-US" altLang="ja-JP" sz="2400" dirty="0" smtClean="0"/>
              <a:t>verestimation of  cohesion energy.</a:t>
            </a:r>
          </a:p>
          <a:p>
            <a:pPr marL="342900" indent="-342900"/>
            <a:endParaRPr lang="en-US" altLang="ja-JP" sz="2400" dirty="0" smtClean="0"/>
          </a:p>
          <a:p>
            <a:pPr marL="342900" indent="-342900"/>
            <a:r>
              <a:rPr lang="en-US" altLang="ja-JP" sz="2400" dirty="0" smtClean="0"/>
              <a:t>Underestimation of band gap energy.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ja-JP" sz="2400" dirty="0" smtClean="0"/>
          </a:p>
          <a:p>
            <a:pPr marL="342900" indent="-342900"/>
            <a:r>
              <a:rPr lang="en-US" altLang="ja-JP" sz="2400" dirty="0"/>
              <a:t>O</a:t>
            </a:r>
            <a:r>
              <a:rPr kumimoji="1" lang="en-US" altLang="ja-JP" sz="2400" dirty="0" smtClean="0"/>
              <a:t>ccupied localize states (</a:t>
            </a:r>
            <a:r>
              <a:rPr lang="en-US" altLang="ja-JP" sz="2400" dirty="0" smtClean="0"/>
              <a:t>d states) at too high energy. </a:t>
            </a:r>
            <a:endParaRPr kumimoji="1" lang="en-US" altLang="ja-JP" sz="2400" dirty="0" smtClean="0"/>
          </a:p>
          <a:p>
            <a:pPr marL="342900" indent="-342900"/>
            <a:endParaRPr lang="en-US" altLang="ja-JP" sz="24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 lIns="45720" rIns="45720" anchor="ctr">
            <a:normAutofit fontScale="90000"/>
          </a:bodyPr>
          <a:lstStyle/>
          <a:p>
            <a:pPr algn="ctr"/>
            <a:r>
              <a:rPr lang="en-US" altLang="ja-JP" dirty="0" smtClean="0"/>
              <a:t>SIC(Self Interaction Correction)</a:t>
            </a:r>
            <a:endParaRPr lang="ja-JP" altLang="en-US" dirty="0"/>
          </a:p>
        </p:txBody>
      </p:sp>
      <p:sp>
        <p:nvSpPr>
          <p:cNvPr id="15363" name="コンテンツ プレースホルダ 2"/>
          <p:cNvSpPr>
            <a:spLocks noGrp="1"/>
          </p:cNvSpPr>
          <p:nvPr>
            <p:ph sz="half" idx="4294967295"/>
          </p:nvPr>
        </p:nvSpPr>
        <p:spPr>
          <a:xfrm>
            <a:off x="0" y="1500188"/>
            <a:ext cx="8460432" cy="4400550"/>
          </a:xfrm>
        </p:spPr>
        <p:txBody>
          <a:bodyPr>
            <a:normAutofit lnSpcReduction="10000"/>
          </a:bodyPr>
          <a:lstStyle/>
          <a:p>
            <a:r>
              <a:rPr lang="en-US" altLang="ja-JP" sz="2600" dirty="0" smtClean="0"/>
              <a:t>LDA error </a:t>
            </a:r>
            <a:r>
              <a:rPr lang="en-US" altLang="ja-JP" sz="2600" dirty="0"/>
              <a:t>can be attributed to </a:t>
            </a:r>
            <a:r>
              <a:rPr lang="en-US" altLang="ja-JP" sz="2600" dirty="0" smtClean="0"/>
              <a:t>the presence </a:t>
            </a:r>
            <a:r>
              <a:rPr lang="en-US" altLang="ja-JP" sz="2600" dirty="0"/>
              <a:t>of the self-interaction (SI) in the </a:t>
            </a:r>
            <a:r>
              <a:rPr lang="en-US" altLang="ja-JP" sz="2600" dirty="0" smtClean="0"/>
              <a:t>LDA </a:t>
            </a:r>
            <a:r>
              <a:rPr lang="en-US" altLang="ja-JP" sz="2600" dirty="0"/>
              <a:t>energy function</a:t>
            </a:r>
            <a:r>
              <a:rPr lang="en-US" altLang="ja-JP" sz="2600" dirty="0" smtClean="0"/>
              <a:t>.</a:t>
            </a:r>
          </a:p>
          <a:p>
            <a:endParaRPr lang="en-US" altLang="ja-JP" sz="2600" dirty="0" smtClean="0"/>
          </a:p>
          <a:p>
            <a:endParaRPr lang="en-US" altLang="ja-JP" sz="2600" dirty="0" smtClean="0"/>
          </a:p>
          <a:p>
            <a:endParaRPr lang="en-US" altLang="ja-JP" sz="2600" dirty="0"/>
          </a:p>
          <a:p>
            <a:r>
              <a:rPr lang="en-US" altLang="ja-JP" sz="2600" dirty="0"/>
              <a:t>The SI is present in systems characterized</a:t>
            </a:r>
          </a:p>
          <a:p>
            <a:pPr>
              <a:buFont typeface="Wingdings" pitchFamily="2" charset="2"/>
              <a:buNone/>
            </a:pPr>
            <a:r>
              <a:rPr lang="en-US" altLang="ja-JP" sz="2600" dirty="0" smtClean="0"/>
              <a:t>    by </a:t>
            </a:r>
            <a:r>
              <a:rPr lang="en-US" altLang="ja-JP" sz="2600" dirty="0"/>
              <a:t>spatially localized electron charges such as 2</a:t>
            </a:r>
            <a:r>
              <a:rPr lang="en-US" altLang="ja-JP" sz="2600" i="1" dirty="0"/>
              <a:t>p,</a:t>
            </a:r>
            <a:r>
              <a:rPr lang="en-US" altLang="ja-JP" sz="2600" dirty="0"/>
              <a:t>3</a:t>
            </a:r>
            <a:r>
              <a:rPr lang="en-US" altLang="ja-JP" sz="2600" i="1" dirty="0"/>
              <a:t>d, and 4f electrons</a:t>
            </a:r>
            <a:r>
              <a:rPr lang="en-US" altLang="ja-JP" sz="2600" i="1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US" altLang="ja-JP" sz="2600" dirty="0"/>
          </a:p>
          <a:p>
            <a:r>
              <a:rPr lang="en-US" altLang="ja-JP" sz="2600" dirty="0" smtClean="0"/>
              <a:t>SIC is </a:t>
            </a:r>
            <a:r>
              <a:rPr lang="en-US" altLang="ja-JP" sz="2600" dirty="0"/>
              <a:t>a solution of the error.</a:t>
            </a:r>
          </a:p>
          <a:p>
            <a:endParaRPr lang="ja-JP" altLang="en-US" sz="2600" dirty="0"/>
          </a:p>
        </p:txBody>
      </p:sp>
      <p:sp>
        <p:nvSpPr>
          <p:cNvPr id="6" name="正方形/長方形 5"/>
          <p:cNvSpPr/>
          <p:nvPr/>
        </p:nvSpPr>
        <p:spPr>
          <a:xfrm>
            <a:off x="3347864" y="2492896"/>
            <a:ext cx="208823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11560" y="2492896"/>
          <a:ext cx="5688632" cy="936625"/>
        </p:xfrm>
        <a:graphic>
          <a:graphicData uri="http://schemas.openxmlformats.org/presentationml/2006/ole">
            <p:oleObj spid="_x0000_s28675" name="数式" r:id="rId3" imgW="2095200" imgH="44424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907704" y="63813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A.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Filippetti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, N. A.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Spaldin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, Phys. Rev. B67, 125109 (2003)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1426</TotalTime>
  <Words>724</Words>
  <Application>Microsoft Office PowerPoint</Application>
  <PresentationFormat>画面に合わせる (4:3)</PresentationFormat>
  <Paragraphs>203</Paragraphs>
  <Slides>27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雪藤</vt:lpstr>
      <vt:lpstr>数式</vt:lpstr>
      <vt:lpstr>First-principles calculation of electronic properties of YBa2Cu3O6+y by using the self-interaction correction method</vt:lpstr>
      <vt:lpstr>Contents</vt:lpstr>
      <vt:lpstr>Computational Materials Design</vt:lpstr>
      <vt:lpstr>First-principles calculation</vt:lpstr>
      <vt:lpstr>スライド 5</vt:lpstr>
      <vt:lpstr>LDA(Local Density Approximation)</vt:lpstr>
      <vt:lpstr>Success of LDA </vt:lpstr>
      <vt:lpstr>スライド 8</vt:lpstr>
      <vt:lpstr>SIC(Self Interaction Correction)</vt:lpstr>
      <vt:lpstr>スライド 10</vt:lpstr>
      <vt:lpstr>YBa2Cu3O6+y</vt:lpstr>
      <vt:lpstr>Crystal structure</vt:lpstr>
      <vt:lpstr>Phase diagram</vt:lpstr>
      <vt:lpstr>Summary</vt:lpstr>
      <vt:lpstr>My work</vt:lpstr>
      <vt:lpstr>おわり </vt:lpstr>
      <vt:lpstr>スライド 17</vt:lpstr>
      <vt:lpstr>スライド 18</vt:lpstr>
      <vt:lpstr>Atomic environment</vt:lpstr>
      <vt:lpstr>Magnetism</vt:lpstr>
      <vt:lpstr>YBa2Cu3O6+y</vt:lpstr>
      <vt:lpstr>UNDOPED YBCO</vt:lpstr>
      <vt:lpstr>Oxygen doping</vt:lpstr>
      <vt:lpstr>y=1/4(YBa2Cu306.25)</vt:lpstr>
      <vt:lpstr>スライド 25</vt:lpstr>
      <vt:lpstr>スライド 26</vt:lpstr>
      <vt:lpstr>スライド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First-principles calculation of electronic and structural properties of YBa2Cu3O6+y  PRB 82,195122 (2010)</dc:title>
  <dc:creator>YoshidaLab</dc:creator>
  <cp:lastModifiedBy>YoshidaLab</cp:lastModifiedBy>
  <cp:revision>25</cp:revision>
  <dcterms:created xsi:type="dcterms:W3CDTF">2011-05-30T00:37:54Z</dcterms:created>
  <dcterms:modified xsi:type="dcterms:W3CDTF">2011-06-08T08:53:31Z</dcterms:modified>
</cp:coreProperties>
</file>