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258" r:id="rId4"/>
    <p:sldId id="272" r:id="rId5"/>
    <p:sldId id="259" r:id="rId6"/>
    <p:sldId id="260" r:id="rId7"/>
    <p:sldId id="283" r:id="rId8"/>
    <p:sldId id="261" r:id="rId9"/>
    <p:sldId id="265" r:id="rId10"/>
    <p:sldId id="263" r:id="rId11"/>
    <p:sldId id="271" r:id="rId12"/>
    <p:sldId id="274" r:id="rId13"/>
    <p:sldId id="276" r:id="rId14"/>
    <p:sldId id="280" r:id="rId15"/>
    <p:sldId id="279" r:id="rId16"/>
    <p:sldId id="281" r:id="rId17"/>
    <p:sldId id="285" r:id="rId18"/>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5E16"/>
    <a:srgbClr val="00FFCC"/>
    <a:srgbClr val="CC66FF"/>
    <a:srgbClr val="FF00FF"/>
    <a:srgbClr val="CC0099"/>
    <a:srgbClr val="0000FF"/>
    <a:srgbClr val="FF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825" autoAdjust="0"/>
  </p:normalViewPr>
  <p:slideViewPr>
    <p:cSldViewPr>
      <p:cViewPr varScale="1">
        <p:scale>
          <a:sx n="75" d="100"/>
          <a:sy n="75" d="100"/>
        </p:scale>
        <p:origin x="-1008"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20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46BF0D-D642-41C6-8EC0-065ABE0C9C7E}" type="datetimeFigureOut">
              <a:rPr kumimoji="1" lang="ja-JP" altLang="en-US" smtClean="0"/>
              <a:pPr/>
              <a:t>2011/5/31</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44EBD0-F581-4B07-B396-FB05BA29EE9C}"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err="1" smtClean="0"/>
              <a:t>I</a:t>
            </a:r>
            <a:r>
              <a:rPr kumimoji="1" lang="en-US" altLang="ja-JP" baseline="-25000" dirty="0" err="1" smtClean="0"/>
              <a:t>h</a:t>
            </a:r>
            <a:r>
              <a:rPr kumimoji="1" lang="ja-JP" altLang="en-US" dirty="0" smtClean="0"/>
              <a:t>は六方晶系、</a:t>
            </a:r>
            <a:r>
              <a:rPr kumimoji="1" lang="en-US" altLang="ja-JP" dirty="0" smtClean="0"/>
              <a:t>I</a:t>
            </a:r>
            <a:r>
              <a:rPr kumimoji="1" lang="ja-JP" altLang="en-US" baseline="-25000" dirty="0" err="1" smtClean="0"/>
              <a:t>ｃ</a:t>
            </a:r>
            <a:r>
              <a:rPr kumimoji="1" lang="ja-JP" altLang="en-US" baseline="0" dirty="0" smtClean="0"/>
              <a:t>は立方晶系</a:t>
            </a:r>
            <a:endParaRPr kumimoji="1" lang="ja-JP" altLang="en-US" baseline="0" dirty="0"/>
          </a:p>
        </p:txBody>
      </p:sp>
      <p:sp>
        <p:nvSpPr>
          <p:cNvPr id="4" name="スライド番号プレースホルダ 3"/>
          <p:cNvSpPr>
            <a:spLocks noGrp="1"/>
          </p:cNvSpPr>
          <p:nvPr>
            <p:ph type="sldNum" sz="quarter" idx="10"/>
          </p:nvPr>
        </p:nvSpPr>
        <p:spPr/>
        <p:txBody>
          <a:bodyPr/>
          <a:lstStyle/>
          <a:p>
            <a:fld id="{6544EBD0-F581-4B07-B396-FB05BA29EE9C}" type="slidenum">
              <a:rPr kumimoji="1" lang="ja-JP" altLang="en-US" smtClean="0"/>
              <a:pPr/>
              <a:t>5</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6544EBD0-F581-4B07-B396-FB05BA29EE9C}" type="slidenum">
              <a:rPr kumimoji="1" lang="ja-JP" altLang="en-US" smtClean="0"/>
              <a:pPr/>
              <a:t>9</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6544EBD0-F581-4B07-B396-FB05BA29EE9C}" type="slidenum">
              <a:rPr kumimoji="1" lang="ja-JP" altLang="en-US" smtClean="0"/>
              <a:pPr/>
              <a:t>12</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このデバイ温度</a:t>
            </a:r>
            <a:r>
              <a:rPr kumimoji="1" lang="en-US" altLang="ja-JP" dirty="0" smtClean="0"/>
              <a:t>1440K</a:t>
            </a:r>
            <a:r>
              <a:rPr kumimoji="1" lang="ja-JP" altLang="en-US" dirty="0" smtClean="0"/>
              <a:t>はダイヤモンドの次に高く金属元素としては飛びぬけて高い</a:t>
            </a:r>
            <a:endParaRPr kumimoji="1" lang="en-US" altLang="ja-JP" dirty="0" smtClean="0"/>
          </a:p>
          <a:p>
            <a:r>
              <a:rPr kumimoji="1" lang="ja-JP" altLang="en-US" dirty="0" smtClean="0"/>
              <a:t>これは電子と格子振動の相互関係がかなり大きいということを示す。</a:t>
            </a:r>
            <a:endParaRPr kumimoji="1" lang="en-US" altLang="ja-JP" dirty="0" smtClean="0"/>
          </a:p>
          <a:p>
            <a:endParaRPr kumimoji="1" lang="en-US" altLang="ja-JP" dirty="0" smtClean="0"/>
          </a:p>
          <a:p>
            <a:r>
              <a:rPr kumimoji="1" lang="en-US" altLang="ja-JP" dirty="0" smtClean="0"/>
              <a:t>BCS</a:t>
            </a:r>
            <a:r>
              <a:rPr kumimoji="1" lang="ja-JP" altLang="en-US" dirty="0" smtClean="0"/>
              <a:t>理論によると、超伝導は電子と格子振動の相互作用によるクーパー対の形成により出現する。</a:t>
            </a:r>
            <a:endParaRPr kumimoji="1" lang="en-US" altLang="ja-JP" dirty="0" smtClean="0"/>
          </a:p>
          <a:p>
            <a:r>
              <a:rPr kumimoji="1" lang="ja-JP" altLang="en-US" dirty="0" smtClean="0"/>
              <a:t>そこで</a:t>
            </a:r>
            <a:r>
              <a:rPr kumimoji="1" lang="en-US" altLang="ja-JP" dirty="0" smtClean="0"/>
              <a:t>Tc</a:t>
            </a:r>
            <a:r>
              <a:rPr kumimoji="1" lang="ja-JP" altLang="en-US" dirty="0" smtClean="0"/>
              <a:t>は以下のようにあらわされ、</a:t>
            </a:r>
            <a:r>
              <a:rPr kumimoji="1" lang="en-US" altLang="ja-JP" dirty="0" smtClean="0"/>
              <a:t>Be</a:t>
            </a:r>
            <a:r>
              <a:rPr kumimoji="1" lang="ja-JP" altLang="en-US" dirty="0" smtClean="0"/>
              <a:t>はデバイ温度が高く、電子と格子の相互作用が大きいため高い</a:t>
            </a:r>
            <a:r>
              <a:rPr kumimoji="1" lang="en-US" altLang="ja-JP" dirty="0" smtClean="0"/>
              <a:t>Tc</a:t>
            </a:r>
            <a:r>
              <a:rPr kumimoji="1" lang="ja-JP" altLang="en-US" dirty="0" smtClean="0"/>
              <a:t>が期待できる。</a:t>
            </a:r>
            <a:endParaRPr kumimoji="1" lang="en-US" altLang="ja-JP" dirty="0" smtClean="0"/>
          </a:p>
          <a:p>
            <a:r>
              <a:rPr kumimoji="1" lang="ja-JP" altLang="en-US" dirty="0" smtClean="0"/>
              <a:t>が、ベリリウムの常圧下での</a:t>
            </a:r>
            <a:r>
              <a:rPr kumimoji="1" lang="en-US" altLang="ja-JP" dirty="0" smtClean="0"/>
              <a:t>Tc</a:t>
            </a:r>
            <a:r>
              <a:rPr kumimoji="1" lang="ja-JP" altLang="en-US" dirty="0" smtClean="0"/>
              <a:t>は</a:t>
            </a:r>
            <a:r>
              <a:rPr kumimoji="1" lang="en-US" altLang="ja-JP" dirty="0" smtClean="0"/>
              <a:t>24.38mK</a:t>
            </a:r>
            <a:r>
              <a:rPr kumimoji="1" lang="ja-JP" altLang="en-US" dirty="0" smtClean="0"/>
              <a:t>と非常に小さく、これはフェルミ面付近での電子状態密度が非常に小さいためであると考えられる。ここで加圧することによりフェルミ面での電子状態密度が増加するのであれば、</a:t>
            </a:r>
            <a:r>
              <a:rPr kumimoji="1" lang="en-US" altLang="ja-JP" dirty="0" smtClean="0"/>
              <a:t>Tc</a:t>
            </a:r>
            <a:r>
              <a:rPr kumimoji="1" lang="ja-JP" altLang="en-US" dirty="0" smtClean="0"/>
              <a:t>の上昇が期待できる。</a:t>
            </a:r>
            <a:endParaRPr kumimoji="1" lang="en-US" altLang="ja-JP" dirty="0" smtClean="0"/>
          </a:p>
          <a:p>
            <a:endParaRPr kumimoji="1" lang="en-US" altLang="ja-JP" dirty="0" smtClean="0"/>
          </a:p>
          <a:p>
            <a:endParaRPr kumimoji="1" lang="en-US" altLang="ja-JP" dirty="0" smtClean="0"/>
          </a:p>
          <a:p>
            <a:r>
              <a:rPr kumimoji="1" lang="ja-JP" altLang="en-US" dirty="0" smtClean="0"/>
              <a:t>デバイ温度 ： </a:t>
            </a:r>
            <a:r>
              <a:rPr kumimoji="1" lang="en-US" altLang="ja-JP" dirty="0" smtClean="0"/>
              <a:t>θ</a:t>
            </a:r>
            <a:r>
              <a:rPr kumimoji="1" lang="en-US" altLang="ja-JP" sz="1000" baseline="-25000" dirty="0" smtClean="0"/>
              <a:t>D</a:t>
            </a:r>
            <a:r>
              <a:rPr kumimoji="1" lang="en-US" altLang="ja-JP" dirty="0" smtClean="0"/>
              <a:t> = ℏν/k</a:t>
            </a:r>
            <a:r>
              <a:rPr kumimoji="1" lang="en-US" altLang="ja-JP" sz="400" baseline="-25000" dirty="0" smtClean="0"/>
              <a:t>B</a:t>
            </a:r>
            <a:r>
              <a:rPr kumimoji="1" lang="ja-JP" altLang="en-US" dirty="0" smtClean="0"/>
              <a:t> ・　</a:t>
            </a:r>
            <a:r>
              <a:rPr kumimoji="1" lang="en-US" altLang="ja-JP" dirty="0" smtClean="0"/>
              <a:t>(6π</a:t>
            </a:r>
            <a:r>
              <a:rPr kumimoji="1" lang="en-US" altLang="ja-JP" baseline="30000" dirty="0" smtClean="0"/>
              <a:t>2</a:t>
            </a:r>
            <a:r>
              <a:rPr kumimoji="1" lang="en-US" altLang="ja-JP" dirty="0" smtClean="0"/>
              <a:t>N/V)</a:t>
            </a:r>
            <a:r>
              <a:rPr kumimoji="1" lang="en-US" altLang="ja-JP" baseline="30000" dirty="0" smtClean="0"/>
              <a:t>1/3</a:t>
            </a:r>
          </a:p>
          <a:p>
            <a:endParaRPr kumimoji="1" lang="en-US" altLang="ja-JP" baseline="30000" dirty="0" smtClean="0"/>
          </a:p>
          <a:p>
            <a:r>
              <a:rPr kumimoji="1" lang="en-US" altLang="ja-JP" baseline="0" dirty="0" smtClean="0"/>
              <a:t>ν</a:t>
            </a:r>
            <a:r>
              <a:rPr kumimoji="1" lang="ja-JP" altLang="en-US" baseline="0" dirty="0" smtClean="0"/>
              <a:t>：音速　</a:t>
            </a:r>
            <a:r>
              <a:rPr kumimoji="1" lang="en-US" altLang="ja-JP" baseline="0" dirty="0" smtClean="0"/>
              <a:t>N</a:t>
            </a:r>
            <a:r>
              <a:rPr kumimoji="1" lang="ja-JP" altLang="en-US" baseline="0" dirty="0" smtClean="0"/>
              <a:t>：基本単位格子の数＝音響フォノンモードの総数　</a:t>
            </a:r>
            <a:r>
              <a:rPr kumimoji="1" lang="en-US" altLang="ja-JP" baseline="0" dirty="0" smtClean="0"/>
              <a:t>V</a:t>
            </a:r>
            <a:r>
              <a:rPr kumimoji="1" lang="ja-JP" altLang="en-US" baseline="0" dirty="0" smtClean="0"/>
              <a:t>：試料体積＝</a:t>
            </a:r>
            <a:r>
              <a:rPr kumimoji="1" lang="en-US" altLang="ja-JP" baseline="0" dirty="0" smtClean="0"/>
              <a:t>L^3</a:t>
            </a:r>
            <a:endParaRPr kumimoji="1" lang="ja-JP" altLang="en-US" baseline="0" dirty="0"/>
          </a:p>
        </p:txBody>
      </p:sp>
      <p:sp>
        <p:nvSpPr>
          <p:cNvPr id="4" name="スライド番号プレースホルダ 3"/>
          <p:cNvSpPr>
            <a:spLocks noGrp="1"/>
          </p:cNvSpPr>
          <p:nvPr>
            <p:ph type="sldNum" sz="quarter" idx="10"/>
          </p:nvPr>
        </p:nvSpPr>
        <p:spPr/>
        <p:txBody>
          <a:bodyPr/>
          <a:lstStyle/>
          <a:p>
            <a:fld id="{2D46A79E-630A-49B3-8B0D-77769A031A70}" type="slidenum">
              <a:rPr kumimoji="1" lang="ja-JP" altLang="en-US" smtClean="0"/>
              <a:pPr/>
              <a:t>13</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2D46A79E-630A-49B3-8B0D-77769A031A70}" type="slidenum">
              <a:rPr kumimoji="1" lang="ja-JP" altLang="en-US" smtClean="0"/>
              <a:pPr/>
              <a:t>14</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1">
        <a:schemeClr val="bg1"/>
      </p:bgRef>
    </p:bg>
    <p:spTree>
      <p:nvGrpSpPr>
        <p:cNvPr id="1" name=""/>
        <p:cNvGrpSpPr/>
        <p:nvPr/>
      </p:nvGrpSpPr>
      <p:grpSpPr>
        <a:xfrm>
          <a:off x="0" y="0"/>
          <a:ext cx="0" cy="0"/>
          <a:chOff x="0" y="0"/>
          <a:chExt cx="0" cy="0"/>
        </a:xfrm>
      </p:grpSpPr>
      <p:sp>
        <p:nvSpPr>
          <p:cNvPr id="8" name="タイトル 7"/>
          <p:cNvSpPr>
            <a:spLocks noGrp="1"/>
          </p:cNvSpPr>
          <p:nvPr>
            <p:ph type="ctrTitle"/>
          </p:nvPr>
        </p:nvSpPr>
        <p:spPr>
          <a:xfrm>
            <a:off x="2286000" y="3124200"/>
            <a:ext cx="6172200" cy="1894362"/>
          </a:xfrm>
        </p:spPr>
        <p:txBody>
          <a:bodyPr/>
          <a:lstStyle>
            <a:lvl1pPr>
              <a:defRPr b="1"/>
            </a:lvl1pPr>
          </a:lstStyle>
          <a:p>
            <a:r>
              <a:rPr kumimoji="0" lang="ja-JP" altLang="en-US" smtClean="0"/>
              <a:t>マスタ タイトルの書式設定</a:t>
            </a:r>
            <a:endParaRPr kumimoji="0" lang="en-US"/>
          </a:p>
        </p:txBody>
      </p:sp>
      <p:sp>
        <p:nvSpPr>
          <p:cNvPr id="9" name="サブタイトル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 サブタイトルの書式設定</a:t>
            </a:r>
            <a:endParaRPr kumimoji="0" lang="en-US"/>
          </a:p>
        </p:txBody>
      </p:sp>
      <p:sp>
        <p:nvSpPr>
          <p:cNvPr id="28" name="日付プレースホルダ 27"/>
          <p:cNvSpPr>
            <a:spLocks noGrp="1"/>
          </p:cNvSpPr>
          <p:nvPr>
            <p:ph type="dt" sz="half" idx="10"/>
          </p:nvPr>
        </p:nvSpPr>
        <p:spPr bwMode="auto">
          <a:xfrm rot="5400000">
            <a:off x="7764621" y="1174097"/>
            <a:ext cx="2286000" cy="381000"/>
          </a:xfrm>
        </p:spPr>
        <p:txBody>
          <a:bodyPr/>
          <a:lstStyle/>
          <a:p>
            <a:fld id="{0F31EA82-E22E-4D59-B111-C2664A5C4D1B}" type="datetimeFigureOut">
              <a:rPr kumimoji="1" lang="ja-JP" altLang="en-US" smtClean="0"/>
              <a:pPr/>
              <a:t>2011/5/31</a:t>
            </a:fld>
            <a:endParaRPr kumimoji="1" lang="ja-JP" altLang="en-US" dirty="0"/>
          </a:p>
        </p:txBody>
      </p:sp>
      <p:sp>
        <p:nvSpPr>
          <p:cNvPr id="17" name="フッター プレースホルダ 16"/>
          <p:cNvSpPr>
            <a:spLocks noGrp="1"/>
          </p:cNvSpPr>
          <p:nvPr>
            <p:ph type="ftr" sz="quarter" idx="11"/>
          </p:nvPr>
        </p:nvSpPr>
        <p:spPr bwMode="auto">
          <a:xfrm rot="5400000">
            <a:off x="7077269" y="4181669"/>
            <a:ext cx="3657600" cy="384048"/>
          </a:xfrm>
        </p:spPr>
        <p:txBody>
          <a:bodyPr/>
          <a:lstStyle/>
          <a:p>
            <a:endParaRPr kumimoji="1" lang="ja-JP" altLang="en-US" dirty="0"/>
          </a:p>
        </p:txBody>
      </p:sp>
      <p:sp>
        <p:nvSpPr>
          <p:cNvPr id="10" name="正方形/長方形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正方形/長方形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正方形/長方形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正方形/長方形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直線コネクタ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直線コネクタ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直線コネクタ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直線コネクタ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直線コネクタ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直線コネクタ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正方形/長方形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円/楕円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円/楕円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円/楕円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円/楕円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円/楕円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スライド番号プレースホルダ 28"/>
          <p:cNvSpPr>
            <a:spLocks noGrp="1"/>
          </p:cNvSpPr>
          <p:nvPr>
            <p:ph type="sldNum" sz="quarter" idx="12"/>
          </p:nvPr>
        </p:nvSpPr>
        <p:spPr bwMode="auto">
          <a:xfrm>
            <a:off x="1325544" y="4928702"/>
            <a:ext cx="609600" cy="517524"/>
          </a:xfrm>
        </p:spPr>
        <p:txBody>
          <a:bodyPr/>
          <a:lstStyle/>
          <a:p>
            <a:fld id="{7A4F6DAC-CEEE-4EA9-8E2C-42EA565DE38A}" type="slidenum">
              <a:rPr kumimoji="1" lang="ja-JP" altLang="en-US" smtClean="0"/>
              <a:pPr/>
              <a:t>&lt;#&gt;</a:t>
            </a:fld>
            <a:endParaRPr kumimoji="1" lang="ja-JP"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0F31EA82-E22E-4D59-B111-C2664A5C4D1B}" type="datetimeFigureOut">
              <a:rPr kumimoji="1" lang="ja-JP" altLang="en-US" smtClean="0"/>
              <a:pPr/>
              <a:t>2011/5/31</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7A4F6DAC-CEEE-4EA9-8E2C-42EA565DE38A}" type="slidenum">
              <a:rPr kumimoji="1" lang="ja-JP" altLang="en-US" smtClean="0"/>
              <a:pPr/>
              <a:t>&lt;#&gt;</a:t>
            </a:fld>
            <a:endParaRPr kumimoji="1"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1676400" cy="5851525"/>
          </a:xfrm>
        </p:spPr>
        <p:txBody>
          <a:bodyPr vert="eaVer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0F31EA82-E22E-4D59-B111-C2664A5C4D1B}" type="datetimeFigureOut">
              <a:rPr kumimoji="1" lang="ja-JP" altLang="en-US" smtClean="0"/>
              <a:pPr/>
              <a:t>2011/5/31</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7A4F6DAC-CEEE-4EA9-8E2C-42EA565DE38A}" type="slidenum">
              <a:rPr kumimoji="1" lang="ja-JP" altLang="en-US" smtClean="0"/>
              <a:pPr/>
              <a:t>&lt;#&gt;</a:t>
            </a:fld>
            <a:endParaRPr kumimoji="1"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8" name="コンテンツ プレースホルダ 7"/>
          <p:cNvSpPr>
            <a:spLocks noGrp="1"/>
          </p:cNvSpPr>
          <p:nvPr>
            <p:ph sz="quarter" idx="1"/>
          </p:nvPr>
        </p:nvSpPr>
        <p:spPr>
          <a:xfrm>
            <a:off x="457200" y="1600200"/>
            <a:ext cx="7467600" cy="4873752"/>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 6"/>
          <p:cNvSpPr>
            <a:spLocks noGrp="1"/>
          </p:cNvSpPr>
          <p:nvPr>
            <p:ph type="dt" sz="half" idx="14"/>
          </p:nvPr>
        </p:nvSpPr>
        <p:spPr/>
        <p:txBody>
          <a:bodyPr rtlCol="0"/>
          <a:lstStyle/>
          <a:p>
            <a:fld id="{0F31EA82-E22E-4D59-B111-C2664A5C4D1B}" type="datetimeFigureOut">
              <a:rPr kumimoji="1" lang="ja-JP" altLang="en-US" smtClean="0"/>
              <a:pPr/>
              <a:t>2011/5/31</a:t>
            </a:fld>
            <a:endParaRPr kumimoji="1" lang="ja-JP" altLang="en-US" dirty="0"/>
          </a:p>
        </p:txBody>
      </p:sp>
      <p:sp>
        <p:nvSpPr>
          <p:cNvPr id="9" name="スライド番号プレースホルダ 8"/>
          <p:cNvSpPr>
            <a:spLocks noGrp="1"/>
          </p:cNvSpPr>
          <p:nvPr>
            <p:ph type="sldNum" sz="quarter" idx="15"/>
          </p:nvPr>
        </p:nvSpPr>
        <p:spPr/>
        <p:txBody>
          <a:bodyPr rtlCol="0"/>
          <a:lstStyle/>
          <a:p>
            <a:fld id="{7A4F6DAC-CEEE-4EA9-8E2C-42EA565DE38A}" type="slidenum">
              <a:rPr kumimoji="1" lang="ja-JP" altLang="en-US" smtClean="0"/>
              <a:pPr/>
              <a:t>&lt;#&gt;</a:t>
            </a:fld>
            <a:endParaRPr kumimoji="1" lang="ja-JP" altLang="en-US" dirty="0"/>
          </a:p>
        </p:txBody>
      </p:sp>
      <p:sp>
        <p:nvSpPr>
          <p:cNvPr id="10" name="フッター プレースホルダ 9"/>
          <p:cNvSpPr>
            <a:spLocks noGrp="1"/>
          </p:cNvSpPr>
          <p:nvPr>
            <p:ph type="ftr" sz="quarter" idx="16"/>
          </p:nvPr>
        </p:nvSpPr>
        <p:spPr/>
        <p:txBody>
          <a:bodyPr rtlCol="0"/>
          <a:lstStyle/>
          <a:p>
            <a:endParaRPr kumimoji="1"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2286000" y="2895600"/>
            <a:ext cx="6172200" cy="2053590"/>
          </a:xfrm>
        </p:spPr>
        <p:txBody>
          <a:bodyPr/>
          <a:lstStyle>
            <a:lvl1pPr algn="l">
              <a:buNone/>
              <a:defRPr sz="3000" b="1" cap="small" baseline="0"/>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 テキストの書式設定</a:t>
            </a:r>
          </a:p>
        </p:txBody>
      </p:sp>
      <p:sp>
        <p:nvSpPr>
          <p:cNvPr id="4" name="日付プレースホルダ 3"/>
          <p:cNvSpPr>
            <a:spLocks noGrp="1"/>
          </p:cNvSpPr>
          <p:nvPr>
            <p:ph type="dt" sz="half" idx="10"/>
          </p:nvPr>
        </p:nvSpPr>
        <p:spPr bwMode="auto">
          <a:xfrm rot="5400000">
            <a:off x="7763256" y="1170432"/>
            <a:ext cx="2286000" cy="381000"/>
          </a:xfrm>
        </p:spPr>
        <p:txBody>
          <a:bodyPr/>
          <a:lstStyle/>
          <a:p>
            <a:fld id="{0F31EA82-E22E-4D59-B111-C2664A5C4D1B}" type="datetimeFigureOut">
              <a:rPr kumimoji="1" lang="ja-JP" altLang="en-US" smtClean="0"/>
              <a:pPr/>
              <a:t>2011/5/31</a:t>
            </a:fld>
            <a:endParaRPr kumimoji="1" lang="ja-JP" altLang="en-US" dirty="0"/>
          </a:p>
        </p:txBody>
      </p:sp>
      <p:sp>
        <p:nvSpPr>
          <p:cNvPr id="5" name="フッター プレースホルダ 4"/>
          <p:cNvSpPr>
            <a:spLocks noGrp="1"/>
          </p:cNvSpPr>
          <p:nvPr>
            <p:ph type="ftr" sz="quarter" idx="11"/>
          </p:nvPr>
        </p:nvSpPr>
        <p:spPr bwMode="auto">
          <a:xfrm rot="5400000">
            <a:off x="7077456" y="4178808"/>
            <a:ext cx="3657600" cy="384048"/>
          </a:xfrm>
        </p:spPr>
        <p:txBody>
          <a:bodyPr/>
          <a:lstStyle/>
          <a:p>
            <a:endParaRPr kumimoji="1" lang="ja-JP" altLang="en-US" dirty="0"/>
          </a:p>
        </p:txBody>
      </p:sp>
      <p:sp>
        <p:nvSpPr>
          <p:cNvPr id="9" name="正方形/長方形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正方形/長方形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正方形/長方形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正方形/長方形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直線コネクタ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直線コネクタ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直線コネクタ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直線コネクタ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直線コネクタ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正方形/長方形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円/楕円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円/楕円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円/楕円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円/楕円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円/楕円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直線コネクタ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スライド番号プレースホルダ 5"/>
          <p:cNvSpPr>
            <a:spLocks noGrp="1"/>
          </p:cNvSpPr>
          <p:nvPr>
            <p:ph type="sldNum" sz="quarter" idx="12"/>
          </p:nvPr>
        </p:nvSpPr>
        <p:spPr bwMode="auto">
          <a:xfrm>
            <a:off x="1340616" y="4928702"/>
            <a:ext cx="609600" cy="517524"/>
          </a:xfrm>
        </p:spPr>
        <p:txBody>
          <a:bodyPr/>
          <a:lstStyle/>
          <a:p>
            <a:fld id="{7A4F6DAC-CEEE-4EA9-8E2C-42EA565DE38A}" type="slidenum">
              <a:rPr kumimoji="1" lang="ja-JP" altLang="en-US" smtClean="0"/>
              <a:pPr/>
              <a:t>&lt;#&gt;</a:t>
            </a:fld>
            <a:endParaRPr kumimoji="1" lang="ja-JP" alt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5" name="日付プレースホルダ 4"/>
          <p:cNvSpPr>
            <a:spLocks noGrp="1"/>
          </p:cNvSpPr>
          <p:nvPr>
            <p:ph type="dt" sz="half" idx="10"/>
          </p:nvPr>
        </p:nvSpPr>
        <p:spPr/>
        <p:txBody>
          <a:bodyPr/>
          <a:lstStyle/>
          <a:p>
            <a:fld id="{0F31EA82-E22E-4D59-B111-C2664A5C4D1B}" type="datetimeFigureOut">
              <a:rPr kumimoji="1" lang="ja-JP" altLang="en-US" smtClean="0"/>
              <a:pPr/>
              <a:t>2011/5/31</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7A4F6DAC-CEEE-4EA9-8E2C-42EA565DE38A}" type="slidenum">
              <a:rPr kumimoji="1" lang="ja-JP" altLang="en-US" smtClean="0"/>
              <a:pPr/>
              <a:t>&lt;#&gt;</a:t>
            </a:fld>
            <a:endParaRPr kumimoji="1" lang="ja-JP" altLang="en-US" dirty="0"/>
          </a:p>
        </p:txBody>
      </p:sp>
      <p:sp>
        <p:nvSpPr>
          <p:cNvPr id="9" name="コンテンツ プレースホルダ 8"/>
          <p:cNvSpPr>
            <a:spLocks noGrp="1"/>
          </p:cNvSpPr>
          <p:nvPr>
            <p:ph sz="quarter" idx="1"/>
          </p:nvPr>
        </p:nvSpPr>
        <p:spPr>
          <a:xfrm>
            <a:off x="457200" y="1600200"/>
            <a:ext cx="3657600" cy="45720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1" name="コンテンツ プレースホルダ 10"/>
          <p:cNvSpPr>
            <a:spLocks noGrp="1"/>
          </p:cNvSpPr>
          <p:nvPr>
            <p:ph sz="quarter" idx="2"/>
          </p:nvPr>
        </p:nvSpPr>
        <p:spPr>
          <a:xfrm>
            <a:off x="4270248" y="1600200"/>
            <a:ext cx="3657600" cy="45720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7543800" cy="1143000"/>
          </a:xfrm>
        </p:spPr>
        <p:txBody>
          <a:bodyPr anchor="b"/>
          <a:lstStyle>
            <a:lvl1pPr>
              <a:defRPr/>
            </a:lvl1pPr>
          </a:lstStyle>
          <a:p>
            <a:r>
              <a:rPr kumimoji="0" lang="ja-JP" altLang="en-US" smtClean="0"/>
              <a:t>マスタ タイトルの書式設定</a:t>
            </a:r>
            <a:endParaRPr kumimoji="0" lang="en-US"/>
          </a:p>
        </p:txBody>
      </p:sp>
      <p:sp>
        <p:nvSpPr>
          <p:cNvPr id="7" name="日付プレースホルダ 6"/>
          <p:cNvSpPr>
            <a:spLocks noGrp="1"/>
          </p:cNvSpPr>
          <p:nvPr>
            <p:ph type="dt" sz="half" idx="10"/>
          </p:nvPr>
        </p:nvSpPr>
        <p:spPr/>
        <p:txBody>
          <a:bodyPr/>
          <a:lstStyle/>
          <a:p>
            <a:fld id="{0F31EA82-E22E-4D59-B111-C2664A5C4D1B}" type="datetimeFigureOut">
              <a:rPr kumimoji="1" lang="ja-JP" altLang="en-US" smtClean="0"/>
              <a:pPr/>
              <a:t>2011/5/31</a:t>
            </a:fld>
            <a:endParaRPr kumimoji="1" lang="ja-JP" altLang="en-US" dirty="0"/>
          </a:p>
        </p:txBody>
      </p:sp>
      <p:sp>
        <p:nvSpPr>
          <p:cNvPr id="8" name="フッター プレースホルダ 7"/>
          <p:cNvSpPr>
            <a:spLocks noGrp="1"/>
          </p:cNvSpPr>
          <p:nvPr>
            <p:ph type="ftr" sz="quarter" idx="11"/>
          </p:nvPr>
        </p:nvSpPr>
        <p:spPr/>
        <p:txBody>
          <a:bodyPr/>
          <a:lstStyle/>
          <a:p>
            <a:endParaRPr kumimoji="1" lang="ja-JP" altLang="en-US" dirty="0"/>
          </a:p>
        </p:txBody>
      </p:sp>
      <p:sp>
        <p:nvSpPr>
          <p:cNvPr id="9" name="スライド番号プレースホルダ 8"/>
          <p:cNvSpPr>
            <a:spLocks noGrp="1"/>
          </p:cNvSpPr>
          <p:nvPr>
            <p:ph type="sldNum" sz="quarter" idx="12"/>
          </p:nvPr>
        </p:nvSpPr>
        <p:spPr/>
        <p:txBody>
          <a:bodyPr/>
          <a:lstStyle/>
          <a:p>
            <a:fld id="{7A4F6DAC-CEEE-4EA9-8E2C-42EA565DE38A}" type="slidenum">
              <a:rPr kumimoji="1" lang="ja-JP" altLang="en-US" smtClean="0"/>
              <a:pPr/>
              <a:t>&lt;#&gt;</a:t>
            </a:fld>
            <a:endParaRPr kumimoji="1" lang="ja-JP" altLang="en-US" dirty="0"/>
          </a:p>
        </p:txBody>
      </p:sp>
      <p:sp>
        <p:nvSpPr>
          <p:cNvPr id="11" name="コンテンツ プレースホルダ 10"/>
          <p:cNvSpPr>
            <a:spLocks noGrp="1"/>
          </p:cNvSpPr>
          <p:nvPr>
            <p:ph sz="quarter" idx="2"/>
          </p:nvPr>
        </p:nvSpPr>
        <p:spPr>
          <a:xfrm>
            <a:off x="457200" y="2362200"/>
            <a:ext cx="3657600" cy="38862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 12"/>
          <p:cNvSpPr>
            <a:spLocks noGrp="1"/>
          </p:cNvSpPr>
          <p:nvPr>
            <p:ph sz="quarter" idx="4"/>
          </p:nvPr>
        </p:nvSpPr>
        <p:spPr>
          <a:xfrm>
            <a:off x="4371975" y="2362200"/>
            <a:ext cx="3657600" cy="38862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2" name="テキスト プレースホルダ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ja-JP" altLang="en-US" smtClean="0"/>
              <a:t>マスタ テキストの書式設定</a:t>
            </a:r>
          </a:p>
        </p:txBody>
      </p:sp>
      <p:sp>
        <p:nvSpPr>
          <p:cNvPr id="14" name="テキスト プレースホルダ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ja-JP" altLang="en-US" smtClean="0"/>
              <a:t>マスタ テキストの書式設定</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6" name="日付プレースホルダ 5"/>
          <p:cNvSpPr>
            <a:spLocks noGrp="1"/>
          </p:cNvSpPr>
          <p:nvPr>
            <p:ph type="dt" sz="half" idx="10"/>
          </p:nvPr>
        </p:nvSpPr>
        <p:spPr/>
        <p:txBody>
          <a:bodyPr rtlCol="0"/>
          <a:lstStyle/>
          <a:p>
            <a:fld id="{0F31EA82-E22E-4D59-B111-C2664A5C4D1B}" type="datetimeFigureOut">
              <a:rPr kumimoji="1" lang="ja-JP" altLang="en-US" smtClean="0"/>
              <a:pPr/>
              <a:t>2011/5/31</a:t>
            </a:fld>
            <a:endParaRPr kumimoji="1" lang="ja-JP" altLang="en-US" dirty="0"/>
          </a:p>
        </p:txBody>
      </p:sp>
      <p:sp>
        <p:nvSpPr>
          <p:cNvPr id="7" name="スライド番号プレースホルダ 6"/>
          <p:cNvSpPr>
            <a:spLocks noGrp="1"/>
          </p:cNvSpPr>
          <p:nvPr>
            <p:ph type="sldNum" sz="quarter" idx="11"/>
          </p:nvPr>
        </p:nvSpPr>
        <p:spPr/>
        <p:txBody>
          <a:bodyPr rtlCol="0"/>
          <a:lstStyle/>
          <a:p>
            <a:fld id="{7A4F6DAC-CEEE-4EA9-8E2C-42EA565DE38A}" type="slidenum">
              <a:rPr kumimoji="1" lang="ja-JP" altLang="en-US" smtClean="0"/>
              <a:pPr/>
              <a:t>&lt;#&gt;</a:t>
            </a:fld>
            <a:endParaRPr kumimoji="1" lang="ja-JP" altLang="en-US" dirty="0"/>
          </a:p>
        </p:txBody>
      </p:sp>
      <p:sp>
        <p:nvSpPr>
          <p:cNvPr id="8" name="フッター プレースホルダ 7"/>
          <p:cNvSpPr>
            <a:spLocks noGrp="1"/>
          </p:cNvSpPr>
          <p:nvPr>
            <p:ph type="ftr" sz="quarter" idx="12"/>
          </p:nvPr>
        </p:nvSpPr>
        <p:spPr/>
        <p:txBody>
          <a:bodyPr rtlCol="0"/>
          <a:lstStyle/>
          <a:p>
            <a:endParaRPr kumimoji="1"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0F31EA82-E22E-4D59-B111-C2664A5C4D1B}" type="datetimeFigureOut">
              <a:rPr kumimoji="1" lang="ja-JP" altLang="en-US" smtClean="0"/>
              <a:pPr/>
              <a:t>2011/5/31</a:t>
            </a:fld>
            <a:endParaRPr kumimoji="1" lang="ja-JP" altLang="en-US" dirty="0"/>
          </a:p>
        </p:txBody>
      </p:sp>
      <p:sp>
        <p:nvSpPr>
          <p:cNvPr id="3" name="フッター プレースホルダ 2"/>
          <p:cNvSpPr>
            <a:spLocks noGrp="1"/>
          </p:cNvSpPr>
          <p:nvPr>
            <p:ph type="ftr" sz="quarter" idx="11"/>
          </p:nvPr>
        </p:nvSpPr>
        <p:spPr/>
        <p:txBody>
          <a:bodyPr/>
          <a:lstStyle/>
          <a:p>
            <a:endParaRPr kumimoji="1" lang="ja-JP" altLang="en-US" dirty="0"/>
          </a:p>
        </p:txBody>
      </p:sp>
      <p:sp>
        <p:nvSpPr>
          <p:cNvPr id="4" name="スライド番号プレースホルダ 3"/>
          <p:cNvSpPr>
            <a:spLocks noGrp="1"/>
          </p:cNvSpPr>
          <p:nvPr>
            <p:ph type="sldNum" sz="quarter" idx="12"/>
          </p:nvPr>
        </p:nvSpPr>
        <p:spPr/>
        <p:txBody>
          <a:bodyPr/>
          <a:lstStyle/>
          <a:p>
            <a:fld id="{7A4F6DAC-CEEE-4EA9-8E2C-42EA565DE38A}" type="slidenum">
              <a:rPr kumimoji="1" lang="ja-JP" altLang="en-US" smtClean="0"/>
              <a:pPr/>
              <a:t>&lt;#&gt;</a:t>
            </a:fld>
            <a:endParaRPr kumimoji="1"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bg>
      <p:bgRef idx="1001">
        <a:schemeClr val="bg1"/>
      </p:bgRef>
    </p:bg>
    <p:spTree>
      <p:nvGrpSpPr>
        <p:cNvPr id="1" name=""/>
        <p:cNvGrpSpPr/>
        <p:nvPr/>
      </p:nvGrpSpPr>
      <p:grpSpPr>
        <a:xfrm>
          <a:off x="0" y="0"/>
          <a:ext cx="0" cy="0"/>
          <a:chOff x="0" y="0"/>
          <a:chExt cx="0" cy="0"/>
        </a:xfrm>
      </p:grpSpPr>
      <p:sp>
        <p:nvSpPr>
          <p:cNvPr id="10" name="直線コネクタ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タイトル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 テキストの書式設定</a:t>
            </a:r>
          </a:p>
        </p:txBody>
      </p:sp>
      <p:sp>
        <p:nvSpPr>
          <p:cNvPr id="8" name="直線コネクタ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直線コネクタ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直線コネクタ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正方形/長方形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直線コネクタ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円/楕円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コンテンツ プレースホルダ 17"/>
          <p:cNvSpPr>
            <a:spLocks noGrp="1"/>
          </p:cNvSpPr>
          <p:nvPr>
            <p:ph sz="quarter" idx="1"/>
          </p:nvPr>
        </p:nvSpPr>
        <p:spPr>
          <a:xfrm>
            <a:off x="304800" y="274320"/>
            <a:ext cx="5638800" cy="6327648"/>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1" name="日付プレースホルダ 20"/>
          <p:cNvSpPr>
            <a:spLocks noGrp="1"/>
          </p:cNvSpPr>
          <p:nvPr>
            <p:ph type="dt" sz="half" idx="14"/>
          </p:nvPr>
        </p:nvSpPr>
        <p:spPr/>
        <p:txBody>
          <a:bodyPr rtlCol="0"/>
          <a:lstStyle/>
          <a:p>
            <a:fld id="{0F31EA82-E22E-4D59-B111-C2664A5C4D1B}" type="datetimeFigureOut">
              <a:rPr kumimoji="1" lang="ja-JP" altLang="en-US" smtClean="0"/>
              <a:pPr/>
              <a:t>2011/5/31</a:t>
            </a:fld>
            <a:endParaRPr kumimoji="1" lang="ja-JP" altLang="en-US" dirty="0"/>
          </a:p>
        </p:txBody>
      </p:sp>
      <p:sp>
        <p:nvSpPr>
          <p:cNvPr id="22" name="スライド番号プレースホルダ 21"/>
          <p:cNvSpPr>
            <a:spLocks noGrp="1"/>
          </p:cNvSpPr>
          <p:nvPr>
            <p:ph type="sldNum" sz="quarter" idx="15"/>
          </p:nvPr>
        </p:nvSpPr>
        <p:spPr/>
        <p:txBody>
          <a:bodyPr rtlCol="0"/>
          <a:lstStyle/>
          <a:p>
            <a:fld id="{7A4F6DAC-CEEE-4EA9-8E2C-42EA565DE38A}" type="slidenum">
              <a:rPr kumimoji="1" lang="ja-JP" altLang="en-US" smtClean="0"/>
              <a:pPr/>
              <a:t>&lt;#&gt;</a:t>
            </a:fld>
            <a:endParaRPr kumimoji="1" lang="ja-JP" altLang="en-US" dirty="0"/>
          </a:p>
        </p:txBody>
      </p:sp>
      <p:sp>
        <p:nvSpPr>
          <p:cNvPr id="23" name="フッター プレースホルダ 22"/>
          <p:cNvSpPr>
            <a:spLocks noGrp="1"/>
          </p:cNvSpPr>
          <p:nvPr>
            <p:ph type="ftr" sz="quarter" idx="16"/>
          </p:nvPr>
        </p:nvSpPr>
        <p:spPr/>
        <p:txBody>
          <a:bodyPr rtlCol="0"/>
          <a:lstStyle/>
          <a:p>
            <a:endParaRPr kumimoji="1" lang="ja-JP"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直線コネクタ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円/楕円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タイトル 1"/>
          <p:cNvSpPr>
            <a:spLocks noGrp="1"/>
          </p:cNvSpPr>
          <p:nvPr>
            <p:ph type="title"/>
          </p:nvPr>
        </p:nvSpPr>
        <p:spPr>
          <a:xfrm rot="5400000">
            <a:off x="3350133" y="3200400"/>
            <a:ext cx="6309360" cy="457200"/>
          </a:xfrm>
        </p:spPr>
        <p:txBody>
          <a:bodyPr anchor="b"/>
          <a:lstStyle>
            <a:lvl1pPr algn="l">
              <a:buNone/>
              <a:defRPr sz="2000" b="1"/>
            </a:lvl1pPr>
          </a:lstStyle>
          <a:p>
            <a:r>
              <a:rPr kumimoji="0" lang="ja-JP" altLang="en-US" smtClean="0"/>
              <a:t>マスタ タイトルの書式設定</a:t>
            </a:r>
            <a:endParaRPr kumimoji="0" lang="en-US"/>
          </a:p>
        </p:txBody>
      </p:sp>
      <p:sp>
        <p:nvSpPr>
          <p:cNvPr id="3" name="図プレースホルダ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ja-JP" altLang="en-US" dirty="0" smtClean="0"/>
              <a:t>アイコンをクリックして図を追加</a:t>
            </a:r>
            <a:endParaRPr kumimoji="0" lang="en-US" dirty="0"/>
          </a:p>
        </p:txBody>
      </p:sp>
      <p:sp>
        <p:nvSpPr>
          <p:cNvPr id="4" name="テキスト プレースホルダ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ja-JP" altLang="en-US" smtClean="0"/>
              <a:t>マスタ テキストの書式設定</a:t>
            </a:r>
          </a:p>
        </p:txBody>
      </p:sp>
      <p:sp>
        <p:nvSpPr>
          <p:cNvPr id="10" name="直線コネクタ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正方形/長方形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直線コネクタ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直線コネクタ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直線コネクタ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日付プレースホルダ 16"/>
          <p:cNvSpPr>
            <a:spLocks noGrp="1"/>
          </p:cNvSpPr>
          <p:nvPr>
            <p:ph type="dt" sz="half" idx="10"/>
          </p:nvPr>
        </p:nvSpPr>
        <p:spPr/>
        <p:txBody>
          <a:bodyPr rtlCol="0"/>
          <a:lstStyle/>
          <a:p>
            <a:fld id="{0F31EA82-E22E-4D59-B111-C2664A5C4D1B}" type="datetimeFigureOut">
              <a:rPr kumimoji="1" lang="ja-JP" altLang="en-US" smtClean="0"/>
              <a:pPr/>
              <a:t>2011/5/31</a:t>
            </a:fld>
            <a:endParaRPr kumimoji="1" lang="ja-JP" altLang="en-US" dirty="0"/>
          </a:p>
        </p:txBody>
      </p:sp>
      <p:sp>
        <p:nvSpPr>
          <p:cNvPr id="18" name="スライド番号プレースホルダ 17"/>
          <p:cNvSpPr>
            <a:spLocks noGrp="1"/>
          </p:cNvSpPr>
          <p:nvPr>
            <p:ph type="sldNum" sz="quarter" idx="11"/>
          </p:nvPr>
        </p:nvSpPr>
        <p:spPr/>
        <p:txBody>
          <a:bodyPr rtlCol="0"/>
          <a:lstStyle/>
          <a:p>
            <a:fld id="{7A4F6DAC-CEEE-4EA9-8E2C-42EA565DE38A}" type="slidenum">
              <a:rPr kumimoji="1" lang="ja-JP" altLang="en-US" smtClean="0"/>
              <a:pPr/>
              <a:t>&lt;#&gt;</a:t>
            </a:fld>
            <a:endParaRPr kumimoji="1" lang="ja-JP" altLang="en-US" dirty="0"/>
          </a:p>
        </p:txBody>
      </p:sp>
      <p:sp>
        <p:nvSpPr>
          <p:cNvPr id="21" name="フッター プレースホルダ 20"/>
          <p:cNvSpPr>
            <a:spLocks noGrp="1"/>
          </p:cNvSpPr>
          <p:nvPr>
            <p:ph type="ftr" sz="quarter" idx="12"/>
          </p:nvPr>
        </p:nvSpPr>
        <p:spPr/>
        <p:txBody>
          <a:bodyPr rtlCol="0"/>
          <a:lstStyle/>
          <a:p>
            <a:endParaRPr kumimoji="1"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直線コネクタ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タイトル プレースホルダ 21"/>
          <p:cNvSpPr>
            <a:spLocks noGrp="1"/>
          </p:cNvSpPr>
          <p:nvPr>
            <p:ph type="title"/>
          </p:nvPr>
        </p:nvSpPr>
        <p:spPr>
          <a:xfrm>
            <a:off x="457200" y="274638"/>
            <a:ext cx="7467600" cy="1143000"/>
          </a:xfrm>
          <a:prstGeom prst="rect">
            <a:avLst/>
          </a:prstGeom>
        </p:spPr>
        <p:txBody>
          <a:bodyPr vert="horz" anchor="b">
            <a:normAutofit/>
          </a:bodyPr>
          <a:lstStyle/>
          <a:p>
            <a:r>
              <a:rPr kumimoji="0" lang="ja-JP" altLang="en-US" smtClean="0"/>
              <a:t>マスタ タイトルの書式設定</a:t>
            </a:r>
            <a:endParaRPr kumimoji="0" lang="en-US"/>
          </a:p>
        </p:txBody>
      </p:sp>
      <p:sp>
        <p:nvSpPr>
          <p:cNvPr id="13" name="テキスト プレースホルダ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ja-JP" altLang="en-US" smtClean="0"/>
              <a:t>マスタ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0F31EA82-E22E-4D59-B111-C2664A5C4D1B}" type="datetimeFigureOut">
              <a:rPr kumimoji="1" lang="ja-JP" altLang="en-US" smtClean="0"/>
              <a:pPr/>
              <a:t>2011/5/31</a:t>
            </a:fld>
            <a:endParaRPr kumimoji="1" lang="ja-JP" altLang="en-US" dirty="0"/>
          </a:p>
        </p:txBody>
      </p:sp>
      <p:sp>
        <p:nvSpPr>
          <p:cNvPr id="3" name="フッター プレースホルダ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kumimoji="1" lang="ja-JP" altLang="en-US" dirty="0"/>
          </a:p>
        </p:txBody>
      </p:sp>
      <p:sp>
        <p:nvSpPr>
          <p:cNvPr id="7" name="直線コネクタ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直線コネクタ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正方形/長方形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直線コネクタ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円/楕円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スライド番号プレースホルダ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A4F6DAC-CEEE-4EA9-8E2C-42EA565DE38A}" type="slidenum">
              <a:rPr kumimoji="1" lang="ja-JP" altLang="en-US" smtClean="0"/>
              <a:pPr/>
              <a:t>&lt;#&gt;</a:t>
            </a:fld>
            <a:endParaRPr kumimoji="1" lang="ja-JP" alt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1"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0.png"/><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サブタイトル 4"/>
          <p:cNvSpPr>
            <a:spLocks noGrp="1"/>
          </p:cNvSpPr>
          <p:nvPr>
            <p:ph type="subTitle" idx="1"/>
          </p:nvPr>
        </p:nvSpPr>
        <p:spPr>
          <a:xfrm>
            <a:off x="4446240" y="5013176"/>
            <a:ext cx="3294112" cy="801942"/>
          </a:xfrm>
        </p:spPr>
        <p:txBody>
          <a:bodyPr>
            <a:normAutofit/>
          </a:bodyPr>
          <a:lstStyle/>
          <a:p>
            <a:r>
              <a:rPr kumimoji="1" lang="en-US" altLang="ja-JP" sz="2000" dirty="0" smtClean="0"/>
              <a:t>Shimizu-lab </a:t>
            </a:r>
          </a:p>
          <a:p>
            <a:r>
              <a:rPr lang="en-US" altLang="ja-JP" sz="2000" dirty="0" smtClean="0"/>
              <a:t>  M-1  Kubota Kazuhisa</a:t>
            </a:r>
            <a:endParaRPr kumimoji="1" lang="ja-JP" altLang="en-US" sz="2000" dirty="0"/>
          </a:p>
        </p:txBody>
      </p:sp>
      <p:sp>
        <p:nvSpPr>
          <p:cNvPr id="7" name="テキスト ボックス 6"/>
          <p:cNvSpPr txBox="1"/>
          <p:nvPr/>
        </p:nvSpPr>
        <p:spPr>
          <a:xfrm>
            <a:off x="432048" y="836712"/>
            <a:ext cx="8748464" cy="2062103"/>
          </a:xfrm>
          <a:prstGeom prst="rect">
            <a:avLst/>
          </a:prstGeom>
          <a:noFill/>
        </p:spPr>
        <p:txBody>
          <a:bodyPr wrap="square" rtlCol="0">
            <a:spAutoFit/>
          </a:bodyPr>
          <a:lstStyle/>
          <a:p>
            <a:r>
              <a:rPr lang="en-US" altLang="ja-JP" sz="3200" b="1" dirty="0" smtClean="0"/>
              <a:t>The review of experimental techniques of generating high pressure: search for superconductivity of beryllium under high pressure</a:t>
            </a:r>
            <a:endParaRPr kumimoji="1" lang="ja-JP" altLang="en-US" sz="3200" b="1"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39552" y="548680"/>
            <a:ext cx="7108036" cy="523220"/>
          </a:xfrm>
          <a:prstGeom prst="rect">
            <a:avLst/>
          </a:prstGeom>
          <a:noFill/>
        </p:spPr>
        <p:txBody>
          <a:bodyPr wrap="none" rtlCol="0">
            <a:spAutoFit/>
          </a:bodyPr>
          <a:lstStyle/>
          <a:p>
            <a:r>
              <a:rPr kumimoji="1" lang="en-US" altLang="ja-JP" sz="2800" b="1" dirty="0" smtClean="0">
                <a:solidFill>
                  <a:srgbClr val="FE5E16"/>
                </a:solidFill>
              </a:rPr>
              <a:t>Superconductivity of single elements</a:t>
            </a:r>
            <a:endParaRPr kumimoji="1" lang="ja-JP" altLang="en-US" sz="2800" b="1" dirty="0">
              <a:solidFill>
                <a:srgbClr val="FE5E16"/>
              </a:solidFill>
            </a:endParaRPr>
          </a:p>
        </p:txBody>
      </p:sp>
      <p:sp>
        <p:nvSpPr>
          <p:cNvPr id="4" name="テキスト ボックス 3"/>
          <p:cNvSpPr txBox="1"/>
          <p:nvPr/>
        </p:nvSpPr>
        <p:spPr>
          <a:xfrm>
            <a:off x="1187624" y="1988840"/>
            <a:ext cx="7072770" cy="707886"/>
          </a:xfrm>
          <a:prstGeom prst="rect">
            <a:avLst/>
          </a:prstGeom>
          <a:noFill/>
        </p:spPr>
        <p:txBody>
          <a:bodyPr wrap="none" rtlCol="0">
            <a:spAutoFit/>
          </a:bodyPr>
          <a:lstStyle/>
          <a:p>
            <a:r>
              <a:rPr kumimoji="1" lang="en-US" altLang="ja-JP" sz="2000" dirty="0" smtClean="0"/>
              <a:t>Superconductivity ; </a:t>
            </a:r>
            <a:r>
              <a:rPr lang="en-US" altLang="ja-JP" sz="2000" dirty="0" smtClean="0"/>
              <a:t>perfect electrical conductivity</a:t>
            </a:r>
            <a:r>
              <a:rPr kumimoji="1" lang="en-US" altLang="ja-JP" sz="2000" dirty="0" smtClean="0"/>
              <a:t> : </a:t>
            </a:r>
            <a:r>
              <a:rPr kumimoji="1" lang="en-US" altLang="ja-JP" sz="2000" i="1" dirty="0" smtClean="0"/>
              <a:t>R</a:t>
            </a:r>
            <a:r>
              <a:rPr kumimoji="1" lang="en-US" altLang="ja-JP" sz="2000" dirty="0" smtClean="0"/>
              <a:t> = </a:t>
            </a:r>
            <a:r>
              <a:rPr lang="en-US" altLang="ja-JP" sz="2000" dirty="0" smtClean="0"/>
              <a:t>0</a:t>
            </a:r>
          </a:p>
          <a:p>
            <a:r>
              <a:rPr lang="en-US" altLang="ja-JP" sz="2000" dirty="0" smtClean="0"/>
              <a:t>        </a:t>
            </a:r>
            <a:r>
              <a:rPr lang="ja-JP" altLang="en-US" sz="1600" dirty="0" smtClean="0"/>
              <a:t> </a:t>
            </a:r>
            <a:r>
              <a:rPr lang="en-US" altLang="ja-JP" sz="2000" dirty="0" smtClean="0"/>
              <a:t>         perfect diamagnetism (Meissner effect) : </a:t>
            </a:r>
            <a:r>
              <a:rPr lang="en-US" altLang="ja-JP" sz="2000" i="1" dirty="0" smtClean="0"/>
              <a:t>H</a:t>
            </a:r>
            <a:r>
              <a:rPr lang="en-US" altLang="ja-JP" sz="2000" dirty="0" smtClean="0"/>
              <a:t> = 0</a:t>
            </a:r>
            <a:endParaRPr kumimoji="1" lang="ja-JP" altLang="en-US" sz="2000" dirty="0"/>
          </a:p>
        </p:txBody>
      </p:sp>
      <p:sp>
        <p:nvSpPr>
          <p:cNvPr id="5" name="テキスト ボックス 4"/>
          <p:cNvSpPr txBox="1"/>
          <p:nvPr/>
        </p:nvSpPr>
        <p:spPr>
          <a:xfrm>
            <a:off x="1259632" y="3140968"/>
            <a:ext cx="6125395" cy="707886"/>
          </a:xfrm>
          <a:prstGeom prst="rect">
            <a:avLst/>
          </a:prstGeom>
          <a:noFill/>
        </p:spPr>
        <p:txBody>
          <a:bodyPr wrap="none" rtlCol="0">
            <a:spAutoFit/>
          </a:bodyPr>
          <a:lstStyle/>
          <a:p>
            <a:r>
              <a:rPr kumimoji="1" lang="en-US" altLang="ja-JP" sz="2000" dirty="0" smtClean="0"/>
              <a:t>It is found by </a:t>
            </a:r>
            <a:r>
              <a:rPr lang="en-US" altLang="ja-JP" sz="2000" dirty="0" smtClean="0"/>
              <a:t>Kamerlingh Onnes in 1911 with Hg.</a:t>
            </a:r>
          </a:p>
          <a:p>
            <a:endParaRPr kumimoji="1" lang="en-US" altLang="ja-JP" sz="2000" dirty="0" smtClean="0"/>
          </a:p>
        </p:txBody>
      </p:sp>
      <p:sp>
        <p:nvSpPr>
          <p:cNvPr id="6" name="テキスト ボックス 5"/>
          <p:cNvSpPr txBox="1"/>
          <p:nvPr/>
        </p:nvSpPr>
        <p:spPr>
          <a:xfrm>
            <a:off x="3635896" y="4653136"/>
            <a:ext cx="4392487" cy="707886"/>
          </a:xfrm>
          <a:prstGeom prst="rect">
            <a:avLst/>
          </a:prstGeom>
          <a:noFill/>
        </p:spPr>
        <p:txBody>
          <a:bodyPr wrap="square" rtlCol="0">
            <a:spAutoFit/>
          </a:bodyPr>
          <a:lstStyle/>
          <a:p>
            <a:r>
              <a:rPr lang="ja-JP" altLang="en-US" sz="2000" dirty="0" smtClean="0"/>
              <a:t>　</a:t>
            </a:r>
            <a:r>
              <a:rPr lang="en-US" altLang="ja-JP" sz="2000" dirty="0" smtClean="0"/>
              <a:t>At ambient pressure the highest </a:t>
            </a:r>
            <a:r>
              <a:rPr lang="en-US" altLang="ja-JP" sz="2000" i="1" dirty="0" smtClean="0"/>
              <a:t>T</a:t>
            </a:r>
            <a:r>
              <a:rPr lang="en-US" altLang="ja-JP" sz="2000" dirty="0" smtClean="0"/>
              <a:t>c</a:t>
            </a:r>
            <a:r>
              <a:rPr lang="ja-JP" altLang="en-US" sz="2000" dirty="0" smtClean="0"/>
              <a:t> </a:t>
            </a:r>
            <a:r>
              <a:rPr lang="en-US" altLang="ja-JP" sz="2000" dirty="0" smtClean="0"/>
              <a:t>of single elements is Nb (9.25 K)</a:t>
            </a:r>
            <a:endParaRPr lang="ja-JP" altLang="en-US" sz="2000" dirty="0"/>
          </a:p>
        </p:txBody>
      </p:sp>
      <p:pic>
        <p:nvPicPr>
          <p:cNvPr id="7" name="図 6" descr="Kamerlingh_portret.jpg"/>
          <p:cNvPicPr>
            <a:picLocks noChangeAspect="1"/>
          </p:cNvPicPr>
          <p:nvPr/>
        </p:nvPicPr>
        <p:blipFill>
          <a:blip r:embed="rId2" cstate="print"/>
          <a:stretch>
            <a:fillRect/>
          </a:stretch>
        </p:blipFill>
        <p:spPr>
          <a:xfrm>
            <a:off x="683568" y="3645024"/>
            <a:ext cx="1882806" cy="2510408"/>
          </a:xfrm>
          <a:prstGeom prst="rect">
            <a:avLst/>
          </a:prstGeom>
        </p:spPr>
      </p:pic>
      <p:sp>
        <p:nvSpPr>
          <p:cNvPr id="8" name="テキスト ボックス 7"/>
          <p:cNvSpPr txBox="1"/>
          <p:nvPr/>
        </p:nvSpPr>
        <p:spPr>
          <a:xfrm>
            <a:off x="683568" y="6237312"/>
            <a:ext cx="1806905" cy="253916"/>
          </a:xfrm>
          <a:prstGeom prst="rect">
            <a:avLst/>
          </a:prstGeom>
          <a:noFill/>
        </p:spPr>
        <p:txBody>
          <a:bodyPr wrap="none" rtlCol="0">
            <a:spAutoFit/>
          </a:bodyPr>
          <a:lstStyle/>
          <a:p>
            <a:r>
              <a:rPr lang="en-US" altLang="ja-JP" sz="1050" dirty="0" smtClean="0"/>
              <a:t>Heike </a:t>
            </a:r>
            <a:r>
              <a:rPr lang="en-US" altLang="ja-JP" sz="1050" dirty="0" err="1" smtClean="0"/>
              <a:t>Kamerlingh</a:t>
            </a:r>
            <a:r>
              <a:rPr lang="en-US" altLang="ja-JP" sz="1050" dirty="0" smtClean="0"/>
              <a:t> </a:t>
            </a:r>
            <a:r>
              <a:rPr lang="en-US" altLang="ja-JP" sz="1050" dirty="0" err="1" smtClean="0"/>
              <a:t>Onnes</a:t>
            </a:r>
            <a:r>
              <a:rPr lang="en-US" altLang="ja-JP" sz="1050" dirty="0" smtClean="0"/>
              <a:t> </a:t>
            </a:r>
            <a:endParaRPr kumimoji="1" lang="ja-JP" altLang="en-US" sz="1050" dirty="0"/>
          </a:p>
        </p:txBody>
      </p:sp>
      <p:sp>
        <p:nvSpPr>
          <p:cNvPr id="9" name="テキスト ボックス 8"/>
          <p:cNvSpPr txBox="1"/>
          <p:nvPr/>
        </p:nvSpPr>
        <p:spPr>
          <a:xfrm>
            <a:off x="251520" y="6525344"/>
            <a:ext cx="2802370" cy="123111"/>
          </a:xfrm>
          <a:prstGeom prst="rect">
            <a:avLst/>
          </a:prstGeom>
          <a:noFill/>
        </p:spPr>
        <p:txBody>
          <a:bodyPr wrap="none" rtlCol="0">
            <a:spAutoFit/>
          </a:bodyPr>
          <a:lstStyle/>
          <a:p>
            <a:r>
              <a:rPr lang="en-US" altLang="ja-JP" sz="200" dirty="0" smtClean="0"/>
              <a:t>Ref. http://ja.wikipedia.org/wiki/%E3%83%98%E3%82%A4%E3%82%B1%E3%83%BB%E3%82%AB%E3%83%A1%E3%83%AB%E3%83%AA%E3%83%B3%E3%82%B0%E3%83%BB%E3%82%AA%E3%83%8D%E3%82%B9</a:t>
            </a:r>
            <a:endParaRPr kumimoji="1" lang="ja-JP" altLang="en-US" sz="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図 30" descr="周期表.jpg"/>
          <p:cNvPicPr>
            <a:picLocks noChangeAspect="1"/>
          </p:cNvPicPr>
          <p:nvPr/>
        </p:nvPicPr>
        <p:blipFill>
          <a:blip r:embed="rId2" cstate="print"/>
          <a:stretch>
            <a:fillRect/>
          </a:stretch>
        </p:blipFill>
        <p:spPr>
          <a:xfrm>
            <a:off x="1572854" y="3474293"/>
            <a:ext cx="6324600" cy="3267075"/>
          </a:xfrm>
          <a:prstGeom prst="rect">
            <a:avLst/>
          </a:prstGeom>
        </p:spPr>
      </p:pic>
      <p:pic>
        <p:nvPicPr>
          <p:cNvPr id="11" name="Picture 2"/>
          <p:cNvPicPr>
            <a:picLocks noChangeAspect="1" noChangeArrowheads="1"/>
          </p:cNvPicPr>
          <p:nvPr/>
        </p:nvPicPr>
        <p:blipFill>
          <a:blip r:embed="rId3" cstate="print"/>
          <a:srcRect l="3333" r="8333"/>
          <a:stretch>
            <a:fillRect/>
          </a:stretch>
        </p:blipFill>
        <p:spPr bwMode="auto">
          <a:xfrm>
            <a:off x="4804219" y="512401"/>
            <a:ext cx="3405782" cy="2827440"/>
          </a:xfrm>
          <a:prstGeom prst="rect">
            <a:avLst/>
          </a:prstGeom>
          <a:noFill/>
          <a:ln w="9525">
            <a:noFill/>
            <a:miter lim="800000"/>
            <a:headEnd/>
            <a:tailEnd/>
          </a:ln>
        </p:spPr>
      </p:pic>
      <p:sp>
        <p:nvSpPr>
          <p:cNvPr id="13" name="テキスト ボックス 12"/>
          <p:cNvSpPr txBox="1"/>
          <p:nvPr/>
        </p:nvSpPr>
        <p:spPr>
          <a:xfrm>
            <a:off x="5329680" y="3167097"/>
            <a:ext cx="3096344" cy="523220"/>
          </a:xfrm>
          <a:prstGeom prst="rect">
            <a:avLst/>
          </a:prstGeom>
          <a:noFill/>
        </p:spPr>
        <p:txBody>
          <a:bodyPr wrap="square" rtlCol="0">
            <a:spAutoFit/>
          </a:bodyPr>
          <a:lstStyle/>
          <a:p>
            <a:r>
              <a:rPr lang="en-US" altLang="ja-JP" sz="1400" dirty="0" smtClean="0"/>
              <a:t>Ref. S. Okada. </a:t>
            </a:r>
            <a:r>
              <a:rPr lang="en-US" altLang="ja-JP" sz="1400" i="1" dirty="0" smtClean="0"/>
              <a:t>et al</a:t>
            </a:r>
            <a:r>
              <a:rPr lang="en-US" altLang="ja-JP" sz="1400" dirty="0" smtClean="0"/>
              <a:t>., J. Phys. </a:t>
            </a:r>
          </a:p>
          <a:p>
            <a:r>
              <a:rPr lang="en-US" altLang="ja-JP" sz="1400" dirty="0" smtClean="0"/>
              <a:t>Soc. Jpn., </a:t>
            </a:r>
            <a:r>
              <a:rPr lang="en-US" altLang="ja-JP" sz="1400" b="1" dirty="0" smtClean="0"/>
              <a:t>65</a:t>
            </a:r>
            <a:r>
              <a:rPr lang="en-US" altLang="ja-JP" sz="1400" dirty="0" smtClean="0"/>
              <a:t>, 1924 (1996)</a:t>
            </a:r>
            <a:endParaRPr lang="ja-JP" altLang="en-US" sz="1400" dirty="0" smtClean="0"/>
          </a:p>
        </p:txBody>
      </p:sp>
      <p:pic>
        <p:nvPicPr>
          <p:cNvPr id="18" name="Picture 3"/>
          <p:cNvPicPr>
            <a:picLocks noChangeAspect="1" noChangeArrowheads="1"/>
          </p:cNvPicPr>
          <p:nvPr/>
        </p:nvPicPr>
        <p:blipFill>
          <a:blip r:embed="rId4" cstate="print"/>
          <a:srcRect/>
          <a:stretch>
            <a:fillRect/>
          </a:stretch>
        </p:blipFill>
        <p:spPr bwMode="auto">
          <a:xfrm>
            <a:off x="633232" y="493779"/>
            <a:ext cx="4076252" cy="2836498"/>
          </a:xfrm>
          <a:prstGeom prst="rect">
            <a:avLst/>
          </a:prstGeom>
          <a:noFill/>
          <a:ln w="9525">
            <a:noFill/>
            <a:miter lim="800000"/>
            <a:headEnd/>
            <a:tailEnd/>
          </a:ln>
        </p:spPr>
      </p:pic>
      <p:sp>
        <p:nvSpPr>
          <p:cNvPr id="19" name="テキスト ボックス 18"/>
          <p:cNvSpPr txBox="1"/>
          <p:nvPr/>
        </p:nvSpPr>
        <p:spPr>
          <a:xfrm>
            <a:off x="1441248" y="3167097"/>
            <a:ext cx="2880320" cy="523220"/>
          </a:xfrm>
          <a:prstGeom prst="rect">
            <a:avLst/>
          </a:prstGeom>
          <a:noFill/>
        </p:spPr>
        <p:txBody>
          <a:bodyPr wrap="square" rtlCol="0">
            <a:spAutoFit/>
          </a:bodyPr>
          <a:lstStyle/>
          <a:p>
            <a:r>
              <a:rPr kumimoji="1" lang="en-US" altLang="ja-JP" sz="1400" dirty="0" smtClean="0"/>
              <a:t>Ref. </a:t>
            </a:r>
            <a:r>
              <a:rPr lang="en-US" altLang="ja-JP" sz="1400" dirty="0" smtClean="0"/>
              <a:t>Doctor thesis of </a:t>
            </a:r>
          </a:p>
          <a:p>
            <a:r>
              <a:rPr lang="en-US" altLang="ja-JP" sz="1400" dirty="0" smtClean="0"/>
              <a:t>Matsuoka-san (2008)</a:t>
            </a:r>
            <a:endParaRPr kumimoji="1" lang="ja-JP" altLang="en-US" sz="1400" dirty="0"/>
          </a:p>
        </p:txBody>
      </p:sp>
      <p:sp>
        <p:nvSpPr>
          <p:cNvPr id="22" name="円/楕円 21"/>
          <p:cNvSpPr/>
          <p:nvPr/>
        </p:nvSpPr>
        <p:spPr>
          <a:xfrm>
            <a:off x="1668489" y="4022787"/>
            <a:ext cx="360040" cy="360040"/>
          </a:xfrm>
          <a:prstGeom prst="ellipse">
            <a:avLst/>
          </a:prstGeom>
          <a:noFill/>
          <a:ln>
            <a:solidFill>
              <a:srgbClr val="CC009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3" name="円/楕円 22"/>
          <p:cNvSpPr/>
          <p:nvPr/>
        </p:nvSpPr>
        <p:spPr>
          <a:xfrm>
            <a:off x="2008923" y="4582262"/>
            <a:ext cx="360040" cy="1008113"/>
          </a:xfrm>
          <a:prstGeom prst="ellipse">
            <a:avLst/>
          </a:prstGeom>
          <a:noFill/>
          <a:ln>
            <a:solidFill>
              <a:srgbClr val="0000F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4" name="円弧 23"/>
          <p:cNvSpPr/>
          <p:nvPr/>
        </p:nvSpPr>
        <p:spPr>
          <a:xfrm rot="10800000">
            <a:off x="884505" y="1890117"/>
            <a:ext cx="1492847" cy="2304256"/>
          </a:xfrm>
          <a:prstGeom prst="arc">
            <a:avLst>
              <a:gd name="adj1" fmla="val 16165001"/>
              <a:gd name="adj2" fmla="val 4283623"/>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cxnSp>
        <p:nvCxnSpPr>
          <p:cNvPr id="29" name="直線コネクタ 28"/>
          <p:cNvCxnSpPr>
            <a:stCxn id="23" idx="7"/>
            <a:endCxn id="11" idx="1"/>
          </p:cNvCxnSpPr>
          <p:nvPr/>
        </p:nvCxnSpPr>
        <p:spPr>
          <a:xfrm rot="5400000" flipH="1" flipV="1">
            <a:off x="2158339" y="2084018"/>
            <a:ext cx="2803776" cy="2487983"/>
          </a:xfrm>
          <a:prstGeom prst="line">
            <a:avLst/>
          </a:prstGeom>
        </p:spPr>
        <p:style>
          <a:lnRef idx="1">
            <a:schemeClr val="dk1"/>
          </a:lnRef>
          <a:fillRef idx="0">
            <a:schemeClr val="dk1"/>
          </a:fillRef>
          <a:effectRef idx="0">
            <a:schemeClr val="dk1"/>
          </a:effectRef>
          <a:fontRef idx="minor">
            <a:schemeClr val="tx1"/>
          </a:fontRef>
        </p:style>
      </p:cxnSp>
      <p:sp>
        <p:nvSpPr>
          <p:cNvPr id="33" name="円/楕円 32"/>
          <p:cNvSpPr/>
          <p:nvPr/>
        </p:nvSpPr>
        <p:spPr>
          <a:xfrm>
            <a:off x="2007788" y="4020054"/>
            <a:ext cx="360040" cy="360040"/>
          </a:xfrm>
          <a:prstGeom prst="ellipse">
            <a:avLst/>
          </a:prstGeom>
          <a:no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8" name="テキスト ボックス 37"/>
          <p:cNvSpPr txBox="1"/>
          <p:nvPr/>
        </p:nvSpPr>
        <p:spPr>
          <a:xfrm>
            <a:off x="467544" y="6180294"/>
            <a:ext cx="1555234" cy="400110"/>
          </a:xfrm>
          <a:prstGeom prst="rect">
            <a:avLst/>
          </a:prstGeom>
          <a:noFill/>
          <a:ln w="28575">
            <a:solidFill>
              <a:srgbClr val="00B050"/>
            </a:solidFill>
            <a:prstDash val="solid"/>
          </a:ln>
        </p:spPr>
        <p:txBody>
          <a:bodyPr wrap="none" rtlCol="0">
            <a:spAutoFit/>
          </a:bodyPr>
          <a:lstStyle/>
          <a:p>
            <a:r>
              <a:rPr kumimoji="1" lang="en-US" altLang="ja-JP" sz="2000" dirty="0" smtClean="0"/>
              <a:t>My sample!</a:t>
            </a:r>
            <a:endParaRPr kumimoji="1" lang="ja-JP" altLang="en-US" sz="2000" dirty="0"/>
          </a:p>
        </p:txBody>
      </p:sp>
      <p:cxnSp>
        <p:nvCxnSpPr>
          <p:cNvPr id="40" name="直線矢印コネクタ 39"/>
          <p:cNvCxnSpPr>
            <a:endCxn id="33" idx="3"/>
          </p:cNvCxnSpPr>
          <p:nvPr/>
        </p:nvCxnSpPr>
        <p:spPr>
          <a:xfrm flipV="1">
            <a:off x="1230690" y="4327367"/>
            <a:ext cx="829825" cy="70080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rot="5400000">
            <a:off x="654626" y="5604230"/>
            <a:ext cx="1152128"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344284" y="116632"/>
            <a:ext cx="7108036" cy="523220"/>
          </a:xfrm>
          <a:prstGeom prst="rect">
            <a:avLst/>
          </a:prstGeom>
          <a:noFill/>
        </p:spPr>
        <p:txBody>
          <a:bodyPr wrap="none" rtlCol="0">
            <a:spAutoFit/>
          </a:bodyPr>
          <a:lstStyle/>
          <a:p>
            <a:r>
              <a:rPr kumimoji="1" lang="en-US" altLang="ja-JP" sz="2800" b="1" dirty="0" smtClean="0">
                <a:solidFill>
                  <a:srgbClr val="FE5E16"/>
                </a:solidFill>
              </a:rPr>
              <a:t>Superconductivity of single elements</a:t>
            </a:r>
            <a:endParaRPr kumimoji="1" lang="ja-JP" altLang="en-US" sz="2800" b="1" dirty="0">
              <a:solidFill>
                <a:srgbClr val="FE5E1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par>
                                <p:cTn id="8" presetID="3"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linds(horizontal)">
                                      <p:cBhvr>
                                        <p:cTn id="10" dur="500"/>
                                        <p:tgtEl>
                                          <p:spTgt spid="1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linds(horizontal)">
                                      <p:cBhvr>
                                        <p:cTn id="13" dur="500"/>
                                        <p:tgtEl>
                                          <p:spTgt spid="19"/>
                                        </p:tgtEl>
                                      </p:cBhvr>
                                    </p:animEffect>
                                  </p:childTnLst>
                                </p:cTn>
                              </p:par>
                              <p:par>
                                <p:cTn id="14" presetID="3" presetClass="entr" presetSubtype="1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linds(horizontal)">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linds(horizontal)">
                                      <p:cBhvr>
                                        <p:cTn id="21" dur="500"/>
                                        <p:tgtEl>
                                          <p:spTgt spid="11"/>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blinds(horizontal)">
                                      <p:cBhvr>
                                        <p:cTn id="24" dur="500"/>
                                        <p:tgtEl>
                                          <p:spTgt spid="23"/>
                                        </p:tgtEl>
                                      </p:cBhvr>
                                    </p:animEffect>
                                  </p:childTnLst>
                                </p:cTn>
                              </p:par>
                              <p:par>
                                <p:cTn id="25" presetID="3" presetClass="entr" presetSubtype="1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blinds(horizontal)">
                                      <p:cBhvr>
                                        <p:cTn id="27" dur="500"/>
                                        <p:tgtEl>
                                          <p:spTgt spid="29"/>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linds(horizontal)">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strVal val="#ppt_w*0.70"/>
                                          </p:val>
                                        </p:tav>
                                        <p:tav tm="100000">
                                          <p:val>
                                            <p:strVal val="#ppt_w"/>
                                          </p:val>
                                        </p:tav>
                                      </p:tavLst>
                                    </p:anim>
                                    <p:anim calcmode="lin" valueType="num">
                                      <p:cBhvr>
                                        <p:cTn id="36" dur="500" fill="hold"/>
                                        <p:tgtEl>
                                          <p:spTgt spid="42"/>
                                        </p:tgtEl>
                                        <p:attrNameLst>
                                          <p:attrName>ppt_h</p:attrName>
                                        </p:attrNameLst>
                                      </p:cBhvr>
                                      <p:tavLst>
                                        <p:tav tm="0">
                                          <p:val>
                                            <p:strVal val="#ppt_h"/>
                                          </p:val>
                                        </p:tav>
                                        <p:tav tm="100000">
                                          <p:val>
                                            <p:strVal val="#ppt_h"/>
                                          </p:val>
                                        </p:tav>
                                      </p:tavLst>
                                    </p:anim>
                                    <p:animEffect transition="in" filter="fade">
                                      <p:cBhvr>
                                        <p:cTn id="37" dur="500"/>
                                        <p:tgtEl>
                                          <p:spTgt spid="42"/>
                                        </p:tgtEl>
                                      </p:cBhvr>
                                    </p:animEffect>
                                  </p:childTnLst>
                                </p:cTn>
                              </p:par>
                              <p:par>
                                <p:cTn id="38" presetID="55" presetClass="entr" presetSubtype="0" fill="hold" nodeType="with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strVal val="#ppt_w*0.7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animEffect transition="in" filter="fade">
                                      <p:cBhvr>
                                        <p:cTn id="42" dur="500"/>
                                        <p:tgtEl>
                                          <p:spTgt spid="40"/>
                                        </p:tgtEl>
                                      </p:cBhvr>
                                    </p:animEffect>
                                  </p:childTnLst>
                                </p:cTn>
                              </p:par>
                              <p:par>
                                <p:cTn id="43" presetID="55" presetClass="entr" presetSubtype="0"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strVal val="#ppt_w*0.70"/>
                                          </p:val>
                                        </p:tav>
                                        <p:tav tm="100000">
                                          <p:val>
                                            <p:strVal val="#ppt_w"/>
                                          </p:val>
                                        </p:tav>
                                      </p:tavLst>
                                    </p:anim>
                                    <p:anim calcmode="lin" valueType="num">
                                      <p:cBhvr>
                                        <p:cTn id="46" dur="500" fill="hold"/>
                                        <p:tgtEl>
                                          <p:spTgt spid="33"/>
                                        </p:tgtEl>
                                        <p:attrNameLst>
                                          <p:attrName>ppt_h</p:attrName>
                                        </p:attrNameLst>
                                      </p:cBhvr>
                                      <p:tavLst>
                                        <p:tav tm="0">
                                          <p:val>
                                            <p:strVal val="#ppt_h"/>
                                          </p:val>
                                        </p:tav>
                                        <p:tav tm="100000">
                                          <p:val>
                                            <p:strVal val="#ppt_h"/>
                                          </p:val>
                                        </p:tav>
                                      </p:tavLst>
                                    </p:anim>
                                    <p:animEffect transition="in" filter="fade">
                                      <p:cBhvr>
                                        <p:cTn id="47" dur="500"/>
                                        <p:tgtEl>
                                          <p:spTgt spid="33"/>
                                        </p:tgtEl>
                                      </p:cBhvr>
                                    </p:animEffect>
                                  </p:childTnLst>
                                </p:cTn>
                              </p:par>
                              <p:par>
                                <p:cTn id="48" presetID="55" presetClass="entr" presetSubtype="0" fill="hold" grpId="0" nodeType="with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p:cTn id="50" dur="500" fill="hold"/>
                                        <p:tgtEl>
                                          <p:spTgt spid="38"/>
                                        </p:tgtEl>
                                        <p:attrNameLst>
                                          <p:attrName>ppt_w</p:attrName>
                                        </p:attrNameLst>
                                      </p:cBhvr>
                                      <p:tavLst>
                                        <p:tav tm="0">
                                          <p:val>
                                            <p:strVal val="#ppt_w*0.70"/>
                                          </p:val>
                                        </p:tav>
                                        <p:tav tm="100000">
                                          <p:val>
                                            <p:strVal val="#ppt_w"/>
                                          </p:val>
                                        </p:tav>
                                      </p:tavLst>
                                    </p:anim>
                                    <p:anim calcmode="lin" valueType="num">
                                      <p:cBhvr>
                                        <p:cTn id="51" dur="500" fill="hold"/>
                                        <p:tgtEl>
                                          <p:spTgt spid="38"/>
                                        </p:tgtEl>
                                        <p:attrNameLst>
                                          <p:attrName>ppt_h</p:attrName>
                                        </p:attrNameLst>
                                      </p:cBhvr>
                                      <p:tavLst>
                                        <p:tav tm="0">
                                          <p:val>
                                            <p:strVal val="#ppt_h"/>
                                          </p:val>
                                        </p:tav>
                                        <p:tav tm="100000">
                                          <p:val>
                                            <p:strVal val="#ppt_h"/>
                                          </p:val>
                                        </p:tav>
                                      </p:tavLst>
                                    </p:anim>
                                    <p:animEffect transition="in" filter="fade">
                                      <p:cBhvr>
                                        <p:cTn id="5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3" grpId="0" animBg="1"/>
      <p:bldP spid="24" grpId="0" animBg="1"/>
      <p:bldP spid="33" grpId="0" animBg="1"/>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txBox="1">
            <a:spLocks/>
          </p:cNvSpPr>
          <p:nvPr/>
        </p:nvSpPr>
        <p:spPr>
          <a:xfrm>
            <a:off x="539552" y="620688"/>
            <a:ext cx="4680520" cy="648072"/>
          </a:xfrm>
          <a:prstGeom prst="rect">
            <a:avLst/>
          </a:prstGeom>
        </p:spPr>
        <p:txBody>
          <a:bodyPr>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1" lang="en-US" altLang="ja-JP" sz="2800" b="1" i="0" u="none" strike="noStrike" kern="1200" cap="none" spc="0" normalizeH="0" baseline="0" noProof="0" dirty="0" smtClean="0">
                <a:ln>
                  <a:noFill/>
                </a:ln>
                <a:solidFill>
                  <a:srgbClr val="FE5E16"/>
                </a:solidFill>
                <a:effectLst/>
                <a:uLnTx/>
                <a:uFillTx/>
                <a:latin typeface="+mn-lt"/>
                <a:ea typeface="+mn-ea"/>
                <a:cs typeface="+mn-cs"/>
              </a:rPr>
              <a:t>Property of Beryllium</a:t>
            </a:r>
            <a:endParaRPr kumimoji="1" lang="ja-JP" altLang="en-US" sz="1800" b="0" i="0" u="none" strike="noStrike" kern="1200" cap="none" spc="0" normalizeH="0" baseline="0" noProof="0" dirty="0">
              <a:ln>
                <a:noFill/>
              </a:ln>
              <a:solidFill>
                <a:srgbClr val="FE5E16"/>
              </a:solidFill>
              <a:effectLst/>
              <a:uLnTx/>
              <a:uFillTx/>
              <a:latin typeface="+mn-lt"/>
              <a:ea typeface="+mn-ea"/>
              <a:cs typeface="+mn-cs"/>
            </a:endParaRPr>
          </a:p>
        </p:txBody>
      </p:sp>
      <p:pic>
        <p:nvPicPr>
          <p:cNvPr id="5" name="Picture 3"/>
          <p:cNvPicPr>
            <a:picLocks noChangeAspect="1" noChangeArrowheads="1"/>
          </p:cNvPicPr>
          <p:nvPr/>
        </p:nvPicPr>
        <p:blipFill>
          <a:blip r:embed="rId3" cstate="print">
            <a:lum bright="-10000" contrast="25000"/>
          </a:blip>
          <a:srcRect/>
          <a:stretch>
            <a:fillRect/>
          </a:stretch>
        </p:blipFill>
        <p:spPr bwMode="auto">
          <a:xfrm>
            <a:off x="6491226" y="1096920"/>
            <a:ext cx="1426336" cy="1467984"/>
          </a:xfrm>
          <a:prstGeom prst="rect">
            <a:avLst/>
          </a:prstGeom>
          <a:noFill/>
          <a:ln w="9525">
            <a:noFill/>
            <a:miter lim="800000"/>
            <a:headEnd/>
            <a:tailEnd/>
          </a:ln>
        </p:spPr>
      </p:pic>
      <p:pic>
        <p:nvPicPr>
          <p:cNvPr id="6" name="Picture 2" descr="\\Hd-shimizu\common\昼食会(lunch time meeting)\2010昼食会\kubota\PhaseDiagram@Be.jpg"/>
          <p:cNvPicPr>
            <a:picLocks noChangeAspect="1" noChangeArrowheads="1"/>
          </p:cNvPicPr>
          <p:nvPr/>
        </p:nvPicPr>
        <p:blipFill>
          <a:blip r:embed="rId4" cstate="print"/>
          <a:srcRect/>
          <a:stretch>
            <a:fillRect/>
          </a:stretch>
        </p:blipFill>
        <p:spPr bwMode="auto">
          <a:xfrm>
            <a:off x="827584" y="2420888"/>
            <a:ext cx="2713928" cy="3134040"/>
          </a:xfrm>
          <a:prstGeom prst="rect">
            <a:avLst/>
          </a:prstGeom>
          <a:noFill/>
        </p:spPr>
      </p:pic>
      <p:sp>
        <p:nvSpPr>
          <p:cNvPr id="8" name="テキスト ボックス 7"/>
          <p:cNvSpPr txBox="1"/>
          <p:nvPr/>
        </p:nvSpPr>
        <p:spPr>
          <a:xfrm>
            <a:off x="611560" y="5733256"/>
            <a:ext cx="3168352" cy="400110"/>
          </a:xfrm>
          <a:prstGeom prst="rect">
            <a:avLst/>
          </a:prstGeom>
          <a:noFill/>
        </p:spPr>
        <p:txBody>
          <a:bodyPr wrap="square" rtlCol="0">
            <a:spAutoFit/>
          </a:bodyPr>
          <a:lstStyle/>
          <a:p>
            <a:r>
              <a:rPr kumimoji="1" lang="en-US" altLang="ja-JP" sz="1000" dirty="0" smtClean="0"/>
              <a:t>Ref. D. A. Young, </a:t>
            </a:r>
            <a:r>
              <a:rPr kumimoji="1" lang="en-US" altLang="ja-JP" sz="1000" i="1" dirty="0" smtClean="0"/>
              <a:t>Phase Diagrams of the Elements</a:t>
            </a:r>
            <a:r>
              <a:rPr kumimoji="1" lang="en-US" altLang="ja-JP" sz="1000" dirty="0" smtClean="0"/>
              <a:t> (University of California, 1991), P. 79.</a:t>
            </a:r>
            <a:endParaRPr kumimoji="1" lang="ja-JP" altLang="en-US" sz="1000" dirty="0"/>
          </a:p>
        </p:txBody>
      </p:sp>
      <p:grpSp>
        <p:nvGrpSpPr>
          <p:cNvPr id="32" name="グループ化 31"/>
          <p:cNvGrpSpPr/>
          <p:nvPr/>
        </p:nvGrpSpPr>
        <p:grpSpPr>
          <a:xfrm>
            <a:off x="1403648" y="1700808"/>
            <a:ext cx="4464496" cy="400110"/>
            <a:chOff x="1403648" y="1700808"/>
            <a:chExt cx="4464496" cy="400110"/>
          </a:xfrm>
        </p:grpSpPr>
        <p:sp>
          <p:nvSpPr>
            <p:cNvPr id="20" name="テキスト ボックス 19"/>
            <p:cNvSpPr txBox="1"/>
            <p:nvPr/>
          </p:nvSpPr>
          <p:spPr>
            <a:xfrm>
              <a:off x="1403648" y="1700808"/>
              <a:ext cx="2232248" cy="400110"/>
            </a:xfrm>
            <a:prstGeom prst="rect">
              <a:avLst/>
            </a:prstGeom>
            <a:noFill/>
          </p:spPr>
          <p:txBody>
            <a:bodyPr wrap="square" rtlCol="0">
              <a:spAutoFit/>
            </a:bodyPr>
            <a:lstStyle/>
            <a:p>
              <a:pPr lvl="0"/>
              <a:r>
                <a:rPr lang="en-US" altLang="ja-JP" sz="2000" dirty="0" smtClean="0"/>
                <a:t>Crystal structure</a:t>
              </a:r>
            </a:p>
          </p:txBody>
        </p:sp>
        <p:sp>
          <p:nvSpPr>
            <p:cNvPr id="21" name="テキスト ボックス 20"/>
            <p:cNvSpPr txBox="1"/>
            <p:nvPr/>
          </p:nvSpPr>
          <p:spPr>
            <a:xfrm>
              <a:off x="5148064" y="1700808"/>
              <a:ext cx="720080" cy="400110"/>
            </a:xfrm>
            <a:prstGeom prst="rect">
              <a:avLst/>
            </a:prstGeom>
            <a:noFill/>
          </p:spPr>
          <p:txBody>
            <a:bodyPr wrap="square" rtlCol="0">
              <a:spAutoFit/>
            </a:bodyPr>
            <a:lstStyle/>
            <a:p>
              <a:pPr lvl="0"/>
              <a:r>
                <a:rPr lang="en-US" altLang="ja-JP" sz="2000" dirty="0" smtClean="0"/>
                <a:t>hcp</a:t>
              </a:r>
              <a:endParaRPr kumimoji="1" lang="ja-JP" altLang="en-US" sz="2000" dirty="0"/>
            </a:p>
          </p:txBody>
        </p:sp>
        <p:cxnSp>
          <p:nvCxnSpPr>
            <p:cNvPr id="23" name="直線矢印コネクタ 22"/>
            <p:cNvCxnSpPr>
              <a:stCxn id="20" idx="3"/>
              <a:endCxn id="21" idx="1"/>
            </p:cNvCxnSpPr>
            <p:nvPr/>
          </p:nvCxnSpPr>
          <p:spPr>
            <a:xfrm>
              <a:off x="3635896" y="1900863"/>
              <a:ext cx="151216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31" name="グループ化 30"/>
          <p:cNvGrpSpPr/>
          <p:nvPr/>
        </p:nvGrpSpPr>
        <p:grpSpPr>
          <a:xfrm>
            <a:off x="4099419" y="2956882"/>
            <a:ext cx="3496917" cy="400110"/>
            <a:chOff x="4139952" y="3140968"/>
            <a:chExt cx="3496917" cy="400110"/>
          </a:xfrm>
        </p:grpSpPr>
        <p:sp>
          <p:nvSpPr>
            <p:cNvPr id="27" name="テキスト ボックス 26"/>
            <p:cNvSpPr txBox="1"/>
            <p:nvPr/>
          </p:nvSpPr>
          <p:spPr>
            <a:xfrm>
              <a:off x="4139952" y="3140968"/>
              <a:ext cx="1792478" cy="400110"/>
            </a:xfrm>
            <a:prstGeom prst="rect">
              <a:avLst/>
            </a:prstGeom>
            <a:noFill/>
          </p:spPr>
          <p:txBody>
            <a:bodyPr wrap="none" rtlCol="0">
              <a:spAutoFit/>
            </a:bodyPr>
            <a:lstStyle/>
            <a:p>
              <a:r>
                <a:rPr kumimoji="1" lang="en-US" altLang="ja-JP" sz="2000" dirty="0" smtClean="0"/>
                <a:t>Melting point</a:t>
              </a:r>
              <a:endParaRPr kumimoji="1" lang="ja-JP" altLang="en-US" sz="2000" dirty="0"/>
            </a:p>
          </p:txBody>
        </p:sp>
        <p:sp>
          <p:nvSpPr>
            <p:cNvPr id="28" name="テキスト ボックス 27"/>
            <p:cNvSpPr txBox="1"/>
            <p:nvPr/>
          </p:nvSpPr>
          <p:spPr>
            <a:xfrm>
              <a:off x="6612230" y="3140968"/>
              <a:ext cx="1024639" cy="400110"/>
            </a:xfrm>
            <a:prstGeom prst="rect">
              <a:avLst/>
            </a:prstGeom>
            <a:noFill/>
          </p:spPr>
          <p:txBody>
            <a:bodyPr wrap="none" rtlCol="0">
              <a:spAutoFit/>
            </a:bodyPr>
            <a:lstStyle/>
            <a:p>
              <a:r>
                <a:rPr kumimoji="1" lang="en-US" altLang="ja-JP" sz="2000" dirty="0" smtClean="0"/>
                <a:t>1551 K</a:t>
              </a:r>
              <a:endParaRPr kumimoji="1" lang="ja-JP" altLang="en-US" sz="2000" dirty="0"/>
            </a:p>
          </p:txBody>
        </p:sp>
        <p:cxnSp>
          <p:nvCxnSpPr>
            <p:cNvPr id="30" name="直線矢印コネクタ 29"/>
            <p:cNvCxnSpPr>
              <a:stCxn id="27" idx="3"/>
              <a:endCxn id="28" idx="1"/>
            </p:cNvCxnSpPr>
            <p:nvPr/>
          </p:nvCxnSpPr>
          <p:spPr>
            <a:xfrm>
              <a:off x="5932430" y="3341023"/>
              <a:ext cx="679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40" name="グループ化 39"/>
          <p:cNvGrpSpPr/>
          <p:nvPr/>
        </p:nvGrpSpPr>
        <p:grpSpPr>
          <a:xfrm>
            <a:off x="3707904" y="4246056"/>
            <a:ext cx="4713548" cy="1631216"/>
            <a:chOff x="3707904" y="3933056"/>
            <a:chExt cx="4713548" cy="1631216"/>
          </a:xfrm>
        </p:grpSpPr>
        <p:grpSp>
          <p:nvGrpSpPr>
            <p:cNvPr id="26" name="グループ化 25"/>
            <p:cNvGrpSpPr/>
            <p:nvPr/>
          </p:nvGrpSpPr>
          <p:grpSpPr>
            <a:xfrm>
              <a:off x="3707904" y="3933056"/>
              <a:ext cx="2186817" cy="1631216"/>
              <a:chOff x="4427984" y="2852936"/>
              <a:chExt cx="2186817" cy="1631216"/>
            </a:xfrm>
          </p:grpSpPr>
          <p:sp>
            <p:nvSpPr>
              <p:cNvPr id="24" name="テキスト ボックス 23"/>
              <p:cNvSpPr txBox="1"/>
              <p:nvPr/>
            </p:nvSpPr>
            <p:spPr>
              <a:xfrm>
                <a:off x="4427984" y="2852936"/>
                <a:ext cx="2186817" cy="1631216"/>
              </a:xfrm>
              <a:prstGeom prst="rect">
                <a:avLst/>
              </a:prstGeom>
              <a:noFill/>
            </p:spPr>
            <p:txBody>
              <a:bodyPr wrap="none" rtlCol="0">
                <a:spAutoFit/>
              </a:bodyPr>
              <a:lstStyle/>
              <a:p>
                <a:r>
                  <a:rPr kumimoji="1" lang="en-US" altLang="ja-JP" sz="2000" dirty="0" smtClean="0"/>
                  <a:t>               toxic</a:t>
                </a:r>
              </a:p>
              <a:p>
                <a:endParaRPr lang="en-US" altLang="ja-JP" sz="2000" dirty="0" smtClean="0"/>
              </a:p>
              <a:p>
                <a:r>
                  <a:rPr kumimoji="1" lang="en-US" altLang="ja-JP" sz="2000" dirty="0" smtClean="0"/>
                  <a:t>It is        hard</a:t>
                </a:r>
              </a:p>
              <a:p>
                <a:endParaRPr lang="en-US" altLang="ja-JP" sz="2000" dirty="0" smtClean="0"/>
              </a:p>
              <a:p>
                <a:r>
                  <a:rPr kumimoji="1" lang="en-US" altLang="ja-JP" sz="2000" dirty="0" smtClean="0"/>
                  <a:t>               reactive</a:t>
                </a:r>
                <a:endParaRPr kumimoji="1" lang="ja-JP" altLang="en-US" sz="2000" dirty="0"/>
              </a:p>
            </p:txBody>
          </p:sp>
          <p:sp>
            <p:nvSpPr>
              <p:cNvPr id="25" name="左中かっこ 24"/>
              <p:cNvSpPr/>
              <p:nvPr/>
            </p:nvSpPr>
            <p:spPr>
              <a:xfrm>
                <a:off x="5061066" y="2924944"/>
                <a:ext cx="231014" cy="1512168"/>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pSp>
        <p:sp>
          <p:nvSpPr>
            <p:cNvPr id="33" name="テキスト ボックス 32"/>
            <p:cNvSpPr txBox="1"/>
            <p:nvPr/>
          </p:nvSpPr>
          <p:spPr>
            <a:xfrm>
              <a:off x="6713933" y="4547763"/>
              <a:ext cx="1707519" cy="400110"/>
            </a:xfrm>
            <a:prstGeom prst="rect">
              <a:avLst/>
            </a:prstGeom>
            <a:noFill/>
            <a:ln>
              <a:noFill/>
            </a:ln>
          </p:spPr>
          <p:txBody>
            <a:bodyPr wrap="none" rtlCol="0">
              <a:spAutoFit/>
            </a:bodyPr>
            <a:lstStyle/>
            <a:p>
              <a:r>
                <a:rPr lang="en-US" altLang="ja-JP" sz="2000" dirty="0" smtClean="0">
                  <a:solidFill>
                    <a:srgbClr val="FF0000"/>
                  </a:solidFill>
                </a:rPr>
                <a:t>hard to work</a:t>
              </a:r>
              <a:endParaRPr kumimoji="1" lang="ja-JP" altLang="en-US" sz="2000" dirty="0">
                <a:solidFill>
                  <a:srgbClr val="FF0000"/>
                </a:solidFill>
              </a:endParaRPr>
            </a:p>
          </p:txBody>
        </p:sp>
        <p:cxnSp>
          <p:nvCxnSpPr>
            <p:cNvPr id="35" name="直線矢印コネクタ 34"/>
            <p:cNvCxnSpPr>
              <a:endCxn id="33" idx="1"/>
            </p:cNvCxnSpPr>
            <p:nvPr/>
          </p:nvCxnSpPr>
          <p:spPr>
            <a:xfrm flipV="1">
              <a:off x="5950284" y="4747818"/>
              <a:ext cx="763649" cy="8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円弧 35"/>
            <p:cNvSpPr/>
            <p:nvPr/>
          </p:nvSpPr>
          <p:spPr>
            <a:xfrm>
              <a:off x="5442513" y="4005064"/>
              <a:ext cx="504056" cy="1512168"/>
            </a:xfrm>
            <a:prstGeom prst="arc">
              <a:avLst>
                <a:gd name="adj1" fmla="val 16200000"/>
                <a:gd name="adj2" fmla="val 532562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3"/>
          <p:cNvGrpSpPr/>
          <p:nvPr/>
        </p:nvGrpSpPr>
        <p:grpSpPr>
          <a:xfrm>
            <a:off x="6120680" y="260648"/>
            <a:ext cx="2555776" cy="1368152"/>
            <a:chOff x="6588224" y="1196752"/>
            <a:chExt cx="2555776" cy="954688"/>
          </a:xfrm>
        </p:grpSpPr>
        <p:sp>
          <p:nvSpPr>
            <p:cNvPr id="13" name="円/楕円 12"/>
            <p:cNvSpPr/>
            <p:nvPr/>
          </p:nvSpPr>
          <p:spPr>
            <a:xfrm>
              <a:off x="6588224" y="1196752"/>
              <a:ext cx="2555776" cy="864096"/>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4" name="テキスト ボックス 23"/>
            <p:cNvSpPr txBox="1"/>
            <p:nvPr/>
          </p:nvSpPr>
          <p:spPr>
            <a:xfrm>
              <a:off x="6732240" y="1412776"/>
              <a:ext cx="2160240" cy="738664"/>
            </a:xfrm>
            <a:prstGeom prst="rect">
              <a:avLst/>
            </a:prstGeom>
            <a:noFill/>
          </p:spPr>
          <p:txBody>
            <a:bodyPr wrap="square" rtlCol="0">
              <a:spAutoFit/>
            </a:bodyPr>
            <a:lstStyle/>
            <a:p>
              <a:r>
                <a:rPr lang="en-US" altLang="ja-JP" sz="1400" i="1" dirty="0" smtClean="0"/>
                <a:t>c</a:t>
              </a:r>
              <a:r>
                <a:rPr kumimoji="1" lang="ja-JP" altLang="en-US" sz="1400" i="1" dirty="0" smtClean="0"/>
                <a:t>ｆ</a:t>
              </a:r>
              <a:r>
                <a:rPr kumimoji="1" lang="en-US" altLang="ja-JP" sz="1400" i="1" dirty="0" smtClean="0"/>
                <a:t>. </a:t>
              </a:r>
              <a:r>
                <a:rPr lang="en-US" altLang="ja-JP" sz="1400" dirty="0" smtClean="0"/>
                <a:t>diamond</a:t>
              </a:r>
              <a:r>
                <a:rPr kumimoji="1" lang="en-US" altLang="ja-JP" sz="1400" dirty="0" smtClean="0"/>
                <a:t>  </a:t>
              </a:r>
              <a:r>
                <a:rPr kumimoji="1" lang="ja-JP" altLang="en-US" sz="1400" dirty="0" smtClean="0"/>
                <a:t>→ </a:t>
              </a:r>
              <a:r>
                <a:rPr kumimoji="1" lang="en-US" altLang="ja-JP" sz="1400" dirty="0" smtClean="0"/>
                <a:t>2230 K</a:t>
              </a:r>
            </a:p>
            <a:p>
              <a:r>
                <a:rPr lang="en-US" altLang="ja-JP" sz="1400" dirty="0" smtClean="0"/>
                <a:t>        Ca     </a:t>
              </a:r>
              <a:r>
                <a:rPr lang="ja-JP" altLang="en-US" sz="1400" dirty="0" smtClean="0"/>
                <a:t>→  </a:t>
              </a:r>
              <a:r>
                <a:rPr lang="en-US" altLang="ja-JP" sz="1400" dirty="0" smtClean="0"/>
                <a:t>230 K</a:t>
              </a:r>
            </a:p>
            <a:p>
              <a:r>
                <a:rPr lang="en-US" altLang="ja-JP" sz="1400" dirty="0" smtClean="0"/>
                <a:t>       </a:t>
              </a:r>
              <a:r>
                <a:rPr lang="en-US" altLang="ja-JP" sz="500" dirty="0" smtClean="0"/>
                <a:t> </a:t>
              </a:r>
              <a:r>
                <a:rPr lang="en-US" altLang="ja-JP" sz="1400" dirty="0" smtClean="0"/>
                <a:t> Fe     </a:t>
              </a:r>
              <a:r>
                <a:rPr lang="ja-JP" altLang="en-US" sz="1400" dirty="0" smtClean="0"/>
                <a:t>→  </a:t>
              </a:r>
              <a:r>
                <a:rPr lang="en-US" altLang="ja-JP" sz="1400" dirty="0" smtClean="0"/>
                <a:t>470 K</a:t>
              </a:r>
              <a:endParaRPr kumimoji="1" lang="ja-JP" altLang="en-US" sz="1400" dirty="0"/>
            </a:p>
          </p:txBody>
        </p:sp>
      </p:grpSp>
      <p:sp>
        <p:nvSpPr>
          <p:cNvPr id="10" name="テキスト ボックス 9"/>
          <p:cNvSpPr txBox="1"/>
          <p:nvPr/>
        </p:nvSpPr>
        <p:spPr>
          <a:xfrm>
            <a:off x="1979712" y="5707707"/>
            <a:ext cx="5040162" cy="400110"/>
          </a:xfrm>
          <a:prstGeom prst="rect">
            <a:avLst/>
          </a:prstGeom>
          <a:noFill/>
        </p:spPr>
        <p:txBody>
          <a:bodyPr wrap="none" rtlCol="0">
            <a:spAutoFit/>
          </a:bodyPr>
          <a:lstStyle/>
          <a:p>
            <a:pPr>
              <a:buNone/>
            </a:pPr>
            <a:r>
              <a:rPr lang="en-US" altLang="ja-JP" sz="2000" i="1" dirty="0" smtClean="0"/>
              <a:t>T</a:t>
            </a:r>
            <a:r>
              <a:rPr lang="en-US" altLang="ja-JP" sz="2000" baseline="-25000" dirty="0" smtClean="0"/>
              <a:t>c</a:t>
            </a:r>
            <a:r>
              <a:rPr lang="ja-JP" altLang="en-US" sz="2000" dirty="0" smtClean="0"/>
              <a:t> </a:t>
            </a:r>
            <a:r>
              <a:rPr lang="en-US" altLang="ja-JP" sz="2000" dirty="0" smtClean="0"/>
              <a:t>of</a:t>
            </a:r>
            <a:r>
              <a:rPr lang="ja-JP" altLang="en-US" sz="2000" dirty="0" smtClean="0"/>
              <a:t> </a:t>
            </a:r>
            <a:r>
              <a:rPr lang="en-US" altLang="ja-JP" sz="2000" dirty="0" smtClean="0"/>
              <a:t>Be is 24.38 mK at ambient pressure</a:t>
            </a:r>
          </a:p>
        </p:txBody>
      </p:sp>
      <p:grpSp>
        <p:nvGrpSpPr>
          <p:cNvPr id="16" name="グループ化 15"/>
          <p:cNvGrpSpPr/>
          <p:nvPr/>
        </p:nvGrpSpPr>
        <p:grpSpPr>
          <a:xfrm>
            <a:off x="683568" y="692696"/>
            <a:ext cx="4464496" cy="400110"/>
            <a:chOff x="1115616" y="1844824"/>
            <a:chExt cx="4464496" cy="400110"/>
          </a:xfrm>
        </p:grpSpPr>
        <p:cxnSp>
          <p:nvCxnSpPr>
            <p:cNvPr id="18" name="直線矢印コネクタ 17"/>
            <p:cNvCxnSpPr>
              <a:stCxn id="11" idx="3"/>
              <a:endCxn id="12" idx="1"/>
            </p:cNvCxnSpPr>
            <p:nvPr/>
          </p:nvCxnSpPr>
          <p:spPr>
            <a:xfrm>
              <a:off x="3592576" y="2044879"/>
              <a:ext cx="962897"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1" name="テキスト ボックス 10"/>
            <p:cNvSpPr txBox="1"/>
            <p:nvPr/>
          </p:nvSpPr>
          <p:spPr>
            <a:xfrm>
              <a:off x="1115616" y="1844824"/>
              <a:ext cx="2476960" cy="400110"/>
            </a:xfrm>
            <a:prstGeom prst="rect">
              <a:avLst/>
            </a:prstGeom>
            <a:noFill/>
          </p:spPr>
          <p:txBody>
            <a:bodyPr wrap="none" rtlCol="0">
              <a:spAutoFit/>
            </a:bodyPr>
            <a:lstStyle/>
            <a:p>
              <a:r>
                <a:rPr lang="en-US" altLang="ja-JP" sz="2000" dirty="0" smtClean="0"/>
                <a:t>Debye temperature</a:t>
              </a:r>
              <a:endParaRPr kumimoji="1" lang="ja-JP" altLang="en-US" sz="2000" dirty="0"/>
            </a:p>
          </p:txBody>
        </p:sp>
        <p:sp>
          <p:nvSpPr>
            <p:cNvPr id="12" name="テキスト ボックス 11"/>
            <p:cNvSpPr txBox="1"/>
            <p:nvPr/>
          </p:nvSpPr>
          <p:spPr>
            <a:xfrm>
              <a:off x="4555473" y="1844824"/>
              <a:ext cx="1024639" cy="400110"/>
            </a:xfrm>
            <a:prstGeom prst="rect">
              <a:avLst/>
            </a:prstGeom>
            <a:noFill/>
          </p:spPr>
          <p:txBody>
            <a:bodyPr wrap="none" rtlCol="0">
              <a:spAutoFit/>
            </a:bodyPr>
            <a:lstStyle/>
            <a:p>
              <a:r>
                <a:rPr kumimoji="1" lang="en-US" altLang="ja-JP" sz="2000" dirty="0" smtClean="0"/>
                <a:t>1440 K</a:t>
              </a:r>
              <a:endParaRPr kumimoji="1" lang="ja-JP" altLang="en-US" sz="2000" dirty="0"/>
            </a:p>
          </p:txBody>
        </p:sp>
      </p:grpSp>
      <p:cxnSp>
        <p:nvCxnSpPr>
          <p:cNvPr id="21" name="直線コネクタ 20"/>
          <p:cNvCxnSpPr/>
          <p:nvPr/>
        </p:nvCxnSpPr>
        <p:spPr>
          <a:xfrm rot="10800000">
            <a:off x="4644008" y="1556792"/>
            <a:ext cx="5760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rot="16200000" flipV="1">
            <a:off x="4407884" y="1320667"/>
            <a:ext cx="463986" cy="82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5203180" y="1365989"/>
            <a:ext cx="1800200" cy="400110"/>
          </a:xfrm>
          <a:prstGeom prst="rect">
            <a:avLst/>
          </a:prstGeom>
          <a:noFill/>
        </p:spPr>
        <p:txBody>
          <a:bodyPr wrap="square" rtlCol="0">
            <a:spAutoFit/>
          </a:bodyPr>
          <a:lstStyle/>
          <a:p>
            <a:r>
              <a:rPr kumimoji="1" lang="en-US" altLang="ja-JP" sz="2000" dirty="0" smtClean="0">
                <a:solidFill>
                  <a:srgbClr val="FF0000"/>
                </a:solidFill>
              </a:rPr>
              <a:t>Very high!!</a:t>
            </a:r>
            <a:endParaRPr kumimoji="1" lang="ja-JP" altLang="en-US" sz="2000" dirty="0">
              <a:solidFill>
                <a:srgbClr val="FF0000"/>
              </a:solidFill>
            </a:endParaRPr>
          </a:p>
        </p:txBody>
      </p:sp>
      <p:grpSp>
        <p:nvGrpSpPr>
          <p:cNvPr id="29" name="グループ化 28"/>
          <p:cNvGrpSpPr/>
          <p:nvPr/>
        </p:nvGrpSpPr>
        <p:grpSpPr>
          <a:xfrm>
            <a:off x="1043608" y="2708920"/>
            <a:ext cx="7393620" cy="2238057"/>
            <a:chOff x="1497456" y="2132856"/>
            <a:chExt cx="6104825" cy="2238057"/>
          </a:xfrm>
          <a:noFill/>
        </p:grpSpPr>
        <p:sp>
          <p:nvSpPr>
            <p:cNvPr id="19" name="テキスト ボックス 18"/>
            <p:cNvSpPr txBox="1"/>
            <p:nvPr/>
          </p:nvSpPr>
          <p:spPr>
            <a:xfrm>
              <a:off x="1913649" y="2708920"/>
              <a:ext cx="5688632" cy="1661993"/>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endParaRPr kumimoji="1" lang="en-US" altLang="ja-JP" sz="500" i="1" dirty="0" smtClean="0"/>
            </a:p>
            <a:p>
              <a:r>
                <a:rPr kumimoji="1" lang="en-US" altLang="ja-JP" sz="2400" i="1" dirty="0" smtClean="0"/>
                <a:t> T</a:t>
              </a:r>
              <a:r>
                <a:rPr kumimoji="1" lang="en-US" altLang="ja-JP" sz="2400" baseline="-25000" dirty="0" smtClean="0"/>
                <a:t>c</a:t>
              </a:r>
              <a:r>
                <a:rPr lang="en-US" altLang="ja-JP" sz="2400" i="1" dirty="0" smtClean="0"/>
                <a:t> = </a:t>
              </a:r>
              <a:r>
                <a:rPr lang="en-US" altLang="ja-JP" sz="2400" dirty="0" smtClean="0"/>
                <a:t>1.14</a:t>
              </a:r>
              <a:r>
                <a:rPr lang="en-US" altLang="ja-JP" sz="1050" dirty="0" smtClean="0"/>
                <a:t> </a:t>
              </a:r>
              <a:r>
                <a:rPr lang="en-US" altLang="ja-JP" sz="2400" i="1" dirty="0" smtClean="0"/>
                <a:t>θ</a:t>
              </a:r>
              <a:r>
                <a:rPr lang="en-US" altLang="ja-JP" sz="2400" baseline="-25000" dirty="0" smtClean="0"/>
                <a:t>D</a:t>
              </a:r>
              <a:r>
                <a:rPr lang="en-US" altLang="ja-JP" sz="1400" dirty="0" smtClean="0"/>
                <a:t> </a:t>
              </a:r>
              <a:r>
                <a:rPr lang="en-US" altLang="ja-JP" sz="2400" dirty="0" smtClean="0"/>
                <a:t>exp</a:t>
              </a:r>
              <a:r>
                <a:rPr lang="en-US" altLang="ja-JP" sz="1200" dirty="0" smtClean="0"/>
                <a:t> </a:t>
              </a:r>
              <a:r>
                <a:rPr lang="en-US" altLang="ja-JP" sz="2400" dirty="0" smtClean="0"/>
                <a:t>[</a:t>
              </a:r>
              <a:r>
                <a:rPr lang="en-US" altLang="ja-JP" sz="1100" dirty="0" smtClean="0"/>
                <a:t> </a:t>
              </a:r>
              <a:r>
                <a:rPr lang="en-US" altLang="ja-JP" sz="2400" dirty="0" smtClean="0"/>
                <a:t>-1</a:t>
              </a:r>
              <a:r>
                <a:rPr lang="en-US" altLang="ja-JP" sz="1200" dirty="0" smtClean="0"/>
                <a:t> </a:t>
              </a:r>
              <a:r>
                <a:rPr lang="en-US" altLang="ja-JP" sz="2400" dirty="0" smtClean="0"/>
                <a:t>/</a:t>
              </a:r>
              <a:r>
                <a:rPr lang="en-US" altLang="ja-JP" sz="1200" dirty="0" smtClean="0"/>
                <a:t> </a:t>
              </a:r>
              <a:r>
                <a:rPr lang="en-US" altLang="ja-JP" sz="2400" i="1" dirty="0" smtClean="0"/>
                <a:t>N</a:t>
              </a:r>
              <a:r>
                <a:rPr lang="en-US" altLang="ja-JP" sz="2400" dirty="0" smtClean="0"/>
                <a:t>(0)</a:t>
              </a:r>
              <a:r>
                <a:rPr lang="en-US" altLang="ja-JP" sz="1100" dirty="0" smtClean="0"/>
                <a:t> </a:t>
              </a:r>
              <a:r>
                <a:rPr lang="en-US" altLang="ja-JP" sz="2400" i="1" dirty="0" smtClean="0"/>
                <a:t>V</a:t>
              </a:r>
              <a:r>
                <a:rPr lang="en-US" altLang="ja-JP" sz="1100" dirty="0" smtClean="0"/>
                <a:t> </a:t>
              </a:r>
              <a:r>
                <a:rPr lang="en-US" altLang="ja-JP" sz="2400" dirty="0" smtClean="0"/>
                <a:t>]</a:t>
              </a:r>
            </a:p>
            <a:p>
              <a:endParaRPr lang="en-US" altLang="ja-JP" sz="1400" dirty="0" smtClean="0"/>
            </a:p>
            <a:p>
              <a:r>
                <a:rPr lang="en-US" altLang="ja-JP" i="1" dirty="0" smtClean="0"/>
                <a:t>	θ</a:t>
              </a:r>
              <a:r>
                <a:rPr lang="en-US" altLang="ja-JP" baseline="-25000" dirty="0" smtClean="0"/>
                <a:t>D</a:t>
              </a:r>
              <a:r>
                <a:rPr lang="en-US" altLang="ja-JP" dirty="0" smtClean="0"/>
                <a:t> : Debye temperature</a:t>
              </a:r>
            </a:p>
            <a:p>
              <a:r>
                <a:rPr lang="en-US" altLang="ja-JP" i="1" dirty="0" smtClean="0"/>
                <a:t>	N</a:t>
              </a:r>
              <a:r>
                <a:rPr lang="en-US" altLang="ja-JP" dirty="0" smtClean="0"/>
                <a:t>(0): Density of electrons near the Fermi surface</a:t>
              </a:r>
            </a:p>
            <a:p>
              <a:r>
                <a:rPr lang="en-US" altLang="ja-JP" i="1" dirty="0" smtClean="0"/>
                <a:t>	V</a:t>
              </a:r>
              <a:r>
                <a:rPr lang="en-US" altLang="ja-JP" dirty="0" smtClean="0"/>
                <a:t> : Interaction between electron and lattice vibration</a:t>
              </a:r>
            </a:p>
            <a:p>
              <a:endParaRPr lang="en-US" altLang="ja-JP" sz="500" dirty="0" smtClean="0"/>
            </a:p>
          </p:txBody>
        </p:sp>
        <p:sp>
          <p:nvSpPr>
            <p:cNvPr id="28" name="テキスト ボックス 27"/>
            <p:cNvSpPr txBox="1"/>
            <p:nvPr/>
          </p:nvSpPr>
          <p:spPr>
            <a:xfrm>
              <a:off x="1497456" y="2132856"/>
              <a:ext cx="2141933" cy="400110"/>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kumimoji="1" lang="en-US" altLang="ja-JP" sz="2000" dirty="0" smtClean="0"/>
                <a:t>In BCS theory…</a:t>
              </a:r>
              <a:endParaRPr kumimoji="1" lang="ja-JP" altLang="en-US" sz="2000" dirty="0"/>
            </a:p>
          </p:txBody>
        </p:sp>
      </p:grpSp>
      <p:sp>
        <p:nvSpPr>
          <p:cNvPr id="30" name="下矢印 29"/>
          <p:cNvSpPr/>
          <p:nvPr/>
        </p:nvSpPr>
        <p:spPr>
          <a:xfrm>
            <a:off x="3851920" y="5203651"/>
            <a:ext cx="1080120" cy="432048"/>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32" name="直線コネクタ 31"/>
          <p:cNvCxnSpPr/>
          <p:nvPr/>
        </p:nvCxnSpPr>
        <p:spPr>
          <a:xfrm rot="10800000">
            <a:off x="3707904" y="6355779"/>
            <a:ext cx="576064"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37" name="直線矢印コネクタ 36"/>
          <p:cNvCxnSpPr/>
          <p:nvPr/>
        </p:nvCxnSpPr>
        <p:spPr>
          <a:xfrm rot="5400000" flipH="1" flipV="1">
            <a:off x="3563888" y="6211763"/>
            <a:ext cx="288032" cy="158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42" name="テキスト ボックス 41"/>
          <p:cNvSpPr txBox="1"/>
          <p:nvPr/>
        </p:nvSpPr>
        <p:spPr>
          <a:xfrm>
            <a:off x="4273725" y="6152634"/>
            <a:ext cx="1090363" cy="400110"/>
          </a:xfrm>
          <a:prstGeom prst="rect">
            <a:avLst/>
          </a:prstGeom>
          <a:noFill/>
        </p:spPr>
        <p:txBody>
          <a:bodyPr wrap="none" rtlCol="0">
            <a:spAutoFit/>
          </a:bodyPr>
          <a:lstStyle/>
          <a:p>
            <a:r>
              <a:rPr kumimoji="1" lang="en-US" altLang="ja-JP" sz="2000" dirty="0" smtClean="0">
                <a:solidFill>
                  <a:srgbClr val="0070C0"/>
                </a:solidFill>
              </a:rPr>
              <a:t>Too low</a:t>
            </a:r>
            <a:endParaRPr kumimoji="1" lang="ja-JP" altLang="en-US" sz="2000" dirty="0">
              <a:solidFill>
                <a:srgbClr val="0070C0"/>
              </a:solidFill>
            </a:endParaRPr>
          </a:p>
        </p:txBody>
      </p:sp>
      <p:sp>
        <p:nvSpPr>
          <p:cNvPr id="20" name="テキスト ボックス 19"/>
          <p:cNvSpPr txBox="1"/>
          <p:nvPr/>
        </p:nvSpPr>
        <p:spPr>
          <a:xfrm>
            <a:off x="611560" y="1628800"/>
            <a:ext cx="3215945" cy="369332"/>
          </a:xfrm>
          <a:prstGeom prst="rect">
            <a:avLst/>
          </a:prstGeom>
          <a:noFill/>
        </p:spPr>
        <p:txBody>
          <a:bodyPr wrap="square" rtlCol="0">
            <a:spAutoFit/>
          </a:bodyPr>
          <a:lstStyle/>
          <a:p>
            <a:r>
              <a:rPr lang="en-US" altLang="ja-JP" dirty="0" smtClean="0"/>
              <a:t>It means </a:t>
            </a:r>
            <a:r>
              <a:rPr kumimoji="1" lang="en-US" altLang="ja-JP" dirty="0" smtClean="0"/>
              <a:t>phonon interaction</a:t>
            </a:r>
          </a:p>
        </p:txBody>
      </p:sp>
      <p:cxnSp>
        <p:nvCxnSpPr>
          <p:cNvPr id="25" name="直線矢印コネクタ 24"/>
          <p:cNvCxnSpPr>
            <a:stCxn id="20" idx="0"/>
            <a:endCxn id="11" idx="2"/>
          </p:cNvCxnSpPr>
          <p:nvPr/>
        </p:nvCxnSpPr>
        <p:spPr>
          <a:xfrm rot="16200000" flipV="1">
            <a:off x="1802794" y="1212060"/>
            <a:ext cx="535994" cy="29748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par>
                                <p:cTn id="8" presetID="9"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dissolve">
                                      <p:cBhvr>
                                        <p:cTn id="10" dur="500"/>
                                        <p:tgtEl>
                                          <p:spTgt spid="21"/>
                                        </p:tgtEl>
                                      </p:cBhvr>
                                    </p:animEffect>
                                  </p:childTnLst>
                                </p:cTn>
                              </p:par>
                              <p:par>
                                <p:cTn id="11" presetID="9"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dissolve">
                                      <p:cBhvr>
                                        <p:cTn id="13" dur="500"/>
                                        <p:tgtEl>
                                          <p:spTgt spid="23"/>
                                        </p:tgtEl>
                                      </p:cBhvr>
                                    </p:animEffect>
                                  </p:childTnLst>
                                </p:cTn>
                              </p:par>
                              <p:par>
                                <p:cTn id="14" presetID="9" presetClass="entr" presetSubtype="0" fill="hold" nodeType="withEffect">
                                  <p:stCondLst>
                                    <p:cond delay="1000"/>
                                  </p:stCondLst>
                                  <p:childTnLst>
                                    <p:set>
                                      <p:cBhvr>
                                        <p:cTn id="15" dur="1" fill="hold">
                                          <p:stCondLst>
                                            <p:cond delay="0"/>
                                          </p:stCondLst>
                                        </p:cTn>
                                        <p:tgtEl>
                                          <p:spTgt spid="2"/>
                                        </p:tgtEl>
                                        <p:attrNameLst>
                                          <p:attrName>style.visibility</p:attrName>
                                        </p:attrNameLst>
                                      </p:cBhvr>
                                      <p:to>
                                        <p:strVal val="visible"/>
                                      </p:to>
                                    </p:set>
                                    <p:animEffect transition="in" filter="dissolv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6"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barn(inHorizontal)">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additive="base">
                                        <p:cTn id="26" dur="500" fill="hold"/>
                                        <p:tgtEl>
                                          <p:spTgt spid="30"/>
                                        </p:tgtEl>
                                        <p:attrNameLst>
                                          <p:attrName>ppt_x</p:attrName>
                                        </p:attrNameLst>
                                      </p:cBhvr>
                                      <p:tavLst>
                                        <p:tav tm="0">
                                          <p:val>
                                            <p:strVal val="#ppt_x"/>
                                          </p:val>
                                        </p:tav>
                                        <p:tav tm="100000">
                                          <p:val>
                                            <p:strVal val="#ppt_x"/>
                                          </p:val>
                                        </p:tav>
                                      </p:tavLst>
                                    </p:anim>
                                    <p:anim calcmode="lin" valueType="num">
                                      <p:cBhvr additive="base">
                                        <p:cTn id="27" dur="500" fill="hold"/>
                                        <p:tgtEl>
                                          <p:spTgt spid="30"/>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50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childTnLst>
                                </p:cTn>
                              </p:par>
                              <p:par>
                                <p:cTn id="37" presetID="10" presetClass="entr" presetSubtype="0" fill="hold" nodeType="with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500"/>
                                        <p:tgtEl>
                                          <p:spTgt spid="37"/>
                                        </p:tgtEl>
                                      </p:cBhvr>
                                    </p:animEffect>
                                  </p:childTnLst>
                                </p:cTn>
                              </p:par>
                              <p:par>
                                <p:cTn id="40" presetID="10" presetClass="entr" presetSubtype="0"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7"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円/楕円 72"/>
          <p:cNvSpPr/>
          <p:nvPr/>
        </p:nvSpPr>
        <p:spPr>
          <a:xfrm>
            <a:off x="7863876" y="5635490"/>
            <a:ext cx="864096" cy="792088"/>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aphicFrame>
        <p:nvGraphicFramePr>
          <p:cNvPr id="77" name="Object 5"/>
          <p:cNvGraphicFramePr>
            <a:graphicFrameLocks noChangeAspect="1"/>
          </p:cNvGraphicFramePr>
          <p:nvPr/>
        </p:nvGraphicFramePr>
        <p:xfrm>
          <a:off x="4602728" y="3429000"/>
          <a:ext cx="4577784" cy="3198850"/>
        </p:xfrm>
        <a:graphic>
          <a:graphicData uri="http://schemas.openxmlformats.org/presentationml/2006/ole">
            <p:oleObj spid="_x0000_s1028" name="ｸﾞﾗﾌ" r:id="rId4" imgW="4153680" imgH="2901600" progId="Origin50.Graph">
              <p:embed/>
            </p:oleObj>
          </a:graphicData>
        </a:graphic>
      </p:graphicFrame>
      <p:grpSp>
        <p:nvGrpSpPr>
          <p:cNvPr id="2" name="グループ化 52"/>
          <p:cNvGrpSpPr/>
          <p:nvPr/>
        </p:nvGrpSpPr>
        <p:grpSpPr>
          <a:xfrm>
            <a:off x="1028838" y="1484784"/>
            <a:ext cx="4119226" cy="2664296"/>
            <a:chOff x="179512" y="2566492"/>
            <a:chExt cx="4896544" cy="3167062"/>
          </a:xfrm>
        </p:grpSpPr>
        <p:sp>
          <p:nvSpPr>
            <p:cNvPr id="59438" name="Text Box 46"/>
            <p:cNvSpPr txBox="1">
              <a:spLocks noChangeArrowheads="1"/>
            </p:cNvSpPr>
            <p:nvPr/>
          </p:nvSpPr>
          <p:spPr bwMode="auto">
            <a:xfrm>
              <a:off x="3932158" y="3481966"/>
              <a:ext cx="1079500" cy="336549"/>
            </a:xfrm>
            <a:prstGeom prst="rect">
              <a:avLst/>
            </a:prstGeom>
            <a:noFill/>
            <a:ln w="9525">
              <a:noFill/>
              <a:miter lim="800000"/>
              <a:headEnd/>
              <a:tailEnd/>
            </a:ln>
          </p:spPr>
          <p:txBody>
            <a:bodyPr>
              <a:spAutoFit/>
            </a:bodyPr>
            <a:lstStyle/>
            <a:p>
              <a:pPr>
                <a:spcBef>
                  <a:spcPct val="50000"/>
                </a:spcBef>
              </a:pPr>
              <a:r>
                <a:rPr lang="en-US" altLang="ja-JP" sz="1600" dirty="0"/>
                <a:t> tape</a:t>
              </a:r>
            </a:p>
          </p:txBody>
        </p:sp>
        <p:sp>
          <p:nvSpPr>
            <p:cNvPr id="59403" name="Rectangle 11"/>
            <p:cNvSpPr>
              <a:spLocks noChangeArrowheads="1"/>
            </p:cNvSpPr>
            <p:nvPr/>
          </p:nvSpPr>
          <p:spPr bwMode="auto">
            <a:xfrm>
              <a:off x="2052762" y="4369892"/>
              <a:ext cx="503237" cy="69850"/>
            </a:xfrm>
            <a:prstGeom prst="rect">
              <a:avLst/>
            </a:prstGeom>
            <a:solidFill>
              <a:srgbClr val="3366FF"/>
            </a:solidFill>
            <a:ln w="9525">
              <a:solidFill>
                <a:schemeClr val="tx1"/>
              </a:solidFill>
              <a:miter lim="800000"/>
              <a:headEnd/>
              <a:tailEnd/>
            </a:ln>
          </p:spPr>
          <p:txBody>
            <a:bodyPr wrap="none" anchor="ctr"/>
            <a:lstStyle/>
            <a:p>
              <a:endParaRPr lang="ja-JP" altLang="en-US"/>
            </a:p>
          </p:txBody>
        </p:sp>
        <p:sp>
          <p:nvSpPr>
            <p:cNvPr id="59404" name="Freeform 12"/>
            <p:cNvSpPr>
              <a:spLocks/>
            </p:cNvSpPr>
            <p:nvPr/>
          </p:nvSpPr>
          <p:spPr bwMode="auto">
            <a:xfrm>
              <a:off x="1547937" y="4787404"/>
              <a:ext cx="360362" cy="298450"/>
            </a:xfrm>
            <a:custGeom>
              <a:avLst/>
              <a:gdLst>
                <a:gd name="T0" fmla="*/ 0 w 182"/>
                <a:gd name="T1" fmla="*/ 71438 h 188"/>
                <a:gd name="T2" fmla="*/ 180181 w 182"/>
                <a:gd name="T3" fmla="*/ 287338 h 188"/>
                <a:gd name="T4" fmla="*/ 360362 w 182"/>
                <a:gd name="T5" fmla="*/ 0 h 188"/>
                <a:gd name="T6" fmla="*/ 0 60000 65536"/>
                <a:gd name="T7" fmla="*/ 0 60000 65536"/>
                <a:gd name="T8" fmla="*/ 0 60000 65536"/>
                <a:gd name="T9" fmla="*/ 0 w 182"/>
                <a:gd name="T10" fmla="*/ 0 h 188"/>
                <a:gd name="T11" fmla="*/ 182 w 182"/>
                <a:gd name="T12" fmla="*/ 188 h 188"/>
              </a:gdLst>
              <a:ahLst/>
              <a:cxnLst>
                <a:cxn ang="T6">
                  <a:pos x="T0" y="T1"/>
                </a:cxn>
                <a:cxn ang="T7">
                  <a:pos x="T2" y="T3"/>
                </a:cxn>
                <a:cxn ang="T8">
                  <a:pos x="T4" y="T5"/>
                </a:cxn>
              </a:cxnLst>
              <a:rect l="T9" t="T10" r="T11" b="T12"/>
              <a:pathLst>
                <a:path w="182" h="188">
                  <a:moveTo>
                    <a:pt x="0" y="45"/>
                  </a:moveTo>
                  <a:cubicBezTo>
                    <a:pt x="30" y="116"/>
                    <a:pt x="61" y="188"/>
                    <a:pt x="91" y="181"/>
                  </a:cubicBezTo>
                  <a:cubicBezTo>
                    <a:pt x="121" y="174"/>
                    <a:pt x="151" y="87"/>
                    <a:pt x="182" y="0"/>
                  </a:cubicBezTo>
                </a:path>
              </a:pathLst>
            </a:custGeom>
            <a:noFill/>
            <a:ln w="9525">
              <a:solidFill>
                <a:schemeClr val="tx1"/>
              </a:solidFill>
              <a:round/>
              <a:headEnd/>
              <a:tailEnd/>
            </a:ln>
          </p:spPr>
          <p:txBody>
            <a:bodyPr/>
            <a:lstStyle/>
            <a:p>
              <a:endParaRPr lang="ja-JP" altLang="en-US"/>
            </a:p>
          </p:txBody>
        </p:sp>
        <p:sp>
          <p:nvSpPr>
            <p:cNvPr id="59405" name="AutoShape 13"/>
            <p:cNvSpPr>
              <a:spLocks noChangeArrowheads="1"/>
            </p:cNvSpPr>
            <p:nvPr/>
          </p:nvSpPr>
          <p:spPr bwMode="auto">
            <a:xfrm rot="10800000">
              <a:off x="1403474" y="4725492"/>
              <a:ext cx="1873250" cy="1008062"/>
            </a:xfrm>
            <a:custGeom>
              <a:avLst/>
              <a:gdLst>
                <a:gd name="T0" fmla="*/ 142149660 w 21600"/>
                <a:gd name="T1" fmla="*/ 23522891 h 21600"/>
                <a:gd name="T2" fmla="*/ 81228362 w 21600"/>
                <a:gd name="T3" fmla="*/ 47045781 h 21600"/>
                <a:gd name="T4" fmla="*/ 20307069 w 21600"/>
                <a:gd name="T5" fmla="*/ 23522891 h 21600"/>
                <a:gd name="T6" fmla="*/ 8122836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2">
                <a:lumMod val="90000"/>
              </a:schemeClr>
            </a:solidFill>
            <a:ln w="9525">
              <a:solidFill>
                <a:schemeClr val="tx1"/>
              </a:solidFill>
              <a:miter lim="800000"/>
              <a:headEnd/>
              <a:tailEnd/>
            </a:ln>
          </p:spPr>
          <p:txBody>
            <a:bodyPr wrap="none" anchor="ctr"/>
            <a:lstStyle/>
            <a:p>
              <a:endParaRPr lang="ja-JP" altLang="en-US"/>
            </a:p>
          </p:txBody>
        </p:sp>
        <p:sp>
          <p:nvSpPr>
            <p:cNvPr id="59406" name="AutoShape 14"/>
            <p:cNvSpPr>
              <a:spLocks noChangeArrowheads="1"/>
            </p:cNvSpPr>
            <p:nvPr/>
          </p:nvSpPr>
          <p:spPr bwMode="auto">
            <a:xfrm>
              <a:off x="1403474" y="2566492"/>
              <a:ext cx="1873250" cy="1008062"/>
            </a:xfrm>
            <a:custGeom>
              <a:avLst/>
              <a:gdLst>
                <a:gd name="T0" fmla="*/ 142149660 w 21600"/>
                <a:gd name="T1" fmla="*/ 23522891 h 21600"/>
                <a:gd name="T2" fmla="*/ 81228362 w 21600"/>
                <a:gd name="T3" fmla="*/ 47045781 h 21600"/>
                <a:gd name="T4" fmla="*/ 20307069 w 21600"/>
                <a:gd name="T5" fmla="*/ 23522891 h 21600"/>
                <a:gd name="T6" fmla="*/ 8122836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2">
                <a:lumMod val="90000"/>
              </a:schemeClr>
            </a:solidFill>
            <a:ln w="9525">
              <a:solidFill>
                <a:schemeClr val="tx1"/>
              </a:solidFill>
              <a:miter lim="800000"/>
              <a:headEnd/>
              <a:tailEnd/>
            </a:ln>
          </p:spPr>
          <p:txBody>
            <a:bodyPr wrap="none" anchor="ctr"/>
            <a:lstStyle/>
            <a:p>
              <a:endParaRPr lang="ja-JP" altLang="en-US" dirty="0">
                <a:solidFill>
                  <a:schemeClr val="bg2">
                    <a:lumMod val="90000"/>
                  </a:schemeClr>
                </a:solidFill>
              </a:endParaRPr>
            </a:p>
          </p:txBody>
        </p:sp>
        <p:sp>
          <p:nvSpPr>
            <p:cNvPr id="59407" name="Line 15"/>
            <p:cNvSpPr>
              <a:spLocks noChangeShapeType="1"/>
            </p:cNvSpPr>
            <p:nvPr/>
          </p:nvSpPr>
          <p:spPr bwMode="auto">
            <a:xfrm>
              <a:off x="1835274" y="2566492"/>
              <a:ext cx="217488" cy="1008062"/>
            </a:xfrm>
            <a:prstGeom prst="line">
              <a:avLst/>
            </a:prstGeom>
            <a:noFill/>
            <a:ln w="9525">
              <a:solidFill>
                <a:schemeClr val="tx1"/>
              </a:solidFill>
              <a:round/>
              <a:headEnd/>
              <a:tailEnd/>
            </a:ln>
          </p:spPr>
          <p:txBody>
            <a:bodyPr/>
            <a:lstStyle/>
            <a:p>
              <a:endParaRPr lang="ja-JP" altLang="en-US"/>
            </a:p>
          </p:txBody>
        </p:sp>
        <p:sp>
          <p:nvSpPr>
            <p:cNvPr id="59408" name="Line 16"/>
            <p:cNvSpPr>
              <a:spLocks noChangeShapeType="1"/>
            </p:cNvSpPr>
            <p:nvPr/>
          </p:nvSpPr>
          <p:spPr bwMode="auto">
            <a:xfrm>
              <a:off x="2340099" y="2566492"/>
              <a:ext cx="0" cy="1008062"/>
            </a:xfrm>
            <a:prstGeom prst="line">
              <a:avLst/>
            </a:prstGeom>
            <a:noFill/>
            <a:ln w="9525">
              <a:solidFill>
                <a:schemeClr val="tx1"/>
              </a:solidFill>
              <a:round/>
              <a:headEnd/>
              <a:tailEnd/>
            </a:ln>
          </p:spPr>
          <p:txBody>
            <a:bodyPr/>
            <a:lstStyle/>
            <a:p>
              <a:endParaRPr lang="ja-JP" altLang="en-US"/>
            </a:p>
          </p:txBody>
        </p:sp>
        <p:sp>
          <p:nvSpPr>
            <p:cNvPr id="59409" name="Line 17"/>
            <p:cNvSpPr>
              <a:spLocks noChangeShapeType="1"/>
            </p:cNvSpPr>
            <p:nvPr/>
          </p:nvSpPr>
          <p:spPr bwMode="auto">
            <a:xfrm flipH="1">
              <a:off x="2589337" y="2566492"/>
              <a:ext cx="182562" cy="996950"/>
            </a:xfrm>
            <a:prstGeom prst="line">
              <a:avLst/>
            </a:prstGeom>
            <a:noFill/>
            <a:ln w="9525">
              <a:solidFill>
                <a:schemeClr val="tx1"/>
              </a:solidFill>
              <a:round/>
              <a:headEnd/>
              <a:tailEnd/>
            </a:ln>
          </p:spPr>
          <p:txBody>
            <a:bodyPr/>
            <a:lstStyle/>
            <a:p>
              <a:endParaRPr lang="ja-JP" altLang="en-US"/>
            </a:p>
          </p:txBody>
        </p:sp>
        <p:sp>
          <p:nvSpPr>
            <p:cNvPr id="59410" name="Line 18"/>
            <p:cNvSpPr>
              <a:spLocks noChangeShapeType="1"/>
            </p:cNvSpPr>
            <p:nvPr/>
          </p:nvSpPr>
          <p:spPr bwMode="auto">
            <a:xfrm rot="10800000" flipH="1">
              <a:off x="1908299" y="4725492"/>
              <a:ext cx="215900" cy="1008062"/>
            </a:xfrm>
            <a:prstGeom prst="line">
              <a:avLst/>
            </a:prstGeom>
            <a:noFill/>
            <a:ln w="9525">
              <a:solidFill>
                <a:schemeClr val="tx1"/>
              </a:solidFill>
              <a:round/>
              <a:headEnd/>
              <a:tailEnd/>
            </a:ln>
          </p:spPr>
          <p:txBody>
            <a:bodyPr/>
            <a:lstStyle/>
            <a:p>
              <a:endParaRPr lang="ja-JP" altLang="en-US"/>
            </a:p>
          </p:txBody>
        </p:sp>
        <p:sp>
          <p:nvSpPr>
            <p:cNvPr id="59411" name="Line 19"/>
            <p:cNvSpPr>
              <a:spLocks noChangeShapeType="1"/>
            </p:cNvSpPr>
            <p:nvPr/>
          </p:nvSpPr>
          <p:spPr bwMode="auto">
            <a:xfrm rot="10800000">
              <a:off x="2340099" y="4725492"/>
              <a:ext cx="0" cy="1008062"/>
            </a:xfrm>
            <a:prstGeom prst="line">
              <a:avLst/>
            </a:prstGeom>
            <a:noFill/>
            <a:ln w="9525">
              <a:solidFill>
                <a:schemeClr val="tx1"/>
              </a:solidFill>
              <a:round/>
              <a:headEnd/>
              <a:tailEnd/>
            </a:ln>
          </p:spPr>
          <p:txBody>
            <a:bodyPr/>
            <a:lstStyle/>
            <a:p>
              <a:endParaRPr lang="ja-JP" altLang="en-US"/>
            </a:p>
          </p:txBody>
        </p:sp>
        <p:sp>
          <p:nvSpPr>
            <p:cNvPr id="59412" name="Line 20"/>
            <p:cNvSpPr>
              <a:spLocks noChangeShapeType="1"/>
            </p:cNvSpPr>
            <p:nvPr/>
          </p:nvSpPr>
          <p:spPr bwMode="auto">
            <a:xfrm rot="10800000">
              <a:off x="2555999" y="4725492"/>
              <a:ext cx="215900" cy="1008062"/>
            </a:xfrm>
            <a:prstGeom prst="line">
              <a:avLst/>
            </a:prstGeom>
            <a:noFill/>
            <a:ln w="9525">
              <a:solidFill>
                <a:schemeClr val="tx1"/>
              </a:solidFill>
              <a:round/>
              <a:headEnd/>
              <a:tailEnd/>
            </a:ln>
          </p:spPr>
          <p:txBody>
            <a:bodyPr/>
            <a:lstStyle/>
            <a:p>
              <a:endParaRPr lang="ja-JP" altLang="en-US"/>
            </a:p>
          </p:txBody>
        </p:sp>
        <p:sp>
          <p:nvSpPr>
            <p:cNvPr id="59413" name="Line 21"/>
            <p:cNvSpPr>
              <a:spLocks noChangeShapeType="1"/>
            </p:cNvSpPr>
            <p:nvPr/>
          </p:nvSpPr>
          <p:spPr bwMode="auto">
            <a:xfrm>
              <a:off x="539874" y="4869954"/>
              <a:ext cx="1008063" cy="0"/>
            </a:xfrm>
            <a:prstGeom prst="line">
              <a:avLst/>
            </a:prstGeom>
            <a:noFill/>
            <a:ln w="9525">
              <a:solidFill>
                <a:schemeClr val="tx1"/>
              </a:solidFill>
              <a:round/>
              <a:headEnd/>
              <a:tailEnd/>
            </a:ln>
          </p:spPr>
          <p:txBody>
            <a:bodyPr/>
            <a:lstStyle/>
            <a:p>
              <a:endParaRPr lang="ja-JP" altLang="en-US"/>
            </a:p>
          </p:txBody>
        </p:sp>
        <p:sp>
          <p:nvSpPr>
            <p:cNvPr id="59414" name="Line 22"/>
            <p:cNvSpPr>
              <a:spLocks noChangeShapeType="1"/>
            </p:cNvSpPr>
            <p:nvPr/>
          </p:nvSpPr>
          <p:spPr bwMode="auto">
            <a:xfrm>
              <a:off x="3132262" y="4869954"/>
              <a:ext cx="1008062" cy="0"/>
            </a:xfrm>
            <a:prstGeom prst="line">
              <a:avLst/>
            </a:prstGeom>
            <a:noFill/>
            <a:ln w="9525">
              <a:solidFill>
                <a:schemeClr val="tx1"/>
              </a:solidFill>
              <a:round/>
              <a:headEnd/>
              <a:tailEnd/>
            </a:ln>
          </p:spPr>
          <p:txBody>
            <a:bodyPr/>
            <a:lstStyle/>
            <a:p>
              <a:endParaRPr lang="ja-JP" altLang="en-US"/>
            </a:p>
          </p:txBody>
        </p:sp>
        <p:sp>
          <p:nvSpPr>
            <p:cNvPr id="59415" name="Line 23"/>
            <p:cNvSpPr>
              <a:spLocks noChangeShapeType="1"/>
            </p:cNvSpPr>
            <p:nvPr/>
          </p:nvSpPr>
          <p:spPr bwMode="auto">
            <a:xfrm>
              <a:off x="3132262" y="4509592"/>
              <a:ext cx="1008062" cy="0"/>
            </a:xfrm>
            <a:prstGeom prst="line">
              <a:avLst/>
            </a:prstGeom>
            <a:noFill/>
            <a:ln w="9525">
              <a:solidFill>
                <a:schemeClr val="tx1"/>
              </a:solidFill>
              <a:round/>
              <a:headEnd/>
              <a:tailEnd/>
            </a:ln>
          </p:spPr>
          <p:txBody>
            <a:bodyPr/>
            <a:lstStyle/>
            <a:p>
              <a:endParaRPr lang="ja-JP" altLang="en-US"/>
            </a:p>
          </p:txBody>
        </p:sp>
        <p:sp>
          <p:nvSpPr>
            <p:cNvPr id="59416" name="Line 24"/>
            <p:cNvSpPr>
              <a:spLocks noChangeShapeType="1"/>
            </p:cNvSpPr>
            <p:nvPr/>
          </p:nvSpPr>
          <p:spPr bwMode="auto">
            <a:xfrm>
              <a:off x="539874" y="4509592"/>
              <a:ext cx="1008063" cy="0"/>
            </a:xfrm>
            <a:prstGeom prst="line">
              <a:avLst/>
            </a:prstGeom>
            <a:noFill/>
            <a:ln w="9525">
              <a:solidFill>
                <a:schemeClr val="tx1"/>
              </a:solidFill>
              <a:round/>
              <a:headEnd/>
              <a:tailEnd/>
            </a:ln>
          </p:spPr>
          <p:txBody>
            <a:bodyPr/>
            <a:lstStyle/>
            <a:p>
              <a:endParaRPr lang="ja-JP" altLang="en-US"/>
            </a:p>
          </p:txBody>
        </p:sp>
        <p:sp>
          <p:nvSpPr>
            <p:cNvPr id="59417" name="Line 25"/>
            <p:cNvSpPr>
              <a:spLocks noChangeShapeType="1"/>
            </p:cNvSpPr>
            <p:nvPr/>
          </p:nvSpPr>
          <p:spPr bwMode="auto">
            <a:xfrm>
              <a:off x="1835274" y="4582617"/>
              <a:ext cx="1008063" cy="0"/>
            </a:xfrm>
            <a:prstGeom prst="line">
              <a:avLst/>
            </a:prstGeom>
            <a:noFill/>
            <a:ln w="9525">
              <a:solidFill>
                <a:schemeClr val="tx1"/>
              </a:solidFill>
              <a:round/>
              <a:headEnd/>
              <a:tailEnd/>
            </a:ln>
          </p:spPr>
          <p:txBody>
            <a:bodyPr/>
            <a:lstStyle/>
            <a:p>
              <a:endParaRPr lang="ja-JP" altLang="en-US"/>
            </a:p>
          </p:txBody>
        </p:sp>
        <p:sp>
          <p:nvSpPr>
            <p:cNvPr id="59418" name="Line 26"/>
            <p:cNvSpPr>
              <a:spLocks noChangeShapeType="1"/>
            </p:cNvSpPr>
            <p:nvPr/>
          </p:nvSpPr>
          <p:spPr bwMode="auto">
            <a:xfrm>
              <a:off x="3132262" y="4366717"/>
              <a:ext cx="1008062" cy="0"/>
            </a:xfrm>
            <a:prstGeom prst="line">
              <a:avLst/>
            </a:prstGeom>
            <a:noFill/>
            <a:ln w="9525">
              <a:solidFill>
                <a:schemeClr val="tx1"/>
              </a:solidFill>
              <a:round/>
              <a:headEnd/>
              <a:tailEnd/>
            </a:ln>
          </p:spPr>
          <p:txBody>
            <a:bodyPr/>
            <a:lstStyle/>
            <a:p>
              <a:endParaRPr lang="ja-JP" altLang="en-US"/>
            </a:p>
          </p:txBody>
        </p:sp>
        <p:sp>
          <p:nvSpPr>
            <p:cNvPr id="59419" name="Line 27"/>
            <p:cNvSpPr>
              <a:spLocks noChangeShapeType="1"/>
            </p:cNvSpPr>
            <p:nvPr/>
          </p:nvSpPr>
          <p:spPr bwMode="auto">
            <a:xfrm>
              <a:off x="539874" y="4366717"/>
              <a:ext cx="1008063" cy="0"/>
            </a:xfrm>
            <a:prstGeom prst="line">
              <a:avLst/>
            </a:prstGeom>
            <a:noFill/>
            <a:ln w="9525">
              <a:solidFill>
                <a:schemeClr val="tx1"/>
              </a:solidFill>
              <a:round/>
              <a:headEnd/>
              <a:tailEnd/>
            </a:ln>
          </p:spPr>
          <p:txBody>
            <a:bodyPr/>
            <a:lstStyle/>
            <a:p>
              <a:endParaRPr lang="ja-JP" altLang="en-US"/>
            </a:p>
          </p:txBody>
        </p:sp>
        <p:sp>
          <p:nvSpPr>
            <p:cNvPr id="59420" name="Line 28"/>
            <p:cNvSpPr>
              <a:spLocks noChangeShapeType="1"/>
            </p:cNvSpPr>
            <p:nvPr/>
          </p:nvSpPr>
          <p:spPr bwMode="auto">
            <a:xfrm>
              <a:off x="1547937" y="4366717"/>
              <a:ext cx="0" cy="142875"/>
            </a:xfrm>
            <a:prstGeom prst="line">
              <a:avLst/>
            </a:prstGeom>
            <a:noFill/>
            <a:ln w="9525">
              <a:solidFill>
                <a:schemeClr val="tx1"/>
              </a:solidFill>
              <a:round/>
              <a:headEnd/>
              <a:tailEnd/>
            </a:ln>
          </p:spPr>
          <p:txBody>
            <a:bodyPr/>
            <a:lstStyle/>
            <a:p>
              <a:endParaRPr lang="ja-JP" altLang="en-US"/>
            </a:p>
          </p:txBody>
        </p:sp>
        <p:sp>
          <p:nvSpPr>
            <p:cNvPr id="59421" name="Line 29"/>
            <p:cNvSpPr>
              <a:spLocks noChangeShapeType="1"/>
            </p:cNvSpPr>
            <p:nvPr/>
          </p:nvSpPr>
          <p:spPr bwMode="auto">
            <a:xfrm>
              <a:off x="3132262" y="4366717"/>
              <a:ext cx="0" cy="142875"/>
            </a:xfrm>
            <a:prstGeom prst="line">
              <a:avLst/>
            </a:prstGeom>
            <a:noFill/>
            <a:ln w="9525">
              <a:solidFill>
                <a:schemeClr val="tx1"/>
              </a:solidFill>
              <a:round/>
              <a:headEnd/>
              <a:tailEnd/>
            </a:ln>
          </p:spPr>
          <p:txBody>
            <a:bodyPr/>
            <a:lstStyle/>
            <a:p>
              <a:endParaRPr lang="ja-JP" altLang="en-US"/>
            </a:p>
          </p:txBody>
        </p:sp>
        <p:sp>
          <p:nvSpPr>
            <p:cNvPr id="59422" name="Rectangle 30"/>
            <p:cNvSpPr>
              <a:spLocks noChangeArrowheads="1"/>
            </p:cNvSpPr>
            <p:nvPr/>
          </p:nvSpPr>
          <p:spPr bwMode="auto">
            <a:xfrm>
              <a:off x="1692399" y="4293692"/>
              <a:ext cx="144463" cy="215900"/>
            </a:xfrm>
            <a:prstGeom prst="rect">
              <a:avLst/>
            </a:prstGeom>
            <a:solidFill>
              <a:schemeClr val="bg1"/>
            </a:solidFill>
            <a:ln w="9525">
              <a:solidFill>
                <a:schemeClr val="bg1"/>
              </a:solidFill>
              <a:miter lim="800000"/>
              <a:headEnd/>
              <a:tailEnd/>
            </a:ln>
          </p:spPr>
          <p:txBody>
            <a:bodyPr wrap="none" anchor="ctr"/>
            <a:lstStyle/>
            <a:p>
              <a:endParaRPr lang="ja-JP" altLang="en-US"/>
            </a:p>
          </p:txBody>
        </p:sp>
        <p:sp>
          <p:nvSpPr>
            <p:cNvPr id="59423" name="Freeform 31"/>
            <p:cNvSpPr>
              <a:spLocks/>
            </p:cNvSpPr>
            <p:nvPr/>
          </p:nvSpPr>
          <p:spPr bwMode="auto">
            <a:xfrm>
              <a:off x="1547937" y="4149229"/>
              <a:ext cx="288925" cy="298450"/>
            </a:xfrm>
            <a:custGeom>
              <a:avLst/>
              <a:gdLst>
                <a:gd name="T0" fmla="*/ 288925 w 182"/>
                <a:gd name="T1" fmla="*/ 298450 h 188"/>
                <a:gd name="T2" fmla="*/ 144463 w 182"/>
                <a:gd name="T3" fmla="*/ 11112 h 188"/>
                <a:gd name="T4" fmla="*/ 0 w 182"/>
                <a:gd name="T5" fmla="*/ 227013 h 188"/>
                <a:gd name="T6" fmla="*/ 0 60000 65536"/>
                <a:gd name="T7" fmla="*/ 0 60000 65536"/>
                <a:gd name="T8" fmla="*/ 0 60000 65536"/>
                <a:gd name="T9" fmla="*/ 0 w 182"/>
                <a:gd name="T10" fmla="*/ 0 h 188"/>
                <a:gd name="T11" fmla="*/ 182 w 182"/>
                <a:gd name="T12" fmla="*/ 188 h 188"/>
              </a:gdLst>
              <a:ahLst/>
              <a:cxnLst>
                <a:cxn ang="T6">
                  <a:pos x="T0" y="T1"/>
                </a:cxn>
                <a:cxn ang="T7">
                  <a:pos x="T2" y="T3"/>
                </a:cxn>
                <a:cxn ang="T8">
                  <a:pos x="T4" y="T5"/>
                </a:cxn>
              </a:cxnLst>
              <a:rect l="T9" t="T10" r="T11" b="T12"/>
              <a:pathLst>
                <a:path w="182" h="188">
                  <a:moveTo>
                    <a:pt x="182" y="188"/>
                  </a:moveTo>
                  <a:cubicBezTo>
                    <a:pt x="151" y="101"/>
                    <a:pt x="121" y="14"/>
                    <a:pt x="91" y="7"/>
                  </a:cubicBezTo>
                  <a:cubicBezTo>
                    <a:pt x="61" y="0"/>
                    <a:pt x="15" y="120"/>
                    <a:pt x="0" y="143"/>
                  </a:cubicBezTo>
                </a:path>
              </a:pathLst>
            </a:custGeom>
            <a:noFill/>
            <a:ln w="9525">
              <a:solidFill>
                <a:schemeClr val="tx1"/>
              </a:solidFill>
              <a:round/>
              <a:headEnd/>
              <a:tailEnd/>
            </a:ln>
          </p:spPr>
          <p:txBody>
            <a:bodyPr/>
            <a:lstStyle/>
            <a:p>
              <a:endParaRPr lang="ja-JP" altLang="en-US"/>
            </a:p>
          </p:txBody>
        </p:sp>
        <p:sp>
          <p:nvSpPr>
            <p:cNvPr id="59424" name="Rectangle 32"/>
            <p:cNvSpPr>
              <a:spLocks noChangeArrowheads="1"/>
            </p:cNvSpPr>
            <p:nvPr/>
          </p:nvSpPr>
          <p:spPr bwMode="auto">
            <a:xfrm>
              <a:off x="2843337" y="4293692"/>
              <a:ext cx="71437" cy="215900"/>
            </a:xfrm>
            <a:prstGeom prst="rect">
              <a:avLst/>
            </a:prstGeom>
            <a:solidFill>
              <a:schemeClr val="bg1"/>
            </a:solidFill>
            <a:ln w="9525">
              <a:solidFill>
                <a:schemeClr val="bg1"/>
              </a:solidFill>
              <a:miter lim="800000"/>
              <a:headEnd/>
              <a:tailEnd/>
            </a:ln>
          </p:spPr>
          <p:txBody>
            <a:bodyPr wrap="none" anchor="ctr"/>
            <a:lstStyle/>
            <a:p>
              <a:endParaRPr lang="ja-JP" altLang="en-US"/>
            </a:p>
          </p:txBody>
        </p:sp>
        <p:sp>
          <p:nvSpPr>
            <p:cNvPr id="59425" name="Freeform 33"/>
            <p:cNvSpPr>
              <a:spLocks/>
            </p:cNvSpPr>
            <p:nvPr/>
          </p:nvSpPr>
          <p:spPr bwMode="auto">
            <a:xfrm>
              <a:off x="2843337" y="4149229"/>
              <a:ext cx="288925" cy="298450"/>
            </a:xfrm>
            <a:custGeom>
              <a:avLst/>
              <a:gdLst>
                <a:gd name="T0" fmla="*/ 0 w 182"/>
                <a:gd name="T1" fmla="*/ 298450 h 188"/>
                <a:gd name="T2" fmla="*/ 144463 w 182"/>
                <a:gd name="T3" fmla="*/ 11112 h 188"/>
                <a:gd name="T4" fmla="*/ 288925 w 182"/>
                <a:gd name="T5" fmla="*/ 227013 h 188"/>
                <a:gd name="T6" fmla="*/ 0 60000 65536"/>
                <a:gd name="T7" fmla="*/ 0 60000 65536"/>
                <a:gd name="T8" fmla="*/ 0 60000 65536"/>
                <a:gd name="T9" fmla="*/ 0 w 182"/>
                <a:gd name="T10" fmla="*/ 0 h 188"/>
                <a:gd name="T11" fmla="*/ 182 w 182"/>
                <a:gd name="T12" fmla="*/ 188 h 188"/>
              </a:gdLst>
              <a:ahLst/>
              <a:cxnLst>
                <a:cxn ang="T6">
                  <a:pos x="T0" y="T1"/>
                </a:cxn>
                <a:cxn ang="T7">
                  <a:pos x="T2" y="T3"/>
                </a:cxn>
                <a:cxn ang="T8">
                  <a:pos x="T4" y="T5"/>
                </a:cxn>
              </a:cxnLst>
              <a:rect l="T9" t="T10" r="T11" b="T12"/>
              <a:pathLst>
                <a:path w="182" h="188">
                  <a:moveTo>
                    <a:pt x="0" y="188"/>
                  </a:moveTo>
                  <a:cubicBezTo>
                    <a:pt x="30" y="101"/>
                    <a:pt x="61" y="14"/>
                    <a:pt x="91" y="7"/>
                  </a:cubicBezTo>
                  <a:cubicBezTo>
                    <a:pt x="121" y="0"/>
                    <a:pt x="167" y="120"/>
                    <a:pt x="182" y="143"/>
                  </a:cubicBezTo>
                </a:path>
              </a:pathLst>
            </a:custGeom>
            <a:noFill/>
            <a:ln w="9525">
              <a:solidFill>
                <a:schemeClr val="tx1"/>
              </a:solidFill>
              <a:round/>
              <a:headEnd/>
              <a:tailEnd/>
            </a:ln>
          </p:spPr>
          <p:txBody>
            <a:bodyPr/>
            <a:lstStyle/>
            <a:p>
              <a:endParaRPr lang="ja-JP" altLang="en-US"/>
            </a:p>
          </p:txBody>
        </p:sp>
        <p:sp>
          <p:nvSpPr>
            <p:cNvPr id="59426" name="Freeform 34"/>
            <p:cNvSpPr>
              <a:spLocks/>
            </p:cNvSpPr>
            <p:nvPr/>
          </p:nvSpPr>
          <p:spPr bwMode="auto">
            <a:xfrm>
              <a:off x="2843337" y="4274642"/>
              <a:ext cx="288925" cy="298450"/>
            </a:xfrm>
            <a:custGeom>
              <a:avLst/>
              <a:gdLst>
                <a:gd name="T0" fmla="*/ 0 w 182"/>
                <a:gd name="T1" fmla="*/ 298450 h 188"/>
                <a:gd name="T2" fmla="*/ 144463 w 182"/>
                <a:gd name="T3" fmla="*/ 11112 h 188"/>
                <a:gd name="T4" fmla="*/ 288925 w 182"/>
                <a:gd name="T5" fmla="*/ 227013 h 188"/>
                <a:gd name="T6" fmla="*/ 0 60000 65536"/>
                <a:gd name="T7" fmla="*/ 0 60000 65536"/>
                <a:gd name="T8" fmla="*/ 0 60000 65536"/>
                <a:gd name="T9" fmla="*/ 0 w 182"/>
                <a:gd name="T10" fmla="*/ 0 h 188"/>
                <a:gd name="T11" fmla="*/ 182 w 182"/>
                <a:gd name="T12" fmla="*/ 188 h 188"/>
              </a:gdLst>
              <a:ahLst/>
              <a:cxnLst>
                <a:cxn ang="T6">
                  <a:pos x="T0" y="T1"/>
                </a:cxn>
                <a:cxn ang="T7">
                  <a:pos x="T2" y="T3"/>
                </a:cxn>
                <a:cxn ang="T8">
                  <a:pos x="T4" y="T5"/>
                </a:cxn>
              </a:cxnLst>
              <a:rect l="T9" t="T10" r="T11" b="T12"/>
              <a:pathLst>
                <a:path w="182" h="188">
                  <a:moveTo>
                    <a:pt x="0" y="188"/>
                  </a:moveTo>
                  <a:cubicBezTo>
                    <a:pt x="30" y="101"/>
                    <a:pt x="61" y="14"/>
                    <a:pt x="91" y="7"/>
                  </a:cubicBezTo>
                  <a:cubicBezTo>
                    <a:pt x="121" y="0"/>
                    <a:pt x="167" y="120"/>
                    <a:pt x="182" y="143"/>
                  </a:cubicBezTo>
                </a:path>
              </a:pathLst>
            </a:custGeom>
            <a:noFill/>
            <a:ln w="9525">
              <a:solidFill>
                <a:schemeClr val="tx1"/>
              </a:solidFill>
              <a:round/>
              <a:headEnd/>
              <a:tailEnd/>
            </a:ln>
          </p:spPr>
          <p:txBody>
            <a:bodyPr/>
            <a:lstStyle/>
            <a:p>
              <a:endParaRPr lang="ja-JP" altLang="en-US"/>
            </a:p>
          </p:txBody>
        </p:sp>
        <p:sp>
          <p:nvSpPr>
            <p:cNvPr id="59427" name="Freeform 35"/>
            <p:cNvSpPr>
              <a:spLocks/>
            </p:cNvSpPr>
            <p:nvPr/>
          </p:nvSpPr>
          <p:spPr bwMode="auto">
            <a:xfrm>
              <a:off x="538287" y="4279404"/>
              <a:ext cx="3605212" cy="806450"/>
            </a:xfrm>
            <a:custGeom>
              <a:avLst/>
              <a:gdLst>
                <a:gd name="T0" fmla="*/ 1587 w 2271"/>
                <a:gd name="T1" fmla="*/ 590550 h 508"/>
                <a:gd name="T2" fmla="*/ 1009650 w 2271"/>
                <a:gd name="T3" fmla="*/ 590550 h 508"/>
                <a:gd name="T4" fmla="*/ 1154112 w 2271"/>
                <a:gd name="T5" fmla="*/ 806450 h 508"/>
                <a:gd name="T6" fmla="*/ 1331912 w 2271"/>
                <a:gd name="T7" fmla="*/ 434975 h 508"/>
                <a:gd name="T8" fmla="*/ 2263774 w 2271"/>
                <a:gd name="T9" fmla="*/ 442913 h 508"/>
                <a:gd name="T10" fmla="*/ 2424112 w 2271"/>
                <a:gd name="T11" fmla="*/ 788988 h 508"/>
                <a:gd name="T12" fmla="*/ 2584449 w 2271"/>
                <a:gd name="T13" fmla="*/ 576263 h 508"/>
                <a:gd name="T14" fmla="*/ 3605212 w 2271"/>
                <a:gd name="T15" fmla="*/ 593725 h 508"/>
                <a:gd name="T16" fmla="*/ 3587750 w 2271"/>
                <a:gd name="T17" fmla="*/ 230188 h 508"/>
                <a:gd name="T18" fmla="*/ 2592387 w 2271"/>
                <a:gd name="T19" fmla="*/ 222250 h 508"/>
                <a:gd name="T20" fmla="*/ 2495549 w 2271"/>
                <a:gd name="T21" fmla="*/ 44450 h 508"/>
                <a:gd name="T22" fmla="*/ 2451099 w 2271"/>
                <a:gd name="T23" fmla="*/ 0 h 508"/>
                <a:gd name="T24" fmla="*/ 2397124 w 2271"/>
                <a:gd name="T25" fmla="*/ 52388 h 508"/>
                <a:gd name="T26" fmla="*/ 2290762 w 2271"/>
                <a:gd name="T27" fmla="*/ 301625 h 508"/>
                <a:gd name="T28" fmla="*/ 1296987 w 2271"/>
                <a:gd name="T29" fmla="*/ 301625 h 508"/>
                <a:gd name="T30" fmla="*/ 1208087 w 2271"/>
                <a:gd name="T31" fmla="*/ 69850 h 508"/>
                <a:gd name="T32" fmla="*/ 1128712 w 2271"/>
                <a:gd name="T33" fmla="*/ 34925 h 508"/>
                <a:gd name="T34" fmla="*/ 1074737 w 2271"/>
                <a:gd name="T35" fmla="*/ 114300 h 508"/>
                <a:gd name="T36" fmla="*/ 1020762 w 2271"/>
                <a:gd name="T37" fmla="*/ 222250 h 508"/>
                <a:gd name="T38" fmla="*/ 0 w 2271"/>
                <a:gd name="T39" fmla="*/ 230188 h 508"/>
                <a:gd name="T40" fmla="*/ 1587 w 2271"/>
                <a:gd name="T41" fmla="*/ 590550 h 5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71"/>
                <a:gd name="T64" fmla="*/ 0 h 508"/>
                <a:gd name="T65" fmla="*/ 2271 w 2271"/>
                <a:gd name="T66" fmla="*/ 508 h 50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71" h="508">
                  <a:moveTo>
                    <a:pt x="1" y="372"/>
                  </a:moveTo>
                  <a:lnTo>
                    <a:pt x="636" y="372"/>
                  </a:lnTo>
                  <a:lnTo>
                    <a:pt x="727" y="508"/>
                  </a:lnTo>
                  <a:lnTo>
                    <a:pt x="839" y="274"/>
                  </a:lnTo>
                  <a:lnTo>
                    <a:pt x="1426" y="279"/>
                  </a:lnTo>
                  <a:lnTo>
                    <a:pt x="1527" y="497"/>
                  </a:lnTo>
                  <a:lnTo>
                    <a:pt x="1628" y="363"/>
                  </a:lnTo>
                  <a:lnTo>
                    <a:pt x="2271" y="374"/>
                  </a:lnTo>
                  <a:lnTo>
                    <a:pt x="2260" y="145"/>
                  </a:lnTo>
                  <a:lnTo>
                    <a:pt x="1633" y="140"/>
                  </a:lnTo>
                  <a:lnTo>
                    <a:pt x="1572" y="28"/>
                  </a:lnTo>
                  <a:lnTo>
                    <a:pt x="1544" y="0"/>
                  </a:lnTo>
                  <a:lnTo>
                    <a:pt x="1510" y="33"/>
                  </a:lnTo>
                  <a:lnTo>
                    <a:pt x="1443" y="190"/>
                  </a:lnTo>
                  <a:lnTo>
                    <a:pt x="817" y="190"/>
                  </a:lnTo>
                  <a:lnTo>
                    <a:pt x="761" y="44"/>
                  </a:lnTo>
                  <a:lnTo>
                    <a:pt x="711" y="22"/>
                  </a:lnTo>
                  <a:lnTo>
                    <a:pt x="677" y="72"/>
                  </a:lnTo>
                  <a:lnTo>
                    <a:pt x="643" y="140"/>
                  </a:lnTo>
                  <a:lnTo>
                    <a:pt x="0" y="145"/>
                  </a:lnTo>
                  <a:lnTo>
                    <a:pt x="1" y="372"/>
                  </a:lnTo>
                  <a:close/>
                </a:path>
              </a:pathLst>
            </a:custGeom>
            <a:solidFill>
              <a:srgbClr val="C0C0C0"/>
            </a:solidFill>
            <a:ln w="9525">
              <a:solidFill>
                <a:schemeClr val="tx1"/>
              </a:solidFill>
              <a:round/>
              <a:headEnd/>
              <a:tailEnd/>
            </a:ln>
          </p:spPr>
          <p:txBody>
            <a:bodyPr/>
            <a:lstStyle/>
            <a:p>
              <a:endParaRPr lang="ja-JP" altLang="en-US"/>
            </a:p>
          </p:txBody>
        </p:sp>
        <p:sp>
          <p:nvSpPr>
            <p:cNvPr id="59428" name="Freeform 36"/>
            <p:cNvSpPr>
              <a:spLocks/>
            </p:cNvSpPr>
            <p:nvPr/>
          </p:nvSpPr>
          <p:spPr bwMode="auto">
            <a:xfrm>
              <a:off x="539874" y="4366717"/>
              <a:ext cx="1008063" cy="142875"/>
            </a:xfrm>
            <a:custGeom>
              <a:avLst/>
              <a:gdLst>
                <a:gd name="T0" fmla="*/ 0 w 635"/>
                <a:gd name="T1" fmla="*/ 142875 h 90"/>
                <a:gd name="T2" fmla="*/ 0 w 635"/>
                <a:gd name="T3" fmla="*/ 0 h 90"/>
                <a:gd name="T4" fmla="*/ 1008063 w 635"/>
                <a:gd name="T5" fmla="*/ 0 h 90"/>
                <a:gd name="T6" fmla="*/ 1008063 w 635"/>
                <a:gd name="T7" fmla="*/ 142875 h 90"/>
                <a:gd name="T8" fmla="*/ 0 w 635"/>
                <a:gd name="T9" fmla="*/ 142875 h 90"/>
                <a:gd name="T10" fmla="*/ 0 60000 65536"/>
                <a:gd name="T11" fmla="*/ 0 60000 65536"/>
                <a:gd name="T12" fmla="*/ 0 60000 65536"/>
                <a:gd name="T13" fmla="*/ 0 60000 65536"/>
                <a:gd name="T14" fmla="*/ 0 60000 65536"/>
                <a:gd name="T15" fmla="*/ 0 w 635"/>
                <a:gd name="T16" fmla="*/ 0 h 90"/>
                <a:gd name="T17" fmla="*/ 635 w 635"/>
                <a:gd name="T18" fmla="*/ 90 h 90"/>
              </a:gdLst>
              <a:ahLst/>
              <a:cxnLst>
                <a:cxn ang="T10">
                  <a:pos x="T0" y="T1"/>
                </a:cxn>
                <a:cxn ang="T11">
                  <a:pos x="T2" y="T3"/>
                </a:cxn>
                <a:cxn ang="T12">
                  <a:pos x="T4" y="T5"/>
                </a:cxn>
                <a:cxn ang="T13">
                  <a:pos x="T6" y="T7"/>
                </a:cxn>
                <a:cxn ang="T14">
                  <a:pos x="T8" y="T9"/>
                </a:cxn>
              </a:cxnLst>
              <a:rect l="T15" t="T16" r="T17" b="T18"/>
              <a:pathLst>
                <a:path w="635" h="90">
                  <a:moveTo>
                    <a:pt x="0" y="90"/>
                  </a:moveTo>
                  <a:lnTo>
                    <a:pt x="0" y="0"/>
                  </a:lnTo>
                  <a:lnTo>
                    <a:pt x="635" y="0"/>
                  </a:lnTo>
                  <a:lnTo>
                    <a:pt x="635" y="90"/>
                  </a:lnTo>
                  <a:lnTo>
                    <a:pt x="0" y="90"/>
                  </a:lnTo>
                  <a:close/>
                </a:path>
              </a:pathLst>
            </a:custGeom>
            <a:solidFill>
              <a:srgbClr val="CCFFFF"/>
            </a:solidFill>
            <a:ln w="9525">
              <a:solidFill>
                <a:schemeClr val="tx1"/>
              </a:solidFill>
              <a:round/>
              <a:headEnd/>
              <a:tailEnd/>
            </a:ln>
          </p:spPr>
          <p:txBody>
            <a:bodyPr/>
            <a:lstStyle/>
            <a:p>
              <a:endParaRPr lang="ja-JP" altLang="en-US"/>
            </a:p>
          </p:txBody>
        </p:sp>
        <p:sp>
          <p:nvSpPr>
            <p:cNvPr id="59429" name="Freeform 37"/>
            <p:cNvSpPr>
              <a:spLocks/>
            </p:cNvSpPr>
            <p:nvPr/>
          </p:nvSpPr>
          <p:spPr bwMode="auto">
            <a:xfrm>
              <a:off x="3132262" y="4366717"/>
              <a:ext cx="1008062" cy="142875"/>
            </a:xfrm>
            <a:custGeom>
              <a:avLst/>
              <a:gdLst>
                <a:gd name="T0" fmla="*/ 0 w 635"/>
                <a:gd name="T1" fmla="*/ 142875 h 90"/>
                <a:gd name="T2" fmla="*/ 0 w 635"/>
                <a:gd name="T3" fmla="*/ 0 h 90"/>
                <a:gd name="T4" fmla="*/ 1008062 w 635"/>
                <a:gd name="T5" fmla="*/ 0 h 90"/>
                <a:gd name="T6" fmla="*/ 1008062 w 635"/>
                <a:gd name="T7" fmla="*/ 142875 h 90"/>
                <a:gd name="T8" fmla="*/ 0 w 635"/>
                <a:gd name="T9" fmla="*/ 142875 h 90"/>
                <a:gd name="T10" fmla="*/ 0 60000 65536"/>
                <a:gd name="T11" fmla="*/ 0 60000 65536"/>
                <a:gd name="T12" fmla="*/ 0 60000 65536"/>
                <a:gd name="T13" fmla="*/ 0 60000 65536"/>
                <a:gd name="T14" fmla="*/ 0 60000 65536"/>
                <a:gd name="T15" fmla="*/ 0 w 635"/>
                <a:gd name="T16" fmla="*/ 0 h 90"/>
                <a:gd name="T17" fmla="*/ 635 w 635"/>
                <a:gd name="T18" fmla="*/ 90 h 90"/>
              </a:gdLst>
              <a:ahLst/>
              <a:cxnLst>
                <a:cxn ang="T10">
                  <a:pos x="T0" y="T1"/>
                </a:cxn>
                <a:cxn ang="T11">
                  <a:pos x="T2" y="T3"/>
                </a:cxn>
                <a:cxn ang="T12">
                  <a:pos x="T4" y="T5"/>
                </a:cxn>
                <a:cxn ang="T13">
                  <a:pos x="T6" y="T7"/>
                </a:cxn>
                <a:cxn ang="T14">
                  <a:pos x="T8" y="T9"/>
                </a:cxn>
              </a:cxnLst>
              <a:rect l="T15" t="T16" r="T17" b="T18"/>
              <a:pathLst>
                <a:path w="635" h="90">
                  <a:moveTo>
                    <a:pt x="0" y="90"/>
                  </a:moveTo>
                  <a:lnTo>
                    <a:pt x="0" y="0"/>
                  </a:lnTo>
                  <a:lnTo>
                    <a:pt x="635" y="0"/>
                  </a:lnTo>
                  <a:lnTo>
                    <a:pt x="635" y="90"/>
                  </a:lnTo>
                  <a:lnTo>
                    <a:pt x="0" y="90"/>
                  </a:lnTo>
                  <a:close/>
                </a:path>
              </a:pathLst>
            </a:custGeom>
            <a:solidFill>
              <a:srgbClr val="CCFFFF"/>
            </a:solidFill>
            <a:ln w="9525">
              <a:solidFill>
                <a:schemeClr val="tx1"/>
              </a:solidFill>
              <a:round/>
              <a:headEnd/>
              <a:tailEnd/>
            </a:ln>
          </p:spPr>
          <p:txBody>
            <a:bodyPr/>
            <a:lstStyle/>
            <a:p>
              <a:endParaRPr lang="ja-JP" altLang="en-US"/>
            </a:p>
          </p:txBody>
        </p:sp>
        <p:sp>
          <p:nvSpPr>
            <p:cNvPr id="59430" name="Freeform 38"/>
            <p:cNvSpPr>
              <a:spLocks/>
            </p:cNvSpPr>
            <p:nvPr/>
          </p:nvSpPr>
          <p:spPr bwMode="auto">
            <a:xfrm>
              <a:off x="1533649" y="4153992"/>
              <a:ext cx="1606550" cy="427037"/>
            </a:xfrm>
            <a:custGeom>
              <a:avLst/>
              <a:gdLst>
                <a:gd name="T0" fmla="*/ 14288 w 1012"/>
                <a:gd name="T1" fmla="*/ 355600 h 269"/>
                <a:gd name="T2" fmla="*/ 114300 w 1012"/>
                <a:gd name="T3" fmla="*/ 169862 h 269"/>
                <a:gd name="T4" fmla="*/ 220663 w 1012"/>
                <a:gd name="T5" fmla="*/ 204787 h 269"/>
                <a:gd name="T6" fmla="*/ 301625 w 1012"/>
                <a:gd name="T7" fmla="*/ 417512 h 269"/>
                <a:gd name="T8" fmla="*/ 1287463 w 1012"/>
                <a:gd name="T9" fmla="*/ 427037 h 269"/>
                <a:gd name="T10" fmla="*/ 1401763 w 1012"/>
                <a:gd name="T11" fmla="*/ 160337 h 269"/>
                <a:gd name="T12" fmla="*/ 1473200 w 1012"/>
                <a:gd name="T13" fmla="*/ 152400 h 269"/>
                <a:gd name="T14" fmla="*/ 1606550 w 1012"/>
                <a:gd name="T15" fmla="*/ 338137 h 269"/>
                <a:gd name="T16" fmla="*/ 1589088 w 1012"/>
                <a:gd name="T17" fmla="*/ 214312 h 269"/>
                <a:gd name="T18" fmla="*/ 1482725 w 1012"/>
                <a:gd name="T19" fmla="*/ 19050 h 269"/>
                <a:gd name="T20" fmla="*/ 1428750 w 1012"/>
                <a:gd name="T21" fmla="*/ 9525 h 269"/>
                <a:gd name="T22" fmla="*/ 1304925 w 1012"/>
                <a:gd name="T23" fmla="*/ 293687 h 269"/>
                <a:gd name="T24" fmla="*/ 292100 w 1012"/>
                <a:gd name="T25" fmla="*/ 276225 h 269"/>
                <a:gd name="T26" fmla="*/ 220663 w 1012"/>
                <a:gd name="T27" fmla="*/ 36512 h 269"/>
                <a:gd name="T28" fmla="*/ 150813 w 1012"/>
                <a:gd name="T29" fmla="*/ 0 h 269"/>
                <a:gd name="T30" fmla="*/ 0 w 1012"/>
                <a:gd name="T31" fmla="*/ 204787 h 269"/>
                <a:gd name="T32" fmla="*/ 14288 w 1012"/>
                <a:gd name="T33" fmla="*/ 355600 h 2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12"/>
                <a:gd name="T52" fmla="*/ 0 h 269"/>
                <a:gd name="T53" fmla="*/ 1012 w 1012"/>
                <a:gd name="T54" fmla="*/ 269 h 2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12" h="269">
                  <a:moveTo>
                    <a:pt x="9" y="224"/>
                  </a:moveTo>
                  <a:lnTo>
                    <a:pt x="72" y="107"/>
                  </a:lnTo>
                  <a:lnTo>
                    <a:pt x="139" y="129"/>
                  </a:lnTo>
                  <a:lnTo>
                    <a:pt x="190" y="263"/>
                  </a:lnTo>
                  <a:lnTo>
                    <a:pt x="811" y="269"/>
                  </a:lnTo>
                  <a:lnTo>
                    <a:pt x="883" y="101"/>
                  </a:lnTo>
                  <a:lnTo>
                    <a:pt x="928" y="96"/>
                  </a:lnTo>
                  <a:lnTo>
                    <a:pt x="1012" y="213"/>
                  </a:lnTo>
                  <a:lnTo>
                    <a:pt x="1001" y="135"/>
                  </a:lnTo>
                  <a:lnTo>
                    <a:pt x="934" y="12"/>
                  </a:lnTo>
                  <a:lnTo>
                    <a:pt x="900" y="6"/>
                  </a:lnTo>
                  <a:lnTo>
                    <a:pt x="822" y="185"/>
                  </a:lnTo>
                  <a:lnTo>
                    <a:pt x="184" y="174"/>
                  </a:lnTo>
                  <a:lnTo>
                    <a:pt x="139" y="23"/>
                  </a:lnTo>
                  <a:lnTo>
                    <a:pt x="95" y="0"/>
                  </a:lnTo>
                  <a:lnTo>
                    <a:pt x="0" y="129"/>
                  </a:lnTo>
                  <a:lnTo>
                    <a:pt x="9" y="224"/>
                  </a:lnTo>
                  <a:close/>
                </a:path>
              </a:pathLst>
            </a:custGeom>
            <a:solidFill>
              <a:srgbClr val="00FF00"/>
            </a:solidFill>
            <a:ln w="9525">
              <a:solidFill>
                <a:schemeClr val="tx1"/>
              </a:solidFill>
              <a:round/>
              <a:headEnd/>
              <a:tailEnd/>
            </a:ln>
          </p:spPr>
          <p:txBody>
            <a:bodyPr/>
            <a:lstStyle/>
            <a:p>
              <a:endParaRPr lang="ja-JP" altLang="en-US"/>
            </a:p>
          </p:txBody>
        </p:sp>
        <p:sp>
          <p:nvSpPr>
            <p:cNvPr id="59431" name="Freeform 39"/>
            <p:cNvSpPr>
              <a:spLocks/>
            </p:cNvSpPr>
            <p:nvPr/>
          </p:nvSpPr>
          <p:spPr bwMode="auto">
            <a:xfrm>
              <a:off x="179512" y="4006354"/>
              <a:ext cx="1992312" cy="431800"/>
            </a:xfrm>
            <a:custGeom>
              <a:avLst/>
              <a:gdLst>
                <a:gd name="T0" fmla="*/ 360362 w 1255"/>
                <a:gd name="T1" fmla="*/ 360362 h 272"/>
                <a:gd name="T2" fmla="*/ 0 w 1255"/>
                <a:gd name="T3" fmla="*/ 71437 h 272"/>
                <a:gd name="T4" fmla="*/ 73025 w 1255"/>
                <a:gd name="T5" fmla="*/ 0 h 272"/>
                <a:gd name="T6" fmla="*/ 360362 w 1255"/>
                <a:gd name="T7" fmla="*/ 215900 h 272"/>
                <a:gd name="T8" fmla="*/ 457200 w 1255"/>
                <a:gd name="T9" fmla="*/ 300037 h 272"/>
                <a:gd name="T10" fmla="*/ 1327150 w 1255"/>
                <a:gd name="T11" fmla="*/ 300037 h 272"/>
                <a:gd name="T12" fmla="*/ 1487487 w 1255"/>
                <a:gd name="T13" fmla="*/ 95250 h 272"/>
                <a:gd name="T14" fmla="*/ 1584324 w 1255"/>
                <a:gd name="T15" fmla="*/ 147637 h 272"/>
                <a:gd name="T16" fmla="*/ 1628775 w 1255"/>
                <a:gd name="T17" fmla="*/ 219075 h 272"/>
                <a:gd name="T18" fmla="*/ 1673225 w 1255"/>
                <a:gd name="T19" fmla="*/ 379412 h 272"/>
                <a:gd name="T20" fmla="*/ 1992312 w 1255"/>
                <a:gd name="T21" fmla="*/ 431800 h 272"/>
                <a:gd name="T22" fmla="*/ 1638300 w 1255"/>
                <a:gd name="T23" fmla="*/ 423863 h 272"/>
                <a:gd name="T24" fmla="*/ 1574799 w 1255"/>
                <a:gd name="T25" fmla="*/ 192087 h 272"/>
                <a:gd name="T26" fmla="*/ 1495424 w 1255"/>
                <a:gd name="T27" fmla="*/ 147637 h 272"/>
                <a:gd name="T28" fmla="*/ 1344612 w 1255"/>
                <a:gd name="T29" fmla="*/ 352425 h 272"/>
                <a:gd name="T30" fmla="*/ 360362 w 1255"/>
                <a:gd name="T31" fmla="*/ 360362 h 2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55"/>
                <a:gd name="T49" fmla="*/ 0 h 272"/>
                <a:gd name="T50" fmla="*/ 1255 w 1255"/>
                <a:gd name="T51" fmla="*/ 272 h 27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55" h="272">
                  <a:moveTo>
                    <a:pt x="227" y="227"/>
                  </a:moveTo>
                  <a:lnTo>
                    <a:pt x="0" y="45"/>
                  </a:lnTo>
                  <a:lnTo>
                    <a:pt x="46" y="0"/>
                  </a:lnTo>
                  <a:lnTo>
                    <a:pt x="227" y="136"/>
                  </a:lnTo>
                  <a:lnTo>
                    <a:pt x="288" y="189"/>
                  </a:lnTo>
                  <a:lnTo>
                    <a:pt x="836" y="189"/>
                  </a:lnTo>
                  <a:lnTo>
                    <a:pt x="937" y="60"/>
                  </a:lnTo>
                  <a:lnTo>
                    <a:pt x="998" y="93"/>
                  </a:lnTo>
                  <a:lnTo>
                    <a:pt x="1026" y="138"/>
                  </a:lnTo>
                  <a:lnTo>
                    <a:pt x="1054" y="239"/>
                  </a:lnTo>
                  <a:lnTo>
                    <a:pt x="1255" y="272"/>
                  </a:lnTo>
                  <a:lnTo>
                    <a:pt x="1032" y="267"/>
                  </a:lnTo>
                  <a:lnTo>
                    <a:pt x="992" y="121"/>
                  </a:lnTo>
                  <a:lnTo>
                    <a:pt x="942" y="93"/>
                  </a:lnTo>
                  <a:lnTo>
                    <a:pt x="847" y="222"/>
                  </a:lnTo>
                  <a:lnTo>
                    <a:pt x="227" y="227"/>
                  </a:lnTo>
                  <a:close/>
                </a:path>
              </a:pathLst>
            </a:custGeom>
            <a:solidFill>
              <a:srgbClr val="FFFF00"/>
            </a:solidFill>
            <a:ln w="9525">
              <a:solidFill>
                <a:schemeClr val="tx1"/>
              </a:solidFill>
              <a:round/>
              <a:headEnd/>
              <a:tailEnd/>
            </a:ln>
          </p:spPr>
          <p:txBody>
            <a:bodyPr/>
            <a:lstStyle/>
            <a:p>
              <a:endParaRPr lang="ja-JP" altLang="en-US"/>
            </a:p>
          </p:txBody>
        </p:sp>
        <p:sp>
          <p:nvSpPr>
            <p:cNvPr id="59432" name="Freeform 40"/>
            <p:cNvSpPr>
              <a:spLocks/>
            </p:cNvSpPr>
            <p:nvPr/>
          </p:nvSpPr>
          <p:spPr bwMode="auto">
            <a:xfrm>
              <a:off x="2484562" y="4022229"/>
              <a:ext cx="2066925" cy="415925"/>
            </a:xfrm>
            <a:custGeom>
              <a:avLst/>
              <a:gdLst>
                <a:gd name="T0" fmla="*/ 0 w 1302"/>
                <a:gd name="T1" fmla="*/ 415925 h 262"/>
                <a:gd name="T2" fmla="*/ 358775 w 1302"/>
                <a:gd name="T3" fmla="*/ 415925 h 262"/>
                <a:gd name="T4" fmla="*/ 460375 w 1302"/>
                <a:gd name="T5" fmla="*/ 150812 h 262"/>
                <a:gd name="T6" fmla="*/ 539750 w 1302"/>
                <a:gd name="T7" fmla="*/ 131762 h 262"/>
                <a:gd name="T8" fmla="*/ 646112 w 1302"/>
                <a:gd name="T9" fmla="*/ 346075 h 262"/>
                <a:gd name="T10" fmla="*/ 1649413 w 1302"/>
                <a:gd name="T11" fmla="*/ 346075 h 262"/>
                <a:gd name="T12" fmla="*/ 2066925 w 1302"/>
                <a:gd name="T13" fmla="*/ 79375 h 262"/>
                <a:gd name="T14" fmla="*/ 2022475 w 1302"/>
                <a:gd name="T15" fmla="*/ 0 h 262"/>
                <a:gd name="T16" fmla="*/ 1641475 w 1302"/>
                <a:gd name="T17" fmla="*/ 257175 h 262"/>
                <a:gd name="T18" fmla="*/ 655637 w 1302"/>
                <a:gd name="T19" fmla="*/ 257175 h 262"/>
                <a:gd name="T20" fmla="*/ 539750 w 1302"/>
                <a:gd name="T21" fmla="*/ 79375 h 262"/>
                <a:gd name="T22" fmla="*/ 433388 w 1302"/>
                <a:gd name="T23" fmla="*/ 79375 h 262"/>
                <a:gd name="T24" fmla="*/ 327025 w 1302"/>
                <a:gd name="T25" fmla="*/ 354012 h 262"/>
                <a:gd name="T26" fmla="*/ 0 w 1302"/>
                <a:gd name="T27" fmla="*/ 415925 h 2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02"/>
                <a:gd name="T43" fmla="*/ 0 h 262"/>
                <a:gd name="T44" fmla="*/ 1302 w 1302"/>
                <a:gd name="T45" fmla="*/ 262 h 2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02" h="262">
                  <a:moveTo>
                    <a:pt x="0" y="262"/>
                  </a:moveTo>
                  <a:lnTo>
                    <a:pt x="226" y="262"/>
                  </a:lnTo>
                  <a:lnTo>
                    <a:pt x="290" y="95"/>
                  </a:lnTo>
                  <a:lnTo>
                    <a:pt x="340" y="83"/>
                  </a:lnTo>
                  <a:lnTo>
                    <a:pt x="407" y="218"/>
                  </a:lnTo>
                  <a:lnTo>
                    <a:pt x="1039" y="218"/>
                  </a:lnTo>
                  <a:lnTo>
                    <a:pt x="1302" y="50"/>
                  </a:lnTo>
                  <a:lnTo>
                    <a:pt x="1274" y="0"/>
                  </a:lnTo>
                  <a:lnTo>
                    <a:pt x="1034" y="162"/>
                  </a:lnTo>
                  <a:lnTo>
                    <a:pt x="413" y="162"/>
                  </a:lnTo>
                  <a:lnTo>
                    <a:pt x="340" y="50"/>
                  </a:lnTo>
                  <a:lnTo>
                    <a:pt x="273" y="50"/>
                  </a:lnTo>
                  <a:lnTo>
                    <a:pt x="206" y="223"/>
                  </a:lnTo>
                  <a:lnTo>
                    <a:pt x="0" y="262"/>
                  </a:lnTo>
                  <a:close/>
                </a:path>
              </a:pathLst>
            </a:custGeom>
            <a:solidFill>
              <a:srgbClr val="FFFF00"/>
            </a:solidFill>
            <a:ln w="9525">
              <a:solidFill>
                <a:schemeClr val="tx1"/>
              </a:solidFill>
              <a:round/>
              <a:headEnd/>
              <a:tailEnd/>
            </a:ln>
          </p:spPr>
          <p:txBody>
            <a:bodyPr/>
            <a:lstStyle/>
            <a:p>
              <a:endParaRPr lang="ja-JP" altLang="en-US"/>
            </a:p>
          </p:txBody>
        </p:sp>
        <p:sp>
          <p:nvSpPr>
            <p:cNvPr id="59433" name="Oval 41"/>
            <p:cNvSpPr>
              <a:spLocks noChangeArrowheads="1"/>
            </p:cNvSpPr>
            <p:nvPr/>
          </p:nvSpPr>
          <p:spPr bwMode="auto">
            <a:xfrm>
              <a:off x="2267074" y="4223842"/>
              <a:ext cx="73025" cy="71437"/>
            </a:xfrm>
            <a:prstGeom prst="ellipse">
              <a:avLst/>
            </a:prstGeom>
            <a:solidFill>
              <a:srgbClr val="FF0000"/>
            </a:solidFill>
            <a:ln w="9525">
              <a:solidFill>
                <a:schemeClr val="tx1"/>
              </a:solidFill>
              <a:round/>
              <a:headEnd/>
              <a:tailEnd/>
            </a:ln>
          </p:spPr>
          <p:txBody>
            <a:bodyPr wrap="none" anchor="ctr"/>
            <a:lstStyle/>
            <a:p>
              <a:endParaRPr lang="ja-JP" altLang="en-US"/>
            </a:p>
          </p:txBody>
        </p:sp>
        <p:sp>
          <p:nvSpPr>
            <p:cNvPr id="59434" name="Text Box 42"/>
            <p:cNvSpPr txBox="1">
              <a:spLocks noChangeArrowheads="1"/>
            </p:cNvSpPr>
            <p:nvPr/>
          </p:nvSpPr>
          <p:spPr bwMode="auto">
            <a:xfrm>
              <a:off x="3636194" y="2588394"/>
              <a:ext cx="1439862" cy="336550"/>
            </a:xfrm>
            <a:prstGeom prst="rect">
              <a:avLst/>
            </a:prstGeom>
            <a:noFill/>
            <a:ln w="9525">
              <a:noFill/>
              <a:miter lim="800000"/>
              <a:headEnd/>
              <a:tailEnd/>
            </a:ln>
          </p:spPr>
          <p:txBody>
            <a:bodyPr>
              <a:spAutoFit/>
            </a:bodyPr>
            <a:lstStyle/>
            <a:p>
              <a:pPr>
                <a:spcBef>
                  <a:spcPct val="50000"/>
                </a:spcBef>
              </a:pPr>
              <a:r>
                <a:rPr lang="en-US" altLang="ja-JP" sz="1600" dirty="0"/>
                <a:t>diamond</a:t>
              </a:r>
            </a:p>
          </p:txBody>
        </p:sp>
        <p:cxnSp>
          <p:nvCxnSpPr>
            <p:cNvPr id="59435" name="AutoShape 43"/>
            <p:cNvCxnSpPr>
              <a:cxnSpLocks noChangeShapeType="1"/>
            </p:cNvCxnSpPr>
            <p:nvPr/>
          </p:nvCxnSpPr>
          <p:spPr bwMode="auto">
            <a:xfrm>
              <a:off x="1835274" y="3790454"/>
              <a:ext cx="1008063" cy="0"/>
            </a:xfrm>
            <a:prstGeom prst="straightConnector1">
              <a:avLst/>
            </a:prstGeom>
            <a:noFill/>
            <a:ln w="9525">
              <a:solidFill>
                <a:schemeClr val="tx1"/>
              </a:solidFill>
              <a:round/>
              <a:headEnd type="triangle" w="med" len="med"/>
              <a:tailEnd type="triangle" w="med" len="med"/>
            </a:ln>
          </p:spPr>
        </p:cxnSp>
        <p:sp>
          <p:nvSpPr>
            <p:cNvPr id="59436" name="Text Box 44"/>
            <p:cNvSpPr txBox="1">
              <a:spLocks noChangeArrowheads="1"/>
            </p:cNvSpPr>
            <p:nvPr/>
          </p:nvSpPr>
          <p:spPr bwMode="auto">
            <a:xfrm>
              <a:off x="1908299" y="3545979"/>
              <a:ext cx="1008063" cy="274638"/>
            </a:xfrm>
            <a:prstGeom prst="rect">
              <a:avLst/>
            </a:prstGeom>
            <a:noFill/>
            <a:ln w="9525">
              <a:noFill/>
              <a:miter lim="800000"/>
              <a:headEnd/>
              <a:tailEnd/>
            </a:ln>
          </p:spPr>
          <p:txBody>
            <a:bodyPr>
              <a:spAutoFit/>
            </a:bodyPr>
            <a:lstStyle/>
            <a:p>
              <a:pPr>
                <a:spcBef>
                  <a:spcPct val="50000"/>
                </a:spcBef>
              </a:pPr>
              <a:r>
                <a:rPr lang="en-US" altLang="ja-JP" sz="1200" dirty="0"/>
                <a:t>300 </a:t>
              </a:r>
              <a:r>
                <a:rPr lang="en-US" altLang="ja-JP" sz="1200" dirty="0">
                  <a:cs typeface="Arial" charset="0"/>
                </a:rPr>
                <a:t>µm</a:t>
              </a:r>
            </a:p>
          </p:txBody>
        </p:sp>
        <p:sp>
          <p:nvSpPr>
            <p:cNvPr id="59437" name="Text Box 45"/>
            <p:cNvSpPr txBox="1">
              <a:spLocks noChangeArrowheads="1"/>
            </p:cNvSpPr>
            <p:nvPr/>
          </p:nvSpPr>
          <p:spPr bwMode="auto">
            <a:xfrm>
              <a:off x="3564062" y="3645992"/>
              <a:ext cx="576262" cy="336550"/>
            </a:xfrm>
            <a:prstGeom prst="rect">
              <a:avLst/>
            </a:prstGeom>
            <a:noFill/>
            <a:ln w="9525">
              <a:noFill/>
              <a:miter lim="800000"/>
              <a:headEnd/>
              <a:tailEnd/>
            </a:ln>
          </p:spPr>
          <p:txBody>
            <a:bodyPr>
              <a:spAutoFit/>
            </a:bodyPr>
            <a:lstStyle/>
            <a:p>
              <a:pPr>
                <a:spcBef>
                  <a:spcPct val="50000"/>
                </a:spcBef>
              </a:pPr>
              <a:r>
                <a:rPr lang="en-US" altLang="ja-JP" sz="1600"/>
                <a:t>Pt</a:t>
              </a:r>
            </a:p>
          </p:txBody>
        </p:sp>
        <p:sp>
          <p:nvSpPr>
            <p:cNvPr id="59439" name="Text Box 47"/>
            <p:cNvSpPr txBox="1">
              <a:spLocks noChangeArrowheads="1"/>
            </p:cNvSpPr>
            <p:nvPr/>
          </p:nvSpPr>
          <p:spPr bwMode="auto">
            <a:xfrm>
              <a:off x="3431806" y="5149809"/>
              <a:ext cx="1357807" cy="392078"/>
            </a:xfrm>
            <a:prstGeom prst="rect">
              <a:avLst/>
            </a:prstGeom>
            <a:noFill/>
            <a:ln w="9525">
              <a:noFill/>
              <a:miter lim="800000"/>
              <a:headEnd/>
              <a:tailEnd/>
            </a:ln>
          </p:spPr>
          <p:txBody>
            <a:bodyPr wrap="square">
              <a:spAutoFit/>
            </a:bodyPr>
            <a:lstStyle/>
            <a:p>
              <a:pPr>
                <a:spcBef>
                  <a:spcPct val="50000"/>
                </a:spcBef>
              </a:pPr>
              <a:r>
                <a:rPr lang="en-US" altLang="ja-JP" sz="1600" dirty="0" smtClean="0"/>
                <a:t>SUS310S</a:t>
              </a:r>
              <a:endParaRPr lang="en-US" altLang="ja-JP" sz="1600" dirty="0"/>
            </a:p>
          </p:txBody>
        </p:sp>
        <p:sp>
          <p:nvSpPr>
            <p:cNvPr id="59440" name="Text Box 48"/>
            <p:cNvSpPr txBox="1">
              <a:spLocks noChangeArrowheads="1"/>
            </p:cNvSpPr>
            <p:nvPr/>
          </p:nvSpPr>
          <p:spPr bwMode="auto">
            <a:xfrm>
              <a:off x="538287" y="3166567"/>
              <a:ext cx="1152525" cy="336550"/>
            </a:xfrm>
            <a:prstGeom prst="rect">
              <a:avLst/>
            </a:prstGeom>
            <a:noFill/>
            <a:ln w="9525">
              <a:noFill/>
              <a:miter lim="800000"/>
              <a:headEnd/>
              <a:tailEnd/>
            </a:ln>
          </p:spPr>
          <p:txBody>
            <a:bodyPr>
              <a:spAutoFit/>
            </a:bodyPr>
            <a:lstStyle/>
            <a:p>
              <a:pPr>
                <a:spcBef>
                  <a:spcPct val="50000"/>
                </a:spcBef>
              </a:pPr>
              <a:r>
                <a:rPr lang="en-US" altLang="ja-JP" sz="1600"/>
                <a:t>ruby</a:t>
              </a:r>
            </a:p>
          </p:txBody>
        </p:sp>
        <p:sp>
          <p:nvSpPr>
            <p:cNvPr id="59441" name="Text Box 49"/>
            <p:cNvSpPr txBox="1">
              <a:spLocks noChangeArrowheads="1"/>
            </p:cNvSpPr>
            <p:nvPr/>
          </p:nvSpPr>
          <p:spPr bwMode="auto">
            <a:xfrm>
              <a:off x="733549" y="3503117"/>
              <a:ext cx="792163" cy="336550"/>
            </a:xfrm>
            <a:prstGeom prst="rect">
              <a:avLst/>
            </a:prstGeom>
            <a:noFill/>
            <a:ln w="9525">
              <a:noFill/>
              <a:miter lim="800000"/>
              <a:headEnd/>
              <a:tailEnd/>
            </a:ln>
          </p:spPr>
          <p:txBody>
            <a:bodyPr>
              <a:spAutoFit/>
            </a:bodyPr>
            <a:lstStyle/>
            <a:p>
              <a:pPr>
                <a:spcBef>
                  <a:spcPct val="50000"/>
                </a:spcBef>
              </a:pPr>
              <a:r>
                <a:rPr lang="en-US" altLang="ja-JP" sz="1600" dirty="0"/>
                <a:t>Be</a:t>
              </a:r>
            </a:p>
          </p:txBody>
        </p:sp>
        <p:sp>
          <p:nvSpPr>
            <p:cNvPr id="59442" name="Text Box 50"/>
            <p:cNvSpPr txBox="1">
              <a:spLocks noChangeArrowheads="1"/>
            </p:cNvSpPr>
            <p:nvPr/>
          </p:nvSpPr>
          <p:spPr bwMode="auto">
            <a:xfrm>
              <a:off x="2843337" y="3215778"/>
              <a:ext cx="1255605" cy="392078"/>
            </a:xfrm>
            <a:prstGeom prst="rect">
              <a:avLst/>
            </a:prstGeom>
            <a:noFill/>
            <a:ln w="9525">
              <a:noFill/>
              <a:miter lim="800000"/>
              <a:headEnd/>
              <a:tailEnd/>
            </a:ln>
          </p:spPr>
          <p:txBody>
            <a:bodyPr wrap="square">
              <a:spAutoFit/>
            </a:bodyPr>
            <a:lstStyle/>
            <a:p>
              <a:pPr>
                <a:spcBef>
                  <a:spcPct val="50000"/>
                </a:spcBef>
              </a:pPr>
              <a:r>
                <a:rPr lang="en-US" altLang="ja-JP" sz="1600" dirty="0"/>
                <a:t>Alumina</a:t>
              </a:r>
            </a:p>
          </p:txBody>
        </p:sp>
        <p:sp>
          <p:nvSpPr>
            <p:cNvPr id="59443" name="Line 51"/>
            <p:cNvSpPr>
              <a:spLocks noChangeShapeType="1"/>
            </p:cNvSpPr>
            <p:nvPr/>
          </p:nvSpPr>
          <p:spPr bwMode="auto">
            <a:xfrm flipH="1">
              <a:off x="2843337" y="2782392"/>
              <a:ext cx="792162" cy="144462"/>
            </a:xfrm>
            <a:prstGeom prst="line">
              <a:avLst/>
            </a:prstGeom>
            <a:noFill/>
            <a:ln w="9525">
              <a:solidFill>
                <a:schemeClr val="tx1"/>
              </a:solidFill>
              <a:round/>
              <a:headEnd/>
              <a:tailEnd type="triangle" w="med" len="med"/>
            </a:ln>
          </p:spPr>
          <p:txBody>
            <a:bodyPr/>
            <a:lstStyle/>
            <a:p>
              <a:endParaRPr lang="ja-JP" altLang="en-US"/>
            </a:p>
          </p:txBody>
        </p:sp>
        <p:sp>
          <p:nvSpPr>
            <p:cNvPr id="59444" name="Line 52"/>
            <p:cNvSpPr>
              <a:spLocks noChangeShapeType="1"/>
            </p:cNvSpPr>
            <p:nvPr/>
          </p:nvSpPr>
          <p:spPr bwMode="auto">
            <a:xfrm flipH="1">
              <a:off x="3491037" y="3934917"/>
              <a:ext cx="215900" cy="360362"/>
            </a:xfrm>
            <a:prstGeom prst="line">
              <a:avLst/>
            </a:prstGeom>
            <a:noFill/>
            <a:ln w="9525">
              <a:solidFill>
                <a:schemeClr val="tx1"/>
              </a:solidFill>
              <a:round/>
              <a:headEnd/>
              <a:tailEnd type="triangle" w="med" len="med"/>
            </a:ln>
          </p:spPr>
          <p:txBody>
            <a:bodyPr/>
            <a:lstStyle/>
            <a:p>
              <a:endParaRPr lang="ja-JP" altLang="en-US"/>
            </a:p>
          </p:txBody>
        </p:sp>
        <p:sp>
          <p:nvSpPr>
            <p:cNvPr id="59445" name="Line 53"/>
            <p:cNvSpPr>
              <a:spLocks noChangeShapeType="1"/>
            </p:cNvSpPr>
            <p:nvPr/>
          </p:nvSpPr>
          <p:spPr bwMode="auto">
            <a:xfrm flipH="1">
              <a:off x="3706937" y="3863479"/>
              <a:ext cx="720725" cy="576263"/>
            </a:xfrm>
            <a:prstGeom prst="line">
              <a:avLst/>
            </a:prstGeom>
            <a:noFill/>
            <a:ln w="9525">
              <a:solidFill>
                <a:schemeClr val="tx1"/>
              </a:solidFill>
              <a:round/>
              <a:headEnd/>
              <a:tailEnd type="triangle" w="med" len="med"/>
            </a:ln>
          </p:spPr>
          <p:txBody>
            <a:bodyPr/>
            <a:lstStyle/>
            <a:p>
              <a:endParaRPr lang="ja-JP" altLang="en-US"/>
            </a:p>
          </p:txBody>
        </p:sp>
        <p:sp>
          <p:nvSpPr>
            <p:cNvPr id="59446" name="Line 54"/>
            <p:cNvSpPr>
              <a:spLocks noChangeShapeType="1"/>
            </p:cNvSpPr>
            <p:nvPr/>
          </p:nvSpPr>
          <p:spPr bwMode="auto">
            <a:xfrm flipH="1" flipV="1">
              <a:off x="3779962" y="4655642"/>
              <a:ext cx="360362" cy="501650"/>
            </a:xfrm>
            <a:prstGeom prst="line">
              <a:avLst/>
            </a:prstGeom>
            <a:noFill/>
            <a:ln w="9525">
              <a:solidFill>
                <a:schemeClr val="tx1"/>
              </a:solidFill>
              <a:round/>
              <a:headEnd/>
              <a:tailEnd type="triangle" w="med" len="med"/>
            </a:ln>
          </p:spPr>
          <p:txBody>
            <a:bodyPr/>
            <a:lstStyle/>
            <a:p>
              <a:endParaRPr lang="ja-JP" altLang="en-US"/>
            </a:p>
          </p:txBody>
        </p:sp>
        <p:sp>
          <p:nvSpPr>
            <p:cNvPr id="59447" name="Line 55"/>
            <p:cNvSpPr>
              <a:spLocks noChangeShapeType="1"/>
            </p:cNvSpPr>
            <p:nvPr/>
          </p:nvSpPr>
          <p:spPr bwMode="auto">
            <a:xfrm>
              <a:off x="1259012" y="3719017"/>
              <a:ext cx="936625" cy="647700"/>
            </a:xfrm>
            <a:prstGeom prst="line">
              <a:avLst/>
            </a:prstGeom>
            <a:noFill/>
            <a:ln w="9525">
              <a:solidFill>
                <a:schemeClr val="tx1"/>
              </a:solidFill>
              <a:round/>
              <a:headEnd/>
              <a:tailEnd type="triangle" w="med" len="med"/>
            </a:ln>
          </p:spPr>
          <p:txBody>
            <a:bodyPr/>
            <a:lstStyle/>
            <a:p>
              <a:endParaRPr lang="ja-JP" altLang="en-US"/>
            </a:p>
          </p:txBody>
        </p:sp>
        <p:sp>
          <p:nvSpPr>
            <p:cNvPr id="59448" name="Line 56"/>
            <p:cNvSpPr>
              <a:spLocks noChangeShapeType="1"/>
            </p:cNvSpPr>
            <p:nvPr/>
          </p:nvSpPr>
          <p:spPr bwMode="auto">
            <a:xfrm>
              <a:off x="1330449" y="3431679"/>
              <a:ext cx="936625" cy="792163"/>
            </a:xfrm>
            <a:prstGeom prst="line">
              <a:avLst/>
            </a:prstGeom>
            <a:noFill/>
            <a:ln w="9525">
              <a:solidFill>
                <a:schemeClr val="tx1"/>
              </a:solidFill>
              <a:round/>
              <a:headEnd/>
              <a:tailEnd type="triangle" w="med" len="med"/>
            </a:ln>
          </p:spPr>
          <p:txBody>
            <a:bodyPr/>
            <a:lstStyle/>
            <a:p>
              <a:endParaRPr lang="ja-JP" altLang="en-US"/>
            </a:p>
          </p:txBody>
        </p:sp>
        <p:sp>
          <p:nvSpPr>
            <p:cNvPr id="59449" name="Line 57"/>
            <p:cNvSpPr>
              <a:spLocks noChangeShapeType="1"/>
            </p:cNvSpPr>
            <p:nvPr/>
          </p:nvSpPr>
          <p:spPr bwMode="auto">
            <a:xfrm flipH="1">
              <a:off x="2987799" y="3503117"/>
              <a:ext cx="360363" cy="792162"/>
            </a:xfrm>
            <a:prstGeom prst="line">
              <a:avLst/>
            </a:prstGeom>
            <a:noFill/>
            <a:ln w="9525">
              <a:solidFill>
                <a:schemeClr val="tx1"/>
              </a:solidFill>
              <a:round/>
              <a:headEnd/>
              <a:tailEnd type="triangle" w="med" len="med"/>
            </a:ln>
          </p:spPr>
          <p:txBody>
            <a:bodyPr/>
            <a:lstStyle/>
            <a:p>
              <a:endParaRPr lang="ja-JP" altLang="en-US"/>
            </a:p>
          </p:txBody>
        </p:sp>
      </p:grpSp>
      <p:sp>
        <p:nvSpPr>
          <p:cNvPr id="59451" name="Text Box 8"/>
          <p:cNvSpPr txBox="1">
            <a:spLocks noChangeArrowheads="1"/>
          </p:cNvSpPr>
          <p:nvPr/>
        </p:nvSpPr>
        <p:spPr bwMode="auto">
          <a:xfrm>
            <a:off x="4895850" y="1484784"/>
            <a:ext cx="4248150" cy="2323713"/>
          </a:xfrm>
          <a:prstGeom prst="rect">
            <a:avLst/>
          </a:prstGeom>
          <a:noFill/>
          <a:ln w="9525">
            <a:noFill/>
            <a:miter lim="800000"/>
            <a:headEnd/>
            <a:tailEnd/>
          </a:ln>
        </p:spPr>
        <p:txBody>
          <a:bodyPr>
            <a:spAutoFit/>
          </a:bodyPr>
          <a:lstStyle/>
          <a:p>
            <a:pPr algn="l" defTabSz="4176713">
              <a:spcBef>
                <a:spcPts val="1200"/>
              </a:spcBef>
            </a:pPr>
            <a:r>
              <a:rPr lang="en-US" altLang="ja-JP" sz="2000" u="sng" dirty="0"/>
              <a:t>Sample setting</a:t>
            </a:r>
          </a:p>
          <a:p>
            <a:pPr algn="l" defTabSz="4176713">
              <a:spcBef>
                <a:spcPts val="600"/>
              </a:spcBef>
            </a:pPr>
            <a:r>
              <a:rPr lang="en-US" altLang="ja-JP" sz="2000" dirty="0"/>
              <a:t>  Sample: Be (99.9 %)</a:t>
            </a:r>
          </a:p>
          <a:p>
            <a:pPr algn="l" defTabSz="4176713">
              <a:spcBef>
                <a:spcPts val="600"/>
              </a:spcBef>
            </a:pPr>
            <a:r>
              <a:rPr lang="en-US" altLang="ja-JP" sz="2000" dirty="0"/>
              <a:t>  Cell: 30 mm (Cu-Be)</a:t>
            </a:r>
          </a:p>
          <a:p>
            <a:pPr algn="l" defTabSz="4176713">
              <a:spcBef>
                <a:spcPts val="600"/>
              </a:spcBef>
            </a:pPr>
            <a:r>
              <a:rPr lang="en-US" altLang="ja-JP" sz="2000" dirty="0"/>
              <a:t>  Diamond anvil: 300 </a:t>
            </a:r>
            <a:r>
              <a:rPr lang="en-US" altLang="ja-JP" sz="2000" dirty="0">
                <a:latin typeface="Symbol" pitchFamily="18" charset="2"/>
              </a:rPr>
              <a:t>m</a:t>
            </a:r>
            <a:r>
              <a:rPr lang="en-US" altLang="ja-JP" sz="2000" dirty="0"/>
              <a:t>m</a:t>
            </a:r>
          </a:p>
          <a:p>
            <a:pPr algn="l" defTabSz="4176713">
              <a:spcBef>
                <a:spcPts val="600"/>
              </a:spcBef>
            </a:pPr>
            <a:r>
              <a:rPr lang="en-US" altLang="ja-JP" sz="2000" dirty="0"/>
              <a:t>  Insulating layer: Al</a:t>
            </a:r>
            <a:r>
              <a:rPr lang="en-US" altLang="ja-JP" sz="2000" baseline="-25000" dirty="0"/>
              <a:t>2</a:t>
            </a:r>
            <a:r>
              <a:rPr lang="en-US" altLang="ja-JP" sz="2000" dirty="0"/>
              <a:t>O</a:t>
            </a:r>
            <a:r>
              <a:rPr lang="en-US" altLang="ja-JP" sz="2000" baseline="-25000" dirty="0"/>
              <a:t>3</a:t>
            </a:r>
          </a:p>
          <a:p>
            <a:pPr algn="l" defTabSz="4176713">
              <a:spcBef>
                <a:spcPts val="600"/>
              </a:spcBef>
            </a:pPr>
            <a:r>
              <a:rPr lang="en-US" altLang="ja-JP" sz="2000" dirty="0"/>
              <a:t>  Pressure medium: no</a:t>
            </a:r>
          </a:p>
        </p:txBody>
      </p:sp>
      <p:sp>
        <p:nvSpPr>
          <p:cNvPr id="61" name="テキスト ボックス 60"/>
          <p:cNvSpPr txBox="1"/>
          <p:nvPr/>
        </p:nvSpPr>
        <p:spPr>
          <a:xfrm>
            <a:off x="467544" y="457508"/>
            <a:ext cx="2736304" cy="523220"/>
          </a:xfrm>
          <a:prstGeom prst="rect">
            <a:avLst/>
          </a:prstGeom>
          <a:noFill/>
        </p:spPr>
        <p:txBody>
          <a:bodyPr wrap="square" rtlCol="0">
            <a:spAutoFit/>
          </a:bodyPr>
          <a:lstStyle/>
          <a:p>
            <a:pPr lvl="0"/>
            <a:r>
              <a:rPr lang="en-US" altLang="ja-JP" sz="2800" b="1" dirty="0" smtClean="0">
                <a:solidFill>
                  <a:srgbClr val="FE5E16"/>
                </a:solidFill>
              </a:rPr>
              <a:t>Experiment</a:t>
            </a:r>
            <a:endParaRPr lang="en-US" altLang="ja-JP" sz="2800" b="1" dirty="0">
              <a:solidFill>
                <a:srgbClr val="FE5E16"/>
              </a:solidFill>
            </a:endParaRPr>
          </a:p>
        </p:txBody>
      </p:sp>
      <p:sp>
        <p:nvSpPr>
          <p:cNvPr id="62" name="テキスト ボックス 61"/>
          <p:cNvSpPr txBox="1"/>
          <p:nvPr/>
        </p:nvSpPr>
        <p:spPr>
          <a:xfrm>
            <a:off x="755576" y="1012666"/>
            <a:ext cx="5256584" cy="400110"/>
          </a:xfrm>
          <a:prstGeom prst="rect">
            <a:avLst/>
          </a:prstGeom>
          <a:noFill/>
        </p:spPr>
        <p:txBody>
          <a:bodyPr wrap="square" rtlCol="0">
            <a:spAutoFit/>
          </a:bodyPr>
          <a:lstStyle/>
          <a:p>
            <a:r>
              <a:rPr lang="en-US" altLang="ja-JP" sz="2000" dirty="0" smtClean="0"/>
              <a:t>four-probe resistance measurements </a:t>
            </a:r>
            <a:endParaRPr kumimoji="1" lang="ja-JP" altLang="en-US" sz="2000" dirty="0"/>
          </a:p>
        </p:txBody>
      </p:sp>
      <p:pic>
        <p:nvPicPr>
          <p:cNvPr id="53" name="Picture 4"/>
          <p:cNvPicPr>
            <a:picLocks noChangeAspect="1" noChangeArrowheads="1"/>
          </p:cNvPicPr>
          <p:nvPr/>
        </p:nvPicPr>
        <p:blipFill>
          <a:blip r:embed="rId5" cstate="print"/>
          <a:srcRect/>
          <a:stretch>
            <a:fillRect/>
          </a:stretch>
        </p:blipFill>
        <p:spPr bwMode="auto">
          <a:xfrm>
            <a:off x="465857" y="4365104"/>
            <a:ext cx="2593975" cy="1947862"/>
          </a:xfrm>
          <a:prstGeom prst="rect">
            <a:avLst/>
          </a:prstGeom>
          <a:noFill/>
        </p:spPr>
      </p:pic>
      <p:sp>
        <p:nvSpPr>
          <p:cNvPr id="55" name="テキスト ボックス 54"/>
          <p:cNvSpPr txBox="1"/>
          <p:nvPr/>
        </p:nvSpPr>
        <p:spPr>
          <a:xfrm>
            <a:off x="1239140" y="6263070"/>
            <a:ext cx="938077" cy="338554"/>
          </a:xfrm>
          <a:prstGeom prst="rect">
            <a:avLst/>
          </a:prstGeom>
          <a:noFill/>
        </p:spPr>
        <p:txBody>
          <a:bodyPr wrap="none" rtlCol="0">
            <a:spAutoFit/>
          </a:bodyPr>
          <a:lstStyle/>
          <a:p>
            <a:r>
              <a:rPr kumimoji="1" lang="en-US" altLang="ja-JP" sz="1600" dirty="0" smtClean="0"/>
              <a:t>4.0 GPa</a:t>
            </a:r>
            <a:endParaRPr kumimoji="1" lang="ja-JP" altLang="en-US" sz="1600" dirty="0"/>
          </a:p>
        </p:txBody>
      </p:sp>
      <p:grpSp>
        <p:nvGrpSpPr>
          <p:cNvPr id="63" name="グループ化 62"/>
          <p:cNvGrpSpPr/>
          <p:nvPr/>
        </p:nvGrpSpPr>
        <p:grpSpPr>
          <a:xfrm>
            <a:off x="3851920" y="4797152"/>
            <a:ext cx="1090613" cy="1084976"/>
            <a:chOff x="971550" y="4940300"/>
            <a:chExt cx="1090613" cy="1084976"/>
          </a:xfrm>
        </p:grpSpPr>
        <p:sp>
          <p:nvSpPr>
            <p:cNvPr id="64" name="Oval 4"/>
            <p:cNvSpPr>
              <a:spLocks noChangeArrowheads="1"/>
            </p:cNvSpPr>
            <p:nvPr/>
          </p:nvSpPr>
          <p:spPr bwMode="auto">
            <a:xfrm>
              <a:off x="976313" y="4940300"/>
              <a:ext cx="1079500" cy="1084976"/>
            </a:xfrm>
            <a:prstGeom prst="ellipse">
              <a:avLst/>
            </a:prstGeom>
            <a:solidFill>
              <a:schemeClr val="accent2">
                <a:lumMod val="60000"/>
                <a:lumOff val="40000"/>
              </a:schemeClr>
            </a:solidFill>
            <a:ln w="9525">
              <a:solidFill>
                <a:schemeClr val="tx1"/>
              </a:solidFill>
              <a:round/>
              <a:headEnd/>
              <a:tailEnd/>
            </a:ln>
          </p:spPr>
          <p:txBody>
            <a:bodyPr wrap="none" anchor="ctr"/>
            <a:lstStyle/>
            <a:p>
              <a:endParaRPr lang="ja-JP" altLang="en-US"/>
            </a:p>
          </p:txBody>
        </p:sp>
        <p:sp>
          <p:nvSpPr>
            <p:cNvPr id="65" name="Freeform 5"/>
            <p:cNvSpPr>
              <a:spLocks/>
            </p:cNvSpPr>
            <p:nvPr/>
          </p:nvSpPr>
          <p:spPr bwMode="auto">
            <a:xfrm>
              <a:off x="1395413" y="4948238"/>
              <a:ext cx="144462" cy="1016468"/>
            </a:xfrm>
            <a:custGeom>
              <a:avLst/>
              <a:gdLst>
                <a:gd name="T0" fmla="*/ 0 w 91"/>
                <a:gd name="T1" fmla="*/ 4762 h 638"/>
                <a:gd name="T2" fmla="*/ 71437 w 91"/>
                <a:gd name="T3" fmla="*/ 1012825 h 638"/>
                <a:gd name="T4" fmla="*/ 144462 w 91"/>
                <a:gd name="T5" fmla="*/ 868363 h 638"/>
                <a:gd name="T6" fmla="*/ 71437 w 91"/>
                <a:gd name="T7" fmla="*/ 0 h 638"/>
                <a:gd name="T8" fmla="*/ 0 w 91"/>
                <a:gd name="T9" fmla="*/ 4762 h 638"/>
                <a:gd name="T10" fmla="*/ 0 60000 65536"/>
                <a:gd name="T11" fmla="*/ 0 60000 65536"/>
                <a:gd name="T12" fmla="*/ 0 60000 65536"/>
                <a:gd name="T13" fmla="*/ 0 60000 65536"/>
                <a:gd name="T14" fmla="*/ 0 60000 65536"/>
                <a:gd name="T15" fmla="*/ 0 w 91"/>
                <a:gd name="T16" fmla="*/ 0 h 638"/>
                <a:gd name="T17" fmla="*/ 91 w 91"/>
                <a:gd name="T18" fmla="*/ 638 h 638"/>
              </a:gdLst>
              <a:ahLst/>
              <a:cxnLst>
                <a:cxn ang="T10">
                  <a:pos x="T0" y="T1"/>
                </a:cxn>
                <a:cxn ang="T11">
                  <a:pos x="T2" y="T3"/>
                </a:cxn>
                <a:cxn ang="T12">
                  <a:pos x="T4" y="T5"/>
                </a:cxn>
                <a:cxn ang="T13">
                  <a:pos x="T6" y="T7"/>
                </a:cxn>
                <a:cxn ang="T14">
                  <a:pos x="T8" y="T9"/>
                </a:cxn>
              </a:cxnLst>
              <a:rect l="T15" t="T16" r="T17" b="T18"/>
              <a:pathLst>
                <a:path w="91" h="638">
                  <a:moveTo>
                    <a:pt x="0" y="3"/>
                  </a:moveTo>
                  <a:lnTo>
                    <a:pt x="45" y="638"/>
                  </a:lnTo>
                  <a:lnTo>
                    <a:pt x="91" y="547"/>
                  </a:lnTo>
                  <a:lnTo>
                    <a:pt x="45" y="0"/>
                  </a:lnTo>
                  <a:lnTo>
                    <a:pt x="0" y="3"/>
                  </a:lnTo>
                  <a:close/>
                </a:path>
              </a:pathLst>
            </a:custGeom>
            <a:solidFill>
              <a:srgbClr val="FFFF00"/>
            </a:solidFill>
            <a:ln w="9525">
              <a:solidFill>
                <a:schemeClr val="tx1"/>
              </a:solidFill>
              <a:round/>
              <a:headEnd/>
              <a:tailEnd/>
            </a:ln>
          </p:spPr>
          <p:txBody>
            <a:bodyPr/>
            <a:lstStyle/>
            <a:p>
              <a:endParaRPr lang="ja-JP" altLang="en-US"/>
            </a:p>
          </p:txBody>
        </p:sp>
        <p:sp>
          <p:nvSpPr>
            <p:cNvPr id="66" name="Freeform 6"/>
            <p:cNvSpPr>
              <a:spLocks/>
            </p:cNvSpPr>
            <p:nvPr/>
          </p:nvSpPr>
          <p:spPr bwMode="auto">
            <a:xfrm>
              <a:off x="1720850" y="5405438"/>
              <a:ext cx="177800" cy="524166"/>
            </a:xfrm>
            <a:custGeom>
              <a:avLst/>
              <a:gdLst>
                <a:gd name="T0" fmla="*/ 106363 w 112"/>
                <a:gd name="T1" fmla="*/ 522287 h 329"/>
                <a:gd name="T2" fmla="*/ 0 w 112"/>
                <a:gd name="T3" fmla="*/ 0 h 329"/>
                <a:gd name="T4" fmla="*/ 177800 w 112"/>
                <a:gd name="T5" fmla="*/ 449262 h 329"/>
                <a:gd name="T6" fmla="*/ 106363 w 112"/>
                <a:gd name="T7" fmla="*/ 522287 h 329"/>
                <a:gd name="T8" fmla="*/ 0 60000 65536"/>
                <a:gd name="T9" fmla="*/ 0 60000 65536"/>
                <a:gd name="T10" fmla="*/ 0 60000 65536"/>
                <a:gd name="T11" fmla="*/ 0 60000 65536"/>
                <a:gd name="T12" fmla="*/ 0 w 112"/>
                <a:gd name="T13" fmla="*/ 0 h 329"/>
                <a:gd name="T14" fmla="*/ 112 w 112"/>
                <a:gd name="T15" fmla="*/ 329 h 329"/>
              </a:gdLst>
              <a:ahLst/>
              <a:cxnLst>
                <a:cxn ang="T8">
                  <a:pos x="T0" y="T1"/>
                </a:cxn>
                <a:cxn ang="T9">
                  <a:pos x="T2" y="T3"/>
                </a:cxn>
                <a:cxn ang="T10">
                  <a:pos x="T4" y="T5"/>
                </a:cxn>
                <a:cxn ang="T11">
                  <a:pos x="T6" y="T7"/>
                </a:cxn>
              </a:cxnLst>
              <a:rect l="T12" t="T13" r="T14" b="T15"/>
              <a:pathLst>
                <a:path w="112" h="329">
                  <a:moveTo>
                    <a:pt x="67" y="329"/>
                  </a:moveTo>
                  <a:lnTo>
                    <a:pt x="0" y="0"/>
                  </a:lnTo>
                  <a:lnTo>
                    <a:pt x="112" y="283"/>
                  </a:lnTo>
                  <a:lnTo>
                    <a:pt x="67" y="329"/>
                  </a:lnTo>
                  <a:close/>
                </a:path>
              </a:pathLst>
            </a:custGeom>
            <a:solidFill>
              <a:srgbClr val="FFFF00"/>
            </a:solidFill>
            <a:ln w="9525">
              <a:solidFill>
                <a:schemeClr val="tx1"/>
              </a:solidFill>
              <a:round/>
              <a:headEnd/>
              <a:tailEnd/>
            </a:ln>
          </p:spPr>
          <p:txBody>
            <a:bodyPr/>
            <a:lstStyle/>
            <a:p>
              <a:endParaRPr lang="ja-JP" altLang="en-US"/>
            </a:p>
          </p:txBody>
        </p:sp>
        <p:sp>
          <p:nvSpPr>
            <p:cNvPr id="67" name="Freeform 7"/>
            <p:cNvSpPr>
              <a:spLocks/>
            </p:cNvSpPr>
            <p:nvPr/>
          </p:nvSpPr>
          <p:spPr bwMode="auto">
            <a:xfrm>
              <a:off x="971550" y="5432425"/>
              <a:ext cx="215900" cy="143389"/>
            </a:xfrm>
            <a:custGeom>
              <a:avLst/>
              <a:gdLst>
                <a:gd name="T0" fmla="*/ 0 w 136"/>
                <a:gd name="T1" fmla="*/ 0 h 90"/>
                <a:gd name="T2" fmla="*/ 215900 w 136"/>
                <a:gd name="T3" fmla="*/ 0 h 90"/>
                <a:gd name="T4" fmla="*/ 215900 w 136"/>
                <a:gd name="T5" fmla="*/ 142875 h 90"/>
                <a:gd name="T6" fmla="*/ 0 w 136"/>
                <a:gd name="T7" fmla="*/ 142875 h 90"/>
                <a:gd name="T8" fmla="*/ 0 w 136"/>
                <a:gd name="T9" fmla="*/ 0 h 90"/>
                <a:gd name="T10" fmla="*/ 0 60000 65536"/>
                <a:gd name="T11" fmla="*/ 0 60000 65536"/>
                <a:gd name="T12" fmla="*/ 0 60000 65536"/>
                <a:gd name="T13" fmla="*/ 0 60000 65536"/>
                <a:gd name="T14" fmla="*/ 0 60000 65536"/>
                <a:gd name="T15" fmla="*/ 0 w 136"/>
                <a:gd name="T16" fmla="*/ 0 h 90"/>
                <a:gd name="T17" fmla="*/ 136 w 136"/>
                <a:gd name="T18" fmla="*/ 90 h 90"/>
              </a:gdLst>
              <a:ahLst/>
              <a:cxnLst>
                <a:cxn ang="T10">
                  <a:pos x="T0" y="T1"/>
                </a:cxn>
                <a:cxn ang="T11">
                  <a:pos x="T2" y="T3"/>
                </a:cxn>
                <a:cxn ang="T12">
                  <a:pos x="T4" y="T5"/>
                </a:cxn>
                <a:cxn ang="T13">
                  <a:pos x="T6" y="T7"/>
                </a:cxn>
                <a:cxn ang="T14">
                  <a:pos x="T8" y="T9"/>
                </a:cxn>
              </a:cxnLst>
              <a:rect l="T15" t="T16" r="T17" b="T18"/>
              <a:pathLst>
                <a:path w="136" h="90">
                  <a:moveTo>
                    <a:pt x="0" y="0"/>
                  </a:moveTo>
                  <a:lnTo>
                    <a:pt x="136" y="0"/>
                  </a:lnTo>
                  <a:lnTo>
                    <a:pt x="136" y="90"/>
                  </a:lnTo>
                  <a:lnTo>
                    <a:pt x="0" y="90"/>
                  </a:lnTo>
                  <a:lnTo>
                    <a:pt x="0" y="0"/>
                  </a:lnTo>
                  <a:close/>
                </a:path>
              </a:pathLst>
            </a:custGeom>
            <a:solidFill>
              <a:srgbClr val="FFFF00"/>
            </a:solidFill>
            <a:ln w="9525">
              <a:solidFill>
                <a:schemeClr val="tx1"/>
              </a:solidFill>
              <a:round/>
              <a:headEnd/>
              <a:tailEnd/>
            </a:ln>
          </p:spPr>
          <p:txBody>
            <a:bodyPr/>
            <a:lstStyle/>
            <a:p>
              <a:endParaRPr lang="ja-JP" altLang="en-US"/>
            </a:p>
          </p:txBody>
        </p:sp>
        <p:sp>
          <p:nvSpPr>
            <p:cNvPr id="68" name="Freeform 8"/>
            <p:cNvSpPr>
              <a:spLocks/>
            </p:cNvSpPr>
            <p:nvPr/>
          </p:nvSpPr>
          <p:spPr bwMode="auto">
            <a:xfrm>
              <a:off x="1990725" y="5422900"/>
              <a:ext cx="71438" cy="144983"/>
            </a:xfrm>
            <a:custGeom>
              <a:avLst/>
              <a:gdLst>
                <a:gd name="T0" fmla="*/ 71438 w 45"/>
                <a:gd name="T1" fmla="*/ 0 h 91"/>
                <a:gd name="T2" fmla="*/ 0 w 45"/>
                <a:gd name="T3" fmla="*/ 0 h 91"/>
                <a:gd name="T4" fmla="*/ 0 w 45"/>
                <a:gd name="T5" fmla="*/ 144463 h 91"/>
                <a:gd name="T6" fmla="*/ 71438 w 45"/>
                <a:gd name="T7" fmla="*/ 144463 h 91"/>
                <a:gd name="T8" fmla="*/ 71438 w 45"/>
                <a:gd name="T9" fmla="*/ 0 h 91"/>
                <a:gd name="T10" fmla="*/ 0 60000 65536"/>
                <a:gd name="T11" fmla="*/ 0 60000 65536"/>
                <a:gd name="T12" fmla="*/ 0 60000 65536"/>
                <a:gd name="T13" fmla="*/ 0 60000 65536"/>
                <a:gd name="T14" fmla="*/ 0 60000 65536"/>
                <a:gd name="T15" fmla="*/ 0 w 45"/>
                <a:gd name="T16" fmla="*/ 0 h 91"/>
                <a:gd name="T17" fmla="*/ 45 w 45"/>
                <a:gd name="T18" fmla="*/ 91 h 91"/>
              </a:gdLst>
              <a:ahLst/>
              <a:cxnLst>
                <a:cxn ang="T10">
                  <a:pos x="T0" y="T1"/>
                </a:cxn>
                <a:cxn ang="T11">
                  <a:pos x="T2" y="T3"/>
                </a:cxn>
                <a:cxn ang="T12">
                  <a:pos x="T4" y="T5"/>
                </a:cxn>
                <a:cxn ang="T13">
                  <a:pos x="T6" y="T7"/>
                </a:cxn>
                <a:cxn ang="T14">
                  <a:pos x="T8" y="T9"/>
                </a:cxn>
              </a:cxnLst>
              <a:rect l="T15" t="T16" r="T17" b="T18"/>
              <a:pathLst>
                <a:path w="45" h="91">
                  <a:moveTo>
                    <a:pt x="45" y="0"/>
                  </a:moveTo>
                  <a:lnTo>
                    <a:pt x="0" y="0"/>
                  </a:lnTo>
                  <a:lnTo>
                    <a:pt x="0" y="91"/>
                  </a:lnTo>
                  <a:lnTo>
                    <a:pt x="45" y="91"/>
                  </a:lnTo>
                  <a:lnTo>
                    <a:pt x="45" y="0"/>
                  </a:lnTo>
                  <a:close/>
                </a:path>
              </a:pathLst>
            </a:custGeom>
            <a:solidFill>
              <a:srgbClr val="FFFF00"/>
            </a:solidFill>
            <a:ln w="9525">
              <a:solidFill>
                <a:schemeClr val="tx1"/>
              </a:solidFill>
              <a:round/>
              <a:headEnd/>
              <a:tailEnd/>
            </a:ln>
          </p:spPr>
          <p:txBody>
            <a:bodyPr/>
            <a:lstStyle/>
            <a:p>
              <a:endParaRPr lang="ja-JP" altLang="en-US"/>
            </a:p>
          </p:txBody>
        </p:sp>
        <p:sp>
          <p:nvSpPr>
            <p:cNvPr id="69" name="Freeform 9"/>
            <p:cNvSpPr>
              <a:spLocks/>
            </p:cNvSpPr>
            <p:nvPr/>
          </p:nvSpPr>
          <p:spPr bwMode="auto">
            <a:xfrm>
              <a:off x="1004888" y="5156200"/>
              <a:ext cx="1008062" cy="505048"/>
            </a:xfrm>
            <a:custGeom>
              <a:avLst/>
              <a:gdLst>
                <a:gd name="T0" fmla="*/ 71437 w 635"/>
                <a:gd name="T1" fmla="*/ 0 h 317"/>
                <a:gd name="T2" fmla="*/ 0 w 635"/>
                <a:gd name="T3" fmla="*/ 215900 h 317"/>
                <a:gd name="T4" fmla="*/ 0 w 635"/>
                <a:gd name="T5" fmla="*/ 287338 h 317"/>
                <a:gd name="T6" fmla="*/ 215900 w 635"/>
                <a:gd name="T7" fmla="*/ 358775 h 317"/>
                <a:gd name="T8" fmla="*/ 503237 w 635"/>
                <a:gd name="T9" fmla="*/ 431800 h 317"/>
                <a:gd name="T10" fmla="*/ 792162 w 635"/>
                <a:gd name="T11" fmla="*/ 503238 h 317"/>
                <a:gd name="T12" fmla="*/ 908050 w 635"/>
                <a:gd name="T13" fmla="*/ 493713 h 317"/>
                <a:gd name="T14" fmla="*/ 1008062 w 635"/>
                <a:gd name="T15" fmla="*/ 431800 h 317"/>
                <a:gd name="T16" fmla="*/ 971550 w 635"/>
                <a:gd name="T17" fmla="*/ 296863 h 317"/>
                <a:gd name="T18" fmla="*/ 812800 w 635"/>
                <a:gd name="T19" fmla="*/ 144463 h 317"/>
                <a:gd name="T20" fmla="*/ 596900 w 635"/>
                <a:gd name="T21" fmla="*/ 80963 h 317"/>
                <a:gd name="T22" fmla="*/ 361950 w 635"/>
                <a:gd name="T23" fmla="*/ 125413 h 317"/>
                <a:gd name="T24" fmla="*/ 215900 w 635"/>
                <a:gd name="T25" fmla="*/ 71438 h 317"/>
                <a:gd name="T26" fmla="*/ 71437 w 635"/>
                <a:gd name="T27" fmla="*/ 0 h 3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35"/>
                <a:gd name="T43" fmla="*/ 0 h 317"/>
                <a:gd name="T44" fmla="*/ 635 w 635"/>
                <a:gd name="T45" fmla="*/ 317 h 3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35" h="317">
                  <a:moveTo>
                    <a:pt x="45" y="0"/>
                  </a:moveTo>
                  <a:lnTo>
                    <a:pt x="0" y="136"/>
                  </a:lnTo>
                  <a:lnTo>
                    <a:pt x="0" y="181"/>
                  </a:lnTo>
                  <a:lnTo>
                    <a:pt x="136" y="226"/>
                  </a:lnTo>
                  <a:lnTo>
                    <a:pt x="317" y="272"/>
                  </a:lnTo>
                  <a:lnTo>
                    <a:pt x="499" y="317"/>
                  </a:lnTo>
                  <a:lnTo>
                    <a:pt x="572" y="311"/>
                  </a:lnTo>
                  <a:lnTo>
                    <a:pt x="635" y="272"/>
                  </a:lnTo>
                  <a:lnTo>
                    <a:pt x="612" y="187"/>
                  </a:lnTo>
                  <a:lnTo>
                    <a:pt x="512" y="91"/>
                  </a:lnTo>
                  <a:lnTo>
                    <a:pt x="376" y="51"/>
                  </a:lnTo>
                  <a:lnTo>
                    <a:pt x="228" y="79"/>
                  </a:lnTo>
                  <a:lnTo>
                    <a:pt x="136" y="45"/>
                  </a:lnTo>
                  <a:lnTo>
                    <a:pt x="45" y="0"/>
                  </a:lnTo>
                  <a:close/>
                </a:path>
              </a:pathLst>
            </a:custGeom>
            <a:solidFill>
              <a:schemeClr val="bg1">
                <a:lumMod val="75000"/>
              </a:schemeClr>
            </a:solidFill>
            <a:ln w="9525">
              <a:solidFill>
                <a:schemeClr val="tx1"/>
              </a:solidFill>
              <a:round/>
              <a:headEnd/>
              <a:tailEnd/>
            </a:ln>
          </p:spPr>
          <p:txBody>
            <a:bodyPr/>
            <a:lstStyle/>
            <a:p>
              <a:endParaRPr lang="ja-JP" altLang="en-US" dirty="0">
                <a:solidFill>
                  <a:schemeClr val="bg1">
                    <a:lumMod val="85000"/>
                  </a:schemeClr>
                </a:solidFill>
              </a:endParaRPr>
            </a:p>
          </p:txBody>
        </p:sp>
        <p:sp>
          <p:nvSpPr>
            <p:cNvPr id="70" name="Oval 10"/>
            <p:cNvSpPr>
              <a:spLocks noChangeArrowheads="1"/>
            </p:cNvSpPr>
            <p:nvPr/>
          </p:nvSpPr>
          <p:spPr bwMode="auto">
            <a:xfrm>
              <a:off x="1566863" y="5372100"/>
              <a:ext cx="144462" cy="144983"/>
            </a:xfrm>
            <a:prstGeom prst="ellipse">
              <a:avLst/>
            </a:prstGeom>
            <a:solidFill>
              <a:srgbClr val="FF0000"/>
            </a:solidFill>
            <a:ln w="9525">
              <a:solidFill>
                <a:schemeClr val="tx1"/>
              </a:solidFill>
              <a:round/>
              <a:headEnd/>
              <a:tailEnd/>
            </a:ln>
          </p:spPr>
          <p:txBody>
            <a:bodyPr wrap="none" anchor="ctr"/>
            <a:lstStyle/>
            <a:p>
              <a:endParaRPr lang="ja-JP" altLang="en-US"/>
            </a:p>
          </p:txBody>
        </p:sp>
      </p:grpSp>
      <p:sp>
        <p:nvSpPr>
          <p:cNvPr id="76" name="Text Box 119"/>
          <p:cNvSpPr txBox="1">
            <a:spLocks noChangeArrowheads="1"/>
          </p:cNvSpPr>
          <p:nvPr/>
        </p:nvSpPr>
        <p:spPr bwMode="auto">
          <a:xfrm>
            <a:off x="3635896" y="6309320"/>
            <a:ext cx="938879" cy="304468"/>
          </a:xfrm>
          <a:prstGeom prst="rect">
            <a:avLst/>
          </a:prstGeom>
          <a:noFill/>
          <a:ln w="9525">
            <a:noFill/>
            <a:miter lim="800000"/>
            <a:headEnd/>
            <a:tailEnd/>
          </a:ln>
        </p:spPr>
        <p:txBody>
          <a:bodyPr wrap="none">
            <a:spAutoFit/>
          </a:bodyPr>
          <a:lstStyle/>
          <a:p>
            <a:r>
              <a:rPr lang="en-US" altLang="ja-JP" sz="1600" dirty="0" smtClean="0"/>
              <a:t>electrode</a:t>
            </a:r>
            <a:endParaRPr lang="en-US" altLang="ja-JP" sz="1600" b="1" dirty="0">
              <a:latin typeface="Calibri" pitchFamily="34" charset="0"/>
            </a:endParaRPr>
          </a:p>
        </p:txBody>
      </p:sp>
      <p:cxnSp>
        <p:nvCxnSpPr>
          <p:cNvPr id="78" name="直線矢印コネクタ 77"/>
          <p:cNvCxnSpPr>
            <a:stCxn id="76" idx="0"/>
          </p:cNvCxnSpPr>
          <p:nvPr/>
        </p:nvCxnSpPr>
        <p:spPr>
          <a:xfrm rot="5400000" flipH="1" flipV="1">
            <a:off x="3906620" y="5859964"/>
            <a:ext cx="648072" cy="25064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0" name="直線矢印コネクタ 79"/>
          <p:cNvCxnSpPr/>
          <p:nvPr/>
        </p:nvCxnSpPr>
        <p:spPr>
          <a:xfrm>
            <a:off x="3491880" y="4797152"/>
            <a:ext cx="576064" cy="36004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81" name="テキスト ボックス 80"/>
          <p:cNvSpPr txBox="1"/>
          <p:nvPr/>
        </p:nvSpPr>
        <p:spPr>
          <a:xfrm>
            <a:off x="3275856" y="4509120"/>
            <a:ext cx="434734" cy="338554"/>
          </a:xfrm>
          <a:prstGeom prst="rect">
            <a:avLst/>
          </a:prstGeom>
          <a:noFill/>
        </p:spPr>
        <p:txBody>
          <a:bodyPr wrap="none" rtlCol="0">
            <a:spAutoFit/>
          </a:bodyPr>
          <a:lstStyle/>
          <a:p>
            <a:r>
              <a:rPr lang="en-US" altLang="ja-JP" sz="1600" dirty="0" smtClean="0"/>
              <a:t>Be</a:t>
            </a:r>
            <a:endParaRPr kumimoji="1" lang="ja-JP" altLang="en-US" sz="1600" dirty="0"/>
          </a:p>
        </p:txBody>
      </p:sp>
      <p:cxnSp>
        <p:nvCxnSpPr>
          <p:cNvPr id="83" name="直線矢印コネクタ 82"/>
          <p:cNvCxnSpPr>
            <a:endCxn id="70" idx="7"/>
          </p:cNvCxnSpPr>
          <p:nvPr/>
        </p:nvCxnSpPr>
        <p:spPr>
          <a:xfrm rot="5400000">
            <a:off x="4488770" y="4806914"/>
            <a:ext cx="525040" cy="36150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84" name="テキスト ボックス 83"/>
          <p:cNvSpPr txBox="1"/>
          <p:nvPr/>
        </p:nvSpPr>
        <p:spPr>
          <a:xfrm>
            <a:off x="4716016" y="4437112"/>
            <a:ext cx="792088" cy="338554"/>
          </a:xfrm>
          <a:prstGeom prst="rect">
            <a:avLst/>
          </a:prstGeom>
          <a:noFill/>
        </p:spPr>
        <p:txBody>
          <a:bodyPr wrap="square" rtlCol="0">
            <a:spAutoFit/>
          </a:bodyPr>
          <a:lstStyle/>
          <a:p>
            <a:r>
              <a:rPr kumimoji="1" lang="en-US" altLang="ja-JP" sz="1600" dirty="0" smtClean="0"/>
              <a:t>ruby</a:t>
            </a:r>
            <a:endParaRPr kumimoji="1" lang="ja-JP" altLang="en-US" sz="1600" dirty="0"/>
          </a:p>
        </p:txBody>
      </p:sp>
      <p:sp>
        <p:nvSpPr>
          <p:cNvPr id="86" name="Text Box 52"/>
          <p:cNvSpPr txBox="1">
            <a:spLocks noChangeArrowheads="1"/>
          </p:cNvSpPr>
          <p:nvPr/>
        </p:nvSpPr>
        <p:spPr bwMode="auto">
          <a:xfrm>
            <a:off x="5364088" y="4725144"/>
            <a:ext cx="3635896" cy="646331"/>
          </a:xfrm>
          <a:prstGeom prst="rect">
            <a:avLst/>
          </a:prstGeom>
          <a:solidFill>
            <a:schemeClr val="bg1">
              <a:alpha val="74901"/>
            </a:schemeClr>
          </a:solidFill>
          <a:ln w="9525">
            <a:noFill/>
            <a:miter lim="800000"/>
            <a:headEnd/>
            <a:tailEnd/>
          </a:ln>
        </p:spPr>
        <p:txBody>
          <a:bodyPr wrap="square">
            <a:spAutoFit/>
          </a:bodyPr>
          <a:lstStyle/>
          <a:p>
            <a:r>
              <a:rPr lang="en-US" altLang="ja-JP" dirty="0">
                <a:solidFill>
                  <a:srgbClr val="7030A0"/>
                </a:solidFill>
              </a:rPr>
              <a:t>Sorry, but I’ll show you details on next semester’s presentation.</a:t>
            </a:r>
            <a:endParaRPr lang="ja-JP" altLang="en-US" dirty="0">
              <a:solidFill>
                <a:srgbClr val="7030A0"/>
              </a:solidFill>
            </a:endParaRPr>
          </a:p>
        </p:txBody>
      </p:sp>
      <p:sp>
        <p:nvSpPr>
          <p:cNvPr id="79" name="テキスト ボックス 78"/>
          <p:cNvSpPr txBox="1"/>
          <p:nvPr/>
        </p:nvSpPr>
        <p:spPr>
          <a:xfrm>
            <a:off x="5652120" y="6330806"/>
            <a:ext cx="3024336" cy="338554"/>
          </a:xfrm>
          <a:prstGeom prst="rect">
            <a:avLst/>
          </a:prstGeom>
          <a:noFill/>
        </p:spPr>
        <p:txBody>
          <a:bodyPr wrap="square" rtlCol="0">
            <a:spAutoFit/>
          </a:bodyPr>
          <a:lstStyle/>
          <a:p>
            <a:r>
              <a:rPr kumimoji="1" lang="en-US" altLang="ja-JP" sz="1600" dirty="0" smtClean="0"/>
              <a:t>R vs T at each pressure</a:t>
            </a:r>
            <a:endParaRPr kumimoji="1" lang="ja-JP" alt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ppt_x</p:attrName>
                                        </p:attrNameLst>
                                      </p:cBhvr>
                                      <p:tavLst>
                                        <p:tav tm="0">
                                          <p:val>
                                            <p:strVal val="#ppt_x-.2"/>
                                          </p:val>
                                        </p:tav>
                                        <p:tav tm="100000">
                                          <p:val>
                                            <p:strVal val="#ppt_x"/>
                                          </p:val>
                                        </p:tav>
                                      </p:tavLst>
                                    </p:anim>
                                    <p:anim calcmode="lin" valueType="num">
                                      <p:cBhvr>
                                        <p:cTn id="8" dur="500" fill="hold"/>
                                        <p:tgtEl>
                                          <p:spTgt spid="53"/>
                                        </p:tgtEl>
                                        <p:attrNameLst>
                                          <p:attrName>ppt_y</p:attrName>
                                        </p:attrNameLst>
                                      </p:cBhvr>
                                      <p:tavLst>
                                        <p:tav tm="0">
                                          <p:val>
                                            <p:strVal val="#ppt_y"/>
                                          </p:val>
                                        </p:tav>
                                        <p:tav tm="100000">
                                          <p:val>
                                            <p:strVal val="#ppt_y"/>
                                          </p:val>
                                        </p:tav>
                                      </p:tavLst>
                                    </p:anim>
                                    <p:animEffect transition="in" filter="wipe(right)" prLst="gradientSize: 0.1">
                                      <p:cBhvr>
                                        <p:cTn id="9" dur="500"/>
                                        <p:tgtEl>
                                          <p:spTgt spid="53"/>
                                        </p:tgtEl>
                                      </p:cBhvr>
                                    </p:animEffect>
                                  </p:childTnLst>
                                </p:cTn>
                              </p:par>
                              <p:par>
                                <p:cTn id="10" presetID="29" presetClass="entr" presetSubtype="0" fill="hold" grpId="1" nodeType="withEffect">
                                  <p:stCondLst>
                                    <p:cond delay="0"/>
                                  </p:stCondLst>
                                  <p:childTnLst>
                                    <p:set>
                                      <p:cBhvr>
                                        <p:cTn id="11" dur="1" fill="hold">
                                          <p:stCondLst>
                                            <p:cond delay="0"/>
                                          </p:stCondLst>
                                        </p:cTn>
                                        <p:tgtEl>
                                          <p:spTgt spid="55"/>
                                        </p:tgtEl>
                                        <p:attrNameLst>
                                          <p:attrName>style.visibility</p:attrName>
                                        </p:attrNameLst>
                                      </p:cBhvr>
                                      <p:to>
                                        <p:strVal val="visible"/>
                                      </p:to>
                                    </p:set>
                                    <p:anim calcmode="lin" valueType="num">
                                      <p:cBhvr>
                                        <p:cTn id="12" dur="500" fill="hold"/>
                                        <p:tgtEl>
                                          <p:spTgt spid="55"/>
                                        </p:tgtEl>
                                        <p:attrNameLst>
                                          <p:attrName>ppt_x</p:attrName>
                                        </p:attrNameLst>
                                      </p:cBhvr>
                                      <p:tavLst>
                                        <p:tav tm="0">
                                          <p:val>
                                            <p:strVal val="#ppt_x-.2"/>
                                          </p:val>
                                        </p:tav>
                                        <p:tav tm="100000">
                                          <p:val>
                                            <p:strVal val="#ppt_x"/>
                                          </p:val>
                                        </p:tav>
                                      </p:tavLst>
                                    </p:anim>
                                    <p:anim calcmode="lin" valueType="num">
                                      <p:cBhvr>
                                        <p:cTn id="13" dur="500" fill="hold"/>
                                        <p:tgtEl>
                                          <p:spTgt spid="55"/>
                                        </p:tgtEl>
                                        <p:attrNameLst>
                                          <p:attrName>ppt_y</p:attrName>
                                        </p:attrNameLst>
                                      </p:cBhvr>
                                      <p:tavLst>
                                        <p:tav tm="0">
                                          <p:val>
                                            <p:strVal val="#ppt_y"/>
                                          </p:val>
                                        </p:tav>
                                        <p:tav tm="100000">
                                          <p:val>
                                            <p:strVal val="#ppt_y"/>
                                          </p:val>
                                        </p:tav>
                                      </p:tavLst>
                                    </p:anim>
                                    <p:animEffect transition="in" filter="wipe(right)" prLst="gradientSize: 0.1">
                                      <p:cBhvr>
                                        <p:cTn id="14" dur="500"/>
                                        <p:tgtEl>
                                          <p:spTgt spid="55"/>
                                        </p:tgtEl>
                                      </p:cBhvr>
                                    </p:animEffect>
                                  </p:childTnLst>
                                </p:cTn>
                              </p:par>
                              <p:par>
                                <p:cTn id="15" presetID="29" presetClass="entr" presetSubtype="0" fill="hold" nodeType="withEffect">
                                  <p:stCondLst>
                                    <p:cond delay="0"/>
                                  </p:stCondLst>
                                  <p:childTnLst>
                                    <p:set>
                                      <p:cBhvr>
                                        <p:cTn id="16" dur="1" fill="hold">
                                          <p:stCondLst>
                                            <p:cond delay="0"/>
                                          </p:stCondLst>
                                        </p:cTn>
                                        <p:tgtEl>
                                          <p:spTgt spid="63"/>
                                        </p:tgtEl>
                                        <p:attrNameLst>
                                          <p:attrName>style.visibility</p:attrName>
                                        </p:attrNameLst>
                                      </p:cBhvr>
                                      <p:to>
                                        <p:strVal val="visible"/>
                                      </p:to>
                                    </p:set>
                                    <p:anim calcmode="lin" valueType="num">
                                      <p:cBhvr>
                                        <p:cTn id="17" dur="500" fill="hold"/>
                                        <p:tgtEl>
                                          <p:spTgt spid="63"/>
                                        </p:tgtEl>
                                        <p:attrNameLst>
                                          <p:attrName>ppt_x</p:attrName>
                                        </p:attrNameLst>
                                      </p:cBhvr>
                                      <p:tavLst>
                                        <p:tav tm="0">
                                          <p:val>
                                            <p:strVal val="#ppt_x-.2"/>
                                          </p:val>
                                        </p:tav>
                                        <p:tav tm="100000">
                                          <p:val>
                                            <p:strVal val="#ppt_x"/>
                                          </p:val>
                                        </p:tav>
                                      </p:tavLst>
                                    </p:anim>
                                    <p:anim calcmode="lin" valueType="num">
                                      <p:cBhvr>
                                        <p:cTn id="18" dur="500" fill="hold"/>
                                        <p:tgtEl>
                                          <p:spTgt spid="63"/>
                                        </p:tgtEl>
                                        <p:attrNameLst>
                                          <p:attrName>ppt_y</p:attrName>
                                        </p:attrNameLst>
                                      </p:cBhvr>
                                      <p:tavLst>
                                        <p:tav tm="0">
                                          <p:val>
                                            <p:strVal val="#ppt_y"/>
                                          </p:val>
                                        </p:tav>
                                        <p:tav tm="100000">
                                          <p:val>
                                            <p:strVal val="#ppt_y"/>
                                          </p:val>
                                        </p:tav>
                                      </p:tavLst>
                                    </p:anim>
                                    <p:animEffect transition="in" filter="wipe(right)" prLst="gradientSize: 0.1">
                                      <p:cBhvr>
                                        <p:cTn id="19" dur="500"/>
                                        <p:tgtEl>
                                          <p:spTgt spid="63"/>
                                        </p:tgtEl>
                                      </p:cBhvr>
                                    </p:animEffect>
                                  </p:childTnLst>
                                </p:cTn>
                              </p:par>
                              <p:par>
                                <p:cTn id="20" presetID="29" presetClass="entr" presetSubtype="0" fill="hold" grpId="1"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ppt_x</p:attrName>
                                        </p:attrNameLst>
                                      </p:cBhvr>
                                      <p:tavLst>
                                        <p:tav tm="0">
                                          <p:val>
                                            <p:strVal val="#ppt_x-.2"/>
                                          </p:val>
                                        </p:tav>
                                        <p:tav tm="100000">
                                          <p:val>
                                            <p:strVal val="#ppt_x"/>
                                          </p:val>
                                        </p:tav>
                                      </p:tavLst>
                                    </p:anim>
                                    <p:anim calcmode="lin" valueType="num">
                                      <p:cBhvr>
                                        <p:cTn id="23" dur="500" fill="hold"/>
                                        <p:tgtEl>
                                          <p:spTgt spid="76"/>
                                        </p:tgtEl>
                                        <p:attrNameLst>
                                          <p:attrName>ppt_y</p:attrName>
                                        </p:attrNameLst>
                                      </p:cBhvr>
                                      <p:tavLst>
                                        <p:tav tm="0">
                                          <p:val>
                                            <p:strVal val="#ppt_y"/>
                                          </p:val>
                                        </p:tav>
                                        <p:tav tm="100000">
                                          <p:val>
                                            <p:strVal val="#ppt_y"/>
                                          </p:val>
                                        </p:tav>
                                      </p:tavLst>
                                    </p:anim>
                                    <p:animEffect transition="in" filter="wipe(right)" prLst="gradientSize: 0.1">
                                      <p:cBhvr>
                                        <p:cTn id="24" dur="500"/>
                                        <p:tgtEl>
                                          <p:spTgt spid="76"/>
                                        </p:tgtEl>
                                      </p:cBhvr>
                                    </p:animEffect>
                                  </p:childTnLst>
                                </p:cTn>
                              </p:par>
                              <p:par>
                                <p:cTn id="25" presetID="29" presetClass="entr" presetSubtype="0" fill="hold" nodeType="withEffect">
                                  <p:stCondLst>
                                    <p:cond delay="0"/>
                                  </p:stCondLst>
                                  <p:childTnLst>
                                    <p:set>
                                      <p:cBhvr>
                                        <p:cTn id="26" dur="1" fill="hold">
                                          <p:stCondLst>
                                            <p:cond delay="0"/>
                                          </p:stCondLst>
                                        </p:cTn>
                                        <p:tgtEl>
                                          <p:spTgt spid="78"/>
                                        </p:tgtEl>
                                        <p:attrNameLst>
                                          <p:attrName>style.visibility</p:attrName>
                                        </p:attrNameLst>
                                      </p:cBhvr>
                                      <p:to>
                                        <p:strVal val="visible"/>
                                      </p:to>
                                    </p:set>
                                    <p:anim calcmode="lin" valueType="num">
                                      <p:cBhvr>
                                        <p:cTn id="27" dur="500" fill="hold"/>
                                        <p:tgtEl>
                                          <p:spTgt spid="78"/>
                                        </p:tgtEl>
                                        <p:attrNameLst>
                                          <p:attrName>ppt_x</p:attrName>
                                        </p:attrNameLst>
                                      </p:cBhvr>
                                      <p:tavLst>
                                        <p:tav tm="0">
                                          <p:val>
                                            <p:strVal val="#ppt_x-.2"/>
                                          </p:val>
                                        </p:tav>
                                        <p:tav tm="100000">
                                          <p:val>
                                            <p:strVal val="#ppt_x"/>
                                          </p:val>
                                        </p:tav>
                                      </p:tavLst>
                                    </p:anim>
                                    <p:anim calcmode="lin" valueType="num">
                                      <p:cBhvr>
                                        <p:cTn id="28" dur="500" fill="hold"/>
                                        <p:tgtEl>
                                          <p:spTgt spid="78"/>
                                        </p:tgtEl>
                                        <p:attrNameLst>
                                          <p:attrName>ppt_y</p:attrName>
                                        </p:attrNameLst>
                                      </p:cBhvr>
                                      <p:tavLst>
                                        <p:tav tm="0">
                                          <p:val>
                                            <p:strVal val="#ppt_y"/>
                                          </p:val>
                                        </p:tav>
                                        <p:tav tm="100000">
                                          <p:val>
                                            <p:strVal val="#ppt_y"/>
                                          </p:val>
                                        </p:tav>
                                      </p:tavLst>
                                    </p:anim>
                                    <p:animEffect transition="in" filter="wipe(right)" prLst="gradientSize: 0.1">
                                      <p:cBhvr>
                                        <p:cTn id="29" dur="500"/>
                                        <p:tgtEl>
                                          <p:spTgt spid="78"/>
                                        </p:tgtEl>
                                      </p:cBhvr>
                                    </p:animEffect>
                                  </p:childTnLst>
                                </p:cTn>
                              </p:par>
                              <p:par>
                                <p:cTn id="30" presetID="29" presetClass="entr" presetSubtype="0" fill="hold" nodeType="withEffect">
                                  <p:stCondLst>
                                    <p:cond delay="0"/>
                                  </p:stCondLst>
                                  <p:childTnLst>
                                    <p:set>
                                      <p:cBhvr>
                                        <p:cTn id="31" dur="1" fill="hold">
                                          <p:stCondLst>
                                            <p:cond delay="0"/>
                                          </p:stCondLst>
                                        </p:cTn>
                                        <p:tgtEl>
                                          <p:spTgt spid="80"/>
                                        </p:tgtEl>
                                        <p:attrNameLst>
                                          <p:attrName>style.visibility</p:attrName>
                                        </p:attrNameLst>
                                      </p:cBhvr>
                                      <p:to>
                                        <p:strVal val="visible"/>
                                      </p:to>
                                    </p:set>
                                    <p:anim calcmode="lin" valueType="num">
                                      <p:cBhvr>
                                        <p:cTn id="32" dur="500" fill="hold"/>
                                        <p:tgtEl>
                                          <p:spTgt spid="80"/>
                                        </p:tgtEl>
                                        <p:attrNameLst>
                                          <p:attrName>ppt_x</p:attrName>
                                        </p:attrNameLst>
                                      </p:cBhvr>
                                      <p:tavLst>
                                        <p:tav tm="0">
                                          <p:val>
                                            <p:strVal val="#ppt_x-.2"/>
                                          </p:val>
                                        </p:tav>
                                        <p:tav tm="100000">
                                          <p:val>
                                            <p:strVal val="#ppt_x"/>
                                          </p:val>
                                        </p:tav>
                                      </p:tavLst>
                                    </p:anim>
                                    <p:anim calcmode="lin" valueType="num">
                                      <p:cBhvr>
                                        <p:cTn id="33" dur="500" fill="hold"/>
                                        <p:tgtEl>
                                          <p:spTgt spid="80"/>
                                        </p:tgtEl>
                                        <p:attrNameLst>
                                          <p:attrName>ppt_y</p:attrName>
                                        </p:attrNameLst>
                                      </p:cBhvr>
                                      <p:tavLst>
                                        <p:tav tm="0">
                                          <p:val>
                                            <p:strVal val="#ppt_y"/>
                                          </p:val>
                                        </p:tav>
                                        <p:tav tm="100000">
                                          <p:val>
                                            <p:strVal val="#ppt_y"/>
                                          </p:val>
                                        </p:tav>
                                      </p:tavLst>
                                    </p:anim>
                                    <p:animEffect transition="in" filter="wipe(right)" prLst="gradientSize: 0.1">
                                      <p:cBhvr>
                                        <p:cTn id="34" dur="500"/>
                                        <p:tgtEl>
                                          <p:spTgt spid="80"/>
                                        </p:tgtEl>
                                      </p:cBhvr>
                                    </p:animEffect>
                                  </p:childTnLst>
                                </p:cTn>
                              </p:par>
                              <p:par>
                                <p:cTn id="35" presetID="29" presetClass="entr" presetSubtype="0" fill="hold" grpId="1" nodeType="withEffect">
                                  <p:stCondLst>
                                    <p:cond delay="0"/>
                                  </p:stCondLst>
                                  <p:childTnLst>
                                    <p:set>
                                      <p:cBhvr>
                                        <p:cTn id="36" dur="1" fill="hold">
                                          <p:stCondLst>
                                            <p:cond delay="0"/>
                                          </p:stCondLst>
                                        </p:cTn>
                                        <p:tgtEl>
                                          <p:spTgt spid="81"/>
                                        </p:tgtEl>
                                        <p:attrNameLst>
                                          <p:attrName>style.visibility</p:attrName>
                                        </p:attrNameLst>
                                      </p:cBhvr>
                                      <p:to>
                                        <p:strVal val="visible"/>
                                      </p:to>
                                    </p:set>
                                    <p:anim calcmode="lin" valueType="num">
                                      <p:cBhvr>
                                        <p:cTn id="37" dur="500" fill="hold"/>
                                        <p:tgtEl>
                                          <p:spTgt spid="81"/>
                                        </p:tgtEl>
                                        <p:attrNameLst>
                                          <p:attrName>ppt_x</p:attrName>
                                        </p:attrNameLst>
                                      </p:cBhvr>
                                      <p:tavLst>
                                        <p:tav tm="0">
                                          <p:val>
                                            <p:strVal val="#ppt_x-.2"/>
                                          </p:val>
                                        </p:tav>
                                        <p:tav tm="100000">
                                          <p:val>
                                            <p:strVal val="#ppt_x"/>
                                          </p:val>
                                        </p:tav>
                                      </p:tavLst>
                                    </p:anim>
                                    <p:anim calcmode="lin" valueType="num">
                                      <p:cBhvr>
                                        <p:cTn id="38" dur="500" fill="hold"/>
                                        <p:tgtEl>
                                          <p:spTgt spid="81"/>
                                        </p:tgtEl>
                                        <p:attrNameLst>
                                          <p:attrName>ppt_y</p:attrName>
                                        </p:attrNameLst>
                                      </p:cBhvr>
                                      <p:tavLst>
                                        <p:tav tm="0">
                                          <p:val>
                                            <p:strVal val="#ppt_y"/>
                                          </p:val>
                                        </p:tav>
                                        <p:tav tm="100000">
                                          <p:val>
                                            <p:strVal val="#ppt_y"/>
                                          </p:val>
                                        </p:tav>
                                      </p:tavLst>
                                    </p:anim>
                                    <p:animEffect transition="in" filter="wipe(right)" prLst="gradientSize: 0.1">
                                      <p:cBhvr>
                                        <p:cTn id="39" dur="500"/>
                                        <p:tgtEl>
                                          <p:spTgt spid="81"/>
                                        </p:tgtEl>
                                      </p:cBhvr>
                                    </p:animEffect>
                                  </p:childTnLst>
                                </p:cTn>
                              </p:par>
                              <p:par>
                                <p:cTn id="40" presetID="29" presetClass="entr" presetSubtype="0" fill="hold" nodeType="withEffect">
                                  <p:stCondLst>
                                    <p:cond delay="0"/>
                                  </p:stCondLst>
                                  <p:childTnLst>
                                    <p:set>
                                      <p:cBhvr>
                                        <p:cTn id="41" dur="1" fill="hold">
                                          <p:stCondLst>
                                            <p:cond delay="0"/>
                                          </p:stCondLst>
                                        </p:cTn>
                                        <p:tgtEl>
                                          <p:spTgt spid="83"/>
                                        </p:tgtEl>
                                        <p:attrNameLst>
                                          <p:attrName>style.visibility</p:attrName>
                                        </p:attrNameLst>
                                      </p:cBhvr>
                                      <p:to>
                                        <p:strVal val="visible"/>
                                      </p:to>
                                    </p:set>
                                    <p:anim calcmode="lin" valueType="num">
                                      <p:cBhvr>
                                        <p:cTn id="42" dur="500" fill="hold"/>
                                        <p:tgtEl>
                                          <p:spTgt spid="83"/>
                                        </p:tgtEl>
                                        <p:attrNameLst>
                                          <p:attrName>ppt_x</p:attrName>
                                        </p:attrNameLst>
                                      </p:cBhvr>
                                      <p:tavLst>
                                        <p:tav tm="0">
                                          <p:val>
                                            <p:strVal val="#ppt_x-.2"/>
                                          </p:val>
                                        </p:tav>
                                        <p:tav tm="100000">
                                          <p:val>
                                            <p:strVal val="#ppt_x"/>
                                          </p:val>
                                        </p:tav>
                                      </p:tavLst>
                                    </p:anim>
                                    <p:anim calcmode="lin" valueType="num">
                                      <p:cBhvr>
                                        <p:cTn id="43" dur="500" fill="hold"/>
                                        <p:tgtEl>
                                          <p:spTgt spid="83"/>
                                        </p:tgtEl>
                                        <p:attrNameLst>
                                          <p:attrName>ppt_y</p:attrName>
                                        </p:attrNameLst>
                                      </p:cBhvr>
                                      <p:tavLst>
                                        <p:tav tm="0">
                                          <p:val>
                                            <p:strVal val="#ppt_y"/>
                                          </p:val>
                                        </p:tav>
                                        <p:tav tm="100000">
                                          <p:val>
                                            <p:strVal val="#ppt_y"/>
                                          </p:val>
                                        </p:tav>
                                      </p:tavLst>
                                    </p:anim>
                                    <p:animEffect transition="in" filter="wipe(right)" prLst="gradientSize: 0.1">
                                      <p:cBhvr>
                                        <p:cTn id="44" dur="500"/>
                                        <p:tgtEl>
                                          <p:spTgt spid="83"/>
                                        </p:tgtEl>
                                      </p:cBhvr>
                                    </p:animEffect>
                                  </p:childTnLst>
                                </p:cTn>
                              </p:par>
                              <p:par>
                                <p:cTn id="45" presetID="29" presetClass="entr" presetSubtype="0" fill="hold" grpId="1" nodeType="withEffect">
                                  <p:stCondLst>
                                    <p:cond delay="0"/>
                                  </p:stCondLst>
                                  <p:childTnLst>
                                    <p:set>
                                      <p:cBhvr>
                                        <p:cTn id="46" dur="1" fill="hold">
                                          <p:stCondLst>
                                            <p:cond delay="0"/>
                                          </p:stCondLst>
                                        </p:cTn>
                                        <p:tgtEl>
                                          <p:spTgt spid="84"/>
                                        </p:tgtEl>
                                        <p:attrNameLst>
                                          <p:attrName>style.visibility</p:attrName>
                                        </p:attrNameLst>
                                      </p:cBhvr>
                                      <p:to>
                                        <p:strVal val="visible"/>
                                      </p:to>
                                    </p:set>
                                    <p:anim calcmode="lin" valueType="num">
                                      <p:cBhvr>
                                        <p:cTn id="47" dur="500" fill="hold"/>
                                        <p:tgtEl>
                                          <p:spTgt spid="84"/>
                                        </p:tgtEl>
                                        <p:attrNameLst>
                                          <p:attrName>ppt_x</p:attrName>
                                        </p:attrNameLst>
                                      </p:cBhvr>
                                      <p:tavLst>
                                        <p:tav tm="0">
                                          <p:val>
                                            <p:strVal val="#ppt_x-.2"/>
                                          </p:val>
                                        </p:tav>
                                        <p:tav tm="100000">
                                          <p:val>
                                            <p:strVal val="#ppt_x"/>
                                          </p:val>
                                        </p:tav>
                                      </p:tavLst>
                                    </p:anim>
                                    <p:anim calcmode="lin" valueType="num">
                                      <p:cBhvr>
                                        <p:cTn id="48" dur="500" fill="hold"/>
                                        <p:tgtEl>
                                          <p:spTgt spid="84"/>
                                        </p:tgtEl>
                                        <p:attrNameLst>
                                          <p:attrName>ppt_y</p:attrName>
                                        </p:attrNameLst>
                                      </p:cBhvr>
                                      <p:tavLst>
                                        <p:tav tm="0">
                                          <p:val>
                                            <p:strVal val="#ppt_y"/>
                                          </p:val>
                                        </p:tav>
                                        <p:tav tm="100000">
                                          <p:val>
                                            <p:strVal val="#ppt_y"/>
                                          </p:val>
                                        </p:tav>
                                      </p:tavLst>
                                    </p:anim>
                                    <p:animEffect transition="in" filter="wipe(right)" prLst="gradientSize: 0.1">
                                      <p:cBhvr>
                                        <p:cTn id="49" dur="500"/>
                                        <p:tgtEl>
                                          <p:spTgt spid="84"/>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79"/>
                                        </p:tgtEl>
                                        <p:attrNameLst>
                                          <p:attrName>style.visibility</p:attrName>
                                        </p:attrNameLst>
                                      </p:cBhvr>
                                      <p:to>
                                        <p:strVal val="visible"/>
                                      </p:to>
                                    </p:set>
                                    <p:anim calcmode="lin" valueType="num">
                                      <p:cBhvr additive="base">
                                        <p:cTn id="54" dur="500" fill="hold"/>
                                        <p:tgtEl>
                                          <p:spTgt spid="79"/>
                                        </p:tgtEl>
                                        <p:attrNameLst>
                                          <p:attrName>ppt_x</p:attrName>
                                        </p:attrNameLst>
                                      </p:cBhvr>
                                      <p:tavLst>
                                        <p:tav tm="0">
                                          <p:val>
                                            <p:strVal val="#ppt_x"/>
                                          </p:val>
                                        </p:tav>
                                        <p:tav tm="100000">
                                          <p:val>
                                            <p:strVal val="#ppt_x"/>
                                          </p:val>
                                        </p:tav>
                                      </p:tavLst>
                                    </p:anim>
                                    <p:anim calcmode="lin" valueType="num">
                                      <p:cBhvr additive="base">
                                        <p:cTn id="55" dur="500" fill="hold"/>
                                        <p:tgtEl>
                                          <p:spTgt spid="79"/>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77"/>
                                        </p:tgtEl>
                                        <p:attrNameLst>
                                          <p:attrName>style.visibility</p:attrName>
                                        </p:attrNameLst>
                                      </p:cBhvr>
                                      <p:to>
                                        <p:strVal val="visible"/>
                                      </p:to>
                                    </p:set>
                                    <p:anim calcmode="lin" valueType="num">
                                      <p:cBhvr additive="base">
                                        <p:cTn id="58" dur="500" fill="hold"/>
                                        <p:tgtEl>
                                          <p:spTgt spid="77"/>
                                        </p:tgtEl>
                                        <p:attrNameLst>
                                          <p:attrName>ppt_x</p:attrName>
                                        </p:attrNameLst>
                                      </p:cBhvr>
                                      <p:tavLst>
                                        <p:tav tm="0">
                                          <p:val>
                                            <p:strVal val="#ppt_x"/>
                                          </p:val>
                                        </p:tav>
                                        <p:tav tm="100000">
                                          <p:val>
                                            <p:strVal val="#ppt_x"/>
                                          </p:val>
                                        </p:tav>
                                      </p:tavLst>
                                    </p:anim>
                                    <p:anim calcmode="lin" valueType="num">
                                      <p:cBhvr additive="base">
                                        <p:cTn id="59"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86"/>
                                        </p:tgtEl>
                                        <p:attrNameLst>
                                          <p:attrName>style.visibility</p:attrName>
                                        </p:attrNameLst>
                                      </p:cBhvr>
                                      <p:to>
                                        <p:strVal val="visible"/>
                                      </p:to>
                                    </p:set>
                                    <p:animEffect transition="in" filter="fade">
                                      <p:cBhvr>
                                        <p:cTn id="64" dur="10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1"/>
      <p:bldP spid="76" grpId="1"/>
      <p:bldP spid="81" grpId="1"/>
      <p:bldP spid="84" grpId="1"/>
      <p:bldP spid="86" grpId="0" animBg="1"/>
      <p:bldP spid="7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39552" y="548680"/>
            <a:ext cx="3096344" cy="523220"/>
          </a:xfrm>
          <a:prstGeom prst="rect">
            <a:avLst/>
          </a:prstGeom>
          <a:noFill/>
        </p:spPr>
        <p:txBody>
          <a:bodyPr wrap="square" rtlCol="0">
            <a:spAutoFit/>
          </a:bodyPr>
          <a:lstStyle/>
          <a:p>
            <a:pPr marL="274320" lvl="0" indent="-274320">
              <a:spcBef>
                <a:spcPts val="600"/>
              </a:spcBef>
              <a:buClr>
                <a:schemeClr val="accent1"/>
              </a:buClr>
              <a:buSzPct val="70000"/>
              <a:defRPr/>
            </a:pPr>
            <a:r>
              <a:rPr lang="en-US" altLang="ja-JP" sz="2800" b="1" dirty="0" smtClean="0">
                <a:solidFill>
                  <a:srgbClr val="FE5E16"/>
                </a:solidFill>
              </a:rPr>
              <a:t>Summary</a:t>
            </a:r>
            <a:endParaRPr lang="en-US" altLang="ja-JP" sz="2800" b="1" dirty="0">
              <a:solidFill>
                <a:srgbClr val="FE5E16"/>
              </a:solidFill>
            </a:endParaRPr>
          </a:p>
        </p:txBody>
      </p:sp>
      <p:sp>
        <p:nvSpPr>
          <p:cNvPr id="3" name="テキスト ボックス 2"/>
          <p:cNvSpPr txBox="1"/>
          <p:nvPr/>
        </p:nvSpPr>
        <p:spPr>
          <a:xfrm>
            <a:off x="899592" y="1772816"/>
            <a:ext cx="6768752" cy="1938992"/>
          </a:xfrm>
          <a:prstGeom prst="rect">
            <a:avLst/>
          </a:prstGeom>
          <a:noFill/>
        </p:spPr>
        <p:txBody>
          <a:bodyPr wrap="square" rtlCol="0">
            <a:spAutoFit/>
          </a:bodyPr>
          <a:lstStyle/>
          <a:p>
            <a:pPr>
              <a:buFont typeface="Wingdings" pitchFamily="2" charset="2"/>
              <a:buChar char="l"/>
            </a:pPr>
            <a:r>
              <a:rPr lang="en-US" altLang="ja-JP" sz="2000" dirty="0" smtClean="0"/>
              <a:t> Pressure is very interesting method for changing </a:t>
            </a:r>
          </a:p>
          <a:p>
            <a:r>
              <a:rPr lang="en-US" altLang="ja-JP" sz="2000" dirty="0" smtClean="0"/>
              <a:t>   physical properties.</a:t>
            </a:r>
          </a:p>
          <a:p>
            <a:endParaRPr lang="en-US" altLang="ja-JP" sz="2000" dirty="0" smtClean="0"/>
          </a:p>
          <a:p>
            <a:pPr>
              <a:buFont typeface="Wingdings" pitchFamily="2" charset="2"/>
              <a:buChar char="l"/>
            </a:pPr>
            <a:r>
              <a:rPr kumimoji="1" lang="en-US" altLang="ja-JP" sz="2000" dirty="0" smtClean="0"/>
              <a:t> DAC is very useful for high pressure experiments.</a:t>
            </a:r>
          </a:p>
          <a:p>
            <a:pPr>
              <a:buFont typeface="Wingdings" pitchFamily="2" charset="2"/>
              <a:buChar char="l"/>
            </a:pPr>
            <a:endParaRPr lang="en-US" altLang="ja-JP" sz="2000" dirty="0" smtClean="0"/>
          </a:p>
          <a:p>
            <a:pPr>
              <a:buFont typeface="Wingdings" pitchFamily="2" charset="2"/>
              <a:buChar char="l"/>
            </a:pPr>
            <a:r>
              <a:rPr kumimoji="1" lang="en-US" altLang="ja-JP" sz="2000" dirty="0" smtClean="0"/>
              <a:t> </a:t>
            </a:r>
            <a:r>
              <a:rPr lang="en-US" altLang="ja-JP" sz="2000" dirty="0" smtClean="0"/>
              <a:t>Beryllium at high pressure seems interesting.</a:t>
            </a:r>
            <a:endParaRPr kumimoji="1" lang="ja-JP" altLang="en-US" sz="2000" dirty="0"/>
          </a:p>
        </p:txBody>
      </p:sp>
      <p:grpSp>
        <p:nvGrpSpPr>
          <p:cNvPr id="10" name="グループ化 9"/>
          <p:cNvGrpSpPr/>
          <p:nvPr/>
        </p:nvGrpSpPr>
        <p:grpSpPr>
          <a:xfrm>
            <a:off x="1763688" y="3861048"/>
            <a:ext cx="720080" cy="577652"/>
            <a:chOff x="1691680" y="3931468"/>
            <a:chExt cx="720080" cy="577652"/>
          </a:xfrm>
        </p:grpSpPr>
        <p:cxnSp>
          <p:nvCxnSpPr>
            <p:cNvPr id="5" name="直線コネクタ 4"/>
            <p:cNvCxnSpPr/>
            <p:nvPr/>
          </p:nvCxnSpPr>
          <p:spPr>
            <a:xfrm rot="5400000">
              <a:off x="1403648" y="4219500"/>
              <a:ext cx="576064"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 name="直線矢印コネクタ 6"/>
            <p:cNvCxnSpPr/>
            <p:nvPr/>
          </p:nvCxnSpPr>
          <p:spPr>
            <a:xfrm>
              <a:off x="1691680" y="4507532"/>
              <a:ext cx="72008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sp>
        <p:nvSpPr>
          <p:cNvPr id="11" name="テキスト ボックス 10"/>
          <p:cNvSpPr txBox="1"/>
          <p:nvPr/>
        </p:nvSpPr>
        <p:spPr>
          <a:xfrm>
            <a:off x="2699792" y="4005064"/>
            <a:ext cx="2016224" cy="400110"/>
          </a:xfrm>
          <a:prstGeom prst="rect">
            <a:avLst/>
          </a:prstGeom>
          <a:noFill/>
        </p:spPr>
        <p:txBody>
          <a:bodyPr wrap="square" rtlCol="0">
            <a:spAutoFit/>
          </a:bodyPr>
          <a:lstStyle/>
          <a:p>
            <a:r>
              <a:rPr kumimoji="1" lang="en-US" altLang="ja-JP" sz="2000" dirty="0" smtClean="0"/>
              <a:t>Next time…</a:t>
            </a:r>
            <a:endParaRPr kumimoji="1" lang="ja-JP" altLang="en-US" sz="2000" dirty="0"/>
          </a:p>
        </p:txBody>
      </p:sp>
      <p:sp>
        <p:nvSpPr>
          <p:cNvPr id="13" name="テキスト ボックス 12"/>
          <p:cNvSpPr txBox="1"/>
          <p:nvPr/>
        </p:nvSpPr>
        <p:spPr>
          <a:xfrm>
            <a:off x="2915816" y="4581128"/>
            <a:ext cx="3672408" cy="400110"/>
          </a:xfrm>
          <a:prstGeom prst="rect">
            <a:avLst/>
          </a:prstGeom>
          <a:noFill/>
        </p:spPr>
        <p:txBody>
          <a:bodyPr wrap="square" rtlCol="0">
            <a:spAutoFit/>
          </a:bodyPr>
          <a:lstStyle/>
          <a:p>
            <a:r>
              <a:rPr lang="en-US" altLang="ja-JP" sz="2000" dirty="0" smtClean="0"/>
              <a:t>More date of experiments.</a:t>
            </a:r>
            <a:endParaRPr kumimoji="1" lang="ja-JP" altLang="en-US"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PhaseDiagram_H2O.jpg"/>
          <p:cNvPicPr>
            <a:picLocks noChangeAspect="1"/>
          </p:cNvPicPr>
          <p:nvPr/>
        </p:nvPicPr>
        <p:blipFill>
          <a:blip r:embed="rId2" cstate="print"/>
          <a:stretch>
            <a:fillRect/>
          </a:stretch>
        </p:blipFill>
        <p:spPr>
          <a:xfrm>
            <a:off x="1709825" y="-17768"/>
            <a:ext cx="5472107" cy="6255080"/>
          </a:xfrm>
          <a:prstGeom prst="rect">
            <a:avLst/>
          </a:prstGeom>
        </p:spPr>
      </p:pic>
      <p:sp>
        <p:nvSpPr>
          <p:cNvPr id="3" name="テキスト ボックス 2"/>
          <p:cNvSpPr txBox="1"/>
          <p:nvPr/>
        </p:nvSpPr>
        <p:spPr>
          <a:xfrm>
            <a:off x="2411760" y="6488668"/>
            <a:ext cx="4288353" cy="276999"/>
          </a:xfrm>
          <a:prstGeom prst="rect">
            <a:avLst/>
          </a:prstGeom>
          <a:noFill/>
        </p:spPr>
        <p:txBody>
          <a:bodyPr wrap="none" rtlCol="0">
            <a:spAutoFit/>
          </a:bodyPr>
          <a:lstStyle/>
          <a:p>
            <a:r>
              <a:rPr kumimoji="1" lang="en-US" altLang="ja-JP" sz="1200" dirty="0" smtClean="0"/>
              <a:t>Ref</a:t>
            </a:r>
            <a:r>
              <a:rPr lang="en-US" altLang="ja-JP" sz="1200" dirty="0" smtClean="0"/>
              <a:t>. http://www.sci.osaka-cu.ac.jp/phys/crys/ice/lect6.html</a:t>
            </a:r>
            <a:endParaRPr kumimoji="1" lang="ja-JP" altLang="en-US" sz="1200" dirty="0"/>
          </a:p>
        </p:txBody>
      </p:sp>
      <p:sp>
        <p:nvSpPr>
          <p:cNvPr id="4" name="テキスト ボックス 3"/>
          <p:cNvSpPr txBox="1"/>
          <p:nvPr/>
        </p:nvSpPr>
        <p:spPr>
          <a:xfrm>
            <a:off x="3014986" y="6165304"/>
            <a:ext cx="2565126" cy="369332"/>
          </a:xfrm>
          <a:prstGeom prst="rect">
            <a:avLst/>
          </a:prstGeom>
          <a:noFill/>
        </p:spPr>
        <p:txBody>
          <a:bodyPr wrap="none" rtlCol="0">
            <a:spAutoFit/>
          </a:bodyPr>
          <a:lstStyle/>
          <a:p>
            <a:r>
              <a:rPr kumimoji="1" lang="en-US" altLang="ja-JP" dirty="0" smtClean="0"/>
              <a:t>Phase diagram of H</a:t>
            </a:r>
            <a:r>
              <a:rPr kumimoji="1" lang="en-US" altLang="ja-JP" baseline="-25000" dirty="0" smtClean="0"/>
              <a:t>2</a:t>
            </a:r>
            <a:r>
              <a:rPr kumimoji="1" lang="en-US" altLang="ja-JP" dirty="0" smtClean="0"/>
              <a:t>O</a:t>
            </a:r>
            <a:endParaRPr kumimoji="1" lang="ja-JP"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99592" y="764704"/>
            <a:ext cx="2376264" cy="523220"/>
          </a:xfrm>
          <a:prstGeom prst="rect">
            <a:avLst/>
          </a:prstGeom>
          <a:noFill/>
        </p:spPr>
        <p:txBody>
          <a:bodyPr wrap="square" rtlCol="0">
            <a:spAutoFit/>
          </a:bodyPr>
          <a:lstStyle/>
          <a:p>
            <a:r>
              <a:rPr kumimoji="1" lang="en-US" altLang="ja-JP" sz="2800" b="1" dirty="0" smtClean="0"/>
              <a:t>Contents</a:t>
            </a:r>
            <a:endParaRPr kumimoji="1" lang="ja-JP" altLang="en-US" sz="2800" b="1" dirty="0"/>
          </a:p>
        </p:txBody>
      </p:sp>
      <p:sp>
        <p:nvSpPr>
          <p:cNvPr id="3" name="テキスト ボックス 2"/>
          <p:cNvSpPr txBox="1"/>
          <p:nvPr/>
        </p:nvSpPr>
        <p:spPr>
          <a:xfrm>
            <a:off x="1043608" y="1772816"/>
            <a:ext cx="6624736" cy="4093428"/>
          </a:xfrm>
          <a:prstGeom prst="rect">
            <a:avLst/>
          </a:prstGeom>
          <a:noFill/>
        </p:spPr>
        <p:txBody>
          <a:bodyPr wrap="square" rtlCol="0">
            <a:spAutoFit/>
          </a:bodyPr>
          <a:lstStyle/>
          <a:p>
            <a:r>
              <a:rPr lang="ja-JP" altLang="en-US" sz="2000" dirty="0" smtClean="0"/>
              <a:t>・</a:t>
            </a:r>
            <a:r>
              <a:rPr lang="ja-JP" altLang="en-US" sz="2000" dirty="0"/>
              <a:t> </a:t>
            </a:r>
            <a:r>
              <a:rPr lang="en-US" altLang="ja-JP" sz="2000" dirty="0" smtClean="0"/>
              <a:t>Introduction</a:t>
            </a:r>
          </a:p>
          <a:p>
            <a:r>
              <a:rPr lang="ja-JP" altLang="en-US" sz="2000" dirty="0" smtClean="0"/>
              <a:t>     </a:t>
            </a:r>
            <a:r>
              <a:rPr lang="en-US" altLang="ja-JP" sz="2000" dirty="0" smtClean="0"/>
              <a:t>About the pressure</a:t>
            </a:r>
          </a:p>
          <a:p>
            <a:r>
              <a:rPr lang="en-US" altLang="ja-JP" sz="2000" dirty="0" smtClean="0"/>
              <a:t>     In case of H</a:t>
            </a:r>
            <a:r>
              <a:rPr lang="en-US" altLang="ja-JP" sz="2000" baseline="-25000" dirty="0" smtClean="0"/>
              <a:t>2</a:t>
            </a:r>
            <a:r>
              <a:rPr lang="en-US" altLang="ja-JP" sz="2000" dirty="0" smtClean="0"/>
              <a:t>O</a:t>
            </a:r>
          </a:p>
          <a:p>
            <a:endParaRPr lang="en-US" altLang="ja-JP" sz="2000" dirty="0" smtClean="0"/>
          </a:p>
          <a:p>
            <a:r>
              <a:rPr lang="ja-JP" altLang="en-US" sz="2000" dirty="0" smtClean="0"/>
              <a:t>・</a:t>
            </a:r>
            <a:r>
              <a:rPr lang="en-US" altLang="ja-JP" sz="2000" dirty="0" smtClean="0"/>
              <a:t>Experiments</a:t>
            </a:r>
          </a:p>
          <a:p>
            <a:r>
              <a:rPr kumimoji="1" lang="en-US" altLang="ja-JP" sz="2000" dirty="0" smtClean="0"/>
              <a:t>     </a:t>
            </a:r>
            <a:r>
              <a:rPr lang="en-US" altLang="ja-JP" sz="2000" dirty="0" smtClean="0"/>
              <a:t>How to make the high pressure</a:t>
            </a:r>
            <a:endParaRPr kumimoji="1" lang="en-US" altLang="ja-JP" sz="2000" dirty="0" smtClean="0"/>
          </a:p>
          <a:p>
            <a:r>
              <a:rPr kumimoji="1" lang="en-US" altLang="ja-JP" sz="2000" dirty="0" smtClean="0"/>
              <a:t>         About DAC</a:t>
            </a:r>
          </a:p>
          <a:p>
            <a:r>
              <a:rPr kumimoji="1" lang="en-US" altLang="ja-JP" sz="2000" dirty="0" smtClean="0"/>
              <a:t>     </a:t>
            </a:r>
            <a:r>
              <a:rPr lang="en-US" altLang="ja-JP" sz="2000" dirty="0" smtClean="0"/>
              <a:t>Superconductivity of single elements</a:t>
            </a:r>
            <a:endParaRPr kumimoji="1" lang="en-US" altLang="ja-JP" sz="2000" dirty="0"/>
          </a:p>
          <a:p>
            <a:r>
              <a:rPr lang="ja-JP" altLang="en-US" sz="2000" dirty="0" smtClean="0"/>
              <a:t>     </a:t>
            </a:r>
            <a:r>
              <a:rPr lang="en-US" altLang="ja-JP" sz="2000" dirty="0" smtClean="0"/>
              <a:t>Property of beryllium</a:t>
            </a:r>
          </a:p>
          <a:p>
            <a:r>
              <a:rPr lang="en-US" altLang="ja-JP" sz="2000" dirty="0" smtClean="0"/>
              <a:t>     Experiment</a:t>
            </a:r>
          </a:p>
          <a:p>
            <a:endParaRPr lang="en-US" altLang="ja-JP" sz="2000" dirty="0" smtClean="0"/>
          </a:p>
          <a:p>
            <a:r>
              <a:rPr lang="ja-JP" altLang="en-US" sz="2000" dirty="0" smtClean="0"/>
              <a:t>・ </a:t>
            </a:r>
            <a:r>
              <a:rPr lang="en-US" altLang="ja-JP" sz="2000" dirty="0" smtClean="0"/>
              <a:t>Summary</a:t>
            </a:r>
          </a:p>
          <a:p>
            <a:endParaRPr lang="en-US" altLang="ja-JP" sz="20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55576" y="476672"/>
            <a:ext cx="3528392" cy="523220"/>
          </a:xfrm>
          <a:prstGeom prst="rect">
            <a:avLst/>
          </a:prstGeom>
          <a:noFill/>
        </p:spPr>
        <p:txBody>
          <a:bodyPr wrap="square" rtlCol="0">
            <a:spAutoFit/>
          </a:bodyPr>
          <a:lstStyle/>
          <a:p>
            <a:r>
              <a:rPr kumimoji="1" lang="en-US" altLang="ja-JP" sz="2800" b="1" dirty="0" smtClean="0">
                <a:solidFill>
                  <a:srgbClr val="0070C0"/>
                </a:solidFill>
              </a:rPr>
              <a:t>Introduction</a:t>
            </a:r>
            <a:endParaRPr kumimoji="1" lang="ja-JP" altLang="en-US" sz="2800" b="1" dirty="0">
              <a:solidFill>
                <a:srgbClr val="0070C0"/>
              </a:solidFill>
            </a:endParaRPr>
          </a:p>
        </p:txBody>
      </p:sp>
      <p:sp>
        <p:nvSpPr>
          <p:cNvPr id="3" name="テキスト ボックス 2"/>
          <p:cNvSpPr txBox="1"/>
          <p:nvPr/>
        </p:nvSpPr>
        <p:spPr>
          <a:xfrm>
            <a:off x="899592" y="1268760"/>
            <a:ext cx="3456384" cy="400110"/>
          </a:xfrm>
          <a:prstGeom prst="rect">
            <a:avLst/>
          </a:prstGeom>
          <a:noFill/>
        </p:spPr>
        <p:txBody>
          <a:bodyPr wrap="square" rtlCol="0">
            <a:spAutoFit/>
          </a:bodyPr>
          <a:lstStyle/>
          <a:p>
            <a:r>
              <a:rPr kumimoji="1" lang="en-US" altLang="ja-JP" sz="2000" dirty="0" smtClean="0"/>
              <a:t>What is KYOKUGEN </a:t>
            </a:r>
            <a:r>
              <a:rPr lang="en-US" altLang="ja-JP" sz="2000" dirty="0" smtClean="0"/>
              <a:t>?</a:t>
            </a:r>
            <a:endParaRPr kumimoji="1" lang="en-US" altLang="ja-JP" sz="2000" dirty="0" smtClean="0"/>
          </a:p>
        </p:txBody>
      </p:sp>
      <p:grpSp>
        <p:nvGrpSpPr>
          <p:cNvPr id="10" name="グループ化 9"/>
          <p:cNvGrpSpPr/>
          <p:nvPr/>
        </p:nvGrpSpPr>
        <p:grpSpPr>
          <a:xfrm>
            <a:off x="1691680" y="1628800"/>
            <a:ext cx="5256584" cy="4824536"/>
            <a:chOff x="1691680" y="1628800"/>
            <a:chExt cx="5256584" cy="4824536"/>
          </a:xfrm>
        </p:grpSpPr>
        <p:sp>
          <p:nvSpPr>
            <p:cNvPr id="4" name="円/楕円 3"/>
            <p:cNvSpPr/>
            <p:nvPr/>
          </p:nvSpPr>
          <p:spPr>
            <a:xfrm>
              <a:off x="2843808" y="1628800"/>
              <a:ext cx="2952328" cy="2808312"/>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5" name="円/楕円 4"/>
            <p:cNvSpPr/>
            <p:nvPr/>
          </p:nvSpPr>
          <p:spPr>
            <a:xfrm>
              <a:off x="3995936" y="3645024"/>
              <a:ext cx="2952328" cy="280831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円/楕円 5"/>
            <p:cNvSpPr/>
            <p:nvPr/>
          </p:nvSpPr>
          <p:spPr>
            <a:xfrm>
              <a:off x="1691680" y="3645024"/>
              <a:ext cx="2952328" cy="280831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p:cNvSpPr txBox="1"/>
            <p:nvPr/>
          </p:nvSpPr>
          <p:spPr>
            <a:xfrm>
              <a:off x="3779912" y="2577098"/>
              <a:ext cx="1728192" cy="707886"/>
            </a:xfrm>
            <a:prstGeom prst="rect">
              <a:avLst/>
            </a:prstGeom>
            <a:noFill/>
          </p:spPr>
          <p:txBody>
            <a:bodyPr wrap="square" rtlCol="0">
              <a:spAutoFit/>
            </a:bodyPr>
            <a:lstStyle/>
            <a:p>
              <a:r>
                <a:rPr kumimoji="1" lang="en-US" altLang="ja-JP" sz="2000" dirty="0" smtClean="0">
                  <a:solidFill>
                    <a:srgbClr val="FE5E16"/>
                  </a:solidFill>
                </a:rPr>
                <a:t>High Pressure</a:t>
              </a:r>
            </a:p>
          </p:txBody>
        </p:sp>
        <p:sp>
          <p:nvSpPr>
            <p:cNvPr id="8" name="テキスト ボックス 7"/>
            <p:cNvSpPr txBox="1"/>
            <p:nvPr/>
          </p:nvSpPr>
          <p:spPr>
            <a:xfrm>
              <a:off x="4716016" y="4666015"/>
              <a:ext cx="1872208" cy="1015663"/>
            </a:xfrm>
            <a:prstGeom prst="rect">
              <a:avLst/>
            </a:prstGeom>
            <a:noFill/>
          </p:spPr>
          <p:txBody>
            <a:bodyPr wrap="square" rtlCol="0">
              <a:spAutoFit/>
            </a:bodyPr>
            <a:lstStyle/>
            <a:p>
              <a:r>
                <a:rPr kumimoji="1" lang="en-US" altLang="ja-JP" sz="2000" dirty="0" smtClean="0">
                  <a:solidFill>
                    <a:srgbClr val="0070C0"/>
                  </a:solidFill>
                </a:rPr>
                <a:t>Low Temperature</a:t>
              </a:r>
            </a:p>
            <a:p>
              <a:endParaRPr kumimoji="1" lang="ja-JP" altLang="en-US" sz="2000" dirty="0">
                <a:solidFill>
                  <a:srgbClr val="0070C0"/>
                </a:solidFill>
              </a:endParaRPr>
            </a:p>
          </p:txBody>
        </p:sp>
        <p:sp>
          <p:nvSpPr>
            <p:cNvPr id="9" name="テキスト ボックス 8"/>
            <p:cNvSpPr txBox="1"/>
            <p:nvPr/>
          </p:nvSpPr>
          <p:spPr>
            <a:xfrm>
              <a:off x="2555776" y="4547819"/>
              <a:ext cx="1800200" cy="1015663"/>
            </a:xfrm>
            <a:prstGeom prst="rect">
              <a:avLst/>
            </a:prstGeom>
            <a:noFill/>
          </p:spPr>
          <p:txBody>
            <a:bodyPr wrap="square" rtlCol="0">
              <a:spAutoFit/>
            </a:bodyPr>
            <a:lstStyle/>
            <a:p>
              <a:r>
                <a:rPr kumimoji="1" lang="en-US" altLang="ja-JP" sz="2000" dirty="0" smtClean="0">
                  <a:solidFill>
                    <a:srgbClr val="00B050"/>
                  </a:solidFill>
                </a:rPr>
                <a:t>Strong Magnetic Field</a:t>
              </a:r>
              <a:endParaRPr kumimoji="1" lang="ja-JP" altLang="en-US" sz="2000" dirty="0">
                <a:solidFill>
                  <a:srgbClr val="00B050"/>
                </a:solidFill>
              </a:endParaRPr>
            </a:p>
          </p:txBody>
        </p:sp>
      </p:grpSp>
      <p:cxnSp>
        <p:nvCxnSpPr>
          <p:cNvPr id="12" name="直線矢印コネクタ 11"/>
          <p:cNvCxnSpPr/>
          <p:nvPr/>
        </p:nvCxnSpPr>
        <p:spPr>
          <a:xfrm rot="10800000" flipV="1">
            <a:off x="5292080" y="2780928"/>
            <a:ext cx="1296144" cy="1080120"/>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6156176" y="1724615"/>
            <a:ext cx="2987824" cy="707886"/>
          </a:xfrm>
          <a:prstGeom prst="rect">
            <a:avLst/>
          </a:prstGeom>
          <a:noFill/>
        </p:spPr>
        <p:txBody>
          <a:bodyPr wrap="square" rtlCol="0">
            <a:spAutoFit/>
          </a:bodyPr>
          <a:lstStyle/>
          <a:p>
            <a:r>
              <a:rPr lang="en-US" altLang="ja-JP" sz="2000" dirty="0" smtClean="0"/>
              <a:t>I</a:t>
            </a:r>
            <a:r>
              <a:rPr kumimoji="1" lang="en-US" altLang="ja-JP" sz="2000" dirty="0" smtClean="0"/>
              <a:t> am researching  physicality in this field.</a:t>
            </a:r>
            <a:endParaRPr kumimoji="1" lang="ja-JP" alt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グループ化 22"/>
          <p:cNvGrpSpPr>
            <a:grpSpLocks noChangeAspect="1"/>
          </p:cNvGrpSpPr>
          <p:nvPr/>
        </p:nvGrpSpPr>
        <p:grpSpPr>
          <a:xfrm>
            <a:off x="1588200" y="3759565"/>
            <a:ext cx="1728192" cy="1728192"/>
            <a:chOff x="2771800" y="2204864"/>
            <a:chExt cx="864096" cy="864096"/>
          </a:xfrm>
        </p:grpSpPr>
        <p:sp>
          <p:nvSpPr>
            <p:cNvPr id="24" name="正方形/長方形 23"/>
            <p:cNvSpPr/>
            <p:nvPr/>
          </p:nvSpPr>
          <p:spPr>
            <a:xfrm>
              <a:off x="2915816" y="2348880"/>
              <a:ext cx="576064" cy="57606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5" name="円/楕円 24"/>
            <p:cNvSpPr/>
            <p:nvPr/>
          </p:nvSpPr>
          <p:spPr>
            <a:xfrm>
              <a:off x="2771800" y="2780928"/>
              <a:ext cx="288032" cy="28803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6" name="円/楕円 25"/>
            <p:cNvSpPr/>
            <p:nvPr/>
          </p:nvSpPr>
          <p:spPr>
            <a:xfrm>
              <a:off x="2771800" y="2204864"/>
              <a:ext cx="288032" cy="28803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7" name="円/楕円 26"/>
            <p:cNvSpPr/>
            <p:nvPr/>
          </p:nvSpPr>
          <p:spPr>
            <a:xfrm>
              <a:off x="3347864" y="2780928"/>
              <a:ext cx="288032" cy="28803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8" name="円/楕円 27"/>
            <p:cNvSpPr/>
            <p:nvPr/>
          </p:nvSpPr>
          <p:spPr>
            <a:xfrm>
              <a:off x="3347864" y="2204864"/>
              <a:ext cx="288032" cy="28803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grpSp>
      <p:grpSp>
        <p:nvGrpSpPr>
          <p:cNvPr id="13" name="グループ化 12"/>
          <p:cNvGrpSpPr>
            <a:grpSpLocks noChangeAspect="1"/>
          </p:cNvGrpSpPr>
          <p:nvPr/>
        </p:nvGrpSpPr>
        <p:grpSpPr>
          <a:xfrm>
            <a:off x="1806006" y="3978047"/>
            <a:ext cx="1296144" cy="1306016"/>
            <a:chOff x="3995936" y="2559968"/>
            <a:chExt cx="648072" cy="653008"/>
          </a:xfrm>
        </p:grpSpPr>
        <p:sp>
          <p:nvSpPr>
            <p:cNvPr id="14" name="正方形/長方形 13"/>
            <p:cNvSpPr/>
            <p:nvPr/>
          </p:nvSpPr>
          <p:spPr>
            <a:xfrm>
              <a:off x="4139952" y="2708920"/>
              <a:ext cx="360040" cy="3600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5" name="円/楕円 14"/>
            <p:cNvSpPr/>
            <p:nvPr/>
          </p:nvSpPr>
          <p:spPr>
            <a:xfrm>
              <a:off x="4355976" y="2924944"/>
              <a:ext cx="288032" cy="28803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6" name="円/楕円 15"/>
            <p:cNvSpPr/>
            <p:nvPr/>
          </p:nvSpPr>
          <p:spPr>
            <a:xfrm>
              <a:off x="3995936" y="2924944"/>
              <a:ext cx="288032" cy="28803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7" name="円/楕円 16"/>
            <p:cNvSpPr/>
            <p:nvPr/>
          </p:nvSpPr>
          <p:spPr>
            <a:xfrm>
              <a:off x="4355976" y="2564904"/>
              <a:ext cx="288032" cy="28803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2" name="円/楕円 21"/>
            <p:cNvSpPr/>
            <p:nvPr/>
          </p:nvSpPr>
          <p:spPr>
            <a:xfrm>
              <a:off x="3995936" y="2559968"/>
              <a:ext cx="288032" cy="28803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grpSp>
      <p:sp>
        <p:nvSpPr>
          <p:cNvPr id="7197" name="Text Box 29"/>
          <p:cNvSpPr txBox="1">
            <a:spLocks noChangeArrowheads="1"/>
          </p:cNvSpPr>
          <p:nvPr/>
        </p:nvSpPr>
        <p:spPr bwMode="auto">
          <a:xfrm>
            <a:off x="4303271" y="2596842"/>
            <a:ext cx="4830168" cy="400110"/>
          </a:xfrm>
          <a:prstGeom prst="rect">
            <a:avLst/>
          </a:prstGeom>
          <a:noFill/>
          <a:ln w="9525">
            <a:noFill/>
            <a:miter lim="800000"/>
            <a:headEnd/>
            <a:tailEnd/>
          </a:ln>
        </p:spPr>
        <p:txBody>
          <a:bodyPr wrap="none">
            <a:spAutoFit/>
          </a:bodyPr>
          <a:lstStyle/>
          <a:p>
            <a:r>
              <a:rPr lang="en-US" altLang="ja-JP" sz="2000" dirty="0" smtClean="0"/>
              <a:t>Make some </a:t>
            </a:r>
            <a:r>
              <a:rPr lang="en-US" altLang="ja-JP" sz="2000" dirty="0"/>
              <a:t>change physical </a:t>
            </a:r>
            <a:r>
              <a:rPr lang="en-US" altLang="ja-JP" sz="2000" dirty="0" smtClean="0"/>
              <a:t>properties!</a:t>
            </a:r>
            <a:endParaRPr lang="en-US" altLang="ja-JP" sz="2000" dirty="0"/>
          </a:p>
        </p:txBody>
      </p:sp>
      <p:sp>
        <p:nvSpPr>
          <p:cNvPr id="7180" name="AutoShape 8"/>
          <p:cNvSpPr>
            <a:spLocks noChangeArrowheads="1"/>
          </p:cNvSpPr>
          <p:nvPr/>
        </p:nvSpPr>
        <p:spPr bwMode="auto">
          <a:xfrm rot="-5400000">
            <a:off x="330994" y="4227438"/>
            <a:ext cx="1068387" cy="793750"/>
          </a:xfrm>
          <a:prstGeom prst="downArrow">
            <a:avLst>
              <a:gd name="adj1" fmla="val 48972"/>
              <a:gd name="adj2" fmla="val 49375"/>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a:solidFill>
              <a:srgbClr val="00B050"/>
            </a:solidFill>
            <a:headEnd/>
            <a:tailEnd/>
          </a:ln>
        </p:spPr>
        <p:style>
          <a:lnRef idx="1">
            <a:schemeClr val="accent4"/>
          </a:lnRef>
          <a:fillRef idx="3">
            <a:schemeClr val="accent4"/>
          </a:fillRef>
          <a:effectRef idx="2">
            <a:schemeClr val="accent4"/>
          </a:effectRef>
          <a:fontRef idx="minor">
            <a:schemeClr val="lt1"/>
          </a:fontRef>
        </p:style>
        <p:txBody>
          <a:bodyPr rot="10800000" wrap="none" anchor="ctr"/>
          <a:lstStyle/>
          <a:p>
            <a:pPr eaLnBrk="1" hangingPunct="1"/>
            <a:endParaRPr kumimoji="1" lang="ja-JP" altLang="en-US"/>
          </a:p>
        </p:txBody>
      </p:sp>
      <p:sp>
        <p:nvSpPr>
          <p:cNvPr id="7181" name="AutoShape 8"/>
          <p:cNvSpPr>
            <a:spLocks noChangeArrowheads="1"/>
          </p:cNvSpPr>
          <p:nvPr/>
        </p:nvSpPr>
        <p:spPr bwMode="auto">
          <a:xfrm rot="5400000">
            <a:off x="3627868" y="4227438"/>
            <a:ext cx="1068387" cy="793750"/>
          </a:xfrm>
          <a:prstGeom prst="downArrow">
            <a:avLst>
              <a:gd name="adj1" fmla="val 48972"/>
              <a:gd name="adj2" fmla="val 49375"/>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a:solidFill>
              <a:srgbClr val="00B050"/>
            </a:solidFill>
            <a:headEnd/>
            <a:tailEnd/>
          </a:ln>
        </p:spPr>
        <p:style>
          <a:lnRef idx="1">
            <a:schemeClr val="accent4"/>
          </a:lnRef>
          <a:fillRef idx="3">
            <a:schemeClr val="accent4"/>
          </a:fillRef>
          <a:effectRef idx="2">
            <a:schemeClr val="accent4"/>
          </a:effectRef>
          <a:fontRef idx="minor">
            <a:schemeClr val="lt1"/>
          </a:fontRef>
        </p:style>
        <p:txBody>
          <a:bodyPr wrap="none" anchor="ctr"/>
          <a:lstStyle/>
          <a:p>
            <a:pPr eaLnBrk="1" hangingPunct="1"/>
            <a:endParaRPr kumimoji="1" lang="ja-JP" altLang="en-US"/>
          </a:p>
        </p:txBody>
      </p:sp>
      <p:sp>
        <p:nvSpPr>
          <p:cNvPr id="2" name="AutoShape 8"/>
          <p:cNvSpPr>
            <a:spLocks noChangeArrowheads="1"/>
          </p:cNvSpPr>
          <p:nvPr/>
        </p:nvSpPr>
        <p:spPr bwMode="auto">
          <a:xfrm rot="10800000">
            <a:off x="1924050" y="5731594"/>
            <a:ext cx="1068388" cy="793750"/>
          </a:xfrm>
          <a:prstGeom prst="downArrow">
            <a:avLst>
              <a:gd name="adj1" fmla="val 48972"/>
              <a:gd name="adj2" fmla="val 49375"/>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a:solidFill>
              <a:srgbClr val="00B050"/>
            </a:solidFill>
            <a:headEnd/>
            <a:tailEnd/>
          </a:ln>
        </p:spPr>
        <p:style>
          <a:lnRef idx="1">
            <a:schemeClr val="accent4"/>
          </a:lnRef>
          <a:fillRef idx="3">
            <a:schemeClr val="accent4"/>
          </a:fillRef>
          <a:effectRef idx="2">
            <a:schemeClr val="accent4"/>
          </a:effectRef>
          <a:fontRef idx="minor">
            <a:schemeClr val="lt1"/>
          </a:fontRef>
        </p:style>
        <p:txBody>
          <a:bodyPr rot="10800000" vert="eaVert" wrap="none" anchor="ctr"/>
          <a:lstStyle/>
          <a:p>
            <a:pPr eaLnBrk="1" hangingPunct="1"/>
            <a:endParaRPr kumimoji="1" lang="ja-JP" altLang="en-US"/>
          </a:p>
        </p:txBody>
      </p:sp>
      <p:sp>
        <p:nvSpPr>
          <p:cNvPr id="7183" name="AutoShape 8"/>
          <p:cNvSpPr>
            <a:spLocks noChangeArrowheads="1"/>
          </p:cNvSpPr>
          <p:nvPr/>
        </p:nvSpPr>
        <p:spPr bwMode="auto">
          <a:xfrm>
            <a:off x="1924050" y="2610569"/>
            <a:ext cx="1068388" cy="793750"/>
          </a:xfrm>
          <a:prstGeom prst="downArrow">
            <a:avLst>
              <a:gd name="adj1" fmla="val 48972"/>
              <a:gd name="adj2" fmla="val 49375"/>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a:solidFill>
              <a:srgbClr val="00B050"/>
            </a:solidFill>
            <a:headEnd/>
            <a:tailEnd/>
          </a:ln>
        </p:spPr>
        <p:style>
          <a:lnRef idx="1">
            <a:schemeClr val="accent4"/>
          </a:lnRef>
          <a:fillRef idx="3">
            <a:schemeClr val="accent4"/>
          </a:fillRef>
          <a:effectRef idx="2">
            <a:schemeClr val="accent4"/>
          </a:effectRef>
          <a:fontRef idx="minor">
            <a:schemeClr val="lt1"/>
          </a:fontRef>
        </p:style>
        <p:txBody>
          <a:bodyPr vert="eaVert" wrap="none" anchor="ctr"/>
          <a:lstStyle/>
          <a:p>
            <a:pPr eaLnBrk="1" hangingPunct="1"/>
            <a:endParaRPr kumimoji="1" lang="ja-JP" altLang="en-US"/>
          </a:p>
        </p:txBody>
      </p:sp>
      <p:sp>
        <p:nvSpPr>
          <p:cNvPr id="40989" name="Text Box 29"/>
          <p:cNvSpPr txBox="1">
            <a:spLocks noChangeArrowheads="1"/>
          </p:cNvSpPr>
          <p:nvPr/>
        </p:nvSpPr>
        <p:spPr bwMode="auto">
          <a:xfrm>
            <a:off x="1474788" y="4223498"/>
            <a:ext cx="2029723" cy="646331"/>
          </a:xfrm>
          <a:prstGeom prst="rect">
            <a:avLst/>
          </a:prstGeom>
          <a:noFill/>
          <a:ln w="9525">
            <a:noFill/>
            <a:miter lim="800000"/>
            <a:headEnd/>
            <a:tailEnd/>
          </a:ln>
          <a:effectLst/>
        </p:spPr>
        <p:txBody>
          <a:bodyPr wrap="none">
            <a:spAutoFit/>
          </a:bodyPr>
          <a:lstStyle/>
          <a:p>
            <a:pPr>
              <a:defRPr/>
            </a:pPr>
            <a:r>
              <a:rPr lang="en-US" altLang="ja-JP" sz="3600" dirty="0">
                <a:solidFill>
                  <a:srgbClr val="FE5E16"/>
                </a:solidFill>
                <a:effectLst>
                  <a:outerShdw blurRad="38100" dist="38100" dir="2700000" algn="tl">
                    <a:srgbClr val="C0C0C0"/>
                  </a:outerShdw>
                </a:effectLst>
                <a:ea typeface="ＭＳ Ｐゴシック" pitchFamily="50" charset="-128"/>
              </a:rPr>
              <a:t>pressure</a:t>
            </a:r>
          </a:p>
        </p:txBody>
      </p:sp>
      <p:sp>
        <p:nvSpPr>
          <p:cNvPr id="19" name="テキスト ボックス 18"/>
          <p:cNvSpPr txBox="1"/>
          <p:nvPr/>
        </p:nvSpPr>
        <p:spPr>
          <a:xfrm>
            <a:off x="755576" y="1897668"/>
            <a:ext cx="2595582" cy="461665"/>
          </a:xfrm>
          <a:prstGeom prst="rect">
            <a:avLst/>
          </a:prstGeom>
          <a:noFill/>
        </p:spPr>
        <p:txBody>
          <a:bodyPr wrap="none" rtlCol="0">
            <a:spAutoFit/>
          </a:bodyPr>
          <a:lstStyle/>
          <a:p>
            <a:r>
              <a:rPr kumimoji="1" lang="en-US" altLang="ja-JP" sz="2400" b="1" dirty="0" smtClean="0">
                <a:solidFill>
                  <a:srgbClr val="0070C0"/>
                </a:solidFill>
              </a:rPr>
              <a:t>Pressure effect</a:t>
            </a:r>
            <a:endParaRPr kumimoji="1" lang="ja-JP" altLang="en-US" sz="2400" b="1" dirty="0">
              <a:solidFill>
                <a:srgbClr val="0070C0"/>
              </a:solidFill>
            </a:endParaRPr>
          </a:p>
        </p:txBody>
      </p:sp>
      <p:sp>
        <p:nvSpPr>
          <p:cNvPr id="20" name="下矢印 19"/>
          <p:cNvSpPr/>
          <p:nvPr/>
        </p:nvSpPr>
        <p:spPr>
          <a:xfrm>
            <a:off x="5580112" y="3423734"/>
            <a:ext cx="1512168" cy="864096"/>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1" name="テキスト ボックス 20"/>
          <p:cNvSpPr txBox="1"/>
          <p:nvPr/>
        </p:nvSpPr>
        <p:spPr>
          <a:xfrm>
            <a:off x="4644008" y="4509789"/>
            <a:ext cx="4680520" cy="1785104"/>
          </a:xfrm>
          <a:prstGeom prst="rect">
            <a:avLst/>
          </a:prstGeom>
          <a:noFill/>
        </p:spPr>
        <p:txBody>
          <a:bodyPr wrap="square" rtlCol="0">
            <a:spAutoFit/>
          </a:bodyPr>
          <a:lstStyle/>
          <a:p>
            <a:r>
              <a:rPr kumimoji="1" lang="ja-JP" altLang="en-US" sz="2000" dirty="0" smtClean="0"/>
              <a:t>・ </a:t>
            </a:r>
            <a:r>
              <a:rPr kumimoji="1" lang="en-US" altLang="ja-JP" sz="2000" dirty="0" smtClean="0"/>
              <a:t>Volume</a:t>
            </a:r>
          </a:p>
          <a:p>
            <a:r>
              <a:rPr kumimoji="1" lang="ja-JP" altLang="en-US" sz="2000" smtClean="0"/>
              <a:t>・ </a:t>
            </a:r>
            <a:r>
              <a:rPr kumimoji="1" lang="en-US" altLang="ja-JP" sz="2000" smtClean="0"/>
              <a:t>Some </a:t>
            </a:r>
            <a:r>
              <a:rPr kumimoji="1" lang="en-US" altLang="ja-JP" sz="2000" dirty="0" smtClean="0"/>
              <a:t>phase transition</a:t>
            </a:r>
          </a:p>
          <a:p>
            <a:r>
              <a:rPr lang="en-US" altLang="ja-JP" sz="2000" dirty="0" smtClean="0"/>
              <a:t>       Structural phase transition</a:t>
            </a:r>
          </a:p>
          <a:p>
            <a:r>
              <a:rPr kumimoji="1" lang="en-US" altLang="ja-JP" sz="2000" dirty="0" smtClean="0"/>
              <a:t>       Magnetic phase transition</a:t>
            </a:r>
            <a:endParaRPr kumimoji="1" lang="en-US" altLang="ja-JP" sz="1000" dirty="0" smtClean="0"/>
          </a:p>
          <a:p>
            <a:endParaRPr kumimoji="1" lang="en-US" altLang="ja-JP" sz="1000" dirty="0" smtClean="0"/>
          </a:p>
          <a:p>
            <a:r>
              <a:rPr lang="en-US" altLang="ja-JP" sz="2000" dirty="0" smtClean="0"/>
              <a:t>                              etc…</a:t>
            </a:r>
            <a:endParaRPr kumimoji="1" lang="en-US" altLang="ja-JP" sz="2000" dirty="0" smtClean="0"/>
          </a:p>
        </p:txBody>
      </p:sp>
      <p:sp>
        <p:nvSpPr>
          <p:cNvPr id="29" name="テキスト ボックス 28"/>
          <p:cNvSpPr txBox="1"/>
          <p:nvPr/>
        </p:nvSpPr>
        <p:spPr>
          <a:xfrm>
            <a:off x="539552" y="404664"/>
            <a:ext cx="4248472" cy="523220"/>
          </a:xfrm>
          <a:prstGeom prst="rect">
            <a:avLst/>
          </a:prstGeom>
          <a:noFill/>
        </p:spPr>
        <p:txBody>
          <a:bodyPr wrap="square" rtlCol="0">
            <a:spAutoFit/>
          </a:bodyPr>
          <a:lstStyle/>
          <a:p>
            <a:r>
              <a:rPr lang="en-US" altLang="ja-JP" sz="2800" b="1" dirty="0" smtClean="0">
                <a:solidFill>
                  <a:srgbClr val="FE5E16"/>
                </a:solidFill>
              </a:rPr>
              <a:t>About the pressure</a:t>
            </a:r>
            <a:endParaRPr kumimoji="1" lang="ja-JP" altLang="en-US" sz="2800" b="1" dirty="0">
              <a:solidFill>
                <a:srgbClr val="FE5E16"/>
              </a:solidFill>
            </a:endParaRPr>
          </a:p>
        </p:txBody>
      </p:sp>
      <p:sp>
        <p:nvSpPr>
          <p:cNvPr id="30" name="テキスト ボックス 29"/>
          <p:cNvSpPr txBox="1"/>
          <p:nvPr/>
        </p:nvSpPr>
        <p:spPr>
          <a:xfrm>
            <a:off x="1403648" y="1052736"/>
            <a:ext cx="6552728" cy="707886"/>
          </a:xfrm>
          <a:prstGeom prst="rect">
            <a:avLst/>
          </a:prstGeom>
          <a:noFill/>
        </p:spPr>
        <p:txBody>
          <a:bodyPr wrap="square" rtlCol="0">
            <a:spAutoFit/>
          </a:bodyPr>
          <a:lstStyle/>
          <a:p>
            <a:r>
              <a:rPr kumimoji="1" lang="en-US" altLang="ja-JP" sz="2000" dirty="0" smtClean="0"/>
              <a:t>Pressure is one of the important  physical </a:t>
            </a:r>
            <a:r>
              <a:rPr lang="en-US" altLang="ja-JP" sz="2000" dirty="0" smtClean="0"/>
              <a:t>quantity.</a:t>
            </a:r>
          </a:p>
          <a:p>
            <a:endParaRPr kumimoji="1" lang="ja-JP" altLang="en-US" sz="2000" dirty="0"/>
          </a:p>
        </p:txBody>
      </p:sp>
      <p:sp>
        <p:nvSpPr>
          <p:cNvPr id="31" name="テキスト ボックス 30"/>
          <p:cNvSpPr txBox="1"/>
          <p:nvPr/>
        </p:nvSpPr>
        <p:spPr>
          <a:xfrm>
            <a:off x="4427984" y="1412776"/>
            <a:ext cx="3744416" cy="707886"/>
          </a:xfrm>
          <a:prstGeom prst="rect">
            <a:avLst/>
          </a:prstGeom>
          <a:noFill/>
        </p:spPr>
        <p:txBody>
          <a:bodyPr wrap="square" rtlCol="0">
            <a:spAutoFit/>
          </a:bodyPr>
          <a:lstStyle/>
          <a:p>
            <a:r>
              <a:rPr kumimoji="1" lang="en-US" altLang="ja-JP" sz="2000" dirty="0" smtClean="0"/>
              <a:t>Ex.</a:t>
            </a:r>
          </a:p>
          <a:p>
            <a:r>
              <a:rPr lang="en-US" altLang="ja-JP" sz="2000" dirty="0" smtClean="0"/>
              <a:t>    Ideal gas low : </a:t>
            </a:r>
            <a:r>
              <a:rPr lang="en-US" altLang="ja-JP" sz="2000" i="1" dirty="0" smtClean="0"/>
              <a:t>PV</a:t>
            </a:r>
            <a:r>
              <a:rPr lang="en-US" altLang="ja-JP" sz="2000" dirty="0" smtClean="0"/>
              <a:t>=</a:t>
            </a:r>
            <a:r>
              <a:rPr lang="en-US" altLang="ja-JP" sz="2000" i="1" dirty="0" smtClean="0"/>
              <a:t>RT</a:t>
            </a:r>
            <a:endParaRPr kumimoji="1" lang="ja-JP" altLang="en-US" sz="20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7180"/>
                                        </p:tgtEl>
                                        <p:attrNameLst>
                                          <p:attrName>style.visibility</p:attrName>
                                        </p:attrNameLst>
                                      </p:cBhvr>
                                      <p:to>
                                        <p:strVal val="visible"/>
                                      </p:to>
                                    </p:set>
                                    <p:animEffect transition="in" filter="fade">
                                      <p:cBhvr>
                                        <p:cTn id="10" dur="500"/>
                                        <p:tgtEl>
                                          <p:spTgt spid="7180"/>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7181"/>
                                        </p:tgtEl>
                                        <p:attrNameLst>
                                          <p:attrName>style.visibility</p:attrName>
                                        </p:attrNameLst>
                                      </p:cBhvr>
                                      <p:to>
                                        <p:strVal val="visible"/>
                                      </p:to>
                                    </p:set>
                                    <p:animEffect transition="in" filter="fade">
                                      <p:cBhvr>
                                        <p:cTn id="13" dur="500"/>
                                        <p:tgtEl>
                                          <p:spTgt spid="7181"/>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7183"/>
                                        </p:tgtEl>
                                        <p:attrNameLst>
                                          <p:attrName>style.visibility</p:attrName>
                                        </p:attrNameLst>
                                      </p:cBhvr>
                                      <p:to>
                                        <p:strVal val="visible"/>
                                      </p:to>
                                    </p:set>
                                    <p:animEffect transition="in" filter="fade">
                                      <p:cBhvr>
                                        <p:cTn id="19" dur="500"/>
                                        <p:tgtEl>
                                          <p:spTgt spid="718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0 -2.96296E-6 L 0 0.07361 " pathEditMode="relative" rAng="0" ptsTypes="AA">
                                      <p:cBhvr>
                                        <p:cTn id="26" dur="2000" fill="hold"/>
                                        <p:tgtEl>
                                          <p:spTgt spid="7183"/>
                                        </p:tgtEl>
                                        <p:attrNameLst>
                                          <p:attrName>ppt_x</p:attrName>
                                          <p:attrName>ppt_y</p:attrName>
                                        </p:attrNameLst>
                                      </p:cBhvr>
                                      <p:rCtr x="0" y="37"/>
                                    </p:animMotion>
                                  </p:childTnLst>
                                </p:cTn>
                              </p:par>
                              <p:par>
                                <p:cTn id="27" presetID="64" presetClass="path" presetSubtype="0" accel="50000" decel="50000" fill="hold" grpId="0" nodeType="withEffect">
                                  <p:stCondLst>
                                    <p:cond delay="0"/>
                                  </p:stCondLst>
                                  <p:childTnLst>
                                    <p:animMotion origin="layout" path="M 0 -4.81481E-6 L 0 -0.06805 " pathEditMode="relative" rAng="0" ptsTypes="AA">
                                      <p:cBhvr>
                                        <p:cTn id="28" dur="2000" fill="hold"/>
                                        <p:tgtEl>
                                          <p:spTgt spid="2"/>
                                        </p:tgtEl>
                                        <p:attrNameLst>
                                          <p:attrName>ppt_x</p:attrName>
                                          <p:attrName>ppt_y</p:attrName>
                                        </p:attrNameLst>
                                      </p:cBhvr>
                                      <p:rCtr x="0" y="-34"/>
                                    </p:animMotion>
                                  </p:childTnLst>
                                </p:cTn>
                              </p:par>
                              <p:par>
                                <p:cTn id="29" presetID="35" presetClass="path" presetSubtype="0" accel="50000" decel="50000" fill="hold" grpId="0" nodeType="withEffect">
                                  <p:stCondLst>
                                    <p:cond delay="0"/>
                                  </p:stCondLst>
                                  <p:childTnLst>
                                    <p:animMotion origin="layout" path="M -4.72222E-6 -4.81481E-6 L -0.05121 -4.81481E-6 " pathEditMode="relative" rAng="0" ptsTypes="AA">
                                      <p:cBhvr>
                                        <p:cTn id="30" dur="2000" fill="hold"/>
                                        <p:tgtEl>
                                          <p:spTgt spid="7181"/>
                                        </p:tgtEl>
                                        <p:attrNameLst>
                                          <p:attrName>ppt_x</p:attrName>
                                          <p:attrName>ppt_y</p:attrName>
                                        </p:attrNameLst>
                                      </p:cBhvr>
                                      <p:rCtr x="-26" y="0"/>
                                    </p:animMotion>
                                  </p:childTnLst>
                                </p:cTn>
                              </p:par>
                              <p:par>
                                <p:cTn id="31" presetID="63" presetClass="path" presetSubtype="0" accel="50000" decel="50000" fill="hold" grpId="0" nodeType="withEffect">
                                  <p:stCondLst>
                                    <p:cond delay="0"/>
                                  </p:stCondLst>
                                  <p:childTnLst>
                                    <p:animMotion origin="layout" path="M -3.33333E-6 -3.7037E-6 L 0.05139 -3.7037E-6 " pathEditMode="relative" rAng="0" ptsTypes="AA">
                                      <p:cBhvr>
                                        <p:cTn id="32" dur="2000" fill="hold"/>
                                        <p:tgtEl>
                                          <p:spTgt spid="7180"/>
                                        </p:tgtEl>
                                        <p:attrNameLst>
                                          <p:attrName>ppt_x</p:attrName>
                                          <p:attrName>ppt_y</p:attrName>
                                        </p:attrNameLst>
                                      </p:cBhvr>
                                      <p:rCtr x="26" y="0"/>
                                    </p:animMotion>
                                  </p:childTnLst>
                                </p:cTn>
                              </p:par>
                              <p:par>
                                <p:cTn id="33" presetID="10" presetClass="exit" presetSubtype="0" fill="hold" nodeType="withEffect">
                                  <p:stCondLst>
                                    <p:cond delay="0"/>
                                  </p:stCondLst>
                                  <p:childTnLst>
                                    <p:animEffect transition="out" filter="fade">
                                      <p:cBhvr>
                                        <p:cTn id="34" dur="2000"/>
                                        <p:tgtEl>
                                          <p:spTgt spid="23"/>
                                        </p:tgtEl>
                                      </p:cBhvr>
                                    </p:animEffect>
                                    <p:set>
                                      <p:cBhvr>
                                        <p:cTn id="35" dur="1" fill="hold">
                                          <p:stCondLst>
                                            <p:cond delay="1999"/>
                                          </p:stCondLst>
                                        </p:cTn>
                                        <p:tgtEl>
                                          <p:spTgt spid="23"/>
                                        </p:tgtEl>
                                        <p:attrNameLst>
                                          <p:attrName>style.visibility</p:attrName>
                                        </p:attrNameLst>
                                      </p:cBhvr>
                                      <p:to>
                                        <p:strVal val="hidden"/>
                                      </p:to>
                                    </p:set>
                                  </p:childTnLst>
                                </p:cTn>
                              </p:par>
                              <p:par>
                                <p:cTn id="36" presetID="10" presetClass="entr" presetSubtype="0"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2000"/>
                                        <p:tgtEl>
                                          <p:spTgt spid="1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0989"/>
                                        </p:tgtEl>
                                        <p:attrNameLst>
                                          <p:attrName>style.visibility</p:attrName>
                                        </p:attrNameLst>
                                      </p:cBhvr>
                                      <p:to>
                                        <p:strVal val="visible"/>
                                      </p:to>
                                    </p:set>
                                    <p:animEffect transition="in" filter="fade">
                                      <p:cBhvr>
                                        <p:cTn id="41" dur="750"/>
                                        <p:tgtEl>
                                          <p:spTgt spid="40989"/>
                                        </p:tgtEl>
                                      </p:cBhvr>
                                    </p:animEffect>
                                  </p:childTnLst>
                                </p:cTn>
                              </p:par>
                              <p:par>
                                <p:cTn id="42" presetID="10" presetClass="entr" presetSubtype="0" fill="hold" grpId="0" nodeType="withEffect">
                                  <p:stCondLst>
                                    <p:cond delay="500"/>
                                  </p:stCondLst>
                                  <p:childTnLst>
                                    <p:set>
                                      <p:cBhvr>
                                        <p:cTn id="43" dur="1" fill="hold">
                                          <p:stCondLst>
                                            <p:cond delay="0"/>
                                          </p:stCondLst>
                                        </p:cTn>
                                        <p:tgtEl>
                                          <p:spTgt spid="7197"/>
                                        </p:tgtEl>
                                        <p:attrNameLst>
                                          <p:attrName>style.visibility</p:attrName>
                                        </p:attrNameLst>
                                      </p:cBhvr>
                                      <p:to>
                                        <p:strVal val="visible"/>
                                      </p:to>
                                    </p:set>
                                    <p:animEffect transition="in" filter="fade">
                                      <p:cBhvr>
                                        <p:cTn id="44" dur="1000"/>
                                        <p:tgtEl>
                                          <p:spTgt spid="7197"/>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blinds(horizontal)">
                                      <p:cBhvr>
                                        <p:cTn id="49" dur="500"/>
                                        <p:tgtEl>
                                          <p:spTgt spid="20"/>
                                        </p:tgtEl>
                                      </p:cBhvr>
                                    </p:animEffect>
                                  </p:childTnLst>
                                </p:cTn>
                              </p:par>
                            </p:childTnLst>
                          </p:cTn>
                        </p:par>
                        <p:par>
                          <p:cTn id="50" fill="hold">
                            <p:stCondLst>
                              <p:cond delay="500"/>
                            </p:stCondLst>
                            <p:childTnLst>
                              <p:par>
                                <p:cTn id="51" presetID="10" presetClass="entr" presetSubtype="0"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7" grpId="0"/>
      <p:bldP spid="7180" grpId="0" animBg="1"/>
      <p:bldP spid="7180" grpId="1" animBg="1"/>
      <p:bldP spid="7181" grpId="0" animBg="1"/>
      <p:bldP spid="7181" grpId="1" animBg="1"/>
      <p:bldP spid="2" grpId="0" animBg="1"/>
      <p:bldP spid="2" grpId="1" animBg="1"/>
      <p:bldP spid="7183" grpId="0" animBg="1"/>
      <p:bldP spid="7183" grpId="1" animBg="1"/>
      <p:bldP spid="40989" grpId="0"/>
      <p:bldP spid="19" grpId="0"/>
      <p:bldP spid="20" grpId="0" animBg="1"/>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descr="P5240043.JPG"/>
          <p:cNvPicPr>
            <a:picLocks noChangeAspect="1"/>
          </p:cNvPicPr>
          <p:nvPr/>
        </p:nvPicPr>
        <p:blipFill>
          <a:blip r:embed="rId3" cstate="print"/>
          <a:stretch>
            <a:fillRect/>
          </a:stretch>
        </p:blipFill>
        <p:spPr>
          <a:xfrm>
            <a:off x="4991538" y="3645024"/>
            <a:ext cx="2964838" cy="2223628"/>
          </a:xfrm>
          <a:prstGeom prst="rect">
            <a:avLst/>
          </a:prstGeom>
        </p:spPr>
      </p:pic>
      <p:sp>
        <p:nvSpPr>
          <p:cNvPr id="10" name="テキスト ボックス 9"/>
          <p:cNvSpPr txBox="1"/>
          <p:nvPr/>
        </p:nvSpPr>
        <p:spPr>
          <a:xfrm>
            <a:off x="4283968" y="1268760"/>
            <a:ext cx="4540025" cy="846386"/>
          </a:xfrm>
          <a:prstGeom prst="rect">
            <a:avLst/>
          </a:prstGeom>
          <a:noFill/>
          <a:ln>
            <a:solidFill>
              <a:schemeClr val="tx1"/>
            </a:solidFill>
          </a:ln>
        </p:spPr>
        <p:txBody>
          <a:bodyPr wrap="none" rtlCol="0">
            <a:spAutoFit/>
          </a:bodyPr>
          <a:lstStyle/>
          <a:p>
            <a:r>
              <a:rPr kumimoji="1" lang="en-US" altLang="ja-JP" sz="2000" dirty="0" smtClean="0"/>
              <a:t>1</a:t>
            </a:r>
            <a:r>
              <a:rPr kumimoji="1" lang="ja-JP" altLang="en-US" sz="2000" dirty="0" smtClean="0"/>
              <a:t>気圧 </a:t>
            </a:r>
            <a:r>
              <a:rPr kumimoji="1" lang="en-US" altLang="ja-JP" sz="2000" dirty="0" smtClean="0"/>
              <a:t>= 1,013 </a:t>
            </a:r>
            <a:r>
              <a:rPr kumimoji="1" lang="en-US" altLang="ja-JP" sz="2000" dirty="0" err="1" smtClean="0"/>
              <a:t>hPa</a:t>
            </a:r>
            <a:r>
              <a:rPr lang="ja-JP" altLang="en-US" sz="2000" dirty="0" smtClean="0"/>
              <a:t> </a:t>
            </a:r>
            <a:r>
              <a:rPr lang="en-US" altLang="ja-JP" sz="2000" dirty="0" smtClean="0"/>
              <a:t>=</a:t>
            </a:r>
            <a:r>
              <a:rPr kumimoji="1" lang="ja-JP" altLang="en-US" sz="2000" dirty="0" smtClean="0"/>
              <a:t> </a:t>
            </a:r>
            <a:r>
              <a:rPr kumimoji="1" lang="en-US" altLang="ja-JP" sz="2000" dirty="0" smtClean="0"/>
              <a:t>101,300 Pa</a:t>
            </a:r>
          </a:p>
          <a:p>
            <a:endParaRPr kumimoji="1" lang="en-US" altLang="ja-JP" sz="900" dirty="0" smtClean="0"/>
          </a:p>
          <a:p>
            <a:r>
              <a:rPr lang="en-US" altLang="ja-JP" sz="2000" dirty="0" smtClean="0"/>
              <a:t>1 GPa = 1,000,000,000 Pa </a:t>
            </a:r>
            <a:r>
              <a:rPr lang="ja-JP" altLang="en-US" sz="2000" dirty="0" smtClean="0"/>
              <a:t>≒</a:t>
            </a:r>
            <a:r>
              <a:rPr lang="en-US" altLang="ja-JP" sz="2000" dirty="0" smtClean="0"/>
              <a:t> 1</a:t>
            </a:r>
            <a:r>
              <a:rPr lang="ja-JP" altLang="en-US" sz="2000" dirty="0" smtClean="0"/>
              <a:t>万気圧</a:t>
            </a:r>
            <a:endParaRPr kumimoji="1" lang="ja-JP" altLang="en-US" sz="2000" dirty="0"/>
          </a:p>
        </p:txBody>
      </p:sp>
      <p:pic>
        <p:nvPicPr>
          <p:cNvPr id="11" name="図 10" descr="水相図.jpg"/>
          <p:cNvPicPr>
            <a:picLocks noChangeAspect="1"/>
          </p:cNvPicPr>
          <p:nvPr/>
        </p:nvPicPr>
        <p:blipFill>
          <a:blip r:embed="rId4" cstate="print">
            <a:lum contrast="20000"/>
          </a:blip>
          <a:srcRect l="3827" r="9073" b="9615"/>
          <a:stretch>
            <a:fillRect/>
          </a:stretch>
        </p:blipFill>
        <p:spPr>
          <a:xfrm>
            <a:off x="467544" y="1772816"/>
            <a:ext cx="3456384" cy="3682770"/>
          </a:xfrm>
          <a:prstGeom prst="rect">
            <a:avLst/>
          </a:prstGeom>
        </p:spPr>
      </p:pic>
      <p:cxnSp>
        <p:nvCxnSpPr>
          <p:cNvPr id="13" name="直線コネクタ 12"/>
          <p:cNvCxnSpPr/>
          <p:nvPr/>
        </p:nvCxnSpPr>
        <p:spPr>
          <a:xfrm>
            <a:off x="1035792" y="2684052"/>
            <a:ext cx="275511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a:stCxn id="24" idx="2"/>
          </p:cNvCxnSpPr>
          <p:nvPr/>
        </p:nvCxnSpPr>
        <p:spPr>
          <a:xfrm rot="16200000" flipH="1">
            <a:off x="798608" y="1908955"/>
            <a:ext cx="844934" cy="653181"/>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sp>
        <p:nvSpPr>
          <p:cNvPr id="24" name="テキスト ボックス 23"/>
          <p:cNvSpPr txBox="1"/>
          <p:nvPr/>
        </p:nvSpPr>
        <p:spPr>
          <a:xfrm>
            <a:off x="251520" y="1289859"/>
            <a:ext cx="1285929" cy="523220"/>
          </a:xfrm>
          <a:prstGeom prst="rect">
            <a:avLst/>
          </a:prstGeom>
          <a:noFill/>
        </p:spPr>
        <p:txBody>
          <a:bodyPr wrap="none" rtlCol="0">
            <a:spAutoFit/>
          </a:bodyPr>
          <a:lstStyle/>
          <a:p>
            <a:r>
              <a:rPr kumimoji="1" lang="en-US" altLang="ja-JP" sz="1400" dirty="0" smtClean="0"/>
              <a:t>At room </a:t>
            </a:r>
          </a:p>
          <a:p>
            <a:r>
              <a:rPr kumimoji="1" lang="en-US" altLang="ja-JP" sz="1400" dirty="0" smtClean="0"/>
              <a:t>Temperature</a:t>
            </a:r>
            <a:endParaRPr kumimoji="1" lang="ja-JP" altLang="en-US" sz="1400" dirty="0"/>
          </a:p>
        </p:txBody>
      </p:sp>
      <p:sp>
        <p:nvSpPr>
          <p:cNvPr id="36" name="テキスト ボックス 35"/>
          <p:cNvSpPr txBox="1"/>
          <p:nvPr/>
        </p:nvSpPr>
        <p:spPr>
          <a:xfrm>
            <a:off x="0" y="5888305"/>
            <a:ext cx="4932040" cy="276999"/>
          </a:xfrm>
          <a:prstGeom prst="rect">
            <a:avLst/>
          </a:prstGeom>
          <a:noFill/>
        </p:spPr>
        <p:txBody>
          <a:bodyPr wrap="square" rtlCol="0">
            <a:spAutoFit/>
          </a:bodyPr>
          <a:lstStyle/>
          <a:p>
            <a:r>
              <a:rPr kumimoji="1" lang="en-US" altLang="ja-JP" sz="1200" dirty="0" smtClean="0"/>
              <a:t>Ref. Norikazu Maeda, </a:t>
            </a:r>
            <a:r>
              <a:rPr lang="ja-JP" altLang="en-US" sz="1200" dirty="0" smtClean="0"/>
              <a:t>水の科学</a:t>
            </a:r>
            <a:r>
              <a:rPr lang="en-US" altLang="ja-JP" sz="1200" dirty="0" smtClean="0"/>
              <a:t>, p165, </a:t>
            </a:r>
            <a:r>
              <a:rPr lang="ja-JP" altLang="en-US" sz="1200" dirty="0" smtClean="0"/>
              <a:t>北海道大学図書刊行会 </a:t>
            </a:r>
            <a:r>
              <a:rPr lang="en-US" altLang="ja-JP" sz="1200" dirty="0" smtClean="0"/>
              <a:t>(1981)</a:t>
            </a:r>
            <a:endParaRPr kumimoji="1" lang="ja-JP" altLang="en-US" sz="1200" dirty="0"/>
          </a:p>
        </p:txBody>
      </p:sp>
      <p:sp>
        <p:nvSpPr>
          <p:cNvPr id="14" name="テキスト ボックス 13"/>
          <p:cNvSpPr txBox="1"/>
          <p:nvPr/>
        </p:nvSpPr>
        <p:spPr>
          <a:xfrm>
            <a:off x="883474" y="5589240"/>
            <a:ext cx="2608406" cy="369332"/>
          </a:xfrm>
          <a:prstGeom prst="rect">
            <a:avLst/>
          </a:prstGeom>
          <a:noFill/>
        </p:spPr>
        <p:txBody>
          <a:bodyPr wrap="none" rtlCol="0">
            <a:spAutoFit/>
          </a:bodyPr>
          <a:lstStyle/>
          <a:p>
            <a:r>
              <a:rPr kumimoji="1" lang="en-US" altLang="ja-JP" dirty="0" smtClean="0"/>
              <a:t>Phase diagram of H</a:t>
            </a:r>
            <a:r>
              <a:rPr kumimoji="1" lang="en-US" altLang="ja-JP" baseline="-25000" dirty="0" smtClean="0"/>
              <a:t>2</a:t>
            </a:r>
            <a:r>
              <a:rPr kumimoji="1" lang="en-US" altLang="ja-JP" dirty="0" smtClean="0"/>
              <a:t>O</a:t>
            </a:r>
            <a:endParaRPr kumimoji="1" lang="ja-JP" altLang="en-US" dirty="0"/>
          </a:p>
        </p:txBody>
      </p:sp>
      <p:sp>
        <p:nvSpPr>
          <p:cNvPr id="16" name="テキスト ボックス 15"/>
          <p:cNvSpPr txBox="1"/>
          <p:nvPr/>
        </p:nvSpPr>
        <p:spPr>
          <a:xfrm>
            <a:off x="755576" y="548680"/>
            <a:ext cx="2811988" cy="523220"/>
          </a:xfrm>
          <a:prstGeom prst="rect">
            <a:avLst/>
          </a:prstGeom>
          <a:noFill/>
        </p:spPr>
        <p:txBody>
          <a:bodyPr wrap="none" rtlCol="0">
            <a:spAutoFit/>
          </a:bodyPr>
          <a:lstStyle/>
          <a:p>
            <a:r>
              <a:rPr kumimoji="1" lang="en-US" altLang="ja-JP" sz="2800" b="1" dirty="0" smtClean="0">
                <a:solidFill>
                  <a:srgbClr val="FE5E16"/>
                </a:solidFill>
              </a:rPr>
              <a:t>In case of H</a:t>
            </a:r>
            <a:r>
              <a:rPr kumimoji="1" lang="en-US" altLang="ja-JP" sz="2800" b="1" baseline="-25000" dirty="0" smtClean="0">
                <a:solidFill>
                  <a:srgbClr val="FE5E16"/>
                </a:solidFill>
              </a:rPr>
              <a:t>2</a:t>
            </a:r>
            <a:r>
              <a:rPr kumimoji="1" lang="en-US" altLang="ja-JP" sz="2800" b="1" dirty="0" smtClean="0">
                <a:solidFill>
                  <a:srgbClr val="FE5E16"/>
                </a:solidFill>
              </a:rPr>
              <a:t>O</a:t>
            </a:r>
            <a:endParaRPr kumimoji="1" lang="ja-JP" altLang="en-US" sz="2800" b="1" dirty="0">
              <a:solidFill>
                <a:srgbClr val="FE5E16"/>
              </a:solidFill>
            </a:endParaRPr>
          </a:p>
        </p:txBody>
      </p:sp>
      <p:cxnSp>
        <p:nvCxnSpPr>
          <p:cNvPr id="19" name="直線コネクタ 18"/>
          <p:cNvCxnSpPr/>
          <p:nvPr/>
        </p:nvCxnSpPr>
        <p:spPr>
          <a:xfrm>
            <a:off x="1028429" y="2996952"/>
            <a:ext cx="2755112"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23" name="直線矢印コネクタ 22"/>
          <p:cNvCxnSpPr>
            <a:stCxn id="26" idx="0"/>
          </p:cNvCxnSpPr>
          <p:nvPr/>
        </p:nvCxnSpPr>
        <p:spPr>
          <a:xfrm rot="5400000" flipH="1" flipV="1">
            <a:off x="455805" y="2913204"/>
            <a:ext cx="792088" cy="95958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6" name="テキスト ボックス 25"/>
          <p:cNvSpPr txBox="1"/>
          <p:nvPr/>
        </p:nvSpPr>
        <p:spPr>
          <a:xfrm>
            <a:off x="0" y="3789040"/>
            <a:ext cx="744114" cy="338554"/>
          </a:xfrm>
          <a:prstGeom prst="rect">
            <a:avLst/>
          </a:prstGeom>
          <a:noFill/>
        </p:spPr>
        <p:txBody>
          <a:bodyPr wrap="none" rtlCol="0">
            <a:spAutoFit/>
          </a:bodyPr>
          <a:lstStyle/>
          <a:p>
            <a:r>
              <a:rPr kumimoji="1" lang="en-US" altLang="ja-JP" sz="1600" dirty="0" smtClean="0"/>
              <a:t>-10 </a:t>
            </a:r>
            <a:r>
              <a:rPr kumimoji="1" lang="ja-JP" altLang="en-US" sz="1600" dirty="0" smtClean="0"/>
              <a:t>℃</a:t>
            </a:r>
            <a:endParaRPr kumimoji="1" lang="ja-JP" altLang="en-US" sz="1600" dirty="0"/>
          </a:p>
        </p:txBody>
      </p:sp>
      <p:grpSp>
        <p:nvGrpSpPr>
          <p:cNvPr id="38" name="グループ化 37"/>
          <p:cNvGrpSpPr/>
          <p:nvPr/>
        </p:nvGrpSpPr>
        <p:grpSpPr>
          <a:xfrm>
            <a:off x="4211960" y="2273913"/>
            <a:ext cx="3743311" cy="372291"/>
            <a:chOff x="4932040" y="2345921"/>
            <a:chExt cx="3743311" cy="372291"/>
          </a:xfrm>
        </p:grpSpPr>
        <p:sp>
          <p:nvSpPr>
            <p:cNvPr id="29" name="テキスト ボックス 28"/>
            <p:cNvSpPr txBox="1"/>
            <p:nvPr/>
          </p:nvSpPr>
          <p:spPr>
            <a:xfrm>
              <a:off x="4932040" y="2348880"/>
              <a:ext cx="800219" cy="369332"/>
            </a:xfrm>
            <a:prstGeom prst="rect">
              <a:avLst/>
            </a:prstGeom>
            <a:noFill/>
          </p:spPr>
          <p:txBody>
            <a:bodyPr wrap="none" rtlCol="0">
              <a:spAutoFit/>
            </a:bodyPr>
            <a:lstStyle/>
            <a:p>
              <a:r>
                <a:rPr lang="en-US" altLang="ja-JP" dirty="0" smtClean="0">
                  <a:solidFill>
                    <a:srgbClr val="FE5E16"/>
                  </a:solidFill>
                </a:rPr>
                <a:t>water</a:t>
              </a:r>
              <a:endParaRPr kumimoji="1" lang="ja-JP" altLang="en-US" dirty="0">
                <a:solidFill>
                  <a:srgbClr val="FE5E16"/>
                </a:solidFill>
              </a:endParaRPr>
            </a:p>
          </p:txBody>
        </p:sp>
        <p:sp>
          <p:nvSpPr>
            <p:cNvPr id="30" name="テキスト ボックス 29"/>
            <p:cNvSpPr txBox="1"/>
            <p:nvPr/>
          </p:nvSpPr>
          <p:spPr>
            <a:xfrm>
              <a:off x="6228184" y="2348880"/>
              <a:ext cx="912429" cy="369332"/>
            </a:xfrm>
            <a:prstGeom prst="rect">
              <a:avLst/>
            </a:prstGeom>
            <a:noFill/>
          </p:spPr>
          <p:txBody>
            <a:bodyPr wrap="none" rtlCol="0">
              <a:spAutoFit/>
            </a:bodyPr>
            <a:lstStyle/>
            <a:p>
              <a:r>
                <a:rPr lang="en-US" altLang="ja-JP" dirty="0" smtClean="0">
                  <a:solidFill>
                    <a:srgbClr val="FE5E16"/>
                  </a:solidFill>
                </a:rPr>
                <a:t>Ice(VI)</a:t>
              </a:r>
              <a:endParaRPr kumimoji="1" lang="ja-JP" altLang="en-US" dirty="0">
                <a:solidFill>
                  <a:srgbClr val="FE5E16"/>
                </a:solidFill>
              </a:endParaRPr>
            </a:p>
          </p:txBody>
        </p:sp>
        <p:cxnSp>
          <p:nvCxnSpPr>
            <p:cNvPr id="32" name="直線矢印コネクタ 31"/>
            <p:cNvCxnSpPr>
              <a:stCxn id="29" idx="3"/>
              <a:endCxn id="30" idx="1"/>
            </p:cNvCxnSpPr>
            <p:nvPr/>
          </p:nvCxnSpPr>
          <p:spPr>
            <a:xfrm>
              <a:off x="5732259" y="2533546"/>
              <a:ext cx="495925"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4" name="テキスト ボックス 33"/>
            <p:cNvSpPr txBox="1"/>
            <p:nvPr/>
          </p:nvSpPr>
          <p:spPr>
            <a:xfrm>
              <a:off x="7668344" y="2345921"/>
              <a:ext cx="1007007" cy="369332"/>
            </a:xfrm>
            <a:prstGeom prst="rect">
              <a:avLst/>
            </a:prstGeom>
            <a:noFill/>
          </p:spPr>
          <p:txBody>
            <a:bodyPr wrap="none" rtlCol="0">
              <a:spAutoFit/>
            </a:bodyPr>
            <a:lstStyle/>
            <a:p>
              <a:r>
                <a:rPr kumimoji="1" lang="en-US" altLang="ja-JP" dirty="0" smtClean="0">
                  <a:solidFill>
                    <a:srgbClr val="FE5E16"/>
                  </a:solidFill>
                </a:rPr>
                <a:t>Ice(VII)</a:t>
              </a:r>
              <a:endParaRPr kumimoji="1" lang="ja-JP" altLang="en-US" dirty="0">
                <a:solidFill>
                  <a:srgbClr val="FE5E16"/>
                </a:solidFill>
              </a:endParaRPr>
            </a:p>
          </p:txBody>
        </p:sp>
        <p:cxnSp>
          <p:nvCxnSpPr>
            <p:cNvPr id="37" name="直線矢印コネクタ 36"/>
            <p:cNvCxnSpPr>
              <a:stCxn id="30" idx="3"/>
              <a:endCxn id="34" idx="1"/>
            </p:cNvCxnSpPr>
            <p:nvPr/>
          </p:nvCxnSpPr>
          <p:spPr>
            <a:xfrm flipV="1">
              <a:off x="7140613" y="2530587"/>
              <a:ext cx="527731" cy="295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grpSp>
        <p:nvGrpSpPr>
          <p:cNvPr id="59" name="グループ化 58"/>
          <p:cNvGrpSpPr/>
          <p:nvPr/>
        </p:nvGrpSpPr>
        <p:grpSpPr>
          <a:xfrm>
            <a:off x="4211960" y="2699000"/>
            <a:ext cx="4375938" cy="379252"/>
            <a:chOff x="4211960" y="2699000"/>
            <a:chExt cx="4375938" cy="379252"/>
          </a:xfrm>
        </p:grpSpPr>
        <p:sp>
          <p:nvSpPr>
            <p:cNvPr id="40" name="テキスト ボックス 39"/>
            <p:cNvSpPr txBox="1"/>
            <p:nvPr/>
          </p:nvSpPr>
          <p:spPr>
            <a:xfrm>
              <a:off x="4211960" y="2699628"/>
              <a:ext cx="840295" cy="369332"/>
            </a:xfrm>
            <a:prstGeom prst="rect">
              <a:avLst/>
            </a:prstGeom>
            <a:noFill/>
          </p:spPr>
          <p:txBody>
            <a:bodyPr wrap="none" rtlCol="0">
              <a:spAutoFit/>
            </a:bodyPr>
            <a:lstStyle/>
            <a:p>
              <a:r>
                <a:rPr kumimoji="1" lang="en-US" altLang="ja-JP" dirty="0" smtClean="0">
                  <a:solidFill>
                    <a:srgbClr val="00B0F0"/>
                  </a:solidFill>
                </a:rPr>
                <a:t>Ice(</a:t>
              </a:r>
              <a:r>
                <a:rPr kumimoji="1" lang="en-US" altLang="ja-JP" dirty="0" err="1" smtClean="0">
                  <a:solidFill>
                    <a:srgbClr val="00B0F0"/>
                  </a:solidFill>
                </a:rPr>
                <a:t>I</a:t>
              </a:r>
              <a:r>
                <a:rPr kumimoji="1" lang="en-US" altLang="ja-JP" baseline="-25000" dirty="0" err="1" smtClean="0">
                  <a:solidFill>
                    <a:srgbClr val="00B0F0"/>
                  </a:solidFill>
                </a:rPr>
                <a:t>h</a:t>
              </a:r>
              <a:r>
                <a:rPr kumimoji="1" lang="en-US" altLang="ja-JP" dirty="0" smtClean="0">
                  <a:solidFill>
                    <a:srgbClr val="00B0F0"/>
                  </a:solidFill>
                </a:rPr>
                <a:t>)</a:t>
              </a:r>
              <a:endParaRPr kumimoji="1" lang="ja-JP" altLang="en-US" dirty="0">
                <a:solidFill>
                  <a:srgbClr val="00B0F0"/>
                </a:solidFill>
              </a:endParaRPr>
            </a:p>
          </p:txBody>
        </p:sp>
        <p:sp>
          <p:nvSpPr>
            <p:cNvPr id="41" name="テキスト ボックス 40"/>
            <p:cNvSpPr txBox="1"/>
            <p:nvPr/>
          </p:nvSpPr>
          <p:spPr>
            <a:xfrm>
              <a:off x="5508104" y="2699628"/>
              <a:ext cx="800219" cy="369332"/>
            </a:xfrm>
            <a:prstGeom prst="rect">
              <a:avLst/>
            </a:prstGeom>
            <a:noFill/>
          </p:spPr>
          <p:txBody>
            <a:bodyPr wrap="none" rtlCol="0">
              <a:spAutoFit/>
            </a:bodyPr>
            <a:lstStyle/>
            <a:p>
              <a:r>
                <a:rPr lang="en-US" altLang="ja-JP" dirty="0" smtClean="0">
                  <a:solidFill>
                    <a:srgbClr val="00B0F0"/>
                  </a:solidFill>
                </a:rPr>
                <a:t>water</a:t>
              </a:r>
              <a:endParaRPr kumimoji="1" lang="ja-JP" altLang="en-US" dirty="0">
                <a:solidFill>
                  <a:srgbClr val="00B0F0"/>
                </a:solidFill>
              </a:endParaRPr>
            </a:p>
          </p:txBody>
        </p:sp>
        <p:cxnSp>
          <p:nvCxnSpPr>
            <p:cNvPr id="42" name="直線矢印コネクタ 41"/>
            <p:cNvCxnSpPr>
              <a:stCxn id="40" idx="3"/>
              <a:endCxn id="41" idx="1"/>
            </p:cNvCxnSpPr>
            <p:nvPr/>
          </p:nvCxnSpPr>
          <p:spPr>
            <a:xfrm>
              <a:off x="5052255" y="2884294"/>
              <a:ext cx="455849"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3" name="テキスト ボックス 42"/>
            <p:cNvSpPr txBox="1"/>
            <p:nvPr/>
          </p:nvSpPr>
          <p:spPr>
            <a:xfrm>
              <a:off x="6804248" y="2699000"/>
              <a:ext cx="817853" cy="369332"/>
            </a:xfrm>
            <a:prstGeom prst="rect">
              <a:avLst/>
            </a:prstGeom>
            <a:noFill/>
          </p:spPr>
          <p:txBody>
            <a:bodyPr wrap="none" rtlCol="0">
              <a:spAutoFit/>
            </a:bodyPr>
            <a:lstStyle/>
            <a:p>
              <a:r>
                <a:rPr kumimoji="1" lang="en-US" altLang="ja-JP" dirty="0" smtClean="0">
                  <a:solidFill>
                    <a:srgbClr val="00B0F0"/>
                  </a:solidFill>
                </a:rPr>
                <a:t>Ice(V)</a:t>
              </a:r>
              <a:endParaRPr kumimoji="1" lang="ja-JP" altLang="en-US" dirty="0">
                <a:solidFill>
                  <a:srgbClr val="00B0F0"/>
                </a:solidFill>
              </a:endParaRPr>
            </a:p>
          </p:txBody>
        </p:sp>
        <p:cxnSp>
          <p:nvCxnSpPr>
            <p:cNvPr id="44" name="直線矢印コネクタ 43"/>
            <p:cNvCxnSpPr>
              <a:stCxn id="41" idx="3"/>
              <a:endCxn id="43" idx="1"/>
            </p:cNvCxnSpPr>
            <p:nvPr/>
          </p:nvCxnSpPr>
          <p:spPr>
            <a:xfrm flipV="1">
              <a:off x="6308323" y="2883666"/>
              <a:ext cx="495925" cy="62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6" name="直線矢印コネクタ 55"/>
            <p:cNvCxnSpPr>
              <a:stCxn id="43" idx="3"/>
            </p:cNvCxnSpPr>
            <p:nvPr/>
          </p:nvCxnSpPr>
          <p:spPr>
            <a:xfrm>
              <a:off x="7622101" y="2883666"/>
              <a:ext cx="478291" cy="577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57" name="テキスト ボックス 56"/>
            <p:cNvSpPr txBox="1"/>
            <p:nvPr/>
          </p:nvSpPr>
          <p:spPr>
            <a:xfrm>
              <a:off x="8172400" y="2708920"/>
              <a:ext cx="415498" cy="369332"/>
            </a:xfrm>
            <a:prstGeom prst="rect">
              <a:avLst/>
            </a:prstGeom>
            <a:noFill/>
          </p:spPr>
          <p:txBody>
            <a:bodyPr wrap="none" rtlCol="0">
              <a:spAutoFit/>
            </a:bodyPr>
            <a:lstStyle/>
            <a:p>
              <a:r>
                <a:rPr kumimoji="1" lang="en-US" altLang="ja-JP" dirty="0" smtClean="0"/>
                <a:t>…</a:t>
              </a:r>
              <a:endParaRPr kumimoji="1" lang="ja-JP" altLang="en-US" dirty="0"/>
            </a:p>
          </p:txBody>
        </p:sp>
      </p:grpSp>
      <p:sp>
        <p:nvSpPr>
          <p:cNvPr id="60" name="テキスト ボックス 59"/>
          <p:cNvSpPr txBox="1"/>
          <p:nvPr/>
        </p:nvSpPr>
        <p:spPr>
          <a:xfrm>
            <a:off x="5891819" y="6011996"/>
            <a:ext cx="912429" cy="369332"/>
          </a:xfrm>
          <a:prstGeom prst="rect">
            <a:avLst/>
          </a:prstGeom>
          <a:noFill/>
        </p:spPr>
        <p:txBody>
          <a:bodyPr wrap="none" rtlCol="0">
            <a:spAutoFit/>
          </a:bodyPr>
          <a:lstStyle/>
          <a:p>
            <a:r>
              <a:rPr lang="en-US" altLang="ja-JP" dirty="0" smtClean="0"/>
              <a:t>Ice(VI)</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500"/>
                                        <p:tgtEl>
                                          <p:spTgt spid="38"/>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fade">
                                      <p:cBhvr>
                                        <p:cTn id="28" dur="500"/>
                                        <p:tgtEl>
                                          <p:spTgt spid="6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par>
                                <p:cTn id="37" presetID="10"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9"/>
                                        </p:tgtEl>
                                        <p:attrNameLst>
                                          <p:attrName>style.visibility</p:attrName>
                                        </p:attrNameLst>
                                      </p:cBhvr>
                                      <p:to>
                                        <p:strVal val="visible"/>
                                      </p:to>
                                    </p:set>
                                    <p:animEffect transition="in" filter="fade">
                                      <p:cBhvr>
                                        <p:cTn id="4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6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83568" y="620688"/>
            <a:ext cx="6840760" cy="523220"/>
          </a:xfrm>
          <a:prstGeom prst="rect">
            <a:avLst/>
          </a:prstGeom>
          <a:noFill/>
        </p:spPr>
        <p:txBody>
          <a:bodyPr wrap="square" rtlCol="0">
            <a:spAutoFit/>
          </a:bodyPr>
          <a:lstStyle/>
          <a:p>
            <a:r>
              <a:rPr lang="en-US" altLang="ja-JP" sz="2800" b="1" dirty="0" smtClean="0">
                <a:solidFill>
                  <a:srgbClr val="FE5E16"/>
                </a:solidFill>
              </a:rPr>
              <a:t>How to make the high pressure</a:t>
            </a:r>
            <a:endParaRPr kumimoji="1" lang="ja-JP" altLang="en-US" sz="2800" b="1" dirty="0">
              <a:solidFill>
                <a:srgbClr val="FE5E16"/>
              </a:solidFill>
            </a:endParaRPr>
          </a:p>
        </p:txBody>
      </p:sp>
      <p:pic>
        <p:nvPicPr>
          <p:cNvPr id="13" name="図 12" descr="Pistn.jpg"/>
          <p:cNvPicPr>
            <a:picLocks noChangeAspect="1"/>
          </p:cNvPicPr>
          <p:nvPr/>
        </p:nvPicPr>
        <p:blipFill>
          <a:blip r:embed="rId2" cstate="print">
            <a:lum contrast="10000"/>
          </a:blip>
          <a:srcRect l="1736" t="7143" r="7799" b="16667"/>
          <a:stretch>
            <a:fillRect/>
          </a:stretch>
        </p:blipFill>
        <p:spPr>
          <a:xfrm rot="5400000">
            <a:off x="395536" y="2658398"/>
            <a:ext cx="4176464" cy="2304256"/>
          </a:xfrm>
          <a:prstGeom prst="rect">
            <a:avLst/>
          </a:prstGeom>
        </p:spPr>
      </p:pic>
      <p:sp>
        <p:nvSpPr>
          <p:cNvPr id="14" name="テキスト ボックス 13"/>
          <p:cNvSpPr txBox="1"/>
          <p:nvPr/>
        </p:nvSpPr>
        <p:spPr>
          <a:xfrm>
            <a:off x="1217987" y="5826750"/>
            <a:ext cx="1612942" cy="338554"/>
          </a:xfrm>
          <a:prstGeom prst="rect">
            <a:avLst/>
          </a:prstGeom>
          <a:noFill/>
        </p:spPr>
        <p:txBody>
          <a:bodyPr wrap="none" rtlCol="0">
            <a:spAutoFit/>
          </a:bodyPr>
          <a:lstStyle/>
          <a:p>
            <a:r>
              <a:rPr kumimoji="1" lang="en-US" altLang="ja-JP" sz="1600" dirty="0" smtClean="0"/>
              <a:t>Piston </a:t>
            </a:r>
            <a:r>
              <a:rPr lang="en-US" altLang="ja-JP" sz="1600" dirty="0" smtClean="0"/>
              <a:t>cylinder</a:t>
            </a:r>
            <a:endParaRPr kumimoji="1" lang="ja-JP" altLang="en-US" sz="1600" dirty="0"/>
          </a:p>
        </p:txBody>
      </p:sp>
      <p:sp>
        <p:nvSpPr>
          <p:cNvPr id="16" name="テキスト ボックス 15"/>
          <p:cNvSpPr txBox="1"/>
          <p:nvPr/>
        </p:nvSpPr>
        <p:spPr>
          <a:xfrm>
            <a:off x="505900" y="3931643"/>
            <a:ext cx="753732" cy="307777"/>
          </a:xfrm>
          <a:prstGeom prst="rect">
            <a:avLst/>
          </a:prstGeom>
          <a:noFill/>
        </p:spPr>
        <p:txBody>
          <a:bodyPr wrap="none" rtlCol="0">
            <a:spAutoFit/>
          </a:bodyPr>
          <a:lstStyle/>
          <a:p>
            <a:r>
              <a:rPr kumimoji="1" lang="en-US" altLang="ja-JP" sz="1400" dirty="0" smtClean="0"/>
              <a:t>15</a:t>
            </a:r>
            <a:r>
              <a:rPr lang="ja-JP" altLang="en-US" sz="1400" dirty="0" smtClean="0"/>
              <a:t> </a:t>
            </a:r>
            <a:r>
              <a:rPr lang="en-US" altLang="ja-JP" sz="1400" dirty="0" smtClean="0"/>
              <a:t>mm</a:t>
            </a:r>
            <a:endParaRPr kumimoji="1" lang="ja-JP" altLang="en-US" sz="1400" dirty="0"/>
          </a:p>
        </p:txBody>
      </p:sp>
      <p:cxnSp>
        <p:nvCxnSpPr>
          <p:cNvPr id="18" name="直線矢印コネクタ 17"/>
          <p:cNvCxnSpPr/>
          <p:nvPr/>
        </p:nvCxnSpPr>
        <p:spPr>
          <a:xfrm rot="5400000" flipH="1" flipV="1">
            <a:off x="1321614" y="4076278"/>
            <a:ext cx="864096"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1184427" y="4101417"/>
            <a:ext cx="576064"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7" name="グループ化 36"/>
          <p:cNvGrpSpPr/>
          <p:nvPr/>
        </p:nvGrpSpPr>
        <p:grpSpPr>
          <a:xfrm>
            <a:off x="3707904" y="2710661"/>
            <a:ext cx="3960440" cy="3454643"/>
            <a:chOff x="4355976" y="1969095"/>
            <a:chExt cx="3960440" cy="3454643"/>
          </a:xfrm>
        </p:grpSpPr>
        <p:sp>
          <p:nvSpPr>
            <p:cNvPr id="15" name="テキスト ボックス 14"/>
            <p:cNvSpPr txBox="1"/>
            <p:nvPr/>
          </p:nvSpPr>
          <p:spPr>
            <a:xfrm>
              <a:off x="5868144" y="5085184"/>
              <a:ext cx="1261884" cy="338554"/>
            </a:xfrm>
            <a:prstGeom prst="rect">
              <a:avLst/>
            </a:prstGeom>
            <a:noFill/>
          </p:spPr>
          <p:txBody>
            <a:bodyPr wrap="none" rtlCol="0">
              <a:spAutoFit/>
            </a:bodyPr>
            <a:lstStyle/>
            <a:p>
              <a:r>
                <a:rPr kumimoji="1" lang="en-US" altLang="ja-JP" sz="1600" dirty="0" smtClean="0"/>
                <a:t>Cubic anvil</a:t>
              </a:r>
              <a:endParaRPr kumimoji="1" lang="ja-JP" altLang="en-US" sz="1600" dirty="0"/>
            </a:p>
          </p:txBody>
        </p:sp>
        <p:grpSp>
          <p:nvGrpSpPr>
            <p:cNvPr id="36" name="グループ化 35"/>
            <p:cNvGrpSpPr/>
            <p:nvPr/>
          </p:nvGrpSpPr>
          <p:grpSpPr>
            <a:xfrm>
              <a:off x="4355976" y="1969095"/>
              <a:ext cx="3960440" cy="3116089"/>
              <a:chOff x="4355976" y="1916832"/>
              <a:chExt cx="3960440" cy="3116089"/>
            </a:xfrm>
          </p:grpSpPr>
          <p:pic>
            <p:nvPicPr>
              <p:cNvPr id="12" name="図 11" descr="cubic.jpg"/>
              <p:cNvPicPr>
                <a:picLocks noChangeAspect="1"/>
              </p:cNvPicPr>
              <p:nvPr/>
            </p:nvPicPr>
            <p:blipFill>
              <a:blip r:embed="rId3" cstate="print">
                <a:lum contrast="7000"/>
              </a:blip>
              <a:srcRect l="5105" t="5679" r="2151" b="7236"/>
              <a:stretch>
                <a:fillRect/>
              </a:stretch>
            </p:blipFill>
            <p:spPr>
              <a:xfrm rot="5400000">
                <a:off x="5112060" y="1808820"/>
                <a:ext cx="3096344" cy="3312368"/>
              </a:xfrm>
              <a:prstGeom prst="rect">
                <a:avLst/>
              </a:prstGeom>
            </p:spPr>
          </p:pic>
          <p:sp>
            <p:nvSpPr>
              <p:cNvPr id="22" name="テキスト ボックス 21"/>
              <p:cNvSpPr txBox="1"/>
              <p:nvPr/>
            </p:nvSpPr>
            <p:spPr>
              <a:xfrm>
                <a:off x="4355976" y="4725144"/>
                <a:ext cx="1099981" cy="307777"/>
              </a:xfrm>
              <a:prstGeom prst="rect">
                <a:avLst/>
              </a:prstGeom>
              <a:noFill/>
            </p:spPr>
            <p:txBody>
              <a:bodyPr wrap="none" rtlCol="0">
                <a:spAutoFit/>
              </a:bodyPr>
              <a:lstStyle/>
              <a:p>
                <a:r>
                  <a:rPr kumimoji="1" lang="en-US" altLang="ja-JP" sz="1400" dirty="0" smtClean="0"/>
                  <a:t>3 × 3</a:t>
                </a:r>
                <a:r>
                  <a:rPr lang="ja-JP" altLang="en-US" sz="1400" dirty="0" smtClean="0"/>
                  <a:t> </a:t>
                </a:r>
                <a:r>
                  <a:rPr lang="en-US" altLang="ja-JP" sz="1400" dirty="0" smtClean="0"/>
                  <a:t>mm</a:t>
                </a:r>
                <a:r>
                  <a:rPr lang="en-US" altLang="ja-JP" sz="1400" baseline="30000" dirty="0" smtClean="0"/>
                  <a:t>2</a:t>
                </a:r>
                <a:endParaRPr kumimoji="1" lang="ja-JP" altLang="en-US" sz="1400" baseline="30000" dirty="0"/>
              </a:p>
            </p:txBody>
          </p:sp>
          <p:cxnSp>
            <p:nvCxnSpPr>
              <p:cNvPr id="24" name="直線矢印コネクタ 23"/>
              <p:cNvCxnSpPr/>
              <p:nvPr/>
            </p:nvCxnSpPr>
            <p:spPr>
              <a:xfrm rot="5400000" flipH="1" flipV="1">
                <a:off x="5138225" y="3468788"/>
                <a:ext cx="1008112" cy="16102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sp>
        <p:nvSpPr>
          <p:cNvPr id="33" name="テキスト ボックス 32"/>
          <p:cNvSpPr txBox="1"/>
          <p:nvPr/>
        </p:nvSpPr>
        <p:spPr>
          <a:xfrm>
            <a:off x="3635896" y="6597352"/>
            <a:ext cx="5202065" cy="276999"/>
          </a:xfrm>
          <a:prstGeom prst="rect">
            <a:avLst/>
          </a:prstGeom>
          <a:noFill/>
        </p:spPr>
        <p:txBody>
          <a:bodyPr wrap="none" rtlCol="0">
            <a:spAutoFit/>
          </a:bodyPr>
          <a:lstStyle/>
          <a:p>
            <a:r>
              <a:rPr kumimoji="1" lang="en-US" altLang="ja-JP" sz="1200" dirty="0" smtClean="0"/>
              <a:t>Ref. </a:t>
            </a:r>
            <a:r>
              <a:rPr kumimoji="1" lang="ja-JP" altLang="en-US" sz="1200" dirty="0" smtClean="0"/>
              <a:t>高橋 博樹</a:t>
            </a:r>
            <a:r>
              <a:rPr kumimoji="1" lang="en-US" altLang="ja-JP" sz="1200" dirty="0" smtClean="0"/>
              <a:t> </a:t>
            </a:r>
            <a:r>
              <a:rPr lang="en-US" altLang="ja-JP" sz="1200" dirty="0" smtClean="0"/>
              <a:t>｢</a:t>
            </a:r>
            <a:r>
              <a:rPr lang="ja-JP" altLang="en-US" sz="1200" dirty="0" smtClean="0"/>
              <a:t>マテリアルサイエンスにおける超高圧技術と高温超伝導研究</a:t>
            </a:r>
            <a:r>
              <a:rPr lang="en-US" altLang="ja-JP" sz="1200" dirty="0" smtClean="0"/>
              <a:t>｣</a:t>
            </a:r>
            <a:endParaRPr kumimoji="1" lang="ja-JP" altLang="en-US" sz="1200" dirty="0"/>
          </a:p>
        </p:txBody>
      </p:sp>
      <p:sp>
        <p:nvSpPr>
          <p:cNvPr id="34" name="テキスト ボックス 33"/>
          <p:cNvSpPr txBox="1"/>
          <p:nvPr/>
        </p:nvSpPr>
        <p:spPr>
          <a:xfrm>
            <a:off x="5220072" y="6156012"/>
            <a:ext cx="1388522" cy="369332"/>
          </a:xfrm>
          <a:prstGeom prst="rect">
            <a:avLst/>
          </a:prstGeom>
          <a:noFill/>
        </p:spPr>
        <p:txBody>
          <a:bodyPr wrap="none" rtlCol="0">
            <a:spAutoFit/>
          </a:bodyPr>
          <a:lstStyle/>
          <a:p>
            <a:r>
              <a:rPr kumimoji="1" lang="en-US" altLang="ja-JP" dirty="0" smtClean="0"/>
              <a:t>P &lt; 15 GPa</a:t>
            </a:r>
            <a:endParaRPr kumimoji="1" lang="ja-JP" altLang="en-US" dirty="0"/>
          </a:p>
        </p:txBody>
      </p:sp>
      <p:sp>
        <p:nvSpPr>
          <p:cNvPr id="35" name="テキスト ボックス 34"/>
          <p:cNvSpPr txBox="1"/>
          <p:nvPr/>
        </p:nvSpPr>
        <p:spPr>
          <a:xfrm>
            <a:off x="1547664" y="6156012"/>
            <a:ext cx="1260281" cy="369332"/>
          </a:xfrm>
          <a:prstGeom prst="rect">
            <a:avLst/>
          </a:prstGeom>
          <a:noFill/>
        </p:spPr>
        <p:txBody>
          <a:bodyPr wrap="none" rtlCol="0">
            <a:spAutoFit/>
          </a:bodyPr>
          <a:lstStyle/>
          <a:p>
            <a:r>
              <a:rPr kumimoji="1" lang="en-US" altLang="ja-JP" dirty="0" smtClean="0"/>
              <a:t>P &lt; 3 GPa</a:t>
            </a:r>
            <a:endParaRPr kumimoji="1" lang="ja-JP" altLang="en-US" dirty="0"/>
          </a:p>
        </p:txBody>
      </p:sp>
      <p:sp>
        <p:nvSpPr>
          <p:cNvPr id="61" name="テキスト ボックス 60"/>
          <p:cNvSpPr txBox="1"/>
          <p:nvPr/>
        </p:nvSpPr>
        <p:spPr>
          <a:xfrm>
            <a:off x="7812360" y="1628800"/>
            <a:ext cx="540533" cy="307777"/>
          </a:xfrm>
          <a:prstGeom prst="rect">
            <a:avLst/>
          </a:prstGeom>
          <a:noFill/>
        </p:spPr>
        <p:txBody>
          <a:bodyPr wrap="square" rtlCol="0">
            <a:spAutoFit/>
          </a:bodyPr>
          <a:lstStyle/>
          <a:p>
            <a:r>
              <a:rPr kumimoji="1" lang="en-US" altLang="ja-JP" sz="1400" dirty="0" smtClean="0"/>
              <a:t>H</a:t>
            </a:r>
            <a:r>
              <a:rPr kumimoji="1" lang="en-US" altLang="ja-JP" sz="1400" baseline="-25000" dirty="0" smtClean="0"/>
              <a:t>2</a:t>
            </a:r>
            <a:r>
              <a:rPr kumimoji="1" lang="en-US" altLang="ja-JP" sz="1400" dirty="0" smtClean="0"/>
              <a:t>O</a:t>
            </a:r>
            <a:endParaRPr kumimoji="1" lang="ja-JP" altLang="en-US" sz="1400" dirty="0"/>
          </a:p>
        </p:txBody>
      </p:sp>
      <p:cxnSp>
        <p:nvCxnSpPr>
          <p:cNvPr id="63" name="直線矢印コネクタ 62"/>
          <p:cNvCxnSpPr>
            <a:stCxn id="61" idx="1"/>
          </p:cNvCxnSpPr>
          <p:nvPr/>
        </p:nvCxnSpPr>
        <p:spPr>
          <a:xfrm rot="10800000">
            <a:off x="7092280" y="1772817"/>
            <a:ext cx="720080" cy="987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 name="テキスト ボックス 63"/>
          <p:cNvSpPr txBox="1"/>
          <p:nvPr/>
        </p:nvSpPr>
        <p:spPr>
          <a:xfrm>
            <a:off x="5881568" y="2564904"/>
            <a:ext cx="3262432" cy="338554"/>
          </a:xfrm>
          <a:prstGeom prst="rect">
            <a:avLst/>
          </a:prstGeom>
          <a:noFill/>
        </p:spPr>
        <p:txBody>
          <a:bodyPr wrap="none" rtlCol="0">
            <a:spAutoFit/>
          </a:bodyPr>
          <a:lstStyle/>
          <a:p>
            <a:r>
              <a:rPr lang="en-US" altLang="ja-JP" sz="1600" dirty="0" smtClean="0"/>
              <a:t>Example of hydrostatic</a:t>
            </a:r>
            <a:r>
              <a:rPr lang="ja-JP" altLang="en-US" sz="1600" dirty="0" smtClean="0"/>
              <a:t> </a:t>
            </a:r>
            <a:r>
              <a:rPr lang="en-US" altLang="ja-JP" sz="1600" dirty="0" smtClean="0"/>
              <a:t>pressure</a:t>
            </a:r>
            <a:endParaRPr kumimoji="1" lang="ja-JP" altLang="en-US" sz="1600" dirty="0"/>
          </a:p>
        </p:txBody>
      </p:sp>
      <p:grpSp>
        <p:nvGrpSpPr>
          <p:cNvPr id="66" name="グループ化 65"/>
          <p:cNvGrpSpPr/>
          <p:nvPr/>
        </p:nvGrpSpPr>
        <p:grpSpPr>
          <a:xfrm>
            <a:off x="4860032" y="1196752"/>
            <a:ext cx="2592288" cy="1368152"/>
            <a:chOff x="4860032" y="1196752"/>
            <a:chExt cx="2592288" cy="1368152"/>
          </a:xfrm>
        </p:grpSpPr>
        <p:grpSp>
          <p:nvGrpSpPr>
            <p:cNvPr id="60" name="グループ化 59"/>
            <p:cNvGrpSpPr/>
            <p:nvPr/>
          </p:nvGrpSpPr>
          <p:grpSpPr>
            <a:xfrm>
              <a:off x="4860032" y="1196752"/>
              <a:ext cx="2592288" cy="1368152"/>
              <a:chOff x="5410976" y="1124744"/>
              <a:chExt cx="2592288" cy="1368152"/>
            </a:xfrm>
          </p:grpSpPr>
          <p:sp>
            <p:nvSpPr>
              <p:cNvPr id="39" name="正方形/長方形 38"/>
              <p:cNvSpPr/>
              <p:nvPr/>
            </p:nvSpPr>
            <p:spPr>
              <a:xfrm>
                <a:off x="5410976" y="1124744"/>
                <a:ext cx="2592288" cy="13681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cxnSp>
            <p:nvCxnSpPr>
              <p:cNvPr id="43" name="直線矢印コネクタ 42"/>
              <p:cNvCxnSpPr/>
              <p:nvPr/>
            </p:nvCxnSpPr>
            <p:spPr>
              <a:xfrm rot="5400000">
                <a:off x="6587817" y="1376772"/>
                <a:ext cx="216024"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a:xfrm rot="16200000" flipH="1">
                <a:off x="6300192" y="1412776"/>
                <a:ext cx="144016" cy="14401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p:nvPr/>
            </p:nvCxnSpPr>
            <p:spPr>
              <a:xfrm rot="5400000">
                <a:off x="6937113" y="1416493"/>
                <a:ext cx="144016" cy="14401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a:off x="6146128" y="1772816"/>
                <a:ext cx="216024"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rot="10800000">
                <a:off x="7000138" y="1772816"/>
                <a:ext cx="216024"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rot="16200000" flipV="1">
                <a:off x="6579441" y="2156346"/>
                <a:ext cx="216024"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rot="10800000">
                <a:off x="6944547" y="1985123"/>
                <a:ext cx="145604" cy="14401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p:nvPr/>
            </p:nvCxnSpPr>
            <p:spPr>
              <a:xfrm rot="5400000" flipH="1" flipV="1">
                <a:off x="6285914" y="1989634"/>
                <a:ext cx="144016" cy="14242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sp>
          <p:nvSpPr>
            <p:cNvPr id="65" name="円/楕円 64"/>
            <p:cNvSpPr/>
            <p:nvPr/>
          </p:nvSpPr>
          <p:spPr>
            <a:xfrm>
              <a:off x="5914752" y="1624608"/>
              <a:ext cx="432048" cy="43204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fade">
                                      <p:cBhvr>
                                        <p:cTn id="10" dur="500"/>
                                        <p:tgtEl>
                                          <p:spTgt spid="61"/>
                                        </p:tgtEl>
                                      </p:cBhvr>
                                    </p:animEffect>
                                  </p:childTnLst>
                                </p:cTn>
                              </p:par>
                              <p:par>
                                <p:cTn id="11" presetID="10" presetClass="entr" presetSubtype="0" fill="hold" nodeType="with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fade">
                                      <p:cBhvr>
                                        <p:cTn id="13" dur="500"/>
                                        <p:tgtEl>
                                          <p:spTgt spid="63"/>
                                        </p:tgtEl>
                                      </p:cBhvr>
                                    </p:animEffect>
                                  </p:childTnLst>
                                </p:cTn>
                              </p:par>
                              <p:par>
                                <p:cTn id="14" presetID="10" presetClass="entr" presetSubtype="0" fill="hold"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043608" y="1772816"/>
            <a:ext cx="3405099" cy="1015663"/>
          </a:xfrm>
          <a:prstGeom prst="rect">
            <a:avLst/>
          </a:prstGeom>
          <a:noFill/>
        </p:spPr>
        <p:txBody>
          <a:bodyPr wrap="none" rtlCol="0">
            <a:spAutoFit/>
          </a:bodyPr>
          <a:lstStyle/>
          <a:p>
            <a:r>
              <a:rPr kumimoji="1" lang="en-US" altLang="ja-JP" sz="2000" dirty="0" smtClean="0"/>
              <a:t>Diamond Anvil Cell (DAC)</a:t>
            </a:r>
          </a:p>
          <a:p>
            <a:endParaRPr lang="en-US" altLang="ja-JP" sz="2000" dirty="0" smtClean="0"/>
          </a:p>
          <a:p>
            <a:r>
              <a:rPr lang="en-US" altLang="ja-JP" sz="2000" dirty="0" smtClean="0"/>
              <a:t>Maximum P &lt; 360 GPa</a:t>
            </a:r>
            <a:endParaRPr kumimoji="1" lang="ja-JP" altLang="en-US" sz="2000" dirty="0"/>
          </a:p>
        </p:txBody>
      </p:sp>
      <p:sp>
        <p:nvSpPr>
          <p:cNvPr id="4" name="テキスト ボックス 3"/>
          <p:cNvSpPr txBox="1"/>
          <p:nvPr/>
        </p:nvSpPr>
        <p:spPr>
          <a:xfrm>
            <a:off x="755576" y="6239053"/>
            <a:ext cx="2427268" cy="646331"/>
          </a:xfrm>
          <a:prstGeom prst="rect">
            <a:avLst/>
          </a:prstGeom>
          <a:noFill/>
        </p:spPr>
        <p:txBody>
          <a:bodyPr wrap="none" rtlCol="0">
            <a:spAutoFit/>
          </a:bodyPr>
          <a:lstStyle/>
          <a:p>
            <a:r>
              <a:rPr kumimoji="1" lang="en-US" altLang="ja-JP" dirty="0" smtClean="0"/>
              <a:t>DAC</a:t>
            </a:r>
            <a:r>
              <a:rPr lang="ja-JP" altLang="en-US" dirty="0" smtClean="0"/>
              <a:t> </a:t>
            </a:r>
            <a:r>
              <a:rPr lang="en-US" altLang="ja-JP" dirty="0" smtClean="0"/>
              <a:t>&amp; Rubik's Cube</a:t>
            </a:r>
            <a:endParaRPr kumimoji="1" lang="en-US" altLang="ja-JP" dirty="0" smtClean="0"/>
          </a:p>
          <a:p>
            <a:endParaRPr kumimoji="1" lang="ja-JP" altLang="en-US" dirty="0"/>
          </a:p>
        </p:txBody>
      </p:sp>
      <p:pic>
        <p:nvPicPr>
          <p:cNvPr id="5" name="図 4" descr="chikyunaibu-kozososei.gif"/>
          <p:cNvPicPr>
            <a:picLocks noChangeAspect="1"/>
          </p:cNvPicPr>
          <p:nvPr/>
        </p:nvPicPr>
        <p:blipFill>
          <a:blip r:embed="rId2" cstate="print"/>
          <a:stretch>
            <a:fillRect/>
          </a:stretch>
        </p:blipFill>
        <p:spPr>
          <a:xfrm>
            <a:off x="3764452" y="2564904"/>
            <a:ext cx="5416060" cy="3778646"/>
          </a:xfrm>
          <a:prstGeom prst="rect">
            <a:avLst/>
          </a:prstGeom>
        </p:spPr>
      </p:pic>
      <p:sp>
        <p:nvSpPr>
          <p:cNvPr id="6" name="テキスト ボックス 5"/>
          <p:cNvSpPr txBox="1"/>
          <p:nvPr/>
        </p:nvSpPr>
        <p:spPr>
          <a:xfrm>
            <a:off x="4644008" y="6165304"/>
            <a:ext cx="3281668" cy="369332"/>
          </a:xfrm>
          <a:prstGeom prst="rect">
            <a:avLst/>
          </a:prstGeom>
          <a:noFill/>
        </p:spPr>
        <p:txBody>
          <a:bodyPr wrap="none" rtlCol="0">
            <a:spAutoFit/>
          </a:bodyPr>
          <a:lstStyle/>
          <a:p>
            <a:r>
              <a:rPr lang="en-US" altLang="ja-JP" dirty="0" smtClean="0"/>
              <a:t>Figure of the Earth's interior</a:t>
            </a:r>
          </a:p>
        </p:txBody>
      </p:sp>
      <p:sp>
        <p:nvSpPr>
          <p:cNvPr id="7" name="テキスト ボックス 6"/>
          <p:cNvSpPr txBox="1"/>
          <p:nvPr/>
        </p:nvSpPr>
        <p:spPr>
          <a:xfrm>
            <a:off x="4283968" y="6525344"/>
            <a:ext cx="4421403" cy="253916"/>
          </a:xfrm>
          <a:prstGeom prst="rect">
            <a:avLst/>
          </a:prstGeom>
          <a:noFill/>
        </p:spPr>
        <p:txBody>
          <a:bodyPr wrap="none" rtlCol="0">
            <a:spAutoFit/>
          </a:bodyPr>
          <a:lstStyle/>
          <a:p>
            <a:r>
              <a:rPr lang="en-US" altLang="ja-JP" sz="1050" dirty="0" smtClean="0"/>
              <a:t>Ref. http://www.s-yamaga.jp/nanimono/chikyu/chikyunokozo-02.htm</a:t>
            </a:r>
            <a:endParaRPr kumimoji="1" lang="ja-JP" altLang="en-US" sz="1050" dirty="0"/>
          </a:p>
        </p:txBody>
      </p:sp>
      <p:pic>
        <p:nvPicPr>
          <p:cNvPr id="9" name="図 8" descr="IMG_8791.jpg"/>
          <p:cNvPicPr>
            <a:picLocks noChangeAspect="1"/>
          </p:cNvPicPr>
          <p:nvPr/>
        </p:nvPicPr>
        <p:blipFill>
          <a:blip r:embed="rId3" cstate="print">
            <a:lum bright="15000" contrast="14000"/>
          </a:blip>
          <a:srcRect l="11454" t="16164" r="3685" b="8404"/>
          <a:stretch>
            <a:fillRect/>
          </a:stretch>
        </p:blipFill>
        <p:spPr>
          <a:xfrm>
            <a:off x="179512" y="3789040"/>
            <a:ext cx="3456384" cy="2304256"/>
          </a:xfrm>
          <a:prstGeom prst="rect">
            <a:avLst/>
          </a:prstGeom>
        </p:spPr>
      </p:pic>
      <p:sp>
        <p:nvSpPr>
          <p:cNvPr id="10" name="テキスト ボックス 9"/>
          <p:cNvSpPr txBox="1"/>
          <p:nvPr/>
        </p:nvSpPr>
        <p:spPr>
          <a:xfrm>
            <a:off x="611560" y="332656"/>
            <a:ext cx="1965603" cy="461665"/>
          </a:xfrm>
          <a:prstGeom prst="rect">
            <a:avLst/>
          </a:prstGeom>
          <a:noFill/>
        </p:spPr>
        <p:txBody>
          <a:bodyPr wrap="none" rtlCol="0">
            <a:spAutoFit/>
          </a:bodyPr>
          <a:lstStyle/>
          <a:p>
            <a:r>
              <a:rPr kumimoji="1" lang="en-US" altLang="ja-JP" sz="2400" b="1" dirty="0" smtClean="0">
                <a:solidFill>
                  <a:srgbClr val="00B0F0"/>
                </a:solidFill>
              </a:rPr>
              <a:t>About DAC</a:t>
            </a:r>
            <a:endParaRPr kumimoji="1" lang="ja-JP" altLang="en-US" sz="2400" b="1" dirty="0">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iterate type="lt">
                                    <p:tmPct val="0"/>
                                  </p:iterate>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グループ化 53"/>
          <p:cNvGrpSpPr/>
          <p:nvPr/>
        </p:nvGrpSpPr>
        <p:grpSpPr>
          <a:xfrm>
            <a:off x="608466" y="4653136"/>
            <a:ext cx="3171446" cy="2060848"/>
            <a:chOff x="4892967" y="2442374"/>
            <a:chExt cx="3171446" cy="2060848"/>
          </a:xfrm>
        </p:grpSpPr>
        <p:sp>
          <p:nvSpPr>
            <p:cNvPr id="33" name="円/楕円 32"/>
            <p:cNvSpPr/>
            <p:nvPr/>
          </p:nvSpPr>
          <p:spPr>
            <a:xfrm>
              <a:off x="6084168" y="2780928"/>
              <a:ext cx="1368152" cy="1296144"/>
            </a:xfrm>
            <a:prstGeom prst="ellipse">
              <a:avLst/>
            </a:prstGeom>
            <a:solidFill>
              <a:srgbClr val="00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円/楕円 33"/>
            <p:cNvSpPr/>
            <p:nvPr/>
          </p:nvSpPr>
          <p:spPr>
            <a:xfrm>
              <a:off x="6509866" y="3172897"/>
              <a:ext cx="504056" cy="504056"/>
            </a:xfrm>
            <a:prstGeom prst="ellipse">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35" name="二等辺三角形 34"/>
            <p:cNvSpPr/>
            <p:nvPr/>
          </p:nvSpPr>
          <p:spPr>
            <a:xfrm>
              <a:off x="6660232" y="3356992"/>
              <a:ext cx="72008" cy="1008112"/>
            </a:xfrm>
            <a:prstGeom prst="triangl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36" name="二等辺三角形 35"/>
            <p:cNvSpPr/>
            <p:nvPr/>
          </p:nvSpPr>
          <p:spPr>
            <a:xfrm flipH="1" flipV="1">
              <a:off x="6796813" y="2492896"/>
              <a:ext cx="72007" cy="1016496"/>
            </a:xfrm>
            <a:prstGeom prst="triangl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37" name="正方形/長方形 36"/>
            <p:cNvSpPr/>
            <p:nvPr/>
          </p:nvSpPr>
          <p:spPr>
            <a:xfrm>
              <a:off x="5796136" y="3356992"/>
              <a:ext cx="792088" cy="14401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38" name="正方形/長方形 37"/>
            <p:cNvSpPr/>
            <p:nvPr/>
          </p:nvSpPr>
          <p:spPr>
            <a:xfrm>
              <a:off x="6937113" y="3360709"/>
              <a:ext cx="792088" cy="14401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41" name="テキスト ボックス 40"/>
            <p:cNvSpPr txBox="1"/>
            <p:nvPr/>
          </p:nvSpPr>
          <p:spPr>
            <a:xfrm>
              <a:off x="6347072" y="2442374"/>
              <a:ext cx="457176" cy="338554"/>
            </a:xfrm>
            <a:prstGeom prst="rect">
              <a:avLst/>
            </a:prstGeom>
            <a:noFill/>
          </p:spPr>
          <p:txBody>
            <a:bodyPr wrap="none" rtlCol="0">
              <a:spAutoFit/>
            </a:bodyPr>
            <a:lstStyle/>
            <a:p>
              <a:r>
                <a:rPr kumimoji="1" lang="en-US" altLang="ja-JP" sz="1600" dirty="0" smtClean="0"/>
                <a:t>V+</a:t>
              </a:r>
            </a:p>
          </p:txBody>
        </p:sp>
        <p:sp>
          <p:nvSpPr>
            <p:cNvPr id="42" name="テキスト ボックス 41"/>
            <p:cNvSpPr txBox="1"/>
            <p:nvPr/>
          </p:nvSpPr>
          <p:spPr>
            <a:xfrm>
              <a:off x="6732240" y="4077072"/>
              <a:ext cx="401072" cy="338554"/>
            </a:xfrm>
            <a:prstGeom prst="rect">
              <a:avLst/>
            </a:prstGeom>
            <a:noFill/>
          </p:spPr>
          <p:txBody>
            <a:bodyPr wrap="none" rtlCol="0">
              <a:spAutoFit/>
            </a:bodyPr>
            <a:lstStyle/>
            <a:p>
              <a:r>
                <a:rPr kumimoji="1" lang="en-US" altLang="ja-JP" sz="1600" dirty="0" smtClean="0"/>
                <a:t>V-</a:t>
              </a:r>
            </a:p>
          </p:txBody>
        </p:sp>
        <p:sp>
          <p:nvSpPr>
            <p:cNvPr id="43" name="テキスト ボックス 42"/>
            <p:cNvSpPr txBox="1"/>
            <p:nvPr/>
          </p:nvSpPr>
          <p:spPr>
            <a:xfrm>
              <a:off x="5727688" y="3438294"/>
              <a:ext cx="336952" cy="338554"/>
            </a:xfrm>
            <a:prstGeom prst="rect">
              <a:avLst/>
            </a:prstGeom>
            <a:noFill/>
          </p:spPr>
          <p:txBody>
            <a:bodyPr wrap="none" rtlCol="0">
              <a:spAutoFit/>
            </a:bodyPr>
            <a:lstStyle/>
            <a:p>
              <a:r>
                <a:rPr lang="en-US" altLang="ja-JP" sz="1600" dirty="0" smtClean="0"/>
                <a:t>I-</a:t>
              </a:r>
              <a:endParaRPr kumimoji="1" lang="en-US" altLang="ja-JP" sz="1600" dirty="0" smtClean="0"/>
            </a:p>
          </p:txBody>
        </p:sp>
        <p:sp>
          <p:nvSpPr>
            <p:cNvPr id="44" name="テキスト ボックス 43"/>
            <p:cNvSpPr txBox="1"/>
            <p:nvPr/>
          </p:nvSpPr>
          <p:spPr>
            <a:xfrm>
              <a:off x="7419304" y="3093344"/>
              <a:ext cx="393056" cy="338554"/>
            </a:xfrm>
            <a:prstGeom prst="rect">
              <a:avLst/>
            </a:prstGeom>
            <a:noFill/>
          </p:spPr>
          <p:txBody>
            <a:bodyPr wrap="none" rtlCol="0">
              <a:spAutoFit/>
            </a:bodyPr>
            <a:lstStyle/>
            <a:p>
              <a:r>
                <a:rPr lang="en-US" altLang="ja-JP" sz="1600" dirty="0" smtClean="0"/>
                <a:t>I+</a:t>
              </a:r>
              <a:endParaRPr kumimoji="1" lang="en-US" altLang="ja-JP" sz="1600" dirty="0" smtClean="0"/>
            </a:p>
          </p:txBody>
        </p:sp>
        <p:cxnSp>
          <p:nvCxnSpPr>
            <p:cNvPr id="46" name="直線矢印コネクタ 45"/>
            <p:cNvCxnSpPr/>
            <p:nvPr/>
          </p:nvCxnSpPr>
          <p:spPr>
            <a:xfrm rot="10800000" flipV="1">
              <a:off x="6732241" y="2708920"/>
              <a:ext cx="720083" cy="7200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テキスト ボックス 47"/>
            <p:cNvSpPr txBox="1"/>
            <p:nvPr/>
          </p:nvSpPr>
          <p:spPr>
            <a:xfrm>
              <a:off x="7203280" y="2442374"/>
              <a:ext cx="861133" cy="338554"/>
            </a:xfrm>
            <a:prstGeom prst="rect">
              <a:avLst/>
            </a:prstGeom>
            <a:noFill/>
          </p:spPr>
          <p:txBody>
            <a:bodyPr wrap="none" rtlCol="0">
              <a:spAutoFit/>
            </a:bodyPr>
            <a:lstStyle/>
            <a:p>
              <a:r>
                <a:rPr lang="en-US" altLang="ja-JP" sz="1600" dirty="0" smtClean="0"/>
                <a:t>sample</a:t>
              </a:r>
              <a:endParaRPr kumimoji="1" lang="en-US" altLang="ja-JP" sz="1600" dirty="0" smtClean="0"/>
            </a:p>
          </p:txBody>
        </p:sp>
        <p:cxnSp>
          <p:nvCxnSpPr>
            <p:cNvPr id="51" name="直線矢印コネクタ 50"/>
            <p:cNvCxnSpPr/>
            <p:nvPr/>
          </p:nvCxnSpPr>
          <p:spPr>
            <a:xfrm flipV="1">
              <a:off x="5393463" y="3738518"/>
              <a:ext cx="936103" cy="48257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テキスト ボックス 51"/>
            <p:cNvSpPr txBox="1"/>
            <p:nvPr/>
          </p:nvSpPr>
          <p:spPr>
            <a:xfrm>
              <a:off x="4892967" y="4164668"/>
              <a:ext cx="1754006" cy="338554"/>
            </a:xfrm>
            <a:prstGeom prst="rect">
              <a:avLst/>
            </a:prstGeom>
            <a:noFill/>
          </p:spPr>
          <p:txBody>
            <a:bodyPr wrap="square" rtlCol="0">
              <a:spAutoFit/>
            </a:bodyPr>
            <a:lstStyle/>
            <a:p>
              <a:r>
                <a:rPr lang="en-US" altLang="ja-JP" sz="1600" dirty="0" smtClean="0"/>
                <a:t>insulated gasket</a:t>
              </a:r>
            </a:p>
          </p:txBody>
        </p:sp>
      </p:grpSp>
      <p:grpSp>
        <p:nvGrpSpPr>
          <p:cNvPr id="61" name="グループ化 60"/>
          <p:cNvGrpSpPr/>
          <p:nvPr/>
        </p:nvGrpSpPr>
        <p:grpSpPr>
          <a:xfrm>
            <a:off x="4355976" y="3284984"/>
            <a:ext cx="4176464" cy="3440976"/>
            <a:chOff x="467544" y="2636912"/>
            <a:chExt cx="4632078" cy="3816355"/>
          </a:xfrm>
        </p:grpSpPr>
        <p:grpSp>
          <p:nvGrpSpPr>
            <p:cNvPr id="59" name="グループ化 58"/>
            <p:cNvGrpSpPr/>
            <p:nvPr/>
          </p:nvGrpSpPr>
          <p:grpSpPr>
            <a:xfrm>
              <a:off x="467544" y="2636912"/>
              <a:ext cx="4632078" cy="3816355"/>
              <a:chOff x="467544" y="2636912"/>
              <a:chExt cx="4632078" cy="3816355"/>
            </a:xfrm>
          </p:grpSpPr>
          <p:grpSp>
            <p:nvGrpSpPr>
              <p:cNvPr id="2" name="グループ化 43"/>
              <p:cNvGrpSpPr>
                <a:grpSpLocks/>
              </p:cNvGrpSpPr>
              <p:nvPr/>
            </p:nvGrpSpPr>
            <p:grpSpPr bwMode="auto">
              <a:xfrm>
                <a:off x="467544" y="2636912"/>
                <a:ext cx="4050557" cy="3816355"/>
                <a:chOff x="250581" y="1700808"/>
                <a:chExt cx="4050289" cy="3815147"/>
              </a:xfrm>
            </p:grpSpPr>
            <p:grpSp>
              <p:nvGrpSpPr>
                <p:cNvPr id="3" name="Group 141"/>
                <p:cNvGrpSpPr>
                  <a:grpSpLocks/>
                </p:cNvGrpSpPr>
                <p:nvPr/>
              </p:nvGrpSpPr>
              <p:grpSpPr bwMode="auto">
                <a:xfrm>
                  <a:off x="250581" y="1700808"/>
                  <a:ext cx="4050289" cy="3815147"/>
                  <a:chOff x="156" y="663"/>
                  <a:chExt cx="2579" cy="2136"/>
                </a:xfrm>
              </p:grpSpPr>
              <p:grpSp>
                <p:nvGrpSpPr>
                  <p:cNvPr id="5" name="Group 118"/>
                  <p:cNvGrpSpPr>
                    <a:grpSpLocks/>
                  </p:cNvGrpSpPr>
                  <p:nvPr/>
                </p:nvGrpSpPr>
                <p:grpSpPr bwMode="auto">
                  <a:xfrm>
                    <a:off x="385" y="663"/>
                    <a:ext cx="2086" cy="1985"/>
                    <a:chOff x="386" y="663"/>
                    <a:chExt cx="2086" cy="1985"/>
                  </a:xfrm>
                </p:grpSpPr>
                <p:sp>
                  <p:nvSpPr>
                    <p:cNvPr id="16" name="AutoShape 28"/>
                    <p:cNvSpPr>
                      <a:spLocks noChangeArrowheads="1"/>
                    </p:cNvSpPr>
                    <p:nvPr/>
                  </p:nvSpPr>
                  <p:spPr bwMode="auto">
                    <a:xfrm>
                      <a:off x="845" y="663"/>
                      <a:ext cx="1179" cy="52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7 w 21600"/>
                        <a:gd name="T13" fmla="*/ 4493 h 21600"/>
                        <a:gd name="T14" fmla="*/ 17093 w 21600"/>
                        <a:gd name="T15" fmla="*/ 17107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endParaRPr lang="ja-JP" altLang="en-US"/>
                    </a:p>
                  </p:txBody>
                </p:sp>
                <p:sp>
                  <p:nvSpPr>
                    <p:cNvPr id="17" name="Line 34"/>
                    <p:cNvSpPr>
                      <a:spLocks noChangeShapeType="1"/>
                    </p:cNvSpPr>
                    <p:nvPr/>
                  </p:nvSpPr>
                  <p:spPr bwMode="auto">
                    <a:xfrm flipH="1" flipV="1">
                      <a:off x="1166" y="663"/>
                      <a:ext cx="168" cy="524"/>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a:lstStyle/>
                    <a:p>
                      <a:endParaRPr lang="ja-JP" altLang="en-US"/>
                    </a:p>
                  </p:txBody>
                </p:sp>
                <p:sp>
                  <p:nvSpPr>
                    <p:cNvPr id="18" name="Line 35"/>
                    <p:cNvSpPr>
                      <a:spLocks noChangeShapeType="1"/>
                    </p:cNvSpPr>
                    <p:nvPr/>
                  </p:nvSpPr>
                  <p:spPr bwMode="auto">
                    <a:xfrm flipV="1">
                      <a:off x="1538" y="663"/>
                      <a:ext cx="144" cy="524"/>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a:lstStyle/>
                    <a:p>
                      <a:endParaRPr lang="ja-JP" altLang="en-US"/>
                    </a:p>
                  </p:txBody>
                </p:sp>
                <p:pic>
                  <p:nvPicPr>
                    <p:cNvPr id="19" name="Picture 96"/>
                    <p:cNvPicPr>
                      <a:picLocks noChangeAspect="1" noChangeArrowheads="1"/>
                    </p:cNvPicPr>
                    <p:nvPr/>
                  </p:nvPicPr>
                  <p:blipFill>
                    <a:blip r:embed="rId2" cstate="print">
                      <a:lum bright="-44000" contrast="74000"/>
                    </a:blip>
                    <a:srcRect/>
                    <a:stretch>
                      <a:fillRect/>
                    </a:stretch>
                  </p:blipFill>
                  <p:spPr bwMode="auto">
                    <a:xfrm>
                      <a:off x="386" y="1572"/>
                      <a:ext cx="956" cy="836"/>
                    </a:xfrm>
                    <a:prstGeom prst="rect">
                      <a:avLst/>
                    </a:prstGeom>
                    <a:noFill/>
                    <a:ln w="9525">
                      <a:noFill/>
                      <a:miter lim="800000"/>
                      <a:headEnd/>
                      <a:tailEnd/>
                    </a:ln>
                  </p:spPr>
                </p:pic>
                <p:pic>
                  <p:nvPicPr>
                    <p:cNvPr id="20" name="Picture 91"/>
                    <p:cNvPicPr>
                      <a:picLocks noChangeAspect="1" noChangeArrowheads="1"/>
                    </p:cNvPicPr>
                    <p:nvPr/>
                  </p:nvPicPr>
                  <p:blipFill>
                    <a:blip r:embed="rId2" cstate="print">
                      <a:lum bright="-44000" contrast="74000"/>
                    </a:blip>
                    <a:srcRect/>
                    <a:stretch>
                      <a:fillRect/>
                    </a:stretch>
                  </p:blipFill>
                  <p:spPr bwMode="auto">
                    <a:xfrm flipH="1">
                      <a:off x="1516" y="1572"/>
                      <a:ext cx="956" cy="836"/>
                    </a:xfrm>
                    <a:prstGeom prst="rect">
                      <a:avLst/>
                    </a:prstGeom>
                    <a:noFill/>
                    <a:ln w="9525">
                      <a:noFill/>
                      <a:miter lim="800000"/>
                      <a:headEnd/>
                      <a:tailEnd/>
                    </a:ln>
                  </p:spPr>
                </p:pic>
                <p:grpSp>
                  <p:nvGrpSpPr>
                    <p:cNvPr id="21" name="Group 116"/>
                    <p:cNvGrpSpPr>
                      <a:grpSpLocks/>
                    </p:cNvGrpSpPr>
                    <p:nvPr/>
                  </p:nvGrpSpPr>
                  <p:grpSpPr bwMode="auto">
                    <a:xfrm>
                      <a:off x="848" y="2124"/>
                      <a:ext cx="1179" cy="524"/>
                      <a:chOff x="1882" y="2341"/>
                      <a:chExt cx="1179" cy="524"/>
                    </a:xfrm>
                  </p:grpSpPr>
                  <p:sp>
                    <p:nvSpPr>
                      <p:cNvPr id="30" name="AutoShape 29"/>
                      <p:cNvSpPr>
                        <a:spLocks noChangeArrowheads="1"/>
                      </p:cNvSpPr>
                      <p:nvPr/>
                    </p:nvSpPr>
                    <p:spPr bwMode="auto">
                      <a:xfrm rot="10800000">
                        <a:off x="1882" y="2341"/>
                        <a:ext cx="1179" cy="52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7 w 21600"/>
                          <a:gd name="T13" fmla="*/ 4493 h 21600"/>
                          <a:gd name="T14" fmla="*/ 17093 w 21600"/>
                          <a:gd name="T15" fmla="*/ 17107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endParaRPr lang="ja-JP" altLang="en-US"/>
                      </a:p>
                    </p:txBody>
                  </p:sp>
                  <p:sp>
                    <p:nvSpPr>
                      <p:cNvPr id="31" name="Line 31"/>
                      <p:cNvSpPr>
                        <a:spLocks noChangeShapeType="1"/>
                      </p:cNvSpPr>
                      <p:nvPr/>
                    </p:nvSpPr>
                    <p:spPr bwMode="auto">
                      <a:xfrm flipH="1">
                        <a:off x="2212" y="2341"/>
                        <a:ext cx="145" cy="524"/>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a:lstStyle/>
                      <a:p>
                        <a:endParaRPr lang="ja-JP" altLang="en-US"/>
                      </a:p>
                    </p:txBody>
                  </p:sp>
                  <p:sp>
                    <p:nvSpPr>
                      <p:cNvPr id="32" name="Line 33"/>
                      <p:cNvSpPr>
                        <a:spLocks noChangeShapeType="1"/>
                      </p:cNvSpPr>
                      <p:nvPr/>
                    </p:nvSpPr>
                    <p:spPr bwMode="auto">
                      <a:xfrm>
                        <a:off x="2562" y="2341"/>
                        <a:ext cx="145" cy="524"/>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a:lstStyle/>
                      <a:p>
                        <a:endParaRPr lang="ja-JP" altLang="en-US"/>
                      </a:p>
                    </p:txBody>
                  </p:sp>
                </p:grpSp>
                <p:sp>
                  <p:nvSpPr>
                    <p:cNvPr id="23" name="Rectangle 98"/>
                    <p:cNvSpPr>
                      <a:spLocks noChangeArrowheads="1"/>
                    </p:cNvSpPr>
                    <p:nvPr/>
                  </p:nvSpPr>
                  <p:spPr bwMode="auto">
                    <a:xfrm>
                      <a:off x="1362" y="1935"/>
                      <a:ext cx="144" cy="53"/>
                    </a:xfrm>
                    <a:prstGeom prst="rect">
                      <a:avLst/>
                    </a:prstGeom>
                    <a:solidFill>
                      <a:schemeClr val="accent1"/>
                    </a:solidFill>
                    <a:ln w="9525">
                      <a:solidFill>
                        <a:schemeClr val="tx1"/>
                      </a:solidFill>
                      <a:miter lim="800000"/>
                      <a:headEnd/>
                      <a:tailEnd/>
                    </a:ln>
                  </p:spPr>
                  <p:txBody>
                    <a:bodyPr wrap="none" anchor="ctr"/>
                    <a:lstStyle/>
                    <a:p>
                      <a:endParaRPr lang="ja-JP" altLang="ja-JP" sz="2000">
                        <a:latin typeface="Calibri" pitchFamily="34" charset="0"/>
                      </a:endParaRPr>
                    </a:p>
                  </p:txBody>
                </p:sp>
                <p:sp>
                  <p:nvSpPr>
                    <p:cNvPr id="24" name="Line 101"/>
                    <p:cNvSpPr>
                      <a:spLocks noChangeShapeType="1"/>
                    </p:cNvSpPr>
                    <p:nvPr/>
                  </p:nvSpPr>
                  <p:spPr bwMode="auto">
                    <a:xfrm flipV="1">
                      <a:off x="1501" y="1878"/>
                      <a:ext cx="48" cy="53"/>
                    </a:xfrm>
                    <a:prstGeom prst="line">
                      <a:avLst/>
                    </a:prstGeom>
                    <a:noFill/>
                    <a:ln w="9525">
                      <a:solidFill>
                        <a:schemeClr val="tx1"/>
                      </a:solidFill>
                      <a:round/>
                      <a:headEnd/>
                      <a:tailEnd/>
                    </a:ln>
                  </p:spPr>
                  <p:txBody>
                    <a:bodyPr/>
                    <a:lstStyle/>
                    <a:p>
                      <a:endParaRPr lang="ja-JP" altLang="en-US"/>
                    </a:p>
                  </p:txBody>
                </p:sp>
                <p:sp>
                  <p:nvSpPr>
                    <p:cNvPr id="25" name="Line 102"/>
                    <p:cNvSpPr>
                      <a:spLocks noChangeShapeType="1"/>
                    </p:cNvSpPr>
                    <p:nvPr/>
                  </p:nvSpPr>
                  <p:spPr bwMode="auto">
                    <a:xfrm>
                      <a:off x="1310" y="1873"/>
                      <a:ext cx="50" cy="58"/>
                    </a:xfrm>
                    <a:prstGeom prst="line">
                      <a:avLst/>
                    </a:prstGeom>
                    <a:noFill/>
                    <a:ln w="9525">
                      <a:solidFill>
                        <a:schemeClr val="tx1"/>
                      </a:solidFill>
                      <a:round/>
                      <a:headEnd/>
                      <a:tailEnd/>
                    </a:ln>
                  </p:spPr>
                  <p:txBody>
                    <a:bodyPr/>
                    <a:lstStyle/>
                    <a:p>
                      <a:endParaRPr lang="ja-JP" altLang="en-US"/>
                    </a:p>
                  </p:txBody>
                </p:sp>
                <p:sp>
                  <p:nvSpPr>
                    <p:cNvPr id="28" name="Line 113"/>
                    <p:cNvSpPr>
                      <a:spLocks noChangeShapeType="1"/>
                    </p:cNvSpPr>
                    <p:nvPr/>
                  </p:nvSpPr>
                  <p:spPr bwMode="auto">
                    <a:xfrm flipH="1">
                      <a:off x="1701" y="935"/>
                      <a:ext cx="272" cy="91"/>
                    </a:xfrm>
                    <a:prstGeom prst="line">
                      <a:avLst/>
                    </a:prstGeom>
                    <a:noFill/>
                    <a:ln w="9525">
                      <a:solidFill>
                        <a:schemeClr val="tx1"/>
                      </a:solidFill>
                      <a:round/>
                      <a:headEnd/>
                      <a:tailEnd type="triangle" w="med" len="med"/>
                    </a:ln>
                  </p:spPr>
                  <p:txBody>
                    <a:bodyPr/>
                    <a:lstStyle/>
                    <a:p>
                      <a:endParaRPr lang="ja-JP" altLang="en-US"/>
                    </a:p>
                  </p:txBody>
                </p:sp>
                <p:sp>
                  <p:nvSpPr>
                    <p:cNvPr id="29" name="Line 115"/>
                    <p:cNvSpPr>
                      <a:spLocks noChangeShapeType="1"/>
                    </p:cNvSpPr>
                    <p:nvPr/>
                  </p:nvSpPr>
                  <p:spPr bwMode="auto">
                    <a:xfrm>
                      <a:off x="567" y="1343"/>
                      <a:ext cx="91" cy="272"/>
                    </a:xfrm>
                    <a:prstGeom prst="line">
                      <a:avLst/>
                    </a:prstGeom>
                    <a:noFill/>
                    <a:ln w="9525">
                      <a:solidFill>
                        <a:schemeClr val="tx1"/>
                      </a:solidFill>
                      <a:round/>
                      <a:headEnd/>
                      <a:tailEnd type="triangle" w="med" len="med"/>
                    </a:ln>
                  </p:spPr>
                  <p:txBody>
                    <a:bodyPr/>
                    <a:lstStyle/>
                    <a:p>
                      <a:endParaRPr lang="ja-JP" altLang="en-US"/>
                    </a:p>
                  </p:txBody>
                </p:sp>
                <p:sp>
                  <p:nvSpPr>
                    <p:cNvPr id="22" name="Rectangle 100"/>
                    <p:cNvSpPr>
                      <a:spLocks noChangeArrowheads="1"/>
                    </p:cNvSpPr>
                    <p:nvPr/>
                  </p:nvSpPr>
                  <p:spPr bwMode="auto">
                    <a:xfrm>
                      <a:off x="1305" y="1856"/>
                      <a:ext cx="254" cy="239"/>
                    </a:xfrm>
                    <a:prstGeom prst="rect">
                      <a:avLst/>
                    </a:prstGeom>
                    <a:solidFill>
                      <a:schemeClr val="bg1">
                        <a:lumMod val="85000"/>
                      </a:schemeClr>
                    </a:solidFill>
                    <a:ln w="9525">
                      <a:solidFill>
                        <a:schemeClr val="tx1"/>
                      </a:solidFill>
                      <a:miter lim="800000"/>
                      <a:headEnd/>
                      <a:tailEnd/>
                    </a:ln>
                  </p:spPr>
                  <p:txBody>
                    <a:bodyPr wrap="none" anchor="ctr"/>
                    <a:lstStyle/>
                    <a:p>
                      <a:endParaRPr lang="ja-JP" altLang="ja-JP" sz="2000">
                        <a:latin typeface="Calibri" pitchFamily="34" charset="0"/>
                      </a:endParaRPr>
                    </a:p>
                  </p:txBody>
                </p:sp>
              </p:grpSp>
              <p:sp>
                <p:nvSpPr>
                  <p:cNvPr id="6" name="Text Box 119"/>
                  <p:cNvSpPr txBox="1">
                    <a:spLocks noChangeArrowheads="1"/>
                  </p:cNvSpPr>
                  <p:nvPr/>
                </p:nvSpPr>
                <p:spPr bwMode="auto">
                  <a:xfrm>
                    <a:off x="340" y="1162"/>
                    <a:ext cx="663" cy="189"/>
                  </a:xfrm>
                  <a:prstGeom prst="rect">
                    <a:avLst/>
                  </a:prstGeom>
                  <a:noFill/>
                  <a:ln w="9525">
                    <a:noFill/>
                    <a:miter lim="800000"/>
                    <a:headEnd/>
                    <a:tailEnd/>
                  </a:ln>
                </p:spPr>
                <p:txBody>
                  <a:bodyPr wrap="none">
                    <a:spAutoFit/>
                  </a:bodyPr>
                  <a:lstStyle/>
                  <a:p>
                    <a:r>
                      <a:rPr lang="en-US" altLang="ja-JP" sz="1600" dirty="0" smtClean="0"/>
                      <a:t>electrode</a:t>
                    </a:r>
                    <a:endParaRPr lang="en-US" altLang="ja-JP" sz="1600" b="1" dirty="0">
                      <a:latin typeface="Calibri" pitchFamily="34" charset="0"/>
                    </a:endParaRPr>
                  </a:p>
                </p:txBody>
              </p:sp>
              <p:sp>
                <p:nvSpPr>
                  <p:cNvPr id="7" name="Text Box 120"/>
                  <p:cNvSpPr txBox="1">
                    <a:spLocks noChangeArrowheads="1"/>
                  </p:cNvSpPr>
                  <p:nvPr/>
                </p:nvSpPr>
                <p:spPr bwMode="auto">
                  <a:xfrm>
                    <a:off x="1973" y="845"/>
                    <a:ext cx="643" cy="189"/>
                  </a:xfrm>
                  <a:prstGeom prst="rect">
                    <a:avLst/>
                  </a:prstGeom>
                  <a:noFill/>
                  <a:ln w="9525">
                    <a:noFill/>
                    <a:miter lim="800000"/>
                    <a:headEnd/>
                    <a:tailEnd/>
                  </a:ln>
                </p:spPr>
                <p:txBody>
                  <a:bodyPr wrap="none">
                    <a:spAutoFit/>
                  </a:bodyPr>
                  <a:lstStyle/>
                  <a:p>
                    <a:r>
                      <a:rPr lang="en-US" altLang="ja-JP" sz="1600" dirty="0" smtClean="0"/>
                      <a:t>diamond</a:t>
                    </a:r>
                    <a:endParaRPr lang="en-US" altLang="ja-JP" sz="1600" dirty="0"/>
                  </a:p>
                </p:txBody>
              </p:sp>
              <p:sp>
                <p:nvSpPr>
                  <p:cNvPr id="8" name="Line 121"/>
                  <p:cNvSpPr>
                    <a:spLocks noChangeShapeType="1"/>
                  </p:cNvSpPr>
                  <p:nvPr/>
                </p:nvSpPr>
                <p:spPr bwMode="auto">
                  <a:xfrm flipH="1" flipV="1">
                    <a:off x="2290" y="2296"/>
                    <a:ext cx="91" cy="272"/>
                  </a:xfrm>
                  <a:prstGeom prst="line">
                    <a:avLst/>
                  </a:prstGeom>
                  <a:noFill/>
                  <a:ln w="9525">
                    <a:solidFill>
                      <a:schemeClr val="tx1"/>
                    </a:solidFill>
                    <a:round/>
                    <a:headEnd/>
                    <a:tailEnd type="triangle" w="med" len="med"/>
                  </a:ln>
                </p:spPr>
                <p:txBody>
                  <a:bodyPr/>
                  <a:lstStyle/>
                  <a:p>
                    <a:endParaRPr lang="ja-JP" altLang="en-US"/>
                  </a:p>
                </p:txBody>
              </p:sp>
              <p:sp>
                <p:nvSpPr>
                  <p:cNvPr id="9" name="Text Box 122"/>
                  <p:cNvSpPr txBox="1">
                    <a:spLocks noChangeArrowheads="1"/>
                  </p:cNvSpPr>
                  <p:nvPr/>
                </p:nvSpPr>
                <p:spPr bwMode="auto">
                  <a:xfrm>
                    <a:off x="2220" y="2599"/>
                    <a:ext cx="515" cy="189"/>
                  </a:xfrm>
                  <a:prstGeom prst="rect">
                    <a:avLst/>
                  </a:prstGeom>
                  <a:noFill/>
                  <a:ln w="9525">
                    <a:noFill/>
                    <a:miter lim="800000"/>
                    <a:headEnd/>
                    <a:tailEnd/>
                  </a:ln>
                </p:spPr>
                <p:txBody>
                  <a:bodyPr wrap="none">
                    <a:spAutoFit/>
                  </a:bodyPr>
                  <a:lstStyle/>
                  <a:p>
                    <a:r>
                      <a:rPr lang="en-US" altLang="ja-JP" sz="1600" dirty="0" smtClean="0">
                        <a:latin typeface="+mj-lt"/>
                      </a:rPr>
                      <a:t>gasket</a:t>
                    </a:r>
                    <a:endParaRPr lang="en-US" altLang="ja-JP" sz="1600" dirty="0">
                      <a:latin typeface="+mj-lt"/>
                    </a:endParaRPr>
                  </a:p>
                </p:txBody>
              </p:sp>
              <p:sp>
                <p:nvSpPr>
                  <p:cNvPr id="13" name="Text Box 128"/>
                  <p:cNvSpPr txBox="1">
                    <a:spLocks noChangeArrowheads="1"/>
                  </p:cNvSpPr>
                  <p:nvPr/>
                </p:nvSpPr>
                <p:spPr bwMode="auto">
                  <a:xfrm>
                    <a:off x="1303" y="1510"/>
                    <a:ext cx="548" cy="189"/>
                  </a:xfrm>
                  <a:prstGeom prst="rect">
                    <a:avLst/>
                  </a:prstGeom>
                  <a:noFill/>
                  <a:ln w="9525">
                    <a:noFill/>
                    <a:miter lim="800000"/>
                    <a:headEnd/>
                    <a:tailEnd/>
                  </a:ln>
                </p:spPr>
                <p:txBody>
                  <a:bodyPr wrap="none">
                    <a:spAutoFit/>
                  </a:bodyPr>
                  <a:lstStyle/>
                  <a:p>
                    <a:r>
                      <a:rPr lang="en-US" altLang="ja-JP" sz="1600" dirty="0" smtClean="0"/>
                      <a:t>sample</a:t>
                    </a:r>
                    <a:endParaRPr lang="en-US" altLang="ja-JP" sz="1600" dirty="0"/>
                  </a:p>
                </p:txBody>
              </p:sp>
              <p:sp>
                <p:nvSpPr>
                  <p:cNvPr id="14" name="Line 129"/>
                  <p:cNvSpPr>
                    <a:spLocks noChangeShapeType="1"/>
                  </p:cNvSpPr>
                  <p:nvPr/>
                </p:nvSpPr>
                <p:spPr bwMode="auto">
                  <a:xfrm flipV="1">
                    <a:off x="615" y="1979"/>
                    <a:ext cx="659" cy="619"/>
                  </a:xfrm>
                  <a:prstGeom prst="line">
                    <a:avLst/>
                  </a:prstGeom>
                  <a:noFill/>
                  <a:ln w="9525">
                    <a:solidFill>
                      <a:schemeClr val="tx1"/>
                    </a:solidFill>
                    <a:round/>
                    <a:headEnd/>
                    <a:tailEnd type="triangle" w="med" len="med"/>
                  </a:ln>
                </p:spPr>
                <p:txBody>
                  <a:bodyPr/>
                  <a:lstStyle/>
                  <a:p>
                    <a:endParaRPr lang="ja-JP" altLang="en-US"/>
                  </a:p>
                </p:txBody>
              </p:sp>
              <p:sp>
                <p:nvSpPr>
                  <p:cNvPr id="15" name="Text Box 130"/>
                  <p:cNvSpPr txBox="1">
                    <a:spLocks noChangeArrowheads="1"/>
                  </p:cNvSpPr>
                  <p:nvPr/>
                </p:nvSpPr>
                <p:spPr bwMode="auto">
                  <a:xfrm>
                    <a:off x="156" y="2610"/>
                    <a:ext cx="1077" cy="189"/>
                  </a:xfrm>
                  <a:prstGeom prst="rect">
                    <a:avLst/>
                  </a:prstGeom>
                  <a:noFill/>
                  <a:ln w="9525">
                    <a:noFill/>
                    <a:miter lim="800000"/>
                    <a:headEnd/>
                    <a:tailEnd/>
                  </a:ln>
                </p:spPr>
                <p:txBody>
                  <a:bodyPr wrap="none">
                    <a:spAutoFit/>
                  </a:bodyPr>
                  <a:lstStyle/>
                  <a:p>
                    <a:r>
                      <a:rPr lang="en-US" altLang="ja-JP" sz="1600" dirty="0" smtClean="0"/>
                      <a:t>insulating layer</a:t>
                    </a:r>
                    <a:endParaRPr lang="en-US" altLang="ja-JP" sz="1600" baseline="-25000" dirty="0"/>
                  </a:p>
                </p:txBody>
              </p:sp>
              <p:sp>
                <p:nvSpPr>
                  <p:cNvPr id="12" name="Line 127"/>
                  <p:cNvSpPr>
                    <a:spLocks noChangeShapeType="1"/>
                  </p:cNvSpPr>
                  <p:nvPr/>
                </p:nvSpPr>
                <p:spPr bwMode="auto">
                  <a:xfrm flipH="1">
                    <a:off x="1429" y="1679"/>
                    <a:ext cx="136" cy="272"/>
                  </a:xfrm>
                  <a:prstGeom prst="line">
                    <a:avLst/>
                  </a:prstGeom>
                  <a:noFill/>
                  <a:ln w="9525">
                    <a:solidFill>
                      <a:schemeClr val="tx1"/>
                    </a:solidFill>
                    <a:round/>
                    <a:headEnd/>
                    <a:tailEnd type="triangle" w="med" len="med"/>
                  </a:ln>
                </p:spPr>
                <p:txBody>
                  <a:bodyPr/>
                  <a:lstStyle/>
                  <a:p>
                    <a:endParaRPr lang="ja-JP" altLang="en-US"/>
                  </a:p>
                </p:txBody>
              </p:sp>
            </p:grpSp>
            <p:sp>
              <p:nvSpPr>
                <p:cNvPr id="4" name="正方形/長方形 3"/>
                <p:cNvSpPr/>
                <p:nvPr/>
              </p:nvSpPr>
              <p:spPr>
                <a:xfrm>
                  <a:off x="2052339" y="3825797"/>
                  <a:ext cx="409548" cy="431663"/>
                </a:xfrm>
                <a:prstGeom prst="rect">
                  <a:avLst/>
                </a:prstGeom>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ja-JP" altLang="en-US" sz="2000"/>
                </a:p>
              </p:txBody>
            </p:sp>
          </p:grpSp>
          <p:cxnSp>
            <p:nvCxnSpPr>
              <p:cNvPr id="53" name="直線矢印コネクタ 52"/>
              <p:cNvCxnSpPr/>
              <p:nvPr/>
            </p:nvCxnSpPr>
            <p:spPr>
              <a:xfrm>
                <a:off x="2013760" y="3717032"/>
                <a:ext cx="936104" cy="1588"/>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7" name="テキスト ボックス 56"/>
              <p:cNvSpPr txBox="1"/>
              <p:nvPr/>
            </p:nvSpPr>
            <p:spPr>
              <a:xfrm>
                <a:off x="3419872" y="3914727"/>
                <a:ext cx="1679750" cy="375487"/>
              </a:xfrm>
              <a:prstGeom prst="rect">
                <a:avLst/>
              </a:prstGeom>
              <a:noFill/>
            </p:spPr>
            <p:txBody>
              <a:bodyPr wrap="square" rtlCol="0">
                <a:spAutoFit/>
              </a:bodyPr>
              <a:lstStyle/>
              <a:p>
                <a:r>
                  <a:rPr lang="en-US" altLang="ja-JP" sz="1400" dirty="0" smtClean="0"/>
                  <a:t>3</a:t>
                </a:r>
                <a:r>
                  <a:rPr kumimoji="1" lang="en-US" altLang="ja-JP" sz="1400" dirty="0" smtClean="0"/>
                  <a:t>0</a:t>
                </a:r>
                <a:r>
                  <a:rPr kumimoji="1" lang="ja-JP" altLang="en-US" sz="1400" dirty="0" smtClean="0"/>
                  <a:t>～</a:t>
                </a:r>
                <a:r>
                  <a:rPr kumimoji="1" lang="en-US" altLang="ja-JP" sz="1400" dirty="0" smtClean="0"/>
                  <a:t>1000</a:t>
                </a:r>
                <a:r>
                  <a:rPr lang="ja-JP" altLang="en-US" sz="1600" dirty="0" smtClean="0"/>
                  <a:t> </a:t>
                </a:r>
                <a:r>
                  <a:rPr lang="en-US" altLang="ja-JP" sz="1600" dirty="0" smtClean="0"/>
                  <a:t>μm</a:t>
                </a:r>
                <a:endParaRPr kumimoji="1" lang="ja-JP" altLang="en-US" sz="1400" dirty="0"/>
              </a:p>
            </p:txBody>
          </p:sp>
        </p:grpSp>
        <p:sp>
          <p:nvSpPr>
            <p:cNvPr id="60" name="Line 113"/>
            <p:cNvSpPr>
              <a:spLocks noChangeShapeType="1"/>
            </p:cNvSpPr>
            <p:nvPr/>
          </p:nvSpPr>
          <p:spPr bwMode="auto">
            <a:xfrm flipH="1" flipV="1">
              <a:off x="2699791" y="3789040"/>
              <a:ext cx="720078" cy="288032"/>
            </a:xfrm>
            <a:prstGeom prst="line">
              <a:avLst/>
            </a:prstGeom>
            <a:noFill/>
            <a:ln w="9525">
              <a:solidFill>
                <a:schemeClr val="tx1"/>
              </a:solidFill>
              <a:round/>
              <a:headEnd/>
              <a:tailEnd type="triangle" w="med" len="med"/>
            </a:ln>
          </p:spPr>
          <p:txBody>
            <a:bodyPr/>
            <a:lstStyle/>
            <a:p>
              <a:endParaRPr lang="ja-JP" altLang="en-US"/>
            </a:p>
          </p:txBody>
        </p:sp>
      </p:grpSp>
      <p:pic>
        <p:nvPicPr>
          <p:cNvPr id="50" name="Picture 19" descr="SBSH0044"/>
          <p:cNvPicPr>
            <a:picLocks noChangeAspect="1" noChangeArrowheads="1"/>
          </p:cNvPicPr>
          <p:nvPr/>
        </p:nvPicPr>
        <p:blipFill>
          <a:blip r:embed="rId3" cstate="print"/>
          <a:srcRect l="17377" t="7956" r="15088" b="3015"/>
          <a:stretch>
            <a:fillRect/>
          </a:stretch>
        </p:blipFill>
        <p:spPr bwMode="auto">
          <a:xfrm>
            <a:off x="1200503" y="947720"/>
            <a:ext cx="1944440" cy="3417384"/>
          </a:xfrm>
          <a:prstGeom prst="rect">
            <a:avLst/>
          </a:prstGeom>
          <a:noFill/>
          <a:ln w="9525">
            <a:noFill/>
            <a:miter lim="800000"/>
            <a:headEnd/>
            <a:tailEnd/>
          </a:ln>
        </p:spPr>
      </p:pic>
      <p:pic>
        <p:nvPicPr>
          <p:cNvPr id="55" name="Picture 30" descr="SBSH0045"/>
          <p:cNvPicPr>
            <a:picLocks noChangeAspect="1" noChangeArrowheads="1"/>
          </p:cNvPicPr>
          <p:nvPr/>
        </p:nvPicPr>
        <p:blipFill>
          <a:blip r:embed="rId4" cstate="print"/>
          <a:srcRect l="37804" t="43391" r="36984" b="41035"/>
          <a:stretch>
            <a:fillRect/>
          </a:stretch>
        </p:blipFill>
        <p:spPr bwMode="auto">
          <a:xfrm>
            <a:off x="4788024" y="764704"/>
            <a:ext cx="2824162" cy="2325687"/>
          </a:xfrm>
          <a:prstGeom prst="rect">
            <a:avLst/>
          </a:prstGeom>
          <a:noFill/>
          <a:ln w="9525">
            <a:noFill/>
            <a:miter lim="800000"/>
            <a:headEnd/>
            <a:tailEnd/>
          </a:ln>
        </p:spPr>
      </p:pic>
      <p:sp>
        <p:nvSpPr>
          <p:cNvPr id="56" name="円/楕円 55"/>
          <p:cNvSpPr/>
          <p:nvPr/>
        </p:nvSpPr>
        <p:spPr>
          <a:xfrm>
            <a:off x="1861454" y="1484784"/>
            <a:ext cx="576064" cy="576064"/>
          </a:xfrm>
          <a:prstGeom prst="ellipse">
            <a:avLst/>
          </a:prstGeom>
          <a:noFill/>
          <a:ln>
            <a:solidFill>
              <a:srgbClr val="FF000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62" name="直線コネクタ 61"/>
          <p:cNvCxnSpPr>
            <a:stCxn id="56" idx="0"/>
          </p:cNvCxnSpPr>
          <p:nvPr/>
        </p:nvCxnSpPr>
        <p:spPr>
          <a:xfrm rot="5400000" flipH="1" flipV="1">
            <a:off x="3108715" y="-194525"/>
            <a:ext cx="720080" cy="263853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a:stCxn id="56" idx="4"/>
          </p:cNvCxnSpPr>
          <p:nvPr/>
        </p:nvCxnSpPr>
        <p:spPr>
          <a:xfrm rot="16200000" flipH="1">
            <a:off x="2928695" y="1281639"/>
            <a:ext cx="1080120" cy="263853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65" name="円/楕円 64"/>
          <p:cNvSpPr/>
          <p:nvPr/>
        </p:nvSpPr>
        <p:spPr>
          <a:xfrm>
            <a:off x="5896280" y="1541056"/>
            <a:ext cx="461852" cy="461852"/>
          </a:xfrm>
          <a:prstGeom prst="ellipse">
            <a:avLst/>
          </a:prstGeom>
          <a:noFill/>
          <a:ln>
            <a:solidFill>
              <a:srgbClr val="FF000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71" name="直線矢印コネクタ 70"/>
          <p:cNvCxnSpPr/>
          <p:nvPr/>
        </p:nvCxnSpPr>
        <p:spPr>
          <a:xfrm rot="5400000">
            <a:off x="5522280" y="2605436"/>
            <a:ext cx="1215080"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7" name="テキスト ボックス 66"/>
          <p:cNvSpPr txBox="1"/>
          <p:nvPr/>
        </p:nvSpPr>
        <p:spPr>
          <a:xfrm>
            <a:off x="611560" y="332656"/>
            <a:ext cx="1965603" cy="461665"/>
          </a:xfrm>
          <a:prstGeom prst="rect">
            <a:avLst/>
          </a:prstGeom>
          <a:noFill/>
        </p:spPr>
        <p:txBody>
          <a:bodyPr wrap="none" rtlCol="0">
            <a:spAutoFit/>
          </a:bodyPr>
          <a:lstStyle/>
          <a:p>
            <a:r>
              <a:rPr kumimoji="1" lang="en-US" altLang="ja-JP" sz="2400" b="1" dirty="0" smtClean="0">
                <a:solidFill>
                  <a:srgbClr val="00B0F0"/>
                </a:solidFill>
              </a:rPr>
              <a:t>About DAC</a:t>
            </a:r>
            <a:endParaRPr kumimoji="1" lang="ja-JP" altLang="en-US" sz="2400" b="1" dirty="0">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dissolve">
                                      <p:cBhvr>
                                        <p:cTn id="7" dur="500"/>
                                        <p:tgtEl>
                                          <p:spTgt spid="6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dissolve">
                                      <p:cBhvr>
                                        <p:cTn id="10" dur="500"/>
                                        <p:tgtEl>
                                          <p:spTgt spid="56"/>
                                        </p:tgtEl>
                                      </p:cBhvr>
                                    </p:animEffect>
                                  </p:childTnLst>
                                </p:cTn>
                              </p:par>
                              <p:par>
                                <p:cTn id="11" presetID="9" presetClass="entr" presetSubtype="0" fill="hold" nodeType="withEffect">
                                  <p:stCondLst>
                                    <p:cond delay="0"/>
                                  </p:stCondLst>
                                  <p:childTnLst>
                                    <p:set>
                                      <p:cBhvr>
                                        <p:cTn id="12" dur="1" fill="hold">
                                          <p:stCondLst>
                                            <p:cond delay="0"/>
                                          </p:stCondLst>
                                        </p:cTn>
                                        <p:tgtEl>
                                          <p:spTgt spid="64"/>
                                        </p:tgtEl>
                                        <p:attrNameLst>
                                          <p:attrName>style.visibility</p:attrName>
                                        </p:attrNameLst>
                                      </p:cBhvr>
                                      <p:to>
                                        <p:strVal val="visible"/>
                                      </p:to>
                                    </p:set>
                                    <p:animEffect transition="in" filter="dissolve">
                                      <p:cBhvr>
                                        <p:cTn id="13" dur="500"/>
                                        <p:tgtEl>
                                          <p:spTgt spid="64"/>
                                        </p:tgtEl>
                                      </p:cBhvr>
                                    </p:animEffect>
                                  </p:childTnLst>
                                </p:cTn>
                              </p:par>
                              <p:par>
                                <p:cTn id="14" presetID="9" presetClass="entr" presetSubtype="0" fill="hold" nodeType="withEffect">
                                  <p:stCondLst>
                                    <p:cond delay="500"/>
                                  </p:stCondLst>
                                  <p:childTnLst>
                                    <p:set>
                                      <p:cBhvr>
                                        <p:cTn id="15" dur="1" fill="hold">
                                          <p:stCondLst>
                                            <p:cond delay="0"/>
                                          </p:stCondLst>
                                        </p:cTn>
                                        <p:tgtEl>
                                          <p:spTgt spid="55"/>
                                        </p:tgtEl>
                                        <p:attrNameLst>
                                          <p:attrName>style.visibility</p:attrName>
                                        </p:attrNameLst>
                                      </p:cBhvr>
                                      <p:to>
                                        <p:strVal val="visible"/>
                                      </p:to>
                                    </p:set>
                                    <p:animEffect transition="in" filter="dissolve">
                                      <p:cBhvr>
                                        <p:cTn id="16" dur="500"/>
                                        <p:tgtEl>
                                          <p:spTgt spid="55"/>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71"/>
                                        </p:tgtEl>
                                        <p:attrNameLst>
                                          <p:attrName>style.visibility</p:attrName>
                                        </p:attrNameLst>
                                      </p:cBhvr>
                                      <p:to>
                                        <p:strVal val="visible"/>
                                      </p:to>
                                    </p:set>
                                    <p:animEffect transition="in" filter="dissolve">
                                      <p:cBhvr>
                                        <p:cTn id="21" dur="500"/>
                                        <p:tgtEl>
                                          <p:spTgt spid="71"/>
                                        </p:tgtEl>
                                      </p:cBhvr>
                                    </p:animEffect>
                                  </p:childTnLst>
                                </p:cTn>
                              </p:par>
                              <p:par>
                                <p:cTn id="22" presetID="9" presetClass="entr" presetSubtype="0" fill="hold" grpId="1" nodeType="with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dissolve">
                                      <p:cBhvr>
                                        <p:cTn id="24" dur="500"/>
                                        <p:tgtEl>
                                          <p:spTgt spid="65"/>
                                        </p:tgtEl>
                                      </p:cBhvr>
                                    </p:animEffect>
                                  </p:childTnLst>
                                </p:cTn>
                              </p:par>
                              <p:par>
                                <p:cTn id="25" presetID="9" presetClass="entr" presetSubtype="0" fill="hold" nodeType="withEffect">
                                  <p:stCondLst>
                                    <p:cond delay="500"/>
                                  </p:stCondLst>
                                  <p:childTnLst>
                                    <p:set>
                                      <p:cBhvr>
                                        <p:cTn id="26" dur="1" fill="hold">
                                          <p:stCondLst>
                                            <p:cond delay="0"/>
                                          </p:stCondLst>
                                        </p:cTn>
                                        <p:tgtEl>
                                          <p:spTgt spid="61"/>
                                        </p:tgtEl>
                                        <p:attrNameLst>
                                          <p:attrName>style.visibility</p:attrName>
                                        </p:attrNameLst>
                                      </p:cBhvr>
                                      <p:to>
                                        <p:strVal val="visible"/>
                                      </p:to>
                                    </p:set>
                                    <p:animEffect transition="in" filter="dissolve">
                                      <p:cBhvr>
                                        <p:cTn id="27" dur="500"/>
                                        <p:tgtEl>
                                          <p:spTgt spid="61"/>
                                        </p:tgtEl>
                                      </p:cBhvr>
                                    </p:animEffect>
                                  </p:childTnLst>
                                </p:cTn>
                              </p:par>
                              <p:par>
                                <p:cTn id="28" presetID="9" presetClass="entr" presetSubtype="0" fill="hold" nodeType="withEffect">
                                  <p:stCondLst>
                                    <p:cond delay="500"/>
                                  </p:stCondLst>
                                  <p:childTnLst>
                                    <p:set>
                                      <p:cBhvr>
                                        <p:cTn id="29" dur="1" fill="hold">
                                          <p:stCondLst>
                                            <p:cond delay="0"/>
                                          </p:stCondLst>
                                        </p:cTn>
                                        <p:tgtEl>
                                          <p:spTgt spid="54"/>
                                        </p:tgtEl>
                                        <p:attrNameLst>
                                          <p:attrName>style.visibility</p:attrName>
                                        </p:attrNameLst>
                                      </p:cBhvr>
                                      <p:to>
                                        <p:strVal val="visible"/>
                                      </p:to>
                                    </p:set>
                                    <p:animEffect transition="in" filter="dissolve">
                                      <p:cBhvr>
                                        <p:cTn id="3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グループ化 36"/>
          <p:cNvGrpSpPr/>
          <p:nvPr/>
        </p:nvGrpSpPr>
        <p:grpSpPr>
          <a:xfrm>
            <a:off x="5652120" y="908720"/>
            <a:ext cx="2954001" cy="1659272"/>
            <a:chOff x="4932040" y="2276866"/>
            <a:chExt cx="2954001" cy="1659272"/>
          </a:xfrm>
        </p:grpSpPr>
        <p:pic>
          <p:nvPicPr>
            <p:cNvPr id="24" name="Picture 96"/>
            <p:cNvPicPr>
              <a:picLocks noChangeAspect="1" noChangeArrowheads="1"/>
            </p:cNvPicPr>
            <p:nvPr/>
          </p:nvPicPr>
          <p:blipFill>
            <a:blip r:embed="rId3" cstate="print">
              <a:lum bright="-44000" contrast="74000"/>
            </a:blip>
            <a:srcRect/>
            <a:stretch>
              <a:fillRect/>
            </a:stretch>
          </p:blipFill>
          <p:spPr bwMode="auto">
            <a:xfrm>
              <a:off x="4932040" y="2589389"/>
              <a:ext cx="1353799" cy="1346749"/>
            </a:xfrm>
            <a:prstGeom prst="rect">
              <a:avLst/>
            </a:prstGeom>
            <a:noFill/>
            <a:ln w="9525">
              <a:noFill/>
              <a:miter lim="800000"/>
              <a:headEnd/>
              <a:tailEnd/>
            </a:ln>
          </p:spPr>
        </p:pic>
        <p:pic>
          <p:nvPicPr>
            <p:cNvPr id="25" name="Picture 91"/>
            <p:cNvPicPr>
              <a:picLocks noChangeAspect="1" noChangeArrowheads="1"/>
            </p:cNvPicPr>
            <p:nvPr/>
          </p:nvPicPr>
          <p:blipFill>
            <a:blip r:embed="rId3" cstate="print">
              <a:lum bright="-44000" contrast="74000"/>
            </a:blip>
            <a:srcRect/>
            <a:stretch>
              <a:fillRect/>
            </a:stretch>
          </p:blipFill>
          <p:spPr bwMode="auto">
            <a:xfrm flipH="1">
              <a:off x="6532242" y="2589389"/>
              <a:ext cx="1353799" cy="1346749"/>
            </a:xfrm>
            <a:prstGeom prst="rect">
              <a:avLst/>
            </a:prstGeom>
            <a:noFill/>
            <a:ln w="9525">
              <a:noFill/>
              <a:miter lim="800000"/>
              <a:headEnd/>
              <a:tailEnd/>
            </a:ln>
          </p:spPr>
        </p:pic>
        <p:sp>
          <p:nvSpPr>
            <p:cNvPr id="27" name="Rectangle 98"/>
            <p:cNvSpPr>
              <a:spLocks noChangeArrowheads="1"/>
            </p:cNvSpPr>
            <p:nvPr/>
          </p:nvSpPr>
          <p:spPr bwMode="auto">
            <a:xfrm>
              <a:off x="6314161" y="3174161"/>
              <a:ext cx="203920" cy="85380"/>
            </a:xfrm>
            <a:prstGeom prst="rect">
              <a:avLst/>
            </a:prstGeom>
            <a:solidFill>
              <a:schemeClr val="accent1"/>
            </a:solidFill>
            <a:ln w="9525">
              <a:solidFill>
                <a:schemeClr val="tx1"/>
              </a:solidFill>
              <a:miter lim="800000"/>
              <a:headEnd/>
              <a:tailEnd/>
            </a:ln>
          </p:spPr>
          <p:txBody>
            <a:bodyPr wrap="none" anchor="ctr"/>
            <a:lstStyle/>
            <a:p>
              <a:endParaRPr lang="ja-JP" altLang="ja-JP" sz="2000">
                <a:latin typeface="Calibri" pitchFamily="34" charset="0"/>
              </a:endParaRPr>
            </a:p>
          </p:txBody>
        </p:sp>
        <p:sp>
          <p:nvSpPr>
            <p:cNvPr id="28" name="Line 101"/>
            <p:cNvSpPr>
              <a:spLocks noChangeShapeType="1"/>
            </p:cNvSpPr>
            <p:nvPr/>
          </p:nvSpPr>
          <p:spPr bwMode="auto">
            <a:xfrm flipV="1">
              <a:off x="6511000" y="3082338"/>
              <a:ext cx="67973" cy="85380"/>
            </a:xfrm>
            <a:prstGeom prst="line">
              <a:avLst/>
            </a:prstGeom>
            <a:noFill/>
            <a:ln w="9525">
              <a:solidFill>
                <a:schemeClr val="tx1"/>
              </a:solidFill>
              <a:round/>
              <a:headEnd/>
              <a:tailEnd/>
            </a:ln>
          </p:spPr>
          <p:txBody>
            <a:bodyPr/>
            <a:lstStyle/>
            <a:p>
              <a:endParaRPr lang="ja-JP" altLang="en-US"/>
            </a:p>
          </p:txBody>
        </p:sp>
        <p:sp>
          <p:nvSpPr>
            <p:cNvPr id="29" name="Line 102"/>
            <p:cNvSpPr>
              <a:spLocks noChangeShapeType="1"/>
            </p:cNvSpPr>
            <p:nvPr/>
          </p:nvSpPr>
          <p:spPr bwMode="auto">
            <a:xfrm>
              <a:off x="6240524" y="3074283"/>
              <a:ext cx="70805" cy="93435"/>
            </a:xfrm>
            <a:prstGeom prst="line">
              <a:avLst/>
            </a:prstGeom>
            <a:noFill/>
            <a:ln w="9525">
              <a:solidFill>
                <a:schemeClr val="tx1"/>
              </a:solidFill>
              <a:round/>
              <a:headEnd/>
              <a:tailEnd/>
            </a:ln>
          </p:spPr>
          <p:txBody>
            <a:bodyPr/>
            <a:lstStyle/>
            <a:p>
              <a:endParaRPr lang="ja-JP" altLang="en-US"/>
            </a:p>
          </p:txBody>
        </p:sp>
        <p:sp>
          <p:nvSpPr>
            <p:cNvPr id="32" name="Rectangle 100"/>
            <p:cNvSpPr>
              <a:spLocks noChangeArrowheads="1"/>
            </p:cNvSpPr>
            <p:nvPr/>
          </p:nvSpPr>
          <p:spPr bwMode="auto">
            <a:xfrm>
              <a:off x="6233443" y="3046897"/>
              <a:ext cx="359691" cy="385015"/>
            </a:xfrm>
            <a:prstGeom prst="rect">
              <a:avLst/>
            </a:prstGeom>
            <a:solidFill>
              <a:schemeClr val="bg1">
                <a:lumMod val="85000"/>
              </a:schemeClr>
            </a:solidFill>
            <a:ln w="9525">
              <a:solidFill>
                <a:schemeClr val="tx1"/>
              </a:solidFill>
              <a:miter lim="800000"/>
              <a:headEnd/>
              <a:tailEnd/>
            </a:ln>
          </p:spPr>
          <p:txBody>
            <a:bodyPr wrap="none" anchor="ctr"/>
            <a:lstStyle/>
            <a:p>
              <a:endParaRPr lang="ja-JP" altLang="ja-JP" sz="2000">
                <a:latin typeface="Calibri" pitchFamily="34" charset="0"/>
              </a:endParaRPr>
            </a:p>
          </p:txBody>
        </p:sp>
        <p:sp>
          <p:nvSpPr>
            <p:cNvPr id="21" name="AutoShape 28"/>
            <p:cNvSpPr>
              <a:spLocks noChangeArrowheads="1"/>
            </p:cNvSpPr>
            <p:nvPr/>
          </p:nvSpPr>
          <p:spPr bwMode="auto">
            <a:xfrm>
              <a:off x="5543799" y="2276866"/>
              <a:ext cx="1727652" cy="77003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7 w 21600"/>
                <a:gd name="T13" fmla="*/ 4493 h 21600"/>
                <a:gd name="T14" fmla="*/ 17093 w 21600"/>
                <a:gd name="T15" fmla="*/ 17107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endParaRPr lang="ja-JP" altLang="en-US"/>
            </a:p>
          </p:txBody>
        </p:sp>
        <p:sp>
          <p:nvSpPr>
            <p:cNvPr id="22" name="Line 34"/>
            <p:cNvSpPr>
              <a:spLocks noChangeShapeType="1"/>
            </p:cNvSpPr>
            <p:nvPr/>
          </p:nvSpPr>
          <p:spPr bwMode="auto">
            <a:xfrm flipH="1" flipV="1">
              <a:off x="6047933" y="2276866"/>
              <a:ext cx="226577" cy="771642"/>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a:lstStyle/>
            <a:p>
              <a:endParaRPr lang="ja-JP" altLang="en-US"/>
            </a:p>
          </p:txBody>
        </p:sp>
        <p:sp>
          <p:nvSpPr>
            <p:cNvPr id="23" name="Line 35"/>
            <p:cNvSpPr>
              <a:spLocks noChangeShapeType="1"/>
            </p:cNvSpPr>
            <p:nvPr/>
          </p:nvSpPr>
          <p:spPr bwMode="auto">
            <a:xfrm flipV="1">
              <a:off x="6563396" y="2276866"/>
              <a:ext cx="203920" cy="771642"/>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a:lstStyle/>
            <a:p>
              <a:endParaRPr lang="ja-JP" altLang="en-US"/>
            </a:p>
          </p:txBody>
        </p:sp>
        <p:sp>
          <p:nvSpPr>
            <p:cNvPr id="11" name="正方形/長方形 10"/>
            <p:cNvSpPr/>
            <p:nvPr/>
          </p:nvSpPr>
          <p:spPr bwMode="auto">
            <a:xfrm>
              <a:off x="6232395" y="3069260"/>
              <a:ext cx="369289" cy="361697"/>
            </a:xfrm>
            <a:prstGeom prst="rect">
              <a:avLst/>
            </a:prstGeom>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ja-JP" altLang="en-US" sz="2000"/>
            </a:p>
          </p:txBody>
        </p:sp>
      </p:grpSp>
      <p:grpSp>
        <p:nvGrpSpPr>
          <p:cNvPr id="36" name="グループ化 35"/>
          <p:cNvGrpSpPr/>
          <p:nvPr/>
        </p:nvGrpSpPr>
        <p:grpSpPr>
          <a:xfrm>
            <a:off x="6228476" y="2073727"/>
            <a:ext cx="1799873" cy="853800"/>
            <a:chOff x="5508396" y="3470575"/>
            <a:chExt cx="1799873" cy="853800"/>
          </a:xfrm>
        </p:grpSpPr>
        <p:sp>
          <p:nvSpPr>
            <p:cNvPr id="33" name="AutoShape 29"/>
            <p:cNvSpPr>
              <a:spLocks noChangeArrowheads="1"/>
            </p:cNvSpPr>
            <p:nvPr/>
          </p:nvSpPr>
          <p:spPr bwMode="auto">
            <a:xfrm rot="10800000">
              <a:off x="5508396" y="3470575"/>
              <a:ext cx="1799873" cy="8538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7 w 21600"/>
                <a:gd name="T13" fmla="*/ 4493 h 21600"/>
                <a:gd name="T14" fmla="*/ 17093 w 21600"/>
                <a:gd name="T15" fmla="*/ 17107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endParaRPr lang="ja-JP" altLang="en-US"/>
            </a:p>
          </p:txBody>
        </p:sp>
        <p:sp>
          <p:nvSpPr>
            <p:cNvPr id="34" name="Line 31"/>
            <p:cNvSpPr>
              <a:spLocks noChangeShapeType="1"/>
            </p:cNvSpPr>
            <p:nvPr/>
          </p:nvSpPr>
          <p:spPr bwMode="auto">
            <a:xfrm flipH="1">
              <a:off x="6053597" y="3478630"/>
              <a:ext cx="205336" cy="844134"/>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a:lstStyle/>
            <a:p>
              <a:endParaRPr lang="ja-JP" altLang="en-US"/>
            </a:p>
          </p:txBody>
        </p:sp>
        <p:sp>
          <p:nvSpPr>
            <p:cNvPr id="35" name="Line 33"/>
            <p:cNvSpPr>
              <a:spLocks noChangeShapeType="1"/>
            </p:cNvSpPr>
            <p:nvPr/>
          </p:nvSpPr>
          <p:spPr bwMode="auto">
            <a:xfrm>
              <a:off x="6549235" y="3478630"/>
              <a:ext cx="205336" cy="844134"/>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a:lstStyle/>
            <a:p>
              <a:endParaRPr lang="ja-JP" altLang="en-US"/>
            </a:p>
          </p:txBody>
        </p:sp>
      </p:grpSp>
      <p:pic>
        <p:nvPicPr>
          <p:cNvPr id="39" name="図 38" descr="Before.jpg"/>
          <p:cNvPicPr>
            <a:picLocks noChangeAspect="1"/>
          </p:cNvPicPr>
          <p:nvPr/>
        </p:nvPicPr>
        <p:blipFill>
          <a:blip r:embed="rId4" cstate="print"/>
          <a:stretch>
            <a:fillRect/>
          </a:stretch>
        </p:blipFill>
        <p:spPr>
          <a:xfrm>
            <a:off x="467544" y="332656"/>
            <a:ext cx="4668011" cy="3501008"/>
          </a:xfrm>
          <a:prstGeom prst="rect">
            <a:avLst/>
          </a:prstGeom>
        </p:spPr>
      </p:pic>
      <p:pic>
        <p:nvPicPr>
          <p:cNvPr id="40" name="図 39" descr="After.jpg"/>
          <p:cNvPicPr>
            <a:picLocks noChangeAspect="1"/>
          </p:cNvPicPr>
          <p:nvPr/>
        </p:nvPicPr>
        <p:blipFill>
          <a:blip r:embed="rId5" cstate="print"/>
          <a:stretch>
            <a:fillRect/>
          </a:stretch>
        </p:blipFill>
        <p:spPr>
          <a:xfrm>
            <a:off x="467545" y="332656"/>
            <a:ext cx="4680520" cy="3510390"/>
          </a:xfrm>
          <a:prstGeom prst="rect">
            <a:avLst/>
          </a:prstGeom>
        </p:spPr>
      </p:pic>
      <p:cxnSp>
        <p:nvCxnSpPr>
          <p:cNvPr id="42" name="直線矢印コネクタ 41"/>
          <p:cNvCxnSpPr>
            <a:stCxn id="43" idx="0"/>
          </p:cNvCxnSpPr>
          <p:nvPr/>
        </p:nvCxnSpPr>
        <p:spPr>
          <a:xfrm rot="16200000" flipV="1">
            <a:off x="1421127" y="3555565"/>
            <a:ext cx="720057" cy="34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683568" y="3933056"/>
            <a:ext cx="2230098" cy="400110"/>
          </a:xfrm>
          <a:prstGeom prst="rect">
            <a:avLst/>
          </a:prstGeom>
          <a:noFill/>
        </p:spPr>
        <p:txBody>
          <a:bodyPr wrap="none" rtlCol="0">
            <a:spAutoFit/>
          </a:bodyPr>
          <a:lstStyle/>
          <a:p>
            <a:r>
              <a:rPr lang="en-US" altLang="ja-JP" sz="2000" dirty="0" smtClean="0"/>
              <a:t>Gear Box(</a:t>
            </a:r>
            <a:r>
              <a:rPr lang="ja-JP" altLang="en-US" sz="2000" dirty="0" smtClean="0"/>
              <a:t>加圧台</a:t>
            </a:r>
            <a:r>
              <a:rPr lang="en-US" altLang="ja-JP" sz="2000" dirty="0" smtClean="0"/>
              <a:t>)</a:t>
            </a:r>
            <a:endParaRPr kumimoji="1" lang="ja-JP" altLang="en-US" sz="2000" dirty="0"/>
          </a:p>
        </p:txBody>
      </p:sp>
      <p:sp>
        <p:nvSpPr>
          <p:cNvPr id="46" name="下カーブ矢印 45"/>
          <p:cNvSpPr/>
          <p:nvPr/>
        </p:nvSpPr>
        <p:spPr>
          <a:xfrm rot="18966124">
            <a:off x="3649308" y="2252775"/>
            <a:ext cx="1671447" cy="712262"/>
          </a:xfrm>
          <a:prstGeom prst="curvedDownArrow">
            <a:avLst>
              <a:gd name="adj1" fmla="val 25000"/>
              <a:gd name="adj2" fmla="val 36554"/>
              <a:gd name="adj3" fmla="val 493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7" name="テキスト ボックス 46"/>
          <p:cNvSpPr txBox="1"/>
          <p:nvPr/>
        </p:nvSpPr>
        <p:spPr>
          <a:xfrm>
            <a:off x="4022562" y="3933056"/>
            <a:ext cx="1053494" cy="400110"/>
          </a:xfrm>
          <a:prstGeom prst="rect">
            <a:avLst/>
          </a:prstGeom>
          <a:noFill/>
        </p:spPr>
        <p:txBody>
          <a:bodyPr wrap="none" rtlCol="0">
            <a:spAutoFit/>
          </a:bodyPr>
          <a:lstStyle/>
          <a:p>
            <a:r>
              <a:rPr kumimoji="1" lang="en-US" altLang="ja-JP" sz="2000" dirty="0" smtClean="0"/>
              <a:t>Handle</a:t>
            </a:r>
            <a:endParaRPr kumimoji="1" lang="ja-JP" altLang="en-US" sz="2000" dirty="0"/>
          </a:p>
        </p:txBody>
      </p:sp>
      <p:cxnSp>
        <p:nvCxnSpPr>
          <p:cNvPr id="49" name="直線矢印コネクタ 48"/>
          <p:cNvCxnSpPr>
            <a:stCxn id="47" idx="0"/>
          </p:cNvCxnSpPr>
          <p:nvPr/>
        </p:nvCxnSpPr>
        <p:spPr>
          <a:xfrm rot="5400000" flipH="1" flipV="1">
            <a:off x="4020595" y="3381650"/>
            <a:ext cx="1080120" cy="226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0" name="下矢印 49"/>
          <p:cNvSpPr/>
          <p:nvPr/>
        </p:nvSpPr>
        <p:spPr>
          <a:xfrm rot="10800000">
            <a:off x="6516216" y="3861048"/>
            <a:ext cx="1224136" cy="864096"/>
          </a:xfrm>
          <a:prstGeom prst="downArrow">
            <a:avLst>
              <a:gd name="adj1" fmla="val 62625"/>
              <a:gd name="adj2" fmla="val 50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53" name="テキスト ボックス 52"/>
          <p:cNvSpPr txBox="1"/>
          <p:nvPr/>
        </p:nvSpPr>
        <p:spPr>
          <a:xfrm>
            <a:off x="6345037" y="1599183"/>
            <a:ext cx="1611339" cy="461665"/>
          </a:xfrm>
          <a:prstGeom prst="rect">
            <a:avLst/>
          </a:prstGeom>
          <a:noFill/>
        </p:spPr>
        <p:txBody>
          <a:bodyPr wrap="none" rtlCol="0">
            <a:spAutoFit/>
          </a:bodyPr>
          <a:lstStyle/>
          <a:p>
            <a:r>
              <a:rPr kumimoji="1" lang="en-US" altLang="ja-JP" sz="2400" b="1" dirty="0" smtClean="0">
                <a:solidFill>
                  <a:srgbClr val="FF0000"/>
                </a:solidFill>
              </a:rPr>
              <a:t>Pressure</a:t>
            </a:r>
            <a:endParaRPr kumimoji="1" lang="ja-JP" altLang="en-US" sz="2400" b="1" dirty="0">
              <a:solidFill>
                <a:srgbClr val="FF0000"/>
              </a:solidFill>
            </a:endParaRPr>
          </a:p>
        </p:txBody>
      </p:sp>
      <p:grpSp>
        <p:nvGrpSpPr>
          <p:cNvPr id="67" name="グループ化 66"/>
          <p:cNvGrpSpPr/>
          <p:nvPr/>
        </p:nvGrpSpPr>
        <p:grpSpPr>
          <a:xfrm>
            <a:off x="-324544" y="4437112"/>
            <a:ext cx="9937104" cy="2587064"/>
            <a:chOff x="-324544" y="4437112"/>
            <a:chExt cx="9937104" cy="2587064"/>
          </a:xfrm>
        </p:grpSpPr>
        <p:sp>
          <p:nvSpPr>
            <p:cNvPr id="54" name="テキスト ボックス 53"/>
            <p:cNvSpPr txBox="1"/>
            <p:nvPr/>
          </p:nvSpPr>
          <p:spPr>
            <a:xfrm>
              <a:off x="356871" y="4541058"/>
              <a:ext cx="1539204" cy="400110"/>
            </a:xfrm>
            <a:prstGeom prst="rect">
              <a:avLst/>
            </a:prstGeom>
            <a:noFill/>
            <a:ln>
              <a:solidFill>
                <a:srgbClr val="FE5E16"/>
              </a:solidFill>
            </a:ln>
          </p:spPr>
          <p:txBody>
            <a:bodyPr wrap="none" rtlCol="0">
              <a:spAutoFit/>
            </a:bodyPr>
            <a:lstStyle/>
            <a:p>
              <a:r>
                <a:rPr lang="en-US" altLang="ja-JP" sz="2000" dirty="0" smtClean="0"/>
                <a:t>advantages</a:t>
              </a:r>
              <a:endParaRPr kumimoji="1" lang="ja-JP" altLang="en-US" sz="2000" dirty="0"/>
            </a:p>
          </p:txBody>
        </p:sp>
        <p:sp>
          <p:nvSpPr>
            <p:cNvPr id="55" name="テキスト ボックス 54"/>
            <p:cNvSpPr txBox="1"/>
            <p:nvPr/>
          </p:nvSpPr>
          <p:spPr>
            <a:xfrm>
              <a:off x="323528" y="5038144"/>
              <a:ext cx="4209807" cy="1631216"/>
            </a:xfrm>
            <a:prstGeom prst="rect">
              <a:avLst/>
            </a:prstGeom>
            <a:noFill/>
          </p:spPr>
          <p:txBody>
            <a:bodyPr wrap="none" rtlCol="0">
              <a:spAutoFit/>
            </a:bodyPr>
            <a:lstStyle/>
            <a:p>
              <a:r>
                <a:rPr lang="ja-JP" altLang="en-US" sz="2000" dirty="0" smtClean="0"/>
                <a:t>・ </a:t>
              </a:r>
              <a:r>
                <a:rPr lang="en-US" altLang="ja-JP" sz="2000" dirty="0" smtClean="0"/>
                <a:t>Making  very high pressure.</a:t>
              </a:r>
            </a:p>
            <a:p>
              <a:endParaRPr lang="en-US" altLang="ja-JP" sz="2000" dirty="0" smtClean="0"/>
            </a:p>
            <a:p>
              <a:r>
                <a:rPr kumimoji="1" lang="ja-JP" altLang="en-US" sz="2000" dirty="0" smtClean="0"/>
                <a:t>・ </a:t>
              </a:r>
              <a:r>
                <a:rPr kumimoji="1" lang="en-US" altLang="ja-JP" sz="2000" dirty="0" smtClean="0"/>
                <a:t>The size of DAC is very small.</a:t>
              </a:r>
            </a:p>
            <a:p>
              <a:endParaRPr lang="en-US" altLang="ja-JP" sz="2000" dirty="0" smtClean="0"/>
            </a:p>
            <a:p>
              <a:r>
                <a:rPr lang="ja-JP" altLang="en-US" sz="2000" dirty="0" smtClean="0"/>
                <a:t>・ </a:t>
              </a:r>
              <a:r>
                <a:rPr lang="en-US" altLang="ja-JP" sz="2000" dirty="0" smtClean="0"/>
                <a:t>It can use for optical measuring.</a:t>
              </a:r>
              <a:endParaRPr kumimoji="1" lang="ja-JP" altLang="en-US" sz="2000" dirty="0"/>
            </a:p>
          </p:txBody>
        </p:sp>
        <p:sp>
          <p:nvSpPr>
            <p:cNvPr id="56" name="テキスト ボックス 55"/>
            <p:cNvSpPr txBox="1"/>
            <p:nvPr/>
          </p:nvSpPr>
          <p:spPr>
            <a:xfrm>
              <a:off x="4560867" y="4541058"/>
              <a:ext cx="1885453" cy="400110"/>
            </a:xfrm>
            <a:prstGeom prst="rect">
              <a:avLst/>
            </a:prstGeom>
            <a:noFill/>
            <a:ln>
              <a:solidFill>
                <a:srgbClr val="00B0F0"/>
              </a:solidFill>
            </a:ln>
          </p:spPr>
          <p:txBody>
            <a:bodyPr wrap="none" rtlCol="0">
              <a:spAutoFit/>
            </a:bodyPr>
            <a:lstStyle/>
            <a:p>
              <a:r>
                <a:rPr kumimoji="1" lang="en-US" altLang="ja-JP" sz="2000" dirty="0" smtClean="0"/>
                <a:t>dis</a:t>
              </a:r>
              <a:r>
                <a:rPr lang="en-US" altLang="ja-JP" sz="2000" dirty="0" smtClean="0"/>
                <a:t>advantages</a:t>
              </a:r>
              <a:endParaRPr kumimoji="1" lang="ja-JP" altLang="en-US" sz="2000" dirty="0"/>
            </a:p>
          </p:txBody>
        </p:sp>
        <p:sp>
          <p:nvSpPr>
            <p:cNvPr id="57" name="テキスト ボックス 56"/>
            <p:cNvSpPr txBox="1"/>
            <p:nvPr/>
          </p:nvSpPr>
          <p:spPr>
            <a:xfrm>
              <a:off x="4552576" y="5085184"/>
              <a:ext cx="3908442" cy="1938992"/>
            </a:xfrm>
            <a:prstGeom prst="rect">
              <a:avLst/>
            </a:prstGeom>
            <a:noFill/>
          </p:spPr>
          <p:txBody>
            <a:bodyPr wrap="none" rtlCol="0">
              <a:spAutoFit/>
            </a:bodyPr>
            <a:lstStyle/>
            <a:p>
              <a:r>
                <a:rPr lang="ja-JP" altLang="en-US" sz="2000" dirty="0" smtClean="0"/>
                <a:t>・ </a:t>
              </a:r>
              <a:r>
                <a:rPr lang="en-US" altLang="ja-JP" sz="2000" dirty="0" smtClean="0"/>
                <a:t>Making hydrostatic </a:t>
              </a:r>
            </a:p>
            <a:p>
              <a:r>
                <a:rPr lang="ja-JP" altLang="en-US" sz="2000" dirty="0" smtClean="0"/>
                <a:t>　　　　　　　　</a:t>
              </a:r>
              <a:r>
                <a:rPr lang="en-US" altLang="ja-JP" sz="2000" dirty="0" smtClean="0"/>
                <a:t>pressure</a:t>
              </a:r>
              <a:r>
                <a:rPr lang="ja-JP" altLang="en-US" sz="2000" dirty="0" smtClean="0"/>
                <a:t> </a:t>
              </a:r>
              <a:r>
                <a:rPr lang="en-US" altLang="ja-JP" sz="2000" dirty="0" smtClean="0"/>
                <a:t>is difficult.</a:t>
              </a:r>
            </a:p>
            <a:p>
              <a:endParaRPr kumimoji="1" lang="en-US" altLang="ja-JP" sz="2000" dirty="0" smtClean="0"/>
            </a:p>
            <a:p>
              <a:r>
                <a:rPr lang="ja-JP" altLang="en-US" sz="2000" dirty="0" smtClean="0"/>
                <a:t>・ </a:t>
              </a:r>
              <a:r>
                <a:rPr lang="en-US" altLang="ja-JP" sz="2000" dirty="0" smtClean="0"/>
                <a:t>The volume of sample </a:t>
              </a:r>
            </a:p>
            <a:p>
              <a:r>
                <a:rPr lang="ja-JP" altLang="en-US" sz="2000" dirty="0" smtClean="0"/>
                <a:t>　　　　　　　　　　</a:t>
              </a:r>
              <a:r>
                <a:rPr lang="en-US" altLang="ja-JP" sz="2000" dirty="0" smtClean="0"/>
                <a:t>must be small.</a:t>
              </a:r>
            </a:p>
            <a:p>
              <a:endParaRPr kumimoji="1" lang="en-US" altLang="ja-JP" sz="2000" dirty="0" smtClean="0"/>
            </a:p>
          </p:txBody>
        </p:sp>
        <p:cxnSp>
          <p:nvCxnSpPr>
            <p:cNvPr id="59" name="直線コネクタ 58"/>
            <p:cNvCxnSpPr/>
            <p:nvPr/>
          </p:nvCxnSpPr>
          <p:spPr>
            <a:xfrm rot="5400000" flipH="1" flipV="1">
              <a:off x="3263790" y="5647556"/>
              <a:ext cx="2420888" cy="0"/>
            </a:xfrm>
            <a:prstGeom prst="line">
              <a:avLst/>
            </a:prstGeom>
          </p:spPr>
          <p:style>
            <a:lnRef idx="1">
              <a:schemeClr val="dk1"/>
            </a:lnRef>
            <a:fillRef idx="0">
              <a:schemeClr val="dk1"/>
            </a:fillRef>
            <a:effectRef idx="0">
              <a:schemeClr val="dk1"/>
            </a:effectRef>
            <a:fontRef idx="minor">
              <a:schemeClr val="tx1"/>
            </a:fontRef>
          </p:style>
        </p:cxnSp>
        <p:cxnSp>
          <p:nvCxnSpPr>
            <p:cNvPr id="66" name="直線コネクタ 65"/>
            <p:cNvCxnSpPr/>
            <p:nvPr/>
          </p:nvCxnSpPr>
          <p:spPr>
            <a:xfrm>
              <a:off x="-324544" y="4437112"/>
              <a:ext cx="9937104" cy="0"/>
            </a:xfrm>
            <a:prstGeom prst="line">
              <a:avLst/>
            </a:prstGeom>
          </p:spPr>
          <p:style>
            <a:lnRef idx="1">
              <a:schemeClr val="dk1"/>
            </a:lnRef>
            <a:fillRef idx="0">
              <a:schemeClr val="dk1"/>
            </a:fillRef>
            <a:effectRef idx="0">
              <a:schemeClr val="dk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39"/>
                                        </p:tgtEl>
                                      </p:cBhvr>
                                    </p:animEffect>
                                    <p:set>
                                      <p:cBhvr>
                                        <p:cTn id="7" dur="1" fill="hold">
                                          <p:stCondLst>
                                            <p:cond delay="1999"/>
                                          </p:stCondLst>
                                        </p:cTn>
                                        <p:tgtEl>
                                          <p:spTgt spid="39"/>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2000"/>
                                        <p:tgtEl>
                                          <p:spTgt spid="4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500"/>
                                        <p:tgtEl>
                                          <p:spTgt spid="46"/>
                                        </p:tgtEl>
                                      </p:cBhvr>
                                    </p:animEffect>
                                  </p:childTnLst>
                                </p:cTn>
                              </p:par>
                              <p:par>
                                <p:cTn id="16" presetID="10" presetClass="entr" presetSubtype="0" fill="hold" nodeType="with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500"/>
                                        <p:tgtEl>
                                          <p:spTgt spid="4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500"/>
                                        <p:tgtEl>
                                          <p:spTgt spid="4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fade">
                                      <p:cBhvr>
                                        <p:cTn id="26" dur="500"/>
                                        <p:tgtEl>
                                          <p:spTgt spid="50"/>
                                        </p:tgtEl>
                                      </p:cBhvr>
                                    </p:animEffect>
                                  </p:childTnLst>
                                </p:cTn>
                              </p:par>
                              <p:par>
                                <p:cTn id="27" presetID="64" presetClass="path" presetSubtype="0" accel="50000" decel="50000" fill="hold" grpId="1" nodeType="withEffect">
                                  <p:stCondLst>
                                    <p:cond delay="500"/>
                                  </p:stCondLst>
                                  <p:childTnLst>
                                    <p:animMotion origin="layout" path="M -3.88889E-6 7.86309E-7 L -3.88889E-6 -0.12581 " pathEditMode="relative" rAng="0" ptsTypes="AA">
                                      <p:cBhvr>
                                        <p:cTn id="28" dur="2000" fill="hold"/>
                                        <p:tgtEl>
                                          <p:spTgt spid="50"/>
                                        </p:tgtEl>
                                        <p:attrNameLst>
                                          <p:attrName>ppt_x</p:attrName>
                                          <p:attrName>ppt_y</p:attrName>
                                        </p:attrNameLst>
                                      </p:cBhvr>
                                      <p:rCtr x="0" y="-63"/>
                                    </p:animMotion>
                                  </p:childTnLst>
                                </p:cTn>
                              </p:par>
                              <p:par>
                                <p:cTn id="29" presetID="10" presetClass="entr" presetSubtype="0" fill="hold" grpId="0" nodeType="withEffect">
                                  <p:stCondLst>
                                    <p:cond delay="500"/>
                                  </p:stCondLst>
                                  <p:childTnLst>
                                    <p:set>
                                      <p:cBhvr>
                                        <p:cTn id="30" dur="1" fill="hold">
                                          <p:stCondLst>
                                            <p:cond delay="0"/>
                                          </p:stCondLst>
                                        </p:cTn>
                                        <p:tgtEl>
                                          <p:spTgt spid="53"/>
                                        </p:tgtEl>
                                        <p:attrNameLst>
                                          <p:attrName>style.visibility</p:attrName>
                                        </p:attrNameLst>
                                      </p:cBhvr>
                                      <p:to>
                                        <p:strVal val="visible"/>
                                      </p:to>
                                    </p:set>
                                    <p:animEffect transition="in" filter="fade">
                                      <p:cBhvr>
                                        <p:cTn id="31" dur="2000"/>
                                        <p:tgtEl>
                                          <p:spTgt spid="53"/>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67"/>
                                        </p:tgtEl>
                                        <p:attrNameLst>
                                          <p:attrName>style.visibility</p:attrName>
                                        </p:attrNameLst>
                                      </p:cBhvr>
                                      <p:to>
                                        <p:strVal val="visible"/>
                                      </p:to>
                                    </p:set>
                                    <p:animEffect transition="in" filter="dissolve">
                                      <p:cBhvr>
                                        <p:cTn id="36"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p:bldP spid="50" grpId="0" animBg="1"/>
      <p:bldP spid="50" grpId="1" animBg="1"/>
      <p:bldP spid="5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スパイス">
  <a:themeElements>
    <a:clrScheme name="スパイス">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スパイス">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スパイス">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3389</TotalTime>
  <Words>794</Words>
  <Application>Microsoft Office PowerPoint</Application>
  <PresentationFormat>画面に合わせる (4:3)</PresentationFormat>
  <Paragraphs>188</Paragraphs>
  <Slides>17</Slides>
  <Notes>5</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17</vt:i4>
      </vt:variant>
    </vt:vector>
  </HeadingPairs>
  <TitlesOfParts>
    <vt:vector size="19" baseType="lpstr">
      <vt:lpstr>スパイス</vt:lpstr>
      <vt:lpstr>ｸﾞﾗﾌ</vt:lpstr>
      <vt:lpstr>スライド 1</vt:lpstr>
      <vt:lpstr>スライド 2</vt:lpstr>
      <vt:lpstr>スライド 3</vt:lpstr>
      <vt:lpstr>スライド 4</vt:lpstr>
      <vt:lpstr>スライド 5</vt:lpstr>
      <vt:lpstr>スライド 6</vt:lpstr>
      <vt:lpstr>スライド 7</vt:lpstr>
      <vt:lpstr>スライド 8</vt:lpstr>
      <vt:lpstr>スライド 9</vt:lpstr>
      <vt:lpstr>スライド 10</vt:lpstr>
      <vt:lpstr>スライド 11</vt:lpstr>
      <vt:lpstr>スライド 12</vt:lpstr>
      <vt:lpstr>スライド 13</vt:lpstr>
      <vt:lpstr>スライド 14</vt:lpstr>
      <vt:lpstr>スライド 15</vt:lpstr>
      <vt:lpstr>スライド 16</vt:lpstr>
      <vt:lpstr>スライド 17</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main</dc:creator>
  <cp:lastModifiedBy>main</cp:lastModifiedBy>
  <cp:revision>210</cp:revision>
  <dcterms:created xsi:type="dcterms:W3CDTF">2011-05-16T05:45:10Z</dcterms:created>
  <dcterms:modified xsi:type="dcterms:W3CDTF">2011-05-31T08:30:59Z</dcterms:modified>
</cp:coreProperties>
</file>