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0" r:id="rId3"/>
    <p:sldId id="261" r:id="rId4"/>
    <p:sldId id="286" r:id="rId5"/>
    <p:sldId id="296" r:id="rId6"/>
    <p:sldId id="306" r:id="rId7"/>
    <p:sldId id="300" r:id="rId8"/>
    <p:sldId id="269" r:id="rId9"/>
    <p:sldId id="264" r:id="rId10"/>
    <p:sldId id="267" r:id="rId11"/>
    <p:sldId id="301" r:id="rId12"/>
    <p:sldId id="275" r:id="rId13"/>
    <p:sldId id="276" r:id="rId14"/>
    <p:sldId id="280" r:id="rId15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29" autoAdjust="0"/>
    <p:restoredTop sz="94658" autoAdjust="0"/>
  </p:normalViewPr>
  <p:slideViewPr>
    <p:cSldViewPr>
      <p:cViewPr>
        <p:scale>
          <a:sx n="75" d="100"/>
          <a:sy n="75" d="100"/>
        </p:scale>
        <p:origin x="-954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8F423-FED2-4570-AF5A-DD3773E2F0B3}" type="datetimeFigureOut">
              <a:rPr kumimoji="1" lang="ja-JP" altLang="en-US" smtClean="0"/>
              <a:pPr/>
              <a:t>2011/5/31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BBE0C-05CC-4755-9CA5-4E8080C495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BA562-1C80-4AD6-A90D-82AD0860C7BD}" type="datetimeFigureOut">
              <a:rPr kumimoji="1" lang="ja-JP" altLang="en-US" smtClean="0"/>
              <a:pPr/>
              <a:t>2011/5/31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C4065-181B-47D0-B496-E5EC1946C0B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C4065-181B-47D0-B496-E5EC1946C0B8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58241-839D-4102-967E-CF9D0045F75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C4065-181B-47D0-B496-E5EC1946C0B8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E8B6-3623-489D-BBB9-FC0BE05D3587}" type="datetimeFigureOut">
              <a:rPr kumimoji="1" lang="ja-JP" altLang="en-US" smtClean="0"/>
              <a:pPr/>
              <a:t>2011/5/31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36C-3805-4E38-BCA6-5B9A5AE87D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E8B6-3623-489D-BBB9-FC0BE05D3587}" type="datetimeFigureOut">
              <a:rPr kumimoji="1" lang="ja-JP" altLang="en-US" smtClean="0"/>
              <a:pPr/>
              <a:t>2011/5/31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36C-3805-4E38-BCA6-5B9A5AE87D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E8B6-3623-489D-BBB9-FC0BE05D3587}" type="datetimeFigureOut">
              <a:rPr kumimoji="1" lang="ja-JP" altLang="en-US" smtClean="0"/>
              <a:pPr/>
              <a:t>2011/5/31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36C-3805-4E38-BCA6-5B9A5AE87D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E8B6-3623-489D-BBB9-FC0BE05D3587}" type="datetimeFigureOut">
              <a:rPr kumimoji="1" lang="ja-JP" altLang="en-US" smtClean="0"/>
              <a:pPr/>
              <a:t>2011/5/31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36C-3805-4E38-BCA6-5B9A5AE87D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E8B6-3623-489D-BBB9-FC0BE05D3587}" type="datetimeFigureOut">
              <a:rPr kumimoji="1" lang="ja-JP" altLang="en-US" smtClean="0"/>
              <a:pPr/>
              <a:t>2011/5/31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36C-3805-4E38-BCA6-5B9A5AE87D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E8B6-3623-489D-BBB9-FC0BE05D3587}" type="datetimeFigureOut">
              <a:rPr kumimoji="1" lang="ja-JP" altLang="en-US" smtClean="0"/>
              <a:pPr/>
              <a:t>2011/5/31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36C-3805-4E38-BCA6-5B9A5AE87D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E8B6-3623-489D-BBB9-FC0BE05D3587}" type="datetimeFigureOut">
              <a:rPr kumimoji="1" lang="ja-JP" altLang="en-US" smtClean="0"/>
              <a:pPr/>
              <a:t>2011/5/31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36C-3805-4E38-BCA6-5B9A5AE87D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E8B6-3623-489D-BBB9-FC0BE05D3587}" type="datetimeFigureOut">
              <a:rPr kumimoji="1" lang="ja-JP" altLang="en-US" smtClean="0"/>
              <a:pPr/>
              <a:t>2011/5/31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36C-3805-4E38-BCA6-5B9A5AE87D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E8B6-3623-489D-BBB9-FC0BE05D3587}" type="datetimeFigureOut">
              <a:rPr kumimoji="1" lang="ja-JP" altLang="en-US" smtClean="0"/>
              <a:pPr/>
              <a:t>2011/5/31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36C-3805-4E38-BCA6-5B9A5AE87D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E8B6-3623-489D-BBB9-FC0BE05D3587}" type="datetimeFigureOut">
              <a:rPr kumimoji="1" lang="ja-JP" altLang="en-US" smtClean="0"/>
              <a:pPr/>
              <a:t>2011/5/31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36C-3805-4E38-BCA6-5B9A5AE87D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E8B6-3623-489D-BBB9-FC0BE05D3587}" type="datetimeFigureOut">
              <a:rPr kumimoji="1" lang="ja-JP" altLang="en-US" smtClean="0"/>
              <a:pPr/>
              <a:t>2011/5/31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0336C-3805-4E38-BCA6-5B9A5AE87D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0E8B6-3623-489D-BBB9-FC0BE05D3587}" type="datetimeFigureOut">
              <a:rPr kumimoji="1" lang="ja-JP" altLang="en-US" smtClean="0"/>
              <a:pPr/>
              <a:t>2011/5/31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0336C-3805-4E38-BCA6-5B9A5AE87D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2.jpe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" y="548029"/>
            <a:ext cx="9144000" cy="237765"/>
          </a:xfrm>
          <a:prstGeom prst="rect">
            <a:avLst/>
          </a:prstGeom>
          <a:solidFill>
            <a:srgbClr val="00B05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32" y="4619995"/>
            <a:ext cx="9144000" cy="237765"/>
          </a:xfrm>
          <a:prstGeom prst="rect">
            <a:avLst/>
          </a:prstGeom>
          <a:solidFill>
            <a:srgbClr val="00B05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pic>
        <p:nvPicPr>
          <p:cNvPr id="10" name="Picture 4" descr="C:\Documents and Settings\Administrator\デスクトップ\iron-based superconductor's structure\BaFe2A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41" y="1110391"/>
            <a:ext cx="2381357" cy="3247303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2026394" y="1834210"/>
            <a:ext cx="525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Fe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26394" y="290578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6">
                    <a:lumMod val="75000"/>
                  </a:schemeClr>
                </a:solidFill>
              </a:rPr>
              <a:t>As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86578" y="2915663"/>
            <a:ext cx="2337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solidFill>
                  <a:srgbClr val="660033"/>
                </a:solidFill>
              </a:rPr>
              <a:t>A = </a:t>
            </a:r>
            <a:r>
              <a:rPr lang="en-US" altLang="ja-JP" sz="3200" dirty="0" smtClean="0">
                <a:solidFill>
                  <a:srgbClr val="660033"/>
                </a:solidFill>
              </a:rPr>
              <a:t>Ca, </a:t>
            </a:r>
            <a:r>
              <a:rPr lang="en-US" altLang="ja-JP" sz="3200" dirty="0" err="1" smtClean="0">
                <a:solidFill>
                  <a:srgbClr val="660033"/>
                </a:solidFill>
              </a:rPr>
              <a:t>Sr</a:t>
            </a:r>
            <a:r>
              <a:rPr lang="en-US" altLang="ja-JP" sz="3200" dirty="0" smtClean="0">
                <a:solidFill>
                  <a:srgbClr val="660033"/>
                </a:solidFill>
              </a:rPr>
              <a:t>, </a:t>
            </a:r>
            <a:r>
              <a:rPr lang="en-US" altLang="ja-JP" sz="3200" dirty="0" err="1" smtClean="0">
                <a:solidFill>
                  <a:srgbClr val="660033"/>
                </a:solidFill>
              </a:rPr>
              <a:t>Ba</a:t>
            </a:r>
            <a:endParaRPr kumimoji="1" lang="ja-JP" altLang="en-US" sz="3200" dirty="0">
              <a:solidFill>
                <a:srgbClr val="660033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43240" y="1339508"/>
            <a:ext cx="5357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 smtClean="0"/>
              <a:t>Superconductivity in system </a:t>
            </a:r>
            <a:r>
              <a:rPr lang="en-US" altLang="ja-JP" sz="4400" i="1" dirty="0" smtClean="0">
                <a:solidFill>
                  <a:srgbClr val="660033"/>
                </a:solidFill>
              </a:rPr>
              <a:t>A</a:t>
            </a:r>
            <a:r>
              <a:rPr kumimoji="1" lang="en-US" altLang="ja-JP" sz="4400" dirty="0" smtClean="0">
                <a:solidFill>
                  <a:srgbClr val="FF0000"/>
                </a:solidFill>
              </a:rPr>
              <a:t>Fe</a:t>
            </a:r>
            <a:r>
              <a:rPr kumimoji="1" lang="en-US" altLang="ja-JP" sz="4400" baseline="-25000" dirty="0" smtClean="0"/>
              <a:t>2</a:t>
            </a:r>
            <a:r>
              <a:rPr kumimoji="1" lang="en-US" altLang="ja-JP" sz="4400" dirty="0" smtClean="0"/>
              <a:t>(</a:t>
            </a:r>
            <a:r>
              <a:rPr kumimoji="1" lang="en-US" altLang="ja-JP" sz="4400" dirty="0" smtClean="0">
                <a:solidFill>
                  <a:schemeClr val="accent6">
                    <a:lumMod val="75000"/>
                  </a:schemeClr>
                </a:solidFill>
              </a:rPr>
              <a:t>As</a:t>
            </a:r>
            <a:r>
              <a:rPr kumimoji="1" lang="en-US" altLang="ja-JP" sz="4400" baseline="-25000" dirty="0" smtClean="0"/>
              <a:t>1-x</a:t>
            </a:r>
            <a:r>
              <a:rPr kumimoji="1" lang="en-US" altLang="ja-JP" sz="4400" dirty="0" smtClean="0">
                <a:solidFill>
                  <a:srgbClr val="00B050"/>
                </a:solidFill>
              </a:rPr>
              <a:t>P</a:t>
            </a:r>
            <a:r>
              <a:rPr kumimoji="1" lang="en-US" altLang="ja-JP" sz="4400" baseline="-25000" dirty="0" smtClean="0"/>
              <a:t>x</a:t>
            </a:r>
            <a:r>
              <a:rPr kumimoji="1" lang="en-US" altLang="ja-JP" sz="4400" dirty="0" smtClean="0"/>
              <a:t>)</a:t>
            </a:r>
            <a:r>
              <a:rPr kumimoji="1" lang="en-US" altLang="ja-JP" sz="4400" baseline="-25000" dirty="0" smtClean="0"/>
              <a:t>2</a:t>
            </a:r>
            <a:endParaRPr lang="en-US" altLang="ja-JP" sz="4400" dirty="0" smtClean="0"/>
          </a:p>
        </p:txBody>
      </p:sp>
      <p:pic>
        <p:nvPicPr>
          <p:cNvPr id="15" name="Picture 11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194" y="4999060"/>
            <a:ext cx="16764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1643042" y="4857760"/>
            <a:ext cx="5786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Dulguun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Tsendsuren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Kitaoka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Lab.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Division of Frontier Materials Sc.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Department of Materials Engineering Sc. </a:t>
            </a:r>
            <a:b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Graduate School of Engineering Sc., Osaka Univ.</a:t>
            </a:r>
            <a:endParaRPr lang="en-US" altLang="ja-JP" sz="2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" name="図 16" descr="gyroscope-precessio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" y="4929198"/>
            <a:ext cx="1928826" cy="1928826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2999123" y="3577240"/>
            <a:ext cx="6002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Evolution from non-Fermi- to Fermi-liquid transport via </a:t>
            </a:r>
            <a:r>
              <a:rPr lang="en-US" altLang="ja-JP" b="1" dirty="0" err="1" smtClean="0"/>
              <a:t>isovalent</a:t>
            </a:r>
            <a:r>
              <a:rPr lang="en-US" altLang="ja-JP" b="1" dirty="0" smtClean="0"/>
              <a:t> doping in BaFe</a:t>
            </a:r>
            <a:r>
              <a:rPr lang="en-US" altLang="ja-JP" b="1" baseline="-25000" dirty="0" smtClean="0"/>
              <a:t>2</a:t>
            </a:r>
            <a:r>
              <a:rPr lang="en-US" altLang="ja-JP" b="1" dirty="0" smtClean="0"/>
              <a:t>(As</a:t>
            </a:r>
            <a:r>
              <a:rPr lang="en-US" altLang="ja-JP" b="1" baseline="-25000" dirty="0" smtClean="0"/>
              <a:t>1−</a:t>
            </a:r>
            <a:r>
              <a:rPr lang="en-US" altLang="ja-JP" b="1" i="1" baseline="-25000" dirty="0" smtClean="0"/>
              <a:t>x</a:t>
            </a:r>
            <a:r>
              <a:rPr lang="en-US" altLang="ja-JP" b="1" dirty="0" smtClean="0"/>
              <a:t>P</a:t>
            </a:r>
            <a:r>
              <a:rPr lang="en-US" altLang="ja-JP" b="1" baseline="-25000" dirty="0" smtClean="0"/>
              <a:t>x</a:t>
            </a:r>
            <a:r>
              <a:rPr lang="en-US" altLang="ja-JP" b="1" dirty="0" smtClean="0"/>
              <a:t>)</a:t>
            </a:r>
            <a:r>
              <a:rPr lang="en-US" altLang="ja-JP" b="1" baseline="-25000" dirty="0" smtClean="0"/>
              <a:t>2</a:t>
            </a:r>
            <a:r>
              <a:rPr lang="en-US" altLang="ja-JP" b="1" dirty="0" smtClean="0"/>
              <a:t> superconductors</a:t>
            </a:r>
          </a:p>
          <a:p>
            <a:pPr algn="r"/>
            <a:r>
              <a:rPr kumimoji="1" lang="en-US" altLang="ja-JP" b="1" dirty="0" err="1" smtClean="0"/>
              <a:t>Kasahara</a:t>
            </a:r>
            <a:r>
              <a:rPr kumimoji="1" lang="en-US" altLang="ja-JP" b="1" dirty="0" smtClean="0"/>
              <a:t> et. al., Phys. Rev. </a:t>
            </a:r>
            <a:r>
              <a:rPr lang="en-US" altLang="ja-JP" b="1" dirty="0" smtClean="0"/>
              <a:t>81, 184519(2010)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4200508" cy="257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テキスト ボックス 8"/>
          <p:cNvSpPr txBox="1"/>
          <p:nvPr/>
        </p:nvSpPr>
        <p:spPr>
          <a:xfrm>
            <a:off x="5000628" y="5857892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Highest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T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c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is clearly related </a:t>
            </a:r>
          </a:p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to AFM fluctuation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072362" y="-24"/>
            <a:ext cx="2071670" cy="785818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altLang="ja-JP" sz="2000" dirty="0" smtClean="0"/>
              <a:t>Exp. Result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785794"/>
            <a:ext cx="9144032" cy="237765"/>
          </a:xfrm>
          <a:prstGeom prst="rect">
            <a:avLst/>
          </a:prstGeom>
          <a:solidFill>
            <a:srgbClr val="00B05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3" name="Picture 11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9674" y="243993"/>
            <a:ext cx="434160" cy="3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タイトル 1"/>
          <p:cNvSpPr txBox="1">
            <a:spLocks/>
          </p:cNvSpPr>
          <p:nvPr/>
        </p:nvSpPr>
        <p:spPr>
          <a:xfrm>
            <a:off x="-32" y="-24"/>
            <a:ext cx="7072362" cy="78581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Resistivity of BaFe</a:t>
            </a:r>
            <a:r>
              <a:rPr kumimoji="1" lang="en-US" altLang="ja-JP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(As</a:t>
            </a:r>
            <a:r>
              <a:rPr kumimoji="1" lang="en-US" altLang="ja-JP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1-x</a:t>
            </a: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</a:t>
            </a:r>
            <a:r>
              <a:rPr kumimoji="1" lang="en-US" altLang="ja-JP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1" lang="en-US" altLang="ja-JP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図 15" descr="fig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1214422"/>
            <a:ext cx="3857652" cy="4421073"/>
          </a:xfrm>
          <a:prstGeom prst="rect">
            <a:avLst/>
          </a:prstGeom>
        </p:spPr>
      </p:pic>
      <p:grpSp>
        <p:nvGrpSpPr>
          <p:cNvPr id="21" name="グループ化 20"/>
          <p:cNvGrpSpPr/>
          <p:nvPr/>
        </p:nvGrpSpPr>
        <p:grpSpPr>
          <a:xfrm>
            <a:off x="928662" y="3967467"/>
            <a:ext cx="3255974" cy="461665"/>
            <a:chOff x="928662" y="3967467"/>
            <a:chExt cx="3255974" cy="461665"/>
          </a:xfrm>
        </p:grpSpPr>
        <p:sp>
          <p:nvSpPr>
            <p:cNvPr id="19" name="正方形/長方形 18"/>
            <p:cNvSpPr/>
            <p:nvPr/>
          </p:nvSpPr>
          <p:spPr>
            <a:xfrm>
              <a:off x="928662" y="3967467"/>
              <a:ext cx="15697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FF0000"/>
                  </a:solidFill>
                </a:rPr>
                <a:t>Resistivity:</a:t>
              </a:r>
              <a:endParaRPr lang="ja-JP" altLang="en-US" sz="24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7176" name="Object 8"/>
            <p:cNvGraphicFramePr>
              <a:graphicFrameLocks noChangeAspect="1"/>
            </p:cNvGraphicFramePr>
            <p:nvPr/>
          </p:nvGraphicFramePr>
          <p:xfrm>
            <a:off x="2571736" y="3967467"/>
            <a:ext cx="1612900" cy="442912"/>
          </p:xfrm>
          <a:graphic>
            <a:graphicData uri="http://schemas.openxmlformats.org/presentationml/2006/ole">
              <p:oleObj spid="_x0000_s7176" name="数式" r:id="rId6" imgW="876240" imgH="241200" progId="Equation.3">
                <p:embed/>
              </p:oleObj>
            </a:graphicData>
          </a:graphic>
        </p:graphicFrame>
      </p:grpSp>
      <p:grpSp>
        <p:nvGrpSpPr>
          <p:cNvPr id="24" name="グループ化 23"/>
          <p:cNvGrpSpPr/>
          <p:nvPr/>
        </p:nvGrpSpPr>
        <p:grpSpPr>
          <a:xfrm>
            <a:off x="746010" y="4714884"/>
            <a:ext cx="4094761" cy="461665"/>
            <a:chOff x="746010" y="4714884"/>
            <a:chExt cx="4094761" cy="461665"/>
          </a:xfrm>
        </p:grpSpPr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2571736" y="4772027"/>
            <a:ext cx="911225" cy="327025"/>
          </p:xfrm>
          <a:graphic>
            <a:graphicData uri="http://schemas.openxmlformats.org/presentationml/2006/ole">
              <p:oleObj spid="_x0000_s7171" name="数式" r:id="rId7" imgW="495000" imgH="177480" progId="Equation.3">
                <p:embed/>
              </p:oleObj>
            </a:graphicData>
          </a:graphic>
        </p:graphicFrame>
        <p:sp>
          <p:nvSpPr>
            <p:cNvPr id="18" name="正方形/長方形 17"/>
            <p:cNvSpPr/>
            <p:nvPr/>
          </p:nvSpPr>
          <p:spPr>
            <a:xfrm>
              <a:off x="746010" y="4714884"/>
              <a:ext cx="17719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/>
                <a:t>Fermi-liquid:</a:t>
              </a:r>
              <a:endParaRPr lang="ja-JP" altLang="en-US" sz="2400" dirty="0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3578887" y="4714884"/>
              <a:ext cx="12618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i="1" dirty="0" smtClean="0"/>
                <a:t>T</a:t>
              </a:r>
              <a:r>
                <a:rPr lang="en-US" altLang="ja-JP" sz="2400" baseline="-25000" dirty="0" smtClean="0"/>
                <a:t>c</a:t>
              </a:r>
              <a:r>
                <a:rPr lang="en-US" altLang="ja-JP" sz="2400" dirty="0" smtClean="0"/>
                <a:t> = 0[K]</a:t>
              </a:r>
              <a:endParaRPr lang="ja-JP" altLang="en-US" sz="2400" dirty="0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245944" y="5539103"/>
            <a:ext cx="4700018" cy="890293"/>
            <a:chOff x="245944" y="5539103"/>
            <a:chExt cx="4700018" cy="890293"/>
          </a:xfrm>
        </p:grpSpPr>
        <p:sp>
          <p:nvSpPr>
            <p:cNvPr id="15" name="正方形/長方形 14"/>
            <p:cNvSpPr/>
            <p:nvPr/>
          </p:nvSpPr>
          <p:spPr>
            <a:xfrm>
              <a:off x="245944" y="5539103"/>
              <a:ext cx="22801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/>
                <a:t>AFM fluctuation:</a:t>
              </a:r>
              <a:endParaRPr lang="ja-JP" altLang="en-US" sz="2400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071538" y="5967731"/>
              <a:ext cx="24933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/>
                <a:t>(Non-Fermi-liquid)</a:t>
              </a:r>
              <a:endParaRPr lang="ja-JP" altLang="en-US" sz="2400" dirty="0"/>
            </a:p>
          </p:txBody>
        </p:sp>
        <p:graphicFrame>
          <p:nvGraphicFramePr>
            <p:cNvPr id="7178" name="Object 10"/>
            <p:cNvGraphicFramePr>
              <a:graphicFrameLocks noChangeAspect="1"/>
            </p:cNvGraphicFramePr>
            <p:nvPr/>
          </p:nvGraphicFramePr>
          <p:xfrm>
            <a:off x="2571736" y="5610541"/>
            <a:ext cx="863600" cy="327025"/>
          </p:xfrm>
          <a:graphic>
            <a:graphicData uri="http://schemas.openxmlformats.org/presentationml/2006/ole">
              <p:oleObj spid="_x0000_s7178" name="数式" r:id="rId8" imgW="469800" imgH="177480" progId="Equation.3">
                <p:embed/>
              </p:oleObj>
            </a:graphicData>
          </a:graphic>
        </p:graphicFrame>
        <p:sp>
          <p:nvSpPr>
            <p:cNvPr id="23" name="正方形/長方形 22"/>
            <p:cNvSpPr/>
            <p:nvPr/>
          </p:nvSpPr>
          <p:spPr>
            <a:xfrm>
              <a:off x="3571868" y="5539103"/>
              <a:ext cx="13740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i="1" dirty="0" smtClean="0"/>
                <a:t>T</a:t>
              </a:r>
              <a:r>
                <a:rPr lang="en-US" altLang="ja-JP" sz="2400" baseline="-25000" dirty="0" smtClean="0"/>
                <a:t>c</a:t>
              </a:r>
              <a:r>
                <a:rPr lang="en-US" altLang="ja-JP" sz="2400" dirty="0" smtClean="0"/>
                <a:t> = 31[K]</a:t>
              </a:r>
              <a:endParaRPr lang="ja-JP" altLang="en-US" sz="2400" dirty="0"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2714612" y="5214950"/>
            <a:ext cx="1556202" cy="335466"/>
            <a:chOff x="2714612" y="5214950"/>
            <a:chExt cx="1556202" cy="335466"/>
          </a:xfrm>
        </p:grpSpPr>
        <p:sp>
          <p:nvSpPr>
            <p:cNvPr id="27" name="下矢印 26"/>
            <p:cNvSpPr/>
            <p:nvPr/>
          </p:nvSpPr>
          <p:spPr>
            <a:xfrm>
              <a:off x="2714612" y="5214950"/>
              <a:ext cx="484632" cy="3354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下矢印 27"/>
            <p:cNvSpPr/>
            <p:nvPr/>
          </p:nvSpPr>
          <p:spPr>
            <a:xfrm>
              <a:off x="3786182" y="5214950"/>
              <a:ext cx="484632" cy="3354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7072362" y="-24"/>
            <a:ext cx="2071670" cy="785818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altLang="ja-JP" sz="2000" smtClean="0"/>
              <a:t>Calculation</a:t>
            </a:r>
            <a:endParaRPr lang="en-US" altLang="ja-JP" sz="2000" dirty="0" smtClean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785794"/>
            <a:ext cx="9144032" cy="237765"/>
          </a:xfrm>
          <a:prstGeom prst="rect">
            <a:avLst/>
          </a:prstGeom>
          <a:solidFill>
            <a:srgbClr val="00B05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4" name="Picture 11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9674" y="243993"/>
            <a:ext cx="434160" cy="3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タイトル 1"/>
          <p:cNvSpPr txBox="1">
            <a:spLocks/>
          </p:cNvSpPr>
          <p:nvPr/>
        </p:nvSpPr>
        <p:spPr>
          <a:xfrm>
            <a:off x="-32" y="-24"/>
            <a:ext cx="7072362" cy="78581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Fermi Surfaces</a:t>
            </a: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vs. Doping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3567120" y="1500174"/>
            <a:ext cx="2076450" cy="2633668"/>
            <a:chOff x="3567120" y="1500174"/>
            <a:chExt cx="2076450" cy="2633668"/>
          </a:xfrm>
        </p:grpSpPr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67120" y="2214554"/>
              <a:ext cx="2076450" cy="191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3857620" y="1500174"/>
              <a:ext cx="15099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/>
                <a:t>BaFe</a:t>
              </a:r>
              <a:r>
                <a:rPr lang="en-US" altLang="ja-JP" sz="2800" b="1" baseline="-25000" dirty="0" smtClean="0"/>
                <a:t>2</a:t>
              </a:r>
              <a:r>
                <a:rPr lang="en-US" altLang="ja-JP" sz="2800" b="1" dirty="0" smtClean="0"/>
                <a:t>As</a:t>
              </a:r>
              <a:r>
                <a:rPr kumimoji="1" lang="en-US" altLang="ja-JP" sz="2800" b="1" baseline="-25000" dirty="0" smtClean="0"/>
                <a:t>2</a:t>
              </a:r>
              <a:endParaRPr kumimoji="1" lang="ja-JP" altLang="en-US" sz="2800" b="1" baseline="-25000" dirty="0"/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5746037" y="1782537"/>
            <a:ext cx="3183681" cy="2403693"/>
            <a:chOff x="5746037" y="1782537"/>
            <a:chExt cx="3183681" cy="2403693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6877080" y="1782537"/>
              <a:ext cx="2052638" cy="2403693"/>
              <a:chOff x="6877080" y="1782537"/>
              <a:chExt cx="2052638" cy="2403693"/>
            </a:xfrm>
          </p:grpSpPr>
          <p:pic>
            <p:nvPicPr>
              <p:cNvPr id="33797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877080" y="2285992"/>
                <a:ext cx="2052638" cy="1900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0" name="テキスト ボックス 49"/>
              <p:cNvSpPr txBox="1"/>
              <p:nvPr/>
            </p:nvSpPr>
            <p:spPr>
              <a:xfrm>
                <a:off x="7251610" y="1782537"/>
                <a:ext cx="13399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 smtClean="0"/>
                  <a:t>BaFe</a:t>
                </a:r>
                <a:r>
                  <a:rPr lang="en-US" altLang="ja-JP" sz="2800" b="1" baseline="-25000" dirty="0" smtClean="0"/>
                  <a:t>2</a:t>
                </a:r>
                <a:r>
                  <a:rPr lang="en-US" altLang="ja-JP" sz="2800" b="1" dirty="0" smtClean="0"/>
                  <a:t>P</a:t>
                </a:r>
                <a:r>
                  <a:rPr kumimoji="1" lang="en-US" altLang="ja-JP" sz="2800" b="1" baseline="-25000" dirty="0" smtClean="0"/>
                  <a:t>2</a:t>
                </a:r>
                <a:endParaRPr kumimoji="1" lang="ja-JP" altLang="en-US" sz="2800" b="1" baseline="-25000" dirty="0"/>
              </a:p>
            </p:txBody>
          </p:sp>
        </p:grpSp>
        <p:grpSp>
          <p:nvGrpSpPr>
            <p:cNvPr id="27" name="グループ化 26"/>
            <p:cNvGrpSpPr/>
            <p:nvPr/>
          </p:nvGrpSpPr>
          <p:grpSpPr>
            <a:xfrm>
              <a:off x="5746037" y="2587178"/>
              <a:ext cx="1040541" cy="1413326"/>
              <a:chOff x="5746037" y="2587178"/>
              <a:chExt cx="1040541" cy="1413326"/>
            </a:xfrm>
          </p:grpSpPr>
          <p:sp>
            <p:nvSpPr>
              <p:cNvPr id="36" name="上矢印 35"/>
              <p:cNvSpPr/>
              <p:nvPr/>
            </p:nvSpPr>
            <p:spPr>
              <a:xfrm rot="5400000">
                <a:off x="6008477" y="2365147"/>
                <a:ext cx="484632" cy="928693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5746037" y="3169507"/>
                <a:ext cx="104054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600" dirty="0" err="1" smtClean="0"/>
                  <a:t>iso-valent</a:t>
                </a:r>
                <a:r>
                  <a:rPr lang="en-US" altLang="ja-JP" sz="1600" dirty="0" smtClean="0"/>
                  <a:t> </a:t>
                </a:r>
              </a:p>
              <a:p>
                <a:pPr algn="ctr"/>
                <a:r>
                  <a:rPr lang="en-US" altLang="ja-JP" sz="1600" dirty="0" smtClean="0"/>
                  <a:t>doping</a:t>
                </a:r>
              </a:p>
              <a:p>
                <a:pPr algn="ctr"/>
                <a:r>
                  <a:rPr lang="en-US" altLang="ja-JP" sz="1600" dirty="0" smtClean="0"/>
                  <a:t>(P at As)</a:t>
                </a:r>
              </a:p>
            </p:txBody>
          </p:sp>
        </p:grpSp>
      </p:grpSp>
      <p:grpSp>
        <p:nvGrpSpPr>
          <p:cNvPr id="33" name="グループ化 32"/>
          <p:cNvGrpSpPr/>
          <p:nvPr/>
        </p:nvGrpSpPr>
        <p:grpSpPr>
          <a:xfrm>
            <a:off x="71406" y="1782537"/>
            <a:ext cx="3456528" cy="2214578"/>
            <a:chOff x="71406" y="1782537"/>
            <a:chExt cx="3456528" cy="2214578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71406" y="1782537"/>
              <a:ext cx="2357454" cy="2214578"/>
              <a:chOff x="71406" y="1782537"/>
              <a:chExt cx="2357454" cy="2214578"/>
            </a:xfrm>
          </p:grpSpPr>
          <p:pic>
            <p:nvPicPr>
              <p:cNvPr id="35844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06" y="2342917"/>
                <a:ext cx="2357454" cy="1654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9" name="テキスト ボックス 48"/>
              <p:cNvSpPr txBox="1"/>
              <p:nvPr/>
            </p:nvSpPr>
            <p:spPr>
              <a:xfrm>
                <a:off x="187990" y="1782537"/>
                <a:ext cx="22408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b="1" dirty="0" smtClean="0"/>
                  <a:t>Ba</a:t>
                </a:r>
                <a:r>
                  <a:rPr lang="en-US" altLang="ja-JP" sz="2800" b="1" baseline="-25000" dirty="0" smtClean="0"/>
                  <a:t>0.8</a:t>
                </a:r>
                <a:r>
                  <a:rPr lang="en-US" altLang="ja-JP" sz="2800" b="1" dirty="0" smtClean="0"/>
                  <a:t>K</a:t>
                </a:r>
                <a:r>
                  <a:rPr lang="en-US" altLang="ja-JP" sz="2800" b="1" baseline="-25000" dirty="0" smtClean="0"/>
                  <a:t>0.2</a:t>
                </a:r>
                <a:r>
                  <a:rPr lang="en-US" altLang="ja-JP" sz="2800" b="1" dirty="0" smtClean="0"/>
                  <a:t>Fe</a:t>
                </a:r>
                <a:r>
                  <a:rPr lang="en-US" altLang="ja-JP" sz="2800" b="1" baseline="-25000" dirty="0" smtClean="0"/>
                  <a:t>2</a:t>
                </a:r>
                <a:r>
                  <a:rPr lang="en-US" altLang="ja-JP" sz="2800" b="1" dirty="0" smtClean="0"/>
                  <a:t>A</a:t>
                </a:r>
                <a:r>
                  <a:rPr lang="en-US" altLang="ja-JP" sz="2800" b="1" baseline="-25000" dirty="0" smtClean="0"/>
                  <a:t>2</a:t>
                </a:r>
                <a:endParaRPr kumimoji="1" lang="ja-JP" altLang="en-US" sz="3200" b="1" baseline="-25000" dirty="0"/>
              </a:p>
            </p:txBody>
          </p:sp>
        </p:grpSp>
        <p:grpSp>
          <p:nvGrpSpPr>
            <p:cNvPr id="28" name="グループ化 27"/>
            <p:cNvGrpSpPr/>
            <p:nvPr/>
          </p:nvGrpSpPr>
          <p:grpSpPr>
            <a:xfrm>
              <a:off x="2357422" y="2584668"/>
              <a:ext cx="1170512" cy="1286231"/>
              <a:chOff x="2357422" y="2584668"/>
              <a:chExt cx="1170512" cy="1286231"/>
            </a:xfrm>
          </p:grpSpPr>
          <p:sp>
            <p:nvSpPr>
              <p:cNvPr id="37" name="上矢印 36"/>
              <p:cNvSpPr/>
              <p:nvPr/>
            </p:nvSpPr>
            <p:spPr>
              <a:xfrm rot="16200000">
                <a:off x="2722330" y="2362638"/>
                <a:ext cx="484632" cy="928691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2357422" y="3286124"/>
                <a:ext cx="11705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600" dirty="0" smtClean="0"/>
                  <a:t>hole doping</a:t>
                </a:r>
              </a:p>
              <a:p>
                <a:pPr algn="ctr"/>
                <a:r>
                  <a:rPr kumimoji="1" lang="en-US" altLang="ja-JP" sz="1600" dirty="0" smtClean="0"/>
                  <a:t>(K at </a:t>
                </a:r>
                <a:r>
                  <a:rPr kumimoji="1" lang="en-US" altLang="ja-JP" sz="1600" dirty="0" err="1" smtClean="0"/>
                  <a:t>Ba</a:t>
                </a:r>
                <a:r>
                  <a:rPr kumimoji="1" lang="en-US" altLang="ja-JP" sz="1600" dirty="0" smtClean="0"/>
                  <a:t>)</a:t>
                </a:r>
              </a:p>
            </p:txBody>
          </p:sp>
        </p:grpSp>
      </p:grpSp>
      <p:grpSp>
        <p:nvGrpSpPr>
          <p:cNvPr id="35" name="グループ化 34"/>
          <p:cNvGrpSpPr/>
          <p:nvPr/>
        </p:nvGrpSpPr>
        <p:grpSpPr>
          <a:xfrm>
            <a:off x="285720" y="4925809"/>
            <a:ext cx="8572560" cy="646331"/>
            <a:chOff x="285720" y="4925809"/>
            <a:chExt cx="8572560" cy="646331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6738661" y="4925809"/>
              <a:ext cx="21196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0070C0"/>
                  </a:solidFill>
                </a:rPr>
                <a:t>Nodal gap</a:t>
              </a:r>
              <a:endParaRPr kumimoji="1" lang="ja-JP" altLang="en-US" sz="3600" b="1" dirty="0">
                <a:solidFill>
                  <a:srgbClr val="0070C0"/>
                </a:solidFill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285720" y="4925809"/>
              <a:ext cx="16643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00B050"/>
                  </a:solidFill>
                </a:rPr>
                <a:t>Full gap</a:t>
              </a:r>
              <a:endParaRPr kumimoji="1" lang="ja-JP" altLang="en-US" sz="36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7" name="テキスト ボックス 56"/>
          <p:cNvSpPr txBox="1"/>
          <p:nvPr/>
        </p:nvSpPr>
        <p:spPr>
          <a:xfrm>
            <a:off x="1207706" y="5741275"/>
            <a:ext cx="6936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en-US" altLang="ja-JP" sz="2400" b="1" dirty="0" smtClean="0">
                <a:solidFill>
                  <a:srgbClr val="FF0000"/>
                </a:solidFill>
              </a:rPr>
              <a:t>Full gap shows higher </a:t>
            </a:r>
            <a:r>
              <a:rPr kumimoji="1" lang="en-US" altLang="ja-JP" sz="2400" b="1" i="1" dirty="0" smtClean="0">
                <a:solidFill>
                  <a:srgbClr val="FF0000"/>
                </a:solidFill>
              </a:rPr>
              <a:t>T</a:t>
            </a:r>
            <a:r>
              <a:rPr kumimoji="1" lang="en-US" altLang="ja-JP" sz="2400" b="1" baseline="-25000" dirty="0" smtClean="0">
                <a:solidFill>
                  <a:srgbClr val="FF0000"/>
                </a:solidFill>
              </a:rPr>
              <a:t>c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compared with Nodal gap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sz="2400" b="1" dirty="0" smtClean="0">
                <a:solidFill>
                  <a:srgbClr val="FF0000"/>
                </a:solidFill>
              </a:rPr>
              <a:t>With 3D like FSs, SC gap becomes Nodal gap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285720" y="4282867"/>
            <a:ext cx="3286148" cy="646331"/>
            <a:chOff x="285720" y="4282867"/>
            <a:chExt cx="3286148" cy="646331"/>
          </a:xfrm>
        </p:grpSpPr>
        <p:sp>
          <p:nvSpPr>
            <p:cNvPr id="51" name="テキスト ボックス 50"/>
            <p:cNvSpPr txBox="1"/>
            <p:nvPr/>
          </p:nvSpPr>
          <p:spPr>
            <a:xfrm>
              <a:off x="2075946" y="4282867"/>
              <a:ext cx="1495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i="1" dirty="0" smtClean="0"/>
                <a:t>T</a:t>
              </a:r>
              <a:r>
                <a:rPr kumimoji="1" lang="en-US" altLang="ja-JP" sz="2000" b="1" baseline="-25000" dirty="0" smtClean="0"/>
                <a:t>c</a:t>
              </a:r>
              <a:r>
                <a:rPr kumimoji="1" lang="en-US" altLang="ja-JP" sz="2000" b="1" baseline="30000" dirty="0" smtClean="0"/>
                <a:t>max</a:t>
              </a:r>
              <a:r>
                <a:rPr kumimoji="1" lang="en-US" altLang="ja-JP" sz="2000" b="1" dirty="0" smtClean="0"/>
                <a:t> = 38[K]</a:t>
              </a:r>
              <a:endParaRPr kumimoji="1" lang="ja-JP" altLang="en-US" sz="2000" b="1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285720" y="4405978"/>
              <a:ext cx="16080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00B050"/>
                  </a:solidFill>
                </a:rPr>
                <a:t>2D like FS</a:t>
              </a:r>
              <a:endParaRPr kumimoji="1" lang="ja-JP" altLang="en-US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5572132" y="4314774"/>
            <a:ext cx="3286148" cy="614424"/>
            <a:chOff x="5572132" y="4314774"/>
            <a:chExt cx="3286148" cy="614424"/>
          </a:xfrm>
        </p:grpSpPr>
        <p:sp>
          <p:nvSpPr>
            <p:cNvPr id="52" name="テキスト ボックス 51"/>
            <p:cNvSpPr txBox="1"/>
            <p:nvPr/>
          </p:nvSpPr>
          <p:spPr>
            <a:xfrm>
              <a:off x="5572132" y="4314774"/>
              <a:ext cx="1495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i="1" dirty="0" smtClean="0"/>
                <a:t>T</a:t>
              </a:r>
              <a:r>
                <a:rPr kumimoji="1" lang="en-US" altLang="ja-JP" sz="2000" b="1" baseline="-25000" dirty="0" smtClean="0"/>
                <a:t>c</a:t>
              </a:r>
              <a:r>
                <a:rPr kumimoji="1" lang="en-US" altLang="ja-JP" sz="2000" b="1" baseline="30000" dirty="0" smtClean="0"/>
                <a:t>max</a:t>
              </a:r>
              <a:r>
                <a:rPr kumimoji="1" lang="en-US" altLang="ja-JP" sz="2000" b="1" dirty="0" smtClean="0"/>
                <a:t> = 31[K]</a:t>
              </a:r>
              <a:endParaRPr kumimoji="1" lang="ja-JP" altLang="en-US" sz="2000" b="1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7250276" y="4405978"/>
              <a:ext cx="16080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0070C0"/>
                  </a:solidFill>
                </a:rPr>
                <a:t>3D like FS</a:t>
              </a:r>
              <a:endParaRPr kumimoji="1" lang="ja-JP" altLang="en-US" sz="2800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/>
          <p:cNvGrpSpPr/>
          <p:nvPr/>
        </p:nvGrpSpPr>
        <p:grpSpPr>
          <a:xfrm>
            <a:off x="3618703" y="1324261"/>
            <a:ext cx="5525297" cy="4176441"/>
            <a:chOff x="3618703" y="1324261"/>
            <a:chExt cx="5525297" cy="4176441"/>
          </a:xfrm>
        </p:grpSpPr>
        <p:pic>
          <p:nvPicPr>
            <p:cNvPr id="3789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18703" y="1643050"/>
              <a:ext cx="5525297" cy="3857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5708965" y="1324261"/>
              <a:ext cx="32207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/>
                <a:t>T</a:t>
              </a:r>
              <a:r>
                <a:rPr kumimoji="1" lang="en-US" altLang="ja-JP" sz="2400" baseline="-25000" dirty="0" smtClean="0"/>
                <a:t>c</a:t>
              </a:r>
              <a:r>
                <a:rPr kumimoji="1" lang="en-US" altLang="ja-JP" sz="2400" baseline="30000" dirty="0" smtClean="0"/>
                <a:t>max</a:t>
              </a:r>
              <a:r>
                <a:rPr kumimoji="1" lang="en-US" altLang="ja-JP" sz="2400" dirty="0" smtClean="0"/>
                <a:t> = 15 [K], at </a:t>
              </a:r>
              <a:r>
                <a:rPr kumimoji="1" lang="en-US" altLang="ja-JP" sz="2400" i="1" dirty="0" smtClean="0"/>
                <a:t>x</a:t>
              </a:r>
              <a:r>
                <a:rPr kumimoji="1" lang="en-US" altLang="ja-JP" sz="2400" dirty="0" smtClean="0"/>
                <a:t> = 0.05</a:t>
              </a:r>
              <a:endParaRPr kumimoji="1" lang="ja-JP" altLang="en-US" sz="2400" dirty="0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5072066" y="5715016"/>
            <a:ext cx="4083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000" b="1" dirty="0" smtClean="0">
                <a:solidFill>
                  <a:srgbClr val="FF0000"/>
                </a:solidFill>
              </a:rPr>
              <a:t>SC occurs in tetragonal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b="1" dirty="0" smtClean="0">
                <a:solidFill>
                  <a:srgbClr val="FF0000"/>
                </a:solidFill>
              </a:rPr>
              <a:t>In c-Tetra., FS changed into 3D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000" b="1" dirty="0" smtClean="0">
                <a:solidFill>
                  <a:srgbClr val="FF0000"/>
                </a:solidFill>
              </a:rPr>
              <a:t>SC disappears in c-Tetra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072362" y="-24"/>
            <a:ext cx="2071670" cy="785818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altLang="ja-JP" sz="2000" dirty="0" smtClean="0"/>
              <a:t>Exp. Result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785794"/>
            <a:ext cx="9144032" cy="237765"/>
          </a:xfrm>
          <a:prstGeom prst="rect">
            <a:avLst/>
          </a:prstGeom>
          <a:solidFill>
            <a:srgbClr val="00B05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8" name="Picture 11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9674" y="243993"/>
            <a:ext cx="434160" cy="3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タイトル 1"/>
          <p:cNvSpPr txBox="1">
            <a:spLocks/>
          </p:cNvSpPr>
          <p:nvPr/>
        </p:nvSpPr>
        <p:spPr>
          <a:xfrm>
            <a:off x="-32" y="-24"/>
            <a:ext cx="7072362" cy="78581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</a:t>
            </a: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aFe</a:t>
            </a:r>
            <a:r>
              <a:rPr kumimoji="1" lang="en-US" altLang="ja-JP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(As</a:t>
            </a:r>
            <a:r>
              <a:rPr kumimoji="1" lang="en-US" altLang="ja-JP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1-x</a:t>
            </a: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</a:t>
            </a:r>
            <a:r>
              <a:rPr kumimoji="1" lang="en-US" altLang="ja-JP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1" lang="en-US" altLang="ja-JP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142844" y="1142984"/>
            <a:ext cx="3293266" cy="5452442"/>
            <a:chOff x="142844" y="1142984"/>
            <a:chExt cx="3293266" cy="5452442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142844" y="1142984"/>
              <a:ext cx="23941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/>
                <a:t>Fermi surfaces:</a:t>
              </a:r>
              <a:endParaRPr kumimoji="1" lang="ja-JP" altLang="en-US" sz="2800" dirty="0"/>
            </a:p>
          </p:txBody>
        </p:sp>
        <p:grpSp>
          <p:nvGrpSpPr>
            <p:cNvPr id="23" name="グループ化 22"/>
            <p:cNvGrpSpPr/>
            <p:nvPr/>
          </p:nvGrpSpPr>
          <p:grpSpPr>
            <a:xfrm>
              <a:off x="285720" y="2051912"/>
              <a:ext cx="3150390" cy="2231059"/>
              <a:chOff x="5993642" y="2243072"/>
              <a:chExt cx="3150390" cy="2231059"/>
            </a:xfrm>
          </p:grpSpPr>
          <p:pic>
            <p:nvPicPr>
              <p:cNvPr id="9" name="図 8" descr="fig2e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993642" y="2357430"/>
                <a:ext cx="3150390" cy="2116701"/>
              </a:xfrm>
              <a:prstGeom prst="rect">
                <a:avLst/>
              </a:prstGeom>
            </p:spPr>
          </p:pic>
          <p:sp>
            <p:nvSpPr>
              <p:cNvPr id="22" name="テキスト ボックス 21"/>
              <p:cNvSpPr txBox="1"/>
              <p:nvPr/>
            </p:nvSpPr>
            <p:spPr>
              <a:xfrm>
                <a:off x="6000760" y="2243072"/>
                <a:ext cx="17485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/>
                  <a:t>Tetragonal (SC)</a:t>
                </a:r>
                <a:endParaRPr kumimoji="1" lang="ja-JP" altLang="en-US" sz="2000" dirty="0"/>
              </a:p>
            </p:txBody>
          </p:sp>
        </p:grpSp>
        <p:grpSp>
          <p:nvGrpSpPr>
            <p:cNvPr id="25" name="グループ化 24"/>
            <p:cNvGrpSpPr/>
            <p:nvPr/>
          </p:nvGrpSpPr>
          <p:grpSpPr>
            <a:xfrm>
              <a:off x="357158" y="4337928"/>
              <a:ext cx="3059903" cy="2257498"/>
              <a:chOff x="6084129" y="4600526"/>
              <a:chExt cx="3059903" cy="2257498"/>
            </a:xfrm>
          </p:grpSpPr>
          <p:pic>
            <p:nvPicPr>
              <p:cNvPr id="10" name="図 9" descr="fig2f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084129" y="4698694"/>
                <a:ext cx="3059903" cy="2159330"/>
              </a:xfrm>
              <a:prstGeom prst="rect">
                <a:avLst/>
              </a:prstGeom>
            </p:spPr>
          </p:pic>
          <p:sp>
            <p:nvSpPr>
              <p:cNvPr id="24" name="テキスト ボックス 23"/>
              <p:cNvSpPr txBox="1"/>
              <p:nvPr/>
            </p:nvSpPr>
            <p:spPr>
              <a:xfrm>
                <a:off x="6143636" y="4600526"/>
                <a:ext cx="14761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/>
                  <a:t>c-Tetra. (NC)</a:t>
                </a:r>
                <a:endParaRPr kumimoji="1" lang="ja-JP" altLang="en-US" sz="2000" dirty="0"/>
              </a:p>
            </p:txBody>
          </p:sp>
        </p:grpSp>
      </p:grpSp>
      <p:sp>
        <p:nvSpPr>
          <p:cNvPr id="27" name="下カーブ矢印 26"/>
          <p:cNvSpPr/>
          <p:nvPr/>
        </p:nvSpPr>
        <p:spPr>
          <a:xfrm>
            <a:off x="3214678" y="1643050"/>
            <a:ext cx="2571768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上カーブ矢印 27"/>
          <p:cNvSpPr/>
          <p:nvPr/>
        </p:nvSpPr>
        <p:spPr>
          <a:xfrm rot="20488164">
            <a:off x="3308903" y="5079816"/>
            <a:ext cx="3433025" cy="70344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2635" y="4214818"/>
            <a:ext cx="418995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572528" y="-24"/>
            <a:ext cx="571504" cy="71438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altLang="ja-JP" sz="2000" dirty="0" smtClean="0"/>
          </a:p>
        </p:txBody>
      </p:sp>
      <p:sp>
        <p:nvSpPr>
          <p:cNvPr id="152" name="Rectangle 4"/>
          <p:cNvSpPr>
            <a:spLocks noChangeArrowheads="1"/>
          </p:cNvSpPr>
          <p:nvPr/>
        </p:nvSpPr>
        <p:spPr bwMode="auto">
          <a:xfrm>
            <a:off x="0" y="-24"/>
            <a:ext cx="8572528" cy="71438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3600" dirty="0" smtClean="0"/>
              <a:t>Summary</a:t>
            </a:r>
          </a:p>
        </p:txBody>
      </p:sp>
      <p:pic>
        <p:nvPicPr>
          <p:cNvPr id="154" name="Picture 11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28" y="172555"/>
            <a:ext cx="434160" cy="3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-32" y="1071546"/>
            <a:ext cx="9144032" cy="57864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/>
              <a:t>Superconductivity occurs: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ja-JP" dirty="0" smtClean="0"/>
              <a:t>AFM fluctuation appears nearby high </a:t>
            </a:r>
            <a:r>
              <a:rPr lang="en-US" altLang="ja-JP" i="1" dirty="0" smtClean="0"/>
              <a:t>T</a:t>
            </a:r>
            <a:r>
              <a:rPr lang="en-US" altLang="ja-JP" baseline="-25000" dirty="0" smtClean="0"/>
              <a:t>c</a:t>
            </a:r>
            <a:r>
              <a:rPr lang="en-US" altLang="ja-JP" dirty="0" smtClean="0"/>
              <a:t> SC region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altLang="ja-JP" sz="2800" dirty="0" smtClean="0"/>
              <a:t>With structural change (Orthorhombic to </a:t>
            </a:r>
            <a:r>
              <a:rPr lang="en-US" altLang="ja-JP" sz="2800" dirty="0" smtClean="0">
                <a:solidFill>
                  <a:srgbClr val="FF0000"/>
                </a:solidFill>
              </a:rPr>
              <a:t>Tetragonal</a:t>
            </a:r>
            <a:r>
              <a:rPr lang="en-US" altLang="ja-JP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/>
              <a:t>Fermi Surface is structure dependent. In most cases, SC occurs when FSs are like 2D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/>
              <a:t>Essence of Full gap is one of promising key to increase </a:t>
            </a:r>
            <a:r>
              <a:rPr lang="en-US" altLang="ja-JP" sz="2800" i="1" dirty="0" smtClean="0"/>
              <a:t>T</a:t>
            </a:r>
            <a:r>
              <a:rPr lang="en-US" altLang="ja-JP" sz="2800" baseline="-25000" dirty="0" smtClean="0"/>
              <a:t>c</a:t>
            </a:r>
            <a:r>
              <a:rPr lang="en-US" altLang="ja-JP" sz="2800" dirty="0" smtClean="0"/>
              <a:t> in </a:t>
            </a:r>
            <a:r>
              <a:rPr lang="en-US" altLang="ja-JP" sz="2800" dirty="0" smtClean="0"/>
              <a:t>Superconductivity</a:t>
            </a:r>
            <a:endParaRPr lang="en-US" altLang="ja-JP" sz="2800" dirty="0" smtClean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2" y="690905"/>
            <a:ext cx="9144000" cy="237765"/>
          </a:xfrm>
          <a:prstGeom prst="rect">
            <a:avLst/>
          </a:prstGeom>
          <a:solidFill>
            <a:srgbClr val="00B05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572528" y="-24"/>
            <a:ext cx="571504" cy="71438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altLang="ja-JP" sz="2000" dirty="0" smtClean="0"/>
          </a:p>
        </p:txBody>
      </p:sp>
      <p:sp>
        <p:nvSpPr>
          <p:cNvPr id="152" name="Rectangle 4"/>
          <p:cNvSpPr>
            <a:spLocks noChangeArrowheads="1"/>
          </p:cNvSpPr>
          <p:nvPr/>
        </p:nvSpPr>
        <p:spPr bwMode="auto">
          <a:xfrm>
            <a:off x="0" y="-24"/>
            <a:ext cx="8572528" cy="71438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ja-JP" sz="3600" dirty="0" smtClean="0"/>
          </a:p>
        </p:txBody>
      </p:sp>
      <p:pic>
        <p:nvPicPr>
          <p:cNvPr id="154" name="Picture 11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28" y="172555"/>
            <a:ext cx="434160" cy="3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2" y="690905"/>
            <a:ext cx="9144000" cy="237765"/>
          </a:xfrm>
          <a:prstGeom prst="rect">
            <a:avLst/>
          </a:prstGeom>
          <a:solidFill>
            <a:srgbClr val="00B05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2286016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en-US" altLang="ja-JP" sz="6600" dirty="0" smtClean="0"/>
              <a:t>Thank you </a:t>
            </a:r>
          </a:p>
          <a:p>
            <a:pPr marL="514350" indent="-514350" algn="ctr">
              <a:buNone/>
            </a:pPr>
            <a:r>
              <a:rPr lang="en-US" altLang="ja-JP" sz="6600" dirty="0" smtClean="0"/>
              <a:t>for your attention</a:t>
            </a:r>
          </a:p>
        </p:txBody>
      </p:sp>
      <p:pic>
        <p:nvPicPr>
          <p:cNvPr id="9" name="図 8" descr="gyroscope-precess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4071942"/>
            <a:ext cx="1857388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31"/>
          <p:cNvSpPr>
            <a:spLocks noChangeShapeType="1"/>
          </p:cNvSpPr>
          <p:nvPr/>
        </p:nvSpPr>
        <p:spPr bwMode="auto">
          <a:xfrm>
            <a:off x="1042988" y="4146535"/>
            <a:ext cx="41052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7" name="AutoShape 120"/>
          <p:cNvSpPr>
            <a:spLocks noChangeArrowheads="1"/>
          </p:cNvSpPr>
          <p:nvPr/>
        </p:nvSpPr>
        <p:spPr bwMode="auto">
          <a:xfrm rot="5655657">
            <a:off x="2555875" y="3354373"/>
            <a:ext cx="3097213" cy="503237"/>
          </a:xfrm>
          <a:prstGeom prst="leftArrow">
            <a:avLst>
              <a:gd name="adj1" fmla="val 54593"/>
              <a:gd name="adj2" fmla="val 137994"/>
            </a:avLst>
          </a:prstGeom>
          <a:gradFill rotWithShape="1">
            <a:gsLst>
              <a:gs pos="0">
                <a:srgbClr val="FF9999">
                  <a:alpha val="50000"/>
                </a:srgbClr>
              </a:gs>
              <a:gs pos="50000">
                <a:srgbClr val="FF0000">
                  <a:alpha val="50000"/>
                </a:srgbClr>
              </a:gs>
              <a:gs pos="100000">
                <a:srgbClr val="FF9999">
                  <a:alpha val="5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8" name="AutoShape 121"/>
          <p:cNvSpPr>
            <a:spLocks noChangeArrowheads="1"/>
          </p:cNvSpPr>
          <p:nvPr/>
        </p:nvSpPr>
        <p:spPr bwMode="auto">
          <a:xfrm rot="5655657">
            <a:off x="3910807" y="4733116"/>
            <a:ext cx="1676400" cy="503237"/>
          </a:xfrm>
          <a:prstGeom prst="leftArrow">
            <a:avLst>
              <a:gd name="adj1" fmla="val 54593"/>
              <a:gd name="adj2" fmla="val 70604"/>
            </a:avLst>
          </a:prstGeom>
          <a:gradFill rotWithShape="1">
            <a:gsLst>
              <a:gs pos="0">
                <a:srgbClr val="99FF99">
                  <a:alpha val="50000"/>
                </a:srgbClr>
              </a:gs>
              <a:gs pos="50000">
                <a:srgbClr val="009900">
                  <a:alpha val="50000"/>
                </a:srgbClr>
              </a:gs>
              <a:gs pos="100000">
                <a:srgbClr val="99FF99">
                  <a:alpha val="5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9" name="AutoShape 118"/>
          <p:cNvSpPr>
            <a:spLocks noChangeArrowheads="1"/>
          </p:cNvSpPr>
          <p:nvPr/>
        </p:nvSpPr>
        <p:spPr bwMode="auto">
          <a:xfrm rot="9996168">
            <a:off x="1258888" y="5154598"/>
            <a:ext cx="3097212" cy="503237"/>
          </a:xfrm>
          <a:prstGeom prst="leftArrow">
            <a:avLst>
              <a:gd name="adj1" fmla="val 54593"/>
              <a:gd name="adj2" fmla="val 137994"/>
            </a:avLst>
          </a:prstGeom>
          <a:gradFill rotWithShape="1">
            <a:gsLst>
              <a:gs pos="0">
                <a:srgbClr val="00CCFF">
                  <a:alpha val="50000"/>
                </a:srgbClr>
              </a:gs>
              <a:gs pos="50000">
                <a:srgbClr val="0000FF">
                  <a:alpha val="50000"/>
                </a:srgbClr>
              </a:gs>
              <a:gs pos="100000">
                <a:srgbClr val="00CCFF">
                  <a:alpha val="5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0" name="円/楕円 9"/>
          <p:cNvSpPr/>
          <p:nvPr/>
        </p:nvSpPr>
        <p:spPr>
          <a:xfrm rot="21060451">
            <a:off x="3608547" y="5375618"/>
            <a:ext cx="1052423" cy="479433"/>
          </a:xfrm>
          <a:prstGeom prst="ellipse">
            <a:avLst/>
          </a:prstGeom>
          <a:gradFill flip="none" rotWithShape="1">
            <a:gsLst>
              <a:gs pos="25000">
                <a:srgbClr val="FFC000">
                  <a:alpha val="85000"/>
                </a:srgbClr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448175" y="2419335"/>
            <a:ext cx="1362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</a:rPr>
              <a:t>under high pressure</a:t>
            </a:r>
            <a:endParaRPr lang="en-US" altLang="ja-JP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73125" y="5711810"/>
            <a:ext cx="107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700" dirty="0">
                <a:solidFill>
                  <a:srgbClr val="000000"/>
                </a:solidFill>
              </a:rPr>
              <a:t>0</a:t>
            </a:r>
            <a:endParaRPr lang="en-US" altLang="ja-JP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68350" y="4632310"/>
            <a:ext cx="2159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700" dirty="0">
                <a:solidFill>
                  <a:srgbClr val="000000"/>
                </a:solidFill>
              </a:rPr>
              <a:t>50</a:t>
            </a:r>
            <a:endParaRPr lang="en-US" altLang="ja-JP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61988" y="3552810"/>
            <a:ext cx="3238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700" dirty="0">
                <a:solidFill>
                  <a:srgbClr val="000000"/>
                </a:solidFill>
              </a:rPr>
              <a:t>100</a:t>
            </a:r>
            <a:endParaRPr lang="en-US" altLang="ja-JP" dirty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61988" y="2473310"/>
            <a:ext cx="3238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700" dirty="0">
                <a:solidFill>
                  <a:srgbClr val="000000"/>
                </a:solidFill>
              </a:rPr>
              <a:t>150</a:t>
            </a:r>
            <a:endParaRPr lang="en-US" altLang="ja-JP" dirty="0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61988" y="1393810"/>
            <a:ext cx="3238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700" dirty="0">
                <a:solidFill>
                  <a:srgbClr val="000000"/>
                </a:solidFill>
              </a:rPr>
              <a:t>200</a:t>
            </a:r>
            <a:endParaRPr lang="en-US" altLang="ja-JP" dirty="0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V="1">
            <a:off x="1385888" y="5795948"/>
            <a:ext cx="1587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1728788" y="5765785"/>
            <a:ext cx="1587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2068513" y="5795948"/>
            <a:ext cx="1587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V="1">
            <a:off x="2409825" y="5765785"/>
            <a:ext cx="1588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V="1">
            <a:off x="2751138" y="5795948"/>
            <a:ext cx="1587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 flipV="1">
            <a:off x="3094038" y="5765785"/>
            <a:ext cx="1587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V="1">
            <a:off x="3435350" y="5795948"/>
            <a:ext cx="1588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V="1">
            <a:off x="4117975" y="5795948"/>
            <a:ext cx="1588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 flipV="1">
            <a:off x="4460875" y="5765785"/>
            <a:ext cx="1588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V="1">
            <a:off x="4800600" y="5795948"/>
            <a:ext cx="1588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 flipV="1">
            <a:off x="5141913" y="5765785"/>
            <a:ext cx="1587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>
            <a:off x="1044575" y="5826110"/>
            <a:ext cx="587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1044575" y="5286360"/>
            <a:ext cx="301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1044575" y="4206860"/>
            <a:ext cx="301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1044575" y="3667110"/>
            <a:ext cx="587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>
            <a:off x="1044575" y="3127360"/>
            <a:ext cx="301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>
            <a:off x="1044575" y="2587610"/>
            <a:ext cx="587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>
            <a:off x="1044575" y="2047860"/>
            <a:ext cx="301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>
            <a:off x="1044575" y="1508110"/>
            <a:ext cx="587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38" name="Freeform 31"/>
          <p:cNvSpPr>
            <a:spLocks/>
          </p:cNvSpPr>
          <p:nvPr/>
        </p:nvSpPr>
        <p:spPr bwMode="auto">
          <a:xfrm>
            <a:off x="1044575" y="1508110"/>
            <a:ext cx="1588" cy="4318000"/>
          </a:xfrm>
          <a:custGeom>
            <a:avLst/>
            <a:gdLst>
              <a:gd name="T0" fmla="*/ 0 w 1588"/>
              <a:gd name="T1" fmla="*/ 2147483647 h 2456"/>
              <a:gd name="T2" fmla="*/ 0 w 1588"/>
              <a:gd name="T3" fmla="*/ 0 h 2456"/>
              <a:gd name="T4" fmla="*/ 0 w 1588"/>
              <a:gd name="T5" fmla="*/ 2147483647 h 2456"/>
              <a:gd name="T6" fmla="*/ 0 60000 65536"/>
              <a:gd name="T7" fmla="*/ 0 60000 65536"/>
              <a:gd name="T8" fmla="*/ 0 60000 65536"/>
              <a:gd name="T9" fmla="*/ 0 w 1588"/>
              <a:gd name="T10" fmla="*/ 0 h 2456"/>
              <a:gd name="T11" fmla="*/ 1588 w 1588"/>
              <a:gd name="T12" fmla="*/ 2456 h 2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2456">
                <a:moveTo>
                  <a:pt x="0" y="2456"/>
                </a:moveTo>
                <a:lnTo>
                  <a:pt x="0" y="0"/>
                </a:lnTo>
                <a:lnTo>
                  <a:pt x="0" y="3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39" name="Line 32"/>
          <p:cNvSpPr>
            <a:spLocks noChangeShapeType="1"/>
          </p:cNvSpPr>
          <p:nvPr/>
        </p:nvSpPr>
        <p:spPr bwMode="auto">
          <a:xfrm>
            <a:off x="1385888" y="1508110"/>
            <a:ext cx="1587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1728788" y="1508110"/>
            <a:ext cx="1587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>
            <a:off x="2068513" y="1508110"/>
            <a:ext cx="1587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>
            <a:off x="2409825" y="1508110"/>
            <a:ext cx="1588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>
            <a:off x="2751138" y="1508110"/>
            <a:ext cx="1587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>
            <a:off x="3094038" y="1508110"/>
            <a:ext cx="1587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45" name="Line 38"/>
          <p:cNvSpPr>
            <a:spLocks noChangeShapeType="1"/>
          </p:cNvSpPr>
          <p:nvPr/>
        </p:nvSpPr>
        <p:spPr bwMode="auto">
          <a:xfrm>
            <a:off x="3435350" y="1508110"/>
            <a:ext cx="1588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46" name="Line 40"/>
          <p:cNvSpPr>
            <a:spLocks noChangeShapeType="1"/>
          </p:cNvSpPr>
          <p:nvPr/>
        </p:nvSpPr>
        <p:spPr bwMode="auto">
          <a:xfrm>
            <a:off x="4117975" y="1508110"/>
            <a:ext cx="1588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47" name="Line 41"/>
          <p:cNvSpPr>
            <a:spLocks noChangeShapeType="1"/>
          </p:cNvSpPr>
          <p:nvPr/>
        </p:nvSpPr>
        <p:spPr bwMode="auto">
          <a:xfrm>
            <a:off x="4460875" y="1508110"/>
            <a:ext cx="1588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>
            <a:off x="4800600" y="1508110"/>
            <a:ext cx="1588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49" name="Line 43"/>
          <p:cNvSpPr>
            <a:spLocks noChangeShapeType="1"/>
          </p:cNvSpPr>
          <p:nvPr/>
        </p:nvSpPr>
        <p:spPr bwMode="auto">
          <a:xfrm>
            <a:off x="5141913" y="1508110"/>
            <a:ext cx="1587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50" name="Line 44"/>
          <p:cNvSpPr>
            <a:spLocks noChangeShapeType="1"/>
          </p:cNvSpPr>
          <p:nvPr/>
        </p:nvSpPr>
        <p:spPr bwMode="auto">
          <a:xfrm>
            <a:off x="1044575" y="1508110"/>
            <a:ext cx="40973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51" name="Line 45"/>
          <p:cNvSpPr>
            <a:spLocks noChangeShapeType="1"/>
          </p:cNvSpPr>
          <p:nvPr/>
        </p:nvSpPr>
        <p:spPr bwMode="auto">
          <a:xfrm flipH="1">
            <a:off x="5083175" y="5826110"/>
            <a:ext cx="587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52" name="Line 46"/>
          <p:cNvSpPr>
            <a:spLocks noChangeShapeType="1"/>
          </p:cNvSpPr>
          <p:nvPr/>
        </p:nvSpPr>
        <p:spPr bwMode="auto">
          <a:xfrm flipH="1">
            <a:off x="5111750" y="5286360"/>
            <a:ext cx="301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53" name="Line 48"/>
          <p:cNvSpPr>
            <a:spLocks noChangeShapeType="1"/>
          </p:cNvSpPr>
          <p:nvPr/>
        </p:nvSpPr>
        <p:spPr bwMode="auto">
          <a:xfrm flipH="1">
            <a:off x="5111750" y="4206860"/>
            <a:ext cx="301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56" name="Line 51"/>
          <p:cNvSpPr>
            <a:spLocks noChangeShapeType="1"/>
          </p:cNvSpPr>
          <p:nvPr/>
        </p:nvSpPr>
        <p:spPr bwMode="auto">
          <a:xfrm flipH="1">
            <a:off x="5083175" y="2587610"/>
            <a:ext cx="587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57" name="Line 52"/>
          <p:cNvSpPr>
            <a:spLocks noChangeShapeType="1"/>
          </p:cNvSpPr>
          <p:nvPr/>
        </p:nvSpPr>
        <p:spPr bwMode="auto">
          <a:xfrm flipH="1">
            <a:off x="5111750" y="2047860"/>
            <a:ext cx="301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58" name="Line 53"/>
          <p:cNvSpPr>
            <a:spLocks noChangeShapeType="1"/>
          </p:cNvSpPr>
          <p:nvPr/>
        </p:nvSpPr>
        <p:spPr bwMode="auto">
          <a:xfrm flipH="1">
            <a:off x="5083175" y="1508110"/>
            <a:ext cx="587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59" name="Line 54"/>
          <p:cNvSpPr>
            <a:spLocks noChangeShapeType="1"/>
          </p:cNvSpPr>
          <p:nvPr/>
        </p:nvSpPr>
        <p:spPr bwMode="auto">
          <a:xfrm flipV="1">
            <a:off x="5141913" y="1508110"/>
            <a:ext cx="1587" cy="4318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60" name="Oval 55"/>
          <p:cNvSpPr>
            <a:spLocks noChangeArrowheads="1"/>
          </p:cNvSpPr>
          <p:nvPr/>
        </p:nvSpPr>
        <p:spPr bwMode="auto">
          <a:xfrm>
            <a:off x="1360488" y="5675298"/>
            <a:ext cx="119062" cy="1190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61" name="Oval 56"/>
          <p:cNvSpPr>
            <a:spLocks noChangeArrowheads="1"/>
          </p:cNvSpPr>
          <p:nvPr/>
        </p:nvSpPr>
        <p:spPr bwMode="auto">
          <a:xfrm>
            <a:off x="1428750" y="5608623"/>
            <a:ext cx="120650" cy="1190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62" name="Oval 57"/>
          <p:cNvSpPr>
            <a:spLocks noChangeArrowheads="1"/>
          </p:cNvSpPr>
          <p:nvPr/>
        </p:nvSpPr>
        <p:spPr bwMode="auto">
          <a:xfrm>
            <a:off x="2009775" y="5543535"/>
            <a:ext cx="119063" cy="1190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63" name="Oval 58"/>
          <p:cNvSpPr>
            <a:spLocks noChangeArrowheads="1"/>
          </p:cNvSpPr>
          <p:nvPr/>
        </p:nvSpPr>
        <p:spPr bwMode="auto">
          <a:xfrm>
            <a:off x="2351088" y="5494323"/>
            <a:ext cx="119062" cy="1190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2828925" y="5392723"/>
            <a:ext cx="119063" cy="1206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65" name="Oval 60"/>
          <p:cNvSpPr>
            <a:spLocks noChangeArrowheads="1"/>
          </p:cNvSpPr>
          <p:nvPr/>
        </p:nvSpPr>
        <p:spPr bwMode="auto">
          <a:xfrm>
            <a:off x="3476625" y="5319698"/>
            <a:ext cx="120650" cy="1190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66" name="Oval 61"/>
          <p:cNvSpPr>
            <a:spLocks noChangeArrowheads="1"/>
          </p:cNvSpPr>
          <p:nvPr/>
        </p:nvSpPr>
        <p:spPr bwMode="auto">
          <a:xfrm>
            <a:off x="4400550" y="4946635"/>
            <a:ext cx="119063" cy="1190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67" name="Oval 62"/>
          <p:cNvSpPr>
            <a:spLocks noChangeArrowheads="1"/>
          </p:cNvSpPr>
          <p:nvPr/>
        </p:nvSpPr>
        <p:spPr bwMode="auto">
          <a:xfrm>
            <a:off x="3922713" y="510856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68" name="Oval 63"/>
          <p:cNvSpPr>
            <a:spLocks noChangeArrowheads="1"/>
          </p:cNvSpPr>
          <p:nvPr/>
        </p:nvSpPr>
        <p:spPr bwMode="auto">
          <a:xfrm>
            <a:off x="3956050" y="3824273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69" name="Oval 64"/>
          <p:cNvSpPr>
            <a:spLocks noChangeArrowheads="1"/>
          </p:cNvSpPr>
          <p:nvPr/>
        </p:nvSpPr>
        <p:spPr bwMode="auto">
          <a:xfrm>
            <a:off x="4024313" y="3436923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70" name="Oval 65"/>
          <p:cNvSpPr>
            <a:spLocks noChangeArrowheads="1"/>
          </p:cNvSpPr>
          <p:nvPr/>
        </p:nvSpPr>
        <p:spPr bwMode="auto">
          <a:xfrm>
            <a:off x="4092575" y="3068623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71" name="Oval 66"/>
          <p:cNvSpPr>
            <a:spLocks noChangeArrowheads="1"/>
          </p:cNvSpPr>
          <p:nvPr/>
        </p:nvSpPr>
        <p:spPr bwMode="auto">
          <a:xfrm>
            <a:off x="4125913" y="2800335"/>
            <a:ext cx="119062" cy="1206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72" name="Oval 67"/>
          <p:cNvSpPr>
            <a:spLocks noChangeArrowheads="1"/>
          </p:cNvSpPr>
          <p:nvPr/>
        </p:nvSpPr>
        <p:spPr bwMode="auto">
          <a:xfrm>
            <a:off x="4160838" y="2236773"/>
            <a:ext cx="120650" cy="1190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73" name="Oval 68"/>
          <p:cNvSpPr>
            <a:spLocks noChangeArrowheads="1"/>
          </p:cNvSpPr>
          <p:nvPr/>
        </p:nvSpPr>
        <p:spPr bwMode="auto">
          <a:xfrm>
            <a:off x="4603750" y="5680060"/>
            <a:ext cx="120650" cy="1190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74" name="Oval 69"/>
          <p:cNvSpPr>
            <a:spLocks noChangeArrowheads="1"/>
          </p:cNvSpPr>
          <p:nvPr/>
        </p:nvSpPr>
        <p:spPr bwMode="auto">
          <a:xfrm>
            <a:off x="4673600" y="5079985"/>
            <a:ext cx="119063" cy="1206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75" name="Oval 70"/>
          <p:cNvSpPr>
            <a:spLocks noChangeArrowheads="1"/>
          </p:cNvSpPr>
          <p:nvPr/>
        </p:nvSpPr>
        <p:spPr bwMode="auto">
          <a:xfrm>
            <a:off x="4673600" y="4654535"/>
            <a:ext cx="119063" cy="1206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76" name="Rectangle 71"/>
          <p:cNvSpPr>
            <a:spLocks noChangeArrowheads="1"/>
          </p:cNvSpPr>
          <p:nvPr/>
        </p:nvSpPr>
        <p:spPr bwMode="auto">
          <a:xfrm>
            <a:off x="4905375" y="4519598"/>
            <a:ext cx="361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 dirty="0" err="1">
                <a:solidFill>
                  <a:srgbClr val="008000"/>
                </a:solidFill>
              </a:rPr>
              <a:t>SmO</a:t>
            </a:r>
            <a:endParaRPr lang="en-US" altLang="ja-JP" b="1" dirty="0"/>
          </a:p>
        </p:txBody>
      </p:sp>
      <p:sp>
        <p:nvSpPr>
          <p:cNvPr id="77" name="Rectangle 72"/>
          <p:cNvSpPr>
            <a:spLocks noChangeArrowheads="1"/>
          </p:cNvSpPr>
          <p:nvPr/>
        </p:nvSpPr>
        <p:spPr bwMode="auto">
          <a:xfrm>
            <a:off x="5275263" y="4646598"/>
            <a:ext cx="1381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900">
                <a:solidFill>
                  <a:srgbClr val="008000"/>
                </a:solidFill>
              </a:rPr>
              <a:t>0.9</a:t>
            </a:r>
            <a:endParaRPr lang="en-US" altLang="ja-JP"/>
          </a:p>
        </p:txBody>
      </p:sp>
      <p:sp>
        <p:nvSpPr>
          <p:cNvPr id="78" name="Rectangle 73"/>
          <p:cNvSpPr>
            <a:spLocks noChangeArrowheads="1"/>
          </p:cNvSpPr>
          <p:nvPr/>
        </p:nvSpPr>
        <p:spPr bwMode="auto">
          <a:xfrm>
            <a:off x="5407025" y="451959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8000"/>
                </a:solidFill>
              </a:rPr>
              <a:t>F</a:t>
            </a:r>
            <a:endParaRPr lang="en-US" altLang="ja-JP" b="1"/>
          </a:p>
        </p:txBody>
      </p:sp>
      <p:sp>
        <p:nvSpPr>
          <p:cNvPr id="79" name="Rectangle 74"/>
          <p:cNvSpPr>
            <a:spLocks noChangeArrowheads="1"/>
          </p:cNvSpPr>
          <p:nvPr/>
        </p:nvSpPr>
        <p:spPr bwMode="auto">
          <a:xfrm>
            <a:off x="5508625" y="4646598"/>
            <a:ext cx="1952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900">
                <a:solidFill>
                  <a:srgbClr val="008000"/>
                </a:solidFill>
              </a:rPr>
              <a:t>0.11</a:t>
            </a:r>
            <a:endParaRPr lang="en-US" altLang="ja-JP"/>
          </a:p>
        </p:txBody>
      </p:sp>
      <p:sp>
        <p:nvSpPr>
          <p:cNvPr id="80" name="Rectangle 75"/>
          <p:cNvSpPr>
            <a:spLocks noChangeArrowheads="1"/>
          </p:cNvSpPr>
          <p:nvPr/>
        </p:nvSpPr>
        <p:spPr bwMode="auto">
          <a:xfrm>
            <a:off x="5694363" y="4519598"/>
            <a:ext cx="3825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8000"/>
                </a:solidFill>
              </a:rPr>
              <a:t>FeAs</a:t>
            </a:r>
            <a:endParaRPr lang="en-US" altLang="ja-JP" b="1"/>
          </a:p>
        </p:txBody>
      </p:sp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4821238" y="5184760"/>
            <a:ext cx="304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8000"/>
                </a:solidFill>
              </a:rPr>
              <a:t>LaO</a:t>
            </a:r>
            <a:endParaRPr lang="en-US" altLang="ja-JP" b="1"/>
          </a:p>
        </p:txBody>
      </p:sp>
      <p:sp>
        <p:nvSpPr>
          <p:cNvPr id="82" name="Rectangle 77"/>
          <p:cNvSpPr>
            <a:spLocks noChangeArrowheads="1"/>
          </p:cNvSpPr>
          <p:nvPr/>
        </p:nvSpPr>
        <p:spPr bwMode="auto">
          <a:xfrm>
            <a:off x="5133975" y="5311760"/>
            <a:ext cx="1952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900">
                <a:solidFill>
                  <a:srgbClr val="008000"/>
                </a:solidFill>
              </a:rPr>
              <a:t>0.89</a:t>
            </a:r>
            <a:endParaRPr lang="en-US" altLang="ja-JP"/>
          </a:p>
        </p:txBody>
      </p:sp>
      <p:sp>
        <p:nvSpPr>
          <p:cNvPr id="83" name="Rectangle 78"/>
          <p:cNvSpPr>
            <a:spLocks noChangeArrowheads="1"/>
          </p:cNvSpPr>
          <p:nvPr/>
        </p:nvSpPr>
        <p:spPr bwMode="auto">
          <a:xfrm>
            <a:off x="5319713" y="5184760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8000"/>
                </a:solidFill>
              </a:rPr>
              <a:t>F</a:t>
            </a:r>
            <a:endParaRPr lang="en-US" altLang="ja-JP" b="1"/>
          </a:p>
        </p:txBody>
      </p:sp>
      <p:sp>
        <p:nvSpPr>
          <p:cNvPr id="84" name="Rectangle 79"/>
          <p:cNvSpPr>
            <a:spLocks noChangeArrowheads="1"/>
          </p:cNvSpPr>
          <p:nvPr/>
        </p:nvSpPr>
        <p:spPr bwMode="auto">
          <a:xfrm>
            <a:off x="5419725" y="5305410"/>
            <a:ext cx="1952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900">
                <a:solidFill>
                  <a:srgbClr val="008000"/>
                </a:solidFill>
              </a:rPr>
              <a:t>0.11</a:t>
            </a:r>
            <a:endParaRPr lang="en-US" altLang="ja-JP"/>
          </a:p>
        </p:txBody>
      </p:sp>
      <p:sp>
        <p:nvSpPr>
          <p:cNvPr id="85" name="Rectangle 80"/>
          <p:cNvSpPr>
            <a:spLocks noChangeArrowheads="1"/>
          </p:cNvSpPr>
          <p:nvPr/>
        </p:nvSpPr>
        <p:spPr bwMode="auto">
          <a:xfrm>
            <a:off x="5607050" y="5184760"/>
            <a:ext cx="382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8000"/>
                </a:solidFill>
              </a:rPr>
              <a:t>FeAs</a:t>
            </a:r>
            <a:endParaRPr lang="en-US" altLang="ja-JP" b="1"/>
          </a:p>
        </p:txBody>
      </p:sp>
      <p:sp>
        <p:nvSpPr>
          <p:cNvPr id="86" name="Rectangle 81"/>
          <p:cNvSpPr>
            <a:spLocks noChangeArrowheads="1"/>
          </p:cNvSpPr>
          <p:nvPr/>
        </p:nvSpPr>
        <p:spPr bwMode="auto">
          <a:xfrm>
            <a:off x="4978400" y="5586398"/>
            <a:ext cx="6016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8000"/>
                </a:solidFill>
              </a:rPr>
              <a:t>LaOFeP</a:t>
            </a:r>
            <a:endParaRPr lang="en-US" altLang="ja-JP" b="1"/>
          </a:p>
        </p:txBody>
      </p:sp>
      <p:sp>
        <p:nvSpPr>
          <p:cNvPr id="87" name="Rectangle 82"/>
          <p:cNvSpPr>
            <a:spLocks noChangeArrowheads="1"/>
          </p:cNvSpPr>
          <p:nvPr/>
        </p:nvSpPr>
        <p:spPr bwMode="auto">
          <a:xfrm>
            <a:off x="4500563" y="2193910"/>
            <a:ext cx="13001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</a:rPr>
              <a:t>Hg-Ba-Ca-Cu-O</a:t>
            </a:r>
            <a:endParaRPr lang="en-US" altLang="ja-JP" b="1"/>
          </a:p>
        </p:txBody>
      </p:sp>
      <p:sp>
        <p:nvSpPr>
          <p:cNvPr id="88" name="Rectangle 83"/>
          <p:cNvSpPr>
            <a:spLocks noChangeArrowheads="1"/>
          </p:cNvSpPr>
          <p:nvPr/>
        </p:nvSpPr>
        <p:spPr bwMode="auto">
          <a:xfrm>
            <a:off x="4371975" y="2420923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ja-JP" altLang="en-US" sz="1200">
                <a:solidFill>
                  <a:srgbClr val="FF0000"/>
                </a:solidFill>
              </a:rPr>
              <a:t>（</a:t>
            </a:r>
            <a:endParaRPr lang="ja-JP" altLang="en-US"/>
          </a:p>
        </p:txBody>
      </p:sp>
      <p:sp>
        <p:nvSpPr>
          <p:cNvPr id="89" name="Rectangle 84"/>
          <p:cNvSpPr>
            <a:spLocks noChangeArrowheads="1"/>
          </p:cNvSpPr>
          <p:nvPr/>
        </p:nvSpPr>
        <p:spPr bwMode="auto">
          <a:xfrm>
            <a:off x="5797550" y="2420923"/>
            <a:ext cx="76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ja-JP" altLang="en-US" sz="1200">
                <a:solidFill>
                  <a:srgbClr val="FF0000"/>
                </a:solidFill>
              </a:rPr>
              <a:t>）</a:t>
            </a:r>
            <a:endParaRPr lang="ja-JP" altLang="en-US"/>
          </a:p>
        </p:txBody>
      </p:sp>
      <p:sp>
        <p:nvSpPr>
          <p:cNvPr id="90" name="Rectangle 85"/>
          <p:cNvSpPr>
            <a:spLocks noChangeArrowheads="1"/>
          </p:cNvSpPr>
          <p:nvPr/>
        </p:nvSpPr>
        <p:spPr bwMode="auto">
          <a:xfrm>
            <a:off x="4427538" y="2741598"/>
            <a:ext cx="13001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</a:rPr>
              <a:t>Hg-Ba-Ca-Cu-O</a:t>
            </a:r>
            <a:endParaRPr lang="en-US" altLang="ja-JP" b="1"/>
          </a:p>
        </p:txBody>
      </p:sp>
      <p:sp>
        <p:nvSpPr>
          <p:cNvPr id="91" name="Rectangle 86"/>
          <p:cNvSpPr>
            <a:spLocks noChangeArrowheads="1"/>
          </p:cNvSpPr>
          <p:nvPr/>
        </p:nvSpPr>
        <p:spPr bwMode="auto">
          <a:xfrm>
            <a:off x="4284663" y="3036873"/>
            <a:ext cx="1220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</a:rPr>
              <a:t>Tl-Ba-Ca-Cu-O</a:t>
            </a:r>
            <a:endParaRPr lang="en-US" altLang="ja-JP" b="1"/>
          </a:p>
        </p:txBody>
      </p:sp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4356100" y="3354373"/>
            <a:ext cx="12033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</a:rPr>
              <a:t>Bi-Sr-Ca-Cu-O</a:t>
            </a:r>
            <a:endParaRPr lang="en-US" altLang="ja-JP" b="1"/>
          </a:p>
        </p:txBody>
      </p:sp>
      <p:sp>
        <p:nvSpPr>
          <p:cNvPr id="93" name="Rectangle 88"/>
          <p:cNvSpPr>
            <a:spLocks noChangeArrowheads="1"/>
          </p:cNvSpPr>
          <p:nvPr/>
        </p:nvSpPr>
        <p:spPr bwMode="auto">
          <a:xfrm>
            <a:off x="2800350" y="3786173"/>
            <a:ext cx="8969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</a:rPr>
              <a:t>Y-Ba-Cu-O</a:t>
            </a:r>
            <a:endParaRPr lang="en-US" altLang="ja-JP" b="1"/>
          </a:p>
        </p:txBody>
      </p:sp>
      <p:sp>
        <p:nvSpPr>
          <p:cNvPr id="94" name="Rectangle 89"/>
          <p:cNvSpPr>
            <a:spLocks noChangeArrowheads="1"/>
          </p:cNvSpPr>
          <p:nvPr/>
        </p:nvSpPr>
        <p:spPr bwMode="auto">
          <a:xfrm>
            <a:off x="4195763" y="4671998"/>
            <a:ext cx="473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00FF"/>
                </a:solidFill>
              </a:rPr>
              <a:t>MgB</a:t>
            </a:r>
            <a:r>
              <a:rPr lang="en-US" altLang="ja-JP" sz="1400" b="1" baseline="-25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95" name="Rectangle 91"/>
          <p:cNvSpPr>
            <a:spLocks noChangeArrowheads="1"/>
          </p:cNvSpPr>
          <p:nvPr/>
        </p:nvSpPr>
        <p:spPr bwMode="auto">
          <a:xfrm>
            <a:off x="3008313" y="5227623"/>
            <a:ext cx="203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00FF"/>
                </a:solidFill>
              </a:rPr>
              <a:t>Nb</a:t>
            </a:r>
            <a:endParaRPr lang="en-US" altLang="ja-JP" b="1"/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3214688" y="5227623"/>
            <a:ext cx="2095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00FF"/>
                </a:solidFill>
              </a:rPr>
              <a:t>Ge</a:t>
            </a:r>
            <a:endParaRPr lang="en-US" altLang="ja-JP" b="1"/>
          </a:p>
        </p:txBody>
      </p:sp>
      <p:sp>
        <p:nvSpPr>
          <p:cNvPr id="97" name="Rectangle 93"/>
          <p:cNvSpPr>
            <a:spLocks noChangeArrowheads="1"/>
          </p:cNvSpPr>
          <p:nvPr/>
        </p:nvSpPr>
        <p:spPr bwMode="auto">
          <a:xfrm>
            <a:off x="2740025" y="5513373"/>
            <a:ext cx="317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00FF"/>
                </a:solidFill>
              </a:rPr>
              <a:t>NbN</a:t>
            </a:r>
            <a:endParaRPr lang="en-US" altLang="ja-JP" b="1"/>
          </a:p>
        </p:txBody>
      </p:sp>
      <p:sp>
        <p:nvSpPr>
          <p:cNvPr id="98" name="Rectangle 94"/>
          <p:cNvSpPr>
            <a:spLocks noChangeArrowheads="1"/>
          </p:cNvSpPr>
          <p:nvPr/>
        </p:nvSpPr>
        <p:spPr bwMode="auto">
          <a:xfrm>
            <a:off x="2239963" y="5605448"/>
            <a:ext cx="320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00FF"/>
                </a:solidFill>
              </a:rPr>
              <a:t>NbC</a:t>
            </a:r>
            <a:endParaRPr lang="en-US" altLang="ja-JP" b="1"/>
          </a:p>
        </p:txBody>
      </p:sp>
      <p:sp>
        <p:nvSpPr>
          <p:cNvPr id="99" name="Rectangle 95"/>
          <p:cNvSpPr>
            <a:spLocks noChangeArrowheads="1"/>
          </p:cNvSpPr>
          <p:nvPr/>
        </p:nvSpPr>
        <p:spPr bwMode="auto">
          <a:xfrm>
            <a:off x="1985963" y="5318110"/>
            <a:ext cx="203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00FF"/>
                </a:solidFill>
              </a:rPr>
              <a:t>Nb</a:t>
            </a:r>
            <a:endParaRPr lang="en-US" altLang="ja-JP" b="1"/>
          </a:p>
        </p:txBody>
      </p:sp>
      <p:sp>
        <p:nvSpPr>
          <p:cNvPr id="100" name="Rectangle 96"/>
          <p:cNvSpPr>
            <a:spLocks noChangeArrowheads="1"/>
          </p:cNvSpPr>
          <p:nvPr/>
        </p:nvSpPr>
        <p:spPr bwMode="auto">
          <a:xfrm>
            <a:off x="1393825" y="5410185"/>
            <a:ext cx="1984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00FF"/>
                </a:solidFill>
              </a:rPr>
              <a:t>Pb</a:t>
            </a:r>
            <a:endParaRPr lang="en-US" altLang="ja-JP" b="1"/>
          </a:p>
        </p:txBody>
      </p:sp>
      <p:sp>
        <p:nvSpPr>
          <p:cNvPr id="101" name="Oval 97"/>
          <p:cNvSpPr>
            <a:spLocks noChangeArrowheads="1"/>
          </p:cNvSpPr>
          <p:nvPr/>
        </p:nvSpPr>
        <p:spPr bwMode="auto">
          <a:xfrm>
            <a:off x="1165225" y="2112948"/>
            <a:ext cx="74613" cy="74612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" name="Rectangle 98"/>
          <p:cNvSpPr>
            <a:spLocks noChangeArrowheads="1"/>
          </p:cNvSpPr>
          <p:nvPr/>
        </p:nvSpPr>
        <p:spPr bwMode="auto">
          <a:xfrm>
            <a:off x="1384300" y="2016110"/>
            <a:ext cx="139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 dirty="0">
                <a:solidFill>
                  <a:srgbClr val="000000"/>
                </a:solidFill>
              </a:rPr>
              <a:t>high-T</a:t>
            </a:r>
            <a:r>
              <a:rPr lang="en-US" altLang="ja-JP" sz="1400" b="1" baseline="-25000" dirty="0">
                <a:solidFill>
                  <a:srgbClr val="000000"/>
                </a:solidFill>
              </a:rPr>
              <a:t>c</a:t>
            </a:r>
            <a:r>
              <a:rPr lang="en-US" altLang="ja-JP" sz="1400" b="1" dirty="0">
                <a:solidFill>
                  <a:srgbClr val="000000"/>
                </a:solidFill>
              </a:rPr>
              <a:t> </a:t>
            </a:r>
            <a:r>
              <a:rPr lang="en-US" altLang="ja-JP" sz="1400" b="1" dirty="0" err="1">
                <a:solidFill>
                  <a:srgbClr val="000000"/>
                </a:solidFill>
              </a:rPr>
              <a:t>cuprate</a:t>
            </a:r>
            <a:endParaRPr lang="en-US" altLang="ja-JP" b="1" baseline="-25000" dirty="0"/>
          </a:p>
        </p:txBody>
      </p:sp>
      <p:sp>
        <p:nvSpPr>
          <p:cNvPr id="103" name="Oval 99"/>
          <p:cNvSpPr>
            <a:spLocks noChangeArrowheads="1"/>
          </p:cNvSpPr>
          <p:nvPr/>
        </p:nvSpPr>
        <p:spPr bwMode="auto">
          <a:xfrm>
            <a:off x="1165225" y="1657335"/>
            <a:ext cx="74613" cy="73025"/>
          </a:xfrm>
          <a:prstGeom prst="ellipse">
            <a:avLst/>
          </a:prstGeom>
          <a:solidFill>
            <a:srgbClr val="0000FF"/>
          </a:solidFill>
          <a:ln w="4763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" name="Rectangle 100"/>
          <p:cNvSpPr>
            <a:spLocks noChangeArrowheads="1"/>
          </p:cNvSpPr>
          <p:nvPr/>
        </p:nvSpPr>
        <p:spPr bwMode="auto">
          <a:xfrm>
            <a:off x="1384300" y="1558910"/>
            <a:ext cx="4635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0000"/>
                </a:solidFill>
              </a:rPr>
              <a:t>metal</a:t>
            </a:r>
            <a:endParaRPr lang="en-US" altLang="ja-JP" b="1"/>
          </a:p>
        </p:txBody>
      </p:sp>
      <p:sp>
        <p:nvSpPr>
          <p:cNvPr id="105" name="Oval 101"/>
          <p:cNvSpPr>
            <a:spLocks noChangeArrowheads="1"/>
          </p:cNvSpPr>
          <p:nvPr/>
        </p:nvSpPr>
        <p:spPr bwMode="auto">
          <a:xfrm>
            <a:off x="1165225" y="2428868"/>
            <a:ext cx="74613" cy="73025"/>
          </a:xfrm>
          <a:prstGeom prst="ellipse">
            <a:avLst/>
          </a:prstGeom>
          <a:solidFill>
            <a:srgbClr val="008000"/>
          </a:solidFill>
          <a:ln w="4763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" name="Rectangle 102"/>
          <p:cNvSpPr>
            <a:spLocks noChangeArrowheads="1"/>
          </p:cNvSpPr>
          <p:nvPr/>
        </p:nvSpPr>
        <p:spPr bwMode="auto">
          <a:xfrm>
            <a:off x="1384300" y="2360598"/>
            <a:ext cx="1665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0000"/>
                </a:solidFill>
              </a:rPr>
              <a:t>iron-based system</a:t>
            </a:r>
            <a:endParaRPr lang="en-US" altLang="ja-JP" b="1"/>
          </a:p>
        </p:txBody>
      </p:sp>
      <p:sp>
        <p:nvSpPr>
          <p:cNvPr id="107" name="Rectangle 103"/>
          <p:cNvSpPr>
            <a:spLocks noChangeArrowheads="1"/>
          </p:cNvSpPr>
          <p:nvPr/>
        </p:nvSpPr>
        <p:spPr bwMode="auto">
          <a:xfrm rot="-5400000">
            <a:off x="-1099677" y="3615309"/>
            <a:ext cx="3016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200" dirty="0">
                <a:solidFill>
                  <a:srgbClr val="000000"/>
                </a:solidFill>
              </a:rPr>
              <a:t>Transition temperature </a:t>
            </a:r>
            <a:r>
              <a:rPr lang="en-US" altLang="ja-JP" sz="2200" dirty="0" smtClean="0">
                <a:solidFill>
                  <a:srgbClr val="000000"/>
                </a:solidFill>
              </a:rPr>
              <a:t>(K)</a:t>
            </a:r>
            <a:endParaRPr lang="en-US" altLang="ja-JP" dirty="0"/>
          </a:p>
        </p:txBody>
      </p:sp>
      <p:sp>
        <p:nvSpPr>
          <p:cNvPr id="109" name="Rectangle 105"/>
          <p:cNvSpPr>
            <a:spLocks noChangeArrowheads="1"/>
          </p:cNvSpPr>
          <p:nvPr/>
        </p:nvSpPr>
        <p:spPr bwMode="auto">
          <a:xfrm>
            <a:off x="3076575" y="1285860"/>
            <a:ext cx="317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800">
                <a:solidFill>
                  <a:srgbClr val="000000"/>
                </a:solidFill>
              </a:rPr>
              <a:t> </a:t>
            </a:r>
            <a:endParaRPr lang="en-US" altLang="ja-JP"/>
          </a:p>
        </p:txBody>
      </p:sp>
      <p:grpSp>
        <p:nvGrpSpPr>
          <p:cNvPr id="110" name="Group 106"/>
          <p:cNvGrpSpPr>
            <a:grpSpLocks/>
          </p:cNvGrpSpPr>
          <p:nvPr/>
        </p:nvGrpSpPr>
        <p:grpSpPr bwMode="auto">
          <a:xfrm>
            <a:off x="833438" y="5826110"/>
            <a:ext cx="4529137" cy="690563"/>
            <a:chOff x="525" y="3808"/>
            <a:chExt cx="2853" cy="435"/>
          </a:xfrm>
        </p:grpSpPr>
        <p:sp>
          <p:nvSpPr>
            <p:cNvPr id="111" name="Rectangle 107"/>
            <p:cNvSpPr>
              <a:spLocks noChangeArrowheads="1"/>
            </p:cNvSpPr>
            <p:nvPr/>
          </p:nvSpPr>
          <p:spPr bwMode="auto">
            <a:xfrm>
              <a:off x="525" y="3849"/>
              <a:ext cx="27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>
                  <a:solidFill>
                    <a:srgbClr val="000000"/>
                  </a:solidFill>
                </a:rPr>
                <a:t>1900</a:t>
              </a:r>
              <a:endParaRPr lang="en-US" altLang="ja-JP"/>
            </a:p>
          </p:txBody>
        </p:sp>
        <p:sp>
          <p:nvSpPr>
            <p:cNvPr id="112" name="Rectangle 108"/>
            <p:cNvSpPr>
              <a:spLocks noChangeArrowheads="1"/>
            </p:cNvSpPr>
            <p:nvPr/>
          </p:nvSpPr>
          <p:spPr bwMode="auto">
            <a:xfrm>
              <a:off x="956" y="3849"/>
              <a:ext cx="27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>
                  <a:solidFill>
                    <a:srgbClr val="000000"/>
                  </a:solidFill>
                </a:rPr>
                <a:t>1920</a:t>
              </a:r>
              <a:endParaRPr lang="en-US" altLang="ja-JP"/>
            </a:p>
          </p:txBody>
        </p:sp>
        <p:sp>
          <p:nvSpPr>
            <p:cNvPr id="113" name="Rectangle 109"/>
            <p:cNvSpPr>
              <a:spLocks noChangeArrowheads="1"/>
            </p:cNvSpPr>
            <p:nvPr/>
          </p:nvSpPr>
          <p:spPr bwMode="auto">
            <a:xfrm>
              <a:off x="1385" y="3849"/>
              <a:ext cx="27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>
                  <a:solidFill>
                    <a:srgbClr val="000000"/>
                  </a:solidFill>
                </a:rPr>
                <a:t>1940</a:t>
              </a:r>
              <a:endParaRPr lang="en-US" altLang="ja-JP"/>
            </a:p>
          </p:txBody>
        </p:sp>
        <p:sp>
          <p:nvSpPr>
            <p:cNvPr id="114" name="Rectangle 110"/>
            <p:cNvSpPr>
              <a:spLocks noChangeArrowheads="1"/>
            </p:cNvSpPr>
            <p:nvPr/>
          </p:nvSpPr>
          <p:spPr bwMode="auto">
            <a:xfrm>
              <a:off x="1816" y="3849"/>
              <a:ext cx="27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>
                  <a:solidFill>
                    <a:srgbClr val="000000"/>
                  </a:solidFill>
                </a:rPr>
                <a:t>1960</a:t>
              </a:r>
              <a:endParaRPr lang="en-US" altLang="ja-JP"/>
            </a:p>
          </p:txBody>
        </p:sp>
        <p:sp>
          <p:nvSpPr>
            <p:cNvPr id="115" name="Rectangle 111"/>
            <p:cNvSpPr>
              <a:spLocks noChangeArrowheads="1"/>
            </p:cNvSpPr>
            <p:nvPr/>
          </p:nvSpPr>
          <p:spPr bwMode="auto">
            <a:xfrm>
              <a:off x="2246" y="3849"/>
              <a:ext cx="27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>
                  <a:solidFill>
                    <a:srgbClr val="000000"/>
                  </a:solidFill>
                </a:rPr>
                <a:t>1980</a:t>
              </a:r>
              <a:endParaRPr lang="en-US" altLang="ja-JP"/>
            </a:p>
          </p:txBody>
        </p:sp>
        <p:sp>
          <p:nvSpPr>
            <p:cNvPr id="116" name="Rectangle 112"/>
            <p:cNvSpPr>
              <a:spLocks noChangeArrowheads="1"/>
            </p:cNvSpPr>
            <p:nvPr/>
          </p:nvSpPr>
          <p:spPr bwMode="auto">
            <a:xfrm>
              <a:off x="2677" y="3849"/>
              <a:ext cx="27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>
                  <a:solidFill>
                    <a:srgbClr val="000000"/>
                  </a:solidFill>
                </a:rPr>
                <a:t>2000</a:t>
              </a:r>
              <a:endParaRPr lang="en-US" altLang="ja-JP"/>
            </a:p>
          </p:txBody>
        </p:sp>
        <p:sp>
          <p:nvSpPr>
            <p:cNvPr id="117" name="Rectangle 113"/>
            <p:cNvSpPr>
              <a:spLocks noChangeArrowheads="1"/>
            </p:cNvSpPr>
            <p:nvPr/>
          </p:nvSpPr>
          <p:spPr bwMode="auto">
            <a:xfrm>
              <a:off x="3106" y="3849"/>
              <a:ext cx="27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>
                  <a:solidFill>
                    <a:srgbClr val="000000"/>
                  </a:solidFill>
                </a:rPr>
                <a:t>2020</a:t>
              </a:r>
              <a:endParaRPr lang="en-US" altLang="ja-JP"/>
            </a:p>
          </p:txBody>
        </p:sp>
        <p:sp>
          <p:nvSpPr>
            <p:cNvPr id="118" name="Line 114"/>
            <p:cNvSpPr>
              <a:spLocks noChangeShapeType="1"/>
            </p:cNvSpPr>
            <p:nvPr/>
          </p:nvSpPr>
          <p:spPr bwMode="auto">
            <a:xfrm>
              <a:off x="658" y="3808"/>
              <a:ext cx="258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" name="Rectangle 115"/>
            <p:cNvSpPr>
              <a:spLocks noChangeArrowheads="1"/>
            </p:cNvSpPr>
            <p:nvPr/>
          </p:nvSpPr>
          <p:spPr bwMode="auto">
            <a:xfrm>
              <a:off x="1784" y="4032"/>
              <a:ext cx="33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200">
                  <a:solidFill>
                    <a:srgbClr val="000000"/>
                  </a:solidFill>
                </a:rPr>
                <a:t>Year</a:t>
              </a:r>
              <a:endParaRPr lang="en-US" altLang="ja-JP"/>
            </a:p>
          </p:txBody>
        </p:sp>
      </p:grpSp>
      <p:sp>
        <p:nvSpPr>
          <p:cNvPr id="120" name="Rectangle 116"/>
          <p:cNvSpPr>
            <a:spLocks noChangeArrowheads="1"/>
          </p:cNvSpPr>
          <p:nvPr/>
        </p:nvSpPr>
        <p:spPr bwMode="auto">
          <a:xfrm>
            <a:off x="1108075" y="5605448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0000FF"/>
                </a:solidFill>
              </a:rPr>
              <a:t>Hg</a:t>
            </a:r>
            <a:endParaRPr lang="en-US" altLang="ja-JP" b="1"/>
          </a:p>
        </p:txBody>
      </p:sp>
      <p:sp>
        <p:nvSpPr>
          <p:cNvPr id="121" name="Rectangle 117"/>
          <p:cNvSpPr>
            <a:spLocks noChangeArrowheads="1"/>
          </p:cNvSpPr>
          <p:nvPr/>
        </p:nvSpPr>
        <p:spPr bwMode="auto">
          <a:xfrm>
            <a:off x="2886075" y="5022835"/>
            <a:ext cx="974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</a:rPr>
              <a:t>La-Ba-Cu-O</a:t>
            </a:r>
            <a:endParaRPr lang="en-US" altLang="ja-JP" b="1"/>
          </a:p>
        </p:txBody>
      </p:sp>
      <p:sp>
        <p:nvSpPr>
          <p:cNvPr id="122" name="Rectangle 122"/>
          <p:cNvSpPr>
            <a:spLocks noChangeArrowheads="1"/>
          </p:cNvSpPr>
          <p:nvPr/>
        </p:nvSpPr>
        <p:spPr bwMode="auto">
          <a:xfrm>
            <a:off x="6380163" y="1863858"/>
            <a:ext cx="2763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2000" b="1" dirty="0">
                <a:ea typeface="HG創英角ｺﾞｼｯｸUB" pitchFamily="49" charset="-128"/>
              </a:rPr>
              <a:t>Discovery of </a:t>
            </a:r>
            <a:r>
              <a:rPr lang="en-US" altLang="ja-JP" sz="2000" b="1" dirty="0" smtClean="0">
                <a:ea typeface="HG創英角ｺﾞｼｯｸUB" pitchFamily="49" charset="-128"/>
              </a:rPr>
              <a:t>superconductivity</a:t>
            </a:r>
            <a:endParaRPr lang="ja-JP" altLang="en-US" sz="2000" b="1" dirty="0">
              <a:ea typeface="HG創英角ｺﾞｼｯｸUB" pitchFamily="49" charset="-128"/>
            </a:endParaRPr>
          </a:p>
        </p:txBody>
      </p:sp>
      <p:grpSp>
        <p:nvGrpSpPr>
          <p:cNvPr id="123" name="グループ化 135"/>
          <p:cNvGrpSpPr>
            <a:grpSpLocks/>
          </p:cNvGrpSpPr>
          <p:nvPr/>
        </p:nvGrpSpPr>
        <p:grpSpPr bwMode="auto">
          <a:xfrm>
            <a:off x="6062663" y="1522546"/>
            <a:ext cx="792162" cy="366712"/>
            <a:chOff x="6266282" y="1909763"/>
            <a:chExt cx="792162" cy="366712"/>
          </a:xfrm>
        </p:grpSpPr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6329363" y="1909763"/>
              <a:ext cx="649287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" name="Text Box 124"/>
            <p:cNvSpPr txBox="1">
              <a:spLocks noChangeArrowheads="1"/>
            </p:cNvSpPr>
            <p:nvPr/>
          </p:nvSpPr>
          <p:spPr bwMode="auto">
            <a:xfrm>
              <a:off x="6266282" y="1909763"/>
              <a:ext cx="7921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chemeClr val="bg1"/>
                  </a:solidFill>
                </a:rPr>
                <a:t>1911</a:t>
              </a:r>
            </a:p>
          </p:txBody>
        </p:sp>
      </p:grpSp>
      <p:grpSp>
        <p:nvGrpSpPr>
          <p:cNvPr id="126" name="グループ化 136"/>
          <p:cNvGrpSpPr>
            <a:grpSpLocks/>
          </p:cNvGrpSpPr>
          <p:nvPr/>
        </p:nvGrpSpPr>
        <p:grpSpPr bwMode="auto">
          <a:xfrm>
            <a:off x="6064250" y="4062413"/>
            <a:ext cx="792163" cy="366712"/>
            <a:chOff x="6266282" y="3357563"/>
            <a:chExt cx="792162" cy="366712"/>
          </a:xfrm>
        </p:grpSpPr>
        <p:sp>
          <p:nvSpPr>
            <p:cNvPr id="127" name="Rectangle 125"/>
            <p:cNvSpPr>
              <a:spLocks noChangeArrowheads="1"/>
            </p:cNvSpPr>
            <p:nvPr/>
          </p:nvSpPr>
          <p:spPr bwMode="auto">
            <a:xfrm>
              <a:off x="6329363" y="3357563"/>
              <a:ext cx="649287" cy="3603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8" name="Text Box 126"/>
            <p:cNvSpPr txBox="1">
              <a:spLocks noChangeArrowheads="1"/>
            </p:cNvSpPr>
            <p:nvPr/>
          </p:nvSpPr>
          <p:spPr bwMode="auto">
            <a:xfrm>
              <a:off x="6266282" y="3357563"/>
              <a:ext cx="7921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chemeClr val="bg1"/>
                  </a:solidFill>
                </a:rPr>
                <a:t>1986</a:t>
              </a:r>
            </a:p>
          </p:txBody>
        </p:sp>
      </p:grpSp>
      <p:sp>
        <p:nvSpPr>
          <p:cNvPr id="129" name="Rectangle 127"/>
          <p:cNvSpPr>
            <a:spLocks noChangeArrowheads="1"/>
          </p:cNvSpPr>
          <p:nvPr/>
        </p:nvSpPr>
        <p:spPr bwMode="auto">
          <a:xfrm>
            <a:off x="6397625" y="4497388"/>
            <a:ext cx="27463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2000" b="1" dirty="0"/>
              <a:t>High-T</a:t>
            </a:r>
            <a:r>
              <a:rPr lang="en-US" altLang="ja-JP" sz="2000" b="1" baseline="-25000" dirty="0"/>
              <a:t>c</a:t>
            </a:r>
            <a:r>
              <a:rPr lang="en-US" altLang="ja-JP" sz="2000" b="1" dirty="0"/>
              <a:t> </a:t>
            </a:r>
            <a:r>
              <a:rPr lang="en-US" altLang="ja-JP" sz="2000" b="1" dirty="0" err="1"/>
              <a:t>cuprate</a:t>
            </a:r>
            <a:r>
              <a:rPr lang="en-US" altLang="ja-JP" sz="2000" b="1" dirty="0"/>
              <a:t> superconductor</a:t>
            </a:r>
            <a:endParaRPr lang="ja-JP" altLang="en-US" sz="2000" b="1" dirty="0"/>
          </a:p>
        </p:txBody>
      </p:sp>
      <p:sp>
        <p:nvSpPr>
          <p:cNvPr id="130" name="Rectangle 128"/>
          <p:cNvSpPr>
            <a:spLocks noChangeArrowheads="1"/>
          </p:cNvSpPr>
          <p:nvPr/>
        </p:nvSpPr>
        <p:spPr bwMode="auto">
          <a:xfrm>
            <a:off x="6138863" y="5456238"/>
            <a:ext cx="649287" cy="360362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1" name="Text Box 129"/>
          <p:cNvSpPr txBox="1">
            <a:spLocks noChangeArrowheads="1"/>
          </p:cNvSpPr>
          <p:nvPr/>
        </p:nvSpPr>
        <p:spPr bwMode="auto">
          <a:xfrm>
            <a:off x="6076950" y="5438775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>
                <a:solidFill>
                  <a:schemeClr val="bg1"/>
                </a:solidFill>
              </a:rPr>
              <a:t>2006</a:t>
            </a:r>
          </a:p>
        </p:txBody>
      </p:sp>
      <p:sp>
        <p:nvSpPr>
          <p:cNvPr id="132" name="Rectangle 130"/>
          <p:cNvSpPr>
            <a:spLocks noChangeArrowheads="1"/>
          </p:cNvSpPr>
          <p:nvPr/>
        </p:nvSpPr>
        <p:spPr bwMode="auto">
          <a:xfrm>
            <a:off x="6397625" y="5888038"/>
            <a:ext cx="2746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2000" b="1" dirty="0">
                <a:ea typeface="HG創英角ｺﾞｼｯｸUB" pitchFamily="49" charset="-128"/>
              </a:rPr>
              <a:t>Iron-based high-T</a:t>
            </a:r>
            <a:r>
              <a:rPr lang="en-US" altLang="ja-JP" sz="2000" b="1" baseline="-25000" dirty="0">
                <a:ea typeface="HG創英角ｺﾞｼｯｸUB" pitchFamily="49" charset="-128"/>
              </a:rPr>
              <a:t>c</a:t>
            </a:r>
            <a:r>
              <a:rPr lang="en-US" altLang="ja-JP" sz="2000" b="1" dirty="0">
                <a:ea typeface="HG創英角ｺﾞｼｯｸUB" pitchFamily="49" charset="-128"/>
              </a:rPr>
              <a:t> superconductor</a:t>
            </a:r>
            <a:endParaRPr lang="ja-JP" altLang="en-US" sz="2000" b="1" dirty="0">
              <a:ea typeface="HG創英角ｺﾞｼｯｸUB" pitchFamily="49" charset="-128"/>
            </a:endParaRPr>
          </a:p>
        </p:txBody>
      </p:sp>
      <p:sp>
        <p:nvSpPr>
          <p:cNvPr id="133" name="Text Box 133"/>
          <p:cNvSpPr txBox="1">
            <a:spLocks noChangeArrowheads="1"/>
          </p:cNvSpPr>
          <p:nvPr/>
        </p:nvSpPr>
        <p:spPr bwMode="auto">
          <a:xfrm>
            <a:off x="654050" y="3970323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77</a:t>
            </a:r>
          </a:p>
        </p:txBody>
      </p:sp>
      <p:sp>
        <p:nvSpPr>
          <p:cNvPr id="134" name="Text Box 134"/>
          <p:cNvSpPr txBox="1">
            <a:spLocks noChangeArrowheads="1"/>
          </p:cNvSpPr>
          <p:nvPr/>
        </p:nvSpPr>
        <p:spPr bwMode="auto">
          <a:xfrm>
            <a:off x="539750" y="2127235"/>
            <a:ext cx="598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163</a:t>
            </a:r>
          </a:p>
        </p:txBody>
      </p:sp>
      <p:sp>
        <p:nvSpPr>
          <p:cNvPr id="135" name="Line 135"/>
          <p:cNvSpPr>
            <a:spLocks noChangeShapeType="1"/>
          </p:cNvSpPr>
          <p:nvPr/>
        </p:nvSpPr>
        <p:spPr bwMode="auto">
          <a:xfrm>
            <a:off x="1042988" y="2298685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6" name="AutoShape 136"/>
          <p:cNvSpPr>
            <a:spLocks noChangeArrowheads="1"/>
          </p:cNvSpPr>
          <p:nvPr/>
        </p:nvSpPr>
        <p:spPr bwMode="auto">
          <a:xfrm rot="10800000">
            <a:off x="4140200" y="2058973"/>
            <a:ext cx="1079500" cy="287337"/>
          </a:xfrm>
          <a:prstGeom prst="leftArrow">
            <a:avLst>
              <a:gd name="adj1" fmla="val 54593"/>
              <a:gd name="adj2" fmla="val 84235"/>
            </a:avLst>
          </a:prstGeom>
          <a:gradFill rotWithShape="1">
            <a:gsLst>
              <a:gs pos="0">
                <a:srgbClr val="FF9999">
                  <a:alpha val="50000"/>
                </a:srgbClr>
              </a:gs>
              <a:gs pos="50000">
                <a:srgbClr val="FF0000">
                  <a:alpha val="50000"/>
                </a:srgbClr>
              </a:gs>
              <a:gs pos="100000">
                <a:srgbClr val="FF9999">
                  <a:alpha val="5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37" name="グループ化 136"/>
          <p:cNvGrpSpPr>
            <a:grpSpLocks/>
          </p:cNvGrpSpPr>
          <p:nvPr/>
        </p:nvGrpSpPr>
        <p:grpSpPr bwMode="auto">
          <a:xfrm>
            <a:off x="6061075" y="2800350"/>
            <a:ext cx="792163" cy="366713"/>
            <a:chOff x="6266282" y="3357563"/>
            <a:chExt cx="792162" cy="366712"/>
          </a:xfrm>
        </p:grpSpPr>
        <p:sp>
          <p:nvSpPr>
            <p:cNvPr id="138" name="Rectangle 125"/>
            <p:cNvSpPr>
              <a:spLocks noChangeArrowheads="1"/>
            </p:cNvSpPr>
            <p:nvPr/>
          </p:nvSpPr>
          <p:spPr bwMode="auto">
            <a:xfrm>
              <a:off x="6329363" y="3357563"/>
              <a:ext cx="649287" cy="3603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9" name="Text Box 126"/>
            <p:cNvSpPr txBox="1">
              <a:spLocks noChangeArrowheads="1"/>
            </p:cNvSpPr>
            <p:nvPr/>
          </p:nvSpPr>
          <p:spPr bwMode="auto">
            <a:xfrm>
              <a:off x="6266282" y="3357563"/>
              <a:ext cx="7921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chemeClr val="bg1"/>
                  </a:solidFill>
                </a:rPr>
                <a:t>1979</a:t>
              </a:r>
            </a:p>
          </p:txBody>
        </p:sp>
      </p:grpSp>
      <p:sp>
        <p:nvSpPr>
          <p:cNvPr id="140" name="Rectangle 127"/>
          <p:cNvSpPr>
            <a:spLocks noChangeArrowheads="1"/>
          </p:cNvSpPr>
          <p:nvPr/>
        </p:nvSpPr>
        <p:spPr bwMode="auto">
          <a:xfrm>
            <a:off x="6396038" y="3184525"/>
            <a:ext cx="27479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2000" b="1"/>
              <a:t>Heavy fermion  superconductor</a:t>
            </a:r>
            <a:endParaRPr lang="ja-JP" altLang="en-US" sz="2000" b="1"/>
          </a:p>
        </p:txBody>
      </p:sp>
      <p:sp>
        <p:nvSpPr>
          <p:cNvPr id="141" name="Rectangle 93"/>
          <p:cNvSpPr>
            <a:spLocks noChangeArrowheads="1"/>
          </p:cNvSpPr>
          <p:nvPr/>
        </p:nvSpPr>
        <p:spPr bwMode="auto">
          <a:xfrm>
            <a:off x="3201988" y="5494323"/>
            <a:ext cx="7858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FF9900"/>
                </a:solidFill>
              </a:rPr>
              <a:t>CeCu</a:t>
            </a:r>
            <a:r>
              <a:rPr lang="en-US" altLang="ja-JP" sz="1400" b="1" baseline="-25000">
                <a:solidFill>
                  <a:srgbClr val="FF9900"/>
                </a:solidFill>
              </a:rPr>
              <a:t>2</a:t>
            </a:r>
            <a:r>
              <a:rPr lang="en-US" altLang="ja-JP" sz="1400" b="1">
                <a:solidFill>
                  <a:srgbClr val="FF9900"/>
                </a:solidFill>
              </a:rPr>
              <a:t>Si</a:t>
            </a:r>
            <a:r>
              <a:rPr lang="en-US" altLang="ja-JP" sz="1400" b="1" baseline="-25000">
                <a:solidFill>
                  <a:srgbClr val="FF9900"/>
                </a:solidFill>
              </a:rPr>
              <a:t>2</a:t>
            </a:r>
            <a:endParaRPr lang="en-US" altLang="ja-JP" b="1" baseline="-25000">
              <a:solidFill>
                <a:srgbClr val="FF9900"/>
              </a:solidFill>
            </a:endParaRPr>
          </a:p>
        </p:txBody>
      </p:sp>
      <p:sp>
        <p:nvSpPr>
          <p:cNvPr id="142" name="Oval 99"/>
          <p:cNvSpPr>
            <a:spLocks noChangeArrowheads="1"/>
          </p:cNvSpPr>
          <p:nvPr/>
        </p:nvSpPr>
        <p:spPr bwMode="auto">
          <a:xfrm>
            <a:off x="1162050" y="1877998"/>
            <a:ext cx="74613" cy="73025"/>
          </a:xfrm>
          <a:prstGeom prst="ellipse">
            <a:avLst/>
          </a:prstGeom>
          <a:solidFill>
            <a:srgbClr val="FFC000"/>
          </a:solidFill>
          <a:ln w="4763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" name="Rectangle 100"/>
          <p:cNvSpPr>
            <a:spLocks noChangeArrowheads="1"/>
          </p:cNvSpPr>
          <p:nvPr/>
        </p:nvSpPr>
        <p:spPr bwMode="auto">
          <a:xfrm>
            <a:off x="1381125" y="1779573"/>
            <a:ext cx="1992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 dirty="0">
                <a:solidFill>
                  <a:srgbClr val="000000"/>
                </a:solidFill>
              </a:rPr>
              <a:t>heavy </a:t>
            </a:r>
            <a:r>
              <a:rPr lang="en-US" altLang="ja-JP" sz="1400" b="1" dirty="0" err="1">
                <a:solidFill>
                  <a:srgbClr val="000000"/>
                </a:solidFill>
              </a:rPr>
              <a:t>fermion</a:t>
            </a:r>
            <a:r>
              <a:rPr lang="en-US" altLang="ja-JP" sz="1400" b="1" dirty="0">
                <a:solidFill>
                  <a:srgbClr val="000000"/>
                </a:solidFill>
              </a:rPr>
              <a:t> system</a:t>
            </a:r>
            <a:endParaRPr lang="en-US" altLang="ja-JP" b="1" dirty="0"/>
          </a:p>
        </p:txBody>
      </p:sp>
      <p:sp>
        <p:nvSpPr>
          <p:cNvPr id="144" name="Oval 61"/>
          <p:cNvSpPr>
            <a:spLocks noChangeArrowheads="1"/>
          </p:cNvSpPr>
          <p:nvPr/>
        </p:nvSpPr>
        <p:spPr bwMode="auto">
          <a:xfrm>
            <a:off x="4498975" y="5372085"/>
            <a:ext cx="119063" cy="1190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5" name="Rectangle 93"/>
          <p:cNvSpPr>
            <a:spLocks noChangeArrowheads="1"/>
          </p:cNvSpPr>
          <p:nvPr/>
        </p:nvSpPr>
        <p:spPr bwMode="auto">
          <a:xfrm>
            <a:off x="3786188" y="5214923"/>
            <a:ext cx="7826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FF9900"/>
                </a:solidFill>
              </a:rPr>
              <a:t>PuCoGa</a:t>
            </a:r>
            <a:r>
              <a:rPr lang="en-US" altLang="ja-JP" sz="1400" b="1" baseline="-25000">
                <a:solidFill>
                  <a:srgbClr val="FF9900"/>
                </a:solidFill>
              </a:rPr>
              <a:t>5</a:t>
            </a:r>
            <a:endParaRPr lang="en-US" altLang="ja-JP" b="1" baseline="-25000">
              <a:solidFill>
                <a:srgbClr val="FF9900"/>
              </a:solidFill>
            </a:endParaRPr>
          </a:p>
        </p:txBody>
      </p:sp>
      <p:sp>
        <p:nvSpPr>
          <p:cNvPr id="146" name="Line 26"/>
          <p:cNvSpPr>
            <a:spLocks noChangeShapeType="1"/>
          </p:cNvSpPr>
          <p:nvPr/>
        </p:nvSpPr>
        <p:spPr bwMode="auto">
          <a:xfrm>
            <a:off x="1041400" y="4768835"/>
            <a:ext cx="587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7" name="Line 26"/>
          <p:cNvSpPr>
            <a:spLocks noChangeShapeType="1"/>
          </p:cNvSpPr>
          <p:nvPr/>
        </p:nvSpPr>
        <p:spPr bwMode="auto">
          <a:xfrm>
            <a:off x="5075238" y="4765660"/>
            <a:ext cx="5873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8" name="Line 37"/>
          <p:cNvSpPr>
            <a:spLocks noChangeShapeType="1"/>
          </p:cNvSpPr>
          <p:nvPr/>
        </p:nvSpPr>
        <p:spPr bwMode="auto">
          <a:xfrm>
            <a:off x="3781425" y="1504935"/>
            <a:ext cx="1588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9" name="Line 37"/>
          <p:cNvSpPr>
            <a:spLocks noChangeShapeType="1"/>
          </p:cNvSpPr>
          <p:nvPr/>
        </p:nvSpPr>
        <p:spPr bwMode="auto">
          <a:xfrm>
            <a:off x="3798888" y="5767373"/>
            <a:ext cx="1587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0" name="Oval 61"/>
          <p:cNvSpPr>
            <a:spLocks noChangeArrowheads="1"/>
          </p:cNvSpPr>
          <p:nvPr/>
        </p:nvSpPr>
        <p:spPr bwMode="auto">
          <a:xfrm>
            <a:off x="3690938" y="5719748"/>
            <a:ext cx="119062" cy="1190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" name="Rectangle 4"/>
          <p:cNvSpPr>
            <a:spLocks noChangeArrowheads="1"/>
          </p:cNvSpPr>
          <p:nvPr/>
        </p:nvSpPr>
        <p:spPr bwMode="auto">
          <a:xfrm>
            <a:off x="7072362" y="-24"/>
            <a:ext cx="2071670" cy="785818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altLang="ja-JP" sz="2000" dirty="0" smtClean="0"/>
              <a:t>Introduction</a:t>
            </a:r>
          </a:p>
        </p:txBody>
      </p:sp>
      <p:sp>
        <p:nvSpPr>
          <p:cNvPr id="153" name="Rectangle 4"/>
          <p:cNvSpPr>
            <a:spLocks noChangeArrowheads="1"/>
          </p:cNvSpPr>
          <p:nvPr/>
        </p:nvSpPr>
        <p:spPr bwMode="auto">
          <a:xfrm>
            <a:off x="0" y="785794"/>
            <a:ext cx="9144032" cy="237765"/>
          </a:xfrm>
          <a:prstGeom prst="rect">
            <a:avLst/>
          </a:prstGeom>
          <a:solidFill>
            <a:srgbClr val="00B05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54" name="Picture 11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9674" y="243993"/>
            <a:ext cx="434160" cy="3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" name="タイトル 1"/>
          <p:cNvSpPr>
            <a:spLocks noGrp="1"/>
          </p:cNvSpPr>
          <p:nvPr>
            <p:ph type="title"/>
          </p:nvPr>
        </p:nvSpPr>
        <p:spPr>
          <a:xfrm>
            <a:off x="-32" y="-24"/>
            <a:ext cx="7072362" cy="785818"/>
          </a:xfrm>
          <a:solidFill>
            <a:schemeClr val="tx1">
              <a:alpha val="60000"/>
            </a:schemeClr>
          </a:solidFill>
        </p:spPr>
        <p:txBody>
          <a:bodyPr>
            <a:noAutofit/>
          </a:bodyPr>
          <a:lstStyle/>
          <a:p>
            <a:r>
              <a:rPr kumimoji="1" lang="en-US" altLang="ja-JP" sz="4000" dirty="0" smtClean="0">
                <a:solidFill>
                  <a:schemeClr val="bg1"/>
                </a:solidFill>
              </a:rPr>
              <a:t>History of Superconductivity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0" grpId="0"/>
      <p:bldP spid="91" grpId="0"/>
      <p:bldP spid="92" grpId="0"/>
      <p:bldP spid="93" grpId="0"/>
      <p:bldP spid="101" grpId="0" animBg="1"/>
      <p:bldP spid="102" grpId="0"/>
      <p:bldP spid="105" grpId="0" animBg="1"/>
      <p:bldP spid="106" grpId="0"/>
      <p:bldP spid="121" grpId="0"/>
      <p:bldP spid="129" grpId="0"/>
      <p:bldP spid="130" grpId="0" animBg="1"/>
      <p:bldP spid="131" grpId="0"/>
      <p:bldP spid="132" grpId="0"/>
      <p:bldP spid="133" grpId="0"/>
      <p:bldP spid="134" grpId="0"/>
      <p:bldP spid="135" grpId="0" animBg="1"/>
      <p:bldP spid="136" grpId="0" animBg="1"/>
      <p:bldP spid="140" grpId="0"/>
      <p:bldP spid="141" grpId="0"/>
      <p:bldP spid="142" grpId="0" animBg="1"/>
      <p:bldP spid="143" grpId="0"/>
      <p:bldP spid="144" grpId="0" animBg="1"/>
      <p:bldP spid="145" grpId="0"/>
      <p:bldP spid="1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4"/>
          <p:cNvSpPr>
            <a:spLocks noChangeArrowheads="1"/>
          </p:cNvSpPr>
          <p:nvPr/>
        </p:nvSpPr>
        <p:spPr bwMode="auto">
          <a:xfrm>
            <a:off x="7072362" y="-24"/>
            <a:ext cx="2071670" cy="785818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altLang="ja-JP" sz="2000" dirty="0" smtClean="0"/>
              <a:t>Introduction</a:t>
            </a:r>
          </a:p>
        </p:txBody>
      </p:sp>
      <p:sp>
        <p:nvSpPr>
          <p:cNvPr id="153" name="Rectangle 4"/>
          <p:cNvSpPr>
            <a:spLocks noChangeArrowheads="1"/>
          </p:cNvSpPr>
          <p:nvPr/>
        </p:nvSpPr>
        <p:spPr bwMode="auto">
          <a:xfrm>
            <a:off x="0" y="785794"/>
            <a:ext cx="9144032" cy="237765"/>
          </a:xfrm>
          <a:prstGeom prst="rect">
            <a:avLst/>
          </a:prstGeom>
          <a:solidFill>
            <a:srgbClr val="00B05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54" name="Picture 11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9674" y="243993"/>
            <a:ext cx="434160" cy="3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" name="タイトル 1"/>
          <p:cNvSpPr>
            <a:spLocks noGrp="1"/>
          </p:cNvSpPr>
          <p:nvPr>
            <p:ph type="title"/>
          </p:nvPr>
        </p:nvSpPr>
        <p:spPr>
          <a:xfrm>
            <a:off x="-32" y="-24"/>
            <a:ext cx="7072362" cy="785818"/>
          </a:xfrm>
          <a:solidFill>
            <a:schemeClr val="tx1">
              <a:alpha val="60000"/>
            </a:schemeClr>
          </a:solidFill>
        </p:spPr>
        <p:txBody>
          <a:bodyPr>
            <a:noAutofit/>
          </a:bodyPr>
          <a:lstStyle/>
          <a:p>
            <a:r>
              <a:rPr lang="en-US" altLang="ja-JP" sz="4000" dirty="0" smtClean="0">
                <a:solidFill>
                  <a:schemeClr val="bg1"/>
                </a:solidFill>
              </a:rPr>
              <a:t>Iron-based Superconductors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grpSp>
        <p:nvGrpSpPr>
          <p:cNvPr id="36" name="グループ化 35"/>
          <p:cNvGrpSpPr/>
          <p:nvPr/>
        </p:nvGrpSpPr>
        <p:grpSpPr>
          <a:xfrm>
            <a:off x="7696720" y="1285860"/>
            <a:ext cx="1304436" cy="3537262"/>
            <a:chOff x="7696720" y="1285860"/>
            <a:chExt cx="1304436" cy="3537262"/>
          </a:xfrm>
        </p:grpSpPr>
        <p:pic>
          <p:nvPicPr>
            <p:cNvPr id="12" name="Picture 6" descr="C:\Documents and Settings\Administrator\デスクトップ\iron-based superconductor's structure\FeS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96720" y="3372394"/>
              <a:ext cx="1304436" cy="1450728"/>
            </a:xfrm>
            <a:prstGeom prst="rect">
              <a:avLst/>
            </a:prstGeom>
            <a:noFill/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7940789" y="1285860"/>
              <a:ext cx="778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latin typeface="Arial" pitchFamily="34" charset="0"/>
                  <a:cs typeface="Arial" pitchFamily="34" charset="0"/>
                </a:rPr>
                <a:t>11</a:t>
              </a:r>
              <a:endParaRPr kumimoji="1" lang="ja-JP" alt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6264734" y="1285860"/>
            <a:ext cx="1134981" cy="3546227"/>
            <a:chOff x="6264734" y="1285860"/>
            <a:chExt cx="1134981" cy="3546227"/>
          </a:xfrm>
        </p:grpSpPr>
        <p:pic>
          <p:nvPicPr>
            <p:cNvPr id="11" name="Picture 5" descr="C:\Documents and Settings\Administrator\デスクトップ\iron-based superconductor's structure\LiFeA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64734" y="3141196"/>
              <a:ext cx="1134981" cy="1690891"/>
            </a:xfrm>
            <a:prstGeom prst="rect">
              <a:avLst/>
            </a:prstGeom>
            <a:noFill/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6471021" y="1285860"/>
              <a:ext cx="751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latin typeface="Arial" pitchFamily="34" charset="0"/>
                  <a:cs typeface="Arial" pitchFamily="34" charset="0"/>
                </a:rPr>
                <a:t>111</a:t>
              </a:r>
              <a:endParaRPr kumimoji="1" lang="ja-JP" alt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2285984" y="1285860"/>
            <a:ext cx="1373193" cy="3523169"/>
            <a:chOff x="2285984" y="1285860"/>
            <a:chExt cx="1373193" cy="3523169"/>
          </a:xfrm>
        </p:grpSpPr>
        <p:pic>
          <p:nvPicPr>
            <p:cNvPr id="10" name="Picture 3" descr="C:\Documents and Settings\Administrator\デスクトップ\iron-based superconductor's structure\LaFeAsO(Nonmag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5984" y="2928934"/>
              <a:ext cx="1373193" cy="1880095"/>
            </a:xfrm>
            <a:prstGeom prst="rect">
              <a:avLst/>
            </a:prstGeom>
            <a:noFill/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2357422" y="1285860"/>
              <a:ext cx="1165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latin typeface="Arial" pitchFamily="34" charset="0"/>
                  <a:cs typeface="Arial" pitchFamily="34" charset="0"/>
                </a:rPr>
                <a:t>1111</a:t>
              </a:r>
              <a:endParaRPr kumimoji="1" lang="ja-JP" alt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142844" y="1285860"/>
            <a:ext cx="1721368" cy="4286280"/>
            <a:chOff x="142844" y="1285860"/>
            <a:chExt cx="1721368" cy="4286280"/>
          </a:xfrm>
        </p:grpSpPr>
        <p:pic>
          <p:nvPicPr>
            <p:cNvPr id="26" name="Picture 2" descr="C:\Documents and Settings\Administrator\デスクトップ\iron-based superconductor's structure\(Fe2As2)(Sr4(Mg,Ti)2O6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844" y="2002618"/>
              <a:ext cx="1721368" cy="3569522"/>
            </a:xfrm>
            <a:prstGeom prst="rect">
              <a:avLst/>
            </a:prstGeom>
            <a:noFill/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405828" y="1285860"/>
              <a:ext cx="1237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latin typeface="Arial" pitchFamily="34" charset="0"/>
                  <a:cs typeface="Arial" pitchFamily="34" charset="0"/>
                </a:rPr>
                <a:t>42226</a:t>
              </a:r>
              <a:endParaRPr kumimoji="1" lang="ja-JP" alt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5344821" y="5089068"/>
            <a:ext cx="2308354" cy="983138"/>
            <a:chOff x="5344821" y="5089068"/>
            <a:chExt cx="2308354" cy="983138"/>
          </a:xfrm>
        </p:grpSpPr>
        <p:sp>
          <p:nvSpPr>
            <p:cNvPr id="31" name="テキスト ボックス 30"/>
            <p:cNvSpPr txBox="1"/>
            <p:nvPr/>
          </p:nvSpPr>
          <p:spPr>
            <a:xfrm>
              <a:off x="5786446" y="5548986"/>
              <a:ext cx="18667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FF0000"/>
                  </a:solidFill>
                </a:rPr>
                <a:t>Today’s talk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右矢印 31"/>
            <p:cNvSpPr/>
            <p:nvPr/>
          </p:nvSpPr>
          <p:spPr>
            <a:xfrm rot="13588602">
              <a:off x="5301807" y="5132082"/>
              <a:ext cx="570659" cy="48463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428628" y="5929330"/>
            <a:ext cx="5000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smtClean="0"/>
              <a:t>Each system has </a:t>
            </a:r>
            <a:r>
              <a:rPr kumimoji="1" lang="en-US" altLang="ja-JP" sz="3200" b="1" dirty="0" err="1" smtClean="0"/>
              <a:t>FeAs</a:t>
            </a:r>
            <a:r>
              <a:rPr kumimoji="1" lang="en-US" altLang="ja-JP" sz="3200" b="1" dirty="0" smtClean="0"/>
              <a:t> layer </a:t>
            </a:r>
            <a:endParaRPr kumimoji="1" lang="ja-JP" altLang="en-US" sz="3200" b="1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3857620" y="1285860"/>
            <a:ext cx="2116978" cy="3726581"/>
            <a:chOff x="3857620" y="1285860"/>
            <a:chExt cx="2116978" cy="3726581"/>
          </a:xfrm>
        </p:grpSpPr>
        <p:pic>
          <p:nvPicPr>
            <p:cNvPr id="13" name="Picture 4" descr="C:\Documents and Settings\Administrator\デスクトップ\iron-based superconductor's structure\BaFe2As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22893" y="2643182"/>
              <a:ext cx="1738984" cy="2369259"/>
            </a:xfrm>
            <a:prstGeom prst="rect">
              <a:avLst/>
            </a:prstGeom>
            <a:noFill/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4420574" y="1285860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kumimoji="1" lang="en-US" altLang="ja-JP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kumimoji="1" lang="en-US" altLang="ja-JP" sz="28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kumimoji="1" lang="ja-JP" alt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857620" y="2977218"/>
              <a:ext cx="5256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0000"/>
                  </a:solidFill>
                </a:rPr>
                <a:t>Fe</a:t>
              </a:r>
              <a:endParaRPr kumimoji="1" lang="ja-JP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429256" y="3286124"/>
              <a:ext cx="5453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As</a:t>
              </a:r>
              <a:endParaRPr kumimoji="1" lang="ja-JP" altLang="en-US" sz="28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3714744" y="3000372"/>
            <a:ext cx="2357454" cy="1643074"/>
            <a:chOff x="3714744" y="3000372"/>
            <a:chExt cx="2357454" cy="1643074"/>
          </a:xfrm>
        </p:grpSpPr>
        <p:sp>
          <p:nvSpPr>
            <p:cNvPr id="22" name="円/楕円 21"/>
            <p:cNvSpPr/>
            <p:nvPr/>
          </p:nvSpPr>
          <p:spPr>
            <a:xfrm>
              <a:off x="3714744" y="3000372"/>
              <a:ext cx="2357454" cy="5715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3714744" y="4071942"/>
              <a:ext cx="2357454" cy="5715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72362" y="-24"/>
            <a:ext cx="2071670" cy="785818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altLang="ja-JP" sz="2000" dirty="0" smtClean="0"/>
              <a:t>Introduction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785794"/>
            <a:ext cx="9144032" cy="237765"/>
          </a:xfrm>
          <a:prstGeom prst="rect">
            <a:avLst/>
          </a:prstGeom>
          <a:solidFill>
            <a:srgbClr val="00B05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1" name="Picture 11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9674" y="243993"/>
            <a:ext cx="434160" cy="3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-32" y="-24"/>
            <a:ext cx="7072362" cy="78581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1" lang="en-US" altLang="ja-JP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</a:t>
            </a:r>
            <a:r>
              <a:rPr kumimoji="1" lang="en-US" altLang="ja-JP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1" lang="en-US" altLang="ja-JP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</a:t>
            </a:r>
            <a:r>
              <a:rPr kumimoji="1" lang="en-US" altLang="ja-JP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1" lang="en-US" altLang="ja-JP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System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57158" y="2786058"/>
            <a:ext cx="12958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660033"/>
                </a:solidFill>
              </a:rPr>
              <a:t>Ca</a:t>
            </a:r>
            <a:r>
              <a:rPr lang="en-US" altLang="ja-JP" sz="2400" dirty="0" smtClean="0"/>
              <a:t>Fe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As</a:t>
            </a:r>
            <a:r>
              <a:rPr lang="en-US" altLang="ja-JP" sz="2400" baseline="-25000" dirty="0" smtClean="0"/>
              <a:t>2</a:t>
            </a:r>
          </a:p>
          <a:p>
            <a:pPr algn="ctr"/>
            <a:r>
              <a:rPr lang="en-US" altLang="ja-JP" sz="2400" dirty="0" smtClean="0">
                <a:solidFill>
                  <a:srgbClr val="660033"/>
                </a:solidFill>
              </a:rPr>
              <a:t> Sr</a:t>
            </a:r>
            <a:r>
              <a:rPr lang="en-US" altLang="ja-JP" sz="2400" dirty="0" smtClean="0"/>
              <a:t>Fe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As</a:t>
            </a:r>
            <a:r>
              <a:rPr lang="en-US" altLang="ja-JP" sz="2400" baseline="-25000" dirty="0" smtClean="0"/>
              <a:t>2</a:t>
            </a:r>
          </a:p>
          <a:p>
            <a:pPr algn="ctr"/>
            <a:r>
              <a:rPr lang="en-US" altLang="ja-JP" sz="2400" dirty="0" smtClean="0">
                <a:solidFill>
                  <a:srgbClr val="660033"/>
                </a:solidFill>
              </a:rPr>
              <a:t>Ba</a:t>
            </a:r>
            <a:r>
              <a:rPr lang="en-US" altLang="ja-JP" sz="2400" dirty="0" smtClean="0"/>
              <a:t>Fe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As</a:t>
            </a:r>
            <a:r>
              <a:rPr lang="en-US" altLang="ja-JP" sz="2400" baseline="-25000" dirty="0" smtClean="0"/>
              <a:t>2</a:t>
            </a:r>
            <a:endParaRPr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86050" y="507207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ja-JP" sz="2400" dirty="0" err="1" smtClean="0">
                <a:solidFill>
                  <a:srgbClr val="0070C0"/>
                </a:solidFill>
              </a:rPr>
              <a:t>i</a:t>
            </a:r>
            <a:r>
              <a:rPr kumimoji="1" lang="en-US" altLang="ja-JP" sz="2400" dirty="0" err="1" smtClean="0">
                <a:solidFill>
                  <a:srgbClr val="0070C0"/>
                </a:solidFill>
              </a:rPr>
              <a:t>so-valent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doping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2086006" y="1328745"/>
            <a:ext cx="6915150" cy="3171825"/>
            <a:chOff x="2000232" y="1328745"/>
            <a:chExt cx="6915150" cy="3171825"/>
          </a:xfrm>
        </p:grpSpPr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00232" y="1328745"/>
              <a:ext cx="6915150" cy="317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円/楕円 13"/>
            <p:cNvSpPr/>
            <p:nvPr/>
          </p:nvSpPr>
          <p:spPr>
            <a:xfrm>
              <a:off x="2376472" y="2714620"/>
              <a:ext cx="500066" cy="12858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7286644" y="2214554"/>
              <a:ext cx="500066" cy="10001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3330786" y="6000768"/>
            <a:ext cx="5616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</a:rPr>
              <a:t>Role of </a:t>
            </a:r>
            <a:r>
              <a:rPr lang="en-US" altLang="ja-JP" sz="3200" b="1" dirty="0" err="1" smtClean="0">
                <a:solidFill>
                  <a:srgbClr val="FF0000"/>
                </a:solidFill>
              </a:rPr>
              <a:t>FeAs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 layer in 122 system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308143" y="4714884"/>
            <a:ext cx="2335031" cy="1214446"/>
            <a:chOff x="308143" y="4714884"/>
            <a:chExt cx="2335031" cy="1214446"/>
          </a:xfrm>
        </p:grpSpPr>
        <p:sp>
          <p:nvSpPr>
            <p:cNvPr id="21" name="正方形/長方形 20"/>
            <p:cNvSpPr/>
            <p:nvPr/>
          </p:nvSpPr>
          <p:spPr>
            <a:xfrm>
              <a:off x="308143" y="4729001"/>
              <a:ext cx="204927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srgbClr val="660033"/>
                  </a:solidFill>
                </a:rPr>
                <a:t> Ca</a:t>
              </a:r>
              <a:r>
                <a:rPr lang="en-US" altLang="ja-JP" sz="2400" dirty="0" smtClean="0"/>
                <a:t>Fe</a:t>
              </a:r>
              <a:r>
                <a:rPr lang="en-US" altLang="ja-JP" sz="2400" baseline="-25000" dirty="0" smtClean="0"/>
                <a:t>2</a:t>
              </a:r>
              <a:r>
                <a:rPr lang="en-US" altLang="ja-JP" sz="2400" dirty="0" smtClean="0"/>
                <a:t>(As</a:t>
              </a:r>
              <a:r>
                <a:rPr lang="en-US" altLang="ja-JP" sz="2400" baseline="-25000" dirty="0" smtClean="0"/>
                <a:t>1-x</a:t>
              </a:r>
              <a:r>
                <a:rPr lang="en-US" altLang="ja-JP" sz="2400" dirty="0" smtClean="0"/>
                <a:t>P</a:t>
              </a:r>
              <a:r>
                <a:rPr lang="en-US" altLang="ja-JP" sz="2400" baseline="-25000" dirty="0" smtClean="0"/>
                <a:t>x</a:t>
              </a:r>
              <a:r>
                <a:rPr lang="en-US" altLang="ja-JP" sz="2400" dirty="0" smtClean="0"/>
                <a:t>)</a:t>
              </a:r>
              <a:r>
                <a:rPr lang="en-US" altLang="ja-JP" sz="2400" baseline="-25000" dirty="0" smtClean="0"/>
                <a:t>2</a:t>
              </a:r>
            </a:p>
            <a:p>
              <a:pPr algn="ctr"/>
              <a:r>
                <a:rPr lang="en-US" altLang="ja-JP" sz="2400" dirty="0" smtClean="0">
                  <a:solidFill>
                    <a:srgbClr val="660033"/>
                  </a:solidFill>
                </a:rPr>
                <a:t>  Sr</a:t>
              </a:r>
              <a:r>
                <a:rPr lang="en-US" altLang="ja-JP" sz="2400" dirty="0" smtClean="0"/>
                <a:t>Fe</a:t>
              </a:r>
              <a:r>
                <a:rPr lang="en-US" altLang="ja-JP" sz="2400" baseline="-25000" dirty="0" smtClean="0"/>
                <a:t>2</a:t>
              </a:r>
              <a:r>
                <a:rPr lang="en-US" altLang="ja-JP" sz="2400" dirty="0" smtClean="0"/>
                <a:t>(As</a:t>
              </a:r>
              <a:r>
                <a:rPr lang="en-US" altLang="ja-JP" sz="2400" baseline="-25000" dirty="0" smtClean="0"/>
                <a:t>1-y</a:t>
              </a:r>
              <a:r>
                <a:rPr lang="en-US" altLang="ja-JP" sz="2400" dirty="0" smtClean="0"/>
                <a:t>P</a:t>
              </a:r>
              <a:r>
                <a:rPr lang="en-US" altLang="ja-JP" sz="2400" baseline="-25000" dirty="0" smtClean="0"/>
                <a:t>y</a:t>
              </a:r>
              <a:r>
                <a:rPr lang="en-US" altLang="ja-JP" sz="2400" dirty="0" smtClean="0"/>
                <a:t>)</a:t>
              </a:r>
              <a:r>
                <a:rPr lang="en-US" altLang="ja-JP" sz="2400" baseline="-25000" dirty="0" smtClean="0"/>
                <a:t>2</a:t>
              </a:r>
            </a:p>
            <a:p>
              <a:pPr algn="ctr"/>
              <a:r>
                <a:rPr lang="en-US" altLang="ja-JP" sz="2400" dirty="0" smtClean="0">
                  <a:solidFill>
                    <a:srgbClr val="660033"/>
                  </a:solidFill>
                </a:rPr>
                <a:t> Ba</a:t>
              </a:r>
              <a:r>
                <a:rPr lang="en-US" altLang="ja-JP" sz="2400" dirty="0" smtClean="0"/>
                <a:t>Fe</a:t>
              </a:r>
              <a:r>
                <a:rPr lang="en-US" altLang="ja-JP" sz="2400" baseline="-25000" dirty="0" smtClean="0"/>
                <a:t>2</a:t>
              </a:r>
              <a:r>
                <a:rPr lang="en-US" altLang="ja-JP" sz="2400" dirty="0" smtClean="0"/>
                <a:t>(As</a:t>
              </a:r>
              <a:r>
                <a:rPr lang="en-US" altLang="ja-JP" sz="2400" baseline="-25000" dirty="0" smtClean="0"/>
                <a:t>1-z</a:t>
              </a:r>
              <a:r>
                <a:rPr lang="en-US" altLang="ja-JP" sz="2400" dirty="0" smtClean="0"/>
                <a:t>P</a:t>
              </a:r>
              <a:r>
                <a:rPr lang="en-US" altLang="ja-JP" sz="2400" baseline="-25000" dirty="0" smtClean="0"/>
                <a:t>z</a:t>
              </a:r>
              <a:r>
                <a:rPr lang="en-US" altLang="ja-JP" sz="2400" dirty="0" smtClean="0"/>
                <a:t>)</a:t>
              </a:r>
              <a:r>
                <a:rPr lang="en-US" altLang="ja-JP" sz="2400" baseline="-25000" dirty="0" smtClean="0"/>
                <a:t>2</a:t>
              </a:r>
              <a:endParaRPr lang="ja-JP" altLang="en-US" sz="2400" dirty="0"/>
            </a:p>
          </p:txBody>
        </p:sp>
        <p:sp>
          <p:nvSpPr>
            <p:cNvPr id="17" name="右中かっこ 16"/>
            <p:cNvSpPr/>
            <p:nvPr/>
          </p:nvSpPr>
          <p:spPr>
            <a:xfrm>
              <a:off x="2428860" y="4714884"/>
              <a:ext cx="214314" cy="1214446"/>
            </a:xfrm>
            <a:prstGeom prst="rightBrac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72362" y="-24"/>
            <a:ext cx="2071670" cy="785818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altLang="ja-JP" sz="2000" dirty="0" smtClean="0"/>
              <a:t>Introduction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785794"/>
            <a:ext cx="9144032" cy="237765"/>
          </a:xfrm>
          <a:prstGeom prst="rect">
            <a:avLst/>
          </a:prstGeom>
          <a:solidFill>
            <a:srgbClr val="00B05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1" name="Picture 11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9674" y="243993"/>
            <a:ext cx="434160" cy="3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-32" y="-24"/>
            <a:ext cx="7072362" cy="78581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Superconducting gap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7" name="表 106"/>
          <p:cNvGraphicFramePr>
            <a:graphicFrameLocks noGrp="1"/>
          </p:cNvGraphicFramePr>
          <p:nvPr/>
        </p:nvGraphicFramePr>
        <p:xfrm>
          <a:off x="428596" y="3803028"/>
          <a:ext cx="371477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33"/>
                <a:gridCol w="1614841"/>
                <a:gridCol w="762602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Structure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Substance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</a:t>
                      </a:r>
                      <a:r>
                        <a:rPr kumimoji="1" lang="en-US" altLang="ja-JP" i="1" dirty="0" smtClean="0"/>
                        <a:t>T</a:t>
                      </a:r>
                      <a:r>
                        <a:rPr kumimoji="1" lang="en-US" altLang="ja-JP" baseline="-25000" dirty="0" smtClean="0"/>
                        <a:t>c</a:t>
                      </a:r>
                      <a:r>
                        <a:rPr kumimoji="1" lang="en-US" altLang="ja-JP" dirty="0" smtClean="0"/>
                        <a:t> [K]</a:t>
                      </a:r>
                      <a:endParaRPr kumimoji="1" lang="en-US" altLang="ja-JP" baseline="-25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42622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CaAlO</a:t>
                      </a:r>
                      <a:r>
                        <a:rPr kumimoji="1" lang="en-US" altLang="ja-JP" b="1" dirty="0" err="1" smtClean="0"/>
                        <a:t>FeAs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Nd</a:t>
                      </a:r>
                      <a:r>
                        <a:rPr kumimoji="1" lang="en-US" altLang="ja-JP" b="1" dirty="0" err="1" smtClean="0"/>
                        <a:t>FeAs</a:t>
                      </a:r>
                      <a:r>
                        <a:rPr kumimoji="1" lang="en-US" altLang="ja-JP" dirty="0" err="1" smtClean="0"/>
                        <a:t>O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Ba</a:t>
                      </a:r>
                      <a:r>
                        <a:rPr kumimoji="1" lang="en-US" altLang="ja-JP" baseline="-25000" dirty="0" smtClean="0"/>
                        <a:t>1-x</a:t>
                      </a:r>
                      <a:r>
                        <a:rPr kumimoji="1" lang="en-US" altLang="ja-JP" dirty="0" smtClean="0"/>
                        <a:t>K</a:t>
                      </a:r>
                      <a:r>
                        <a:rPr kumimoji="1" lang="en-US" altLang="ja-JP" baseline="-25000" dirty="0" smtClean="0"/>
                        <a:t>x</a:t>
                      </a:r>
                      <a:r>
                        <a:rPr kumimoji="1" lang="en-US" altLang="ja-JP" b="1" dirty="0" smtClean="0"/>
                        <a:t>Fe</a:t>
                      </a:r>
                      <a:r>
                        <a:rPr kumimoji="1" lang="en-US" altLang="ja-JP" baseline="-25000" dirty="0" smtClean="0"/>
                        <a:t>2</a:t>
                      </a:r>
                      <a:r>
                        <a:rPr kumimoji="1" lang="en-US" altLang="ja-JP" b="1" dirty="0" smtClean="0"/>
                        <a:t>As</a:t>
                      </a:r>
                      <a:r>
                        <a:rPr kumimoji="1" lang="en-US" altLang="ja-JP" baseline="-25000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38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9" name="表 108"/>
          <p:cNvGraphicFramePr>
            <a:graphicFrameLocks noGrp="1"/>
          </p:cNvGraphicFramePr>
          <p:nvPr/>
        </p:nvGraphicFramePr>
        <p:xfrm>
          <a:off x="4929190" y="3786190"/>
          <a:ext cx="371477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33"/>
                <a:gridCol w="1614841"/>
                <a:gridCol w="762602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Structure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Substance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</a:t>
                      </a:r>
                      <a:r>
                        <a:rPr kumimoji="1" lang="en-US" altLang="ja-JP" i="1" dirty="0" smtClean="0"/>
                        <a:t>T</a:t>
                      </a:r>
                      <a:r>
                        <a:rPr kumimoji="1" lang="en-US" altLang="ja-JP" baseline="-25000" dirty="0" smtClean="0"/>
                        <a:t>c</a:t>
                      </a:r>
                      <a:r>
                        <a:rPr kumimoji="1" lang="en-US" altLang="ja-JP" dirty="0" smtClean="0"/>
                        <a:t> [K]</a:t>
                      </a:r>
                      <a:endParaRPr kumimoji="1" lang="en-US" altLang="ja-JP" baseline="-25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42622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SrScO</a:t>
                      </a:r>
                      <a:r>
                        <a:rPr kumimoji="1" lang="en-US" altLang="ja-JP" b="1" dirty="0" err="1" smtClean="0"/>
                        <a:t>Fe</a:t>
                      </a:r>
                      <a:r>
                        <a:rPr kumimoji="1" lang="en-US" altLang="ja-JP" b="1" dirty="0" err="1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La</a:t>
                      </a:r>
                      <a:r>
                        <a:rPr kumimoji="1" lang="en-US" altLang="ja-JP" b="1" dirty="0" err="1" smtClean="0"/>
                        <a:t>Fe</a:t>
                      </a:r>
                      <a:r>
                        <a:rPr kumimoji="1" lang="en-US" altLang="ja-JP" b="1" dirty="0" err="1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kumimoji="1" lang="en-US" altLang="ja-JP" dirty="0" err="1" smtClean="0"/>
                        <a:t>O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Ba</a:t>
                      </a:r>
                      <a:r>
                        <a:rPr kumimoji="1" lang="en-US" altLang="ja-JP" b="1" dirty="0" smtClean="0"/>
                        <a:t>Fe</a:t>
                      </a:r>
                      <a:r>
                        <a:rPr kumimoji="1" lang="en-US" altLang="ja-JP" baseline="-25000" dirty="0" smtClean="0"/>
                        <a:t>2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en-US" altLang="ja-JP" b="1" dirty="0" smtClean="0"/>
                        <a:t>As</a:t>
                      </a:r>
                      <a:r>
                        <a:rPr kumimoji="1" lang="en-US" altLang="ja-JP" baseline="-25000" dirty="0" smtClean="0"/>
                        <a:t>1-x</a:t>
                      </a:r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kumimoji="1" lang="en-US" altLang="ja-JP" baseline="-25000" dirty="0" smtClean="0"/>
                        <a:t>x</a:t>
                      </a:r>
                      <a:r>
                        <a:rPr kumimoji="1" lang="en-US" altLang="ja-JP" dirty="0" smtClean="0"/>
                        <a:t>)</a:t>
                      </a:r>
                      <a:r>
                        <a:rPr kumimoji="1" lang="en-US" altLang="ja-JP" baseline="-25000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31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6" name="グループ化 35"/>
          <p:cNvGrpSpPr/>
          <p:nvPr/>
        </p:nvGrpSpPr>
        <p:grpSpPr>
          <a:xfrm>
            <a:off x="318649" y="1139595"/>
            <a:ext cx="8396755" cy="2503719"/>
            <a:chOff x="318649" y="1139595"/>
            <a:chExt cx="8396755" cy="2503719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318649" y="1139595"/>
              <a:ext cx="3896161" cy="2503719"/>
              <a:chOff x="247211" y="1071546"/>
              <a:chExt cx="3896161" cy="2503719"/>
            </a:xfrm>
          </p:grpSpPr>
          <p:sp>
            <p:nvSpPr>
              <p:cNvPr id="88" name="テキスト ボックス 87"/>
              <p:cNvSpPr txBox="1"/>
              <p:nvPr/>
            </p:nvSpPr>
            <p:spPr>
              <a:xfrm>
                <a:off x="3319044" y="3143248"/>
                <a:ext cx="8243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Energy</a:t>
                </a:r>
                <a:endParaRPr kumimoji="1" lang="ja-JP" altLang="en-US" dirty="0"/>
              </a:p>
            </p:txBody>
          </p:sp>
          <p:grpSp>
            <p:nvGrpSpPr>
              <p:cNvPr id="3" name="グループ化 72"/>
              <p:cNvGrpSpPr/>
              <p:nvPr/>
            </p:nvGrpSpPr>
            <p:grpSpPr>
              <a:xfrm>
                <a:off x="620081" y="1342415"/>
                <a:ext cx="3484781" cy="1785798"/>
                <a:chOff x="323528" y="1349846"/>
                <a:chExt cx="3995936" cy="2871242"/>
              </a:xfrm>
            </p:grpSpPr>
            <p:cxnSp>
              <p:nvCxnSpPr>
                <p:cNvPr id="74" name="直線矢印コネクタ 73"/>
                <p:cNvCxnSpPr/>
                <p:nvPr/>
              </p:nvCxnSpPr>
              <p:spPr>
                <a:xfrm>
                  <a:off x="323528" y="4219500"/>
                  <a:ext cx="3995936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線矢印コネクタ 74"/>
                <p:cNvCxnSpPr/>
                <p:nvPr/>
              </p:nvCxnSpPr>
              <p:spPr>
                <a:xfrm rot="5400000" flipH="1" flipV="1">
                  <a:off x="-1106760" y="2780134"/>
                  <a:ext cx="2871242" cy="1066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フリーフォーム 79"/>
              <p:cNvSpPr/>
              <p:nvPr/>
            </p:nvSpPr>
            <p:spPr>
              <a:xfrm>
                <a:off x="620081" y="1918479"/>
                <a:ext cx="1519471" cy="1209734"/>
              </a:xfrm>
              <a:custGeom>
                <a:avLst/>
                <a:gdLst>
                  <a:gd name="connsiteX0" fmla="*/ 0 w 1843790"/>
                  <a:gd name="connsiteY0" fmla="*/ 809469 h 1648919"/>
                  <a:gd name="connsiteX1" fmla="*/ 899409 w 1843790"/>
                  <a:gd name="connsiteY1" fmla="*/ 569627 h 1648919"/>
                  <a:gd name="connsiteX2" fmla="*/ 1169232 w 1843790"/>
                  <a:gd name="connsiteY2" fmla="*/ 179882 h 1648919"/>
                  <a:gd name="connsiteX3" fmla="*/ 1843790 w 1843790"/>
                  <a:gd name="connsiteY3" fmla="*/ 1648919 h 1648919"/>
                  <a:gd name="connsiteX0" fmla="*/ 0 w 1843790"/>
                  <a:gd name="connsiteY0" fmla="*/ 845311 h 1684761"/>
                  <a:gd name="connsiteX1" fmla="*/ 899409 w 1843790"/>
                  <a:gd name="connsiteY1" fmla="*/ 605469 h 1684761"/>
                  <a:gd name="connsiteX2" fmla="*/ 1179259 w 1843790"/>
                  <a:gd name="connsiteY2" fmla="*/ 179882 h 1684761"/>
                  <a:gd name="connsiteX3" fmla="*/ 1843790 w 1843790"/>
                  <a:gd name="connsiteY3" fmla="*/ 1684761 h 1684761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99339"/>
                  <a:gd name="connsiteY0" fmla="*/ 665429 h 1512168"/>
                  <a:gd name="connsiteX1" fmla="*/ 899409 w 1899339"/>
                  <a:gd name="connsiteY1" fmla="*/ 425587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665429 h 1512168"/>
                  <a:gd name="connsiteX1" fmla="*/ 899409 w 1899339"/>
                  <a:gd name="connsiteY1" fmla="*/ 425587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899409 w 1899339"/>
                  <a:gd name="connsiteY1" fmla="*/ 425587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1008112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1008112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1008112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864096 w 1899339"/>
                  <a:gd name="connsiteY1" fmla="*/ 576064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792088 w 1899339"/>
                  <a:gd name="connsiteY1" fmla="*/ 648072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792088 w 1899339"/>
                  <a:gd name="connsiteY1" fmla="*/ 648072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792088 w 1899339"/>
                  <a:gd name="connsiteY1" fmla="*/ 648072 h 1512168"/>
                  <a:gd name="connsiteX2" fmla="*/ 1179259 w 1899339"/>
                  <a:gd name="connsiteY2" fmla="*/ 0 h 1512168"/>
                  <a:gd name="connsiteX3" fmla="*/ 1578454 w 1899339"/>
                  <a:gd name="connsiteY3" fmla="*/ 912532 h 1512168"/>
                  <a:gd name="connsiteX4" fmla="*/ 1899339 w 1899339"/>
                  <a:gd name="connsiteY4" fmla="*/ 1512168 h 1512168"/>
                  <a:gd name="connsiteX0" fmla="*/ 0 w 1899339"/>
                  <a:gd name="connsiteY0" fmla="*/ 720080 h 1512168"/>
                  <a:gd name="connsiteX1" fmla="*/ 792088 w 1899339"/>
                  <a:gd name="connsiteY1" fmla="*/ 648072 h 1512168"/>
                  <a:gd name="connsiteX2" fmla="*/ 1179259 w 1899339"/>
                  <a:gd name="connsiteY2" fmla="*/ 0 h 1512168"/>
                  <a:gd name="connsiteX3" fmla="*/ 1578454 w 1899339"/>
                  <a:gd name="connsiteY3" fmla="*/ 912532 h 1512168"/>
                  <a:gd name="connsiteX4" fmla="*/ 1899339 w 1899339"/>
                  <a:gd name="connsiteY4" fmla="*/ 1512168 h 1512168"/>
                  <a:gd name="connsiteX0" fmla="*/ 0 w 1899339"/>
                  <a:gd name="connsiteY0" fmla="*/ 720080 h 1764196"/>
                  <a:gd name="connsiteX1" fmla="*/ 792088 w 1899339"/>
                  <a:gd name="connsiteY1" fmla="*/ 648072 h 1764196"/>
                  <a:gd name="connsiteX2" fmla="*/ 1179259 w 1899339"/>
                  <a:gd name="connsiteY2" fmla="*/ 0 h 1764196"/>
                  <a:gd name="connsiteX3" fmla="*/ 1251267 w 1899339"/>
                  <a:gd name="connsiteY3" fmla="*/ 1512168 h 1764196"/>
                  <a:gd name="connsiteX4" fmla="*/ 1899339 w 1899339"/>
                  <a:gd name="connsiteY4" fmla="*/ 1512168 h 1764196"/>
                  <a:gd name="connsiteX0" fmla="*/ 0 w 1899339"/>
                  <a:gd name="connsiteY0" fmla="*/ 720080 h 1764196"/>
                  <a:gd name="connsiteX1" fmla="*/ 792088 w 1899339"/>
                  <a:gd name="connsiteY1" fmla="*/ 648072 h 1764196"/>
                  <a:gd name="connsiteX2" fmla="*/ 1179259 w 1899339"/>
                  <a:gd name="connsiteY2" fmla="*/ 0 h 1764196"/>
                  <a:gd name="connsiteX3" fmla="*/ 1251267 w 1899339"/>
                  <a:gd name="connsiteY3" fmla="*/ 1512168 h 1764196"/>
                  <a:gd name="connsiteX4" fmla="*/ 1899339 w 1899339"/>
                  <a:gd name="connsiteY4" fmla="*/ 1512168 h 1764196"/>
                  <a:gd name="connsiteX0" fmla="*/ 0 w 1899339"/>
                  <a:gd name="connsiteY0" fmla="*/ 720080 h 1764196"/>
                  <a:gd name="connsiteX1" fmla="*/ 792088 w 1899339"/>
                  <a:gd name="connsiteY1" fmla="*/ 648072 h 1764196"/>
                  <a:gd name="connsiteX2" fmla="*/ 1179259 w 1899339"/>
                  <a:gd name="connsiteY2" fmla="*/ 0 h 1764196"/>
                  <a:gd name="connsiteX3" fmla="*/ 1251267 w 1899339"/>
                  <a:gd name="connsiteY3" fmla="*/ 1512168 h 1764196"/>
                  <a:gd name="connsiteX4" fmla="*/ 1899339 w 1899339"/>
                  <a:gd name="connsiteY4" fmla="*/ 1512168 h 1764196"/>
                  <a:gd name="connsiteX0" fmla="*/ 0 w 1899339"/>
                  <a:gd name="connsiteY0" fmla="*/ 720080 h 1764196"/>
                  <a:gd name="connsiteX1" fmla="*/ 792088 w 1899339"/>
                  <a:gd name="connsiteY1" fmla="*/ 648072 h 1764196"/>
                  <a:gd name="connsiteX2" fmla="*/ 1179259 w 1899339"/>
                  <a:gd name="connsiteY2" fmla="*/ 0 h 1764196"/>
                  <a:gd name="connsiteX3" fmla="*/ 1179259 w 1899339"/>
                  <a:gd name="connsiteY3" fmla="*/ 1512168 h 1764196"/>
                  <a:gd name="connsiteX4" fmla="*/ 1899339 w 1899339"/>
                  <a:gd name="connsiteY4" fmla="*/ 1512168 h 1764196"/>
                  <a:gd name="connsiteX0" fmla="*/ 0 w 1899339"/>
                  <a:gd name="connsiteY0" fmla="*/ 720080 h 1764196"/>
                  <a:gd name="connsiteX1" fmla="*/ 792088 w 1899339"/>
                  <a:gd name="connsiteY1" fmla="*/ 648072 h 1764196"/>
                  <a:gd name="connsiteX2" fmla="*/ 1179259 w 1899339"/>
                  <a:gd name="connsiteY2" fmla="*/ 0 h 1764196"/>
                  <a:gd name="connsiteX3" fmla="*/ 1179259 w 1899339"/>
                  <a:gd name="connsiteY3" fmla="*/ 1512168 h 1764196"/>
                  <a:gd name="connsiteX4" fmla="*/ 1899339 w 1899339"/>
                  <a:gd name="connsiteY4" fmla="*/ 1512168 h 1764196"/>
                  <a:gd name="connsiteX0" fmla="*/ 0 w 1899339"/>
                  <a:gd name="connsiteY0" fmla="*/ 720080 h 1692188"/>
                  <a:gd name="connsiteX1" fmla="*/ 792088 w 1899339"/>
                  <a:gd name="connsiteY1" fmla="*/ 648072 h 1692188"/>
                  <a:gd name="connsiteX2" fmla="*/ 1179259 w 1899339"/>
                  <a:gd name="connsiteY2" fmla="*/ 0 h 1692188"/>
                  <a:gd name="connsiteX3" fmla="*/ 1179259 w 1899339"/>
                  <a:gd name="connsiteY3" fmla="*/ 1440160 h 1692188"/>
                  <a:gd name="connsiteX4" fmla="*/ 1899339 w 1899339"/>
                  <a:gd name="connsiteY4" fmla="*/ 1512168 h 1692188"/>
                  <a:gd name="connsiteX0" fmla="*/ 0 w 1899339"/>
                  <a:gd name="connsiteY0" fmla="*/ 720080 h 1764196"/>
                  <a:gd name="connsiteX1" fmla="*/ 792088 w 1899339"/>
                  <a:gd name="connsiteY1" fmla="*/ 648072 h 1764196"/>
                  <a:gd name="connsiteX2" fmla="*/ 1179259 w 1899339"/>
                  <a:gd name="connsiteY2" fmla="*/ 0 h 1764196"/>
                  <a:gd name="connsiteX3" fmla="*/ 1179259 w 1899339"/>
                  <a:gd name="connsiteY3" fmla="*/ 1512168 h 1764196"/>
                  <a:gd name="connsiteX4" fmla="*/ 1899339 w 1899339"/>
                  <a:gd name="connsiteY4" fmla="*/ 1512168 h 1764196"/>
                  <a:gd name="connsiteX0" fmla="*/ 0 w 1899339"/>
                  <a:gd name="connsiteY0" fmla="*/ 720080 h 1559244"/>
                  <a:gd name="connsiteX1" fmla="*/ 792088 w 1899339"/>
                  <a:gd name="connsiteY1" fmla="*/ 648072 h 1559244"/>
                  <a:gd name="connsiteX2" fmla="*/ 1179259 w 1899339"/>
                  <a:gd name="connsiteY2" fmla="*/ 0 h 1559244"/>
                  <a:gd name="connsiteX3" fmla="*/ 1179259 w 1899339"/>
                  <a:gd name="connsiteY3" fmla="*/ 1512168 h 1559244"/>
                  <a:gd name="connsiteX4" fmla="*/ 1899339 w 1899339"/>
                  <a:gd name="connsiteY4" fmla="*/ 1512168 h 1559244"/>
                  <a:gd name="connsiteX0" fmla="*/ 0 w 1899339"/>
                  <a:gd name="connsiteY0" fmla="*/ 720080 h 1559244"/>
                  <a:gd name="connsiteX1" fmla="*/ 792088 w 1899339"/>
                  <a:gd name="connsiteY1" fmla="*/ 648072 h 1559244"/>
                  <a:gd name="connsiteX2" fmla="*/ 1179259 w 1899339"/>
                  <a:gd name="connsiteY2" fmla="*/ 0 h 1559244"/>
                  <a:gd name="connsiteX3" fmla="*/ 1179259 w 1899339"/>
                  <a:gd name="connsiteY3" fmla="*/ 1512168 h 1559244"/>
                  <a:gd name="connsiteX4" fmla="*/ 1899339 w 1899339"/>
                  <a:gd name="connsiteY4" fmla="*/ 1512168 h 1559244"/>
                  <a:gd name="connsiteX0" fmla="*/ 0 w 1899339"/>
                  <a:gd name="connsiteY0" fmla="*/ 720080 h 1539933"/>
                  <a:gd name="connsiteX1" fmla="*/ 792088 w 1899339"/>
                  <a:gd name="connsiteY1" fmla="*/ 648072 h 1539933"/>
                  <a:gd name="connsiteX2" fmla="*/ 1179259 w 1899339"/>
                  <a:gd name="connsiteY2" fmla="*/ 0 h 1539933"/>
                  <a:gd name="connsiteX3" fmla="*/ 1179259 w 1899339"/>
                  <a:gd name="connsiteY3" fmla="*/ 1512168 h 1539933"/>
                  <a:gd name="connsiteX4" fmla="*/ 1899339 w 1899339"/>
                  <a:gd name="connsiteY4" fmla="*/ 1512168 h 1539933"/>
                  <a:gd name="connsiteX0" fmla="*/ 0 w 1899339"/>
                  <a:gd name="connsiteY0" fmla="*/ 720080 h 1539933"/>
                  <a:gd name="connsiteX1" fmla="*/ 792088 w 1899339"/>
                  <a:gd name="connsiteY1" fmla="*/ 648072 h 1539933"/>
                  <a:gd name="connsiteX2" fmla="*/ 1179259 w 1899339"/>
                  <a:gd name="connsiteY2" fmla="*/ 0 h 1539933"/>
                  <a:gd name="connsiteX3" fmla="*/ 1251267 w 1899339"/>
                  <a:gd name="connsiteY3" fmla="*/ 1512169 h 1539933"/>
                  <a:gd name="connsiteX4" fmla="*/ 1899339 w 1899339"/>
                  <a:gd name="connsiteY4" fmla="*/ 1512168 h 1539933"/>
                  <a:gd name="connsiteX0" fmla="*/ 0 w 1899339"/>
                  <a:gd name="connsiteY0" fmla="*/ 720079 h 1539932"/>
                  <a:gd name="connsiteX1" fmla="*/ 792088 w 1899339"/>
                  <a:gd name="connsiteY1" fmla="*/ 648071 h 1539932"/>
                  <a:gd name="connsiteX2" fmla="*/ 1251267 w 1899339"/>
                  <a:gd name="connsiteY2" fmla="*/ 0 h 1539932"/>
                  <a:gd name="connsiteX3" fmla="*/ 1251267 w 1899339"/>
                  <a:gd name="connsiteY3" fmla="*/ 1512168 h 1539932"/>
                  <a:gd name="connsiteX4" fmla="*/ 1899339 w 1899339"/>
                  <a:gd name="connsiteY4" fmla="*/ 1512167 h 1539932"/>
                  <a:gd name="connsiteX0" fmla="*/ 0 w 1899339"/>
                  <a:gd name="connsiteY0" fmla="*/ 720079 h 1539932"/>
                  <a:gd name="connsiteX1" fmla="*/ 792088 w 1899339"/>
                  <a:gd name="connsiteY1" fmla="*/ 648071 h 1539932"/>
                  <a:gd name="connsiteX2" fmla="*/ 1251267 w 1899339"/>
                  <a:gd name="connsiteY2" fmla="*/ 0 h 1539932"/>
                  <a:gd name="connsiteX3" fmla="*/ 1251267 w 1899339"/>
                  <a:gd name="connsiteY3" fmla="*/ 1512168 h 1539932"/>
                  <a:gd name="connsiteX4" fmla="*/ 1899339 w 1899339"/>
                  <a:gd name="connsiteY4" fmla="*/ 1512167 h 1539932"/>
                  <a:gd name="connsiteX0" fmla="*/ 0 w 1899339"/>
                  <a:gd name="connsiteY0" fmla="*/ 720079 h 1539932"/>
                  <a:gd name="connsiteX1" fmla="*/ 792088 w 1899339"/>
                  <a:gd name="connsiteY1" fmla="*/ 648071 h 1539932"/>
                  <a:gd name="connsiteX2" fmla="*/ 1251267 w 1899339"/>
                  <a:gd name="connsiteY2" fmla="*/ 0 h 1539932"/>
                  <a:gd name="connsiteX3" fmla="*/ 1251267 w 1899339"/>
                  <a:gd name="connsiteY3" fmla="*/ 1512168 h 1539932"/>
                  <a:gd name="connsiteX4" fmla="*/ 1899339 w 1899339"/>
                  <a:gd name="connsiteY4" fmla="*/ 1512167 h 1539932"/>
                  <a:gd name="connsiteX0" fmla="*/ 0 w 1899339"/>
                  <a:gd name="connsiteY0" fmla="*/ 720079 h 1539932"/>
                  <a:gd name="connsiteX1" fmla="*/ 792088 w 1899339"/>
                  <a:gd name="connsiteY1" fmla="*/ 648071 h 1539932"/>
                  <a:gd name="connsiteX2" fmla="*/ 1251267 w 1899339"/>
                  <a:gd name="connsiteY2" fmla="*/ 0 h 1539932"/>
                  <a:gd name="connsiteX3" fmla="*/ 1251267 w 1899339"/>
                  <a:gd name="connsiteY3" fmla="*/ 1512168 h 1539932"/>
                  <a:gd name="connsiteX4" fmla="*/ 1899339 w 1899339"/>
                  <a:gd name="connsiteY4" fmla="*/ 1512167 h 1539932"/>
                  <a:gd name="connsiteX0" fmla="*/ 0 w 1899339"/>
                  <a:gd name="connsiteY0" fmla="*/ 720079 h 1512168"/>
                  <a:gd name="connsiteX1" fmla="*/ 792088 w 1899339"/>
                  <a:gd name="connsiteY1" fmla="*/ 648071 h 1512168"/>
                  <a:gd name="connsiteX2" fmla="*/ 1251267 w 1899339"/>
                  <a:gd name="connsiteY2" fmla="*/ 0 h 1512168"/>
                  <a:gd name="connsiteX3" fmla="*/ 1251267 w 1899339"/>
                  <a:gd name="connsiteY3" fmla="*/ 1512168 h 1512168"/>
                  <a:gd name="connsiteX4" fmla="*/ 1899339 w 1899339"/>
                  <a:gd name="connsiteY4" fmla="*/ 1512167 h 151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9339" h="1512168">
                    <a:moveTo>
                      <a:pt x="0" y="720079"/>
                    </a:moveTo>
                    <a:cubicBezTo>
                      <a:pt x="354360" y="721741"/>
                      <a:pt x="516177" y="765643"/>
                      <a:pt x="792088" y="648071"/>
                    </a:cubicBezTo>
                    <a:cubicBezTo>
                      <a:pt x="1022735" y="513418"/>
                      <a:pt x="1216724" y="296125"/>
                      <a:pt x="1251267" y="0"/>
                    </a:cubicBezTo>
                    <a:cubicBezTo>
                      <a:pt x="1237674" y="817665"/>
                      <a:pt x="1244016" y="787740"/>
                      <a:pt x="1251267" y="1512168"/>
                    </a:cubicBezTo>
                    <a:lnTo>
                      <a:pt x="1899339" y="1512167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 80"/>
              <p:cNvSpPr/>
              <p:nvPr/>
            </p:nvSpPr>
            <p:spPr>
              <a:xfrm>
                <a:off x="2153749" y="1918479"/>
                <a:ext cx="1519471" cy="1209734"/>
              </a:xfrm>
              <a:custGeom>
                <a:avLst/>
                <a:gdLst>
                  <a:gd name="connsiteX0" fmla="*/ 0 w 1843790"/>
                  <a:gd name="connsiteY0" fmla="*/ 809469 h 1648919"/>
                  <a:gd name="connsiteX1" fmla="*/ 899409 w 1843790"/>
                  <a:gd name="connsiteY1" fmla="*/ 569627 h 1648919"/>
                  <a:gd name="connsiteX2" fmla="*/ 1169232 w 1843790"/>
                  <a:gd name="connsiteY2" fmla="*/ 179882 h 1648919"/>
                  <a:gd name="connsiteX3" fmla="*/ 1843790 w 1843790"/>
                  <a:gd name="connsiteY3" fmla="*/ 1648919 h 1648919"/>
                  <a:gd name="connsiteX0" fmla="*/ 0 w 1843790"/>
                  <a:gd name="connsiteY0" fmla="*/ 845311 h 1684761"/>
                  <a:gd name="connsiteX1" fmla="*/ 899409 w 1843790"/>
                  <a:gd name="connsiteY1" fmla="*/ 605469 h 1684761"/>
                  <a:gd name="connsiteX2" fmla="*/ 1179259 w 1843790"/>
                  <a:gd name="connsiteY2" fmla="*/ 179882 h 1684761"/>
                  <a:gd name="connsiteX3" fmla="*/ 1843790 w 1843790"/>
                  <a:gd name="connsiteY3" fmla="*/ 1684761 h 1684761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99339"/>
                  <a:gd name="connsiteY0" fmla="*/ 665429 h 1512168"/>
                  <a:gd name="connsiteX1" fmla="*/ 899409 w 1899339"/>
                  <a:gd name="connsiteY1" fmla="*/ 425587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665429 h 1512168"/>
                  <a:gd name="connsiteX1" fmla="*/ 899409 w 1899339"/>
                  <a:gd name="connsiteY1" fmla="*/ 425587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899409 w 1899339"/>
                  <a:gd name="connsiteY1" fmla="*/ 425587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1008112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1008112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1008112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864096 w 1899339"/>
                  <a:gd name="connsiteY1" fmla="*/ 576064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792088 w 1899339"/>
                  <a:gd name="connsiteY1" fmla="*/ 648072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792088 w 1899339"/>
                  <a:gd name="connsiteY1" fmla="*/ 648072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792088 w 1899339"/>
                  <a:gd name="connsiteY1" fmla="*/ 648072 h 1512168"/>
                  <a:gd name="connsiteX2" fmla="*/ 1179259 w 1899339"/>
                  <a:gd name="connsiteY2" fmla="*/ 0 h 1512168"/>
                  <a:gd name="connsiteX3" fmla="*/ 1578454 w 1899339"/>
                  <a:gd name="connsiteY3" fmla="*/ 912532 h 1512168"/>
                  <a:gd name="connsiteX4" fmla="*/ 1899339 w 1899339"/>
                  <a:gd name="connsiteY4" fmla="*/ 1512168 h 1512168"/>
                  <a:gd name="connsiteX0" fmla="*/ 0 w 1899339"/>
                  <a:gd name="connsiteY0" fmla="*/ 720080 h 1512168"/>
                  <a:gd name="connsiteX1" fmla="*/ 792088 w 1899339"/>
                  <a:gd name="connsiteY1" fmla="*/ 648072 h 1512168"/>
                  <a:gd name="connsiteX2" fmla="*/ 1179259 w 1899339"/>
                  <a:gd name="connsiteY2" fmla="*/ 0 h 1512168"/>
                  <a:gd name="connsiteX3" fmla="*/ 1578454 w 1899339"/>
                  <a:gd name="connsiteY3" fmla="*/ 912532 h 1512168"/>
                  <a:gd name="connsiteX4" fmla="*/ 1899339 w 1899339"/>
                  <a:gd name="connsiteY4" fmla="*/ 1512168 h 1512168"/>
                  <a:gd name="connsiteX0" fmla="*/ 0 w 1899339"/>
                  <a:gd name="connsiteY0" fmla="*/ 720080 h 1764196"/>
                  <a:gd name="connsiteX1" fmla="*/ 792088 w 1899339"/>
                  <a:gd name="connsiteY1" fmla="*/ 648072 h 1764196"/>
                  <a:gd name="connsiteX2" fmla="*/ 1179259 w 1899339"/>
                  <a:gd name="connsiteY2" fmla="*/ 0 h 1764196"/>
                  <a:gd name="connsiteX3" fmla="*/ 1251267 w 1899339"/>
                  <a:gd name="connsiteY3" fmla="*/ 1512168 h 1764196"/>
                  <a:gd name="connsiteX4" fmla="*/ 1899339 w 1899339"/>
                  <a:gd name="connsiteY4" fmla="*/ 1512168 h 1764196"/>
                  <a:gd name="connsiteX0" fmla="*/ 0 w 1899339"/>
                  <a:gd name="connsiteY0" fmla="*/ 720080 h 1764196"/>
                  <a:gd name="connsiteX1" fmla="*/ 792088 w 1899339"/>
                  <a:gd name="connsiteY1" fmla="*/ 648072 h 1764196"/>
                  <a:gd name="connsiteX2" fmla="*/ 1179259 w 1899339"/>
                  <a:gd name="connsiteY2" fmla="*/ 0 h 1764196"/>
                  <a:gd name="connsiteX3" fmla="*/ 1251267 w 1899339"/>
                  <a:gd name="connsiteY3" fmla="*/ 1512168 h 1764196"/>
                  <a:gd name="connsiteX4" fmla="*/ 1899339 w 1899339"/>
                  <a:gd name="connsiteY4" fmla="*/ 1512168 h 1764196"/>
                  <a:gd name="connsiteX0" fmla="*/ 0 w 1899339"/>
                  <a:gd name="connsiteY0" fmla="*/ 720080 h 1764196"/>
                  <a:gd name="connsiteX1" fmla="*/ 792088 w 1899339"/>
                  <a:gd name="connsiteY1" fmla="*/ 648072 h 1764196"/>
                  <a:gd name="connsiteX2" fmla="*/ 1179259 w 1899339"/>
                  <a:gd name="connsiteY2" fmla="*/ 0 h 1764196"/>
                  <a:gd name="connsiteX3" fmla="*/ 1251267 w 1899339"/>
                  <a:gd name="connsiteY3" fmla="*/ 1512168 h 1764196"/>
                  <a:gd name="connsiteX4" fmla="*/ 1899339 w 1899339"/>
                  <a:gd name="connsiteY4" fmla="*/ 1512168 h 1764196"/>
                  <a:gd name="connsiteX0" fmla="*/ 0 w 1899339"/>
                  <a:gd name="connsiteY0" fmla="*/ 720080 h 1764196"/>
                  <a:gd name="connsiteX1" fmla="*/ 792088 w 1899339"/>
                  <a:gd name="connsiteY1" fmla="*/ 648072 h 1764196"/>
                  <a:gd name="connsiteX2" fmla="*/ 1179259 w 1899339"/>
                  <a:gd name="connsiteY2" fmla="*/ 0 h 1764196"/>
                  <a:gd name="connsiteX3" fmla="*/ 1179259 w 1899339"/>
                  <a:gd name="connsiteY3" fmla="*/ 1512168 h 1764196"/>
                  <a:gd name="connsiteX4" fmla="*/ 1899339 w 1899339"/>
                  <a:gd name="connsiteY4" fmla="*/ 1512168 h 1764196"/>
                  <a:gd name="connsiteX0" fmla="*/ 0 w 1899339"/>
                  <a:gd name="connsiteY0" fmla="*/ 720080 h 1764196"/>
                  <a:gd name="connsiteX1" fmla="*/ 792088 w 1899339"/>
                  <a:gd name="connsiteY1" fmla="*/ 648072 h 1764196"/>
                  <a:gd name="connsiteX2" fmla="*/ 1179259 w 1899339"/>
                  <a:gd name="connsiteY2" fmla="*/ 0 h 1764196"/>
                  <a:gd name="connsiteX3" fmla="*/ 1179259 w 1899339"/>
                  <a:gd name="connsiteY3" fmla="*/ 1512168 h 1764196"/>
                  <a:gd name="connsiteX4" fmla="*/ 1899339 w 1899339"/>
                  <a:gd name="connsiteY4" fmla="*/ 1512168 h 1764196"/>
                  <a:gd name="connsiteX0" fmla="*/ 0 w 1899339"/>
                  <a:gd name="connsiteY0" fmla="*/ 720080 h 1692188"/>
                  <a:gd name="connsiteX1" fmla="*/ 792088 w 1899339"/>
                  <a:gd name="connsiteY1" fmla="*/ 648072 h 1692188"/>
                  <a:gd name="connsiteX2" fmla="*/ 1179259 w 1899339"/>
                  <a:gd name="connsiteY2" fmla="*/ 0 h 1692188"/>
                  <a:gd name="connsiteX3" fmla="*/ 1179259 w 1899339"/>
                  <a:gd name="connsiteY3" fmla="*/ 1440160 h 1692188"/>
                  <a:gd name="connsiteX4" fmla="*/ 1899339 w 1899339"/>
                  <a:gd name="connsiteY4" fmla="*/ 1512168 h 1692188"/>
                  <a:gd name="connsiteX0" fmla="*/ 0 w 1899339"/>
                  <a:gd name="connsiteY0" fmla="*/ 720080 h 1764196"/>
                  <a:gd name="connsiteX1" fmla="*/ 792088 w 1899339"/>
                  <a:gd name="connsiteY1" fmla="*/ 648072 h 1764196"/>
                  <a:gd name="connsiteX2" fmla="*/ 1179259 w 1899339"/>
                  <a:gd name="connsiteY2" fmla="*/ 0 h 1764196"/>
                  <a:gd name="connsiteX3" fmla="*/ 1179259 w 1899339"/>
                  <a:gd name="connsiteY3" fmla="*/ 1512168 h 1764196"/>
                  <a:gd name="connsiteX4" fmla="*/ 1899339 w 1899339"/>
                  <a:gd name="connsiteY4" fmla="*/ 1512168 h 1764196"/>
                  <a:gd name="connsiteX0" fmla="*/ 0 w 1899339"/>
                  <a:gd name="connsiteY0" fmla="*/ 720080 h 1559244"/>
                  <a:gd name="connsiteX1" fmla="*/ 792088 w 1899339"/>
                  <a:gd name="connsiteY1" fmla="*/ 648072 h 1559244"/>
                  <a:gd name="connsiteX2" fmla="*/ 1179259 w 1899339"/>
                  <a:gd name="connsiteY2" fmla="*/ 0 h 1559244"/>
                  <a:gd name="connsiteX3" fmla="*/ 1179259 w 1899339"/>
                  <a:gd name="connsiteY3" fmla="*/ 1512168 h 1559244"/>
                  <a:gd name="connsiteX4" fmla="*/ 1899339 w 1899339"/>
                  <a:gd name="connsiteY4" fmla="*/ 1512168 h 1559244"/>
                  <a:gd name="connsiteX0" fmla="*/ 0 w 1899339"/>
                  <a:gd name="connsiteY0" fmla="*/ 720080 h 1559244"/>
                  <a:gd name="connsiteX1" fmla="*/ 792088 w 1899339"/>
                  <a:gd name="connsiteY1" fmla="*/ 648072 h 1559244"/>
                  <a:gd name="connsiteX2" fmla="*/ 1179259 w 1899339"/>
                  <a:gd name="connsiteY2" fmla="*/ 0 h 1559244"/>
                  <a:gd name="connsiteX3" fmla="*/ 1179259 w 1899339"/>
                  <a:gd name="connsiteY3" fmla="*/ 1512168 h 1559244"/>
                  <a:gd name="connsiteX4" fmla="*/ 1899339 w 1899339"/>
                  <a:gd name="connsiteY4" fmla="*/ 1512168 h 1559244"/>
                  <a:gd name="connsiteX0" fmla="*/ 0 w 1899339"/>
                  <a:gd name="connsiteY0" fmla="*/ 720080 h 1539933"/>
                  <a:gd name="connsiteX1" fmla="*/ 792088 w 1899339"/>
                  <a:gd name="connsiteY1" fmla="*/ 648072 h 1539933"/>
                  <a:gd name="connsiteX2" fmla="*/ 1179259 w 1899339"/>
                  <a:gd name="connsiteY2" fmla="*/ 0 h 1539933"/>
                  <a:gd name="connsiteX3" fmla="*/ 1179259 w 1899339"/>
                  <a:gd name="connsiteY3" fmla="*/ 1512168 h 1539933"/>
                  <a:gd name="connsiteX4" fmla="*/ 1899339 w 1899339"/>
                  <a:gd name="connsiteY4" fmla="*/ 1512168 h 1539933"/>
                  <a:gd name="connsiteX0" fmla="*/ 0 w 1899339"/>
                  <a:gd name="connsiteY0" fmla="*/ 720080 h 1539933"/>
                  <a:gd name="connsiteX1" fmla="*/ 792088 w 1899339"/>
                  <a:gd name="connsiteY1" fmla="*/ 648072 h 1539933"/>
                  <a:gd name="connsiteX2" fmla="*/ 1179259 w 1899339"/>
                  <a:gd name="connsiteY2" fmla="*/ 0 h 1539933"/>
                  <a:gd name="connsiteX3" fmla="*/ 1251267 w 1899339"/>
                  <a:gd name="connsiteY3" fmla="*/ 1512169 h 1539933"/>
                  <a:gd name="connsiteX4" fmla="*/ 1899339 w 1899339"/>
                  <a:gd name="connsiteY4" fmla="*/ 1512168 h 1539933"/>
                  <a:gd name="connsiteX0" fmla="*/ 0 w 1899339"/>
                  <a:gd name="connsiteY0" fmla="*/ 720079 h 1539932"/>
                  <a:gd name="connsiteX1" fmla="*/ 792088 w 1899339"/>
                  <a:gd name="connsiteY1" fmla="*/ 648071 h 1539932"/>
                  <a:gd name="connsiteX2" fmla="*/ 1251267 w 1899339"/>
                  <a:gd name="connsiteY2" fmla="*/ 0 h 1539932"/>
                  <a:gd name="connsiteX3" fmla="*/ 1251267 w 1899339"/>
                  <a:gd name="connsiteY3" fmla="*/ 1512168 h 1539932"/>
                  <a:gd name="connsiteX4" fmla="*/ 1899339 w 1899339"/>
                  <a:gd name="connsiteY4" fmla="*/ 1512167 h 1539932"/>
                  <a:gd name="connsiteX0" fmla="*/ 0 w 1899339"/>
                  <a:gd name="connsiteY0" fmla="*/ 720079 h 1539932"/>
                  <a:gd name="connsiteX1" fmla="*/ 792088 w 1899339"/>
                  <a:gd name="connsiteY1" fmla="*/ 648071 h 1539932"/>
                  <a:gd name="connsiteX2" fmla="*/ 1251267 w 1899339"/>
                  <a:gd name="connsiteY2" fmla="*/ 0 h 1539932"/>
                  <a:gd name="connsiteX3" fmla="*/ 1251267 w 1899339"/>
                  <a:gd name="connsiteY3" fmla="*/ 1512168 h 1539932"/>
                  <a:gd name="connsiteX4" fmla="*/ 1899339 w 1899339"/>
                  <a:gd name="connsiteY4" fmla="*/ 1512167 h 1539932"/>
                  <a:gd name="connsiteX0" fmla="*/ 0 w 1899339"/>
                  <a:gd name="connsiteY0" fmla="*/ 720079 h 1539932"/>
                  <a:gd name="connsiteX1" fmla="*/ 792088 w 1899339"/>
                  <a:gd name="connsiteY1" fmla="*/ 648071 h 1539932"/>
                  <a:gd name="connsiteX2" fmla="*/ 1251267 w 1899339"/>
                  <a:gd name="connsiteY2" fmla="*/ 0 h 1539932"/>
                  <a:gd name="connsiteX3" fmla="*/ 1251267 w 1899339"/>
                  <a:gd name="connsiteY3" fmla="*/ 1512168 h 1539932"/>
                  <a:gd name="connsiteX4" fmla="*/ 1899339 w 1899339"/>
                  <a:gd name="connsiteY4" fmla="*/ 1512167 h 1539932"/>
                  <a:gd name="connsiteX0" fmla="*/ 0 w 1899339"/>
                  <a:gd name="connsiteY0" fmla="*/ 720079 h 1539932"/>
                  <a:gd name="connsiteX1" fmla="*/ 792088 w 1899339"/>
                  <a:gd name="connsiteY1" fmla="*/ 648071 h 1539932"/>
                  <a:gd name="connsiteX2" fmla="*/ 1251267 w 1899339"/>
                  <a:gd name="connsiteY2" fmla="*/ 0 h 1539932"/>
                  <a:gd name="connsiteX3" fmla="*/ 1251267 w 1899339"/>
                  <a:gd name="connsiteY3" fmla="*/ 1512168 h 1539932"/>
                  <a:gd name="connsiteX4" fmla="*/ 1899339 w 1899339"/>
                  <a:gd name="connsiteY4" fmla="*/ 1512167 h 1539932"/>
                  <a:gd name="connsiteX0" fmla="*/ 0 w 1899339"/>
                  <a:gd name="connsiteY0" fmla="*/ 720079 h 1512168"/>
                  <a:gd name="connsiteX1" fmla="*/ 792088 w 1899339"/>
                  <a:gd name="connsiteY1" fmla="*/ 648071 h 1512168"/>
                  <a:gd name="connsiteX2" fmla="*/ 1251267 w 1899339"/>
                  <a:gd name="connsiteY2" fmla="*/ 0 h 1512168"/>
                  <a:gd name="connsiteX3" fmla="*/ 1251267 w 1899339"/>
                  <a:gd name="connsiteY3" fmla="*/ 1512168 h 1512168"/>
                  <a:gd name="connsiteX4" fmla="*/ 1899339 w 1899339"/>
                  <a:gd name="connsiteY4" fmla="*/ 1512167 h 151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9339" h="1512168">
                    <a:moveTo>
                      <a:pt x="0" y="720079"/>
                    </a:moveTo>
                    <a:cubicBezTo>
                      <a:pt x="354360" y="721741"/>
                      <a:pt x="516177" y="765643"/>
                      <a:pt x="792088" y="648071"/>
                    </a:cubicBezTo>
                    <a:cubicBezTo>
                      <a:pt x="1022735" y="513418"/>
                      <a:pt x="1216724" y="296125"/>
                      <a:pt x="1251267" y="0"/>
                    </a:cubicBezTo>
                    <a:cubicBezTo>
                      <a:pt x="1237674" y="817665"/>
                      <a:pt x="1244016" y="787740"/>
                      <a:pt x="1251267" y="1512168"/>
                    </a:cubicBezTo>
                    <a:lnTo>
                      <a:pt x="1899339" y="1512167"/>
                    </a:lnTo>
                  </a:path>
                </a:pathLst>
              </a:custGeom>
              <a:ln w="25400">
                <a:solidFill>
                  <a:schemeClr val="tx1"/>
                </a:solidFill>
                <a:prstDash val="solid"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1" name="直線コネクタ 90"/>
              <p:cNvCxnSpPr/>
              <p:nvPr/>
            </p:nvCxnSpPr>
            <p:spPr>
              <a:xfrm rot="5400000">
                <a:off x="2120199" y="3162991"/>
                <a:ext cx="85726" cy="15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テキスト ボックス 96"/>
              <p:cNvSpPr txBox="1"/>
              <p:nvPr/>
            </p:nvSpPr>
            <p:spPr>
              <a:xfrm>
                <a:off x="1818846" y="3205933"/>
                <a:ext cx="653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E</a:t>
                </a:r>
                <a:r>
                  <a:rPr lang="en-US" altLang="ja-JP" baseline="-25000" dirty="0" smtClean="0"/>
                  <a:t>Fermi</a:t>
                </a:r>
                <a:endParaRPr kumimoji="1" lang="ja-JP" altLang="en-US" baseline="-25000" dirty="0"/>
              </a:p>
            </p:txBody>
          </p:sp>
          <p:sp>
            <p:nvSpPr>
              <p:cNvPr id="102" name="テキスト ボックス 101"/>
              <p:cNvSpPr txBox="1"/>
              <p:nvPr/>
            </p:nvSpPr>
            <p:spPr>
              <a:xfrm>
                <a:off x="1373572" y="1071546"/>
                <a:ext cx="16643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 smtClean="0">
                    <a:solidFill>
                      <a:srgbClr val="00B050"/>
                    </a:solidFill>
                  </a:rPr>
                  <a:t>Full gap</a:t>
                </a:r>
                <a:endParaRPr kumimoji="1" lang="ja-JP" altLang="en-US" sz="36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 rot="16200000">
                <a:off x="-400531" y="2129563"/>
                <a:ext cx="16648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Density of State</a:t>
                </a:r>
                <a:endParaRPr kumimoji="1" lang="ja-JP" altLang="en-US" dirty="0"/>
              </a:p>
            </p:txBody>
          </p:sp>
          <p:sp>
            <p:nvSpPr>
              <p:cNvPr id="117" name="テキスト ボックス 116"/>
              <p:cNvSpPr txBox="1"/>
              <p:nvPr/>
            </p:nvSpPr>
            <p:spPr>
              <a:xfrm>
                <a:off x="1907050" y="2277239"/>
                <a:ext cx="521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gap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4819243" y="1139595"/>
              <a:ext cx="3896161" cy="2503719"/>
              <a:chOff x="4747805" y="1071546"/>
              <a:chExt cx="3896161" cy="2503719"/>
            </a:xfrm>
          </p:grpSpPr>
          <p:sp>
            <p:nvSpPr>
              <p:cNvPr id="87" name="テキスト ボックス 86"/>
              <p:cNvSpPr txBox="1"/>
              <p:nvPr/>
            </p:nvSpPr>
            <p:spPr>
              <a:xfrm rot="16200000">
                <a:off x="4100063" y="2118243"/>
                <a:ext cx="16648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Density of State</a:t>
                </a:r>
                <a:endParaRPr kumimoji="1" lang="ja-JP" altLang="en-US" dirty="0"/>
              </a:p>
            </p:txBody>
          </p:sp>
          <p:sp>
            <p:nvSpPr>
              <p:cNvPr id="89" name="テキスト ボックス 88"/>
              <p:cNvSpPr txBox="1"/>
              <p:nvPr/>
            </p:nvSpPr>
            <p:spPr>
              <a:xfrm>
                <a:off x="7819638" y="3123175"/>
                <a:ext cx="8243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Energy</a:t>
                </a:r>
                <a:endParaRPr kumimoji="1" lang="ja-JP" altLang="en-US" dirty="0"/>
              </a:p>
            </p:txBody>
          </p:sp>
          <p:sp>
            <p:nvSpPr>
              <p:cNvPr id="63" name="フリーフォーム 62"/>
              <p:cNvSpPr/>
              <p:nvPr/>
            </p:nvSpPr>
            <p:spPr>
              <a:xfrm>
                <a:off x="5119282" y="1925431"/>
                <a:ext cx="1519471" cy="1209734"/>
              </a:xfrm>
              <a:custGeom>
                <a:avLst/>
                <a:gdLst>
                  <a:gd name="connsiteX0" fmla="*/ 0 w 1843790"/>
                  <a:gd name="connsiteY0" fmla="*/ 809469 h 1648919"/>
                  <a:gd name="connsiteX1" fmla="*/ 899409 w 1843790"/>
                  <a:gd name="connsiteY1" fmla="*/ 569627 h 1648919"/>
                  <a:gd name="connsiteX2" fmla="*/ 1169232 w 1843790"/>
                  <a:gd name="connsiteY2" fmla="*/ 179882 h 1648919"/>
                  <a:gd name="connsiteX3" fmla="*/ 1843790 w 1843790"/>
                  <a:gd name="connsiteY3" fmla="*/ 1648919 h 1648919"/>
                  <a:gd name="connsiteX0" fmla="*/ 0 w 1843790"/>
                  <a:gd name="connsiteY0" fmla="*/ 845311 h 1684761"/>
                  <a:gd name="connsiteX1" fmla="*/ 899409 w 1843790"/>
                  <a:gd name="connsiteY1" fmla="*/ 605469 h 1684761"/>
                  <a:gd name="connsiteX2" fmla="*/ 1179259 w 1843790"/>
                  <a:gd name="connsiteY2" fmla="*/ 179882 h 1684761"/>
                  <a:gd name="connsiteX3" fmla="*/ 1843790 w 1843790"/>
                  <a:gd name="connsiteY3" fmla="*/ 1684761 h 1684761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99339"/>
                  <a:gd name="connsiteY0" fmla="*/ 665429 h 1512168"/>
                  <a:gd name="connsiteX1" fmla="*/ 899409 w 1899339"/>
                  <a:gd name="connsiteY1" fmla="*/ 425587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665429 h 1512168"/>
                  <a:gd name="connsiteX1" fmla="*/ 899409 w 1899339"/>
                  <a:gd name="connsiteY1" fmla="*/ 425587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899409 w 1899339"/>
                  <a:gd name="connsiteY1" fmla="*/ 425587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1008112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1008112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1008112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864096 w 1899339"/>
                  <a:gd name="connsiteY1" fmla="*/ 576064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9339" h="1512168">
                    <a:moveTo>
                      <a:pt x="0" y="720080"/>
                    </a:moveTo>
                    <a:cubicBezTo>
                      <a:pt x="324955" y="662234"/>
                      <a:pt x="660193" y="549620"/>
                      <a:pt x="936104" y="432048"/>
                    </a:cubicBezTo>
                    <a:cubicBezTo>
                      <a:pt x="1166751" y="297395"/>
                      <a:pt x="1144716" y="296125"/>
                      <a:pt x="1179259" y="0"/>
                    </a:cubicBezTo>
                    <a:cubicBezTo>
                      <a:pt x="1316326" y="329184"/>
                      <a:pt x="1671009" y="976980"/>
                      <a:pt x="1899339" y="1512168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 63"/>
              <p:cNvSpPr>
                <a:spLocks noChangeAspect="1"/>
              </p:cNvSpPr>
              <p:nvPr/>
            </p:nvSpPr>
            <p:spPr>
              <a:xfrm>
                <a:off x="6652950" y="1925431"/>
                <a:ext cx="1519471" cy="1209734"/>
              </a:xfrm>
              <a:custGeom>
                <a:avLst/>
                <a:gdLst>
                  <a:gd name="connsiteX0" fmla="*/ 0 w 1843790"/>
                  <a:gd name="connsiteY0" fmla="*/ 809469 h 1648919"/>
                  <a:gd name="connsiteX1" fmla="*/ 899409 w 1843790"/>
                  <a:gd name="connsiteY1" fmla="*/ 569627 h 1648919"/>
                  <a:gd name="connsiteX2" fmla="*/ 1169232 w 1843790"/>
                  <a:gd name="connsiteY2" fmla="*/ 179882 h 1648919"/>
                  <a:gd name="connsiteX3" fmla="*/ 1843790 w 1843790"/>
                  <a:gd name="connsiteY3" fmla="*/ 1648919 h 1648919"/>
                  <a:gd name="connsiteX0" fmla="*/ 0 w 1843790"/>
                  <a:gd name="connsiteY0" fmla="*/ 845311 h 1684761"/>
                  <a:gd name="connsiteX1" fmla="*/ 899409 w 1843790"/>
                  <a:gd name="connsiteY1" fmla="*/ 605469 h 1684761"/>
                  <a:gd name="connsiteX2" fmla="*/ 1179259 w 1843790"/>
                  <a:gd name="connsiteY2" fmla="*/ 179882 h 1684761"/>
                  <a:gd name="connsiteX3" fmla="*/ 1843790 w 1843790"/>
                  <a:gd name="connsiteY3" fmla="*/ 1684761 h 1684761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99339"/>
                  <a:gd name="connsiteY0" fmla="*/ 665429 h 1512168"/>
                  <a:gd name="connsiteX1" fmla="*/ 899409 w 1899339"/>
                  <a:gd name="connsiteY1" fmla="*/ 425587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665429 h 1512168"/>
                  <a:gd name="connsiteX1" fmla="*/ 899409 w 1899339"/>
                  <a:gd name="connsiteY1" fmla="*/ 425587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899409 w 1899339"/>
                  <a:gd name="connsiteY1" fmla="*/ 425587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1008112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1008112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1008112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864096 w 1899339"/>
                  <a:gd name="connsiteY1" fmla="*/ 576064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9339" h="1512168">
                    <a:moveTo>
                      <a:pt x="0" y="720080"/>
                    </a:moveTo>
                    <a:cubicBezTo>
                      <a:pt x="324955" y="662234"/>
                      <a:pt x="660193" y="549620"/>
                      <a:pt x="936104" y="432048"/>
                    </a:cubicBezTo>
                    <a:cubicBezTo>
                      <a:pt x="1166751" y="297395"/>
                      <a:pt x="1144716" y="296125"/>
                      <a:pt x="1179259" y="0"/>
                    </a:cubicBezTo>
                    <a:cubicBezTo>
                      <a:pt x="1316326" y="329184"/>
                      <a:pt x="1671009" y="976980"/>
                      <a:pt x="1899339" y="1512168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" name="グループ化 64"/>
              <p:cNvGrpSpPr/>
              <p:nvPr/>
            </p:nvGrpSpPr>
            <p:grpSpPr>
              <a:xfrm>
                <a:off x="5120676" y="1349367"/>
                <a:ext cx="3484780" cy="1785798"/>
                <a:chOff x="323528" y="1349846"/>
                <a:chExt cx="3995936" cy="2871242"/>
              </a:xfrm>
            </p:grpSpPr>
            <p:cxnSp>
              <p:nvCxnSpPr>
                <p:cNvPr id="66" name="直線矢印コネクタ 65"/>
                <p:cNvCxnSpPr/>
                <p:nvPr/>
              </p:nvCxnSpPr>
              <p:spPr>
                <a:xfrm>
                  <a:off x="323528" y="4219500"/>
                  <a:ext cx="3995936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矢印コネクタ 66"/>
                <p:cNvCxnSpPr/>
                <p:nvPr/>
              </p:nvCxnSpPr>
              <p:spPr>
                <a:xfrm rot="5400000" flipH="1" flipV="1">
                  <a:off x="-1106760" y="2780134"/>
                  <a:ext cx="2871242" cy="1066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直線コネクタ 95"/>
              <p:cNvCxnSpPr/>
              <p:nvPr/>
            </p:nvCxnSpPr>
            <p:spPr>
              <a:xfrm rot="5400000">
                <a:off x="6601338" y="3162991"/>
                <a:ext cx="85726" cy="15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テキスト ボックス 100"/>
              <p:cNvSpPr txBox="1"/>
              <p:nvPr/>
            </p:nvSpPr>
            <p:spPr>
              <a:xfrm>
                <a:off x="6319440" y="3205933"/>
                <a:ext cx="653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E</a:t>
                </a:r>
                <a:r>
                  <a:rPr lang="en-US" altLang="ja-JP" baseline="-25000" dirty="0" smtClean="0"/>
                  <a:t>Fermi</a:t>
                </a:r>
                <a:endParaRPr kumimoji="1" lang="ja-JP" altLang="en-US" baseline="-25000" dirty="0"/>
              </a:p>
            </p:txBody>
          </p:sp>
          <p:sp>
            <p:nvSpPr>
              <p:cNvPr id="103" name="テキスト ボックス 102"/>
              <p:cNvSpPr txBox="1"/>
              <p:nvPr/>
            </p:nvSpPr>
            <p:spPr>
              <a:xfrm>
                <a:off x="5572132" y="1071546"/>
                <a:ext cx="21196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 smtClean="0">
                    <a:solidFill>
                      <a:srgbClr val="0070C0"/>
                    </a:solidFill>
                  </a:rPr>
                  <a:t>Nodal gap</a:t>
                </a:r>
                <a:endParaRPr kumimoji="1" lang="ja-JP" altLang="en-US" sz="36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20" name="テキスト ボックス 119"/>
              <p:cNvSpPr txBox="1"/>
              <p:nvPr/>
            </p:nvSpPr>
            <p:spPr>
              <a:xfrm>
                <a:off x="6407644" y="2278061"/>
                <a:ext cx="521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gap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5" name="テキスト ボックス 34"/>
          <p:cNvSpPr txBox="1"/>
          <p:nvPr/>
        </p:nvSpPr>
        <p:spPr>
          <a:xfrm>
            <a:off x="2571736" y="5500702"/>
            <a:ext cx="4160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b="1" dirty="0" smtClean="0"/>
              <a:t>Spin-Lattice Relaxation Rate (by NMR)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b="1" dirty="0" smtClean="0"/>
              <a:t>Magnetic Penetration Depth</a:t>
            </a:r>
            <a:endParaRPr kumimoji="1" lang="en-US" altLang="ja-JP" b="1" dirty="0" smtClean="0"/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b="1" dirty="0" smtClean="0"/>
              <a:t>Thermal Conductivity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b="1" dirty="0" smtClean="0"/>
              <a:t>Specific Heat</a:t>
            </a:r>
            <a:endParaRPr kumimoji="1" lang="en-US" altLang="ja-JP" b="1" dirty="0" smtClean="0"/>
          </a:p>
        </p:txBody>
      </p:sp>
      <p:graphicFrame>
        <p:nvGraphicFramePr>
          <p:cNvPr id="39" name="表 38"/>
          <p:cNvGraphicFramePr>
            <a:graphicFrameLocks noGrp="1"/>
          </p:cNvGraphicFramePr>
          <p:nvPr/>
        </p:nvGraphicFramePr>
        <p:xfrm>
          <a:off x="428596" y="3803028"/>
          <a:ext cx="371477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33"/>
                <a:gridCol w="1614841"/>
                <a:gridCol w="762602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Structure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Substance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</a:t>
                      </a:r>
                      <a:r>
                        <a:rPr kumimoji="1" lang="en-US" altLang="ja-JP" i="1" dirty="0" smtClean="0"/>
                        <a:t>T</a:t>
                      </a:r>
                      <a:r>
                        <a:rPr kumimoji="1" lang="en-US" altLang="ja-JP" baseline="-25000" dirty="0" smtClean="0"/>
                        <a:t>c</a:t>
                      </a:r>
                      <a:r>
                        <a:rPr kumimoji="1" lang="en-US" altLang="ja-JP" dirty="0" smtClean="0"/>
                        <a:t> [K]</a:t>
                      </a:r>
                      <a:endParaRPr kumimoji="1" lang="en-US" altLang="ja-JP" baseline="-25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42622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CaAlO</a:t>
                      </a:r>
                      <a:r>
                        <a:rPr kumimoji="1" lang="en-US" altLang="ja-JP" b="1" dirty="0" err="1" smtClean="0"/>
                        <a:t>FeAs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Nd</a:t>
                      </a:r>
                      <a:r>
                        <a:rPr kumimoji="1" lang="en-US" altLang="ja-JP" b="1" dirty="0" err="1" smtClean="0"/>
                        <a:t>FeAs</a:t>
                      </a:r>
                      <a:r>
                        <a:rPr kumimoji="1" lang="en-US" altLang="ja-JP" dirty="0" err="1" smtClean="0"/>
                        <a:t>O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B050"/>
                          </a:solidFill>
                        </a:rPr>
                        <a:t>Ba</a:t>
                      </a:r>
                      <a:r>
                        <a:rPr kumimoji="1" lang="en-US" altLang="ja-JP" baseline="-25000" dirty="0" smtClean="0">
                          <a:solidFill>
                            <a:srgbClr val="00B050"/>
                          </a:solidFill>
                        </a:rPr>
                        <a:t>1-x</a:t>
                      </a:r>
                      <a:r>
                        <a:rPr kumimoji="1" lang="en-US" altLang="ja-JP" dirty="0" smtClean="0">
                          <a:solidFill>
                            <a:srgbClr val="00B050"/>
                          </a:solidFill>
                        </a:rPr>
                        <a:t>K</a:t>
                      </a:r>
                      <a:r>
                        <a:rPr kumimoji="1" lang="en-US" altLang="ja-JP" baseline="-250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r>
                        <a:rPr kumimoji="1" lang="en-US" altLang="ja-JP" b="1" dirty="0" smtClean="0">
                          <a:solidFill>
                            <a:srgbClr val="00B050"/>
                          </a:solidFill>
                        </a:rPr>
                        <a:t>Fe</a:t>
                      </a:r>
                      <a:r>
                        <a:rPr kumimoji="1" lang="en-US" altLang="ja-JP" baseline="-250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kumimoji="1" lang="en-US" altLang="ja-JP" b="1" dirty="0" smtClean="0">
                          <a:solidFill>
                            <a:srgbClr val="00B050"/>
                          </a:solidFill>
                        </a:rPr>
                        <a:t>As</a:t>
                      </a:r>
                      <a:r>
                        <a:rPr kumimoji="1" lang="en-US" altLang="ja-JP" baseline="-250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kumimoji="1" lang="ja-JP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38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表 39"/>
          <p:cNvGraphicFramePr>
            <a:graphicFrameLocks noGrp="1"/>
          </p:cNvGraphicFramePr>
          <p:nvPr/>
        </p:nvGraphicFramePr>
        <p:xfrm>
          <a:off x="4929190" y="3786190"/>
          <a:ext cx="371477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33"/>
                <a:gridCol w="1614841"/>
                <a:gridCol w="762602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Structure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Substance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</a:t>
                      </a:r>
                      <a:r>
                        <a:rPr kumimoji="1" lang="en-US" altLang="ja-JP" i="1" dirty="0" smtClean="0"/>
                        <a:t>T</a:t>
                      </a:r>
                      <a:r>
                        <a:rPr kumimoji="1" lang="en-US" altLang="ja-JP" baseline="-25000" dirty="0" smtClean="0"/>
                        <a:t>c</a:t>
                      </a:r>
                      <a:r>
                        <a:rPr kumimoji="1" lang="en-US" altLang="ja-JP" dirty="0" smtClean="0"/>
                        <a:t> [K]</a:t>
                      </a:r>
                      <a:endParaRPr kumimoji="1" lang="en-US" altLang="ja-JP" baseline="-25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42622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SrScO</a:t>
                      </a:r>
                      <a:r>
                        <a:rPr kumimoji="1" lang="en-US" altLang="ja-JP" b="1" dirty="0" err="1" smtClean="0"/>
                        <a:t>Fe</a:t>
                      </a:r>
                      <a:r>
                        <a:rPr kumimoji="1" lang="en-US" altLang="ja-JP" b="1" dirty="0" err="1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1111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La</a:t>
                      </a:r>
                      <a:r>
                        <a:rPr kumimoji="1" lang="en-US" altLang="ja-JP" b="1" dirty="0" err="1" smtClean="0"/>
                        <a:t>Fe</a:t>
                      </a:r>
                      <a:r>
                        <a:rPr kumimoji="1" lang="en-US" altLang="ja-JP" b="1" dirty="0" err="1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kumimoji="1" lang="en-US" altLang="ja-JP" dirty="0" err="1" smtClean="0"/>
                        <a:t>O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rgbClr val="0070C0"/>
                          </a:solidFill>
                        </a:rPr>
                        <a:t>Ba</a:t>
                      </a:r>
                      <a:r>
                        <a:rPr kumimoji="1" lang="en-US" altLang="ja-JP" b="1" dirty="0" smtClean="0">
                          <a:solidFill>
                            <a:srgbClr val="0070C0"/>
                          </a:solidFill>
                        </a:rPr>
                        <a:t>Fe</a:t>
                      </a:r>
                      <a:r>
                        <a:rPr kumimoji="1" lang="en-US" altLang="ja-JP" baseline="-25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kumimoji="1" lang="en-US" altLang="ja-JP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kumimoji="1" lang="en-US" altLang="ja-JP" b="1" dirty="0" smtClean="0">
                          <a:solidFill>
                            <a:srgbClr val="0070C0"/>
                          </a:solidFill>
                        </a:rPr>
                        <a:t>As</a:t>
                      </a:r>
                      <a:r>
                        <a:rPr kumimoji="1" lang="en-US" altLang="ja-JP" baseline="-25000" dirty="0" smtClean="0">
                          <a:solidFill>
                            <a:srgbClr val="0070C0"/>
                          </a:solidFill>
                        </a:rPr>
                        <a:t>1-x</a:t>
                      </a:r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kumimoji="1" lang="en-US" altLang="ja-JP" baseline="-25000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r>
                        <a:rPr kumimoji="1" lang="en-US" altLang="ja-JP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kumimoji="1" lang="en-US" altLang="ja-JP" baseline="-25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31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3" name="グループ化 42"/>
          <p:cNvGrpSpPr/>
          <p:nvPr/>
        </p:nvGrpSpPr>
        <p:grpSpPr>
          <a:xfrm>
            <a:off x="500034" y="4929198"/>
            <a:ext cx="8143932" cy="357190"/>
            <a:chOff x="500034" y="4929198"/>
            <a:chExt cx="8143932" cy="357190"/>
          </a:xfrm>
        </p:grpSpPr>
        <p:sp>
          <p:nvSpPr>
            <p:cNvPr id="41" name="円/楕円 40"/>
            <p:cNvSpPr/>
            <p:nvPr/>
          </p:nvSpPr>
          <p:spPr>
            <a:xfrm>
              <a:off x="500034" y="4929198"/>
              <a:ext cx="3643338" cy="35719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5000628" y="4929198"/>
              <a:ext cx="3643338" cy="35719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2569702" y="5500702"/>
            <a:ext cx="4160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b="1" dirty="0" smtClean="0">
                <a:solidFill>
                  <a:srgbClr val="FF0000"/>
                </a:solidFill>
              </a:rPr>
              <a:t>Spin-Lattice Relaxation Rate (by NMR)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b="1" dirty="0" smtClean="0"/>
              <a:t>Magnetic Penetration Depth</a:t>
            </a:r>
            <a:endParaRPr kumimoji="1" lang="en-US" altLang="ja-JP" b="1" dirty="0" smtClean="0"/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b="1" dirty="0" smtClean="0"/>
              <a:t>Thermal Conductivity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b="1" dirty="0" smtClean="0"/>
              <a:t>Specific Heat</a:t>
            </a:r>
            <a:endParaRPr kumimoji="1" lang="en-US" altLang="ja-JP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4" grpId="0"/>
      <p:bldP spid="4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6900889" y="4886672"/>
            <a:ext cx="1600201" cy="990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800" b="1" dirty="0" smtClean="0"/>
              <a:t>electronic </a:t>
            </a:r>
          </a:p>
          <a:p>
            <a:pPr algn="ctr"/>
            <a:r>
              <a:rPr lang="en-US" altLang="ja-JP" sz="2800" b="1" dirty="0" smtClean="0"/>
              <a:t>spin</a:t>
            </a:r>
            <a:endParaRPr lang="en-US" altLang="ja-JP" sz="2800" b="1" dirty="0"/>
          </a:p>
        </p:txBody>
      </p:sp>
      <p:pic>
        <p:nvPicPr>
          <p:cNvPr id="31" name="Picture 6" descr="C:\Documents and Settings\mukuda\デスクトップ\T1概要\T1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8049" y="2319626"/>
            <a:ext cx="1777807" cy="155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 noChangeAspect="1"/>
          </p:cNvGrpSpPr>
          <p:nvPr/>
        </p:nvGrpSpPr>
        <p:grpSpPr bwMode="auto">
          <a:xfrm>
            <a:off x="3297591" y="1643050"/>
            <a:ext cx="2714569" cy="2017750"/>
            <a:chOff x="3984" y="1104"/>
            <a:chExt cx="1344" cy="999"/>
          </a:xfrm>
        </p:grpSpPr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3984" y="1296"/>
              <a:ext cx="1344" cy="807"/>
              <a:chOff x="3984" y="1056"/>
              <a:chExt cx="1344" cy="807"/>
            </a:xfrm>
          </p:grpSpPr>
          <p:pic>
            <p:nvPicPr>
              <p:cNvPr id="17" name="Picture 31" descr="C:\Documents and Settings\mukuda\デスクトップ\T1概要\T1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72" y="1056"/>
                <a:ext cx="1056" cy="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AutoShape 32"/>
              <p:cNvSpPr>
                <a:spLocks noChangeArrowheads="1"/>
              </p:cNvSpPr>
              <p:nvPr/>
            </p:nvSpPr>
            <p:spPr bwMode="auto">
              <a:xfrm>
                <a:off x="3984" y="1344"/>
                <a:ext cx="384" cy="336"/>
              </a:xfrm>
              <a:prstGeom prst="rightArrow">
                <a:avLst>
                  <a:gd name="adj1" fmla="val 53574"/>
                  <a:gd name="adj2" fmla="val 58333"/>
                </a:avLst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4176" y="1104"/>
              <a:ext cx="101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b="0" dirty="0" smtClean="0">
                  <a:solidFill>
                    <a:srgbClr val="FF6600"/>
                  </a:solidFill>
                </a:rPr>
                <a:t>Releases </a:t>
              </a:r>
              <a:r>
                <a:rPr lang="en-US" altLang="ja-JP" b="0" dirty="0">
                  <a:solidFill>
                    <a:srgbClr val="FF6600"/>
                  </a:solidFill>
                </a:rPr>
                <a:t>the energy</a:t>
              </a:r>
            </a:p>
          </p:txBody>
        </p:sp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1406" y="1100064"/>
            <a:ext cx="4751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</a:t>
            </a:r>
            <a:r>
              <a:rPr lang="en-US" altLang="ja-JP" sz="2800" b="1" baseline="-25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</a:t>
            </a:r>
            <a:r>
              <a:rPr lang="en-US" altLang="ja-JP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: spin-lattice relaxation time 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2857488" y="4857760"/>
            <a:ext cx="1600200" cy="990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800" b="1" dirty="0" smtClean="0"/>
              <a:t>nuclear </a:t>
            </a:r>
          </a:p>
          <a:p>
            <a:pPr algn="ctr"/>
            <a:r>
              <a:rPr lang="en-US" altLang="ja-JP" sz="2800" b="1" dirty="0" smtClean="0"/>
              <a:t>spin</a:t>
            </a:r>
            <a:endParaRPr lang="en-US" altLang="ja-JP" sz="2800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643306" y="4191664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00B050"/>
                </a:solidFill>
              </a:rPr>
              <a:t>Spin</a:t>
            </a:r>
            <a:r>
              <a:rPr lang="en-US" altLang="ja-JP" sz="2800" b="1" dirty="0" smtClean="0">
                <a:solidFill>
                  <a:srgbClr val="00B050"/>
                </a:solidFill>
              </a:rPr>
              <a:t>-Lattice interaction</a:t>
            </a:r>
            <a:endParaRPr kumimoji="1" lang="ja-JP" altLang="en-US" sz="2800" b="1" dirty="0">
              <a:solidFill>
                <a:srgbClr val="00B050"/>
              </a:solidFill>
            </a:endParaRPr>
          </a:p>
        </p:txBody>
      </p:sp>
      <p:grpSp>
        <p:nvGrpSpPr>
          <p:cNvPr id="5" name="グループ化 33"/>
          <p:cNvGrpSpPr/>
          <p:nvPr/>
        </p:nvGrpSpPr>
        <p:grpSpPr>
          <a:xfrm>
            <a:off x="4643438" y="4929198"/>
            <a:ext cx="2256387" cy="1051026"/>
            <a:chOff x="2578208" y="4923895"/>
            <a:chExt cx="2256387" cy="1051026"/>
          </a:xfrm>
        </p:grpSpPr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2578208" y="5267035"/>
              <a:ext cx="225638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 dirty="0" smtClean="0"/>
                <a:t>Energy </a:t>
              </a:r>
              <a:r>
                <a:rPr lang="en-US" altLang="ja-JP" sz="2000" dirty="0"/>
                <a:t> </a:t>
              </a:r>
              <a:r>
                <a:rPr lang="en-US" altLang="ja-JP" sz="2000" dirty="0" smtClean="0"/>
                <a:t>Transfers in </a:t>
              </a:r>
            </a:p>
            <a:p>
              <a:pPr algn="ctr"/>
              <a:r>
                <a:rPr lang="en-US" altLang="ja-JP" sz="2000" dirty="0" smtClean="0"/>
                <a:t>almost </a:t>
              </a:r>
              <a:r>
                <a:rPr lang="en-US" altLang="ja-JP" sz="2000" i="1" dirty="0" smtClean="0"/>
                <a:t>T</a:t>
              </a:r>
              <a:r>
                <a:rPr lang="en-US" altLang="ja-JP" sz="2000" baseline="-25000" dirty="0" smtClean="0"/>
                <a:t>1</a:t>
              </a:r>
              <a:r>
                <a:rPr lang="en-US" altLang="ja-JP" sz="2000" dirty="0" smtClean="0"/>
                <a:t> time</a:t>
              </a:r>
              <a:endParaRPr lang="en-US" altLang="ja-JP" sz="2000" dirty="0"/>
            </a:p>
          </p:txBody>
        </p:sp>
        <p:sp>
          <p:nvSpPr>
            <p:cNvPr id="29" name="AutoShape 18"/>
            <p:cNvSpPr>
              <a:spLocks noChangeArrowheads="1"/>
            </p:cNvSpPr>
            <p:nvPr/>
          </p:nvSpPr>
          <p:spPr bwMode="auto">
            <a:xfrm>
              <a:off x="3062321" y="4923895"/>
              <a:ext cx="1143001" cy="3048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0 w 21600"/>
                <a:gd name="T13" fmla="*/ 4163 h 21600"/>
                <a:gd name="T14" fmla="*/ 16680 w 21600"/>
                <a:gd name="T15" fmla="*/ 174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590" y="0"/>
                  </a:moveTo>
                  <a:lnTo>
                    <a:pt x="13590" y="4163"/>
                  </a:lnTo>
                  <a:lnTo>
                    <a:pt x="3375" y="4163"/>
                  </a:lnTo>
                  <a:lnTo>
                    <a:pt x="3375" y="17437"/>
                  </a:lnTo>
                  <a:lnTo>
                    <a:pt x="13590" y="17437"/>
                  </a:lnTo>
                  <a:lnTo>
                    <a:pt x="1359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4163"/>
                  </a:moveTo>
                  <a:lnTo>
                    <a:pt x="1350" y="17437"/>
                  </a:lnTo>
                  <a:lnTo>
                    <a:pt x="2700" y="17437"/>
                  </a:lnTo>
                  <a:lnTo>
                    <a:pt x="2700" y="4163"/>
                  </a:lnTo>
                  <a:close/>
                </a:path>
                <a:path w="21600" h="21600">
                  <a:moveTo>
                    <a:pt x="0" y="4163"/>
                  </a:moveTo>
                  <a:lnTo>
                    <a:pt x="0" y="17437"/>
                  </a:lnTo>
                  <a:lnTo>
                    <a:pt x="675" y="17437"/>
                  </a:lnTo>
                  <a:lnTo>
                    <a:pt x="675" y="4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</p:grpSp>
      <p:sp>
        <p:nvSpPr>
          <p:cNvPr id="21" name="フリーフォーム 20"/>
          <p:cNvSpPr/>
          <p:nvPr/>
        </p:nvSpPr>
        <p:spPr>
          <a:xfrm>
            <a:off x="5580112" y="2676654"/>
            <a:ext cx="1368151" cy="432048"/>
          </a:xfrm>
          <a:custGeom>
            <a:avLst/>
            <a:gdLst>
              <a:gd name="connsiteX0" fmla="*/ 0 w 1941342"/>
              <a:gd name="connsiteY0" fmla="*/ 281354 h 288388"/>
              <a:gd name="connsiteX1" fmla="*/ 295422 w 1941342"/>
              <a:gd name="connsiteY1" fmla="*/ 0 h 288388"/>
              <a:gd name="connsiteX2" fmla="*/ 576776 w 1941342"/>
              <a:gd name="connsiteY2" fmla="*/ 281354 h 288388"/>
              <a:gd name="connsiteX3" fmla="*/ 914400 w 1941342"/>
              <a:gd name="connsiteY3" fmla="*/ 42203 h 288388"/>
              <a:gd name="connsiteX4" fmla="*/ 1167619 w 1941342"/>
              <a:gd name="connsiteY4" fmla="*/ 281354 h 288388"/>
              <a:gd name="connsiteX5" fmla="*/ 1463040 w 1941342"/>
              <a:gd name="connsiteY5" fmla="*/ 70338 h 288388"/>
              <a:gd name="connsiteX6" fmla="*/ 1716259 w 1941342"/>
              <a:gd name="connsiteY6" fmla="*/ 267286 h 288388"/>
              <a:gd name="connsiteX7" fmla="*/ 1941342 w 1941342"/>
              <a:gd name="connsiteY7" fmla="*/ 154744 h 288388"/>
              <a:gd name="connsiteX8" fmla="*/ 1941342 w 1941342"/>
              <a:gd name="connsiteY8" fmla="*/ 154744 h 288388"/>
              <a:gd name="connsiteX0" fmla="*/ 0 w 1941342"/>
              <a:gd name="connsiteY0" fmla="*/ 281354 h 291200"/>
              <a:gd name="connsiteX1" fmla="*/ 295422 w 1941342"/>
              <a:gd name="connsiteY1" fmla="*/ 0 h 291200"/>
              <a:gd name="connsiteX2" fmla="*/ 576776 w 1941342"/>
              <a:gd name="connsiteY2" fmla="*/ 281354 h 291200"/>
              <a:gd name="connsiteX3" fmla="*/ 914400 w 1941342"/>
              <a:gd name="connsiteY3" fmla="*/ 42203 h 291200"/>
              <a:gd name="connsiteX4" fmla="*/ 1167619 w 1941342"/>
              <a:gd name="connsiteY4" fmla="*/ 281354 h 291200"/>
              <a:gd name="connsiteX5" fmla="*/ 1450889 w 1941342"/>
              <a:gd name="connsiteY5" fmla="*/ 11262 h 291200"/>
              <a:gd name="connsiteX6" fmla="*/ 1716259 w 1941342"/>
              <a:gd name="connsiteY6" fmla="*/ 267286 h 291200"/>
              <a:gd name="connsiteX7" fmla="*/ 1941342 w 1941342"/>
              <a:gd name="connsiteY7" fmla="*/ 154744 h 291200"/>
              <a:gd name="connsiteX8" fmla="*/ 1941342 w 1941342"/>
              <a:gd name="connsiteY8" fmla="*/ 154744 h 291200"/>
              <a:gd name="connsiteX0" fmla="*/ 0 w 1941342"/>
              <a:gd name="connsiteY0" fmla="*/ 281354 h 291200"/>
              <a:gd name="connsiteX1" fmla="*/ 295422 w 1941342"/>
              <a:gd name="connsiteY1" fmla="*/ 0 h 291200"/>
              <a:gd name="connsiteX2" fmla="*/ 576776 w 1941342"/>
              <a:gd name="connsiteY2" fmla="*/ 281354 h 291200"/>
              <a:gd name="connsiteX3" fmla="*/ 874825 w 1941342"/>
              <a:gd name="connsiteY3" fmla="*/ 11262 h 291200"/>
              <a:gd name="connsiteX4" fmla="*/ 1167619 w 1941342"/>
              <a:gd name="connsiteY4" fmla="*/ 281354 h 291200"/>
              <a:gd name="connsiteX5" fmla="*/ 1450889 w 1941342"/>
              <a:gd name="connsiteY5" fmla="*/ 11262 h 291200"/>
              <a:gd name="connsiteX6" fmla="*/ 1716259 w 1941342"/>
              <a:gd name="connsiteY6" fmla="*/ 267286 h 291200"/>
              <a:gd name="connsiteX7" fmla="*/ 1941342 w 1941342"/>
              <a:gd name="connsiteY7" fmla="*/ 154744 h 291200"/>
              <a:gd name="connsiteX8" fmla="*/ 1941342 w 1941342"/>
              <a:gd name="connsiteY8" fmla="*/ 154744 h 291200"/>
              <a:gd name="connsiteX0" fmla="*/ 0 w 1969122"/>
              <a:gd name="connsiteY0" fmla="*/ 281354 h 291200"/>
              <a:gd name="connsiteX1" fmla="*/ 295422 w 1969122"/>
              <a:gd name="connsiteY1" fmla="*/ 0 h 291200"/>
              <a:gd name="connsiteX2" fmla="*/ 576776 w 1969122"/>
              <a:gd name="connsiteY2" fmla="*/ 281354 h 291200"/>
              <a:gd name="connsiteX3" fmla="*/ 874825 w 1969122"/>
              <a:gd name="connsiteY3" fmla="*/ 11262 h 291200"/>
              <a:gd name="connsiteX4" fmla="*/ 1167619 w 1969122"/>
              <a:gd name="connsiteY4" fmla="*/ 281354 h 291200"/>
              <a:gd name="connsiteX5" fmla="*/ 1450889 w 1969122"/>
              <a:gd name="connsiteY5" fmla="*/ 11262 h 291200"/>
              <a:gd name="connsiteX6" fmla="*/ 1716259 w 1969122"/>
              <a:gd name="connsiteY6" fmla="*/ 267286 h 291200"/>
              <a:gd name="connsiteX7" fmla="*/ 1941342 w 1969122"/>
              <a:gd name="connsiteY7" fmla="*/ 154744 h 291200"/>
              <a:gd name="connsiteX8" fmla="*/ 1882937 w 1969122"/>
              <a:gd name="connsiteY8" fmla="*/ 83270 h 291200"/>
              <a:gd name="connsiteX0" fmla="*/ 0 w 2118429"/>
              <a:gd name="connsiteY0" fmla="*/ 281354 h 291200"/>
              <a:gd name="connsiteX1" fmla="*/ 295422 w 2118429"/>
              <a:gd name="connsiteY1" fmla="*/ 0 h 291200"/>
              <a:gd name="connsiteX2" fmla="*/ 576776 w 2118429"/>
              <a:gd name="connsiteY2" fmla="*/ 281354 h 291200"/>
              <a:gd name="connsiteX3" fmla="*/ 874825 w 2118429"/>
              <a:gd name="connsiteY3" fmla="*/ 11262 h 291200"/>
              <a:gd name="connsiteX4" fmla="*/ 1167619 w 2118429"/>
              <a:gd name="connsiteY4" fmla="*/ 281354 h 291200"/>
              <a:gd name="connsiteX5" fmla="*/ 1450889 w 2118429"/>
              <a:gd name="connsiteY5" fmla="*/ 11262 h 291200"/>
              <a:gd name="connsiteX6" fmla="*/ 1716259 w 2118429"/>
              <a:gd name="connsiteY6" fmla="*/ 267286 h 291200"/>
              <a:gd name="connsiteX7" fmla="*/ 1941342 w 2118429"/>
              <a:gd name="connsiteY7" fmla="*/ 154744 h 291200"/>
              <a:gd name="connsiteX8" fmla="*/ 2098961 w 2118429"/>
              <a:gd name="connsiteY8" fmla="*/ 155278 h 2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8429" h="291200">
                <a:moveTo>
                  <a:pt x="0" y="281354"/>
                </a:moveTo>
                <a:cubicBezTo>
                  <a:pt x="99646" y="140677"/>
                  <a:pt x="199293" y="0"/>
                  <a:pt x="295422" y="0"/>
                </a:cubicBezTo>
                <a:cubicBezTo>
                  <a:pt x="391551" y="0"/>
                  <a:pt x="480209" y="279477"/>
                  <a:pt x="576776" y="281354"/>
                </a:cubicBezTo>
                <a:cubicBezTo>
                  <a:pt x="673343" y="283231"/>
                  <a:pt x="776351" y="11262"/>
                  <a:pt x="874825" y="11262"/>
                </a:cubicBezTo>
                <a:cubicBezTo>
                  <a:pt x="973299" y="11262"/>
                  <a:pt x="1071608" y="281354"/>
                  <a:pt x="1167619" y="281354"/>
                </a:cubicBezTo>
                <a:cubicBezTo>
                  <a:pt x="1263630" y="281354"/>
                  <a:pt x="1359449" y="13607"/>
                  <a:pt x="1450889" y="11262"/>
                </a:cubicBezTo>
                <a:cubicBezTo>
                  <a:pt x="1542329" y="8917"/>
                  <a:pt x="1634517" y="243372"/>
                  <a:pt x="1716259" y="267286"/>
                </a:cubicBezTo>
                <a:cubicBezTo>
                  <a:pt x="1798001" y="291200"/>
                  <a:pt x="1877558" y="173412"/>
                  <a:pt x="1941342" y="154744"/>
                </a:cubicBezTo>
                <a:cubicBezTo>
                  <a:pt x="2005126" y="136076"/>
                  <a:pt x="2118429" y="179103"/>
                  <a:pt x="2098961" y="155278"/>
                </a:cubicBezTo>
              </a:path>
            </a:pathLst>
          </a:cu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0"/>
          <p:cNvGrpSpPr/>
          <p:nvPr/>
        </p:nvGrpSpPr>
        <p:grpSpPr>
          <a:xfrm>
            <a:off x="6308850" y="2390286"/>
            <a:ext cx="2642142" cy="824400"/>
            <a:chOff x="1448525" y="5147999"/>
            <a:chExt cx="3816424" cy="1516489"/>
          </a:xfrm>
        </p:grpSpPr>
        <p:sp>
          <p:nvSpPr>
            <p:cNvPr id="44" name="フリーフォーム 43"/>
            <p:cNvSpPr/>
            <p:nvPr/>
          </p:nvSpPr>
          <p:spPr>
            <a:xfrm>
              <a:off x="1448525" y="5148001"/>
              <a:ext cx="1899339" cy="1512168"/>
            </a:xfrm>
            <a:custGeom>
              <a:avLst/>
              <a:gdLst>
                <a:gd name="connsiteX0" fmla="*/ 0 w 1843790"/>
                <a:gd name="connsiteY0" fmla="*/ 809469 h 1648919"/>
                <a:gd name="connsiteX1" fmla="*/ 899409 w 1843790"/>
                <a:gd name="connsiteY1" fmla="*/ 569627 h 1648919"/>
                <a:gd name="connsiteX2" fmla="*/ 1169232 w 1843790"/>
                <a:gd name="connsiteY2" fmla="*/ 179882 h 1648919"/>
                <a:gd name="connsiteX3" fmla="*/ 1843790 w 1843790"/>
                <a:gd name="connsiteY3" fmla="*/ 1648919 h 1648919"/>
                <a:gd name="connsiteX0" fmla="*/ 0 w 1843790"/>
                <a:gd name="connsiteY0" fmla="*/ 845311 h 1684761"/>
                <a:gd name="connsiteX1" fmla="*/ 899409 w 1843790"/>
                <a:gd name="connsiteY1" fmla="*/ 605469 h 1684761"/>
                <a:gd name="connsiteX2" fmla="*/ 1179259 w 1843790"/>
                <a:gd name="connsiteY2" fmla="*/ 179882 h 1684761"/>
                <a:gd name="connsiteX3" fmla="*/ 1843790 w 1843790"/>
                <a:gd name="connsiteY3" fmla="*/ 1684761 h 1684761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99339"/>
                <a:gd name="connsiteY0" fmla="*/ 665429 h 1512168"/>
                <a:gd name="connsiteX1" fmla="*/ 899409 w 1899339"/>
                <a:gd name="connsiteY1" fmla="*/ 425587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665429 h 1512168"/>
                <a:gd name="connsiteX1" fmla="*/ 899409 w 1899339"/>
                <a:gd name="connsiteY1" fmla="*/ 425587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899409 w 1899339"/>
                <a:gd name="connsiteY1" fmla="*/ 425587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1008112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1008112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1008112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864096 w 1899339"/>
                <a:gd name="connsiteY1" fmla="*/ 576064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792088 w 1899339"/>
                <a:gd name="connsiteY1" fmla="*/ 648072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792088 w 1899339"/>
                <a:gd name="connsiteY1" fmla="*/ 648072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792088 w 1899339"/>
                <a:gd name="connsiteY1" fmla="*/ 648072 h 1512168"/>
                <a:gd name="connsiteX2" fmla="*/ 1179259 w 1899339"/>
                <a:gd name="connsiteY2" fmla="*/ 0 h 1512168"/>
                <a:gd name="connsiteX3" fmla="*/ 1578454 w 1899339"/>
                <a:gd name="connsiteY3" fmla="*/ 912532 h 1512168"/>
                <a:gd name="connsiteX4" fmla="*/ 1899339 w 1899339"/>
                <a:gd name="connsiteY4" fmla="*/ 1512168 h 1512168"/>
                <a:gd name="connsiteX0" fmla="*/ 0 w 1899339"/>
                <a:gd name="connsiteY0" fmla="*/ 720080 h 1512168"/>
                <a:gd name="connsiteX1" fmla="*/ 792088 w 1899339"/>
                <a:gd name="connsiteY1" fmla="*/ 648072 h 1512168"/>
                <a:gd name="connsiteX2" fmla="*/ 1179259 w 1899339"/>
                <a:gd name="connsiteY2" fmla="*/ 0 h 1512168"/>
                <a:gd name="connsiteX3" fmla="*/ 1578454 w 1899339"/>
                <a:gd name="connsiteY3" fmla="*/ 912532 h 1512168"/>
                <a:gd name="connsiteX4" fmla="*/ 1899339 w 1899339"/>
                <a:gd name="connsiteY4" fmla="*/ 1512168 h 1512168"/>
                <a:gd name="connsiteX0" fmla="*/ 0 w 1899339"/>
                <a:gd name="connsiteY0" fmla="*/ 720080 h 1764196"/>
                <a:gd name="connsiteX1" fmla="*/ 792088 w 1899339"/>
                <a:gd name="connsiteY1" fmla="*/ 648072 h 1764196"/>
                <a:gd name="connsiteX2" fmla="*/ 1179259 w 1899339"/>
                <a:gd name="connsiteY2" fmla="*/ 0 h 1764196"/>
                <a:gd name="connsiteX3" fmla="*/ 1251267 w 1899339"/>
                <a:gd name="connsiteY3" fmla="*/ 1512168 h 1764196"/>
                <a:gd name="connsiteX4" fmla="*/ 1899339 w 1899339"/>
                <a:gd name="connsiteY4" fmla="*/ 1512168 h 1764196"/>
                <a:gd name="connsiteX0" fmla="*/ 0 w 1899339"/>
                <a:gd name="connsiteY0" fmla="*/ 720080 h 1764196"/>
                <a:gd name="connsiteX1" fmla="*/ 792088 w 1899339"/>
                <a:gd name="connsiteY1" fmla="*/ 648072 h 1764196"/>
                <a:gd name="connsiteX2" fmla="*/ 1179259 w 1899339"/>
                <a:gd name="connsiteY2" fmla="*/ 0 h 1764196"/>
                <a:gd name="connsiteX3" fmla="*/ 1251267 w 1899339"/>
                <a:gd name="connsiteY3" fmla="*/ 1512168 h 1764196"/>
                <a:gd name="connsiteX4" fmla="*/ 1899339 w 1899339"/>
                <a:gd name="connsiteY4" fmla="*/ 1512168 h 1764196"/>
                <a:gd name="connsiteX0" fmla="*/ 0 w 1899339"/>
                <a:gd name="connsiteY0" fmla="*/ 720080 h 1764196"/>
                <a:gd name="connsiteX1" fmla="*/ 792088 w 1899339"/>
                <a:gd name="connsiteY1" fmla="*/ 648072 h 1764196"/>
                <a:gd name="connsiteX2" fmla="*/ 1179259 w 1899339"/>
                <a:gd name="connsiteY2" fmla="*/ 0 h 1764196"/>
                <a:gd name="connsiteX3" fmla="*/ 1251267 w 1899339"/>
                <a:gd name="connsiteY3" fmla="*/ 1512168 h 1764196"/>
                <a:gd name="connsiteX4" fmla="*/ 1899339 w 1899339"/>
                <a:gd name="connsiteY4" fmla="*/ 1512168 h 1764196"/>
                <a:gd name="connsiteX0" fmla="*/ 0 w 1899339"/>
                <a:gd name="connsiteY0" fmla="*/ 720080 h 1764196"/>
                <a:gd name="connsiteX1" fmla="*/ 792088 w 1899339"/>
                <a:gd name="connsiteY1" fmla="*/ 648072 h 1764196"/>
                <a:gd name="connsiteX2" fmla="*/ 1179259 w 1899339"/>
                <a:gd name="connsiteY2" fmla="*/ 0 h 1764196"/>
                <a:gd name="connsiteX3" fmla="*/ 1179259 w 1899339"/>
                <a:gd name="connsiteY3" fmla="*/ 1512168 h 1764196"/>
                <a:gd name="connsiteX4" fmla="*/ 1899339 w 1899339"/>
                <a:gd name="connsiteY4" fmla="*/ 1512168 h 1764196"/>
                <a:gd name="connsiteX0" fmla="*/ 0 w 1899339"/>
                <a:gd name="connsiteY0" fmla="*/ 720080 h 1764196"/>
                <a:gd name="connsiteX1" fmla="*/ 792088 w 1899339"/>
                <a:gd name="connsiteY1" fmla="*/ 648072 h 1764196"/>
                <a:gd name="connsiteX2" fmla="*/ 1179259 w 1899339"/>
                <a:gd name="connsiteY2" fmla="*/ 0 h 1764196"/>
                <a:gd name="connsiteX3" fmla="*/ 1179259 w 1899339"/>
                <a:gd name="connsiteY3" fmla="*/ 1512168 h 1764196"/>
                <a:gd name="connsiteX4" fmla="*/ 1899339 w 1899339"/>
                <a:gd name="connsiteY4" fmla="*/ 1512168 h 1764196"/>
                <a:gd name="connsiteX0" fmla="*/ 0 w 1899339"/>
                <a:gd name="connsiteY0" fmla="*/ 720080 h 1692188"/>
                <a:gd name="connsiteX1" fmla="*/ 792088 w 1899339"/>
                <a:gd name="connsiteY1" fmla="*/ 648072 h 1692188"/>
                <a:gd name="connsiteX2" fmla="*/ 1179259 w 1899339"/>
                <a:gd name="connsiteY2" fmla="*/ 0 h 1692188"/>
                <a:gd name="connsiteX3" fmla="*/ 1179259 w 1899339"/>
                <a:gd name="connsiteY3" fmla="*/ 1440160 h 1692188"/>
                <a:gd name="connsiteX4" fmla="*/ 1899339 w 1899339"/>
                <a:gd name="connsiteY4" fmla="*/ 1512168 h 1692188"/>
                <a:gd name="connsiteX0" fmla="*/ 0 w 1899339"/>
                <a:gd name="connsiteY0" fmla="*/ 720080 h 1764196"/>
                <a:gd name="connsiteX1" fmla="*/ 792088 w 1899339"/>
                <a:gd name="connsiteY1" fmla="*/ 648072 h 1764196"/>
                <a:gd name="connsiteX2" fmla="*/ 1179259 w 1899339"/>
                <a:gd name="connsiteY2" fmla="*/ 0 h 1764196"/>
                <a:gd name="connsiteX3" fmla="*/ 1179259 w 1899339"/>
                <a:gd name="connsiteY3" fmla="*/ 1512168 h 1764196"/>
                <a:gd name="connsiteX4" fmla="*/ 1899339 w 1899339"/>
                <a:gd name="connsiteY4" fmla="*/ 1512168 h 1764196"/>
                <a:gd name="connsiteX0" fmla="*/ 0 w 1899339"/>
                <a:gd name="connsiteY0" fmla="*/ 720080 h 1559244"/>
                <a:gd name="connsiteX1" fmla="*/ 792088 w 1899339"/>
                <a:gd name="connsiteY1" fmla="*/ 648072 h 1559244"/>
                <a:gd name="connsiteX2" fmla="*/ 1179259 w 1899339"/>
                <a:gd name="connsiteY2" fmla="*/ 0 h 1559244"/>
                <a:gd name="connsiteX3" fmla="*/ 1179259 w 1899339"/>
                <a:gd name="connsiteY3" fmla="*/ 1512168 h 1559244"/>
                <a:gd name="connsiteX4" fmla="*/ 1899339 w 1899339"/>
                <a:gd name="connsiteY4" fmla="*/ 1512168 h 1559244"/>
                <a:gd name="connsiteX0" fmla="*/ 0 w 1899339"/>
                <a:gd name="connsiteY0" fmla="*/ 720080 h 1559244"/>
                <a:gd name="connsiteX1" fmla="*/ 792088 w 1899339"/>
                <a:gd name="connsiteY1" fmla="*/ 648072 h 1559244"/>
                <a:gd name="connsiteX2" fmla="*/ 1179259 w 1899339"/>
                <a:gd name="connsiteY2" fmla="*/ 0 h 1559244"/>
                <a:gd name="connsiteX3" fmla="*/ 1179259 w 1899339"/>
                <a:gd name="connsiteY3" fmla="*/ 1512168 h 1559244"/>
                <a:gd name="connsiteX4" fmla="*/ 1899339 w 1899339"/>
                <a:gd name="connsiteY4" fmla="*/ 1512168 h 1559244"/>
                <a:gd name="connsiteX0" fmla="*/ 0 w 1899339"/>
                <a:gd name="connsiteY0" fmla="*/ 720080 h 1539933"/>
                <a:gd name="connsiteX1" fmla="*/ 792088 w 1899339"/>
                <a:gd name="connsiteY1" fmla="*/ 648072 h 1539933"/>
                <a:gd name="connsiteX2" fmla="*/ 1179259 w 1899339"/>
                <a:gd name="connsiteY2" fmla="*/ 0 h 1539933"/>
                <a:gd name="connsiteX3" fmla="*/ 1179259 w 1899339"/>
                <a:gd name="connsiteY3" fmla="*/ 1512168 h 1539933"/>
                <a:gd name="connsiteX4" fmla="*/ 1899339 w 1899339"/>
                <a:gd name="connsiteY4" fmla="*/ 1512168 h 1539933"/>
                <a:gd name="connsiteX0" fmla="*/ 0 w 1899339"/>
                <a:gd name="connsiteY0" fmla="*/ 720080 h 1539933"/>
                <a:gd name="connsiteX1" fmla="*/ 792088 w 1899339"/>
                <a:gd name="connsiteY1" fmla="*/ 648072 h 1539933"/>
                <a:gd name="connsiteX2" fmla="*/ 1179259 w 1899339"/>
                <a:gd name="connsiteY2" fmla="*/ 0 h 1539933"/>
                <a:gd name="connsiteX3" fmla="*/ 1251267 w 1899339"/>
                <a:gd name="connsiteY3" fmla="*/ 1512169 h 1539933"/>
                <a:gd name="connsiteX4" fmla="*/ 1899339 w 1899339"/>
                <a:gd name="connsiteY4" fmla="*/ 1512168 h 1539933"/>
                <a:gd name="connsiteX0" fmla="*/ 0 w 1899339"/>
                <a:gd name="connsiteY0" fmla="*/ 720079 h 1539932"/>
                <a:gd name="connsiteX1" fmla="*/ 792088 w 1899339"/>
                <a:gd name="connsiteY1" fmla="*/ 648071 h 1539932"/>
                <a:gd name="connsiteX2" fmla="*/ 1251267 w 1899339"/>
                <a:gd name="connsiteY2" fmla="*/ 0 h 1539932"/>
                <a:gd name="connsiteX3" fmla="*/ 1251267 w 1899339"/>
                <a:gd name="connsiteY3" fmla="*/ 1512168 h 1539932"/>
                <a:gd name="connsiteX4" fmla="*/ 1899339 w 1899339"/>
                <a:gd name="connsiteY4" fmla="*/ 1512167 h 1539932"/>
                <a:gd name="connsiteX0" fmla="*/ 0 w 1899339"/>
                <a:gd name="connsiteY0" fmla="*/ 720079 h 1539932"/>
                <a:gd name="connsiteX1" fmla="*/ 792088 w 1899339"/>
                <a:gd name="connsiteY1" fmla="*/ 648071 h 1539932"/>
                <a:gd name="connsiteX2" fmla="*/ 1251267 w 1899339"/>
                <a:gd name="connsiteY2" fmla="*/ 0 h 1539932"/>
                <a:gd name="connsiteX3" fmla="*/ 1251267 w 1899339"/>
                <a:gd name="connsiteY3" fmla="*/ 1512168 h 1539932"/>
                <a:gd name="connsiteX4" fmla="*/ 1899339 w 1899339"/>
                <a:gd name="connsiteY4" fmla="*/ 1512167 h 1539932"/>
                <a:gd name="connsiteX0" fmla="*/ 0 w 1899339"/>
                <a:gd name="connsiteY0" fmla="*/ 720079 h 1539932"/>
                <a:gd name="connsiteX1" fmla="*/ 792088 w 1899339"/>
                <a:gd name="connsiteY1" fmla="*/ 648071 h 1539932"/>
                <a:gd name="connsiteX2" fmla="*/ 1251267 w 1899339"/>
                <a:gd name="connsiteY2" fmla="*/ 0 h 1539932"/>
                <a:gd name="connsiteX3" fmla="*/ 1251267 w 1899339"/>
                <a:gd name="connsiteY3" fmla="*/ 1512168 h 1539932"/>
                <a:gd name="connsiteX4" fmla="*/ 1899339 w 1899339"/>
                <a:gd name="connsiteY4" fmla="*/ 1512167 h 1539932"/>
                <a:gd name="connsiteX0" fmla="*/ 0 w 1899339"/>
                <a:gd name="connsiteY0" fmla="*/ 720079 h 1539932"/>
                <a:gd name="connsiteX1" fmla="*/ 792088 w 1899339"/>
                <a:gd name="connsiteY1" fmla="*/ 648071 h 1539932"/>
                <a:gd name="connsiteX2" fmla="*/ 1251267 w 1899339"/>
                <a:gd name="connsiteY2" fmla="*/ 0 h 1539932"/>
                <a:gd name="connsiteX3" fmla="*/ 1251267 w 1899339"/>
                <a:gd name="connsiteY3" fmla="*/ 1512168 h 1539932"/>
                <a:gd name="connsiteX4" fmla="*/ 1899339 w 1899339"/>
                <a:gd name="connsiteY4" fmla="*/ 1512167 h 1539932"/>
                <a:gd name="connsiteX0" fmla="*/ 0 w 1899339"/>
                <a:gd name="connsiteY0" fmla="*/ 720079 h 1512168"/>
                <a:gd name="connsiteX1" fmla="*/ 792088 w 1899339"/>
                <a:gd name="connsiteY1" fmla="*/ 648071 h 1512168"/>
                <a:gd name="connsiteX2" fmla="*/ 1251267 w 1899339"/>
                <a:gd name="connsiteY2" fmla="*/ 0 h 1512168"/>
                <a:gd name="connsiteX3" fmla="*/ 1251267 w 1899339"/>
                <a:gd name="connsiteY3" fmla="*/ 1512168 h 1512168"/>
                <a:gd name="connsiteX4" fmla="*/ 1899339 w 1899339"/>
                <a:gd name="connsiteY4" fmla="*/ 1512167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9339" h="1512168">
                  <a:moveTo>
                    <a:pt x="0" y="720079"/>
                  </a:moveTo>
                  <a:cubicBezTo>
                    <a:pt x="354360" y="721741"/>
                    <a:pt x="516177" y="765643"/>
                    <a:pt x="792088" y="648071"/>
                  </a:cubicBezTo>
                  <a:cubicBezTo>
                    <a:pt x="1022735" y="513418"/>
                    <a:pt x="1216724" y="296125"/>
                    <a:pt x="1251267" y="0"/>
                  </a:cubicBezTo>
                  <a:cubicBezTo>
                    <a:pt x="1237674" y="817665"/>
                    <a:pt x="1244016" y="787740"/>
                    <a:pt x="1251267" y="1512168"/>
                  </a:cubicBezTo>
                  <a:lnTo>
                    <a:pt x="1899339" y="1512167"/>
                  </a:lnTo>
                </a:path>
              </a:pathLst>
            </a:custGeom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/>
            <p:cNvSpPr/>
            <p:nvPr/>
          </p:nvSpPr>
          <p:spPr>
            <a:xfrm>
              <a:off x="3365610" y="5147999"/>
              <a:ext cx="1899339" cy="1516489"/>
            </a:xfrm>
            <a:custGeom>
              <a:avLst/>
              <a:gdLst>
                <a:gd name="connsiteX0" fmla="*/ 0 w 1843790"/>
                <a:gd name="connsiteY0" fmla="*/ 809469 h 1648919"/>
                <a:gd name="connsiteX1" fmla="*/ 899409 w 1843790"/>
                <a:gd name="connsiteY1" fmla="*/ 569627 h 1648919"/>
                <a:gd name="connsiteX2" fmla="*/ 1169232 w 1843790"/>
                <a:gd name="connsiteY2" fmla="*/ 179882 h 1648919"/>
                <a:gd name="connsiteX3" fmla="*/ 1843790 w 1843790"/>
                <a:gd name="connsiteY3" fmla="*/ 1648919 h 1648919"/>
                <a:gd name="connsiteX0" fmla="*/ 0 w 1843790"/>
                <a:gd name="connsiteY0" fmla="*/ 845311 h 1684761"/>
                <a:gd name="connsiteX1" fmla="*/ 899409 w 1843790"/>
                <a:gd name="connsiteY1" fmla="*/ 605469 h 1684761"/>
                <a:gd name="connsiteX2" fmla="*/ 1179259 w 1843790"/>
                <a:gd name="connsiteY2" fmla="*/ 179882 h 1684761"/>
                <a:gd name="connsiteX3" fmla="*/ 1843790 w 1843790"/>
                <a:gd name="connsiteY3" fmla="*/ 1684761 h 1684761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99339"/>
                <a:gd name="connsiteY0" fmla="*/ 665429 h 1512168"/>
                <a:gd name="connsiteX1" fmla="*/ 899409 w 1899339"/>
                <a:gd name="connsiteY1" fmla="*/ 425587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665429 h 1512168"/>
                <a:gd name="connsiteX1" fmla="*/ 899409 w 1899339"/>
                <a:gd name="connsiteY1" fmla="*/ 425587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899409 w 1899339"/>
                <a:gd name="connsiteY1" fmla="*/ 425587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1008112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1008112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1008112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864096 w 1899339"/>
                <a:gd name="connsiteY1" fmla="*/ 576064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792088 w 1899339"/>
                <a:gd name="connsiteY1" fmla="*/ 648072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792088 w 1899339"/>
                <a:gd name="connsiteY1" fmla="*/ 648072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792088 w 1899339"/>
                <a:gd name="connsiteY1" fmla="*/ 648072 h 1512168"/>
                <a:gd name="connsiteX2" fmla="*/ 1179259 w 1899339"/>
                <a:gd name="connsiteY2" fmla="*/ 0 h 1512168"/>
                <a:gd name="connsiteX3" fmla="*/ 1578454 w 1899339"/>
                <a:gd name="connsiteY3" fmla="*/ 912532 h 1512168"/>
                <a:gd name="connsiteX4" fmla="*/ 1899339 w 1899339"/>
                <a:gd name="connsiteY4" fmla="*/ 1512168 h 1512168"/>
                <a:gd name="connsiteX0" fmla="*/ 0 w 1899339"/>
                <a:gd name="connsiteY0" fmla="*/ 720080 h 1512168"/>
                <a:gd name="connsiteX1" fmla="*/ 792088 w 1899339"/>
                <a:gd name="connsiteY1" fmla="*/ 648072 h 1512168"/>
                <a:gd name="connsiteX2" fmla="*/ 1179259 w 1899339"/>
                <a:gd name="connsiteY2" fmla="*/ 0 h 1512168"/>
                <a:gd name="connsiteX3" fmla="*/ 1578454 w 1899339"/>
                <a:gd name="connsiteY3" fmla="*/ 912532 h 1512168"/>
                <a:gd name="connsiteX4" fmla="*/ 1899339 w 1899339"/>
                <a:gd name="connsiteY4" fmla="*/ 1512168 h 1512168"/>
                <a:gd name="connsiteX0" fmla="*/ 0 w 1899339"/>
                <a:gd name="connsiteY0" fmla="*/ 720080 h 1764196"/>
                <a:gd name="connsiteX1" fmla="*/ 792088 w 1899339"/>
                <a:gd name="connsiteY1" fmla="*/ 648072 h 1764196"/>
                <a:gd name="connsiteX2" fmla="*/ 1179259 w 1899339"/>
                <a:gd name="connsiteY2" fmla="*/ 0 h 1764196"/>
                <a:gd name="connsiteX3" fmla="*/ 1251267 w 1899339"/>
                <a:gd name="connsiteY3" fmla="*/ 1512168 h 1764196"/>
                <a:gd name="connsiteX4" fmla="*/ 1899339 w 1899339"/>
                <a:gd name="connsiteY4" fmla="*/ 1512168 h 1764196"/>
                <a:gd name="connsiteX0" fmla="*/ 0 w 1899339"/>
                <a:gd name="connsiteY0" fmla="*/ 720080 h 1764196"/>
                <a:gd name="connsiteX1" fmla="*/ 792088 w 1899339"/>
                <a:gd name="connsiteY1" fmla="*/ 648072 h 1764196"/>
                <a:gd name="connsiteX2" fmla="*/ 1179259 w 1899339"/>
                <a:gd name="connsiteY2" fmla="*/ 0 h 1764196"/>
                <a:gd name="connsiteX3" fmla="*/ 1251267 w 1899339"/>
                <a:gd name="connsiteY3" fmla="*/ 1512168 h 1764196"/>
                <a:gd name="connsiteX4" fmla="*/ 1899339 w 1899339"/>
                <a:gd name="connsiteY4" fmla="*/ 1512168 h 1764196"/>
                <a:gd name="connsiteX0" fmla="*/ 0 w 1899339"/>
                <a:gd name="connsiteY0" fmla="*/ 720080 h 1764196"/>
                <a:gd name="connsiteX1" fmla="*/ 792088 w 1899339"/>
                <a:gd name="connsiteY1" fmla="*/ 648072 h 1764196"/>
                <a:gd name="connsiteX2" fmla="*/ 1179259 w 1899339"/>
                <a:gd name="connsiteY2" fmla="*/ 0 h 1764196"/>
                <a:gd name="connsiteX3" fmla="*/ 1251267 w 1899339"/>
                <a:gd name="connsiteY3" fmla="*/ 1512168 h 1764196"/>
                <a:gd name="connsiteX4" fmla="*/ 1899339 w 1899339"/>
                <a:gd name="connsiteY4" fmla="*/ 1512168 h 1764196"/>
                <a:gd name="connsiteX0" fmla="*/ 0 w 1899339"/>
                <a:gd name="connsiteY0" fmla="*/ 720080 h 1764196"/>
                <a:gd name="connsiteX1" fmla="*/ 792088 w 1899339"/>
                <a:gd name="connsiteY1" fmla="*/ 648072 h 1764196"/>
                <a:gd name="connsiteX2" fmla="*/ 1179259 w 1899339"/>
                <a:gd name="connsiteY2" fmla="*/ 0 h 1764196"/>
                <a:gd name="connsiteX3" fmla="*/ 1179259 w 1899339"/>
                <a:gd name="connsiteY3" fmla="*/ 1512168 h 1764196"/>
                <a:gd name="connsiteX4" fmla="*/ 1899339 w 1899339"/>
                <a:gd name="connsiteY4" fmla="*/ 1512168 h 1764196"/>
                <a:gd name="connsiteX0" fmla="*/ 0 w 1899339"/>
                <a:gd name="connsiteY0" fmla="*/ 720080 h 1764196"/>
                <a:gd name="connsiteX1" fmla="*/ 792088 w 1899339"/>
                <a:gd name="connsiteY1" fmla="*/ 648072 h 1764196"/>
                <a:gd name="connsiteX2" fmla="*/ 1179259 w 1899339"/>
                <a:gd name="connsiteY2" fmla="*/ 0 h 1764196"/>
                <a:gd name="connsiteX3" fmla="*/ 1179259 w 1899339"/>
                <a:gd name="connsiteY3" fmla="*/ 1512168 h 1764196"/>
                <a:gd name="connsiteX4" fmla="*/ 1899339 w 1899339"/>
                <a:gd name="connsiteY4" fmla="*/ 1512168 h 1764196"/>
                <a:gd name="connsiteX0" fmla="*/ 0 w 1899339"/>
                <a:gd name="connsiteY0" fmla="*/ 720080 h 1692188"/>
                <a:gd name="connsiteX1" fmla="*/ 792088 w 1899339"/>
                <a:gd name="connsiteY1" fmla="*/ 648072 h 1692188"/>
                <a:gd name="connsiteX2" fmla="*/ 1179259 w 1899339"/>
                <a:gd name="connsiteY2" fmla="*/ 0 h 1692188"/>
                <a:gd name="connsiteX3" fmla="*/ 1179259 w 1899339"/>
                <a:gd name="connsiteY3" fmla="*/ 1440160 h 1692188"/>
                <a:gd name="connsiteX4" fmla="*/ 1899339 w 1899339"/>
                <a:gd name="connsiteY4" fmla="*/ 1512168 h 1692188"/>
                <a:gd name="connsiteX0" fmla="*/ 0 w 1899339"/>
                <a:gd name="connsiteY0" fmla="*/ 720080 h 1764196"/>
                <a:gd name="connsiteX1" fmla="*/ 792088 w 1899339"/>
                <a:gd name="connsiteY1" fmla="*/ 648072 h 1764196"/>
                <a:gd name="connsiteX2" fmla="*/ 1179259 w 1899339"/>
                <a:gd name="connsiteY2" fmla="*/ 0 h 1764196"/>
                <a:gd name="connsiteX3" fmla="*/ 1179259 w 1899339"/>
                <a:gd name="connsiteY3" fmla="*/ 1512168 h 1764196"/>
                <a:gd name="connsiteX4" fmla="*/ 1899339 w 1899339"/>
                <a:gd name="connsiteY4" fmla="*/ 1512168 h 1764196"/>
                <a:gd name="connsiteX0" fmla="*/ 0 w 1899339"/>
                <a:gd name="connsiteY0" fmla="*/ 720080 h 1559244"/>
                <a:gd name="connsiteX1" fmla="*/ 792088 w 1899339"/>
                <a:gd name="connsiteY1" fmla="*/ 648072 h 1559244"/>
                <a:gd name="connsiteX2" fmla="*/ 1179259 w 1899339"/>
                <a:gd name="connsiteY2" fmla="*/ 0 h 1559244"/>
                <a:gd name="connsiteX3" fmla="*/ 1179259 w 1899339"/>
                <a:gd name="connsiteY3" fmla="*/ 1512168 h 1559244"/>
                <a:gd name="connsiteX4" fmla="*/ 1899339 w 1899339"/>
                <a:gd name="connsiteY4" fmla="*/ 1512168 h 1559244"/>
                <a:gd name="connsiteX0" fmla="*/ 0 w 1899339"/>
                <a:gd name="connsiteY0" fmla="*/ 720080 h 1559244"/>
                <a:gd name="connsiteX1" fmla="*/ 792088 w 1899339"/>
                <a:gd name="connsiteY1" fmla="*/ 648072 h 1559244"/>
                <a:gd name="connsiteX2" fmla="*/ 1179259 w 1899339"/>
                <a:gd name="connsiteY2" fmla="*/ 0 h 1559244"/>
                <a:gd name="connsiteX3" fmla="*/ 1179259 w 1899339"/>
                <a:gd name="connsiteY3" fmla="*/ 1512168 h 1559244"/>
                <a:gd name="connsiteX4" fmla="*/ 1899339 w 1899339"/>
                <a:gd name="connsiteY4" fmla="*/ 1512168 h 1559244"/>
                <a:gd name="connsiteX0" fmla="*/ 0 w 1899339"/>
                <a:gd name="connsiteY0" fmla="*/ 720080 h 1539933"/>
                <a:gd name="connsiteX1" fmla="*/ 792088 w 1899339"/>
                <a:gd name="connsiteY1" fmla="*/ 648072 h 1539933"/>
                <a:gd name="connsiteX2" fmla="*/ 1179259 w 1899339"/>
                <a:gd name="connsiteY2" fmla="*/ 0 h 1539933"/>
                <a:gd name="connsiteX3" fmla="*/ 1179259 w 1899339"/>
                <a:gd name="connsiteY3" fmla="*/ 1512168 h 1539933"/>
                <a:gd name="connsiteX4" fmla="*/ 1899339 w 1899339"/>
                <a:gd name="connsiteY4" fmla="*/ 1512168 h 1539933"/>
                <a:gd name="connsiteX0" fmla="*/ 0 w 1899339"/>
                <a:gd name="connsiteY0" fmla="*/ 720080 h 1539933"/>
                <a:gd name="connsiteX1" fmla="*/ 792088 w 1899339"/>
                <a:gd name="connsiteY1" fmla="*/ 648072 h 1539933"/>
                <a:gd name="connsiteX2" fmla="*/ 1179259 w 1899339"/>
                <a:gd name="connsiteY2" fmla="*/ 0 h 1539933"/>
                <a:gd name="connsiteX3" fmla="*/ 1251267 w 1899339"/>
                <a:gd name="connsiteY3" fmla="*/ 1512169 h 1539933"/>
                <a:gd name="connsiteX4" fmla="*/ 1899339 w 1899339"/>
                <a:gd name="connsiteY4" fmla="*/ 1512168 h 1539933"/>
                <a:gd name="connsiteX0" fmla="*/ 0 w 1899339"/>
                <a:gd name="connsiteY0" fmla="*/ 720079 h 1539932"/>
                <a:gd name="connsiteX1" fmla="*/ 792088 w 1899339"/>
                <a:gd name="connsiteY1" fmla="*/ 648071 h 1539932"/>
                <a:gd name="connsiteX2" fmla="*/ 1251267 w 1899339"/>
                <a:gd name="connsiteY2" fmla="*/ 0 h 1539932"/>
                <a:gd name="connsiteX3" fmla="*/ 1251267 w 1899339"/>
                <a:gd name="connsiteY3" fmla="*/ 1512168 h 1539932"/>
                <a:gd name="connsiteX4" fmla="*/ 1899339 w 1899339"/>
                <a:gd name="connsiteY4" fmla="*/ 1512167 h 1539932"/>
                <a:gd name="connsiteX0" fmla="*/ 0 w 1899339"/>
                <a:gd name="connsiteY0" fmla="*/ 720079 h 1539932"/>
                <a:gd name="connsiteX1" fmla="*/ 792088 w 1899339"/>
                <a:gd name="connsiteY1" fmla="*/ 648071 h 1539932"/>
                <a:gd name="connsiteX2" fmla="*/ 1251267 w 1899339"/>
                <a:gd name="connsiteY2" fmla="*/ 0 h 1539932"/>
                <a:gd name="connsiteX3" fmla="*/ 1251267 w 1899339"/>
                <a:gd name="connsiteY3" fmla="*/ 1512168 h 1539932"/>
                <a:gd name="connsiteX4" fmla="*/ 1899339 w 1899339"/>
                <a:gd name="connsiteY4" fmla="*/ 1512167 h 1539932"/>
                <a:gd name="connsiteX0" fmla="*/ 0 w 1899339"/>
                <a:gd name="connsiteY0" fmla="*/ 720079 h 1539932"/>
                <a:gd name="connsiteX1" fmla="*/ 792088 w 1899339"/>
                <a:gd name="connsiteY1" fmla="*/ 648071 h 1539932"/>
                <a:gd name="connsiteX2" fmla="*/ 1251267 w 1899339"/>
                <a:gd name="connsiteY2" fmla="*/ 0 h 1539932"/>
                <a:gd name="connsiteX3" fmla="*/ 1251267 w 1899339"/>
                <a:gd name="connsiteY3" fmla="*/ 1512168 h 1539932"/>
                <a:gd name="connsiteX4" fmla="*/ 1899339 w 1899339"/>
                <a:gd name="connsiteY4" fmla="*/ 1512167 h 1539932"/>
                <a:gd name="connsiteX0" fmla="*/ 0 w 1899339"/>
                <a:gd name="connsiteY0" fmla="*/ 720079 h 1539932"/>
                <a:gd name="connsiteX1" fmla="*/ 792088 w 1899339"/>
                <a:gd name="connsiteY1" fmla="*/ 648071 h 1539932"/>
                <a:gd name="connsiteX2" fmla="*/ 1251267 w 1899339"/>
                <a:gd name="connsiteY2" fmla="*/ 0 h 1539932"/>
                <a:gd name="connsiteX3" fmla="*/ 1251267 w 1899339"/>
                <a:gd name="connsiteY3" fmla="*/ 1512168 h 1539932"/>
                <a:gd name="connsiteX4" fmla="*/ 1899339 w 1899339"/>
                <a:gd name="connsiteY4" fmla="*/ 1512167 h 1539932"/>
                <a:gd name="connsiteX0" fmla="*/ 0 w 1899339"/>
                <a:gd name="connsiteY0" fmla="*/ 720079 h 1512168"/>
                <a:gd name="connsiteX1" fmla="*/ 792088 w 1899339"/>
                <a:gd name="connsiteY1" fmla="*/ 648071 h 1512168"/>
                <a:gd name="connsiteX2" fmla="*/ 1251267 w 1899339"/>
                <a:gd name="connsiteY2" fmla="*/ 0 h 1512168"/>
                <a:gd name="connsiteX3" fmla="*/ 1251267 w 1899339"/>
                <a:gd name="connsiteY3" fmla="*/ 1512168 h 1512168"/>
                <a:gd name="connsiteX4" fmla="*/ 1899339 w 1899339"/>
                <a:gd name="connsiteY4" fmla="*/ 1512167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9339" h="1512168">
                  <a:moveTo>
                    <a:pt x="0" y="720079"/>
                  </a:moveTo>
                  <a:cubicBezTo>
                    <a:pt x="354360" y="721741"/>
                    <a:pt x="516177" y="765643"/>
                    <a:pt x="792088" y="648071"/>
                  </a:cubicBezTo>
                  <a:cubicBezTo>
                    <a:pt x="1022735" y="513418"/>
                    <a:pt x="1216724" y="296125"/>
                    <a:pt x="1251267" y="0"/>
                  </a:cubicBezTo>
                  <a:cubicBezTo>
                    <a:pt x="1237674" y="817665"/>
                    <a:pt x="1244016" y="787740"/>
                    <a:pt x="1251267" y="1512168"/>
                  </a:cubicBezTo>
                  <a:lnTo>
                    <a:pt x="1899339" y="1512167"/>
                  </a:lnTo>
                </a:path>
              </a:pathLst>
            </a:custGeom>
            <a:ln w="25400">
              <a:solidFill>
                <a:schemeClr val="tx1"/>
              </a:solidFill>
              <a:prstDash val="solid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44"/>
          <p:cNvGrpSpPr/>
          <p:nvPr/>
        </p:nvGrpSpPr>
        <p:grpSpPr>
          <a:xfrm>
            <a:off x="6308850" y="2000240"/>
            <a:ext cx="2799654" cy="1213226"/>
            <a:chOff x="323528" y="1349846"/>
            <a:chExt cx="3995936" cy="2871242"/>
          </a:xfrm>
        </p:grpSpPr>
        <p:cxnSp>
          <p:nvCxnSpPr>
            <p:cNvPr id="42" name="直線矢印コネクタ 41"/>
            <p:cNvCxnSpPr/>
            <p:nvPr/>
          </p:nvCxnSpPr>
          <p:spPr>
            <a:xfrm>
              <a:off x="323528" y="4219500"/>
              <a:ext cx="399593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 rot="5400000" flipH="1" flipV="1">
              <a:off x="-1106760" y="2780134"/>
              <a:ext cx="2871242" cy="106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円/楕円 47"/>
          <p:cNvSpPr>
            <a:spLocks noChangeAspect="1"/>
          </p:cNvSpPr>
          <p:nvPr/>
        </p:nvSpPr>
        <p:spPr>
          <a:xfrm>
            <a:off x="7064946" y="2748662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>
            <a:spLocks noChangeAspect="1"/>
          </p:cNvSpPr>
          <p:nvPr/>
        </p:nvSpPr>
        <p:spPr>
          <a:xfrm>
            <a:off x="7064946" y="274866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>
            <a:spLocks noChangeAspect="1"/>
          </p:cNvSpPr>
          <p:nvPr/>
        </p:nvSpPr>
        <p:spPr>
          <a:xfrm>
            <a:off x="7064946" y="2928694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>
            <a:spLocks noChangeAspect="1"/>
          </p:cNvSpPr>
          <p:nvPr/>
        </p:nvSpPr>
        <p:spPr>
          <a:xfrm>
            <a:off x="7064946" y="2928694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>
            <a:spLocks noChangeAspect="1"/>
          </p:cNvSpPr>
          <p:nvPr/>
        </p:nvSpPr>
        <p:spPr>
          <a:xfrm>
            <a:off x="7064946" y="307271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>
            <a:spLocks noChangeAspect="1"/>
          </p:cNvSpPr>
          <p:nvPr/>
        </p:nvSpPr>
        <p:spPr>
          <a:xfrm>
            <a:off x="7064946" y="3072710"/>
            <a:ext cx="108000" cy="1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/>
          <p:cNvGrpSpPr/>
          <p:nvPr/>
        </p:nvGrpSpPr>
        <p:grpSpPr>
          <a:xfrm>
            <a:off x="285720" y="4512615"/>
            <a:ext cx="1368152" cy="1988219"/>
            <a:chOff x="285720" y="4512615"/>
            <a:chExt cx="1368152" cy="1988219"/>
          </a:xfrm>
        </p:grpSpPr>
        <p:grpSp>
          <p:nvGrpSpPr>
            <p:cNvPr id="9" name="グループ化 35"/>
            <p:cNvGrpSpPr/>
            <p:nvPr/>
          </p:nvGrpSpPr>
          <p:grpSpPr>
            <a:xfrm>
              <a:off x="285720" y="4512615"/>
              <a:ext cx="1368152" cy="1988219"/>
              <a:chOff x="-1980728" y="2357844"/>
              <a:chExt cx="1827212" cy="2655332"/>
            </a:xfrm>
          </p:grpSpPr>
          <p:sp>
            <p:nvSpPr>
              <p:cNvPr id="41" name="Line 1028"/>
              <p:cNvSpPr>
                <a:spLocks noChangeShapeType="1"/>
              </p:cNvSpPr>
              <p:nvPr/>
            </p:nvSpPr>
            <p:spPr bwMode="auto">
              <a:xfrm flipV="1">
                <a:off x="-1260648" y="2357844"/>
                <a:ext cx="0" cy="213360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46" name="Line 1029"/>
              <p:cNvSpPr>
                <a:spLocks noChangeShapeType="1"/>
              </p:cNvSpPr>
              <p:nvPr/>
            </p:nvSpPr>
            <p:spPr bwMode="auto">
              <a:xfrm flipV="1">
                <a:off x="-991716" y="3196044"/>
                <a:ext cx="0" cy="1066800"/>
              </a:xfrm>
              <a:prstGeom prst="line">
                <a:avLst/>
              </a:prstGeom>
              <a:noFill/>
              <a:ln w="38100">
                <a:noFill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47" name="Rectangle 1030"/>
              <p:cNvSpPr>
                <a:spLocks noChangeArrowheads="1"/>
              </p:cNvSpPr>
              <p:nvPr/>
            </p:nvSpPr>
            <p:spPr bwMode="auto">
              <a:xfrm>
                <a:off x="-913928" y="4027075"/>
                <a:ext cx="29687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en-US" altLang="ja-JP" sz="24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ea typeface="ＭＳ Ｐ明朝" pitchFamily="18" charset="-128"/>
                  </a:rPr>
                  <a:t>I</a:t>
                </a:r>
              </a:p>
            </p:txBody>
          </p:sp>
          <p:sp>
            <p:nvSpPr>
              <p:cNvPr id="51" name="Arc 1031"/>
              <p:cNvSpPr>
                <a:spLocks/>
              </p:cNvSpPr>
              <p:nvPr/>
            </p:nvSpPr>
            <p:spPr bwMode="auto">
              <a:xfrm rot="10800000">
                <a:off x="-1980728" y="3958044"/>
                <a:ext cx="1827212" cy="762000"/>
              </a:xfrm>
              <a:custGeom>
                <a:avLst/>
                <a:gdLst>
                  <a:gd name="T0" fmla="*/ 2147483647 w 43200"/>
                  <a:gd name="T1" fmla="*/ 0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0195"/>
                      <a:pt x="8865" y="756"/>
                      <a:pt x="20247" y="42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0195"/>
                      <a:pt x="8865" y="756"/>
                      <a:pt x="20247" y="4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55" name="Rectangle 1032"/>
              <p:cNvSpPr>
                <a:spLocks noChangeArrowheads="1"/>
              </p:cNvSpPr>
              <p:nvPr/>
            </p:nvSpPr>
            <p:spPr bwMode="auto">
              <a:xfrm>
                <a:off x="-1752128" y="4643844"/>
                <a:ext cx="300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solidFill>
                      <a:schemeClr val="tx2">
                        <a:lumMod val="90000"/>
                        <a:lumOff val="10000"/>
                      </a:schemeClr>
                    </a:solidFill>
                    <a:ea typeface="ＭＳ Ｐ明朝" pitchFamily="18" charset="-128"/>
                  </a:rPr>
                  <a:t>e</a:t>
                </a:r>
              </a:p>
            </p:txBody>
          </p:sp>
          <p:sp>
            <p:nvSpPr>
              <p:cNvPr id="56" name="Line 1036"/>
              <p:cNvSpPr>
                <a:spLocks noChangeShapeType="1"/>
              </p:cNvSpPr>
              <p:nvPr/>
            </p:nvSpPr>
            <p:spPr bwMode="auto">
              <a:xfrm flipV="1">
                <a:off x="-1044624" y="3772875"/>
                <a:ext cx="0" cy="71913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57" name="Oval 1040"/>
              <p:cNvSpPr>
                <a:spLocks noChangeArrowheads="1"/>
              </p:cNvSpPr>
              <p:nvPr/>
            </p:nvSpPr>
            <p:spPr bwMode="auto">
              <a:xfrm>
                <a:off x="-1828328" y="4516844"/>
                <a:ext cx="179387" cy="17938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58" name="Line 1041"/>
              <p:cNvSpPr>
                <a:spLocks noChangeShapeType="1"/>
              </p:cNvSpPr>
              <p:nvPr/>
            </p:nvSpPr>
            <p:spPr bwMode="auto">
              <a:xfrm flipV="1">
                <a:off x="-1726728" y="4415244"/>
                <a:ext cx="0" cy="36036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graphicFrame>
            <p:nvGraphicFramePr>
              <p:cNvPr id="59" name="オブジェクト 58"/>
              <p:cNvGraphicFramePr>
                <a:graphicFrameLocks noChangeAspect="1"/>
              </p:cNvGraphicFramePr>
              <p:nvPr/>
            </p:nvGraphicFramePr>
            <p:xfrm>
              <a:off x="-1836712" y="3132498"/>
              <a:ext cx="467990" cy="495518"/>
            </p:xfrm>
            <a:graphic>
              <a:graphicData uri="http://schemas.openxmlformats.org/presentationml/2006/ole">
                <p:oleObj spid="_x0000_s104451" name="数式" r:id="rId6" imgW="215640" imgH="228600" progId="Equation.3">
                  <p:embed/>
                </p:oleObj>
              </a:graphicData>
            </a:graphic>
          </p:graphicFrame>
        </p:grpSp>
        <p:sp>
          <p:nvSpPr>
            <p:cNvPr id="40" name="円/楕円 39"/>
            <p:cNvSpPr/>
            <p:nvPr/>
          </p:nvSpPr>
          <p:spPr>
            <a:xfrm>
              <a:off x="891508" y="5784652"/>
              <a:ext cx="215668" cy="215668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66"/>
          <p:cNvGrpSpPr/>
          <p:nvPr/>
        </p:nvGrpSpPr>
        <p:grpSpPr>
          <a:xfrm>
            <a:off x="276030" y="2638236"/>
            <a:ext cx="1224136" cy="648072"/>
            <a:chOff x="35496" y="2657944"/>
            <a:chExt cx="1347596" cy="987080"/>
          </a:xfrm>
        </p:grpSpPr>
        <p:sp>
          <p:nvSpPr>
            <p:cNvPr id="60" name="Line 8"/>
            <p:cNvSpPr>
              <a:spLocks noChangeShapeType="1"/>
            </p:cNvSpPr>
            <p:nvPr/>
          </p:nvSpPr>
          <p:spPr bwMode="auto">
            <a:xfrm>
              <a:off x="35496" y="3192650"/>
              <a:ext cx="8574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35496" y="3082987"/>
              <a:ext cx="8574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 flipV="1">
              <a:off x="892935" y="2657944"/>
              <a:ext cx="490157" cy="4609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892935" y="3184097"/>
              <a:ext cx="490157" cy="4609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8" name="Line 1028"/>
          <p:cNvSpPr>
            <a:spLocks noChangeShapeType="1"/>
          </p:cNvSpPr>
          <p:nvPr/>
        </p:nvSpPr>
        <p:spPr bwMode="auto">
          <a:xfrm flipV="1">
            <a:off x="1259632" y="2143116"/>
            <a:ext cx="0" cy="155753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69" name="オブジェクト 68"/>
          <p:cNvGraphicFramePr>
            <a:graphicFrameLocks noChangeAspect="1"/>
          </p:cNvGraphicFramePr>
          <p:nvPr/>
        </p:nvGraphicFramePr>
        <p:xfrm>
          <a:off x="1115616" y="3727292"/>
          <a:ext cx="350414" cy="371026"/>
        </p:xfrm>
        <a:graphic>
          <a:graphicData uri="http://schemas.openxmlformats.org/presentationml/2006/ole">
            <p:oleObj spid="_x0000_s104452" name="数式" r:id="rId7" imgW="215640" imgH="228600" progId="Equation.3">
              <p:embed/>
            </p:oleObj>
          </a:graphicData>
        </a:graphic>
      </p:graphicFrame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7072362" y="-24"/>
            <a:ext cx="2071670" cy="785818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altLang="ja-JP" sz="2000" dirty="0" smtClean="0"/>
              <a:t>Introduction</a:t>
            </a: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0" y="785794"/>
            <a:ext cx="9144032" cy="237765"/>
          </a:xfrm>
          <a:prstGeom prst="rect">
            <a:avLst/>
          </a:prstGeom>
          <a:solidFill>
            <a:srgbClr val="00B05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66" name="Picture 11" descr="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09674" y="243993"/>
            <a:ext cx="434160" cy="3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タイトル 1"/>
          <p:cNvSpPr txBox="1">
            <a:spLocks/>
          </p:cNvSpPr>
          <p:nvPr/>
        </p:nvSpPr>
        <p:spPr>
          <a:xfrm>
            <a:off x="-32" y="-24"/>
            <a:ext cx="7072362" cy="78581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4000" dirty="0" smtClean="0">
                <a:solidFill>
                  <a:schemeClr val="bg1"/>
                </a:solidFill>
              </a:rPr>
              <a:t>Relaxation rate 1/</a:t>
            </a:r>
            <a:r>
              <a:rPr lang="en-US" altLang="ja-JP" sz="4000" i="1" dirty="0" smtClean="0">
                <a:solidFill>
                  <a:schemeClr val="bg1"/>
                </a:solidFill>
              </a:rPr>
              <a:t>T</a:t>
            </a:r>
            <a:r>
              <a:rPr lang="en-US" altLang="ja-JP" sz="4000" baseline="-25000" dirty="0" smtClean="0">
                <a:solidFill>
                  <a:schemeClr val="bg1"/>
                </a:solidFill>
              </a:rPr>
              <a:t>1</a:t>
            </a:r>
            <a:r>
              <a:rPr lang="en-US" altLang="ja-JP" sz="4000" dirty="0" smtClean="0">
                <a:solidFill>
                  <a:schemeClr val="bg1"/>
                </a:solidFill>
              </a:rPr>
              <a:t> by NMR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278 L 0.11025 0.00278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52926E-6 L 0.11025 -4.52926E-6 " pathEditMode="relative" ptsTypes="AA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52926E-6 L 0.11025 -4.52926E-6 " pathEditMode="relative" ptsTypes="AA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6" grpId="0"/>
      <p:bldP spid="21" grpId="0" animBg="1"/>
      <p:bldP spid="48" grpId="0" animBg="1"/>
      <p:bldP spid="49" grpId="0" animBg="1"/>
      <p:bldP spid="49" grpId="1" animBg="1"/>
      <p:bldP spid="50" grpId="0" animBg="1"/>
      <p:bldP spid="52" grpId="0" animBg="1"/>
      <p:bldP spid="52" grpId="1" animBg="1"/>
      <p:bldP spid="53" grpId="0" animBg="1"/>
      <p:bldP spid="53" grpId="1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1507" y="1047774"/>
            <a:ext cx="49625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72362" y="-24"/>
            <a:ext cx="2071670" cy="785818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altLang="ja-JP" sz="2000" dirty="0" smtClean="0"/>
              <a:t>Introduction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785794"/>
            <a:ext cx="9144032" cy="237765"/>
          </a:xfrm>
          <a:prstGeom prst="rect">
            <a:avLst/>
          </a:prstGeom>
          <a:solidFill>
            <a:srgbClr val="00B05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1" name="Picture 11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9674" y="243993"/>
            <a:ext cx="434160" cy="3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-32" y="-24"/>
            <a:ext cx="7072362" cy="78581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verify SC gap?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181878" y="1214422"/>
            <a:ext cx="3747180" cy="2357453"/>
            <a:chOff x="142844" y="1214422"/>
            <a:chExt cx="3747180" cy="2357453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142844" y="1214422"/>
              <a:ext cx="37471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/>
              <a:r>
                <a:rPr lang="en-US" altLang="ja-JP" sz="2400" b="1" dirty="0" smtClean="0">
                  <a:solidFill>
                    <a:srgbClr val="FF0000"/>
                  </a:solidFill>
                </a:rPr>
                <a:t>Spin-Lattice </a:t>
              </a:r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Relaxation </a:t>
              </a:r>
              <a:r>
                <a:rPr lang="en-US" altLang="ja-JP" sz="2400" b="1" dirty="0" smtClean="0">
                  <a:solidFill>
                    <a:srgbClr val="FF0000"/>
                  </a:solidFill>
                </a:rPr>
                <a:t>R</a:t>
              </a:r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ate</a:t>
              </a:r>
            </a:p>
            <a:p>
              <a:pPr marL="342900" indent="-342900" algn="r"/>
              <a:r>
                <a:rPr kumimoji="1" lang="en-US" altLang="ja-JP" sz="2400" dirty="0" smtClean="0"/>
                <a:t>(by </a:t>
              </a:r>
              <a:r>
                <a:rPr kumimoji="1" lang="en-US" altLang="ja-JP" sz="2400" b="1" i="1" dirty="0" smtClean="0"/>
                <a:t>NMR</a:t>
              </a:r>
              <a:r>
                <a:rPr kumimoji="1" lang="en-US" altLang="ja-JP" sz="2400" dirty="0" smtClean="0"/>
                <a:t>)</a:t>
              </a:r>
            </a:p>
          </p:txBody>
        </p:sp>
        <p:graphicFrame>
          <p:nvGraphicFramePr>
            <p:cNvPr id="36" name="オブジェクト 35"/>
            <p:cNvGraphicFramePr>
              <a:graphicFrameLocks noChangeAspect="1"/>
            </p:cNvGraphicFramePr>
            <p:nvPr/>
          </p:nvGraphicFramePr>
          <p:xfrm>
            <a:off x="287970" y="1855788"/>
            <a:ext cx="1244600" cy="1144587"/>
          </p:xfrm>
          <a:graphic>
            <a:graphicData uri="http://schemas.openxmlformats.org/presentationml/2006/ole">
              <p:oleObj spid="_x0000_s34818" name="数式" r:id="rId5" imgW="469800" imgH="431640" progId="Equation.3">
                <p:embed/>
              </p:oleObj>
            </a:graphicData>
          </a:graphic>
        </p:graphicFrame>
        <p:graphicFrame>
          <p:nvGraphicFramePr>
            <p:cNvPr id="34819" name="Object 3"/>
            <p:cNvGraphicFramePr>
              <a:graphicFrameLocks noChangeAspect="1"/>
            </p:cNvGraphicFramePr>
            <p:nvPr/>
          </p:nvGraphicFramePr>
          <p:xfrm>
            <a:off x="238001" y="2998788"/>
            <a:ext cx="574675" cy="573087"/>
          </p:xfrm>
          <a:graphic>
            <a:graphicData uri="http://schemas.openxmlformats.org/presentationml/2006/ole">
              <p:oleObj spid="_x0000_s34819" name="数式" r:id="rId6" imgW="215640" imgH="215640" progId="Equation.3">
                <p:embed/>
              </p:oleObj>
            </a:graphicData>
          </a:graphic>
        </p:graphicFrame>
        <p:sp>
          <p:nvSpPr>
            <p:cNvPr id="39" name="テキスト ボックス 38"/>
            <p:cNvSpPr txBox="1"/>
            <p:nvPr/>
          </p:nvSpPr>
          <p:spPr>
            <a:xfrm>
              <a:off x="967645" y="3131106"/>
              <a:ext cx="2747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Spin-Lattice relaxation time</a:t>
              </a:r>
              <a:endParaRPr kumimoji="1" lang="ja-JP" altLang="en-US" dirty="0"/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179767" y="5711627"/>
            <a:ext cx="7742816" cy="1090490"/>
            <a:chOff x="179767" y="5711627"/>
            <a:chExt cx="7742816" cy="1090490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179767" y="5711627"/>
              <a:ext cx="3892167" cy="1090490"/>
              <a:chOff x="179767" y="5711627"/>
              <a:chExt cx="3892167" cy="1090490"/>
            </a:xfrm>
          </p:grpSpPr>
          <p:sp>
            <p:nvSpPr>
              <p:cNvPr id="102" name="テキスト ボックス 101"/>
              <p:cNvSpPr txBox="1"/>
              <p:nvPr/>
            </p:nvSpPr>
            <p:spPr>
              <a:xfrm>
                <a:off x="179767" y="5711627"/>
                <a:ext cx="17910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 smtClean="0">
                    <a:solidFill>
                      <a:srgbClr val="00B050"/>
                    </a:solidFill>
                  </a:rPr>
                  <a:t>Full gap:</a:t>
                </a:r>
                <a:endParaRPr kumimoji="1" lang="ja-JP" altLang="en-US" sz="36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22535" y="5786454"/>
                <a:ext cx="154939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000" b="1" dirty="0" smtClean="0"/>
                  <a:t>Temperature</a:t>
                </a:r>
              </a:p>
              <a:p>
                <a:pPr algn="ctr"/>
                <a:r>
                  <a:rPr lang="en-US" altLang="ja-JP" sz="2000" b="1" dirty="0" smtClean="0"/>
                  <a:t>Non-Linear</a:t>
                </a:r>
              </a:p>
              <a:p>
                <a:pPr algn="ctr"/>
                <a:r>
                  <a:rPr kumimoji="1" lang="en-US" altLang="ja-JP" sz="2000" b="1" dirty="0" smtClean="0"/>
                  <a:t>relation</a:t>
                </a:r>
                <a:endParaRPr kumimoji="1" lang="ja-JP" altLang="en-US" sz="2000" b="1" dirty="0"/>
              </a:p>
            </p:txBody>
          </p:sp>
        </p:grpSp>
        <p:sp>
          <p:nvSpPr>
            <p:cNvPr id="48" name="上カーブ矢印 47"/>
            <p:cNvSpPr/>
            <p:nvPr/>
          </p:nvSpPr>
          <p:spPr>
            <a:xfrm rot="21011494">
              <a:off x="4278365" y="6227042"/>
              <a:ext cx="3644218" cy="394901"/>
            </a:xfrm>
            <a:prstGeom prst="curvedUp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179767" y="4054802"/>
            <a:ext cx="6249621" cy="1532869"/>
            <a:chOff x="179767" y="4054802"/>
            <a:chExt cx="6249621" cy="1532869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179767" y="4572008"/>
              <a:ext cx="3892167" cy="1015663"/>
              <a:chOff x="179767" y="4572008"/>
              <a:chExt cx="3892167" cy="1015663"/>
            </a:xfrm>
          </p:grpSpPr>
          <p:sp>
            <p:nvSpPr>
              <p:cNvPr id="103" name="テキスト ボックス 102"/>
              <p:cNvSpPr txBox="1"/>
              <p:nvPr/>
            </p:nvSpPr>
            <p:spPr>
              <a:xfrm>
                <a:off x="179767" y="4572008"/>
                <a:ext cx="224625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b="1" dirty="0" smtClean="0">
                    <a:solidFill>
                      <a:srgbClr val="0070C0"/>
                    </a:solidFill>
                  </a:rPr>
                  <a:t>Nodal gap:</a:t>
                </a:r>
                <a:endParaRPr kumimoji="1" lang="ja-JP" altLang="en-US" sz="36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22535" y="4572008"/>
                <a:ext cx="154939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000" b="1" dirty="0" smtClean="0"/>
                  <a:t>Temperature</a:t>
                </a:r>
              </a:p>
              <a:p>
                <a:pPr algn="ctr"/>
                <a:r>
                  <a:rPr lang="en-US" altLang="ja-JP" sz="2000" b="1" dirty="0" smtClean="0"/>
                  <a:t>Linear</a:t>
                </a:r>
              </a:p>
              <a:p>
                <a:pPr algn="ctr"/>
                <a:r>
                  <a:rPr lang="en-US" altLang="ja-JP" sz="2000" b="1" dirty="0" smtClean="0"/>
                  <a:t>relation</a:t>
                </a:r>
                <a:endParaRPr kumimoji="1" lang="ja-JP" altLang="en-US" sz="2000" b="1" dirty="0"/>
              </a:p>
            </p:txBody>
          </p:sp>
        </p:grpSp>
        <p:sp>
          <p:nvSpPr>
            <p:cNvPr id="46" name="下カーブ矢印 45"/>
            <p:cNvSpPr/>
            <p:nvPr/>
          </p:nvSpPr>
          <p:spPr>
            <a:xfrm>
              <a:off x="3571868" y="4054802"/>
              <a:ext cx="2857520" cy="588644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4" y="1142984"/>
            <a:ext cx="504063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72362" y="-24"/>
            <a:ext cx="2071670" cy="785818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altLang="ja-JP" sz="2000" dirty="0" smtClean="0"/>
              <a:t>Exp. Result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785794"/>
            <a:ext cx="9144032" cy="237765"/>
          </a:xfrm>
          <a:prstGeom prst="rect">
            <a:avLst/>
          </a:prstGeom>
          <a:solidFill>
            <a:srgbClr val="00B05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1" name="Picture 11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9674" y="243993"/>
            <a:ext cx="434160" cy="3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-32" y="-24"/>
            <a:ext cx="7072362" cy="785818"/>
          </a:xfrm>
          <a:solidFill>
            <a:schemeClr val="tx1">
              <a:alpha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altLang="ja-JP" sz="4000" dirty="0" smtClean="0">
                <a:solidFill>
                  <a:schemeClr val="bg1"/>
                </a:solidFill>
              </a:rPr>
              <a:t>Resistivity of BaFe</a:t>
            </a:r>
            <a:r>
              <a:rPr lang="en-US" altLang="ja-JP" sz="40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ja-JP" sz="4000" dirty="0" smtClean="0">
                <a:solidFill>
                  <a:schemeClr val="bg1"/>
                </a:solidFill>
              </a:rPr>
              <a:t>(As</a:t>
            </a:r>
            <a:r>
              <a:rPr lang="en-US" altLang="ja-JP" sz="4000" baseline="-25000" dirty="0" smtClean="0">
                <a:solidFill>
                  <a:schemeClr val="bg1"/>
                </a:solidFill>
              </a:rPr>
              <a:t>1-x</a:t>
            </a:r>
            <a:r>
              <a:rPr lang="en-US" altLang="ja-JP" sz="4000" dirty="0" smtClean="0">
                <a:solidFill>
                  <a:schemeClr val="bg1"/>
                </a:solidFill>
              </a:rPr>
              <a:t>P</a:t>
            </a:r>
            <a:r>
              <a:rPr lang="en-US" altLang="ja-JP" sz="4000" baseline="-25000" dirty="0" smtClean="0">
                <a:solidFill>
                  <a:schemeClr val="bg1"/>
                </a:solidFill>
              </a:rPr>
              <a:t>x</a:t>
            </a:r>
            <a:r>
              <a:rPr lang="en-US" altLang="ja-JP" sz="4000" dirty="0" smtClean="0">
                <a:solidFill>
                  <a:schemeClr val="bg1"/>
                </a:solidFill>
              </a:rPr>
              <a:t>)</a:t>
            </a:r>
            <a:r>
              <a:rPr lang="en-US" altLang="ja-JP" sz="4000" baseline="-25000" dirty="0" smtClean="0">
                <a:solidFill>
                  <a:schemeClr val="bg1"/>
                </a:solidFill>
              </a:rPr>
              <a:t>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500570"/>
            <a:ext cx="978679" cy="166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テキスト ボックス 12"/>
          <p:cNvSpPr txBox="1"/>
          <p:nvPr/>
        </p:nvSpPr>
        <p:spPr>
          <a:xfrm>
            <a:off x="5000628" y="1500174"/>
            <a:ext cx="4000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ja-JP" sz="2000" b="1" dirty="0" smtClean="0"/>
              <a:t>Resistivity</a:t>
            </a:r>
            <a:r>
              <a:rPr lang="en-US" altLang="ja-JP" sz="2000" dirty="0" smtClean="0"/>
              <a:t>:</a:t>
            </a:r>
          </a:p>
          <a:p>
            <a:pPr marL="342900" indent="-342900"/>
            <a:endParaRPr lang="en-US" altLang="ja-JP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ja-JP" sz="2000" i="1" dirty="0" smtClean="0"/>
              <a:t>T</a:t>
            </a:r>
            <a:r>
              <a:rPr lang="en-US" altLang="ja-JP" sz="2000" baseline="-25000" dirty="0" smtClean="0"/>
              <a:t>0	</a:t>
            </a:r>
            <a:r>
              <a:rPr lang="en-US" altLang="ja-JP" sz="2000" dirty="0" smtClean="0"/>
              <a:t>Structure transition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000" i="1" dirty="0" smtClean="0"/>
              <a:t>T</a:t>
            </a:r>
            <a:r>
              <a:rPr lang="en-US" altLang="ja-JP" sz="2000" baseline="-25000" dirty="0" smtClean="0"/>
              <a:t>SDW	</a:t>
            </a:r>
            <a:r>
              <a:rPr lang="en-US" altLang="ja-JP" sz="2000" dirty="0" smtClean="0"/>
              <a:t>AFM Order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000" i="1" dirty="0" err="1" smtClean="0"/>
              <a:t>T</a:t>
            </a:r>
            <a:r>
              <a:rPr lang="en-US" altLang="ja-JP" sz="2000" baseline="-25000" dirty="0" err="1" smtClean="0"/>
              <a:t>c</a:t>
            </a:r>
            <a:r>
              <a:rPr lang="en-US" altLang="ja-JP" sz="2000" baseline="30000" dirty="0" err="1" smtClean="0"/>
              <a:t>on</a:t>
            </a:r>
            <a:r>
              <a:rPr lang="en-US" altLang="ja-JP" sz="2000" baseline="30000" dirty="0" smtClean="0"/>
              <a:t>	</a:t>
            </a:r>
            <a:r>
              <a:rPr lang="en-US" altLang="ja-JP" sz="2000" dirty="0" smtClean="0"/>
              <a:t>Superconductivity appears</a:t>
            </a:r>
            <a:endParaRPr lang="en-US" altLang="ja-JP" sz="2000" baseline="300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29190" y="3429000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Resistivity reflects phase transition clearly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as other transport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02" y="1717374"/>
            <a:ext cx="6629400" cy="40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6929486" y="1357298"/>
            <a:ext cx="15716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000" dirty="0" smtClean="0"/>
          </a:p>
          <a:p>
            <a:r>
              <a:rPr lang="en-US" altLang="ja-JP" sz="2000" dirty="0" smtClean="0"/>
              <a:t>Transitions:</a:t>
            </a:r>
            <a:endParaRPr lang="en-US" altLang="ja-JP" sz="2000" b="1" dirty="0" smtClean="0"/>
          </a:p>
          <a:p>
            <a:pPr marL="342900" indent="-342900"/>
            <a:r>
              <a:rPr lang="en-US" altLang="ja-JP" sz="2000" b="1" dirty="0" smtClean="0"/>
              <a:t>Structure</a:t>
            </a:r>
          </a:p>
          <a:p>
            <a:pPr marL="342900" indent="-342900"/>
            <a:r>
              <a:rPr lang="en-US" altLang="ja-JP" sz="2000" b="1" dirty="0" smtClean="0"/>
              <a:t>SDW</a:t>
            </a:r>
            <a:endParaRPr kumimoji="1" lang="en-US" altLang="ja-JP" sz="2000" b="1" dirty="0" smtClean="0"/>
          </a:p>
          <a:p>
            <a:pPr marL="342900" indent="-342900"/>
            <a:r>
              <a:rPr lang="en-US" altLang="ja-JP" sz="2000" b="1" dirty="0" smtClean="0"/>
              <a:t>onset </a:t>
            </a:r>
            <a:r>
              <a:rPr lang="en-US" altLang="ja-JP" sz="2000" b="1" i="1" dirty="0" smtClean="0"/>
              <a:t>T</a:t>
            </a:r>
            <a:r>
              <a:rPr lang="en-US" altLang="ja-JP" sz="2000" b="1" baseline="-25000" dirty="0" smtClean="0"/>
              <a:t>c</a:t>
            </a:r>
          </a:p>
          <a:p>
            <a:pPr marL="342900" indent="-342900"/>
            <a:r>
              <a:rPr lang="en-US" altLang="ja-JP" sz="2000" b="1" dirty="0" smtClean="0"/>
              <a:t>Bulk </a:t>
            </a:r>
            <a:r>
              <a:rPr lang="en-US" altLang="ja-JP" sz="2000" b="1" i="1" dirty="0" smtClean="0"/>
              <a:t>T</a:t>
            </a:r>
            <a:r>
              <a:rPr lang="en-US" altLang="ja-JP" sz="2000" b="1" baseline="-25000" dirty="0" smtClean="0"/>
              <a:t>c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072362" y="-24"/>
            <a:ext cx="2071670" cy="785818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altLang="ja-JP" sz="2000" dirty="0" smtClean="0"/>
              <a:t>Exp. Result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785794"/>
            <a:ext cx="9144032" cy="237765"/>
          </a:xfrm>
          <a:prstGeom prst="rect">
            <a:avLst/>
          </a:prstGeom>
          <a:solidFill>
            <a:srgbClr val="00B05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0" name="Picture 11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9674" y="243993"/>
            <a:ext cx="434160" cy="3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タイトル 1"/>
          <p:cNvSpPr txBox="1">
            <a:spLocks/>
          </p:cNvSpPr>
          <p:nvPr/>
        </p:nvSpPr>
        <p:spPr>
          <a:xfrm>
            <a:off x="-32" y="-24"/>
            <a:ext cx="7072362" cy="78581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ja-JP" sz="4000" dirty="0" smtClean="0">
                <a:solidFill>
                  <a:schemeClr val="bg1"/>
                </a:solidFill>
              </a:rPr>
              <a:t>Phase Diagram of BaFe</a:t>
            </a:r>
            <a:r>
              <a:rPr lang="en-US" altLang="ja-JP" sz="40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ja-JP" sz="4000" dirty="0" smtClean="0">
                <a:solidFill>
                  <a:schemeClr val="bg1"/>
                </a:solidFill>
              </a:rPr>
              <a:t>(As</a:t>
            </a:r>
            <a:r>
              <a:rPr lang="en-US" altLang="ja-JP" sz="4000" baseline="-25000" dirty="0" smtClean="0">
                <a:solidFill>
                  <a:schemeClr val="bg1"/>
                </a:solidFill>
              </a:rPr>
              <a:t>1-x</a:t>
            </a:r>
            <a:r>
              <a:rPr lang="en-US" altLang="ja-JP" sz="4000" dirty="0" smtClean="0">
                <a:solidFill>
                  <a:schemeClr val="bg1"/>
                </a:solidFill>
              </a:rPr>
              <a:t>P</a:t>
            </a:r>
            <a:r>
              <a:rPr lang="en-US" altLang="ja-JP" sz="4000" baseline="-25000" dirty="0" smtClean="0">
                <a:solidFill>
                  <a:schemeClr val="bg1"/>
                </a:solidFill>
              </a:rPr>
              <a:t>x</a:t>
            </a:r>
            <a:r>
              <a:rPr lang="en-US" altLang="ja-JP" sz="4000" dirty="0" smtClean="0">
                <a:solidFill>
                  <a:schemeClr val="bg1"/>
                </a:solidFill>
              </a:rPr>
              <a:t>)</a:t>
            </a:r>
            <a:r>
              <a:rPr lang="en-US" altLang="ja-JP" sz="4000" baseline="-25000" dirty="0" smtClean="0">
                <a:solidFill>
                  <a:schemeClr val="bg1"/>
                </a:solidFill>
              </a:rPr>
              <a:t>2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117405" y="5786454"/>
            <a:ext cx="5624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Doping level (x) of P in BaFe</a:t>
            </a:r>
            <a:r>
              <a:rPr lang="en-US" altLang="ja-JP" sz="2800" baseline="-25000" dirty="0" smtClean="0"/>
              <a:t>2</a:t>
            </a:r>
            <a:r>
              <a:rPr lang="en-US" altLang="ja-JP" sz="2800" dirty="0" smtClean="0"/>
              <a:t>(As</a:t>
            </a:r>
            <a:r>
              <a:rPr lang="en-US" altLang="ja-JP" sz="2800" baseline="-25000" dirty="0" smtClean="0"/>
              <a:t>1-x</a:t>
            </a:r>
            <a:r>
              <a:rPr lang="en-US" altLang="ja-JP" sz="2800" dirty="0" smtClean="0"/>
              <a:t>P</a:t>
            </a:r>
            <a:r>
              <a:rPr lang="en-US" altLang="ja-JP" sz="2800" baseline="-25000" dirty="0" smtClean="0"/>
              <a:t>x</a:t>
            </a:r>
            <a:r>
              <a:rPr lang="en-US" altLang="ja-JP" sz="2800" dirty="0" smtClean="0"/>
              <a:t>)</a:t>
            </a:r>
            <a:r>
              <a:rPr lang="en-US" altLang="ja-JP" sz="2800" baseline="-25000" dirty="0" smtClean="0"/>
              <a:t>2</a:t>
            </a:r>
            <a:endParaRPr lang="ja-JP" altLang="en-US" sz="2800" dirty="0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6215074" y="220167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6215074" y="248583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6215074" y="278605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6215074" y="307181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オブジェクト 17"/>
          <p:cNvGraphicFramePr>
            <a:graphicFrameLocks noChangeAspect="1"/>
          </p:cNvGraphicFramePr>
          <p:nvPr/>
        </p:nvGraphicFramePr>
        <p:xfrm>
          <a:off x="5857884" y="4286256"/>
          <a:ext cx="500066" cy="458394"/>
        </p:xfrm>
        <a:graphic>
          <a:graphicData uri="http://schemas.openxmlformats.org/presentationml/2006/ole">
            <p:oleObj spid="_x0000_s1026" name="数式" r:id="rId5" imgW="152280" imgH="139680" progId="Equation.3">
              <p:embed/>
            </p:oleObj>
          </a:graphicData>
        </a:graphic>
      </p:graphicFrame>
      <p:sp>
        <p:nvSpPr>
          <p:cNvPr id="24" name="正方形/長方形 23"/>
          <p:cNvSpPr/>
          <p:nvPr/>
        </p:nvSpPr>
        <p:spPr>
          <a:xfrm>
            <a:off x="6864399" y="4286256"/>
            <a:ext cx="20659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At </a:t>
            </a:r>
            <a:r>
              <a:rPr lang="en-US" altLang="ja-JP" sz="2800" i="1" dirty="0" smtClean="0"/>
              <a:t>x</a:t>
            </a:r>
            <a:r>
              <a:rPr lang="en-US" altLang="ja-JP" sz="2800" dirty="0" smtClean="0"/>
              <a:t> = 0.26</a:t>
            </a:r>
          </a:p>
          <a:p>
            <a:r>
              <a:rPr lang="en-US" altLang="ja-JP" sz="2800" i="1" dirty="0" smtClean="0"/>
              <a:t>T</a:t>
            </a:r>
            <a:r>
              <a:rPr lang="en-US" altLang="ja-JP" sz="2800" baseline="-25000" dirty="0" smtClean="0"/>
              <a:t>c</a:t>
            </a:r>
            <a:r>
              <a:rPr lang="en-US" altLang="ja-JP" sz="2800" baseline="30000" dirty="0" smtClean="0"/>
              <a:t>max</a:t>
            </a:r>
            <a:r>
              <a:rPr lang="en-US" altLang="ja-JP" sz="2800" dirty="0" smtClean="0"/>
              <a:t> = 31 [K]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590</Words>
  <Application>Microsoft Office PowerPoint</Application>
  <PresentationFormat>画面に合わせる (4:3)</PresentationFormat>
  <Paragraphs>253</Paragraphs>
  <Slides>14</Slides>
  <Notes>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6" baseType="lpstr">
      <vt:lpstr>Office テーマ</vt:lpstr>
      <vt:lpstr>数式</vt:lpstr>
      <vt:lpstr>スライド 1</vt:lpstr>
      <vt:lpstr>History of Superconductivity</vt:lpstr>
      <vt:lpstr>Iron-based Superconductors</vt:lpstr>
      <vt:lpstr>スライド 4</vt:lpstr>
      <vt:lpstr>スライド 5</vt:lpstr>
      <vt:lpstr>スライド 6</vt:lpstr>
      <vt:lpstr>スライド 7</vt:lpstr>
      <vt:lpstr>Resistivity of BaFe2(As1-xPx)2</vt:lpstr>
      <vt:lpstr>スライド 9</vt:lpstr>
      <vt:lpstr>スライド 10</vt:lpstr>
      <vt:lpstr>スライド 11</vt:lpstr>
      <vt:lpstr>スライド 12</vt:lpstr>
      <vt:lpstr>スライド 13</vt:lpstr>
      <vt:lpstr>スライド 14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tsdolgoon</dc:creator>
  <cp:lastModifiedBy>tsdolgoon</cp:lastModifiedBy>
  <cp:revision>368</cp:revision>
  <dcterms:created xsi:type="dcterms:W3CDTF">2011-05-17T09:47:24Z</dcterms:created>
  <dcterms:modified xsi:type="dcterms:W3CDTF">2011-05-31T09:51:19Z</dcterms:modified>
</cp:coreProperties>
</file>